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Override PartName="/ppt/slides/slide1382.xml" ContentType="application/vnd.openxmlformats-officedocument.presentationml.slide+xml"/>
  <Override PartName="/ppt/slides/slide1383.xml" ContentType="application/vnd.openxmlformats-officedocument.presentationml.slide+xml"/>
  <Override PartName="/ppt/slides/slide1384.xml" ContentType="application/vnd.openxmlformats-officedocument.presentationml.slide+xml"/>
  <Override PartName="/ppt/slides/slide1385.xml" ContentType="application/vnd.openxmlformats-officedocument.presentationml.slide+xml"/>
  <Override PartName="/ppt/slides/slide1386.xml" ContentType="application/vnd.openxmlformats-officedocument.presentationml.slide+xml"/>
  <Override PartName="/ppt/slides/slide1387.xml" ContentType="application/vnd.openxmlformats-officedocument.presentationml.slide+xml"/>
  <Override PartName="/ppt/slides/slide1388.xml" ContentType="application/vnd.openxmlformats-officedocument.presentationml.slide+xml"/>
  <Override PartName="/ppt/slides/slide1389.xml" ContentType="application/vnd.openxmlformats-officedocument.presentationml.slide+xml"/>
  <Override PartName="/ppt/slides/slide1390.xml" ContentType="application/vnd.openxmlformats-officedocument.presentationml.slide+xml"/>
  <Override PartName="/ppt/slides/slide1391.xml" ContentType="application/vnd.openxmlformats-officedocument.presentationml.slide+xml"/>
  <Override PartName="/ppt/slides/slide1392.xml" ContentType="application/vnd.openxmlformats-officedocument.presentationml.slide+xml"/>
  <Override PartName="/ppt/slides/slide1393.xml" ContentType="application/vnd.openxmlformats-officedocument.presentationml.slide+xml"/>
  <Override PartName="/ppt/slides/slide1394.xml" ContentType="application/vnd.openxmlformats-officedocument.presentationml.slide+xml"/>
  <Override PartName="/ppt/slides/slide1395.xml" ContentType="application/vnd.openxmlformats-officedocument.presentationml.slide+xml"/>
  <Override PartName="/ppt/slides/slide1396.xml" ContentType="application/vnd.openxmlformats-officedocument.presentationml.slide+xml"/>
  <Override PartName="/ppt/slides/slide1397.xml" ContentType="application/vnd.openxmlformats-officedocument.presentationml.slide+xml"/>
  <Override PartName="/ppt/slides/slide1398.xml" ContentType="application/vnd.openxmlformats-officedocument.presentationml.slide+xml"/>
  <Override PartName="/ppt/slides/slide1399.xml" ContentType="application/vnd.openxmlformats-officedocument.presentationml.slide+xml"/>
  <Override PartName="/ppt/slides/slide1400.xml" ContentType="application/vnd.openxmlformats-officedocument.presentationml.slide+xml"/>
  <Override PartName="/ppt/slides/slide1401.xml" ContentType="application/vnd.openxmlformats-officedocument.presentationml.slide+xml"/>
  <Override PartName="/ppt/slides/slide1402.xml" ContentType="application/vnd.openxmlformats-officedocument.presentationml.slide+xml"/>
  <Override PartName="/ppt/slides/slide1403.xml" ContentType="application/vnd.openxmlformats-officedocument.presentationml.slide+xml"/>
  <Override PartName="/ppt/slides/slide1404.xml" ContentType="application/vnd.openxmlformats-officedocument.presentationml.slide+xml"/>
  <Override PartName="/ppt/slides/slide1405.xml" ContentType="application/vnd.openxmlformats-officedocument.presentationml.slide+xml"/>
  <Override PartName="/ppt/slides/slide1406.xml" ContentType="application/vnd.openxmlformats-officedocument.presentationml.slide+xml"/>
  <Override PartName="/ppt/slides/slide1407.xml" ContentType="application/vnd.openxmlformats-officedocument.presentationml.slide+xml"/>
  <Override PartName="/ppt/slides/slide1408.xml" ContentType="application/vnd.openxmlformats-officedocument.presentationml.slide+xml"/>
  <Override PartName="/ppt/slides/slide1409.xml" ContentType="application/vnd.openxmlformats-officedocument.presentationml.slide+xml"/>
  <Override PartName="/ppt/slides/slide1410.xml" ContentType="application/vnd.openxmlformats-officedocument.presentationml.slide+xml"/>
  <Override PartName="/ppt/slides/slide1411.xml" ContentType="application/vnd.openxmlformats-officedocument.presentationml.slide+xml"/>
  <Override PartName="/ppt/slides/slide1412.xml" ContentType="application/vnd.openxmlformats-officedocument.presentationml.slide+xml"/>
  <Override PartName="/ppt/slides/slide1413.xml" ContentType="application/vnd.openxmlformats-officedocument.presentationml.slide+xml"/>
  <Override PartName="/ppt/slides/slide1414.xml" ContentType="application/vnd.openxmlformats-officedocument.presentationml.slide+xml"/>
  <Override PartName="/ppt/slides/slide1415.xml" ContentType="application/vnd.openxmlformats-officedocument.presentationml.slide+xml"/>
  <Override PartName="/ppt/slides/slide1416.xml" ContentType="application/vnd.openxmlformats-officedocument.presentationml.slide+xml"/>
  <Override PartName="/ppt/slides/slide1417.xml" ContentType="application/vnd.openxmlformats-officedocument.presentationml.slide+xml"/>
  <Override PartName="/ppt/slides/slide1418.xml" ContentType="application/vnd.openxmlformats-officedocument.presentationml.slide+xml"/>
  <Override PartName="/ppt/slides/slide1419.xml" ContentType="application/vnd.openxmlformats-officedocument.presentationml.slide+xml"/>
  <Override PartName="/ppt/slides/slide1420.xml" ContentType="application/vnd.openxmlformats-officedocument.presentationml.slide+xml"/>
  <Override PartName="/ppt/slides/slide1421.xml" ContentType="application/vnd.openxmlformats-officedocument.presentationml.slide+xml"/>
  <Override PartName="/ppt/slides/slide1422.xml" ContentType="application/vnd.openxmlformats-officedocument.presentationml.slide+xml"/>
  <Override PartName="/ppt/slides/slide1423.xml" ContentType="application/vnd.openxmlformats-officedocument.presentationml.slide+xml"/>
  <Override PartName="/ppt/slides/slide1424.xml" ContentType="application/vnd.openxmlformats-officedocument.presentationml.slide+xml"/>
  <Override PartName="/ppt/slides/slide1425.xml" ContentType="application/vnd.openxmlformats-officedocument.presentationml.slide+xml"/>
  <Override PartName="/ppt/slides/slide1426.xml" ContentType="application/vnd.openxmlformats-officedocument.presentationml.slide+xml"/>
  <Override PartName="/ppt/slides/slide1427.xml" ContentType="application/vnd.openxmlformats-officedocument.presentationml.slide+xml"/>
  <Override PartName="/ppt/slides/slide1428.xml" ContentType="application/vnd.openxmlformats-officedocument.presentationml.slide+xml"/>
  <Override PartName="/ppt/slides/slide1429.xml" ContentType="application/vnd.openxmlformats-officedocument.presentationml.slide+xml"/>
  <Override PartName="/ppt/slides/slide1430.xml" ContentType="application/vnd.openxmlformats-officedocument.presentationml.slide+xml"/>
  <Override PartName="/ppt/slides/slide1431.xml" ContentType="application/vnd.openxmlformats-officedocument.presentationml.slide+xml"/>
  <Override PartName="/ppt/slides/slide1432.xml" ContentType="application/vnd.openxmlformats-officedocument.presentationml.slide+xml"/>
  <Override PartName="/ppt/slides/slide1433.xml" ContentType="application/vnd.openxmlformats-officedocument.presentationml.slide+xml"/>
  <Override PartName="/ppt/slides/slide1434.xml" ContentType="application/vnd.openxmlformats-officedocument.presentationml.slide+xml"/>
  <Override PartName="/ppt/slides/slide1435.xml" ContentType="application/vnd.openxmlformats-officedocument.presentationml.slide+xml"/>
  <Override PartName="/ppt/slides/slide1436.xml" ContentType="application/vnd.openxmlformats-officedocument.presentationml.slide+xml"/>
  <Override PartName="/ppt/slides/slide1437.xml" ContentType="application/vnd.openxmlformats-officedocument.presentationml.slide+xml"/>
  <Override PartName="/ppt/slides/slide1438.xml" ContentType="application/vnd.openxmlformats-officedocument.presentationml.slide+xml"/>
  <Override PartName="/ppt/slides/slide1439.xml" ContentType="application/vnd.openxmlformats-officedocument.presentationml.slide+xml"/>
  <Override PartName="/ppt/slides/slide1440.xml" ContentType="application/vnd.openxmlformats-officedocument.presentationml.slide+xml"/>
  <Override PartName="/ppt/slides/slide1441.xml" ContentType="application/vnd.openxmlformats-officedocument.presentationml.slide+xml"/>
  <Override PartName="/ppt/slides/slide1442.xml" ContentType="application/vnd.openxmlformats-officedocument.presentationml.slide+xml"/>
  <Override PartName="/ppt/slides/slide1443.xml" ContentType="application/vnd.openxmlformats-officedocument.presentationml.slide+xml"/>
  <Override PartName="/ppt/slides/slide1444.xml" ContentType="application/vnd.openxmlformats-officedocument.presentationml.slide+xml"/>
  <Override PartName="/ppt/slides/slide1445.xml" ContentType="application/vnd.openxmlformats-officedocument.presentationml.slide+xml"/>
  <Override PartName="/ppt/slides/slide1446.xml" ContentType="application/vnd.openxmlformats-officedocument.presentationml.slide+xml"/>
  <Override PartName="/ppt/slides/slide1447.xml" ContentType="application/vnd.openxmlformats-officedocument.presentationml.slide+xml"/>
  <Override PartName="/ppt/slides/slide1448.xml" ContentType="application/vnd.openxmlformats-officedocument.presentationml.slide+xml"/>
  <Override PartName="/ppt/slides/slide1449.xml" ContentType="application/vnd.openxmlformats-officedocument.presentationml.slide+xml"/>
  <Override PartName="/ppt/slides/slide1450.xml" ContentType="application/vnd.openxmlformats-officedocument.presentationml.slide+xml"/>
  <Override PartName="/ppt/slides/slide1451.xml" ContentType="application/vnd.openxmlformats-officedocument.presentationml.slide+xml"/>
  <Override PartName="/ppt/slides/slide1452.xml" ContentType="application/vnd.openxmlformats-officedocument.presentationml.slide+xml"/>
  <Override PartName="/ppt/slides/slide1453.xml" ContentType="application/vnd.openxmlformats-officedocument.presentationml.slide+xml"/>
  <Override PartName="/ppt/slides/slide1454.xml" ContentType="application/vnd.openxmlformats-officedocument.presentationml.slide+xml"/>
  <Override PartName="/ppt/slides/slide1455.xml" ContentType="application/vnd.openxmlformats-officedocument.presentationml.slide+xml"/>
  <Override PartName="/ppt/slides/slide1456.xml" ContentType="application/vnd.openxmlformats-officedocument.presentationml.slide+xml"/>
  <Override PartName="/ppt/slides/slide1457.xml" ContentType="application/vnd.openxmlformats-officedocument.presentationml.slide+xml"/>
  <Override PartName="/ppt/slides/slide1458.xml" ContentType="application/vnd.openxmlformats-officedocument.presentationml.slide+xml"/>
  <Override PartName="/ppt/slides/slide1459.xml" ContentType="application/vnd.openxmlformats-officedocument.presentationml.slide+xml"/>
  <Override PartName="/ppt/slides/slide1460.xml" ContentType="application/vnd.openxmlformats-officedocument.presentationml.slide+xml"/>
  <Override PartName="/ppt/slides/slide1461.xml" ContentType="application/vnd.openxmlformats-officedocument.presentationml.slide+xml"/>
  <Override PartName="/ppt/slides/slide1462.xml" ContentType="application/vnd.openxmlformats-officedocument.presentationml.slide+xml"/>
  <Override PartName="/ppt/slides/slide1463.xml" ContentType="application/vnd.openxmlformats-officedocument.presentationml.slide+xml"/>
  <Override PartName="/ppt/slides/slide1464.xml" ContentType="application/vnd.openxmlformats-officedocument.presentationml.slide+xml"/>
  <Override PartName="/ppt/slides/slide1465.xml" ContentType="application/vnd.openxmlformats-officedocument.presentationml.slide+xml"/>
  <Override PartName="/ppt/slides/slide1466.xml" ContentType="application/vnd.openxmlformats-officedocument.presentationml.slide+xml"/>
  <Override PartName="/ppt/slides/slide1467.xml" ContentType="application/vnd.openxmlformats-officedocument.presentationml.slide+xml"/>
  <Override PartName="/ppt/slides/slide1468.xml" ContentType="application/vnd.openxmlformats-officedocument.presentationml.slide+xml"/>
  <Override PartName="/ppt/slides/slide1469.xml" ContentType="application/vnd.openxmlformats-officedocument.presentationml.slide+xml"/>
  <Override PartName="/ppt/slides/slide1470.xml" ContentType="application/vnd.openxmlformats-officedocument.presentationml.slide+xml"/>
  <Override PartName="/ppt/slides/slide1471.xml" ContentType="application/vnd.openxmlformats-officedocument.presentationml.slide+xml"/>
  <Override PartName="/ppt/slides/slide1472.xml" ContentType="application/vnd.openxmlformats-officedocument.presentationml.slide+xml"/>
  <Override PartName="/ppt/slides/slide1473.xml" ContentType="application/vnd.openxmlformats-officedocument.presentationml.slide+xml"/>
  <Override PartName="/ppt/slides/slide1474.xml" ContentType="application/vnd.openxmlformats-officedocument.presentationml.slide+xml"/>
  <Override PartName="/ppt/slides/slide1475.xml" ContentType="application/vnd.openxmlformats-officedocument.presentationml.slide+xml"/>
  <Override PartName="/ppt/slides/slide1476.xml" ContentType="application/vnd.openxmlformats-officedocument.presentationml.slide+xml"/>
  <Override PartName="/ppt/slides/slide1477.xml" ContentType="application/vnd.openxmlformats-officedocument.presentationml.slide+xml"/>
  <Override PartName="/ppt/slides/slide1478.xml" ContentType="application/vnd.openxmlformats-officedocument.presentationml.slide+xml"/>
  <Override PartName="/ppt/slides/slide1479.xml" ContentType="application/vnd.openxmlformats-officedocument.presentationml.slide+xml"/>
  <Override PartName="/ppt/slides/slide1480.xml" ContentType="application/vnd.openxmlformats-officedocument.presentationml.slide+xml"/>
  <Override PartName="/ppt/slides/slide1481.xml" ContentType="application/vnd.openxmlformats-officedocument.presentationml.slide+xml"/>
  <Override PartName="/ppt/slides/slide1482.xml" ContentType="application/vnd.openxmlformats-officedocument.presentationml.slide+xml"/>
  <Override PartName="/ppt/slides/slide1483.xml" ContentType="application/vnd.openxmlformats-officedocument.presentationml.slide+xml"/>
  <Override PartName="/ppt/slides/slide1484.xml" ContentType="application/vnd.openxmlformats-officedocument.presentationml.slide+xml"/>
  <Override PartName="/ppt/slides/slide1485.xml" ContentType="application/vnd.openxmlformats-officedocument.presentationml.slide+xml"/>
  <Override PartName="/ppt/slides/slide1486.xml" ContentType="application/vnd.openxmlformats-officedocument.presentationml.slide+xml"/>
  <Override PartName="/ppt/slides/slide1487.xml" ContentType="application/vnd.openxmlformats-officedocument.presentationml.slide+xml"/>
  <Override PartName="/ppt/slides/slide1488.xml" ContentType="application/vnd.openxmlformats-officedocument.presentationml.slide+xml"/>
  <Override PartName="/ppt/slides/slide1489.xml" ContentType="application/vnd.openxmlformats-officedocument.presentationml.slide+xml"/>
  <Override PartName="/ppt/slides/slide1490.xml" ContentType="application/vnd.openxmlformats-officedocument.presentationml.slide+xml"/>
  <Override PartName="/ppt/slides/slide1491.xml" ContentType="application/vnd.openxmlformats-officedocument.presentationml.slide+xml"/>
  <Override PartName="/ppt/slides/slide1492.xml" ContentType="application/vnd.openxmlformats-officedocument.presentationml.slide+xml"/>
  <Override PartName="/ppt/slides/slide1493.xml" ContentType="application/vnd.openxmlformats-officedocument.presentationml.slide+xml"/>
  <Override PartName="/ppt/slides/slide1494.xml" ContentType="application/vnd.openxmlformats-officedocument.presentationml.slide+xml"/>
  <Override PartName="/ppt/slides/slide1495.xml" ContentType="application/vnd.openxmlformats-officedocument.presentationml.slide+xml"/>
  <Override PartName="/ppt/slides/slide1496.xml" ContentType="application/vnd.openxmlformats-officedocument.presentationml.slide+xml"/>
  <Override PartName="/ppt/slides/slide1497.xml" ContentType="application/vnd.openxmlformats-officedocument.presentationml.slide+xml"/>
  <Override PartName="/ppt/slides/slide1498.xml" ContentType="application/vnd.openxmlformats-officedocument.presentationml.slide+xml"/>
  <Override PartName="/ppt/slides/slide1499.xml" ContentType="application/vnd.openxmlformats-officedocument.presentationml.slide+xml"/>
  <Override PartName="/ppt/slides/slide1500.xml" ContentType="application/vnd.openxmlformats-officedocument.presentationml.slide+xml"/>
  <Override PartName="/ppt/slides/slide1501.xml" ContentType="application/vnd.openxmlformats-officedocument.presentationml.slide+xml"/>
  <Override PartName="/ppt/slides/slide1502.xml" ContentType="application/vnd.openxmlformats-officedocument.presentationml.slide+xml"/>
  <Override PartName="/ppt/slides/slide1503.xml" ContentType="application/vnd.openxmlformats-officedocument.presentationml.slide+xml"/>
  <Override PartName="/ppt/slides/slide1504.xml" ContentType="application/vnd.openxmlformats-officedocument.presentationml.slide+xml"/>
  <Override PartName="/ppt/slides/slide1505.xml" ContentType="application/vnd.openxmlformats-officedocument.presentationml.slide+xml"/>
  <Override PartName="/ppt/slides/slide1506.xml" ContentType="application/vnd.openxmlformats-officedocument.presentationml.slide+xml"/>
  <Override PartName="/ppt/slides/slide1507.xml" ContentType="application/vnd.openxmlformats-officedocument.presentationml.slide+xml"/>
  <Override PartName="/ppt/slides/slide1508.xml" ContentType="application/vnd.openxmlformats-officedocument.presentationml.slide+xml"/>
  <Override PartName="/ppt/slides/slide1509.xml" ContentType="application/vnd.openxmlformats-officedocument.presentationml.slide+xml"/>
  <Override PartName="/ppt/slides/slide1510.xml" ContentType="application/vnd.openxmlformats-officedocument.presentationml.slide+xml"/>
  <Override PartName="/ppt/slides/slide1511.xml" ContentType="application/vnd.openxmlformats-officedocument.presentationml.slide+xml"/>
  <Override PartName="/ppt/slides/slide1512.xml" ContentType="application/vnd.openxmlformats-officedocument.presentationml.slide+xml"/>
  <Override PartName="/ppt/slides/slide1513.xml" ContentType="application/vnd.openxmlformats-officedocument.presentationml.slide+xml"/>
  <Override PartName="/ppt/slides/slide1514.xml" ContentType="application/vnd.openxmlformats-officedocument.presentationml.slide+xml"/>
  <Override PartName="/ppt/slides/slide1515.xml" ContentType="application/vnd.openxmlformats-officedocument.presentationml.slide+xml"/>
  <Override PartName="/ppt/slides/slide1516.xml" ContentType="application/vnd.openxmlformats-officedocument.presentationml.slide+xml"/>
  <Override PartName="/ppt/slides/slide1517.xml" ContentType="application/vnd.openxmlformats-officedocument.presentationml.slide+xml"/>
  <Override PartName="/ppt/slides/slide1518.xml" ContentType="application/vnd.openxmlformats-officedocument.presentationml.slide+xml"/>
  <Override PartName="/ppt/slides/slide1519.xml" ContentType="application/vnd.openxmlformats-officedocument.presentationml.slide+xml"/>
  <Override PartName="/ppt/slides/slide1520.xml" ContentType="application/vnd.openxmlformats-officedocument.presentationml.slide+xml"/>
  <Override PartName="/ppt/slides/slide1521.xml" ContentType="application/vnd.openxmlformats-officedocument.presentationml.slide+xml"/>
  <Override PartName="/ppt/slides/slide1522.xml" ContentType="application/vnd.openxmlformats-officedocument.presentationml.slide+xml"/>
  <Override PartName="/ppt/slides/slide1523.xml" ContentType="application/vnd.openxmlformats-officedocument.presentationml.slide+xml"/>
  <Override PartName="/ppt/slides/slide1524.xml" ContentType="application/vnd.openxmlformats-officedocument.presentationml.slide+xml"/>
  <Override PartName="/ppt/slides/slide1525.xml" ContentType="application/vnd.openxmlformats-officedocument.presentationml.slide+xml"/>
  <Override PartName="/ppt/slides/slide1526.xml" ContentType="application/vnd.openxmlformats-officedocument.presentationml.slide+xml"/>
  <Override PartName="/ppt/slides/slide1527.xml" ContentType="application/vnd.openxmlformats-officedocument.presentationml.slide+xml"/>
  <Override PartName="/ppt/slides/slide1528.xml" ContentType="application/vnd.openxmlformats-officedocument.presentationml.slide+xml"/>
  <Override PartName="/ppt/slides/slide1529.xml" ContentType="application/vnd.openxmlformats-officedocument.presentationml.slide+xml"/>
  <Override PartName="/ppt/slides/slide1530.xml" ContentType="application/vnd.openxmlformats-officedocument.presentationml.slide+xml"/>
  <Override PartName="/ppt/slides/slide1531.xml" ContentType="application/vnd.openxmlformats-officedocument.presentationml.slide+xml"/>
  <Override PartName="/ppt/slides/slide1532.xml" ContentType="application/vnd.openxmlformats-officedocument.presentationml.slide+xml"/>
  <Override PartName="/ppt/slides/slide1533.xml" ContentType="application/vnd.openxmlformats-officedocument.presentationml.slide+xml"/>
  <Override PartName="/ppt/slides/slide1534.xml" ContentType="application/vnd.openxmlformats-officedocument.presentationml.slide+xml"/>
  <Override PartName="/ppt/slides/slide1535.xml" ContentType="application/vnd.openxmlformats-officedocument.presentationml.slide+xml"/>
  <Override PartName="/ppt/slides/slide1536.xml" ContentType="application/vnd.openxmlformats-officedocument.presentationml.slide+xml"/>
  <Override PartName="/ppt/slides/slide1537.xml" ContentType="application/vnd.openxmlformats-officedocument.presentationml.slide+xml"/>
  <Override PartName="/ppt/slides/slide1538.xml" ContentType="application/vnd.openxmlformats-officedocument.presentationml.slide+xml"/>
  <Override PartName="/ppt/slides/slide1539.xml" ContentType="application/vnd.openxmlformats-officedocument.presentationml.slide+xml"/>
  <Override PartName="/ppt/slides/slide1540.xml" ContentType="application/vnd.openxmlformats-officedocument.presentationml.slide+xml"/>
  <Override PartName="/ppt/slides/slide1541.xml" ContentType="application/vnd.openxmlformats-officedocument.presentationml.slide+xml"/>
  <Override PartName="/ppt/slides/slide1542.xml" ContentType="application/vnd.openxmlformats-officedocument.presentationml.slide+xml"/>
  <Override PartName="/ppt/slides/slide1543.xml" ContentType="application/vnd.openxmlformats-officedocument.presentationml.slide+xml"/>
  <Override PartName="/ppt/slides/slide1544.xml" ContentType="application/vnd.openxmlformats-officedocument.presentationml.slide+xml"/>
  <Override PartName="/ppt/slides/slide1545.xml" ContentType="application/vnd.openxmlformats-officedocument.presentationml.slide+xml"/>
  <Override PartName="/ppt/slides/slide1546.xml" ContentType="application/vnd.openxmlformats-officedocument.presentationml.slide+xml"/>
  <Override PartName="/ppt/slides/slide1547.xml" ContentType="application/vnd.openxmlformats-officedocument.presentationml.slide+xml"/>
  <Override PartName="/ppt/slides/slide1548.xml" ContentType="application/vnd.openxmlformats-officedocument.presentationml.slide+xml"/>
  <Override PartName="/ppt/slides/slide1549.xml" ContentType="application/vnd.openxmlformats-officedocument.presentationml.slide+xml"/>
  <Override PartName="/ppt/slides/slide1550.xml" ContentType="application/vnd.openxmlformats-officedocument.presentationml.slide+xml"/>
  <Override PartName="/ppt/slides/slide1551.xml" ContentType="application/vnd.openxmlformats-officedocument.presentationml.slide+xml"/>
  <Override PartName="/ppt/slides/slide1552.xml" ContentType="application/vnd.openxmlformats-officedocument.presentationml.slide+xml"/>
  <Override PartName="/ppt/slides/slide1553.xml" ContentType="application/vnd.openxmlformats-officedocument.presentationml.slide+xml"/>
  <Override PartName="/ppt/slides/slide1554.xml" ContentType="application/vnd.openxmlformats-officedocument.presentationml.slide+xml"/>
  <Override PartName="/ppt/slides/slide1555.xml" ContentType="application/vnd.openxmlformats-officedocument.presentationml.slide+xml"/>
  <Override PartName="/ppt/slides/slide1556.xml" ContentType="application/vnd.openxmlformats-officedocument.presentationml.slide+xml"/>
  <Override PartName="/ppt/slides/slide1557.xml" ContentType="application/vnd.openxmlformats-officedocument.presentationml.slide+xml"/>
  <Override PartName="/ppt/slides/slide1558.xml" ContentType="application/vnd.openxmlformats-officedocument.presentationml.slide+xml"/>
  <Override PartName="/ppt/slides/slide1559.xml" ContentType="application/vnd.openxmlformats-officedocument.presentationml.slide+xml"/>
  <Override PartName="/ppt/slides/slide1560.xml" ContentType="application/vnd.openxmlformats-officedocument.presentationml.slide+xml"/>
  <Override PartName="/ppt/slides/slide1561.xml" ContentType="application/vnd.openxmlformats-officedocument.presentationml.slide+xml"/>
  <Override PartName="/ppt/slides/slide1562.xml" ContentType="application/vnd.openxmlformats-officedocument.presentationml.slide+xml"/>
  <Override PartName="/ppt/slides/slide1563.xml" ContentType="application/vnd.openxmlformats-officedocument.presentationml.slide+xml"/>
  <Override PartName="/ppt/slides/slide1564.xml" ContentType="application/vnd.openxmlformats-officedocument.presentationml.slide+xml"/>
  <Override PartName="/ppt/slides/slide1565.xml" ContentType="application/vnd.openxmlformats-officedocument.presentationml.slide+xml"/>
  <Override PartName="/ppt/slides/slide1566.xml" ContentType="application/vnd.openxmlformats-officedocument.presentationml.slide+xml"/>
  <Override PartName="/ppt/slides/slide1567.xml" ContentType="application/vnd.openxmlformats-officedocument.presentationml.slide+xml"/>
  <Override PartName="/ppt/slides/slide1568.xml" ContentType="application/vnd.openxmlformats-officedocument.presentationml.slide+xml"/>
  <Override PartName="/ppt/slides/slide1569.xml" ContentType="application/vnd.openxmlformats-officedocument.presentationml.slide+xml"/>
  <Override PartName="/ppt/slides/slide1570.xml" ContentType="application/vnd.openxmlformats-officedocument.presentationml.slide+xml"/>
  <Override PartName="/ppt/slides/slide1571.xml" ContentType="application/vnd.openxmlformats-officedocument.presentationml.slide+xml"/>
  <Override PartName="/ppt/slides/slide1572.xml" ContentType="application/vnd.openxmlformats-officedocument.presentationml.slide+xml"/>
  <Override PartName="/ppt/slides/slide1573.xml" ContentType="application/vnd.openxmlformats-officedocument.presentationml.slide+xml"/>
  <Override PartName="/ppt/slides/slide1574.xml" ContentType="application/vnd.openxmlformats-officedocument.presentationml.slide+xml"/>
  <Override PartName="/ppt/slides/slide1575.xml" ContentType="application/vnd.openxmlformats-officedocument.presentationml.slide+xml"/>
  <Override PartName="/ppt/slides/slide1576.xml" ContentType="application/vnd.openxmlformats-officedocument.presentationml.slide+xml"/>
  <Override PartName="/ppt/slides/slide1577.xml" ContentType="application/vnd.openxmlformats-officedocument.presentationml.slide+xml"/>
  <Override PartName="/ppt/slides/slide1578.xml" ContentType="application/vnd.openxmlformats-officedocument.presentationml.slide+xml"/>
  <Override PartName="/ppt/slides/slide1579.xml" ContentType="application/vnd.openxmlformats-officedocument.presentationml.slide+xml"/>
  <Override PartName="/ppt/slides/slide1580.xml" ContentType="application/vnd.openxmlformats-officedocument.presentationml.slide+xml"/>
  <Override PartName="/ppt/slides/slide1581.xml" ContentType="application/vnd.openxmlformats-officedocument.presentationml.slide+xml"/>
  <Override PartName="/ppt/slides/slide1582.xml" ContentType="application/vnd.openxmlformats-officedocument.presentationml.slide+xml"/>
  <Override PartName="/ppt/slides/slide1583.xml" ContentType="application/vnd.openxmlformats-officedocument.presentationml.slide+xml"/>
  <Override PartName="/ppt/slides/slide1584.xml" ContentType="application/vnd.openxmlformats-officedocument.presentationml.slide+xml"/>
  <Override PartName="/ppt/slides/slide1585.xml" ContentType="application/vnd.openxmlformats-officedocument.presentationml.slide+xml"/>
  <Override PartName="/ppt/slides/slide1586.xml" ContentType="application/vnd.openxmlformats-officedocument.presentationml.slide+xml"/>
  <Override PartName="/ppt/slides/slide1587.xml" ContentType="application/vnd.openxmlformats-officedocument.presentationml.slide+xml"/>
  <Override PartName="/ppt/slides/slide1588.xml" ContentType="application/vnd.openxmlformats-officedocument.presentationml.slide+xml"/>
  <Override PartName="/ppt/slides/slide1589.xml" ContentType="application/vnd.openxmlformats-officedocument.presentationml.slide+xml"/>
  <Override PartName="/ppt/slides/slide1590.xml" ContentType="application/vnd.openxmlformats-officedocument.presentationml.slide+xml"/>
  <Override PartName="/ppt/slides/slide1591.xml" ContentType="application/vnd.openxmlformats-officedocument.presentationml.slide+xml"/>
  <Override PartName="/ppt/slides/slide1592.xml" ContentType="application/vnd.openxmlformats-officedocument.presentationml.slide+xml"/>
  <Override PartName="/ppt/slides/slide1593.xml" ContentType="application/vnd.openxmlformats-officedocument.presentationml.slide+xml"/>
  <Override PartName="/ppt/slides/slide1594.xml" ContentType="application/vnd.openxmlformats-officedocument.presentationml.slide+xml"/>
  <Override PartName="/ppt/slides/slide1595.xml" ContentType="application/vnd.openxmlformats-officedocument.presentationml.slide+xml"/>
  <Override PartName="/ppt/slides/slide1596.xml" ContentType="application/vnd.openxmlformats-officedocument.presentationml.slide+xml"/>
  <Override PartName="/ppt/slides/slide1597.xml" ContentType="application/vnd.openxmlformats-officedocument.presentationml.slide+xml"/>
  <Override PartName="/ppt/slides/slide1598.xml" ContentType="application/vnd.openxmlformats-officedocument.presentationml.slide+xml"/>
  <Override PartName="/ppt/slides/slide1599.xml" ContentType="application/vnd.openxmlformats-officedocument.presentationml.slide+xml"/>
  <Override PartName="/ppt/slides/slide1600.xml" ContentType="application/vnd.openxmlformats-officedocument.presentationml.slide+xml"/>
  <Override PartName="/ppt/slides/slide1601.xml" ContentType="application/vnd.openxmlformats-officedocument.presentationml.slide+xml"/>
  <Override PartName="/ppt/slides/slide1602.xml" ContentType="application/vnd.openxmlformats-officedocument.presentationml.slide+xml"/>
  <Override PartName="/ppt/slides/slide1603.xml" ContentType="application/vnd.openxmlformats-officedocument.presentationml.slide+xml"/>
  <Override PartName="/ppt/slides/slide1604.xml" ContentType="application/vnd.openxmlformats-officedocument.presentationml.slide+xml"/>
  <Override PartName="/ppt/slides/slide1605.xml" ContentType="application/vnd.openxmlformats-officedocument.presentationml.slide+xml"/>
  <Override PartName="/ppt/slides/slide1606.xml" ContentType="application/vnd.openxmlformats-officedocument.presentationml.slide+xml"/>
  <Override PartName="/ppt/slides/slide1607.xml" ContentType="application/vnd.openxmlformats-officedocument.presentationml.slide+xml"/>
  <Override PartName="/ppt/slides/slide1608.xml" ContentType="application/vnd.openxmlformats-officedocument.presentationml.slide+xml"/>
  <Override PartName="/ppt/slides/slide1609.xml" ContentType="application/vnd.openxmlformats-officedocument.presentationml.slide+xml"/>
  <Override PartName="/ppt/slides/slide1610.xml" ContentType="application/vnd.openxmlformats-officedocument.presentationml.slide+xml"/>
  <Override PartName="/ppt/slides/slide1611.xml" ContentType="application/vnd.openxmlformats-officedocument.presentationml.slide+xml"/>
  <Override PartName="/ppt/slides/slide1612.xml" ContentType="application/vnd.openxmlformats-officedocument.presentationml.slide+xml"/>
  <Override PartName="/ppt/slides/slide1613.xml" ContentType="application/vnd.openxmlformats-officedocument.presentationml.slide+xml"/>
  <Override PartName="/ppt/slides/slide1614.xml" ContentType="application/vnd.openxmlformats-officedocument.presentationml.slide+xml"/>
  <Override PartName="/ppt/slides/slide1615.xml" ContentType="application/vnd.openxmlformats-officedocument.presentationml.slide+xml"/>
  <Override PartName="/ppt/slides/slide1616.xml" ContentType="application/vnd.openxmlformats-officedocument.presentationml.slide+xml"/>
  <Override PartName="/ppt/slides/slide1617.xml" ContentType="application/vnd.openxmlformats-officedocument.presentationml.slide+xml"/>
  <Override PartName="/ppt/slides/slide1618.xml" ContentType="application/vnd.openxmlformats-officedocument.presentationml.slide+xml"/>
  <Override PartName="/ppt/slides/slide1619.xml" ContentType="application/vnd.openxmlformats-officedocument.presentationml.slide+xml"/>
  <Override PartName="/ppt/slides/slide1620.xml" ContentType="application/vnd.openxmlformats-officedocument.presentationml.slide+xml"/>
  <Override PartName="/ppt/slides/slide1621.xml" ContentType="application/vnd.openxmlformats-officedocument.presentationml.slide+xml"/>
  <Override PartName="/ppt/slides/slide1622.xml" ContentType="application/vnd.openxmlformats-officedocument.presentationml.slide+xml"/>
  <Override PartName="/ppt/slides/slide1623.xml" ContentType="application/vnd.openxmlformats-officedocument.presentationml.slide+xml"/>
  <Override PartName="/ppt/slides/slide1624.xml" ContentType="application/vnd.openxmlformats-officedocument.presentationml.slide+xml"/>
  <Override PartName="/ppt/slides/slide1625.xml" ContentType="application/vnd.openxmlformats-officedocument.presentationml.slide+xml"/>
  <Override PartName="/ppt/slides/slide1626.xml" ContentType="application/vnd.openxmlformats-officedocument.presentationml.slide+xml"/>
  <Override PartName="/ppt/slides/slide1627.xml" ContentType="application/vnd.openxmlformats-officedocument.presentationml.slide+xml"/>
  <Override PartName="/ppt/slides/slide1628.xml" ContentType="application/vnd.openxmlformats-officedocument.presentationml.slide+xml"/>
  <Override PartName="/ppt/slides/slide1629.xml" ContentType="application/vnd.openxmlformats-officedocument.presentationml.slide+xml"/>
  <Override PartName="/ppt/slides/slide1630.xml" ContentType="application/vnd.openxmlformats-officedocument.presentationml.slide+xml"/>
  <Override PartName="/ppt/slides/slide1631.xml" ContentType="application/vnd.openxmlformats-officedocument.presentationml.slide+xml"/>
  <Override PartName="/ppt/slides/slide1632.xml" ContentType="application/vnd.openxmlformats-officedocument.presentationml.slide+xml"/>
  <Override PartName="/ppt/slides/slide1633.xml" ContentType="application/vnd.openxmlformats-officedocument.presentationml.slide+xml"/>
  <Override PartName="/ppt/slides/slide1634.xml" ContentType="application/vnd.openxmlformats-officedocument.presentationml.slide+xml"/>
  <Override PartName="/ppt/slides/slide1635.xml" ContentType="application/vnd.openxmlformats-officedocument.presentationml.slide+xml"/>
  <Override PartName="/ppt/slides/slide1636.xml" ContentType="application/vnd.openxmlformats-officedocument.presentationml.slide+xml"/>
  <Override PartName="/ppt/slides/slide1637.xml" ContentType="application/vnd.openxmlformats-officedocument.presentationml.slide+xml"/>
  <Override PartName="/ppt/slides/slide1638.xml" ContentType="application/vnd.openxmlformats-officedocument.presentationml.slide+xml"/>
  <Override PartName="/ppt/slides/slide1639.xml" ContentType="application/vnd.openxmlformats-officedocument.presentationml.slide+xml"/>
  <Override PartName="/ppt/slides/slide1640.xml" ContentType="application/vnd.openxmlformats-officedocument.presentationml.slide+xml"/>
  <Override PartName="/ppt/slides/slide1641.xml" ContentType="application/vnd.openxmlformats-officedocument.presentationml.slide+xml"/>
  <Override PartName="/ppt/slides/slide1642.xml" ContentType="application/vnd.openxmlformats-officedocument.presentationml.slide+xml"/>
  <Override PartName="/ppt/slides/slide1643.xml" ContentType="application/vnd.openxmlformats-officedocument.presentationml.slide+xml"/>
  <Override PartName="/ppt/slides/slide1644.xml" ContentType="application/vnd.openxmlformats-officedocument.presentationml.slide+xml"/>
  <Override PartName="/ppt/slides/slide1645.xml" ContentType="application/vnd.openxmlformats-officedocument.presentationml.slide+xml"/>
  <Override PartName="/ppt/slides/slide1646.xml" ContentType="application/vnd.openxmlformats-officedocument.presentationml.slide+xml"/>
  <Override PartName="/ppt/slides/slide1647.xml" ContentType="application/vnd.openxmlformats-officedocument.presentationml.slide+xml"/>
  <Override PartName="/ppt/slides/slide1648.xml" ContentType="application/vnd.openxmlformats-officedocument.presentationml.slide+xml"/>
  <Override PartName="/ppt/slides/slide1649.xml" ContentType="application/vnd.openxmlformats-officedocument.presentationml.slide+xml"/>
  <Override PartName="/ppt/slides/slide1650.xml" ContentType="application/vnd.openxmlformats-officedocument.presentationml.slide+xml"/>
  <Override PartName="/ppt/slides/slide1651.xml" ContentType="application/vnd.openxmlformats-officedocument.presentationml.slide+xml"/>
  <Override PartName="/ppt/slides/slide1652.xml" ContentType="application/vnd.openxmlformats-officedocument.presentationml.slide+xml"/>
  <Override PartName="/ppt/slides/slide1653.xml" ContentType="application/vnd.openxmlformats-officedocument.presentationml.slide+xml"/>
  <Override PartName="/ppt/slides/slide1654.xml" ContentType="application/vnd.openxmlformats-officedocument.presentationml.slide+xml"/>
  <Override PartName="/ppt/slides/slide1655.xml" ContentType="application/vnd.openxmlformats-officedocument.presentationml.slide+xml"/>
  <Override PartName="/ppt/slides/slide1656.xml" ContentType="application/vnd.openxmlformats-officedocument.presentationml.slide+xml"/>
  <Override PartName="/ppt/slides/slide1657.xml" ContentType="application/vnd.openxmlformats-officedocument.presentationml.slide+xml"/>
  <Override PartName="/ppt/slides/slide1658.xml" ContentType="application/vnd.openxmlformats-officedocument.presentationml.slide+xml"/>
  <Override PartName="/ppt/slides/slide1659.xml" ContentType="application/vnd.openxmlformats-officedocument.presentationml.slide+xml"/>
  <Override PartName="/ppt/slides/slide1660.xml" ContentType="application/vnd.openxmlformats-officedocument.presentationml.slide+xml"/>
  <Override PartName="/ppt/slides/slide1661.xml" ContentType="application/vnd.openxmlformats-officedocument.presentationml.slide+xml"/>
  <Override PartName="/ppt/slides/slide1662.xml" ContentType="application/vnd.openxmlformats-officedocument.presentationml.slide+xml"/>
  <Override PartName="/ppt/slides/slide1663.xml" ContentType="application/vnd.openxmlformats-officedocument.presentationml.slide+xml"/>
  <Override PartName="/ppt/slides/slide1664.xml" ContentType="application/vnd.openxmlformats-officedocument.presentationml.slide+xml"/>
  <Override PartName="/ppt/slides/slide1665.xml" ContentType="application/vnd.openxmlformats-officedocument.presentationml.slide+xml"/>
  <Override PartName="/ppt/slides/slide1666.xml" ContentType="application/vnd.openxmlformats-officedocument.presentationml.slide+xml"/>
  <Override PartName="/ppt/slides/slide1667.xml" ContentType="application/vnd.openxmlformats-officedocument.presentationml.slide+xml"/>
  <Override PartName="/ppt/slides/slide1668.xml" ContentType="application/vnd.openxmlformats-officedocument.presentationml.slide+xml"/>
  <Override PartName="/ppt/slides/slide1669.xml" ContentType="application/vnd.openxmlformats-officedocument.presentationml.slide+xml"/>
  <Override PartName="/ppt/slides/slide1670.xml" ContentType="application/vnd.openxmlformats-officedocument.presentationml.slide+xml"/>
  <Override PartName="/ppt/slides/slide1671.xml" ContentType="application/vnd.openxmlformats-officedocument.presentationml.slide+xml"/>
  <Override PartName="/ppt/slides/slide1672.xml" ContentType="application/vnd.openxmlformats-officedocument.presentationml.slide+xml"/>
  <Override PartName="/ppt/slides/slide1673.xml" ContentType="application/vnd.openxmlformats-officedocument.presentationml.slide+xml"/>
  <Override PartName="/ppt/slides/slide1674.xml" ContentType="application/vnd.openxmlformats-officedocument.presentationml.slide+xml"/>
  <Override PartName="/ppt/slides/slide1675.xml" ContentType="application/vnd.openxmlformats-officedocument.presentationml.slide+xml"/>
  <Override PartName="/ppt/slides/slide1676.xml" ContentType="application/vnd.openxmlformats-officedocument.presentationml.slide+xml"/>
  <Override PartName="/ppt/slides/slide1677.xml" ContentType="application/vnd.openxmlformats-officedocument.presentationml.slide+xml"/>
  <Override PartName="/ppt/slides/slide1678.xml" ContentType="application/vnd.openxmlformats-officedocument.presentationml.slide+xml"/>
  <Override PartName="/ppt/slides/slide1679.xml" ContentType="application/vnd.openxmlformats-officedocument.presentationml.slide+xml"/>
  <Override PartName="/ppt/slides/slide1680.xml" ContentType="application/vnd.openxmlformats-officedocument.presentationml.slide+xml"/>
  <Override PartName="/ppt/slides/slide1681.xml" ContentType="application/vnd.openxmlformats-officedocument.presentationml.slide+xml"/>
  <Override PartName="/ppt/slides/slide1682.xml" ContentType="application/vnd.openxmlformats-officedocument.presentationml.slide+xml"/>
  <Override PartName="/ppt/slides/slide1683.xml" ContentType="application/vnd.openxmlformats-officedocument.presentationml.slide+xml"/>
  <Override PartName="/ppt/slides/slide1684.xml" ContentType="application/vnd.openxmlformats-officedocument.presentationml.slide+xml"/>
  <Override PartName="/ppt/slides/slide1685.xml" ContentType="application/vnd.openxmlformats-officedocument.presentationml.slide+xml"/>
  <Override PartName="/ppt/slides/slide1686.xml" ContentType="application/vnd.openxmlformats-officedocument.presentationml.slide+xml"/>
  <Override PartName="/ppt/slides/slide1687.xml" ContentType="application/vnd.openxmlformats-officedocument.presentationml.slide+xml"/>
  <Override PartName="/ppt/slides/slide1688.xml" ContentType="application/vnd.openxmlformats-officedocument.presentationml.slide+xml"/>
  <Override PartName="/ppt/slides/slide1689.xml" ContentType="application/vnd.openxmlformats-officedocument.presentationml.slide+xml"/>
  <Override PartName="/ppt/slides/slide1690.xml" ContentType="application/vnd.openxmlformats-officedocument.presentationml.slide+xml"/>
  <Override PartName="/ppt/slides/slide1691.xml" ContentType="application/vnd.openxmlformats-officedocument.presentationml.slide+xml"/>
  <Override PartName="/ppt/slides/slide1692.xml" ContentType="application/vnd.openxmlformats-officedocument.presentationml.slide+xml"/>
  <Override PartName="/ppt/slides/slide1693.xml" ContentType="application/vnd.openxmlformats-officedocument.presentationml.slide+xml"/>
  <Override PartName="/ppt/slides/slide1694.xml" ContentType="application/vnd.openxmlformats-officedocument.presentationml.slide+xml"/>
  <Override PartName="/ppt/slides/slide1695.xml" ContentType="application/vnd.openxmlformats-officedocument.presentationml.slide+xml"/>
  <Override PartName="/ppt/slides/slide1696.xml" ContentType="application/vnd.openxmlformats-officedocument.presentationml.slide+xml"/>
  <Override PartName="/ppt/slides/slide1697.xml" ContentType="application/vnd.openxmlformats-officedocument.presentationml.slide+xml"/>
  <Override PartName="/ppt/slides/slide1698.xml" ContentType="application/vnd.openxmlformats-officedocument.presentationml.slide+xml"/>
  <Override PartName="/ppt/slides/slide1699.xml" ContentType="application/vnd.openxmlformats-officedocument.presentationml.slide+xml"/>
  <Override PartName="/ppt/slides/slide1700.xml" ContentType="application/vnd.openxmlformats-officedocument.presentationml.slide+xml"/>
  <Override PartName="/ppt/slides/slide1701.xml" ContentType="application/vnd.openxmlformats-officedocument.presentationml.slide+xml"/>
  <Override PartName="/ppt/slides/slide1702.xml" ContentType="application/vnd.openxmlformats-officedocument.presentationml.slide+xml"/>
  <Override PartName="/ppt/slides/slide1703.xml" ContentType="application/vnd.openxmlformats-officedocument.presentationml.slide+xml"/>
  <Override PartName="/ppt/slides/slide1704.xml" ContentType="application/vnd.openxmlformats-officedocument.presentationml.slide+xml"/>
  <Override PartName="/ppt/slides/slide1705.xml" ContentType="application/vnd.openxmlformats-officedocument.presentationml.slide+xml"/>
  <Override PartName="/ppt/slides/slide1706.xml" ContentType="application/vnd.openxmlformats-officedocument.presentationml.slide+xml"/>
  <Override PartName="/ppt/slides/slide1707.xml" ContentType="application/vnd.openxmlformats-officedocument.presentationml.slide+xml"/>
  <Override PartName="/ppt/slides/slide1708.xml" ContentType="application/vnd.openxmlformats-officedocument.presentationml.slide+xml"/>
  <Override PartName="/ppt/slides/slide1709.xml" ContentType="application/vnd.openxmlformats-officedocument.presentationml.slide+xml"/>
  <Override PartName="/ppt/slides/slide1710.xml" ContentType="application/vnd.openxmlformats-officedocument.presentationml.slide+xml"/>
  <Override PartName="/ppt/slides/slide1711.xml" ContentType="application/vnd.openxmlformats-officedocument.presentationml.slide+xml"/>
  <Override PartName="/ppt/slides/slide1712.xml" ContentType="application/vnd.openxmlformats-officedocument.presentationml.slide+xml"/>
  <Override PartName="/ppt/slides/slide1713.xml" ContentType="application/vnd.openxmlformats-officedocument.presentationml.slide+xml"/>
  <Override PartName="/ppt/slides/slide1714.xml" ContentType="application/vnd.openxmlformats-officedocument.presentationml.slide+xml"/>
  <Override PartName="/ppt/slides/slide1715.xml" ContentType="application/vnd.openxmlformats-officedocument.presentationml.slide+xml"/>
  <Override PartName="/ppt/slides/slide1716.xml" ContentType="application/vnd.openxmlformats-officedocument.presentationml.slide+xml"/>
  <Override PartName="/ppt/slides/slide1717.xml" ContentType="application/vnd.openxmlformats-officedocument.presentationml.slide+xml"/>
  <Override PartName="/ppt/slides/slide1718.xml" ContentType="application/vnd.openxmlformats-officedocument.presentationml.slide+xml"/>
  <Override PartName="/ppt/slides/slide1719.xml" ContentType="application/vnd.openxmlformats-officedocument.presentationml.slide+xml"/>
  <Override PartName="/ppt/slides/slide1720.xml" ContentType="application/vnd.openxmlformats-officedocument.presentationml.slide+xml"/>
  <Override PartName="/ppt/slides/slide1721.xml" ContentType="application/vnd.openxmlformats-officedocument.presentationml.slide+xml"/>
  <Override PartName="/ppt/slides/slide1722.xml" ContentType="application/vnd.openxmlformats-officedocument.presentationml.slide+xml"/>
  <Override PartName="/ppt/slides/slide1723.xml" ContentType="application/vnd.openxmlformats-officedocument.presentationml.slide+xml"/>
  <Override PartName="/ppt/slides/slide1724.xml" ContentType="application/vnd.openxmlformats-officedocument.presentationml.slide+xml"/>
  <Override PartName="/ppt/slides/slide1725.xml" ContentType="application/vnd.openxmlformats-officedocument.presentationml.slide+xml"/>
  <Override PartName="/ppt/slides/slide1726.xml" ContentType="application/vnd.openxmlformats-officedocument.presentationml.slide+xml"/>
  <Override PartName="/ppt/slides/slide1727.xml" ContentType="application/vnd.openxmlformats-officedocument.presentationml.slide+xml"/>
  <Override PartName="/ppt/slides/slide1728.xml" ContentType="application/vnd.openxmlformats-officedocument.presentationml.slide+xml"/>
  <Override PartName="/ppt/slides/slide1729.xml" ContentType="application/vnd.openxmlformats-officedocument.presentationml.slide+xml"/>
  <Override PartName="/ppt/slides/slide1730.xml" ContentType="application/vnd.openxmlformats-officedocument.presentationml.slide+xml"/>
  <Override PartName="/ppt/slides/slide1731.xml" ContentType="application/vnd.openxmlformats-officedocument.presentationml.slide+xml"/>
  <Override PartName="/ppt/slides/slide1732.xml" ContentType="application/vnd.openxmlformats-officedocument.presentationml.slide+xml"/>
  <Override PartName="/ppt/slides/slide1733.xml" ContentType="application/vnd.openxmlformats-officedocument.presentationml.slide+xml"/>
  <Override PartName="/ppt/slides/slide1734.xml" ContentType="application/vnd.openxmlformats-officedocument.presentationml.slide+xml"/>
  <Override PartName="/ppt/slides/slide1735.xml" ContentType="application/vnd.openxmlformats-officedocument.presentationml.slide+xml"/>
  <Override PartName="/ppt/slides/slide1736.xml" ContentType="application/vnd.openxmlformats-officedocument.presentationml.slide+xml"/>
  <Override PartName="/ppt/slides/slide1737.xml" ContentType="application/vnd.openxmlformats-officedocument.presentationml.slide+xml"/>
  <Override PartName="/ppt/slides/slide1738.xml" ContentType="application/vnd.openxmlformats-officedocument.presentationml.slide+xml"/>
  <Override PartName="/ppt/slides/slide1739.xml" ContentType="application/vnd.openxmlformats-officedocument.presentationml.slide+xml"/>
  <Override PartName="/ppt/slides/slide1740.xml" ContentType="application/vnd.openxmlformats-officedocument.presentationml.slide+xml"/>
  <Override PartName="/ppt/slides/slide1741.xml" ContentType="application/vnd.openxmlformats-officedocument.presentationml.slide+xml"/>
  <Override PartName="/ppt/slides/slide1742.xml" ContentType="application/vnd.openxmlformats-officedocument.presentationml.slide+xml"/>
  <Override PartName="/ppt/slides/slide1743.xml" ContentType="application/vnd.openxmlformats-officedocument.presentationml.slide+xml"/>
  <Override PartName="/ppt/slides/slide1744.xml" ContentType="application/vnd.openxmlformats-officedocument.presentationml.slide+xml"/>
  <Override PartName="/ppt/slides/slide1745.xml" ContentType="application/vnd.openxmlformats-officedocument.presentationml.slide+xml"/>
  <Override PartName="/ppt/slides/slide1746.xml" ContentType="application/vnd.openxmlformats-officedocument.presentationml.slide+xml"/>
  <Override PartName="/ppt/slides/slide1747.xml" ContentType="application/vnd.openxmlformats-officedocument.presentationml.slide+xml"/>
  <Override PartName="/ppt/slides/slide1748.xml" ContentType="application/vnd.openxmlformats-officedocument.presentationml.slide+xml"/>
  <Override PartName="/ppt/slides/slide1749.xml" ContentType="application/vnd.openxmlformats-officedocument.presentationml.slide+xml"/>
  <Override PartName="/ppt/slides/slide1750.xml" ContentType="application/vnd.openxmlformats-officedocument.presentationml.slide+xml"/>
  <Override PartName="/ppt/slides/slide1751.xml" ContentType="application/vnd.openxmlformats-officedocument.presentationml.slide+xml"/>
  <Override PartName="/ppt/slides/slide1752.xml" ContentType="application/vnd.openxmlformats-officedocument.presentationml.slide+xml"/>
  <Override PartName="/ppt/slides/slide1753.xml" ContentType="application/vnd.openxmlformats-officedocument.presentationml.slide+xml"/>
  <Override PartName="/ppt/slides/slide1754.xml" ContentType="application/vnd.openxmlformats-officedocument.presentationml.slide+xml"/>
  <Override PartName="/ppt/slides/slide1755.xml" ContentType="application/vnd.openxmlformats-officedocument.presentationml.slide+xml"/>
  <Override PartName="/ppt/slides/slide1756.xml" ContentType="application/vnd.openxmlformats-officedocument.presentationml.slide+xml"/>
  <Override PartName="/ppt/slides/slide1757.xml" ContentType="application/vnd.openxmlformats-officedocument.presentationml.slide+xml"/>
  <Override PartName="/ppt/slides/slide1758.xml" ContentType="application/vnd.openxmlformats-officedocument.presentationml.slide+xml"/>
  <Override PartName="/ppt/slides/slide1759.xml" ContentType="application/vnd.openxmlformats-officedocument.presentationml.slide+xml"/>
  <Override PartName="/ppt/slides/slide1760.xml" ContentType="application/vnd.openxmlformats-officedocument.presentationml.slide+xml"/>
  <Override PartName="/ppt/slides/slide1761.xml" ContentType="application/vnd.openxmlformats-officedocument.presentationml.slide+xml"/>
  <Override PartName="/ppt/slides/slide1762.xml" ContentType="application/vnd.openxmlformats-officedocument.presentationml.slide+xml"/>
  <Override PartName="/ppt/slides/slide1763.xml" ContentType="application/vnd.openxmlformats-officedocument.presentationml.slide+xml"/>
  <Override PartName="/ppt/slides/slide1764.xml" ContentType="application/vnd.openxmlformats-officedocument.presentationml.slide+xml"/>
  <Override PartName="/ppt/slides/slide1765.xml" ContentType="application/vnd.openxmlformats-officedocument.presentationml.slide+xml"/>
  <Override PartName="/ppt/slides/slide1766.xml" ContentType="application/vnd.openxmlformats-officedocument.presentationml.slide+xml"/>
  <Override PartName="/ppt/slides/slide1767.xml" ContentType="application/vnd.openxmlformats-officedocument.presentationml.slide+xml"/>
  <Override PartName="/ppt/slides/slide1768.xml" ContentType="application/vnd.openxmlformats-officedocument.presentationml.slide+xml"/>
  <Override PartName="/ppt/slides/slide1769.xml" ContentType="application/vnd.openxmlformats-officedocument.presentationml.slide+xml"/>
  <Override PartName="/ppt/slides/slide1770.xml" ContentType="application/vnd.openxmlformats-officedocument.presentationml.slide+xml"/>
  <Override PartName="/ppt/slides/slide1771.xml" ContentType="application/vnd.openxmlformats-officedocument.presentationml.slide+xml"/>
  <Override PartName="/ppt/slides/slide1772.xml" ContentType="application/vnd.openxmlformats-officedocument.presentationml.slide+xml"/>
  <Override PartName="/ppt/slides/slide1773.xml" ContentType="application/vnd.openxmlformats-officedocument.presentationml.slide+xml"/>
  <Override PartName="/ppt/slides/slide1774.xml" ContentType="application/vnd.openxmlformats-officedocument.presentationml.slide+xml"/>
  <Override PartName="/ppt/slides/slide1775.xml" ContentType="application/vnd.openxmlformats-officedocument.presentationml.slide+xml"/>
  <Override PartName="/ppt/slides/slide1776.xml" ContentType="application/vnd.openxmlformats-officedocument.presentationml.slide+xml"/>
  <Override PartName="/ppt/slides/slide1777.xml" ContentType="application/vnd.openxmlformats-officedocument.presentationml.slide+xml"/>
  <Override PartName="/ppt/slides/slide1778.xml" ContentType="application/vnd.openxmlformats-officedocument.presentationml.slide+xml"/>
  <Override PartName="/ppt/slides/slide1779.xml" ContentType="application/vnd.openxmlformats-officedocument.presentationml.slide+xml"/>
  <Override PartName="/ppt/slides/slide1780.xml" ContentType="application/vnd.openxmlformats-officedocument.presentationml.slide+xml"/>
  <Override PartName="/ppt/slides/slide1781.xml" ContentType="application/vnd.openxmlformats-officedocument.presentationml.slide+xml"/>
  <Override PartName="/ppt/slides/slide1782.xml" ContentType="application/vnd.openxmlformats-officedocument.presentationml.slide+xml"/>
  <Override PartName="/ppt/slides/slide1783.xml" ContentType="application/vnd.openxmlformats-officedocument.presentationml.slide+xml"/>
  <Override PartName="/ppt/slides/slide1784.xml" ContentType="application/vnd.openxmlformats-officedocument.presentationml.slide+xml"/>
  <Override PartName="/ppt/slides/slide1785.xml" ContentType="application/vnd.openxmlformats-officedocument.presentationml.slide+xml"/>
  <Override PartName="/ppt/slides/slide1786.xml" ContentType="application/vnd.openxmlformats-officedocument.presentationml.slide+xml"/>
  <Override PartName="/ppt/slides/slide1787.xml" ContentType="application/vnd.openxmlformats-officedocument.presentationml.slide+xml"/>
  <Override PartName="/ppt/slides/slide1788.xml" ContentType="application/vnd.openxmlformats-officedocument.presentationml.slide+xml"/>
  <Override PartName="/ppt/slides/slide1789.xml" ContentType="application/vnd.openxmlformats-officedocument.presentationml.slide+xml"/>
  <Override PartName="/ppt/slides/slide1790.xml" ContentType="application/vnd.openxmlformats-officedocument.presentationml.slide+xml"/>
  <Override PartName="/ppt/slides/slide1791.xml" ContentType="application/vnd.openxmlformats-officedocument.presentationml.slide+xml"/>
  <Override PartName="/ppt/slides/slide1792.xml" ContentType="application/vnd.openxmlformats-officedocument.presentationml.slide+xml"/>
  <Override PartName="/ppt/slides/slide1793.xml" ContentType="application/vnd.openxmlformats-officedocument.presentationml.slide+xml"/>
  <Override PartName="/ppt/slides/slide1794.xml" ContentType="application/vnd.openxmlformats-officedocument.presentationml.slide+xml"/>
  <Override PartName="/ppt/slides/slide1795.xml" ContentType="application/vnd.openxmlformats-officedocument.presentationml.slide+xml"/>
  <Override PartName="/ppt/slides/slide1796.xml" ContentType="application/vnd.openxmlformats-officedocument.presentationml.slide+xml"/>
  <Override PartName="/ppt/slides/slide1797.xml" ContentType="application/vnd.openxmlformats-officedocument.presentationml.slide+xml"/>
  <Override PartName="/ppt/slides/slide1798.xml" ContentType="application/vnd.openxmlformats-officedocument.presentationml.slide+xml"/>
  <Override PartName="/ppt/slides/slide1799.xml" ContentType="application/vnd.openxmlformats-officedocument.presentationml.slide+xml"/>
  <Override PartName="/ppt/slides/slide1800.xml" ContentType="application/vnd.openxmlformats-officedocument.presentationml.slide+xml"/>
  <Override PartName="/ppt/slides/slide1801.xml" ContentType="application/vnd.openxmlformats-officedocument.presentationml.slide+xml"/>
  <Override PartName="/ppt/slides/slide1802.xml" ContentType="application/vnd.openxmlformats-officedocument.presentationml.slide+xml"/>
  <Override PartName="/ppt/slides/slide18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05"/>
  </p:notesMasterIdLst>
  <p:handoutMasterIdLst>
    <p:handoutMasterId r:id="rId1806"/>
  </p:handoutMasterIdLst>
  <p:sldIdLst>
    <p:sldId id="256" r:id="rId2"/>
    <p:sldId id="279" r:id="rId3"/>
    <p:sldId id="257" r:id="rId4"/>
    <p:sldId id="274" r:id="rId5"/>
    <p:sldId id="927" r:id="rId6"/>
    <p:sldId id="913" r:id="rId7"/>
    <p:sldId id="3635" r:id="rId8"/>
    <p:sldId id="3639" r:id="rId9"/>
    <p:sldId id="921" r:id="rId10"/>
    <p:sldId id="914" r:id="rId11"/>
    <p:sldId id="916" r:id="rId12"/>
    <p:sldId id="922" r:id="rId13"/>
    <p:sldId id="929" r:id="rId14"/>
    <p:sldId id="923" r:id="rId15"/>
    <p:sldId id="3649" r:id="rId16"/>
    <p:sldId id="924" r:id="rId17"/>
    <p:sldId id="928" r:id="rId18"/>
    <p:sldId id="915" r:id="rId19"/>
    <p:sldId id="917" r:id="rId20"/>
    <p:sldId id="918" r:id="rId21"/>
    <p:sldId id="930" r:id="rId22"/>
    <p:sldId id="932" r:id="rId23"/>
    <p:sldId id="3640" r:id="rId24"/>
    <p:sldId id="934" r:id="rId25"/>
    <p:sldId id="3641" r:id="rId26"/>
    <p:sldId id="3642" r:id="rId27"/>
    <p:sldId id="3650" r:id="rId28"/>
    <p:sldId id="919" r:id="rId29"/>
    <p:sldId id="920" r:id="rId30"/>
    <p:sldId id="903" r:id="rId31"/>
    <p:sldId id="3646" r:id="rId32"/>
    <p:sldId id="3645" r:id="rId33"/>
    <p:sldId id="908" r:id="rId34"/>
    <p:sldId id="909" r:id="rId35"/>
    <p:sldId id="910" r:id="rId36"/>
    <p:sldId id="911" r:id="rId37"/>
    <p:sldId id="1119" r:id="rId38"/>
    <p:sldId id="912" r:id="rId39"/>
    <p:sldId id="3648" r:id="rId40"/>
    <p:sldId id="3637" r:id="rId41"/>
    <p:sldId id="3638" r:id="rId42"/>
    <p:sldId id="3644" r:id="rId43"/>
    <p:sldId id="281" r:id="rId44"/>
    <p:sldId id="1144" r:id="rId45"/>
    <p:sldId id="1142" r:id="rId46"/>
    <p:sldId id="1143" r:id="rId47"/>
    <p:sldId id="925" r:id="rId48"/>
    <p:sldId id="282" r:id="rId49"/>
    <p:sldId id="902" r:id="rId50"/>
    <p:sldId id="3643" r:id="rId51"/>
    <p:sldId id="926" r:id="rId52"/>
    <p:sldId id="283" r:id="rId53"/>
    <p:sldId id="284" r:id="rId54"/>
    <p:sldId id="3014" r:id="rId55"/>
    <p:sldId id="3015" r:id="rId56"/>
    <p:sldId id="3016" r:id="rId57"/>
    <p:sldId id="3017" r:id="rId58"/>
    <p:sldId id="3018" r:id="rId59"/>
    <p:sldId id="3019" r:id="rId60"/>
    <p:sldId id="3020" r:id="rId61"/>
    <p:sldId id="3021" r:id="rId62"/>
    <p:sldId id="3022" r:id="rId63"/>
    <p:sldId id="3023" r:id="rId64"/>
    <p:sldId id="3024" r:id="rId65"/>
    <p:sldId id="3025" r:id="rId66"/>
    <p:sldId id="3026" r:id="rId67"/>
    <p:sldId id="3027" r:id="rId68"/>
    <p:sldId id="3028" r:id="rId69"/>
    <p:sldId id="3029" r:id="rId70"/>
    <p:sldId id="3030" r:id="rId71"/>
    <p:sldId id="3031" r:id="rId72"/>
    <p:sldId id="3032" r:id="rId73"/>
    <p:sldId id="3033" r:id="rId74"/>
    <p:sldId id="3034" r:id="rId75"/>
    <p:sldId id="3035" r:id="rId76"/>
    <p:sldId id="3036" r:id="rId77"/>
    <p:sldId id="3037" r:id="rId78"/>
    <p:sldId id="3038" r:id="rId79"/>
    <p:sldId id="3039" r:id="rId80"/>
    <p:sldId id="3040" r:id="rId81"/>
    <p:sldId id="3041" r:id="rId82"/>
    <p:sldId id="3042" r:id="rId83"/>
    <p:sldId id="3043" r:id="rId84"/>
    <p:sldId id="3044" r:id="rId85"/>
    <p:sldId id="258" r:id="rId86"/>
    <p:sldId id="275" r:id="rId87"/>
    <p:sldId id="259" r:id="rId88"/>
    <p:sldId id="277" r:id="rId89"/>
    <p:sldId id="260" r:id="rId90"/>
    <p:sldId id="278" r:id="rId91"/>
    <p:sldId id="261" r:id="rId92"/>
    <p:sldId id="276" r:id="rId93"/>
    <p:sldId id="262" r:id="rId94"/>
    <p:sldId id="263" r:id="rId95"/>
    <p:sldId id="264" r:id="rId96"/>
    <p:sldId id="265" r:id="rId97"/>
    <p:sldId id="266" r:id="rId98"/>
    <p:sldId id="267" r:id="rId99"/>
    <p:sldId id="268" r:id="rId100"/>
    <p:sldId id="269" r:id="rId101"/>
    <p:sldId id="271" r:id="rId102"/>
    <p:sldId id="272" r:id="rId103"/>
    <p:sldId id="273" r:id="rId104"/>
    <p:sldId id="2196" r:id="rId105"/>
    <p:sldId id="3653" r:id="rId106"/>
    <p:sldId id="2197" r:id="rId107"/>
    <p:sldId id="2198" r:id="rId108"/>
    <p:sldId id="3652" r:id="rId109"/>
    <p:sldId id="2199" r:id="rId110"/>
    <p:sldId id="2200" r:id="rId111"/>
    <p:sldId id="2201" r:id="rId112"/>
    <p:sldId id="3651" r:id="rId113"/>
    <p:sldId id="2203" r:id="rId114"/>
    <p:sldId id="2204" r:id="rId115"/>
    <p:sldId id="2205" r:id="rId116"/>
    <p:sldId id="2206" r:id="rId117"/>
    <p:sldId id="2207" r:id="rId118"/>
    <p:sldId id="2208" r:id="rId119"/>
    <p:sldId id="2209" r:id="rId120"/>
    <p:sldId id="2210" r:id="rId121"/>
    <p:sldId id="3654" r:id="rId122"/>
    <p:sldId id="2211" r:id="rId123"/>
    <p:sldId id="2212" r:id="rId124"/>
    <p:sldId id="2213" r:id="rId125"/>
    <p:sldId id="2214" r:id="rId126"/>
    <p:sldId id="2215" r:id="rId127"/>
    <p:sldId id="2216" r:id="rId128"/>
    <p:sldId id="2217" r:id="rId129"/>
    <p:sldId id="2218" r:id="rId130"/>
    <p:sldId id="2219" r:id="rId131"/>
    <p:sldId id="2220" r:id="rId132"/>
    <p:sldId id="2221" r:id="rId133"/>
    <p:sldId id="2222" r:id="rId134"/>
    <p:sldId id="2223" r:id="rId135"/>
    <p:sldId id="2224" r:id="rId136"/>
    <p:sldId id="2225" r:id="rId137"/>
    <p:sldId id="2226" r:id="rId138"/>
    <p:sldId id="2227" r:id="rId139"/>
    <p:sldId id="2228" r:id="rId140"/>
    <p:sldId id="2229" r:id="rId141"/>
    <p:sldId id="2230" r:id="rId142"/>
    <p:sldId id="2231" r:id="rId143"/>
    <p:sldId id="2232" r:id="rId144"/>
    <p:sldId id="2233" r:id="rId145"/>
    <p:sldId id="2234" r:id="rId146"/>
    <p:sldId id="2235" r:id="rId147"/>
    <p:sldId id="2236" r:id="rId148"/>
    <p:sldId id="2237" r:id="rId149"/>
    <p:sldId id="2238" r:id="rId150"/>
    <p:sldId id="2636" r:id="rId151"/>
    <p:sldId id="3656" r:id="rId152"/>
    <p:sldId id="3665" r:id="rId153"/>
    <p:sldId id="3658" r:id="rId154"/>
    <p:sldId id="3657" r:id="rId155"/>
    <p:sldId id="3666" r:id="rId156"/>
    <p:sldId id="2637" r:id="rId157"/>
    <p:sldId id="2638" r:id="rId158"/>
    <p:sldId id="2629" r:id="rId159"/>
    <p:sldId id="2630" r:id="rId160"/>
    <p:sldId id="2631" r:id="rId161"/>
    <p:sldId id="2632" r:id="rId162"/>
    <p:sldId id="2633" r:id="rId163"/>
    <p:sldId id="2634" r:id="rId164"/>
    <p:sldId id="2635" r:id="rId165"/>
    <p:sldId id="2640" r:id="rId166"/>
    <p:sldId id="2641" r:id="rId167"/>
    <p:sldId id="2642" r:id="rId168"/>
    <p:sldId id="2643" r:id="rId169"/>
    <p:sldId id="2644" r:id="rId170"/>
    <p:sldId id="2639" r:id="rId171"/>
    <p:sldId id="3659" r:id="rId172"/>
    <p:sldId id="2242" r:id="rId173"/>
    <p:sldId id="2243" r:id="rId174"/>
    <p:sldId id="2244" r:id="rId175"/>
    <p:sldId id="2245" r:id="rId176"/>
    <p:sldId id="2246" r:id="rId177"/>
    <p:sldId id="2247" r:id="rId178"/>
    <p:sldId id="2248" r:id="rId179"/>
    <p:sldId id="2249" r:id="rId180"/>
    <p:sldId id="2250" r:id="rId181"/>
    <p:sldId id="2251" r:id="rId182"/>
    <p:sldId id="2252" r:id="rId183"/>
    <p:sldId id="3660" r:id="rId184"/>
    <p:sldId id="2253" r:id="rId185"/>
    <p:sldId id="3661" r:id="rId186"/>
    <p:sldId id="2254" r:id="rId187"/>
    <p:sldId id="3662" r:id="rId188"/>
    <p:sldId id="2255" r:id="rId189"/>
    <p:sldId id="3674" r:id="rId190"/>
    <p:sldId id="2256" r:id="rId191"/>
    <p:sldId id="2257" r:id="rId192"/>
    <p:sldId id="2258" r:id="rId193"/>
    <p:sldId id="2259" r:id="rId194"/>
    <p:sldId id="2260" r:id="rId195"/>
    <p:sldId id="2261" r:id="rId196"/>
    <p:sldId id="3664" r:id="rId197"/>
    <p:sldId id="2262" r:id="rId198"/>
    <p:sldId id="3663" r:id="rId199"/>
    <p:sldId id="2263" r:id="rId200"/>
    <p:sldId id="2264" r:id="rId201"/>
    <p:sldId id="2645" r:id="rId202"/>
    <p:sldId id="3655" r:id="rId203"/>
    <p:sldId id="2647" r:id="rId204"/>
    <p:sldId id="3669" r:id="rId205"/>
    <p:sldId id="2265" r:id="rId206"/>
    <p:sldId id="3668" r:id="rId207"/>
    <p:sldId id="2267" r:id="rId208"/>
    <p:sldId id="2270" r:id="rId209"/>
    <p:sldId id="2271" r:id="rId210"/>
    <p:sldId id="2272" r:id="rId211"/>
    <p:sldId id="3670" r:id="rId212"/>
    <p:sldId id="2273" r:id="rId213"/>
    <p:sldId id="2274" r:id="rId214"/>
    <p:sldId id="2275" r:id="rId215"/>
    <p:sldId id="2276" r:id="rId216"/>
    <p:sldId id="2277" r:id="rId217"/>
    <p:sldId id="2278" r:id="rId218"/>
    <p:sldId id="2279" r:id="rId219"/>
    <p:sldId id="2280" r:id="rId220"/>
    <p:sldId id="2281" r:id="rId221"/>
    <p:sldId id="2282" r:id="rId222"/>
    <p:sldId id="2283" r:id="rId223"/>
    <p:sldId id="2284" r:id="rId224"/>
    <p:sldId id="2285" r:id="rId225"/>
    <p:sldId id="3672" r:id="rId226"/>
    <p:sldId id="3673" r:id="rId227"/>
    <p:sldId id="2286" r:id="rId228"/>
    <p:sldId id="3671" r:id="rId229"/>
    <p:sldId id="2805" r:id="rId230"/>
    <p:sldId id="2292" r:id="rId231"/>
    <p:sldId id="2293" r:id="rId232"/>
    <p:sldId id="2294" r:id="rId233"/>
    <p:sldId id="2295" r:id="rId234"/>
    <p:sldId id="3680" r:id="rId235"/>
    <p:sldId id="3677" r:id="rId236"/>
    <p:sldId id="3696" r:id="rId237"/>
    <p:sldId id="2296" r:id="rId238"/>
    <p:sldId id="3681" r:id="rId239"/>
    <p:sldId id="2297" r:id="rId240"/>
    <p:sldId id="3682" r:id="rId241"/>
    <p:sldId id="3683" r:id="rId242"/>
    <p:sldId id="3684" r:id="rId243"/>
    <p:sldId id="3679" r:id="rId244"/>
    <p:sldId id="2300" r:id="rId245"/>
    <p:sldId id="3692" r:id="rId246"/>
    <p:sldId id="3686" r:id="rId247"/>
    <p:sldId id="3698" r:id="rId248"/>
    <p:sldId id="3697" r:id="rId249"/>
    <p:sldId id="3693" r:id="rId250"/>
    <p:sldId id="3687" r:id="rId251"/>
    <p:sldId id="3688" r:id="rId252"/>
    <p:sldId id="3695" r:id="rId253"/>
    <p:sldId id="3694" r:id="rId254"/>
    <p:sldId id="3685" r:id="rId255"/>
    <p:sldId id="2301" r:id="rId256"/>
    <p:sldId id="2308" r:id="rId257"/>
    <p:sldId id="2649" r:id="rId258"/>
    <p:sldId id="2650" r:id="rId259"/>
    <p:sldId id="2651" r:id="rId260"/>
    <p:sldId id="2652" r:id="rId261"/>
    <p:sldId id="2653" r:id="rId262"/>
    <p:sldId id="2938" r:id="rId263"/>
    <p:sldId id="2309" r:id="rId264"/>
    <p:sldId id="2310" r:id="rId265"/>
    <p:sldId id="2311" r:id="rId266"/>
    <p:sldId id="2312" r:id="rId267"/>
    <p:sldId id="2313" r:id="rId268"/>
    <p:sldId id="2314" r:id="rId269"/>
    <p:sldId id="2315" r:id="rId270"/>
    <p:sldId id="2316" r:id="rId271"/>
    <p:sldId id="2317" r:id="rId272"/>
    <p:sldId id="2318" r:id="rId273"/>
    <p:sldId id="2319" r:id="rId274"/>
    <p:sldId id="2320" r:id="rId275"/>
    <p:sldId id="2939" r:id="rId276"/>
    <p:sldId id="2940" r:id="rId277"/>
    <p:sldId id="2321" r:id="rId278"/>
    <p:sldId id="2322" r:id="rId279"/>
    <p:sldId id="2323" r:id="rId280"/>
    <p:sldId id="2324" r:id="rId281"/>
    <p:sldId id="2325" r:id="rId282"/>
    <p:sldId id="2326" r:id="rId283"/>
    <p:sldId id="2327" r:id="rId284"/>
    <p:sldId id="2328" r:id="rId285"/>
    <p:sldId id="2329" r:id="rId286"/>
    <p:sldId id="2330" r:id="rId287"/>
    <p:sldId id="2331" r:id="rId288"/>
    <p:sldId id="2332" r:id="rId289"/>
    <p:sldId id="2333" r:id="rId290"/>
    <p:sldId id="2334" r:id="rId291"/>
    <p:sldId id="2335" r:id="rId292"/>
    <p:sldId id="2336" r:id="rId293"/>
    <p:sldId id="2806" r:id="rId294"/>
    <p:sldId id="2807" r:id="rId295"/>
    <p:sldId id="2808" r:id="rId296"/>
    <p:sldId id="2809" r:id="rId297"/>
    <p:sldId id="2810" r:id="rId298"/>
    <p:sldId id="2811" r:id="rId299"/>
    <p:sldId id="2812" r:id="rId300"/>
    <p:sldId id="2813" r:id="rId301"/>
    <p:sldId id="2814" r:id="rId302"/>
    <p:sldId id="2815" r:id="rId303"/>
    <p:sldId id="2816" r:id="rId304"/>
    <p:sldId id="2817" r:id="rId305"/>
    <p:sldId id="2818" r:id="rId306"/>
    <p:sldId id="2819" r:id="rId307"/>
    <p:sldId id="2820" r:id="rId308"/>
    <p:sldId id="2821" r:id="rId309"/>
    <p:sldId id="2822" r:id="rId310"/>
    <p:sldId id="2823" r:id="rId311"/>
    <p:sldId id="2824" r:id="rId312"/>
    <p:sldId id="2825" r:id="rId313"/>
    <p:sldId id="2826" r:id="rId314"/>
    <p:sldId id="2827" r:id="rId315"/>
    <p:sldId id="2828" r:id="rId316"/>
    <p:sldId id="2829" r:id="rId317"/>
    <p:sldId id="2830" r:id="rId318"/>
    <p:sldId id="2831" r:id="rId319"/>
    <p:sldId id="2832" r:id="rId320"/>
    <p:sldId id="2833" r:id="rId321"/>
    <p:sldId id="2834" r:id="rId322"/>
    <p:sldId id="2835" r:id="rId323"/>
    <p:sldId id="2836" r:id="rId324"/>
    <p:sldId id="2837" r:id="rId325"/>
    <p:sldId id="2838" r:id="rId326"/>
    <p:sldId id="2839" r:id="rId327"/>
    <p:sldId id="2840" r:id="rId328"/>
    <p:sldId id="2841" r:id="rId329"/>
    <p:sldId id="2842" r:id="rId330"/>
    <p:sldId id="2843" r:id="rId331"/>
    <p:sldId id="3700" r:id="rId332"/>
    <p:sldId id="3699" r:id="rId333"/>
    <p:sldId id="2844" r:id="rId334"/>
    <p:sldId id="2845" r:id="rId335"/>
    <p:sldId id="2846" r:id="rId336"/>
    <p:sldId id="2847" r:id="rId337"/>
    <p:sldId id="2848" r:id="rId338"/>
    <p:sldId id="2849" r:id="rId339"/>
    <p:sldId id="2850" r:id="rId340"/>
    <p:sldId id="2851" r:id="rId341"/>
    <p:sldId id="2852" r:id="rId342"/>
    <p:sldId id="2853" r:id="rId343"/>
    <p:sldId id="2854" r:id="rId344"/>
    <p:sldId id="2855" r:id="rId345"/>
    <p:sldId id="2856" r:id="rId346"/>
    <p:sldId id="2857" r:id="rId347"/>
    <p:sldId id="2858" r:id="rId348"/>
    <p:sldId id="2859" r:id="rId349"/>
    <p:sldId id="2860" r:id="rId350"/>
    <p:sldId id="2861" r:id="rId351"/>
    <p:sldId id="2862" r:id="rId352"/>
    <p:sldId id="2863" r:id="rId353"/>
    <p:sldId id="3703" r:id="rId354"/>
    <p:sldId id="2864" r:id="rId355"/>
    <p:sldId id="2865" r:id="rId356"/>
    <p:sldId id="3702" r:id="rId357"/>
    <p:sldId id="3701" r:id="rId358"/>
    <p:sldId id="2866" r:id="rId359"/>
    <p:sldId id="2867" r:id="rId360"/>
    <p:sldId id="2868" r:id="rId361"/>
    <p:sldId id="2869" r:id="rId362"/>
    <p:sldId id="2870" r:id="rId363"/>
    <p:sldId id="2871" r:id="rId364"/>
    <p:sldId id="2872" r:id="rId365"/>
    <p:sldId id="2873" r:id="rId366"/>
    <p:sldId id="2874" r:id="rId367"/>
    <p:sldId id="2875" r:id="rId368"/>
    <p:sldId id="2876" r:id="rId369"/>
    <p:sldId id="2877" r:id="rId370"/>
    <p:sldId id="2878" r:id="rId371"/>
    <p:sldId id="2879" r:id="rId372"/>
    <p:sldId id="2880" r:id="rId373"/>
    <p:sldId id="2881" r:id="rId374"/>
    <p:sldId id="2882" r:id="rId375"/>
    <p:sldId id="2883" r:id="rId376"/>
    <p:sldId id="2884" r:id="rId377"/>
    <p:sldId id="2885" r:id="rId378"/>
    <p:sldId id="2886" r:id="rId379"/>
    <p:sldId id="2887" r:id="rId380"/>
    <p:sldId id="2888" r:id="rId381"/>
    <p:sldId id="2889" r:id="rId382"/>
    <p:sldId id="2890" r:id="rId383"/>
    <p:sldId id="2891" r:id="rId384"/>
    <p:sldId id="2892" r:id="rId385"/>
    <p:sldId id="2893" r:id="rId386"/>
    <p:sldId id="2894" r:id="rId387"/>
    <p:sldId id="2895" r:id="rId388"/>
    <p:sldId id="2896" r:id="rId389"/>
    <p:sldId id="2897" r:id="rId390"/>
    <p:sldId id="2898" r:id="rId391"/>
    <p:sldId id="2899" r:id="rId392"/>
    <p:sldId id="2900" r:id="rId393"/>
    <p:sldId id="2901" r:id="rId394"/>
    <p:sldId id="2902" r:id="rId395"/>
    <p:sldId id="2903" r:id="rId396"/>
    <p:sldId id="2904" r:id="rId397"/>
    <p:sldId id="2905" r:id="rId398"/>
    <p:sldId id="2906" r:id="rId399"/>
    <p:sldId id="2907" r:id="rId400"/>
    <p:sldId id="2908" r:id="rId401"/>
    <p:sldId id="2909" r:id="rId402"/>
    <p:sldId id="2910" r:id="rId403"/>
    <p:sldId id="2911" r:id="rId404"/>
    <p:sldId id="2912" r:id="rId405"/>
    <p:sldId id="2913" r:id="rId406"/>
    <p:sldId id="2914" r:id="rId407"/>
    <p:sldId id="2915" r:id="rId408"/>
    <p:sldId id="2916" r:id="rId409"/>
    <p:sldId id="2917" r:id="rId410"/>
    <p:sldId id="2918" r:id="rId411"/>
    <p:sldId id="2919" r:id="rId412"/>
    <p:sldId id="2920" r:id="rId413"/>
    <p:sldId id="2921" r:id="rId414"/>
    <p:sldId id="2922" r:id="rId415"/>
    <p:sldId id="2923" r:id="rId416"/>
    <p:sldId id="2924" r:id="rId417"/>
    <p:sldId id="2925" r:id="rId418"/>
    <p:sldId id="2926" r:id="rId419"/>
    <p:sldId id="2927" r:id="rId420"/>
    <p:sldId id="2928" r:id="rId421"/>
    <p:sldId id="2929" r:id="rId422"/>
    <p:sldId id="2930" r:id="rId423"/>
    <p:sldId id="2931" r:id="rId424"/>
    <p:sldId id="2932" r:id="rId425"/>
    <p:sldId id="2933" r:id="rId426"/>
    <p:sldId id="2934" r:id="rId427"/>
    <p:sldId id="2935" r:id="rId428"/>
    <p:sldId id="2936" r:id="rId429"/>
    <p:sldId id="2937" r:id="rId430"/>
    <p:sldId id="2654" r:id="rId431"/>
    <p:sldId id="2655" r:id="rId432"/>
    <p:sldId id="2656" r:id="rId433"/>
    <p:sldId id="2657" r:id="rId434"/>
    <p:sldId id="2658" r:id="rId435"/>
    <p:sldId id="2659" r:id="rId436"/>
    <p:sldId id="2660" r:id="rId437"/>
    <p:sldId id="2661" r:id="rId438"/>
    <p:sldId id="2662" r:id="rId439"/>
    <p:sldId id="2663" r:id="rId440"/>
    <p:sldId id="2664" r:id="rId441"/>
    <p:sldId id="2665" r:id="rId442"/>
    <p:sldId id="2666" r:id="rId443"/>
    <p:sldId id="2667" r:id="rId444"/>
    <p:sldId id="2668" r:id="rId445"/>
    <p:sldId id="2669" r:id="rId446"/>
    <p:sldId id="2670" r:id="rId447"/>
    <p:sldId id="2671" r:id="rId448"/>
    <p:sldId id="2672" r:id="rId449"/>
    <p:sldId id="2673" r:id="rId450"/>
    <p:sldId id="2674" r:id="rId451"/>
    <p:sldId id="2675" r:id="rId452"/>
    <p:sldId id="2676" r:id="rId453"/>
    <p:sldId id="2677" r:id="rId454"/>
    <p:sldId id="2678" r:id="rId455"/>
    <p:sldId id="2679" r:id="rId456"/>
    <p:sldId id="2680" r:id="rId457"/>
    <p:sldId id="2681" r:id="rId458"/>
    <p:sldId id="2682" r:id="rId459"/>
    <p:sldId id="2683" r:id="rId460"/>
    <p:sldId id="2684" r:id="rId461"/>
    <p:sldId id="2685" r:id="rId462"/>
    <p:sldId id="2686" r:id="rId463"/>
    <p:sldId id="2687" r:id="rId464"/>
    <p:sldId id="2688" r:id="rId465"/>
    <p:sldId id="2689" r:id="rId466"/>
    <p:sldId id="2690" r:id="rId467"/>
    <p:sldId id="2691" r:id="rId468"/>
    <p:sldId id="2692" r:id="rId469"/>
    <p:sldId id="2693" r:id="rId470"/>
    <p:sldId id="2694" r:id="rId471"/>
    <p:sldId id="2695" r:id="rId472"/>
    <p:sldId id="2696" r:id="rId473"/>
    <p:sldId id="2697" r:id="rId474"/>
    <p:sldId id="2698" r:id="rId475"/>
    <p:sldId id="2699" r:id="rId476"/>
    <p:sldId id="2700" r:id="rId477"/>
    <p:sldId id="2701" r:id="rId478"/>
    <p:sldId id="2702" r:id="rId479"/>
    <p:sldId id="2703" r:id="rId480"/>
    <p:sldId id="2704" r:id="rId481"/>
    <p:sldId id="2954" r:id="rId482"/>
    <p:sldId id="2705" r:id="rId483"/>
    <p:sldId id="2706" r:id="rId484"/>
    <p:sldId id="2707" r:id="rId485"/>
    <p:sldId id="2708" r:id="rId486"/>
    <p:sldId id="2709" r:id="rId487"/>
    <p:sldId id="2710" r:id="rId488"/>
    <p:sldId id="2711" r:id="rId489"/>
    <p:sldId id="2712" r:id="rId490"/>
    <p:sldId id="2713" r:id="rId491"/>
    <p:sldId id="2714" r:id="rId492"/>
    <p:sldId id="2715" r:id="rId493"/>
    <p:sldId id="2716" r:id="rId494"/>
    <p:sldId id="2717" r:id="rId495"/>
    <p:sldId id="2718" r:id="rId496"/>
    <p:sldId id="2719" r:id="rId497"/>
    <p:sldId id="2720" r:id="rId498"/>
    <p:sldId id="2721" r:id="rId499"/>
    <p:sldId id="2722" r:id="rId500"/>
    <p:sldId id="2723" r:id="rId501"/>
    <p:sldId id="2724" r:id="rId502"/>
    <p:sldId id="2725" r:id="rId503"/>
    <p:sldId id="2941" r:id="rId504"/>
    <p:sldId id="2942" r:id="rId505"/>
    <p:sldId id="2943" r:id="rId506"/>
    <p:sldId id="2944" r:id="rId507"/>
    <p:sldId id="2945" r:id="rId508"/>
    <p:sldId id="2946" r:id="rId509"/>
    <p:sldId id="2947" r:id="rId510"/>
    <p:sldId id="2948" r:id="rId511"/>
    <p:sldId id="2949" r:id="rId512"/>
    <p:sldId id="2950" r:id="rId513"/>
    <p:sldId id="2951" r:id="rId514"/>
    <p:sldId id="2952" r:id="rId515"/>
    <p:sldId id="2953" r:id="rId516"/>
    <p:sldId id="2390" r:id="rId517"/>
    <p:sldId id="2391" r:id="rId518"/>
    <p:sldId id="2392" r:id="rId519"/>
    <p:sldId id="2393" r:id="rId520"/>
    <p:sldId id="2394" r:id="rId521"/>
    <p:sldId id="3002" r:id="rId522"/>
    <p:sldId id="3003" r:id="rId523"/>
    <p:sldId id="3004" r:id="rId524"/>
    <p:sldId id="3005" r:id="rId525"/>
    <p:sldId id="3006" r:id="rId526"/>
    <p:sldId id="2395" r:id="rId527"/>
    <p:sldId id="2963" r:id="rId528"/>
    <p:sldId id="2957" r:id="rId529"/>
    <p:sldId id="2980" r:id="rId530"/>
    <p:sldId id="2956" r:id="rId531"/>
    <p:sldId id="2959" r:id="rId532"/>
    <p:sldId id="2960" r:id="rId533"/>
    <p:sldId id="2961" r:id="rId534"/>
    <p:sldId id="2962" r:id="rId535"/>
    <p:sldId id="2973" r:id="rId536"/>
    <p:sldId id="2974" r:id="rId537"/>
    <p:sldId id="2408" r:id="rId538"/>
    <p:sldId id="2409" r:id="rId539"/>
    <p:sldId id="2410" r:id="rId540"/>
    <p:sldId id="2411" r:id="rId541"/>
    <p:sldId id="2412" r:id="rId542"/>
    <p:sldId id="2413" r:id="rId543"/>
    <p:sldId id="2414" r:id="rId544"/>
    <p:sldId id="2415" r:id="rId545"/>
    <p:sldId id="2981" r:id="rId546"/>
    <p:sldId id="2982" r:id="rId547"/>
    <p:sldId id="2983" r:id="rId548"/>
    <p:sldId id="2984" r:id="rId549"/>
    <p:sldId id="2985" r:id="rId550"/>
    <p:sldId id="2986" r:id="rId551"/>
    <p:sldId id="2987" r:id="rId552"/>
    <p:sldId id="2988" r:id="rId553"/>
    <p:sldId id="2989" r:id="rId554"/>
    <p:sldId id="2990" r:id="rId555"/>
    <p:sldId id="2991" r:id="rId556"/>
    <p:sldId id="2992" r:id="rId557"/>
    <p:sldId id="2993" r:id="rId558"/>
    <p:sldId id="2994" r:id="rId559"/>
    <p:sldId id="2995" r:id="rId560"/>
    <p:sldId id="2996" r:id="rId561"/>
    <p:sldId id="2997" r:id="rId562"/>
    <p:sldId id="2998" r:id="rId563"/>
    <p:sldId id="2999" r:id="rId564"/>
    <p:sldId id="3000" r:id="rId565"/>
    <p:sldId id="3001" r:id="rId566"/>
    <p:sldId id="2416" r:id="rId567"/>
    <p:sldId id="2417" r:id="rId568"/>
    <p:sldId id="2418" r:id="rId569"/>
    <p:sldId id="2419" r:id="rId570"/>
    <p:sldId id="2420" r:id="rId571"/>
    <p:sldId id="2421" r:id="rId572"/>
    <p:sldId id="2422" r:id="rId573"/>
    <p:sldId id="2965" r:id="rId574"/>
    <p:sldId id="2423" r:id="rId575"/>
    <p:sldId id="2424" r:id="rId576"/>
    <p:sldId id="2425" r:id="rId577"/>
    <p:sldId id="2426" r:id="rId578"/>
    <p:sldId id="2964" r:id="rId579"/>
    <p:sldId id="2427" r:id="rId580"/>
    <p:sldId id="2428" r:id="rId581"/>
    <p:sldId id="2429" r:id="rId582"/>
    <p:sldId id="3013" r:id="rId583"/>
    <p:sldId id="2966" r:id="rId584"/>
    <p:sldId id="2967" r:id="rId585"/>
    <p:sldId id="2968" r:id="rId586"/>
    <p:sldId id="2969" r:id="rId587"/>
    <p:sldId id="2970" r:id="rId588"/>
    <p:sldId id="2971" r:id="rId589"/>
    <p:sldId id="2430" r:id="rId590"/>
    <p:sldId id="2975" r:id="rId591"/>
    <p:sldId id="2431" r:id="rId592"/>
    <p:sldId id="2979" r:id="rId593"/>
    <p:sldId id="2432" r:id="rId594"/>
    <p:sldId id="2976" r:id="rId595"/>
    <p:sldId id="2978" r:id="rId596"/>
    <p:sldId id="2977" r:id="rId597"/>
    <p:sldId id="2433" r:id="rId598"/>
    <p:sldId id="2972" r:id="rId599"/>
    <p:sldId id="2434" r:id="rId600"/>
    <p:sldId id="2435" r:id="rId601"/>
    <p:sldId id="2436" r:id="rId602"/>
    <p:sldId id="3007" r:id="rId603"/>
    <p:sldId id="3008" r:id="rId604"/>
    <p:sldId id="3009" r:id="rId605"/>
    <p:sldId id="3010" r:id="rId606"/>
    <p:sldId id="3011" r:id="rId607"/>
    <p:sldId id="3012" r:id="rId608"/>
    <p:sldId id="2437" r:id="rId609"/>
    <p:sldId id="2438" r:id="rId610"/>
    <p:sldId id="2439" r:id="rId611"/>
    <p:sldId id="2440" r:id="rId612"/>
    <p:sldId id="2441" r:id="rId613"/>
    <p:sldId id="2442" r:id="rId614"/>
    <p:sldId id="2443" r:id="rId615"/>
    <p:sldId id="2444" r:id="rId616"/>
    <p:sldId id="2445" r:id="rId617"/>
    <p:sldId id="2446" r:id="rId618"/>
    <p:sldId id="2447" r:id="rId619"/>
    <p:sldId id="2448" r:id="rId620"/>
    <p:sldId id="2449" r:id="rId621"/>
    <p:sldId id="2450" r:id="rId622"/>
    <p:sldId id="2451" r:id="rId623"/>
    <p:sldId id="2452" r:id="rId624"/>
    <p:sldId id="2453" r:id="rId625"/>
    <p:sldId id="2454" r:id="rId626"/>
    <p:sldId id="2455" r:id="rId627"/>
    <p:sldId id="2456" r:id="rId628"/>
    <p:sldId id="2457" r:id="rId629"/>
    <p:sldId id="2458" r:id="rId630"/>
    <p:sldId id="2459" r:id="rId631"/>
    <p:sldId id="2460" r:id="rId632"/>
    <p:sldId id="2481" r:id="rId633"/>
    <p:sldId id="2482" r:id="rId634"/>
    <p:sldId id="2483" r:id="rId635"/>
    <p:sldId id="2484" r:id="rId636"/>
    <p:sldId id="2485" r:id="rId637"/>
    <p:sldId id="2486" r:id="rId638"/>
    <p:sldId id="2487" r:id="rId639"/>
    <p:sldId id="2488" r:id="rId640"/>
    <p:sldId id="2489" r:id="rId641"/>
    <p:sldId id="2490" r:id="rId642"/>
    <p:sldId id="2491" r:id="rId643"/>
    <p:sldId id="2492" r:id="rId644"/>
    <p:sldId id="2493" r:id="rId645"/>
    <p:sldId id="2494" r:id="rId646"/>
    <p:sldId id="2495" r:id="rId647"/>
    <p:sldId id="2496" r:id="rId648"/>
    <p:sldId id="2497" r:id="rId649"/>
    <p:sldId id="2498" r:id="rId650"/>
    <p:sldId id="2499" r:id="rId651"/>
    <p:sldId id="2500" r:id="rId652"/>
    <p:sldId id="2501" r:id="rId653"/>
    <p:sldId id="2502" r:id="rId654"/>
    <p:sldId id="2503" r:id="rId655"/>
    <p:sldId id="2504" r:id="rId656"/>
    <p:sldId id="2505" r:id="rId657"/>
    <p:sldId id="2506" r:id="rId658"/>
    <p:sldId id="2507" r:id="rId659"/>
    <p:sldId id="2508" r:id="rId660"/>
    <p:sldId id="2509" r:id="rId661"/>
    <p:sldId id="2510" r:id="rId662"/>
    <p:sldId id="2511" r:id="rId663"/>
    <p:sldId id="2512" r:id="rId664"/>
    <p:sldId id="2513" r:id="rId665"/>
    <p:sldId id="2514" r:id="rId666"/>
    <p:sldId id="2515" r:id="rId667"/>
    <p:sldId id="2516" r:id="rId668"/>
    <p:sldId id="2517" r:id="rId669"/>
    <p:sldId id="2518" r:id="rId670"/>
    <p:sldId id="2519" r:id="rId671"/>
    <p:sldId id="2520" r:id="rId672"/>
    <p:sldId id="2521" r:id="rId673"/>
    <p:sldId id="2522" r:id="rId674"/>
    <p:sldId id="2523" r:id="rId675"/>
    <p:sldId id="2524" r:id="rId676"/>
    <p:sldId id="2525" r:id="rId677"/>
    <p:sldId id="2526" r:id="rId678"/>
    <p:sldId id="2527" r:id="rId679"/>
    <p:sldId id="2528" r:id="rId680"/>
    <p:sldId id="2529" r:id="rId681"/>
    <p:sldId id="2530" r:id="rId682"/>
    <p:sldId id="2531" r:id="rId683"/>
    <p:sldId id="2532" r:id="rId684"/>
    <p:sldId id="2533" r:id="rId685"/>
    <p:sldId id="2534" r:id="rId686"/>
    <p:sldId id="2535" r:id="rId687"/>
    <p:sldId id="2536" r:id="rId688"/>
    <p:sldId id="2537" r:id="rId689"/>
    <p:sldId id="2538" r:id="rId690"/>
    <p:sldId id="2539" r:id="rId691"/>
    <p:sldId id="2540" r:id="rId692"/>
    <p:sldId id="2541" r:id="rId693"/>
    <p:sldId id="2542" r:id="rId694"/>
    <p:sldId id="2543" r:id="rId695"/>
    <p:sldId id="2544" r:id="rId696"/>
    <p:sldId id="2545" r:id="rId697"/>
    <p:sldId id="2546" r:id="rId698"/>
    <p:sldId id="2547" r:id="rId699"/>
    <p:sldId id="2548" r:id="rId700"/>
    <p:sldId id="2549" r:id="rId701"/>
    <p:sldId id="2550" r:id="rId702"/>
    <p:sldId id="2551" r:id="rId703"/>
    <p:sldId id="2552" r:id="rId704"/>
    <p:sldId id="2553" r:id="rId705"/>
    <p:sldId id="2554" r:id="rId706"/>
    <p:sldId id="2555" r:id="rId707"/>
    <p:sldId id="2556" r:id="rId708"/>
    <p:sldId id="2557" r:id="rId709"/>
    <p:sldId id="2558" r:id="rId710"/>
    <p:sldId id="2559" r:id="rId711"/>
    <p:sldId id="2560" r:id="rId712"/>
    <p:sldId id="2561" r:id="rId713"/>
    <p:sldId id="2562" r:id="rId714"/>
    <p:sldId id="2563" r:id="rId715"/>
    <p:sldId id="2564" r:id="rId716"/>
    <p:sldId id="2565" r:id="rId717"/>
    <p:sldId id="2566" r:id="rId718"/>
    <p:sldId id="2567" r:id="rId719"/>
    <p:sldId id="2568" r:id="rId720"/>
    <p:sldId id="2569" r:id="rId721"/>
    <p:sldId id="2570" r:id="rId722"/>
    <p:sldId id="2571" r:id="rId723"/>
    <p:sldId id="2572" r:id="rId724"/>
    <p:sldId id="2573" r:id="rId725"/>
    <p:sldId id="2574" r:id="rId726"/>
    <p:sldId id="2575" r:id="rId727"/>
    <p:sldId id="2576" r:id="rId728"/>
    <p:sldId id="2577" r:id="rId729"/>
    <p:sldId id="2578" r:id="rId730"/>
    <p:sldId id="2579" r:id="rId731"/>
    <p:sldId id="2580" r:id="rId732"/>
    <p:sldId id="2581" r:id="rId733"/>
    <p:sldId id="2582" r:id="rId734"/>
    <p:sldId id="2583" r:id="rId735"/>
    <p:sldId id="2584" r:id="rId736"/>
    <p:sldId id="2585" r:id="rId737"/>
    <p:sldId id="2586" r:id="rId738"/>
    <p:sldId id="2587" r:id="rId739"/>
    <p:sldId id="2588" r:id="rId740"/>
    <p:sldId id="2589" r:id="rId741"/>
    <p:sldId id="2590" r:id="rId742"/>
    <p:sldId id="2591" r:id="rId743"/>
    <p:sldId id="2592" r:id="rId744"/>
    <p:sldId id="2593" r:id="rId745"/>
    <p:sldId id="2594" r:id="rId746"/>
    <p:sldId id="2595" r:id="rId747"/>
    <p:sldId id="2596" r:id="rId748"/>
    <p:sldId id="2597" r:id="rId749"/>
    <p:sldId id="2598" r:id="rId750"/>
    <p:sldId id="2599" r:id="rId751"/>
    <p:sldId id="2600" r:id="rId752"/>
    <p:sldId id="2601" r:id="rId753"/>
    <p:sldId id="2602" r:id="rId754"/>
    <p:sldId id="2603" r:id="rId755"/>
    <p:sldId id="2604" r:id="rId756"/>
    <p:sldId id="2605" r:id="rId757"/>
    <p:sldId id="2606" r:id="rId758"/>
    <p:sldId id="2607" r:id="rId759"/>
    <p:sldId id="2608" r:id="rId760"/>
    <p:sldId id="2609" r:id="rId761"/>
    <p:sldId id="2610" r:id="rId762"/>
    <p:sldId id="2611" r:id="rId763"/>
    <p:sldId id="2612" r:id="rId764"/>
    <p:sldId id="2613" r:id="rId765"/>
    <p:sldId id="2614" r:id="rId766"/>
    <p:sldId id="2615" r:id="rId767"/>
    <p:sldId id="2616" r:id="rId768"/>
    <p:sldId id="2617" r:id="rId769"/>
    <p:sldId id="2618" r:id="rId770"/>
    <p:sldId id="2619" r:id="rId771"/>
    <p:sldId id="2620" r:id="rId772"/>
    <p:sldId id="2621" r:id="rId773"/>
    <p:sldId id="2622" r:id="rId774"/>
    <p:sldId id="2623" r:id="rId775"/>
    <p:sldId id="2624" r:id="rId776"/>
    <p:sldId id="2625" r:id="rId777"/>
    <p:sldId id="2626" r:id="rId778"/>
    <p:sldId id="2627" r:id="rId779"/>
    <p:sldId id="2628" r:id="rId780"/>
    <p:sldId id="390" r:id="rId781"/>
    <p:sldId id="391" r:id="rId782"/>
    <p:sldId id="392" r:id="rId783"/>
    <p:sldId id="393" r:id="rId784"/>
    <p:sldId id="394" r:id="rId785"/>
    <p:sldId id="395" r:id="rId786"/>
    <p:sldId id="396" r:id="rId787"/>
    <p:sldId id="397" r:id="rId788"/>
    <p:sldId id="398" r:id="rId789"/>
    <p:sldId id="399" r:id="rId790"/>
    <p:sldId id="400" r:id="rId791"/>
    <p:sldId id="401" r:id="rId792"/>
    <p:sldId id="402" r:id="rId793"/>
    <p:sldId id="403" r:id="rId794"/>
    <p:sldId id="404" r:id="rId795"/>
    <p:sldId id="469" r:id="rId796"/>
    <p:sldId id="470" r:id="rId797"/>
    <p:sldId id="471" r:id="rId798"/>
    <p:sldId id="405" r:id="rId799"/>
    <p:sldId id="409" r:id="rId800"/>
    <p:sldId id="410" r:id="rId801"/>
    <p:sldId id="411" r:id="rId802"/>
    <p:sldId id="412" r:id="rId803"/>
    <p:sldId id="406" r:id="rId804"/>
    <p:sldId id="407" r:id="rId805"/>
    <p:sldId id="408" r:id="rId806"/>
    <p:sldId id="413" r:id="rId807"/>
    <p:sldId id="468" r:id="rId808"/>
    <p:sldId id="467" r:id="rId809"/>
    <p:sldId id="465" r:id="rId810"/>
    <p:sldId id="466" r:id="rId811"/>
    <p:sldId id="414" r:id="rId812"/>
    <p:sldId id="415" r:id="rId813"/>
    <p:sldId id="416" r:id="rId814"/>
    <p:sldId id="417" r:id="rId815"/>
    <p:sldId id="418" r:id="rId816"/>
    <p:sldId id="419" r:id="rId817"/>
    <p:sldId id="420" r:id="rId818"/>
    <p:sldId id="421" r:id="rId819"/>
    <p:sldId id="422" r:id="rId820"/>
    <p:sldId id="423" r:id="rId821"/>
    <p:sldId id="424" r:id="rId822"/>
    <p:sldId id="472" r:id="rId823"/>
    <p:sldId id="425" r:id="rId824"/>
    <p:sldId id="473" r:id="rId825"/>
    <p:sldId id="426" r:id="rId826"/>
    <p:sldId id="446" r:id="rId827"/>
    <p:sldId id="448" r:id="rId828"/>
    <p:sldId id="449" r:id="rId829"/>
    <p:sldId id="450" r:id="rId830"/>
    <p:sldId id="452" r:id="rId831"/>
    <p:sldId id="447" r:id="rId832"/>
    <p:sldId id="451" r:id="rId833"/>
    <p:sldId id="453" r:id="rId834"/>
    <p:sldId id="454" r:id="rId835"/>
    <p:sldId id="1547" r:id="rId836"/>
    <p:sldId id="1548" r:id="rId837"/>
    <p:sldId id="1551" r:id="rId838"/>
    <p:sldId id="1559" r:id="rId839"/>
    <p:sldId id="1552" r:id="rId840"/>
    <p:sldId id="1553" r:id="rId841"/>
    <p:sldId id="1554" r:id="rId842"/>
    <p:sldId id="1555" r:id="rId843"/>
    <p:sldId id="1556" r:id="rId844"/>
    <p:sldId id="1550" r:id="rId845"/>
    <p:sldId id="1557" r:id="rId846"/>
    <p:sldId id="1558" r:id="rId847"/>
    <p:sldId id="3062" r:id="rId848"/>
    <p:sldId id="3063" r:id="rId849"/>
    <p:sldId id="3064" r:id="rId850"/>
    <p:sldId id="3065" r:id="rId851"/>
    <p:sldId id="3066" r:id="rId852"/>
    <p:sldId id="3067" r:id="rId853"/>
    <p:sldId id="3068" r:id="rId854"/>
    <p:sldId id="3069" r:id="rId855"/>
    <p:sldId id="3070" r:id="rId856"/>
    <p:sldId id="3071" r:id="rId857"/>
    <p:sldId id="3072" r:id="rId858"/>
    <p:sldId id="3073" r:id="rId859"/>
    <p:sldId id="3074" r:id="rId860"/>
    <p:sldId id="3075" r:id="rId861"/>
    <p:sldId id="3076" r:id="rId862"/>
    <p:sldId id="3077" r:id="rId863"/>
    <p:sldId id="3078" r:id="rId864"/>
    <p:sldId id="3079" r:id="rId865"/>
    <p:sldId id="3080" r:id="rId866"/>
    <p:sldId id="3081" r:id="rId867"/>
    <p:sldId id="3082" r:id="rId868"/>
    <p:sldId id="3083" r:id="rId869"/>
    <p:sldId id="3084" r:id="rId870"/>
    <p:sldId id="3085" r:id="rId871"/>
    <p:sldId id="3086" r:id="rId872"/>
    <p:sldId id="3087" r:id="rId873"/>
    <p:sldId id="3088" r:id="rId874"/>
    <p:sldId id="3089" r:id="rId875"/>
    <p:sldId id="3090" r:id="rId876"/>
    <p:sldId id="3091" r:id="rId877"/>
    <p:sldId id="3092" r:id="rId878"/>
    <p:sldId id="3093" r:id="rId879"/>
    <p:sldId id="3094" r:id="rId880"/>
    <p:sldId id="3095" r:id="rId881"/>
    <p:sldId id="3096" r:id="rId882"/>
    <p:sldId id="3097" r:id="rId883"/>
    <p:sldId id="3098" r:id="rId884"/>
    <p:sldId id="3099" r:id="rId885"/>
    <p:sldId id="3100" r:id="rId886"/>
    <p:sldId id="3101" r:id="rId887"/>
    <p:sldId id="3102" r:id="rId888"/>
    <p:sldId id="3103" r:id="rId889"/>
    <p:sldId id="3104" r:id="rId890"/>
    <p:sldId id="3105" r:id="rId891"/>
    <p:sldId id="3106" r:id="rId892"/>
    <p:sldId id="3107" r:id="rId893"/>
    <p:sldId id="3108" r:id="rId894"/>
    <p:sldId id="3109" r:id="rId895"/>
    <p:sldId id="3110" r:id="rId896"/>
    <p:sldId id="3111" r:id="rId897"/>
    <p:sldId id="3112" r:id="rId898"/>
    <p:sldId id="3113" r:id="rId899"/>
    <p:sldId id="3114" r:id="rId900"/>
    <p:sldId id="3115" r:id="rId901"/>
    <p:sldId id="3116" r:id="rId902"/>
    <p:sldId id="3117" r:id="rId903"/>
    <p:sldId id="3118" r:id="rId904"/>
    <p:sldId id="3119" r:id="rId905"/>
    <p:sldId id="3120" r:id="rId906"/>
    <p:sldId id="3121" r:id="rId907"/>
    <p:sldId id="3122" r:id="rId908"/>
    <p:sldId id="3123" r:id="rId909"/>
    <p:sldId id="3124" r:id="rId910"/>
    <p:sldId id="3125" r:id="rId911"/>
    <p:sldId id="3126" r:id="rId912"/>
    <p:sldId id="3127" r:id="rId913"/>
    <p:sldId id="3128" r:id="rId914"/>
    <p:sldId id="3129" r:id="rId915"/>
    <p:sldId id="3130" r:id="rId916"/>
    <p:sldId id="3131" r:id="rId917"/>
    <p:sldId id="3132" r:id="rId918"/>
    <p:sldId id="3133" r:id="rId919"/>
    <p:sldId id="3134" r:id="rId920"/>
    <p:sldId id="3135" r:id="rId921"/>
    <p:sldId id="3136" r:id="rId922"/>
    <p:sldId id="3137" r:id="rId923"/>
    <p:sldId id="3138" r:id="rId924"/>
    <p:sldId id="3139" r:id="rId925"/>
    <p:sldId id="3140" r:id="rId926"/>
    <p:sldId id="3141" r:id="rId927"/>
    <p:sldId id="3142" r:id="rId928"/>
    <p:sldId id="3143" r:id="rId929"/>
    <p:sldId id="3144" r:id="rId930"/>
    <p:sldId id="3145" r:id="rId931"/>
    <p:sldId id="3146" r:id="rId932"/>
    <p:sldId id="3147" r:id="rId933"/>
    <p:sldId id="3148" r:id="rId934"/>
    <p:sldId id="3149" r:id="rId935"/>
    <p:sldId id="3150" r:id="rId936"/>
    <p:sldId id="3151" r:id="rId937"/>
    <p:sldId id="3152" r:id="rId938"/>
    <p:sldId id="3153" r:id="rId939"/>
    <p:sldId id="3154" r:id="rId940"/>
    <p:sldId id="3155" r:id="rId941"/>
    <p:sldId id="3156" r:id="rId942"/>
    <p:sldId id="3157" r:id="rId943"/>
    <p:sldId id="3158" r:id="rId944"/>
    <p:sldId id="3159" r:id="rId945"/>
    <p:sldId id="3160" r:id="rId946"/>
    <p:sldId id="3161" r:id="rId947"/>
    <p:sldId id="3162" r:id="rId948"/>
    <p:sldId id="3163" r:id="rId949"/>
    <p:sldId id="3164" r:id="rId950"/>
    <p:sldId id="3165" r:id="rId951"/>
    <p:sldId id="3166" r:id="rId952"/>
    <p:sldId id="3167" r:id="rId953"/>
    <p:sldId id="3168" r:id="rId954"/>
    <p:sldId id="3169" r:id="rId955"/>
    <p:sldId id="3170" r:id="rId956"/>
    <p:sldId id="3171" r:id="rId957"/>
    <p:sldId id="3172" r:id="rId958"/>
    <p:sldId id="3173" r:id="rId959"/>
    <p:sldId id="3174" r:id="rId960"/>
    <p:sldId id="3175" r:id="rId961"/>
    <p:sldId id="3176" r:id="rId962"/>
    <p:sldId id="3177" r:id="rId963"/>
    <p:sldId id="3178" r:id="rId964"/>
    <p:sldId id="3179" r:id="rId965"/>
    <p:sldId id="3180" r:id="rId966"/>
    <p:sldId id="3181" r:id="rId967"/>
    <p:sldId id="3182" r:id="rId968"/>
    <p:sldId id="3183" r:id="rId969"/>
    <p:sldId id="3184" r:id="rId970"/>
    <p:sldId id="3185" r:id="rId971"/>
    <p:sldId id="3186" r:id="rId972"/>
    <p:sldId id="3187" r:id="rId973"/>
    <p:sldId id="3188" r:id="rId974"/>
    <p:sldId id="3189" r:id="rId975"/>
    <p:sldId id="3190" r:id="rId976"/>
    <p:sldId id="3191" r:id="rId977"/>
    <p:sldId id="3192" r:id="rId978"/>
    <p:sldId id="3193" r:id="rId979"/>
    <p:sldId id="3194" r:id="rId980"/>
    <p:sldId id="3195" r:id="rId981"/>
    <p:sldId id="3196" r:id="rId982"/>
    <p:sldId id="3197" r:id="rId983"/>
    <p:sldId id="3198" r:id="rId984"/>
    <p:sldId id="3199" r:id="rId985"/>
    <p:sldId id="3200" r:id="rId986"/>
    <p:sldId id="3201" r:id="rId987"/>
    <p:sldId id="3202" r:id="rId988"/>
    <p:sldId id="3203" r:id="rId989"/>
    <p:sldId id="3204" r:id="rId990"/>
    <p:sldId id="3205" r:id="rId991"/>
    <p:sldId id="3206" r:id="rId992"/>
    <p:sldId id="3207" r:id="rId993"/>
    <p:sldId id="3208" r:id="rId994"/>
    <p:sldId id="3209" r:id="rId995"/>
    <p:sldId id="3210" r:id="rId996"/>
    <p:sldId id="3211" r:id="rId997"/>
    <p:sldId id="3212" r:id="rId998"/>
    <p:sldId id="3213" r:id="rId999"/>
    <p:sldId id="3214" r:id="rId1000"/>
    <p:sldId id="3215" r:id="rId1001"/>
    <p:sldId id="3216" r:id="rId1002"/>
    <p:sldId id="3217" r:id="rId1003"/>
    <p:sldId id="3218" r:id="rId1004"/>
    <p:sldId id="3219" r:id="rId1005"/>
    <p:sldId id="3220" r:id="rId1006"/>
    <p:sldId id="3221" r:id="rId1007"/>
    <p:sldId id="3222" r:id="rId1008"/>
    <p:sldId id="3223" r:id="rId1009"/>
    <p:sldId id="3224" r:id="rId1010"/>
    <p:sldId id="3225" r:id="rId1011"/>
    <p:sldId id="3226" r:id="rId1012"/>
    <p:sldId id="3227" r:id="rId1013"/>
    <p:sldId id="3228" r:id="rId1014"/>
    <p:sldId id="3229" r:id="rId1015"/>
    <p:sldId id="3230" r:id="rId1016"/>
    <p:sldId id="3231" r:id="rId1017"/>
    <p:sldId id="3232" r:id="rId1018"/>
    <p:sldId id="3233" r:id="rId1019"/>
    <p:sldId id="3234" r:id="rId1020"/>
    <p:sldId id="3235" r:id="rId1021"/>
    <p:sldId id="3236" r:id="rId1022"/>
    <p:sldId id="3237" r:id="rId1023"/>
    <p:sldId id="3238" r:id="rId1024"/>
    <p:sldId id="3239" r:id="rId1025"/>
    <p:sldId id="3634" r:id="rId1026"/>
    <p:sldId id="3240" r:id="rId1027"/>
    <p:sldId id="3241" r:id="rId1028"/>
    <p:sldId id="3242" r:id="rId1029"/>
    <p:sldId id="3243" r:id="rId1030"/>
    <p:sldId id="3244" r:id="rId1031"/>
    <p:sldId id="3245" r:id="rId1032"/>
    <p:sldId id="3246" r:id="rId1033"/>
    <p:sldId id="3247" r:id="rId1034"/>
    <p:sldId id="3248" r:id="rId1035"/>
    <p:sldId id="3249" r:id="rId1036"/>
    <p:sldId id="3250" r:id="rId1037"/>
    <p:sldId id="3251" r:id="rId1038"/>
    <p:sldId id="3252" r:id="rId1039"/>
    <p:sldId id="3253" r:id="rId1040"/>
    <p:sldId id="3254" r:id="rId1041"/>
    <p:sldId id="3255" r:id="rId1042"/>
    <p:sldId id="3256" r:id="rId1043"/>
    <p:sldId id="3257" r:id="rId1044"/>
    <p:sldId id="3258" r:id="rId1045"/>
    <p:sldId id="3259" r:id="rId1046"/>
    <p:sldId id="3260" r:id="rId1047"/>
    <p:sldId id="3261" r:id="rId1048"/>
    <p:sldId id="3262" r:id="rId1049"/>
    <p:sldId id="3263" r:id="rId1050"/>
    <p:sldId id="3264" r:id="rId1051"/>
    <p:sldId id="3265" r:id="rId1052"/>
    <p:sldId id="3266" r:id="rId1053"/>
    <p:sldId id="3267" r:id="rId1054"/>
    <p:sldId id="3268" r:id="rId1055"/>
    <p:sldId id="3269" r:id="rId1056"/>
    <p:sldId id="3270" r:id="rId1057"/>
    <p:sldId id="3271" r:id="rId1058"/>
    <p:sldId id="3272" r:id="rId1059"/>
    <p:sldId id="3273" r:id="rId1060"/>
    <p:sldId id="3274" r:id="rId1061"/>
    <p:sldId id="3275" r:id="rId1062"/>
    <p:sldId id="3276" r:id="rId1063"/>
    <p:sldId id="3277" r:id="rId1064"/>
    <p:sldId id="3278" r:id="rId1065"/>
    <p:sldId id="3279" r:id="rId1066"/>
    <p:sldId id="3280" r:id="rId1067"/>
    <p:sldId id="3281" r:id="rId1068"/>
    <p:sldId id="3282" r:id="rId1069"/>
    <p:sldId id="3283" r:id="rId1070"/>
    <p:sldId id="3284" r:id="rId1071"/>
    <p:sldId id="3285" r:id="rId1072"/>
    <p:sldId id="3286" r:id="rId1073"/>
    <p:sldId id="3287" r:id="rId1074"/>
    <p:sldId id="3288" r:id="rId1075"/>
    <p:sldId id="3289" r:id="rId1076"/>
    <p:sldId id="3290" r:id="rId1077"/>
    <p:sldId id="3291" r:id="rId1078"/>
    <p:sldId id="3292" r:id="rId1079"/>
    <p:sldId id="3293" r:id="rId1080"/>
    <p:sldId id="3294" r:id="rId1081"/>
    <p:sldId id="3295" r:id="rId1082"/>
    <p:sldId id="3296" r:id="rId1083"/>
    <p:sldId id="3297" r:id="rId1084"/>
    <p:sldId id="3298" r:id="rId1085"/>
    <p:sldId id="3299" r:id="rId1086"/>
    <p:sldId id="3300" r:id="rId1087"/>
    <p:sldId id="3301" r:id="rId1088"/>
    <p:sldId id="3302" r:id="rId1089"/>
    <p:sldId id="3303" r:id="rId1090"/>
    <p:sldId id="3304" r:id="rId1091"/>
    <p:sldId id="3305" r:id="rId1092"/>
    <p:sldId id="3306" r:id="rId1093"/>
    <p:sldId id="3307" r:id="rId1094"/>
    <p:sldId id="3308" r:id="rId1095"/>
    <p:sldId id="3309" r:id="rId1096"/>
    <p:sldId id="3310" r:id="rId1097"/>
    <p:sldId id="3311" r:id="rId1098"/>
    <p:sldId id="3312" r:id="rId1099"/>
    <p:sldId id="3313" r:id="rId1100"/>
    <p:sldId id="3314" r:id="rId1101"/>
    <p:sldId id="3315" r:id="rId1102"/>
    <p:sldId id="3316" r:id="rId1103"/>
    <p:sldId id="3317" r:id="rId1104"/>
    <p:sldId id="3318" r:id="rId1105"/>
    <p:sldId id="3319" r:id="rId1106"/>
    <p:sldId id="3320" r:id="rId1107"/>
    <p:sldId id="3321" r:id="rId1108"/>
    <p:sldId id="3322" r:id="rId1109"/>
    <p:sldId id="3323" r:id="rId1110"/>
    <p:sldId id="3324" r:id="rId1111"/>
    <p:sldId id="3325" r:id="rId1112"/>
    <p:sldId id="3326" r:id="rId1113"/>
    <p:sldId id="3327" r:id="rId1114"/>
    <p:sldId id="3328" r:id="rId1115"/>
    <p:sldId id="3329" r:id="rId1116"/>
    <p:sldId id="3330" r:id="rId1117"/>
    <p:sldId id="3331" r:id="rId1118"/>
    <p:sldId id="3332" r:id="rId1119"/>
    <p:sldId id="3333" r:id="rId1120"/>
    <p:sldId id="3334" r:id="rId1121"/>
    <p:sldId id="3335" r:id="rId1122"/>
    <p:sldId id="3336" r:id="rId1123"/>
    <p:sldId id="3337" r:id="rId1124"/>
    <p:sldId id="3338" r:id="rId1125"/>
    <p:sldId id="3339" r:id="rId1126"/>
    <p:sldId id="3340" r:id="rId1127"/>
    <p:sldId id="3341" r:id="rId1128"/>
    <p:sldId id="3342" r:id="rId1129"/>
    <p:sldId id="3343" r:id="rId1130"/>
    <p:sldId id="3344" r:id="rId1131"/>
    <p:sldId id="3345" r:id="rId1132"/>
    <p:sldId id="3346" r:id="rId1133"/>
    <p:sldId id="3347" r:id="rId1134"/>
    <p:sldId id="3348" r:id="rId1135"/>
    <p:sldId id="1545" r:id="rId1136"/>
    <p:sldId id="1618" r:id="rId1137"/>
    <p:sldId id="1793" r:id="rId1138"/>
    <p:sldId id="1546" r:id="rId1139"/>
    <p:sldId id="1620" r:id="rId1140"/>
    <p:sldId id="1621" r:id="rId1141"/>
    <p:sldId id="1622" r:id="rId1142"/>
    <p:sldId id="1586" r:id="rId1143"/>
    <p:sldId id="1612" r:id="rId1144"/>
    <p:sldId id="1613" r:id="rId1145"/>
    <p:sldId id="1614" r:id="rId1146"/>
    <p:sldId id="1615" r:id="rId1147"/>
    <p:sldId id="1616" r:id="rId1148"/>
    <p:sldId id="1617" r:id="rId1149"/>
    <p:sldId id="1577" r:id="rId1150"/>
    <p:sldId id="1578" r:id="rId1151"/>
    <p:sldId id="1582" r:id="rId1152"/>
    <p:sldId id="1585" r:id="rId1153"/>
    <p:sldId id="1560" r:id="rId1154"/>
    <p:sldId id="1587" r:id="rId1155"/>
    <p:sldId id="1588" r:id="rId1156"/>
    <p:sldId id="1589" r:id="rId1157"/>
    <p:sldId id="1590" r:id="rId1158"/>
    <p:sldId id="1591" r:id="rId1159"/>
    <p:sldId id="1592" r:id="rId1160"/>
    <p:sldId id="1593" r:id="rId1161"/>
    <p:sldId id="1594" r:id="rId1162"/>
    <p:sldId id="1595" r:id="rId1163"/>
    <p:sldId id="3048" r:id="rId1164"/>
    <p:sldId id="1626" r:id="rId1165"/>
    <p:sldId id="1628" r:id="rId1166"/>
    <p:sldId id="3050" r:id="rId1167"/>
    <p:sldId id="3051" r:id="rId1168"/>
    <p:sldId id="3052" r:id="rId1169"/>
    <p:sldId id="1627" r:id="rId1170"/>
    <p:sldId id="1629" r:id="rId1171"/>
    <p:sldId id="3049" r:id="rId1172"/>
    <p:sldId id="1599" r:id="rId1173"/>
    <p:sldId id="1641" r:id="rId1174"/>
    <p:sldId id="1642" r:id="rId1175"/>
    <p:sldId id="1643" r:id="rId1176"/>
    <p:sldId id="1600" r:id="rId1177"/>
    <p:sldId id="1601" r:id="rId1178"/>
    <p:sldId id="1602" r:id="rId1179"/>
    <p:sldId id="3057" r:id="rId1180"/>
    <p:sldId id="1603" r:id="rId1181"/>
    <p:sldId id="3058" r:id="rId1182"/>
    <p:sldId id="3059" r:id="rId1183"/>
    <p:sldId id="3053" r:id="rId1184"/>
    <p:sldId id="1624" r:id="rId1185"/>
    <p:sldId id="1625" r:id="rId1186"/>
    <p:sldId id="1630" r:id="rId1187"/>
    <p:sldId id="1631" r:id="rId1188"/>
    <p:sldId id="1632" r:id="rId1189"/>
    <p:sldId id="1633" r:id="rId1190"/>
    <p:sldId id="1634" r:id="rId1191"/>
    <p:sldId id="1635" r:id="rId1192"/>
    <p:sldId id="1636" r:id="rId1193"/>
    <p:sldId id="1606" r:id="rId1194"/>
    <p:sldId id="1607" r:id="rId1195"/>
    <p:sldId id="3054" r:id="rId1196"/>
    <p:sldId id="3055" r:id="rId1197"/>
    <p:sldId id="3056" r:id="rId1198"/>
    <p:sldId id="1608" r:id="rId1199"/>
    <p:sldId id="3060" r:id="rId1200"/>
    <p:sldId id="1792" r:id="rId1201"/>
    <p:sldId id="1858" r:id="rId1202"/>
    <p:sldId id="1798" r:id="rId1203"/>
    <p:sldId id="3061" r:id="rId1204"/>
    <p:sldId id="1799" r:id="rId1205"/>
    <p:sldId id="1820" r:id="rId1206"/>
    <p:sldId id="1800" r:id="rId1207"/>
    <p:sldId id="1801" r:id="rId1208"/>
    <p:sldId id="1806" r:id="rId1209"/>
    <p:sldId id="1805" r:id="rId1210"/>
    <p:sldId id="1807" r:id="rId1211"/>
    <p:sldId id="1802" r:id="rId1212"/>
    <p:sldId id="1803" r:id="rId1213"/>
    <p:sldId id="1804" r:id="rId1214"/>
    <p:sldId id="1809" r:id="rId1215"/>
    <p:sldId id="1808" r:id="rId1216"/>
    <p:sldId id="1906" r:id="rId1217"/>
    <p:sldId id="1810" r:id="rId1218"/>
    <p:sldId id="1905" r:id="rId1219"/>
    <p:sldId id="1813" r:id="rId1220"/>
    <p:sldId id="1814" r:id="rId1221"/>
    <p:sldId id="1811" r:id="rId1222"/>
    <p:sldId id="1812" r:id="rId1223"/>
    <p:sldId id="1815" r:id="rId1224"/>
    <p:sldId id="1904" r:id="rId1225"/>
    <p:sldId id="1817" r:id="rId1226"/>
    <p:sldId id="1816" r:id="rId1227"/>
    <p:sldId id="1818" r:id="rId1228"/>
    <p:sldId id="1819" r:id="rId1229"/>
    <p:sldId id="1821" r:id="rId1230"/>
    <p:sldId id="1822" r:id="rId1231"/>
    <p:sldId id="1823" r:id="rId1232"/>
    <p:sldId id="1824" r:id="rId1233"/>
    <p:sldId id="1825" r:id="rId1234"/>
    <p:sldId id="1826" r:id="rId1235"/>
    <p:sldId id="1827" r:id="rId1236"/>
    <p:sldId id="1828" r:id="rId1237"/>
    <p:sldId id="1829" r:id="rId1238"/>
    <p:sldId id="1914" r:id="rId1239"/>
    <p:sldId id="1831" r:id="rId1240"/>
    <p:sldId id="1832" r:id="rId1241"/>
    <p:sldId id="1830" r:id="rId1242"/>
    <p:sldId id="1833" r:id="rId1243"/>
    <p:sldId id="1835" r:id="rId1244"/>
    <p:sldId id="1834" r:id="rId1245"/>
    <p:sldId id="1836" r:id="rId1246"/>
    <p:sldId id="1837" r:id="rId1247"/>
    <p:sldId id="1838" r:id="rId1248"/>
    <p:sldId id="1839" r:id="rId1249"/>
    <p:sldId id="1840" r:id="rId1250"/>
    <p:sldId id="1841" r:id="rId1251"/>
    <p:sldId id="1842" r:id="rId1252"/>
    <p:sldId id="1843" r:id="rId1253"/>
    <p:sldId id="1859" r:id="rId1254"/>
    <p:sldId id="1857" r:id="rId1255"/>
    <p:sldId id="1844" r:id="rId1256"/>
    <p:sldId id="1845" r:id="rId1257"/>
    <p:sldId id="1846" r:id="rId1258"/>
    <p:sldId id="1847" r:id="rId1259"/>
    <p:sldId id="1902" r:id="rId1260"/>
    <p:sldId id="1848" r:id="rId1261"/>
    <p:sldId id="1852" r:id="rId1262"/>
    <p:sldId id="1850" r:id="rId1263"/>
    <p:sldId id="1853" r:id="rId1264"/>
    <p:sldId id="1849" r:id="rId1265"/>
    <p:sldId id="1851" r:id="rId1266"/>
    <p:sldId id="1854" r:id="rId1267"/>
    <p:sldId id="1855" r:id="rId1268"/>
    <p:sldId id="1856" r:id="rId1269"/>
    <p:sldId id="1903" r:id="rId1270"/>
    <p:sldId id="1884" r:id="rId1271"/>
    <p:sldId id="1885" r:id="rId1272"/>
    <p:sldId id="1886" r:id="rId1273"/>
    <p:sldId id="1887" r:id="rId1274"/>
    <p:sldId id="1888" r:id="rId1275"/>
    <p:sldId id="1889" r:id="rId1276"/>
    <p:sldId id="1890" r:id="rId1277"/>
    <p:sldId id="1891" r:id="rId1278"/>
    <p:sldId id="1892" r:id="rId1279"/>
    <p:sldId id="1893" r:id="rId1280"/>
    <p:sldId id="1894" r:id="rId1281"/>
    <p:sldId id="1895" r:id="rId1282"/>
    <p:sldId id="2061" r:id="rId1283"/>
    <p:sldId id="2062" r:id="rId1284"/>
    <p:sldId id="2063" r:id="rId1285"/>
    <p:sldId id="2064" r:id="rId1286"/>
    <p:sldId id="2065" r:id="rId1287"/>
    <p:sldId id="2066" r:id="rId1288"/>
    <p:sldId id="2067" r:id="rId1289"/>
    <p:sldId id="2068" r:id="rId1290"/>
    <p:sldId id="2069" r:id="rId1291"/>
    <p:sldId id="2070" r:id="rId1292"/>
    <p:sldId id="2071" r:id="rId1293"/>
    <p:sldId id="2072" r:id="rId1294"/>
    <p:sldId id="2073" r:id="rId1295"/>
    <p:sldId id="2075" r:id="rId1296"/>
    <p:sldId id="2074" r:id="rId1297"/>
    <p:sldId id="1896" r:id="rId1298"/>
    <p:sldId id="2081" r:id="rId1299"/>
    <p:sldId id="2082" r:id="rId1300"/>
    <p:sldId id="2083" r:id="rId1301"/>
    <p:sldId id="1897" r:id="rId1302"/>
    <p:sldId id="2076" r:id="rId1303"/>
    <p:sldId id="2078" r:id="rId1304"/>
    <p:sldId id="2077" r:id="rId1305"/>
    <p:sldId id="2079" r:id="rId1306"/>
    <p:sldId id="2080" r:id="rId1307"/>
    <p:sldId id="1898" r:id="rId1308"/>
    <p:sldId id="1899" r:id="rId1309"/>
    <p:sldId id="1900" r:id="rId1310"/>
    <p:sldId id="1901" r:id="rId1311"/>
    <p:sldId id="1644" r:id="rId1312"/>
    <p:sldId id="1645" r:id="rId1313"/>
    <p:sldId id="1648" r:id="rId1314"/>
    <p:sldId id="1649" r:id="rId1315"/>
    <p:sldId id="1650" r:id="rId1316"/>
    <p:sldId id="1651" r:id="rId1317"/>
    <p:sldId id="1652" r:id="rId1318"/>
    <p:sldId id="1653" r:id="rId1319"/>
    <p:sldId id="1976" r:id="rId1320"/>
    <p:sldId id="1654" r:id="rId1321"/>
    <p:sldId id="1988" r:id="rId1322"/>
    <p:sldId id="1977" r:id="rId1323"/>
    <p:sldId id="1655" r:id="rId1324"/>
    <p:sldId id="1656" r:id="rId1325"/>
    <p:sldId id="1657" r:id="rId1326"/>
    <p:sldId id="1987" r:id="rId1327"/>
    <p:sldId id="1978" r:id="rId1328"/>
    <p:sldId id="1986" r:id="rId1329"/>
    <p:sldId id="1658" r:id="rId1330"/>
    <p:sldId id="1659" r:id="rId1331"/>
    <p:sldId id="1660" r:id="rId1332"/>
    <p:sldId id="1985" r:id="rId1333"/>
    <p:sldId id="1661" r:id="rId1334"/>
    <p:sldId id="1662" r:id="rId1335"/>
    <p:sldId id="1663" r:id="rId1336"/>
    <p:sldId id="1980" r:id="rId1337"/>
    <p:sldId id="1979" r:id="rId1338"/>
    <p:sldId id="1664" r:id="rId1339"/>
    <p:sldId id="1665" r:id="rId1340"/>
    <p:sldId id="1666" r:id="rId1341"/>
    <p:sldId id="1981" r:id="rId1342"/>
    <p:sldId id="1667" r:id="rId1343"/>
    <p:sldId id="1668" r:id="rId1344"/>
    <p:sldId id="1669" r:id="rId1345"/>
    <p:sldId id="1670" r:id="rId1346"/>
    <p:sldId id="1671" r:id="rId1347"/>
    <p:sldId id="1672" r:id="rId1348"/>
    <p:sldId id="1982" r:id="rId1349"/>
    <p:sldId id="1673" r:id="rId1350"/>
    <p:sldId id="1674" r:id="rId1351"/>
    <p:sldId id="1675" r:id="rId1352"/>
    <p:sldId id="1983" r:id="rId1353"/>
    <p:sldId id="1676" r:id="rId1354"/>
    <p:sldId id="1677" r:id="rId1355"/>
    <p:sldId id="1678" r:id="rId1356"/>
    <p:sldId id="1679" r:id="rId1357"/>
    <p:sldId id="1680" r:id="rId1358"/>
    <p:sldId id="1681" r:id="rId1359"/>
    <p:sldId id="1984" r:id="rId1360"/>
    <p:sldId id="1682" r:id="rId1361"/>
    <p:sldId id="1683" r:id="rId1362"/>
    <p:sldId id="1684" r:id="rId1363"/>
    <p:sldId id="1685" r:id="rId1364"/>
    <p:sldId id="1686" r:id="rId1365"/>
    <p:sldId id="1687" r:id="rId1366"/>
    <p:sldId id="1688" r:id="rId1367"/>
    <p:sldId id="1689" r:id="rId1368"/>
    <p:sldId id="1690" r:id="rId1369"/>
    <p:sldId id="2000" r:id="rId1370"/>
    <p:sldId id="1691" r:id="rId1371"/>
    <p:sldId id="1692" r:id="rId1372"/>
    <p:sldId id="1693" r:id="rId1373"/>
    <p:sldId id="1694" r:id="rId1374"/>
    <p:sldId id="1695" r:id="rId1375"/>
    <p:sldId id="1696" r:id="rId1376"/>
    <p:sldId id="1697" r:id="rId1377"/>
    <p:sldId id="1989" r:id="rId1378"/>
    <p:sldId id="1698" r:id="rId1379"/>
    <p:sldId id="1699" r:id="rId1380"/>
    <p:sldId id="1700" r:id="rId1381"/>
    <p:sldId id="1701" r:id="rId1382"/>
    <p:sldId id="1702" r:id="rId1383"/>
    <p:sldId id="1704" r:id="rId1384"/>
    <p:sldId id="1705" r:id="rId1385"/>
    <p:sldId id="1990" r:id="rId1386"/>
    <p:sldId id="1706" r:id="rId1387"/>
    <p:sldId id="1707" r:id="rId1388"/>
    <p:sldId id="3631" r:id="rId1389"/>
    <p:sldId id="1708" r:id="rId1390"/>
    <p:sldId id="1709" r:id="rId1391"/>
    <p:sldId id="1710" r:id="rId1392"/>
    <p:sldId id="1711" r:id="rId1393"/>
    <p:sldId id="1712" r:id="rId1394"/>
    <p:sldId id="1716" r:id="rId1395"/>
    <p:sldId id="1718" r:id="rId1396"/>
    <p:sldId id="1719" r:id="rId1397"/>
    <p:sldId id="1720" r:id="rId1398"/>
    <p:sldId id="1721" r:id="rId1399"/>
    <p:sldId id="1722" r:id="rId1400"/>
    <p:sldId id="1723" r:id="rId1401"/>
    <p:sldId id="1724" r:id="rId1402"/>
    <p:sldId id="1997" r:id="rId1403"/>
    <p:sldId id="1998" r:id="rId1404"/>
    <p:sldId id="1999" r:id="rId1405"/>
    <p:sldId id="2001" r:id="rId1406"/>
    <p:sldId id="2002" r:id="rId1407"/>
    <p:sldId id="1991" r:id="rId1408"/>
    <p:sldId id="1725" r:id="rId1409"/>
    <p:sldId id="1996" r:id="rId1410"/>
    <p:sldId id="1995" r:id="rId1411"/>
    <p:sldId id="1727" r:id="rId1412"/>
    <p:sldId id="1728" r:id="rId1413"/>
    <p:sldId id="1993" r:id="rId1414"/>
    <p:sldId id="1994" r:id="rId1415"/>
    <p:sldId id="2005" r:id="rId1416"/>
    <p:sldId id="2006" r:id="rId1417"/>
    <p:sldId id="2003" r:id="rId1418"/>
    <p:sldId id="2004" r:id="rId1419"/>
    <p:sldId id="3632" r:id="rId1420"/>
    <p:sldId id="3633" r:id="rId1421"/>
    <p:sldId id="1729" r:id="rId1422"/>
    <p:sldId id="1730" r:id="rId1423"/>
    <p:sldId id="1921" r:id="rId1424"/>
    <p:sldId id="1928" r:id="rId1425"/>
    <p:sldId id="1927" r:id="rId1426"/>
    <p:sldId id="1929" r:id="rId1427"/>
    <p:sldId id="1923" r:id="rId1428"/>
    <p:sldId id="2007" r:id="rId1429"/>
    <p:sldId id="1732" r:id="rId1430"/>
    <p:sldId id="1734" r:id="rId1431"/>
    <p:sldId id="1920" r:id="rId1432"/>
    <p:sldId id="2008" r:id="rId1433"/>
    <p:sldId id="1930" r:id="rId1434"/>
    <p:sldId id="1926" r:id="rId1435"/>
    <p:sldId id="1735" r:id="rId1436"/>
    <p:sldId id="1736" r:id="rId1437"/>
    <p:sldId id="1737" r:id="rId1438"/>
    <p:sldId id="1739" r:id="rId1439"/>
    <p:sldId id="1740" r:id="rId1440"/>
    <p:sldId id="1943" r:id="rId1441"/>
    <p:sldId id="1944" r:id="rId1442"/>
    <p:sldId id="1742" r:id="rId1443"/>
    <p:sldId id="1743" r:id="rId1444"/>
    <p:sldId id="1945" r:id="rId1445"/>
    <p:sldId id="1946" r:id="rId1446"/>
    <p:sldId id="1972" r:id="rId1447"/>
    <p:sldId id="1947" r:id="rId1448"/>
    <p:sldId id="1948" r:id="rId1449"/>
    <p:sldId id="1746" r:id="rId1450"/>
    <p:sldId id="1747" r:id="rId1451"/>
    <p:sldId id="1748" r:id="rId1452"/>
    <p:sldId id="1749" r:id="rId1453"/>
    <p:sldId id="1750" r:id="rId1454"/>
    <p:sldId id="1751" r:id="rId1455"/>
    <p:sldId id="1752" r:id="rId1456"/>
    <p:sldId id="1931" r:id="rId1457"/>
    <p:sldId id="1949" r:id="rId1458"/>
    <p:sldId id="1950" r:id="rId1459"/>
    <p:sldId id="1956" r:id="rId1460"/>
    <p:sldId id="1957" r:id="rId1461"/>
    <p:sldId id="1958" r:id="rId1462"/>
    <p:sldId id="1959" r:id="rId1463"/>
    <p:sldId id="1960" r:id="rId1464"/>
    <p:sldId id="1961" r:id="rId1465"/>
    <p:sldId id="1963" r:id="rId1466"/>
    <p:sldId id="1964" r:id="rId1467"/>
    <p:sldId id="1965" r:id="rId1468"/>
    <p:sldId id="1966" r:id="rId1469"/>
    <p:sldId id="1933" r:id="rId1470"/>
    <p:sldId id="1936" r:id="rId1471"/>
    <p:sldId id="1937" r:id="rId1472"/>
    <p:sldId id="1938" r:id="rId1473"/>
    <p:sldId id="1939" r:id="rId1474"/>
    <p:sldId id="1934" r:id="rId1475"/>
    <p:sldId id="1941" r:id="rId1476"/>
    <p:sldId id="1753" r:id="rId1477"/>
    <p:sldId id="2009" r:id="rId1478"/>
    <p:sldId id="2010" r:id="rId1479"/>
    <p:sldId id="1754" r:id="rId1480"/>
    <p:sldId id="1951" r:id="rId1481"/>
    <p:sldId id="1952" r:id="rId1482"/>
    <p:sldId id="1967" r:id="rId1483"/>
    <p:sldId id="1953" r:id="rId1484"/>
    <p:sldId id="1764" r:id="rId1485"/>
    <p:sldId id="1765" r:id="rId1486"/>
    <p:sldId id="1973" r:id="rId1487"/>
    <p:sldId id="1766" r:id="rId1488"/>
    <p:sldId id="1767" r:id="rId1489"/>
    <p:sldId id="1768" r:id="rId1490"/>
    <p:sldId id="2011" r:id="rId1491"/>
    <p:sldId id="1769" r:id="rId1492"/>
    <p:sldId id="1954" r:id="rId1493"/>
    <p:sldId id="1770" r:id="rId1494"/>
    <p:sldId id="1771" r:id="rId1495"/>
    <p:sldId id="1772" r:id="rId1496"/>
    <p:sldId id="1773" r:id="rId1497"/>
    <p:sldId id="1774" r:id="rId1498"/>
    <p:sldId id="1775" r:id="rId1499"/>
    <p:sldId id="1955" r:id="rId1500"/>
    <p:sldId id="2023" r:id="rId1501"/>
    <p:sldId id="1968" r:id="rId1502"/>
    <p:sldId id="1969" r:id="rId1503"/>
    <p:sldId id="1970" r:id="rId1504"/>
    <p:sldId id="1971" r:id="rId1505"/>
    <p:sldId id="1776" r:id="rId1506"/>
    <p:sldId id="1777" r:id="rId1507"/>
    <p:sldId id="1778" r:id="rId1508"/>
    <p:sldId id="1779" r:id="rId1509"/>
    <p:sldId id="2012" r:id="rId1510"/>
    <p:sldId id="2013" r:id="rId1511"/>
    <p:sldId id="2014" r:id="rId1512"/>
    <p:sldId id="2015" r:id="rId1513"/>
    <p:sldId id="2016" r:id="rId1514"/>
    <p:sldId id="2019" r:id="rId1515"/>
    <p:sldId id="2020" r:id="rId1516"/>
    <p:sldId id="2022" r:id="rId1517"/>
    <p:sldId id="2021" r:id="rId1518"/>
    <p:sldId id="2017" r:id="rId1519"/>
    <p:sldId id="2018" r:id="rId1520"/>
    <p:sldId id="1780" r:id="rId1521"/>
    <p:sldId id="2194" r:id="rId1522"/>
    <p:sldId id="3349" r:id="rId1523"/>
    <p:sldId id="3350" r:id="rId1524"/>
    <p:sldId id="3351" r:id="rId1525"/>
    <p:sldId id="3352" r:id="rId1526"/>
    <p:sldId id="3353" r:id="rId1527"/>
    <p:sldId id="3354" r:id="rId1528"/>
    <p:sldId id="3355" r:id="rId1529"/>
    <p:sldId id="3356" r:id="rId1530"/>
    <p:sldId id="3357" r:id="rId1531"/>
    <p:sldId id="3358" r:id="rId1532"/>
    <p:sldId id="3359" r:id="rId1533"/>
    <p:sldId id="3360" r:id="rId1534"/>
    <p:sldId id="3361" r:id="rId1535"/>
    <p:sldId id="3362" r:id="rId1536"/>
    <p:sldId id="3363" r:id="rId1537"/>
    <p:sldId id="3364" r:id="rId1538"/>
    <p:sldId id="3365" r:id="rId1539"/>
    <p:sldId id="3366" r:id="rId1540"/>
    <p:sldId id="3367" r:id="rId1541"/>
    <p:sldId id="3368" r:id="rId1542"/>
    <p:sldId id="3369" r:id="rId1543"/>
    <p:sldId id="3370" r:id="rId1544"/>
    <p:sldId id="3371" r:id="rId1545"/>
    <p:sldId id="3372" r:id="rId1546"/>
    <p:sldId id="3373" r:id="rId1547"/>
    <p:sldId id="3374" r:id="rId1548"/>
    <p:sldId id="3375" r:id="rId1549"/>
    <p:sldId id="3376" r:id="rId1550"/>
    <p:sldId id="3377" r:id="rId1551"/>
    <p:sldId id="3378" r:id="rId1552"/>
    <p:sldId id="3379" r:id="rId1553"/>
    <p:sldId id="3380" r:id="rId1554"/>
    <p:sldId id="3381" r:id="rId1555"/>
    <p:sldId id="3382" r:id="rId1556"/>
    <p:sldId id="3383" r:id="rId1557"/>
    <p:sldId id="3384" r:id="rId1558"/>
    <p:sldId id="3385" r:id="rId1559"/>
    <p:sldId id="3386" r:id="rId1560"/>
    <p:sldId id="3387" r:id="rId1561"/>
    <p:sldId id="3388" r:id="rId1562"/>
    <p:sldId id="3389" r:id="rId1563"/>
    <p:sldId id="3390" r:id="rId1564"/>
    <p:sldId id="3391" r:id="rId1565"/>
    <p:sldId id="3392" r:id="rId1566"/>
    <p:sldId id="3393" r:id="rId1567"/>
    <p:sldId id="3394" r:id="rId1568"/>
    <p:sldId id="3395" r:id="rId1569"/>
    <p:sldId id="3396" r:id="rId1570"/>
    <p:sldId id="3397" r:id="rId1571"/>
    <p:sldId id="3398" r:id="rId1572"/>
    <p:sldId id="3399" r:id="rId1573"/>
    <p:sldId id="3400" r:id="rId1574"/>
    <p:sldId id="3401" r:id="rId1575"/>
    <p:sldId id="3402" r:id="rId1576"/>
    <p:sldId id="3403" r:id="rId1577"/>
    <p:sldId id="3404" r:id="rId1578"/>
    <p:sldId id="3405" r:id="rId1579"/>
    <p:sldId id="3406" r:id="rId1580"/>
    <p:sldId id="3407" r:id="rId1581"/>
    <p:sldId id="3408" r:id="rId1582"/>
    <p:sldId id="3409" r:id="rId1583"/>
    <p:sldId id="3410" r:id="rId1584"/>
    <p:sldId id="3411" r:id="rId1585"/>
    <p:sldId id="3412" r:id="rId1586"/>
    <p:sldId id="3413" r:id="rId1587"/>
    <p:sldId id="3414" r:id="rId1588"/>
    <p:sldId id="3415" r:id="rId1589"/>
    <p:sldId id="3416" r:id="rId1590"/>
    <p:sldId id="3417" r:id="rId1591"/>
    <p:sldId id="3418" r:id="rId1592"/>
    <p:sldId id="3419" r:id="rId1593"/>
    <p:sldId id="3420" r:id="rId1594"/>
    <p:sldId id="3421" r:id="rId1595"/>
    <p:sldId id="3422" r:id="rId1596"/>
    <p:sldId id="3423" r:id="rId1597"/>
    <p:sldId id="3424" r:id="rId1598"/>
    <p:sldId id="3425" r:id="rId1599"/>
    <p:sldId id="3426" r:id="rId1600"/>
    <p:sldId id="3427" r:id="rId1601"/>
    <p:sldId id="3428" r:id="rId1602"/>
    <p:sldId id="3429" r:id="rId1603"/>
    <p:sldId id="3430" r:id="rId1604"/>
    <p:sldId id="3431" r:id="rId1605"/>
    <p:sldId id="3432" r:id="rId1606"/>
    <p:sldId id="3433" r:id="rId1607"/>
    <p:sldId id="3434" r:id="rId1608"/>
    <p:sldId id="3435" r:id="rId1609"/>
    <p:sldId id="3436" r:id="rId1610"/>
    <p:sldId id="3437" r:id="rId1611"/>
    <p:sldId id="3438" r:id="rId1612"/>
    <p:sldId id="3439" r:id="rId1613"/>
    <p:sldId id="3440" r:id="rId1614"/>
    <p:sldId id="3441" r:id="rId1615"/>
    <p:sldId id="3442" r:id="rId1616"/>
    <p:sldId id="3443" r:id="rId1617"/>
    <p:sldId id="3444" r:id="rId1618"/>
    <p:sldId id="3445" r:id="rId1619"/>
    <p:sldId id="3446" r:id="rId1620"/>
    <p:sldId id="3447" r:id="rId1621"/>
    <p:sldId id="3448" r:id="rId1622"/>
    <p:sldId id="3449" r:id="rId1623"/>
    <p:sldId id="3450" r:id="rId1624"/>
    <p:sldId id="3451" r:id="rId1625"/>
    <p:sldId id="3452" r:id="rId1626"/>
    <p:sldId id="3453" r:id="rId1627"/>
    <p:sldId id="3454" r:id="rId1628"/>
    <p:sldId id="3455" r:id="rId1629"/>
    <p:sldId id="3456" r:id="rId1630"/>
    <p:sldId id="3457" r:id="rId1631"/>
    <p:sldId id="3458" r:id="rId1632"/>
    <p:sldId id="3459" r:id="rId1633"/>
    <p:sldId id="3460" r:id="rId1634"/>
    <p:sldId id="3461" r:id="rId1635"/>
    <p:sldId id="3462" r:id="rId1636"/>
    <p:sldId id="3463" r:id="rId1637"/>
    <p:sldId id="3464" r:id="rId1638"/>
    <p:sldId id="3465" r:id="rId1639"/>
    <p:sldId id="3466" r:id="rId1640"/>
    <p:sldId id="3467" r:id="rId1641"/>
    <p:sldId id="3468" r:id="rId1642"/>
    <p:sldId id="3469" r:id="rId1643"/>
    <p:sldId id="3470" r:id="rId1644"/>
    <p:sldId id="3471" r:id="rId1645"/>
    <p:sldId id="3472" r:id="rId1646"/>
    <p:sldId id="3473" r:id="rId1647"/>
    <p:sldId id="3474" r:id="rId1648"/>
    <p:sldId id="3475" r:id="rId1649"/>
    <p:sldId id="3476" r:id="rId1650"/>
    <p:sldId id="3477" r:id="rId1651"/>
    <p:sldId id="3478" r:id="rId1652"/>
    <p:sldId id="3479" r:id="rId1653"/>
    <p:sldId id="3480" r:id="rId1654"/>
    <p:sldId id="3481" r:id="rId1655"/>
    <p:sldId id="3482" r:id="rId1656"/>
    <p:sldId id="3483" r:id="rId1657"/>
    <p:sldId id="3484" r:id="rId1658"/>
    <p:sldId id="3485" r:id="rId1659"/>
    <p:sldId id="3486" r:id="rId1660"/>
    <p:sldId id="3487" r:id="rId1661"/>
    <p:sldId id="3488" r:id="rId1662"/>
    <p:sldId id="3489" r:id="rId1663"/>
    <p:sldId id="3490" r:id="rId1664"/>
    <p:sldId id="3491" r:id="rId1665"/>
    <p:sldId id="3492" r:id="rId1666"/>
    <p:sldId id="3493" r:id="rId1667"/>
    <p:sldId id="3494" r:id="rId1668"/>
    <p:sldId id="3495" r:id="rId1669"/>
    <p:sldId id="3496" r:id="rId1670"/>
    <p:sldId id="3497" r:id="rId1671"/>
    <p:sldId id="3498" r:id="rId1672"/>
    <p:sldId id="3499" r:id="rId1673"/>
    <p:sldId id="3500" r:id="rId1674"/>
    <p:sldId id="3501" r:id="rId1675"/>
    <p:sldId id="3502" r:id="rId1676"/>
    <p:sldId id="3503" r:id="rId1677"/>
    <p:sldId id="3504" r:id="rId1678"/>
    <p:sldId id="3505" r:id="rId1679"/>
    <p:sldId id="3506" r:id="rId1680"/>
    <p:sldId id="3507" r:id="rId1681"/>
    <p:sldId id="3508" r:id="rId1682"/>
    <p:sldId id="3509" r:id="rId1683"/>
    <p:sldId id="3629" r:id="rId1684"/>
    <p:sldId id="3510" r:id="rId1685"/>
    <p:sldId id="3511" r:id="rId1686"/>
    <p:sldId id="3630" r:id="rId1687"/>
    <p:sldId id="3512" r:id="rId1688"/>
    <p:sldId id="3513" r:id="rId1689"/>
    <p:sldId id="3514" r:id="rId1690"/>
    <p:sldId id="3515" r:id="rId1691"/>
    <p:sldId id="3516" r:id="rId1692"/>
    <p:sldId id="3517" r:id="rId1693"/>
    <p:sldId id="3518" r:id="rId1694"/>
    <p:sldId id="3519" r:id="rId1695"/>
    <p:sldId id="3520" r:id="rId1696"/>
    <p:sldId id="3521" r:id="rId1697"/>
    <p:sldId id="3522" r:id="rId1698"/>
    <p:sldId id="3523" r:id="rId1699"/>
    <p:sldId id="3524" r:id="rId1700"/>
    <p:sldId id="3525" r:id="rId1701"/>
    <p:sldId id="3526" r:id="rId1702"/>
    <p:sldId id="3527" r:id="rId1703"/>
    <p:sldId id="3528" r:id="rId1704"/>
    <p:sldId id="3529" r:id="rId1705"/>
    <p:sldId id="3530" r:id="rId1706"/>
    <p:sldId id="3531" r:id="rId1707"/>
    <p:sldId id="3532" r:id="rId1708"/>
    <p:sldId id="3533" r:id="rId1709"/>
    <p:sldId id="3534" r:id="rId1710"/>
    <p:sldId id="3535" r:id="rId1711"/>
    <p:sldId id="3536" r:id="rId1712"/>
    <p:sldId id="3537" r:id="rId1713"/>
    <p:sldId id="3538" r:id="rId1714"/>
    <p:sldId id="3539" r:id="rId1715"/>
    <p:sldId id="3540" r:id="rId1716"/>
    <p:sldId id="3628" r:id="rId1717"/>
    <p:sldId id="3541" r:id="rId1718"/>
    <p:sldId id="3542" r:id="rId1719"/>
    <p:sldId id="3543" r:id="rId1720"/>
    <p:sldId id="3544" r:id="rId1721"/>
    <p:sldId id="3545" r:id="rId1722"/>
    <p:sldId id="3546" r:id="rId1723"/>
    <p:sldId id="3547" r:id="rId1724"/>
    <p:sldId id="3548" r:id="rId1725"/>
    <p:sldId id="3549" r:id="rId1726"/>
    <p:sldId id="3550" r:id="rId1727"/>
    <p:sldId id="3551" r:id="rId1728"/>
    <p:sldId id="3552" r:id="rId1729"/>
    <p:sldId id="3553" r:id="rId1730"/>
    <p:sldId id="3554" r:id="rId1731"/>
    <p:sldId id="3555" r:id="rId1732"/>
    <p:sldId id="3556" r:id="rId1733"/>
    <p:sldId id="3557" r:id="rId1734"/>
    <p:sldId id="3558" r:id="rId1735"/>
    <p:sldId id="3559" r:id="rId1736"/>
    <p:sldId id="3560" r:id="rId1737"/>
    <p:sldId id="3561" r:id="rId1738"/>
    <p:sldId id="3562" r:id="rId1739"/>
    <p:sldId id="3563" r:id="rId1740"/>
    <p:sldId id="3564" r:id="rId1741"/>
    <p:sldId id="3565" r:id="rId1742"/>
    <p:sldId id="3566" r:id="rId1743"/>
    <p:sldId id="3567" r:id="rId1744"/>
    <p:sldId id="3568" r:id="rId1745"/>
    <p:sldId id="3569" r:id="rId1746"/>
    <p:sldId id="3570" r:id="rId1747"/>
    <p:sldId id="3571" r:id="rId1748"/>
    <p:sldId id="3572" r:id="rId1749"/>
    <p:sldId id="3573" r:id="rId1750"/>
    <p:sldId id="3574" r:id="rId1751"/>
    <p:sldId id="3575" r:id="rId1752"/>
    <p:sldId id="3576" r:id="rId1753"/>
    <p:sldId id="3577" r:id="rId1754"/>
    <p:sldId id="3578" r:id="rId1755"/>
    <p:sldId id="3579" r:id="rId1756"/>
    <p:sldId id="3580" r:id="rId1757"/>
    <p:sldId id="3581" r:id="rId1758"/>
    <p:sldId id="3582" r:id="rId1759"/>
    <p:sldId id="3583" r:id="rId1760"/>
    <p:sldId id="3584" r:id="rId1761"/>
    <p:sldId id="3585" r:id="rId1762"/>
    <p:sldId id="3586" r:id="rId1763"/>
    <p:sldId id="3587" r:id="rId1764"/>
    <p:sldId id="3588" r:id="rId1765"/>
    <p:sldId id="3589" r:id="rId1766"/>
    <p:sldId id="3590" r:id="rId1767"/>
    <p:sldId id="3591" r:id="rId1768"/>
    <p:sldId id="3592" r:id="rId1769"/>
    <p:sldId id="3593" r:id="rId1770"/>
    <p:sldId id="3594" r:id="rId1771"/>
    <p:sldId id="3595" r:id="rId1772"/>
    <p:sldId id="3596" r:id="rId1773"/>
    <p:sldId id="3597" r:id="rId1774"/>
    <p:sldId id="3598" r:id="rId1775"/>
    <p:sldId id="3599" r:id="rId1776"/>
    <p:sldId id="3600" r:id="rId1777"/>
    <p:sldId id="3601" r:id="rId1778"/>
    <p:sldId id="3602" r:id="rId1779"/>
    <p:sldId id="3603" r:id="rId1780"/>
    <p:sldId id="3604" r:id="rId1781"/>
    <p:sldId id="3605" r:id="rId1782"/>
    <p:sldId id="3606" r:id="rId1783"/>
    <p:sldId id="3607" r:id="rId1784"/>
    <p:sldId id="3608" r:id="rId1785"/>
    <p:sldId id="3609" r:id="rId1786"/>
    <p:sldId id="3610" r:id="rId1787"/>
    <p:sldId id="3611" r:id="rId1788"/>
    <p:sldId id="3612" r:id="rId1789"/>
    <p:sldId id="3613" r:id="rId1790"/>
    <p:sldId id="3614" r:id="rId1791"/>
    <p:sldId id="3615" r:id="rId1792"/>
    <p:sldId id="3616" r:id="rId1793"/>
    <p:sldId id="3617" r:id="rId1794"/>
    <p:sldId id="3618" r:id="rId1795"/>
    <p:sldId id="3619" r:id="rId1796"/>
    <p:sldId id="3620" r:id="rId1797"/>
    <p:sldId id="3621" r:id="rId1798"/>
    <p:sldId id="3622" r:id="rId1799"/>
    <p:sldId id="3623" r:id="rId1800"/>
    <p:sldId id="3624" r:id="rId1801"/>
    <p:sldId id="3625" r:id="rId1802"/>
    <p:sldId id="3626" r:id="rId1803"/>
    <p:sldId id="3627" r:id="rId1804"/>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0769" autoAdjust="0"/>
  </p:normalViewPr>
  <p:slideViewPr>
    <p:cSldViewPr>
      <p:cViewPr>
        <p:scale>
          <a:sx n="50" d="100"/>
          <a:sy n="50" d="100"/>
        </p:scale>
        <p:origin x="-108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0738"/>
    </p:cViewPr>
  </p:sorterViewPr>
  <p:gridSpacing cx="76200" cy="76200"/>
</p:viewPr>
</file>

<file path=ppt/_rels/presentation.xml.rels><?xml version="1.0" encoding="UTF-8" standalone="yes"?>
<Relationships xmlns="http://schemas.openxmlformats.org/package/2006/relationships"><Relationship Id="rId1522" Type="http://schemas.openxmlformats.org/officeDocument/2006/relationships/slide" Target="slides/slide1521.xml"/><Relationship Id="rId21" Type="http://schemas.openxmlformats.org/officeDocument/2006/relationships/slide" Target="slides/slide20.xml"/><Relationship Id="rId170" Type="http://schemas.openxmlformats.org/officeDocument/2006/relationships/slide" Target="slides/slide169.xml"/><Relationship Id="rId268" Type="http://schemas.openxmlformats.org/officeDocument/2006/relationships/slide" Target="slides/slide267.xml"/><Relationship Id="rId475" Type="http://schemas.openxmlformats.org/officeDocument/2006/relationships/slide" Target="slides/slide474.xml"/><Relationship Id="rId682" Type="http://schemas.openxmlformats.org/officeDocument/2006/relationships/slide" Target="slides/slide681.xml"/><Relationship Id="rId128" Type="http://schemas.openxmlformats.org/officeDocument/2006/relationships/slide" Target="slides/slide127.xml"/><Relationship Id="rId335" Type="http://schemas.openxmlformats.org/officeDocument/2006/relationships/slide" Target="slides/slide334.xml"/><Relationship Id="rId542" Type="http://schemas.openxmlformats.org/officeDocument/2006/relationships/slide" Target="slides/slide541.xml"/><Relationship Id="rId987" Type="http://schemas.openxmlformats.org/officeDocument/2006/relationships/slide" Target="slides/slide986.xml"/><Relationship Id="rId1172" Type="http://schemas.openxmlformats.org/officeDocument/2006/relationships/slide" Target="slides/slide1171.xml"/><Relationship Id="rId402" Type="http://schemas.openxmlformats.org/officeDocument/2006/relationships/slide" Target="slides/slide401.xml"/><Relationship Id="rId847" Type="http://schemas.openxmlformats.org/officeDocument/2006/relationships/slide" Target="slides/slide846.xml"/><Relationship Id="rId1032" Type="http://schemas.openxmlformats.org/officeDocument/2006/relationships/slide" Target="slides/slide1031.xml"/><Relationship Id="rId1477" Type="http://schemas.openxmlformats.org/officeDocument/2006/relationships/slide" Target="slides/slide1476.xml"/><Relationship Id="rId1684" Type="http://schemas.openxmlformats.org/officeDocument/2006/relationships/slide" Target="slides/slide1683.xml"/><Relationship Id="rId707" Type="http://schemas.openxmlformats.org/officeDocument/2006/relationships/slide" Target="slides/slide706.xml"/><Relationship Id="rId914" Type="http://schemas.openxmlformats.org/officeDocument/2006/relationships/slide" Target="slides/slide913.xml"/><Relationship Id="rId1337" Type="http://schemas.openxmlformats.org/officeDocument/2006/relationships/slide" Target="slides/slide1336.xml"/><Relationship Id="rId1544" Type="http://schemas.openxmlformats.org/officeDocument/2006/relationships/slide" Target="slides/slide1543.xml"/><Relationship Id="rId1751" Type="http://schemas.openxmlformats.org/officeDocument/2006/relationships/slide" Target="slides/slide1750.xml"/><Relationship Id="rId43" Type="http://schemas.openxmlformats.org/officeDocument/2006/relationships/slide" Target="slides/slide42.xml"/><Relationship Id="rId1404" Type="http://schemas.openxmlformats.org/officeDocument/2006/relationships/slide" Target="slides/slide1403.xml"/><Relationship Id="rId1611" Type="http://schemas.openxmlformats.org/officeDocument/2006/relationships/slide" Target="slides/slide1610.xml"/><Relationship Id="rId192" Type="http://schemas.openxmlformats.org/officeDocument/2006/relationships/slide" Target="slides/slide191.xml"/><Relationship Id="rId1709" Type="http://schemas.openxmlformats.org/officeDocument/2006/relationships/slide" Target="slides/slide1708.xml"/><Relationship Id="rId497" Type="http://schemas.openxmlformats.org/officeDocument/2006/relationships/slide" Target="slides/slide496.xml"/><Relationship Id="rId357" Type="http://schemas.openxmlformats.org/officeDocument/2006/relationships/slide" Target="slides/slide356.xml"/><Relationship Id="rId1194" Type="http://schemas.openxmlformats.org/officeDocument/2006/relationships/slide" Target="slides/slide1193.xml"/><Relationship Id="rId217" Type="http://schemas.openxmlformats.org/officeDocument/2006/relationships/slide" Target="slides/slide216.xml"/><Relationship Id="rId564" Type="http://schemas.openxmlformats.org/officeDocument/2006/relationships/slide" Target="slides/slide563.xml"/><Relationship Id="rId771" Type="http://schemas.openxmlformats.org/officeDocument/2006/relationships/slide" Target="slides/slide770.xml"/><Relationship Id="rId869" Type="http://schemas.openxmlformats.org/officeDocument/2006/relationships/slide" Target="slides/slide868.xml"/><Relationship Id="rId1499" Type="http://schemas.openxmlformats.org/officeDocument/2006/relationships/slide" Target="slides/slide1498.xml"/><Relationship Id="rId424" Type="http://schemas.openxmlformats.org/officeDocument/2006/relationships/slide" Target="slides/slide423.xml"/><Relationship Id="rId631" Type="http://schemas.openxmlformats.org/officeDocument/2006/relationships/slide" Target="slides/slide630.xml"/><Relationship Id="rId729" Type="http://schemas.openxmlformats.org/officeDocument/2006/relationships/slide" Target="slides/slide728.xml"/><Relationship Id="rId1054" Type="http://schemas.openxmlformats.org/officeDocument/2006/relationships/slide" Target="slides/slide1053.xml"/><Relationship Id="rId1261" Type="http://schemas.openxmlformats.org/officeDocument/2006/relationships/slide" Target="slides/slide1260.xml"/><Relationship Id="rId1359" Type="http://schemas.openxmlformats.org/officeDocument/2006/relationships/slide" Target="slides/slide1358.xml"/><Relationship Id="rId936" Type="http://schemas.openxmlformats.org/officeDocument/2006/relationships/slide" Target="slides/slide935.xml"/><Relationship Id="rId1121" Type="http://schemas.openxmlformats.org/officeDocument/2006/relationships/slide" Target="slides/slide1120.xml"/><Relationship Id="rId1219" Type="http://schemas.openxmlformats.org/officeDocument/2006/relationships/slide" Target="slides/slide1218.xml"/><Relationship Id="rId1566" Type="http://schemas.openxmlformats.org/officeDocument/2006/relationships/slide" Target="slides/slide1565.xml"/><Relationship Id="rId1773" Type="http://schemas.openxmlformats.org/officeDocument/2006/relationships/slide" Target="slides/slide1772.xml"/><Relationship Id="rId65" Type="http://schemas.openxmlformats.org/officeDocument/2006/relationships/slide" Target="slides/slide64.xml"/><Relationship Id="rId1426" Type="http://schemas.openxmlformats.org/officeDocument/2006/relationships/slide" Target="slides/slide1425.xml"/><Relationship Id="rId1633" Type="http://schemas.openxmlformats.org/officeDocument/2006/relationships/slide" Target="slides/slide1632.xml"/><Relationship Id="rId1700" Type="http://schemas.openxmlformats.org/officeDocument/2006/relationships/slide" Target="slides/slide1699.xml"/><Relationship Id="rId281" Type="http://schemas.openxmlformats.org/officeDocument/2006/relationships/slide" Target="slides/slide280.xml"/><Relationship Id="rId141" Type="http://schemas.openxmlformats.org/officeDocument/2006/relationships/slide" Target="slides/slide140.xml"/><Relationship Id="rId379" Type="http://schemas.openxmlformats.org/officeDocument/2006/relationships/slide" Target="slides/slide378.xml"/><Relationship Id="rId586" Type="http://schemas.openxmlformats.org/officeDocument/2006/relationships/slide" Target="slides/slide585.xml"/><Relationship Id="rId793" Type="http://schemas.openxmlformats.org/officeDocument/2006/relationships/slide" Target="slides/slide792.xml"/><Relationship Id="rId7" Type="http://schemas.openxmlformats.org/officeDocument/2006/relationships/slide" Target="slides/slide6.xml"/><Relationship Id="rId239" Type="http://schemas.openxmlformats.org/officeDocument/2006/relationships/slide" Target="slides/slide238.xml"/><Relationship Id="rId446" Type="http://schemas.openxmlformats.org/officeDocument/2006/relationships/slide" Target="slides/slide445.xml"/><Relationship Id="rId653" Type="http://schemas.openxmlformats.org/officeDocument/2006/relationships/slide" Target="slides/slide652.xml"/><Relationship Id="rId1076" Type="http://schemas.openxmlformats.org/officeDocument/2006/relationships/slide" Target="slides/slide1075.xml"/><Relationship Id="rId1283" Type="http://schemas.openxmlformats.org/officeDocument/2006/relationships/slide" Target="slides/slide1282.xml"/><Relationship Id="rId1490" Type="http://schemas.openxmlformats.org/officeDocument/2006/relationships/slide" Target="slides/slide1489.xml"/><Relationship Id="rId306" Type="http://schemas.openxmlformats.org/officeDocument/2006/relationships/slide" Target="slides/slide305.xml"/><Relationship Id="rId860" Type="http://schemas.openxmlformats.org/officeDocument/2006/relationships/slide" Target="slides/slide859.xml"/><Relationship Id="rId958" Type="http://schemas.openxmlformats.org/officeDocument/2006/relationships/slide" Target="slides/slide957.xml"/><Relationship Id="rId1143" Type="http://schemas.openxmlformats.org/officeDocument/2006/relationships/slide" Target="slides/slide1142.xml"/><Relationship Id="rId1588" Type="http://schemas.openxmlformats.org/officeDocument/2006/relationships/slide" Target="slides/slide1587.xml"/><Relationship Id="rId1795" Type="http://schemas.openxmlformats.org/officeDocument/2006/relationships/slide" Target="slides/slide1794.xml"/><Relationship Id="rId87" Type="http://schemas.openxmlformats.org/officeDocument/2006/relationships/slide" Target="slides/slide86.xml"/><Relationship Id="rId513" Type="http://schemas.openxmlformats.org/officeDocument/2006/relationships/slide" Target="slides/slide512.xml"/><Relationship Id="rId720" Type="http://schemas.openxmlformats.org/officeDocument/2006/relationships/slide" Target="slides/slide719.xml"/><Relationship Id="rId818" Type="http://schemas.openxmlformats.org/officeDocument/2006/relationships/slide" Target="slides/slide817.xml"/><Relationship Id="rId1350" Type="http://schemas.openxmlformats.org/officeDocument/2006/relationships/slide" Target="slides/slide1349.xml"/><Relationship Id="rId1448" Type="http://schemas.openxmlformats.org/officeDocument/2006/relationships/slide" Target="slides/slide1447.xml"/><Relationship Id="rId1655" Type="http://schemas.openxmlformats.org/officeDocument/2006/relationships/slide" Target="slides/slide1654.xml"/><Relationship Id="rId1003" Type="http://schemas.openxmlformats.org/officeDocument/2006/relationships/slide" Target="slides/slide1002.xml"/><Relationship Id="rId1210" Type="http://schemas.openxmlformats.org/officeDocument/2006/relationships/slide" Target="slides/slide1209.xml"/><Relationship Id="rId1308" Type="http://schemas.openxmlformats.org/officeDocument/2006/relationships/slide" Target="slides/slide1307.xml"/><Relationship Id="rId1515" Type="http://schemas.openxmlformats.org/officeDocument/2006/relationships/slide" Target="slides/slide1514.xml"/><Relationship Id="rId1722" Type="http://schemas.openxmlformats.org/officeDocument/2006/relationships/slide" Target="slides/slide1721.xml"/><Relationship Id="rId14" Type="http://schemas.openxmlformats.org/officeDocument/2006/relationships/slide" Target="slides/slide13.xml"/><Relationship Id="rId163" Type="http://schemas.openxmlformats.org/officeDocument/2006/relationships/slide" Target="slides/slide162.xml"/><Relationship Id="rId370" Type="http://schemas.openxmlformats.org/officeDocument/2006/relationships/slide" Target="slides/slide369.xml"/><Relationship Id="rId230" Type="http://schemas.openxmlformats.org/officeDocument/2006/relationships/slide" Target="slides/slide229.xml"/><Relationship Id="rId468" Type="http://schemas.openxmlformats.org/officeDocument/2006/relationships/slide" Target="slides/slide467.xml"/><Relationship Id="rId675" Type="http://schemas.openxmlformats.org/officeDocument/2006/relationships/slide" Target="slides/slide674.xml"/><Relationship Id="rId882" Type="http://schemas.openxmlformats.org/officeDocument/2006/relationships/slide" Target="slides/slide881.xml"/><Relationship Id="rId1098" Type="http://schemas.openxmlformats.org/officeDocument/2006/relationships/slide" Target="slides/slide1097.xml"/><Relationship Id="rId328" Type="http://schemas.openxmlformats.org/officeDocument/2006/relationships/slide" Target="slides/slide327.xml"/><Relationship Id="rId535" Type="http://schemas.openxmlformats.org/officeDocument/2006/relationships/slide" Target="slides/slide534.xml"/><Relationship Id="rId742" Type="http://schemas.openxmlformats.org/officeDocument/2006/relationships/slide" Target="slides/slide741.xml"/><Relationship Id="rId1165" Type="http://schemas.openxmlformats.org/officeDocument/2006/relationships/slide" Target="slides/slide1164.xml"/><Relationship Id="rId1372" Type="http://schemas.openxmlformats.org/officeDocument/2006/relationships/slide" Target="slides/slide1371.xml"/><Relationship Id="rId602" Type="http://schemas.openxmlformats.org/officeDocument/2006/relationships/slide" Target="slides/slide601.xml"/><Relationship Id="rId1025" Type="http://schemas.openxmlformats.org/officeDocument/2006/relationships/slide" Target="slides/slide1024.xml"/><Relationship Id="rId1232" Type="http://schemas.openxmlformats.org/officeDocument/2006/relationships/slide" Target="slides/slide1231.xml"/><Relationship Id="rId1677" Type="http://schemas.openxmlformats.org/officeDocument/2006/relationships/slide" Target="slides/slide1676.xml"/><Relationship Id="rId907" Type="http://schemas.openxmlformats.org/officeDocument/2006/relationships/slide" Target="slides/slide906.xml"/><Relationship Id="rId1537" Type="http://schemas.openxmlformats.org/officeDocument/2006/relationships/slide" Target="slides/slide1536.xml"/><Relationship Id="rId1744" Type="http://schemas.openxmlformats.org/officeDocument/2006/relationships/slide" Target="slides/slide1743.xml"/><Relationship Id="rId36" Type="http://schemas.openxmlformats.org/officeDocument/2006/relationships/slide" Target="slides/slide35.xml"/><Relationship Id="rId1604" Type="http://schemas.openxmlformats.org/officeDocument/2006/relationships/slide" Target="slides/slide1603.xml"/><Relationship Id="rId185" Type="http://schemas.openxmlformats.org/officeDocument/2006/relationships/slide" Target="slides/slide184.xml"/><Relationship Id="rId392" Type="http://schemas.openxmlformats.org/officeDocument/2006/relationships/slide" Target="slides/slide391.xml"/><Relationship Id="rId697" Type="http://schemas.openxmlformats.org/officeDocument/2006/relationships/slide" Target="slides/slide696.xml"/><Relationship Id="rId252" Type="http://schemas.openxmlformats.org/officeDocument/2006/relationships/slide" Target="slides/slide251.xml"/><Relationship Id="rId1187" Type="http://schemas.openxmlformats.org/officeDocument/2006/relationships/slide" Target="slides/slide1186.xml"/><Relationship Id="rId112" Type="http://schemas.openxmlformats.org/officeDocument/2006/relationships/slide" Target="slides/slide111.xml"/><Relationship Id="rId557" Type="http://schemas.openxmlformats.org/officeDocument/2006/relationships/slide" Target="slides/slide556.xml"/><Relationship Id="rId764" Type="http://schemas.openxmlformats.org/officeDocument/2006/relationships/slide" Target="slides/slide763.xml"/><Relationship Id="rId971" Type="http://schemas.openxmlformats.org/officeDocument/2006/relationships/slide" Target="slides/slide970.xml"/><Relationship Id="rId1394" Type="http://schemas.openxmlformats.org/officeDocument/2006/relationships/slide" Target="slides/slide1393.xml"/><Relationship Id="rId1699" Type="http://schemas.openxmlformats.org/officeDocument/2006/relationships/slide" Target="slides/slide1698.xml"/><Relationship Id="rId417" Type="http://schemas.openxmlformats.org/officeDocument/2006/relationships/slide" Target="slides/slide416.xml"/><Relationship Id="rId624" Type="http://schemas.openxmlformats.org/officeDocument/2006/relationships/slide" Target="slides/slide623.xml"/><Relationship Id="rId831" Type="http://schemas.openxmlformats.org/officeDocument/2006/relationships/slide" Target="slides/slide830.xml"/><Relationship Id="rId1047" Type="http://schemas.openxmlformats.org/officeDocument/2006/relationships/slide" Target="slides/slide1046.xml"/><Relationship Id="rId1254" Type="http://schemas.openxmlformats.org/officeDocument/2006/relationships/slide" Target="slides/slide1253.xml"/><Relationship Id="rId1461" Type="http://schemas.openxmlformats.org/officeDocument/2006/relationships/slide" Target="slides/slide1460.xml"/><Relationship Id="rId929" Type="http://schemas.openxmlformats.org/officeDocument/2006/relationships/slide" Target="slides/slide928.xml"/><Relationship Id="rId1114" Type="http://schemas.openxmlformats.org/officeDocument/2006/relationships/slide" Target="slides/slide1113.xml"/><Relationship Id="rId1321" Type="http://schemas.openxmlformats.org/officeDocument/2006/relationships/slide" Target="slides/slide1320.xml"/><Relationship Id="rId1559" Type="http://schemas.openxmlformats.org/officeDocument/2006/relationships/slide" Target="slides/slide1558.xml"/><Relationship Id="rId1766" Type="http://schemas.openxmlformats.org/officeDocument/2006/relationships/slide" Target="slides/slide1765.xml"/><Relationship Id="rId58" Type="http://schemas.openxmlformats.org/officeDocument/2006/relationships/slide" Target="slides/slide57.xml"/><Relationship Id="rId1419" Type="http://schemas.openxmlformats.org/officeDocument/2006/relationships/slide" Target="slides/slide1418.xml"/><Relationship Id="rId1626" Type="http://schemas.openxmlformats.org/officeDocument/2006/relationships/slide" Target="slides/slide1625.xml"/><Relationship Id="rId274" Type="http://schemas.openxmlformats.org/officeDocument/2006/relationships/slide" Target="slides/slide273.xml"/><Relationship Id="rId481" Type="http://schemas.openxmlformats.org/officeDocument/2006/relationships/slide" Target="slides/slide480.xml"/><Relationship Id="rId134" Type="http://schemas.openxmlformats.org/officeDocument/2006/relationships/slide" Target="slides/slide133.xml"/><Relationship Id="rId579" Type="http://schemas.openxmlformats.org/officeDocument/2006/relationships/slide" Target="slides/slide578.xml"/><Relationship Id="rId786" Type="http://schemas.openxmlformats.org/officeDocument/2006/relationships/slide" Target="slides/slide785.xml"/><Relationship Id="rId993" Type="http://schemas.openxmlformats.org/officeDocument/2006/relationships/slide" Target="slides/slide992.xml"/><Relationship Id="rId341" Type="http://schemas.openxmlformats.org/officeDocument/2006/relationships/slide" Target="slides/slide340.xml"/><Relationship Id="rId439" Type="http://schemas.openxmlformats.org/officeDocument/2006/relationships/slide" Target="slides/slide438.xml"/><Relationship Id="rId646" Type="http://schemas.openxmlformats.org/officeDocument/2006/relationships/slide" Target="slides/slide645.xml"/><Relationship Id="rId1069" Type="http://schemas.openxmlformats.org/officeDocument/2006/relationships/slide" Target="slides/slide1068.xml"/><Relationship Id="rId1276" Type="http://schemas.openxmlformats.org/officeDocument/2006/relationships/slide" Target="slides/slide1275.xml"/><Relationship Id="rId1483" Type="http://schemas.openxmlformats.org/officeDocument/2006/relationships/slide" Target="slides/slide1482.xml"/><Relationship Id="rId201" Type="http://schemas.openxmlformats.org/officeDocument/2006/relationships/slide" Target="slides/slide200.xml"/><Relationship Id="rId506" Type="http://schemas.openxmlformats.org/officeDocument/2006/relationships/slide" Target="slides/slide505.xml"/><Relationship Id="rId853" Type="http://schemas.openxmlformats.org/officeDocument/2006/relationships/slide" Target="slides/slide852.xml"/><Relationship Id="rId1136" Type="http://schemas.openxmlformats.org/officeDocument/2006/relationships/slide" Target="slides/slide1135.xml"/><Relationship Id="rId1690" Type="http://schemas.openxmlformats.org/officeDocument/2006/relationships/slide" Target="slides/slide1689.xml"/><Relationship Id="rId1788" Type="http://schemas.openxmlformats.org/officeDocument/2006/relationships/slide" Target="slides/slide1787.xml"/><Relationship Id="rId713" Type="http://schemas.openxmlformats.org/officeDocument/2006/relationships/slide" Target="slides/slide712.xml"/><Relationship Id="rId920" Type="http://schemas.openxmlformats.org/officeDocument/2006/relationships/slide" Target="slides/slide919.xml"/><Relationship Id="rId1343" Type="http://schemas.openxmlformats.org/officeDocument/2006/relationships/slide" Target="slides/slide1342.xml"/><Relationship Id="rId1550" Type="http://schemas.openxmlformats.org/officeDocument/2006/relationships/slide" Target="slides/slide1549.xml"/><Relationship Id="rId1648" Type="http://schemas.openxmlformats.org/officeDocument/2006/relationships/slide" Target="slides/slide1647.xml"/><Relationship Id="rId1203" Type="http://schemas.openxmlformats.org/officeDocument/2006/relationships/slide" Target="slides/slide1202.xml"/><Relationship Id="rId1410" Type="http://schemas.openxmlformats.org/officeDocument/2006/relationships/slide" Target="slides/slide1409.xml"/><Relationship Id="rId1508" Type="http://schemas.openxmlformats.org/officeDocument/2006/relationships/slide" Target="slides/slide1507.xml"/><Relationship Id="rId1715" Type="http://schemas.openxmlformats.org/officeDocument/2006/relationships/slide" Target="slides/slide1714.xml"/><Relationship Id="rId296" Type="http://schemas.openxmlformats.org/officeDocument/2006/relationships/slide" Target="slides/slide295.xml"/><Relationship Id="rId60" Type="http://schemas.openxmlformats.org/officeDocument/2006/relationships/slide" Target="slides/slide59.xml"/><Relationship Id="rId156" Type="http://schemas.openxmlformats.org/officeDocument/2006/relationships/slide" Target="slides/slide155.xml"/><Relationship Id="rId363" Type="http://schemas.openxmlformats.org/officeDocument/2006/relationships/slide" Target="slides/slide362.xml"/><Relationship Id="rId570" Type="http://schemas.openxmlformats.org/officeDocument/2006/relationships/slide" Target="slides/slide569.xml"/><Relationship Id="rId1007" Type="http://schemas.openxmlformats.org/officeDocument/2006/relationships/slide" Target="slides/slide1006.xml"/><Relationship Id="rId1214" Type="http://schemas.openxmlformats.org/officeDocument/2006/relationships/slide" Target="slides/slide1213.xml"/><Relationship Id="rId1421" Type="http://schemas.openxmlformats.org/officeDocument/2006/relationships/slide" Target="slides/slide1420.xml"/><Relationship Id="rId1659" Type="http://schemas.openxmlformats.org/officeDocument/2006/relationships/slide" Target="slides/slide1658.xml"/><Relationship Id="rId223" Type="http://schemas.openxmlformats.org/officeDocument/2006/relationships/slide" Target="slides/slide222.xml"/><Relationship Id="rId430" Type="http://schemas.openxmlformats.org/officeDocument/2006/relationships/slide" Target="slides/slide429.xml"/><Relationship Id="rId668" Type="http://schemas.openxmlformats.org/officeDocument/2006/relationships/slide" Target="slides/slide667.xml"/><Relationship Id="rId875" Type="http://schemas.openxmlformats.org/officeDocument/2006/relationships/slide" Target="slides/slide874.xml"/><Relationship Id="rId1060" Type="http://schemas.openxmlformats.org/officeDocument/2006/relationships/slide" Target="slides/slide1059.xml"/><Relationship Id="rId1298" Type="http://schemas.openxmlformats.org/officeDocument/2006/relationships/slide" Target="slides/slide1297.xml"/><Relationship Id="rId1519" Type="http://schemas.openxmlformats.org/officeDocument/2006/relationships/slide" Target="slides/slide1518.xml"/><Relationship Id="rId1726" Type="http://schemas.openxmlformats.org/officeDocument/2006/relationships/slide" Target="slides/slide1725.xml"/><Relationship Id="rId18" Type="http://schemas.openxmlformats.org/officeDocument/2006/relationships/slide" Target="slides/slide17.xml"/><Relationship Id="rId528" Type="http://schemas.openxmlformats.org/officeDocument/2006/relationships/slide" Target="slides/slide527.xml"/><Relationship Id="rId735" Type="http://schemas.openxmlformats.org/officeDocument/2006/relationships/slide" Target="slides/slide734.xml"/><Relationship Id="rId942" Type="http://schemas.openxmlformats.org/officeDocument/2006/relationships/slide" Target="slides/slide941.xml"/><Relationship Id="rId1158" Type="http://schemas.openxmlformats.org/officeDocument/2006/relationships/slide" Target="slides/slide1157.xml"/><Relationship Id="rId1365" Type="http://schemas.openxmlformats.org/officeDocument/2006/relationships/slide" Target="slides/slide1364.xml"/><Relationship Id="rId1572" Type="http://schemas.openxmlformats.org/officeDocument/2006/relationships/slide" Target="slides/slide1571.xml"/><Relationship Id="rId167" Type="http://schemas.openxmlformats.org/officeDocument/2006/relationships/slide" Target="slides/slide166.xml"/><Relationship Id="rId374" Type="http://schemas.openxmlformats.org/officeDocument/2006/relationships/slide" Target="slides/slide373.xml"/><Relationship Id="rId581" Type="http://schemas.openxmlformats.org/officeDocument/2006/relationships/slide" Target="slides/slide580.xml"/><Relationship Id="rId1018" Type="http://schemas.openxmlformats.org/officeDocument/2006/relationships/slide" Target="slides/slide1017.xml"/><Relationship Id="rId1225" Type="http://schemas.openxmlformats.org/officeDocument/2006/relationships/slide" Target="slides/slide1224.xml"/><Relationship Id="rId1432" Type="http://schemas.openxmlformats.org/officeDocument/2006/relationships/slide" Target="slides/slide1431.xml"/><Relationship Id="rId71" Type="http://schemas.openxmlformats.org/officeDocument/2006/relationships/slide" Target="slides/slide70.xml"/><Relationship Id="rId234" Type="http://schemas.openxmlformats.org/officeDocument/2006/relationships/slide" Target="slides/slide233.xml"/><Relationship Id="rId679" Type="http://schemas.openxmlformats.org/officeDocument/2006/relationships/slide" Target="slides/slide678.xml"/><Relationship Id="rId802" Type="http://schemas.openxmlformats.org/officeDocument/2006/relationships/slide" Target="slides/slide801.xml"/><Relationship Id="rId886" Type="http://schemas.openxmlformats.org/officeDocument/2006/relationships/slide" Target="slides/slide885.xml"/><Relationship Id="rId1737" Type="http://schemas.openxmlformats.org/officeDocument/2006/relationships/slide" Target="slides/slide1736.xml"/><Relationship Id="rId2" Type="http://schemas.openxmlformats.org/officeDocument/2006/relationships/slide" Target="slides/slide1.xml"/><Relationship Id="rId29" Type="http://schemas.openxmlformats.org/officeDocument/2006/relationships/slide" Target="slides/slide28.xml"/><Relationship Id="rId441" Type="http://schemas.openxmlformats.org/officeDocument/2006/relationships/slide" Target="slides/slide440.xml"/><Relationship Id="rId539" Type="http://schemas.openxmlformats.org/officeDocument/2006/relationships/slide" Target="slides/slide538.xml"/><Relationship Id="rId746" Type="http://schemas.openxmlformats.org/officeDocument/2006/relationships/slide" Target="slides/slide745.xml"/><Relationship Id="rId1071" Type="http://schemas.openxmlformats.org/officeDocument/2006/relationships/slide" Target="slides/slide1070.xml"/><Relationship Id="rId1169" Type="http://schemas.openxmlformats.org/officeDocument/2006/relationships/slide" Target="slides/slide1168.xml"/><Relationship Id="rId1376" Type="http://schemas.openxmlformats.org/officeDocument/2006/relationships/slide" Target="slides/slide1375.xml"/><Relationship Id="rId1583" Type="http://schemas.openxmlformats.org/officeDocument/2006/relationships/slide" Target="slides/slide1582.xml"/><Relationship Id="rId178" Type="http://schemas.openxmlformats.org/officeDocument/2006/relationships/slide" Target="slides/slide177.xml"/><Relationship Id="rId301" Type="http://schemas.openxmlformats.org/officeDocument/2006/relationships/slide" Target="slides/slide300.xml"/><Relationship Id="rId953" Type="http://schemas.openxmlformats.org/officeDocument/2006/relationships/slide" Target="slides/slide952.xml"/><Relationship Id="rId1029" Type="http://schemas.openxmlformats.org/officeDocument/2006/relationships/slide" Target="slides/slide1028.xml"/><Relationship Id="rId1236" Type="http://schemas.openxmlformats.org/officeDocument/2006/relationships/slide" Target="slides/slide1235.xml"/><Relationship Id="rId1790" Type="http://schemas.openxmlformats.org/officeDocument/2006/relationships/slide" Target="slides/slide1789.xml"/><Relationship Id="rId1804" Type="http://schemas.openxmlformats.org/officeDocument/2006/relationships/slide" Target="slides/slide1803.xml"/><Relationship Id="rId82" Type="http://schemas.openxmlformats.org/officeDocument/2006/relationships/slide" Target="slides/slide81.xml"/><Relationship Id="rId385" Type="http://schemas.openxmlformats.org/officeDocument/2006/relationships/slide" Target="slides/slide384.xml"/><Relationship Id="rId592" Type="http://schemas.openxmlformats.org/officeDocument/2006/relationships/slide" Target="slides/slide591.xml"/><Relationship Id="rId606" Type="http://schemas.openxmlformats.org/officeDocument/2006/relationships/slide" Target="slides/slide605.xml"/><Relationship Id="rId813" Type="http://schemas.openxmlformats.org/officeDocument/2006/relationships/slide" Target="slides/slide812.xml"/><Relationship Id="rId1443" Type="http://schemas.openxmlformats.org/officeDocument/2006/relationships/slide" Target="slides/slide1442.xml"/><Relationship Id="rId1650" Type="http://schemas.openxmlformats.org/officeDocument/2006/relationships/slide" Target="slides/slide1649.xml"/><Relationship Id="rId1748" Type="http://schemas.openxmlformats.org/officeDocument/2006/relationships/slide" Target="slides/slide1747.xml"/><Relationship Id="rId245" Type="http://schemas.openxmlformats.org/officeDocument/2006/relationships/slide" Target="slides/slide244.xml"/><Relationship Id="rId452" Type="http://schemas.openxmlformats.org/officeDocument/2006/relationships/slide" Target="slides/slide451.xml"/><Relationship Id="rId897" Type="http://schemas.openxmlformats.org/officeDocument/2006/relationships/slide" Target="slides/slide896.xml"/><Relationship Id="rId1082" Type="http://schemas.openxmlformats.org/officeDocument/2006/relationships/slide" Target="slides/slide1081.xml"/><Relationship Id="rId1303" Type="http://schemas.openxmlformats.org/officeDocument/2006/relationships/slide" Target="slides/slide1302.xml"/><Relationship Id="rId1510" Type="http://schemas.openxmlformats.org/officeDocument/2006/relationships/slide" Target="slides/slide1509.xml"/><Relationship Id="rId105" Type="http://schemas.openxmlformats.org/officeDocument/2006/relationships/slide" Target="slides/slide104.xml"/><Relationship Id="rId312" Type="http://schemas.openxmlformats.org/officeDocument/2006/relationships/slide" Target="slides/slide311.xml"/><Relationship Id="rId757" Type="http://schemas.openxmlformats.org/officeDocument/2006/relationships/slide" Target="slides/slide756.xml"/><Relationship Id="rId964" Type="http://schemas.openxmlformats.org/officeDocument/2006/relationships/slide" Target="slides/slide963.xml"/><Relationship Id="rId1387" Type="http://schemas.openxmlformats.org/officeDocument/2006/relationships/slide" Target="slides/slide1386.xml"/><Relationship Id="rId1594" Type="http://schemas.openxmlformats.org/officeDocument/2006/relationships/slide" Target="slides/slide1593.xml"/><Relationship Id="rId1608" Type="http://schemas.openxmlformats.org/officeDocument/2006/relationships/slide" Target="slides/slide1607.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617" Type="http://schemas.openxmlformats.org/officeDocument/2006/relationships/slide" Target="slides/slide616.xml"/><Relationship Id="rId824" Type="http://schemas.openxmlformats.org/officeDocument/2006/relationships/slide" Target="slides/slide823.xml"/><Relationship Id="rId1247" Type="http://schemas.openxmlformats.org/officeDocument/2006/relationships/slide" Target="slides/slide1246.xml"/><Relationship Id="rId1454" Type="http://schemas.openxmlformats.org/officeDocument/2006/relationships/slide" Target="slides/slide1453.xml"/><Relationship Id="rId1661" Type="http://schemas.openxmlformats.org/officeDocument/2006/relationships/slide" Target="slides/slide1660.xml"/><Relationship Id="rId256" Type="http://schemas.openxmlformats.org/officeDocument/2006/relationships/slide" Target="slides/slide255.xml"/><Relationship Id="rId463" Type="http://schemas.openxmlformats.org/officeDocument/2006/relationships/slide" Target="slides/slide462.xml"/><Relationship Id="rId670" Type="http://schemas.openxmlformats.org/officeDocument/2006/relationships/slide" Target="slides/slide669.xml"/><Relationship Id="rId1093" Type="http://schemas.openxmlformats.org/officeDocument/2006/relationships/slide" Target="slides/slide1092.xml"/><Relationship Id="rId1107" Type="http://schemas.openxmlformats.org/officeDocument/2006/relationships/slide" Target="slides/slide1106.xml"/><Relationship Id="rId1314" Type="http://schemas.openxmlformats.org/officeDocument/2006/relationships/slide" Target="slides/slide1313.xml"/><Relationship Id="rId1521" Type="http://schemas.openxmlformats.org/officeDocument/2006/relationships/slide" Target="slides/slide1520.xml"/><Relationship Id="rId1759" Type="http://schemas.openxmlformats.org/officeDocument/2006/relationships/slide" Target="slides/slide1758.xml"/><Relationship Id="rId116" Type="http://schemas.openxmlformats.org/officeDocument/2006/relationships/slide" Target="slides/slide115.xml"/><Relationship Id="rId323" Type="http://schemas.openxmlformats.org/officeDocument/2006/relationships/slide" Target="slides/slide322.xml"/><Relationship Id="rId530" Type="http://schemas.openxmlformats.org/officeDocument/2006/relationships/slide" Target="slides/slide529.xml"/><Relationship Id="rId768" Type="http://schemas.openxmlformats.org/officeDocument/2006/relationships/slide" Target="slides/slide767.xml"/><Relationship Id="rId975" Type="http://schemas.openxmlformats.org/officeDocument/2006/relationships/slide" Target="slides/slide974.xml"/><Relationship Id="rId1160" Type="http://schemas.openxmlformats.org/officeDocument/2006/relationships/slide" Target="slides/slide1159.xml"/><Relationship Id="rId1398" Type="http://schemas.openxmlformats.org/officeDocument/2006/relationships/slide" Target="slides/slide1397.xml"/><Relationship Id="rId1619" Type="http://schemas.openxmlformats.org/officeDocument/2006/relationships/slide" Target="slides/slide1618.xml"/><Relationship Id="rId20" Type="http://schemas.openxmlformats.org/officeDocument/2006/relationships/slide" Target="slides/slide19.xml"/><Relationship Id="rId628" Type="http://schemas.openxmlformats.org/officeDocument/2006/relationships/slide" Target="slides/slide627.xml"/><Relationship Id="rId835" Type="http://schemas.openxmlformats.org/officeDocument/2006/relationships/slide" Target="slides/slide834.xml"/><Relationship Id="rId1258" Type="http://schemas.openxmlformats.org/officeDocument/2006/relationships/slide" Target="slides/slide1257.xml"/><Relationship Id="rId1465" Type="http://schemas.openxmlformats.org/officeDocument/2006/relationships/slide" Target="slides/slide1464.xml"/><Relationship Id="rId1672" Type="http://schemas.openxmlformats.org/officeDocument/2006/relationships/slide" Target="slides/slide1671.xml"/><Relationship Id="rId267" Type="http://schemas.openxmlformats.org/officeDocument/2006/relationships/slide" Target="slides/slide266.xml"/><Relationship Id="rId474" Type="http://schemas.openxmlformats.org/officeDocument/2006/relationships/slide" Target="slides/slide473.xml"/><Relationship Id="rId1020" Type="http://schemas.openxmlformats.org/officeDocument/2006/relationships/slide" Target="slides/slide1019.xml"/><Relationship Id="rId1118" Type="http://schemas.openxmlformats.org/officeDocument/2006/relationships/slide" Target="slides/slide1117.xml"/><Relationship Id="rId1325" Type="http://schemas.openxmlformats.org/officeDocument/2006/relationships/slide" Target="slides/slide1324.xml"/><Relationship Id="rId1532" Type="http://schemas.openxmlformats.org/officeDocument/2006/relationships/slide" Target="slides/slide1531.xml"/><Relationship Id="rId127" Type="http://schemas.openxmlformats.org/officeDocument/2006/relationships/slide" Target="slides/slide126.xml"/><Relationship Id="rId681" Type="http://schemas.openxmlformats.org/officeDocument/2006/relationships/slide" Target="slides/slide680.xml"/><Relationship Id="rId779" Type="http://schemas.openxmlformats.org/officeDocument/2006/relationships/slide" Target="slides/slide778.xml"/><Relationship Id="rId902" Type="http://schemas.openxmlformats.org/officeDocument/2006/relationships/slide" Target="slides/slide901.xml"/><Relationship Id="rId986" Type="http://schemas.openxmlformats.org/officeDocument/2006/relationships/slide" Target="slides/slide985.xml"/><Relationship Id="rId31" Type="http://schemas.openxmlformats.org/officeDocument/2006/relationships/slide" Target="slides/slide30.xml"/><Relationship Id="rId334" Type="http://schemas.openxmlformats.org/officeDocument/2006/relationships/slide" Target="slides/slide333.xml"/><Relationship Id="rId541" Type="http://schemas.openxmlformats.org/officeDocument/2006/relationships/slide" Target="slides/slide540.xml"/><Relationship Id="rId639" Type="http://schemas.openxmlformats.org/officeDocument/2006/relationships/slide" Target="slides/slide638.xml"/><Relationship Id="rId1171" Type="http://schemas.openxmlformats.org/officeDocument/2006/relationships/slide" Target="slides/slide1170.xml"/><Relationship Id="rId1269" Type="http://schemas.openxmlformats.org/officeDocument/2006/relationships/slide" Target="slides/slide1268.xml"/><Relationship Id="rId1476" Type="http://schemas.openxmlformats.org/officeDocument/2006/relationships/slide" Target="slides/slide1475.xml"/><Relationship Id="rId180" Type="http://schemas.openxmlformats.org/officeDocument/2006/relationships/slide" Target="slides/slide179.xml"/><Relationship Id="rId278" Type="http://schemas.openxmlformats.org/officeDocument/2006/relationships/slide" Target="slides/slide277.xml"/><Relationship Id="rId401" Type="http://schemas.openxmlformats.org/officeDocument/2006/relationships/slide" Target="slides/slide400.xml"/><Relationship Id="rId846" Type="http://schemas.openxmlformats.org/officeDocument/2006/relationships/slide" Target="slides/slide845.xml"/><Relationship Id="rId1031" Type="http://schemas.openxmlformats.org/officeDocument/2006/relationships/slide" Target="slides/slide1030.xml"/><Relationship Id="rId1129" Type="http://schemas.openxmlformats.org/officeDocument/2006/relationships/slide" Target="slides/slide1128.xml"/><Relationship Id="rId1683" Type="http://schemas.openxmlformats.org/officeDocument/2006/relationships/slide" Target="slides/slide1682.xml"/><Relationship Id="rId485" Type="http://schemas.openxmlformats.org/officeDocument/2006/relationships/slide" Target="slides/slide484.xml"/><Relationship Id="rId692" Type="http://schemas.openxmlformats.org/officeDocument/2006/relationships/slide" Target="slides/slide691.xml"/><Relationship Id="rId706" Type="http://schemas.openxmlformats.org/officeDocument/2006/relationships/slide" Target="slides/slide705.xml"/><Relationship Id="rId913" Type="http://schemas.openxmlformats.org/officeDocument/2006/relationships/slide" Target="slides/slide912.xml"/><Relationship Id="rId1336" Type="http://schemas.openxmlformats.org/officeDocument/2006/relationships/slide" Target="slides/slide1335.xml"/><Relationship Id="rId1543" Type="http://schemas.openxmlformats.org/officeDocument/2006/relationships/slide" Target="slides/slide1542.xml"/><Relationship Id="rId1750" Type="http://schemas.openxmlformats.org/officeDocument/2006/relationships/slide" Target="slides/slide1749.xml"/><Relationship Id="rId42" Type="http://schemas.openxmlformats.org/officeDocument/2006/relationships/slide" Target="slides/slide41.xml"/><Relationship Id="rId138" Type="http://schemas.openxmlformats.org/officeDocument/2006/relationships/slide" Target="slides/slide137.xml"/><Relationship Id="rId345" Type="http://schemas.openxmlformats.org/officeDocument/2006/relationships/slide" Target="slides/slide344.xml"/><Relationship Id="rId552" Type="http://schemas.openxmlformats.org/officeDocument/2006/relationships/slide" Target="slides/slide551.xml"/><Relationship Id="rId997" Type="http://schemas.openxmlformats.org/officeDocument/2006/relationships/slide" Target="slides/slide996.xml"/><Relationship Id="rId1182" Type="http://schemas.openxmlformats.org/officeDocument/2006/relationships/slide" Target="slides/slide1181.xml"/><Relationship Id="rId1403" Type="http://schemas.openxmlformats.org/officeDocument/2006/relationships/slide" Target="slides/slide1402.xml"/><Relationship Id="rId1610" Type="http://schemas.openxmlformats.org/officeDocument/2006/relationships/slide" Target="slides/slide1609.xml"/><Relationship Id="rId191" Type="http://schemas.openxmlformats.org/officeDocument/2006/relationships/slide" Target="slides/slide190.xml"/><Relationship Id="rId205" Type="http://schemas.openxmlformats.org/officeDocument/2006/relationships/slide" Target="slides/slide204.xml"/><Relationship Id="rId412" Type="http://schemas.openxmlformats.org/officeDocument/2006/relationships/slide" Target="slides/slide411.xml"/><Relationship Id="rId857" Type="http://schemas.openxmlformats.org/officeDocument/2006/relationships/slide" Target="slides/slide856.xml"/><Relationship Id="rId1042" Type="http://schemas.openxmlformats.org/officeDocument/2006/relationships/slide" Target="slides/slide1041.xml"/><Relationship Id="rId1487" Type="http://schemas.openxmlformats.org/officeDocument/2006/relationships/slide" Target="slides/slide1486.xml"/><Relationship Id="rId1694" Type="http://schemas.openxmlformats.org/officeDocument/2006/relationships/slide" Target="slides/slide1693.xml"/><Relationship Id="rId1708" Type="http://schemas.openxmlformats.org/officeDocument/2006/relationships/slide" Target="slides/slide1707.xml"/><Relationship Id="rId289" Type="http://schemas.openxmlformats.org/officeDocument/2006/relationships/slide" Target="slides/slide288.xml"/><Relationship Id="rId496" Type="http://schemas.openxmlformats.org/officeDocument/2006/relationships/slide" Target="slides/slide495.xml"/><Relationship Id="rId717" Type="http://schemas.openxmlformats.org/officeDocument/2006/relationships/slide" Target="slides/slide716.xml"/><Relationship Id="rId924" Type="http://schemas.openxmlformats.org/officeDocument/2006/relationships/slide" Target="slides/slide923.xml"/><Relationship Id="rId1347" Type="http://schemas.openxmlformats.org/officeDocument/2006/relationships/slide" Target="slides/slide1346.xml"/><Relationship Id="rId1554" Type="http://schemas.openxmlformats.org/officeDocument/2006/relationships/slide" Target="slides/slide1553.xml"/><Relationship Id="rId1761" Type="http://schemas.openxmlformats.org/officeDocument/2006/relationships/slide" Target="slides/slide1760.xml"/><Relationship Id="rId53" Type="http://schemas.openxmlformats.org/officeDocument/2006/relationships/slide" Target="slides/slide52.xml"/><Relationship Id="rId149" Type="http://schemas.openxmlformats.org/officeDocument/2006/relationships/slide" Target="slides/slide148.xml"/><Relationship Id="rId356" Type="http://schemas.openxmlformats.org/officeDocument/2006/relationships/slide" Target="slides/slide355.xml"/><Relationship Id="rId563" Type="http://schemas.openxmlformats.org/officeDocument/2006/relationships/slide" Target="slides/slide562.xml"/><Relationship Id="rId770" Type="http://schemas.openxmlformats.org/officeDocument/2006/relationships/slide" Target="slides/slide769.xml"/><Relationship Id="rId1193" Type="http://schemas.openxmlformats.org/officeDocument/2006/relationships/slide" Target="slides/slide1192.xml"/><Relationship Id="rId1207" Type="http://schemas.openxmlformats.org/officeDocument/2006/relationships/slide" Target="slides/slide1206.xml"/><Relationship Id="rId1414" Type="http://schemas.openxmlformats.org/officeDocument/2006/relationships/slide" Target="slides/slide1413.xml"/><Relationship Id="rId1621" Type="http://schemas.openxmlformats.org/officeDocument/2006/relationships/slide" Target="slides/slide1620.xml"/><Relationship Id="rId216" Type="http://schemas.openxmlformats.org/officeDocument/2006/relationships/slide" Target="slides/slide215.xml"/><Relationship Id="rId423" Type="http://schemas.openxmlformats.org/officeDocument/2006/relationships/slide" Target="slides/slide422.xml"/><Relationship Id="rId868" Type="http://schemas.openxmlformats.org/officeDocument/2006/relationships/slide" Target="slides/slide867.xml"/><Relationship Id="rId1053" Type="http://schemas.openxmlformats.org/officeDocument/2006/relationships/slide" Target="slides/slide1052.xml"/><Relationship Id="rId1260" Type="http://schemas.openxmlformats.org/officeDocument/2006/relationships/slide" Target="slides/slide1259.xml"/><Relationship Id="rId1498" Type="http://schemas.openxmlformats.org/officeDocument/2006/relationships/slide" Target="slides/slide1497.xml"/><Relationship Id="rId1719" Type="http://schemas.openxmlformats.org/officeDocument/2006/relationships/slide" Target="slides/slide1718.xml"/><Relationship Id="rId630" Type="http://schemas.openxmlformats.org/officeDocument/2006/relationships/slide" Target="slides/slide629.xml"/><Relationship Id="rId728" Type="http://schemas.openxmlformats.org/officeDocument/2006/relationships/slide" Target="slides/slide727.xml"/><Relationship Id="rId935" Type="http://schemas.openxmlformats.org/officeDocument/2006/relationships/slide" Target="slides/slide934.xml"/><Relationship Id="rId1358" Type="http://schemas.openxmlformats.org/officeDocument/2006/relationships/slide" Target="slides/slide1357.xml"/><Relationship Id="rId1565" Type="http://schemas.openxmlformats.org/officeDocument/2006/relationships/slide" Target="slides/slide1564.xml"/><Relationship Id="rId1772" Type="http://schemas.openxmlformats.org/officeDocument/2006/relationships/slide" Target="slides/slide1771.xml"/><Relationship Id="rId64" Type="http://schemas.openxmlformats.org/officeDocument/2006/relationships/slide" Target="slides/slide63.xml"/><Relationship Id="rId367" Type="http://schemas.openxmlformats.org/officeDocument/2006/relationships/slide" Target="slides/slide366.xml"/><Relationship Id="rId574" Type="http://schemas.openxmlformats.org/officeDocument/2006/relationships/slide" Target="slides/slide573.xml"/><Relationship Id="rId1120" Type="http://schemas.openxmlformats.org/officeDocument/2006/relationships/slide" Target="slides/slide1119.xml"/><Relationship Id="rId1218" Type="http://schemas.openxmlformats.org/officeDocument/2006/relationships/slide" Target="slides/slide1217.xml"/><Relationship Id="rId1425" Type="http://schemas.openxmlformats.org/officeDocument/2006/relationships/slide" Target="slides/slide1424.xml"/><Relationship Id="rId227" Type="http://schemas.openxmlformats.org/officeDocument/2006/relationships/slide" Target="slides/slide226.xml"/><Relationship Id="rId781" Type="http://schemas.openxmlformats.org/officeDocument/2006/relationships/slide" Target="slides/slide780.xml"/><Relationship Id="rId879" Type="http://schemas.openxmlformats.org/officeDocument/2006/relationships/slide" Target="slides/slide878.xml"/><Relationship Id="rId1632" Type="http://schemas.openxmlformats.org/officeDocument/2006/relationships/slide" Target="slides/slide1631.xml"/><Relationship Id="rId434" Type="http://schemas.openxmlformats.org/officeDocument/2006/relationships/slide" Target="slides/slide433.xml"/><Relationship Id="rId641" Type="http://schemas.openxmlformats.org/officeDocument/2006/relationships/slide" Target="slides/slide640.xml"/><Relationship Id="rId739" Type="http://schemas.openxmlformats.org/officeDocument/2006/relationships/slide" Target="slides/slide738.xml"/><Relationship Id="rId1064" Type="http://schemas.openxmlformats.org/officeDocument/2006/relationships/slide" Target="slides/slide1063.xml"/><Relationship Id="rId1271" Type="http://schemas.openxmlformats.org/officeDocument/2006/relationships/slide" Target="slides/slide1270.xml"/><Relationship Id="rId1369" Type="http://schemas.openxmlformats.org/officeDocument/2006/relationships/slide" Target="slides/slide1368.xml"/><Relationship Id="rId1576" Type="http://schemas.openxmlformats.org/officeDocument/2006/relationships/slide" Target="slides/slide1575.xml"/><Relationship Id="rId280" Type="http://schemas.openxmlformats.org/officeDocument/2006/relationships/slide" Target="slides/slide279.xml"/><Relationship Id="rId501" Type="http://schemas.openxmlformats.org/officeDocument/2006/relationships/slide" Target="slides/slide500.xml"/><Relationship Id="rId946" Type="http://schemas.openxmlformats.org/officeDocument/2006/relationships/slide" Target="slides/slide945.xml"/><Relationship Id="rId1131" Type="http://schemas.openxmlformats.org/officeDocument/2006/relationships/slide" Target="slides/slide1130.xml"/><Relationship Id="rId1229" Type="http://schemas.openxmlformats.org/officeDocument/2006/relationships/slide" Target="slides/slide1228.xml"/><Relationship Id="rId1783" Type="http://schemas.openxmlformats.org/officeDocument/2006/relationships/slide" Target="slides/slide1782.xml"/><Relationship Id="rId75" Type="http://schemas.openxmlformats.org/officeDocument/2006/relationships/slide" Target="slides/slide74.xml"/><Relationship Id="rId140" Type="http://schemas.openxmlformats.org/officeDocument/2006/relationships/slide" Target="slides/slide139.xml"/><Relationship Id="rId378" Type="http://schemas.openxmlformats.org/officeDocument/2006/relationships/slide" Target="slides/slide377.xml"/><Relationship Id="rId585" Type="http://schemas.openxmlformats.org/officeDocument/2006/relationships/slide" Target="slides/slide584.xml"/><Relationship Id="rId792" Type="http://schemas.openxmlformats.org/officeDocument/2006/relationships/slide" Target="slides/slide791.xml"/><Relationship Id="rId806" Type="http://schemas.openxmlformats.org/officeDocument/2006/relationships/slide" Target="slides/slide805.xml"/><Relationship Id="rId1436" Type="http://schemas.openxmlformats.org/officeDocument/2006/relationships/slide" Target="slides/slide1435.xml"/><Relationship Id="rId1643" Type="http://schemas.openxmlformats.org/officeDocument/2006/relationships/slide" Target="slides/slide164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652" Type="http://schemas.openxmlformats.org/officeDocument/2006/relationships/slide" Target="slides/slide651.xml"/><Relationship Id="rId1075" Type="http://schemas.openxmlformats.org/officeDocument/2006/relationships/slide" Target="slides/slide1074.xml"/><Relationship Id="rId1282" Type="http://schemas.openxmlformats.org/officeDocument/2006/relationships/slide" Target="slides/slide1281.xml"/><Relationship Id="rId1503" Type="http://schemas.openxmlformats.org/officeDocument/2006/relationships/slide" Target="slides/slide1502.xml"/><Relationship Id="rId1710" Type="http://schemas.openxmlformats.org/officeDocument/2006/relationships/slide" Target="slides/slide1709.xml"/><Relationship Id="rId291" Type="http://schemas.openxmlformats.org/officeDocument/2006/relationships/slide" Target="slides/slide290.xml"/><Relationship Id="rId305" Type="http://schemas.openxmlformats.org/officeDocument/2006/relationships/slide" Target="slides/slide304.xml"/><Relationship Id="rId512" Type="http://schemas.openxmlformats.org/officeDocument/2006/relationships/slide" Target="slides/slide511.xml"/><Relationship Id="rId957" Type="http://schemas.openxmlformats.org/officeDocument/2006/relationships/slide" Target="slides/slide956.xml"/><Relationship Id="rId1142" Type="http://schemas.openxmlformats.org/officeDocument/2006/relationships/slide" Target="slides/slide1141.xml"/><Relationship Id="rId1587" Type="http://schemas.openxmlformats.org/officeDocument/2006/relationships/slide" Target="slides/slide1586.xml"/><Relationship Id="rId1794" Type="http://schemas.openxmlformats.org/officeDocument/2006/relationships/slide" Target="slides/slide1793.xml"/><Relationship Id="rId1808" Type="http://schemas.openxmlformats.org/officeDocument/2006/relationships/viewProps" Target="viewProps.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96" Type="http://schemas.openxmlformats.org/officeDocument/2006/relationships/slide" Target="slides/slide595.xml"/><Relationship Id="rId817" Type="http://schemas.openxmlformats.org/officeDocument/2006/relationships/slide" Target="slides/slide816.xml"/><Relationship Id="rId1002" Type="http://schemas.openxmlformats.org/officeDocument/2006/relationships/slide" Target="slides/slide1001.xml"/><Relationship Id="rId1447" Type="http://schemas.openxmlformats.org/officeDocument/2006/relationships/slide" Target="slides/slide1446.xml"/><Relationship Id="rId1654" Type="http://schemas.openxmlformats.org/officeDocument/2006/relationships/slide" Target="slides/slide1653.xml"/><Relationship Id="rId249" Type="http://schemas.openxmlformats.org/officeDocument/2006/relationships/slide" Target="slides/slide248.xml"/><Relationship Id="rId456" Type="http://schemas.openxmlformats.org/officeDocument/2006/relationships/slide" Target="slides/slide455.xml"/><Relationship Id="rId663" Type="http://schemas.openxmlformats.org/officeDocument/2006/relationships/slide" Target="slides/slide662.xml"/><Relationship Id="rId870" Type="http://schemas.openxmlformats.org/officeDocument/2006/relationships/slide" Target="slides/slide869.xml"/><Relationship Id="rId1086" Type="http://schemas.openxmlformats.org/officeDocument/2006/relationships/slide" Target="slides/slide1085.xml"/><Relationship Id="rId1293" Type="http://schemas.openxmlformats.org/officeDocument/2006/relationships/slide" Target="slides/slide1292.xml"/><Relationship Id="rId1307" Type="http://schemas.openxmlformats.org/officeDocument/2006/relationships/slide" Target="slides/slide1306.xml"/><Relationship Id="rId1514" Type="http://schemas.openxmlformats.org/officeDocument/2006/relationships/slide" Target="slides/slide1513.xml"/><Relationship Id="rId1721" Type="http://schemas.openxmlformats.org/officeDocument/2006/relationships/slide" Target="slides/slide1720.xml"/><Relationship Id="rId13" Type="http://schemas.openxmlformats.org/officeDocument/2006/relationships/slide" Target="slides/slide12.xml"/><Relationship Id="rId109" Type="http://schemas.openxmlformats.org/officeDocument/2006/relationships/slide" Target="slides/slide108.xml"/><Relationship Id="rId316" Type="http://schemas.openxmlformats.org/officeDocument/2006/relationships/slide" Target="slides/slide315.xml"/><Relationship Id="rId523" Type="http://schemas.openxmlformats.org/officeDocument/2006/relationships/slide" Target="slides/slide522.xml"/><Relationship Id="rId968" Type="http://schemas.openxmlformats.org/officeDocument/2006/relationships/slide" Target="slides/slide967.xml"/><Relationship Id="rId1153" Type="http://schemas.openxmlformats.org/officeDocument/2006/relationships/slide" Target="slides/slide1152.xml"/><Relationship Id="rId1598" Type="http://schemas.openxmlformats.org/officeDocument/2006/relationships/slide" Target="slides/slide1597.xml"/><Relationship Id="rId97" Type="http://schemas.openxmlformats.org/officeDocument/2006/relationships/slide" Target="slides/slide96.xml"/><Relationship Id="rId730" Type="http://schemas.openxmlformats.org/officeDocument/2006/relationships/slide" Target="slides/slide729.xml"/><Relationship Id="rId828" Type="http://schemas.openxmlformats.org/officeDocument/2006/relationships/slide" Target="slides/slide827.xml"/><Relationship Id="rId1013" Type="http://schemas.openxmlformats.org/officeDocument/2006/relationships/slide" Target="slides/slide1012.xml"/><Relationship Id="rId1360" Type="http://schemas.openxmlformats.org/officeDocument/2006/relationships/slide" Target="slides/slide1359.xml"/><Relationship Id="rId1458" Type="http://schemas.openxmlformats.org/officeDocument/2006/relationships/slide" Target="slides/slide1457.xml"/><Relationship Id="rId1665" Type="http://schemas.openxmlformats.org/officeDocument/2006/relationships/slide" Target="slides/slide1664.xml"/><Relationship Id="rId162" Type="http://schemas.openxmlformats.org/officeDocument/2006/relationships/slide" Target="slides/slide161.xml"/><Relationship Id="rId467" Type="http://schemas.openxmlformats.org/officeDocument/2006/relationships/slide" Target="slides/slide466.xml"/><Relationship Id="rId1097" Type="http://schemas.openxmlformats.org/officeDocument/2006/relationships/slide" Target="slides/slide1096.xml"/><Relationship Id="rId1220" Type="http://schemas.openxmlformats.org/officeDocument/2006/relationships/slide" Target="slides/slide1219.xml"/><Relationship Id="rId1318" Type="http://schemas.openxmlformats.org/officeDocument/2006/relationships/slide" Target="slides/slide1317.xml"/><Relationship Id="rId1525" Type="http://schemas.openxmlformats.org/officeDocument/2006/relationships/slide" Target="slides/slide1524.xml"/><Relationship Id="rId674" Type="http://schemas.openxmlformats.org/officeDocument/2006/relationships/slide" Target="slides/slide673.xml"/><Relationship Id="rId881" Type="http://schemas.openxmlformats.org/officeDocument/2006/relationships/slide" Target="slides/slide880.xml"/><Relationship Id="rId979" Type="http://schemas.openxmlformats.org/officeDocument/2006/relationships/slide" Target="slides/slide978.xml"/><Relationship Id="rId1732" Type="http://schemas.openxmlformats.org/officeDocument/2006/relationships/slide" Target="slides/slide1731.xml"/><Relationship Id="rId24" Type="http://schemas.openxmlformats.org/officeDocument/2006/relationships/slide" Target="slides/slide23.xml"/><Relationship Id="rId327" Type="http://schemas.openxmlformats.org/officeDocument/2006/relationships/slide" Target="slides/slide326.xml"/><Relationship Id="rId534" Type="http://schemas.openxmlformats.org/officeDocument/2006/relationships/slide" Target="slides/slide533.xml"/><Relationship Id="rId741" Type="http://schemas.openxmlformats.org/officeDocument/2006/relationships/slide" Target="slides/slide740.xml"/><Relationship Id="rId839" Type="http://schemas.openxmlformats.org/officeDocument/2006/relationships/slide" Target="slides/slide838.xml"/><Relationship Id="rId1164" Type="http://schemas.openxmlformats.org/officeDocument/2006/relationships/slide" Target="slides/slide1163.xml"/><Relationship Id="rId1371" Type="http://schemas.openxmlformats.org/officeDocument/2006/relationships/slide" Target="slides/slide1370.xml"/><Relationship Id="rId1469" Type="http://schemas.openxmlformats.org/officeDocument/2006/relationships/slide" Target="slides/slide1468.xml"/><Relationship Id="rId173" Type="http://schemas.openxmlformats.org/officeDocument/2006/relationships/slide" Target="slides/slide172.xml"/><Relationship Id="rId380" Type="http://schemas.openxmlformats.org/officeDocument/2006/relationships/slide" Target="slides/slide379.xml"/><Relationship Id="rId601" Type="http://schemas.openxmlformats.org/officeDocument/2006/relationships/slide" Target="slides/slide600.xml"/><Relationship Id="rId1024" Type="http://schemas.openxmlformats.org/officeDocument/2006/relationships/slide" Target="slides/slide1023.xml"/><Relationship Id="rId1231" Type="http://schemas.openxmlformats.org/officeDocument/2006/relationships/slide" Target="slides/slide1230.xml"/><Relationship Id="rId1676" Type="http://schemas.openxmlformats.org/officeDocument/2006/relationships/slide" Target="slides/slide1675.xml"/><Relationship Id="rId240" Type="http://schemas.openxmlformats.org/officeDocument/2006/relationships/slide" Target="slides/slide239.xml"/><Relationship Id="rId478" Type="http://schemas.openxmlformats.org/officeDocument/2006/relationships/slide" Target="slides/slide477.xml"/><Relationship Id="rId685" Type="http://schemas.openxmlformats.org/officeDocument/2006/relationships/slide" Target="slides/slide684.xml"/><Relationship Id="rId892" Type="http://schemas.openxmlformats.org/officeDocument/2006/relationships/slide" Target="slides/slide891.xml"/><Relationship Id="rId906" Type="http://schemas.openxmlformats.org/officeDocument/2006/relationships/slide" Target="slides/slide905.xml"/><Relationship Id="rId1329" Type="http://schemas.openxmlformats.org/officeDocument/2006/relationships/slide" Target="slides/slide1328.xml"/><Relationship Id="rId1536" Type="http://schemas.openxmlformats.org/officeDocument/2006/relationships/slide" Target="slides/slide1535.xml"/><Relationship Id="rId1743" Type="http://schemas.openxmlformats.org/officeDocument/2006/relationships/slide" Target="slides/slide1742.xml"/><Relationship Id="rId35" Type="http://schemas.openxmlformats.org/officeDocument/2006/relationships/slide" Target="slides/slide34.xml"/><Relationship Id="rId100" Type="http://schemas.openxmlformats.org/officeDocument/2006/relationships/slide" Target="slides/slide99.xml"/><Relationship Id="rId338" Type="http://schemas.openxmlformats.org/officeDocument/2006/relationships/slide" Target="slides/slide337.xml"/><Relationship Id="rId545" Type="http://schemas.openxmlformats.org/officeDocument/2006/relationships/slide" Target="slides/slide544.xml"/><Relationship Id="rId752" Type="http://schemas.openxmlformats.org/officeDocument/2006/relationships/slide" Target="slides/slide751.xml"/><Relationship Id="rId1175" Type="http://schemas.openxmlformats.org/officeDocument/2006/relationships/slide" Target="slides/slide1174.xml"/><Relationship Id="rId1382" Type="http://schemas.openxmlformats.org/officeDocument/2006/relationships/slide" Target="slides/slide1381.xml"/><Relationship Id="rId1603" Type="http://schemas.openxmlformats.org/officeDocument/2006/relationships/slide" Target="slides/slide1602.xml"/><Relationship Id="rId1810" Type="http://schemas.openxmlformats.org/officeDocument/2006/relationships/tableStyles" Target="tableStyles.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612" Type="http://schemas.openxmlformats.org/officeDocument/2006/relationships/slide" Target="slides/slide611.xml"/><Relationship Id="rId1035" Type="http://schemas.openxmlformats.org/officeDocument/2006/relationships/slide" Target="slides/slide1034.xml"/><Relationship Id="rId1242" Type="http://schemas.openxmlformats.org/officeDocument/2006/relationships/slide" Target="slides/slide1241.xml"/><Relationship Id="rId1687" Type="http://schemas.openxmlformats.org/officeDocument/2006/relationships/slide" Target="slides/slide1686.xml"/><Relationship Id="rId251" Type="http://schemas.openxmlformats.org/officeDocument/2006/relationships/slide" Target="slides/slide250.xml"/><Relationship Id="rId489" Type="http://schemas.openxmlformats.org/officeDocument/2006/relationships/slide" Target="slides/slide488.xml"/><Relationship Id="rId696" Type="http://schemas.openxmlformats.org/officeDocument/2006/relationships/slide" Target="slides/slide695.xml"/><Relationship Id="rId917" Type="http://schemas.openxmlformats.org/officeDocument/2006/relationships/slide" Target="slides/slide916.xml"/><Relationship Id="rId1102" Type="http://schemas.openxmlformats.org/officeDocument/2006/relationships/slide" Target="slides/slide1101.xml"/><Relationship Id="rId1547" Type="http://schemas.openxmlformats.org/officeDocument/2006/relationships/slide" Target="slides/slide1546.xml"/><Relationship Id="rId1754" Type="http://schemas.openxmlformats.org/officeDocument/2006/relationships/slide" Target="slides/slide1753.xml"/><Relationship Id="rId46" Type="http://schemas.openxmlformats.org/officeDocument/2006/relationships/slide" Target="slides/slide45.xml"/><Relationship Id="rId349" Type="http://schemas.openxmlformats.org/officeDocument/2006/relationships/slide" Target="slides/slide348.xml"/><Relationship Id="rId556" Type="http://schemas.openxmlformats.org/officeDocument/2006/relationships/slide" Target="slides/slide555.xml"/><Relationship Id="rId763" Type="http://schemas.openxmlformats.org/officeDocument/2006/relationships/slide" Target="slides/slide762.xml"/><Relationship Id="rId1186" Type="http://schemas.openxmlformats.org/officeDocument/2006/relationships/slide" Target="slides/slide1185.xml"/><Relationship Id="rId1393" Type="http://schemas.openxmlformats.org/officeDocument/2006/relationships/slide" Target="slides/slide1392.xml"/><Relationship Id="rId1407" Type="http://schemas.openxmlformats.org/officeDocument/2006/relationships/slide" Target="slides/slide1406.xml"/><Relationship Id="rId1614" Type="http://schemas.openxmlformats.org/officeDocument/2006/relationships/slide" Target="slides/slide1613.xml"/><Relationship Id="rId111" Type="http://schemas.openxmlformats.org/officeDocument/2006/relationships/slide" Target="slides/slide110.xml"/><Relationship Id="rId195" Type="http://schemas.openxmlformats.org/officeDocument/2006/relationships/slide" Target="slides/slide194.xml"/><Relationship Id="rId209" Type="http://schemas.openxmlformats.org/officeDocument/2006/relationships/slide" Target="slides/slide208.xml"/><Relationship Id="rId416" Type="http://schemas.openxmlformats.org/officeDocument/2006/relationships/slide" Target="slides/slide415.xml"/><Relationship Id="rId970" Type="http://schemas.openxmlformats.org/officeDocument/2006/relationships/slide" Target="slides/slide969.xml"/><Relationship Id="rId1046" Type="http://schemas.openxmlformats.org/officeDocument/2006/relationships/slide" Target="slides/slide1045.xml"/><Relationship Id="rId1253" Type="http://schemas.openxmlformats.org/officeDocument/2006/relationships/slide" Target="slides/slide1252.xml"/><Relationship Id="rId1698" Type="http://schemas.openxmlformats.org/officeDocument/2006/relationships/slide" Target="slides/slide1697.xml"/><Relationship Id="rId623" Type="http://schemas.openxmlformats.org/officeDocument/2006/relationships/slide" Target="slides/slide622.xml"/><Relationship Id="rId830" Type="http://schemas.openxmlformats.org/officeDocument/2006/relationships/slide" Target="slides/slide829.xml"/><Relationship Id="rId928" Type="http://schemas.openxmlformats.org/officeDocument/2006/relationships/slide" Target="slides/slide927.xml"/><Relationship Id="rId1460" Type="http://schemas.openxmlformats.org/officeDocument/2006/relationships/slide" Target="slides/slide1459.xml"/><Relationship Id="rId1558" Type="http://schemas.openxmlformats.org/officeDocument/2006/relationships/slide" Target="slides/slide1557.xml"/><Relationship Id="rId1765" Type="http://schemas.openxmlformats.org/officeDocument/2006/relationships/slide" Target="slides/slide1764.xml"/><Relationship Id="rId57" Type="http://schemas.openxmlformats.org/officeDocument/2006/relationships/slide" Target="slides/slide56.xml"/><Relationship Id="rId262" Type="http://schemas.openxmlformats.org/officeDocument/2006/relationships/slide" Target="slides/slide261.xml"/><Relationship Id="rId567" Type="http://schemas.openxmlformats.org/officeDocument/2006/relationships/slide" Target="slides/slide566.xml"/><Relationship Id="rId1113" Type="http://schemas.openxmlformats.org/officeDocument/2006/relationships/slide" Target="slides/slide1112.xml"/><Relationship Id="rId1197" Type="http://schemas.openxmlformats.org/officeDocument/2006/relationships/slide" Target="slides/slide1196.xml"/><Relationship Id="rId1320" Type="http://schemas.openxmlformats.org/officeDocument/2006/relationships/slide" Target="slides/slide1319.xml"/><Relationship Id="rId1418" Type="http://schemas.openxmlformats.org/officeDocument/2006/relationships/slide" Target="slides/slide1417.xml"/><Relationship Id="rId122" Type="http://schemas.openxmlformats.org/officeDocument/2006/relationships/slide" Target="slides/slide121.xml"/><Relationship Id="rId774" Type="http://schemas.openxmlformats.org/officeDocument/2006/relationships/slide" Target="slides/slide773.xml"/><Relationship Id="rId981" Type="http://schemas.openxmlformats.org/officeDocument/2006/relationships/slide" Target="slides/slide980.xml"/><Relationship Id="rId1057" Type="http://schemas.openxmlformats.org/officeDocument/2006/relationships/slide" Target="slides/slide1056.xml"/><Relationship Id="rId1625" Type="http://schemas.openxmlformats.org/officeDocument/2006/relationships/slide" Target="slides/slide1624.xml"/><Relationship Id="rId427" Type="http://schemas.openxmlformats.org/officeDocument/2006/relationships/slide" Target="slides/slide426.xml"/><Relationship Id="rId634" Type="http://schemas.openxmlformats.org/officeDocument/2006/relationships/slide" Target="slides/slide633.xml"/><Relationship Id="rId841" Type="http://schemas.openxmlformats.org/officeDocument/2006/relationships/slide" Target="slides/slide840.xml"/><Relationship Id="rId1264" Type="http://schemas.openxmlformats.org/officeDocument/2006/relationships/slide" Target="slides/slide1263.xml"/><Relationship Id="rId1471" Type="http://schemas.openxmlformats.org/officeDocument/2006/relationships/slide" Target="slides/slide1470.xml"/><Relationship Id="rId1569" Type="http://schemas.openxmlformats.org/officeDocument/2006/relationships/slide" Target="slides/slide1568.xml"/><Relationship Id="rId273" Type="http://schemas.openxmlformats.org/officeDocument/2006/relationships/slide" Target="slides/slide272.xml"/><Relationship Id="rId480" Type="http://schemas.openxmlformats.org/officeDocument/2006/relationships/slide" Target="slides/slide479.xml"/><Relationship Id="rId701" Type="http://schemas.openxmlformats.org/officeDocument/2006/relationships/slide" Target="slides/slide700.xml"/><Relationship Id="rId939" Type="http://schemas.openxmlformats.org/officeDocument/2006/relationships/slide" Target="slides/slide938.xml"/><Relationship Id="rId1124" Type="http://schemas.openxmlformats.org/officeDocument/2006/relationships/slide" Target="slides/slide1123.xml"/><Relationship Id="rId1331" Type="http://schemas.openxmlformats.org/officeDocument/2006/relationships/slide" Target="slides/slide1330.xml"/><Relationship Id="rId1776" Type="http://schemas.openxmlformats.org/officeDocument/2006/relationships/slide" Target="slides/slide1775.xml"/><Relationship Id="rId68" Type="http://schemas.openxmlformats.org/officeDocument/2006/relationships/slide" Target="slides/slide67.xml"/><Relationship Id="rId133" Type="http://schemas.openxmlformats.org/officeDocument/2006/relationships/slide" Target="slides/slide132.xml"/><Relationship Id="rId340" Type="http://schemas.openxmlformats.org/officeDocument/2006/relationships/slide" Target="slides/slide339.xml"/><Relationship Id="rId578" Type="http://schemas.openxmlformats.org/officeDocument/2006/relationships/slide" Target="slides/slide577.xml"/><Relationship Id="rId785" Type="http://schemas.openxmlformats.org/officeDocument/2006/relationships/slide" Target="slides/slide784.xml"/><Relationship Id="rId992" Type="http://schemas.openxmlformats.org/officeDocument/2006/relationships/slide" Target="slides/slide991.xml"/><Relationship Id="rId1429" Type="http://schemas.openxmlformats.org/officeDocument/2006/relationships/slide" Target="slides/slide1428.xml"/><Relationship Id="rId1636" Type="http://schemas.openxmlformats.org/officeDocument/2006/relationships/slide" Target="slides/slide1635.xml"/><Relationship Id="rId200" Type="http://schemas.openxmlformats.org/officeDocument/2006/relationships/slide" Target="slides/slide199.xml"/><Relationship Id="rId438" Type="http://schemas.openxmlformats.org/officeDocument/2006/relationships/slide" Target="slides/slide437.xml"/><Relationship Id="rId645" Type="http://schemas.openxmlformats.org/officeDocument/2006/relationships/slide" Target="slides/slide644.xml"/><Relationship Id="rId852" Type="http://schemas.openxmlformats.org/officeDocument/2006/relationships/slide" Target="slides/slide851.xml"/><Relationship Id="rId1068" Type="http://schemas.openxmlformats.org/officeDocument/2006/relationships/slide" Target="slides/slide1067.xml"/><Relationship Id="rId1275" Type="http://schemas.openxmlformats.org/officeDocument/2006/relationships/slide" Target="slides/slide1274.xml"/><Relationship Id="rId1482" Type="http://schemas.openxmlformats.org/officeDocument/2006/relationships/slide" Target="slides/slide1481.xml"/><Relationship Id="rId1703" Type="http://schemas.openxmlformats.org/officeDocument/2006/relationships/slide" Target="slides/slide1702.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712" Type="http://schemas.openxmlformats.org/officeDocument/2006/relationships/slide" Target="slides/slide711.xml"/><Relationship Id="rId1135" Type="http://schemas.openxmlformats.org/officeDocument/2006/relationships/slide" Target="slides/slide1134.xml"/><Relationship Id="rId1342" Type="http://schemas.openxmlformats.org/officeDocument/2006/relationships/slide" Target="slides/slide1341.xml"/><Relationship Id="rId1787" Type="http://schemas.openxmlformats.org/officeDocument/2006/relationships/slide" Target="slides/slide1786.xml"/><Relationship Id="rId79" Type="http://schemas.openxmlformats.org/officeDocument/2006/relationships/slide" Target="slides/slide78.xml"/><Relationship Id="rId144" Type="http://schemas.openxmlformats.org/officeDocument/2006/relationships/slide" Target="slides/slide143.xml"/><Relationship Id="rId589" Type="http://schemas.openxmlformats.org/officeDocument/2006/relationships/slide" Target="slides/slide588.xml"/><Relationship Id="rId796" Type="http://schemas.openxmlformats.org/officeDocument/2006/relationships/slide" Target="slides/slide795.xml"/><Relationship Id="rId1202" Type="http://schemas.openxmlformats.org/officeDocument/2006/relationships/slide" Target="slides/slide1201.xml"/><Relationship Id="rId1647" Type="http://schemas.openxmlformats.org/officeDocument/2006/relationships/slide" Target="slides/slide1646.xml"/><Relationship Id="rId351" Type="http://schemas.openxmlformats.org/officeDocument/2006/relationships/slide" Target="slides/slide350.xml"/><Relationship Id="rId449" Type="http://schemas.openxmlformats.org/officeDocument/2006/relationships/slide" Target="slides/slide448.xml"/><Relationship Id="rId656" Type="http://schemas.openxmlformats.org/officeDocument/2006/relationships/slide" Target="slides/slide655.xml"/><Relationship Id="rId863" Type="http://schemas.openxmlformats.org/officeDocument/2006/relationships/slide" Target="slides/slide862.xml"/><Relationship Id="rId1079" Type="http://schemas.openxmlformats.org/officeDocument/2006/relationships/slide" Target="slides/slide1078.xml"/><Relationship Id="rId1286" Type="http://schemas.openxmlformats.org/officeDocument/2006/relationships/slide" Target="slides/slide1285.xml"/><Relationship Id="rId1493" Type="http://schemas.openxmlformats.org/officeDocument/2006/relationships/slide" Target="slides/slide1492.xml"/><Relationship Id="rId1507" Type="http://schemas.openxmlformats.org/officeDocument/2006/relationships/slide" Target="slides/slide1506.xml"/><Relationship Id="rId1714" Type="http://schemas.openxmlformats.org/officeDocument/2006/relationships/slide" Target="slides/slide1713.xml"/><Relationship Id="rId211" Type="http://schemas.openxmlformats.org/officeDocument/2006/relationships/slide" Target="slides/slide210.xml"/><Relationship Id="rId295" Type="http://schemas.openxmlformats.org/officeDocument/2006/relationships/slide" Target="slides/slide294.xml"/><Relationship Id="rId309" Type="http://schemas.openxmlformats.org/officeDocument/2006/relationships/slide" Target="slides/slide308.xml"/><Relationship Id="rId516" Type="http://schemas.openxmlformats.org/officeDocument/2006/relationships/slide" Target="slides/slide515.xml"/><Relationship Id="rId1146" Type="http://schemas.openxmlformats.org/officeDocument/2006/relationships/slide" Target="slides/slide1145.xml"/><Relationship Id="rId1798" Type="http://schemas.openxmlformats.org/officeDocument/2006/relationships/slide" Target="slides/slide1797.xml"/><Relationship Id="rId723" Type="http://schemas.openxmlformats.org/officeDocument/2006/relationships/slide" Target="slides/slide722.xml"/><Relationship Id="rId930" Type="http://schemas.openxmlformats.org/officeDocument/2006/relationships/slide" Target="slides/slide929.xml"/><Relationship Id="rId1006" Type="http://schemas.openxmlformats.org/officeDocument/2006/relationships/slide" Target="slides/slide1005.xml"/><Relationship Id="rId1353" Type="http://schemas.openxmlformats.org/officeDocument/2006/relationships/slide" Target="slides/slide1352.xml"/><Relationship Id="rId1560" Type="http://schemas.openxmlformats.org/officeDocument/2006/relationships/slide" Target="slides/slide1559.xml"/><Relationship Id="rId1658" Type="http://schemas.openxmlformats.org/officeDocument/2006/relationships/slide" Target="slides/slide1657.xml"/><Relationship Id="rId155" Type="http://schemas.openxmlformats.org/officeDocument/2006/relationships/slide" Target="slides/slide154.xml"/><Relationship Id="rId362" Type="http://schemas.openxmlformats.org/officeDocument/2006/relationships/slide" Target="slides/slide361.xml"/><Relationship Id="rId1213" Type="http://schemas.openxmlformats.org/officeDocument/2006/relationships/slide" Target="slides/slide1212.xml"/><Relationship Id="rId1297" Type="http://schemas.openxmlformats.org/officeDocument/2006/relationships/slide" Target="slides/slide1296.xml"/><Relationship Id="rId1420" Type="http://schemas.openxmlformats.org/officeDocument/2006/relationships/slide" Target="slides/slide1419.xml"/><Relationship Id="rId1518" Type="http://schemas.openxmlformats.org/officeDocument/2006/relationships/slide" Target="slides/slide1517.xml"/><Relationship Id="rId222" Type="http://schemas.openxmlformats.org/officeDocument/2006/relationships/slide" Target="slides/slide221.xml"/><Relationship Id="rId667" Type="http://schemas.openxmlformats.org/officeDocument/2006/relationships/slide" Target="slides/slide666.xml"/><Relationship Id="rId874" Type="http://schemas.openxmlformats.org/officeDocument/2006/relationships/slide" Target="slides/slide873.xml"/><Relationship Id="rId1725" Type="http://schemas.openxmlformats.org/officeDocument/2006/relationships/slide" Target="slides/slide1724.xml"/><Relationship Id="rId17" Type="http://schemas.openxmlformats.org/officeDocument/2006/relationships/slide" Target="slides/slide16.xml"/><Relationship Id="rId527" Type="http://schemas.openxmlformats.org/officeDocument/2006/relationships/slide" Target="slides/slide526.xml"/><Relationship Id="rId734" Type="http://schemas.openxmlformats.org/officeDocument/2006/relationships/slide" Target="slides/slide733.xml"/><Relationship Id="rId941" Type="http://schemas.openxmlformats.org/officeDocument/2006/relationships/slide" Target="slides/slide940.xml"/><Relationship Id="rId1157" Type="http://schemas.openxmlformats.org/officeDocument/2006/relationships/slide" Target="slides/slide1156.xml"/><Relationship Id="rId1364" Type="http://schemas.openxmlformats.org/officeDocument/2006/relationships/slide" Target="slides/slide1363.xml"/><Relationship Id="rId1571" Type="http://schemas.openxmlformats.org/officeDocument/2006/relationships/slide" Target="slides/slide1570.xml"/><Relationship Id="rId70" Type="http://schemas.openxmlformats.org/officeDocument/2006/relationships/slide" Target="slides/slide69.xml"/><Relationship Id="rId166" Type="http://schemas.openxmlformats.org/officeDocument/2006/relationships/slide" Target="slides/slide165.xml"/><Relationship Id="rId373" Type="http://schemas.openxmlformats.org/officeDocument/2006/relationships/slide" Target="slides/slide372.xml"/><Relationship Id="rId580" Type="http://schemas.openxmlformats.org/officeDocument/2006/relationships/slide" Target="slides/slide579.xml"/><Relationship Id="rId801" Type="http://schemas.openxmlformats.org/officeDocument/2006/relationships/slide" Target="slides/slide800.xml"/><Relationship Id="rId1017" Type="http://schemas.openxmlformats.org/officeDocument/2006/relationships/slide" Target="slides/slide1016.xml"/><Relationship Id="rId1224" Type="http://schemas.openxmlformats.org/officeDocument/2006/relationships/slide" Target="slides/slide1223.xml"/><Relationship Id="rId1431" Type="http://schemas.openxmlformats.org/officeDocument/2006/relationships/slide" Target="slides/slide1430.xml"/><Relationship Id="rId1669" Type="http://schemas.openxmlformats.org/officeDocument/2006/relationships/slide" Target="slides/slide1668.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678" Type="http://schemas.openxmlformats.org/officeDocument/2006/relationships/slide" Target="slides/slide677.xml"/><Relationship Id="rId885" Type="http://schemas.openxmlformats.org/officeDocument/2006/relationships/slide" Target="slides/slide884.xml"/><Relationship Id="rId1070" Type="http://schemas.openxmlformats.org/officeDocument/2006/relationships/slide" Target="slides/slide1069.xml"/><Relationship Id="rId1529" Type="http://schemas.openxmlformats.org/officeDocument/2006/relationships/slide" Target="slides/slide1528.xml"/><Relationship Id="rId1736" Type="http://schemas.openxmlformats.org/officeDocument/2006/relationships/slide" Target="slides/slide1735.xml"/><Relationship Id="rId28" Type="http://schemas.openxmlformats.org/officeDocument/2006/relationships/slide" Target="slides/slide27.xml"/><Relationship Id="rId300" Type="http://schemas.openxmlformats.org/officeDocument/2006/relationships/slide" Target="slides/slide299.xml"/><Relationship Id="rId538" Type="http://schemas.openxmlformats.org/officeDocument/2006/relationships/slide" Target="slides/slide537.xml"/><Relationship Id="rId745" Type="http://schemas.openxmlformats.org/officeDocument/2006/relationships/slide" Target="slides/slide744.xml"/><Relationship Id="rId952" Type="http://schemas.openxmlformats.org/officeDocument/2006/relationships/slide" Target="slides/slide951.xml"/><Relationship Id="rId1168" Type="http://schemas.openxmlformats.org/officeDocument/2006/relationships/slide" Target="slides/slide1167.xml"/><Relationship Id="rId1375" Type="http://schemas.openxmlformats.org/officeDocument/2006/relationships/slide" Target="slides/slide1374.xml"/><Relationship Id="rId1582" Type="http://schemas.openxmlformats.org/officeDocument/2006/relationships/slide" Target="slides/slide1581.xml"/><Relationship Id="rId1803" Type="http://schemas.openxmlformats.org/officeDocument/2006/relationships/slide" Target="slides/slide1802.xml"/><Relationship Id="rId81" Type="http://schemas.openxmlformats.org/officeDocument/2006/relationships/slide" Target="slides/slide80.xml"/><Relationship Id="rId177" Type="http://schemas.openxmlformats.org/officeDocument/2006/relationships/slide" Target="slides/slide176.xml"/><Relationship Id="rId384" Type="http://schemas.openxmlformats.org/officeDocument/2006/relationships/slide" Target="slides/slide383.xml"/><Relationship Id="rId591" Type="http://schemas.openxmlformats.org/officeDocument/2006/relationships/slide" Target="slides/slide590.xml"/><Relationship Id="rId605" Type="http://schemas.openxmlformats.org/officeDocument/2006/relationships/slide" Target="slides/slide604.xml"/><Relationship Id="rId812" Type="http://schemas.openxmlformats.org/officeDocument/2006/relationships/slide" Target="slides/slide811.xml"/><Relationship Id="rId1028" Type="http://schemas.openxmlformats.org/officeDocument/2006/relationships/slide" Target="slides/slide1027.xml"/><Relationship Id="rId1235" Type="http://schemas.openxmlformats.org/officeDocument/2006/relationships/slide" Target="slides/slide1234.xml"/><Relationship Id="rId1442" Type="http://schemas.openxmlformats.org/officeDocument/2006/relationships/slide" Target="slides/slide1441.xml"/><Relationship Id="rId244" Type="http://schemas.openxmlformats.org/officeDocument/2006/relationships/slide" Target="slides/slide243.xml"/><Relationship Id="rId689" Type="http://schemas.openxmlformats.org/officeDocument/2006/relationships/slide" Target="slides/slide688.xml"/><Relationship Id="rId896" Type="http://schemas.openxmlformats.org/officeDocument/2006/relationships/slide" Target="slides/slide895.xml"/><Relationship Id="rId1081" Type="http://schemas.openxmlformats.org/officeDocument/2006/relationships/slide" Target="slides/slide1080.xml"/><Relationship Id="rId1302" Type="http://schemas.openxmlformats.org/officeDocument/2006/relationships/slide" Target="slides/slide1301.xml"/><Relationship Id="rId1747" Type="http://schemas.openxmlformats.org/officeDocument/2006/relationships/slide" Target="slides/slide1746.xml"/><Relationship Id="rId39" Type="http://schemas.openxmlformats.org/officeDocument/2006/relationships/slide" Target="slides/slide38.xml"/><Relationship Id="rId451" Type="http://schemas.openxmlformats.org/officeDocument/2006/relationships/slide" Target="slides/slide450.xml"/><Relationship Id="rId549" Type="http://schemas.openxmlformats.org/officeDocument/2006/relationships/slide" Target="slides/slide548.xml"/><Relationship Id="rId756" Type="http://schemas.openxmlformats.org/officeDocument/2006/relationships/slide" Target="slides/slide755.xml"/><Relationship Id="rId1179" Type="http://schemas.openxmlformats.org/officeDocument/2006/relationships/slide" Target="slides/slide1178.xml"/><Relationship Id="rId1386" Type="http://schemas.openxmlformats.org/officeDocument/2006/relationships/slide" Target="slides/slide1385.xml"/><Relationship Id="rId1593" Type="http://schemas.openxmlformats.org/officeDocument/2006/relationships/slide" Target="slides/slide1592.xml"/><Relationship Id="rId1607" Type="http://schemas.openxmlformats.org/officeDocument/2006/relationships/slide" Target="slides/slide1606.xml"/><Relationship Id="rId104" Type="http://schemas.openxmlformats.org/officeDocument/2006/relationships/slide" Target="slides/slide103.xml"/><Relationship Id="rId188" Type="http://schemas.openxmlformats.org/officeDocument/2006/relationships/slide" Target="slides/slide187.xml"/><Relationship Id="rId311" Type="http://schemas.openxmlformats.org/officeDocument/2006/relationships/slide" Target="slides/slide310.xml"/><Relationship Id="rId395" Type="http://schemas.openxmlformats.org/officeDocument/2006/relationships/slide" Target="slides/slide394.xml"/><Relationship Id="rId409" Type="http://schemas.openxmlformats.org/officeDocument/2006/relationships/slide" Target="slides/slide408.xml"/><Relationship Id="rId963" Type="http://schemas.openxmlformats.org/officeDocument/2006/relationships/slide" Target="slides/slide962.xml"/><Relationship Id="rId1039" Type="http://schemas.openxmlformats.org/officeDocument/2006/relationships/slide" Target="slides/slide1038.xml"/><Relationship Id="rId1246" Type="http://schemas.openxmlformats.org/officeDocument/2006/relationships/slide" Target="slides/slide1245.xml"/><Relationship Id="rId92" Type="http://schemas.openxmlformats.org/officeDocument/2006/relationships/slide" Target="slides/slide91.xml"/><Relationship Id="rId616" Type="http://schemas.openxmlformats.org/officeDocument/2006/relationships/slide" Target="slides/slide615.xml"/><Relationship Id="rId823" Type="http://schemas.openxmlformats.org/officeDocument/2006/relationships/slide" Target="slides/slide822.xml"/><Relationship Id="rId1453" Type="http://schemas.openxmlformats.org/officeDocument/2006/relationships/slide" Target="slides/slide1452.xml"/><Relationship Id="rId1660" Type="http://schemas.openxmlformats.org/officeDocument/2006/relationships/slide" Target="slides/slide1659.xml"/><Relationship Id="rId1758" Type="http://schemas.openxmlformats.org/officeDocument/2006/relationships/slide" Target="slides/slide1757.xml"/><Relationship Id="rId255" Type="http://schemas.openxmlformats.org/officeDocument/2006/relationships/slide" Target="slides/slide254.xml"/><Relationship Id="rId462" Type="http://schemas.openxmlformats.org/officeDocument/2006/relationships/slide" Target="slides/slide461.xml"/><Relationship Id="rId1092" Type="http://schemas.openxmlformats.org/officeDocument/2006/relationships/slide" Target="slides/slide1091.xml"/><Relationship Id="rId1106" Type="http://schemas.openxmlformats.org/officeDocument/2006/relationships/slide" Target="slides/slide1105.xml"/><Relationship Id="rId1313" Type="http://schemas.openxmlformats.org/officeDocument/2006/relationships/slide" Target="slides/slide1312.xml"/><Relationship Id="rId1397" Type="http://schemas.openxmlformats.org/officeDocument/2006/relationships/slide" Target="slides/slide1396.xml"/><Relationship Id="rId1520" Type="http://schemas.openxmlformats.org/officeDocument/2006/relationships/slide" Target="slides/slide1519.xml"/><Relationship Id="rId115" Type="http://schemas.openxmlformats.org/officeDocument/2006/relationships/slide" Target="slides/slide114.xml"/><Relationship Id="rId322" Type="http://schemas.openxmlformats.org/officeDocument/2006/relationships/slide" Target="slides/slide321.xml"/><Relationship Id="rId767" Type="http://schemas.openxmlformats.org/officeDocument/2006/relationships/slide" Target="slides/slide766.xml"/><Relationship Id="rId974" Type="http://schemas.openxmlformats.org/officeDocument/2006/relationships/slide" Target="slides/slide973.xml"/><Relationship Id="rId1618" Type="http://schemas.openxmlformats.org/officeDocument/2006/relationships/slide" Target="slides/slide1617.xml"/><Relationship Id="rId199" Type="http://schemas.openxmlformats.org/officeDocument/2006/relationships/slide" Target="slides/slide198.xml"/><Relationship Id="rId627" Type="http://schemas.openxmlformats.org/officeDocument/2006/relationships/slide" Target="slides/slide626.xml"/><Relationship Id="rId834" Type="http://schemas.openxmlformats.org/officeDocument/2006/relationships/slide" Target="slides/slide833.xml"/><Relationship Id="rId1257" Type="http://schemas.openxmlformats.org/officeDocument/2006/relationships/slide" Target="slides/slide1256.xml"/><Relationship Id="rId1464" Type="http://schemas.openxmlformats.org/officeDocument/2006/relationships/slide" Target="slides/slide1463.xml"/><Relationship Id="rId1671" Type="http://schemas.openxmlformats.org/officeDocument/2006/relationships/slide" Target="slides/slide1670.xml"/><Relationship Id="rId266" Type="http://schemas.openxmlformats.org/officeDocument/2006/relationships/slide" Target="slides/slide265.xml"/><Relationship Id="rId473" Type="http://schemas.openxmlformats.org/officeDocument/2006/relationships/slide" Target="slides/slide472.xml"/><Relationship Id="rId680" Type="http://schemas.openxmlformats.org/officeDocument/2006/relationships/slide" Target="slides/slide679.xml"/><Relationship Id="rId901" Type="http://schemas.openxmlformats.org/officeDocument/2006/relationships/slide" Target="slides/slide900.xml"/><Relationship Id="rId1117" Type="http://schemas.openxmlformats.org/officeDocument/2006/relationships/slide" Target="slides/slide1116.xml"/><Relationship Id="rId1324" Type="http://schemas.openxmlformats.org/officeDocument/2006/relationships/slide" Target="slides/slide1323.xml"/><Relationship Id="rId1531" Type="http://schemas.openxmlformats.org/officeDocument/2006/relationships/slide" Target="slides/slide1530.xml"/><Relationship Id="rId1769" Type="http://schemas.openxmlformats.org/officeDocument/2006/relationships/slide" Target="slides/slide1768.xml"/><Relationship Id="rId30" Type="http://schemas.openxmlformats.org/officeDocument/2006/relationships/slide" Target="slides/slide29.xml"/><Relationship Id="rId126" Type="http://schemas.openxmlformats.org/officeDocument/2006/relationships/slide" Target="slides/slide125.xml"/><Relationship Id="rId333" Type="http://schemas.openxmlformats.org/officeDocument/2006/relationships/slide" Target="slides/slide332.xml"/><Relationship Id="rId540" Type="http://schemas.openxmlformats.org/officeDocument/2006/relationships/slide" Target="slides/slide539.xml"/><Relationship Id="rId778" Type="http://schemas.openxmlformats.org/officeDocument/2006/relationships/slide" Target="slides/slide777.xml"/><Relationship Id="rId985" Type="http://schemas.openxmlformats.org/officeDocument/2006/relationships/slide" Target="slides/slide984.xml"/><Relationship Id="rId1170" Type="http://schemas.openxmlformats.org/officeDocument/2006/relationships/slide" Target="slides/slide1169.xml"/><Relationship Id="rId1629" Type="http://schemas.openxmlformats.org/officeDocument/2006/relationships/slide" Target="slides/slide1628.xml"/><Relationship Id="rId638" Type="http://schemas.openxmlformats.org/officeDocument/2006/relationships/slide" Target="slides/slide637.xml"/><Relationship Id="rId845" Type="http://schemas.openxmlformats.org/officeDocument/2006/relationships/slide" Target="slides/slide844.xml"/><Relationship Id="rId1030" Type="http://schemas.openxmlformats.org/officeDocument/2006/relationships/slide" Target="slides/slide1029.xml"/><Relationship Id="rId1268" Type="http://schemas.openxmlformats.org/officeDocument/2006/relationships/slide" Target="slides/slide1267.xml"/><Relationship Id="rId1475" Type="http://schemas.openxmlformats.org/officeDocument/2006/relationships/slide" Target="slides/slide1474.xml"/><Relationship Id="rId1682" Type="http://schemas.openxmlformats.org/officeDocument/2006/relationships/slide" Target="slides/slide1681.xml"/><Relationship Id="rId277" Type="http://schemas.openxmlformats.org/officeDocument/2006/relationships/slide" Target="slides/slide276.xml"/><Relationship Id="rId400" Type="http://schemas.openxmlformats.org/officeDocument/2006/relationships/slide" Target="slides/slide399.xml"/><Relationship Id="rId484" Type="http://schemas.openxmlformats.org/officeDocument/2006/relationships/slide" Target="slides/slide483.xml"/><Relationship Id="rId705" Type="http://schemas.openxmlformats.org/officeDocument/2006/relationships/slide" Target="slides/slide704.xml"/><Relationship Id="rId1128" Type="http://schemas.openxmlformats.org/officeDocument/2006/relationships/slide" Target="slides/slide1127.xml"/><Relationship Id="rId1335" Type="http://schemas.openxmlformats.org/officeDocument/2006/relationships/slide" Target="slides/slide1334.xml"/><Relationship Id="rId1542" Type="http://schemas.openxmlformats.org/officeDocument/2006/relationships/slide" Target="slides/slide1541.xml"/><Relationship Id="rId137" Type="http://schemas.openxmlformats.org/officeDocument/2006/relationships/slide" Target="slides/slide136.xml"/><Relationship Id="rId344" Type="http://schemas.openxmlformats.org/officeDocument/2006/relationships/slide" Target="slides/slide343.xml"/><Relationship Id="rId691" Type="http://schemas.openxmlformats.org/officeDocument/2006/relationships/slide" Target="slides/slide690.xml"/><Relationship Id="rId789" Type="http://schemas.openxmlformats.org/officeDocument/2006/relationships/slide" Target="slides/slide788.xml"/><Relationship Id="rId912" Type="http://schemas.openxmlformats.org/officeDocument/2006/relationships/slide" Target="slides/slide911.xml"/><Relationship Id="rId996" Type="http://schemas.openxmlformats.org/officeDocument/2006/relationships/slide" Target="slides/slide995.xml"/><Relationship Id="rId41" Type="http://schemas.openxmlformats.org/officeDocument/2006/relationships/slide" Target="slides/slide40.xml"/><Relationship Id="rId551" Type="http://schemas.openxmlformats.org/officeDocument/2006/relationships/slide" Target="slides/slide550.xml"/><Relationship Id="rId649" Type="http://schemas.openxmlformats.org/officeDocument/2006/relationships/slide" Target="slides/slide648.xml"/><Relationship Id="rId856" Type="http://schemas.openxmlformats.org/officeDocument/2006/relationships/slide" Target="slides/slide855.xml"/><Relationship Id="rId1181" Type="http://schemas.openxmlformats.org/officeDocument/2006/relationships/slide" Target="slides/slide1180.xml"/><Relationship Id="rId1279" Type="http://schemas.openxmlformats.org/officeDocument/2006/relationships/slide" Target="slides/slide1278.xml"/><Relationship Id="rId1402" Type="http://schemas.openxmlformats.org/officeDocument/2006/relationships/slide" Target="slides/slide1401.xml"/><Relationship Id="rId1486" Type="http://schemas.openxmlformats.org/officeDocument/2006/relationships/slide" Target="slides/slide1485.xml"/><Relationship Id="rId1707" Type="http://schemas.openxmlformats.org/officeDocument/2006/relationships/slide" Target="slides/slide1706.xml"/><Relationship Id="rId190" Type="http://schemas.openxmlformats.org/officeDocument/2006/relationships/slide" Target="slides/slide189.xml"/><Relationship Id="rId204" Type="http://schemas.openxmlformats.org/officeDocument/2006/relationships/slide" Target="slides/slide203.xml"/><Relationship Id="rId288" Type="http://schemas.openxmlformats.org/officeDocument/2006/relationships/slide" Target="slides/slide287.xml"/><Relationship Id="rId411" Type="http://schemas.openxmlformats.org/officeDocument/2006/relationships/slide" Target="slides/slide410.xml"/><Relationship Id="rId509" Type="http://schemas.openxmlformats.org/officeDocument/2006/relationships/slide" Target="slides/slide508.xml"/><Relationship Id="rId1041" Type="http://schemas.openxmlformats.org/officeDocument/2006/relationships/slide" Target="slides/slide1040.xml"/><Relationship Id="rId1139" Type="http://schemas.openxmlformats.org/officeDocument/2006/relationships/slide" Target="slides/slide1138.xml"/><Relationship Id="rId1346" Type="http://schemas.openxmlformats.org/officeDocument/2006/relationships/slide" Target="slides/slide1345.xml"/><Relationship Id="rId1693" Type="http://schemas.openxmlformats.org/officeDocument/2006/relationships/slide" Target="slides/slide1692.xml"/><Relationship Id="rId495" Type="http://schemas.openxmlformats.org/officeDocument/2006/relationships/slide" Target="slides/slide494.xml"/><Relationship Id="rId716" Type="http://schemas.openxmlformats.org/officeDocument/2006/relationships/slide" Target="slides/slide715.xml"/><Relationship Id="rId923" Type="http://schemas.openxmlformats.org/officeDocument/2006/relationships/slide" Target="slides/slide922.xml"/><Relationship Id="rId1553" Type="http://schemas.openxmlformats.org/officeDocument/2006/relationships/slide" Target="slides/slide1552.xml"/><Relationship Id="rId1760" Type="http://schemas.openxmlformats.org/officeDocument/2006/relationships/slide" Target="slides/slide1759.xml"/><Relationship Id="rId52" Type="http://schemas.openxmlformats.org/officeDocument/2006/relationships/slide" Target="slides/slide51.xml"/><Relationship Id="rId148" Type="http://schemas.openxmlformats.org/officeDocument/2006/relationships/slide" Target="slides/slide147.xml"/><Relationship Id="rId355" Type="http://schemas.openxmlformats.org/officeDocument/2006/relationships/slide" Target="slides/slide354.xml"/><Relationship Id="rId562" Type="http://schemas.openxmlformats.org/officeDocument/2006/relationships/slide" Target="slides/slide561.xml"/><Relationship Id="rId1192" Type="http://schemas.openxmlformats.org/officeDocument/2006/relationships/slide" Target="slides/slide1191.xml"/><Relationship Id="rId1206" Type="http://schemas.openxmlformats.org/officeDocument/2006/relationships/slide" Target="slides/slide1205.xml"/><Relationship Id="rId1413" Type="http://schemas.openxmlformats.org/officeDocument/2006/relationships/slide" Target="slides/slide1412.xml"/><Relationship Id="rId1620" Type="http://schemas.openxmlformats.org/officeDocument/2006/relationships/slide" Target="slides/slide1619.xml"/><Relationship Id="rId215" Type="http://schemas.openxmlformats.org/officeDocument/2006/relationships/slide" Target="slides/slide214.xml"/><Relationship Id="rId422" Type="http://schemas.openxmlformats.org/officeDocument/2006/relationships/slide" Target="slides/slide421.xml"/><Relationship Id="rId867" Type="http://schemas.openxmlformats.org/officeDocument/2006/relationships/slide" Target="slides/slide866.xml"/><Relationship Id="rId1052" Type="http://schemas.openxmlformats.org/officeDocument/2006/relationships/slide" Target="slides/slide1051.xml"/><Relationship Id="rId1497" Type="http://schemas.openxmlformats.org/officeDocument/2006/relationships/slide" Target="slides/slide1496.xml"/><Relationship Id="rId1718" Type="http://schemas.openxmlformats.org/officeDocument/2006/relationships/slide" Target="slides/slide1717.xml"/><Relationship Id="rId299" Type="http://schemas.openxmlformats.org/officeDocument/2006/relationships/slide" Target="slides/slide298.xml"/><Relationship Id="rId727" Type="http://schemas.openxmlformats.org/officeDocument/2006/relationships/slide" Target="slides/slide726.xml"/><Relationship Id="rId934" Type="http://schemas.openxmlformats.org/officeDocument/2006/relationships/slide" Target="slides/slide933.xml"/><Relationship Id="rId1357" Type="http://schemas.openxmlformats.org/officeDocument/2006/relationships/slide" Target="slides/slide1356.xml"/><Relationship Id="rId1564" Type="http://schemas.openxmlformats.org/officeDocument/2006/relationships/slide" Target="slides/slide1563.xml"/><Relationship Id="rId1771" Type="http://schemas.openxmlformats.org/officeDocument/2006/relationships/slide" Target="slides/slide1770.xml"/><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573" Type="http://schemas.openxmlformats.org/officeDocument/2006/relationships/slide" Target="slides/slide572.xml"/><Relationship Id="rId780" Type="http://schemas.openxmlformats.org/officeDocument/2006/relationships/slide" Target="slides/slide779.xml"/><Relationship Id="rId1217" Type="http://schemas.openxmlformats.org/officeDocument/2006/relationships/slide" Target="slides/slide1216.xml"/><Relationship Id="rId1424" Type="http://schemas.openxmlformats.org/officeDocument/2006/relationships/slide" Target="slides/slide1423.xml"/><Relationship Id="rId1631" Type="http://schemas.openxmlformats.org/officeDocument/2006/relationships/slide" Target="slides/slide1630.xml"/><Relationship Id="rId226" Type="http://schemas.openxmlformats.org/officeDocument/2006/relationships/slide" Target="slides/slide225.xml"/><Relationship Id="rId433" Type="http://schemas.openxmlformats.org/officeDocument/2006/relationships/slide" Target="slides/slide432.xml"/><Relationship Id="rId878" Type="http://schemas.openxmlformats.org/officeDocument/2006/relationships/slide" Target="slides/slide877.xml"/><Relationship Id="rId1063" Type="http://schemas.openxmlformats.org/officeDocument/2006/relationships/slide" Target="slides/slide1062.xml"/><Relationship Id="rId1270" Type="http://schemas.openxmlformats.org/officeDocument/2006/relationships/slide" Target="slides/slide1269.xml"/><Relationship Id="rId1729" Type="http://schemas.openxmlformats.org/officeDocument/2006/relationships/slide" Target="slides/slide1728.xml"/><Relationship Id="rId640" Type="http://schemas.openxmlformats.org/officeDocument/2006/relationships/slide" Target="slides/slide639.xml"/><Relationship Id="rId738" Type="http://schemas.openxmlformats.org/officeDocument/2006/relationships/slide" Target="slides/slide737.xml"/><Relationship Id="rId945" Type="http://schemas.openxmlformats.org/officeDocument/2006/relationships/slide" Target="slides/slide944.xml"/><Relationship Id="rId1368" Type="http://schemas.openxmlformats.org/officeDocument/2006/relationships/slide" Target="slides/slide1367.xml"/><Relationship Id="rId1575" Type="http://schemas.openxmlformats.org/officeDocument/2006/relationships/slide" Target="slides/slide1574.xml"/><Relationship Id="rId1782" Type="http://schemas.openxmlformats.org/officeDocument/2006/relationships/slide" Target="slides/slide1781.xml"/><Relationship Id="rId74" Type="http://schemas.openxmlformats.org/officeDocument/2006/relationships/slide" Target="slides/slide73.xml"/><Relationship Id="rId377" Type="http://schemas.openxmlformats.org/officeDocument/2006/relationships/slide" Target="slides/slide376.xml"/><Relationship Id="rId500" Type="http://schemas.openxmlformats.org/officeDocument/2006/relationships/slide" Target="slides/slide499.xml"/><Relationship Id="rId584" Type="http://schemas.openxmlformats.org/officeDocument/2006/relationships/slide" Target="slides/slide583.xml"/><Relationship Id="rId805" Type="http://schemas.openxmlformats.org/officeDocument/2006/relationships/slide" Target="slides/slide804.xml"/><Relationship Id="rId1130" Type="http://schemas.openxmlformats.org/officeDocument/2006/relationships/slide" Target="slides/slide1129.xml"/><Relationship Id="rId1228" Type="http://schemas.openxmlformats.org/officeDocument/2006/relationships/slide" Target="slides/slide1227.xml"/><Relationship Id="rId1435" Type="http://schemas.openxmlformats.org/officeDocument/2006/relationships/slide" Target="slides/slide1434.xml"/><Relationship Id="rId5" Type="http://schemas.openxmlformats.org/officeDocument/2006/relationships/slide" Target="slides/slide4.xml"/><Relationship Id="rId237" Type="http://schemas.openxmlformats.org/officeDocument/2006/relationships/slide" Target="slides/slide236.xml"/><Relationship Id="rId791" Type="http://schemas.openxmlformats.org/officeDocument/2006/relationships/slide" Target="slides/slide790.xml"/><Relationship Id="rId889" Type="http://schemas.openxmlformats.org/officeDocument/2006/relationships/slide" Target="slides/slide888.xml"/><Relationship Id="rId1074" Type="http://schemas.openxmlformats.org/officeDocument/2006/relationships/slide" Target="slides/slide1073.xml"/><Relationship Id="rId1642" Type="http://schemas.openxmlformats.org/officeDocument/2006/relationships/slide" Target="slides/slide1641.xml"/><Relationship Id="rId444" Type="http://schemas.openxmlformats.org/officeDocument/2006/relationships/slide" Target="slides/slide443.xml"/><Relationship Id="rId651" Type="http://schemas.openxmlformats.org/officeDocument/2006/relationships/slide" Target="slides/slide650.xml"/><Relationship Id="rId749" Type="http://schemas.openxmlformats.org/officeDocument/2006/relationships/slide" Target="slides/slide748.xml"/><Relationship Id="rId1281" Type="http://schemas.openxmlformats.org/officeDocument/2006/relationships/slide" Target="slides/slide1280.xml"/><Relationship Id="rId1379" Type="http://schemas.openxmlformats.org/officeDocument/2006/relationships/slide" Target="slides/slide1378.xml"/><Relationship Id="rId1502" Type="http://schemas.openxmlformats.org/officeDocument/2006/relationships/slide" Target="slides/slide1501.xml"/><Relationship Id="rId1586" Type="http://schemas.openxmlformats.org/officeDocument/2006/relationships/slide" Target="slides/slide1585.xml"/><Relationship Id="rId1807" Type="http://schemas.openxmlformats.org/officeDocument/2006/relationships/presProps" Target="presProps.xml"/><Relationship Id="rId290" Type="http://schemas.openxmlformats.org/officeDocument/2006/relationships/slide" Target="slides/slide289.xml"/><Relationship Id="rId304" Type="http://schemas.openxmlformats.org/officeDocument/2006/relationships/slide" Target="slides/slide303.xml"/><Relationship Id="rId388" Type="http://schemas.openxmlformats.org/officeDocument/2006/relationships/slide" Target="slides/slide387.xml"/><Relationship Id="rId511" Type="http://schemas.openxmlformats.org/officeDocument/2006/relationships/slide" Target="slides/slide510.xml"/><Relationship Id="rId609" Type="http://schemas.openxmlformats.org/officeDocument/2006/relationships/slide" Target="slides/slide608.xml"/><Relationship Id="rId956" Type="http://schemas.openxmlformats.org/officeDocument/2006/relationships/slide" Target="slides/slide955.xml"/><Relationship Id="rId1141" Type="http://schemas.openxmlformats.org/officeDocument/2006/relationships/slide" Target="slides/slide1140.xml"/><Relationship Id="rId1239" Type="http://schemas.openxmlformats.org/officeDocument/2006/relationships/slide" Target="slides/slide1238.xml"/><Relationship Id="rId1793" Type="http://schemas.openxmlformats.org/officeDocument/2006/relationships/slide" Target="slides/slide1792.xml"/><Relationship Id="rId85" Type="http://schemas.openxmlformats.org/officeDocument/2006/relationships/slide" Target="slides/slide84.xml"/><Relationship Id="rId150" Type="http://schemas.openxmlformats.org/officeDocument/2006/relationships/slide" Target="slides/slide149.xml"/><Relationship Id="rId595" Type="http://schemas.openxmlformats.org/officeDocument/2006/relationships/slide" Target="slides/slide594.xml"/><Relationship Id="rId816" Type="http://schemas.openxmlformats.org/officeDocument/2006/relationships/slide" Target="slides/slide815.xml"/><Relationship Id="rId1001" Type="http://schemas.openxmlformats.org/officeDocument/2006/relationships/slide" Target="slides/slide1000.xml"/><Relationship Id="rId1446" Type="http://schemas.openxmlformats.org/officeDocument/2006/relationships/slide" Target="slides/slide1445.xml"/><Relationship Id="rId1653" Type="http://schemas.openxmlformats.org/officeDocument/2006/relationships/slide" Target="slides/slide1652.xml"/><Relationship Id="rId248" Type="http://schemas.openxmlformats.org/officeDocument/2006/relationships/slide" Target="slides/slide247.xml"/><Relationship Id="rId455" Type="http://schemas.openxmlformats.org/officeDocument/2006/relationships/slide" Target="slides/slide454.xml"/><Relationship Id="rId662" Type="http://schemas.openxmlformats.org/officeDocument/2006/relationships/slide" Target="slides/slide661.xml"/><Relationship Id="rId1085" Type="http://schemas.openxmlformats.org/officeDocument/2006/relationships/slide" Target="slides/slide1084.xml"/><Relationship Id="rId1292" Type="http://schemas.openxmlformats.org/officeDocument/2006/relationships/slide" Target="slides/slide1291.xml"/><Relationship Id="rId1306" Type="http://schemas.openxmlformats.org/officeDocument/2006/relationships/slide" Target="slides/slide1305.xml"/><Relationship Id="rId1513" Type="http://schemas.openxmlformats.org/officeDocument/2006/relationships/slide" Target="slides/slide1512.xml"/><Relationship Id="rId1720" Type="http://schemas.openxmlformats.org/officeDocument/2006/relationships/slide" Target="slides/slide1719.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22" Type="http://schemas.openxmlformats.org/officeDocument/2006/relationships/slide" Target="slides/slide521.xml"/><Relationship Id="rId967" Type="http://schemas.openxmlformats.org/officeDocument/2006/relationships/slide" Target="slides/slide966.xml"/><Relationship Id="rId1152" Type="http://schemas.openxmlformats.org/officeDocument/2006/relationships/slide" Target="slides/slide1151.xml"/><Relationship Id="rId1597" Type="http://schemas.openxmlformats.org/officeDocument/2006/relationships/slide" Target="slides/slide1596.xml"/><Relationship Id="rId96" Type="http://schemas.openxmlformats.org/officeDocument/2006/relationships/slide" Target="slides/slide95.xml"/><Relationship Id="rId161" Type="http://schemas.openxmlformats.org/officeDocument/2006/relationships/slide" Target="slides/slide160.xml"/><Relationship Id="rId399" Type="http://schemas.openxmlformats.org/officeDocument/2006/relationships/slide" Target="slides/slide398.xml"/><Relationship Id="rId827" Type="http://schemas.openxmlformats.org/officeDocument/2006/relationships/slide" Target="slides/slide826.xml"/><Relationship Id="rId1012" Type="http://schemas.openxmlformats.org/officeDocument/2006/relationships/slide" Target="slides/slide1011.xml"/><Relationship Id="rId1457" Type="http://schemas.openxmlformats.org/officeDocument/2006/relationships/slide" Target="slides/slide1456.xml"/><Relationship Id="rId1664" Type="http://schemas.openxmlformats.org/officeDocument/2006/relationships/slide" Target="slides/slide1663.xml"/><Relationship Id="rId259" Type="http://schemas.openxmlformats.org/officeDocument/2006/relationships/slide" Target="slides/slide258.xml"/><Relationship Id="rId466" Type="http://schemas.openxmlformats.org/officeDocument/2006/relationships/slide" Target="slides/slide465.xml"/><Relationship Id="rId673" Type="http://schemas.openxmlformats.org/officeDocument/2006/relationships/slide" Target="slides/slide672.xml"/><Relationship Id="rId880" Type="http://schemas.openxmlformats.org/officeDocument/2006/relationships/slide" Target="slides/slide879.xml"/><Relationship Id="rId1096" Type="http://schemas.openxmlformats.org/officeDocument/2006/relationships/slide" Target="slides/slide1095.xml"/><Relationship Id="rId1317" Type="http://schemas.openxmlformats.org/officeDocument/2006/relationships/slide" Target="slides/slide1316.xml"/><Relationship Id="rId1524" Type="http://schemas.openxmlformats.org/officeDocument/2006/relationships/slide" Target="slides/slide1523.xml"/><Relationship Id="rId1731" Type="http://schemas.openxmlformats.org/officeDocument/2006/relationships/slide" Target="slides/slide1730.xml"/><Relationship Id="rId23" Type="http://schemas.openxmlformats.org/officeDocument/2006/relationships/slide" Target="slides/slide22.xml"/><Relationship Id="rId119" Type="http://schemas.openxmlformats.org/officeDocument/2006/relationships/slide" Target="slides/slide118.xml"/><Relationship Id="rId326" Type="http://schemas.openxmlformats.org/officeDocument/2006/relationships/slide" Target="slides/slide325.xml"/><Relationship Id="rId533" Type="http://schemas.openxmlformats.org/officeDocument/2006/relationships/slide" Target="slides/slide532.xml"/><Relationship Id="rId978" Type="http://schemas.openxmlformats.org/officeDocument/2006/relationships/slide" Target="slides/slide977.xml"/><Relationship Id="rId1163" Type="http://schemas.openxmlformats.org/officeDocument/2006/relationships/slide" Target="slides/slide1162.xml"/><Relationship Id="rId1370" Type="http://schemas.openxmlformats.org/officeDocument/2006/relationships/slide" Target="slides/slide1369.xml"/><Relationship Id="rId740" Type="http://schemas.openxmlformats.org/officeDocument/2006/relationships/slide" Target="slides/slide739.xml"/><Relationship Id="rId838" Type="http://schemas.openxmlformats.org/officeDocument/2006/relationships/slide" Target="slides/slide837.xml"/><Relationship Id="rId1023" Type="http://schemas.openxmlformats.org/officeDocument/2006/relationships/slide" Target="slides/slide1022.xml"/><Relationship Id="rId1468" Type="http://schemas.openxmlformats.org/officeDocument/2006/relationships/slide" Target="slides/slide1467.xml"/><Relationship Id="rId1675" Type="http://schemas.openxmlformats.org/officeDocument/2006/relationships/slide" Target="slides/slide1674.xml"/><Relationship Id="rId172" Type="http://schemas.openxmlformats.org/officeDocument/2006/relationships/slide" Target="slides/slide171.xml"/><Relationship Id="rId477" Type="http://schemas.openxmlformats.org/officeDocument/2006/relationships/slide" Target="slides/slide476.xml"/><Relationship Id="rId600" Type="http://schemas.openxmlformats.org/officeDocument/2006/relationships/slide" Target="slides/slide599.xml"/><Relationship Id="rId684" Type="http://schemas.openxmlformats.org/officeDocument/2006/relationships/slide" Target="slides/slide683.xml"/><Relationship Id="rId1230" Type="http://schemas.openxmlformats.org/officeDocument/2006/relationships/slide" Target="slides/slide1229.xml"/><Relationship Id="rId1328" Type="http://schemas.openxmlformats.org/officeDocument/2006/relationships/slide" Target="slides/slide1327.xml"/><Relationship Id="rId1535" Type="http://schemas.openxmlformats.org/officeDocument/2006/relationships/slide" Target="slides/slide1534.xml"/><Relationship Id="rId337" Type="http://schemas.openxmlformats.org/officeDocument/2006/relationships/slide" Target="slides/slide336.xml"/><Relationship Id="rId891" Type="http://schemas.openxmlformats.org/officeDocument/2006/relationships/slide" Target="slides/slide890.xml"/><Relationship Id="rId905" Type="http://schemas.openxmlformats.org/officeDocument/2006/relationships/slide" Target="slides/slide904.xml"/><Relationship Id="rId989" Type="http://schemas.openxmlformats.org/officeDocument/2006/relationships/slide" Target="slides/slide988.xml"/><Relationship Id="rId1742" Type="http://schemas.openxmlformats.org/officeDocument/2006/relationships/slide" Target="slides/slide1741.xml"/><Relationship Id="rId34" Type="http://schemas.openxmlformats.org/officeDocument/2006/relationships/slide" Target="slides/slide33.xml"/><Relationship Id="rId544" Type="http://schemas.openxmlformats.org/officeDocument/2006/relationships/slide" Target="slides/slide543.xml"/><Relationship Id="rId751" Type="http://schemas.openxmlformats.org/officeDocument/2006/relationships/slide" Target="slides/slide750.xml"/><Relationship Id="rId849" Type="http://schemas.openxmlformats.org/officeDocument/2006/relationships/slide" Target="slides/slide848.xml"/><Relationship Id="rId1174" Type="http://schemas.openxmlformats.org/officeDocument/2006/relationships/slide" Target="slides/slide1173.xml"/><Relationship Id="rId1381" Type="http://schemas.openxmlformats.org/officeDocument/2006/relationships/slide" Target="slides/slide1380.xml"/><Relationship Id="rId1479" Type="http://schemas.openxmlformats.org/officeDocument/2006/relationships/slide" Target="slides/slide1478.xml"/><Relationship Id="rId1602" Type="http://schemas.openxmlformats.org/officeDocument/2006/relationships/slide" Target="slides/slide1601.xml"/><Relationship Id="rId1686" Type="http://schemas.openxmlformats.org/officeDocument/2006/relationships/slide" Target="slides/slide1685.xml"/><Relationship Id="rId183" Type="http://schemas.openxmlformats.org/officeDocument/2006/relationships/slide" Target="slides/slide182.xml"/><Relationship Id="rId390" Type="http://schemas.openxmlformats.org/officeDocument/2006/relationships/slide" Target="slides/slide389.xml"/><Relationship Id="rId404" Type="http://schemas.openxmlformats.org/officeDocument/2006/relationships/slide" Target="slides/slide403.xml"/><Relationship Id="rId611" Type="http://schemas.openxmlformats.org/officeDocument/2006/relationships/slide" Target="slides/slide610.xml"/><Relationship Id="rId1034" Type="http://schemas.openxmlformats.org/officeDocument/2006/relationships/slide" Target="slides/slide1033.xml"/><Relationship Id="rId1241" Type="http://schemas.openxmlformats.org/officeDocument/2006/relationships/slide" Target="slides/slide1240.xml"/><Relationship Id="rId1339" Type="http://schemas.openxmlformats.org/officeDocument/2006/relationships/slide" Target="slides/slide1338.xml"/><Relationship Id="rId250" Type="http://schemas.openxmlformats.org/officeDocument/2006/relationships/slide" Target="slides/slide249.xml"/><Relationship Id="rId488" Type="http://schemas.openxmlformats.org/officeDocument/2006/relationships/slide" Target="slides/slide487.xml"/><Relationship Id="rId695" Type="http://schemas.openxmlformats.org/officeDocument/2006/relationships/slide" Target="slides/slide694.xml"/><Relationship Id="rId709" Type="http://schemas.openxmlformats.org/officeDocument/2006/relationships/slide" Target="slides/slide708.xml"/><Relationship Id="rId916" Type="http://schemas.openxmlformats.org/officeDocument/2006/relationships/slide" Target="slides/slide915.xml"/><Relationship Id="rId1101" Type="http://schemas.openxmlformats.org/officeDocument/2006/relationships/slide" Target="slides/slide1100.xml"/><Relationship Id="rId1546" Type="http://schemas.openxmlformats.org/officeDocument/2006/relationships/slide" Target="slides/slide1545.xml"/><Relationship Id="rId1753" Type="http://schemas.openxmlformats.org/officeDocument/2006/relationships/slide" Target="slides/slide1752.xml"/><Relationship Id="rId45" Type="http://schemas.openxmlformats.org/officeDocument/2006/relationships/slide" Target="slides/slide44.xml"/><Relationship Id="rId110" Type="http://schemas.openxmlformats.org/officeDocument/2006/relationships/slide" Target="slides/slide109.xml"/><Relationship Id="rId348" Type="http://schemas.openxmlformats.org/officeDocument/2006/relationships/slide" Target="slides/slide347.xml"/><Relationship Id="rId555" Type="http://schemas.openxmlformats.org/officeDocument/2006/relationships/slide" Target="slides/slide554.xml"/><Relationship Id="rId762" Type="http://schemas.openxmlformats.org/officeDocument/2006/relationships/slide" Target="slides/slide761.xml"/><Relationship Id="rId1185" Type="http://schemas.openxmlformats.org/officeDocument/2006/relationships/slide" Target="slides/slide1184.xml"/><Relationship Id="rId1392" Type="http://schemas.openxmlformats.org/officeDocument/2006/relationships/slide" Target="slides/slide1391.xml"/><Relationship Id="rId1406" Type="http://schemas.openxmlformats.org/officeDocument/2006/relationships/slide" Target="slides/slide1405.xml"/><Relationship Id="rId1613" Type="http://schemas.openxmlformats.org/officeDocument/2006/relationships/slide" Target="slides/slide1612.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622" Type="http://schemas.openxmlformats.org/officeDocument/2006/relationships/slide" Target="slides/slide621.xml"/><Relationship Id="rId1045" Type="http://schemas.openxmlformats.org/officeDocument/2006/relationships/slide" Target="slides/slide1044.xml"/><Relationship Id="rId1252" Type="http://schemas.openxmlformats.org/officeDocument/2006/relationships/slide" Target="slides/slide1251.xml"/><Relationship Id="rId1697" Type="http://schemas.openxmlformats.org/officeDocument/2006/relationships/slide" Target="slides/slide1696.xml"/><Relationship Id="rId261" Type="http://schemas.openxmlformats.org/officeDocument/2006/relationships/slide" Target="slides/slide260.xml"/><Relationship Id="rId499" Type="http://schemas.openxmlformats.org/officeDocument/2006/relationships/slide" Target="slides/slide498.xml"/><Relationship Id="rId927" Type="http://schemas.openxmlformats.org/officeDocument/2006/relationships/slide" Target="slides/slide926.xml"/><Relationship Id="rId1112" Type="http://schemas.openxmlformats.org/officeDocument/2006/relationships/slide" Target="slides/slide1111.xml"/><Relationship Id="rId1557" Type="http://schemas.openxmlformats.org/officeDocument/2006/relationships/slide" Target="slides/slide1556.xml"/><Relationship Id="rId1764" Type="http://schemas.openxmlformats.org/officeDocument/2006/relationships/slide" Target="slides/slide1763.xml"/><Relationship Id="rId56" Type="http://schemas.openxmlformats.org/officeDocument/2006/relationships/slide" Target="slides/slide55.xml"/><Relationship Id="rId359" Type="http://schemas.openxmlformats.org/officeDocument/2006/relationships/slide" Target="slides/slide358.xml"/><Relationship Id="rId566" Type="http://schemas.openxmlformats.org/officeDocument/2006/relationships/slide" Target="slides/slide565.xml"/><Relationship Id="rId773" Type="http://schemas.openxmlformats.org/officeDocument/2006/relationships/slide" Target="slides/slide772.xml"/><Relationship Id="rId1196" Type="http://schemas.openxmlformats.org/officeDocument/2006/relationships/slide" Target="slides/slide1195.xml"/><Relationship Id="rId1417" Type="http://schemas.openxmlformats.org/officeDocument/2006/relationships/slide" Target="slides/slide1416.xml"/><Relationship Id="rId1624" Type="http://schemas.openxmlformats.org/officeDocument/2006/relationships/slide" Target="slides/slide1623.xml"/><Relationship Id="rId121" Type="http://schemas.openxmlformats.org/officeDocument/2006/relationships/slide" Target="slides/slide120.xml"/><Relationship Id="rId219" Type="http://schemas.openxmlformats.org/officeDocument/2006/relationships/slide" Target="slides/slide218.xml"/><Relationship Id="rId426" Type="http://schemas.openxmlformats.org/officeDocument/2006/relationships/slide" Target="slides/slide425.xml"/><Relationship Id="rId633" Type="http://schemas.openxmlformats.org/officeDocument/2006/relationships/slide" Target="slides/slide632.xml"/><Relationship Id="rId980" Type="http://schemas.openxmlformats.org/officeDocument/2006/relationships/slide" Target="slides/slide979.xml"/><Relationship Id="rId1056" Type="http://schemas.openxmlformats.org/officeDocument/2006/relationships/slide" Target="slides/slide1055.xml"/><Relationship Id="rId1263" Type="http://schemas.openxmlformats.org/officeDocument/2006/relationships/slide" Target="slides/slide1262.xml"/><Relationship Id="rId840" Type="http://schemas.openxmlformats.org/officeDocument/2006/relationships/slide" Target="slides/slide839.xml"/><Relationship Id="rId938" Type="http://schemas.openxmlformats.org/officeDocument/2006/relationships/slide" Target="slides/slide937.xml"/><Relationship Id="rId1470" Type="http://schemas.openxmlformats.org/officeDocument/2006/relationships/slide" Target="slides/slide1469.xml"/><Relationship Id="rId1568" Type="http://schemas.openxmlformats.org/officeDocument/2006/relationships/slide" Target="slides/slide1567.xml"/><Relationship Id="rId1775" Type="http://schemas.openxmlformats.org/officeDocument/2006/relationships/slide" Target="slides/slide1774.xml"/><Relationship Id="rId67" Type="http://schemas.openxmlformats.org/officeDocument/2006/relationships/slide" Target="slides/slide66.xml"/><Relationship Id="rId272" Type="http://schemas.openxmlformats.org/officeDocument/2006/relationships/slide" Target="slides/slide271.xml"/><Relationship Id="rId577" Type="http://schemas.openxmlformats.org/officeDocument/2006/relationships/slide" Target="slides/slide576.xml"/><Relationship Id="rId700" Type="http://schemas.openxmlformats.org/officeDocument/2006/relationships/slide" Target="slides/slide699.xml"/><Relationship Id="rId1123" Type="http://schemas.openxmlformats.org/officeDocument/2006/relationships/slide" Target="slides/slide1122.xml"/><Relationship Id="rId1330" Type="http://schemas.openxmlformats.org/officeDocument/2006/relationships/slide" Target="slides/slide1329.xml"/><Relationship Id="rId1428" Type="http://schemas.openxmlformats.org/officeDocument/2006/relationships/slide" Target="slides/slide1427.xml"/><Relationship Id="rId1635" Type="http://schemas.openxmlformats.org/officeDocument/2006/relationships/slide" Target="slides/slide1634.xml"/><Relationship Id="rId132" Type="http://schemas.openxmlformats.org/officeDocument/2006/relationships/slide" Target="slides/slide131.xml"/><Relationship Id="rId784" Type="http://schemas.openxmlformats.org/officeDocument/2006/relationships/slide" Target="slides/slide783.xml"/><Relationship Id="rId991" Type="http://schemas.openxmlformats.org/officeDocument/2006/relationships/slide" Target="slides/slide990.xml"/><Relationship Id="rId1067" Type="http://schemas.openxmlformats.org/officeDocument/2006/relationships/slide" Target="slides/slide1066.xml"/><Relationship Id="rId437" Type="http://schemas.openxmlformats.org/officeDocument/2006/relationships/slide" Target="slides/slide436.xml"/><Relationship Id="rId644" Type="http://schemas.openxmlformats.org/officeDocument/2006/relationships/slide" Target="slides/slide643.xml"/><Relationship Id="rId851" Type="http://schemas.openxmlformats.org/officeDocument/2006/relationships/slide" Target="slides/slide850.xml"/><Relationship Id="rId1274" Type="http://schemas.openxmlformats.org/officeDocument/2006/relationships/slide" Target="slides/slide1273.xml"/><Relationship Id="rId1481" Type="http://schemas.openxmlformats.org/officeDocument/2006/relationships/slide" Target="slides/slide1480.xml"/><Relationship Id="rId1579" Type="http://schemas.openxmlformats.org/officeDocument/2006/relationships/slide" Target="slides/slide1578.xml"/><Relationship Id="rId1702" Type="http://schemas.openxmlformats.org/officeDocument/2006/relationships/slide" Target="slides/slide1701.xml"/><Relationship Id="rId283" Type="http://schemas.openxmlformats.org/officeDocument/2006/relationships/slide" Target="slides/slide282.xml"/><Relationship Id="rId490" Type="http://schemas.openxmlformats.org/officeDocument/2006/relationships/slide" Target="slides/slide489.xml"/><Relationship Id="rId504" Type="http://schemas.openxmlformats.org/officeDocument/2006/relationships/slide" Target="slides/slide503.xml"/><Relationship Id="rId711" Type="http://schemas.openxmlformats.org/officeDocument/2006/relationships/slide" Target="slides/slide710.xml"/><Relationship Id="rId949" Type="http://schemas.openxmlformats.org/officeDocument/2006/relationships/slide" Target="slides/slide948.xml"/><Relationship Id="rId1134" Type="http://schemas.openxmlformats.org/officeDocument/2006/relationships/slide" Target="slides/slide1133.xml"/><Relationship Id="rId1341" Type="http://schemas.openxmlformats.org/officeDocument/2006/relationships/slide" Target="slides/slide1340.xml"/><Relationship Id="rId1786" Type="http://schemas.openxmlformats.org/officeDocument/2006/relationships/slide" Target="slides/slide1785.xml"/><Relationship Id="rId78" Type="http://schemas.openxmlformats.org/officeDocument/2006/relationships/slide" Target="slides/slide77.xml"/><Relationship Id="rId143" Type="http://schemas.openxmlformats.org/officeDocument/2006/relationships/slide" Target="slides/slide142.xml"/><Relationship Id="rId350" Type="http://schemas.openxmlformats.org/officeDocument/2006/relationships/slide" Target="slides/slide349.xml"/><Relationship Id="rId588" Type="http://schemas.openxmlformats.org/officeDocument/2006/relationships/slide" Target="slides/slide587.xml"/><Relationship Id="rId795" Type="http://schemas.openxmlformats.org/officeDocument/2006/relationships/slide" Target="slides/slide794.xml"/><Relationship Id="rId809" Type="http://schemas.openxmlformats.org/officeDocument/2006/relationships/slide" Target="slides/slide808.xml"/><Relationship Id="rId1201" Type="http://schemas.openxmlformats.org/officeDocument/2006/relationships/slide" Target="slides/slide1200.xml"/><Relationship Id="rId1439" Type="http://schemas.openxmlformats.org/officeDocument/2006/relationships/slide" Target="slides/slide1438.xml"/><Relationship Id="rId1646" Type="http://schemas.openxmlformats.org/officeDocument/2006/relationships/slide" Target="slides/slide1645.xml"/><Relationship Id="rId9" Type="http://schemas.openxmlformats.org/officeDocument/2006/relationships/slide" Target="slides/slide8.xml"/><Relationship Id="rId210" Type="http://schemas.openxmlformats.org/officeDocument/2006/relationships/slide" Target="slides/slide209.xml"/><Relationship Id="rId448" Type="http://schemas.openxmlformats.org/officeDocument/2006/relationships/slide" Target="slides/slide447.xml"/><Relationship Id="rId655" Type="http://schemas.openxmlformats.org/officeDocument/2006/relationships/slide" Target="slides/slide654.xml"/><Relationship Id="rId862" Type="http://schemas.openxmlformats.org/officeDocument/2006/relationships/slide" Target="slides/slide861.xml"/><Relationship Id="rId1078" Type="http://schemas.openxmlformats.org/officeDocument/2006/relationships/slide" Target="slides/slide1077.xml"/><Relationship Id="rId1285" Type="http://schemas.openxmlformats.org/officeDocument/2006/relationships/slide" Target="slides/slide1284.xml"/><Relationship Id="rId1492" Type="http://schemas.openxmlformats.org/officeDocument/2006/relationships/slide" Target="slides/slide1491.xml"/><Relationship Id="rId1506" Type="http://schemas.openxmlformats.org/officeDocument/2006/relationships/slide" Target="slides/slide1505.xml"/><Relationship Id="rId1713" Type="http://schemas.openxmlformats.org/officeDocument/2006/relationships/slide" Target="slides/slide1712.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722" Type="http://schemas.openxmlformats.org/officeDocument/2006/relationships/slide" Target="slides/slide721.xml"/><Relationship Id="rId1145" Type="http://schemas.openxmlformats.org/officeDocument/2006/relationships/slide" Target="slides/slide1144.xml"/><Relationship Id="rId1352" Type="http://schemas.openxmlformats.org/officeDocument/2006/relationships/slide" Target="slides/slide1351.xml"/><Relationship Id="rId1797" Type="http://schemas.openxmlformats.org/officeDocument/2006/relationships/slide" Target="slides/slide1796.xml"/><Relationship Id="rId89" Type="http://schemas.openxmlformats.org/officeDocument/2006/relationships/slide" Target="slides/slide88.xml"/><Relationship Id="rId154" Type="http://schemas.openxmlformats.org/officeDocument/2006/relationships/slide" Target="slides/slide153.xml"/><Relationship Id="rId361" Type="http://schemas.openxmlformats.org/officeDocument/2006/relationships/slide" Target="slides/slide360.xml"/><Relationship Id="rId599" Type="http://schemas.openxmlformats.org/officeDocument/2006/relationships/slide" Target="slides/slide598.xml"/><Relationship Id="rId1005" Type="http://schemas.openxmlformats.org/officeDocument/2006/relationships/slide" Target="slides/slide1004.xml"/><Relationship Id="rId1212" Type="http://schemas.openxmlformats.org/officeDocument/2006/relationships/slide" Target="slides/slide1211.xml"/><Relationship Id="rId1657" Type="http://schemas.openxmlformats.org/officeDocument/2006/relationships/slide" Target="slides/slide1656.xml"/><Relationship Id="rId459" Type="http://schemas.openxmlformats.org/officeDocument/2006/relationships/slide" Target="slides/slide458.xml"/><Relationship Id="rId666" Type="http://schemas.openxmlformats.org/officeDocument/2006/relationships/slide" Target="slides/slide665.xml"/><Relationship Id="rId873" Type="http://schemas.openxmlformats.org/officeDocument/2006/relationships/slide" Target="slides/slide872.xml"/><Relationship Id="rId1089" Type="http://schemas.openxmlformats.org/officeDocument/2006/relationships/slide" Target="slides/slide1088.xml"/><Relationship Id="rId1296" Type="http://schemas.openxmlformats.org/officeDocument/2006/relationships/slide" Target="slides/slide1295.xml"/><Relationship Id="rId1517" Type="http://schemas.openxmlformats.org/officeDocument/2006/relationships/slide" Target="slides/slide1516.xml"/><Relationship Id="rId1724" Type="http://schemas.openxmlformats.org/officeDocument/2006/relationships/slide" Target="slides/slide1723.xml"/><Relationship Id="rId16" Type="http://schemas.openxmlformats.org/officeDocument/2006/relationships/slide" Target="slides/slide15.xml"/><Relationship Id="rId221" Type="http://schemas.openxmlformats.org/officeDocument/2006/relationships/slide" Target="slides/slide220.xml"/><Relationship Id="rId319" Type="http://schemas.openxmlformats.org/officeDocument/2006/relationships/slide" Target="slides/slide318.xml"/><Relationship Id="rId526" Type="http://schemas.openxmlformats.org/officeDocument/2006/relationships/slide" Target="slides/slide525.xml"/><Relationship Id="rId1156" Type="http://schemas.openxmlformats.org/officeDocument/2006/relationships/slide" Target="slides/slide1155.xml"/><Relationship Id="rId1363" Type="http://schemas.openxmlformats.org/officeDocument/2006/relationships/slide" Target="slides/slide1362.xml"/><Relationship Id="rId733" Type="http://schemas.openxmlformats.org/officeDocument/2006/relationships/slide" Target="slides/slide732.xml"/><Relationship Id="rId940" Type="http://schemas.openxmlformats.org/officeDocument/2006/relationships/slide" Target="slides/slide939.xml"/><Relationship Id="rId1016" Type="http://schemas.openxmlformats.org/officeDocument/2006/relationships/slide" Target="slides/slide1015.xml"/><Relationship Id="rId1570" Type="http://schemas.openxmlformats.org/officeDocument/2006/relationships/slide" Target="slides/slide1569.xml"/><Relationship Id="rId1668" Type="http://schemas.openxmlformats.org/officeDocument/2006/relationships/slide" Target="slides/slide1667.xml"/><Relationship Id="rId165" Type="http://schemas.openxmlformats.org/officeDocument/2006/relationships/slide" Target="slides/slide164.xml"/><Relationship Id="rId372" Type="http://schemas.openxmlformats.org/officeDocument/2006/relationships/slide" Target="slides/slide371.xml"/><Relationship Id="rId677" Type="http://schemas.openxmlformats.org/officeDocument/2006/relationships/slide" Target="slides/slide676.xml"/><Relationship Id="rId800" Type="http://schemas.openxmlformats.org/officeDocument/2006/relationships/slide" Target="slides/slide799.xml"/><Relationship Id="rId1223" Type="http://schemas.openxmlformats.org/officeDocument/2006/relationships/slide" Target="slides/slide1222.xml"/><Relationship Id="rId1430" Type="http://schemas.openxmlformats.org/officeDocument/2006/relationships/slide" Target="slides/slide1429.xml"/><Relationship Id="rId1528" Type="http://schemas.openxmlformats.org/officeDocument/2006/relationships/slide" Target="slides/slide1527.xml"/><Relationship Id="rId232" Type="http://schemas.openxmlformats.org/officeDocument/2006/relationships/slide" Target="slides/slide231.xml"/><Relationship Id="rId884" Type="http://schemas.openxmlformats.org/officeDocument/2006/relationships/slide" Target="slides/slide883.xml"/><Relationship Id="rId1735" Type="http://schemas.openxmlformats.org/officeDocument/2006/relationships/slide" Target="slides/slide1734.xml"/><Relationship Id="rId27" Type="http://schemas.openxmlformats.org/officeDocument/2006/relationships/slide" Target="slides/slide26.xml"/><Relationship Id="rId537" Type="http://schemas.openxmlformats.org/officeDocument/2006/relationships/slide" Target="slides/slide536.xml"/><Relationship Id="rId744" Type="http://schemas.openxmlformats.org/officeDocument/2006/relationships/slide" Target="slides/slide743.xml"/><Relationship Id="rId951" Type="http://schemas.openxmlformats.org/officeDocument/2006/relationships/slide" Target="slides/slide950.xml"/><Relationship Id="rId1167" Type="http://schemas.openxmlformats.org/officeDocument/2006/relationships/slide" Target="slides/slide1166.xml"/><Relationship Id="rId1374" Type="http://schemas.openxmlformats.org/officeDocument/2006/relationships/slide" Target="slides/slide1373.xml"/><Relationship Id="rId1581" Type="http://schemas.openxmlformats.org/officeDocument/2006/relationships/slide" Target="slides/slide1580.xml"/><Relationship Id="rId1679" Type="http://schemas.openxmlformats.org/officeDocument/2006/relationships/slide" Target="slides/slide1678.xml"/><Relationship Id="rId1802" Type="http://schemas.openxmlformats.org/officeDocument/2006/relationships/slide" Target="slides/slide1801.xml"/><Relationship Id="rId80" Type="http://schemas.openxmlformats.org/officeDocument/2006/relationships/slide" Target="slides/slide79.xml"/><Relationship Id="rId176" Type="http://schemas.openxmlformats.org/officeDocument/2006/relationships/slide" Target="slides/slide175.xml"/><Relationship Id="rId383" Type="http://schemas.openxmlformats.org/officeDocument/2006/relationships/slide" Target="slides/slide382.xml"/><Relationship Id="rId590" Type="http://schemas.openxmlformats.org/officeDocument/2006/relationships/slide" Target="slides/slide589.xml"/><Relationship Id="rId604" Type="http://schemas.openxmlformats.org/officeDocument/2006/relationships/slide" Target="slides/slide603.xml"/><Relationship Id="rId811" Type="http://schemas.openxmlformats.org/officeDocument/2006/relationships/slide" Target="slides/slide810.xml"/><Relationship Id="rId1027" Type="http://schemas.openxmlformats.org/officeDocument/2006/relationships/slide" Target="slides/slide1026.xml"/><Relationship Id="rId1234" Type="http://schemas.openxmlformats.org/officeDocument/2006/relationships/slide" Target="slides/slide1233.xml"/><Relationship Id="rId1441" Type="http://schemas.openxmlformats.org/officeDocument/2006/relationships/slide" Target="slides/slide1440.xml"/><Relationship Id="rId243" Type="http://schemas.openxmlformats.org/officeDocument/2006/relationships/slide" Target="slides/slide242.xml"/><Relationship Id="rId450" Type="http://schemas.openxmlformats.org/officeDocument/2006/relationships/slide" Target="slides/slide449.xml"/><Relationship Id="rId688" Type="http://schemas.openxmlformats.org/officeDocument/2006/relationships/slide" Target="slides/slide687.xml"/><Relationship Id="rId895" Type="http://schemas.openxmlformats.org/officeDocument/2006/relationships/slide" Target="slides/slide894.xml"/><Relationship Id="rId909" Type="http://schemas.openxmlformats.org/officeDocument/2006/relationships/slide" Target="slides/slide908.xml"/><Relationship Id="rId1080" Type="http://schemas.openxmlformats.org/officeDocument/2006/relationships/slide" Target="slides/slide1079.xml"/><Relationship Id="rId1301" Type="http://schemas.openxmlformats.org/officeDocument/2006/relationships/slide" Target="slides/slide1300.xml"/><Relationship Id="rId1539" Type="http://schemas.openxmlformats.org/officeDocument/2006/relationships/slide" Target="slides/slide1538.xml"/><Relationship Id="rId1746" Type="http://schemas.openxmlformats.org/officeDocument/2006/relationships/slide" Target="slides/slide1745.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548" Type="http://schemas.openxmlformats.org/officeDocument/2006/relationships/slide" Target="slides/slide547.xml"/><Relationship Id="rId755" Type="http://schemas.openxmlformats.org/officeDocument/2006/relationships/slide" Target="slides/slide754.xml"/><Relationship Id="rId962" Type="http://schemas.openxmlformats.org/officeDocument/2006/relationships/slide" Target="slides/slide961.xml"/><Relationship Id="rId1178" Type="http://schemas.openxmlformats.org/officeDocument/2006/relationships/slide" Target="slides/slide1177.xml"/><Relationship Id="rId1385" Type="http://schemas.openxmlformats.org/officeDocument/2006/relationships/slide" Target="slides/slide1384.xml"/><Relationship Id="rId1592" Type="http://schemas.openxmlformats.org/officeDocument/2006/relationships/slide" Target="slides/slide1591.xml"/><Relationship Id="rId1606" Type="http://schemas.openxmlformats.org/officeDocument/2006/relationships/slide" Target="slides/slide1605.xml"/><Relationship Id="rId91" Type="http://schemas.openxmlformats.org/officeDocument/2006/relationships/slide" Target="slides/slide90.xml"/><Relationship Id="rId187" Type="http://schemas.openxmlformats.org/officeDocument/2006/relationships/slide" Target="slides/slide186.xml"/><Relationship Id="rId394" Type="http://schemas.openxmlformats.org/officeDocument/2006/relationships/slide" Target="slides/slide393.xml"/><Relationship Id="rId408" Type="http://schemas.openxmlformats.org/officeDocument/2006/relationships/slide" Target="slides/slide407.xml"/><Relationship Id="rId615" Type="http://schemas.openxmlformats.org/officeDocument/2006/relationships/slide" Target="slides/slide614.xml"/><Relationship Id="rId822" Type="http://schemas.openxmlformats.org/officeDocument/2006/relationships/slide" Target="slides/slide821.xml"/><Relationship Id="rId1038" Type="http://schemas.openxmlformats.org/officeDocument/2006/relationships/slide" Target="slides/slide1037.xml"/><Relationship Id="rId1245" Type="http://schemas.openxmlformats.org/officeDocument/2006/relationships/slide" Target="slides/slide1244.xml"/><Relationship Id="rId1452" Type="http://schemas.openxmlformats.org/officeDocument/2006/relationships/slide" Target="slides/slide1451.xml"/><Relationship Id="rId254" Type="http://schemas.openxmlformats.org/officeDocument/2006/relationships/slide" Target="slides/slide253.xml"/><Relationship Id="rId699" Type="http://schemas.openxmlformats.org/officeDocument/2006/relationships/slide" Target="slides/slide698.xml"/><Relationship Id="rId1091" Type="http://schemas.openxmlformats.org/officeDocument/2006/relationships/slide" Target="slides/slide1090.xml"/><Relationship Id="rId1105" Type="http://schemas.openxmlformats.org/officeDocument/2006/relationships/slide" Target="slides/slide1104.xml"/><Relationship Id="rId1312" Type="http://schemas.openxmlformats.org/officeDocument/2006/relationships/slide" Target="slides/slide1311.xml"/><Relationship Id="rId1757" Type="http://schemas.openxmlformats.org/officeDocument/2006/relationships/slide" Target="slides/slide1756.xml"/><Relationship Id="rId49" Type="http://schemas.openxmlformats.org/officeDocument/2006/relationships/slide" Target="slides/slide48.xml"/><Relationship Id="rId114" Type="http://schemas.openxmlformats.org/officeDocument/2006/relationships/slide" Target="slides/slide113.xml"/><Relationship Id="rId461" Type="http://schemas.openxmlformats.org/officeDocument/2006/relationships/slide" Target="slides/slide460.xml"/><Relationship Id="rId559" Type="http://schemas.openxmlformats.org/officeDocument/2006/relationships/slide" Target="slides/slide558.xml"/><Relationship Id="rId766" Type="http://schemas.openxmlformats.org/officeDocument/2006/relationships/slide" Target="slides/slide765.xml"/><Relationship Id="rId1189" Type="http://schemas.openxmlformats.org/officeDocument/2006/relationships/slide" Target="slides/slide1188.xml"/><Relationship Id="rId1396" Type="http://schemas.openxmlformats.org/officeDocument/2006/relationships/slide" Target="slides/slide1395.xml"/><Relationship Id="rId1617" Type="http://schemas.openxmlformats.org/officeDocument/2006/relationships/slide" Target="slides/slide1616.xml"/><Relationship Id="rId198" Type="http://schemas.openxmlformats.org/officeDocument/2006/relationships/slide" Target="slides/slide197.xml"/><Relationship Id="rId321" Type="http://schemas.openxmlformats.org/officeDocument/2006/relationships/slide" Target="slides/slide320.xml"/><Relationship Id="rId419" Type="http://schemas.openxmlformats.org/officeDocument/2006/relationships/slide" Target="slides/slide418.xml"/><Relationship Id="rId626" Type="http://schemas.openxmlformats.org/officeDocument/2006/relationships/slide" Target="slides/slide625.xml"/><Relationship Id="rId973" Type="http://schemas.openxmlformats.org/officeDocument/2006/relationships/slide" Target="slides/slide972.xml"/><Relationship Id="rId1049" Type="http://schemas.openxmlformats.org/officeDocument/2006/relationships/slide" Target="slides/slide1048.xml"/><Relationship Id="rId1256" Type="http://schemas.openxmlformats.org/officeDocument/2006/relationships/slide" Target="slides/slide1255.xml"/><Relationship Id="rId833" Type="http://schemas.openxmlformats.org/officeDocument/2006/relationships/slide" Target="slides/slide832.xml"/><Relationship Id="rId1116" Type="http://schemas.openxmlformats.org/officeDocument/2006/relationships/slide" Target="slides/slide1115.xml"/><Relationship Id="rId1463" Type="http://schemas.openxmlformats.org/officeDocument/2006/relationships/slide" Target="slides/slide1462.xml"/><Relationship Id="rId1670" Type="http://schemas.openxmlformats.org/officeDocument/2006/relationships/slide" Target="slides/slide1669.xml"/><Relationship Id="rId1768" Type="http://schemas.openxmlformats.org/officeDocument/2006/relationships/slide" Target="slides/slide1767.xml"/><Relationship Id="rId265" Type="http://schemas.openxmlformats.org/officeDocument/2006/relationships/slide" Target="slides/slide264.xml"/><Relationship Id="rId472" Type="http://schemas.openxmlformats.org/officeDocument/2006/relationships/slide" Target="slides/slide471.xml"/><Relationship Id="rId900" Type="http://schemas.openxmlformats.org/officeDocument/2006/relationships/slide" Target="slides/slide899.xml"/><Relationship Id="rId1323" Type="http://schemas.openxmlformats.org/officeDocument/2006/relationships/slide" Target="slides/slide1322.xml"/><Relationship Id="rId1530" Type="http://schemas.openxmlformats.org/officeDocument/2006/relationships/slide" Target="slides/slide1529.xml"/><Relationship Id="rId1628" Type="http://schemas.openxmlformats.org/officeDocument/2006/relationships/slide" Target="slides/slide1627.xml"/><Relationship Id="rId125" Type="http://schemas.openxmlformats.org/officeDocument/2006/relationships/slide" Target="slides/slide124.xml"/><Relationship Id="rId332" Type="http://schemas.openxmlformats.org/officeDocument/2006/relationships/slide" Target="slides/slide331.xml"/><Relationship Id="rId777" Type="http://schemas.openxmlformats.org/officeDocument/2006/relationships/slide" Target="slides/slide776.xml"/><Relationship Id="rId984" Type="http://schemas.openxmlformats.org/officeDocument/2006/relationships/slide" Target="slides/slide983.xml"/><Relationship Id="rId637" Type="http://schemas.openxmlformats.org/officeDocument/2006/relationships/slide" Target="slides/slide636.xml"/><Relationship Id="rId844" Type="http://schemas.openxmlformats.org/officeDocument/2006/relationships/slide" Target="slides/slide843.xml"/><Relationship Id="rId1267" Type="http://schemas.openxmlformats.org/officeDocument/2006/relationships/slide" Target="slides/slide1266.xml"/><Relationship Id="rId1474" Type="http://schemas.openxmlformats.org/officeDocument/2006/relationships/slide" Target="slides/slide1473.xml"/><Relationship Id="rId1681" Type="http://schemas.openxmlformats.org/officeDocument/2006/relationships/slide" Target="slides/slide1680.xml"/><Relationship Id="rId276" Type="http://schemas.openxmlformats.org/officeDocument/2006/relationships/slide" Target="slides/slide275.xml"/><Relationship Id="rId483" Type="http://schemas.openxmlformats.org/officeDocument/2006/relationships/slide" Target="slides/slide482.xml"/><Relationship Id="rId690" Type="http://schemas.openxmlformats.org/officeDocument/2006/relationships/slide" Target="slides/slide689.xml"/><Relationship Id="rId704" Type="http://schemas.openxmlformats.org/officeDocument/2006/relationships/slide" Target="slides/slide703.xml"/><Relationship Id="rId911" Type="http://schemas.openxmlformats.org/officeDocument/2006/relationships/slide" Target="slides/slide910.xml"/><Relationship Id="rId1127" Type="http://schemas.openxmlformats.org/officeDocument/2006/relationships/slide" Target="slides/slide1126.xml"/><Relationship Id="rId1334" Type="http://schemas.openxmlformats.org/officeDocument/2006/relationships/slide" Target="slides/slide1333.xml"/><Relationship Id="rId1541" Type="http://schemas.openxmlformats.org/officeDocument/2006/relationships/slide" Target="slides/slide1540.xml"/><Relationship Id="rId1779" Type="http://schemas.openxmlformats.org/officeDocument/2006/relationships/slide" Target="slides/slide1778.xml"/><Relationship Id="rId40" Type="http://schemas.openxmlformats.org/officeDocument/2006/relationships/slide" Target="slides/slide39.xml"/><Relationship Id="rId136" Type="http://schemas.openxmlformats.org/officeDocument/2006/relationships/slide" Target="slides/slide135.xml"/><Relationship Id="rId343" Type="http://schemas.openxmlformats.org/officeDocument/2006/relationships/slide" Target="slides/slide342.xml"/><Relationship Id="rId550" Type="http://schemas.openxmlformats.org/officeDocument/2006/relationships/slide" Target="slides/slide549.xml"/><Relationship Id="rId788" Type="http://schemas.openxmlformats.org/officeDocument/2006/relationships/slide" Target="slides/slide787.xml"/><Relationship Id="rId995" Type="http://schemas.openxmlformats.org/officeDocument/2006/relationships/slide" Target="slides/slide994.xml"/><Relationship Id="rId1180" Type="http://schemas.openxmlformats.org/officeDocument/2006/relationships/slide" Target="slides/slide1179.xml"/><Relationship Id="rId1401" Type="http://schemas.openxmlformats.org/officeDocument/2006/relationships/slide" Target="slides/slide1400.xml"/><Relationship Id="rId1639" Type="http://schemas.openxmlformats.org/officeDocument/2006/relationships/slide" Target="slides/slide1638.xml"/><Relationship Id="rId203" Type="http://schemas.openxmlformats.org/officeDocument/2006/relationships/slide" Target="slides/slide202.xml"/><Relationship Id="rId648" Type="http://schemas.openxmlformats.org/officeDocument/2006/relationships/slide" Target="slides/slide647.xml"/><Relationship Id="rId855" Type="http://schemas.openxmlformats.org/officeDocument/2006/relationships/slide" Target="slides/slide854.xml"/><Relationship Id="rId1040" Type="http://schemas.openxmlformats.org/officeDocument/2006/relationships/slide" Target="slides/slide1039.xml"/><Relationship Id="rId1278" Type="http://schemas.openxmlformats.org/officeDocument/2006/relationships/slide" Target="slides/slide1277.xml"/><Relationship Id="rId1485" Type="http://schemas.openxmlformats.org/officeDocument/2006/relationships/slide" Target="slides/slide1484.xml"/><Relationship Id="rId1692" Type="http://schemas.openxmlformats.org/officeDocument/2006/relationships/slide" Target="slides/slide1691.xml"/><Relationship Id="rId1706" Type="http://schemas.openxmlformats.org/officeDocument/2006/relationships/slide" Target="slides/slide1705.xml"/><Relationship Id="rId287" Type="http://schemas.openxmlformats.org/officeDocument/2006/relationships/slide" Target="slides/slide286.xml"/><Relationship Id="rId410" Type="http://schemas.openxmlformats.org/officeDocument/2006/relationships/slide" Target="slides/slide409.xml"/><Relationship Id="rId494" Type="http://schemas.openxmlformats.org/officeDocument/2006/relationships/slide" Target="slides/slide493.xml"/><Relationship Id="rId508" Type="http://schemas.openxmlformats.org/officeDocument/2006/relationships/slide" Target="slides/slide507.xml"/><Relationship Id="rId715" Type="http://schemas.openxmlformats.org/officeDocument/2006/relationships/slide" Target="slides/slide714.xml"/><Relationship Id="rId922" Type="http://schemas.openxmlformats.org/officeDocument/2006/relationships/slide" Target="slides/slide921.xml"/><Relationship Id="rId1138" Type="http://schemas.openxmlformats.org/officeDocument/2006/relationships/slide" Target="slides/slide1137.xml"/><Relationship Id="rId1345" Type="http://schemas.openxmlformats.org/officeDocument/2006/relationships/slide" Target="slides/slide1344.xml"/><Relationship Id="rId1552" Type="http://schemas.openxmlformats.org/officeDocument/2006/relationships/slide" Target="slides/slide1551.xml"/><Relationship Id="rId147" Type="http://schemas.openxmlformats.org/officeDocument/2006/relationships/slide" Target="slides/slide146.xml"/><Relationship Id="rId354" Type="http://schemas.openxmlformats.org/officeDocument/2006/relationships/slide" Target="slides/slide353.xml"/><Relationship Id="rId799" Type="http://schemas.openxmlformats.org/officeDocument/2006/relationships/slide" Target="slides/slide798.xml"/><Relationship Id="rId1191" Type="http://schemas.openxmlformats.org/officeDocument/2006/relationships/slide" Target="slides/slide1190.xml"/><Relationship Id="rId1205" Type="http://schemas.openxmlformats.org/officeDocument/2006/relationships/slide" Target="slides/slide1204.xml"/><Relationship Id="rId51" Type="http://schemas.openxmlformats.org/officeDocument/2006/relationships/slide" Target="slides/slide50.xml"/><Relationship Id="rId561" Type="http://schemas.openxmlformats.org/officeDocument/2006/relationships/slide" Target="slides/slide560.xml"/><Relationship Id="rId659" Type="http://schemas.openxmlformats.org/officeDocument/2006/relationships/slide" Target="slides/slide658.xml"/><Relationship Id="rId866" Type="http://schemas.openxmlformats.org/officeDocument/2006/relationships/slide" Target="slides/slide865.xml"/><Relationship Id="rId1289" Type="http://schemas.openxmlformats.org/officeDocument/2006/relationships/slide" Target="slides/slide1288.xml"/><Relationship Id="rId1412" Type="http://schemas.openxmlformats.org/officeDocument/2006/relationships/slide" Target="slides/slide1411.xml"/><Relationship Id="rId1496" Type="http://schemas.openxmlformats.org/officeDocument/2006/relationships/slide" Target="slides/slide1495.xml"/><Relationship Id="rId1717" Type="http://schemas.openxmlformats.org/officeDocument/2006/relationships/slide" Target="slides/slide1716.xml"/><Relationship Id="rId214" Type="http://schemas.openxmlformats.org/officeDocument/2006/relationships/slide" Target="slides/slide213.xml"/><Relationship Id="rId298" Type="http://schemas.openxmlformats.org/officeDocument/2006/relationships/slide" Target="slides/slide297.xml"/><Relationship Id="rId421" Type="http://schemas.openxmlformats.org/officeDocument/2006/relationships/slide" Target="slides/slide420.xml"/><Relationship Id="rId519" Type="http://schemas.openxmlformats.org/officeDocument/2006/relationships/slide" Target="slides/slide518.xml"/><Relationship Id="rId1051" Type="http://schemas.openxmlformats.org/officeDocument/2006/relationships/slide" Target="slides/slide1050.xml"/><Relationship Id="rId1149" Type="http://schemas.openxmlformats.org/officeDocument/2006/relationships/slide" Target="slides/slide1148.xml"/><Relationship Id="rId1356" Type="http://schemas.openxmlformats.org/officeDocument/2006/relationships/slide" Target="slides/slide1355.xml"/><Relationship Id="rId158" Type="http://schemas.openxmlformats.org/officeDocument/2006/relationships/slide" Target="slides/slide157.xml"/><Relationship Id="rId726" Type="http://schemas.openxmlformats.org/officeDocument/2006/relationships/slide" Target="slides/slide725.xml"/><Relationship Id="rId933" Type="http://schemas.openxmlformats.org/officeDocument/2006/relationships/slide" Target="slides/slide932.xml"/><Relationship Id="rId1009" Type="http://schemas.openxmlformats.org/officeDocument/2006/relationships/slide" Target="slides/slide1008.xml"/><Relationship Id="rId1563" Type="http://schemas.openxmlformats.org/officeDocument/2006/relationships/slide" Target="slides/slide1562.xml"/><Relationship Id="rId1770" Type="http://schemas.openxmlformats.org/officeDocument/2006/relationships/slide" Target="slides/slide1769.xml"/><Relationship Id="rId62" Type="http://schemas.openxmlformats.org/officeDocument/2006/relationships/slide" Target="slides/slide61.xml"/><Relationship Id="rId365" Type="http://schemas.openxmlformats.org/officeDocument/2006/relationships/slide" Target="slides/slide364.xml"/><Relationship Id="rId572" Type="http://schemas.openxmlformats.org/officeDocument/2006/relationships/slide" Target="slides/slide571.xml"/><Relationship Id="rId1216" Type="http://schemas.openxmlformats.org/officeDocument/2006/relationships/slide" Target="slides/slide1215.xml"/><Relationship Id="rId1423" Type="http://schemas.openxmlformats.org/officeDocument/2006/relationships/slide" Target="slides/slide1422.xml"/><Relationship Id="rId1630" Type="http://schemas.openxmlformats.org/officeDocument/2006/relationships/slide" Target="slides/slide1629.xml"/><Relationship Id="rId225" Type="http://schemas.openxmlformats.org/officeDocument/2006/relationships/slide" Target="slides/slide224.xml"/><Relationship Id="rId432" Type="http://schemas.openxmlformats.org/officeDocument/2006/relationships/slide" Target="slides/slide431.xml"/><Relationship Id="rId877" Type="http://schemas.openxmlformats.org/officeDocument/2006/relationships/slide" Target="slides/slide876.xml"/><Relationship Id="rId1062" Type="http://schemas.openxmlformats.org/officeDocument/2006/relationships/slide" Target="slides/slide1061.xml"/><Relationship Id="rId1728" Type="http://schemas.openxmlformats.org/officeDocument/2006/relationships/slide" Target="slides/slide1727.xml"/><Relationship Id="rId737" Type="http://schemas.openxmlformats.org/officeDocument/2006/relationships/slide" Target="slides/slide736.xml"/><Relationship Id="rId944" Type="http://schemas.openxmlformats.org/officeDocument/2006/relationships/slide" Target="slides/slide943.xml"/><Relationship Id="rId1367" Type="http://schemas.openxmlformats.org/officeDocument/2006/relationships/slide" Target="slides/slide1366.xml"/><Relationship Id="rId1574" Type="http://schemas.openxmlformats.org/officeDocument/2006/relationships/slide" Target="slides/slide1573.xml"/><Relationship Id="rId1781" Type="http://schemas.openxmlformats.org/officeDocument/2006/relationships/slide" Target="slides/slide1780.xml"/><Relationship Id="rId73" Type="http://schemas.openxmlformats.org/officeDocument/2006/relationships/slide" Target="slides/slide72.xml"/><Relationship Id="rId169" Type="http://schemas.openxmlformats.org/officeDocument/2006/relationships/slide" Target="slides/slide168.xml"/><Relationship Id="rId376" Type="http://schemas.openxmlformats.org/officeDocument/2006/relationships/slide" Target="slides/slide375.xml"/><Relationship Id="rId583" Type="http://schemas.openxmlformats.org/officeDocument/2006/relationships/slide" Target="slides/slide582.xml"/><Relationship Id="rId790" Type="http://schemas.openxmlformats.org/officeDocument/2006/relationships/slide" Target="slides/slide789.xml"/><Relationship Id="rId804" Type="http://schemas.openxmlformats.org/officeDocument/2006/relationships/slide" Target="slides/slide803.xml"/><Relationship Id="rId1227" Type="http://schemas.openxmlformats.org/officeDocument/2006/relationships/slide" Target="slides/slide1226.xml"/><Relationship Id="rId1434" Type="http://schemas.openxmlformats.org/officeDocument/2006/relationships/slide" Target="slides/slide1433.xml"/><Relationship Id="rId1641" Type="http://schemas.openxmlformats.org/officeDocument/2006/relationships/slide" Target="slides/slide1640.xml"/><Relationship Id="rId4" Type="http://schemas.openxmlformats.org/officeDocument/2006/relationships/slide" Target="slides/slide3.xml"/><Relationship Id="rId236" Type="http://schemas.openxmlformats.org/officeDocument/2006/relationships/slide" Target="slides/slide235.xml"/><Relationship Id="rId443" Type="http://schemas.openxmlformats.org/officeDocument/2006/relationships/slide" Target="slides/slide442.xml"/><Relationship Id="rId650" Type="http://schemas.openxmlformats.org/officeDocument/2006/relationships/slide" Target="slides/slide649.xml"/><Relationship Id="rId888" Type="http://schemas.openxmlformats.org/officeDocument/2006/relationships/slide" Target="slides/slide887.xml"/><Relationship Id="rId1073" Type="http://schemas.openxmlformats.org/officeDocument/2006/relationships/slide" Target="slides/slide1072.xml"/><Relationship Id="rId1280" Type="http://schemas.openxmlformats.org/officeDocument/2006/relationships/slide" Target="slides/slide1279.xml"/><Relationship Id="rId1501" Type="http://schemas.openxmlformats.org/officeDocument/2006/relationships/slide" Target="slides/slide1500.xml"/><Relationship Id="rId1739" Type="http://schemas.openxmlformats.org/officeDocument/2006/relationships/slide" Target="slides/slide1738.xml"/><Relationship Id="rId303" Type="http://schemas.openxmlformats.org/officeDocument/2006/relationships/slide" Target="slides/slide302.xml"/><Relationship Id="rId748" Type="http://schemas.openxmlformats.org/officeDocument/2006/relationships/slide" Target="slides/slide747.xml"/><Relationship Id="rId955" Type="http://schemas.openxmlformats.org/officeDocument/2006/relationships/slide" Target="slides/slide954.xml"/><Relationship Id="rId1140" Type="http://schemas.openxmlformats.org/officeDocument/2006/relationships/slide" Target="slides/slide1139.xml"/><Relationship Id="rId1378" Type="http://schemas.openxmlformats.org/officeDocument/2006/relationships/slide" Target="slides/slide1377.xml"/><Relationship Id="rId1585" Type="http://schemas.openxmlformats.org/officeDocument/2006/relationships/slide" Target="slides/slide1584.xml"/><Relationship Id="rId1792" Type="http://schemas.openxmlformats.org/officeDocument/2006/relationships/slide" Target="slides/slide1791.xml"/><Relationship Id="rId1806" Type="http://schemas.openxmlformats.org/officeDocument/2006/relationships/handoutMaster" Target="handoutMasters/handoutMaster1.xml"/><Relationship Id="rId84" Type="http://schemas.openxmlformats.org/officeDocument/2006/relationships/slide" Target="slides/slide83.xml"/><Relationship Id="rId387" Type="http://schemas.openxmlformats.org/officeDocument/2006/relationships/slide" Target="slides/slide386.xml"/><Relationship Id="rId510" Type="http://schemas.openxmlformats.org/officeDocument/2006/relationships/slide" Target="slides/slide509.xml"/><Relationship Id="rId594" Type="http://schemas.openxmlformats.org/officeDocument/2006/relationships/slide" Target="slides/slide593.xml"/><Relationship Id="rId608" Type="http://schemas.openxmlformats.org/officeDocument/2006/relationships/slide" Target="slides/slide607.xml"/><Relationship Id="rId815" Type="http://schemas.openxmlformats.org/officeDocument/2006/relationships/slide" Target="slides/slide814.xml"/><Relationship Id="rId1238" Type="http://schemas.openxmlformats.org/officeDocument/2006/relationships/slide" Target="slides/slide1237.xml"/><Relationship Id="rId1445" Type="http://schemas.openxmlformats.org/officeDocument/2006/relationships/slide" Target="slides/slide1444.xml"/><Relationship Id="rId1652" Type="http://schemas.openxmlformats.org/officeDocument/2006/relationships/slide" Target="slides/slide1651.xml"/><Relationship Id="rId247" Type="http://schemas.openxmlformats.org/officeDocument/2006/relationships/slide" Target="slides/slide246.xml"/><Relationship Id="rId899" Type="http://schemas.openxmlformats.org/officeDocument/2006/relationships/slide" Target="slides/slide898.xml"/><Relationship Id="rId1000" Type="http://schemas.openxmlformats.org/officeDocument/2006/relationships/slide" Target="slides/slide999.xml"/><Relationship Id="rId1084" Type="http://schemas.openxmlformats.org/officeDocument/2006/relationships/slide" Target="slides/slide1083.xml"/><Relationship Id="rId1305" Type="http://schemas.openxmlformats.org/officeDocument/2006/relationships/slide" Target="slides/slide1304.xml"/><Relationship Id="rId107" Type="http://schemas.openxmlformats.org/officeDocument/2006/relationships/slide" Target="slides/slide106.xml"/><Relationship Id="rId454" Type="http://schemas.openxmlformats.org/officeDocument/2006/relationships/slide" Target="slides/slide453.xml"/><Relationship Id="rId661" Type="http://schemas.openxmlformats.org/officeDocument/2006/relationships/slide" Target="slides/slide660.xml"/><Relationship Id="rId759" Type="http://schemas.openxmlformats.org/officeDocument/2006/relationships/slide" Target="slides/slide758.xml"/><Relationship Id="rId966" Type="http://schemas.openxmlformats.org/officeDocument/2006/relationships/slide" Target="slides/slide965.xml"/><Relationship Id="rId1291" Type="http://schemas.openxmlformats.org/officeDocument/2006/relationships/slide" Target="slides/slide1290.xml"/><Relationship Id="rId1389" Type="http://schemas.openxmlformats.org/officeDocument/2006/relationships/slide" Target="slides/slide1388.xml"/><Relationship Id="rId1512" Type="http://schemas.openxmlformats.org/officeDocument/2006/relationships/slide" Target="slides/slide1511.xml"/><Relationship Id="rId1596" Type="http://schemas.openxmlformats.org/officeDocument/2006/relationships/slide" Target="slides/slide1595.xml"/><Relationship Id="rId11" Type="http://schemas.openxmlformats.org/officeDocument/2006/relationships/slide" Target="slides/slide10.xml"/><Relationship Id="rId314" Type="http://schemas.openxmlformats.org/officeDocument/2006/relationships/slide" Target="slides/slide313.xml"/><Relationship Id="rId398" Type="http://schemas.openxmlformats.org/officeDocument/2006/relationships/slide" Target="slides/slide397.xml"/><Relationship Id="rId521" Type="http://schemas.openxmlformats.org/officeDocument/2006/relationships/slide" Target="slides/slide520.xml"/><Relationship Id="rId619" Type="http://schemas.openxmlformats.org/officeDocument/2006/relationships/slide" Target="slides/slide618.xml"/><Relationship Id="rId1151" Type="http://schemas.openxmlformats.org/officeDocument/2006/relationships/slide" Target="slides/slide1150.xml"/><Relationship Id="rId1249" Type="http://schemas.openxmlformats.org/officeDocument/2006/relationships/slide" Target="slides/slide1248.xml"/><Relationship Id="rId95" Type="http://schemas.openxmlformats.org/officeDocument/2006/relationships/slide" Target="slides/slide94.xml"/><Relationship Id="rId160" Type="http://schemas.openxmlformats.org/officeDocument/2006/relationships/slide" Target="slides/slide159.xml"/><Relationship Id="rId826" Type="http://schemas.openxmlformats.org/officeDocument/2006/relationships/slide" Target="slides/slide825.xml"/><Relationship Id="rId1011" Type="http://schemas.openxmlformats.org/officeDocument/2006/relationships/slide" Target="slides/slide1010.xml"/><Relationship Id="rId1109" Type="http://schemas.openxmlformats.org/officeDocument/2006/relationships/slide" Target="slides/slide1108.xml"/><Relationship Id="rId1456" Type="http://schemas.openxmlformats.org/officeDocument/2006/relationships/slide" Target="slides/slide1455.xml"/><Relationship Id="rId1663" Type="http://schemas.openxmlformats.org/officeDocument/2006/relationships/slide" Target="slides/slide1662.xml"/><Relationship Id="rId258" Type="http://schemas.openxmlformats.org/officeDocument/2006/relationships/slide" Target="slides/slide257.xml"/><Relationship Id="rId465" Type="http://schemas.openxmlformats.org/officeDocument/2006/relationships/slide" Target="slides/slide464.xml"/><Relationship Id="rId672" Type="http://schemas.openxmlformats.org/officeDocument/2006/relationships/slide" Target="slides/slide671.xml"/><Relationship Id="rId1095" Type="http://schemas.openxmlformats.org/officeDocument/2006/relationships/slide" Target="slides/slide1094.xml"/><Relationship Id="rId1316" Type="http://schemas.openxmlformats.org/officeDocument/2006/relationships/slide" Target="slides/slide1315.xml"/><Relationship Id="rId1523" Type="http://schemas.openxmlformats.org/officeDocument/2006/relationships/slide" Target="slides/slide1522.xml"/><Relationship Id="rId1730" Type="http://schemas.openxmlformats.org/officeDocument/2006/relationships/slide" Target="slides/slide1729.xml"/><Relationship Id="rId22" Type="http://schemas.openxmlformats.org/officeDocument/2006/relationships/slide" Target="slides/slide21.xml"/><Relationship Id="rId118" Type="http://schemas.openxmlformats.org/officeDocument/2006/relationships/slide" Target="slides/slide117.xml"/><Relationship Id="rId325" Type="http://schemas.openxmlformats.org/officeDocument/2006/relationships/slide" Target="slides/slide324.xml"/><Relationship Id="rId532" Type="http://schemas.openxmlformats.org/officeDocument/2006/relationships/slide" Target="slides/slide531.xml"/><Relationship Id="rId977" Type="http://schemas.openxmlformats.org/officeDocument/2006/relationships/slide" Target="slides/slide976.xml"/><Relationship Id="rId1162" Type="http://schemas.openxmlformats.org/officeDocument/2006/relationships/slide" Target="slides/slide1161.xml"/><Relationship Id="rId171" Type="http://schemas.openxmlformats.org/officeDocument/2006/relationships/slide" Target="slides/slide170.xml"/><Relationship Id="rId837" Type="http://schemas.openxmlformats.org/officeDocument/2006/relationships/slide" Target="slides/slide836.xml"/><Relationship Id="rId1022" Type="http://schemas.openxmlformats.org/officeDocument/2006/relationships/slide" Target="slides/slide1021.xml"/><Relationship Id="rId1467" Type="http://schemas.openxmlformats.org/officeDocument/2006/relationships/slide" Target="slides/slide1466.xml"/><Relationship Id="rId1674" Type="http://schemas.openxmlformats.org/officeDocument/2006/relationships/slide" Target="slides/slide1673.xml"/><Relationship Id="rId269" Type="http://schemas.openxmlformats.org/officeDocument/2006/relationships/slide" Target="slides/slide268.xml"/><Relationship Id="rId476" Type="http://schemas.openxmlformats.org/officeDocument/2006/relationships/slide" Target="slides/slide475.xml"/><Relationship Id="rId683" Type="http://schemas.openxmlformats.org/officeDocument/2006/relationships/slide" Target="slides/slide682.xml"/><Relationship Id="rId890" Type="http://schemas.openxmlformats.org/officeDocument/2006/relationships/slide" Target="slides/slide889.xml"/><Relationship Id="rId904" Type="http://schemas.openxmlformats.org/officeDocument/2006/relationships/slide" Target="slides/slide903.xml"/><Relationship Id="rId1327" Type="http://schemas.openxmlformats.org/officeDocument/2006/relationships/slide" Target="slides/slide1326.xml"/><Relationship Id="rId1534" Type="http://schemas.openxmlformats.org/officeDocument/2006/relationships/slide" Target="slides/slide1533.xml"/><Relationship Id="rId1741" Type="http://schemas.openxmlformats.org/officeDocument/2006/relationships/slide" Target="slides/slide1740.xml"/><Relationship Id="rId33" Type="http://schemas.openxmlformats.org/officeDocument/2006/relationships/slide" Target="slides/slide32.xml"/><Relationship Id="rId129" Type="http://schemas.openxmlformats.org/officeDocument/2006/relationships/slide" Target="slides/slide128.xml"/><Relationship Id="rId336" Type="http://schemas.openxmlformats.org/officeDocument/2006/relationships/slide" Target="slides/slide335.xml"/><Relationship Id="rId543" Type="http://schemas.openxmlformats.org/officeDocument/2006/relationships/slide" Target="slides/slide542.xml"/><Relationship Id="rId988" Type="http://schemas.openxmlformats.org/officeDocument/2006/relationships/slide" Target="slides/slide987.xml"/><Relationship Id="rId1173" Type="http://schemas.openxmlformats.org/officeDocument/2006/relationships/slide" Target="slides/slide1172.xml"/><Relationship Id="rId1380" Type="http://schemas.openxmlformats.org/officeDocument/2006/relationships/slide" Target="slides/slide1379.xml"/><Relationship Id="rId1601" Type="http://schemas.openxmlformats.org/officeDocument/2006/relationships/slide" Target="slides/slide1600.xml"/><Relationship Id="rId182" Type="http://schemas.openxmlformats.org/officeDocument/2006/relationships/slide" Target="slides/slide181.xml"/><Relationship Id="rId403" Type="http://schemas.openxmlformats.org/officeDocument/2006/relationships/slide" Target="slides/slide402.xml"/><Relationship Id="rId750" Type="http://schemas.openxmlformats.org/officeDocument/2006/relationships/slide" Target="slides/slide749.xml"/><Relationship Id="rId848" Type="http://schemas.openxmlformats.org/officeDocument/2006/relationships/slide" Target="slides/slide847.xml"/><Relationship Id="rId1033" Type="http://schemas.openxmlformats.org/officeDocument/2006/relationships/slide" Target="slides/slide1032.xml"/><Relationship Id="rId1478" Type="http://schemas.openxmlformats.org/officeDocument/2006/relationships/slide" Target="slides/slide1477.xml"/><Relationship Id="rId1685" Type="http://schemas.openxmlformats.org/officeDocument/2006/relationships/slide" Target="slides/slide1684.xml"/><Relationship Id="rId487" Type="http://schemas.openxmlformats.org/officeDocument/2006/relationships/slide" Target="slides/slide486.xml"/><Relationship Id="rId610" Type="http://schemas.openxmlformats.org/officeDocument/2006/relationships/slide" Target="slides/slide609.xml"/><Relationship Id="rId694" Type="http://schemas.openxmlformats.org/officeDocument/2006/relationships/slide" Target="slides/slide693.xml"/><Relationship Id="rId708" Type="http://schemas.openxmlformats.org/officeDocument/2006/relationships/slide" Target="slides/slide707.xml"/><Relationship Id="rId915" Type="http://schemas.openxmlformats.org/officeDocument/2006/relationships/slide" Target="slides/slide914.xml"/><Relationship Id="rId1240" Type="http://schemas.openxmlformats.org/officeDocument/2006/relationships/slide" Target="slides/slide1239.xml"/><Relationship Id="rId1338" Type="http://schemas.openxmlformats.org/officeDocument/2006/relationships/slide" Target="slides/slide1337.xml"/><Relationship Id="rId1545" Type="http://schemas.openxmlformats.org/officeDocument/2006/relationships/slide" Target="slides/slide1544.xml"/><Relationship Id="rId347" Type="http://schemas.openxmlformats.org/officeDocument/2006/relationships/slide" Target="slides/slide346.xml"/><Relationship Id="rId999" Type="http://schemas.openxmlformats.org/officeDocument/2006/relationships/slide" Target="slides/slide998.xml"/><Relationship Id="rId1100" Type="http://schemas.openxmlformats.org/officeDocument/2006/relationships/slide" Target="slides/slide1099.xml"/><Relationship Id="rId1184" Type="http://schemas.openxmlformats.org/officeDocument/2006/relationships/slide" Target="slides/slide1183.xml"/><Relationship Id="rId1405" Type="http://schemas.openxmlformats.org/officeDocument/2006/relationships/slide" Target="slides/slide1404.xml"/><Relationship Id="rId1752" Type="http://schemas.openxmlformats.org/officeDocument/2006/relationships/slide" Target="slides/slide1751.xml"/><Relationship Id="rId44" Type="http://schemas.openxmlformats.org/officeDocument/2006/relationships/slide" Target="slides/slide43.xml"/><Relationship Id="rId554" Type="http://schemas.openxmlformats.org/officeDocument/2006/relationships/slide" Target="slides/slide553.xml"/><Relationship Id="rId761" Type="http://schemas.openxmlformats.org/officeDocument/2006/relationships/slide" Target="slides/slide760.xml"/><Relationship Id="rId859" Type="http://schemas.openxmlformats.org/officeDocument/2006/relationships/slide" Target="slides/slide858.xml"/><Relationship Id="rId1391" Type="http://schemas.openxmlformats.org/officeDocument/2006/relationships/slide" Target="slides/slide1390.xml"/><Relationship Id="rId1489" Type="http://schemas.openxmlformats.org/officeDocument/2006/relationships/slide" Target="slides/slide1488.xml"/><Relationship Id="rId1612" Type="http://schemas.openxmlformats.org/officeDocument/2006/relationships/slide" Target="slides/slide1611.xml"/><Relationship Id="rId1696" Type="http://schemas.openxmlformats.org/officeDocument/2006/relationships/slide" Target="slides/slide1695.xml"/><Relationship Id="rId193" Type="http://schemas.openxmlformats.org/officeDocument/2006/relationships/slide" Target="slides/slide192.xml"/><Relationship Id="rId207" Type="http://schemas.openxmlformats.org/officeDocument/2006/relationships/slide" Target="slides/slide206.xml"/><Relationship Id="rId414" Type="http://schemas.openxmlformats.org/officeDocument/2006/relationships/slide" Target="slides/slide413.xml"/><Relationship Id="rId498" Type="http://schemas.openxmlformats.org/officeDocument/2006/relationships/slide" Target="slides/slide497.xml"/><Relationship Id="rId621" Type="http://schemas.openxmlformats.org/officeDocument/2006/relationships/slide" Target="slides/slide620.xml"/><Relationship Id="rId1044" Type="http://schemas.openxmlformats.org/officeDocument/2006/relationships/slide" Target="slides/slide1043.xml"/><Relationship Id="rId1251" Type="http://schemas.openxmlformats.org/officeDocument/2006/relationships/slide" Target="slides/slide1250.xml"/><Relationship Id="rId1349" Type="http://schemas.openxmlformats.org/officeDocument/2006/relationships/slide" Target="slides/slide1348.xml"/><Relationship Id="rId260" Type="http://schemas.openxmlformats.org/officeDocument/2006/relationships/slide" Target="slides/slide259.xml"/><Relationship Id="rId719" Type="http://schemas.openxmlformats.org/officeDocument/2006/relationships/slide" Target="slides/slide718.xml"/><Relationship Id="rId926" Type="http://schemas.openxmlformats.org/officeDocument/2006/relationships/slide" Target="slides/slide925.xml"/><Relationship Id="rId1111" Type="http://schemas.openxmlformats.org/officeDocument/2006/relationships/slide" Target="slides/slide1110.xml"/><Relationship Id="rId1556" Type="http://schemas.openxmlformats.org/officeDocument/2006/relationships/slide" Target="slides/slide1555.xml"/><Relationship Id="rId1763" Type="http://schemas.openxmlformats.org/officeDocument/2006/relationships/slide" Target="slides/slide1762.xml"/><Relationship Id="rId55" Type="http://schemas.openxmlformats.org/officeDocument/2006/relationships/slide" Target="slides/slide54.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slide" Target="slides/slide564.xml"/><Relationship Id="rId772" Type="http://schemas.openxmlformats.org/officeDocument/2006/relationships/slide" Target="slides/slide771.xml"/><Relationship Id="rId1195" Type="http://schemas.openxmlformats.org/officeDocument/2006/relationships/slide" Target="slides/slide1194.xml"/><Relationship Id="rId1209" Type="http://schemas.openxmlformats.org/officeDocument/2006/relationships/slide" Target="slides/slide1208.xml"/><Relationship Id="rId1416" Type="http://schemas.openxmlformats.org/officeDocument/2006/relationships/slide" Target="slides/slide1415.xml"/><Relationship Id="rId1623" Type="http://schemas.openxmlformats.org/officeDocument/2006/relationships/slide" Target="slides/slide1622.xml"/><Relationship Id="rId218" Type="http://schemas.openxmlformats.org/officeDocument/2006/relationships/slide" Target="slides/slide217.xml"/><Relationship Id="rId425" Type="http://schemas.openxmlformats.org/officeDocument/2006/relationships/slide" Target="slides/slide424.xml"/><Relationship Id="rId632" Type="http://schemas.openxmlformats.org/officeDocument/2006/relationships/slide" Target="slides/slide631.xml"/><Relationship Id="rId1055" Type="http://schemas.openxmlformats.org/officeDocument/2006/relationships/slide" Target="slides/slide1054.xml"/><Relationship Id="rId1262" Type="http://schemas.openxmlformats.org/officeDocument/2006/relationships/slide" Target="slides/slide1261.xml"/><Relationship Id="rId271" Type="http://schemas.openxmlformats.org/officeDocument/2006/relationships/slide" Target="slides/slide270.xml"/><Relationship Id="rId937" Type="http://schemas.openxmlformats.org/officeDocument/2006/relationships/slide" Target="slides/slide936.xml"/><Relationship Id="rId1122" Type="http://schemas.openxmlformats.org/officeDocument/2006/relationships/slide" Target="slides/slide1121.xml"/><Relationship Id="rId1567" Type="http://schemas.openxmlformats.org/officeDocument/2006/relationships/slide" Target="slides/slide1566.xml"/><Relationship Id="rId1774" Type="http://schemas.openxmlformats.org/officeDocument/2006/relationships/slide" Target="slides/slide1773.xml"/><Relationship Id="rId66" Type="http://schemas.openxmlformats.org/officeDocument/2006/relationships/slide" Target="slides/slide65.xml"/><Relationship Id="rId131" Type="http://schemas.openxmlformats.org/officeDocument/2006/relationships/slide" Target="slides/slide130.xml"/><Relationship Id="rId369" Type="http://schemas.openxmlformats.org/officeDocument/2006/relationships/slide" Target="slides/slide368.xml"/><Relationship Id="rId576" Type="http://schemas.openxmlformats.org/officeDocument/2006/relationships/slide" Target="slides/slide575.xml"/><Relationship Id="rId783" Type="http://schemas.openxmlformats.org/officeDocument/2006/relationships/slide" Target="slides/slide782.xml"/><Relationship Id="rId990" Type="http://schemas.openxmlformats.org/officeDocument/2006/relationships/slide" Target="slides/slide989.xml"/><Relationship Id="rId1427" Type="http://schemas.openxmlformats.org/officeDocument/2006/relationships/slide" Target="slides/slide1426.xml"/><Relationship Id="rId1634" Type="http://schemas.openxmlformats.org/officeDocument/2006/relationships/slide" Target="slides/slide1633.xml"/><Relationship Id="rId229" Type="http://schemas.openxmlformats.org/officeDocument/2006/relationships/slide" Target="slides/slide228.xml"/><Relationship Id="rId436" Type="http://schemas.openxmlformats.org/officeDocument/2006/relationships/slide" Target="slides/slide435.xml"/><Relationship Id="rId643" Type="http://schemas.openxmlformats.org/officeDocument/2006/relationships/slide" Target="slides/slide642.xml"/><Relationship Id="rId1066" Type="http://schemas.openxmlformats.org/officeDocument/2006/relationships/slide" Target="slides/slide1065.xml"/><Relationship Id="rId1273" Type="http://schemas.openxmlformats.org/officeDocument/2006/relationships/slide" Target="slides/slide1272.xml"/><Relationship Id="rId1480" Type="http://schemas.openxmlformats.org/officeDocument/2006/relationships/slide" Target="slides/slide1479.xml"/><Relationship Id="rId850" Type="http://schemas.openxmlformats.org/officeDocument/2006/relationships/slide" Target="slides/slide849.xml"/><Relationship Id="rId948" Type="http://schemas.openxmlformats.org/officeDocument/2006/relationships/slide" Target="slides/slide947.xml"/><Relationship Id="rId1133" Type="http://schemas.openxmlformats.org/officeDocument/2006/relationships/slide" Target="slides/slide1132.xml"/><Relationship Id="rId1578" Type="http://schemas.openxmlformats.org/officeDocument/2006/relationships/slide" Target="slides/slide1577.xml"/><Relationship Id="rId1701" Type="http://schemas.openxmlformats.org/officeDocument/2006/relationships/slide" Target="slides/slide1700.xml"/><Relationship Id="rId1785" Type="http://schemas.openxmlformats.org/officeDocument/2006/relationships/slide" Target="slides/slide1784.xml"/><Relationship Id="rId77" Type="http://schemas.openxmlformats.org/officeDocument/2006/relationships/slide" Target="slides/slide76.xml"/><Relationship Id="rId282" Type="http://schemas.openxmlformats.org/officeDocument/2006/relationships/slide" Target="slides/slide281.xml"/><Relationship Id="rId503" Type="http://schemas.openxmlformats.org/officeDocument/2006/relationships/slide" Target="slides/slide502.xml"/><Relationship Id="rId587" Type="http://schemas.openxmlformats.org/officeDocument/2006/relationships/slide" Target="slides/slide586.xml"/><Relationship Id="rId710" Type="http://schemas.openxmlformats.org/officeDocument/2006/relationships/slide" Target="slides/slide709.xml"/><Relationship Id="rId808" Type="http://schemas.openxmlformats.org/officeDocument/2006/relationships/slide" Target="slides/slide807.xml"/><Relationship Id="rId1340" Type="http://schemas.openxmlformats.org/officeDocument/2006/relationships/slide" Target="slides/slide1339.xml"/><Relationship Id="rId1438" Type="http://schemas.openxmlformats.org/officeDocument/2006/relationships/slide" Target="slides/slide1437.xml"/><Relationship Id="rId1645" Type="http://schemas.openxmlformats.org/officeDocument/2006/relationships/slide" Target="slides/slide1644.xml"/><Relationship Id="rId8" Type="http://schemas.openxmlformats.org/officeDocument/2006/relationships/slide" Target="slides/slide7.xml"/><Relationship Id="rId142" Type="http://schemas.openxmlformats.org/officeDocument/2006/relationships/slide" Target="slides/slide141.xml"/><Relationship Id="rId447" Type="http://schemas.openxmlformats.org/officeDocument/2006/relationships/slide" Target="slides/slide446.xml"/><Relationship Id="rId794" Type="http://schemas.openxmlformats.org/officeDocument/2006/relationships/slide" Target="slides/slide793.xml"/><Relationship Id="rId1077" Type="http://schemas.openxmlformats.org/officeDocument/2006/relationships/slide" Target="slides/slide1076.xml"/><Relationship Id="rId1200" Type="http://schemas.openxmlformats.org/officeDocument/2006/relationships/slide" Target="slides/slide1199.xml"/><Relationship Id="rId654" Type="http://schemas.openxmlformats.org/officeDocument/2006/relationships/slide" Target="slides/slide653.xml"/><Relationship Id="rId861" Type="http://schemas.openxmlformats.org/officeDocument/2006/relationships/slide" Target="slides/slide860.xml"/><Relationship Id="rId959" Type="http://schemas.openxmlformats.org/officeDocument/2006/relationships/slide" Target="slides/slide958.xml"/><Relationship Id="rId1284" Type="http://schemas.openxmlformats.org/officeDocument/2006/relationships/slide" Target="slides/slide1283.xml"/><Relationship Id="rId1491" Type="http://schemas.openxmlformats.org/officeDocument/2006/relationships/slide" Target="slides/slide1490.xml"/><Relationship Id="rId1505" Type="http://schemas.openxmlformats.org/officeDocument/2006/relationships/slide" Target="slides/slide1504.xml"/><Relationship Id="rId1589" Type="http://schemas.openxmlformats.org/officeDocument/2006/relationships/slide" Target="slides/slide1588.xml"/><Relationship Id="rId1712" Type="http://schemas.openxmlformats.org/officeDocument/2006/relationships/slide" Target="slides/slide1711.xml"/><Relationship Id="rId293" Type="http://schemas.openxmlformats.org/officeDocument/2006/relationships/slide" Target="slides/slide292.xml"/><Relationship Id="rId307" Type="http://schemas.openxmlformats.org/officeDocument/2006/relationships/slide" Target="slides/slide306.xml"/><Relationship Id="rId514" Type="http://schemas.openxmlformats.org/officeDocument/2006/relationships/slide" Target="slides/slide513.xml"/><Relationship Id="rId721" Type="http://schemas.openxmlformats.org/officeDocument/2006/relationships/slide" Target="slides/slide720.xml"/><Relationship Id="rId1144" Type="http://schemas.openxmlformats.org/officeDocument/2006/relationships/slide" Target="slides/slide1143.xml"/><Relationship Id="rId1351" Type="http://schemas.openxmlformats.org/officeDocument/2006/relationships/slide" Target="slides/slide1350.xml"/><Relationship Id="rId1449" Type="http://schemas.openxmlformats.org/officeDocument/2006/relationships/slide" Target="slides/slide1448.xml"/><Relationship Id="rId1796" Type="http://schemas.openxmlformats.org/officeDocument/2006/relationships/slide" Target="slides/slide1795.xml"/><Relationship Id="rId88" Type="http://schemas.openxmlformats.org/officeDocument/2006/relationships/slide" Target="slides/slide87.xml"/><Relationship Id="rId153" Type="http://schemas.openxmlformats.org/officeDocument/2006/relationships/slide" Target="slides/slide152.xml"/><Relationship Id="rId360" Type="http://schemas.openxmlformats.org/officeDocument/2006/relationships/slide" Target="slides/slide359.xml"/><Relationship Id="rId598" Type="http://schemas.openxmlformats.org/officeDocument/2006/relationships/slide" Target="slides/slide597.xml"/><Relationship Id="rId819" Type="http://schemas.openxmlformats.org/officeDocument/2006/relationships/slide" Target="slides/slide818.xml"/><Relationship Id="rId1004" Type="http://schemas.openxmlformats.org/officeDocument/2006/relationships/slide" Target="slides/slide1003.xml"/><Relationship Id="rId1211" Type="http://schemas.openxmlformats.org/officeDocument/2006/relationships/slide" Target="slides/slide1210.xml"/><Relationship Id="rId1656" Type="http://schemas.openxmlformats.org/officeDocument/2006/relationships/slide" Target="slides/slide1655.xml"/><Relationship Id="rId220" Type="http://schemas.openxmlformats.org/officeDocument/2006/relationships/slide" Target="slides/slide219.xml"/><Relationship Id="rId458" Type="http://schemas.openxmlformats.org/officeDocument/2006/relationships/slide" Target="slides/slide457.xml"/><Relationship Id="rId665" Type="http://schemas.openxmlformats.org/officeDocument/2006/relationships/slide" Target="slides/slide664.xml"/><Relationship Id="rId872" Type="http://schemas.openxmlformats.org/officeDocument/2006/relationships/slide" Target="slides/slide871.xml"/><Relationship Id="rId1088" Type="http://schemas.openxmlformats.org/officeDocument/2006/relationships/slide" Target="slides/slide1087.xml"/><Relationship Id="rId1295" Type="http://schemas.openxmlformats.org/officeDocument/2006/relationships/slide" Target="slides/slide1294.xml"/><Relationship Id="rId1309" Type="http://schemas.openxmlformats.org/officeDocument/2006/relationships/slide" Target="slides/slide1308.xml"/><Relationship Id="rId1516" Type="http://schemas.openxmlformats.org/officeDocument/2006/relationships/slide" Target="slides/slide1515.xml"/><Relationship Id="rId1723" Type="http://schemas.openxmlformats.org/officeDocument/2006/relationships/slide" Target="slides/slide1722.xml"/><Relationship Id="rId15" Type="http://schemas.openxmlformats.org/officeDocument/2006/relationships/slide" Target="slides/slide14.xml"/><Relationship Id="rId318" Type="http://schemas.openxmlformats.org/officeDocument/2006/relationships/slide" Target="slides/slide317.xml"/><Relationship Id="rId525" Type="http://schemas.openxmlformats.org/officeDocument/2006/relationships/slide" Target="slides/slide524.xml"/><Relationship Id="rId732" Type="http://schemas.openxmlformats.org/officeDocument/2006/relationships/slide" Target="slides/slide731.xml"/><Relationship Id="rId1155" Type="http://schemas.openxmlformats.org/officeDocument/2006/relationships/slide" Target="slides/slide1154.xml"/><Relationship Id="rId1362" Type="http://schemas.openxmlformats.org/officeDocument/2006/relationships/slide" Target="slides/slide1361.xml"/><Relationship Id="rId99" Type="http://schemas.openxmlformats.org/officeDocument/2006/relationships/slide" Target="slides/slide98.xml"/><Relationship Id="rId164" Type="http://schemas.openxmlformats.org/officeDocument/2006/relationships/slide" Target="slides/slide163.xml"/><Relationship Id="rId371" Type="http://schemas.openxmlformats.org/officeDocument/2006/relationships/slide" Target="slides/slide370.xml"/><Relationship Id="rId1015" Type="http://schemas.openxmlformats.org/officeDocument/2006/relationships/slide" Target="slides/slide1014.xml"/><Relationship Id="rId1222" Type="http://schemas.openxmlformats.org/officeDocument/2006/relationships/slide" Target="slides/slide1221.xml"/><Relationship Id="rId1667" Type="http://schemas.openxmlformats.org/officeDocument/2006/relationships/slide" Target="slides/slide1666.xml"/><Relationship Id="rId469" Type="http://schemas.openxmlformats.org/officeDocument/2006/relationships/slide" Target="slides/slide468.xml"/><Relationship Id="rId676" Type="http://schemas.openxmlformats.org/officeDocument/2006/relationships/slide" Target="slides/slide675.xml"/><Relationship Id="rId883" Type="http://schemas.openxmlformats.org/officeDocument/2006/relationships/slide" Target="slides/slide882.xml"/><Relationship Id="rId1099" Type="http://schemas.openxmlformats.org/officeDocument/2006/relationships/slide" Target="slides/slide1098.xml"/><Relationship Id="rId1527" Type="http://schemas.openxmlformats.org/officeDocument/2006/relationships/slide" Target="slides/slide1526.xml"/><Relationship Id="rId1734" Type="http://schemas.openxmlformats.org/officeDocument/2006/relationships/slide" Target="slides/slide1733.xml"/><Relationship Id="rId26" Type="http://schemas.openxmlformats.org/officeDocument/2006/relationships/slide" Target="slides/slide25.xml"/><Relationship Id="rId231" Type="http://schemas.openxmlformats.org/officeDocument/2006/relationships/slide" Target="slides/slide230.xml"/><Relationship Id="rId329" Type="http://schemas.openxmlformats.org/officeDocument/2006/relationships/slide" Target="slides/slide328.xml"/><Relationship Id="rId536" Type="http://schemas.openxmlformats.org/officeDocument/2006/relationships/slide" Target="slides/slide535.xml"/><Relationship Id="rId1166" Type="http://schemas.openxmlformats.org/officeDocument/2006/relationships/slide" Target="slides/slide1165.xml"/><Relationship Id="rId1373" Type="http://schemas.openxmlformats.org/officeDocument/2006/relationships/slide" Target="slides/slide1372.xml"/><Relationship Id="rId175" Type="http://schemas.openxmlformats.org/officeDocument/2006/relationships/slide" Target="slides/slide174.xml"/><Relationship Id="rId743" Type="http://schemas.openxmlformats.org/officeDocument/2006/relationships/slide" Target="slides/slide742.xml"/><Relationship Id="rId950" Type="http://schemas.openxmlformats.org/officeDocument/2006/relationships/slide" Target="slides/slide949.xml"/><Relationship Id="rId1026" Type="http://schemas.openxmlformats.org/officeDocument/2006/relationships/slide" Target="slides/slide1025.xml"/><Relationship Id="rId1580" Type="http://schemas.openxmlformats.org/officeDocument/2006/relationships/slide" Target="slides/slide1579.xml"/><Relationship Id="rId1678" Type="http://schemas.openxmlformats.org/officeDocument/2006/relationships/slide" Target="slides/slide1677.xml"/><Relationship Id="rId1801" Type="http://schemas.openxmlformats.org/officeDocument/2006/relationships/slide" Target="slides/slide1800.xml"/><Relationship Id="rId382" Type="http://schemas.openxmlformats.org/officeDocument/2006/relationships/slide" Target="slides/slide381.xml"/><Relationship Id="rId603" Type="http://schemas.openxmlformats.org/officeDocument/2006/relationships/slide" Target="slides/slide602.xml"/><Relationship Id="rId687" Type="http://schemas.openxmlformats.org/officeDocument/2006/relationships/slide" Target="slides/slide686.xml"/><Relationship Id="rId810" Type="http://schemas.openxmlformats.org/officeDocument/2006/relationships/slide" Target="slides/slide809.xml"/><Relationship Id="rId908" Type="http://schemas.openxmlformats.org/officeDocument/2006/relationships/slide" Target="slides/slide907.xml"/><Relationship Id="rId1233" Type="http://schemas.openxmlformats.org/officeDocument/2006/relationships/slide" Target="slides/slide1232.xml"/><Relationship Id="rId1440" Type="http://schemas.openxmlformats.org/officeDocument/2006/relationships/slide" Target="slides/slide1439.xml"/><Relationship Id="rId1538" Type="http://schemas.openxmlformats.org/officeDocument/2006/relationships/slide" Target="slides/slide1537.xml"/><Relationship Id="rId242" Type="http://schemas.openxmlformats.org/officeDocument/2006/relationships/slide" Target="slides/slide241.xml"/><Relationship Id="rId894" Type="http://schemas.openxmlformats.org/officeDocument/2006/relationships/slide" Target="slides/slide893.xml"/><Relationship Id="rId1177" Type="http://schemas.openxmlformats.org/officeDocument/2006/relationships/slide" Target="slides/slide1176.xml"/><Relationship Id="rId1300" Type="http://schemas.openxmlformats.org/officeDocument/2006/relationships/slide" Target="slides/slide1299.xml"/><Relationship Id="rId1745" Type="http://schemas.openxmlformats.org/officeDocument/2006/relationships/slide" Target="slides/slide1744.xml"/><Relationship Id="rId37" Type="http://schemas.openxmlformats.org/officeDocument/2006/relationships/slide" Target="slides/slide36.xml"/><Relationship Id="rId102" Type="http://schemas.openxmlformats.org/officeDocument/2006/relationships/slide" Target="slides/slide101.xml"/><Relationship Id="rId547" Type="http://schemas.openxmlformats.org/officeDocument/2006/relationships/slide" Target="slides/slide546.xml"/><Relationship Id="rId754" Type="http://schemas.openxmlformats.org/officeDocument/2006/relationships/slide" Target="slides/slide753.xml"/><Relationship Id="rId961" Type="http://schemas.openxmlformats.org/officeDocument/2006/relationships/slide" Target="slides/slide960.xml"/><Relationship Id="rId1384" Type="http://schemas.openxmlformats.org/officeDocument/2006/relationships/slide" Target="slides/slide1383.xml"/><Relationship Id="rId1591" Type="http://schemas.openxmlformats.org/officeDocument/2006/relationships/slide" Target="slides/slide1590.xml"/><Relationship Id="rId1605" Type="http://schemas.openxmlformats.org/officeDocument/2006/relationships/slide" Target="slides/slide1604.xml"/><Relationship Id="rId1689" Type="http://schemas.openxmlformats.org/officeDocument/2006/relationships/slide" Target="slides/slide1688.xml"/><Relationship Id="rId90" Type="http://schemas.openxmlformats.org/officeDocument/2006/relationships/slide" Target="slides/slide89.xml"/><Relationship Id="rId186" Type="http://schemas.openxmlformats.org/officeDocument/2006/relationships/slide" Target="slides/slide185.xml"/><Relationship Id="rId393" Type="http://schemas.openxmlformats.org/officeDocument/2006/relationships/slide" Target="slides/slide392.xml"/><Relationship Id="rId407" Type="http://schemas.openxmlformats.org/officeDocument/2006/relationships/slide" Target="slides/slide406.xml"/><Relationship Id="rId614" Type="http://schemas.openxmlformats.org/officeDocument/2006/relationships/slide" Target="slides/slide613.xml"/><Relationship Id="rId821" Type="http://schemas.openxmlformats.org/officeDocument/2006/relationships/slide" Target="slides/slide820.xml"/><Relationship Id="rId1037" Type="http://schemas.openxmlformats.org/officeDocument/2006/relationships/slide" Target="slides/slide1036.xml"/><Relationship Id="rId1244" Type="http://schemas.openxmlformats.org/officeDocument/2006/relationships/slide" Target="slides/slide1243.xml"/><Relationship Id="rId1451" Type="http://schemas.openxmlformats.org/officeDocument/2006/relationships/slide" Target="slides/slide1450.xml"/><Relationship Id="rId253" Type="http://schemas.openxmlformats.org/officeDocument/2006/relationships/slide" Target="slides/slide252.xml"/><Relationship Id="rId460" Type="http://schemas.openxmlformats.org/officeDocument/2006/relationships/slide" Target="slides/slide459.xml"/><Relationship Id="rId698" Type="http://schemas.openxmlformats.org/officeDocument/2006/relationships/slide" Target="slides/slide697.xml"/><Relationship Id="rId919" Type="http://schemas.openxmlformats.org/officeDocument/2006/relationships/slide" Target="slides/slide918.xml"/><Relationship Id="rId1090" Type="http://schemas.openxmlformats.org/officeDocument/2006/relationships/slide" Target="slides/slide1089.xml"/><Relationship Id="rId1104" Type="http://schemas.openxmlformats.org/officeDocument/2006/relationships/slide" Target="slides/slide1103.xml"/><Relationship Id="rId1311" Type="http://schemas.openxmlformats.org/officeDocument/2006/relationships/slide" Target="slides/slide1310.xml"/><Relationship Id="rId1549" Type="http://schemas.openxmlformats.org/officeDocument/2006/relationships/slide" Target="slides/slide1548.xml"/><Relationship Id="rId1756" Type="http://schemas.openxmlformats.org/officeDocument/2006/relationships/slide" Target="slides/slide1755.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558" Type="http://schemas.openxmlformats.org/officeDocument/2006/relationships/slide" Target="slides/slide557.xml"/><Relationship Id="rId765" Type="http://schemas.openxmlformats.org/officeDocument/2006/relationships/slide" Target="slides/slide764.xml"/><Relationship Id="rId972" Type="http://schemas.openxmlformats.org/officeDocument/2006/relationships/slide" Target="slides/slide971.xml"/><Relationship Id="rId1188" Type="http://schemas.openxmlformats.org/officeDocument/2006/relationships/slide" Target="slides/slide1187.xml"/><Relationship Id="rId1395" Type="http://schemas.openxmlformats.org/officeDocument/2006/relationships/slide" Target="slides/slide1394.xml"/><Relationship Id="rId1409" Type="http://schemas.openxmlformats.org/officeDocument/2006/relationships/slide" Target="slides/slide1408.xml"/><Relationship Id="rId1616" Type="http://schemas.openxmlformats.org/officeDocument/2006/relationships/slide" Target="slides/slide1615.xml"/><Relationship Id="rId197" Type="http://schemas.openxmlformats.org/officeDocument/2006/relationships/slide" Target="slides/slide196.xml"/><Relationship Id="rId418" Type="http://schemas.openxmlformats.org/officeDocument/2006/relationships/slide" Target="slides/slide417.xml"/><Relationship Id="rId625" Type="http://schemas.openxmlformats.org/officeDocument/2006/relationships/slide" Target="slides/slide624.xml"/><Relationship Id="rId832" Type="http://schemas.openxmlformats.org/officeDocument/2006/relationships/slide" Target="slides/slide831.xml"/><Relationship Id="rId1048" Type="http://schemas.openxmlformats.org/officeDocument/2006/relationships/slide" Target="slides/slide1047.xml"/><Relationship Id="rId1255" Type="http://schemas.openxmlformats.org/officeDocument/2006/relationships/slide" Target="slides/slide1254.xml"/><Relationship Id="rId1462" Type="http://schemas.openxmlformats.org/officeDocument/2006/relationships/slide" Target="slides/slide1461.xml"/><Relationship Id="rId264" Type="http://schemas.openxmlformats.org/officeDocument/2006/relationships/slide" Target="slides/slide263.xml"/><Relationship Id="rId471" Type="http://schemas.openxmlformats.org/officeDocument/2006/relationships/slide" Target="slides/slide470.xml"/><Relationship Id="rId1115" Type="http://schemas.openxmlformats.org/officeDocument/2006/relationships/slide" Target="slides/slide1114.xml"/><Relationship Id="rId1322" Type="http://schemas.openxmlformats.org/officeDocument/2006/relationships/slide" Target="slides/slide1321.xml"/><Relationship Id="rId1767" Type="http://schemas.openxmlformats.org/officeDocument/2006/relationships/slide" Target="slides/slide1766.xml"/><Relationship Id="rId59" Type="http://schemas.openxmlformats.org/officeDocument/2006/relationships/slide" Target="slides/slide58.xml"/><Relationship Id="rId124" Type="http://schemas.openxmlformats.org/officeDocument/2006/relationships/slide" Target="slides/slide123.xml"/><Relationship Id="rId569" Type="http://schemas.openxmlformats.org/officeDocument/2006/relationships/slide" Target="slides/slide568.xml"/><Relationship Id="rId776" Type="http://schemas.openxmlformats.org/officeDocument/2006/relationships/slide" Target="slides/slide775.xml"/><Relationship Id="rId983" Type="http://schemas.openxmlformats.org/officeDocument/2006/relationships/slide" Target="slides/slide982.xml"/><Relationship Id="rId1199" Type="http://schemas.openxmlformats.org/officeDocument/2006/relationships/slide" Target="slides/slide1198.xml"/><Relationship Id="rId1627" Type="http://schemas.openxmlformats.org/officeDocument/2006/relationships/slide" Target="slides/slide1626.xml"/><Relationship Id="rId331" Type="http://schemas.openxmlformats.org/officeDocument/2006/relationships/slide" Target="slides/slide330.xml"/><Relationship Id="rId429" Type="http://schemas.openxmlformats.org/officeDocument/2006/relationships/slide" Target="slides/slide428.xml"/><Relationship Id="rId636" Type="http://schemas.openxmlformats.org/officeDocument/2006/relationships/slide" Target="slides/slide635.xml"/><Relationship Id="rId1059" Type="http://schemas.openxmlformats.org/officeDocument/2006/relationships/slide" Target="slides/slide1058.xml"/><Relationship Id="rId1266" Type="http://schemas.openxmlformats.org/officeDocument/2006/relationships/slide" Target="slides/slide1265.xml"/><Relationship Id="rId1473" Type="http://schemas.openxmlformats.org/officeDocument/2006/relationships/slide" Target="slides/slide1472.xml"/><Relationship Id="rId843" Type="http://schemas.openxmlformats.org/officeDocument/2006/relationships/slide" Target="slides/slide842.xml"/><Relationship Id="rId1126" Type="http://schemas.openxmlformats.org/officeDocument/2006/relationships/slide" Target="slides/slide1125.xml"/><Relationship Id="rId1680" Type="http://schemas.openxmlformats.org/officeDocument/2006/relationships/slide" Target="slides/slide1679.xml"/><Relationship Id="rId1778" Type="http://schemas.openxmlformats.org/officeDocument/2006/relationships/slide" Target="slides/slide1777.xml"/><Relationship Id="rId275" Type="http://schemas.openxmlformats.org/officeDocument/2006/relationships/slide" Target="slides/slide274.xml"/><Relationship Id="rId482" Type="http://schemas.openxmlformats.org/officeDocument/2006/relationships/slide" Target="slides/slide481.xml"/><Relationship Id="rId703" Type="http://schemas.openxmlformats.org/officeDocument/2006/relationships/slide" Target="slides/slide702.xml"/><Relationship Id="rId910" Type="http://schemas.openxmlformats.org/officeDocument/2006/relationships/slide" Target="slides/slide909.xml"/><Relationship Id="rId1333" Type="http://schemas.openxmlformats.org/officeDocument/2006/relationships/slide" Target="slides/slide1332.xml"/><Relationship Id="rId1540" Type="http://schemas.openxmlformats.org/officeDocument/2006/relationships/slide" Target="slides/slide1539.xml"/><Relationship Id="rId1638" Type="http://schemas.openxmlformats.org/officeDocument/2006/relationships/slide" Target="slides/slide1637.xml"/><Relationship Id="rId135" Type="http://schemas.openxmlformats.org/officeDocument/2006/relationships/slide" Target="slides/slide134.xml"/><Relationship Id="rId342" Type="http://schemas.openxmlformats.org/officeDocument/2006/relationships/slide" Target="slides/slide341.xml"/><Relationship Id="rId787" Type="http://schemas.openxmlformats.org/officeDocument/2006/relationships/slide" Target="slides/slide786.xml"/><Relationship Id="rId994" Type="http://schemas.openxmlformats.org/officeDocument/2006/relationships/slide" Target="slides/slide993.xml"/><Relationship Id="rId1400" Type="http://schemas.openxmlformats.org/officeDocument/2006/relationships/slide" Target="slides/slide1399.xml"/><Relationship Id="rId202" Type="http://schemas.openxmlformats.org/officeDocument/2006/relationships/slide" Target="slides/slide201.xml"/><Relationship Id="rId647" Type="http://schemas.openxmlformats.org/officeDocument/2006/relationships/slide" Target="slides/slide646.xml"/><Relationship Id="rId854" Type="http://schemas.openxmlformats.org/officeDocument/2006/relationships/slide" Target="slides/slide853.xml"/><Relationship Id="rId1277" Type="http://schemas.openxmlformats.org/officeDocument/2006/relationships/slide" Target="slides/slide1276.xml"/><Relationship Id="rId1484" Type="http://schemas.openxmlformats.org/officeDocument/2006/relationships/slide" Target="slides/slide1483.xml"/><Relationship Id="rId1691" Type="http://schemas.openxmlformats.org/officeDocument/2006/relationships/slide" Target="slides/slide1690.xml"/><Relationship Id="rId1705" Type="http://schemas.openxmlformats.org/officeDocument/2006/relationships/slide" Target="slides/slide1704.xml"/><Relationship Id="rId286" Type="http://schemas.openxmlformats.org/officeDocument/2006/relationships/slide" Target="slides/slide285.xml"/><Relationship Id="rId493" Type="http://schemas.openxmlformats.org/officeDocument/2006/relationships/slide" Target="slides/slide492.xml"/><Relationship Id="rId507" Type="http://schemas.openxmlformats.org/officeDocument/2006/relationships/slide" Target="slides/slide506.xml"/><Relationship Id="rId714" Type="http://schemas.openxmlformats.org/officeDocument/2006/relationships/slide" Target="slides/slide713.xml"/><Relationship Id="rId921" Type="http://schemas.openxmlformats.org/officeDocument/2006/relationships/slide" Target="slides/slide920.xml"/><Relationship Id="rId1137" Type="http://schemas.openxmlformats.org/officeDocument/2006/relationships/slide" Target="slides/slide1136.xml"/><Relationship Id="rId1344" Type="http://schemas.openxmlformats.org/officeDocument/2006/relationships/slide" Target="slides/slide1343.xml"/><Relationship Id="rId1551" Type="http://schemas.openxmlformats.org/officeDocument/2006/relationships/slide" Target="slides/slide1550.xml"/><Relationship Id="rId1789" Type="http://schemas.openxmlformats.org/officeDocument/2006/relationships/slide" Target="slides/slide1788.xml"/><Relationship Id="rId50" Type="http://schemas.openxmlformats.org/officeDocument/2006/relationships/slide" Target="slides/slide49.xml"/><Relationship Id="rId146" Type="http://schemas.openxmlformats.org/officeDocument/2006/relationships/slide" Target="slides/slide145.xml"/><Relationship Id="rId353" Type="http://schemas.openxmlformats.org/officeDocument/2006/relationships/slide" Target="slides/slide352.xml"/><Relationship Id="rId560" Type="http://schemas.openxmlformats.org/officeDocument/2006/relationships/slide" Target="slides/slide559.xml"/><Relationship Id="rId798" Type="http://schemas.openxmlformats.org/officeDocument/2006/relationships/slide" Target="slides/slide797.xml"/><Relationship Id="rId1190" Type="http://schemas.openxmlformats.org/officeDocument/2006/relationships/slide" Target="slides/slide1189.xml"/><Relationship Id="rId1204" Type="http://schemas.openxmlformats.org/officeDocument/2006/relationships/slide" Target="slides/slide1203.xml"/><Relationship Id="rId1411" Type="http://schemas.openxmlformats.org/officeDocument/2006/relationships/slide" Target="slides/slide1410.xml"/><Relationship Id="rId1649" Type="http://schemas.openxmlformats.org/officeDocument/2006/relationships/slide" Target="slides/slide1648.xml"/><Relationship Id="rId213" Type="http://schemas.openxmlformats.org/officeDocument/2006/relationships/slide" Target="slides/slide212.xml"/><Relationship Id="rId420" Type="http://schemas.openxmlformats.org/officeDocument/2006/relationships/slide" Target="slides/slide419.xml"/><Relationship Id="rId658" Type="http://schemas.openxmlformats.org/officeDocument/2006/relationships/slide" Target="slides/slide657.xml"/><Relationship Id="rId865" Type="http://schemas.openxmlformats.org/officeDocument/2006/relationships/slide" Target="slides/slide864.xml"/><Relationship Id="rId1050" Type="http://schemas.openxmlformats.org/officeDocument/2006/relationships/slide" Target="slides/slide1049.xml"/><Relationship Id="rId1288" Type="http://schemas.openxmlformats.org/officeDocument/2006/relationships/slide" Target="slides/slide1287.xml"/><Relationship Id="rId1495" Type="http://schemas.openxmlformats.org/officeDocument/2006/relationships/slide" Target="slides/slide1494.xml"/><Relationship Id="rId1509" Type="http://schemas.openxmlformats.org/officeDocument/2006/relationships/slide" Target="slides/slide1508.xml"/><Relationship Id="rId1716" Type="http://schemas.openxmlformats.org/officeDocument/2006/relationships/slide" Target="slides/slide1715.xml"/><Relationship Id="rId297" Type="http://schemas.openxmlformats.org/officeDocument/2006/relationships/slide" Target="slides/slide296.xml"/><Relationship Id="rId518" Type="http://schemas.openxmlformats.org/officeDocument/2006/relationships/slide" Target="slides/slide517.xml"/><Relationship Id="rId725" Type="http://schemas.openxmlformats.org/officeDocument/2006/relationships/slide" Target="slides/slide724.xml"/><Relationship Id="rId932" Type="http://schemas.openxmlformats.org/officeDocument/2006/relationships/slide" Target="slides/slide931.xml"/><Relationship Id="rId1148" Type="http://schemas.openxmlformats.org/officeDocument/2006/relationships/slide" Target="slides/slide1147.xml"/><Relationship Id="rId1355" Type="http://schemas.openxmlformats.org/officeDocument/2006/relationships/slide" Target="slides/slide1354.xml"/><Relationship Id="rId1562" Type="http://schemas.openxmlformats.org/officeDocument/2006/relationships/slide" Target="slides/slide1561.xml"/><Relationship Id="rId157" Type="http://schemas.openxmlformats.org/officeDocument/2006/relationships/slide" Target="slides/slide156.xml"/><Relationship Id="rId364" Type="http://schemas.openxmlformats.org/officeDocument/2006/relationships/slide" Target="slides/slide363.xml"/><Relationship Id="rId1008" Type="http://schemas.openxmlformats.org/officeDocument/2006/relationships/slide" Target="slides/slide1007.xml"/><Relationship Id="rId1215" Type="http://schemas.openxmlformats.org/officeDocument/2006/relationships/slide" Target="slides/slide1214.xml"/><Relationship Id="rId1422" Type="http://schemas.openxmlformats.org/officeDocument/2006/relationships/slide" Target="slides/slide1421.xml"/><Relationship Id="rId61" Type="http://schemas.openxmlformats.org/officeDocument/2006/relationships/slide" Target="slides/slide60.xml"/><Relationship Id="rId571" Type="http://schemas.openxmlformats.org/officeDocument/2006/relationships/slide" Target="slides/slide570.xml"/><Relationship Id="rId669" Type="http://schemas.openxmlformats.org/officeDocument/2006/relationships/slide" Target="slides/slide668.xml"/><Relationship Id="rId876" Type="http://schemas.openxmlformats.org/officeDocument/2006/relationships/slide" Target="slides/slide875.xml"/><Relationship Id="rId1299" Type="http://schemas.openxmlformats.org/officeDocument/2006/relationships/slide" Target="slides/slide1298.xml"/><Relationship Id="rId1727" Type="http://schemas.openxmlformats.org/officeDocument/2006/relationships/slide" Target="slides/slide1726.xml"/><Relationship Id="rId19" Type="http://schemas.openxmlformats.org/officeDocument/2006/relationships/slide" Target="slides/slide18.xml"/><Relationship Id="rId224" Type="http://schemas.openxmlformats.org/officeDocument/2006/relationships/slide" Target="slides/slide223.xml"/><Relationship Id="rId431" Type="http://schemas.openxmlformats.org/officeDocument/2006/relationships/slide" Target="slides/slide430.xml"/><Relationship Id="rId529" Type="http://schemas.openxmlformats.org/officeDocument/2006/relationships/slide" Target="slides/slide528.xml"/><Relationship Id="rId736" Type="http://schemas.openxmlformats.org/officeDocument/2006/relationships/slide" Target="slides/slide735.xml"/><Relationship Id="rId1061" Type="http://schemas.openxmlformats.org/officeDocument/2006/relationships/slide" Target="slides/slide1060.xml"/><Relationship Id="rId1159" Type="http://schemas.openxmlformats.org/officeDocument/2006/relationships/slide" Target="slides/slide1158.xml"/><Relationship Id="rId1366" Type="http://schemas.openxmlformats.org/officeDocument/2006/relationships/slide" Target="slides/slide1365.xml"/><Relationship Id="rId168" Type="http://schemas.openxmlformats.org/officeDocument/2006/relationships/slide" Target="slides/slide167.xml"/><Relationship Id="rId943" Type="http://schemas.openxmlformats.org/officeDocument/2006/relationships/slide" Target="slides/slide942.xml"/><Relationship Id="rId1019" Type="http://schemas.openxmlformats.org/officeDocument/2006/relationships/slide" Target="slides/slide1018.xml"/><Relationship Id="rId1573" Type="http://schemas.openxmlformats.org/officeDocument/2006/relationships/slide" Target="slides/slide1572.xml"/><Relationship Id="rId1780" Type="http://schemas.openxmlformats.org/officeDocument/2006/relationships/slide" Target="slides/slide1779.xml"/><Relationship Id="rId72" Type="http://schemas.openxmlformats.org/officeDocument/2006/relationships/slide" Target="slides/slide71.xml"/><Relationship Id="rId375" Type="http://schemas.openxmlformats.org/officeDocument/2006/relationships/slide" Target="slides/slide374.xml"/><Relationship Id="rId582" Type="http://schemas.openxmlformats.org/officeDocument/2006/relationships/slide" Target="slides/slide581.xml"/><Relationship Id="rId803" Type="http://schemas.openxmlformats.org/officeDocument/2006/relationships/slide" Target="slides/slide802.xml"/><Relationship Id="rId1226" Type="http://schemas.openxmlformats.org/officeDocument/2006/relationships/slide" Target="slides/slide1225.xml"/><Relationship Id="rId1433" Type="http://schemas.openxmlformats.org/officeDocument/2006/relationships/slide" Target="slides/slide1432.xml"/><Relationship Id="rId1640" Type="http://schemas.openxmlformats.org/officeDocument/2006/relationships/slide" Target="slides/slide1639.xml"/><Relationship Id="rId1738" Type="http://schemas.openxmlformats.org/officeDocument/2006/relationships/slide" Target="slides/slide1737.xml"/><Relationship Id="rId3" Type="http://schemas.openxmlformats.org/officeDocument/2006/relationships/slide" Target="slides/slide2.xml"/><Relationship Id="rId235" Type="http://schemas.openxmlformats.org/officeDocument/2006/relationships/slide" Target="slides/slide234.xml"/><Relationship Id="rId442" Type="http://schemas.openxmlformats.org/officeDocument/2006/relationships/slide" Target="slides/slide441.xml"/><Relationship Id="rId887" Type="http://schemas.openxmlformats.org/officeDocument/2006/relationships/slide" Target="slides/slide886.xml"/><Relationship Id="rId1072" Type="http://schemas.openxmlformats.org/officeDocument/2006/relationships/slide" Target="slides/slide1071.xml"/><Relationship Id="rId1500" Type="http://schemas.openxmlformats.org/officeDocument/2006/relationships/slide" Target="slides/slide1499.xml"/><Relationship Id="rId302" Type="http://schemas.openxmlformats.org/officeDocument/2006/relationships/slide" Target="slides/slide301.xml"/><Relationship Id="rId747" Type="http://schemas.openxmlformats.org/officeDocument/2006/relationships/slide" Target="slides/slide746.xml"/><Relationship Id="rId954" Type="http://schemas.openxmlformats.org/officeDocument/2006/relationships/slide" Target="slides/slide953.xml"/><Relationship Id="rId1377" Type="http://schemas.openxmlformats.org/officeDocument/2006/relationships/slide" Target="slides/slide1376.xml"/><Relationship Id="rId1584" Type="http://schemas.openxmlformats.org/officeDocument/2006/relationships/slide" Target="slides/slide1583.xml"/><Relationship Id="rId1791" Type="http://schemas.openxmlformats.org/officeDocument/2006/relationships/slide" Target="slides/slide1790.xml"/><Relationship Id="rId1805" Type="http://schemas.openxmlformats.org/officeDocument/2006/relationships/notesMaster" Target="notesMasters/notesMaster1.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593" Type="http://schemas.openxmlformats.org/officeDocument/2006/relationships/slide" Target="slides/slide592.xml"/><Relationship Id="rId607" Type="http://schemas.openxmlformats.org/officeDocument/2006/relationships/slide" Target="slides/slide606.xml"/><Relationship Id="rId814" Type="http://schemas.openxmlformats.org/officeDocument/2006/relationships/slide" Target="slides/slide813.xml"/><Relationship Id="rId1237" Type="http://schemas.openxmlformats.org/officeDocument/2006/relationships/slide" Target="slides/slide1236.xml"/><Relationship Id="rId1444" Type="http://schemas.openxmlformats.org/officeDocument/2006/relationships/slide" Target="slides/slide1443.xml"/><Relationship Id="rId1651" Type="http://schemas.openxmlformats.org/officeDocument/2006/relationships/slide" Target="slides/slide1650.xml"/><Relationship Id="rId246" Type="http://schemas.openxmlformats.org/officeDocument/2006/relationships/slide" Target="slides/slide245.xml"/><Relationship Id="rId453" Type="http://schemas.openxmlformats.org/officeDocument/2006/relationships/slide" Target="slides/slide452.xml"/><Relationship Id="rId660" Type="http://schemas.openxmlformats.org/officeDocument/2006/relationships/slide" Target="slides/slide659.xml"/><Relationship Id="rId898" Type="http://schemas.openxmlformats.org/officeDocument/2006/relationships/slide" Target="slides/slide897.xml"/><Relationship Id="rId1083" Type="http://schemas.openxmlformats.org/officeDocument/2006/relationships/slide" Target="slides/slide1082.xml"/><Relationship Id="rId1290" Type="http://schemas.openxmlformats.org/officeDocument/2006/relationships/slide" Target="slides/slide1289.xml"/><Relationship Id="rId1304" Type="http://schemas.openxmlformats.org/officeDocument/2006/relationships/slide" Target="slides/slide1303.xml"/><Relationship Id="rId1511" Type="http://schemas.openxmlformats.org/officeDocument/2006/relationships/slide" Target="slides/slide1510.xml"/><Relationship Id="rId1749" Type="http://schemas.openxmlformats.org/officeDocument/2006/relationships/slide" Target="slides/slide1748.xml"/><Relationship Id="rId106" Type="http://schemas.openxmlformats.org/officeDocument/2006/relationships/slide" Target="slides/slide105.xml"/><Relationship Id="rId313" Type="http://schemas.openxmlformats.org/officeDocument/2006/relationships/slide" Target="slides/slide312.xml"/><Relationship Id="rId758" Type="http://schemas.openxmlformats.org/officeDocument/2006/relationships/slide" Target="slides/slide757.xml"/><Relationship Id="rId965" Type="http://schemas.openxmlformats.org/officeDocument/2006/relationships/slide" Target="slides/slide964.xml"/><Relationship Id="rId1150" Type="http://schemas.openxmlformats.org/officeDocument/2006/relationships/slide" Target="slides/slide1149.xml"/><Relationship Id="rId1388" Type="http://schemas.openxmlformats.org/officeDocument/2006/relationships/slide" Target="slides/slide1387.xml"/><Relationship Id="rId1595" Type="http://schemas.openxmlformats.org/officeDocument/2006/relationships/slide" Target="slides/slide1594.xml"/><Relationship Id="rId1609" Type="http://schemas.openxmlformats.org/officeDocument/2006/relationships/slide" Target="slides/slide1608.xml"/><Relationship Id="rId10" Type="http://schemas.openxmlformats.org/officeDocument/2006/relationships/slide" Target="slides/slide9.xml"/><Relationship Id="rId94" Type="http://schemas.openxmlformats.org/officeDocument/2006/relationships/slide" Target="slides/slide93.xml"/><Relationship Id="rId397" Type="http://schemas.openxmlformats.org/officeDocument/2006/relationships/slide" Target="slides/slide396.xml"/><Relationship Id="rId520" Type="http://schemas.openxmlformats.org/officeDocument/2006/relationships/slide" Target="slides/slide519.xml"/><Relationship Id="rId618" Type="http://schemas.openxmlformats.org/officeDocument/2006/relationships/slide" Target="slides/slide617.xml"/><Relationship Id="rId825" Type="http://schemas.openxmlformats.org/officeDocument/2006/relationships/slide" Target="slides/slide824.xml"/><Relationship Id="rId1248" Type="http://schemas.openxmlformats.org/officeDocument/2006/relationships/slide" Target="slides/slide1247.xml"/><Relationship Id="rId1455" Type="http://schemas.openxmlformats.org/officeDocument/2006/relationships/slide" Target="slides/slide1454.xml"/><Relationship Id="rId1662" Type="http://schemas.openxmlformats.org/officeDocument/2006/relationships/slide" Target="slides/slide1661.xml"/><Relationship Id="rId257" Type="http://schemas.openxmlformats.org/officeDocument/2006/relationships/slide" Target="slides/slide256.xml"/><Relationship Id="rId464" Type="http://schemas.openxmlformats.org/officeDocument/2006/relationships/slide" Target="slides/slide463.xml"/><Relationship Id="rId1010" Type="http://schemas.openxmlformats.org/officeDocument/2006/relationships/slide" Target="slides/slide1009.xml"/><Relationship Id="rId1094" Type="http://schemas.openxmlformats.org/officeDocument/2006/relationships/slide" Target="slides/slide1093.xml"/><Relationship Id="rId1108" Type="http://schemas.openxmlformats.org/officeDocument/2006/relationships/slide" Target="slides/slide1107.xml"/><Relationship Id="rId1315" Type="http://schemas.openxmlformats.org/officeDocument/2006/relationships/slide" Target="slides/slide1314.xml"/><Relationship Id="rId117" Type="http://schemas.openxmlformats.org/officeDocument/2006/relationships/slide" Target="slides/slide116.xml"/><Relationship Id="rId671" Type="http://schemas.openxmlformats.org/officeDocument/2006/relationships/slide" Target="slides/slide670.xml"/><Relationship Id="rId769" Type="http://schemas.openxmlformats.org/officeDocument/2006/relationships/slide" Target="slides/slide768.xml"/><Relationship Id="rId976" Type="http://schemas.openxmlformats.org/officeDocument/2006/relationships/slide" Target="slides/slide975.xml"/><Relationship Id="rId1399" Type="http://schemas.openxmlformats.org/officeDocument/2006/relationships/slide" Target="slides/slide1398.xml"/><Relationship Id="rId324" Type="http://schemas.openxmlformats.org/officeDocument/2006/relationships/slide" Target="slides/slide323.xml"/><Relationship Id="rId531" Type="http://schemas.openxmlformats.org/officeDocument/2006/relationships/slide" Target="slides/slide530.xml"/><Relationship Id="rId629" Type="http://schemas.openxmlformats.org/officeDocument/2006/relationships/slide" Target="slides/slide628.xml"/><Relationship Id="rId1161" Type="http://schemas.openxmlformats.org/officeDocument/2006/relationships/slide" Target="slides/slide1160.xml"/><Relationship Id="rId1259" Type="http://schemas.openxmlformats.org/officeDocument/2006/relationships/slide" Target="slides/slide1258.xml"/><Relationship Id="rId1466" Type="http://schemas.openxmlformats.org/officeDocument/2006/relationships/slide" Target="slides/slide1465.xml"/><Relationship Id="rId836" Type="http://schemas.openxmlformats.org/officeDocument/2006/relationships/slide" Target="slides/slide835.xml"/><Relationship Id="rId1021" Type="http://schemas.openxmlformats.org/officeDocument/2006/relationships/slide" Target="slides/slide1020.xml"/><Relationship Id="rId1119" Type="http://schemas.openxmlformats.org/officeDocument/2006/relationships/slide" Target="slides/slide1118.xml"/><Relationship Id="rId1673" Type="http://schemas.openxmlformats.org/officeDocument/2006/relationships/slide" Target="slides/slide1672.xml"/><Relationship Id="rId903" Type="http://schemas.openxmlformats.org/officeDocument/2006/relationships/slide" Target="slides/slide902.xml"/><Relationship Id="rId1326" Type="http://schemas.openxmlformats.org/officeDocument/2006/relationships/slide" Target="slides/slide1325.xml"/><Relationship Id="rId1533" Type="http://schemas.openxmlformats.org/officeDocument/2006/relationships/slide" Target="slides/slide1532.xml"/><Relationship Id="rId1740" Type="http://schemas.openxmlformats.org/officeDocument/2006/relationships/slide" Target="slides/slide1739.xml"/><Relationship Id="rId32" Type="http://schemas.openxmlformats.org/officeDocument/2006/relationships/slide" Target="slides/slide31.xml"/><Relationship Id="rId1600" Type="http://schemas.openxmlformats.org/officeDocument/2006/relationships/slide" Target="slides/slide1599.xml"/><Relationship Id="rId181" Type="http://schemas.openxmlformats.org/officeDocument/2006/relationships/slide" Target="slides/slide180.xml"/><Relationship Id="rId279" Type="http://schemas.openxmlformats.org/officeDocument/2006/relationships/slide" Target="slides/slide278.xml"/><Relationship Id="rId486" Type="http://schemas.openxmlformats.org/officeDocument/2006/relationships/slide" Target="slides/slide485.xml"/><Relationship Id="rId693" Type="http://schemas.openxmlformats.org/officeDocument/2006/relationships/slide" Target="slides/slide692.xml"/><Relationship Id="rId139" Type="http://schemas.openxmlformats.org/officeDocument/2006/relationships/slide" Target="slides/slide138.xml"/><Relationship Id="rId346" Type="http://schemas.openxmlformats.org/officeDocument/2006/relationships/slide" Target="slides/slide345.xml"/><Relationship Id="rId553" Type="http://schemas.openxmlformats.org/officeDocument/2006/relationships/slide" Target="slides/slide552.xml"/><Relationship Id="rId760" Type="http://schemas.openxmlformats.org/officeDocument/2006/relationships/slide" Target="slides/slide759.xml"/><Relationship Id="rId998" Type="http://schemas.openxmlformats.org/officeDocument/2006/relationships/slide" Target="slides/slide997.xml"/><Relationship Id="rId1183" Type="http://schemas.openxmlformats.org/officeDocument/2006/relationships/slide" Target="slides/slide1182.xml"/><Relationship Id="rId1390" Type="http://schemas.openxmlformats.org/officeDocument/2006/relationships/slide" Target="slides/slide1389.xml"/><Relationship Id="rId206" Type="http://schemas.openxmlformats.org/officeDocument/2006/relationships/slide" Target="slides/slide205.xml"/><Relationship Id="rId413" Type="http://schemas.openxmlformats.org/officeDocument/2006/relationships/slide" Target="slides/slide412.xml"/><Relationship Id="rId858" Type="http://schemas.openxmlformats.org/officeDocument/2006/relationships/slide" Target="slides/slide857.xml"/><Relationship Id="rId1043" Type="http://schemas.openxmlformats.org/officeDocument/2006/relationships/slide" Target="slides/slide1042.xml"/><Relationship Id="rId1488" Type="http://schemas.openxmlformats.org/officeDocument/2006/relationships/slide" Target="slides/slide1487.xml"/><Relationship Id="rId1695" Type="http://schemas.openxmlformats.org/officeDocument/2006/relationships/slide" Target="slides/slide1694.xml"/><Relationship Id="rId620" Type="http://schemas.openxmlformats.org/officeDocument/2006/relationships/slide" Target="slides/slide619.xml"/><Relationship Id="rId718" Type="http://schemas.openxmlformats.org/officeDocument/2006/relationships/slide" Target="slides/slide717.xml"/><Relationship Id="rId925" Type="http://schemas.openxmlformats.org/officeDocument/2006/relationships/slide" Target="slides/slide924.xml"/><Relationship Id="rId1250" Type="http://schemas.openxmlformats.org/officeDocument/2006/relationships/slide" Target="slides/slide1249.xml"/><Relationship Id="rId1348" Type="http://schemas.openxmlformats.org/officeDocument/2006/relationships/slide" Target="slides/slide1347.xml"/><Relationship Id="rId1555" Type="http://schemas.openxmlformats.org/officeDocument/2006/relationships/slide" Target="slides/slide1554.xml"/><Relationship Id="rId1762" Type="http://schemas.openxmlformats.org/officeDocument/2006/relationships/slide" Target="slides/slide1761.xml"/><Relationship Id="rId1110" Type="http://schemas.openxmlformats.org/officeDocument/2006/relationships/slide" Target="slides/slide1109.xml"/><Relationship Id="rId1208" Type="http://schemas.openxmlformats.org/officeDocument/2006/relationships/slide" Target="slides/slide1207.xml"/><Relationship Id="rId1415" Type="http://schemas.openxmlformats.org/officeDocument/2006/relationships/slide" Target="slides/slide1414.xml"/><Relationship Id="rId54" Type="http://schemas.openxmlformats.org/officeDocument/2006/relationships/slide" Target="slides/slide53.xml"/><Relationship Id="rId1622" Type="http://schemas.openxmlformats.org/officeDocument/2006/relationships/slide" Target="slides/slide1621.xml"/><Relationship Id="rId270" Type="http://schemas.openxmlformats.org/officeDocument/2006/relationships/slide" Target="slides/slide269.xml"/><Relationship Id="rId130" Type="http://schemas.openxmlformats.org/officeDocument/2006/relationships/slide" Target="slides/slide129.xml"/><Relationship Id="rId368" Type="http://schemas.openxmlformats.org/officeDocument/2006/relationships/slide" Target="slides/slide367.xml"/><Relationship Id="rId575" Type="http://schemas.openxmlformats.org/officeDocument/2006/relationships/slide" Target="slides/slide574.xml"/><Relationship Id="rId782" Type="http://schemas.openxmlformats.org/officeDocument/2006/relationships/slide" Target="slides/slide781.xml"/><Relationship Id="rId228" Type="http://schemas.openxmlformats.org/officeDocument/2006/relationships/slide" Target="slides/slide227.xml"/><Relationship Id="rId435" Type="http://schemas.openxmlformats.org/officeDocument/2006/relationships/slide" Target="slides/slide434.xml"/><Relationship Id="rId642" Type="http://schemas.openxmlformats.org/officeDocument/2006/relationships/slide" Target="slides/slide641.xml"/><Relationship Id="rId1065" Type="http://schemas.openxmlformats.org/officeDocument/2006/relationships/slide" Target="slides/slide1064.xml"/><Relationship Id="rId1272" Type="http://schemas.openxmlformats.org/officeDocument/2006/relationships/slide" Target="slides/slide1271.xml"/><Relationship Id="rId502" Type="http://schemas.openxmlformats.org/officeDocument/2006/relationships/slide" Target="slides/slide501.xml"/><Relationship Id="rId947" Type="http://schemas.openxmlformats.org/officeDocument/2006/relationships/slide" Target="slides/slide946.xml"/><Relationship Id="rId1132" Type="http://schemas.openxmlformats.org/officeDocument/2006/relationships/slide" Target="slides/slide1131.xml"/><Relationship Id="rId1577" Type="http://schemas.openxmlformats.org/officeDocument/2006/relationships/slide" Target="slides/slide1576.xml"/><Relationship Id="rId1784" Type="http://schemas.openxmlformats.org/officeDocument/2006/relationships/slide" Target="slides/slide1783.xml"/><Relationship Id="rId76" Type="http://schemas.openxmlformats.org/officeDocument/2006/relationships/slide" Target="slides/slide75.xml"/><Relationship Id="rId807" Type="http://schemas.openxmlformats.org/officeDocument/2006/relationships/slide" Target="slides/slide806.xml"/><Relationship Id="rId1437" Type="http://schemas.openxmlformats.org/officeDocument/2006/relationships/slide" Target="slides/slide1436.xml"/><Relationship Id="rId1644" Type="http://schemas.openxmlformats.org/officeDocument/2006/relationships/slide" Target="slides/slide1643.xml"/><Relationship Id="rId1504" Type="http://schemas.openxmlformats.org/officeDocument/2006/relationships/slide" Target="slides/slide1503.xml"/><Relationship Id="rId1711" Type="http://schemas.openxmlformats.org/officeDocument/2006/relationships/slide" Target="slides/slide1710.xml"/><Relationship Id="rId292" Type="http://schemas.openxmlformats.org/officeDocument/2006/relationships/slide" Target="slides/slide291.xml"/><Relationship Id="rId1809" Type="http://schemas.openxmlformats.org/officeDocument/2006/relationships/theme" Target="theme/theme1.xml"/><Relationship Id="rId597" Type="http://schemas.openxmlformats.org/officeDocument/2006/relationships/slide" Target="slides/slide596.xml"/><Relationship Id="rId152" Type="http://schemas.openxmlformats.org/officeDocument/2006/relationships/slide" Target="slides/slide151.xml"/><Relationship Id="rId457" Type="http://schemas.openxmlformats.org/officeDocument/2006/relationships/slide" Target="slides/slide456.xml"/><Relationship Id="rId1087" Type="http://schemas.openxmlformats.org/officeDocument/2006/relationships/slide" Target="slides/slide1086.xml"/><Relationship Id="rId1294" Type="http://schemas.openxmlformats.org/officeDocument/2006/relationships/slide" Target="slides/slide1293.xml"/><Relationship Id="rId664" Type="http://schemas.openxmlformats.org/officeDocument/2006/relationships/slide" Target="slides/slide663.xml"/><Relationship Id="rId871" Type="http://schemas.openxmlformats.org/officeDocument/2006/relationships/slide" Target="slides/slide870.xml"/><Relationship Id="rId969" Type="http://schemas.openxmlformats.org/officeDocument/2006/relationships/slide" Target="slides/slide968.xml"/><Relationship Id="rId1599" Type="http://schemas.openxmlformats.org/officeDocument/2006/relationships/slide" Target="slides/slide1598.xml"/><Relationship Id="rId317" Type="http://schemas.openxmlformats.org/officeDocument/2006/relationships/slide" Target="slides/slide316.xml"/><Relationship Id="rId524" Type="http://schemas.openxmlformats.org/officeDocument/2006/relationships/slide" Target="slides/slide523.xml"/><Relationship Id="rId731" Type="http://schemas.openxmlformats.org/officeDocument/2006/relationships/slide" Target="slides/slide730.xml"/><Relationship Id="rId1154" Type="http://schemas.openxmlformats.org/officeDocument/2006/relationships/slide" Target="slides/slide1153.xml"/><Relationship Id="rId1361" Type="http://schemas.openxmlformats.org/officeDocument/2006/relationships/slide" Target="slides/slide1360.xml"/><Relationship Id="rId1459" Type="http://schemas.openxmlformats.org/officeDocument/2006/relationships/slide" Target="slides/slide1458.xml"/><Relationship Id="rId98" Type="http://schemas.openxmlformats.org/officeDocument/2006/relationships/slide" Target="slides/slide97.xml"/><Relationship Id="rId829" Type="http://schemas.openxmlformats.org/officeDocument/2006/relationships/slide" Target="slides/slide828.xml"/><Relationship Id="rId1014" Type="http://schemas.openxmlformats.org/officeDocument/2006/relationships/slide" Target="slides/slide1013.xml"/><Relationship Id="rId1221" Type="http://schemas.openxmlformats.org/officeDocument/2006/relationships/slide" Target="slides/slide1220.xml"/><Relationship Id="rId1666" Type="http://schemas.openxmlformats.org/officeDocument/2006/relationships/slide" Target="slides/slide1665.xml"/><Relationship Id="rId1319" Type="http://schemas.openxmlformats.org/officeDocument/2006/relationships/slide" Target="slides/slide1318.xml"/><Relationship Id="rId1526" Type="http://schemas.openxmlformats.org/officeDocument/2006/relationships/slide" Target="slides/slide1525.xml"/><Relationship Id="rId1733" Type="http://schemas.openxmlformats.org/officeDocument/2006/relationships/slide" Target="slides/slide1732.xml"/><Relationship Id="rId25" Type="http://schemas.openxmlformats.org/officeDocument/2006/relationships/slide" Target="slides/slide24.xml"/><Relationship Id="rId1800" Type="http://schemas.openxmlformats.org/officeDocument/2006/relationships/slide" Target="slides/slide1799.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79" Type="http://schemas.openxmlformats.org/officeDocument/2006/relationships/slide" Target="slides/slide478.xml"/><Relationship Id="rId686" Type="http://schemas.openxmlformats.org/officeDocument/2006/relationships/slide" Target="slides/slide685.xml"/><Relationship Id="rId893" Type="http://schemas.openxmlformats.org/officeDocument/2006/relationships/slide" Target="slides/slide892.xml"/><Relationship Id="rId339" Type="http://schemas.openxmlformats.org/officeDocument/2006/relationships/slide" Target="slides/slide338.xml"/><Relationship Id="rId546" Type="http://schemas.openxmlformats.org/officeDocument/2006/relationships/slide" Target="slides/slide545.xml"/><Relationship Id="rId753" Type="http://schemas.openxmlformats.org/officeDocument/2006/relationships/slide" Target="slides/slide752.xml"/><Relationship Id="rId1176" Type="http://schemas.openxmlformats.org/officeDocument/2006/relationships/slide" Target="slides/slide1175.xml"/><Relationship Id="rId1383" Type="http://schemas.openxmlformats.org/officeDocument/2006/relationships/slide" Target="slides/slide1382.xml"/><Relationship Id="rId101" Type="http://schemas.openxmlformats.org/officeDocument/2006/relationships/slide" Target="slides/slide100.xml"/><Relationship Id="rId406" Type="http://schemas.openxmlformats.org/officeDocument/2006/relationships/slide" Target="slides/slide405.xml"/><Relationship Id="rId960" Type="http://schemas.openxmlformats.org/officeDocument/2006/relationships/slide" Target="slides/slide959.xml"/><Relationship Id="rId1036" Type="http://schemas.openxmlformats.org/officeDocument/2006/relationships/slide" Target="slides/slide1035.xml"/><Relationship Id="rId1243" Type="http://schemas.openxmlformats.org/officeDocument/2006/relationships/slide" Target="slides/slide1242.xml"/><Relationship Id="rId1590" Type="http://schemas.openxmlformats.org/officeDocument/2006/relationships/slide" Target="slides/slide1589.xml"/><Relationship Id="rId1688" Type="http://schemas.openxmlformats.org/officeDocument/2006/relationships/slide" Target="slides/slide1687.xml"/><Relationship Id="rId613" Type="http://schemas.openxmlformats.org/officeDocument/2006/relationships/slide" Target="slides/slide612.xml"/><Relationship Id="rId820" Type="http://schemas.openxmlformats.org/officeDocument/2006/relationships/slide" Target="slides/slide819.xml"/><Relationship Id="rId918" Type="http://schemas.openxmlformats.org/officeDocument/2006/relationships/slide" Target="slides/slide917.xml"/><Relationship Id="rId1450" Type="http://schemas.openxmlformats.org/officeDocument/2006/relationships/slide" Target="slides/slide1449.xml"/><Relationship Id="rId1548" Type="http://schemas.openxmlformats.org/officeDocument/2006/relationships/slide" Target="slides/slide1547.xml"/><Relationship Id="rId1755" Type="http://schemas.openxmlformats.org/officeDocument/2006/relationships/slide" Target="slides/slide1754.xml"/><Relationship Id="rId1103" Type="http://schemas.openxmlformats.org/officeDocument/2006/relationships/slide" Target="slides/slide1102.xml"/><Relationship Id="rId1310" Type="http://schemas.openxmlformats.org/officeDocument/2006/relationships/slide" Target="slides/slide1309.xml"/><Relationship Id="rId1408" Type="http://schemas.openxmlformats.org/officeDocument/2006/relationships/slide" Target="slides/slide1407.xml"/><Relationship Id="rId47" Type="http://schemas.openxmlformats.org/officeDocument/2006/relationships/slide" Target="slides/slide46.xml"/><Relationship Id="rId1615" Type="http://schemas.openxmlformats.org/officeDocument/2006/relationships/slide" Target="slides/slide1614.xml"/><Relationship Id="rId196" Type="http://schemas.openxmlformats.org/officeDocument/2006/relationships/slide" Target="slides/slide195.xml"/><Relationship Id="rId263" Type="http://schemas.openxmlformats.org/officeDocument/2006/relationships/slide" Target="slides/slide262.xml"/><Relationship Id="rId470" Type="http://schemas.openxmlformats.org/officeDocument/2006/relationships/slide" Target="slides/slide469.xml"/><Relationship Id="rId123" Type="http://schemas.openxmlformats.org/officeDocument/2006/relationships/slide" Target="slides/slide122.xml"/><Relationship Id="rId330" Type="http://schemas.openxmlformats.org/officeDocument/2006/relationships/slide" Target="slides/slide329.xml"/><Relationship Id="rId568" Type="http://schemas.openxmlformats.org/officeDocument/2006/relationships/slide" Target="slides/slide567.xml"/><Relationship Id="rId775" Type="http://schemas.openxmlformats.org/officeDocument/2006/relationships/slide" Target="slides/slide774.xml"/><Relationship Id="rId982" Type="http://schemas.openxmlformats.org/officeDocument/2006/relationships/slide" Target="slides/slide981.xml"/><Relationship Id="rId1198" Type="http://schemas.openxmlformats.org/officeDocument/2006/relationships/slide" Target="slides/slide1197.xml"/><Relationship Id="rId428" Type="http://schemas.openxmlformats.org/officeDocument/2006/relationships/slide" Target="slides/slide427.xml"/><Relationship Id="rId635" Type="http://schemas.openxmlformats.org/officeDocument/2006/relationships/slide" Target="slides/slide634.xml"/><Relationship Id="rId842" Type="http://schemas.openxmlformats.org/officeDocument/2006/relationships/slide" Target="slides/slide841.xml"/><Relationship Id="rId1058" Type="http://schemas.openxmlformats.org/officeDocument/2006/relationships/slide" Target="slides/slide1057.xml"/><Relationship Id="rId1265" Type="http://schemas.openxmlformats.org/officeDocument/2006/relationships/slide" Target="slides/slide1264.xml"/><Relationship Id="rId1472" Type="http://schemas.openxmlformats.org/officeDocument/2006/relationships/slide" Target="slides/slide1471.xml"/><Relationship Id="rId702" Type="http://schemas.openxmlformats.org/officeDocument/2006/relationships/slide" Target="slides/slide701.xml"/><Relationship Id="rId1125" Type="http://schemas.openxmlformats.org/officeDocument/2006/relationships/slide" Target="slides/slide1124.xml"/><Relationship Id="rId1332" Type="http://schemas.openxmlformats.org/officeDocument/2006/relationships/slide" Target="slides/slide1331.xml"/><Relationship Id="rId1777" Type="http://schemas.openxmlformats.org/officeDocument/2006/relationships/slide" Target="slides/slide1776.xml"/><Relationship Id="rId69" Type="http://schemas.openxmlformats.org/officeDocument/2006/relationships/slide" Target="slides/slide68.xml"/><Relationship Id="rId1637" Type="http://schemas.openxmlformats.org/officeDocument/2006/relationships/slide" Target="slides/slide1636.xml"/><Relationship Id="rId1704" Type="http://schemas.openxmlformats.org/officeDocument/2006/relationships/slide" Target="slides/slide1703.xml"/><Relationship Id="rId285" Type="http://schemas.openxmlformats.org/officeDocument/2006/relationships/slide" Target="slides/slide284.xml"/><Relationship Id="rId492" Type="http://schemas.openxmlformats.org/officeDocument/2006/relationships/slide" Target="slides/slide491.xml"/><Relationship Id="rId797" Type="http://schemas.openxmlformats.org/officeDocument/2006/relationships/slide" Target="slides/slide796.xml"/><Relationship Id="rId145" Type="http://schemas.openxmlformats.org/officeDocument/2006/relationships/slide" Target="slides/slide144.xml"/><Relationship Id="rId352" Type="http://schemas.openxmlformats.org/officeDocument/2006/relationships/slide" Target="slides/slide351.xml"/><Relationship Id="rId1287" Type="http://schemas.openxmlformats.org/officeDocument/2006/relationships/slide" Target="slides/slide1286.xml"/><Relationship Id="rId212" Type="http://schemas.openxmlformats.org/officeDocument/2006/relationships/slide" Target="slides/slide211.xml"/><Relationship Id="rId657" Type="http://schemas.openxmlformats.org/officeDocument/2006/relationships/slide" Target="slides/slide656.xml"/><Relationship Id="rId864" Type="http://schemas.openxmlformats.org/officeDocument/2006/relationships/slide" Target="slides/slide863.xml"/><Relationship Id="rId1494" Type="http://schemas.openxmlformats.org/officeDocument/2006/relationships/slide" Target="slides/slide1493.xml"/><Relationship Id="rId1799" Type="http://schemas.openxmlformats.org/officeDocument/2006/relationships/slide" Target="slides/slide1798.xml"/><Relationship Id="rId517" Type="http://schemas.openxmlformats.org/officeDocument/2006/relationships/slide" Target="slides/slide516.xml"/><Relationship Id="rId724" Type="http://schemas.openxmlformats.org/officeDocument/2006/relationships/slide" Target="slides/slide723.xml"/><Relationship Id="rId931" Type="http://schemas.openxmlformats.org/officeDocument/2006/relationships/slide" Target="slides/slide930.xml"/><Relationship Id="rId1147" Type="http://schemas.openxmlformats.org/officeDocument/2006/relationships/slide" Target="slides/slide1146.xml"/><Relationship Id="rId1354" Type="http://schemas.openxmlformats.org/officeDocument/2006/relationships/slide" Target="slides/slide1353.xml"/><Relationship Id="rId1561" Type="http://schemas.openxmlformats.org/officeDocument/2006/relationships/slide" Target="slides/slide156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a:defRPr sz="1200"/>
            </a:lvl1pPr>
          </a:lstStyle>
          <a:p>
            <a:fld id="{86FCAB02-C7CD-49EB-A8F6-136CD2DC3A24}" type="datetimeFigureOut">
              <a:rPr lang="en-US" smtClean="0"/>
              <a:pPr/>
              <a:t>9/29/2014</a:t>
            </a:fld>
            <a:endParaRPr lang="en-US"/>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a:defRPr sz="1200"/>
            </a:lvl1pPr>
          </a:lstStyle>
          <a:p>
            <a:fld id="{EBABB84E-F788-497E-ADEA-FF24DE6413FB}" type="slidenum">
              <a:rPr lang="en-US" smtClean="0"/>
              <a:pPr/>
              <a:t>‹#›</a:t>
            </a:fld>
            <a:endParaRPr lang="en-US"/>
          </a:p>
        </p:txBody>
      </p:sp>
    </p:spTree>
    <p:extLst>
      <p:ext uri="{BB962C8B-B14F-4D97-AF65-F5344CB8AC3E}">
        <p14:creationId xmlns:p14="http://schemas.microsoft.com/office/powerpoint/2010/main" val="44528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12015205-AB6C-4FE5-B64B-FA72A738BC68}" type="datetimeFigureOut">
              <a:rPr lang="en-US" smtClean="0"/>
              <a:pPr/>
              <a:t>9/29/2014</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82B49986-1AFE-46AE-BAAA-BEC78A677AC4}" type="slidenum">
              <a:rPr lang="en-US" smtClean="0"/>
              <a:pPr/>
              <a:t>‹#›</a:t>
            </a:fld>
            <a:endParaRPr lang="en-US"/>
          </a:p>
        </p:txBody>
      </p:sp>
    </p:spTree>
    <p:extLst>
      <p:ext uri="{BB962C8B-B14F-4D97-AF65-F5344CB8AC3E}">
        <p14:creationId xmlns:p14="http://schemas.microsoft.com/office/powerpoint/2010/main" val="4225222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2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2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2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9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0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2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5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B49986-1AFE-46AE-BAAA-BEC78A677AC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03FAA0-1A6B-4637-BA2B-383F7F6C8B64}" type="slidenum">
              <a:rPr lang="en-US"/>
              <a:pPr/>
              <a:t>752</a:t>
            </a:fld>
            <a:endParaRPr lang="en-US"/>
          </a:p>
        </p:txBody>
      </p:sp>
      <p:sp>
        <p:nvSpPr>
          <p:cNvPr id="61442" name="Rectangle 1026"/>
          <p:cNvSpPr>
            <a:spLocks noGrp="1" noRot="1" noChangeAspect="1" noChangeArrowheads="1" noTextEdit="1"/>
          </p:cNvSpPr>
          <p:nvPr>
            <p:ph type="sldImg"/>
          </p:nvPr>
        </p:nvSpPr>
        <p:spPr>
          <a:ln/>
        </p:spPr>
      </p:sp>
      <p:sp>
        <p:nvSpPr>
          <p:cNvPr id="61443" name="Rectangle 1027"/>
          <p:cNvSpPr>
            <a:spLocks noGrp="1" noChangeArrowheads="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CFC29E-966B-48D3-989E-56368655AACD}" type="slidenum">
              <a:rPr lang="en-US"/>
              <a:pPr/>
              <a:t>755</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C07A54-90ED-4431-AE8D-A2CA7DDAA617}" type="slidenum">
              <a:rPr lang="en-US"/>
              <a:pPr/>
              <a:t>756</a:t>
            </a:fld>
            <a:endParaRPr lang="en-US"/>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C52417-2DFC-4483-BCF0-962FBB9E504B}" type="slidenum">
              <a:rPr lang="en-US"/>
              <a:pPr/>
              <a:t>758</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AD4A6D-6983-48A2-B138-CB79A443A558}" type="slidenum">
              <a:rPr lang="en-US"/>
              <a:pPr/>
              <a:t>759</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A6AF78-2B68-4385-BEF1-B56DF856CFBB}" type="slidenum">
              <a:rPr lang="en-US"/>
              <a:pPr/>
              <a:t>760</a:t>
            </a:fld>
            <a:endParaRPr 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29DCDB-88EA-4815-8311-9F38064EAF6D}" type="slidenum">
              <a:rPr lang="en-US"/>
              <a:pPr/>
              <a:t>761</a:t>
            </a:fld>
            <a:endParaRPr lang="en-US"/>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347D3B-B07D-400D-B3E2-FDD984852CAE}" type="slidenum">
              <a:rPr lang="en-US"/>
              <a:pPr/>
              <a:t>762</a:t>
            </a:fld>
            <a:endParaRPr lang="en-US"/>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A9EB4E-8C73-4BF1-85BE-406854A9BF9C}" type="slidenum">
              <a:rPr lang="en-US"/>
              <a:pPr/>
              <a:t>763</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41B1A1-BD67-4EE4-8712-43D24D1E9384}" type="slidenum">
              <a:rPr lang="en-US"/>
              <a:pPr/>
              <a:t>764</a:t>
            </a:fld>
            <a:endParaRPr 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B49986-1AFE-46AE-BAAA-BEC78A677AC4}" type="slidenum">
              <a:rPr lang="en-US" smtClean="0"/>
              <a:pPr/>
              <a:t>89</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FCD299-0C2B-47B3-AD6F-8E0E73FC0436}" type="slidenum">
              <a:rPr lang="en-US"/>
              <a:pPr/>
              <a:t>765</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AFB0A2-AFB1-4E55-95AB-9D52C604BA01}" type="slidenum">
              <a:rPr lang="en-US"/>
              <a:pPr/>
              <a:t>766</a:t>
            </a:fld>
            <a:endParaRPr 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1CC36B-77D8-46F6-B3A5-83A5B8225D18}" type="slidenum">
              <a:rPr lang="en-US"/>
              <a:pPr/>
              <a:t>767</a:t>
            </a:fld>
            <a:endParaRPr 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162F91-E7F2-4914-A0D1-73C4AE74F732}" type="slidenum">
              <a:rPr lang="en-US"/>
              <a:pPr/>
              <a:t>768</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B49986-1AFE-46AE-BAAA-BEC78A677AC4}" type="slidenum">
              <a:rPr lang="en-US" smtClean="0"/>
              <a:pPr/>
              <a:t>826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B49986-1AFE-46AE-BAAA-BEC78A677AC4}" type="slidenum">
              <a:rPr lang="en-US" smtClean="0"/>
              <a:pPr/>
              <a:t>847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B49986-1AFE-46AE-BAAA-BEC78A677AC4}" type="slidenum">
              <a:rPr lang="en-US" smtClean="0"/>
              <a:pPr/>
              <a:t>889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B49986-1AFE-46AE-BAAA-BEC78A677AC4}" type="slidenum">
              <a:rPr lang="en-US" smtClean="0"/>
              <a:pPr/>
              <a:t>1066</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B49986-1AFE-46AE-BAAA-BEC78A677AC4}" type="slidenum">
              <a:rPr lang="en-US" smtClean="0"/>
              <a:pPr/>
              <a:t>1335</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B49986-1AFE-46AE-BAAA-BEC78A677AC4}" type="slidenum">
              <a:rPr lang="en-US" smtClean="0"/>
              <a:pPr/>
              <a:t>1392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4"/>
              </a:spcBef>
            </a:pPr>
            <a:endParaRPr lang="en-US" dirty="0" smtClean="0">
              <a:latin typeface="Arial" charset="0"/>
              <a:cs typeface="Arial" charset="0"/>
            </a:endParaRPr>
          </a:p>
        </p:txBody>
      </p:sp>
      <p:sp>
        <p:nvSpPr>
          <p:cNvPr id="71684" name="Slide Number Placeholder 3"/>
          <p:cNvSpPr txBox="1">
            <a:spLocks noGrp="1"/>
          </p:cNvSpPr>
          <p:nvPr/>
        </p:nvSpPr>
        <p:spPr bwMode="auto">
          <a:xfrm>
            <a:off x="3898102" y="8829967"/>
            <a:ext cx="2982119"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nchor="b"/>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r" eaLnBrk="1" hangingPunct="1"/>
            <a:fld id="{866DF4DE-4BE1-4A94-B887-2A30E60AD8AF}" type="slidenum">
              <a:rPr lang="en-US" sz="1200">
                <a:latin typeface="Calibri" charset="0"/>
              </a:rPr>
              <a:pPr algn="r" eaLnBrk="1" hangingPunct="1"/>
              <a:t>248</a:t>
            </a:fld>
            <a:endParaRPr lang="en-US" sz="120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CFC90F-4842-460F-8D00-F0F964803EC6}" type="slidenum">
              <a:rPr lang="en-US"/>
              <a:pPr/>
              <a:t>1423</a:t>
            </a:fld>
            <a:endParaRPr lang="en-US"/>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082BBD-9EBA-406A-BDA4-8591218FD146}" type="slidenum">
              <a:rPr lang="en-US"/>
              <a:pPr/>
              <a:t>1425</a:t>
            </a:fld>
            <a:endParaRPr 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r>
              <a:rPr lang="en-US" dirty="0"/>
              <a:t>1.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E187FE-6A4E-4700-BA92-CE8C12036949}" type="slidenum">
              <a:rPr lang="en-US"/>
              <a:pPr/>
              <a:t>1427</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669AEB-9A21-4BD3-A101-CCC622C067C7}" type="slidenum">
              <a:rPr lang="en-US"/>
              <a:pPr/>
              <a:t>1433</a:t>
            </a:fld>
            <a:endParaRPr lang="en-US"/>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A5BB05-DB0A-4CC6-8A61-7ED0506E79B6}" type="slidenum">
              <a:rPr lang="en-US"/>
              <a:pPr/>
              <a:t>1441</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a:t>Form a </a:t>
            </a:r>
            <a:r>
              <a:rPr lang="en-US" u="sng"/>
              <a:t>data base</a:t>
            </a:r>
            <a:r>
              <a:rPr lang="en-US"/>
              <a:t> on information collected about the client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7078DA-699B-4F58-AE88-DF59CC8D5A7A}" type="slidenum">
              <a:rPr lang="en-US"/>
              <a:pPr/>
              <a:t>1444</a:t>
            </a:fld>
            <a:endParaRPr 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r>
              <a:rPr lang="en-US"/>
              <a:t>Methods of data collection</a:t>
            </a:r>
          </a:p>
          <a:p>
            <a:r>
              <a:rPr lang="en-US"/>
              <a:t>Nurse client interview-health history</a:t>
            </a:r>
          </a:p>
          <a:p>
            <a:r>
              <a:rPr lang="en-US"/>
              <a:t>Physical exam inspection</a:t>
            </a:r>
          </a:p>
          <a:p>
            <a:r>
              <a:rPr lang="en-US"/>
              <a:t>Palpation</a:t>
            </a:r>
          </a:p>
          <a:p>
            <a:r>
              <a:rPr lang="en-US"/>
              <a:t>Percussion</a:t>
            </a:r>
          </a:p>
          <a:p>
            <a:r>
              <a:rPr lang="en-US"/>
              <a:t>ausculation</a:t>
            </a:r>
          </a:p>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AD8C96-4F97-4778-9604-C438E3025F5D}" type="slidenum">
              <a:rPr lang="en-US"/>
              <a:pPr/>
              <a:t>1445</a:t>
            </a:fld>
            <a:endParaRPr lang="en-US"/>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FE6B9DC-977F-44B4-8C76-EFC077418CC8}" type="slidenum">
              <a:rPr lang="ar-SA"/>
              <a:pPr/>
              <a:t>1446</a:t>
            </a:fld>
            <a:endParaRPr lang="en-US"/>
          </a:p>
        </p:txBody>
      </p:sp>
      <p:sp>
        <p:nvSpPr>
          <p:cNvPr id="107522"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a:fld id="{56BD41AD-B288-4A36-A441-6EA97B37C464}" type="slidenum">
              <a:rPr lang="ar-SA" sz="1200">
                <a:ea typeface="ＭＳ Ｐゴシック" pitchFamily="34" charset="-128"/>
              </a:rPr>
              <a:pPr algn="r"/>
              <a:t>1446</a:t>
            </a:fld>
            <a:endParaRPr lang="en-US" sz="1200" dirty="0">
              <a:ea typeface="ＭＳ Ｐゴシック" pitchFamily="34" charset="-128"/>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p:txBody>
          <a:bodyPr/>
          <a:lstStyle/>
          <a:p>
            <a:endParaRPr lang="en-CA"/>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420126-F309-4F90-9DEB-A0B5955CFEDD}" type="slidenum">
              <a:rPr lang="en-US"/>
              <a:pPr/>
              <a:t>1448</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710CC7-CAE3-4170-83DE-79AE84C74959}" type="slidenum">
              <a:rPr lang="en-US"/>
              <a:pPr/>
              <a:t>1456</a:t>
            </a:fld>
            <a:endParaRPr lang="en-US"/>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B49986-1AFE-46AE-BAAA-BEC78A677AC4}" type="slidenum">
              <a:rPr lang="en-US" smtClean="0"/>
              <a:pPr/>
              <a:t>477</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FF3737-4BB9-4135-9FE0-5BF0C0CAC32F}" type="slidenum">
              <a:rPr lang="en-US"/>
              <a:pPr/>
              <a:t>1457</a:t>
            </a:fld>
            <a:endParaRPr 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FD3AB0-DB73-4A59-8F98-C001476E8168}" type="slidenum">
              <a:rPr lang="en-US"/>
              <a:pPr/>
              <a:t>1458</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3BFDF0-D1C5-4C2E-896B-7CB4F8E536F9}" type="slidenum">
              <a:rPr lang="en-US"/>
              <a:pPr/>
              <a:t>1469</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r>
              <a:rPr lang="en-US"/>
              <a:t>Now that we have a nsg dx we need a plan to help this client</a:t>
            </a:r>
          </a:p>
          <a:p>
            <a:endParaRPr lang="en-US"/>
          </a:p>
          <a:p>
            <a:r>
              <a:rPr lang="en-US"/>
              <a:t>Goals allow us to determine the specific outcome  desired by the client</a:t>
            </a:r>
          </a:p>
          <a:p>
            <a:r>
              <a:rPr lang="en-US"/>
              <a:t>Short term- goal in which a specific time frame with date ie Able to identify 20 foods which are low in sodium within 2 days</a:t>
            </a:r>
          </a:p>
          <a:p>
            <a:r>
              <a:rPr lang="en-US"/>
              <a:t>Long term goal in which desired outcome is expected in a broader time frame ie Client be able to develop a daily  meal plan based on 2 Gm Na  restrictions by the end of the monthl</a:t>
            </a:r>
          </a:p>
          <a:p>
            <a:r>
              <a:rPr lang="en-US"/>
              <a:t>Cognitive goal - goal in which client gains new knowledge ie able to correctly identify foods high and low in sodium</a:t>
            </a:r>
          </a:p>
          <a:p>
            <a:r>
              <a:rPr lang="en-US"/>
              <a:t>Pyschomotor goal- goal in which client’s acquire a new skill ie  client able to correctly monitor B/P using stethoscope and sphygmomanometer</a:t>
            </a:r>
          </a:p>
          <a:p>
            <a:r>
              <a:rPr lang="en-US"/>
              <a:t>Affective goal - goal in which the client’s values or attitudes change ie client able to accept the need for maintaining life time dietary changes to control B/P</a:t>
            </a:r>
          </a:p>
          <a:p>
            <a:endParaRPr lang="en-US"/>
          </a:p>
          <a:p>
            <a:r>
              <a:rPr lang="en-US"/>
              <a:t>Interventions are nursing orders that you are empowered to select based on your judgement of the client’s needs</a:t>
            </a:r>
          </a:p>
          <a:p>
            <a:endParaRPr lang="en-US"/>
          </a:p>
          <a:p>
            <a:r>
              <a:rPr lang="en-US"/>
              <a:t>Prioritize most important goals first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380243-721D-4394-A2C5-10806A8A037E}" type="slidenum">
              <a:rPr lang="en-US"/>
              <a:pPr/>
              <a:t>1474</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a:t>Pt. Have many dx…..need to prioritize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E5F250-6554-43F5-9E7E-81205854382C}" type="slidenum">
              <a:rPr lang="en-US"/>
              <a:pPr/>
              <a:t>1475</a:t>
            </a:fld>
            <a:endParaRPr lang="en-US"/>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B49986-1AFE-46AE-BAAA-BEC78A677AC4}" type="slidenum">
              <a:rPr lang="en-US" smtClean="0"/>
              <a:pPr/>
              <a:t>1479</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BB8272-AD00-47A0-ACAB-FD44AE35ED46}" type="slidenum">
              <a:rPr lang="en-US"/>
              <a:pPr/>
              <a:t>1480</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US" dirty="0"/>
              <a:t>Be specific clearly state what teaching is needed, materials to be used etc</a:t>
            </a:r>
          </a:p>
          <a:p>
            <a:r>
              <a:rPr lang="en-US" dirty="0"/>
              <a:t>Utilize research and evidence based practice protocols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0A4CC6-DE92-4518-91DF-1CBEB6E7DBC9}" type="slidenum">
              <a:rPr lang="en-US"/>
              <a:pPr/>
              <a:t>1481</a:t>
            </a:fld>
            <a:endParaRPr lang="en-US"/>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9C1FFF-E5E5-4288-8203-E02E20E79151}" type="slidenum">
              <a:rPr lang="en-US"/>
              <a:pPr/>
              <a:t>1483</a:t>
            </a:fld>
            <a:endParaRPr 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851981-1CE1-423C-A54D-E37D811933E1}" type="slidenum">
              <a:rPr lang="en-US"/>
              <a:pPr/>
              <a:t>1492</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r>
              <a:rPr lang="en-US"/>
              <a:t>Is the goal met and problem resolved?</a:t>
            </a:r>
          </a:p>
          <a:p>
            <a:endParaRPr lang="en-US"/>
          </a:p>
          <a:p>
            <a:r>
              <a:rPr lang="en-US"/>
              <a:t>Is goal not yet reached but progress being made and care ongoing?</a:t>
            </a:r>
          </a:p>
          <a:p>
            <a:endParaRPr lang="en-US"/>
          </a:p>
          <a:p>
            <a:r>
              <a:rPr lang="en-US"/>
              <a:t>Is goal not met and revisions needed to the care plan?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B49986-1AFE-46AE-BAAA-BEC78A677AC4}" type="slidenum">
              <a:rPr lang="en-US" smtClean="0"/>
              <a:pPr/>
              <a:t>482</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77F970-DE83-4A70-88F3-CF78E6AFA26C}" type="slidenum">
              <a:rPr lang="en-US"/>
              <a:pPr/>
              <a:t>1499</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49986-1AFE-46AE-BAAA-BEC78A677AC4}" type="slidenum">
              <a:rPr lang="en-US" smtClean="0"/>
              <a:pPr/>
              <a:t>1508</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B49986-1AFE-46AE-BAAA-BEC78A677AC4}" type="slidenum">
              <a:rPr lang="en-US" smtClean="0"/>
              <a:pPr/>
              <a:t>1523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0BC851-59EC-435B-AE12-F021B95A497C}" type="slidenum">
              <a:rPr lang="en-US"/>
              <a:pPr/>
              <a:t>1552</a:t>
            </a:fld>
            <a:endParaRPr 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r>
              <a:rPr lang="en-US" dirty="0"/>
              <a:t>.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B49986-1AFE-46AE-BAAA-BEC78A677AC4}" type="slidenum">
              <a:rPr lang="en-US" smtClean="0"/>
              <a:pPr/>
              <a:t>1596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3DE6A7-5CF7-4991-9810-B32A6F3E402E}" type="slidenum">
              <a:rPr lang="en-US"/>
              <a:pPr/>
              <a:t>528</a:t>
            </a:fld>
            <a:endParaRPr 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37A672-570F-4E00-A8E7-FC391CC5E1F0}" type="slidenum">
              <a:rPr lang="en-US"/>
              <a:pPr/>
              <a:t>740</a:t>
            </a:fld>
            <a:endParaRPr 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0F8CA0-309C-46B9-AA25-DB72BC023122}" type="slidenum">
              <a:rPr lang="en-US"/>
              <a:pPr/>
              <a:t>750</a:t>
            </a:fld>
            <a:endParaRPr lang="en-US"/>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326F88-5FF4-4A3B-999D-3EBBA2BCE6B6}" type="slidenum">
              <a:rPr lang="en-US"/>
              <a:pPr/>
              <a:t>751</a:t>
            </a:fld>
            <a:endParaRPr 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r>
              <a:rPr lang="en-US"/>
              <a:t>Non-absorbable sutures, such as nylon and polypropylene, retain most of their tensile strength for longer than 60 days, are relatively nonreactive, and are appropriate for the outermost layer of the laceration</a:t>
            </a:r>
          </a:p>
          <a:p>
            <a:endParaRPr lang="en-US"/>
          </a:p>
          <a:p>
            <a:r>
              <a:rPr lang="en-US"/>
              <a:t>Removal is required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3DFA86-BAB5-4432-A228-EFE93954F6B9}" type="datetimeFigureOut">
              <a:rPr lang="en-US" smtClean="0"/>
              <a:pPr/>
              <a:t>9/29/2014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B7A27-0430-4CD0-B36D-FD3EACFA0F9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3DFA86-BAB5-4432-A228-EFE93954F6B9}" type="datetimeFigureOut">
              <a:rPr lang="en-US" smtClean="0"/>
              <a:pPr/>
              <a:t>9/29/2014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B7A27-0430-4CD0-B36D-FD3EACFA0F9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3DFA86-BAB5-4432-A228-EFE93954F6B9}" type="datetimeFigureOut">
              <a:rPr lang="en-US" smtClean="0"/>
              <a:pPr/>
              <a:t>9/29/2014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B7A27-0430-4CD0-B36D-FD3EACFA0F9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0"/>
            <a:ext cx="8001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2362200"/>
            <a:ext cx="39243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991100" y="2362200"/>
            <a:ext cx="3924300" cy="3733800"/>
          </a:xfrm>
        </p:spPr>
        <p:txBody>
          <a:bodyPr/>
          <a:lstStyle/>
          <a:p>
            <a:endParaRPr lang="en-US"/>
          </a:p>
        </p:txBody>
      </p:sp>
      <p:sp>
        <p:nvSpPr>
          <p:cNvPr id="5" name="Date Placeholder 4"/>
          <p:cNvSpPr>
            <a:spLocks noGrp="1"/>
          </p:cNvSpPr>
          <p:nvPr>
            <p:ph type="dt" sz="half" idx="10"/>
          </p:nvPr>
        </p:nvSpPr>
        <p:spPr>
          <a:xfrm>
            <a:off x="7010400" y="6553200"/>
            <a:ext cx="1905000" cy="304800"/>
          </a:xfrm>
        </p:spPr>
        <p:txBody>
          <a:bodyPr/>
          <a:lstStyle>
            <a:lvl1pPr>
              <a:defRPr/>
            </a:lvl1pPr>
          </a:lstStyle>
          <a:p>
            <a:endParaRPr lang="en-US"/>
          </a:p>
        </p:txBody>
      </p:sp>
      <p:sp>
        <p:nvSpPr>
          <p:cNvPr id="6" name="Footer Placeholder 5"/>
          <p:cNvSpPr>
            <a:spLocks noGrp="1"/>
          </p:cNvSpPr>
          <p:nvPr>
            <p:ph type="ftr" sz="quarter" idx="11"/>
          </p:nvPr>
        </p:nvSpPr>
        <p:spPr>
          <a:xfrm>
            <a:off x="2936875" y="6529388"/>
            <a:ext cx="2895600" cy="304800"/>
          </a:xfrm>
        </p:spPr>
        <p:txBody>
          <a:bodyPr/>
          <a:lstStyle>
            <a:lvl1pPr>
              <a:defRPr/>
            </a:lvl1pPr>
          </a:lstStyle>
          <a:p>
            <a:endParaRPr lang="en-US"/>
          </a:p>
        </p:txBody>
      </p:sp>
      <p:sp>
        <p:nvSpPr>
          <p:cNvPr id="7" name="Slide Number Placeholder 6"/>
          <p:cNvSpPr>
            <a:spLocks noGrp="1"/>
          </p:cNvSpPr>
          <p:nvPr>
            <p:ph type="sldNum" sz="quarter" idx="12"/>
          </p:nvPr>
        </p:nvSpPr>
        <p:spPr>
          <a:xfrm>
            <a:off x="84138" y="6343650"/>
            <a:ext cx="587375" cy="488950"/>
          </a:xfrm>
        </p:spPr>
        <p:txBody>
          <a:bodyPr/>
          <a:lstStyle>
            <a:lvl1pPr>
              <a:defRPr/>
            </a:lvl1pPr>
          </a:lstStyle>
          <a:p>
            <a:fld id="{47A694AF-61B2-4A84-B783-B9BDBA8FAFB7}"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0"/>
            <a:ext cx="80010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2362200"/>
            <a:ext cx="3924300" cy="3733800"/>
          </a:xfrm>
        </p:spPr>
        <p:txBody>
          <a:bodyPr/>
          <a:lstStyle/>
          <a:p>
            <a:endParaRPr lang="en-US"/>
          </a:p>
        </p:txBody>
      </p:sp>
      <p:sp>
        <p:nvSpPr>
          <p:cNvPr id="4" name="Text Placeholder 3"/>
          <p:cNvSpPr>
            <a:spLocks noGrp="1"/>
          </p:cNvSpPr>
          <p:nvPr>
            <p:ph type="body" sz="half" idx="2"/>
          </p:nvPr>
        </p:nvSpPr>
        <p:spPr>
          <a:xfrm>
            <a:off x="4991100" y="2362200"/>
            <a:ext cx="39243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7010400" y="6553200"/>
            <a:ext cx="1905000" cy="304800"/>
          </a:xfrm>
        </p:spPr>
        <p:txBody>
          <a:bodyPr/>
          <a:lstStyle>
            <a:lvl1pPr>
              <a:defRPr/>
            </a:lvl1pPr>
          </a:lstStyle>
          <a:p>
            <a:endParaRPr lang="en-US"/>
          </a:p>
        </p:txBody>
      </p:sp>
      <p:sp>
        <p:nvSpPr>
          <p:cNvPr id="6" name="Footer Placeholder 5"/>
          <p:cNvSpPr>
            <a:spLocks noGrp="1"/>
          </p:cNvSpPr>
          <p:nvPr>
            <p:ph type="ftr" sz="quarter" idx="11"/>
          </p:nvPr>
        </p:nvSpPr>
        <p:spPr>
          <a:xfrm>
            <a:off x="2936875" y="6529388"/>
            <a:ext cx="2895600" cy="304800"/>
          </a:xfrm>
        </p:spPr>
        <p:txBody>
          <a:bodyPr/>
          <a:lstStyle>
            <a:lvl1pPr>
              <a:defRPr/>
            </a:lvl1pPr>
          </a:lstStyle>
          <a:p>
            <a:endParaRPr lang="en-US"/>
          </a:p>
        </p:txBody>
      </p:sp>
      <p:sp>
        <p:nvSpPr>
          <p:cNvPr id="7" name="Slide Number Placeholder 6"/>
          <p:cNvSpPr>
            <a:spLocks noGrp="1"/>
          </p:cNvSpPr>
          <p:nvPr>
            <p:ph type="sldNum" sz="quarter" idx="12"/>
          </p:nvPr>
        </p:nvSpPr>
        <p:spPr>
          <a:xfrm>
            <a:off x="84138" y="6343650"/>
            <a:ext cx="587375" cy="488950"/>
          </a:xfrm>
        </p:spPr>
        <p:txBody>
          <a:bodyPr/>
          <a:lstStyle>
            <a:lvl1pPr>
              <a:defRPr/>
            </a:lvl1pPr>
          </a:lstStyle>
          <a:p>
            <a:fld id="{2B6FC98D-9724-4C01-8E3A-8B91D919E67D}"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fld id="{60025F36-09C2-4381-96E6-24A6A7BD6CAA}" type="slidenum">
              <a:rPr lang="en-US"/>
              <a:pPr/>
              <a:t>‹#›</a:t>
            </a:fld>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08DE48DE-895C-4C9D-8A8A-502C565718EB}"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3DFA86-BAB5-4432-A228-EFE93954F6B9}" type="datetimeFigureOut">
              <a:rPr lang="en-US" smtClean="0"/>
              <a:pPr/>
              <a:t>9/29/2014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B7A27-0430-4CD0-B36D-FD3EACFA0F9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3DFA86-BAB5-4432-A228-EFE93954F6B9}" type="datetimeFigureOut">
              <a:rPr lang="en-US" smtClean="0"/>
              <a:pPr/>
              <a:t>9/29/2014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B7A27-0430-4CD0-B36D-FD3EACFA0F9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3DFA86-BAB5-4432-A228-EFE93954F6B9}" type="datetimeFigureOut">
              <a:rPr lang="en-US" smtClean="0"/>
              <a:pPr/>
              <a:t>9/29/2014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5B7A27-0430-4CD0-B36D-FD3EACFA0F9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3DFA86-BAB5-4432-A228-EFE93954F6B9}" type="datetimeFigureOut">
              <a:rPr lang="en-US" smtClean="0"/>
              <a:pPr/>
              <a:t>9/29/2014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5B7A27-0430-4CD0-B36D-FD3EACFA0F9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3DFA86-BAB5-4432-A228-EFE93954F6B9}" type="datetimeFigureOut">
              <a:rPr lang="en-US" smtClean="0"/>
              <a:pPr/>
              <a:t>9/29/2014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5B7A27-0430-4CD0-B36D-FD3EACFA0F9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3DFA86-BAB5-4432-A228-EFE93954F6B9}" type="datetimeFigureOut">
              <a:rPr lang="en-US" smtClean="0"/>
              <a:pPr/>
              <a:t>9/29/2014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5B7A27-0430-4CD0-B36D-FD3EACFA0F9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3DFA86-BAB5-4432-A228-EFE93954F6B9}" type="datetimeFigureOut">
              <a:rPr lang="en-US" smtClean="0"/>
              <a:pPr/>
              <a:t>9/29/2014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5B7A27-0430-4CD0-B36D-FD3EACFA0F9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3DFA86-BAB5-4432-A228-EFE93954F6B9}" type="datetimeFigureOut">
              <a:rPr lang="en-US" smtClean="0"/>
              <a:pPr/>
              <a:t>9/29/2014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5B7A27-0430-4CD0-B36D-FD3EACFA0F9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3DFA86-BAB5-4432-A228-EFE93954F6B9}" type="datetimeFigureOut">
              <a:rPr lang="en-US" smtClean="0"/>
              <a:pPr/>
              <a:t>9/29/2014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5B7A27-0430-4CD0-B36D-FD3EACFA0F9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0.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0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4.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0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6.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0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9.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011.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0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1.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0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4.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10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0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188.wm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3.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144.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145.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146.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147.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148.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2.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1.x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image" Target="../media/image191.jpeg"/><Relationship Id="rId1" Type="http://schemas.openxmlformats.org/officeDocument/2006/relationships/slideLayout" Target="../slideLayouts/slideLayout1.xml"/><Relationship Id="rId4" Type="http://schemas.openxmlformats.org/officeDocument/2006/relationships/image" Target="../media/image193.jpeg"/></Relationships>
</file>

<file path=ppt/slides/_rels/slide1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0.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6.xml"/></Relationships>
</file>

<file path=ppt/slides/_rels/slide1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8.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6.xml"/></Relationships>
</file>

<file path=ppt/slides/_rels/slide1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9.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0.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5.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7.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1.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3.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2.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4.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1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6.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7.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4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4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4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14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0.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14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4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4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4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4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4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14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4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4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147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4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48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4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4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4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5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5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5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5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7.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6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9.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0.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7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8.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7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1.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7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4.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795.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796.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1797.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1798.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799.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0.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18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2.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18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40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2" Type="http://schemas.openxmlformats.org/officeDocument/2006/relationships/hyperlink" Target="http://www.patient.co.uk/doctor/PEG-Feeding-Tubes-Indications-and-Management.htm" TargetMode="External"/><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8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4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54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5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55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55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55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55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5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55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55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56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56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56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56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56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5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58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58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5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5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5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59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5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67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67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67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67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6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2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2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3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3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3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73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73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73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73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7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36.jpeg"/></Relationships>
</file>

<file path=ppt/slides/_rels/slide7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5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75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7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75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7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75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76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6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76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76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146.jpeg"/><Relationship Id="rId4" Type="http://schemas.openxmlformats.org/officeDocument/2006/relationships/image" Target="../media/image145.png"/></Relationships>
</file>

<file path=ppt/slides/_rels/slide76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149.jpeg"/><Relationship Id="rId4" Type="http://schemas.openxmlformats.org/officeDocument/2006/relationships/image" Target="../media/image148.jpeg"/></Relationships>
</file>

<file path=ppt/slides/_rels/slide76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51.jpeg"/></Relationships>
</file>

<file path=ppt/slides/_rels/slide76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54.jpeg"/><Relationship Id="rId4" Type="http://schemas.openxmlformats.org/officeDocument/2006/relationships/image" Target="../media/image153.jpeg"/></Relationships>
</file>

<file path=ppt/slides/_rels/slide768.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59.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s>
</file>

<file path=ppt/slides/_rels/slide7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84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84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8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93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93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93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93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93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9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9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2.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9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4.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9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95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3.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9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9.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9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6.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99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9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14400"/>
            <a:ext cx="7772400" cy="3581399"/>
          </a:xfrm>
        </p:spPr>
        <p:txBody>
          <a:bodyPr>
            <a:normAutofit/>
          </a:bodyPr>
          <a:lstStyle/>
          <a:p>
            <a:r>
              <a:rPr lang="en-US" b="1" dirty="0" smtClean="0"/>
              <a:t>FUNDAMENTAL CONCEPTS IN NURSING PRACTICE </a:t>
            </a:r>
            <a:br>
              <a:rPr lang="en-US" b="1" dirty="0" smtClean="0"/>
            </a:br>
            <a:r>
              <a:rPr lang="en-US" b="1" dirty="0" smtClean="0"/>
              <a:t>(Direct entry)</a:t>
            </a:r>
            <a:endParaRPr lang="en-US" b="1" dirty="0"/>
          </a:p>
        </p:txBody>
      </p:sp>
      <p:sp>
        <p:nvSpPr>
          <p:cNvPr id="3" name="Subtitle 2"/>
          <p:cNvSpPr>
            <a:spLocks noGrp="1"/>
          </p:cNvSpPr>
          <p:nvPr>
            <p:ph type="subTitle" idx="1"/>
          </p:nvPr>
        </p:nvSpPr>
        <p:spPr>
          <a:xfrm>
            <a:off x="1371600" y="4343400"/>
            <a:ext cx="6400800" cy="1295400"/>
          </a:xfrm>
        </p:spPr>
        <p:txBody>
          <a:bodyPr/>
          <a:lstStyle/>
          <a:p>
            <a:endParaRPr lang="en-US" dirty="0" smtClean="0"/>
          </a:p>
          <a:p>
            <a:r>
              <a:rPr lang="en-US" dirty="0" smtClean="0"/>
              <a:t>BY J. JEBET</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is…..</a:t>
            </a:r>
            <a:endParaRPr lang="en-US" b="1" dirty="0"/>
          </a:p>
        </p:txBody>
      </p:sp>
      <p:sp>
        <p:nvSpPr>
          <p:cNvPr id="3" name="Content Placeholder 2"/>
          <p:cNvSpPr>
            <a:spLocks noGrp="1"/>
          </p:cNvSpPr>
          <p:nvPr>
            <p:ph idx="1"/>
          </p:nvPr>
        </p:nvSpPr>
        <p:spPr/>
        <p:txBody>
          <a:bodyPr/>
          <a:lstStyle/>
          <a:p>
            <a:r>
              <a:rPr lang="en-US" dirty="0" smtClean="0"/>
              <a:t>The use of clinical </a:t>
            </a:r>
            <a:r>
              <a:rPr lang="en-US" dirty="0" err="1" smtClean="0"/>
              <a:t>judgement</a:t>
            </a:r>
            <a:r>
              <a:rPr lang="en-US" dirty="0" smtClean="0"/>
              <a:t> in the provision of care to enable people to improve, maintain, or recover health, to cope with health problems, and to achieve the best possible quality of life, whatever their disease or disability, until death.</a:t>
            </a:r>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INFORMED CONSENT (CONT’D)</a:t>
            </a:r>
            <a:r>
              <a:rPr lang="en-US" dirty="0" smtClean="0"/>
              <a:t/>
            </a:r>
            <a:br>
              <a:rPr lang="en-US" dirty="0" smtClean="0"/>
            </a:br>
            <a:endParaRPr lang="en-US" dirty="0"/>
          </a:p>
        </p:txBody>
      </p:sp>
      <p:sp>
        <p:nvSpPr>
          <p:cNvPr id="3" name="Content Placeholder 2"/>
          <p:cNvSpPr>
            <a:spLocks noGrp="1"/>
          </p:cNvSpPr>
          <p:nvPr>
            <p:ph idx="1"/>
          </p:nvPr>
        </p:nvSpPr>
        <p:spPr>
          <a:xfrm>
            <a:off x="457200" y="1295400"/>
            <a:ext cx="8229600" cy="4830763"/>
          </a:xfrm>
        </p:spPr>
        <p:txBody>
          <a:bodyPr>
            <a:normAutofit lnSpcReduction="10000"/>
          </a:bodyPr>
          <a:lstStyle/>
          <a:p>
            <a:pPr>
              <a:buNone/>
            </a:pPr>
            <a:r>
              <a:rPr lang="en-US" b="1" dirty="0"/>
              <a:t>Nurse’s role</a:t>
            </a:r>
            <a:endParaRPr lang="en-US" dirty="0"/>
          </a:p>
          <a:p>
            <a:pPr>
              <a:buNone/>
            </a:pPr>
            <a:r>
              <a:rPr lang="en-US" dirty="0"/>
              <a:t>The nurse is not responsible for explaining </a:t>
            </a:r>
            <a:r>
              <a:rPr lang="en-US" dirty="0" smtClean="0"/>
              <a:t>the procedure </a:t>
            </a:r>
            <a:r>
              <a:rPr lang="en-US" dirty="0"/>
              <a:t>but for witnessing the client’s signature on the form. </a:t>
            </a:r>
            <a:endParaRPr lang="en-US" dirty="0" smtClean="0"/>
          </a:p>
          <a:p>
            <a:pPr>
              <a:buNone/>
            </a:pPr>
            <a:r>
              <a:rPr lang="en-US" dirty="0" smtClean="0"/>
              <a:t>The </a:t>
            </a:r>
            <a:r>
              <a:rPr lang="en-US" dirty="0"/>
              <a:t>nurse’s signature according to Sullivan (1998) confirms:-</a:t>
            </a:r>
          </a:p>
          <a:p>
            <a:pPr lvl="0"/>
            <a:r>
              <a:rPr lang="en-US" dirty="0"/>
              <a:t>Client gave consent voluntarily</a:t>
            </a:r>
          </a:p>
          <a:p>
            <a:pPr lvl="0"/>
            <a:r>
              <a:rPr lang="en-US" dirty="0"/>
              <a:t>Signature is authentic</a:t>
            </a:r>
          </a:p>
          <a:p>
            <a:pPr lvl="0"/>
            <a:r>
              <a:rPr lang="en-US" dirty="0"/>
              <a:t>Client appears competent to give consent.</a:t>
            </a:r>
          </a:p>
          <a:p>
            <a:endParaRPr lang="en-US" dirty="0" smtClean="0"/>
          </a:p>
          <a:p>
            <a:endParaRPr lang="en-US" dirty="0"/>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Administer Enemas</a:t>
            </a:r>
            <a:endParaRPr lang="en-US" dirty="0"/>
          </a:p>
        </p:txBody>
      </p:sp>
      <p:pic>
        <p:nvPicPr>
          <p:cNvPr id="13314" name="Picture 2"/>
          <p:cNvPicPr>
            <a:picLocks noGrp="1" noChangeAspect="1" noChangeArrowheads="1"/>
          </p:cNvPicPr>
          <p:nvPr>
            <p:ph idx="1"/>
          </p:nvPr>
        </p:nvPicPr>
        <p:blipFill>
          <a:blip r:embed="rId2"/>
          <a:srcRect/>
          <a:stretch>
            <a:fillRect/>
          </a:stretch>
        </p:blipFill>
        <p:spPr bwMode="auto">
          <a:xfrm>
            <a:off x="1600200" y="1752600"/>
            <a:ext cx="5867399" cy="4419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Bowel diversion </a:t>
            </a:r>
            <a:r>
              <a:rPr lang="en-US" b="1" dirty="0" err="1" smtClean="0"/>
              <a:t>ostomies</a:t>
            </a:r>
            <a:endParaRPr lang="en-US" b="1" dirty="0"/>
          </a:p>
        </p:txBody>
      </p:sp>
      <p:sp>
        <p:nvSpPr>
          <p:cNvPr id="3" name="Content Placeholder 2"/>
          <p:cNvSpPr>
            <a:spLocks noGrp="1"/>
          </p:cNvSpPr>
          <p:nvPr>
            <p:ph idx="1"/>
          </p:nvPr>
        </p:nvSpPr>
        <p:spPr/>
        <p:txBody>
          <a:bodyPr/>
          <a:lstStyle/>
          <a:p>
            <a:r>
              <a:rPr lang="en-US" dirty="0" err="1" smtClean="0"/>
              <a:t>Ostomy</a:t>
            </a:r>
            <a:r>
              <a:rPr lang="en-US" dirty="0" smtClean="0"/>
              <a:t> is an opening for the GIT, urinary or respiratory tract onto the skin</a:t>
            </a:r>
          </a:p>
          <a:p>
            <a:r>
              <a:rPr lang="en-US" dirty="0" smtClean="0"/>
              <a:t>Bowel diversion </a:t>
            </a:r>
            <a:r>
              <a:rPr lang="en-US" dirty="0" err="1" smtClean="0"/>
              <a:t>ostomies</a:t>
            </a:r>
            <a:r>
              <a:rPr lang="en-US" dirty="0" smtClean="0"/>
              <a:t> are often classified according to: </a:t>
            </a:r>
          </a:p>
          <a:p>
            <a:pPr marL="514350" indent="-514350">
              <a:buAutoNum type="alphaLcParenR"/>
            </a:pPr>
            <a:r>
              <a:rPr lang="en-US" dirty="0" smtClean="0"/>
              <a:t>Their status, permanent or temporary</a:t>
            </a:r>
          </a:p>
          <a:p>
            <a:pPr marL="514350" indent="-514350">
              <a:buAutoNum type="alphaLcParenR"/>
            </a:pPr>
            <a:r>
              <a:rPr lang="en-US" dirty="0" smtClean="0"/>
              <a:t>Anatomic location</a:t>
            </a:r>
          </a:p>
          <a:p>
            <a:pPr marL="514350" indent="-514350">
              <a:buAutoNum type="alphaLcParenR"/>
            </a:pPr>
            <a:r>
              <a:rPr lang="en-US" dirty="0" smtClean="0"/>
              <a:t>Construction of the stoma (opening)</a:t>
            </a:r>
            <a:endParaRPr lang="en-US" dirty="0"/>
          </a:p>
        </p:txBody>
      </p:sp>
    </p:spTree>
  </p:cSld>
  <p:clrMapOvr>
    <a:masterClrMapping/>
  </p:clrMapOvr>
  <p:timing>
    <p:tnLst>
      <p:par>
        <p:cTn id="1" dur="indefinite" restart="never" nodeType="tmRoot"/>
      </p:par>
    </p:tnLst>
  </p:timing>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Bowel diversion </a:t>
            </a:r>
            <a:r>
              <a:rPr lang="en-US" b="1" dirty="0" err="1" smtClean="0"/>
              <a:t>ostomies</a:t>
            </a:r>
            <a:endParaRPr lang="en-US" dirty="0"/>
          </a:p>
        </p:txBody>
      </p:sp>
      <p:sp>
        <p:nvSpPr>
          <p:cNvPr id="3" name="Content Placeholder 2"/>
          <p:cNvSpPr>
            <a:spLocks noGrp="1"/>
          </p:cNvSpPr>
          <p:nvPr>
            <p:ph idx="1"/>
          </p:nvPr>
        </p:nvSpPr>
        <p:spPr/>
        <p:txBody>
          <a:bodyPr/>
          <a:lstStyle/>
          <a:p>
            <a:r>
              <a:rPr lang="en-US" dirty="0" smtClean="0"/>
              <a:t>Bowel diversion surgery allows stool to safely leave the body when—because of disease or injury—the large intestine is removed or needs time to heal. </a:t>
            </a:r>
          </a:p>
          <a:p>
            <a:r>
              <a:rPr lang="en-US" dirty="0" smtClean="0"/>
              <a:t>Cancer, trauma, inflammatory bowel disease (IBD), bowel obstruction, and diverticulitis are all possible reasons for bowel diversion surgery.</a:t>
            </a:r>
          </a:p>
          <a:p>
            <a:endParaRPr lang="en-US" dirty="0"/>
          </a:p>
        </p:txBody>
      </p:sp>
    </p:spTree>
  </p:cSld>
  <p:clrMapOvr>
    <a:masterClrMapping/>
  </p:clrMapOvr>
  <p:timing>
    <p:tnLst>
      <p:par>
        <p:cTn id="1" dur="indefinite" restart="never" nodeType="tmRoot"/>
      </p:par>
    </p:tnLst>
  </p:timing>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bowel diversion surgery</a:t>
            </a:r>
            <a:endParaRPr lang="en-US" dirty="0"/>
          </a:p>
        </p:txBody>
      </p:sp>
      <p:sp>
        <p:nvSpPr>
          <p:cNvPr id="3" name="Content Placeholder 2"/>
          <p:cNvSpPr>
            <a:spLocks noGrp="1"/>
          </p:cNvSpPr>
          <p:nvPr>
            <p:ph idx="1"/>
          </p:nvPr>
        </p:nvSpPr>
        <p:spPr/>
        <p:txBody>
          <a:bodyPr>
            <a:normAutofit fontScale="77500" lnSpcReduction="20000"/>
          </a:bodyPr>
          <a:lstStyle/>
          <a:p>
            <a:r>
              <a:rPr lang="en-US" b="1" dirty="0" err="1" smtClean="0"/>
              <a:t>Ileostomy</a:t>
            </a:r>
            <a:r>
              <a:rPr lang="en-US" dirty="0" smtClean="0"/>
              <a:t> diverts the ileum to a stoma. Semisolid waste flows out of the stoma and collects in an </a:t>
            </a:r>
            <a:r>
              <a:rPr lang="en-US" dirty="0" err="1" smtClean="0"/>
              <a:t>ostomy</a:t>
            </a:r>
            <a:r>
              <a:rPr lang="en-US" dirty="0" smtClean="0"/>
              <a:t> pouch, which must be emptied several times a day. An </a:t>
            </a:r>
            <a:r>
              <a:rPr lang="en-US" dirty="0" err="1" smtClean="0"/>
              <a:t>ileostomy</a:t>
            </a:r>
            <a:r>
              <a:rPr lang="en-US" dirty="0" smtClean="0"/>
              <a:t> bypasses the colon, rectum, and anus and has the fewest complications.</a:t>
            </a:r>
          </a:p>
          <a:p>
            <a:r>
              <a:rPr lang="en-US" b="1" dirty="0" smtClean="0"/>
              <a:t>Colostomy</a:t>
            </a:r>
            <a:r>
              <a:rPr lang="en-US" dirty="0" smtClean="0"/>
              <a:t> is similar to an </a:t>
            </a:r>
            <a:r>
              <a:rPr lang="en-US" dirty="0" err="1" smtClean="0"/>
              <a:t>ileostomy</a:t>
            </a:r>
            <a:r>
              <a:rPr lang="en-US" dirty="0" smtClean="0"/>
              <a:t>, but the colon—not the ileum—is diverted to a stoma. As with an </a:t>
            </a:r>
            <a:r>
              <a:rPr lang="en-US" dirty="0" err="1" smtClean="0"/>
              <a:t>ileostomy</a:t>
            </a:r>
            <a:r>
              <a:rPr lang="en-US" dirty="0" smtClean="0"/>
              <a:t>, stool collects in an </a:t>
            </a:r>
            <a:r>
              <a:rPr lang="en-US" dirty="0" err="1" smtClean="0"/>
              <a:t>ostomy</a:t>
            </a:r>
            <a:r>
              <a:rPr lang="en-US" dirty="0" smtClean="0"/>
              <a:t> pouch.</a:t>
            </a:r>
          </a:p>
          <a:p>
            <a:r>
              <a:rPr lang="en-US" b="1" dirty="0" err="1" smtClean="0"/>
              <a:t>Ileoanal</a:t>
            </a:r>
            <a:r>
              <a:rPr lang="en-US" b="1" dirty="0" smtClean="0"/>
              <a:t> reservoir surgery</a:t>
            </a:r>
            <a:r>
              <a:rPr lang="en-US" dirty="0" smtClean="0"/>
              <a:t> is an option when the large intestine is removed but the anus remains intact and disease-free. The surgeon creates a </a:t>
            </a:r>
            <a:r>
              <a:rPr lang="en-US" dirty="0" err="1" smtClean="0"/>
              <a:t>colonlike</a:t>
            </a:r>
            <a:r>
              <a:rPr lang="en-US" dirty="0" smtClean="0"/>
              <a:t> pouch, called an </a:t>
            </a:r>
            <a:r>
              <a:rPr lang="en-US" dirty="0" err="1" smtClean="0"/>
              <a:t>ileoanal</a:t>
            </a:r>
            <a:r>
              <a:rPr lang="en-US" dirty="0" smtClean="0"/>
              <a:t> reservoir, from the last several inches of the ileum.</a:t>
            </a:r>
          </a:p>
          <a:p>
            <a:endParaRPr lang="en-US" dirty="0"/>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Colostomy</a:t>
            </a:r>
            <a:r>
              <a:rPr lang="en-US" dirty="0" smtClean="0"/>
              <a:t> </a:t>
            </a:r>
            <a:endParaRPr lang="en-US" dirty="0"/>
          </a:p>
        </p:txBody>
      </p:sp>
      <p:pic>
        <p:nvPicPr>
          <p:cNvPr id="14338" name="Picture 2"/>
          <p:cNvPicPr>
            <a:picLocks noGrp="1" noChangeAspect="1" noChangeArrowheads="1"/>
          </p:cNvPicPr>
          <p:nvPr>
            <p:ph idx="1"/>
          </p:nvPr>
        </p:nvPicPr>
        <p:blipFill>
          <a:blip r:embed="rId2"/>
          <a:srcRect/>
          <a:stretch>
            <a:fillRect/>
          </a:stretch>
        </p:blipFill>
        <p:spPr bwMode="auto">
          <a:xfrm>
            <a:off x="2057400" y="1752600"/>
            <a:ext cx="5410200" cy="4191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Changing a colostomy pouch</a:t>
            </a:r>
            <a:endParaRPr lang="en-US" b="1" dirty="0"/>
          </a:p>
        </p:txBody>
      </p:sp>
      <p:sp>
        <p:nvSpPr>
          <p:cNvPr id="3" name="Content Placeholder 2"/>
          <p:cNvSpPr>
            <a:spLocks noGrp="1"/>
          </p:cNvSpPr>
          <p:nvPr>
            <p:ph idx="1"/>
          </p:nvPr>
        </p:nvSpPr>
        <p:spPr/>
        <p:txBody>
          <a:bodyPr>
            <a:normAutofit lnSpcReduction="10000"/>
          </a:bodyPr>
          <a:lstStyle/>
          <a:p>
            <a:pPr>
              <a:buNone/>
            </a:pPr>
            <a:r>
              <a:rPr lang="en-US" dirty="0" smtClean="0"/>
              <a:t>Equipment</a:t>
            </a:r>
          </a:p>
          <a:p>
            <a:r>
              <a:rPr lang="en-US" dirty="0" smtClean="0"/>
              <a:t>Appropriate pouch</a:t>
            </a:r>
          </a:p>
          <a:p>
            <a:r>
              <a:rPr lang="en-US" dirty="0" smtClean="0"/>
              <a:t>Skin barrier</a:t>
            </a:r>
          </a:p>
          <a:p>
            <a:r>
              <a:rPr lang="en-US" dirty="0" smtClean="0"/>
              <a:t>Pouch clip or rubber band</a:t>
            </a:r>
          </a:p>
          <a:p>
            <a:r>
              <a:rPr lang="en-US" dirty="0" smtClean="0"/>
              <a:t>Skin paste</a:t>
            </a:r>
          </a:p>
          <a:p>
            <a:r>
              <a:rPr lang="en-US" dirty="0" smtClean="0"/>
              <a:t>Disposable gloves</a:t>
            </a:r>
          </a:p>
          <a:p>
            <a:r>
              <a:rPr lang="en-US" dirty="0" smtClean="0"/>
              <a:t>Soap and washcloth</a:t>
            </a:r>
          </a:p>
          <a:p>
            <a:r>
              <a:rPr lang="en-US" dirty="0" smtClean="0"/>
              <a:t>Warm water</a:t>
            </a:r>
            <a:endParaRPr lang="en-US" dirty="0"/>
          </a:p>
        </p:txBody>
      </p:sp>
    </p:spTree>
  </p:cSld>
  <p:clrMapOvr>
    <a:masterClrMapping/>
  </p:clrMapOvr>
  <p:timing>
    <p:tnLst>
      <p:par>
        <p:cTn id="1" dur="indefinite" restart="never" nodeType="tmRoot"/>
      </p:par>
    </p:tnLst>
  </p:timing>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Equipment for Application of a Colostomy Pouch:</a:t>
            </a:r>
            <a:br>
              <a:rPr lang="en-US" sz="2800" b="1" dirty="0" smtClean="0"/>
            </a:br>
            <a:r>
              <a:rPr lang="en-US" sz="2800" b="1" dirty="0" smtClean="0"/>
              <a:t>A. Colostomy Pouch; B. Skin Barrier</a:t>
            </a:r>
            <a:endParaRPr lang="en-US" sz="2800" b="1" dirty="0"/>
          </a:p>
        </p:txBody>
      </p:sp>
      <p:pic>
        <p:nvPicPr>
          <p:cNvPr id="15362" name="Picture 2"/>
          <p:cNvPicPr>
            <a:picLocks noGrp="1" noChangeAspect="1" noChangeArrowheads="1"/>
          </p:cNvPicPr>
          <p:nvPr>
            <p:ph idx="1"/>
          </p:nvPr>
        </p:nvPicPr>
        <p:blipFill>
          <a:blip r:embed="rId2"/>
          <a:srcRect/>
          <a:stretch>
            <a:fillRect/>
          </a:stretch>
        </p:blipFill>
        <p:spPr bwMode="auto">
          <a:xfrm>
            <a:off x="1371600" y="1676400"/>
            <a:ext cx="6781800" cy="36575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Changing a colostomy pouch</a:t>
            </a:r>
            <a:endParaRPr lang="en-US" dirty="0"/>
          </a:p>
        </p:txBody>
      </p:sp>
      <p:graphicFrame>
        <p:nvGraphicFramePr>
          <p:cNvPr id="4" name="Content Placeholder 3"/>
          <p:cNvGraphicFramePr>
            <a:graphicFrameLocks noGrp="1"/>
          </p:cNvGraphicFramePr>
          <p:nvPr>
            <p:ph idx="1"/>
          </p:nvPr>
        </p:nvGraphicFramePr>
        <p:xfrm>
          <a:off x="457200" y="1600200"/>
          <a:ext cx="8229600" cy="4800600"/>
        </p:xfrm>
        <a:graphic>
          <a:graphicData uri="http://schemas.openxmlformats.org/drawingml/2006/table">
            <a:tbl>
              <a:tblPr firstRow="1" bandRow="1">
                <a:tableStyleId>{5C22544A-7EE6-4342-B048-85BDC9FD1C3A}</a:tableStyleId>
              </a:tblPr>
              <a:tblGrid>
                <a:gridCol w="4114800"/>
                <a:gridCol w="4114800"/>
              </a:tblGrid>
              <a:tr h="4419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Rationale</a:t>
                      </a:r>
                    </a:p>
                  </a:txBody>
                  <a:tcPr/>
                </a:tc>
              </a:tr>
              <a:tr h="4358678">
                <a:tc>
                  <a:txBody>
                    <a:bodyPr/>
                    <a:lstStyle/>
                    <a:p>
                      <a:r>
                        <a:rPr lang="en-US" dirty="0" smtClean="0"/>
                        <a:t>1. Explain the procedure to client and provide for</a:t>
                      </a:r>
                      <a:r>
                        <a:rPr lang="en-US" baseline="0" dirty="0" smtClean="0"/>
                        <a:t> </a:t>
                      </a:r>
                      <a:r>
                        <a:rPr lang="en-US" dirty="0" smtClean="0"/>
                        <a:t>privacy. Include caregivers in instruction if </a:t>
                      </a:r>
                      <a:r>
                        <a:rPr lang="en-US" baseline="0" dirty="0" smtClean="0"/>
                        <a:t> </a:t>
                      </a:r>
                      <a:r>
                        <a:rPr lang="en-US" dirty="0" smtClean="0"/>
                        <a:t>indicated.</a:t>
                      </a:r>
                    </a:p>
                    <a:p>
                      <a:r>
                        <a:rPr lang="en-US" dirty="0" smtClean="0"/>
                        <a:t>2. Assist client to a standing (preferable) or sitting</a:t>
                      </a:r>
                      <a:r>
                        <a:rPr lang="en-US" baseline="0" dirty="0" smtClean="0"/>
                        <a:t> </a:t>
                      </a:r>
                      <a:r>
                        <a:rPr lang="en-US" dirty="0" smtClean="0"/>
                        <a:t>position.</a:t>
                      </a:r>
                    </a:p>
                    <a:p>
                      <a:r>
                        <a:rPr lang="en-US" dirty="0" smtClean="0"/>
                        <a:t>3. Wash hands and don gloves.</a:t>
                      </a:r>
                    </a:p>
                    <a:p>
                      <a:r>
                        <a:rPr lang="en-US" dirty="0" smtClean="0"/>
                        <a:t>4. Remove the soiled pouch by gently pressing on</a:t>
                      </a:r>
                      <a:r>
                        <a:rPr lang="en-US" baseline="0" dirty="0" smtClean="0"/>
                        <a:t> </a:t>
                      </a:r>
                      <a:r>
                        <a:rPr lang="en-US" dirty="0" smtClean="0"/>
                        <a:t>the skin while pulling the pouch.</a:t>
                      </a:r>
                    </a:p>
                    <a:p>
                      <a:r>
                        <a:rPr lang="en-US" dirty="0" smtClean="0"/>
                        <a:t>5. Dispose of the pouch in a plastic bag after</a:t>
                      </a:r>
                      <a:r>
                        <a:rPr lang="en-US" baseline="0" dirty="0" smtClean="0"/>
                        <a:t> </a:t>
                      </a:r>
                      <a:r>
                        <a:rPr lang="en-US" dirty="0" smtClean="0"/>
                        <a:t>removing the clip used to seal the pouch.</a:t>
                      </a:r>
                    </a:p>
                    <a:p>
                      <a:r>
                        <a:rPr lang="en-US" dirty="0" smtClean="0"/>
                        <a:t>6. Cleanse the skin with soap and water.</a:t>
                      </a:r>
                    </a:p>
                  </a:txBody>
                  <a:tcPr/>
                </a:tc>
                <a:tc>
                  <a:txBody>
                    <a:bodyPr/>
                    <a:lstStyle/>
                    <a:p>
                      <a:r>
                        <a:rPr lang="en-US" dirty="0" smtClean="0"/>
                        <a:t>1. Promotes cooperation and boosts caregiver confidence in ability to perform procedure.</a:t>
                      </a:r>
                    </a:p>
                    <a:p>
                      <a:r>
                        <a:rPr lang="en-US" dirty="0" smtClean="0"/>
                        <a:t>2. Facilitates application of pouch by reducing</a:t>
                      </a:r>
                      <a:r>
                        <a:rPr lang="en-US" baseline="0" dirty="0" smtClean="0"/>
                        <a:t> </a:t>
                      </a:r>
                      <a:r>
                        <a:rPr lang="en-US" dirty="0" smtClean="0"/>
                        <a:t>wrinkles.</a:t>
                      </a:r>
                    </a:p>
                    <a:p>
                      <a:r>
                        <a:rPr lang="en-US" dirty="0" smtClean="0"/>
                        <a:t>3. Reduces risk of contamination.</a:t>
                      </a:r>
                    </a:p>
                    <a:p>
                      <a:r>
                        <a:rPr lang="en-US" dirty="0" smtClean="0"/>
                        <a:t>4. Avoids trauma to the </a:t>
                      </a:r>
                      <a:r>
                        <a:rPr lang="en-US" dirty="0" err="1" smtClean="0"/>
                        <a:t>peristomal</a:t>
                      </a:r>
                      <a:r>
                        <a:rPr lang="en-US" dirty="0" smtClean="0"/>
                        <a:t> skin.</a:t>
                      </a:r>
                    </a:p>
                    <a:p>
                      <a:r>
                        <a:rPr lang="en-US" dirty="0" smtClean="0"/>
                        <a:t>5. Minimizes odor associated with the pouch</a:t>
                      </a:r>
                      <a:r>
                        <a:rPr lang="en-US" baseline="0" dirty="0" smtClean="0"/>
                        <a:t> </a:t>
                      </a:r>
                      <a:r>
                        <a:rPr lang="en-US" dirty="0" smtClean="0"/>
                        <a:t>change.</a:t>
                      </a:r>
                    </a:p>
                    <a:p>
                      <a:r>
                        <a:rPr lang="en-US" dirty="0" smtClean="0"/>
                        <a:t>6. Removes fecal material and pathogens and prepares the skin for pouch reapplication.</a:t>
                      </a:r>
                    </a:p>
                    <a:p>
                      <a:endParaRPr lang="en-US" dirty="0"/>
                    </a:p>
                  </a:txBody>
                  <a:tcPr/>
                </a:tc>
              </a:tr>
            </a:tbl>
          </a:graphicData>
        </a:graphic>
      </p:graphicFrame>
    </p:spTree>
  </p:cSld>
  <p:clrMapOvr>
    <a:masterClrMapping/>
  </p:clrMapOvr>
  <p:timing>
    <p:tnLst>
      <p:par>
        <p:cTn id="1" dur="indefinite" restart="never" nodeType="tmRoot"/>
      </p:par>
    </p:tnLst>
  </p:timing>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b="1" dirty="0" smtClean="0"/>
              <a:t>Changing a colostomy pouch</a:t>
            </a:r>
            <a:endParaRPr lang="en-US" dirty="0"/>
          </a:p>
        </p:txBody>
      </p:sp>
      <p:graphicFrame>
        <p:nvGraphicFramePr>
          <p:cNvPr id="4" name="Content Placeholder 3"/>
          <p:cNvGraphicFramePr>
            <a:graphicFrameLocks noGrp="1"/>
          </p:cNvGraphicFramePr>
          <p:nvPr>
            <p:ph idx="1"/>
          </p:nvPr>
        </p:nvGraphicFramePr>
        <p:xfrm>
          <a:off x="228600" y="1143000"/>
          <a:ext cx="8686800" cy="5715000"/>
        </p:xfrm>
        <a:graphic>
          <a:graphicData uri="http://schemas.openxmlformats.org/drawingml/2006/table">
            <a:tbl>
              <a:tblPr firstRow="1" bandRow="1">
                <a:tableStyleId>{5C22544A-7EE6-4342-B048-85BDC9FD1C3A}</a:tableStyleId>
              </a:tblPr>
              <a:tblGrid>
                <a:gridCol w="4343400"/>
                <a:gridCol w="4343400"/>
              </a:tblGrid>
              <a:tr h="3924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Rationale</a:t>
                      </a:r>
                    </a:p>
                  </a:txBody>
                  <a:tcPr/>
                </a:tc>
              </a:tr>
              <a:tr h="5322530">
                <a:tc>
                  <a:txBody>
                    <a:bodyPr/>
                    <a:lstStyle/>
                    <a:p>
                      <a:r>
                        <a:rPr lang="en-US" dirty="0" smtClean="0"/>
                        <a:t>7. Inspect the </a:t>
                      </a:r>
                      <a:r>
                        <a:rPr lang="en-US" dirty="0" err="1" smtClean="0"/>
                        <a:t>peristomal</a:t>
                      </a:r>
                      <a:r>
                        <a:rPr lang="en-US" dirty="0" smtClean="0"/>
                        <a:t> skin for redness, altered</a:t>
                      </a:r>
                      <a:r>
                        <a:rPr lang="en-US" baseline="0" dirty="0" smtClean="0"/>
                        <a:t> </a:t>
                      </a:r>
                      <a:r>
                        <a:rPr lang="en-US" dirty="0" smtClean="0"/>
                        <a:t>skin integrity, or rashes; consult the </a:t>
                      </a:r>
                      <a:r>
                        <a:rPr lang="en-US" dirty="0" err="1" smtClean="0"/>
                        <a:t>enterostomal</a:t>
                      </a:r>
                      <a:r>
                        <a:rPr lang="en-US" dirty="0" smtClean="0"/>
                        <a:t> nurse if lesions of the </a:t>
                      </a:r>
                      <a:r>
                        <a:rPr lang="en-US" dirty="0" err="1" smtClean="0"/>
                        <a:t>peristomal</a:t>
                      </a:r>
                      <a:r>
                        <a:rPr lang="en-US" dirty="0" smtClean="0"/>
                        <a:t> skin are</a:t>
                      </a:r>
                      <a:r>
                        <a:rPr lang="en-US" baseline="0" dirty="0" smtClean="0"/>
                        <a:t> </a:t>
                      </a:r>
                      <a:r>
                        <a:rPr lang="en-US" dirty="0" smtClean="0"/>
                        <a:t>observed.</a:t>
                      </a:r>
                    </a:p>
                    <a:p>
                      <a:r>
                        <a:rPr lang="en-US" dirty="0" smtClean="0"/>
                        <a:t>8. Remove excessive hair with a safety razor or</a:t>
                      </a:r>
                      <a:r>
                        <a:rPr lang="en-US" baseline="0" dirty="0" smtClean="0"/>
                        <a:t> </a:t>
                      </a:r>
                      <a:r>
                        <a:rPr lang="en-US" dirty="0" smtClean="0"/>
                        <a:t>electric razor.</a:t>
                      </a:r>
                    </a:p>
                    <a:p>
                      <a:r>
                        <a:rPr lang="en-US" dirty="0" smtClean="0"/>
                        <a:t>9. Inspect the pouch opening and ensure that it</a:t>
                      </a:r>
                      <a:r>
                        <a:rPr lang="en-US" baseline="0" dirty="0" smtClean="0"/>
                        <a:t> </a:t>
                      </a:r>
                      <a:r>
                        <a:rPr lang="en-US" dirty="0" smtClean="0"/>
                        <a:t>fits the stoma; use a pouch pattern to customize</a:t>
                      </a:r>
                      <a:r>
                        <a:rPr lang="en-US" baseline="0" dirty="0" smtClean="0"/>
                        <a:t> </a:t>
                      </a:r>
                      <a:r>
                        <a:rPr lang="en-US" dirty="0" smtClean="0"/>
                        <a:t>the fit if indicated.</a:t>
                      </a:r>
                    </a:p>
                    <a:p>
                      <a:r>
                        <a:rPr lang="en-US" dirty="0" smtClean="0"/>
                        <a:t>10. Apply a skin sealant or skin paste if indicated;</a:t>
                      </a:r>
                      <a:r>
                        <a:rPr lang="en-US" baseline="0" dirty="0" smtClean="0"/>
                        <a:t> </a:t>
                      </a:r>
                      <a:r>
                        <a:rPr lang="en-US" dirty="0" smtClean="0"/>
                        <a:t>apply skin barrier.</a:t>
                      </a:r>
                    </a:p>
                    <a:p>
                      <a:r>
                        <a:rPr lang="en-US" dirty="0" smtClean="0"/>
                        <a:t>11. Gently apply the pouch and press into place.</a:t>
                      </a:r>
                      <a:r>
                        <a:rPr lang="en-US" baseline="0" dirty="0" smtClean="0"/>
                        <a:t> </a:t>
                      </a:r>
                      <a:r>
                        <a:rPr lang="en-US" dirty="0" smtClean="0"/>
                        <a:t>Seal the inferior opening with</a:t>
                      </a:r>
                    </a:p>
                    <a:p>
                      <a:r>
                        <a:rPr lang="en-US" dirty="0" smtClean="0"/>
                        <a:t>the clip or a rubber band.</a:t>
                      </a:r>
                    </a:p>
                    <a:p>
                      <a:r>
                        <a:rPr lang="en-US" dirty="0" smtClean="0"/>
                        <a:t>12. Remove gloves and discard; wash hands.</a:t>
                      </a:r>
                    </a:p>
                    <a:p>
                      <a:r>
                        <a:rPr lang="en-US" dirty="0" smtClean="0"/>
                        <a:t>13. Note type and size of pouch; condition of stoma</a:t>
                      </a:r>
                      <a:r>
                        <a:rPr lang="en-US" baseline="0" dirty="0" smtClean="0"/>
                        <a:t> </a:t>
                      </a:r>
                      <a:r>
                        <a:rPr lang="en-US" dirty="0" smtClean="0"/>
                        <a:t>(drainage amount and odor; surrounding skin);</a:t>
                      </a:r>
                      <a:r>
                        <a:rPr lang="en-US" baseline="0" dirty="0" smtClean="0"/>
                        <a:t> </a:t>
                      </a:r>
                      <a:r>
                        <a:rPr lang="en-US" dirty="0" smtClean="0"/>
                        <a:t>and client response.</a:t>
                      </a:r>
                    </a:p>
                  </a:txBody>
                  <a:tcPr/>
                </a:tc>
                <a:tc>
                  <a:txBody>
                    <a:bodyPr/>
                    <a:lstStyle/>
                    <a:p>
                      <a:r>
                        <a:rPr lang="en-US" dirty="0" smtClean="0"/>
                        <a:t>7. </a:t>
                      </a:r>
                      <a:r>
                        <a:rPr lang="en-US" dirty="0" err="1" smtClean="0"/>
                        <a:t>Peristomal</a:t>
                      </a:r>
                      <a:r>
                        <a:rPr lang="en-US" dirty="0" smtClean="0"/>
                        <a:t> skin conditions cause morbidity and</a:t>
                      </a:r>
                      <a:r>
                        <a:rPr lang="en-US" baseline="0" dirty="0" smtClean="0"/>
                        <a:t> </a:t>
                      </a:r>
                      <a:r>
                        <a:rPr lang="en-US" dirty="0" smtClean="0"/>
                        <a:t>problems with pouch application unless managed promptly.</a:t>
                      </a:r>
                    </a:p>
                    <a:p>
                      <a:r>
                        <a:rPr lang="en-US" dirty="0" smtClean="0"/>
                        <a:t>8. Excessive hair is removed to promote the seal</a:t>
                      </a:r>
                      <a:r>
                        <a:rPr lang="en-US" baseline="0" dirty="0" smtClean="0"/>
                        <a:t> </a:t>
                      </a:r>
                      <a:r>
                        <a:rPr lang="en-US" dirty="0" smtClean="0"/>
                        <a:t>between pouch adhesive and </a:t>
                      </a:r>
                      <a:r>
                        <a:rPr lang="en-US" dirty="0" err="1" smtClean="0"/>
                        <a:t>peristomal</a:t>
                      </a:r>
                      <a:r>
                        <a:rPr lang="en-US" dirty="0" smtClean="0"/>
                        <a:t> skin.</a:t>
                      </a:r>
                    </a:p>
                    <a:p>
                      <a:r>
                        <a:rPr lang="en-US" dirty="0" smtClean="0"/>
                        <a:t>9. Ensures appropriate-sized pouch and protects</a:t>
                      </a:r>
                      <a:r>
                        <a:rPr lang="en-US" baseline="0" dirty="0" smtClean="0"/>
                        <a:t> </a:t>
                      </a:r>
                      <a:r>
                        <a:rPr lang="en-US" dirty="0" smtClean="0"/>
                        <a:t>the </a:t>
                      </a:r>
                      <a:r>
                        <a:rPr lang="en-US" dirty="0" err="1" smtClean="0"/>
                        <a:t>peristomal</a:t>
                      </a:r>
                      <a:r>
                        <a:rPr lang="en-US" dirty="0" smtClean="0"/>
                        <a:t> skin.</a:t>
                      </a:r>
                    </a:p>
                    <a:p>
                      <a:r>
                        <a:rPr lang="en-US" dirty="0" smtClean="0"/>
                        <a:t>10. Promotes an effective seal and</a:t>
                      </a:r>
                      <a:r>
                        <a:rPr lang="en-US" baseline="0" dirty="0" smtClean="0"/>
                        <a:t> </a:t>
                      </a:r>
                      <a:r>
                        <a:rPr lang="en-US" dirty="0" smtClean="0"/>
                        <a:t>protects the </a:t>
                      </a:r>
                      <a:r>
                        <a:rPr lang="en-US" dirty="0" err="1" smtClean="0"/>
                        <a:t>peristomal</a:t>
                      </a:r>
                      <a:r>
                        <a:rPr lang="en-US" dirty="0" smtClean="0"/>
                        <a:t> skin.</a:t>
                      </a:r>
                    </a:p>
                    <a:p>
                      <a:r>
                        <a:rPr lang="en-US" dirty="0" smtClean="0"/>
                        <a:t>11. Prevents leakage of effluent from the pouch.</a:t>
                      </a:r>
                    </a:p>
                    <a:p>
                      <a:r>
                        <a:rPr lang="en-US" dirty="0" smtClean="0"/>
                        <a:t>12. Reduces risk of transfer of microorganisms.</a:t>
                      </a:r>
                    </a:p>
                    <a:p>
                      <a:r>
                        <a:rPr lang="en-US" dirty="0" smtClean="0"/>
                        <a:t>13. Documents client status and condition of stoma.</a:t>
                      </a:r>
                    </a:p>
                    <a:p>
                      <a:endParaRPr lang="en-US" dirty="0"/>
                    </a:p>
                  </a:txBody>
                  <a:tcPr/>
                </a:tc>
              </a:tr>
            </a:tbl>
          </a:graphicData>
        </a:graphic>
      </p:graphicFrame>
    </p:spTree>
  </p:cSld>
  <p:clrMapOvr>
    <a:masterClrMapping/>
  </p:clrMapOvr>
  <p:timing>
    <p:tnLst>
      <p:par>
        <p:cTn id="1" dur="indefinite" restart="never" nodeType="tmRoot"/>
      </p:par>
    </p:tnLst>
  </p:timing>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Applying the skin barrier to the stoma.</a:t>
            </a:r>
            <a:endParaRPr lang="en-US" dirty="0"/>
          </a:p>
        </p:txBody>
      </p:sp>
      <p:pic>
        <p:nvPicPr>
          <p:cNvPr id="16386" name="Picture 2"/>
          <p:cNvPicPr>
            <a:picLocks noGrp="1" noChangeAspect="1" noChangeArrowheads="1"/>
          </p:cNvPicPr>
          <p:nvPr>
            <p:ph idx="1"/>
          </p:nvPr>
        </p:nvPicPr>
        <p:blipFill>
          <a:blip r:embed="rId2"/>
          <a:srcRect/>
          <a:stretch>
            <a:fillRect/>
          </a:stretch>
        </p:blipFill>
        <p:spPr bwMode="auto">
          <a:xfrm>
            <a:off x="685800" y="1524000"/>
            <a:ext cx="8001000" cy="4191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914400"/>
          </a:xfrm>
        </p:spPr>
        <p:txBody>
          <a:bodyPr>
            <a:normAutofit fontScale="90000"/>
          </a:bodyPr>
          <a:lstStyle/>
          <a:p>
            <a:r>
              <a:rPr lang="en-US" b="1" dirty="0" smtClean="0"/>
              <a:t>LEGAL PROTECTIONS IN NURSING PRACTISE</a:t>
            </a:r>
            <a:r>
              <a:rPr lang="en-US" dirty="0" smtClean="0"/>
              <a:t/>
            </a:r>
            <a:br>
              <a:rPr lang="en-US" dirty="0" smtClean="0"/>
            </a:br>
            <a:endParaRPr lang="en-US" dirty="0"/>
          </a:p>
        </p:txBody>
      </p:sp>
      <p:sp>
        <p:nvSpPr>
          <p:cNvPr id="3" name="Content Placeholder 2"/>
          <p:cNvSpPr>
            <a:spLocks noGrp="1"/>
          </p:cNvSpPr>
          <p:nvPr>
            <p:ph idx="1"/>
          </p:nvPr>
        </p:nvSpPr>
        <p:spPr>
          <a:xfrm>
            <a:off x="457200" y="1828800"/>
            <a:ext cx="8229600" cy="4297363"/>
          </a:xfrm>
        </p:spPr>
        <p:txBody>
          <a:bodyPr/>
          <a:lstStyle/>
          <a:p>
            <a:r>
              <a:rPr lang="en-US" dirty="0" smtClean="0"/>
              <a:t>Laws </a:t>
            </a:r>
            <a:r>
              <a:rPr lang="en-US" dirty="0"/>
              <a:t>and strategies are in place to protect the nurse against litigation. </a:t>
            </a:r>
            <a:endParaRPr lang="en-US" dirty="0" smtClean="0"/>
          </a:p>
          <a:p>
            <a:r>
              <a:rPr lang="en-US" dirty="0" smtClean="0"/>
              <a:t>Providing </a:t>
            </a:r>
            <a:r>
              <a:rPr lang="en-US" dirty="0"/>
              <a:t>safe, competent practice by following the nurse practice and standards of practice is a major legal safe guard for </a:t>
            </a:r>
            <a:r>
              <a:rPr lang="en-US" dirty="0" smtClean="0"/>
              <a:t>nurses.</a:t>
            </a:r>
          </a:p>
          <a:p>
            <a:r>
              <a:rPr lang="en-US" dirty="0" smtClean="0"/>
              <a:t>Accurate </a:t>
            </a:r>
            <a:r>
              <a:rPr lang="en-US" dirty="0"/>
              <a:t>and complete documentation is also a critical component of legal protection of the nurse.</a:t>
            </a:r>
          </a:p>
          <a:p>
            <a:endParaRPr lang="en-US" dirty="0"/>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Press the pouch into place.</a:t>
            </a:r>
            <a:endParaRPr lang="en-US" dirty="0"/>
          </a:p>
        </p:txBody>
      </p:sp>
      <p:pic>
        <p:nvPicPr>
          <p:cNvPr id="17410" name="Picture 2"/>
          <p:cNvPicPr>
            <a:picLocks noGrp="1" noChangeAspect="1" noChangeArrowheads="1"/>
          </p:cNvPicPr>
          <p:nvPr>
            <p:ph idx="1"/>
          </p:nvPr>
        </p:nvPicPr>
        <p:blipFill>
          <a:blip r:embed="rId2"/>
          <a:srcRect/>
          <a:stretch>
            <a:fillRect/>
          </a:stretch>
        </p:blipFill>
        <p:spPr bwMode="auto">
          <a:xfrm>
            <a:off x="1371600" y="1828800"/>
            <a:ext cx="6248400" cy="4191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Infant with </a:t>
            </a:r>
            <a:r>
              <a:rPr lang="en-US" b="1" dirty="0" err="1" smtClean="0"/>
              <a:t>ostomy</a:t>
            </a:r>
            <a:r>
              <a:rPr lang="en-US" b="1" dirty="0" smtClean="0"/>
              <a:t> bag.</a:t>
            </a:r>
            <a:endParaRPr lang="en-US" b="1" dirty="0"/>
          </a:p>
        </p:txBody>
      </p:sp>
      <p:pic>
        <p:nvPicPr>
          <p:cNvPr id="18434" name="Picture 2"/>
          <p:cNvPicPr>
            <a:picLocks noGrp="1" noChangeAspect="1" noChangeArrowheads="1"/>
          </p:cNvPicPr>
          <p:nvPr>
            <p:ph idx="1"/>
          </p:nvPr>
        </p:nvPicPr>
        <p:blipFill>
          <a:blip r:embed="rId2"/>
          <a:srcRect/>
          <a:stretch>
            <a:fillRect/>
          </a:stretch>
        </p:blipFill>
        <p:spPr bwMode="auto">
          <a:xfrm>
            <a:off x="990601" y="1828800"/>
            <a:ext cx="6858000" cy="4191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Changing an </a:t>
            </a:r>
            <a:r>
              <a:rPr lang="en-US" b="1" dirty="0" err="1" smtClean="0"/>
              <a:t>ostomy</a:t>
            </a:r>
            <a:r>
              <a:rPr lang="en-US" b="1" dirty="0" smtClean="0"/>
              <a:t> appliance </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Assessment. </a:t>
            </a:r>
          </a:p>
          <a:p>
            <a:pPr>
              <a:buNone/>
            </a:pPr>
            <a:r>
              <a:rPr lang="en-US" dirty="0" smtClean="0"/>
              <a:t>Prior to and during the procedure, the nurse should assess: </a:t>
            </a:r>
          </a:p>
          <a:p>
            <a:r>
              <a:rPr lang="en-US" dirty="0" smtClean="0"/>
              <a:t>the color of the stoma. </a:t>
            </a:r>
          </a:p>
          <a:p>
            <a:r>
              <a:rPr lang="en-US" dirty="0" smtClean="0"/>
              <a:t>the stoma for swelling. </a:t>
            </a:r>
          </a:p>
          <a:p>
            <a:r>
              <a:rPr lang="en-US" dirty="0" smtClean="0"/>
              <a:t>the </a:t>
            </a:r>
            <a:r>
              <a:rPr lang="en-US" dirty="0" err="1" smtClean="0"/>
              <a:t>periostomal</a:t>
            </a:r>
            <a:r>
              <a:rPr lang="en-US" dirty="0" smtClean="0"/>
              <a:t> skin for irritation and redness. </a:t>
            </a:r>
          </a:p>
          <a:p>
            <a:r>
              <a:rPr lang="en-US" dirty="0" smtClean="0"/>
              <a:t>the feces for amount, color, consistency, presence of blood or pus. </a:t>
            </a:r>
          </a:p>
          <a:p>
            <a:r>
              <a:rPr lang="en-US" dirty="0" smtClean="0"/>
              <a:t>the patient’s knowledge and understanding of </a:t>
            </a:r>
            <a:r>
              <a:rPr lang="en-US" dirty="0" err="1" smtClean="0"/>
              <a:t>ostomy</a:t>
            </a:r>
            <a:r>
              <a:rPr lang="en-US" dirty="0" smtClean="0"/>
              <a:t> care. </a:t>
            </a:r>
          </a:p>
          <a:p>
            <a:endParaRPr lang="en-US" dirty="0"/>
          </a:p>
        </p:txBody>
      </p:sp>
    </p:spTree>
  </p:cSld>
  <p:clrMapOvr>
    <a:masterClrMapping/>
  </p:clrMapOvr>
  <p:timing>
    <p:tnLst>
      <p:par>
        <p:cTn id="1" dur="indefinite" restart="never" nodeType="tmRoot"/>
      </p:par>
    </p:tnLst>
  </p:timing>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Changing an </a:t>
            </a:r>
            <a:r>
              <a:rPr lang="en-US" b="1" dirty="0" err="1" smtClean="0"/>
              <a:t>ostomy</a:t>
            </a:r>
            <a:r>
              <a:rPr lang="en-US" b="1" dirty="0" smtClean="0"/>
              <a:t> appliance</a:t>
            </a:r>
            <a:endParaRPr lang="en-US" dirty="0"/>
          </a:p>
        </p:txBody>
      </p:sp>
      <p:sp>
        <p:nvSpPr>
          <p:cNvPr id="3" name="Content Placeholder 2"/>
          <p:cNvSpPr>
            <a:spLocks noGrp="1"/>
          </p:cNvSpPr>
          <p:nvPr>
            <p:ph idx="1"/>
          </p:nvPr>
        </p:nvSpPr>
        <p:spPr>
          <a:xfrm>
            <a:off x="457200" y="1600200"/>
            <a:ext cx="8229600" cy="4876800"/>
          </a:xfrm>
        </p:spPr>
        <p:txBody>
          <a:bodyPr>
            <a:normAutofit fontScale="70000" lnSpcReduction="20000"/>
          </a:bodyPr>
          <a:lstStyle/>
          <a:p>
            <a:pPr>
              <a:buNone/>
            </a:pPr>
            <a:r>
              <a:rPr lang="en-US" b="1" dirty="0" smtClean="0"/>
              <a:t>Planning. </a:t>
            </a:r>
          </a:p>
          <a:p>
            <a:pPr>
              <a:buNone/>
            </a:pPr>
            <a:r>
              <a:rPr lang="en-US" b="1" dirty="0" smtClean="0"/>
              <a:t>The nurse should assemble the following equipment: </a:t>
            </a:r>
          </a:p>
          <a:p>
            <a:r>
              <a:rPr lang="en-US" dirty="0" smtClean="0"/>
              <a:t>Non-sterile gloves, to protect hands. </a:t>
            </a:r>
          </a:p>
          <a:p>
            <a:r>
              <a:rPr lang="en-US" dirty="0" smtClean="0"/>
              <a:t>a water-proof bag for the soiled appliance to minimize odor. </a:t>
            </a:r>
          </a:p>
          <a:p>
            <a:r>
              <a:rPr lang="en-US" dirty="0" smtClean="0"/>
              <a:t>cleaning materials, including tissues, warm water, wash cloth, towel, and in some cases, mild soap. </a:t>
            </a:r>
          </a:p>
          <a:p>
            <a:r>
              <a:rPr lang="en-US" dirty="0" smtClean="0"/>
              <a:t>gauze pad to cover the stoma. </a:t>
            </a:r>
          </a:p>
          <a:p>
            <a:r>
              <a:rPr lang="en-US" dirty="0" smtClean="0"/>
              <a:t>a skin barrier, in the form of a spray, disc, or sheet to protect the skin. </a:t>
            </a:r>
          </a:p>
          <a:p>
            <a:r>
              <a:rPr lang="en-US" dirty="0" smtClean="0"/>
              <a:t>measuring guide (stoma </a:t>
            </a:r>
            <a:r>
              <a:rPr lang="en-US" dirty="0" err="1" smtClean="0"/>
              <a:t>guidestrip</a:t>
            </a:r>
            <a:r>
              <a:rPr lang="en-US" dirty="0" smtClean="0"/>
              <a:t>) to measure the stoma. </a:t>
            </a:r>
          </a:p>
          <a:p>
            <a:r>
              <a:rPr lang="en-US" dirty="0" smtClean="0"/>
              <a:t>clamp. </a:t>
            </a:r>
          </a:p>
          <a:p>
            <a:r>
              <a:rPr lang="en-US" dirty="0" smtClean="0"/>
              <a:t>scissors if the appliance does not have a precut opening. </a:t>
            </a:r>
          </a:p>
          <a:p>
            <a:r>
              <a:rPr lang="en-US" dirty="0" smtClean="0"/>
              <a:t>adhesive with brush to apply it to the bag if needed. </a:t>
            </a:r>
          </a:p>
          <a:p>
            <a:r>
              <a:rPr lang="en-US" dirty="0" smtClean="0"/>
              <a:t>a deodorant for a non-odor proof colostomy bag. </a:t>
            </a:r>
          </a:p>
          <a:p>
            <a:endParaRPr lang="en-US" dirty="0"/>
          </a:p>
        </p:txBody>
      </p:sp>
    </p:spTree>
  </p:cSld>
  <p:clrMapOvr>
    <a:masterClrMapping/>
  </p:clrMapOvr>
  <p:timing>
    <p:tnLst>
      <p:par>
        <p:cTn id="1" dur="indefinite" restart="never" nodeType="tmRoot"/>
      </p:par>
    </p:tnLst>
  </p:timing>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Changing an </a:t>
            </a:r>
            <a:r>
              <a:rPr lang="en-US" b="1" dirty="0" err="1" smtClean="0"/>
              <a:t>ostomy</a:t>
            </a:r>
            <a:r>
              <a:rPr lang="en-US" b="1" dirty="0" smtClean="0"/>
              <a:t> appliance</a:t>
            </a:r>
            <a:endParaRPr lang="en-US" dirty="0"/>
          </a:p>
        </p:txBody>
      </p:sp>
      <p:sp>
        <p:nvSpPr>
          <p:cNvPr id="3" name="Content Placeholder 2"/>
          <p:cNvSpPr>
            <a:spLocks noGrp="1"/>
          </p:cNvSpPr>
          <p:nvPr>
            <p:ph idx="1"/>
          </p:nvPr>
        </p:nvSpPr>
        <p:spPr>
          <a:xfrm>
            <a:off x="457200" y="1219200"/>
            <a:ext cx="8382000" cy="5638800"/>
          </a:xfrm>
        </p:spPr>
        <p:txBody>
          <a:bodyPr>
            <a:normAutofit fontScale="92500" lnSpcReduction="20000"/>
          </a:bodyPr>
          <a:lstStyle/>
          <a:p>
            <a:r>
              <a:rPr lang="en-US" b="1" dirty="0" smtClean="0"/>
              <a:t>Intervention - procedure: </a:t>
            </a:r>
          </a:p>
          <a:p>
            <a:r>
              <a:rPr lang="en-US" dirty="0" smtClean="0"/>
              <a:t>Explain the procedure to the patient and/or family member. </a:t>
            </a:r>
          </a:p>
          <a:p>
            <a:r>
              <a:rPr lang="en-US" dirty="0" smtClean="0"/>
              <a:t>Communicate acceptance and support of the patient. </a:t>
            </a:r>
          </a:p>
          <a:p>
            <a:r>
              <a:rPr lang="en-US" dirty="0" smtClean="0"/>
              <a:t>Provide privacy, preferably in the bathroom, where the patient can learn to care for his/her </a:t>
            </a:r>
            <a:r>
              <a:rPr lang="en-US" dirty="0" err="1" smtClean="0"/>
              <a:t>ostomy</a:t>
            </a:r>
            <a:r>
              <a:rPr lang="en-US" dirty="0" smtClean="0"/>
              <a:t> as he/she would at home. </a:t>
            </a:r>
          </a:p>
          <a:p>
            <a:r>
              <a:rPr lang="en-US" dirty="0" smtClean="0"/>
              <a:t>Assist the patient to a comfortable position, either sitting or lying, and expose only the stoma area. </a:t>
            </a:r>
          </a:p>
          <a:p>
            <a:r>
              <a:rPr lang="en-US" dirty="0" smtClean="0"/>
              <a:t>Unfasten the belt and check the method of adhesion. </a:t>
            </a:r>
          </a:p>
          <a:p>
            <a:r>
              <a:rPr lang="en-US" dirty="0" smtClean="0"/>
              <a:t>Empty the effluent in the pouch. </a:t>
            </a:r>
          </a:p>
          <a:p>
            <a:endParaRPr lang="en-US" dirty="0" smtClean="0"/>
          </a:p>
        </p:txBody>
      </p:sp>
    </p:spTree>
  </p:cSld>
  <p:clrMapOvr>
    <a:masterClrMapping/>
  </p:clrMapOvr>
  <p:timing>
    <p:tnLst>
      <p:par>
        <p:cTn id="1" dur="indefinite" restart="never" nodeType="tmRoot"/>
      </p:par>
    </p:tnLst>
  </p:timing>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Changing an </a:t>
            </a:r>
            <a:r>
              <a:rPr lang="en-US" b="1" dirty="0" err="1" smtClean="0"/>
              <a:t>ostomy</a:t>
            </a:r>
            <a:r>
              <a:rPr lang="en-US" b="1" dirty="0" smtClean="0"/>
              <a:t> appliance</a:t>
            </a:r>
            <a:endParaRPr lang="en-US" dirty="0"/>
          </a:p>
        </p:txBody>
      </p:sp>
      <p:sp>
        <p:nvSpPr>
          <p:cNvPr id="3" name="Content Placeholder 2"/>
          <p:cNvSpPr>
            <a:spLocks noGrp="1"/>
          </p:cNvSpPr>
          <p:nvPr>
            <p:ph idx="1"/>
          </p:nvPr>
        </p:nvSpPr>
        <p:spPr/>
        <p:txBody>
          <a:bodyPr>
            <a:normAutofit fontScale="92500"/>
          </a:bodyPr>
          <a:lstStyle/>
          <a:p>
            <a:r>
              <a:rPr lang="en-US" dirty="0" smtClean="0"/>
              <a:t>Remove the appliance, peeling the bag off slowly while holding the patient’s skin taut. </a:t>
            </a:r>
          </a:p>
          <a:p>
            <a:r>
              <a:rPr lang="en-US" dirty="0" smtClean="0"/>
              <a:t>Cleanse the </a:t>
            </a:r>
            <a:r>
              <a:rPr lang="en-US" dirty="0" err="1" smtClean="0"/>
              <a:t>periostomal</a:t>
            </a:r>
            <a:r>
              <a:rPr lang="en-US" dirty="0" smtClean="0"/>
              <a:t> skin and stoma with warm water and soap.</a:t>
            </a:r>
          </a:p>
          <a:p>
            <a:r>
              <a:rPr lang="en-US" dirty="0" smtClean="0"/>
              <a:t>Dry the area thoroughly by patting with a towel. </a:t>
            </a:r>
            <a:r>
              <a:rPr lang="en-US" u="sng" dirty="0" smtClean="0"/>
              <a:t>Rationale: Excessive rubbing may abrade the skin. </a:t>
            </a:r>
            <a:endParaRPr lang="en-US" dirty="0" smtClean="0"/>
          </a:p>
          <a:p>
            <a:r>
              <a:rPr lang="en-US" dirty="0" smtClean="0"/>
              <a:t>Place a piece of tissue or gauze pad over the stoma. </a:t>
            </a:r>
            <a:r>
              <a:rPr lang="en-US" u="sng" dirty="0" smtClean="0"/>
              <a:t>Rationale: Any seepage from the stoma will be absorbed in the tissue or gauze pad. </a:t>
            </a:r>
          </a:p>
          <a:p>
            <a:endParaRPr lang="en-US" dirty="0"/>
          </a:p>
        </p:txBody>
      </p:sp>
    </p:spTree>
  </p:cSld>
  <p:clrMapOvr>
    <a:masterClrMapping/>
  </p:clrMapOvr>
  <p:timing>
    <p:tnLst>
      <p:par>
        <p:cTn id="1" dur="indefinite" restart="never" nodeType="tmRoot"/>
      </p:par>
    </p:tnLst>
  </p:timing>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Changing an </a:t>
            </a:r>
            <a:r>
              <a:rPr lang="en-US" b="1" dirty="0" err="1" smtClean="0"/>
              <a:t>ostomy</a:t>
            </a:r>
            <a:r>
              <a:rPr lang="en-US" b="1" dirty="0" smtClean="0"/>
              <a:t> appliance</a:t>
            </a:r>
            <a:endParaRPr lang="en-US" dirty="0"/>
          </a:p>
        </p:txBody>
      </p:sp>
      <p:sp>
        <p:nvSpPr>
          <p:cNvPr id="3" name="Content Placeholder 2"/>
          <p:cNvSpPr>
            <a:spLocks noGrp="1"/>
          </p:cNvSpPr>
          <p:nvPr>
            <p:ph idx="1"/>
          </p:nvPr>
        </p:nvSpPr>
        <p:spPr>
          <a:xfrm>
            <a:off x="457200" y="1600200"/>
            <a:ext cx="8229600" cy="4800600"/>
          </a:xfrm>
        </p:spPr>
        <p:txBody>
          <a:bodyPr>
            <a:normAutofit fontScale="85000" lnSpcReduction="20000"/>
          </a:bodyPr>
          <a:lstStyle/>
          <a:p>
            <a:r>
              <a:rPr lang="en-US" dirty="0" smtClean="0"/>
              <a:t>Check the fit of the appliance. Measure the size of the </a:t>
            </a:r>
            <a:r>
              <a:rPr lang="en-US" dirty="0" err="1" smtClean="0"/>
              <a:t>guidestrip</a:t>
            </a:r>
            <a:r>
              <a:rPr lang="en-US" dirty="0" smtClean="0"/>
              <a:t>. </a:t>
            </a:r>
            <a:r>
              <a:rPr lang="en-US" u="sng" dirty="0" smtClean="0"/>
              <a:t>Rationale: Close fit of the barrier (faceplate) prevents contact of skin with effluent. </a:t>
            </a:r>
          </a:p>
          <a:p>
            <a:r>
              <a:rPr lang="en-US" dirty="0" smtClean="0"/>
              <a:t>Discard or cleanse the bag. Measure the effluent if ordered. </a:t>
            </a:r>
          </a:p>
          <a:p>
            <a:r>
              <a:rPr lang="en-US" dirty="0" smtClean="0"/>
              <a:t>Wash soiled belt with warm water and mild soap, rinse, and dry. </a:t>
            </a:r>
          </a:p>
          <a:p>
            <a:r>
              <a:rPr lang="en-US" dirty="0" smtClean="0"/>
              <a:t>Remove and discard gloves; wash hands. </a:t>
            </a:r>
          </a:p>
          <a:p>
            <a:r>
              <a:rPr lang="en-US" dirty="0" smtClean="0"/>
              <a:t>Document in patient’s record. </a:t>
            </a:r>
          </a:p>
          <a:p>
            <a:pPr>
              <a:buFont typeface="Wingdings" pitchFamily="2" charset="2"/>
              <a:buChar char="q"/>
            </a:pPr>
            <a:r>
              <a:rPr lang="en-US" dirty="0" smtClean="0"/>
              <a:t>condition of stoma and </a:t>
            </a:r>
            <a:r>
              <a:rPr lang="en-US" dirty="0" err="1" smtClean="0"/>
              <a:t>peristomal</a:t>
            </a:r>
            <a:r>
              <a:rPr lang="en-US" dirty="0" smtClean="0"/>
              <a:t> skin </a:t>
            </a:r>
          </a:p>
          <a:p>
            <a:pPr>
              <a:buFont typeface="Wingdings" pitchFamily="2" charset="2"/>
              <a:buChar char="q"/>
            </a:pPr>
            <a:r>
              <a:rPr lang="en-US" dirty="0" smtClean="0"/>
              <a:t>patient’s response </a:t>
            </a:r>
          </a:p>
          <a:p>
            <a:pPr>
              <a:buFont typeface="Wingdings" pitchFamily="2" charset="2"/>
              <a:buChar char="q"/>
            </a:pPr>
            <a:r>
              <a:rPr lang="en-US" dirty="0" smtClean="0"/>
              <a:t>amount, color, and consistency of drainage </a:t>
            </a:r>
          </a:p>
          <a:p>
            <a:endParaRPr lang="en-US" dirty="0" smtClean="0"/>
          </a:p>
          <a:p>
            <a:endParaRPr lang="en-US" dirty="0"/>
          </a:p>
        </p:txBody>
      </p:sp>
    </p:spTree>
  </p:cSld>
  <p:clrMapOvr>
    <a:masterClrMapping/>
  </p:clrMapOvr>
  <p:timing>
    <p:tnLst>
      <p:par>
        <p:cTn id="1" dur="indefinite" restart="never" nodeType="tmRoot"/>
      </p:par>
    </p:tnLst>
  </p:timing>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Changing an </a:t>
            </a:r>
            <a:r>
              <a:rPr lang="en-US" b="1" dirty="0" err="1" smtClean="0"/>
              <a:t>ostomy</a:t>
            </a:r>
            <a:r>
              <a:rPr lang="en-US" b="1" dirty="0" smtClean="0"/>
              <a:t> appliance</a:t>
            </a:r>
            <a:endParaRPr lang="en-US" dirty="0"/>
          </a:p>
        </p:txBody>
      </p:sp>
      <p:sp>
        <p:nvSpPr>
          <p:cNvPr id="3" name="Content Placeholder 2"/>
          <p:cNvSpPr>
            <a:spLocks noGrp="1"/>
          </p:cNvSpPr>
          <p:nvPr>
            <p:ph idx="1"/>
          </p:nvPr>
        </p:nvSpPr>
        <p:spPr/>
        <p:txBody>
          <a:bodyPr/>
          <a:lstStyle/>
          <a:p>
            <a:pPr>
              <a:buNone/>
            </a:pPr>
            <a:r>
              <a:rPr lang="en-US" b="1" dirty="0" smtClean="0"/>
              <a:t>Evaluation: Expected outcomes of the procedure include: </a:t>
            </a:r>
          </a:p>
          <a:p>
            <a:r>
              <a:rPr lang="en-US" dirty="0" smtClean="0"/>
              <a:t>stoma of a healthy color </a:t>
            </a:r>
          </a:p>
          <a:p>
            <a:r>
              <a:rPr lang="en-US" dirty="0" smtClean="0"/>
              <a:t>normal </a:t>
            </a:r>
            <a:r>
              <a:rPr lang="en-US" dirty="0" err="1" smtClean="0"/>
              <a:t>periostomal</a:t>
            </a:r>
            <a:r>
              <a:rPr lang="en-US" dirty="0" smtClean="0"/>
              <a:t> skin without signs of redness or irritation </a:t>
            </a:r>
          </a:p>
          <a:p>
            <a:r>
              <a:rPr lang="en-US" dirty="0" smtClean="0"/>
              <a:t>the appliance fits snugly and allows no leakage </a:t>
            </a:r>
          </a:p>
          <a:p>
            <a:r>
              <a:rPr lang="en-US" dirty="0" smtClean="0"/>
              <a:t>patient participation is at the appropriate level </a:t>
            </a:r>
          </a:p>
          <a:p>
            <a:endParaRPr lang="en-US" dirty="0"/>
          </a:p>
        </p:txBody>
      </p:sp>
    </p:spTree>
  </p:cSld>
  <p:clrMapOvr>
    <a:masterClrMapping/>
  </p:clrMapOvr>
  <p:timing>
    <p:tnLst>
      <p:par>
        <p:cTn id="1" dur="indefinite" restart="never" nodeType="tmRoot"/>
      </p:par>
    </p:tnLst>
  </p:timing>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management</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A person who has a stoma may require nursing assistance in several major areas: </a:t>
            </a:r>
          </a:p>
          <a:p>
            <a:r>
              <a:rPr lang="en-US" dirty="0" smtClean="0"/>
              <a:t>psychosocial factors </a:t>
            </a:r>
          </a:p>
          <a:p>
            <a:r>
              <a:rPr lang="en-US" dirty="0" smtClean="0"/>
              <a:t>stoma and skin care </a:t>
            </a:r>
          </a:p>
          <a:p>
            <a:r>
              <a:rPr lang="en-US" dirty="0" smtClean="0"/>
              <a:t>nutrition and bowel regulation - The diet for the </a:t>
            </a:r>
            <a:r>
              <a:rPr lang="en-US" dirty="0" err="1" smtClean="0"/>
              <a:t>ostomy</a:t>
            </a:r>
            <a:r>
              <a:rPr lang="en-US" dirty="0" smtClean="0"/>
              <a:t> patient is individualized and depends on various factors, including his/her previous dietary habits and general health status  </a:t>
            </a:r>
          </a:p>
          <a:p>
            <a:r>
              <a:rPr lang="en-US" dirty="0" smtClean="0"/>
              <a:t>the return to optimal health and well-being </a:t>
            </a:r>
          </a:p>
          <a:p>
            <a:endParaRPr lang="en-US" dirty="0"/>
          </a:p>
        </p:txBody>
      </p:sp>
    </p:spTree>
  </p:cSld>
  <p:clrMapOvr>
    <a:masterClrMapping/>
  </p:clrMapOvr>
  <p:timing>
    <p:tnLst>
      <p:par>
        <p:cTn id="1" dur="indefinite" restart="never" nodeType="tmRoot"/>
      </p:par>
    </p:tnLst>
  </p:timing>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management</a:t>
            </a:r>
            <a:endParaRPr lang="en-US" b="1" dirty="0"/>
          </a:p>
        </p:txBody>
      </p:sp>
      <p:sp>
        <p:nvSpPr>
          <p:cNvPr id="3" name="Content Placeholder 2"/>
          <p:cNvSpPr>
            <a:spLocks noGrp="1"/>
          </p:cNvSpPr>
          <p:nvPr>
            <p:ph idx="1"/>
          </p:nvPr>
        </p:nvSpPr>
        <p:spPr/>
        <p:txBody>
          <a:bodyPr>
            <a:normAutofit fontScale="92500" lnSpcReduction="10000"/>
          </a:bodyPr>
          <a:lstStyle/>
          <a:p>
            <a:r>
              <a:rPr lang="en-US" b="1" dirty="0" smtClean="0"/>
              <a:t>Assessing</a:t>
            </a:r>
            <a:r>
              <a:rPr lang="en-US" dirty="0" smtClean="0"/>
              <a:t> – history, physical examination of abdomen, rectum, anus, inspecting </a:t>
            </a:r>
            <a:r>
              <a:rPr lang="en-US" dirty="0" err="1" smtClean="0"/>
              <a:t>feaces</a:t>
            </a:r>
            <a:r>
              <a:rPr lang="en-US" dirty="0" smtClean="0"/>
              <a:t>; review data from </a:t>
            </a:r>
            <a:r>
              <a:rPr lang="en-US" dirty="0" err="1" smtClean="0"/>
              <a:t>diagnotic</a:t>
            </a:r>
            <a:r>
              <a:rPr lang="en-US" dirty="0" smtClean="0"/>
              <a:t> tests</a:t>
            </a:r>
          </a:p>
          <a:p>
            <a:r>
              <a:rPr lang="en-US" b="1" dirty="0" smtClean="0"/>
              <a:t>Diagnosing</a:t>
            </a:r>
            <a:r>
              <a:rPr lang="en-US" dirty="0" smtClean="0"/>
              <a:t> – NANDA diagnosis include:</a:t>
            </a:r>
          </a:p>
          <a:p>
            <a:pPr>
              <a:buFontTx/>
              <a:buChar char="-"/>
            </a:pPr>
            <a:r>
              <a:rPr lang="en-US" dirty="0" smtClean="0"/>
              <a:t>Bowel incontinence</a:t>
            </a:r>
          </a:p>
          <a:p>
            <a:pPr>
              <a:buFontTx/>
              <a:buChar char="-"/>
            </a:pPr>
            <a:r>
              <a:rPr lang="en-US" dirty="0" smtClean="0"/>
              <a:t>Constipation</a:t>
            </a:r>
          </a:p>
          <a:p>
            <a:pPr>
              <a:buFontTx/>
              <a:buChar char="-"/>
            </a:pPr>
            <a:r>
              <a:rPr lang="en-US" dirty="0" smtClean="0"/>
              <a:t>Risk for constipation</a:t>
            </a:r>
          </a:p>
          <a:p>
            <a:pPr>
              <a:buFontTx/>
              <a:buChar char="-"/>
            </a:pPr>
            <a:r>
              <a:rPr lang="en-US" dirty="0" smtClean="0"/>
              <a:t>Perceived constipation</a:t>
            </a:r>
          </a:p>
          <a:p>
            <a:pPr>
              <a:buFontTx/>
              <a:buChar char="-"/>
            </a:pPr>
            <a:r>
              <a:rPr lang="en-US" dirty="0" err="1" smtClean="0"/>
              <a:t>Diarrhoea</a:t>
            </a:r>
            <a:r>
              <a:rPr lang="en-US" dirty="0" smtClean="0"/>
              <a:t> </a:t>
            </a:r>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GOOD SAMARITAN ACTS</a:t>
            </a:r>
            <a:r>
              <a:rPr lang="en-US" dirty="0"/>
              <a:t/>
            </a:r>
            <a:br>
              <a:rPr lang="en-US" dirty="0"/>
            </a:br>
            <a:endParaRPr lang="en-US" dirty="0"/>
          </a:p>
        </p:txBody>
      </p:sp>
      <p:sp>
        <p:nvSpPr>
          <p:cNvPr id="3" name="Content Placeholder 2"/>
          <p:cNvSpPr>
            <a:spLocks noGrp="1"/>
          </p:cNvSpPr>
          <p:nvPr>
            <p:ph idx="1"/>
          </p:nvPr>
        </p:nvSpPr>
        <p:spPr>
          <a:xfrm>
            <a:off x="457200" y="1295400"/>
            <a:ext cx="8229600" cy="4830763"/>
          </a:xfrm>
        </p:spPr>
        <p:txBody>
          <a:bodyPr/>
          <a:lstStyle/>
          <a:p>
            <a:r>
              <a:rPr lang="en-US" dirty="0"/>
              <a:t>Good Samaritan acts are laws designed to protect health care providers who provide assistance at the scene of an emergency against claims of malpractice unless it can be shown that there was a gross departure from the normal standard of care or willful wrongdoing on their part.</a:t>
            </a:r>
          </a:p>
          <a:p>
            <a:endParaRPr lang="en-US" dirty="0" smtClean="0"/>
          </a:p>
          <a:p>
            <a:endParaRPr lang="en-US" dirty="0"/>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management</a:t>
            </a:r>
            <a:endParaRPr lang="en-US" dirty="0"/>
          </a:p>
        </p:txBody>
      </p:sp>
      <p:sp>
        <p:nvSpPr>
          <p:cNvPr id="3" name="Content Placeholder 2"/>
          <p:cNvSpPr>
            <a:spLocks noGrp="1"/>
          </p:cNvSpPr>
          <p:nvPr>
            <p:ph idx="1"/>
          </p:nvPr>
        </p:nvSpPr>
        <p:spPr>
          <a:xfrm>
            <a:off x="457200" y="1371600"/>
            <a:ext cx="8382000" cy="5257800"/>
          </a:xfrm>
        </p:spPr>
        <p:txBody>
          <a:bodyPr>
            <a:normAutofit fontScale="85000" lnSpcReduction="20000"/>
          </a:bodyPr>
          <a:lstStyle/>
          <a:p>
            <a:r>
              <a:rPr lang="en-US" b="1" dirty="0" smtClean="0"/>
              <a:t>Diagnosing – </a:t>
            </a:r>
            <a:r>
              <a:rPr lang="en-US" dirty="0" err="1" smtClean="0"/>
              <a:t>feacal</a:t>
            </a:r>
            <a:r>
              <a:rPr lang="en-US" dirty="0" smtClean="0"/>
              <a:t> elimination problems may affect other areas </a:t>
            </a:r>
            <a:r>
              <a:rPr lang="en-US" dirty="0" err="1" smtClean="0"/>
              <a:t>e.g</a:t>
            </a:r>
            <a:endParaRPr lang="en-US" dirty="0" smtClean="0"/>
          </a:p>
          <a:p>
            <a:r>
              <a:rPr lang="en-US" b="1" dirty="0" smtClean="0"/>
              <a:t>Risk for deficient fluid volume deficit </a:t>
            </a:r>
            <a:r>
              <a:rPr lang="en-US" dirty="0" smtClean="0"/>
              <a:t>related to prolonged </a:t>
            </a:r>
            <a:r>
              <a:rPr lang="en-US" dirty="0" err="1" smtClean="0"/>
              <a:t>diarrhoea</a:t>
            </a:r>
            <a:r>
              <a:rPr lang="en-US" dirty="0" smtClean="0"/>
              <a:t>, abnormal fluid loss through </a:t>
            </a:r>
            <a:r>
              <a:rPr lang="en-US" dirty="0" err="1" smtClean="0"/>
              <a:t>ostomy</a:t>
            </a:r>
            <a:endParaRPr lang="en-US" dirty="0" smtClean="0"/>
          </a:p>
          <a:p>
            <a:r>
              <a:rPr lang="en-US" b="1" dirty="0" smtClean="0"/>
              <a:t>Risk for impaired skin integrity </a:t>
            </a:r>
            <a:r>
              <a:rPr lang="en-US" dirty="0" smtClean="0"/>
              <a:t>related to prolonged </a:t>
            </a:r>
            <a:r>
              <a:rPr lang="en-US" dirty="0" err="1" smtClean="0"/>
              <a:t>diarrhoea</a:t>
            </a:r>
            <a:r>
              <a:rPr lang="en-US" dirty="0" smtClean="0"/>
              <a:t>, bowel incontinence, bowel diversion </a:t>
            </a:r>
            <a:r>
              <a:rPr lang="en-US" dirty="0" err="1" smtClean="0"/>
              <a:t>ostomy</a:t>
            </a:r>
            <a:endParaRPr lang="en-US" dirty="0" smtClean="0"/>
          </a:p>
          <a:p>
            <a:r>
              <a:rPr lang="en-US" b="1" dirty="0" smtClean="0"/>
              <a:t>Low self esteem </a:t>
            </a:r>
            <a:r>
              <a:rPr lang="en-US" dirty="0" smtClean="0"/>
              <a:t>related to </a:t>
            </a:r>
            <a:r>
              <a:rPr lang="en-US" dirty="0" err="1" smtClean="0"/>
              <a:t>ostomy</a:t>
            </a:r>
            <a:r>
              <a:rPr lang="en-US" dirty="0" smtClean="0"/>
              <a:t>, </a:t>
            </a:r>
            <a:r>
              <a:rPr lang="en-US" dirty="0" err="1" smtClean="0"/>
              <a:t>feacal</a:t>
            </a:r>
            <a:r>
              <a:rPr lang="en-US" dirty="0" smtClean="0"/>
              <a:t> incontinence, need for assistance with toileting</a:t>
            </a:r>
          </a:p>
          <a:p>
            <a:r>
              <a:rPr lang="en-US" b="1" dirty="0" smtClean="0"/>
              <a:t>Deficient knowledge</a:t>
            </a:r>
            <a:r>
              <a:rPr lang="en-US" dirty="0" smtClean="0"/>
              <a:t> related to lack of previous knowledge</a:t>
            </a:r>
          </a:p>
          <a:p>
            <a:r>
              <a:rPr lang="en-US" b="1" dirty="0" smtClean="0"/>
              <a:t>Anxiety</a:t>
            </a:r>
            <a:r>
              <a:rPr lang="en-US" dirty="0" smtClean="0"/>
              <a:t> related to lack of control of elimination, response of others to </a:t>
            </a:r>
            <a:r>
              <a:rPr lang="en-US" dirty="0" err="1" smtClean="0"/>
              <a:t>ostomy</a:t>
            </a:r>
            <a:endParaRPr lang="en-US" dirty="0"/>
          </a:p>
        </p:txBody>
      </p:sp>
    </p:spTree>
  </p:cSld>
  <p:clrMapOvr>
    <a:masterClrMapping/>
  </p:clrMapOvr>
  <p:timing>
    <p:tnLst>
      <p:par>
        <p:cTn id="1" dur="indefinite" restart="never" nodeType="tmRoot"/>
      </p:par>
    </p:tnLst>
  </p:timing>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management</a:t>
            </a:r>
            <a:endParaRPr lang="en-US" dirty="0"/>
          </a:p>
        </p:txBody>
      </p:sp>
      <p:sp>
        <p:nvSpPr>
          <p:cNvPr id="3" name="Content Placeholder 2"/>
          <p:cNvSpPr>
            <a:spLocks noGrp="1"/>
          </p:cNvSpPr>
          <p:nvPr>
            <p:ph idx="1"/>
          </p:nvPr>
        </p:nvSpPr>
        <p:spPr/>
        <p:txBody>
          <a:bodyPr/>
          <a:lstStyle/>
          <a:p>
            <a:r>
              <a:rPr lang="en-US" b="1" dirty="0" smtClean="0"/>
              <a:t>Planning</a:t>
            </a:r>
            <a:r>
              <a:rPr lang="en-US" dirty="0" smtClean="0"/>
              <a:t> – goals are:</a:t>
            </a:r>
          </a:p>
          <a:p>
            <a:pPr>
              <a:buFontTx/>
              <a:buChar char="-"/>
            </a:pPr>
            <a:r>
              <a:rPr lang="en-US" dirty="0" smtClean="0"/>
              <a:t>Maintain or restore normal bowel elimination pattern</a:t>
            </a:r>
          </a:p>
          <a:p>
            <a:pPr>
              <a:buFontTx/>
              <a:buChar char="-"/>
            </a:pPr>
            <a:r>
              <a:rPr lang="en-US" dirty="0" smtClean="0"/>
              <a:t>Maintain or regain normal stool consistency</a:t>
            </a:r>
          </a:p>
          <a:p>
            <a:pPr>
              <a:buFontTx/>
              <a:buChar char="-"/>
            </a:pPr>
            <a:r>
              <a:rPr lang="en-US" dirty="0" smtClean="0"/>
              <a:t>Prevent associated risks </a:t>
            </a:r>
            <a:r>
              <a:rPr lang="en-US" dirty="0" err="1" smtClean="0"/>
              <a:t>e.g</a:t>
            </a:r>
            <a:r>
              <a:rPr lang="en-US" dirty="0" smtClean="0"/>
              <a:t> fluid imbalance, skin breakdown</a:t>
            </a:r>
          </a:p>
        </p:txBody>
      </p:sp>
    </p:spTree>
  </p:cSld>
  <p:clrMapOvr>
    <a:masterClrMapping/>
  </p:clrMapOvr>
  <p:timing>
    <p:tnLst>
      <p:par>
        <p:cTn id="1" dur="indefinite" restart="never" nodeType="tmRoot"/>
      </p:par>
    </p:tnLst>
  </p:timing>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management</a:t>
            </a:r>
            <a:endParaRPr lang="en-US" dirty="0"/>
          </a:p>
        </p:txBody>
      </p:sp>
      <p:sp>
        <p:nvSpPr>
          <p:cNvPr id="3" name="Content Placeholder 2"/>
          <p:cNvSpPr>
            <a:spLocks noGrp="1"/>
          </p:cNvSpPr>
          <p:nvPr>
            <p:ph idx="1"/>
          </p:nvPr>
        </p:nvSpPr>
        <p:spPr>
          <a:xfrm>
            <a:off x="457200" y="1371600"/>
            <a:ext cx="8382000" cy="5181600"/>
          </a:xfrm>
        </p:spPr>
        <p:txBody>
          <a:bodyPr>
            <a:normAutofit fontScale="85000" lnSpcReduction="20000"/>
          </a:bodyPr>
          <a:lstStyle/>
          <a:p>
            <a:r>
              <a:rPr lang="en-US" b="1" dirty="0" smtClean="0"/>
              <a:t>Implementing </a:t>
            </a:r>
          </a:p>
          <a:p>
            <a:pPr>
              <a:buFontTx/>
              <a:buChar char="-"/>
            </a:pPr>
            <a:r>
              <a:rPr lang="en-US" dirty="0" smtClean="0"/>
              <a:t>Promoting regular </a:t>
            </a:r>
            <a:r>
              <a:rPr lang="en-US" dirty="0" err="1" smtClean="0"/>
              <a:t>defeacation</a:t>
            </a:r>
            <a:endParaRPr lang="en-US" dirty="0" smtClean="0"/>
          </a:p>
          <a:p>
            <a:pPr>
              <a:buFontTx/>
              <a:buChar char="-"/>
            </a:pPr>
            <a:r>
              <a:rPr lang="en-US" dirty="0" smtClean="0"/>
              <a:t>Privacy</a:t>
            </a:r>
          </a:p>
          <a:p>
            <a:pPr>
              <a:buFontTx/>
              <a:buChar char="-"/>
            </a:pPr>
            <a:r>
              <a:rPr lang="en-US" dirty="0" smtClean="0"/>
              <a:t>Timing</a:t>
            </a:r>
          </a:p>
          <a:p>
            <a:pPr>
              <a:buFontTx/>
              <a:buChar char="-"/>
            </a:pPr>
            <a:r>
              <a:rPr lang="en-US" dirty="0" smtClean="0"/>
              <a:t>Nutrition and fluids</a:t>
            </a:r>
          </a:p>
          <a:p>
            <a:pPr>
              <a:buFontTx/>
              <a:buChar char="-"/>
            </a:pPr>
            <a:r>
              <a:rPr lang="en-US" dirty="0" smtClean="0"/>
              <a:t>For constipation – increase fluid intake, fiber diet</a:t>
            </a:r>
          </a:p>
          <a:p>
            <a:pPr>
              <a:buFontTx/>
              <a:buChar char="-"/>
            </a:pPr>
            <a:r>
              <a:rPr lang="en-US" dirty="0" smtClean="0"/>
              <a:t>For </a:t>
            </a:r>
            <a:r>
              <a:rPr lang="en-US" dirty="0" err="1" smtClean="0"/>
              <a:t>diarrhoea</a:t>
            </a:r>
            <a:r>
              <a:rPr lang="en-US" dirty="0" smtClean="0"/>
              <a:t> – encourage oral fluids, eating small amounts, avoid highly spiced foods</a:t>
            </a:r>
          </a:p>
          <a:p>
            <a:pPr>
              <a:buFontTx/>
              <a:buChar char="-"/>
            </a:pPr>
            <a:r>
              <a:rPr lang="en-US" dirty="0" smtClean="0"/>
              <a:t>For flatulence – limited carbonated </a:t>
            </a:r>
            <a:r>
              <a:rPr lang="en-US" dirty="0" err="1" smtClean="0"/>
              <a:t>bevareges</a:t>
            </a:r>
            <a:r>
              <a:rPr lang="en-US" dirty="0" smtClean="0"/>
              <a:t>, avoid gas-forming foods </a:t>
            </a:r>
            <a:r>
              <a:rPr lang="en-US" dirty="0" err="1" smtClean="0"/>
              <a:t>e.g</a:t>
            </a:r>
            <a:r>
              <a:rPr lang="en-US" dirty="0" smtClean="0"/>
              <a:t> cabbage, beans, onions</a:t>
            </a:r>
          </a:p>
          <a:p>
            <a:pPr>
              <a:buFontTx/>
              <a:buChar char="-"/>
            </a:pPr>
            <a:r>
              <a:rPr lang="en-US" dirty="0" smtClean="0"/>
              <a:t>Exercise – regular exercise helps develop a regular </a:t>
            </a:r>
            <a:r>
              <a:rPr lang="en-US" dirty="0" err="1" smtClean="0"/>
              <a:t>defeacation</a:t>
            </a:r>
            <a:r>
              <a:rPr lang="en-US" dirty="0" smtClean="0"/>
              <a:t> pattern</a:t>
            </a:r>
          </a:p>
          <a:p>
            <a:endParaRPr lang="en-US" dirty="0"/>
          </a:p>
        </p:txBody>
      </p:sp>
    </p:spTree>
  </p:cSld>
  <p:clrMapOvr>
    <a:masterClrMapping/>
  </p:clrMapOvr>
  <p:timing>
    <p:tnLst>
      <p:par>
        <p:cTn id="1" dur="indefinite" restart="never" nodeType="tmRoot"/>
      </p:par>
    </p:tnLst>
  </p:timing>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management</a:t>
            </a:r>
            <a:endParaRPr lang="en-US" dirty="0"/>
          </a:p>
        </p:txBody>
      </p:sp>
      <p:sp>
        <p:nvSpPr>
          <p:cNvPr id="3" name="Content Placeholder 2"/>
          <p:cNvSpPr>
            <a:spLocks noGrp="1"/>
          </p:cNvSpPr>
          <p:nvPr>
            <p:ph idx="1"/>
          </p:nvPr>
        </p:nvSpPr>
        <p:spPr>
          <a:xfrm>
            <a:off x="457200" y="1600200"/>
            <a:ext cx="8458200" cy="4525963"/>
          </a:xfrm>
        </p:spPr>
        <p:txBody>
          <a:bodyPr>
            <a:normAutofit fontScale="92500" lnSpcReduction="10000"/>
          </a:bodyPr>
          <a:lstStyle/>
          <a:p>
            <a:pPr>
              <a:buFontTx/>
              <a:buChar char="-"/>
            </a:pPr>
            <a:r>
              <a:rPr lang="en-US" dirty="0" smtClean="0"/>
              <a:t>Positioning</a:t>
            </a:r>
          </a:p>
          <a:p>
            <a:pPr>
              <a:buFontTx/>
              <a:buChar char="-"/>
            </a:pPr>
            <a:r>
              <a:rPr lang="en-US" dirty="0" smtClean="0"/>
              <a:t>Medications </a:t>
            </a:r>
          </a:p>
          <a:p>
            <a:pPr>
              <a:buFontTx/>
              <a:buChar char="-"/>
            </a:pPr>
            <a:r>
              <a:rPr lang="en-US" dirty="0" smtClean="0"/>
              <a:t>Administering enemas – </a:t>
            </a:r>
          </a:p>
          <a:p>
            <a:r>
              <a:rPr lang="en-US" dirty="0" smtClean="0"/>
              <a:t>cleansing enema – to remove </a:t>
            </a:r>
            <a:r>
              <a:rPr lang="en-US" dirty="0" err="1" smtClean="0"/>
              <a:t>feaces</a:t>
            </a:r>
            <a:endParaRPr lang="en-US" dirty="0" smtClean="0"/>
          </a:p>
          <a:p>
            <a:r>
              <a:rPr lang="en-US" dirty="0" smtClean="0"/>
              <a:t>Carminative enemas – to expel flatus</a:t>
            </a:r>
          </a:p>
          <a:p>
            <a:r>
              <a:rPr lang="en-US" dirty="0" smtClean="0"/>
              <a:t>Retention enema – introduces oil or medication into the rectum.</a:t>
            </a:r>
          </a:p>
          <a:p>
            <a:r>
              <a:rPr lang="en-US" dirty="0" smtClean="0"/>
              <a:t>Return – flow enema – used </a:t>
            </a:r>
            <a:r>
              <a:rPr lang="en-US" dirty="0" err="1" smtClean="0"/>
              <a:t>occassionally</a:t>
            </a:r>
            <a:r>
              <a:rPr lang="en-US" dirty="0" smtClean="0"/>
              <a:t> to expel flatus</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management</a:t>
            </a:r>
            <a:endParaRPr lang="en-US" dirty="0"/>
          </a:p>
        </p:txBody>
      </p:sp>
      <p:sp>
        <p:nvSpPr>
          <p:cNvPr id="3" name="Content Placeholder 2"/>
          <p:cNvSpPr>
            <a:spLocks noGrp="1"/>
          </p:cNvSpPr>
          <p:nvPr>
            <p:ph idx="1"/>
          </p:nvPr>
        </p:nvSpPr>
        <p:spPr>
          <a:xfrm>
            <a:off x="457200" y="1447800"/>
            <a:ext cx="8382000" cy="5105400"/>
          </a:xfrm>
        </p:spPr>
        <p:txBody>
          <a:bodyPr>
            <a:normAutofit fontScale="85000" lnSpcReduction="20000"/>
          </a:bodyPr>
          <a:lstStyle/>
          <a:p>
            <a:r>
              <a:rPr lang="en-US" b="1" dirty="0" smtClean="0"/>
              <a:t>Evaluation</a:t>
            </a:r>
            <a:r>
              <a:rPr lang="en-US" dirty="0" smtClean="0"/>
              <a:t> – the goals established during the planning phase are evaluated.</a:t>
            </a:r>
          </a:p>
          <a:p>
            <a:pPr>
              <a:buNone/>
            </a:pPr>
            <a:r>
              <a:rPr lang="en-US" dirty="0" smtClean="0"/>
              <a:t>Prior to </a:t>
            </a:r>
            <a:r>
              <a:rPr lang="en-US" b="1" dirty="0" smtClean="0"/>
              <a:t>discharge</a:t>
            </a:r>
            <a:r>
              <a:rPr lang="en-US" dirty="0" smtClean="0"/>
              <a:t> from the hospital, the patient and/or a family member should be able to: </a:t>
            </a:r>
          </a:p>
          <a:p>
            <a:r>
              <a:rPr lang="en-US" dirty="0" smtClean="0"/>
              <a:t>identify all necessary equipment and supplies and where these can be obtained. </a:t>
            </a:r>
          </a:p>
          <a:p>
            <a:r>
              <a:rPr lang="en-US" dirty="0" smtClean="0"/>
              <a:t>perform skin and stoma care. </a:t>
            </a:r>
          </a:p>
          <a:p>
            <a:r>
              <a:rPr lang="en-US" dirty="0" smtClean="0"/>
              <a:t>change the </a:t>
            </a:r>
            <a:r>
              <a:rPr lang="en-US" dirty="0" err="1" smtClean="0"/>
              <a:t>ostomy</a:t>
            </a:r>
            <a:r>
              <a:rPr lang="en-US" dirty="0" smtClean="0"/>
              <a:t> appliance. </a:t>
            </a:r>
          </a:p>
          <a:p>
            <a:r>
              <a:rPr lang="en-US" dirty="0" smtClean="0"/>
              <a:t>state signs of complications and when to seek medical attention. </a:t>
            </a:r>
          </a:p>
          <a:p>
            <a:r>
              <a:rPr lang="en-US" dirty="0" smtClean="0"/>
              <a:t>discuss the importance of nutrition. </a:t>
            </a:r>
          </a:p>
          <a:p>
            <a:r>
              <a:rPr lang="en-US" dirty="0" smtClean="0"/>
              <a:t>identify </a:t>
            </a:r>
            <a:r>
              <a:rPr lang="en-US" dirty="0" err="1" smtClean="0"/>
              <a:t>ostomy</a:t>
            </a:r>
            <a:r>
              <a:rPr lang="en-US" dirty="0" smtClean="0"/>
              <a:t> groups, </a:t>
            </a:r>
            <a:r>
              <a:rPr lang="en-US" dirty="0" err="1" smtClean="0"/>
              <a:t>enterostomal</a:t>
            </a:r>
            <a:r>
              <a:rPr lang="en-US" dirty="0" smtClean="0"/>
              <a:t> therapists, home health agencies, suppliers. </a:t>
            </a:r>
          </a:p>
          <a:p>
            <a:endParaRPr lang="en-US" dirty="0"/>
          </a:p>
        </p:txBody>
      </p:sp>
    </p:spTree>
  </p:cSld>
  <p:clrMapOvr>
    <a:masterClrMapping/>
  </p:clrMapOvr>
  <p:timing>
    <p:tnLst>
      <p:par>
        <p:cTn id="1" dur="indefinite" restart="never" nodeType="tmRoot"/>
      </p:par>
    </p:tnLst>
  </p:timing>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Haemovigilance</a:t>
            </a:r>
            <a:r>
              <a:rPr lang="en-US" b="1" dirty="0"/>
              <a:t> </a:t>
            </a:r>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should </a:t>
            </a:r>
            <a:r>
              <a:rPr lang="en-US" dirty="0"/>
              <a:t>include:</a:t>
            </a:r>
          </a:p>
          <a:p>
            <a:pPr marL="0" indent="0">
              <a:buNone/>
            </a:pPr>
            <a:r>
              <a:rPr lang="en-US" dirty="0"/>
              <a:t>• Promoting the appropriate use of blood and blood components/products.</a:t>
            </a:r>
          </a:p>
          <a:p>
            <a:pPr marL="0" indent="0">
              <a:buNone/>
            </a:pPr>
            <a:r>
              <a:rPr lang="en-US" dirty="0"/>
              <a:t>• Provision and </a:t>
            </a:r>
            <a:r>
              <a:rPr lang="en-US" dirty="0" err="1"/>
              <a:t>organisation</a:t>
            </a:r>
            <a:r>
              <a:rPr lang="en-US" dirty="0"/>
              <a:t> of education and training relevant to staff involved in the transfusion process.</a:t>
            </a:r>
          </a:p>
          <a:p>
            <a:pPr marL="0" indent="0">
              <a:buNone/>
            </a:pPr>
            <a:r>
              <a:rPr lang="en-US" dirty="0"/>
              <a:t>• Co-ordination, collection and reporting to the NHO of serious adverse reactions/events relating to blood</a:t>
            </a:r>
          </a:p>
          <a:p>
            <a:pPr marL="0" indent="0">
              <a:buNone/>
            </a:pPr>
            <a:r>
              <a:rPr lang="en-US" dirty="0"/>
              <a:t>transfusion.</a:t>
            </a:r>
          </a:p>
          <a:p>
            <a:pPr marL="0" indent="0">
              <a:buNone/>
            </a:pPr>
            <a:r>
              <a:rPr lang="en-US" dirty="0"/>
              <a:t>• The tracing and recall of blood and blood components as requested by the </a:t>
            </a:r>
            <a:r>
              <a:rPr lang="en-US" dirty="0" smtClean="0"/>
              <a:t>BTS</a:t>
            </a:r>
            <a:r>
              <a:rPr lang="en-US" dirty="0"/>
              <a:t>.</a:t>
            </a:r>
          </a:p>
          <a:p>
            <a:pPr marL="0" indent="0">
              <a:buNone/>
            </a:pPr>
            <a:r>
              <a:rPr lang="en-US" dirty="0"/>
              <a:t>• Participation in an active hospital transfusion committee.</a:t>
            </a:r>
          </a:p>
          <a:p>
            <a:pPr marL="0" indent="0">
              <a:buNone/>
            </a:pPr>
            <a:r>
              <a:rPr lang="en-US" dirty="0"/>
              <a:t>• Review and audit of all aspects of the transfusion process.</a:t>
            </a:r>
          </a:p>
        </p:txBody>
      </p:sp>
    </p:spTree>
    <p:extLst>
      <p:ext uri="{BB962C8B-B14F-4D97-AF65-F5344CB8AC3E}">
        <p14:creationId xmlns:p14="http://schemas.microsoft.com/office/powerpoint/2010/main" val="748548576"/>
      </p:ext>
    </p:extLst>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8800" b="1" dirty="0" smtClean="0"/>
              <a:t>VENEPUNCTURE</a:t>
            </a:r>
            <a:endParaRPr lang="en-US" sz="8800" b="1" dirty="0"/>
          </a:p>
        </p:txBody>
      </p:sp>
    </p:spTree>
  </p:cSld>
  <p:clrMapOvr>
    <a:masterClrMapping/>
  </p:clrMapOvr>
  <p:timing>
    <p:tnLst>
      <p:par>
        <p:cTn id="1" dur="indefinite" restart="never" nodeType="tmRoot"/>
      </p:par>
    </p:tnLst>
  </p:timing>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VENEPUNCTURE</a:t>
            </a:r>
            <a:br>
              <a:rPr lang="en-US" b="1" dirty="0" smtClean="0"/>
            </a:br>
            <a:endParaRPr lang="en-US" dirty="0"/>
          </a:p>
        </p:txBody>
      </p:sp>
      <p:sp>
        <p:nvSpPr>
          <p:cNvPr id="3" name="Content Placeholder 2"/>
          <p:cNvSpPr>
            <a:spLocks noGrp="1"/>
          </p:cNvSpPr>
          <p:nvPr>
            <p:ph idx="1"/>
          </p:nvPr>
        </p:nvSpPr>
        <p:spPr/>
        <p:txBody>
          <a:bodyPr/>
          <a:lstStyle/>
          <a:p>
            <a:pPr>
              <a:buNone/>
            </a:pPr>
            <a:r>
              <a:rPr lang="en-US" dirty="0" smtClean="0"/>
              <a:t>This is a procedure in which a </a:t>
            </a:r>
            <a:r>
              <a:rPr lang="en-US" dirty="0" err="1" smtClean="0"/>
              <a:t>cannula</a:t>
            </a:r>
            <a:r>
              <a:rPr lang="en-US" dirty="0" smtClean="0"/>
              <a:t> is inserted into the vein.</a:t>
            </a:r>
          </a:p>
          <a:p>
            <a:pPr>
              <a:buNone/>
            </a:pPr>
            <a:r>
              <a:rPr lang="en-US" b="1" dirty="0" smtClean="0"/>
              <a:t>PURPOSE</a:t>
            </a:r>
          </a:p>
          <a:p>
            <a:r>
              <a:rPr lang="en-US" dirty="0" smtClean="0"/>
              <a:t>To withdraw or transfuse blood and its components</a:t>
            </a:r>
          </a:p>
          <a:p>
            <a:r>
              <a:rPr lang="en-US" dirty="0" smtClean="0"/>
              <a:t>To establish venous access in critical illness</a:t>
            </a:r>
          </a:p>
          <a:p>
            <a:r>
              <a:rPr lang="en-US" dirty="0" smtClean="0"/>
              <a:t>To manage fluid and electrolyte imbalance</a:t>
            </a:r>
            <a:endParaRPr lang="en-US" dirty="0"/>
          </a:p>
        </p:txBody>
      </p:sp>
    </p:spTree>
  </p:cSld>
  <p:clrMapOvr>
    <a:masterClrMapping/>
  </p:clrMapOvr>
  <p:timing>
    <p:tnLst>
      <p:par>
        <p:cTn id="1" dur="indefinite" restart="never" nodeType="tmRoot"/>
      </p:par>
    </p:tnLst>
  </p:timing>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8000" b="1" dirty="0" smtClean="0"/>
              <a:t>INTRAVENOUS FLUID ADMINISTRATION</a:t>
            </a:r>
            <a:endParaRPr lang="en-US" sz="8000" b="1" dirty="0"/>
          </a:p>
        </p:txBody>
      </p:sp>
    </p:spTree>
  </p:cSld>
  <p:clrMapOvr>
    <a:masterClrMapping/>
  </p:clrMapOvr>
  <p:timing>
    <p:tnLst>
      <p:par>
        <p:cTn id="1" dur="indefinite" restart="never" nodeType="tmRoot"/>
      </p:par>
    </p:tnLst>
  </p:timing>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INTRAVENOUS FLUIDS</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r>
              <a:rPr lang="en-US" b="1" dirty="0" smtClean="0"/>
              <a:t>Intravenous fluids </a:t>
            </a:r>
            <a:r>
              <a:rPr lang="en-US" dirty="0" smtClean="0"/>
              <a:t>are chemically prepared solutions that are administered to the patient.</a:t>
            </a:r>
          </a:p>
          <a:p>
            <a:r>
              <a:rPr lang="en-US" dirty="0" smtClean="0"/>
              <a:t>They are tailored to the body’s needs and used to replace lost fluid and/or aid in the delivery of IV medications. </a:t>
            </a:r>
          </a:p>
          <a:p>
            <a:r>
              <a:rPr lang="en-US" dirty="0" smtClean="0"/>
              <a:t>For patients that do not require immediate fluid or drug therapy, the continuous delivery of a small amount of IV fluid can be used to keep a vein patent for future use.</a:t>
            </a:r>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GOOD SAMARITAN ACTS (CONT’D)</a:t>
            </a:r>
            <a:r>
              <a:rPr lang="en-US" dirty="0" smtClean="0"/>
              <a:t/>
            </a:r>
            <a:br>
              <a:rPr lang="en-US" dirty="0" smtClean="0"/>
            </a:br>
            <a:endParaRPr lang="en-US" dirty="0"/>
          </a:p>
        </p:txBody>
      </p:sp>
      <p:sp>
        <p:nvSpPr>
          <p:cNvPr id="3" name="Content Placeholder 2"/>
          <p:cNvSpPr>
            <a:spLocks noGrp="1"/>
          </p:cNvSpPr>
          <p:nvPr>
            <p:ph idx="1"/>
          </p:nvPr>
        </p:nvSpPr>
        <p:spPr>
          <a:xfrm>
            <a:off x="457200" y="1066800"/>
            <a:ext cx="8229600" cy="5334000"/>
          </a:xfrm>
        </p:spPr>
        <p:txBody>
          <a:bodyPr>
            <a:normAutofit fontScale="92500"/>
          </a:bodyPr>
          <a:lstStyle/>
          <a:p>
            <a:pPr>
              <a:buNone/>
            </a:pPr>
            <a:r>
              <a:rPr lang="en-US" b="1" dirty="0"/>
              <a:t>Guidelines for nurses who render emergency care</a:t>
            </a:r>
          </a:p>
          <a:p>
            <a:pPr lvl="0"/>
            <a:r>
              <a:rPr lang="en-US" dirty="0"/>
              <a:t>Limit actions to those normally considered first aid, if possible.</a:t>
            </a:r>
          </a:p>
          <a:p>
            <a:pPr lvl="0"/>
            <a:r>
              <a:rPr lang="en-US" dirty="0"/>
              <a:t>Do not perform actions that you do not know how to do.</a:t>
            </a:r>
          </a:p>
          <a:p>
            <a:pPr lvl="0"/>
            <a:r>
              <a:rPr lang="en-US" dirty="0"/>
              <a:t>Offer assistance, but do not insist</a:t>
            </a:r>
          </a:p>
          <a:p>
            <a:pPr lvl="0"/>
            <a:r>
              <a:rPr lang="en-US" dirty="0"/>
              <a:t>Have someone go for or call for additional help.</a:t>
            </a:r>
          </a:p>
          <a:p>
            <a:pPr lvl="0"/>
            <a:r>
              <a:rPr lang="en-US" dirty="0"/>
              <a:t>Do not leave the scene until the injured person leaves or another qualified person takes over.</a:t>
            </a:r>
          </a:p>
          <a:p>
            <a:pPr lvl="0"/>
            <a:r>
              <a:rPr lang="en-US" dirty="0"/>
              <a:t>Do not accept any compensation.</a:t>
            </a:r>
          </a:p>
        </p:txBody>
      </p:sp>
    </p:spTree>
  </p:cSld>
  <p:clrMapOvr>
    <a:masterClrMapping/>
  </p:clrMapOvr>
  <p:timing>
    <p:tnLst>
      <p:par>
        <p:cTn id="1" dur="indefinite" restart="never" nodeType="tmRoot"/>
      </p:par>
    </p:tnLst>
  </p:timing>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INTRAVENOUS FLUIDS</a:t>
            </a:r>
            <a:endParaRPr lang="en-US" dirty="0"/>
          </a:p>
        </p:txBody>
      </p:sp>
      <p:sp>
        <p:nvSpPr>
          <p:cNvPr id="3" name="Content Placeholder 2"/>
          <p:cNvSpPr>
            <a:spLocks noGrp="1"/>
          </p:cNvSpPr>
          <p:nvPr>
            <p:ph idx="1"/>
          </p:nvPr>
        </p:nvSpPr>
        <p:spPr/>
        <p:txBody>
          <a:bodyPr>
            <a:normAutofit/>
          </a:bodyPr>
          <a:lstStyle/>
          <a:p>
            <a:r>
              <a:rPr lang="en-US" dirty="0" smtClean="0"/>
              <a:t>The</a:t>
            </a:r>
            <a:r>
              <a:rPr lang="en-US" b="1" dirty="0" smtClean="0"/>
              <a:t> goal </a:t>
            </a:r>
            <a:r>
              <a:rPr lang="en-US" dirty="0" smtClean="0"/>
              <a:t>of intravenous fluid (IV) administration is to carefully achieve and maintain a </a:t>
            </a:r>
            <a:r>
              <a:rPr lang="en-US" dirty="0" err="1" smtClean="0"/>
              <a:t>euvolemic</a:t>
            </a:r>
            <a:r>
              <a:rPr lang="en-US" dirty="0" smtClean="0"/>
              <a:t> and isotonic environment within the body as well as to provide for a variety of nutritional and pharmacologic interventions.</a:t>
            </a:r>
            <a:endParaRPr lang="en-US" dirty="0"/>
          </a:p>
        </p:txBody>
      </p:sp>
    </p:spTree>
  </p:cSld>
  <p:clrMapOvr>
    <a:masterClrMapping/>
  </p:clrMapOvr>
  <p:timing>
    <p:tnLst>
      <p:par>
        <p:cTn id="1" dur="indefinite" restart="never" nodeType="tmRoot"/>
      </p:par>
    </p:tnLst>
  </p:timing>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distribution of body water within a </a:t>
            </a:r>
            <a:r>
              <a:rPr lang="en-US" dirty="0" err="1" smtClean="0"/>
              <a:t>euvolemic</a:t>
            </a:r>
            <a:r>
              <a:rPr lang="en-US" dirty="0" smtClean="0"/>
              <a:t> 70 kg person.</a:t>
            </a:r>
            <a:endParaRPr lang="en-US" dirty="0"/>
          </a:p>
        </p:txBody>
      </p:sp>
      <p:pic>
        <p:nvPicPr>
          <p:cNvPr id="1026" name="Picture 2"/>
          <p:cNvPicPr>
            <a:picLocks noGrp="1" noChangeAspect="1" noChangeArrowheads="1"/>
          </p:cNvPicPr>
          <p:nvPr>
            <p:ph idx="1"/>
          </p:nvPr>
        </p:nvPicPr>
        <p:blipFill>
          <a:blip r:embed="rId2"/>
          <a:srcRect/>
          <a:stretch>
            <a:fillRect/>
          </a:stretch>
        </p:blipFill>
        <p:spPr bwMode="auto">
          <a:xfrm>
            <a:off x="1371600" y="1676400"/>
            <a:ext cx="6324600" cy="472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Potential Sources of Fluid Excess or Loss in Hospitalized Patients</a:t>
            </a:r>
            <a:br>
              <a:rPr lang="en-US" b="1" dirty="0" smtClean="0"/>
            </a:br>
            <a:endParaRPr lang="en-US" dirty="0"/>
          </a:p>
        </p:txBody>
      </p:sp>
      <p:sp>
        <p:nvSpPr>
          <p:cNvPr id="3" name="Content Placeholder 2"/>
          <p:cNvSpPr>
            <a:spLocks noGrp="1"/>
          </p:cNvSpPr>
          <p:nvPr>
            <p:ph idx="1"/>
          </p:nvPr>
        </p:nvSpPr>
        <p:spPr>
          <a:xfrm>
            <a:off x="381000" y="1828800"/>
            <a:ext cx="8382000" cy="5029200"/>
          </a:xfrm>
        </p:spPr>
        <p:txBody>
          <a:bodyPr numCol="1">
            <a:normAutofit/>
          </a:bodyPr>
          <a:lstStyle/>
          <a:p>
            <a:pPr>
              <a:buNone/>
            </a:pPr>
            <a:r>
              <a:rPr lang="en-US" b="1" dirty="0" smtClean="0"/>
              <a:t>Intake</a:t>
            </a:r>
          </a:p>
          <a:p>
            <a:pPr>
              <a:buNone/>
            </a:pPr>
            <a:r>
              <a:rPr lang="en-US" dirty="0" smtClean="0"/>
              <a:t>• Intravenous fluids</a:t>
            </a:r>
          </a:p>
          <a:p>
            <a:pPr>
              <a:buNone/>
            </a:pPr>
            <a:r>
              <a:rPr lang="en-US" dirty="0" smtClean="0"/>
              <a:t>• Medications given via IV drip</a:t>
            </a:r>
          </a:p>
          <a:p>
            <a:pPr>
              <a:buNone/>
            </a:pPr>
            <a:r>
              <a:rPr lang="en-US" dirty="0" smtClean="0"/>
              <a:t>• Water flushes given with crushed medications</a:t>
            </a:r>
          </a:p>
          <a:p>
            <a:pPr>
              <a:buNone/>
            </a:pPr>
            <a:r>
              <a:rPr lang="en-US" dirty="0" smtClean="0"/>
              <a:t>• Water flushes to keep tubes patent</a:t>
            </a:r>
          </a:p>
          <a:p>
            <a:pPr>
              <a:buNone/>
            </a:pPr>
            <a:r>
              <a:rPr lang="en-US" dirty="0" smtClean="0"/>
              <a:t>• Water contained in tube feedings or TPN</a:t>
            </a:r>
          </a:p>
        </p:txBody>
      </p:sp>
    </p:spTree>
  </p:cSld>
  <p:clrMapOvr>
    <a:masterClrMapping/>
  </p:clrMapOvr>
  <p:timing>
    <p:tnLst>
      <p:par>
        <p:cTn id="1" dur="indefinite" restart="never" nodeType="tmRoot"/>
      </p:par>
    </p:tnLst>
  </p:timing>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Potential Sources of Fluid Excess or Loss in Hospitalized Patients</a:t>
            </a:r>
            <a:endParaRPr lang="en-US" dirty="0"/>
          </a:p>
        </p:txBody>
      </p:sp>
      <p:sp>
        <p:nvSpPr>
          <p:cNvPr id="3" name="Content Placeholder 2"/>
          <p:cNvSpPr>
            <a:spLocks noGrp="1"/>
          </p:cNvSpPr>
          <p:nvPr>
            <p:ph idx="1"/>
          </p:nvPr>
        </p:nvSpPr>
        <p:spPr/>
        <p:txBody>
          <a:bodyPr numCol="2">
            <a:normAutofit fontScale="85000" lnSpcReduction="20000"/>
          </a:bodyPr>
          <a:lstStyle/>
          <a:p>
            <a:pPr>
              <a:buNone/>
            </a:pPr>
            <a:r>
              <a:rPr lang="en-US" b="1" dirty="0" smtClean="0"/>
              <a:t>Output</a:t>
            </a:r>
          </a:p>
          <a:p>
            <a:pPr>
              <a:buNone/>
            </a:pPr>
            <a:r>
              <a:rPr lang="en-US" dirty="0" smtClean="0"/>
              <a:t>• Stool/Urine</a:t>
            </a:r>
          </a:p>
          <a:p>
            <a:pPr>
              <a:buNone/>
            </a:pPr>
            <a:r>
              <a:rPr lang="en-US" dirty="0" smtClean="0"/>
              <a:t>• Chest tubes</a:t>
            </a:r>
          </a:p>
          <a:p>
            <a:pPr>
              <a:buNone/>
            </a:pPr>
            <a:r>
              <a:rPr lang="en-US" dirty="0" smtClean="0"/>
              <a:t>• </a:t>
            </a:r>
            <a:r>
              <a:rPr lang="en-US" dirty="0" err="1" smtClean="0"/>
              <a:t>Percutaneous</a:t>
            </a:r>
            <a:r>
              <a:rPr lang="en-US" dirty="0" smtClean="0"/>
              <a:t> drains</a:t>
            </a:r>
          </a:p>
          <a:p>
            <a:pPr>
              <a:buNone/>
            </a:pPr>
            <a:r>
              <a:rPr lang="en-US" dirty="0" smtClean="0"/>
              <a:t>– </a:t>
            </a:r>
            <a:r>
              <a:rPr lang="en-US" dirty="0" err="1" smtClean="0"/>
              <a:t>Biliary</a:t>
            </a:r>
            <a:r>
              <a:rPr lang="en-US" dirty="0" smtClean="0"/>
              <a:t> /Pancreatic</a:t>
            </a:r>
          </a:p>
          <a:p>
            <a:pPr>
              <a:buNone/>
            </a:pPr>
            <a:r>
              <a:rPr lang="en-US" dirty="0" smtClean="0"/>
              <a:t>• Wound drainage</a:t>
            </a:r>
          </a:p>
          <a:p>
            <a:pPr>
              <a:buNone/>
            </a:pPr>
            <a:r>
              <a:rPr lang="en-US" dirty="0" smtClean="0"/>
              <a:t>• </a:t>
            </a:r>
            <a:r>
              <a:rPr lang="en-US" dirty="0" err="1" smtClean="0"/>
              <a:t>Ostomies</a:t>
            </a:r>
            <a:endParaRPr lang="en-US" dirty="0" smtClean="0"/>
          </a:p>
          <a:p>
            <a:pPr>
              <a:buNone/>
            </a:pPr>
            <a:r>
              <a:rPr lang="en-US" dirty="0" smtClean="0"/>
              <a:t>• </a:t>
            </a:r>
            <a:r>
              <a:rPr lang="en-US" dirty="0" err="1" smtClean="0"/>
              <a:t>Naso</a:t>
            </a:r>
            <a:r>
              <a:rPr lang="en-US" dirty="0" smtClean="0"/>
              <a:t>/</a:t>
            </a:r>
            <a:r>
              <a:rPr lang="en-US" dirty="0" err="1" smtClean="0"/>
              <a:t>oro</a:t>
            </a:r>
            <a:r>
              <a:rPr lang="en-US" dirty="0" smtClean="0"/>
              <a:t> gastric tube suction</a:t>
            </a:r>
          </a:p>
          <a:p>
            <a:pPr>
              <a:buNone/>
            </a:pPr>
            <a:r>
              <a:rPr lang="en-US" dirty="0" smtClean="0"/>
              <a:t>• Excessive drooling/</a:t>
            </a:r>
            <a:r>
              <a:rPr lang="en-US" dirty="0" err="1" smtClean="0"/>
              <a:t>sialorrhea</a:t>
            </a:r>
            <a:endParaRPr lang="en-US" dirty="0" smtClean="0"/>
          </a:p>
          <a:p>
            <a:pPr>
              <a:buNone/>
            </a:pPr>
            <a:r>
              <a:rPr lang="en-US" dirty="0" smtClean="0"/>
              <a:t>• Fistulas</a:t>
            </a:r>
          </a:p>
          <a:p>
            <a:pPr>
              <a:buNone/>
            </a:pPr>
            <a:r>
              <a:rPr lang="en-US" dirty="0" smtClean="0"/>
              <a:t>– </a:t>
            </a:r>
            <a:r>
              <a:rPr lang="en-US" dirty="0" err="1" smtClean="0"/>
              <a:t>Enterocutaneous</a:t>
            </a:r>
            <a:endParaRPr lang="en-US" dirty="0" smtClean="0"/>
          </a:p>
          <a:p>
            <a:pPr>
              <a:buNone/>
            </a:pPr>
            <a:r>
              <a:rPr lang="en-US" dirty="0" smtClean="0"/>
              <a:t>– Spit fistulas</a:t>
            </a:r>
          </a:p>
          <a:p>
            <a:pPr>
              <a:buNone/>
            </a:pPr>
            <a:r>
              <a:rPr lang="en-US" dirty="0" smtClean="0"/>
              <a:t>• Insensible losses</a:t>
            </a:r>
          </a:p>
          <a:p>
            <a:pPr>
              <a:buNone/>
            </a:pPr>
            <a:r>
              <a:rPr lang="en-US" dirty="0" smtClean="0"/>
              <a:t>• Accelerated insensible losses including:</a:t>
            </a:r>
          </a:p>
          <a:p>
            <a:pPr>
              <a:buNone/>
            </a:pPr>
            <a:r>
              <a:rPr lang="en-US" dirty="0" smtClean="0"/>
              <a:t>– Burns</a:t>
            </a:r>
          </a:p>
          <a:p>
            <a:pPr>
              <a:buNone/>
            </a:pPr>
            <a:r>
              <a:rPr lang="en-US" dirty="0" smtClean="0"/>
              <a:t>– </a:t>
            </a:r>
            <a:r>
              <a:rPr lang="en-US" dirty="0" err="1" smtClean="0"/>
              <a:t>Tracheostomies</a:t>
            </a:r>
            <a:endParaRPr lang="en-US" dirty="0" smtClean="0"/>
          </a:p>
          <a:p>
            <a:pPr>
              <a:buNone/>
            </a:pPr>
            <a:r>
              <a:rPr lang="en-US" dirty="0" smtClean="0"/>
              <a:t>– Fever</a:t>
            </a:r>
          </a:p>
          <a:p>
            <a:endParaRPr lang="en-US" dirty="0"/>
          </a:p>
        </p:txBody>
      </p:sp>
    </p:spTree>
  </p:cSld>
  <p:clrMapOvr>
    <a:masterClrMapping/>
  </p:clrMapOvr>
  <p:timing>
    <p:tnLst>
      <p:par>
        <p:cTn id="1" dur="indefinite" restart="never" nodeType="tmRoot"/>
      </p:par>
    </p:tnLst>
  </p:timing>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FORMS OF IV FLUIDS</a:t>
            </a:r>
            <a:endParaRPr lang="en-US" b="1" dirty="0"/>
          </a:p>
        </p:txBody>
      </p:sp>
      <p:sp>
        <p:nvSpPr>
          <p:cNvPr id="3" name="Content Placeholder 2"/>
          <p:cNvSpPr>
            <a:spLocks noGrp="1"/>
          </p:cNvSpPr>
          <p:nvPr>
            <p:ph idx="1"/>
          </p:nvPr>
        </p:nvSpPr>
        <p:spPr/>
        <p:txBody>
          <a:bodyPr>
            <a:normAutofit fontScale="92500"/>
          </a:bodyPr>
          <a:lstStyle/>
          <a:p>
            <a:pPr>
              <a:buNone/>
            </a:pPr>
            <a:r>
              <a:rPr lang="en-US" dirty="0" smtClean="0"/>
              <a:t>IV fluids come in four different forms:</a:t>
            </a:r>
          </a:p>
          <a:p>
            <a:pPr>
              <a:buNone/>
            </a:pPr>
            <a:r>
              <a:rPr lang="en-US" b="1" dirty="0" smtClean="0"/>
              <a:t>• Colloids</a:t>
            </a:r>
            <a:r>
              <a:rPr lang="en-US" dirty="0" smtClean="0"/>
              <a:t> - contain solutes in the form of large proteins or other similarly sized molecules. are useful in maintaining blood volume, but their use in the field is limited. Colloids are expensive, have specific storage requirements, and have a short shelf life. Commonly used colloid solutions include plasma protein fraction, salt poor albumin, </a:t>
            </a:r>
            <a:r>
              <a:rPr lang="en-US" dirty="0" err="1" smtClean="0"/>
              <a:t>dextran</a:t>
            </a:r>
            <a:r>
              <a:rPr lang="en-US" dirty="0" smtClean="0"/>
              <a:t>, and </a:t>
            </a:r>
            <a:r>
              <a:rPr lang="en-US" dirty="0" err="1" smtClean="0"/>
              <a:t>hetastarch</a:t>
            </a:r>
            <a:r>
              <a:rPr lang="en-US" dirty="0" smtClean="0"/>
              <a:t>.</a:t>
            </a:r>
          </a:p>
          <a:p>
            <a:pPr>
              <a:buNone/>
            </a:pPr>
            <a:endParaRPr lang="en-US" dirty="0"/>
          </a:p>
        </p:txBody>
      </p:sp>
    </p:spTree>
  </p:cSld>
  <p:clrMapOvr>
    <a:masterClrMapping/>
  </p:clrMapOvr>
  <p:timing>
    <p:tnLst>
      <p:par>
        <p:cTn id="1" dur="indefinite" restart="never" nodeType="tmRoot"/>
      </p:par>
    </p:tnLst>
  </p:timing>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FORMS OF IV FLUIDS</a:t>
            </a:r>
            <a:endParaRPr lang="en-US" dirty="0"/>
          </a:p>
        </p:txBody>
      </p:sp>
      <p:sp>
        <p:nvSpPr>
          <p:cNvPr id="3" name="Content Placeholder 2"/>
          <p:cNvSpPr>
            <a:spLocks noGrp="1"/>
          </p:cNvSpPr>
          <p:nvPr>
            <p:ph idx="1"/>
          </p:nvPr>
        </p:nvSpPr>
        <p:spPr/>
        <p:txBody>
          <a:bodyPr>
            <a:normAutofit/>
          </a:bodyPr>
          <a:lstStyle/>
          <a:p>
            <a:pPr>
              <a:buNone/>
            </a:pPr>
            <a:r>
              <a:rPr lang="en-US" dirty="0" smtClean="0"/>
              <a:t>• </a:t>
            </a:r>
            <a:r>
              <a:rPr lang="en-US" b="1" dirty="0" smtClean="0"/>
              <a:t>Crystalloids</a:t>
            </a:r>
            <a:r>
              <a:rPr lang="en-US" dirty="0" smtClean="0"/>
              <a:t> are the primary fluid used for </a:t>
            </a:r>
            <a:r>
              <a:rPr lang="en-US" dirty="0" err="1" smtClean="0"/>
              <a:t>prehospital</a:t>
            </a:r>
            <a:r>
              <a:rPr lang="en-US" dirty="0" smtClean="0"/>
              <a:t> IV therapy. Crystalloids contain electrolytes (e.g., sodium, potassium, calcium, chloride) but lack the large proteins and molecules found in colloids. Crystalloids come in many preparations and are classified according to their “tonicity.” Depending on their concentration, crystalloids can affect the distribution of water within the body.</a:t>
            </a:r>
          </a:p>
          <a:p>
            <a:endParaRPr lang="en-US" dirty="0"/>
          </a:p>
        </p:txBody>
      </p:sp>
    </p:spTree>
  </p:cSld>
  <p:clrMapOvr>
    <a:masterClrMapping/>
  </p:clrMapOvr>
  <p:timing>
    <p:tnLst>
      <p:par>
        <p:cTn id="1" dur="indefinite" restart="never" nodeType="tmRoot"/>
      </p:par>
    </p:tnLst>
  </p:timing>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smtClean="0"/>
              <a:t>FORMS OF IV FLUIDS</a:t>
            </a:r>
            <a:endParaRPr lang="en-US" dirty="0"/>
          </a:p>
        </p:txBody>
      </p:sp>
      <p:sp>
        <p:nvSpPr>
          <p:cNvPr id="3" name="Content Placeholder 2"/>
          <p:cNvSpPr>
            <a:spLocks noGrp="1"/>
          </p:cNvSpPr>
          <p:nvPr>
            <p:ph idx="1"/>
          </p:nvPr>
        </p:nvSpPr>
        <p:spPr>
          <a:xfrm>
            <a:off x="457200" y="1066800"/>
            <a:ext cx="8382000" cy="5562600"/>
          </a:xfrm>
        </p:spPr>
        <p:txBody>
          <a:bodyPr>
            <a:noAutofit/>
          </a:bodyPr>
          <a:lstStyle/>
          <a:p>
            <a:r>
              <a:rPr lang="en-US" sz="2400" b="1" dirty="0" smtClean="0"/>
              <a:t>Isotonic </a:t>
            </a:r>
            <a:r>
              <a:rPr lang="en-US" sz="2400" dirty="0" smtClean="0"/>
              <a:t>crystalloids have a tonicity equal to the body plasma. When administered to a normally hydrated patient, isotonic crystalloids do not cause a significant shift of water between the blood vessels and the cells. Thus, there is no (or minimal) osmosis occurring.</a:t>
            </a:r>
          </a:p>
          <a:p>
            <a:pPr>
              <a:buNone/>
            </a:pPr>
            <a:r>
              <a:rPr lang="en-US" sz="2400" dirty="0" smtClean="0"/>
              <a:t>The most common isotonic solutions used in </a:t>
            </a:r>
            <a:r>
              <a:rPr lang="en-US" sz="2400" dirty="0" err="1" smtClean="0"/>
              <a:t>prehospital</a:t>
            </a:r>
            <a:r>
              <a:rPr lang="en-US" sz="2400" dirty="0" smtClean="0"/>
              <a:t> care are</a:t>
            </a:r>
          </a:p>
          <a:p>
            <a:pPr>
              <a:buNone/>
            </a:pPr>
            <a:r>
              <a:rPr lang="en-US" sz="2400" dirty="0" smtClean="0"/>
              <a:t>• </a:t>
            </a:r>
            <a:r>
              <a:rPr lang="en-US" sz="2400" b="1" dirty="0" smtClean="0"/>
              <a:t>Lactated Ringer’s (LR</a:t>
            </a:r>
            <a:r>
              <a:rPr lang="en-US" sz="2400" dirty="0" smtClean="0"/>
              <a:t>) contains sodium chloride, potassium chloride, calcium chloride, and sodium lactate in sterile water.</a:t>
            </a:r>
          </a:p>
          <a:p>
            <a:pPr>
              <a:buNone/>
            </a:pPr>
            <a:r>
              <a:rPr lang="en-US" sz="2400" dirty="0" smtClean="0"/>
              <a:t>• </a:t>
            </a:r>
            <a:r>
              <a:rPr lang="en-US" sz="2400" b="1" dirty="0" smtClean="0"/>
              <a:t>Normal saline solution (NSS) </a:t>
            </a:r>
            <a:r>
              <a:rPr lang="en-US" sz="2400" dirty="0" smtClean="0"/>
              <a:t>contains 0.9% sodium chloride (salt) in sterile water.</a:t>
            </a:r>
          </a:p>
          <a:p>
            <a:pPr>
              <a:buNone/>
            </a:pPr>
            <a:r>
              <a:rPr lang="en-US" sz="2400" dirty="0" smtClean="0"/>
              <a:t>• </a:t>
            </a:r>
            <a:r>
              <a:rPr lang="en-US" sz="2400" b="1" dirty="0" smtClean="0"/>
              <a:t>5% Dextrose in water (D5W) is packaged </a:t>
            </a:r>
            <a:r>
              <a:rPr lang="en-US" sz="2400" dirty="0" smtClean="0"/>
              <a:t>as an isotonic carbohydrate that contains glucose as the solute. D5W is useful in keeping a vein patent and/or supplying glucose, which is used by the cells to create energy. </a:t>
            </a:r>
          </a:p>
          <a:p>
            <a:pPr>
              <a:buNone/>
            </a:pPr>
            <a:endParaRPr lang="en-US" sz="2400" dirty="0"/>
          </a:p>
        </p:txBody>
      </p:sp>
    </p:spTree>
  </p:cSld>
  <p:clrMapOvr>
    <a:masterClrMapping/>
  </p:clrMapOvr>
  <p:timing>
    <p:tnLst>
      <p:par>
        <p:cTn id="1" dur="indefinite" restart="never" nodeType="tmRoot"/>
      </p:par>
    </p:tnLst>
  </p:timing>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FORMS OF IV FLUIDS</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Hypertonic </a:t>
            </a:r>
            <a:r>
              <a:rPr lang="en-US" dirty="0" smtClean="0"/>
              <a:t>crystalloids have a tonicity higher than the body plasma. The administration of a hypertonic crystalloid causes water to shift from the </a:t>
            </a:r>
            <a:r>
              <a:rPr lang="en-US" dirty="0" err="1" smtClean="0"/>
              <a:t>extravascular</a:t>
            </a:r>
            <a:r>
              <a:rPr lang="en-US" dirty="0" smtClean="0"/>
              <a:t> spaces into the bloodstream, increasing the intravascular volume.</a:t>
            </a:r>
          </a:p>
          <a:p>
            <a:pPr>
              <a:buNone/>
            </a:pPr>
            <a:r>
              <a:rPr lang="en-US" dirty="0" smtClean="0"/>
              <a:t>Examples include 3% sodium chloride (3% </a:t>
            </a:r>
            <a:r>
              <a:rPr lang="en-US" dirty="0" err="1" smtClean="0"/>
              <a:t>NaCl</a:t>
            </a:r>
            <a:r>
              <a:rPr lang="en-US" dirty="0" smtClean="0"/>
              <a:t>), with 513 </a:t>
            </a:r>
            <a:r>
              <a:rPr lang="en-US" dirty="0" err="1" smtClean="0"/>
              <a:t>mEq</a:t>
            </a:r>
            <a:r>
              <a:rPr lang="en-US" dirty="0" smtClean="0"/>
              <a:t>/L of </a:t>
            </a:r>
            <a:r>
              <a:rPr lang="en-US" dirty="0" err="1" smtClean="0"/>
              <a:t>NaCl</a:t>
            </a:r>
            <a:r>
              <a:rPr lang="en-US" dirty="0" smtClean="0"/>
              <a:t>, and 5% </a:t>
            </a:r>
            <a:r>
              <a:rPr lang="en-US" dirty="0" err="1" smtClean="0"/>
              <a:t>NaCl</a:t>
            </a:r>
            <a:r>
              <a:rPr lang="en-US" dirty="0" smtClean="0"/>
              <a:t>(5% </a:t>
            </a:r>
            <a:r>
              <a:rPr lang="en-US" dirty="0" err="1" smtClean="0"/>
              <a:t>NaCl</a:t>
            </a:r>
            <a:r>
              <a:rPr lang="en-US" dirty="0" smtClean="0"/>
              <a:t>), with 855 </a:t>
            </a:r>
            <a:r>
              <a:rPr lang="en-US" dirty="0" err="1" smtClean="0"/>
              <a:t>mEq</a:t>
            </a:r>
            <a:r>
              <a:rPr lang="en-US" dirty="0" smtClean="0"/>
              <a:t>/L of sodium and chloride, 50% dextrose in water (D</a:t>
            </a:r>
            <a:r>
              <a:rPr lang="en-US" baseline="-25000" dirty="0" smtClean="0"/>
              <a:t>50</a:t>
            </a:r>
            <a:r>
              <a:rPr lang="en-US" dirty="0" smtClean="0"/>
              <a:t>W), a highly concentrated sugar solution.</a:t>
            </a:r>
          </a:p>
          <a:p>
            <a:endParaRPr lang="en-US" dirty="0"/>
          </a:p>
        </p:txBody>
      </p:sp>
    </p:spTree>
  </p:cSld>
  <p:clrMapOvr>
    <a:masterClrMapping/>
  </p:clrMapOvr>
  <p:timing>
    <p:tnLst>
      <p:par>
        <p:cTn id="1" dur="indefinite" restart="never" nodeType="tmRoot"/>
      </p:par>
    </p:tnLst>
  </p:timing>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FORMS OF IV FLUIDS</a:t>
            </a:r>
            <a:endParaRPr lang="en-US" dirty="0"/>
          </a:p>
        </p:txBody>
      </p:sp>
      <p:sp>
        <p:nvSpPr>
          <p:cNvPr id="3" name="Content Placeholder 2"/>
          <p:cNvSpPr>
            <a:spLocks noGrp="1"/>
          </p:cNvSpPr>
          <p:nvPr>
            <p:ph idx="1"/>
          </p:nvPr>
        </p:nvSpPr>
        <p:spPr/>
        <p:txBody>
          <a:bodyPr>
            <a:normAutofit fontScale="92500"/>
          </a:bodyPr>
          <a:lstStyle/>
          <a:p>
            <a:r>
              <a:rPr lang="en-US" b="1" dirty="0" smtClean="0"/>
              <a:t>Hypotonic </a:t>
            </a:r>
            <a:r>
              <a:rPr lang="en-US" dirty="0" smtClean="0"/>
              <a:t>crystalloids have a tonicity lower than the body plasma. The administration of a hypotonic crystalloid causes water to shift from the intravascular space to the </a:t>
            </a:r>
            <a:r>
              <a:rPr lang="en-US" dirty="0" err="1" smtClean="0"/>
              <a:t>extravascular</a:t>
            </a:r>
            <a:r>
              <a:rPr lang="en-US" dirty="0" smtClean="0"/>
              <a:t> space, and eventually into the tissue cells.</a:t>
            </a:r>
          </a:p>
          <a:p>
            <a:r>
              <a:rPr lang="en-US" dirty="0" smtClean="0"/>
              <a:t>Types of hypotonic fluids include 0.45% sodium chloride (0.45% </a:t>
            </a:r>
            <a:r>
              <a:rPr lang="en-US" dirty="0" err="1" smtClean="0"/>
              <a:t>NaCl</a:t>
            </a:r>
            <a:r>
              <a:rPr lang="en-US" dirty="0" smtClean="0"/>
              <a:t>), 0.33% sodium chloride, 0.2% sodium chloride, and 2.5% dextrose in water.</a:t>
            </a:r>
          </a:p>
          <a:p>
            <a:endParaRPr lang="en-US" dirty="0"/>
          </a:p>
        </p:txBody>
      </p:sp>
    </p:spTree>
  </p:cSld>
  <p:clrMapOvr>
    <a:masterClrMapping/>
  </p:clrMapOvr>
  <p:timing>
    <p:tnLst>
      <p:par>
        <p:cTn id="1" dur="indefinite" restart="never" nodeType="tmRoot"/>
      </p:par>
    </p:tnLst>
  </p:timing>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FORMS OF IV FLUIDS</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 </a:t>
            </a:r>
            <a:r>
              <a:rPr lang="en-US" b="1" dirty="0" smtClean="0"/>
              <a:t>Blood and blood products </a:t>
            </a:r>
            <a:r>
              <a:rPr lang="en-US" dirty="0" smtClean="0"/>
              <a:t>are the most desirable fluids for replacement. Unlike colloids and crystalloids, the hemoglobin carries oxygen to the cells. </a:t>
            </a:r>
          </a:p>
          <a:p>
            <a:r>
              <a:rPr lang="en-US" dirty="0" smtClean="0"/>
              <a:t>Not only is the intravascular volume increased, but the fluid administered can also transport oxygen to the cells. </a:t>
            </a:r>
          </a:p>
          <a:p>
            <a:r>
              <a:rPr lang="en-US" dirty="0" smtClean="0"/>
              <a:t>Blood, however, is a precious commodity and must be conserved to benefit the people most in need.</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BED MAKING</a:t>
            </a:r>
            <a:endParaRPr lang="en-US" sz="9600" b="1" dirty="0"/>
          </a:p>
        </p:txBody>
      </p:sp>
    </p:spTree>
  </p:cSld>
  <p:clrMapOvr>
    <a:masterClrMapping/>
  </p:clrMapOvr>
  <p:timing>
    <p:tnLst>
      <p:par>
        <p:cTn id="1" dur="indefinite" restart="never" nodeType="tmRoot"/>
      </p:par>
    </p:tnLst>
  </p:timing>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smtClean="0"/>
              <a:t>FORMS OF IV FLUIDS</a:t>
            </a:r>
            <a:endParaRPr lang="en-US" dirty="0"/>
          </a:p>
        </p:txBody>
      </p:sp>
      <p:sp>
        <p:nvSpPr>
          <p:cNvPr id="3" name="Content Placeholder 2"/>
          <p:cNvSpPr>
            <a:spLocks noGrp="1"/>
          </p:cNvSpPr>
          <p:nvPr>
            <p:ph idx="1"/>
          </p:nvPr>
        </p:nvSpPr>
        <p:spPr>
          <a:xfrm>
            <a:off x="457200" y="1143000"/>
            <a:ext cx="8229600" cy="4983163"/>
          </a:xfrm>
        </p:spPr>
        <p:txBody>
          <a:bodyPr>
            <a:normAutofit fontScale="92500" lnSpcReduction="20000"/>
          </a:bodyPr>
          <a:lstStyle/>
          <a:p>
            <a:pPr>
              <a:buNone/>
            </a:pPr>
            <a:r>
              <a:rPr lang="en-US" dirty="0" smtClean="0"/>
              <a:t>• </a:t>
            </a:r>
            <a:r>
              <a:rPr lang="en-US" b="1" dirty="0" smtClean="0"/>
              <a:t>Oxygen-carrying solutions </a:t>
            </a:r>
            <a:r>
              <a:rPr lang="en-US" dirty="0" smtClean="0"/>
              <a:t>are synthetic fluids that carry and deliver oxygen to the cells. </a:t>
            </a:r>
          </a:p>
          <a:p>
            <a:r>
              <a:rPr lang="en-US" dirty="0" smtClean="0"/>
              <a:t>These fluids, which remain experimental, show promise for the </a:t>
            </a:r>
            <a:r>
              <a:rPr lang="en-US" dirty="0" err="1" smtClean="0"/>
              <a:t>prehospital</a:t>
            </a:r>
            <a:r>
              <a:rPr lang="en-US" dirty="0" smtClean="0"/>
              <a:t> care of patients who have experienced severe blood loss or are otherwise suffering from </a:t>
            </a:r>
            <a:r>
              <a:rPr lang="en-US" dirty="0" err="1" smtClean="0"/>
              <a:t>hypovolemia</a:t>
            </a:r>
            <a:r>
              <a:rPr lang="en-US" dirty="0" smtClean="0"/>
              <a:t>. </a:t>
            </a:r>
          </a:p>
          <a:p>
            <a:r>
              <a:rPr lang="en-US" dirty="0" smtClean="0"/>
              <a:t>It is hoped that oxygen-carrying solutions will be similar to crystalloid solutions in cost, storage capability, and ease of administration, and be capable of carrying oxygen, which presently can only be accomplished by blood or blood products.</a:t>
            </a:r>
          </a:p>
          <a:p>
            <a:endParaRPr lang="en-US" dirty="0"/>
          </a:p>
        </p:txBody>
      </p:sp>
    </p:spTree>
  </p:cSld>
  <p:clrMapOvr>
    <a:masterClrMapping/>
  </p:clrMapOvr>
  <p:timing>
    <p:tnLst>
      <p:par>
        <p:cTn id="1" dur="indefinite" restart="never" nodeType="tmRoot"/>
      </p:par>
    </p:tnLst>
  </p:timing>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CALCULATION OF RATE</a:t>
            </a:r>
            <a:endParaRPr lang="en-US" b="1" dirty="0"/>
          </a:p>
        </p:txBody>
      </p:sp>
      <p:sp>
        <p:nvSpPr>
          <p:cNvPr id="3" name="Content Placeholder 2"/>
          <p:cNvSpPr>
            <a:spLocks noGrp="1"/>
          </p:cNvSpPr>
          <p:nvPr>
            <p:ph idx="1"/>
          </p:nvPr>
        </p:nvSpPr>
        <p:spPr/>
        <p:txBody>
          <a:bodyPr>
            <a:normAutofit lnSpcReduction="10000"/>
          </a:bodyPr>
          <a:lstStyle/>
          <a:p>
            <a:pPr>
              <a:buNone/>
            </a:pPr>
            <a:r>
              <a:rPr lang="en-US" u="sng" dirty="0" smtClean="0"/>
              <a:t>Total Volume To Be Infused X Drop Factor (15)</a:t>
            </a:r>
          </a:p>
          <a:p>
            <a:pPr>
              <a:buNone/>
            </a:pPr>
            <a:r>
              <a:rPr lang="en-US" dirty="0" smtClean="0"/>
              <a:t>Total hours x 60 minutes</a:t>
            </a:r>
          </a:p>
          <a:p>
            <a:pPr>
              <a:buNone/>
            </a:pPr>
            <a:r>
              <a:rPr lang="en-US" dirty="0" smtClean="0"/>
              <a:t>1ml=15 drops</a:t>
            </a:r>
          </a:p>
          <a:p>
            <a:pPr>
              <a:buNone/>
            </a:pPr>
            <a:r>
              <a:rPr lang="en-US" dirty="0" smtClean="0"/>
              <a:t>Example </a:t>
            </a:r>
          </a:p>
          <a:p>
            <a:pPr>
              <a:buNone/>
            </a:pPr>
            <a:r>
              <a:rPr lang="en-US" dirty="0" smtClean="0"/>
              <a:t>If 1000ml of 5% D/w is to run for 24 hrs, how many drops per minutes should it run?</a:t>
            </a:r>
          </a:p>
          <a:p>
            <a:pPr>
              <a:buNone/>
            </a:pPr>
            <a:r>
              <a:rPr lang="sv-SE" u="sng" dirty="0" smtClean="0"/>
              <a:t>1000 ml. x 15 gtt/ml</a:t>
            </a:r>
            <a:r>
              <a:rPr lang="sv-SE" dirty="0" smtClean="0"/>
              <a:t>. = 10 gtt/min</a:t>
            </a:r>
          </a:p>
          <a:p>
            <a:pPr>
              <a:buNone/>
            </a:pPr>
            <a:r>
              <a:rPr lang="sv-SE" dirty="0" smtClean="0"/>
              <a:t>24 x 60 min.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ADVERSE EFFECTS</a:t>
            </a:r>
            <a:endParaRPr lang="en-US" b="1" dirty="0"/>
          </a:p>
        </p:txBody>
      </p:sp>
      <p:sp>
        <p:nvSpPr>
          <p:cNvPr id="3" name="Content Placeholder 2"/>
          <p:cNvSpPr>
            <a:spLocks noGrp="1"/>
          </p:cNvSpPr>
          <p:nvPr>
            <p:ph idx="1"/>
          </p:nvPr>
        </p:nvSpPr>
        <p:spPr/>
        <p:txBody>
          <a:bodyPr>
            <a:normAutofit fontScale="85000" lnSpcReduction="10000"/>
          </a:bodyPr>
          <a:lstStyle/>
          <a:p>
            <a:r>
              <a:rPr lang="en-US" b="1" dirty="0" smtClean="0"/>
              <a:t>Infection - </a:t>
            </a:r>
            <a:r>
              <a:rPr lang="en-US" dirty="0" smtClean="0"/>
              <a:t>Any break in the skin carries a risk of infection.</a:t>
            </a:r>
          </a:p>
          <a:p>
            <a:r>
              <a:rPr lang="en-US" b="1" dirty="0" smtClean="0"/>
              <a:t>Phlebitis -</a:t>
            </a:r>
            <a:r>
              <a:rPr lang="en-US" dirty="0" smtClean="0"/>
              <a:t> inflammation of a vein that may be caused by infection, the mere presence of a foreign body (the IV catheter) or the fluids or medication being given. </a:t>
            </a:r>
          </a:p>
          <a:p>
            <a:r>
              <a:rPr lang="en-US" b="1" dirty="0" smtClean="0"/>
              <a:t>Infiltration / </a:t>
            </a:r>
            <a:r>
              <a:rPr lang="en-US" b="1" dirty="0" err="1" smtClean="0"/>
              <a:t>Extravasation</a:t>
            </a:r>
            <a:r>
              <a:rPr lang="en-US" b="1" dirty="0" smtClean="0"/>
              <a:t> </a:t>
            </a:r>
            <a:r>
              <a:rPr lang="en-US" dirty="0" smtClean="0"/>
              <a:t>Infiltration occurs when an IV fluid or medication accidentally enters the surrounding tissue rather than the vein. </a:t>
            </a:r>
          </a:p>
          <a:p>
            <a:r>
              <a:rPr lang="en-US" b="1" dirty="0" smtClean="0"/>
              <a:t>Fluid </a:t>
            </a:r>
            <a:r>
              <a:rPr lang="en-US" b="1" smtClean="0"/>
              <a:t>overload</a:t>
            </a:r>
            <a:r>
              <a:rPr lang="en-US" smtClean="0"/>
              <a:t>This</a:t>
            </a:r>
            <a:r>
              <a:rPr lang="en-US" dirty="0" smtClean="0"/>
              <a:t> occurs when fluids are given at a higher rate or in a larger volume than the system can absorb or excrete.</a:t>
            </a:r>
          </a:p>
          <a:p>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ADVERSE EFFECTS</a:t>
            </a:r>
            <a:endParaRPr lang="en-US" dirty="0"/>
          </a:p>
        </p:txBody>
      </p:sp>
      <p:sp>
        <p:nvSpPr>
          <p:cNvPr id="3" name="Content Placeholder 2"/>
          <p:cNvSpPr>
            <a:spLocks noGrp="1"/>
          </p:cNvSpPr>
          <p:nvPr>
            <p:ph idx="1"/>
          </p:nvPr>
        </p:nvSpPr>
        <p:spPr>
          <a:xfrm>
            <a:off x="457200" y="1371600"/>
            <a:ext cx="8229600" cy="5181600"/>
          </a:xfrm>
        </p:spPr>
        <p:txBody>
          <a:bodyPr>
            <a:normAutofit fontScale="77500" lnSpcReduction="20000"/>
          </a:bodyPr>
          <a:lstStyle/>
          <a:p>
            <a:r>
              <a:rPr lang="en-US" b="1" dirty="0" smtClean="0"/>
              <a:t>Hypothermia </a:t>
            </a:r>
            <a:r>
              <a:rPr lang="en-US" dirty="0" smtClean="0"/>
              <a:t>The human body is at risk of accidentally induced hypothermia when large amounts of cold fluids are infused. Rapid temperature changes in the heart may precipitate ventricular fibrillation.</a:t>
            </a:r>
          </a:p>
          <a:p>
            <a:r>
              <a:rPr lang="en-US" b="1" dirty="0" smtClean="0"/>
              <a:t>Electrolyte imbalance - </a:t>
            </a:r>
            <a:r>
              <a:rPr lang="en-US" dirty="0" smtClean="0"/>
              <a:t>Administering a too-dilute or too-concentrated solution can disrupt the patient's balance of sodium, potassium, magnesium, and other electrolytes. </a:t>
            </a:r>
          </a:p>
          <a:p>
            <a:r>
              <a:rPr lang="en-US" b="1" dirty="0" smtClean="0"/>
              <a:t>Embolism - </a:t>
            </a:r>
            <a:r>
              <a:rPr lang="en-US" dirty="0" smtClean="0"/>
              <a:t>A blood clot or other solid mass, as well as an air bubble, can be delivered into the circulation through an IV and end up blocking a vessel. Peripheral IVs have a low risk of embolism, since large solid masses cannot travel through a narrow catheter, and it is nearly impossible to inject air through a peripheral IV at a dangerous rate. The risk is greater with a central IV. Air bubbles of less than 30 </a:t>
            </a:r>
            <a:r>
              <a:rPr lang="en-US" dirty="0" err="1" smtClean="0"/>
              <a:t>microliters</a:t>
            </a:r>
            <a:r>
              <a:rPr lang="en-US" dirty="0" smtClean="0"/>
              <a:t> are thought to dissolve into the circulation harmlessly. </a:t>
            </a:r>
          </a:p>
          <a:p>
            <a:endParaRPr lang="en-US" dirty="0"/>
          </a:p>
        </p:txBody>
      </p:sp>
    </p:spTree>
  </p:cSld>
  <p:clrMapOvr>
    <a:masterClrMapping/>
  </p:clrMapOvr>
  <p:timing>
    <p:tnLst>
      <p:par>
        <p:cTn id="1" dur="indefinite" restart="never" nodeType="tmRoot"/>
      </p:par>
    </p:tnLst>
  </p:timing>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Role of the nurse in IV fluid administration</a:t>
            </a:r>
            <a:endParaRPr lang="en-US" b="1" dirty="0"/>
          </a:p>
        </p:txBody>
      </p:sp>
      <p:sp>
        <p:nvSpPr>
          <p:cNvPr id="3" name="Content Placeholder 2"/>
          <p:cNvSpPr>
            <a:spLocks noGrp="1"/>
          </p:cNvSpPr>
          <p:nvPr>
            <p:ph idx="1"/>
          </p:nvPr>
        </p:nvSpPr>
        <p:spPr/>
        <p:txBody>
          <a:bodyPr>
            <a:normAutofit fontScale="77500" lnSpcReduction="20000"/>
          </a:bodyPr>
          <a:lstStyle/>
          <a:p>
            <a:r>
              <a:rPr lang="en-US" dirty="0" smtClean="0"/>
              <a:t>Be familiar with the type of fluid being administered, the rate and duration of the infusion, the fluid's effects on the body, and potential adverse reactions.</a:t>
            </a:r>
          </a:p>
          <a:p>
            <a:r>
              <a:rPr lang="en-US" dirty="0" smtClean="0"/>
              <a:t>Monitor the patient's response to treatment, watching closely for any signs and symptoms of </a:t>
            </a:r>
            <a:r>
              <a:rPr lang="en-US" dirty="0" err="1" smtClean="0"/>
              <a:t>hypervolemia</a:t>
            </a:r>
            <a:r>
              <a:rPr lang="en-US" dirty="0" smtClean="0"/>
              <a:t> or </a:t>
            </a:r>
            <a:r>
              <a:rPr lang="en-US" dirty="0" err="1" smtClean="0"/>
              <a:t>hypovolemia</a:t>
            </a:r>
            <a:r>
              <a:rPr lang="en-US" dirty="0" smtClean="0"/>
              <a:t>. </a:t>
            </a:r>
          </a:p>
          <a:p>
            <a:r>
              <a:rPr lang="en-US" dirty="0" smtClean="0"/>
              <a:t>Monitor lab values to assess kidney function and fluid status. </a:t>
            </a:r>
          </a:p>
          <a:p>
            <a:r>
              <a:rPr lang="en-US" dirty="0" smtClean="0"/>
              <a:t>Regularly check the venous access site for signs of infiltration, inflammation, infection, or thrombosis.</a:t>
            </a:r>
          </a:p>
          <a:p>
            <a:r>
              <a:rPr lang="en-US" dirty="0" smtClean="0"/>
              <a:t>Educate the patient and the family about the prescribed therapy, including potential complications and symptoms that require immediate attention. </a:t>
            </a:r>
          </a:p>
          <a:p>
            <a:endParaRPr lang="en-US" dirty="0"/>
          </a:p>
        </p:txBody>
      </p:sp>
    </p:spTree>
  </p:cSld>
  <p:clrMapOvr>
    <a:masterClrMapping/>
  </p:clrMapOvr>
  <p:timing>
    <p:tnLst>
      <p:par>
        <p:cTn id="1" dur="indefinite" restart="never" nodeType="tmRoot"/>
      </p:par>
    </p:tnLst>
  </p:timing>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NURSING DIAGNOSIS RELATING TO FLUID AND ACID – BASE BALANCE</a:t>
            </a:r>
            <a:endParaRPr lang="en-US" b="1" dirty="0"/>
          </a:p>
        </p:txBody>
      </p:sp>
      <p:sp>
        <p:nvSpPr>
          <p:cNvPr id="3" name="Content Placeholder 2"/>
          <p:cNvSpPr>
            <a:spLocks noGrp="1"/>
          </p:cNvSpPr>
          <p:nvPr>
            <p:ph idx="1"/>
          </p:nvPr>
        </p:nvSpPr>
        <p:spPr>
          <a:xfrm>
            <a:off x="457200" y="1600200"/>
            <a:ext cx="8382000" cy="4953000"/>
          </a:xfrm>
        </p:spPr>
        <p:txBody>
          <a:bodyPr>
            <a:normAutofit fontScale="92500" lnSpcReduction="20000"/>
          </a:bodyPr>
          <a:lstStyle/>
          <a:p>
            <a:pPr lvl="1">
              <a:buNone/>
            </a:pPr>
            <a:r>
              <a:rPr lang="en-US" b="1" dirty="0" smtClean="0"/>
              <a:t>NANDA Diagnosis</a:t>
            </a:r>
          </a:p>
          <a:p>
            <a:pPr lvl="1">
              <a:buFont typeface="Arial" pitchFamily="34" charset="0"/>
              <a:buChar char="•"/>
            </a:pPr>
            <a:r>
              <a:rPr lang="en-US" dirty="0" smtClean="0"/>
              <a:t>Deficient fluid volume</a:t>
            </a:r>
          </a:p>
          <a:p>
            <a:pPr lvl="1">
              <a:buFont typeface="Arial" pitchFamily="34" charset="0"/>
              <a:buChar char="•"/>
            </a:pPr>
            <a:r>
              <a:rPr lang="en-US" dirty="0" smtClean="0"/>
              <a:t>Excess fluid volume</a:t>
            </a:r>
          </a:p>
          <a:p>
            <a:pPr lvl="1">
              <a:buFont typeface="Arial" pitchFamily="34" charset="0"/>
              <a:buChar char="•"/>
            </a:pPr>
            <a:r>
              <a:rPr lang="en-US" dirty="0" smtClean="0"/>
              <a:t>Risk for imbalanced fluid volume</a:t>
            </a:r>
          </a:p>
          <a:p>
            <a:pPr lvl="1">
              <a:buFont typeface="Arial" pitchFamily="34" charset="0"/>
              <a:buChar char="•"/>
            </a:pPr>
            <a:r>
              <a:rPr lang="en-US" dirty="0" smtClean="0"/>
              <a:t>Risk for deficient fluid volume</a:t>
            </a:r>
          </a:p>
          <a:p>
            <a:pPr lvl="1">
              <a:buFont typeface="Arial" pitchFamily="34" charset="0"/>
              <a:buChar char="•"/>
            </a:pPr>
            <a:r>
              <a:rPr lang="en-US" dirty="0" smtClean="0"/>
              <a:t>Impaired gas exchange</a:t>
            </a:r>
          </a:p>
          <a:p>
            <a:pPr lvl="1">
              <a:buNone/>
            </a:pPr>
            <a:r>
              <a:rPr lang="en-US" b="1" dirty="0" smtClean="0"/>
              <a:t>May be </a:t>
            </a:r>
            <a:r>
              <a:rPr lang="en-US" b="1" dirty="0" err="1" smtClean="0"/>
              <a:t>aetiology</a:t>
            </a:r>
            <a:r>
              <a:rPr lang="en-US" b="1" dirty="0" smtClean="0"/>
              <a:t> of other nursing diagnosis</a:t>
            </a:r>
          </a:p>
          <a:p>
            <a:pPr lvl="1"/>
            <a:r>
              <a:rPr lang="en-US" dirty="0" smtClean="0"/>
              <a:t>Impaired oral mucous membrane related to fluid volume deficit</a:t>
            </a:r>
          </a:p>
          <a:p>
            <a:pPr lvl="1"/>
            <a:r>
              <a:rPr lang="en-US" dirty="0" smtClean="0"/>
              <a:t>Impaired skin integrity related to dehydration</a:t>
            </a:r>
          </a:p>
          <a:p>
            <a:pPr lvl="1"/>
            <a:r>
              <a:rPr lang="en-US" dirty="0" smtClean="0"/>
              <a:t>Ineffective tissue perfusion related to decreased cardiac output secondary to fluid volume deficit or </a:t>
            </a:r>
            <a:r>
              <a:rPr lang="en-US" dirty="0" err="1" smtClean="0"/>
              <a:t>oedema</a:t>
            </a:r>
            <a:endParaRPr lang="en-US" dirty="0" smtClean="0"/>
          </a:p>
          <a:p>
            <a:pPr lvl="1">
              <a:buNone/>
            </a:pPr>
            <a:endParaRPr lang="en-US" dirty="0"/>
          </a:p>
        </p:txBody>
      </p:sp>
    </p:spTree>
  </p:cSld>
  <p:clrMapOvr>
    <a:masterClrMapping/>
  </p:clrMapOvr>
  <p:timing>
    <p:tnLst>
      <p:par>
        <p:cTn id="1" dur="indefinite" restart="never" nodeType="tmRoot"/>
      </p:par>
    </p:tnLst>
  </p:timing>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CARE PLAN</a:t>
            </a:r>
            <a:endParaRPr lang="en-US" b="1" dirty="0"/>
          </a:p>
        </p:txBody>
      </p:sp>
      <p:sp>
        <p:nvSpPr>
          <p:cNvPr id="3" name="Content Placeholder 2"/>
          <p:cNvSpPr>
            <a:spLocks noGrp="1"/>
          </p:cNvSpPr>
          <p:nvPr>
            <p:ph idx="1"/>
          </p:nvPr>
        </p:nvSpPr>
        <p:spPr>
          <a:xfrm>
            <a:off x="457200" y="1219200"/>
            <a:ext cx="8229600" cy="4906963"/>
          </a:xfrm>
        </p:spPr>
        <p:txBody>
          <a:bodyPr>
            <a:normAutofit fontScale="85000" lnSpcReduction="20000"/>
          </a:bodyPr>
          <a:lstStyle/>
          <a:p>
            <a:pPr>
              <a:buNone/>
            </a:pPr>
            <a:r>
              <a:rPr lang="en-US" b="1" dirty="0" smtClean="0"/>
              <a:t>ASSESSMENT</a:t>
            </a:r>
          </a:p>
          <a:p>
            <a:pPr>
              <a:buNone/>
            </a:pPr>
            <a:r>
              <a:rPr lang="en-US" dirty="0" err="1" smtClean="0"/>
              <a:t>Meryln</a:t>
            </a:r>
            <a:r>
              <a:rPr lang="en-US" dirty="0" smtClean="0"/>
              <a:t>, a 27 year old business woman reports weakness, malaise, and flu-like symptoms for 3 days. She is thirsty, unable to tolerate fluids because of nausea and </a:t>
            </a:r>
            <a:r>
              <a:rPr lang="en-US" dirty="0" err="1" smtClean="0"/>
              <a:t>vomitting</a:t>
            </a:r>
            <a:r>
              <a:rPr lang="en-US" dirty="0" smtClean="0"/>
              <a:t> and she is passing watery stools 4-6 times a day.</a:t>
            </a:r>
          </a:p>
          <a:p>
            <a:pPr>
              <a:buNone/>
            </a:pPr>
            <a:r>
              <a:rPr lang="en-US" dirty="0" smtClean="0"/>
              <a:t>On physical examination, she is 160 cm tall, weighs 66.2Kg, Temp – 38.3, PR – 106/min, RR- 24/min, BP – 95/55mmHg, urine output 20ml/hr, dry oral mucosa, furrowed </a:t>
            </a:r>
            <a:r>
              <a:rPr lang="en-US" dirty="0" err="1" smtClean="0"/>
              <a:t>toungue</a:t>
            </a:r>
            <a:r>
              <a:rPr lang="en-US" dirty="0" smtClean="0"/>
              <a:t>, cracked lips.</a:t>
            </a:r>
          </a:p>
          <a:p>
            <a:pPr>
              <a:buNone/>
            </a:pPr>
            <a:r>
              <a:rPr lang="en-US" dirty="0" smtClean="0"/>
              <a:t>Diagnostic data – urine specific gravity 1.035, serum sodium 155mEq/L, Serum </a:t>
            </a:r>
            <a:r>
              <a:rPr lang="en-US" dirty="0" err="1" smtClean="0"/>
              <a:t>pottasium</a:t>
            </a:r>
            <a:r>
              <a:rPr lang="en-US" dirty="0" smtClean="0"/>
              <a:t> 2.2mEq/L, Chest X-ray – Negative.</a:t>
            </a:r>
          </a:p>
          <a:p>
            <a:pPr>
              <a:buNone/>
            </a:pPr>
            <a:endParaRPr lang="en-US" dirty="0"/>
          </a:p>
        </p:txBody>
      </p:sp>
    </p:spTree>
  </p:cSld>
  <p:clrMapOvr>
    <a:masterClrMapping/>
  </p:clrMapOvr>
  <p:timing>
    <p:tnLst>
      <p:par>
        <p:cTn id="1" dur="indefinite" restart="never" nodeType="tmRoot"/>
      </p:par>
    </p:tnLst>
  </p:timing>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CARE PLAN</a:t>
            </a:r>
            <a:endParaRPr lang="en-US" dirty="0"/>
          </a:p>
        </p:txBody>
      </p:sp>
      <p:sp>
        <p:nvSpPr>
          <p:cNvPr id="3" name="Content Placeholder 2"/>
          <p:cNvSpPr>
            <a:spLocks noGrp="1"/>
          </p:cNvSpPr>
          <p:nvPr>
            <p:ph idx="1"/>
          </p:nvPr>
        </p:nvSpPr>
        <p:spPr/>
        <p:txBody>
          <a:bodyPr/>
          <a:lstStyle/>
          <a:p>
            <a:pPr>
              <a:buNone/>
            </a:pPr>
            <a:r>
              <a:rPr lang="en-US" b="1" dirty="0" smtClean="0"/>
              <a:t>DIAGNOSIS</a:t>
            </a:r>
          </a:p>
          <a:p>
            <a:r>
              <a:rPr lang="en-US" dirty="0" smtClean="0"/>
              <a:t>Deficient fluid volume related to nausea and </a:t>
            </a:r>
            <a:r>
              <a:rPr lang="en-US" dirty="0" err="1" smtClean="0"/>
              <a:t>vomitting</a:t>
            </a:r>
            <a:r>
              <a:rPr lang="en-US" dirty="0" smtClean="0"/>
              <a:t> and </a:t>
            </a:r>
            <a:r>
              <a:rPr lang="en-US" dirty="0" err="1" smtClean="0"/>
              <a:t>diarrhoea</a:t>
            </a:r>
            <a:r>
              <a:rPr lang="en-US" dirty="0" smtClean="0"/>
              <a:t> as evidenced by decreased urine output, increased urine concentration, fever, decreased skin </a:t>
            </a:r>
            <a:r>
              <a:rPr lang="en-US" dirty="0" err="1" smtClean="0"/>
              <a:t>turgor</a:t>
            </a:r>
            <a:r>
              <a:rPr lang="en-US" dirty="0" smtClean="0"/>
              <a:t>, dry mucous membranes, increased pulse rate and decreased blood pressure.</a:t>
            </a:r>
            <a:endParaRPr lang="en-US" dirty="0"/>
          </a:p>
        </p:txBody>
      </p:sp>
    </p:spTree>
  </p:cSld>
  <p:clrMapOvr>
    <a:masterClrMapping/>
  </p:clrMapOvr>
  <p:timing>
    <p:tnLst>
      <p:par>
        <p:cTn id="1" dur="indefinite" restart="never" nodeType="tmRoot"/>
      </p:par>
    </p:tnLst>
  </p:timing>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CARE PLAN</a:t>
            </a:r>
            <a:endParaRPr lang="en-US" dirty="0"/>
          </a:p>
        </p:txBody>
      </p:sp>
      <p:sp>
        <p:nvSpPr>
          <p:cNvPr id="3" name="Content Placeholder 2"/>
          <p:cNvSpPr>
            <a:spLocks noGrp="1"/>
          </p:cNvSpPr>
          <p:nvPr>
            <p:ph idx="1"/>
          </p:nvPr>
        </p:nvSpPr>
        <p:spPr/>
        <p:txBody>
          <a:bodyPr/>
          <a:lstStyle/>
          <a:p>
            <a:pPr>
              <a:buNone/>
            </a:pPr>
            <a:r>
              <a:rPr lang="en-US" b="1" dirty="0" smtClean="0"/>
              <a:t>DESIRED OUTCOMES/ INDICATORS</a:t>
            </a:r>
          </a:p>
          <a:p>
            <a:r>
              <a:rPr lang="en-US" dirty="0" smtClean="0"/>
              <a:t>Electrolyte and acid/base balance as evidenced by not compromised serum electrolytes within normal limits.</a:t>
            </a:r>
          </a:p>
          <a:p>
            <a:r>
              <a:rPr lang="en-US" dirty="0" smtClean="0"/>
              <a:t>Fluid balance as evidenced by maintaining urine output &gt;1300mls per day, maintaining BP, PR, RR, Temp; Explains measures that can be taken to treat or prevent fluid volume loss.</a:t>
            </a:r>
            <a:endParaRPr lang="en-US" dirty="0"/>
          </a:p>
        </p:txBody>
      </p:sp>
    </p:spTree>
  </p:cSld>
  <p:clrMapOvr>
    <a:masterClrMapping/>
  </p:clrMapOvr>
  <p:timing>
    <p:tnLst>
      <p:par>
        <p:cTn id="1" dur="indefinite" restart="never" nodeType="tmRoot"/>
      </p:par>
    </p:tnLst>
  </p:timing>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CARE PLAN</a:t>
            </a:r>
            <a:endParaRPr lang="en-US" dirty="0"/>
          </a:p>
        </p:txBody>
      </p:sp>
      <p:sp>
        <p:nvSpPr>
          <p:cNvPr id="3" name="Content Placeholder 2"/>
          <p:cNvSpPr>
            <a:spLocks noGrp="1"/>
          </p:cNvSpPr>
          <p:nvPr>
            <p:ph idx="1"/>
          </p:nvPr>
        </p:nvSpPr>
        <p:spPr>
          <a:xfrm>
            <a:off x="457200" y="1371600"/>
            <a:ext cx="8229600" cy="5105400"/>
          </a:xfrm>
        </p:spPr>
        <p:txBody>
          <a:bodyPr>
            <a:normAutofit fontScale="85000" lnSpcReduction="10000"/>
          </a:bodyPr>
          <a:lstStyle/>
          <a:p>
            <a:pPr>
              <a:buNone/>
            </a:pPr>
            <a:r>
              <a:rPr lang="en-US" b="1" dirty="0" smtClean="0"/>
              <a:t>NURSING INTERVENTION</a:t>
            </a:r>
          </a:p>
          <a:p>
            <a:pPr>
              <a:buNone/>
            </a:pPr>
            <a:r>
              <a:rPr lang="en-US" dirty="0" smtClean="0"/>
              <a:t>Electrolyte management (</a:t>
            </a:r>
            <a:r>
              <a:rPr lang="en-US" dirty="0" err="1" smtClean="0"/>
              <a:t>Hypokalaemia</a:t>
            </a:r>
            <a:r>
              <a:rPr lang="en-US" dirty="0" smtClean="0"/>
              <a:t>)</a:t>
            </a:r>
          </a:p>
          <a:p>
            <a:r>
              <a:rPr lang="en-US" dirty="0" smtClean="0"/>
              <a:t>Obtain specimens for analysis of altered potassium levels – urine and serum analysis provides information about extracellular levels of potassium.</a:t>
            </a:r>
          </a:p>
          <a:p>
            <a:pPr>
              <a:buNone/>
            </a:pPr>
            <a:r>
              <a:rPr lang="en-US" dirty="0" smtClean="0"/>
              <a:t>Electrolyte management (</a:t>
            </a:r>
            <a:r>
              <a:rPr lang="en-US" dirty="0" err="1" smtClean="0"/>
              <a:t>Hypernatemia</a:t>
            </a:r>
            <a:r>
              <a:rPr lang="en-US" dirty="0" smtClean="0"/>
              <a:t>)</a:t>
            </a:r>
          </a:p>
          <a:p>
            <a:r>
              <a:rPr lang="en-US" dirty="0" smtClean="0"/>
              <a:t>Provide frequent oral hygiene – oral mucous membranes become dry and sticky due to loss of fluid in the interstitial spaces.</a:t>
            </a:r>
          </a:p>
          <a:p>
            <a:pPr>
              <a:buNone/>
            </a:pPr>
            <a:r>
              <a:rPr lang="en-US" dirty="0" smtClean="0"/>
              <a:t>Fluid management</a:t>
            </a:r>
          </a:p>
          <a:p>
            <a:r>
              <a:rPr lang="en-US" dirty="0" smtClean="0"/>
              <a:t>Weigh daily and monitor trends – weight helps to assess fluid balance.</a:t>
            </a:r>
          </a:p>
          <a:p>
            <a:pPr>
              <a:buNone/>
            </a:pPr>
            <a:endParaRPr lang="en-US" dirty="0" smtClean="0"/>
          </a:p>
          <a:p>
            <a:pPr>
              <a:buNone/>
            </a:pPr>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4914" name="Picture 2" descr="C:\Users\Shuaib\Desktop\image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1524000"/>
            <a:ext cx="57912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839783"/>
      </p:ext>
    </p:extLst>
  </p:cSld>
  <p:clrMapOvr>
    <a:masterClrMapping/>
  </p:clrMapOvr>
  <p:timing>
    <p:tnLst>
      <p:par>
        <p:cTn id="1" dur="indefinite" restart="never" nodeType="tmRoot"/>
      </p:par>
    </p:tnLst>
  </p:timing>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CARE PLAN</a:t>
            </a: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EVALUATION</a:t>
            </a:r>
          </a:p>
          <a:p>
            <a:pPr>
              <a:buNone/>
            </a:pPr>
            <a:r>
              <a:rPr lang="en-US" dirty="0" err="1" smtClean="0"/>
              <a:t>Meryln</a:t>
            </a:r>
            <a:r>
              <a:rPr lang="en-US" dirty="0" smtClean="0"/>
              <a:t> remained </a:t>
            </a:r>
            <a:r>
              <a:rPr lang="en-US" dirty="0" err="1" smtClean="0"/>
              <a:t>hospitalised</a:t>
            </a:r>
            <a:r>
              <a:rPr lang="en-US" dirty="0" smtClean="0"/>
              <a:t> for 48 hours. She required fluid replacement of a total of 5L. Her BP increased to 120/70mmHg, PR – 74/min, RR 14/min at rest. Her urine output increased and she was able to take oral fluids. She was able to discuss symptoms of deficient fluid volume that would necessitate her calling a health </a:t>
            </a:r>
            <a:r>
              <a:rPr lang="en-US" dirty="0" err="1" smtClean="0"/>
              <a:t>proffessional</a:t>
            </a:r>
            <a:r>
              <a:rPr lang="en-US" dirty="0" smtClean="0"/>
              <a:t>.</a:t>
            </a:r>
            <a:endParaRPr lang="en-US" dirty="0"/>
          </a:p>
        </p:txBody>
      </p:sp>
    </p:spTree>
  </p:cSld>
  <p:clrMapOvr>
    <a:masterClrMapping/>
  </p:clrMapOvr>
  <p:timing>
    <p:tnLst>
      <p:par>
        <p:cTn id="1" dur="indefinite" restart="never" nodeType="tmRoot"/>
      </p:par>
    </p:tnLst>
  </p:timing>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CRITICAL THINKING</a:t>
            </a:r>
            <a:endParaRPr lang="en-US" b="1" dirty="0"/>
          </a:p>
        </p:txBody>
      </p:sp>
      <p:sp>
        <p:nvSpPr>
          <p:cNvPr id="3" name="Content Placeholder 2"/>
          <p:cNvSpPr>
            <a:spLocks noGrp="1"/>
          </p:cNvSpPr>
          <p:nvPr>
            <p:ph idx="1"/>
          </p:nvPr>
        </p:nvSpPr>
        <p:spPr/>
        <p:txBody>
          <a:bodyPr/>
          <a:lstStyle/>
          <a:p>
            <a:r>
              <a:rPr lang="en-US" dirty="0" err="1" smtClean="0"/>
              <a:t>Meryln</a:t>
            </a:r>
            <a:r>
              <a:rPr lang="en-US" dirty="0" smtClean="0"/>
              <a:t> is responding appropriately to questions. What would you do?</a:t>
            </a:r>
          </a:p>
          <a:p>
            <a:r>
              <a:rPr lang="en-US" dirty="0" smtClean="0"/>
              <a:t>Offer suggestions for ways to help </a:t>
            </a:r>
            <a:r>
              <a:rPr lang="en-US" dirty="0" err="1" smtClean="0"/>
              <a:t>Meryln</a:t>
            </a:r>
            <a:r>
              <a:rPr lang="en-US" dirty="0" smtClean="0"/>
              <a:t> increase her oral intake.</a:t>
            </a:r>
          </a:p>
          <a:p>
            <a:r>
              <a:rPr lang="en-US" dirty="0" err="1" smtClean="0"/>
              <a:t>Meryln</a:t>
            </a:r>
            <a:r>
              <a:rPr lang="en-US" dirty="0" smtClean="0"/>
              <a:t> asks why you weigh her every morning. How do you respond?</a:t>
            </a:r>
            <a:endParaRPr lang="en-US" dirty="0"/>
          </a:p>
        </p:txBody>
      </p:sp>
    </p:spTree>
  </p:cSld>
  <p:clrMapOvr>
    <a:masterClrMapping/>
  </p:clrMapOvr>
  <p:timing>
    <p:tnLst>
      <p:par>
        <p:cTn id="1" dur="indefinite" restart="never" nodeType="tmRoot"/>
      </p:par>
    </p:tnLst>
  </p:timing>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lgn="ctr">
              <a:buNone/>
            </a:pPr>
            <a:r>
              <a:rPr lang="en-US" sz="9600" b="1" dirty="0" smtClean="0"/>
              <a:t>BLOOD TRANSFUSION</a:t>
            </a:r>
            <a:endParaRPr lang="en-US" sz="9600" b="1" dirty="0"/>
          </a:p>
        </p:txBody>
      </p:sp>
    </p:spTree>
  </p:cSld>
  <p:clrMapOvr>
    <a:masterClrMapping/>
  </p:clrMapOvr>
  <p:timing>
    <p:tnLst>
      <p:par>
        <p:cTn id="1" dur="indefinite" restart="never" nodeType="tmRoot"/>
      </p:par>
    </p:tnLst>
  </p:timing>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Blood transfusion</a:t>
            </a:r>
            <a:endParaRPr lang="en-US" b="1" dirty="0"/>
          </a:p>
        </p:txBody>
      </p:sp>
      <p:sp>
        <p:nvSpPr>
          <p:cNvPr id="3" name="Content Placeholder 2"/>
          <p:cNvSpPr>
            <a:spLocks noGrp="1"/>
          </p:cNvSpPr>
          <p:nvPr>
            <p:ph idx="1"/>
          </p:nvPr>
        </p:nvSpPr>
        <p:spPr/>
        <p:txBody>
          <a:bodyPr>
            <a:normAutofit fontScale="92500"/>
          </a:bodyPr>
          <a:lstStyle/>
          <a:p>
            <a:r>
              <a:rPr lang="en-US" dirty="0"/>
              <a:t>The transfusion process is complex, involving many interlinking chains of </a:t>
            </a:r>
            <a:r>
              <a:rPr lang="en-US" dirty="0" smtClean="0"/>
              <a:t>events, and </a:t>
            </a:r>
            <a:r>
              <a:rPr lang="en-US" dirty="0"/>
              <a:t>a multidisciplinary group of health professionals with different levels of </a:t>
            </a:r>
            <a:r>
              <a:rPr lang="en-US" dirty="0" smtClean="0"/>
              <a:t>awareness </a:t>
            </a:r>
            <a:r>
              <a:rPr lang="en-US" dirty="0"/>
              <a:t>and understanding of transfusion practice. </a:t>
            </a:r>
            <a:endParaRPr lang="en-US" dirty="0" smtClean="0"/>
          </a:p>
          <a:p>
            <a:r>
              <a:rPr lang="en-US" dirty="0" smtClean="0"/>
              <a:t>The </a:t>
            </a:r>
            <a:r>
              <a:rPr lang="en-US" dirty="0"/>
              <a:t>role of the Transfusion </a:t>
            </a:r>
            <a:r>
              <a:rPr lang="en-US" dirty="0" smtClean="0"/>
              <a:t>Nurse </a:t>
            </a:r>
            <a:r>
              <a:rPr lang="en-US" dirty="0"/>
              <a:t>is evolving as an integral part of efforts </a:t>
            </a:r>
            <a:r>
              <a:rPr lang="en-US" dirty="0" smtClean="0"/>
              <a:t>to </a:t>
            </a:r>
            <a:r>
              <a:rPr lang="en-US" dirty="0" err="1" smtClean="0"/>
              <a:t>optimise</a:t>
            </a:r>
            <a:r>
              <a:rPr lang="en-US" dirty="0" smtClean="0"/>
              <a:t> </a:t>
            </a:r>
            <a:r>
              <a:rPr lang="en-US" dirty="0"/>
              <a:t>appropriate use of blood components, reduce procedural risks and </a:t>
            </a:r>
            <a:r>
              <a:rPr lang="en-US" dirty="0" smtClean="0"/>
              <a:t>improve transfusion </a:t>
            </a:r>
            <a:r>
              <a:rPr lang="en-US" dirty="0"/>
              <a:t>practice generally. </a:t>
            </a:r>
          </a:p>
        </p:txBody>
      </p:sp>
    </p:spTree>
  </p:cSld>
  <p:clrMapOvr>
    <a:masterClrMapping/>
  </p:clrMapOvr>
  <p:timing>
    <p:tnLst>
      <p:par>
        <p:cTn id="1" dur="indefinite" restart="never" nodeType="tmRoot"/>
      </p:par>
    </p:tnLst>
  </p:timing>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RBCs"/>
          <p:cNvPicPr>
            <a:picLocks noChangeAspect="1" noChangeArrowheads="1"/>
          </p:cNvPicPr>
          <p:nvPr/>
        </p:nvPicPr>
        <p:blipFill>
          <a:blip r:embed="rId2"/>
          <a:srcRect/>
          <a:stretch>
            <a:fillRect/>
          </a:stretch>
        </p:blipFill>
        <p:spPr bwMode="auto">
          <a:xfrm>
            <a:off x="3779838" y="333375"/>
            <a:ext cx="4464050" cy="6191250"/>
          </a:xfrm>
          <a:prstGeom prst="rect">
            <a:avLst/>
          </a:prstGeom>
          <a:noFill/>
          <a:ln w="9525">
            <a:noFill/>
            <a:miter lim="800000"/>
            <a:headEnd/>
            <a:tailEnd/>
          </a:ln>
        </p:spPr>
      </p:pic>
      <p:sp>
        <p:nvSpPr>
          <p:cNvPr id="9219" name="Text Box 3"/>
          <p:cNvSpPr txBox="1">
            <a:spLocks noChangeArrowheads="1"/>
          </p:cNvSpPr>
          <p:nvPr/>
        </p:nvSpPr>
        <p:spPr bwMode="auto">
          <a:xfrm>
            <a:off x="250825" y="260350"/>
            <a:ext cx="3529013" cy="5727700"/>
          </a:xfrm>
          <a:prstGeom prst="rect">
            <a:avLst/>
          </a:prstGeom>
          <a:noFill/>
          <a:ln w="9525">
            <a:noFill/>
            <a:miter lim="800000"/>
            <a:headEnd/>
            <a:tailEnd/>
          </a:ln>
        </p:spPr>
        <p:txBody>
          <a:bodyPr>
            <a:spAutoFit/>
          </a:bodyPr>
          <a:lstStyle/>
          <a:p>
            <a:pPr marL="457200" indent="-457200">
              <a:spcBef>
                <a:spcPct val="50000"/>
              </a:spcBef>
            </a:pPr>
            <a:r>
              <a:rPr lang="en-GB" sz="1800" b="1" dirty="0">
                <a:solidFill>
                  <a:srgbClr val="FFFF00"/>
                </a:solidFill>
                <a:latin typeface="Arial" charset="0"/>
              </a:rPr>
              <a:t>	</a:t>
            </a:r>
            <a:r>
              <a:rPr lang="en-GB" sz="1800" b="1" dirty="0">
                <a:latin typeface="Arial" charset="0"/>
              </a:rPr>
              <a:t>The Principle Aims of Blood Transfusion are to:-</a:t>
            </a:r>
          </a:p>
          <a:p>
            <a:pPr marL="457200" indent="-457200">
              <a:spcBef>
                <a:spcPct val="50000"/>
              </a:spcBef>
              <a:buFontTx/>
              <a:buAutoNum type="arabicParenBoth"/>
            </a:pPr>
            <a:r>
              <a:rPr lang="en-GB" sz="1800" b="1" dirty="0">
                <a:latin typeface="Arial" charset="0"/>
              </a:rPr>
              <a:t>Improve oxygen carrying capacity of blood.</a:t>
            </a:r>
          </a:p>
          <a:p>
            <a:pPr marL="457200" indent="-457200">
              <a:spcBef>
                <a:spcPct val="50000"/>
              </a:spcBef>
              <a:buFontTx/>
              <a:buAutoNum type="arabicParenBoth"/>
            </a:pPr>
            <a:r>
              <a:rPr lang="en-GB" sz="1800" b="1" dirty="0">
                <a:latin typeface="Arial" charset="0"/>
              </a:rPr>
              <a:t>Symptomatic improvement.</a:t>
            </a:r>
          </a:p>
          <a:p>
            <a:pPr marL="457200" indent="-457200">
              <a:spcBef>
                <a:spcPct val="50000"/>
              </a:spcBef>
              <a:buFontTx/>
              <a:buAutoNum type="arabicParenBoth"/>
            </a:pPr>
            <a:r>
              <a:rPr lang="en-GB" sz="1800" b="1" dirty="0">
                <a:latin typeface="Arial" charset="0"/>
              </a:rPr>
              <a:t> Reduce </a:t>
            </a:r>
            <a:r>
              <a:rPr lang="en-GB" sz="1800" b="1" dirty="0" err="1">
                <a:latin typeface="Arial" charset="0"/>
              </a:rPr>
              <a:t>hypovolaemia</a:t>
            </a:r>
            <a:r>
              <a:rPr lang="en-GB" sz="1800" b="1" dirty="0">
                <a:latin typeface="Arial" charset="0"/>
              </a:rPr>
              <a:t>.</a:t>
            </a:r>
          </a:p>
          <a:p>
            <a:pPr marL="457200" indent="-457200">
              <a:spcBef>
                <a:spcPct val="50000"/>
              </a:spcBef>
              <a:buFontTx/>
              <a:buChar char="•"/>
            </a:pPr>
            <a:r>
              <a:rPr lang="en-GB" sz="1800" b="1" dirty="0">
                <a:latin typeface="Arial" charset="0"/>
              </a:rPr>
              <a:t>1 UNIT of Blood should increase the </a:t>
            </a:r>
            <a:r>
              <a:rPr lang="en-GB" sz="1800" b="1" dirty="0" err="1">
                <a:latin typeface="Arial" charset="0"/>
              </a:rPr>
              <a:t>Hb</a:t>
            </a:r>
            <a:r>
              <a:rPr lang="en-GB" sz="1800" b="1" dirty="0">
                <a:latin typeface="Arial" charset="0"/>
              </a:rPr>
              <a:t> by approx.1g/</a:t>
            </a:r>
            <a:r>
              <a:rPr lang="en-GB" sz="1800" b="1" dirty="0" err="1">
                <a:latin typeface="Arial" charset="0"/>
              </a:rPr>
              <a:t>dL</a:t>
            </a:r>
            <a:r>
              <a:rPr lang="en-GB" sz="1800" b="1" dirty="0">
                <a:latin typeface="Arial" charset="0"/>
              </a:rPr>
              <a:t>. </a:t>
            </a:r>
          </a:p>
          <a:p>
            <a:pPr marL="457200" indent="-457200">
              <a:spcBef>
                <a:spcPct val="50000"/>
              </a:spcBef>
              <a:buFontTx/>
              <a:buChar char="•"/>
            </a:pPr>
            <a:r>
              <a:rPr lang="en-GB" sz="1800" b="1" dirty="0">
                <a:latin typeface="Arial" charset="0"/>
              </a:rPr>
              <a:t>If no improvement or reduction in </a:t>
            </a:r>
            <a:r>
              <a:rPr lang="en-GB" sz="1800" b="1" dirty="0" err="1">
                <a:latin typeface="Arial" charset="0"/>
              </a:rPr>
              <a:t>Hb</a:t>
            </a:r>
            <a:r>
              <a:rPr lang="en-GB" sz="1800" b="1" dirty="0">
                <a:latin typeface="Arial" charset="0"/>
              </a:rPr>
              <a:t> – think about ongoing blood loss or destruction. </a:t>
            </a:r>
          </a:p>
          <a:p>
            <a:pPr marL="457200" indent="-457200">
              <a:spcBef>
                <a:spcPct val="50000"/>
              </a:spcBef>
              <a:buFontTx/>
              <a:buChar char="•"/>
            </a:pPr>
            <a:r>
              <a:rPr lang="en-GB" sz="1800" b="1" dirty="0">
                <a:latin typeface="Arial" charset="0"/>
              </a:rPr>
              <a:t>You need treat the underlying cause.</a:t>
            </a:r>
          </a:p>
          <a:p>
            <a:pPr marL="457200" indent="-457200">
              <a:spcBef>
                <a:spcPct val="50000"/>
              </a:spcBef>
              <a:buFontTx/>
              <a:buAutoNum type="arabicParenBoth"/>
            </a:pPr>
            <a:endParaRPr lang="en-GB" sz="1800" b="1" dirty="0">
              <a:solidFill>
                <a:srgbClr val="FFFF00"/>
              </a:solidFill>
              <a:latin typeface="Arial" charset="0"/>
            </a:endParaRPr>
          </a:p>
        </p:txBody>
      </p:sp>
    </p:spTree>
  </p:cSld>
  <p:clrMapOvr>
    <a:masterClrMapping/>
  </p:clrMapOvr>
  <p:timing>
    <p:tnLst>
      <p:par>
        <p:cTn id="1" dur="indefinite" restart="never" nodeType="tmRoot"/>
      </p:par>
    </p:tnLst>
  </p:timing>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Blood transfusion</a:t>
            </a:r>
            <a:endParaRPr lang="en-US" dirty="0"/>
          </a:p>
        </p:txBody>
      </p:sp>
      <p:sp>
        <p:nvSpPr>
          <p:cNvPr id="3" name="Content Placeholder 2"/>
          <p:cNvSpPr>
            <a:spLocks noGrp="1"/>
          </p:cNvSpPr>
          <p:nvPr>
            <p:ph idx="1"/>
          </p:nvPr>
        </p:nvSpPr>
        <p:spPr/>
        <p:txBody>
          <a:bodyPr>
            <a:normAutofit lnSpcReduction="10000"/>
          </a:bodyPr>
          <a:lstStyle/>
          <a:p>
            <a:r>
              <a:rPr lang="en-US" dirty="0"/>
              <a:t>Blood should only be stored in the blood fridge, </a:t>
            </a:r>
            <a:r>
              <a:rPr lang="en-US" dirty="0" smtClean="0"/>
              <a:t>never </a:t>
            </a:r>
            <a:r>
              <a:rPr lang="en-US" dirty="0"/>
              <a:t>in a domestic or drug </a:t>
            </a:r>
            <a:r>
              <a:rPr lang="en-US" dirty="0" smtClean="0"/>
              <a:t>fridge</a:t>
            </a:r>
            <a:r>
              <a:rPr lang="en-US" dirty="0"/>
              <a:t>. </a:t>
            </a:r>
            <a:endParaRPr lang="en-US" dirty="0" smtClean="0"/>
          </a:p>
          <a:p>
            <a:r>
              <a:rPr lang="en-US" dirty="0"/>
              <a:t>Remember that you must fill in the laboratory </a:t>
            </a:r>
            <a:r>
              <a:rPr lang="en-US" dirty="0" smtClean="0"/>
              <a:t>register </a:t>
            </a:r>
            <a:r>
              <a:rPr lang="en-US" dirty="0"/>
              <a:t>when removing red cells from a </a:t>
            </a:r>
            <a:r>
              <a:rPr lang="en-US" dirty="0" smtClean="0"/>
              <a:t>blood </a:t>
            </a:r>
            <a:r>
              <a:rPr lang="en-US" dirty="0"/>
              <a:t>bank fridge. Put the date and time of </a:t>
            </a:r>
            <a:r>
              <a:rPr lang="en-US" dirty="0" smtClean="0"/>
              <a:t>removal </a:t>
            </a:r>
            <a:r>
              <a:rPr lang="en-US" dirty="0"/>
              <a:t>and your initials along side the unit </a:t>
            </a:r>
            <a:r>
              <a:rPr lang="en-US" dirty="0" smtClean="0"/>
              <a:t>number </a:t>
            </a:r>
            <a:r>
              <a:rPr lang="en-US" dirty="0"/>
              <a:t>you are collecting</a:t>
            </a:r>
            <a:r>
              <a:rPr lang="en-US" dirty="0" smtClean="0"/>
              <a:t>.</a:t>
            </a:r>
          </a:p>
          <a:p>
            <a:r>
              <a:rPr lang="en-US" dirty="0"/>
              <a:t>Patients should be transfused in an area they can </a:t>
            </a:r>
            <a:r>
              <a:rPr lang="en-US" dirty="0" smtClean="0"/>
              <a:t>readily </a:t>
            </a:r>
            <a:r>
              <a:rPr lang="en-US" dirty="0"/>
              <a:t>be observed,</a:t>
            </a:r>
          </a:p>
          <a:p>
            <a:endParaRPr lang="en-US" dirty="0"/>
          </a:p>
          <a:p>
            <a:endParaRPr lang="en-US" dirty="0"/>
          </a:p>
          <a:p>
            <a:endParaRPr lang="en-US" dirty="0"/>
          </a:p>
        </p:txBody>
      </p:sp>
    </p:spTree>
  </p:cSld>
  <p:clrMapOvr>
    <a:masterClrMapping/>
  </p:clrMapOvr>
  <p:timing>
    <p:tnLst>
      <p:par>
        <p:cTn id="1" dur="indefinite" restart="never" nodeType="tmRoot"/>
      </p:par>
    </p:tnLst>
  </p:timing>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BLOOD TRANSFUSION</a:t>
            </a:r>
            <a:br>
              <a:rPr lang="en-US" b="1" dirty="0" smtClean="0"/>
            </a:b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i="1" dirty="0" smtClean="0"/>
              <a:t>Purpose</a:t>
            </a:r>
          </a:p>
          <a:p>
            <a:pPr>
              <a:buNone/>
            </a:pPr>
            <a:r>
              <a:rPr lang="en-US" dirty="0" smtClean="0"/>
              <a:t>• To counteract severe hemorrhage and replace the blood loss.</a:t>
            </a:r>
          </a:p>
          <a:p>
            <a:pPr>
              <a:buNone/>
            </a:pPr>
            <a:r>
              <a:rPr lang="en-US" dirty="0" smtClean="0"/>
              <a:t>• To prevent circulatory failure in operation where blood loss is considerable, such as in rectal resection hysterectomy and arterial surgery.</a:t>
            </a:r>
          </a:p>
          <a:p>
            <a:r>
              <a:rPr lang="en-US" dirty="0" smtClean="0"/>
              <a:t>In severe burns to make up for blood lost by burning but only after plasma and electrolytes have been replaced.</a:t>
            </a:r>
          </a:p>
          <a:p>
            <a:pPr>
              <a:buNone/>
            </a:pPr>
            <a:r>
              <a:rPr lang="en-US" dirty="0" smtClean="0"/>
              <a:t>• For treatment of severe anemia due to cancer, marrow </a:t>
            </a:r>
            <a:r>
              <a:rPr lang="en-US" dirty="0" err="1" smtClean="0"/>
              <a:t>aplasia</a:t>
            </a:r>
            <a:r>
              <a:rPr lang="en-US" dirty="0" smtClean="0"/>
              <a:t> and similar conditions.</a:t>
            </a:r>
          </a:p>
          <a:p>
            <a:pPr>
              <a:buNone/>
            </a:pPr>
            <a:r>
              <a:rPr lang="en-US" dirty="0" smtClean="0"/>
              <a:t>• To provide clotting factors normally present in blood, which may be absent as a result of disease.</a:t>
            </a:r>
            <a:endParaRPr lang="en-US" dirty="0"/>
          </a:p>
        </p:txBody>
      </p:sp>
    </p:spTree>
  </p:cSld>
  <p:clrMapOvr>
    <a:masterClrMapping/>
  </p:clrMapOvr>
  <p:timing>
    <p:tnLst>
      <p:par>
        <p:cTn id="1" dur="indefinite" restart="never" nodeType="tmRoot"/>
      </p:par>
    </p:tnLst>
  </p:timing>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BLOOD TRANSFUSION</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BLOOD PRODUCTS AVAILABLE</a:t>
            </a:r>
          </a:p>
          <a:p>
            <a:r>
              <a:rPr lang="en-US" b="1" dirty="0" smtClean="0"/>
              <a:t>Whole blood</a:t>
            </a:r>
            <a:r>
              <a:rPr lang="en-US" dirty="0" smtClean="0"/>
              <a:t> – 450 </a:t>
            </a:r>
            <a:r>
              <a:rPr lang="en-US" dirty="0" err="1" smtClean="0"/>
              <a:t>mls</a:t>
            </a:r>
            <a:r>
              <a:rPr lang="en-US" dirty="0" smtClean="0"/>
              <a:t>, in cases of acute </a:t>
            </a:r>
            <a:r>
              <a:rPr lang="en-US" dirty="0" err="1" smtClean="0"/>
              <a:t>haemorrhage</a:t>
            </a:r>
            <a:endParaRPr lang="en-US" dirty="0" smtClean="0"/>
          </a:p>
          <a:p>
            <a:r>
              <a:rPr lang="en-US" b="1" dirty="0" smtClean="0"/>
              <a:t>Packed cells </a:t>
            </a:r>
            <a:r>
              <a:rPr lang="en-US" dirty="0" smtClean="0"/>
              <a:t>– 200 </a:t>
            </a:r>
            <a:r>
              <a:rPr lang="en-US" dirty="0" err="1" smtClean="0"/>
              <a:t>mls,used</a:t>
            </a:r>
            <a:r>
              <a:rPr lang="en-US" dirty="0" smtClean="0"/>
              <a:t> to increase oxygen-carrying capacity in </a:t>
            </a:r>
            <a:r>
              <a:rPr lang="en-US" dirty="0" err="1" smtClean="0"/>
              <a:t>anaemias</a:t>
            </a:r>
            <a:r>
              <a:rPr lang="en-US" dirty="0" smtClean="0"/>
              <a:t>, surgery</a:t>
            </a:r>
          </a:p>
          <a:p>
            <a:r>
              <a:rPr lang="en-US" b="1" dirty="0" smtClean="0"/>
              <a:t>FFP</a:t>
            </a:r>
            <a:r>
              <a:rPr lang="en-US" dirty="0" smtClean="0"/>
              <a:t> – 150 </a:t>
            </a:r>
            <a:r>
              <a:rPr lang="en-US" dirty="0" err="1" smtClean="0"/>
              <a:t>mls</a:t>
            </a:r>
            <a:r>
              <a:rPr lang="en-US" dirty="0" smtClean="0"/>
              <a:t>, expands blood volume and provides clotting factors</a:t>
            </a:r>
          </a:p>
          <a:p>
            <a:r>
              <a:rPr lang="en-US" b="1" dirty="0" smtClean="0"/>
              <a:t>Platelets</a:t>
            </a:r>
            <a:r>
              <a:rPr lang="en-US" dirty="0" smtClean="0"/>
              <a:t> – 50 </a:t>
            </a:r>
            <a:r>
              <a:rPr lang="en-US" dirty="0" err="1" smtClean="0"/>
              <a:t>mls</a:t>
            </a:r>
            <a:r>
              <a:rPr lang="en-US" dirty="0" smtClean="0"/>
              <a:t>, replaces platelets</a:t>
            </a:r>
          </a:p>
          <a:p>
            <a:r>
              <a:rPr lang="en-US" b="1" dirty="0" smtClean="0"/>
              <a:t>Clotting factors and Cryoprecipitate</a:t>
            </a:r>
            <a:r>
              <a:rPr lang="en-US" dirty="0" smtClean="0"/>
              <a:t> – 50 </a:t>
            </a:r>
            <a:r>
              <a:rPr lang="en-US" dirty="0" err="1" smtClean="0"/>
              <a:t>mls</a:t>
            </a:r>
            <a:r>
              <a:rPr lang="en-US" dirty="0" smtClean="0"/>
              <a:t>, for clotting factors deficiencies</a:t>
            </a:r>
            <a:endParaRPr lang="en-US" dirty="0"/>
          </a:p>
        </p:txBody>
      </p:sp>
    </p:spTree>
  </p:cSld>
  <p:clrMapOvr>
    <a:masterClrMapping/>
  </p:clrMapOvr>
  <p:timing>
    <p:tnLst>
      <p:par>
        <p:cTn id="1" dur="indefinite" restart="never" nodeType="tmRoot"/>
      </p:par>
    </p:tnLst>
  </p:timing>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BLOOD TRANSFUSION</a:t>
            </a:r>
            <a:br>
              <a:rPr lang="en-US" b="1" dirty="0" smtClean="0"/>
            </a:br>
            <a:endParaRPr lang="en-US" dirty="0"/>
          </a:p>
        </p:txBody>
      </p:sp>
      <p:sp>
        <p:nvSpPr>
          <p:cNvPr id="3" name="Content Placeholder 2"/>
          <p:cNvSpPr>
            <a:spLocks noGrp="1"/>
          </p:cNvSpPr>
          <p:nvPr>
            <p:ph idx="1"/>
          </p:nvPr>
        </p:nvSpPr>
        <p:spPr>
          <a:xfrm>
            <a:off x="457200" y="1066800"/>
            <a:ext cx="8229600" cy="5059363"/>
          </a:xfrm>
        </p:spPr>
        <p:txBody>
          <a:bodyPr>
            <a:normAutofit fontScale="92500" lnSpcReduction="20000"/>
          </a:bodyPr>
          <a:lstStyle/>
          <a:p>
            <a:pPr>
              <a:buNone/>
            </a:pPr>
            <a:r>
              <a:rPr lang="en-US" dirty="0" smtClean="0"/>
              <a:t>ADMINISTRATION</a:t>
            </a:r>
          </a:p>
          <a:p>
            <a:r>
              <a:rPr lang="en-US" b="1" dirty="0" smtClean="0"/>
              <a:t>Packed cells </a:t>
            </a:r>
            <a:r>
              <a:rPr lang="en-US" dirty="0" smtClean="0"/>
              <a:t>– should not hang more than 4 hours</a:t>
            </a:r>
          </a:p>
          <a:p>
            <a:r>
              <a:rPr lang="en-US" b="1" dirty="0" smtClean="0"/>
              <a:t>Platelet concentration </a:t>
            </a:r>
            <a:r>
              <a:rPr lang="en-US" dirty="0" smtClean="0"/>
              <a:t>– administer as quickly as possible but within not more than 30 minutes. Collect one at a time. 150 – 280 micron filter Y type must be used.</a:t>
            </a:r>
          </a:p>
          <a:p>
            <a:r>
              <a:rPr lang="en-US" b="1" dirty="0" smtClean="0"/>
              <a:t>FFP</a:t>
            </a:r>
            <a:r>
              <a:rPr lang="en-US" dirty="0" smtClean="0"/>
              <a:t> – administer as quickly as possible but within less than 4 hours</a:t>
            </a:r>
          </a:p>
          <a:p>
            <a:r>
              <a:rPr lang="en-US" b="1" dirty="0" smtClean="0"/>
              <a:t>Cryoprecipitate</a:t>
            </a:r>
            <a:r>
              <a:rPr lang="en-US" dirty="0" smtClean="0"/>
              <a:t> – administer as quickly as possible but within not more than four hours.</a:t>
            </a:r>
          </a:p>
          <a:p>
            <a:pPr>
              <a:buNone/>
            </a:pPr>
            <a:r>
              <a:rPr lang="en-US" dirty="0" smtClean="0"/>
              <a:t>Directly transfuse all blood products and heparin lock must be removed. </a:t>
            </a:r>
          </a:p>
          <a:p>
            <a:endParaRPr lang="en-US" dirty="0"/>
          </a:p>
        </p:txBody>
      </p:sp>
    </p:spTree>
  </p:cSld>
  <p:clrMapOvr>
    <a:masterClrMapping/>
  </p:clrMapOvr>
  <p:timing>
    <p:tnLst>
      <p:par>
        <p:cTn id="1" dur="indefinite" restart="never" nodeType="tmRoot"/>
      </p:par>
    </p:tnLst>
  </p:timing>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BLOOD TRANSFUSION</a:t>
            </a:r>
            <a:br>
              <a:rPr lang="en-US" b="1" dirty="0" smtClean="0"/>
            </a:br>
            <a:endParaRPr lang="en-US" dirty="0"/>
          </a:p>
        </p:txBody>
      </p:sp>
      <p:sp>
        <p:nvSpPr>
          <p:cNvPr id="3" name="Content Placeholder 2"/>
          <p:cNvSpPr>
            <a:spLocks noGrp="1"/>
          </p:cNvSpPr>
          <p:nvPr>
            <p:ph idx="1"/>
          </p:nvPr>
        </p:nvSpPr>
        <p:spPr/>
        <p:txBody>
          <a:bodyPr/>
          <a:lstStyle/>
          <a:p>
            <a:pPr>
              <a:buNone/>
            </a:pPr>
            <a:r>
              <a:rPr lang="en-US" dirty="0" smtClean="0"/>
              <a:t>RECOMMENDED GAUGE</a:t>
            </a:r>
          </a:p>
          <a:p>
            <a:r>
              <a:rPr lang="en-US" dirty="0" smtClean="0"/>
              <a:t>Adults – 18 – 20</a:t>
            </a:r>
          </a:p>
          <a:p>
            <a:r>
              <a:rPr lang="en-US" dirty="0" err="1" smtClean="0"/>
              <a:t>Paediatric</a:t>
            </a:r>
            <a:r>
              <a:rPr lang="en-US" dirty="0" smtClean="0"/>
              <a:t> – 22 – 24</a:t>
            </a:r>
          </a:p>
          <a:p>
            <a:r>
              <a:rPr lang="en-US" dirty="0" smtClean="0"/>
              <a:t>Neonate – 24 - 26</a:t>
            </a:r>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making</a:t>
            </a:r>
            <a:endParaRPr lang="en-US" b="1" dirty="0"/>
          </a:p>
        </p:txBody>
      </p:sp>
      <p:sp>
        <p:nvSpPr>
          <p:cNvPr id="3" name="Content Placeholder 2"/>
          <p:cNvSpPr>
            <a:spLocks noGrp="1"/>
          </p:cNvSpPr>
          <p:nvPr>
            <p:ph idx="1"/>
          </p:nvPr>
        </p:nvSpPr>
        <p:spPr/>
        <p:txBody>
          <a:bodyPr>
            <a:normAutofit/>
          </a:bodyPr>
          <a:lstStyle/>
          <a:p>
            <a:r>
              <a:rPr lang="en-US" dirty="0" smtClean="0"/>
              <a:t>Nursing is a profession that requires extensive training in patient care and procedures.</a:t>
            </a:r>
          </a:p>
          <a:p>
            <a:r>
              <a:rPr lang="en-US" dirty="0" smtClean="0"/>
              <a:t>One of these tasks is learning how to make a bed properly, especially since beds are such an integral part of the patient's world while staying in the hospital. </a:t>
            </a:r>
          </a:p>
        </p:txBody>
      </p:sp>
    </p:spTree>
  </p:cSld>
  <p:clrMapOvr>
    <a:masterClrMapping/>
  </p:clrMapOvr>
  <p:timing>
    <p:tnLst>
      <p:par>
        <p:cTn id="1" dur="indefinite" restart="never" nodeType="tmRoot"/>
      </p:par>
    </p:tnLst>
  </p:timing>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GB" sz="4000" dirty="0" smtClean="0"/>
              <a:t>Indications for Blood Transfusion</a:t>
            </a:r>
          </a:p>
        </p:txBody>
      </p:sp>
      <p:sp>
        <p:nvSpPr>
          <p:cNvPr id="11267" name="Rectangle 3"/>
          <p:cNvSpPr>
            <a:spLocks noGrp="1" noChangeArrowheads="1"/>
          </p:cNvSpPr>
          <p:nvPr>
            <p:ph type="body" idx="1"/>
          </p:nvPr>
        </p:nvSpPr>
        <p:spPr>
          <a:xfrm>
            <a:off x="685800" y="1981200"/>
            <a:ext cx="7772400" cy="3757613"/>
          </a:xfrm>
        </p:spPr>
        <p:txBody>
          <a:bodyPr/>
          <a:lstStyle/>
          <a:p>
            <a:pPr marL="609600" indent="-609600" eaLnBrk="1" hangingPunct="1">
              <a:buFontTx/>
              <a:buNone/>
            </a:pPr>
            <a:r>
              <a:rPr lang="en-GB" dirty="0" smtClean="0"/>
              <a:t>Acute Anaemia</a:t>
            </a:r>
          </a:p>
          <a:p>
            <a:pPr marL="609600" indent="-609600" eaLnBrk="1" hangingPunct="1">
              <a:buFontTx/>
              <a:buAutoNum type="arabicParenBoth"/>
            </a:pPr>
            <a:r>
              <a:rPr lang="en-GB" dirty="0" smtClean="0"/>
              <a:t>Symptomatic </a:t>
            </a:r>
            <a:r>
              <a:rPr lang="en-GB" dirty="0" err="1" smtClean="0"/>
              <a:t>hypovolaemia</a:t>
            </a:r>
            <a:r>
              <a:rPr lang="en-GB" dirty="0" smtClean="0"/>
              <a:t> and blood loss.</a:t>
            </a:r>
          </a:p>
          <a:p>
            <a:pPr marL="609600" indent="-609600" eaLnBrk="1" hangingPunct="1">
              <a:buFontTx/>
              <a:buAutoNum type="arabicParenBoth"/>
            </a:pPr>
            <a:r>
              <a:rPr lang="en-GB" dirty="0" err="1" smtClean="0"/>
              <a:t>Peri</a:t>
            </a:r>
            <a:r>
              <a:rPr lang="en-GB" dirty="0" smtClean="0"/>
              <a:t>-operative – ‘replacing losses’</a:t>
            </a:r>
          </a:p>
          <a:p>
            <a:pPr marL="609600" indent="-609600" eaLnBrk="1" hangingPunct="1">
              <a:buFontTx/>
              <a:buAutoNum type="arabicParenBoth"/>
            </a:pPr>
            <a:r>
              <a:rPr lang="en-GB" dirty="0" smtClean="0"/>
              <a:t>Haemolysis (treat the underlying cause)</a:t>
            </a:r>
          </a:p>
          <a:p>
            <a:pPr marL="609600" indent="-609600" eaLnBrk="1" hangingPunct="1">
              <a:buFontTx/>
              <a:buAutoNum type="arabicParenBoth"/>
            </a:pPr>
            <a:r>
              <a:rPr lang="en-GB" dirty="0" smtClean="0"/>
              <a:t>Severe, critical illness</a:t>
            </a:r>
            <a:r>
              <a:rPr lang="en-GB" dirty="0" smtClean="0">
                <a:solidFill>
                  <a:srgbClr val="FFFF00"/>
                </a:solidFill>
              </a:rPr>
              <a:t>.</a:t>
            </a:r>
          </a:p>
        </p:txBody>
      </p:sp>
    </p:spTree>
  </p:cSld>
  <p:clrMapOvr>
    <a:masterClrMapping/>
  </p:clrMapOvr>
  <p:timing>
    <p:tnLst>
      <p:par>
        <p:cTn id="1" dur="indefinite" restart="never" nodeType="tmRoot"/>
      </p:par>
    </p:tnLst>
  </p:timing>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tLang="zh-TW" sz="4000"/>
              <a:t>Indications for blood transfusion</a:t>
            </a:r>
          </a:p>
        </p:txBody>
      </p:sp>
      <p:sp>
        <p:nvSpPr>
          <p:cNvPr id="43011" name="Rectangle 3"/>
          <p:cNvSpPr>
            <a:spLocks noGrp="1" noChangeArrowheads="1"/>
          </p:cNvSpPr>
          <p:nvPr>
            <p:ph type="body" idx="1"/>
          </p:nvPr>
        </p:nvSpPr>
        <p:spPr/>
        <p:txBody>
          <a:bodyPr/>
          <a:lstStyle/>
          <a:p>
            <a:r>
              <a:rPr lang="en-US" altLang="zh-TW" dirty="0"/>
              <a:t>Whole blood: blood loss &gt; 1500ml, </a:t>
            </a:r>
          </a:p>
          <a:p>
            <a:r>
              <a:rPr lang="en-US" altLang="zh-TW" dirty="0"/>
              <a:t>PRBC: blood loss &lt; 1000ml.</a:t>
            </a:r>
          </a:p>
          <a:p>
            <a:r>
              <a:rPr lang="en-US" altLang="zh-TW" dirty="0"/>
              <a:t>FFP: deficiency of coagulation factor and protein, massive transfusion.</a:t>
            </a:r>
          </a:p>
          <a:p>
            <a:r>
              <a:rPr lang="en-US" altLang="zh-TW" dirty="0"/>
              <a:t>PLT: thrombocytopenia, massive transfusion.</a:t>
            </a:r>
          </a:p>
        </p:txBody>
      </p:sp>
    </p:spTree>
  </p:cSld>
  <p:clrMapOvr>
    <a:masterClrMapping/>
  </p:clrMapOvr>
  <p:timing>
    <p:tnLst>
      <p:par>
        <p:cTn id="1" dur="indefinite" restart="never" nodeType="tmRoot"/>
      </p:par>
    </p:tnLst>
  </p:timing>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Administering blood transfusion</a:t>
            </a: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b="1" dirty="0" smtClean="0"/>
              <a:t>Pre-transfusion checks</a:t>
            </a:r>
          </a:p>
          <a:p>
            <a:r>
              <a:rPr lang="en-US" dirty="0" smtClean="0"/>
              <a:t>Is </a:t>
            </a:r>
            <a:r>
              <a:rPr lang="en-US" dirty="0"/>
              <a:t>the transfusion </a:t>
            </a:r>
            <a:r>
              <a:rPr lang="en-US" dirty="0" smtClean="0"/>
              <a:t>prescribed </a:t>
            </a:r>
            <a:r>
              <a:rPr lang="en-US" dirty="0"/>
              <a:t>appropriately? </a:t>
            </a:r>
          </a:p>
          <a:p>
            <a:r>
              <a:rPr lang="en-US" dirty="0"/>
              <a:t>Why does the patient need a transfusion?</a:t>
            </a:r>
          </a:p>
          <a:p>
            <a:r>
              <a:rPr lang="en-US" dirty="0"/>
              <a:t>Have any accompanying medications </a:t>
            </a:r>
            <a:r>
              <a:rPr lang="en-US" dirty="0" smtClean="0"/>
              <a:t>e.g</a:t>
            </a:r>
            <a:r>
              <a:rPr lang="en-US" dirty="0"/>
              <a:t>. </a:t>
            </a:r>
            <a:r>
              <a:rPr lang="en-US" dirty="0" err="1"/>
              <a:t>Frusemide</a:t>
            </a:r>
            <a:r>
              <a:rPr lang="en-US" dirty="0"/>
              <a:t>, been prescribed? </a:t>
            </a:r>
          </a:p>
          <a:p>
            <a:r>
              <a:rPr lang="en-US" dirty="0"/>
              <a:t>Are there any special </a:t>
            </a:r>
            <a:r>
              <a:rPr lang="en-US" dirty="0" smtClean="0"/>
              <a:t>requirements </a:t>
            </a:r>
            <a:r>
              <a:rPr lang="en-US" dirty="0"/>
              <a:t>e.g. Gamma Irradiation?</a:t>
            </a:r>
          </a:p>
          <a:p>
            <a:r>
              <a:rPr lang="en-US" dirty="0"/>
              <a:t>Check the patient has venous </a:t>
            </a:r>
            <a:r>
              <a:rPr lang="en-US" dirty="0" smtClean="0"/>
              <a:t>access</a:t>
            </a:r>
            <a:r>
              <a:rPr lang="en-US" dirty="0"/>
              <a:t>. Is it patent and intact?</a:t>
            </a:r>
          </a:p>
          <a:p>
            <a:r>
              <a:rPr lang="en-US" dirty="0"/>
              <a:t>Will a second checker be available?</a:t>
            </a:r>
          </a:p>
          <a:p>
            <a:r>
              <a:rPr lang="en-US" dirty="0"/>
              <a:t>Ensure the patient is positioned </a:t>
            </a:r>
            <a:r>
              <a:rPr lang="en-US" dirty="0" smtClean="0"/>
              <a:t>so </a:t>
            </a:r>
            <a:r>
              <a:rPr lang="en-US" dirty="0"/>
              <a:t>they can be closely observed </a:t>
            </a:r>
            <a:r>
              <a:rPr lang="en-US" dirty="0" smtClean="0"/>
              <a:t>when </a:t>
            </a:r>
            <a:r>
              <a:rPr lang="en-US" dirty="0"/>
              <a:t>the transfusion is taking </a:t>
            </a:r>
            <a:r>
              <a:rPr lang="en-US" dirty="0" smtClean="0"/>
              <a:t>place</a:t>
            </a:r>
            <a:r>
              <a:rPr lang="en-US" dirty="0"/>
              <a:t>.</a:t>
            </a:r>
          </a:p>
          <a:p>
            <a:r>
              <a:rPr lang="en-US" dirty="0"/>
              <a:t>Does the patient understand the procedure? </a:t>
            </a:r>
          </a:p>
          <a:p>
            <a:r>
              <a:rPr lang="en-US" dirty="0"/>
              <a:t>Have they </a:t>
            </a:r>
            <a:r>
              <a:rPr lang="en-US" dirty="0" smtClean="0"/>
              <a:t>given </a:t>
            </a:r>
            <a:r>
              <a:rPr lang="en-US" dirty="0"/>
              <a:t>their consent? </a:t>
            </a:r>
          </a:p>
          <a:p>
            <a:endParaRPr lang="en-US" dirty="0"/>
          </a:p>
          <a:p>
            <a:endParaRPr lang="en-US" dirty="0"/>
          </a:p>
        </p:txBody>
      </p:sp>
    </p:spTree>
  </p:cSld>
  <p:clrMapOvr>
    <a:masterClrMapping/>
  </p:clrMapOvr>
  <p:timing>
    <p:tnLst>
      <p:par>
        <p:cTn id="1" dur="indefinite" restart="never" nodeType="tmRoot"/>
      </p:par>
    </p:tnLst>
  </p:timing>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Administering blood transfusion</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Equipment</a:t>
            </a:r>
            <a:r>
              <a:rPr lang="en-US" dirty="0" smtClean="0"/>
              <a:t> </a:t>
            </a:r>
          </a:p>
          <a:p>
            <a:pPr>
              <a:buNone/>
            </a:pPr>
            <a:r>
              <a:rPr lang="en-US" dirty="0" smtClean="0"/>
              <a:t>• </a:t>
            </a:r>
            <a:r>
              <a:rPr lang="en-US" dirty="0"/>
              <a:t>A blood giving set should be used to </a:t>
            </a:r>
            <a:r>
              <a:rPr lang="en-US" dirty="0" smtClean="0"/>
              <a:t>administer </a:t>
            </a:r>
            <a:r>
              <a:rPr lang="en-US" dirty="0"/>
              <a:t>blood</a:t>
            </a:r>
          </a:p>
          <a:p>
            <a:pPr>
              <a:buNone/>
            </a:pPr>
            <a:r>
              <a:rPr lang="en-US" dirty="0"/>
              <a:t>• Blood giving sets differ </a:t>
            </a:r>
            <a:r>
              <a:rPr lang="en-US" dirty="0" smtClean="0"/>
              <a:t>form </a:t>
            </a:r>
            <a:r>
              <a:rPr lang="en-US" dirty="0"/>
              <a:t>regular giving </a:t>
            </a:r>
            <a:r>
              <a:rPr lang="en-US" dirty="0" smtClean="0"/>
              <a:t>sets </a:t>
            </a:r>
            <a:r>
              <a:rPr lang="en-US" dirty="0"/>
              <a:t>in that they </a:t>
            </a:r>
            <a:r>
              <a:rPr lang="en-US" dirty="0" smtClean="0"/>
              <a:t>have a </a:t>
            </a:r>
            <a:r>
              <a:rPr lang="en-US" dirty="0"/>
              <a:t>double chamber and </a:t>
            </a:r>
            <a:r>
              <a:rPr lang="en-US" dirty="0" smtClean="0"/>
              <a:t>an </a:t>
            </a:r>
            <a:r>
              <a:rPr lang="en-US" dirty="0"/>
              <a:t>integral mesh filter. This is to prevent </a:t>
            </a:r>
            <a:r>
              <a:rPr lang="en-US" dirty="0" smtClean="0"/>
              <a:t>micro </a:t>
            </a:r>
            <a:r>
              <a:rPr lang="en-US" dirty="0"/>
              <a:t>thrombi from being infused into the </a:t>
            </a:r>
            <a:r>
              <a:rPr lang="en-US" dirty="0" smtClean="0"/>
              <a:t>patient</a:t>
            </a:r>
            <a:r>
              <a:rPr lang="en-US" dirty="0"/>
              <a:t>.</a:t>
            </a:r>
          </a:p>
          <a:p>
            <a:pPr>
              <a:buNone/>
            </a:pPr>
            <a:r>
              <a:rPr lang="en-US" dirty="0"/>
              <a:t>• As with any sterile devise you must check </a:t>
            </a:r>
            <a:r>
              <a:rPr lang="en-US" dirty="0" smtClean="0"/>
              <a:t>the </a:t>
            </a:r>
            <a:r>
              <a:rPr lang="en-US" dirty="0"/>
              <a:t>expiry date and </a:t>
            </a:r>
            <a:r>
              <a:rPr lang="en-US" dirty="0" smtClean="0"/>
              <a:t>that </a:t>
            </a:r>
            <a:r>
              <a:rPr lang="en-US" dirty="0"/>
              <a:t>the packaging is </a:t>
            </a:r>
            <a:r>
              <a:rPr lang="en-US" dirty="0" smtClean="0"/>
              <a:t>intact</a:t>
            </a:r>
            <a:endParaRPr lang="en-US" dirty="0"/>
          </a:p>
          <a:p>
            <a:pPr>
              <a:buNone/>
            </a:pPr>
            <a:r>
              <a:rPr lang="en-US" dirty="0"/>
              <a:t>• Non-sterile Gloves and an apron</a:t>
            </a:r>
          </a:p>
          <a:p>
            <a:endParaRPr lang="en-US" dirty="0"/>
          </a:p>
        </p:txBody>
      </p:sp>
    </p:spTree>
  </p:cSld>
  <p:clrMapOvr>
    <a:masterClrMapping/>
  </p:clrMapOvr>
  <p:timing>
    <p:tnLst>
      <p:par>
        <p:cTn id="1" dur="indefinite" restart="never" nodeType="tmRoot"/>
      </p:par>
    </p:tnLst>
  </p:timing>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Administering blood transfusion</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b="1" dirty="0" smtClean="0"/>
              <a:t>Bed side checking</a:t>
            </a:r>
          </a:p>
          <a:p>
            <a:r>
              <a:rPr lang="en-US" dirty="0" smtClean="0"/>
              <a:t>Checking </a:t>
            </a:r>
            <a:r>
              <a:rPr lang="en-US" dirty="0"/>
              <a:t>must take </a:t>
            </a:r>
            <a:r>
              <a:rPr lang="en-US" dirty="0" smtClean="0"/>
              <a:t>place </a:t>
            </a:r>
            <a:r>
              <a:rPr lang="en-US" dirty="0"/>
              <a:t>at the patients bedside</a:t>
            </a:r>
          </a:p>
          <a:p>
            <a:r>
              <a:rPr lang="en-US" dirty="0"/>
              <a:t>Bedside checking is the </a:t>
            </a:r>
            <a:r>
              <a:rPr lang="en-US" dirty="0" smtClean="0"/>
              <a:t>last chance </a:t>
            </a:r>
            <a:r>
              <a:rPr lang="en-US" dirty="0"/>
              <a:t>to prevent an error</a:t>
            </a:r>
          </a:p>
          <a:p>
            <a:r>
              <a:rPr lang="en-US" dirty="0"/>
              <a:t>Most local policies state that blood should be </a:t>
            </a:r>
            <a:r>
              <a:rPr lang="en-US" dirty="0" smtClean="0"/>
              <a:t>independently </a:t>
            </a:r>
            <a:r>
              <a:rPr lang="en-US" dirty="0"/>
              <a:t>checked by </a:t>
            </a:r>
            <a:r>
              <a:rPr lang="en-US" dirty="0" smtClean="0"/>
              <a:t>two </a:t>
            </a:r>
            <a:r>
              <a:rPr lang="en-US" dirty="0"/>
              <a:t>trained members of </a:t>
            </a:r>
            <a:r>
              <a:rPr lang="en-US" dirty="0" smtClean="0"/>
              <a:t>staff</a:t>
            </a:r>
            <a:endParaRPr lang="en-US" dirty="0"/>
          </a:p>
          <a:p>
            <a:r>
              <a:rPr lang="en-US" dirty="0"/>
              <a:t>Only check blood or blood </a:t>
            </a:r>
            <a:r>
              <a:rPr lang="en-US" dirty="0" smtClean="0"/>
              <a:t>products </a:t>
            </a:r>
            <a:r>
              <a:rPr lang="en-US" dirty="0"/>
              <a:t>for one patient at a time</a:t>
            </a:r>
          </a:p>
          <a:p>
            <a:r>
              <a:rPr lang="en-US" dirty="0"/>
              <a:t>If you are interrupted in the </a:t>
            </a:r>
            <a:r>
              <a:rPr lang="en-US" dirty="0" smtClean="0"/>
              <a:t>checking </a:t>
            </a:r>
            <a:r>
              <a:rPr lang="en-US" dirty="0"/>
              <a:t>procedure you must start again</a:t>
            </a:r>
          </a:p>
          <a:p>
            <a:endParaRPr lang="en-US" dirty="0"/>
          </a:p>
        </p:txBody>
      </p:sp>
    </p:spTree>
  </p:cSld>
  <p:clrMapOvr>
    <a:masterClrMapping/>
  </p:clrMapOvr>
  <p:timing>
    <p:tnLst>
      <p:par>
        <p:cTn id="1" dur="indefinite" restart="never" nodeType="tmRoot"/>
      </p:par>
    </p:tnLst>
  </p:timing>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Administering blood transfusion</a:t>
            </a:r>
            <a:endParaRPr lang="en-US" dirty="0"/>
          </a:p>
        </p:txBody>
      </p:sp>
      <p:sp>
        <p:nvSpPr>
          <p:cNvPr id="3" name="Content Placeholder 2"/>
          <p:cNvSpPr>
            <a:spLocks noGrp="1"/>
          </p:cNvSpPr>
          <p:nvPr>
            <p:ph idx="1"/>
          </p:nvPr>
        </p:nvSpPr>
        <p:spPr/>
        <p:txBody>
          <a:bodyPr>
            <a:normAutofit fontScale="92500" lnSpcReduction="20000"/>
          </a:bodyPr>
          <a:lstStyle/>
          <a:p>
            <a:r>
              <a:rPr lang="en-US" dirty="0"/>
              <a:t>Check the full name, date of birth and hospital </a:t>
            </a:r>
            <a:r>
              <a:rPr lang="en-US" dirty="0" smtClean="0"/>
              <a:t>number </a:t>
            </a:r>
            <a:r>
              <a:rPr lang="en-US" dirty="0"/>
              <a:t>on the patient ID band </a:t>
            </a:r>
            <a:r>
              <a:rPr lang="en-US" dirty="0" smtClean="0"/>
              <a:t>against </a:t>
            </a:r>
            <a:r>
              <a:rPr lang="en-US" dirty="0"/>
              <a:t>the compatibility </a:t>
            </a:r>
            <a:r>
              <a:rPr lang="en-US" dirty="0" smtClean="0"/>
              <a:t>label</a:t>
            </a:r>
          </a:p>
          <a:p>
            <a:r>
              <a:rPr lang="en-US" dirty="0"/>
              <a:t>Check the blood unit number on </a:t>
            </a:r>
            <a:r>
              <a:rPr lang="en-US" dirty="0" smtClean="0"/>
              <a:t>the </a:t>
            </a:r>
            <a:r>
              <a:rPr lang="en-US" dirty="0"/>
              <a:t>compatibility label against </a:t>
            </a:r>
            <a:r>
              <a:rPr lang="en-US" dirty="0" smtClean="0"/>
              <a:t>the </a:t>
            </a:r>
            <a:r>
              <a:rPr lang="en-US" dirty="0"/>
              <a:t>blood unit number on the blood </a:t>
            </a:r>
            <a:r>
              <a:rPr lang="en-US" dirty="0" smtClean="0"/>
              <a:t>bag </a:t>
            </a:r>
            <a:r>
              <a:rPr lang="en-US" dirty="0"/>
              <a:t>label</a:t>
            </a:r>
          </a:p>
          <a:p>
            <a:r>
              <a:rPr lang="en-US" dirty="0"/>
              <a:t>Now check the blood group and </a:t>
            </a:r>
            <a:r>
              <a:rPr lang="en-US" dirty="0" err="1"/>
              <a:t>Rh</a:t>
            </a:r>
            <a:r>
              <a:rPr lang="en-US" dirty="0"/>
              <a:t> </a:t>
            </a:r>
            <a:r>
              <a:rPr lang="en-US" dirty="0" smtClean="0"/>
              <a:t>status </a:t>
            </a:r>
            <a:r>
              <a:rPr lang="en-US" dirty="0"/>
              <a:t>of the donor </a:t>
            </a:r>
            <a:r>
              <a:rPr lang="en-US" dirty="0" smtClean="0"/>
              <a:t>and </a:t>
            </a:r>
            <a:r>
              <a:rPr lang="en-US" dirty="0"/>
              <a:t>the blood group </a:t>
            </a:r>
            <a:r>
              <a:rPr lang="en-US" dirty="0" smtClean="0"/>
              <a:t>and </a:t>
            </a:r>
            <a:r>
              <a:rPr lang="en-US" dirty="0" err="1"/>
              <a:t>Rh</a:t>
            </a:r>
            <a:r>
              <a:rPr lang="en-US" dirty="0"/>
              <a:t> status of the </a:t>
            </a:r>
            <a:r>
              <a:rPr lang="en-US" dirty="0" smtClean="0"/>
              <a:t>recipient </a:t>
            </a:r>
            <a:r>
              <a:rPr lang="en-US" dirty="0"/>
              <a:t>on the blood label match those recorded </a:t>
            </a:r>
            <a:r>
              <a:rPr lang="en-US" dirty="0" smtClean="0"/>
              <a:t>on the </a:t>
            </a:r>
            <a:r>
              <a:rPr lang="en-US" dirty="0"/>
              <a:t>compatibility label. Are the blood groups </a:t>
            </a:r>
            <a:r>
              <a:rPr lang="en-US" dirty="0" smtClean="0"/>
              <a:t>compatible</a:t>
            </a:r>
            <a:r>
              <a:rPr lang="en-US" dirty="0"/>
              <a:t>? </a:t>
            </a:r>
          </a:p>
          <a:p>
            <a:endParaRPr lang="en-US" dirty="0"/>
          </a:p>
          <a:p>
            <a:endParaRPr lang="en-US" dirty="0"/>
          </a:p>
          <a:p>
            <a:endParaRPr lang="en-US" dirty="0"/>
          </a:p>
          <a:p>
            <a:endParaRPr lang="en-US" dirty="0"/>
          </a:p>
        </p:txBody>
      </p:sp>
    </p:spTree>
  </p:cSld>
  <p:clrMapOvr>
    <a:masterClrMapping/>
  </p:clrMapOvr>
  <p:timing>
    <p:tnLst>
      <p:par>
        <p:cTn id="1" dur="indefinite" restart="never" nodeType="tmRoot"/>
      </p:par>
    </p:tnLst>
  </p:timing>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Administering blood transfusion</a:t>
            </a:r>
            <a:endParaRPr lang="en-US" dirty="0"/>
          </a:p>
        </p:txBody>
      </p:sp>
      <p:sp>
        <p:nvSpPr>
          <p:cNvPr id="3" name="Content Placeholder 2"/>
          <p:cNvSpPr>
            <a:spLocks noGrp="1"/>
          </p:cNvSpPr>
          <p:nvPr>
            <p:ph idx="1"/>
          </p:nvPr>
        </p:nvSpPr>
        <p:spPr/>
        <p:txBody>
          <a:bodyPr/>
          <a:lstStyle/>
          <a:p>
            <a:r>
              <a:rPr lang="en-US" dirty="0" smtClean="0"/>
              <a:t>Check the expiry date on the blood bag label</a:t>
            </a:r>
          </a:p>
          <a:p>
            <a:r>
              <a:rPr lang="en-US" dirty="0" smtClean="0"/>
              <a:t>Observations of vital signs  should be carried out immediately before the transfusion is started and should include BP, Temperature, Respirations, Pulse, Oxygen saturations and urine output.</a:t>
            </a:r>
          </a:p>
          <a:p>
            <a:r>
              <a:rPr lang="en-US" dirty="0" smtClean="0"/>
              <a:t>Ensure clinical staff are available to closely observe the patient</a:t>
            </a:r>
            <a:endParaRPr lang="en-US" dirty="0"/>
          </a:p>
        </p:txBody>
      </p:sp>
    </p:spTree>
  </p:cSld>
  <p:clrMapOvr>
    <a:masterClrMapping/>
  </p:clrMapOvr>
  <p:timing>
    <p:tnLst>
      <p:par>
        <p:cTn id="1" dur="indefinite" restart="never" nodeType="tmRoot"/>
      </p:par>
    </p:tnLst>
  </p:timing>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Administering blood transfusion</a:t>
            </a:r>
            <a:endParaRPr lang="en-US" dirty="0"/>
          </a:p>
        </p:txBody>
      </p:sp>
      <p:sp>
        <p:nvSpPr>
          <p:cNvPr id="3" name="Content Placeholder 2"/>
          <p:cNvSpPr>
            <a:spLocks noGrp="1"/>
          </p:cNvSpPr>
          <p:nvPr>
            <p:ph idx="1"/>
          </p:nvPr>
        </p:nvSpPr>
        <p:spPr/>
        <p:txBody>
          <a:bodyPr/>
          <a:lstStyle/>
          <a:p>
            <a:r>
              <a:rPr lang="en-US" dirty="0"/>
              <a:t>Asepsis and standard precautions must be </a:t>
            </a:r>
            <a:r>
              <a:rPr lang="en-US" dirty="0" smtClean="0"/>
              <a:t>used </a:t>
            </a:r>
            <a:r>
              <a:rPr lang="en-US" dirty="0"/>
              <a:t>throughout</a:t>
            </a:r>
          </a:p>
          <a:p>
            <a:pPr>
              <a:buNone/>
            </a:pPr>
            <a:r>
              <a:rPr lang="en-US" dirty="0"/>
              <a:t>• Wash hands</a:t>
            </a:r>
          </a:p>
          <a:p>
            <a:pPr>
              <a:buNone/>
            </a:pPr>
            <a:r>
              <a:rPr lang="en-US" dirty="0"/>
              <a:t>• Put on non sterile </a:t>
            </a:r>
            <a:r>
              <a:rPr lang="en-US" dirty="0" smtClean="0"/>
              <a:t>gloves </a:t>
            </a:r>
            <a:r>
              <a:rPr lang="en-US" dirty="0"/>
              <a:t>and an apron </a:t>
            </a:r>
          </a:p>
          <a:p>
            <a:pPr>
              <a:buNone/>
            </a:pPr>
            <a:r>
              <a:rPr lang="en-US" dirty="0"/>
              <a:t>• Close the clamp on the giving set to </a:t>
            </a:r>
            <a:r>
              <a:rPr lang="en-US" dirty="0" smtClean="0"/>
              <a:t>occlude </a:t>
            </a:r>
            <a:r>
              <a:rPr lang="en-US" dirty="0"/>
              <a:t>the line</a:t>
            </a:r>
          </a:p>
          <a:p>
            <a:endParaRPr lang="en-US" dirty="0"/>
          </a:p>
        </p:txBody>
      </p:sp>
    </p:spTree>
  </p:cSld>
  <p:clrMapOvr>
    <a:masterClrMapping/>
  </p:clrMapOvr>
  <p:timing>
    <p:tnLst>
      <p:par>
        <p:cTn id="1" dur="indefinite" restart="never" nodeType="tmRoot"/>
      </p:par>
    </p:tnLst>
  </p:timing>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Administering blood transfusion</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Putting up the blood</a:t>
            </a:r>
          </a:p>
          <a:p>
            <a:r>
              <a:rPr lang="en-US" dirty="0"/>
              <a:t>Pull the tabs to </a:t>
            </a:r>
            <a:r>
              <a:rPr lang="en-US" dirty="0" smtClean="0"/>
              <a:t>expose </a:t>
            </a:r>
            <a:r>
              <a:rPr lang="en-US" dirty="0"/>
              <a:t>the outlet port </a:t>
            </a:r>
            <a:endParaRPr lang="en-US" dirty="0" smtClean="0"/>
          </a:p>
          <a:p>
            <a:r>
              <a:rPr lang="en-US" dirty="0"/>
              <a:t>insert the spike into the </a:t>
            </a:r>
            <a:r>
              <a:rPr lang="en-US" dirty="0" smtClean="0"/>
              <a:t>blood </a:t>
            </a:r>
            <a:r>
              <a:rPr lang="en-US" dirty="0"/>
              <a:t>component pack </a:t>
            </a:r>
            <a:r>
              <a:rPr lang="en-US" dirty="0" smtClean="0"/>
              <a:t>outlet</a:t>
            </a:r>
          </a:p>
          <a:p>
            <a:r>
              <a:rPr lang="en-US" dirty="0"/>
              <a:t>Squeeze the blood </a:t>
            </a:r>
            <a:r>
              <a:rPr lang="en-US" dirty="0" smtClean="0"/>
              <a:t>up through </a:t>
            </a:r>
            <a:r>
              <a:rPr lang="en-US" dirty="0"/>
              <a:t>the first </a:t>
            </a:r>
            <a:r>
              <a:rPr lang="en-US" dirty="0" smtClean="0"/>
              <a:t>chamber </a:t>
            </a:r>
          </a:p>
          <a:p>
            <a:pPr>
              <a:buNone/>
            </a:pPr>
            <a:r>
              <a:rPr lang="en-US" b="1" dirty="0"/>
              <a:t>Priming the line</a:t>
            </a:r>
          </a:p>
          <a:p>
            <a:pPr>
              <a:buNone/>
            </a:pPr>
            <a:r>
              <a:rPr lang="en-US" dirty="0"/>
              <a:t>• Run the blood through </a:t>
            </a:r>
            <a:r>
              <a:rPr lang="en-US" dirty="0" smtClean="0"/>
              <a:t>the </a:t>
            </a:r>
            <a:r>
              <a:rPr lang="en-US" dirty="0"/>
              <a:t>giving set so that </a:t>
            </a:r>
            <a:r>
              <a:rPr lang="en-US" dirty="0" smtClean="0"/>
              <a:t>all </a:t>
            </a:r>
            <a:r>
              <a:rPr lang="en-US" dirty="0"/>
              <a:t>air is </a:t>
            </a:r>
            <a:r>
              <a:rPr lang="en-US" dirty="0" smtClean="0"/>
              <a:t>expelled</a:t>
            </a:r>
          </a:p>
          <a:p>
            <a:r>
              <a:rPr lang="en-US" dirty="0" smtClean="0"/>
              <a:t>Aseptically attach blood giving set to </a:t>
            </a:r>
            <a:r>
              <a:rPr lang="en-US" dirty="0" err="1" smtClean="0"/>
              <a:t>cannula</a:t>
            </a:r>
            <a:endParaRPr lang="en-US" dirty="0" smtClean="0"/>
          </a:p>
          <a:p>
            <a:r>
              <a:rPr lang="en-US" dirty="0" smtClean="0"/>
              <a:t>Secure the giving set and </a:t>
            </a:r>
            <a:r>
              <a:rPr lang="en-US" dirty="0" err="1" smtClean="0"/>
              <a:t>cannula</a:t>
            </a:r>
            <a:r>
              <a:rPr lang="en-US" dirty="0" smtClean="0"/>
              <a:t> with bandaging</a:t>
            </a:r>
          </a:p>
          <a:p>
            <a:pPr>
              <a:buNone/>
            </a:pPr>
            <a:endParaRPr lang="en-US" dirty="0"/>
          </a:p>
          <a:p>
            <a:endParaRPr lang="en-US" dirty="0"/>
          </a:p>
          <a:p>
            <a:endParaRPr lang="en-US" dirty="0"/>
          </a:p>
          <a:p>
            <a:endParaRPr lang="en-US" dirty="0"/>
          </a:p>
          <a:p>
            <a:endParaRPr lang="en-US" dirty="0"/>
          </a:p>
        </p:txBody>
      </p:sp>
    </p:spTree>
  </p:cSld>
  <p:clrMapOvr>
    <a:masterClrMapping/>
  </p:clrMapOvr>
  <p:timing>
    <p:tnLst>
      <p:par>
        <p:cTn id="1" dur="indefinite" restart="never" nodeType="tmRoot"/>
      </p:par>
    </p:tnLst>
  </p:timing>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Administering blood transfusion</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Ask </a:t>
            </a:r>
            <a:r>
              <a:rPr lang="en-US" b="1" dirty="0"/>
              <a:t>the patient to observe for and report the following symptoms</a:t>
            </a:r>
          </a:p>
          <a:p>
            <a:r>
              <a:rPr lang="en-US" dirty="0"/>
              <a:t>Chest or loin pain</a:t>
            </a:r>
          </a:p>
          <a:p>
            <a:r>
              <a:rPr lang="en-US" dirty="0"/>
              <a:t>Feeling unwell</a:t>
            </a:r>
          </a:p>
          <a:p>
            <a:r>
              <a:rPr lang="en-US" dirty="0"/>
              <a:t>Shortness of breath</a:t>
            </a:r>
          </a:p>
          <a:p>
            <a:r>
              <a:rPr lang="en-US" dirty="0"/>
              <a:t>Rashes</a:t>
            </a:r>
          </a:p>
          <a:p>
            <a:r>
              <a:rPr lang="en-US" dirty="0"/>
              <a:t>A restless or anxious feeling</a:t>
            </a:r>
          </a:p>
          <a:p>
            <a:r>
              <a:rPr lang="en-US" dirty="0"/>
              <a:t>Abdominal discomfort</a:t>
            </a:r>
          </a:p>
          <a:p>
            <a:r>
              <a:rPr lang="en-US" dirty="0"/>
              <a:t>Blood in the urine</a:t>
            </a:r>
          </a:p>
          <a:p>
            <a:r>
              <a:rPr lang="en-US" dirty="0"/>
              <a:t>Ensure the patient has access to a call bell</a:t>
            </a:r>
          </a:p>
          <a:p>
            <a:endParaRPr lang="en-US" dirty="0"/>
          </a:p>
          <a:p>
            <a:endParaRPr 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Definition</a:t>
            </a:r>
            <a:br>
              <a:rPr lang="en-US" b="1" dirty="0" smtClean="0"/>
            </a:br>
            <a:endParaRPr lang="en-US" dirty="0"/>
          </a:p>
        </p:txBody>
      </p:sp>
      <p:sp>
        <p:nvSpPr>
          <p:cNvPr id="3" name="Content Placeholder 2"/>
          <p:cNvSpPr>
            <a:spLocks noGrp="1"/>
          </p:cNvSpPr>
          <p:nvPr>
            <p:ph idx="1"/>
          </p:nvPr>
        </p:nvSpPr>
        <p:spPr/>
        <p:txBody>
          <a:bodyPr/>
          <a:lstStyle/>
          <a:p>
            <a:r>
              <a:rPr lang="en-US" dirty="0" smtClean="0"/>
              <a:t>A hospital bed is the piece of equipment most frequently used by the hospitalized patient. Hospital beds are also found in long-term-care facilities, as well as patients' homes. The ideal hospital bed should be selected for its impact on patients' comfort, safety, medical condition, and ability to change positions.</a:t>
            </a:r>
          </a:p>
          <a:p>
            <a:endParaRPr lang="en-US" dirty="0"/>
          </a:p>
        </p:txBody>
      </p:sp>
    </p:spTree>
  </p:cSld>
  <p:clrMapOvr>
    <a:masterClrMapping/>
  </p:clrMapOvr>
  <p:timing>
    <p:tnLst>
      <p:par>
        <p:cTn id="1" dur="indefinite" restart="never" nodeType="tmRoot"/>
      </p:par>
    </p:tnLst>
  </p:timing>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Administering blood transfusion</a:t>
            </a:r>
            <a:endParaRPr lang="en-US" dirty="0"/>
          </a:p>
        </p:txBody>
      </p:sp>
      <p:sp>
        <p:nvSpPr>
          <p:cNvPr id="3" name="Content Placeholder 2"/>
          <p:cNvSpPr>
            <a:spLocks noGrp="1"/>
          </p:cNvSpPr>
          <p:nvPr>
            <p:ph idx="1"/>
          </p:nvPr>
        </p:nvSpPr>
        <p:spPr/>
        <p:txBody>
          <a:bodyPr>
            <a:normAutofit/>
          </a:bodyPr>
          <a:lstStyle/>
          <a:p>
            <a:r>
              <a:rPr lang="en-US" dirty="0"/>
              <a:t>Ensure the blood is being delivered at the </a:t>
            </a:r>
            <a:r>
              <a:rPr lang="en-US" dirty="0" smtClean="0"/>
              <a:t>correct </a:t>
            </a:r>
            <a:r>
              <a:rPr lang="en-US" dirty="0"/>
              <a:t>rate. </a:t>
            </a:r>
          </a:p>
          <a:p>
            <a:r>
              <a:rPr lang="en-US" dirty="0"/>
              <a:t>If the blood is transfused too quickly the </a:t>
            </a:r>
            <a:r>
              <a:rPr lang="en-US" dirty="0" smtClean="0"/>
              <a:t>patient </a:t>
            </a:r>
            <a:r>
              <a:rPr lang="en-US" dirty="0"/>
              <a:t>is at risk of </a:t>
            </a:r>
            <a:r>
              <a:rPr lang="en-US" dirty="0" smtClean="0"/>
              <a:t>becoming </a:t>
            </a:r>
            <a:r>
              <a:rPr lang="en-US" dirty="0"/>
              <a:t>overloaded. If </a:t>
            </a:r>
            <a:r>
              <a:rPr lang="en-US" dirty="0" smtClean="0"/>
              <a:t>the </a:t>
            </a:r>
            <a:r>
              <a:rPr lang="en-US" dirty="0"/>
              <a:t>transfusion is </a:t>
            </a:r>
            <a:r>
              <a:rPr lang="en-US" dirty="0" smtClean="0"/>
              <a:t>delayed </a:t>
            </a:r>
            <a:r>
              <a:rPr lang="en-US" dirty="0"/>
              <a:t>there is a risk of </a:t>
            </a:r>
            <a:r>
              <a:rPr lang="en-US" dirty="0" err="1" smtClean="0"/>
              <a:t>haemolysis</a:t>
            </a:r>
            <a:r>
              <a:rPr lang="en-US" dirty="0" smtClean="0"/>
              <a:t> </a:t>
            </a:r>
            <a:r>
              <a:rPr lang="en-US" dirty="0"/>
              <a:t>occurring as </a:t>
            </a:r>
            <a:r>
              <a:rPr lang="en-US" dirty="0" smtClean="0"/>
              <a:t>the </a:t>
            </a:r>
            <a:r>
              <a:rPr lang="en-US" dirty="0"/>
              <a:t>blood warms to </a:t>
            </a:r>
            <a:r>
              <a:rPr lang="en-US" dirty="0" smtClean="0"/>
              <a:t>room </a:t>
            </a:r>
            <a:r>
              <a:rPr lang="en-US" dirty="0"/>
              <a:t>temperature</a:t>
            </a:r>
          </a:p>
          <a:p>
            <a:endParaRPr lang="en-US" dirty="0"/>
          </a:p>
        </p:txBody>
      </p:sp>
    </p:spTree>
  </p:cSld>
  <p:clrMapOvr>
    <a:masterClrMapping/>
  </p:clrMapOvr>
  <p:timing>
    <p:tnLst>
      <p:par>
        <p:cTn id="1" dur="indefinite" restart="never" nodeType="tmRoot"/>
      </p:par>
    </p:tnLst>
  </p:timing>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Administering blood transfusion</a:t>
            </a:r>
            <a:endParaRPr lang="en-US" dirty="0"/>
          </a:p>
        </p:txBody>
      </p:sp>
      <p:sp>
        <p:nvSpPr>
          <p:cNvPr id="3" name="Content Placeholder 2"/>
          <p:cNvSpPr>
            <a:spLocks noGrp="1"/>
          </p:cNvSpPr>
          <p:nvPr>
            <p:ph idx="1"/>
          </p:nvPr>
        </p:nvSpPr>
        <p:spPr/>
        <p:txBody>
          <a:bodyPr>
            <a:normAutofit/>
          </a:bodyPr>
          <a:lstStyle/>
          <a:p>
            <a:r>
              <a:rPr lang="en-US" dirty="0"/>
              <a:t>The patient should be closely observed during </a:t>
            </a:r>
            <a:r>
              <a:rPr lang="en-US" dirty="0" smtClean="0"/>
              <a:t>the </a:t>
            </a:r>
            <a:r>
              <a:rPr lang="en-US" dirty="0"/>
              <a:t>first fifteen minutes of receiving a blood </a:t>
            </a:r>
            <a:r>
              <a:rPr lang="en-US" dirty="0" smtClean="0"/>
              <a:t>transfusion </a:t>
            </a:r>
            <a:r>
              <a:rPr lang="en-US" dirty="0"/>
              <a:t>by a qualified member of staff. This </a:t>
            </a:r>
            <a:r>
              <a:rPr lang="en-US" dirty="0" smtClean="0"/>
              <a:t>is </a:t>
            </a:r>
            <a:r>
              <a:rPr lang="en-US" dirty="0"/>
              <a:t>because a blood </a:t>
            </a:r>
            <a:r>
              <a:rPr lang="en-US" dirty="0" smtClean="0"/>
              <a:t>reaction </a:t>
            </a:r>
            <a:r>
              <a:rPr lang="en-US" dirty="0"/>
              <a:t>is likely to occur </a:t>
            </a:r>
            <a:r>
              <a:rPr lang="en-US" dirty="0" smtClean="0"/>
              <a:t>with </a:t>
            </a:r>
            <a:r>
              <a:rPr lang="en-US" dirty="0"/>
              <a:t>the first few drops. </a:t>
            </a:r>
          </a:p>
        </p:txBody>
      </p:sp>
    </p:spTree>
  </p:cSld>
  <p:clrMapOvr>
    <a:masterClrMapping/>
  </p:clrMapOvr>
  <p:timing>
    <p:tnLst>
      <p:par>
        <p:cTn id="1" dur="indefinite" restart="never" nodeType="tmRoot"/>
      </p:par>
    </p:tnLst>
  </p:timing>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Documentation </a:t>
            </a:r>
            <a:endParaRPr lang="en-US" b="1" dirty="0"/>
          </a:p>
        </p:txBody>
      </p:sp>
      <p:sp>
        <p:nvSpPr>
          <p:cNvPr id="3" name="Content Placeholder 2"/>
          <p:cNvSpPr>
            <a:spLocks noGrp="1"/>
          </p:cNvSpPr>
          <p:nvPr>
            <p:ph idx="1"/>
          </p:nvPr>
        </p:nvSpPr>
        <p:spPr/>
        <p:txBody>
          <a:bodyPr>
            <a:normAutofit lnSpcReduction="10000"/>
          </a:bodyPr>
          <a:lstStyle/>
          <a:p>
            <a:r>
              <a:rPr lang="en-US" dirty="0"/>
              <a:t>First name, surname, </a:t>
            </a:r>
            <a:r>
              <a:rPr lang="en-US" dirty="0" smtClean="0"/>
              <a:t>DOB</a:t>
            </a:r>
            <a:r>
              <a:rPr lang="en-US" dirty="0"/>
              <a:t>, hospital number</a:t>
            </a:r>
          </a:p>
          <a:p>
            <a:r>
              <a:rPr lang="en-US" dirty="0"/>
              <a:t>Date, time transfusion started and finished </a:t>
            </a:r>
          </a:p>
          <a:p>
            <a:r>
              <a:rPr lang="en-US" dirty="0"/>
              <a:t>Reason for transfusion and consent</a:t>
            </a:r>
          </a:p>
          <a:p>
            <a:r>
              <a:rPr lang="en-US" dirty="0"/>
              <a:t>Type of units transfused</a:t>
            </a:r>
          </a:p>
          <a:p>
            <a:r>
              <a:rPr lang="en-US" dirty="0"/>
              <a:t>Number of units transfused</a:t>
            </a:r>
          </a:p>
          <a:p>
            <a:r>
              <a:rPr lang="en-US" dirty="0"/>
              <a:t>Unit numbers in full</a:t>
            </a:r>
          </a:p>
          <a:p>
            <a:r>
              <a:rPr lang="en-US" dirty="0"/>
              <a:t>Outcome of transfusion</a:t>
            </a:r>
          </a:p>
          <a:p>
            <a:r>
              <a:rPr lang="en-US" dirty="0"/>
              <a:t>Any adverse reactions </a:t>
            </a:r>
          </a:p>
          <a:p>
            <a:endParaRPr lang="en-US" dirty="0"/>
          </a:p>
        </p:txBody>
      </p:sp>
    </p:spTree>
  </p:cSld>
  <p:clrMapOvr>
    <a:masterClrMapping/>
  </p:clrMapOvr>
  <p:timing>
    <p:tnLst>
      <p:par>
        <p:cTn id="1" dur="indefinite" restart="never" nodeType="tmRoot"/>
      </p:par>
    </p:tnLst>
  </p:timing>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Role of the nurse</a:t>
            </a:r>
            <a:endParaRPr lang="en-US" b="1" dirty="0"/>
          </a:p>
        </p:txBody>
      </p:sp>
      <p:sp>
        <p:nvSpPr>
          <p:cNvPr id="3" name="Content Placeholder 2"/>
          <p:cNvSpPr>
            <a:spLocks noGrp="1"/>
          </p:cNvSpPr>
          <p:nvPr>
            <p:ph idx="1"/>
          </p:nvPr>
        </p:nvSpPr>
        <p:spPr>
          <a:xfrm>
            <a:off x="457200" y="1600200"/>
            <a:ext cx="8382000" cy="5029200"/>
          </a:xfrm>
        </p:spPr>
        <p:txBody>
          <a:bodyPr>
            <a:normAutofit fontScale="92500" lnSpcReduction="20000"/>
          </a:bodyPr>
          <a:lstStyle/>
          <a:p>
            <a:pPr>
              <a:buNone/>
            </a:pPr>
            <a:r>
              <a:rPr lang="en-US" dirty="0" smtClean="0"/>
              <a:t>1. Confirm that there is a physician’s order and a signed consent from the client. </a:t>
            </a:r>
          </a:p>
          <a:p>
            <a:pPr>
              <a:buNone/>
            </a:pPr>
            <a:r>
              <a:rPr lang="en-US" dirty="0" smtClean="0"/>
              <a:t>2. Have two nurses confirm that the client name and ID number, blood type, RH type, and product unit numbers are correct. Check also the expiration date. </a:t>
            </a:r>
          </a:p>
          <a:p>
            <a:pPr>
              <a:buNone/>
            </a:pPr>
            <a:r>
              <a:rPr lang="en-US" dirty="0" smtClean="0"/>
              <a:t>3. Make sure the transfusion is started within 30 minutes of arrival at bedside. </a:t>
            </a:r>
          </a:p>
          <a:p>
            <a:pPr>
              <a:buNone/>
            </a:pPr>
            <a:r>
              <a:rPr lang="en-US" dirty="0" smtClean="0"/>
              <a:t>4. Maintain asepsis. If possible wear gloves before performing </a:t>
            </a:r>
            <a:r>
              <a:rPr lang="en-US" dirty="0" err="1" smtClean="0"/>
              <a:t>venipuncture</a:t>
            </a:r>
            <a:r>
              <a:rPr lang="en-US" dirty="0" smtClean="0"/>
              <a:t>, transfusing blood, and when terminating blood and disposing of equipment. </a:t>
            </a:r>
            <a:endParaRPr lang="en-US" dirty="0"/>
          </a:p>
        </p:txBody>
      </p:sp>
    </p:spTree>
  </p:cSld>
  <p:clrMapOvr>
    <a:masterClrMapping/>
  </p:clrMapOvr>
  <p:timing>
    <p:tnLst>
      <p:par>
        <p:cTn id="1" dur="indefinite" restart="never" nodeType="tmRoot"/>
      </p:par>
    </p:tnLst>
  </p:timing>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Some points to remember</a:t>
            </a:r>
            <a:r>
              <a:rPr lang="en-US" dirty="0" smtClean="0"/>
              <a:t/>
            </a:r>
            <a:br>
              <a:rPr lang="en-US" dirty="0" smtClean="0"/>
            </a:br>
            <a:endParaRPr lang="en-US" dirty="0"/>
          </a:p>
        </p:txBody>
      </p:sp>
      <p:sp>
        <p:nvSpPr>
          <p:cNvPr id="3" name="Content Placeholder 2"/>
          <p:cNvSpPr>
            <a:spLocks noGrp="1"/>
          </p:cNvSpPr>
          <p:nvPr>
            <p:ph idx="1"/>
          </p:nvPr>
        </p:nvSpPr>
        <p:spPr>
          <a:xfrm>
            <a:off x="457200" y="1600200"/>
            <a:ext cx="8229600" cy="5029200"/>
          </a:xfrm>
        </p:spPr>
        <p:txBody>
          <a:bodyPr>
            <a:normAutofit fontScale="77500" lnSpcReduction="20000"/>
          </a:bodyPr>
          <a:lstStyle/>
          <a:p>
            <a:r>
              <a:rPr lang="en-US" dirty="0" smtClean="0"/>
              <a:t>Blood </a:t>
            </a:r>
            <a:r>
              <a:rPr lang="en-US" dirty="0"/>
              <a:t>should be </a:t>
            </a:r>
            <a:r>
              <a:rPr lang="en-US" b="1" dirty="0"/>
              <a:t>transfused within four hours </a:t>
            </a:r>
            <a:r>
              <a:rPr lang="en-US" dirty="0" smtClean="0"/>
              <a:t>of its </a:t>
            </a:r>
            <a:r>
              <a:rPr lang="en-US" dirty="0"/>
              <a:t>removal from storage (there is a risk of </a:t>
            </a:r>
            <a:r>
              <a:rPr lang="en-US" dirty="0" smtClean="0"/>
              <a:t> bacterial </a:t>
            </a:r>
            <a:r>
              <a:rPr lang="en-US" dirty="0"/>
              <a:t>proliferation </a:t>
            </a:r>
            <a:r>
              <a:rPr lang="en-US" dirty="0" smtClean="0"/>
              <a:t>and </a:t>
            </a:r>
            <a:r>
              <a:rPr lang="en-US" dirty="0"/>
              <a:t>red call </a:t>
            </a:r>
            <a:r>
              <a:rPr lang="en-US" dirty="0" smtClean="0"/>
              <a:t>metabolism </a:t>
            </a:r>
            <a:r>
              <a:rPr lang="en-US" dirty="0"/>
              <a:t>if the blood reaches an </a:t>
            </a:r>
            <a:r>
              <a:rPr lang="en-US" dirty="0" smtClean="0"/>
              <a:t>ambient </a:t>
            </a:r>
            <a:r>
              <a:rPr lang="en-US" dirty="0"/>
              <a:t>temperature for a </a:t>
            </a:r>
            <a:r>
              <a:rPr lang="en-US" dirty="0" smtClean="0"/>
              <a:t>sustained </a:t>
            </a:r>
            <a:r>
              <a:rPr lang="en-US" dirty="0"/>
              <a:t>period of time</a:t>
            </a:r>
            <a:r>
              <a:rPr lang="en-US" dirty="0" smtClean="0"/>
              <a:t>)</a:t>
            </a:r>
            <a:endParaRPr lang="en-US" dirty="0"/>
          </a:p>
          <a:p>
            <a:r>
              <a:rPr lang="en-US" b="1" dirty="0"/>
              <a:t>Never add </a:t>
            </a:r>
            <a:r>
              <a:rPr lang="en-US" dirty="0" smtClean="0"/>
              <a:t>anything </a:t>
            </a:r>
            <a:r>
              <a:rPr lang="en-US" dirty="0"/>
              <a:t>to a blood transfusion</a:t>
            </a:r>
          </a:p>
          <a:p>
            <a:r>
              <a:rPr lang="en-US" b="1" dirty="0"/>
              <a:t>Blood products are </a:t>
            </a:r>
            <a:r>
              <a:rPr lang="en-US" b="1" dirty="0" smtClean="0"/>
              <a:t>not </a:t>
            </a:r>
            <a:r>
              <a:rPr lang="en-US" b="1" dirty="0"/>
              <a:t>compatible with dextrose </a:t>
            </a:r>
            <a:r>
              <a:rPr lang="en-US" dirty="0"/>
              <a:t>(</a:t>
            </a:r>
            <a:r>
              <a:rPr lang="en-US" dirty="0" smtClean="0"/>
              <a:t>dextrose </a:t>
            </a:r>
            <a:r>
              <a:rPr lang="en-US" dirty="0"/>
              <a:t>5%) can </a:t>
            </a:r>
            <a:r>
              <a:rPr lang="en-US" dirty="0" err="1"/>
              <a:t>lyse</a:t>
            </a:r>
            <a:r>
              <a:rPr lang="en-US" dirty="0"/>
              <a:t> red blood cells</a:t>
            </a:r>
          </a:p>
          <a:p>
            <a:r>
              <a:rPr lang="en-US" b="1" dirty="0"/>
              <a:t>Change the giving set at least </a:t>
            </a:r>
            <a:r>
              <a:rPr lang="en-US" b="1" dirty="0" smtClean="0"/>
              <a:t>every </a:t>
            </a:r>
            <a:r>
              <a:rPr lang="en-US" b="1" dirty="0"/>
              <a:t>twelve hours </a:t>
            </a:r>
            <a:r>
              <a:rPr lang="en-US" dirty="0"/>
              <a:t>for a </a:t>
            </a:r>
            <a:r>
              <a:rPr lang="en-US" dirty="0" smtClean="0"/>
              <a:t>continuing transfusion </a:t>
            </a:r>
            <a:r>
              <a:rPr lang="en-US" dirty="0"/>
              <a:t>and on completion </a:t>
            </a:r>
            <a:r>
              <a:rPr lang="en-US" dirty="0" smtClean="0"/>
              <a:t>of </a:t>
            </a:r>
            <a:r>
              <a:rPr lang="en-US" dirty="0"/>
              <a:t>the </a:t>
            </a:r>
            <a:r>
              <a:rPr lang="en-US" dirty="0" smtClean="0"/>
              <a:t>transfusion</a:t>
            </a:r>
            <a:endParaRPr lang="en-US" dirty="0"/>
          </a:p>
          <a:p>
            <a:r>
              <a:rPr lang="en-US" b="1" dirty="0"/>
              <a:t>Used bags stay on the ward for </a:t>
            </a:r>
            <a:r>
              <a:rPr lang="en-US" b="1" dirty="0" smtClean="0"/>
              <a:t>48hrs </a:t>
            </a:r>
            <a:r>
              <a:rPr lang="en-US" dirty="0"/>
              <a:t>(in case of delayed </a:t>
            </a:r>
            <a:r>
              <a:rPr lang="en-US" dirty="0" smtClean="0"/>
              <a:t>reaction) </a:t>
            </a:r>
            <a:r>
              <a:rPr lang="en-US" dirty="0"/>
              <a:t>and then disposed of in a </a:t>
            </a:r>
            <a:r>
              <a:rPr lang="en-US" dirty="0" smtClean="0"/>
              <a:t>yellow </a:t>
            </a:r>
            <a:r>
              <a:rPr lang="en-US" dirty="0"/>
              <a:t>clinical waste bin (in the case of a </a:t>
            </a:r>
            <a:r>
              <a:rPr lang="en-US" dirty="0" smtClean="0"/>
              <a:t>delayed </a:t>
            </a:r>
            <a:r>
              <a:rPr lang="en-US" dirty="0"/>
              <a:t>reaction the lab can use </a:t>
            </a:r>
            <a:r>
              <a:rPr lang="en-US" dirty="0" smtClean="0"/>
              <a:t>the </a:t>
            </a:r>
            <a:r>
              <a:rPr lang="en-US" dirty="0"/>
              <a:t>stalk of donor blood </a:t>
            </a:r>
            <a:r>
              <a:rPr lang="en-US" dirty="0" smtClean="0"/>
              <a:t>to </a:t>
            </a:r>
            <a:r>
              <a:rPr lang="en-US" dirty="0"/>
              <a:t>initiate serological investigation</a:t>
            </a:r>
          </a:p>
          <a:p>
            <a:endParaRPr lang="en-US" dirty="0"/>
          </a:p>
        </p:txBody>
      </p:sp>
    </p:spTree>
  </p:cSld>
  <p:clrMapOvr>
    <a:masterClrMapping/>
  </p:clrMapOvr>
  <p:timing>
    <p:tnLst>
      <p:par>
        <p:cTn id="1" dur="indefinite" restart="never" nodeType="tmRoot"/>
      </p:par>
    </p:tnLst>
  </p:timing>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Transfusion reactions</a:t>
            </a:r>
            <a:endParaRPr lang="en-US" dirty="0"/>
          </a:p>
        </p:txBody>
      </p:sp>
      <p:sp>
        <p:nvSpPr>
          <p:cNvPr id="3" name="Content Placeholder 2"/>
          <p:cNvSpPr>
            <a:spLocks noGrp="1"/>
          </p:cNvSpPr>
          <p:nvPr>
            <p:ph idx="1"/>
          </p:nvPr>
        </p:nvSpPr>
        <p:spPr>
          <a:xfrm>
            <a:off x="457200" y="1600200"/>
            <a:ext cx="8229600" cy="4876800"/>
          </a:xfrm>
        </p:spPr>
        <p:txBody>
          <a:bodyPr>
            <a:normAutofit fontScale="77500" lnSpcReduction="20000"/>
          </a:bodyPr>
          <a:lstStyle/>
          <a:p>
            <a:pPr>
              <a:buNone/>
            </a:pPr>
            <a:r>
              <a:rPr lang="en-US" b="1" dirty="0"/>
              <a:t>Adverse reactions</a:t>
            </a:r>
          </a:p>
          <a:p>
            <a:r>
              <a:rPr lang="en-US" dirty="0"/>
              <a:t>Acute reactions</a:t>
            </a:r>
          </a:p>
          <a:p>
            <a:r>
              <a:rPr lang="en-US" dirty="0"/>
              <a:t>Allergic reaction (mild to anaphylaxis) </a:t>
            </a:r>
          </a:p>
          <a:p>
            <a:r>
              <a:rPr lang="en-US" dirty="0" err="1"/>
              <a:t>Haemolytic</a:t>
            </a:r>
            <a:r>
              <a:rPr lang="en-US" dirty="0"/>
              <a:t> reaction</a:t>
            </a:r>
          </a:p>
          <a:p>
            <a:r>
              <a:rPr lang="en-US" dirty="0"/>
              <a:t>Infective shock </a:t>
            </a:r>
          </a:p>
          <a:p>
            <a:r>
              <a:rPr lang="en-US" dirty="0"/>
              <a:t>Circulatory </a:t>
            </a:r>
            <a:r>
              <a:rPr lang="en-US" dirty="0" smtClean="0"/>
              <a:t>overload</a:t>
            </a:r>
          </a:p>
          <a:p>
            <a:pPr>
              <a:buNone/>
            </a:pPr>
            <a:r>
              <a:rPr lang="en-US" b="1" dirty="0"/>
              <a:t>Delayed complications of transfusion</a:t>
            </a:r>
          </a:p>
          <a:p>
            <a:r>
              <a:rPr lang="en-US" dirty="0"/>
              <a:t>Delayed </a:t>
            </a:r>
            <a:r>
              <a:rPr lang="en-US" dirty="0" err="1"/>
              <a:t>haemolysis</a:t>
            </a:r>
            <a:r>
              <a:rPr lang="en-US" dirty="0"/>
              <a:t> of transfused red cells</a:t>
            </a:r>
          </a:p>
          <a:p>
            <a:r>
              <a:rPr lang="en-US" dirty="0"/>
              <a:t>Transfusion associated </a:t>
            </a:r>
            <a:r>
              <a:rPr lang="en-US" dirty="0" smtClean="0"/>
              <a:t>graft </a:t>
            </a:r>
            <a:r>
              <a:rPr lang="en-US" dirty="0"/>
              <a:t>versus host disease</a:t>
            </a:r>
          </a:p>
          <a:p>
            <a:r>
              <a:rPr lang="en-US" dirty="0"/>
              <a:t>Post transfusion </a:t>
            </a:r>
            <a:r>
              <a:rPr lang="en-US" dirty="0" err="1"/>
              <a:t>purpura</a:t>
            </a:r>
            <a:endParaRPr lang="en-US" dirty="0"/>
          </a:p>
          <a:p>
            <a:r>
              <a:rPr lang="en-US" dirty="0"/>
              <a:t>Iron overload</a:t>
            </a:r>
          </a:p>
          <a:p>
            <a:r>
              <a:rPr lang="en-US" dirty="0"/>
              <a:t>Infection e.g. HIV, </a:t>
            </a:r>
            <a:r>
              <a:rPr lang="en-US" dirty="0" smtClean="0"/>
              <a:t>Hepatitis B</a:t>
            </a:r>
            <a:r>
              <a:rPr lang="en-US" dirty="0"/>
              <a:t>, Hepatitis C, Syphilis</a:t>
            </a:r>
          </a:p>
          <a:p>
            <a:endParaRPr lang="en-US" dirty="0"/>
          </a:p>
          <a:p>
            <a:endParaRPr lang="en-US" dirty="0"/>
          </a:p>
        </p:txBody>
      </p:sp>
    </p:spTree>
  </p:cSld>
  <p:clrMapOvr>
    <a:masterClrMapping/>
  </p:clrMapOvr>
  <p:timing>
    <p:tnLst>
      <p:par>
        <p:cTn id="1" dur="indefinite" restart="never" nodeType="tmRoot"/>
      </p:par>
    </p:tnLst>
  </p:timing>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Adverse reactions: </a:t>
            </a:r>
            <a:endParaRPr lang="en-US" dirty="0"/>
          </a:p>
        </p:txBody>
      </p:sp>
      <p:sp>
        <p:nvSpPr>
          <p:cNvPr id="3" name="Content Placeholder 2"/>
          <p:cNvSpPr>
            <a:spLocks noGrp="1"/>
          </p:cNvSpPr>
          <p:nvPr>
            <p:ph idx="1"/>
          </p:nvPr>
        </p:nvSpPr>
        <p:spPr/>
        <p:txBody>
          <a:bodyPr>
            <a:normAutofit/>
          </a:bodyPr>
          <a:lstStyle/>
          <a:p>
            <a:pPr>
              <a:buNone/>
            </a:pPr>
            <a:r>
              <a:rPr lang="en-US" dirty="0" smtClean="0"/>
              <a:t>If </a:t>
            </a:r>
            <a:r>
              <a:rPr lang="en-US" dirty="0"/>
              <a:t>any of the following occur,</a:t>
            </a:r>
          </a:p>
          <a:p>
            <a:r>
              <a:rPr lang="en-US" dirty="0"/>
              <a:t>Increase in temperature by </a:t>
            </a:r>
            <a:r>
              <a:rPr lang="en-US" dirty="0" smtClean="0"/>
              <a:t>1 ̊C</a:t>
            </a:r>
          </a:p>
          <a:p>
            <a:r>
              <a:rPr lang="en-US" dirty="0" smtClean="0"/>
              <a:t>Significant </a:t>
            </a:r>
            <a:r>
              <a:rPr lang="en-US" dirty="0"/>
              <a:t>rise or fall in Blood Pressure</a:t>
            </a:r>
          </a:p>
          <a:p>
            <a:r>
              <a:rPr lang="en-US" dirty="0"/>
              <a:t>Significant rise in pulse</a:t>
            </a:r>
          </a:p>
          <a:p>
            <a:r>
              <a:rPr lang="en-US" dirty="0"/>
              <a:t>Any sign of a reaction</a:t>
            </a:r>
          </a:p>
          <a:p>
            <a:pPr>
              <a:buNone/>
            </a:pPr>
            <a:r>
              <a:rPr lang="en-US" dirty="0">
                <a:solidFill>
                  <a:srgbClr val="FF0000"/>
                </a:solidFill>
              </a:rPr>
              <a:t>Stop the transfusion!</a:t>
            </a:r>
          </a:p>
          <a:p>
            <a:endParaRPr lang="en-US" dirty="0"/>
          </a:p>
        </p:txBody>
      </p:sp>
    </p:spTree>
  </p:cSld>
  <p:clrMapOvr>
    <a:masterClrMapping/>
  </p:clrMapOvr>
  <p:timing>
    <p:tnLst>
      <p:par>
        <p:cTn id="1" dur="indefinite" restart="never" nodeType="tmRoot"/>
      </p:par>
    </p:tnLst>
  </p:timing>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Adverse reactions:</a:t>
            </a:r>
            <a:endParaRPr lang="en-US" dirty="0"/>
          </a:p>
        </p:txBody>
      </p:sp>
      <p:sp>
        <p:nvSpPr>
          <p:cNvPr id="3" name="Content Placeholder 2"/>
          <p:cNvSpPr>
            <a:spLocks noGrp="1"/>
          </p:cNvSpPr>
          <p:nvPr>
            <p:ph idx="1"/>
          </p:nvPr>
        </p:nvSpPr>
        <p:spPr>
          <a:xfrm>
            <a:off x="457200" y="1447800"/>
            <a:ext cx="8382000" cy="5029200"/>
          </a:xfrm>
        </p:spPr>
        <p:txBody>
          <a:bodyPr>
            <a:normAutofit fontScale="70000" lnSpcReduction="20000"/>
          </a:bodyPr>
          <a:lstStyle/>
          <a:p>
            <a:pPr>
              <a:buNone/>
            </a:pPr>
            <a:r>
              <a:rPr lang="en-US" b="1" dirty="0" smtClean="0"/>
              <a:t>How </a:t>
            </a:r>
            <a:r>
              <a:rPr lang="en-US" b="1" dirty="0"/>
              <a:t>to act when patient reacts</a:t>
            </a:r>
          </a:p>
          <a:p>
            <a:r>
              <a:rPr lang="en-US" dirty="0"/>
              <a:t>Stop the transfusion </a:t>
            </a:r>
          </a:p>
          <a:p>
            <a:r>
              <a:rPr lang="en-US" dirty="0"/>
              <a:t>Maintain venous access (keep </a:t>
            </a:r>
            <a:r>
              <a:rPr lang="en-US" dirty="0" smtClean="0"/>
              <a:t>the </a:t>
            </a:r>
            <a:r>
              <a:rPr lang="en-US" dirty="0"/>
              <a:t>line open with normal saline)</a:t>
            </a:r>
          </a:p>
          <a:p>
            <a:r>
              <a:rPr lang="en-US" dirty="0"/>
              <a:t>Check ABC and examine the patient</a:t>
            </a:r>
          </a:p>
          <a:p>
            <a:r>
              <a:rPr lang="en-US" dirty="0" smtClean="0"/>
              <a:t>Check </a:t>
            </a:r>
            <a:r>
              <a:rPr lang="en-US" dirty="0"/>
              <a:t>the ID of the patient (</a:t>
            </a:r>
            <a:r>
              <a:rPr lang="en-US" dirty="0" smtClean="0"/>
              <a:t>verbally </a:t>
            </a:r>
            <a:r>
              <a:rPr lang="en-US" dirty="0"/>
              <a:t>and/or wristband) </a:t>
            </a:r>
            <a:r>
              <a:rPr lang="en-US" dirty="0" smtClean="0"/>
              <a:t>against </a:t>
            </a:r>
            <a:r>
              <a:rPr lang="en-US" dirty="0"/>
              <a:t>ID details on </a:t>
            </a:r>
            <a:r>
              <a:rPr lang="en-US" dirty="0" smtClean="0"/>
              <a:t>the </a:t>
            </a:r>
            <a:r>
              <a:rPr lang="en-US" dirty="0"/>
              <a:t>unit, compatibility </a:t>
            </a:r>
            <a:r>
              <a:rPr lang="en-US" dirty="0" smtClean="0"/>
              <a:t>form</a:t>
            </a:r>
            <a:r>
              <a:rPr lang="en-US" dirty="0"/>
              <a:t>, compatibility </a:t>
            </a:r>
            <a:r>
              <a:rPr lang="en-US" dirty="0" smtClean="0"/>
              <a:t>label </a:t>
            </a:r>
            <a:r>
              <a:rPr lang="en-US" dirty="0"/>
              <a:t>and prescription chart</a:t>
            </a:r>
          </a:p>
          <a:p>
            <a:r>
              <a:rPr lang="en-US" dirty="0"/>
              <a:t>Call for senior and specialist help (if it </a:t>
            </a:r>
            <a:r>
              <a:rPr lang="en-US" dirty="0" smtClean="0"/>
              <a:t>appears </a:t>
            </a:r>
            <a:r>
              <a:rPr lang="en-US" dirty="0"/>
              <a:t>life threatening call the resuscitation team)</a:t>
            </a:r>
          </a:p>
          <a:p>
            <a:r>
              <a:rPr lang="en-US" dirty="0" smtClean="0"/>
              <a:t>Emergency </a:t>
            </a:r>
            <a:r>
              <a:rPr lang="en-US" dirty="0"/>
              <a:t>drugs and crash </a:t>
            </a:r>
            <a:r>
              <a:rPr lang="en-US" dirty="0" smtClean="0"/>
              <a:t>trolley </a:t>
            </a:r>
            <a:r>
              <a:rPr lang="en-US" dirty="0"/>
              <a:t>(hydrocortisone, </a:t>
            </a:r>
            <a:r>
              <a:rPr lang="en-US" dirty="0" smtClean="0"/>
              <a:t>Antihistamine</a:t>
            </a:r>
            <a:r>
              <a:rPr lang="en-US" dirty="0"/>
              <a:t>, adrenaline)</a:t>
            </a:r>
          </a:p>
          <a:p>
            <a:r>
              <a:rPr lang="en-US" dirty="0"/>
              <a:t>Retain any unfinished infusion </a:t>
            </a:r>
            <a:r>
              <a:rPr lang="en-US" dirty="0" smtClean="0"/>
              <a:t>and </a:t>
            </a:r>
            <a:r>
              <a:rPr lang="en-US" dirty="0"/>
              <a:t>giving set (this will need </a:t>
            </a:r>
            <a:r>
              <a:rPr lang="en-US" dirty="0" smtClean="0"/>
              <a:t>to </a:t>
            </a:r>
            <a:r>
              <a:rPr lang="en-US" dirty="0"/>
              <a:t>go back to the laboratory)</a:t>
            </a:r>
          </a:p>
          <a:p>
            <a:r>
              <a:rPr lang="en-US" dirty="0"/>
              <a:t>Close monitoring of vital signs</a:t>
            </a:r>
          </a:p>
          <a:p>
            <a:endParaRPr lang="en-US" dirty="0"/>
          </a:p>
        </p:txBody>
      </p:sp>
    </p:spTree>
  </p:cSld>
  <p:clrMapOvr>
    <a:masterClrMapping/>
  </p:clrMapOvr>
  <p:timing>
    <p:tnLst>
      <p:par>
        <p:cTn id="1" dur="indefinite" restart="never" nodeType="tmRoot"/>
      </p:par>
    </p:tnLst>
  </p:timing>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zh-TW" sz="3600" dirty="0"/>
              <a:t>Complications of blood </a:t>
            </a:r>
            <a:r>
              <a:rPr lang="en-US" altLang="zh-TW" sz="3600" dirty="0" smtClean="0"/>
              <a:t>transfusion</a:t>
            </a:r>
            <a:endParaRPr lang="en-US" altLang="zh-TW" sz="3600" dirty="0"/>
          </a:p>
        </p:txBody>
      </p:sp>
      <p:sp>
        <p:nvSpPr>
          <p:cNvPr id="49155" name="Rectangle 3"/>
          <p:cNvSpPr>
            <a:spLocks noGrp="1" noChangeArrowheads="1"/>
          </p:cNvSpPr>
          <p:nvPr>
            <p:ph type="body" idx="1"/>
          </p:nvPr>
        </p:nvSpPr>
        <p:spPr/>
        <p:txBody>
          <a:bodyPr/>
          <a:lstStyle/>
          <a:p>
            <a:r>
              <a:rPr lang="en-US" altLang="zh-TW" dirty="0"/>
              <a:t>Acute/chronic hemolytic reaction.</a:t>
            </a:r>
          </a:p>
          <a:p>
            <a:r>
              <a:rPr lang="en-US" altLang="zh-TW" dirty="0"/>
              <a:t>Infections.</a:t>
            </a:r>
          </a:p>
          <a:p>
            <a:r>
              <a:rPr lang="en-US" altLang="zh-TW" dirty="0"/>
              <a:t>Volume overload.</a:t>
            </a:r>
          </a:p>
          <a:p>
            <a:r>
              <a:rPr lang="en-US" altLang="zh-TW" dirty="0"/>
              <a:t>Transfusion-related acute lung injury.</a:t>
            </a:r>
          </a:p>
          <a:p>
            <a:r>
              <a:rPr lang="en-US" altLang="zh-TW" dirty="0" smtClean="0"/>
              <a:t>Non-hemolytic </a:t>
            </a:r>
            <a:r>
              <a:rPr lang="en-US" altLang="zh-TW" dirty="0"/>
              <a:t>febrile reaction.</a:t>
            </a:r>
          </a:p>
          <a:p>
            <a:r>
              <a:rPr lang="en-US" altLang="zh-TW" dirty="0" err="1"/>
              <a:t>Urticaria</a:t>
            </a:r>
            <a:r>
              <a:rPr lang="en-US" altLang="zh-TW" dirty="0"/>
              <a:t>.</a:t>
            </a:r>
          </a:p>
        </p:txBody>
      </p:sp>
    </p:spTree>
  </p:cSld>
  <p:clrMapOvr>
    <a:masterClrMapping/>
  </p:clrMapOvr>
  <p:timing>
    <p:tnLst>
      <p:par>
        <p:cTn id="1" dur="indefinite" restart="never" nodeType="tmRoot"/>
      </p:par>
    </p:tnLst>
  </p:timing>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zh-TW" sz="3600" dirty="0"/>
              <a:t>Complications of blood </a:t>
            </a:r>
            <a:r>
              <a:rPr lang="en-US" altLang="zh-TW" sz="3600" dirty="0" smtClean="0"/>
              <a:t>transfusion</a:t>
            </a:r>
            <a:endParaRPr lang="zh-TW" altLang="en-US" sz="3600" dirty="0"/>
          </a:p>
        </p:txBody>
      </p:sp>
      <p:sp>
        <p:nvSpPr>
          <p:cNvPr id="50179" name="Rectangle 3"/>
          <p:cNvSpPr>
            <a:spLocks noGrp="1" noChangeArrowheads="1"/>
          </p:cNvSpPr>
          <p:nvPr>
            <p:ph type="body" idx="1"/>
          </p:nvPr>
        </p:nvSpPr>
        <p:spPr>
          <a:xfrm>
            <a:off x="457200" y="1600200"/>
            <a:ext cx="8382000" cy="4800600"/>
          </a:xfrm>
        </p:spPr>
        <p:txBody>
          <a:bodyPr>
            <a:normAutofit/>
          </a:bodyPr>
          <a:lstStyle/>
          <a:p>
            <a:pPr>
              <a:lnSpc>
                <a:spcPct val="90000"/>
              </a:lnSpc>
            </a:pPr>
            <a:r>
              <a:rPr lang="en-US" altLang="zh-TW" dirty="0"/>
              <a:t>Hypothermia</a:t>
            </a:r>
            <a:r>
              <a:rPr lang="en-US" altLang="zh-TW" dirty="0" smtClean="0"/>
              <a:t>:  </a:t>
            </a:r>
            <a:r>
              <a:rPr lang="en-US" altLang="zh-TW" dirty="0"/>
              <a:t>Will induce arrhythmia. Warming all blood product is absolutely indicated.</a:t>
            </a:r>
          </a:p>
          <a:p>
            <a:pPr>
              <a:lnSpc>
                <a:spcPct val="90000"/>
              </a:lnSpc>
            </a:pPr>
            <a:r>
              <a:rPr lang="en-US" altLang="zh-TW" dirty="0" err="1"/>
              <a:t>Hypocalcemia</a:t>
            </a:r>
            <a:r>
              <a:rPr lang="en-US" altLang="zh-TW" dirty="0"/>
              <a:t> (Citrate intoxication</a:t>
            </a:r>
            <a:r>
              <a:rPr lang="en-US" altLang="zh-TW" dirty="0" smtClean="0"/>
              <a:t>): Cardiac </a:t>
            </a:r>
            <a:r>
              <a:rPr lang="en-US" altLang="zh-TW" dirty="0"/>
              <a:t>depression, aggravated by hepatic disease.</a:t>
            </a:r>
          </a:p>
          <a:p>
            <a:pPr>
              <a:lnSpc>
                <a:spcPct val="90000"/>
              </a:lnSpc>
            </a:pPr>
            <a:r>
              <a:rPr lang="en-US" altLang="zh-TW" dirty="0" err="1"/>
              <a:t>Hyperkalemia</a:t>
            </a:r>
            <a:endParaRPr lang="en-US" altLang="zh-TW" dirty="0"/>
          </a:p>
          <a:p>
            <a:pPr>
              <a:lnSpc>
                <a:spcPct val="90000"/>
              </a:lnSpc>
            </a:pPr>
            <a:r>
              <a:rPr lang="en-US" altLang="zh-TW" dirty="0" err="1" smtClean="0"/>
              <a:t>Coagulopathy</a:t>
            </a:r>
            <a:r>
              <a:rPr lang="en-US" altLang="zh-TW" dirty="0" smtClean="0"/>
              <a:t>: </a:t>
            </a:r>
            <a:r>
              <a:rPr lang="en-US" altLang="zh-TW" dirty="0" err="1" smtClean="0"/>
              <a:t>Dilutional</a:t>
            </a:r>
            <a:r>
              <a:rPr lang="en-US" altLang="zh-TW" dirty="0" smtClean="0"/>
              <a:t> </a:t>
            </a:r>
            <a:r>
              <a:rPr lang="en-US" altLang="zh-TW" dirty="0"/>
              <a:t>thrombocytopenia and decreased coagulation factor.</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Importance of bed making</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1. It helps maintain a clean, orderly and comfortable room which contributes to the patients sense of well-being.</a:t>
            </a:r>
          </a:p>
          <a:p>
            <a:pPr>
              <a:buNone/>
            </a:pPr>
            <a:r>
              <a:rPr lang="en-US" dirty="0" smtClean="0"/>
              <a:t>2.Helps the patient secure proper rest and comfort which are essential for health and refresh him/her by providing cleanliness</a:t>
            </a:r>
          </a:p>
          <a:p>
            <a:pPr>
              <a:buNone/>
            </a:pPr>
            <a:r>
              <a:rPr lang="en-US" dirty="0" smtClean="0"/>
              <a:t>3.It helps prevent or avoid microorganisms to come in contact with the patient which could cause tribulations.</a:t>
            </a:r>
          </a:p>
          <a:p>
            <a:pPr>
              <a:buNone/>
            </a:pPr>
            <a:r>
              <a:rPr lang="en-US" dirty="0" smtClean="0"/>
              <a:t>4.It minimizes the sources of skin irritation by providing smooth, wrinkle-free bed foundation</a:t>
            </a:r>
            <a:endParaRPr lang="en-US" dirty="0"/>
          </a:p>
        </p:txBody>
      </p:sp>
    </p:spTree>
    <p:extLst>
      <p:ext uri="{BB962C8B-B14F-4D97-AF65-F5344CB8AC3E}">
        <p14:creationId xmlns:p14="http://schemas.microsoft.com/office/powerpoint/2010/main" val="2462272857"/>
      </p:ext>
    </p:extLst>
  </p:cSld>
  <p:clrMapOvr>
    <a:masterClrMapping/>
  </p:clrMapOvr>
  <p:timing>
    <p:tnLst>
      <p:par>
        <p:cTn id="1" dur="indefinite" restart="never" nodeType="tmRoot"/>
      </p:par>
    </p:tnLst>
  </p:timing>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BLOOD TRANSFUSION</a:t>
            </a:r>
            <a:br>
              <a:rPr lang="en-US" b="1" dirty="0" smtClean="0"/>
            </a:br>
            <a:endParaRPr lang="en-US" dirty="0"/>
          </a:p>
        </p:txBody>
      </p:sp>
      <p:sp>
        <p:nvSpPr>
          <p:cNvPr id="3" name="Content Placeholder 2"/>
          <p:cNvSpPr>
            <a:spLocks noGrp="1"/>
          </p:cNvSpPr>
          <p:nvPr>
            <p:ph idx="1"/>
          </p:nvPr>
        </p:nvSpPr>
        <p:spPr>
          <a:xfrm>
            <a:off x="457200" y="1066800"/>
            <a:ext cx="8229600" cy="5410200"/>
          </a:xfrm>
        </p:spPr>
        <p:txBody>
          <a:bodyPr numCol="2">
            <a:normAutofit fontScale="92500" lnSpcReduction="20000"/>
          </a:bodyPr>
          <a:lstStyle/>
          <a:p>
            <a:pPr>
              <a:buNone/>
            </a:pPr>
            <a:r>
              <a:rPr lang="en-US" b="1" i="1" dirty="0" smtClean="0"/>
              <a:t>Note:</a:t>
            </a:r>
          </a:p>
          <a:p>
            <a:pPr>
              <a:buNone/>
            </a:pPr>
            <a:r>
              <a:rPr lang="en-US" dirty="0" smtClean="0"/>
              <a:t>1. Always member to have anti- histamine injection ready in case a patient has reaction from the blood.</a:t>
            </a:r>
          </a:p>
          <a:p>
            <a:pPr>
              <a:buNone/>
            </a:pPr>
            <a:r>
              <a:rPr lang="en-US" dirty="0" smtClean="0"/>
              <a:t>2. Be familiar with the most usual symptoms of blood reactions which are:-</a:t>
            </a:r>
            <a:endParaRPr lang="en-US" b="1" i="1" dirty="0" smtClean="0"/>
          </a:p>
          <a:p>
            <a:pPr>
              <a:buNone/>
            </a:pPr>
            <a:r>
              <a:rPr lang="en-US" b="1" i="1" dirty="0" smtClean="0"/>
              <a:t>Immediate Reaction:</a:t>
            </a:r>
          </a:p>
          <a:p>
            <a:pPr>
              <a:buNone/>
            </a:pPr>
            <a:r>
              <a:rPr lang="en-US" dirty="0" smtClean="0"/>
              <a:t>a) Headache</a:t>
            </a:r>
          </a:p>
          <a:p>
            <a:pPr>
              <a:buNone/>
            </a:pPr>
            <a:r>
              <a:rPr lang="en-US" dirty="0" smtClean="0"/>
              <a:t>b) Backache</a:t>
            </a:r>
          </a:p>
          <a:p>
            <a:pPr>
              <a:buNone/>
            </a:pPr>
            <a:r>
              <a:rPr lang="en-US" dirty="0" smtClean="0"/>
              <a:t>c) Chills</a:t>
            </a:r>
          </a:p>
          <a:p>
            <a:pPr>
              <a:buNone/>
            </a:pPr>
            <a:r>
              <a:rPr lang="en-US" dirty="0" smtClean="0"/>
              <a:t>d) Pyrexia</a:t>
            </a:r>
          </a:p>
          <a:p>
            <a:pPr>
              <a:buNone/>
            </a:pPr>
            <a:r>
              <a:rPr lang="en-US" dirty="0" smtClean="0"/>
              <a:t>e) Rash of the skin (</a:t>
            </a:r>
            <a:r>
              <a:rPr lang="en-US" dirty="0" err="1" smtClean="0"/>
              <a:t>urticaria</a:t>
            </a:r>
            <a:r>
              <a:rPr lang="en-US" dirty="0" smtClean="0"/>
              <a:t> )</a:t>
            </a:r>
          </a:p>
          <a:p>
            <a:pPr>
              <a:buNone/>
            </a:pPr>
            <a:r>
              <a:rPr lang="en-US" b="1" i="1" dirty="0" smtClean="0"/>
              <a:t>Late Reaction</a:t>
            </a:r>
          </a:p>
          <a:p>
            <a:pPr>
              <a:buNone/>
            </a:pPr>
            <a:r>
              <a:rPr lang="en-US" dirty="0" smtClean="0"/>
              <a:t>a) </a:t>
            </a:r>
            <a:r>
              <a:rPr lang="en-US" dirty="0" err="1" smtClean="0"/>
              <a:t>Dyspnea</a:t>
            </a:r>
            <a:endParaRPr lang="en-US" dirty="0" smtClean="0"/>
          </a:p>
          <a:p>
            <a:pPr>
              <a:buNone/>
            </a:pPr>
            <a:r>
              <a:rPr lang="en-US" dirty="0" smtClean="0"/>
              <a:t>b) Renal shut down in severe cases</a:t>
            </a:r>
          </a:p>
          <a:p>
            <a:pPr>
              <a:buNone/>
            </a:pPr>
            <a:r>
              <a:rPr lang="en-US" dirty="0" smtClean="0"/>
              <a:t>c) </a:t>
            </a:r>
            <a:r>
              <a:rPr lang="en-US" dirty="0" err="1" smtClean="0"/>
              <a:t>Heamaturia</a:t>
            </a:r>
            <a:endParaRPr lang="en-US" dirty="0" smtClean="0"/>
          </a:p>
          <a:p>
            <a:pPr>
              <a:buNone/>
            </a:pPr>
            <a:r>
              <a:rPr lang="en-US" dirty="0" smtClean="0"/>
              <a:t>d) Chest pain</a:t>
            </a:r>
          </a:p>
          <a:p>
            <a:pPr>
              <a:buNone/>
            </a:pPr>
            <a:r>
              <a:rPr lang="en-US" dirty="0" smtClean="0"/>
              <a:t>e) Rigor (rigidity)</a:t>
            </a:r>
            <a:endParaRPr lang="en-US" dirty="0"/>
          </a:p>
        </p:txBody>
      </p:sp>
    </p:spTree>
  </p:cSld>
  <p:clrMapOvr>
    <a:masterClrMapping/>
  </p:clrMapOvr>
  <p:timing>
    <p:tnLst>
      <p:par>
        <p:cTn id="1" dur="indefinite" restart="never" nodeType="tmRoot"/>
      </p:par>
    </p:tnLst>
  </p:timing>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Nursing Interventions in Transfusion Reaction</a:t>
            </a:r>
            <a:br>
              <a:rPr lang="en-US" b="1" dirty="0" smtClean="0"/>
            </a:br>
            <a:endParaRPr lang="en-US" dirty="0"/>
          </a:p>
        </p:txBody>
      </p:sp>
      <p:sp>
        <p:nvSpPr>
          <p:cNvPr id="3" name="Content Placeholder 2"/>
          <p:cNvSpPr>
            <a:spLocks noGrp="1"/>
          </p:cNvSpPr>
          <p:nvPr>
            <p:ph idx="1"/>
          </p:nvPr>
        </p:nvSpPr>
        <p:spPr>
          <a:xfrm>
            <a:off x="457200" y="1600200"/>
            <a:ext cx="8458200" cy="4953000"/>
          </a:xfrm>
        </p:spPr>
        <p:txBody>
          <a:bodyPr>
            <a:normAutofit/>
          </a:bodyPr>
          <a:lstStyle/>
          <a:p>
            <a:pPr>
              <a:buNone/>
            </a:pPr>
            <a:r>
              <a:rPr lang="en-US" dirty="0" smtClean="0"/>
              <a:t>Reactions following blood transfusion may occur for various reasons. Patient must be informed that the supply of blood is not completely risk-free but that it has been tested carefully. </a:t>
            </a:r>
          </a:p>
          <a:p>
            <a:pPr>
              <a:buNone/>
            </a:pPr>
            <a:r>
              <a:rPr lang="en-US" dirty="0" smtClean="0"/>
              <a:t>Nursing management is directed toward preventing complications and promptly initiating measures to control any complications that occur.</a:t>
            </a:r>
          </a:p>
        </p:txBody>
      </p:sp>
    </p:spTree>
  </p:cSld>
  <p:clrMapOvr>
    <a:masterClrMapping/>
  </p:clrMapOvr>
  <p:timing>
    <p:tnLst>
      <p:par>
        <p:cTn id="1" dur="indefinite" restart="never" nodeType="tmRoot"/>
      </p:par>
    </p:tnLst>
  </p:timing>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Nursing Interventions in Transfusion Reaction</a:t>
            </a:r>
            <a:br>
              <a:rPr lang="en-US" b="1" dirty="0" smtClean="0"/>
            </a:br>
            <a:endParaRPr lang="en-US" dirty="0"/>
          </a:p>
        </p:txBody>
      </p:sp>
      <p:sp>
        <p:nvSpPr>
          <p:cNvPr id="3" name="Content Placeholder 2"/>
          <p:cNvSpPr>
            <a:spLocks noGrp="1"/>
          </p:cNvSpPr>
          <p:nvPr>
            <p:ph idx="1"/>
          </p:nvPr>
        </p:nvSpPr>
        <p:spPr>
          <a:xfrm>
            <a:off x="457200" y="1600200"/>
            <a:ext cx="8458200" cy="4953000"/>
          </a:xfrm>
        </p:spPr>
        <p:txBody>
          <a:bodyPr>
            <a:normAutofit fontScale="85000" lnSpcReduction="10000"/>
          </a:bodyPr>
          <a:lstStyle/>
          <a:p>
            <a:pPr>
              <a:buNone/>
            </a:pPr>
            <a:r>
              <a:rPr lang="en-US" dirty="0" smtClean="0"/>
              <a:t>The following steps are taken so that a diagnosis may be made regarding the type and severity of the reaction:</a:t>
            </a:r>
          </a:p>
          <a:p>
            <a:pPr>
              <a:buNone/>
            </a:pPr>
            <a:r>
              <a:rPr lang="en-US" dirty="0" smtClean="0"/>
              <a:t>􀂾 The transfusion set is disconnected, but the intravenous line is kept patent with a normal saline solution (0.9%) in case intravenous medication should be needed rapidly.</a:t>
            </a:r>
          </a:p>
          <a:p>
            <a:pPr>
              <a:buNone/>
            </a:pPr>
            <a:r>
              <a:rPr lang="en-US" dirty="0" smtClean="0"/>
              <a:t>􀂾 The blood container and tubing are saved, not discarded. They are sent to blood bank for repeat typing and culture. The identifying tags and numbers are verified.</a:t>
            </a:r>
          </a:p>
          <a:p>
            <a:pPr>
              <a:buNone/>
            </a:pPr>
            <a:r>
              <a:rPr lang="en-US" dirty="0" smtClean="0"/>
              <a:t>􀂾 The symptoms are treated as prescribed and vital signs are monitored.</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Nursing Interventions in Transfusion Reaction</a:t>
            </a:r>
            <a:br>
              <a:rPr lang="en-US" b="1" dirty="0" smtClean="0"/>
            </a:b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 The patient blood is drawn from plasma hemoglobin, culture, and retyping.</a:t>
            </a:r>
          </a:p>
          <a:p>
            <a:pPr>
              <a:buNone/>
            </a:pPr>
            <a:r>
              <a:rPr lang="en-US" dirty="0" smtClean="0"/>
              <a:t>􀂾 A urine sample is collected as soon as possible and sent to laboratory for a hemoglobin determination. Subsequent voiding of urine should be observed.</a:t>
            </a:r>
          </a:p>
          <a:p>
            <a:pPr>
              <a:buNone/>
            </a:pPr>
            <a:r>
              <a:rPr lang="en-US" dirty="0" smtClean="0"/>
              <a:t>􀂾 The blood bank is notified that a suspected transfusion reaction has occurred.</a:t>
            </a:r>
          </a:p>
          <a:p>
            <a:pPr>
              <a:buNone/>
            </a:pPr>
            <a:r>
              <a:rPr lang="en-US" dirty="0" smtClean="0"/>
              <a:t>􀂾 The reaction is documented according to the institution’s policy.</a:t>
            </a:r>
          </a:p>
          <a:p>
            <a:endParaRPr lang="en-US" dirty="0"/>
          </a:p>
        </p:txBody>
      </p:sp>
    </p:spTree>
  </p:cSld>
  <p:clrMapOvr>
    <a:masterClrMapping/>
  </p:clrMapOvr>
  <p:timing>
    <p:tnLst>
      <p:par>
        <p:cTn id="1" dur="indefinite" restart="never" nodeType="tmRoot"/>
      </p:par>
    </p:tnLst>
  </p:timing>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OXYGEN THERAPY</a:t>
            </a:r>
            <a:endParaRPr lang="en-US" sz="9600" b="1" dirty="0"/>
          </a:p>
        </p:txBody>
      </p:sp>
    </p:spTree>
  </p:cSld>
  <p:clrMapOvr>
    <a:masterClrMapping/>
  </p:clrMapOvr>
  <p:timing>
    <p:tnLst>
      <p:par>
        <p:cTn id="1" dur="indefinite" restart="never" nodeType="tmRoot"/>
      </p:par>
    </p:tnLst>
  </p:timing>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Oxygen therapy is administration of supplemental oxygen to a patient to prevent or treat hypoxia.</a:t>
            </a:r>
          </a:p>
          <a:p>
            <a:r>
              <a:rPr lang="en-US" dirty="0" smtClean="0"/>
              <a:t>Hypoxia is a condition in which there is insufficient oxygen to meet the metabolic demands of tissues and cells.</a:t>
            </a:r>
            <a:endParaRPr lang="en-US" dirty="0"/>
          </a:p>
        </p:txBody>
      </p:sp>
    </p:spTree>
  </p:cSld>
  <p:clrMapOvr>
    <a:masterClrMapping/>
  </p:clrMapOvr>
  <p:timing>
    <p:tnLst>
      <p:par>
        <p:cTn id="1" dur="indefinite" restart="never" nodeType="tmRoot"/>
      </p:par>
    </p:tnLst>
  </p:timing>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Signs and symptoms of hypoxia</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Apprehension, anxiety, </a:t>
            </a:r>
            <a:r>
              <a:rPr lang="en-US" dirty="0" err="1" smtClean="0"/>
              <a:t>behavioural</a:t>
            </a:r>
            <a:r>
              <a:rPr lang="en-US" dirty="0" smtClean="0"/>
              <a:t> changes</a:t>
            </a:r>
          </a:p>
          <a:p>
            <a:r>
              <a:rPr lang="en-US" dirty="0" smtClean="0"/>
              <a:t>Decreased level of consciousness</a:t>
            </a:r>
          </a:p>
          <a:p>
            <a:r>
              <a:rPr lang="en-US" dirty="0" smtClean="0"/>
              <a:t>Increased pulse rate</a:t>
            </a:r>
          </a:p>
          <a:p>
            <a:r>
              <a:rPr lang="en-US" dirty="0" smtClean="0"/>
              <a:t>Increased rate and depth of respiration or irregular respiratory patterns</a:t>
            </a:r>
          </a:p>
          <a:p>
            <a:r>
              <a:rPr lang="en-US" dirty="0" smtClean="0"/>
              <a:t>Decreased lung sounds</a:t>
            </a:r>
          </a:p>
          <a:p>
            <a:r>
              <a:rPr lang="en-US" dirty="0" smtClean="0"/>
              <a:t>Use of accessory muscles of respiration</a:t>
            </a:r>
          </a:p>
          <a:p>
            <a:r>
              <a:rPr lang="en-US" dirty="0" smtClean="0"/>
              <a:t>Pallor, cyanosis</a:t>
            </a:r>
          </a:p>
          <a:p>
            <a:r>
              <a:rPr lang="en-US" dirty="0" smtClean="0"/>
              <a:t>Increased fatigue</a:t>
            </a:r>
          </a:p>
          <a:p>
            <a:r>
              <a:rPr lang="en-US" dirty="0" smtClean="0"/>
              <a:t>Dizziness</a:t>
            </a:r>
          </a:p>
          <a:p>
            <a:r>
              <a:rPr lang="en-US" dirty="0" smtClean="0"/>
              <a:t>Clubbing of nails due to prolonged, chronic hypoxia</a:t>
            </a:r>
          </a:p>
          <a:p>
            <a:endParaRPr lang="en-US" dirty="0" smtClean="0"/>
          </a:p>
          <a:p>
            <a:endParaRPr lang="en-US" dirty="0" smtClean="0"/>
          </a:p>
          <a:p>
            <a:endParaRPr lang="en-US" dirty="0"/>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Oxygen safety guidelines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Oxygen is a medication and should be administered under order.</a:t>
            </a:r>
          </a:p>
          <a:p>
            <a:r>
              <a:rPr lang="en-US" dirty="0" smtClean="0"/>
              <a:t>An ‘oxygen in use’ sign must be placed on the client’s door and the client’s room/ bedside.</a:t>
            </a:r>
          </a:p>
          <a:p>
            <a:r>
              <a:rPr lang="en-US" dirty="0" smtClean="0"/>
              <a:t>Oxygen delivery systems must  be kept away from open flames.</a:t>
            </a:r>
          </a:p>
          <a:p>
            <a:r>
              <a:rPr lang="en-US" dirty="0" smtClean="0"/>
              <a:t>No smoking in the premises.</a:t>
            </a:r>
          </a:p>
          <a:p>
            <a:r>
              <a:rPr lang="en-US" dirty="0" smtClean="0"/>
              <a:t>Keep oxygen cylinders secured to avoid falling.</a:t>
            </a:r>
          </a:p>
          <a:p>
            <a:r>
              <a:rPr lang="en-US" dirty="0" smtClean="0"/>
              <a:t>Check the oxygen level of portable tanks before transporting a client’s bedside.</a:t>
            </a:r>
            <a:endParaRPr lang="en-US" dirty="0"/>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Oxygen delivery systems</a:t>
            </a:r>
            <a:endParaRPr lang="en-US" dirty="0"/>
          </a:p>
        </p:txBody>
      </p:sp>
      <p:sp>
        <p:nvSpPr>
          <p:cNvPr id="3" name="Content Placeholder 2"/>
          <p:cNvSpPr>
            <a:spLocks noGrp="1"/>
          </p:cNvSpPr>
          <p:nvPr>
            <p:ph idx="1"/>
          </p:nvPr>
        </p:nvSpPr>
        <p:spPr/>
        <p:txBody>
          <a:bodyPr>
            <a:normAutofit lnSpcReduction="10000"/>
          </a:bodyPr>
          <a:lstStyle/>
          <a:p>
            <a:r>
              <a:rPr lang="en-US" b="1" dirty="0" smtClean="0"/>
              <a:t>Nasal </a:t>
            </a:r>
            <a:r>
              <a:rPr lang="en-US" b="1" dirty="0" err="1" smtClean="0"/>
              <a:t>cannula</a:t>
            </a:r>
            <a:r>
              <a:rPr lang="en-US" dirty="0" smtClean="0"/>
              <a:t>: is a simple comfortable device for delivering oxygen to a client. </a:t>
            </a:r>
          </a:p>
          <a:p>
            <a:r>
              <a:rPr lang="en-US" dirty="0" smtClean="0"/>
              <a:t>The two tips of </a:t>
            </a:r>
            <a:r>
              <a:rPr lang="en-US" dirty="0" err="1" smtClean="0"/>
              <a:t>cannula</a:t>
            </a:r>
            <a:r>
              <a:rPr lang="en-US" dirty="0" smtClean="0"/>
              <a:t> (1.5cm long) protrude from the centre of the disposable tube and are inserted into the nostrils.</a:t>
            </a:r>
          </a:p>
          <a:p>
            <a:r>
              <a:rPr lang="en-US" dirty="0" smtClean="0"/>
              <a:t>Oxygen is delivered via the </a:t>
            </a:r>
            <a:r>
              <a:rPr lang="en-US" dirty="0" err="1" smtClean="0"/>
              <a:t>cannula</a:t>
            </a:r>
            <a:r>
              <a:rPr lang="en-US" dirty="0" smtClean="0"/>
              <a:t> at a flow rate from 1-6 L/min.</a:t>
            </a:r>
          </a:p>
          <a:p>
            <a:r>
              <a:rPr lang="en-US" dirty="0" smtClean="0"/>
              <a:t>The percentage will vary from </a:t>
            </a:r>
          </a:p>
          <a:p>
            <a:r>
              <a:rPr lang="en-US" dirty="0" smtClean="0"/>
              <a:t>Advantages</a:t>
            </a:r>
            <a:endParaRPr lang="en-US" dirty="0"/>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LOSS, GRIEVING AND DEATH</a:t>
            </a:r>
            <a:endParaRPr lang="en-US" sz="9600" b="1"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Purpose</a:t>
            </a:r>
            <a:br>
              <a:rPr lang="en-US" b="1" dirty="0" smtClean="0"/>
            </a:br>
            <a:endParaRPr lang="en-US" dirty="0"/>
          </a:p>
        </p:txBody>
      </p:sp>
      <p:sp>
        <p:nvSpPr>
          <p:cNvPr id="3" name="Content Placeholder 2"/>
          <p:cNvSpPr>
            <a:spLocks noGrp="1"/>
          </p:cNvSpPr>
          <p:nvPr>
            <p:ph idx="1"/>
          </p:nvPr>
        </p:nvSpPr>
        <p:spPr/>
        <p:txBody>
          <a:bodyPr/>
          <a:lstStyle/>
          <a:p>
            <a:r>
              <a:rPr lang="en-US" dirty="0" smtClean="0"/>
              <a:t>The purpose of a well-made hospital bed, as well as an appropriately chosen mattress, is to provide a safe, comfortable place for the patient, where repositioning is more easily achieved, and pressure ulcers are prevented.</a:t>
            </a:r>
          </a:p>
          <a:p>
            <a:endParaRPr lang="en-US" dirty="0"/>
          </a:p>
        </p:txBody>
      </p:sp>
    </p:spTree>
  </p:cSld>
  <p:clrMapOvr>
    <a:masterClrMapping/>
  </p:clrMapOvr>
  <p:timing>
    <p:tnLst>
      <p:par>
        <p:cTn id="1" dur="indefinite" restart="never" nodeType="tmRoot"/>
      </p:par>
    </p:tnLst>
  </p:timing>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Terminologies </a:t>
            </a:r>
            <a:endParaRPr lang="en-US" b="1" dirty="0"/>
          </a:p>
        </p:txBody>
      </p:sp>
      <p:sp>
        <p:nvSpPr>
          <p:cNvPr id="3" name="Content Placeholder 2"/>
          <p:cNvSpPr>
            <a:spLocks noGrp="1"/>
          </p:cNvSpPr>
          <p:nvPr>
            <p:ph idx="1"/>
          </p:nvPr>
        </p:nvSpPr>
        <p:spPr/>
        <p:txBody>
          <a:bodyPr numCol="2">
            <a:normAutofit lnSpcReduction="10000"/>
          </a:bodyPr>
          <a:lstStyle/>
          <a:p>
            <a:r>
              <a:rPr lang="en-US" dirty="0" smtClean="0"/>
              <a:t>Anticipatory grief</a:t>
            </a:r>
          </a:p>
          <a:p>
            <a:r>
              <a:rPr lang="en-US" dirty="0" smtClean="0"/>
              <a:t>Autopsy</a:t>
            </a:r>
          </a:p>
          <a:p>
            <a:r>
              <a:rPr lang="en-US" dirty="0" smtClean="0"/>
              <a:t>Bereavement</a:t>
            </a:r>
          </a:p>
          <a:p>
            <a:r>
              <a:rPr lang="en-US" dirty="0" smtClean="0"/>
              <a:t>Complicated grief </a:t>
            </a:r>
          </a:p>
          <a:p>
            <a:r>
              <a:rPr lang="en-US" dirty="0" smtClean="0"/>
              <a:t>Dysfunctional grief</a:t>
            </a:r>
          </a:p>
          <a:p>
            <a:r>
              <a:rPr lang="en-US" dirty="0" smtClean="0"/>
              <a:t>Grief</a:t>
            </a:r>
          </a:p>
          <a:p>
            <a:r>
              <a:rPr lang="en-US" dirty="0" smtClean="0"/>
              <a:t>Hospice</a:t>
            </a:r>
          </a:p>
          <a:p>
            <a:r>
              <a:rPr lang="en-US" dirty="0" smtClean="0"/>
              <a:t>Liver mortis</a:t>
            </a:r>
          </a:p>
          <a:p>
            <a:r>
              <a:rPr lang="en-US" dirty="0" smtClean="0"/>
              <a:t>Loss</a:t>
            </a:r>
          </a:p>
          <a:p>
            <a:r>
              <a:rPr lang="en-US" dirty="0" smtClean="0"/>
              <a:t>Maturational loss</a:t>
            </a:r>
          </a:p>
          <a:p>
            <a:r>
              <a:rPr lang="en-US" dirty="0" smtClean="0"/>
              <a:t>Mourning</a:t>
            </a:r>
          </a:p>
          <a:p>
            <a:r>
              <a:rPr lang="en-US" dirty="0" smtClean="0"/>
              <a:t>Palliative care</a:t>
            </a:r>
          </a:p>
          <a:p>
            <a:r>
              <a:rPr lang="en-US" dirty="0" smtClean="0"/>
              <a:t>Rigor mortis</a:t>
            </a:r>
          </a:p>
          <a:p>
            <a:r>
              <a:rPr lang="en-US" dirty="0" smtClean="0"/>
              <a:t>Situational loss</a:t>
            </a:r>
          </a:p>
          <a:p>
            <a:r>
              <a:rPr lang="en-US" dirty="0" smtClean="0"/>
              <a:t>Uncomplicated grief</a:t>
            </a:r>
            <a:endParaRPr lang="en-US" dirty="0"/>
          </a:p>
        </p:txBody>
      </p:sp>
    </p:spTree>
  </p:cSld>
  <p:clrMapOvr>
    <a:masterClrMapping/>
  </p:clrMapOvr>
  <p:timing>
    <p:tnLst>
      <p:par>
        <p:cTn id="1" dur="indefinite" restart="never" nodeType="tmRoot"/>
      </p:par>
    </p:tnLst>
  </p:timing>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LOSS AND GRIEF</a:t>
            </a:r>
            <a:endParaRPr lang="en-US" b="1" dirty="0"/>
          </a:p>
        </p:txBody>
      </p:sp>
      <p:sp>
        <p:nvSpPr>
          <p:cNvPr id="3" name="Content Placeholder 2"/>
          <p:cNvSpPr>
            <a:spLocks noGrp="1"/>
          </p:cNvSpPr>
          <p:nvPr>
            <p:ph idx="1"/>
          </p:nvPr>
        </p:nvSpPr>
        <p:spPr/>
        <p:txBody>
          <a:bodyPr>
            <a:normAutofit fontScale="85000" lnSpcReduction="10000"/>
          </a:bodyPr>
          <a:lstStyle/>
          <a:p>
            <a:r>
              <a:rPr lang="en-US" dirty="0" smtClean="0"/>
              <a:t>Loss is an actual or potential situation in which something that is valued is changed, no longer available or gone.</a:t>
            </a:r>
          </a:p>
          <a:p>
            <a:r>
              <a:rPr lang="en-US" dirty="0" smtClean="0"/>
              <a:t>Grief is the total response to the emotional experience related to loss.</a:t>
            </a:r>
          </a:p>
          <a:p>
            <a:r>
              <a:rPr lang="en-US" dirty="0" err="1" smtClean="0"/>
              <a:t>Berievement</a:t>
            </a:r>
            <a:r>
              <a:rPr lang="en-US" dirty="0" smtClean="0"/>
              <a:t> is the subjective response experienced by the surviving loved ones after the death of a person with whom they have shared a significant relationship.</a:t>
            </a:r>
          </a:p>
          <a:p>
            <a:r>
              <a:rPr lang="en-US" dirty="0" smtClean="0"/>
              <a:t>Mourning is the </a:t>
            </a:r>
            <a:r>
              <a:rPr lang="en-US" dirty="0" err="1" smtClean="0"/>
              <a:t>behavioural</a:t>
            </a:r>
            <a:r>
              <a:rPr lang="en-US" dirty="0" smtClean="0"/>
              <a:t> process through which grief is eventually resolved or altered. It is often influenced by culture, spiritual beliefs and custom.</a:t>
            </a:r>
            <a:endParaRPr lang="en-US" dirty="0"/>
          </a:p>
        </p:txBody>
      </p:sp>
    </p:spTree>
  </p:cSld>
  <p:clrMapOvr>
    <a:masterClrMapping/>
  </p:clrMapOvr>
  <p:timing>
    <p:tnLst>
      <p:par>
        <p:cTn id="1" dur="indefinite" restart="never" nodeType="tmRoot"/>
      </p:par>
    </p:tnLst>
  </p:timing>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losses</a:t>
            </a:r>
            <a:endParaRPr lang="en-US" b="1"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Loss occurs when a valued object is changed or is no longer available.</a:t>
            </a:r>
          </a:p>
          <a:p>
            <a:pPr>
              <a:buNone/>
            </a:pPr>
            <a:r>
              <a:rPr lang="en-US" dirty="0" smtClean="0"/>
              <a:t>There are many types of loss, including: </a:t>
            </a:r>
          </a:p>
          <a:p>
            <a:pPr>
              <a:buNone/>
            </a:pPr>
            <a:r>
              <a:rPr lang="en-US" dirty="0" smtClean="0"/>
              <a:t>• </a:t>
            </a:r>
            <a:r>
              <a:rPr lang="en-US" b="1" dirty="0" smtClean="0"/>
              <a:t>Actual loss</a:t>
            </a:r>
            <a:r>
              <a:rPr lang="en-US" dirty="0" smtClean="0"/>
              <a:t>: Death of a loved one, theft of one’s property</a:t>
            </a:r>
          </a:p>
          <a:p>
            <a:pPr>
              <a:buNone/>
            </a:pPr>
            <a:r>
              <a:rPr lang="en-US" dirty="0" smtClean="0"/>
              <a:t>• </a:t>
            </a:r>
            <a:r>
              <a:rPr lang="en-US" b="1" dirty="0" smtClean="0"/>
              <a:t>Perceived loss</a:t>
            </a:r>
            <a:r>
              <a:rPr lang="en-US" dirty="0" smtClean="0"/>
              <a:t>: Occurs when a sense of loss is felt by an individual but is not tangible to others</a:t>
            </a:r>
          </a:p>
          <a:p>
            <a:pPr>
              <a:buNone/>
            </a:pPr>
            <a:r>
              <a:rPr lang="en-US" dirty="0" smtClean="0"/>
              <a:t>• </a:t>
            </a:r>
            <a:r>
              <a:rPr lang="en-US" b="1" dirty="0" smtClean="0"/>
              <a:t>Physical loss</a:t>
            </a:r>
            <a:r>
              <a:rPr lang="en-US" dirty="0" smtClean="0"/>
              <a:t>: Loss of an extremity in an accident, scarring from burns, permanent injury</a:t>
            </a:r>
          </a:p>
          <a:p>
            <a:pPr>
              <a:buNone/>
            </a:pPr>
            <a:r>
              <a:rPr lang="en-US" dirty="0" smtClean="0"/>
              <a:t>• </a:t>
            </a:r>
            <a:r>
              <a:rPr lang="en-US" b="1" dirty="0" smtClean="0"/>
              <a:t>Psychological loss</a:t>
            </a:r>
            <a:r>
              <a:rPr lang="en-US" dirty="0" smtClean="0"/>
              <a:t>: Such as a woman feeling inadequate after menopause and resultant infertility</a:t>
            </a:r>
          </a:p>
        </p:txBody>
      </p:sp>
    </p:spTree>
  </p:cSld>
  <p:clrMapOvr>
    <a:masterClrMapping/>
  </p:clrMapOvr>
  <p:timing>
    <p:tnLst>
      <p:par>
        <p:cTn id="1" dur="indefinite" restart="never" nodeType="tmRoot"/>
      </p:par>
    </p:tnLst>
  </p:timing>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losses</a:t>
            </a:r>
            <a:endParaRPr lang="en-US" dirty="0"/>
          </a:p>
        </p:txBody>
      </p:sp>
      <p:sp>
        <p:nvSpPr>
          <p:cNvPr id="3" name="Content Placeholder 2"/>
          <p:cNvSpPr>
            <a:spLocks noGrp="1"/>
          </p:cNvSpPr>
          <p:nvPr>
            <p:ph idx="1"/>
          </p:nvPr>
        </p:nvSpPr>
        <p:spPr/>
        <p:txBody>
          <a:bodyPr/>
          <a:lstStyle/>
          <a:p>
            <a:pPr>
              <a:buNone/>
            </a:pPr>
            <a:r>
              <a:rPr lang="en-US" dirty="0" smtClean="0"/>
              <a:t>There are four major categories of loss: </a:t>
            </a:r>
          </a:p>
          <a:p>
            <a:r>
              <a:rPr lang="en-US" dirty="0" smtClean="0"/>
              <a:t>loss of external objects,</a:t>
            </a:r>
          </a:p>
          <a:p>
            <a:r>
              <a:rPr lang="en-US" dirty="0" smtClean="0"/>
              <a:t> loss of familiar environment,</a:t>
            </a:r>
          </a:p>
          <a:p>
            <a:r>
              <a:rPr lang="en-US" dirty="0" smtClean="0"/>
              <a:t> loss of aspects of self, </a:t>
            </a:r>
          </a:p>
          <a:p>
            <a:r>
              <a:rPr lang="en-US" dirty="0" smtClean="0"/>
              <a:t> loss of significant other.</a:t>
            </a:r>
          </a:p>
          <a:p>
            <a:endParaRPr lang="en-US" dirty="0"/>
          </a:p>
        </p:txBody>
      </p:sp>
    </p:spTree>
  </p:cSld>
  <p:clrMapOvr>
    <a:masterClrMapping/>
  </p:clrMapOvr>
  <p:timing>
    <p:tnLst>
      <p:par>
        <p:cTn id="1" dur="indefinite" restart="never" nodeType="tmRoot"/>
      </p:par>
    </p:tnLst>
  </p:timing>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Grief </a:t>
            </a:r>
            <a:endParaRPr lang="en-US" b="1" dirty="0"/>
          </a:p>
        </p:txBody>
      </p:sp>
      <p:sp>
        <p:nvSpPr>
          <p:cNvPr id="3" name="Content Placeholder 2"/>
          <p:cNvSpPr>
            <a:spLocks noGrp="1"/>
          </p:cNvSpPr>
          <p:nvPr>
            <p:ph idx="1"/>
          </p:nvPr>
        </p:nvSpPr>
        <p:spPr/>
        <p:txBody>
          <a:bodyPr>
            <a:normAutofit lnSpcReduction="10000"/>
          </a:bodyPr>
          <a:lstStyle/>
          <a:p>
            <a:r>
              <a:rPr lang="en-US" dirty="0" smtClean="0"/>
              <a:t>Grief is a universal, normal response to loss. </a:t>
            </a:r>
          </a:p>
          <a:p>
            <a:r>
              <a:rPr lang="en-US" dirty="0" smtClean="0"/>
              <a:t>Grief drains people, both emotionally and physically.</a:t>
            </a:r>
          </a:p>
          <a:p>
            <a:r>
              <a:rPr lang="en-US" dirty="0" smtClean="0"/>
              <a:t>Because grief consumes so much emotional energy, relationships may be impaired and health status may become altered. </a:t>
            </a:r>
          </a:p>
          <a:p>
            <a:r>
              <a:rPr lang="en-US" dirty="0" smtClean="0"/>
              <a:t>There are different types of grief including uncomplicated (“normal”), dysfunctional, and anticipatory</a:t>
            </a:r>
            <a:endParaRPr lang="en-US" dirty="0"/>
          </a:p>
        </p:txBody>
      </p:sp>
    </p:spTree>
  </p:cSld>
  <p:clrMapOvr>
    <a:masterClrMapping/>
  </p:clrMapOvr>
  <p:timing>
    <p:tnLst>
      <p:par>
        <p:cTn id="1" dur="indefinite" restart="never" nodeType="tmRoot"/>
      </p:par>
    </p:tnLst>
  </p:timing>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Reactions Commonly Experienced During Grief</a:t>
            </a:r>
            <a:br>
              <a:rPr lang="en-US" b="1" dirty="0" smtClean="0"/>
            </a:br>
            <a:endParaRPr lang="en-US" b="1" dirty="0"/>
          </a:p>
        </p:txBody>
      </p:sp>
      <p:sp>
        <p:nvSpPr>
          <p:cNvPr id="3" name="Content Placeholder 2"/>
          <p:cNvSpPr>
            <a:spLocks noGrp="1"/>
          </p:cNvSpPr>
          <p:nvPr>
            <p:ph idx="1"/>
          </p:nvPr>
        </p:nvSpPr>
        <p:spPr>
          <a:xfrm>
            <a:off x="228600" y="1600200"/>
            <a:ext cx="8686800" cy="4525963"/>
          </a:xfrm>
        </p:spPr>
        <p:txBody>
          <a:bodyPr>
            <a:normAutofit fontScale="70000" lnSpcReduction="20000"/>
          </a:bodyPr>
          <a:lstStyle/>
          <a:p>
            <a:pPr>
              <a:buNone/>
            </a:pPr>
            <a:r>
              <a:rPr lang="en-US" b="1" dirty="0" smtClean="0"/>
              <a:t>Physical 		Psychosocial 	Cognitive 	Behavioral</a:t>
            </a:r>
          </a:p>
          <a:p>
            <a:pPr>
              <a:buNone/>
            </a:pPr>
            <a:r>
              <a:rPr lang="en-US" dirty="0" smtClean="0"/>
              <a:t>• Loss of appetite 	• Profound sadness • Inability to  • Impulsivity</a:t>
            </a:r>
          </a:p>
          <a:p>
            <a:pPr>
              <a:buNone/>
            </a:pPr>
            <a:r>
              <a:rPr lang="en-US" dirty="0" smtClean="0"/>
              <a:t>• Weight loss 		• Helplessness concentrate • Indecisiveness</a:t>
            </a:r>
          </a:p>
          <a:p>
            <a:pPr>
              <a:buNone/>
            </a:pPr>
            <a:r>
              <a:rPr lang="en-US" dirty="0" smtClean="0"/>
              <a:t>• Insomnia		 • Hopelessness • Forgetfulness • Social withdrawal</a:t>
            </a:r>
          </a:p>
          <a:p>
            <a:pPr>
              <a:buNone/>
            </a:pPr>
            <a:r>
              <a:rPr lang="en-US" dirty="0" smtClean="0"/>
              <a:t>• Fatigue 		• Denial 	• Impaired judgment • Distancing</a:t>
            </a:r>
          </a:p>
          <a:p>
            <a:pPr>
              <a:buNone/>
            </a:pPr>
            <a:r>
              <a:rPr lang="en-US" dirty="0" smtClean="0"/>
              <a:t>• Decreased libido 	• Anger 	</a:t>
            </a:r>
          </a:p>
          <a:p>
            <a:pPr>
              <a:buNone/>
            </a:pPr>
            <a:r>
              <a:rPr lang="en-US" dirty="0" smtClean="0"/>
              <a:t>• Decreased immune  • Hostility	• Guilt</a:t>
            </a:r>
          </a:p>
          <a:p>
            <a:pPr>
              <a:buNone/>
            </a:pPr>
            <a:r>
              <a:rPr lang="en-US" dirty="0" smtClean="0"/>
              <a:t>• Nightmares</a:t>
            </a:r>
          </a:p>
          <a:p>
            <a:pPr>
              <a:buNone/>
            </a:pPr>
            <a:r>
              <a:rPr lang="en-US" dirty="0" smtClean="0"/>
              <a:t>• Multiple somatic  	• Preoccupation with lost object</a:t>
            </a:r>
          </a:p>
          <a:p>
            <a:pPr>
              <a:buNone/>
            </a:pPr>
            <a:r>
              <a:rPr lang="en-US" dirty="0" smtClean="0"/>
              <a:t>• Restlessness 		• Loneliness</a:t>
            </a:r>
            <a:endParaRPr lang="en-US" dirty="0"/>
          </a:p>
        </p:txBody>
      </p:sp>
    </p:spTree>
  </p:cSld>
  <p:clrMapOvr>
    <a:masterClrMapping/>
  </p:clrMapOvr>
  <p:timing>
    <p:tnLst>
      <p:par>
        <p:cTn id="1" dur="indefinite" restart="never" nodeType="tmRoot"/>
      </p:par>
    </p:tnLst>
  </p:timing>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grief</a:t>
            </a:r>
            <a:endParaRPr lang="en-US" b="1" dirty="0"/>
          </a:p>
        </p:txBody>
      </p:sp>
      <p:sp>
        <p:nvSpPr>
          <p:cNvPr id="3" name="Content Placeholder 2"/>
          <p:cNvSpPr>
            <a:spLocks noGrp="1"/>
          </p:cNvSpPr>
          <p:nvPr>
            <p:ph idx="1"/>
          </p:nvPr>
        </p:nvSpPr>
        <p:spPr/>
        <p:txBody>
          <a:bodyPr>
            <a:normAutofit lnSpcReduction="10000"/>
          </a:bodyPr>
          <a:lstStyle/>
          <a:p>
            <a:r>
              <a:rPr lang="en-US" b="1" dirty="0" smtClean="0"/>
              <a:t>Uncomplicated grief </a:t>
            </a:r>
            <a:r>
              <a:rPr lang="en-US" dirty="0" smtClean="0"/>
              <a:t>is a grief reaction that normally follows a significant loss. Uncomplicated grief runs a fairly predictable course that ends with the relinquishing of the lost object and resumption of the previous life.</a:t>
            </a:r>
          </a:p>
          <a:p>
            <a:r>
              <a:rPr lang="en-US" b="1" dirty="0" smtClean="0"/>
              <a:t>Complicated grief </a:t>
            </a:r>
            <a:r>
              <a:rPr lang="en-US" dirty="0" smtClean="0"/>
              <a:t>is associated with traumatic death such as death by homicide, suicide, or an accident.</a:t>
            </a:r>
          </a:p>
          <a:p>
            <a:endParaRPr lang="en-US" dirty="0"/>
          </a:p>
        </p:txBody>
      </p:sp>
    </p:spTree>
  </p:cSld>
  <p:clrMapOvr>
    <a:masterClrMapping/>
  </p:clrMapOvr>
  <p:timing>
    <p:tnLst>
      <p:par>
        <p:cTn id="1" dur="indefinite" restart="never" nodeType="tmRoot"/>
      </p:par>
    </p:tnLst>
  </p:timing>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grief</a:t>
            </a:r>
            <a:endParaRPr lang="en-US" dirty="0"/>
          </a:p>
        </p:txBody>
      </p:sp>
      <p:sp>
        <p:nvSpPr>
          <p:cNvPr id="3" name="Content Placeholder 2"/>
          <p:cNvSpPr>
            <a:spLocks noGrp="1"/>
          </p:cNvSpPr>
          <p:nvPr>
            <p:ph idx="1"/>
          </p:nvPr>
        </p:nvSpPr>
        <p:spPr>
          <a:xfrm>
            <a:off x="457200" y="1600200"/>
            <a:ext cx="8229600" cy="4800600"/>
          </a:xfrm>
        </p:spPr>
        <p:txBody>
          <a:bodyPr>
            <a:normAutofit fontScale="70000" lnSpcReduction="20000"/>
          </a:bodyPr>
          <a:lstStyle/>
          <a:p>
            <a:r>
              <a:rPr lang="en-US" dirty="0" smtClean="0"/>
              <a:t>Although traumatic death does not necessarily predispose the survivor to complications in mourning, survivors suffer emotions of greater intensity than those associated with normal grief. </a:t>
            </a:r>
          </a:p>
          <a:p>
            <a:r>
              <a:rPr lang="en-US" dirty="0" smtClean="0"/>
              <a:t>When loved ones die violently, the grievers may suffer from traumatic imagery, that is, the reliving the terror of the incident or imagining the feelings of horror felt by the victim. </a:t>
            </a:r>
          </a:p>
          <a:p>
            <a:r>
              <a:rPr lang="en-US" dirty="0" smtClean="0"/>
              <a:t>Such thoughts, coupled with intense grief, can lead to  post-traumatic stress disorder  (PTSD).</a:t>
            </a:r>
          </a:p>
          <a:p>
            <a:pPr>
              <a:buNone/>
            </a:pPr>
            <a:r>
              <a:rPr lang="en-US" b="1" dirty="0" smtClean="0"/>
              <a:t>Symptoms may include:</a:t>
            </a:r>
          </a:p>
          <a:p>
            <a:pPr>
              <a:buNone/>
            </a:pPr>
            <a:r>
              <a:rPr lang="en-US" dirty="0" smtClean="0"/>
              <a:t>• Sleep disturbances, such as recurrent, terror-filled nightmares</a:t>
            </a:r>
          </a:p>
          <a:p>
            <a:pPr>
              <a:buNone/>
            </a:pPr>
            <a:r>
              <a:rPr lang="en-US" dirty="0" smtClean="0"/>
              <a:t>• Psychological distress</a:t>
            </a:r>
          </a:p>
          <a:p>
            <a:pPr>
              <a:buNone/>
            </a:pPr>
            <a:r>
              <a:rPr lang="en-US" dirty="0" smtClean="0"/>
              <a:t>• Chronic anxiety</a:t>
            </a:r>
          </a:p>
          <a:p>
            <a:r>
              <a:rPr lang="en-US" dirty="0" smtClean="0"/>
              <a:t>Unless this problem is recognized and the survivors are encouraged to express the intense feelings, they will not be able to progress through the normal, adaptive grieving process.</a:t>
            </a:r>
            <a:endParaRPr lang="en-US" dirty="0"/>
          </a:p>
        </p:txBody>
      </p:sp>
    </p:spTree>
  </p:cSld>
  <p:clrMapOvr>
    <a:masterClrMapping/>
  </p:clrMapOvr>
  <p:timing>
    <p:tnLst>
      <p:par>
        <p:cTn id="1" dur="indefinite" restart="never" nodeType="tmRoot"/>
      </p:par>
    </p:tnLst>
  </p:timing>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grief</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b="1" dirty="0" smtClean="0"/>
              <a:t>Dysfunctional Grief</a:t>
            </a:r>
          </a:p>
          <a:p>
            <a:r>
              <a:rPr lang="en-US" dirty="0" smtClean="0"/>
              <a:t>Persons experiencing  dysfunctional grief do not progress through the stages of overwhelming emotions associated with grief, or they may fail to demonstrate any behaviors commonly associated with grief. </a:t>
            </a:r>
          </a:p>
          <a:p>
            <a:r>
              <a:rPr lang="en-US" dirty="0" smtClean="0"/>
              <a:t>The person experiencing pathologic grief continues to have strong emotional reactions, does not return to a normal sleep pattern or work routine, usually remains isolated, and has altered eating habits. </a:t>
            </a:r>
          </a:p>
          <a:p>
            <a:r>
              <a:rPr lang="en-US" dirty="0" smtClean="0"/>
              <a:t>The pathologically grieving person is unable to reestablish a routine.</a:t>
            </a:r>
            <a:endParaRPr lang="en-US" dirty="0"/>
          </a:p>
        </p:txBody>
      </p:sp>
    </p:spTree>
  </p:cSld>
  <p:clrMapOvr>
    <a:masterClrMapping/>
  </p:clrMapOvr>
  <p:timing>
    <p:tnLst>
      <p:par>
        <p:cTn id="1" dur="indefinite" restart="never" nodeType="tmRoot"/>
      </p:par>
    </p:tnLst>
  </p:timing>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Dysfunctional grief</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Observations</a:t>
            </a:r>
            <a:r>
              <a:rPr lang="en-US" dirty="0" smtClean="0"/>
              <a:t> </a:t>
            </a:r>
          </a:p>
          <a:p>
            <a:r>
              <a:rPr lang="en-US" dirty="0" smtClean="0"/>
              <a:t>The client fails to grief</a:t>
            </a:r>
          </a:p>
          <a:p>
            <a:r>
              <a:rPr lang="en-US" dirty="0" smtClean="0"/>
              <a:t>Avoids visiting the grave and refuses to participate in memorial services</a:t>
            </a:r>
          </a:p>
          <a:p>
            <a:r>
              <a:rPr lang="en-US" dirty="0" smtClean="0"/>
              <a:t>Becomes recurrently symptomatic during anniversary</a:t>
            </a:r>
          </a:p>
          <a:p>
            <a:r>
              <a:rPr lang="en-US" dirty="0" smtClean="0"/>
              <a:t>Develops persistent guilt and lowered self esteem</a:t>
            </a:r>
          </a:p>
          <a:p>
            <a:r>
              <a:rPr lang="en-US" dirty="0" smtClean="0"/>
              <a:t>Continues to search for lost person</a:t>
            </a:r>
          </a:p>
          <a:p>
            <a:r>
              <a:rPr lang="en-US" dirty="0" smtClean="0"/>
              <a:t>Unable to discuss the deceased with composure</a:t>
            </a:r>
          </a:p>
          <a:p>
            <a:r>
              <a:rPr lang="en-US" dirty="0" smtClean="0"/>
              <a:t>Relationships with friends and relatives worsen</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is…..</a:t>
            </a:r>
            <a:endParaRPr lang="en-US" dirty="0"/>
          </a:p>
        </p:txBody>
      </p:sp>
      <p:sp>
        <p:nvSpPr>
          <p:cNvPr id="3" name="Content Placeholder 2"/>
          <p:cNvSpPr>
            <a:spLocks noGrp="1"/>
          </p:cNvSpPr>
          <p:nvPr>
            <p:ph idx="1"/>
          </p:nvPr>
        </p:nvSpPr>
        <p:spPr/>
        <p:txBody>
          <a:bodyPr>
            <a:normAutofit lnSpcReduction="10000"/>
          </a:bodyPr>
          <a:lstStyle/>
          <a:p>
            <a:r>
              <a:rPr lang="en-US" dirty="0" smtClean="0"/>
              <a:t>An intellectual, physical, emotional and moral process which includes the identification of nursing needs; therapeutic interventions and personal care; information, education, advice and advocacy; and physical, emotional and spiritual support. </a:t>
            </a:r>
          </a:p>
          <a:p>
            <a:r>
              <a:rPr lang="en-US" dirty="0" smtClean="0"/>
              <a:t>In addition to direct patient care, nursing practice includes management, teaching, and policy and knowledge development.</a:t>
            </a:r>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Purpose</a:t>
            </a:r>
            <a:endParaRPr lang="en-US" dirty="0"/>
          </a:p>
        </p:txBody>
      </p:sp>
      <p:sp>
        <p:nvSpPr>
          <p:cNvPr id="3" name="Content Placeholder 2"/>
          <p:cNvSpPr>
            <a:spLocks noGrp="1"/>
          </p:cNvSpPr>
          <p:nvPr>
            <p:ph idx="1"/>
          </p:nvPr>
        </p:nvSpPr>
        <p:spPr/>
        <p:txBody>
          <a:bodyPr/>
          <a:lstStyle/>
          <a:p>
            <a:r>
              <a:rPr lang="en-US" dirty="0" smtClean="0"/>
              <a:t>To keep the ward neat and tidy. </a:t>
            </a:r>
          </a:p>
          <a:p>
            <a:r>
              <a:rPr lang="en-US" dirty="0" smtClean="0"/>
              <a:t>For patients comfort. </a:t>
            </a:r>
          </a:p>
          <a:p>
            <a:r>
              <a:rPr lang="en-US" dirty="0" smtClean="0"/>
              <a:t>To prevent cross infection. </a:t>
            </a:r>
          </a:p>
          <a:p>
            <a:r>
              <a:rPr lang="en-US" dirty="0" smtClean="0"/>
              <a:t>For treatment of certain conditions. </a:t>
            </a:r>
          </a:p>
          <a:p>
            <a:endParaRPr lang="en-US" dirty="0"/>
          </a:p>
        </p:txBody>
      </p:sp>
    </p:spTree>
  </p:cSld>
  <p:clrMapOvr>
    <a:masterClrMapping/>
  </p:clrMapOvr>
  <p:timing>
    <p:tnLst>
      <p:par>
        <p:cTn id="1" dur="indefinite" restart="never" nodeType="tmRoot"/>
      </p:par>
    </p:tnLst>
  </p:timing>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grief responses</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A normal grief response may be:-</a:t>
            </a:r>
          </a:p>
          <a:p>
            <a:r>
              <a:rPr lang="en-US" dirty="0" smtClean="0"/>
              <a:t>Abbreviated – brief but genuinely felt</a:t>
            </a:r>
          </a:p>
          <a:p>
            <a:r>
              <a:rPr lang="en-US" dirty="0" smtClean="0"/>
              <a:t>Anticipatory – experienced in advance of the event.</a:t>
            </a:r>
          </a:p>
          <a:p>
            <a:r>
              <a:rPr lang="en-US" dirty="0" smtClean="0"/>
              <a:t>Disenfranchised – occurs when a person is not able to acknowledge the loss to other persons </a:t>
            </a:r>
            <a:r>
              <a:rPr lang="en-US" dirty="0" err="1" smtClean="0"/>
              <a:t>e.g</a:t>
            </a:r>
            <a:r>
              <a:rPr lang="en-US" dirty="0" smtClean="0"/>
              <a:t> suicide, abortion</a:t>
            </a:r>
          </a:p>
          <a:p>
            <a:r>
              <a:rPr lang="en-US" dirty="0" smtClean="0"/>
              <a:t>Unhealthy/ pathologic/ dysfunctional – may be unresolved or inhibited. It is extended in length and severity</a:t>
            </a:r>
            <a:endParaRPr lang="en-US" dirty="0"/>
          </a:p>
        </p:txBody>
      </p:sp>
    </p:spTree>
  </p:cSld>
  <p:clrMapOvr>
    <a:masterClrMapping/>
  </p:clrMapOvr>
  <p:timing>
    <p:tnLst>
      <p:par>
        <p:cTn id="1" dur="indefinite" restart="never" nodeType="tmRoot"/>
      </p:par>
    </p:tnLst>
  </p:timing>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Factors contributing to unresolved grief</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Ambivalence towards the person</a:t>
            </a:r>
          </a:p>
          <a:p>
            <a:r>
              <a:rPr lang="en-US" dirty="0" smtClean="0"/>
              <a:t>Perceived need to be brave and in control; fear of losing control in front of others</a:t>
            </a:r>
          </a:p>
          <a:p>
            <a:r>
              <a:rPr lang="en-US" dirty="0" smtClean="0"/>
              <a:t>Endurance of multiple losses</a:t>
            </a:r>
          </a:p>
          <a:p>
            <a:r>
              <a:rPr lang="en-US" dirty="0" smtClean="0"/>
              <a:t>Extremely high emotional value invested in the dead person: failure to grief helps the </a:t>
            </a:r>
            <a:r>
              <a:rPr lang="en-US" dirty="0" err="1" smtClean="0"/>
              <a:t>berieved</a:t>
            </a:r>
            <a:r>
              <a:rPr lang="en-US" dirty="0" smtClean="0"/>
              <a:t> avoid the reality of the loss</a:t>
            </a:r>
          </a:p>
          <a:p>
            <a:r>
              <a:rPr lang="en-US" dirty="0" smtClean="0"/>
              <a:t>Uncertainty about the loss</a:t>
            </a:r>
          </a:p>
          <a:p>
            <a:r>
              <a:rPr lang="en-US" dirty="0" smtClean="0"/>
              <a:t>Lack of support systems</a:t>
            </a:r>
            <a:endParaRPr lang="en-US" dirty="0"/>
          </a:p>
        </p:txBody>
      </p:sp>
    </p:spTree>
  </p:cSld>
  <p:clrMapOvr>
    <a:masterClrMapping/>
  </p:clrMapOvr>
  <p:timing>
    <p:tnLst>
      <p:par>
        <p:cTn id="1" dur="indefinite" restart="never" nodeType="tmRoot"/>
      </p:par>
    </p:tnLst>
  </p:timing>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smtClean="0"/>
              <a:t>Stages of grieving (</a:t>
            </a:r>
            <a:r>
              <a:rPr lang="en-US" b="1" dirty="0" err="1" smtClean="0"/>
              <a:t>Kubler</a:t>
            </a:r>
            <a:r>
              <a:rPr lang="en-US" b="1" dirty="0" smtClean="0"/>
              <a:t>-Ross, 1969)</a:t>
            </a:r>
            <a:endParaRPr lang="en-US" b="1" dirty="0"/>
          </a:p>
        </p:txBody>
      </p:sp>
      <p:graphicFrame>
        <p:nvGraphicFramePr>
          <p:cNvPr id="4" name="Content Placeholder 3"/>
          <p:cNvGraphicFramePr>
            <a:graphicFrameLocks noGrp="1"/>
          </p:cNvGraphicFramePr>
          <p:nvPr>
            <p:ph idx="1"/>
          </p:nvPr>
        </p:nvGraphicFramePr>
        <p:xfrm>
          <a:off x="0" y="1066800"/>
          <a:ext cx="8915401" cy="5486401"/>
        </p:xfrm>
        <a:graphic>
          <a:graphicData uri="http://schemas.openxmlformats.org/drawingml/2006/table">
            <a:tbl>
              <a:tblPr firstRow="1" bandRow="1">
                <a:tableStyleId>{5C22544A-7EE6-4342-B048-85BDC9FD1C3A}</a:tableStyleId>
              </a:tblPr>
              <a:tblGrid>
                <a:gridCol w="1420152"/>
                <a:gridCol w="3708175"/>
                <a:gridCol w="3787074"/>
              </a:tblGrid>
              <a:tr h="411621">
                <a:tc>
                  <a:txBody>
                    <a:bodyPr/>
                    <a:lstStyle/>
                    <a:p>
                      <a:r>
                        <a:rPr lang="en-US" sz="2000" dirty="0" smtClean="0"/>
                        <a:t>Stage </a:t>
                      </a:r>
                      <a:endParaRPr lang="en-US" sz="2000" dirty="0"/>
                    </a:p>
                  </a:txBody>
                  <a:tcPr/>
                </a:tc>
                <a:tc>
                  <a:txBody>
                    <a:bodyPr/>
                    <a:lstStyle/>
                    <a:p>
                      <a:r>
                        <a:rPr lang="en-US" sz="2000" dirty="0" err="1" smtClean="0"/>
                        <a:t>Behavioural</a:t>
                      </a:r>
                      <a:r>
                        <a:rPr lang="en-US" sz="2000" dirty="0" smtClean="0"/>
                        <a:t> response</a:t>
                      </a:r>
                      <a:endParaRPr lang="en-US" sz="2000" dirty="0"/>
                    </a:p>
                  </a:txBody>
                  <a:tcPr/>
                </a:tc>
                <a:tc>
                  <a:txBody>
                    <a:bodyPr/>
                    <a:lstStyle/>
                    <a:p>
                      <a:r>
                        <a:rPr lang="en-US" sz="2000" dirty="0" smtClean="0"/>
                        <a:t>Nursing implication</a:t>
                      </a:r>
                      <a:endParaRPr lang="en-US" sz="2000" dirty="0"/>
                    </a:p>
                  </a:txBody>
                  <a:tcPr/>
                </a:tc>
              </a:tr>
              <a:tr h="710469">
                <a:tc>
                  <a:txBody>
                    <a:bodyPr/>
                    <a:lstStyle/>
                    <a:p>
                      <a:r>
                        <a:rPr lang="en-US" sz="2000" dirty="0" smtClean="0"/>
                        <a:t>Denial </a:t>
                      </a:r>
                      <a:endParaRPr lang="en-US" sz="2000" dirty="0"/>
                    </a:p>
                  </a:txBody>
                  <a:tcPr/>
                </a:tc>
                <a:tc>
                  <a:txBody>
                    <a:bodyPr/>
                    <a:lstStyle/>
                    <a:p>
                      <a:r>
                        <a:rPr lang="en-US" sz="2000" dirty="0" smtClean="0"/>
                        <a:t> refuses to believe that loss is happening</a:t>
                      </a:r>
                      <a:endParaRPr lang="en-US" sz="2000" dirty="0"/>
                    </a:p>
                  </a:txBody>
                  <a:tcPr/>
                </a:tc>
                <a:tc>
                  <a:txBody>
                    <a:bodyPr/>
                    <a:lstStyle/>
                    <a:p>
                      <a:r>
                        <a:rPr lang="en-US" sz="2000" dirty="0" smtClean="0"/>
                        <a:t>Verbally support but do not reinforce denial</a:t>
                      </a:r>
                      <a:endParaRPr lang="en-US" sz="2000" dirty="0"/>
                    </a:p>
                  </a:txBody>
                  <a:tcPr/>
                </a:tc>
              </a:tr>
              <a:tr h="1014956">
                <a:tc>
                  <a:txBody>
                    <a:bodyPr/>
                    <a:lstStyle/>
                    <a:p>
                      <a:r>
                        <a:rPr lang="en-US" sz="2000" dirty="0" smtClean="0"/>
                        <a:t>Anger </a:t>
                      </a:r>
                      <a:endParaRPr lang="en-US" sz="2000" dirty="0"/>
                    </a:p>
                  </a:txBody>
                  <a:tcPr/>
                </a:tc>
                <a:tc>
                  <a:txBody>
                    <a:bodyPr/>
                    <a:lstStyle/>
                    <a:p>
                      <a:r>
                        <a:rPr lang="en-US" sz="2000" dirty="0" smtClean="0"/>
                        <a:t>May direct anger </a:t>
                      </a:r>
                      <a:r>
                        <a:rPr lang="en-US" sz="2000" baseline="0" dirty="0" smtClean="0"/>
                        <a:t> at nurse about matters that normally would not bother them</a:t>
                      </a:r>
                      <a:endParaRPr lang="en-US" sz="2000" dirty="0"/>
                    </a:p>
                  </a:txBody>
                  <a:tcPr/>
                </a:tc>
                <a:tc>
                  <a:txBody>
                    <a:bodyPr/>
                    <a:lstStyle/>
                    <a:p>
                      <a:r>
                        <a:rPr lang="en-US" sz="2000" dirty="0" smtClean="0"/>
                        <a:t>Help understand that anger is a normal response</a:t>
                      </a:r>
                      <a:endParaRPr lang="en-US" sz="2000" dirty="0"/>
                    </a:p>
                  </a:txBody>
                  <a:tcPr/>
                </a:tc>
              </a:tr>
              <a:tr h="710469">
                <a:tc>
                  <a:txBody>
                    <a:bodyPr/>
                    <a:lstStyle/>
                    <a:p>
                      <a:r>
                        <a:rPr lang="en-US" sz="2000" dirty="0" smtClean="0"/>
                        <a:t>Bargaining </a:t>
                      </a:r>
                      <a:endParaRPr lang="en-US" sz="2000" dirty="0"/>
                    </a:p>
                  </a:txBody>
                  <a:tcPr/>
                </a:tc>
                <a:tc>
                  <a:txBody>
                    <a:bodyPr/>
                    <a:lstStyle/>
                    <a:p>
                      <a:r>
                        <a:rPr lang="en-US" sz="2000" dirty="0" smtClean="0"/>
                        <a:t>Seeks to bargain to avoid loss</a:t>
                      </a:r>
                      <a:endParaRPr lang="en-US" sz="2000" dirty="0"/>
                    </a:p>
                  </a:txBody>
                  <a:tcPr/>
                </a:tc>
                <a:tc>
                  <a:txBody>
                    <a:bodyPr/>
                    <a:lstStyle/>
                    <a:p>
                      <a:r>
                        <a:rPr lang="en-US" sz="2000" dirty="0" smtClean="0"/>
                        <a:t>Listen attentively and allow client to talk. Spiritual support</a:t>
                      </a:r>
                      <a:endParaRPr lang="en-US" sz="2000" dirty="0"/>
                    </a:p>
                  </a:txBody>
                  <a:tcPr/>
                </a:tc>
              </a:tr>
              <a:tr h="1319443">
                <a:tc>
                  <a:txBody>
                    <a:bodyPr/>
                    <a:lstStyle/>
                    <a:p>
                      <a:r>
                        <a:rPr lang="en-US" sz="2000" dirty="0" smtClean="0"/>
                        <a:t>Depression </a:t>
                      </a:r>
                      <a:endParaRPr lang="en-US" sz="2000" dirty="0"/>
                    </a:p>
                  </a:txBody>
                  <a:tcPr/>
                </a:tc>
                <a:tc>
                  <a:txBody>
                    <a:bodyPr/>
                    <a:lstStyle/>
                    <a:p>
                      <a:r>
                        <a:rPr lang="en-US" sz="2000" dirty="0" smtClean="0"/>
                        <a:t>Grieves over what has happened and what cannot be. May talk freely or withdraw</a:t>
                      </a:r>
                      <a:endParaRPr lang="en-US" sz="2000" dirty="0"/>
                    </a:p>
                  </a:txBody>
                  <a:tcPr/>
                </a:tc>
                <a:tc>
                  <a:txBody>
                    <a:bodyPr/>
                    <a:lstStyle/>
                    <a:p>
                      <a:r>
                        <a:rPr lang="en-US" sz="2000" dirty="0" smtClean="0"/>
                        <a:t>Allow client to express sadness. Communicate nonverbally by sitting quietly without expecting conversation. Touch. </a:t>
                      </a:r>
                      <a:endParaRPr lang="en-US" sz="2000" dirty="0"/>
                    </a:p>
                  </a:txBody>
                  <a:tcPr/>
                </a:tc>
              </a:tr>
              <a:tr h="1319443">
                <a:tc>
                  <a:txBody>
                    <a:bodyPr/>
                    <a:lstStyle/>
                    <a:p>
                      <a:r>
                        <a:rPr lang="en-US" sz="2000" dirty="0" smtClean="0"/>
                        <a:t>Acceptance </a:t>
                      </a:r>
                      <a:endParaRPr lang="en-US" sz="2000" dirty="0"/>
                    </a:p>
                  </a:txBody>
                  <a:tcPr/>
                </a:tc>
                <a:tc>
                  <a:txBody>
                    <a:bodyPr/>
                    <a:lstStyle/>
                    <a:p>
                      <a:r>
                        <a:rPr lang="en-US" sz="2000" dirty="0" smtClean="0"/>
                        <a:t>Comes in terms with loss. Decreased interest in </a:t>
                      </a:r>
                      <a:r>
                        <a:rPr lang="en-US" sz="2000" dirty="0" err="1" smtClean="0"/>
                        <a:t>sorrounding</a:t>
                      </a:r>
                      <a:r>
                        <a:rPr lang="en-US" sz="2000" dirty="0" smtClean="0"/>
                        <a:t> and support people. Begin making plans</a:t>
                      </a:r>
                      <a:endParaRPr lang="en-US" sz="2000" dirty="0"/>
                    </a:p>
                  </a:txBody>
                  <a:tcPr/>
                </a:tc>
                <a:tc>
                  <a:txBody>
                    <a:bodyPr/>
                    <a:lstStyle/>
                    <a:p>
                      <a:r>
                        <a:rPr lang="en-US" sz="2000" dirty="0" smtClean="0"/>
                        <a:t>Help family understand client’s  decreased need to socialize. Encourage client to participate in the treatment program</a:t>
                      </a:r>
                      <a:r>
                        <a:rPr lang="en-US" sz="2000" baseline="0" dirty="0" smtClean="0"/>
                        <a:t> </a:t>
                      </a:r>
                      <a:endParaRPr lang="en-US" sz="2000" dirty="0"/>
                    </a:p>
                  </a:txBody>
                  <a:tcPr/>
                </a:tc>
              </a:tr>
            </a:tbl>
          </a:graphicData>
        </a:graphic>
      </p:graphicFrame>
    </p:spTree>
  </p:cSld>
  <p:clrMapOvr>
    <a:masterClrMapping/>
  </p:clrMapOvr>
  <p:timing>
    <p:tnLst>
      <p:par>
        <p:cTn id="1" dur="indefinite" restart="never" nodeType="tmRoot"/>
      </p:par>
    </p:tnLst>
  </p:timing>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r>
              <a:rPr lang="en-US" dirty="0" smtClean="0"/>
              <a:t>The stages, popularly known by the acronym </a:t>
            </a:r>
            <a:r>
              <a:rPr lang="en-US" b="1" dirty="0" smtClean="0"/>
              <a:t>DABDA</a:t>
            </a:r>
            <a:r>
              <a:rPr lang="en-US" dirty="0" smtClean="0"/>
              <a:t>, Invented by C.M. &amp; R.P.</a:t>
            </a:r>
            <a:endParaRPr lang="en-US" dirty="0"/>
          </a:p>
        </p:txBody>
      </p:sp>
      <p:sp>
        <p:nvSpPr>
          <p:cNvPr id="3" name="Content Placeholder 2"/>
          <p:cNvSpPr>
            <a:spLocks noGrp="1"/>
          </p:cNvSpPr>
          <p:nvPr>
            <p:ph idx="1"/>
          </p:nvPr>
        </p:nvSpPr>
        <p:spPr>
          <a:xfrm>
            <a:off x="457200" y="1600200"/>
            <a:ext cx="8382000" cy="4953000"/>
          </a:xfrm>
        </p:spPr>
        <p:txBody>
          <a:bodyPr>
            <a:normAutofit fontScale="92500" lnSpcReduction="10000"/>
          </a:bodyPr>
          <a:lstStyle/>
          <a:p>
            <a:pPr>
              <a:buNone/>
            </a:pPr>
            <a:r>
              <a:rPr lang="en-US" b="1" dirty="0" smtClean="0"/>
              <a:t>Denial</a:t>
            </a:r>
            <a:r>
              <a:rPr lang="en-US" dirty="0" smtClean="0"/>
              <a:t> — "I feel fine."; "This can't be happening, not to me.“ Denial is usually only a temporary defense for the individual. </a:t>
            </a:r>
          </a:p>
          <a:p>
            <a:pPr>
              <a:buNone/>
            </a:pPr>
            <a:r>
              <a:rPr lang="en-US" b="1" dirty="0" smtClean="0"/>
              <a:t>Anger</a:t>
            </a:r>
            <a:r>
              <a:rPr lang="en-US" dirty="0" smtClean="0"/>
              <a:t> — "Why me? It's not fair!"; "How can this happen to me?"; '"Who is to blame?“ Once in the second stage, the individual recognizes that denial cannot continue. </a:t>
            </a:r>
          </a:p>
          <a:p>
            <a:pPr>
              <a:buNone/>
            </a:pPr>
            <a:r>
              <a:rPr lang="en-US" b="1" dirty="0" smtClean="0"/>
              <a:t>Bargaining</a:t>
            </a:r>
            <a:r>
              <a:rPr lang="en-US" dirty="0" smtClean="0"/>
              <a:t> — "I'll do anything for a few more years."; "I will give my life savings if..."</a:t>
            </a:r>
            <a:br>
              <a:rPr lang="en-US" dirty="0" smtClean="0"/>
            </a:br>
            <a:r>
              <a:rPr lang="en-US" dirty="0" smtClean="0"/>
              <a:t>The third stage involves the hope that the individual can somehow postpone or delay death. </a:t>
            </a:r>
          </a:p>
          <a:p>
            <a:endParaRPr lang="en-US" dirty="0"/>
          </a:p>
        </p:txBody>
      </p:sp>
    </p:spTree>
  </p:cSld>
  <p:clrMapOvr>
    <a:masterClrMapping/>
  </p:clrMapOvr>
  <p:timing>
    <p:tnLst>
      <p:par>
        <p:cTn id="1" dur="indefinite" restart="never" nodeType="tmRoot"/>
      </p:par>
    </p:tnLst>
  </p:timing>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915400" cy="1143000"/>
          </a:xfrm>
        </p:spPr>
        <p:txBody>
          <a:bodyPr>
            <a:normAutofit fontScale="90000"/>
          </a:bodyPr>
          <a:lstStyle/>
          <a:p>
            <a:r>
              <a:rPr lang="en-US" dirty="0" smtClean="0"/>
              <a:t>The stages, popularly known by the acronym </a:t>
            </a:r>
            <a:r>
              <a:rPr lang="en-US" b="1" dirty="0" smtClean="0"/>
              <a:t>DABDA</a:t>
            </a:r>
            <a:r>
              <a:rPr lang="en-US" dirty="0" smtClean="0"/>
              <a:t>, Invented by C.M. &amp; R.P.</a:t>
            </a:r>
            <a:endParaRPr lang="en-US" dirty="0"/>
          </a:p>
        </p:txBody>
      </p:sp>
      <p:sp>
        <p:nvSpPr>
          <p:cNvPr id="3" name="Content Placeholder 2"/>
          <p:cNvSpPr>
            <a:spLocks noGrp="1"/>
          </p:cNvSpPr>
          <p:nvPr>
            <p:ph idx="1"/>
          </p:nvPr>
        </p:nvSpPr>
        <p:spPr>
          <a:xfrm>
            <a:off x="457200" y="1600200"/>
            <a:ext cx="8229600" cy="4953000"/>
          </a:xfrm>
        </p:spPr>
        <p:txBody>
          <a:bodyPr>
            <a:normAutofit fontScale="77500" lnSpcReduction="20000"/>
          </a:bodyPr>
          <a:lstStyle/>
          <a:p>
            <a:pPr>
              <a:buNone/>
            </a:pPr>
            <a:r>
              <a:rPr lang="en-US" b="1" dirty="0" smtClean="0"/>
              <a:t>Depression</a:t>
            </a:r>
            <a:r>
              <a:rPr lang="en-US" dirty="0" smtClean="0"/>
              <a:t> — "I'm so sad, why bother with anything?"; "I'm going to die soon so what's the point... What's the point?"; "I miss my loved one, why go on?"</a:t>
            </a:r>
            <a:br>
              <a:rPr lang="en-US" dirty="0" smtClean="0"/>
            </a:br>
            <a:r>
              <a:rPr lang="en-US" dirty="0" smtClean="0"/>
              <a:t>During the fourth stage, the dying person begins to understand the certainty of death. Because of this, the individual may become silent, refuse visitors and spend much of the time crying and grieving. This process allows the dying person to disconnect from things of love and affection. It is not recommended to attempt to cheer up an individual who is in this stage. It is an important time for grieving that must be processed. </a:t>
            </a:r>
          </a:p>
          <a:p>
            <a:pPr>
              <a:buNone/>
            </a:pPr>
            <a:r>
              <a:rPr lang="en-US" b="1" dirty="0" smtClean="0"/>
              <a:t>Acceptance</a:t>
            </a:r>
            <a:r>
              <a:rPr lang="en-US" dirty="0" smtClean="0"/>
              <a:t> — "It's going to be okay."; "I can't fight it, I may as well prepare for it."</a:t>
            </a:r>
            <a:br>
              <a:rPr lang="en-US" dirty="0" smtClean="0"/>
            </a:br>
            <a:r>
              <a:rPr lang="en-US" dirty="0" smtClean="0"/>
              <a:t>In this last stage, individuals begin to come to terms with their mortality, or that of a loved one, or other tragic event</a:t>
            </a:r>
          </a:p>
          <a:p>
            <a:endParaRPr lang="en-US" dirty="0"/>
          </a:p>
        </p:txBody>
      </p:sp>
    </p:spTree>
  </p:cSld>
  <p:clrMapOvr>
    <a:masterClrMapping/>
  </p:clrMapOvr>
  <p:timing>
    <p:tnLst>
      <p:par>
        <p:cTn id="1" dur="indefinite" restart="never" nodeType="tmRoot"/>
      </p:par>
    </p:tnLst>
  </p:timing>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t>Stages of grieving (Engel, 1964)</a:t>
            </a:r>
            <a:endParaRPr lang="en-US" dirty="0"/>
          </a:p>
        </p:txBody>
      </p:sp>
      <p:graphicFrame>
        <p:nvGraphicFramePr>
          <p:cNvPr id="4" name="Content Placeholder 3"/>
          <p:cNvGraphicFramePr>
            <a:graphicFrameLocks noGrp="1"/>
          </p:cNvGraphicFramePr>
          <p:nvPr>
            <p:ph idx="1"/>
          </p:nvPr>
        </p:nvGraphicFramePr>
        <p:xfrm>
          <a:off x="457200" y="990601"/>
          <a:ext cx="8229600" cy="5479114"/>
        </p:xfrm>
        <a:graphic>
          <a:graphicData uri="http://schemas.openxmlformats.org/drawingml/2006/table">
            <a:tbl>
              <a:tblPr firstRow="1" bandRow="1">
                <a:tableStyleId>{5C22544A-7EE6-4342-B048-85BDC9FD1C3A}</a:tableStyleId>
              </a:tblPr>
              <a:tblGrid>
                <a:gridCol w="2590800"/>
                <a:gridCol w="5638800"/>
              </a:tblGrid>
              <a:tr h="723472">
                <a:tc>
                  <a:txBody>
                    <a:bodyPr/>
                    <a:lstStyle/>
                    <a:p>
                      <a:r>
                        <a:rPr lang="en-US" sz="2400" dirty="0" smtClean="0"/>
                        <a:t>Stage </a:t>
                      </a:r>
                      <a:endParaRPr lang="en-US" sz="2400" dirty="0"/>
                    </a:p>
                  </a:txBody>
                  <a:tcPr/>
                </a:tc>
                <a:tc>
                  <a:txBody>
                    <a:bodyPr/>
                    <a:lstStyle/>
                    <a:p>
                      <a:r>
                        <a:rPr lang="en-US" sz="2400" dirty="0" err="1" smtClean="0"/>
                        <a:t>Behavioural</a:t>
                      </a:r>
                      <a:r>
                        <a:rPr lang="en-US" sz="2400" dirty="0" smtClean="0"/>
                        <a:t> response</a:t>
                      </a:r>
                      <a:endParaRPr lang="en-US" sz="2400" dirty="0"/>
                    </a:p>
                  </a:txBody>
                  <a:tcPr/>
                </a:tc>
              </a:tr>
              <a:tr h="723472">
                <a:tc>
                  <a:txBody>
                    <a:bodyPr/>
                    <a:lstStyle/>
                    <a:p>
                      <a:r>
                        <a:rPr lang="en-US" sz="2400" dirty="0" smtClean="0"/>
                        <a:t>Shock and disbelief</a:t>
                      </a:r>
                      <a:endParaRPr lang="en-US" sz="2400" dirty="0"/>
                    </a:p>
                  </a:txBody>
                  <a:tcPr/>
                </a:tc>
                <a:tc>
                  <a:txBody>
                    <a:bodyPr/>
                    <a:lstStyle/>
                    <a:p>
                      <a:r>
                        <a:rPr lang="en-US" sz="2400" dirty="0" smtClean="0"/>
                        <a:t>Refuses to accept loss, denies emotionally</a:t>
                      </a:r>
                      <a:endParaRPr lang="en-US" sz="2400" dirty="0"/>
                    </a:p>
                  </a:txBody>
                  <a:tcPr/>
                </a:tc>
              </a:tr>
              <a:tr h="862389">
                <a:tc>
                  <a:txBody>
                    <a:bodyPr/>
                    <a:lstStyle/>
                    <a:p>
                      <a:r>
                        <a:rPr lang="en-US" sz="2400" dirty="0" smtClean="0"/>
                        <a:t>Developing awareness</a:t>
                      </a:r>
                      <a:endParaRPr lang="en-US" sz="2400" dirty="0"/>
                    </a:p>
                  </a:txBody>
                  <a:tcPr/>
                </a:tc>
                <a:tc>
                  <a:txBody>
                    <a:bodyPr/>
                    <a:lstStyle/>
                    <a:p>
                      <a:r>
                        <a:rPr lang="en-US" sz="2400" dirty="0" smtClean="0"/>
                        <a:t>Reality of loss begins to penetrate consciousness</a:t>
                      </a:r>
                      <a:endParaRPr lang="en-US" sz="2400" dirty="0"/>
                    </a:p>
                  </a:txBody>
                  <a:tcPr/>
                </a:tc>
              </a:tr>
              <a:tr h="510066">
                <a:tc>
                  <a:txBody>
                    <a:bodyPr/>
                    <a:lstStyle/>
                    <a:p>
                      <a:r>
                        <a:rPr lang="en-US" sz="2400" dirty="0" smtClean="0"/>
                        <a:t>Restitution </a:t>
                      </a:r>
                      <a:endParaRPr lang="en-US" sz="2400" dirty="0"/>
                    </a:p>
                  </a:txBody>
                  <a:tcPr/>
                </a:tc>
                <a:tc>
                  <a:txBody>
                    <a:bodyPr/>
                    <a:lstStyle/>
                    <a:p>
                      <a:r>
                        <a:rPr lang="en-US" sz="2400" dirty="0" smtClean="0"/>
                        <a:t>Conducts rituals of mourning</a:t>
                      </a:r>
                      <a:endParaRPr lang="en-US" sz="2400" dirty="0"/>
                    </a:p>
                  </a:txBody>
                  <a:tcPr/>
                </a:tc>
              </a:tr>
              <a:tr h="548594">
                <a:tc>
                  <a:txBody>
                    <a:bodyPr/>
                    <a:lstStyle/>
                    <a:p>
                      <a:r>
                        <a:rPr lang="en-US" sz="2400" dirty="0" smtClean="0"/>
                        <a:t>Resolving the loss</a:t>
                      </a:r>
                      <a:endParaRPr lang="en-US" sz="2400" dirty="0"/>
                    </a:p>
                  </a:txBody>
                  <a:tcPr/>
                </a:tc>
                <a:tc>
                  <a:txBody>
                    <a:bodyPr/>
                    <a:lstStyle/>
                    <a:p>
                      <a:r>
                        <a:rPr lang="en-US" sz="2400" dirty="0" smtClean="0"/>
                        <a:t>Attempts to deal with the painful loss.</a:t>
                      </a:r>
                      <a:endParaRPr lang="en-US" sz="2400" dirty="0"/>
                    </a:p>
                  </a:txBody>
                  <a:tcPr/>
                </a:tc>
              </a:tr>
              <a:tr h="1248732">
                <a:tc>
                  <a:txBody>
                    <a:bodyPr/>
                    <a:lstStyle/>
                    <a:p>
                      <a:r>
                        <a:rPr lang="en-US" sz="2400" dirty="0" smtClean="0"/>
                        <a:t>Idealization </a:t>
                      </a:r>
                      <a:endParaRPr lang="en-US" sz="2400" dirty="0"/>
                    </a:p>
                  </a:txBody>
                  <a:tcPr/>
                </a:tc>
                <a:tc>
                  <a:txBody>
                    <a:bodyPr/>
                    <a:lstStyle/>
                    <a:p>
                      <a:r>
                        <a:rPr lang="en-US" sz="2400" dirty="0" smtClean="0"/>
                        <a:t>Reminders of  lost object evoke fewer feelings of sadness.</a:t>
                      </a:r>
                      <a:r>
                        <a:rPr lang="en-US" sz="2400" baseline="0" dirty="0" smtClean="0"/>
                        <a:t>  Reinvests feelings in others</a:t>
                      </a:r>
                      <a:endParaRPr lang="en-US" sz="2400" dirty="0"/>
                    </a:p>
                  </a:txBody>
                  <a:tcPr/>
                </a:tc>
              </a:tr>
              <a:tr h="862389">
                <a:tc>
                  <a:txBody>
                    <a:bodyPr/>
                    <a:lstStyle/>
                    <a:p>
                      <a:r>
                        <a:rPr lang="en-US" sz="2400" dirty="0" smtClean="0"/>
                        <a:t>Outcome </a:t>
                      </a:r>
                      <a:endParaRPr lang="en-US" sz="2400" dirty="0"/>
                    </a:p>
                  </a:txBody>
                  <a:tcPr/>
                </a:tc>
                <a:tc>
                  <a:txBody>
                    <a:bodyPr/>
                    <a:lstStyle/>
                    <a:p>
                      <a:r>
                        <a:rPr lang="en-US" sz="2400" dirty="0" err="1" smtClean="0"/>
                        <a:t>Behaviour</a:t>
                      </a:r>
                      <a:r>
                        <a:rPr lang="en-US" sz="2400" dirty="0" smtClean="0"/>
                        <a:t> influenced by several </a:t>
                      </a:r>
                      <a:r>
                        <a:rPr lang="en-US" sz="2400" dirty="0" err="1" smtClean="0"/>
                        <a:t>factorse.g</a:t>
                      </a:r>
                      <a:r>
                        <a:rPr lang="en-US" sz="2400" dirty="0" smtClean="0"/>
                        <a:t> importance of lost object</a:t>
                      </a:r>
                      <a:endParaRPr lang="en-US" sz="2400" dirty="0"/>
                    </a:p>
                  </a:txBody>
                  <a:tcPr/>
                </a:tc>
              </a:tr>
            </a:tbl>
          </a:graphicData>
        </a:graphic>
      </p:graphicFrame>
    </p:spTree>
  </p:cSld>
  <p:clrMapOvr>
    <a:masterClrMapping/>
  </p:clrMapOvr>
  <p:timing>
    <p:tnLst>
      <p:par>
        <p:cTn id="1" dur="indefinite" restart="never" nodeType="tmRoot"/>
      </p:par>
    </p:tnLst>
  </p:timing>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Factors affecting loss and grief responses</a:t>
            </a:r>
            <a:endParaRPr lang="en-US" b="1" dirty="0"/>
          </a:p>
        </p:txBody>
      </p:sp>
      <p:sp>
        <p:nvSpPr>
          <p:cNvPr id="3" name="Content Placeholder 2"/>
          <p:cNvSpPr>
            <a:spLocks noGrp="1"/>
          </p:cNvSpPr>
          <p:nvPr>
            <p:ph idx="1"/>
          </p:nvPr>
        </p:nvSpPr>
        <p:spPr/>
        <p:txBody>
          <a:bodyPr>
            <a:normAutofit fontScale="77500" lnSpcReduction="20000"/>
          </a:bodyPr>
          <a:lstStyle/>
          <a:p>
            <a:r>
              <a:rPr lang="en-US" dirty="0" smtClean="0"/>
              <a:t>Age – affects a person’s understanding of and reaction to loss</a:t>
            </a:r>
          </a:p>
          <a:p>
            <a:r>
              <a:rPr lang="en-US" dirty="0" smtClean="0"/>
              <a:t>Significance of the loss – importance of the lost person, degree of change required because of the loss, beliefs and values</a:t>
            </a:r>
          </a:p>
          <a:p>
            <a:r>
              <a:rPr lang="en-US" dirty="0" smtClean="0"/>
              <a:t>Culture </a:t>
            </a:r>
          </a:p>
          <a:p>
            <a:r>
              <a:rPr lang="en-US" dirty="0" smtClean="0"/>
              <a:t>Spiritual beliefs </a:t>
            </a:r>
          </a:p>
          <a:p>
            <a:r>
              <a:rPr lang="en-US" dirty="0" smtClean="0"/>
              <a:t>Gender </a:t>
            </a:r>
          </a:p>
          <a:p>
            <a:r>
              <a:rPr lang="en-US" dirty="0" smtClean="0"/>
              <a:t>Socio-economic status – affects the support system available</a:t>
            </a:r>
          </a:p>
          <a:p>
            <a:r>
              <a:rPr lang="en-US" dirty="0" smtClean="0"/>
              <a:t>Support system</a:t>
            </a:r>
          </a:p>
          <a:p>
            <a:r>
              <a:rPr lang="en-US" dirty="0" smtClean="0"/>
              <a:t>Cause of loss or death</a:t>
            </a:r>
            <a:endParaRPr lang="en-US" dirty="0"/>
          </a:p>
        </p:txBody>
      </p:sp>
    </p:spTree>
  </p:cSld>
  <p:clrMapOvr>
    <a:masterClrMapping/>
  </p:clrMapOvr>
  <p:timing>
    <p:tnLst>
      <p:par>
        <p:cTn id="1" dur="indefinite" restart="never" nodeType="tmRoot"/>
      </p:par>
    </p:tnLst>
  </p:timing>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management</a:t>
            </a:r>
            <a:endParaRPr lang="en-US" b="1" dirty="0"/>
          </a:p>
        </p:txBody>
      </p:sp>
      <p:sp>
        <p:nvSpPr>
          <p:cNvPr id="3" name="Content Placeholder 2"/>
          <p:cNvSpPr>
            <a:spLocks noGrp="1"/>
          </p:cNvSpPr>
          <p:nvPr>
            <p:ph idx="1"/>
          </p:nvPr>
        </p:nvSpPr>
        <p:spPr/>
        <p:txBody>
          <a:bodyPr>
            <a:normAutofit fontScale="92500" lnSpcReduction="10000"/>
          </a:bodyPr>
          <a:lstStyle/>
          <a:p>
            <a:r>
              <a:rPr lang="en-US" b="1" dirty="0" smtClean="0"/>
              <a:t>Assessment</a:t>
            </a:r>
            <a:r>
              <a:rPr lang="en-US" dirty="0" smtClean="0"/>
              <a:t> – history, assessment of personal coping resources, physical assessment</a:t>
            </a:r>
          </a:p>
          <a:p>
            <a:r>
              <a:rPr lang="en-US" b="1" dirty="0" smtClean="0"/>
              <a:t>Diagnosis</a:t>
            </a:r>
          </a:p>
          <a:p>
            <a:pPr>
              <a:buFontTx/>
              <a:buChar char="-"/>
            </a:pPr>
            <a:r>
              <a:rPr lang="en-US" dirty="0" smtClean="0"/>
              <a:t>Anticipatory grieving</a:t>
            </a:r>
          </a:p>
          <a:p>
            <a:pPr>
              <a:buFontTx/>
              <a:buChar char="-"/>
            </a:pPr>
            <a:r>
              <a:rPr lang="en-US" dirty="0" smtClean="0"/>
              <a:t>Dysfunctional grieving</a:t>
            </a:r>
          </a:p>
          <a:p>
            <a:pPr>
              <a:buFontTx/>
              <a:buChar char="-"/>
            </a:pPr>
            <a:r>
              <a:rPr lang="en-US" dirty="0" smtClean="0"/>
              <a:t>Interrupted family processes</a:t>
            </a:r>
          </a:p>
          <a:p>
            <a:pPr>
              <a:buFontTx/>
              <a:buChar char="-"/>
            </a:pPr>
            <a:r>
              <a:rPr lang="en-US" dirty="0" smtClean="0"/>
              <a:t>Impaired adjustments</a:t>
            </a:r>
          </a:p>
          <a:p>
            <a:pPr>
              <a:buFontTx/>
              <a:buChar char="-"/>
            </a:pPr>
            <a:r>
              <a:rPr lang="en-US" dirty="0" smtClean="0"/>
              <a:t>Risk for loneliness related to loss of relationships with others</a:t>
            </a:r>
            <a:endParaRPr lang="en-US" dirty="0"/>
          </a:p>
        </p:txBody>
      </p:sp>
    </p:spTree>
  </p:cSld>
  <p:clrMapOvr>
    <a:masterClrMapping/>
  </p:clrMapOvr>
  <p:timing>
    <p:tnLst>
      <p:par>
        <p:cTn id="1" dur="indefinite" restart="never" nodeType="tmRoot"/>
      </p:par>
    </p:tnLst>
  </p:timing>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management</a:t>
            </a:r>
            <a:endParaRPr lang="en-US" dirty="0"/>
          </a:p>
        </p:txBody>
      </p:sp>
      <p:sp>
        <p:nvSpPr>
          <p:cNvPr id="3" name="Content Placeholder 2"/>
          <p:cNvSpPr>
            <a:spLocks noGrp="1"/>
          </p:cNvSpPr>
          <p:nvPr>
            <p:ph idx="1"/>
          </p:nvPr>
        </p:nvSpPr>
        <p:spPr/>
        <p:txBody>
          <a:bodyPr>
            <a:normAutofit fontScale="92500"/>
          </a:bodyPr>
          <a:lstStyle/>
          <a:p>
            <a:r>
              <a:rPr lang="en-US" b="1" dirty="0" smtClean="0"/>
              <a:t>Planning</a:t>
            </a:r>
          </a:p>
          <a:p>
            <a:pPr>
              <a:buFontTx/>
              <a:buChar char="-"/>
            </a:pPr>
            <a:r>
              <a:rPr lang="en-US" dirty="0" smtClean="0"/>
              <a:t>Goals for those grieving loss of boy part are to adjust to the changed ability and redirect both physical and emotional energy into rehabilitation.</a:t>
            </a:r>
          </a:p>
          <a:p>
            <a:pPr>
              <a:buFontTx/>
              <a:buChar char="-"/>
            </a:pPr>
            <a:r>
              <a:rPr lang="en-US" dirty="0" smtClean="0"/>
              <a:t>Goals for those grieving loss of a loved one are to remember that a person without feeling intense pain and to redirect emotional energy into one’s own life and adjust to the actual or impending loss</a:t>
            </a:r>
            <a:endParaRPr lang="en-US" dirty="0"/>
          </a:p>
        </p:txBody>
      </p:sp>
    </p:spTree>
  </p:cSld>
  <p:clrMapOvr>
    <a:masterClrMapping/>
  </p:clrMapOvr>
  <p:timing>
    <p:tnLst>
      <p:par>
        <p:cTn id="1" dur="indefinite" restart="never" nodeType="tmRoot"/>
      </p:par>
    </p:tnLst>
  </p:timing>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management</a:t>
            </a:r>
            <a:endParaRPr lang="en-US" dirty="0"/>
          </a:p>
        </p:txBody>
      </p:sp>
      <p:sp>
        <p:nvSpPr>
          <p:cNvPr id="3" name="Content Placeholder 2"/>
          <p:cNvSpPr>
            <a:spLocks noGrp="1"/>
          </p:cNvSpPr>
          <p:nvPr>
            <p:ph idx="1"/>
          </p:nvPr>
        </p:nvSpPr>
        <p:spPr/>
        <p:txBody>
          <a:bodyPr>
            <a:normAutofit lnSpcReduction="10000"/>
          </a:bodyPr>
          <a:lstStyle/>
          <a:p>
            <a:r>
              <a:rPr lang="en-US" b="1" dirty="0" smtClean="0"/>
              <a:t>Implementing</a:t>
            </a:r>
          </a:p>
          <a:p>
            <a:pPr>
              <a:buFontTx/>
              <a:buChar char="-"/>
            </a:pPr>
            <a:r>
              <a:rPr lang="en-US" dirty="0" smtClean="0"/>
              <a:t>Effective communication skills</a:t>
            </a:r>
          </a:p>
          <a:p>
            <a:pPr>
              <a:buFontTx/>
              <a:buChar char="-"/>
            </a:pPr>
            <a:r>
              <a:rPr lang="en-US" dirty="0" smtClean="0"/>
              <a:t>Facilitating grief work – explore and respect the client’s and family’s ethnic, cultural, religious, and personal values in their expressions of grief.</a:t>
            </a:r>
          </a:p>
          <a:p>
            <a:pPr>
              <a:buFontTx/>
              <a:buChar char="-"/>
            </a:pPr>
            <a:r>
              <a:rPr lang="en-US" dirty="0" smtClean="0"/>
              <a:t>Providing emotional support – use silence, presence, acknowledge grief of client’s family, offer choices that promote client autonomy</a:t>
            </a:r>
            <a:endParaRPr lang="en-US"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Purpose</a:t>
            </a:r>
            <a:br>
              <a:rPr lang="en-US" b="1" dirty="0" smtClean="0"/>
            </a:br>
            <a:endParaRPr lang="en-US" dirty="0"/>
          </a:p>
        </p:txBody>
      </p:sp>
      <p:sp>
        <p:nvSpPr>
          <p:cNvPr id="3" name="Content Placeholder 2"/>
          <p:cNvSpPr>
            <a:spLocks noGrp="1"/>
          </p:cNvSpPr>
          <p:nvPr>
            <p:ph idx="1"/>
          </p:nvPr>
        </p:nvSpPr>
        <p:spPr>
          <a:xfrm>
            <a:off x="457200" y="1219200"/>
            <a:ext cx="8229600" cy="4906963"/>
          </a:xfrm>
        </p:spPr>
        <p:txBody>
          <a:bodyPr>
            <a:normAutofit/>
          </a:bodyPr>
          <a:lstStyle/>
          <a:p>
            <a:pPr>
              <a:buNone/>
            </a:pPr>
            <a:r>
              <a:rPr lang="en-US" b="1" dirty="0"/>
              <a:t>A</a:t>
            </a:r>
            <a:r>
              <a:rPr lang="en-US" b="1" dirty="0" smtClean="0"/>
              <a:t>n unoccupied bed</a:t>
            </a:r>
          </a:p>
          <a:p>
            <a:r>
              <a:rPr lang="en-US" dirty="0" smtClean="0"/>
              <a:t>to promote the client's comfort</a:t>
            </a:r>
          </a:p>
          <a:p>
            <a:r>
              <a:rPr lang="en-US" dirty="0" smtClean="0"/>
              <a:t>to provide a clean environment for the client</a:t>
            </a:r>
          </a:p>
          <a:p>
            <a:r>
              <a:rPr lang="en-US" dirty="0" smtClean="0"/>
              <a:t>to provide a smooth, wrinkle-free bed, thus minimizing sources of skin irritation. </a:t>
            </a:r>
          </a:p>
          <a:p>
            <a:endParaRPr lang="en-US" dirty="0"/>
          </a:p>
        </p:txBody>
      </p:sp>
    </p:spTree>
  </p:cSld>
  <p:clrMapOvr>
    <a:masterClrMapping/>
  </p:clrMapOvr>
  <p:timing>
    <p:tnLst>
      <p:par>
        <p:cTn id="1" dur="indefinite" restart="never" nodeType="tmRoot"/>
      </p:par>
    </p:tnLst>
  </p:timing>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management</a:t>
            </a:r>
            <a:endParaRPr lang="en-US" dirty="0"/>
          </a:p>
        </p:txBody>
      </p:sp>
      <p:sp>
        <p:nvSpPr>
          <p:cNvPr id="3" name="Content Placeholder 2"/>
          <p:cNvSpPr>
            <a:spLocks noGrp="1"/>
          </p:cNvSpPr>
          <p:nvPr>
            <p:ph idx="1"/>
          </p:nvPr>
        </p:nvSpPr>
        <p:spPr/>
        <p:txBody>
          <a:bodyPr/>
          <a:lstStyle/>
          <a:p>
            <a:r>
              <a:rPr lang="en-US" dirty="0" smtClean="0"/>
              <a:t>Evaluating </a:t>
            </a:r>
          </a:p>
          <a:p>
            <a:pPr>
              <a:buFontTx/>
              <a:buChar char="-"/>
            </a:pPr>
            <a:r>
              <a:rPr lang="en-US" dirty="0" smtClean="0"/>
              <a:t>Evaluating the effectiveness of nursing care is difficult because of the long term nature of life transition.</a:t>
            </a:r>
          </a:p>
          <a:p>
            <a:pPr>
              <a:buFontTx/>
              <a:buChar char="-"/>
            </a:pPr>
            <a:r>
              <a:rPr lang="en-US" dirty="0" smtClean="0"/>
              <a:t>Criteria for evaluation is based on goals set by the client and family.</a:t>
            </a:r>
            <a:endParaRPr lang="en-US" dirty="0"/>
          </a:p>
        </p:txBody>
      </p:sp>
    </p:spTree>
  </p:cSld>
  <p:clrMapOvr>
    <a:masterClrMapping/>
  </p:clrMapOvr>
  <p:timing>
    <p:tnLst>
      <p:par>
        <p:cTn id="1" dur="indefinite" restart="never" nodeType="tmRoot"/>
      </p:par>
    </p:tnLst>
  </p:timing>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DYING AND DEATH</a:t>
            </a:r>
            <a:endParaRPr lang="en-US" b="1" dirty="0"/>
          </a:p>
        </p:txBody>
      </p:sp>
      <p:sp>
        <p:nvSpPr>
          <p:cNvPr id="3" name="Content Placeholder 2"/>
          <p:cNvSpPr>
            <a:spLocks noGrp="1"/>
          </p:cNvSpPr>
          <p:nvPr>
            <p:ph idx="1"/>
          </p:nvPr>
        </p:nvSpPr>
        <p:spPr>
          <a:xfrm>
            <a:off x="457200" y="1600200"/>
            <a:ext cx="8229600" cy="4876800"/>
          </a:xfrm>
        </p:spPr>
        <p:txBody>
          <a:bodyPr>
            <a:normAutofit fontScale="92500" lnSpcReduction="10000"/>
          </a:bodyPr>
          <a:lstStyle/>
          <a:p>
            <a:r>
              <a:rPr lang="en-US" b="1" dirty="0" smtClean="0"/>
              <a:t>Death</a:t>
            </a:r>
            <a:r>
              <a:rPr lang="en-US" dirty="0" smtClean="0"/>
              <a:t> is defined as the cessation of all vital functions of the body including the heartbeat, brain activity (including the brain stem), and breathing. It can arrive unannounced at any time and is not the special province of the very aged.</a:t>
            </a:r>
          </a:p>
          <a:p>
            <a:r>
              <a:rPr lang="en-US" b="1" dirty="0" smtClean="0"/>
              <a:t>Dying</a:t>
            </a:r>
            <a:r>
              <a:rPr lang="en-US" dirty="0" smtClean="0"/>
              <a:t> is the final portion of the life cycle for all of us. Providing excellent, humane care to patients near the end of life, when curative means are either no longer possible or, no longer desired by the patient, is an essential part of nursing and medicine.</a:t>
            </a:r>
          </a:p>
        </p:txBody>
      </p:sp>
    </p:spTree>
  </p:cSld>
  <p:clrMapOvr>
    <a:masterClrMapping/>
  </p:clrMapOvr>
  <p:timing>
    <p:tnLst>
      <p:par>
        <p:cTn id="1" dur="indefinite" restart="never" nodeType="tmRoot"/>
      </p:par>
    </p:tnLst>
  </p:timing>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Concept of death and dying</a:t>
            </a:r>
            <a:endParaRPr lang="en-US" dirty="0"/>
          </a:p>
        </p:txBody>
      </p:sp>
      <p:sp>
        <p:nvSpPr>
          <p:cNvPr id="3" name="Content Placeholder 2"/>
          <p:cNvSpPr>
            <a:spLocks noGrp="1"/>
          </p:cNvSpPr>
          <p:nvPr>
            <p:ph idx="1"/>
          </p:nvPr>
        </p:nvSpPr>
        <p:spPr/>
        <p:txBody>
          <a:bodyPr/>
          <a:lstStyle/>
          <a:p>
            <a:r>
              <a:rPr lang="en-US" dirty="0" smtClean="0"/>
              <a:t>The concept of death is developed over time as the person grows, experiences various losses and thinks about concrete and abstract concepts.</a:t>
            </a:r>
          </a:p>
          <a:p>
            <a:endParaRPr lang="en-US" dirty="0"/>
          </a:p>
        </p:txBody>
      </p:sp>
    </p:spTree>
  </p:cSld>
  <p:clrMapOvr>
    <a:masterClrMapping/>
  </p:clrMapOvr>
  <p:timing>
    <p:tnLst>
      <p:par>
        <p:cTn id="1" dur="indefinite" restart="never" nodeType="tmRoot"/>
      </p:par>
    </p:tnLst>
  </p:timing>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Concept of death and dying</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Death is universal. all living things die. </a:t>
            </a:r>
          </a:p>
          <a:p>
            <a:r>
              <a:rPr lang="en-US" dirty="0" smtClean="0"/>
              <a:t>Death is inevitable, there is no way of escaping death. Nor is there any way of predicting the exact timing of death - it can occur at anytime.  </a:t>
            </a:r>
          </a:p>
          <a:p>
            <a:r>
              <a:rPr lang="en-US" dirty="0" smtClean="0"/>
              <a:t>Death is irreversible. If a life form is truly dead it cannot be resuscitated or made alive again. Death is final.  </a:t>
            </a:r>
          </a:p>
          <a:p>
            <a:r>
              <a:rPr lang="en-US" dirty="0" smtClean="0"/>
              <a:t>Death involves the cessation of all physiological functions. All signs of life cease.  </a:t>
            </a:r>
          </a:p>
          <a:p>
            <a:r>
              <a:rPr lang="en-US" dirty="0" smtClean="0"/>
              <a:t>Death occurs because of biological reasons and biological death marks the end of our existence. </a:t>
            </a:r>
          </a:p>
          <a:p>
            <a:endParaRPr lang="en-US" dirty="0"/>
          </a:p>
        </p:txBody>
      </p:sp>
    </p:spTree>
  </p:cSld>
  <p:clrMapOvr>
    <a:masterClrMapping/>
  </p:clrMapOvr>
  <p:timing>
    <p:tnLst>
      <p:par>
        <p:cTn id="1" dur="indefinite" restart="never" nodeType="tmRoot"/>
      </p:par>
    </p:tnLst>
  </p:timing>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Signs of death</a:t>
            </a:r>
            <a:endParaRPr lang="en-US" b="1" dirty="0"/>
          </a:p>
        </p:txBody>
      </p:sp>
      <p:sp>
        <p:nvSpPr>
          <p:cNvPr id="3" name="Content Placeholder 2"/>
          <p:cNvSpPr>
            <a:spLocks noGrp="1"/>
          </p:cNvSpPr>
          <p:nvPr>
            <p:ph idx="1"/>
          </p:nvPr>
        </p:nvSpPr>
        <p:spPr>
          <a:xfrm>
            <a:off x="457200" y="1371600"/>
            <a:ext cx="8229600" cy="5105400"/>
          </a:xfrm>
        </p:spPr>
        <p:txBody>
          <a:bodyPr>
            <a:normAutofit fontScale="85000" lnSpcReduction="10000"/>
          </a:bodyPr>
          <a:lstStyle/>
          <a:p>
            <a:r>
              <a:rPr lang="en-US" dirty="0" smtClean="0"/>
              <a:t>Cessation of breathing </a:t>
            </a:r>
          </a:p>
          <a:p>
            <a:r>
              <a:rPr lang="en-US" dirty="0" smtClean="0"/>
              <a:t>Cardiac arrest (No pulse) </a:t>
            </a:r>
          </a:p>
          <a:p>
            <a:r>
              <a:rPr lang="en-US" dirty="0" smtClean="0"/>
              <a:t>Pallor mortis, paleness which happens in the 15–120 minutes after death </a:t>
            </a:r>
          </a:p>
          <a:p>
            <a:r>
              <a:rPr lang="en-US" dirty="0" smtClean="0"/>
              <a:t>Livor mortis, a settling of the blood in the lower (dependent) portion of the body </a:t>
            </a:r>
          </a:p>
          <a:p>
            <a:r>
              <a:rPr lang="en-US" dirty="0" err="1" smtClean="0"/>
              <a:t>Algor</a:t>
            </a:r>
            <a:r>
              <a:rPr lang="en-US" dirty="0" smtClean="0"/>
              <a:t> mortis, the reduction in body temperature following death. This is generally a steady decline</a:t>
            </a:r>
          </a:p>
          <a:p>
            <a:r>
              <a:rPr lang="en-US" dirty="0" smtClean="0"/>
              <a:t>Rigor mortis, the limbs of the corpse become stiff and difficult to move or manipulate </a:t>
            </a:r>
          </a:p>
          <a:p>
            <a:r>
              <a:rPr lang="en-US" dirty="0" smtClean="0"/>
              <a:t>Decomposition, the reduction into simpler forms of matter, accompanied by a strong, unpleasant odor. </a:t>
            </a:r>
          </a:p>
          <a:p>
            <a:endParaRPr lang="en-US" dirty="0"/>
          </a:p>
        </p:txBody>
      </p:sp>
    </p:spTree>
  </p:cSld>
  <p:clrMapOvr>
    <a:masterClrMapping/>
  </p:clrMapOvr>
  <p:timing>
    <p:tnLst>
      <p:par>
        <p:cTn id="1" dur="indefinite" restart="never" nodeType="tmRoot"/>
      </p:par>
    </p:tnLst>
  </p:timing>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Signs of death</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The official signs of death include the following:</a:t>
            </a:r>
          </a:p>
          <a:p>
            <a:r>
              <a:rPr lang="en-US" dirty="0" smtClean="0"/>
              <a:t>no pupil reaction to light </a:t>
            </a:r>
          </a:p>
          <a:p>
            <a:r>
              <a:rPr lang="en-US" dirty="0" smtClean="0"/>
              <a:t>no response of the eyes to caloric (warm or cold) stimulation </a:t>
            </a:r>
          </a:p>
          <a:p>
            <a:r>
              <a:rPr lang="en-US" dirty="0" smtClean="0"/>
              <a:t>no jaw reflex (the jaw will react like the knee if hit with a reflex hammer) </a:t>
            </a:r>
          </a:p>
          <a:p>
            <a:r>
              <a:rPr lang="en-US" dirty="0" smtClean="0"/>
              <a:t>no gag reflex (touching the back of the throat induces vomiting) </a:t>
            </a:r>
          </a:p>
          <a:p>
            <a:r>
              <a:rPr lang="en-US" dirty="0" smtClean="0"/>
              <a:t>no response to pain </a:t>
            </a:r>
          </a:p>
          <a:p>
            <a:r>
              <a:rPr lang="en-US" dirty="0" smtClean="0"/>
              <a:t>no breathing </a:t>
            </a:r>
          </a:p>
          <a:p>
            <a:endParaRPr lang="en-US" dirty="0"/>
          </a:p>
        </p:txBody>
      </p:sp>
    </p:spTree>
  </p:cSld>
  <p:clrMapOvr>
    <a:masterClrMapping/>
  </p:clrMapOvr>
  <p:timing>
    <p:tnLst>
      <p:par>
        <p:cTn id="1" dur="indefinite" restart="never" nodeType="tmRoot"/>
      </p:par>
    </p:tnLst>
  </p:timing>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Development of the concept of death</a:t>
            </a:r>
            <a:endParaRPr lang="en-US" dirty="0"/>
          </a:p>
        </p:txBody>
      </p:sp>
      <p:graphicFrame>
        <p:nvGraphicFramePr>
          <p:cNvPr id="4" name="Content Placeholder 3"/>
          <p:cNvGraphicFramePr>
            <a:graphicFrameLocks noGrp="1"/>
          </p:cNvGraphicFramePr>
          <p:nvPr>
            <p:ph idx="1"/>
          </p:nvPr>
        </p:nvGraphicFramePr>
        <p:xfrm>
          <a:off x="457200" y="1143002"/>
          <a:ext cx="8458200" cy="5606120"/>
        </p:xfrm>
        <a:graphic>
          <a:graphicData uri="http://schemas.openxmlformats.org/drawingml/2006/table">
            <a:tbl>
              <a:tblPr firstRow="1" bandRow="1">
                <a:tableStyleId>{5C22544A-7EE6-4342-B048-85BDC9FD1C3A}</a:tableStyleId>
              </a:tblPr>
              <a:tblGrid>
                <a:gridCol w="1981200"/>
                <a:gridCol w="6477000"/>
              </a:tblGrid>
              <a:tr h="403918">
                <a:tc>
                  <a:txBody>
                    <a:bodyPr/>
                    <a:lstStyle/>
                    <a:p>
                      <a:r>
                        <a:rPr lang="en-US" sz="2000" dirty="0" smtClean="0"/>
                        <a:t>Age </a:t>
                      </a:r>
                      <a:endParaRPr lang="en-US" sz="2000" dirty="0"/>
                    </a:p>
                  </a:txBody>
                  <a:tcPr/>
                </a:tc>
                <a:tc>
                  <a:txBody>
                    <a:bodyPr/>
                    <a:lstStyle/>
                    <a:p>
                      <a:r>
                        <a:rPr lang="en-US" sz="2000" dirty="0" smtClean="0"/>
                        <a:t>Beliefs/ attitudes</a:t>
                      </a:r>
                      <a:endParaRPr lang="en-US" sz="2000" dirty="0"/>
                    </a:p>
                  </a:txBody>
                  <a:tcPr/>
                </a:tc>
              </a:tr>
              <a:tr h="697173">
                <a:tc>
                  <a:txBody>
                    <a:bodyPr/>
                    <a:lstStyle/>
                    <a:p>
                      <a:r>
                        <a:rPr lang="en-US" sz="2000" dirty="0" smtClean="0"/>
                        <a:t>Infancy -5 years</a:t>
                      </a:r>
                      <a:endParaRPr lang="en-US" sz="2000" dirty="0"/>
                    </a:p>
                  </a:txBody>
                  <a:tcPr/>
                </a:tc>
                <a:tc>
                  <a:txBody>
                    <a:bodyPr/>
                    <a:lstStyle/>
                    <a:p>
                      <a:r>
                        <a:rPr lang="en-US" sz="2000" dirty="0" smtClean="0"/>
                        <a:t>Does not understand, believes death is reversible, a temporary departure or sleep</a:t>
                      </a:r>
                      <a:endParaRPr lang="en-US" sz="2000" dirty="0"/>
                    </a:p>
                  </a:txBody>
                  <a:tcPr/>
                </a:tc>
              </a:tr>
              <a:tr h="697173">
                <a:tc>
                  <a:txBody>
                    <a:bodyPr/>
                    <a:lstStyle/>
                    <a:p>
                      <a:r>
                        <a:rPr lang="en-US" sz="2000" dirty="0" smtClean="0"/>
                        <a:t>5 – 9 years</a:t>
                      </a:r>
                      <a:endParaRPr lang="en-US" sz="2000" dirty="0"/>
                    </a:p>
                  </a:txBody>
                  <a:tcPr/>
                </a:tc>
                <a:tc>
                  <a:txBody>
                    <a:bodyPr/>
                    <a:lstStyle/>
                    <a:p>
                      <a:r>
                        <a:rPr lang="en-US" sz="2000" dirty="0" smtClean="0"/>
                        <a:t>Understands death is final, believes own death can be avoided, associates death with aggression or violence</a:t>
                      </a:r>
                      <a:endParaRPr lang="en-US" sz="2000" dirty="0"/>
                    </a:p>
                  </a:txBody>
                  <a:tcPr/>
                </a:tc>
              </a:tr>
              <a:tr h="697173">
                <a:tc>
                  <a:txBody>
                    <a:bodyPr/>
                    <a:lstStyle/>
                    <a:p>
                      <a:r>
                        <a:rPr lang="en-US" sz="2000" dirty="0" smtClean="0"/>
                        <a:t>9 – 12 years</a:t>
                      </a:r>
                      <a:endParaRPr lang="en-US" sz="2000" dirty="0"/>
                    </a:p>
                  </a:txBody>
                  <a:tcPr/>
                </a:tc>
                <a:tc>
                  <a:txBody>
                    <a:bodyPr/>
                    <a:lstStyle/>
                    <a:p>
                      <a:r>
                        <a:rPr lang="en-US" sz="2000" dirty="0" smtClean="0"/>
                        <a:t>Understands death is inevitable end of life. begins</a:t>
                      </a:r>
                      <a:r>
                        <a:rPr lang="en-US" sz="2000" baseline="0" dirty="0" smtClean="0"/>
                        <a:t> to understand own mortality</a:t>
                      </a:r>
                      <a:endParaRPr lang="en-US" sz="2000" dirty="0"/>
                    </a:p>
                  </a:txBody>
                  <a:tcPr/>
                </a:tc>
              </a:tr>
              <a:tr h="697173">
                <a:tc>
                  <a:txBody>
                    <a:bodyPr/>
                    <a:lstStyle/>
                    <a:p>
                      <a:r>
                        <a:rPr lang="en-US" sz="2000" dirty="0" smtClean="0"/>
                        <a:t>12 -  18 years</a:t>
                      </a:r>
                      <a:endParaRPr lang="en-US" sz="2000" dirty="0"/>
                    </a:p>
                  </a:txBody>
                  <a:tcPr/>
                </a:tc>
                <a:tc>
                  <a:txBody>
                    <a:bodyPr/>
                    <a:lstStyle/>
                    <a:p>
                      <a:r>
                        <a:rPr lang="en-US" sz="2000" dirty="0" smtClean="0"/>
                        <a:t>Fears a lingering death, seldom thinks about death but views it in religious and philosophic terms</a:t>
                      </a:r>
                      <a:endParaRPr lang="en-US" sz="2000" dirty="0"/>
                    </a:p>
                  </a:txBody>
                  <a:tcPr/>
                </a:tc>
              </a:tr>
              <a:tr h="697173">
                <a:tc>
                  <a:txBody>
                    <a:bodyPr/>
                    <a:lstStyle/>
                    <a:p>
                      <a:r>
                        <a:rPr lang="en-US" sz="2000" dirty="0" smtClean="0"/>
                        <a:t>18 – 45 years</a:t>
                      </a:r>
                      <a:endParaRPr lang="en-US" sz="2000" dirty="0"/>
                    </a:p>
                  </a:txBody>
                  <a:tcPr/>
                </a:tc>
                <a:tc>
                  <a:txBody>
                    <a:bodyPr/>
                    <a:lstStyle/>
                    <a:p>
                      <a:r>
                        <a:rPr lang="en-US" sz="2000" dirty="0" smtClean="0"/>
                        <a:t>Has attitude towards death influenced by religious and cultural beliefs</a:t>
                      </a:r>
                      <a:endParaRPr lang="en-US" sz="2000" dirty="0"/>
                    </a:p>
                  </a:txBody>
                  <a:tcPr/>
                </a:tc>
              </a:tr>
              <a:tr h="697173">
                <a:tc>
                  <a:txBody>
                    <a:bodyPr/>
                    <a:lstStyle/>
                    <a:p>
                      <a:r>
                        <a:rPr lang="en-US" sz="2000" dirty="0" smtClean="0"/>
                        <a:t>45 –</a:t>
                      </a:r>
                      <a:r>
                        <a:rPr lang="en-US" sz="2000" baseline="0" dirty="0" smtClean="0"/>
                        <a:t> 65 years</a:t>
                      </a:r>
                      <a:endParaRPr lang="en-US" sz="2000" dirty="0"/>
                    </a:p>
                  </a:txBody>
                  <a:tcPr/>
                </a:tc>
                <a:tc>
                  <a:txBody>
                    <a:bodyPr/>
                    <a:lstStyle/>
                    <a:p>
                      <a:r>
                        <a:rPr lang="en-US" sz="2000" dirty="0" smtClean="0"/>
                        <a:t>Accepts own mortality, encounters death of parents and some peers. Experiences peaks of death anxiety</a:t>
                      </a:r>
                      <a:endParaRPr lang="en-US" sz="2000" dirty="0"/>
                    </a:p>
                  </a:txBody>
                  <a:tcPr/>
                </a:tc>
              </a:tr>
              <a:tr h="995962">
                <a:tc>
                  <a:txBody>
                    <a:bodyPr/>
                    <a:lstStyle/>
                    <a:p>
                      <a:r>
                        <a:rPr lang="en-US" sz="2000" dirty="0" smtClean="0"/>
                        <a:t>65+  years</a:t>
                      </a:r>
                      <a:endParaRPr lang="en-US" sz="2000" dirty="0"/>
                    </a:p>
                  </a:txBody>
                  <a:tcPr/>
                </a:tc>
                <a:tc>
                  <a:txBody>
                    <a:bodyPr/>
                    <a:lstStyle/>
                    <a:p>
                      <a:r>
                        <a:rPr lang="en-US" sz="2000" dirty="0" smtClean="0"/>
                        <a:t>Fears prolonged illness, encounters death of family members and peers, sees death as having multiple meanings</a:t>
                      </a:r>
                      <a:endParaRPr lang="en-US" sz="2000" dirty="0"/>
                    </a:p>
                  </a:txBody>
                  <a:tcPr/>
                </a:tc>
              </a:tr>
            </a:tbl>
          </a:graphicData>
        </a:graphic>
      </p:graphicFrame>
    </p:spTree>
  </p:cSld>
  <p:clrMapOvr>
    <a:masterClrMapping/>
  </p:clrMapOvr>
  <p:timing>
    <p:tnLst>
      <p:par>
        <p:cTn id="1" dur="indefinite" restart="never" nodeType="tmRoot"/>
      </p:par>
    </p:tnLst>
  </p:timing>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Legalities related to death </a:t>
            </a:r>
            <a:endParaRPr lang="en-US" b="1" dirty="0"/>
          </a:p>
        </p:txBody>
      </p:sp>
      <p:sp>
        <p:nvSpPr>
          <p:cNvPr id="3" name="Content Placeholder 2"/>
          <p:cNvSpPr>
            <a:spLocks noGrp="1"/>
          </p:cNvSpPr>
          <p:nvPr>
            <p:ph idx="1"/>
          </p:nvPr>
        </p:nvSpPr>
        <p:spPr/>
        <p:txBody>
          <a:bodyPr>
            <a:normAutofit fontScale="92500" lnSpcReduction="10000"/>
          </a:bodyPr>
          <a:lstStyle/>
          <a:p>
            <a:r>
              <a:rPr lang="en-US" b="1" dirty="0" smtClean="0"/>
              <a:t>Advance health care directives </a:t>
            </a:r>
            <a:r>
              <a:rPr lang="en-US" dirty="0" smtClean="0"/>
              <a:t>– legal documents that allow persons to specify aspects of care they wish to receive should they become unable to make or communicate their preferences.</a:t>
            </a:r>
          </a:p>
          <a:p>
            <a:r>
              <a:rPr lang="en-US" dirty="0" smtClean="0"/>
              <a:t>Autopsy/ postmortem – performed only in certain </a:t>
            </a:r>
            <a:r>
              <a:rPr lang="en-US" dirty="0" err="1" smtClean="0"/>
              <a:t>certain</a:t>
            </a:r>
            <a:r>
              <a:rPr lang="en-US" dirty="0" smtClean="0"/>
              <a:t> cases.</a:t>
            </a:r>
          </a:p>
          <a:p>
            <a:r>
              <a:rPr lang="en-US" dirty="0" smtClean="0"/>
              <a:t>Certification of death – formal determination/ pronouncement of death must be performed by a physician.</a:t>
            </a:r>
            <a:endParaRPr lang="en-US" dirty="0"/>
          </a:p>
        </p:txBody>
      </p:sp>
    </p:spTree>
  </p:cSld>
  <p:clrMapOvr>
    <a:masterClrMapping/>
  </p:clrMapOvr>
  <p:timing>
    <p:tnLst>
      <p:par>
        <p:cTn id="1" dur="indefinite" restart="never" nodeType="tmRoot"/>
      </p:par>
    </p:tnLst>
  </p:timing>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Legalities related to death </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Do-Not-Resuscitate orders </a:t>
            </a:r>
            <a:r>
              <a:rPr lang="en-US" dirty="0" smtClean="0"/>
              <a:t>– physicians may order for clients who are in stage of terminal, irreversible illness or expected death.</a:t>
            </a:r>
          </a:p>
          <a:p>
            <a:r>
              <a:rPr lang="en-US" b="1" dirty="0" smtClean="0"/>
              <a:t>Euthanasia (Mercy killing</a:t>
            </a:r>
            <a:r>
              <a:rPr lang="en-US" dirty="0" smtClean="0"/>
              <a:t>) – the act of painlessly putting to death persons suffering from incurable or distressing disease.</a:t>
            </a:r>
          </a:p>
          <a:p>
            <a:r>
              <a:rPr lang="en-US" b="1" dirty="0" smtClean="0"/>
              <a:t> inquest </a:t>
            </a:r>
            <a:r>
              <a:rPr lang="en-US" dirty="0" smtClean="0"/>
              <a:t>– legal inquiry into the cause of death.</a:t>
            </a:r>
          </a:p>
          <a:p>
            <a:r>
              <a:rPr lang="en-US" b="1" dirty="0" smtClean="0"/>
              <a:t>Organ donation</a:t>
            </a:r>
            <a:r>
              <a:rPr lang="en-US" dirty="0" smtClean="0"/>
              <a:t> – people 18+ years may make a gift of all or any part of their bodies for medical/dental education, research, therapy or transplantation </a:t>
            </a:r>
            <a:endParaRPr lang="en-US" dirty="0"/>
          </a:p>
        </p:txBody>
      </p:sp>
    </p:spTree>
  </p:cSld>
  <p:clrMapOvr>
    <a:masterClrMapping/>
  </p:clrMapOvr>
  <p:timing>
    <p:tnLst>
      <p:par>
        <p:cTn id="1" dur="indefinite" restart="never" nodeType="tmRoot"/>
      </p:par>
    </p:tnLst>
  </p:timing>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management</a:t>
            </a:r>
            <a:endParaRPr lang="en-US" b="1" dirty="0"/>
          </a:p>
        </p:txBody>
      </p:sp>
      <p:sp>
        <p:nvSpPr>
          <p:cNvPr id="3" name="Content Placeholder 2"/>
          <p:cNvSpPr>
            <a:spLocks noGrp="1"/>
          </p:cNvSpPr>
          <p:nvPr>
            <p:ph idx="1"/>
          </p:nvPr>
        </p:nvSpPr>
        <p:spPr/>
        <p:txBody>
          <a:bodyPr>
            <a:normAutofit fontScale="92500"/>
          </a:bodyPr>
          <a:lstStyle/>
          <a:p>
            <a:pPr>
              <a:buNone/>
            </a:pPr>
            <a:r>
              <a:rPr lang="en-US" dirty="0" smtClean="0"/>
              <a:t>The nurse will be most successful communicating with families of dying patients if she or he:</a:t>
            </a:r>
          </a:p>
          <a:p>
            <a:pPr>
              <a:buNone/>
            </a:pPr>
            <a:r>
              <a:rPr lang="en-US" dirty="0" smtClean="0"/>
              <a:t>• Reinforces interdisciplinary communication</a:t>
            </a:r>
          </a:p>
          <a:p>
            <a:pPr>
              <a:buNone/>
            </a:pPr>
            <a:r>
              <a:rPr lang="en-US" dirty="0" smtClean="0"/>
              <a:t>• Ensures that physicians are aware of communication gaps</a:t>
            </a:r>
          </a:p>
          <a:p>
            <a:pPr>
              <a:buNone/>
            </a:pPr>
            <a:r>
              <a:rPr lang="en-US" dirty="0" smtClean="0"/>
              <a:t>• Listens as much as speaks</a:t>
            </a:r>
          </a:p>
          <a:p>
            <a:pPr>
              <a:buNone/>
            </a:pPr>
            <a:r>
              <a:rPr lang="en-US" dirty="0" smtClean="0"/>
              <a:t>• Acknowledges emotions</a:t>
            </a:r>
          </a:p>
          <a:p>
            <a:pPr>
              <a:buNone/>
            </a:pPr>
            <a:r>
              <a:rPr lang="en-US" dirty="0" smtClean="0"/>
              <a:t>• Makes assurances about patient comfort</a:t>
            </a:r>
            <a:endParaRPr 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Purpose</a:t>
            </a:r>
            <a:endParaRPr lang="en-US" dirty="0"/>
          </a:p>
        </p:txBody>
      </p:sp>
      <p:sp>
        <p:nvSpPr>
          <p:cNvPr id="3" name="Content Placeholder 2"/>
          <p:cNvSpPr>
            <a:spLocks noGrp="1"/>
          </p:cNvSpPr>
          <p:nvPr>
            <p:ph idx="1"/>
          </p:nvPr>
        </p:nvSpPr>
        <p:spPr/>
        <p:txBody>
          <a:bodyPr>
            <a:normAutofit/>
          </a:bodyPr>
          <a:lstStyle/>
          <a:p>
            <a:pPr>
              <a:buNone/>
            </a:pPr>
            <a:r>
              <a:rPr lang="en-US" b="1" dirty="0"/>
              <a:t>A</a:t>
            </a:r>
            <a:r>
              <a:rPr lang="en-US" b="1" dirty="0" smtClean="0"/>
              <a:t>n </a:t>
            </a:r>
            <a:r>
              <a:rPr lang="en-US" b="1" dirty="0"/>
              <a:t>occupied bed</a:t>
            </a:r>
          </a:p>
          <a:p>
            <a:r>
              <a:rPr lang="en-US" dirty="0"/>
              <a:t>to conserve the client's energy and maintain current healthy status</a:t>
            </a:r>
          </a:p>
          <a:p>
            <a:r>
              <a:rPr lang="en-US" dirty="0"/>
              <a:t>to promote the client's comfort</a:t>
            </a:r>
          </a:p>
          <a:p>
            <a:r>
              <a:rPr lang="en-US" dirty="0"/>
              <a:t>to provide a clean </a:t>
            </a:r>
            <a:r>
              <a:rPr lang="en-US" dirty="0" smtClean="0"/>
              <a:t>environment </a:t>
            </a:r>
            <a:r>
              <a:rPr lang="en-US" dirty="0"/>
              <a:t>for the client</a:t>
            </a:r>
          </a:p>
          <a:p>
            <a:r>
              <a:rPr lang="en-US" dirty="0"/>
              <a:t>to provide a smooth, wrinkle-free </a:t>
            </a:r>
            <a:r>
              <a:rPr lang="en-US" dirty="0" smtClean="0"/>
              <a:t>bed, </a:t>
            </a:r>
            <a:r>
              <a:rPr lang="en-US" dirty="0"/>
              <a:t>thus minimizing sources of skin irritation</a:t>
            </a:r>
          </a:p>
          <a:p>
            <a:endParaRPr lang="en-US" dirty="0"/>
          </a:p>
        </p:txBody>
      </p:sp>
    </p:spTree>
    <p:extLst>
      <p:ext uri="{BB962C8B-B14F-4D97-AF65-F5344CB8AC3E}">
        <p14:creationId xmlns:p14="http://schemas.microsoft.com/office/powerpoint/2010/main" val="2943794417"/>
      </p:ext>
    </p:extLst>
  </p:cSld>
  <p:clrMapOvr>
    <a:masterClrMapping/>
  </p:clrMapOvr>
  <p:timing>
    <p:tnLst>
      <p:par>
        <p:cTn id="1" dur="indefinite" restart="never" nodeType="tmRoot"/>
      </p:par>
    </p:tnLst>
  </p:timing>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Planning care of the dying person</a:t>
            </a:r>
            <a:endParaRPr lang="en-US" b="1" dirty="0"/>
          </a:p>
        </p:txBody>
      </p:sp>
      <p:sp>
        <p:nvSpPr>
          <p:cNvPr id="3" name="Content Placeholder 2"/>
          <p:cNvSpPr>
            <a:spLocks noGrp="1"/>
          </p:cNvSpPr>
          <p:nvPr>
            <p:ph idx="1"/>
          </p:nvPr>
        </p:nvSpPr>
        <p:spPr/>
        <p:txBody>
          <a:bodyPr>
            <a:normAutofit/>
          </a:bodyPr>
          <a:lstStyle/>
          <a:p>
            <a:pPr>
              <a:buNone/>
            </a:pPr>
            <a:r>
              <a:rPr lang="en-US" dirty="0" smtClean="0"/>
              <a:t>• Schedule time to be available to client.</a:t>
            </a:r>
          </a:p>
          <a:p>
            <a:pPr>
              <a:buNone/>
            </a:pPr>
            <a:r>
              <a:rPr lang="en-US" dirty="0" smtClean="0"/>
              <a:t>• Offer to contact clergy.</a:t>
            </a:r>
          </a:p>
          <a:p>
            <a:pPr>
              <a:buNone/>
            </a:pPr>
            <a:r>
              <a:rPr lang="en-US" dirty="0" smtClean="0"/>
              <a:t>• Balance the client’s need for independence and need for assistance.</a:t>
            </a:r>
          </a:p>
          <a:p>
            <a:pPr>
              <a:buNone/>
            </a:pPr>
            <a:r>
              <a:rPr lang="en-US" dirty="0" smtClean="0"/>
              <a:t>• Respect the client’s confidentiality.</a:t>
            </a:r>
          </a:p>
          <a:p>
            <a:pPr>
              <a:buNone/>
            </a:pPr>
            <a:r>
              <a:rPr lang="en-US" dirty="0" smtClean="0"/>
              <a:t>• Answer all questions and provide factual information to client and family.</a:t>
            </a:r>
            <a:endParaRPr lang="en-US" dirty="0"/>
          </a:p>
        </p:txBody>
      </p:sp>
    </p:spTree>
  </p:cSld>
  <p:clrMapOvr>
    <a:masterClrMapping/>
  </p:clrMapOvr>
  <p:timing>
    <p:tnLst>
      <p:par>
        <p:cTn id="1" dur="indefinite" restart="never" nodeType="tmRoot"/>
      </p:par>
    </p:tnLst>
  </p:timing>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Spiritual needs of the dying:</a:t>
            </a:r>
            <a:br>
              <a:rPr lang="en-US" b="1" dirty="0" smtClean="0"/>
            </a:br>
            <a:endParaRPr lang="en-US" b="1" dirty="0"/>
          </a:p>
        </p:txBody>
      </p:sp>
      <p:sp>
        <p:nvSpPr>
          <p:cNvPr id="3" name="Content Placeholder 2"/>
          <p:cNvSpPr>
            <a:spLocks noGrp="1"/>
          </p:cNvSpPr>
          <p:nvPr>
            <p:ph idx="1"/>
          </p:nvPr>
        </p:nvSpPr>
        <p:spPr/>
        <p:txBody>
          <a:bodyPr>
            <a:normAutofit/>
          </a:bodyPr>
          <a:lstStyle/>
          <a:p>
            <a:pPr>
              <a:buNone/>
            </a:pPr>
            <a:r>
              <a:rPr lang="en-US" dirty="0" smtClean="0"/>
              <a:t>• Communicating empathy</a:t>
            </a:r>
          </a:p>
          <a:p>
            <a:pPr>
              <a:buNone/>
            </a:pPr>
            <a:r>
              <a:rPr lang="en-US" dirty="0" smtClean="0"/>
              <a:t>• Playing music</a:t>
            </a:r>
          </a:p>
          <a:p>
            <a:pPr>
              <a:buNone/>
            </a:pPr>
            <a:r>
              <a:rPr lang="en-US" dirty="0" smtClean="0"/>
              <a:t>• Using touch</a:t>
            </a:r>
          </a:p>
          <a:p>
            <a:pPr>
              <a:buNone/>
            </a:pPr>
            <a:r>
              <a:rPr lang="en-US" dirty="0" smtClean="0"/>
              <a:t>• Praying with the client</a:t>
            </a:r>
          </a:p>
          <a:p>
            <a:pPr>
              <a:buNone/>
            </a:pPr>
            <a:r>
              <a:rPr lang="en-US" dirty="0" smtClean="0"/>
              <a:t>• Contacting the clergy if requested by the client</a:t>
            </a:r>
          </a:p>
          <a:p>
            <a:pPr>
              <a:buNone/>
            </a:pPr>
            <a:r>
              <a:rPr lang="en-US" dirty="0" smtClean="0"/>
              <a:t>• Reading religious literature aloud at the client’s request</a:t>
            </a:r>
            <a:endParaRPr lang="en-US" dirty="0"/>
          </a:p>
        </p:txBody>
      </p:sp>
    </p:spTree>
  </p:cSld>
  <p:clrMapOvr>
    <a:masterClrMapping/>
  </p:clrMapOvr>
  <p:timing>
    <p:tnLst>
      <p:par>
        <p:cTn id="1" dur="indefinite" restart="never" nodeType="tmRoot"/>
      </p:par>
    </p:tnLst>
  </p:timing>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Meeting the Psychosocial Needs of the Terminally Ill Client</a:t>
            </a:r>
            <a:endParaRPr lang="en-US" b="1" dirty="0"/>
          </a:p>
        </p:txBody>
      </p:sp>
      <p:sp>
        <p:nvSpPr>
          <p:cNvPr id="3" name="Content Placeholder 2"/>
          <p:cNvSpPr>
            <a:spLocks noGrp="1"/>
          </p:cNvSpPr>
          <p:nvPr>
            <p:ph idx="1"/>
          </p:nvPr>
        </p:nvSpPr>
        <p:spPr/>
        <p:txBody>
          <a:bodyPr>
            <a:normAutofit fontScale="70000" lnSpcReduction="20000"/>
          </a:bodyPr>
          <a:lstStyle/>
          <a:p>
            <a:pPr>
              <a:buNone/>
            </a:pPr>
            <a:r>
              <a:rPr lang="en-US" b="1" dirty="0" smtClean="0"/>
              <a:t>Anxiety</a:t>
            </a:r>
            <a:r>
              <a:rPr lang="en-US" dirty="0" smtClean="0"/>
              <a:t> </a:t>
            </a:r>
          </a:p>
          <a:p>
            <a:r>
              <a:rPr lang="en-US" dirty="0" smtClean="0"/>
              <a:t>A combination of factors contribute - Spend as much time as possible with the dying client. </a:t>
            </a:r>
          </a:p>
          <a:p>
            <a:r>
              <a:rPr lang="en-US" dirty="0" smtClean="0"/>
              <a:t>To anxiety of the dying client and family: Encourage verbalization of feelings.</a:t>
            </a:r>
          </a:p>
          <a:p>
            <a:r>
              <a:rPr lang="en-US" dirty="0" smtClean="0"/>
              <a:t>Client’s fear of death (and the loss of the known world) - Listen in nonjudgmental manner.</a:t>
            </a:r>
          </a:p>
          <a:p>
            <a:r>
              <a:rPr lang="en-US" dirty="0" smtClean="0"/>
              <a:t>Caregiver’s fear of loss of the loved one - Answer all questions in an honest, factual manner. </a:t>
            </a:r>
          </a:p>
          <a:p>
            <a:r>
              <a:rPr lang="en-US" dirty="0" smtClean="0"/>
              <a:t>Client’s sense of abandonment by the family, friends, and health care providers - Provide explanation of all procedures. </a:t>
            </a:r>
          </a:p>
          <a:p>
            <a:r>
              <a:rPr lang="en-US" dirty="0" smtClean="0"/>
              <a:t>Loss of independence and social isolation - Encourage family and friends to spend time with client.</a:t>
            </a:r>
            <a:endParaRPr lang="en-US" dirty="0"/>
          </a:p>
        </p:txBody>
      </p:sp>
    </p:spTree>
  </p:cSld>
  <p:clrMapOvr>
    <a:masterClrMapping/>
  </p:clrMapOvr>
  <p:timing>
    <p:tnLst>
      <p:par>
        <p:cTn id="1" dur="indefinite" restart="never" nodeType="tmRoot"/>
      </p:par>
    </p:tnLst>
  </p:timing>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Informing relatives</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It is the responsibility of the senior nurse to contact relatives and ask them if they wish to attend. He/ she should feel confident, knowledgeable and competent to do so and  should:</a:t>
            </a:r>
          </a:p>
          <a:p>
            <a:r>
              <a:rPr lang="en-US" dirty="0" smtClean="0"/>
              <a:t>• give name, title and where he/she is calling from</a:t>
            </a:r>
          </a:p>
          <a:p>
            <a:r>
              <a:rPr lang="en-US" dirty="0" smtClean="0"/>
              <a:t>• determine the identity of the person to whom you are speaking to</a:t>
            </a:r>
          </a:p>
          <a:p>
            <a:r>
              <a:rPr lang="en-US" dirty="0" smtClean="0"/>
              <a:t>• explain that the client’s condition has worsened</a:t>
            </a:r>
            <a:endParaRPr lang="en-US" dirty="0"/>
          </a:p>
        </p:txBody>
      </p:sp>
    </p:spTree>
  </p:cSld>
  <p:clrMapOvr>
    <a:masterClrMapping/>
  </p:clrMapOvr>
  <p:timing>
    <p:tnLst>
      <p:par>
        <p:cTn id="1" dur="indefinite" restart="never" nodeType="tmRoot"/>
      </p:par>
    </p:tnLst>
  </p:timing>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Informing relatives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stay calm and speak in a controlled manner</a:t>
            </a:r>
          </a:p>
          <a:p>
            <a:pPr>
              <a:buNone/>
            </a:pPr>
            <a:r>
              <a:rPr lang="en-US" dirty="0" smtClean="0"/>
              <a:t>• use short sentences offering small pieces of information</a:t>
            </a:r>
          </a:p>
          <a:p>
            <a:pPr>
              <a:buNone/>
            </a:pPr>
            <a:r>
              <a:rPr lang="en-US" dirty="0" smtClean="0"/>
              <a:t>• pause to allow the receiver of the call time to comprehend</a:t>
            </a:r>
          </a:p>
          <a:p>
            <a:pPr>
              <a:buNone/>
            </a:pPr>
            <a:r>
              <a:rPr lang="en-US" dirty="0" smtClean="0"/>
              <a:t>• urge the individual to come to the hospital and reassure that care is being given. Ask if they require you to contact any other persons on their behalf such as a priest or other religious leaders</a:t>
            </a:r>
          </a:p>
          <a:p>
            <a:pPr>
              <a:buNone/>
            </a:pPr>
            <a:r>
              <a:rPr lang="en-US" dirty="0" smtClean="0"/>
              <a:t>• document time and nature of information given and the name of the recipient(s).</a:t>
            </a:r>
            <a:endParaRPr lang="en-US" dirty="0"/>
          </a:p>
        </p:txBody>
      </p:sp>
    </p:spTree>
  </p:cSld>
  <p:clrMapOvr>
    <a:masterClrMapping/>
  </p:clrMapOvr>
  <p:timing>
    <p:tnLst>
      <p:par>
        <p:cTn id="1" dur="indefinite" restart="never" nodeType="tmRoot"/>
      </p:par>
    </p:tnLst>
  </p:timing>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Helping arriving relatives</a:t>
            </a:r>
            <a:endParaRPr lang="en-US" b="1" dirty="0"/>
          </a:p>
        </p:txBody>
      </p:sp>
      <p:sp>
        <p:nvSpPr>
          <p:cNvPr id="3" name="Content Placeholder 2"/>
          <p:cNvSpPr>
            <a:spLocks noGrp="1"/>
          </p:cNvSpPr>
          <p:nvPr>
            <p:ph idx="1"/>
          </p:nvPr>
        </p:nvSpPr>
        <p:spPr/>
        <p:txBody>
          <a:bodyPr/>
          <a:lstStyle/>
          <a:p>
            <a:pPr>
              <a:buNone/>
            </a:pPr>
            <a:r>
              <a:rPr lang="en-US" dirty="0" smtClean="0"/>
              <a:t>Grief reactions may differ:</a:t>
            </a:r>
          </a:p>
          <a:p>
            <a:pPr>
              <a:buNone/>
            </a:pPr>
            <a:r>
              <a:rPr lang="en-US" dirty="0" smtClean="0"/>
              <a:t>• be prepared and avoid being judgmental</a:t>
            </a:r>
          </a:p>
          <a:p>
            <a:pPr>
              <a:buNone/>
            </a:pPr>
            <a:r>
              <a:rPr lang="en-US" dirty="0" smtClean="0"/>
              <a:t>• words of comfort are often difficult to find; sincerity is generally the best course of action</a:t>
            </a:r>
          </a:p>
          <a:p>
            <a:pPr>
              <a:buNone/>
            </a:pPr>
            <a:r>
              <a:rPr lang="en-US" dirty="0" smtClean="0"/>
              <a:t>• active listening is often the best approach as this allows for reminiscing and/or expression of emotions.</a:t>
            </a:r>
            <a:endParaRPr lang="en-US" dirty="0"/>
          </a:p>
        </p:txBody>
      </p:sp>
    </p:spTree>
  </p:cSld>
  <p:clrMapOvr>
    <a:masterClrMapping/>
  </p:clrMapOvr>
  <p:timing>
    <p:tnLst>
      <p:par>
        <p:cTn id="1" dur="indefinite" restart="never" nodeType="tmRoot"/>
      </p:par>
    </p:tnLst>
  </p:timing>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Helping arriving relatives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Those receiving notification of a sudden unexpected death may show severe emotional reactions.</a:t>
            </a:r>
          </a:p>
          <a:p>
            <a:r>
              <a:rPr lang="en-US" dirty="0" smtClean="0"/>
              <a:t>Encouraging survivors to view the deceased can seem quite brutal; however, this can help to reinforce the reality of the event and assist subsequent grieving.</a:t>
            </a:r>
          </a:p>
          <a:p>
            <a:r>
              <a:rPr lang="en-US" dirty="0" smtClean="0"/>
              <a:t>Consider the likely effect of showing personal emotion. It may or may not be appropriate depending upon the circumstances surrounding the actual/impending death.</a:t>
            </a:r>
            <a:endParaRPr lang="en-US" dirty="0"/>
          </a:p>
        </p:txBody>
      </p:sp>
    </p:spTree>
  </p:cSld>
  <p:clrMapOvr>
    <a:masterClrMapping/>
  </p:clrMapOvr>
  <p:timing>
    <p:tnLst>
      <p:par>
        <p:cTn id="1" dur="indefinite" restart="never" nodeType="tmRoot"/>
      </p:par>
    </p:tnLst>
  </p:timing>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Post-mortems</a:t>
            </a:r>
            <a:endParaRPr lang="en-US" b="1" dirty="0"/>
          </a:p>
        </p:txBody>
      </p:sp>
      <p:sp>
        <p:nvSpPr>
          <p:cNvPr id="3" name="Content Placeholder 2"/>
          <p:cNvSpPr>
            <a:spLocks noGrp="1"/>
          </p:cNvSpPr>
          <p:nvPr>
            <p:ph idx="1"/>
          </p:nvPr>
        </p:nvSpPr>
        <p:spPr/>
        <p:txBody>
          <a:bodyPr/>
          <a:lstStyle/>
          <a:p>
            <a:r>
              <a:rPr lang="en-US" dirty="0" smtClean="0"/>
              <a:t>Post-mortems may only be carried out with written consent of relatives unless the death occurs in suspicious circumstances or occurred without prior medical intervention.</a:t>
            </a:r>
            <a:endParaRPr lang="en-US" dirty="0"/>
          </a:p>
        </p:txBody>
      </p:sp>
    </p:spTree>
  </p:cSld>
  <p:clrMapOvr>
    <a:masterClrMapping/>
  </p:clrMapOvr>
  <p:timing>
    <p:tnLst>
      <p:par>
        <p:cTn id="1" dur="indefinite" restart="never" nodeType="tmRoot"/>
      </p:par>
    </p:tnLst>
  </p:timing>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Organ Donation</a:t>
            </a:r>
            <a:br>
              <a:rPr lang="en-US" b="1" dirty="0" smtClean="0"/>
            </a:br>
            <a:endParaRPr lang="en-US" b="1" dirty="0"/>
          </a:p>
        </p:txBody>
      </p:sp>
      <p:sp>
        <p:nvSpPr>
          <p:cNvPr id="3" name="Content Placeholder 2"/>
          <p:cNvSpPr>
            <a:spLocks noGrp="1"/>
          </p:cNvSpPr>
          <p:nvPr>
            <p:ph idx="1"/>
          </p:nvPr>
        </p:nvSpPr>
        <p:spPr/>
        <p:txBody>
          <a:bodyPr numCol="2">
            <a:normAutofit fontScale="77500" lnSpcReduction="20000"/>
          </a:bodyPr>
          <a:lstStyle/>
          <a:p>
            <a:r>
              <a:rPr lang="en-US" dirty="0" smtClean="0"/>
              <a:t>The donation of organs for transplantation is a matter that requires compassion and sensitivity from the caregivers. </a:t>
            </a:r>
          </a:p>
          <a:p>
            <a:r>
              <a:rPr lang="en-US" dirty="0" smtClean="0"/>
              <a:t>Health care institutions are required to have policies related to the referral of potential donors to organ procurement agencies.</a:t>
            </a:r>
          </a:p>
          <a:p>
            <a:r>
              <a:rPr lang="en-US" dirty="0" smtClean="0"/>
              <a:t> It is important that families of the deceased know the importance of and process for organ donation. </a:t>
            </a:r>
          </a:p>
          <a:p>
            <a:r>
              <a:rPr lang="en-US" dirty="0" smtClean="0"/>
              <a:t>The following organs and tissues are used for transplantation:</a:t>
            </a:r>
          </a:p>
          <a:p>
            <a:r>
              <a:rPr lang="en-US" dirty="0" smtClean="0"/>
              <a:t>• Kidneys</a:t>
            </a:r>
          </a:p>
          <a:p>
            <a:r>
              <a:rPr lang="en-US" dirty="0" smtClean="0"/>
              <a:t>• Heart</a:t>
            </a:r>
          </a:p>
          <a:p>
            <a:r>
              <a:rPr lang="en-US" dirty="0" smtClean="0"/>
              <a:t>• Lungs</a:t>
            </a:r>
          </a:p>
          <a:p>
            <a:r>
              <a:rPr lang="en-US" dirty="0" smtClean="0"/>
              <a:t>• Liver</a:t>
            </a:r>
          </a:p>
          <a:p>
            <a:r>
              <a:rPr lang="en-US" dirty="0" smtClean="0"/>
              <a:t>• Pancreas</a:t>
            </a:r>
          </a:p>
          <a:p>
            <a:r>
              <a:rPr lang="en-US" dirty="0" smtClean="0"/>
              <a:t>• Skin</a:t>
            </a:r>
          </a:p>
          <a:p>
            <a:r>
              <a:rPr lang="en-US" dirty="0" smtClean="0"/>
              <a:t>• Corneas</a:t>
            </a:r>
          </a:p>
          <a:p>
            <a:r>
              <a:rPr lang="en-US" dirty="0" smtClean="0"/>
              <a:t>• Bones (long bones and middle ear bones)</a:t>
            </a:r>
            <a:endParaRPr lang="en-US" dirty="0"/>
          </a:p>
        </p:txBody>
      </p:sp>
    </p:spTree>
  </p:cSld>
  <p:clrMapOvr>
    <a:masterClrMapping/>
  </p:clrMapOvr>
  <p:timing>
    <p:tnLst>
      <p:par>
        <p:cTn id="1" dur="indefinite" restart="never" nodeType="tmRoot"/>
      </p:par>
    </p:tnLst>
  </p:timing>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Accounting for valuables</a:t>
            </a:r>
            <a:br>
              <a:rPr lang="en-US" b="1" dirty="0" smtClean="0"/>
            </a:br>
            <a:endParaRPr lang="en-US" b="1" dirty="0"/>
          </a:p>
        </p:txBody>
      </p:sp>
      <p:sp>
        <p:nvSpPr>
          <p:cNvPr id="3" name="Content Placeholder 2"/>
          <p:cNvSpPr>
            <a:spLocks noGrp="1"/>
          </p:cNvSpPr>
          <p:nvPr>
            <p:ph idx="1"/>
          </p:nvPr>
        </p:nvSpPr>
        <p:spPr>
          <a:xfrm>
            <a:off x="457200" y="1371600"/>
            <a:ext cx="8229600" cy="5105400"/>
          </a:xfrm>
        </p:spPr>
        <p:txBody>
          <a:bodyPr>
            <a:normAutofit fontScale="92500" lnSpcReduction="10000"/>
          </a:bodyPr>
          <a:lstStyle/>
          <a:p>
            <a:pPr>
              <a:buNone/>
            </a:pPr>
            <a:r>
              <a:rPr lang="en-US" dirty="0" smtClean="0"/>
              <a:t>• Be aware of local policy.</a:t>
            </a:r>
          </a:p>
          <a:p>
            <a:pPr>
              <a:buNone/>
            </a:pPr>
            <a:r>
              <a:rPr lang="en-US" dirty="0" smtClean="0"/>
              <a:t>• All valuables should be identified, accounted for and sent for safe-keeping as soon as is reasonably practical, in keeping with local policy.</a:t>
            </a:r>
          </a:p>
          <a:p>
            <a:pPr>
              <a:buNone/>
            </a:pPr>
            <a:r>
              <a:rPr lang="en-US" dirty="0" smtClean="0"/>
              <a:t>• Any </a:t>
            </a:r>
            <a:r>
              <a:rPr lang="en-US" dirty="0" err="1" smtClean="0"/>
              <a:t>jewellery</a:t>
            </a:r>
            <a:r>
              <a:rPr lang="en-US" dirty="0" smtClean="0"/>
              <a:t> left on the deceased should be taped, and details noted on the appropriate documentation.</a:t>
            </a:r>
          </a:p>
          <a:p>
            <a:pPr>
              <a:buNone/>
            </a:pPr>
            <a:r>
              <a:rPr lang="en-US" dirty="0" smtClean="0"/>
              <a:t>• A second responsible person should always be called on as witness when accounting for client property whether the client is deceased or  otherwise.</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making supplies</a:t>
            </a:r>
            <a:endParaRPr lang="en-US" b="1" dirty="0"/>
          </a:p>
        </p:txBody>
      </p:sp>
      <p:sp>
        <p:nvSpPr>
          <p:cNvPr id="3" name="Content Placeholder 2"/>
          <p:cNvSpPr>
            <a:spLocks noGrp="1"/>
          </p:cNvSpPr>
          <p:nvPr>
            <p:ph idx="1"/>
          </p:nvPr>
        </p:nvSpPr>
        <p:spPr/>
        <p:txBody>
          <a:bodyPr/>
          <a:lstStyle/>
          <a:p>
            <a:pPr>
              <a:buNone/>
            </a:pPr>
            <a:r>
              <a:rPr lang="en-US" dirty="0" smtClean="0"/>
              <a:t>(a) Large sheets (2). </a:t>
            </a:r>
          </a:p>
          <a:p>
            <a:pPr>
              <a:buNone/>
            </a:pPr>
            <a:r>
              <a:rPr lang="en-US" dirty="0" smtClean="0"/>
              <a:t>(b) </a:t>
            </a:r>
            <a:r>
              <a:rPr lang="en-US" dirty="0" err="1" smtClean="0"/>
              <a:t>Drawsheet</a:t>
            </a:r>
            <a:r>
              <a:rPr lang="en-US" dirty="0" smtClean="0"/>
              <a:t> (1) - sheet placed over the bottom sheet to help lift or move a patient and to protect the bottom sheet from soiling. </a:t>
            </a:r>
          </a:p>
          <a:p>
            <a:pPr>
              <a:buNone/>
            </a:pPr>
            <a:r>
              <a:rPr lang="en-US" dirty="0" smtClean="0"/>
              <a:t>(c) Blanket. </a:t>
            </a:r>
          </a:p>
          <a:p>
            <a:pPr>
              <a:buNone/>
            </a:pPr>
            <a:r>
              <a:rPr lang="en-US" dirty="0" smtClean="0"/>
              <a:t>(d) Pillow(s). </a:t>
            </a:r>
          </a:p>
          <a:p>
            <a:pPr>
              <a:buNone/>
            </a:pPr>
            <a:r>
              <a:rPr lang="en-US" dirty="0" smtClean="0"/>
              <a:t>(e) Pillowcase(s)</a:t>
            </a:r>
          </a:p>
          <a:p>
            <a:pPr>
              <a:buNone/>
            </a:pPr>
            <a:r>
              <a:rPr lang="en-US" dirty="0" smtClean="0"/>
              <a:t>(f) Flannel (Bed cover)</a:t>
            </a:r>
          </a:p>
          <a:p>
            <a:pPr>
              <a:buNone/>
            </a:pPr>
            <a:endParaRPr lang="en-US" dirty="0"/>
          </a:p>
        </p:txBody>
      </p:sp>
    </p:spTree>
  </p:cSld>
  <p:clrMapOvr>
    <a:masterClrMapping/>
  </p:clrMapOvr>
  <p:timing>
    <p:tnLst>
      <p:par>
        <p:cTn id="1" dur="indefinite" restart="never" nodeType="tmRoot"/>
      </p:par>
    </p:tnLst>
  </p:timing>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Accounting for valuables</a:t>
            </a:r>
            <a:br>
              <a:rPr lang="en-US" b="1" dirty="0" smtClean="0"/>
            </a:br>
            <a:endParaRPr lang="en-US" dirty="0"/>
          </a:p>
        </p:txBody>
      </p:sp>
      <p:sp>
        <p:nvSpPr>
          <p:cNvPr id="3" name="Content Placeholder 2"/>
          <p:cNvSpPr>
            <a:spLocks noGrp="1"/>
          </p:cNvSpPr>
          <p:nvPr>
            <p:ph idx="1"/>
          </p:nvPr>
        </p:nvSpPr>
        <p:spPr/>
        <p:txBody>
          <a:bodyPr>
            <a:normAutofit fontScale="92500"/>
          </a:bodyPr>
          <a:lstStyle/>
          <a:p>
            <a:pPr>
              <a:buNone/>
            </a:pPr>
            <a:r>
              <a:rPr lang="en-US" dirty="0" smtClean="0"/>
              <a:t>• No valuables or other client property should be given to relatives prior to full documentation and a signature of receipt should be obtained.</a:t>
            </a:r>
          </a:p>
          <a:p>
            <a:pPr>
              <a:buNone/>
            </a:pPr>
            <a:r>
              <a:rPr lang="en-US" dirty="0" smtClean="0"/>
              <a:t>• It is usual to ask relatives to collect the deceased’s belongings when they</a:t>
            </a:r>
          </a:p>
          <a:p>
            <a:pPr>
              <a:buNone/>
            </a:pPr>
            <a:r>
              <a:rPr lang="en-US" dirty="0" smtClean="0"/>
              <a:t>come to collect the Medical Certificate of Death. This allows time to parcel the property more appropriately and thus reduce the potential for further distress.</a:t>
            </a:r>
          </a:p>
          <a:p>
            <a:endParaRPr lang="en-US" dirty="0"/>
          </a:p>
        </p:txBody>
      </p:sp>
    </p:spTree>
  </p:cSld>
  <p:clrMapOvr>
    <a:masterClrMapping/>
  </p:clrMapOvr>
  <p:timing>
    <p:tnLst>
      <p:par>
        <p:cTn id="1" dur="indefinite" restart="never" nodeType="tmRoot"/>
      </p:par>
    </p:tnLst>
  </p:timing>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Last Offices</a:t>
            </a:r>
            <a:endParaRPr lang="en-US" b="1" dirty="0"/>
          </a:p>
        </p:txBody>
      </p:sp>
      <p:sp>
        <p:nvSpPr>
          <p:cNvPr id="3" name="Content Placeholder 2"/>
          <p:cNvSpPr>
            <a:spLocks noGrp="1"/>
          </p:cNvSpPr>
          <p:nvPr>
            <p:ph idx="1"/>
          </p:nvPr>
        </p:nvSpPr>
        <p:spPr/>
        <p:txBody>
          <a:bodyPr/>
          <a:lstStyle/>
          <a:p>
            <a:r>
              <a:rPr lang="en-US" dirty="0" smtClean="0"/>
              <a:t>Last Offices means ‘caring for the body after death’. It is the final expression of caring a nurse can undertake for their client. </a:t>
            </a:r>
          </a:p>
          <a:p>
            <a:r>
              <a:rPr lang="en-US" dirty="0" smtClean="0"/>
              <a:t>It is also essential to maintaining a safe environment and ensuring safe passage of the body.</a:t>
            </a:r>
            <a:endParaRPr lang="en-US" dirty="0"/>
          </a:p>
        </p:txBody>
      </p:sp>
    </p:spTree>
  </p:cSld>
  <p:clrMapOvr>
    <a:masterClrMapping/>
  </p:clrMapOvr>
  <p:timing>
    <p:tnLst>
      <p:par>
        <p:cTn id="1" dur="indefinite" restart="never" nodeType="tmRoot"/>
      </p:par>
    </p:tnLst>
  </p:timing>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Last Offices</a:t>
            </a:r>
            <a:br>
              <a:rPr lang="en-US" b="1" dirty="0" smtClean="0"/>
            </a:br>
            <a:endParaRPr lang="en-US" b="1" dirty="0"/>
          </a:p>
        </p:txBody>
      </p:sp>
      <p:sp>
        <p:nvSpPr>
          <p:cNvPr id="3" name="Content Placeholder 2"/>
          <p:cNvSpPr>
            <a:spLocks noGrp="1"/>
          </p:cNvSpPr>
          <p:nvPr>
            <p:ph idx="1"/>
          </p:nvPr>
        </p:nvSpPr>
        <p:spPr>
          <a:xfrm>
            <a:off x="457200" y="1447800"/>
            <a:ext cx="8382000" cy="5029200"/>
          </a:xfrm>
        </p:spPr>
        <p:txBody>
          <a:bodyPr>
            <a:normAutofit fontScale="85000" lnSpcReduction="20000"/>
          </a:bodyPr>
          <a:lstStyle/>
          <a:p>
            <a:r>
              <a:rPr lang="en-US" dirty="0" smtClean="0"/>
              <a:t>Specific needs in relation to Last Offices can vary according to the client’s cultural and religious practices. It is therefore important to elicit the wishes of the client and of the relatives prior to death if at all possible, and to make sure that these wishes are clearly documented in the client’s records and adhered to. </a:t>
            </a:r>
          </a:p>
          <a:p>
            <a:r>
              <a:rPr lang="en-US" dirty="0" smtClean="0"/>
              <a:t>Two staff working quietly together should normally undertake this procedure, paying due regard to legal requirements including health and safety issues as appropriate </a:t>
            </a:r>
          </a:p>
          <a:p>
            <a:r>
              <a:rPr lang="en-US" dirty="0" smtClean="0"/>
              <a:t>it is advisable to perform Last Offices prior to Rigor mortis occurring, as movement and positioning will otherwise be impossible.</a:t>
            </a:r>
            <a:endParaRPr lang="en-US" dirty="0"/>
          </a:p>
        </p:txBody>
      </p:sp>
    </p:spTree>
  </p:cSld>
  <p:clrMapOvr>
    <a:masterClrMapping/>
  </p:clrMapOvr>
  <p:timing>
    <p:tnLst>
      <p:par>
        <p:cTn id="1" dur="indefinite" restart="never" nodeType="tmRoot"/>
      </p:par>
    </p:tnLst>
  </p:timing>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Equipment</a:t>
            </a:r>
            <a:br>
              <a:rPr lang="en-US" b="1" dirty="0" smtClean="0"/>
            </a:br>
            <a:endParaRPr lang="en-US" b="1" dirty="0"/>
          </a:p>
        </p:txBody>
      </p:sp>
      <p:sp>
        <p:nvSpPr>
          <p:cNvPr id="3" name="Content Placeholder 2"/>
          <p:cNvSpPr>
            <a:spLocks noGrp="1"/>
          </p:cNvSpPr>
          <p:nvPr>
            <p:ph idx="1"/>
          </p:nvPr>
        </p:nvSpPr>
        <p:spPr/>
        <p:txBody>
          <a:bodyPr numCol="2">
            <a:normAutofit fontScale="62500" lnSpcReduction="20000"/>
          </a:bodyPr>
          <a:lstStyle/>
          <a:p>
            <a:r>
              <a:rPr lang="en-US" dirty="0" smtClean="0"/>
              <a:t>Wash bowl</a:t>
            </a:r>
          </a:p>
          <a:p>
            <a:r>
              <a:rPr lang="en-US" dirty="0" smtClean="0"/>
              <a:t>Soap and towel(s)</a:t>
            </a:r>
          </a:p>
          <a:p>
            <a:r>
              <a:rPr lang="en-US" dirty="0" smtClean="0"/>
              <a:t>Disposable wipes</a:t>
            </a:r>
          </a:p>
          <a:p>
            <a:r>
              <a:rPr lang="en-US" dirty="0" smtClean="0"/>
              <a:t>Shaving materials as required (electric shaving is preferable to avoid damage</a:t>
            </a:r>
          </a:p>
          <a:p>
            <a:r>
              <a:rPr lang="en-US" dirty="0" smtClean="0"/>
              <a:t>to the skin)</a:t>
            </a:r>
          </a:p>
          <a:p>
            <a:r>
              <a:rPr lang="en-US" dirty="0" smtClean="0"/>
              <a:t>Toothbrush/toothpaste/oral hygiene pack</a:t>
            </a:r>
          </a:p>
          <a:p>
            <a:r>
              <a:rPr lang="en-US" dirty="0" smtClean="0"/>
              <a:t>Brush/comb</a:t>
            </a:r>
          </a:p>
          <a:p>
            <a:r>
              <a:rPr lang="en-US" dirty="0" smtClean="0"/>
              <a:t>Spigots and/or clamps (if necessary)</a:t>
            </a:r>
          </a:p>
          <a:p>
            <a:r>
              <a:rPr lang="en-US" dirty="0" smtClean="0"/>
              <a:t>Adhesive tape</a:t>
            </a:r>
          </a:p>
          <a:p>
            <a:r>
              <a:rPr lang="en-US" dirty="0" smtClean="0"/>
              <a:t>Occlusive tape and wound dressings if required</a:t>
            </a:r>
          </a:p>
          <a:p>
            <a:r>
              <a:rPr lang="en-US" dirty="0" smtClean="0"/>
              <a:t>Disposable gloves and aprons</a:t>
            </a:r>
          </a:p>
          <a:p>
            <a:r>
              <a:rPr lang="en-US" dirty="0" smtClean="0"/>
              <a:t>Clinical waste bag</a:t>
            </a:r>
          </a:p>
          <a:p>
            <a:r>
              <a:rPr lang="en-US" dirty="0" smtClean="0"/>
              <a:t>Clean linen and laundry skip</a:t>
            </a:r>
          </a:p>
          <a:p>
            <a:r>
              <a:rPr lang="en-US" dirty="0" smtClean="0"/>
              <a:t>Shroud or clean attire in keeping with deceased’s/relatives’ cultural/religious</a:t>
            </a:r>
          </a:p>
          <a:p>
            <a:r>
              <a:rPr lang="en-US" dirty="0" smtClean="0"/>
              <a:t>preferences</a:t>
            </a:r>
          </a:p>
          <a:p>
            <a:r>
              <a:rPr lang="en-US" dirty="0" smtClean="0"/>
              <a:t>Property book and envelope for valuables</a:t>
            </a:r>
          </a:p>
          <a:p>
            <a:r>
              <a:rPr lang="en-US" dirty="0" smtClean="0"/>
              <a:t>Legal documents; care records, medical notes, identification bands, death</a:t>
            </a:r>
          </a:p>
          <a:p>
            <a:r>
              <a:rPr lang="en-US" dirty="0" smtClean="0"/>
              <a:t>labels, notification-of-death forms</a:t>
            </a:r>
          </a:p>
          <a:p>
            <a:r>
              <a:rPr lang="en-US" dirty="0" smtClean="0"/>
              <a:t>Body bag if required (see special precautions)</a:t>
            </a:r>
            <a:endParaRPr lang="en-US" dirty="0"/>
          </a:p>
        </p:txBody>
      </p:sp>
    </p:spTree>
  </p:cSld>
  <p:clrMapOvr>
    <a:masterClrMapping/>
  </p:clrMapOvr>
  <p:timing>
    <p:tnLst>
      <p:par>
        <p:cTn id="1" dur="indefinite" restart="never" nodeType="tmRoot"/>
      </p:par>
    </p:tnLst>
  </p:timing>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Hospice Care</a:t>
            </a:r>
            <a:br>
              <a:rPr lang="en-US" b="1" dirty="0" smtClean="0"/>
            </a:br>
            <a:endParaRPr lang="en-US" b="1" dirty="0"/>
          </a:p>
        </p:txBody>
      </p:sp>
      <p:sp>
        <p:nvSpPr>
          <p:cNvPr id="3" name="Content Placeholder 2"/>
          <p:cNvSpPr>
            <a:spLocks noGrp="1"/>
          </p:cNvSpPr>
          <p:nvPr>
            <p:ph idx="1"/>
          </p:nvPr>
        </p:nvSpPr>
        <p:spPr/>
        <p:txBody>
          <a:bodyPr/>
          <a:lstStyle/>
          <a:p>
            <a:r>
              <a:rPr lang="en-US" dirty="0" smtClean="0"/>
              <a:t>Hospice, a type of care for the terminally ill, is founded on the concept of allowing individuals to die with dignity and be surrounded by those who love them. </a:t>
            </a:r>
            <a:endParaRPr lang="en-US" dirty="0"/>
          </a:p>
        </p:txBody>
      </p:sp>
    </p:spTree>
  </p:cSld>
  <p:clrMapOvr>
    <a:masterClrMapping/>
  </p:clrMapOvr>
  <p:timing>
    <p:tnLst>
      <p:par>
        <p:cTn id="1" dur="indefinite" restart="never" nodeType="tmRoot"/>
      </p:par>
    </p:tnLst>
  </p:timing>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HEALTH ASSESSMENT</a:t>
            </a:r>
            <a:endParaRPr lang="en-US" sz="9600" b="1" dirty="0"/>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685800" y="1066800"/>
            <a:ext cx="7772400" cy="4114800"/>
          </a:xfrm>
        </p:spPr>
        <p:txBody>
          <a:bodyPr/>
          <a:lstStyle/>
          <a:p>
            <a:pPr indent="800100"/>
            <a:endParaRPr lang="en-US" altLang="zh-CN" dirty="0"/>
          </a:p>
          <a:p>
            <a:pPr indent="800100">
              <a:lnSpc>
                <a:spcPct val="120000"/>
              </a:lnSpc>
              <a:buFontTx/>
              <a:buNone/>
            </a:pPr>
            <a:r>
              <a:rPr lang="en-US" altLang="zh-CN" sz="3600" dirty="0"/>
              <a:t>Accurate diagnosis rests firmly upon the foundation of a thoughtful and inclusive history and a </a:t>
            </a:r>
            <a:r>
              <a:rPr lang="en-US" altLang="zh-CN" sz="3600" dirty="0" smtClean="0"/>
              <a:t>competently </a:t>
            </a:r>
            <a:r>
              <a:rPr lang="en-US" altLang="zh-CN" sz="3600" dirty="0"/>
              <a:t>performed physical examination.</a:t>
            </a:r>
          </a:p>
          <a:p>
            <a:pPr indent="800100">
              <a:lnSpc>
                <a:spcPct val="120000"/>
              </a:lnSpc>
              <a:buFontTx/>
              <a:buNone/>
            </a:pPr>
            <a:endParaRPr lang="en-US" altLang="zh-CN" sz="3600" dirty="0"/>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Health Assessment </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1. Part of Nursing Process </a:t>
            </a:r>
          </a:p>
          <a:p>
            <a:pPr>
              <a:buNone/>
            </a:pPr>
            <a:r>
              <a:rPr lang="en-US" dirty="0" smtClean="0"/>
              <a:t>2. Nurses use physical assessment skills to: </a:t>
            </a:r>
          </a:p>
          <a:p>
            <a:pPr>
              <a:buNone/>
            </a:pPr>
            <a:r>
              <a:rPr lang="en-US" dirty="0" smtClean="0"/>
              <a:t>a) Develop (obtain baseline data) and expand the data base from which subsequent phases of the nursing process can evolve </a:t>
            </a:r>
          </a:p>
          <a:p>
            <a:pPr>
              <a:buNone/>
            </a:pPr>
            <a:r>
              <a:rPr lang="en-US" dirty="0" smtClean="0"/>
              <a:t>b) To identify and manage a variety of patient problems (actual and potential) </a:t>
            </a:r>
          </a:p>
          <a:p>
            <a:pPr>
              <a:buNone/>
            </a:pPr>
            <a:r>
              <a:rPr lang="en-US" dirty="0" smtClean="0"/>
              <a:t>c) Evaluate the effectiveness of nursing care </a:t>
            </a:r>
          </a:p>
          <a:p>
            <a:pPr>
              <a:buNone/>
            </a:pPr>
            <a:r>
              <a:rPr lang="en-US" dirty="0" smtClean="0"/>
              <a:t>d) Enhance the nurse-patient relationship </a:t>
            </a:r>
          </a:p>
          <a:p>
            <a:pPr>
              <a:buNone/>
            </a:pPr>
            <a:r>
              <a:rPr lang="en-US" dirty="0" smtClean="0"/>
              <a:t>e) Make clinical judgments </a:t>
            </a:r>
          </a:p>
          <a:p>
            <a:endParaRPr lang="en-US" dirty="0"/>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HISTORY TAKING</a:t>
            </a:r>
            <a:endParaRPr lang="en-US" sz="9600" b="1" dirty="0"/>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b="1">
                <a:latin typeface="Times New Roman" pitchFamily="18" charset="0"/>
                <a:cs typeface="Times New Roman" pitchFamily="18" charset="0"/>
              </a:rPr>
              <a:t>Definition of Health History</a:t>
            </a:r>
          </a:p>
        </p:txBody>
      </p:sp>
      <p:sp>
        <p:nvSpPr>
          <p:cNvPr id="28675" name="Rectangle 3"/>
          <p:cNvSpPr>
            <a:spLocks noGrp="1" noChangeArrowheads="1"/>
          </p:cNvSpPr>
          <p:nvPr>
            <p:ph type="body" sz="half" idx="1"/>
          </p:nvPr>
        </p:nvSpPr>
        <p:spPr>
          <a:xfrm>
            <a:off x="457200" y="1600200"/>
            <a:ext cx="7315200" cy="3733800"/>
          </a:xfrm>
        </p:spPr>
        <p:txBody>
          <a:bodyPr/>
          <a:lstStyle/>
          <a:p>
            <a:pPr>
              <a:buFont typeface="Wingdings" pitchFamily="2" charset="2"/>
              <a:buNone/>
            </a:pPr>
            <a:r>
              <a:rPr lang="en-US" sz="4000">
                <a:latin typeface="Times New Roman" pitchFamily="18" charset="0"/>
                <a:cs typeface="Times New Roman" pitchFamily="18" charset="0"/>
              </a:rPr>
              <a:t>Systematic collection of </a:t>
            </a:r>
            <a:r>
              <a:rPr lang="en-US" sz="4000">
                <a:solidFill>
                  <a:srgbClr val="FF0000"/>
                </a:solidFill>
                <a:latin typeface="Times New Roman" pitchFamily="18" charset="0"/>
                <a:cs typeface="Times New Roman" pitchFamily="18" charset="0"/>
              </a:rPr>
              <a:t>subjective</a:t>
            </a:r>
            <a:r>
              <a:rPr lang="en-US" sz="4000">
                <a:latin typeface="Times New Roman" pitchFamily="18" charset="0"/>
                <a:cs typeface="Times New Roman" pitchFamily="18" charset="0"/>
              </a:rPr>
              <a:t> data which stated with </a:t>
            </a:r>
            <a:r>
              <a:rPr lang="en-US" sz="4000" u="sng">
                <a:latin typeface="Times New Roman" pitchFamily="18" charset="0"/>
                <a:cs typeface="Times New Roman" pitchFamily="18" charset="0"/>
              </a:rPr>
              <a:t>client</a:t>
            </a:r>
            <a:r>
              <a:rPr lang="en-US" sz="4000">
                <a:latin typeface="Times New Roman" pitchFamily="18" charset="0"/>
                <a:cs typeface="Times New Roman" pitchFamily="18" charset="0"/>
              </a:rPr>
              <a:t>, and </a:t>
            </a:r>
            <a:r>
              <a:rPr lang="en-US" sz="4000">
                <a:solidFill>
                  <a:srgbClr val="FF0000"/>
                </a:solidFill>
                <a:latin typeface="Times New Roman" pitchFamily="18" charset="0"/>
                <a:cs typeface="Times New Roman" pitchFamily="18" charset="0"/>
              </a:rPr>
              <a:t>objective</a:t>
            </a:r>
            <a:r>
              <a:rPr lang="en-US" sz="4000">
                <a:latin typeface="Times New Roman" pitchFamily="18" charset="0"/>
                <a:cs typeface="Times New Roman" pitchFamily="18" charset="0"/>
              </a:rPr>
              <a:t> data which observed by the </a:t>
            </a:r>
            <a:r>
              <a:rPr lang="en-US" sz="4000" u="sng">
                <a:latin typeface="Times New Roman" pitchFamily="18" charset="0"/>
                <a:cs typeface="Times New Roman" pitchFamily="18" charset="0"/>
              </a:rPr>
              <a:t>nurse</a:t>
            </a:r>
            <a:r>
              <a:rPr lang="en-US" sz="4000">
                <a:latin typeface="Times New Roman" pitchFamily="18" charset="0"/>
                <a:cs typeface="Times New Roman" pitchFamily="18" charset="0"/>
              </a:rPr>
              <a:t>.</a:t>
            </a:r>
          </a:p>
        </p:txBody>
      </p:sp>
      <p:graphicFrame>
        <p:nvGraphicFramePr>
          <p:cNvPr id="28676" name="Object 4"/>
          <p:cNvGraphicFramePr>
            <a:graphicFrameLocks noGrp="1" noChangeAspect="1"/>
          </p:cNvGraphicFramePr>
          <p:nvPr>
            <p:ph sz="half" idx="2"/>
          </p:nvPr>
        </p:nvGraphicFramePr>
        <p:xfrm>
          <a:off x="6324600" y="4038600"/>
          <a:ext cx="2667000" cy="2743200"/>
        </p:xfrm>
        <a:graphic>
          <a:graphicData uri="http://schemas.openxmlformats.org/presentationml/2006/ole">
            <mc:AlternateContent xmlns:mc="http://schemas.openxmlformats.org/markup-compatibility/2006">
              <mc:Choice xmlns:v="urn:schemas-microsoft-com:vml" Requires="v">
                <p:oleObj spid="_x0000_s293942" name="Clip" r:id="rId3" imgW="1888560" imgH="2329560" progId="">
                  <p:embed/>
                </p:oleObj>
              </mc:Choice>
              <mc:Fallback>
                <p:oleObj name="Clip" r:id="rId3" imgW="1888560" imgH="232956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4038600"/>
                        <a:ext cx="2667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making</a:t>
            </a:r>
            <a:endParaRPr lang="en-US" b="1" dirty="0"/>
          </a:p>
        </p:txBody>
      </p:sp>
      <p:sp>
        <p:nvSpPr>
          <p:cNvPr id="3" name="Content Placeholder 2"/>
          <p:cNvSpPr>
            <a:spLocks noGrp="1"/>
          </p:cNvSpPr>
          <p:nvPr>
            <p:ph idx="1"/>
          </p:nvPr>
        </p:nvSpPr>
        <p:spPr/>
        <p:txBody>
          <a:bodyPr>
            <a:normAutofit/>
          </a:bodyPr>
          <a:lstStyle/>
          <a:p>
            <a:pPr>
              <a:buNone/>
            </a:pPr>
            <a:r>
              <a:rPr lang="en-US" b="1" dirty="0" smtClean="0"/>
              <a:t>Mitered corner</a:t>
            </a:r>
            <a:r>
              <a:rPr lang="en-US" dirty="0" smtClean="0"/>
              <a:t> </a:t>
            </a:r>
          </a:p>
          <a:p>
            <a:r>
              <a:rPr lang="en-US" dirty="0" smtClean="0"/>
              <a:t>a means of anchoring sheets on mattresses</a:t>
            </a:r>
          </a:p>
          <a:p>
            <a:r>
              <a:rPr lang="en-US" dirty="0" smtClean="0"/>
              <a:t>method of folding the bed clothes at the corners to secure them in place while the bed is occupied</a:t>
            </a:r>
          </a:p>
          <a:p>
            <a:r>
              <a:rPr lang="en-US" dirty="0" smtClean="0"/>
              <a:t>it is accomplished on the bottom sheet by placing the end of the sheet evenly under the mattress</a:t>
            </a:r>
          </a:p>
          <a:p>
            <a:endParaRPr lang="en-US" dirty="0"/>
          </a:p>
        </p:txBody>
      </p:sp>
    </p:spTree>
  </p:cSld>
  <p:clrMapOvr>
    <a:masterClrMapping/>
  </p:clrMapOvr>
  <p:timing>
    <p:tnLst>
      <p:par>
        <p:cTn id="1" dur="indefinite" restart="never" nodeType="tmRoot"/>
      </p:par>
    </p:tnLst>
  </p:timing>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History taking</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Good history taking is an important first step in treating the patient. Each person will develop their own style and technique, but a good interview will likely include the basic elements discussed below. </a:t>
            </a:r>
          </a:p>
          <a:p>
            <a:r>
              <a:rPr lang="en-US" dirty="0" smtClean="0"/>
              <a:t>Remember you are treating a patient, not their condition. The better you understand your patient, the better your treatment plan will be and the more likely you will be to get good patient compliance.</a:t>
            </a:r>
            <a:endParaRPr lang="en-US" dirty="0"/>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History taking</a:t>
            </a:r>
            <a:endParaRPr lang="en-US" dirty="0"/>
          </a:p>
        </p:txBody>
      </p:sp>
      <p:sp>
        <p:nvSpPr>
          <p:cNvPr id="3" name="Content Placeholder 2"/>
          <p:cNvSpPr>
            <a:spLocks noGrp="1"/>
          </p:cNvSpPr>
          <p:nvPr>
            <p:ph idx="1"/>
          </p:nvPr>
        </p:nvSpPr>
        <p:spPr/>
        <p:txBody>
          <a:bodyPr>
            <a:normAutofit lnSpcReduction="10000"/>
          </a:bodyPr>
          <a:lstStyle/>
          <a:p>
            <a:r>
              <a:rPr lang="en-US" dirty="0" smtClean="0"/>
              <a:t>History taking is a key component of patient assessment, enabling the delivery of high-quality care. </a:t>
            </a:r>
          </a:p>
          <a:p>
            <a:r>
              <a:rPr lang="en-US" dirty="0" smtClean="0"/>
              <a:t>Understanding the complexity and processes involved in history taking allows nurses to gain a better understanding of patients’ problems. </a:t>
            </a:r>
          </a:p>
          <a:p>
            <a:r>
              <a:rPr lang="en-US" dirty="0" smtClean="0"/>
              <a:t>Care priorities can be identified and the most appropriate interventions commenced to optimize patient outcomes.</a:t>
            </a:r>
            <a:endParaRPr lang="en-US" dirty="0"/>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mtClean="0">
                <a:latin typeface="Arial" charset="0"/>
                <a:ea typeface="ＭＳ Ｐゴシック" pitchFamily="34" charset="-128"/>
              </a:rPr>
              <a:t>Specific goals</a:t>
            </a:r>
          </a:p>
        </p:txBody>
      </p:sp>
      <p:sp>
        <p:nvSpPr>
          <p:cNvPr id="14339" name="Rectangle 3"/>
          <p:cNvSpPr>
            <a:spLocks noGrp="1" noChangeArrowheads="1"/>
          </p:cNvSpPr>
          <p:nvPr>
            <p:ph idx="1"/>
          </p:nvPr>
        </p:nvSpPr>
        <p:spPr/>
        <p:txBody>
          <a:bodyPr/>
          <a:lstStyle/>
          <a:p>
            <a:pPr eaLnBrk="1" hangingPunct="1"/>
            <a:r>
              <a:rPr lang="en-US" dirty="0" smtClean="0">
                <a:ea typeface="ＭＳ Ｐゴシック" pitchFamily="34" charset="-128"/>
              </a:rPr>
              <a:t>Gather, synthesize, organize and communicate </a:t>
            </a:r>
            <a:r>
              <a:rPr lang="ja-JP" altLang="en-US" smtClean="0">
                <a:ea typeface="MS Gothic" pitchFamily="49" charset="-128"/>
              </a:rPr>
              <a:t>“</a:t>
            </a:r>
            <a:r>
              <a:rPr lang="en-US" altLang="ja-JP" dirty="0" smtClean="0">
                <a:ea typeface="MS Gothic" pitchFamily="49" charset="-128"/>
              </a:rPr>
              <a:t>data</a:t>
            </a:r>
            <a:r>
              <a:rPr lang="ja-JP" altLang="en-US" smtClean="0">
                <a:ea typeface="MS Gothic" pitchFamily="49" charset="-128"/>
              </a:rPr>
              <a:t>”</a:t>
            </a:r>
            <a:r>
              <a:rPr lang="en-US" altLang="ja-JP" dirty="0" smtClean="0">
                <a:ea typeface="MS Gothic" pitchFamily="49" charset="-128"/>
              </a:rPr>
              <a:t> effectively</a:t>
            </a:r>
          </a:p>
          <a:p>
            <a:pPr eaLnBrk="1" hangingPunct="1"/>
            <a:r>
              <a:rPr lang="en-US" dirty="0" smtClean="0">
                <a:ea typeface="ＭＳ Ｐゴシック" pitchFamily="34" charset="-128"/>
              </a:rPr>
              <a:t>Build differential diagnoses</a:t>
            </a:r>
          </a:p>
          <a:p>
            <a:pPr eaLnBrk="1" hangingPunct="1"/>
            <a:r>
              <a:rPr lang="en-US" dirty="0" smtClean="0">
                <a:ea typeface="ＭＳ Ｐゴシック" pitchFamily="34" charset="-128"/>
              </a:rPr>
              <a:t>Actively participate in patient care</a:t>
            </a:r>
          </a:p>
        </p:txBody>
      </p:sp>
    </p:spTree>
  </p:cSld>
  <p:clrMapOvr>
    <a:masterClrMapping/>
  </p:clrMapOvr>
  <p:transition spd="slow"/>
  <p:timing>
    <p:tnLst>
      <p:par>
        <p:cTn id="1" dur="indefinite" restart="never" nodeType="tmRoot"/>
      </p:par>
    </p:tnLst>
  </p:timing>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b="1">
                <a:latin typeface="Times New Roman" pitchFamily="18" charset="0"/>
                <a:cs typeface="Times New Roman" pitchFamily="18" charset="0"/>
              </a:rPr>
              <a:t>Phases of taking health history</a:t>
            </a:r>
          </a:p>
        </p:txBody>
      </p:sp>
      <p:sp>
        <p:nvSpPr>
          <p:cNvPr id="30723" name="Rectangle 3"/>
          <p:cNvSpPr>
            <a:spLocks noGrp="1" noChangeArrowheads="1"/>
          </p:cNvSpPr>
          <p:nvPr>
            <p:ph type="body" idx="1"/>
          </p:nvPr>
        </p:nvSpPr>
        <p:spPr>
          <a:xfrm>
            <a:off x="406400" y="1866900"/>
            <a:ext cx="8280400" cy="4064000"/>
          </a:xfrm>
        </p:spPr>
        <p:txBody>
          <a:bodyPr/>
          <a:lstStyle/>
          <a:p>
            <a:pPr>
              <a:buFont typeface="Wingdings" pitchFamily="2" charset="2"/>
              <a:buNone/>
            </a:pPr>
            <a:r>
              <a:rPr lang="en-US" sz="3600" b="1"/>
              <a:t>Two phases:-</a:t>
            </a:r>
          </a:p>
          <a:p>
            <a:pPr>
              <a:buFont typeface="Wingdings" pitchFamily="2" charset="2"/>
              <a:buNone/>
            </a:pPr>
            <a:endParaRPr lang="en-US" sz="3600"/>
          </a:p>
          <a:p>
            <a:pPr>
              <a:buFont typeface="Wingdings" pitchFamily="2" charset="2"/>
              <a:buBlip>
                <a:blip r:embed="rId2"/>
              </a:buBlip>
            </a:pPr>
            <a:r>
              <a:rPr lang="en-US" sz="4800">
                <a:latin typeface="Times New Roman" pitchFamily="18" charset="0"/>
                <a:cs typeface="Times New Roman" pitchFamily="18" charset="0"/>
              </a:rPr>
              <a:t>The interview phase</a:t>
            </a:r>
          </a:p>
          <a:p>
            <a:pPr>
              <a:buFont typeface="Wingdings" pitchFamily="2" charset="2"/>
              <a:buBlip>
                <a:blip r:embed="rId2"/>
              </a:buBlip>
            </a:pPr>
            <a:endParaRPr lang="en-US" sz="2400">
              <a:latin typeface="Times New Roman" pitchFamily="18" charset="0"/>
              <a:cs typeface="Times New Roman" pitchFamily="18" charset="0"/>
            </a:endParaRPr>
          </a:p>
          <a:p>
            <a:pPr>
              <a:buFont typeface="Wingdings" pitchFamily="2" charset="2"/>
              <a:buBlip>
                <a:blip r:embed="rId2"/>
              </a:buBlip>
            </a:pPr>
            <a:r>
              <a:rPr lang="en-US" sz="4800">
                <a:latin typeface="Times New Roman" pitchFamily="18" charset="0"/>
                <a:cs typeface="Times New Roman" pitchFamily="18" charset="0"/>
              </a:rPr>
              <a:t>The recording phase </a:t>
            </a:r>
          </a:p>
        </p:txBody>
      </p:sp>
    </p:spTree>
  </p:cSld>
  <p:clrMapOvr>
    <a:masterClrMapping/>
  </p:clrMapOvr>
  <p:transition/>
  <p:timing>
    <p:tnLst>
      <p:par>
        <p:cTn id="1" dur="indefinite" restart="never" nodeType="tmRoot"/>
      </p:par>
    </p:tnLst>
  </p:timing>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52400" y="228600"/>
            <a:ext cx="8686800" cy="609600"/>
          </a:xfrm>
        </p:spPr>
        <p:txBody>
          <a:bodyPr>
            <a:normAutofit fontScale="90000"/>
          </a:bodyPr>
          <a:lstStyle/>
          <a:p>
            <a:r>
              <a:rPr lang="en-US" sz="4000" b="1">
                <a:solidFill>
                  <a:srgbClr val="FF0000"/>
                </a:solidFill>
                <a:latin typeface="Times New Roman" pitchFamily="18" charset="0"/>
                <a:cs typeface="Times New Roman" pitchFamily="18" charset="0"/>
              </a:rPr>
              <a:t>Guidelines for Taking Nursing History</a:t>
            </a:r>
          </a:p>
        </p:txBody>
      </p:sp>
      <p:sp>
        <p:nvSpPr>
          <p:cNvPr id="31747" name="Rectangle 3"/>
          <p:cNvSpPr>
            <a:spLocks noGrp="1" noChangeArrowheads="1"/>
          </p:cNvSpPr>
          <p:nvPr>
            <p:ph type="body" idx="1"/>
          </p:nvPr>
        </p:nvSpPr>
        <p:spPr>
          <a:xfrm>
            <a:off x="381000" y="1257300"/>
            <a:ext cx="8229600" cy="4953000"/>
          </a:xfrm>
        </p:spPr>
        <p:txBody>
          <a:bodyPr/>
          <a:lstStyle/>
          <a:p>
            <a:pPr>
              <a:buFont typeface="Wingdings" pitchFamily="2" charset="2"/>
              <a:buBlip>
                <a:blip r:embed="rId2"/>
              </a:buBlip>
            </a:pPr>
            <a:r>
              <a:rPr lang="en-US" sz="3600">
                <a:latin typeface="Times New Roman" pitchFamily="18" charset="0"/>
                <a:cs typeface="Times New Roman" pitchFamily="18" charset="0"/>
              </a:rPr>
              <a:t>Private, comfortable, and quiet environment.</a:t>
            </a:r>
          </a:p>
          <a:p>
            <a:pPr>
              <a:buFont typeface="Wingdings" pitchFamily="2" charset="2"/>
              <a:buNone/>
            </a:pPr>
            <a:endParaRPr lang="en-US" sz="2000">
              <a:latin typeface="Times New Roman" pitchFamily="18" charset="0"/>
              <a:cs typeface="Times New Roman" pitchFamily="18" charset="0"/>
            </a:endParaRPr>
          </a:p>
          <a:p>
            <a:pPr>
              <a:buFont typeface="Wingdings" pitchFamily="2" charset="2"/>
              <a:buBlip>
                <a:blip r:embed="rId2"/>
              </a:buBlip>
            </a:pPr>
            <a:r>
              <a:rPr lang="en-US" sz="3600">
                <a:latin typeface="Times New Roman" pitchFamily="18" charset="0"/>
                <a:cs typeface="Times New Roman" pitchFamily="18" charset="0"/>
              </a:rPr>
              <a:t>Allow the client to state problems and expectations for the interview.</a:t>
            </a:r>
          </a:p>
          <a:p>
            <a:pPr>
              <a:buFont typeface="Wingdings" pitchFamily="2" charset="2"/>
              <a:buNone/>
            </a:pPr>
            <a:endParaRPr lang="en-US" sz="1200">
              <a:latin typeface="Times New Roman" pitchFamily="18" charset="0"/>
              <a:cs typeface="Times New Roman" pitchFamily="18" charset="0"/>
            </a:endParaRPr>
          </a:p>
          <a:p>
            <a:pPr>
              <a:buFont typeface="Wingdings" pitchFamily="2" charset="2"/>
              <a:buBlip>
                <a:blip r:embed="rId2"/>
              </a:buBlip>
            </a:pPr>
            <a:r>
              <a:rPr lang="en-US" sz="3600">
                <a:latin typeface="Times New Roman" pitchFamily="18" charset="0"/>
                <a:cs typeface="Times New Roman" pitchFamily="18" charset="0"/>
              </a:rPr>
              <a:t>orient the client the </a:t>
            </a:r>
            <a:r>
              <a:rPr lang="en-US" sz="3600" u="sng">
                <a:latin typeface="Times New Roman" pitchFamily="18" charset="0"/>
                <a:cs typeface="Times New Roman" pitchFamily="18" charset="0"/>
              </a:rPr>
              <a:t>structure</a:t>
            </a:r>
            <a:r>
              <a:rPr lang="en-US" sz="3600">
                <a:latin typeface="Times New Roman" pitchFamily="18" charset="0"/>
                <a:cs typeface="Times New Roman" pitchFamily="18" charset="0"/>
              </a:rPr>
              <a:t>, </a:t>
            </a:r>
            <a:r>
              <a:rPr lang="en-US" sz="3600" u="sng">
                <a:latin typeface="Times New Roman" pitchFamily="18" charset="0"/>
                <a:cs typeface="Times New Roman" pitchFamily="18" charset="0"/>
              </a:rPr>
              <a:t>purposes</a:t>
            </a:r>
            <a:r>
              <a:rPr lang="en-US" sz="3600">
                <a:latin typeface="Times New Roman" pitchFamily="18" charset="0"/>
                <a:cs typeface="Times New Roman" pitchFamily="18" charset="0"/>
              </a:rPr>
              <a:t>, and </a:t>
            </a:r>
            <a:r>
              <a:rPr lang="en-US" sz="3600" u="sng">
                <a:latin typeface="Times New Roman" pitchFamily="18" charset="0"/>
                <a:cs typeface="Times New Roman" pitchFamily="18" charset="0"/>
              </a:rPr>
              <a:t>expectations</a:t>
            </a:r>
            <a:r>
              <a:rPr lang="en-US" sz="3600">
                <a:latin typeface="Times New Roman" pitchFamily="18" charset="0"/>
                <a:cs typeface="Times New Roman" pitchFamily="18" charset="0"/>
              </a:rPr>
              <a:t> of the history.</a:t>
            </a:r>
          </a:p>
        </p:txBody>
      </p:sp>
    </p:spTree>
  </p:cSld>
  <p:clrMapOvr>
    <a:masterClrMapping/>
  </p:clrMapOvr>
  <p:transition/>
  <p:timing>
    <p:tnLst>
      <p:par>
        <p:cTn id="1" dur="indefinite" restart="never" nodeType="tmRoot"/>
      </p:par>
    </p:tnLst>
  </p:timing>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152400" y="228600"/>
            <a:ext cx="8686800" cy="609600"/>
          </a:xfrm>
        </p:spPr>
        <p:txBody>
          <a:bodyPr/>
          <a:lstStyle/>
          <a:p>
            <a:r>
              <a:rPr lang="en-US" sz="3200" b="1" i="1">
                <a:latin typeface="Times New Roman" pitchFamily="18" charset="0"/>
                <a:cs typeface="Times New Roman" pitchFamily="18" charset="0"/>
              </a:rPr>
              <a:t>Guidelines for Taking Nursing History cont..</a:t>
            </a:r>
          </a:p>
        </p:txBody>
      </p:sp>
      <p:sp>
        <p:nvSpPr>
          <p:cNvPr id="148483" name="Rectangle 3"/>
          <p:cNvSpPr>
            <a:spLocks noGrp="1" noChangeArrowheads="1"/>
          </p:cNvSpPr>
          <p:nvPr>
            <p:ph type="body" idx="1"/>
          </p:nvPr>
        </p:nvSpPr>
        <p:spPr>
          <a:xfrm>
            <a:off x="381000" y="1257300"/>
            <a:ext cx="8229600" cy="4953000"/>
          </a:xfrm>
        </p:spPr>
        <p:txBody>
          <a:bodyPr/>
          <a:lstStyle/>
          <a:p>
            <a:pPr>
              <a:buFont typeface="Wingdings" pitchFamily="2" charset="2"/>
              <a:buBlip>
                <a:blip r:embed="rId2"/>
              </a:buBlip>
            </a:pPr>
            <a:r>
              <a:rPr lang="en-US" sz="3600">
                <a:latin typeface="Times New Roman" pitchFamily="18" charset="0"/>
                <a:cs typeface="Times New Roman" pitchFamily="18" charset="0"/>
              </a:rPr>
              <a:t>Communicate and negotiate priorities with the client</a:t>
            </a:r>
          </a:p>
          <a:p>
            <a:pPr>
              <a:buFont typeface="Wingdings" pitchFamily="2" charset="2"/>
              <a:buNone/>
            </a:pPr>
            <a:endParaRPr lang="en-US" sz="2000">
              <a:latin typeface="Times New Roman" pitchFamily="18" charset="0"/>
              <a:cs typeface="Times New Roman" pitchFamily="18" charset="0"/>
            </a:endParaRPr>
          </a:p>
          <a:p>
            <a:pPr>
              <a:buFont typeface="Wingdings" pitchFamily="2" charset="2"/>
              <a:buBlip>
                <a:blip r:embed="rId2"/>
              </a:buBlip>
            </a:pPr>
            <a:r>
              <a:rPr lang="en-US" sz="3600">
                <a:latin typeface="Times New Roman" pitchFamily="18" charset="0"/>
                <a:cs typeface="Times New Roman" pitchFamily="18" charset="0"/>
              </a:rPr>
              <a:t>Listen more than talk.</a:t>
            </a:r>
          </a:p>
          <a:p>
            <a:pPr>
              <a:buFont typeface="Wingdings" pitchFamily="2" charset="2"/>
              <a:buNone/>
            </a:pPr>
            <a:endParaRPr lang="en-US" sz="2000">
              <a:latin typeface="Times New Roman" pitchFamily="18" charset="0"/>
              <a:cs typeface="Times New Roman" pitchFamily="18" charset="0"/>
            </a:endParaRPr>
          </a:p>
          <a:p>
            <a:pPr>
              <a:buFont typeface="Wingdings" pitchFamily="2" charset="2"/>
              <a:buBlip>
                <a:blip r:embed="rId2"/>
              </a:buBlip>
            </a:pPr>
            <a:r>
              <a:rPr lang="en-US" sz="3600">
                <a:latin typeface="Times New Roman" pitchFamily="18" charset="0"/>
                <a:cs typeface="Times New Roman" pitchFamily="18" charset="0"/>
              </a:rPr>
              <a:t>Observe non verbal communications e.g. "</a:t>
            </a:r>
            <a:r>
              <a:rPr lang="en-US" sz="3600" u="sng">
                <a:effectLst/>
                <a:latin typeface="Times New Roman" pitchFamily="18" charset="0"/>
                <a:cs typeface="Times New Roman" pitchFamily="18" charset="0"/>
              </a:rPr>
              <a:t>body language</a:t>
            </a:r>
            <a:r>
              <a:rPr lang="en-US" sz="3600">
                <a:latin typeface="Times New Roman" pitchFamily="18" charset="0"/>
                <a:cs typeface="Times New Roman" pitchFamily="18" charset="0"/>
              </a:rPr>
              <a:t>, </a:t>
            </a:r>
            <a:r>
              <a:rPr lang="en-US" sz="3600" u="sng">
                <a:latin typeface="Times New Roman" pitchFamily="18" charset="0"/>
                <a:cs typeface="Times New Roman" pitchFamily="18" charset="0"/>
              </a:rPr>
              <a:t>voice tone</a:t>
            </a:r>
            <a:r>
              <a:rPr lang="en-US" sz="3600">
                <a:latin typeface="Times New Roman" pitchFamily="18" charset="0"/>
                <a:cs typeface="Times New Roman" pitchFamily="18" charset="0"/>
              </a:rPr>
              <a:t>, and </a:t>
            </a:r>
            <a:r>
              <a:rPr lang="en-US" sz="3600" u="sng">
                <a:latin typeface="Times New Roman" pitchFamily="18" charset="0"/>
                <a:cs typeface="Times New Roman" pitchFamily="18" charset="0"/>
              </a:rPr>
              <a:t>appearance</a:t>
            </a:r>
            <a:r>
              <a:rPr lang="en-US" sz="3600">
                <a:latin typeface="Times New Roman" pitchFamily="18" charset="0"/>
                <a:cs typeface="Times New Roman" pitchFamily="18" charset="0"/>
              </a:rPr>
              <a:t>".</a:t>
            </a:r>
          </a:p>
        </p:txBody>
      </p:sp>
    </p:spTree>
  </p:cSld>
  <p:clrMapOvr>
    <a:masterClrMapping/>
  </p:clrMapOvr>
  <p:transition/>
  <p:timing>
    <p:tnLst>
      <p:par>
        <p:cTn id="1" dur="indefinite" restart="never" nodeType="tmRoot"/>
      </p:par>
    </p:tnLst>
  </p:timing>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28600"/>
            <a:ext cx="8229600" cy="533400"/>
          </a:xfrm>
        </p:spPr>
        <p:txBody>
          <a:bodyPr>
            <a:normAutofit fontScale="90000"/>
          </a:bodyPr>
          <a:lstStyle/>
          <a:p>
            <a:r>
              <a:rPr lang="en-US" sz="3200" b="1" i="1">
                <a:latin typeface="Times New Roman" pitchFamily="18" charset="0"/>
                <a:cs typeface="Times New Roman" pitchFamily="18" charset="0"/>
              </a:rPr>
              <a:t>Guidelines for Taking Nursing History cont..</a:t>
            </a:r>
          </a:p>
        </p:txBody>
      </p:sp>
      <p:sp>
        <p:nvSpPr>
          <p:cNvPr id="32771" name="Rectangle 3"/>
          <p:cNvSpPr>
            <a:spLocks noGrp="1" noChangeArrowheads="1"/>
          </p:cNvSpPr>
          <p:nvPr>
            <p:ph type="body" idx="1"/>
          </p:nvPr>
        </p:nvSpPr>
        <p:spPr>
          <a:xfrm>
            <a:off x="381000" y="914400"/>
            <a:ext cx="8305800" cy="5638800"/>
          </a:xfrm>
        </p:spPr>
        <p:txBody>
          <a:bodyPr/>
          <a:lstStyle/>
          <a:p>
            <a:pPr>
              <a:buFont typeface="Wingdings" pitchFamily="2" charset="2"/>
              <a:buBlip>
                <a:blip r:embed="rId2"/>
              </a:buBlip>
            </a:pPr>
            <a:r>
              <a:rPr lang="en-US" sz="3600" dirty="0">
                <a:latin typeface="Times New Roman" pitchFamily="18" charset="0"/>
                <a:cs typeface="Times New Roman" pitchFamily="18" charset="0"/>
              </a:rPr>
              <a:t>Review information about past health history before starting interview.</a:t>
            </a:r>
          </a:p>
          <a:p>
            <a:pPr>
              <a:buFont typeface="Wingdings" pitchFamily="2" charset="2"/>
              <a:buBlip>
                <a:blip r:embed="rId2"/>
              </a:buBlip>
            </a:pPr>
            <a:r>
              <a:rPr lang="en-US" sz="3600" dirty="0">
                <a:latin typeface="Times New Roman" pitchFamily="18" charset="0"/>
                <a:cs typeface="Times New Roman" pitchFamily="18" charset="0"/>
              </a:rPr>
              <a:t>Balance between </a:t>
            </a:r>
            <a:r>
              <a:rPr lang="en-US" sz="3600" u="sng" dirty="0">
                <a:effectLst/>
                <a:latin typeface="Times New Roman" pitchFamily="18" charset="0"/>
                <a:cs typeface="Times New Roman" pitchFamily="18" charset="0"/>
              </a:rPr>
              <a:t>allowing a client to talk</a:t>
            </a:r>
            <a:r>
              <a:rPr lang="en-US" sz="3600" dirty="0">
                <a:latin typeface="Times New Roman" pitchFamily="18" charset="0"/>
                <a:cs typeface="Times New Roman" pitchFamily="18" charset="0"/>
              </a:rPr>
              <a:t> in an unstructured manner and </a:t>
            </a:r>
            <a:r>
              <a:rPr lang="en-US" sz="3600" u="sng" dirty="0">
                <a:latin typeface="Times New Roman" pitchFamily="18" charset="0"/>
                <a:cs typeface="Times New Roman" pitchFamily="18" charset="0"/>
              </a:rPr>
              <a:t>the need to structure requested information</a:t>
            </a:r>
            <a:r>
              <a:rPr lang="en-US" sz="3600" dirty="0">
                <a:latin typeface="Times New Roman" pitchFamily="18" charset="0"/>
                <a:cs typeface="Times New Roman" pitchFamily="18" charset="0"/>
              </a:rPr>
              <a:t>.</a:t>
            </a:r>
          </a:p>
          <a:p>
            <a:pPr>
              <a:buFont typeface="Wingdings" pitchFamily="2" charset="2"/>
              <a:buBlip>
                <a:blip r:embed="rId2"/>
              </a:buBlip>
            </a:pPr>
            <a:r>
              <a:rPr lang="en-US" sz="3600" dirty="0">
                <a:latin typeface="Times New Roman" pitchFamily="18" charset="0"/>
                <a:cs typeface="Times New Roman" pitchFamily="18" charset="0"/>
              </a:rPr>
              <a:t>Clarify the client's definitions (terms &amp; descriptors)</a:t>
            </a:r>
            <a:r>
              <a:rPr lang="en-US" dirty="0">
                <a:latin typeface="Times New Roman" pitchFamily="18" charset="0"/>
                <a:cs typeface="Times New Roman" pitchFamily="18" charset="0"/>
              </a:rPr>
              <a:t>    </a:t>
            </a:r>
          </a:p>
        </p:txBody>
      </p:sp>
    </p:spTree>
  </p:cSld>
  <p:clrMapOvr>
    <a:masterClrMapping/>
  </p:clrMapOvr>
  <p:transition/>
  <p:timing>
    <p:tnLst>
      <p:par>
        <p:cTn id="1" dur="indefinite" restart="never" nodeType="tmRoot"/>
      </p:par>
    </p:tnLst>
  </p:timing>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457200" y="228600"/>
            <a:ext cx="8229600" cy="533400"/>
          </a:xfrm>
        </p:spPr>
        <p:txBody>
          <a:bodyPr>
            <a:normAutofit fontScale="90000"/>
          </a:bodyPr>
          <a:lstStyle/>
          <a:p>
            <a:r>
              <a:rPr lang="en-US" sz="3200" b="1" i="1">
                <a:latin typeface="Times New Roman" pitchFamily="18" charset="0"/>
                <a:cs typeface="Times New Roman" pitchFamily="18" charset="0"/>
              </a:rPr>
              <a:t>Guidelines for Taking Nursing History cont..</a:t>
            </a:r>
          </a:p>
        </p:txBody>
      </p:sp>
      <p:sp>
        <p:nvSpPr>
          <p:cNvPr id="149507" name="Rectangle 3"/>
          <p:cNvSpPr>
            <a:spLocks noGrp="1" noChangeArrowheads="1"/>
          </p:cNvSpPr>
          <p:nvPr>
            <p:ph type="body" idx="1"/>
          </p:nvPr>
        </p:nvSpPr>
        <p:spPr>
          <a:xfrm>
            <a:off x="381000" y="914400"/>
            <a:ext cx="8305800" cy="5638800"/>
          </a:xfrm>
        </p:spPr>
        <p:txBody>
          <a:bodyPr/>
          <a:lstStyle/>
          <a:p>
            <a:pPr>
              <a:buFont typeface="Wingdings" pitchFamily="2" charset="2"/>
              <a:buBlip>
                <a:blip r:embed="rId2"/>
              </a:buBlip>
            </a:pPr>
            <a:endParaRPr lang="en-US" dirty="0">
              <a:latin typeface="Times New Roman" pitchFamily="18" charset="0"/>
              <a:cs typeface="Times New Roman" pitchFamily="18" charset="0"/>
            </a:endParaRPr>
          </a:p>
          <a:p>
            <a:pPr>
              <a:buFont typeface="Wingdings" pitchFamily="2" charset="2"/>
              <a:buBlip>
                <a:blip r:embed="rId2"/>
              </a:buBlip>
            </a:pPr>
            <a:r>
              <a:rPr lang="en-US" sz="3600" dirty="0">
                <a:latin typeface="Times New Roman" pitchFamily="18" charset="0"/>
                <a:cs typeface="Times New Roman" pitchFamily="18" charset="0"/>
              </a:rPr>
              <a:t>Avoid yes or no question (when detailed information is desired).</a:t>
            </a:r>
          </a:p>
          <a:p>
            <a:pPr>
              <a:buFont typeface="Wingdings" pitchFamily="2" charset="2"/>
              <a:buBlip>
                <a:blip r:embed="rId2"/>
              </a:buBlip>
            </a:pPr>
            <a:r>
              <a:rPr lang="en-US" sz="3600" dirty="0">
                <a:latin typeface="Times New Roman" pitchFamily="18" charset="0"/>
                <a:cs typeface="Times New Roman" pitchFamily="18" charset="0"/>
              </a:rPr>
              <a:t>Write adequate notes </a:t>
            </a:r>
            <a:r>
              <a:rPr lang="en-US" sz="3600" dirty="0" smtClean="0">
                <a:latin typeface="Times New Roman" pitchFamily="18" charset="0"/>
                <a:cs typeface="Times New Roman" pitchFamily="18" charset="0"/>
              </a:rPr>
              <a:t>and record soon </a:t>
            </a:r>
            <a:r>
              <a:rPr lang="en-US" sz="3600" dirty="0">
                <a:latin typeface="Times New Roman" pitchFamily="18" charset="0"/>
                <a:cs typeface="Times New Roman" pitchFamily="18" charset="0"/>
              </a:rPr>
              <a:t>after interview. </a:t>
            </a:r>
          </a:p>
        </p:txBody>
      </p:sp>
    </p:spTree>
  </p:cSld>
  <p:clrMapOvr>
    <a:masterClrMapping/>
  </p:clrMapOvr>
  <p:transition/>
  <p:timing>
    <p:tnLst>
      <p:par>
        <p:cTn id="1" dur="indefinite" restart="never" nodeType="tmRoot"/>
      </p:par>
    </p:tnLst>
  </p:timing>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42900" y="215900"/>
            <a:ext cx="8229600" cy="609600"/>
          </a:xfrm>
        </p:spPr>
        <p:txBody>
          <a:bodyPr>
            <a:normAutofit fontScale="90000"/>
          </a:bodyPr>
          <a:lstStyle/>
          <a:p>
            <a:r>
              <a:rPr lang="en-US" sz="4000" b="1">
                <a:solidFill>
                  <a:srgbClr val="FF0000"/>
                </a:solidFill>
                <a:latin typeface="Times New Roman" pitchFamily="18" charset="0"/>
                <a:cs typeface="Times New Roman" pitchFamily="18" charset="0"/>
              </a:rPr>
              <a:t>Types of Nursing Health History</a:t>
            </a:r>
            <a:r>
              <a:rPr lang="en-US" sz="3600" b="1">
                <a:latin typeface="Times New Roman" pitchFamily="18" charset="0"/>
                <a:cs typeface="Times New Roman" pitchFamily="18" charset="0"/>
              </a:rPr>
              <a:t> </a:t>
            </a:r>
          </a:p>
        </p:txBody>
      </p:sp>
      <p:sp>
        <p:nvSpPr>
          <p:cNvPr id="33795" name="Rectangle 3"/>
          <p:cNvSpPr>
            <a:spLocks noGrp="1" noChangeArrowheads="1"/>
          </p:cNvSpPr>
          <p:nvPr>
            <p:ph type="body" idx="1"/>
          </p:nvPr>
        </p:nvSpPr>
        <p:spPr>
          <a:xfrm>
            <a:off x="406400" y="1206500"/>
            <a:ext cx="8280400" cy="4965700"/>
          </a:xfrm>
        </p:spPr>
        <p:txBody>
          <a:bodyPr/>
          <a:lstStyle/>
          <a:p>
            <a:pPr>
              <a:buFont typeface="Wingdings" pitchFamily="2" charset="2"/>
              <a:buBlip>
                <a:blip r:embed="rId2"/>
              </a:buBlip>
            </a:pPr>
            <a:r>
              <a:rPr lang="en-US" sz="3600">
                <a:solidFill>
                  <a:srgbClr val="FF0000"/>
                </a:solidFill>
                <a:latin typeface="Times New Roman" pitchFamily="18" charset="0"/>
                <a:cs typeface="Times New Roman" pitchFamily="18" charset="0"/>
              </a:rPr>
              <a:t>Complete  health history</a:t>
            </a:r>
            <a:r>
              <a:rPr lang="en-US" sz="3600">
                <a:latin typeface="Times New Roman" pitchFamily="18" charset="0"/>
                <a:cs typeface="Times New Roman" pitchFamily="18" charset="0"/>
              </a:rPr>
              <a:t>: taken on initial visits to health care facilities.</a:t>
            </a:r>
          </a:p>
          <a:p>
            <a:pPr>
              <a:buFont typeface="Wingdings" pitchFamily="2" charset="2"/>
              <a:buBlip>
                <a:blip r:embed="rId2"/>
              </a:buBlip>
            </a:pPr>
            <a:r>
              <a:rPr lang="en-US" sz="3600">
                <a:solidFill>
                  <a:srgbClr val="FF0000"/>
                </a:solidFill>
                <a:latin typeface="Times New Roman" pitchFamily="18" charset="0"/>
                <a:cs typeface="Times New Roman" pitchFamily="18" charset="0"/>
              </a:rPr>
              <a:t>Interval  health history:</a:t>
            </a:r>
            <a:r>
              <a:rPr lang="en-US" sz="3600">
                <a:latin typeface="Times New Roman" pitchFamily="18" charset="0"/>
                <a:cs typeface="Times New Roman" pitchFamily="18" charset="0"/>
              </a:rPr>
              <a:t>  collect information in visits following the initial data base   is collected.</a:t>
            </a:r>
          </a:p>
          <a:p>
            <a:pPr>
              <a:buFont typeface="Wingdings" pitchFamily="2" charset="2"/>
              <a:buBlip>
                <a:blip r:embed="rId2"/>
              </a:buBlip>
            </a:pPr>
            <a:r>
              <a:rPr lang="en-US" sz="3600">
                <a:solidFill>
                  <a:srgbClr val="FF0000"/>
                </a:solidFill>
                <a:latin typeface="Times New Roman" pitchFamily="18" charset="0"/>
                <a:cs typeface="Times New Roman" pitchFamily="18" charset="0"/>
              </a:rPr>
              <a:t>Problem- focused</a:t>
            </a:r>
            <a:r>
              <a:rPr lang="en-US" sz="3600">
                <a:latin typeface="Times New Roman" pitchFamily="18" charset="0"/>
                <a:cs typeface="Times New Roman" pitchFamily="18" charset="0"/>
              </a:rPr>
              <a:t> health history: collect data about a specific problem</a:t>
            </a:r>
          </a:p>
        </p:txBody>
      </p:sp>
    </p:spTree>
  </p:cSld>
  <p:clrMapOvr>
    <a:masterClrMapping/>
  </p:clrMapOvr>
  <p:transition/>
  <p:timing>
    <p:tnLst>
      <p:par>
        <p:cTn id="1" dur="indefinite" restart="never" nodeType="tmRoot"/>
      </p:par>
    </p:tnLst>
  </p:timing>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The Setting:</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The setting is important because it creates the environment in which you and the patient must interact. </a:t>
            </a:r>
          </a:p>
          <a:p>
            <a:r>
              <a:rPr lang="en-US" dirty="0" smtClean="0"/>
              <a:t>The environment will greatly influence how comfortable the patient feels during the process and how complete and informative the patient’s answers will be. It is normal to expect patients to experience some degree of anxiety during an initial interview.</a:t>
            </a:r>
            <a:endParaRPr lang="en-US"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making</a:t>
            </a:r>
            <a:endParaRPr lang="en-US" b="1" dirty="0"/>
          </a:p>
        </p:txBody>
      </p:sp>
      <p:pic>
        <p:nvPicPr>
          <p:cNvPr id="7170" name="Picture 2"/>
          <p:cNvPicPr>
            <a:picLocks noGrp="1" noChangeAspect="1" noChangeArrowheads="1"/>
          </p:cNvPicPr>
          <p:nvPr>
            <p:ph idx="1"/>
          </p:nvPr>
        </p:nvPicPr>
        <p:blipFill>
          <a:blip r:embed="rId2"/>
          <a:srcRect/>
          <a:stretch>
            <a:fillRect/>
          </a:stretch>
        </p:blipFill>
        <p:spPr bwMode="auto">
          <a:xfrm>
            <a:off x="466725" y="1796256"/>
            <a:ext cx="8210550" cy="4133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The Setting:</a:t>
            </a:r>
            <a:br>
              <a:rPr lang="en-US" b="1" dirty="0" smtClean="0"/>
            </a:br>
            <a:endParaRPr lang="en-US" dirty="0"/>
          </a:p>
        </p:txBody>
      </p:sp>
      <p:sp>
        <p:nvSpPr>
          <p:cNvPr id="3" name="Content Placeholder 2"/>
          <p:cNvSpPr>
            <a:spLocks noGrp="1"/>
          </p:cNvSpPr>
          <p:nvPr>
            <p:ph idx="1"/>
          </p:nvPr>
        </p:nvSpPr>
        <p:spPr>
          <a:xfrm>
            <a:off x="457200" y="1600200"/>
            <a:ext cx="8229600" cy="4953000"/>
          </a:xfrm>
        </p:spPr>
        <p:txBody>
          <a:bodyPr>
            <a:normAutofit fontScale="85000" lnSpcReduction="20000"/>
          </a:bodyPr>
          <a:lstStyle/>
          <a:p>
            <a:r>
              <a:rPr lang="en-US" dirty="0" smtClean="0"/>
              <a:t>Check your </a:t>
            </a:r>
            <a:r>
              <a:rPr lang="en-US" b="1" dirty="0" smtClean="0"/>
              <a:t>seating position </a:t>
            </a:r>
            <a:r>
              <a:rPr lang="en-US" dirty="0" smtClean="0"/>
              <a:t>– make sure your seating is no higher than eye level. Patients are very uncomfortable having to look up while talking and are actually most comfortable while looking slightly down. </a:t>
            </a:r>
          </a:p>
          <a:p>
            <a:r>
              <a:rPr lang="en-US" dirty="0" smtClean="0"/>
              <a:t>Be aware of your </a:t>
            </a:r>
            <a:r>
              <a:rPr lang="en-US" b="1" dirty="0" smtClean="0"/>
              <a:t>body language </a:t>
            </a:r>
            <a:r>
              <a:rPr lang="en-US" dirty="0" smtClean="0"/>
              <a:t>– avoid body positions that are defensive or withdrawn. </a:t>
            </a:r>
          </a:p>
          <a:p>
            <a:r>
              <a:rPr lang="en-US" dirty="0" smtClean="0"/>
              <a:t>Be aware of </a:t>
            </a:r>
            <a:r>
              <a:rPr lang="en-US" b="1" dirty="0" smtClean="0"/>
              <a:t>eye contact</a:t>
            </a:r>
            <a:r>
              <a:rPr lang="en-US" dirty="0" smtClean="0"/>
              <a:t>, too much and too little are both bad. Watch your vocabulary – don’t overwhelm the patient with highly technical terminology they don’t understand; at the same time, don’t talk down to the patient. </a:t>
            </a:r>
          </a:p>
          <a:p>
            <a:r>
              <a:rPr lang="en-US" dirty="0" smtClean="0"/>
              <a:t>Lastly, a </a:t>
            </a:r>
            <a:r>
              <a:rPr lang="en-US" b="1" dirty="0" smtClean="0"/>
              <a:t>warm hand shake </a:t>
            </a:r>
            <a:r>
              <a:rPr lang="en-US" dirty="0" smtClean="0"/>
              <a:t>is a very comforting gesture towards a new patient and it’s also a nice way to conclude the visit.</a:t>
            </a:r>
            <a:endParaRPr lang="en-US" dirty="0"/>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The Setting:</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Respect</a:t>
            </a:r>
            <a:r>
              <a:rPr lang="en-US" dirty="0" smtClean="0"/>
              <a:t> for the patient as an individual is an important feature of assessment, and this includes consideration of beliefs and values and the ability to remain </a:t>
            </a:r>
            <a:r>
              <a:rPr lang="en-US" b="1" dirty="0" smtClean="0"/>
              <a:t>non-judgmental </a:t>
            </a:r>
            <a:r>
              <a:rPr lang="en-US" dirty="0" smtClean="0"/>
              <a:t>and </a:t>
            </a:r>
            <a:r>
              <a:rPr lang="en-US" b="1" dirty="0" smtClean="0"/>
              <a:t>professional. </a:t>
            </a:r>
          </a:p>
          <a:p>
            <a:r>
              <a:rPr lang="en-US" dirty="0" smtClean="0"/>
              <a:t>Respect also involves maintenance of </a:t>
            </a:r>
            <a:r>
              <a:rPr lang="en-US" b="1" dirty="0" smtClean="0"/>
              <a:t>privacy and dignity</a:t>
            </a:r>
            <a:r>
              <a:rPr lang="en-US" dirty="0" smtClean="0"/>
              <a:t>; the environment should be private, quiet and ideally, there should be </a:t>
            </a:r>
            <a:r>
              <a:rPr lang="en-US" b="1" dirty="0" smtClean="0"/>
              <a:t>no interruptions</a:t>
            </a:r>
            <a:r>
              <a:rPr lang="en-US" dirty="0" smtClean="0"/>
              <a:t>. When this is not possible the nurse should do everything possible to ensure that patient </a:t>
            </a:r>
            <a:r>
              <a:rPr lang="en-US" b="1" dirty="0" smtClean="0"/>
              <a:t>confidentiality</a:t>
            </a:r>
            <a:r>
              <a:rPr lang="en-US" dirty="0" smtClean="0"/>
              <a:t> is maintained.</a:t>
            </a:r>
            <a:endParaRPr lang="en-US" dirty="0"/>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srcRect/>
          <a:stretch>
            <a:fillRect/>
          </a:stretch>
        </p:blipFill>
        <p:spPr bwMode="auto">
          <a:xfrm>
            <a:off x="1295400" y="1905000"/>
            <a:ext cx="6248400" cy="4495800"/>
          </a:xfrm>
          <a:prstGeom prst="rect">
            <a:avLst/>
          </a:prstGeom>
          <a:noFill/>
          <a:ln w="9525">
            <a:noFill/>
            <a:miter lim="800000"/>
            <a:headEnd/>
            <a:tailEnd/>
          </a:ln>
          <a:effectLst/>
        </p:spPr>
      </p:pic>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INTRODUCTION</a:t>
            </a:r>
            <a:endParaRPr lang="en-US" b="1" dirty="0"/>
          </a:p>
        </p:txBody>
      </p:sp>
      <p:sp>
        <p:nvSpPr>
          <p:cNvPr id="3" name="Content Placeholder 2"/>
          <p:cNvSpPr>
            <a:spLocks noGrp="1"/>
          </p:cNvSpPr>
          <p:nvPr>
            <p:ph idx="1"/>
          </p:nvPr>
        </p:nvSpPr>
        <p:spPr/>
        <p:txBody>
          <a:bodyPr/>
          <a:lstStyle/>
          <a:p>
            <a:pPr>
              <a:buNone/>
            </a:pPr>
            <a:r>
              <a:rPr lang="en-US" dirty="0" smtClean="0"/>
              <a:t>Start by putting the patient at ease:</a:t>
            </a:r>
          </a:p>
          <a:p>
            <a:pPr>
              <a:buNone/>
            </a:pPr>
            <a:r>
              <a:rPr lang="en-US" dirty="0" smtClean="0"/>
              <a:t>• Greet the patient by name: "Good morning, </a:t>
            </a:r>
            <a:r>
              <a:rPr lang="en-US" dirty="0" err="1" smtClean="0"/>
              <a:t>Mrs</a:t>
            </a:r>
            <a:r>
              <a:rPr lang="en-US" dirty="0" smtClean="0"/>
              <a:t> / </a:t>
            </a:r>
            <a:r>
              <a:rPr lang="en-US" dirty="0" err="1" smtClean="0"/>
              <a:t>Mr</a:t>
            </a:r>
            <a:r>
              <a:rPr lang="en-US" dirty="0" smtClean="0"/>
              <a:t>…….."</a:t>
            </a:r>
          </a:p>
          <a:p>
            <a:pPr>
              <a:buNone/>
            </a:pPr>
            <a:r>
              <a:rPr lang="en-US" dirty="0" smtClean="0"/>
              <a:t>• Introduce yourself and explain that you are a nursing student.</a:t>
            </a:r>
          </a:p>
          <a:p>
            <a:pPr>
              <a:buNone/>
            </a:pPr>
            <a:r>
              <a:rPr lang="en-US" dirty="0" smtClean="0"/>
              <a:t>• Shake the patient's hand, or if they are unwell rest your hand on theirs.</a:t>
            </a:r>
          </a:p>
          <a:p>
            <a:pPr>
              <a:buNone/>
            </a:pPr>
            <a:r>
              <a:rPr lang="en-US" dirty="0" smtClean="0"/>
              <a:t>• Ensure that the patient is comfortable.</a:t>
            </a:r>
            <a:endParaRPr lang="en-US" dirty="0"/>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idx="4294967295"/>
          </p:nvPr>
        </p:nvSpPr>
        <p:spPr>
          <a:xfrm>
            <a:off x="1600200" y="2743200"/>
            <a:ext cx="5943600" cy="990600"/>
          </a:xfrm>
        </p:spPr>
        <p:txBody>
          <a:bodyPr/>
          <a:lstStyle/>
          <a:p>
            <a:r>
              <a:rPr lang="en-US"/>
              <a:t>Patient Rapport</a:t>
            </a:r>
          </a:p>
        </p:txBody>
      </p:sp>
    </p:spTree>
  </p:cSld>
  <p:clrMapOvr>
    <a:masterClrMapping/>
  </p:clrMapOvr>
  <p:timing>
    <p:tnLst>
      <p:par>
        <p:cTn id="1" dur="indefinite" restart="never" nodeType="tmRoot"/>
      </p:par>
    </p:tnLst>
  </p:timing>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p:txBody>
          <a:bodyPr>
            <a:normAutofit fontScale="90000"/>
          </a:bodyPr>
          <a:lstStyle/>
          <a:p>
            <a:r>
              <a:rPr lang="en-US"/>
              <a:t>Patient Rapport </a:t>
            </a:r>
            <a:r>
              <a:rPr lang="en-US">
                <a:cs typeface="Arial" charset="0"/>
              </a:rPr>
              <a:t>–</a:t>
            </a:r>
            <a:r>
              <a:rPr lang="en-US"/>
              <a:t> </a:t>
            </a:r>
            <a:br>
              <a:rPr lang="en-US"/>
            </a:br>
            <a:r>
              <a:rPr lang="en-US"/>
              <a:t>Setting the Stage</a:t>
            </a:r>
          </a:p>
        </p:txBody>
      </p:sp>
      <p:sp>
        <p:nvSpPr>
          <p:cNvPr id="7176" name="Rectangle 8"/>
          <p:cNvSpPr>
            <a:spLocks noGrp="1" noChangeArrowheads="1"/>
          </p:cNvSpPr>
          <p:nvPr>
            <p:ph type="body" idx="1"/>
          </p:nvPr>
        </p:nvSpPr>
        <p:spPr/>
        <p:txBody>
          <a:bodyPr/>
          <a:lstStyle/>
          <a:p>
            <a:r>
              <a:rPr lang="en-US"/>
              <a:t>If a patient’s chart is available, review it before interviewing the patient.</a:t>
            </a:r>
          </a:p>
          <a:p>
            <a:r>
              <a:rPr lang="en-US"/>
              <a:t>Use this information to gain clues about the patient.</a:t>
            </a:r>
          </a:p>
        </p:txBody>
      </p:sp>
    </p:spTree>
  </p:cSld>
  <p:clrMapOvr>
    <a:masterClrMapping/>
  </p:clrMapOvr>
  <p:timing>
    <p:tnLst>
      <p:par>
        <p:cTn id="1" dur="indefinite" restart="never" nodeType="tmRoot"/>
      </p:par>
    </p:tnLst>
  </p:timing>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5" name="Rectangle 9"/>
          <p:cNvSpPr>
            <a:spLocks noGrp="1" noChangeArrowheads="1"/>
          </p:cNvSpPr>
          <p:nvPr>
            <p:ph type="title"/>
          </p:nvPr>
        </p:nvSpPr>
        <p:spPr>
          <a:xfrm>
            <a:off x="457200" y="274638"/>
            <a:ext cx="8229600" cy="1554162"/>
          </a:xfrm>
        </p:spPr>
        <p:txBody>
          <a:bodyPr>
            <a:normAutofit fontScale="90000"/>
          </a:bodyPr>
          <a:lstStyle/>
          <a:p>
            <a:r>
              <a:rPr lang="en-US" dirty="0" smtClean="0"/>
              <a:t/>
            </a:r>
            <a:br>
              <a:rPr lang="en-US" dirty="0" smtClean="0"/>
            </a:br>
            <a:r>
              <a:rPr lang="en-US" dirty="0" smtClean="0"/>
              <a:t>Patient </a:t>
            </a:r>
            <a:r>
              <a:rPr lang="en-US" dirty="0"/>
              <a:t>Rapport </a:t>
            </a:r>
            <a:r>
              <a:rPr lang="en-US" dirty="0">
                <a:cs typeface="Arial" charset="0"/>
              </a:rPr>
              <a:t>–</a:t>
            </a:r>
            <a:r>
              <a:rPr lang="en-US" dirty="0"/>
              <a:t> </a:t>
            </a:r>
            <a:br>
              <a:rPr lang="en-US" dirty="0"/>
            </a:br>
            <a:r>
              <a:rPr lang="en-US" dirty="0"/>
              <a:t>The First Impression</a:t>
            </a:r>
          </a:p>
        </p:txBody>
      </p:sp>
      <p:sp>
        <p:nvSpPr>
          <p:cNvPr id="9226" name="Rectangle 10"/>
          <p:cNvSpPr>
            <a:spLocks noGrp="1" noChangeArrowheads="1"/>
          </p:cNvSpPr>
          <p:nvPr>
            <p:ph type="body" idx="1"/>
          </p:nvPr>
        </p:nvSpPr>
        <p:spPr>
          <a:xfrm>
            <a:off x="457200" y="2286000"/>
            <a:ext cx="8229600" cy="3840163"/>
          </a:xfrm>
        </p:spPr>
        <p:txBody>
          <a:bodyPr/>
          <a:lstStyle/>
          <a:p>
            <a:r>
              <a:rPr lang="en-US" dirty="0"/>
              <a:t>Present yourself as a caring, competent, and confident health care professional.</a:t>
            </a:r>
          </a:p>
        </p:txBody>
      </p:sp>
    </p:spTree>
  </p:cSld>
  <p:clrMapOvr>
    <a:masterClrMapping/>
  </p:clrMapOvr>
  <p:timing>
    <p:tnLst>
      <p:par>
        <p:cTn id="1" dur="indefinite" restart="never" nodeType="tmRoot"/>
      </p:par>
    </p:tnLst>
  </p:timing>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 name="Rectangle 10"/>
          <p:cNvSpPr>
            <a:spLocks noGrp="1" noChangeArrowheads="1"/>
          </p:cNvSpPr>
          <p:nvPr>
            <p:ph type="title"/>
          </p:nvPr>
        </p:nvSpPr>
        <p:spPr>
          <a:xfrm>
            <a:off x="457200" y="274638"/>
            <a:ext cx="8229600" cy="1630362"/>
          </a:xfrm>
        </p:spPr>
        <p:txBody>
          <a:bodyPr>
            <a:normAutofit/>
          </a:bodyPr>
          <a:lstStyle/>
          <a:p>
            <a:r>
              <a:rPr lang="en-US" dirty="0"/>
              <a:t>Patient Rapport </a:t>
            </a:r>
            <a:r>
              <a:rPr lang="en-US" dirty="0">
                <a:cs typeface="Arial" charset="0"/>
              </a:rPr>
              <a:t>–</a:t>
            </a:r>
            <a:br>
              <a:rPr lang="en-US" dirty="0">
                <a:cs typeface="Arial" charset="0"/>
              </a:rPr>
            </a:br>
            <a:r>
              <a:rPr lang="en-US" dirty="0"/>
              <a:t>Building Trust</a:t>
            </a:r>
          </a:p>
        </p:txBody>
      </p:sp>
      <p:sp>
        <p:nvSpPr>
          <p:cNvPr id="5131" name="Rectangle 11"/>
          <p:cNvSpPr>
            <a:spLocks noGrp="1" noChangeArrowheads="1"/>
          </p:cNvSpPr>
          <p:nvPr>
            <p:ph type="body" idx="1"/>
          </p:nvPr>
        </p:nvSpPr>
        <p:spPr>
          <a:xfrm>
            <a:off x="457200" y="2286000"/>
            <a:ext cx="8229600" cy="3840163"/>
          </a:xfrm>
        </p:spPr>
        <p:txBody>
          <a:bodyPr/>
          <a:lstStyle/>
          <a:p>
            <a:r>
              <a:rPr lang="en-US" dirty="0"/>
              <a:t>When you introduce yourself to the patient, shaking hands or offering a comforting touch will help build trust.</a:t>
            </a:r>
          </a:p>
        </p:txBody>
      </p:sp>
    </p:spTree>
  </p:cSld>
  <p:clrMapOvr>
    <a:masterClrMapping/>
  </p:clrMapOvr>
  <p:timing>
    <p:tnLst>
      <p:par>
        <p:cTn id="1" dur="indefinite" restart="never" nodeType="tmRoot"/>
      </p:par>
    </p:tnLst>
  </p:timing>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7"/>
          <p:cNvSpPr>
            <a:spLocks noGrp="1" noChangeArrowheads="1"/>
          </p:cNvSpPr>
          <p:nvPr>
            <p:ph type="title"/>
          </p:nvPr>
        </p:nvSpPr>
        <p:spPr>
          <a:xfrm>
            <a:off x="457200" y="274638"/>
            <a:ext cx="8229600" cy="1630362"/>
          </a:xfrm>
        </p:spPr>
        <p:txBody>
          <a:bodyPr>
            <a:normAutofit/>
          </a:bodyPr>
          <a:lstStyle/>
          <a:p>
            <a:r>
              <a:rPr lang="en-US" dirty="0"/>
              <a:t>Patient Rapport </a:t>
            </a:r>
            <a:r>
              <a:rPr lang="en-US" dirty="0">
                <a:cs typeface="Arial" charset="0"/>
              </a:rPr>
              <a:t>–</a:t>
            </a:r>
            <a:r>
              <a:rPr lang="en-US" dirty="0"/>
              <a:t> </a:t>
            </a:r>
            <a:br>
              <a:rPr lang="en-US" dirty="0"/>
            </a:br>
            <a:r>
              <a:rPr lang="en-US" dirty="0"/>
              <a:t>Asking Questions</a:t>
            </a:r>
          </a:p>
        </p:txBody>
      </p:sp>
      <p:sp>
        <p:nvSpPr>
          <p:cNvPr id="10248" name="Rectangle 8"/>
          <p:cNvSpPr>
            <a:spLocks noGrp="1" noChangeArrowheads="1"/>
          </p:cNvSpPr>
          <p:nvPr>
            <p:ph type="body" idx="1"/>
          </p:nvPr>
        </p:nvSpPr>
        <p:spPr>
          <a:xfrm>
            <a:off x="457200" y="2133600"/>
            <a:ext cx="8229600" cy="3992563"/>
          </a:xfrm>
        </p:spPr>
        <p:txBody>
          <a:bodyPr/>
          <a:lstStyle/>
          <a:p>
            <a:r>
              <a:rPr lang="en-US" dirty="0"/>
              <a:t>Use a combination of open-ended and closed-ended questions.</a:t>
            </a:r>
          </a:p>
        </p:txBody>
      </p:sp>
    </p:spTree>
  </p:cSld>
  <p:clrMapOvr>
    <a:masterClrMapping/>
  </p:clrMapOvr>
  <p:timing>
    <p:tnLst>
      <p:par>
        <p:cTn id="1" dur="indefinite" restart="never" nodeType="tmRoot"/>
      </p:par>
    </p:tnLst>
  </p:timing>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5"/>
          <p:cNvSpPr>
            <a:spLocks noGrp="1" noChangeArrowheads="1"/>
          </p:cNvSpPr>
          <p:nvPr>
            <p:ph type="title"/>
          </p:nvPr>
        </p:nvSpPr>
        <p:spPr>
          <a:xfrm>
            <a:off x="762000" y="274638"/>
            <a:ext cx="8077200" cy="1143000"/>
          </a:xfrm>
        </p:spPr>
        <p:txBody>
          <a:bodyPr>
            <a:normAutofit fontScale="90000"/>
          </a:bodyPr>
          <a:lstStyle/>
          <a:p>
            <a:r>
              <a:rPr lang="en-US"/>
              <a:t>Patient Rapport </a:t>
            </a:r>
            <a:r>
              <a:rPr lang="en-US">
                <a:cs typeface="Arial" charset="0"/>
              </a:rPr>
              <a:t>–</a:t>
            </a:r>
            <a:r>
              <a:rPr lang="en-US"/>
              <a:t> </a:t>
            </a:r>
            <a:br>
              <a:rPr lang="en-US"/>
            </a:br>
            <a:r>
              <a:rPr lang="en-US"/>
              <a:t>Language and Communication</a:t>
            </a:r>
          </a:p>
        </p:txBody>
      </p:sp>
      <p:sp>
        <p:nvSpPr>
          <p:cNvPr id="11270" name="Rectangle 6"/>
          <p:cNvSpPr>
            <a:spLocks noGrp="1" noChangeArrowheads="1"/>
          </p:cNvSpPr>
          <p:nvPr>
            <p:ph type="body" idx="1"/>
          </p:nvPr>
        </p:nvSpPr>
        <p:spPr/>
        <p:txBody>
          <a:bodyPr/>
          <a:lstStyle/>
          <a:p>
            <a:r>
              <a:rPr lang="en-US" dirty="0"/>
              <a:t>Use appropriate language.</a:t>
            </a:r>
          </a:p>
          <a:p>
            <a:r>
              <a:rPr lang="en-US" dirty="0"/>
              <a:t>Use an appropriate level of questioning, but do not appear </a:t>
            </a:r>
            <a:r>
              <a:rPr lang="en-US" dirty="0" smtClean="0"/>
              <a:t>patronizing.</a:t>
            </a:r>
            <a:endParaRPr lang="en-US" dirty="0"/>
          </a:p>
          <a:p>
            <a:r>
              <a:rPr lang="en-US" dirty="0"/>
              <a:t>When encountering communication barriers, try to enlist someone to help.</a:t>
            </a:r>
          </a:p>
          <a:p>
            <a:r>
              <a:rPr lang="en-US" dirty="0"/>
              <a:t>Actively listen.</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appliances</a:t>
            </a:r>
            <a:endParaRPr lang="en-US" b="1" dirty="0"/>
          </a:p>
        </p:txBody>
      </p:sp>
      <p:sp>
        <p:nvSpPr>
          <p:cNvPr id="3" name="Content Placeholder 2"/>
          <p:cNvSpPr>
            <a:spLocks noGrp="1"/>
          </p:cNvSpPr>
          <p:nvPr>
            <p:ph idx="1"/>
          </p:nvPr>
        </p:nvSpPr>
        <p:spPr/>
        <p:txBody>
          <a:bodyPr>
            <a:normAutofit/>
          </a:bodyPr>
          <a:lstStyle/>
          <a:p>
            <a:r>
              <a:rPr lang="en-US" b="1" dirty="0" smtClean="0"/>
              <a:t>Foot board: </a:t>
            </a:r>
            <a:r>
              <a:rPr lang="en-US" dirty="0" smtClean="0"/>
              <a:t>To prevent foot drop.</a:t>
            </a:r>
          </a:p>
          <a:p>
            <a:r>
              <a:rPr lang="en-US" b="1" dirty="0" smtClean="0"/>
              <a:t>Sandbags: </a:t>
            </a:r>
            <a:r>
              <a:rPr lang="en-US" dirty="0" smtClean="0"/>
              <a:t>Used to immobilize extremities. (e.g., in burns).</a:t>
            </a:r>
          </a:p>
          <a:p>
            <a:r>
              <a:rPr lang="en-US" b="1" dirty="0" err="1" smtClean="0"/>
              <a:t>Trochanter</a:t>
            </a:r>
            <a:r>
              <a:rPr lang="en-US" b="1" dirty="0" smtClean="0"/>
              <a:t> Rolls: </a:t>
            </a:r>
            <a:r>
              <a:rPr lang="en-US" dirty="0" smtClean="0"/>
              <a:t>Prevent external rotation of the hips and thigh (use rolled blanket or towels).</a:t>
            </a:r>
          </a:p>
        </p:txBody>
      </p:sp>
    </p:spTree>
  </p:cSld>
  <p:clrMapOvr>
    <a:masterClrMapping/>
  </p:clrMapOvr>
  <p:timing>
    <p:tnLst>
      <p:par>
        <p:cTn id="1" dur="indefinite" restart="never" nodeType="tmRoot"/>
      </p:par>
    </p:tnLst>
  </p:timing>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5"/>
          <p:cNvSpPr>
            <a:spLocks noGrp="1" noChangeArrowheads="1"/>
          </p:cNvSpPr>
          <p:nvPr>
            <p:ph type="title"/>
          </p:nvPr>
        </p:nvSpPr>
        <p:spPr/>
        <p:txBody>
          <a:bodyPr>
            <a:normAutofit fontScale="90000"/>
          </a:bodyPr>
          <a:lstStyle/>
          <a:p>
            <a:r>
              <a:rPr lang="en-US"/>
              <a:t>Patient Rapport </a:t>
            </a:r>
            <a:r>
              <a:rPr lang="en-US">
                <a:cs typeface="Arial" charset="0"/>
              </a:rPr>
              <a:t>–</a:t>
            </a:r>
            <a:r>
              <a:rPr lang="en-US"/>
              <a:t> </a:t>
            </a:r>
            <a:br>
              <a:rPr lang="en-US"/>
            </a:br>
            <a:r>
              <a:rPr lang="en-US"/>
              <a:t>Active Listening</a:t>
            </a:r>
          </a:p>
        </p:txBody>
      </p:sp>
      <p:sp>
        <p:nvSpPr>
          <p:cNvPr id="12294" name="Rectangle 6"/>
          <p:cNvSpPr>
            <a:spLocks noGrp="1" noChangeArrowheads="1"/>
          </p:cNvSpPr>
          <p:nvPr>
            <p:ph type="body" idx="1"/>
          </p:nvPr>
        </p:nvSpPr>
        <p:spPr/>
        <p:txBody>
          <a:bodyPr/>
          <a:lstStyle/>
          <a:p>
            <a:r>
              <a:rPr lang="en-US" dirty="0"/>
              <a:t>Facilitation</a:t>
            </a:r>
          </a:p>
          <a:p>
            <a:r>
              <a:rPr lang="en-US" dirty="0"/>
              <a:t>Reflection</a:t>
            </a:r>
          </a:p>
          <a:p>
            <a:r>
              <a:rPr lang="en-US" dirty="0"/>
              <a:t>Clarification</a:t>
            </a:r>
          </a:p>
          <a:p>
            <a:r>
              <a:rPr lang="en-US" dirty="0"/>
              <a:t>Empathy</a:t>
            </a:r>
          </a:p>
          <a:p>
            <a:r>
              <a:rPr lang="en-US" dirty="0"/>
              <a:t>Confrontation</a:t>
            </a:r>
          </a:p>
          <a:p>
            <a:r>
              <a:rPr lang="en-US" dirty="0"/>
              <a:t>Interpretation</a:t>
            </a:r>
          </a:p>
          <a:p>
            <a:r>
              <a:rPr lang="en-US" dirty="0"/>
              <a:t>Asking about feelings</a:t>
            </a:r>
          </a:p>
        </p:txBody>
      </p:sp>
    </p:spTree>
  </p:cSld>
  <p:clrMapOvr>
    <a:masterClrMapping/>
  </p:clrMapOvr>
  <p:timing>
    <p:tnLst>
      <p:par>
        <p:cTn id="1" dur="indefinite" restart="never" nodeType="tmRoot"/>
      </p:par>
    </p:tnLst>
  </p:timing>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9" name="Rectangle 7"/>
          <p:cNvSpPr>
            <a:spLocks noGrp="1" noChangeArrowheads="1"/>
          </p:cNvSpPr>
          <p:nvPr>
            <p:ph type="title"/>
          </p:nvPr>
        </p:nvSpPr>
        <p:spPr/>
        <p:txBody>
          <a:bodyPr>
            <a:normAutofit fontScale="90000"/>
          </a:bodyPr>
          <a:lstStyle/>
          <a:p>
            <a:r>
              <a:rPr lang="en-US"/>
              <a:t>Patient Rapport – </a:t>
            </a:r>
            <a:br>
              <a:rPr lang="en-US"/>
            </a:br>
            <a:r>
              <a:rPr lang="en-US"/>
              <a:t>Sensitive Topics</a:t>
            </a:r>
          </a:p>
        </p:txBody>
      </p:sp>
      <p:sp>
        <p:nvSpPr>
          <p:cNvPr id="13320" name="Rectangle 8"/>
          <p:cNvSpPr>
            <a:spLocks noGrp="1" noChangeArrowheads="1"/>
          </p:cNvSpPr>
          <p:nvPr>
            <p:ph type="body" idx="1"/>
          </p:nvPr>
        </p:nvSpPr>
        <p:spPr>
          <a:xfrm>
            <a:off x="457200" y="1981200"/>
            <a:ext cx="8229600" cy="4144963"/>
          </a:xfrm>
        </p:spPr>
        <p:txBody>
          <a:bodyPr/>
          <a:lstStyle/>
          <a:p>
            <a:r>
              <a:rPr lang="en-US" dirty="0" smtClean="0"/>
              <a:t>One </a:t>
            </a:r>
            <a:r>
              <a:rPr lang="en-US" dirty="0"/>
              <a:t>must learn to become comfortable dealing with sensitive topics.</a:t>
            </a:r>
          </a:p>
          <a:p>
            <a:r>
              <a:rPr lang="en-US" dirty="0"/>
              <a:t>It is important to earn a patient’s trust.</a:t>
            </a:r>
          </a:p>
        </p:txBody>
      </p:sp>
    </p:spTree>
  </p:cSld>
  <p:clrMapOvr>
    <a:masterClrMapping/>
  </p:clrMapOvr>
  <p:timing>
    <p:tnLst>
      <p:par>
        <p:cTn id="1" dur="indefinite" restart="never" nodeType="tmRoot"/>
      </p:par>
    </p:tnLst>
  </p:timing>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5"/>
          <p:cNvSpPr>
            <a:spLocks noGrp="1" noChangeArrowheads="1"/>
          </p:cNvSpPr>
          <p:nvPr>
            <p:ph type="ctrTitle"/>
          </p:nvPr>
        </p:nvSpPr>
        <p:spPr>
          <a:xfrm>
            <a:off x="914400" y="2667000"/>
            <a:ext cx="7772400" cy="1470025"/>
          </a:xfrm>
        </p:spPr>
        <p:txBody>
          <a:bodyPr/>
          <a:lstStyle/>
          <a:p>
            <a:r>
              <a:rPr lang="en-US"/>
              <a:t>The Comprehensive </a:t>
            </a:r>
            <a:br>
              <a:rPr lang="en-US"/>
            </a:br>
            <a:r>
              <a:rPr lang="en-US"/>
              <a:t>Patient History</a:t>
            </a:r>
          </a:p>
        </p:txBody>
      </p:sp>
    </p:spTree>
  </p:cSld>
  <p:clrMapOvr>
    <a:masterClrMapping/>
  </p:clrMapOvr>
  <p:timing>
    <p:tnLst>
      <p:par>
        <p:cTn id="1" dur="indefinite" restart="never" nodeType="tmRoot"/>
      </p:par>
    </p:tnLst>
  </p:timing>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1217607" y="548680"/>
            <a:ext cx="6400800" cy="827263"/>
          </a:xfrm>
        </p:spPr>
        <p:txBody>
          <a:bodyPr/>
          <a:lstStyle/>
          <a:p>
            <a:pPr algn="l">
              <a:lnSpc>
                <a:spcPct val="150000"/>
              </a:lnSpc>
            </a:pPr>
            <a:r>
              <a:rPr lang="en-GB" dirty="0">
                <a:solidFill>
                  <a:schemeClr val="tx1"/>
                </a:solidFill>
              </a:rPr>
              <a:t>a</a:t>
            </a:r>
            <a:r>
              <a:rPr lang="en-GB" dirty="0" smtClean="0">
                <a:solidFill>
                  <a:schemeClr val="tx1"/>
                </a:solidFill>
              </a:rPr>
              <a:t>sh Hands</a:t>
            </a:r>
            <a:endParaRPr lang="en-GB" dirty="0">
              <a:solidFill>
                <a:schemeClr val="tx1"/>
              </a:solidFill>
            </a:endParaRPr>
          </a:p>
        </p:txBody>
      </p:sp>
      <p:sp>
        <p:nvSpPr>
          <p:cNvPr id="15" name="Rectangle 14"/>
          <p:cNvSpPr/>
          <p:nvPr/>
        </p:nvSpPr>
        <p:spPr>
          <a:xfrm>
            <a:off x="445534" y="329209"/>
            <a:ext cx="1170833" cy="5023170"/>
          </a:xfrm>
          <a:prstGeom prst="rect">
            <a:avLst/>
          </a:prstGeom>
          <a:noFill/>
        </p:spPr>
        <p:txBody>
          <a:bodyPr vert="wordArtVert" wrap="none" lIns="91440" tIns="45720" rIns="91440" bIns="45720">
            <a:spAutoFit/>
          </a:bodyPr>
          <a:lstStyle/>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WIPER</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19" name="Subtitle 5"/>
          <p:cNvSpPr txBox="1">
            <a:spLocks/>
          </p:cNvSpPr>
          <p:nvPr/>
        </p:nvSpPr>
        <p:spPr>
          <a:xfrm>
            <a:off x="1071437" y="1495983"/>
            <a:ext cx="6400800" cy="8272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en-GB" dirty="0" err="1">
                <a:solidFill>
                  <a:schemeClr val="tx1"/>
                </a:solidFill>
              </a:rPr>
              <a:t>n</a:t>
            </a:r>
            <a:r>
              <a:rPr lang="en-GB" dirty="0" err="1" smtClean="0">
                <a:solidFill>
                  <a:schemeClr val="tx1"/>
                </a:solidFill>
              </a:rPr>
              <a:t>troduce</a:t>
            </a:r>
            <a:r>
              <a:rPr lang="en-GB" dirty="0" smtClean="0">
                <a:solidFill>
                  <a:schemeClr val="tx1"/>
                </a:solidFill>
              </a:rPr>
              <a:t> self, check patient details</a:t>
            </a:r>
            <a:endParaRPr lang="en-GB" dirty="0">
              <a:solidFill>
                <a:schemeClr val="tx1"/>
              </a:solidFill>
            </a:endParaRPr>
          </a:p>
        </p:txBody>
      </p:sp>
      <p:sp>
        <p:nvSpPr>
          <p:cNvPr id="20" name="Subtitle 5"/>
          <p:cNvSpPr txBox="1">
            <a:spLocks/>
          </p:cNvSpPr>
          <p:nvPr/>
        </p:nvSpPr>
        <p:spPr>
          <a:xfrm>
            <a:off x="1210386" y="2481187"/>
            <a:ext cx="6400800" cy="8272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en-GB" dirty="0" err="1" smtClean="0">
                <a:solidFill>
                  <a:schemeClr val="tx1"/>
                </a:solidFill>
              </a:rPr>
              <a:t>ermission</a:t>
            </a:r>
            <a:endParaRPr lang="en-GB" dirty="0">
              <a:solidFill>
                <a:schemeClr val="tx1"/>
              </a:solidFill>
            </a:endParaRPr>
          </a:p>
        </p:txBody>
      </p:sp>
      <p:sp>
        <p:nvSpPr>
          <p:cNvPr id="21" name="Subtitle 5"/>
          <p:cNvSpPr txBox="1">
            <a:spLocks/>
          </p:cNvSpPr>
          <p:nvPr/>
        </p:nvSpPr>
        <p:spPr>
          <a:xfrm>
            <a:off x="1217607" y="3519276"/>
            <a:ext cx="6400800" cy="8272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en-GB" dirty="0" err="1">
                <a:solidFill>
                  <a:schemeClr val="tx1"/>
                </a:solidFill>
              </a:rPr>
              <a:t>x</a:t>
            </a:r>
            <a:r>
              <a:rPr lang="en-GB" dirty="0" err="1" smtClean="0">
                <a:solidFill>
                  <a:schemeClr val="tx1"/>
                </a:solidFill>
              </a:rPr>
              <a:t>pose</a:t>
            </a:r>
            <a:r>
              <a:rPr lang="en-GB" dirty="0" smtClean="0">
                <a:solidFill>
                  <a:schemeClr val="tx1"/>
                </a:solidFill>
              </a:rPr>
              <a:t> patient (examination only)</a:t>
            </a:r>
            <a:endParaRPr lang="en-GB" dirty="0">
              <a:solidFill>
                <a:schemeClr val="tx1"/>
              </a:solidFill>
            </a:endParaRPr>
          </a:p>
        </p:txBody>
      </p:sp>
      <p:sp>
        <p:nvSpPr>
          <p:cNvPr id="22" name="Subtitle 5"/>
          <p:cNvSpPr txBox="1">
            <a:spLocks/>
          </p:cNvSpPr>
          <p:nvPr/>
        </p:nvSpPr>
        <p:spPr>
          <a:xfrm>
            <a:off x="1210386" y="4371517"/>
            <a:ext cx="7234504" cy="8272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en-GB" dirty="0" err="1">
                <a:solidFill>
                  <a:schemeClr val="tx1"/>
                </a:solidFill>
              </a:rPr>
              <a:t>i</a:t>
            </a:r>
            <a:r>
              <a:rPr lang="en-GB" dirty="0" err="1" smtClean="0">
                <a:solidFill>
                  <a:schemeClr val="tx1"/>
                </a:solidFill>
              </a:rPr>
              <a:t>ght</a:t>
            </a:r>
            <a:r>
              <a:rPr lang="en-GB" dirty="0" smtClean="0">
                <a:solidFill>
                  <a:schemeClr val="tx1"/>
                </a:solidFill>
              </a:rPr>
              <a:t>-hand side of bed (examination only)</a:t>
            </a:r>
            <a:endParaRPr lang="en-GB" dirty="0">
              <a:solidFill>
                <a:schemeClr val="tx1"/>
              </a:solidFill>
            </a:endParaRPr>
          </a:p>
        </p:txBody>
      </p:sp>
      <p:sp>
        <p:nvSpPr>
          <p:cNvPr id="23" name="Rectangle 22"/>
          <p:cNvSpPr/>
          <p:nvPr/>
        </p:nvSpPr>
        <p:spPr>
          <a:xfrm rot="5400000">
            <a:off x="4270284" y="1984284"/>
            <a:ext cx="603431" cy="9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1051154" y="6254569"/>
            <a:ext cx="5256584" cy="584775"/>
          </a:xfrm>
          <a:prstGeom prst="rect">
            <a:avLst/>
          </a:prstGeom>
          <a:noFill/>
        </p:spPr>
        <p:txBody>
          <a:bodyPr wrap="square" rtlCol="0">
            <a:spAutoFit/>
          </a:bodyPr>
          <a:lstStyle/>
          <a:p>
            <a:r>
              <a:rPr lang="en-GB" sz="3200" dirty="0" smtClean="0">
                <a:solidFill>
                  <a:schemeClr val="bg1"/>
                </a:solidFill>
              </a:rPr>
              <a:t>HISTORY TAKING</a:t>
            </a:r>
            <a:endParaRPr lang="en-GB" sz="3200" dirty="0">
              <a:solidFill>
                <a:schemeClr val="bg1"/>
              </a:solidFill>
            </a:endParaRPr>
          </a:p>
        </p:txBody>
      </p:sp>
    </p:spTree>
    <p:extLst>
      <p:ext uri="{BB962C8B-B14F-4D97-AF65-F5344CB8AC3E}">
        <p14:creationId xmlns:p14="http://schemas.microsoft.com/office/powerpoint/2010/main" val="123994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9" grpId="0"/>
      <p:bldP spid="20" grpId="0"/>
      <p:bldP spid="21" grpId="0"/>
      <p:bldP spid="22" grpId="0"/>
    </p:bldLst>
  </p:timing>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Standard history taking</a:t>
            </a:r>
            <a:endParaRPr lang="en-US" dirty="0"/>
          </a:p>
        </p:txBody>
      </p:sp>
      <p:sp>
        <p:nvSpPr>
          <p:cNvPr id="3" name="Content Placeholder 2"/>
          <p:cNvSpPr>
            <a:spLocks noGrp="1"/>
          </p:cNvSpPr>
          <p:nvPr>
            <p:ph idx="1"/>
          </p:nvPr>
        </p:nvSpPr>
        <p:spPr/>
        <p:txBody>
          <a:bodyPr numCol="2">
            <a:normAutofit/>
          </a:bodyPr>
          <a:lstStyle/>
          <a:p>
            <a:pPr>
              <a:buNone/>
            </a:pPr>
            <a:r>
              <a:rPr lang="en-US" dirty="0" smtClean="0"/>
              <a:t>Personal history</a:t>
            </a:r>
          </a:p>
          <a:p>
            <a:r>
              <a:rPr lang="en-US" dirty="0" smtClean="0"/>
              <a:t>a. Age</a:t>
            </a:r>
          </a:p>
          <a:p>
            <a:r>
              <a:rPr lang="en-US" dirty="0" smtClean="0"/>
              <a:t>b. Occupation</a:t>
            </a:r>
          </a:p>
          <a:p>
            <a:r>
              <a:rPr lang="en-US" dirty="0" smtClean="0"/>
              <a:t>c. Sex</a:t>
            </a:r>
          </a:p>
          <a:p>
            <a:r>
              <a:rPr lang="en-US" dirty="0" smtClean="0"/>
              <a:t>d. Height / Weight</a:t>
            </a:r>
          </a:p>
          <a:p>
            <a:r>
              <a:rPr lang="en-US" dirty="0" smtClean="0"/>
              <a:t>e. Marital / Family status</a:t>
            </a:r>
          </a:p>
          <a:p>
            <a:r>
              <a:rPr lang="en-US" dirty="0" err="1" smtClean="0"/>
              <a:t>i</a:t>
            </a:r>
            <a:r>
              <a:rPr lang="en-US" dirty="0" smtClean="0"/>
              <a:t>. Children</a:t>
            </a:r>
          </a:p>
          <a:p>
            <a:pPr>
              <a:buNone/>
            </a:pPr>
            <a:r>
              <a:rPr lang="en-US" dirty="0" smtClean="0"/>
              <a:t>Chief complaint (CC) or Presenting complaint</a:t>
            </a:r>
          </a:p>
          <a:p>
            <a:r>
              <a:rPr lang="en-US" dirty="0" smtClean="0"/>
              <a:t>a. Why is the patient seeking care?</a:t>
            </a:r>
          </a:p>
          <a:p>
            <a:r>
              <a:rPr lang="en-US" dirty="0" smtClean="0"/>
              <a:t>b. What other problems concern the patient?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Standard history taking</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History of present illness</a:t>
            </a:r>
          </a:p>
          <a:p>
            <a:r>
              <a:rPr lang="en-US" dirty="0" smtClean="0"/>
              <a:t>a. Location and radiation of complaint</a:t>
            </a:r>
          </a:p>
          <a:p>
            <a:r>
              <a:rPr lang="en-US" dirty="0" smtClean="0"/>
              <a:t>b. Severity of complaint</a:t>
            </a:r>
          </a:p>
          <a:p>
            <a:r>
              <a:rPr lang="en-US" dirty="0" smtClean="0"/>
              <a:t>c. Timing of onset</a:t>
            </a:r>
          </a:p>
          <a:p>
            <a:r>
              <a:rPr lang="en-US" dirty="0" smtClean="0"/>
              <a:t>d. Situation (setting) of onset</a:t>
            </a:r>
          </a:p>
          <a:p>
            <a:r>
              <a:rPr lang="en-US" dirty="0" smtClean="0"/>
              <a:t>e. Duration of complaint</a:t>
            </a:r>
          </a:p>
          <a:p>
            <a:r>
              <a:rPr lang="en-US" dirty="0" smtClean="0"/>
              <a:t>f. Previous similar complaints</a:t>
            </a:r>
          </a:p>
          <a:p>
            <a:r>
              <a:rPr lang="en-US" dirty="0" smtClean="0"/>
              <a:t>g. Exacerbating and relieving factors</a:t>
            </a:r>
          </a:p>
          <a:p>
            <a:r>
              <a:rPr lang="en-US" dirty="0" smtClean="0"/>
              <a:t>h. Associated symptoms</a:t>
            </a:r>
          </a:p>
          <a:p>
            <a:r>
              <a:rPr lang="en-US" dirty="0" err="1" smtClean="0"/>
              <a:t>i</a:t>
            </a:r>
            <a:r>
              <a:rPr lang="en-US" dirty="0" smtClean="0"/>
              <a:t>. Patient’s explanation of complaint</a:t>
            </a:r>
          </a:p>
          <a:p>
            <a:endParaRPr lang="en-US" dirty="0"/>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1" name="Rectangle 7"/>
          <p:cNvSpPr>
            <a:spLocks noGrp="1" noChangeArrowheads="1"/>
          </p:cNvSpPr>
          <p:nvPr>
            <p:ph type="title"/>
          </p:nvPr>
        </p:nvSpPr>
        <p:spPr/>
        <p:txBody>
          <a:bodyPr/>
          <a:lstStyle/>
          <a:p>
            <a:r>
              <a:rPr lang="en-US" b="1" dirty="0"/>
              <a:t>The Chief Complaint</a:t>
            </a:r>
          </a:p>
        </p:txBody>
      </p:sp>
      <p:sp>
        <p:nvSpPr>
          <p:cNvPr id="16392" name="Rectangle 8"/>
          <p:cNvSpPr>
            <a:spLocks noGrp="1" noChangeArrowheads="1"/>
          </p:cNvSpPr>
          <p:nvPr>
            <p:ph type="body" idx="1"/>
          </p:nvPr>
        </p:nvSpPr>
        <p:spPr/>
        <p:txBody>
          <a:bodyPr/>
          <a:lstStyle/>
          <a:p>
            <a:r>
              <a:rPr lang="en-US" dirty="0"/>
              <a:t>This is the pain, discomfort, dysfunction that caused the patient to request help. </a:t>
            </a:r>
          </a:p>
        </p:txBody>
      </p:sp>
    </p:spTree>
  </p:cSld>
  <p:clrMapOvr>
    <a:masterClrMapping/>
  </p:clrMapOvr>
  <p:timing>
    <p:tnLst>
      <p:par>
        <p:cTn id="1" dur="indefinite" restart="never" nodeType="tmRoot"/>
      </p:par>
    </p:tnLst>
  </p:timing>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7" name="Rectangle 9"/>
          <p:cNvSpPr>
            <a:spLocks noGrp="1" noChangeArrowheads="1"/>
          </p:cNvSpPr>
          <p:nvPr>
            <p:ph type="title"/>
          </p:nvPr>
        </p:nvSpPr>
        <p:spPr/>
        <p:txBody>
          <a:bodyPr>
            <a:normAutofit fontScale="90000"/>
          </a:bodyPr>
          <a:lstStyle/>
          <a:p>
            <a:r>
              <a:rPr lang="en-US"/>
              <a:t>The Present Illness </a:t>
            </a:r>
            <a:br>
              <a:rPr lang="en-US"/>
            </a:br>
            <a:r>
              <a:rPr lang="en-US"/>
              <a:t>OPQRST-ASPN</a:t>
            </a:r>
          </a:p>
        </p:txBody>
      </p:sp>
      <p:sp>
        <p:nvSpPr>
          <p:cNvPr id="17418" name="Rectangle 10"/>
          <p:cNvSpPr>
            <a:spLocks noGrp="1" noChangeArrowheads="1"/>
          </p:cNvSpPr>
          <p:nvPr>
            <p:ph type="body" sz="half" idx="1"/>
          </p:nvPr>
        </p:nvSpPr>
        <p:spPr>
          <a:xfrm>
            <a:off x="1066800" y="1600200"/>
            <a:ext cx="3886200" cy="4525963"/>
          </a:xfrm>
        </p:spPr>
        <p:txBody>
          <a:bodyPr/>
          <a:lstStyle/>
          <a:p>
            <a:r>
              <a:rPr lang="en-US" sz="3200" u="sng"/>
              <a:t>O</a:t>
            </a:r>
            <a:r>
              <a:rPr lang="en-US" sz="3200"/>
              <a:t>nset of the problem</a:t>
            </a:r>
          </a:p>
          <a:p>
            <a:pPr>
              <a:spcBef>
                <a:spcPct val="0"/>
              </a:spcBef>
            </a:pPr>
            <a:r>
              <a:rPr lang="en-US" sz="3200" u="sng"/>
              <a:t>P</a:t>
            </a:r>
            <a:r>
              <a:rPr lang="en-US" sz="3200"/>
              <a:t>rovocative/   </a:t>
            </a:r>
            <a:r>
              <a:rPr lang="en-US" sz="3200" u="sng"/>
              <a:t>P</a:t>
            </a:r>
            <a:r>
              <a:rPr lang="en-US" sz="3200"/>
              <a:t>alliative factors</a:t>
            </a:r>
          </a:p>
          <a:p>
            <a:pPr>
              <a:spcBef>
                <a:spcPct val="0"/>
              </a:spcBef>
            </a:pPr>
            <a:r>
              <a:rPr lang="en-US" sz="3200" u="sng"/>
              <a:t>Q</a:t>
            </a:r>
            <a:r>
              <a:rPr lang="en-US" sz="3200"/>
              <a:t>uality</a:t>
            </a:r>
          </a:p>
          <a:p>
            <a:pPr>
              <a:spcBef>
                <a:spcPct val="0"/>
              </a:spcBef>
            </a:pPr>
            <a:r>
              <a:rPr lang="en-US" sz="3200" u="sng"/>
              <a:t>R</a:t>
            </a:r>
            <a:r>
              <a:rPr lang="en-US" sz="3200"/>
              <a:t>egion/</a:t>
            </a:r>
            <a:r>
              <a:rPr lang="en-US" sz="3200" u="sng"/>
              <a:t>R</a:t>
            </a:r>
            <a:r>
              <a:rPr lang="en-US" sz="3200"/>
              <a:t>adiation</a:t>
            </a:r>
          </a:p>
        </p:txBody>
      </p:sp>
      <p:sp>
        <p:nvSpPr>
          <p:cNvPr id="17419" name="Rectangle 11"/>
          <p:cNvSpPr>
            <a:spLocks noGrp="1" noChangeArrowheads="1"/>
          </p:cNvSpPr>
          <p:nvPr>
            <p:ph type="body" sz="half" idx="2"/>
          </p:nvPr>
        </p:nvSpPr>
        <p:spPr/>
        <p:txBody>
          <a:bodyPr/>
          <a:lstStyle/>
          <a:p>
            <a:pPr>
              <a:spcBef>
                <a:spcPct val="0"/>
              </a:spcBef>
            </a:pPr>
            <a:r>
              <a:rPr lang="en-US" sz="3200" u="sng"/>
              <a:t>S</a:t>
            </a:r>
            <a:r>
              <a:rPr lang="en-US" sz="3200"/>
              <a:t>everity</a:t>
            </a:r>
          </a:p>
          <a:p>
            <a:pPr>
              <a:spcBef>
                <a:spcPct val="0"/>
              </a:spcBef>
            </a:pPr>
            <a:r>
              <a:rPr lang="en-US" sz="3200" u="sng"/>
              <a:t>T</a:t>
            </a:r>
            <a:r>
              <a:rPr lang="en-US" sz="3200"/>
              <a:t>ime</a:t>
            </a:r>
          </a:p>
          <a:p>
            <a:pPr>
              <a:spcBef>
                <a:spcPct val="0"/>
              </a:spcBef>
            </a:pPr>
            <a:r>
              <a:rPr lang="en-US" sz="3200" u="sng"/>
              <a:t>A</a:t>
            </a:r>
            <a:r>
              <a:rPr lang="en-US" sz="3200"/>
              <a:t>ssociated </a:t>
            </a:r>
            <a:r>
              <a:rPr lang="en-US" sz="3200" u="sng"/>
              <a:t>S</a:t>
            </a:r>
            <a:r>
              <a:rPr lang="en-US" sz="3200"/>
              <a:t>ymptoms</a:t>
            </a:r>
          </a:p>
          <a:p>
            <a:pPr>
              <a:spcBef>
                <a:spcPct val="0"/>
              </a:spcBef>
            </a:pPr>
            <a:r>
              <a:rPr lang="en-US" sz="3200" u="sng"/>
              <a:t>P</a:t>
            </a:r>
            <a:r>
              <a:rPr lang="en-US" sz="3200"/>
              <a:t>ertinent </a:t>
            </a:r>
            <a:r>
              <a:rPr lang="en-US" sz="3200" u="sng"/>
              <a:t>N</a:t>
            </a:r>
            <a:r>
              <a:rPr lang="en-US" sz="3200"/>
              <a:t>egatives</a:t>
            </a:r>
          </a:p>
        </p:txBody>
      </p:sp>
    </p:spTree>
  </p:cSld>
  <p:clrMapOvr>
    <a:masterClrMapping/>
  </p:clrMapOvr>
  <p:timing>
    <p:tnLst>
      <p:par>
        <p:cTn id="1" dur="indefinite" restart="never" nodeType="tmRoot"/>
      </p:par>
    </p:tnLst>
  </p:timing>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History of presenting complaint</a:t>
            </a:r>
            <a:br>
              <a:rPr lang="en-US" b="1" dirty="0" smtClean="0"/>
            </a:br>
            <a:endParaRPr lang="en-US" dirty="0"/>
          </a:p>
        </p:txBody>
      </p:sp>
      <p:sp>
        <p:nvSpPr>
          <p:cNvPr id="3" name="Content Placeholder 2"/>
          <p:cNvSpPr>
            <a:spLocks noGrp="1"/>
          </p:cNvSpPr>
          <p:nvPr>
            <p:ph idx="1"/>
          </p:nvPr>
        </p:nvSpPr>
        <p:spPr>
          <a:xfrm>
            <a:off x="457200" y="1447800"/>
            <a:ext cx="8382000" cy="5181600"/>
          </a:xfrm>
        </p:spPr>
        <p:txBody>
          <a:bodyPr>
            <a:normAutofit fontScale="70000" lnSpcReduction="20000"/>
          </a:bodyPr>
          <a:lstStyle/>
          <a:p>
            <a:r>
              <a:rPr lang="en-US" dirty="0" smtClean="0"/>
              <a:t>If the history of the presenting complaint includes pain, ask about it using the mnemonic SOCRATES</a:t>
            </a:r>
          </a:p>
          <a:p>
            <a:pPr>
              <a:buNone/>
            </a:pPr>
            <a:r>
              <a:rPr lang="en-US" dirty="0" smtClean="0"/>
              <a:t>• </a:t>
            </a:r>
            <a:r>
              <a:rPr lang="en-US" b="1" dirty="0" smtClean="0"/>
              <a:t>S</a:t>
            </a:r>
            <a:r>
              <a:rPr lang="en-US" dirty="0" smtClean="0"/>
              <a:t>ite - where exactly is this pain?</a:t>
            </a:r>
          </a:p>
          <a:p>
            <a:pPr>
              <a:buNone/>
            </a:pPr>
            <a:r>
              <a:rPr lang="en-US" dirty="0" smtClean="0"/>
              <a:t>• </a:t>
            </a:r>
            <a:r>
              <a:rPr lang="en-US" b="1" dirty="0" smtClean="0"/>
              <a:t>O</a:t>
            </a:r>
            <a:r>
              <a:rPr lang="en-US" dirty="0" smtClean="0"/>
              <a:t>nset - when did the pain start, did it start suddenly or gradually?</a:t>
            </a:r>
          </a:p>
          <a:p>
            <a:pPr>
              <a:buNone/>
            </a:pPr>
            <a:r>
              <a:rPr lang="en-US" dirty="0" smtClean="0"/>
              <a:t>• </a:t>
            </a:r>
            <a:r>
              <a:rPr lang="en-US" b="1" dirty="0" smtClean="0"/>
              <a:t>C</a:t>
            </a:r>
            <a:r>
              <a:rPr lang="en-US" dirty="0" smtClean="0"/>
              <a:t>haracter - describe the pain - sharp? knife-like? gripping? vice-like? burning? crushing?</a:t>
            </a:r>
          </a:p>
          <a:p>
            <a:pPr>
              <a:buNone/>
            </a:pPr>
            <a:r>
              <a:rPr lang="en-US" dirty="0" smtClean="0"/>
              <a:t>• </a:t>
            </a:r>
            <a:r>
              <a:rPr lang="en-US" b="1" dirty="0" smtClean="0"/>
              <a:t>R</a:t>
            </a:r>
            <a:r>
              <a:rPr lang="en-US" dirty="0" smtClean="0"/>
              <a:t>adiation - does the pain spread anywhere? To the arm, groin etc?</a:t>
            </a:r>
          </a:p>
          <a:p>
            <a:pPr>
              <a:buNone/>
            </a:pPr>
            <a:r>
              <a:rPr lang="en-US" dirty="0" smtClean="0"/>
              <a:t> • </a:t>
            </a:r>
            <a:r>
              <a:rPr lang="en-US" b="1" dirty="0" smtClean="0"/>
              <a:t>A</a:t>
            </a:r>
            <a:r>
              <a:rPr lang="en-US" dirty="0" smtClean="0"/>
              <a:t>ssociations - is the pain accompanied by any other features?</a:t>
            </a:r>
          </a:p>
          <a:p>
            <a:pPr>
              <a:buNone/>
            </a:pPr>
            <a:r>
              <a:rPr lang="en-US" dirty="0" smtClean="0"/>
              <a:t>• </a:t>
            </a:r>
            <a:r>
              <a:rPr lang="en-US" b="1" dirty="0" smtClean="0"/>
              <a:t>T</a:t>
            </a:r>
            <a:r>
              <a:rPr lang="en-US" dirty="0" smtClean="0"/>
              <a:t>iming - does the pain vary in intensity during the day?</a:t>
            </a:r>
          </a:p>
          <a:p>
            <a:pPr>
              <a:buNone/>
            </a:pPr>
            <a:r>
              <a:rPr lang="en-US" dirty="0" smtClean="0"/>
              <a:t>• </a:t>
            </a:r>
            <a:r>
              <a:rPr lang="en-US" b="1" dirty="0" smtClean="0"/>
              <a:t>E</a:t>
            </a:r>
            <a:r>
              <a:rPr lang="en-US" dirty="0" smtClean="0"/>
              <a:t>xacerbating and relieving factors - does anything make the pain better or worse?</a:t>
            </a:r>
          </a:p>
          <a:p>
            <a:pPr>
              <a:buNone/>
            </a:pPr>
            <a:r>
              <a:rPr lang="en-US" dirty="0" smtClean="0"/>
              <a:t>• </a:t>
            </a:r>
            <a:r>
              <a:rPr lang="en-US" b="1" dirty="0" smtClean="0"/>
              <a:t>S</a:t>
            </a:r>
            <a:r>
              <a:rPr lang="en-US" dirty="0" smtClean="0"/>
              <a:t>everity - does the pain interfere with daily activities or with sleep?</a:t>
            </a:r>
            <a:endParaRPr lang="en-US" dirty="0"/>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Standard history taking</a:t>
            </a:r>
            <a:endParaRPr lang="en-US" dirty="0"/>
          </a:p>
        </p:txBody>
      </p:sp>
      <p:sp>
        <p:nvSpPr>
          <p:cNvPr id="3" name="Content Placeholder 2"/>
          <p:cNvSpPr>
            <a:spLocks noGrp="1"/>
          </p:cNvSpPr>
          <p:nvPr>
            <p:ph idx="1"/>
          </p:nvPr>
        </p:nvSpPr>
        <p:spPr/>
        <p:txBody>
          <a:bodyPr numCol="2">
            <a:normAutofit fontScale="70000" lnSpcReduction="20000"/>
          </a:bodyPr>
          <a:lstStyle/>
          <a:p>
            <a:pPr>
              <a:buNone/>
            </a:pPr>
            <a:r>
              <a:rPr lang="en-US" b="1" dirty="0" smtClean="0"/>
              <a:t>Past medical history</a:t>
            </a:r>
          </a:p>
          <a:p>
            <a:pPr>
              <a:buNone/>
            </a:pPr>
            <a:r>
              <a:rPr lang="en-US" dirty="0" smtClean="0"/>
              <a:t>a. Systematic questioning regarding previous adult illnesses</a:t>
            </a:r>
          </a:p>
          <a:p>
            <a:r>
              <a:rPr lang="en-US" dirty="0" err="1" smtClean="0"/>
              <a:t>i</a:t>
            </a:r>
            <a:r>
              <a:rPr lang="en-US" dirty="0" smtClean="0"/>
              <a:t>. Neurological/Psychiatric</a:t>
            </a:r>
          </a:p>
          <a:p>
            <a:r>
              <a:rPr lang="en-US" dirty="0" smtClean="0"/>
              <a:t>ii. Eye, ear, nose, throat</a:t>
            </a:r>
          </a:p>
          <a:p>
            <a:r>
              <a:rPr lang="en-US" dirty="0" smtClean="0"/>
              <a:t>iii. Skin/Hair/Nails</a:t>
            </a:r>
          </a:p>
          <a:p>
            <a:r>
              <a:rPr lang="en-US" dirty="0" smtClean="0"/>
              <a:t>iv. Musculoskeletal</a:t>
            </a:r>
          </a:p>
          <a:p>
            <a:r>
              <a:rPr lang="en-US" dirty="0" smtClean="0"/>
              <a:t>v. Cardiovascular/Respiratory</a:t>
            </a:r>
          </a:p>
          <a:p>
            <a:r>
              <a:rPr lang="en-US" dirty="0" smtClean="0"/>
              <a:t>vi. Genital-urinary</a:t>
            </a:r>
          </a:p>
          <a:p>
            <a:r>
              <a:rPr lang="en-US" dirty="0" smtClean="0"/>
              <a:t>vii. GI tract</a:t>
            </a:r>
          </a:p>
          <a:p>
            <a:pPr>
              <a:buNone/>
            </a:pPr>
            <a:r>
              <a:rPr lang="en-US" dirty="0" smtClean="0"/>
              <a:t>b. Childhood illnesses</a:t>
            </a:r>
          </a:p>
          <a:p>
            <a:pPr>
              <a:buNone/>
            </a:pPr>
            <a:r>
              <a:rPr lang="en-US" dirty="0" smtClean="0"/>
              <a:t>c. Surgeries, injuries or hospital admissions</a:t>
            </a:r>
          </a:p>
          <a:p>
            <a:pPr>
              <a:buNone/>
            </a:pPr>
            <a:r>
              <a:rPr lang="en-US" dirty="0" smtClean="0"/>
              <a:t>d. OB/GYM</a:t>
            </a:r>
          </a:p>
          <a:p>
            <a:r>
              <a:rPr lang="en-US" dirty="0" err="1" smtClean="0"/>
              <a:t>i</a:t>
            </a:r>
            <a:r>
              <a:rPr lang="en-US" dirty="0" smtClean="0"/>
              <a:t>. Birth control</a:t>
            </a:r>
          </a:p>
          <a:p>
            <a:r>
              <a:rPr lang="en-US" dirty="0" smtClean="0"/>
              <a:t>ii. Pregnancies / Births</a:t>
            </a:r>
          </a:p>
          <a:p>
            <a:r>
              <a:rPr lang="en-US" dirty="0" smtClean="0"/>
              <a:t>iii. Menstrual periods</a:t>
            </a:r>
          </a:p>
          <a:p>
            <a:r>
              <a:rPr lang="en-US" dirty="0" smtClean="0"/>
              <a:t>iv. Pelvic exams / Pap smears</a:t>
            </a:r>
          </a:p>
          <a:p>
            <a:pPr>
              <a:buNone/>
            </a:pPr>
            <a:r>
              <a:rPr lang="en-US" dirty="0" smtClean="0"/>
              <a:t>e. Psychiatric</a:t>
            </a:r>
          </a:p>
          <a:p>
            <a:pPr>
              <a:buNone/>
            </a:pPr>
            <a:r>
              <a:rPr lang="en-US" dirty="0" smtClean="0"/>
              <a:t>f. Immunizations</a:t>
            </a:r>
          </a:p>
          <a:p>
            <a:pPr>
              <a:buNone/>
            </a:pPr>
            <a:r>
              <a:rPr lang="en-US" dirty="0" smtClean="0"/>
              <a:t>g. Screening tests</a:t>
            </a:r>
          </a:p>
          <a:p>
            <a:pPr>
              <a:buNone/>
            </a:pPr>
            <a:r>
              <a:rPr lang="en-US" dirty="0" smtClean="0"/>
              <a:t>h. Allergies</a:t>
            </a:r>
          </a:p>
          <a:p>
            <a:endParaRPr lang="en-US"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Appliances</a:t>
            </a:r>
            <a:endParaRPr lang="en-US" b="1" dirty="0"/>
          </a:p>
        </p:txBody>
      </p:sp>
      <p:sp>
        <p:nvSpPr>
          <p:cNvPr id="3" name="Content Placeholder 2"/>
          <p:cNvSpPr>
            <a:spLocks noGrp="1"/>
          </p:cNvSpPr>
          <p:nvPr>
            <p:ph idx="1"/>
          </p:nvPr>
        </p:nvSpPr>
        <p:spPr/>
        <p:txBody>
          <a:bodyPr>
            <a:normAutofit/>
          </a:bodyPr>
          <a:lstStyle/>
          <a:p>
            <a:pPr>
              <a:buNone/>
            </a:pPr>
            <a:r>
              <a:rPr lang="en-US" b="1" dirty="0" smtClean="0"/>
              <a:t>Bed cradle</a:t>
            </a:r>
          </a:p>
          <a:p>
            <a:r>
              <a:rPr lang="en-US" dirty="0" smtClean="0"/>
              <a:t>is a curved, semi-circular device made of metal that can be placed over a portion of the patient’s body</a:t>
            </a:r>
          </a:p>
          <a:p>
            <a:r>
              <a:rPr lang="en-US" dirty="0" smtClean="0"/>
              <a:t>is sometimes called an Anderson frame, is a device designed to keep the top bedclothes off the feet, legs, and even abdomen of a client</a:t>
            </a:r>
          </a:p>
          <a:p>
            <a:endParaRPr lang="en-US" dirty="0"/>
          </a:p>
        </p:txBody>
      </p:sp>
    </p:spTree>
  </p:cSld>
  <p:clrMapOvr>
    <a:masterClrMapping/>
  </p:clrMapOvr>
  <p:timing>
    <p:tnLst>
      <p:par>
        <p:cTn id="1" dur="indefinite" restart="never" nodeType="tmRoot"/>
      </p:par>
    </p:tnLst>
  </p:timing>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Standard history taking</a:t>
            </a:r>
            <a:endParaRPr lang="en-US" dirty="0"/>
          </a:p>
        </p:txBody>
      </p:sp>
      <p:sp>
        <p:nvSpPr>
          <p:cNvPr id="3" name="Content Placeholder 2"/>
          <p:cNvSpPr>
            <a:spLocks noGrp="1"/>
          </p:cNvSpPr>
          <p:nvPr>
            <p:ph idx="1"/>
          </p:nvPr>
        </p:nvSpPr>
        <p:spPr/>
        <p:txBody>
          <a:bodyPr numCol="2">
            <a:normAutofit fontScale="92500" lnSpcReduction="20000"/>
          </a:bodyPr>
          <a:lstStyle/>
          <a:p>
            <a:pPr>
              <a:buNone/>
            </a:pPr>
            <a:r>
              <a:rPr lang="en-US" dirty="0" smtClean="0"/>
              <a:t> </a:t>
            </a:r>
            <a:r>
              <a:rPr lang="en-US" b="1" dirty="0" smtClean="0"/>
              <a:t>Family history</a:t>
            </a:r>
          </a:p>
          <a:p>
            <a:r>
              <a:rPr lang="en-US" dirty="0" smtClean="0"/>
              <a:t>a. Disease history</a:t>
            </a:r>
          </a:p>
          <a:p>
            <a:r>
              <a:rPr lang="en-US" dirty="0" smtClean="0"/>
              <a:t>b. Parental health</a:t>
            </a:r>
          </a:p>
          <a:p>
            <a:r>
              <a:rPr lang="en-US" dirty="0" smtClean="0"/>
              <a:t>c. Children’s health</a:t>
            </a:r>
          </a:p>
          <a:p>
            <a:pPr>
              <a:buNone/>
            </a:pPr>
            <a:r>
              <a:rPr lang="en-US" b="1" dirty="0" smtClean="0"/>
              <a:t>Drug history</a:t>
            </a:r>
          </a:p>
          <a:p>
            <a:r>
              <a:rPr lang="en-US" dirty="0" smtClean="0"/>
              <a:t>a. Current medications</a:t>
            </a:r>
          </a:p>
          <a:p>
            <a:r>
              <a:rPr lang="en-US" dirty="0" err="1" smtClean="0"/>
              <a:t>i</a:t>
            </a:r>
            <a:r>
              <a:rPr lang="en-US" dirty="0" smtClean="0"/>
              <a:t>. Prescription</a:t>
            </a:r>
          </a:p>
          <a:p>
            <a:r>
              <a:rPr lang="en-US" dirty="0" smtClean="0"/>
              <a:t>ii. Over-the-counter</a:t>
            </a:r>
          </a:p>
          <a:p>
            <a:r>
              <a:rPr lang="en-US" dirty="0" smtClean="0"/>
              <a:t>b. Drug allergies</a:t>
            </a:r>
          </a:p>
          <a:p>
            <a:pPr>
              <a:buNone/>
            </a:pPr>
            <a:r>
              <a:rPr lang="en-US" b="1" dirty="0" smtClean="0"/>
              <a:t>Lifestyle (social history)</a:t>
            </a:r>
          </a:p>
          <a:p>
            <a:r>
              <a:rPr lang="en-US" dirty="0" smtClean="0"/>
              <a:t>a. Alcohol</a:t>
            </a:r>
          </a:p>
          <a:p>
            <a:r>
              <a:rPr lang="en-US" dirty="0" smtClean="0"/>
              <a:t>b. Smoking</a:t>
            </a:r>
          </a:p>
          <a:p>
            <a:r>
              <a:rPr lang="en-US" dirty="0" smtClean="0"/>
              <a:t>c. Recreational drug use</a:t>
            </a:r>
          </a:p>
          <a:p>
            <a:r>
              <a:rPr lang="en-US" dirty="0" smtClean="0"/>
              <a:t>d. Sexual life style/orientation</a:t>
            </a:r>
          </a:p>
          <a:p>
            <a:r>
              <a:rPr lang="en-US" dirty="0" smtClean="0"/>
              <a:t>e. Reproductive status</a:t>
            </a:r>
          </a:p>
          <a:p>
            <a:r>
              <a:rPr lang="en-US" dirty="0" smtClean="0"/>
              <a:t>f. Occupational issues</a:t>
            </a:r>
          </a:p>
          <a:p>
            <a:endParaRPr lang="en-US" dirty="0"/>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8890" y="260648"/>
            <a:ext cx="4228786" cy="923330"/>
          </a:xfrm>
          <a:prstGeom prst="rect">
            <a:avLst/>
          </a:prstGeom>
          <a:noFill/>
        </p:spPr>
        <p:txBody>
          <a:bodyPr wrap="none" lIns="91440" tIns="45720" rIns="91440" bIns="45720">
            <a:spAutoFit/>
          </a:bodyPr>
          <a:lstStyle/>
          <a:p>
            <a:pPr algn="ctr"/>
            <a:r>
              <a:rPr lang="en-US" sz="5400" b="1" dirty="0" smtClean="0">
                <a:ln w="10541" cmpd="sng">
                  <a:solidFill>
                    <a:schemeClr val="tx2"/>
                  </a:solidFill>
                  <a:prstDash val="solid"/>
                </a:ln>
              </a:rPr>
              <a:t>Social History </a:t>
            </a:r>
            <a:endParaRPr lang="en-US" sz="5400" b="1" dirty="0">
              <a:ln w="10541" cmpd="sng">
                <a:solidFill>
                  <a:schemeClr val="tx2"/>
                </a:solidFill>
                <a:prstDash val="solid"/>
              </a:ln>
            </a:endParaRPr>
          </a:p>
        </p:txBody>
      </p:sp>
      <p:sp>
        <p:nvSpPr>
          <p:cNvPr id="6" name="Rectangle 5"/>
          <p:cNvSpPr/>
          <p:nvPr/>
        </p:nvSpPr>
        <p:spPr>
          <a:xfrm rot="5400000">
            <a:off x="4270284" y="1984284"/>
            <a:ext cx="603431" cy="9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051154" y="6254569"/>
            <a:ext cx="5256584" cy="584775"/>
          </a:xfrm>
          <a:prstGeom prst="rect">
            <a:avLst/>
          </a:prstGeom>
          <a:noFill/>
        </p:spPr>
        <p:txBody>
          <a:bodyPr wrap="square" rtlCol="0">
            <a:spAutoFit/>
          </a:bodyPr>
          <a:lstStyle/>
          <a:p>
            <a:r>
              <a:rPr lang="en-GB" sz="3200" dirty="0" smtClean="0">
                <a:solidFill>
                  <a:schemeClr val="bg1"/>
                </a:solidFill>
              </a:rPr>
              <a:t>HISTORY TAKING</a:t>
            </a:r>
            <a:endParaRPr lang="en-GB" sz="3200" dirty="0">
              <a:solidFill>
                <a:schemeClr val="bg1"/>
              </a:solidFill>
            </a:endParaRPr>
          </a:p>
        </p:txBody>
      </p:sp>
      <p:sp>
        <p:nvSpPr>
          <p:cNvPr id="11" name="Rectangle 10"/>
          <p:cNvSpPr/>
          <p:nvPr/>
        </p:nvSpPr>
        <p:spPr>
          <a:xfrm>
            <a:off x="372601" y="1556792"/>
            <a:ext cx="873124" cy="461665"/>
          </a:xfrm>
          <a:prstGeom prst="rect">
            <a:avLst/>
          </a:prstGeom>
          <a:noFill/>
        </p:spPr>
        <p:txBody>
          <a:bodyPr wrap="none" lIns="91440" tIns="45720" rIns="91440" bIns="45720">
            <a:spAutoFit/>
          </a:bodyPr>
          <a:lstStyle/>
          <a:p>
            <a:pPr algn="ctr"/>
            <a:r>
              <a:rPr lang="en-US" sz="2400" b="1" dirty="0" smtClean="0">
                <a:ln w="10541" cmpd="sng">
                  <a:solidFill>
                    <a:schemeClr val="tx2"/>
                  </a:solidFill>
                  <a:prstDash val="solid"/>
                </a:ln>
                <a:solidFill>
                  <a:schemeClr val="accent1"/>
                </a:solidFill>
              </a:rPr>
              <a:t>Work</a:t>
            </a:r>
            <a:endParaRPr lang="en-US" sz="2400" b="1" dirty="0">
              <a:ln w="10541" cmpd="sng">
                <a:solidFill>
                  <a:schemeClr val="tx2"/>
                </a:solidFill>
                <a:prstDash val="solid"/>
              </a:ln>
              <a:solidFill>
                <a:schemeClr val="accent1"/>
              </a:solidFill>
            </a:endParaRPr>
          </a:p>
        </p:txBody>
      </p:sp>
      <p:sp>
        <p:nvSpPr>
          <p:cNvPr id="15" name="Rectangle 14"/>
          <p:cNvSpPr/>
          <p:nvPr/>
        </p:nvSpPr>
        <p:spPr>
          <a:xfrm>
            <a:off x="339982" y="2204139"/>
            <a:ext cx="2818785" cy="461665"/>
          </a:xfrm>
          <a:prstGeom prst="rect">
            <a:avLst/>
          </a:prstGeom>
          <a:noFill/>
        </p:spPr>
        <p:txBody>
          <a:bodyPr wrap="none" lIns="91440" tIns="45720" rIns="91440" bIns="45720">
            <a:spAutoFit/>
          </a:bodyPr>
          <a:lstStyle/>
          <a:p>
            <a:pPr algn="ctr"/>
            <a:r>
              <a:rPr lang="en-US" sz="2400" b="1" dirty="0" smtClean="0">
                <a:ln w="10541" cmpd="sng">
                  <a:solidFill>
                    <a:schemeClr val="tx2"/>
                  </a:solidFill>
                  <a:prstDash val="solid"/>
                </a:ln>
                <a:solidFill>
                  <a:schemeClr val="accent1"/>
                </a:solidFill>
              </a:rPr>
              <a:t>Home circumstances</a:t>
            </a:r>
            <a:endParaRPr lang="en-US" sz="2400" b="1" dirty="0">
              <a:ln w="10541" cmpd="sng">
                <a:solidFill>
                  <a:schemeClr val="tx2"/>
                </a:solidFill>
                <a:prstDash val="solid"/>
              </a:ln>
              <a:solidFill>
                <a:schemeClr val="accent1"/>
              </a:solidFill>
            </a:endParaRPr>
          </a:p>
        </p:txBody>
      </p:sp>
      <p:grpSp>
        <p:nvGrpSpPr>
          <p:cNvPr id="3" name="Group 15"/>
          <p:cNvGrpSpPr/>
          <p:nvPr/>
        </p:nvGrpSpPr>
        <p:grpSpPr>
          <a:xfrm>
            <a:off x="307534" y="4073462"/>
            <a:ext cx="3548853" cy="1846659"/>
            <a:chOff x="87161" y="2930096"/>
            <a:chExt cx="4003905" cy="1846659"/>
          </a:xfrm>
        </p:grpSpPr>
        <p:sp>
          <p:nvSpPr>
            <p:cNvPr id="17" name="TextBox 16"/>
            <p:cNvSpPr txBox="1"/>
            <p:nvPr/>
          </p:nvSpPr>
          <p:spPr>
            <a:xfrm>
              <a:off x="87161" y="2930096"/>
              <a:ext cx="4003905" cy="1846659"/>
            </a:xfrm>
            <a:prstGeom prst="rect">
              <a:avLst/>
            </a:prstGeom>
            <a:noFill/>
            <a:ln>
              <a:solidFill>
                <a:schemeClr val="tx2"/>
              </a:solidFill>
            </a:ln>
          </p:spPr>
          <p:txBody>
            <a:bodyPr wrap="square" rtlCol="0">
              <a:spAutoFit/>
            </a:bodyPr>
            <a:lstStyle/>
            <a:p>
              <a:endParaRPr lang="en-GB" dirty="0" smtClean="0"/>
            </a:p>
            <a:p>
              <a:endParaRPr lang="en-GB" sz="600" dirty="0" smtClean="0"/>
            </a:p>
            <a:p>
              <a:pPr marL="285750" indent="-285750">
                <a:buFont typeface="Arial" panose="020B0604020202020204" pitchFamily="34" charset="0"/>
                <a:buChar char="•"/>
              </a:pPr>
              <a:r>
                <a:rPr lang="en-GB" dirty="0" smtClean="0"/>
                <a:t>Current smoker?</a:t>
              </a:r>
            </a:p>
            <a:p>
              <a:pPr marL="285750" indent="-285750">
                <a:buFont typeface="Arial" panose="020B0604020202020204" pitchFamily="34" charset="0"/>
                <a:buChar char="•"/>
              </a:pPr>
              <a:r>
                <a:rPr lang="en-GB" dirty="0" smtClean="0"/>
                <a:t>Past smoker?</a:t>
              </a:r>
            </a:p>
            <a:p>
              <a:pPr marL="285750" indent="-285750">
                <a:buFont typeface="Arial" panose="020B0604020202020204" pitchFamily="34" charset="0"/>
                <a:buChar char="•"/>
              </a:pPr>
              <a:r>
                <a:rPr lang="en-GB" dirty="0" smtClean="0"/>
                <a:t>How many years?</a:t>
              </a:r>
            </a:p>
            <a:p>
              <a:pPr marL="285750" indent="-285750">
                <a:buFont typeface="Arial" panose="020B0604020202020204" pitchFamily="34" charset="0"/>
                <a:buChar char="•"/>
              </a:pPr>
              <a:r>
                <a:rPr lang="en-GB" dirty="0" smtClean="0"/>
                <a:t>Cigarettes/ roll-ups / cigars?</a:t>
              </a:r>
            </a:p>
            <a:p>
              <a:pPr marL="285750" indent="-285750">
                <a:buFont typeface="Arial" panose="020B0604020202020204" pitchFamily="34" charset="0"/>
                <a:buChar char="•"/>
              </a:pPr>
              <a:r>
                <a:rPr lang="en-GB" dirty="0" smtClean="0"/>
                <a:t>How many per day?</a:t>
              </a:r>
            </a:p>
          </p:txBody>
        </p:sp>
        <p:sp>
          <p:nvSpPr>
            <p:cNvPr id="18" name="Rectangle 17"/>
            <p:cNvSpPr/>
            <p:nvPr/>
          </p:nvSpPr>
          <p:spPr>
            <a:xfrm>
              <a:off x="163361" y="2930096"/>
              <a:ext cx="1156620" cy="461665"/>
            </a:xfrm>
            <a:prstGeom prst="rect">
              <a:avLst/>
            </a:prstGeom>
            <a:noFill/>
          </p:spPr>
          <p:txBody>
            <a:bodyPr wrap="none" lIns="91440" tIns="45720" rIns="91440" bIns="45720">
              <a:spAutoFit/>
            </a:bodyPr>
            <a:lstStyle/>
            <a:p>
              <a:pPr algn="ctr"/>
              <a:r>
                <a:rPr lang="en-US" sz="2400" b="1" dirty="0" smtClean="0">
                  <a:ln w="10541" cmpd="sng">
                    <a:solidFill>
                      <a:schemeClr val="tx2"/>
                    </a:solidFill>
                    <a:prstDash val="solid"/>
                  </a:ln>
                  <a:solidFill>
                    <a:schemeClr val="accent1"/>
                  </a:solidFill>
                </a:rPr>
                <a:t>Smoking</a:t>
              </a:r>
              <a:endParaRPr lang="en-US" sz="2400" b="1" dirty="0">
                <a:ln w="10541" cmpd="sng">
                  <a:solidFill>
                    <a:schemeClr val="tx2"/>
                  </a:solidFill>
                  <a:prstDash val="solid"/>
                </a:ln>
                <a:solidFill>
                  <a:schemeClr val="accent1"/>
                </a:solidFill>
              </a:endParaRPr>
            </a:p>
          </p:txBody>
        </p:sp>
      </p:grpSp>
      <p:sp>
        <p:nvSpPr>
          <p:cNvPr id="19" name="TextBox 18"/>
          <p:cNvSpPr txBox="1"/>
          <p:nvPr/>
        </p:nvSpPr>
        <p:spPr>
          <a:xfrm>
            <a:off x="365056" y="2190819"/>
            <a:ext cx="5709093" cy="1292662"/>
          </a:xfrm>
          <a:prstGeom prst="rect">
            <a:avLst/>
          </a:prstGeom>
          <a:noFill/>
          <a:ln>
            <a:solidFill>
              <a:schemeClr val="tx2"/>
            </a:solidFill>
          </a:ln>
        </p:spPr>
        <p:txBody>
          <a:bodyPr wrap="square" rtlCol="0">
            <a:spAutoFit/>
          </a:bodyPr>
          <a:lstStyle/>
          <a:p>
            <a:endParaRPr lang="en-GB" dirty="0" smtClean="0"/>
          </a:p>
          <a:p>
            <a:endParaRPr lang="en-GB" sz="600" dirty="0" smtClean="0"/>
          </a:p>
          <a:p>
            <a:pPr marL="285750" indent="-285750">
              <a:buFont typeface="Arial" panose="020B0604020202020204" pitchFamily="34" charset="0"/>
              <a:buChar char="•"/>
            </a:pPr>
            <a:r>
              <a:rPr lang="en-GB" dirty="0" smtClean="0"/>
              <a:t>Who lives at home – partner? Children?</a:t>
            </a:r>
          </a:p>
          <a:p>
            <a:pPr marL="285750" indent="-285750">
              <a:buFont typeface="Arial" panose="020B0604020202020204" pitchFamily="34" charset="0"/>
              <a:buChar char="•"/>
            </a:pPr>
            <a:r>
              <a:rPr lang="en-GB" dirty="0" smtClean="0"/>
              <a:t>Stairs at home?</a:t>
            </a:r>
          </a:p>
          <a:p>
            <a:pPr marL="285750" indent="-285750">
              <a:buFont typeface="Arial" panose="020B0604020202020204" pitchFamily="34" charset="0"/>
              <a:buChar char="•"/>
            </a:pPr>
            <a:r>
              <a:rPr lang="en-GB" dirty="0" smtClean="0"/>
              <a:t>Need help with housework, shopping, cooking?</a:t>
            </a:r>
          </a:p>
        </p:txBody>
      </p:sp>
      <p:grpSp>
        <p:nvGrpSpPr>
          <p:cNvPr id="4" name="Group 19"/>
          <p:cNvGrpSpPr/>
          <p:nvPr/>
        </p:nvGrpSpPr>
        <p:grpSpPr>
          <a:xfrm>
            <a:off x="5343333" y="3815740"/>
            <a:ext cx="3334063" cy="1569661"/>
            <a:chOff x="87161" y="2930095"/>
            <a:chExt cx="4003905" cy="1569661"/>
          </a:xfrm>
        </p:grpSpPr>
        <p:sp>
          <p:nvSpPr>
            <p:cNvPr id="21" name="TextBox 20"/>
            <p:cNvSpPr txBox="1"/>
            <p:nvPr/>
          </p:nvSpPr>
          <p:spPr>
            <a:xfrm>
              <a:off x="87161" y="2930096"/>
              <a:ext cx="4003905" cy="1569660"/>
            </a:xfrm>
            <a:prstGeom prst="rect">
              <a:avLst/>
            </a:prstGeom>
            <a:noFill/>
            <a:ln>
              <a:solidFill>
                <a:schemeClr val="tx2"/>
              </a:solidFill>
            </a:ln>
          </p:spPr>
          <p:txBody>
            <a:bodyPr wrap="square" rtlCol="0">
              <a:spAutoFit/>
            </a:bodyPr>
            <a:lstStyle/>
            <a:p>
              <a:endParaRPr lang="en-GB" dirty="0" smtClean="0"/>
            </a:p>
            <a:p>
              <a:endParaRPr lang="en-GB" sz="600" dirty="0" smtClean="0"/>
            </a:p>
            <a:p>
              <a:pPr marL="285750" indent="-285750">
                <a:buFont typeface="Arial" panose="020B0604020202020204" pitchFamily="34" charset="0"/>
                <a:buChar char="•"/>
              </a:pPr>
              <a:r>
                <a:rPr lang="en-GB" dirty="0" smtClean="0"/>
                <a:t>Do you drink alcohol?</a:t>
              </a:r>
            </a:p>
            <a:p>
              <a:pPr marL="285750" indent="-285750">
                <a:buFont typeface="Arial" panose="020B0604020202020204" pitchFamily="34" charset="0"/>
                <a:buChar char="•"/>
              </a:pPr>
              <a:r>
                <a:rPr lang="en-GB" dirty="0" smtClean="0"/>
                <a:t>What? Wine? Beer?</a:t>
              </a:r>
            </a:p>
            <a:p>
              <a:pPr marL="285750" indent="-285750">
                <a:buFont typeface="Arial" panose="020B0604020202020204" pitchFamily="34" charset="0"/>
                <a:buChar char="•"/>
              </a:pPr>
              <a:r>
                <a:rPr lang="en-GB" dirty="0" smtClean="0"/>
                <a:t>How much? </a:t>
              </a:r>
            </a:p>
            <a:p>
              <a:pPr marL="285750" indent="-285750">
                <a:buFont typeface="Arial" panose="020B0604020202020204" pitchFamily="34" charset="0"/>
                <a:buChar char="•"/>
              </a:pPr>
              <a:r>
                <a:rPr lang="en-GB" dirty="0" smtClean="0"/>
                <a:t>Calculate units/week</a:t>
              </a:r>
            </a:p>
          </p:txBody>
        </p:sp>
        <p:sp>
          <p:nvSpPr>
            <p:cNvPr id="22" name="Rectangle 21"/>
            <p:cNvSpPr/>
            <p:nvPr/>
          </p:nvSpPr>
          <p:spPr>
            <a:xfrm>
              <a:off x="242952" y="2930095"/>
              <a:ext cx="1033569" cy="461665"/>
            </a:xfrm>
            <a:prstGeom prst="rect">
              <a:avLst/>
            </a:prstGeom>
            <a:noFill/>
          </p:spPr>
          <p:txBody>
            <a:bodyPr wrap="none" lIns="91440" tIns="45720" rIns="91440" bIns="45720">
              <a:spAutoFit/>
            </a:bodyPr>
            <a:lstStyle/>
            <a:p>
              <a:pPr algn="ctr"/>
              <a:r>
                <a:rPr lang="en-US" sz="2400" b="1" dirty="0" smtClean="0">
                  <a:ln w="10541" cmpd="sng">
                    <a:solidFill>
                      <a:schemeClr val="tx2"/>
                    </a:solidFill>
                    <a:prstDash val="solid"/>
                  </a:ln>
                  <a:solidFill>
                    <a:schemeClr val="accent1"/>
                  </a:solidFill>
                </a:rPr>
                <a:t>Alcohol</a:t>
              </a:r>
              <a:endParaRPr lang="en-US" sz="2400" b="1" dirty="0">
                <a:ln w="10541" cmpd="sng">
                  <a:solidFill>
                    <a:schemeClr val="tx2"/>
                  </a:solidFill>
                  <a:prstDash val="solid"/>
                </a:ln>
                <a:solidFill>
                  <a:schemeClr val="accent1"/>
                </a:solidFill>
              </a:endParaRPr>
            </a:p>
          </p:txBody>
        </p:sp>
      </p:grpSp>
      <p:pic>
        <p:nvPicPr>
          <p:cNvPr id="2051" name="Picture 3" descr="C:\Users\Emily\AppData\Local\Microsoft\Windows\Temporary Internet Files\Content.IE5\UFKDI1CB\MP90031431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10480" y="3363979"/>
            <a:ext cx="1120528" cy="126138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Program Files (x86)\Microsoft Office\MEDIA\CAGCAT10\j0185604.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0144" y="1973199"/>
            <a:ext cx="92263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Emily\AppData\Local\Microsoft\Windows\Temporary Internet Files\Content.IE5\LHFBZZ6A\MP90034170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9602" y="3806826"/>
            <a:ext cx="936104" cy="1312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670112"/>
      </p:ext>
    </p:extLst>
  </p:cSld>
  <p:clrMapOvr>
    <a:masterClrMapping/>
  </p:clrMapOvr>
  <p:timing>
    <p:tnLst>
      <p:par>
        <p:cTn id="1" dur="indefinite" restart="never" nodeType="tmRoot"/>
      </p:par>
    </p:tnLst>
  </p:timing>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3" name="Rectangle 7"/>
          <p:cNvSpPr>
            <a:spLocks noGrp="1" noChangeArrowheads="1"/>
          </p:cNvSpPr>
          <p:nvPr>
            <p:ph type="title"/>
          </p:nvPr>
        </p:nvSpPr>
        <p:spPr/>
        <p:txBody>
          <a:bodyPr/>
          <a:lstStyle/>
          <a:p>
            <a:r>
              <a:rPr lang="en-US"/>
              <a:t>Past History</a:t>
            </a:r>
          </a:p>
        </p:txBody>
      </p:sp>
      <p:sp>
        <p:nvSpPr>
          <p:cNvPr id="19464" name="Rectangle 8"/>
          <p:cNvSpPr>
            <a:spLocks noGrp="1" noChangeArrowheads="1"/>
          </p:cNvSpPr>
          <p:nvPr>
            <p:ph type="body" idx="1"/>
          </p:nvPr>
        </p:nvSpPr>
        <p:spPr/>
        <p:txBody>
          <a:bodyPr/>
          <a:lstStyle/>
          <a:p>
            <a:r>
              <a:rPr lang="en-US"/>
              <a:t>General state of health</a:t>
            </a:r>
          </a:p>
          <a:p>
            <a:r>
              <a:rPr lang="en-US"/>
              <a:t>Childhood diseases</a:t>
            </a:r>
          </a:p>
          <a:p>
            <a:r>
              <a:rPr lang="en-US"/>
              <a:t>Adult diseases</a:t>
            </a:r>
          </a:p>
          <a:p>
            <a:r>
              <a:rPr lang="en-US"/>
              <a:t>Psychiatric illnesses</a:t>
            </a:r>
          </a:p>
          <a:p>
            <a:r>
              <a:rPr lang="en-US"/>
              <a:t>Accidents or injuries</a:t>
            </a:r>
          </a:p>
          <a:p>
            <a:r>
              <a:rPr lang="en-US"/>
              <a:t>Surgeries or hospitalizations</a:t>
            </a:r>
          </a:p>
        </p:txBody>
      </p:sp>
    </p:spTree>
  </p:cSld>
  <p:clrMapOvr>
    <a:masterClrMapping/>
  </p:clrMapOvr>
  <p:timing>
    <p:tnLst>
      <p:par>
        <p:cTn id="1" dur="indefinite" restart="never" nodeType="tmRoot"/>
      </p:par>
    </p:tnLst>
  </p:timing>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Questions to ask about previous medical history</a:t>
            </a:r>
            <a:br>
              <a:rPr lang="en-US" b="1" dirty="0" smtClean="0"/>
            </a:b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General question:</a:t>
            </a:r>
          </a:p>
          <a:p>
            <a:pPr>
              <a:buNone/>
            </a:pPr>
            <a:r>
              <a:rPr lang="en-US" dirty="0" smtClean="0"/>
              <a:t>• Have you suffered from any previous illness?</a:t>
            </a:r>
          </a:p>
          <a:p>
            <a:pPr>
              <a:buNone/>
            </a:pPr>
            <a:r>
              <a:rPr lang="en-US" b="1" dirty="0" smtClean="0"/>
              <a:t>Medical</a:t>
            </a:r>
          </a:p>
          <a:p>
            <a:pPr>
              <a:buNone/>
            </a:pPr>
            <a:r>
              <a:rPr lang="en-US" dirty="0" smtClean="0"/>
              <a:t>• Ask about childhood illness and immunization</a:t>
            </a:r>
          </a:p>
          <a:p>
            <a:pPr>
              <a:buNone/>
            </a:pPr>
            <a:r>
              <a:rPr lang="en-US" dirty="0" smtClean="0"/>
              <a:t>• Have you had TB or whooping cough?</a:t>
            </a:r>
          </a:p>
          <a:p>
            <a:pPr>
              <a:buNone/>
            </a:pPr>
            <a:r>
              <a:rPr lang="en-US" dirty="0" smtClean="0"/>
              <a:t>• Have you ever been found to have high blood pressure?</a:t>
            </a:r>
          </a:p>
          <a:p>
            <a:pPr>
              <a:buNone/>
            </a:pPr>
            <a:r>
              <a:rPr lang="en-US" dirty="0" smtClean="0"/>
              <a:t>• Have you had rheumatic fever?</a:t>
            </a:r>
          </a:p>
          <a:p>
            <a:pPr>
              <a:buNone/>
            </a:pPr>
            <a:r>
              <a:rPr lang="en-US" dirty="0" smtClean="0"/>
              <a:t>• Have you ever suffered from epileptic seizures?</a:t>
            </a:r>
          </a:p>
          <a:p>
            <a:pPr>
              <a:buNone/>
            </a:pPr>
            <a:r>
              <a:rPr lang="en-US" dirty="0" smtClean="0"/>
              <a:t>• Do you get asthma (episodic breathlessness, usually with wheeze)?</a:t>
            </a:r>
          </a:p>
          <a:p>
            <a:pPr>
              <a:buNone/>
            </a:pPr>
            <a:r>
              <a:rPr lang="en-US" dirty="0" smtClean="0"/>
              <a:t>• Have you suffered from anxiety or depression?</a:t>
            </a:r>
          </a:p>
          <a:p>
            <a:pPr>
              <a:buNone/>
            </a:pPr>
            <a:r>
              <a:rPr lang="en-US" dirty="0" smtClean="0"/>
              <a:t>• Do you have diabetes?</a:t>
            </a:r>
            <a:endParaRPr lang="en-US" dirty="0"/>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Surgical</a:t>
            </a:r>
            <a:br>
              <a:rPr lang="en-US" b="1" dirty="0" smtClean="0"/>
            </a:br>
            <a:endParaRPr lang="en-US" dirty="0"/>
          </a:p>
        </p:txBody>
      </p:sp>
      <p:sp>
        <p:nvSpPr>
          <p:cNvPr id="3" name="Content Placeholder 2"/>
          <p:cNvSpPr>
            <a:spLocks noGrp="1"/>
          </p:cNvSpPr>
          <p:nvPr>
            <p:ph idx="1"/>
          </p:nvPr>
        </p:nvSpPr>
        <p:spPr/>
        <p:txBody>
          <a:bodyPr/>
          <a:lstStyle/>
          <a:p>
            <a:r>
              <a:rPr lang="en-US" dirty="0" smtClean="0"/>
              <a:t>• Have you had any operations in the past?</a:t>
            </a:r>
            <a:endParaRPr lang="en-US" dirty="0"/>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Obstetric (where appropriate)</a:t>
            </a:r>
            <a:br>
              <a:rPr lang="en-US" b="1" dirty="0" smtClean="0"/>
            </a:br>
            <a:endParaRPr lang="en-US" dirty="0"/>
          </a:p>
        </p:txBody>
      </p:sp>
      <p:sp>
        <p:nvSpPr>
          <p:cNvPr id="3" name="Content Placeholder 2"/>
          <p:cNvSpPr>
            <a:spLocks noGrp="1"/>
          </p:cNvSpPr>
          <p:nvPr>
            <p:ph idx="1"/>
          </p:nvPr>
        </p:nvSpPr>
        <p:spPr/>
        <p:txBody>
          <a:bodyPr/>
          <a:lstStyle/>
          <a:p>
            <a:pPr>
              <a:buNone/>
            </a:pPr>
            <a:r>
              <a:rPr lang="en-US" dirty="0" smtClean="0"/>
              <a:t>• Have you had any pregnancies?</a:t>
            </a:r>
          </a:p>
          <a:p>
            <a:pPr>
              <a:buNone/>
            </a:pPr>
            <a:r>
              <a:rPr lang="en-US" dirty="0" smtClean="0"/>
              <a:t>• Were they normal?</a:t>
            </a:r>
          </a:p>
          <a:p>
            <a:pPr>
              <a:buNone/>
            </a:pPr>
            <a:r>
              <a:rPr lang="en-US" dirty="0" smtClean="0"/>
              <a:t>• Were there any complications such as hypertension and </a:t>
            </a:r>
            <a:r>
              <a:rPr lang="en-US" dirty="0" err="1" smtClean="0"/>
              <a:t>toxaemia</a:t>
            </a:r>
            <a:r>
              <a:rPr lang="en-US" dirty="0" smtClean="0"/>
              <a:t>, diabetes, Caesarian section?</a:t>
            </a:r>
            <a:endParaRPr lang="en-US" dirty="0"/>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Rectangle 7"/>
          <p:cNvSpPr>
            <a:spLocks noGrp="1" noChangeArrowheads="1"/>
          </p:cNvSpPr>
          <p:nvPr>
            <p:ph type="title"/>
          </p:nvPr>
        </p:nvSpPr>
        <p:spPr/>
        <p:txBody>
          <a:bodyPr/>
          <a:lstStyle/>
          <a:p>
            <a:r>
              <a:rPr lang="en-US"/>
              <a:t>Current Health Status </a:t>
            </a:r>
            <a:r>
              <a:rPr lang="en-US" sz="2000"/>
              <a:t>(1 of 3)</a:t>
            </a:r>
            <a:r>
              <a:rPr lang="en-US"/>
              <a:t> </a:t>
            </a:r>
          </a:p>
        </p:txBody>
      </p:sp>
      <p:sp>
        <p:nvSpPr>
          <p:cNvPr id="20488" name="Rectangle 8"/>
          <p:cNvSpPr>
            <a:spLocks noGrp="1" noChangeArrowheads="1"/>
          </p:cNvSpPr>
          <p:nvPr>
            <p:ph type="body" idx="1"/>
          </p:nvPr>
        </p:nvSpPr>
        <p:spPr/>
        <p:txBody>
          <a:bodyPr/>
          <a:lstStyle/>
          <a:p>
            <a:r>
              <a:rPr lang="en-US"/>
              <a:t>Current medications</a:t>
            </a:r>
          </a:p>
          <a:p>
            <a:r>
              <a:rPr lang="en-US"/>
              <a:t>Allergies</a:t>
            </a:r>
          </a:p>
          <a:p>
            <a:r>
              <a:rPr lang="en-US"/>
              <a:t>Tobacco</a:t>
            </a:r>
          </a:p>
          <a:p>
            <a:r>
              <a:rPr lang="en-US"/>
              <a:t>Alcohol, drugs, and related substances</a:t>
            </a:r>
          </a:p>
          <a:p>
            <a:r>
              <a:rPr lang="en-US"/>
              <a:t>Diet</a:t>
            </a:r>
          </a:p>
          <a:p>
            <a:r>
              <a:rPr lang="en-US"/>
              <a:t>Screening tests</a:t>
            </a:r>
          </a:p>
          <a:p>
            <a:r>
              <a:rPr lang="en-US"/>
              <a:t>Immunizations</a:t>
            </a:r>
          </a:p>
        </p:txBody>
      </p:sp>
    </p:spTree>
  </p:cSld>
  <p:clrMapOvr>
    <a:masterClrMapping/>
  </p:clrMapOvr>
  <p:timing>
    <p:tnLst>
      <p:par>
        <p:cTn id="1" dur="indefinite" restart="never" nodeType="tmRoot"/>
      </p:par>
    </p:tnLst>
  </p:timing>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5"/>
          <p:cNvSpPr>
            <a:spLocks noGrp="1" noChangeArrowheads="1"/>
          </p:cNvSpPr>
          <p:nvPr>
            <p:ph type="title"/>
          </p:nvPr>
        </p:nvSpPr>
        <p:spPr/>
        <p:txBody>
          <a:bodyPr/>
          <a:lstStyle/>
          <a:p>
            <a:r>
              <a:rPr lang="en-US"/>
              <a:t>Current Health Status </a:t>
            </a:r>
            <a:r>
              <a:rPr lang="en-US" sz="2000"/>
              <a:t>(2 of 3)</a:t>
            </a:r>
            <a:r>
              <a:rPr lang="en-US"/>
              <a:t> </a:t>
            </a:r>
          </a:p>
        </p:txBody>
      </p:sp>
      <p:sp>
        <p:nvSpPr>
          <p:cNvPr id="21510" name="Rectangle 6"/>
          <p:cNvSpPr>
            <a:spLocks noGrp="1" noChangeArrowheads="1"/>
          </p:cNvSpPr>
          <p:nvPr>
            <p:ph type="body" idx="1"/>
          </p:nvPr>
        </p:nvSpPr>
        <p:spPr/>
        <p:txBody>
          <a:bodyPr/>
          <a:lstStyle/>
          <a:p>
            <a:r>
              <a:rPr lang="en-US"/>
              <a:t>Sleep patterns</a:t>
            </a:r>
          </a:p>
          <a:p>
            <a:r>
              <a:rPr lang="en-US"/>
              <a:t>Exercise and leisure activities</a:t>
            </a:r>
          </a:p>
          <a:p>
            <a:r>
              <a:rPr lang="en-US"/>
              <a:t>Environmental hazards</a:t>
            </a:r>
          </a:p>
          <a:p>
            <a:r>
              <a:rPr lang="en-US"/>
              <a:t>Use of safety measures</a:t>
            </a:r>
          </a:p>
          <a:p>
            <a:r>
              <a:rPr lang="en-US"/>
              <a:t>Family history</a:t>
            </a:r>
          </a:p>
          <a:p>
            <a:r>
              <a:rPr lang="en-US"/>
              <a:t>Home situation and significant others</a:t>
            </a:r>
          </a:p>
          <a:p>
            <a:r>
              <a:rPr lang="en-US"/>
              <a:t>Daily life</a:t>
            </a:r>
          </a:p>
        </p:txBody>
      </p:sp>
    </p:spTree>
  </p:cSld>
  <p:clrMapOvr>
    <a:masterClrMapping/>
  </p:clrMapOvr>
  <p:timing>
    <p:tnLst>
      <p:par>
        <p:cTn id="1" dur="indefinite" restart="never" nodeType="tmRoot"/>
      </p:par>
    </p:tnLst>
  </p:timing>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5"/>
          <p:cNvSpPr>
            <a:spLocks noGrp="1" noChangeArrowheads="1"/>
          </p:cNvSpPr>
          <p:nvPr>
            <p:ph type="title"/>
          </p:nvPr>
        </p:nvSpPr>
        <p:spPr/>
        <p:txBody>
          <a:bodyPr/>
          <a:lstStyle/>
          <a:p>
            <a:r>
              <a:rPr lang="en-US"/>
              <a:t>Current Health Status </a:t>
            </a:r>
            <a:r>
              <a:rPr lang="en-US" sz="2000"/>
              <a:t>(3 of 3)</a:t>
            </a:r>
            <a:r>
              <a:rPr lang="en-US"/>
              <a:t> </a:t>
            </a:r>
          </a:p>
        </p:txBody>
      </p:sp>
      <p:sp>
        <p:nvSpPr>
          <p:cNvPr id="22534" name="Rectangle 6"/>
          <p:cNvSpPr>
            <a:spLocks noGrp="1" noChangeArrowheads="1"/>
          </p:cNvSpPr>
          <p:nvPr>
            <p:ph type="body" idx="1"/>
          </p:nvPr>
        </p:nvSpPr>
        <p:spPr/>
        <p:txBody>
          <a:bodyPr/>
          <a:lstStyle/>
          <a:p>
            <a:r>
              <a:rPr lang="en-US"/>
              <a:t>Important exercises</a:t>
            </a:r>
          </a:p>
          <a:p>
            <a:r>
              <a:rPr lang="en-US"/>
              <a:t>Religious beliefs</a:t>
            </a:r>
          </a:p>
          <a:p>
            <a:r>
              <a:rPr lang="en-US"/>
              <a:t>The patient’s outlook</a:t>
            </a:r>
          </a:p>
        </p:txBody>
      </p:sp>
    </p:spTree>
  </p:cSld>
  <p:clrMapOvr>
    <a:masterClrMapping/>
  </p:clrMapOvr>
  <p:timing>
    <p:tnLst>
      <p:par>
        <p:cTn id="1" dur="indefinite" restart="never" nodeType="tmRoot"/>
      </p:par>
    </p:tnLst>
  </p:timing>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Drug history and allergies</a:t>
            </a:r>
            <a:br>
              <a:rPr lang="en-US" b="1" dirty="0" smtClean="0"/>
            </a:br>
            <a:endParaRPr lang="en-US" dirty="0"/>
          </a:p>
        </p:txBody>
      </p:sp>
      <p:sp>
        <p:nvSpPr>
          <p:cNvPr id="3" name="Content Placeholder 2"/>
          <p:cNvSpPr>
            <a:spLocks noGrp="1"/>
          </p:cNvSpPr>
          <p:nvPr>
            <p:ph idx="1"/>
          </p:nvPr>
        </p:nvSpPr>
        <p:spPr/>
        <p:txBody>
          <a:bodyPr>
            <a:normAutofit/>
          </a:bodyPr>
          <a:lstStyle/>
          <a:p>
            <a:pPr>
              <a:buNone/>
            </a:pPr>
            <a:r>
              <a:rPr lang="en-US" dirty="0" smtClean="0"/>
              <a:t>• What drugs, homoeopathic and herbal medicines and/or health foods do you take? - and in what dose?</a:t>
            </a:r>
          </a:p>
          <a:p>
            <a:pPr>
              <a:buNone/>
            </a:pPr>
            <a:r>
              <a:rPr lang="en-US" dirty="0" smtClean="0"/>
              <a:t>• What other therapies do you have? - Physiotherapy? Occupational therapy? Malaria prophylaxis?</a:t>
            </a:r>
          </a:p>
          <a:p>
            <a:pPr>
              <a:buNone/>
            </a:pPr>
            <a:r>
              <a:rPr lang="en-US" dirty="0" smtClean="0"/>
              <a:t>• Do you have any allergies?</a:t>
            </a:r>
          </a:p>
          <a:p>
            <a:pPr>
              <a:buNone/>
            </a:pPr>
            <a:r>
              <a:rPr lang="en-US" dirty="0" smtClean="0"/>
              <a:t>• Have any medicines ever upset you?</a:t>
            </a:r>
            <a:endParaRPr lang="en-US"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Appliances</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t>Wheel locks: </a:t>
            </a:r>
            <a:r>
              <a:rPr lang="en-US" dirty="0" smtClean="0"/>
              <a:t>These should be used whenever the bed is stationary.</a:t>
            </a:r>
          </a:p>
          <a:p>
            <a:r>
              <a:rPr lang="en-US" b="1" dirty="0" smtClean="0"/>
              <a:t>Bed</a:t>
            </a:r>
            <a:r>
              <a:rPr lang="en-US" dirty="0" smtClean="0"/>
              <a:t> </a:t>
            </a:r>
            <a:r>
              <a:rPr lang="en-US" b="1" dirty="0" smtClean="0"/>
              <a:t>Side rails: </a:t>
            </a:r>
            <a:r>
              <a:rPr lang="en-US" dirty="0" smtClean="0"/>
              <a:t>They help to protect patients from accidentally falling out of bed, as well as provide support to the upper extremities as the patient gets out of bed. For more safety, side rails should be padded.</a:t>
            </a:r>
          </a:p>
          <a:p>
            <a:r>
              <a:rPr lang="en-US" b="1" dirty="0" smtClean="0"/>
              <a:t>Removable headboard: </a:t>
            </a:r>
            <a:r>
              <a:rPr lang="en-US" dirty="0" smtClean="0"/>
              <a:t>This feature is important during emergency situations, especially during cardiopulmonary resuscitation.</a:t>
            </a:r>
          </a:p>
          <a:p>
            <a:endParaRPr lang="en-US" dirty="0"/>
          </a:p>
        </p:txBody>
      </p:sp>
    </p:spTree>
  </p:cSld>
  <p:clrMapOvr>
    <a:masterClrMapping/>
  </p:clrMapOvr>
  <p:timing>
    <p:tnLst>
      <p:par>
        <p:cTn id="1" dur="indefinite" restart="never" nodeType="tmRoot"/>
      </p:par>
    </p:tnLst>
  </p:timing>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914400" y="304800"/>
            <a:ext cx="7315200" cy="1828800"/>
          </a:xfrm>
        </p:spPr>
        <p:txBody>
          <a:bodyPr/>
          <a:lstStyle/>
          <a:p>
            <a:r>
              <a:rPr lang="en-US" sz="3200"/>
              <a:t>You should take your patient’s medications with you to the hospital, when practical. </a:t>
            </a:r>
            <a:endParaRPr lang="en-US" sz="3600"/>
          </a:p>
        </p:txBody>
      </p:sp>
      <p:pic>
        <p:nvPicPr>
          <p:cNvPr id="25605" name="Picture 5" descr="BLEDSOE1"/>
          <p:cNvPicPr>
            <a:picLocks noChangeAspect="1" noChangeArrowheads="1"/>
          </p:cNvPicPr>
          <p:nvPr/>
        </p:nvPicPr>
        <p:blipFill>
          <a:blip r:embed="rId2"/>
          <a:srcRect/>
          <a:stretch>
            <a:fillRect/>
          </a:stretch>
        </p:blipFill>
        <p:spPr bwMode="auto">
          <a:xfrm>
            <a:off x="1733550" y="2209800"/>
            <a:ext cx="5886450" cy="3889375"/>
          </a:xfrm>
          <a:prstGeom prst="rect">
            <a:avLst/>
          </a:prstGeom>
          <a:noFill/>
          <a:ln w="38100">
            <a:solidFill>
              <a:schemeClr val="tx1"/>
            </a:solidFill>
            <a:miter lim="800000"/>
            <a:headEnd/>
            <a:tailEnd/>
          </a:ln>
        </p:spPr>
      </p:pic>
    </p:spTree>
  </p:cSld>
  <p:clrMapOvr>
    <a:masterClrMapping/>
  </p:clrMapOvr>
  <p:timing>
    <p:tnLst>
      <p:par>
        <p:cTn id="1" dur="indefinite" restart="never" nodeType="tmRoot"/>
      </p:par>
    </p:tnLst>
  </p:timing>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Family history</a:t>
            </a:r>
            <a:br>
              <a:rPr lang="en-US" b="1" dirty="0" smtClean="0"/>
            </a:br>
            <a:endParaRPr lang="en-US" dirty="0"/>
          </a:p>
        </p:txBody>
      </p:sp>
      <p:sp>
        <p:nvSpPr>
          <p:cNvPr id="3" name="Content Placeholder 2"/>
          <p:cNvSpPr>
            <a:spLocks noGrp="1"/>
          </p:cNvSpPr>
          <p:nvPr>
            <p:ph idx="1"/>
          </p:nvPr>
        </p:nvSpPr>
        <p:spPr/>
        <p:txBody>
          <a:bodyPr/>
          <a:lstStyle/>
          <a:p>
            <a:pPr>
              <a:buNone/>
            </a:pPr>
            <a:r>
              <a:rPr lang="en-US" dirty="0" smtClean="0"/>
              <a:t>• Are your father, mother, brothers, sisters alive? - If they have died, at what age did he/she/they die? What did he/she/they die of?</a:t>
            </a:r>
          </a:p>
          <a:p>
            <a:pPr>
              <a:buNone/>
            </a:pPr>
            <a:r>
              <a:rPr lang="en-US" dirty="0" smtClean="0"/>
              <a:t>• Do they have any current illnesses?</a:t>
            </a:r>
          </a:p>
          <a:p>
            <a:pPr>
              <a:buNone/>
            </a:pPr>
            <a:r>
              <a:rPr lang="en-US" dirty="0" smtClean="0"/>
              <a:t>• Do any illnesses run in your family?</a:t>
            </a:r>
            <a:endParaRPr lang="en-US" dirty="0"/>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Social history</a:t>
            </a:r>
            <a:br>
              <a:rPr lang="en-US" b="1" dirty="0" smtClean="0"/>
            </a:b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 Who is at home with you?</a:t>
            </a:r>
          </a:p>
          <a:p>
            <a:pPr>
              <a:buNone/>
            </a:pPr>
            <a:r>
              <a:rPr lang="en-US" dirty="0" smtClean="0"/>
              <a:t>• Are you single, married, widowed or divorced?</a:t>
            </a:r>
          </a:p>
          <a:p>
            <a:pPr>
              <a:buNone/>
            </a:pPr>
            <a:r>
              <a:rPr lang="en-US" dirty="0" smtClean="0"/>
              <a:t>• Is your partner healthy?</a:t>
            </a:r>
          </a:p>
          <a:p>
            <a:pPr>
              <a:buNone/>
            </a:pPr>
            <a:r>
              <a:rPr lang="en-US" dirty="0" smtClean="0"/>
              <a:t>How many children have you got?</a:t>
            </a:r>
          </a:p>
          <a:p>
            <a:pPr>
              <a:buNone/>
            </a:pPr>
            <a:r>
              <a:rPr lang="en-US" dirty="0" smtClean="0"/>
              <a:t>• Are your children healthy?</a:t>
            </a:r>
          </a:p>
          <a:p>
            <a:pPr>
              <a:buNone/>
            </a:pPr>
            <a:r>
              <a:rPr lang="en-US" dirty="0" smtClean="0"/>
              <a:t>• What is your occupation?</a:t>
            </a:r>
          </a:p>
          <a:p>
            <a:pPr>
              <a:buNone/>
            </a:pPr>
            <a:r>
              <a:rPr lang="en-US" dirty="0" smtClean="0"/>
              <a:t>• Do you have any financial worries?</a:t>
            </a:r>
          </a:p>
          <a:p>
            <a:pPr>
              <a:buNone/>
            </a:pPr>
            <a:r>
              <a:rPr lang="en-US" dirty="0" smtClean="0"/>
              <a:t>• Do you smoke? - If so, how may per day/week?</a:t>
            </a:r>
          </a:p>
          <a:p>
            <a:pPr>
              <a:buNone/>
            </a:pPr>
            <a:r>
              <a:rPr lang="en-US" dirty="0" smtClean="0"/>
              <a:t>• Have you ever smoked? - Why did you give up?</a:t>
            </a:r>
          </a:p>
          <a:p>
            <a:pPr>
              <a:buNone/>
            </a:pPr>
            <a:r>
              <a:rPr lang="en-US" dirty="0" smtClean="0"/>
              <a:t>• Do you drink alcohol? - If so, how many units per day/week?</a:t>
            </a:r>
            <a:endParaRPr lang="en-US" dirty="0"/>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96641" y="260648"/>
            <a:ext cx="4750724" cy="923330"/>
          </a:xfrm>
          <a:prstGeom prst="rect">
            <a:avLst/>
          </a:prstGeom>
          <a:noFill/>
        </p:spPr>
        <p:txBody>
          <a:bodyPr wrap="none" lIns="91440" tIns="45720" rIns="91440" bIns="45720">
            <a:spAutoFit/>
          </a:bodyPr>
          <a:lstStyle/>
          <a:p>
            <a:pPr algn="ctr"/>
            <a:r>
              <a:rPr lang="en-US" sz="5400" b="1" dirty="0" smtClean="0">
                <a:ln w="10541" cmpd="sng">
                  <a:solidFill>
                    <a:schemeClr val="tx2"/>
                  </a:solidFill>
                  <a:prstDash val="solid"/>
                </a:ln>
              </a:rPr>
              <a:t>Systems Review</a:t>
            </a:r>
            <a:endParaRPr lang="en-US" sz="5400" b="1" dirty="0">
              <a:ln w="10541" cmpd="sng">
                <a:solidFill>
                  <a:schemeClr val="tx2"/>
                </a:solidFill>
                <a:prstDash val="solid"/>
              </a:ln>
            </a:endParaRPr>
          </a:p>
        </p:txBody>
      </p:sp>
      <p:sp>
        <p:nvSpPr>
          <p:cNvPr id="6" name="TextBox 5"/>
          <p:cNvSpPr txBox="1"/>
          <p:nvPr/>
        </p:nvSpPr>
        <p:spPr>
          <a:xfrm>
            <a:off x="356550" y="1166209"/>
            <a:ext cx="8319906" cy="461665"/>
          </a:xfrm>
          <a:prstGeom prst="rect">
            <a:avLst/>
          </a:prstGeom>
          <a:noFill/>
        </p:spPr>
        <p:txBody>
          <a:bodyPr wrap="square" rtlCol="0">
            <a:spAutoFit/>
          </a:bodyPr>
          <a:lstStyle/>
          <a:p>
            <a:r>
              <a:rPr lang="en-GB" sz="2400" dirty="0" smtClean="0"/>
              <a:t>Couple of questions for each body system </a:t>
            </a:r>
            <a:r>
              <a:rPr lang="en-GB" sz="2400" dirty="0" err="1"/>
              <a:t>e</a:t>
            </a:r>
            <a:r>
              <a:rPr lang="en-GB" sz="2400" dirty="0" err="1" smtClean="0"/>
              <a:t>.g</a:t>
            </a:r>
            <a:r>
              <a:rPr lang="en-GB" sz="2400" dirty="0" smtClean="0"/>
              <a:t>: </a:t>
            </a:r>
            <a:endParaRPr lang="en-GB" sz="2400" dirty="0"/>
          </a:p>
        </p:txBody>
      </p:sp>
      <p:grpSp>
        <p:nvGrpSpPr>
          <p:cNvPr id="4" name="Group 6"/>
          <p:cNvGrpSpPr/>
          <p:nvPr/>
        </p:nvGrpSpPr>
        <p:grpSpPr>
          <a:xfrm>
            <a:off x="87161" y="1637434"/>
            <a:ext cx="4429342" cy="1292662"/>
            <a:chOff x="233410" y="2022155"/>
            <a:chExt cx="4003905" cy="1292662"/>
          </a:xfrm>
        </p:grpSpPr>
        <p:sp>
          <p:nvSpPr>
            <p:cNvPr id="3" name="TextBox 2"/>
            <p:cNvSpPr txBox="1"/>
            <p:nvPr/>
          </p:nvSpPr>
          <p:spPr>
            <a:xfrm>
              <a:off x="233410" y="2022155"/>
              <a:ext cx="4003905" cy="1292662"/>
            </a:xfrm>
            <a:prstGeom prst="rect">
              <a:avLst/>
            </a:prstGeom>
            <a:noFill/>
            <a:ln>
              <a:solidFill>
                <a:schemeClr val="tx2"/>
              </a:solidFill>
            </a:ln>
          </p:spPr>
          <p:txBody>
            <a:bodyPr wrap="square" rtlCol="0">
              <a:spAutoFit/>
            </a:bodyPr>
            <a:lstStyle/>
            <a:p>
              <a:endParaRPr lang="en-GB" dirty="0" smtClean="0"/>
            </a:p>
            <a:p>
              <a:endParaRPr lang="en-GB" sz="600" dirty="0" smtClean="0"/>
            </a:p>
            <a:p>
              <a:pPr marL="285750" indent="-285750">
                <a:buFont typeface="Arial" panose="020B0604020202020204" pitchFamily="34" charset="0"/>
                <a:buChar char="•"/>
              </a:pPr>
              <a:r>
                <a:rPr lang="en-GB" dirty="0"/>
                <a:t>F</a:t>
              </a:r>
              <a:r>
                <a:rPr lang="en-GB" dirty="0" smtClean="0"/>
                <a:t>its, faints, funny turns</a:t>
              </a:r>
            </a:p>
            <a:p>
              <a:pPr marL="285750" indent="-285750">
                <a:buFont typeface="Arial" panose="020B0604020202020204" pitchFamily="34" charset="0"/>
                <a:buChar char="•"/>
              </a:pPr>
              <a:r>
                <a:rPr lang="en-GB" dirty="0" smtClean="0"/>
                <a:t>Headaches</a:t>
              </a:r>
            </a:p>
            <a:p>
              <a:pPr marL="285750" indent="-285750">
                <a:buFont typeface="Arial" panose="020B0604020202020204" pitchFamily="34" charset="0"/>
                <a:buChar char="•"/>
              </a:pPr>
              <a:r>
                <a:rPr lang="en-GB" dirty="0" smtClean="0"/>
                <a:t>Vision problems</a:t>
              </a:r>
              <a:endParaRPr lang="en-GB" dirty="0"/>
            </a:p>
          </p:txBody>
        </p:sp>
        <p:sp>
          <p:nvSpPr>
            <p:cNvPr id="10" name="Rectangle 9"/>
            <p:cNvSpPr/>
            <p:nvPr/>
          </p:nvSpPr>
          <p:spPr>
            <a:xfrm>
              <a:off x="251544" y="2022155"/>
              <a:ext cx="3985771" cy="523220"/>
            </a:xfrm>
            <a:prstGeom prst="rect">
              <a:avLst/>
            </a:prstGeom>
            <a:noFill/>
          </p:spPr>
          <p:txBody>
            <a:bodyPr wrap="none" lIns="91440" tIns="45720" rIns="91440" bIns="45720">
              <a:spAutoFit/>
            </a:bodyPr>
            <a:lstStyle/>
            <a:p>
              <a:pPr algn="ctr"/>
              <a:r>
                <a:rPr lang="en-US" sz="2800" b="1" dirty="0" smtClean="0">
                  <a:ln w="10541" cmpd="sng">
                    <a:solidFill>
                      <a:schemeClr val="tx2"/>
                    </a:solidFill>
                    <a:prstDash val="solid"/>
                  </a:ln>
                  <a:solidFill>
                    <a:schemeClr val="accent1"/>
                  </a:solidFill>
                </a:rPr>
                <a:t>CNS</a:t>
              </a:r>
              <a:r>
                <a:rPr lang="en-US" sz="2400" b="1" dirty="0" smtClean="0">
                  <a:ln w="10541" cmpd="sng">
                    <a:solidFill>
                      <a:schemeClr val="tx2"/>
                    </a:solidFill>
                    <a:prstDash val="solid"/>
                  </a:ln>
                  <a:solidFill>
                    <a:schemeClr val="accent1"/>
                  </a:solidFill>
                </a:rPr>
                <a:t> (central nervous system)</a:t>
              </a:r>
              <a:endParaRPr lang="en-US" sz="2400" b="1" dirty="0">
                <a:ln w="10541" cmpd="sng">
                  <a:solidFill>
                    <a:schemeClr val="tx2"/>
                  </a:solidFill>
                  <a:prstDash val="solid"/>
                </a:ln>
                <a:solidFill>
                  <a:schemeClr val="accent1"/>
                </a:solidFill>
              </a:endParaRPr>
            </a:p>
          </p:txBody>
        </p:sp>
      </p:grpSp>
      <p:grpSp>
        <p:nvGrpSpPr>
          <p:cNvPr id="5" name="Group 11"/>
          <p:cNvGrpSpPr/>
          <p:nvPr/>
        </p:nvGrpSpPr>
        <p:grpSpPr>
          <a:xfrm>
            <a:off x="72253" y="4222758"/>
            <a:ext cx="4444250" cy="1292662"/>
            <a:chOff x="218502" y="2022155"/>
            <a:chExt cx="4018813" cy="1292662"/>
          </a:xfrm>
        </p:grpSpPr>
        <p:sp>
          <p:nvSpPr>
            <p:cNvPr id="13" name="TextBox 12"/>
            <p:cNvSpPr txBox="1"/>
            <p:nvPr/>
          </p:nvSpPr>
          <p:spPr>
            <a:xfrm>
              <a:off x="233410" y="2022155"/>
              <a:ext cx="4003905" cy="1292662"/>
            </a:xfrm>
            <a:prstGeom prst="rect">
              <a:avLst/>
            </a:prstGeom>
            <a:noFill/>
            <a:ln>
              <a:solidFill>
                <a:schemeClr val="tx2"/>
              </a:solidFill>
            </a:ln>
          </p:spPr>
          <p:txBody>
            <a:bodyPr wrap="square" rtlCol="0">
              <a:spAutoFit/>
            </a:bodyPr>
            <a:lstStyle/>
            <a:p>
              <a:endParaRPr lang="en-GB" dirty="0" smtClean="0"/>
            </a:p>
            <a:p>
              <a:endParaRPr lang="en-GB" sz="600" dirty="0" smtClean="0"/>
            </a:p>
            <a:p>
              <a:pPr marL="285750" indent="-285750">
                <a:buFont typeface="Arial" panose="020B0604020202020204" pitchFamily="34" charset="0"/>
                <a:buChar char="•"/>
              </a:pPr>
              <a:r>
                <a:rPr lang="en-GB" dirty="0" smtClean="0"/>
                <a:t>Shortness of Breath (SOB)</a:t>
              </a:r>
            </a:p>
            <a:p>
              <a:pPr marL="285750" indent="-285750">
                <a:buFont typeface="Arial" panose="020B0604020202020204" pitchFamily="34" charset="0"/>
                <a:buChar char="•"/>
              </a:pPr>
              <a:r>
                <a:rPr lang="en-GB" dirty="0" smtClean="0"/>
                <a:t>Cough – </a:t>
              </a:r>
              <a:r>
                <a:rPr lang="en-GB" dirty="0" smtClean="0">
                  <a:solidFill>
                    <a:srgbClr val="FF0000"/>
                  </a:solidFill>
                </a:rPr>
                <a:t>blood (red flag)</a:t>
              </a:r>
            </a:p>
            <a:p>
              <a:pPr marL="285750" indent="-285750">
                <a:buFont typeface="Arial" panose="020B0604020202020204" pitchFamily="34" charset="0"/>
                <a:buChar char="•"/>
              </a:pPr>
              <a:endParaRPr lang="en-GB" dirty="0">
                <a:solidFill>
                  <a:srgbClr val="FF0000"/>
                </a:solidFill>
              </a:endParaRPr>
            </a:p>
          </p:txBody>
        </p:sp>
        <p:sp>
          <p:nvSpPr>
            <p:cNvPr id="14" name="Rectangle 13"/>
            <p:cNvSpPr/>
            <p:nvPr/>
          </p:nvSpPr>
          <p:spPr>
            <a:xfrm>
              <a:off x="218502" y="2028421"/>
              <a:ext cx="3177408" cy="523220"/>
            </a:xfrm>
            <a:prstGeom prst="rect">
              <a:avLst/>
            </a:prstGeom>
            <a:noFill/>
          </p:spPr>
          <p:txBody>
            <a:bodyPr wrap="none" lIns="91440" tIns="45720" rIns="91440" bIns="45720">
              <a:spAutoFit/>
            </a:bodyPr>
            <a:lstStyle/>
            <a:p>
              <a:pPr algn="ctr"/>
              <a:r>
                <a:rPr lang="en-US" sz="2800" b="1" dirty="0" smtClean="0">
                  <a:ln w="10541" cmpd="sng">
                    <a:solidFill>
                      <a:schemeClr val="tx2"/>
                    </a:solidFill>
                    <a:prstDash val="solid"/>
                  </a:ln>
                  <a:solidFill>
                    <a:schemeClr val="accent1"/>
                  </a:solidFill>
                </a:rPr>
                <a:t>RS</a:t>
              </a:r>
              <a:r>
                <a:rPr lang="en-US" sz="2400" b="1" dirty="0" smtClean="0">
                  <a:ln w="10541" cmpd="sng">
                    <a:solidFill>
                      <a:schemeClr val="tx2"/>
                    </a:solidFill>
                    <a:prstDash val="solid"/>
                  </a:ln>
                  <a:solidFill>
                    <a:schemeClr val="accent1"/>
                  </a:solidFill>
                </a:rPr>
                <a:t> (respiratory system)</a:t>
              </a:r>
              <a:endParaRPr lang="en-US" sz="2400" b="1" dirty="0">
                <a:ln w="10541" cmpd="sng">
                  <a:solidFill>
                    <a:schemeClr val="tx2"/>
                  </a:solidFill>
                  <a:prstDash val="solid"/>
                </a:ln>
                <a:solidFill>
                  <a:schemeClr val="accent1"/>
                </a:solidFill>
              </a:endParaRPr>
            </a:p>
          </p:txBody>
        </p:sp>
      </p:grpSp>
      <p:grpSp>
        <p:nvGrpSpPr>
          <p:cNvPr id="7" name="Group 10"/>
          <p:cNvGrpSpPr/>
          <p:nvPr/>
        </p:nvGrpSpPr>
        <p:grpSpPr>
          <a:xfrm>
            <a:off x="87161" y="2930096"/>
            <a:ext cx="4429342" cy="1292662"/>
            <a:chOff x="87161" y="2930096"/>
            <a:chExt cx="4003905" cy="1292662"/>
          </a:xfrm>
        </p:grpSpPr>
        <p:sp>
          <p:nvSpPr>
            <p:cNvPr id="15" name="TextBox 14"/>
            <p:cNvSpPr txBox="1"/>
            <p:nvPr/>
          </p:nvSpPr>
          <p:spPr>
            <a:xfrm>
              <a:off x="87161" y="2930096"/>
              <a:ext cx="4003905" cy="1292662"/>
            </a:xfrm>
            <a:prstGeom prst="rect">
              <a:avLst/>
            </a:prstGeom>
            <a:noFill/>
            <a:ln>
              <a:solidFill>
                <a:schemeClr val="tx2"/>
              </a:solidFill>
            </a:ln>
          </p:spPr>
          <p:txBody>
            <a:bodyPr wrap="square" rtlCol="0">
              <a:spAutoFit/>
            </a:bodyPr>
            <a:lstStyle/>
            <a:p>
              <a:endParaRPr lang="en-GB" dirty="0" smtClean="0"/>
            </a:p>
            <a:p>
              <a:endParaRPr lang="en-GB" sz="600" dirty="0" smtClean="0"/>
            </a:p>
            <a:p>
              <a:pPr marL="285750" indent="-285750">
                <a:buFont typeface="Arial" panose="020B0604020202020204" pitchFamily="34" charset="0"/>
                <a:buChar char="•"/>
              </a:pPr>
              <a:r>
                <a:rPr lang="en-GB" dirty="0" smtClean="0"/>
                <a:t>Chest pain</a:t>
              </a:r>
            </a:p>
            <a:p>
              <a:pPr marL="285750" indent="-285750">
                <a:buFont typeface="Arial" panose="020B0604020202020204" pitchFamily="34" charset="0"/>
                <a:buChar char="•"/>
              </a:pPr>
              <a:r>
                <a:rPr lang="en-GB" dirty="0" smtClean="0"/>
                <a:t>“Heart fluttering” (palpitations)</a:t>
              </a:r>
            </a:p>
            <a:p>
              <a:pPr marL="285750" indent="-285750">
                <a:buFont typeface="Arial" panose="020B0604020202020204" pitchFamily="34" charset="0"/>
                <a:buChar char="•"/>
              </a:pPr>
              <a:r>
                <a:rPr lang="en-GB" dirty="0" smtClean="0"/>
                <a:t>Ankle swelling</a:t>
              </a:r>
              <a:endParaRPr lang="en-GB" dirty="0"/>
            </a:p>
          </p:txBody>
        </p:sp>
        <p:sp>
          <p:nvSpPr>
            <p:cNvPr id="16" name="Rectangle 15"/>
            <p:cNvSpPr/>
            <p:nvPr/>
          </p:nvSpPr>
          <p:spPr>
            <a:xfrm>
              <a:off x="105295" y="2930096"/>
              <a:ext cx="3732112" cy="461665"/>
            </a:xfrm>
            <a:prstGeom prst="rect">
              <a:avLst/>
            </a:prstGeom>
            <a:noFill/>
          </p:spPr>
          <p:txBody>
            <a:bodyPr wrap="none" lIns="91440" tIns="45720" rIns="91440" bIns="45720">
              <a:spAutoFit/>
            </a:bodyPr>
            <a:lstStyle/>
            <a:p>
              <a:pPr algn="ctr"/>
              <a:r>
                <a:rPr lang="en-US" sz="2400" b="1" dirty="0" smtClean="0">
                  <a:ln w="10541" cmpd="sng">
                    <a:solidFill>
                      <a:schemeClr val="tx2"/>
                    </a:solidFill>
                    <a:prstDash val="solid"/>
                  </a:ln>
                  <a:solidFill>
                    <a:schemeClr val="accent1"/>
                  </a:solidFill>
                </a:rPr>
                <a:t>CVS (cardiovascular system)</a:t>
              </a:r>
              <a:endParaRPr lang="en-US" sz="2400" b="1" dirty="0">
                <a:ln w="10541" cmpd="sng">
                  <a:solidFill>
                    <a:schemeClr val="tx2"/>
                  </a:solidFill>
                  <a:prstDash val="solid"/>
                </a:ln>
                <a:solidFill>
                  <a:schemeClr val="accent1"/>
                </a:solidFill>
              </a:endParaRPr>
            </a:p>
          </p:txBody>
        </p:sp>
      </p:grpSp>
      <p:grpSp>
        <p:nvGrpSpPr>
          <p:cNvPr id="8" name="Group 17"/>
          <p:cNvGrpSpPr/>
          <p:nvPr/>
        </p:nvGrpSpPr>
        <p:grpSpPr>
          <a:xfrm>
            <a:off x="4504253" y="1650276"/>
            <a:ext cx="4385570" cy="1292662"/>
            <a:chOff x="436674" y="2040500"/>
            <a:chExt cx="4385570" cy="1292662"/>
          </a:xfrm>
        </p:grpSpPr>
        <p:sp>
          <p:nvSpPr>
            <p:cNvPr id="19" name="TextBox 18"/>
            <p:cNvSpPr txBox="1"/>
            <p:nvPr/>
          </p:nvSpPr>
          <p:spPr>
            <a:xfrm>
              <a:off x="459027" y="2040500"/>
              <a:ext cx="4363217" cy="1292662"/>
            </a:xfrm>
            <a:prstGeom prst="rect">
              <a:avLst/>
            </a:prstGeom>
            <a:noFill/>
            <a:ln>
              <a:solidFill>
                <a:schemeClr val="tx2"/>
              </a:solidFill>
            </a:ln>
          </p:spPr>
          <p:txBody>
            <a:bodyPr wrap="square" rtlCol="0">
              <a:spAutoFit/>
            </a:bodyPr>
            <a:lstStyle/>
            <a:p>
              <a:endParaRPr lang="en-GB" dirty="0" smtClean="0"/>
            </a:p>
            <a:p>
              <a:endParaRPr lang="en-GB" sz="600" dirty="0" smtClean="0"/>
            </a:p>
            <a:p>
              <a:pPr marL="285750" indent="-285750">
                <a:buFont typeface="Arial" panose="020B0604020202020204" pitchFamily="34" charset="0"/>
                <a:buChar char="•"/>
              </a:pPr>
              <a:r>
                <a:rPr lang="en-GB" dirty="0" smtClean="0"/>
                <a:t>Change in bowel habits – </a:t>
              </a:r>
              <a:r>
                <a:rPr lang="en-GB" dirty="0" smtClean="0">
                  <a:solidFill>
                    <a:srgbClr val="FF0000"/>
                  </a:solidFill>
                </a:rPr>
                <a:t>blood (red flag)</a:t>
              </a:r>
            </a:p>
            <a:p>
              <a:pPr marL="285750" indent="-285750">
                <a:buFont typeface="Arial" panose="020B0604020202020204" pitchFamily="34" charset="0"/>
                <a:buChar char="•"/>
              </a:pPr>
              <a:r>
                <a:rPr lang="en-GB" dirty="0" smtClean="0"/>
                <a:t>Nausea or vomiting</a:t>
              </a:r>
            </a:p>
            <a:p>
              <a:pPr marL="285750" indent="-285750">
                <a:buFont typeface="Arial" panose="020B0604020202020204" pitchFamily="34" charset="0"/>
                <a:buChar char="•"/>
              </a:pPr>
              <a:r>
                <a:rPr lang="en-GB" dirty="0" smtClean="0"/>
                <a:t>Weight loss – </a:t>
              </a:r>
              <a:r>
                <a:rPr lang="en-GB" dirty="0" smtClean="0">
                  <a:solidFill>
                    <a:srgbClr val="FF0000"/>
                  </a:solidFill>
                </a:rPr>
                <a:t>red flag</a:t>
              </a:r>
              <a:endParaRPr lang="en-GB" dirty="0"/>
            </a:p>
          </p:txBody>
        </p:sp>
        <p:sp>
          <p:nvSpPr>
            <p:cNvPr id="20" name="Rectangle 19"/>
            <p:cNvSpPr/>
            <p:nvPr/>
          </p:nvSpPr>
          <p:spPr>
            <a:xfrm>
              <a:off x="436674" y="2040500"/>
              <a:ext cx="3862211" cy="523220"/>
            </a:xfrm>
            <a:prstGeom prst="rect">
              <a:avLst/>
            </a:prstGeom>
            <a:noFill/>
          </p:spPr>
          <p:txBody>
            <a:bodyPr wrap="none" lIns="91440" tIns="45720" rIns="91440" bIns="45720">
              <a:spAutoFit/>
            </a:bodyPr>
            <a:lstStyle/>
            <a:p>
              <a:pPr algn="ctr"/>
              <a:r>
                <a:rPr lang="en-US" sz="2800" b="1" dirty="0" smtClean="0">
                  <a:ln w="10541" cmpd="sng">
                    <a:solidFill>
                      <a:schemeClr val="tx2"/>
                    </a:solidFill>
                    <a:prstDash val="solid"/>
                  </a:ln>
                  <a:solidFill>
                    <a:schemeClr val="accent1"/>
                  </a:solidFill>
                </a:rPr>
                <a:t>GI</a:t>
              </a:r>
              <a:r>
                <a:rPr lang="en-US" sz="2400" b="1" dirty="0" smtClean="0">
                  <a:ln w="10541" cmpd="sng">
                    <a:solidFill>
                      <a:schemeClr val="tx2"/>
                    </a:solidFill>
                    <a:prstDash val="solid"/>
                  </a:ln>
                  <a:solidFill>
                    <a:schemeClr val="accent1"/>
                  </a:solidFill>
                </a:rPr>
                <a:t> (gastrointestinal system)</a:t>
              </a:r>
              <a:endParaRPr lang="en-US" sz="2400" b="1" dirty="0">
                <a:ln w="10541" cmpd="sng">
                  <a:solidFill>
                    <a:schemeClr val="tx2"/>
                  </a:solidFill>
                  <a:prstDash val="solid"/>
                </a:ln>
                <a:solidFill>
                  <a:schemeClr val="accent1"/>
                </a:solidFill>
              </a:endParaRPr>
            </a:p>
          </p:txBody>
        </p:sp>
      </p:grpSp>
      <p:grpSp>
        <p:nvGrpSpPr>
          <p:cNvPr id="9" name="Group 20"/>
          <p:cNvGrpSpPr/>
          <p:nvPr/>
        </p:nvGrpSpPr>
        <p:grpSpPr>
          <a:xfrm>
            <a:off x="4526606" y="2947439"/>
            <a:ext cx="4369301" cy="1292662"/>
            <a:chOff x="249223" y="2022155"/>
            <a:chExt cx="4246856" cy="1292662"/>
          </a:xfrm>
        </p:grpSpPr>
        <p:sp>
          <p:nvSpPr>
            <p:cNvPr id="22" name="TextBox 21"/>
            <p:cNvSpPr txBox="1"/>
            <p:nvPr/>
          </p:nvSpPr>
          <p:spPr>
            <a:xfrm>
              <a:off x="249223" y="2022155"/>
              <a:ext cx="4246856" cy="1292662"/>
            </a:xfrm>
            <a:prstGeom prst="rect">
              <a:avLst/>
            </a:prstGeom>
            <a:noFill/>
            <a:ln>
              <a:solidFill>
                <a:schemeClr val="tx2"/>
              </a:solidFill>
            </a:ln>
          </p:spPr>
          <p:txBody>
            <a:bodyPr wrap="square" rtlCol="0">
              <a:spAutoFit/>
            </a:bodyPr>
            <a:lstStyle/>
            <a:p>
              <a:endParaRPr lang="en-GB" dirty="0" smtClean="0"/>
            </a:p>
            <a:p>
              <a:endParaRPr lang="en-GB" sz="600" dirty="0" smtClean="0"/>
            </a:p>
            <a:p>
              <a:pPr marL="285750" indent="-285750">
                <a:buFont typeface="Arial" panose="020B0604020202020204" pitchFamily="34" charset="0"/>
                <a:buChar char="•"/>
              </a:pPr>
              <a:r>
                <a:rPr lang="en-GB" dirty="0" smtClean="0"/>
                <a:t>Change in waterworks</a:t>
              </a:r>
            </a:p>
            <a:p>
              <a:pPr marL="285750" indent="-285750">
                <a:buFont typeface="Arial" panose="020B0604020202020204" pitchFamily="34" charset="0"/>
                <a:buChar char="•"/>
              </a:pPr>
              <a:r>
                <a:rPr lang="en-GB" dirty="0" smtClean="0"/>
                <a:t>Blood in urine</a:t>
              </a:r>
            </a:p>
            <a:p>
              <a:pPr marL="285750" indent="-285750">
                <a:buFont typeface="Arial" panose="020B0604020202020204" pitchFamily="34" charset="0"/>
                <a:buChar char="•"/>
              </a:pPr>
              <a:r>
                <a:rPr lang="en-GB" dirty="0" smtClean="0"/>
                <a:t>Menstrual problems</a:t>
              </a:r>
              <a:endParaRPr lang="en-GB" dirty="0"/>
            </a:p>
          </p:txBody>
        </p:sp>
        <p:sp>
          <p:nvSpPr>
            <p:cNvPr id="23" name="Rectangle 22"/>
            <p:cNvSpPr/>
            <p:nvPr/>
          </p:nvSpPr>
          <p:spPr>
            <a:xfrm>
              <a:off x="264445" y="2028731"/>
              <a:ext cx="3602526" cy="523220"/>
            </a:xfrm>
            <a:prstGeom prst="rect">
              <a:avLst/>
            </a:prstGeom>
            <a:noFill/>
          </p:spPr>
          <p:txBody>
            <a:bodyPr wrap="none" lIns="91440" tIns="45720" rIns="91440" bIns="45720">
              <a:spAutoFit/>
            </a:bodyPr>
            <a:lstStyle/>
            <a:p>
              <a:pPr algn="ctr"/>
              <a:r>
                <a:rPr lang="en-US" sz="2800" b="1" dirty="0" smtClean="0">
                  <a:ln w="10541" cmpd="sng">
                    <a:solidFill>
                      <a:schemeClr val="tx2"/>
                    </a:solidFill>
                    <a:prstDash val="solid"/>
                  </a:ln>
                  <a:solidFill>
                    <a:schemeClr val="accent1"/>
                  </a:solidFill>
                </a:rPr>
                <a:t>GU</a:t>
              </a:r>
              <a:r>
                <a:rPr lang="en-US" sz="2400" b="1" dirty="0" smtClean="0">
                  <a:ln w="10541" cmpd="sng">
                    <a:solidFill>
                      <a:schemeClr val="tx2"/>
                    </a:solidFill>
                    <a:prstDash val="solid"/>
                  </a:ln>
                  <a:solidFill>
                    <a:schemeClr val="accent1"/>
                  </a:solidFill>
                </a:rPr>
                <a:t> (genitourinary system)</a:t>
              </a:r>
              <a:endParaRPr lang="en-US" sz="2400" b="1" dirty="0">
                <a:ln w="10541" cmpd="sng">
                  <a:solidFill>
                    <a:schemeClr val="tx2"/>
                  </a:solidFill>
                  <a:prstDash val="solid"/>
                </a:ln>
                <a:solidFill>
                  <a:schemeClr val="accent1"/>
                </a:solidFill>
              </a:endParaRPr>
            </a:p>
          </p:txBody>
        </p:sp>
      </p:grpSp>
      <p:grpSp>
        <p:nvGrpSpPr>
          <p:cNvPr id="11" name="Group 23"/>
          <p:cNvGrpSpPr/>
          <p:nvPr/>
        </p:nvGrpSpPr>
        <p:grpSpPr>
          <a:xfrm>
            <a:off x="4516503" y="4193469"/>
            <a:ext cx="4369301" cy="1321951"/>
            <a:chOff x="233410" y="1992866"/>
            <a:chExt cx="4003905" cy="1321951"/>
          </a:xfrm>
        </p:grpSpPr>
        <p:sp>
          <p:nvSpPr>
            <p:cNvPr id="25" name="TextBox 24"/>
            <p:cNvSpPr txBox="1"/>
            <p:nvPr/>
          </p:nvSpPr>
          <p:spPr>
            <a:xfrm>
              <a:off x="233410" y="2022155"/>
              <a:ext cx="4003905" cy="1292662"/>
            </a:xfrm>
            <a:prstGeom prst="rect">
              <a:avLst/>
            </a:prstGeom>
            <a:noFill/>
            <a:ln>
              <a:solidFill>
                <a:schemeClr val="tx2"/>
              </a:solidFill>
            </a:ln>
          </p:spPr>
          <p:txBody>
            <a:bodyPr wrap="square" rtlCol="0">
              <a:spAutoFit/>
            </a:bodyPr>
            <a:lstStyle/>
            <a:p>
              <a:endParaRPr lang="en-GB" dirty="0" smtClean="0"/>
            </a:p>
            <a:p>
              <a:endParaRPr lang="en-GB" sz="600" dirty="0" smtClean="0"/>
            </a:p>
            <a:p>
              <a:pPr marL="285750" indent="-285750">
                <a:buFont typeface="Arial" panose="020B0604020202020204" pitchFamily="34" charset="0"/>
                <a:buChar char="•"/>
              </a:pPr>
              <a:r>
                <a:rPr lang="en-GB" dirty="0" smtClean="0"/>
                <a:t>Joint or muscle pain</a:t>
              </a:r>
            </a:p>
            <a:p>
              <a:pPr marL="285750" indent="-285750">
                <a:buFont typeface="Arial" panose="020B0604020202020204" pitchFamily="34" charset="0"/>
                <a:buChar char="•"/>
              </a:pPr>
              <a:r>
                <a:rPr lang="en-GB" dirty="0" smtClean="0"/>
                <a:t>Skin rashes</a:t>
              </a:r>
            </a:p>
            <a:p>
              <a:pPr marL="285750" indent="-285750">
                <a:buFont typeface="Arial" panose="020B0604020202020204" pitchFamily="34" charset="0"/>
                <a:buChar char="•"/>
              </a:pPr>
              <a:r>
                <a:rPr lang="en-GB" dirty="0" smtClean="0"/>
                <a:t>Lumps or bumps</a:t>
              </a:r>
              <a:endParaRPr lang="en-GB" dirty="0"/>
            </a:p>
          </p:txBody>
        </p:sp>
        <p:sp>
          <p:nvSpPr>
            <p:cNvPr id="26" name="Rectangle 25"/>
            <p:cNvSpPr/>
            <p:nvPr/>
          </p:nvSpPr>
          <p:spPr>
            <a:xfrm>
              <a:off x="233410" y="1992866"/>
              <a:ext cx="852283" cy="461665"/>
            </a:xfrm>
            <a:prstGeom prst="rect">
              <a:avLst/>
            </a:prstGeom>
            <a:noFill/>
          </p:spPr>
          <p:txBody>
            <a:bodyPr wrap="none" lIns="91440" tIns="45720" rIns="91440" bIns="45720">
              <a:spAutoFit/>
            </a:bodyPr>
            <a:lstStyle/>
            <a:p>
              <a:pPr algn="ctr"/>
              <a:r>
                <a:rPr lang="en-US" sz="2400" b="1" dirty="0" smtClean="0">
                  <a:ln w="10541" cmpd="sng">
                    <a:solidFill>
                      <a:schemeClr val="tx2"/>
                    </a:solidFill>
                    <a:prstDash val="solid"/>
                  </a:ln>
                  <a:solidFill>
                    <a:schemeClr val="accent1"/>
                  </a:solidFill>
                </a:rPr>
                <a:t>Other</a:t>
              </a:r>
              <a:endParaRPr lang="en-US" sz="2400" b="1" dirty="0">
                <a:ln w="10541" cmpd="sng">
                  <a:solidFill>
                    <a:schemeClr val="tx2"/>
                  </a:solidFill>
                  <a:prstDash val="solid"/>
                </a:ln>
                <a:solidFill>
                  <a:schemeClr val="accent1"/>
                </a:solidFill>
              </a:endParaRPr>
            </a:p>
          </p:txBody>
        </p:sp>
      </p:grpSp>
      <p:sp>
        <p:nvSpPr>
          <p:cNvPr id="27" name="Rectangle 26"/>
          <p:cNvSpPr/>
          <p:nvPr/>
        </p:nvSpPr>
        <p:spPr>
          <a:xfrm rot="5400000">
            <a:off x="4270284" y="1984284"/>
            <a:ext cx="603431" cy="9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1051154" y="6254569"/>
            <a:ext cx="5256584" cy="584775"/>
          </a:xfrm>
          <a:prstGeom prst="rect">
            <a:avLst/>
          </a:prstGeom>
          <a:noFill/>
        </p:spPr>
        <p:txBody>
          <a:bodyPr wrap="square" rtlCol="0">
            <a:spAutoFit/>
          </a:bodyPr>
          <a:lstStyle/>
          <a:p>
            <a:r>
              <a:rPr lang="en-GB" sz="3200" dirty="0" smtClean="0">
                <a:solidFill>
                  <a:schemeClr val="bg1"/>
                </a:solidFill>
              </a:rPr>
              <a:t>HISTORY TAKING</a:t>
            </a:r>
            <a:endParaRPr lang="en-GB" sz="3200" dirty="0">
              <a:solidFill>
                <a:schemeClr val="bg1"/>
              </a:solidFill>
            </a:endParaRPr>
          </a:p>
        </p:txBody>
      </p:sp>
    </p:spTree>
    <p:extLst>
      <p:ext uri="{BB962C8B-B14F-4D97-AF65-F5344CB8AC3E}">
        <p14:creationId xmlns:p14="http://schemas.microsoft.com/office/powerpoint/2010/main" val="2041670112"/>
      </p:ext>
    </p:extLst>
  </p:cSld>
  <p:clrMapOvr>
    <a:masterClrMapping/>
  </p:clrMapOvr>
  <p:timing>
    <p:tnLst>
      <p:par>
        <p:cTn id="1" dur="indefinite" restart="never" nodeType="tmRoot"/>
      </p:par>
    </p:tnLst>
  </p:timing>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Review of systems</a:t>
            </a:r>
            <a:endParaRPr lang="en-US" dirty="0"/>
          </a:p>
        </p:txBody>
      </p:sp>
      <p:sp>
        <p:nvSpPr>
          <p:cNvPr id="3" name="Content Placeholder 2"/>
          <p:cNvSpPr>
            <a:spLocks noGrp="1"/>
          </p:cNvSpPr>
          <p:nvPr>
            <p:ph idx="1"/>
          </p:nvPr>
        </p:nvSpPr>
        <p:spPr/>
        <p:txBody>
          <a:bodyPr numCol="3">
            <a:normAutofit fontScale="55000" lnSpcReduction="20000"/>
          </a:bodyPr>
          <a:lstStyle/>
          <a:p>
            <a:pPr>
              <a:buNone/>
            </a:pPr>
            <a:r>
              <a:rPr lang="en-US" b="1" dirty="0" smtClean="0"/>
              <a:t>General health</a:t>
            </a:r>
          </a:p>
          <a:p>
            <a:r>
              <a:rPr lang="en-US" dirty="0" smtClean="0"/>
              <a:t>Wellbeing</a:t>
            </a:r>
          </a:p>
          <a:p>
            <a:r>
              <a:rPr lang="en-US" dirty="0" smtClean="0"/>
              <a:t>Energy</a:t>
            </a:r>
          </a:p>
          <a:p>
            <a:r>
              <a:rPr lang="en-US" dirty="0" smtClean="0"/>
              <a:t>Appetite</a:t>
            </a:r>
          </a:p>
          <a:p>
            <a:r>
              <a:rPr lang="en-US" dirty="0" smtClean="0"/>
              <a:t>Sleep</a:t>
            </a:r>
          </a:p>
          <a:p>
            <a:r>
              <a:rPr lang="en-US" dirty="0" smtClean="0"/>
              <a:t>Weight change</a:t>
            </a:r>
          </a:p>
          <a:p>
            <a:r>
              <a:rPr lang="en-US" dirty="0" smtClean="0"/>
              <a:t>Mood/anxiety/stress</a:t>
            </a:r>
          </a:p>
          <a:p>
            <a:pPr>
              <a:buNone/>
            </a:pPr>
            <a:r>
              <a:rPr lang="en-US" b="1" dirty="0" smtClean="0"/>
              <a:t>Cardiovascular system</a:t>
            </a:r>
          </a:p>
          <a:p>
            <a:r>
              <a:rPr lang="en-US" dirty="0" smtClean="0"/>
              <a:t>Chest pain</a:t>
            </a:r>
          </a:p>
          <a:p>
            <a:r>
              <a:rPr lang="en-US" dirty="0" smtClean="0"/>
              <a:t>Breathlessness</a:t>
            </a:r>
          </a:p>
          <a:p>
            <a:r>
              <a:rPr lang="en-US" dirty="0" smtClean="0"/>
              <a:t>Palpitations</a:t>
            </a:r>
          </a:p>
          <a:p>
            <a:r>
              <a:rPr lang="en-US" dirty="0" smtClean="0"/>
              <a:t>Ankle swelling</a:t>
            </a:r>
          </a:p>
          <a:p>
            <a:r>
              <a:rPr lang="en-US" dirty="0" smtClean="0"/>
              <a:t>Pain in lower leg when walking</a:t>
            </a:r>
          </a:p>
          <a:p>
            <a:pPr>
              <a:buNone/>
            </a:pPr>
            <a:r>
              <a:rPr lang="en-US" b="1" dirty="0" smtClean="0"/>
              <a:t>Central nervous system</a:t>
            </a:r>
          </a:p>
          <a:p>
            <a:r>
              <a:rPr lang="en-US" dirty="0" smtClean="0"/>
              <a:t>Headaches</a:t>
            </a:r>
          </a:p>
          <a:p>
            <a:r>
              <a:rPr lang="en-US" dirty="0" smtClean="0"/>
              <a:t>Dizziness</a:t>
            </a:r>
          </a:p>
          <a:p>
            <a:r>
              <a:rPr lang="en-US" dirty="0" smtClean="0"/>
              <a:t>Vertigo</a:t>
            </a:r>
          </a:p>
          <a:p>
            <a:r>
              <a:rPr lang="en-US" dirty="0" smtClean="0"/>
              <a:t>Sensations</a:t>
            </a:r>
          </a:p>
          <a:p>
            <a:r>
              <a:rPr lang="en-US" dirty="0" smtClean="0"/>
              <a:t>Fits/faints</a:t>
            </a:r>
          </a:p>
          <a:p>
            <a:r>
              <a:rPr lang="en-US" dirty="0" smtClean="0"/>
              <a:t>Weakness</a:t>
            </a:r>
          </a:p>
          <a:p>
            <a:r>
              <a:rPr lang="en-US" dirty="0" smtClean="0"/>
              <a:t>Twitches</a:t>
            </a:r>
          </a:p>
          <a:p>
            <a:r>
              <a:rPr lang="en-US" dirty="0" smtClean="0"/>
              <a:t>Tinnitus</a:t>
            </a:r>
          </a:p>
          <a:p>
            <a:r>
              <a:rPr lang="en-US" dirty="0" smtClean="0"/>
              <a:t>Visual disturbance</a:t>
            </a:r>
          </a:p>
          <a:p>
            <a:r>
              <a:rPr lang="en-US" dirty="0" smtClean="0"/>
              <a:t>Memory and concentration changes</a:t>
            </a:r>
          </a:p>
          <a:p>
            <a:pPr>
              <a:buNone/>
            </a:pPr>
            <a:r>
              <a:rPr lang="en-US" b="1" dirty="0" smtClean="0"/>
              <a:t>Endocrine</a:t>
            </a:r>
          </a:p>
          <a:p>
            <a:r>
              <a:rPr lang="en-US" dirty="0" smtClean="0"/>
              <a:t>Excessive thirst</a:t>
            </a:r>
          </a:p>
          <a:p>
            <a:r>
              <a:rPr lang="en-US" dirty="0" smtClean="0"/>
              <a:t>Tiredness</a:t>
            </a:r>
          </a:p>
          <a:p>
            <a:r>
              <a:rPr lang="en-US" dirty="0" smtClean="0"/>
              <a:t>Heat intolerance</a:t>
            </a:r>
          </a:p>
          <a:p>
            <a:r>
              <a:rPr lang="en-US" dirty="0" smtClean="0"/>
              <a:t>Hair distribution</a:t>
            </a:r>
          </a:p>
          <a:p>
            <a:r>
              <a:rPr lang="en-US" dirty="0" smtClean="0"/>
              <a:t>Change in appearance of eyes</a:t>
            </a:r>
          </a:p>
          <a:p>
            <a:pPr>
              <a:buNone/>
            </a:pPr>
            <a:r>
              <a:rPr lang="en-US" b="1" dirty="0" smtClean="0"/>
              <a:t>Gastrointestinal system</a:t>
            </a:r>
          </a:p>
          <a:p>
            <a:r>
              <a:rPr lang="en-US" dirty="0" smtClean="0"/>
              <a:t>Dental/gum problems</a:t>
            </a:r>
          </a:p>
          <a:p>
            <a:r>
              <a:rPr lang="en-US" dirty="0" smtClean="0"/>
              <a:t>Tongue</a:t>
            </a:r>
          </a:p>
          <a:p>
            <a:r>
              <a:rPr lang="en-US" dirty="0" smtClean="0"/>
              <a:t>Difficulty in swallowing</a:t>
            </a:r>
          </a:p>
          <a:p>
            <a:r>
              <a:rPr lang="en-US" dirty="0" smtClean="0"/>
              <a:t>Painful swallowing</a:t>
            </a:r>
          </a:p>
          <a:p>
            <a:r>
              <a:rPr lang="en-US" dirty="0" smtClean="0"/>
              <a:t>Nausea</a:t>
            </a:r>
          </a:p>
          <a:p>
            <a:r>
              <a:rPr lang="en-US" dirty="0" smtClean="0"/>
              <a:t>Vomiting</a:t>
            </a:r>
          </a:p>
          <a:p>
            <a:r>
              <a:rPr lang="en-US" dirty="0" smtClean="0"/>
              <a:t>Heartburn</a:t>
            </a:r>
          </a:p>
          <a:p>
            <a:r>
              <a:rPr lang="en-US" dirty="0" smtClean="0"/>
              <a:t>Colic</a:t>
            </a:r>
          </a:p>
          <a:p>
            <a:r>
              <a:rPr lang="en-US" dirty="0" smtClean="0"/>
              <a:t>Abdominal pain</a:t>
            </a:r>
          </a:p>
          <a:p>
            <a:r>
              <a:rPr lang="en-US" dirty="0" smtClean="0"/>
              <a:t>Change in bowel habit</a:t>
            </a:r>
          </a:p>
          <a:p>
            <a:r>
              <a:rPr lang="en-US" dirty="0" err="1" smtClean="0"/>
              <a:t>Colour</a:t>
            </a:r>
            <a:r>
              <a:rPr lang="en-US" dirty="0" smtClean="0"/>
              <a:t> of stools</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Review of systems</a:t>
            </a:r>
            <a:endParaRPr lang="en-US" dirty="0"/>
          </a:p>
        </p:txBody>
      </p:sp>
      <p:sp>
        <p:nvSpPr>
          <p:cNvPr id="3" name="Content Placeholder 2"/>
          <p:cNvSpPr>
            <a:spLocks noGrp="1"/>
          </p:cNvSpPr>
          <p:nvPr>
            <p:ph idx="1"/>
          </p:nvPr>
        </p:nvSpPr>
        <p:spPr/>
        <p:txBody>
          <a:bodyPr numCol="3">
            <a:normAutofit fontScale="62500" lnSpcReduction="20000"/>
          </a:bodyPr>
          <a:lstStyle/>
          <a:p>
            <a:pPr>
              <a:buNone/>
            </a:pPr>
            <a:r>
              <a:rPr lang="en-US" b="1" dirty="0" smtClean="0"/>
              <a:t>Genitourinary system</a:t>
            </a:r>
          </a:p>
          <a:p>
            <a:r>
              <a:rPr lang="en-US" dirty="0" smtClean="0"/>
              <a:t>Pain on urinating</a:t>
            </a:r>
          </a:p>
          <a:p>
            <a:r>
              <a:rPr lang="en-US" dirty="0" smtClean="0"/>
              <a:t>Blood in urine</a:t>
            </a:r>
          </a:p>
          <a:p>
            <a:r>
              <a:rPr lang="en-US" dirty="0" smtClean="0"/>
              <a:t>Risk assessment for sexually</a:t>
            </a:r>
          </a:p>
          <a:p>
            <a:r>
              <a:rPr lang="en-US" dirty="0" smtClean="0"/>
              <a:t>transmitted infections</a:t>
            </a:r>
          </a:p>
          <a:p>
            <a:pPr>
              <a:buNone/>
            </a:pPr>
            <a:r>
              <a:rPr lang="en-US" b="1" dirty="0" smtClean="0"/>
              <a:t>Men</a:t>
            </a:r>
          </a:p>
          <a:p>
            <a:r>
              <a:rPr lang="en-US" dirty="0" smtClean="0"/>
              <a:t>Hesitancy passing urine</a:t>
            </a:r>
          </a:p>
          <a:p>
            <a:r>
              <a:rPr lang="en-US" dirty="0" smtClean="0"/>
              <a:t>Frequency of </a:t>
            </a:r>
            <a:r>
              <a:rPr lang="en-US" dirty="0" err="1" smtClean="0"/>
              <a:t>micturition</a:t>
            </a:r>
            <a:endParaRPr lang="en-US" dirty="0" smtClean="0"/>
          </a:p>
          <a:p>
            <a:r>
              <a:rPr lang="en-US" dirty="0" smtClean="0"/>
              <a:t>Poor urine flow</a:t>
            </a:r>
          </a:p>
          <a:p>
            <a:r>
              <a:rPr lang="en-US" dirty="0" smtClean="0"/>
              <a:t>Incontinence</a:t>
            </a:r>
          </a:p>
          <a:p>
            <a:r>
              <a:rPr lang="en-US" dirty="0" smtClean="0"/>
              <a:t>Urethral discharge</a:t>
            </a:r>
          </a:p>
          <a:p>
            <a:r>
              <a:rPr lang="en-US" dirty="0" smtClean="0"/>
              <a:t>Erectile dysfunction</a:t>
            </a:r>
          </a:p>
          <a:p>
            <a:r>
              <a:rPr lang="en-US" dirty="0" smtClean="0"/>
              <a:t>Change in libido</a:t>
            </a:r>
          </a:p>
          <a:p>
            <a:pPr>
              <a:buNone/>
            </a:pPr>
            <a:r>
              <a:rPr lang="en-US" b="1" dirty="0" smtClean="0"/>
              <a:t>Musculoskeletal</a:t>
            </a:r>
          </a:p>
          <a:p>
            <a:r>
              <a:rPr lang="en-US" dirty="0" smtClean="0"/>
              <a:t>Joint pain</a:t>
            </a:r>
          </a:p>
          <a:p>
            <a:r>
              <a:rPr lang="en-US" dirty="0" smtClean="0"/>
              <a:t>Joint stiffness</a:t>
            </a:r>
          </a:p>
          <a:p>
            <a:r>
              <a:rPr lang="en-US" dirty="0" smtClean="0"/>
              <a:t>Mobility</a:t>
            </a:r>
          </a:p>
          <a:p>
            <a:r>
              <a:rPr lang="en-US" dirty="0" smtClean="0"/>
              <a:t>Gait</a:t>
            </a:r>
          </a:p>
          <a:p>
            <a:r>
              <a:rPr lang="en-US" dirty="0" smtClean="0"/>
              <a:t>Falls</a:t>
            </a:r>
          </a:p>
          <a:p>
            <a:r>
              <a:rPr lang="en-US" dirty="0" smtClean="0"/>
              <a:t>Time of day pain</a:t>
            </a:r>
          </a:p>
          <a:p>
            <a:pPr>
              <a:buNone/>
            </a:pPr>
            <a:r>
              <a:rPr lang="en-US" b="1" dirty="0" smtClean="0"/>
              <a:t>Respiratory system</a:t>
            </a:r>
          </a:p>
          <a:p>
            <a:r>
              <a:rPr lang="en-US" dirty="0" smtClean="0"/>
              <a:t>Shortness of breath</a:t>
            </a:r>
          </a:p>
          <a:p>
            <a:r>
              <a:rPr lang="en-US" dirty="0" smtClean="0"/>
              <a:t>Cough</a:t>
            </a:r>
          </a:p>
          <a:p>
            <a:r>
              <a:rPr lang="en-US" dirty="0" smtClean="0"/>
              <a:t>Wheeze</a:t>
            </a:r>
          </a:p>
          <a:p>
            <a:r>
              <a:rPr lang="en-US" dirty="0" smtClean="0"/>
              <a:t>Sputum</a:t>
            </a:r>
          </a:p>
          <a:p>
            <a:r>
              <a:rPr lang="en-US" dirty="0" smtClean="0"/>
              <a:t>Blood in sputum</a:t>
            </a:r>
          </a:p>
          <a:p>
            <a:r>
              <a:rPr lang="en-US" dirty="0" smtClean="0"/>
              <a:t>Pain when breathing</a:t>
            </a:r>
          </a:p>
          <a:p>
            <a:pPr>
              <a:buNone/>
            </a:pPr>
            <a:r>
              <a:rPr lang="en-US" b="1" dirty="0" smtClean="0"/>
              <a:t>Women</a:t>
            </a:r>
          </a:p>
          <a:p>
            <a:r>
              <a:rPr lang="en-US" dirty="0" smtClean="0"/>
              <a:t>Onset of menstruation</a:t>
            </a:r>
          </a:p>
          <a:p>
            <a:r>
              <a:rPr lang="en-US" dirty="0" smtClean="0"/>
              <a:t>Last menstrual period</a:t>
            </a:r>
          </a:p>
          <a:p>
            <a:r>
              <a:rPr lang="en-US" dirty="0" smtClean="0"/>
              <a:t>Timing and regularity of periods</a:t>
            </a:r>
          </a:p>
          <a:p>
            <a:r>
              <a:rPr lang="en-US" dirty="0" smtClean="0"/>
              <a:t>Length of periods</a:t>
            </a:r>
          </a:p>
          <a:p>
            <a:r>
              <a:rPr lang="en-US" dirty="0" smtClean="0"/>
              <a:t>Type of flow</a:t>
            </a:r>
          </a:p>
          <a:p>
            <a:r>
              <a:rPr lang="en-US" dirty="0" smtClean="0"/>
              <a:t>Vaginal discharge</a:t>
            </a:r>
          </a:p>
          <a:p>
            <a:r>
              <a:rPr lang="en-US" dirty="0" smtClean="0"/>
              <a:t>Incontinence</a:t>
            </a:r>
          </a:p>
          <a:p>
            <a:r>
              <a:rPr lang="en-US" dirty="0" smtClean="0"/>
              <a:t>Pain during sexual intercourse</a:t>
            </a:r>
          </a:p>
          <a:p>
            <a:endParaRPr lang="en-US" dirty="0"/>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Systems Enquiry</a:t>
            </a:r>
            <a:br>
              <a:rPr lang="en-US" b="1" dirty="0" smtClean="0"/>
            </a:b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Questions to ask patients about their general health:</a:t>
            </a:r>
          </a:p>
          <a:p>
            <a:pPr>
              <a:buNone/>
            </a:pPr>
            <a:r>
              <a:rPr lang="en-US" b="1" dirty="0" smtClean="0"/>
              <a:t>Cardiovascular and respiratory function</a:t>
            </a:r>
          </a:p>
          <a:p>
            <a:pPr>
              <a:buNone/>
            </a:pPr>
            <a:r>
              <a:rPr lang="en-US" dirty="0" smtClean="0"/>
              <a:t>• Do you have a cough?</a:t>
            </a:r>
          </a:p>
          <a:p>
            <a:pPr>
              <a:buNone/>
            </a:pPr>
            <a:r>
              <a:rPr lang="en-US" dirty="0" smtClean="0"/>
              <a:t>• Do you cough anything up?</a:t>
            </a:r>
          </a:p>
          <a:p>
            <a:pPr>
              <a:buNone/>
            </a:pPr>
            <a:r>
              <a:rPr lang="en-US" dirty="0" smtClean="0"/>
              <a:t>• Have you ever smoked? If so what, how many, and for how long?</a:t>
            </a:r>
          </a:p>
          <a:p>
            <a:pPr>
              <a:buNone/>
            </a:pPr>
            <a:r>
              <a:rPr lang="en-US" dirty="0" smtClean="0"/>
              <a:t>• Do you get short of breath?</a:t>
            </a:r>
          </a:p>
          <a:p>
            <a:pPr>
              <a:buNone/>
            </a:pPr>
            <a:r>
              <a:rPr lang="en-US" dirty="0" smtClean="0"/>
              <a:t>• Do you wheeze?</a:t>
            </a:r>
          </a:p>
          <a:p>
            <a:pPr>
              <a:buNone/>
            </a:pPr>
            <a:r>
              <a:rPr lang="en-US" dirty="0" smtClean="0"/>
              <a:t>• Do you get any chest pain?</a:t>
            </a:r>
          </a:p>
          <a:p>
            <a:pPr>
              <a:buNone/>
            </a:pPr>
            <a:r>
              <a:rPr lang="en-US" dirty="0" smtClean="0"/>
              <a:t>• Do your ankles swell?</a:t>
            </a:r>
            <a:endParaRPr lang="en-US" dirty="0"/>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Systems Enquiry</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Gastrointestinal function</a:t>
            </a:r>
          </a:p>
          <a:p>
            <a:pPr>
              <a:buNone/>
            </a:pPr>
            <a:r>
              <a:rPr lang="en-US" dirty="0" smtClean="0"/>
              <a:t>• Has there been any change in your appetite?</a:t>
            </a:r>
          </a:p>
          <a:p>
            <a:pPr>
              <a:buNone/>
            </a:pPr>
            <a:r>
              <a:rPr lang="en-US" dirty="0" smtClean="0"/>
              <a:t>• Has there been any change in your weight?</a:t>
            </a:r>
          </a:p>
          <a:p>
            <a:pPr>
              <a:buNone/>
            </a:pPr>
            <a:r>
              <a:rPr lang="en-US" dirty="0" smtClean="0"/>
              <a:t>• Have you suffered from nausea or vomiting?</a:t>
            </a:r>
          </a:p>
          <a:p>
            <a:pPr>
              <a:buNone/>
            </a:pPr>
            <a:r>
              <a:rPr lang="en-US" dirty="0" smtClean="0"/>
              <a:t>• Has there been any change in the character or frequency of your bowel movements?</a:t>
            </a:r>
          </a:p>
          <a:p>
            <a:pPr>
              <a:buNone/>
            </a:pPr>
            <a:r>
              <a:rPr lang="en-US" dirty="0" smtClean="0"/>
              <a:t>• Has there been any change in the </a:t>
            </a:r>
            <a:r>
              <a:rPr lang="en-US" dirty="0" err="1" smtClean="0"/>
              <a:t>colour</a:t>
            </a:r>
            <a:r>
              <a:rPr lang="en-US" dirty="0" smtClean="0"/>
              <a:t> or consistency of your stools?</a:t>
            </a:r>
          </a:p>
          <a:p>
            <a:pPr>
              <a:buNone/>
            </a:pPr>
            <a:r>
              <a:rPr lang="en-US" dirty="0" smtClean="0"/>
              <a:t>• Have you had any bleeding? - while vomiting (</a:t>
            </a:r>
            <a:r>
              <a:rPr lang="en-US" dirty="0" err="1" smtClean="0"/>
              <a:t>haematemesis</a:t>
            </a:r>
            <a:r>
              <a:rPr lang="en-US" dirty="0" smtClean="0"/>
              <a:t>) or rectally?</a:t>
            </a:r>
            <a:endParaRPr lang="en-US" dirty="0"/>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Systems Enquiry</a:t>
            </a:r>
            <a:br>
              <a:rPr lang="en-US" b="1" dirty="0" smtClean="0"/>
            </a:br>
            <a:endParaRPr lang="en-US" dirty="0"/>
          </a:p>
        </p:txBody>
      </p:sp>
      <p:sp>
        <p:nvSpPr>
          <p:cNvPr id="3" name="Content Placeholder 2"/>
          <p:cNvSpPr>
            <a:spLocks noGrp="1"/>
          </p:cNvSpPr>
          <p:nvPr>
            <p:ph idx="1"/>
          </p:nvPr>
        </p:nvSpPr>
        <p:spPr/>
        <p:txBody>
          <a:bodyPr>
            <a:normAutofit/>
          </a:bodyPr>
          <a:lstStyle/>
          <a:p>
            <a:pPr>
              <a:buNone/>
            </a:pPr>
            <a:r>
              <a:rPr lang="en-US" b="1" dirty="0" smtClean="0"/>
              <a:t>Genitourinary function</a:t>
            </a:r>
          </a:p>
          <a:p>
            <a:pPr>
              <a:buNone/>
            </a:pPr>
            <a:r>
              <a:rPr lang="en-US" dirty="0" smtClean="0"/>
              <a:t>• How often do you pass urine?</a:t>
            </a:r>
          </a:p>
          <a:p>
            <a:pPr>
              <a:buNone/>
            </a:pPr>
            <a:r>
              <a:rPr lang="en-US" dirty="0" smtClean="0"/>
              <a:t>• Do you have pain or burning on passing urine?</a:t>
            </a:r>
          </a:p>
          <a:p>
            <a:pPr>
              <a:buNone/>
            </a:pPr>
            <a:r>
              <a:rPr lang="en-US" dirty="0" smtClean="0"/>
              <a:t>• Do you have pain in the small of your back (renal angles)?</a:t>
            </a:r>
          </a:p>
          <a:p>
            <a:pPr>
              <a:buNone/>
            </a:pPr>
            <a:r>
              <a:rPr lang="en-US" dirty="0" smtClean="0"/>
              <a:t>• Is there any blood in your urine (</a:t>
            </a:r>
            <a:r>
              <a:rPr lang="en-US" dirty="0" err="1" smtClean="0"/>
              <a:t>haematuria</a:t>
            </a:r>
            <a:r>
              <a:rPr lang="en-US" dirty="0" smtClean="0"/>
              <a:t>)?</a:t>
            </a:r>
          </a:p>
          <a:p>
            <a:pPr>
              <a:buNone/>
            </a:pPr>
            <a:r>
              <a:rPr lang="en-US" dirty="0" smtClean="0"/>
              <a:t>• Do you have any sexual problems?</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Systems Enquiry</a:t>
            </a:r>
            <a:br>
              <a:rPr lang="en-US" b="1" dirty="0" smtClean="0"/>
            </a:br>
            <a:endParaRPr lang="en-US" dirty="0"/>
          </a:p>
        </p:txBody>
      </p:sp>
      <p:sp>
        <p:nvSpPr>
          <p:cNvPr id="3" name="Content Placeholder 2"/>
          <p:cNvSpPr>
            <a:spLocks noGrp="1"/>
          </p:cNvSpPr>
          <p:nvPr>
            <p:ph idx="1"/>
          </p:nvPr>
        </p:nvSpPr>
        <p:spPr/>
        <p:txBody>
          <a:bodyPr/>
          <a:lstStyle/>
          <a:p>
            <a:pPr>
              <a:buNone/>
            </a:pPr>
            <a:r>
              <a:rPr lang="en-US" i="1" dirty="0" smtClean="0"/>
              <a:t>Specific questions for men</a:t>
            </a:r>
          </a:p>
          <a:p>
            <a:pPr>
              <a:buNone/>
            </a:pPr>
            <a:r>
              <a:rPr lang="en-US" dirty="0" smtClean="0"/>
              <a:t>• Do you have any penile discharge or venereal infection?</a:t>
            </a:r>
          </a:p>
          <a:p>
            <a:pPr>
              <a:buNone/>
            </a:pPr>
            <a:r>
              <a:rPr lang="en-US" dirty="0" smtClean="0"/>
              <a:t>• Do you have any difficulty starting to pass urine (hesitancy or urgency), maintaining the flow of urine (poor stream), or stopping the flow of urine (terminal dribbling)?</a:t>
            </a:r>
          </a:p>
          <a:p>
            <a:endParaRPr lang="en-US"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appliances</a:t>
            </a:r>
            <a:endParaRPr lang="en-US" b="1" dirty="0"/>
          </a:p>
        </p:txBody>
      </p:sp>
      <p:sp>
        <p:nvSpPr>
          <p:cNvPr id="3" name="Content Placeholder 2"/>
          <p:cNvSpPr>
            <a:spLocks noGrp="1"/>
          </p:cNvSpPr>
          <p:nvPr>
            <p:ph idx="1"/>
          </p:nvPr>
        </p:nvSpPr>
        <p:spPr>
          <a:xfrm>
            <a:off x="457200" y="1371600"/>
            <a:ext cx="8229600" cy="5105400"/>
          </a:xfrm>
        </p:spPr>
        <p:txBody>
          <a:bodyPr>
            <a:normAutofit fontScale="85000" lnSpcReduction="20000"/>
          </a:bodyPr>
          <a:lstStyle/>
          <a:p>
            <a:pPr>
              <a:buNone/>
            </a:pPr>
            <a:r>
              <a:rPr lang="en-US" b="1" dirty="0" smtClean="0"/>
              <a:t>A trapeze bar - </a:t>
            </a:r>
            <a:r>
              <a:rPr lang="en-US" dirty="0" smtClean="0"/>
              <a:t>Used for patient with fractures and confined to bed to help the patient move and turn easily in the bed. It attaches to the head board of a hospital bed.</a:t>
            </a:r>
          </a:p>
          <a:p>
            <a:pPr>
              <a:buNone/>
            </a:pPr>
            <a:r>
              <a:rPr lang="en-US" b="1" i="1" dirty="0" smtClean="0"/>
              <a:t>Bed Side Stand</a:t>
            </a:r>
          </a:p>
          <a:p>
            <a:pPr>
              <a:buNone/>
            </a:pPr>
            <a:r>
              <a:rPr lang="en-US" dirty="0" smtClean="0"/>
              <a:t>• Is a small cabinet that generally consists of a drawer and a cupboard area with shelves</a:t>
            </a:r>
          </a:p>
          <a:p>
            <a:pPr>
              <a:buNone/>
            </a:pPr>
            <a:r>
              <a:rPr lang="en-US" dirty="0" smtClean="0"/>
              <a:t>• Used to store the utensils needed for clients care. Includes the washbasin (bath basin, emesis (kidney) basin, bed pan and urinal</a:t>
            </a:r>
          </a:p>
          <a:p>
            <a:pPr>
              <a:buNone/>
            </a:pPr>
            <a:r>
              <a:rPr lang="en-US" dirty="0" smtClean="0"/>
              <a:t>• Has a towel rack on either sides or along the back</a:t>
            </a:r>
          </a:p>
          <a:p>
            <a:pPr>
              <a:buNone/>
            </a:pPr>
            <a:r>
              <a:rPr lang="en-US" dirty="0" smtClean="0"/>
              <a:t>• Is best for storing personal items that are desired near by or that will be used frequently</a:t>
            </a:r>
            <a:endParaRPr lang="en-US" dirty="0"/>
          </a:p>
        </p:txBody>
      </p:sp>
    </p:spTree>
  </p:cSld>
  <p:clrMapOvr>
    <a:masterClrMapping/>
  </p:clrMapOvr>
  <p:timing>
    <p:tnLst>
      <p:par>
        <p:cTn id="1" dur="indefinite" restart="never" nodeType="tmRoot"/>
      </p:par>
    </p:tnLst>
  </p:timing>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Systems Enquiry</a:t>
            </a:r>
            <a:br>
              <a:rPr lang="en-US" b="1" dirty="0" smtClean="0"/>
            </a:br>
            <a:endParaRPr lang="en-US" dirty="0"/>
          </a:p>
        </p:txBody>
      </p:sp>
      <p:sp>
        <p:nvSpPr>
          <p:cNvPr id="3" name="Content Placeholder 2"/>
          <p:cNvSpPr>
            <a:spLocks noGrp="1"/>
          </p:cNvSpPr>
          <p:nvPr>
            <p:ph idx="1"/>
          </p:nvPr>
        </p:nvSpPr>
        <p:spPr>
          <a:xfrm>
            <a:off x="457200" y="1600200"/>
            <a:ext cx="8229600" cy="4953000"/>
          </a:xfrm>
        </p:spPr>
        <p:txBody>
          <a:bodyPr>
            <a:normAutofit fontScale="77500" lnSpcReduction="20000"/>
          </a:bodyPr>
          <a:lstStyle/>
          <a:p>
            <a:pPr>
              <a:buNone/>
            </a:pPr>
            <a:r>
              <a:rPr lang="en-US" i="1" dirty="0" smtClean="0"/>
              <a:t>Specific questions for women</a:t>
            </a:r>
          </a:p>
          <a:p>
            <a:pPr>
              <a:buNone/>
            </a:pPr>
            <a:r>
              <a:rPr lang="en-US" dirty="0" smtClean="0"/>
              <a:t>• Do you have any vaginal discharge?</a:t>
            </a:r>
          </a:p>
          <a:p>
            <a:pPr>
              <a:buNone/>
            </a:pPr>
            <a:r>
              <a:rPr lang="en-US" dirty="0" smtClean="0"/>
              <a:t>• When did your periods start?</a:t>
            </a:r>
          </a:p>
          <a:p>
            <a:pPr>
              <a:buNone/>
            </a:pPr>
            <a:r>
              <a:rPr lang="en-US" dirty="0" smtClean="0"/>
              <a:t>• Are your periods irregular?</a:t>
            </a:r>
          </a:p>
          <a:p>
            <a:pPr>
              <a:buNone/>
            </a:pPr>
            <a:r>
              <a:rPr lang="en-US" dirty="0" smtClean="0"/>
              <a:t>• How often do your periods occur and for how long do they last?</a:t>
            </a:r>
          </a:p>
          <a:p>
            <a:pPr>
              <a:buNone/>
            </a:pPr>
            <a:r>
              <a:rPr lang="en-US" dirty="0" smtClean="0"/>
              <a:t>• Do you have heavy bleeding (</a:t>
            </a:r>
            <a:r>
              <a:rPr lang="en-US" dirty="0" err="1" smtClean="0"/>
              <a:t>menorrhagia</a:t>
            </a:r>
            <a:r>
              <a:rPr lang="en-US" dirty="0" smtClean="0"/>
              <a:t>) or do you pass clots during your period?</a:t>
            </a:r>
          </a:p>
          <a:p>
            <a:pPr>
              <a:buNone/>
            </a:pPr>
            <a:r>
              <a:rPr lang="en-US" dirty="0" smtClean="0"/>
              <a:t>• When did your periods stop (menopause)?</a:t>
            </a:r>
          </a:p>
          <a:p>
            <a:pPr>
              <a:buNone/>
            </a:pPr>
            <a:r>
              <a:rPr lang="en-US" dirty="0" smtClean="0"/>
              <a:t>• Have you had any bleeding since your periods stopped?</a:t>
            </a:r>
          </a:p>
          <a:p>
            <a:pPr>
              <a:buNone/>
            </a:pPr>
            <a:r>
              <a:rPr lang="en-US" dirty="0" smtClean="0"/>
              <a:t>• How many children have you had and when did you have them?</a:t>
            </a:r>
          </a:p>
          <a:p>
            <a:pPr>
              <a:buNone/>
            </a:pPr>
            <a:r>
              <a:rPr lang="en-US" dirty="0" smtClean="0"/>
              <a:t>• Did you have any complications during any pregnancy?</a:t>
            </a:r>
          </a:p>
          <a:p>
            <a:endParaRPr lang="en-US" dirty="0"/>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Systems Enquiry</a:t>
            </a:r>
            <a:br>
              <a:rPr lang="en-US" b="1" dirty="0" smtClean="0"/>
            </a:br>
            <a:endParaRPr lang="en-US" dirty="0"/>
          </a:p>
        </p:txBody>
      </p:sp>
      <p:sp>
        <p:nvSpPr>
          <p:cNvPr id="3" name="Content Placeholder 2"/>
          <p:cNvSpPr>
            <a:spLocks noGrp="1"/>
          </p:cNvSpPr>
          <p:nvPr>
            <p:ph idx="1"/>
          </p:nvPr>
        </p:nvSpPr>
        <p:spPr/>
        <p:txBody>
          <a:bodyPr/>
          <a:lstStyle/>
          <a:p>
            <a:pPr>
              <a:buNone/>
            </a:pPr>
            <a:r>
              <a:rPr lang="en-US" b="1" dirty="0" smtClean="0"/>
              <a:t>Musculoskeletal function</a:t>
            </a:r>
          </a:p>
          <a:p>
            <a:pPr>
              <a:buNone/>
            </a:pPr>
            <a:r>
              <a:rPr lang="en-US" dirty="0" smtClean="0"/>
              <a:t>• Have you any weakness in your arms or legs?</a:t>
            </a:r>
          </a:p>
          <a:p>
            <a:pPr>
              <a:buNone/>
            </a:pPr>
            <a:r>
              <a:rPr lang="en-US" dirty="0" smtClean="0"/>
              <a:t>• Do you have any stiffness in your joints or spine?</a:t>
            </a:r>
          </a:p>
          <a:p>
            <a:pPr>
              <a:buNone/>
            </a:pPr>
            <a:r>
              <a:rPr lang="en-US" dirty="0" smtClean="0"/>
              <a:t>• Do you have pain in your joints or spine?</a:t>
            </a:r>
            <a:endParaRPr lang="en-US" dirty="0"/>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Systems Enquiry</a:t>
            </a:r>
            <a:br>
              <a:rPr lang="en-US" b="1" dirty="0" smtClean="0"/>
            </a:b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b="1" dirty="0" smtClean="0"/>
              <a:t>Neurological function</a:t>
            </a:r>
          </a:p>
          <a:p>
            <a:pPr>
              <a:buNone/>
            </a:pPr>
            <a:r>
              <a:rPr lang="en-US" dirty="0" smtClean="0"/>
              <a:t>• Do you have any headaches?</a:t>
            </a:r>
          </a:p>
          <a:p>
            <a:pPr>
              <a:buNone/>
            </a:pPr>
            <a:r>
              <a:rPr lang="en-US" dirty="0" smtClean="0"/>
              <a:t>• Have you had any blackouts?</a:t>
            </a:r>
          </a:p>
          <a:p>
            <a:pPr>
              <a:buNone/>
            </a:pPr>
            <a:r>
              <a:rPr lang="en-US" dirty="0" smtClean="0"/>
              <a:t>• Have you had any fits?</a:t>
            </a:r>
          </a:p>
          <a:p>
            <a:pPr>
              <a:buNone/>
            </a:pPr>
            <a:r>
              <a:rPr lang="en-US" dirty="0" smtClean="0"/>
              <a:t>• Have you had any dizziness (feeling of instability or rotation)?</a:t>
            </a:r>
          </a:p>
          <a:p>
            <a:pPr>
              <a:buNone/>
            </a:pPr>
            <a:r>
              <a:rPr lang="en-US" dirty="0" smtClean="0"/>
              <a:t>• Do you get ringing in your ears (tinnitus)?</a:t>
            </a:r>
          </a:p>
          <a:p>
            <a:pPr>
              <a:buNone/>
            </a:pPr>
            <a:r>
              <a:rPr lang="en-US" dirty="0" smtClean="0"/>
              <a:t>• Do you get abnormal sensations or tingling in your hands or feet (</a:t>
            </a:r>
            <a:r>
              <a:rPr lang="en-US" dirty="0" err="1" smtClean="0"/>
              <a:t>paraesthesia</a:t>
            </a:r>
            <a:r>
              <a:rPr lang="en-US" dirty="0" smtClean="0"/>
              <a:t>)?</a:t>
            </a:r>
          </a:p>
          <a:p>
            <a:pPr>
              <a:buNone/>
            </a:pPr>
            <a:r>
              <a:rPr lang="en-US" dirty="0" smtClean="0"/>
              <a:t>• Have you noticed changes in your sense of hearing, smell, taste, vision?</a:t>
            </a:r>
          </a:p>
          <a:p>
            <a:pPr>
              <a:buNone/>
            </a:pPr>
            <a:r>
              <a:rPr lang="en-US" dirty="0" smtClean="0"/>
              <a:t>• Have you any incontinence of urine or stools?</a:t>
            </a:r>
          </a:p>
          <a:p>
            <a:pPr>
              <a:buNone/>
            </a:pPr>
            <a:r>
              <a:rPr lang="en-US" dirty="0" smtClean="0"/>
              <a:t>• Do you get depressed?</a:t>
            </a:r>
          </a:p>
          <a:p>
            <a:pPr>
              <a:buNone/>
            </a:pPr>
            <a:r>
              <a:rPr lang="en-US" dirty="0" smtClean="0"/>
              <a:t>• Do you get anxious?</a:t>
            </a:r>
            <a:endParaRPr lang="en-US" dirty="0"/>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Rectangle 6"/>
          <p:cNvSpPr>
            <a:spLocks noGrp="1" noChangeArrowheads="1"/>
          </p:cNvSpPr>
          <p:nvPr>
            <p:ph type="title"/>
          </p:nvPr>
        </p:nvSpPr>
        <p:spPr/>
        <p:txBody>
          <a:bodyPr/>
          <a:lstStyle/>
          <a:p>
            <a:r>
              <a:rPr lang="en-US" dirty="0"/>
              <a:t>Special </a:t>
            </a:r>
            <a:r>
              <a:rPr lang="en-US" dirty="0" smtClean="0"/>
              <a:t>Challenges</a:t>
            </a:r>
            <a:endParaRPr lang="en-US" sz="2000" dirty="0"/>
          </a:p>
        </p:txBody>
      </p:sp>
      <p:sp>
        <p:nvSpPr>
          <p:cNvPr id="24583" name="Rectangle 7"/>
          <p:cNvSpPr>
            <a:spLocks noGrp="1" noChangeArrowheads="1"/>
          </p:cNvSpPr>
          <p:nvPr>
            <p:ph type="body" sz="half" idx="1"/>
          </p:nvPr>
        </p:nvSpPr>
        <p:spPr/>
        <p:txBody>
          <a:bodyPr/>
          <a:lstStyle/>
          <a:p>
            <a:r>
              <a:rPr lang="en-US" sz="3200"/>
              <a:t>Silence</a:t>
            </a:r>
          </a:p>
          <a:p>
            <a:r>
              <a:rPr lang="en-US" sz="3200"/>
              <a:t>Overly talkative patients</a:t>
            </a:r>
          </a:p>
          <a:p>
            <a:r>
              <a:rPr lang="en-US" sz="3200"/>
              <a:t>Multiple symptoms</a:t>
            </a:r>
          </a:p>
          <a:p>
            <a:r>
              <a:rPr lang="en-US" sz="3200"/>
              <a:t>Anxiety</a:t>
            </a:r>
          </a:p>
        </p:txBody>
      </p:sp>
      <p:sp>
        <p:nvSpPr>
          <p:cNvPr id="24584" name="Rectangle 8"/>
          <p:cNvSpPr>
            <a:spLocks noGrp="1" noChangeArrowheads="1"/>
          </p:cNvSpPr>
          <p:nvPr>
            <p:ph type="body" sz="half" idx="2"/>
          </p:nvPr>
        </p:nvSpPr>
        <p:spPr/>
        <p:txBody>
          <a:bodyPr/>
          <a:lstStyle/>
          <a:p>
            <a:r>
              <a:rPr lang="en-US" sz="3200"/>
              <a:t>Depression</a:t>
            </a:r>
          </a:p>
          <a:p>
            <a:r>
              <a:rPr lang="en-US" sz="3200"/>
              <a:t>Sexually attractive or seductive patients</a:t>
            </a:r>
          </a:p>
          <a:p>
            <a:r>
              <a:rPr lang="en-US" sz="3200"/>
              <a:t>Confusing behaviors or symptoms</a:t>
            </a:r>
          </a:p>
        </p:txBody>
      </p:sp>
    </p:spTree>
  </p:cSld>
  <p:clrMapOvr>
    <a:masterClrMapping/>
  </p:clrMapOvr>
  <p:timing>
    <p:tnLst>
      <p:par>
        <p:cTn id="1" dur="indefinite" restart="never" nodeType="tmRoot"/>
      </p:par>
    </p:tnLst>
  </p:timing>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6" name="Rectangle 6"/>
          <p:cNvSpPr>
            <a:spLocks noGrp="1" noChangeArrowheads="1"/>
          </p:cNvSpPr>
          <p:nvPr>
            <p:ph type="title"/>
          </p:nvPr>
        </p:nvSpPr>
        <p:spPr/>
        <p:txBody>
          <a:bodyPr/>
          <a:lstStyle/>
          <a:p>
            <a:r>
              <a:rPr lang="en-US" dirty="0"/>
              <a:t>Special </a:t>
            </a:r>
            <a:r>
              <a:rPr lang="en-US" dirty="0" smtClean="0"/>
              <a:t>Challenges</a:t>
            </a:r>
            <a:endParaRPr lang="en-US" sz="2000" dirty="0"/>
          </a:p>
        </p:txBody>
      </p:sp>
      <p:sp>
        <p:nvSpPr>
          <p:cNvPr id="35847" name="Rectangle 7"/>
          <p:cNvSpPr>
            <a:spLocks noGrp="1" noChangeArrowheads="1"/>
          </p:cNvSpPr>
          <p:nvPr>
            <p:ph type="body" sz="half" idx="1"/>
          </p:nvPr>
        </p:nvSpPr>
        <p:spPr/>
        <p:txBody>
          <a:bodyPr/>
          <a:lstStyle/>
          <a:p>
            <a:r>
              <a:rPr lang="en-US" sz="3200"/>
              <a:t>Patients needing reassurance</a:t>
            </a:r>
          </a:p>
          <a:p>
            <a:r>
              <a:rPr lang="en-US" sz="3200"/>
              <a:t>Anger and hostility</a:t>
            </a:r>
          </a:p>
          <a:p>
            <a:r>
              <a:rPr lang="en-US" sz="3200"/>
              <a:t>Intoxication</a:t>
            </a:r>
          </a:p>
          <a:p>
            <a:r>
              <a:rPr lang="en-US" sz="3200"/>
              <a:t>Crying</a:t>
            </a:r>
            <a:endParaRPr lang="en-US"/>
          </a:p>
        </p:txBody>
      </p:sp>
      <p:sp>
        <p:nvSpPr>
          <p:cNvPr id="35848" name="Rectangle 8"/>
          <p:cNvSpPr>
            <a:spLocks noGrp="1" noChangeArrowheads="1"/>
          </p:cNvSpPr>
          <p:nvPr>
            <p:ph type="body" sz="half" idx="2"/>
          </p:nvPr>
        </p:nvSpPr>
        <p:spPr>
          <a:xfrm>
            <a:off x="4724400" y="1600200"/>
            <a:ext cx="3962400" cy="4525963"/>
          </a:xfrm>
        </p:spPr>
        <p:txBody>
          <a:bodyPr/>
          <a:lstStyle/>
          <a:p>
            <a:r>
              <a:rPr lang="en-US" sz="3200"/>
              <a:t>Limited intelligence</a:t>
            </a:r>
          </a:p>
          <a:p>
            <a:r>
              <a:rPr lang="en-US" sz="3200"/>
              <a:t>Language barriers</a:t>
            </a:r>
          </a:p>
          <a:p>
            <a:r>
              <a:rPr lang="en-US" sz="3200"/>
              <a:t>Hearing problems</a:t>
            </a:r>
          </a:p>
          <a:p>
            <a:r>
              <a:rPr lang="en-US" sz="3200"/>
              <a:t>Blindness</a:t>
            </a:r>
          </a:p>
          <a:p>
            <a:r>
              <a:rPr lang="en-US" sz="3200"/>
              <a:t>Talking with families or friends</a:t>
            </a:r>
          </a:p>
        </p:txBody>
      </p:sp>
    </p:spTree>
  </p:cSld>
  <p:clrMapOvr>
    <a:masterClrMapping/>
  </p:clrMapOvr>
  <p:timing>
    <p:tnLst>
      <p:par>
        <p:cTn id="1" dur="indefinite" restart="never" nodeType="tmRoot"/>
      </p:par>
    </p:tnLst>
  </p:timing>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Special challenges </a:t>
            </a:r>
          </a:p>
        </p:txBody>
      </p:sp>
      <p:sp>
        <p:nvSpPr>
          <p:cNvPr id="43011" name="Rectangle 3"/>
          <p:cNvSpPr>
            <a:spLocks noGrp="1" noChangeArrowheads="1"/>
          </p:cNvSpPr>
          <p:nvPr>
            <p:ph type="body" idx="1"/>
          </p:nvPr>
        </p:nvSpPr>
        <p:spPr>
          <a:xfrm>
            <a:off x="528638" y="1673225"/>
            <a:ext cx="8435975" cy="4956175"/>
          </a:xfrm>
        </p:spPr>
        <p:txBody>
          <a:bodyPr>
            <a:normAutofit fontScale="92500" lnSpcReduction="10000"/>
          </a:bodyPr>
          <a:lstStyle/>
          <a:p>
            <a:pPr>
              <a:lnSpc>
                <a:spcPct val="80000"/>
              </a:lnSpc>
            </a:pPr>
            <a:r>
              <a:rPr lang="en-US" sz="2400" b="1" dirty="0" smtClean="0"/>
              <a:t>Silence </a:t>
            </a:r>
            <a:r>
              <a:rPr lang="en-US" sz="2400" b="1" dirty="0"/>
              <a:t>patients:</a:t>
            </a:r>
          </a:p>
          <a:p>
            <a:pPr lvl="1" algn="l" rtl="0">
              <a:lnSpc>
                <a:spcPct val="80000"/>
              </a:lnSpc>
            </a:pPr>
            <a:r>
              <a:rPr lang="en-US" sz="2400" dirty="0"/>
              <a:t>Has meanings (collect thoughts, recall details)</a:t>
            </a:r>
          </a:p>
          <a:p>
            <a:pPr lvl="1" algn="l" rtl="0">
              <a:lnSpc>
                <a:spcPct val="80000"/>
              </a:lnSpc>
            </a:pPr>
            <a:r>
              <a:rPr lang="en-US" sz="2400" dirty="0"/>
              <a:t>Paramedic should stay alert of possible stress or anxiety</a:t>
            </a:r>
          </a:p>
          <a:p>
            <a:pPr lvl="1" algn="l" rtl="0">
              <a:lnSpc>
                <a:spcPct val="80000"/>
              </a:lnSpc>
            </a:pPr>
            <a:r>
              <a:rPr lang="en-US" sz="2400" dirty="0"/>
              <a:t>May result of paramedics lack of sensitivity, understanding or compassion</a:t>
            </a:r>
            <a:r>
              <a:rPr lang="en-US" sz="2400" dirty="0" smtClean="0"/>
              <a:t>.</a:t>
            </a:r>
            <a:endParaRPr lang="en-US" sz="2400" dirty="0"/>
          </a:p>
          <a:p>
            <a:pPr algn="l" rtl="0">
              <a:lnSpc>
                <a:spcPct val="80000"/>
              </a:lnSpc>
            </a:pPr>
            <a:r>
              <a:rPr lang="en-US" sz="2400" b="1" dirty="0"/>
              <a:t>Overly talkative patients:</a:t>
            </a:r>
          </a:p>
          <a:p>
            <a:pPr lvl="1" algn="l" rtl="0">
              <a:lnSpc>
                <a:spcPct val="80000"/>
              </a:lnSpc>
            </a:pPr>
            <a:r>
              <a:rPr lang="en-US" sz="2400" dirty="0"/>
              <a:t>Give patient several </a:t>
            </a:r>
            <a:r>
              <a:rPr lang="en-US" sz="2400" dirty="0" smtClean="0"/>
              <a:t>minutes</a:t>
            </a:r>
            <a:endParaRPr lang="en-US" sz="2400" dirty="0"/>
          </a:p>
          <a:p>
            <a:pPr lvl="1" algn="l" rtl="0">
              <a:lnSpc>
                <a:spcPct val="80000"/>
              </a:lnSpc>
            </a:pPr>
            <a:r>
              <a:rPr lang="en-US" sz="2400" dirty="0"/>
              <a:t>Ask yes or no questions</a:t>
            </a:r>
          </a:p>
          <a:p>
            <a:pPr lvl="1" algn="l" rtl="0">
              <a:lnSpc>
                <a:spcPct val="80000"/>
              </a:lnSpc>
            </a:pPr>
            <a:r>
              <a:rPr lang="en-US" sz="2400" dirty="0"/>
              <a:t>Summaries patients comments frequently</a:t>
            </a:r>
          </a:p>
          <a:p>
            <a:pPr lvl="1" algn="l" rtl="0">
              <a:lnSpc>
                <a:spcPct val="80000"/>
              </a:lnSpc>
            </a:pPr>
            <a:r>
              <a:rPr lang="en-US" sz="2400" dirty="0"/>
              <a:t>Refocus the </a:t>
            </a:r>
            <a:r>
              <a:rPr lang="en-US" sz="2400" dirty="0" smtClean="0"/>
              <a:t>discussion</a:t>
            </a:r>
            <a:endParaRPr lang="en-US" sz="2400" dirty="0"/>
          </a:p>
          <a:p>
            <a:pPr algn="l" rtl="0">
              <a:lnSpc>
                <a:spcPct val="80000"/>
              </a:lnSpc>
            </a:pPr>
            <a:r>
              <a:rPr lang="en-US" sz="2400" b="1" dirty="0"/>
              <a:t>Patients with multiple symptoms</a:t>
            </a:r>
          </a:p>
          <a:p>
            <a:pPr lvl="1" algn="l" rtl="0">
              <a:lnSpc>
                <a:spcPct val="80000"/>
              </a:lnSpc>
            </a:pPr>
            <a:r>
              <a:rPr lang="en-US" sz="2400" dirty="0"/>
              <a:t>Some patients have a longer medical history because of age, chronic illness, medications.</a:t>
            </a:r>
          </a:p>
          <a:p>
            <a:pPr lvl="1" algn="l" rtl="0">
              <a:lnSpc>
                <a:spcPct val="80000"/>
              </a:lnSpc>
            </a:pPr>
            <a:r>
              <a:rPr lang="en-US" sz="2400" dirty="0"/>
              <a:t>elder patients may have more than one illness</a:t>
            </a:r>
          </a:p>
          <a:p>
            <a:pPr lvl="1" algn="l" rtl="0">
              <a:lnSpc>
                <a:spcPct val="80000"/>
              </a:lnSpc>
            </a:pPr>
            <a:r>
              <a:rPr lang="en-US" sz="2400" dirty="0"/>
              <a:t>Longer interview and more information</a:t>
            </a:r>
          </a:p>
          <a:p>
            <a:pPr lvl="1" algn="l" rtl="0">
              <a:lnSpc>
                <a:spcPct val="80000"/>
              </a:lnSpc>
              <a:buFont typeface="Wingdings" pitchFamily="2" charset="2"/>
              <a:buNone/>
            </a:pPr>
            <a:endParaRPr lang="en-US" sz="1400" b="1" dirty="0"/>
          </a:p>
          <a:p>
            <a:pPr algn="l" rtl="0">
              <a:lnSpc>
                <a:spcPct val="80000"/>
              </a:lnSpc>
              <a:buFont typeface="Wingdings" pitchFamily="2" charset="2"/>
              <a:buNone/>
            </a:pPr>
            <a:r>
              <a:rPr lang="en-US" sz="1600" dirty="0"/>
              <a:t>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Special challenges</a:t>
            </a:r>
          </a:p>
        </p:txBody>
      </p:sp>
      <p:sp>
        <p:nvSpPr>
          <p:cNvPr id="44035" name="Rectangle 3"/>
          <p:cNvSpPr>
            <a:spLocks noGrp="1" noChangeArrowheads="1"/>
          </p:cNvSpPr>
          <p:nvPr>
            <p:ph type="body" idx="1"/>
          </p:nvPr>
        </p:nvSpPr>
        <p:spPr/>
        <p:txBody>
          <a:bodyPr/>
          <a:lstStyle/>
          <a:p>
            <a:pPr algn="l" rtl="0"/>
            <a:r>
              <a:rPr lang="en-US" sz="2400" b="1" dirty="0"/>
              <a:t>Anxious patients:</a:t>
            </a:r>
          </a:p>
          <a:p>
            <a:pPr lvl="1" algn="l" rtl="0"/>
            <a:r>
              <a:rPr lang="en-US" sz="2000" dirty="0"/>
              <a:t>It is normal</a:t>
            </a:r>
          </a:p>
          <a:p>
            <a:pPr lvl="1" algn="l" rtl="0"/>
            <a:r>
              <a:rPr lang="en-US" sz="2000" dirty="0"/>
              <a:t>Paramedic must be sensitive and supportive to calm patient and reduce anxiety</a:t>
            </a:r>
          </a:p>
          <a:p>
            <a:pPr lvl="1" algn="l" rtl="0"/>
            <a:r>
              <a:rPr lang="en-US" sz="2000" dirty="0"/>
              <a:t>Anxiety may not relate to illness (e.g. cost of treatment or insurance liabilities)</a:t>
            </a:r>
          </a:p>
          <a:p>
            <a:pPr lvl="1" algn="l" rtl="0"/>
            <a:r>
              <a:rPr lang="en-US" sz="2000" dirty="0"/>
              <a:t>Dealing with depression is similar </a:t>
            </a:r>
          </a:p>
          <a:p>
            <a:pPr algn="l" rtl="0"/>
            <a:r>
              <a:rPr lang="en-US" sz="2400" b="1" dirty="0"/>
              <a:t>Anger and hostility</a:t>
            </a:r>
          </a:p>
          <a:p>
            <a:pPr lvl="1" algn="l" rtl="0"/>
            <a:r>
              <a:rPr lang="en-US" sz="2000" dirty="0"/>
              <a:t>May be expected</a:t>
            </a:r>
          </a:p>
          <a:p>
            <a:pPr lvl="1" algn="l" rtl="0"/>
            <a:r>
              <a:rPr lang="en-US" sz="2000" dirty="0"/>
              <a:t>Personal safety is first</a:t>
            </a:r>
          </a:p>
          <a:p>
            <a:pPr lvl="1" algn="l" rtl="0"/>
            <a:r>
              <a:rPr lang="en-US" sz="2000" dirty="0"/>
              <a:t>Maintain calm, confident manner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Special challenges</a:t>
            </a:r>
          </a:p>
        </p:txBody>
      </p:sp>
      <p:sp>
        <p:nvSpPr>
          <p:cNvPr id="45059" name="Rectangle 3"/>
          <p:cNvSpPr>
            <a:spLocks noGrp="1" noChangeArrowheads="1"/>
          </p:cNvSpPr>
          <p:nvPr>
            <p:ph type="body" idx="1"/>
          </p:nvPr>
        </p:nvSpPr>
        <p:spPr/>
        <p:txBody>
          <a:bodyPr/>
          <a:lstStyle/>
          <a:p>
            <a:pPr algn="l" rtl="0"/>
            <a:r>
              <a:rPr lang="en-US" sz="2400" b="1" dirty="0"/>
              <a:t>Intoxication:</a:t>
            </a:r>
          </a:p>
          <a:p>
            <a:pPr lvl="1" algn="l" rtl="0"/>
            <a:r>
              <a:rPr lang="en-US" sz="2000" dirty="0"/>
              <a:t>Manage patient intoxicated with alcohol or drugs with caution</a:t>
            </a:r>
          </a:p>
          <a:p>
            <a:pPr lvl="1" algn="l" rtl="0"/>
            <a:r>
              <a:rPr lang="en-US" sz="2000" dirty="0"/>
              <a:t>No challenge or aggravation</a:t>
            </a:r>
          </a:p>
          <a:p>
            <a:pPr lvl="1" algn="l" rtl="0"/>
            <a:r>
              <a:rPr lang="en-US" sz="2000" dirty="0"/>
              <a:t>Set limit for acceptable behavior</a:t>
            </a:r>
          </a:p>
          <a:p>
            <a:pPr lvl="1" algn="l" rtl="0"/>
            <a:r>
              <a:rPr lang="en-US" sz="2000" dirty="0"/>
              <a:t>Call for law enforcement assistance</a:t>
            </a:r>
          </a:p>
          <a:p>
            <a:pPr algn="l" rtl="0"/>
            <a:endParaRPr lang="en-US" sz="2400" b="1" dirty="0"/>
          </a:p>
          <a:p>
            <a:pPr algn="l" rtl="0"/>
            <a:r>
              <a:rPr lang="en-US" sz="2400" b="1" dirty="0"/>
              <a:t>Sexual attractive or seductive patients:</a:t>
            </a:r>
          </a:p>
          <a:p>
            <a:pPr lvl="1" algn="l" rtl="0"/>
            <a:r>
              <a:rPr lang="en-US" sz="2000" dirty="0"/>
              <a:t>Should not affect paramedic job or behavior</a:t>
            </a:r>
          </a:p>
          <a:p>
            <a:pPr lvl="1" algn="l" rtl="0"/>
            <a:r>
              <a:rPr lang="en-US" sz="2000" dirty="0"/>
              <a:t>Set limit to seductive advances</a:t>
            </a:r>
          </a:p>
          <a:p>
            <a:pPr lvl="1" algn="l" rtl="0"/>
            <a:r>
              <a:rPr lang="en-US" sz="2000" dirty="0"/>
              <a:t>Same-sex provider or an extra caregiver is encouraged</a:t>
            </a:r>
          </a:p>
          <a:p>
            <a:pPr algn="l" rtl="0"/>
            <a:endParaRPr lang="en-US" sz="2400" dirty="0"/>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838200" y="342900"/>
            <a:ext cx="7467600" cy="1828800"/>
          </a:xfrm>
        </p:spPr>
        <p:txBody>
          <a:bodyPr/>
          <a:lstStyle/>
          <a:p>
            <a:r>
              <a:rPr lang="en-US" sz="3200"/>
              <a:t>If the patient cannot provide useful information, gather it from family </a:t>
            </a:r>
            <a:br>
              <a:rPr lang="en-US" sz="3200"/>
            </a:br>
            <a:r>
              <a:rPr lang="en-US" sz="3200"/>
              <a:t>or bystanders.</a:t>
            </a:r>
            <a:endParaRPr lang="en-US" sz="3600"/>
          </a:p>
        </p:txBody>
      </p:sp>
      <p:pic>
        <p:nvPicPr>
          <p:cNvPr id="27655" name="Picture 7" descr="BLEDSOE2"/>
          <p:cNvPicPr>
            <a:picLocks noChangeArrowheads="1"/>
          </p:cNvPicPr>
          <p:nvPr/>
        </p:nvPicPr>
        <p:blipFill>
          <a:blip r:embed="rId2"/>
          <a:srcRect/>
          <a:stretch>
            <a:fillRect/>
          </a:stretch>
        </p:blipFill>
        <p:spPr bwMode="auto">
          <a:xfrm>
            <a:off x="2212975" y="2286000"/>
            <a:ext cx="4670425" cy="4013200"/>
          </a:xfrm>
          <a:prstGeom prst="rect">
            <a:avLst/>
          </a:prstGeom>
          <a:noFill/>
          <a:ln w="38100">
            <a:solidFill>
              <a:schemeClr val="tx1"/>
            </a:solidFill>
            <a:miter lim="800000"/>
            <a:headEnd/>
            <a:tailEnd/>
          </a:ln>
        </p:spPr>
      </p:pic>
    </p:spTree>
  </p:cSld>
  <p:clrMapOvr>
    <a:masterClrMapping/>
  </p:clrMapOvr>
  <p:timing>
    <p:tnLst>
      <p:par>
        <p:cTn id="1" dur="indefinite" restart="never" nodeType="tmRoot"/>
      </p:par>
    </p:tnLst>
  </p:timing>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en-US" dirty="0"/>
          </a:p>
        </p:txBody>
      </p:sp>
      <p:sp>
        <p:nvSpPr>
          <p:cNvPr id="3" name="Content Placeholder 2"/>
          <p:cNvSpPr>
            <a:spLocks noGrp="1"/>
          </p:cNvSpPr>
          <p:nvPr>
            <p:ph idx="1"/>
          </p:nvPr>
        </p:nvSpPr>
        <p:spPr/>
        <p:txBody>
          <a:bodyPr/>
          <a:lstStyle/>
          <a:p>
            <a:r>
              <a:rPr lang="en-US" dirty="0" smtClean="0"/>
              <a:t>A 28 year old female patient comes to the clinic complaining of abdominal pains since two days ago. You notice the patient has difficulty in walking. She is married with two children aged 2 and 5 years old.</a:t>
            </a:r>
          </a:p>
          <a:p>
            <a:r>
              <a:rPr lang="en-US" dirty="0" smtClean="0"/>
              <a:t>What other history will </a:t>
            </a:r>
            <a:r>
              <a:rPr lang="en-US" smtClean="0"/>
              <a:t>you take from her?</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is…..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unique function of the nurse is to assist the individual, sick or well, in the performance of those activities contributing to health or its recovery (or to peaceful death) that he would perform unaided if he had the necessary strength, will, or knowledge and to do this in such a way as to help him gain independence as rapidly as possible. </a:t>
            </a:r>
          </a:p>
          <a:p>
            <a:pPr>
              <a:buNone/>
            </a:pPr>
            <a:endParaRPr lang="en-US" dirty="0" smtClean="0"/>
          </a:p>
          <a:p>
            <a:pPr>
              <a:buNone/>
            </a:pPr>
            <a:r>
              <a:rPr lang="en-US" dirty="0" smtClean="0"/>
              <a:t>(</a:t>
            </a:r>
            <a:r>
              <a:rPr lang="en-US" b="1" i="1" dirty="0" smtClean="0"/>
              <a:t>Virginia Henderson</a:t>
            </a:r>
            <a:r>
              <a:rPr lang="en-US" dirty="0" smtClean="0"/>
              <a:t>)</a:t>
            </a:r>
          </a:p>
          <a:p>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appliances</a:t>
            </a:r>
            <a:endParaRPr lang="en-US" b="1" dirty="0"/>
          </a:p>
        </p:txBody>
      </p:sp>
      <p:sp>
        <p:nvSpPr>
          <p:cNvPr id="3" name="Content Placeholder 2"/>
          <p:cNvSpPr>
            <a:spLocks noGrp="1"/>
          </p:cNvSpPr>
          <p:nvPr>
            <p:ph idx="1"/>
          </p:nvPr>
        </p:nvSpPr>
        <p:spPr/>
        <p:txBody>
          <a:bodyPr>
            <a:normAutofit/>
          </a:bodyPr>
          <a:lstStyle/>
          <a:p>
            <a:pPr>
              <a:buNone/>
            </a:pPr>
            <a:r>
              <a:rPr lang="en-US" b="1" i="1" dirty="0" smtClean="0"/>
              <a:t>Over Bed Table</a:t>
            </a:r>
          </a:p>
          <a:p>
            <a:pPr>
              <a:buNone/>
            </a:pPr>
            <a:r>
              <a:rPr lang="en-US" dirty="0" smtClean="0"/>
              <a:t>• The height is adjustable</a:t>
            </a:r>
          </a:p>
          <a:p>
            <a:pPr>
              <a:buNone/>
            </a:pPr>
            <a:r>
              <a:rPr lang="en-US" dirty="0" smtClean="0"/>
              <a:t>• Can be positioned and consists of a rectangular, flat surface supported by a side bar attached to a wide base on wheels</a:t>
            </a:r>
          </a:p>
          <a:p>
            <a:pPr>
              <a:buNone/>
            </a:pPr>
            <a:r>
              <a:rPr lang="en-US" dirty="0" smtClean="0"/>
              <a:t>• Along side or over the bed or over a chair</a:t>
            </a:r>
          </a:p>
          <a:p>
            <a:pPr>
              <a:buNone/>
            </a:pPr>
            <a:r>
              <a:rPr lang="en-US" dirty="0" smtClean="0"/>
              <a:t>• Used for holding the tray during meals, or care items when completing personal hygiene</a:t>
            </a:r>
            <a:endParaRPr lang="en-US" dirty="0"/>
          </a:p>
        </p:txBody>
      </p:sp>
    </p:spTree>
  </p:cSld>
  <p:clrMapOvr>
    <a:masterClrMapping/>
  </p:clrMapOvr>
  <p:timing>
    <p:tnLst>
      <p:par>
        <p:cTn id="1" dur="indefinite" restart="never" nodeType="tmRoot"/>
      </p:par>
    </p:tnLst>
  </p:timing>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PHYSICAL EXAMINATION</a:t>
            </a:r>
            <a:endParaRPr lang="en-US" sz="9600" b="1" dirty="0"/>
          </a:p>
        </p:txBody>
      </p:sp>
    </p:spTree>
  </p:cSld>
  <p:clrMapOvr>
    <a:masterClrMapping/>
  </p:clrMapOvr>
  <p:timing>
    <p:tnLst>
      <p:par>
        <p:cTn id="1" dur="indefinite" restart="never" nodeType="tmRoot"/>
      </p:par>
    </p:tnLst>
  </p:timing>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305800" cy="4876800"/>
          </a:xfrm>
        </p:spPr>
        <p:txBody>
          <a:bodyPr>
            <a:normAutofit lnSpcReduction="10000"/>
          </a:bodyPr>
          <a:lstStyle/>
          <a:p>
            <a:pPr>
              <a:buNone/>
            </a:pPr>
            <a:r>
              <a:rPr lang="en-US" sz="4000" dirty="0" smtClean="0">
                <a:solidFill>
                  <a:srgbClr val="00B050"/>
                </a:solidFill>
                <a:latin typeface="Harlow Solid Italic" pitchFamily="82" charset="0"/>
              </a:rPr>
              <a:t>A nurse must have a respect for his/ her own calling, because God’s precious gift of life is often literally placed in his/ her hands; He/ she must be a sound, and close, and quick observer.</a:t>
            </a:r>
          </a:p>
          <a:p>
            <a:pPr>
              <a:buNone/>
            </a:pPr>
            <a:endParaRPr lang="en-US" dirty="0" smtClean="0"/>
          </a:p>
          <a:p>
            <a:pPr>
              <a:buNone/>
            </a:pPr>
            <a:endParaRPr lang="en-US" dirty="0" smtClean="0"/>
          </a:p>
          <a:p>
            <a:pPr>
              <a:buNone/>
            </a:pPr>
            <a:r>
              <a:rPr lang="en-US" dirty="0" smtClean="0"/>
              <a:t>—</a:t>
            </a:r>
            <a:r>
              <a:rPr lang="en-US" b="1" dirty="0" smtClean="0"/>
              <a:t>Florence Nightingale</a:t>
            </a:r>
            <a:endParaRPr lang="en-US" b="1" dirty="0"/>
          </a:p>
        </p:txBody>
      </p:sp>
    </p:spTree>
  </p:cSld>
  <p:clrMapOvr>
    <a:masterClrMapping/>
  </p:clrMapOvr>
  <p:timing>
    <p:tnLst>
      <p:par>
        <p:cTn id="1" dur="indefinite" restart="never" nodeType="tmRoot"/>
      </p:par>
    </p:tnLst>
  </p:timing>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Purposes of physical assessment</a:t>
            </a:r>
            <a:endParaRPr lang="en-US" b="1"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Physical assessment of a patient serves many purposes:</a:t>
            </a:r>
          </a:p>
          <a:p>
            <a:pPr>
              <a:buNone/>
            </a:pPr>
            <a:r>
              <a:rPr lang="en-US" dirty="0" smtClean="0"/>
              <a:t>1. Screening of general well-being. The findings will serve as baseline information for future assessments.</a:t>
            </a:r>
          </a:p>
          <a:p>
            <a:pPr>
              <a:buNone/>
            </a:pPr>
            <a:r>
              <a:rPr lang="en-US" dirty="0" smtClean="0"/>
              <a:t>2. Validation of the complaints that brought the patient to seek health care.</a:t>
            </a:r>
          </a:p>
          <a:p>
            <a:pPr>
              <a:buNone/>
            </a:pPr>
            <a:r>
              <a:rPr lang="en-US" dirty="0" smtClean="0"/>
              <a:t>3. Monitoring of current health problems.</a:t>
            </a:r>
          </a:p>
          <a:p>
            <a:pPr>
              <a:buNone/>
            </a:pPr>
            <a:r>
              <a:rPr lang="en-US" dirty="0" smtClean="0"/>
              <a:t>4. Formulation of diagnoses and treatments.</a:t>
            </a:r>
            <a:endParaRPr lang="en-US" dirty="0"/>
          </a:p>
        </p:txBody>
      </p:sp>
    </p:spTree>
  </p:cSld>
  <p:clrMapOvr>
    <a:masterClrMapping/>
  </p:clrMapOvr>
  <p:timing>
    <p:tnLst>
      <p:par>
        <p:cTn id="1" dur="indefinite" restart="never" nodeType="tmRoot"/>
      </p:par>
    </p:tnLst>
  </p:timing>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Indications </a:t>
            </a:r>
            <a:endParaRPr lang="en-US" dirty="0"/>
          </a:p>
        </p:txBody>
      </p:sp>
      <p:sp>
        <p:nvSpPr>
          <p:cNvPr id="3" name="Content Placeholder 2"/>
          <p:cNvSpPr>
            <a:spLocks noGrp="1"/>
          </p:cNvSpPr>
          <p:nvPr>
            <p:ph idx="1"/>
          </p:nvPr>
        </p:nvSpPr>
        <p:spPr/>
        <p:txBody>
          <a:bodyPr/>
          <a:lstStyle/>
          <a:p>
            <a:r>
              <a:rPr lang="en-US" dirty="0" smtClean="0"/>
              <a:t>Routine assessment</a:t>
            </a:r>
          </a:p>
          <a:p>
            <a:r>
              <a:rPr lang="en-US" dirty="0" smtClean="0"/>
              <a:t>On admission</a:t>
            </a:r>
          </a:p>
          <a:p>
            <a:r>
              <a:rPr lang="en-US" dirty="0" smtClean="0"/>
              <a:t>Pre-requisite to planning care</a:t>
            </a:r>
            <a:endParaRPr lang="en-US" dirty="0"/>
          </a:p>
        </p:txBody>
      </p:sp>
    </p:spTree>
  </p:cSld>
  <p:clrMapOvr>
    <a:masterClrMapping/>
  </p:clrMapOvr>
  <p:timing>
    <p:tnLst>
      <p:par>
        <p:cTn id="1" dur="indefinite" restart="never" nodeType="tmRoot"/>
      </p:par>
    </p:tnLst>
  </p:timing>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Role of the Nurse</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professional nurse plays a vital role in the assessment of patient problems.</a:t>
            </a:r>
          </a:p>
          <a:p>
            <a:r>
              <a:rPr lang="en-US" dirty="0" smtClean="0"/>
              <a:t>For example, a nurse in primary care may perform a comprehensive physical assessment of patients, while a critical care nurse may conduct selected patient assessments to monitor and evaluate current health problems. </a:t>
            </a:r>
          </a:p>
          <a:p>
            <a:r>
              <a:rPr lang="en-US" dirty="0" smtClean="0"/>
              <a:t>Nurses are expected to be familiar with and comfortable using physical assessment skills. </a:t>
            </a:r>
          </a:p>
          <a:p>
            <a:r>
              <a:rPr lang="en-US" dirty="0" smtClean="0"/>
              <a:t>Nurses require information in order to make clinical decisions. </a:t>
            </a:r>
            <a:endParaRPr lang="en-US" dirty="0"/>
          </a:p>
        </p:txBody>
      </p:sp>
    </p:spTree>
  </p:cSld>
  <p:clrMapOvr>
    <a:masterClrMapping/>
  </p:clrMapOvr>
  <p:timing>
    <p:tnLst>
      <p:par>
        <p:cTn id="1" dur="indefinite" restart="never" nodeType="tmRoot"/>
      </p:par>
    </p:tnLst>
  </p:timing>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Measurements </a:t>
            </a:r>
            <a:br>
              <a:rPr lang="en-US" b="1" dirty="0" smtClean="0"/>
            </a:b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Body measurements include length or height, weight, and head circumference for children from birth to 36 months of age. Thereafter, body measurements include height and weight. </a:t>
            </a:r>
          </a:p>
          <a:p>
            <a:r>
              <a:rPr lang="en-US" dirty="0" smtClean="0"/>
              <a:t>The assessment of hearing, speech and vision are also measurements of an individual’s function in these areas. </a:t>
            </a:r>
          </a:p>
          <a:p>
            <a:r>
              <a:rPr lang="en-US" dirty="0" smtClean="0"/>
              <a:t>A patient’s measurements can be compared with a standard, expected, or predictable measurement for age and gender. Deviation from standards helps identify significant conditions requiring close monitoring or referral to a physician or pediatric nurse practitioner. </a:t>
            </a:r>
          </a:p>
        </p:txBody>
      </p:sp>
    </p:spTree>
  </p:cSld>
  <p:clrMapOvr>
    <a:masterClrMapping/>
  </p:clrMapOvr>
  <p:timing>
    <p:tnLst>
      <p:par>
        <p:cTn id="1" dur="indefinite" restart="never" nodeType="tmRoot"/>
      </p:par>
    </p:tnLst>
  </p:timing>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Procedure </a:t>
            </a:r>
            <a:endParaRPr lang="en-US" b="1" dirty="0"/>
          </a:p>
        </p:txBody>
      </p:sp>
      <p:sp>
        <p:nvSpPr>
          <p:cNvPr id="3" name="Content Placeholder 2"/>
          <p:cNvSpPr>
            <a:spLocks noGrp="1"/>
          </p:cNvSpPr>
          <p:nvPr>
            <p:ph idx="1"/>
          </p:nvPr>
        </p:nvSpPr>
        <p:spPr/>
        <p:txBody>
          <a:bodyPr>
            <a:normAutofit/>
          </a:bodyPr>
          <a:lstStyle/>
          <a:p>
            <a:pPr>
              <a:buNone/>
            </a:pPr>
            <a:r>
              <a:rPr lang="en-US" b="1" dirty="0" err="1" smtClean="0"/>
              <a:t>Handwashing</a:t>
            </a:r>
            <a:endParaRPr lang="en-US" b="1" dirty="0" smtClean="0"/>
          </a:p>
          <a:p>
            <a:r>
              <a:rPr lang="en-US" dirty="0" smtClean="0"/>
              <a:t>The most important infection control practice is </a:t>
            </a:r>
            <a:r>
              <a:rPr lang="en-US" dirty="0" err="1" smtClean="0"/>
              <a:t>handwashing</a:t>
            </a:r>
            <a:r>
              <a:rPr lang="en-US" dirty="0" smtClean="0"/>
              <a:t>. </a:t>
            </a:r>
          </a:p>
          <a:p>
            <a:r>
              <a:rPr lang="en-US" dirty="0" smtClean="0"/>
              <a:t>You must begin every physical assessment with a thorough </a:t>
            </a:r>
            <a:r>
              <a:rPr lang="en-US" dirty="0" err="1" smtClean="0"/>
              <a:t>handwash</a:t>
            </a:r>
            <a:r>
              <a:rPr lang="en-US" dirty="0" smtClean="0"/>
              <a:t>. </a:t>
            </a:r>
            <a:endParaRPr lang="en-US" dirty="0"/>
          </a:p>
        </p:txBody>
      </p:sp>
    </p:spTree>
  </p:cSld>
  <p:clrMapOvr>
    <a:masterClrMapping/>
  </p:clrMapOvr>
  <p:timing>
    <p:tnLst>
      <p:par>
        <p:cTn id="1" dur="indefinite" restart="never" nodeType="tmRoot"/>
      </p:par>
    </p:tnLst>
  </p:timing>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Assessment Techniques: </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Physical assessment findings, or objective data, are obtained through the use of four specific diagnostic techniques: inspection, palpation, percussion, and auscultation. </a:t>
            </a:r>
          </a:p>
          <a:p>
            <a:r>
              <a:rPr lang="en-US" dirty="0" smtClean="0"/>
              <a:t>Usually, these assessment techniques are performed in this order when body systems are assessed. </a:t>
            </a:r>
          </a:p>
          <a:p>
            <a:r>
              <a:rPr lang="en-US" dirty="0" smtClean="0"/>
              <a:t>An exception is in the assessment of the abdomen, when auscultation is performed prior to percussion and palpation, as the latter two can alter bowel sounds. </a:t>
            </a:r>
          </a:p>
          <a:p>
            <a:r>
              <a:rPr lang="en-US" dirty="0" smtClean="0"/>
              <a:t>These four techniques validate information provided by a patient in the health history, or they can verify a suspected physical diagnosis.</a:t>
            </a:r>
            <a:endParaRPr lang="en-US" dirty="0"/>
          </a:p>
        </p:txBody>
      </p:sp>
    </p:spTree>
  </p:cSld>
  <p:clrMapOvr>
    <a:masterClrMapping/>
  </p:clrMapOvr>
  <p:timing>
    <p:tnLst>
      <p:par>
        <p:cTn id="1" dur="indefinite" restart="never" nodeType="tmRoot"/>
      </p:par>
    </p:tnLst>
  </p:timing>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Assessment Techniques: </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The order of techniques is as follows (A-D) except for the abdomen where you inspect then </a:t>
            </a:r>
            <a:r>
              <a:rPr lang="en-US" b="1" dirty="0" err="1" smtClean="0"/>
              <a:t>auscultate</a:t>
            </a:r>
            <a:r>
              <a:rPr lang="en-US" b="1" dirty="0" smtClean="0"/>
              <a:t> </a:t>
            </a:r>
          </a:p>
          <a:p>
            <a:pPr>
              <a:buNone/>
            </a:pPr>
            <a:r>
              <a:rPr lang="en-US" b="1" dirty="0" smtClean="0"/>
              <a:t>A. Inspection - critical observation </a:t>
            </a:r>
          </a:p>
          <a:p>
            <a:pPr>
              <a:buNone/>
            </a:pPr>
            <a:r>
              <a:rPr lang="en-US" dirty="0" smtClean="0"/>
              <a:t>1. Take time to ―observe‖ with eyes, ears, nose (all senses) </a:t>
            </a:r>
          </a:p>
          <a:p>
            <a:pPr>
              <a:buNone/>
            </a:pPr>
            <a:r>
              <a:rPr lang="en-US" dirty="0" smtClean="0"/>
              <a:t>2. Use good lighting </a:t>
            </a:r>
          </a:p>
          <a:p>
            <a:pPr>
              <a:buNone/>
            </a:pPr>
            <a:r>
              <a:rPr lang="en-US" dirty="0" smtClean="0"/>
              <a:t>3. Look at color, shape, symmetry, position </a:t>
            </a:r>
          </a:p>
          <a:p>
            <a:pPr>
              <a:buNone/>
            </a:pPr>
            <a:r>
              <a:rPr lang="en-US" dirty="0" smtClean="0"/>
              <a:t>4. Odors from skin, breath, wound </a:t>
            </a:r>
          </a:p>
          <a:p>
            <a:pPr>
              <a:buNone/>
            </a:pPr>
            <a:r>
              <a:rPr lang="en-US" dirty="0" smtClean="0"/>
              <a:t>5. Develop and use nursing instincts </a:t>
            </a:r>
          </a:p>
          <a:p>
            <a:pPr>
              <a:buNone/>
            </a:pPr>
            <a:r>
              <a:rPr lang="en-US" dirty="0" smtClean="0"/>
              <a:t>6. Inspection is done alone and in combination with other assessment techniques </a:t>
            </a:r>
          </a:p>
          <a:p>
            <a:endParaRPr lang="en-US" dirty="0"/>
          </a:p>
        </p:txBody>
      </p:sp>
    </p:spTree>
  </p:cSld>
  <p:clrMapOvr>
    <a:masterClrMapping/>
  </p:clrMapOvr>
  <p:timing>
    <p:tnLst>
      <p:par>
        <p:cTn id="1" dur="indefinite" restart="never" nodeType="tmRoot"/>
      </p:par>
    </p:tnLst>
  </p:timing>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Assessment Techniques: </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B. </a:t>
            </a:r>
            <a:r>
              <a:rPr lang="en-US" b="1" dirty="0" smtClean="0"/>
              <a:t>Palpation - light and deep touch </a:t>
            </a:r>
          </a:p>
          <a:p>
            <a:pPr>
              <a:buNone/>
            </a:pPr>
            <a:r>
              <a:rPr lang="en-US" dirty="0" smtClean="0"/>
              <a:t>1. Back of hand (dorsal aspect) to assess skin temperature </a:t>
            </a:r>
          </a:p>
          <a:p>
            <a:pPr>
              <a:buNone/>
            </a:pPr>
            <a:r>
              <a:rPr lang="en-US" dirty="0" smtClean="0"/>
              <a:t>2. Fingers to assess texture, moisture, areas of tenderness </a:t>
            </a:r>
          </a:p>
          <a:p>
            <a:pPr>
              <a:buNone/>
            </a:pPr>
            <a:r>
              <a:rPr lang="en-US" dirty="0" smtClean="0"/>
              <a:t>3. Assess size, shape, and consistency of lesions </a:t>
            </a:r>
          </a:p>
          <a:p>
            <a:pPr>
              <a:buNone/>
            </a:pPr>
            <a:r>
              <a:rPr lang="en-US" dirty="0" smtClean="0"/>
              <a:t>C. </a:t>
            </a:r>
            <a:r>
              <a:rPr lang="en-US" b="1" dirty="0" smtClean="0"/>
              <a:t>Percussion - sounds produced by striking body surface </a:t>
            </a:r>
          </a:p>
          <a:p>
            <a:pPr>
              <a:buNone/>
            </a:pPr>
            <a:r>
              <a:rPr lang="en-US" dirty="0" smtClean="0"/>
              <a:t>1. Produces different notes depending on underlying mass (dull, resonant, flat, tympani) </a:t>
            </a:r>
          </a:p>
          <a:p>
            <a:pPr>
              <a:buNone/>
            </a:pPr>
            <a:r>
              <a:rPr lang="en-US" dirty="0" smtClean="0"/>
              <a:t>2. Used to determine size and shape of underlying structures by establishing their borders and indicates if tissue is air-filled, fluid-filled, or solid </a:t>
            </a:r>
          </a:p>
          <a:p>
            <a:endParaRPr 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5938" name="Picture 2" descr="C:\Users\Shuaib\Desktop\image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0" y="1371600"/>
            <a:ext cx="50292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92458"/>
      </p:ext>
    </p:extLst>
  </p:cSld>
  <p:clrMapOvr>
    <a:masterClrMapping/>
  </p:clrMapOvr>
  <p:timing>
    <p:tnLst>
      <p:par>
        <p:cTn id="1" dur="indefinite" restart="never" nodeType="tmRoot"/>
      </p:par>
    </p:tnLst>
  </p:timing>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Assessment Techniques: </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D. Auscultation - listening to sounds produced by the body </a:t>
            </a:r>
          </a:p>
          <a:p>
            <a:pPr>
              <a:buNone/>
            </a:pPr>
            <a:r>
              <a:rPr lang="en-US" dirty="0" smtClean="0"/>
              <a:t>1. Direct auscultation – sounds are audible without stethoscope </a:t>
            </a:r>
            <a:r>
              <a:rPr lang="en-US" dirty="0" err="1" smtClean="0"/>
              <a:t>e.g</a:t>
            </a:r>
            <a:r>
              <a:rPr lang="en-US" dirty="0" smtClean="0"/>
              <a:t> wheeze</a:t>
            </a:r>
          </a:p>
          <a:p>
            <a:pPr>
              <a:buNone/>
            </a:pPr>
            <a:r>
              <a:rPr lang="en-US" dirty="0" smtClean="0"/>
              <a:t>2. Indirect auscultation – uses stethoscope</a:t>
            </a:r>
          </a:p>
          <a:p>
            <a:pPr>
              <a:buNone/>
            </a:pPr>
            <a:r>
              <a:rPr lang="en-US" dirty="0" smtClean="0"/>
              <a:t>3. Know how to use stethoscope properly (practice) </a:t>
            </a:r>
          </a:p>
          <a:p>
            <a:pPr>
              <a:buNone/>
            </a:pPr>
            <a:r>
              <a:rPr lang="en-US" dirty="0" smtClean="0"/>
              <a:t>4. Fine-tune your ears to pick up subtle changes (practice) </a:t>
            </a:r>
          </a:p>
          <a:p>
            <a:endParaRPr lang="en-US" dirty="0"/>
          </a:p>
        </p:txBody>
      </p:sp>
    </p:spTree>
  </p:cSld>
  <p:clrMapOvr>
    <a:masterClrMapping/>
  </p:clrMapOvr>
  <p:timing>
    <p:tnLst>
      <p:par>
        <p:cTn id="1" dur="indefinite" restart="never" nodeType="tmRoot"/>
      </p:par>
    </p:tnLst>
  </p:timing>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Inspection</a:t>
            </a:r>
          </a:p>
        </p:txBody>
      </p:sp>
      <p:sp>
        <p:nvSpPr>
          <p:cNvPr id="3" name="Content Placeholder 2"/>
          <p:cNvSpPr>
            <a:spLocks noGrp="1"/>
          </p:cNvSpPr>
          <p:nvPr>
            <p:ph idx="1"/>
          </p:nvPr>
        </p:nvSpPr>
        <p:spPr/>
        <p:txBody>
          <a:bodyPr>
            <a:normAutofit fontScale="92500" lnSpcReduction="20000"/>
          </a:bodyPr>
          <a:lstStyle/>
          <a:p>
            <a:r>
              <a:rPr lang="en-US" dirty="0" smtClean="0"/>
              <a:t>“A conscientious nurse is not necessarily an observing nurse; and life or death may lie with the good observer.” This statement by Florence Nightingale provides inspiration and direction for inspection, which is usually the first assessment technique used during the assessment process. </a:t>
            </a:r>
          </a:p>
          <a:p>
            <a:r>
              <a:rPr lang="en-US" dirty="0" smtClean="0"/>
              <a:t>Inspection is an ongoing process that you use throughout the entire physical assessment and patient encounter. </a:t>
            </a:r>
            <a:r>
              <a:rPr lang="en-US" b="1" dirty="0" smtClean="0"/>
              <a:t>Inspection is the use of one’s senses of vision and smell to </a:t>
            </a:r>
            <a:r>
              <a:rPr lang="en-US" dirty="0" smtClean="0"/>
              <a:t>consciously observe the patient.</a:t>
            </a:r>
            <a:endParaRPr lang="en-US" dirty="0"/>
          </a:p>
        </p:txBody>
      </p:sp>
    </p:spTree>
  </p:cSld>
  <p:clrMapOvr>
    <a:masterClrMapping/>
  </p:clrMapOvr>
  <p:timing>
    <p:tnLst>
      <p:par>
        <p:cTn id="1" dur="indefinite" restart="never" nodeType="tmRoot"/>
      </p:par>
    </p:tnLst>
  </p:timing>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Inspection</a:t>
            </a:r>
          </a:p>
        </p:txBody>
      </p:sp>
      <p:sp>
        <p:nvSpPr>
          <p:cNvPr id="3" name="Content Placeholder 2"/>
          <p:cNvSpPr>
            <a:spLocks noGrp="1"/>
          </p:cNvSpPr>
          <p:nvPr>
            <p:ph idx="1"/>
          </p:nvPr>
        </p:nvSpPr>
        <p:spPr/>
        <p:txBody>
          <a:bodyPr>
            <a:normAutofit fontScale="85000" lnSpcReduction="20000"/>
          </a:bodyPr>
          <a:lstStyle/>
          <a:p>
            <a:pPr>
              <a:buNone/>
            </a:pPr>
            <a:r>
              <a:rPr lang="en-US" b="1" i="1" dirty="0" smtClean="0"/>
              <a:t>Vision</a:t>
            </a:r>
          </a:p>
          <a:p>
            <a:r>
              <a:rPr lang="en-US" dirty="0" smtClean="0"/>
              <a:t>Use of sight can reveal many facts about a patient. </a:t>
            </a:r>
          </a:p>
          <a:p>
            <a:r>
              <a:rPr lang="en-US" dirty="0" smtClean="0"/>
              <a:t>The process of visual inspection necessitates full exposure of the body part being</a:t>
            </a:r>
          </a:p>
          <a:p>
            <a:r>
              <a:rPr lang="en-US" dirty="0" smtClean="0"/>
              <a:t>inspected, adequate overhead lighting.</a:t>
            </a:r>
          </a:p>
          <a:p>
            <a:pPr>
              <a:buNone/>
            </a:pPr>
            <a:r>
              <a:rPr lang="en-US" b="1" i="1" dirty="0" smtClean="0"/>
              <a:t>Smell</a:t>
            </a:r>
          </a:p>
          <a:p>
            <a:r>
              <a:rPr lang="en-US" dirty="0" smtClean="0"/>
              <a:t>The nurse’s olfactory sense provides vital information about a patient’s health status. The patient may have a fruity breath odor characteristic of diabetic </a:t>
            </a:r>
            <a:r>
              <a:rPr lang="en-US" dirty="0" err="1" smtClean="0"/>
              <a:t>ketoacidosis</a:t>
            </a:r>
            <a:r>
              <a:rPr lang="en-US" dirty="0" smtClean="0"/>
              <a:t>. The classic odor that is emitted by a </a:t>
            </a:r>
            <a:r>
              <a:rPr lang="en-US" i="1" dirty="0" smtClean="0"/>
              <a:t>Pseudomonas infection is </a:t>
            </a:r>
            <a:r>
              <a:rPr lang="en-US" dirty="0" smtClean="0"/>
              <a:t>another well-recognized smell to the experienced nurse.</a:t>
            </a:r>
            <a:endParaRPr lang="en-US" dirty="0"/>
          </a:p>
        </p:txBody>
      </p:sp>
    </p:spTree>
  </p:cSld>
  <p:clrMapOvr>
    <a:masterClrMapping/>
  </p:clrMapOvr>
  <p:timing>
    <p:tnLst>
      <p:par>
        <p:cTn id="1" dur="indefinite" restart="never" nodeType="tmRoot"/>
      </p:par>
    </p:tnLst>
  </p:timing>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Palpation</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second assessment technique is </a:t>
            </a:r>
            <a:r>
              <a:rPr lang="en-US" b="1" dirty="0" smtClean="0"/>
              <a:t>palpation, which is the act of touching a </a:t>
            </a:r>
            <a:r>
              <a:rPr lang="en-US" dirty="0" smtClean="0"/>
              <a:t>patient in a therapeutic manner to elicit specific information. </a:t>
            </a:r>
          </a:p>
          <a:p>
            <a:r>
              <a:rPr lang="en-US" dirty="0" smtClean="0"/>
              <a:t>Prior to palpating a patient, some basic principles need to be observed. </a:t>
            </a:r>
          </a:p>
          <a:p>
            <a:r>
              <a:rPr lang="en-US" dirty="0" smtClean="0"/>
              <a:t>You should have short fingernails to avoid hurting the patient as well as yourself. </a:t>
            </a:r>
          </a:p>
          <a:p>
            <a:r>
              <a:rPr lang="en-US" dirty="0" smtClean="0"/>
              <a:t>You should warm your hands prior to placing them on the patient; cold hands can make a patient’s muscles tense, which can distort assessment findings. </a:t>
            </a:r>
          </a:p>
        </p:txBody>
      </p:sp>
    </p:spTree>
  </p:cSld>
  <p:clrMapOvr>
    <a:masterClrMapping/>
  </p:clrMapOvr>
  <p:timing>
    <p:tnLst>
      <p:par>
        <p:cTn id="1" dur="indefinite" restart="never" nodeType="tmRoot"/>
      </p:par>
    </p:tnLst>
  </p:timing>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Palpation</a:t>
            </a:r>
            <a:endParaRPr lang="en-US" dirty="0"/>
          </a:p>
        </p:txBody>
      </p:sp>
      <p:sp>
        <p:nvSpPr>
          <p:cNvPr id="3" name="Content Placeholder 2"/>
          <p:cNvSpPr>
            <a:spLocks noGrp="1"/>
          </p:cNvSpPr>
          <p:nvPr>
            <p:ph idx="1"/>
          </p:nvPr>
        </p:nvSpPr>
        <p:spPr/>
        <p:txBody>
          <a:bodyPr>
            <a:normAutofit/>
          </a:bodyPr>
          <a:lstStyle/>
          <a:p>
            <a:r>
              <a:rPr lang="en-US" dirty="0" smtClean="0"/>
              <a:t>Encourage the patient to continue to breathe normally throughout the palpation. </a:t>
            </a:r>
          </a:p>
          <a:p>
            <a:r>
              <a:rPr lang="en-US" dirty="0" smtClean="0"/>
              <a:t>If pain is experienced during the palpation, discontinue the palpation immediately.</a:t>
            </a:r>
          </a:p>
          <a:p>
            <a:r>
              <a:rPr lang="en-US" dirty="0" smtClean="0"/>
              <a:t>Most significantly, inform the patient where, when, and how the touch will occur, especially when the patient cannot see what you are doing. </a:t>
            </a:r>
            <a:endParaRPr lang="en-US" dirty="0"/>
          </a:p>
        </p:txBody>
      </p:sp>
    </p:spTree>
  </p:cSld>
  <p:clrMapOvr>
    <a:masterClrMapping/>
  </p:clrMapOvr>
  <p:timing>
    <p:tnLst>
      <p:par>
        <p:cTn id="1" dur="indefinite" restart="never" nodeType="tmRoot"/>
      </p:par>
    </p:tnLst>
  </p:timing>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Palpation</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Order of Assessment Procedures</a:t>
            </a:r>
          </a:p>
          <a:p>
            <a:r>
              <a:rPr lang="en-US" dirty="0" smtClean="0"/>
              <a:t>A good rule of thumb to follow when sequencing assessment procedures is to progress from the least intrusive to the most intrusive. That is, assessments that may cause discomfort should be performed last whenever possible in order to prevent patient anxiety, fear, and muscle guarding, which could affect the assessment process. </a:t>
            </a:r>
          </a:p>
        </p:txBody>
      </p:sp>
    </p:spTree>
  </p:cSld>
  <p:clrMapOvr>
    <a:masterClrMapping/>
  </p:clrMapOvr>
  <p:timing>
    <p:tnLst>
      <p:par>
        <p:cTn id="1" dur="indefinite" restart="never" nodeType="tmRoot"/>
      </p:par>
    </p:tnLst>
  </p:timing>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Palpation</a:t>
            </a:r>
            <a:br>
              <a:rPr lang="en-US" b="1" dirty="0" smtClean="0"/>
            </a:br>
            <a:endParaRPr lang="en-US" dirty="0"/>
          </a:p>
        </p:txBody>
      </p:sp>
      <p:sp>
        <p:nvSpPr>
          <p:cNvPr id="3" name="Content Placeholder 2"/>
          <p:cNvSpPr>
            <a:spLocks noGrp="1"/>
          </p:cNvSpPr>
          <p:nvPr>
            <p:ph idx="1"/>
          </p:nvPr>
        </p:nvSpPr>
        <p:spPr/>
        <p:txBody>
          <a:bodyPr/>
          <a:lstStyle/>
          <a:p>
            <a:r>
              <a:rPr lang="en-US" dirty="0" smtClean="0"/>
              <a:t>For example, palpation of a tender area in the abdomen should be performed last. In the pediatric patient, the assessment of the ears and throat is usually performed last because these are the most uncomfortable for the child and may cause crying.</a:t>
            </a:r>
          </a:p>
          <a:p>
            <a:endParaRPr lang="en-US" dirty="0"/>
          </a:p>
        </p:txBody>
      </p:sp>
    </p:spTree>
  </p:cSld>
  <p:clrMapOvr>
    <a:masterClrMapping/>
  </p:clrMapOvr>
  <p:timing>
    <p:tnLst>
      <p:par>
        <p:cTn id="1" dur="indefinite" restart="never" nodeType="tmRoot"/>
      </p:par>
    </p:tnLst>
  </p:timing>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Palpation</a:t>
            </a:r>
            <a:br>
              <a:rPr lang="en-US" b="1" dirty="0" smtClean="0"/>
            </a:br>
            <a:endParaRPr lang="en-US" dirty="0"/>
          </a:p>
        </p:txBody>
      </p:sp>
      <p:sp>
        <p:nvSpPr>
          <p:cNvPr id="3" name="Content Placeholder 2"/>
          <p:cNvSpPr>
            <a:spLocks noGrp="1"/>
          </p:cNvSpPr>
          <p:nvPr>
            <p:ph idx="1"/>
          </p:nvPr>
        </p:nvSpPr>
        <p:spPr/>
        <p:txBody>
          <a:bodyPr>
            <a:normAutofit/>
          </a:bodyPr>
          <a:lstStyle/>
          <a:p>
            <a:r>
              <a:rPr lang="en-US" dirty="0" smtClean="0"/>
              <a:t>Different sections of the hands are best used for assessing certain areas of the body.</a:t>
            </a:r>
          </a:p>
          <a:p>
            <a:r>
              <a:rPr lang="en-US" dirty="0" smtClean="0"/>
              <a:t>The dorsum of the hand is most sensitive to temperature changes in the body. Thus, it is more accurate to place the dorsum of the hand on a patient’s forehead to assess the body temperature than it is to use the </a:t>
            </a:r>
            <a:r>
              <a:rPr lang="en-US" dirty="0" err="1" smtClean="0"/>
              <a:t>palmar</a:t>
            </a:r>
            <a:r>
              <a:rPr lang="en-US" dirty="0" smtClean="0"/>
              <a:t> surface of the hand. </a:t>
            </a:r>
          </a:p>
          <a:p>
            <a:endParaRPr lang="en-US" dirty="0" smtClean="0"/>
          </a:p>
        </p:txBody>
      </p:sp>
    </p:spTree>
  </p:cSld>
  <p:clrMapOvr>
    <a:masterClrMapping/>
  </p:clrMapOvr>
  <p:timing>
    <p:tnLst>
      <p:par>
        <p:cTn id="1" dur="indefinite" restart="never" nodeType="tmRoot"/>
      </p:par>
    </p:tnLst>
  </p:timing>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Palpation</a:t>
            </a:r>
            <a:br>
              <a:rPr lang="en-US" b="1" dirty="0" smtClean="0"/>
            </a:br>
            <a:endParaRPr lang="en-US" dirty="0"/>
          </a:p>
        </p:txBody>
      </p:sp>
      <p:sp>
        <p:nvSpPr>
          <p:cNvPr id="3" name="Content Placeholder 2"/>
          <p:cNvSpPr>
            <a:spLocks noGrp="1"/>
          </p:cNvSpPr>
          <p:nvPr>
            <p:ph idx="1"/>
          </p:nvPr>
        </p:nvSpPr>
        <p:spPr>
          <a:xfrm>
            <a:off x="457200" y="1600200"/>
            <a:ext cx="8229600" cy="4876800"/>
          </a:xfrm>
        </p:spPr>
        <p:txBody>
          <a:bodyPr>
            <a:normAutofit fontScale="92500" lnSpcReduction="20000"/>
          </a:bodyPr>
          <a:lstStyle/>
          <a:p>
            <a:r>
              <a:rPr lang="en-US" dirty="0" smtClean="0"/>
              <a:t>The </a:t>
            </a:r>
            <a:r>
              <a:rPr lang="en-US" dirty="0" err="1" smtClean="0"/>
              <a:t>palmar</a:t>
            </a:r>
            <a:r>
              <a:rPr lang="en-US" dirty="0" smtClean="0"/>
              <a:t> surface of the fingers at the </a:t>
            </a:r>
            <a:r>
              <a:rPr lang="en-US" dirty="0" err="1" smtClean="0"/>
              <a:t>metacarpophalangeal</a:t>
            </a:r>
            <a:r>
              <a:rPr lang="en-US" dirty="0" smtClean="0"/>
              <a:t> joints, the ball of the hand, and the </a:t>
            </a:r>
            <a:r>
              <a:rPr lang="en-US" dirty="0" err="1" smtClean="0"/>
              <a:t>ulnar</a:t>
            </a:r>
            <a:r>
              <a:rPr lang="en-US" dirty="0" smtClean="0"/>
              <a:t> surface of the hand best discriminate vibrations, such as a cardiac thrill and </a:t>
            </a:r>
            <a:r>
              <a:rPr lang="en-US" dirty="0" err="1" smtClean="0"/>
              <a:t>fremitus</a:t>
            </a:r>
            <a:r>
              <a:rPr lang="en-US" dirty="0" smtClean="0"/>
              <a:t>. </a:t>
            </a:r>
          </a:p>
          <a:p>
            <a:r>
              <a:rPr lang="en-US" dirty="0" smtClean="0"/>
              <a:t>The finger pads are the portion of the hand used most frequently in palpation. The finger pads are useful in assessing fine tactile discrimination, skin moisture, and texture; the presence of masses, pulsations, edema, and </a:t>
            </a:r>
            <a:r>
              <a:rPr lang="en-US" dirty="0" err="1" smtClean="0"/>
              <a:t>crepitation</a:t>
            </a:r>
            <a:r>
              <a:rPr lang="en-US" dirty="0" smtClean="0"/>
              <a:t>; and the shape, size, position, mobility, and consistency of organs.</a:t>
            </a:r>
            <a:endParaRPr lang="en-US" dirty="0"/>
          </a:p>
        </p:txBody>
      </p:sp>
    </p:spTree>
  </p:cSld>
  <p:clrMapOvr>
    <a:masterClrMapping/>
  </p:clrMapOvr>
  <p:timing>
    <p:tnLst>
      <p:par>
        <p:cTn id="1" dur="indefinite" restart="never" nodeType="tmRoot"/>
      </p:par>
    </p:tnLst>
  </p:timing>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Palmar</a:t>
            </a:r>
            <a:r>
              <a:rPr lang="en-US" dirty="0" smtClean="0"/>
              <a:t> surface</a:t>
            </a:r>
            <a:endParaRPr lang="en-US" dirty="0"/>
          </a:p>
        </p:txBody>
      </p:sp>
      <p:pic>
        <p:nvPicPr>
          <p:cNvPr id="294915" name="Picture 3"/>
          <p:cNvPicPr>
            <a:picLocks noGrp="1" noChangeAspect="1" noChangeArrowheads="1"/>
          </p:cNvPicPr>
          <p:nvPr>
            <p:ph idx="1"/>
          </p:nvPr>
        </p:nvPicPr>
        <p:blipFill>
          <a:blip r:embed="rId2"/>
          <a:srcRect/>
          <a:stretch>
            <a:fillRect/>
          </a:stretch>
        </p:blipFill>
        <p:spPr bwMode="auto">
          <a:xfrm>
            <a:off x="1219200" y="1371600"/>
            <a:ext cx="6553200" cy="5029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appliances</a:t>
            </a:r>
            <a:endParaRPr lang="en-US" b="1" dirty="0"/>
          </a:p>
        </p:txBody>
      </p:sp>
      <p:sp>
        <p:nvSpPr>
          <p:cNvPr id="3" name="Content Placeholder 2"/>
          <p:cNvSpPr>
            <a:spLocks noGrp="1"/>
          </p:cNvSpPr>
          <p:nvPr>
            <p:ph idx="1"/>
          </p:nvPr>
        </p:nvSpPr>
        <p:spPr/>
        <p:txBody>
          <a:bodyPr/>
          <a:lstStyle/>
          <a:p>
            <a:pPr>
              <a:buNone/>
            </a:pPr>
            <a:r>
              <a:rPr lang="en-US" b="1" i="1" dirty="0" smtClean="0"/>
              <a:t>Overhead Light (examination light)</a:t>
            </a:r>
          </a:p>
          <a:p>
            <a:pPr>
              <a:buNone/>
            </a:pPr>
            <a:r>
              <a:rPr lang="en-US" dirty="0" smtClean="0"/>
              <a:t>• Is usually placed at the head of the bed, attached to either the wall or the ceiling</a:t>
            </a:r>
          </a:p>
          <a:p>
            <a:pPr>
              <a:buNone/>
            </a:pPr>
            <a:r>
              <a:rPr lang="en-US" dirty="0" smtClean="0"/>
              <a:t>• A movable lamp may also be used</a:t>
            </a:r>
          </a:p>
          <a:p>
            <a:pPr>
              <a:buNone/>
            </a:pPr>
            <a:r>
              <a:rPr lang="en-US" dirty="0" smtClean="0"/>
              <a:t>• Useful for the client for reading or doing close work</a:t>
            </a:r>
          </a:p>
          <a:p>
            <a:pPr>
              <a:buNone/>
            </a:pPr>
            <a:r>
              <a:rPr lang="en-US" dirty="0" smtClean="0"/>
              <a:t>• Important for the nurse during assessment</a:t>
            </a:r>
            <a:endParaRPr lang="en-US" dirty="0"/>
          </a:p>
        </p:txBody>
      </p:sp>
    </p:spTree>
  </p:cSld>
  <p:clrMapOvr>
    <a:masterClrMapping/>
  </p:clrMapOvr>
  <p:timing>
    <p:tnLst>
      <p:par>
        <p:cTn id="1" dur="indefinite" restart="never" nodeType="tmRoot"/>
      </p:par>
    </p:tnLst>
  </p:timing>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Dorsal surface</a:t>
            </a:r>
            <a:endParaRPr lang="en-US" b="1" dirty="0"/>
          </a:p>
        </p:txBody>
      </p:sp>
      <p:pic>
        <p:nvPicPr>
          <p:cNvPr id="295938" name="Picture 2"/>
          <p:cNvPicPr>
            <a:picLocks noGrp="1" noChangeAspect="1" noChangeArrowheads="1"/>
          </p:cNvPicPr>
          <p:nvPr>
            <p:ph idx="1"/>
          </p:nvPr>
        </p:nvPicPr>
        <p:blipFill>
          <a:blip r:embed="rId2"/>
          <a:srcRect/>
          <a:stretch>
            <a:fillRect/>
          </a:stretch>
        </p:blipFill>
        <p:spPr bwMode="auto">
          <a:xfrm>
            <a:off x="1828800" y="1600200"/>
            <a:ext cx="5486400" cy="4952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Palpation</a:t>
            </a:r>
            <a:br>
              <a:rPr lang="en-US" b="1" dirty="0" smtClean="0"/>
            </a:br>
            <a:endParaRPr lang="en-US" dirty="0"/>
          </a:p>
        </p:txBody>
      </p:sp>
      <p:sp>
        <p:nvSpPr>
          <p:cNvPr id="3" name="Content Placeholder 2"/>
          <p:cNvSpPr>
            <a:spLocks noGrp="1"/>
          </p:cNvSpPr>
          <p:nvPr>
            <p:ph idx="1"/>
          </p:nvPr>
        </p:nvSpPr>
        <p:spPr/>
        <p:txBody>
          <a:bodyPr>
            <a:normAutofit/>
          </a:bodyPr>
          <a:lstStyle/>
          <a:p>
            <a:r>
              <a:rPr lang="en-US" dirty="0" smtClean="0"/>
              <a:t>Remember to observe standard precautions when you are performing palpation.</a:t>
            </a:r>
          </a:p>
          <a:p>
            <a:r>
              <a:rPr lang="en-US" dirty="0" smtClean="0"/>
              <a:t>Gloves must be worn when examining any open wounds, skin lesions, a body part with discharge, as well as internal body parts such as the mouth and rectum.</a:t>
            </a:r>
          </a:p>
        </p:txBody>
      </p:sp>
    </p:spTree>
  </p:cSld>
  <p:clrMapOvr>
    <a:masterClrMapping/>
  </p:clrMapOvr>
  <p:timing>
    <p:tnLst>
      <p:par>
        <p:cTn id="1" dur="indefinite" restart="never" nodeType="tmRoot"/>
      </p:par>
    </p:tnLst>
  </p:timing>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palpation</a:t>
            </a:r>
            <a:endParaRPr lang="en-US" b="1" dirty="0"/>
          </a:p>
        </p:txBody>
      </p:sp>
      <p:sp>
        <p:nvSpPr>
          <p:cNvPr id="3" name="Content Placeholder 2"/>
          <p:cNvSpPr>
            <a:spLocks noGrp="1"/>
          </p:cNvSpPr>
          <p:nvPr>
            <p:ph idx="1"/>
          </p:nvPr>
        </p:nvSpPr>
        <p:spPr/>
        <p:txBody>
          <a:bodyPr>
            <a:normAutofit fontScale="85000" lnSpcReduction="20000"/>
          </a:bodyPr>
          <a:lstStyle/>
          <a:p>
            <a:r>
              <a:rPr lang="en-US" dirty="0" smtClean="0"/>
              <a:t>There are two distinct types of palpation: light and deep palpation. </a:t>
            </a:r>
          </a:p>
          <a:p>
            <a:pPr>
              <a:buNone/>
            </a:pPr>
            <a:r>
              <a:rPr lang="en-US" b="1" dirty="0" smtClean="0"/>
              <a:t>Light palpation </a:t>
            </a:r>
            <a:r>
              <a:rPr lang="en-US" dirty="0" smtClean="0"/>
              <a:t>is done more frequently than deep palpation and is always  performed before deep palpation. </a:t>
            </a:r>
          </a:p>
          <a:p>
            <a:r>
              <a:rPr lang="en-US" dirty="0" smtClean="0"/>
              <a:t>It is superficial, delicate, and gentle. </a:t>
            </a:r>
          </a:p>
          <a:p>
            <a:r>
              <a:rPr lang="en-US" dirty="0" smtClean="0"/>
              <a:t>In light palpation, the finger pads are used to gain information on the patient’s skin surface to a depth of approximately 1 centimeter (cm) below the surface. </a:t>
            </a:r>
          </a:p>
          <a:p>
            <a:r>
              <a:rPr lang="en-US" dirty="0" smtClean="0"/>
              <a:t>Light palpation reveals information on skin texture and moisture; overt, large, or superficial masses; and fluid, muscle guarding, and superficial tenderness. </a:t>
            </a:r>
          </a:p>
          <a:p>
            <a:endParaRPr lang="en-US" dirty="0"/>
          </a:p>
        </p:txBody>
      </p:sp>
    </p:spTree>
  </p:cSld>
  <p:clrMapOvr>
    <a:masterClrMapping/>
  </p:clrMapOvr>
  <p:timing>
    <p:tnLst>
      <p:par>
        <p:cTn id="1" dur="indefinite" restart="never" nodeType="tmRoot"/>
      </p:par>
    </p:tnLst>
  </p:timing>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To perform light palpation:</a:t>
            </a:r>
            <a:br>
              <a:rPr lang="en-US" b="1" dirty="0" smtClean="0"/>
            </a:br>
            <a:endParaRPr lang="en-US" dirty="0"/>
          </a:p>
        </p:txBody>
      </p:sp>
      <p:sp>
        <p:nvSpPr>
          <p:cNvPr id="3" name="Content Placeholder 2"/>
          <p:cNvSpPr>
            <a:spLocks noGrp="1"/>
          </p:cNvSpPr>
          <p:nvPr>
            <p:ph idx="1"/>
          </p:nvPr>
        </p:nvSpPr>
        <p:spPr>
          <a:xfrm>
            <a:off x="457200" y="1600200"/>
            <a:ext cx="8229600" cy="4800600"/>
          </a:xfrm>
        </p:spPr>
        <p:txBody>
          <a:bodyPr>
            <a:normAutofit fontScale="92500" lnSpcReduction="20000"/>
          </a:bodyPr>
          <a:lstStyle/>
          <a:p>
            <a:pPr>
              <a:buNone/>
            </a:pPr>
            <a:r>
              <a:rPr lang="en-US" dirty="0" smtClean="0"/>
              <a:t>1. Keeping the fingers of your dominant hand together, place the finger pads lightly on the skin over the area that is to be palpated. The hand and fore- arm will be on a plane parallel to the area being assessed.</a:t>
            </a:r>
          </a:p>
          <a:p>
            <a:pPr>
              <a:buNone/>
            </a:pPr>
            <a:r>
              <a:rPr lang="en-US" dirty="0" smtClean="0"/>
              <a:t>2. Depress the skin 1 cm in light, gentle, circular motions.</a:t>
            </a:r>
          </a:p>
          <a:p>
            <a:pPr>
              <a:buNone/>
            </a:pPr>
            <a:r>
              <a:rPr lang="en-US" dirty="0" smtClean="0"/>
              <a:t>3. Keeping the finger pads on the skin, let the depressed body surface rebound to its natural position.</a:t>
            </a:r>
          </a:p>
          <a:p>
            <a:pPr>
              <a:buNone/>
            </a:pPr>
            <a:r>
              <a:rPr lang="en-US" dirty="0" smtClean="0"/>
              <a:t>4. If the patient is ticklish, lift the hand off the skin before moving it to another area.</a:t>
            </a:r>
          </a:p>
        </p:txBody>
      </p:sp>
    </p:spTree>
  </p:cSld>
  <p:clrMapOvr>
    <a:masterClrMapping/>
  </p:clrMapOvr>
  <p:timing>
    <p:tnLst>
      <p:par>
        <p:cTn id="1" dur="indefinite" restart="never" nodeType="tmRoot"/>
      </p:par>
    </p:tnLst>
  </p:timing>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To perform light palpation:</a:t>
            </a:r>
            <a:br>
              <a:rPr lang="en-US" b="1" dirty="0" smtClean="0"/>
            </a:br>
            <a:endParaRPr lang="en-US" dirty="0"/>
          </a:p>
        </p:txBody>
      </p:sp>
      <p:sp>
        <p:nvSpPr>
          <p:cNvPr id="3" name="Content Placeholder 2"/>
          <p:cNvSpPr>
            <a:spLocks noGrp="1"/>
          </p:cNvSpPr>
          <p:nvPr>
            <p:ph idx="1"/>
          </p:nvPr>
        </p:nvSpPr>
        <p:spPr/>
        <p:txBody>
          <a:bodyPr/>
          <a:lstStyle/>
          <a:p>
            <a:pPr>
              <a:buNone/>
            </a:pPr>
            <a:r>
              <a:rPr lang="en-US" dirty="0" smtClean="0"/>
              <a:t>5. Using a systematic approach, move the fingers to an adjacent area and repeat the process.</a:t>
            </a:r>
          </a:p>
          <a:p>
            <a:pPr>
              <a:buNone/>
            </a:pPr>
            <a:r>
              <a:rPr lang="en-US" dirty="0" smtClean="0"/>
              <a:t>6. Continue to move the finger pads until the entire area being examined has been palpated.</a:t>
            </a:r>
          </a:p>
          <a:p>
            <a:pPr>
              <a:buNone/>
            </a:pPr>
            <a:r>
              <a:rPr lang="en-US" dirty="0" smtClean="0"/>
              <a:t>7. If the patient has complained of tenderness in any area, palpate this area last. </a:t>
            </a:r>
          </a:p>
          <a:p>
            <a:endParaRPr lang="en-US" dirty="0"/>
          </a:p>
        </p:txBody>
      </p:sp>
    </p:spTree>
  </p:cSld>
  <p:clrMapOvr>
    <a:masterClrMapping/>
  </p:clrMapOvr>
  <p:timing>
    <p:tnLst>
      <p:par>
        <p:cTn id="1" dur="indefinite" restart="never" nodeType="tmRoot"/>
      </p:par>
    </p:tnLst>
  </p:timing>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Light palpation</a:t>
            </a:r>
            <a:endParaRPr lang="en-US" b="1" dirty="0"/>
          </a:p>
        </p:txBody>
      </p:sp>
      <p:pic>
        <p:nvPicPr>
          <p:cNvPr id="296962" name="Picture 2"/>
          <p:cNvPicPr>
            <a:picLocks noGrp="1" noChangeAspect="1" noChangeArrowheads="1"/>
          </p:cNvPicPr>
          <p:nvPr>
            <p:ph idx="1"/>
          </p:nvPr>
        </p:nvPicPr>
        <p:blipFill>
          <a:blip r:embed="rId2"/>
          <a:srcRect/>
          <a:stretch>
            <a:fillRect/>
          </a:stretch>
        </p:blipFill>
        <p:spPr bwMode="auto">
          <a:xfrm>
            <a:off x="1219200" y="1752600"/>
            <a:ext cx="6629400" cy="4648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palpation</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Deep palpation </a:t>
            </a:r>
            <a:r>
              <a:rPr lang="en-US" dirty="0" smtClean="0"/>
              <a:t>can reveal information about the position of organs and masses, as well as their size, shape, mobility, consistency, and areas of discomfort. </a:t>
            </a:r>
          </a:p>
          <a:p>
            <a:r>
              <a:rPr lang="en-US" dirty="0" smtClean="0"/>
              <a:t>Deep palpation uses the hands to explore the body’s internal structures to a depth of 4 to 5 cm or more. </a:t>
            </a:r>
          </a:p>
          <a:p>
            <a:r>
              <a:rPr lang="en-US" dirty="0" smtClean="0"/>
              <a:t>This technique is most often used for the abdominal and male and female reproductive assessments. Variations in this technique are single-handed and bimanual palpation.</a:t>
            </a:r>
            <a:endParaRPr lang="en-US" dirty="0"/>
          </a:p>
        </p:txBody>
      </p:sp>
    </p:spTree>
  </p:cSld>
  <p:clrMapOvr>
    <a:masterClrMapping/>
  </p:clrMapOvr>
  <p:timing>
    <p:tnLst>
      <p:par>
        <p:cTn id="1" dur="indefinite" restart="never" nodeType="tmRoot"/>
      </p:par>
    </p:tnLst>
  </p:timing>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Deep palpation</a:t>
            </a:r>
            <a:endParaRPr lang="en-US" b="1" dirty="0"/>
          </a:p>
        </p:txBody>
      </p:sp>
      <p:pic>
        <p:nvPicPr>
          <p:cNvPr id="297986" name="Picture 2"/>
          <p:cNvPicPr>
            <a:picLocks noGrp="1" noChangeAspect="1" noChangeArrowheads="1"/>
          </p:cNvPicPr>
          <p:nvPr>
            <p:ph idx="1"/>
          </p:nvPr>
        </p:nvPicPr>
        <p:blipFill>
          <a:blip r:embed="rId2"/>
          <a:srcRect/>
          <a:stretch>
            <a:fillRect/>
          </a:stretch>
        </p:blipFill>
        <p:spPr bwMode="auto">
          <a:xfrm>
            <a:off x="1143000" y="1371600"/>
            <a:ext cx="7086600" cy="5257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Percussion</a:t>
            </a:r>
            <a:br>
              <a:rPr lang="en-US" b="1" dirty="0" smtClean="0"/>
            </a:br>
            <a:endParaRPr lang="en-US" b="1" dirty="0"/>
          </a:p>
        </p:txBody>
      </p:sp>
      <p:sp>
        <p:nvSpPr>
          <p:cNvPr id="3" name="Content Placeholder 2"/>
          <p:cNvSpPr>
            <a:spLocks noGrp="1"/>
          </p:cNvSpPr>
          <p:nvPr>
            <p:ph idx="1"/>
          </p:nvPr>
        </p:nvSpPr>
        <p:spPr/>
        <p:txBody>
          <a:bodyPr>
            <a:normAutofit fontScale="85000" lnSpcReduction="20000"/>
          </a:bodyPr>
          <a:lstStyle/>
          <a:p>
            <a:r>
              <a:rPr lang="en-US" dirty="0" smtClean="0"/>
              <a:t>Percussion is the technique of striking one object against another to cause vibrations that produce sound. </a:t>
            </a:r>
          </a:p>
          <a:p>
            <a:r>
              <a:rPr lang="en-US" dirty="0" smtClean="0"/>
              <a:t>The density of underlying structures produces characteristic sounds. These sounds are diagnostic of normal and abnormal findings. </a:t>
            </a:r>
          </a:p>
          <a:p>
            <a:r>
              <a:rPr lang="en-US" dirty="0" smtClean="0"/>
              <a:t>The presence of air, fluid, and solids can be confirmed, as can organ size, shape, and position. Any part of the body can be </a:t>
            </a:r>
            <a:r>
              <a:rPr lang="en-US" dirty="0" err="1" smtClean="0"/>
              <a:t>percussed</a:t>
            </a:r>
            <a:r>
              <a:rPr lang="en-US" dirty="0" smtClean="0"/>
              <a:t>, but only  limited information can be obtained in specific areas such as the heart. </a:t>
            </a:r>
          </a:p>
          <a:p>
            <a:r>
              <a:rPr lang="en-US" dirty="0" smtClean="0"/>
              <a:t>The thorax and abdomen are the most frequently </a:t>
            </a:r>
            <a:r>
              <a:rPr lang="en-US" dirty="0" err="1" smtClean="0"/>
              <a:t>percussed</a:t>
            </a:r>
            <a:r>
              <a:rPr lang="en-US" dirty="0" smtClean="0"/>
              <a:t> locations.</a:t>
            </a:r>
            <a:endParaRPr lang="en-US" dirty="0"/>
          </a:p>
        </p:txBody>
      </p:sp>
    </p:spTree>
  </p:cSld>
  <p:clrMapOvr>
    <a:masterClrMapping/>
  </p:clrMapOvr>
  <p:timing>
    <p:tnLst>
      <p:par>
        <p:cTn id="1" dur="indefinite" restart="never" nodeType="tmRoot"/>
      </p:par>
    </p:tnLst>
  </p:timing>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Percussion</a:t>
            </a:r>
            <a:br>
              <a:rPr lang="en-US" b="1" dirty="0" smtClean="0"/>
            </a:br>
            <a:endParaRPr lang="en-US" dirty="0"/>
          </a:p>
        </p:txBody>
      </p:sp>
      <p:sp>
        <p:nvSpPr>
          <p:cNvPr id="3" name="Content Placeholder 2"/>
          <p:cNvSpPr>
            <a:spLocks noGrp="1"/>
          </p:cNvSpPr>
          <p:nvPr>
            <p:ph idx="1"/>
          </p:nvPr>
        </p:nvSpPr>
        <p:spPr/>
        <p:txBody>
          <a:bodyPr>
            <a:normAutofit/>
          </a:bodyPr>
          <a:lstStyle/>
          <a:p>
            <a:r>
              <a:rPr lang="en-US" dirty="0" smtClean="0"/>
              <a:t>Percussion sound can be analyzed according to its intensity, duration, pitch (frequency), quality, and location. Intensity refers to the relative loudness or softness of the sound. It is also called the amplitude. </a:t>
            </a:r>
          </a:p>
          <a:p>
            <a:r>
              <a:rPr lang="en-US" dirty="0" smtClean="0"/>
              <a:t>Duration of </a:t>
            </a:r>
            <a:r>
              <a:rPr lang="en-US" dirty="0" err="1" smtClean="0"/>
              <a:t>percussed</a:t>
            </a:r>
            <a:r>
              <a:rPr lang="en-US" dirty="0" smtClean="0"/>
              <a:t> sound describes the time period over which a sound is heard when elicited.</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appliances</a:t>
            </a:r>
            <a:endParaRPr lang="en-US" b="1" dirty="0"/>
          </a:p>
        </p:txBody>
      </p:sp>
      <p:pic>
        <p:nvPicPr>
          <p:cNvPr id="6146" name="Picture 2"/>
          <p:cNvPicPr>
            <a:picLocks noGrp="1" noChangeAspect="1" noChangeArrowheads="1"/>
          </p:cNvPicPr>
          <p:nvPr>
            <p:ph idx="1"/>
          </p:nvPr>
        </p:nvPicPr>
        <p:blipFill>
          <a:blip r:embed="rId2"/>
          <a:srcRect/>
          <a:stretch>
            <a:fillRect/>
          </a:stretch>
        </p:blipFill>
        <p:spPr bwMode="auto">
          <a:xfrm>
            <a:off x="615225" y="1600200"/>
            <a:ext cx="7913550" cy="4525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Percussion</a:t>
            </a:r>
            <a:br>
              <a:rPr lang="en-US" b="1" dirty="0" smtClean="0"/>
            </a:br>
            <a:endParaRPr lang="en-US" dirty="0"/>
          </a:p>
        </p:txBody>
      </p:sp>
      <p:sp>
        <p:nvSpPr>
          <p:cNvPr id="3" name="Content Placeholder 2"/>
          <p:cNvSpPr>
            <a:spLocks noGrp="1"/>
          </p:cNvSpPr>
          <p:nvPr>
            <p:ph idx="1"/>
          </p:nvPr>
        </p:nvSpPr>
        <p:spPr/>
        <p:txBody>
          <a:bodyPr>
            <a:normAutofit fontScale="92500"/>
          </a:bodyPr>
          <a:lstStyle/>
          <a:p>
            <a:r>
              <a:rPr lang="en-US" b="1" dirty="0" smtClean="0"/>
              <a:t>Frequency</a:t>
            </a:r>
            <a:r>
              <a:rPr lang="en-US" dirty="0" smtClean="0"/>
              <a:t> describes the concept of pitch. It is caused by the sound’s vibrations, or the highness or lowness of a sound. Frequency is measured in cycles per second (cps) or hertz (Hz). More rapidly occurring vibrations have a </a:t>
            </a:r>
            <a:r>
              <a:rPr lang="en-US" b="1" dirty="0" smtClean="0"/>
              <a:t>pitch</a:t>
            </a:r>
            <a:r>
              <a:rPr lang="en-US" dirty="0" smtClean="0"/>
              <a:t> that is higher than that of slower vibrations. </a:t>
            </a:r>
          </a:p>
          <a:p>
            <a:r>
              <a:rPr lang="en-US" dirty="0" smtClean="0"/>
              <a:t>The quality of a sound is its </a:t>
            </a:r>
            <a:r>
              <a:rPr lang="en-US" b="1" dirty="0" smtClean="0"/>
              <a:t>timbre</a:t>
            </a:r>
            <a:r>
              <a:rPr lang="en-US" dirty="0" smtClean="0"/>
              <a:t>, or how one perceives it musically. Location of sound refers to the area where the sound is produced and heard.</a:t>
            </a:r>
          </a:p>
          <a:p>
            <a:endParaRPr lang="en-US" dirty="0"/>
          </a:p>
        </p:txBody>
      </p:sp>
    </p:spTree>
  </p:cSld>
  <p:clrMapOvr>
    <a:masterClrMapping/>
  </p:clrMapOvr>
  <p:timing>
    <p:tnLst>
      <p:par>
        <p:cTn id="1" dur="indefinite" restart="never" nodeType="tmRoot"/>
      </p:par>
    </p:tnLst>
  </p:timing>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Percussion</a:t>
            </a:r>
            <a:br>
              <a:rPr lang="en-US" b="1" dirty="0" smtClean="0"/>
            </a:br>
            <a:endParaRPr lang="en-US" dirty="0"/>
          </a:p>
        </p:txBody>
      </p:sp>
      <p:pic>
        <p:nvPicPr>
          <p:cNvPr id="299010" name="Picture 2"/>
          <p:cNvPicPr>
            <a:picLocks noGrp="1" noChangeAspect="1" noChangeArrowheads="1"/>
          </p:cNvPicPr>
          <p:nvPr>
            <p:ph idx="1"/>
          </p:nvPr>
        </p:nvPicPr>
        <p:blipFill>
          <a:blip r:embed="rId2"/>
          <a:srcRect/>
          <a:stretch>
            <a:fillRect/>
          </a:stretch>
        </p:blipFill>
        <p:spPr bwMode="auto">
          <a:xfrm>
            <a:off x="990600" y="1447800"/>
            <a:ext cx="7162800" cy="4876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Percussion</a:t>
            </a:r>
            <a:br>
              <a:rPr lang="en-US" b="1" dirty="0" smtClean="0"/>
            </a:br>
            <a:endParaRPr lang="en-US" dirty="0"/>
          </a:p>
        </p:txBody>
      </p:sp>
      <p:sp>
        <p:nvSpPr>
          <p:cNvPr id="3" name="Content Placeholder 2"/>
          <p:cNvSpPr>
            <a:spLocks noGrp="1"/>
          </p:cNvSpPr>
          <p:nvPr>
            <p:ph idx="1"/>
          </p:nvPr>
        </p:nvSpPr>
        <p:spPr/>
        <p:txBody>
          <a:bodyPr>
            <a:normAutofit fontScale="92500"/>
          </a:bodyPr>
          <a:lstStyle/>
          <a:p>
            <a:r>
              <a:rPr lang="en-US" b="1" dirty="0" smtClean="0"/>
              <a:t>Amplitude</a:t>
            </a:r>
            <a:r>
              <a:rPr lang="en-US" dirty="0" smtClean="0"/>
              <a:t> = height of vibration</a:t>
            </a:r>
          </a:p>
          <a:p>
            <a:r>
              <a:rPr lang="en-US" b="1" dirty="0" smtClean="0"/>
              <a:t>Frequency</a:t>
            </a:r>
            <a:r>
              <a:rPr lang="en-US" dirty="0" smtClean="0"/>
              <a:t> = cycles per second</a:t>
            </a:r>
          </a:p>
          <a:p>
            <a:r>
              <a:rPr lang="en-US" dirty="0" smtClean="0"/>
              <a:t>The process of percussion can produce five distinct sounds in the body: </a:t>
            </a:r>
            <a:r>
              <a:rPr lang="en-US" b="1" dirty="0" smtClean="0"/>
              <a:t>flatness, dullness, resonance, </a:t>
            </a:r>
            <a:r>
              <a:rPr lang="en-US" b="1" dirty="0" err="1" smtClean="0"/>
              <a:t>hyperresonance</a:t>
            </a:r>
            <a:r>
              <a:rPr lang="en-US" b="1" dirty="0" smtClean="0"/>
              <a:t>, </a:t>
            </a:r>
            <a:r>
              <a:rPr lang="en-US" dirty="0" smtClean="0"/>
              <a:t>and</a:t>
            </a:r>
            <a:r>
              <a:rPr lang="en-US" b="1" dirty="0" smtClean="0"/>
              <a:t> </a:t>
            </a:r>
            <a:r>
              <a:rPr lang="en-US" b="1" dirty="0" err="1" smtClean="0"/>
              <a:t>tympany</a:t>
            </a:r>
            <a:r>
              <a:rPr lang="en-US" b="1" dirty="0" smtClean="0"/>
              <a:t>. </a:t>
            </a:r>
          </a:p>
          <a:p>
            <a:r>
              <a:rPr lang="en-US" dirty="0" smtClean="0"/>
              <a:t>Specific parts of the body elicit distinct </a:t>
            </a:r>
            <a:r>
              <a:rPr lang="en-US" dirty="0" err="1" smtClean="0"/>
              <a:t>percussable</a:t>
            </a:r>
            <a:r>
              <a:rPr lang="en-US" dirty="0" smtClean="0"/>
              <a:t> sounds. Therefore, when an unexpected sound is heard in a particular part of the body, the cause must be further investigated.</a:t>
            </a:r>
            <a:endParaRPr lang="en-US" dirty="0"/>
          </a:p>
        </p:txBody>
      </p:sp>
    </p:spTree>
  </p:cSld>
  <p:clrMapOvr>
    <a:masterClrMapping/>
  </p:clrMapOvr>
  <p:timing>
    <p:tnLst>
      <p:par>
        <p:cTn id="1" dur="indefinite" restart="never" nodeType="tmRoot"/>
      </p:par>
    </p:tnLst>
  </p:timing>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Percussion </a:t>
            </a:r>
            <a:endParaRPr lang="en-US" b="1" dirty="0"/>
          </a:p>
        </p:txBody>
      </p:sp>
      <p:pic>
        <p:nvPicPr>
          <p:cNvPr id="300034" name="Picture 2"/>
          <p:cNvPicPr>
            <a:picLocks noGrp="1" noChangeAspect="1" noChangeArrowheads="1"/>
          </p:cNvPicPr>
          <p:nvPr>
            <p:ph idx="1"/>
          </p:nvPr>
        </p:nvPicPr>
        <p:blipFill>
          <a:blip r:embed="rId2"/>
          <a:srcRect/>
          <a:stretch>
            <a:fillRect/>
          </a:stretch>
        </p:blipFill>
        <p:spPr bwMode="auto">
          <a:xfrm>
            <a:off x="381000" y="1447800"/>
            <a:ext cx="8458200" cy="5105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Percussion </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Sound waves are better conducted through a solid medium than through an air-filled medium because of the increased concentration of molecules. </a:t>
            </a:r>
          </a:p>
          <a:p>
            <a:r>
              <a:rPr lang="en-US" dirty="0" smtClean="0"/>
              <a:t>The basic premises underlying the sounds that are </a:t>
            </a:r>
            <a:r>
              <a:rPr lang="en-US" dirty="0" err="1" smtClean="0"/>
              <a:t>percussed</a:t>
            </a:r>
            <a:r>
              <a:rPr lang="en-US" dirty="0" smtClean="0"/>
              <a:t> are:</a:t>
            </a:r>
          </a:p>
          <a:p>
            <a:pPr>
              <a:buNone/>
            </a:pPr>
            <a:r>
              <a:rPr lang="en-US" dirty="0" smtClean="0"/>
              <a:t>1. The more solid a structure, the higher its pitch, the softer its intensity, and the shorter its duration.</a:t>
            </a:r>
          </a:p>
          <a:p>
            <a:pPr>
              <a:buNone/>
            </a:pPr>
            <a:r>
              <a:rPr lang="en-US" dirty="0" smtClean="0"/>
              <a:t>2. The more air-filled a structure, the lower its pitch, the louder its intensity, and the longer its duration.</a:t>
            </a:r>
            <a:endParaRPr lang="en-US" dirty="0"/>
          </a:p>
        </p:txBody>
      </p:sp>
    </p:spTree>
  </p:cSld>
  <p:clrMapOvr>
    <a:masterClrMapping/>
  </p:clrMapOvr>
  <p:timing>
    <p:tnLst>
      <p:par>
        <p:cTn id="1" dur="indefinite" restart="never" nodeType="tmRoot"/>
      </p:par>
    </p:tnLst>
  </p:timing>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Percussion techniques:</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There are four types of percussion techniques: immediate, mediate, direct fist percussion, and indirect fist percussion. </a:t>
            </a:r>
          </a:p>
          <a:p>
            <a:r>
              <a:rPr lang="en-US" dirty="0" smtClean="0"/>
              <a:t>It is important to keep in mind that the sounds produced from percussion are generated from body tissue up to 5 cm below the surface of the skin. </a:t>
            </a:r>
          </a:p>
          <a:p>
            <a:r>
              <a:rPr lang="en-US" dirty="0" smtClean="0"/>
              <a:t>If the abdomen is to be </a:t>
            </a:r>
            <a:r>
              <a:rPr lang="en-US" dirty="0" err="1" smtClean="0"/>
              <a:t>percussed</a:t>
            </a:r>
            <a:r>
              <a:rPr lang="en-US" dirty="0" smtClean="0"/>
              <a:t>, the patient should have the opportunity to void before the assessment.</a:t>
            </a:r>
            <a:endParaRPr lang="en-US" dirty="0"/>
          </a:p>
        </p:txBody>
      </p:sp>
    </p:spTree>
  </p:cSld>
  <p:clrMapOvr>
    <a:masterClrMapping/>
  </p:clrMapOvr>
  <p:timing>
    <p:tnLst>
      <p:par>
        <p:cTn id="1" dur="indefinite" restart="never" nodeType="tmRoot"/>
      </p:par>
    </p:tnLst>
  </p:timing>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Percussion techniques:</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Immediate or direct percussion </a:t>
            </a:r>
            <a:r>
              <a:rPr lang="en-US" dirty="0" smtClean="0"/>
              <a:t>is the striking of an area of the body directly.</a:t>
            </a:r>
          </a:p>
          <a:p>
            <a:pPr>
              <a:buNone/>
            </a:pPr>
            <a:r>
              <a:rPr lang="en-US" dirty="0" smtClean="0"/>
              <a:t>To perform immediate percussion:</a:t>
            </a:r>
          </a:p>
          <a:p>
            <a:pPr>
              <a:buNone/>
            </a:pPr>
            <a:r>
              <a:rPr lang="en-US" dirty="0" smtClean="0"/>
              <a:t>1. Spread the index or middle finger of the dominant hand slightly apart from the rest of the fingers.</a:t>
            </a:r>
          </a:p>
          <a:p>
            <a:pPr>
              <a:buNone/>
            </a:pPr>
            <a:r>
              <a:rPr lang="en-US" dirty="0" smtClean="0"/>
              <a:t>2. Make a light tapping motion with the finger pad of the index finger against the body part being </a:t>
            </a:r>
            <a:r>
              <a:rPr lang="en-US" dirty="0" err="1" smtClean="0"/>
              <a:t>percussed</a:t>
            </a:r>
            <a:r>
              <a:rPr lang="en-US" dirty="0" smtClean="0"/>
              <a:t>.</a:t>
            </a:r>
          </a:p>
          <a:p>
            <a:pPr>
              <a:buNone/>
            </a:pPr>
            <a:r>
              <a:rPr lang="en-US" dirty="0" smtClean="0"/>
              <a:t>3. Note what sound is produced.</a:t>
            </a:r>
            <a:endParaRPr lang="en-US" dirty="0"/>
          </a:p>
        </p:txBody>
      </p:sp>
    </p:spTree>
  </p:cSld>
  <p:clrMapOvr>
    <a:masterClrMapping/>
  </p:clrMapOvr>
  <p:timing>
    <p:tnLst>
      <p:par>
        <p:cTn id="1" dur="indefinite" restart="never" nodeType="tmRoot"/>
      </p:par>
    </p:tnLst>
  </p:timing>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Percussion techniques:</a:t>
            </a:r>
            <a:endParaRPr lang="en-US" dirty="0"/>
          </a:p>
        </p:txBody>
      </p:sp>
      <p:sp>
        <p:nvSpPr>
          <p:cNvPr id="3" name="Content Placeholder 2"/>
          <p:cNvSpPr>
            <a:spLocks noGrp="1"/>
          </p:cNvSpPr>
          <p:nvPr>
            <p:ph idx="1"/>
          </p:nvPr>
        </p:nvSpPr>
        <p:spPr>
          <a:xfrm>
            <a:off x="457200" y="1752600"/>
            <a:ext cx="8382000" cy="4724400"/>
          </a:xfrm>
        </p:spPr>
        <p:txBody>
          <a:bodyPr>
            <a:noAutofit/>
          </a:bodyPr>
          <a:lstStyle/>
          <a:p>
            <a:r>
              <a:rPr lang="en-US" b="1" dirty="0" smtClean="0"/>
              <a:t>Mediate percussion </a:t>
            </a:r>
            <a:r>
              <a:rPr lang="en-US" dirty="0" smtClean="0"/>
              <a:t>is also referred to as indirect percussion. This is a skill that takes time and practice to develop and to use effectively. Most sounds are produced using mediate percussion.</a:t>
            </a:r>
          </a:p>
        </p:txBody>
      </p:sp>
    </p:spTree>
  </p:cSld>
  <p:clrMapOvr>
    <a:masterClrMapping/>
  </p:clrMapOvr>
  <p:timing>
    <p:tnLst>
      <p:par>
        <p:cTn id="1" dur="indefinite" restart="never" nodeType="tmRoot"/>
      </p:par>
    </p:tnLst>
  </p:timing>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Percussion techniques:</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Steps to perform mediate percussion:</a:t>
            </a:r>
          </a:p>
          <a:p>
            <a:pPr>
              <a:buNone/>
            </a:pPr>
            <a:r>
              <a:rPr lang="en-US" dirty="0" smtClean="0"/>
              <a:t>1. Place the </a:t>
            </a:r>
            <a:r>
              <a:rPr lang="en-US" dirty="0" err="1" smtClean="0"/>
              <a:t>nondominant</a:t>
            </a:r>
            <a:r>
              <a:rPr lang="en-US" dirty="0" smtClean="0"/>
              <a:t> hand lightly on the surface to be </a:t>
            </a:r>
            <a:r>
              <a:rPr lang="en-US" dirty="0" err="1" smtClean="0"/>
              <a:t>percussed</a:t>
            </a:r>
            <a:r>
              <a:rPr lang="en-US" dirty="0" smtClean="0"/>
              <a:t>.</a:t>
            </a:r>
          </a:p>
          <a:p>
            <a:pPr>
              <a:buNone/>
            </a:pPr>
            <a:r>
              <a:rPr lang="en-US" dirty="0" smtClean="0"/>
              <a:t>2. Extend the middle finger of this hand, known as the </a:t>
            </a:r>
            <a:r>
              <a:rPr lang="en-US" dirty="0" err="1" smtClean="0"/>
              <a:t>pleximeter</a:t>
            </a:r>
            <a:r>
              <a:rPr lang="en-US" dirty="0" smtClean="0"/>
              <a:t>, and press its distal phalanx and distal </a:t>
            </a:r>
            <a:r>
              <a:rPr lang="en-US" dirty="0" err="1" smtClean="0"/>
              <a:t>interphalangeal</a:t>
            </a:r>
            <a:r>
              <a:rPr lang="en-US" dirty="0" smtClean="0"/>
              <a:t> joint firmly on the location where percussion is to begin. The </a:t>
            </a:r>
            <a:r>
              <a:rPr lang="en-US" dirty="0" err="1" smtClean="0"/>
              <a:t>pleximeter</a:t>
            </a:r>
            <a:r>
              <a:rPr lang="en-US" dirty="0" smtClean="0"/>
              <a:t> will remain stationary while percussion is performed in this location.</a:t>
            </a:r>
          </a:p>
          <a:p>
            <a:pPr>
              <a:buNone/>
            </a:pPr>
            <a:r>
              <a:rPr lang="en-US" dirty="0" smtClean="0"/>
              <a:t>3. Spread the other fingers of the </a:t>
            </a:r>
            <a:r>
              <a:rPr lang="en-US" dirty="0" err="1" smtClean="0"/>
              <a:t>nondominant</a:t>
            </a:r>
            <a:r>
              <a:rPr lang="en-US" dirty="0" smtClean="0"/>
              <a:t> hand apart and raise them slightly off the surface. This prevents interference and, thus, dampening of vibrations during the actual percussion.</a:t>
            </a:r>
          </a:p>
          <a:p>
            <a:endParaRPr lang="en-US" dirty="0"/>
          </a:p>
        </p:txBody>
      </p:sp>
    </p:spTree>
  </p:cSld>
  <p:clrMapOvr>
    <a:masterClrMapping/>
  </p:clrMapOvr>
  <p:timing>
    <p:tnLst>
      <p:par>
        <p:cTn id="1" dur="indefinite" restart="never" nodeType="tmRoot"/>
      </p:par>
    </p:tnLst>
  </p:timing>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Percussion techniques:</a:t>
            </a:r>
            <a:endParaRPr lang="en-US" dirty="0"/>
          </a:p>
        </p:txBody>
      </p:sp>
      <p:sp>
        <p:nvSpPr>
          <p:cNvPr id="3" name="Content Placeholder 2"/>
          <p:cNvSpPr>
            <a:spLocks noGrp="1"/>
          </p:cNvSpPr>
          <p:nvPr>
            <p:ph idx="1"/>
          </p:nvPr>
        </p:nvSpPr>
        <p:spPr/>
        <p:txBody>
          <a:bodyPr/>
          <a:lstStyle/>
          <a:p>
            <a:pPr>
              <a:buNone/>
            </a:pPr>
            <a:r>
              <a:rPr lang="en-US" dirty="0" smtClean="0"/>
              <a:t>4. Flex the middle finger of the dominant hand, called the  </a:t>
            </a:r>
            <a:r>
              <a:rPr lang="en-US" dirty="0" err="1" smtClean="0"/>
              <a:t>plexor</a:t>
            </a:r>
            <a:r>
              <a:rPr lang="en-US" dirty="0" smtClean="0"/>
              <a:t>. The fingernail of the </a:t>
            </a:r>
            <a:r>
              <a:rPr lang="en-US" dirty="0" err="1" smtClean="0"/>
              <a:t>plexor</a:t>
            </a:r>
            <a:r>
              <a:rPr lang="en-US" dirty="0" smtClean="0"/>
              <a:t> finger should be very short to prevent undue discomfort and injury to the patient. The other fingers on this hand should be fanned.</a:t>
            </a:r>
          </a:p>
          <a:p>
            <a:pPr>
              <a:buNone/>
            </a:pPr>
            <a:r>
              <a:rPr lang="en-US" dirty="0" smtClean="0"/>
              <a:t>5. Flex the wrist of the dominant hand and place the hand directly over the </a:t>
            </a:r>
            <a:r>
              <a:rPr lang="en-US" dirty="0" err="1" smtClean="0"/>
              <a:t>pleximeter</a:t>
            </a:r>
            <a:r>
              <a:rPr lang="en-US" dirty="0" smtClean="0"/>
              <a:t> finger of the </a:t>
            </a:r>
            <a:r>
              <a:rPr lang="en-US" dirty="0" err="1" smtClean="0"/>
              <a:t>nondominant</a:t>
            </a:r>
            <a:r>
              <a:rPr lang="en-US" dirty="0" smtClean="0"/>
              <a:t> hand.</a:t>
            </a:r>
          </a:p>
          <a:p>
            <a:endParaRPr lang="en-US"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beds</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Routine beds: </a:t>
            </a:r>
          </a:p>
          <a:p>
            <a:pPr>
              <a:buNone/>
            </a:pPr>
            <a:r>
              <a:rPr lang="en-US" dirty="0" smtClean="0"/>
              <a:t>	- Simple unoccupied bed. </a:t>
            </a:r>
          </a:p>
          <a:p>
            <a:pPr>
              <a:buNone/>
            </a:pPr>
            <a:r>
              <a:rPr lang="en-US" dirty="0" smtClean="0"/>
              <a:t>	 - An occupied bed. </a:t>
            </a:r>
          </a:p>
          <a:p>
            <a:pPr>
              <a:buNone/>
            </a:pPr>
            <a:r>
              <a:rPr lang="en-US" b="1" dirty="0" smtClean="0"/>
              <a:t>Special beds: </a:t>
            </a:r>
          </a:p>
          <a:p>
            <a:r>
              <a:rPr lang="en-US" dirty="0" smtClean="0"/>
              <a:t>Cardiac bed. </a:t>
            </a:r>
          </a:p>
          <a:p>
            <a:r>
              <a:rPr lang="en-US" dirty="0" smtClean="0"/>
              <a:t>Orthopedic bed. </a:t>
            </a:r>
          </a:p>
          <a:p>
            <a:r>
              <a:rPr lang="en-US" dirty="0" smtClean="0"/>
              <a:t>Operation bed. </a:t>
            </a:r>
          </a:p>
          <a:p>
            <a:r>
              <a:rPr lang="en-US" dirty="0" smtClean="0"/>
              <a:t>Admission bed. </a:t>
            </a:r>
          </a:p>
          <a:p>
            <a:r>
              <a:rPr lang="en-US" dirty="0" smtClean="0"/>
              <a:t>Amputation bed/ Divided bed. </a:t>
            </a:r>
          </a:p>
          <a:p>
            <a:endParaRPr lang="en-US" dirty="0"/>
          </a:p>
        </p:txBody>
      </p:sp>
    </p:spTree>
  </p:cSld>
  <p:clrMapOvr>
    <a:masterClrMapping/>
  </p:clrMapOvr>
  <p:timing>
    <p:tnLst>
      <p:par>
        <p:cTn id="1" dur="indefinite" restart="never" nodeType="tmRoot"/>
      </p:par>
    </p:tnLst>
  </p:timing>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Percussion techniques:</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6. With a sharp, crisp, rapid movement from the wrist of the dominant hand, strike the </a:t>
            </a:r>
            <a:r>
              <a:rPr lang="en-US" dirty="0" err="1" smtClean="0"/>
              <a:t>pleximeter</a:t>
            </a:r>
            <a:r>
              <a:rPr lang="en-US" dirty="0" smtClean="0"/>
              <a:t> with the </a:t>
            </a:r>
            <a:r>
              <a:rPr lang="en-US" dirty="0" err="1" smtClean="0"/>
              <a:t>plexor</a:t>
            </a:r>
            <a:r>
              <a:rPr lang="en-US" dirty="0" smtClean="0"/>
              <a:t>. At this point, the </a:t>
            </a:r>
            <a:r>
              <a:rPr lang="en-US" dirty="0" err="1" smtClean="0"/>
              <a:t>plexor</a:t>
            </a:r>
            <a:r>
              <a:rPr lang="en-US" dirty="0" smtClean="0"/>
              <a:t> should  be perpendicular to the </a:t>
            </a:r>
            <a:r>
              <a:rPr lang="en-US" dirty="0" err="1" smtClean="0"/>
              <a:t>pleximeter</a:t>
            </a:r>
            <a:r>
              <a:rPr lang="en-US" dirty="0" smtClean="0"/>
              <a:t>. The blow to the </a:t>
            </a:r>
            <a:r>
              <a:rPr lang="en-US" dirty="0" err="1" smtClean="0"/>
              <a:t>pleximeter</a:t>
            </a:r>
            <a:r>
              <a:rPr lang="en-US" dirty="0" smtClean="0"/>
              <a:t> should be between the distal </a:t>
            </a:r>
            <a:r>
              <a:rPr lang="en-US" dirty="0" err="1" smtClean="0"/>
              <a:t>interphalangeal</a:t>
            </a:r>
            <a:r>
              <a:rPr lang="en-US" dirty="0" smtClean="0"/>
              <a:t> joint and the fingernail. Use the finger pad rather than the fingertip of the </a:t>
            </a:r>
            <a:r>
              <a:rPr lang="en-US" dirty="0" err="1" smtClean="0"/>
              <a:t>plexor</a:t>
            </a:r>
            <a:r>
              <a:rPr lang="en-US" dirty="0" smtClean="0"/>
              <a:t> to deliver the blow. Concentrate on the movement to create the striking action from the dominant wrist only.</a:t>
            </a:r>
          </a:p>
          <a:p>
            <a:endParaRPr lang="en-US" dirty="0"/>
          </a:p>
        </p:txBody>
      </p:sp>
    </p:spTree>
  </p:cSld>
  <p:clrMapOvr>
    <a:masterClrMapping/>
  </p:clrMapOvr>
  <p:timing>
    <p:tnLst>
      <p:par>
        <p:cTn id="1" dur="indefinite" restart="never" nodeType="tmRoot"/>
      </p:par>
    </p:tnLst>
  </p:timing>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Percussion techniques:</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7. As soon as the </a:t>
            </a:r>
            <a:r>
              <a:rPr lang="en-US" dirty="0" err="1" smtClean="0"/>
              <a:t>plexor</a:t>
            </a:r>
            <a:r>
              <a:rPr lang="en-US" dirty="0" smtClean="0"/>
              <a:t> strikes the </a:t>
            </a:r>
            <a:r>
              <a:rPr lang="en-US" dirty="0" err="1" smtClean="0"/>
              <a:t>pleximeter</a:t>
            </a:r>
            <a:r>
              <a:rPr lang="en-US" dirty="0" smtClean="0"/>
              <a:t>, withdraw the </a:t>
            </a:r>
            <a:r>
              <a:rPr lang="en-US" dirty="0" err="1" smtClean="0"/>
              <a:t>plexor</a:t>
            </a:r>
            <a:r>
              <a:rPr lang="en-US" dirty="0" smtClean="0"/>
              <a:t> to avoid dampening the resulting vibrations. Do not move the </a:t>
            </a:r>
            <a:r>
              <a:rPr lang="en-US" dirty="0" err="1" smtClean="0"/>
              <a:t>pleximeter</a:t>
            </a:r>
            <a:r>
              <a:rPr lang="en-US" dirty="0" smtClean="0"/>
              <a:t> finger.</a:t>
            </a:r>
          </a:p>
          <a:p>
            <a:pPr>
              <a:buNone/>
            </a:pPr>
            <a:r>
              <a:rPr lang="en-US" dirty="0" smtClean="0"/>
              <a:t>8. Note the sound produced from the percussion.</a:t>
            </a:r>
          </a:p>
          <a:p>
            <a:pPr>
              <a:buNone/>
            </a:pPr>
            <a:r>
              <a:rPr lang="en-US" dirty="0" smtClean="0"/>
              <a:t>9. Repeat the percussion process one or two times in this location to confirm the sound.</a:t>
            </a:r>
          </a:p>
          <a:p>
            <a:pPr>
              <a:buNone/>
            </a:pPr>
            <a:r>
              <a:rPr lang="en-US" dirty="0" smtClean="0"/>
              <a:t>10. Move the </a:t>
            </a:r>
            <a:r>
              <a:rPr lang="en-US" dirty="0" err="1" smtClean="0"/>
              <a:t>pleximeter</a:t>
            </a:r>
            <a:r>
              <a:rPr lang="en-US" dirty="0" smtClean="0"/>
              <a:t> to a second location, preferably the </a:t>
            </a:r>
            <a:r>
              <a:rPr lang="en-US" dirty="0" err="1" smtClean="0"/>
              <a:t>contralateral</a:t>
            </a:r>
            <a:r>
              <a:rPr lang="en-US" dirty="0" smtClean="0"/>
              <a:t> location from where the previous percussion was performed. Repeat the percussion process in this manner until the entire body surface area being assessed has been </a:t>
            </a:r>
            <a:r>
              <a:rPr lang="en-US" dirty="0" err="1" smtClean="0"/>
              <a:t>percussed</a:t>
            </a:r>
            <a:r>
              <a:rPr lang="en-US" dirty="0" smtClean="0"/>
              <a:t>.</a:t>
            </a:r>
          </a:p>
          <a:p>
            <a:endParaRPr lang="en-US" dirty="0"/>
          </a:p>
        </p:txBody>
      </p:sp>
    </p:spTree>
  </p:cSld>
  <p:clrMapOvr>
    <a:masterClrMapping/>
  </p:clrMapOvr>
  <p:timing>
    <p:tnLst>
      <p:par>
        <p:cTn id="1" dur="indefinite" restart="never" nodeType="tmRoot"/>
      </p:par>
    </p:tnLst>
  </p:timing>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Mediate percussion</a:t>
            </a:r>
            <a:endParaRPr lang="en-US" b="1" dirty="0"/>
          </a:p>
        </p:txBody>
      </p:sp>
      <p:pic>
        <p:nvPicPr>
          <p:cNvPr id="301058" name="Picture 2"/>
          <p:cNvPicPr>
            <a:picLocks noGrp="1" noChangeAspect="1" noChangeArrowheads="1"/>
          </p:cNvPicPr>
          <p:nvPr>
            <p:ph idx="1"/>
          </p:nvPr>
        </p:nvPicPr>
        <p:blipFill>
          <a:blip r:embed="rId2"/>
          <a:srcRect/>
          <a:stretch>
            <a:fillRect/>
          </a:stretch>
        </p:blipFill>
        <p:spPr bwMode="auto">
          <a:xfrm>
            <a:off x="990600" y="1447800"/>
            <a:ext cx="6553200" cy="5181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Percussion techniques:</a:t>
            </a:r>
            <a:endParaRPr lang="en-US" dirty="0"/>
          </a:p>
        </p:txBody>
      </p:sp>
      <p:sp>
        <p:nvSpPr>
          <p:cNvPr id="3" name="Content Placeholder 2"/>
          <p:cNvSpPr>
            <a:spLocks noGrp="1"/>
          </p:cNvSpPr>
          <p:nvPr>
            <p:ph idx="1"/>
          </p:nvPr>
        </p:nvSpPr>
        <p:spPr>
          <a:xfrm>
            <a:off x="457200" y="1600200"/>
            <a:ext cx="8229600" cy="4953000"/>
          </a:xfrm>
        </p:spPr>
        <p:txBody>
          <a:bodyPr>
            <a:normAutofit fontScale="77500" lnSpcReduction="20000"/>
          </a:bodyPr>
          <a:lstStyle/>
          <a:p>
            <a:pPr>
              <a:buNone/>
            </a:pPr>
            <a:r>
              <a:rPr lang="en-US" b="1" dirty="0" smtClean="0"/>
              <a:t>Direct fist percussion </a:t>
            </a:r>
            <a:r>
              <a:rPr lang="en-US" dirty="0" smtClean="0"/>
              <a:t>is used to assess the presence of tenderness and pain in internal organs, such as the liver or the kidneys. </a:t>
            </a:r>
          </a:p>
          <a:p>
            <a:pPr>
              <a:buNone/>
            </a:pPr>
            <a:r>
              <a:rPr lang="en-US" dirty="0" smtClean="0"/>
              <a:t>To perform direct fist percussion:</a:t>
            </a:r>
          </a:p>
          <a:p>
            <a:pPr>
              <a:buNone/>
            </a:pPr>
            <a:r>
              <a:rPr lang="en-US" dirty="0" smtClean="0"/>
              <a:t>1. Explain this technique thoroughly so the patient does not think you are hitting him or her.</a:t>
            </a:r>
          </a:p>
          <a:p>
            <a:pPr>
              <a:buNone/>
            </a:pPr>
            <a:r>
              <a:rPr lang="en-US" dirty="0" smtClean="0"/>
              <a:t>2. Draw the dominant hand up into a fist.</a:t>
            </a:r>
          </a:p>
          <a:p>
            <a:pPr>
              <a:buNone/>
            </a:pPr>
            <a:r>
              <a:rPr lang="en-US" dirty="0" smtClean="0"/>
              <a:t>3. With the </a:t>
            </a:r>
            <a:r>
              <a:rPr lang="en-US" dirty="0" err="1" smtClean="0"/>
              <a:t>ulnar</a:t>
            </a:r>
            <a:r>
              <a:rPr lang="en-US" dirty="0" smtClean="0"/>
              <a:t> aspect of the closed fist, directly hit the area where the organ is located. The strike should be of moderate force, and it may take some practice to achieve the right intensity.</a:t>
            </a:r>
          </a:p>
          <a:p>
            <a:pPr>
              <a:buNone/>
            </a:pPr>
            <a:r>
              <a:rPr lang="en-US" dirty="0" smtClean="0"/>
              <a:t>The presence of pain in conjunction with direct fist percussion indicates inflammation of that organ or a strike of too high an intensity.</a:t>
            </a:r>
            <a:endParaRPr lang="en-US" dirty="0"/>
          </a:p>
        </p:txBody>
      </p:sp>
    </p:spTree>
  </p:cSld>
  <p:clrMapOvr>
    <a:masterClrMapping/>
  </p:clrMapOvr>
  <p:timing>
    <p:tnLst>
      <p:par>
        <p:cTn id="1" dur="indefinite" restart="never" nodeType="tmRoot"/>
      </p:par>
    </p:tnLst>
  </p:timing>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Direct fist percussion</a:t>
            </a:r>
            <a:endParaRPr lang="en-US" b="1" dirty="0"/>
          </a:p>
        </p:txBody>
      </p:sp>
      <p:pic>
        <p:nvPicPr>
          <p:cNvPr id="302082" name="Picture 2"/>
          <p:cNvPicPr>
            <a:picLocks noGrp="1" noChangeAspect="1" noChangeArrowheads="1"/>
          </p:cNvPicPr>
          <p:nvPr>
            <p:ph idx="1"/>
          </p:nvPr>
        </p:nvPicPr>
        <p:blipFill>
          <a:blip r:embed="rId2"/>
          <a:srcRect/>
          <a:stretch>
            <a:fillRect/>
          </a:stretch>
        </p:blipFill>
        <p:spPr bwMode="auto">
          <a:xfrm>
            <a:off x="1447800" y="1447800"/>
            <a:ext cx="6629400" cy="4952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Percussion techniques:</a:t>
            </a:r>
            <a:endParaRPr lang="en-US" dirty="0"/>
          </a:p>
        </p:txBody>
      </p:sp>
      <p:sp>
        <p:nvSpPr>
          <p:cNvPr id="3" name="Content Placeholder 2"/>
          <p:cNvSpPr>
            <a:spLocks noGrp="1"/>
          </p:cNvSpPr>
          <p:nvPr>
            <p:ph idx="1"/>
          </p:nvPr>
        </p:nvSpPr>
        <p:spPr>
          <a:xfrm>
            <a:off x="457200" y="1447800"/>
            <a:ext cx="8229600" cy="4953000"/>
          </a:xfrm>
        </p:spPr>
        <p:txBody>
          <a:bodyPr>
            <a:normAutofit fontScale="77500" lnSpcReduction="20000"/>
          </a:bodyPr>
          <a:lstStyle/>
          <a:p>
            <a:pPr>
              <a:buNone/>
            </a:pPr>
            <a:r>
              <a:rPr lang="en-US" b="1" dirty="0" smtClean="0"/>
              <a:t>Indirect Fist Percussion</a:t>
            </a:r>
          </a:p>
          <a:p>
            <a:pPr>
              <a:buNone/>
            </a:pPr>
            <a:r>
              <a:rPr lang="en-US" dirty="0" smtClean="0"/>
              <a:t>Indirect method is preferred over the direct method. </a:t>
            </a:r>
          </a:p>
          <a:p>
            <a:pPr>
              <a:buNone/>
            </a:pPr>
            <a:r>
              <a:rPr lang="en-US" dirty="0" smtClean="0"/>
              <a:t>Steps to perform indirect fist percussion:</a:t>
            </a:r>
          </a:p>
          <a:p>
            <a:pPr>
              <a:buNone/>
            </a:pPr>
            <a:r>
              <a:rPr lang="en-US" dirty="0" smtClean="0"/>
              <a:t>1. Place the </a:t>
            </a:r>
            <a:r>
              <a:rPr lang="en-US" dirty="0" err="1" smtClean="0"/>
              <a:t>palmar</a:t>
            </a:r>
            <a:r>
              <a:rPr lang="en-US" dirty="0" smtClean="0"/>
              <a:t> side of the </a:t>
            </a:r>
            <a:r>
              <a:rPr lang="en-US" dirty="0" err="1" smtClean="0"/>
              <a:t>nondominant</a:t>
            </a:r>
            <a:r>
              <a:rPr lang="en-US" dirty="0" smtClean="0"/>
              <a:t> hand on the skin’s surface over the organ to be examined. Place the fingers adjacent to one another and in straight alignment with the palm.</a:t>
            </a:r>
          </a:p>
          <a:p>
            <a:pPr>
              <a:buNone/>
            </a:pPr>
            <a:r>
              <a:rPr lang="en-US" dirty="0" smtClean="0"/>
              <a:t>2. Draw up the dominant hand into a closed fist.</a:t>
            </a:r>
          </a:p>
          <a:p>
            <a:pPr>
              <a:buNone/>
            </a:pPr>
            <a:r>
              <a:rPr lang="en-US" dirty="0" smtClean="0"/>
              <a:t>3. With the </a:t>
            </a:r>
            <a:r>
              <a:rPr lang="en-US" dirty="0" err="1" smtClean="0"/>
              <a:t>ulnar</a:t>
            </a:r>
            <a:r>
              <a:rPr lang="en-US" dirty="0" smtClean="0"/>
              <a:t> aspect of the closed fist, use moderate intensity to hit the outstretched </a:t>
            </a:r>
            <a:r>
              <a:rPr lang="en-US" dirty="0" err="1" smtClean="0"/>
              <a:t>nondominant</a:t>
            </a:r>
            <a:r>
              <a:rPr lang="en-US" dirty="0" smtClean="0"/>
              <a:t> hand on the dorsum. The </a:t>
            </a:r>
            <a:r>
              <a:rPr lang="en-US" dirty="0" err="1" smtClean="0"/>
              <a:t>nondominant</a:t>
            </a:r>
            <a:r>
              <a:rPr lang="en-US" dirty="0" smtClean="0"/>
              <a:t> hand absorbs some of the force of the striking hand. The resulting intensity should be of sufficient force to produce pain in the patient if organ inflammation is present.</a:t>
            </a:r>
            <a:endParaRPr lang="en-US" dirty="0"/>
          </a:p>
        </p:txBody>
      </p:sp>
    </p:spTree>
  </p:cSld>
  <p:clrMapOvr>
    <a:masterClrMapping/>
  </p:clrMapOvr>
  <p:timing>
    <p:tnLst>
      <p:par>
        <p:cTn id="1" dur="indefinite" restart="never" nodeType="tmRoot"/>
      </p:par>
    </p:tnLst>
  </p:timing>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Technique of Indirect Fist Percussion:</a:t>
            </a:r>
            <a:endParaRPr lang="en-US" b="1" dirty="0"/>
          </a:p>
        </p:txBody>
      </p:sp>
      <p:pic>
        <p:nvPicPr>
          <p:cNvPr id="303106" name="Picture 2"/>
          <p:cNvPicPr>
            <a:picLocks noGrp="1" noChangeAspect="1" noChangeArrowheads="1"/>
          </p:cNvPicPr>
          <p:nvPr>
            <p:ph idx="1"/>
          </p:nvPr>
        </p:nvPicPr>
        <p:blipFill>
          <a:blip r:embed="rId2"/>
          <a:srcRect/>
          <a:stretch>
            <a:fillRect/>
          </a:stretch>
        </p:blipFill>
        <p:spPr bwMode="auto">
          <a:xfrm>
            <a:off x="1371600" y="1447800"/>
            <a:ext cx="5791200" cy="54101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Auscultation</a:t>
            </a:r>
            <a:br>
              <a:rPr lang="en-US" b="1" dirty="0" smtClean="0"/>
            </a:br>
            <a:endParaRPr lang="en-US" b="1" dirty="0"/>
          </a:p>
        </p:txBody>
      </p:sp>
      <p:sp>
        <p:nvSpPr>
          <p:cNvPr id="3" name="Content Placeholder 2"/>
          <p:cNvSpPr>
            <a:spLocks noGrp="1"/>
          </p:cNvSpPr>
          <p:nvPr>
            <p:ph idx="1"/>
          </p:nvPr>
        </p:nvSpPr>
        <p:spPr>
          <a:xfrm>
            <a:off x="457200" y="1371600"/>
            <a:ext cx="8458200" cy="4754563"/>
          </a:xfrm>
        </p:spPr>
        <p:txBody>
          <a:bodyPr>
            <a:normAutofit fontScale="85000" lnSpcReduction="20000"/>
          </a:bodyPr>
          <a:lstStyle/>
          <a:p>
            <a:r>
              <a:rPr lang="en-US" dirty="0" smtClean="0"/>
              <a:t>Auscultation is the act of active listening to body organs to gather information on a patient’s clinical status. </a:t>
            </a:r>
          </a:p>
          <a:p>
            <a:r>
              <a:rPr lang="en-US" dirty="0" smtClean="0"/>
              <a:t>Auscultation includes listening to sounds that are voluntarily and involuntarily produced by the body. A deep inspiration a patient takes with the lung assessment illustrates a voluntary sound, and heart sounds illustrate involuntary sounds. </a:t>
            </a:r>
          </a:p>
          <a:p>
            <a:r>
              <a:rPr lang="en-US" dirty="0" smtClean="0"/>
              <a:t>A quiet environment is necessary for auscultation.</a:t>
            </a:r>
          </a:p>
          <a:p>
            <a:r>
              <a:rPr lang="en-US" dirty="0" err="1" smtClean="0"/>
              <a:t>Auscultated</a:t>
            </a:r>
            <a:r>
              <a:rPr lang="en-US" dirty="0" smtClean="0"/>
              <a:t> sounds should be analyzed in relation to their relative intensity, pitch, duration, quality, and location. </a:t>
            </a:r>
          </a:p>
          <a:p>
            <a:r>
              <a:rPr lang="en-US" dirty="0" smtClean="0"/>
              <a:t>There are two types of auscultation: direct and indirect.</a:t>
            </a:r>
            <a:endParaRPr lang="en-US" dirty="0"/>
          </a:p>
        </p:txBody>
      </p:sp>
    </p:spTree>
  </p:cSld>
  <p:clrMapOvr>
    <a:masterClrMapping/>
  </p:clrMapOvr>
  <p:timing>
    <p:tnLst>
      <p:par>
        <p:cTn id="1" dur="indefinite" restart="never" nodeType="tmRoot"/>
      </p:par>
    </p:tnLst>
  </p:timing>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Auscultation</a:t>
            </a:r>
            <a:br>
              <a:rPr lang="en-US" b="1" dirty="0" smtClean="0"/>
            </a:br>
            <a:endParaRPr lang="en-US" dirty="0"/>
          </a:p>
        </p:txBody>
      </p:sp>
      <p:sp>
        <p:nvSpPr>
          <p:cNvPr id="3" name="Content Placeholder 2"/>
          <p:cNvSpPr>
            <a:spLocks noGrp="1"/>
          </p:cNvSpPr>
          <p:nvPr>
            <p:ph idx="1"/>
          </p:nvPr>
        </p:nvSpPr>
        <p:spPr/>
        <p:txBody>
          <a:bodyPr/>
          <a:lstStyle/>
          <a:p>
            <a:pPr>
              <a:buNone/>
            </a:pPr>
            <a:r>
              <a:rPr lang="en-US" b="1" dirty="0" smtClean="0"/>
              <a:t>Direct or immediate auscultation </a:t>
            </a:r>
            <a:r>
              <a:rPr lang="en-US" dirty="0" smtClean="0"/>
              <a:t>is the process of listening with the unaided ear. </a:t>
            </a:r>
          </a:p>
          <a:p>
            <a:r>
              <a:rPr lang="en-US" dirty="0" smtClean="0"/>
              <a:t>This can include listening to the patient from some distance away or placing the ear directly on the patient’s skin surface. An example of immediate auscultation is the wheezing that is audible to the unassisted ear in a person having a severe asthmatic attack.</a:t>
            </a:r>
            <a:endParaRPr lang="en-US" dirty="0"/>
          </a:p>
        </p:txBody>
      </p:sp>
    </p:spTree>
  </p:cSld>
  <p:clrMapOvr>
    <a:masterClrMapping/>
  </p:clrMapOvr>
  <p:timing>
    <p:tnLst>
      <p:par>
        <p:cTn id="1" dur="indefinite" restart="never" nodeType="tmRoot"/>
      </p:par>
    </p:tnLst>
  </p:timing>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Auscultation</a:t>
            </a:r>
            <a:br>
              <a:rPr lang="en-US" b="1"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Indirect or mediate auscultation describes the process of listening with some amplification or mechanical device. </a:t>
            </a:r>
          </a:p>
          <a:p>
            <a:r>
              <a:rPr lang="en-US" dirty="0" smtClean="0"/>
              <a:t>The nurse most often performs mediate auscultation with an acoustic stethoscope, which does not amplify the body sounds, but instead blocks out environmental sounds. </a:t>
            </a:r>
          </a:p>
          <a:p>
            <a:r>
              <a:rPr lang="en-US" dirty="0" smtClean="0"/>
              <a:t>Amplification of body sounds can also be achieved with the use of a Doppler ultrasonic stethoscope.</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beds</a:t>
            </a:r>
            <a:endParaRPr lang="en-US" dirty="0"/>
          </a:p>
        </p:txBody>
      </p:sp>
      <p:sp>
        <p:nvSpPr>
          <p:cNvPr id="3" name="Content Placeholder 2"/>
          <p:cNvSpPr>
            <a:spLocks noGrp="1"/>
          </p:cNvSpPr>
          <p:nvPr>
            <p:ph idx="1"/>
          </p:nvPr>
        </p:nvSpPr>
        <p:spPr/>
        <p:txBody>
          <a:bodyPr>
            <a:normAutofit fontScale="92500"/>
          </a:bodyPr>
          <a:lstStyle/>
          <a:p>
            <a:pPr>
              <a:buNone/>
            </a:pPr>
            <a:r>
              <a:rPr lang="en-US" b="1" dirty="0" smtClean="0"/>
              <a:t>Occupied bed</a:t>
            </a:r>
          </a:p>
          <a:p>
            <a:r>
              <a:rPr lang="en-US" dirty="0" smtClean="0"/>
              <a:t>The occupied bed is made when the patient is not able or not permitted to get out of the bed</a:t>
            </a:r>
          </a:p>
          <a:p>
            <a:r>
              <a:rPr lang="en-US" dirty="0" smtClean="0"/>
              <a:t>The important part of making an occupied bed is to get the sheets smooth and tight under the patient so that there will be no wrinkles to rub against the patient’s skin</a:t>
            </a:r>
          </a:p>
          <a:p>
            <a:r>
              <a:rPr lang="en-US" dirty="0" smtClean="0"/>
              <a:t>The client’s privacy, comfort and safety is also important when making the bed</a:t>
            </a:r>
          </a:p>
          <a:p>
            <a:endParaRPr lang="en-US" dirty="0"/>
          </a:p>
        </p:txBody>
      </p:sp>
    </p:spTree>
  </p:cSld>
  <p:clrMapOvr>
    <a:masterClrMapping/>
  </p:clrMapOvr>
  <p:timing>
    <p:tnLst>
      <p:par>
        <p:cTn id="1" dur="indefinite" restart="never" nodeType="tmRoot"/>
      </p:par>
    </p:tnLst>
  </p:timing>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acoustic stethoscope. </a:t>
            </a:r>
            <a:endParaRPr lang="en-US" b="1" dirty="0"/>
          </a:p>
        </p:txBody>
      </p:sp>
      <p:sp>
        <p:nvSpPr>
          <p:cNvPr id="3" name="Content Placeholder 2"/>
          <p:cNvSpPr>
            <a:spLocks noGrp="1"/>
          </p:cNvSpPr>
          <p:nvPr>
            <p:ph idx="1"/>
          </p:nvPr>
        </p:nvSpPr>
        <p:spPr/>
        <p:txBody>
          <a:bodyPr>
            <a:normAutofit fontScale="70000" lnSpcReduction="20000"/>
          </a:bodyPr>
          <a:lstStyle/>
          <a:p>
            <a:r>
              <a:rPr lang="en-US" dirty="0" smtClean="0"/>
              <a:t>The earpieces block out noises in the environment. </a:t>
            </a:r>
          </a:p>
          <a:p>
            <a:r>
              <a:rPr lang="en-US" dirty="0" smtClean="0"/>
              <a:t>The earpieces and </a:t>
            </a:r>
            <a:r>
              <a:rPr lang="en-US" dirty="0" err="1" smtClean="0"/>
              <a:t>binaurals</a:t>
            </a:r>
            <a:r>
              <a:rPr lang="en-US" dirty="0" smtClean="0"/>
              <a:t> should be angled toward the nose. This angle permits the natural direction of the ear canal to be accessed. In this manner, sounds will be</a:t>
            </a:r>
          </a:p>
          <a:p>
            <a:r>
              <a:rPr lang="en-US" dirty="0" smtClean="0"/>
              <a:t>directed toward the adult tympanic membrane. </a:t>
            </a:r>
          </a:p>
          <a:p>
            <a:r>
              <a:rPr lang="en-US" dirty="0" smtClean="0"/>
              <a:t>The rubber or plastic tubing should be between 30.5 and 40 cm (12–18 in.). Stethoscopes with longer tubing will diminish the body sounds that are </a:t>
            </a:r>
            <a:r>
              <a:rPr lang="en-US" dirty="0" err="1" smtClean="0"/>
              <a:t>auscultated</a:t>
            </a:r>
            <a:r>
              <a:rPr lang="en-US" dirty="0" smtClean="0"/>
              <a:t>.</a:t>
            </a:r>
          </a:p>
          <a:p>
            <a:r>
              <a:rPr lang="en-US" dirty="0" smtClean="0"/>
              <a:t>The acoustic stethoscope has two listening heads: the bell and the diaphragm. The diaphragm is flat and the bell is a concave cup. The diaphragm transmits high-pitched sounds and the bell transmits low-pitched sounds.</a:t>
            </a:r>
          </a:p>
          <a:p>
            <a:r>
              <a:rPr lang="en-US" dirty="0" smtClean="0"/>
              <a:t>Breath sounds and normal heart sounds are examples of high-pitched sounds. Heart murmurs are examples of low-pitched sounds. </a:t>
            </a:r>
            <a:endParaRPr lang="en-US" dirty="0"/>
          </a:p>
        </p:txBody>
      </p:sp>
    </p:spTree>
  </p:cSld>
  <p:clrMapOvr>
    <a:masterClrMapping/>
  </p:clrMapOvr>
  <p:timing>
    <p:tnLst>
      <p:par>
        <p:cTn id="1" dur="indefinite" restart="never" nodeType="tmRoot"/>
      </p:par>
    </p:tnLst>
  </p:timing>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Auscultation</a:t>
            </a:r>
            <a:br>
              <a:rPr lang="en-US" b="1" dirty="0" smtClean="0"/>
            </a:b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Prior to </a:t>
            </a:r>
            <a:r>
              <a:rPr lang="en-US" dirty="0" err="1" smtClean="0"/>
              <a:t>auscultating</a:t>
            </a:r>
            <a:r>
              <a:rPr lang="en-US" dirty="0" smtClean="0"/>
              <a:t>, remove dangling necklaces or bracelets that can move during the examination and cause false noises. </a:t>
            </a:r>
          </a:p>
          <a:p>
            <a:r>
              <a:rPr lang="en-US" dirty="0" smtClean="0"/>
              <a:t>Warm the headpieces of the stethoscope in your hands prior to use, because shivering and movement can obscure assessment findings. </a:t>
            </a:r>
          </a:p>
          <a:p>
            <a:r>
              <a:rPr lang="en-US" dirty="0" smtClean="0"/>
              <a:t>To use the diaphragm, place it firmly against the skin surface to be </a:t>
            </a:r>
            <a:r>
              <a:rPr lang="en-US" dirty="0" err="1" smtClean="0"/>
              <a:t>auscultated</a:t>
            </a:r>
            <a:r>
              <a:rPr lang="en-US" dirty="0" smtClean="0"/>
              <a:t>. If the patient has a large quantity of hair in this area, it may be necessary to wet the hair to prevent it from interfering with the sound that is being </a:t>
            </a:r>
            <a:r>
              <a:rPr lang="en-US" dirty="0" err="1" smtClean="0"/>
              <a:t>auscultated</a:t>
            </a:r>
            <a:r>
              <a:rPr lang="en-US" dirty="0" smtClean="0"/>
              <a:t>. Otherwise, a grating sound may be heard.</a:t>
            </a:r>
            <a:endParaRPr lang="en-US" dirty="0"/>
          </a:p>
        </p:txBody>
      </p:sp>
    </p:spTree>
  </p:cSld>
  <p:clrMapOvr>
    <a:masterClrMapping/>
  </p:clrMapOvr>
  <p:timing>
    <p:tnLst>
      <p:par>
        <p:cTn id="1" dur="indefinite" restart="never" nodeType="tmRoot"/>
      </p:par>
    </p:tnLst>
  </p:timing>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Auscultation</a:t>
            </a:r>
            <a:br>
              <a:rPr lang="en-US" b="1" dirty="0" smtClean="0"/>
            </a:br>
            <a:endParaRPr lang="en-US" dirty="0"/>
          </a:p>
        </p:txBody>
      </p:sp>
      <p:sp>
        <p:nvSpPr>
          <p:cNvPr id="3" name="Content Placeholder 2"/>
          <p:cNvSpPr>
            <a:spLocks noGrp="1"/>
          </p:cNvSpPr>
          <p:nvPr>
            <p:ph idx="1"/>
          </p:nvPr>
        </p:nvSpPr>
        <p:spPr>
          <a:xfrm>
            <a:off x="457200" y="1447800"/>
            <a:ext cx="8458200" cy="4678363"/>
          </a:xfrm>
        </p:spPr>
        <p:txBody>
          <a:bodyPr>
            <a:normAutofit fontScale="77500" lnSpcReduction="20000"/>
          </a:bodyPr>
          <a:lstStyle/>
          <a:p>
            <a:r>
              <a:rPr lang="en-US" dirty="0" smtClean="0"/>
              <a:t>To use the bell, place it lightly on the skin surface that is to be </a:t>
            </a:r>
            <a:r>
              <a:rPr lang="en-US" dirty="0" err="1" smtClean="0"/>
              <a:t>auscultated</a:t>
            </a:r>
            <a:r>
              <a:rPr lang="en-US" dirty="0" smtClean="0"/>
              <a:t>. </a:t>
            </a:r>
          </a:p>
          <a:p>
            <a:r>
              <a:rPr lang="en-US" dirty="0" smtClean="0"/>
              <a:t>The bell will stretch the skin and act like a diaphragm and transmit high-pitched sounds if it is pressed too firmly on the skin. In both instances, auscultation requires a great deal of concentration. </a:t>
            </a:r>
          </a:p>
          <a:p>
            <a:r>
              <a:rPr lang="en-US" dirty="0" smtClean="0"/>
              <a:t>It may be helpful to close your eyes during the auscultation process to help you isolate the sound. Sometimes you can hear more than one sound in a given location. Try to listen to each sound and concentrate on each separately. It is important to clean your stethoscope after each patient to prevent the transfer of pathogens. </a:t>
            </a:r>
          </a:p>
          <a:p>
            <a:pPr>
              <a:buNone/>
            </a:pPr>
            <a:r>
              <a:rPr lang="en-US" b="1" dirty="0" smtClean="0">
                <a:solidFill>
                  <a:srgbClr val="FF0000"/>
                </a:solidFill>
              </a:rPr>
              <a:t>Remember, auscultation is a skill that requires practice and patience. Don’t expect to become an expert overnight.</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Reflective thinking</a:t>
            </a:r>
            <a:endParaRPr lang="en-US" b="1" dirty="0"/>
          </a:p>
        </p:txBody>
      </p:sp>
      <p:sp>
        <p:nvSpPr>
          <p:cNvPr id="3" name="Content Placeholder 2"/>
          <p:cNvSpPr>
            <a:spLocks noGrp="1"/>
          </p:cNvSpPr>
          <p:nvPr>
            <p:ph idx="1"/>
          </p:nvPr>
        </p:nvSpPr>
        <p:spPr>
          <a:xfrm>
            <a:off x="457200" y="1600200"/>
            <a:ext cx="8382000" cy="4800600"/>
          </a:xfrm>
        </p:spPr>
        <p:txBody>
          <a:bodyPr>
            <a:normAutofit fontScale="92500" lnSpcReduction="10000"/>
          </a:bodyPr>
          <a:lstStyle/>
          <a:p>
            <a:pPr>
              <a:buNone/>
            </a:pPr>
            <a:r>
              <a:rPr lang="en-US" dirty="0" smtClean="0"/>
              <a:t>• You are inserting a vaginal speculum into a patient when she says, “I’ve changed my mind. I don’t want to do this.” How would you respond to this patient?</a:t>
            </a:r>
          </a:p>
          <a:p>
            <a:pPr>
              <a:buNone/>
            </a:pPr>
            <a:r>
              <a:rPr lang="en-US" dirty="0" smtClean="0"/>
              <a:t>• While performing a breast exam on a patient, the patient shrieks, “What do you think you are doing?” How would you respond to this patient?</a:t>
            </a:r>
          </a:p>
          <a:p>
            <a:pPr>
              <a:buNone/>
            </a:pPr>
            <a:r>
              <a:rPr lang="en-US" dirty="0" smtClean="0"/>
              <a:t>• During deep palpation of the abdomen, your patient responds, “Ouch, you hurt me!” How would you respond?</a:t>
            </a:r>
            <a:endParaRPr lang="en-US" dirty="0"/>
          </a:p>
        </p:txBody>
      </p:sp>
    </p:spTree>
  </p:cSld>
  <p:clrMapOvr>
    <a:masterClrMapping/>
  </p:clrMapOvr>
  <p:timing>
    <p:tnLst>
      <p:par>
        <p:cTn id="1" dur="indefinite" restart="never" nodeType="tmRoot"/>
      </p:par>
    </p:tnLst>
  </p:timing>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Golden Rules for Physical Assessment</a:t>
            </a:r>
            <a:br>
              <a:rPr lang="en-US" b="1" dirty="0" smtClean="0"/>
            </a:b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 Stand on the right side of the patient; establishing a dominant side for assessment will decrease your movement around the patient.</a:t>
            </a:r>
          </a:p>
          <a:p>
            <a:pPr>
              <a:buNone/>
            </a:pPr>
            <a:r>
              <a:rPr lang="en-US" dirty="0" smtClean="0"/>
              <a:t>• Perform the assessment in a head-to-toe approach.</a:t>
            </a:r>
          </a:p>
          <a:p>
            <a:pPr>
              <a:buNone/>
            </a:pPr>
            <a:r>
              <a:rPr lang="en-US" dirty="0" smtClean="0"/>
              <a:t>• Always compare the right- and left-hand sides of the body for symmetry.</a:t>
            </a:r>
          </a:p>
          <a:p>
            <a:pPr>
              <a:buNone/>
            </a:pPr>
            <a:r>
              <a:rPr lang="en-US" dirty="0" smtClean="0"/>
              <a:t>• Proceed from the least invasive to the most invasive procedures for each body system.</a:t>
            </a:r>
          </a:p>
          <a:p>
            <a:pPr>
              <a:buNone/>
            </a:pPr>
            <a:r>
              <a:rPr lang="en-US" dirty="0" smtClean="0"/>
              <a:t>• Always perform the physical assessment using a systematic approach; if it is performed the same way each time, you are less likely to forget some part of the assessment.</a:t>
            </a:r>
            <a:endParaRPr lang="en-US" dirty="0"/>
          </a:p>
        </p:txBody>
      </p:sp>
    </p:spTree>
  </p:cSld>
  <p:clrMapOvr>
    <a:masterClrMapping/>
  </p:clrMapOvr>
  <p:timing>
    <p:tnLst>
      <p:par>
        <p:cTn id="1" dur="indefinite" restart="never" nodeType="tmRoot"/>
      </p:par>
    </p:tnLst>
  </p:timing>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Equipment to perform physical assessment </a:t>
            </a:r>
            <a:endParaRPr lang="en-US" b="1" dirty="0"/>
          </a:p>
        </p:txBody>
      </p:sp>
      <p:sp>
        <p:nvSpPr>
          <p:cNvPr id="3" name="Content Placeholder 2"/>
          <p:cNvSpPr>
            <a:spLocks noGrp="1"/>
          </p:cNvSpPr>
          <p:nvPr>
            <p:ph idx="1"/>
          </p:nvPr>
        </p:nvSpPr>
        <p:spPr>
          <a:xfrm>
            <a:off x="457200" y="1600200"/>
            <a:ext cx="8382000" cy="4876800"/>
          </a:xfrm>
        </p:spPr>
        <p:txBody>
          <a:bodyPr numCol="2">
            <a:normAutofit fontScale="92500" lnSpcReduction="20000"/>
          </a:bodyPr>
          <a:lstStyle/>
          <a:p>
            <a:pPr>
              <a:buNone/>
            </a:pPr>
            <a:r>
              <a:rPr lang="en-US" dirty="0" smtClean="0"/>
              <a:t>The equipment needed to perform a complete physical examination of the adult patient includes:</a:t>
            </a:r>
          </a:p>
          <a:p>
            <a:pPr>
              <a:buNone/>
            </a:pPr>
            <a:r>
              <a:rPr lang="en-US" dirty="0" smtClean="0"/>
              <a:t>• Pen and paper</a:t>
            </a:r>
          </a:p>
          <a:p>
            <a:pPr>
              <a:buNone/>
            </a:pPr>
            <a:r>
              <a:rPr lang="en-US" dirty="0" smtClean="0"/>
              <a:t>• Marking pen</a:t>
            </a:r>
          </a:p>
          <a:p>
            <a:pPr>
              <a:buNone/>
            </a:pPr>
            <a:r>
              <a:rPr lang="en-US" dirty="0" smtClean="0"/>
              <a:t>• Tape measure</a:t>
            </a:r>
          </a:p>
          <a:p>
            <a:pPr>
              <a:buNone/>
            </a:pPr>
            <a:r>
              <a:rPr lang="en-US" dirty="0" smtClean="0"/>
              <a:t>• Clean gloves</a:t>
            </a:r>
          </a:p>
          <a:p>
            <a:pPr>
              <a:buNone/>
            </a:pPr>
            <a:r>
              <a:rPr lang="en-US" dirty="0" smtClean="0"/>
              <a:t>• Penlight or flashlight</a:t>
            </a:r>
          </a:p>
          <a:p>
            <a:pPr>
              <a:buNone/>
            </a:pPr>
            <a:r>
              <a:rPr lang="en-US" dirty="0" smtClean="0"/>
              <a:t>• weighing Scale</a:t>
            </a:r>
          </a:p>
          <a:p>
            <a:pPr>
              <a:buNone/>
            </a:pPr>
            <a:r>
              <a:rPr lang="en-US" dirty="0" smtClean="0"/>
              <a:t>• Thermometer</a:t>
            </a:r>
          </a:p>
          <a:p>
            <a:pPr>
              <a:buNone/>
            </a:pPr>
            <a:r>
              <a:rPr lang="en-US" dirty="0" smtClean="0"/>
              <a:t>• Sphygmomanometer</a:t>
            </a:r>
          </a:p>
          <a:p>
            <a:pPr>
              <a:buNone/>
            </a:pPr>
            <a:r>
              <a:rPr lang="en-US" dirty="0" smtClean="0"/>
              <a:t>• Gooseneck lamp</a:t>
            </a:r>
          </a:p>
          <a:p>
            <a:pPr>
              <a:buNone/>
            </a:pPr>
            <a:r>
              <a:rPr lang="en-US" dirty="0" smtClean="0"/>
              <a:t>• Tongue depressor</a:t>
            </a:r>
          </a:p>
          <a:p>
            <a:pPr>
              <a:buNone/>
            </a:pPr>
            <a:r>
              <a:rPr lang="en-US" dirty="0" smtClean="0"/>
              <a:t>• Stethoscope</a:t>
            </a:r>
          </a:p>
          <a:p>
            <a:pPr>
              <a:buNone/>
            </a:pPr>
            <a:r>
              <a:rPr lang="en-US" dirty="0" smtClean="0"/>
              <a:t>• </a:t>
            </a:r>
            <a:r>
              <a:rPr lang="en-US" dirty="0" err="1" smtClean="0"/>
              <a:t>Otoscope</a:t>
            </a:r>
            <a:endParaRPr lang="en-US" dirty="0" smtClean="0"/>
          </a:p>
          <a:p>
            <a:pPr>
              <a:buNone/>
            </a:pPr>
            <a:r>
              <a:rPr lang="en-US" dirty="0" smtClean="0"/>
              <a:t>• Nasal speculum</a:t>
            </a:r>
          </a:p>
          <a:p>
            <a:pPr>
              <a:buNone/>
            </a:pPr>
            <a:r>
              <a:rPr lang="en-US" dirty="0" smtClean="0"/>
              <a:t>• Ophthalmoscope</a:t>
            </a:r>
          </a:p>
          <a:p>
            <a:pPr>
              <a:buNone/>
            </a:pPr>
            <a:r>
              <a:rPr lang="en-US" dirty="0" smtClean="0"/>
              <a:t>• </a:t>
            </a:r>
            <a:r>
              <a:rPr lang="en-US" dirty="0" err="1" smtClean="0"/>
              <a:t>Transilluminator</a:t>
            </a:r>
            <a:endParaRPr lang="en-US" dirty="0" smtClean="0"/>
          </a:p>
          <a:p>
            <a:pPr>
              <a:buNone/>
            </a:pPr>
            <a:r>
              <a:rPr lang="en-US" dirty="0" smtClean="0"/>
              <a:t>• Visual acuity charts</a:t>
            </a:r>
          </a:p>
        </p:txBody>
      </p:sp>
    </p:spTree>
  </p:cSld>
  <p:clrMapOvr>
    <a:masterClrMapping/>
  </p:clrMapOvr>
  <p:timing>
    <p:tnLst>
      <p:par>
        <p:cTn id="1" dur="indefinite" restart="never" nodeType="tmRoot"/>
      </p:par>
    </p:tnLst>
  </p:timing>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Equipment to perform physical assessment </a:t>
            </a:r>
            <a:endParaRPr lang="en-US" dirty="0"/>
          </a:p>
        </p:txBody>
      </p:sp>
      <p:sp>
        <p:nvSpPr>
          <p:cNvPr id="3" name="Content Placeholder 2"/>
          <p:cNvSpPr>
            <a:spLocks noGrp="1"/>
          </p:cNvSpPr>
          <p:nvPr>
            <p:ph idx="1"/>
          </p:nvPr>
        </p:nvSpPr>
        <p:spPr>
          <a:xfrm>
            <a:off x="381000" y="1600200"/>
            <a:ext cx="8229600" cy="4525963"/>
          </a:xfrm>
        </p:spPr>
        <p:txBody>
          <a:bodyPr numCol="2">
            <a:normAutofit fontScale="85000" lnSpcReduction="20000"/>
          </a:bodyPr>
          <a:lstStyle/>
          <a:p>
            <a:pPr>
              <a:buNone/>
            </a:pPr>
            <a:r>
              <a:rPr lang="en-US" dirty="0" smtClean="0"/>
              <a:t>• Tuning fork</a:t>
            </a:r>
          </a:p>
          <a:p>
            <a:pPr>
              <a:buNone/>
            </a:pPr>
            <a:r>
              <a:rPr lang="en-US" dirty="0" smtClean="0"/>
              <a:t>• Reflex hammer</a:t>
            </a:r>
          </a:p>
          <a:p>
            <a:pPr>
              <a:buNone/>
            </a:pPr>
            <a:r>
              <a:rPr lang="en-US" dirty="0" smtClean="0"/>
              <a:t>• Sterile needle</a:t>
            </a:r>
          </a:p>
          <a:p>
            <a:pPr>
              <a:buNone/>
            </a:pPr>
            <a:r>
              <a:rPr lang="en-US" dirty="0" smtClean="0"/>
              <a:t>• Cotton balls</a:t>
            </a:r>
          </a:p>
          <a:p>
            <a:pPr>
              <a:buNone/>
            </a:pPr>
            <a:r>
              <a:rPr lang="en-US" dirty="0" smtClean="0"/>
              <a:t>• Odors for cranial nerve assessment (coffee, lemon, flowers, etc.)</a:t>
            </a:r>
          </a:p>
          <a:p>
            <a:pPr>
              <a:buNone/>
            </a:pPr>
            <a:r>
              <a:rPr lang="en-US" dirty="0" smtClean="0"/>
              <a:t>• Small objects for neurological assessment (paper clip, key, cotton ball, pen, etc.)</a:t>
            </a:r>
          </a:p>
          <a:p>
            <a:pPr>
              <a:buNone/>
            </a:pPr>
            <a:r>
              <a:rPr lang="en-US" dirty="0" smtClean="0"/>
              <a:t>• Lubricant</a:t>
            </a:r>
          </a:p>
          <a:p>
            <a:pPr>
              <a:buNone/>
            </a:pPr>
            <a:r>
              <a:rPr lang="en-US" dirty="0" smtClean="0"/>
              <a:t>• Various sizes of vaginal speculums</a:t>
            </a:r>
          </a:p>
          <a:p>
            <a:pPr>
              <a:buNone/>
            </a:pPr>
            <a:r>
              <a:rPr lang="en-US" dirty="0" smtClean="0"/>
              <a:t>• Cervical brush</a:t>
            </a:r>
          </a:p>
          <a:p>
            <a:pPr>
              <a:buNone/>
            </a:pPr>
            <a:r>
              <a:rPr lang="en-US" dirty="0" smtClean="0"/>
              <a:t>• Cotton-tip applicator</a:t>
            </a:r>
          </a:p>
          <a:p>
            <a:pPr>
              <a:buNone/>
            </a:pPr>
            <a:r>
              <a:rPr lang="en-US" dirty="0" smtClean="0"/>
              <a:t>• Cervical spatula</a:t>
            </a:r>
          </a:p>
          <a:p>
            <a:pPr>
              <a:buNone/>
            </a:pPr>
            <a:r>
              <a:rPr lang="en-US" dirty="0" smtClean="0"/>
              <a:t>• Slide and fixative</a:t>
            </a:r>
          </a:p>
          <a:p>
            <a:pPr>
              <a:buNone/>
            </a:pPr>
            <a:r>
              <a:rPr lang="en-US" dirty="0" smtClean="0"/>
              <a:t>• </a:t>
            </a:r>
            <a:r>
              <a:rPr lang="en-US" dirty="0" err="1" smtClean="0"/>
              <a:t>Guaiac</a:t>
            </a:r>
            <a:r>
              <a:rPr lang="en-US" dirty="0" smtClean="0"/>
              <a:t> material</a:t>
            </a:r>
          </a:p>
          <a:p>
            <a:pPr>
              <a:buNone/>
            </a:pPr>
            <a:r>
              <a:rPr lang="en-US" dirty="0" smtClean="0"/>
              <a:t>• Specimen cup</a:t>
            </a:r>
          </a:p>
          <a:p>
            <a:endParaRPr lang="en-US" dirty="0"/>
          </a:p>
        </p:txBody>
      </p:sp>
    </p:spTree>
  </p:cSld>
  <p:clrMapOvr>
    <a:masterClrMapping/>
  </p:clrMapOvr>
  <p:timing>
    <p:tnLst>
      <p:par>
        <p:cTn id="1" dur="indefinite" restart="never" nodeType="tmRoot"/>
      </p:par>
    </p:tnLst>
  </p:timing>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Equipments </a:t>
            </a:r>
            <a:endParaRPr lang="en-US" b="1" dirty="0"/>
          </a:p>
        </p:txBody>
      </p:sp>
      <p:pic>
        <p:nvPicPr>
          <p:cNvPr id="304130" name="Picture 2"/>
          <p:cNvPicPr>
            <a:picLocks noGrp="1" noChangeAspect="1" noChangeArrowheads="1"/>
          </p:cNvPicPr>
          <p:nvPr>
            <p:ph idx="1"/>
          </p:nvPr>
        </p:nvPicPr>
        <p:blipFill>
          <a:blip r:embed="rId2"/>
          <a:srcRect/>
          <a:stretch>
            <a:fillRect/>
          </a:stretch>
        </p:blipFill>
        <p:spPr bwMode="auto">
          <a:xfrm>
            <a:off x="762000" y="1447800"/>
            <a:ext cx="7315200" cy="5105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Equipments </a:t>
            </a:r>
            <a:endParaRPr lang="en-US" dirty="0"/>
          </a:p>
        </p:txBody>
      </p:sp>
      <p:sp>
        <p:nvSpPr>
          <p:cNvPr id="3" name="Content Placeholder 2"/>
          <p:cNvSpPr>
            <a:spLocks noGrp="1"/>
          </p:cNvSpPr>
          <p:nvPr>
            <p:ph idx="1"/>
          </p:nvPr>
        </p:nvSpPr>
        <p:spPr>
          <a:xfrm>
            <a:off x="228600" y="1219200"/>
            <a:ext cx="8686800" cy="5638800"/>
          </a:xfrm>
        </p:spPr>
        <p:txBody>
          <a:bodyPr numCol="3">
            <a:normAutofit fontScale="77500" lnSpcReduction="20000"/>
          </a:bodyPr>
          <a:lstStyle/>
          <a:p>
            <a:pPr>
              <a:buNone/>
            </a:pPr>
            <a:r>
              <a:rPr lang="en-US" dirty="0" smtClean="0"/>
              <a:t>1. Tuning Fork</a:t>
            </a:r>
          </a:p>
          <a:p>
            <a:pPr>
              <a:buNone/>
            </a:pPr>
            <a:r>
              <a:rPr lang="en-US" dirty="0" smtClean="0"/>
              <a:t>2. Visual </a:t>
            </a:r>
            <a:r>
              <a:rPr lang="en-US" dirty="0" err="1" smtClean="0"/>
              <a:t>Occluder</a:t>
            </a:r>
            <a:endParaRPr lang="en-US" dirty="0" smtClean="0"/>
          </a:p>
          <a:p>
            <a:pPr>
              <a:buNone/>
            </a:pPr>
            <a:r>
              <a:rPr lang="en-US" dirty="0" smtClean="0"/>
              <a:t>3. Ruler</a:t>
            </a:r>
          </a:p>
          <a:p>
            <a:pPr>
              <a:buNone/>
            </a:pPr>
            <a:r>
              <a:rPr lang="en-US" dirty="0" smtClean="0"/>
              <a:t>4. Visual Acuity Chart</a:t>
            </a:r>
          </a:p>
          <a:p>
            <a:pPr>
              <a:buNone/>
            </a:pPr>
            <a:r>
              <a:rPr lang="en-US" dirty="0" smtClean="0"/>
              <a:t>5. Reflex Hammer (brush at bottom)</a:t>
            </a:r>
          </a:p>
          <a:p>
            <a:pPr>
              <a:buNone/>
            </a:pPr>
            <a:r>
              <a:rPr lang="en-US" dirty="0" smtClean="0"/>
              <a:t>6. Reflex Hammer</a:t>
            </a:r>
          </a:p>
          <a:p>
            <a:pPr>
              <a:buNone/>
            </a:pPr>
            <a:r>
              <a:rPr lang="en-US" dirty="0" smtClean="0"/>
              <a:t>7. Pen and Marking Pen</a:t>
            </a:r>
          </a:p>
          <a:p>
            <a:pPr>
              <a:buNone/>
            </a:pPr>
            <a:r>
              <a:rPr lang="en-US" dirty="0" smtClean="0"/>
              <a:t>8. Penlight</a:t>
            </a:r>
          </a:p>
          <a:p>
            <a:pPr>
              <a:buNone/>
            </a:pPr>
            <a:r>
              <a:rPr lang="en-US" dirty="0" smtClean="0"/>
              <a:t>9. Thermometer</a:t>
            </a:r>
          </a:p>
          <a:p>
            <a:pPr>
              <a:buNone/>
            </a:pPr>
            <a:r>
              <a:rPr lang="en-US" dirty="0" smtClean="0"/>
              <a:t>10. Sphygmomanometer</a:t>
            </a:r>
          </a:p>
          <a:p>
            <a:pPr>
              <a:buNone/>
            </a:pPr>
            <a:r>
              <a:rPr lang="en-US" dirty="0" smtClean="0"/>
              <a:t>11. Slide and Fixative</a:t>
            </a:r>
          </a:p>
          <a:p>
            <a:pPr>
              <a:buNone/>
            </a:pPr>
            <a:r>
              <a:rPr lang="en-US" dirty="0" smtClean="0"/>
              <a:t>12. Specimen Cup</a:t>
            </a:r>
          </a:p>
          <a:p>
            <a:pPr>
              <a:buNone/>
            </a:pPr>
            <a:r>
              <a:rPr lang="en-US" dirty="0" smtClean="0"/>
              <a:t>13. Vaginal Speculum</a:t>
            </a:r>
          </a:p>
          <a:p>
            <a:pPr>
              <a:buNone/>
            </a:pPr>
            <a:r>
              <a:rPr lang="en-US" dirty="0" smtClean="0"/>
              <a:t>14. Lubricant</a:t>
            </a:r>
          </a:p>
          <a:p>
            <a:pPr>
              <a:buNone/>
            </a:pPr>
            <a:r>
              <a:rPr lang="en-US" dirty="0" smtClean="0"/>
              <a:t>15. </a:t>
            </a:r>
            <a:r>
              <a:rPr lang="en-US" dirty="0" err="1" smtClean="0"/>
              <a:t>Goniometer</a:t>
            </a:r>
            <a:endParaRPr lang="en-US" dirty="0" smtClean="0"/>
          </a:p>
          <a:p>
            <a:pPr>
              <a:buNone/>
            </a:pPr>
            <a:r>
              <a:rPr lang="en-US" dirty="0" smtClean="0"/>
              <a:t>16. Clean Gloves</a:t>
            </a:r>
          </a:p>
          <a:p>
            <a:pPr>
              <a:buNone/>
            </a:pPr>
            <a:r>
              <a:rPr lang="en-US" dirty="0" smtClean="0"/>
              <a:t>17. Cervical Spatula (</a:t>
            </a:r>
            <a:r>
              <a:rPr lang="en-US" dirty="0" err="1" smtClean="0"/>
              <a:t>Ayre</a:t>
            </a:r>
            <a:r>
              <a:rPr lang="en-US" dirty="0" smtClean="0"/>
              <a:t> Spatula)</a:t>
            </a:r>
          </a:p>
          <a:p>
            <a:pPr>
              <a:buNone/>
            </a:pPr>
            <a:r>
              <a:rPr lang="en-US" dirty="0" smtClean="0"/>
              <a:t>18. Cervical Brush (</a:t>
            </a:r>
            <a:r>
              <a:rPr lang="en-US" dirty="0" err="1" smtClean="0"/>
              <a:t>Cytobrush</a:t>
            </a:r>
            <a:r>
              <a:rPr lang="en-US" dirty="0" smtClean="0"/>
              <a:t>)</a:t>
            </a:r>
          </a:p>
          <a:p>
            <a:pPr>
              <a:buNone/>
            </a:pPr>
            <a:r>
              <a:rPr lang="en-US" dirty="0" smtClean="0"/>
              <a:t>19. Cotton-tip Applicator</a:t>
            </a:r>
          </a:p>
          <a:p>
            <a:pPr>
              <a:buNone/>
            </a:pPr>
            <a:r>
              <a:rPr lang="en-US" dirty="0" smtClean="0"/>
              <a:t>20. Tongue Depressor </a:t>
            </a:r>
          </a:p>
          <a:p>
            <a:pPr>
              <a:buNone/>
            </a:pPr>
            <a:r>
              <a:rPr lang="en-US" dirty="0" smtClean="0"/>
              <a:t>21. </a:t>
            </a:r>
            <a:r>
              <a:rPr lang="en-US" dirty="0" err="1" smtClean="0"/>
              <a:t>Guaiac</a:t>
            </a:r>
            <a:r>
              <a:rPr lang="en-US" dirty="0" smtClean="0"/>
              <a:t> Material</a:t>
            </a:r>
          </a:p>
          <a:p>
            <a:pPr>
              <a:buNone/>
            </a:pPr>
            <a:r>
              <a:rPr lang="en-US" dirty="0" smtClean="0"/>
              <a:t>22. Tape Measure</a:t>
            </a:r>
          </a:p>
          <a:p>
            <a:pPr>
              <a:buNone/>
            </a:pPr>
            <a:r>
              <a:rPr lang="en-US" dirty="0" smtClean="0"/>
              <a:t>23. Acoustic Stethoscope</a:t>
            </a:r>
          </a:p>
          <a:p>
            <a:pPr>
              <a:buNone/>
            </a:pPr>
            <a:r>
              <a:rPr lang="en-US" dirty="0" smtClean="0"/>
              <a:t>24. Ophthalmoscope</a:t>
            </a:r>
          </a:p>
          <a:p>
            <a:pPr>
              <a:buNone/>
            </a:pPr>
            <a:r>
              <a:rPr lang="en-US" dirty="0" smtClean="0"/>
              <a:t>25. </a:t>
            </a:r>
            <a:r>
              <a:rPr lang="en-US" dirty="0" err="1" smtClean="0"/>
              <a:t>Otoscope</a:t>
            </a:r>
            <a:r>
              <a:rPr lang="en-US" dirty="0" smtClean="0"/>
              <a:t> with Speculum</a:t>
            </a:r>
          </a:p>
          <a:p>
            <a:pPr>
              <a:buNone/>
            </a:pPr>
            <a:r>
              <a:rPr lang="en-US" dirty="0" smtClean="0"/>
              <a:t>26. Objects for Neurological Examination</a:t>
            </a:r>
          </a:p>
          <a:p>
            <a:pPr>
              <a:buNone/>
            </a:pPr>
            <a:r>
              <a:rPr lang="en-US" dirty="0" smtClean="0"/>
              <a:t>(key and cotton ball)</a:t>
            </a:r>
          </a:p>
          <a:p>
            <a:pPr>
              <a:buNone/>
            </a:pPr>
            <a:r>
              <a:rPr lang="en-US" dirty="0" smtClean="0"/>
              <a:t>27. Sterile Needle</a:t>
            </a:r>
            <a:endParaRPr lang="en-US" dirty="0"/>
          </a:p>
        </p:txBody>
      </p:sp>
    </p:spTree>
  </p:cSld>
  <p:clrMapOvr>
    <a:masterClrMapping/>
  </p:clrMapOvr>
  <p:timing>
    <p:tnLst>
      <p:par>
        <p:cTn id="1" dur="indefinite" restart="never" nodeType="tmRoot"/>
      </p:par>
    </p:tnLst>
  </p:timing>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Preparing for a Physical Assessment</a:t>
            </a:r>
            <a:br>
              <a:rPr lang="en-US" b="1" dirty="0" smtClean="0"/>
            </a:br>
            <a:endParaRPr lang="en-US" dirty="0"/>
          </a:p>
        </p:txBody>
      </p:sp>
      <p:sp>
        <p:nvSpPr>
          <p:cNvPr id="3" name="Content Placeholder 2"/>
          <p:cNvSpPr>
            <a:spLocks noGrp="1"/>
          </p:cNvSpPr>
          <p:nvPr>
            <p:ph idx="1"/>
          </p:nvPr>
        </p:nvSpPr>
        <p:spPr/>
        <p:txBody>
          <a:bodyPr/>
          <a:lstStyle/>
          <a:p>
            <a:r>
              <a:rPr lang="en-US" dirty="0" smtClean="0"/>
              <a:t>Review knowledge of anatomy and physiology of the various systems so as to detect abnormalities.</a:t>
            </a:r>
          </a:p>
          <a:p>
            <a:r>
              <a:rPr lang="en-US" dirty="0" smtClean="0"/>
              <a:t>Review knowledge about the procedure and diverse socio-cultural awareness.</a:t>
            </a:r>
          </a:p>
          <a:p>
            <a:r>
              <a:rPr lang="en-US" dirty="0" smtClean="0"/>
              <a:t>Familiarize self with the operation of the equipment/ instruments to be used in the exam.</a:t>
            </a:r>
            <a:endParaRPr lang="en-US"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beds</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Unoccupied/ Closed bed</a:t>
            </a:r>
          </a:p>
          <a:p>
            <a:r>
              <a:rPr lang="en-US" dirty="0" smtClean="0"/>
              <a:t>the top sheet blankets and bedspreads are drawn up to the head of the mattress and under the pillows, this is prepared in a hospital room before a new client is admitted to that room.</a:t>
            </a:r>
          </a:p>
          <a:p>
            <a:pPr>
              <a:buNone/>
            </a:pPr>
            <a:r>
              <a:rPr lang="en-US" b="1" dirty="0" smtClean="0"/>
              <a:t>Cradle Bed</a:t>
            </a:r>
          </a:p>
          <a:p>
            <a:r>
              <a:rPr lang="en-US" dirty="0" smtClean="0"/>
              <a:t>Contains cradle, a device for holding the top covers off.</a:t>
            </a:r>
          </a:p>
          <a:p>
            <a:r>
              <a:rPr lang="en-US" dirty="0" smtClean="0"/>
              <a:t>The outer cradle is made of wood, metal or at home for a brief period, a cardboard art to shape</a:t>
            </a:r>
          </a:p>
          <a:p>
            <a:endParaRPr lang="en-US" dirty="0"/>
          </a:p>
        </p:txBody>
      </p:sp>
    </p:spTree>
  </p:cSld>
  <p:clrMapOvr>
    <a:masterClrMapping/>
  </p:clrMapOvr>
  <p:timing>
    <p:tnLst>
      <p:par>
        <p:cTn id="1" dur="indefinite" restart="never" nodeType="tmRoot"/>
      </p:par>
    </p:tnLst>
  </p:timing>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Preparing for a Physical Assessment</a:t>
            </a:r>
            <a:br>
              <a:rPr lang="en-US" b="1" dirty="0" smtClean="0"/>
            </a:br>
            <a:endParaRPr lang="en-US" b="1" dirty="0"/>
          </a:p>
        </p:txBody>
      </p:sp>
      <p:sp>
        <p:nvSpPr>
          <p:cNvPr id="3" name="Content Placeholder 2"/>
          <p:cNvSpPr>
            <a:spLocks noGrp="1"/>
          </p:cNvSpPr>
          <p:nvPr>
            <p:ph idx="1"/>
          </p:nvPr>
        </p:nvSpPr>
        <p:spPr>
          <a:xfrm>
            <a:off x="457200" y="1371600"/>
            <a:ext cx="8458200" cy="5181600"/>
          </a:xfrm>
        </p:spPr>
        <p:txBody>
          <a:bodyPr>
            <a:normAutofit/>
          </a:bodyPr>
          <a:lstStyle/>
          <a:p>
            <a:pPr>
              <a:buNone/>
            </a:pPr>
            <a:r>
              <a:rPr lang="en-US" dirty="0" smtClean="0"/>
              <a:t>• Always dress in a clean, professional manner; make sure your name pin or workplace identification is visible.</a:t>
            </a:r>
          </a:p>
          <a:p>
            <a:pPr>
              <a:buNone/>
            </a:pPr>
            <a:r>
              <a:rPr lang="en-US" dirty="0" smtClean="0"/>
              <a:t>• Remove all bracelets, necklaces, or earrings that can interfere with the  physical assessment.</a:t>
            </a:r>
          </a:p>
          <a:p>
            <a:pPr>
              <a:buNone/>
            </a:pPr>
            <a:r>
              <a:rPr lang="en-US" dirty="0" smtClean="0"/>
              <a:t>• Be sure that your fingernails are short and your hands are warm for maximum patient comfort.</a:t>
            </a:r>
          </a:p>
          <a:p>
            <a:pPr>
              <a:buNone/>
            </a:pPr>
            <a:r>
              <a:rPr lang="en-US" dirty="0" smtClean="0"/>
              <a:t>• Be sure your hair will not fall forward and obstruct your vision or touch the patient.</a:t>
            </a:r>
          </a:p>
        </p:txBody>
      </p:sp>
    </p:spTree>
  </p:cSld>
  <p:clrMapOvr>
    <a:masterClrMapping/>
  </p:clrMapOvr>
  <p:timing>
    <p:tnLst>
      <p:par>
        <p:cTn id="1" dur="indefinite" restart="never" nodeType="tmRoot"/>
      </p:par>
    </p:tnLst>
  </p:timing>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Preparing for a Physical</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 Arrange for a well-lit, warm, and private room.</a:t>
            </a:r>
          </a:p>
          <a:p>
            <a:pPr>
              <a:buNone/>
            </a:pPr>
            <a:r>
              <a:rPr lang="en-US" dirty="0" smtClean="0"/>
              <a:t>• Ensure that all the necessary equipment is ready for use and within reach.</a:t>
            </a:r>
          </a:p>
          <a:p>
            <a:pPr>
              <a:buNone/>
            </a:pPr>
            <a:r>
              <a:rPr lang="en-US" dirty="0" smtClean="0"/>
              <a:t>• Introduce yourself to the patient: “My name is Veronica Rojas. I am the nurse who is caring for you today. I need to assess how your lungs are today.”</a:t>
            </a:r>
          </a:p>
          <a:p>
            <a:pPr>
              <a:buNone/>
            </a:pPr>
            <a:r>
              <a:rPr lang="en-US" dirty="0" smtClean="0"/>
              <a:t>• Clarify with the patient how he or she wishes to be addressed: Miss Jones, José, Dr. </a:t>
            </a:r>
            <a:r>
              <a:rPr lang="en-US" dirty="0" err="1" smtClean="0"/>
              <a:t>Casy</a:t>
            </a:r>
            <a:r>
              <a:rPr lang="en-US" dirty="0" smtClean="0"/>
              <a:t>, Rev. Grimes, etc.</a:t>
            </a:r>
          </a:p>
          <a:p>
            <a:endParaRPr lang="en-US" dirty="0"/>
          </a:p>
        </p:txBody>
      </p:sp>
    </p:spTree>
  </p:cSld>
  <p:clrMapOvr>
    <a:masterClrMapping/>
  </p:clrMapOvr>
  <p:timing>
    <p:tnLst>
      <p:par>
        <p:cTn id="1" dur="indefinite" restart="never" nodeType="tmRoot"/>
      </p:par>
    </p:tnLst>
  </p:timing>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Preparing for a Physical Assessment</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 Explain what you plan to do and how long it will take; allow the patient to ask questions.</a:t>
            </a:r>
          </a:p>
          <a:p>
            <a:pPr>
              <a:buNone/>
            </a:pPr>
            <a:r>
              <a:rPr lang="en-US" dirty="0" smtClean="0"/>
              <a:t>• Instruct the patient to undress; the underpants can be left on until the end of the assessment; provide a gown and drape for the patient and explain how to use them.</a:t>
            </a:r>
          </a:p>
          <a:p>
            <a:pPr>
              <a:buNone/>
            </a:pPr>
            <a:r>
              <a:rPr lang="en-US" dirty="0" smtClean="0"/>
              <a:t>• Allow the patient to undress privately; inform the patient when you will return to start the assessment.</a:t>
            </a:r>
          </a:p>
          <a:p>
            <a:pPr>
              <a:buNone/>
            </a:pPr>
            <a:r>
              <a:rPr lang="en-US" dirty="0" smtClean="0"/>
              <a:t>• Have the patient void prior to the assessment.</a:t>
            </a:r>
          </a:p>
          <a:p>
            <a:endParaRPr lang="en-US" dirty="0"/>
          </a:p>
        </p:txBody>
      </p:sp>
    </p:spTree>
  </p:cSld>
  <p:clrMapOvr>
    <a:masterClrMapping/>
  </p:clrMapOvr>
  <p:timing>
    <p:tnLst>
      <p:par>
        <p:cTn id="1" dur="indefinite" restart="never" nodeType="tmRoot"/>
      </p:par>
    </p:tnLst>
  </p:timing>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Preparing for a Physical Assessment</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 Wash your hands in front of the patient to show your concern for cleanliness.</a:t>
            </a:r>
          </a:p>
          <a:p>
            <a:pPr>
              <a:buNone/>
            </a:pPr>
            <a:r>
              <a:rPr lang="en-US" dirty="0" smtClean="0"/>
              <a:t>• Observe standard precautions and transmission-based precautions, as  indicated.</a:t>
            </a:r>
          </a:p>
          <a:p>
            <a:pPr>
              <a:buNone/>
            </a:pPr>
            <a:r>
              <a:rPr lang="en-US" dirty="0" smtClean="0"/>
              <a:t>• Ensure that the patient is accessible from both sides of the examining bed  or table.</a:t>
            </a:r>
          </a:p>
          <a:p>
            <a:pPr>
              <a:buNone/>
            </a:pPr>
            <a:r>
              <a:rPr lang="en-US" dirty="0" smtClean="0"/>
              <a:t>• If a bed is used, raise the height so that you do not have to bend over to  perform the assessment.</a:t>
            </a:r>
          </a:p>
          <a:p>
            <a:pPr>
              <a:buNone/>
            </a:pPr>
            <a:r>
              <a:rPr lang="en-US" dirty="0" smtClean="0"/>
              <a:t>• Position the patient as dictated by the body system being assessed; </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Preparing for a Physical Assessment</a:t>
            </a:r>
            <a:endParaRPr lang="en-US" dirty="0"/>
          </a:p>
        </p:txBody>
      </p:sp>
      <p:sp>
        <p:nvSpPr>
          <p:cNvPr id="3" name="Content Placeholder 2"/>
          <p:cNvSpPr>
            <a:spLocks noGrp="1"/>
          </p:cNvSpPr>
          <p:nvPr>
            <p:ph idx="1"/>
          </p:nvPr>
        </p:nvSpPr>
        <p:spPr>
          <a:xfrm>
            <a:off x="457200" y="1447800"/>
            <a:ext cx="8382000" cy="5105400"/>
          </a:xfrm>
        </p:spPr>
        <p:txBody>
          <a:bodyPr>
            <a:normAutofit fontScale="92500" lnSpcReduction="10000"/>
          </a:bodyPr>
          <a:lstStyle/>
          <a:p>
            <a:pPr>
              <a:buNone/>
            </a:pPr>
            <a:r>
              <a:rPr lang="en-US" dirty="0" smtClean="0"/>
              <a:t>• Enlist the patient’s cooperation by explaining what you are about to do, where it will be done, and how it may feel.</a:t>
            </a:r>
          </a:p>
          <a:p>
            <a:pPr>
              <a:buNone/>
            </a:pPr>
            <a:r>
              <a:rPr lang="en-US" dirty="0" smtClean="0"/>
              <a:t>• Warm all instruments prior to their use (use your hands or warm water).</a:t>
            </a:r>
          </a:p>
          <a:p>
            <a:pPr>
              <a:buNone/>
            </a:pPr>
            <a:r>
              <a:rPr lang="en-US" dirty="0" smtClean="0"/>
              <a:t>• Examine the unaffected body part or side first if a patient’s complaint is  unilateral.</a:t>
            </a:r>
          </a:p>
          <a:p>
            <a:pPr>
              <a:buNone/>
            </a:pPr>
            <a:r>
              <a:rPr lang="en-US" dirty="0" smtClean="0"/>
              <a:t>• Explain to the patient why you may be spending a long time performing one particular skill: “Listening to the heart requires concentration and time.”</a:t>
            </a:r>
          </a:p>
          <a:p>
            <a:endParaRPr lang="en-US" dirty="0"/>
          </a:p>
        </p:txBody>
      </p:sp>
    </p:spTree>
  </p:cSld>
  <p:clrMapOvr>
    <a:masterClrMapping/>
  </p:clrMapOvr>
  <p:timing>
    <p:tnLst>
      <p:par>
        <p:cTn id="1" dur="indefinite" restart="never" nodeType="tmRoot"/>
      </p:par>
    </p:tnLst>
  </p:timing>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Preparing for a Physical Assessment</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dirty="0" smtClean="0"/>
              <a:t>• If the patient complains of fatigue, continue the assessment later (if possible).</a:t>
            </a:r>
          </a:p>
          <a:p>
            <a:pPr>
              <a:buNone/>
            </a:pPr>
            <a:r>
              <a:rPr lang="en-US" dirty="0" smtClean="0"/>
              <a:t>• Avoid making crude or negative remarks; be cognizant of your facial expression when dealing with malodorous and dirty patients or with disturbing findings (infected wounds, disfigurement, etc.).</a:t>
            </a:r>
          </a:p>
          <a:p>
            <a:pPr>
              <a:buNone/>
            </a:pPr>
            <a:r>
              <a:rPr lang="en-US" dirty="0" smtClean="0"/>
              <a:t>• Conduct the assessment in a systematic fashion every time. (This decreases the likelihood of forgetting to perform a particular assessment.)</a:t>
            </a:r>
          </a:p>
          <a:p>
            <a:pPr>
              <a:buNone/>
            </a:pPr>
            <a:r>
              <a:rPr lang="en-US" dirty="0" smtClean="0"/>
              <a:t>• Thank the patient when the physical assessment is concluded; inform the patient what will happen next.</a:t>
            </a:r>
          </a:p>
          <a:p>
            <a:pPr>
              <a:buNone/>
            </a:pPr>
            <a:r>
              <a:rPr lang="en-US" dirty="0" smtClean="0"/>
              <a:t>• Document assessment findings in the appropriate section of the patient record.</a:t>
            </a:r>
          </a:p>
          <a:p>
            <a:endParaRPr lang="en-US" dirty="0"/>
          </a:p>
        </p:txBody>
      </p:sp>
    </p:spTree>
  </p:cSld>
  <p:clrMapOvr>
    <a:masterClrMapping/>
  </p:clrMapOvr>
  <p:timing>
    <p:tnLst>
      <p:par>
        <p:cTn id="1" dur="indefinite" restart="never" nodeType="tmRoot"/>
      </p:par>
    </p:tnLst>
  </p:timing>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rmAutofit fontScale="90000"/>
          </a:bodyPr>
          <a:lstStyle/>
          <a:p>
            <a:r>
              <a:rPr lang="en-US" b="1" dirty="0" smtClean="0"/>
              <a:t>Positions for assessing various systems</a:t>
            </a:r>
            <a:endParaRPr lang="en-US" b="1" dirty="0"/>
          </a:p>
        </p:txBody>
      </p:sp>
      <p:sp>
        <p:nvSpPr>
          <p:cNvPr id="3" name="Content Placeholder 2"/>
          <p:cNvSpPr>
            <a:spLocks noGrp="1"/>
          </p:cNvSpPr>
          <p:nvPr>
            <p:ph idx="1"/>
          </p:nvPr>
        </p:nvSpPr>
        <p:spPr/>
        <p:txBody>
          <a:bodyPr>
            <a:normAutofit fontScale="92500" lnSpcReduction="10000"/>
          </a:bodyPr>
          <a:lstStyle/>
          <a:p>
            <a:r>
              <a:rPr lang="en-US" b="1" dirty="0" smtClean="0"/>
              <a:t>Semi – Fowler’s position (</a:t>
            </a:r>
            <a:r>
              <a:rPr lang="en-US" dirty="0" smtClean="0"/>
              <a:t>45°</a:t>
            </a:r>
            <a:r>
              <a:rPr lang="en-US" b="1" dirty="0" smtClean="0"/>
              <a:t>): </a:t>
            </a:r>
            <a:r>
              <a:rPr lang="en-US" dirty="0" smtClean="0"/>
              <a:t>Skin, head, and neck; eyes, ears, nose, mouth, and throat; thorax and lungs; heart and peripheral vasculature; musculoskeletal; neurological; patients who cannot tolerate sitting up at a 90° angle.</a:t>
            </a:r>
          </a:p>
          <a:p>
            <a:r>
              <a:rPr lang="en-US" b="1" dirty="0" smtClean="0"/>
              <a:t>High Fowler’s (</a:t>
            </a:r>
            <a:r>
              <a:rPr lang="en-US" dirty="0" smtClean="0"/>
              <a:t>90°</a:t>
            </a:r>
            <a:r>
              <a:rPr lang="en-US" b="1" dirty="0" smtClean="0"/>
              <a:t>)</a:t>
            </a:r>
            <a:r>
              <a:rPr lang="en-US" dirty="0" smtClean="0"/>
              <a:t>: Skin, head, and neck; eyes, ears, nose, mouth, and throat; back; posterior thorax and lungs; anterior thorax and lungs; breast; </a:t>
            </a:r>
            <a:r>
              <a:rPr lang="en-US" dirty="0" err="1" smtClean="0"/>
              <a:t>axillae</a:t>
            </a:r>
            <a:r>
              <a:rPr lang="en-US" dirty="0" smtClean="0"/>
              <a:t>; heart; peripheral vasculature; musculoskeletal; neurological</a:t>
            </a:r>
            <a:endParaRPr lang="en-US" dirty="0"/>
          </a:p>
        </p:txBody>
      </p:sp>
    </p:spTree>
  </p:cSld>
  <p:clrMapOvr>
    <a:masterClrMapping/>
  </p:clrMapOvr>
  <p:timing>
    <p:tnLst>
      <p:par>
        <p:cTn id="1" dur="indefinite" restart="never" nodeType="tmRoot"/>
      </p:par>
    </p:tnLst>
  </p:timing>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smtClean="0"/>
              <a:t>Recumbent/ Supine: </a:t>
            </a:r>
            <a:r>
              <a:rPr lang="en-US" dirty="0" smtClean="0"/>
              <a:t>Breasts; heart and peripheral vasculature; abdomen; musculoskeletal.</a:t>
            </a:r>
          </a:p>
          <a:p>
            <a:r>
              <a:rPr lang="en-US" b="1" dirty="0" smtClean="0"/>
              <a:t>Dorsal recumbent:</a:t>
            </a:r>
            <a:r>
              <a:rPr lang="en-US" dirty="0" smtClean="0"/>
              <a:t> Female genitalia; patients who cannot tolerate knee flexion.</a:t>
            </a:r>
          </a:p>
          <a:p>
            <a:r>
              <a:rPr lang="en-US" b="1" dirty="0" smtClean="0"/>
              <a:t>Lateral/ side-lying</a:t>
            </a:r>
            <a:r>
              <a:rPr lang="en-US" dirty="0" smtClean="0"/>
              <a:t>: Skin; thorax and lungs; bedridden patients who cannot sit up.</a:t>
            </a:r>
          </a:p>
          <a:p>
            <a:r>
              <a:rPr lang="en-US" b="1" dirty="0" err="1" smtClean="0"/>
              <a:t>Lithotomy</a:t>
            </a:r>
            <a:r>
              <a:rPr lang="en-US" b="1" dirty="0" smtClean="0"/>
              <a:t>:</a:t>
            </a:r>
            <a:r>
              <a:rPr lang="en-US" dirty="0" smtClean="0"/>
              <a:t> Female genitalia and rectum</a:t>
            </a:r>
            <a:endParaRPr lang="en-US" dirty="0"/>
          </a:p>
        </p:txBody>
      </p:sp>
      <p:sp>
        <p:nvSpPr>
          <p:cNvPr id="4" name="Title 1"/>
          <p:cNvSpPr>
            <a:spLocks noGrp="1"/>
          </p:cNvSpPr>
          <p:nvPr>
            <p:ph type="title"/>
          </p:nvPr>
        </p:nvSpPr>
        <p:spPr>
          <a:xfrm>
            <a:off x="304800" y="274638"/>
            <a:ext cx="8382000" cy="1143000"/>
          </a:xfrm>
        </p:spPr>
        <p:txBody>
          <a:bodyPr>
            <a:normAutofit fontScale="90000"/>
          </a:bodyPr>
          <a:lstStyle/>
          <a:p>
            <a:r>
              <a:rPr lang="en-US" b="1" dirty="0" smtClean="0"/>
              <a:t>Positions for assessing various systems</a:t>
            </a:r>
            <a:endParaRPr lang="en-US" b="1" dirty="0"/>
          </a:p>
        </p:txBody>
      </p:sp>
    </p:spTree>
  </p:cSld>
  <p:clrMapOvr>
    <a:masterClrMapping/>
  </p:clrMapOvr>
  <p:timing>
    <p:tnLst>
      <p:par>
        <p:cTn id="1" dur="indefinite" restart="never" nodeType="tmRoot"/>
      </p:par>
    </p:tnLst>
  </p:timing>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smtClean="0"/>
              <a:t>Knee – chest</a:t>
            </a:r>
            <a:r>
              <a:rPr lang="en-US" dirty="0" smtClean="0"/>
              <a:t>: Rectum and prostate.</a:t>
            </a:r>
          </a:p>
          <a:p>
            <a:r>
              <a:rPr lang="en-US" b="1" dirty="0" err="1" smtClean="0"/>
              <a:t>Sim’s</a:t>
            </a:r>
            <a:r>
              <a:rPr lang="en-US" b="1" dirty="0" smtClean="0"/>
              <a:t> position</a:t>
            </a:r>
            <a:r>
              <a:rPr lang="en-US" dirty="0" smtClean="0"/>
              <a:t>: Rectum and female genitalia</a:t>
            </a:r>
          </a:p>
          <a:p>
            <a:r>
              <a:rPr lang="en-US" b="1" dirty="0" smtClean="0"/>
              <a:t>Prone</a:t>
            </a:r>
            <a:r>
              <a:rPr lang="en-US" dirty="0" smtClean="0"/>
              <a:t>: Skin; posterior thorax and lungs; hips</a:t>
            </a:r>
            <a:endParaRPr lang="en-US" dirty="0"/>
          </a:p>
        </p:txBody>
      </p:sp>
      <p:sp>
        <p:nvSpPr>
          <p:cNvPr id="4" name="Title 1"/>
          <p:cNvSpPr>
            <a:spLocks noGrp="1"/>
          </p:cNvSpPr>
          <p:nvPr>
            <p:ph type="title"/>
          </p:nvPr>
        </p:nvSpPr>
        <p:spPr>
          <a:xfrm>
            <a:off x="304800" y="274638"/>
            <a:ext cx="8382000" cy="1143000"/>
          </a:xfrm>
        </p:spPr>
        <p:txBody>
          <a:bodyPr>
            <a:normAutofit fontScale="90000"/>
          </a:bodyPr>
          <a:lstStyle/>
          <a:p>
            <a:r>
              <a:rPr lang="en-US" b="1" dirty="0" smtClean="0"/>
              <a:t>Positions for assessing various systems</a:t>
            </a:r>
            <a:endParaRPr lang="en-US" b="1" dirty="0"/>
          </a:p>
        </p:txBody>
      </p:sp>
    </p:spTree>
  </p:cSld>
  <p:clrMapOvr>
    <a:masterClrMapping/>
  </p:clrMapOvr>
  <p:timing>
    <p:tnLst>
      <p:par>
        <p:cTn id="1" dur="indefinite" restart="never" nodeType="tmRoot"/>
      </p:par>
    </p:tnLst>
  </p:timing>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Clearance </a:t>
            </a:r>
            <a:endParaRPr lang="en-US" b="1" dirty="0"/>
          </a:p>
        </p:txBody>
      </p:sp>
      <p:sp>
        <p:nvSpPr>
          <p:cNvPr id="3" name="Content Placeholder 2"/>
          <p:cNvSpPr>
            <a:spLocks noGrp="1"/>
          </p:cNvSpPr>
          <p:nvPr>
            <p:ph idx="1"/>
          </p:nvPr>
        </p:nvSpPr>
        <p:spPr/>
        <p:txBody>
          <a:bodyPr/>
          <a:lstStyle/>
          <a:p>
            <a:r>
              <a:rPr lang="en-US" dirty="0" smtClean="0"/>
              <a:t>Give a detailed feedback to the patient/ family and involve them in the plan of care.</a:t>
            </a:r>
          </a:p>
          <a:p>
            <a:r>
              <a:rPr lang="en-US" dirty="0" smtClean="0"/>
              <a:t>Thank the patient/ client for his/ her role in the examination and leave him/ her comfortable.</a:t>
            </a:r>
          </a:p>
          <a:p>
            <a:r>
              <a:rPr lang="en-US" dirty="0" smtClean="0"/>
              <a:t>Remove the screens, open the windows, tidy the examination couch.</a:t>
            </a:r>
          </a:p>
          <a:p>
            <a:r>
              <a:rPr lang="en-US" dirty="0" smtClean="0"/>
              <a:t>Reset the examination tray.</a:t>
            </a:r>
            <a:endParaRPr 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beds</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Postoperative Bed</a:t>
            </a:r>
          </a:p>
          <a:p>
            <a:r>
              <a:rPr lang="en-US" dirty="0" smtClean="0"/>
              <a:t>Also known as recovery bed or anesthetic bed.</a:t>
            </a:r>
          </a:p>
          <a:p>
            <a:r>
              <a:rPr lang="en-US" dirty="0" smtClean="0"/>
              <a:t>Used not only for clients who have undergone surgical procedures but also for clients who have given anesthetics for a certain examination.</a:t>
            </a:r>
          </a:p>
          <a:p>
            <a:r>
              <a:rPr lang="en-US" dirty="0" smtClean="0"/>
              <a:t>Used for a patient with a large cast or other circumstance that would make it difficult for him to transfer easily into bed.</a:t>
            </a:r>
          </a:p>
          <a:p>
            <a:endParaRPr lang="en-US" dirty="0"/>
          </a:p>
        </p:txBody>
      </p:sp>
    </p:spTree>
  </p:cSld>
  <p:clrMapOvr>
    <a:masterClrMapping/>
  </p:clrMapOvr>
  <p:timing>
    <p:tnLst>
      <p:par>
        <p:cTn id="1" dur="indefinite" restart="never" nodeType="tmRoot"/>
      </p:par>
    </p:tnLst>
  </p:timing>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HEAD TO TOE EXAMINATION</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b="1" dirty="0" smtClean="0"/>
              <a:t>General survey:</a:t>
            </a:r>
          </a:p>
          <a:p>
            <a:r>
              <a:rPr lang="en-US" dirty="0" smtClean="0"/>
              <a:t>◊ Physical Appearance (Age, Sexual development, Skin color, Facial features, Signs of acute distress, Visible devices and equipment)</a:t>
            </a:r>
          </a:p>
          <a:p>
            <a:r>
              <a:rPr lang="en-US" dirty="0" smtClean="0"/>
              <a:t>◊ Body Structure (Stature, Nutrition, Symmetry, Posture, Position, Body build and contour, Obvious physical deformities)</a:t>
            </a:r>
          </a:p>
          <a:p>
            <a:r>
              <a:rPr lang="en-US" dirty="0" smtClean="0"/>
              <a:t>◊ Mobility (May verbalize: Gait and Range of motion as noted upon walking into exam room, etc.)</a:t>
            </a:r>
          </a:p>
          <a:p>
            <a:r>
              <a:rPr lang="en-US" dirty="0" smtClean="0"/>
              <a:t>◊ Behavior (Facial expression, Mood and affect, Speech, Dress, Personal hygiene)</a:t>
            </a:r>
            <a:endParaRPr lang="en-US" dirty="0"/>
          </a:p>
        </p:txBody>
      </p:sp>
    </p:spTree>
  </p:cSld>
  <p:clrMapOvr>
    <a:masterClrMapping/>
  </p:clrMapOvr>
  <p:timing>
    <p:tnLst>
      <p:par>
        <p:cTn id="1" dur="indefinite" restart="never" nodeType="tmRoot"/>
      </p:par>
    </p:tnLst>
  </p:timing>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b="1" dirty="0" smtClean="0"/>
              <a:t>Head and Face:</a:t>
            </a:r>
          </a:p>
          <a:p>
            <a:r>
              <a:rPr lang="en-US" dirty="0" smtClean="0"/>
              <a:t>◊ Inspect and palpate scalp, hair and skull (</a:t>
            </a:r>
            <a:r>
              <a:rPr lang="en-US" dirty="0" err="1" smtClean="0"/>
              <a:t>normocephalic</a:t>
            </a:r>
            <a:r>
              <a:rPr lang="en-US" dirty="0" smtClean="0"/>
              <a:t>, no infestation, lesions, etc)</a:t>
            </a:r>
          </a:p>
          <a:p>
            <a:r>
              <a:rPr lang="en-US" dirty="0" smtClean="0"/>
              <a:t>◊ Inspect the face (note expression, symmetry, abnormal facial structures, skin)</a:t>
            </a:r>
          </a:p>
          <a:p>
            <a:r>
              <a:rPr lang="en-US" dirty="0" smtClean="0"/>
              <a:t>◊ Palpate </a:t>
            </a:r>
            <a:r>
              <a:rPr lang="en-US" dirty="0" err="1" smtClean="0"/>
              <a:t>temporomandibular</a:t>
            </a:r>
            <a:r>
              <a:rPr lang="en-US" dirty="0" smtClean="0"/>
              <a:t> joint (have patient open mouth: note </a:t>
            </a:r>
            <a:r>
              <a:rPr lang="en-US" dirty="0" err="1" smtClean="0"/>
              <a:t>crepitus</a:t>
            </a:r>
            <a:r>
              <a:rPr lang="en-US" dirty="0" smtClean="0"/>
              <a:t>, limited ROM, or tenderness)</a:t>
            </a:r>
          </a:p>
          <a:p>
            <a:r>
              <a:rPr lang="en-US" dirty="0" smtClean="0"/>
              <a:t>◊ </a:t>
            </a:r>
            <a:r>
              <a:rPr lang="en-US" dirty="0" err="1" smtClean="0"/>
              <a:t>Percuss</a:t>
            </a:r>
            <a:r>
              <a:rPr lang="en-US" dirty="0" smtClean="0"/>
              <a:t>/palpate maxillary and frontal sinuses (</a:t>
            </a:r>
            <a:r>
              <a:rPr lang="en-US" dirty="0" err="1" smtClean="0"/>
              <a:t>nontender</a:t>
            </a:r>
            <a:r>
              <a:rPr lang="en-US" dirty="0" smtClean="0"/>
              <a:t>)</a:t>
            </a:r>
            <a:endParaRPr lang="en-US" dirty="0"/>
          </a:p>
        </p:txBody>
      </p:sp>
    </p:spTree>
  </p:cSld>
  <p:clrMapOvr>
    <a:masterClrMapping/>
  </p:clrMapOvr>
  <p:timing>
    <p:tnLst>
      <p:par>
        <p:cTn id="1" dur="indefinite" restart="never" nodeType="tmRoot"/>
      </p:par>
    </p:tnLst>
  </p:timing>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b="1" dirty="0" smtClean="0"/>
              <a:t>Eyes:</a:t>
            </a:r>
          </a:p>
          <a:p>
            <a:r>
              <a:rPr lang="en-US" dirty="0" smtClean="0"/>
              <a:t>◊ Inspect external ocular structures (Note symmetry, lesions, discharge, infestation of: Eyebrows, Eyelids, Eyelashes)</a:t>
            </a:r>
          </a:p>
          <a:p>
            <a:r>
              <a:rPr lang="en-US" dirty="0" smtClean="0"/>
              <a:t>◊ Inspect Eyeballs and Iris (note normal alignment, no protrusion, color)</a:t>
            </a:r>
          </a:p>
          <a:p>
            <a:r>
              <a:rPr lang="en-US" dirty="0" smtClean="0"/>
              <a:t>◊ Inspect Conjunctiva and Sclera (Note color change, swelling, or lesions; Conjunctiva: pink and Sclera: white)</a:t>
            </a:r>
          </a:p>
          <a:p>
            <a:r>
              <a:rPr lang="en-US" dirty="0" smtClean="0"/>
              <a:t>◊ Test PERRLA (Pupils Equal, Round, Reactive to Light, and Accommodation)</a:t>
            </a:r>
            <a:endParaRPr lang="en-US" dirty="0"/>
          </a:p>
        </p:txBody>
      </p:sp>
    </p:spTree>
  </p:cSld>
  <p:clrMapOvr>
    <a:masterClrMapping/>
  </p:clrMapOvr>
  <p:timing>
    <p:tnLst>
      <p:par>
        <p:cTn id="1" dur="indefinite" restart="never" nodeType="tmRoot"/>
      </p:par>
    </p:tnLst>
  </p:timing>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Ears:</a:t>
            </a:r>
          </a:p>
          <a:p>
            <a:r>
              <a:rPr lang="en-US" dirty="0" smtClean="0"/>
              <a:t>◊ Inspect external ear (note symmetry, position, alignment, lesions)</a:t>
            </a:r>
          </a:p>
          <a:p>
            <a:r>
              <a:rPr lang="en-US" dirty="0" smtClean="0"/>
              <a:t>◊ Palpate for tenderness</a:t>
            </a:r>
          </a:p>
          <a:p>
            <a:r>
              <a:rPr lang="en-US" dirty="0" smtClean="0"/>
              <a:t>◊ Inspect external auditory </a:t>
            </a:r>
            <a:r>
              <a:rPr lang="en-US" dirty="0" err="1" smtClean="0"/>
              <a:t>meatus</a:t>
            </a:r>
            <a:r>
              <a:rPr lang="en-US" dirty="0" smtClean="0"/>
              <a:t> (no swelling, redness, or discharge)</a:t>
            </a:r>
            <a:endParaRPr lang="en-US" dirty="0"/>
          </a:p>
        </p:txBody>
      </p:sp>
    </p:spTree>
  </p:cSld>
  <p:clrMapOvr>
    <a:masterClrMapping/>
  </p:clrMapOvr>
  <p:timing>
    <p:tnLst>
      <p:par>
        <p:cTn id="1" dur="indefinite" restart="never" nodeType="tmRoot"/>
      </p:par>
    </p:tnLst>
  </p:timing>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Nose:</a:t>
            </a:r>
          </a:p>
          <a:p>
            <a:r>
              <a:rPr lang="en-US" dirty="0" smtClean="0"/>
              <a:t>◊ Inspect external structure (note symmetry, midline position, proportional to other facial features, lesions)</a:t>
            </a:r>
          </a:p>
          <a:p>
            <a:r>
              <a:rPr lang="en-US" dirty="0" smtClean="0"/>
              <a:t>◊ Palpate for tenderness</a:t>
            </a:r>
          </a:p>
          <a:p>
            <a:r>
              <a:rPr lang="en-US" dirty="0" smtClean="0"/>
              <a:t>◊ Inspect nasal cavity (note normal red color, smooth moist surface, swelling, discharge, bleeding, foreign body)</a:t>
            </a:r>
            <a:endParaRPr lang="en-US" dirty="0"/>
          </a:p>
        </p:txBody>
      </p:sp>
    </p:spTree>
  </p:cSld>
  <p:clrMapOvr>
    <a:masterClrMapping/>
  </p:clrMapOvr>
  <p:timing>
    <p:tnLst>
      <p:par>
        <p:cTn id="1" dur="indefinite" restart="never" nodeType="tmRoot"/>
      </p:par>
    </p:tnLst>
  </p:timing>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Mouth and Throat:</a:t>
            </a:r>
          </a:p>
          <a:p>
            <a:r>
              <a:rPr lang="en-US" dirty="0" smtClean="0"/>
              <a:t>◊ Inspect the lips and teeth (note color, moisture, cracking, lesions, alignment, caries)</a:t>
            </a:r>
          </a:p>
          <a:p>
            <a:r>
              <a:rPr lang="en-US" dirty="0" smtClean="0"/>
              <a:t>◊ Inspect the oral mucosa (Tongue, </a:t>
            </a:r>
            <a:r>
              <a:rPr lang="en-US" dirty="0" err="1" smtClean="0"/>
              <a:t>Buccal</a:t>
            </a:r>
            <a:r>
              <a:rPr lang="en-US" dirty="0" smtClean="0"/>
              <a:t> mucosa, Palate: note color, moisture, lesions)</a:t>
            </a:r>
          </a:p>
          <a:p>
            <a:r>
              <a:rPr lang="en-US" dirty="0" smtClean="0"/>
              <a:t>◊ Inspect and grade tonsils if present (pink, without </a:t>
            </a:r>
            <a:r>
              <a:rPr lang="en-US" dirty="0" err="1" smtClean="0"/>
              <a:t>exudate</a:t>
            </a:r>
            <a:r>
              <a:rPr lang="en-US" dirty="0" smtClean="0"/>
              <a:t>, grade 1-4)</a:t>
            </a:r>
            <a:endParaRPr lang="en-US" dirty="0"/>
          </a:p>
        </p:txBody>
      </p:sp>
    </p:spTree>
  </p:cSld>
  <p:clrMapOvr>
    <a:masterClrMapping/>
  </p:clrMapOvr>
  <p:timing>
    <p:tnLst>
      <p:par>
        <p:cTn id="1" dur="indefinite" restart="never" nodeType="tmRoot"/>
      </p:par>
    </p:tnLst>
  </p:timing>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b="1" dirty="0" smtClean="0"/>
              <a:t>Neck:</a:t>
            </a:r>
          </a:p>
          <a:p>
            <a:r>
              <a:rPr lang="en-US" dirty="0" smtClean="0"/>
              <a:t>◊ Inspect the neck (note symmetry, head position midline, pulsations, masses)</a:t>
            </a:r>
          </a:p>
          <a:p>
            <a:r>
              <a:rPr lang="en-US" dirty="0" smtClean="0"/>
              <a:t>◊ Verbalize palpation of cervical lymph nodes (noting any </a:t>
            </a:r>
            <a:r>
              <a:rPr lang="en-US" dirty="0" err="1" smtClean="0"/>
              <a:t>lymphadenopathy</a:t>
            </a:r>
            <a:r>
              <a:rPr lang="en-US" dirty="0" smtClean="0"/>
              <a:t>)</a:t>
            </a:r>
          </a:p>
          <a:p>
            <a:r>
              <a:rPr lang="en-US" dirty="0" smtClean="0"/>
              <a:t>◊ Palpate one carotid pulse (may verbalize to first </a:t>
            </a:r>
            <a:r>
              <a:rPr lang="en-US" dirty="0" err="1" smtClean="0"/>
              <a:t>auscultate</a:t>
            </a:r>
            <a:r>
              <a:rPr lang="en-US" dirty="0" smtClean="0"/>
              <a:t> for bruit if older than middle age or signs or symptoms of</a:t>
            </a:r>
          </a:p>
          <a:p>
            <a:r>
              <a:rPr lang="en-US" dirty="0" smtClean="0"/>
              <a:t>cardiovascular disease)</a:t>
            </a:r>
            <a:endParaRPr lang="en-US" dirty="0"/>
          </a:p>
        </p:txBody>
      </p:sp>
    </p:spTree>
  </p:cSld>
  <p:clrMapOvr>
    <a:masterClrMapping/>
  </p:clrMapOvr>
  <p:timing>
    <p:tnLst>
      <p:par>
        <p:cTn id="1" dur="indefinite" restart="never" nodeType="tmRoot"/>
      </p:par>
    </p:tnLst>
  </p:timing>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b="1" dirty="0" smtClean="0"/>
              <a:t>Posterior Thorax:</a:t>
            </a:r>
          </a:p>
          <a:p>
            <a:r>
              <a:rPr lang="en-US" dirty="0" smtClean="0"/>
              <a:t>◊ Inspect the posterior chest (note shape and configuration: scoliosis, </a:t>
            </a:r>
            <a:r>
              <a:rPr lang="en-US" dirty="0" err="1" smtClean="0"/>
              <a:t>kyphosis</a:t>
            </a:r>
            <a:r>
              <a:rPr lang="en-US" dirty="0" smtClean="0"/>
              <a:t>, </a:t>
            </a:r>
            <a:r>
              <a:rPr lang="en-US" dirty="0" err="1" smtClean="0"/>
              <a:t>lordosis</a:t>
            </a:r>
            <a:r>
              <a:rPr lang="en-US" dirty="0" smtClean="0"/>
              <a:t>; skin; AP diameter &lt; transverse</a:t>
            </a:r>
          </a:p>
          <a:p>
            <a:r>
              <a:rPr lang="en-US" dirty="0" smtClean="0"/>
              <a:t>diameter; position)</a:t>
            </a:r>
          </a:p>
          <a:p>
            <a:r>
              <a:rPr lang="en-US" dirty="0" smtClean="0"/>
              <a:t>◊ Palpate posterior chest (symmetrical expansion, tactile </a:t>
            </a:r>
            <a:r>
              <a:rPr lang="en-US" dirty="0" err="1" smtClean="0"/>
              <a:t>fremitus</a:t>
            </a:r>
            <a:r>
              <a:rPr lang="en-US" dirty="0" smtClean="0"/>
              <a:t>, masses, tenderness, temperature)</a:t>
            </a:r>
          </a:p>
          <a:p>
            <a:r>
              <a:rPr lang="en-US" dirty="0" smtClean="0"/>
              <a:t>◊ </a:t>
            </a:r>
            <a:r>
              <a:rPr lang="en-US" dirty="0" err="1" smtClean="0"/>
              <a:t>Auscultate</a:t>
            </a:r>
            <a:r>
              <a:rPr lang="en-US" dirty="0" smtClean="0"/>
              <a:t> posterior lung fields (6 positions, verbalizes which lobe at each location and which sounds heard at each location)</a:t>
            </a:r>
            <a:endParaRPr lang="en-US" dirty="0"/>
          </a:p>
        </p:txBody>
      </p:sp>
    </p:spTree>
  </p:cSld>
  <p:clrMapOvr>
    <a:masterClrMapping/>
  </p:clrMapOvr>
  <p:timing>
    <p:tnLst>
      <p:par>
        <p:cTn id="1" dur="indefinite" restart="never" nodeType="tmRoot"/>
      </p:par>
    </p:tnLst>
  </p:timing>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Anterior Thorax:</a:t>
            </a:r>
          </a:p>
          <a:p>
            <a:r>
              <a:rPr lang="en-US" dirty="0" smtClean="0"/>
              <a:t>◊ Inspect the anterior chest (respirations, accessory muscle use, skin for lesions</a:t>
            </a:r>
          </a:p>
          <a:p>
            <a:r>
              <a:rPr lang="en-US" dirty="0" smtClean="0"/>
              <a:t>◊ Palpate anterior chest (masses, tenderness, temperature)</a:t>
            </a:r>
          </a:p>
          <a:p>
            <a:r>
              <a:rPr lang="en-US" dirty="0" smtClean="0"/>
              <a:t>◊ </a:t>
            </a:r>
            <a:r>
              <a:rPr lang="en-US" dirty="0" err="1" smtClean="0"/>
              <a:t>Auscultate</a:t>
            </a:r>
            <a:r>
              <a:rPr lang="en-US" dirty="0" smtClean="0"/>
              <a:t> anterior lung fields (6 positions, verbalizes which lobe at each location and which sounds heard at each location)</a:t>
            </a:r>
            <a:endParaRPr lang="en-US" dirty="0"/>
          </a:p>
        </p:txBody>
      </p:sp>
    </p:spTree>
  </p:cSld>
  <p:clrMapOvr>
    <a:masterClrMapping/>
  </p:clrMapOvr>
  <p:timing>
    <p:tnLst>
      <p:par>
        <p:cTn id="1" dur="indefinite" restart="never" nodeType="tmRoot"/>
      </p:par>
    </p:tnLst>
  </p:timing>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Upper Extremities:</a:t>
            </a:r>
          </a:p>
          <a:p>
            <a:r>
              <a:rPr lang="en-US" dirty="0" smtClean="0"/>
              <a:t>◊ Inspect symmetry, skin, hair distribution</a:t>
            </a:r>
          </a:p>
          <a:p>
            <a:r>
              <a:rPr lang="en-US" dirty="0" smtClean="0"/>
              <a:t>◊ Test muscle strength of upper extremities (bilateral hand grasp)</a:t>
            </a:r>
          </a:p>
          <a:p>
            <a:r>
              <a:rPr lang="en-US" dirty="0" smtClean="0"/>
              <a:t>◊ Inspect capillary refill</a:t>
            </a:r>
          </a:p>
          <a:p>
            <a:r>
              <a:rPr lang="en-US" dirty="0" smtClean="0"/>
              <a:t>◊ Palpate one radial pulse</a:t>
            </a:r>
            <a:endParaRPr lang="en-US"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beds </a:t>
            </a:r>
            <a:endParaRPr lang="en-US" b="1" dirty="0"/>
          </a:p>
        </p:txBody>
      </p:sp>
      <p:sp>
        <p:nvSpPr>
          <p:cNvPr id="3" name="Content Placeholder 2"/>
          <p:cNvSpPr>
            <a:spLocks noGrp="1"/>
          </p:cNvSpPr>
          <p:nvPr>
            <p:ph idx="1"/>
          </p:nvPr>
        </p:nvSpPr>
        <p:spPr/>
        <p:txBody>
          <a:bodyPr>
            <a:normAutofit lnSpcReduction="10000"/>
          </a:bodyPr>
          <a:lstStyle/>
          <a:p>
            <a:pPr>
              <a:buNone/>
            </a:pPr>
            <a:r>
              <a:rPr lang="en-US" b="1" dirty="0" smtClean="0"/>
              <a:t>Requirements of a post operative bed</a:t>
            </a:r>
          </a:p>
          <a:p>
            <a:r>
              <a:rPr lang="en-US" dirty="0" smtClean="0"/>
              <a:t>All articles needed for an open bed.</a:t>
            </a:r>
          </a:p>
          <a:p>
            <a:r>
              <a:rPr lang="en-US" dirty="0" smtClean="0"/>
              <a:t>Gauze pieces.</a:t>
            </a:r>
          </a:p>
          <a:p>
            <a:r>
              <a:rPr lang="en-US" dirty="0" smtClean="0"/>
              <a:t>Mouth gag air way.</a:t>
            </a:r>
          </a:p>
          <a:p>
            <a:r>
              <a:rPr lang="en-US" dirty="0" smtClean="0"/>
              <a:t>Vital signs tray.</a:t>
            </a:r>
          </a:p>
          <a:p>
            <a:r>
              <a:rPr lang="en-US" dirty="0" smtClean="0"/>
              <a:t>Intravenous stand.</a:t>
            </a:r>
          </a:p>
          <a:p>
            <a:r>
              <a:rPr lang="en-US" dirty="0" smtClean="0"/>
              <a:t>Suction apparatus and oxygen cylinder.</a:t>
            </a:r>
          </a:p>
          <a:p>
            <a:r>
              <a:rPr lang="en-US" dirty="0" smtClean="0"/>
              <a:t>Vomiting bowl.</a:t>
            </a:r>
            <a:endParaRPr lang="en-US" dirty="0"/>
          </a:p>
        </p:txBody>
      </p:sp>
    </p:spTree>
  </p:cSld>
  <p:clrMapOvr>
    <a:masterClrMapping/>
  </p:clrMapOvr>
  <p:timing>
    <p:tnLst>
      <p:par>
        <p:cTn id="1" dur="indefinite" restart="never" nodeType="tmRoot"/>
      </p:par>
    </p:tnLst>
  </p:timing>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b="1" dirty="0" smtClean="0"/>
              <a:t>Neck vessels and Heart:</a:t>
            </a:r>
          </a:p>
          <a:p>
            <a:r>
              <a:rPr lang="en-US" dirty="0" smtClean="0"/>
              <a:t>◊ Inspect jugular venous pulse</a:t>
            </a:r>
          </a:p>
          <a:p>
            <a:r>
              <a:rPr lang="en-US" dirty="0" smtClean="0"/>
              <a:t>◊ Inspect the anterior chest (note symmetry, skin, apical impulse if visible)</a:t>
            </a:r>
          </a:p>
          <a:p>
            <a:r>
              <a:rPr lang="en-US" dirty="0" smtClean="0"/>
              <a:t>◊ Palpate apical impulse (verbalize location: fourth or fifth </a:t>
            </a:r>
            <a:r>
              <a:rPr lang="en-US" dirty="0" err="1" smtClean="0"/>
              <a:t>intercostal</a:t>
            </a:r>
            <a:r>
              <a:rPr lang="en-US" dirty="0" smtClean="0"/>
              <a:t> space, left </a:t>
            </a:r>
            <a:r>
              <a:rPr lang="en-US" dirty="0" err="1" smtClean="0"/>
              <a:t>midclavicular</a:t>
            </a:r>
            <a:r>
              <a:rPr lang="en-US" dirty="0" smtClean="0"/>
              <a:t> line)</a:t>
            </a:r>
          </a:p>
          <a:p>
            <a:r>
              <a:rPr lang="en-US" dirty="0" smtClean="0"/>
              <a:t>◊ </a:t>
            </a:r>
            <a:r>
              <a:rPr lang="en-US" dirty="0" err="1" smtClean="0"/>
              <a:t>Auscultate</a:t>
            </a:r>
            <a:r>
              <a:rPr lang="en-US" dirty="0" smtClean="0"/>
              <a:t> 4 cardiac areas with diaphragm and bell (verbalize areas and location)</a:t>
            </a:r>
            <a:endParaRPr lang="en-US" dirty="0"/>
          </a:p>
        </p:txBody>
      </p:sp>
    </p:spTree>
  </p:cSld>
  <p:clrMapOvr>
    <a:masterClrMapping/>
  </p:clrMapOvr>
  <p:timing>
    <p:tnLst>
      <p:par>
        <p:cTn id="1" dur="indefinite" restart="never" nodeType="tmRoot"/>
      </p:par>
    </p:tnLst>
  </p:timing>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Abdomen (lower HOB if necessary):</a:t>
            </a:r>
          </a:p>
          <a:p>
            <a:r>
              <a:rPr lang="en-US" dirty="0" smtClean="0"/>
              <a:t>◊ Inspect contour, symmetry, skin, pulsations</a:t>
            </a:r>
          </a:p>
          <a:p>
            <a:r>
              <a:rPr lang="en-US" dirty="0" smtClean="0"/>
              <a:t>◊ </a:t>
            </a:r>
            <a:r>
              <a:rPr lang="en-US" dirty="0" err="1" smtClean="0"/>
              <a:t>Auscultate</a:t>
            </a:r>
            <a:r>
              <a:rPr lang="en-US" dirty="0" smtClean="0"/>
              <a:t> bowel sounds in 4 quadrants (start in Right Lower Quadrant)</a:t>
            </a:r>
          </a:p>
          <a:p>
            <a:r>
              <a:rPr lang="en-US" dirty="0" smtClean="0"/>
              <a:t>◊ Light palpation of all quadrants (note muscle guarding, rigidity, large masses, tenderness)</a:t>
            </a:r>
            <a:endParaRPr lang="en-US" dirty="0"/>
          </a:p>
        </p:txBody>
      </p:sp>
    </p:spTree>
  </p:cSld>
  <p:clrMapOvr>
    <a:masterClrMapping/>
  </p:clrMapOvr>
  <p:timing>
    <p:tnLst>
      <p:par>
        <p:cTn id="1" dur="indefinite" restart="never" nodeType="tmRoot"/>
      </p:par>
    </p:tnLst>
  </p:timing>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Inspection of the abdomen </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Inspect for skin integrity (Pigmentation, lesions, </a:t>
            </a:r>
            <a:r>
              <a:rPr lang="en-US" dirty="0" err="1" smtClean="0"/>
              <a:t>striae</a:t>
            </a:r>
            <a:r>
              <a:rPr lang="en-US" dirty="0" smtClean="0"/>
              <a:t>, scars, veins, and umbilicus). Contour (flat, rounded, </a:t>
            </a:r>
            <a:r>
              <a:rPr lang="en-US" dirty="0" err="1" smtClean="0"/>
              <a:t>scapold</a:t>
            </a:r>
            <a:r>
              <a:rPr lang="en-US" dirty="0" smtClean="0"/>
              <a:t>) Distension Respiratory movement. Visible peristalsis. Pulsations </a:t>
            </a:r>
          </a:p>
          <a:p>
            <a:r>
              <a:rPr lang="en-US" b="1" dirty="0" smtClean="0"/>
              <a:t>Normal Findings</a:t>
            </a:r>
            <a:r>
              <a:rPr lang="en-US" dirty="0" smtClean="0"/>
              <a:t>: Skin color is uniform, no lesions. Some clients may have </a:t>
            </a:r>
            <a:r>
              <a:rPr lang="en-US" dirty="0" err="1" smtClean="0"/>
              <a:t>striae</a:t>
            </a:r>
            <a:r>
              <a:rPr lang="en-US" dirty="0" smtClean="0"/>
              <a:t> or scar. No venous engorgement. Contour may be flat, rounded or </a:t>
            </a:r>
            <a:r>
              <a:rPr lang="en-US" dirty="0" err="1" smtClean="0"/>
              <a:t>scapoid</a:t>
            </a:r>
            <a:r>
              <a:rPr lang="en-US" dirty="0" smtClean="0"/>
              <a:t> Thin clients may have visible peristalsis. Aortic pulsation maybe visible on thin clients.</a:t>
            </a:r>
            <a:endParaRPr lang="en-US" dirty="0"/>
          </a:p>
        </p:txBody>
      </p:sp>
    </p:spTree>
  </p:cSld>
  <p:clrMapOvr>
    <a:masterClrMapping/>
  </p:clrMapOvr>
  <p:timing>
    <p:tnLst>
      <p:par>
        <p:cTn id="1" dur="indefinite" restart="never" nodeType="tmRoot"/>
      </p:par>
    </p:tnLst>
  </p:timing>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Auscultation of the Abdomen </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This method precedes percussion because bowel motility, and thus bowel sounds, may be increased by palpation or percussion. The stethoscope and the hands should be warmed; if they are cold, they may initiate contraction of the abdominal muscles. Light pressure on the stethoscope is sufficient to detect bowel sounds and bruits. Intestinal sounds are relatively high-pitched, the bell may be used in exploring arterial murmurs and venous hum.</a:t>
            </a:r>
            <a:br>
              <a:rPr lang="en-US" dirty="0" smtClean="0"/>
            </a:br>
            <a:endParaRPr lang="en-US" dirty="0" smtClean="0"/>
          </a:p>
          <a:p>
            <a:endParaRPr lang="en-US" dirty="0"/>
          </a:p>
        </p:txBody>
      </p:sp>
    </p:spTree>
  </p:cSld>
  <p:clrMapOvr>
    <a:masterClrMapping/>
  </p:clrMapOvr>
  <p:timing>
    <p:tnLst>
      <p:par>
        <p:cTn id="1" dur="indefinite" restart="never" nodeType="tmRoot"/>
      </p:par>
    </p:tnLst>
  </p:timing>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Peristaltic sounds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These sounds are produced by the movements of air and fluids through the gastrointestinal tract. Peristalsis can provide diagnostic clues relevant to the motility of bowel. Listening to the bowel sounds can be facilitated by following these steps: Divide the abdomen in four quadrants. Listen over all auscultation sites, starting at the right lower quadrants, following the cross pattern of the imaginary lines in creating the abdominal quadrants. This direction ensures that we follow the direction of bowel movement. </a:t>
            </a:r>
            <a:endParaRPr lang="en-US" dirty="0"/>
          </a:p>
        </p:txBody>
      </p:sp>
    </p:spTree>
  </p:cSld>
  <p:clrMapOvr>
    <a:masterClrMapping/>
  </p:clrMapOvr>
  <p:timing>
    <p:tnLst>
      <p:par>
        <p:cTn id="1" dur="indefinite" restart="never" nodeType="tmRoot"/>
      </p:par>
    </p:tnLst>
  </p:timing>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Peristaltic sounds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Peristaltic sounds are quite irregular. Thus it is recommended that the examiner listen for at least 5 minutes, especially at the </a:t>
            </a:r>
            <a:r>
              <a:rPr lang="en-US" dirty="0" err="1" smtClean="0"/>
              <a:t>periumbilical</a:t>
            </a:r>
            <a:r>
              <a:rPr lang="en-US" dirty="0" smtClean="0"/>
              <a:t> area, before concluding that no bowel sounds are present. </a:t>
            </a:r>
          </a:p>
          <a:p>
            <a:r>
              <a:rPr lang="en-US" dirty="0" smtClean="0"/>
              <a:t>The normal bowel sounds are high-pitched, gurgling noises that occur approximately every 5 – 15 seconds. It is suggested that the number of bowel sound may be as low as 3 to as high as 20 per minute, or roughly, one bowel sound for each breath sound. </a:t>
            </a:r>
            <a:endParaRPr lang="en-US" dirty="0"/>
          </a:p>
        </p:txBody>
      </p:sp>
    </p:spTree>
  </p:cSld>
  <p:clrMapOvr>
    <a:masterClrMapping/>
  </p:clrMapOvr>
  <p:timing>
    <p:tnLst>
      <p:par>
        <p:cTn id="1" dur="indefinite" restart="never" nodeType="tmRoot"/>
      </p:par>
    </p:tnLst>
  </p:timing>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Peristaltic sounds</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Some factors that affect bowel sound: </a:t>
            </a:r>
          </a:p>
          <a:p>
            <a:r>
              <a:rPr lang="en-US" dirty="0" smtClean="0"/>
              <a:t>Presence of food in the GI tract. </a:t>
            </a:r>
          </a:p>
          <a:p>
            <a:r>
              <a:rPr lang="en-US" dirty="0" smtClean="0"/>
              <a:t>State of digestion. </a:t>
            </a:r>
          </a:p>
          <a:p>
            <a:r>
              <a:rPr lang="en-US" dirty="0" smtClean="0"/>
              <a:t>Pathologic conditions of the bowel (inflammation, Gangrene, paralytic </a:t>
            </a:r>
            <a:r>
              <a:rPr lang="en-US" dirty="0" err="1" smtClean="0"/>
              <a:t>ileus</a:t>
            </a:r>
            <a:r>
              <a:rPr lang="en-US" dirty="0" smtClean="0"/>
              <a:t>, peritonitis). </a:t>
            </a:r>
          </a:p>
          <a:p>
            <a:r>
              <a:rPr lang="en-US" dirty="0" smtClean="0"/>
              <a:t>Bowel surgery Constipation or Diarrhea. </a:t>
            </a:r>
          </a:p>
          <a:p>
            <a:r>
              <a:rPr lang="en-US" dirty="0" smtClean="0"/>
              <a:t>Electrolyte imbalances. </a:t>
            </a:r>
          </a:p>
          <a:p>
            <a:r>
              <a:rPr lang="en-US" dirty="0" smtClean="0"/>
              <a:t>Bowel obstruction.</a:t>
            </a:r>
          </a:p>
          <a:p>
            <a:endParaRPr lang="en-US" dirty="0"/>
          </a:p>
        </p:txBody>
      </p:sp>
    </p:spTree>
  </p:cSld>
  <p:clrMapOvr>
    <a:masterClrMapping/>
  </p:clrMapOvr>
  <p:timing>
    <p:tnLst>
      <p:par>
        <p:cTn id="1" dur="indefinite" restart="never" nodeType="tmRoot"/>
      </p:par>
    </p:tnLst>
  </p:timing>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Percussion of the abdomen </a:t>
            </a:r>
            <a:endParaRPr lang="en-US" b="1" dirty="0"/>
          </a:p>
        </p:txBody>
      </p:sp>
      <p:sp>
        <p:nvSpPr>
          <p:cNvPr id="3" name="Content Placeholder 2"/>
          <p:cNvSpPr>
            <a:spLocks noGrp="1"/>
          </p:cNvSpPr>
          <p:nvPr>
            <p:ph idx="1"/>
          </p:nvPr>
        </p:nvSpPr>
        <p:spPr/>
        <p:txBody>
          <a:bodyPr>
            <a:normAutofit/>
          </a:bodyPr>
          <a:lstStyle/>
          <a:p>
            <a:r>
              <a:rPr lang="en-US" dirty="0" smtClean="0"/>
              <a:t>Abdominal percussion is aimed at detecting fluid in the peritoneum (</a:t>
            </a:r>
            <a:r>
              <a:rPr lang="en-US" dirty="0" err="1" smtClean="0"/>
              <a:t>ascites</a:t>
            </a:r>
            <a:r>
              <a:rPr lang="en-US" dirty="0" smtClean="0"/>
              <a:t>), gaseous distension, and masses, and in assessing solid structures within the abdomen. The direction of abdominal percussion follows the auscultation site at each abdominal guardant. </a:t>
            </a:r>
            <a:endParaRPr lang="en-US" dirty="0"/>
          </a:p>
        </p:txBody>
      </p:sp>
    </p:spTree>
  </p:cSld>
  <p:clrMapOvr>
    <a:masterClrMapping/>
  </p:clrMapOvr>
  <p:timing>
    <p:tnLst>
      <p:par>
        <p:cTn id="1" dur="indefinite" restart="never" nodeType="tmRoot"/>
      </p:par>
    </p:tnLst>
  </p:timing>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Percussion of the abdomen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entire abdomen should be </a:t>
            </a:r>
            <a:r>
              <a:rPr lang="en-US" dirty="0" err="1" smtClean="0"/>
              <a:t>percussed</a:t>
            </a:r>
            <a:r>
              <a:rPr lang="en-US" dirty="0" smtClean="0"/>
              <a:t> lightly or a general picture of the areas of </a:t>
            </a:r>
            <a:r>
              <a:rPr lang="en-US" dirty="0" err="1" smtClean="0"/>
              <a:t>tympany</a:t>
            </a:r>
            <a:r>
              <a:rPr lang="en-US" dirty="0" smtClean="0"/>
              <a:t> and dullness. </a:t>
            </a:r>
            <a:r>
              <a:rPr lang="en-US" dirty="0" err="1" smtClean="0"/>
              <a:t>Tympany</a:t>
            </a:r>
            <a:r>
              <a:rPr lang="en-US" dirty="0" smtClean="0"/>
              <a:t> will predominate because of the presence of gas in the small and large bowel. Solid masses will </a:t>
            </a:r>
            <a:r>
              <a:rPr lang="en-US" dirty="0" err="1" smtClean="0"/>
              <a:t>percuss</a:t>
            </a:r>
            <a:r>
              <a:rPr lang="en-US" dirty="0" smtClean="0"/>
              <a:t> as dull, such as liver in the RUQ, spleen at the 6th or 9th rib just posterior to or at the mid </a:t>
            </a:r>
            <a:r>
              <a:rPr lang="en-US" dirty="0" err="1" smtClean="0"/>
              <a:t>axillary</a:t>
            </a:r>
            <a:r>
              <a:rPr lang="en-US" dirty="0" smtClean="0"/>
              <a:t> line on the left side. Percussion in the abdomen can also be used in assessing the liver span and size of the spleen.</a:t>
            </a:r>
            <a:br>
              <a:rPr lang="en-US" dirty="0" smtClean="0"/>
            </a:br>
            <a:endParaRPr lang="en-US" dirty="0"/>
          </a:p>
        </p:txBody>
      </p:sp>
    </p:spTree>
  </p:cSld>
  <p:clrMapOvr>
    <a:masterClrMapping/>
  </p:clrMapOvr>
  <p:timing>
    <p:tnLst>
      <p:par>
        <p:cTn id="1" dur="indefinite" restart="never" nodeType="tmRoot"/>
      </p:par>
    </p:tnLst>
  </p:timing>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Percussion of the liver </a:t>
            </a:r>
            <a:endParaRPr lang="en-US" b="1" dirty="0"/>
          </a:p>
        </p:txBody>
      </p:sp>
      <p:sp>
        <p:nvSpPr>
          <p:cNvPr id="3" name="Content Placeholder 2"/>
          <p:cNvSpPr>
            <a:spLocks noGrp="1"/>
          </p:cNvSpPr>
          <p:nvPr>
            <p:ph idx="1"/>
          </p:nvPr>
        </p:nvSpPr>
        <p:spPr/>
        <p:txBody>
          <a:bodyPr>
            <a:normAutofit/>
          </a:bodyPr>
          <a:lstStyle/>
          <a:p>
            <a:r>
              <a:rPr lang="en-US" dirty="0" smtClean="0"/>
              <a:t>The palms of the left hand are placed over the region of liver dullness. The area is </a:t>
            </a:r>
            <a:r>
              <a:rPr lang="en-US" dirty="0" err="1" smtClean="0"/>
              <a:t>strucked</a:t>
            </a:r>
            <a:r>
              <a:rPr lang="en-US" dirty="0" smtClean="0"/>
              <a:t> lightly with a fisted right hand. Normally tenderness should not be elicited by this method. Tenderness elicited by this method is usually a result of hepatitis or </a:t>
            </a:r>
            <a:r>
              <a:rPr lang="en-US" dirty="0" err="1" smtClean="0"/>
              <a:t>cholecystitis</a:t>
            </a:r>
            <a:r>
              <a:rPr lang="en-US" dirty="0" smtClean="0"/>
              <a:t>.</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beds </a:t>
            </a:r>
            <a:endParaRPr lang="en-US" dirty="0"/>
          </a:p>
        </p:txBody>
      </p:sp>
      <p:sp>
        <p:nvSpPr>
          <p:cNvPr id="3" name="Content Placeholder 2"/>
          <p:cNvSpPr>
            <a:spLocks noGrp="1"/>
          </p:cNvSpPr>
          <p:nvPr>
            <p:ph idx="1"/>
          </p:nvPr>
        </p:nvSpPr>
        <p:spPr/>
        <p:txBody>
          <a:bodyPr/>
          <a:lstStyle/>
          <a:p>
            <a:pPr>
              <a:buNone/>
            </a:pPr>
            <a:r>
              <a:rPr lang="en-US" b="1" dirty="0" smtClean="0"/>
              <a:t>Requirements for an </a:t>
            </a:r>
            <a:r>
              <a:rPr lang="en-US" b="1" dirty="0" err="1" smtClean="0"/>
              <a:t>orthopaedic</a:t>
            </a:r>
            <a:r>
              <a:rPr lang="en-US" b="1" dirty="0" smtClean="0"/>
              <a:t> bed</a:t>
            </a:r>
          </a:p>
          <a:p>
            <a:pPr>
              <a:buNone/>
            </a:pPr>
            <a:r>
              <a:rPr lang="en-US" b="1" dirty="0" smtClean="0"/>
              <a:t>(Additional articles)</a:t>
            </a:r>
          </a:p>
          <a:p>
            <a:r>
              <a:rPr lang="en-US" dirty="0" smtClean="0"/>
              <a:t>Fracture board under the mattress.</a:t>
            </a:r>
          </a:p>
          <a:p>
            <a:r>
              <a:rPr lang="en-US" dirty="0" smtClean="0"/>
              <a:t>Cradle.</a:t>
            </a:r>
          </a:p>
          <a:p>
            <a:r>
              <a:rPr lang="en-US" dirty="0" smtClean="0"/>
              <a:t>Sand bags.</a:t>
            </a:r>
          </a:p>
          <a:p>
            <a:r>
              <a:rPr lang="en-US" dirty="0" smtClean="0"/>
              <a:t>Trapeze bar.</a:t>
            </a:r>
          </a:p>
          <a:p>
            <a:r>
              <a:rPr lang="en-US" dirty="0" smtClean="0"/>
              <a:t>Pulleys and weights.</a:t>
            </a:r>
            <a:endParaRPr lang="en-US" dirty="0"/>
          </a:p>
        </p:txBody>
      </p:sp>
    </p:spTree>
  </p:cSld>
  <p:clrMapOvr>
    <a:masterClrMapping/>
  </p:clrMapOvr>
  <p:timing>
    <p:tnLst>
      <p:par>
        <p:cTn id="1" dur="indefinite" restart="never" nodeType="tmRoot"/>
      </p:par>
    </p:tnLst>
  </p:timing>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Renal Percussion </a:t>
            </a:r>
            <a:endParaRPr lang="en-US" b="1" dirty="0"/>
          </a:p>
        </p:txBody>
      </p:sp>
      <p:sp>
        <p:nvSpPr>
          <p:cNvPr id="3" name="Content Placeholder 2"/>
          <p:cNvSpPr>
            <a:spLocks noGrp="1"/>
          </p:cNvSpPr>
          <p:nvPr>
            <p:ph idx="1"/>
          </p:nvPr>
        </p:nvSpPr>
        <p:spPr/>
        <p:txBody>
          <a:bodyPr>
            <a:normAutofit/>
          </a:bodyPr>
          <a:lstStyle/>
          <a:p>
            <a:r>
              <a:rPr lang="en-US" dirty="0" smtClean="0"/>
              <a:t>Can be done by either indirect or direct method. </a:t>
            </a:r>
          </a:p>
          <a:p>
            <a:r>
              <a:rPr lang="en-US" dirty="0" smtClean="0"/>
              <a:t>Percussion is done over the </a:t>
            </a:r>
            <a:r>
              <a:rPr lang="en-US" dirty="0" err="1" smtClean="0"/>
              <a:t>costovertebral</a:t>
            </a:r>
            <a:r>
              <a:rPr lang="en-US" dirty="0" smtClean="0"/>
              <a:t> junction. </a:t>
            </a:r>
          </a:p>
          <a:p>
            <a:r>
              <a:rPr lang="en-US" dirty="0" smtClean="0"/>
              <a:t>Tenderness elicited by such method suggests renal inflammation.</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Palpation of the Abdomen </a:t>
            </a:r>
            <a:endParaRPr lang="en-US" b="1"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Light palpation </a:t>
            </a:r>
          </a:p>
          <a:p>
            <a:r>
              <a:rPr lang="en-US" dirty="0" smtClean="0"/>
              <a:t>It is a gentle exploration performed while the client is in supine position. With the examiner’s hands parallel to the floor. The fingers depress the abdominal wall, at each quadrant, by approximately 1 cm without digging, but gently palpating with slow circular motion. This method is used for eliciting slight tenderness, large masses, and muscles, and muscle guarding. Tensing of abdominal musculature may occur because of: The examiner’s hands are too cold or are pressed to vigorously or deep into the abdomen. The client is ticklish or guards involuntarily. Presence of subjacent pathologic condition.</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Palpation of the Abdomen </a:t>
            </a:r>
            <a:endParaRPr lang="en-US" dirty="0"/>
          </a:p>
        </p:txBody>
      </p:sp>
      <p:sp>
        <p:nvSpPr>
          <p:cNvPr id="3" name="Content Placeholder 2"/>
          <p:cNvSpPr>
            <a:spLocks noGrp="1"/>
          </p:cNvSpPr>
          <p:nvPr>
            <p:ph idx="1"/>
          </p:nvPr>
        </p:nvSpPr>
        <p:spPr/>
        <p:txBody>
          <a:bodyPr/>
          <a:lstStyle/>
          <a:p>
            <a:pPr>
              <a:buNone/>
            </a:pPr>
            <a:r>
              <a:rPr lang="en-US" dirty="0" smtClean="0"/>
              <a:t>Normal Findings: </a:t>
            </a:r>
          </a:p>
          <a:p>
            <a:r>
              <a:rPr lang="en-US" dirty="0" smtClean="0"/>
              <a:t>No tenderness noted. </a:t>
            </a:r>
          </a:p>
          <a:p>
            <a:r>
              <a:rPr lang="en-US" dirty="0" smtClean="0"/>
              <a:t>With smooth and consistent tension. </a:t>
            </a:r>
          </a:p>
          <a:p>
            <a:r>
              <a:rPr lang="en-US" dirty="0" smtClean="0"/>
              <a:t>No muscles guarding.</a:t>
            </a:r>
            <a:br>
              <a:rPr lang="en-US" dirty="0" smtClean="0"/>
            </a:br>
            <a:r>
              <a:rPr lang="en-US" dirty="0" smtClean="0"/>
              <a:t/>
            </a:r>
            <a:br>
              <a:rPr lang="en-US" dirty="0" smtClean="0"/>
            </a:br>
            <a:endParaRPr lang="en-US" dirty="0" smtClean="0"/>
          </a:p>
          <a:p>
            <a:endParaRPr lang="en-US" dirty="0"/>
          </a:p>
        </p:txBody>
      </p:sp>
    </p:spTree>
  </p:cSld>
  <p:clrMapOvr>
    <a:masterClrMapping/>
  </p:clrMapOvr>
  <p:timing>
    <p:tnLst>
      <p:par>
        <p:cTn id="1" dur="indefinite" restart="never" nodeType="tmRoot"/>
      </p:par>
    </p:tnLst>
  </p:timing>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Deep Palpation </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It is the indentation of the abdomen performed by pressing the distal half of the </a:t>
            </a:r>
            <a:r>
              <a:rPr lang="en-US" dirty="0" err="1" smtClean="0"/>
              <a:t>palmar</a:t>
            </a:r>
            <a:r>
              <a:rPr lang="en-US" dirty="0" smtClean="0"/>
              <a:t> surfaces of the fingers into the abdominal wall. The abdominal wall may slide back and forth while the fingers move back and forth over the organ being examined. Deeper structures, like the liver, and retro peritoneal organs, like the kidneys, or masses may be felt with this method. In the absence of disease, pressure produced by deep palpation may produce tenderness over the </a:t>
            </a:r>
            <a:r>
              <a:rPr lang="en-US" dirty="0" err="1" smtClean="0"/>
              <a:t>cecum</a:t>
            </a:r>
            <a:r>
              <a:rPr lang="en-US" dirty="0" smtClean="0"/>
              <a:t>, the sigmoid colon, and the aorta.</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Liver palpation </a:t>
            </a:r>
            <a:endParaRPr lang="en-US" b="1" dirty="0"/>
          </a:p>
        </p:txBody>
      </p:sp>
      <p:sp>
        <p:nvSpPr>
          <p:cNvPr id="3" name="Content Placeholder 2"/>
          <p:cNvSpPr>
            <a:spLocks noGrp="1"/>
          </p:cNvSpPr>
          <p:nvPr>
            <p:ph idx="1"/>
          </p:nvPr>
        </p:nvSpPr>
        <p:spPr/>
        <p:txBody>
          <a:bodyPr>
            <a:normAutofit fontScale="85000" lnSpcReduction="10000"/>
          </a:bodyPr>
          <a:lstStyle/>
          <a:p>
            <a:r>
              <a:rPr lang="en-US" dirty="0" smtClean="0"/>
              <a:t>There are two types of bi manual palpation recommended for palpation of the liver. </a:t>
            </a:r>
          </a:p>
          <a:p>
            <a:r>
              <a:rPr lang="en-US" dirty="0" smtClean="0"/>
              <a:t>The first one is the superimposition of the right hand over the left hand. Ask the patient to take 3 normal breaths. Then ask the client to breath deeply and hold. This would push the liver down to facilitate palpation. Press hand deeply over the RUQ The second methods: The examiner’s left hand is placed beneath the client at the level of the right 11th and 12th ribs. </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Liver palpation </a:t>
            </a:r>
            <a:endParaRPr lang="en-US" dirty="0"/>
          </a:p>
        </p:txBody>
      </p:sp>
      <p:sp>
        <p:nvSpPr>
          <p:cNvPr id="3" name="Content Placeholder 2"/>
          <p:cNvSpPr>
            <a:spLocks noGrp="1"/>
          </p:cNvSpPr>
          <p:nvPr>
            <p:ph idx="1"/>
          </p:nvPr>
        </p:nvSpPr>
        <p:spPr/>
        <p:txBody>
          <a:bodyPr>
            <a:normAutofit lnSpcReduction="10000"/>
          </a:bodyPr>
          <a:lstStyle/>
          <a:p>
            <a:r>
              <a:rPr lang="en-US" dirty="0" smtClean="0"/>
              <a:t>Place the examiner’s right hands parallel to the costal margin or the RUQ. </a:t>
            </a:r>
          </a:p>
          <a:p>
            <a:r>
              <a:rPr lang="en-US" dirty="0" smtClean="0"/>
              <a:t>An upward pressure is placed beneath the client to push the liver towards the examining right hand, while the right hand is pressing into the abdominal wall. </a:t>
            </a:r>
          </a:p>
          <a:p>
            <a:r>
              <a:rPr lang="en-US" dirty="0" smtClean="0"/>
              <a:t>Ask the client to breath deeply. As the client inspires, the liver maybe felt to slip beneath the examining fingers.</a:t>
            </a:r>
            <a:endParaRPr lang="en-US" dirty="0"/>
          </a:p>
        </p:txBody>
      </p:sp>
    </p:spTree>
  </p:cSld>
  <p:clrMapOvr>
    <a:masterClrMapping/>
  </p:clrMapOvr>
  <p:timing>
    <p:tnLst>
      <p:par>
        <p:cTn id="1" dur="indefinite" restart="never" nodeType="tmRoot"/>
      </p:par>
    </p:tnLst>
  </p:timing>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Liver palpation </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Normal Findings: </a:t>
            </a:r>
          </a:p>
          <a:p>
            <a:r>
              <a:rPr lang="en-US" dirty="0" smtClean="0"/>
              <a:t>The liver usually can not be palpated in a normal adult. </a:t>
            </a:r>
          </a:p>
          <a:p>
            <a:r>
              <a:rPr lang="en-US" dirty="0" smtClean="0"/>
              <a:t>However, in extremely thin but otherwise well individuals, it may be felt the costal margins. When the normal liver margin is palpated, it must be smooth, regular in contour, firm and non-tender.</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Lower extremities:</a:t>
            </a:r>
          </a:p>
          <a:p>
            <a:r>
              <a:rPr lang="en-US" dirty="0" smtClean="0"/>
              <a:t>◊ Inspect symmetry, skin, hair distribution</a:t>
            </a:r>
          </a:p>
          <a:p>
            <a:r>
              <a:rPr lang="en-US" dirty="0" smtClean="0"/>
              <a:t>◊ Test ROM on one joint</a:t>
            </a:r>
          </a:p>
          <a:p>
            <a:r>
              <a:rPr lang="en-US" dirty="0" smtClean="0"/>
              <a:t>◊ Test muscle strength of lower extremities (press both feet against resistance)</a:t>
            </a:r>
          </a:p>
          <a:p>
            <a:r>
              <a:rPr lang="en-US" dirty="0" smtClean="0"/>
              <a:t>◊ Palpate one </a:t>
            </a:r>
            <a:r>
              <a:rPr lang="en-US" dirty="0" err="1" smtClean="0"/>
              <a:t>dorsalis</a:t>
            </a:r>
            <a:r>
              <a:rPr lang="en-US" dirty="0" smtClean="0"/>
              <a:t> </a:t>
            </a:r>
            <a:r>
              <a:rPr lang="en-US" dirty="0" err="1" smtClean="0"/>
              <a:t>pedis</a:t>
            </a:r>
            <a:r>
              <a:rPr lang="en-US" dirty="0" smtClean="0"/>
              <a:t> pulse</a:t>
            </a:r>
            <a:endParaRPr lang="en-US" dirty="0"/>
          </a:p>
        </p:txBody>
      </p:sp>
    </p:spTree>
  </p:cSld>
  <p:clrMapOvr>
    <a:masterClrMapping/>
  </p:clrMapOvr>
  <p:timing>
    <p:tnLst>
      <p:par>
        <p:cTn id="1" dur="indefinite" restart="never" nodeType="tmRoot"/>
      </p:par>
    </p:tnLst>
  </p:timing>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Extremities</a:t>
            </a:r>
            <a:endParaRPr lang="en-US" b="1" dirty="0"/>
          </a:p>
        </p:txBody>
      </p:sp>
      <p:sp>
        <p:nvSpPr>
          <p:cNvPr id="3" name="Content Placeholder 2"/>
          <p:cNvSpPr>
            <a:spLocks noGrp="1"/>
          </p:cNvSpPr>
          <p:nvPr>
            <p:ph idx="1"/>
          </p:nvPr>
        </p:nvSpPr>
        <p:spPr/>
        <p:txBody>
          <a:bodyPr>
            <a:normAutofit lnSpcReduction="10000"/>
          </a:bodyPr>
          <a:lstStyle/>
          <a:p>
            <a:pPr>
              <a:buNone/>
            </a:pPr>
            <a:r>
              <a:rPr lang="en-US" b="1" dirty="0" smtClean="0"/>
              <a:t>Inspection</a:t>
            </a:r>
            <a:r>
              <a:rPr lang="en-US" dirty="0" smtClean="0"/>
              <a:t> </a:t>
            </a:r>
          </a:p>
          <a:p>
            <a:r>
              <a:rPr lang="en-US" dirty="0" smtClean="0"/>
              <a:t>Observe for size, contour, bilateral symmetry, and involuntary movement. </a:t>
            </a:r>
          </a:p>
          <a:p>
            <a:r>
              <a:rPr lang="en-US" dirty="0" smtClean="0"/>
              <a:t>Look for gross deformities, edema, presence of trauma such as </a:t>
            </a:r>
            <a:r>
              <a:rPr lang="en-US" dirty="0" err="1" smtClean="0"/>
              <a:t>ecchymosis</a:t>
            </a:r>
            <a:r>
              <a:rPr lang="en-US" dirty="0" smtClean="0"/>
              <a:t> or other discoloration. </a:t>
            </a:r>
          </a:p>
          <a:p>
            <a:r>
              <a:rPr lang="en-US" dirty="0" smtClean="0"/>
              <a:t>Always compare both extremities.</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Palpation</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Feel for evenness of temperature. Normally it should be even for all the extremities. Tonicity of muscle. (Can be measured by asking client to squeeze examiner’s fingers and noting for equality of contraction). Perform range of motion. Test for muscle strength. (performed against gravity and against resistance) Table showing the Lovett scale for grading for muscle strength and functional level</a:t>
            </a:r>
            <a:br>
              <a:rPr lang="en-US" dirty="0" smtClean="0"/>
            </a:br>
            <a:r>
              <a:rPr lang="en-US" dirty="0" smtClean="0"/>
              <a:t/>
            </a:r>
            <a:br>
              <a:rPr lang="en-US" dirty="0" smtClean="0"/>
            </a:br>
            <a:endParaRPr lang="en-US" dirty="0" smtClean="0"/>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Nursing is…..</a:t>
            </a:r>
            <a:endParaRPr lang="en-US" dirty="0"/>
          </a:p>
        </p:txBody>
      </p:sp>
      <p:sp>
        <p:nvSpPr>
          <p:cNvPr id="3" name="Content Placeholder 2"/>
          <p:cNvSpPr>
            <a:spLocks noGrp="1"/>
          </p:cNvSpPr>
          <p:nvPr>
            <p:ph idx="1"/>
          </p:nvPr>
        </p:nvSpPr>
        <p:spPr/>
        <p:txBody>
          <a:bodyPr/>
          <a:lstStyle/>
          <a:p>
            <a:r>
              <a:rPr lang="en-US" dirty="0" smtClean="0"/>
              <a:t>Act of using the environment of the patient to assist him in his recovery.</a:t>
            </a:r>
          </a:p>
          <a:p>
            <a:endParaRPr lang="en-US" dirty="0" smtClean="0"/>
          </a:p>
          <a:p>
            <a:pPr>
              <a:buNone/>
            </a:pPr>
            <a:r>
              <a:rPr lang="en-US" b="1" i="1" dirty="0" smtClean="0"/>
              <a:t>(Florence Nightingale)</a:t>
            </a:r>
          </a:p>
          <a:p>
            <a:endParaRPr 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beds</a:t>
            </a:r>
            <a:endParaRPr lang="en-US" b="1" dirty="0"/>
          </a:p>
        </p:txBody>
      </p:sp>
      <p:pic>
        <p:nvPicPr>
          <p:cNvPr id="3074" name="Picture 2"/>
          <p:cNvPicPr>
            <a:picLocks noGrp="1" noChangeAspect="1" noChangeArrowheads="1"/>
          </p:cNvPicPr>
          <p:nvPr>
            <p:ph idx="1"/>
          </p:nvPr>
        </p:nvPicPr>
        <p:blipFill>
          <a:blip r:embed="rId2"/>
          <a:srcRect/>
          <a:stretch>
            <a:fillRect/>
          </a:stretch>
        </p:blipFill>
        <p:spPr bwMode="auto">
          <a:xfrm>
            <a:off x="2057400" y="1600200"/>
            <a:ext cx="5410200" cy="4876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pPr>
              <a:buNone/>
            </a:pPr>
            <a:r>
              <a:rPr lang="en-US" b="1" dirty="0" smtClean="0"/>
              <a:t>Normal Findings </a:t>
            </a:r>
          </a:p>
          <a:p>
            <a:r>
              <a:rPr lang="en-US" dirty="0" smtClean="0"/>
              <a:t>Both extremities are equal in size. </a:t>
            </a:r>
          </a:p>
          <a:p>
            <a:r>
              <a:rPr lang="en-US" dirty="0" smtClean="0"/>
              <a:t>Have the same contour with prominences of joints. </a:t>
            </a:r>
          </a:p>
          <a:p>
            <a:r>
              <a:rPr lang="en-US" dirty="0" smtClean="0"/>
              <a:t>No involuntary movements. </a:t>
            </a:r>
          </a:p>
          <a:p>
            <a:r>
              <a:rPr lang="en-US" dirty="0" smtClean="0"/>
              <a:t>No edema Color is even. </a:t>
            </a:r>
          </a:p>
          <a:p>
            <a:r>
              <a:rPr lang="en-US" dirty="0" smtClean="0"/>
              <a:t>Temperature is warm and even. </a:t>
            </a:r>
          </a:p>
          <a:p>
            <a:r>
              <a:rPr lang="en-US" dirty="0" smtClean="0"/>
              <a:t>Has equal contraction and even. </a:t>
            </a:r>
          </a:p>
          <a:p>
            <a:r>
              <a:rPr lang="en-US" dirty="0" smtClean="0"/>
              <a:t>Can perform complete range of motion. </a:t>
            </a:r>
          </a:p>
          <a:p>
            <a:r>
              <a:rPr lang="en-US" dirty="0" smtClean="0"/>
              <a:t>No </a:t>
            </a:r>
            <a:r>
              <a:rPr lang="en-US" dirty="0" err="1" smtClean="0"/>
              <a:t>crepitus</a:t>
            </a:r>
            <a:r>
              <a:rPr lang="en-US" dirty="0" smtClean="0"/>
              <a:t> must be noted on joints. </a:t>
            </a:r>
          </a:p>
          <a:p>
            <a:r>
              <a:rPr lang="en-US" dirty="0" smtClean="0"/>
              <a:t>Can counter act gravity and resistance on ROM.</a:t>
            </a:r>
            <a:br>
              <a:rPr lang="en-US" dirty="0" smtClean="0"/>
            </a:br>
            <a:r>
              <a:rPr lang="en-US" dirty="0" smtClean="0"/>
              <a:t/>
            </a:r>
            <a:br>
              <a:rPr lang="en-US" dirty="0" smtClean="0"/>
            </a:br>
            <a:endParaRPr lang="en-US" dirty="0" smtClean="0"/>
          </a:p>
          <a:p>
            <a:endParaRPr lang="en-US" dirty="0"/>
          </a:p>
        </p:txBody>
      </p:sp>
    </p:spTree>
  </p:cSld>
  <p:clrMapOvr>
    <a:masterClrMapping/>
  </p:clrMapOvr>
  <p:timing>
    <p:tnLst>
      <p:par>
        <p:cTn id="1" dur="indefinite" restart="never" nodeType="tmRoot"/>
      </p:par>
    </p:tnLst>
  </p:timing>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Neurologic:</a:t>
            </a:r>
          </a:p>
          <a:p>
            <a:r>
              <a:rPr lang="en-US" dirty="0" smtClean="0"/>
              <a:t>◊ Sensory (have patient close eyes, randomly touch forehead, cheek, chin, upper and lower extremities and note sensation)</a:t>
            </a:r>
          </a:p>
          <a:p>
            <a:r>
              <a:rPr lang="en-US" dirty="0" smtClean="0"/>
              <a:t>◊ Motor (verbalize performance of Romberg test and how it is performed)</a:t>
            </a:r>
            <a:endParaRPr lang="en-US" dirty="0"/>
          </a:p>
        </p:txBody>
      </p:sp>
    </p:spTree>
  </p:cSld>
  <p:clrMapOvr>
    <a:masterClrMapping/>
  </p:clrMapOvr>
  <p:timing>
    <p:tnLst>
      <p:par>
        <p:cTn id="1" dur="indefinite" restart="never" nodeType="tmRoot"/>
      </p:par>
    </p:tnLst>
  </p:timing>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Inspection of the Breast </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There are 4 major sitting position of the client used for clinical breast examination. Every client should be examined in each position. The client is seated with her arms on her side. The client is seated with her arms abducted over the head. The client is seated and is pushing her hands into her hips, simultaneously eliciting contraction of the pectoral muscles. The client is seated and is learning over while the examiner assists in supporting and balancing her. </a:t>
            </a:r>
            <a:br>
              <a:rPr lang="en-US" dirty="0" smtClean="0"/>
            </a:br>
            <a:endParaRPr lang="en-US" dirty="0"/>
          </a:p>
        </p:txBody>
      </p:sp>
    </p:spTree>
  </p:cSld>
  <p:clrMapOvr>
    <a:masterClrMapping/>
  </p:clrMapOvr>
  <p:timing>
    <p:tnLst>
      <p:par>
        <p:cTn id="1" dur="indefinite" restart="never" nodeType="tmRoot"/>
      </p:par>
    </p:tnLst>
  </p:timing>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Inspection of the Breast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While the client is performing these maneuvers, the breasts are carefully observed for symmetry, bulging, retraction, and fixation. An abnormality may not be apparent in the breasts at rest a mass may cause the breasts, through invasion of the </a:t>
            </a:r>
            <a:r>
              <a:rPr lang="en-US" dirty="0" err="1" smtClean="0"/>
              <a:t>suspensory</a:t>
            </a:r>
            <a:r>
              <a:rPr lang="en-US" dirty="0" smtClean="0"/>
              <a:t> ligaments, to fix, preventing them from upward movement in position 2 and 4. Position 3 specifically assists in eliciting dimpling if a mass has infiltrated and shortened </a:t>
            </a:r>
            <a:r>
              <a:rPr lang="en-US" dirty="0" err="1" smtClean="0"/>
              <a:t>suspensory</a:t>
            </a:r>
            <a:r>
              <a:rPr lang="en-US" dirty="0" smtClean="0"/>
              <a:t> ligaments. </a:t>
            </a:r>
            <a:br>
              <a:rPr lang="en-US" dirty="0" smtClean="0"/>
            </a:br>
            <a:endParaRPr lang="en-US" dirty="0"/>
          </a:p>
        </p:txBody>
      </p:sp>
    </p:spTree>
  </p:cSld>
  <p:clrMapOvr>
    <a:masterClrMapping/>
  </p:clrMapOvr>
  <p:timing>
    <p:tnLst>
      <p:par>
        <p:cTn id="1" dur="indefinite" restart="never" nodeType="tmRoot"/>
      </p:par>
    </p:tnLst>
  </p:timing>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Inspection of the Breast </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Normal Findings: </a:t>
            </a:r>
          </a:p>
          <a:p>
            <a:r>
              <a:rPr lang="en-US" dirty="0" smtClean="0"/>
              <a:t>The overlying the breast should be even. May or may not be completely symmetrical at rest. </a:t>
            </a:r>
          </a:p>
          <a:p>
            <a:r>
              <a:rPr lang="en-US" dirty="0" smtClean="0"/>
              <a:t>The areola is rounded or oval, with same color, (Color varies from light pink to dark brown depending on race). </a:t>
            </a:r>
          </a:p>
          <a:p>
            <a:r>
              <a:rPr lang="en-US" dirty="0" smtClean="0"/>
              <a:t>Nipples are rounded, </a:t>
            </a:r>
            <a:r>
              <a:rPr lang="en-US" dirty="0" err="1" smtClean="0"/>
              <a:t>everted</a:t>
            </a:r>
            <a:r>
              <a:rPr lang="en-US" dirty="0" smtClean="0"/>
              <a:t>, same size and equal in color. No “orange peel” skin is noted which is present in edema. </a:t>
            </a:r>
          </a:p>
          <a:p>
            <a:r>
              <a:rPr lang="en-US" dirty="0" smtClean="0"/>
              <a:t>The veins maybe visible but not engorge and prominent. </a:t>
            </a:r>
          </a:p>
          <a:p>
            <a:r>
              <a:rPr lang="en-US" dirty="0" smtClean="0"/>
              <a:t>No obvious mass noted. </a:t>
            </a:r>
          </a:p>
          <a:p>
            <a:r>
              <a:rPr lang="en-US" dirty="0" smtClean="0"/>
              <a:t>Not fixated and moves bilaterally when hands are abducted over the head, or is learning forward. No retractions or dimpling. </a:t>
            </a:r>
            <a:endParaRPr lang="en-US" dirty="0"/>
          </a:p>
        </p:txBody>
      </p:sp>
    </p:spTree>
  </p:cSld>
  <p:clrMapOvr>
    <a:masterClrMapping/>
  </p:clrMapOvr>
  <p:timing>
    <p:tnLst>
      <p:par>
        <p:cTn id="1" dur="indefinite" restart="never" nodeType="tmRoot"/>
      </p:par>
    </p:tnLst>
  </p:timing>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Palpation of the Breast</a:t>
            </a:r>
            <a:endParaRPr lang="en-US" b="1" dirty="0"/>
          </a:p>
        </p:txBody>
      </p:sp>
      <p:sp>
        <p:nvSpPr>
          <p:cNvPr id="3" name="Content Placeholder 2"/>
          <p:cNvSpPr>
            <a:spLocks noGrp="1"/>
          </p:cNvSpPr>
          <p:nvPr>
            <p:ph idx="1"/>
          </p:nvPr>
        </p:nvSpPr>
        <p:spPr/>
        <p:txBody>
          <a:bodyPr>
            <a:normAutofit lnSpcReduction="10000"/>
          </a:bodyPr>
          <a:lstStyle/>
          <a:p>
            <a:r>
              <a:rPr lang="en-US" dirty="0" smtClean="0"/>
              <a:t>Palpate the breast along imaginary concentric circles, following a clockwise rotary motion, from the periphery to the center going to the nipples. Be sure that the breast is adequately surveyed. Breast examination is best done 1 week post menses. Each </a:t>
            </a:r>
            <a:r>
              <a:rPr lang="en-US" dirty="0" err="1" smtClean="0"/>
              <a:t>areolar</a:t>
            </a:r>
            <a:r>
              <a:rPr lang="en-US" dirty="0" smtClean="0"/>
              <a:t> areas are carefully palpated to determine the presence of underlying masses. Each nipple is gently compressed to assess for the presence of masses or discharge. </a:t>
            </a:r>
          </a:p>
          <a:p>
            <a:endParaRPr lang="en-US" dirty="0"/>
          </a:p>
        </p:txBody>
      </p:sp>
    </p:spTree>
  </p:cSld>
  <p:clrMapOvr>
    <a:masterClrMapping/>
  </p:clrMapOvr>
  <p:timing>
    <p:tnLst>
      <p:par>
        <p:cTn id="1" dur="indefinite" restart="never" nodeType="tmRoot"/>
      </p:par>
    </p:tnLst>
  </p:timing>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Palpation of the Breast</a:t>
            </a:r>
            <a:endParaRPr lang="en-US" dirty="0"/>
          </a:p>
        </p:txBody>
      </p:sp>
      <p:sp>
        <p:nvSpPr>
          <p:cNvPr id="3" name="Content Placeholder 2"/>
          <p:cNvSpPr>
            <a:spLocks noGrp="1"/>
          </p:cNvSpPr>
          <p:nvPr>
            <p:ph idx="1"/>
          </p:nvPr>
        </p:nvSpPr>
        <p:spPr/>
        <p:txBody>
          <a:bodyPr/>
          <a:lstStyle/>
          <a:p>
            <a:pPr>
              <a:buNone/>
            </a:pPr>
            <a:r>
              <a:rPr lang="en-US" dirty="0" smtClean="0"/>
              <a:t>Normal Findings: </a:t>
            </a:r>
          </a:p>
          <a:p>
            <a:r>
              <a:rPr lang="en-US" dirty="0" smtClean="0"/>
              <a:t>No lumps or masses are palpable. </a:t>
            </a:r>
          </a:p>
          <a:p>
            <a:r>
              <a:rPr lang="en-US" dirty="0" smtClean="0"/>
              <a:t>No tenderness upon palpation. </a:t>
            </a:r>
          </a:p>
          <a:p>
            <a:r>
              <a:rPr lang="en-US" dirty="0" smtClean="0"/>
              <a:t>No discharges from the nipples. </a:t>
            </a:r>
          </a:p>
          <a:p>
            <a:r>
              <a:rPr lang="en-US" dirty="0" smtClean="0"/>
              <a:t>NOTE: The male breasts are observed by adapting the techniques used for female clients. However, the various sitting position used for woman is unnecessary.</a:t>
            </a:r>
            <a:endParaRPr lang="en-US" dirty="0"/>
          </a:p>
        </p:txBody>
      </p:sp>
    </p:spTree>
  </p:cSld>
  <p:clrMapOvr>
    <a:masterClrMapping/>
  </p:clrMapOvr>
  <p:timing>
    <p:tnLst>
      <p:par>
        <p:cTn id="1" dur="indefinite" restart="never" nodeType="tmRoot"/>
      </p:par>
    </p:tnLst>
  </p:timing>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BREAST EXAM - Part 1 </a:t>
            </a:r>
            <a:br>
              <a:rPr lang="en-US" b="1" dirty="0" smtClean="0"/>
            </a:b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With the patient in the sitting position, ask patient to lower the gown so that both breasts are visible. Inspect the appearance of the skin, size and dimpling of the breasts, and contour of the breasts. </a:t>
            </a:r>
          </a:p>
          <a:p>
            <a:endParaRPr lang="en-US" dirty="0" smtClean="0"/>
          </a:p>
          <a:p>
            <a:r>
              <a:rPr lang="en-US" dirty="0" smtClean="0"/>
              <a:t>Instruct patient to raise arms outstretched above the head and examine each breast for dimpling, contour changes, and skin discoloration. </a:t>
            </a:r>
          </a:p>
          <a:p>
            <a:endParaRPr lang="en-US" dirty="0" smtClean="0"/>
          </a:p>
          <a:p>
            <a:r>
              <a:rPr lang="en-US" dirty="0" smtClean="0"/>
              <a:t>Instruct patient to hold hands against hips, press inward, and instruct patient to lean forward. Inspect again for dimpling. </a:t>
            </a:r>
          </a:p>
          <a:p>
            <a:endParaRPr lang="en-US" dirty="0"/>
          </a:p>
        </p:txBody>
      </p:sp>
    </p:spTree>
  </p:cSld>
  <p:clrMapOvr>
    <a:masterClrMapping/>
  </p:clrMapOvr>
  <p:timing>
    <p:tnLst>
      <p:par>
        <p:cTn id="1" dur="indefinite" restart="never" nodeType="tmRoot"/>
      </p:par>
    </p:tnLst>
  </p:timing>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endParaRPr lang="en-US" dirty="0" smtClean="0"/>
          </a:p>
          <a:p>
            <a:r>
              <a:rPr lang="en-US" b="1" dirty="0" smtClean="0"/>
              <a:t>Palpate the </a:t>
            </a:r>
            <a:r>
              <a:rPr lang="en-US" b="1" dirty="0" err="1" smtClean="0"/>
              <a:t>axillary</a:t>
            </a:r>
            <a:r>
              <a:rPr lang="en-US" b="1" dirty="0" smtClean="0"/>
              <a:t> nodes in the following four areas: </a:t>
            </a:r>
          </a:p>
          <a:p>
            <a:r>
              <a:rPr lang="en-US" dirty="0" smtClean="0"/>
              <a:t>1) anterior </a:t>
            </a:r>
            <a:r>
              <a:rPr lang="en-US" dirty="0" err="1" smtClean="0"/>
              <a:t>axillary</a:t>
            </a:r>
            <a:r>
              <a:rPr lang="en-US" dirty="0" smtClean="0"/>
              <a:t> fold; </a:t>
            </a:r>
          </a:p>
          <a:p>
            <a:r>
              <a:rPr lang="en-US" dirty="0" smtClean="0"/>
              <a:t>2) posterior </a:t>
            </a:r>
            <a:r>
              <a:rPr lang="en-US" dirty="0" err="1" smtClean="0"/>
              <a:t>axillary</a:t>
            </a:r>
            <a:r>
              <a:rPr lang="en-US" dirty="0" smtClean="0"/>
              <a:t> fold; </a:t>
            </a:r>
          </a:p>
          <a:p>
            <a:r>
              <a:rPr lang="en-US" dirty="0" smtClean="0"/>
              <a:t>3) along the proximal </a:t>
            </a:r>
            <a:r>
              <a:rPr lang="en-US" dirty="0" err="1" smtClean="0"/>
              <a:t>humerus</a:t>
            </a:r>
            <a:r>
              <a:rPr lang="en-US" dirty="0" smtClean="0"/>
              <a:t>; and </a:t>
            </a:r>
          </a:p>
          <a:p>
            <a:r>
              <a:rPr lang="en-US" dirty="0" smtClean="0"/>
              <a:t>4) deep in the </a:t>
            </a:r>
            <a:r>
              <a:rPr lang="en-US" dirty="0" err="1" smtClean="0"/>
              <a:t>axillary</a:t>
            </a:r>
            <a:r>
              <a:rPr lang="en-US" dirty="0" smtClean="0"/>
              <a:t> vault. (This should be done with patient’s arm relaxed.) </a:t>
            </a:r>
          </a:p>
          <a:p>
            <a:r>
              <a:rPr lang="en-US" b="1" dirty="0" smtClean="0"/>
              <a:t>*Note: This examination should be performed on bare skin, not over the gown. </a:t>
            </a:r>
            <a:endParaRPr lang="en-US" dirty="0"/>
          </a:p>
        </p:txBody>
      </p:sp>
    </p:spTree>
  </p:cSld>
  <p:clrMapOvr>
    <a:masterClrMapping/>
  </p:clrMapOvr>
  <p:timing>
    <p:tnLst>
      <p:par>
        <p:cTn id="1" dur="indefinite" restart="never" nodeType="tmRoot"/>
      </p:par>
    </p:tnLst>
  </p:timing>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BREAST EXAM - Part 2 </a:t>
            </a:r>
            <a:br>
              <a:rPr lang="en-US" b="1" dirty="0" smtClean="0"/>
            </a:br>
            <a:endParaRPr lang="en-US" dirty="0"/>
          </a:p>
        </p:txBody>
      </p:sp>
      <p:sp>
        <p:nvSpPr>
          <p:cNvPr id="3" name="Content Placeholder 2"/>
          <p:cNvSpPr>
            <a:spLocks noGrp="1"/>
          </p:cNvSpPr>
          <p:nvPr>
            <p:ph idx="1"/>
          </p:nvPr>
        </p:nvSpPr>
        <p:spPr/>
        <p:txBody>
          <a:bodyPr>
            <a:normAutofit/>
          </a:bodyPr>
          <a:lstStyle/>
          <a:p>
            <a:r>
              <a:rPr lang="en-US" dirty="0" smtClean="0"/>
              <a:t>Instruct patient to lie down supine. Instruct patient to raise the </a:t>
            </a:r>
            <a:r>
              <a:rPr lang="en-US" dirty="0" err="1" smtClean="0"/>
              <a:t>ipsilateral</a:t>
            </a:r>
            <a:r>
              <a:rPr lang="en-US" dirty="0" smtClean="0"/>
              <a:t> arm above the head. </a:t>
            </a:r>
          </a:p>
          <a:p>
            <a:r>
              <a:rPr lang="en-US" dirty="0" smtClean="0"/>
              <a:t>Use the middle three digits of your dominant hand to palpate the breast starting at the top of the breast on the side of the sternum. Repeat on the opposite breast. </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beds</a:t>
            </a:r>
            <a:endParaRPr lang="en-US" b="1" dirty="0"/>
          </a:p>
        </p:txBody>
      </p:sp>
      <p:pic>
        <p:nvPicPr>
          <p:cNvPr id="1026" name="Picture 2"/>
          <p:cNvPicPr>
            <a:picLocks noGrp="1" noChangeAspect="1" noChangeArrowheads="1"/>
          </p:cNvPicPr>
          <p:nvPr>
            <p:ph idx="1"/>
          </p:nvPr>
        </p:nvPicPr>
        <p:blipFill>
          <a:blip r:embed="rId2"/>
          <a:srcRect/>
          <a:stretch>
            <a:fillRect/>
          </a:stretch>
        </p:blipFill>
        <p:spPr bwMode="auto">
          <a:xfrm>
            <a:off x="990600" y="1600200"/>
            <a:ext cx="7162800" cy="5257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smtClean="0"/>
              <a:t/>
            </a:r>
            <a:br>
              <a:rPr lang="en-US" b="1" smtClean="0"/>
            </a:br>
            <a:r>
              <a:rPr lang="en-US" b="1" smtClean="0"/>
              <a:t>BREAST EXAM - Part 2 </a:t>
            </a:r>
            <a:br>
              <a:rPr lang="en-US" b="1" smtClean="0"/>
            </a:br>
            <a:endParaRPr lang="en-US"/>
          </a:p>
        </p:txBody>
      </p:sp>
      <p:sp>
        <p:nvSpPr>
          <p:cNvPr id="3" name="Content Placeholder 2"/>
          <p:cNvSpPr>
            <a:spLocks noGrp="1"/>
          </p:cNvSpPr>
          <p:nvPr>
            <p:ph idx="1"/>
          </p:nvPr>
        </p:nvSpPr>
        <p:spPr/>
        <p:txBody>
          <a:bodyPr>
            <a:normAutofit fontScale="92500" lnSpcReduction="20000"/>
          </a:bodyPr>
          <a:lstStyle/>
          <a:p>
            <a:r>
              <a:rPr lang="en-US" dirty="0" smtClean="0"/>
              <a:t>*Note: You must use 3 types of pressure while palpating, starting with a light pressure, then a medium pressure, then a firm pressure on each area covered. Fingers must never lose contact with the skin of the breast. </a:t>
            </a:r>
          </a:p>
          <a:p>
            <a:r>
              <a:rPr lang="en-US" dirty="0" smtClean="0"/>
              <a:t>*Recommended Technique: The “strip” technique - with your fingers never losing contact with the breast, descend from top to bottom and bottom to top in vertical lines until all regions (including the nipple as part of the breast tissue) have been palpated. </a:t>
            </a:r>
          </a:p>
          <a:p>
            <a:endParaRPr lang="en-US" dirty="0"/>
          </a:p>
        </p:txBody>
      </p:sp>
    </p:spTree>
  </p:cSld>
  <p:clrMapOvr>
    <a:masterClrMapping/>
  </p:clrMapOvr>
  <p:timing>
    <p:tnLst>
      <p:par>
        <p:cTn id="1" dur="indefinite" restart="never" nodeType="tmRoot"/>
      </p:par>
    </p:tnLst>
  </p:timing>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lgn="ctr">
              <a:buNone/>
            </a:pPr>
            <a:r>
              <a:rPr lang="en-US" sz="7200" b="1" dirty="0" smtClean="0"/>
              <a:t>GORDON’S TYPOLOGY OF 11 FUNCTIONAL HEALTH PATTERNS</a:t>
            </a:r>
            <a:endParaRPr lang="en-US" sz="7200" b="1" dirty="0"/>
          </a:p>
        </p:txBody>
      </p:sp>
    </p:spTree>
  </p:cSld>
  <p:clrMapOvr>
    <a:masterClrMapping/>
  </p:clrMapOvr>
  <p:timing>
    <p:tnLst>
      <p:par>
        <p:cTn id="1" dur="indefinite" restart="never" nodeType="tmRoot"/>
      </p:par>
    </p:tnLst>
  </p:timing>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GORDON’S TYPOLOGY OF 11 FUNCTIONAL HEALTH PATTERNS</a:t>
            </a:r>
            <a:br>
              <a:rPr lang="en-US" b="1" dirty="0" smtClean="0"/>
            </a:br>
            <a:endParaRPr lang="en-US" dirty="0"/>
          </a:p>
        </p:txBody>
      </p:sp>
      <p:sp>
        <p:nvSpPr>
          <p:cNvPr id="3" name="Content Placeholder 2"/>
          <p:cNvSpPr>
            <a:spLocks noGrp="1"/>
          </p:cNvSpPr>
          <p:nvPr>
            <p:ph idx="1"/>
          </p:nvPr>
        </p:nvSpPr>
        <p:spPr>
          <a:xfrm>
            <a:off x="457200" y="1600200"/>
            <a:ext cx="8229600" cy="4876800"/>
          </a:xfrm>
        </p:spPr>
        <p:txBody>
          <a:bodyPr>
            <a:normAutofit/>
          </a:bodyPr>
          <a:lstStyle/>
          <a:p>
            <a:r>
              <a:rPr lang="en-US" b="1" dirty="0" smtClean="0"/>
              <a:t>Marjorie Gordon </a:t>
            </a:r>
            <a:r>
              <a:rPr lang="en-US" dirty="0" smtClean="0"/>
              <a:t>(1987) proposed functional health patterns as a guide for establishing a comprehensive nursing data base. </a:t>
            </a:r>
          </a:p>
          <a:p>
            <a:r>
              <a:rPr lang="en-US" dirty="0" smtClean="0"/>
              <a:t>These 11 categories make possible a systematic and standardized approach to data collection, and enable the nurse to determine the aspects of health and human function: </a:t>
            </a:r>
          </a:p>
          <a:p>
            <a:r>
              <a:rPr lang="en-US" dirty="0" smtClean="0"/>
              <a:t>They provide a framework for assessment, nursing diagnoses, and a plan of care.</a:t>
            </a:r>
            <a:endParaRPr lang="en-US" dirty="0"/>
          </a:p>
        </p:txBody>
      </p:sp>
    </p:spTree>
  </p:cSld>
  <p:clrMapOvr>
    <a:masterClrMapping/>
  </p:clrMapOvr>
  <p:timing>
    <p:tnLst>
      <p:par>
        <p:cTn id="1" dur="indefinite" restart="never" nodeType="tmRoot"/>
      </p:par>
    </p:tnLst>
  </p:timing>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normAutofit lnSpcReduction="10000"/>
          </a:bodyPr>
          <a:lstStyle/>
          <a:p>
            <a:pPr marL="514350" indent="-514350">
              <a:buAutoNum type="arabicPeriod"/>
            </a:pPr>
            <a:r>
              <a:rPr lang="en-US" dirty="0" smtClean="0"/>
              <a:t>HEALTH PERCEPTION/ HEALTH MANAGEMENT PATTERN – describes the client’s perceived pattern of health and well being and how health is managed.</a:t>
            </a:r>
          </a:p>
          <a:p>
            <a:pPr marL="514350" indent="-514350">
              <a:buAutoNum type="arabicPeriod"/>
            </a:pPr>
            <a:r>
              <a:rPr lang="en-US" dirty="0" smtClean="0"/>
              <a:t>NUTRITIONAL/ METABOLIC PATTERN – describes the client’s pattern of food and fluid consumption relative to metabolic need and pattern indicators of local nutrient supply.</a:t>
            </a:r>
            <a:endParaRPr lang="en-US" dirty="0"/>
          </a:p>
        </p:txBody>
      </p:sp>
    </p:spTree>
  </p:cSld>
  <p:clrMapOvr>
    <a:masterClrMapping/>
  </p:clrMapOvr>
  <p:timing>
    <p:tnLst>
      <p:par>
        <p:cTn id="1" dur="indefinite" restart="never" nodeType="tmRoot"/>
      </p:par>
    </p:tnLst>
  </p:timing>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normAutofit fontScale="92500"/>
          </a:bodyPr>
          <a:lstStyle/>
          <a:p>
            <a:pPr>
              <a:buNone/>
            </a:pPr>
            <a:r>
              <a:rPr lang="en-US" dirty="0" smtClean="0"/>
              <a:t>3. ELIMINATION PATTERN – describes the patterns of excretory function (bowel, bladder and skin)</a:t>
            </a:r>
          </a:p>
          <a:p>
            <a:pPr>
              <a:buNone/>
            </a:pPr>
            <a:r>
              <a:rPr lang="en-US" dirty="0" smtClean="0"/>
              <a:t>4. ACTIVITY/ EXERCISE PATTERN – describes the pattern of exercise, activity, leisure and recreation.</a:t>
            </a:r>
          </a:p>
          <a:p>
            <a:pPr>
              <a:buNone/>
            </a:pPr>
            <a:r>
              <a:rPr lang="en-US" dirty="0" smtClean="0"/>
              <a:t>5. SLEEP – REST PATTERN – describes patterns of sleep, rest and relaxation.</a:t>
            </a:r>
          </a:p>
          <a:p>
            <a:pPr>
              <a:buNone/>
            </a:pPr>
            <a:r>
              <a:rPr lang="en-US" dirty="0" smtClean="0"/>
              <a:t>6. COGNITIVE/ PERCEPTUAL PATTERN – describes sensory – perceptual and cognitive patterns.</a:t>
            </a:r>
            <a:endParaRPr lang="en-US" dirty="0"/>
          </a:p>
        </p:txBody>
      </p:sp>
    </p:spTree>
  </p:cSld>
  <p:clrMapOvr>
    <a:masterClrMapping/>
  </p:clrMapOvr>
  <p:timing>
    <p:tnLst>
      <p:par>
        <p:cTn id="1" dur="indefinite" restart="never" nodeType="tmRoot"/>
      </p:par>
    </p:tnLst>
  </p:timing>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7. SELF – PERCEPTION/ SELF – CONCEPT PATTERN – describes the client’s self concept pattern and perceptions of self (</a:t>
            </a:r>
            <a:r>
              <a:rPr lang="en-US" dirty="0" err="1" smtClean="0"/>
              <a:t>e.g</a:t>
            </a:r>
            <a:r>
              <a:rPr lang="en-US" dirty="0" smtClean="0"/>
              <a:t> self-conception, worth, comfort, body image, feeling state)</a:t>
            </a:r>
          </a:p>
          <a:p>
            <a:pPr>
              <a:buNone/>
            </a:pPr>
            <a:r>
              <a:rPr lang="en-US" dirty="0" smtClean="0"/>
              <a:t>8. ROLE/ RELATIONSHIP PATTERN – describes the client’s pattern of role participation and relationships.</a:t>
            </a:r>
          </a:p>
          <a:p>
            <a:pPr>
              <a:buNone/>
            </a:pPr>
            <a:r>
              <a:rPr lang="en-US" dirty="0" smtClean="0"/>
              <a:t>9. SEXUALITY/ REPRODUCTIVE PATTERN – describes the client’s patterns of satisfaction and dissatisfaction with sexuality pattern; describes reproductive patterns.</a:t>
            </a:r>
            <a:endParaRPr lang="en-US" dirty="0"/>
          </a:p>
        </p:txBody>
      </p:sp>
    </p:spTree>
  </p:cSld>
  <p:clrMapOvr>
    <a:masterClrMapping/>
  </p:clrMapOvr>
  <p:timing>
    <p:tnLst>
      <p:par>
        <p:cTn id="1" dur="indefinite" restart="never" nodeType="tmRoot"/>
      </p:par>
    </p:tnLst>
  </p:timing>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lstStyle/>
          <a:p>
            <a:pPr>
              <a:buNone/>
            </a:pPr>
            <a:r>
              <a:rPr lang="en-US" dirty="0" smtClean="0"/>
              <a:t>10. COPING/ STRESS TOLERANCE PATTERN – describes the client’s general coping pattern and effectiveness of the pattern in terms of stress tolerance.</a:t>
            </a:r>
          </a:p>
          <a:p>
            <a:pPr>
              <a:buNone/>
            </a:pPr>
            <a:r>
              <a:rPr lang="en-US" dirty="0" smtClean="0"/>
              <a:t>11. VALUE/ BELIEF PATTERN – describes the patterns of values, beliefs (including spiritual) and goals that guide the client’s choices or decisions.</a:t>
            </a:r>
            <a:endParaRPr lang="en-US" dirty="0"/>
          </a:p>
        </p:txBody>
      </p:sp>
    </p:spTree>
  </p:cSld>
  <p:clrMapOvr>
    <a:masterClrMapping/>
  </p:clrMapOvr>
  <p:timing>
    <p:tnLst>
      <p:par>
        <p:cTn id="1" dur="indefinite" restart="never" nodeType="tmRoot"/>
      </p:par>
    </p:tnLst>
  </p:timing>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FUNCTIONAL HEALTH PATTERNS CONCEPT MAPS</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Health Perception and Health Management</a:t>
            </a:r>
            <a:endParaRPr lang="en-US" dirty="0" smtClean="0"/>
          </a:p>
          <a:p>
            <a:pPr>
              <a:buNone/>
            </a:pPr>
            <a:r>
              <a:rPr lang="en-US" dirty="0" smtClean="0"/>
              <a:t>It’s focused on the person’s perceived level of health and well-being, and on practices for maintaining health. Also evaluates Habits including smoking and alcohol or drug use.</a:t>
            </a:r>
          </a:p>
          <a:p>
            <a:r>
              <a:rPr lang="en-US" dirty="0" smtClean="0"/>
              <a:t>Perceived health status</a:t>
            </a:r>
          </a:p>
          <a:p>
            <a:r>
              <a:rPr lang="en-US" dirty="0" smtClean="0"/>
              <a:t>Perceived health management</a:t>
            </a:r>
          </a:p>
          <a:p>
            <a:r>
              <a:rPr lang="en-US" dirty="0" smtClean="0"/>
              <a:t>Health care </a:t>
            </a:r>
            <a:r>
              <a:rPr lang="en-US" dirty="0" err="1" smtClean="0"/>
              <a:t>behaviours</a:t>
            </a:r>
            <a:r>
              <a:rPr lang="en-US" dirty="0" smtClean="0"/>
              <a:t>: health promotion and illness prevention activities, medical treatments, follow-up care</a:t>
            </a:r>
            <a:endParaRPr lang="en-US" dirty="0"/>
          </a:p>
        </p:txBody>
      </p:sp>
    </p:spTree>
  </p:cSld>
  <p:clrMapOvr>
    <a:masterClrMapping/>
  </p:clrMapOvr>
  <p:timing>
    <p:tnLst>
      <p:par>
        <p:cTn id="1" dur="indefinite" restart="never" nodeType="tmRoot"/>
      </p:par>
    </p:tnLst>
  </p:timing>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pPr algn="l"/>
            <a:r>
              <a:rPr lang="en-US" sz="3200" b="1" dirty="0" smtClean="0">
                <a:latin typeface="Times New Roman" pitchFamily="18" charset="0"/>
                <a:cs typeface="Times New Roman" pitchFamily="18" charset="0"/>
              </a:rPr>
              <a:t>1.  PATTERN OF HEALTH PERCEPTION &amp; HEALTH MANAGEMENT</a:t>
            </a:r>
            <a:endParaRPr lang="en-US" sz="32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447800"/>
            <a:ext cx="8382000" cy="4953000"/>
          </a:xfrm>
        </p:spPr>
        <p:txBody>
          <a:bodyPr>
            <a:normAutofit fontScale="92500" lnSpcReduction="20000"/>
          </a:bodyPr>
          <a:lstStyle/>
          <a:p>
            <a:r>
              <a:rPr lang="en-US" sz="3800" dirty="0" smtClean="0">
                <a:latin typeface="Times New Roman" pitchFamily="18" charset="0"/>
                <a:cs typeface="Times New Roman" pitchFamily="18" charset="0"/>
              </a:rPr>
              <a:t>How does the person describe her/ his current health?</a:t>
            </a:r>
          </a:p>
          <a:p>
            <a:r>
              <a:rPr lang="en-US" sz="3800" dirty="0" smtClean="0">
                <a:latin typeface="Times New Roman" pitchFamily="18" charset="0"/>
                <a:cs typeface="Times New Roman" pitchFamily="18" charset="0"/>
              </a:rPr>
              <a:t>What does the person do to improve or maintain her/ his health? </a:t>
            </a:r>
          </a:p>
          <a:p>
            <a:r>
              <a:rPr lang="en-US" sz="3800" dirty="0" smtClean="0">
                <a:latin typeface="Times New Roman" pitchFamily="18" charset="0"/>
                <a:cs typeface="Times New Roman" pitchFamily="18" charset="0"/>
              </a:rPr>
              <a:t>What does the person know about links between lifestyle choices and health? </a:t>
            </a:r>
          </a:p>
          <a:p>
            <a:r>
              <a:rPr lang="en-US" sz="3800" dirty="0" smtClean="0">
                <a:latin typeface="Times New Roman" pitchFamily="18" charset="0"/>
                <a:cs typeface="Times New Roman" pitchFamily="18" charset="0"/>
              </a:rPr>
              <a:t>How big a problem is financing health care for this person?  </a:t>
            </a:r>
          </a:p>
          <a:p>
            <a:pPr>
              <a:buNone/>
            </a:pPr>
            <a:r>
              <a:rPr lang="en-US" sz="3800" dirty="0" smtClean="0">
                <a:latin typeface="Times New Roman" pitchFamily="18" charset="0"/>
                <a:cs typeface="Times New Roman" pitchFamily="18" charset="0"/>
              </a:rPr>
              <a:t/>
            </a:r>
            <a:br>
              <a:rPr lang="en-US" sz="3800" dirty="0" smtClean="0">
                <a:latin typeface="Times New Roman" pitchFamily="18" charset="0"/>
                <a:cs typeface="Times New Roman" pitchFamily="18" charset="0"/>
              </a:rPr>
            </a:br>
            <a:endParaRPr lang="en-US" sz="3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Autofit/>
          </a:bodyPr>
          <a:lstStyle/>
          <a:p>
            <a:r>
              <a:rPr lang="en-US" sz="3200" b="1" dirty="0" smtClean="0">
                <a:latin typeface="Times New Roman" pitchFamily="18" charset="0"/>
                <a:cs typeface="Times New Roman" pitchFamily="18" charset="0"/>
              </a:rPr>
              <a:t>1.  PATTERN OF HEALTH PERCEPTION &amp; HEALTH MANAGEMENT</a:t>
            </a:r>
            <a:endParaRPr lang="en-US" sz="3200" dirty="0"/>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Can this person report the names of current medications s/he is taking and their purpose? </a:t>
            </a:r>
          </a:p>
          <a:p>
            <a:r>
              <a:rPr lang="en-US" dirty="0" smtClean="0">
                <a:latin typeface="Times New Roman" pitchFamily="18" charset="0"/>
                <a:cs typeface="Times New Roman" pitchFamily="18" charset="0"/>
              </a:rPr>
              <a:t>If this person has allergies, what does s/he do to prevent problems? </a:t>
            </a:r>
          </a:p>
          <a:p>
            <a:r>
              <a:rPr lang="en-US" dirty="0" smtClean="0">
                <a:latin typeface="Times New Roman" pitchFamily="18" charset="0"/>
                <a:cs typeface="Times New Roman" pitchFamily="18" charset="0"/>
              </a:rPr>
              <a:t>What does this person know about medical problems in the family? </a:t>
            </a:r>
          </a:p>
          <a:p>
            <a:r>
              <a:rPr lang="en-US" dirty="0" smtClean="0">
                <a:latin typeface="Times New Roman" pitchFamily="18" charset="0"/>
                <a:cs typeface="Times New Roman" pitchFamily="18" charset="0"/>
              </a:rPr>
              <a:t>Have there been any important illnesses or injuries in this person's life?</a:t>
            </a:r>
            <a:endParaRPr lang="en-US"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beds</a:t>
            </a:r>
            <a:endParaRPr lang="en-US" b="1" dirty="0"/>
          </a:p>
        </p:txBody>
      </p:sp>
      <p:pic>
        <p:nvPicPr>
          <p:cNvPr id="5122" name="Picture 2"/>
          <p:cNvPicPr>
            <a:picLocks noGrp="1" noChangeAspect="1" noChangeArrowheads="1"/>
          </p:cNvPicPr>
          <p:nvPr>
            <p:ph idx="1"/>
          </p:nvPr>
        </p:nvPicPr>
        <p:blipFill>
          <a:blip r:embed="rId2"/>
          <a:srcRect/>
          <a:stretch>
            <a:fillRect/>
          </a:stretch>
        </p:blipFill>
        <p:spPr bwMode="auto">
          <a:xfrm>
            <a:off x="1295400" y="1600200"/>
            <a:ext cx="7010400" cy="4800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b="1" dirty="0" smtClean="0"/>
              <a:t>FUNCTIONAL HEALTH PATTERNS</a:t>
            </a:r>
            <a:endParaRPr lang="en-US" dirty="0"/>
          </a:p>
        </p:txBody>
      </p:sp>
      <p:sp>
        <p:nvSpPr>
          <p:cNvPr id="3" name="Content Placeholder 2"/>
          <p:cNvSpPr>
            <a:spLocks noGrp="1"/>
          </p:cNvSpPr>
          <p:nvPr>
            <p:ph idx="1"/>
          </p:nvPr>
        </p:nvSpPr>
        <p:spPr>
          <a:xfrm>
            <a:off x="304800" y="1219200"/>
            <a:ext cx="8534400" cy="4876800"/>
          </a:xfrm>
        </p:spPr>
        <p:txBody>
          <a:bodyPr numCol="1">
            <a:normAutofit/>
          </a:bodyPr>
          <a:lstStyle/>
          <a:p>
            <a:pPr>
              <a:buNone/>
            </a:pPr>
            <a:r>
              <a:rPr lang="en-US" b="1" dirty="0" smtClean="0"/>
              <a:t>Health Perception and Health Management</a:t>
            </a:r>
            <a:r>
              <a:rPr lang="en-US" dirty="0" smtClean="0"/>
              <a:t>. </a:t>
            </a:r>
          </a:p>
          <a:p>
            <a:r>
              <a:rPr lang="en-US" dirty="0" smtClean="0"/>
              <a:t>Contamination </a:t>
            </a:r>
          </a:p>
          <a:p>
            <a:r>
              <a:rPr lang="en-US" dirty="0" smtClean="0"/>
              <a:t>Disturbed energy field </a:t>
            </a:r>
          </a:p>
          <a:p>
            <a:r>
              <a:rPr lang="en-US" dirty="0" smtClean="0"/>
              <a:t>Effective therapeutic regimen management </a:t>
            </a:r>
          </a:p>
          <a:p>
            <a:r>
              <a:rPr lang="en-US" dirty="0" smtClean="0"/>
              <a:t>Health-seeking behaviors (specify)</a:t>
            </a:r>
          </a:p>
          <a:p>
            <a:r>
              <a:rPr lang="en-US" dirty="0" smtClean="0"/>
              <a:t>Ineffective community therapeutic regimen management </a:t>
            </a:r>
          </a:p>
          <a:p>
            <a:pPr>
              <a:buNone/>
            </a:pPr>
            <a:r>
              <a:rPr lang="en-US" dirty="0" smtClean="0"/>
              <a:t> </a:t>
            </a:r>
          </a:p>
          <a:p>
            <a:pPr>
              <a:buNone/>
            </a:pPr>
            <a:endParaRPr lang="en-US" dirty="0"/>
          </a:p>
        </p:txBody>
      </p:sp>
    </p:spTree>
  </p:cSld>
  <p:clrMapOvr>
    <a:masterClrMapping/>
  </p:clrMapOvr>
  <p:timing>
    <p:tnLst>
      <p:par>
        <p:cTn id="1" dur="indefinite" restart="never" nodeType="tmRoot"/>
      </p:par>
    </p:tnLst>
  </p:timing>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lstStyle/>
          <a:p>
            <a:r>
              <a:rPr lang="en-US" dirty="0" smtClean="0"/>
              <a:t>Ineffective family therapeutic regimen management </a:t>
            </a:r>
          </a:p>
          <a:p>
            <a:r>
              <a:rPr lang="en-US" dirty="0" smtClean="0"/>
              <a:t>Ineffective health maintenance </a:t>
            </a:r>
          </a:p>
          <a:p>
            <a:r>
              <a:rPr lang="en-US" dirty="0" smtClean="0"/>
              <a:t>Ineffective protection </a:t>
            </a:r>
          </a:p>
          <a:p>
            <a:r>
              <a:rPr lang="en-US" dirty="0" smtClean="0"/>
              <a:t>Ineffective therapeutic regimen management </a:t>
            </a:r>
          </a:p>
          <a:p>
            <a:r>
              <a:rPr lang="en-US" dirty="0" smtClean="0"/>
              <a:t>Noncompliance (ineffective Adherence) </a:t>
            </a:r>
          </a:p>
          <a:p>
            <a:endParaRPr lang="en-US" dirty="0"/>
          </a:p>
        </p:txBody>
      </p:sp>
    </p:spTree>
  </p:cSld>
  <p:clrMapOvr>
    <a:masterClrMapping/>
  </p:clrMapOvr>
  <p:timing>
    <p:tnLst>
      <p:par>
        <p:cTn id="1" dur="indefinite" restart="never" nodeType="tmRoot"/>
      </p:par>
    </p:tnLst>
  </p:timing>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Readiness for enhanced immunization status </a:t>
            </a:r>
          </a:p>
          <a:p>
            <a:r>
              <a:rPr lang="en-US" dirty="0" smtClean="0"/>
              <a:t>Readiness for enhanced therapeutic regimen management </a:t>
            </a:r>
          </a:p>
          <a:p>
            <a:r>
              <a:rPr lang="en-US" dirty="0" smtClean="0"/>
              <a:t>Risk for contamination </a:t>
            </a:r>
          </a:p>
          <a:p>
            <a:r>
              <a:rPr lang="en-US" dirty="0" smtClean="0"/>
              <a:t>Risk for infection </a:t>
            </a:r>
          </a:p>
          <a:p>
            <a:r>
              <a:rPr lang="en-US" dirty="0" smtClean="0"/>
              <a:t>Risk for injury </a:t>
            </a:r>
          </a:p>
          <a:p>
            <a:r>
              <a:rPr lang="en-US" dirty="0" smtClean="0"/>
              <a:t>Risk for </a:t>
            </a:r>
            <a:r>
              <a:rPr lang="en-US" dirty="0" err="1" smtClean="0"/>
              <a:t>perioperative</a:t>
            </a:r>
            <a:r>
              <a:rPr lang="en-US" dirty="0" smtClean="0"/>
              <a:t> positioning injury </a:t>
            </a:r>
          </a:p>
          <a:p>
            <a:r>
              <a:rPr lang="en-US" dirty="0" smtClean="0"/>
              <a:t>Risk for poisoning </a:t>
            </a:r>
          </a:p>
          <a:p>
            <a:r>
              <a:rPr lang="en-US" dirty="0" smtClean="0"/>
              <a:t>Risk for sudden infant death </a:t>
            </a:r>
            <a:r>
              <a:rPr lang="en-US" u="sng" dirty="0" smtClean="0"/>
              <a:t>syndrome</a:t>
            </a:r>
            <a:r>
              <a:rPr lang="en-US" dirty="0" smtClean="0"/>
              <a:t> </a:t>
            </a:r>
          </a:p>
          <a:p>
            <a:r>
              <a:rPr lang="en-US" dirty="0" smtClean="0"/>
              <a:t>Risk for suffocation </a:t>
            </a:r>
          </a:p>
          <a:p>
            <a:r>
              <a:rPr lang="en-US" dirty="0" smtClean="0"/>
              <a:t>Risk for trauma </a:t>
            </a:r>
          </a:p>
          <a:p>
            <a:r>
              <a:rPr lang="en-US" dirty="0" smtClean="0"/>
              <a:t>Risk-prone health behavior </a:t>
            </a:r>
          </a:p>
          <a:p>
            <a:endParaRPr lang="en-US" dirty="0"/>
          </a:p>
        </p:txBody>
      </p:sp>
    </p:spTree>
  </p:cSld>
  <p:clrMapOvr>
    <a:masterClrMapping/>
  </p:clrMapOvr>
  <p:timing>
    <p:tnLst>
      <p:par>
        <p:cTn id="1" dur="indefinite" restart="never" nodeType="tmRoot"/>
      </p:par>
    </p:tnLst>
  </p:timing>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FUNCTIONAL HEALTH PATTERNS CONCEPT MAPS</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Nutritional Metabolic Pattern </a:t>
            </a:r>
            <a:r>
              <a:rPr lang="en-US" dirty="0" smtClean="0"/>
              <a:t>it’s focused on the pattern of food and fluid consumption relative to metabolic need.</a:t>
            </a:r>
          </a:p>
          <a:p>
            <a:r>
              <a:rPr lang="en-US" dirty="0" smtClean="0"/>
              <a:t>Daily consumption of food and fluids </a:t>
            </a:r>
          </a:p>
          <a:p>
            <a:r>
              <a:rPr lang="en-US" dirty="0" err="1" smtClean="0"/>
              <a:t>Favourite</a:t>
            </a:r>
            <a:r>
              <a:rPr lang="en-US" dirty="0" smtClean="0"/>
              <a:t> foods</a:t>
            </a:r>
          </a:p>
          <a:p>
            <a:r>
              <a:rPr lang="en-US" dirty="0" smtClean="0"/>
              <a:t>Use of dietary supplements</a:t>
            </a:r>
          </a:p>
          <a:p>
            <a:r>
              <a:rPr lang="en-US" dirty="0" smtClean="0"/>
              <a:t>Skin lesions and ability to heal</a:t>
            </a:r>
          </a:p>
          <a:p>
            <a:r>
              <a:rPr lang="en-US" dirty="0" smtClean="0"/>
              <a:t>Conditions of the integument</a:t>
            </a:r>
          </a:p>
          <a:p>
            <a:r>
              <a:rPr lang="en-US" dirty="0" smtClean="0"/>
              <a:t>Weight, height, temperature</a:t>
            </a:r>
            <a:endParaRPr lang="en-US" dirty="0"/>
          </a:p>
        </p:txBody>
      </p:sp>
    </p:spTree>
  </p:cSld>
  <p:clrMapOvr>
    <a:masterClrMapping/>
  </p:clrMapOvr>
  <p:timing>
    <p:tnLst>
      <p:par>
        <p:cTn id="1" dur="indefinite" restart="never" nodeType="tmRoot"/>
      </p:par>
    </p:tnLst>
  </p:timing>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792162"/>
          </a:xfrm>
        </p:spPr>
        <p:txBody>
          <a:bodyPr>
            <a:normAutofit fontScale="90000"/>
          </a:bodyPr>
          <a:lstStyle/>
          <a:p>
            <a:pPr algn="l"/>
            <a:r>
              <a:rPr lang="en-US" sz="3200" dirty="0" smtClean="0"/>
              <a:t/>
            </a:r>
            <a:br>
              <a:rPr lang="en-US" sz="3200" dirty="0" smtClean="0"/>
            </a:br>
            <a:r>
              <a:rPr lang="en-US" sz="3200" dirty="0"/>
              <a:t/>
            </a:r>
            <a:br>
              <a:rPr lang="en-US" sz="3200" dirty="0"/>
            </a:br>
            <a:r>
              <a:rPr lang="en-US" sz="3600" b="1" dirty="0" smtClean="0">
                <a:latin typeface="Times New Roman" pitchFamily="18" charset="0"/>
                <a:cs typeface="Times New Roman" pitchFamily="18" charset="0"/>
              </a:rPr>
              <a:t>2. NUTRITIONAL - METABOLIC PATTERN</a:t>
            </a:r>
            <a:r>
              <a:rPr lang="en-US" sz="3200" b="1" dirty="0" smtClean="0"/>
              <a:t/>
            </a:r>
            <a:br>
              <a:rPr lang="en-US" sz="3200" b="1" dirty="0" smtClean="0"/>
            </a:br>
            <a:r>
              <a:rPr lang="en-US" sz="3200" dirty="0" smtClean="0"/>
              <a:t/>
            </a:r>
            <a:br>
              <a:rPr lang="en-US" sz="3200" dirty="0" smtClean="0"/>
            </a:br>
            <a:endParaRPr lang="en-US" sz="32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447800"/>
            <a:ext cx="8229600" cy="4678363"/>
          </a:xfrm>
        </p:spPr>
        <p:txBody>
          <a:bodyPr/>
          <a:lstStyle/>
          <a:p>
            <a:r>
              <a:rPr lang="en-US" dirty="0" smtClean="0"/>
              <a:t>    </a:t>
            </a:r>
            <a:r>
              <a:rPr lang="en-US" dirty="0" smtClean="0">
                <a:latin typeface="Times New Roman" pitchFamily="18" charset="0"/>
                <a:cs typeface="Times New Roman" pitchFamily="18" charset="0"/>
              </a:rPr>
              <a:t>Is the person well nourished? </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How do the person's food choices compare with recommended food intake? </a:t>
            </a:r>
          </a:p>
          <a:p>
            <a:r>
              <a:rPr lang="en-US" dirty="0" smtClean="0">
                <a:latin typeface="Times New Roman" pitchFamily="18" charset="0"/>
                <a:cs typeface="Times New Roman" pitchFamily="18" charset="0"/>
              </a:rPr>
              <a:t>Does the person have any disease that effects nutritional- metabolic function? </a:t>
            </a:r>
            <a:br>
              <a:rPr lang="en-US" dirty="0" smtClean="0">
                <a:latin typeface="Times New Roman" pitchFamily="18" charset="0"/>
                <a:cs typeface="Times New Roman" pitchFamily="18" charset="0"/>
              </a:rPr>
            </a:b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b="1" dirty="0" smtClean="0"/>
              <a:t>FUNCTIONAL HEALTH PATTERNS</a:t>
            </a:r>
            <a:endParaRPr lang="en-US" dirty="0"/>
          </a:p>
        </p:txBody>
      </p:sp>
      <p:sp>
        <p:nvSpPr>
          <p:cNvPr id="3" name="Content Placeholder 2"/>
          <p:cNvSpPr>
            <a:spLocks noGrp="1"/>
          </p:cNvSpPr>
          <p:nvPr>
            <p:ph idx="1"/>
          </p:nvPr>
        </p:nvSpPr>
        <p:spPr>
          <a:xfrm>
            <a:off x="304800" y="1219200"/>
            <a:ext cx="8534400" cy="5181600"/>
          </a:xfrm>
        </p:spPr>
        <p:txBody>
          <a:bodyPr numCol="1">
            <a:normAutofit/>
          </a:bodyPr>
          <a:lstStyle/>
          <a:p>
            <a:pPr>
              <a:buNone/>
            </a:pPr>
            <a:r>
              <a:rPr lang="en-US" b="1" dirty="0" smtClean="0"/>
              <a:t>Nutritional Metabolic Pattern</a:t>
            </a:r>
            <a:endParaRPr lang="en-US" dirty="0" smtClean="0"/>
          </a:p>
          <a:p>
            <a:r>
              <a:rPr lang="en-US" dirty="0" smtClean="0"/>
              <a:t>Adult failure to thrive </a:t>
            </a:r>
          </a:p>
          <a:p>
            <a:r>
              <a:rPr lang="en-US" u="sng" dirty="0" smtClean="0"/>
              <a:t>Deficient fluid volume</a:t>
            </a:r>
            <a:r>
              <a:rPr lang="en-US" dirty="0" smtClean="0"/>
              <a:t>: [isotonic] </a:t>
            </a:r>
          </a:p>
          <a:p>
            <a:r>
              <a:rPr lang="en-US" dirty="0" smtClean="0"/>
              <a:t>[Deficient fluid volume: hyper/hypotonic] </a:t>
            </a:r>
          </a:p>
          <a:p>
            <a:r>
              <a:rPr lang="en-US" dirty="0" smtClean="0"/>
              <a:t>Effective breastfeeding </a:t>
            </a:r>
          </a:p>
          <a:p>
            <a:r>
              <a:rPr lang="en-US" dirty="0" smtClean="0"/>
              <a:t>Excess fluid volume </a:t>
            </a:r>
          </a:p>
          <a:p>
            <a:r>
              <a:rPr lang="en-US" dirty="0" smtClean="0"/>
              <a:t>Hyperthermia </a:t>
            </a:r>
          </a:p>
          <a:p>
            <a:r>
              <a:rPr lang="en-US" dirty="0" smtClean="0"/>
              <a:t>Hypothermia </a:t>
            </a:r>
          </a:p>
          <a:p>
            <a:endParaRPr lang="en-US" dirty="0"/>
          </a:p>
        </p:txBody>
      </p:sp>
    </p:spTree>
  </p:cSld>
  <p:clrMapOvr>
    <a:masterClrMapping/>
  </p:clrMapOvr>
  <p:timing>
    <p:tnLst>
      <p:par>
        <p:cTn id="1" dur="indefinite" restart="never" nodeType="tmRoot"/>
      </p:par>
    </p:tnLst>
  </p:timing>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Imbalanced nutrition: more than body requirements </a:t>
            </a:r>
          </a:p>
          <a:p>
            <a:r>
              <a:rPr lang="en-US" dirty="0" smtClean="0"/>
              <a:t>Imbalanced nutrition: less than body requirements </a:t>
            </a:r>
          </a:p>
          <a:p>
            <a:r>
              <a:rPr lang="en-US" dirty="0" smtClean="0"/>
              <a:t>Imbalanced nutrition: risk for more than body requirements </a:t>
            </a:r>
          </a:p>
          <a:p>
            <a:r>
              <a:rPr lang="en-US" dirty="0" smtClean="0"/>
              <a:t>Impaired dentition </a:t>
            </a:r>
          </a:p>
          <a:p>
            <a:r>
              <a:rPr lang="en-US" dirty="0" smtClean="0"/>
              <a:t>Impaired oral mucous membrane </a:t>
            </a:r>
          </a:p>
          <a:p>
            <a:r>
              <a:rPr lang="en-US" dirty="0" smtClean="0"/>
              <a:t>Impaired skin integrity </a:t>
            </a:r>
          </a:p>
          <a:p>
            <a:r>
              <a:rPr lang="en-US" dirty="0" smtClean="0"/>
              <a:t>Impaired swallowing </a:t>
            </a:r>
          </a:p>
          <a:p>
            <a:r>
              <a:rPr lang="en-US" dirty="0" smtClean="0"/>
              <a:t>Impaired tissue integrity </a:t>
            </a:r>
          </a:p>
        </p:txBody>
      </p:sp>
    </p:spTree>
  </p:cSld>
  <p:clrMapOvr>
    <a:masterClrMapping/>
  </p:clrMapOvr>
  <p:timing>
    <p:tnLst>
      <p:par>
        <p:cTn id="1" dur="indefinite" restart="never" nodeType="tmRoot"/>
      </p:par>
    </p:tnLst>
  </p:timing>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a:xfrm>
            <a:off x="457200" y="1371600"/>
            <a:ext cx="8229600" cy="4953000"/>
          </a:xfrm>
        </p:spPr>
        <p:txBody>
          <a:bodyPr numCol="1">
            <a:normAutofit/>
          </a:bodyPr>
          <a:lstStyle/>
          <a:p>
            <a:r>
              <a:rPr lang="en-US" dirty="0" smtClean="0"/>
              <a:t>Ineffective breastfeeding </a:t>
            </a:r>
          </a:p>
          <a:p>
            <a:r>
              <a:rPr lang="en-US" dirty="0" smtClean="0"/>
              <a:t>Ineffective infant feeding pattern </a:t>
            </a:r>
          </a:p>
          <a:p>
            <a:r>
              <a:rPr lang="en-US" dirty="0" smtClean="0"/>
              <a:t>Ineffective thermoregulation </a:t>
            </a:r>
          </a:p>
          <a:p>
            <a:r>
              <a:rPr lang="en-US" dirty="0" smtClean="0"/>
              <a:t>Interrupted breastfeeding </a:t>
            </a:r>
          </a:p>
          <a:p>
            <a:r>
              <a:rPr lang="en-US" dirty="0" smtClean="0"/>
              <a:t>Latex allergy response </a:t>
            </a:r>
          </a:p>
          <a:p>
            <a:r>
              <a:rPr lang="en-US" dirty="0" smtClean="0"/>
              <a:t>Nausea </a:t>
            </a:r>
          </a:p>
          <a:p>
            <a:r>
              <a:rPr lang="en-US" dirty="0" smtClean="0"/>
              <a:t>Readiness for enhanced fluid balance </a:t>
            </a:r>
          </a:p>
          <a:p>
            <a:r>
              <a:rPr lang="en-US" dirty="0" smtClean="0"/>
              <a:t>Readiness for enhanced nutrition </a:t>
            </a:r>
          </a:p>
          <a:p>
            <a:endParaRPr lang="en-US" dirty="0"/>
          </a:p>
        </p:txBody>
      </p:sp>
    </p:spTree>
  </p:cSld>
  <p:clrMapOvr>
    <a:masterClrMapping/>
  </p:clrMapOvr>
  <p:timing>
    <p:tnLst>
      <p:par>
        <p:cTn id="1" dur="indefinite" restart="never" nodeType="tmRoot"/>
      </p:par>
    </p:tnLst>
  </p:timing>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normAutofit lnSpcReduction="10000"/>
          </a:bodyPr>
          <a:lstStyle/>
          <a:p>
            <a:r>
              <a:rPr lang="en-US" dirty="0" smtClean="0"/>
              <a:t>Risk for aspiration </a:t>
            </a:r>
          </a:p>
          <a:p>
            <a:r>
              <a:rPr lang="en-US" dirty="0" smtClean="0"/>
              <a:t>Risk for deficient fluid volume </a:t>
            </a:r>
          </a:p>
          <a:p>
            <a:r>
              <a:rPr lang="en-US" dirty="0" smtClean="0"/>
              <a:t>Risk for imbalanced fluid volume </a:t>
            </a:r>
          </a:p>
          <a:p>
            <a:r>
              <a:rPr lang="en-US" dirty="0" smtClean="0"/>
              <a:t>Risk for imbalanced body temperature </a:t>
            </a:r>
          </a:p>
          <a:p>
            <a:r>
              <a:rPr lang="en-US" dirty="0" smtClean="0"/>
              <a:t>Risk for impaired liver function </a:t>
            </a:r>
          </a:p>
          <a:p>
            <a:r>
              <a:rPr lang="en-US" dirty="0" smtClean="0"/>
              <a:t>Risk for impaired skin integrity </a:t>
            </a:r>
          </a:p>
          <a:p>
            <a:r>
              <a:rPr lang="en-US" dirty="0" smtClean="0"/>
              <a:t>Risk for latex allergy response </a:t>
            </a:r>
          </a:p>
          <a:p>
            <a:r>
              <a:rPr lang="en-US" dirty="0" smtClean="0"/>
              <a:t>Risk for unstable blood glucose </a:t>
            </a:r>
          </a:p>
          <a:p>
            <a:endParaRPr lang="en-US" dirty="0"/>
          </a:p>
        </p:txBody>
      </p:sp>
    </p:spTree>
  </p:cSld>
  <p:clrMapOvr>
    <a:masterClrMapping/>
  </p:clrMapOvr>
  <p:timing>
    <p:tnLst>
      <p:par>
        <p:cTn id="1" dur="indefinite" restart="never" nodeType="tmRoot"/>
      </p:par>
    </p:tnLst>
  </p:timing>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FUNCTIONAL HEALTH PATTERNS CONCEPT MAPS</a:t>
            </a:r>
            <a:endParaRPr lang="en-US" dirty="0"/>
          </a:p>
        </p:txBody>
      </p:sp>
      <p:sp>
        <p:nvSpPr>
          <p:cNvPr id="3" name="Content Placeholder 2"/>
          <p:cNvSpPr>
            <a:spLocks noGrp="1"/>
          </p:cNvSpPr>
          <p:nvPr>
            <p:ph idx="1"/>
          </p:nvPr>
        </p:nvSpPr>
        <p:spPr/>
        <p:txBody>
          <a:bodyPr>
            <a:normAutofit fontScale="92500"/>
          </a:bodyPr>
          <a:lstStyle/>
          <a:p>
            <a:r>
              <a:rPr lang="en-US" b="1" dirty="0" smtClean="0"/>
              <a:t>Elimination Pattern</a:t>
            </a:r>
            <a:r>
              <a:rPr lang="en-US" dirty="0" smtClean="0"/>
              <a:t>. It’s focused on excretory patterns (bowel, bladder, skin).</a:t>
            </a:r>
          </a:p>
          <a:p>
            <a:r>
              <a:rPr lang="en-US" dirty="0" smtClean="0"/>
              <a:t>Patterns of bowel and urinary excretion</a:t>
            </a:r>
          </a:p>
          <a:p>
            <a:r>
              <a:rPr lang="en-US" dirty="0" smtClean="0"/>
              <a:t>Perceived regularity or irregularity of elimination</a:t>
            </a:r>
          </a:p>
          <a:p>
            <a:r>
              <a:rPr lang="en-US" dirty="0" smtClean="0"/>
              <a:t>Use of laxatives or routines</a:t>
            </a:r>
          </a:p>
          <a:p>
            <a:r>
              <a:rPr lang="en-US" dirty="0" smtClean="0"/>
              <a:t>Changes in time, modes, quality or quantity of excretions</a:t>
            </a:r>
          </a:p>
          <a:p>
            <a:r>
              <a:rPr lang="en-US" dirty="0" smtClean="0"/>
              <a:t>Use of devices for control</a:t>
            </a:r>
          </a:p>
          <a:p>
            <a:endParaRPr lang="en-US"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making</a:t>
            </a:r>
            <a:endParaRPr lang="en-US" b="1" dirty="0"/>
          </a:p>
        </p:txBody>
      </p:sp>
      <p:pic>
        <p:nvPicPr>
          <p:cNvPr id="4098" name="Picture 2"/>
          <p:cNvPicPr>
            <a:picLocks noGrp="1" noChangeAspect="1" noChangeArrowheads="1"/>
          </p:cNvPicPr>
          <p:nvPr>
            <p:ph idx="1"/>
          </p:nvPr>
        </p:nvPicPr>
        <p:blipFill>
          <a:blip r:embed="rId2"/>
          <a:srcRect/>
          <a:stretch>
            <a:fillRect/>
          </a:stretch>
        </p:blipFill>
        <p:spPr bwMode="auto">
          <a:xfrm>
            <a:off x="990600" y="1600200"/>
            <a:ext cx="6858000" cy="4952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normAutofit fontScale="90000"/>
          </a:bodyPr>
          <a:lstStyle/>
          <a:p>
            <a:pPr algn="l"/>
            <a:r>
              <a:rPr lang="en-US" sz="3200" dirty="0" smtClean="0"/>
              <a:t/>
            </a:r>
            <a:br>
              <a:rPr lang="en-US" sz="3200" dirty="0" smtClean="0"/>
            </a:br>
            <a:r>
              <a:rPr lang="en-US" sz="3600" b="1" dirty="0" smtClean="0">
                <a:latin typeface="Times New Roman" pitchFamily="18" charset="0"/>
                <a:cs typeface="Times New Roman" pitchFamily="18" charset="0"/>
              </a:rPr>
              <a:t>3. PATTERN OF ELIMINATION</a:t>
            </a:r>
            <a:r>
              <a:rPr lang="en-US" sz="3200" b="1" dirty="0" smtClean="0">
                <a:latin typeface="Times New Roman" pitchFamily="18" charset="0"/>
                <a:cs typeface="Times New Roman" pitchFamily="18" charset="0"/>
              </a:rPr>
              <a:t/>
            </a:r>
            <a:br>
              <a:rPr lang="en-US" sz="3200" b="1" dirty="0" smtClean="0">
                <a:latin typeface="Times New Roman" pitchFamily="18" charset="0"/>
                <a:cs typeface="Times New Roman" pitchFamily="18" charset="0"/>
              </a:rPr>
            </a:br>
            <a:endParaRPr lang="en-US" sz="32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600200"/>
            <a:ext cx="8229600" cy="4525963"/>
          </a:xfrm>
        </p:spPr>
        <p:txBody>
          <a:bodyPr/>
          <a:lstStyle/>
          <a:p>
            <a:r>
              <a:rPr lang="en-US" dirty="0" smtClean="0">
                <a:latin typeface="Times New Roman" pitchFamily="18" charset="0"/>
                <a:cs typeface="Times New Roman" pitchFamily="18" charset="0"/>
              </a:rPr>
              <a:t>Are the person's excretory functions within the normal range? </a:t>
            </a:r>
          </a:p>
          <a:p>
            <a:r>
              <a:rPr lang="en-US" dirty="0" smtClean="0">
                <a:latin typeface="Times New Roman" pitchFamily="18" charset="0"/>
                <a:cs typeface="Times New Roman" pitchFamily="18" charset="0"/>
              </a:rPr>
              <a:t>Does the person have any disease of the digestive system, urinary system or skin? </a:t>
            </a:r>
            <a:br>
              <a:rPr lang="en-US" dirty="0" smtClean="0">
                <a:latin typeface="Times New Roman" pitchFamily="18" charset="0"/>
                <a:cs typeface="Times New Roman" pitchFamily="18" charset="0"/>
              </a:rPr>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a:xfrm>
            <a:off x="457200" y="1371600"/>
            <a:ext cx="8229600" cy="5181600"/>
          </a:xfrm>
        </p:spPr>
        <p:txBody>
          <a:bodyPr numCol="1">
            <a:normAutofit/>
          </a:bodyPr>
          <a:lstStyle/>
          <a:p>
            <a:pPr>
              <a:buNone/>
            </a:pPr>
            <a:r>
              <a:rPr lang="en-US" b="1" dirty="0" smtClean="0"/>
              <a:t>Elimination Pattern</a:t>
            </a:r>
            <a:r>
              <a:rPr lang="en-US" dirty="0" smtClean="0"/>
              <a:t>. </a:t>
            </a:r>
          </a:p>
          <a:p>
            <a:r>
              <a:rPr lang="en-US" dirty="0" smtClean="0"/>
              <a:t>Bowel incontinence </a:t>
            </a:r>
          </a:p>
          <a:p>
            <a:r>
              <a:rPr lang="en-US" dirty="0" smtClean="0"/>
              <a:t>Constipation </a:t>
            </a:r>
          </a:p>
          <a:p>
            <a:r>
              <a:rPr lang="en-US" dirty="0" smtClean="0"/>
              <a:t>Diarrhea </a:t>
            </a:r>
          </a:p>
          <a:p>
            <a:r>
              <a:rPr lang="en-US" dirty="0" smtClean="0"/>
              <a:t>Functional urinary incontinence </a:t>
            </a:r>
          </a:p>
          <a:p>
            <a:r>
              <a:rPr lang="en-US" dirty="0" smtClean="0"/>
              <a:t>Impaired urinary elimination </a:t>
            </a:r>
          </a:p>
          <a:p>
            <a:r>
              <a:rPr lang="en-US" dirty="0" smtClean="0"/>
              <a:t>Overflow urinary incontinence </a:t>
            </a:r>
          </a:p>
          <a:p>
            <a:r>
              <a:rPr lang="en-US" dirty="0" smtClean="0"/>
              <a:t>Perceived constipation </a:t>
            </a:r>
          </a:p>
          <a:p>
            <a:endParaRPr lang="en-US" dirty="0"/>
          </a:p>
        </p:txBody>
      </p:sp>
    </p:spTree>
  </p:cSld>
  <p:clrMapOvr>
    <a:masterClrMapping/>
  </p:clrMapOvr>
  <p:timing>
    <p:tnLst>
      <p:par>
        <p:cTn id="1" dur="indefinite" restart="never" nodeType="tmRoot"/>
      </p:par>
    </p:tnLst>
  </p:timing>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normAutofit lnSpcReduction="10000"/>
          </a:bodyPr>
          <a:lstStyle/>
          <a:p>
            <a:r>
              <a:rPr lang="en-US" dirty="0" smtClean="0"/>
              <a:t>Readiness for enhanced urinary elimination, </a:t>
            </a:r>
          </a:p>
          <a:p>
            <a:r>
              <a:rPr lang="en-US" dirty="0" smtClean="0"/>
              <a:t>Reflex urinary incontinence </a:t>
            </a:r>
          </a:p>
          <a:p>
            <a:r>
              <a:rPr lang="en-US" dirty="0" smtClean="0"/>
              <a:t>Risk for constipation </a:t>
            </a:r>
          </a:p>
          <a:p>
            <a:r>
              <a:rPr lang="en-US" dirty="0" smtClean="0"/>
              <a:t>Risk for urge urinary incontinence </a:t>
            </a:r>
          </a:p>
          <a:p>
            <a:r>
              <a:rPr lang="en-US" dirty="0" smtClean="0"/>
              <a:t>Stress urinary incontinence </a:t>
            </a:r>
          </a:p>
          <a:p>
            <a:r>
              <a:rPr lang="en-US" dirty="0" smtClean="0"/>
              <a:t>Total urinary incontinence </a:t>
            </a:r>
          </a:p>
          <a:p>
            <a:r>
              <a:rPr lang="en-US" dirty="0" smtClean="0"/>
              <a:t>Urge urinary incontinence </a:t>
            </a:r>
          </a:p>
          <a:p>
            <a:r>
              <a:rPr lang="en-US" dirty="0" smtClean="0"/>
              <a:t>[acute/chronic] Urinary retention </a:t>
            </a:r>
          </a:p>
          <a:p>
            <a:endParaRPr lang="en-US" dirty="0"/>
          </a:p>
        </p:txBody>
      </p:sp>
    </p:spTree>
  </p:cSld>
  <p:clrMapOvr>
    <a:masterClrMapping/>
  </p:clrMapOvr>
  <p:timing>
    <p:tnLst>
      <p:par>
        <p:cTn id="1" dur="indefinite" restart="never" nodeType="tmRoot"/>
      </p:par>
    </p:tnLst>
  </p:timing>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FUNCTIONAL HEALTH PATTERNS CONCEPT MAPS</a:t>
            </a:r>
            <a:endParaRPr lang="en-US" dirty="0"/>
          </a:p>
        </p:txBody>
      </p:sp>
      <p:sp>
        <p:nvSpPr>
          <p:cNvPr id="3" name="Content Placeholder 2"/>
          <p:cNvSpPr>
            <a:spLocks noGrp="1"/>
          </p:cNvSpPr>
          <p:nvPr>
            <p:ph idx="1"/>
          </p:nvPr>
        </p:nvSpPr>
        <p:spPr/>
        <p:txBody>
          <a:bodyPr>
            <a:normAutofit lnSpcReduction="10000"/>
          </a:bodyPr>
          <a:lstStyle/>
          <a:p>
            <a:r>
              <a:rPr lang="en-US" b="1" dirty="0" smtClean="0"/>
              <a:t>Activity and Exercise Pattern</a:t>
            </a:r>
            <a:r>
              <a:rPr lang="en-US" dirty="0" smtClean="0"/>
              <a:t>. It’s focused on the activities of daily living requiring energy expenditure, including self-care activities, </a:t>
            </a:r>
            <a:r>
              <a:rPr lang="en-US" u="sng" dirty="0" smtClean="0"/>
              <a:t>exercise</a:t>
            </a:r>
            <a:r>
              <a:rPr lang="en-US" dirty="0" smtClean="0"/>
              <a:t>, and leisure activities.</a:t>
            </a:r>
          </a:p>
          <a:p>
            <a:r>
              <a:rPr lang="en-US" dirty="0" smtClean="0"/>
              <a:t>Patterns of personality relevant exercise, activity, leisure and recreation</a:t>
            </a:r>
          </a:p>
          <a:p>
            <a:r>
              <a:rPr lang="en-US" dirty="0" smtClean="0"/>
              <a:t>ADLs which require energy expenditure</a:t>
            </a:r>
          </a:p>
          <a:p>
            <a:r>
              <a:rPr lang="en-US" dirty="0" smtClean="0"/>
              <a:t>Factors that interfere with the desired pattern (</a:t>
            </a:r>
            <a:r>
              <a:rPr lang="en-US" dirty="0" err="1" smtClean="0"/>
              <a:t>e.g</a:t>
            </a:r>
            <a:r>
              <a:rPr lang="en-US" dirty="0" smtClean="0"/>
              <a:t> illness or injury)</a:t>
            </a:r>
          </a:p>
          <a:p>
            <a:endParaRPr lang="en-US" dirty="0"/>
          </a:p>
        </p:txBody>
      </p:sp>
    </p:spTree>
  </p:cSld>
  <p:clrMapOvr>
    <a:masterClrMapping/>
  </p:clrMapOvr>
  <p:timing>
    <p:tnLst>
      <p:par>
        <p:cTn id="1" dur="indefinite" restart="never" nodeType="tmRoot"/>
      </p:par>
    </p:tnLst>
  </p:timing>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534400" cy="1249362"/>
          </a:xfrm>
        </p:spPr>
        <p:txBody>
          <a:bodyPr>
            <a:noAutofit/>
          </a:bodyPr>
          <a:lstStyle/>
          <a:p>
            <a:r>
              <a:rPr lang="en-US" sz="3600" b="1" dirty="0" smtClean="0">
                <a:latin typeface="Times New Roman" pitchFamily="18" charset="0"/>
                <a:cs typeface="Times New Roman" pitchFamily="18" charset="0"/>
              </a:rPr>
              <a:t>4. PATTERN OF ACTIVITY &amp;     EXERCISE</a:t>
            </a: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828800"/>
            <a:ext cx="8229600" cy="4297363"/>
          </a:xfrm>
        </p:spPr>
        <p:txBody>
          <a:bodyPr/>
          <a:lstStyle/>
          <a:p>
            <a:r>
              <a:rPr lang="en-US" dirty="0" smtClean="0">
                <a:latin typeface="Times New Roman" pitchFamily="18" charset="0"/>
                <a:cs typeface="Times New Roman" pitchFamily="18" charset="0"/>
              </a:rPr>
              <a:t>How does the person describe her/ his weekly pattern of activity and leisure, exercise and recreation? </a:t>
            </a:r>
          </a:p>
          <a:p>
            <a:r>
              <a:rPr lang="en-US" dirty="0" smtClean="0">
                <a:latin typeface="Times New Roman" pitchFamily="18" charset="0"/>
                <a:cs typeface="Times New Roman" pitchFamily="18" charset="0"/>
              </a:rPr>
              <a:t>Does the person have any disease that effects her/ his cardio-respiratory system or </a:t>
            </a:r>
            <a:r>
              <a:rPr lang="en-US" dirty="0" err="1" smtClean="0">
                <a:latin typeface="Times New Roman" pitchFamily="18" charset="0"/>
                <a:cs typeface="Times New Roman" pitchFamily="18" charset="0"/>
              </a:rPr>
              <a:t>musculo</a:t>
            </a:r>
            <a:r>
              <a:rPr lang="en-US" dirty="0" smtClean="0">
                <a:latin typeface="Times New Roman" pitchFamily="18" charset="0"/>
                <a:cs typeface="Times New Roman" pitchFamily="18" charset="0"/>
              </a:rPr>
              <a:t>-skeletal system? </a:t>
            </a:r>
            <a:br>
              <a:rPr lang="en-US" dirty="0" smtClean="0">
                <a:latin typeface="Times New Roman" pitchFamily="18" charset="0"/>
                <a:cs typeface="Times New Roman" pitchFamily="18" charset="0"/>
              </a:rPr>
            </a:b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normAutofit fontScale="90000"/>
          </a:bodyPr>
          <a:lstStyle/>
          <a:p>
            <a:r>
              <a:rPr lang="en-US" b="1" dirty="0" smtClean="0"/>
              <a:t>FUNCTIONAL HEALTH PATTERNS</a:t>
            </a:r>
            <a:endParaRPr lang="en-US" dirty="0"/>
          </a:p>
        </p:txBody>
      </p:sp>
      <p:sp>
        <p:nvSpPr>
          <p:cNvPr id="3" name="Content Placeholder 2"/>
          <p:cNvSpPr>
            <a:spLocks noGrp="1"/>
          </p:cNvSpPr>
          <p:nvPr>
            <p:ph idx="1"/>
          </p:nvPr>
        </p:nvSpPr>
        <p:spPr>
          <a:xfrm>
            <a:off x="304800" y="1219200"/>
            <a:ext cx="8534400" cy="5257800"/>
          </a:xfrm>
        </p:spPr>
        <p:txBody>
          <a:bodyPr numCol="1">
            <a:normAutofit fontScale="62500" lnSpcReduction="20000"/>
          </a:bodyPr>
          <a:lstStyle/>
          <a:p>
            <a:pPr>
              <a:buNone/>
            </a:pPr>
            <a:r>
              <a:rPr lang="en-US" sz="5000" b="1" dirty="0" smtClean="0"/>
              <a:t>Activity and Exercise Pattern</a:t>
            </a:r>
            <a:r>
              <a:rPr lang="en-US" sz="5000" dirty="0" smtClean="0"/>
              <a:t>. </a:t>
            </a:r>
          </a:p>
          <a:p>
            <a:r>
              <a:rPr lang="en-US" sz="5000" dirty="0" smtClean="0"/>
              <a:t>Activity intolerance </a:t>
            </a:r>
          </a:p>
          <a:p>
            <a:r>
              <a:rPr lang="en-US" sz="5000" dirty="0" smtClean="0"/>
              <a:t>Autonomic </a:t>
            </a:r>
            <a:r>
              <a:rPr lang="en-US" sz="5000" dirty="0" err="1" smtClean="0"/>
              <a:t>dysreflexia</a:t>
            </a:r>
            <a:r>
              <a:rPr lang="en-US" sz="5000" dirty="0" smtClean="0"/>
              <a:t> </a:t>
            </a:r>
          </a:p>
          <a:p>
            <a:r>
              <a:rPr lang="en-US" sz="5000" dirty="0" smtClean="0"/>
              <a:t>Decreased cardiac output </a:t>
            </a:r>
          </a:p>
          <a:p>
            <a:r>
              <a:rPr lang="en-US" sz="5000" dirty="0" smtClean="0"/>
              <a:t>Decreased intracranial adaptive capacity </a:t>
            </a:r>
          </a:p>
          <a:p>
            <a:r>
              <a:rPr lang="en-US" sz="5000" dirty="0" smtClean="0"/>
              <a:t>Deficient </a:t>
            </a:r>
            <a:r>
              <a:rPr lang="en-US" sz="5000" dirty="0" err="1" smtClean="0"/>
              <a:t>diversonal</a:t>
            </a:r>
            <a:r>
              <a:rPr lang="en-US" sz="5000" dirty="0" smtClean="0"/>
              <a:t> activity </a:t>
            </a:r>
          </a:p>
          <a:p>
            <a:r>
              <a:rPr lang="en-US" sz="5000" dirty="0" smtClean="0"/>
              <a:t>Delayed growth and development </a:t>
            </a:r>
          </a:p>
          <a:p>
            <a:r>
              <a:rPr lang="en-US" sz="5000" dirty="0" smtClean="0"/>
              <a:t>Delayed surgical recovery </a:t>
            </a:r>
          </a:p>
          <a:p>
            <a:r>
              <a:rPr lang="en-US" sz="5000" dirty="0" smtClean="0"/>
              <a:t>Disorganized infant behavior </a:t>
            </a:r>
          </a:p>
          <a:p>
            <a:r>
              <a:rPr lang="en-US" sz="5000" dirty="0" smtClean="0"/>
              <a:t>Fatigue </a:t>
            </a:r>
          </a:p>
          <a:p>
            <a:endParaRPr lang="en-US" dirty="0"/>
          </a:p>
        </p:txBody>
      </p:sp>
    </p:spTree>
  </p:cSld>
  <p:clrMapOvr>
    <a:masterClrMapping/>
  </p:clrMapOvr>
  <p:timing>
    <p:tnLst>
      <p:par>
        <p:cTn id="1" dur="indefinite" restart="never" nodeType="tmRoot"/>
      </p:par>
    </p:tnLst>
  </p:timing>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normAutofit lnSpcReduction="10000"/>
          </a:bodyPr>
          <a:lstStyle/>
          <a:p>
            <a:r>
              <a:rPr lang="en-US" dirty="0" smtClean="0"/>
              <a:t>Impaired spontaneous ventilation </a:t>
            </a:r>
          </a:p>
          <a:p>
            <a:r>
              <a:rPr lang="en-US" dirty="0" smtClean="0"/>
              <a:t>Impaired bed mobility </a:t>
            </a:r>
          </a:p>
          <a:p>
            <a:r>
              <a:rPr lang="en-US" dirty="0" smtClean="0"/>
              <a:t>Impaired </a:t>
            </a:r>
            <a:r>
              <a:rPr lang="en-US" u="sng" dirty="0" smtClean="0"/>
              <a:t>gas exchange</a:t>
            </a:r>
            <a:r>
              <a:rPr lang="en-US" dirty="0" smtClean="0"/>
              <a:t> </a:t>
            </a:r>
          </a:p>
          <a:p>
            <a:r>
              <a:rPr lang="en-US" dirty="0" smtClean="0"/>
              <a:t>Impaired home maintenance </a:t>
            </a:r>
          </a:p>
          <a:p>
            <a:r>
              <a:rPr lang="en-US" dirty="0" smtClean="0"/>
              <a:t>Impaired physical mobility </a:t>
            </a:r>
          </a:p>
          <a:p>
            <a:r>
              <a:rPr lang="en-US" dirty="0" smtClean="0"/>
              <a:t>Impaired transfer ability </a:t>
            </a:r>
          </a:p>
          <a:p>
            <a:r>
              <a:rPr lang="en-US" dirty="0" smtClean="0"/>
              <a:t>Impaired walking </a:t>
            </a:r>
          </a:p>
          <a:p>
            <a:r>
              <a:rPr lang="en-US" dirty="0" smtClean="0"/>
              <a:t>Impaired wheelchair mobility </a:t>
            </a:r>
          </a:p>
          <a:p>
            <a:endParaRPr lang="en-US" dirty="0"/>
          </a:p>
        </p:txBody>
      </p:sp>
    </p:spTree>
  </p:cSld>
  <p:clrMapOvr>
    <a:masterClrMapping/>
  </p:clrMapOvr>
  <p:timing>
    <p:tnLst>
      <p:par>
        <p:cTn id="1" dur="indefinite" restart="never" nodeType="tmRoot"/>
      </p:par>
    </p:tnLst>
  </p:timing>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a:xfrm>
            <a:off x="457200" y="1447800"/>
            <a:ext cx="8229600" cy="5181600"/>
          </a:xfrm>
        </p:spPr>
        <p:txBody>
          <a:bodyPr>
            <a:normAutofit fontScale="70000" lnSpcReduction="20000"/>
          </a:bodyPr>
          <a:lstStyle/>
          <a:p>
            <a:r>
              <a:rPr lang="en-US" dirty="0" smtClean="0"/>
              <a:t>Ineffective airway clearance </a:t>
            </a:r>
          </a:p>
          <a:p>
            <a:r>
              <a:rPr lang="en-US" dirty="0" smtClean="0"/>
              <a:t>Ineffective breathing pattern </a:t>
            </a:r>
          </a:p>
          <a:p>
            <a:r>
              <a:rPr lang="en-US" dirty="0" smtClean="0"/>
              <a:t>Ineffective tissue perfusion </a:t>
            </a:r>
          </a:p>
          <a:p>
            <a:r>
              <a:rPr lang="en-US" dirty="0" smtClean="0"/>
              <a:t>Readiness for enhanced organized infant behavior </a:t>
            </a:r>
          </a:p>
          <a:p>
            <a:r>
              <a:rPr lang="en-US" dirty="0" smtClean="0"/>
              <a:t>Readiness for enhanced self care </a:t>
            </a:r>
          </a:p>
          <a:p>
            <a:r>
              <a:rPr lang="en-US" dirty="0" smtClean="0"/>
              <a:t>Risk for delayed development </a:t>
            </a:r>
          </a:p>
          <a:p>
            <a:r>
              <a:rPr lang="en-US" dirty="0" smtClean="0"/>
              <a:t>Risk for disorganized infant behavior </a:t>
            </a:r>
          </a:p>
          <a:p>
            <a:r>
              <a:rPr lang="en-US" dirty="0" smtClean="0"/>
              <a:t>Risk for disproportionate growth </a:t>
            </a:r>
          </a:p>
          <a:p>
            <a:r>
              <a:rPr lang="en-US" dirty="0" smtClean="0"/>
              <a:t>Risk for activity intolerance </a:t>
            </a:r>
          </a:p>
          <a:p>
            <a:r>
              <a:rPr lang="en-US" dirty="0" smtClean="0"/>
              <a:t>Risk for autonomic </a:t>
            </a:r>
            <a:r>
              <a:rPr lang="en-US" dirty="0" err="1" smtClean="0"/>
              <a:t>dysreflexia</a:t>
            </a:r>
            <a:r>
              <a:rPr lang="en-US" dirty="0" smtClean="0"/>
              <a:t> </a:t>
            </a:r>
          </a:p>
          <a:p>
            <a:r>
              <a:rPr lang="en-US" dirty="0" smtClean="0"/>
              <a:t>Risk for disuse syndrome </a:t>
            </a:r>
          </a:p>
          <a:p>
            <a:r>
              <a:rPr lang="en-US" dirty="0" smtClean="0"/>
              <a:t>Sedentary lifestyle </a:t>
            </a:r>
          </a:p>
          <a:p>
            <a:r>
              <a:rPr lang="en-US" dirty="0" smtClean="0"/>
              <a:t>Self-care deficit </a:t>
            </a:r>
          </a:p>
          <a:p>
            <a:r>
              <a:rPr lang="en-US" dirty="0" smtClean="0"/>
              <a:t>Wandering </a:t>
            </a:r>
          </a:p>
          <a:p>
            <a:endParaRPr lang="en-US" dirty="0"/>
          </a:p>
        </p:txBody>
      </p:sp>
    </p:spTree>
  </p:cSld>
  <p:clrMapOvr>
    <a:masterClrMapping/>
  </p:clrMapOvr>
  <p:timing>
    <p:tnLst>
      <p:par>
        <p:cTn id="1" dur="indefinite" restart="never" nodeType="tmRoot"/>
      </p:par>
    </p:tnLst>
  </p:timing>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FUNCTIONAL HEALTH PATTERNS CONCEPT MAPS</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Cognitive-Perceptual Pattern</a:t>
            </a:r>
            <a:r>
              <a:rPr lang="en-US" dirty="0" smtClean="0"/>
              <a:t>. It’s focused on the ability to comprehend and use information and on the sensory functions. </a:t>
            </a:r>
            <a:r>
              <a:rPr lang="en-US" u="sng" dirty="0" smtClean="0"/>
              <a:t>Neurologic</a:t>
            </a:r>
            <a:r>
              <a:rPr lang="en-US" dirty="0" smtClean="0"/>
              <a:t> functions, Sensory experiences such as pain and altered sensory input.</a:t>
            </a:r>
          </a:p>
          <a:p>
            <a:r>
              <a:rPr lang="en-US" dirty="0" smtClean="0"/>
              <a:t>Adequacy of vision, hearing, taste, touch, smell</a:t>
            </a:r>
          </a:p>
          <a:p>
            <a:r>
              <a:rPr lang="en-US" dirty="0" smtClean="0"/>
              <a:t>Pain perception and management</a:t>
            </a:r>
          </a:p>
          <a:p>
            <a:r>
              <a:rPr lang="en-US" dirty="0" smtClean="0"/>
              <a:t>Language, judgment, memory, decisions</a:t>
            </a:r>
          </a:p>
          <a:p>
            <a:endParaRPr lang="en-US" dirty="0"/>
          </a:p>
        </p:txBody>
      </p:sp>
    </p:spTree>
  </p:cSld>
  <p:clrMapOvr>
    <a:masterClrMapping/>
  </p:clrMapOvr>
  <p:timing>
    <p:tnLst>
      <p:par>
        <p:cTn id="1" dur="indefinite" restart="never" nodeType="tmRoot"/>
      </p:par>
    </p:tnLst>
  </p:timing>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pPr algn="l"/>
            <a:r>
              <a:rPr lang="en-US" sz="3200" dirty="0" smtClean="0"/>
              <a:t/>
            </a:r>
            <a:br>
              <a:rPr lang="en-US" sz="3200" dirty="0" smtClean="0"/>
            </a:br>
            <a:r>
              <a:rPr lang="en-US" sz="3200" b="1" dirty="0" smtClean="0">
                <a:latin typeface="Times New Roman" pitchFamily="18" charset="0"/>
                <a:cs typeface="Times New Roman" pitchFamily="18" charset="0"/>
              </a:rPr>
              <a:t>5. COGNITIVE - PERCEPTUAL PATTERN</a:t>
            </a:r>
            <a:br>
              <a:rPr lang="en-US" sz="3200" b="1" dirty="0" smtClean="0">
                <a:latin typeface="Times New Roman" pitchFamily="18" charset="0"/>
                <a:cs typeface="Times New Roman" pitchFamily="18" charset="0"/>
              </a:rPr>
            </a:br>
            <a:endParaRPr lang="en-US" sz="32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295400"/>
            <a:ext cx="8229600" cy="4830763"/>
          </a:xfrm>
        </p:spPr>
        <p:txBody>
          <a:bodyPr>
            <a:normAutofit fontScale="92500"/>
          </a:bodyPr>
          <a:lstStyle/>
          <a:p>
            <a:r>
              <a:rPr lang="en-US" dirty="0" smtClean="0"/>
              <a:t> </a:t>
            </a:r>
            <a:r>
              <a:rPr lang="en-US" dirty="0" smtClean="0">
                <a:latin typeface="Times New Roman" pitchFamily="18" charset="0"/>
                <a:cs typeface="Times New Roman" pitchFamily="18" charset="0"/>
              </a:rPr>
              <a:t>Does the person have any sensory deficits?</a:t>
            </a:r>
          </a:p>
          <a:p>
            <a:r>
              <a:rPr lang="en-US" dirty="0" smtClean="0">
                <a:latin typeface="Times New Roman" pitchFamily="18" charset="0"/>
                <a:cs typeface="Times New Roman" pitchFamily="18" charset="0"/>
              </a:rPr>
              <a:t>Are they corrected? </a:t>
            </a:r>
          </a:p>
          <a:p>
            <a:r>
              <a:rPr lang="en-US" dirty="0" smtClean="0">
                <a:latin typeface="Times New Roman" pitchFamily="18" charset="0"/>
                <a:cs typeface="Times New Roman" pitchFamily="18" charset="0"/>
              </a:rPr>
              <a:t>Can this person express her/ himself clearly and logically? </a:t>
            </a:r>
          </a:p>
          <a:p>
            <a:r>
              <a:rPr lang="en-US" dirty="0" smtClean="0">
                <a:latin typeface="Times New Roman" pitchFamily="18" charset="0"/>
                <a:cs typeface="Times New Roman" pitchFamily="18" charset="0"/>
              </a:rPr>
              <a:t>How educated is this person? </a:t>
            </a:r>
          </a:p>
          <a:p>
            <a:r>
              <a:rPr lang="en-US" dirty="0" smtClean="0">
                <a:latin typeface="Times New Roman" pitchFamily="18" charset="0"/>
                <a:cs typeface="Times New Roman" pitchFamily="18" charset="0"/>
              </a:rPr>
              <a:t>Does the person have any disease that effects mental or sensory functions? </a:t>
            </a:r>
          </a:p>
          <a:p>
            <a:r>
              <a:rPr lang="en-US" dirty="0" smtClean="0">
                <a:latin typeface="Times New Roman" pitchFamily="18" charset="0"/>
                <a:cs typeface="Times New Roman" pitchFamily="18" charset="0"/>
              </a:rPr>
              <a:t>If this person has pain, describe it and it's causes. </a:t>
            </a:r>
            <a:br>
              <a:rPr lang="en-US" dirty="0" smtClean="0">
                <a:latin typeface="Times New Roman" pitchFamily="18" charset="0"/>
                <a:cs typeface="Times New Roman" pitchFamily="18" charset="0"/>
              </a:rPr>
            </a:b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b="1" dirty="0" smtClean="0"/>
              <a:t>Bed making</a:t>
            </a:r>
            <a:endParaRPr lang="en-US" b="1" dirty="0"/>
          </a:p>
        </p:txBody>
      </p:sp>
      <p:graphicFrame>
        <p:nvGraphicFramePr>
          <p:cNvPr id="8" name="Content Placeholder 7"/>
          <p:cNvGraphicFramePr>
            <a:graphicFrameLocks noGrp="1"/>
          </p:cNvGraphicFramePr>
          <p:nvPr>
            <p:ph idx="1"/>
          </p:nvPr>
        </p:nvGraphicFramePr>
        <p:xfrm>
          <a:off x="304800" y="1219202"/>
          <a:ext cx="8534400" cy="5638798"/>
        </p:xfrm>
        <a:graphic>
          <a:graphicData uri="http://schemas.openxmlformats.org/drawingml/2006/table">
            <a:tbl>
              <a:tblPr firstRow="1" bandRow="1">
                <a:tableStyleId>{5C22544A-7EE6-4342-B048-85BDC9FD1C3A}</a:tableStyleId>
              </a:tblPr>
              <a:tblGrid>
                <a:gridCol w="4267200"/>
                <a:gridCol w="4267200"/>
              </a:tblGrid>
              <a:tr h="481787">
                <a:tc>
                  <a:txBody>
                    <a:bodyPr/>
                    <a:lstStyle/>
                    <a:p>
                      <a:r>
                        <a:rPr lang="en-US" sz="2000" dirty="0" smtClean="0"/>
                        <a:t>Procedure</a:t>
                      </a:r>
                      <a:endParaRPr lang="en-US" sz="2000" dirty="0"/>
                    </a:p>
                  </a:txBody>
                  <a:tcPr/>
                </a:tc>
                <a:tc>
                  <a:txBody>
                    <a:bodyPr/>
                    <a:lstStyle/>
                    <a:p>
                      <a:r>
                        <a:rPr lang="en-US" sz="2000" dirty="0" smtClean="0"/>
                        <a:t>Rationale</a:t>
                      </a:r>
                      <a:endParaRPr lang="en-US" sz="2000" dirty="0"/>
                    </a:p>
                  </a:txBody>
                  <a:tcPr/>
                </a:tc>
              </a:tr>
              <a:tr h="831576">
                <a:tc>
                  <a:txBody>
                    <a:bodyPr/>
                    <a:lstStyle/>
                    <a:p>
                      <a:r>
                        <a:rPr lang="en-US" sz="2000" dirty="0" smtClean="0"/>
                        <a:t>Explain the procedure to the patient</a:t>
                      </a:r>
                      <a:endParaRPr lang="en-US" sz="2000" dirty="0"/>
                    </a:p>
                  </a:txBody>
                  <a:tcPr/>
                </a:tc>
                <a:tc>
                  <a:txBody>
                    <a:bodyPr/>
                    <a:lstStyle/>
                    <a:p>
                      <a:r>
                        <a:rPr lang="en-US" sz="2000" dirty="0" smtClean="0"/>
                        <a:t>This will help to allay anxiety and promote  cooperation</a:t>
                      </a:r>
                      <a:endParaRPr lang="en-US" sz="2000" dirty="0"/>
                    </a:p>
                  </a:txBody>
                  <a:tcPr/>
                </a:tc>
              </a:tr>
              <a:tr h="831576">
                <a:tc>
                  <a:txBody>
                    <a:bodyPr/>
                    <a:lstStyle/>
                    <a:p>
                      <a:r>
                        <a:rPr lang="en-US" sz="2000" dirty="0" smtClean="0"/>
                        <a:t>Assemble</a:t>
                      </a:r>
                      <a:r>
                        <a:rPr lang="en-US" sz="2000" baseline="0" dirty="0" smtClean="0"/>
                        <a:t> all equipments</a:t>
                      </a:r>
                      <a:endParaRPr lang="en-US" sz="2000" dirty="0"/>
                    </a:p>
                  </a:txBody>
                  <a:tcPr/>
                </a:tc>
                <a:tc>
                  <a:txBody>
                    <a:bodyPr/>
                    <a:lstStyle/>
                    <a:p>
                      <a:r>
                        <a:rPr lang="en-US" sz="2000" dirty="0" smtClean="0"/>
                        <a:t>Provides smooth procedure and assists in maximizing client’s comfort</a:t>
                      </a:r>
                      <a:endParaRPr lang="en-US" sz="2000" dirty="0"/>
                    </a:p>
                  </a:txBody>
                  <a:tcPr/>
                </a:tc>
              </a:tr>
              <a:tr h="737158">
                <a:tc>
                  <a:txBody>
                    <a:bodyPr/>
                    <a:lstStyle/>
                    <a:p>
                      <a:r>
                        <a:rPr lang="en-US" sz="2000" dirty="0" smtClean="0"/>
                        <a:t>Perform</a:t>
                      </a:r>
                      <a:r>
                        <a:rPr lang="en-US" sz="2000" baseline="0" dirty="0" smtClean="0"/>
                        <a:t> hand hygiene and apply gloves</a:t>
                      </a:r>
                      <a:endParaRPr lang="en-US" sz="2000" dirty="0"/>
                    </a:p>
                  </a:txBody>
                  <a:tcPr/>
                </a:tc>
                <a:tc>
                  <a:txBody>
                    <a:bodyPr/>
                    <a:lstStyle/>
                    <a:p>
                      <a:r>
                        <a:rPr lang="en-US" sz="2000" dirty="0" smtClean="0"/>
                        <a:t>Reduces transmission of microorganisms</a:t>
                      </a:r>
                      <a:endParaRPr lang="en-US" sz="2000" dirty="0"/>
                    </a:p>
                  </a:txBody>
                  <a:tcPr/>
                </a:tc>
              </a:tr>
              <a:tr h="1187967">
                <a:tc>
                  <a:txBody>
                    <a:bodyPr/>
                    <a:lstStyle/>
                    <a:p>
                      <a:r>
                        <a:rPr lang="en-US" sz="2000" dirty="0" smtClean="0"/>
                        <a:t>Check chart for orders  or specific </a:t>
                      </a:r>
                      <a:r>
                        <a:rPr lang="en-US" sz="2000" baseline="0" dirty="0" smtClean="0"/>
                        <a:t> </a:t>
                      </a:r>
                      <a:r>
                        <a:rPr lang="en-US" sz="2000" dirty="0" smtClean="0"/>
                        <a:t>precautions regarding movements and position</a:t>
                      </a:r>
                      <a:endParaRPr lang="en-US" sz="2000" dirty="0"/>
                    </a:p>
                  </a:txBody>
                  <a:tcPr/>
                </a:tc>
                <a:tc>
                  <a:txBody>
                    <a:bodyPr/>
                    <a:lstStyle/>
                    <a:p>
                      <a:r>
                        <a:rPr lang="en-US" sz="2000" dirty="0" smtClean="0"/>
                        <a:t>Ensures client’s safety and</a:t>
                      </a:r>
                      <a:r>
                        <a:rPr lang="en-US" sz="2000" baseline="0" dirty="0" smtClean="0"/>
                        <a:t> proper use of body mechanics</a:t>
                      </a:r>
                      <a:endParaRPr lang="en-US" sz="2000" dirty="0"/>
                    </a:p>
                  </a:txBody>
                  <a:tcPr/>
                </a:tc>
              </a:tr>
              <a:tr h="831576">
                <a:tc>
                  <a:txBody>
                    <a:bodyPr/>
                    <a:lstStyle/>
                    <a:p>
                      <a:r>
                        <a:rPr lang="en-US" sz="2000" dirty="0" smtClean="0"/>
                        <a:t>Draw curtains, screens and</a:t>
                      </a:r>
                      <a:r>
                        <a:rPr lang="en-US" sz="2000" baseline="0" dirty="0" smtClean="0"/>
                        <a:t> close the windows</a:t>
                      </a:r>
                      <a:endParaRPr lang="en-US" sz="2000" dirty="0"/>
                    </a:p>
                  </a:txBody>
                  <a:tcPr/>
                </a:tc>
                <a:tc>
                  <a:txBody>
                    <a:bodyPr/>
                    <a:lstStyle/>
                    <a:p>
                      <a:r>
                        <a:rPr lang="en-US" sz="2000" dirty="0" smtClean="0"/>
                        <a:t>Maintains</a:t>
                      </a:r>
                      <a:r>
                        <a:rPr lang="en-US" sz="2000" baseline="0" dirty="0" smtClean="0"/>
                        <a:t> client’s privacy</a:t>
                      </a:r>
                      <a:endParaRPr lang="en-US" sz="2000" dirty="0"/>
                    </a:p>
                  </a:txBody>
                  <a:tcPr/>
                </a:tc>
              </a:tr>
              <a:tr h="737158">
                <a:tc>
                  <a:txBody>
                    <a:bodyPr/>
                    <a:lstStyle/>
                    <a:p>
                      <a:r>
                        <a:rPr lang="en-US" sz="2000" dirty="0" smtClean="0"/>
                        <a:t>Adjust bed height  to comfortable position</a:t>
                      </a:r>
                      <a:endParaRPr lang="en-US" sz="2000" dirty="0"/>
                    </a:p>
                  </a:txBody>
                  <a:tcPr/>
                </a:tc>
                <a:tc>
                  <a:txBody>
                    <a:bodyPr/>
                    <a:lstStyle/>
                    <a:p>
                      <a:r>
                        <a:rPr lang="en-US" sz="2000" dirty="0" smtClean="0"/>
                        <a:t>This minimizes strain on the back</a:t>
                      </a:r>
                      <a:endParaRPr lang="en-US" sz="2000" dirty="0"/>
                    </a:p>
                  </a:txBody>
                  <a:tcPr/>
                </a:tc>
              </a:tr>
            </a:tbl>
          </a:graphicData>
        </a:graphic>
      </p:graphicFrame>
    </p:spTree>
  </p:cSld>
  <p:clrMapOvr>
    <a:masterClrMapping/>
  </p:clrMapOvr>
  <p:timing>
    <p:tnLst>
      <p:par>
        <p:cTn id="1" dur="indefinite" restart="never" nodeType="tmRoot"/>
      </p:par>
    </p:tnLst>
  </p:timing>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a:xfrm>
            <a:off x="457200" y="1371600"/>
            <a:ext cx="8229600" cy="5105400"/>
          </a:xfrm>
        </p:spPr>
        <p:txBody>
          <a:bodyPr numCol="1">
            <a:normAutofit lnSpcReduction="10000"/>
          </a:bodyPr>
          <a:lstStyle/>
          <a:p>
            <a:pPr>
              <a:buNone/>
            </a:pPr>
            <a:r>
              <a:rPr lang="en-US" b="1" dirty="0" smtClean="0"/>
              <a:t>Cognitive-Perceptual Pattern</a:t>
            </a:r>
            <a:r>
              <a:rPr lang="en-US" dirty="0" smtClean="0"/>
              <a:t>. </a:t>
            </a:r>
          </a:p>
          <a:p>
            <a:r>
              <a:rPr lang="en-US" dirty="0" smtClean="0"/>
              <a:t>Acute confusion </a:t>
            </a:r>
          </a:p>
          <a:p>
            <a:r>
              <a:rPr lang="en-US" dirty="0" smtClean="0"/>
              <a:t>Acute pain </a:t>
            </a:r>
          </a:p>
          <a:p>
            <a:r>
              <a:rPr lang="en-US" dirty="0" smtClean="0"/>
              <a:t>Chronic confusion </a:t>
            </a:r>
          </a:p>
          <a:p>
            <a:r>
              <a:rPr lang="en-US" dirty="0" smtClean="0"/>
              <a:t>Chronic pain </a:t>
            </a:r>
          </a:p>
          <a:p>
            <a:r>
              <a:rPr lang="en-US" dirty="0" smtClean="0"/>
              <a:t>Decisional conflict </a:t>
            </a:r>
          </a:p>
          <a:p>
            <a:r>
              <a:rPr lang="en-US" dirty="0" smtClean="0"/>
              <a:t>Deficient knowledge </a:t>
            </a:r>
          </a:p>
          <a:p>
            <a:r>
              <a:rPr lang="en-US" dirty="0" smtClean="0"/>
              <a:t>Disturbed sensory perception </a:t>
            </a:r>
          </a:p>
          <a:p>
            <a:r>
              <a:rPr lang="en-US" dirty="0" smtClean="0"/>
              <a:t>Disturbed thought processes </a:t>
            </a:r>
          </a:p>
          <a:p>
            <a:endParaRPr lang="en-US" dirty="0"/>
          </a:p>
        </p:txBody>
      </p:sp>
    </p:spTree>
  </p:cSld>
  <p:clrMapOvr>
    <a:masterClrMapping/>
  </p:clrMapOvr>
  <p:timing>
    <p:tnLst>
      <p:par>
        <p:cTn id="1" dur="indefinite" restart="never" nodeType="tmRoot"/>
      </p:par>
    </p:tnLst>
  </p:timing>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normAutofit lnSpcReduction="10000"/>
          </a:bodyPr>
          <a:lstStyle/>
          <a:p>
            <a:r>
              <a:rPr lang="en-US" dirty="0" smtClean="0"/>
              <a:t>Impaired environmental interpretation syndrome </a:t>
            </a:r>
          </a:p>
          <a:p>
            <a:r>
              <a:rPr lang="en-US" dirty="0" smtClean="0"/>
              <a:t>Impaired memory </a:t>
            </a:r>
          </a:p>
          <a:p>
            <a:r>
              <a:rPr lang="en-US" dirty="0" smtClean="0"/>
              <a:t>Readiness for enhanced comfort </a:t>
            </a:r>
          </a:p>
          <a:p>
            <a:r>
              <a:rPr lang="en-US" dirty="0" smtClean="0"/>
              <a:t>Readiness for enhanced decision making </a:t>
            </a:r>
          </a:p>
          <a:p>
            <a:r>
              <a:rPr lang="en-US" dirty="0" smtClean="0"/>
              <a:t>Readiness for enhanced knowledge </a:t>
            </a:r>
          </a:p>
          <a:p>
            <a:r>
              <a:rPr lang="en-US" dirty="0" smtClean="0"/>
              <a:t>Risk for acute confusion </a:t>
            </a:r>
          </a:p>
          <a:p>
            <a:r>
              <a:rPr lang="en-US" dirty="0" smtClean="0"/>
              <a:t>Unilateral neglect </a:t>
            </a:r>
          </a:p>
          <a:p>
            <a:endParaRPr lang="en-US" dirty="0"/>
          </a:p>
        </p:txBody>
      </p:sp>
    </p:spTree>
  </p:cSld>
  <p:clrMapOvr>
    <a:masterClrMapping/>
  </p:clrMapOvr>
  <p:timing>
    <p:tnLst>
      <p:par>
        <p:cTn id="1" dur="indefinite" restart="never" nodeType="tmRoot"/>
      </p:par>
    </p:tnLst>
  </p:timing>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FUNCTIONAL HEALTH PATTERNS CONCEPT MAPS</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Sleep Rest Pattern</a:t>
            </a:r>
            <a:r>
              <a:rPr lang="en-US" dirty="0" smtClean="0"/>
              <a:t>. It’s focused on the person’s sleep, rest, and </a:t>
            </a:r>
            <a:r>
              <a:rPr lang="en-US" u="sng" dirty="0" smtClean="0"/>
              <a:t>relaxation</a:t>
            </a:r>
            <a:r>
              <a:rPr lang="en-US" dirty="0" smtClean="0"/>
              <a:t> practices. </a:t>
            </a:r>
          </a:p>
          <a:p>
            <a:pPr>
              <a:buNone/>
            </a:pPr>
            <a:r>
              <a:rPr lang="en-US" dirty="0" smtClean="0"/>
              <a:t>To identified dysfunctional sleep patterns, fatigue, and responses to sleep deprivation.</a:t>
            </a:r>
          </a:p>
          <a:p>
            <a:r>
              <a:rPr lang="en-US" dirty="0" smtClean="0"/>
              <a:t>Patterns of sleep and rest-/relaxation in a 24-hr period</a:t>
            </a:r>
          </a:p>
          <a:p>
            <a:r>
              <a:rPr lang="en-US" dirty="0" smtClean="0"/>
              <a:t>Perceptions of quality and quantity of sleep and rest</a:t>
            </a:r>
          </a:p>
          <a:p>
            <a:r>
              <a:rPr lang="en-US" dirty="0" smtClean="0"/>
              <a:t>Use of sleep aids and routines</a:t>
            </a:r>
          </a:p>
          <a:p>
            <a:endParaRPr lang="en-US" dirty="0"/>
          </a:p>
        </p:txBody>
      </p:sp>
    </p:spTree>
  </p:cSld>
  <p:clrMapOvr>
    <a:masterClrMapping/>
  </p:clrMapOvr>
  <p:timing>
    <p:tnLst>
      <p:par>
        <p:cTn id="1" dur="indefinite" restart="never" nodeType="tmRoot"/>
      </p:par>
    </p:tnLst>
  </p:timing>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normAutofit fontScale="90000"/>
          </a:bodyPr>
          <a:lstStyle/>
          <a:p>
            <a:pPr algn="l"/>
            <a:r>
              <a:rPr lang="en-US" sz="3200" dirty="0" smtClean="0"/>
              <a:t/>
            </a:r>
            <a:br>
              <a:rPr lang="en-US" sz="3200" dirty="0" smtClean="0"/>
            </a:br>
            <a:r>
              <a:rPr lang="en-US" sz="3600" b="1" dirty="0" smtClean="0">
                <a:latin typeface="Times New Roman" pitchFamily="18" charset="0"/>
                <a:cs typeface="Times New Roman" pitchFamily="18" charset="0"/>
              </a:rPr>
              <a:t>6. PATTERN OF SLEEP &amp; REST</a:t>
            </a:r>
            <a:br>
              <a:rPr lang="en-US" sz="3600" b="1" dirty="0" smtClean="0">
                <a:latin typeface="Times New Roman" pitchFamily="18" charset="0"/>
                <a:cs typeface="Times New Roman" pitchFamily="18" charset="0"/>
              </a:rPr>
            </a:b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524000"/>
            <a:ext cx="8229600" cy="4876800"/>
          </a:xfrm>
        </p:spPr>
        <p:txBody>
          <a:bodyPr>
            <a:normAutofit/>
          </a:bodyPr>
          <a:lstStyle/>
          <a:p>
            <a:r>
              <a:rPr lang="en-US" dirty="0" smtClean="0">
                <a:latin typeface="Times New Roman" pitchFamily="18" charset="0"/>
                <a:cs typeface="Times New Roman" pitchFamily="18" charset="0"/>
              </a:rPr>
              <a:t>Describe this person's sleep-wake cycle. </a:t>
            </a:r>
          </a:p>
          <a:p>
            <a:r>
              <a:rPr lang="en-US" dirty="0" smtClean="0">
                <a:latin typeface="Times New Roman" pitchFamily="18" charset="0"/>
                <a:cs typeface="Times New Roman" pitchFamily="18" charset="0"/>
              </a:rPr>
              <a:t>Does this person appear physically rested and relaxed? </a:t>
            </a:r>
            <a:endParaRPr lang="en-US" dirty="0">
              <a:latin typeface="Times New Roman" pitchFamily="18" charset="0"/>
              <a:cs typeface="Times New Roman" pitchFamily="18" charset="0"/>
            </a:endParaRPr>
          </a:p>
          <a:p>
            <a:pPr marL="514350" indent="-514350">
              <a:buNone/>
            </a:pPr>
            <a:endParaRPr lang="en-US" dirty="0" smtClean="0">
              <a:latin typeface="Times New Roman" pitchFamily="18" charset="0"/>
              <a:cs typeface="Times New Roman" pitchFamily="18" charset="0"/>
            </a:endParaRPr>
          </a:p>
          <a:p>
            <a:pPr marL="514350" indent="-514350">
              <a:buNone/>
            </a:pPr>
            <a:r>
              <a:rPr lang="en-US" sz="3500" dirty="0" smtClean="0">
                <a:latin typeface="Times New Roman" pitchFamily="18" charset="0"/>
                <a:cs typeface="Times New Roman" pitchFamily="18" charset="0"/>
              </a:rPr>
              <a:t/>
            </a:r>
            <a:br>
              <a:rPr lang="en-US" sz="3500" dirty="0" smtClean="0">
                <a:latin typeface="Times New Roman" pitchFamily="18" charset="0"/>
                <a:cs typeface="Times New Roman" pitchFamily="18" charset="0"/>
              </a:rPr>
            </a:br>
            <a:r>
              <a:rPr lang="en-US" sz="3500" dirty="0" smtClean="0">
                <a:latin typeface="Times New Roman" pitchFamily="18" charset="0"/>
                <a:cs typeface="Times New Roman" pitchFamily="18" charset="0"/>
              </a:rPr>
              <a:t> </a:t>
            </a:r>
            <a:br>
              <a:rPr lang="en-US" sz="3500" dirty="0" smtClean="0">
                <a:latin typeface="Times New Roman" pitchFamily="18" charset="0"/>
                <a:cs typeface="Times New Roman" pitchFamily="18" charset="0"/>
              </a:rPr>
            </a:br>
            <a:endParaRPr lang="en-US" sz="35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lstStyle/>
          <a:p>
            <a:pPr>
              <a:buNone/>
            </a:pPr>
            <a:r>
              <a:rPr lang="en-US" b="1" dirty="0" smtClean="0"/>
              <a:t>Sleep Rest Pattern</a:t>
            </a:r>
            <a:r>
              <a:rPr lang="en-US" dirty="0" smtClean="0"/>
              <a:t>. </a:t>
            </a:r>
          </a:p>
          <a:p>
            <a:r>
              <a:rPr lang="en-US" dirty="0" smtClean="0"/>
              <a:t>Insomnia </a:t>
            </a:r>
          </a:p>
          <a:p>
            <a:r>
              <a:rPr lang="en-US" dirty="0" smtClean="0"/>
              <a:t>Readiness for enhanced sleep </a:t>
            </a:r>
          </a:p>
          <a:p>
            <a:r>
              <a:rPr lang="en-US" dirty="0" smtClean="0"/>
              <a:t>Sleep deprivation </a:t>
            </a:r>
          </a:p>
          <a:p>
            <a:endParaRPr lang="en-US" dirty="0"/>
          </a:p>
        </p:txBody>
      </p:sp>
    </p:spTree>
  </p:cSld>
  <p:clrMapOvr>
    <a:masterClrMapping/>
  </p:clrMapOvr>
  <p:timing>
    <p:tnLst>
      <p:par>
        <p:cTn id="1" dur="indefinite" restart="never" nodeType="tmRoot"/>
      </p:par>
    </p:tnLst>
  </p:timing>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FUNCTIONAL HEALTH PATTERNS CONCEPT MAPS</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Self-Perception-Self-Concept Pattern</a:t>
            </a:r>
            <a:r>
              <a:rPr lang="en-US" dirty="0" smtClean="0"/>
              <a:t> its focused on the person’s attitudes toward self, including identity, body image, and sense of self-worth.</a:t>
            </a:r>
          </a:p>
          <a:p>
            <a:r>
              <a:rPr lang="en-US" dirty="0" smtClean="0"/>
              <a:t>Attitudes about self</a:t>
            </a:r>
          </a:p>
          <a:p>
            <a:r>
              <a:rPr lang="en-US" dirty="0" smtClean="0"/>
              <a:t>Perceived abilities, worth, self-image, emotions</a:t>
            </a:r>
          </a:p>
          <a:p>
            <a:r>
              <a:rPr lang="en-US" dirty="0" smtClean="0"/>
              <a:t>Body posture and movement, eye contact, voice and speech patterns</a:t>
            </a:r>
          </a:p>
          <a:p>
            <a:endParaRPr lang="en-US" dirty="0"/>
          </a:p>
        </p:txBody>
      </p:sp>
    </p:spTree>
  </p:cSld>
  <p:clrMapOvr>
    <a:masterClrMapping/>
  </p:clrMapOvr>
  <p:timing>
    <p:tnLst>
      <p:par>
        <p:cTn id="1" dur="indefinite" restart="never" nodeType="tmRoot"/>
      </p:par>
    </p:tnLst>
  </p:timing>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686800" cy="884238"/>
          </a:xfrm>
        </p:spPr>
        <p:txBody>
          <a:bodyPr>
            <a:normAutofit fontScale="90000"/>
          </a:bodyPr>
          <a:lstStyle/>
          <a:p>
            <a:pPr marL="514350" indent="-514350" algn="l">
              <a:buAutoNum type="arabicPeriod" startAt="7"/>
            </a:pPr>
            <a:r>
              <a:rPr lang="en-US" b="1" dirty="0" smtClean="0">
                <a:latin typeface="Times New Roman" pitchFamily="18" charset="0"/>
                <a:cs typeface="Times New Roman" pitchFamily="18" charset="0"/>
              </a:rPr>
              <a:t>PATTERN OF SELF PERCEPTION &amp; SELF CONCEPT</a:t>
            </a:r>
            <a:endParaRPr lang="en-US" b="1" dirty="0"/>
          </a:p>
        </p:txBody>
      </p:sp>
      <p:sp>
        <p:nvSpPr>
          <p:cNvPr id="3" name="Content Placeholder 2"/>
          <p:cNvSpPr>
            <a:spLocks noGrp="1"/>
          </p:cNvSpPr>
          <p:nvPr>
            <p:ph idx="1"/>
          </p:nvPr>
        </p:nvSpPr>
        <p:spPr/>
        <p:txBody>
          <a:bodyPr/>
          <a:lstStyle/>
          <a:p>
            <a:pPr marL="514350" indent="-514350"/>
            <a:r>
              <a:rPr lang="en-US" dirty="0" smtClean="0">
                <a:latin typeface="Times New Roman" pitchFamily="18" charset="0"/>
                <a:cs typeface="Times New Roman" pitchFamily="18" charset="0"/>
              </a:rPr>
              <a:t>Is there anything unusual about this person's appearance? </a:t>
            </a:r>
          </a:p>
          <a:p>
            <a:pPr marL="514350" indent="-514350"/>
            <a:r>
              <a:rPr lang="en-US" dirty="0" smtClean="0">
                <a:latin typeface="Times New Roman" pitchFamily="18" charset="0"/>
                <a:cs typeface="Times New Roman" pitchFamily="18" charset="0"/>
              </a:rPr>
              <a:t>Does this person seem comfortable with her/ his appearance? </a:t>
            </a:r>
          </a:p>
          <a:p>
            <a:pPr marL="514350" indent="-514350"/>
            <a:r>
              <a:rPr lang="en-US" dirty="0" smtClean="0">
                <a:latin typeface="Times New Roman" pitchFamily="18" charset="0"/>
                <a:cs typeface="Times New Roman" pitchFamily="18" charset="0"/>
              </a:rPr>
              <a:t>Describe this person's feeling state?</a:t>
            </a:r>
            <a:endParaRPr lang="en-US" dirty="0"/>
          </a:p>
        </p:txBody>
      </p:sp>
    </p:spTree>
  </p:cSld>
  <p:clrMapOvr>
    <a:masterClrMapping/>
  </p:clrMapOvr>
  <p:timing>
    <p:tnLst>
      <p:par>
        <p:cTn id="1" dur="indefinite" restart="never" nodeType="tmRoot"/>
      </p:par>
    </p:tnLst>
  </p:timing>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a:xfrm>
            <a:off x="457200" y="1219200"/>
            <a:ext cx="8229600" cy="5257800"/>
          </a:xfrm>
        </p:spPr>
        <p:txBody>
          <a:bodyPr numCol="1">
            <a:normAutofit lnSpcReduction="10000"/>
          </a:bodyPr>
          <a:lstStyle/>
          <a:p>
            <a:pPr>
              <a:buNone/>
            </a:pPr>
            <a:r>
              <a:rPr lang="en-US" b="1" dirty="0" smtClean="0"/>
              <a:t>Self-Perception-Self-Concept Pattern</a:t>
            </a:r>
            <a:endParaRPr lang="en-US" dirty="0" smtClean="0"/>
          </a:p>
          <a:p>
            <a:r>
              <a:rPr lang="en-US" dirty="0" smtClean="0"/>
              <a:t>Anxiety </a:t>
            </a:r>
          </a:p>
          <a:p>
            <a:r>
              <a:rPr lang="en-US" dirty="0" smtClean="0"/>
              <a:t>disturbed Body image </a:t>
            </a:r>
          </a:p>
          <a:p>
            <a:r>
              <a:rPr lang="en-US" dirty="0" smtClean="0"/>
              <a:t>Chronic low self-esteem </a:t>
            </a:r>
          </a:p>
          <a:p>
            <a:r>
              <a:rPr lang="en-US" dirty="0" smtClean="0"/>
              <a:t>Death anxiety </a:t>
            </a:r>
          </a:p>
          <a:p>
            <a:r>
              <a:rPr lang="en-US" dirty="0" smtClean="0"/>
              <a:t>Disturbed personal identity </a:t>
            </a:r>
          </a:p>
          <a:p>
            <a:r>
              <a:rPr lang="en-US" dirty="0" smtClean="0"/>
              <a:t>Fear </a:t>
            </a:r>
          </a:p>
          <a:p>
            <a:r>
              <a:rPr lang="en-US" dirty="0" smtClean="0"/>
              <a:t>Hopelessness </a:t>
            </a:r>
          </a:p>
          <a:p>
            <a:r>
              <a:rPr lang="en-US" dirty="0" smtClean="0"/>
              <a:t>Powerlessness </a:t>
            </a:r>
          </a:p>
          <a:p>
            <a:endParaRPr lang="en-US" dirty="0"/>
          </a:p>
        </p:txBody>
      </p:sp>
    </p:spTree>
  </p:cSld>
  <p:clrMapOvr>
    <a:masterClrMapping/>
  </p:clrMapOvr>
  <p:timing>
    <p:tnLst>
      <p:par>
        <p:cTn id="1" dur="indefinite" restart="never" nodeType="tmRoot"/>
      </p:par>
    </p:tnLst>
  </p:timing>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Readiness for enhanced hope </a:t>
            </a:r>
          </a:p>
          <a:p>
            <a:r>
              <a:rPr lang="en-US" dirty="0" smtClean="0"/>
              <a:t>Readiness for enhanced power </a:t>
            </a:r>
          </a:p>
          <a:p>
            <a:r>
              <a:rPr lang="en-US" dirty="0" smtClean="0"/>
              <a:t>Readiness for enhanced self-concept </a:t>
            </a:r>
          </a:p>
          <a:p>
            <a:r>
              <a:rPr lang="en-US" dirty="0" smtClean="0"/>
              <a:t>Risk for compromised human dignity </a:t>
            </a:r>
          </a:p>
          <a:p>
            <a:r>
              <a:rPr lang="en-US" dirty="0" smtClean="0"/>
              <a:t>Risk for loneliness </a:t>
            </a:r>
          </a:p>
          <a:p>
            <a:r>
              <a:rPr lang="en-US" dirty="0" smtClean="0"/>
              <a:t>Risk for powerlessness </a:t>
            </a:r>
          </a:p>
          <a:p>
            <a:r>
              <a:rPr lang="en-US" dirty="0" smtClean="0"/>
              <a:t>Risk for situational low self-esteem </a:t>
            </a:r>
          </a:p>
          <a:p>
            <a:r>
              <a:rPr lang="en-US" dirty="0" smtClean="0"/>
              <a:t>Risk for [/actual] other-directed violence </a:t>
            </a:r>
          </a:p>
          <a:p>
            <a:r>
              <a:rPr lang="en-US" dirty="0" smtClean="0"/>
              <a:t>Risk for [actual/] self-directed violence </a:t>
            </a:r>
          </a:p>
          <a:p>
            <a:r>
              <a:rPr lang="en-US" dirty="0" smtClean="0"/>
              <a:t>Situational low self-esteem </a:t>
            </a:r>
          </a:p>
          <a:p>
            <a:endParaRPr lang="en-US" dirty="0"/>
          </a:p>
        </p:txBody>
      </p:sp>
    </p:spTree>
  </p:cSld>
  <p:clrMapOvr>
    <a:masterClrMapping/>
  </p:clrMapOvr>
  <p:timing>
    <p:tnLst>
      <p:par>
        <p:cTn id="1" dur="indefinite" restart="never" nodeType="tmRoot"/>
      </p:par>
    </p:tnLst>
  </p:timing>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FUNCTIONAL HEALTH PATTERNS CONCEPT MAPS</a:t>
            </a:r>
            <a:endParaRPr lang="en-US" dirty="0"/>
          </a:p>
        </p:txBody>
      </p:sp>
      <p:sp>
        <p:nvSpPr>
          <p:cNvPr id="3" name="Content Placeholder 2"/>
          <p:cNvSpPr>
            <a:spLocks noGrp="1"/>
          </p:cNvSpPr>
          <p:nvPr>
            <p:ph idx="1"/>
          </p:nvPr>
        </p:nvSpPr>
        <p:spPr/>
        <p:txBody>
          <a:bodyPr/>
          <a:lstStyle/>
          <a:p>
            <a:pPr>
              <a:buNone/>
            </a:pPr>
            <a:r>
              <a:rPr lang="en-US" b="1" dirty="0" smtClean="0"/>
              <a:t>Role-Relationship Pattern</a:t>
            </a:r>
            <a:r>
              <a:rPr lang="en-US" dirty="0" smtClean="0"/>
              <a:t>. It’s focused on the person’s roles in the world and relationships with others. Evaluated Satisfaction with roles, role strain, or dysfunctional relationships.</a:t>
            </a:r>
          </a:p>
          <a:p>
            <a:r>
              <a:rPr lang="en-US" dirty="0" smtClean="0"/>
              <a:t>Perception of major roles, relationships and responsibilities in current life situation</a:t>
            </a:r>
          </a:p>
          <a:p>
            <a:r>
              <a:rPr lang="en-US" dirty="0" smtClean="0"/>
              <a:t>Satisfaction with or disturbances in roles and relationships</a:t>
            </a:r>
          </a:p>
          <a:p>
            <a:endParaRPr lang="en-US"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b="1" dirty="0" smtClean="0"/>
              <a:t>Bed making</a:t>
            </a:r>
            <a:endParaRPr lang="en-US" dirty="0"/>
          </a:p>
        </p:txBody>
      </p:sp>
      <p:graphicFrame>
        <p:nvGraphicFramePr>
          <p:cNvPr id="4" name="Content Placeholder 3"/>
          <p:cNvGraphicFramePr>
            <a:graphicFrameLocks noGrp="1"/>
          </p:cNvGraphicFramePr>
          <p:nvPr>
            <p:ph idx="1"/>
          </p:nvPr>
        </p:nvGraphicFramePr>
        <p:xfrm>
          <a:off x="304800" y="1143000"/>
          <a:ext cx="8229600" cy="5127525"/>
        </p:xfrm>
        <a:graphic>
          <a:graphicData uri="http://schemas.openxmlformats.org/drawingml/2006/table">
            <a:tbl>
              <a:tblPr firstRow="1" bandRow="1">
                <a:tableStyleId>{5C22544A-7EE6-4342-B048-85BDC9FD1C3A}</a:tableStyleId>
              </a:tblPr>
              <a:tblGrid>
                <a:gridCol w="4114800"/>
                <a:gridCol w="4114800"/>
              </a:tblGrid>
              <a:tr h="592385">
                <a:tc>
                  <a:txBody>
                    <a:bodyPr/>
                    <a:lstStyle/>
                    <a:p>
                      <a:r>
                        <a:rPr lang="en-US" sz="2200" dirty="0" smtClean="0"/>
                        <a:t>Procedure</a:t>
                      </a:r>
                      <a:endParaRPr lang="en-US" sz="2200" dirty="0"/>
                    </a:p>
                  </a:txBody>
                  <a:tcPr/>
                </a:tc>
                <a:tc>
                  <a:txBody>
                    <a:bodyPr/>
                    <a:lstStyle/>
                    <a:p>
                      <a:r>
                        <a:rPr lang="en-US" sz="2200" dirty="0" smtClean="0"/>
                        <a:t>Rationale</a:t>
                      </a:r>
                      <a:endParaRPr lang="en-US" sz="2200" dirty="0"/>
                    </a:p>
                  </a:txBody>
                  <a:tcPr/>
                </a:tc>
              </a:tr>
              <a:tr h="554412">
                <a:tc>
                  <a:txBody>
                    <a:bodyPr/>
                    <a:lstStyle/>
                    <a:p>
                      <a:r>
                        <a:rPr lang="en-US" sz="2200" dirty="0" smtClean="0"/>
                        <a:t>Loosen top linen at the foot of the bed</a:t>
                      </a:r>
                      <a:endParaRPr lang="en-US" sz="2200" dirty="0"/>
                    </a:p>
                  </a:txBody>
                  <a:tcPr/>
                </a:tc>
                <a:tc>
                  <a:txBody>
                    <a:bodyPr/>
                    <a:lstStyle/>
                    <a:p>
                      <a:r>
                        <a:rPr lang="en-US" sz="2200" dirty="0" smtClean="0"/>
                        <a:t>It makes linen easier to remove</a:t>
                      </a:r>
                      <a:endParaRPr lang="en-US" sz="2200" dirty="0"/>
                    </a:p>
                  </a:txBody>
                  <a:tcPr/>
                </a:tc>
              </a:tr>
              <a:tr h="956930">
                <a:tc>
                  <a:txBody>
                    <a:bodyPr/>
                    <a:lstStyle/>
                    <a:p>
                      <a:r>
                        <a:rPr lang="en-US" sz="2200" dirty="0" smtClean="0"/>
                        <a:t>Remove bed spread and blanket separately</a:t>
                      </a:r>
                      <a:endParaRPr lang="en-US" sz="2200" dirty="0"/>
                    </a:p>
                  </a:txBody>
                  <a:tcPr/>
                </a:tc>
                <a:tc>
                  <a:txBody>
                    <a:bodyPr/>
                    <a:lstStyle/>
                    <a:p>
                      <a:r>
                        <a:rPr lang="en-US" sz="2200" dirty="0" smtClean="0"/>
                        <a:t>Reduces transmission  of microorganisms</a:t>
                      </a:r>
                      <a:endParaRPr lang="en-US" sz="2200" dirty="0"/>
                    </a:p>
                  </a:txBody>
                  <a:tcPr/>
                </a:tc>
              </a:tr>
              <a:tr h="956930">
                <a:tc>
                  <a:txBody>
                    <a:bodyPr/>
                    <a:lstStyle/>
                    <a:p>
                      <a:r>
                        <a:rPr lang="en-US" sz="2200" dirty="0" smtClean="0"/>
                        <a:t>If spread and blanket are dirty, place in</a:t>
                      </a:r>
                      <a:r>
                        <a:rPr lang="en-US" sz="2200" baseline="0" dirty="0" smtClean="0"/>
                        <a:t> the linen bag</a:t>
                      </a:r>
                      <a:endParaRPr lang="en-US" sz="2200" dirty="0"/>
                    </a:p>
                  </a:txBody>
                  <a:tcPr/>
                </a:tc>
                <a:tc>
                  <a:txBody>
                    <a:bodyPr/>
                    <a:lstStyle/>
                    <a:p>
                      <a:r>
                        <a:rPr lang="en-US" sz="2200" dirty="0" smtClean="0"/>
                        <a:t>Keep soiled linen away from uniform</a:t>
                      </a:r>
                      <a:endParaRPr lang="en-US" sz="2200" dirty="0"/>
                    </a:p>
                  </a:txBody>
                  <a:tcPr/>
                </a:tc>
              </a:tr>
              <a:tr h="956930">
                <a:tc>
                  <a:txBody>
                    <a:bodyPr/>
                    <a:lstStyle/>
                    <a:p>
                      <a:r>
                        <a:rPr lang="en-US" sz="2200" dirty="0" smtClean="0"/>
                        <a:t>If they are to be used, fold by brining top and bottom edges together</a:t>
                      </a:r>
                      <a:endParaRPr lang="en-US" sz="2200" dirty="0"/>
                    </a:p>
                  </a:txBody>
                  <a:tcPr/>
                </a:tc>
                <a:tc>
                  <a:txBody>
                    <a:bodyPr/>
                    <a:lstStyle/>
                    <a:p>
                      <a:r>
                        <a:rPr lang="en-US" sz="2200" dirty="0" smtClean="0"/>
                        <a:t>Folding facilitates replacement</a:t>
                      </a:r>
                      <a:endParaRPr lang="en-US" sz="2200" dirty="0"/>
                    </a:p>
                  </a:txBody>
                  <a:tcPr/>
                </a:tc>
              </a:tr>
              <a:tr h="554412">
                <a:tc>
                  <a:txBody>
                    <a:bodyPr/>
                    <a:lstStyle/>
                    <a:p>
                      <a:r>
                        <a:rPr lang="en-US" sz="2200" dirty="0" smtClean="0"/>
                        <a:t>Place folded linen over back of chair</a:t>
                      </a:r>
                      <a:endParaRPr lang="en-US" sz="2200" dirty="0"/>
                    </a:p>
                  </a:txBody>
                  <a:tcPr/>
                </a:tc>
                <a:tc>
                  <a:txBody>
                    <a:bodyPr/>
                    <a:lstStyle/>
                    <a:p>
                      <a:r>
                        <a:rPr lang="en-US" sz="2200" dirty="0" smtClean="0"/>
                        <a:t>Minimizes  wrinkles</a:t>
                      </a:r>
                      <a:endParaRPr lang="en-US" sz="2200" dirty="0"/>
                    </a:p>
                  </a:txBody>
                  <a:tcPr/>
                </a:tc>
              </a:tr>
            </a:tbl>
          </a:graphicData>
        </a:graphic>
      </p:graphicFrame>
    </p:spTree>
  </p:cSld>
  <p:clrMapOvr>
    <a:masterClrMapping/>
  </p:clrMapOvr>
  <p:timing>
    <p:tnLst>
      <p:par>
        <p:cTn id="1" dur="indefinite" restart="never" nodeType="tmRoot"/>
      </p:par>
    </p:tnLst>
  </p:timing>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792162"/>
          </a:xfrm>
        </p:spPr>
        <p:txBody>
          <a:bodyPr>
            <a:normAutofit fontScale="90000"/>
          </a:bodyPr>
          <a:lstStyle/>
          <a:p>
            <a:pPr algn="l"/>
            <a:r>
              <a:rPr lang="en-US" sz="3200" dirty="0" smtClean="0">
                <a:latin typeface="Times New Roman" pitchFamily="18" charset="0"/>
                <a:cs typeface="Times New Roman" pitchFamily="18" charset="0"/>
              </a:rPr>
              <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
            </a:r>
            <a:br>
              <a:rPr lang="en-US" sz="3200"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8. ROLE - RELATIONSHIP PATTERN</a:t>
            </a: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219200"/>
            <a:ext cx="8229600" cy="4906963"/>
          </a:xfrm>
        </p:spPr>
        <p:txBody>
          <a:bodyPr>
            <a:normAutofit/>
          </a:bodyPr>
          <a:lstStyle/>
          <a:p>
            <a:r>
              <a:rPr lang="en-US" dirty="0" smtClean="0">
                <a:latin typeface="Times New Roman" pitchFamily="18" charset="0"/>
                <a:cs typeface="Times New Roman" pitchFamily="18" charset="0"/>
              </a:rPr>
              <a:t>How does this person describe her/ his various roles in life? </a:t>
            </a:r>
          </a:p>
          <a:p>
            <a:r>
              <a:rPr lang="en-US" dirty="0" smtClean="0">
                <a:latin typeface="Times New Roman" pitchFamily="18" charset="0"/>
                <a:cs typeface="Times New Roman" pitchFamily="18" charset="0"/>
              </a:rPr>
              <a:t>Has, or does this person now have positive role models for these roles? </a:t>
            </a:r>
          </a:p>
          <a:p>
            <a:r>
              <a:rPr lang="en-US" dirty="0" smtClean="0">
                <a:latin typeface="Times New Roman" pitchFamily="18" charset="0"/>
                <a:cs typeface="Times New Roman" pitchFamily="18" charset="0"/>
              </a:rPr>
              <a:t>Which relationships are most important to this person at present? </a:t>
            </a:r>
          </a:p>
          <a:p>
            <a:r>
              <a:rPr lang="en-US" dirty="0" smtClean="0">
                <a:latin typeface="Times New Roman" pitchFamily="18" charset="0"/>
                <a:cs typeface="Times New Roman" pitchFamily="18" charset="0"/>
              </a:rPr>
              <a:t>Is this person currently going though any big changes in role or relationship? What are they? </a:t>
            </a:r>
            <a:br>
              <a:rPr lang="en-US" dirty="0" smtClean="0">
                <a:latin typeface="Times New Roman" pitchFamily="18" charset="0"/>
                <a:cs typeface="Times New Roman" pitchFamily="18" charset="0"/>
              </a:rPr>
            </a:b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a:xfrm>
            <a:off x="457200" y="1219200"/>
            <a:ext cx="8229600" cy="5257800"/>
          </a:xfrm>
        </p:spPr>
        <p:txBody>
          <a:bodyPr numCol="1">
            <a:normAutofit fontScale="85000" lnSpcReduction="20000"/>
          </a:bodyPr>
          <a:lstStyle/>
          <a:p>
            <a:pPr>
              <a:buNone/>
            </a:pPr>
            <a:r>
              <a:rPr lang="en-US" b="1" dirty="0" smtClean="0"/>
              <a:t>Role-Relationship Pattern</a:t>
            </a:r>
            <a:r>
              <a:rPr lang="en-US" dirty="0" smtClean="0"/>
              <a:t>. </a:t>
            </a:r>
          </a:p>
          <a:p>
            <a:r>
              <a:rPr lang="en-US" dirty="0" smtClean="0"/>
              <a:t>Caregiver role strain </a:t>
            </a:r>
          </a:p>
          <a:p>
            <a:r>
              <a:rPr lang="en-US" dirty="0" smtClean="0"/>
              <a:t>Chronic sorrow </a:t>
            </a:r>
          </a:p>
          <a:p>
            <a:r>
              <a:rPr lang="en-US" dirty="0" smtClean="0"/>
              <a:t>Complicated grieving </a:t>
            </a:r>
          </a:p>
          <a:p>
            <a:r>
              <a:rPr lang="en-US" dirty="0" smtClean="0"/>
              <a:t>Dysfunctional family processes: alcoholism (substance abuse) </a:t>
            </a:r>
          </a:p>
          <a:p>
            <a:r>
              <a:rPr lang="en-US" dirty="0" smtClean="0"/>
              <a:t>Grieving </a:t>
            </a:r>
          </a:p>
          <a:p>
            <a:r>
              <a:rPr lang="en-US" dirty="0" smtClean="0"/>
              <a:t>Impaired social interaction </a:t>
            </a:r>
          </a:p>
          <a:p>
            <a:r>
              <a:rPr lang="en-US" dirty="0" smtClean="0"/>
              <a:t>Impaired verbal communication </a:t>
            </a:r>
          </a:p>
          <a:p>
            <a:r>
              <a:rPr lang="en-US" dirty="0" smtClean="0"/>
              <a:t>Ineffective role performance </a:t>
            </a:r>
          </a:p>
          <a:p>
            <a:r>
              <a:rPr lang="en-US" dirty="0" smtClean="0"/>
              <a:t>Interrupted family processes </a:t>
            </a:r>
          </a:p>
          <a:p>
            <a:r>
              <a:rPr lang="en-US" dirty="0" smtClean="0"/>
              <a:t>Parental role conflict</a:t>
            </a:r>
            <a:endParaRPr lang="en-US" dirty="0"/>
          </a:p>
        </p:txBody>
      </p:sp>
    </p:spTree>
  </p:cSld>
  <p:clrMapOvr>
    <a:masterClrMapping/>
  </p:clrMapOvr>
  <p:timing>
    <p:tnLst>
      <p:par>
        <p:cTn id="1" dur="indefinite" restart="never" nodeType="tmRoot"/>
      </p:par>
    </p:tnLst>
  </p:timing>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Readiness for enhanced communication </a:t>
            </a:r>
          </a:p>
          <a:p>
            <a:r>
              <a:rPr lang="en-US" dirty="0" smtClean="0"/>
              <a:t>Readiness for enhanced family processes </a:t>
            </a:r>
          </a:p>
          <a:p>
            <a:r>
              <a:rPr lang="en-US" dirty="0" smtClean="0"/>
              <a:t>Readiness for enhanced </a:t>
            </a:r>
            <a:r>
              <a:rPr lang="en-US" u="sng" dirty="0" smtClean="0"/>
              <a:t>parenting</a:t>
            </a:r>
            <a:r>
              <a:rPr lang="en-US" dirty="0" smtClean="0"/>
              <a:t> </a:t>
            </a:r>
          </a:p>
          <a:p>
            <a:r>
              <a:rPr lang="en-US" dirty="0" smtClean="0"/>
              <a:t>Relocation stress syndrome </a:t>
            </a:r>
          </a:p>
          <a:p>
            <a:r>
              <a:rPr lang="en-US" dirty="0" smtClean="0"/>
              <a:t>Risk for </a:t>
            </a:r>
            <a:r>
              <a:rPr lang="en-US" u="sng" dirty="0" smtClean="0"/>
              <a:t>caregiver</a:t>
            </a:r>
            <a:r>
              <a:rPr lang="en-US" dirty="0" smtClean="0"/>
              <a:t> role strain </a:t>
            </a:r>
          </a:p>
          <a:p>
            <a:r>
              <a:rPr lang="en-US" dirty="0" smtClean="0"/>
              <a:t>Risk for complicated grieving </a:t>
            </a:r>
          </a:p>
          <a:p>
            <a:r>
              <a:rPr lang="en-US" dirty="0" smtClean="0"/>
              <a:t>Risk for impaired parent/infant/child attachment </a:t>
            </a:r>
          </a:p>
          <a:p>
            <a:r>
              <a:rPr lang="en-US" dirty="0" smtClean="0"/>
              <a:t>Risk for relocation stress syndrome </a:t>
            </a:r>
          </a:p>
          <a:p>
            <a:r>
              <a:rPr lang="en-US" dirty="0" smtClean="0"/>
              <a:t>Social isolation </a:t>
            </a:r>
          </a:p>
          <a:p>
            <a:endParaRPr lang="en-US" dirty="0"/>
          </a:p>
        </p:txBody>
      </p:sp>
    </p:spTree>
  </p:cSld>
  <p:clrMapOvr>
    <a:masterClrMapping/>
  </p:clrMapOvr>
  <p:timing>
    <p:tnLst>
      <p:par>
        <p:cTn id="1" dur="indefinite" restart="never" nodeType="tmRoot"/>
      </p:par>
    </p:tnLst>
  </p:timing>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FUNCTIONAL HEALTH PATTERNS CONCEPT MAPS</a:t>
            </a:r>
            <a:endParaRPr lang="en-US" dirty="0"/>
          </a:p>
        </p:txBody>
      </p:sp>
      <p:sp>
        <p:nvSpPr>
          <p:cNvPr id="3" name="Content Placeholder 2"/>
          <p:cNvSpPr>
            <a:spLocks noGrp="1"/>
          </p:cNvSpPr>
          <p:nvPr>
            <p:ph idx="1"/>
          </p:nvPr>
        </p:nvSpPr>
        <p:spPr/>
        <p:txBody>
          <a:bodyPr/>
          <a:lstStyle/>
          <a:p>
            <a:pPr>
              <a:buNone/>
            </a:pPr>
            <a:r>
              <a:rPr lang="en-US" b="1" dirty="0" smtClean="0"/>
              <a:t>Sexuality and Reproduction</a:t>
            </a:r>
            <a:r>
              <a:rPr lang="en-US" dirty="0" smtClean="0"/>
              <a:t>. It’s focused on the person’s satisfaction or dissatisfaction with sexuality patterns and reproductive functions.</a:t>
            </a:r>
          </a:p>
          <a:p>
            <a:r>
              <a:rPr lang="en-US" dirty="0" smtClean="0"/>
              <a:t>Satisfaction with sexuality or sexual relationships</a:t>
            </a:r>
          </a:p>
          <a:p>
            <a:r>
              <a:rPr lang="en-US" dirty="0" smtClean="0"/>
              <a:t>Reproductive pattern</a:t>
            </a:r>
          </a:p>
          <a:p>
            <a:r>
              <a:rPr lang="en-US" dirty="0" smtClean="0"/>
              <a:t>Female menstrual and </a:t>
            </a:r>
            <a:r>
              <a:rPr lang="en-US" dirty="0" err="1" smtClean="0"/>
              <a:t>peri</a:t>
            </a:r>
            <a:r>
              <a:rPr lang="en-US" dirty="0" smtClean="0"/>
              <a:t>-menopausal history</a:t>
            </a:r>
          </a:p>
          <a:p>
            <a:endParaRPr lang="en-US" dirty="0"/>
          </a:p>
        </p:txBody>
      </p:sp>
    </p:spTree>
  </p:cSld>
  <p:clrMapOvr>
    <a:masterClrMapping/>
  </p:clrMapOvr>
  <p:timing>
    <p:tnLst>
      <p:par>
        <p:cTn id="1" dur="indefinite" restart="never" nodeType="tmRoot"/>
      </p:par>
    </p:tnLst>
  </p:timing>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020762"/>
          </a:xfrm>
        </p:spPr>
        <p:txBody>
          <a:bodyPr>
            <a:normAutofit fontScale="90000"/>
          </a:bodyPr>
          <a:lstStyle/>
          <a:p>
            <a:pPr algn="l"/>
            <a:r>
              <a:rPr lang="en-US" sz="3200" dirty="0" smtClean="0"/>
              <a:t/>
            </a:r>
            <a:br>
              <a:rPr lang="en-US" sz="3200" dirty="0" smtClean="0"/>
            </a:br>
            <a:r>
              <a:rPr lang="en-US" sz="3600" b="1" dirty="0" smtClean="0">
                <a:latin typeface="Times New Roman" pitchFamily="18" charset="0"/>
                <a:cs typeface="Times New Roman" pitchFamily="18" charset="0"/>
              </a:rPr>
              <a:t>9. SEXUALITY - REPRODUCTIVE PATTERN</a:t>
            </a: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endParaRPr lang="en-US" sz="36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447800"/>
            <a:ext cx="8229600" cy="5029200"/>
          </a:xfrm>
        </p:spPr>
        <p:txBody>
          <a:bodyPr>
            <a:normAutofit lnSpcReduction="10000"/>
          </a:bodyPr>
          <a:lstStyle/>
          <a:p>
            <a:r>
              <a:rPr lang="en-US" dirty="0" smtClean="0">
                <a:latin typeface="Times New Roman" pitchFamily="18" charset="0"/>
                <a:cs typeface="Times New Roman" pitchFamily="18" charset="0"/>
              </a:rPr>
              <a:t>Is this person satisfied with her/ his situation related to sexuality? </a:t>
            </a:r>
          </a:p>
          <a:p>
            <a:r>
              <a:rPr lang="en-US" dirty="0" smtClean="0">
                <a:latin typeface="Times New Roman" pitchFamily="18" charset="0"/>
                <a:cs typeface="Times New Roman" pitchFamily="18" charset="0"/>
              </a:rPr>
              <a:t>How have the person's plans and experience matched regarding having children? </a:t>
            </a:r>
          </a:p>
          <a:p>
            <a:r>
              <a:rPr lang="en-US" dirty="0" smtClean="0">
                <a:latin typeface="Times New Roman" pitchFamily="18" charset="0"/>
                <a:cs typeface="Times New Roman" pitchFamily="18" charset="0"/>
              </a:rPr>
              <a:t>Does this person have any disease/ dysfunction of the reproductive system? </a:t>
            </a:r>
            <a:br>
              <a:rPr lang="en-US" dirty="0" smtClean="0">
                <a:latin typeface="Times New Roman" pitchFamily="18" charset="0"/>
                <a:cs typeface="Times New Roman" pitchFamily="18" charset="0"/>
              </a:rPr>
            </a:br>
            <a:endParaRPr lang="en-US" dirty="0" smtClean="0">
              <a:latin typeface="Times New Roman" pitchFamily="18" charset="0"/>
              <a:cs typeface="Times New Roman" pitchFamily="18" charset="0"/>
            </a:endParaRPr>
          </a:p>
          <a:p>
            <a:pPr>
              <a:buNone/>
            </a:pPr>
            <a:r>
              <a:rPr lang="en-US" sz="4100" dirty="0" smtClean="0">
                <a:latin typeface="Times New Roman" pitchFamily="18" charset="0"/>
                <a:cs typeface="Times New Roman" pitchFamily="18" charset="0"/>
              </a:rPr>
              <a:t/>
            </a:r>
            <a:br>
              <a:rPr lang="en-US" sz="4100" dirty="0" smtClean="0">
                <a:latin typeface="Times New Roman" pitchFamily="18" charset="0"/>
                <a:cs typeface="Times New Roman" pitchFamily="18" charset="0"/>
              </a:rPr>
            </a:br>
            <a:endParaRPr lang="en-US" sz="41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lstStyle/>
          <a:p>
            <a:pPr>
              <a:buNone/>
            </a:pPr>
            <a:r>
              <a:rPr lang="en-US" b="1" dirty="0" smtClean="0"/>
              <a:t>Sexuality and Reproduction</a:t>
            </a:r>
            <a:r>
              <a:rPr lang="en-US" dirty="0" smtClean="0"/>
              <a:t>. </a:t>
            </a:r>
          </a:p>
          <a:p>
            <a:r>
              <a:rPr lang="en-US" dirty="0" smtClean="0"/>
              <a:t>Ineffective sexuality patterns </a:t>
            </a:r>
          </a:p>
          <a:p>
            <a:r>
              <a:rPr lang="en-US" dirty="0" smtClean="0"/>
              <a:t>Rape-trauma syndrome </a:t>
            </a:r>
          </a:p>
          <a:p>
            <a:r>
              <a:rPr lang="en-US" dirty="0" smtClean="0"/>
              <a:t>Sexual dysfunction </a:t>
            </a:r>
          </a:p>
          <a:p>
            <a:endParaRPr lang="en-US" dirty="0"/>
          </a:p>
        </p:txBody>
      </p:sp>
    </p:spTree>
  </p:cSld>
  <p:clrMapOvr>
    <a:masterClrMapping/>
  </p:clrMapOvr>
  <p:timing>
    <p:tnLst>
      <p:par>
        <p:cTn id="1" dur="indefinite" restart="never" nodeType="tmRoot"/>
      </p:par>
    </p:tnLst>
  </p:timing>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FUNCTIONAL HEALTH PATTERNS CONCEPT MAPS</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Coping-Stress Tolerance Pattern</a:t>
            </a:r>
            <a:r>
              <a:rPr lang="en-US" dirty="0" smtClean="0"/>
              <a:t>. its focused on the person’s perception of stress and coping strategies Support systems, evaluated symptoms of stress, effectiveness of a person’s coping strategies.</a:t>
            </a:r>
          </a:p>
          <a:p>
            <a:r>
              <a:rPr lang="en-US" dirty="0" smtClean="0"/>
              <a:t>Capacity to resist challenges to self-integrity</a:t>
            </a:r>
          </a:p>
          <a:p>
            <a:r>
              <a:rPr lang="en-US" dirty="0" smtClean="0"/>
              <a:t>Methods of handling stress</a:t>
            </a:r>
          </a:p>
          <a:p>
            <a:r>
              <a:rPr lang="en-US" dirty="0" smtClean="0"/>
              <a:t>Support systems</a:t>
            </a:r>
          </a:p>
          <a:p>
            <a:r>
              <a:rPr lang="en-US" dirty="0" smtClean="0"/>
              <a:t>Perceived ability to control and manage situations</a:t>
            </a:r>
          </a:p>
          <a:p>
            <a:endParaRPr lang="en-US" dirty="0"/>
          </a:p>
        </p:txBody>
      </p:sp>
    </p:spTree>
  </p:cSld>
  <p:clrMapOvr>
    <a:masterClrMapping/>
  </p:clrMapOvr>
  <p:timing>
    <p:tnLst>
      <p:par>
        <p:cTn id="1" dur="indefinite" restart="never" nodeType="tmRoot"/>
      </p:par>
    </p:tnLst>
  </p:timing>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itchFamily="18" charset="0"/>
                <a:cs typeface="Times New Roman" pitchFamily="18" charset="0"/>
              </a:rPr>
              <a:t>10. PATTERN OF COPING &amp; STRESS TOLERANCE</a:t>
            </a:r>
            <a:endParaRPr lang="en-US" b="1" dirty="0"/>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How does this person usually cope with problems? </a:t>
            </a:r>
          </a:p>
          <a:p>
            <a:r>
              <a:rPr lang="en-US" dirty="0" smtClean="0">
                <a:latin typeface="Times New Roman" pitchFamily="18" charset="0"/>
                <a:cs typeface="Times New Roman" pitchFamily="18" charset="0"/>
              </a:rPr>
              <a:t>Do these actions help or make things worse? </a:t>
            </a:r>
          </a:p>
          <a:p>
            <a:r>
              <a:rPr lang="en-US" dirty="0" smtClean="0">
                <a:latin typeface="Times New Roman" pitchFamily="18" charset="0"/>
                <a:cs typeface="Times New Roman" pitchFamily="18" charset="0"/>
              </a:rPr>
              <a:t>Has this person had any treatment for emotional distress?</a:t>
            </a:r>
            <a:endParaRPr lang="en-US" dirty="0"/>
          </a:p>
        </p:txBody>
      </p:sp>
    </p:spTree>
  </p:cSld>
  <p:clrMapOvr>
    <a:masterClrMapping/>
  </p:clrMapOvr>
  <p:timing>
    <p:tnLst>
      <p:par>
        <p:cTn id="1" dur="indefinite" restart="never" nodeType="tmRoot"/>
      </p:par>
    </p:tnLst>
  </p:timing>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a:xfrm>
            <a:off x="457200" y="1295400"/>
            <a:ext cx="8229600" cy="5257800"/>
          </a:xfrm>
        </p:spPr>
        <p:txBody>
          <a:bodyPr numCol="1">
            <a:normAutofit lnSpcReduction="10000"/>
          </a:bodyPr>
          <a:lstStyle/>
          <a:p>
            <a:pPr>
              <a:buNone/>
            </a:pPr>
            <a:r>
              <a:rPr lang="en-US" b="1" dirty="0" smtClean="0"/>
              <a:t>Coping-Stress Tolerance Pattern</a:t>
            </a:r>
            <a:endParaRPr lang="en-US" dirty="0" smtClean="0"/>
          </a:p>
          <a:p>
            <a:r>
              <a:rPr lang="en-US" dirty="0" smtClean="0"/>
              <a:t>Compromised family coping </a:t>
            </a:r>
          </a:p>
          <a:p>
            <a:r>
              <a:rPr lang="en-US" dirty="0" smtClean="0"/>
              <a:t>Defensive coping </a:t>
            </a:r>
          </a:p>
          <a:p>
            <a:r>
              <a:rPr lang="en-US" dirty="0" smtClean="0"/>
              <a:t>Disabled family coping </a:t>
            </a:r>
          </a:p>
          <a:p>
            <a:r>
              <a:rPr lang="en-US" dirty="0" smtClean="0"/>
              <a:t>Impaired adjustment </a:t>
            </a:r>
          </a:p>
          <a:p>
            <a:r>
              <a:rPr lang="en-US" dirty="0" smtClean="0"/>
              <a:t>Ineffective community coping </a:t>
            </a:r>
          </a:p>
          <a:p>
            <a:r>
              <a:rPr lang="en-US" dirty="0" smtClean="0"/>
              <a:t>Ineffective coping </a:t>
            </a:r>
          </a:p>
          <a:p>
            <a:r>
              <a:rPr lang="en-US" dirty="0" smtClean="0"/>
              <a:t>Ineffective denial </a:t>
            </a:r>
          </a:p>
          <a:p>
            <a:r>
              <a:rPr lang="en-US" dirty="0" smtClean="0"/>
              <a:t>Post-trauma syndrome </a:t>
            </a:r>
          </a:p>
          <a:p>
            <a:endParaRPr lang="en-US" dirty="0"/>
          </a:p>
        </p:txBody>
      </p:sp>
    </p:spTree>
  </p:cSld>
  <p:clrMapOvr>
    <a:masterClrMapping/>
  </p:clrMapOvr>
  <p:timing>
    <p:tnLst>
      <p:par>
        <p:cTn id="1" dur="indefinite" restart="never" nodeType="tmRoot"/>
      </p:par>
    </p:tnLst>
  </p:timing>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normAutofit lnSpcReduction="10000"/>
          </a:bodyPr>
          <a:lstStyle/>
          <a:p>
            <a:r>
              <a:rPr lang="en-US" dirty="0" smtClean="0"/>
              <a:t>Readiness for enhanced community coping </a:t>
            </a:r>
          </a:p>
          <a:p>
            <a:r>
              <a:rPr lang="en-US" dirty="0" smtClean="0"/>
              <a:t>Readiness for enhanced coping </a:t>
            </a:r>
          </a:p>
          <a:p>
            <a:r>
              <a:rPr lang="en-US" dirty="0" smtClean="0"/>
              <a:t>Readiness for enhanced family coping </a:t>
            </a:r>
          </a:p>
          <a:p>
            <a:r>
              <a:rPr lang="en-US" dirty="0" smtClean="0"/>
              <a:t>Risk for self-mutilation </a:t>
            </a:r>
          </a:p>
          <a:p>
            <a:r>
              <a:rPr lang="en-US" dirty="0" smtClean="0"/>
              <a:t>Risk for suicide </a:t>
            </a:r>
          </a:p>
          <a:p>
            <a:r>
              <a:rPr lang="en-US" dirty="0" smtClean="0"/>
              <a:t>Risk for post-trauma syndrome </a:t>
            </a:r>
          </a:p>
          <a:p>
            <a:r>
              <a:rPr lang="en-US" dirty="0" smtClean="0"/>
              <a:t>Self-mutilation </a:t>
            </a:r>
          </a:p>
          <a:p>
            <a:r>
              <a:rPr lang="en-US" dirty="0" smtClean="0"/>
              <a:t>Stress overload </a:t>
            </a:r>
          </a:p>
          <a:p>
            <a:endParaRPr lang="en-US"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Guidelines for making a bed</a:t>
            </a:r>
            <a:endParaRPr lang="en-US" b="1" dirty="0"/>
          </a:p>
        </p:txBody>
      </p:sp>
      <p:sp>
        <p:nvSpPr>
          <p:cNvPr id="3" name="Content Placeholder 2"/>
          <p:cNvSpPr>
            <a:spLocks noGrp="1"/>
          </p:cNvSpPr>
          <p:nvPr>
            <p:ph idx="1"/>
          </p:nvPr>
        </p:nvSpPr>
        <p:spPr>
          <a:xfrm>
            <a:off x="457200" y="1447800"/>
            <a:ext cx="8229600" cy="5181600"/>
          </a:xfrm>
        </p:spPr>
        <p:txBody>
          <a:bodyPr>
            <a:normAutofit/>
          </a:bodyPr>
          <a:lstStyle/>
          <a:p>
            <a:pPr>
              <a:buNone/>
            </a:pPr>
            <a:r>
              <a:rPr lang="en-US" dirty="0" smtClean="0"/>
              <a:t>a. Gather all the required linen and accessories before making the bed. </a:t>
            </a:r>
          </a:p>
          <a:p>
            <a:r>
              <a:rPr lang="en-US" dirty="0" smtClean="0"/>
              <a:t>Sheets. </a:t>
            </a:r>
          </a:p>
          <a:p>
            <a:r>
              <a:rPr lang="en-US" dirty="0" smtClean="0"/>
              <a:t>Pillowcases. </a:t>
            </a:r>
          </a:p>
          <a:p>
            <a:r>
              <a:rPr lang="en-US" dirty="0" smtClean="0"/>
              <a:t>Blankets. </a:t>
            </a:r>
          </a:p>
          <a:p>
            <a:r>
              <a:rPr lang="en-US" dirty="0" smtClean="0"/>
              <a:t>Bedspread. </a:t>
            </a:r>
          </a:p>
          <a:p>
            <a:r>
              <a:rPr lang="en-US" dirty="0" smtClean="0"/>
              <a:t>Extra pillows. </a:t>
            </a:r>
          </a:p>
          <a:p>
            <a:pPr>
              <a:buNone/>
            </a:pPr>
            <a:r>
              <a:rPr lang="en-US" dirty="0" smtClean="0"/>
              <a:t>b. Avoid shaking the linen to prevent the spread of microorganisms and dust particles. </a:t>
            </a:r>
          </a:p>
          <a:p>
            <a:pPr>
              <a:buNone/>
            </a:pPr>
            <a:endParaRPr lang="en-US" dirty="0"/>
          </a:p>
        </p:txBody>
      </p:sp>
    </p:spTree>
  </p:cSld>
  <p:clrMapOvr>
    <a:masterClrMapping/>
  </p:clrMapOvr>
  <p:timing>
    <p:tnLst>
      <p:par>
        <p:cTn id="1" dur="indefinite" restart="never" nodeType="tmRoot"/>
      </p:par>
    </p:tnLst>
  </p:timing>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FUNCTIONAL HEALTH PATTERNS CONCEPT MAPS</a:t>
            </a:r>
            <a:endParaRPr lang="en-US" dirty="0"/>
          </a:p>
        </p:txBody>
      </p:sp>
      <p:sp>
        <p:nvSpPr>
          <p:cNvPr id="3" name="Content Placeholder 2"/>
          <p:cNvSpPr>
            <a:spLocks noGrp="1"/>
          </p:cNvSpPr>
          <p:nvPr>
            <p:ph idx="1"/>
          </p:nvPr>
        </p:nvSpPr>
        <p:spPr/>
        <p:txBody>
          <a:bodyPr/>
          <a:lstStyle/>
          <a:p>
            <a:pPr>
              <a:buNone/>
            </a:pPr>
            <a:r>
              <a:rPr lang="en-US" b="1" dirty="0" smtClean="0"/>
              <a:t>Value-Belief Pattern</a:t>
            </a:r>
            <a:r>
              <a:rPr lang="en-US" dirty="0" smtClean="0"/>
              <a:t> it’s focused on the person’s values and beliefs.</a:t>
            </a:r>
          </a:p>
          <a:p>
            <a:r>
              <a:rPr lang="en-US" dirty="0" smtClean="0"/>
              <a:t>Values, goals or beliefs (including spirituality) that guide choices or decisions</a:t>
            </a:r>
          </a:p>
          <a:p>
            <a:r>
              <a:rPr lang="en-US" dirty="0" smtClean="0"/>
              <a:t>Perceived conflicts in values, beliefs or expectations that are health related</a:t>
            </a:r>
          </a:p>
          <a:p>
            <a:endParaRPr lang="en-US" dirty="0"/>
          </a:p>
        </p:txBody>
      </p:sp>
    </p:spTree>
  </p:cSld>
  <p:clrMapOvr>
    <a:masterClrMapping/>
  </p:clrMapOvr>
  <p:timing>
    <p:tnLst>
      <p:par>
        <p:cTn id="1" dur="indefinite" restart="never" nodeType="tmRoot"/>
      </p:par>
    </p:tnLst>
  </p:timing>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normAutofit fontScale="90000"/>
          </a:bodyPr>
          <a:lstStyle/>
          <a:p>
            <a:pPr algn="l"/>
            <a:r>
              <a:rPr lang="en-US" sz="3200" dirty="0" smtClean="0"/>
              <a:t/>
            </a:r>
            <a:br>
              <a:rPr lang="en-US" sz="3200" dirty="0" smtClean="0"/>
            </a:br>
            <a:r>
              <a:rPr lang="en-US" sz="3200" b="1" dirty="0" smtClean="0">
                <a:latin typeface="Times New Roman" pitchFamily="18" charset="0"/>
                <a:cs typeface="Times New Roman" pitchFamily="18" charset="0"/>
              </a:rPr>
              <a:t>11. PATTERN OF VALUES &amp; BELIEFS</a:t>
            </a:r>
            <a:br>
              <a:rPr lang="en-US" sz="3200" b="1" dirty="0" smtClean="0">
                <a:latin typeface="Times New Roman" pitchFamily="18" charset="0"/>
                <a:cs typeface="Times New Roman" pitchFamily="18" charset="0"/>
              </a:rPr>
            </a:br>
            <a:endParaRPr lang="en-US" sz="32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447800"/>
            <a:ext cx="8229600" cy="4678363"/>
          </a:xfrm>
        </p:spPr>
        <p:txBody>
          <a:bodyPr/>
          <a:lstStyle/>
          <a:p>
            <a:r>
              <a:rPr lang="en-US" dirty="0" smtClean="0">
                <a:latin typeface="Times New Roman" pitchFamily="18" charset="0"/>
                <a:cs typeface="Times New Roman" pitchFamily="18" charset="0"/>
              </a:rPr>
              <a:t>What principals did this person learn as a child that are still important to her/ him? </a:t>
            </a:r>
          </a:p>
          <a:p>
            <a:r>
              <a:rPr lang="en-US" dirty="0" smtClean="0">
                <a:latin typeface="Times New Roman" pitchFamily="18" charset="0"/>
                <a:cs typeface="Times New Roman" pitchFamily="18" charset="0"/>
              </a:rPr>
              <a:t>Does this person identify with any cultural, ethnic, religious, regional, or other groups? </a:t>
            </a:r>
          </a:p>
          <a:p>
            <a:r>
              <a:rPr lang="en-US" dirty="0" smtClean="0">
                <a:latin typeface="Times New Roman" pitchFamily="18" charset="0"/>
                <a:cs typeface="Times New Roman" pitchFamily="18" charset="0"/>
              </a:rPr>
              <a:t>What support systems does this person currently have? </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Value-Belief Pattern</a:t>
            </a:r>
            <a:endParaRPr lang="en-US" dirty="0" smtClean="0"/>
          </a:p>
          <a:p>
            <a:r>
              <a:rPr lang="en-US" dirty="0" smtClean="0"/>
              <a:t>Impaired religiosity </a:t>
            </a:r>
          </a:p>
          <a:p>
            <a:r>
              <a:rPr lang="en-US" dirty="0" smtClean="0"/>
              <a:t>Moral distress </a:t>
            </a:r>
          </a:p>
          <a:p>
            <a:r>
              <a:rPr lang="en-US" dirty="0" smtClean="0"/>
              <a:t>Readiness for enhanced religiosity </a:t>
            </a:r>
          </a:p>
          <a:p>
            <a:r>
              <a:rPr lang="en-US" dirty="0" smtClean="0"/>
              <a:t>Readiness for enhanced spiritual well-being </a:t>
            </a:r>
          </a:p>
          <a:p>
            <a:r>
              <a:rPr lang="en-US" dirty="0" smtClean="0"/>
              <a:t>Risk for impaired religiosity </a:t>
            </a:r>
          </a:p>
          <a:p>
            <a:r>
              <a:rPr lang="en-US" dirty="0" smtClean="0"/>
              <a:t>Risk for spiritual distress </a:t>
            </a:r>
          </a:p>
          <a:p>
            <a:r>
              <a:rPr lang="en-US" dirty="0" smtClean="0"/>
              <a:t>Spiritual distress </a:t>
            </a:r>
          </a:p>
          <a:p>
            <a:endParaRPr lang="en-US" dirty="0"/>
          </a:p>
        </p:txBody>
      </p:sp>
    </p:spTree>
  </p:cSld>
  <p:clrMapOvr>
    <a:masterClrMapping/>
  </p:clrMapOvr>
  <p:timing>
    <p:tnLst>
      <p:par>
        <p:cTn id="1" dur="indefinite" restart="never" nodeType="tmRoot"/>
      </p:par>
    </p:tnLst>
  </p:timing>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smtClean="0"/>
              <a:t>FUNCTIONAL HEALTH PATTERNS</a:t>
            </a:r>
            <a:endParaRPr lang="en-US" dirty="0"/>
          </a:p>
        </p:txBody>
      </p:sp>
      <p:graphicFrame>
        <p:nvGraphicFramePr>
          <p:cNvPr id="4" name="Content Placeholder 3"/>
          <p:cNvGraphicFramePr>
            <a:graphicFrameLocks noGrp="1"/>
          </p:cNvGraphicFramePr>
          <p:nvPr>
            <p:ph idx="1"/>
          </p:nvPr>
        </p:nvGraphicFramePr>
        <p:xfrm>
          <a:off x="228600" y="801267"/>
          <a:ext cx="8686800" cy="5639132"/>
        </p:xfrm>
        <a:graphic>
          <a:graphicData uri="http://schemas.openxmlformats.org/drawingml/2006/table">
            <a:tbl>
              <a:tblPr firstRow="1" bandRow="1">
                <a:tableStyleId>{5C22544A-7EE6-4342-B048-85BDC9FD1C3A}</a:tableStyleId>
              </a:tblPr>
              <a:tblGrid>
                <a:gridCol w="2057400"/>
                <a:gridCol w="3124200"/>
                <a:gridCol w="3505200"/>
              </a:tblGrid>
              <a:tr h="669077">
                <a:tc gridSpan="3">
                  <a:txBody>
                    <a:bodyPr/>
                    <a:lstStyle/>
                    <a:p>
                      <a:r>
                        <a:rPr lang="en-US" sz="2800" b="1" kern="1200" baseline="0" dirty="0" smtClean="0">
                          <a:solidFill>
                            <a:schemeClr val="lt1"/>
                          </a:solidFill>
                          <a:latin typeface="+mn-lt"/>
                          <a:ea typeface="+mn-ea"/>
                          <a:cs typeface="+mn-cs"/>
                        </a:rPr>
                        <a:t>Organizing Data According to Gordon's 11 Functional Health Patterns</a:t>
                      </a:r>
                      <a:endParaRPr lang="en-US" sz="2800" dirty="0"/>
                    </a:p>
                  </a:txBody>
                  <a:tcPr/>
                </a:tc>
                <a:tc hMerge="1">
                  <a:txBody>
                    <a:bodyPr/>
                    <a:lstStyle/>
                    <a:p>
                      <a:endParaRPr lang="en-US" dirty="0"/>
                    </a:p>
                  </a:txBody>
                  <a:tcPr/>
                </a:tc>
                <a:tc hMerge="1">
                  <a:txBody>
                    <a:bodyPr/>
                    <a:lstStyle/>
                    <a:p>
                      <a:endParaRPr lang="en-US" dirty="0"/>
                    </a:p>
                  </a:txBody>
                  <a:tcPr/>
                </a:tc>
              </a:tr>
              <a:tr h="856800">
                <a:tc>
                  <a:txBody>
                    <a:bodyPr/>
                    <a:lstStyle/>
                    <a:p>
                      <a:r>
                        <a:rPr lang="en-US" sz="2200" b="1" kern="1200" baseline="0" dirty="0" smtClean="0">
                          <a:solidFill>
                            <a:schemeClr val="dk1"/>
                          </a:solidFill>
                          <a:latin typeface="+mn-lt"/>
                          <a:ea typeface="+mn-ea"/>
                          <a:cs typeface="+mn-cs"/>
                        </a:rPr>
                        <a:t>Functional</a:t>
                      </a:r>
                    </a:p>
                    <a:p>
                      <a:r>
                        <a:rPr lang="en-US" sz="2200" b="1" kern="1200" baseline="0" dirty="0" smtClean="0">
                          <a:solidFill>
                            <a:schemeClr val="dk1"/>
                          </a:solidFill>
                          <a:latin typeface="+mn-lt"/>
                          <a:ea typeface="+mn-ea"/>
                          <a:cs typeface="+mn-cs"/>
                        </a:rPr>
                        <a:t>Health Pattern</a:t>
                      </a:r>
                      <a:endParaRPr lang="en-US" sz="2200" dirty="0"/>
                    </a:p>
                  </a:txBody>
                  <a:tcPr/>
                </a:tc>
                <a:tc>
                  <a:txBody>
                    <a:bodyPr/>
                    <a:lstStyle/>
                    <a:p>
                      <a:r>
                        <a:rPr lang="en-US" sz="2200" b="1" kern="1200" baseline="0" dirty="0" smtClean="0">
                          <a:solidFill>
                            <a:schemeClr val="dk1"/>
                          </a:solidFill>
                          <a:latin typeface="+mn-lt"/>
                          <a:ea typeface="+mn-ea"/>
                          <a:cs typeface="+mn-cs"/>
                        </a:rPr>
                        <a:t>Pattern Describes</a:t>
                      </a:r>
                      <a:endParaRPr lang="en-US" sz="2200" dirty="0"/>
                    </a:p>
                  </a:txBody>
                  <a:tcPr/>
                </a:tc>
                <a:tc>
                  <a:txBody>
                    <a:bodyPr/>
                    <a:lstStyle/>
                    <a:p>
                      <a:r>
                        <a:rPr lang="en-US" sz="2200" b="1" dirty="0" smtClean="0"/>
                        <a:t>Examples</a:t>
                      </a:r>
                      <a:endParaRPr lang="en-US" sz="2200" b="1" dirty="0"/>
                    </a:p>
                  </a:txBody>
                  <a:tcPr/>
                </a:tc>
              </a:tr>
              <a:tr h="1892853">
                <a:tc>
                  <a:txBody>
                    <a:bodyPr/>
                    <a:lstStyle/>
                    <a:p>
                      <a:r>
                        <a:rPr lang="en-US" sz="2200" b="1" kern="1200" baseline="0" dirty="0" smtClean="0">
                          <a:solidFill>
                            <a:schemeClr val="dk1"/>
                          </a:solidFill>
                          <a:latin typeface="+mn-lt"/>
                          <a:ea typeface="+mn-ea"/>
                          <a:cs typeface="+mn-cs"/>
                        </a:rPr>
                        <a:t>Health Perception/</a:t>
                      </a:r>
                    </a:p>
                    <a:p>
                      <a:r>
                        <a:rPr lang="en-US" sz="2200" b="1" kern="1200" baseline="0" dirty="0" smtClean="0">
                          <a:solidFill>
                            <a:schemeClr val="dk1"/>
                          </a:solidFill>
                          <a:latin typeface="+mn-lt"/>
                          <a:ea typeface="+mn-ea"/>
                          <a:cs typeface="+mn-cs"/>
                        </a:rPr>
                        <a:t>Health Management</a:t>
                      </a:r>
                      <a:endParaRPr lang="en-US" sz="2200" dirty="0"/>
                    </a:p>
                  </a:txBody>
                  <a:tcPr/>
                </a:tc>
                <a:tc>
                  <a:txBody>
                    <a:bodyPr/>
                    <a:lstStyle/>
                    <a:p>
                      <a:r>
                        <a:rPr lang="en-US" sz="2200" kern="1200" baseline="0" dirty="0" smtClean="0">
                          <a:solidFill>
                            <a:schemeClr val="dk1"/>
                          </a:solidFill>
                          <a:latin typeface="+mn-lt"/>
                          <a:ea typeface="+mn-ea"/>
                          <a:cs typeface="+mn-cs"/>
                        </a:rPr>
                        <a:t>Client's perceived pattern of health and well-being and how health is managed.</a:t>
                      </a:r>
                    </a:p>
                  </a:txBody>
                  <a:tcPr/>
                </a:tc>
                <a:tc>
                  <a:txBody>
                    <a:bodyPr/>
                    <a:lstStyle/>
                    <a:p>
                      <a:r>
                        <a:rPr lang="en-US" sz="2200" kern="1200" baseline="0" dirty="0" smtClean="0">
                          <a:solidFill>
                            <a:schemeClr val="dk1"/>
                          </a:solidFill>
                          <a:latin typeface="+mn-lt"/>
                          <a:ea typeface="+mn-ea"/>
                          <a:cs typeface="+mn-cs"/>
                        </a:rPr>
                        <a:t>Compliance with medication regimen, use of health promotion activities such as regular exercise, annual check-ups.</a:t>
                      </a:r>
                      <a:endParaRPr lang="en-US" sz="2200" dirty="0" smtClean="0"/>
                    </a:p>
                  </a:txBody>
                  <a:tcPr/>
                </a:tc>
              </a:tr>
              <a:tr h="1944599">
                <a:tc>
                  <a:txBody>
                    <a:bodyPr/>
                    <a:lstStyle/>
                    <a:p>
                      <a:r>
                        <a:rPr lang="en-US" sz="2200" b="1" kern="1200" baseline="0" dirty="0" smtClean="0">
                          <a:solidFill>
                            <a:schemeClr val="dk1"/>
                          </a:solidFill>
                          <a:latin typeface="+mn-lt"/>
                          <a:ea typeface="+mn-ea"/>
                          <a:cs typeface="+mn-cs"/>
                        </a:rPr>
                        <a:t>Nutritional-Metabolic</a:t>
                      </a:r>
                      <a:endParaRPr lang="en-US" sz="2200" dirty="0"/>
                    </a:p>
                  </a:txBody>
                  <a:tcPr/>
                </a:tc>
                <a:tc>
                  <a:txBody>
                    <a:bodyPr/>
                    <a:lstStyle/>
                    <a:p>
                      <a:r>
                        <a:rPr lang="en-US" sz="2200" kern="1200" baseline="0" dirty="0" smtClean="0">
                          <a:solidFill>
                            <a:schemeClr val="dk1"/>
                          </a:solidFill>
                          <a:latin typeface="+mn-lt"/>
                          <a:ea typeface="+mn-ea"/>
                          <a:cs typeface="+mn-cs"/>
                        </a:rPr>
                        <a:t>Pattern of food and fluid</a:t>
                      </a:r>
                    </a:p>
                    <a:p>
                      <a:r>
                        <a:rPr lang="en-US" sz="2200" kern="1200" baseline="0" dirty="0" smtClean="0">
                          <a:solidFill>
                            <a:schemeClr val="dk1"/>
                          </a:solidFill>
                          <a:latin typeface="+mn-lt"/>
                          <a:ea typeface="+mn-ea"/>
                          <a:cs typeface="+mn-cs"/>
                        </a:rPr>
                        <a:t>consumption relative to metabolic need and pattern; indicators of local nutrient supply.</a:t>
                      </a:r>
                    </a:p>
                  </a:txBody>
                  <a:tcPr/>
                </a:tc>
                <a:tc>
                  <a:txBody>
                    <a:bodyPr/>
                    <a:lstStyle/>
                    <a:p>
                      <a:r>
                        <a:rPr lang="en-US" sz="2200" kern="1200" baseline="0" dirty="0" smtClean="0">
                          <a:solidFill>
                            <a:schemeClr val="dk1"/>
                          </a:solidFill>
                          <a:latin typeface="+mn-lt"/>
                          <a:ea typeface="+mn-ea"/>
                          <a:cs typeface="+mn-cs"/>
                        </a:rPr>
                        <a:t>Condition of skin, teeth, hair, nails, mucous membranes; height and weight.</a:t>
                      </a:r>
                    </a:p>
                    <a:p>
                      <a:endParaRPr lang="en-US" sz="2200" dirty="0"/>
                    </a:p>
                  </a:txBody>
                  <a:tcPr/>
                </a:tc>
              </a:tr>
            </a:tbl>
          </a:graphicData>
        </a:graphic>
      </p:graphicFrame>
    </p:spTree>
  </p:cSld>
  <p:clrMapOvr>
    <a:masterClrMapping/>
  </p:clrMapOvr>
  <p:timing>
    <p:tnLst>
      <p:par>
        <p:cTn id="1" dur="indefinite" restart="never" nodeType="tmRoot"/>
      </p:par>
    </p:tnLst>
  </p:timing>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b="1" dirty="0" smtClean="0"/>
              <a:t>FUNCTIONAL HEALTH PATTERNS</a:t>
            </a:r>
            <a:endParaRPr lang="en-US" dirty="0"/>
          </a:p>
        </p:txBody>
      </p:sp>
      <p:graphicFrame>
        <p:nvGraphicFramePr>
          <p:cNvPr id="4" name="Content Placeholder 3"/>
          <p:cNvGraphicFramePr>
            <a:graphicFrameLocks noGrp="1"/>
          </p:cNvGraphicFramePr>
          <p:nvPr>
            <p:ph idx="1"/>
          </p:nvPr>
        </p:nvGraphicFramePr>
        <p:xfrm>
          <a:off x="228600" y="896815"/>
          <a:ext cx="8686800" cy="5656385"/>
        </p:xfrm>
        <a:graphic>
          <a:graphicData uri="http://schemas.openxmlformats.org/drawingml/2006/table">
            <a:tbl>
              <a:tblPr firstRow="1" bandRow="1">
                <a:tableStyleId>{5C22544A-7EE6-4342-B048-85BDC9FD1C3A}</a:tableStyleId>
              </a:tblPr>
              <a:tblGrid>
                <a:gridCol w="1828800"/>
                <a:gridCol w="3048000"/>
                <a:gridCol w="3810000"/>
              </a:tblGrid>
              <a:tr h="953014">
                <a:tc>
                  <a:txBody>
                    <a:bodyPr/>
                    <a:lstStyle/>
                    <a:p>
                      <a:r>
                        <a:rPr lang="en-US" sz="2000" b="1" kern="1200" baseline="0" dirty="0" smtClean="0">
                          <a:solidFill>
                            <a:schemeClr val="dk1"/>
                          </a:solidFill>
                          <a:latin typeface="+mn-lt"/>
                          <a:ea typeface="+mn-ea"/>
                          <a:cs typeface="+mn-cs"/>
                        </a:rPr>
                        <a:t>Functional</a:t>
                      </a:r>
                    </a:p>
                    <a:p>
                      <a:r>
                        <a:rPr lang="en-US" sz="2000" b="1" kern="1200" baseline="0" dirty="0" smtClean="0">
                          <a:solidFill>
                            <a:schemeClr val="dk1"/>
                          </a:solidFill>
                          <a:latin typeface="+mn-lt"/>
                          <a:ea typeface="+mn-ea"/>
                          <a:cs typeface="+mn-cs"/>
                        </a:rPr>
                        <a:t>Health Pattern</a:t>
                      </a:r>
                      <a:endParaRPr lang="en-US" sz="2000" dirty="0"/>
                    </a:p>
                  </a:txBody>
                  <a:tcPr/>
                </a:tc>
                <a:tc>
                  <a:txBody>
                    <a:bodyPr/>
                    <a:lstStyle/>
                    <a:p>
                      <a:r>
                        <a:rPr lang="en-US" sz="2000" b="1" kern="1200" baseline="0" dirty="0" smtClean="0">
                          <a:solidFill>
                            <a:schemeClr val="dk1"/>
                          </a:solidFill>
                          <a:latin typeface="+mn-lt"/>
                          <a:ea typeface="+mn-ea"/>
                          <a:cs typeface="+mn-cs"/>
                        </a:rPr>
                        <a:t>Pattern Describes</a:t>
                      </a:r>
                      <a:endParaRPr lang="en-US" sz="2000" dirty="0"/>
                    </a:p>
                  </a:txBody>
                  <a:tcPr/>
                </a:tc>
                <a:tc>
                  <a:txBody>
                    <a:bodyPr/>
                    <a:lstStyle/>
                    <a:p>
                      <a:r>
                        <a:rPr lang="en-US" sz="2000" dirty="0" smtClean="0"/>
                        <a:t>Examples</a:t>
                      </a:r>
                      <a:endParaRPr lang="en-US" sz="2000" dirty="0"/>
                    </a:p>
                  </a:txBody>
                  <a:tcPr/>
                </a:tc>
              </a:tr>
              <a:tr h="16730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kern="1200" baseline="0" dirty="0" smtClean="0">
                          <a:solidFill>
                            <a:schemeClr val="dk1"/>
                          </a:solidFill>
                          <a:latin typeface="+mn-lt"/>
                          <a:ea typeface="+mn-ea"/>
                          <a:cs typeface="+mn-cs"/>
                        </a:rPr>
                        <a:t>Elimination</a:t>
                      </a:r>
                    </a:p>
                    <a:p>
                      <a:endParaRPr lang="en-US" sz="2000" dirty="0"/>
                    </a:p>
                  </a:txBody>
                  <a:tcPr/>
                </a:tc>
                <a:tc>
                  <a:txBody>
                    <a:bodyPr/>
                    <a:lstStyle/>
                    <a:p>
                      <a:r>
                        <a:rPr lang="en-US" sz="2000" kern="1200" baseline="0" dirty="0" smtClean="0">
                          <a:solidFill>
                            <a:schemeClr val="dk1"/>
                          </a:solidFill>
                          <a:latin typeface="+mn-lt"/>
                          <a:ea typeface="+mn-ea"/>
                          <a:cs typeface="+mn-cs"/>
                        </a:rPr>
                        <a:t>Patterns of excretory function (bowel, bladder, and skin). Includes client's perception of normal“ function.</a:t>
                      </a:r>
                    </a:p>
                  </a:txBody>
                  <a:tcPr/>
                </a:tc>
                <a:tc>
                  <a:txBody>
                    <a:bodyPr/>
                    <a:lstStyle/>
                    <a:p>
                      <a:r>
                        <a:rPr lang="en-US" sz="2000" kern="1200" baseline="0" dirty="0" smtClean="0">
                          <a:solidFill>
                            <a:schemeClr val="dk1"/>
                          </a:solidFill>
                          <a:latin typeface="+mn-lt"/>
                          <a:ea typeface="+mn-ea"/>
                          <a:cs typeface="+mn-cs"/>
                        </a:rPr>
                        <a:t>Frequency of bowel movements, voiding pattern, pain on urination, appearance of urine and stool.</a:t>
                      </a:r>
                      <a:endParaRPr lang="en-US" sz="2000" dirty="0"/>
                    </a:p>
                  </a:txBody>
                  <a:tcPr/>
                </a:tc>
              </a:tr>
              <a:tr h="13573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kern="1200" baseline="0" dirty="0" smtClean="0">
                          <a:solidFill>
                            <a:schemeClr val="dk1"/>
                          </a:solidFill>
                          <a:latin typeface="+mn-lt"/>
                          <a:ea typeface="+mn-ea"/>
                          <a:cs typeface="+mn-cs"/>
                        </a:rPr>
                        <a:t>Activity - Exercise</a:t>
                      </a:r>
                    </a:p>
                    <a:p>
                      <a:endParaRPr lang="en-US" sz="2000" dirty="0"/>
                    </a:p>
                  </a:txBody>
                  <a:tcPr/>
                </a:tc>
                <a:tc>
                  <a:txBody>
                    <a:bodyPr/>
                    <a:lstStyle/>
                    <a:p>
                      <a:r>
                        <a:rPr lang="en-US" sz="2000" kern="1200" baseline="0" dirty="0" smtClean="0">
                          <a:solidFill>
                            <a:schemeClr val="dk1"/>
                          </a:solidFill>
                          <a:latin typeface="+mn-lt"/>
                          <a:ea typeface="+mn-ea"/>
                          <a:cs typeface="+mn-cs"/>
                        </a:rPr>
                        <a:t>Patterns of exercise, activity, leisure, and recreation.</a:t>
                      </a:r>
                    </a:p>
                  </a:txBody>
                  <a:tcPr/>
                </a:tc>
                <a:tc>
                  <a:txBody>
                    <a:bodyPr/>
                    <a:lstStyle/>
                    <a:p>
                      <a:r>
                        <a:rPr lang="en-US" sz="2000" kern="1200" baseline="0" dirty="0" smtClean="0">
                          <a:solidFill>
                            <a:schemeClr val="dk1"/>
                          </a:solidFill>
                          <a:latin typeface="+mn-lt"/>
                          <a:ea typeface="+mn-ea"/>
                          <a:cs typeface="+mn-cs"/>
                        </a:rPr>
                        <a:t>Exercise, hobbies. May include</a:t>
                      </a:r>
                    </a:p>
                    <a:p>
                      <a:r>
                        <a:rPr lang="en-US" sz="2000" kern="1200" baseline="0" dirty="0" smtClean="0">
                          <a:solidFill>
                            <a:schemeClr val="dk1"/>
                          </a:solidFill>
                          <a:latin typeface="+mn-lt"/>
                          <a:ea typeface="+mn-ea"/>
                          <a:cs typeface="+mn-cs"/>
                        </a:rPr>
                        <a:t>cardiovascular and respiratory status, mobility, and activities of daily living.</a:t>
                      </a:r>
                      <a:endParaRPr lang="en-US" sz="2000" dirty="0" smtClean="0"/>
                    </a:p>
                  </a:txBody>
                  <a:tcPr/>
                </a:tc>
              </a:tr>
              <a:tr h="16730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kern="1200" baseline="0" dirty="0" smtClean="0">
                          <a:solidFill>
                            <a:schemeClr val="dk1"/>
                          </a:solidFill>
                          <a:latin typeface="+mn-lt"/>
                          <a:ea typeface="+mn-ea"/>
                          <a:cs typeface="+mn-cs"/>
                        </a:rPr>
                        <a:t>Cognitive-Perceptual</a:t>
                      </a:r>
                    </a:p>
                    <a:p>
                      <a:endParaRPr lang="en-US" sz="2000" dirty="0"/>
                    </a:p>
                  </a:txBody>
                  <a:tcPr/>
                </a:tc>
                <a:tc>
                  <a:txBody>
                    <a:bodyPr/>
                    <a:lstStyle/>
                    <a:p>
                      <a:r>
                        <a:rPr lang="en-US" sz="2000" kern="1200" baseline="0" dirty="0" smtClean="0">
                          <a:solidFill>
                            <a:schemeClr val="dk1"/>
                          </a:solidFill>
                          <a:latin typeface="+mn-lt"/>
                          <a:ea typeface="+mn-ea"/>
                          <a:cs typeface="+mn-cs"/>
                        </a:rPr>
                        <a:t>Sensory-perceptual and cognitive patterns.</a:t>
                      </a:r>
                    </a:p>
                  </a:txBody>
                  <a:tcPr/>
                </a:tc>
                <a:tc>
                  <a:txBody>
                    <a:bodyPr/>
                    <a:lstStyle/>
                    <a:p>
                      <a:r>
                        <a:rPr lang="en-US" sz="2000" kern="1200" baseline="0" dirty="0" smtClean="0">
                          <a:solidFill>
                            <a:schemeClr val="dk1"/>
                          </a:solidFill>
                          <a:latin typeface="+mn-lt"/>
                          <a:ea typeface="+mn-ea"/>
                          <a:cs typeface="+mn-cs"/>
                        </a:rPr>
                        <a:t>Vision, hearing, taste, touch, smell, pain perception and management; cognitive functions such as language, memory, and decision making.</a:t>
                      </a:r>
                    </a:p>
                  </a:txBody>
                  <a:tcPr/>
                </a:tc>
              </a:tr>
            </a:tbl>
          </a:graphicData>
        </a:graphic>
      </p:graphicFrame>
    </p:spTree>
  </p:cSld>
  <p:clrMapOvr>
    <a:masterClrMapping/>
  </p:clrMapOvr>
  <p:timing>
    <p:tnLst>
      <p:par>
        <p:cTn id="1" dur="indefinite" restart="never" nodeType="tmRoot"/>
      </p:par>
    </p:tnLst>
  </p:timing>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t>FUNCTIONAL HEALTH PATTERNS</a:t>
            </a:r>
            <a:endParaRPr lang="en-US" dirty="0"/>
          </a:p>
        </p:txBody>
      </p:sp>
      <p:graphicFrame>
        <p:nvGraphicFramePr>
          <p:cNvPr id="4" name="Content Placeholder 3"/>
          <p:cNvGraphicFramePr>
            <a:graphicFrameLocks noGrp="1"/>
          </p:cNvGraphicFramePr>
          <p:nvPr>
            <p:ph idx="1"/>
          </p:nvPr>
        </p:nvGraphicFramePr>
        <p:xfrm>
          <a:off x="457200" y="1066800"/>
          <a:ext cx="8229600" cy="5212080"/>
        </p:xfrm>
        <a:graphic>
          <a:graphicData uri="http://schemas.openxmlformats.org/drawingml/2006/table">
            <a:tbl>
              <a:tblPr firstRow="1" bandRow="1">
                <a:tableStyleId>{5C22544A-7EE6-4342-B048-85BDC9FD1C3A}</a:tableStyleId>
              </a:tblPr>
              <a:tblGrid>
                <a:gridCol w="1828800"/>
                <a:gridCol w="2667000"/>
                <a:gridCol w="3733800"/>
              </a:tblGrid>
              <a:tr h="965600">
                <a:tc>
                  <a:txBody>
                    <a:bodyPr/>
                    <a:lstStyle/>
                    <a:p>
                      <a:r>
                        <a:rPr lang="en-US" sz="2000" b="1" kern="1200" baseline="0" dirty="0" smtClean="0">
                          <a:solidFill>
                            <a:schemeClr val="dk1"/>
                          </a:solidFill>
                          <a:latin typeface="+mn-lt"/>
                          <a:ea typeface="+mn-ea"/>
                          <a:cs typeface="+mn-cs"/>
                        </a:rPr>
                        <a:t>Functional</a:t>
                      </a:r>
                    </a:p>
                    <a:p>
                      <a:r>
                        <a:rPr lang="en-US" sz="2000" b="1" kern="1200" baseline="0" dirty="0" smtClean="0">
                          <a:solidFill>
                            <a:schemeClr val="dk1"/>
                          </a:solidFill>
                          <a:latin typeface="+mn-lt"/>
                          <a:ea typeface="+mn-ea"/>
                          <a:cs typeface="+mn-cs"/>
                        </a:rPr>
                        <a:t>Health Pattern</a:t>
                      </a:r>
                      <a:endParaRPr lang="en-US" sz="2000" dirty="0"/>
                    </a:p>
                  </a:txBody>
                  <a:tcPr/>
                </a:tc>
                <a:tc>
                  <a:txBody>
                    <a:bodyPr/>
                    <a:lstStyle/>
                    <a:p>
                      <a:r>
                        <a:rPr lang="en-US" sz="2000" b="1" kern="1200" baseline="0" dirty="0" smtClean="0">
                          <a:solidFill>
                            <a:schemeClr val="dk1"/>
                          </a:solidFill>
                          <a:latin typeface="+mn-lt"/>
                          <a:ea typeface="+mn-ea"/>
                          <a:cs typeface="+mn-cs"/>
                        </a:rPr>
                        <a:t>Pattern Describes</a:t>
                      </a:r>
                      <a:endParaRPr lang="en-US" sz="2000" dirty="0"/>
                    </a:p>
                  </a:txBody>
                  <a:tcPr/>
                </a:tc>
                <a:tc>
                  <a:txBody>
                    <a:bodyPr/>
                    <a:lstStyle/>
                    <a:p>
                      <a:r>
                        <a:rPr lang="en-US" sz="2000" dirty="0" smtClean="0"/>
                        <a:t>Examples</a:t>
                      </a:r>
                      <a:endParaRPr lang="en-US" sz="2000" dirty="0"/>
                    </a:p>
                  </a:txBody>
                  <a:tcPr/>
                </a:tc>
              </a:tr>
              <a:tr h="1015600">
                <a:tc>
                  <a:txBody>
                    <a:bodyPr/>
                    <a:lstStyle/>
                    <a:p>
                      <a:r>
                        <a:rPr lang="en-US" sz="2000" b="1" kern="1200" baseline="0" dirty="0" smtClean="0">
                          <a:solidFill>
                            <a:schemeClr val="dk1"/>
                          </a:solidFill>
                          <a:latin typeface="+mn-lt"/>
                          <a:ea typeface="+mn-ea"/>
                          <a:cs typeface="+mn-cs"/>
                        </a:rPr>
                        <a:t>Sleep-Rest</a:t>
                      </a:r>
                    </a:p>
                  </a:txBody>
                  <a:tcPr/>
                </a:tc>
                <a:tc>
                  <a:txBody>
                    <a:bodyPr/>
                    <a:lstStyle/>
                    <a:p>
                      <a:r>
                        <a:rPr lang="en-US" sz="2000" kern="1200" baseline="0" dirty="0" smtClean="0">
                          <a:solidFill>
                            <a:schemeClr val="dk1"/>
                          </a:solidFill>
                          <a:latin typeface="+mn-lt"/>
                          <a:ea typeface="+mn-ea"/>
                          <a:cs typeface="+mn-cs"/>
                        </a:rPr>
                        <a:t>Patterns of sleep, rest, and</a:t>
                      </a:r>
                    </a:p>
                    <a:p>
                      <a:r>
                        <a:rPr lang="en-US" sz="2000" kern="1200" baseline="0" dirty="0" smtClean="0">
                          <a:solidFill>
                            <a:schemeClr val="dk1"/>
                          </a:solidFill>
                          <a:latin typeface="+mn-lt"/>
                          <a:ea typeface="+mn-ea"/>
                          <a:cs typeface="+mn-cs"/>
                        </a:rPr>
                        <a:t>relaxation.</a:t>
                      </a:r>
                    </a:p>
                  </a:txBody>
                  <a:tcPr/>
                </a:tc>
                <a:tc>
                  <a:txBody>
                    <a:bodyPr/>
                    <a:lstStyle/>
                    <a:p>
                      <a:r>
                        <a:rPr lang="en-US" sz="2000" kern="1200" baseline="0" dirty="0" smtClean="0">
                          <a:solidFill>
                            <a:schemeClr val="dk1"/>
                          </a:solidFill>
                          <a:latin typeface="+mn-lt"/>
                          <a:ea typeface="+mn-ea"/>
                          <a:cs typeface="+mn-cs"/>
                        </a:rPr>
                        <a:t>Client's perception of quality and quantity of sleep and energy, sleep aids, routines client uses.</a:t>
                      </a:r>
                      <a:endParaRPr lang="en-US" sz="2000" dirty="0" smtClean="0"/>
                    </a:p>
                  </a:txBody>
                  <a:tcPr/>
                </a:tc>
              </a:tr>
              <a:tr h="1280652">
                <a:tc>
                  <a:txBody>
                    <a:bodyPr/>
                    <a:lstStyle/>
                    <a:p>
                      <a:r>
                        <a:rPr lang="en-US" sz="2000" b="1" kern="1200" baseline="0" dirty="0" smtClean="0">
                          <a:solidFill>
                            <a:schemeClr val="dk1"/>
                          </a:solidFill>
                          <a:latin typeface="+mn-lt"/>
                          <a:ea typeface="+mn-ea"/>
                          <a:cs typeface="+mn-cs"/>
                        </a:rPr>
                        <a:t>Self-Perception/</a:t>
                      </a:r>
                    </a:p>
                    <a:p>
                      <a:r>
                        <a:rPr lang="en-US" sz="2000" b="1" kern="1200" baseline="0" dirty="0" smtClean="0">
                          <a:solidFill>
                            <a:schemeClr val="dk1"/>
                          </a:solidFill>
                          <a:latin typeface="+mn-lt"/>
                          <a:ea typeface="+mn-ea"/>
                          <a:cs typeface="+mn-cs"/>
                        </a:rPr>
                        <a:t>Self Concept</a:t>
                      </a:r>
                    </a:p>
                  </a:txBody>
                  <a:tcPr/>
                </a:tc>
                <a:tc>
                  <a:txBody>
                    <a:bodyPr/>
                    <a:lstStyle/>
                    <a:p>
                      <a:r>
                        <a:rPr lang="en-US" sz="2000" kern="1200" baseline="0" dirty="0" smtClean="0">
                          <a:solidFill>
                            <a:schemeClr val="dk1"/>
                          </a:solidFill>
                          <a:latin typeface="+mn-lt"/>
                          <a:ea typeface="+mn-ea"/>
                          <a:cs typeface="+mn-cs"/>
                        </a:rPr>
                        <a:t>Client's self-concept pattern and perceptions of self.</a:t>
                      </a:r>
                    </a:p>
                    <a:p>
                      <a:endParaRPr lang="en-US" sz="2000" dirty="0"/>
                    </a:p>
                  </a:txBody>
                  <a:tcPr/>
                </a:tc>
                <a:tc>
                  <a:txBody>
                    <a:bodyPr/>
                    <a:lstStyle/>
                    <a:p>
                      <a:r>
                        <a:rPr lang="en-US" sz="2000" kern="1200" baseline="0" dirty="0" smtClean="0">
                          <a:solidFill>
                            <a:schemeClr val="dk1"/>
                          </a:solidFill>
                          <a:latin typeface="+mn-lt"/>
                          <a:ea typeface="+mn-ea"/>
                          <a:cs typeface="+mn-cs"/>
                        </a:rPr>
                        <a:t>Body comfort, body image, feeling state, attitudes about self, perception of abilities, objective data such as body posture, eye contact, voice tone.</a:t>
                      </a:r>
                      <a:endParaRPr lang="en-US" sz="2000" dirty="0" smtClean="0"/>
                    </a:p>
                  </a:txBody>
                  <a:tcPr/>
                </a:tc>
              </a:tr>
              <a:tr h="1233948">
                <a:tc>
                  <a:txBody>
                    <a:bodyPr/>
                    <a:lstStyle/>
                    <a:p>
                      <a:r>
                        <a:rPr lang="en-US" sz="2000" b="1" kern="1200" baseline="0" dirty="0" smtClean="0">
                          <a:solidFill>
                            <a:schemeClr val="dk1"/>
                          </a:solidFill>
                          <a:latin typeface="+mn-lt"/>
                          <a:ea typeface="+mn-ea"/>
                          <a:cs typeface="+mn-cs"/>
                        </a:rPr>
                        <a:t>Role-Relationship</a:t>
                      </a:r>
                    </a:p>
                  </a:txBody>
                  <a:tcPr/>
                </a:tc>
                <a:tc>
                  <a:txBody>
                    <a:bodyPr/>
                    <a:lstStyle/>
                    <a:p>
                      <a:r>
                        <a:rPr lang="en-US" sz="2000" kern="1200" baseline="0" dirty="0" smtClean="0">
                          <a:solidFill>
                            <a:schemeClr val="dk1"/>
                          </a:solidFill>
                          <a:latin typeface="+mn-lt"/>
                          <a:ea typeface="+mn-ea"/>
                          <a:cs typeface="+mn-cs"/>
                        </a:rPr>
                        <a:t>Client's pattern of role engagements and relationships.</a:t>
                      </a:r>
                    </a:p>
                    <a:p>
                      <a:endParaRPr lang="en-US" sz="2000" dirty="0"/>
                    </a:p>
                  </a:txBody>
                  <a:tcPr/>
                </a:tc>
                <a:tc>
                  <a:txBody>
                    <a:bodyPr/>
                    <a:lstStyle/>
                    <a:p>
                      <a:r>
                        <a:rPr lang="en-US" sz="2000" kern="1200" baseline="0" dirty="0" smtClean="0">
                          <a:solidFill>
                            <a:schemeClr val="dk1"/>
                          </a:solidFill>
                          <a:latin typeface="+mn-lt"/>
                          <a:ea typeface="+mn-ea"/>
                          <a:cs typeface="+mn-cs"/>
                        </a:rPr>
                        <a:t>Perception of current major roles and responsibilities (e.g., father, husband, salesman); satisfaction with family, work, or social relationships.</a:t>
                      </a:r>
                      <a:endParaRPr lang="en-US" sz="2000" b="1" kern="1200" baseline="0" dirty="0" smtClean="0">
                        <a:solidFill>
                          <a:schemeClr val="dk1"/>
                        </a:solidFill>
                        <a:latin typeface="+mn-lt"/>
                        <a:ea typeface="+mn-ea"/>
                        <a:cs typeface="+mn-cs"/>
                      </a:endParaRPr>
                    </a:p>
                  </a:txBody>
                  <a:tcPr/>
                </a:tc>
              </a:tr>
            </a:tbl>
          </a:graphicData>
        </a:graphic>
      </p:graphicFrame>
    </p:spTree>
  </p:cSld>
  <p:clrMapOvr>
    <a:masterClrMapping/>
  </p:clrMapOvr>
  <p:timing>
    <p:tnLst>
      <p:par>
        <p:cTn id="1" dur="indefinite" restart="never" nodeType="tmRoot"/>
      </p:par>
    </p:tnLst>
  </p:timing>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b="1" dirty="0" smtClean="0"/>
              <a:t>FUNCTIONAL HEALTH PATTERNS</a:t>
            </a:r>
            <a:endParaRPr lang="en-US" dirty="0"/>
          </a:p>
        </p:txBody>
      </p:sp>
      <p:graphicFrame>
        <p:nvGraphicFramePr>
          <p:cNvPr id="4" name="Content Placeholder 3"/>
          <p:cNvGraphicFramePr>
            <a:graphicFrameLocks noGrp="1"/>
          </p:cNvGraphicFramePr>
          <p:nvPr>
            <p:ph idx="1"/>
          </p:nvPr>
        </p:nvGraphicFramePr>
        <p:xfrm>
          <a:off x="304800" y="992472"/>
          <a:ext cx="8610599" cy="5372823"/>
        </p:xfrm>
        <a:graphic>
          <a:graphicData uri="http://schemas.openxmlformats.org/drawingml/2006/table">
            <a:tbl>
              <a:tblPr firstRow="1" bandRow="1">
                <a:tableStyleId>{5C22544A-7EE6-4342-B048-85BDC9FD1C3A}</a:tableStyleId>
              </a:tblPr>
              <a:tblGrid>
                <a:gridCol w="1828800"/>
                <a:gridCol w="3048000"/>
                <a:gridCol w="3733799"/>
              </a:tblGrid>
              <a:tr h="765153">
                <a:tc>
                  <a:txBody>
                    <a:bodyPr/>
                    <a:lstStyle/>
                    <a:p>
                      <a:r>
                        <a:rPr lang="en-US" sz="1800" b="1" kern="1200" baseline="0" dirty="0" smtClean="0">
                          <a:solidFill>
                            <a:schemeClr val="dk1"/>
                          </a:solidFill>
                          <a:latin typeface="+mn-lt"/>
                          <a:ea typeface="+mn-ea"/>
                          <a:cs typeface="+mn-cs"/>
                        </a:rPr>
                        <a:t>Functional</a:t>
                      </a:r>
                    </a:p>
                    <a:p>
                      <a:r>
                        <a:rPr lang="en-US" sz="1800" b="1" kern="1200" baseline="0" dirty="0" smtClean="0">
                          <a:solidFill>
                            <a:schemeClr val="dk1"/>
                          </a:solidFill>
                          <a:latin typeface="+mn-lt"/>
                          <a:ea typeface="+mn-ea"/>
                          <a:cs typeface="+mn-cs"/>
                        </a:rPr>
                        <a:t>Health Pattern</a:t>
                      </a:r>
                      <a:endParaRPr lang="en-US" sz="1800" dirty="0"/>
                    </a:p>
                  </a:txBody>
                  <a:tcPr/>
                </a:tc>
                <a:tc>
                  <a:txBody>
                    <a:bodyPr/>
                    <a:lstStyle/>
                    <a:p>
                      <a:r>
                        <a:rPr lang="en-US" sz="1800" b="1" kern="1200" baseline="0" dirty="0" smtClean="0">
                          <a:solidFill>
                            <a:schemeClr val="dk1"/>
                          </a:solidFill>
                          <a:latin typeface="+mn-lt"/>
                          <a:ea typeface="+mn-ea"/>
                          <a:cs typeface="+mn-cs"/>
                        </a:rPr>
                        <a:t>Pattern Describes</a:t>
                      </a:r>
                      <a:endParaRPr lang="en-US" sz="1800" dirty="0"/>
                    </a:p>
                  </a:txBody>
                  <a:tcPr/>
                </a:tc>
                <a:tc>
                  <a:txBody>
                    <a:bodyPr/>
                    <a:lstStyle/>
                    <a:p>
                      <a:r>
                        <a:rPr lang="en-US" sz="1800" dirty="0" smtClean="0">
                          <a:solidFill>
                            <a:schemeClr val="tx1"/>
                          </a:solidFill>
                        </a:rPr>
                        <a:t>Examples</a:t>
                      </a:r>
                      <a:endParaRPr lang="en-US" sz="1800" dirty="0">
                        <a:solidFill>
                          <a:schemeClr val="tx1"/>
                        </a:solidFill>
                      </a:endParaRPr>
                    </a:p>
                  </a:txBody>
                  <a:tcPr/>
                </a:tc>
              </a:tr>
              <a:tr h="1604615">
                <a:tc>
                  <a:txBody>
                    <a:bodyPr/>
                    <a:lstStyle/>
                    <a:p>
                      <a:r>
                        <a:rPr lang="en-US" sz="2000" b="1" kern="1200" baseline="0" dirty="0" smtClean="0">
                          <a:solidFill>
                            <a:schemeClr val="dk1"/>
                          </a:solidFill>
                          <a:latin typeface="+mn-lt"/>
                          <a:ea typeface="+mn-ea"/>
                          <a:cs typeface="+mn-cs"/>
                        </a:rPr>
                        <a:t>Sexuality-Reproductive</a:t>
                      </a:r>
                    </a:p>
                    <a:p>
                      <a:endParaRPr lang="en-US" sz="2000" dirty="0"/>
                    </a:p>
                  </a:txBody>
                  <a:tcPr/>
                </a:tc>
                <a:tc>
                  <a:txBody>
                    <a:bodyPr/>
                    <a:lstStyle/>
                    <a:p>
                      <a:r>
                        <a:rPr lang="en-US" sz="2000" kern="1200" baseline="0" dirty="0" smtClean="0">
                          <a:solidFill>
                            <a:schemeClr val="dk1"/>
                          </a:solidFill>
                          <a:latin typeface="+mn-lt"/>
                          <a:ea typeface="+mn-ea"/>
                          <a:cs typeface="+mn-cs"/>
                        </a:rPr>
                        <a:t>Patterns of satisfaction and</a:t>
                      </a:r>
                    </a:p>
                    <a:p>
                      <a:r>
                        <a:rPr lang="en-US" sz="2000" kern="1200" baseline="0" dirty="0" smtClean="0">
                          <a:solidFill>
                            <a:schemeClr val="dk1"/>
                          </a:solidFill>
                          <a:latin typeface="+mn-lt"/>
                          <a:ea typeface="+mn-ea"/>
                          <a:cs typeface="+mn-cs"/>
                        </a:rPr>
                        <a:t>dissatisfaction with sexuality pattern; reproductive pattern.</a:t>
                      </a:r>
                    </a:p>
                    <a:p>
                      <a:endParaRPr lang="en-US" sz="2000" dirty="0"/>
                    </a:p>
                  </a:txBody>
                  <a:tcPr/>
                </a:tc>
                <a:tc>
                  <a:txBody>
                    <a:bodyPr/>
                    <a:lstStyle/>
                    <a:p>
                      <a:r>
                        <a:rPr lang="en-US" sz="2000" kern="1200" baseline="0" dirty="0" smtClean="0">
                          <a:solidFill>
                            <a:schemeClr val="dk1"/>
                          </a:solidFill>
                          <a:latin typeface="+mn-lt"/>
                          <a:ea typeface="+mn-ea"/>
                          <a:cs typeface="+mn-cs"/>
                        </a:rPr>
                        <a:t>Number and histories of pregnancy and childbirth; difficulties with sexual</a:t>
                      </a:r>
                    </a:p>
                    <a:p>
                      <a:r>
                        <a:rPr lang="en-US" sz="2000" kern="1200" baseline="0" dirty="0" smtClean="0">
                          <a:solidFill>
                            <a:schemeClr val="dk1"/>
                          </a:solidFill>
                          <a:latin typeface="+mn-lt"/>
                          <a:ea typeface="+mn-ea"/>
                          <a:cs typeface="+mn-cs"/>
                        </a:rPr>
                        <a:t>functioning; satisfaction with sexual relationship.</a:t>
                      </a:r>
                      <a:endParaRPr lang="en-US" sz="2000" dirty="0"/>
                    </a:p>
                  </a:txBody>
                  <a:tcPr/>
                </a:tc>
              </a:tr>
              <a:tr h="1351335">
                <a:tc>
                  <a:txBody>
                    <a:bodyPr/>
                    <a:lstStyle/>
                    <a:p>
                      <a:r>
                        <a:rPr lang="en-US" sz="2000" b="1" kern="1200" baseline="0" dirty="0" smtClean="0">
                          <a:solidFill>
                            <a:schemeClr val="dk1"/>
                          </a:solidFill>
                          <a:latin typeface="+mn-lt"/>
                          <a:ea typeface="+mn-ea"/>
                          <a:cs typeface="+mn-cs"/>
                        </a:rPr>
                        <a:t>Coping / Stress Tolerance</a:t>
                      </a:r>
                    </a:p>
                  </a:txBody>
                  <a:tcPr/>
                </a:tc>
                <a:tc>
                  <a:txBody>
                    <a:bodyPr/>
                    <a:lstStyle/>
                    <a:p>
                      <a:r>
                        <a:rPr lang="en-US" sz="2000" kern="1200" baseline="0" dirty="0" smtClean="0">
                          <a:solidFill>
                            <a:schemeClr val="dk1"/>
                          </a:solidFill>
                          <a:latin typeface="+mn-lt"/>
                          <a:ea typeface="+mn-ea"/>
                          <a:cs typeface="+mn-cs"/>
                        </a:rPr>
                        <a:t>General coping pattern and effective of the pattern in terms of stress</a:t>
                      </a:r>
                    </a:p>
                    <a:p>
                      <a:r>
                        <a:rPr lang="en-US" sz="2000" kern="1200" baseline="0" dirty="0" smtClean="0">
                          <a:solidFill>
                            <a:schemeClr val="dk1"/>
                          </a:solidFill>
                          <a:latin typeface="+mn-lt"/>
                          <a:ea typeface="+mn-ea"/>
                          <a:cs typeface="+mn-cs"/>
                        </a:rPr>
                        <a:t>tolerance.</a:t>
                      </a:r>
                    </a:p>
                  </a:txBody>
                  <a:tcPr/>
                </a:tc>
                <a:tc>
                  <a:txBody>
                    <a:bodyPr/>
                    <a:lstStyle/>
                    <a:p>
                      <a:r>
                        <a:rPr lang="en-US" sz="2000" kern="1200" baseline="0" dirty="0" smtClean="0">
                          <a:solidFill>
                            <a:schemeClr val="dk1"/>
                          </a:solidFill>
                          <a:latin typeface="+mn-lt"/>
                          <a:ea typeface="+mn-ea"/>
                          <a:cs typeface="+mn-cs"/>
                        </a:rPr>
                        <a:t>Client's usual manner of handling stress, available support systems, perceived ability to control or manage situations.</a:t>
                      </a:r>
                      <a:endParaRPr lang="en-US" sz="2000" dirty="0" smtClean="0"/>
                    </a:p>
                  </a:txBody>
                  <a:tcPr/>
                </a:tc>
              </a:tr>
              <a:tr h="16408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kern="1200" baseline="0" dirty="0" smtClean="0">
                          <a:solidFill>
                            <a:schemeClr val="dk1"/>
                          </a:solidFill>
                          <a:latin typeface="+mn-lt"/>
                          <a:ea typeface="+mn-ea"/>
                          <a:cs typeface="+mn-cs"/>
                        </a:rPr>
                        <a:t>Value - Belief</a:t>
                      </a:r>
                    </a:p>
                    <a:p>
                      <a:endParaRPr lang="en-US" sz="2000" b="1" kern="1200" baseline="0" dirty="0" smtClean="0">
                        <a:solidFill>
                          <a:schemeClr val="dk1"/>
                        </a:solidFill>
                        <a:latin typeface="+mn-lt"/>
                        <a:ea typeface="+mn-ea"/>
                        <a:cs typeface="+mn-cs"/>
                      </a:endParaRPr>
                    </a:p>
                  </a:txBody>
                  <a:tcPr/>
                </a:tc>
                <a:tc>
                  <a:txBody>
                    <a:bodyPr/>
                    <a:lstStyle/>
                    <a:p>
                      <a:r>
                        <a:rPr lang="en-US" sz="2000" kern="1200" baseline="0" dirty="0" smtClean="0">
                          <a:solidFill>
                            <a:schemeClr val="dk1"/>
                          </a:solidFill>
                          <a:latin typeface="+mn-lt"/>
                          <a:ea typeface="+mn-ea"/>
                          <a:cs typeface="+mn-cs"/>
                        </a:rPr>
                        <a:t>Patterns of values, beliefs (including spiritual), and goals that guide client's choices or decisions.</a:t>
                      </a:r>
                    </a:p>
                  </a:txBody>
                  <a:tcPr/>
                </a:tc>
                <a:tc>
                  <a:txBody>
                    <a:bodyPr/>
                    <a:lstStyle/>
                    <a:p>
                      <a:r>
                        <a:rPr lang="en-US" sz="2000" kern="1200" baseline="0" dirty="0" smtClean="0">
                          <a:solidFill>
                            <a:schemeClr val="dk1"/>
                          </a:solidFill>
                          <a:latin typeface="+mn-lt"/>
                          <a:ea typeface="+mn-ea"/>
                          <a:cs typeface="+mn-cs"/>
                        </a:rPr>
                        <a:t>Religious affiliation, what client</a:t>
                      </a:r>
                    </a:p>
                    <a:p>
                      <a:r>
                        <a:rPr lang="en-US" sz="2000" kern="1200" baseline="0" dirty="0" smtClean="0">
                          <a:solidFill>
                            <a:schemeClr val="dk1"/>
                          </a:solidFill>
                          <a:latin typeface="+mn-lt"/>
                          <a:ea typeface="+mn-ea"/>
                          <a:cs typeface="+mn-cs"/>
                        </a:rPr>
                        <a:t>perceives as important in life, value-belief conflicts related to health, special religious practices.</a:t>
                      </a:r>
                      <a:endParaRPr lang="en-US" sz="2000" dirty="0" smtClean="0"/>
                    </a:p>
                    <a:p>
                      <a:endParaRPr lang="en-US" sz="2000" dirty="0" smtClean="0"/>
                    </a:p>
                  </a:txBody>
                  <a:tcPr/>
                </a:tc>
              </a:tr>
            </a:tbl>
          </a:graphicData>
        </a:graphic>
      </p:graphicFrame>
    </p:spTree>
  </p:cSld>
  <p:clrMapOvr>
    <a:masterClrMapping/>
  </p:clrMapOvr>
  <p:timing>
    <p:tnLst>
      <p:par>
        <p:cTn id="1" dur="indefinite" restart="never" nodeType="tmRoot"/>
      </p:par>
    </p:tnLst>
  </p:timing>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smtClean="0"/>
          </a:p>
          <a:p>
            <a:pPr>
              <a:buNone/>
            </a:pPr>
            <a:r>
              <a:rPr lang="en-US" sz="7200" b="1" dirty="0" smtClean="0"/>
              <a:t>CRITICAL THINKING</a:t>
            </a:r>
            <a:endParaRPr lang="en-US" sz="7200" b="1" dirty="0"/>
          </a:p>
        </p:txBody>
      </p:sp>
    </p:spTree>
  </p:cSld>
  <p:clrMapOvr>
    <a:masterClrMapping/>
  </p:clrMapOvr>
  <p:timing>
    <p:tnLst>
      <p:par>
        <p:cTn id="1" dur="indefinite" restart="never" nodeType="tmRoot"/>
      </p:par>
    </p:tnLst>
  </p:timing>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OBJECTIVES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By the end of the lesson, the student will be able to:-</a:t>
            </a:r>
          </a:p>
          <a:p>
            <a:pPr marL="571500" indent="-571500">
              <a:buFont typeface="+mj-lt"/>
              <a:buAutoNum type="romanLcPeriod"/>
            </a:pPr>
            <a:r>
              <a:rPr lang="en-US" dirty="0" smtClean="0"/>
              <a:t>Define critical thinking.</a:t>
            </a:r>
          </a:p>
          <a:p>
            <a:pPr marL="571500" indent="-571500">
              <a:buFont typeface="+mj-lt"/>
              <a:buAutoNum type="romanLcPeriod"/>
            </a:pPr>
            <a:r>
              <a:rPr lang="en-US" dirty="0" smtClean="0"/>
              <a:t>State the importance of critical thinking in nursing.</a:t>
            </a:r>
          </a:p>
          <a:p>
            <a:pPr marL="571500" indent="-571500">
              <a:buFont typeface="+mj-lt"/>
              <a:buAutoNum type="romanLcPeriod"/>
            </a:pPr>
            <a:r>
              <a:rPr lang="en-US" dirty="0" smtClean="0"/>
              <a:t>Describe the skills applied in critical thinking.</a:t>
            </a:r>
          </a:p>
          <a:p>
            <a:pPr marL="571500" indent="-571500">
              <a:buFont typeface="+mj-lt"/>
              <a:buAutoNum type="romanLcPeriod"/>
            </a:pPr>
            <a:r>
              <a:rPr lang="en-US" dirty="0" smtClean="0"/>
              <a:t>Outline the factors affecting critical thinking.</a:t>
            </a:r>
          </a:p>
          <a:p>
            <a:pPr marL="571500" indent="-571500">
              <a:buFont typeface="+mj-lt"/>
              <a:buAutoNum type="romanLcPeriod"/>
            </a:pPr>
            <a:r>
              <a:rPr lang="en-US" dirty="0" smtClean="0"/>
              <a:t>Explain the attitudes that foster critical thinking.</a:t>
            </a:r>
          </a:p>
          <a:p>
            <a:pPr marL="571500" indent="-571500">
              <a:buFont typeface="+mj-lt"/>
              <a:buAutoNum type="romanLcPeriod"/>
            </a:pPr>
            <a:r>
              <a:rPr lang="en-US" dirty="0" smtClean="0"/>
              <a:t>Describe the application of critical thinking in nursing practice.</a:t>
            </a:r>
            <a:endParaRPr lang="en-US" dirty="0"/>
          </a:p>
        </p:txBody>
      </p:sp>
    </p:spTree>
  </p:cSld>
  <p:clrMapOvr>
    <a:masterClrMapping/>
  </p:clrMapOvr>
  <p:timing>
    <p:tnLst>
      <p:par>
        <p:cTn id="1" dur="indefinite" restart="never" nodeType="tmRoot"/>
      </p:par>
    </p:tnLst>
  </p:timing>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smtClean="0"/>
              <a:t>What makes the thinking of a nurse different from a dentist or an engineer? </a:t>
            </a:r>
          </a:p>
          <a:p>
            <a:pPr>
              <a:buNone/>
            </a:pPr>
            <a:endParaRPr lang="en-US" dirty="0" smtClean="0"/>
          </a:p>
          <a:p>
            <a:r>
              <a:rPr lang="en-US" dirty="0" smtClean="0"/>
              <a:t>It is how we view the patient and the types of problems we deal with in practice. </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Guidelines for making a bed</a:t>
            </a:r>
            <a:endParaRPr lang="en-US" dirty="0"/>
          </a:p>
        </p:txBody>
      </p:sp>
      <p:sp>
        <p:nvSpPr>
          <p:cNvPr id="3" name="Content Placeholder 2"/>
          <p:cNvSpPr>
            <a:spLocks noGrp="1"/>
          </p:cNvSpPr>
          <p:nvPr>
            <p:ph idx="1"/>
          </p:nvPr>
        </p:nvSpPr>
        <p:spPr>
          <a:xfrm>
            <a:off x="457200" y="1600200"/>
            <a:ext cx="8229600" cy="4953000"/>
          </a:xfrm>
        </p:spPr>
        <p:txBody>
          <a:bodyPr>
            <a:normAutofit fontScale="92500" lnSpcReduction="10000"/>
          </a:bodyPr>
          <a:lstStyle/>
          <a:p>
            <a:pPr>
              <a:buNone/>
            </a:pPr>
            <a:r>
              <a:rPr lang="en-US" dirty="0" smtClean="0"/>
              <a:t>c. Avoid placing linen, clean or dirty, on another patient's bed. </a:t>
            </a:r>
          </a:p>
          <a:p>
            <a:pPr>
              <a:buNone/>
            </a:pPr>
            <a:r>
              <a:rPr lang="en-US" dirty="0" smtClean="0"/>
              <a:t>d. Do not place dirty linen on the floor. </a:t>
            </a:r>
          </a:p>
          <a:p>
            <a:pPr>
              <a:buNone/>
            </a:pPr>
            <a:r>
              <a:rPr lang="en-US" dirty="0" smtClean="0"/>
              <a:t>e. Do not hold dirty linen against your uniform.</a:t>
            </a:r>
          </a:p>
          <a:p>
            <a:pPr>
              <a:buNone/>
            </a:pPr>
            <a:r>
              <a:rPr lang="en-US" dirty="0" smtClean="0"/>
              <a:t>f. Always use good body mechanics; raise the bed to its highest position to make bed-making easier. </a:t>
            </a:r>
          </a:p>
          <a:p>
            <a:pPr>
              <a:buNone/>
            </a:pPr>
            <a:r>
              <a:rPr lang="en-US" dirty="0" smtClean="0"/>
              <a:t>g. Stay on one side of the bed until it is completely made; then move to the other side and finish the bed. This saves time and steps. </a:t>
            </a:r>
          </a:p>
          <a:p>
            <a:pPr>
              <a:buNone/>
            </a:pPr>
            <a:r>
              <a:rPr lang="en-US" dirty="0" smtClean="0"/>
              <a:t> </a:t>
            </a:r>
          </a:p>
          <a:p>
            <a:endParaRPr lang="en-US" dirty="0"/>
          </a:p>
        </p:txBody>
      </p:sp>
    </p:spTree>
  </p:cSld>
  <p:clrMapOvr>
    <a:masterClrMapping/>
  </p:clrMapOvr>
  <p:timing>
    <p:tnLst>
      <p:par>
        <p:cTn id="1" dur="indefinite" restart="never" nodeType="tmRoot"/>
      </p:par>
    </p:tnLst>
  </p:timing>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p:txBody>
          <a:bodyPr/>
          <a:lstStyle/>
          <a:p>
            <a:pPr eaLnBrk="1" hangingPunct="1">
              <a:defRPr/>
            </a:pPr>
            <a:endParaRPr lang="zh-CN" altLang="en-US" smtClean="0">
              <a:ea typeface="宋体" charset="-122"/>
            </a:endParaRPr>
          </a:p>
        </p:txBody>
      </p:sp>
      <p:sp>
        <p:nvSpPr>
          <p:cNvPr id="309251" name="Rectangle 3"/>
          <p:cNvSpPr>
            <a:spLocks noGrp="1" noChangeArrowheads="1"/>
          </p:cNvSpPr>
          <p:nvPr>
            <p:ph type="body" idx="1"/>
          </p:nvPr>
        </p:nvSpPr>
        <p:spPr/>
        <p:txBody>
          <a:bodyPr/>
          <a:lstStyle/>
          <a:p>
            <a:pPr algn="ctr" eaLnBrk="1" hangingPunct="1">
              <a:buFont typeface="Wingdings" pitchFamily="2" charset="2"/>
              <a:buNone/>
              <a:defRPr/>
            </a:pPr>
            <a:endParaRPr lang="zh-CN" altLang="en-US" sz="3600" b="1" dirty="0" smtClean="0">
              <a:ea typeface="宋体" charset="-122"/>
            </a:endParaRPr>
          </a:p>
          <a:p>
            <a:pPr eaLnBrk="1" hangingPunct="1">
              <a:buFont typeface="Wingdings" pitchFamily="2" charset="2"/>
              <a:buNone/>
              <a:defRPr/>
            </a:pPr>
            <a:r>
              <a:rPr lang="zh-CN" altLang="en-US" sz="3600" b="1" dirty="0" smtClean="0">
                <a:ea typeface="宋体" charset="-122"/>
              </a:rPr>
              <a:t>		</a:t>
            </a:r>
            <a:r>
              <a:rPr lang="en-US" altLang="zh-CN" sz="3600" b="1" dirty="0" smtClean="0">
                <a:ea typeface="宋体" charset="-122"/>
              </a:rPr>
              <a:t>If we can’t think critically, </a:t>
            </a:r>
          </a:p>
          <a:p>
            <a:pPr eaLnBrk="1" hangingPunct="1">
              <a:buFont typeface="Wingdings" pitchFamily="2" charset="2"/>
              <a:buNone/>
              <a:defRPr/>
            </a:pPr>
            <a:r>
              <a:rPr lang="en-US" altLang="zh-CN" sz="3600" b="1" dirty="0" smtClean="0">
                <a:ea typeface="宋体" charset="-122"/>
              </a:rPr>
              <a:t>		we become part of problem!</a:t>
            </a:r>
          </a:p>
          <a:p>
            <a:pPr eaLnBrk="1" hangingPunct="1">
              <a:defRPr/>
            </a:pPr>
            <a:endParaRPr lang="zh-CN" altLang="en-US" sz="3600" b="1" dirty="0" smtClean="0">
              <a:ea typeface="宋体" charset="-122"/>
            </a:endParaRPr>
          </a:p>
        </p:txBody>
      </p:sp>
    </p:spTree>
  </p:cSld>
  <p:clrMapOvr>
    <a:masterClrMapping/>
  </p:clrMapOvr>
  <p:timing>
    <p:tnLst>
      <p:par>
        <p:cTn id="1" dur="indefinite" restart="never" nodeType="tmRoot"/>
      </p:par>
    </p:tnLst>
  </p:timing>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b="1" dirty="0" smtClean="0"/>
              <a:t>DEFINITION</a:t>
            </a:r>
            <a:endParaRPr lang="en-US" b="1" dirty="0"/>
          </a:p>
        </p:txBody>
      </p:sp>
      <p:sp>
        <p:nvSpPr>
          <p:cNvPr id="3" name="Content Placeholder 2"/>
          <p:cNvSpPr>
            <a:spLocks noGrp="1"/>
          </p:cNvSpPr>
          <p:nvPr>
            <p:ph idx="1"/>
          </p:nvPr>
        </p:nvSpPr>
        <p:spPr>
          <a:xfrm>
            <a:off x="457200" y="1219200"/>
            <a:ext cx="8229600" cy="4906963"/>
          </a:xfrm>
        </p:spPr>
        <p:txBody>
          <a:bodyPr>
            <a:normAutofit lnSpcReduction="10000"/>
          </a:bodyPr>
          <a:lstStyle/>
          <a:p>
            <a:r>
              <a:rPr lang="en-US" dirty="0" smtClean="0"/>
              <a:t>Is the intellectually disciplined process of actively and skillfully conceptualizing, applying, analyzing, synthesizing and / or evaluating information gathered from, or generated by observation, experience, reflection, reasoning, or communication as a guide to belief and action (Paul, 2001).</a:t>
            </a:r>
          </a:p>
          <a:p>
            <a:r>
              <a:rPr lang="en-US" dirty="0" smtClean="0"/>
              <a:t>Purposeful thinking that aims to make judgments based on evidence (Alfaro-</a:t>
            </a:r>
            <a:r>
              <a:rPr lang="en-US" dirty="0" err="1" smtClean="0"/>
              <a:t>LeFevre</a:t>
            </a:r>
            <a:r>
              <a:rPr lang="en-US" dirty="0" smtClean="0"/>
              <a:t>, 2000)</a:t>
            </a:r>
          </a:p>
          <a:p>
            <a:endParaRPr lang="en-US" dirty="0"/>
          </a:p>
        </p:txBody>
      </p:sp>
    </p:spTree>
  </p:cSld>
  <p:clrMapOvr>
    <a:masterClrMapping/>
  </p:clrMapOvr>
  <p:timing>
    <p:tnLst>
      <p:par>
        <p:cTn id="1" dur="indefinite" restart="never" nodeType="tmRoot"/>
      </p:par>
    </p:tnLst>
  </p:timing>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defRPr/>
            </a:pPr>
            <a:r>
              <a:rPr lang="en-US" altLang="zh-TW" sz="4000" b="1" smtClean="0">
                <a:ea typeface="新細明體" pitchFamily="18" charset="-120"/>
              </a:rPr>
              <a:t>Definitions Of Critical Thinking</a:t>
            </a:r>
          </a:p>
        </p:txBody>
      </p:sp>
      <p:sp>
        <p:nvSpPr>
          <p:cNvPr id="5123" name="Rectangle 3"/>
          <p:cNvSpPr>
            <a:spLocks noGrp="1" noChangeArrowheads="1"/>
          </p:cNvSpPr>
          <p:nvPr>
            <p:ph type="body" idx="1"/>
          </p:nvPr>
        </p:nvSpPr>
        <p:spPr>
          <a:xfrm>
            <a:off x="228600" y="1295400"/>
            <a:ext cx="8610600" cy="5562600"/>
          </a:xfrm>
        </p:spPr>
        <p:txBody>
          <a:bodyPr>
            <a:normAutofit/>
          </a:bodyPr>
          <a:lstStyle/>
          <a:p>
            <a:pPr eaLnBrk="1" hangingPunct="1">
              <a:lnSpc>
                <a:spcPct val="90000"/>
              </a:lnSpc>
              <a:buNone/>
              <a:defRPr/>
            </a:pPr>
            <a:r>
              <a:rPr lang="en-US" altLang="zh-TW" dirty="0" smtClean="0">
                <a:ea typeface="新細明體" pitchFamily="18" charset="-120"/>
              </a:rPr>
              <a:t>It is thinking that defines its purposes and goals well; thinking that frames a question or problem precisely; thinking that carefully checks information for its completeness and relevance; thinking that is sensitive to ideas and concepts; thinking that can trace implications and consequences; thinking that can appreciate multiple perspectives and ways of looking at things.  It is, in short, thinking done in such a way as to be disciplined and self-correcting. (Paul, 1995)</a:t>
            </a:r>
          </a:p>
        </p:txBody>
      </p:sp>
    </p:spTree>
  </p:cSld>
  <p:clrMapOvr>
    <a:masterClrMapping/>
  </p:clrMapOvr>
  <p:timing>
    <p:tnLst>
      <p:par>
        <p:cTn id="1" dur="indefinite" restart="never" nodeType="tmRoot"/>
      </p:par>
    </p:tnLst>
  </p:timing>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a:t>
            </a:r>
            <a:endParaRPr lang="en-US" b="1" dirty="0"/>
          </a:p>
        </p:txBody>
      </p:sp>
      <p:sp>
        <p:nvSpPr>
          <p:cNvPr id="3" name="Content Placeholder 2"/>
          <p:cNvSpPr>
            <a:spLocks noGrp="1"/>
          </p:cNvSpPr>
          <p:nvPr>
            <p:ph idx="1"/>
          </p:nvPr>
        </p:nvSpPr>
        <p:spPr/>
        <p:txBody>
          <a:bodyPr/>
          <a:lstStyle/>
          <a:p>
            <a:r>
              <a:rPr lang="en-US" dirty="0" smtClean="0"/>
              <a:t>Critical thinking underlies independent and interdependent decision-making. It includes questioning, analysis, synthesis, interpretation, inference, inductive and deductive reasoning, intuition, application and creativity (American Association of Colleges of Nursing, 1998).</a:t>
            </a:r>
          </a:p>
          <a:p>
            <a:endParaRPr lang="en-US" dirty="0"/>
          </a:p>
        </p:txBody>
      </p:sp>
    </p:spTree>
  </p:cSld>
  <p:clrMapOvr>
    <a:masterClrMapping/>
  </p:clrMapOvr>
  <p:timing>
    <p:tnLst>
      <p:par>
        <p:cTn id="1" dur="indefinite" restart="never" nodeType="tmRoot"/>
      </p:par>
    </p:tnLst>
  </p:timing>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lstStyle/>
          <a:p>
            <a:pPr eaLnBrk="1" hangingPunct="1">
              <a:defRPr/>
            </a:pPr>
            <a:r>
              <a:rPr lang="en-US" altLang="zh-CN" sz="4000" b="1" smtClean="0">
                <a:ea typeface="宋体" charset="-122"/>
              </a:rPr>
              <a:t>Why Focus on Critical Thinking?</a:t>
            </a:r>
          </a:p>
        </p:txBody>
      </p:sp>
      <p:sp>
        <p:nvSpPr>
          <p:cNvPr id="307203" name="Rectangle 3"/>
          <p:cNvSpPr>
            <a:spLocks noGrp="1" noChangeArrowheads="1"/>
          </p:cNvSpPr>
          <p:nvPr>
            <p:ph type="body" idx="1"/>
          </p:nvPr>
        </p:nvSpPr>
        <p:spPr/>
        <p:txBody>
          <a:bodyPr/>
          <a:lstStyle/>
          <a:p>
            <a:pPr eaLnBrk="1" hangingPunct="1">
              <a:lnSpc>
                <a:spcPct val="90000"/>
              </a:lnSpc>
              <a:defRPr/>
            </a:pPr>
            <a:r>
              <a:rPr lang="en-US" altLang="zh-CN" sz="2800" dirty="0" smtClean="0">
                <a:ea typeface="宋体" charset="-122"/>
              </a:rPr>
              <a:t>The nurses are expected to accept more responsibilities, collaborate with diverse individuals, and make more independent decisions.</a:t>
            </a:r>
          </a:p>
          <a:p>
            <a:pPr eaLnBrk="1" hangingPunct="1">
              <a:lnSpc>
                <a:spcPct val="90000"/>
              </a:lnSpc>
              <a:defRPr/>
            </a:pPr>
            <a:r>
              <a:rPr lang="en-US" altLang="zh-CN" sz="2800" dirty="0" smtClean="0">
                <a:ea typeface="宋体" charset="-122"/>
              </a:rPr>
              <a:t>Nurses are often involved in complex situations that require in-depth thinking.</a:t>
            </a:r>
          </a:p>
          <a:p>
            <a:pPr eaLnBrk="1" hangingPunct="1">
              <a:lnSpc>
                <a:spcPct val="90000"/>
              </a:lnSpc>
              <a:defRPr/>
            </a:pPr>
            <a:r>
              <a:rPr lang="en-US" altLang="zh-CN" sz="2800" dirty="0" smtClean="0">
                <a:ea typeface="宋体" charset="-122"/>
              </a:rPr>
              <a:t>We must view ourselves as knowledge workers, who are thought-oriented rather than task orientated.</a:t>
            </a:r>
          </a:p>
          <a:p>
            <a:pPr eaLnBrk="1" hangingPunct="1">
              <a:lnSpc>
                <a:spcPct val="90000"/>
              </a:lnSpc>
              <a:defRPr/>
            </a:pPr>
            <a:r>
              <a:rPr lang="en-US" altLang="zh-CN" sz="2800" dirty="0" smtClean="0">
                <a:ea typeface="宋体" charset="-122"/>
              </a:rPr>
              <a:t>Critical Thinking is the key to prevent and resolve problems.</a:t>
            </a:r>
          </a:p>
          <a:p>
            <a:pPr eaLnBrk="1" hangingPunct="1">
              <a:lnSpc>
                <a:spcPct val="90000"/>
              </a:lnSpc>
              <a:buFont typeface="Wingdings" pitchFamily="2" charset="2"/>
              <a:buNone/>
              <a:defRPr/>
            </a:pPr>
            <a:endParaRPr lang="en-US" altLang="zh-CN" sz="2800" dirty="0" smtClean="0">
              <a:ea typeface="宋体" charset="-122"/>
            </a:endParaRPr>
          </a:p>
        </p:txBody>
      </p:sp>
    </p:spTree>
  </p:cSld>
  <p:clrMapOvr>
    <a:masterClrMapping/>
  </p:clrMapOvr>
  <p:timing>
    <p:tnLst>
      <p:par>
        <p:cTn id="1" dur="indefinite" restart="never" nodeType="tmRoot"/>
      </p:par>
    </p:tnLst>
  </p:timing>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IMPORTANCE OF CRITICAL THINKING</a:t>
            </a:r>
            <a:endParaRPr lang="en-US" b="1" dirty="0"/>
          </a:p>
        </p:txBody>
      </p:sp>
      <p:sp>
        <p:nvSpPr>
          <p:cNvPr id="3" name="Content Placeholder 2"/>
          <p:cNvSpPr>
            <a:spLocks noGrp="1"/>
          </p:cNvSpPr>
          <p:nvPr>
            <p:ph idx="1"/>
          </p:nvPr>
        </p:nvSpPr>
        <p:spPr>
          <a:xfrm>
            <a:off x="457200" y="1295400"/>
            <a:ext cx="8382000" cy="5181600"/>
          </a:xfrm>
        </p:spPr>
        <p:txBody>
          <a:bodyPr>
            <a:normAutofit/>
          </a:bodyPr>
          <a:lstStyle/>
          <a:p>
            <a:r>
              <a:rPr lang="en-US" dirty="0" smtClean="0"/>
              <a:t>Critical thinking in nursing is an essential tool to </a:t>
            </a:r>
            <a:r>
              <a:rPr lang="en-US" b="1" dirty="0" smtClean="0"/>
              <a:t>effectively treat patients</a:t>
            </a:r>
            <a:r>
              <a:rPr lang="en-US" dirty="0" smtClean="0"/>
              <a:t>. Nurses are expected to use critical thinking to solve client problem and make better decisions. </a:t>
            </a:r>
          </a:p>
          <a:p>
            <a:r>
              <a:rPr lang="en-US" dirty="0" smtClean="0"/>
              <a:t>Critical thinking, </a:t>
            </a:r>
            <a:r>
              <a:rPr lang="en-US" b="1" dirty="0" smtClean="0"/>
              <a:t>problem solving and decision making</a:t>
            </a:r>
            <a:r>
              <a:rPr lang="en-US" dirty="0" smtClean="0"/>
              <a:t> are interrelated processes. </a:t>
            </a:r>
          </a:p>
          <a:p>
            <a:r>
              <a:rPr lang="en-US" dirty="0" smtClean="0"/>
              <a:t>Critical thinking is essential to </a:t>
            </a:r>
            <a:r>
              <a:rPr lang="en-US" b="1" dirty="0" smtClean="0"/>
              <a:t>safe, competent, skillful nursing practice.</a:t>
            </a:r>
          </a:p>
          <a:p>
            <a:endParaRPr lang="en-US" dirty="0"/>
          </a:p>
        </p:txBody>
      </p:sp>
    </p:spTree>
  </p:cSld>
  <p:clrMapOvr>
    <a:masterClrMapping/>
  </p:clrMapOvr>
  <p:timing>
    <p:tnLst>
      <p:par>
        <p:cTn id="1" dur="indefinite" restart="never" nodeType="tmRoot"/>
      </p:par>
    </p:tnLst>
  </p:timing>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b="1" dirty="0" smtClean="0"/>
              <a:t>IMPORTANCE OF CRITICAL THINKING</a:t>
            </a:r>
            <a:endParaRPr lang="en-US" b="1" dirty="0"/>
          </a:p>
        </p:txBody>
      </p:sp>
      <p:sp>
        <p:nvSpPr>
          <p:cNvPr id="3" name="Content Placeholder 2"/>
          <p:cNvSpPr>
            <a:spLocks noGrp="1"/>
          </p:cNvSpPr>
          <p:nvPr>
            <p:ph idx="1"/>
          </p:nvPr>
        </p:nvSpPr>
        <p:spPr>
          <a:xfrm>
            <a:off x="457200" y="1143000"/>
            <a:ext cx="8382000" cy="5410200"/>
          </a:xfrm>
        </p:spPr>
        <p:txBody>
          <a:bodyPr>
            <a:normAutofit/>
          </a:bodyPr>
          <a:lstStyle/>
          <a:p>
            <a:pPr lvl="0"/>
            <a:r>
              <a:rPr lang="en-US" dirty="0" smtClean="0"/>
              <a:t>Nurses use </a:t>
            </a:r>
            <a:r>
              <a:rPr lang="en-US" b="1" dirty="0" smtClean="0"/>
              <a:t>knowledge</a:t>
            </a:r>
            <a:r>
              <a:rPr lang="en-US" dirty="0" smtClean="0"/>
              <a:t> from other subjects and fields </a:t>
            </a:r>
            <a:r>
              <a:rPr lang="en-US" dirty="0" err="1" smtClean="0"/>
              <a:t>e.g</a:t>
            </a:r>
            <a:r>
              <a:rPr lang="en-US" dirty="0" smtClean="0"/>
              <a:t> nutrition, physiology</a:t>
            </a:r>
          </a:p>
          <a:p>
            <a:pPr lvl="0"/>
            <a:r>
              <a:rPr lang="en-US" dirty="0" smtClean="0"/>
              <a:t>Nurses deal with change in </a:t>
            </a:r>
            <a:r>
              <a:rPr lang="en-US" b="1" dirty="0" smtClean="0"/>
              <a:t>stressful environments</a:t>
            </a:r>
            <a:r>
              <a:rPr lang="en-US" dirty="0" smtClean="0"/>
              <a:t>. Treatments, medications and technology change constantly, therefore routine actions may not be adequate. </a:t>
            </a:r>
          </a:p>
          <a:p>
            <a:pPr lvl="0"/>
            <a:r>
              <a:rPr lang="en-US" dirty="0" smtClean="0"/>
              <a:t>Critical thinking enables the nurse to </a:t>
            </a:r>
            <a:r>
              <a:rPr lang="en-US" b="1" dirty="0" smtClean="0"/>
              <a:t>recognize important cues and adapt interventions </a:t>
            </a:r>
            <a:r>
              <a:rPr lang="en-US" dirty="0" smtClean="0"/>
              <a:t>to meet specific client needs.</a:t>
            </a:r>
          </a:p>
          <a:p>
            <a:endParaRPr lang="en-US" dirty="0"/>
          </a:p>
        </p:txBody>
      </p:sp>
    </p:spTree>
  </p:cSld>
  <p:clrMapOvr>
    <a:masterClrMapping/>
  </p:clrMapOvr>
  <p:timing>
    <p:tnLst>
      <p:par>
        <p:cTn id="1" dur="indefinite" restart="never" nodeType="tmRoot"/>
      </p:par>
    </p:tnLst>
  </p:timing>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IMPORTANCE OF CRITICAL THINKING</a:t>
            </a:r>
            <a:endParaRPr lang="en-US" dirty="0"/>
          </a:p>
        </p:txBody>
      </p:sp>
      <p:sp>
        <p:nvSpPr>
          <p:cNvPr id="3" name="Content Placeholder 2"/>
          <p:cNvSpPr>
            <a:spLocks noGrp="1"/>
          </p:cNvSpPr>
          <p:nvPr>
            <p:ph idx="1"/>
          </p:nvPr>
        </p:nvSpPr>
        <p:spPr/>
        <p:txBody>
          <a:bodyPr/>
          <a:lstStyle/>
          <a:p>
            <a:pPr lvl="0"/>
            <a:r>
              <a:rPr lang="en-US" dirty="0" smtClean="0"/>
              <a:t>Nurses make important </a:t>
            </a:r>
            <a:r>
              <a:rPr lang="en-US" b="1" dirty="0" smtClean="0"/>
              <a:t>decisions</a:t>
            </a:r>
            <a:r>
              <a:rPr lang="en-US" dirty="0" smtClean="0"/>
              <a:t> </a:t>
            </a:r>
            <a:r>
              <a:rPr lang="en-US" dirty="0" err="1" smtClean="0"/>
              <a:t>e.g</a:t>
            </a:r>
            <a:r>
              <a:rPr lang="en-US" dirty="0" smtClean="0"/>
              <a:t> they must use good judgment to decide which observations must be reported to the physician immediately and which ones can be addressed later.</a:t>
            </a:r>
          </a:p>
          <a:p>
            <a:endParaRPr lang="en-US" dirty="0"/>
          </a:p>
        </p:txBody>
      </p:sp>
    </p:spTree>
  </p:cSld>
  <p:clrMapOvr>
    <a:masterClrMapping/>
  </p:clrMapOvr>
  <p:timing>
    <p:tnLst>
      <p:par>
        <p:cTn id="1" dur="indefinite" restart="never" nodeType="tmRoot"/>
      </p:par>
    </p:tnLst>
  </p:timing>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p:txBody>
          <a:bodyPr>
            <a:normAutofit fontScale="90000"/>
          </a:bodyPr>
          <a:lstStyle/>
          <a:p>
            <a:pPr eaLnBrk="1" hangingPunct="1">
              <a:defRPr/>
            </a:pPr>
            <a:r>
              <a:rPr lang="en-US" altLang="zh-CN" sz="3600" b="1" smtClean="0">
                <a:ea typeface="宋体" charset="-122"/>
              </a:rPr>
              <a:t>Novice Thinking Compared with Expert Thinking</a:t>
            </a:r>
          </a:p>
        </p:txBody>
      </p:sp>
      <p:sp>
        <p:nvSpPr>
          <p:cNvPr id="311299" name="Rectangle 3"/>
          <p:cNvSpPr>
            <a:spLocks noGrp="1" noChangeArrowheads="1"/>
          </p:cNvSpPr>
          <p:nvPr>
            <p:ph type="body" idx="1"/>
          </p:nvPr>
        </p:nvSpPr>
        <p:spPr>
          <a:xfrm>
            <a:off x="457200" y="1752600"/>
            <a:ext cx="8229600" cy="4530725"/>
          </a:xfrm>
        </p:spPr>
        <p:txBody>
          <a:bodyPr/>
          <a:lstStyle/>
          <a:p>
            <a:pPr eaLnBrk="1" hangingPunct="1">
              <a:lnSpc>
                <a:spcPct val="90000"/>
              </a:lnSpc>
              <a:buFont typeface="Wingdings" pitchFamily="2" charset="2"/>
              <a:buNone/>
              <a:defRPr/>
            </a:pPr>
            <a:r>
              <a:rPr lang="en-US" altLang="zh-CN" sz="2800" b="1" u="sng" dirty="0" smtClean="0">
                <a:ea typeface="宋体" charset="-122"/>
              </a:rPr>
              <a:t>Novice Nurse</a:t>
            </a:r>
            <a:r>
              <a:rPr lang="en-US" altLang="zh-CN" sz="2800" b="1" dirty="0" smtClean="0">
                <a:ea typeface="宋体" charset="-122"/>
              </a:rPr>
              <a:t>		   </a:t>
            </a:r>
            <a:r>
              <a:rPr lang="en-US" altLang="zh-CN" sz="2800" b="1" u="sng" dirty="0" smtClean="0">
                <a:ea typeface="宋体" charset="-122"/>
              </a:rPr>
              <a:t>Expert Nurse</a:t>
            </a:r>
          </a:p>
          <a:p>
            <a:pPr eaLnBrk="1" hangingPunct="1">
              <a:lnSpc>
                <a:spcPct val="90000"/>
              </a:lnSpc>
              <a:buFont typeface="Wingdings" pitchFamily="2" charset="2"/>
              <a:buNone/>
              <a:defRPr/>
            </a:pPr>
            <a:endParaRPr lang="en-US" altLang="zh-CN" sz="2800" b="1" u="sng" dirty="0" smtClean="0">
              <a:ea typeface="宋体" charset="-122"/>
            </a:endParaRPr>
          </a:p>
          <a:p>
            <a:pPr eaLnBrk="1" hangingPunct="1">
              <a:lnSpc>
                <a:spcPct val="90000"/>
              </a:lnSpc>
              <a:defRPr/>
            </a:pPr>
            <a:r>
              <a:rPr lang="en-US" altLang="zh-CN" sz="2000" b="1" dirty="0" smtClean="0">
                <a:ea typeface="宋体" charset="-122"/>
              </a:rPr>
              <a:t>Knowledge is stored       	    Knowledge is highly 	 </a:t>
            </a:r>
          </a:p>
          <a:p>
            <a:pPr eaLnBrk="1" hangingPunct="1">
              <a:lnSpc>
                <a:spcPct val="90000"/>
              </a:lnSpc>
              <a:buFont typeface="Wingdings" pitchFamily="2" charset="2"/>
              <a:buNone/>
              <a:defRPr/>
            </a:pPr>
            <a:r>
              <a:rPr lang="en-US" altLang="zh-CN" sz="2000" b="1" dirty="0" smtClean="0">
                <a:ea typeface="宋体" charset="-122"/>
              </a:rPr>
              <a:t>	separate facts. 		    organized and structured.</a:t>
            </a:r>
          </a:p>
          <a:p>
            <a:pPr eaLnBrk="1" hangingPunct="1">
              <a:lnSpc>
                <a:spcPct val="90000"/>
              </a:lnSpc>
              <a:buFont typeface="Wingdings" pitchFamily="2" charset="2"/>
              <a:buNone/>
              <a:defRPr/>
            </a:pPr>
            <a:endParaRPr lang="en-US" altLang="zh-CN" sz="2000" b="1" dirty="0" smtClean="0">
              <a:ea typeface="宋体" charset="-122"/>
            </a:endParaRPr>
          </a:p>
          <a:p>
            <a:pPr eaLnBrk="1" hangingPunct="1">
              <a:lnSpc>
                <a:spcPct val="90000"/>
              </a:lnSpc>
              <a:defRPr/>
            </a:pPr>
            <a:r>
              <a:rPr lang="en-US" altLang="zh-CN" sz="2000" b="1" dirty="0" smtClean="0">
                <a:ea typeface="宋体" charset="-122"/>
              </a:rPr>
              <a:t>Focus much on actions.          	Thinking through things before acting.</a:t>
            </a:r>
          </a:p>
          <a:p>
            <a:pPr eaLnBrk="1" hangingPunct="1">
              <a:lnSpc>
                <a:spcPct val="90000"/>
              </a:lnSpc>
              <a:buFont typeface="Wingdings" pitchFamily="2" charset="2"/>
              <a:buNone/>
              <a:defRPr/>
            </a:pPr>
            <a:r>
              <a:rPr lang="en-US" altLang="zh-CN" sz="2000" b="1" dirty="0" smtClean="0">
                <a:ea typeface="宋体" charset="-122"/>
              </a:rPr>
              <a:t>				    </a:t>
            </a:r>
          </a:p>
          <a:p>
            <a:pPr eaLnBrk="1" hangingPunct="1">
              <a:lnSpc>
                <a:spcPct val="90000"/>
              </a:lnSpc>
              <a:defRPr/>
            </a:pPr>
            <a:r>
              <a:rPr lang="en-US" altLang="zh-CN" sz="2000" b="1" dirty="0" smtClean="0">
                <a:ea typeface="宋体" charset="-122"/>
              </a:rPr>
              <a:t>Need clear-cut rules.	   	 Know when to bend the rules.</a:t>
            </a:r>
          </a:p>
          <a:p>
            <a:pPr eaLnBrk="1" hangingPunct="1">
              <a:lnSpc>
                <a:spcPct val="90000"/>
              </a:lnSpc>
              <a:buFont typeface="Wingdings" pitchFamily="2" charset="2"/>
              <a:buNone/>
              <a:defRPr/>
            </a:pPr>
            <a:r>
              <a:rPr lang="en-US" altLang="zh-CN" sz="2000" b="1" dirty="0" smtClean="0">
                <a:ea typeface="宋体" charset="-122"/>
              </a:rPr>
              <a:t>					</a:t>
            </a:r>
          </a:p>
          <a:p>
            <a:pPr eaLnBrk="1" hangingPunct="1">
              <a:lnSpc>
                <a:spcPct val="90000"/>
              </a:lnSpc>
              <a:buFont typeface="Wingdings" pitchFamily="2" charset="2"/>
              <a:buNone/>
              <a:defRPr/>
            </a:pPr>
            <a:endParaRPr lang="en-US" altLang="zh-CN" sz="2000" b="1" dirty="0" smtClean="0">
              <a:ea typeface="宋体" charset="-122"/>
            </a:endParaRPr>
          </a:p>
        </p:txBody>
      </p:sp>
    </p:spTree>
  </p:cSld>
  <p:clrMapOvr>
    <a:masterClrMapping/>
  </p:clrMapOvr>
  <p:timing>
    <p:tnLst>
      <p:par>
        <p:cTn id="1" dur="indefinite" restart="never" nodeType="tmRoot"/>
      </p:par>
    </p:tnLst>
  </p:timing>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p:txBody>
          <a:bodyPr>
            <a:normAutofit fontScale="90000"/>
          </a:bodyPr>
          <a:lstStyle/>
          <a:p>
            <a:pPr eaLnBrk="1" hangingPunct="1">
              <a:defRPr/>
            </a:pPr>
            <a:r>
              <a:rPr lang="en-US" altLang="zh-CN" sz="3600" b="1" smtClean="0">
                <a:ea typeface="宋体" charset="-122"/>
              </a:rPr>
              <a:t>Novice Thinking Compared with Expert Thinking </a:t>
            </a:r>
            <a:r>
              <a:rPr lang="en-US" altLang="zh-CN" sz="2400" smtClean="0">
                <a:ea typeface="宋体" charset="-122"/>
              </a:rPr>
              <a:t>(Continued)</a:t>
            </a:r>
            <a:endParaRPr lang="en-US" altLang="zh-CN" sz="2400" b="1" smtClean="0">
              <a:ea typeface="宋体" charset="-122"/>
            </a:endParaRPr>
          </a:p>
        </p:txBody>
      </p:sp>
      <p:sp>
        <p:nvSpPr>
          <p:cNvPr id="316419" name="Rectangle 3"/>
          <p:cNvSpPr>
            <a:spLocks noGrp="1" noChangeArrowheads="1"/>
          </p:cNvSpPr>
          <p:nvPr>
            <p:ph type="body" idx="1"/>
          </p:nvPr>
        </p:nvSpPr>
        <p:spPr>
          <a:xfrm>
            <a:off x="381000" y="1905000"/>
            <a:ext cx="8229600" cy="4530725"/>
          </a:xfrm>
        </p:spPr>
        <p:txBody>
          <a:bodyPr/>
          <a:lstStyle/>
          <a:p>
            <a:pPr eaLnBrk="1" hangingPunct="1">
              <a:lnSpc>
                <a:spcPct val="80000"/>
              </a:lnSpc>
              <a:buFont typeface="Wingdings" pitchFamily="2" charset="2"/>
              <a:buNone/>
              <a:defRPr/>
            </a:pPr>
            <a:r>
              <a:rPr lang="zh-CN" altLang="en-US" sz="2400" b="1" dirty="0" smtClean="0">
                <a:ea typeface="宋体" charset="-122"/>
              </a:rPr>
              <a:t>	</a:t>
            </a:r>
            <a:r>
              <a:rPr lang="en-US" altLang="zh-CN" sz="2400" b="1" u="sng" dirty="0" smtClean="0">
                <a:ea typeface="宋体" charset="-122"/>
              </a:rPr>
              <a:t>Novice Nurse</a:t>
            </a:r>
            <a:r>
              <a:rPr lang="en-US" altLang="zh-CN" sz="2400" b="1" dirty="0" smtClean="0">
                <a:ea typeface="宋体" charset="-122"/>
              </a:rPr>
              <a:t>		          </a:t>
            </a:r>
            <a:r>
              <a:rPr lang="en-US" altLang="zh-CN" sz="2400" b="1" u="sng" dirty="0" smtClean="0">
                <a:ea typeface="宋体" charset="-122"/>
              </a:rPr>
              <a:t>Expert Nurse</a:t>
            </a:r>
          </a:p>
          <a:p>
            <a:pPr eaLnBrk="1" hangingPunct="1">
              <a:lnSpc>
                <a:spcPct val="80000"/>
              </a:lnSpc>
              <a:buFont typeface="Wingdings" pitchFamily="2" charset="2"/>
              <a:buNone/>
              <a:defRPr/>
            </a:pPr>
            <a:r>
              <a:rPr lang="en-US" altLang="zh-CN" sz="2400" b="1" dirty="0" smtClean="0">
                <a:ea typeface="宋体" charset="-122"/>
              </a:rPr>
              <a:t>		</a:t>
            </a:r>
          </a:p>
          <a:p>
            <a:pPr eaLnBrk="1" hangingPunct="1">
              <a:lnSpc>
                <a:spcPct val="80000"/>
              </a:lnSpc>
              <a:defRPr/>
            </a:pPr>
            <a:r>
              <a:rPr lang="en-US" altLang="zh-CN" sz="2000" b="1" dirty="0" smtClean="0">
                <a:ea typeface="宋体" charset="-122"/>
              </a:rPr>
              <a:t>Are unaware of resources.              	Are aware of resources. </a:t>
            </a:r>
          </a:p>
          <a:p>
            <a:pPr eaLnBrk="1" hangingPunct="1">
              <a:lnSpc>
                <a:spcPct val="80000"/>
              </a:lnSpc>
              <a:buFont typeface="Wingdings" pitchFamily="2" charset="2"/>
              <a:buNone/>
              <a:defRPr/>
            </a:pPr>
            <a:endParaRPr lang="en-US" altLang="zh-CN" sz="2000" b="1" dirty="0" smtClean="0">
              <a:ea typeface="宋体" charset="-122"/>
            </a:endParaRPr>
          </a:p>
          <a:p>
            <a:pPr eaLnBrk="1" hangingPunct="1">
              <a:lnSpc>
                <a:spcPct val="80000"/>
              </a:lnSpc>
              <a:defRPr/>
            </a:pPr>
            <a:r>
              <a:rPr lang="en-US" altLang="zh-CN" sz="2000" b="1" dirty="0" smtClean="0">
                <a:ea typeface="宋体" charset="-122"/>
              </a:rPr>
              <a:t>Anxious &amp; lack of confidence.        	Confident and focus.</a:t>
            </a:r>
          </a:p>
          <a:p>
            <a:pPr eaLnBrk="1" hangingPunct="1">
              <a:lnSpc>
                <a:spcPct val="80000"/>
              </a:lnSpc>
              <a:buFont typeface="Wingdings" pitchFamily="2" charset="2"/>
              <a:buNone/>
              <a:defRPr/>
            </a:pPr>
            <a:endParaRPr lang="en-US" altLang="zh-CN" sz="2000" b="1" dirty="0" smtClean="0">
              <a:ea typeface="宋体" charset="-122"/>
            </a:endParaRPr>
          </a:p>
          <a:p>
            <a:pPr eaLnBrk="1" hangingPunct="1">
              <a:lnSpc>
                <a:spcPct val="80000"/>
              </a:lnSpc>
              <a:defRPr/>
            </a:pPr>
            <a:r>
              <a:rPr lang="en-US" altLang="zh-CN" sz="2000" b="1" dirty="0" smtClean="0">
                <a:ea typeface="宋体" charset="-122"/>
              </a:rPr>
              <a:t>Focus more on procedure 	             	Focus on both parts.  Know</a:t>
            </a:r>
            <a:r>
              <a:rPr lang="en-US" altLang="zh-CN" sz="1800" b="1" dirty="0" smtClean="0">
                <a:ea typeface="宋体" charset="-122"/>
              </a:rPr>
              <a:t>  </a:t>
            </a:r>
          </a:p>
          <a:p>
            <a:pPr eaLnBrk="1" hangingPunct="1">
              <a:lnSpc>
                <a:spcPct val="80000"/>
              </a:lnSpc>
              <a:buFont typeface="Wingdings" pitchFamily="2" charset="2"/>
              <a:buNone/>
              <a:defRPr/>
            </a:pPr>
            <a:r>
              <a:rPr lang="en-US" altLang="zh-CN" sz="1800" b="1" dirty="0" smtClean="0">
                <a:ea typeface="宋体" charset="-122"/>
              </a:rPr>
              <a:t>	</a:t>
            </a:r>
            <a:r>
              <a:rPr lang="en-US" altLang="zh-CN" sz="2000" b="1" dirty="0" smtClean="0">
                <a:ea typeface="宋体" charset="-122"/>
              </a:rPr>
              <a:t>than client responses.	    		when to skip steps or do 2 steps</a:t>
            </a:r>
          </a:p>
          <a:p>
            <a:pPr eaLnBrk="1" hangingPunct="1">
              <a:lnSpc>
                <a:spcPct val="80000"/>
              </a:lnSpc>
              <a:buFont typeface="Wingdings" pitchFamily="2" charset="2"/>
              <a:buNone/>
              <a:defRPr/>
            </a:pPr>
            <a:r>
              <a:rPr lang="en-US" altLang="zh-CN" sz="2000" b="1" dirty="0" smtClean="0">
                <a:ea typeface="宋体" charset="-122"/>
              </a:rPr>
              <a:t>						together</a:t>
            </a:r>
            <a:r>
              <a:rPr lang="en-US" altLang="zh-CN" sz="1800" b="1" dirty="0" smtClean="0">
                <a:ea typeface="宋体" charset="-122"/>
              </a:rPr>
              <a:t>.</a:t>
            </a:r>
          </a:p>
          <a:p>
            <a:pPr eaLnBrk="1" hangingPunct="1">
              <a:lnSpc>
                <a:spcPct val="80000"/>
              </a:lnSpc>
              <a:buFont typeface="Wingdings" pitchFamily="2" charset="2"/>
              <a:buNone/>
              <a:defRPr/>
            </a:pPr>
            <a:endParaRPr lang="en-US" altLang="zh-CN" sz="1800" b="1" dirty="0" smtClean="0">
              <a:ea typeface="宋体" charset="-122"/>
            </a:endParaRPr>
          </a:p>
          <a:p>
            <a:pPr eaLnBrk="1" hangingPunct="1">
              <a:lnSpc>
                <a:spcPct val="80000"/>
              </a:lnSpc>
              <a:defRPr/>
            </a:pPr>
            <a:r>
              <a:rPr lang="en-US" altLang="zh-CN" sz="2000" b="1" dirty="0" smtClean="0">
                <a:ea typeface="宋体" charset="-122"/>
              </a:rPr>
              <a:t>Collect data more superficially.    	Collect more relevant &amp; in 					depth data.</a:t>
            </a:r>
          </a:p>
          <a:p>
            <a:pPr eaLnBrk="1" hangingPunct="1">
              <a:lnSpc>
                <a:spcPct val="80000"/>
              </a:lnSpc>
              <a:defRPr/>
            </a:pPr>
            <a:r>
              <a:rPr lang="en-US" altLang="zh-CN" sz="1800" b="1" dirty="0" smtClean="0">
                <a:ea typeface="宋体" charset="-122"/>
              </a:rPr>
              <a:t>Tend to follow policies by route.     		Analyze policies &amp; ways </a:t>
            </a:r>
          </a:p>
          <a:p>
            <a:pPr eaLnBrk="1" hangingPunct="1">
              <a:lnSpc>
                <a:spcPct val="80000"/>
              </a:lnSpc>
              <a:buFont typeface="Wingdings" pitchFamily="2" charset="2"/>
              <a:buNone/>
              <a:defRPr/>
            </a:pPr>
            <a:r>
              <a:rPr lang="en-US" altLang="zh-CN" sz="1800" b="1" dirty="0" smtClean="0">
                <a:ea typeface="宋体" charset="-122"/>
              </a:rPr>
              <a:t>						to improve them.</a:t>
            </a:r>
          </a:p>
          <a:p>
            <a:pPr eaLnBrk="1" hangingPunct="1">
              <a:lnSpc>
                <a:spcPct val="80000"/>
              </a:lnSpc>
              <a:buFont typeface="Wingdings" pitchFamily="2" charset="2"/>
              <a:buNone/>
              <a:defRPr/>
            </a:pPr>
            <a:endParaRPr lang="en-US" altLang="zh-CN" sz="1800" b="1" dirty="0" smtClean="0">
              <a:ea typeface="宋体" charset="-122"/>
            </a:endParaRPr>
          </a:p>
          <a:p>
            <a:pPr eaLnBrk="1" hangingPunct="1">
              <a:lnSpc>
                <a:spcPct val="80000"/>
              </a:lnSpc>
              <a:defRPr/>
            </a:pPr>
            <a:endParaRPr lang="en-US" altLang="zh-CN" sz="1800" dirty="0" smtClean="0">
              <a:ea typeface="宋体" charset="-122"/>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Guidelines for making a bed</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h. Observe the patient and document any nursing observations. </a:t>
            </a:r>
          </a:p>
          <a:p>
            <a:r>
              <a:rPr lang="en-US" dirty="0" smtClean="0"/>
              <a:t>Check for areas of redness that may lead to </a:t>
            </a:r>
            <a:r>
              <a:rPr lang="en-US" dirty="0" err="1" smtClean="0"/>
              <a:t>decubiti</a:t>
            </a:r>
            <a:r>
              <a:rPr lang="en-US" dirty="0" smtClean="0"/>
              <a:t> formation. </a:t>
            </a:r>
          </a:p>
          <a:p>
            <a:r>
              <a:rPr lang="en-US" dirty="0" smtClean="0"/>
              <a:t>Note tolerance of activity level while out of bed. </a:t>
            </a:r>
          </a:p>
          <a:p>
            <a:r>
              <a:rPr lang="en-US" dirty="0" smtClean="0"/>
              <a:t>Note observations about the physical and emotional status of the patient. </a:t>
            </a:r>
          </a:p>
          <a:p>
            <a:r>
              <a:rPr lang="en-US" dirty="0" smtClean="0"/>
              <a:t>Note any patient teaching or reinforced teaching given and the patient's response. </a:t>
            </a:r>
          </a:p>
          <a:p>
            <a:r>
              <a:rPr lang="en-US" dirty="0" smtClean="0"/>
              <a:t>Check for drainage, wetness, or other body fluids and record observations. </a:t>
            </a:r>
          </a:p>
          <a:p>
            <a:endParaRPr lang="en-US" dirty="0"/>
          </a:p>
        </p:txBody>
      </p:sp>
    </p:spTree>
  </p:cSld>
  <p:clrMapOvr>
    <a:masterClrMapping/>
  </p:clrMapOvr>
  <p:timing>
    <p:tnLst>
      <p:par>
        <p:cTn id="1" dur="indefinite" restart="never" nodeType="tmRoot"/>
      </p:par>
    </p:tnLst>
  </p:timing>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CREATIVITY</a:t>
            </a:r>
            <a:endParaRPr lang="en-US" b="1" dirty="0"/>
          </a:p>
        </p:txBody>
      </p:sp>
      <p:sp>
        <p:nvSpPr>
          <p:cNvPr id="3" name="Content Placeholder 2"/>
          <p:cNvSpPr>
            <a:spLocks noGrp="1"/>
          </p:cNvSpPr>
          <p:nvPr>
            <p:ph idx="1"/>
          </p:nvPr>
        </p:nvSpPr>
        <p:spPr/>
        <p:txBody>
          <a:bodyPr>
            <a:normAutofit/>
          </a:bodyPr>
          <a:lstStyle/>
          <a:p>
            <a:r>
              <a:rPr lang="en-US" dirty="0" smtClean="0"/>
              <a:t>Creativity is a major component of critical thinking. It is thinking that results in the development of new ideas and products.</a:t>
            </a:r>
          </a:p>
          <a:p>
            <a:r>
              <a:rPr lang="en-US" dirty="0" smtClean="0"/>
              <a:t>Creative thinkers must have knowledge of the problem </a:t>
            </a:r>
            <a:r>
              <a:rPr lang="en-US" dirty="0" err="1" smtClean="0"/>
              <a:t>e.g</a:t>
            </a:r>
            <a:r>
              <a:rPr lang="en-US" dirty="0" smtClean="0"/>
              <a:t> knowledge of normal growth and development will help build on the knowledge and come up with a creative solution.</a:t>
            </a:r>
          </a:p>
          <a:p>
            <a:pPr>
              <a:buNone/>
            </a:pPr>
            <a:r>
              <a:rPr lang="en-US" dirty="0" smtClean="0"/>
              <a:t> </a:t>
            </a:r>
          </a:p>
          <a:p>
            <a:endParaRPr lang="en-US" dirty="0" smtClean="0"/>
          </a:p>
          <a:p>
            <a:endParaRPr lang="en-US" dirty="0"/>
          </a:p>
        </p:txBody>
      </p:sp>
    </p:spTree>
  </p:cSld>
  <p:clrMapOvr>
    <a:masterClrMapping/>
  </p:clrMapOvr>
  <p:timing>
    <p:tnLst>
      <p:par>
        <p:cTn id="1" dur="indefinite" restart="never" nodeType="tmRoot"/>
      </p:par>
    </p:tnLst>
  </p:timing>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CREATIVITY</a:t>
            </a:r>
            <a:endParaRPr lang="en-US" dirty="0"/>
          </a:p>
        </p:txBody>
      </p:sp>
      <p:sp>
        <p:nvSpPr>
          <p:cNvPr id="3" name="Content Placeholder 2"/>
          <p:cNvSpPr>
            <a:spLocks noGrp="1"/>
          </p:cNvSpPr>
          <p:nvPr>
            <p:ph idx="1"/>
          </p:nvPr>
        </p:nvSpPr>
        <p:spPr>
          <a:xfrm>
            <a:off x="304800" y="1600200"/>
            <a:ext cx="8610600" cy="4800600"/>
          </a:xfrm>
        </p:spPr>
        <p:txBody>
          <a:bodyPr/>
          <a:lstStyle/>
          <a:p>
            <a:pPr>
              <a:buNone/>
            </a:pPr>
            <a:r>
              <a:rPr lang="en-US" dirty="0" smtClean="0"/>
              <a:t>Using creativity, nurse:-</a:t>
            </a:r>
          </a:p>
          <a:p>
            <a:pPr lvl="0"/>
            <a:r>
              <a:rPr lang="en-US" dirty="0" smtClean="0"/>
              <a:t>Generate many ideas rapidly</a:t>
            </a:r>
          </a:p>
          <a:p>
            <a:pPr lvl="0"/>
            <a:r>
              <a:rPr lang="en-US" dirty="0" smtClean="0"/>
              <a:t>Are generally flexible (able to change viewpoints)</a:t>
            </a:r>
          </a:p>
          <a:p>
            <a:pPr lvl="0"/>
            <a:r>
              <a:rPr lang="en-US" dirty="0" smtClean="0"/>
              <a:t>Create original solutions to problems</a:t>
            </a:r>
          </a:p>
          <a:p>
            <a:pPr lvl="0"/>
            <a:r>
              <a:rPr lang="en-US" dirty="0" smtClean="0"/>
              <a:t>Tend to be independent and self-confident even when under pressure</a:t>
            </a:r>
          </a:p>
          <a:p>
            <a:pPr lvl="0"/>
            <a:r>
              <a:rPr lang="en-US" dirty="0" smtClean="0"/>
              <a:t>Demonstrate individuality</a:t>
            </a:r>
            <a:endParaRPr lang="en-US" dirty="0"/>
          </a:p>
        </p:txBody>
      </p:sp>
    </p:spTree>
  </p:cSld>
  <p:clrMapOvr>
    <a:masterClrMapping/>
  </p:clrMapOvr>
  <p:timing>
    <p:tnLst>
      <p:par>
        <p:cTn id="1" dur="indefinite" restart="never" nodeType="tmRoot"/>
      </p:par>
    </p:tnLst>
  </p:timing>
</p:sld>
</file>

<file path=ppt/slides/slide1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pPr eaLnBrk="1" hangingPunct="1">
              <a:defRPr/>
            </a:pPr>
            <a:r>
              <a:rPr lang="en-US" altLang="zh-TW" sz="4000" b="1" dirty="0" smtClean="0">
                <a:ea typeface="新細明體" pitchFamily="18" charset="-120"/>
              </a:rPr>
              <a:t>The Nature of Critical Thinking</a:t>
            </a:r>
            <a:br>
              <a:rPr lang="en-US" altLang="zh-TW" sz="4000" b="1" dirty="0" smtClean="0">
                <a:ea typeface="新細明體" pitchFamily="18" charset="-120"/>
              </a:rPr>
            </a:br>
            <a:r>
              <a:rPr lang="en-US" altLang="zh-TW" sz="3200" b="1" dirty="0" smtClean="0">
                <a:ea typeface="新細明體" pitchFamily="18" charset="-120"/>
              </a:rPr>
              <a:t>Characteristics</a:t>
            </a:r>
            <a:r>
              <a:rPr lang="en-US" altLang="zh-TW" sz="3600" dirty="0" smtClean="0">
                <a:ea typeface="新細明體" pitchFamily="18" charset="-120"/>
              </a:rPr>
              <a:t> </a:t>
            </a:r>
          </a:p>
        </p:txBody>
      </p:sp>
      <p:sp>
        <p:nvSpPr>
          <p:cNvPr id="17411" name="Rectangle 3"/>
          <p:cNvSpPr>
            <a:spLocks noGrp="1" noChangeArrowheads="1"/>
          </p:cNvSpPr>
          <p:nvPr>
            <p:ph type="body" idx="1"/>
          </p:nvPr>
        </p:nvSpPr>
        <p:spPr/>
        <p:txBody>
          <a:bodyPr/>
          <a:lstStyle/>
          <a:p>
            <a:pPr eaLnBrk="1" hangingPunct="1">
              <a:defRPr/>
            </a:pPr>
            <a:endParaRPr lang="zh-TW" altLang="en-US" sz="2800" dirty="0" smtClean="0">
              <a:ea typeface="新細明體" pitchFamily="18" charset="-120"/>
            </a:endParaRPr>
          </a:p>
          <a:p>
            <a:pPr eaLnBrk="1" hangingPunct="1">
              <a:defRPr/>
            </a:pPr>
            <a:r>
              <a:rPr lang="en-US" altLang="zh-TW" sz="2800" dirty="0" smtClean="0">
                <a:ea typeface="新細明體" pitchFamily="18" charset="-120"/>
              </a:rPr>
              <a:t>Critical Thinking is Rational.</a:t>
            </a:r>
          </a:p>
          <a:p>
            <a:pPr eaLnBrk="1" hangingPunct="1">
              <a:defRPr/>
            </a:pPr>
            <a:r>
              <a:rPr lang="en-US" altLang="zh-TW" sz="2800" dirty="0" smtClean="0">
                <a:ea typeface="新細明體" pitchFamily="18" charset="-120"/>
              </a:rPr>
              <a:t>Critical Thinking is Reflective.</a:t>
            </a:r>
          </a:p>
          <a:p>
            <a:pPr eaLnBrk="1" hangingPunct="1">
              <a:defRPr/>
            </a:pPr>
            <a:r>
              <a:rPr lang="en-US" altLang="zh-TW" sz="2800" dirty="0" smtClean="0">
                <a:ea typeface="新細明體" pitchFamily="18" charset="-120"/>
              </a:rPr>
              <a:t>Critical Thinking is inquisitive.</a:t>
            </a:r>
          </a:p>
          <a:p>
            <a:pPr eaLnBrk="1" hangingPunct="1">
              <a:defRPr/>
            </a:pPr>
            <a:r>
              <a:rPr lang="en-US" altLang="zh-TW" sz="2800" dirty="0" smtClean="0">
                <a:ea typeface="新細明體" pitchFamily="18" charset="-120"/>
              </a:rPr>
              <a:t>Critical Thinking is Autonomous. </a:t>
            </a:r>
          </a:p>
        </p:txBody>
      </p:sp>
    </p:spTree>
  </p:cSld>
  <p:clrMapOvr>
    <a:masterClrMapping/>
  </p:clrMapOvr>
  <p:timing>
    <p:tnLst>
      <p:par>
        <p:cTn id="1" dur="indefinite" restart="never" nodeType="tmRoot"/>
      </p:par>
    </p:tnLst>
  </p:timing>
</p:sld>
</file>

<file path=ppt/slides/slide1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229600" cy="1143000"/>
          </a:xfrm>
        </p:spPr>
        <p:txBody>
          <a:bodyPr>
            <a:normAutofit fontScale="90000"/>
          </a:bodyPr>
          <a:lstStyle/>
          <a:p>
            <a:r>
              <a:rPr lang="en-US" sz="4000" b="1" dirty="0" smtClean="0"/>
              <a:t>FACTORS AFFECTING CRITICAL THINKING</a:t>
            </a:r>
            <a:r>
              <a:rPr lang="en-US" dirty="0" smtClean="0"/>
              <a:t/>
            </a:r>
            <a:br>
              <a:rPr lang="en-US" dirty="0" smtClean="0"/>
            </a:br>
            <a:endParaRPr lang="en-US" dirty="0"/>
          </a:p>
        </p:txBody>
      </p:sp>
      <p:sp>
        <p:nvSpPr>
          <p:cNvPr id="3" name="Content Placeholder 2"/>
          <p:cNvSpPr>
            <a:spLocks noGrp="1"/>
          </p:cNvSpPr>
          <p:nvPr>
            <p:ph idx="1"/>
          </p:nvPr>
        </p:nvSpPr>
        <p:spPr>
          <a:xfrm>
            <a:off x="457200" y="1600200"/>
            <a:ext cx="8229600" cy="4800600"/>
          </a:xfrm>
        </p:spPr>
        <p:txBody>
          <a:bodyPr/>
          <a:lstStyle/>
          <a:p>
            <a:r>
              <a:rPr lang="en-US" dirty="0" smtClean="0"/>
              <a:t>Many factors influence thinking </a:t>
            </a:r>
            <a:r>
              <a:rPr lang="en-US" dirty="0" err="1" smtClean="0"/>
              <a:t>e.g</a:t>
            </a:r>
            <a:r>
              <a:rPr lang="en-US" dirty="0" smtClean="0"/>
              <a:t> cognitive function, physical state, amount of sleep or rest, nutrition and fluid and electrolyte balances.</a:t>
            </a:r>
          </a:p>
          <a:p>
            <a:r>
              <a:rPr lang="en-US" dirty="0" smtClean="0"/>
              <a:t>The person’s age, gender, developmental level, learning style, anxiety, attitude and preparation level also affect thinking.</a:t>
            </a:r>
            <a:endParaRPr lang="en-US" dirty="0"/>
          </a:p>
        </p:txBody>
      </p:sp>
    </p:spTree>
  </p:cSld>
  <p:clrMapOvr>
    <a:masterClrMapping/>
  </p:clrMapOvr>
  <p:timing>
    <p:tnLst>
      <p:par>
        <p:cTn id="1" dur="indefinite" restart="never" nodeType="tmRoot"/>
      </p:par>
    </p:tnLst>
  </p:timing>
</p:sld>
</file>

<file path=ppt/slides/slide1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SKILLS IN CRITICAL THINKING</a:t>
            </a:r>
            <a:endParaRPr lang="en-US" dirty="0"/>
          </a:p>
        </p:txBody>
      </p:sp>
      <p:sp>
        <p:nvSpPr>
          <p:cNvPr id="3" name="Content Placeholder 2"/>
          <p:cNvSpPr>
            <a:spLocks noGrp="1"/>
          </p:cNvSpPr>
          <p:nvPr>
            <p:ph idx="1"/>
          </p:nvPr>
        </p:nvSpPr>
        <p:spPr>
          <a:xfrm>
            <a:off x="533400" y="1600200"/>
            <a:ext cx="7924800" cy="4525963"/>
          </a:xfrm>
        </p:spPr>
        <p:txBody>
          <a:bodyPr>
            <a:normAutofit/>
          </a:bodyPr>
          <a:lstStyle/>
          <a:p>
            <a:pPr lvl="1">
              <a:buNone/>
            </a:pPr>
            <a:r>
              <a:rPr lang="en-US" b="1" dirty="0" smtClean="0"/>
              <a:t>1. CRITICAL ANALYSIS</a:t>
            </a:r>
            <a:endParaRPr lang="en-US" dirty="0" smtClean="0"/>
          </a:p>
          <a:p>
            <a:r>
              <a:rPr lang="en-US" dirty="0" smtClean="0"/>
              <a:t>It is the application of a set of questions to a particular situation or idea to determine essential information and ideas and discard superfluous information and ideas.</a:t>
            </a:r>
          </a:p>
          <a:p>
            <a:endParaRPr lang="en-US" dirty="0"/>
          </a:p>
        </p:txBody>
      </p:sp>
    </p:spTree>
  </p:cSld>
  <p:clrMapOvr>
    <a:masterClrMapping/>
  </p:clrMapOvr>
  <p:timing>
    <p:tnLst>
      <p:par>
        <p:cTn id="1" dur="indefinite" restart="never" nodeType="tmRoot"/>
      </p:par>
    </p:tnLst>
  </p:timing>
</p:sld>
</file>

<file path=ppt/slides/slide1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SKILLS IN CRITICAL THINKING</a:t>
            </a:r>
            <a:endParaRPr lang="en-US" dirty="0"/>
          </a:p>
        </p:txBody>
      </p:sp>
      <p:sp>
        <p:nvSpPr>
          <p:cNvPr id="3" name="Content Placeholder 2"/>
          <p:cNvSpPr>
            <a:spLocks noGrp="1"/>
          </p:cNvSpPr>
          <p:nvPr>
            <p:ph idx="1"/>
          </p:nvPr>
        </p:nvSpPr>
        <p:spPr/>
        <p:txBody>
          <a:bodyPr/>
          <a:lstStyle/>
          <a:p>
            <a:pPr>
              <a:buNone/>
            </a:pPr>
            <a:r>
              <a:rPr lang="en-US" u="sng" dirty="0" smtClean="0"/>
              <a:t>Socratic questions:</a:t>
            </a:r>
          </a:p>
          <a:p>
            <a:r>
              <a:rPr lang="en-US" dirty="0" smtClean="0"/>
              <a:t>Socratic questioning is a technique one can use to look beneath the surface, recognize and examine assumptions, search for inconsistencies, examine multiple points of view and differentiate what one knows from what merely believes.</a:t>
            </a:r>
          </a:p>
          <a:p>
            <a:endParaRPr lang="en-US" dirty="0"/>
          </a:p>
        </p:txBody>
      </p:sp>
    </p:spTree>
  </p:cSld>
  <p:clrMapOvr>
    <a:masterClrMapping/>
  </p:clrMapOvr>
  <p:timing>
    <p:tnLst>
      <p:par>
        <p:cTn id="1" dur="indefinite" restart="never" nodeType="tmRoot"/>
      </p:par>
    </p:tnLst>
  </p:timing>
</p:sld>
</file>

<file path=ppt/slides/slide1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SKILLS IN CRITICAL THINKING</a:t>
            </a:r>
            <a:endParaRPr lang="en-US" dirty="0"/>
          </a:p>
        </p:txBody>
      </p:sp>
      <p:sp>
        <p:nvSpPr>
          <p:cNvPr id="3" name="Content Placeholder 2"/>
          <p:cNvSpPr>
            <a:spLocks noGrp="1"/>
          </p:cNvSpPr>
          <p:nvPr>
            <p:ph idx="1"/>
          </p:nvPr>
        </p:nvSpPr>
        <p:spPr/>
        <p:txBody>
          <a:bodyPr/>
          <a:lstStyle/>
          <a:p>
            <a:pPr lvl="1">
              <a:buNone/>
            </a:pPr>
            <a:r>
              <a:rPr lang="en-US" b="1" dirty="0" smtClean="0"/>
              <a:t>2. INDUCTIVE REASONING</a:t>
            </a:r>
            <a:endParaRPr lang="en-US" dirty="0" smtClean="0"/>
          </a:p>
          <a:p>
            <a:r>
              <a:rPr lang="en-US" dirty="0" smtClean="0"/>
              <a:t>Generalizations are made from a set of facts or observations. When viewed together, certain bits of information suggest a particular interpretation. </a:t>
            </a:r>
            <a:r>
              <a:rPr lang="en-US" dirty="0" err="1" smtClean="0"/>
              <a:t>e.g</a:t>
            </a:r>
            <a:r>
              <a:rPr lang="en-US" dirty="0" smtClean="0"/>
              <a:t> the nurse who observes that a client has dry skin, poor </a:t>
            </a:r>
            <a:r>
              <a:rPr lang="en-US" dirty="0" err="1" smtClean="0"/>
              <a:t>turgor</a:t>
            </a:r>
            <a:r>
              <a:rPr lang="en-US" dirty="0" smtClean="0"/>
              <a:t>, sunken eyes and dark amber urine may make a generalization that the client appears dehydrated.</a:t>
            </a:r>
          </a:p>
          <a:p>
            <a:endParaRPr lang="en-US" dirty="0"/>
          </a:p>
        </p:txBody>
      </p:sp>
    </p:spTree>
  </p:cSld>
  <p:clrMapOvr>
    <a:masterClrMapping/>
  </p:clrMapOvr>
  <p:timing>
    <p:tnLst>
      <p:par>
        <p:cTn id="1" dur="indefinite" restart="never" nodeType="tmRoot"/>
      </p:par>
    </p:tnLst>
  </p:timing>
</p:sld>
</file>

<file path=ppt/slides/slide1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SKILLS IN CRITICAL THINKING</a:t>
            </a:r>
            <a:endParaRPr lang="en-US" dirty="0"/>
          </a:p>
        </p:txBody>
      </p:sp>
      <p:sp>
        <p:nvSpPr>
          <p:cNvPr id="3" name="Content Placeholder 2"/>
          <p:cNvSpPr>
            <a:spLocks noGrp="1"/>
          </p:cNvSpPr>
          <p:nvPr>
            <p:ph idx="1"/>
          </p:nvPr>
        </p:nvSpPr>
        <p:spPr/>
        <p:txBody>
          <a:bodyPr/>
          <a:lstStyle/>
          <a:p>
            <a:pPr lvl="1">
              <a:buNone/>
            </a:pPr>
            <a:r>
              <a:rPr lang="en-US" b="1" dirty="0" smtClean="0"/>
              <a:t>3. DEDUCTIVE REASONING</a:t>
            </a:r>
            <a:endParaRPr lang="en-US" dirty="0" smtClean="0"/>
          </a:p>
          <a:p>
            <a:r>
              <a:rPr lang="en-US" dirty="0" smtClean="0"/>
              <a:t>Is reasoning from the general to the specific. The nurse starts with a conceptual framework and makes descriptive interpretations of the client’s needs basing on that frame work </a:t>
            </a:r>
            <a:r>
              <a:rPr lang="en-US" dirty="0" err="1" smtClean="0"/>
              <a:t>e.g</a:t>
            </a:r>
            <a:r>
              <a:rPr lang="en-US" dirty="0" smtClean="0"/>
              <a:t> basing Maslow’s hierarchy of needs the nurse can categorize the client’s problems in terms of elimination, nutrition and protection needs.</a:t>
            </a:r>
          </a:p>
          <a:p>
            <a:endParaRPr lang="en-US" dirty="0"/>
          </a:p>
        </p:txBody>
      </p:sp>
    </p:spTree>
  </p:cSld>
  <p:clrMapOvr>
    <a:masterClrMapping/>
  </p:clrMapOvr>
  <p:timing>
    <p:tnLst>
      <p:par>
        <p:cTn id="1" dur="indefinite" restart="never" nodeType="tmRoot"/>
      </p:par>
    </p:tnLst>
  </p:timing>
</p:sld>
</file>

<file path=ppt/slides/slide1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defRPr/>
            </a:pPr>
            <a:r>
              <a:rPr lang="en-US" altLang="zh-TW" sz="4000" b="1" smtClean="0">
                <a:ea typeface="新細明體" pitchFamily="18" charset="-120"/>
              </a:rPr>
              <a:t>Critical Thinking Attitude</a:t>
            </a:r>
          </a:p>
        </p:txBody>
      </p:sp>
      <p:sp>
        <p:nvSpPr>
          <p:cNvPr id="19459" name="Rectangle 3"/>
          <p:cNvSpPr>
            <a:spLocks noGrp="1" noChangeArrowheads="1"/>
          </p:cNvSpPr>
          <p:nvPr>
            <p:ph type="body" idx="1"/>
          </p:nvPr>
        </p:nvSpPr>
        <p:spPr/>
        <p:txBody>
          <a:bodyPr/>
          <a:lstStyle/>
          <a:p>
            <a:pPr lvl="1" eaLnBrk="1" hangingPunct="1">
              <a:lnSpc>
                <a:spcPct val="90000"/>
              </a:lnSpc>
              <a:buFontTx/>
              <a:buNone/>
              <a:defRPr/>
            </a:pPr>
            <a:endParaRPr lang="zh-TW" altLang="en-US" sz="3200" dirty="0" smtClean="0">
              <a:ea typeface="新細明體" pitchFamily="18" charset="-120"/>
            </a:endParaRPr>
          </a:p>
          <a:p>
            <a:pPr eaLnBrk="1" hangingPunct="1">
              <a:lnSpc>
                <a:spcPct val="90000"/>
              </a:lnSpc>
              <a:defRPr/>
            </a:pPr>
            <a:r>
              <a:rPr lang="en-US" altLang="zh-TW" dirty="0" smtClean="0">
                <a:ea typeface="新細明體" pitchFamily="18" charset="-120"/>
              </a:rPr>
              <a:t>Fair-mindedness</a:t>
            </a:r>
          </a:p>
          <a:p>
            <a:pPr eaLnBrk="1" hangingPunct="1">
              <a:lnSpc>
                <a:spcPct val="90000"/>
              </a:lnSpc>
              <a:defRPr/>
            </a:pPr>
            <a:r>
              <a:rPr lang="en-US" altLang="zh-TW" dirty="0" smtClean="0">
                <a:ea typeface="新細明體" pitchFamily="18" charset="-120"/>
              </a:rPr>
              <a:t>Intellectual humility</a:t>
            </a:r>
          </a:p>
          <a:p>
            <a:pPr eaLnBrk="1" hangingPunct="1">
              <a:lnSpc>
                <a:spcPct val="90000"/>
              </a:lnSpc>
              <a:defRPr/>
            </a:pPr>
            <a:r>
              <a:rPr lang="en-US" altLang="zh-TW" dirty="0" smtClean="0">
                <a:ea typeface="新細明體" pitchFamily="18" charset="-120"/>
              </a:rPr>
              <a:t>Intellectual integrity</a:t>
            </a:r>
          </a:p>
          <a:p>
            <a:pPr eaLnBrk="1" hangingPunct="1">
              <a:lnSpc>
                <a:spcPct val="90000"/>
              </a:lnSpc>
              <a:defRPr/>
            </a:pPr>
            <a:r>
              <a:rPr lang="en-US" altLang="zh-TW" dirty="0" smtClean="0">
                <a:ea typeface="新細明體" pitchFamily="18" charset="-120"/>
              </a:rPr>
              <a:t>Intellectual perseverance</a:t>
            </a:r>
          </a:p>
          <a:p>
            <a:pPr eaLnBrk="1" hangingPunct="1">
              <a:lnSpc>
                <a:spcPct val="90000"/>
              </a:lnSpc>
              <a:defRPr/>
            </a:pPr>
            <a:r>
              <a:rPr lang="en-US" altLang="zh-TW" dirty="0" smtClean="0">
                <a:ea typeface="新細明體" pitchFamily="18" charset="-120"/>
              </a:rPr>
              <a:t>Intellectual empathy</a:t>
            </a:r>
          </a:p>
          <a:p>
            <a:pPr eaLnBrk="1" hangingPunct="1">
              <a:lnSpc>
                <a:spcPct val="90000"/>
              </a:lnSpc>
              <a:defRPr/>
            </a:pPr>
            <a:r>
              <a:rPr lang="en-US" altLang="zh-TW" dirty="0" smtClean="0">
                <a:ea typeface="新細明體" pitchFamily="18" charset="-120"/>
              </a:rPr>
              <a:t>Intellectual courage</a:t>
            </a:r>
          </a:p>
          <a:p>
            <a:pPr eaLnBrk="1" hangingPunct="1">
              <a:lnSpc>
                <a:spcPct val="90000"/>
              </a:lnSpc>
              <a:defRPr/>
            </a:pPr>
            <a:r>
              <a:rPr lang="en-US" altLang="zh-TW" dirty="0" smtClean="0">
                <a:ea typeface="新細明體" pitchFamily="18" charset="-120"/>
              </a:rPr>
              <a:t>Intellectual curiosity</a:t>
            </a:r>
          </a:p>
          <a:p>
            <a:pPr eaLnBrk="1" hangingPunct="1">
              <a:lnSpc>
                <a:spcPct val="90000"/>
              </a:lnSpc>
              <a:defRPr/>
            </a:pPr>
            <a:endParaRPr lang="en-US" altLang="zh-TW" dirty="0" smtClean="0">
              <a:ea typeface="新細明體" pitchFamily="18" charset="-120"/>
            </a:endParaRPr>
          </a:p>
          <a:p>
            <a:pPr eaLnBrk="1" hangingPunct="1">
              <a:lnSpc>
                <a:spcPct val="90000"/>
              </a:lnSpc>
              <a:defRPr/>
            </a:pPr>
            <a:endParaRPr lang="zh-TW" altLang="en-US" dirty="0" smtClean="0">
              <a:ea typeface="新細明體" pitchFamily="18" charset="-120"/>
            </a:endParaRPr>
          </a:p>
        </p:txBody>
      </p:sp>
    </p:spTree>
    <p:extLst>
      <p:ext uri="{BB962C8B-B14F-4D97-AF65-F5344CB8AC3E}">
        <p14:creationId xmlns:p14="http://schemas.microsoft.com/office/powerpoint/2010/main" val="1286660428"/>
      </p:ext>
    </p:extLst>
  </p:cSld>
  <p:clrMapOvr>
    <a:masterClrMapping/>
  </p:clrMapOvr>
  <p:timing>
    <p:tnLst>
      <p:par>
        <p:cTn id="1" dur="indefinite" restart="never" nodeType="tmRoot"/>
      </p:par>
    </p:tnLst>
  </p:timing>
</p:sld>
</file>

<file path=ppt/slides/slide1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12838"/>
          </a:xfrm>
        </p:spPr>
        <p:txBody>
          <a:bodyPr>
            <a:normAutofit fontScale="90000"/>
          </a:bodyPr>
          <a:lstStyle/>
          <a:p>
            <a:r>
              <a:rPr lang="en-US" sz="4000" b="1" dirty="0" smtClean="0"/>
              <a:t/>
            </a:r>
            <a:br>
              <a:rPr lang="en-US" sz="4000" b="1" dirty="0" smtClean="0"/>
            </a:br>
            <a:r>
              <a:rPr lang="en-US" sz="4000" b="1" dirty="0" smtClean="0"/>
              <a:t>ATTITUDES THAT FOSTER CRITICAL THINKING</a:t>
            </a:r>
            <a:r>
              <a:rPr lang="en-US" dirty="0" smtClean="0"/>
              <a:t/>
            </a:r>
            <a:br>
              <a:rPr lang="en-US" dirty="0" smtClean="0"/>
            </a:br>
            <a:endParaRPr lang="en-US" dirty="0"/>
          </a:p>
        </p:txBody>
      </p:sp>
      <p:sp>
        <p:nvSpPr>
          <p:cNvPr id="3" name="Content Placeholder 2"/>
          <p:cNvSpPr>
            <a:spLocks noGrp="1"/>
          </p:cNvSpPr>
          <p:nvPr>
            <p:ph idx="1"/>
          </p:nvPr>
        </p:nvSpPr>
        <p:spPr>
          <a:xfrm>
            <a:off x="457200" y="1600200"/>
            <a:ext cx="8229600" cy="4876800"/>
          </a:xfrm>
        </p:spPr>
        <p:txBody>
          <a:bodyPr>
            <a:normAutofit lnSpcReduction="10000"/>
          </a:bodyPr>
          <a:lstStyle/>
          <a:p>
            <a:pPr lvl="0"/>
            <a:r>
              <a:rPr lang="en-US" b="1" dirty="0" smtClean="0"/>
              <a:t>Independence of thought</a:t>
            </a:r>
            <a:r>
              <a:rPr lang="en-US" dirty="0" smtClean="0"/>
              <a:t> – critical thinking requires that individuals think for themselves.</a:t>
            </a:r>
          </a:p>
          <a:p>
            <a:pPr lvl="0"/>
            <a:r>
              <a:rPr lang="en-US" b="1" dirty="0" smtClean="0"/>
              <a:t>Fair-mindedness</a:t>
            </a:r>
            <a:r>
              <a:rPr lang="en-US" dirty="0" smtClean="0"/>
              <a:t> – critical thinkers assess all view-points with the same standards and not basing their judgments on personal or group bias or prejudice. </a:t>
            </a:r>
          </a:p>
          <a:p>
            <a:pPr lvl="0"/>
            <a:r>
              <a:rPr lang="en-US" b="1" dirty="0" smtClean="0"/>
              <a:t>Insight onto egocentricity and </a:t>
            </a:r>
            <a:r>
              <a:rPr lang="en-US" b="1" dirty="0" err="1" smtClean="0"/>
              <a:t>sociocentricity</a:t>
            </a:r>
            <a:r>
              <a:rPr lang="en-US" b="1" dirty="0" smtClean="0"/>
              <a:t> </a:t>
            </a:r>
            <a:r>
              <a:rPr lang="en-US" dirty="0" smtClean="0"/>
              <a:t>– critical thinkers are open into the possibility that their personal biases or social pressures and customs could duly affect their thinking.</a:t>
            </a:r>
          </a:p>
          <a:p>
            <a:endParaRPr lang="en-US"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Rules to be observed when making beds</a:t>
            </a:r>
            <a:br>
              <a:rPr lang="en-US" b="1" dirty="0" smtClean="0"/>
            </a:br>
            <a:endParaRPr lang="en-US" dirty="0"/>
          </a:p>
        </p:txBody>
      </p:sp>
      <p:sp>
        <p:nvSpPr>
          <p:cNvPr id="3" name="Content Placeholder 2"/>
          <p:cNvSpPr>
            <a:spLocks noGrp="1"/>
          </p:cNvSpPr>
          <p:nvPr>
            <p:ph idx="1"/>
          </p:nvPr>
        </p:nvSpPr>
        <p:spPr>
          <a:xfrm>
            <a:off x="457200" y="1676400"/>
            <a:ext cx="8229600" cy="4953000"/>
          </a:xfrm>
        </p:spPr>
        <p:txBody>
          <a:bodyPr>
            <a:normAutofit/>
          </a:bodyPr>
          <a:lstStyle/>
          <a:p>
            <a:r>
              <a:rPr lang="en-US" dirty="0" smtClean="0"/>
              <a:t>All equipments should be collected before starting. </a:t>
            </a:r>
          </a:p>
          <a:p>
            <a:r>
              <a:rPr lang="en-US" dirty="0" smtClean="0"/>
              <a:t>Two nurses are required and they should work in harmony. </a:t>
            </a:r>
          </a:p>
          <a:p>
            <a:r>
              <a:rPr lang="en-US" dirty="0" smtClean="0"/>
              <a:t>Bed should be made in such a way that patient can be put in it without difficulty. </a:t>
            </a:r>
          </a:p>
          <a:p>
            <a:r>
              <a:rPr lang="en-US" dirty="0" smtClean="0"/>
              <a:t>The bed should be free from crumbs and creases and should give a maximum comfort to the patient.</a:t>
            </a:r>
          </a:p>
          <a:p>
            <a:endParaRPr lang="en-US" dirty="0"/>
          </a:p>
        </p:txBody>
      </p:sp>
    </p:spTree>
  </p:cSld>
  <p:clrMapOvr>
    <a:masterClrMapping/>
  </p:clrMapOvr>
  <p:timing>
    <p:tnLst>
      <p:par>
        <p:cTn id="1" dur="indefinite" restart="never" nodeType="tmRoot"/>
      </p:par>
    </p:tnLst>
  </p:timing>
</p:sld>
</file>

<file path=ppt/slides/slide1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ATTITUDES THAT FOSTER CRITICAL THINKING</a:t>
            </a:r>
            <a:endParaRPr lang="en-US" dirty="0"/>
          </a:p>
        </p:txBody>
      </p:sp>
      <p:sp>
        <p:nvSpPr>
          <p:cNvPr id="3" name="Content Placeholder 2"/>
          <p:cNvSpPr>
            <a:spLocks noGrp="1"/>
          </p:cNvSpPr>
          <p:nvPr>
            <p:ph idx="1"/>
          </p:nvPr>
        </p:nvSpPr>
        <p:spPr>
          <a:xfrm>
            <a:off x="457200" y="1600200"/>
            <a:ext cx="8229600" cy="5029200"/>
          </a:xfrm>
        </p:spPr>
        <p:txBody>
          <a:bodyPr>
            <a:normAutofit fontScale="85000" lnSpcReduction="20000"/>
          </a:bodyPr>
          <a:lstStyle/>
          <a:p>
            <a:pPr lvl="0"/>
            <a:r>
              <a:rPr lang="en-US" b="1" dirty="0" smtClean="0"/>
              <a:t>Intellectual humility and suspension of judgment </a:t>
            </a:r>
            <a:r>
              <a:rPr lang="en-US" dirty="0" smtClean="0"/>
              <a:t>– means having an awareness of the limits of one’s own knowledge</a:t>
            </a:r>
          </a:p>
          <a:p>
            <a:pPr lvl="0"/>
            <a:r>
              <a:rPr lang="en-US" b="1" dirty="0" smtClean="0"/>
              <a:t>Intellectual courage </a:t>
            </a:r>
            <a:r>
              <a:rPr lang="en-US" dirty="0" smtClean="0"/>
              <a:t>– with an attitude of courage, one is willing to consider and examine fairly one’s own ideas and views.</a:t>
            </a:r>
          </a:p>
          <a:p>
            <a:pPr lvl="0"/>
            <a:r>
              <a:rPr lang="en-US" b="1" dirty="0" smtClean="0"/>
              <a:t>Integrity</a:t>
            </a:r>
            <a:r>
              <a:rPr lang="en-US" dirty="0" smtClean="0"/>
              <a:t> – requires that individuals apply the same rigorous standards of proof to their own knowledge and beliefs as they apply to the knowledge and beliefs of others.</a:t>
            </a:r>
          </a:p>
          <a:p>
            <a:pPr lvl="0"/>
            <a:r>
              <a:rPr lang="en-US" b="1" dirty="0" smtClean="0"/>
              <a:t>Perseverance</a:t>
            </a:r>
            <a:r>
              <a:rPr lang="en-US" dirty="0" smtClean="0"/>
              <a:t> – this determination enables them clarify concepts and sort out related issues in spite of difficulties and frustrations.</a:t>
            </a:r>
          </a:p>
          <a:p>
            <a:endParaRPr lang="en-US" dirty="0"/>
          </a:p>
        </p:txBody>
      </p:sp>
    </p:spTree>
  </p:cSld>
  <p:clrMapOvr>
    <a:masterClrMapping/>
  </p:clrMapOvr>
  <p:timing>
    <p:tnLst>
      <p:par>
        <p:cTn id="1" dur="indefinite" restart="never" nodeType="tmRoot"/>
      </p:par>
    </p:tnLst>
  </p:timing>
</p:sld>
</file>

<file path=ppt/slides/slide1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ATTITUDES THAT FOSTER CRITICAL THINKING</a:t>
            </a:r>
            <a:endParaRPr lang="en-US" dirty="0"/>
          </a:p>
        </p:txBody>
      </p:sp>
      <p:sp>
        <p:nvSpPr>
          <p:cNvPr id="3" name="Content Placeholder 2"/>
          <p:cNvSpPr>
            <a:spLocks noGrp="1"/>
          </p:cNvSpPr>
          <p:nvPr>
            <p:ph idx="1"/>
          </p:nvPr>
        </p:nvSpPr>
        <p:spPr/>
        <p:txBody>
          <a:bodyPr>
            <a:normAutofit lnSpcReduction="10000"/>
          </a:bodyPr>
          <a:lstStyle/>
          <a:p>
            <a:pPr lvl="0"/>
            <a:r>
              <a:rPr lang="en-US" b="1" dirty="0" smtClean="0"/>
              <a:t>Confidence in reasoning </a:t>
            </a:r>
            <a:r>
              <a:rPr lang="en-US" dirty="0" smtClean="0"/>
              <a:t>– well reasoned thinking will lead to trustworthy conclusions. </a:t>
            </a:r>
          </a:p>
          <a:p>
            <a:pPr lvl="0"/>
            <a:r>
              <a:rPr lang="en-US" b="1" dirty="0" smtClean="0"/>
              <a:t>Interest in exploring both thoughts and feelings </a:t>
            </a:r>
            <a:r>
              <a:rPr lang="en-US" dirty="0" smtClean="0"/>
              <a:t>– a critical thinker knows that emotions can influence thinking and that often feelings underlie thoughts. </a:t>
            </a:r>
          </a:p>
          <a:p>
            <a:pPr lvl="0"/>
            <a:r>
              <a:rPr lang="en-US" b="1" dirty="0" smtClean="0"/>
              <a:t>Curiosity</a:t>
            </a:r>
            <a:r>
              <a:rPr lang="en-US" dirty="0" smtClean="0"/>
              <a:t> – the internal conversation going on within the mind of a critical thinker is filled with questions.</a:t>
            </a:r>
          </a:p>
          <a:p>
            <a:endParaRPr lang="en-US" dirty="0"/>
          </a:p>
        </p:txBody>
      </p:sp>
    </p:spTree>
  </p:cSld>
  <p:clrMapOvr>
    <a:masterClrMapping/>
  </p:clrMapOvr>
  <p:timing>
    <p:tnLst>
      <p:par>
        <p:cTn id="1" dur="indefinite" restart="never" nodeType="tmRoot"/>
      </p:par>
    </p:tnLst>
  </p:timing>
</p:sld>
</file>

<file path=ppt/slides/slide1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800" b="1" dirty="0" smtClean="0"/>
              <a:t>STANDARDS AND ELEMENTS OF CRITICAL THINKING</a:t>
            </a:r>
            <a:endParaRPr lang="en-US" sz="2800" dirty="0"/>
          </a:p>
        </p:txBody>
      </p:sp>
      <p:graphicFrame>
        <p:nvGraphicFramePr>
          <p:cNvPr id="4" name="Content Placeholder 3"/>
          <p:cNvGraphicFramePr>
            <a:graphicFrameLocks noGrp="1"/>
          </p:cNvGraphicFramePr>
          <p:nvPr>
            <p:ph idx="1"/>
          </p:nvPr>
        </p:nvGraphicFramePr>
        <p:xfrm>
          <a:off x="381001" y="914400"/>
          <a:ext cx="8305800" cy="5715003"/>
        </p:xfrm>
        <a:graphic>
          <a:graphicData uri="http://schemas.openxmlformats.org/drawingml/2006/table">
            <a:tbl>
              <a:tblPr firstRow="1" bandRow="1">
                <a:tableStyleId>{5C22544A-7EE6-4342-B048-85BDC9FD1C3A}</a:tableStyleId>
              </a:tblPr>
              <a:tblGrid>
                <a:gridCol w="4191000"/>
                <a:gridCol w="4114800"/>
              </a:tblGrid>
              <a:tr h="722541">
                <a:tc gridSpan="2">
                  <a:txBody>
                    <a:bodyPr/>
                    <a:lstStyle/>
                    <a:p>
                      <a:pPr marL="0" marR="0" algn="ctr">
                        <a:spcBef>
                          <a:spcPts val="0"/>
                        </a:spcBef>
                        <a:spcAft>
                          <a:spcPts val="0"/>
                        </a:spcAft>
                      </a:pPr>
                      <a:r>
                        <a:rPr lang="en-US" sz="2800" b="1" dirty="0">
                          <a:latin typeface="Calibri"/>
                          <a:ea typeface="Times New Roman"/>
                          <a:cs typeface="Calibri"/>
                        </a:rPr>
                        <a:t>UNIVERSAL INTELLECTUAL STANDARDS</a:t>
                      </a:r>
                      <a:endParaRPr lang="en-US" sz="2800" dirty="0">
                        <a:latin typeface="Calibri"/>
                        <a:ea typeface="Times New Roman"/>
                        <a:cs typeface="Times New Roman"/>
                      </a:endParaRPr>
                    </a:p>
                  </a:txBody>
                  <a:tcPr marL="68580" marR="68580" marT="0" marB="0"/>
                </a:tc>
                <a:tc hMerge="1">
                  <a:txBody>
                    <a:bodyPr/>
                    <a:lstStyle/>
                    <a:p>
                      <a:endParaRPr lang="en-US"/>
                    </a:p>
                  </a:txBody>
                  <a:tcPr/>
                </a:tc>
              </a:tr>
              <a:tr h="722541">
                <a:tc>
                  <a:txBody>
                    <a:bodyPr/>
                    <a:lstStyle/>
                    <a:p>
                      <a:pPr marL="0" marR="0" algn="just">
                        <a:spcBef>
                          <a:spcPts val="0"/>
                        </a:spcBef>
                        <a:spcAft>
                          <a:spcPts val="0"/>
                        </a:spcAft>
                      </a:pPr>
                      <a:r>
                        <a:rPr lang="en-US" sz="2800" b="1">
                          <a:latin typeface="Calibri"/>
                          <a:ea typeface="Times New Roman"/>
                          <a:cs typeface="Calibri"/>
                        </a:rPr>
                        <a:t>STANDARD</a:t>
                      </a:r>
                      <a:endParaRPr lang="en-US" sz="2800">
                        <a:latin typeface="Calibri"/>
                        <a:ea typeface="Times New Roman"/>
                        <a:cs typeface="Times New Roman"/>
                      </a:endParaRPr>
                    </a:p>
                  </a:txBody>
                  <a:tcPr marL="68580" marR="68580" marT="0" marB="0"/>
                </a:tc>
                <a:tc>
                  <a:txBody>
                    <a:bodyPr/>
                    <a:lstStyle/>
                    <a:p>
                      <a:pPr marL="0" marR="0" algn="just">
                        <a:spcBef>
                          <a:spcPts val="0"/>
                        </a:spcBef>
                        <a:spcAft>
                          <a:spcPts val="0"/>
                        </a:spcAft>
                      </a:pPr>
                      <a:r>
                        <a:rPr lang="en-US" sz="2800" b="1" dirty="0">
                          <a:latin typeface="Calibri"/>
                          <a:ea typeface="Times New Roman"/>
                          <a:cs typeface="Calibri"/>
                        </a:rPr>
                        <a:t>SAMPLE QUESTION</a:t>
                      </a:r>
                      <a:endParaRPr lang="en-US" sz="2800" dirty="0">
                        <a:latin typeface="Calibri"/>
                        <a:ea typeface="Times New Roman"/>
                        <a:cs typeface="Times New Roman"/>
                      </a:endParaRPr>
                    </a:p>
                  </a:txBody>
                  <a:tcPr marL="68580" marR="68580" marT="0" marB="0"/>
                </a:tc>
              </a:tr>
              <a:tr h="722541">
                <a:tc>
                  <a:txBody>
                    <a:bodyPr/>
                    <a:lstStyle/>
                    <a:p>
                      <a:pPr marL="0" marR="0" algn="just">
                        <a:spcBef>
                          <a:spcPts val="0"/>
                        </a:spcBef>
                        <a:spcAft>
                          <a:spcPts val="0"/>
                        </a:spcAft>
                      </a:pPr>
                      <a:r>
                        <a:rPr lang="en-US" sz="2800" dirty="0">
                          <a:latin typeface="Calibri"/>
                          <a:ea typeface="Times New Roman"/>
                          <a:cs typeface="Calibri"/>
                        </a:rPr>
                        <a:t>Clarity</a:t>
                      </a:r>
                      <a:endParaRPr lang="en-US" sz="2800" dirty="0">
                        <a:latin typeface="Calibri"/>
                        <a:ea typeface="Times New Roman"/>
                        <a:cs typeface="Times New Roman"/>
                      </a:endParaRPr>
                    </a:p>
                  </a:txBody>
                  <a:tcPr marL="68580" marR="68580" marT="0" marB="0"/>
                </a:tc>
                <a:tc>
                  <a:txBody>
                    <a:bodyPr/>
                    <a:lstStyle/>
                    <a:p>
                      <a:pPr marL="0" marR="0" algn="just">
                        <a:spcBef>
                          <a:spcPts val="0"/>
                        </a:spcBef>
                        <a:spcAft>
                          <a:spcPts val="0"/>
                        </a:spcAft>
                      </a:pPr>
                      <a:r>
                        <a:rPr lang="en-US" sz="2800" dirty="0">
                          <a:latin typeface="Calibri"/>
                          <a:ea typeface="Times New Roman"/>
                          <a:cs typeface="Calibri"/>
                        </a:rPr>
                        <a:t>What is an example of this?</a:t>
                      </a:r>
                      <a:endParaRPr lang="en-US" sz="2800" dirty="0">
                        <a:latin typeface="Calibri"/>
                        <a:ea typeface="Times New Roman"/>
                        <a:cs typeface="Times New Roman"/>
                      </a:endParaRPr>
                    </a:p>
                  </a:txBody>
                  <a:tcPr marL="68580" marR="68580" marT="0" marB="0"/>
                </a:tc>
              </a:tr>
              <a:tr h="886845">
                <a:tc>
                  <a:txBody>
                    <a:bodyPr/>
                    <a:lstStyle/>
                    <a:p>
                      <a:pPr marL="0" marR="0" algn="just">
                        <a:spcBef>
                          <a:spcPts val="0"/>
                        </a:spcBef>
                        <a:spcAft>
                          <a:spcPts val="0"/>
                        </a:spcAft>
                      </a:pPr>
                      <a:r>
                        <a:rPr lang="en-US" sz="2800" dirty="0">
                          <a:latin typeface="Calibri"/>
                          <a:ea typeface="Times New Roman"/>
                          <a:cs typeface="Calibri"/>
                        </a:rPr>
                        <a:t>Accuracy</a:t>
                      </a:r>
                      <a:endParaRPr lang="en-US" sz="2800" dirty="0">
                        <a:latin typeface="Calibri"/>
                        <a:ea typeface="Times New Roman"/>
                        <a:cs typeface="Times New Roman"/>
                      </a:endParaRPr>
                    </a:p>
                  </a:txBody>
                  <a:tcPr marL="68580" marR="68580" marT="0" marB="0"/>
                </a:tc>
                <a:tc>
                  <a:txBody>
                    <a:bodyPr/>
                    <a:lstStyle/>
                    <a:p>
                      <a:pPr marL="0" marR="0" algn="just">
                        <a:spcBef>
                          <a:spcPts val="0"/>
                        </a:spcBef>
                        <a:spcAft>
                          <a:spcPts val="0"/>
                        </a:spcAft>
                      </a:pPr>
                      <a:r>
                        <a:rPr lang="en-US" sz="2800" dirty="0">
                          <a:latin typeface="Calibri"/>
                          <a:ea typeface="Times New Roman"/>
                          <a:cs typeface="Calibri"/>
                        </a:rPr>
                        <a:t>How can I find out if that is true?</a:t>
                      </a:r>
                      <a:endParaRPr lang="en-US" sz="2800" dirty="0">
                        <a:latin typeface="Calibri"/>
                        <a:ea typeface="Times New Roman"/>
                        <a:cs typeface="Times New Roman"/>
                      </a:endParaRPr>
                    </a:p>
                  </a:txBody>
                  <a:tcPr marL="68580" marR="68580" marT="0" marB="0"/>
                </a:tc>
              </a:tr>
              <a:tr h="886845">
                <a:tc>
                  <a:txBody>
                    <a:bodyPr/>
                    <a:lstStyle/>
                    <a:p>
                      <a:pPr marL="0" marR="0" algn="just">
                        <a:spcBef>
                          <a:spcPts val="0"/>
                        </a:spcBef>
                        <a:spcAft>
                          <a:spcPts val="0"/>
                        </a:spcAft>
                      </a:pPr>
                      <a:r>
                        <a:rPr lang="en-US" sz="2800" dirty="0">
                          <a:latin typeface="Calibri"/>
                          <a:ea typeface="Times New Roman"/>
                          <a:cs typeface="Calibri"/>
                        </a:rPr>
                        <a:t>Relevance</a:t>
                      </a:r>
                      <a:endParaRPr lang="en-US" sz="2800" dirty="0">
                        <a:latin typeface="Calibri"/>
                        <a:ea typeface="Times New Roman"/>
                        <a:cs typeface="Times New Roman"/>
                      </a:endParaRPr>
                    </a:p>
                  </a:txBody>
                  <a:tcPr marL="68580" marR="68580" marT="0" marB="0"/>
                </a:tc>
                <a:tc>
                  <a:txBody>
                    <a:bodyPr/>
                    <a:lstStyle/>
                    <a:p>
                      <a:pPr marL="0" marR="0" algn="just">
                        <a:spcBef>
                          <a:spcPts val="0"/>
                        </a:spcBef>
                        <a:spcAft>
                          <a:spcPts val="0"/>
                        </a:spcAft>
                      </a:pPr>
                      <a:r>
                        <a:rPr lang="en-US" sz="2800" dirty="0">
                          <a:latin typeface="Calibri"/>
                          <a:ea typeface="Times New Roman"/>
                          <a:cs typeface="Calibri"/>
                        </a:rPr>
                        <a:t>How does that help me with the issue?</a:t>
                      </a:r>
                      <a:endParaRPr lang="en-US" sz="2800" dirty="0">
                        <a:latin typeface="Calibri"/>
                        <a:ea typeface="Times New Roman"/>
                        <a:cs typeface="Times New Roman"/>
                      </a:endParaRPr>
                    </a:p>
                  </a:txBody>
                  <a:tcPr marL="68580" marR="68580" marT="0" marB="0"/>
                </a:tc>
              </a:tr>
              <a:tr h="886845">
                <a:tc>
                  <a:txBody>
                    <a:bodyPr/>
                    <a:lstStyle/>
                    <a:p>
                      <a:pPr marL="0" marR="0" algn="just">
                        <a:spcBef>
                          <a:spcPts val="0"/>
                        </a:spcBef>
                        <a:spcAft>
                          <a:spcPts val="0"/>
                        </a:spcAft>
                      </a:pPr>
                      <a:r>
                        <a:rPr lang="en-US" sz="2800" dirty="0">
                          <a:latin typeface="Calibri"/>
                          <a:ea typeface="Times New Roman"/>
                          <a:cs typeface="Calibri"/>
                        </a:rPr>
                        <a:t>Logicalness</a:t>
                      </a:r>
                      <a:endParaRPr lang="en-US" sz="2800" dirty="0">
                        <a:latin typeface="Calibri"/>
                        <a:ea typeface="Times New Roman"/>
                        <a:cs typeface="Times New Roman"/>
                      </a:endParaRPr>
                    </a:p>
                  </a:txBody>
                  <a:tcPr marL="68580" marR="68580" marT="0" marB="0"/>
                </a:tc>
                <a:tc>
                  <a:txBody>
                    <a:bodyPr/>
                    <a:lstStyle/>
                    <a:p>
                      <a:pPr marL="0" marR="0" algn="just">
                        <a:spcBef>
                          <a:spcPts val="0"/>
                        </a:spcBef>
                        <a:spcAft>
                          <a:spcPts val="0"/>
                        </a:spcAft>
                      </a:pPr>
                      <a:r>
                        <a:rPr lang="en-US" sz="2800" dirty="0">
                          <a:latin typeface="Calibri"/>
                          <a:ea typeface="Times New Roman"/>
                          <a:cs typeface="Calibri"/>
                        </a:rPr>
                        <a:t>Does that follow from the evidence?</a:t>
                      </a:r>
                      <a:endParaRPr lang="en-US" sz="2800" dirty="0">
                        <a:latin typeface="Calibri"/>
                        <a:ea typeface="Times New Roman"/>
                        <a:cs typeface="Times New Roman"/>
                      </a:endParaRPr>
                    </a:p>
                  </a:txBody>
                  <a:tcPr marL="68580" marR="68580" marT="0" marB="0"/>
                </a:tc>
              </a:tr>
              <a:tr h="886845">
                <a:tc>
                  <a:txBody>
                    <a:bodyPr/>
                    <a:lstStyle/>
                    <a:p>
                      <a:pPr marL="0" marR="0" algn="just">
                        <a:spcBef>
                          <a:spcPts val="0"/>
                        </a:spcBef>
                        <a:spcAft>
                          <a:spcPts val="0"/>
                        </a:spcAft>
                      </a:pPr>
                      <a:r>
                        <a:rPr lang="en-US" sz="2800">
                          <a:latin typeface="Calibri"/>
                          <a:ea typeface="Times New Roman"/>
                          <a:cs typeface="Calibri"/>
                        </a:rPr>
                        <a:t>Breadth</a:t>
                      </a:r>
                      <a:endParaRPr lang="en-US" sz="2800">
                        <a:latin typeface="Calibri"/>
                        <a:ea typeface="Times New Roman"/>
                        <a:cs typeface="Times New Roman"/>
                      </a:endParaRPr>
                    </a:p>
                  </a:txBody>
                  <a:tcPr marL="68580" marR="68580" marT="0" marB="0"/>
                </a:tc>
                <a:tc>
                  <a:txBody>
                    <a:bodyPr/>
                    <a:lstStyle/>
                    <a:p>
                      <a:pPr marL="0" marR="0" algn="just">
                        <a:spcBef>
                          <a:spcPts val="0"/>
                        </a:spcBef>
                        <a:spcAft>
                          <a:spcPts val="0"/>
                        </a:spcAft>
                      </a:pPr>
                      <a:r>
                        <a:rPr lang="en-US" sz="2800" dirty="0">
                          <a:latin typeface="Calibri"/>
                          <a:ea typeface="Times New Roman"/>
                          <a:cs typeface="Calibri"/>
                        </a:rPr>
                        <a:t>Do I need to consider another point of view?</a:t>
                      </a:r>
                      <a:endParaRPr lang="en-US" sz="2800" dirty="0">
                        <a:latin typeface="Calibri"/>
                        <a:ea typeface="Times New Roman"/>
                        <a:cs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1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800" b="1" dirty="0" smtClean="0"/>
              <a:t>STANDARDS AND ELEMENTS OF CRITICAL THINKING</a:t>
            </a:r>
            <a:endParaRPr lang="en-US" sz="2800" dirty="0"/>
          </a:p>
        </p:txBody>
      </p:sp>
      <p:graphicFrame>
        <p:nvGraphicFramePr>
          <p:cNvPr id="4" name="Content Placeholder 3"/>
          <p:cNvGraphicFramePr>
            <a:graphicFrameLocks noGrp="1"/>
          </p:cNvGraphicFramePr>
          <p:nvPr>
            <p:ph idx="1"/>
          </p:nvPr>
        </p:nvGraphicFramePr>
        <p:xfrm>
          <a:off x="457200" y="990600"/>
          <a:ext cx="8229600" cy="5440680"/>
        </p:xfrm>
        <a:graphic>
          <a:graphicData uri="http://schemas.openxmlformats.org/drawingml/2006/table">
            <a:tbl>
              <a:tblPr firstRow="1" bandRow="1">
                <a:tableStyleId>{5C22544A-7EE6-4342-B048-85BDC9FD1C3A}</a:tableStyleId>
              </a:tblPr>
              <a:tblGrid>
                <a:gridCol w="4114800"/>
                <a:gridCol w="4114800"/>
              </a:tblGrid>
              <a:tr h="477520">
                <a:tc gridSpan="2">
                  <a:txBody>
                    <a:bodyPr/>
                    <a:lstStyle/>
                    <a:p>
                      <a:pPr marL="0" marR="0" algn="ctr">
                        <a:spcBef>
                          <a:spcPts val="0"/>
                        </a:spcBef>
                        <a:spcAft>
                          <a:spcPts val="0"/>
                        </a:spcAft>
                      </a:pPr>
                      <a:r>
                        <a:rPr lang="en-US" sz="2800" b="1" dirty="0">
                          <a:latin typeface="Calibri"/>
                          <a:ea typeface="Times New Roman"/>
                          <a:cs typeface="Calibri"/>
                        </a:rPr>
                        <a:t>UNIVERSAL INTELLECTUAL STANDARDS</a:t>
                      </a:r>
                      <a:endParaRPr lang="en-US" sz="2800" dirty="0">
                        <a:latin typeface="Calibri"/>
                        <a:ea typeface="Times New Roman"/>
                        <a:cs typeface="Times New Roman"/>
                      </a:endParaRPr>
                    </a:p>
                  </a:txBody>
                  <a:tcPr marL="68580" marR="68580" marT="0" marB="0"/>
                </a:tc>
                <a:tc hMerge="1">
                  <a:txBody>
                    <a:bodyPr/>
                    <a:lstStyle/>
                    <a:p>
                      <a:endParaRPr lang="en-US"/>
                    </a:p>
                  </a:txBody>
                  <a:tcPr/>
                </a:tc>
              </a:tr>
              <a:tr h="665480">
                <a:tc>
                  <a:txBody>
                    <a:bodyPr/>
                    <a:lstStyle/>
                    <a:p>
                      <a:pPr marL="0" marR="0" algn="just">
                        <a:spcBef>
                          <a:spcPts val="0"/>
                        </a:spcBef>
                        <a:spcAft>
                          <a:spcPts val="0"/>
                        </a:spcAft>
                      </a:pPr>
                      <a:r>
                        <a:rPr lang="en-US" sz="2800" b="1" dirty="0" smtClean="0">
                          <a:latin typeface="Calibri"/>
                          <a:ea typeface="Times New Roman"/>
                          <a:cs typeface="Calibri"/>
                        </a:rPr>
                        <a:t>STANDARD</a:t>
                      </a:r>
                    </a:p>
                  </a:txBody>
                  <a:tcPr marL="68580" marR="68580" marT="0" marB="0"/>
                </a:tc>
                <a:tc>
                  <a:txBody>
                    <a:bodyPr/>
                    <a:lstStyle/>
                    <a:p>
                      <a:pPr marL="0" marR="0" algn="just">
                        <a:spcBef>
                          <a:spcPts val="0"/>
                        </a:spcBef>
                        <a:spcAft>
                          <a:spcPts val="0"/>
                        </a:spcAft>
                      </a:pPr>
                      <a:r>
                        <a:rPr lang="en-US" sz="2800" b="1" dirty="0">
                          <a:latin typeface="Calibri"/>
                          <a:ea typeface="Times New Roman"/>
                          <a:cs typeface="Calibri"/>
                        </a:rPr>
                        <a:t>SAMPLE </a:t>
                      </a:r>
                      <a:r>
                        <a:rPr lang="en-US" sz="2800" b="1" dirty="0" smtClean="0">
                          <a:latin typeface="Calibri"/>
                          <a:ea typeface="Times New Roman"/>
                          <a:cs typeface="Calibri"/>
                        </a:rPr>
                        <a:t>QUESTION</a:t>
                      </a:r>
                    </a:p>
                  </a:txBody>
                  <a:tcPr marL="68580" marR="68580" marT="0" marB="0"/>
                </a:tc>
              </a:tr>
              <a:tr h="477520">
                <a:tc>
                  <a:txBody>
                    <a:bodyPr/>
                    <a:lstStyle/>
                    <a:p>
                      <a:pPr marL="0" marR="0" algn="just">
                        <a:spcBef>
                          <a:spcPts val="0"/>
                        </a:spcBef>
                        <a:spcAft>
                          <a:spcPts val="0"/>
                        </a:spcAft>
                      </a:pPr>
                      <a:r>
                        <a:rPr lang="en-US" sz="2800" dirty="0">
                          <a:latin typeface="Calibri"/>
                          <a:ea typeface="Times New Roman"/>
                          <a:cs typeface="Calibri"/>
                        </a:rPr>
                        <a:t>Precision</a:t>
                      </a:r>
                      <a:endParaRPr lang="en-US" sz="2800" dirty="0">
                        <a:latin typeface="Calibri"/>
                        <a:ea typeface="Times New Roman"/>
                        <a:cs typeface="Times New Roman"/>
                      </a:endParaRPr>
                    </a:p>
                  </a:txBody>
                  <a:tcPr marL="68580" marR="68580" marT="0" marB="0"/>
                </a:tc>
                <a:tc>
                  <a:txBody>
                    <a:bodyPr/>
                    <a:lstStyle/>
                    <a:p>
                      <a:pPr marL="0" marR="0" algn="just">
                        <a:spcBef>
                          <a:spcPts val="0"/>
                        </a:spcBef>
                        <a:spcAft>
                          <a:spcPts val="0"/>
                        </a:spcAft>
                      </a:pPr>
                      <a:r>
                        <a:rPr lang="en-US" sz="2800" dirty="0">
                          <a:latin typeface="Calibri"/>
                          <a:ea typeface="Times New Roman"/>
                          <a:cs typeface="Calibri"/>
                        </a:rPr>
                        <a:t>Can I be more specific?</a:t>
                      </a:r>
                      <a:endParaRPr lang="en-US" sz="2800" dirty="0">
                        <a:latin typeface="Calibri"/>
                        <a:ea typeface="Times New Roman"/>
                        <a:cs typeface="Times New Roman"/>
                      </a:endParaRPr>
                    </a:p>
                  </a:txBody>
                  <a:tcPr marL="68580" marR="68580" marT="0" marB="0"/>
                </a:tc>
              </a:tr>
              <a:tr h="955040">
                <a:tc>
                  <a:txBody>
                    <a:bodyPr/>
                    <a:lstStyle/>
                    <a:p>
                      <a:pPr marL="0" marR="0" algn="just">
                        <a:spcBef>
                          <a:spcPts val="0"/>
                        </a:spcBef>
                        <a:spcAft>
                          <a:spcPts val="0"/>
                        </a:spcAft>
                      </a:pPr>
                      <a:r>
                        <a:rPr lang="en-US" sz="2800" dirty="0">
                          <a:latin typeface="Calibri"/>
                          <a:ea typeface="Times New Roman"/>
                          <a:cs typeface="Calibri"/>
                        </a:rPr>
                        <a:t>Significance</a:t>
                      </a:r>
                      <a:endParaRPr lang="en-US" sz="2800" dirty="0">
                        <a:latin typeface="Calibri"/>
                        <a:ea typeface="Times New Roman"/>
                        <a:cs typeface="Times New Roman"/>
                      </a:endParaRPr>
                    </a:p>
                  </a:txBody>
                  <a:tcPr marL="68580" marR="68580" marT="0" marB="0"/>
                </a:tc>
                <a:tc>
                  <a:txBody>
                    <a:bodyPr/>
                    <a:lstStyle/>
                    <a:p>
                      <a:pPr marL="0" marR="0" algn="just">
                        <a:spcBef>
                          <a:spcPts val="0"/>
                        </a:spcBef>
                        <a:spcAft>
                          <a:spcPts val="0"/>
                        </a:spcAft>
                      </a:pPr>
                      <a:r>
                        <a:rPr lang="en-US" sz="2800" dirty="0">
                          <a:latin typeface="Calibri"/>
                          <a:ea typeface="Times New Roman"/>
                          <a:cs typeface="Calibri"/>
                        </a:rPr>
                        <a:t>Which of these facts is most important?</a:t>
                      </a:r>
                      <a:endParaRPr lang="en-US" sz="2800" dirty="0">
                        <a:latin typeface="Calibri"/>
                        <a:ea typeface="Times New Roman"/>
                        <a:cs typeface="Times New Roman"/>
                      </a:endParaRPr>
                    </a:p>
                  </a:txBody>
                  <a:tcPr marL="68580" marR="68580" marT="0" marB="0"/>
                </a:tc>
              </a:tr>
              <a:tr h="955040">
                <a:tc>
                  <a:txBody>
                    <a:bodyPr/>
                    <a:lstStyle/>
                    <a:p>
                      <a:pPr marL="0" marR="0" algn="just">
                        <a:spcBef>
                          <a:spcPts val="0"/>
                        </a:spcBef>
                        <a:spcAft>
                          <a:spcPts val="0"/>
                        </a:spcAft>
                      </a:pPr>
                      <a:r>
                        <a:rPr lang="en-US" sz="2800">
                          <a:latin typeface="Calibri"/>
                          <a:ea typeface="Times New Roman"/>
                          <a:cs typeface="Calibri"/>
                        </a:rPr>
                        <a:t>Completeness</a:t>
                      </a:r>
                      <a:endParaRPr lang="en-US" sz="2800">
                        <a:latin typeface="Calibri"/>
                        <a:ea typeface="Times New Roman"/>
                        <a:cs typeface="Times New Roman"/>
                      </a:endParaRPr>
                    </a:p>
                  </a:txBody>
                  <a:tcPr marL="68580" marR="68580" marT="0" marB="0"/>
                </a:tc>
                <a:tc>
                  <a:txBody>
                    <a:bodyPr/>
                    <a:lstStyle/>
                    <a:p>
                      <a:pPr marL="0" marR="0" algn="just">
                        <a:spcBef>
                          <a:spcPts val="0"/>
                        </a:spcBef>
                        <a:spcAft>
                          <a:spcPts val="0"/>
                        </a:spcAft>
                      </a:pPr>
                      <a:r>
                        <a:rPr lang="en-US" sz="2800" dirty="0">
                          <a:latin typeface="Calibri"/>
                          <a:ea typeface="Times New Roman"/>
                          <a:cs typeface="Calibri"/>
                        </a:rPr>
                        <a:t>Have I missed any important aspects?</a:t>
                      </a:r>
                      <a:endParaRPr lang="en-US" sz="2800" dirty="0">
                        <a:latin typeface="Calibri"/>
                        <a:ea typeface="Times New Roman"/>
                        <a:cs typeface="Times New Roman"/>
                      </a:endParaRPr>
                    </a:p>
                  </a:txBody>
                  <a:tcPr marL="68580" marR="68580" marT="0" marB="0"/>
                </a:tc>
              </a:tr>
              <a:tr h="955040">
                <a:tc>
                  <a:txBody>
                    <a:bodyPr/>
                    <a:lstStyle/>
                    <a:p>
                      <a:pPr marL="0" marR="0" algn="just">
                        <a:spcBef>
                          <a:spcPts val="0"/>
                        </a:spcBef>
                        <a:spcAft>
                          <a:spcPts val="0"/>
                        </a:spcAft>
                      </a:pPr>
                      <a:r>
                        <a:rPr lang="en-US" sz="2800">
                          <a:latin typeface="Calibri"/>
                          <a:ea typeface="Times New Roman"/>
                          <a:cs typeface="Calibri"/>
                        </a:rPr>
                        <a:t>Fairness</a:t>
                      </a:r>
                      <a:endParaRPr lang="en-US" sz="2800">
                        <a:latin typeface="Calibri"/>
                        <a:ea typeface="Times New Roman"/>
                        <a:cs typeface="Times New Roman"/>
                      </a:endParaRPr>
                    </a:p>
                  </a:txBody>
                  <a:tcPr marL="68580" marR="68580" marT="0" marB="0"/>
                </a:tc>
                <a:tc>
                  <a:txBody>
                    <a:bodyPr/>
                    <a:lstStyle/>
                    <a:p>
                      <a:pPr marL="0" marR="0" algn="just">
                        <a:spcBef>
                          <a:spcPts val="0"/>
                        </a:spcBef>
                        <a:spcAft>
                          <a:spcPts val="0"/>
                        </a:spcAft>
                      </a:pPr>
                      <a:r>
                        <a:rPr lang="en-US" sz="2800" dirty="0">
                          <a:latin typeface="Calibri"/>
                          <a:ea typeface="Times New Roman"/>
                          <a:cs typeface="Calibri"/>
                        </a:rPr>
                        <a:t>Am I considering the thinking of others?</a:t>
                      </a:r>
                      <a:endParaRPr lang="en-US" sz="2800" dirty="0">
                        <a:latin typeface="Calibri"/>
                        <a:ea typeface="Times New Roman"/>
                        <a:cs typeface="Times New Roman"/>
                      </a:endParaRPr>
                    </a:p>
                  </a:txBody>
                  <a:tcPr marL="68580" marR="68580" marT="0" marB="0"/>
                </a:tc>
              </a:tr>
              <a:tr h="955040">
                <a:tc>
                  <a:txBody>
                    <a:bodyPr/>
                    <a:lstStyle/>
                    <a:p>
                      <a:pPr marL="0" marR="0" algn="just">
                        <a:spcBef>
                          <a:spcPts val="0"/>
                        </a:spcBef>
                        <a:spcAft>
                          <a:spcPts val="0"/>
                        </a:spcAft>
                      </a:pPr>
                      <a:r>
                        <a:rPr lang="en-US" sz="2800">
                          <a:latin typeface="Calibri"/>
                          <a:ea typeface="Times New Roman"/>
                          <a:cs typeface="Calibri"/>
                        </a:rPr>
                        <a:t>Depth</a:t>
                      </a:r>
                      <a:endParaRPr lang="en-US" sz="2800">
                        <a:latin typeface="Calibri"/>
                        <a:ea typeface="Times New Roman"/>
                        <a:cs typeface="Times New Roman"/>
                      </a:endParaRPr>
                    </a:p>
                  </a:txBody>
                  <a:tcPr marL="68580" marR="68580" marT="0" marB="0"/>
                </a:tc>
                <a:tc>
                  <a:txBody>
                    <a:bodyPr/>
                    <a:lstStyle/>
                    <a:p>
                      <a:pPr marL="0" marR="0" algn="just">
                        <a:spcBef>
                          <a:spcPts val="0"/>
                        </a:spcBef>
                        <a:spcAft>
                          <a:spcPts val="0"/>
                        </a:spcAft>
                      </a:pPr>
                      <a:r>
                        <a:rPr lang="en-US" sz="2800" dirty="0">
                          <a:latin typeface="Calibri"/>
                          <a:ea typeface="Times New Roman"/>
                          <a:cs typeface="Calibri"/>
                        </a:rPr>
                        <a:t>What makes this a difficult problem?</a:t>
                      </a:r>
                      <a:endParaRPr lang="en-US" sz="2800" dirty="0">
                        <a:latin typeface="Calibri"/>
                        <a:ea typeface="Times New Roman"/>
                        <a:cs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1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sz="3100" b="1" dirty="0" smtClean="0"/>
              <a:t/>
            </a:r>
            <a:br>
              <a:rPr lang="en-US" sz="3100" b="1" dirty="0" smtClean="0"/>
            </a:br>
            <a:r>
              <a:rPr lang="en-US" sz="3100" b="1" dirty="0" smtClean="0"/>
              <a:t>APPLYING CRITICAL THINKING TO NURSING PRACTICE</a:t>
            </a:r>
            <a:r>
              <a:rPr lang="en-US" dirty="0" smtClean="0"/>
              <a:t/>
            </a:r>
            <a:br>
              <a:rPr lang="en-US" dirty="0" smtClean="0"/>
            </a:br>
            <a:endParaRPr lang="en-US" dirty="0"/>
          </a:p>
        </p:txBody>
      </p:sp>
      <p:sp>
        <p:nvSpPr>
          <p:cNvPr id="3" name="Content Placeholder 2"/>
          <p:cNvSpPr>
            <a:spLocks noGrp="1"/>
          </p:cNvSpPr>
          <p:nvPr>
            <p:ph idx="1"/>
          </p:nvPr>
        </p:nvSpPr>
        <p:spPr>
          <a:xfrm>
            <a:off x="457200" y="990600"/>
            <a:ext cx="8229600" cy="5486400"/>
          </a:xfrm>
        </p:spPr>
        <p:txBody>
          <a:bodyPr>
            <a:normAutofit fontScale="85000" lnSpcReduction="10000"/>
          </a:bodyPr>
          <a:lstStyle/>
          <a:p>
            <a:r>
              <a:rPr lang="en-US" dirty="0" smtClean="0"/>
              <a:t>Nurses function effectively some part of everyday without thinking critically </a:t>
            </a:r>
            <a:r>
              <a:rPr lang="en-US" dirty="0" err="1" smtClean="0"/>
              <a:t>e.g</a:t>
            </a:r>
            <a:r>
              <a:rPr lang="en-US" dirty="0" smtClean="0"/>
              <a:t> selecting which uniform to wear or deciding what to eat. However, the high order skills of critical thinking are put in play as soon as a new idea is encountered or a less-than-routine decision must be made.</a:t>
            </a:r>
          </a:p>
          <a:p>
            <a:pPr>
              <a:buNone/>
            </a:pPr>
            <a:endParaRPr lang="en-US" dirty="0" smtClean="0"/>
          </a:p>
          <a:p>
            <a:r>
              <a:rPr lang="en-US" dirty="0" smtClean="0"/>
              <a:t>The Nursing Process is a systematic, rational method of planning and providing individualized care. Paul and Elder (1995) identified elements of thought and applied to the nursing process.</a:t>
            </a:r>
          </a:p>
          <a:p>
            <a:endParaRPr lang="en-US" dirty="0" smtClean="0"/>
          </a:p>
          <a:p>
            <a:pPr>
              <a:buNone/>
            </a:pPr>
            <a:r>
              <a:rPr lang="en-US" dirty="0" smtClean="0"/>
              <a:t> </a:t>
            </a:r>
          </a:p>
          <a:p>
            <a:endParaRPr lang="en-US" dirty="0"/>
          </a:p>
        </p:txBody>
      </p:sp>
    </p:spTree>
  </p:cSld>
  <p:clrMapOvr>
    <a:masterClrMapping/>
  </p:clrMapOvr>
  <p:timing>
    <p:tnLst>
      <p:par>
        <p:cTn id="1" dur="indefinite" restart="never" nodeType="tmRoot"/>
      </p:par>
    </p:tnLst>
  </p:timing>
</p:sld>
</file>

<file path=ppt/slides/slide1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3600" b="1" dirty="0" smtClean="0"/>
              <a:t>ROLE OF CRITICAL THINKING IN NURSING</a:t>
            </a:r>
            <a:endParaRPr lang="en-US" sz="3600" b="1" dirty="0"/>
          </a:p>
        </p:txBody>
      </p:sp>
      <p:sp>
        <p:nvSpPr>
          <p:cNvPr id="3" name="Content Placeholder 2"/>
          <p:cNvSpPr>
            <a:spLocks noGrp="1"/>
          </p:cNvSpPr>
          <p:nvPr>
            <p:ph idx="1"/>
          </p:nvPr>
        </p:nvSpPr>
        <p:spPr>
          <a:xfrm>
            <a:off x="457200" y="914400"/>
            <a:ext cx="8229600" cy="5638800"/>
          </a:xfrm>
        </p:spPr>
        <p:txBody>
          <a:bodyPr/>
          <a:lstStyle/>
          <a:p>
            <a:pPr lvl="7">
              <a:buNone/>
            </a:pPr>
            <a:endParaRPr lang="en-US" dirty="0" smtClean="0"/>
          </a:p>
          <a:p>
            <a:pPr lvl="7">
              <a:buNone/>
            </a:pPr>
            <a:endParaRPr lang="en-US" dirty="0" smtClean="0"/>
          </a:p>
          <a:p>
            <a:pPr lvl="7">
              <a:buNone/>
            </a:pPr>
            <a:r>
              <a:rPr lang="en-US" dirty="0" smtClean="0"/>
              <a:t>	CLINICAL</a:t>
            </a:r>
          </a:p>
          <a:p>
            <a:pPr lvl="7">
              <a:buNone/>
            </a:pPr>
            <a:r>
              <a:rPr lang="en-US" dirty="0" smtClean="0"/>
              <a:t>	 REASONING</a:t>
            </a:r>
          </a:p>
          <a:p>
            <a:pPr lvl="8">
              <a:buNone/>
            </a:pPr>
            <a:endParaRPr lang="en-US" dirty="0" smtClean="0"/>
          </a:p>
          <a:p>
            <a:pPr lvl="8">
              <a:buNone/>
            </a:pPr>
            <a:r>
              <a:rPr lang="en-US" dirty="0" smtClean="0"/>
              <a:t>ASSESSMENT</a:t>
            </a:r>
          </a:p>
          <a:p>
            <a:pPr lvl="8">
              <a:buNone/>
            </a:pPr>
            <a:r>
              <a:rPr lang="en-US" dirty="0" smtClean="0"/>
              <a:t>DIAGNOSIS</a:t>
            </a:r>
          </a:p>
          <a:p>
            <a:pPr lvl="7">
              <a:buNone/>
            </a:pPr>
            <a:endParaRPr lang="en-US" dirty="0" smtClean="0"/>
          </a:p>
          <a:p>
            <a:pPr lvl="7">
              <a:buNone/>
            </a:pPr>
            <a:endParaRPr lang="en-US" dirty="0" smtClean="0"/>
          </a:p>
          <a:p>
            <a:pPr lvl="7">
              <a:buNone/>
            </a:pPr>
            <a:endParaRPr lang="en-US" dirty="0" smtClean="0"/>
          </a:p>
          <a:p>
            <a:pPr lvl="7">
              <a:buNone/>
            </a:pPr>
            <a:endParaRPr lang="en-US" dirty="0" smtClean="0"/>
          </a:p>
          <a:p>
            <a:pPr lvl="7">
              <a:buNone/>
            </a:pPr>
            <a:endParaRPr lang="en-US" dirty="0" smtClean="0"/>
          </a:p>
          <a:p>
            <a:pPr lvl="8">
              <a:buNone/>
            </a:pPr>
            <a:r>
              <a:rPr lang="en-US" dirty="0" smtClean="0"/>
              <a:t>PLANNING</a:t>
            </a:r>
          </a:p>
          <a:p>
            <a:pPr lvl="8">
              <a:buNone/>
            </a:pPr>
            <a:r>
              <a:rPr lang="en-US" dirty="0" smtClean="0"/>
              <a:t>IMPLEMENTATION</a:t>
            </a:r>
          </a:p>
          <a:p>
            <a:pPr lvl="8">
              <a:buNone/>
            </a:pPr>
            <a:r>
              <a:rPr lang="en-US" dirty="0" smtClean="0"/>
              <a:t>EVALUATION</a:t>
            </a:r>
            <a:endParaRPr lang="en-US" dirty="0"/>
          </a:p>
        </p:txBody>
      </p:sp>
      <p:sp>
        <p:nvSpPr>
          <p:cNvPr id="5" name="Oval 4"/>
          <p:cNvSpPr/>
          <p:nvPr/>
        </p:nvSpPr>
        <p:spPr>
          <a:xfrm>
            <a:off x="3962400" y="3581400"/>
            <a:ext cx="2057400" cy="16764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CRITICAL THINKING</a:t>
            </a:r>
            <a:endParaRPr lang="en-US" b="1" dirty="0">
              <a:solidFill>
                <a:schemeClr val="tx1"/>
              </a:solidFill>
            </a:endParaRPr>
          </a:p>
        </p:txBody>
      </p:sp>
      <p:sp>
        <p:nvSpPr>
          <p:cNvPr id="9" name="Arc 8"/>
          <p:cNvSpPr/>
          <p:nvPr/>
        </p:nvSpPr>
        <p:spPr>
          <a:xfrm>
            <a:off x="3048000" y="2286000"/>
            <a:ext cx="3962400" cy="4038600"/>
          </a:xfrm>
          <a:prstGeom prst="arc">
            <a:avLst>
              <a:gd name="adj1" fmla="val 16200000"/>
              <a:gd name="adj2" fmla="val 1616123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Block Arc 9"/>
          <p:cNvSpPr/>
          <p:nvPr/>
        </p:nvSpPr>
        <p:spPr>
          <a:xfrm>
            <a:off x="1905000" y="1066800"/>
            <a:ext cx="6172200" cy="5791200"/>
          </a:xfrm>
          <a:prstGeom prst="blockArc">
            <a:avLst>
              <a:gd name="adj1" fmla="val 5583344"/>
              <a:gd name="adj2" fmla="val 5491014"/>
              <a:gd name="adj3" fmla="val 36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1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APPLYING CRITICAL THINKING TO NURSING PRACTICE</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PROBLEM SOLVING</a:t>
            </a:r>
          </a:p>
          <a:p>
            <a:r>
              <a:rPr lang="en-US" dirty="0" smtClean="0"/>
              <a:t>The nurse obtains information that clarifies the nature of the problem and suggests possible solutions. </a:t>
            </a:r>
          </a:p>
          <a:p>
            <a:r>
              <a:rPr lang="en-US" dirty="0" smtClean="0"/>
              <a:t>Problem solving for one situation contributes to the nurse’s body of knowledge for problem solving in a similar situation.</a:t>
            </a:r>
          </a:p>
          <a:p>
            <a:pPr>
              <a:buNone/>
            </a:pPr>
            <a:r>
              <a:rPr lang="en-US" dirty="0" smtClean="0"/>
              <a:t>WAYS</a:t>
            </a:r>
          </a:p>
          <a:p>
            <a:pPr marL="514350" indent="-514350">
              <a:buFont typeface="+mj-lt"/>
              <a:buAutoNum type="arabicPeriod"/>
            </a:pPr>
            <a:r>
              <a:rPr lang="en-US" dirty="0" smtClean="0"/>
              <a:t>Trial and error – trying a number of approaches</a:t>
            </a:r>
          </a:p>
          <a:p>
            <a:pPr marL="514350" indent="-514350">
              <a:buFont typeface="+mj-lt"/>
              <a:buAutoNum type="arabicPeriod"/>
            </a:pPr>
            <a:r>
              <a:rPr lang="en-US" dirty="0" smtClean="0"/>
              <a:t>Intuition – experience </a:t>
            </a:r>
          </a:p>
          <a:p>
            <a:pPr>
              <a:buNone/>
            </a:pPr>
            <a:endParaRPr lang="en-US" dirty="0"/>
          </a:p>
        </p:txBody>
      </p:sp>
    </p:spTree>
  </p:cSld>
  <p:clrMapOvr>
    <a:masterClrMapping/>
  </p:clrMapOvr>
  <p:timing>
    <p:tnLst>
      <p:par>
        <p:cTn id="1" dur="indefinite" restart="never" nodeType="tmRoot"/>
      </p:par>
    </p:tnLst>
  </p:timing>
</p:sld>
</file>

<file path=ppt/slides/slide1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APPLYING CRITICAL THINKING TO NURSING PRACTICE</a:t>
            </a:r>
            <a:endParaRPr lang="en-US" dirty="0"/>
          </a:p>
        </p:txBody>
      </p:sp>
      <p:sp>
        <p:nvSpPr>
          <p:cNvPr id="3" name="Content Placeholder 2"/>
          <p:cNvSpPr>
            <a:spLocks noGrp="1"/>
          </p:cNvSpPr>
          <p:nvPr>
            <p:ph idx="1"/>
          </p:nvPr>
        </p:nvSpPr>
        <p:spPr/>
        <p:txBody>
          <a:bodyPr/>
          <a:lstStyle/>
          <a:p>
            <a:pPr>
              <a:buNone/>
            </a:pPr>
            <a:r>
              <a:rPr lang="en-US" b="1" dirty="0" smtClean="0"/>
              <a:t>DECISION – MAKING</a:t>
            </a:r>
          </a:p>
          <a:p>
            <a:r>
              <a:rPr lang="en-US" dirty="0" smtClean="0"/>
              <a:t>Nurses make decision in the course of problem solving or other situations </a:t>
            </a:r>
            <a:r>
              <a:rPr lang="en-US" dirty="0" err="1" smtClean="0"/>
              <a:t>e.g</a:t>
            </a:r>
            <a:r>
              <a:rPr lang="en-US" dirty="0" smtClean="0"/>
              <a:t> confidentiality, prioritizing, time management.</a:t>
            </a:r>
          </a:p>
          <a:p>
            <a:r>
              <a:rPr lang="en-US" dirty="0" smtClean="0"/>
              <a:t>Is a critical thinking process for choosing the best actions to meet the desired goal. </a:t>
            </a:r>
            <a:endParaRPr lang="en-US" dirty="0"/>
          </a:p>
        </p:txBody>
      </p:sp>
    </p:spTree>
  </p:cSld>
  <p:clrMapOvr>
    <a:masterClrMapping/>
  </p:clrMapOvr>
  <p:timing>
    <p:tnLst>
      <p:par>
        <p:cTn id="1" dur="indefinite" restart="never" nodeType="tmRoot"/>
      </p:par>
    </p:tnLst>
  </p:timing>
</p:sld>
</file>

<file path=ppt/slides/slide13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STEPS TO DECISION - MAKING</a:t>
            </a:r>
            <a:endParaRPr lang="en-US" b="1" dirty="0"/>
          </a:p>
        </p:txBody>
      </p:sp>
      <p:sp>
        <p:nvSpPr>
          <p:cNvPr id="3" name="Content Placeholder 2"/>
          <p:cNvSpPr>
            <a:spLocks noGrp="1"/>
          </p:cNvSpPr>
          <p:nvPr>
            <p:ph idx="1"/>
          </p:nvPr>
        </p:nvSpPr>
        <p:spPr/>
        <p:txBody>
          <a:bodyPr>
            <a:normAutofit fontScale="85000" lnSpcReduction="20000"/>
          </a:bodyPr>
          <a:lstStyle/>
          <a:p>
            <a:pPr marL="514350" indent="-514350">
              <a:buFont typeface="+mj-lt"/>
              <a:buAutoNum type="arabicPeriod"/>
            </a:pPr>
            <a:r>
              <a:rPr lang="en-US" dirty="0" smtClean="0"/>
              <a:t>Identify the purpose</a:t>
            </a:r>
          </a:p>
          <a:p>
            <a:pPr marL="514350" indent="-514350">
              <a:buFont typeface="+mj-lt"/>
              <a:buAutoNum type="arabicPeriod"/>
            </a:pPr>
            <a:r>
              <a:rPr lang="en-US" dirty="0" smtClean="0"/>
              <a:t>Set the criteria</a:t>
            </a:r>
          </a:p>
          <a:p>
            <a:pPr marL="514350" indent="-514350">
              <a:buFont typeface="+mj-lt"/>
              <a:buAutoNum type="arabicPeriod"/>
            </a:pPr>
            <a:r>
              <a:rPr lang="en-US" dirty="0" smtClean="0"/>
              <a:t>Weight the criteria</a:t>
            </a:r>
          </a:p>
          <a:p>
            <a:pPr marL="514350" indent="-514350">
              <a:buFont typeface="+mj-lt"/>
              <a:buAutoNum type="arabicPeriod"/>
            </a:pPr>
            <a:r>
              <a:rPr lang="en-US" dirty="0" smtClean="0"/>
              <a:t>Seek alternatives</a:t>
            </a:r>
          </a:p>
          <a:p>
            <a:pPr marL="514350" indent="-514350">
              <a:buFont typeface="+mj-lt"/>
              <a:buAutoNum type="arabicPeriod"/>
            </a:pPr>
            <a:r>
              <a:rPr lang="en-US" dirty="0" smtClean="0"/>
              <a:t>Examine alternatives</a:t>
            </a:r>
          </a:p>
          <a:p>
            <a:pPr marL="514350" indent="-514350">
              <a:buFont typeface="+mj-lt"/>
              <a:buAutoNum type="arabicPeriod"/>
            </a:pPr>
            <a:r>
              <a:rPr lang="en-US" dirty="0" smtClean="0"/>
              <a:t>Project – what might go wrong</a:t>
            </a:r>
          </a:p>
          <a:p>
            <a:pPr marL="514350" indent="-514350">
              <a:buFont typeface="+mj-lt"/>
              <a:buAutoNum type="arabicPeriod"/>
            </a:pPr>
            <a:r>
              <a:rPr lang="en-US" dirty="0" smtClean="0"/>
              <a:t>Implement</a:t>
            </a:r>
          </a:p>
          <a:p>
            <a:pPr marL="514350" indent="-514350">
              <a:buFont typeface="+mj-lt"/>
              <a:buAutoNum type="arabicPeriod"/>
            </a:pPr>
            <a:r>
              <a:rPr lang="en-US" dirty="0" smtClean="0"/>
              <a:t>Evaluate the outcome.</a:t>
            </a:r>
          </a:p>
          <a:p>
            <a:pPr marL="514350" indent="-514350">
              <a:buNone/>
            </a:pPr>
            <a:r>
              <a:rPr lang="en-US" dirty="0" smtClean="0"/>
              <a:t>The decision –making process and the nursing process share similarities and the nurse uses decision-making in all the steps of the process.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COMPARISON BETWEEN NURSING PROCESS AND DECISION-MAKING</a:t>
            </a:r>
            <a:endParaRPr lang="en-US" dirty="0"/>
          </a:p>
        </p:txBody>
      </p:sp>
      <p:graphicFrame>
        <p:nvGraphicFramePr>
          <p:cNvPr id="4" name="Content Placeholder 3"/>
          <p:cNvGraphicFramePr>
            <a:graphicFrameLocks noGrp="1"/>
          </p:cNvGraphicFramePr>
          <p:nvPr>
            <p:ph idx="1"/>
          </p:nvPr>
        </p:nvGraphicFramePr>
        <p:xfrm>
          <a:off x="457200" y="1600200"/>
          <a:ext cx="8229600" cy="4800598"/>
        </p:xfrm>
        <a:graphic>
          <a:graphicData uri="http://schemas.openxmlformats.org/drawingml/2006/table">
            <a:tbl>
              <a:tblPr firstRow="1" bandRow="1">
                <a:tableStyleId>{5C22544A-7EE6-4342-B048-85BDC9FD1C3A}</a:tableStyleId>
              </a:tblPr>
              <a:tblGrid>
                <a:gridCol w="3276600"/>
                <a:gridCol w="4953000"/>
              </a:tblGrid>
              <a:tr h="536667">
                <a:tc>
                  <a:txBody>
                    <a:bodyPr/>
                    <a:lstStyle/>
                    <a:p>
                      <a:r>
                        <a:rPr lang="en-US" dirty="0" smtClean="0"/>
                        <a:t>NURSING PROCESS</a:t>
                      </a:r>
                      <a:endParaRPr lang="en-US" dirty="0"/>
                    </a:p>
                  </a:txBody>
                  <a:tcPr/>
                </a:tc>
                <a:tc>
                  <a:txBody>
                    <a:bodyPr/>
                    <a:lstStyle/>
                    <a:p>
                      <a:r>
                        <a:rPr lang="en-US" dirty="0" smtClean="0"/>
                        <a:t>DECISION-MAKING</a:t>
                      </a:r>
                      <a:endParaRPr lang="en-US" dirty="0"/>
                    </a:p>
                  </a:txBody>
                  <a:tcPr/>
                </a:tc>
              </a:tr>
              <a:tr h="536667">
                <a:tc>
                  <a:txBody>
                    <a:bodyPr/>
                    <a:lstStyle/>
                    <a:p>
                      <a:r>
                        <a:rPr lang="en-US" sz="2400" dirty="0" smtClean="0"/>
                        <a:t>Assess</a:t>
                      </a:r>
                      <a:endParaRPr lang="en-US" sz="2400" dirty="0"/>
                    </a:p>
                  </a:txBody>
                  <a:tcPr/>
                </a:tc>
                <a:tc>
                  <a:txBody>
                    <a:bodyPr/>
                    <a:lstStyle/>
                    <a:p>
                      <a:r>
                        <a:rPr lang="en-US" sz="2400" dirty="0" smtClean="0"/>
                        <a:t>Identify the purpose</a:t>
                      </a:r>
                      <a:endParaRPr lang="en-US" sz="2400" dirty="0"/>
                    </a:p>
                  </a:txBody>
                  <a:tcPr/>
                </a:tc>
              </a:tr>
              <a:tr h="536667">
                <a:tc>
                  <a:txBody>
                    <a:bodyPr/>
                    <a:lstStyle/>
                    <a:p>
                      <a:r>
                        <a:rPr lang="en-US" sz="2400" dirty="0" smtClean="0"/>
                        <a:t>Diagnose </a:t>
                      </a:r>
                      <a:endParaRPr lang="en-US" sz="2400" dirty="0"/>
                    </a:p>
                  </a:txBody>
                  <a:tcPr/>
                </a:tc>
                <a:tc>
                  <a:txBody>
                    <a:bodyPr/>
                    <a:lstStyle/>
                    <a:p>
                      <a:endParaRPr lang="en-US" sz="2400" dirty="0"/>
                    </a:p>
                  </a:txBody>
                  <a:tcPr/>
                </a:tc>
              </a:tr>
              <a:tr h="2117263">
                <a:tc>
                  <a:txBody>
                    <a:bodyPr/>
                    <a:lstStyle/>
                    <a:p>
                      <a:r>
                        <a:rPr lang="en-US" sz="2400" dirty="0" smtClean="0"/>
                        <a:t>Plan </a:t>
                      </a:r>
                      <a:endParaRPr lang="en-US" sz="2400" dirty="0"/>
                    </a:p>
                  </a:txBody>
                  <a:tcPr/>
                </a:tc>
                <a:tc>
                  <a:txBody>
                    <a:bodyPr/>
                    <a:lstStyle/>
                    <a:p>
                      <a:r>
                        <a:rPr lang="en-US" sz="2400" dirty="0" smtClean="0"/>
                        <a:t>Set the criteria</a:t>
                      </a:r>
                    </a:p>
                    <a:p>
                      <a:r>
                        <a:rPr lang="en-US" sz="2400" dirty="0" smtClean="0"/>
                        <a:t>Weight</a:t>
                      </a:r>
                    </a:p>
                    <a:p>
                      <a:r>
                        <a:rPr lang="en-US" sz="2400" dirty="0" smtClean="0"/>
                        <a:t>Seek alternatives</a:t>
                      </a:r>
                    </a:p>
                    <a:p>
                      <a:r>
                        <a:rPr lang="en-US" sz="2400" dirty="0" smtClean="0"/>
                        <a:t>Examine alternatives</a:t>
                      </a:r>
                    </a:p>
                    <a:p>
                      <a:r>
                        <a:rPr lang="en-US" sz="2400" dirty="0" smtClean="0"/>
                        <a:t>Project </a:t>
                      </a:r>
                      <a:endParaRPr lang="en-US" sz="2400" dirty="0"/>
                    </a:p>
                  </a:txBody>
                  <a:tcPr/>
                </a:tc>
              </a:tr>
              <a:tr h="536667">
                <a:tc>
                  <a:txBody>
                    <a:bodyPr/>
                    <a:lstStyle/>
                    <a:p>
                      <a:r>
                        <a:rPr lang="en-US" sz="2400" dirty="0" smtClean="0"/>
                        <a:t>Implement </a:t>
                      </a:r>
                      <a:endParaRPr lang="en-US" sz="2400" dirty="0"/>
                    </a:p>
                  </a:txBody>
                  <a:tcPr/>
                </a:tc>
                <a:tc>
                  <a:txBody>
                    <a:bodyPr/>
                    <a:lstStyle/>
                    <a:p>
                      <a:r>
                        <a:rPr lang="en-US" sz="2400" dirty="0" smtClean="0"/>
                        <a:t>Implement </a:t>
                      </a:r>
                      <a:endParaRPr lang="en-US" sz="2400" dirty="0"/>
                    </a:p>
                  </a:txBody>
                  <a:tcPr/>
                </a:tc>
              </a:tr>
              <a:tr h="536667">
                <a:tc>
                  <a:txBody>
                    <a:bodyPr/>
                    <a:lstStyle/>
                    <a:p>
                      <a:r>
                        <a:rPr lang="en-US" sz="2400" dirty="0" smtClean="0"/>
                        <a:t>Evaluate </a:t>
                      </a:r>
                      <a:endParaRPr lang="en-US" sz="2400" dirty="0"/>
                    </a:p>
                  </a:txBody>
                  <a:tcPr/>
                </a:tc>
                <a:tc>
                  <a:txBody>
                    <a:bodyPr/>
                    <a:lstStyle/>
                    <a:p>
                      <a:r>
                        <a:rPr lang="en-US" sz="2400" dirty="0" smtClean="0"/>
                        <a:t>Evaluate the outcome</a:t>
                      </a:r>
                      <a:endParaRPr lang="en-US" sz="2400" dirty="0"/>
                    </a:p>
                  </a:txBody>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NURSING (as a science)</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 Is the scientific knowledge and skills in assisting an individual to achieve optimal health. </a:t>
            </a:r>
          </a:p>
          <a:p>
            <a:r>
              <a:rPr lang="en-US" dirty="0" smtClean="0"/>
              <a:t>It is the diagnosis and treatment of human responses to actual or potential problems</a:t>
            </a:r>
          </a:p>
          <a:p>
            <a:endParaRPr lang="en-US"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Rules to be observed when making beds</a:t>
            </a:r>
            <a:br>
              <a:rPr lang="en-US" b="1" dirty="0" smtClean="0"/>
            </a:br>
            <a:endParaRPr lang="en-US" dirty="0"/>
          </a:p>
        </p:txBody>
      </p:sp>
      <p:sp>
        <p:nvSpPr>
          <p:cNvPr id="3" name="Content Placeholder 2"/>
          <p:cNvSpPr>
            <a:spLocks noGrp="1"/>
          </p:cNvSpPr>
          <p:nvPr>
            <p:ph idx="1"/>
          </p:nvPr>
        </p:nvSpPr>
        <p:spPr>
          <a:xfrm>
            <a:off x="457200" y="1600200"/>
            <a:ext cx="8229600" cy="5029200"/>
          </a:xfrm>
        </p:spPr>
        <p:txBody>
          <a:bodyPr>
            <a:normAutofit fontScale="92500" lnSpcReduction="20000"/>
          </a:bodyPr>
          <a:lstStyle/>
          <a:p>
            <a:r>
              <a:rPr lang="en-US" dirty="0" smtClean="0"/>
              <a:t>Pillows and other bed accessories should be well arranged to give support where necessary. </a:t>
            </a:r>
          </a:p>
          <a:p>
            <a:r>
              <a:rPr lang="en-US" dirty="0" smtClean="0"/>
              <a:t>The patient's face should never be covered by sheets or blankets. </a:t>
            </a:r>
          </a:p>
          <a:p>
            <a:r>
              <a:rPr lang="en-US" dirty="0" smtClean="0"/>
              <a:t>The patient must never be exposed.</a:t>
            </a:r>
          </a:p>
          <a:p>
            <a:r>
              <a:rPr lang="en-US" dirty="0" smtClean="0"/>
              <a:t>Extra assistance should be available and, if necessary, one should be called upon to help lift the patient. </a:t>
            </a:r>
          </a:p>
          <a:p>
            <a:r>
              <a:rPr lang="en-US" dirty="0" smtClean="0"/>
              <a:t>When pillows are being shaken the nurse should turn away from the patient. </a:t>
            </a:r>
          </a:p>
          <a:p>
            <a:r>
              <a:rPr lang="en-US" dirty="0" smtClean="0"/>
              <a:t>Any conversation during bed making should not be on personal matters between the nurses.  </a:t>
            </a:r>
          </a:p>
          <a:p>
            <a:endParaRPr lang="en-US" dirty="0"/>
          </a:p>
        </p:txBody>
      </p:sp>
    </p:spTree>
  </p:cSld>
  <p:clrMapOvr>
    <a:masterClrMapping/>
  </p:clrMapOvr>
  <p:timing>
    <p:tnLst>
      <p:par>
        <p:cTn id="1" dur="indefinite" restart="never" nodeType="tmRoot"/>
      </p:par>
    </p:tnLst>
  </p:timing>
</p:sld>
</file>

<file path=ppt/slides/slide1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QUESTION GUIDE TO LOGICAL THINKING</a:t>
            </a:r>
            <a:endParaRPr lang="en-US" b="1" dirty="0"/>
          </a:p>
        </p:txBody>
      </p:sp>
      <p:sp>
        <p:nvSpPr>
          <p:cNvPr id="3" name="Content Placeholder 2"/>
          <p:cNvSpPr>
            <a:spLocks noGrp="1"/>
          </p:cNvSpPr>
          <p:nvPr>
            <p:ph idx="1"/>
          </p:nvPr>
        </p:nvSpPr>
        <p:spPr>
          <a:xfrm>
            <a:off x="457200" y="1600200"/>
            <a:ext cx="8229600" cy="4876800"/>
          </a:xfrm>
        </p:spPr>
        <p:txBody>
          <a:bodyPr>
            <a:normAutofit fontScale="85000" lnSpcReduction="20000"/>
          </a:bodyPr>
          <a:lstStyle/>
          <a:p>
            <a:pPr>
              <a:buNone/>
            </a:pPr>
            <a:r>
              <a:rPr lang="en-US" dirty="0" smtClean="0"/>
              <a:t>Described by </a:t>
            </a:r>
            <a:r>
              <a:rPr lang="en-US" dirty="0" err="1" smtClean="0"/>
              <a:t>Iyer</a:t>
            </a:r>
            <a:r>
              <a:rPr lang="en-US" dirty="0" smtClean="0"/>
              <a:t> et all., (1995). These questions are in sequence: </a:t>
            </a:r>
          </a:p>
          <a:p>
            <a:pPr>
              <a:buNone/>
            </a:pPr>
            <a:r>
              <a:rPr lang="en-US" dirty="0" smtClean="0"/>
              <a:t>* What is the issue?</a:t>
            </a:r>
          </a:p>
          <a:p>
            <a:pPr>
              <a:buNone/>
            </a:pPr>
            <a:r>
              <a:rPr lang="en-US" dirty="0" smtClean="0"/>
              <a:t>* What information do I need and how do I get it?</a:t>
            </a:r>
          </a:p>
          <a:p>
            <a:pPr>
              <a:buNone/>
            </a:pPr>
            <a:r>
              <a:rPr lang="en-US" dirty="0" smtClean="0"/>
              <a:t>* Are my data valid? </a:t>
            </a:r>
          </a:p>
          <a:p>
            <a:pPr>
              <a:buNone/>
            </a:pPr>
            <a:r>
              <a:rPr lang="en-US" dirty="0" smtClean="0"/>
              <a:t>*What do the data mean, based on the facts? </a:t>
            </a:r>
          </a:p>
          <a:p>
            <a:pPr>
              <a:buNone/>
            </a:pPr>
            <a:r>
              <a:rPr lang="en-US" dirty="0" smtClean="0"/>
              <a:t>*What should I do? </a:t>
            </a:r>
          </a:p>
          <a:p>
            <a:pPr>
              <a:buNone/>
            </a:pPr>
            <a:r>
              <a:rPr lang="en-US" dirty="0" smtClean="0"/>
              <a:t>*Are there other questions I should ask? </a:t>
            </a:r>
          </a:p>
          <a:p>
            <a:pPr>
              <a:buNone/>
            </a:pPr>
            <a:r>
              <a:rPr lang="en-US" dirty="0" smtClean="0"/>
              <a:t>*Is this the best way to deal with the issue? </a:t>
            </a:r>
          </a:p>
          <a:p>
            <a:pPr>
              <a:buFont typeface="Arial" charset="0"/>
              <a:buChar char="•"/>
            </a:pPr>
            <a:endParaRPr lang="en-US" dirty="0" smtClean="0"/>
          </a:p>
          <a:p>
            <a:pPr>
              <a:buFont typeface="Arial" charset="0"/>
              <a:buChar char="•"/>
            </a:pPr>
            <a:r>
              <a:rPr lang="en-US" dirty="0" smtClean="0"/>
              <a:t>The nursing process is generally viewed as a tool for planning and providing patient care. </a:t>
            </a:r>
            <a:endParaRPr lang="en-US" dirty="0"/>
          </a:p>
        </p:txBody>
      </p:sp>
    </p:spTree>
  </p:cSld>
  <p:clrMapOvr>
    <a:masterClrMapping/>
  </p:clrMapOvr>
  <p:timing>
    <p:tnLst>
      <p:par>
        <p:cTn id="1" dur="indefinite" restart="never" nodeType="tmRoot"/>
      </p:par>
    </p:tnLst>
  </p:timing>
</p:sld>
</file>

<file path=ppt/slides/slide1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PARTS OF THINKING (Paul, 2001)</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All reasoning</a:t>
            </a:r>
          </a:p>
          <a:p>
            <a:pPr marL="514350" indent="-514350">
              <a:buFont typeface="+mj-lt"/>
              <a:buAutoNum type="arabicPeriod"/>
            </a:pPr>
            <a:r>
              <a:rPr lang="en-US" dirty="0" smtClean="0"/>
              <a:t>Has a purpose</a:t>
            </a:r>
          </a:p>
          <a:p>
            <a:pPr marL="514350" indent="-514350">
              <a:buFont typeface="+mj-lt"/>
              <a:buAutoNum type="arabicPeriod"/>
            </a:pPr>
            <a:r>
              <a:rPr lang="en-US" dirty="0" smtClean="0"/>
              <a:t>Is an attempt to figure something out</a:t>
            </a:r>
          </a:p>
          <a:p>
            <a:pPr marL="514350" indent="-514350">
              <a:buFont typeface="+mj-lt"/>
              <a:buAutoNum type="arabicPeriod"/>
            </a:pPr>
            <a:r>
              <a:rPr lang="en-US" dirty="0" smtClean="0"/>
              <a:t>Is based on assumptions</a:t>
            </a:r>
          </a:p>
          <a:p>
            <a:pPr marL="514350" indent="-514350">
              <a:buFont typeface="+mj-lt"/>
              <a:buAutoNum type="arabicPeriod"/>
            </a:pPr>
            <a:r>
              <a:rPr lang="en-US" dirty="0" smtClean="0"/>
              <a:t>Is done from some point of view</a:t>
            </a:r>
          </a:p>
          <a:p>
            <a:pPr marL="514350" indent="-514350">
              <a:buFont typeface="+mj-lt"/>
              <a:buAutoNum type="arabicPeriod"/>
            </a:pPr>
            <a:r>
              <a:rPr lang="en-US" dirty="0" smtClean="0"/>
              <a:t>Is based on data, information and evidence</a:t>
            </a:r>
          </a:p>
          <a:p>
            <a:pPr marL="514350" indent="-514350">
              <a:buFont typeface="+mj-lt"/>
              <a:buAutoNum type="arabicPeriod"/>
            </a:pPr>
            <a:r>
              <a:rPr lang="en-US" dirty="0" smtClean="0"/>
              <a:t>Is expressed through, and </a:t>
            </a:r>
            <a:r>
              <a:rPr lang="en-US" dirty="0" err="1" smtClean="0"/>
              <a:t>shapred</a:t>
            </a:r>
            <a:r>
              <a:rPr lang="en-US" dirty="0" smtClean="0"/>
              <a:t> by concepts and ideas</a:t>
            </a:r>
          </a:p>
          <a:p>
            <a:pPr marL="514350" indent="-514350">
              <a:buFont typeface="+mj-lt"/>
              <a:buAutoNum type="arabicPeriod"/>
            </a:pPr>
            <a:r>
              <a:rPr lang="en-US" dirty="0" smtClean="0"/>
              <a:t>Leads somewhere and has implications and consequences.</a:t>
            </a:r>
          </a:p>
          <a:p>
            <a:pPr marL="514350" indent="-514350">
              <a:buFont typeface="+mj-lt"/>
              <a:buAutoNum type="arabicPeriod"/>
            </a:pPr>
            <a:endParaRPr lang="en-US" dirty="0"/>
          </a:p>
        </p:txBody>
      </p:sp>
    </p:spTree>
  </p:cSld>
  <p:clrMapOvr>
    <a:masterClrMapping/>
  </p:clrMapOvr>
  <p:timing>
    <p:tnLst>
      <p:par>
        <p:cTn id="1" dur="indefinite" restart="never" nodeType="tmRoot"/>
      </p:par>
    </p:tnLst>
  </p:timing>
</p:sld>
</file>

<file path=ppt/slides/slide1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Pitfalls of critical thinking</a:t>
            </a:r>
            <a:endParaRPr lang="en-US" b="1" dirty="0"/>
          </a:p>
        </p:txBody>
      </p:sp>
      <p:sp>
        <p:nvSpPr>
          <p:cNvPr id="3" name="Content Placeholder 2"/>
          <p:cNvSpPr>
            <a:spLocks noGrp="1"/>
          </p:cNvSpPr>
          <p:nvPr>
            <p:ph idx="1"/>
          </p:nvPr>
        </p:nvSpPr>
        <p:spPr>
          <a:xfrm>
            <a:off x="457200" y="1371600"/>
            <a:ext cx="8382000" cy="5105400"/>
          </a:xfrm>
        </p:spPr>
        <p:txBody>
          <a:bodyPr>
            <a:normAutofit fontScale="85000" lnSpcReduction="20000"/>
          </a:bodyPr>
          <a:lstStyle/>
          <a:p>
            <a:pPr>
              <a:buNone/>
            </a:pPr>
            <a:r>
              <a:rPr lang="en-US" b="1" dirty="0" smtClean="0"/>
              <a:t>Illogical Process</a:t>
            </a:r>
          </a:p>
          <a:p>
            <a:pPr>
              <a:buNone/>
            </a:pPr>
            <a:r>
              <a:rPr lang="en-US" dirty="0" smtClean="0"/>
              <a:t>1. Critical thinking fails as a process when logic is not used. A common fallacy arises from using a circular argument. For example, a nurse might write the nursing diagnosis “Ineffective coping, as evidenced by inability to cope.” This does not define the problem, it simply makes a circle.</a:t>
            </a:r>
          </a:p>
          <a:p>
            <a:pPr>
              <a:buNone/>
            </a:pPr>
            <a:r>
              <a:rPr lang="en-US" dirty="0" smtClean="0"/>
              <a:t>2. Another illogical process is called </a:t>
            </a:r>
            <a:r>
              <a:rPr lang="en-US" i="1" dirty="0" smtClean="0"/>
              <a:t>appeal to tradition. This is the argument that we </a:t>
            </a:r>
            <a:r>
              <a:rPr lang="en-US" dirty="0" smtClean="0"/>
              <a:t>have “always done it this way.” New strategies and creative approaches are ignored.</a:t>
            </a:r>
          </a:p>
          <a:p>
            <a:pPr>
              <a:buNone/>
            </a:pPr>
            <a:r>
              <a:rPr lang="en-US" dirty="0" smtClean="0"/>
              <a:t>3. Errors in logic also occur when the thinker makes hasty generalizations without considering the evidence. The critical thinker does not jump to conclusion.</a:t>
            </a:r>
          </a:p>
        </p:txBody>
      </p:sp>
    </p:spTree>
  </p:cSld>
  <p:clrMapOvr>
    <a:masterClrMapping/>
  </p:clrMapOvr>
  <p:timing>
    <p:tnLst>
      <p:par>
        <p:cTn id="1" dur="indefinite" restart="never" nodeType="tmRoot"/>
      </p:par>
    </p:tnLst>
  </p:timing>
</p:sld>
</file>

<file path=ppt/slides/slide1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Pitfalls of critical thinking</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Bias</a:t>
            </a:r>
          </a:p>
          <a:p>
            <a:pPr>
              <a:buNone/>
            </a:pPr>
            <a:r>
              <a:rPr lang="en-US" dirty="0" smtClean="0"/>
              <a:t>1. Everyone has biases. Critical thinkers examine their biases and do not allow them to compromise the integrity of their thinking processes.</a:t>
            </a:r>
          </a:p>
          <a:p>
            <a:pPr>
              <a:buNone/>
            </a:pPr>
            <a:r>
              <a:rPr lang="en-US" dirty="0" smtClean="0"/>
              <a:t>2. Biases can interfere with patient care. For example, if we believe patients with alcoholism are manipulative, when the patient complains of anxiety, we ignore their complaint and miss the signs of delirium tremens.</a:t>
            </a:r>
          </a:p>
          <a:p>
            <a:endParaRPr lang="en-US" dirty="0"/>
          </a:p>
        </p:txBody>
      </p:sp>
    </p:spTree>
  </p:cSld>
  <p:clrMapOvr>
    <a:masterClrMapping/>
  </p:clrMapOvr>
  <p:timing>
    <p:tnLst>
      <p:par>
        <p:cTn id="1" dur="indefinite" restart="never" nodeType="tmRoot"/>
      </p:par>
    </p:tnLst>
  </p:timing>
</p:sld>
</file>

<file path=ppt/slides/slide1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Pitfalls of critical thinking</a:t>
            </a:r>
            <a:endParaRPr lang="en-US" dirty="0"/>
          </a:p>
        </p:txBody>
      </p:sp>
      <p:sp>
        <p:nvSpPr>
          <p:cNvPr id="3" name="Content Placeholder 2"/>
          <p:cNvSpPr>
            <a:spLocks noGrp="1"/>
          </p:cNvSpPr>
          <p:nvPr>
            <p:ph idx="1"/>
          </p:nvPr>
        </p:nvSpPr>
        <p:spPr/>
        <p:txBody>
          <a:bodyPr/>
          <a:lstStyle/>
          <a:p>
            <a:pPr>
              <a:buNone/>
            </a:pPr>
            <a:r>
              <a:rPr lang="en-US" b="1" dirty="0" smtClean="0"/>
              <a:t>Closed-Mindedness</a:t>
            </a:r>
          </a:p>
          <a:p>
            <a:pPr>
              <a:buNone/>
            </a:pPr>
            <a:r>
              <a:rPr lang="en-US" dirty="0" smtClean="0"/>
              <a:t>1. The close-minded individual ignores alternative points of view.</a:t>
            </a:r>
          </a:p>
          <a:p>
            <a:pPr>
              <a:buNone/>
            </a:pPr>
            <a:r>
              <a:rPr lang="en-US" dirty="0" smtClean="0"/>
              <a:t>2. Input from experts, patients, and significant others is ignored.</a:t>
            </a:r>
          </a:p>
          <a:p>
            <a:pPr>
              <a:buNone/>
            </a:pPr>
            <a:r>
              <a:rPr lang="en-US" dirty="0" smtClean="0"/>
              <a:t>3. This results in limited options and the decreased use of innovative ideas.</a:t>
            </a:r>
          </a:p>
          <a:p>
            <a:endParaRPr lang="en-US" dirty="0"/>
          </a:p>
        </p:txBody>
      </p:sp>
    </p:spTree>
  </p:cSld>
  <p:clrMapOvr>
    <a:masterClrMapping/>
  </p:clrMapOvr>
  <p:timing>
    <p:tnLst>
      <p:par>
        <p:cTn id="1" dur="indefinite" restart="never" nodeType="tmRoot"/>
      </p:par>
    </p:tnLst>
  </p:timing>
</p:sld>
</file>

<file path=ppt/slides/slide1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Clinical reasoning</a:t>
            </a:r>
            <a:endParaRPr lang="en-US" dirty="0"/>
          </a:p>
        </p:txBody>
      </p:sp>
      <p:sp>
        <p:nvSpPr>
          <p:cNvPr id="3" name="Content Placeholder 2"/>
          <p:cNvSpPr>
            <a:spLocks noGrp="1"/>
          </p:cNvSpPr>
          <p:nvPr>
            <p:ph idx="1"/>
          </p:nvPr>
        </p:nvSpPr>
        <p:spPr/>
        <p:txBody>
          <a:bodyPr>
            <a:normAutofit/>
          </a:bodyPr>
          <a:lstStyle/>
          <a:p>
            <a:r>
              <a:rPr lang="en-US" b="1" dirty="0" smtClean="0"/>
              <a:t>Clinical reasoning — a specific term — </a:t>
            </a:r>
            <a:r>
              <a:rPr lang="en-US" dirty="0" smtClean="0"/>
              <a:t>usually refers to ways of thinking about patient care issues (determining, preventing, and managing patient problems). </a:t>
            </a:r>
          </a:p>
          <a:p>
            <a:r>
              <a:rPr lang="en-US" dirty="0" smtClean="0"/>
              <a:t>For reasoning about other clinical issues (e.g., teamwork, collaboration, and streamlining work flow), nurses usually use the term </a:t>
            </a:r>
            <a:r>
              <a:rPr lang="en-US" i="1" dirty="0" smtClean="0"/>
              <a:t>critical thinking .</a:t>
            </a:r>
          </a:p>
        </p:txBody>
      </p:sp>
    </p:spTree>
  </p:cSld>
  <p:clrMapOvr>
    <a:masterClrMapping/>
  </p:clrMapOvr>
  <p:timing>
    <p:tnLst>
      <p:par>
        <p:cTn id="1" dur="indefinite" restart="never" nodeType="tmRoot"/>
      </p:par>
    </p:tnLst>
  </p:timing>
</p:sld>
</file>

<file path=ppt/slides/slide1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Clinical judgment</a:t>
            </a:r>
            <a:endParaRPr lang="en-US" dirty="0"/>
          </a:p>
        </p:txBody>
      </p:sp>
      <p:sp>
        <p:nvSpPr>
          <p:cNvPr id="3" name="Content Placeholder 2"/>
          <p:cNvSpPr>
            <a:spLocks noGrp="1"/>
          </p:cNvSpPr>
          <p:nvPr>
            <p:ph idx="1"/>
          </p:nvPr>
        </p:nvSpPr>
        <p:spPr/>
        <p:txBody>
          <a:bodyPr/>
          <a:lstStyle/>
          <a:p>
            <a:r>
              <a:rPr lang="en-US" dirty="0" smtClean="0"/>
              <a:t> </a:t>
            </a:r>
            <a:r>
              <a:rPr lang="en-US" b="1" dirty="0" smtClean="0"/>
              <a:t>Clinical judgment refers to the result (outcome) of critical thinking or clinical </a:t>
            </a:r>
            <a:r>
              <a:rPr lang="en-US" dirty="0" smtClean="0"/>
              <a:t>reasoning — the conclusion, decision, or opinion you make.</a:t>
            </a:r>
          </a:p>
          <a:p>
            <a:endParaRPr lang="en-US" dirty="0"/>
          </a:p>
        </p:txBody>
      </p:sp>
    </p:spTree>
  </p:cSld>
  <p:clrMapOvr>
    <a:masterClrMapping/>
  </p:clrMapOvr>
  <p:timing>
    <p:tnLst>
      <p:par>
        <p:cTn id="1" dur="indefinite" restart="never" nodeType="tmRoot"/>
      </p:par>
    </p:tnLst>
  </p:timing>
</p:sld>
</file>

<file path=ppt/slides/slide1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JUDGEMENTS</a:t>
            </a:r>
            <a:endParaRPr lang="en-US" b="1" dirty="0"/>
          </a:p>
        </p:txBody>
      </p:sp>
      <p:sp>
        <p:nvSpPr>
          <p:cNvPr id="3" name="Content Placeholder 2"/>
          <p:cNvSpPr>
            <a:spLocks noGrp="1"/>
          </p:cNvSpPr>
          <p:nvPr>
            <p:ph idx="1"/>
          </p:nvPr>
        </p:nvSpPr>
        <p:spPr/>
        <p:txBody>
          <a:bodyPr/>
          <a:lstStyle/>
          <a:p>
            <a:r>
              <a:rPr lang="en-US" dirty="0" smtClean="0"/>
              <a:t>Judgments lead to effective care planning, interventions and intervention revision based on the evaluation of care.</a:t>
            </a:r>
          </a:p>
          <a:p>
            <a:r>
              <a:rPr lang="en-US" dirty="0" smtClean="0"/>
              <a:t>Every client’s care must be individualized.</a:t>
            </a:r>
          </a:p>
          <a:p>
            <a:r>
              <a:rPr lang="en-US" dirty="0" smtClean="0"/>
              <a:t>Thinking critically will help avoid applying inaccurate knowledge from one situation to another.</a:t>
            </a:r>
            <a:endParaRPr lang="en-US" dirty="0"/>
          </a:p>
        </p:txBody>
      </p:sp>
    </p:spTree>
  </p:cSld>
  <p:clrMapOvr>
    <a:masterClrMapping/>
  </p:clrMapOvr>
  <p:timing>
    <p:tnLst>
      <p:par>
        <p:cTn id="1" dur="indefinite" restart="never" nodeType="tmRoot"/>
      </p:par>
    </p:tnLst>
  </p:timing>
</p:sld>
</file>

<file path=ppt/slides/slide1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b="1" dirty="0" smtClean="0"/>
              <a:t>MODEL FOR DEVELOPMENT OF NURSING JUDGMENT</a:t>
            </a:r>
            <a:endParaRPr lang="en-US" b="1" dirty="0"/>
          </a:p>
        </p:txBody>
      </p:sp>
      <p:sp>
        <p:nvSpPr>
          <p:cNvPr id="3" name="Content Placeholder 2"/>
          <p:cNvSpPr>
            <a:spLocks noGrp="1"/>
          </p:cNvSpPr>
          <p:nvPr>
            <p:ph idx="1"/>
          </p:nvPr>
        </p:nvSpPr>
        <p:spPr>
          <a:xfrm>
            <a:off x="457200" y="1524000"/>
            <a:ext cx="8229600" cy="4953000"/>
          </a:xfrm>
        </p:spPr>
        <p:txBody>
          <a:bodyPr/>
          <a:lstStyle/>
          <a:p>
            <a:endParaRPr lang="en-US" dirty="0"/>
          </a:p>
        </p:txBody>
      </p:sp>
      <p:sp>
        <p:nvSpPr>
          <p:cNvPr id="4" name="Rectangle 3"/>
          <p:cNvSpPr/>
          <p:nvPr/>
        </p:nvSpPr>
        <p:spPr>
          <a:xfrm>
            <a:off x="609600" y="2057400"/>
            <a:ext cx="2209800" cy="12192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EXPANDING KNOWLEDGE BASE</a:t>
            </a:r>
            <a:endParaRPr lang="en-US" sz="2000" b="1" dirty="0">
              <a:solidFill>
                <a:schemeClr val="tx1"/>
              </a:solidFill>
            </a:endParaRPr>
          </a:p>
        </p:txBody>
      </p:sp>
      <p:sp>
        <p:nvSpPr>
          <p:cNvPr id="5" name="Rectangle 4"/>
          <p:cNvSpPr/>
          <p:nvPr/>
        </p:nvSpPr>
        <p:spPr>
          <a:xfrm>
            <a:off x="3886200" y="2133600"/>
            <a:ext cx="2286000" cy="1143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CRITICAL THINKING</a:t>
            </a:r>
            <a:endParaRPr lang="en-US" sz="2000" b="1" dirty="0"/>
          </a:p>
        </p:txBody>
      </p:sp>
      <p:sp>
        <p:nvSpPr>
          <p:cNvPr id="6" name="Rectangle 5"/>
          <p:cNvSpPr/>
          <p:nvPr/>
        </p:nvSpPr>
        <p:spPr>
          <a:xfrm>
            <a:off x="533400" y="4800600"/>
            <a:ext cx="2514600" cy="144780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CLINICAL EXPERIENCE</a:t>
            </a:r>
            <a:endParaRPr lang="en-US" sz="2000" b="1" dirty="0"/>
          </a:p>
        </p:txBody>
      </p:sp>
      <p:sp>
        <p:nvSpPr>
          <p:cNvPr id="7" name="Rectangle 6"/>
          <p:cNvSpPr/>
          <p:nvPr/>
        </p:nvSpPr>
        <p:spPr>
          <a:xfrm>
            <a:off x="3886200" y="4876800"/>
            <a:ext cx="2438400" cy="12954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CLINICAL REASONING</a:t>
            </a:r>
            <a:endParaRPr lang="en-US" sz="2000" b="1" dirty="0">
              <a:solidFill>
                <a:schemeClr val="tx1"/>
              </a:solidFill>
            </a:endParaRPr>
          </a:p>
        </p:txBody>
      </p:sp>
      <p:sp>
        <p:nvSpPr>
          <p:cNvPr id="8" name="Rectangle 7"/>
          <p:cNvSpPr/>
          <p:nvPr/>
        </p:nvSpPr>
        <p:spPr>
          <a:xfrm>
            <a:off x="7010400" y="3429000"/>
            <a:ext cx="21336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NURSING JUDGEMENT</a:t>
            </a:r>
            <a:endParaRPr lang="en-US" sz="2000" b="1" dirty="0">
              <a:solidFill>
                <a:schemeClr val="tx1"/>
              </a:solidFill>
            </a:endParaRPr>
          </a:p>
        </p:txBody>
      </p:sp>
      <p:cxnSp>
        <p:nvCxnSpPr>
          <p:cNvPr id="10" name="Straight Arrow Connector 9"/>
          <p:cNvCxnSpPr/>
          <p:nvPr/>
        </p:nvCxnSpPr>
        <p:spPr>
          <a:xfrm>
            <a:off x="2819400" y="2514600"/>
            <a:ext cx="10668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952500" y="4000500"/>
            <a:ext cx="14478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5" idx="2"/>
          </p:cNvCxnSpPr>
          <p:nvPr/>
        </p:nvCxnSpPr>
        <p:spPr>
          <a:xfrm rot="5400000">
            <a:off x="4229100" y="4000500"/>
            <a:ext cx="15240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048000" y="5562600"/>
            <a:ext cx="838200" cy="38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ight Bracket 21"/>
          <p:cNvSpPr/>
          <p:nvPr/>
        </p:nvSpPr>
        <p:spPr>
          <a:xfrm>
            <a:off x="6248400" y="2438400"/>
            <a:ext cx="304800" cy="320040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Arrow Connector 30"/>
          <p:cNvCxnSpPr>
            <a:stCxn id="22" idx="2"/>
            <a:endCxn id="8" idx="1"/>
          </p:cNvCxnSpPr>
          <p:nvPr/>
        </p:nvCxnSpPr>
        <p:spPr>
          <a:xfrm rot="10800000" flipH="1">
            <a:off x="6553200" y="3924300"/>
            <a:ext cx="457200" cy="114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pPr>
              <a:buNone/>
            </a:pPr>
            <a:r>
              <a:rPr lang="en-US" dirty="0" smtClean="0"/>
              <a:t>The nurse can apply the skill of clinical reasoning to determine the problem. These decisions are based on sound reasoning.</a:t>
            </a:r>
          </a:p>
          <a:p>
            <a:r>
              <a:rPr lang="en-US" b="1" dirty="0" smtClean="0"/>
              <a:t>Explanation</a:t>
            </a:r>
            <a:r>
              <a:rPr lang="en-US" dirty="0" smtClean="0"/>
              <a:t> – The ability to clearly and concisely explain one’s conclusions. The nurse should be able to provide sound rationale for his/her answers.</a:t>
            </a:r>
          </a:p>
          <a:p>
            <a:r>
              <a:rPr lang="en-US" b="1" dirty="0" smtClean="0"/>
              <a:t>Self-regulation</a:t>
            </a:r>
            <a:r>
              <a:rPr lang="en-US" dirty="0" smtClean="0"/>
              <a:t> – Involves monitoring one’s own thinking. This means reflecting on the process leading to the conclusions. The individual should self-correct the thinking process as needed, being alert for biases and incorrect assumptions.</a:t>
            </a:r>
            <a:endParaRPr lang="en-US"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Rules to be observed when making beds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open side of a pillow case should be away from the main door of the ward. </a:t>
            </a:r>
          </a:p>
          <a:p>
            <a:r>
              <a:rPr lang="en-US" dirty="0" smtClean="0"/>
              <a:t>Always have a dirty linen bin at hand in which to put dirty linen. </a:t>
            </a:r>
          </a:p>
          <a:p>
            <a:r>
              <a:rPr lang="en-US" dirty="0" smtClean="0"/>
              <a:t>Dirty linen should not be carried across the ward to prevent cross infection. </a:t>
            </a:r>
          </a:p>
          <a:p>
            <a:r>
              <a:rPr lang="en-US" dirty="0" smtClean="0"/>
              <a:t>allow room for the patient feet for free movement or turning when placing the top sheet over the patient. </a:t>
            </a:r>
          </a:p>
          <a:p>
            <a:r>
              <a:rPr lang="en-US" dirty="0" smtClean="0"/>
              <a:t>Always wash hands before and after bed making. </a:t>
            </a:r>
          </a:p>
          <a:p>
            <a:endParaRPr lang="en-US" dirty="0"/>
          </a:p>
        </p:txBody>
      </p:sp>
    </p:spTree>
  </p:cSld>
  <p:clrMapOvr>
    <a:masterClrMapping/>
  </p:clrMapOvr>
  <p:timing>
    <p:tnLst>
      <p:par>
        <p:cTn id="1" dur="indefinite" restart="never" nodeType="tmRoot"/>
      </p:par>
    </p:tnLst>
  </p:timing>
</p:sld>
</file>

<file path=ppt/slides/slide1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eaLnBrk="1" hangingPunct="1">
              <a:defRPr/>
            </a:pPr>
            <a:r>
              <a:rPr lang="en-US" altLang="zh-TW" sz="4000" b="1" dirty="0" smtClean="0">
                <a:ea typeface="新細明體" pitchFamily="18" charset="-120"/>
              </a:rPr>
              <a:t>Critical Thinking And </a:t>
            </a:r>
            <a:br>
              <a:rPr lang="en-US" altLang="zh-TW" sz="4000" b="1" dirty="0" smtClean="0">
                <a:ea typeface="新細明體" pitchFamily="18" charset="-120"/>
              </a:rPr>
            </a:br>
            <a:r>
              <a:rPr lang="en-US" altLang="zh-TW" sz="4000" b="1" dirty="0" smtClean="0">
                <a:ea typeface="新細明體" pitchFamily="18" charset="-120"/>
              </a:rPr>
              <a:t>Nursing Process</a:t>
            </a:r>
          </a:p>
        </p:txBody>
      </p:sp>
      <p:sp>
        <p:nvSpPr>
          <p:cNvPr id="6147" name="Rectangle 3"/>
          <p:cNvSpPr>
            <a:spLocks noGrp="1" noChangeArrowheads="1"/>
          </p:cNvSpPr>
          <p:nvPr>
            <p:ph type="body" idx="1"/>
          </p:nvPr>
        </p:nvSpPr>
        <p:spPr/>
        <p:txBody>
          <a:bodyPr/>
          <a:lstStyle/>
          <a:p>
            <a:pPr eaLnBrk="1" hangingPunct="1">
              <a:buFont typeface="Wingdings" pitchFamily="2" charset="2"/>
              <a:buNone/>
              <a:defRPr/>
            </a:pPr>
            <a:endParaRPr lang="zh-TW" altLang="en-US" dirty="0" smtClean="0">
              <a:ea typeface="新細明體" pitchFamily="18" charset="-120"/>
            </a:endParaRPr>
          </a:p>
          <a:p>
            <a:pPr eaLnBrk="1" hangingPunct="1">
              <a:defRPr/>
            </a:pPr>
            <a:endParaRPr lang="zh-TW" altLang="en-US" dirty="0" smtClean="0">
              <a:ea typeface="新細明體" pitchFamily="18" charset="-120"/>
            </a:endParaRPr>
          </a:p>
          <a:p>
            <a:pPr eaLnBrk="1" hangingPunct="1">
              <a:defRPr/>
            </a:pPr>
            <a:r>
              <a:rPr lang="en-US" altLang="zh-TW" dirty="0" smtClean="0">
                <a:ea typeface="新細明體" pitchFamily="18" charset="-120"/>
              </a:rPr>
              <a:t>Critical thinking is the </a:t>
            </a:r>
            <a:r>
              <a:rPr lang="en-US" altLang="zh-TW" b="1" dirty="0" smtClean="0">
                <a:ea typeface="新細明體" pitchFamily="18" charset="-120"/>
              </a:rPr>
              <a:t>thought process</a:t>
            </a:r>
            <a:r>
              <a:rPr lang="en-US" altLang="zh-TW" dirty="0" smtClean="0">
                <a:ea typeface="新細明體" pitchFamily="18" charset="-120"/>
              </a:rPr>
              <a:t> underlying judgments and decisions made</a:t>
            </a:r>
          </a:p>
          <a:p>
            <a:pPr eaLnBrk="1" hangingPunct="1">
              <a:buFont typeface="Wingdings" pitchFamily="2" charset="2"/>
              <a:buNone/>
              <a:defRPr/>
            </a:pPr>
            <a:r>
              <a:rPr lang="en-US" altLang="zh-TW" dirty="0" smtClean="0">
                <a:ea typeface="新細明體" pitchFamily="18" charset="-120"/>
              </a:rPr>
              <a:t>   throughout the nursing process.</a:t>
            </a:r>
          </a:p>
        </p:txBody>
      </p:sp>
    </p:spTree>
  </p:cSld>
  <p:clrMapOvr>
    <a:masterClrMapping/>
  </p:clrMapOvr>
  <p:timing>
    <p:tnLst>
      <p:par>
        <p:cTn id="1" dur="indefinite" restart="never" nodeType="tmRoot"/>
      </p:par>
    </p:tnLst>
  </p:timing>
</p:sld>
</file>

<file path=ppt/slides/slide1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noAutofit/>
          </a:bodyPr>
          <a:lstStyle/>
          <a:p>
            <a:r>
              <a:rPr lang="en-US" sz="3600" dirty="0" smtClean="0"/>
              <a:t>CRITICAL THINKING BEHAVIOURS FROM THE NATIONAL LEAQUE OF NURSES (NLN)</a:t>
            </a:r>
            <a:endParaRPr lang="en-US" sz="3600" dirty="0"/>
          </a:p>
        </p:txBody>
      </p:sp>
      <p:graphicFrame>
        <p:nvGraphicFramePr>
          <p:cNvPr id="4" name="Content Placeholder 3"/>
          <p:cNvGraphicFramePr>
            <a:graphicFrameLocks noGrp="1"/>
          </p:cNvGraphicFramePr>
          <p:nvPr>
            <p:ph idx="1"/>
          </p:nvPr>
        </p:nvGraphicFramePr>
        <p:xfrm>
          <a:off x="381000" y="1219200"/>
          <a:ext cx="8229600" cy="5958840"/>
        </p:xfrm>
        <a:graphic>
          <a:graphicData uri="http://schemas.openxmlformats.org/drawingml/2006/table">
            <a:tbl>
              <a:tblPr firstRow="1" bandRow="1">
                <a:tableStyleId>{5C22544A-7EE6-4342-B048-85BDC9FD1C3A}</a:tableStyleId>
              </a:tblPr>
              <a:tblGrid>
                <a:gridCol w="2330506"/>
                <a:gridCol w="5899094"/>
              </a:tblGrid>
              <a:tr h="1870061">
                <a:tc>
                  <a:txBody>
                    <a:bodyPr/>
                    <a:lstStyle/>
                    <a:p>
                      <a:r>
                        <a:rPr lang="en-US" sz="2800" dirty="0" smtClean="0"/>
                        <a:t>ASSESSMENT</a:t>
                      </a:r>
                      <a:endParaRPr lang="en-US" sz="2800" dirty="0"/>
                    </a:p>
                  </a:txBody>
                  <a:tcPr/>
                </a:tc>
                <a:tc>
                  <a:txBody>
                    <a:bodyPr/>
                    <a:lstStyle/>
                    <a:p>
                      <a:r>
                        <a:rPr lang="en-US" sz="2800" dirty="0" smtClean="0"/>
                        <a:t>Ask relevant questions</a:t>
                      </a:r>
                    </a:p>
                    <a:p>
                      <a:r>
                        <a:rPr lang="en-US" sz="2800" dirty="0" smtClean="0"/>
                        <a:t>Explore ideas</a:t>
                      </a:r>
                    </a:p>
                    <a:p>
                      <a:r>
                        <a:rPr lang="en-US" sz="2800" dirty="0" smtClean="0"/>
                        <a:t>Validate data</a:t>
                      </a:r>
                    </a:p>
                    <a:p>
                      <a:r>
                        <a:rPr lang="en-US" sz="2800" dirty="0" smtClean="0"/>
                        <a:t>Recognize</a:t>
                      </a:r>
                      <a:r>
                        <a:rPr lang="en-US" sz="2800" baseline="0" dirty="0" smtClean="0"/>
                        <a:t> issues and concerns</a:t>
                      </a:r>
                      <a:endParaRPr lang="en-US" sz="2800" dirty="0"/>
                    </a:p>
                  </a:txBody>
                  <a:tcPr/>
                </a:tc>
              </a:tr>
              <a:tr h="4088779">
                <a:tc>
                  <a:txBody>
                    <a:bodyPr/>
                    <a:lstStyle/>
                    <a:p>
                      <a:r>
                        <a:rPr lang="en-US" sz="2800" dirty="0" smtClean="0"/>
                        <a:t>ANALYSIS</a:t>
                      </a:r>
                      <a:endParaRPr lang="en-US" sz="2800" dirty="0"/>
                    </a:p>
                  </a:txBody>
                  <a:tcPr/>
                </a:tc>
                <a:tc>
                  <a:txBody>
                    <a:bodyPr/>
                    <a:lstStyle/>
                    <a:p>
                      <a:r>
                        <a:rPr lang="en-US" sz="2800" dirty="0" smtClean="0"/>
                        <a:t>Interpret</a:t>
                      </a:r>
                      <a:r>
                        <a:rPr lang="en-US" sz="2800" baseline="0" dirty="0" smtClean="0"/>
                        <a:t>  evidence</a:t>
                      </a:r>
                    </a:p>
                    <a:p>
                      <a:r>
                        <a:rPr lang="en-US" sz="2800" baseline="0" dirty="0" smtClean="0"/>
                        <a:t>Consider view points</a:t>
                      </a:r>
                    </a:p>
                    <a:p>
                      <a:r>
                        <a:rPr lang="en-US" sz="2800" baseline="0" dirty="0" smtClean="0"/>
                        <a:t>Recognize assumptions</a:t>
                      </a:r>
                    </a:p>
                    <a:p>
                      <a:r>
                        <a:rPr lang="en-US" sz="2800" baseline="0" dirty="0" smtClean="0"/>
                        <a:t>Identify missing information</a:t>
                      </a:r>
                    </a:p>
                    <a:p>
                      <a:r>
                        <a:rPr lang="en-US" sz="2800" baseline="0" dirty="0" smtClean="0"/>
                        <a:t>Use reflective skepticism</a:t>
                      </a:r>
                    </a:p>
                    <a:p>
                      <a:r>
                        <a:rPr lang="en-US" sz="2800" baseline="0" dirty="0" smtClean="0"/>
                        <a:t>Examine alternatives</a:t>
                      </a:r>
                    </a:p>
                    <a:p>
                      <a:r>
                        <a:rPr lang="en-US" sz="2800" baseline="0" dirty="0" smtClean="0"/>
                        <a:t>Evaluate worth of evidence</a:t>
                      </a:r>
                    </a:p>
                    <a:p>
                      <a:r>
                        <a:rPr lang="en-US" sz="2800" baseline="0" dirty="0" smtClean="0"/>
                        <a:t>Detect bias</a:t>
                      </a:r>
                    </a:p>
                    <a:p>
                      <a:r>
                        <a:rPr lang="en-US" sz="2800" baseline="0" dirty="0" smtClean="0"/>
                        <a:t>Consider logical/ ethical standards</a:t>
                      </a:r>
                      <a:endParaRPr lang="en-US" sz="2800" dirty="0"/>
                    </a:p>
                  </a:txBody>
                  <a:tcPr/>
                </a:tc>
              </a:tr>
            </a:tbl>
          </a:graphicData>
        </a:graphic>
      </p:graphicFrame>
    </p:spTree>
  </p:cSld>
  <p:clrMapOvr>
    <a:masterClrMapping/>
  </p:clrMapOvr>
  <p:timing>
    <p:tnLst>
      <p:par>
        <p:cTn id="1" dur="indefinite" restart="never" nodeType="tmRoot"/>
      </p:par>
    </p:tnLst>
  </p:timing>
</p:sld>
</file>

<file path=ppt/slides/slide1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CRITICAL THINKING BEHAVIOURS FROM THE NATIONAL LEAQUE OF NURSES (NLN)</a:t>
            </a:r>
            <a:endParaRPr lang="en-US" sz="3600" dirty="0"/>
          </a:p>
        </p:txBody>
      </p:sp>
      <p:graphicFrame>
        <p:nvGraphicFramePr>
          <p:cNvPr id="4" name="Content Placeholder 3"/>
          <p:cNvGraphicFramePr>
            <a:graphicFrameLocks noGrp="1"/>
          </p:cNvGraphicFramePr>
          <p:nvPr>
            <p:ph idx="1"/>
          </p:nvPr>
        </p:nvGraphicFramePr>
        <p:xfrm>
          <a:off x="228600" y="1600200"/>
          <a:ext cx="8686800" cy="4990676"/>
        </p:xfrm>
        <a:graphic>
          <a:graphicData uri="http://schemas.openxmlformats.org/drawingml/2006/table">
            <a:tbl>
              <a:tblPr firstRow="1" bandRow="1">
                <a:tableStyleId>{5C22544A-7EE6-4342-B048-85BDC9FD1C3A}</a:tableStyleId>
              </a:tblPr>
              <a:tblGrid>
                <a:gridCol w="2895600"/>
                <a:gridCol w="5791200"/>
              </a:tblGrid>
              <a:tr h="2614083">
                <a:tc>
                  <a:txBody>
                    <a:bodyPr/>
                    <a:lstStyle/>
                    <a:p>
                      <a:r>
                        <a:rPr lang="en-US" sz="2800" dirty="0" smtClean="0"/>
                        <a:t>PLANNING</a:t>
                      </a:r>
                      <a:endParaRPr lang="en-US" sz="2800" dirty="0"/>
                    </a:p>
                  </a:txBody>
                  <a:tcPr/>
                </a:tc>
                <a:tc>
                  <a:txBody>
                    <a:bodyPr/>
                    <a:lstStyle/>
                    <a:p>
                      <a:r>
                        <a:rPr lang="en-US" sz="2800" dirty="0" smtClean="0"/>
                        <a:t>Validate/ Generate Hypothesis</a:t>
                      </a:r>
                    </a:p>
                    <a:p>
                      <a:r>
                        <a:rPr lang="en-US" sz="2800" dirty="0" smtClean="0"/>
                        <a:t>Predict consequences</a:t>
                      </a:r>
                    </a:p>
                    <a:p>
                      <a:r>
                        <a:rPr lang="en-US" sz="2800" dirty="0" smtClean="0"/>
                        <a:t>Use deductive/ inductive reasoning</a:t>
                      </a:r>
                    </a:p>
                    <a:p>
                      <a:r>
                        <a:rPr lang="en-US" sz="2800" dirty="0" smtClean="0"/>
                        <a:t>Support conclusion with evidence</a:t>
                      </a:r>
                    </a:p>
                    <a:p>
                      <a:r>
                        <a:rPr lang="en-US" sz="2800" dirty="0" smtClean="0"/>
                        <a:t>Set priorities</a:t>
                      </a:r>
                    </a:p>
                    <a:p>
                      <a:r>
                        <a:rPr lang="en-US" sz="2800" dirty="0" smtClean="0"/>
                        <a:t>Plan approaches</a:t>
                      </a:r>
                      <a:endParaRPr lang="en-US" sz="2800" dirty="0"/>
                    </a:p>
                  </a:txBody>
                  <a:tcPr/>
                </a:tc>
              </a:tr>
              <a:tr h="963083">
                <a:tc>
                  <a:txBody>
                    <a:bodyPr/>
                    <a:lstStyle/>
                    <a:p>
                      <a:r>
                        <a:rPr lang="en-US" sz="2800" dirty="0" smtClean="0"/>
                        <a:t>IMPLEMENTATION</a:t>
                      </a:r>
                      <a:endParaRPr lang="en-US" sz="2800" dirty="0"/>
                    </a:p>
                  </a:txBody>
                  <a:tcPr/>
                </a:tc>
                <a:tc>
                  <a:txBody>
                    <a:bodyPr/>
                    <a:lstStyle/>
                    <a:p>
                      <a:r>
                        <a:rPr lang="en-US" sz="2800" dirty="0" smtClean="0"/>
                        <a:t>Modify/ individualize approaches</a:t>
                      </a:r>
                    </a:p>
                    <a:p>
                      <a:r>
                        <a:rPr lang="en-US" sz="2800" dirty="0" smtClean="0"/>
                        <a:t>Apply research in practice</a:t>
                      </a:r>
                      <a:endParaRPr lang="en-US" sz="2800" dirty="0"/>
                    </a:p>
                  </a:txBody>
                  <a:tcPr/>
                </a:tc>
              </a:tr>
              <a:tr h="1375833">
                <a:tc>
                  <a:txBody>
                    <a:bodyPr/>
                    <a:lstStyle/>
                    <a:p>
                      <a:r>
                        <a:rPr lang="en-US" sz="2800" dirty="0" smtClean="0"/>
                        <a:t>EVALUATION</a:t>
                      </a:r>
                      <a:endParaRPr lang="en-US" sz="2800" dirty="0"/>
                    </a:p>
                  </a:txBody>
                  <a:tcPr/>
                </a:tc>
                <a:tc>
                  <a:txBody>
                    <a:bodyPr/>
                    <a:lstStyle/>
                    <a:p>
                      <a:r>
                        <a:rPr lang="en-US" sz="2800" dirty="0" smtClean="0"/>
                        <a:t>Determine outcome attainment</a:t>
                      </a:r>
                    </a:p>
                    <a:p>
                      <a:r>
                        <a:rPr lang="en-US" sz="2800" dirty="0" smtClean="0"/>
                        <a:t>Revise</a:t>
                      </a:r>
                      <a:r>
                        <a:rPr lang="en-US" sz="2800" baseline="0" dirty="0" smtClean="0"/>
                        <a:t> plans</a:t>
                      </a:r>
                    </a:p>
                    <a:p>
                      <a:r>
                        <a:rPr lang="en-US" sz="2800" baseline="0" dirty="0" smtClean="0"/>
                        <a:t>Determine perception of results</a:t>
                      </a:r>
                      <a:endParaRPr lang="en-US" sz="2800" dirty="0"/>
                    </a:p>
                  </a:txBody>
                  <a:tcPr/>
                </a:tc>
              </a:tr>
            </a:tbl>
          </a:graphicData>
        </a:graphic>
      </p:graphicFrame>
    </p:spTree>
  </p:cSld>
  <p:clrMapOvr>
    <a:masterClrMapping/>
  </p:clrMapOvr>
  <p:timing>
    <p:tnLst>
      <p:par>
        <p:cTn id="1" dur="indefinite" restart="never" nodeType="tmRoot"/>
      </p:par>
    </p:tnLst>
  </p:timing>
</p:sld>
</file>

<file path=ppt/slides/slide1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fontScale="90000"/>
          </a:bodyPr>
          <a:lstStyle/>
          <a:p>
            <a:pPr eaLnBrk="1" hangingPunct="1">
              <a:defRPr/>
            </a:pPr>
            <a:r>
              <a:rPr lang="en-US" altLang="zh-TW" sz="3600" b="1" dirty="0" smtClean="0">
                <a:ea typeface="新細明體" pitchFamily="18" charset="-120"/>
              </a:rPr>
              <a:t>Critical Thinking </a:t>
            </a:r>
            <a:br>
              <a:rPr lang="en-US" altLang="zh-TW" sz="3600" b="1" dirty="0" smtClean="0">
                <a:ea typeface="新細明體" pitchFamily="18" charset="-120"/>
              </a:rPr>
            </a:br>
            <a:r>
              <a:rPr lang="en-US" altLang="zh-TW" sz="3600" b="1" dirty="0" smtClean="0">
                <a:ea typeface="新細明體" pitchFamily="18" charset="-120"/>
              </a:rPr>
              <a:t>And Nursing Process</a:t>
            </a:r>
          </a:p>
        </p:txBody>
      </p:sp>
      <p:sp>
        <p:nvSpPr>
          <p:cNvPr id="7171" name="Rectangle 3"/>
          <p:cNvSpPr>
            <a:spLocks noGrp="1" noChangeArrowheads="1"/>
          </p:cNvSpPr>
          <p:nvPr>
            <p:ph type="body" idx="1"/>
          </p:nvPr>
        </p:nvSpPr>
        <p:spPr/>
        <p:txBody>
          <a:bodyPr>
            <a:normAutofit fontScale="92500" lnSpcReduction="10000"/>
          </a:bodyPr>
          <a:lstStyle/>
          <a:p>
            <a:pPr eaLnBrk="1" hangingPunct="1">
              <a:lnSpc>
                <a:spcPct val="80000"/>
              </a:lnSpc>
              <a:buFont typeface="Wingdings" pitchFamily="2" charset="2"/>
              <a:buNone/>
              <a:defRPr/>
            </a:pPr>
            <a:endParaRPr lang="zh-TW" altLang="en-US" sz="2400" b="1" u="sng" dirty="0" smtClean="0">
              <a:ea typeface="新細明體" pitchFamily="18" charset="-120"/>
            </a:endParaRPr>
          </a:p>
          <a:p>
            <a:pPr eaLnBrk="1" hangingPunct="1">
              <a:lnSpc>
                <a:spcPct val="80000"/>
              </a:lnSpc>
              <a:buFont typeface="Wingdings" pitchFamily="2" charset="2"/>
              <a:buNone/>
              <a:defRPr/>
            </a:pPr>
            <a:r>
              <a:rPr lang="en-US" altLang="zh-TW" sz="2400" b="1" u="sng" dirty="0" smtClean="0">
                <a:ea typeface="新細明體" pitchFamily="18" charset="-120"/>
              </a:rPr>
              <a:t>Nursing Process</a:t>
            </a:r>
            <a:r>
              <a:rPr lang="en-US" altLang="zh-TW" sz="2400" dirty="0" smtClean="0">
                <a:ea typeface="新細明體" pitchFamily="18" charset="-120"/>
              </a:rPr>
              <a:t>      </a:t>
            </a:r>
            <a:r>
              <a:rPr lang="en-US" altLang="zh-TW" sz="2400" b="1" u="sng" dirty="0" smtClean="0">
                <a:ea typeface="新細明體" pitchFamily="18" charset="-120"/>
              </a:rPr>
              <a:t>Critical Thinking Cognitive Skills</a:t>
            </a:r>
          </a:p>
          <a:p>
            <a:pPr eaLnBrk="1" hangingPunct="1">
              <a:lnSpc>
                <a:spcPct val="80000"/>
              </a:lnSpc>
              <a:buFont typeface="Wingdings" pitchFamily="2" charset="2"/>
              <a:buNone/>
              <a:defRPr/>
            </a:pPr>
            <a:endParaRPr lang="en-US" altLang="zh-TW" sz="2400" b="1" u="sng" dirty="0" smtClean="0">
              <a:ea typeface="新細明體" pitchFamily="18" charset="-120"/>
            </a:endParaRPr>
          </a:p>
          <a:p>
            <a:pPr eaLnBrk="1" hangingPunct="1">
              <a:lnSpc>
                <a:spcPct val="80000"/>
              </a:lnSpc>
              <a:buFont typeface="Wingdings" pitchFamily="2" charset="2"/>
              <a:buNone/>
              <a:defRPr/>
            </a:pPr>
            <a:r>
              <a:rPr lang="en-US" altLang="zh-TW" sz="2400" dirty="0" smtClean="0">
                <a:ea typeface="新細明體" pitchFamily="18" charset="-120"/>
              </a:rPr>
              <a:t>Assessment		  *  Identifying an organized and</a:t>
            </a:r>
          </a:p>
          <a:p>
            <a:pPr eaLnBrk="1" hangingPunct="1">
              <a:lnSpc>
                <a:spcPct val="80000"/>
              </a:lnSpc>
              <a:buFont typeface="Wingdings" pitchFamily="2" charset="2"/>
              <a:buNone/>
              <a:defRPr/>
            </a:pPr>
            <a:r>
              <a:rPr lang="en-US" altLang="zh-TW" sz="2400" dirty="0" smtClean="0">
                <a:ea typeface="新細明體" pitchFamily="18" charset="-120"/>
              </a:rPr>
              <a:t> 				     comprehensive approach to</a:t>
            </a:r>
          </a:p>
          <a:p>
            <a:pPr eaLnBrk="1" hangingPunct="1">
              <a:lnSpc>
                <a:spcPct val="80000"/>
              </a:lnSpc>
              <a:buFont typeface="Wingdings" pitchFamily="2" charset="2"/>
              <a:buNone/>
              <a:defRPr/>
            </a:pPr>
            <a:r>
              <a:rPr lang="en-US" altLang="zh-TW" sz="2400" dirty="0" smtClean="0">
                <a:ea typeface="新細明體" pitchFamily="18" charset="-120"/>
              </a:rPr>
              <a:t>				     discovery	</a:t>
            </a:r>
          </a:p>
          <a:p>
            <a:pPr eaLnBrk="1" hangingPunct="1">
              <a:lnSpc>
                <a:spcPct val="80000"/>
              </a:lnSpc>
              <a:buFont typeface="Wingdings" pitchFamily="2" charset="2"/>
              <a:buNone/>
              <a:defRPr/>
            </a:pPr>
            <a:r>
              <a:rPr lang="en-US" altLang="zh-TW" sz="2400" dirty="0" smtClean="0">
                <a:ea typeface="新細明體" pitchFamily="18" charset="-120"/>
              </a:rPr>
              <a:t>				  *  Identifying cues and making 				     		inferences</a:t>
            </a:r>
          </a:p>
          <a:p>
            <a:pPr eaLnBrk="1" hangingPunct="1">
              <a:lnSpc>
                <a:spcPct val="80000"/>
              </a:lnSpc>
              <a:buFont typeface="Wingdings" pitchFamily="2" charset="2"/>
              <a:buNone/>
              <a:defRPr/>
            </a:pPr>
            <a:r>
              <a:rPr lang="en-US" altLang="zh-TW" sz="2400" dirty="0" smtClean="0">
                <a:ea typeface="新細明體" pitchFamily="18" charset="-120"/>
              </a:rPr>
              <a:t>				  *  Validating data</a:t>
            </a:r>
          </a:p>
          <a:p>
            <a:pPr eaLnBrk="1" hangingPunct="1">
              <a:lnSpc>
                <a:spcPct val="80000"/>
              </a:lnSpc>
              <a:buFont typeface="Wingdings" pitchFamily="2" charset="2"/>
              <a:buNone/>
              <a:defRPr/>
            </a:pPr>
            <a:r>
              <a:rPr lang="en-US" altLang="zh-TW" sz="2400" dirty="0" smtClean="0">
                <a:ea typeface="新細明體" pitchFamily="18" charset="-120"/>
              </a:rPr>
              <a:t>				  *  Clustering data</a:t>
            </a:r>
          </a:p>
          <a:p>
            <a:pPr eaLnBrk="1" hangingPunct="1">
              <a:lnSpc>
                <a:spcPct val="80000"/>
              </a:lnSpc>
              <a:buFont typeface="Wingdings" pitchFamily="2" charset="2"/>
              <a:buNone/>
              <a:defRPr/>
            </a:pPr>
            <a:endParaRPr lang="en-US" altLang="zh-TW" sz="2400" dirty="0" smtClean="0">
              <a:ea typeface="新細明體" pitchFamily="18" charset="-120"/>
            </a:endParaRPr>
          </a:p>
          <a:p>
            <a:pPr eaLnBrk="1" hangingPunct="1">
              <a:lnSpc>
                <a:spcPct val="80000"/>
              </a:lnSpc>
              <a:buFont typeface="Wingdings" pitchFamily="2" charset="2"/>
              <a:buNone/>
              <a:defRPr/>
            </a:pPr>
            <a:r>
              <a:rPr lang="en-US" altLang="zh-TW" sz="2400" dirty="0" smtClean="0">
                <a:ea typeface="新細明體" pitchFamily="18" charset="-120"/>
              </a:rPr>
              <a:t>Diagnosis		  *  Identifying patterns</a:t>
            </a:r>
          </a:p>
          <a:p>
            <a:pPr eaLnBrk="1" hangingPunct="1">
              <a:lnSpc>
                <a:spcPct val="80000"/>
              </a:lnSpc>
              <a:buFont typeface="Wingdings" pitchFamily="2" charset="2"/>
              <a:buNone/>
              <a:defRPr/>
            </a:pPr>
            <a:r>
              <a:rPr lang="en-US" altLang="zh-TW" sz="2400" dirty="0" smtClean="0">
                <a:ea typeface="新細明體" pitchFamily="18" charset="-120"/>
              </a:rPr>
              <a:t>   			             *  Drawing diagnostic conclusions					 					 </a:t>
            </a:r>
          </a:p>
        </p:txBody>
      </p:sp>
    </p:spTree>
  </p:cSld>
  <p:clrMapOvr>
    <a:masterClrMapping/>
  </p:clrMapOvr>
  <p:timing>
    <p:tnLst>
      <p:par>
        <p:cTn id="1" dur="indefinite" restart="never" nodeType="tmRoot"/>
      </p:par>
    </p:tnLst>
  </p:timing>
</p:sld>
</file>

<file path=ppt/slides/slide1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fontScale="90000"/>
          </a:bodyPr>
          <a:lstStyle/>
          <a:p>
            <a:pPr eaLnBrk="1" hangingPunct="1">
              <a:defRPr/>
            </a:pPr>
            <a:r>
              <a:rPr lang="en-US" altLang="zh-TW" sz="4000" b="1" dirty="0" smtClean="0">
                <a:ea typeface="新細明體" pitchFamily="18" charset="-120"/>
              </a:rPr>
              <a:t>Critical Thinking </a:t>
            </a:r>
            <a:br>
              <a:rPr lang="en-US" altLang="zh-TW" sz="4000" b="1" dirty="0" smtClean="0">
                <a:ea typeface="新細明體" pitchFamily="18" charset="-120"/>
              </a:rPr>
            </a:br>
            <a:r>
              <a:rPr lang="en-US" altLang="zh-TW" sz="4000" b="1" dirty="0" smtClean="0">
                <a:ea typeface="新細明體" pitchFamily="18" charset="-120"/>
              </a:rPr>
              <a:t>And Nursing Process</a:t>
            </a:r>
          </a:p>
        </p:txBody>
      </p:sp>
      <p:sp>
        <p:nvSpPr>
          <p:cNvPr id="8195" name="Rectangle 3"/>
          <p:cNvSpPr>
            <a:spLocks noGrp="1" noChangeArrowheads="1"/>
          </p:cNvSpPr>
          <p:nvPr>
            <p:ph type="body" idx="1"/>
          </p:nvPr>
        </p:nvSpPr>
        <p:spPr>
          <a:xfrm>
            <a:off x="381000" y="1524000"/>
            <a:ext cx="8229600" cy="4876800"/>
          </a:xfrm>
        </p:spPr>
        <p:txBody>
          <a:bodyPr>
            <a:normAutofit fontScale="92500"/>
          </a:bodyPr>
          <a:lstStyle/>
          <a:p>
            <a:pPr eaLnBrk="1" hangingPunct="1">
              <a:lnSpc>
                <a:spcPct val="80000"/>
              </a:lnSpc>
              <a:buFont typeface="Wingdings" pitchFamily="2" charset="2"/>
              <a:buNone/>
              <a:defRPr/>
            </a:pPr>
            <a:endParaRPr lang="zh-TW" altLang="en-US" sz="800" u="sng" dirty="0" smtClean="0">
              <a:ea typeface="新細明體" pitchFamily="18" charset="-120"/>
            </a:endParaRPr>
          </a:p>
          <a:p>
            <a:pPr eaLnBrk="1" hangingPunct="1">
              <a:lnSpc>
                <a:spcPct val="80000"/>
              </a:lnSpc>
              <a:buFont typeface="Wingdings" pitchFamily="2" charset="2"/>
              <a:buNone/>
              <a:defRPr/>
            </a:pPr>
            <a:endParaRPr lang="zh-TW" altLang="en-US" sz="800" u="sng" dirty="0" smtClean="0">
              <a:ea typeface="新細明體" pitchFamily="18" charset="-120"/>
            </a:endParaRPr>
          </a:p>
          <a:p>
            <a:pPr eaLnBrk="1" hangingPunct="1">
              <a:lnSpc>
                <a:spcPct val="80000"/>
              </a:lnSpc>
              <a:buFont typeface="Wingdings" pitchFamily="2" charset="2"/>
              <a:buNone/>
              <a:defRPr/>
            </a:pPr>
            <a:r>
              <a:rPr lang="en-US" altLang="zh-TW" sz="2800" u="sng" dirty="0" smtClean="0">
                <a:ea typeface="新細明體" pitchFamily="18" charset="-120"/>
              </a:rPr>
              <a:t>Nursing Process</a:t>
            </a:r>
            <a:r>
              <a:rPr lang="en-US" altLang="zh-TW" sz="2800" dirty="0" smtClean="0">
                <a:ea typeface="新細明體" pitchFamily="18" charset="-120"/>
              </a:rPr>
              <a:t>		</a:t>
            </a:r>
            <a:r>
              <a:rPr lang="en-US" altLang="zh-TW" sz="2800" u="sng" dirty="0" smtClean="0">
                <a:ea typeface="新細明體" pitchFamily="18" charset="-120"/>
              </a:rPr>
              <a:t>Critical Thinking Cognitive Skills</a:t>
            </a:r>
          </a:p>
          <a:p>
            <a:pPr eaLnBrk="1" hangingPunct="1">
              <a:lnSpc>
                <a:spcPct val="80000"/>
              </a:lnSpc>
              <a:buFont typeface="Wingdings" pitchFamily="2" charset="2"/>
              <a:buNone/>
              <a:defRPr/>
            </a:pPr>
            <a:r>
              <a:rPr lang="en-US" altLang="zh-TW" sz="2800" dirty="0" smtClean="0">
                <a:ea typeface="新細明體" pitchFamily="18" charset="-120"/>
              </a:rPr>
              <a:t>Planning			* 	Setting priorities</a:t>
            </a:r>
          </a:p>
          <a:p>
            <a:pPr eaLnBrk="1" hangingPunct="1">
              <a:lnSpc>
                <a:spcPct val="80000"/>
              </a:lnSpc>
              <a:buFont typeface="Wingdings" pitchFamily="2" charset="2"/>
              <a:buNone/>
              <a:defRPr/>
            </a:pPr>
            <a:r>
              <a:rPr lang="en-US" altLang="zh-TW" sz="2800" dirty="0" smtClean="0">
                <a:ea typeface="新細明體" pitchFamily="18" charset="-120"/>
              </a:rPr>
              <a:t>   					* 	Establishing evaluative 					criteria</a:t>
            </a:r>
          </a:p>
          <a:p>
            <a:pPr eaLnBrk="1" hangingPunct="1">
              <a:lnSpc>
                <a:spcPct val="80000"/>
              </a:lnSpc>
              <a:buFont typeface="Wingdings" pitchFamily="2" charset="2"/>
              <a:buNone/>
              <a:defRPr/>
            </a:pPr>
            <a:r>
              <a:rPr lang="en-US" altLang="zh-TW" sz="2800" dirty="0" smtClean="0">
                <a:ea typeface="新細明體" pitchFamily="18" charset="-120"/>
              </a:rPr>
              <a:t>					* 	Generating solutions</a:t>
            </a:r>
          </a:p>
          <a:p>
            <a:pPr eaLnBrk="1" hangingPunct="1">
              <a:lnSpc>
                <a:spcPct val="80000"/>
              </a:lnSpc>
              <a:buFont typeface="Wingdings" pitchFamily="2" charset="2"/>
              <a:buNone/>
              <a:defRPr/>
            </a:pPr>
            <a:endParaRPr lang="en-US" altLang="zh-TW" sz="2800" dirty="0" smtClean="0">
              <a:ea typeface="新細明體" pitchFamily="18" charset="-120"/>
            </a:endParaRPr>
          </a:p>
          <a:p>
            <a:pPr eaLnBrk="1" hangingPunct="1">
              <a:lnSpc>
                <a:spcPct val="80000"/>
              </a:lnSpc>
              <a:buFont typeface="Wingdings" pitchFamily="2" charset="2"/>
              <a:buNone/>
              <a:defRPr/>
            </a:pPr>
            <a:r>
              <a:rPr lang="en-US" altLang="zh-TW" sz="2800" dirty="0" smtClean="0">
                <a:ea typeface="新細明體" pitchFamily="18" charset="-120"/>
              </a:rPr>
              <a:t>Implementation		* 	Testing hypotheses</a:t>
            </a:r>
          </a:p>
          <a:p>
            <a:pPr eaLnBrk="1" hangingPunct="1">
              <a:lnSpc>
                <a:spcPct val="80000"/>
              </a:lnSpc>
              <a:buFont typeface="Wingdings" pitchFamily="2" charset="2"/>
              <a:buNone/>
              <a:defRPr/>
            </a:pPr>
            <a:endParaRPr lang="en-US" altLang="zh-TW" sz="2800" dirty="0" smtClean="0">
              <a:ea typeface="新細明體" pitchFamily="18" charset="-120"/>
            </a:endParaRPr>
          </a:p>
          <a:p>
            <a:pPr eaLnBrk="1" hangingPunct="1">
              <a:lnSpc>
                <a:spcPct val="80000"/>
              </a:lnSpc>
              <a:buFont typeface="Wingdings" pitchFamily="2" charset="2"/>
              <a:buNone/>
              <a:defRPr/>
            </a:pPr>
            <a:r>
              <a:rPr lang="en-US" altLang="zh-TW" sz="2800" dirty="0" smtClean="0">
                <a:ea typeface="新細明體" pitchFamily="18" charset="-120"/>
              </a:rPr>
              <a:t>Evaluation			* 	Making criterion-based 					evaluations</a:t>
            </a:r>
          </a:p>
          <a:p>
            <a:pPr eaLnBrk="1" hangingPunct="1">
              <a:lnSpc>
                <a:spcPct val="80000"/>
              </a:lnSpc>
              <a:defRPr/>
            </a:pPr>
            <a:endParaRPr lang="en-US" altLang="zh-TW" sz="2400" dirty="0" smtClean="0">
              <a:ea typeface="新細明體" pitchFamily="18" charset="-120"/>
            </a:endParaRPr>
          </a:p>
          <a:p>
            <a:pPr eaLnBrk="1" hangingPunct="1">
              <a:lnSpc>
                <a:spcPct val="80000"/>
              </a:lnSpc>
              <a:buFont typeface="Wingdings" pitchFamily="2" charset="2"/>
              <a:buNone/>
              <a:defRPr/>
            </a:pPr>
            <a:r>
              <a:rPr lang="en-US" altLang="zh-TW" sz="2400" dirty="0" smtClean="0">
                <a:ea typeface="新細明體" pitchFamily="18" charset="-120"/>
              </a:rPr>
              <a:t>					 		</a:t>
            </a:r>
            <a:r>
              <a:rPr lang="en-US" altLang="zh-TW" sz="800" dirty="0" smtClean="0">
                <a:ea typeface="新細明體" pitchFamily="18" charset="-120"/>
              </a:rPr>
              <a:t>			 </a:t>
            </a:r>
            <a:r>
              <a:rPr lang="en-US" altLang="zh-TW" sz="1000" dirty="0" smtClean="0">
                <a:ea typeface="新細明體" pitchFamily="18" charset="-120"/>
              </a:rPr>
              <a:t>	</a:t>
            </a:r>
            <a:r>
              <a:rPr lang="en-US" altLang="zh-TW" sz="900" dirty="0" smtClean="0">
                <a:ea typeface="新細明體" pitchFamily="18" charset="-120"/>
              </a:rPr>
              <a:t>		 </a:t>
            </a:r>
          </a:p>
        </p:txBody>
      </p:sp>
    </p:spTree>
  </p:cSld>
  <p:clrMapOvr>
    <a:masterClrMapping/>
  </p:clrMapOvr>
  <p:timing>
    <p:tnLst>
      <p:par>
        <p:cTn id="1" dur="indefinite" restart="never" nodeType="tmRoot"/>
      </p:par>
    </p:tnLst>
  </p:timing>
</p:sld>
</file>

<file path=ppt/slides/slide1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Questions to Evaluate Your CT Potential</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Have I examined how my values and beliefs affect my thinking?</a:t>
            </a:r>
          </a:p>
          <a:p>
            <a:r>
              <a:rPr lang="en-US" dirty="0" smtClean="0"/>
              <a:t>How confident am I in my ability to reason?</a:t>
            </a:r>
          </a:p>
          <a:p>
            <a:r>
              <a:rPr lang="en-US" dirty="0" smtClean="0"/>
              <a:t>How well do I communicate and get along with others?</a:t>
            </a:r>
          </a:p>
          <a:p>
            <a:r>
              <a:rPr lang="en-US" dirty="0" smtClean="0"/>
              <a:t>Am I able to overcome personal desires and beliefs in favor of thinking about what's in the key players' best interest?</a:t>
            </a:r>
          </a:p>
          <a:p>
            <a:r>
              <a:rPr lang="en-US" dirty="0" smtClean="0"/>
              <a:t>Do I have effective reading and learning skills?</a:t>
            </a:r>
          </a:p>
        </p:txBody>
      </p:sp>
    </p:spTree>
  </p:cSld>
  <p:clrMapOvr>
    <a:masterClrMapping/>
  </p:clrMapOvr>
  <p:timing>
    <p:tnLst>
      <p:par>
        <p:cTn id="1" dur="indefinite" restart="never" nodeType="tmRoot"/>
      </p:par>
    </p:tnLst>
  </p:timing>
</p:sld>
</file>

<file path=ppt/slides/slide1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smtClean="0"/>
              <a:t>Questions to Evaluate Your CT Potential</a:t>
            </a:r>
            <a:endParaRPr lang="en-US"/>
          </a:p>
        </p:txBody>
      </p:sp>
      <p:sp>
        <p:nvSpPr>
          <p:cNvPr id="3" name="Content Placeholder 2"/>
          <p:cNvSpPr>
            <a:spLocks noGrp="1"/>
          </p:cNvSpPr>
          <p:nvPr>
            <p:ph idx="1"/>
          </p:nvPr>
        </p:nvSpPr>
        <p:spPr/>
        <p:txBody>
          <a:bodyPr/>
          <a:lstStyle/>
          <a:p>
            <a:r>
              <a:rPr lang="en-US" dirty="0" smtClean="0"/>
              <a:t>How secure am I asking for clarification?</a:t>
            </a:r>
          </a:p>
          <a:p>
            <a:r>
              <a:rPr lang="en-US" dirty="0" smtClean="0"/>
              <a:t>How open am I to new ideas and viewpoints that differ from my own?</a:t>
            </a:r>
          </a:p>
          <a:p>
            <a:r>
              <a:rPr lang="en-US" dirty="0" smtClean="0"/>
              <a:t>Am I aware of my usual thinking and learning habits?</a:t>
            </a:r>
          </a:p>
          <a:p>
            <a:r>
              <a:rPr lang="en-US" dirty="0" smtClean="0"/>
              <a:t>Do I persist to find answers and solutions?</a:t>
            </a:r>
          </a:p>
          <a:p>
            <a:r>
              <a:rPr lang="en-US" dirty="0" smtClean="0"/>
              <a:t>How well do I express myself in writing?</a:t>
            </a:r>
          </a:p>
          <a:p>
            <a:endParaRPr lang="en-US" dirty="0"/>
          </a:p>
        </p:txBody>
      </p:sp>
    </p:spTree>
  </p:cSld>
  <p:clrMapOvr>
    <a:masterClrMapping/>
  </p:clrMapOvr>
  <p:timing>
    <p:tnLst>
      <p:par>
        <p:cTn id="1" dur="indefinite" restart="never" nodeType="tmRoot"/>
      </p:par>
    </p:tnLst>
  </p:timing>
</p:sld>
</file>

<file path=ppt/slides/slide1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APPLYING CRITICAL THINKING TO NURSING PRACTICE</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A nurse manager faced with the common scenario of creating a time schedule that covers the Christmas and New Year holidays reviews the past practice on the unit. The practice on the unit is that staff must work one or the other holiday and preferences are based on seniority. Junior members of the staff do not receive their preferred holidays off resulting in dissatisfaction. In reflecting on this situation, the manager recognizes that senior members of the staff always being granted their holiday preferences for days off disadvantages junior members of the staff resulting in dissatisfaction.</a:t>
            </a:r>
            <a:endParaRPr lang="en-US" dirty="0"/>
          </a:p>
        </p:txBody>
      </p:sp>
    </p:spTree>
  </p:cSld>
  <p:clrMapOvr>
    <a:masterClrMapping/>
  </p:clrMapOvr>
  <p:timing>
    <p:tnLst>
      <p:par>
        <p:cTn id="1" dur="indefinite" restart="never" nodeType="tmRoot"/>
      </p:par>
    </p:tnLst>
  </p:timing>
</p:sld>
</file>

<file path=ppt/slides/slide1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APPLYING CRITICAL THINKING TO NURSING PRACTICE</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As an evening supervisor, I stopped to check on a new graduate who was in charge for the first time. She appeared to be “ in over her head, ” nervous and running around. Calmly, I asked how things were going. She replied, “ Fine, except for the man in Room 203. His temperature was 104 ° an hour ago. We drew blood cultures, gave aspirin, and started him on antibiotics. ” I asked, “ What ’ s the temperature now? ” She replied, “ He ’ s not due until 8 pm ” (3 hours later).</a:t>
            </a:r>
            <a:endParaRPr lang="en-US" dirty="0"/>
          </a:p>
        </p:txBody>
      </p:sp>
    </p:spTree>
  </p:cSld>
  <p:clrMapOvr>
    <a:masterClrMapping/>
  </p:clrMapOvr>
  <p:timing>
    <p:tnLst>
      <p:par>
        <p:cTn id="1" dur="indefinite" restart="never" nodeType="tmRoot"/>
      </p:par>
    </p:tnLst>
  </p:timing>
</p:sld>
</file>

<file path=ppt/slides/slide14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Concept mapping </a:t>
            </a:r>
            <a:endParaRPr lang="en-US" b="1" dirty="0"/>
          </a:p>
        </p:txBody>
      </p:sp>
      <p:sp>
        <p:nvSpPr>
          <p:cNvPr id="3" name="Content Placeholder 2"/>
          <p:cNvSpPr>
            <a:spLocks noGrp="1"/>
          </p:cNvSpPr>
          <p:nvPr>
            <p:ph idx="1"/>
          </p:nvPr>
        </p:nvSpPr>
        <p:spPr/>
        <p:txBody>
          <a:bodyPr>
            <a:normAutofit lnSpcReduction="10000"/>
          </a:bodyPr>
          <a:lstStyle/>
          <a:p>
            <a:r>
              <a:rPr lang="en-US" dirty="0" smtClean="0"/>
              <a:t>A concept map care plan is a diagram of patient problems, supporting data, interventions  and evaluations. </a:t>
            </a:r>
          </a:p>
          <a:p>
            <a:r>
              <a:rPr lang="en-US" dirty="0" smtClean="0"/>
              <a:t>These maps are used to organize patient data, analyze relationships in the  data, and enable you to take a holistic view of the patient’s situation. </a:t>
            </a:r>
          </a:p>
          <a:p>
            <a:r>
              <a:rPr lang="en-US" dirty="0" smtClean="0"/>
              <a:t>Concept mapping requires critical thinking to analyze relationships in clinical data.  </a:t>
            </a:r>
          </a:p>
        </p:txBody>
      </p:sp>
    </p:spTree>
    <p:extLst>
      <p:ext uri="{BB962C8B-B14F-4D97-AF65-F5344CB8AC3E}">
        <p14:creationId xmlns:p14="http://schemas.microsoft.com/office/powerpoint/2010/main" val="1446231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bed-making</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Unoccupied (Closed) Bed. </a:t>
            </a:r>
          </a:p>
          <a:p>
            <a:pPr>
              <a:buNone/>
            </a:pPr>
            <a:r>
              <a:rPr lang="en-US" dirty="0" smtClean="0"/>
              <a:t>(1) Raise the bed to a comfortable working height, if adjustable. </a:t>
            </a:r>
          </a:p>
          <a:p>
            <a:pPr>
              <a:buNone/>
            </a:pPr>
            <a:r>
              <a:rPr lang="en-US" dirty="0" smtClean="0"/>
              <a:t>(2) Lower </a:t>
            </a:r>
            <a:r>
              <a:rPr lang="en-US" dirty="0" err="1" smtClean="0"/>
              <a:t>siderails</a:t>
            </a:r>
            <a:r>
              <a:rPr lang="en-US" dirty="0" smtClean="0"/>
              <a:t>, if present. </a:t>
            </a:r>
          </a:p>
          <a:p>
            <a:pPr>
              <a:buNone/>
            </a:pPr>
            <a:r>
              <a:rPr lang="en-US" dirty="0" smtClean="0"/>
              <a:t>(3) Remove pillows and pillowcases. Set the pillows aside in a clean area. </a:t>
            </a:r>
          </a:p>
          <a:p>
            <a:pPr>
              <a:buNone/>
            </a:pPr>
            <a:r>
              <a:rPr lang="en-US" dirty="0" smtClean="0"/>
              <a:t>(4) Fold and set the blankets and spreads aside (to be reused). </a:t>
            </a:r>
          </a:p>
          <a:p>
            <a:pPr>
              <a:buNone/>
            </a:pPr>
            <a:r>
              <a:rPr lang="en-US" dirty="0" smtClean="0"/>
              <a:t>(5) Loosen the linen along the edges of the bed, and move toward the end of the bed. </a:t>
            </a:r>
          </a:p>
          <a:p>
            <a:endParaRPr lang="en-US" dirty="0"/>
          </a:p>
        </p:txBody>
      </p:sp>
    </p:spTree>
  </p:cSld>
  <p:clrMapOvr>
    <a:masterClrMapping/>
  </p:clrMapOvr>
  <p:timing>
    <p:tnLst>
      <p:par>
        <p:cTn id="1" dur="indefinite" restart="never" nodeType="tmRoot"/>
      </p:par>
    </p:tnLst>
  </p:timing>
</p:sld>
</file>

<file path=ppt/slides/slide14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Concept mapping </a:t>
            </a:r>
            <a:endParaRPr lang="en-US" dirty="0"/>
          </a:p>
        </p:txBody>
      </p:sp>
      <p:sp>
        <p:nvSpPr>
          <p:cNvPr id="3" name="Content Placeholder 2"/>
          <p:cNvSpPr>
            <a:spLocks noGrp="1"/>
          </p:cNvSpPr>
          <p:nvPr>
            <p:ph idx="1"/>
          </p:nvPr>
        </p:nvSpPr>
        <p:spPr>
          <a:xfrm>
            <a:off x="457200" y="1600200"/>
            <a:ext cx="8229600" cy="4724400"/>
          </a:xfrm>
        </p:spPr>
        <p:txBody>
          <a:bodyPr>
            <a:normAutofit fontScale="92500" lnSpcReduction="20000"/>
          </a:bodyPr>
          <a:lstStyle/>
          <a:p>
            <a:r>
              <a:rPr lang="en-US" dirty="0" smtClean="0"/>
              <a:t>Critical thinking and clinical reasoning are used to formulate clinical judgments and decisions about nursing care.  </a:t>
            </a:r>
          </a:p>
          <a:p>
            <a:r>
              <a:rPr lang="en-US" dirty="0" smtClean="0"/>
              <a:t>The important ideas that must be linked together during  concept map care planning are the medical and nursing diagnoses, along with all the  pertinent clinical data.  </a:t>
            </a:r>
          </a:p>
          <a:p>
            <a:r>
              <a:rPr lang="en-US" dirty="0" smtClean="0"/>
              <a:t>Through concept mapping of diagnoses and clinical data, one can evaluate what they know about the care of the patient and what further information they need in order to provide safe and effective nursing care.</a:t>
            </a:r>
          </a:p>
          <a:p>
            <a:endParaRPr lang="en-US" dirty="0"/>
          </a:p>
        </p:txBody>
      </p:sp>
    </p:spTree>
    <p:extLst>
      <p:ext uri="{BB962C8B-B14F-4D97-AF65-F5344CB8AC3E}">
        <p14:creationId xmlns:p14="http://schemas.microsoft.com/office/powerpoint/2010/main" val="1409239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lgn="ctr">
              <a:buNone/>
            </a:pPr>
            <a:r>
              <a:rPr lang="en-US" sz="8000" b="1" dirty="0" smtClean="0"/>
              <a:t>THE NURSING PROCESS</a:t>
            </a:r>
            <a:endParaRPr lang="en-US" sz="8000" b="1" dirty="0"/>
          </a:p>
        </p:txBody>
      </p:sp>
    </p:spTree>
  </p:cSld>
  <p:clrMapOvr>
    <a:masterClrMapping/>
  </p:clrMapOvr>
  <p:timing>
    <p:tnLst>
      <p:par>
        <p:cTn id="1" dur="indefinite" restart="never" nodeType="tmRoot"/>
      </p:par>
    </p:tnLst>
  </p:timing>
</p:sld>
</file>

<file path=ppt/slides/slide1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LESSON OBJECTIVES</a:t>
            </a:r>
            <a:endParaRPr lang="en-US" b="1" dirty="0"/>
          </a:p>
        </p:txBody>
      </p:sp>
      <p:sp>
        <p:nvSpPr>
          <p:cNvPr id="3" name="Content Placeholder 2"/>
          <p:cNvSpPr>
            <a:spLocks noGrp="1"/>
          </p:cNvSpPr>
          <p:nvPr>
            <p:ph idx="1"/>
          </p:nvPr>
        </p:nvSpPr>
        <p:spPr/>
        <p:txBody>
          <a:bodyPr/>
          <a:lstStyle/>
          <a:p>
            <a:pPr>
              <a:buNone/>
            </a:pPr>
            <a:r>
              <a:rPr lang="en-US" dirty="0" smtClean="0"/>
              <a:t>By the end of the lesson, the student will be able to:-</a:t>
            </a:r>
          </a:p>
          <a:p>
            <a:r>
              <a:rPr lang="en-US" dirty="0" smtClean="0"/>
              <a:t>Define the nursing process</a:t>
            </a:r>
          </a:p>
          <a:p>
            <a:r>
              <a:rPr lang="en-US" dirty="0" smtClean="0"/>
              <a:t>State the importance of the nursing process</a:t>
            </a:r>
          </a:p>
          <a:p>
            <a:r>
              <a:rPr lang="en-US" dirty="0" smtClean="0"/>
              <a:t>Describe the steps of the nursing process</a:t>
            </a:r>
          </a:p>
          <a:p>
            <a:r>
              <a:rPr lang="en-US" dirty="0" smtClean="0"/>
              <a:t>Draw a nursing care plan</a:t>
            </a:r>
            <a:endParaRPr lang="en-US" dirty="0"/>
          </a:p>
        </p:txBody>
      </p:sp>
    </p:spTree>
  </p:cSld>
  <p:clrMapOvr>
    <a:masterClrMapping/>
  </p:clrMapOvr>
  <p:timing>
    <p:tnLst>
      <p:par>
        <p:cTn id="1" dur="indefinite" restart="never" nodeType="tmRoot"/>
      </p:par>
    </p:tnLst>
  </p:timing>
</p:sld>
</file>

<file path=ppt/slides/slide1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sz="6000" b="1" dirty="0"/>
              <a:t>Nursing Process</a:t>
            </a:r>
          </a:p>
        </p:txBody>
      </p:sp>
      <p:sp>
        <p:nvSpPr>
          <p:cNvPr id="91139" name="Rectangle 3"/>
          <p:cNvSpPr>
            <a:spLocks noGrp="1" noChangeArrowheads="1"/>
          </p:cNvSpPr>
          <p:nvPr>
            <p:ph type="body" idx="1"/>
          </p:nvPr>
        </p:nvSpPr>
        <p:spPr/>
        <p:txBody>
          <a:bodyPr/>
          <a:lstStyle/>
          <a:p>
            <a:r>
              <a:rPr lang="en-US" dirty="0"/>
              <a:t>Specific to the nursing profession</a:t>
            </a:r>
          </a:p>
          <a:p>
            <a:r>
              <a:rPr lang="en-US" dirty="0"/>
              <a:t>A framework for critical thinking</a:t>
            </a:r>
          </a:p>
          <a:p>
            <a:pPr>
              <a:buNone/>
            </a:pPr>
            <a:r>
              <a:rPr lang="en-US" dirty="0"/>
              <a:t>It’s purpose is to:</a:t>
            </a:r>
          </a:p>
          <a:p>
            <a:endParaRPr lang="en-US" dirty="0"/>
          </a:p>
          <a:p>
            <a:pPr>
              <a:buFont typeface="Monotype Sorts" pitchFamily="2" charset="2"/>
              <a:buNone/>
            </a:pPr>
            <a:r>
              <a:rPr lang="en-US" i="1" dirty="0"/>
              <a:t>“Diagnose and treat human responses to actual or potential health problems”</a:t>
            </a:r>
          </a:p>
        </p:txBody>
      </p:sp>
    </p:spTree>
  </p:cSld>
  <p:clrMapOvr>
    <a:masterClrMapping/>
  </p:clrMapOvr>
  <p:timing>
    <p:tnLst>
      <p:par>
        <p:cTn id="1" dur="indefinite" restart="never" nodeType="tmRoot"/>
      </p:par>
    </p:tnLst>
  </p:timing>
</p:sld>
</file>

<file path=ppt/slides/slide1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a:t>
            </a:r>
            <a:endParaRPr lang="en-US" dirty="0"/>
          </a:p>
        </p:txBody>
      </p:sp>
      <p:sp>
        <p:nvSpPr>
          <p:cNvPr id="3" name="Content Placeholder 2"/>
          <p:cNvSpPr>
            <a:spLocks noGrp="1"/>
          </p:cNvSpPr>
          <p:nvPr>
            <p:ph idx="1"/>
          </p:nvPr>
        </p:nvSpPr>
        <p:spPr/>
        <p:txBody>
          <a:bodyPr>
            <a:normAutofit/>
          </a:bodyPr>
          <a:lstStyle/>
          <a:p>
            <a:r>
              <a:rPr lang="en-US" dirty="0" smtClean="0"/>
              <a:t>An evolving procedure consisting of five components by which a person’s health status and needs are identified (assessment and diagnosis), plans are developed (planning), care is delivered (implementation), and outcomes are evaluated (evaluation) as the physical, social, and emotional problems of the person are resolved and/or new problems are identified.</a:t>
            </a:r>
            <a:endParaRPr lang="en-US" dirty="0"/>
          </a:p>
        </p:txBody>
      </p:sp>
    </p:spTree>
  </p:cSld>
  <p:clrMapOvr>
    <a:masterClrMapping/>
  </p:clrMapOvr>
  <p:timing>
    <p:tnLst>
      <p:par>
        <p:cTn id="1" dur="indefinite" restart="never" nodeType="tmRoot"/>
      </p:par>
    </p:tnLst>
  </p:timing>
</p:sld>
</file>

<file path=ppt/slides/slide14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a:bodyPr>
          <a:lstStyle/>
          <a:p>
            <a:r>
              <a:rPr lang="en-US" b="1" dirty="0"/>
              <a:t>Nursing Process</a:t>
            </a:r>
          </a:p>
        </p:txBody>
      </p:sp>
      <p:sp>
        <p:nvSpPr>
          <p:cNvPr id="5123" name="Rectangle 3"/>
          <p:cNvSpPr>
            <a:spLocks noGrp="1" noChangeArrowheads="1"/>
          </p:cNvSpPr>
          <p:nvPr>
            <p:ph type="body" idx="1"/>
          </p:nvPr>
        </p:nvSpPr>
        <p:spPr/>
        <p:txBody>
          <a:bodyPr/>
          <a:lstStyle/>
          <a:p>
            <a:r>
              <a:rPr lang="en-US" dirty="0"/>
              <a:t>Organized framework to guide practice</a:t>
            </a:r>
          </a:p>
          <a:p>
            <a:r>
              <a:rPr lang="en-US" dirty="0"/>
              <a:t>Problem solving method - client focused</a:t>
            </a:r>
          </a:p>
          <a:p>
            <a:r>
              <a:rPr lang="en-US" dirty="0"/>
              <a:t>Systematic- sequential steps</a:t>
            </a:r>
          </a:p>
          <a:p>
            <a:r>
              <a:rPr lang="en-US" dirty="0"/>
              <a:t>Goal oriented- outcome criteria</a:t>
            </a:r>
          </a:p>
          <a:p>
            <a:r>
              <a:rPr lang="en-US" dirty="0"/>
              <a:t>Dynamic-always changing, flexible</a:t>
            </a:r>
          </a:p>
          <a:p>
            <a:r>
              <a:rPr lang="en-US" dirty="0"/>
              <a:t>Utilizes critical thinking processes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3">
                                            <p:txEl>
                                              <p:pRg st="1" end="1"/>
                                            </p:txEl>
                                          </p:spTgt>
                                        </p:tgtEl>
                                        <p:attrNameLst>
                                          <p:attrName>style.visibility</p:attrName>
                                        </p:attrNameLst>
                                      </p:cBhvr>
                                      <p:to>
                                        <p:strVal val="visible"/>
                                      </p:to>
                                    </p:set>
                                    <p:anim calcmode="lin" valueType="num">
                                      <p:cBhvr additive="base">
                                        <p:cTn id="13" dur="500" fill="hold"/>
                                        <p:tgtEl>
                                          <p:spTgt spid="51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23">
                                            <p:txEl>
                                              <p:pRg st="2" end="2"/>
                                            </p:txEl>
                                          </p:spTgt>
                                        </p:tgtEl>
                                        <p:attrNameLst>
                                          <p:attrName>style.visibility</p:attrName>
                                        </p:attrNameLst>
                                      </p:cBhvr>
                                      <p:to>
                                        <p:strVal val="visible"/>
                                      </p:to>
                                    </p:set>
                                    <p:anim calcmode="lin" valueType="num">
                                      <p:cBhvr additive="base">
                                        <p:cTn id="19" dur="500" fill="hold"/>
                                        <p:tgtEl>
                                          <p:spTgt spid="51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123">
                                            <p:txEl>
                                              <p:pRg st="3" end="3"/>
                                            </p:txEl>
                                          </p:spTgt>
                                        </p:tgtEl>
                                        <p:attrNameLst>
                                          <p:attrName>style.visibility</p:attrName>
                                        </p:attrNameLst>
                                      </p:cBhvr>
                                      <p:to>
                                        <p:strVal val="visible"/>
                                      </p:to>
                                    </p:set>
                                    <p:anim calcmode="lin" valueType="num">
                                      <p:cBhvr additive="base">
                                        <p:cTn id="25" dur="500" fill="hold"/>
                                        <p:tgtEl>
                                          <p:spTgt spid="51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123">
                                            <p:txEl>
                                              <p:pRg st="4" end="4"/>
                                            </p:txEl>
                                          </p:spTgt>
                                        </p:tgtEl>
                                        <p:attrNameLst>
                                          <p:attrName>style.visibility</p:attrName>
                                        </p:attrNameLst>
                                      </p:cBhvr>
                                      <p:to>
                                        <p:strVal val="visible"/>
                                      </p:to>
                                    </p:set>
                                    <p:anim calcmode="lin" valueType="num">
                                      <p:cBhvr additive="base">
                                        <p:cTn id="31" dur="500" fill="hold"/>
                                        <p:tgtEl>
                                          <p:spTgt spid="51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1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123">
                                            <p:txEl>
                                              <p:pRg st="5" end="5"/>
                                            </p:txEl>
                                          </p:spTgt>
                                        </p:tgtEl>
                                        <p:attrNameLst>
                                          <p:attrName>style.visibility</p:attrName>
                                        </p:attrNameLst>
                                      </p:cBhvr>
                                      <p:to>
                                        <p:strVal val="visible"/>
                                      </p:to>
                                    </p:set>
                                    <p:anim calcmode="lin" valueType="num">
                                      <p:cBhvr additive="base">
                                        <p:cTn id="37" dur="500" fill="hold"/>
                                        <p:tgtEl>
                                          <p:spTgt spid="512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12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utoUpdateAnimBg="0"/>
    </p:bldLst>
  </p:timing>
</p:sld>
</file>

<file path=ppt/slides/slide1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Process</a:t>
            </a:r>
            <a:endParaRPr lang="en-US" dirty="0"/>
          </a:p>
        </p:txBody>
      </p:sp>
      <p:sp>
        <p:nvSpPr>
          <p:cNvPr id="3" name="Content Placeholder 2"/>
          <p:cNvSpPr>
            <a:spLocks noGrp="1"/>
          </p:cNvSpPr>
          <p:nvPr>
            <p:ph idx="1"/>
          </p:nvPr>
        </p:nvSpPr>
        <p:spPr>
          <a:xfrm>
            <a:off x="457200" y="1371600"/>
            <a:ext cx="8229600" cy="5181600"/>
          </a:xfrm>
        </p:spPr>
        <p:txBody>
          <a:bodyPr>
            <a:normAutofit/>
          </a:bodyPr>
          <a:lstStyle/>
          <a:p>
            <a:pPr>
              <a:buNone/>
            </a:pPr>
            <a:r>
              <a:rPr lang="en-US" dirty="0" smtClean="0"/>
              <a:t>It can be understood as:-</a:t>
            </a:r>
          </a:p>
          <a:p>
            <a:r>
              <a:rPr lang="en-US" dirty="0" smtClean="0"/>
              <a:t>A form of documentation</a:t>
            </a:r>
          </a:p>
          <a:p>
            <a:r>
              <a:rPr lang="en-US" dirty="0" smtClean="0"/>
              <a:t>As a means of organizing work, that is patient allocation or primary nursing</a:t>
            </a:r>
          </a:p>
          <a:p>
            <a:r>
              <a:rPr lang="en-US" dirty="0" smtClean="0"/>
              <a:t>As an educational tool to help achieve patient </a:t>
            </a:r>
            <a:r>
              <a:rPr lang="en-US" dirty="0" err="1" smtClean="0"/>
              <a:t>centred</a:t>
            </a:r>
            <a:r>
              <a:rPr lang="en-US" dirty="0" smtClean="0"/>
              <a:t> nursing</a:t>
            </a:r>
          </a:p>
          <a:p>
            <a:r>
              <a:rPr lang="en-US" dirty="0" smtClean="0"/>
              <a:t>As a philosophy to help nursing attain professional status by offering an alternative to the medical model.</a:t>
            </a:r>
            <a:endParaRPr lang="en-US" dirty="0"/>
          </a:p>
        </p:txBody>
      </p:sp>
    </p:spTree>
  </p:cSld>
  <p:clrMapOvr>
    <a:masterClrMapping/>
  </p:clrMapOvr>
  <p:timing>
    <p:tnLst>
      <p:par>
        <p:cTn id="1" dur="indefinite" restart="never" nodeType="tmRoot"/>
      </p:par>
    </p:tnLst>
  </p:timing>
</p:sld>
</file>

<file path=ppt/slides/slide14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1026"/>
          <p:cNvSpPr>
            <a:spLocks noGrp="1" noChangeArrowheads="1"/>
          </p:cNvSpPr>
          <p:nvPr>
            <p:ph type="title"/>
          </p:nvPr>
        </p:nvSpPr>
        <p:spPr/>
        <p:txBody>
          <a:bodyPr/>
          <a:lstStyle/>
          <a:p>
            <a:r>
              <a:rPr lang="en-US"/>
              <a:t>Scientific Method </a:t>
            </a:r>
            <a:r>
              <a:rPr lang="en-US" sz="3200"/>
              <a:t>of problem</a:t>
            </a:r>
            <a:r>
              <a:rPr lang="en-US"/>
              <a:t> </a:t>
            </a:r>
            <a:r>
              <a:rPr lang="en-US" sz="3600"/>
              <a:t>solving</a:t>
            </a:r>
          </a:p>
        </p:txBody>
      </p:sp>
      <p:sp>
        <p:nvSpPr>
          <p:cNvPr id="56323" name="Rectangle 1027"/>
          <p:cNvSpPr>
            <a:spLocks noGrp="1" noChangeArrowheads="1"/>
          </p:cNvSpPr>
          <p:nvPr>
            <p:ph type="body" idx="1"/>
          </p:nvPr>
        </p:nvSpPr>
        <p:spPr/>
        <p:txBody>
          <a:bodyPr/>
          <a:lstStyle/>
          <a:p>
            <a:r>
              <a:rPr lang="en-US" dirty="0" smtClean="0"/>
              <a:t>Identify the </a:t>
            </a:r>
            <a:r>
              <a:rPr lang="en-US" dirty="0"/>
              <a:t>problem</a:t>
            </a:r>
          </a:p>
          <a:p>
            <a:r>
              <a:rPr lang="en-US" dirty="0"/>
              <a:t>Collect data</a:t>
            </a:r>
          </a:p>
          <a:p>
            <a:r>
              <a:rPr lang="en-US" dirty="0"/>
              <a:t>Form hypothesis</a:t>
            </a:r>
          </a:p>
          <a:p>
            <a:r>
              <a:rPr lang="en-US" dirty="0"/>
              <a:t>Plan of action</a:t>
            </a:r>
          </a:p>
          <a:p>
            <a:r>
              <a:rPr lang="en-US" dirty="0"/>
              <a:t>Hypothesis testing</a:t>
            </a:r>
          </a:p>
          <a:p>
            <a:r>
              <a:rPr lang="en-US" dirty="0"/>
              <a:t>Interpret results</a:t>
            </a:r>
          </a:p>
          <a:p>
            <a:r>
              <a:rPr lang="en-US" dirty="0"/>
              <a:t>Evaluate findings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 calcmode="lin" valueType="num">
                                      <p:cBhvr additive="base">
                                        <p:cTn id="7" dur="500" fill="hold"/>
                                        <p:tgtEl>
                                          <p:spTgt spid="563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63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6323">
                                            <p:txEl>
                                              <p:pRg st="1" end="1"/>
                                            </p:txEl>
                                          </p:spTgt>
                                        </p:tgtEl>
                                        <p:attrNameLst>
                                          <p:attrName>style.visibility</p:attrName>
                                        </p:attrNameLst>
                                      </p:cBhvr>
                                      <p:to>
                                        <p:strVal val="visible"/>
                                      </p:to>
                                    </p:set>
                                    <p:anim calcmode="lin" valueType="num">
                                      <p:cBhvr additive="base">
                                        <p:cTn id="13" dur="500" fill="hold"/>
                                        <p:tgtEl>
                                          <p:spTgt spid="563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63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6323">
                                            <p:txEl>
                                              <p:pRg st="2" end="2"/>
                                            </p:txEl>
                                          </p:spTgt>
                                        </p:tgtEl>
                                        <p:attrNameLst>
                                          <p:attrName>style.visibility</p:attrName>
                                        </p:attrNameLst>
                                      </p:cBhvr>
                                      <p:to>
                                        <p:strVal val="visible"/>
                                      </p:to>
                                    </p:set>
                                    <p:anim calcmode="lin" valueType="num">
                                      <p:cBhvr additive="base">
                                        <p:cTn id="19" dur="500" fill="hold"/>
                                        <p:tgtEl>
                                          <p:spTgt spid="563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63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6323">
                                            <p:txEl>
                                              <p:pRg st="3" end="3"/>
                                            </p:txEl>
                                          </p:spTgt>
                                        </p:tgtEl>
                                        <p:attrNameLst>
                                          <p:attrName>style.visibility</p:attrName>
                                        </p:attrNameLst>
                                      </p:cBhvr>
                                      <p:to>
                                        <p:strVal val="visible"/>
                                      </p:to>
                                    </p:set>
                                    <p:anim calcmode="lin" valueType="num">
                                      <p:cBhvr additive="base">
                                        <p:cTn id="25" dur="500" fill="hold"/>
                                        <p:tgtEl>
                                          <p:spTgt spid="563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63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6323">
                                            <p:txEl>
                                              <p:pRg st="4" end="4"/>
                                            </p:txEl>
                                          </p:spTgt>
                                        </p:tgtEl>
                                        <p:attrNameLst>
                                          <p:attrName>style.visibility</p:attrName>
                                        </p:attrNameLst>
                                      </p:cBhvr>
                                      <p:to>
                                        <p:strVal val="visible"/>
                                      </p:to>
                                    </p:set>
                                    <p:anim calcmode="lin" valueType="num">
                                      <p:cBhvr additive="base">
                                        <p:cTn id="31" dur="500" fill="hold"/>
                                        <p:tgtEl>
                                          <p:spTgt spid="563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63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6323">
                                            <p:txEl>
                                              <p:pRg st="5" end="5"/>
                                            </p:txEl>
                                          </p:spTgt>
                                        </p:tgtEl>
                                        <p:attrNameLst>
                                          <p:attrName>style.visibility</p:attrName>
                                        </p:attrNameLst>
                                      </p:cBhvr>
                                      <p:to>
                                        <p:strVal val="visible"/>
                                      </p:to>
                                    </p:set>
                                    <p:anim calcmode="lin" valueType="num">
                                      <p:cBhvr additive="base">
                                        <p:cTn id="37" dur="500" fill="hold"/>
                                        <p:tgtEl>
                                          <p:spTgt spid="5632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63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6323">
                                            <p:txEl>
                                              <p:pRg st="6" end="6"/>
                                            </p:txEl>
                                          </p:spTgt>
                                        </p:tgtEl>
                                        <p:attrNameLst>
                                          <p:attrName>style.visibility</p:attrName>
                                        </p:attrNameLst>
                                      </p:cBhvr>
                                      <p:to>
                                        <p:strVal val="visible"/>
                                      </p:to>
                                    </p:set>
                                    <p:anim calcmode="lin" valueType="num">
                                      <p:cBhvr additive="base">
                                        <p:cTn id="43" dur="500" fill="hold"/>
                                        <p:tgtEl>
                                          <p:spTgt spid="5632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632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autoUpdateAnimBg="0"/>
    </p:bldLst>
  </p:timing>
</p:sld>
</file>

<file path=ppt/slides/slide1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Nursing process is very much like the scientific method of problem solving.</a:t>
            </a:r>
          </a:p>
          <a:p>
            <a:r>
              <a:rPr lang="en-US" dirty="0" smtClean="0"/>
              <a:t>Nursing process is UNIQUE to the nursing profession</a:t>
            </a:r>
            <a:endParaRPr lang="en-US" dirty="0"/>
          </a:p>
        </p:txBody>
      </p:sp>
    </p:spTree>
  </p:cSld>
  <p:clrMapOvr>
    <a:masterClrMapping/>
  </p:clrMapOvr>
  <p:timing>
    <p:tnLst>
      <p:par>
        <p:cTn id="1" dur="indefinite" restart="never" nodeType="tmRoot"/>
      </p:par>
    </p:tnLst>
  </p:timing>
</p:sld>
</file>

<file path=ppt/slides/slide1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Characteristics of the Process</a:t>
            </a:r>
            <a:endParaRPr lang="en-US" b="1" dirty="0"/>
          </a:p>
        </p:txBody>
      </p:sp>
      <p:sp>
        <p:nvSpPr>
          <p:cNvPr id="3" name="Content Placeholder 2"/>
          <p:cNvSpPr>
            <a:spLocks noGrp="1"/>
          </p:cNvSpPr>
          <p:nvPr>
            <p:ph idx="1"/>
          </p:nvPr>
        </p:nvSpPr>
        <p:spPr/>
        <p:txBody>
          <a:bodyPr>
            <a:normAutofit fontScale="92500"/>
          </a:bodyPr>
          <a:lstStyle/>
          <a:p>
            <a:r>
              <a:rPr lang="en-US" dirty="0" smtClean="0"/>
              <a:t>It is a systematic, client – </a:t>
            </a:r>
            <a:r>
              <a:rPr lang="en-US" dirty="0" err="1" smtClean="0"/>
              <a:t>centred</a:t>
            </a:r>
            <a:r>
              <a:rPr lang="en-US" dirty="0" smtClean="0"/>
              <a:t> method for structuring the delivery of nursing care. </a:t>
            </a:r>
          </a:p>
          <a:p>
            <a:r>
              <a:rPr lang="en-US" dirty="0" smtClean="0"/>
              <a:t>It entails gathering and analyzing data in order to identify client strengths and potential or actual health problems and developing and continually reviewing a plan of nursing interventions to achieve mutually agreed outcomes.</a:t>
            </a:r>
          </a:p>
          <a:p>
            <a:r>
              <a:rPr lang="en-US" dirty="0" smtClean="0"/>
              <a:t>It is cyclical – components follow a logical sequence.</a:t>
            </a:r>
          </a:p>
          <a:p>
            <a:pPr>
              <a:buNone/>
            </a:pPr>
            <a:endParaRPr lang="en-US"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bed-making</a:t>
            </a:r>
            <a:endParaRPr lang="en-US" dirty="0"/>
          </a:p>
        </p:txBody>
      </p:sp>
      <p:sp>
        <p:nvSpPr>
          <p:cNvPr id="3" name="Content Placeholder 2"/>
          <p:cNvSpPr>
            <a:spLocks noGrp="1"/>
          </p:cNvSpPr>
          <p:nvPr>
            <p:ph idx="1"/>
          </p:nvPr>
        </p:nvSpPr>
        <p:spPr>
          <a:xfrm>
            <a:off x="457200" y="1447800"/>
            <a:ext cx="8229600" cy="5029200"/>
          </a:xfrm>
        </p:spPr>
        <p:txBody>
          <a:bodyPr>
            <a:normAutofit fontScale="85000" lnSpcReduction="20000"/>
          </a:bodyPr>
          <a:lstStyle/>
          <a:p>
            <a:pPr>
              <a:buNone/>
            </a:pPr>
            <a:r>
              <a:rPr lang="en-US" dirty="0" smtClean="0"/>
              <a:t>(6) Wash the mattress if necessary, turn the mattress to the opposite side if necessary</a:t>
            </a:r>
          </a:p>
          <a:p>
            <a:pPr>
              <a:buNone/>
            </a:pPr>
            <a:r>
              <a:rPr lang="en-US" dirty="0" smtClean="0"/>
              <a:t>(7) Place the bottom sheet. </a:t>
            </a:r>
          </a:p>
          <a:p>
            <a:pPr>
              <a:buNone/>
            </a:pPr>
            <a:r>
              <a:rPr lang="en-US" dirty="0" smtClean="0"/>
              <a:t>(8) Place a draw sheet on the center of the bed, if it is needed. </a:t>
            </a:r>
          </a:p>
          <a:p>
            <a:pPr>
              <a:buNone/>
            </a:pPr>
            <a:r>
              <a:rPr lang="en-US" dirty="0" smtClean="0"/>
              <a:t>(a) Tuck in the free edge on one side. </a:t>
            </a:r>
          </a:p>
          <a:p>
            <a:pPr>
              <a:buNone/>
            </a:pPr>
            <a:r>
              <a:rPr lang="en-US" dirty="0" smtClean="0"/>
              <a:t>(b) Stretch the draw sheet from the opposite side and tuck in the free edge. </a:t>
            </a:r>
          </a:p>
          <a:p>
            <a:pPr>
              <a:buNone/>
            </a:pPr>
            <a:r>
              <a:rPr lang="en-US" dirty="0" smtClean="0"/>
              <a:t>(9) Place the top sheet, blanket (if used), and bedspread. </a:t>
            </a:r>
          </a:p>
          <a:p>
            <a:pPr>
              <a:buNone/>
            </a:pPr>
            <a:r>
              <a:rPr lang="en-US" dirty="0" smtClean="0"/>
              <a:t>(a) Position evenly on the bed. </a:t>
            </a:r>
          </a:p>
          <a:p>
            <a:pPr>
              <a:buNone/>
            </a:pPr>
            <a:r>
              <a:rPr lang="en-US" dirty="0" smtClean="0"/>
              <a:t>(b) Miter the bottom corners, tucking all three parts together. </a:t>
            </a:r>
          </a:p>
          <a:p>
            <a:pPr>
              <a:buNone/>
            </a:pPr>
            <a:r>
              <a:rPr lang="en-US" dirty="0" smtClean="0"/>
              <a:t>(c) Leave the loose ends free. </a:t>
            </a:r>
          </a:p>
          <a:p>
            <a:endParaRPr lang="en-US" dirty="0" smtClean="0"/>
          </a:p>
          <a:p>
            <a:endParaRPr lang="en-US" dirty="0"/>
          </a:p>
        </p:txBody>
      </p:sp>
    </p:spTree>
  </p:cSld>
  <p:clrMapOvr>
    <a:masterClrMapping/>
  </p:clrMapOvr>
  <p:timing>
    <p:tnLst>
      <p:par>
        <p:cTn id="1" dur="indefinite" restart="never" nodeType="tmRoot"/>
      </p:par>
    </p:tnLst>
  </p:timing>
</p:sld>
</file>

<file path=ppt/slides/slide1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Characteristics of the Process</a:t>
            </a:r>
            <a:endParaRPr lang="en-US" b="1" dirty="0"/>
          </a:p>
        </p:txBody>
      </p:sp>
      <p:sp>
        <p:nvSpPr>
          <p:cNvPr id="3" name="Content Placeholder 2"/>
          <p:cNvSpPr>
            <a:spLocks noGrp="1"/>
          </p:cNvSpPr>
          <p:nvPr>
            <p:ph idx="1"/>
          </p:nvPr>
        </p:nvSpPr>
        <p:spPr/>
        <p:txBody>
          <a:bodyPr>
            <a:normAutofit lnSpcReduction="10000"/>
          </a:bodyPr>
          <a:lstStyle/>
          <a:p>
            <a:r>
              <a:rPr lang="en-US" dirty="0" smtClean="0"/>
              <a:t>Is interpersonal and collaborative. It requires the nurse to communicate directly and consistently with clients and families to meet their needs.</a:t>
            </a:r>
          </a:p>
          <a:p>
            <a:r>
              <a:rPr lang="en-US" dirty="0" smtClean="0"/>
              <a:t>It is used as a framework for nursing care in all types of health care settings with clients of all age groups.</a:t>
            </a:r>
          </a:p>
          <a:p>
            <a:r>
              <a:rPr lang="en-US" dirty="0" smtClean="0"/>
              <a:t>Nurses must use a variety of critical – thinking skills to carry out the nursing process.</a:t>
            </a:r>
            <a:endParaRPr lang="en-US" dirty="0"/>
          </a:p>
        </p:txBody>
      </p:sp>
    </p:spTree>
  </p:cSld>
  <p:clrMapOvr>
    <a:masterClrMapping/>
  </p:clrMapOvr>
  <p:timing>
    <p:tnLst>
      <p:par>
        <p:cTn id="1" dur="indefinite" restart="never" nodeType="tmRoot"/>
      </p:par>
    </p:tnLst>
  </p:timing>
</p:sld>
</file>

<file path=ppt/slides/slide1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Characteristics of the Process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This process is </a:t>
            </a:r>
            <a:r>
              <a:rPr lang="en-US" b="1" dirty="0" smtClean="0"/>
              <a:t>cyclical</a:t>
            </a:r>
            <a:r>
              <a:rPr lang="en-US" dirty="0" smtClean="0"/>
              <a:t>. While the phases are ongoing, the actual process can end any time if the patient's problems are solved. </a:t>
            </a:r>
          </a:p>
          <a:p>
            <a:r>
              <a:rPr lang="en-US" dirty="0" smtClean="0"/>
              <a:t>The method is designed to be </a:t>
            </a:r>
            <a:r>
              <a:rPr lang="en-US" b="1" dirty="0" smtClean="0"/>
              <a:t>applied to any </a:t>
            </a:r>
            <a:r>
              <a:rPr lang="en-US" dirty="0" smtClean="0"/>
              <a:t>individual, family, or community need. </a:t>
            </a:r>
          </a:p>
          <a:p>
            <a:r>
              <a:rPr lang="en-US" dirty="0" smtClean="0"/>
              <a:t>The nursing process is used for medical problems and also to help with </a:t>
            </a:r>
            <a:r>
              <a:rPr lang="en-US" b="1" dirty="0" smtClean="0"/>
              <a:t>emotional or social needs </a:t>
            </a:r>
            <a:r>
              <a:rPr lang="en-US" dirty="0" smtClean="0"/>
              <a:t>of patients as well. </a:t>
            </a:r>
          </a:p>
          <a:p>
            <a:r>
              <a:rPr lang="en-US" dirty="0" smtClean="0"/>
              <a:t>The nursing process is </a:t>
            </a:r>
            <a:r>
              <a:rPr lang="en-US" b="1" dirty="0" smtClean="0"/>
              <a:t>goal-oriented.</a:t>
            </a:r>
            <a:r>
              <a:rPr lang="en-US" dirty="0" smtClean="0"/>
              <a:t> It is used to make client-centered, measurable, realistic goals for individual or community wellness improvement.</a:t>
            </a:r>
            <a:endParaRPr lang="en-US" dirty="0"/>
          </a:p>
        </p:txBody>
      </p:sp>
    </p:spTree>
  </p:cSld>
  <p:clrMapOvr>
    <a:masterClrMapping/>
  </p:clrMapOvr>
  <p:timing>
    <p:tnLst>
      <p:par>
        <p:cTn id="1" dur="indefinite" restart="never" nodeType="tmRoot"/>
      </p:par>
    </p:tnLst>
  </p:timing>
</p:sld>
</file>

<file path=ppt/slides/slide1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 Nursing Process Characteristics </a:t>
            </a:r>
            <a:r>
              <a:rPr lang="en-US" dirty="0" smtClean="0"/>
              <a:t/>
            </a:r>
            <a:br>
              <a:rPr lang="en-US" dirty="0" smtClean="0"/>
            </a:br>
            <a:endParaRPr lang="en-US" dirty="0"/>
          </a:p>
        </p:txBody>
      </p:sp>
      <p:sp>
        <p:nvSpPr>
          <p:cNvPr id="3" name="Content Placeholder 2"/>
          <p:cNvSpPr>
            <a:spLocks noGrp="1"/>
          </p:cNvSpPr>
          <p:nvPr>
            <p:ph idx="1"/>
          </p:nvPr>
        </p:nvSpPr>
        <p:spPr>
          <a:xfrm>
            <a:off x="457200" y="1219200"/>
            <a:ext cx="8229600" cy="5257800"/>
          </a:xfrm>
        </p:spPr>
        <p:txBody>
          <a:bodyPr>
            <a:normAutofit fontScale="92500" lnSpcReduction="10000"/>
          </a:bodyPr>
          <a:lstStyle/>
          <a:p>
            <a:r>
              <a:rPr lang="en-US" dirty="0" smtClean="0"/>
              <a:t>Orderly, step-by-step process </a:t>
            </a:r>
          </a:p>
          <a:p>
            <a:r>
              <a:rPr lang="en-US" dirty="0" smtClean="0"/>
              <a:t>Client is evaluated </a:t>
            </a:r>
          </a:p>
          <a:p>
            <a:r>
              <a:rPr lang="en-US" dirty="0" smtClean="0"/>
              <a:t>Data are collected and analyzed </a:t>
            </a:r>
          </a:p>
          <a:p>
            <a:r>
              <a:rPr lang="en-US" dirty="0" smtClean="0"/>
              <a:t>Plan of care is determined and set into motion </a:t>
            </a:r>
          </a:p>
          <a:p>
            <a:r>
              <a:rPr lang="en-US" dirty="0" smtClean="0"/>
              <a:t>Client is monitored, evaluated </a:t>
            </a:r>
          </a:p>
          <a:p>
            <a:r>
              <a:rPr lang="en-US" dirty="0" smtClean="0"/>
              <a:t>Care plan is revised as needed </a:t>
            </a:r>
          </a:p>
          <a:p>
            <a:r>
              <a:rPr lang="en-US" dirty="0" smtClean="0"/>
              <a:t>Client centered </a:t>
            </a:r>
          </a:p>
          <a:p>
            <a:r>
              <a:rPr lang="en-US" dirty="0" smtClean="0"/>
              <a:t>Assists to plan according to client needs </a:t>
            </a:r>
          </a:p>
          <a:p>
            <a:r>
              <a:rPr lang="en-US" dirty="0" smtClean="0"/>
              <a:t>Client participates </a:t>
            </a:r>
          </a:p>
          <a:p>
            <a:r>
              <a:rPr lang="en-US" dirty="0" smtClean="0"/>
              <a:t>Promotes collaboration </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14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457200"/>
            <a:ext cx="7772400" cy="762000"/>
          </a:xfrm>
        </p:spPr>
        <p:txBody>
          <a:bodyPr/>
          <a:lstStyle/>
          <a:p>
            <a:r>
              <a:rPr lang="en-US" b="1" dirty="0"/>
              <a:t>Advantages of Nursing Process</a:t>
            </a:r>
          </a:p>
        </p:txBody>
      </p:sp>
      <p:sp>
        <p:nvSpPr>
          <p:cNvPr id="64515" name="Rectangle 3"/>
          <p:cNvSpPr>
            <a:spLocks noGrp="1" noChangeArrowheads="1"/>
          </p:cNvSpPr>
          <p:nvPr>
            <p:ph type="body" sz="half" idx="1"/>
          </p:nvPr>
        </p:nvSpPr>
        <p:spPr>
          <a:xfrm>
            <a:off x="381000" y="1524000"/>
            <a:ext cx="4114800" cy="5105400"/>
          </a:xfrm>
        </p:spPr>
        <p:txBody>
          <a:bodyPr/>
          <a:lstStyle/>
          <a:p>
            <a:r>
              <a:rPr lang="en-US" dirty="0"/>
              <a:t>Provides individualized care</a:t>
            </a:r>
          </a:p>
          <a:p>
            <a:r>
              <a:rPr lang="en-US" dirty="0"/>
              <a:t>Client is an active participant</a:t>
            </a:r>
          </a:p>
          <a:p>
            <a:r>
              <a:rPr lang="en-US" dirty="0"/>
              <a:t>Promotes continuity of care</a:t>
            </a:r>
          </a:p>
          <a:p>
            <a:r>
              <a:rPr lang="en-US" dirty="0"/>
              <a:t>Provides more effective communication among nurses and healthcare professionals</a:t>
            </a:r>
          </a:p>
          <a:p>
            <a:endParaRPr lang="en-US" dirty="0"/>
          </a:p>
        </p:txBody>
      </p:sp>
      <p:sp>
        <p:nvSpPr>
          <p:cNvPr id="64516" name="Rectangle 4"/>
          <p:cNvSpPr>
            <a:spLocks noGrp="1" noChangeArrowheads="1"/>
          </p:cNvSpPr>
          <p:nvPr>
            <p:ph type="body" sz="half" idx="2"/>
          </p:nvPr>
        </p:nvSpPr>
        <p:spPr>
          <a:xfrm>
            <a:off x="4648200" y="1524000"/>
            <a:ext cx="3810000" cy="4572000"/>
          </a:xfrm>
        </p:spPr>
        <p:txBody>
          <a:bodyPr/>
          <a:lstStyle/>
          <a:p>
            <a:r>
              <a:rPr lang="en-US"/>
              <a:t>Develops a clear  and efficient plan of care</a:t>
            </a:r>
          </a:p>
          <a:p>
            <a:r>
              <a:rPr lang="en-US"/>
              <a:t>Provides personal satisfaction as you see client achieve goals</a:t>
            </a:r>
          </a:p>
          <a:p>
            <a:r>
              <a:rPr lang="en-US"/>
              <a:t>Professional growth as you evaluate effectiveness of your interventions</a:t>
            </a:r>
          </a:p>
        </p:txBody>
      </p:sp>
    </p:spTree>
  </p:cSld>
  <p:clrMapOvr>
    <a:masterClrMapping/>
  </p:clrMapOvr>
  <p:timing>
    <p:tnLst>
      <p:par>
        <p:cTn id="1" dur="indefinite" restart="never" nodeType="tmRoot"/>
      </p:par>
    </p:tnLst>
  </p:timing>
</p:sld>
</file>

<file path=ppt/slides/slide1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Advantages of Nursing Process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Lets the nurse develop a plan of care for the client and gives the nurse direction</a:t>
            </a:r>
          </a:p>
          <a:p>
            <a:r>
              <a:rPr lang="en-US" dirty="0" smtClean="0"/>
              <a:t>Helps determine the client’s problems and ways to help the client overcome these problems</a:t>
            </a:r>
          </a:p>
          <a:p>
            <a:r>
              <a:rPr lang="en-US" dirty="0" smtClean="0"/>
              <a:t>Based on 5 specific steps which need to be completed in order</a:t>
            </a:r>
          </a:p>
          <a:p>
            <a:r>
              <a:rPr lang="en-US" dirty="0" smtClean="0"/>
              <a:t>Based on goals to determine if client’s needs have been met. Designed on monitoring the outcomes of the process</a:t>
            </a:r>
          </a:p>
          <a:p>
            <a:r>
              <a:rPr lang="en-US" dirty="0" smtClean="0"/>
              <a:t>Continually looked at, reviewed, and changed based on the client’s condition</a:t>
            </a:r>
          </a:p>
          <a:p>
            <a:r>
              <a:rPr lang="en-US" dirty="0" smtClean="0"/>
              <a:t>Guides the nurse to assist the client with reaching their greatest level of health</a:t>
            </a:r>
          </a:p>
          <a:p>
            <a:endParaRPr lang="en-US" dirty="0"/>
          </a:p>
        </p:txBody>
      </p:sp>
    </p:spTree>
  </p:cSld>
  <p:clrMapOvr>
    <a:masterClrMapping/>
  </p:clrMapOvr>
  <p:timing>
    <p:tnLst>
      <p:par>
        <p:cTn id="1" dur="indefinite" restart="never" nodeType="tmRoot"/>
      </p:par>
    </p:tnLst>
  </p:timing>
</p:sld>
</file>

<file path=ppt/slides/slide1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IMPORTANCE OF THE NURSING PROCESS</a:t>
            </a:r>
            <a:endParaRPr lang="en-US" b="1" dirty="0"/>
          </a:p>
        </p:txBody>
      </p:sp>
      <p:sp>
        <p:nvSpPr>
          <p:cNvPr id="3" name="Content Placeholder 2"/>
          <p:cNvSpPr>
            <a:spLocks noGrp="1"/>
          </p:cNvSpPr>
          <p:nvPr>
            <p:ph idx="1"/>
          </p:nvPr>
        </p:nvSpPr>
        <p:spPr>
          <a:xfrm>
            <a:off x="228600" y="1600200"/>
            <a:ext cx="8610600" cy="4953000"/>
          </a:xfrm>
        </p:spPr>
        <p:txBody>
          <a:bodyPr>
            <a:normAutofit/>
          </a:bodyPr>
          <a:lstStyle/>
          <a:p>
            <a:r>
              <a:rPr lang="en-US" sz="3600" dirty="0" smtClean="0"/>
              <a:t>The nursing process enables the nurse to organize and deliver nursing care.</a:t>
            </a:r>
          </a:p>
          <a:p>
            <a:r>
              <a:rPr lang="en-US" sz="3600" dirty="0" smtClean="0"/>
              <a:t>The nursing process involves scientific reasoning.</a:t>
            </a:r>
          </a:p>
          <a:p>
            <a:r>
              <a:rPr lang="en-US" sz="3600" dirty="0" smtClean="0"/>
              <a:t>The nursing process is used to identify, diagnose and treat human responses to health and illness</a:t>
            </a:r>
            <a:endParaRPr lang="en-US" sz="3600" dirty="0"/>
          </a:p>
        </p:txBody>
      </p:sp>
    </p:spTree>
  </p:cSld>
  <p:clrMapOvr>
    <a:masterClrMapping/>
  </p:clrMapOvr>
  <p:timing>
    <p:tnLst>
      <p:par>
        <p:cTn id="1" dur="indefinite" restart="never" nodeType="tmRoot"/>
      </p:par>
    </p:tnLst>
  </p:timing>
</p:sld>
</file>

<file path=ppt/slides/slide1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 </a:t>
            </a:r>
            <a:r>
              <a:rPr lang="en-US" b="1" dirty="0" smtClean="0"/>
              <a:t>Benefits of the Nursing Process </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Improved quality of care </a:t>
            </a:r>
          </a:p>
          <a:p>
            <a:r>
              <a:rPr lang="en-US" dirty="0" smtClean="0"/>
              <a:t>Continuity of care </a:t>
            </a:r>
          </a:p>
          <a:p>
            <a:r>
              <a:rPr lang="en-US" dirty="0" smtClean="0"/>
              <a:t>Promotes client participation in care </a:t>
            </a:r>
          </a:p>
          <a:p>
            <a:r>
              <a:rPr lang="en-US" dirty="0" smtClean="0"/>
              <a:t>Delivery of care is organized, continuous, and systematic </a:t>
            </a:r>
          </a:p>
          <a:p>
            <a:r>
              <a:rPr lang="en-US" dirty="0" smtClean="0"/>
              <a:t>Efficient use of time and resources </a:t>
            </a:r>
          </a:p>
          <a:p>
            <a:endParaRPr lang="en-US" dirty="0"/>
          </a:p>
        </p:txBody>
      </p:sp>
    </p:spTree>
  </p:cSld>
  <p:clrMapOvr>
    <a:masterClrMapping/>
  </p:clrMapOvr>
  <p:timing>
    <p:tnLst>
      <p:par>
        <p:cTn id="1" dur="indefinite" restart="never" nodeType="tmRoot"/>
      </p:par>
    </p:tnLst>
  </p:timing>
</p:sld>
</file>

<file path=ppt/slides/slide1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PURPOSE OF CARE PLANNING</a:t>
            </a:r>
            <a:endParaRPr lang="en-US" b="1" dirty="0"/>
          </a:p>
        </p:txBody>
      </p:sp>
      <p:sp>
        <p:nvSpPr>
          <p:cNvPr id="3" name="Content Placeholder 2"/>
          <p:cNvSpPr>
            <a:spLocks noGrp="1"/>
          </p:cNvSpPr>
          <p:nvPr>
            <p:ph idx="1"/>
          </p:nvPr>
        </p:nvSpPr>
        <p:spPr>
          <a:xfrm>
            <a:off x="457200" y="1600200"/>
            <a:ext cx="8229600" cy="4953000"/>
          </a:xfrm>
        </p:spPr>
        <p:txBody>
          <a:bodyPr>
            <a:normAutofit lnSpcReduction="10000"/>
          </a:bodyPr>
          <a:lstStyle/>
          <a:p>
            <a:r>
              <a:rPr lang="en-US" dirty="0" smtClean="0"/>
              <a:t>It is a legal document</a:t>
            </a:r>
          </a:p>
          <a:p>
            <a:r>
              <a:rPr lang="en-US" dirty="0" smtClean="0"/>
              <a:t>Shows accountability “The care plan is a document that identifies the care to be given, and a record that shows who planned and gave that care</a:t>
            </a:r>
          </a:p>
          <a:p>
            <a:r>
              <a:rPr lang="en-US" dirty="0" smtClean="0"/>
              <a:t>It should guide the work of others and be a basis for continuity of care</a:t>
            </a:r>
          </a:p>
          <a:p>
            <a:r>
              <a:rPr lang="en-US" dirty="0" smtClean="0"/>
              <a:t>Should show a logical and systematic flow of ideas through from the initial assessment to the final evaluation</a:t>
            </a:r>
            <a:endParaRPr lang="en-US" dirty="0"/>
          </a:p>
        </p:txBody>
      </p:sp>
    </p:spTree>
  </p:cSld>
  <p:clrMapOvr>
    <a:masterClrMapping/>
  </p:clrMapOvr>
  <p:timing>
    <p:tnLst>
      <p:par>
        <p:cTn id="1" dur="indefinite" restart="never" nodeType="tmRoot"/>
      </p:par>
    </p:tnLst>
  </p:timing>
</p:sld>
</file>

<file path=ppt/slides/slide1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PHASES OF THE NURSING PROCESS</a:t>
            </a:r>
            <a:endParaRPr lang="en-US" b="1" dirty="0"/>
          </a:p>
        </p:txBody>
      </p:sp>
      <p:sp>
        <p:nvSpPr>
          <p:cNvPr id="3" name="Content Placeholder 2"/>
          <p:cNvSpPr>
            <a:spLocks noGrp="1"/>
          </p:cNvSpPr>
          <p:nvPr>
            <p:ph idx="1"/>
          </p:nvPr>
        </p:nvSpPr>
        <p:spPr/>
        <p:txBody>
          <a:bodyPr>
            <a:normAutofit lnSpcReduction="10000"/>
          </a:bodyPr>
          <a:lstStyle/>
          <a:p>
            <a:r>
              <a:rPr lang="en-US" b="1" dirty="0" smtClean="0"/>
              <a:t>ASSESSING</a:t>
            </a:r>
            <a:r>
              <a:rPr lang="en-US" dirty="0" smtClean="0"/>
              <a:t> – collect data, organize, validate , document</a:t>
            </a:r>
          </a:p>
          <a:p>
            <a:r>
              <a:rPr lang="en-US" b="1" dirty="0" smtClean="0"/>
              <a:t>DIAGNOSING</a:t>
            </a:r>
            <a:r>
              <a:rPr lang="en-US" dirty="0" smtClean="0"/>
              <a:t> – analyze data, identify problems, risks and strengths,, formulate diagnostic statements. </a:t>
            </a:r>
          </a:p>
          <a:p>
            <a:r>
              <a:rPr lang="en-US" b="1" dirty="0" smtClean="0"/>
              <a:t>OUTCOME IDENTIFICATION</a:t>
            </a:r>
          </a:p>
          <a:p>
            <a:r>
              <a:rPr lang="en-US" b="1" dirty="0" smtClean="0"/>
              <a:t>PLANNING </a:t>
            </a:r>
            <a:r>
              <a:rPr lang="en-US" dirty="0" smtClean="0"/>
              <a:t>– prioritize problems/ diagnoses, formulate goals/ desired outcomes, select nursing interventions, write nursing orders.</a:t>
            </a:r>
          </a:p>
        </p:txBody>
      </p:sp>
    </p:spTree>
  </p:cSld>
  <p:clrMapOvr>
    <a:masterClrMapping/>
  </p:clrMapOvr>
  <p:timing>
    <p:tnLst>
      <p:par>
        <p:cTn id="1" dur="indefinite" restart="never" nodeType="tmRoot"/>
      </p:par>
    </p:tnLst>
  </p:timing>
</p:sld>
</file>

<file path=ppt/slides/slide1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PHASES OF THE NURSING PROCESS</a:t>
            </a:r>
            <a:endParaRPr lang="en-US" dirty="0"/>
          </a:p>
        </p:txBody>
      </p:sp>
      <p:sp>
        <p:nvSpPr>
          <p:cNvPr id="3" name="Content Placeholder 2"/>
          <p:cNvSpPr>
            <a:spLocks noGrp="1"/>
          </p:cNvSpPr>
          <p:nvPr>
            <p:ph idx="1"/>
          </p:nvPr>
        </p:nvSpPr>
        <p:spPr/>
        <p:txBody>
          <a:bodyPr>
            <a:normAutofit fontScale="92500"/>
          </a:bodyPr>
          <a:lstStyle/>
          <a:p>
            <a:r>
              <a:rPr lang="en-US" b="1" dirty="0" smtClean="0"/>
              <a:t>IMPLEMENTING</a:t>
            </a:r>
            <a:r>
              <a:rPr lang="en-US" dirty="0" smtClean="0"/>
              <a:t> – reassess the client, determine the nurse’s need for assistance, implement the nursing interventions, supervise delegated care, document nursing activities</a:t>
            </a:r>
          </a:p>
          <a:p>
            <a:r>
              <a:rPr lang="en-US" b="1" dirty="0" smtClean="0"/>
              <a:t>EVALUATING </a:t>
            </a:r>
            <a:r>
              <a:rPr lang="en-US" dirty="0" smtClean="0"/>
              <a:t>– collect data related to outcomes, compare data with outcomes, relate nursing actions to client goals/ outcomes, draw conclusions about problem status, continue, modify or terminate the client’s care plan.</a:t>
            </a:r>
          </a:p>
          <a:p>
            <a:endParaRPr lang="en-US"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bed-making</a:t>
            </a:r>
            <a:endParaRPr lang="en-US" dirty="0"/>
          </a:p>
        </p:txBody>
      </p:sp>
      <p:sp>
        <p:nvSpPr>
          <p:cNvPr id="3" name="Content Placeholder 2"/>
          <p:cNvSpPr>
            <a:spLocks noGrp="1"/>
          </p:cNvSpPr>
          <p:nvPr>
            <p:ph idx="1"/>
          </p:nvPr>
        </p:nvSpPr>
        <p:spPr>
          <a:xfrm>
            <a:off x="457200" y="1600200"/>
            <a:ext cx="8229600" cy="4876800"/>
          </a:xfrm>
        </p:spPr>
        <p:txBody>
          <a:bodyPr>
            <a:normAutofit fontScale="77500" lnSpcReduction="20000"/>
          </a:bodyPr>
          <a:lstStyle/>
          <a:p>
            <a:pPr>
              <a:buNone/>
            </a:pPr>
            <a:r>
              <a:rPr lang="en-US" dirty="0" smtClean="0"/>
              <a:t>(10) Fanfold the top linen back to the foot of the bed. </a:t>
            </a:r>
          </a:p>
          <a:p>
            <a:pPr>
              <a:buNone/>
            </a:pPr>
            <a:r>
              <a:rPr lang="en-US" dirty="0" smtClean="0"/>
              <a:t>(11) Place a clean pillowcase over the pillow and place it at the head of the bed. </a:t>
            </a:r>
          </a:p>
          <a:p>
            <a:pPr>
              <a:buNone/>
            </a:pPr>
            <a:r>
              <a:rPr lang="en-US" dirty="0" smtClean="0"/>
              <a:t>(a) Invert the pillowcase over one hand so the inner back seam is visible. </a:t>
            </a:r>
          </a:p>
          <a:p>
            <a:pPr>
              <a:buNone/>
            </a:pPr>
            <a:r>
              <a:rPr lang="en-US" dirty="0" smtClean="0"/>
              <a:t>(b) Grasp the edge of the pillow with one hand holding the pillowcase at the seam. </a:t>
            </a:r>
          </a:p>
          <a:p>
            <a:pPr>
              <a:buNone/>
            </a:pPr>
            <a:r>
              <a:rPr lang="en-US" dirty="0" smtClean="0"/>
              <a:t>(c) Use the opposite hand to guide the pillowcase over the pillow. </a:t>
            </a:r>
          </a:p>
          <a:p>
            <a:pPr>
              <a:buNone/>
            </a:pPr>
            <a:r>
              <a:rPr lang="en-US" dirty="0" smtClean="0"/>
              <a:t>(12) Adjust the bed to its lowest position, if adjustable. </a:t>
            </a:r>
          </a:p>
          <a:p>
            <a:pPr>
              <a:buNone/>
            </a:pPr>
            <a:r>
              <a:rPr lang="en-US" dirty="0" smtClean="0"/>
              <a:t>(13) Reposition the head up slightly, if the patient prefers. </a:t>
            </a:r>
          </a:p>
          <a:p>
            <a:pPr>
              <a:buNone/>
            </a:pPr>
            <a:r>
              <a:rPr lang="en-US" dirty="0" smtClean="0"/>
              <a:t>(14) Raise the </a:t>
            </a:r>
            <a:r>
              <a:rPr lang="en-US" dirty="0" err="1" smtClean="0"/>
              <a:t>siderails</a:t>
            </a:r>
            <a:r>
              <a:rPr lang="en-US" dirty="0" smtClean="0"/>
              <a:t> opposite the side of the bed where the patient will enter. </a:t>
            </a:r>
          </a:p>
          <a:p>
            <a:endParaRPr lang="en-US" dirty="0"/>
          </a:p>
        </p:txBody>
      </p:sp>
    </p:spTree>
  </p:cSld>
  <p:clrMapOvr>
    <a:masterClrMapping/>
  </p:clrMapOvr>
  <p:timing>
    <p:tnLst>
      <p:par>
        <p:cTn id="1" dur="indefinite" restart="never" nodeType="tmRoot"/>
      </p:par>
    </p:tnLst>
  </p:timing>
</p:sld>
</file>

<file path=ppt/slides/slide1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nursing process</a:t>
            </a:r>
            <a:endParaRPr lang="en-US" b="1" dirty="0"/>
          </a:p>
        </p:txBody>
      </p:sp>
      <p:pic>
        <p:nvPicPr>
          <p:cNvPr id="4" name="Picture 8" descr="015001"/>
          <p:cNvPicPr>
            <a:picLocks noGrp="1" noChangeAspect="1" noChangeArrowheads="1"/>
          </p:cNvPicPr>
          <p:nvPr>
            <p:ph idx="1"/>
          </p:nvPr>
        </p:nvPicPr>
        <p:blipFill>
          <a:blip r:embed="rId2"/>
          <a:srcRect/>
          <a:stretch>
            <a:fillRect/>
          </a:stretch>
        </p:blipFill>
        <p:spPr>
          <a:xfrm>
            <a:off x="990600" y="1600200"/>
            <a:ext cx="7391400" cy="4876800"/>
          </a:xfrm>
        </p:spPr>
      </p:pic>
    </p:spTree>
  </p:cSld>
  <p:clrMapOvr>
    <a:masterClrMapping/>
  </p:clrMapOvr>
  <p:timing>
    <p:tnLst>
      <p:par>
        <p:cTn id="1" dur="indefinite" restart="never" nodeType="tmRoot"/>
      </p:par>
    </p:tnLst>
  </p:timing>
</p:sld>
</file>

<file path=ppt/slides/slide14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457200"/>
            <a:ext cx="7772400" cy="609600"/>
          </a:xfrm>
        </p:spPr>
        <p:txBody>
          <a:bodyPr>
            <a:normAutofit fontScale="90000"/>
          </a:bodyPr>
          <a:lstStyle/>
          <a:p>
            <a:r>
              <a:rPr lang="en-US" sz="4800" b="1">
                <a:solidFill>
                  <a:srgbClr val="CC3399"/>
                </a:solidFill>
              </a:rPr>
              <a:t>Assessment</a:t>
            </a:r>
            <a:endParaRPr lang="en-US" sz="4800">
              <a:solidFill>
                <a:srgbClr val="CC3399"/>
              </a:solidFill>
            </a:endParaRPr>
          </a:p>
        </p:txBody>
      </p:sp>
      <p:sp>
        <p:nvSpPr>
          <p:cNvPr id="7171" name="Rectangle 3"/>
          <p:cNvSpPr>
            <a:spLocks noGrp="1" noChangeArrowheads="1"/>
          </p:cNvSpPr>
          <p:nvPr>
            <p:ph type="body" idx="1"/>
          </p:nvPr>
        </p:nvSpPr>
        <p:spPr>
          <a:xfrm>
            <a:off x="685800" y="1371600"/>
            <a:ext cx="8001000" cy="5257800"/>
          </a:xfrm>
        </p:spPr>
        <p:txBody>
          <a:bodyPr/>
          <a:lstStyle/>
          <a:p>
            <a:r>
              <a:rPr lang="en-US" b="1" dirty="0"/>
              <a:t>First </a:t>
            </a:r>
            <a:r>
              <a:rPr lang="en-US" dirty="0"/>
              <a:t>step of the Nursing Process</a:t>
            </a:r>
          </a:p>
          <a:p>
            <a:r>
              <a:rPr lang="en-US" dirty="0"/>
              <a:t>Gather Information/Collect Data</a:t>
            </a:r>
          </a:p>
          <a:p>
            <a:pPr lvl="1"/>
            <a:r>
              <a:rPr lang="en-US" b="1" dirty="0"/>
              <a:t>Primary Source</a:t>
            </a:r>
            <a:r>
              <a:rPr lang="en-US" dirty="0"/>
              <a:t> - Client / Family</a:t>
            </a:r>
          </a:p>
          <a:p>
            <a:pPr lvl="1"/>
            <a:r>
              <a:rPr lang="en-US" b="1" dirty="0"/>
              <a:t>Secondary Source</a:t>
            </a:r>
            <a:r>
              <a:rPr lang="en-US" dirty="0"/>
              <a:t> - physical exam, nursing history, team members, lab reports, diagnostic tests…..</a:t>
            </a:r>
          </a:p>
          <a:p>
            <a:pPr lvl="1"/>
            <a:r>
              <a:rPr lang="en-US" dirty="0"/>
              <a:t> </a:t>
            </a:r>
            <a:r>
              <a:rPr lang="en-US" b="1" dirty="0"/>
              <a:t>Subjective</a:t>
            </a:r>
            <a:r>
              <a:rPr lang="en-US" dirty="0"/>
              <a:t> -from the client (symptom) </a:t>
            </a:r>
          </a:p>
          <a:p>
            <a:pPr lvl="2"/>
            <a:r>
              <a:rPr lang="en-US" dirty="0"/>
              <a:t>“I have a headache”</a:t>
            </a:r>
          </a:p>
          <a:p>
            <a:pPr lvl="1"/>
            <a:r>
              <a:rPr lang="en-US" b="1" dirty="0"/>
              <a:t>Objective</a:t>
            </a:r>
            <a:r>
              <a:rPr lang="en-US" dirty="0"/>
              <a:t> - observable data (sign)</a:t>
            </a:r>
          </a:p>
          <a:p>
            <a:pPr lvl="2"/>
            <a:r>
              <a:rPr lang="en-US" dirty="0"/>
              <a:t>Blood Pressure 130/80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additive="base">
                                        <p:cTn id="13" dur="500" fill="hold"/>
                                        <p:tgtEl>
                                          <p:spTgt spid="71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1">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 calcmode="lin" valueType="num">
                                      <p:cBhvr additive="base">
                                        <p:cTn id="17"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171">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171">
                                            <p:txEl>
                                              <p:pRg st="3" end="3"/>
                                            </p:txEl>
                                          </p:spTgt>
                                        </p:tgtEl>
                                        <p:attrNameLst>
                                          <p:attrName>style.visibility</p:attrName>
                                        </p:attrNameLst>
                                      </p:cBhvr>
                                      <p:to>
                                        <p:strVal val="visible"/>
                                      </p:to>
                                    </p:set>
                                    <p:anim calcmode="lin" valueType="num">
                                      <p:cBhvr additive="base">
                                        <p:cTn id="21" dur="500" fill="hold"/>
                                        <p:tgtEl>
                                          <p:spTgt spid="717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171">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171">
                                            <p:txEl>
                                              <p:pRg st="4" end="4"/>
                                            </p:txEl>
                                          </p:spTgt>
                                        </p:tgtEl>
                                        <p:attrNameLst>
                                          <p:attrName>style.visibility</p:attrName>
                                        </p:attrNameLst>
                                      </p:cBhvr>
                                      <p:to>
                                        <p:strVal val="visible"/>
                                      </p:to>
                                    </p:set>
                                    <p:anim calcmode="lin" valueType="num">
                                      <p:cBhvr additive="base">
                                        <p:cTn id="25" dur="500" fill="hold"/>
                                        <p:tgtEl>
                                          <p:spTgt spid="717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71">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171">
                                            <p:txEl>
                                              <p:pRg st="5" end="5"/>
                                            </p:txEl>
                                          </p:spTgt>
                                        </p:tgtEl>
                                        <p:attrNameLst>
                                          <p:attrName>style.visibility</p:attrName>
                                        </p:attrNameLst>
                                      </p:cBhvr>
                                      <p:to>
                                        <p:strVal val="visible"/>
                                      </p:to>
                                    </p:set>
                                    <p:anim calcmode="lin" valueType="num">
                                      <p:cBhvr additive="base">
                                        <p:cTn id="29" dur="500" fill="hold"/>
                                        <p:tgtEl>
                                          <p:spTgt spid="7171">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171">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171">
                                            <p:txEl>
                                              <p:pRg st="6" end="6"/>
                                            </p:txEl>
                                          </p:spTgt>
                                        </p:tgtEl>
                                        <p:attrNameLst>
                                          <p:attrName>style.visibility</p:attrName>
                                        </p:attrNameLst>
                                      </p:cBhvr>
                                      <p:to>
                                        <p:strVal val="visible"/>
                                      </p:to>
                                    </p:set>
                                    <p:anim calcmode="lin" valueType="num">
                                      <p:cBhvr additive="base">
                                        <p:cTn id="33" dur="500" fill="hold"/>
                                        <p:tgtEl>
                                          <p:spTgt spid="7171">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171">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171">
                                            <p:txEl>
                                              <p:pRg st="7" end="7"/>
                                            </p:txEl>
                                          </p:spTgt>
                                        </p:tgtEl>
                                        <p:attrNameLst>
                                          <p:attrName>style.visibility</p:attrName>
                                        </p:attrNameLst>
                                      </p:cBhvr>
                                      <p:to>
                                        <p:strVal val="visible"/>
                                      </p:to>
                                    </p:set>
                                    <p:anim calcmode="lin" valueType="num">
                                      <p:cBhvr additive="base">
                                        <p:cTn id="37" dur="500" fill="hold"/>
                                        <p:tgtEl>
                                          <p:spTgt spid="7171">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17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1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ASSESSMENT</a:t>
            </a:r>
            <a:endParaRPr lang="en-US" dirty="0"/>
          </a:p>
        </p:txBody>
      </p:sp>
      <p:sp>
        <p:nvSpPr>
          <p:cNvPr id="3" name="Content Placeholder 2"/>
          <p:cNvSpPr>
            <a:spLocks noGrp="1"/>
          </p:cNvSpPr>
          <p:nvPr>
            <p:ph idx="1"/>
          </p:nvPr>
        </p:nvSpPr>
        <p:spPr>
          <a:xfrm>
            <a:off x="457200" y="1371600"/>
            <a:ext cx="8229600" cy="5105400"/>
          </a:xfrm>
        </p:spPr>
        <p:txBody>
          <a:bodyPr>
            <a:noAutofit/>
          </a:bodyPr>
          <a:lstStyle/>
          <a:p>
            <a:pPr>
              <a:buNone/>
            </a:pPr>
            <a:r>
              <a:rPr lang="en-US" sz="2800" b="1" dirty="0" smtClean="0"/>
              <a:t>Sources of Data</a:t>
            </a:r>
          </a:p>
          <a:p>
            <a:pPr>
              <a:buNone/>
            </a:pPr>
            <a:r>
              <a:rPr lang="en-US" sz="2800" dirty="0" smtClean="0"/>
              <a:t>1</a:t>
            </a:r>
            <a:r>
              <a:rPr lang="en-US" sz="2800" b="1" dirty="0" smtClean="0"/>
              <a:t>. Non verbal observation</a:t>
            </a:r>
          </a:p>
          <a:p>
            <a:r>
              <a:rPr lang="en-US" sz="2800" dirty="0" smtClean="0"/>
              <a:t>Sight - Physical, psychological (and social)</a:t>
            </a:r>
          </a:p>
          <a:p>
            <a:r>
              <a:rPr lang="en-US" sz="2800" dirty="0" smtClean="0"/>
              <a:t>Touch – Skin, temp, hydration, pulse/BP</a:t>
            </a:r>
          </a:p>
          <a:p>
            <a:r>
              <a:rPr lang="en-US" sz="2800" dirty="0" smtClean="0"/>
              <a:t>Sound - Breath wheeze, </a:t>
            </a:r>
            <a:r>
              <a:rPr lang="en-US" sz="2800" dirty="0" err="1" smtClean="0"/>
              <a:t>stridor</a:t>
            </a:r>
            <a:endParaRPr lang="en-US" sz="2800" dirty="0" smtClean="0"/>
          </a:p>
          <a:p>
            <a:r>
              <a:rPr lang="en-US" sz="2800" dirty="0" smtClean="0"/>
              <a:t>Smell - breath</a:t>
            </a:r>
          </a:p>
          <a:p>
            <a:r>
              <a:rPr lang="en-US" sz="2800" dirty="0" smtClean="0"/>
              <a:t>body fluids infections, gangrene</a:t>
            </a:r>
          </a:p>
        </p:txBody>
      </p:sp>
    </p:spTree>
  </p:cSld>
  <p:clrMapOvr>
    <a:masterClrMapping/>
  </p:clrMapOvr>
  <p:timing>
    <p:tnLst>
      <p:par>
        <p:cTn id="1" dur="indefinite" restart="never" nodeType="tmRoot"/>
      </p:par>
    </p:tnLst>
  </p:timing>
</p:sld>
</file>

<file path=ppt/slides/slide1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ASSESSMENT</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SOURCES OF DATA</a:t>
            </a:r>
          </a:p>
          <a:p>
            <a:pPr>
              <a:buNone/>
            </a:pPr>
            <a:r>
              <a:rPr lang="en-US" dirty="0" smtClean="0"/>
              <a:t>2. </a:t>
            </a:r>
            <a:r>
              <a:rPr lang="en-US" b="1" dirty="0" smtClean="0"/>
              <a:t>Verbal Communication</a:t>
            </a:r>
          </a:p>
          <a:p>
            <a:r>
              <a:rPr lang="en-US" dirty="0" smtClean="0"/>
              <a:t>Patients/ clients</a:t>
            </a:r>
          </a:p>
          <a:p>
            <a:r>
              <a:rPr lang="en-US" dirty="0" smtClean="0"/>
              <a:t>Family and friends (Meaningful others)</a:t>
            </a:r>
          </a:p>
          <a:p>
            <a:r>
              <a:rPr lang="en-US" dirty="0" smtClean="0"/>
              <a:t>Nursing colleagues</a:t>
            </a:r>
          </a:p>
          <a:p>
            <a:r>
              <a:rPr lang="en-US" dirty="0" smtClean="0"/>
              <a:t>Medical colleagues</a:t>
            </a:r>
          </a:p>
          <a:p>
            <a:r>
              <a:rPr lang="en-US" dirty="0" smtClean="0"/>
              <a:t>Other members of multidisciplinary team</a:t>
            </a:r>
          </a:p>
          <a:p>
            <a:pPr>
              <a:buNone/>
            </a:pPr>
            <a:r>
              <a:rPr lang="en-US" dirty="0" smtClean="0"/>
              <a:t>3. </a:t>
            </a:r>
            <a:r>
              <a:rPr lang="en-US" b="1" dirty="0" smtClean="0"/>
              <a:t>Written records</a:t>
            </a:r>
          </a:p>
          <a:p>
            <a:r>
              <a:rPr lang="en-US" dirty="0" smtClean="0"/>
              <a:t>G.P Letter</a:t>
            </a:r>
          </a:p>
          <a:p>
            <a:r>
              <a:rPr lang="en-US" dirty="0" smtClean="0"/>
              <a:t>Transfer letter</a:t>
            </a:r>
          </a:p>
          <a:p>
            <a:r>
              <a:rPr lang="en-US" dirty="0" smtClean="0"/>
              <a:t>Old notes</a:t>
            </a:r>
          </a:p>
          <a:p>
            <a:pPr>
              <a:buNone/>
            </a:pPr>
            <a:endParaRPr lang="en-US" dirty="0"/>
          </a:p>
        </p:txBody>
      </p:sp>
    </p:spTree>
  </p:cSld>
  <p:clrMapOvr>
    <a:masterClrMapping/>
  </p:clrMapOvr>
  <p:timing>
    <p:tnLst>
      <p:par>
        <p:cTn id="1" dur="indefinite" restart="never" nodeType="tmRoot"/>
      </p:par>
    </p:tnLst>
  </p:timing>
</p:sld>
</file>

<file path=ppt/slides/slide14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1026"/>
          <p:cNvSpPr>
            <a:spLocks noGrp="1" noChangeArrowheads="1"/>
          </p:cNvSpPr>
          <p:nvPr>
            <p:ph type="title"/>
          </p:nvPr>
        </p:nvSpPr>
        <p:spPr/>
        <p:txBody>
          <a:bodyPr/>
          <a:lstStyle/>
          <a:p>
            <a:r>
              <a:rPr lang="en-US" sz="5400"/>
              <a:t>Assessment-collecting data</a:t>
            </a:r>
          </a:p>
        </p:txBody>
      </p:sp>
      <p:sp>
        <p:nvSpPr>
          <p:cNvPr id="58371" name="Rectangle 1027"/>
          <p:cNvSpPr>
            <a:spLocks noGrp="1" noChangeArrowheads="1"/>
          </p:cNvSpPr>
          <p:nvPr>
            <p:ph type="body" idx="1"/>
          </p:nvPr>
        </p:nvSpPr>
        <p:spPr/>
        <p:txBody>
          <a:bodyPr/>
          <a:lstStyle/>
          <a:p>
            <a:r>
              <a:rPr lang="en-US"/>
              <a:t>Nursing Interview (history)</a:t>
            </a:r>
          </a:p>
          <a:p>
            <a:r>
              <a:rPr lang="en-US"/>
              <a:t>Health Assessment -Review of Systems</a:t>
            </a:r>
          </a:p>
          <a:p>
            <a:r>
              <a:rPr lang="en-US"/>
              <a:t>Physical Exam</a:t>
            </a:r>
          </a:p>
          <a:p>
            <a:pPr lvl="1"/>
            <a:r>
              <a:rPr lang="en-US"/>
              <a:t>Inspection</a:t>
            </a:r>
          </a:p>
          <a:p>
            <a:pPr lvl="1"/>
            <a:r>
              <a:rPr lang="en-US"/>
              <a:t>Palpation</a:t>
            </a:r>
          </a:p>
          <a:p>
            <a:pPr lvl="1"/>
            <a:r>
              <a:rPr lang="en-US"/>
              <a:t>Percussion</a:t>
            </a:r>
          </a:p>
          <a:p>
            <a:pPr lvl="1"/>
            <a:r>
              <a:rPr lang="en-US"/>
              <a:t>Auscultation</a:t>
            </a:r>
          </a:p>
          <a:p>
            <a:pPr lvl="1"/>
            <a:endParaRPr lang="en-US"/>
          </a:p>
          <a:p>
            <a:pPr>
              <a:buFont typeface="Monotype Sorts" pitchFamily="2" charset="2"/>
              <a:buNone/>
            </a:pP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 calcmode="lin" valueType="num">
                                      <p:cBhvr additive="base">
                                        <p:cTn id="7" dur="500" fill="hold"/>
                                        <p:tgtEl>
                                          <p:spTgt spid="583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83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8371">
                                            <p:txEl>
                                              <p:pRg st="1" end="1"/>
                                            </p:txEl>
                                          </p:spTgt>
                                        </p:tgtEl>
                                        <p:attrNameLst>
                                          <p:attrName>style.visibility</p:attrName>
                                        </p:attrNameLst>
                                      </p:cBhvr>
                                      <p:to>
                                        <p:strVal val="visible"/>
                                      </p:to>
                                    </p:set>
                                    <p:anim calcmode="lin" valueType="num">
                                      <p:cBhvr additive="base">
                                        <p:cTn id="13" dur="500" fill="hold"/>
                                        <p:tgtEl>
                                          <p:spTgt spid="583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83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8371">
                                            <p:txEl>
                                              <p:pRg st="2" end="2"/>
                                            </p:txEl>
                                          </p:spTgt>
                                        </p:tgtEl>
                                        <p:attrNameLst>
                                          <p:attrName>style.visibility</p:attrName>
                                        </p:attrNameLst>
                                      </p:cBhvr>
                                      <p:to>
                                        <p:strVal val="visible"/>
                                      </p:to>
                                    </p:set>
                                    <p:anim calcmode="lin" valueType="num">
                                      <p:cBhvr additive="base">
                                        <p:cTn id="19" dur="500" fill="hold"/>
                                        <p:tgtEl>
                                          <p:spTgt spid="583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8371">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8371">
                                            <p:txEl>
                                              <p:pRg st="3" end="3"/>
                                            </p:txEl>
                                          </p:spTgt>
                                        </p:tgtEl>
                                        <p:attrNameLst>
                                          <p:attrName>style.visibility</p:attrName>
                                        </p:attrNameLst>
                                      </p:cBhvr>
                                      <p:to>
                                        <p:strVal val="visible"/>
                                      </p:to>
                                    </p:set>
                                    <p:anim calcmode="lin" valueType="num">
                                      <p:cBhvr additive="base">
                                        <p:cTn id="23" dur="500" fill="hold"/>
                                        <p:tgtEl>
                                          <p:spTgt spid="58371">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8371">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8371">
                                            <p:txEl>
                                              <p:pRg st="4" end="4"/>
                                            </p:txEl>
                                          </p:spTgt>
                                        </p:tgtEl>
                                        <p:attrNameLst>
                                          <p:attrName>style.visibility</p:attrName>
                                        </p:attrNameLst>
                                      </p:cBhvr>
                                      <p:to>
                                        <p:strVal val="visible"/>
                                      </p:to>
                                    </p:set>
                                    <p:anim calcmode="lin" valueType="num">
                                      <p:cBhvr additive="base">
                                        <p:cTn id="27" dur="500" fill="hold"/>
                                        <p:tgtEl>
                                          <p:spTgt spid="5837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8371">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8371">
                                            <p:txEl>
                                              <p:pRg st="5" end="5"/>
                                            </p:txEl>
                                          </p:spTgt>
                                        </p:tgtEl>
                                        <p:attrNameLst>
                                          <p:attrName>style.visibility</p:attrName>
                                        </p:attrNameLst>
                                      </p:cBhvr>
                                      <p:to>
                                        <p:strVal val="visible"/>
                                      </p:to>
                                    </p:set>
                                    <p:anim calcmode="lin" valueType="num">
                                      <p:cBhvr additive="base">
                                        <p:cTn id="31" dur="500" fill="hold"/>
                                        <p:tgtEl>
                                          <p:spTgt spid="5837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8371">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8371">
                                            <p:txEl>
                                              <p:pRg st="6" end="6"/>
                                            </p:txEl>
                                          </p:spTgt>
                                        </p:tgtEl>
                                        <p:attrNameLst>
                                          <p:attrName>style.visibility</p:attrName>
                                        </p:attrNameLst>
                                      </p:cBhvr>
                                      <p:to>
                                        <p:strVal val="visible"/>
                                      </p:to>
                                    </p:set>
                                    <p:anim calcmode="lin" valueType="num">
                                      <p:cBhvr additive="base">
                                        <p:cTn id="35" dur="500" fill="hold"/>
                                        <p:tgtEl>
                                          <p:spTgt spid="58371">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837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autoUpdateAnimBg="0"/>
    </p:bldLst>
  </p:timing>
</p:sld>
</file>

<file path=ppt/slides/slide14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z="5400"/>
              <a:t>Assessment-collecting data</a:t>
            </a:r>
          </a:p>
        </p:txBody>
      </p:sp>
      <p:sp>
        <p:nvSpPr>
          <p:cNvPr id="60419" name="Rectangle 3"/>
          <p:cNvSpPr>
            <a:spLocks noGrp="1" noChangeArrowheads="1"/>
          </p:cNvSpPr>
          <p:nvPr>
            <p:ph type="body" idx="1"/>
          </p:nvPr>
        </p:nvSpPr>
        <p:spPr/>
        <p:txBody>
          <a:bodyPr/>
          <a:lstStyle/>
          <a:p>
            <a:r>
              <a:rPr lang="en-US" sz="3600"/>
              <a:t>Make sure information is complete &amp; accurate </a:t>
            </a:r>
          </a:p>
          <a:p>
            <a:r>
              <a:rPr lang="en-US" sz="3600"/>
              <a:t>Validate prn</a:t>
            </a:r>
          </a:p>
          <a:p>
            <a:r>
              <a:rPr lang="en-US" sz="3600"/>
              <a:t>Interpret and analyze data </a:t>
            </a:r>
            <a:br>
              <a:rPr lang="en-US" sz="3600"/>
            </a:br>
            <a:r>
              <a:rPr lang="en-US" sz="3600"/>
              <a:t>Compare to “standard norms”</a:t>
            </a:r>
          </a:p>
          <a:p>
            <a:r>
              <a:rPr lang="en-US" sz="3600"/>
              <a:t>Organize and cluster data</a:t>
            </a:r>
          </a:p>
          <a:p>
            <a:endParaRPr lang="en-US" sz="3600"/>
          </a:p>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 calcmode="lin" valueType="num">
                                      <p:cBhvr additive="base">
                                        <p:cTn id="7" dur="500" fill="hold"/>
                                        <p:tgtEl>
                                          <p:spTgt spid="604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04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0419">
                                            <p:txEl>
                                              <p:pRg st="1" end="1"/>
                                            </p:txEl>
                                          </p:spTgt>
                                        </p:tgtEl>
                                        <p:attrNameLst>
                                          <p:attrName>style.visibility</p:attrName>
                                        </p:attrNameLst>
                                      </p:cBhvr>
                                      <p:to>
                                        <p:strVal val="visible"/>
                                      </p:to>
                                    </p:set>
                                    <p:anim calcmode="lin" valueType="num">
                                      <p:cBhvr additive="base">
                                        <p:cTn id="13" dur="500" fill="hold"/>
                                        <p:tgtEl>
                                          <p:spTgt spid="604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04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0419">
                                            <p:txEl>
                                              <p:pRg st="2" end="2"/>
                                            </p:txEl>
                                          </p:spTgt>
                                        </p:tgtEl>
                                        <p:attrNameLst>
                                          <p:attrName>style.visibility</p:attrName>
                                        </p:attrNameLst>
                                      </p:cBhvr>
                                      <p:to>
                                        <p:strVal val="visible"/>
                                      </p:to>
                                    </p:set>
                                    <p:anim calcmode="lin" valueType="num">
                                      <p:cBhvr additive="base">
                                        <p:cTn id="19" dur="500" fill="hold"/>
                                        <p:tgtEl>
                                          <p:spTgt spid="604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04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0419">
                                            <p:txEl>
                                              <p:pRg st="3" end="3"/>
                                            </p:txEl>
                                          </p:spTgt>
                                        </p:tgtEl>
                                        <p:attrNameLst>
                                          <p:attrName>style.visibility</p:attrName>
                                        </p:attrNameLst>
                                      </p:cBhvr>
                                      <p:to>
                                        <p:strVal val="visible"/>
                                      </p:to>
                                    </p:set>
                                    <p:anim calcmode="lin" valueType="num">
                                      <p:cBhvr additive="base">
                                        <p:cTn id="25" dur="500" fill="hold"/>
                                        <p:tgtEl>
                                          <p:spTgt spid="604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04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autoUpdateAnimBg="0"/>
    </p:bldLst>
  </p:timing>
</p:sld>
</file>

<file path=ppt/slides/slide1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Footer Placeholder 3"/>
          <p:cNvSpPr txBox="1">
            <a:spLocks noGrp="1"/>
          </p:cNvSpPr>
          <p:nvPr/>
        </p:nvSpPr>
        <p:spPr bwMode="auto">
          <a:xfrm>
            <a:off x="0" y="6381750"/>
            <a:ext cx="8915400" cy="476250"/>
          </a:xfrm>
          <a:prstGeom prst="rect">
            <a:avLst/>
          </a:prstGeom>
          <a:noFill/>
          <a:ln w="9525">
            <a:noFill/>
            <a:miter lim="800000"/>
            <a:headEnd/>
            <a:tailEnd/>
          </a:ln>
        </p:spPr>
        <p:txBody>
          <a:bodyPr/>
          <a:lstStyle/>
          <a:p>
            <a:pPr algn="r"/>
            <a:endParaRPr lang="en-US" sz="1200">
              <a:solidFill>
                <a:srgbClr val="497BA4"/>
              </a:solidFill>
              <a:ea typeface="ＭＳ Ｐゴシック" pitchFamily="34" charset="-128"/>
            </a:endParaRPr>
          </a:p>
        </p:txBody>
      </p:sp>
      <p:sp>
        <p:nvSpPr>
          <p:cNvPr id="106499" name="Rectangle 2"/>
          <p:cNvSpPr>
            <a:spLocks noGrp="1" noChangeArrowheads="1"/>
          </p:cNvSpPr>
          <p:nvPr>
            <p:ph type="title" idx="4294967295"/>
          </p:nvPr>
        </p:nvSpPr>
        <p:spPr/>
        <p:txBody>
          <a:bodyPr anchor="ctr"/>
          <a:lstStyle/>
          <a:p>
            <a:r>
              <a:rPr lang="en-US" sz="2800" b="1" dirty="0"/>
              <a:t>Types of Assessments</a:t>
            </a:r>
            <a:endParaRPr lang="en-CA" sz="2800" b="1" dirty="0"/>
          </a:p>
        </p:txBody>
      </p:sp>
      <p:sp>
        <p:nvSpPr>
          <p:cNvPr id="106500" name="Rectangle 3"/>
          <p:cNvSpPr>
            <a:spLocks noGrp="1" noChangeArrowheads="1"/>
          </p:cNvSpPr>
          <p:nvPr>
            <p:ph type="body" idx="4294967295"/>
          </p:nvPr>
        </p:nvSpPr>
        <p:spPr>
          <a:xfrm>
            <a:off x="533401" y="1447799"/>
            <a:ext cx="8077199" cy="4640263"/>
          </a:xfrm>
        </p:spPr>
        <p:txBody>
          <a:bodyPr>
            <a:normAutofit fontScale="92500" lnSpcReduction="20000"/>
          </a:bodyPr>
          <a:lstStyle/>
          <a:p>
            <a:pPr>
              <a:lnSpc>
                <a:spcPct val="80000"/>
              </a:lnSpc>
            </a:pPr>
            <a:r>
              <a:rPr lang="en-US" b="1" dirty="0"/>
              <a:t>Initial</a:t>
            </a:r>
          </a:p>
          <a:p>
            <a:pPr lvl="1">
              <a:lnSpc>
                <a:spcPct val="80000"/>
              </a:lnSpc>
            </a:pPr>
            <a:r>
              <a:rPr lang="en-US" dirty="0"/>
              <a:t>Performed within a specified time period</a:t>
            </a:r>
          </a:p>
          <a:p>
            <a:pPr lvl="1">
              <a:lnSpc>
                <a:spcPct val="80000"/>
              </a:lnSpc>
            </a:pPr>
            <a:r>
              <a:rPr lang="en-US" dirty="0"/>
              <a:t>Establishes complete database	</a:t>
            </a:r>
          </a:p>
          <a:p>
            <a:pPr>
              <a:lnSpc>
                <a:spcPct val="80000"/>
              </a:lnSpc>
            </a:pPr>
            <a:r>
              <a:rPr lang="en-US" b="1" dirty="0"/>
              <a:t>Problem-Focused</a:t>
            </a:r>
          </a:p>
          <a:p>
            <a:pPr lvl="1">
              <a:lnSpc>
                <a:spcPct val="80000"/>
              </a:lnSpc>
            </a:pPr>
            <a:r>
              <a:rPr lang="en-US" dirty="0"/>
              <a:t>Ongoing process integrated with care</a:t>
            </a:r>
          </a:p>
          <a:p>
            <a:pPr lvl="1">
              <a:lnSpc>
                <a:spcPct val="80000"/>
              </a:lnSpc>
            </a:pPr>
            <a:r>
              <a:rPr lang="en-US" dirty="0"/>
              <a:t>Determines status of a specific problem</a:t>
            </a:r>
          </a:p>
          <a:p>
            <a:pPr>
              <a:lnSpc>
                <a:spcPct val="80000"/>
              </a:lnSpc>
            </a:pPr>
            <a:r>
              <a:rPr lang="en-US" b="1" dirty="0"/>
              <a:t>Emergency</a:t>
            </a:r>
          </a:p>
          <a:p>
            <a:pPr lvl="1">
              <a:lnSpc>
                <a:spcPct val="80000"/>
              </a:lnSpc>
            </a:pPr>
            <a:r>
              <a:rPr lang="en-US" dirty="0"/>
              <a:t>Performed during physiologic or </a:t>
            </a:r>
            <a:r>
              <a:rPr lang="en-US" dirty="0" err="1"/>
              <a:t>psychologic</a:t>
            </a:r>
            <a:r>
              <a:rPr lang="en-US" dirty="0"/>
              <a:t> crises</a:t>
            </a:r>
          </a:p>
          <a:p>
            <a:pPr lvl="1">
              <a:lnSpc>
                <a:spcPct val="80000"/>
              </a:lnSpc>
            </a:pPr>
            <a:r>
              <a:rPr lang="en-US" dirty="0"/>
              <a:t>Identifies life-threatening problems</a:t>
            </a:r>
          </a:p>
          <a:p>
            <a:pPr lvl="1">
              <a:lnSpc>
                <a:spcPct val="80000"/>
              </a:lnSpc>
            </a:pPr>
            <a:r>
              <a:rPr lang="en-US" dirty="0"/>
              <a:t>Identifies new or overlooked problems</a:t>
            </a:r>
          </a:p>
          <a:p>
            <a:pPr>
              <a:lnSpc>
                <a:spcPct val="80000"/>
              </a:lnSpc>
            </a:pPr>
            <a:r>
              <a:rPr lang="en-US" b="1" dirty="0"/>
              <a:t>Time-lapsed</a:t>
            </a:r>
          </a:p>
          <a:p>
            <a:pPr lvl="1">
              <a:lnSpc>
                <a:spcPct val="80000"/>
              </a:lnSpc>
            </a:pPr>
            <a:r>
              <a:rPr lang="en-US" dirty="0"/>
              <a:t>Occurs several months after initial</a:t>
            </a:r>
          </a:p>
          <a:p>
            <a:pPr lvl="1">
              <a:lnSpc>
                <a:spcPct val="80000"/>
              </a:lnSpc>
            </a:pPr>
            <a:r>
              <a:rPr lang="en-US" dirty="0"/>
              <a:t>Compares current status to baseline</a:t>
            </a:r>
            <a:endParaRPr lang="en-CA" dirty="0"/>
          </a:p>
        </p:txBody>
      </p:sp>
    </p:spTree>
  </p:cSld>
  <p:clrMapOvr>
    <a:masterClrMapping/>
  </p:clrMapOvr>
  <p:timing>
    <p:tnLst>
      <p:par>
        <p:cTn id="1" dur="indefinite" restart="never" nodeType="tmRoot"/>
      </p:par>
    </p:tnLst>
  </p:timing>
</p:sld>
</file>

<file path=ppt/slides/slide1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ASSESSMENT</a:t>
            </a:r>
            <a:endParaRPr lang="en-US" b="1" dirty="0"/>
          </a:p>
        </p:txBody>
      </p:sp>
      <p:sp>
        <p:nvSpPr>
          <p:cNvPr id="3" name="Content Placeholder 2"/>
          <p:cNvSpPr>
            <a:spLocks noGrp="1"/>
          </p:cNvSpPr>
          <p:nvPr>
            <p:ph idx="1"/>
          </p:nvPr>
        </p:nvSpPr>
        <p:spPr/>
        <p:txBody>
          <a:bodyPr/>
          <a:lstStyle/>
          <a:p>
            <a:pPr>
              <a:buNone/>
            </a:pPr>
            <a:r>
              <a:rPr lang="en-US" b="1" i="1" dirty="0" smtClean="0"/>
              <a:t>What components are needed for a successful assessment</a:t>
            </a:r>
          </a:p>
          <a:p>
            <a:r>
              <a:rPr lang="en-US" dirty="0" smtClean="0"/>
              <a:t>Good communication</a:t>
            </a:r>
          </a:p>
          <a:p>
            <a:r>
              <a:rPr lang="en-US" dirty="0" smtClean="0"/>
              <a:t>A systematic approach to data collection</a:t>
            </a:r>
          </a:p>
          <a:p>
            <a:r>
              <a:rPr lang="en-US" dirty="0" smtClean="0"/>
              <a:t>Interpretation based on nursing knowledge</a:t>
            </a:r>
            <a:endParaRPr lang="en-US" dirty="0"/>
          </a:p>
        </p:txBody>
      </p:sp>
    </p:spTree>
  </p:cSld>
  <p:clrMapOvr>
    <a:masterClrMapping/>
  </p:clrMapOvr>
  <p:timing>
    <p:tnLst>
      <p:par>
        <p:cTn id="1" dur="indefinite" restart="never" nodeType="tmRoot"/>
      </p:par>
    </p:tnLst>
  </p:timing>
</p:sld>
</file>

<file path=ppt/slides/slide14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09600" y="0"/>
            <a:ext cx="7772400" cy="914400"/>
          </a:xfrm>
        </p:spPr>
        <p:txBody>
          <a:bodyPr/>
          <a:lstStyle/>
          <a:p>
            <a:r>
              <a:rPr lang="en-US" sz="4800" b="1">
                <a:solidFill>
                  <a:srgbClr val="CC3399"/>
                </a:solidFill>
              </a:rPr>
              <a:t>Nursing Diagnosis</a:t>
            </a:r>
            <a:endParaRPr lang="en-US" sz="4800">
              <a:solidFill>
                <a:srgbClr val="CC3399"/>
              </a:solidFill>
            </a:endParaRPr>
          </a:p>
        </p:txBody>
      </p:sp>
      <p:sp>
        <p:nvSpPr>
          <p:cNvPr id="9219" name="Rectangle 3"/>
          <p:cNvSpPr>
            <a:spLocks noGrp="1" noChangeArrowheads="1"/>
          </p:cNvSpPr>
          <p:nvPr>
            <p:ph type="body" idx="1"/>
          </p:nvPr>
        </p:nvSpPr>
        <p:spPr>
          <a:xfrm>
            <a:off x="533400" y="1219200"/>
            <a:ext cx="8153400" cy="5410200"/>
          </a:xfrm>
        </p:spPr>
        <p:txBody>
          <a:bodyPr>
            <a:normAutofit lnSpcReduction="10000"/>
          </a:bodyPr>
          <a:lstStyle/>
          <a:p>
            <a:pPr>
              <a:lnSpc>
                <a:spcPct val="90000"/>
              </a:lnSpc>
            </a:pPr>
            <a:r>
              <a:rPr lang="en-US" b="1"/>
              <a:t>Second</a:t>
            </a:r>
            <a:r>
              <a:rPr lang="en-US"/>
              <a:t> step of the Nursing Process</a:t>
            </a:r>
          </a:p>
          <a:p>
            <a:pPr>
              <a:lnSpc>
                <a:spcPct val="90000"/>
              </a:lnSpc>
            </a:pPr>
            <a:endParaRPr lang="en-US"/>
          </a:p>
          <a:p>
            <a:pPr>
              <a:lnSpc>
                <a:spcPct val="90000"/>
              </a:lnSpc>
            </a:pPr>
            <a:r>
              <a:rPr lang="en-US"/>
              <a:t>Interpret &amp; analyze clustered data</a:t>
            </a:r>
          </a:p>
          <a:p>
            <a:pPr>
              <a:lnSpc>
                <a:spcPct val="90000"/>
              </a:lnSpc>
            </a:pPr>
            <a:endParaRPr lang="en-US"/>
          </a:p>
          <a:p>
            <a:pPr>
              <a:lnSpc>
                <a:spcPct val="90000"/>
              </a:lnSpc>
            </a:pPr>
            <a:r>
              <a:rPr lang="en-US"/>
              <a:t>Identify client’s problems and strengths</a:t>
            </a:r>
          </a:p>
          <a:p>
            <a:pPr>
              <a:lnSpc>
                <a:spcPct val="90000"/>
              </a:lnSpc>
            </a:pPr>
            <a:endParaRPr lang="en-US"/>
          </a:p>
          <a:p>
            <a:pPr>
              <a:lnSpc>
                <a:spcPct val="90000"/>
              </a:lnSpc>
            </a:pPr>
            <a:r>
              <a:rPr lang="en-US"/>
              <a:t>Formulate Nursing Diagnosis (NANDA : North American Nursing Diagnosis Association)-Statement of how the client is RESPONDING to an actual or potential problem that requires nursing intervention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19">
                                            <p:txEl>
                                              <p:pRg st="2" end="2"/>
                                            </p:txEl>
                                          </p:spTgt>
                                        </p:tgtEl>
                                        <p:attrNameLst>
                                          <p:attrName>style.visibility</p:attrName>
                                        </p:attrNameLst>
                                      </p:cBhvr>
                                      <p:to>
                                        <p:strVal val="visible"/>
                                      </p:to>
                                    </p:set>
                                    <p:anim calcmode="lin" valueType="num">
                                      <p:cBhvr additive="base">
                                        <p:cTn id="13"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219">
                                            <p:txEl>
                                              <p:pRg st="4" end="4"/>
                                            </p:txEl>
                                          </p:spTgt>
                                        </p:tgtEl>
                                        <p:attrNameLst>
                                          <p:attrName>style.visibility</p:attrName>
                                        </p:attrNameLst>
                                      </p:cBhvr>
                                      <p:to>
                                        <p:strVal val="visible"/>
                                      </p:to>
                                    </p:set>
                                    <p:anim calcmode="lin" valueType="num">
                                      <p:cBhvr additive="base">
                                        <p:cTn id="19" dur="500" fill="hold"/>
                                        <p:tgtEl>
                                          <p:spTgt spid="921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219">
                                            <p:txEl>
                                              <p:pRg st="6" end="6"/>
                                            </p:txEl>
                                          </p:spTgt>
                                        </p:tgtEl>
                                        <p:attrNameLst>
                                          <p:attrName>style.visibility</p:attrName>
                                        </p:attrNameLst>
                                      </p:cBhvr>
                                      <p:to>
                                        <p:strVal val="visible"/>
                                      </p:to>
                                    </p:set>
                                    <p:anim calcmode="lin" valueType="num">
                                      <p:cBhvr additive="base">
                                        <p:cTn id="25" dur="500" fill="hold"/>
                                        <p:tgtEl>
                                          <p:spTgt spid="9219">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1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utoUpdateAnimBg="0"/>
    </p:bldLst>
  </p:timing>
</p:sld>
</file>

<file path=ppt/slides/slide1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DIAGNOSIS</a:t>
            </a:r>
            <a:endParaRPr lang="en-US" b="1" dirty="0"/>
          </a:p>
        </p:txBody>
      </p:sp>
      <p:sp>
        <p:nvSpPr>
          <p:cNvPr id="3" name="Content Placeholder 2"/>
          <p:cNvSpPr>
            <a:spLocks noGrp="1"/>
          </p:cNvSpPr>
          <p:nvPr>
            <p:ph idx="1"/>
          </p:nvPr>
        </p:nvSpPr>
        <p:spPr/>
        <p:txBody>
          <a:bodyPr>
            <a:normAutofit/>
          </a:bodyPr>
          <a:lstStyle/>
          <a:p>
            <a:r>
              <a:rPr lang="en-US" dirty="0" smtClean="0"/>
              <a:t>A nursing diagnosis is a statement that describes the client’s actual or potential response to health problem is licensed and competent to treat.</a:t>
            </a:r>
          </a:p>
          <a:p>
            <a:r>
              <a:rPr lang="en-US" dirty="0" smtClean="0"/>
              <a:t>Nursing diagnoses provide the basis for selection of nursing interventions to achieve outcome for which the nurse is accountable.</a:t>
            </a:r>
            <a:endParaRPr lang="en-US"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bed-making</a:t>
            </a:r>
            <a:endParaRPr lang="en-US" dirty="0"/>
          </a:p>
        </p:txBody>
      </p:sp>
      <p:sp>
        <p:nvSpPr>
          <p:cNvPr id="3" name="Content Placeholder 2"/>
          <p:cNvSpPr>
            <a:spLocks noGrp="1"/>
          </p:cNvSpPr>
          <p:nvPr>
            <p:ph idx="1"/>
          </p:nvPr>
        </p:nvSpPr>
        <p:spPr>
          <a:xfrm>
            <a:off x="457200" y="1371600"/>
            <a:ext cx="8229600" cy="5181600"/>
          </a:xfrm>
        </p:spPr>
        <p:txBody>
          <a:bodyPr>
            <a:normAutofit fontScale="85000" lnSpcReduction="20000"/>
          </a:bodyPr>
          <a:lstStyle/>
          <a:p>
            <a:pPr>
              <a:buNone/>
            </a:pPr>
            <a:r>
              <a:rPr lang="en-US" b="1" dirty="0" smtClean="0"/>
              <a:t>Occupied (Open) Bed. </a:t>
            </a:r>
          </a:p>
          <a:p>
            <a:pPr>
              <a:buNone/>
            </a:pPr>
            <a:r>
              <a:rPr lang="en-US" dirty="0" smtClean="0"/>
              <a:t>(1) Wash your hands. </a:t>
            </a:r>
          </a:p>
          <a:p>
            <a:pPr>
              <a:buNone/>
            </a:pPr>
            <a:r>
              <a:rPr lang="en-US" dirty="0" smtClean="0"/>
              <a:t>(2) Identify the patient, explain the procedure, and be sure you will have the patient's cooperation. </a:t>
            </a:r>
          </a:p>
          <a:p>
            <a:pPr>
              <a:buNone/>
            </a:pPr>
            <a:r>
              <a:rPr lang="en-US" dirty="0" smtClean="0"/>
              <a:t>(3) Check the condition of the bed linens to determine which supplies you will need. </a:t>
            </a:r>
          </a:p>
          <a:p>
            <a:pPr>
              <a:buNone/>
            </a:pPr>
            <a:r>
              <a:rPr lang="en-US" dirty="0" smtClean="0"/>
              <a:t>(4) Provide for the patient's privacy (throughout the procedure). </a:t>
            </a:r>
          </a:p>
          <a:p>
            <a:pPr>
              <a:buNone/>
            </a:pPr>
            <a:r>
              <a:rPr lang="en-US" dirty="0" smtClean="0"/>
              <a:t>(5) Obtain the articles of linen that you will need. </a:t>
            </a:r>
          </a:p>
          <a:p>
            <a:pPr>
              <a:buNone/>
            </a:pPr>
            <a:r>
              <a:rPr lang="en-US" dirty="0" smtClean="0"/>
              <a:t>(6) Place the bath blanket over the patient and the top cover. </a:t>
            </a:r>
          </a:p>
          <a:p>
            <a:pPr>
              <a:buNone/>
            </a:pPr>
            <a:r>
              <a:rPr lang="en-US" dirty="0" smtClean="0"/>
              <a:t>(7) Loosen the top bedding from the foot of the bed and remove it. </a:t>
            </a:r>
          </a:p>
          <a:p>
            <a:endParaRPr lang="en-US" dirty="0"/>
          </a:p>
        </p:txBody>
      </p:sp>
    </p:spTree>
  </p:cSld>
  <p:clrMapOvr>
    <a:masterClrMapping/>
  </p:clrMapOvr>
  <p:timing>
    <p:tnLst>
      <p:par>
        <p:cTn id="1" dur="indefinite" restart="never" nodeType="tmRoot"/>
      </p:par>
    </p:tnLst>
  </p:timing>
</p:sld>
</file>

<file path=ppt/slides/slide1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Characteristics of Nursing Diagnoses </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Complement physician treatments </a:t>
            </a:r>
          </a:p>
          <a:p>
            <a:r>
              <a:rPr lang="en-US" dirty="0" smtClean="0"/>
              <a:t>Separate and distinct </a:t>
            </a:r>
          </a:p>
          <a:p>
            <a:r>
              <a:rPr lang="en-US" dirty="0" smtClean="0"/>
              <a:t>Structure of Nursing Diagnoses </a:t>
            </a:r>
          </a:p>
          <a:p>
            <a:r>
              <a:rPr lang="en-US" dirty="0" smtClean="0"/>
              <a:t>Nursing </a:t>
            </a:r>
            <a:r>
              <a:rPr lang="en-US" dirty="0" err="1" smtClean="0"/>
              <a:t>Dx</a:t>
            </a:r>
            <a:r>
              <a:rPr lang="en-US" dirty="0" smtClean="0"/>
              <a:t> is a problem statement of how the client is RESPONDING to a problem…it may be an actual or potential problem</a:t>
            </a:r>
          </a:p>
          <a:p>
            <a:r>
              <a:rPr lang="en-US" dirty="0" smtClean="0"/>
              <a:t>Interpreted data is clustered in according to body systems, risk factors, family factors, emotional factors etc.</a:t>
            </a:r>
          </a:p>
          <a:p>
            <a:endParaRPr lang="en-US" dirty="0"/>
          </a:p>
        </p:txBody>
      </p:sp>
    </p:spTree>
  </p:cSld>
  <p:clrMapOvr>
    <a:masterClrMapping/>
  </p:clrMapOvr>
  <p:timing>
    <p:tnLst>
      <p:par>
        <p:cTn id="1" dur="indefinite" restart="never" nodeType="tmRoot"/>
      </p:par>
    </p:tnLst>
  </p:timing>
</p:sld>
</file>

<file path=ppt/slides/slide1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b="1" dirty="0" smtClean="0"/>
              <a:t>Types of Nursing Diagnoses</a:t>
            </a:r>
            <a:endParaRPr lang="en-US" dirty="0"/>
          </a:p>
        </p:txBody>
      </p:sp>
      <p:sp>
        <p:nvSpPr>
          <p:cNvPr id="3" name="Content Placeholder 2"/>
          <p:cNvSpPr>
            <a:spLocks noGrp="1"/>
          </p:cNvSpPr>
          <p:nvPr>
            <p:ph idx="1"/>
          </p:nvPr>
        </p:nvSpPr>
        <p:spPr>
          <a:xfrm>
            <a:off x="228600" y="1295400"/>
            <a:ext cx="8610600" cy="5257800"/>
          </a:xfrm>
        </p:spPr>
        <p:txBody>
          <a:bodyPr>
            <a:normAutofit fontScale="85000" lnSpcReduction="20000"/>
          </a:bodyPr>
          <a:lstStyle/>
          <a:p>
            <a:pPr>
              <a:buNone/>
            </a:pPr>
            <a:r>
              <a:rPr lang="en-US" b="1" dirty="0" smtClean="0"/>
              <a:t>Actual nursing diagnosis </a:t>
            </a:r>
          </a:p>
          <a:p>
            <a:r>
              <a:rPr lang="en-US" dirty="0" smtClean="0"/>
              <a:t>existing response to condition </a:t>
            </a:r>
          </a:p>
          <a:p>
            <a:r>
              <a:rPr lang="en-US" dirty="0" smtClean="0"/>
              <a:t>problem exists </a:t>
            </a:r>
          </a:p>
          <a:p>
            <a:r>
              <a:rPr lang="en-US" dirty="0" smtClean="0"/>
              <a:t>supporting signs and/or symptoms </a:t>
            </a:r>
          </a:p>
          <a:p>
            <a:endParaRPr lang="en-US" dirty="0" smtClean="0"/>
          </a:p>
          <a:p>
            <a:pPr>
              <a:buNone/>
            </a:pPr>
            <a:r>
              <a:rPr lang="en-US" b="1" dirty="0" smtClean="0"/>
              <a:t>Risk Nursing Diagnoses </a:t>
            </a:r>
          </a:p>
          <a:p>
            <a:r>
              <a:rPr lang="en-US" dirty="0" smtClean="0"/>
              <a:t>Possible development of problem </a:t>
            </a:r>
          </a:p>
          <a:p>
            <a:r>
              <a:rPr lang="en-US" dirty="0" smtClean="0"/>
              <a:t>Has not occurred </a:t>
            </a:r>
          </a:p>
          <a:p>
            <a:r>
              <a:rPr lang="en-US" dirty="0" smtClean="0"/>
              <a:t>No signs or symptoms </a:t>
            </a:r>
          </a:p>
          <a:p>
            <a:r>
              <a:rPr lang="pt-BR" dirty="0" smtClean="0"/>
              <a:t>NANDA describes Risk Diagnosis as: </a:t>
            </a:r>
          </a:p>
          <a:p>
            <a:pPr lvl="1">
              <a:buNone/>
            </a:pPr>
            <a:r>
              <a:rPr lang="en-US" dirty="0" smtClean="0"/>
              <a:t> “a clinical judgment made when a client is more vulnerable to develop the problem than others in the same or similar situations.” </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1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Nursing Diagnoses</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A wellness diagnosis</a:t>
            </a:r>
          </a:p>
          <a:p>
            <a:pPr>
              <a:buNone/>
            </a:pPr>
            <a:r>
              <a:rPr lang="en-US" dirty="0" smtClean="0"/>
              <a:t>Describes human responses to levels of wellness in an individual, family or community that have a readiness for enhancement </a:t>
            </a:r>
            <a:r>
              <a:rPr lang="en-US" dirty="0" err="1" smtClean="0"/>
              <a:t>e.g</a:t>
            </a:r>
            <a:r>
              <a:rPr lang="en-US" dirty="0" smtClean="0"/>
              <a:t> readiness for enhanced family coping.</a:t>
            </a:r>
          </a:p>
          <a:p>
            <a:pPr>
              <a:buNone/>
            </a:pPr>
            <a:r>
              <a:rPr lang="en-US" b="1" dirty="0" smtClean="0"/>
              <a:t>A possible nursing diagnosis</a:t>
            </a:r>
          </a:p>
          <a:p>
            <a:pPr>
              <a:buNone/>
            </a:pPr>
            <a:r>
              <a:rPr lang="en-US" dirty="0" smtClean="0"/>
              <a:t>Evidence about a health problem is incomplete or unclear </a:t>
            </a:r>
            <a:r>
              <a:rPr lang="en-US" dirty="0" err="1" smtClean="0"/>
              <a:t>e.g</a:t>
            </a:r>
            <a:r>
              <a:rPr lang="en-US" dirty="0" smtClean="0"/>
              <a:t> possible social isolation related to unknown cause in an elderly lady admitted and has none visiting her.</a:t>
            </a:r>
          </a:p>
          <a:p>
            <a:pPr>
              <a:buNone/>
            </a:pPr>
            <a:r>
              <a:rPr lang="en-US" b="1" dirty="0" smtClean="0"/>
              <a:t>A syndrome diagnosis</a:t>
            </a:r>
          </a:p>
          <a:p>
            <a:pPr>
              <a:buNone/>
            </a:pPr>
            <a:r>
              <a:rPr lang="en-US" dirty="0" smtClean="0"/>
              <a:t>Associated with a cluster of other diagnoses </a:t>
            </a:r>
            <a:r>
              <a:rPr lang="en-US" dirty="0" err="1" smtClean="0"/>
              <a:t>e.g</a:t>
            </a:r>
            <a:r>
              <a:rPr lang="en-US" dirty="0" smtClean="0"/>
              <a:t> risk for disuse syndrome in bed-ridden patients.</a:t>
            </a:r>
          </a:p>
          <a:p>
            <a:pPr>
              <a:buNone/>
            </a:pPr>
            <a:endParaRPr lang="en-US" dirty="0"/>
          </a:p>
        </p:txBody>
      </p:sp>
    </p:spTree>
  </p:cSld>
  <p:clrMapOvr>
    <a:masterClrMapping/>
  </p:clrMapOvr>
  <p:timing>
    <p:tnLst>
      <p:par>
        <p:cTn id="1" dur="indefinite" restart="never" nodeType="tmRoot"/>
      </p:par>
    </p:tnLst>
  </p:timing>
</p:sld>
</file>

<file path=ppt/slides/slide1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QUALIFIERS FOR DIAGNOSIS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Acute= Severe but short duration</a:t>
            </a:r>
          </a:p>
          <a:p>
            <a:r>
              <a:rPr lang="en-US" dirty="0" smtClean="0"/>
              <a:t>Alter= a change from baseline</a:t>
            </a:r>
          </a:p>
          <a:p>
            <a:r>
              <a:rPr lang="en-US" dirty="0" smtClean="0"/>
              <a:t>Chronic= Lasting along time, recurring, constant</a:t>
            </a:r>
          </a:p>
          <a:p>
            <a:r>
              <a:rPr lang="en-US" dirty="0" smtClean="0"/>
              <a:t>Decrease= lessened</a:t>
            </a:r>
          </a:p>
          <a:p>
            <a:r>
              <a:rPr lang="en-US" dirty="0" smtClean="0"/>
              <a:t>Increase = greater in size</a:t>
            </a:r>
          </a:p>
          <a:p>
            <a:r>
              <a:rPr lang="en-US" dirty="0" smtClean="0"/>
              <a:t>Deficient=inadequate in amount, not sufficient</a:t>
            </a:r>
          </a:p>
          <a:p>
            <a:r>
              <a:rPr lang="en-US" dirty="0" smtClean="0"/>
              <a:t>Depleted= empty, exhausted of..</a:t>
            </a:r>
          </a:p>
          <a:p>
            <a:r>
              <a:rPr lang="en-US" dirty="0" smtClean="0"/>
              <a:t>Disturbed= agitated, interrupted</a:t>
            </a:r>
          </a:p>
          <a:p>
            <a:r>
              <a:rPr lang="en-US" dirty="0" smtClean="0"/>
              <a:t>Dysfunction=abnormal</a:t>
            </a:r>
            <a:endParaRPr lang="en-US" dirty="0"/>
          </a:p>
        </p:txBody>
      </p:sp>
    </p:spTree>
  </p:cSld>
  <p:clrMapOvr>
    <a:masterClrMapping/>
  </p:clrMapOvr>
  <p:timing>
    <p:tnLst>
      <p:par>
        <p:cTn id="1" dur="indefinite" restart="never" nodeType="tmRoot"/>
      </p:par>
    </p:tnLst>
  </p:timing>
</p:sld>
</file>

<file path=ppt/slides/slide1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QUALIFIERS FOR DIAGNOSIS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Excessive= Quantity is greater</a:t>
            </a:r>
          </a:p>
          <a:p>
            <a:r>
              <a:rPr lang="en-US" dirty="0" smtClean="0"/>
              <a:t>Impaired =made worse, damage</a:t>
            </a:r>
          </a:p>
          <a:p>
            <a:r>
              <a:rPr lang="en-US" dirty="0" smtClean="0"/>
              <a:t>Ineffective =Not producing the desired effect</a:t>
            </a:r>
          </a:p>
          <a:p>
            <a:r>
              <a:rPr lang="en-US" dirty="0" smtClean="0"/>
              <a:t>Potential for =powerful</a:t>
            </a:r>
          </a:p>
          <a:p>
            <a:r>
              <a:rPr lang="en-US" dirty="0" smtClean="0"/>
              <a:t>Risk =hazard, chance of loss</a:t>
            </a:r>
          </a:p>
          <a:p>
            <a:r>
              <a:rPr lang="en-US" dirty="0" smtClean="0"/>
              <a:t>Hypothermia= body temperature is reduced below normal</a:t>
            </a:r>
          </a:p>
          <a:p>
            <a:r>
              <a:rPr lang="en-US" dirty="0" smtClean="0"/>
              <a:t>Hyperthermia =body temperature is elevated above normal</a:t>
            </a:r>
          </a:p>
          <a:p>
            <a:r>
              <a:rPr lang="en-US" dirty="0" smtClean="0"/>
              <a:t>Enhanced = made greater, increase quality</a:t>
            </a:r>
            <a:endParaRPr lang="en-US" dirty="0"/>
          </a:p>
        </p:txBody>
      </p:sp>
    </p:spTree>
  </p:cSld>
  <p:clrMapOvr>
    <a:masterClrMapping/>
  </p:clrMapOvr>
  <p:timing>
    <p:tnLst>
      <p:par>
        <p:cTn id="1" dur="indefinite" restart="never" nodeType="tmRoot"/>
      </p:par>
    </p:tnLst>
  </p:timing>
</p:sld>
</file>

<file path=ppt/slides/slide1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DIAGNOSIS</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NURSING DIAGNOSIS IS NOT MEDICAL DIAGNOSIS</a:t>
            </a:r>
          </a:p>
          <a:p>
            <a:r>
              <a:rPr lang="en-US" dirty="0" smtClean="0"/>
              <a:t>Nursing </a:t>
            </a:r>
            <a:r>
              <a:rPr lang="en-US" dirty="0" err="1" smtClean="0"/>
              <a:t>Dx</a:t>
            </a:r>
            <a:endParaRPr lang="en-US" dirty="0" smtClean="0"/>
          </a:p>
          <a:p>
            <a:pPr>
              <a:buFont typeface="Wingdings" pitchFamily="2" charset="2"/>
              <a:buChar char="ü"/>
            </a:pPr>
            <a:r>
              <a:rPr lang="en-US" dirty="0" smtClean="0"/>
              <a:t> describes the response to health problem</a:t>
            </a:r>
          </a:p>
          <a:p>
            <a:pPr>
              <a:buFont typeface="Wingdings" pitchFamily="2" charset="2"/>
              <a:buChar char="ü"/>
            </a:pPr>
            <a:r>
              <a:rPr lang="en-US" dirty="0" smtClean="0"/>
              <a:t>Determined by the nurse </a:t>
            </a:r>
          </a:p>
          <a:p>
            <a:pPr>
              <a:buFont typeface="Wingdings" pitchFamily="2" charset="2"/>
              <a:buChar char="ü"/>
            </a:pPr>
            <a:r>
              <a:rPr lang="en-US" dirty="0" smtClean="0"/>
              <a:t>Clinical judgment about the client </a:t>
            </a:r>
          </a:p>
          <a:p>
            <a:pPr>
              <a:buFont typeface="Wingdings" pitchFamily="2" charset="2"/>
              <a:buChar char="ü"/>
            </a:pPr>
            <a:r>
              <a:rPr lang="en-US" dirty="0" smtClean="0"/>
              <a:t>Human responses to disease or treatment </a:t>
            </a:r>
          </a:p>
          <a:p>
            <a:pPr>
              <a:buNone/>
            </a:pPr>
            <a:endParaRPr lang="en-US" dirty="0" smtClean="0"/>
          </a:p>
          <a:p>
            <a:r>
              <a:rPr lang="en-US" dirty="0" smtClean="0"/>
              <a:t>Medical </a:t>
            </a:r>
            <a:r>
              <a:rPr lang="en-US" dirty="0" err="1" smtClean="0"/>
              <a:t>Dx</a:t>
            </a:r>
            <a:r>
              <a:rPr lang="en-US" dirty="0" smtClean="0"/>
              <a:t> - Diagnoses disease</a:t>
            </a:r>
          </a:p>
          <a:p>
            <a:pPr>
              <a:buNone/>
            </a:pPr>
            <a:r>
              <a:rPr lang="en-US" dirty="0" smtClean="0"/>
              <a:t>                      - Determined by physician </a:t>
            </a:r>
          </a:p>
          <a:p>
            <a:pPr>
              <a:buNone/>
            </a:pPr>
            <a:endParaRPr lang="en-US" dirty="0"/>
          </a:p>
        </p:txBody>
      </p:sp>
    </p:spTree>
  </p:cSld>
  <p:clrMapOvr>
    <a:masterClrMapping/>
  </p:clrMapOvr>
  <p:timing>
    <p:tnLst>
      <p:par>
        <p:cTn id="1" dur="indefinite" restart="never" nodeType="tmRoot"/>
      </p:par>
    </p:tnLst>
  </p:timing>
</p:sld>
</file>

<file path=ppt/slides/slide14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sz="4800"/>
              <a:t>   Nsg Dx        vs      MD Dx</a:t>
            </a:r>
          </a:p>
        </p:txBody>
      </p:sp>
      <p:sp>
        <p:nvSpPr>
          <p:cNvPr id="62467" name="Rectangle 3"/>
          <p:cNvSpPr>
            <a:spLocks noGrp="1" noChangeArrowheads="1"/>
          </p:cNvSpPr>
          <p:nvPr>
            <p:ph type="body" sz="half" idx="1"/>
          </p:nvPr>
        </p:nvSpPr>
        <p:spPr/>
        <p:txBody>
          <a:bodyPr/>
          <a:lstStyle/>
          <a:p>
            <a:r>
              <a:rPr lang="en-US" sz="3200" dirty="0"/>
              <a:t>Within the scope of nursing practice</a:t>
            </a:r>
          </a:p>
          <a:p>
            <a:r>
              <a:rPr lang="en-US" sz="3200" dirty="0"/>
              <a:t>Identify </a:t>
            </a:r>
            <a:r>
              <a:rPr lang="en-US" sz="3200" b="1" dirty="0"/>
              <a:t>responses</a:t>
            </a:r>
            <a:r>
              <a:rPr lang="en-US" sz="3200" dirty="0"/>
              <a:t> to health and illness</a:t>
            </a:r>
          </a:p>
          <a:p>
            <a:r>
              <a:rPr lang="en-US" sz="3200" dirty="0"/>
              <a:t>Can </a:t>
            </a:r>
            <a:r>
              <a:rPr lang="en-US" sz="3200" b="1" dirty="0"/>
              <a:t>change</a:t>
            </a:r>
            <a:r>
              <a:rPr lang="en-US" sz="3200" dirty="0"/>
              <a:t> from day to day</a:t>
            </a:r>
          </a:p>
        </p:txBody>
      </p:sp>
      <p:sp>
        <p:nvSpPr>
          <p:cNvPr id="62468" name="Rectangle 4"/>
          <p:cNvSpPr>
            <a:spLocks noGrp="1" noChangeArrowheads="1"/>
          </p:cNvSpPr>
          <p:nvPr>
            <p:ph type="body" sz="half" idx="2"/>
          </p:nvPr>
        </p:nvSpPr>
        <p:spPr/>
        <p:txBody>
          <a:bodyPr/>
          <a:lstStyle/>
          <a:p>
            <a:r>
              <a:rPr lang="en-US" sz="3200" dirty="0"/>
              <a:t>Within the scope of  medical practice</a:t>
            </a:r>
          </a:p>
          <a:p>
            <a:r>
              <a:rPr lang="en-US" sz="3200" dirty="0"/>
              <a:t>Focuses on </a:t>
            </a:r>
            <a:r>
              <a:rPr lang="en-US" sz="3200" b="1" dirty="0"/>
              <a:t>curing</a:t>
            </a:r>
            <a:r>
              <a:rPr lang="en-US" sz="3200" dirty="0"/>
              <a:t> pathology </a:t>
            </a:r>
          </a:p>
          <a:p>
            <a:r>
              <a:rPr lang="en-US" sz="3200" dirty="0"/>
              <a:t>Stays the </a:t>
            </a:r>
            <a:r>
              <a:rPr lang="en-US" sz="3200" b="1" dirty="0"/>
              <a:t>same</a:t>
            </a:r>
            <a:r>
              <a:rPr lang="en-US" sz="3200" dirty="0"/>
              <a:t> as long as the disease is present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 calcmode="lin" valueType="num">
                                      <p:cBhvr additive="base">
                                        <p:cTn id="7" dur="500" fill="hold"/>
                                        <p:tgtEl>
                                          <p:spTgt spid="624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24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2467">
                                            <p:txEl>
                                              <p:pRg st="1" end="1"/>
                                            </p:txEl>
                                          </p:spTgt>
                                        </p:tgtEl>
                                        <p:attrNameLst>
                                          <p:attrName>style.visibility</p:attrName>
                                        </p:attrNameLst>
                                      </p:cBhvr>
                                      <p:to>
                                        <p:strVal val="visible"/>
                                      </p:to>
                                    </p:set>
                                    <p:anim calcmode="lin" valueType="num">
                                      <p:cBhvr additive="base">
                                        <p:cTn id="13" dur="500" fill="hold"/>
                                        <p:tgtEl>
                                          <p:spTgt spid="624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24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2467">
                                            <p:txEl>
                                              <p:pRg st="2" end="2"/>
                                            </p:txEl>
                                          </p:spTgt>
                                        </p:tgtEl>
                                        <p:attrNameLst>
                                          <p:attrName>style.visibility</p:attrName>
                                        </p:attrNameLst>
                                      </p:cBhvr>
                                      <p:to>
                                        <p:strVal val="visible"/>
                                      </p:to>
                                    </p:set>
                                    <p:anim calcmode="lin" valueType="num">
                                      <p:cBhvr additive="base">
                                        <p:cTn id="19" dur="500" fill="hold"/>
                                        <p:tgtEl>
                                          <p:spTgt spid="624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24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2468">
                                            <p:txEl>
                                              <p:pRg st="0" end="0"/>
                                            </p:txEl>
                                          </p:spTgt>
                                        </p:tgtEl>
                                        <p:attrNameLst>
                                          <p:attrName>style.visibility</p:attrName>
                                        </p:attrNameLst>
                                      </p:cBhvr>
                                      <p:to>
                                        <p:strVal val="visible"/>
                                      </p:to>
                                    </p:set>
                                    <p:anim calcmode="lin" valueType="num">
                                      <p:cBhvr additive="base">
                                        <p:cTn id="25" dur="500" fill="hold"/>
                                        <p:tgtEl>
                                          <p:spTgt spid="6246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24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2468">
                                            <p:txEl>
                                              <p:pRg st="1" end="1"/>
                                            </p:txEl>
                                          </p:spTgt>
                                        </p:tgtEl>
                                        <p:attrNameLst>
                                          <p:attrName>style.visibility</p:attrName>
                                        </p:attrNameLst>
                                      </p:cBhvr>
                                      <p:to>
                                        <p:strVal val="visible"/>
                                      </p:to>
                                    </p:set>
                                    <p:anim calcmode="lin" valueType="num">
                                      <p:cBhvr additive="base">
                                        <p:cTn id="31" dur="500" fill="hold"/>
                                        <p:tgtEl>
                                          <p:spTgt spid="62468">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24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2468">
                                            <p:txEl>
                                              <p:pRg st="2" end="2"/>
                                            </p:txEl>
                                          </p:spTgt>
                                        </p:tgtEl>
                                        <p:attrNameLst>
                                          <p:attrName>style.visibility</p:attrName>
                                        </p:attrNameLst>
                                      </p:cBhvr>
                                      <p:to>
                                        <p:strVal val="visible"/>
                                      </p:to>
                                    </p:set>
                                    <p:anim calcmode="lin" valueType="num">
                                      <p:cBhvr additive="base">
                                        <p:cTn id="37" dur="500" fill="hold"/>
                                        <p:tgtEl>
                                          <p:spTgt spid="62468">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246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autoUpdateAnimBg="0"/>
      <p:bldP spid="62468" grpId="0" build="p" autoUpdateAnimBg="0"/>
    </p:bldLst>
  </p:timing>
</p:sld>
</file>

<file path=ppt/slides/slide14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04800" y="457200"/>
            <a:ext cx="8153400" cy="762000"/>
          </a:xfrm>
        </p:spPr>
        <p:txBody>
          <a:bodyPr/>
          <a:lstStyle/>
          <a:p>
            <a:r>
              <a:rPr lang="en-US"/>
              <a:t>Formulating a Nursing Diagnosis</a:t>
            </a:r>
          </a:p>
        </p:txBody>
      </p:sp>
      <p:sp>
        <p:nvSpPr>
          <p:cNvPr id="10243" name="Rectangle 3"/>
          <p:cNvSpPr>
            <a:spLocks noGrp="1" noChangeArrowheads="1"/>
          </p:cNvSpPr>
          <p:nvPr>
            <p:ph type="body" idx="1"/>
          </p:nvPr>
        </p:nvSpPr>
        <p:spPr>
          <a:xfrm>
            <a:off x="685800" y="1600200"/>
            <a:ext cx="7772400" cy="4953000"/>
          </a:xfrm>
        </p:spPr>
        <p:txBody>
          <a:bodyPr/>
          <a:lstStyle/>
          <a:p>
            <a:r>
              <a:rPr lang="en-US"/>
              <a:t>Composed of 3 parts:</a:t>
            </a:r>
          </a:p>
          <a:p>
            <a:r>
              <a:rPr lang="en-US" b="1"/>
              <a:t>Problem statement</a:t>
            </a:r>
            <a:r>
              <a:rPr lang="en-US"/>
              <a:t>- the client’s response to a problem</a:t>
            </a:r>
          </a:p>
          <a:p>
            <a:r>
              <a:rPr lang="en-US" b="1"/>
              <a:t>Etiology</a:t>
            </a:r>
            <a:r>
              <a:rPr lang="en-US"/>
              <a:t>- what’s causing/contributing to the client’s problem</a:t>
            </a:r>
          </a:p>
          <a:p>
            <a:r>
              <a:rPr lang="en-US" b="1"/>
              <a:t>Defining Characteristics</a:t>
            </a:r>
            <a:r>
              <a:rPr lang="en-US"/>
              <a:t>- what’s the evidence of the problem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3">
                                            <p:txEl>
                                              <p:pRg st="1" end="1"/>
                                            </p:txEl>
                                          </p:spTgt>
                                        </p:tgtEl>
                                        <p:attrNameLst>
                                          <p:attrName>style.visibility</p:attrName>
                                        </p:attrNameLst>
                                      </p:cBhvr>
                                      <p:to>
                                        <p:strVal val="visible"/>
                                      </p:to>
                                    </p:set>
                                    <p:anim calcmode="lin" valueType="num">
                                      <p:cBhvr additive="base">
                                        <p:cTn id="13"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43">
                                            <p:txEl>
                                              <p:pRg st="2" end="2"/>
                                            </p:txEl>
                                          </p:spTgt>
                                        </p:tgtEl>
                                        <p:attrNameLst>
                                          <p:attrName>style.visibility</p:attrName>
                                        </p:attrNameLst>
                                      </p:cBhvr>
                                      <p:to>
                                        <p:strVal val="visible"/>
                                      </p:to>
                                    </p:set>
                                    <p:anim calcmode="lin" valueType="num">
                                      <p:cBhvr additive="base">
                                        <p:cTn id="19" dur="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243">
                                            <p:txEl>
                                              <p:pRg st="3" end="3"/>
                                            </p:txEl>
                                          </p:spTgt>
                                        </p:tgtEl>
                                        <p:attrNameLst>
                                          <p:attrName>style.visibility</p:attrName>
                                        </p:attrNameLst>
                                      </p:cBhvr>
                                      <p:to>
                                        <p:strVal val="visible"/>
                                      </p:to>
                                    </p:set>
                                    <p:anim calcmode="lin" valueType="num">
                                      <p:cBhvr additive="base">
                                        <p:cTn id="25" dur="500" fill="hold"/>
                                        <p:tgtEl>
                                          <p:spTgt spid="102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utoUpdateAnimBg="0"/>
    </p:bldLst>
  </p:timing>
</p:sld>
</file>

<file path=ppt/slides/slide14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sz="4800"/>
              <a:t>Nursing Diagnosis</a:t>
            </a:r>
          </a:p>
        </p:txBody>
      </p:sp>
      <p:sp>
        <p:nvSpPr>
          <p:cNvPr id="14339" name="Rectangle 3"/>
          <p:cNvSpPr>
            <a:spLocks noGrp="1" noChangeArrowheads="1"/>
          </p:cNvSpPr>
          <p:nvPr>
            <p:ph type="body" idx="1"/>
          </p:nvPr>
        </p:nvSpPr>
        <p:spPr>
          <a:xfrm>
            <a:off x="685800" y="1981200"/>
            <a:ext cx="7772400" cy="4572000"/>
          </a:xfrm>
        </p:spPr>
        <p:txBody>
          <a:bodyPr/>
          <a:lstStyle/>
          <a:p>
            <a:pPr>
              <a:lnSpc>
                <a:spcPct val="90000"/>
              </a:lnSpc>
            </a:pPr>
            <a:r>
              <a:rPr lang="en-US" b="1" dirty="0"/>
              <a:t>Problem( Diagnostic Label)</a:t>
            </a:r>
            <a:r>
              <a:rPr lang="en-US" dirty="0"/>
              <a:t>-based on your assessment of client…(gathered information), pick a problem from the NANDA list...</a:t>
            </a:r>
          </a:p>
          <a:p>
            <a:pPr>
              <a:lnSpc>
                <a:spcPct val="90000"/>
              </a:lnSpc>
            </a:pPr>
            <a:r>
              <a:rPr lang="en-US" b="1" dirty="0"/>
              <a:t>Etiology</a:t>
            </a:r>
            <a:r>
              <a:rPr lang="en-US" dirty="0"/>
              <a:t>- determine what the problem is caused by or related </a:t>
            </a:r>
            <a:r>
              <a:rPr lang="en-US" dirty="0" smtClean="0"/>
              <a:t>to.</a:t>
            </a:r>
            <a:endParaRPr lang="en-US" dirty="0"/>
          </a:p>
          <a:p>
            <a:pPr>
              <a:lnSpc>
                <a:spcPct val="90000"/>
              </a:lnSpc>
            </a:pPr>
            <a:r>
              <a:rPr lang="en-US" b="1" dirty="0"/>
              <a:t>Defining characteristics</a:t>
            </a:r>
            <a:r>
              <a:rPr lang="en-US" dirty="0"/>
              <a:t>- then state as evidenced by (AEB) the specific facts the problem is based 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additive="base">
                                        <p:cTn id="19"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1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NANDA NURSING DIAGNOSES</a:t>
            </a:r>
            <a:endParaRPr lang="en-US" b="1" dirty="0"/>
          </a:p>
        </p:txBody>
      </p:sp>
      <p:sp>
        <p:nvSpPr>
          <p:cNvPr id="3" name="Content Placeholder 2"/>
          <p:cNvSpPr>
            <a:spLocks noGrp="1"/>
          </p:cNvSpPr>
          <p:nvPr>
            <p:ph idx="1"/>
          </p:nvPr>
        </p:nvSpPr>
        <p:spPr>
          <a:xfrm>
            <a:off x="457200" y="1371600"/>
            <a:ext cx="8229600" cy="5181600"/>
          </a:xfrm>
        </p:spPr>
        <p:txBody>
          <a:bodyPr>
            <a:normAutofit lnSpcReduction="10000"/>
          </a:bodyPr>
          <a:lstStyle/>
          <a:p>
            <a:r>
              <a:rPr lang="en-US" dirty="0" smtClean="0"/>
              <a:t>The purpose of </a:t>
            </a:r>
            <a:r>
              <a:rPr lang="en-US" b="1" dirty="0" smtClean="0"/>
              <a:t>NANDA</a:t>
            </a:r>
            <a:r>
              <a:rPr lang="en-US" dirty="0" smtClean="0"/>
              <a:t> is to define, refine and promote a taxonomy of nursing diagnostic terminology of general use to professional nurses.</a:t>
            </a:r>
          </a:p>
          <a:p>
            <a:r>
              <a:rPr lang="en-US" dirty="0" smtClean="0"/>
              <a:t>A </a:t>
            </a:r>
            <a:r>
              <a:rPr lang="en-US" b="1" dirty="0" smtClean="0"/>
              <a:t>taxonomy</a:t>
            </a:r>
            <a:r>
              <a:rPr lang="en-US" dirty="0" smtClean="0"/>
              <a:t> is a classification system or set of categories arranged on the basis of a single principle or set of principles.</a:t>
            </a:r>
          </a:p>
          <a:p>
            <a:r>
              <a:rPr lang="en-US" dirty="0" smtClean="0"/>
              <a:t>Diagnosing refers to the reasoning process.</a:t>
            </a:r>
          </a:p>
          <a:p>
            <a:r>
              <a:rPr lang="en-US" dirty="0" smtClean="0"/>
              <a:t>Diagnosis is a statement or conclusion regarding the nature of a phenomenon.</a:t>
            </a:r>
            <a:endParaRPr lang="en-US"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bed-making</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8) Move the mattress to the head of the bed. </a:t>
            </a:r>
          </a:p>
          <a:p>
            <a:pPr>
              <a:buNone/>
            </a:pPr>
            <a:r>
              <a:rPr lang="en-US" dirty="0" smtClean="0"/>
              <a:t>(9) Move the patient to the distal side of the bed. </a:t>
            </a:r>
          </a:p>
          <a:p>
            <a:pPr>
              <a:buNone/>
            </a:pPr>
            <a:r>
              <a:rPr lang="en-US" dirty="0" smtClean="0"/>
              <a:t>(10) Make the bed on one side. </a:t>
            </a:r>
          </a:p>
          <a:p>
            <a:pPr>
              <a:buNone/>
            </a:pPr>
            <a:r>
              <a:rPr lang="en-US" dirty="0" smtClean="0"/>
              <a:t>(11) Move or turn the patient to the clean side of the bed, and finish making the bed on the opposite side. Place the clean linen on top, and remove the bath blanket. </a:t>
            </a:r>
          </a:p>
          <a:p>
            <a:pPr>
              <a:buNone/>
            </a:pPr>
            <a:r>
              <a:rPr lang="en-US" dirty="0" smtClean="0"/>
              <a:t>(12) Attach the patient's signal cord within reach. </a:t>
            </a:r>
          </a:p>
          <a:p>
            <a:pPr>
              <a:buNone/>
            </a:pPr>
            <a:r>
              <a:rPr lang="en-US" dirty="0" smtClean="0"/>
              <a:t>(13) Provide for the patient's safety and comfort. </a:t>
            </a:r>
          </a:p>
          <a:p>
            <a:pPr>
              <a:buNone/>
            </a:pPr>
            <a:r>
              <a:rPr lang="en-US" dirty="0" smtClean="0"/>
              <a:t>(14) Tidy the room. </a:t>
            </a:r>
          </a:p>
          <a:p>
            <a:endParaRPr lang="en-US" dirty="0"/>
          </a:p>
        </p:txBody>
      </p:sp>
    </p:spTree>
  </p:cSld>
  <p:clrMapOvr>
    <a:masterClrMapping/>
  </p:clrMapOvr>
  <p:timing>
    <p:tnLst>
      <p:par>
        <p:cTn id="1" dur="indefinite" restart="never" nodeType="tmRoot"/>
      </p:par>
    </p:tnLst>
  </p:timing>
</p:sld>
</file>

<file path=ppt/slides/slide1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NANDA NURSING DIAGNOSES</a:t>
            </a:r>
            <a:endParaRPr lang="en-US" dirty="0"/>
          </a:p>
        </p:txBody>
      </p:sp>
      <p:sp>
        <p:nvSpPr>
          <p:cNvPr id="3" name="Content Placeholder 2"/>
          <p:cNvSpPr>
            <a:spLocks noGrp="1"/>
          </p:cNvSpPr>
          <p:nvPr>
            <p:ph idx="1"/>
          </p:nvPr>
        </p:nvSpPr>
        <p:spPr/>
        <p:txBody>
          <a:bodyPr/>
          <a:lstStyle/>
          <a:p>
            <a:pPr>
              <a:buNone/>
            </a:pPr>
            <a:r>
              <a:rPr lang="en-US" b="1" dirty="0" smtClean="0"/>
              <a:t>COMPONENTS</a:t>
            </a:r>
          </a:p>
          <a:p>
            <a:r>
              <a:rPr lang="en-US" dirty="0" smtClean="0"/>
              <a:t>Problem (diagnostic label) and its definition.</a:t>
            </a:r>
          </a:p>
          <a:p>
            <a:r>
              <a:rPr lang="en-US" dirty="0" smtClean="0"/>
              <a:t>Etiology</a:t>
            </a:r>
          </a:p>
          <a:p>
            <a:r>
              <a:rPr lang="en-US" dirty="0" smtClean="0"/>
              <a:t>Defining </a:t>
            </a:r>
            <a:r>
              <a:rPr lang="en-US" dirty="0" err="1" smtClean="0"/>
              <a:t>characteristicts</a:t>
            </a:r>
            <a:r>
              <a:rPr lang="en-US" dirty="0" smtClean="0"/>
              <a:t>.</a:t>
            </a:r>
            <a:endParaRPr lang="en-US" dirty="0"/>
          </a:p>
        </p:txBody>
      </p:sp>
    </p:spTree>
  </p:cSld>
  <p:clrMapOvr>
    <a:masterClrMapping/>
  </p:clrMapOvr>
  <p:timing>
    <p:tnLst>
      <p:par>
        <p:cTn id="1" dur="indefinite" restart="never" nodeType="tmRoot"/>
      </p:par>
    </p:tnLst>
  </p:timing>
</p:sld>
</file>

<file path=ppt/slides/slide1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NANDA NURSING DIAGNOSES</a:t>
            </a:r>
            <a:endParaRPr lang="en-US" dirty="0"/>
          </a:p>
        </p:txBody>
      </p:sp>
      <p:sp>
        <p:nvSpPr>
          <p:cNvPr id="3" name="Content Placeholder 2"/>
          <p:cNvSpPr>
            <a:spLocks noGrp="1"/>
          </p:cNvSpPr>
          <p:nvPr>
            <p:ph idx="1"/>
          </p:nvPr>
        </p:nvSpPr>
        <p:spPr>
          <a:xfrm>
            <a:off x="457200" y="1600200"/>
            <a:ext cx="8382000" cy="4525963"/>
          </a:xfrm>
        </p:spPr>
        <p:txBody>
          <a:bodyPr/>
          <a:lstStyle/>
          <a:p>
            <a:pPr>
              <a:buNone/>
            </a:pPr>
            <a:r>
              <a:rPr lang="en-US" b="1" dirty="0" smtClean="0"/>
              <a:t>PROBLEM (DIAGNOSTIC LABEL) AND DEFINITION</a:t>
            </a:r>
          </a:p>
          <a:p>
            <a:r>
              <a:rPr lang="en-US" dirty="0" smtClean="0"/>
              <a:t>Describes the client’s health problem or response for which nursing therapy is given.</a:t>
            </a:r>
          </a:p>
          <a:p>
            <a:r>
              <a:rPr lang="en-US" dirty="0" smtClean="0"/>
              <a:t>Describes the client’s health status clearly and concisely.</a:t>
            </a:r>
          </a:p>
          <a:p>
            <a:r>
              <a:rPr lang="en-US" dirty="0" smtClean="0"/>
              <a:t>Purpose is to direct formation of client goals and desired outcomes.</a:t>
            </a:r>
            <a:endParaRPr lang="en-US" dirty="0"/>
          </a:p>
        </p:txBody>
      </p:sp>
    </p:spTree>
  </p:cSld>
  <p:clrMapOvr>
    <a:masterClrMapping/>
  </p:clrMapOvr>
  <p:timing>
    <p:tnLst>
      <p:par>
        <p:cTn id="1" dur="indefinite" restart="never" nodeType="tmRoot"/>
      </p:par>
    </p:tnLst>
  </p:timing>
</p:sld>
</file>

<file path=ppt/slides/slide1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NANDA NURSING DIAGNOSES</a:t>
            </a:r>
            <a:endParaRPr lang="en-US" dirty="0"/>
          </a:p>
        </p:txBody>
      </p:sp>
      <p:sp>
        <p:nvSpPr>
          <p:cNvPr id="3" name="Content Placeholder 2"/>
          <p:cNvSpPr>
            <a:spLocks noGrp="1"/>
          </p:cNvSpPr>
          <p:nvPr>
            <p:ph idx="1"/>
          </p:nvPr>
        </p:nvSpPr>
        <p:spPr>
          <a:xfrm>
            <a:off x="304800" y="1600200"/>
            <a:ext cx="8610600" cy="4525963"/>
          </a:xfrm>
        </p:spPr>
        <p:txBody>
          <a:bodyPr>
            <a:normAutofit/>
          </a:bodyPr>
          <a:lstStyle/>
          <a:p>
            <a:pPr>
              <a:buNone/>
            </a:pPr>
            <a:r>
              <a:rPr lang="en-US" b="1" dirty="0" smtClean="0"/>
              <a:t>ETIOLOGY (RELATED FACTORS AND RISK FACTORS)</a:t>
            </a:r>
          </a:p>
          <a:p>
            <a:r>
              <a:rPr lang="en-US" dirty="0" smtClean="0"/>
              <a:t>Identifies one or more probable causes of the health problem, gives direction to the required nursing therapy and enables the nurse to individualize care.</a:t>
            </a:r>
          </a:p>
          <a:p>
            <a:r>
              <a:rPr lang="en-US" dirty="0" smtClean="0"/>
              <a:t>Differentiating among possible causes in the nursing diagnosis is essential because each may require different nursing interventions.</a:t>
            </a:r>
            <a:endParaRPr lang="en-US" dirty="0"/>
          </a:p>
        </p:txBody>
      </p:sp>
    </p:spTree>
  </p:cSld>
  <p:clrMapOvr>
    <a:masterClrMapping/>
  </p:clrMapOvr>
  <p:timing>
    <p:tnLst>
      <p:par>
        <p:cTn id="1" dur="indefinite" restart="never" nodeType="tmRoot"/>
      </p:par>
    </p:tnLst>
  </p:timing>
</p:sld>
</file>

<file path=ppt/slides/slide1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NANDA NURSING DIAGNOSES</a:t>
            </a:r>
            <a:endParaRPr lang="en-US" dirty="0"/>
          </a:p>
        </p:txBody>
      </p:sp>
      <p:sp>
        <p:nvSpPr>
          <p:cNvPr id="3" name="Content Placeholder 2"/>
          <p:cNvSpPr>
            <a:spLocks noGrp="1"/>
          </p:cNvSpPr>
          <p:nvPr>
            <p:ph idx="1"/>
          </p:nvPr>
        </p:nvSpPr>
        <p:spPr>
          <a:xfrm>
            <a:off x="457200" y="1295400"/>
            <a:ext cx="8229600" cy="5334000"/>
          </a:xfrm>
        </p:spPr>
        <p:txBody>
          <a:bodyPr>
            <a:normAutofit fontScale="92500" lnSpcReduction="10000"/>
          </a:bodyPr>
          <a:lstStyle/>
          <a:p>
            <a:pPr>
              <a:buNone/>
            </a:pPr>
            <a:r>
              <a:rPr lang="en-US" b="1" dirty="0" smtClean="0"/>
              <a:t>DEFINING CHARACTERISTICS</a:t>
            </a:r>
          </a:p>
          <a:p>
            <a:r>
              <a:rPr lang="en-US" dirty="0" smtClean="0"/>
              <a:t>Are the cluster of signs and symptoms that indicate the presence of a particular diagnostic label.</a:t>
            </a:r>
          </a:p>
          <a:p>
            <a:r>
              <a:rPr lang="en-US" dirty="0" smtClean="0"/>
              <a:t>For actual nursing diagnosis, the defining characteristics are the client’s signs and symptoms.</a:t>
            </a:r>
          </a:p>
          <a:p>
            <a:r>
              <a:rPr lang="en-US" dirty="0" smtClean="0"/>
              <a:t>For risk nursing diagnoses, the factors that cause the client to be more than “normally” vulnerable to the problem form the etiology of a risk nursing diagnosis.</a:t>
            </a:r>
            <a:endParaRPr lang="en-US" dirty="0"/>
          </a:p>
        </p:txBody>
      </p:sp>
    </p:spTree>
  </p:cSld>
  <p:clrMapOvr>
    <a:masterClrMapping/>
  </p:clrMapOvr>
  <p:timing>
    <p:tnLst>
      <p:par>
        <p:cTn id="1" dur="indefinite" restart="never" nodeType="tmRoot"/>
      </p:par>
    </p:tnLst>
  </p:timing>
</p:sld>
</file>

<file path=ppt/slides/slide1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715962"/>
          </a:xfrm>
        </p:spPr>
        <p:txBody>
          <a:bodyPr>
            <a:noAutofit/>
          </a:bodyPr>
          <a:lstStyle/>
          <a:p>
            <a:r>
              <a:rPr lang="en-US" sz="3200" b="1" dirty="0" smtClean="0"/>
              <a:t>COMPONENTS OF NURSING DIAGNOSIS LABEL</a:t>
            </a:r>
            <a:endParaRPr lang="en-US" sz="3200" b="1" dirty="0"/>
          </a:p>
        </p:txBody>
      </p:sp>
      <p:graphicFrame>
        <p:nvGraphicFramePr>
          <p:cNvPr id="4" name="Content Placeholder 3"/>
          <p:cNvGraphicFramePr>
            <a:graphicFrameLocks noGrp="1"/>
          </p:cNvGraphicFramePr>
          <p:nvPr>
            <p:ph idx="1"/>
          </p:nvPr>
        </p:nvGraphicFramePr>
        <p:xfrm>
          <a:off x="381000" y="1143001"/>
          <a:ext cx="8229600" cy="5436615"/>
        </p:xfrm>
        <a:graphic>
          <a:graphicData uri="http://schemas.openxmlformats.org/drawingml/2006/table">
            <a:tbl>
              <a:tblPr firstRow="1" bandRow="1">
                <a:tableStyleId>{5C22544A-7EE6-4342-B048-85BDC9FD1C3A}</a:tableStyleId>
              </a:tblPr>
              <a:tblGrid>
                <a:gridCol w="2590800"/>
                <a:gridCol w="2667000"/>
                <a:gridCol w="2971800"/>
              </a:tblGrid>
              <a:tr h="867358">
                <a:tc>
                  <a:txBody>
                    <a:bodyPr/>
                    <a:lstStyle/>
                    <a:p>
                      <a:r>
                        <a:rPr lang="en-US" sz="2400" b="1" dirty="0" smtClean="0"/>
                        <a:t>DIAGNOSIS AND DEFINITION</a:t>
                      </a:r>
                      <a:endParaRPr lang="en-US" sz="2400" b="1" dirty="0"/>
                    </a:p>
                  </a:txBody>
                  <a:tcPr/>
                </a:tc>
                <a:tc>
                  <a:txBody>
                    <a:bodyPr/>
                    <a:lstStyle/>
                    <a:p>
                      <a:r>
                        <a:rPr lang="en-US" sz="2400" b="1" dirty="0" smtClean="0"/>
                        <a:t>ETIOLOGY/RELATED FACTORS</a:t>
                      </a:r>
                      <a:endParaRPr lang="en-US" sz="2400" b="1" dirty="0"/>
                    </a:p>
                  </a:txBody>
                  <a:tcPr/>
                </a:tc>
                <a:tc>
                  <a:txBody>
                    <a:bodyPr/>
                    <a:lstStyle/>
                    <a:p>
                      <a:r>
                        <a:rPr lang="en-US" sz="2400" b="1" dirty="0" smtClean="0"/>
                        <a:t>DEFINING CHARACTERISTICTS</a:t>
                      </a:r>
                      <a:endParaRPr lang="en-US" sz="2400" b="1" dirty="0"/>
                    </a:p>
                  </a:txBody>
                  <a:tcPr/>
                </a:tc>
              </a:tr>
              <a:tr h="504241">
                <a:tc gridSpan="2">
                  <a:txBody>
                    <a:bodyPr/>
                    <a:lstStyle/>
                    <a:p>
                      <a:r>
                        <a:rPr lang="en-US" sz="2400" b="1" dirty="0" smtClean="0"/>
                        <a:t>ACTIVITY INTOLERANCE</a:t>
                      </a:r>
                      <a:endParaRPr lang="en-US" sz="2400" b="1" dirty="0"/>
                    </a:p>
                  </a:txBody>
                  <a:tcPr/>
                </a:tc>
                <a:tc hMerge="1">
                  <a:txBody>
                    <a:bodyPr/>
                    <a:lstStyle/>
                    <a:p>
                      <a:endParaRPr lang="en-US" sz="2400" dirty="0"/>
                    </a:p>
                  </a:txBody>
                  <a:tcPr/>
                </a:tc>
                <a:tc>
                  <a:txBody>
                    <a:bodyPr/>
                    <a:lstStyle/>
                    <a:p>
                      <a:endParaRPr lang="en-US" sz="2400"/>
                    </a:p>
                  </a:txBody>
                  <a:tcPr/>
                </a:tc>
              </a:tr>
              <a:tr h="4065016">
                <a:tc>
                  <a:txBody>
                    <a:bodyPr/>
                    <a:lstStyle/>
                    <a:p>
                      <a:pPr>
                        <a:buFont typeface="Arial" pitchFamily="34" charset="0"/>
                        <a:buChar char="•"/>
                      </a:pPr>
                      <a:r>
                        <a:rPr lang="en-US" sz="2400" dirty="0" smtClean="0"/>
                        <a:t>Insufficient physiological or psychological energy</a:t>
                      </a:r>
                      <a:r>
                        <a:rPr lang="en-US" sz="2400" baseline="0" dirty="0" smtClean="0"/>
                        <a:t> to endure or complete required or desired daily activities</a:t>
                      </a:r>
                      <a:endParaRPr lang="en-US" sz="2400" dirty="0"/>
                    </a:p>
                  </a:txBody>
                  <a:tcPr/>
                </a:tc>
                <a:tc>
                  <a:txBody>
                    <a:bodyPr/>
                    <a:lstStyle/>
                    <a:p>
                      <a:pPr>
                        <a:buFont typeface="Arial" pitchFamily="34" charset="0"/>
                        <a:buChar char="•"/>
                      </a:pPr>
                      <a:r>
                        <a:rPr lang="en-US" sz="2400" dirty="0" err="1" smtClean="0"/>
                        <a:t>Bedrest</a:t>
                      </a:r>
                      <a:r>
                        <a:rPr lang="en-US" sz="2400" dirty="0" smtClean="0"/>
                        <a:t> or immobility</a:t>
                      </a:r>
                    </a:p>
                    <a:p>
                      <a:pPr>
                        <a:buFont typeface="Arial" pitchFamily="34" charset="0"/>
                        <a:buChar char="•"/>
                      </a:pPr>
                      <a:r>
                        <a:rPr lang="en-US" sz="2400" dirty="0" smtClean="0"/>
                        <a:t>Generalized weakness</a:t>
                      </a:r>
                    </a:p>
                    <a:p>
                      <a:pPr>
                        <a:buFont typeface="Arial" pitchFamily="34" charset="0"/>
                        <a:buChar char="•"/>
                      </a:pPr>
                      <a:r>
                        <a:rPr lang="en-US" sz="2400" dirty="0" smtClean="0"/>
                        <a:t>Imbalance between oxygen supply / demand</a:t>
                      </a:r>
                    </a:p>
                    <a:p>
                      <a:pPr>
                        <a:buFont typeface="Arial" pitchFamily="34" charset="0"/>
                        <a:buChar char="•"/>
                      </a:pPr>
                      <a:r>
                        <a:rPr lang="en-US" sz="2400" dirty="0" smtClean="0"/>
                        <a:t>Sedentary life style</a:t>
                      </a:r>
                      <a:endParaRPr lang="en-US" sz="2400" dirty="0"/>
                    </a:p>
                  </a:txBody>
                  <a:tcPr/>
                </a:tc>
                <a:tc>
                  <a:txBody>
                    <a:bodyPr/>
                    <a:lstStyle/>
                    <a:p>
                      <a:pPr>
                        <a:buFont typeface="Arial" pitchFamily="34" charset="0"/>
                        <a:buChar char="•"/>
                      </a:pPr>
                      <a:r>
                        <a:rPr lang="en-US" sz="2400" dirty="0" smtClean="0"/>
                        <a:t>Verbal report</a:t>
                      </a:r>
                      <a:r>
                        <a:rPr lang="en-US" sz="2400" baseline="0" dirty="0" smtClean="0"/>
                        <a:t> of fatigue or weakness</a:t>
                      </a:r>
                    </a:p>
                    <a:p>
                      <a:pPr>
                        <a:buFont typeface="Arial" pitchFamily="34" charset="0"/>
                        <a:buChar char="•"/>
                      </a:pPr>
                      <a:r>
                        <a:rPr lang="en-US" sz="2400" baseline="0" dirty="0" smtClean="0"/>
                        <a:t>Abnormal heart rate or blood pressure response to activity</a:t>
                      </a:r>
                    </a:p>
                    <a:p>
                      <a:pPr>
                        <a:buFont typeface="Arial" pitchFamily="34" charset="0"/>
                        <a:buChar char="•"/>
                      </a:pPr>
                      <a:r>
                        <a:rPr lang="en-US" sz="2400" baseline="0" dirty="0" smtClean="0"/>
                        <a:t>ECG changes reflecting arrhythmias or </a:t>
                      </a:r>
                      <a:r>
                        <a:rPr lang="en-US" sz="2400" baseline="0" dirty="0" err="1" smtClean="0"/>
                        <a:t>ischaemia</a:t>
                      </a:r>
                      <a:endParaRPr lang="en-US" sz="2400" baseline="0" dirty="0" smtClean="0"/>
                    </a:p>
                    <a:p>
                      <a:pPr>
                        <a:buFont typeface="Arial" pitchFamily="34" charset="0"/>
                        <a:buChar char="•"/>
                      </a:pPr>
                      <a:r>
                        <a:rPr lang="en-US" sz="2400" baseline="0" dirty="0" err="1" smtClean="0"/>
                        <a:t>Exertional</a:t>
                      </a:r>
                      <a:r>
                        <a:rPr lang="en-US" sz="2400" baseline="0" dirty="0" smtClean="0"/>
                        <a:t> discomfort or </a:t>
                      </a:r>
                      <a:r>
                        <a:rPr lang="en-US" sz="2400" baseline="0" dirty="0" err="1" smtClean="0"/>
                        <a:t>dyspnoea</a:t>
                      </a:r>
                      <a:endParaRPr lang="en-US" sz="2400" dirty="0"/>
                    </a:p>
                  </a:txBody>
                  <a:tcPr/>
                </a:tc>
              </a:tr>
            </a:tbl>
          </a:graphicData>
        </a:graphic>
      </p:graphicFrame>
    </p:spTree>
  </p:cSld>
  <p:clrMapOvr>
    <a:masterClrMapping/>
  </p:clrMapOvr>
  <p:timing>
    <p:tnLst>
      <p:par>
        <p:cTn id="1" dur="indefinite" restart="never" nodeType="tmRoot"/>
      </p:par>
    </p:tnLst>
  </p:timing>
</p:sld>
</file>

<file path=ppt/slides/slide1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DIAGNOSTIC PROCESS</a:t>
            </a:r>
            <a:endParaRPr lang="en-US" b="1" dirty="0"/>
          </a:p>
        </p:txBody>
      </p:sp>
      <p:sp>
        <p:nvSpPr>
          <p:cNvPr id="3" name="Content Placeholder 2"/>
          <p:cNvSpPr>
            <a:spLocks noGrp="1"/>
          </p:cNvSpPr>
          <p:nvPr>
            <p:ph idx="1"/>
          </p:nvPr>
        </p:nvSpPr>
        <p:spPr/>
        <p:txBody>
          <a:bodyPr>
            <a:normAutofit lnSpcReduction="10000"/>
          </a:bodyPr>
          <a:lstStyle/>
          <a:p>
            <a:r>
              <a:rPr lang="en-US" dirty="0" smtClean="0"/>
              <a:t>Uses the critical thinking skills of analysis and synthesis</a:t>
            </a:r>
          </a:p>
          <a:p>
            <a:r>
              <a:rPr lang="en-US" dirty="0" smtClean="0"/>
              <a:t>Used continuously by nurses</a:t>
            </a:r>
          </a:p>
          <a:p>
            <a:r>
              <a:rPr lang="en-US" dirty="0" smtClean="0"/>
              <a:t>Has 3 steps</a:t>
            </a:r>
          </a:p>
          <a:p>
            <a:pPr marL="514350" indent="-514350">
              <a:buFont typeface="+mj-lt"/>
              <a:buAutoNum type="arabicPeriod"/>
            </a:pPr>
            <a:r>
              <a:rPr lang="en-US" dirty="0" smtClean="0"/>
              <a:t>Analyzing data – compare data against standards; cluster cues; Identify gaps and inconsistencies  </a:t>
            </a:r>
          </a:p>
          <a:p>
            <a:pPr marL="514350" indent="-514350">
              <a:buFont typeface="+mj-lt"/>
              <a:buAutoNum type="arabicPeriod"/>
            </a:pPr>
            <a:r>
              <a:rPr lang="en-US" dirty="0" smtClean="0"/>
              <a:t>Identifying health problems, risks and strengths </a:t>
            </a:r>
          </a:p>
        </p:txBody>
      </p:sp>
    </p:spTree>
  </p:cSld>
  <p:clrMapOvr>
    <a:masterClrMapping/>
  </p:clrMapOvr>
  <p:timing>
    <p:tnLst>
      <p:par>
        <p:cTn id="1" dur="indefinite" restart="never" nodeType="tmRoot"/>
      </p:par>
    </p:tnLst>
  </p:timing>
</p:sld>
</file>

<file path=ppt/slides/slide1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DIAGNOSTIC PROCESS</a:t>
            </a:r>
            <a:endParaRPr lang="en-US" dirty="0"/>
          </a:p>
        </p:txBody>
      </p:sp>
      <p:sp>
        <p:nvSpPr>
          <p:cNvPr id="3" name="Content Placeholder 2"/>
          <p:cNvSpPr>
            <a:spLocks noGrp="1"/>
          </p:cNvSpPr>
          <p:nvPr>
            <p:ph idx="1"/>
          </p:nvPr>
        </p:nvSpPr>
        <p:spPr>
          <a:xfrm>
            <a:off x="457200" y="1371600"/>
            <a:ext cx="8229600" cy="5105400"/>
          </a:xfrm>
        </p:spPr>
        <p:txBody>
          <a:bodyPr>
            <a:normAutofit fontScale="92500" lnSpcReduction="20000"/>
          </a:bodyPr>
          <a:lstStyle/>
          <a:p>
            <a:pPr marL="514350" indent="-514350">
              <a:buNone/>
            </a:pPr>
            <a:r>
              <a:rPr lang="en-US" dirty="0" smtClean="0"/>
              <a:t>3. Formulating diagnostic statements </a:t>
            </a:r>
          </a:p>
          <a:p>
            <a:pPr marL="514350" indent="-514350">
              <a:buNone/>
            </a:pPr>
            <a:r>
              <a:rPr lang="en-US" dirty="0" smtClean="0"/>
              <a:t>– basic two-part statements (problem/etiology), the two parts are joined by the words related to rather than due to. Due to implies that one part causes the other part</a:t>
            </a:r>
          </a:p>
          <a:p>
            <a:pPr marL="514350" indent="-514350">
              <a:buFontTx/>
              <a:buChar char="-"/>
            </a:pPr>
            <a:r>
              <a:rPr lang="en-US" dirty="0" smtClean="0"/>
              <a:t>Basic three-part statements (problem/etiology/signs and symptoms)- cannot be used for risk diagnosis</a:t>
            </a:r>
          </a:p>
          <a:p>
            <a:pPr marL="514350" indent="-514350">
              <a:buFontTx/>
              <a:buChar char="-"/>
            </a:pPr>
            <a:r>
              <a:rPr lang="en-US" dirty="0" smtClean="0"/>
              <a:t>One part statements </a:t>
            </a:r>
            <a:r>
              <a:rPr lang="en-US" dirty="0" err="1" smtClean="0"/>
              <a:t>e.g</a:t>
            </a:r>
            <a:r>
              <a:rPr lang="en-US" dirty="0" smtClean="0"/>
              <a:t> wellness and syndrome nursing diagnosis; consist one label only; more specific </a:t>
            </a:r>
            <a:r>
              <a:rPr lang="en-US" dirty="0" err="1" smtClean="0"/>
              <a:t>e.g</a:t>
            </a:r>
            <a:r>
              <a:rPr lang="en-US" dirty="0" smtClean="0"/>
              <a:t> rape-trauma syndrome, readiness for enhanced parenting</a:t>
            </a:r>
          </a:p>
          <a:p>
            <a:endParaRPr lang="en-US" dirty="0"/>
          </a:p>
        </p:txBody>
      </p:sp>
    </p:spTree>
  </p:cSld>
  <p:clrMapOvr>
    <a:masterClrMapping/>
  </p:clrMapOvr>
  <p:timing>
    <p:tnLst>
      <p:par>
        <p:cTn id="1" dur="indefinite" restart="never" nodeType="tmRoot"/>
      </p:par>
    </p:tnLst>
  </p:timing>
</p:sld>
</file>

<file path=ppt/slides/slide1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DIAGNOSTIC PROCESS</a:t>
            </a:r>
            <a:endParaRPr lang="en-US" dirty="0"/>
          </a:p>
        </p:txBody>
      </p:sp>
      <p:sp>
        <p:nvSpPr>
          <p:cNvPr id="3" name="Content Placeholder 2"/>
          <p:cNvSpPr>
            <a:spLocks noGrp="1"/>
          </p:cNvSpPr>
          <p:nvPr>
            <p:ph idx="1"/>
          </p:nvPr>
        </p:nvSpPr>
        <p:spPr>
          <a:xfrm>
            <a:off x="457200" y="1219200"/>
            <a:ext cx="8229600" cy="5334000"/>
          </a:xfrm>
        </p:spPr>
        <p:txBody>
          <a:bodyPr>
            <a:normAutofit fontScale="85000" lnSpcReduction="20000"/>
          </a:bodyPr>
          <a:lstStyle/>
          <a:p>
            <a:pPr>
              <a:buNone/>
            </a:pPr>
            <a:r>
              <a:rPr lang="en-US" b="1" dirty="0" smtClean="0"/>
              <a:t>VARIATIONS OF BASIC FORMATS</a:t>
            </a:r>
          </a:p>
          <a:p>
            <a:r>
              <a:rPr lang="en-US" dirty="0" smtClean="0"/>
              <a:t>Writing unknown </a:t>
            </a:r>
            <a:r>
              <a:rPr lang="en-US" b="1" i="1" dirty="0" smtClean="0"/>
              <a:t>etiology</a:t>
            </a:r>
            <a:r>
              <a:rPr lang="en-US" dirty="0" smtClean="0"/>
              <a:t> when the defining characteristics are present but the nurse does not know the cause or contributing factors</a:t>
            </a:r>
          </a:p>
          <a:p>
            <a:r>
              <a:rPr lang="en-US" dirty="0" smtClean="0"/>
              <a:t>Using the phrase </a:t>
            </a:r>
            <a:r>
              <a:rPr lang="en-US" b="1" i="1" dirty="0" smtClean="0"/>
              <a:t>complex factors </a:t>
            </a:r>
            <a:r>
              <a:rPr lang="en-US" dirty="0" smtClean="0"/>
              <a:t>when there are too many etiologic factors.</a:t>
            </a:r>
          </a:p>
          <a:p>
            <a:r>
              <a:rPr lang="en-US" dirty="0" smtClean="0"/>
              <a:t>Using the word </a:t>
            </a:r>
            <a:r>
              <a:rPr lang="en-US" b="1" i="1" dirty="0" smtClean="0"/>
              <a:t>possible</a:t>
            </a:r>
            <a:r>
              <a:rPr lang="en-US" dirty="0" smtClean="0"/>
              <a:t> to describe either the problem or the etiology</a:t>
            </a:r>
          </a:p>
          <a:p>
            <a:r>
              <a:rPr lang="en-US" dirty="0" smtClean="0"/>
              <a:t>Using </a:t>
            </a:r>
            <a:r>
              <a:rPr lang="en-US" b="1" i="1" dirty="0" smtClean="0"/>
              <a:t>secondary</a:t>
            </a:r>
            <a:r>
              <a:rPr lang="en-US" dirty="0" smtClean="0"/>
              <a:t> to divide the etiology into two parts, thereby making the statements more descriptive and useful</a:t>
            </a:r>
          </a:p>
          <a:p>
            <a:r>
              <a:rPr lang="en-US" dirty="0" smtClean="0"/>
              <a:t>Adding a second part to the general response to make it more specific </a:t>
            </a:r>
            <a:r>
              <a:rPr lang="en-US" dirty="0" err="1" smtClean="0"/>
              <a:t>e.g</a:t>
            </a:r>
            <a:r>
              <a:rPr lang="en-US" dirty="0" smtClean="0"/>
              <a:t> impaired skin integrity (left lateral ankle)</a:t>
            </a:r>
            <a:endParaRPr lang="en-US" dirty="0"/>
          </a:p>
        </p:txBody>
      </p:sp>
    </p:spTree>
  </p:cSld>
  <p:clrMapOvr>
    <a:masterClrMapping/>
  </p:clrMapOvr>
  <p:timing>
    <p:tnLst>
      <p:par>
        <p:cTn id="1" dur="indefinite" restart="never" nodeType="tmRoot"/>
      </p:par>
    </p:tnLst>
  </p:timing>
</p:sld>
</file>

<file path=ppt/slides/slide1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DIAGNOSTIC PROCESS</a:t>
            </a:r>
            <a:endParaRPr lang="en-US" dirty="0"/>
          </a:p>
        </p:txBody>
      </p:sp>
      <p:sp>
        <p:nvSpPr>
          <p:cNvPr id="3" name="Content Placeholder 2"/>
          <p:cNvSpPr>
            <a:spLocks noGrp="1"/>
          </p:cNvSpPr>
          <p:nvPr>
            <p:ph idx="1"/>
          </p:nvPr>
        </p:nvSpPr>
        <p:spPr>
          <a:xfrm>
            <a:off x="457200" y="1219200"/>
            <a:ext cx="8229600" cy="5257800"/>
          </a:xfrm>
        </p:spPr>
        <p:txBody>
          <a:bodyPr>
            <a:normAutofit fontScale="92500" lnSpcReduction="20000"/>
          </a:bodyPr>
          <a:lstStyle/>
          <a:p>
            <a:pPr>
              <a:buNone/>
            </a:pPr>
            <a:r>
              <a:rPr lang="en-US" b="1" dirty="0" smtClean="0"/>
              <a:t>AVOIDING ERRORS IN DIAGNOSTIC REASONING</a:t>
            </a:r>
          </a:p>
          <a:p>
            <a:r>
              <a:rPr lang="en-US" dirty="0" smtClean="0"/>
              <a:t>Verify</a:t>
            </a:r>
          </a:p>
          <a:p>
            <a:r>
              <a:rPr lang="en-US" dirty="0" smtClean="0"/>
              <a:t>Build a good knowledge base and acquire clinical experience</a:t>
            </a:r>
          </a:p>
          <a:p>
            <a:r>
              <a:rPr lang="en-US" dirty="0" smtClean="0"/>
              <a:t>Have a working knowledge of what is normal – vital signs, lab tests, breath sounds</a:t>
            </a:r>
          </a:p>
          <a:p>
            <a:r>
              <a:rPr lang="en-US" dirty="0" smtClean="0"/>
              <a:t>Consult resources – literature, colleagues </a:t>
            </a:r>
          </a:p>
          <a:p>
            <a:r>
              <a:rPr lang="en-US" dirty="0" smtClean="0"/>
              <a:t>Base diagnoses on patterns – on </a:t>
            </a:r>
            <a:r>
              <a:rPr lang="en-US" dirty="0" err="1" smtClean="0"/>
              <a:t>behaviour</a:t>
            </a:r>
            <a:r>
              <a:rPr lang="en-US" dirty="0" smtClean="0"/>
              <a:t> over time rather than on an isolated incident</a:t>
            </a:r>
          </a:p>
          <a:p>
            <a:r>
              <a:rPr lang="en-US" dirty="0" smtClean="0"/>
              <a:t>Improve critical thinking skills – help to avoid errors in thinking </a:t>
            </a:r>
            <a:r>
              <a:rPr lang="en-US" dirty="0" err="1" smtClean="0"/>
              <a:t>e.g</a:t>
            </a:r>
            <a:r>
              <a:rPr lang="en-US" dirty="0" smtClean="0"/>
              <a:t> overgeneralization, stereotyping</a:t>
            </a:r>
            <a:endParaRPr lang="en-US" dirty="0"/>
          </a:p>
        </p:txBody>
      </p:sp>
    </p:spTree>
  </p:cSld>
  <p:clrMapOvr>
    <a:masterClrMapping/>
  </p:clrMapOvr>
  <p:timing>
    <p:tnLst>
      <p:par>
        <p:cTn id="1" dur="indefinite" restart="never" nodeType="tmRoot"/>
      </p:par>
    </p:tnLst>
  </p:timing>
</p:sld>
</file>

<file path=ppt/slides/slide14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33400" y="0"/>
            <a:ext cx="7772400" cy="1143000"/>
          </a:xfrm>
        </p:spPr>
        <p:txBody>
          <a:bodyPr/>
          <a:lstStyle/>
          <a:p>
            <a:r>
              <a:rPr lang="en-US" sz="4800" b="1">
                <a:solidFill>
                  <a:srgbClr val="CC3399"/>
                </a:solidFill>
              </a:rPr>
              <a:t>Planning</a:t>
            </a:r>
          </a:p>
        </p:txBody>
      </p:sp>
      <p:sp>
        <p:nvSpPr>
          <p:cNvPr id="16387" name="Rectangle 3"/>
          <p:cNvSpPr>
            <a:spLocks noGrp="1" noChangeArrowheads="1"/>
          </p:cNvSpPr>
          <p:nvPr>
            <p:ph type="body" idx="1"/>
          </p:nvPr>
        </p:nvSpPr>
        <p:spPr>
          <a:xfrm>
            <a:off x="304800" y="1219200"/>
            <a:ext cx="8458200" cy="5257800"/>
          </a:xfrm>
        </p:spPr>
        <p:txBody>
          <a:bodyPr/>
          <a:lstStyle/>
          <a:p>
            <a:pPr>
              <a:buFont typeface="Monotype Sorts" pitchFamily="2" charset="2"/>
              <a:buNone/>
            </a:pPr>
            <a:r>
              <a:rPr lang="en-US"/>
              <a:t> </a:t>
            </a:r>
            <a:r>
              <a:rPr lang="en-US" b="1"/>
              <a:t>Third</a:t>
            </a:r>
            <a:r>
              <a:rPr lang="en-US"/>
              <a:t> step of the Nursing Process</a:t>
            </a:r>
          </a:p>
          <a:p>
            <a:r>
              <a:rPr lang="en-US"/>
              <a:t>This is when the nurse organizes a nursing care plan based on the nursing diagnoses. </a:t>
            </a:r>
          </a:p>
          <a:p>
            <a:r>
              <a:rPr lang="en-US"/>
              <a:t>Nurse and client formulate goals to help the client with their problems</a:t>
            </a:r>
          </a:p>
          <a:p>
            <a:r>
              <a:rPr lang="en-US"/>
              <a:t>Expected outcomes are identified</a:t>
            </a:r>
          </a:p>
          <a:p>
            <a:r>
              <a:rPr lang="en-US"/>
              <a:t>Interventions (nursing orders) are selected to aid the client reach these goals.</a:t>
            </a:r>
          </a:p>
          <a:p>
            <a:pPr>
              <a:buFont typeface="Monotype Sorts" pitchFamily="2" charset="2"/>
              <a:buNone/>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87">
                                            <p:txEl>
                                              <p:pRg st="1" end="1"/>
                                            </p:txEl>
                                          </p:spTgt>
                                        </p:tgtEl>
                                        <p:attrNameLst>
                                          <p:attrName>style.visibility</p:attrName>
                                        </p:attrNameLst>
                                      </p:cBhvr>
                                      <p:to>
                                        <p:strVal val="visible"/>
                                      </p:to>
                                    </p:set>
                                    <p:anim calcmode="lin" valueType="num">
                                      <p:cBhvr additive="base">
                                        <p:cTn id="13" dur="5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387">
                                            <p:txEl>
                                              <p:pRg st="2" end="2"/>
                                            </p:txEl>
                                          </p:spTgt>
                                        </p:tgtEl>
                                        <p:attrNameLst>
                                          <p:attrName>style.visibility</p:attrName>
                                        </p:attrNameLst>
                                      </p:cBhvr>
                                      <p:to>
                                        <p:strVal val="visible"/>
                                      </p:to>
                                    </p:set>
                                    <p:anim calcmode="lin" valueType="num">
                                      <p:cBhvr additive="base">
                                        <p:cTn id="19" dur="5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387">
                                            <p:txEl>
                                              <p:pRg st="3" end="3"/>
                                            </p:txEl>
                                          </p:spTgt>
                                        </p:tgtEl>
                                        <p:attrNameLst>
                                          <p:attrName>style.visibility</p:attrName>
                                        </p:attrNameLst>
                                      </p:cBhvr>
                                      <p:to>
                                        <p:strVal val="visible"/>
                                      </p:to>
                                    </p:set>
                                    <p:anim calcmode="lin" valueType="num">
                                      <p:cBhvr additive="base">
                                        <p:cTn id="25" dur="500" fill="hold"/>
                                        <p:tgtEl>
                                          <p:spTgt spid="163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387">
                                            <p:txEl>
                                              <p:pRg st="4" end="4"/>
                                            </p:txEl>
                                          </p:spTgt>
                                        </p:tgtEl>
                                        <p:attrNameLst>
                                          <p:attrName>style.visibility</p:attrName>
                                        </p:attrNameLst>
                                      </p:cBhvr>
                                      <p:to>
                                        <p:strVal val="visible"/>
                                      </p:to>
                                    </p:set>
                                    <p:anim calcmode="lin" valueType="num">
                                      <p:cBhvr additive="base">
                                        <p:cTn id="31" dur="500" fill="hold"/>
                                        <p:tgtEl>
                                          <p:spTgt spid="1638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38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bed-making</a:t>
            </a:r>
            <a:endParaRPr lang="en-US" dirty="0"/>
          </a:p>
        </p:txBody>
      </p:sp>
      <p:sp>
        <p:nvSpPr>
          <p:cNvPr id="3" name="Content Placeholder 2"/>
          <p:cNvSpPr>
            <a:spLocks noGrp="1"/>
          </p:cNvSpPr>
          <p:nvPr>
            <p:ph idx="1"/>
          </p:nvPr>
        </p:nvSpPr>
        <p:spPr>
          <a:xfrm>
            <a:off x="457200" y="1295400"/>
            <a:ext cx="8229600" cy="5181600"/>
          </a:xfrm>
        </p:spPr>
        <p:txBody>
          <a:bodyPr>
            <a:normAutofit fontScale="85000" lnSpcReduction="20000"/>
          </a:bodyPr>
          <a:lstStyle/>
          <a:p>
            <a:pPr>
              <a:buNone/>
            </a:pPr>
            <a:r>
              <a:rPr lang="en-US" b="1" dirty="0" smtClean="0"/>
              <a:t>Anesthetic, Surgical, or Post-Operative  Bed</a:t>
            </a:r>
            <a:r>
              <a:rPr lang="en-US" dirty="0" smtClean="0"/>
              <a:t>. </a:t>
            </a:r>
          </a:p>
          <a:p>
            <a:pPr>
              <a:buNone/>
            </a:pPr>
            <a:r>
              <a:rPr lang="en-US" dirty="0" smtClean="0"/>
              <a:t>(1) Gather all needed supplies:</a:t>
            </a:r>
          </a:p>
          <a:p>
            <a:pPr>
              <a:buNone/>
            </a:pPr>
            <a:r>
              <a:rPr lang="en-US" dirty="0" smtClean="0"/>
              <a:t>(2) Make the bed as though you are making an unoccupied bed, except that the top sheet and blanket are not tucked under the mattress at the foot of the bed, and the corners are not mitered. </a:t>
            </a:r>
          </a:p>
          <a:p>
            <a:pPr>
              <a:buNone/>
            </a:pPr>
            <a:r>
              <a:rPr lang="en-US" dirty="0" smtClean="0"/>
              <a:t>(3) Fanfold the top covers to the side or to the foot of the bed. </a:t>
            </a:r>
          </a:p>
          <a:p>
            <a:pPr>
              <a:buNone/>
            </a:pPr>
            <a:r>
              <a:rPr lang="en-US" dirty="0" smtClean="0"/>
              <a:t>(4) Place a towel or disposable pad at the head of the bed. This is intended to protect the sheet if the patient should vomit. </a:t>
            </a:r>
          </a:p>
          <a:p>
            <a:pPr>
              <a:buNone/>
            </a:pPr>
            <a:r>
              <a:rPr lang="en-US" dirty="0" smtClean="0"/>
              <a:t>(5) It is a good idea to place a </a:t>
            </a:r>
            <a:r>
              <a:rPr lang="en-US" dirty="0" err="1" smtClean="0"/>
              <a:t>drawsheet</a:t>
            </a:r>
            <a:r>
              <a:rPr lang="en-US" dirty="0" smtClean="0"/>
              <a:t> on the bed because it can be used to move the patient more easily. </a:t>
            </a:r>
          </a:p>
          <a:p>
            <a:endParaRPr lang="en-US" dirty="0" smtClean="0"/>
          </a:p>
          <a:p>
            <a:endParaRPr lang="en-US" dirty="0"/>
          </a:p>
        </p:txBody>
      </p:sp>
    </p:spTree>
  </p:cSld>
  <p:clrMapOvr>
    <a:masterClrMapping/>
  </p:clrMapOvr>
  <p:timing>
    <p:tnLst>
      <p:par>
        <p:cTn id="1" dur="indefinite" restart="never" nodeType="tmRoot"/>
      </p:par>
    </p:tnLst>
  </p:timing>
</p:sld>
</file>

<file path=ppt/slides/slide1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b="1" dirty="0" smtClean="0"/>
              <a:t>PLANNING</a:t>
            </a:r>
            <a:endParaRPr lang="en-US" dirty="0"/>
          </a:p>
        </p:txBody>
      </p:sp>
      <p:sp>
        <p:nvSpPr>
          <p:cNvPr id="3" name="Content Placeholder 2"/>
          <p:cNvSpPr>
            <a:spLocks noGrp="1"/>
          </p:cNvSpPr>
          <p:nvPr>
            <p:ph idx="1"/>
          </p:nvPr>
        </p:nvSpPr>
        <p:spPr>
          <a:xfrm>
            <a:off x="457200" y="1066800"/>
            <a:ext cx="8229600" cy="5486400"/>
          </a:xfrm>
        </p:spPr>
        <p:txBody>
          <a:bodyPr>
            <a:normAutofit fontScale="92500" lnSpcReduction="20000"/>
          </a:bodyPr>
          <a:lstStyle/>
          <a:p>
            <a:pPr>
              <a:buNone/>
            </a:pPr>
            <a:r>
              <a:rPr lang="en-US" dirty="0" smtClean="0"/>
              <a:t>Planning is a deliberative, systematic phase of the nursing process that involves decision making and problem solving.</a:t>
            </a:r>
          </a:p>
          <a:p>
            <a:pPr>
              <a:buNone/>
            </a:pPr>
            <a:r>
              <a:rPr lang="en-US" b="1" dirty="0" smtClean="0"/>
              <a:t>TYPES OF PLANNING</a:t>
            </a:r>
          </a:p>
          <a:p>
            <a:r>
              <a:rPr lang="en-US" b="1" dirty="0" smtClean="0"/>
              <a:t>Initial planning </a:t>
            </a:r>
            <a:r>
              <a:rPr lang="en-US" dirty="0" smtClean="0"/>
              <a:t>– on admission, the nurse who performs admission assessment develops a comprehensive care plan.</a:t>
            </a:r>
          </a:p>
          <a:p>
            <a:r>
              <a:rPr lang="en-US" b="1" dirty="0" smtClean="0"/>
              <a:t>Ongoing planning </a:t>
            </a:r>
            <a:r>
              <a:rPr lang="en-US" dirty="0" smtClean="0"/>
              <a:t>– done by all nurses who work with the client.</a:t>
            </a:r>
          </a:p>
          <a:p>
            <a:r>
              <a:rPr lang="en-US" b="1" dirty="0" smtClean="0"/>
              <a:t>Discharge planning </a:t>
            </a:r>
            <a:r>
              <a:rPr lang="en-US" dirty="0" smtClean="0"/>
              <a:t>– begins at first client contact and involves comprehensive and ongoing assessment to obtain information about the client’s ongoing needs.</a:t>
            </a:r>
            <a:endParaRPr lang="en-US" dirty="0"/>
          </a:p>
        </p:txBody>
      </p:sp>
    </p:spTree>
  </p:cSld>
  <p:clrMapOvr>
    <a:masterClrMapping/>
  </p:clrMapOvr>
  <p:timing>
    <p:tnLst>
      <p:par>
        <p:cTn id="1" dur="indefinite" restart="never" nodeType="tmRoot"/>
      </p:par>
    </p:tnLst>
  </p:timing>
</p:sld>
</file>

<file path=ppt/slides/slide1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PLANNING</a:t>
            </a:r>
            <a:endParaRPr lang="en-US" b="1" dirty="0"/>
          </a:p>
        </p:txBody>
      </p:sp>
      <p:sp>
        <p:nvSpPr>
          <p:cNvPr id="3" name="Content Placeholder 2"/>
          <p:cNvSpPr>
            <a:spLocks noGrp="1"/>
          </p:cNvSpPr>
          <p:nvPr>
            <p:ph idx="1"/>
          </p:nvPr>
        </p:nvSpPr>
        <p:spPr>
          <a:xfrm>
            <a:off x="457200" y="1219200"/>
            <a:ext cx="8382000" cy="5105400"/>
          </a:xfrm>
        </p:spPr>
        <p:txBody>
          <a:bodyPr>
            <a:normAutofit fontScale="92500" lnSpcReduction="10000"/>
          </a:bodyPr>
          <a:lstStyle/>
          <a:p>
            <a:pPr>
              <a:buNone/>
            </a:pPr>
            <a:r>
              <a:rPr lang="en-US" i="1" dirty="0" smtClean="0"/>
              <a:t>Effective planning depends on the quality and comprehensiveness of the assessment</a:t>
            </a:r>
          </a:p>
          <a:p>
            <a:r>
              <a:rPr lang="en-US" dirty="0" smtClean="0"/>
              <a:t>Determine the problems</a:t>
            </a:r>
          </a:p>
          <a:p>
            <a:r>
              <a:rPr lang="en-US" dirty="0" smtClean="0"/>
              <a:t>Establish the risks and priorities - How ill are they?</a:t>
            </a:r>
          </a:p>
          <a:p>
            <a:r>
              <a:rPr lang="en-US" dirty="0" smtClean="0"/>
              <a:t>Can they breath adequately (safe airway?)</a:t>
            </a:r>
          </a:p>
          <a:p>
            <a:r>
              <a:rPr lang="en-US" dirty="0" smtClean="0"/>
              <a:t>Are they in pain? (physical/ psychological)</a:t>
            </a:r>
          </a:p>
          <a:p>
            <a:r>
              <a:rPr lang="en-US" dirty="0" smtClean="0"/>
              <a:t>Can they maintain a safe environment? If not why not? (Drugs, drink, mental or psychological problem?)</a:t>
            </a:r>
          </a:p>
          <a:p>
            <a:r>
              <a:rPr lang="en-US" dirty="0" smtClean="0"/>
              <a:t>Noncompliance with medical advice</a:t>
            </a:r>
            <a:endParaRPr lang="en-US" dirty="0"/>
          </a:p>
        </p:txBody>
      </p:sp>
    </p:spTree>
  </p:cSld>
  <p:clrMapOvr>
    <a:masterClrMapping/>
  </p:clrMapOvr>
  <p:timing>
    <p:tnLst>
      <p:par>
        <p:cTn id="1" dur="indefinite" restart="never" nodeType="tmRoot"/>
      </p:par>
    </p:tnLst>
  </p:timing>
</p:sld>
</file>

<file path=ppt/slides/slide1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PLANNING</a:t>
            </a:r>
            <a:endParaRPr lang="en-US" dirty="0"/>
          </a:p>
        </p:txBody>
      </p:sp>
      <p:sp>
        <p:nvSpPr>
          <p:cNvPr id="3" name="Content Placeholder 2"/>
          <p:cNvSpPr>
            <a:spLocks noGrp="1"/>
          </p:cNvSpPr>
          <p:nvPr>
            <p:ph idx="1"/>
          </p:nvPr>
        </p:nvSpPr>
        <p:spPr>
          <a:xfrm>
            <a:off x="457200" y="1295400"/>
            <a:ext cx="8229600" cy="5257800"/>
          </a:xfrm>
        </p:spPr>
        <p:txBody>
          <a:bodyPr>
            <a:normAutofit fontScale="92500" lnSpcReduction="10000"/>
          </a:bodyPr>
          <a:lstStyle/>
          <a:p>
            <a:pPr>
              <a:buNone/>
            </a:pPr>
            <a:r>
              <a:rPr lang="en-US" b="1" dirty="0" smtClean="0"/>
              <a:t>Goals</a:t>
            </a:r>
            <a:r>
              <a:rPr lang="en-US" dirty="0" smtClean="0"/>
              <a:t> </a:t>
            </a:r>
          </a:p>
          <a:p>
            <a:r>
              <a:rPr lang="en-US" dirty="0" smtClean="0"/>
              <a:t>􀂃 Client centered </a:t>
            </a:r>
          </a:p>
          <a:p>
            <a:r>
              <a:rPr lang="en-US" dirty="0" smtClean="0"/>
              <a:t>􀂃 Focus on the behavior </a:t>
            </a:r>
          </a:p>
          <a:p>
            <a:r>
              <a:rPr lang="en-US" dirty="0" smtClean="0"/>
              <a:t>􀂃 Describe intended or desired change </a:t>
            </a:r>
          </a:p>
          <a:p>
            <a:pPr>
              <a:buNone/>
            </a:pPr>
            <a:r>
              <a:rPr lang="en-US" b="1" dirty="0" smtClean="0"/>
              <a:t>Expected Outcome </a:t>
            </a:r>
          </a:p>
          <a:p>
            <a:r>
              <a:rPr lang="en-US" dirty="0" smtClean="0"/>
              <a:t>􀂃 Leads to fulfillment of goal </a:t>
            </a:r>
          </a:p>
          <a:p>
            <a:r>
              <a:rPr lang="en-US" dirty="0" smtClean="0"/>
              <a:t>􀂃 Resolution of the problem </a:t>
            </a:r>
          </a:p>
          <a:p>
            <a:r>
              <a:rPr lang="en-US" dirty="0" smtClean="0"/>
              <a:t>􀂃 Nursing Interventions </a:t>
            </a:r>
          </a:p>
          <a:p>
            <a:r>
              <a:rPr lang="en-US" dirty="0" smtClean="0"/>
              <a:t>􀂃 Planned actions </a:t>
            </a:r>
          </a:p>
          <a:p>
            <a:r>
              <a:rPr lang="en-US" dirty="0" smtClean="0"/>
              <a:t>􀂃 Promotes goal attainment </a:t>
            </a:r>
          </a:p>
          <a:p>
            <a:endParaRPr lang="en-US" dirty="0"/>
          </a:p>
        </p:txBody>
      </p:sp>
    </p:spTree>
  </p:cSld>
  <p:clrMapOvr>
    <a:masterClrMapping/>
  </p:clrMapOvr>
  <p:timing>
    <p:tnLst>
      <p:par>
        <p:cTn id="1" dur="indefinite" restart="never" nodeType="tmRoot"/>
      </p:par>
    </p:tnLst>
  </p:timing>
</p:sld>
</file>

<file path=ppt/slides/slide1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PLANNING PROCESS</a:t>
            </a:r>
            <a:endParaRPr lang="en-US" b="1" dirty="0"/>
          </a:p>
        </p:txBody>
      </p:sp>
      <p:sp>
        <p:nvSpPr>
          <p:cNvPr id="3" name="Content Placeholder 2"/>
          <p:cNvSpPr>
            <a:spLocks noGrp="1"/>
          </p:cNvSpPr>
          <p:nvPr>
            <p:ph idx="1"/>
          </p:nvPr>
        </p:nvSpPr>
        <p:spPr/>
        <p:txBody>
          <a:bodyPr/>
          <a:lstStyle/>
          <a:p>
            <a:r>
              <a:rPr lang="en-US" dirty="0" smtClean="0"/>
              <a:t>Setting priorities</a:t>
            </a:r>
          </a:p>
          <a:p>
            <a:r>
              <a:rPr lang="en-US" dirty="0" smtClean="0"/>
              <a:t>Establishing client goals/ desired outcomes</a:t>
            </a:r>
          </a:p>
          <a:p>
            <a:r>
              <a:rPr lang="en-US" dirty="0" smtClean="0"/>
              <a:t>Selecting nursing interventions</a:t>
            </a:r>
          </a:p>
          <a:p>
            <a:r>
              <a:rPr lang="en-US" dirty="0" smtClean="0"/>
              <a:t>Writing nursing orders</a:t>
            </a:r>
            <a:endParaRPr lang="en-US" dirty="0"/>
          </a:p>
        </p:txBody>
      </p:sp>
    </p:spTree>
  </p:cSld>
  <p:clrMapOvr>
    <a:masterClrMapping/>
  </p:clrMapOvr>
  <p:timing>
    <p:tnLst>
      <p:par>
        <p:cTn id="1" dur="indefinite" restart="never" nodeType="tmRoot"/>
      </p:par>
    </p:tnLst>
  </p:timing>
</p:sld>
</file>

<file path=ppt/slides/slide14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rmAutofit fontScale="90000"/>
          </a:bodyPr>
          <a:lstStyle/>
          <a:p>
            <a:r>
              <a:rPr lang="en-US" sz="4800"/>
              <a:t>Planning – Begin by prioritizing client problems</a:t>
            </a:r>
          </a:p>
        </p:txBody>
      </p:sp>
      <p:sp>
        <p:nvSpPr>
          <p:cNvPr id="61443" name="Rectangle 3"/>
          <p:cNvSpPr>
            <a:spLocks noGrp="1" noChangeArrowheads="1"/>
          </p:cNvSpPr>
          <p:nvPr>
            <p:ph type="body" sz="half" idx="1"/>
          </p:nvPr>
        </p:nvSpPr>
        <p:spPr>
          <a:xfrm>
            <a:off x="381000" y="1676400"/>
            <a:ext cx="4343400" cy="4648200"/>
          </a:xfrm>
        </p:spPr>
        <p:txBody>
          <a:bodyPr/>
          <a:lstStyle/>
          <a:p>
            <a:pPr>
              <a:lnSpc>
                <a:spcPct val="90000"/>
              </a:lnSpc>
            </a:pPr>
            <a:endParaRPr lang="en-US"/>
          </a:p>
          <a:p>
            <a:pPr>
              <a:lnSpc>
                <a:spcPct val="90000"/>
              </a:lnSpc>
            </a:pPr>
            <a:r>
              <a:rPr lang="en-US" sz="3200"/>
              <a:t>Prioritize list of client’s nursing diagnoses using Maslow</a:t>
            </a:r>
          </a:p>
          <a:p>
            <a:pPr>
              <a:lnSpc>
                <a:spcPct val="90000"/>
              </a:lnSpc>
            </a:pPr>
            <a:r>
              <a:rPr lang="en-US" sz="3200"/>
              <a:t>Rank as high, intermediate or low</a:t>
            </a:r>
          </a:p>
          <a:p>
            <a:pPr>
              <a:lnSpc>
                <a:spcPct val="90000"/>
              </a:lnSpc>
            </a:pPr>
            <a:r>
              <a:rPr lang="en-US" sz="3200"/>
              <a:t>Client specific </a:t>
            </a:r>
          </a:p>
          <a:p>
            <a:pPr>
              <a:lnSpc>
                <a:spcPct val="90000"/>
              </a:lnSpc>
            </a:pPr>
            <a:r>
              <a:rPr lang="en-US" sz="3200"/>
              <a:t>Priorities can change</a:t>
            </a:r>
          </a:p>
          <a:p>
            <a:pPr>
              <a:lnSpc>
                <a:spcPct val="90000"/>
              </a:lnSpc>
              <a:buFont typeface="Monotype Sorts" pitchFamily="2" charset="2"/>
              <a:buNone/>
            </a:pPr>
            <a:endParaRPr lang="en-US"/>
          </a:p>
        </p:txBody>
      </p:sp>
      <p:sp>
        <p:nvSpPr>
          <p:cNvPr id="61444" name="Rectangle 4"/>
          <p:cNvSpPr>
            <a:spLocks noGrp="1" noChangeArrowheads="1"/>
          </p:cNvSpPr>
          <p:nvPr>
            <p:ph type="body" sz="half" idx="2"/>
          </p:nvPr>
        </p:nvSpPr>
        <p:spPr/>
        <p:txBody>
          <a:bodyPr/>
          <a:lstStyle/>
          <a:p>
            <a:pPr>
              <a:lnSpc>
                <a:spcPct val="90000"/>
              </a:lnSpc>
              <a:buFont typeface="Monotype Sorts" pitchFamily="2" charset="2"/>
              <a:buNone/>
            </a:pPr>
            <a:endParaRPr lang="en-US"/>
          </a:p>
        </p:txBody>
      </p:sp>
      <p:pic>
        <p:nvPicPr>
          <p:cNvPr id="92161" name="Picture 1" descr="Maslows_hierarchy_of_needs_rgb"/>
          <p:cNvPicPr>
            <a:picLocks noChangeAspect="1" noChangeArrowheads="1"/>
          </p:cNvPicPr>
          <p:nvPr/>
        </p:nvPicPr>
        <p:blipFill>
          <a:blip r:embed="rId3"/>
          <a:srcRect/>
          <a:stretch>
            <a:fillRect/>
          </a:stretch>
        </p:blipFill>
        <p:spPr bwMode="auto">
          <a:xfrm>
            <a:off x="4648200" y="1981200"/>
            <a:ext cx="3810000" cy="411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3">
                                            <p:txEl>
                                              <p:pRg st="1" end="1"/>
                                            </p:txEl>
                                          </p:spTgt>
                                        </p:tgtEl>
                                        <p:attrNameLst>
                                          <p:attrName>style.visibility</p:attrName>
                                        </p:attrNameLst>
                                      </p:cBhvr>
                                      <p:to>
                                        <p:strVal val="visible"/>
                                      </p:to>
                                    </p:set>
                                    <p:anim calcmode="lin" valueType="num">
                                      <p:cBhvr additive="base">
                                        <p:cTn id="7" dur="500" fill="hold"/>
                                        <p:tgtEl>
                                          <p:spTgt spid="6144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443">
                                            <p:txEl>
                                              <p:pRg st="2" end="2"/>
                                            </p:txEl>
                                          </p:spTgt>
                                        </p:tgtEl>
                                        <p:attrNameLst>
                                          <p:attrName>style.visibility</p:attrName>
                                        </p:attrNameLst>
                                      </p:cBhvr>
                                      <p:to>
                                        <p:strVal val="visible"/>
                                      </p:to>
                                    </p:set>
                                    <p:anim calcmode="lin" valueType="num">
                                      <p:cBhvr additive="base">
                                        <p:cTn id="13" dur="500" fill="hold"/>
                                        <p:tgtEl>
                                          <p:spTgt spid="6144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443">
                                            <p:txEl>
                                              <p:pRg st="3" end="3"/>
                                            </p:txEl>
                                          </p:spTgt>
                                        </p:tgtEl>
                                        <p:attrNameLst>
                                          <p:attrName>style.visibility</p:attrName>
                                        </p:attrNameLst>
                                      </p:cBhvr>
                                      <p:to>
                                        <p:strVal val="visible"/>
                                      </p:to>
                                    </p:set>
                                    <p:anim calcmode="lin" valueType="num">
                                      <p:cBhvr additive="base">
                                        <p:cTn id="19" dur="500" fill="hold"/>
                                        <p:tgtEl>
                                          <p:spTgt spid="6144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1443">
                                            <p:txEl>
                                              <p:pRg st="4" end="4"/>
                                            </p:txEl>
                                          </p:spTgt>
                                        </p:tgtEl>
                                        <p:attrNameLst>
                                          <p:attrName>style.visibility</p:attrName>
                                        </p:attrNameLst>
                                      </p:cBhvr>
                                      <p:to>
                                        <p:strVal val="visible"/>
                                      </p:to>
                                    </p:set>
                                    <p:anim calcmode="lin" valueType="num">
                                      <p:cBhvr additive="base">
                                        <p:cTn id="25" dur="500" fill="hold"/>
                                        <p:tgtEl>
                                          <p:spTgt spid="6144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14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autoUpdateAnimBg="0"/>
    </p:bldLst>
  </p:timing>
</p:sld>
</file>

<file path=ppt/slides/slide1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normAutofit fontScale="90000"/>
          </a:bodyPr>
          <a:lstStyle/>
          <a:p>
            <a:r>
              <a:rPr lang="en-US" sz="4000" b="1" dirty="0"/>
              <a:t>Goals are patient-centered and </a:t>
            </a:r>
            <a:br>
              <a:rPr lang="en-US" sz="4000" b="1" dirty="0"/>
            </a:br>
            <a:r>
              <a:rPr lang="en-US" sz="4000" dirty="0"/>
              <a:t>                    </a:t>
            </a:r>
            <a:r>
              <a:rPr lang="en-US" sz="4000" b="1" dirty="0"/>
              <a:t>SMART</a:t>
            </a:r>
          </a:p>
        </p:txBody>
      </p:sp>
      <p:sp>
        <p:nvSpPr>
          <p:cNvPr id="123907" name="Rectangle 3"/>
          <p:cNvSpPr>
            <a:spLocks noGrp="1" noChangeArrowheads="1"/>
          </p:cNvSpPr>
          <p:nvPr>
            <p:ph type="body" idx="1"/>
          </p:nvPr>
        </p:nvSpPr>
        <p:spPr/>
        <p:txBody>
          <a:bodyPr/>
          <a:lstStyle/>
          <a:p>
            <a:pPr>
              <a:lnSpc>
                <a:spcPct val="80000"/>
              </a:lnSpc>
              <a:buFont typeface="Monotype Sorts" pitchFamily="2" charset="2"/>
              <a:buNone/>
            </a:pPr>
            <a:r>
              <a:rPr lang="en-US" sz="2800" b="1"/>
              <a:t>                            S</a:t>
            </a:r>
            <a:r>
              <a:rPr lang="en-US" sz="2800"/>
              <a:t>pecific</a:t>
            </a:r>
          </a:p>
          <a:p>
            <a:pPr>
              <a:lnSpc>
                <a:spcPct val="80000"/>
              </a:lnSpc>
              <a:buFont typeface="Monotype Sorts" pitchFamily="2" charset="2"/>
              <a:buNone/>
            </a:pPr>
            <a:r>
              <a:rPr lang="en-US" sz="2800" b="1"/>
              <a:t>                            M</a:t>
            </a:r>
            <a:r>
              <a:rPr lang="en-US" sz="2800"/>
              <a:t>easurable</a:t>
            </a:r>
          </a:p>
          <a:p>
            <a:pPr>
              <a:lnSpc>
                <a:spcPct val="80000"/>
              </a:lnSpc>
              <a:buFont typeface="Monotype Sorts" pitchFamily="2" charset="2"/>
              <a:buNone/>
            </a:pPr>
            <a:r>
              <a:rPr lang="en-US" sz="2800" b="1"/>
              <a:t>                            A</a:t>
            </a:r>
            <a:r>
              <a:rPr lang="en-US" sz="2800"/>
              <a:t>ttainable</a:t>
            </a:r>
          </a:p>
          <a:p>
            <a:pPr>
              <a:lnSpc>
                <a:spcPct val="80000"/>
              </a:lnSpc>
              <a:buFont typeface="Monotype Sorts" pitchFamily="2" charset="2"/>
              <a:buNone/>
            </a:pPr>
            <a:r>
              <a:rPr lang="en-US" sz="2800" b="1"/>
              <a:t>                            R</a:t>
            </a:r>
            <a:r>
              <a:rPr lang="en-US" sz="2800"/>
              <a:t>elevant</a:t>
            </a:r>
          </a:p>
          <a:p>
            <a:pPr>
              <a:lnSpc>
                <a:spcPct val="80000"/>
              </a:lnSpc>
              <a:buFont typeface="Monotype Sorts" pitchFamily="2" charset="2"/>
              <a:buNone/>
            </a:pPr>
            <a:r>
              <a:rPr lang="en-US" sz="2800" b="1"/>
              <a:t>                            T</a:t>
            </a:r>
            <a:r>
              <a:rPr lang="en-US" sz="2800"/>
              <a:t>ime Bound</a:t>
            </a:r>
          </a:p>
          <a:p>
            <a:pPr>
              <a:lnSpc>
                <a:spcPct val="80000"/>
              </a:lnSpc>
              <a:buFont typeface="Monotype Sorts" pitchFamily="2" charset="2"/>
              <a:buNone/>
            </a:pPr>
            <a:r>
              <a:rPr lang="en-US" sz="2400"/>
              <a:t>Pt will walk 50 ft.</a:t>
            </a:r>
          </a:p>
          <a:p>
            <a:pPr>
              <a:lnSpc>
                <a:spcPct val="80000"/>
              </a:lnSpc>
              <a:buFont typeface="Monotype Sorts" pitchFamily="2" charset="2"/>
              <a:buNone/>
            </a:pPr>
            <a:r>
              <a:rPr lang="en-US" sz="2400"/>
              <a:t>Pt will eat 75% of meal</a:t>
            </a:r>
          </a:p>
          <a:p>
            <a:pPr>
              <a:lnSpc>
                <a:spcPct val="80000"/>
              </a:lnSpc>
              <a:buFont typeface="Monotype Sorts" pitchFamily="2" charset="2"/>
              <a:buNone/>
            </a:pPr>
            <a:r>
              <a:rPr lang="en-US" sz="2400"/>
              <a:t>Pt will be OOB 2-4hrs</a:t>
            </a:r>
          </a:p>
          <a:p>
            <a:pPr>
              <a:lnSpc>
                <a:spcPct val="80000"/>
              </a:lnSpc>
              <a:buFont typeface="Monotype Sorts" pitchFamily="2" charset="2"/>
              <a:buNone/>
            </a:pPr>
            <a:r>
              <a:rPr lang="en-US" sz="2400"/>
              <a:t>Pt will maintain HR&lt;100</a:t>
            </a:r>
          </a:p>
          <a:p>
            <a:pPr>
              <a:lnSpc>
                <a:spcPct val="80000"/>
              </a:lnSpc>
              <a:buFont typeface="Monotype Sorts" pitchFamily="2" charset="2"/>
              <a:buNone/>
            </a:pPr>
            <a:r>
              <a:rPr lang="en-US" sz="2400"/>
              <a:t>Pt will state pain level is acceptable 6 (0-10) </a:t>
            </a:r>
          </a:p>
        </p:txBody>
      </p:sp>
    </p:spTree>
  </p:cSld>
  <p:clrMapOvr>
    <a:masterClrMapping/>
  </p:clrMapOvr>
  <p:timing>
    <p:tnLst>
      <p:par>
        <p:cTn id="1" dur="indefinite" restart="never" nodeType="tmRoot"/>
      </p:par>
    </p:tnLst>
  </p:timing>
</p:sld>
</file>

<file path=ppt/slides/slide1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PURPOSE OF DESIRED OUTCOME/ GOAL</a:t>
            </a:r>
            <a:endParaRPr lang="en-US" b="1"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Provide direction for planning nursing interventions.</a:t>
            </a:r>
          </a:p>
          <a:p>
            <a:pPr marL="514350" indent="-514350">
              <a:buFont typeface="+mj-lt"/>
              <a:buAutoNum type="arabicPeriod"/>
            </a:pPr>
            <a:r>
              <a:rPr lang="en-US" dirty="0" smtClean="0"/>
              <a:t>Serve as criteria for evaluating client progress.</a:t>
            </a:r>
          </a:p>
          <a:p>
            <a:pPr marL="514350" indent="-514350">
              <a:buFont typeface="+mj-lt"/>
              <a:buAutoNum type="arabicPeriod"/>
            </a:pPr>
            <a:r>
              <a:rPr lang="en-US" dirty="0" smtClean="0"/>
              <a:t>Enable the client and nurse to determine when the problem has been resolved.</a:t>
            </a:r>
          </a:p>
          <a:p>
            <a:pPr marL="514350" indent="-514350">
              <a:buFont typeface="+mj-lt"/>
              <a:buAutoNum type="arabicPeriod"/>
            </a:pPr>
            <a:r>
              <a:rPr lang="en-US" dirty="0" smtClean="0"/>
              <a:t>Help motivate the client and nurse by providing a sense of achievement. </a:t>
            </a:r>
            <a:endParaRPr lang="en-US" dirty="0"/>
          </a:p>
        </p:txBody>
      </p:sp>
    </p:spTree>
  </p:cSld>
  <p:clrMapOvr>
    <a:masterClrMapping/>
  </p:clrMapOvr>
  <p:timing>
    <p:tnLst>
      <p:par>
        <p:cTn id="1" dur="indefinite" restart="never" nodeType="tmRoot"/>
      </p:par>
    </p:tnLst>
  </p:timing>
</p:sld>
</file>

<file path=ppt/slides/slide1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Planning</a:t>
            </a:r>
            <a:br>
              <a:rPr lang="en-US" sz="3600" b="1" dirty="0" smtClean="0"/>
            </a:br>
            <a:r>
              <a:rPr lang="en-US" sz="3600" b="1" dirty="0" smtClean="0"/>
              <a:t>Developing a goal and outcome statement</a:t>
            </a:r>
            <a:endParaRPr lang="en-US" sz="3600" b="1" dirty="0"/>
          </a:p>
        </p:txBody>
      </p:sp>
      <p:sp>
        <p:nvSpPr>
          <p:cNvPr id="3" name="Content Placeholder 2"/>
          <p:cNvSpPr>
            <a:spLocks noGrp="1"/>
          </p:cNvSpPr>
          <p:nvPr>
            <p:ph idx="1"/>
          </p:nvPr>
        </p:nvSpPr>
        <p:spPr/>
        <p:txBody>
          <a:bodyPr/>
          <a:lstStyle/>
          <a:p>
            <a:pPr>
              <a:lnSpc>
                <a:spcPct val="80000"/>
              </a:lnSpc>
            </a:pPr>
            <a:r>
              <a:rPr lang="en-US" dirty="0" smtClean="0"/>
              <a:t>Goal and outcome statements are client focused.</a:t>
            </a:r>
          </a:p>
          <a:p>
            <a:pPr>
              <a:lnSpc>
                <a:spcPct val="80000"/>
              </a:lnSpc>
            </a:pPr>
            <a:r>
              <a:rPr lang="en-US" dirty="0" smtClean="0"/>
              <a:t>Worded positively</a:t>
            </a:r>
          </a:p>
          <a:p>
            <a:pPr>
              <a:lnSpc>
                <a:spcPct val="80000"/>
              </a:lnSpc>
            </a:pPr>
            <a:r>
              <a:rPr lang="en-US" dirty="0" smtClean="0"/>
              <a:t>Measurable, specific observable, time-limited, and realistic</a:t>
            </a:r>
          </a:p>
          <a:p>
            <a:pPr>
              <a:lnSpc>
                <a:spcPct val="80000"/>
              </a:lnSpc>
            </a:pPr>
            <a:r>
              <a:rPr lang="en-US" dirty="0" smtClean="0"/>
              <a:t>Goal = broad statement</a:t>
            </a:r>
          </a:p>
          <a:p>
            <a:pPr>
              <a:lnSpc>
                <a:spcPct val="80000"/>
              </a:lnSpc>
            </a:pPr>
            <a:r>
              <a:rPr lang="en-US" dirty="0" smtClean="0"/>
              <a:t>Expected outcome = objective criterion for measurement of goal</a:t>
            </a:r>
          </a:p>
          <a:p>
            <a:pPr>
              <a:buNone/>
            </a:pPr>
            <a:endParaRPr lang="en-US" dirty="0"/>
          </a:p>
        </p:txBody>
      </p:sp>
    </p:spTree>
  </p:cSld>
  <p:clrMapOvr>
    <a:masterClrMapping/>
  </p:clrMapOvr>
  <p:timing>
    <p:tnLst>
      <p:par>
        <p:cTn id="1" dur="indefinite" restart="never" nodeType="tmRoot"/>
      </p:par>
    </p:tnLst>
  </p:timing>
</p:sld>
</file>

<file path=ppt/slides/slide1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Planning</a:t>
            </a:r>
            <a:br>
              <a:rPr lang="en-US" sz="3600" b="1" dirty="0" smtClean="0"/>
            </a:br>
            <a:r>
              <a:rPr lang="en-US" sz="3600" b="1" dirty="0" smtClean="0"/>
              <a:t>Developing a goal and outcome statement</a:t>
            </a:r>
            <a:endParaRPr lang="en-US" sz="3600" dirty="0"/>
          </a:p>
        </p:txBody>
      </p:sp>
      <p:sp>
        <p:nvSpPr>
          <p:cNvPr id="3" name="Content Placeholder 2"/>
          <p:cNvSpPr>
            <a:spLocks noGrp="1"/>
          </p:cNvSpPr>
          <p:nvPr>
            <p:ph idx="1"/>
          </p:nvPr>
        </p:nvSpPr>
        <p:spPr/>
        <p:txBody>
          <a:bodyPr/>
          <a:lstStyle/>
          <a:p>
            <a:pPr>
              <a:lnSpc>
                <a:spcPct val="80000"/>
              </a:lnSpc>
              <a:buFont typeface="Monotype Sorts" pitchFamily="2" charset="2"/>
              <a:buNone/>
            </a:pPr>
            <a:r>
              <a:rPr lang="en-US" sz="2000" b="1" dirty="0" smtClean="0"/>
              <a:t>EXAMPLE</a:t>
            </a:r>
          </a:p>
          <a:p>
            <a:pPr>
              <a:lnSpc>
                <a:spcPct val="80000"/>
              </a:lnSpc>
            </a:pPr>
            <a:r>
              <a:rPr lang="en-US" b="1" dirty="0" smtClean="0"/>
              <a:t>Goal:</a:t>
            </a:r>
          </a:p>
          <a:p>
            <a:pPr>
              <a:lnSpc>
                <a:spcPct val="80000"/>
              </a:lnSpc>
              <a:buFont typeface="Monotype Sorts" pitchFamily="2" charset="2"/>
              <a:buNone/>
            </a:pPr>
            <a:r>
              <a:rPr lang="en-US" dirty="0" smtClean="0"/>
              <a:t>	Client will achieve therapeutic management of disease process….</a:t>
            </a:r>
          </a:p>
          <a:p>
            <a:pPr>
              <a:lnSpc>
                <a:spcPct val="80000"/>
              </a:lnSpc>
            </a:pPr>
            <a:r>
              <a:rPr lang="en-US" b="1" dirty="0" smtClean="0"/>
              <a:t>Outcome Statement:</a:t>
            </a:r>
          </a:p>
          <a:p>
            <a:pPr>
              <a:lnSpc>
                <a:spcPct val="80000"/>
              </a:lnSpc>
              <a:buFont typeface="Monotype Sorts" pitchFamily="2" charset="2"/>
              <a:buNone/>
            </a:pPr>
            <a:r>
              <a:rPr lang="en-US" dirty="0" smtClean="0"/>
              <a:t>	 B/P readings of </a:t>
            </a:r>
            <a:br>
              <a:rPr lang="en-US" dirty="0" smtClean="0"/>
            </a:br>
            <a:r>
              <a:rPr lang="en-US" dirty="0" smtClean="0"/>
              <a:t>110-120 / 70-80 and client statement of understanding importance of dietary sodium restrictions by day of discharge.</a:t>
            </a:r>
          </a:p>
          <a:p>
            <a:endParaRPr lang="en-US" dirty="0"/>
          </a:p>
        </p:txBody>
      </p:sp>
    </p:spTree>
  </p:cSld>
  <p:clrMapOvr>
    <a:masterClrMapping/>
  </p:clrMapOvr>
  <p:timing>
    <p:tnLst>
      <p:par>
        <p:cTn id="1" dur="indefinite" restart="never" nodeType="tmRoot"/>
      </p:par>
    </p:tnLst>
  </p:timing>
</p:sld>
</file>

<file path=ppt/slides/slide1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Autofit/>
          </a:bodyPr>
          <a:lstStyle/>
          <a:p>
            <a:r>
              <a:rPr lang="en-US" sz="3600" b="1" dirty="0" smtClean="0"/>
              <a:t>PURPOSE OF DESIRED OUTCOME/ GOAL</a:t>
            </a:r>
            <a:endParaRPr lang="en-US" sz="3600" dirty="0"/>
          </a:p>
        </p:txBody>
      </p:sp>
      <p:graphicFrame>
        <p:nvGraphicFramePr>
          <p:cNvPr id="4" name="Content Placeholder 3"/>
          <p:cNvGraphicFramePr>
            <a:graphicFrameLocks noGrp="1"/>
          </p:cNvGraphicFramePr>
          <p:nvPr>
            <p:ph idx="1"/>
          </p:nvPr>
        </p:nvGraphicFramePr>
        <p:xfrm>
          <a:off x="228600" y="990600"/>
          <a:ext cx="8686800" cy="5638800"/>
        </p:xfrm>
        <a:graphic>
          <a:graphicData uri="http://schemas.openxmlformats.org/drawingml/2006/table">
            <a:tbl>
              <a:tblPr firstRow="1" bandRow="1">
                <a:tableStyleId>{5C22544A-7EE6-4342-B048-85BDC9FD1C3A}</a:tableStyleId>
              </a:tblPr>
              <a:tblGrid>
                <a:gridCol w="2895600"/>
                <a:gridCol w="2895600"/>
                <a:gridCol w="2895600"/>
              </a:tblGrid>
              <a:tr h="543768">
                <a:tc>
                  <a:txBody>
                    <a:bodyPr/>
                    <a:lstStyle/>
                    <a:p>
                      <a:r>
                        <a:rPr lang="en-US" sz="2000" dirty="0" smtClean="0"/>
                        <a:t>NURSING DIAGNOSIS</a:t>
                      </a:r>
                      <a:endParaRPr lang="en-US" sz="2000" dirty="0"/>
                    </a:p>
                  </a:txBody>
                  <a:tcPr/>
                </a:tc>
                <a:tc>
                  <a:txBody>
                    <a:bodyPr/>
                    <a:lstStyle/>
                    <a:p>
                      <a:r>
                        <a:rPr lang="en-US" sz="2000" dirty="0" smtClean="0"/>
                        <a:t>GOALS</a:t>
                      </a:r>
                      <a:endParaRPr lang="en-US" sz="2000" dirty="0"/>
                    </a:p>
                  </a:txBody>
                  <a:tcPr/>
                </a:tc>
                <a:tc>
                  <a:txBody>
                    <a:bodyPr/>
                    <a:lstStyle/>
                    <a:p>
                      <a:r>
                        <a:rPr lang="en-US" sz="2000" dirty="0" smtClean="0"/>
                        <a:t>DESIRED OUTCOMES</a:t>
                      </a:r>
                      <a:endParaRPr lang="en-US" sz="2000" dirty="0"/>
                    </a:p>
                  </a:txBody>
                  <a:tcPr/>
                </a:tc>
              </a:tr>
              <a:tr h="1743037">
                <a:tc>
                  <a:txBody>
                    <a:bodyPr/>
                    <a:lstStyle/>
                    <a:p>
                      <a:r>
                        <a:rPr lang="en-US" sz="2000" dirty="0" smtClean="0"/>
                        <a:t>Impaired physical mobility: inability to bear weight on left leg related</a:t>
                      </a:r>
                      <a:r>
                        <a:rPr lang="en-US" sz="2000" baseline="0" dirty="0" smtClean="0"/>
                        <a:t> to inflammation of knee joint.</a:t>
                      </a:r>
                      <a:endParaRPr lang="en-US" sz="2000" dirty="0"/>
                    </a:p>
                  </a:txBody>
                  <a:tcPr/>
                </a:tc>
                <a:tc>
                  <a:txBody>
                    <a:bodyPr/>
                    <a:lstStyle/>
                    <a:p>
                      <a:r>
                        <a:rPr lang="en-US" sz="2000" dirty="0" smtClean="0"/>
                        <a:t>Improved mobility</a:t>
                      </a:r>
                    </a:p>
                    <a:p>
                      <a:r>
                        <a:rPr lang="en-US" sz="2000" dirty="0" smtClean="0"/>
                        <a:t>Ability to bear weight on left leg</a:t>
                      </a:r>
                      <a:endParaRPr lang="en-US" sz="2000" dirty="0"/>
                    </a:p>
                  </a:txBody>
                  <a:tcPr/>
                </a:tc>
                <a:tc>
                  <a:txBody>
                    <a:bodyPr/>
                    <a:lstStyle/>
                    <a:p>
                      <a:r>
                        <a:rPr lang="en-US" sz="2000" dirty="0" smtClean="0"/>
                        <a:t>Ambulate</a:t>
                      </a:r>
                      <a:r>
                        <a:rPr lang="en-US" sz="2000" baseline="0" dirty="0" smtClean="0"/>
                        <a:t> with crutches</a:t>
                      </a:r>
                    </a:p>
                    <a:p>
                      <a:r>
                        <a:rPr lang="en-US" sz="2000" baseline="0" dirty="0" smtClean="0"/>
                        <a:t>Stand without assistance by the end of the month.</a:t>
                      </a:r>
                    </a:p>
                    <a:p>
                      <a:endParaRPr lang="en-US" sz="2000" dirty="0"/>
                    </a:p>
                  </a:txBody>
                  <a:tcPr/>
                </a:tc>
              </a:tr>
              <a:tr h="3351995">
                <a:tc>
                  <a:txBody>
                    <a:bodyPr/>
                    <a:lstStyle/>
                    <a:p>
                      <a:r>
                        <a:rPr lang="en-US" sz="2000" dirty="0" smtClean="0"/>
                        <a:t>Ineffective airway clearance</a:t>
                      </a:r>
                      <a:r>
                        <a:rPr lang="en-US" sz="2000" baseline="0" dirty="0" smtClean="0"/>
                        <a:t> related to poor cough effort, </a:t>
                      </a:r>
                      <a:r>
                        <a:rPr lang="en-US" sz="2000" baseline="0" dirty="0" err="1" smtClean="0"/>
                        <a:t>seconary</a:t>
                      </a:r>
                      <a:r>
                        <a:rPr lang="en-US" sz="2000" baseline="0" dirty="0" smtClean="0"/>
                        <a:t> to incision pain and fear of damaging sutures</a:t>
                      </a:r>
                      <a:endParaRPr lang="en-US" sz="2000" dirty="0"/>
                    </a:p>
                  </a:txBody>
                  <a:tcPr/>
                </a:tc>
                <a:tc>
                  <a:txBody>
                    <a:bodyPr/>
                    <a:lstStyle/>
                    <a:p>
                      <a:r>
                        <a:rPr lang="en-US" sz="2000" dirty="0" smtClean="0"/>
                        <a:t>Effective airway clearance</a:t>
                      </a:r>
                      <a:endParaRPr lang="en-US" sz="2000" dirty="0"/>
                    </a:p>
                  </a:txBody>
                  <a:tcPr/>
                </a:tc>
                <a:tc>
                  <a:txBody>
                    <a:bodyPr/>
                    <a:lstStyle/>
                    <a:p>
                      <a:r>
                        <a:rPr lang="en-US" sz="2000" dirty="0" smtClean="0"/>
                        <a:t>Lungs clear</a:t>
                      </a:r>
                      <a:r>
                        <a:rPr lang="en-US" sz="2000" baseline="0" dirty="0" smtClean="0"/>
                        <a:t> to auscultation during the entire post-operative period</a:t>
                      </a:r>
                    </a:p>
                    <a:p>
                      <a:r>
                        <a:rPr lang="en-US" sz="2000" baseline="0" dirty="0" smtClean="0"/>
                        <a:t>No cyanosis by 12 hours post-operation</a:t>
                      </a:r>
                    </a:p>
                    <a:p>
                      <a:r>
                        <a:rPr lang="en-US" sz="2000" baseline="0" dirty="0" smtClean="0"/>
                        <a:t>Will demonstrate good cough effort within 24 hours after surgery.</a:t>
                      </a:r>
                      <a:endParaRPr lang="en-US" sz="2000" dirty="0"/>
                    </a:p>
                  </a:txBody>
                  <a:tcPr/>
                </a:tc>
              </a:tr>
            </a:tbl>
          </a:graphicData>
        </a:graphic>
      </p:graphicFrame>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bed-making</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(6) Place the pillow(s) on a chair near the bed or in an upright position at the head of the bed. </a:t>
            </a:r>
          </a:p>
          <a:p>
            <a:pPr>
              <a:buNone/>
            </a:pPr>
            <a:r>
              <a:rPr lang="en-US" dirty="0" smtClean="0"/>
              <a:t>(7) Leave the bed in the high position. </a:t>
            </a:r>
          </a:p>
          <a:p>
            <a:pPr>
              <a:buNone/>
            </a:pPr>
            <a:r>
              <a:rPr lang="en-US" dirty="0" smtClean="0"/>
              <a:t>(8) Lock the brakes on the bed. </a:t>
            </a:r>
          </a:p>
          <a:p>
            <a:pPr>
              <a:buNone/>
            </a:pPr>
            <a:r>
              <a:rPr lang="en-US" dirty="0" smtClean="0"/>
              <a:t>(9) Move the furniture away from the bed to allow for easier access to the bed for the recovery room stretcher and personnel. </a:t>
            </a:r>
          </a:p>
          <a:p>
            <a:pPr>
              <a:buNone/>
            </a:pPr>
            <a:r>
              <a:rPr lang="en-US" dirty="0" smtClean="0"/>
              <a:t>(10) Make certain an emesis basin is readily available and suction is available where indicated. </a:t>
            </a:r>
          </a:p>
          <a:p>
            <a:endParaRPr lang="en-US" dirty="0"/>
          </a:p>
        </p:txBody>
      </p:sp>
    </p:spTree>
  </p:cSld>
  <p:clrMapOvr>
    <a:masterClrMapping/>
  </p:clrMapOvr>
  <p:timing>
    <p:tnLst>
      <p:par>
        <p:cTn id="1" dur="indefinite" restart="never" nodeType="tmRoot"/>
      </p:par>
    </p:tnLst>
  </p:timing>
</p:sld>
</file>

<file path=ppt/slides/slide1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Planning-select interventions</a:t>
            </a:r>
          </a:p>
        </p:txBody>
      </p:sp>
      <p:sp>
        <p:nvSpPr>
          <p:cNvPr id="20483" name="Rectangle 3"/>
          <p:cNvSpPr>
            <a:spLocks noGrp="1" noChangeArrowheads="1"/>
          </p:cNvSpPr>
          <p:nvPr>
            <p:ph type="body" idx="1"/>
          </p:nvPr>
        </p:nvSpPr>
        <p:spPr>
          <a:xfrm>
            <a:off x="685800" y="1676400"/>
            <a:ext cx="7772400" cy="4419600"/>
          </a:xfrm>
        </p:spPr>
        <p:txBody>
          <a:bodyPr/>
          <a:lstStyle/>
          <a:p>
            <a:pPr>
              <a:lnSpc>
                <a:spcPct val="90000"/>
              </a:lnSpc>
            </a:pPr>
            <a:r>
              <a:rPr lang="en-US"/>
              <a:t>Interventions are selected and written.</a:t>
            </a:r>
          </a:p>
          <a:p>
            <a:pPr>
              <a:lnSpc>
                <a:spcPct val="90000"/>
              </a:lnSpc>
            </a:pPr>
            <a:r>
              <a:rPr lang="en-US"/>
              <a:t>The nurse uses clinical judgment and professional knowledge to select appropriate interventions that will aid the client in reaching their goal.</a:t>
            </a:r>
          </a:p>
          <a:p>
            <a:pPr>
              <a:lnSpc>
                <a:spcPct val="90000"/>
              </a:lnSpc>
            </a:pPr>
            <a:r>
              <a:rPr lang="en-US"/>
              <a:t>Interventions should be examined for feasibility and acceptability to the client</a:t>
            </a:r>
          </a:p>
          <a:p>
            <a:pPr>
              <a:lnSpc>
                <a:spcPct val="90000"/>
              </a:lnSpc>
            </a:pPr>
            <a:r>
              <a:rPr lang="en-US"/>
              <a:t>Interventions should be written clearly and specifically.</a:t>
            </a:r>
          </a:p>
          <a:p>
            <a:pPr>
              <a:lnSpc>
                <a:spcPct val="90000"/>
              </a:lnSpc>
            </a:pPr>
            <a:endParaRPr lang="en-US"/>
          </a:p>
        </p:txBody>
      </p:sp>
    </p:spTree>
  </p:cSld>
  <p:clrMapOvr>
    <a:masterClrMapping/>
  </p:clrMapOvr>
  <p:timing>
    <p:tnLst>
      <p:par>
        <p:cTn id="1" dur="indefinite" restart="never" nodeType="tmRoot"/>
      </p:par>
    </p:tnLst>
  </p:timing>
</p:sld>
</file>

<file path=ppt/slides/slide14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sz="5400"/>
              <a:t>Interventions – 3 types</a:t>
            </a:r>
          </a:p>
        </p:txBody>
      </p:sp>
      <p:sp>
        <p:nvSpPr>
          <p:cNvPr id="67587" name="Rectangle 3"/>
          <p:cNvSpPr>
            <a:spLocks noGrp="1" noChangeArrowheads="1"/>
          </p:cNvSpPr>
          <p:nvPr>
            <p:ph type="body" idx="1"/>
          </p:nvPr>
        </p:nvSpPr>
        <p:spPr>
          <a:xfrm>
            <a:off x="685800" y="1981200"/>
            <a:ext cx="7772400" cy="4343400"/>
          </a:xfrm>
        </p:spPr>
        <p:txBody>
          <a:bodyPr/>
          <a:lstStyle/>
          <a:p>
            <a:r>
              <a:rPr lang="en-US" b="1"/>
              <a:t>Independent ( Nurse initiated )</a:t>
            </a:r>
            <a:r>
              <a:rPr lang="en-US"/>
              <a:t>- any action the nurse can initiate without direct supervision</a:t>
            </a:r>
          </a:p>
          <a:p>
            <a:r>
              <a:rPr lang="en-US" b="1"/>
              <a:t>Dependent ( Physician initiated )</a:t>
            </a:r>
            <a:r>
              <a:rPr lang="en-US"/>
              <a:t>-nursing actions requiring MD orders</a:t>
            </a:r>
          </a:p>
          <a:p>
            <a:r>
              <a:rPr lang="en-US" b="1"/>
              <a:t>Collaborative</a:t>
            </a:r>
            <a:r>
              <a:rPr lang="en-US"/>
              <a:t>- nursing actions performed jointly with other health care team members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 calcmode="lin" valueType="num">
                                      <p:cBhvr additive="base">
                                        <p:cTn id="7" dur="500" fill="hold"/>
                                        <p:tgtEl>
                                          <p:spTgt spid="675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75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7587">
                                            <p:txEl>
                                              <p:pRg st="1" end="1"/>
                                            </p:txEl>
                                          </p:spTgt>
                                        </p:tgtEl>
                                        <p:attrNameLst>
                                          <p:attrName>style.visibility</p:attrName>
                                        </p:attrNameLst>
                                      </p:cBhvr>
                                      <p:to>
                                        <p:strVal val="visible"/>
                                      </p:to>
                                    </p:set>
                                    <p:anim calcmode="lin" valueType="num">
                                      <p:cBhvr additive="base">
                                        <p:cTn id="13" dur="500" fill="hold"/>
                                        <p:tgtEl>
                                          <p:spTgt spid="675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75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7587">
                                            <p:txEl>
                                              <p:pRg st="2" end="2"/>
                                            </p:txEl>
                                          </p:spTgt>
                                        </p:tgtEl>
                                        <p:attrNameLst>
                                          <p:attrName>style.visibility</p:attrName>
                                        </p:attrNameLst>
                                      </p:cBhvr>
                                      <p:to>
                                        <p:strVal val="visible"/>
                                      </p:to>
                                    </p:set>
                                    <p:anim calcmode="lin" valueType="num">
                                      <p:cBhvr additive="base">
                                        <p:cTn id="19" dur="500" fill="hold"/>
                                        <p:tgtEl>
                                          <p:spTgt spid="675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758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autoUpdateAnimBg="0"/>
    </p:bldLst>
  </p:timing>
</p:sld>
</file>

<file path=ppt/slides/slide1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NURSING INTERVENTIONS TO ADDRESS DIFFERENT ETIOLOGIES</a:t>
            </a:r>
            <a:endParaRPr lang="en-US" b="1" dirty="0"/>
          </a:p>
        </p:txBody>
      </p:sp>
      <p:graphicFrame>
        <p:nvGraphicFramePr>
          <p:cNvPr id="4" name="Content Placeholder 3"/>
          <p:cNvGraphicFramePr>
            <a:graphicFrameLocks noGrp="1"/>
          </p:cNvGraphicFramePr>
          <p:nvPr>
            <p:ph idx="1"/>
          </p:nvPr>
        </p:nvGraphicFramePr>
        <p:xfrm>
          <a:off x="457200" y="1600200"/>
          <a:ext cx="8229600" cy="4953000"/>
        </p:xfrm>
        <a:graphic>
          <a:graphicData uri="http://schemas.openxmlformats.org/drawingml/2006/table">
            <a:tbl>
              <a:tblPr firstRow="1" bandRow="1">
                <a:tableStyleId>{5C22544A-7EE6-4342-B048-85BDC9FD1C3A}</a:tableStyleId>
              </a:tblPr>
              <a:tblGrid>
                <a:gridCol w="1828800"/>
                <a:gridCol w="2362200"/>
                <a:gridCol w="4038600"/>
              </a:tblGrid>
              <a:tr h="990600">
                <a:tc>
                  <a:txBody>
                    <a:bodyPr/>
                    <a:lstStyle/>
                    <a:p>
                      <a:r>
                        <a:rPr lang="en-US" dirty="0" smtClean="0"/>
                        <a:t>DIAGNOSTIC LABEL (PROBLEM)</a:t>
                      </a:r>
                      <a:endParaRPr lang="en-US" dirty="0"/>
                    </a:p>
                  </a:txBody>
                  <a:tcPr/>
                </a:tc>
                <a:tc>
                  <a:txBody>
                    <a:bodyPr/>
                    <a:lstStyle/>
                    <a:p>
                      <a:r>
                        <a:rPr lang="en-US" dirty="0" smtClean="0"/>
                        <a:t>ETIOLOGY</a:t>
                      </a:r>
                      <a:endParaRPr lang="en-US" dirty="0"/>
                    </a:p>
                  </a:txBody>
                  <a:tcPr/>
                </a:tc>
                <a:tc>
                  <a:txBody>
                    <a:bodyPr/>
                    <a:lstStyle/>
                    <a:p>
                      <a:r>
                        <a:rPr lang="en-US" dirty="0" smtClean="0"/>
                        <a:t>NURSING INTERVENTION</a:t>
                      </a:r>
                      <a:endParaRPr lang="en-US" dirty="0"/>
                    </a:p>
                  </a:txBody>
                  <a:tcPr/>
                </a:tc>
              </a:tr>
              <a:tr h="990600">
                <a:tc>
                  <a:txBody>
                    <a:bodyPr/>
                    <a:lstStyle/>
                    <a:p>
                      <a:r>
                        <a:rPr lang="en-US" dirty="0" smtClean="0"/>
                        <a:t>CONSTIPATION</a:t>
                      </a:r>
                      <a:endParaRPr lang="en-US" dirty="0"/>
                    </a:p>
                  </a:txBody>
                  <a:tcPr/>
                </a:tc>
                <a:tc>
                  <a:txBody>
                    <a:bodyPr/>
                    <a:lstStyle/>
                    <a:p>
                      <a:r>
                        <a:rPr lang="en-US" dirty="0" smtClean="0"/>
                        <a:t>Long-term laxative use</a:t>
                      </a:r>
                      <a:endParaRPr lang="en-US" dirty="0"/>
                    </a:p>
                  </a:txBody>
                  <a:tcPr/>
                </a:tc>
                <a:tc>
                  <a:txBody>
                    <a:bodyPr/>
                    <a:lstStyle/>
                    <a:p>
                      <a:r>
                        <a:rPr lang="en-US" dirty="0" smtClean="0"/>
                        <a:t>Develop a plan for</a:t>
                      </a:r>
                      <a:r>
                        <a:rPr lang="en-US" baseline="0" dirty="0" smtClean="0"/>
                        <a:t> gradual withdrawal from the laxatives; teach components of high fiber diet</a:t>
                      </a:r>
                      <a:endParaRPr lang="en-US" dirty="0"/>
                    </a:p>
                  </a:txBody>
                  <a:tcPr/>
                </a:tc>
              </a:tr>
              <a:tr h="1287780">
                <a:tc>
                  <a:txBody>
                    <a:bodyPr/>
                    <a:lstStyle/>
                    <a:p>
                      <a:endParaRPr lang="en-US"/>
                    </a:p>
                  </a:txBody>
                  <a:tcPr/>
                </a:tc>
                <a:tc>
                  <a:txBody>
                    <a:bodyPr/>
                    <a:lstStyle/>
                    <a:p>
                      <a:r>
                        <a:rPr lang="en-US" dirty="0" smtClean="0"/>
                        <a:t>Inactivity and</a:t>
                      </a:r>
                      <a:r>
                        <a:rPr lang="en-US" baseline="0" dirty="0" smtClean="0"/>
                        <a:t> insufficient fluid intake</a:t>
                      </a:r>
                      <a:endParaRPr lang="en-US" dirty="0"/>
                    </a:p>
                  </a:txBody>
                  <a:tcPr/>
                </a:tc>
                <a:tc>
                  <a:txBody>
                    <a:bodyPr/>
                    <a:lstStyle/>
                    <a:p>
                      <a:r>
                        <a:rPr lang="en-US" dirty="0" smtClean="0"/>
                        <a:t>Develop an exercise regimen that the client can follow at home; help the client develop a plan for including sufficient amounts</a:t>
                      </a:r>
                      <a:r>
                        <a:rPr lang="en-US" baseline="0" dirty="0" smtClean="0"/>
                        <a:t>  of fluids in his diet</a:t>
                      </a:r>
                      <a:endParaRPr lang="en-US" dirty="0"/>
                    </a:p>
                  </a:txBody>
                  <a:tcPr/>
                </a:tc>
              </a:tr>
              <a:tr h="693420">
                <a:tc>
                  <a:txBody>
                    <a:bodyPr/>
                    <a:lstStyle/>
                    <a:p>
                      <a:r>
                        <a:rPr lang="en-US" dirty="0" smtClean="0"/>
                        <a:t>INEFFECTIVE BREASTFEEDING</a:t>
                      </a:r>
                      <a:endParaRPr lang="en-US" dirty="0"/>
                    </a:p>
                  </a:txBody>
                  <a:tcPr/>
                </a:tc>
                <a:tc>
                  <a:txBody>
                    <a:bodyPr/>
                    <a:lstStyle/>
                    <a:p>
                      <a:r>
                        <a:rPr lang="en-US" dirty="0" smtClean="0"/>
                        <a:t>Breast</a:t>
                      </a:r>
                      <a:r>
                        <a:rPr lang="en-US" baseline="0" dirty="0" smtClean="0"/>
                        <a:t> engorgement</a:t>
                      </a:r>
                      <a:endParaRPr lang="en-US" dirty="0"/>
                    </a:p>
                  </a:txBody>
                  <a:tcPr/>
                </a:tc>
                <a:tc>
                  <a:txBody>
                    <a:bodyPr/>
                    <a:lstStyle/>
                    <a:p>
                      <a:r>
                        <a:rPr lang="en-US" dirty="0" smtClean="0"/>
                        <a:t>Teach massage of breasts before feeding;</a:t>
                      </a:r>
                      <a:r>
                        <a:rPr lang="en-US" baseline="0" dirty="0" smtClean="0"/>
                        <a:t> use hot packs before nursing</a:t>
                      </a:r>
                      <a:endParaRPr lang="en-US" dirty="0"/>
                    </a:p>
                  </a:txBody>
                  <a:tcPr/>
                </a:tc>
              </a:tr>
              <a:tr h="990600">
                <a:tc>
                  <a:txBody>
                    <a:bodyPr/>
                    <a:lstStyle/>
                    <a:p>
                      <a:endParaRPr lang="en-US"/>
                    </a:p>
                  </a:txBody>
                  <a:tcPr/>
                </a:tc>
                <a:tc>
                  <a:txBody>
                    <a:bodyPr/>
                    <a:lstStyle/>
                    <a:p>
                      <a:r>
                        <a:rPr lang="en-US" dirty="0" smtClean="0"/>
                        <a:t>Inexperience</a:t>
                      </a:r>
                      <a:r>
                        <a:rPr lang="en-US" baseline="0" dirty="0" smtClean="0"/>
                        <a:t> and lack of knowledge</a:t>
                      </a:r>
                      <a:endParaRPr lang="en-US" dirty="0"/>
                    </a:p>
                  </a:txBody>
                  <a:tcPr/>
                </a:tc>
                <a:tc>
                  <a:txBody>
                    <a:bodyPr/>
                    <a:lstStyle/>
                    <a:p>
                      <a:r>
                        <a:rPr lang="en-US" dirty="0" smtClean="0"/>
                        <a:t>Teach to feed baby</a:t>
                      </a:r>
                      <a:r>
                        <a:rPr lang="en-US" baseline="0" dirty="0" smtClean="0"/>
                        <a:t> on demand; demonstrate different holding positions for feeding</a:t>
                      </a:r>
                      <a:endParaRPr lang="en-US" dirty="0"/>
                    </a:p>
                  </a:txBody>
                  <a:tcPr/>
                </a:tc>
              </a:tr>
            </a:tbl>
          </a:graphicData>
        </a:graphic>
      </p:graphicFrame>
    </p:spTree>
  </p:cSld>
  <p:clrMapOvr>
    <a:masterClrMapping/>
  </p:clrMapOvr>
  <p:timing>
    <p:tnLst>
      <p:par>
        <p:cTn id="1" dur="indefinite" restart="never" nodeType="tmRoot"/>
      </p:par>
    </p:tnLst>
  </p:timing>
</p:sld>
</file>

<file path=ppt/slides/slide14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z="4800" b="1">
                <a:solidFill>
                  <a:srgbClr val="CC3399"/>
                </a:solidFill>
              </a:rPr>
              <a:t>Implemention</a:t>
            </a:r>
            <a:endParaRPr lang="en-US" sz="4800">
              <a:solidFill>
                <a:srgbClr val="CC3399"/>
              </a:solidFill>
            </a:endParaRPr>
          </a:p>
        </p:txBody>
      </p:sp>
      <p:sp>
        <p:nvSpPr>
          <p:cNvPr id="18435" name="Rectangle 3"/>
          <p:cNvSpPr>
            <a:spLocks noGrp="1" noChangeArrowheads="1"/>
          </p:cNvSpPr>
          <p:nvPr>
            <p:ph type="body" idx="1"/>
          </p:nvPr>
        </p:nvSpPr>
        <p:spPr>
          <a:xfrm>
            <a:off x="685800" y="1600200"/>
            <a:ext cx="7772400" cy="4876800"/>
          </a:xfrm>
        </p:spPr>
        <p:txBody>
          <a:bodyPr>
            <a:normAutofit lnSpcReduction="10000"/>
          </a:bodyPr>
          <a:lstStyle/>
          <a:p>
            <a:r>
              <a:rPr lang="en-US" dirty="0"/>
              <a:t>The </a:t>
            </a:r>
            <a:r>
              <a:rPr lang="en-US" b="1" dirty="0"/>
              <a:t>fourth</a:t>
            </a:r>
            <a:r>
              <a:rPr lang="en-US" dirty="0"/>
              <a:t> step in the Nursing Process</a:t>
            </a:r>
          </a:p>
          <a:p>
            <a:r>
              <a:rPr lang="en-US" dirty="0"/>
              <a:t>This is the “Doing” step</a:t>
            </a:r>
          </a:p>
          <a:p>
            <a:r>
              <a:rPr lang="en-US" dirty="0"/>
              <a:t>Carrying out nursing interventions (orders) selected during the planning step</a:t>
            </a:r>
          </a:p>
          <a:p>
            <a:r>
              <a:rPr lang="en-US" dirty="0"/>
              <a:t>This includes monitoring, teaching, further assessing, reviewing NCP, incorporating physicians orders and monitoring cost effectiveness of interventions </a:t>
            </a:r>
          </a:p>
          <a:p>
            <a:r>
              <a:rPr lang="en-US" dirty="0"/>
              <a:t>Utilize </a:t>
            </a:r>
            <a:r>
              <a:rPr lang="en-US" dirty="0" smtClean="0"/>
              <a:t>nursing intervention classification (NIC) </a:t>
            </a:r>
            <a:r>
              <a:rPr lang="en-US" dirty="0"/>
              <a:t>as standard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4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4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84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84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utoUpdateAnimBg="0"/>
    </p:bldLst>
  </p:timing>
</p:sld>
</file>

<file path=ppt/slides/slide1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IMPLEMENTATION</a:t>
            </a:r>
            <a:endParaRPr lang="en-US" dirty="0"/>
          </a:p>
        </p:txBody>
      </p:sp>
      <p:sp>
        <p:nvSpPr>
          <p:cNvPr id="3" name="Content Placeholder 2"/>
          <p:cNvSpPr>
            <a:spLocks noGrp="1"/>
          </p:cNvSpPr>
          <p:nvPr>
            <p:ph idx="1"/>
          </p:nvPr>
        </p:nvSpPr>
        <p:spPr/>
        <p:txBody>
          <a:bodyPr/>
          <a:lstStyle/>
          <a:p>
            <a:r>
              <a:rPr lang="en-US" dirty="0" smtClean="0"/>
              <a:t>Consists of doing and documenting the activities that are the specific nursing actions needed to carry out the interventions(or nursing orders).</a:t>
            </a:r>
          </a:p>
          <a:p>
            <a:r>
              <a:rPr lang="en-US" dirty="0" smtClean="0"/>
              <a:t>Provides the actual nursing activities and client responses that are examined during the final phase.</a:t>
            </a:r>
            <a:endParaRPr lang="en-US" dirty="0"/>
          </a:p>
        </p:txBody>
      </p:sp>
    </p:spTree>
  </p:cSld>
  <p:clrMapOvr>
    <a:masterClrMapping/>
  </p:clrMapOvr>
  <p:timing>
    <p:tnLst>
      <p:par>
        <p:cTn id="1" dur="indefinite" restart="never" nodeType="tmRoot"/>
      </p:par>
    </p:tnLst>
  </p:timing>
</p:sld>
</file>

<file path=ppt/slides/slide1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IMPLEMENTATION</a:t>
            </a:r>
            <a:endParaRPr lang="en-US" b="1" dirty="0"/>
          </a:p>
        </p:txBody>
      </p:sp>
      <p:sp>
        <p:nvSpPr>
          <p:cNvPr id="3" name="Content Placeholder 2"/>
          <p:cNvSpPr>
            <a:spLocks noGrp="1"/>
          </p:cNvSpPr>
          <p:nvPr>
            <p:ph idx="1"/>
          </p:nvPr>
        </p:nvSpPr>
        <p:spPr>
          <a:xfrm>
            <a:off x="457200" y="1600200"/>
            <a:ext cx="8229600" cy="4953000"/>
          </a:xfrm>
        </p:spPr>
        <p:txBody>
          <a:bodyPr>
            <a:normAutofit/>
          </a:bodyPr>
          <a:lstStyle/>
          <a:p>
            <a:pPr>
              <a:buNone/>
            </a:pPr>
            <a:r>
              <a:rPr lang="en-US" dirty="0" smtClean="0"/>
              <a:t>Executing the care plan </a:t>
            </a:r>
          </a:p>
          <a:p>
            <a:r>
              <a:rPr lang="en-US" dirty="0" smtClean="0"/>
              <a:t>Interventions are performed </a:t>
            </a:r>
          </a:p>
          <a:p>
            <a:r>
              <a:rPr lang="en-US" dirty="0" smtClean="0"/>
              <a:t>Assessment before, during, and after </a:t>
            </a:r>
          </a:p>
          <a:p>
            <a:r>
              <a:rPr lang="en-US" dirty="0" smtClean="0"/>
              <a:t>Report and document </a:t>
            </a:r>
          </a:p>
          <a:p>
            <a:pPr>
              <a:buNone/>
            </a:pPr>
            <a:r>
              <a:rPr lang="en-US" dirty="0" smtClean="0"/>
              <a:t> Includes: </a:t>
            </a:r>
          </a:p>
          <a:p>
            <a:r>
              <a:rPr lang="en-US" dirty="0" smtClean="0"/>
              <a:t>􀂃 Putting the care plan into action </a:t>
            </a:r>
          </a:p>
          <a:p>
            <a:r>
              <a:rPr lang="en-US" dirty="0" smtClean="0"/>
              <a:t>􀂃 Carrying out planned interventions </a:t>
            </a:r>
          </a:p>
          <a:p>
            <a:r>
              <a:rPr lang="en-US" dirty="0" smtClean="0"/>
              <a:t>􀂃 Assessing, reporting, documenting </a:t>
            </a:r>
          </a:p>
          <a:p>
            <a:endParaRPr lang="en-US" dirty="0"/>
          </a:p>
        </p:txBody>
      </p:sp>
    </p:spTree>
  </p:cSld>
  <p:clrMapOvr>
    <a:masterClrMapping/>
  </p:clrMapOvr>
  <p:timing>
    <p:tnLst>
      <p:par>
        <p:cTn id="1" dur="indefinite" restart="never" nodeType="tmRoot"/>
      </p:par>
    </p:tnLst>
  </p:timing>
</p:sld>
</file>

<file path=ppt/slides/slide1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228600" y="274638"/>
            <a:ext cx="8791575" cy="1143000"/>
          </a:xfrm>
        </p:spPr>
        <p:txBody>
          <a:bodyPr>
            <a:normAutofit fontScale="90000"/>
          </a:bodyPr>
          <a:lstStyle/>
          <a:p>
            <a:r>
              <a:rPr lang="en-US" b="1" dirty="0" smtClean="0"/>
              <a:t/>
            </a:r>
            <a:br>
              <a:rPr lang="en-US" b="1" dirty="0" smtClean="0"/>
            </a:br>
            <a:r>
              <a:rPr lang="en-US" b="1" dirty="0" smtClean="0"/>
              <a:t>Five </a:t>
            </a:r>
            <a:r>
              <a:rPr lang="en-US" b="1" dirty="0"/>
              <a:t>activities of the implementing phase</a:t>
            </a:r>
          </a:p>
        </p:txBody>
      </p:sp>
      <p:sp>
        <p:nvSpPr>
          <p:cNvPr id="142339" name="Rectangle 3"/>
          <p:cNvSpPr>
            <a:spLocks noGrp="1" noChangeArrowheads="1"/>
          </p:cNvSpPr>
          <p:nvPr>
            <p:ph type="body" idx="1"/>
          </p:nvPr>
        </p:nvSpPr>
        <p:spPr>
          <a:xfrm>
            <a:off x="609601" y="1905000"/>
            <a:ext cx="8001000" cy="4221163"/>
          </a:xfrm>
        </p:spPr>
        <p:txBody>
          <a:bodyPr/>
          <a:lstStyle/>
          <a:p>
            <a:pPr>
              <a:buFontTx/>
              <a:buNone/>
            </a:pPr>
            <a:r>
              <a:rPr lang="en-US" sz="2800" dirty="0"/>
              <a:t>Five Activities of the Implementing Phase</a:t>
            </a:r>
          </a:p>
          <a:p>
            <a:pPr lvl="1"/>
            <a:r>
              <a:rPr lang="en-US" sz="2800" dirty="0"/>
              <a:t>Reassessing the client</a:t>
            </a:r>
          </a:p>
          <a:p>
            <a:pPr lvl="1"/>
            <a:r>
              <a:rPr lang="en-US" sz="2800" dirty="0"/>
              <a:t>Determining the nurse’s need for assistance</a:t>
            </a:r>
          </a:p>
          <a:p>
            <a:pPr lvl="1"/>
            <a:r>
              <a:rPr lang="en-US" sz="2800" dirty="0"/>
              <a:t>Implementing nursing interventions</a:t>
            </a:r>
          </a:p>
          <a:p>
            <a:pPr lvl="1"/>
            <a:r>
              <a:rPr lang="en-US" sz="2800" dirty="0"/>
              <a:t>Supervising delegated care</a:t>
            </a:r>
          </a:p>
          <a:p>
            <a:pPr lvl="1"/>
            <a:r>
              <a:rPr lang="en-US" sz="2800" dirty="0"/>
              <a:t>Documenting nursing activities</a:t>
            </a:r>
          </a:p>
        </p:txBody>
      </p:sp>
    </p:spTree>
  </p:cSld>
  <p:clrMapOvr>
    <a:masterClrMapping/>
  </p:clrMapOvr>
  <p:timing>
    <p:tnLst>
      <p:par>
        <p:cTn id="1" dur="indefinite" restart="never" nodeType="tmRoot"/>
      </p:par>
    </p:tnLst>
  </p:timing>
</p:sld>
</file>

<file path=ppt/slides/slide1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IMPLEMENTATION</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IMPLEMENTING SKILLS</a:t>
            </a:r>
          </a:p>
          <a:p>
            <a:r>
              <a:rPr lang="en-US" dirty="0" smtClean="0"/>
              <a:t>Cognitive/ intellectual skills – include problem solving, decision-making, critical thinking and creativity.</a:t>
            </a:r>
          </a:p>
          <a:p>
            <a:r>
              <a:rPr lang="en-US" dirty="0" smtClean="0"/>
              <a:t>Interpersonal skills – are all of the activities, verbal and nonverbal, people use when interacting directly with each other.</a:t>
            </a:r>
          </a:p>
          <a:p>
            <a:r>
              <a:rPr lang="en-US" dirty="0" smtClean="0"/>
              <a:t>Technical skills – are ‘hands-on’ skills/ tasks/procedures/psychomotor skills.</a:t>
            </a:r>
            <a:endParaRPr lang="en-US" dirty="0"/>
          </a:p>
        </p:txBody>
      </p:sp>
    </p:spTree>
  </p:cSld>
  <p:clrMapOvr>
    <a:masterClrMapping/>
  </p:clrMapOvr>
  <p:timing>
    <p:tnLst>
      <p:par>
        <p:cTn id="1" dur="indefinite" restart="never" nodeType="tmRoot"/>
      </p:par>
    </p:tnLst>
  </p:timing>
</p:sld>
</file>

<file path=ppt/slides/slide1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IMPLEMENTATION</a:t>
            </a:r>
            <a:endParaRPr lang="en-US" dirty="0"/>
          </a:p>
        </p:txBody>
      </p:sp>
      <p:sp>
        <p:nvSpPr>
          <p:cNvPr id="3" name="Content Placeholder 2"/>
          <p:cNvSpPr>
            <a:spLocks noGrp="1"/>
          </p:cNvSpPr>
          <p:nvPr>
            <p:ph idx="1"/>
          </p:nvPr>
        </p:nvSpPr>
        <p:spPr/>
        <p:txBody>
          <a:bodyPr/>
          <a:lstStyle/>
          <a:p>
            <a:pPr>
              <a:buNone/>
            </a:pPr>
            <a:r>
              <a:rPr lang="en-US" b="1" dirty="0" smtClean="0"/>
              <a:t>PROCESS OF IMPLEMENTING</a:t>
            </a:r>
          </a:p>
          <a:p>
            <a:pPr>
              <a:buNone/>
            </a:pPr>
            <a:r>
              <a:rPr lang="en-US" dirty="0" smtClean="0"/>
              <a:t>INCLUDES:-</a:t>
            </a:r>
          </a:p>
          <a:p>
            <a:r>
              <a:rPr lang="en-US" dirty="0" smtClean="0"/>
              <a:t>Reassessing the client</a:t>
            </a:r>
          </a:p>
          <a:p>
            <a:r>
              <a:rPr lang="en-US" dirty="0" smtClean="0"/>
              <a:t>Determining the nurse’s need for assistance</a:t>
            </a:r>
          </a:p>
          <a:p>
            <a:r>
              <a:rPr lang="en-US" dirty="0" smtClean="0"/>
              <a:t>Implementing the nurse’s interventions</a:t>
            </a:r>
          </a:p>
          <a:p>
            <a:r>
              <a:rPr lang="en-US" dirty="0" smtClean="0"/>
              <a:t>Supervising the delegated care</a:t>
            </a:r>
          </a:p>
          <a:p>
            <a:r>
              <a:rPr lang="en-US" dirty="0" smtClean="0"/>
              <a:t>Documenting the nursing activities</a:t>
            </a:r>
          </a:p>
        </p:txBody>
      </p:sp>
    </p:spTree>
  </p:cSld>
  <p:clrMapOvr>
    <a:masterClrMapping/>
  </p:clrMapOvr>
  <p:timing>
    <p:tnLst>
      <p:par>
        <p:cTn id="1" dur="indefinite" restart="never" nodeType="tmRoot"/>
      </p:par>
    </p:tnLst>
  </p:timing>
</p:sld>
</file>

<file path=ppt/slides/slide1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b="1" dirty="0" smtClean="0"/>
              <a:t>IMPLEMENTATION</a:t>
            </a:r>
            <a:endParaRPr lang="en-US" dirty="0"/>
          </a:p>
        </p:txBody>
      </p:sp>
      <p:sp>
        <p:nvSpPr>
          <p:cNvPr id="3" name="Content Placeholder 2"/>
          <p:cNvSpPr>
            <a:spLocks noGrp="1"/>
          </p:cNvSpPr>
          <p:nvPr>
            <p:ph idx="1"/>
          </p:nvPr>
        </p:nvSpPr>
        <p:spPr>
          <a:xfrm>
            <a:off x="457200" y="1219200"/>
            <a:ext cx="8382000" cy="5334000"/>
          </a:xfrm>
        </p:spPr>
        <p:txBody>
          <a:bodyPr>
            <a:normAutofit/>
          </a:bodyPr>
          <a:lstStyle/>
          <a:p>
            <a:pPr>
              <a:buNone/>
            </a:pPr>
            <a:r>
              <a:rPr lang="en-US" b="1" dirty="0" smtClean="0"/>
              <a:t>GUIDELINES</a:t>
            </a:r>
          </a:p>
          <a:p>
            <a:r>
              <a:rPr lang="en-US" dirty="0" smtClean="0"/>
              <a:t>Base nursing interventions on scientific knowledge, nursing research and evidence-based practice.</a:t>
            </a:r>
          </a:p>
          <a:p>
            <a:r>
              <a:rPr lang="en-US" dirty="0" smtClean="0"/>
              <a:t>Clearly understand the orders to be implemented and question any that are not understood.</a:t>
            </a:r>
          </a:p>
          <a:p>
            <a:r>
              <a:rPr lang="en-US" dirty="0" smtClean="0"/>
              <a:t>Adapt activities to individual client.</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b="1" dirty="0"/>
              <a:t>Body Mechanics in bed making</a:t>
            </a:r>
          </a:p>
        </p:txBody>
      </p:sp>
      <p:sp>
        <p:nvSpPr>
          <p:cNvPr id="31747" name="Rectangle 3"/>
          <p:cNvSpPr>
            <a:spLocks noGrp="1" noChangeArrowheads="1"/>
          </p:cNvSpPr>
          <p:nvPr>
            <p:ph type="body" idx="1"/>
          </p:nvPr>
        </p:nvSpPr>
        <p:spPr/>
        <p:txBody>
          <a:bodyPr/>
          <a:lstStyle/>
          <a:p>
            <a:pPr>
              <a:lnSpc>
                <a:spcPct val="90000"/>
              </a:lnSpc>
            </a:pPr>
            <a:r>
              <a:rPr lang="en-US" sz="2800"/>
              <a:t>Know limitations.  Don’t lift, turn, or move resident alone if in doubt</a:t>
            </a:r>
          </a:p>
          <a:p>
            <a:pPr>
              <a:lnSpc>
                <a:spcPct val="90000"/>
              </a:lnSpc>
            </a:pPr>
            <a:r>
              <a:rPr lang="en-US" sz="2800"/>
              <a:t>Get close to side of bed, don’t make from the top or bottom of the bed</a:t>
            </a:r>
          </a:p>
          <a:p>
            <a:pPr>
              <a:lnSpc>
                <a:spcPct val="90000"/>
              </a:lnSpc>
            </a:pPr>
            <a:r>
              <a:rPr lang="en-US" sz="2800"/>
              <a:t>Back straight, knees bent, feet apart</a:t>
            </a:r>
          </a:p>
          <a:p>
            <a:pPr>
              <a:lnSpc>
                <a:spcPct val="90000"/>
              </a:lnSpc>
            </a:pPr>
            <a:r>
              <a:rPr lang="en-US" sz="2800"/>
              <a:t>Move feet to turn in direction wanted &amp; avoid twisting back</a:t>
            </a:r>
          </a:p>
          <a:p>
            <a:pPr>
              <a:lnSpc>
                <a:spcPct val="90000"/>
              </a:lnSpc>
            </a:pPr>
            <a:r>
              <a:rPr lang="en-US" sz="2800"/>
              <a:t>Raise bed to comfortable height</a:t>
            </a:r>
          </a:p>
          <a:p>
            <a:pPr>
              <a:lnSpc>
                <a:spcPct val="90000"/>
              </a:lnSpc>
            </a:pPr>
            <a:r>
              <a:rPr lang="en-US" sz="2800"/>
              <a:t>Make one side of bed before beginning other side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additive="base">
                                        <p:cTn id="7" dur="500" fill="hold"/>
                                        <p:tgtEl>
                                          <p:spTgt spid="317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7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47">
                                            <p:txEl>
                                              <p:pRg st="1" end="1"/>
                                            </p:txEl>
                                          </p:spTgt>
                                        </p:tgtEl>
                                        <p:attrNameLst>
                                          <p:attrName>style.visibility</p:attrName>
                                        </p:attrNameLst>
                                      </p:cBhvr>
                                      <p:to>
                                        <p:strVal val="visible"/>
                                      </p:to>
                                    </p:set>
                                    <p:anim calcmode="lin" valueType="num">
                                      <p:cBhvr additive="base">
                                        <p:cTn id="13" dur="500" fill="hold"/>
                                        <p:tgtEl>
                                          <p:spTgt spid="317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47">
                                            <p:txEl>
                                              <p:pRg st="2" end="2"/>
                                            </p:txEl>
                                          </p:spTgt>
                                        </p:tgtEl>
                                        <p:attrNameLst>
                                          <p:attrName>style.visibility</p:attrName>
                                        </p:attrNameLst>
                                      </p:cBhvr>
                                      <p:to>
                                        <p:strVal val="visible"/>
                                      </p:to>
                                    </p:set>
                                    <p:anim calcmode="lin" valueType="num">
                                      <p:cBhvr additive="base">
                                        <p:cTn id="19" dur="500" fill="hold"/>
                                        <p:tgtEl>
                                          <p:spTgt spid="317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7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1747">
                                            <p:txEl>
                                              <p:pRg st="3" end="3"/>
                                            </p:txEl>
                                          </p:spTgt>
                                        </p:tgtEl>
                                        <p:attrNameLst>
                                          <p:attrName>style.visibility</p:attrName>
                                        </p:attrNameLst>
                                      </p:cBhvr>
                                      <p:to>
                                        <p:strVal val="visible"/>
                                      </p:to>
                                    </p:set>
                                    <p:anim calcmode="lin" valueType="num">
                                      <p:cBhvr additive="base">
                                        <p:cTn id="25" dur="500" fill="hold"/>
                                        <p:tgtEl>
                                          <p:spTgt spid="3174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17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1747">
                                            <p:txEl>
                                              <p:pRg st="4" end="4"/>
                                            </p:txEl>
                                          </p:spTgt>
                                        </p:tgtEl>
                                        <p:attrNameLst>
                                          <p:attrName>style.visibility</p:attrName>
                                        </p:attrNameLst>
                                      </p:cBhvr>
                                      <p:to>
                                        <p:strVal val="visible"/>
                                      </p:to>
                                    </p:set>
                                    <p:anim calcmode="lin" valueType="num">
                                      <p:cBhvr additive="base">
                                        <p:cTn id="31" dur="500" fill="hold"/>
                                        <p:tgtEl>
                                          <p:spTgt spid="3174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174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1747">
                                            <p:txEl>
                                              <p:pRg st="5" end="5"/>
                                            </p:txEl>
                                          </p:spTgt>
                                        </p:tgtEl>
                                        <p:attrNameLst>
                                          <p:attrName>style.visibility</p:attrName>
                                        </p:attrNameLst>
                                      </p:cBhvr>
                                      <p:to>
                                        <p:strVal val="visible"/>
                                      </p:to>
                                    </p:set>
                                    <p:anim calcmode="lin" valueType="num">
                                      <p:cBhvr additive="base">
                                        <p:cTn id="37" dur="500" fill="hold"/>
                                        <p:tgtEl>
                                          <p:spTgt spid="3174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174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bldLvl="3" autoUpdateAnimBg="0"/>
    </p:bldLst>
  </p:timing>
</p:sld>
</file>

<file path=ppt/slides/slide1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IMPLEMENTATION</a:t>
            </a:r>
            <a:endParaRPr lang="en-US" dirty="0"/>
          </a:p>
        </p:txBody>
      </p:sp>
      <p:sp>
        <p:nvSpPr>
          <p:cNvPr id="3" name="Content Placeholder 2"/>
          <p:cNvSpPr>
            <a:spLocks noGrp="1"/>
          </p:cNvSpPr>
          <p:nvPr>
            <p:ph idx="1"/>
          </p:nvPr>
        </p:nvSpPr>
        <p:spPr/>
        <p:txBody>
          <a:bodyPr/>
          <a:lstStyle/>
          <a:p>
            <a:r>
              <a:rPr lang="en-US" dirty="0" smtClean="0"/>
              <a:t>Implement safe care </a:t>
            </a:r>
            <a:r>
              <a:rPr lang="en-US" dirty="0" err="1" smtClean="0"/>
              <a:t>e.g</a:t>
            </a:r>
            <a:r>
              <a:rPr lang="en-US" dirty="0" smtClean="0"/>
              <a:t> infection prevention</a:t>
            </a:r>
          </a:p>
          <a:p>
            <a:r>
              <a:rPr lang="en-US" dirty="0" smtClean="0"/>
              <a:t>Provide teaching, support and comfort.</a:t>
            </a:r>
          </a:p>
          <a:p>
            <a:r>
              <a:rPr lang="en-US" dirty="0" smtClean="0"/>
              <a:t>Be holistic</a:t>
            </a:r>
          </a:p>
          <a:p>
            <a:r>
              <a:rPr lang="en-US" dirty="0" smtClean="0"/>
              <a:t>Respect the dignity of the client and enhance the client’s self-esteem; encourage clients to make own decisions</a:t>
            </a:r>
          </a:p>
          <a:p>
            <a:r>
              <a:rPr lang="en-US" dirty="0" smtClean="0"/>
              <a:t>Encourage clients to participate actively in implementing the nursing interventions.</a:t>
            </a:r>
          </a:p>
          <a:p>
            <a:endParaRPr lang="en-US" dirty="0"/>
          </a:p>
        </p:txBody>
      </p:sp>
    </p:spTree>
  </p:cSld>
  <p:clrMapOvr>
    <a:masterClrMapping/>
  </p:clrMapOvr>
  <p:timing>
    <p:tnLst>
      <p:par>
        <p:cTn id="1" dur="indefinite" restart="never" nodeType="tmRoot"/>
      </p:par>
    </p:tnLst>
  </p:timing>
</p:sld>
</file>

<file path=ppt/slides/slide1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RATIONALE</a:t>
            </a:r>
            <a:endParaRPr lang="en-US" b="1" dirty="0"/>
          </a:p>
        </p:txBody>
      </p:sp>
      <p:sp>
        <p:nvSpPr>
          <p:cNvPr id="3" name="Content Placeholder 2"/>
          <p:cNvSpPr>
            <a:spLocks noGrp="1"/>
          </p:cNvSpPr>
          <p:nvPr>
            <p:ph idx="1"/>
          </p:nvPr>
        </p:nvSpPr>
        <p:spPr/>
        <p:txBody>
          <a:bodyPr/>
          <a:lstStyle/>
          <a:p>
            <a:r>
              <a:rPr lang="en-US" dirty="0" smtClean="0"/>
              <a:t>A rationale is the scientific principle given as the reason for selecting a particular nursing intervention.</a:t>
            </a:r>
          </a:p>
          <a:p>
            <a:endParaRPr lang="en-US" dirty="0"/>
          </a:p>
        </p:txBody>
      </p:sp>
    </p:spTree>
  </p:cSld>
  <p:clrMapOvr>
    <a:masterClrMapping/>
  </p:clrMapOvr>
  <p:timing>
    <p:tnLst>
      <p:par>
        <p:cTn id="1" dur="indefinite" restart="never" nodeType="tmRoot"/>
      </p:par>
    </p:tnLst>
  </p:timing>
</p:sld>
</file>

<file path=ppt/slides/slide14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fontScale="90000"/>
          </a:bodyPr>
          <a:lstStyle/>
          <a:p>
            <a:r>
              <a:rPr lang="en-US" b="1">
                <a:solidFill>
                  <a:srgbClr val="CC3399"/>
                </a:solidFill>
              </a:rPr>
              <a:t>Evaluation- To determine effectiveness of NCP</a:t>
            </a:r>
            <a:endParaRPr lang="en-US">
              <a:solidFill>
                <a:srgbClr val="CC3399"/>
              </a:solidFill>
            </a:endParaRPr>
          </a:p>
        </p:txBody>
      </p:sp>
      <p:sp>
        <p:nvSpPr>
          <p:cNvPr id="29699" name="Rectangle 3"/>
          <p:cNvSpPr>
            <a:spLocks noGrp="1" noChangeArrowheads="1"/>
          </p:cNvSpPr>
          <p:nvPr>
            <p:ph type="body" idx="1"/>
          </p:nvPr>
        </p:nvSpPr>
        <p:spPr>
          <a:xfrm>
            <a:off x="685800" y="1676400"/>
            <a:ext cx="7772400" cy="4800600"/>
          </a:xfrm>
        </p:spPr>
        <p:txBody>
          <a:bodyPr/>
          <a:lstStyle/>
          <a:p>
            <a:r>
              <a:rPr lang="en-US" sz="2800" b="1"/>
              <a:t>Final step</a:t>
            </a:r>
            <a:r>
              <a:rPr lang="en-US" sz="2800"/>
              <a:t> of the Nursing Process but </a:t>
            </a:r>
            <a:br>
              <a:rPr lang="en-US" sz="2800"/>
            </a:br>
            <a:r>
              <a:rPr lang="en-US" sz="2800"/>
              <a:t>also done concurrently throughout client care</a:t>
            </a:r>
          </a:p>
          <a:p>
            <a:r>
              <a:rPr lang="en-US" sz="2800"/>
              <a:t>A comparison of client behavior and/or response to the established outcome criteria</a:t>
            </a:r>
          </a:p>
          <a:p>
            <a:r>
              <a:rPr lang="en-US" sz="2800"/>
              <a:t>Continuous review of the nursing care plan </a:t>
            </a:r>
          </a:p>
          <a:p>
            <a:r>
              <a:rPr lang="en-US" sz="2800"/>
              <a:t>Examines if nursing interventions are working</a:t>
            </a:r>
          </a:p>
          <a:p>
            <a:r>
              <a:rPr lang="en-US" sz="2800"/>
              <a:t>Determines changes needed to help client reach stated goals.</a:t>
            </a:r>
          </a:p>
          <a:p>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additive="base">
                                        <p:cTn id="7" dur="5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699">
                                            <p:txEl>
                                              <p:pRg st="1" end="1"/>
                                            </p:txEl>
                                          </p:spTgt>
                                        </p:tgtEl>
                                        <p:attrNameLst>
                                          <p:attrName>style.visibility</p:attrName>
                                        </p:attrNameLst>
                                      </p:cBhvr>
                                      <p:to>
                                        <p:strVal val="visible"/>
                                      </p:to>
                                    </p:set>
                                    <p:anim calcmode="lin" valueType="num">
                                      <p:cBhvr additive="base">
                                        <p:cTn id="13" dur="500" fill="hold"/>
                                        <p:tgtEl>
                                          <p:spTgt spid="296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6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699">
                                            <p:txEl>
                                              <p:pRg st="2" end="2"/>
                                            </p:txEl>
                                          </p:spTgt>
                                        </p:tgtEl>
                                        <p:attrNameLst>
                                          <p:attrName>style.visibility</p:attrName>
                                        </p:attrNameLst>
                                      </p:cBhvr>
                                      <p:to>
                                        <p:strVal val="visible"/>
                                      </p:to>
                                    </p:set>
                                    <p:anim calcmode="lin" valueType="num">
                                      <p:cBhvr additive="base">
                                        <p:cTn id="19" dur="5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6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699">
                                            <p:txEl>
                                              <p:pRg st="3" end="3"/>
                                            </p:txEl>
                                          </p:spTgt>
                                        </p:tgtEl>
                                        <p:attrNameLst>
                                          <p:attrName>style.visibility</p:attrName>
                                        </p:attrNameLst>
                                      </p:cBhvr>
                                      <p:to>
                                        <p:strVal val="visible"/>
                                      </p:to>
                                    </p:set>
                                    <p:anim calcmode="lin" valueType="num">
                                      <p:cBhvr additive="base">
                                        <p:cTn id="25" dur="500" fill="hold"/>
                                        <p:tgtEl>
                                          <p:spTgt spid="296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6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9699">
                                            <p:txEl>
                                              <p:pRg st="4" end="4"/>
                                            </p:txEl>
                                          </p:spTgt>
                                        </p:tgtEl>
                                        <p:attrNameLst>
                                          <p:attrName>style.visibility</p:attrName>
                                        </p:attrNameLst>
                                      </p:cBhvr>
                                      <p:to>
                                        <p:strVal val="visible"/>
                                      </p:to>
                                    </p:set>
                                    <p:anim calcmode="lin" valueType="num">
                                      <p:cBhvr additive="base">
                                        <p:cTn id="31" dur="500" fill="hold"/>
                                        <p:tgtEl>
                                          <p:spTgt spid="296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969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autoUpdateAnimBg="0"/>
    </p:bldLst>
  </p:timing>
</p:sld>
</file>

<file path=ppt/slides/slide1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EVALUATION</a:t>
            </a: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Evaluation is a planned, ongoing, purposeful activity in which clients and health professionals determine:-</a:t>
            </a:r>
          </a:p>
          <a:p>
            <a:pPr marL="514350" indent="-514350">
              <a:buFont typeface="+mj-lt"/>
              <a:buAutoNum type="alphaLcParenR"/>
            </a:pPr>
            <a:r>
              <a:rPr lang="en-US" dirty="0" smtClean="0"/>
              <a:t>The  client’s progress toward achievement of goals/outcomes</a:t>
            </a:r>
          </a:p>
          <a:p>
            <a:pPr marL="514350" indent="-514350">
              <a:buFont typeface="+mj-lt"/>
              <a:buAutoNum type="alphaLcParenR"/>
            </a:pPr>
            <a:r>
              <a:rPr lang="en-US" dirty="0" smtClean="0"/>
              <a:t>The effectiveness of the nursing care plan.</a:t>
            </a:r>
          </a:p>
          <a:p>
            <a:pPr marL="514350" indent="-514350">
              <a:buNone/>
            </a:pPr>
            <a:r>
              <a:rPr lang="en-US" dirty="0" smtClean="0"/>
              <a:t>Conclusions drawn from evaluation determine whether the nursing interventions should be terminated, continued or changed. </a:t>
            </a:r>
            <a:endParaRPr lang="en-US" dirty="0"/>
          </a:p>
        </p:txBody>
      </p:sp>
    </p:spTree>
  </p:cSld>
  <p:clrMapOvr>
    <a:masterClrMapping/>
  </p:clrMapOvr>
  <p:timing>
    <p:tnLst>
      <p:par>
        <p:cTn id="1" dur="indefinite" restart="never" nodeType="tmRoot"/>
      </p:par>
    </p:tnLst>
  </p:timing>
</p:sld>
</file>

<file path=ppt/slides/slide1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b="1" dirty="0" smtClean="0"/>
              <a:t>EVALUATION</a:t>
            </a:r>
            <a:endParaRPr lang="en-US" b="1" dirty="0"/>
          </a:p>
        </p:txBody>
      </p:sp>
      <p:sp>
        <p:nvSpPr>
          <p:cNvPr id="3" name="Content Placeholder 2"/>
          <p:cNvSpPr>
            <a:spLocks noGrp="1"/>
          </p:cNvSpPr>
          <p:nvPr>
            <p:ph idx="1"/>
          </p:nvPr>
        </p:nvSpPr>
        <p:spPr>
          <a:xfrm>
            <a:off x="457200" y="1219200"/>
            <a:ext cx="8229600" cy="5334000"/>
          </a:xfrm>
        </p:spPr>
        <p:txBody>
          <a:bodyPr>
            <a:normAutofit fontScale="92500" lnSpcReduction="20000"/>
          </a:bodyPr>
          <a:lstStyle/>
          <a:p>
            <a:r>
              <a:rPr lang="en-US" dirty="0" smtClean="0"/>
              <a:t>MENTAL - On going throughout implementation</a:t>
            </a:r>
          </a:p>
          <a:p>
            <a:r>
              <a:rPr lang="en-US" dirty="0" smtClean="0"/>
              <a:t>WRITTEN (this should preferably be done with the patient present in order to get accurate feedback)</a:t>
            </a:r>
          </a:p>
          <a:p>
            <a:pPr>
              <a:buNone/>
            </a:pPr>
            <a:endParaRPr lang="en-US" dirty="0" smtClean="0"/>
          </a:p>
          <a:p>
            <a:r>
              <a:rPr lang="en-US" dirty="0" smtClean="0"/>
              <a:t>Must be carried out at least twice in 24 hours</a:t>
            </a:r>
          </a:p>
          <a:p>
            <a:r>
              <a:rPr lang="en-US" dirty="0" smtClean="0"/>
              <a:t>And whenever any incident occurs. (date, time</a:t>
            </a:r>
          </a:p>
          <a:p>
            <a:r>
              <a:rPr lang="en-US" dirty="0" smtClean="0"/>
              <a:t>signature)</a:t>
            </a:r>
          </a:p>
          <a:p>
            <a:r>
              <a:rPr lang="en-US" dirty="0" smtClean="0"/>
              <a:t>Write a general statement about patient’s condition</a:t>
            </a:r>
          </a:p>
          <a:p>
            <a:r>
              <a:rPr lang="en-US" dirty="0" smtClean="0"/>
              <a:t>(better, same, worse)</a:t>
            </a:r>
          </a:p>
          <a:p>
            <a:r>
              <a:rPr lang="en-US" dirty="0" smtClean="0"/>
              <a:t>Evaluate each care plan in turn and by number</a:t>
            </a:r>
            <a:endParaRPr lang="en-US" dirty="0"/>
          </a:p>
        </p:txBody>
      </p:sp>
    </p:spTree>
  </p:cSld>
  <p:clrMapOvr>
    <a:masterClrMapping/>
  </p:clrMapOvr>
  <p:timing>
    <p:tnLst>
      <p:par>
        <p:cTn id="1" dur="indefinite" restart="never" nodeType="tmRoot"/>
      </p:par>
    </p:tnLst>
  </p:timing>
</p:sld>
</file>

<file path=ppt/slides/slide1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EVALUATION</a:t>
            </a:r>
            <a:endParaRPr lang="en-US" b="1" dirty="0"/>
          </a:p>
        </p:txBody>
      </p:sp>
      <p:sp>
        <p:nvSpPr>
          <p:cNvPr id="3" name="Content Placeholder 2"/>
          <p:cNvSpPr>
            <a:spLocks noGrp="1"/>
          </p:cNvSpPr>
          <p:nvPr>
            <p:ph idx="1"/>
          </p:nvPr>
        </p:nvSpPr>
        <p:spPr>
          <a:xfrm>
            <a:off x="457200" y="1295400"/>
            <a:ext cx="8229600" cy="5257800"/>
          </a:xfrm>
        </p:spPr>
        <p:txBody>
          <a:bodyPr>
            <a:normAutofit/>
          </a:bodyPr>
          <a:lstStyle/>
          <a:p>
            <a:r>
              <a:rPr lang="en-US" dirty="0" smtClean="0"/>
              <a:t>Client is evaluated </a:t>
            </a:r>
          </a:p>
          <a:p>
            <a:r>
              <a:rPr lang="en-US" dirty="0" smtClean="0"/>
              <a:t>Care plan is evaluated </a:t>
            </a:r>
          </a:p>
          <a:p>
            <a:r>
              <a:rPr lang="en-US" dirty="0" smtClean="0"/>
              <a:t>Goal attainment is determined </a:t>
            </a:r>
          </a:p>
          <a:p>
            <a:r>
              <a:rPr lang="en-US" dirty="0" smtClean="0"/>
              <a:t>Cognitive Skills </a:t>
            </a:r>
          </a:p>
          <a:p>
            <a:pPr>
              <a:buNone/>
            </a:pPr>
            <a:endParaRPr lang="en-US" dirty="0" smtClean="0"/>
          </a:p>
          <a:p>
            <a:pPr>
              <a:buNone/>
            </a:pPr>
            <a:r>
              <a:rPr lang="en-US" dirty="0" smtClean="0"/>
              <a:t>Nurses Use: </a:t>
            </a:r>
          </a:p>
          <a:p>
            <a:pPr lvl="1"/>
            <a:r>
              <a:rPr lang="en-US" dirty="0" smtClean="0"/>
              <a:t>• Decision making </a:t>
            </a:r>
          </a:p>
          <a:p>
            <a:pPr lvl="1"/>
            <a:r>
              <a:rPr lang="en-US" dirty="0" smtClean="0"/>
              <a:t>• Critical thinking </a:t>
            </a:r>
          </a:p>
          <a:p>
            <a:pPr lvl="1"/>
            <a:r>
              <a:rPr lang="en-US" dirty="0" smtClean="0"/>
              <a:t>• Problem solving </a:t>
            </a:r>
          </a:p>
          <a:p>
            <a:endParaRPr lang="en-US" dirty="0"/>
          </a:p>
        </p:txBody>
      </p:sp>
    </p:spTree>
  </p:cSld>
  <p:clrMapOvr>
    <a:masterClrMapping/>
  </p:clrMapOvr>
  <p:timing>
    <p:tnLst>
      <p:par>
        <p:cTn id="1" dur="indefinite" restart="never" nodeType="tmRoot"/>
      </p:par>
    </p:tnLst>
  </p:timing>
</p:sld>
</file>

<file path=ppt/slides/slide1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
            </a:r>
            <a:br>
              <a:rPr lang="en-US" b="1" dirty="0" smtClean="0"/>
            </a:br>
            <a:r>
              <a:rPr lang="en-US" b="1" dirty="0" smtClean="0"/>
              <a:t>Evaluation Purpose </a:t>
            </a:r>
            <a:br>
              <a:rPr lang="en-US" b="1" dirty="0" smtClean="0"/>
            </a:br>
            <a:endParaRPr lang="en-US" b="1" dirty="0"/>
          </a:p>
        </p:txBody>
      </p:sp>
      <p:sp>
        <p:nvSpPr>
          <p:cNvPr id="3" name="Content Placeholder 2"/>
          <p:cNvSpPr>
            <a:spLocks noGrp="1"/>
          </p:cNvSpPr>
          <p:nvPr>
            <p:ph idx="1"/>
          </p:nvPr>
        </p:nvSpPr>
        <p:spPr>
          <a:xfrm>
            <a:off x="457200" y="1371600"/>
            <a:ext cx="8229600" cy="4754563"/>
          </a:xfrm>
        </p:spPr>
        <p:txBody>
          <a:bodyPr>
            <a:normAutofit/>
          </a:bodyPr>
          <a:lstStyle/>
          <a:p>
            <a:r>
              <a:rPr lang="en-US" dirty="0" smtClean="0"/>
              <a:t>To estimate effectiveness of care </a:t>
            </a:r>
          </a:p>
          <a:p>
            <a:r>
              <a:rPr lang="en-US" dirty="0" smtClean="0"/>
              <a:t>To estimate quality of care </a:t>
            </a:r>
          </a:p>
          <a:p>
            <a:r>
              <a:rPr lang="en-US" dirty="0" smtClean="0"/>
              <a:t>To estimate client responses </a:t>
            </a:r>
          </a:p>
          <a:p>
            <a:r>
              <a:rPr lang="en-US" dirty="0" smtClean="0"/>
              <a:t>To determine if the care plan is working </a:t>
            </a:r>
          </a:p>
          <a:p>
            <a:r>
              <a:rPr lang="en-US" dirty="0" smtClean="0"/>
              <a:t>To determine how well the care plan is working </a:t>
            </a:r>
          </a:p>
          <a:p>
            <a:endParaRPr lang="en-US" dirty="0"/>
          </a:p>
        </p:txBody>
      </p:sp>
    </p:spTree>
  </p:cSld>
  <p:clrMapOvr>
    <a:masterClrMapping/>
  </p:clrMapOvr>
  <p:timing>
    <p:tnLst>
      <p:par>
        <p:cTn id="1" dur="indefinite" restart="never" nodeType="tmRoot"/>
      </p:par>
    </p:tnLst>
  </p:timing>
</p:sld>
</file>

<file path=ppt/slides/slide1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EVALUATION</a:t>
            </a:r>
            <a:endParaRPr lang="en-US" dirty="0"/>
          </a:p>
        </p:txBody>
      </p:sp>
      <p:sp>
        <p:nvSpPr>
          <p:cNvPr id="3" name="Content Placeholder 2"/>
          <p:cNvSpPr>
            <a:spLocks noGrp="1"/>
          </p:cNvSpPr>
          <p:nvPr>
            <p:ph idx="1"/>
          </p:nvPr>
        </p:nvSpPr>
        <p:spPr/>
        <p:txBody>
          <a:bodyPr/>
          <a:lstStyle/>
          <a:p>
            <a:pPr>
              <a:buNone/>
            </a:pPr>
            <a:r>
              <a:rPr lang="en-US" b="1" dirty="0" smtClean="0"/>
              <a:t>COMPONENTS</a:t>
            </a:r>
          </a:p>
          <a:p>
            <a:r>
              <a:rPr lang="en-US" dirty="0" smtClean="0"/>
              <a:t>Collecting data related to the desired outcomes</a:t>
            </a:r>
          </a:p>
          <a:p>
            <a:r>
              <a:rPr lang="en-US" dirty="0" smtClean="0"/>
              <a:t>Comparing the data with outcomes</a:t>
            </a:r>
          </a:p>
          <a:p>
            <a:r>
              <a:rPr lang="en-US" dirty="0" smtClean="0"/>
              <a:t>Relating nursing activities to outcomes</a:t>
            </a:r>
          </a:p>
          <a:p>
            <a:r>
              <a:rPr lang="en-US" dirty="0" smtClean="0"/>
              <a:t>Drawing conclusions about problem status</a:t>
            </a:r>
          </a:p>
          <a:p>
            <a:r>
              <a:rPr lang="en-US" dirty="0" smtClean="0"/>
              <a:t>Continuing, modifying or terminating the nursing </a:t>
            </a:r>
            <a:r>
              <a:rPr lang="en-US" smtClean="0"/>
              <a:t>care plan.</a:t>
            </a:r>
            <a:endParaRPr lang="en-US" dirty="0"/>
          </a:p>
        </p:txBody>
      </p:sp>
    </p:spTree>
  </p:cSld>
  <p:clrMapOvr>
    <a:masterClrMapping/>
  </p:clrMapOvr>
  <p:timing>
    <p:tnLst>
      <p:par>
        <p:cTn id="1" dur="indefinite" restart="never" nodeType="tmRoot"/>
      </p:par>
    </p:tnLst>
  </p:timing>
</p:sld>
</file>

<file path=ppt/slides/slide1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Characteristics of Evaluation</a:t>
            </a:r>
            <a:endParaRPr lang="en-US" b="1" dirty="0"/>
          </a:p>
        </p:txBody>
      </p:sp>
      <p:sp>
        <p:nvSpPr>
          <p:cNvPr id="3" name="Content Placeholder 2"/>
          <p:cNvSpPr>
            <a:spLocks noGrp="1"/>
          </p:cNvSpPr>
          <p:nvPr>
            <p:ph idx="1"/>
          </p:nvPr>
        </p:nvSpPr>
        <p:spPr/>
        <p:txBody>
          <a:bodyPr/>
          <a:lstStyle/>
          <a:p>
            <a:pPr>
              <a:buNone/>
            </a:pPr>
            <a:r>
              <a:rPr lang="en-US" dirty="0" smtClean="0"/>
              <a:t> </a:t>
            </a:r>
          </a:p>
          <a:p>
            <a:r>
              <a:rPr lang="en-US" dirty="0" smtClean="0"/>
              <a:t>Ongoing </a:t>
            </a:r>
          </a:p>
          <a:p>
            <a:r>
              <a:rPr lang="en-US" dirty="0" smtClean="0"/>
              <a:t>Continues as long as care is provided </a:t>
            </a:r>
          </a:p>
          <a:p>
            <a:r>
              <a:rPr lang="en-US" dirty="0" smtClean="0"/>
              <a:t>Client responses are compared </a:t>
            </a:r>
          </a:p>
          <a:p>
            <a:r>
              <a:rPr lang="en-US" dirty="0" smtClean="0"/>
              <a:t>Focuses on relationship </a:t>
            </a:r>
          </a:p>
          <a:p>
            <a:r>
              <a:rPr lang="en-US" dirty="0" smtClean="0"/>
              <a:t>Success of plan is judged </a:t>
            </a:r>
          </a:p>
          <a:p>
            <a:endParaRPr lang="en-US" dirty="0"/>
          </a:p>
        </p:txBody>
      </p:sp>
    </p:spTree>
  </p:cSld>
  <p:clrMapOvr>
    <a:masterClrMapping/>
  </p:clrMapOvr>
  <p:timing>
    <p:tnLst>
      <p:par>
        <p:cTn id="1" dur="indefinite" restart="never" nodeType="tmRoot"/>
      </p:par>
    </p:tnLst>
  </p:timing>
</p:sld>
</file>

<file path=ppt/slides/slide1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r>
              <a:rPr lang="en-US" b="1" dirty="0"/>
              <a:t>Evaluation</a:t>
            </a:r>
          </a:p>
        </p:txBody>
      </p:sp>
      <p:sp>
        <p:nvSpPr>
          <p:cNvPr id="125955" name="Rectangle 3"/>
          <p:cNvSpPr>
            <a:spLocks noGrp="1" noChangeArrowheads="1"/>
          </p:cNvSpPr>
          <p:nvPr>
            <p:ph type="body" idx="1"/>
          </p:nvPr>
        </p:nvSpPr>
        <p:spPr/>
        <p:txBody>
          <a:bodyPr/>
          <a:lstStyle/>
          <a:p>
            <a:pPr>
              <a:buFont typeface="Monotype Sorts" pitchFamily="2" charset="2"/>
              <a:buNone/>
            </a:pPr>
            <a:r>
              <a:rPr lang="en-US" b="1" dirty="0"/>
              <a:t>Factors that impede goal attainment</a:t>
            </a:r>
            <a:r>
              <a:rPr lang="en-US" b="1" dirty="0" smtClean="0"/>
              <a:t>:</a:t>
            </a:r>
            <a:endParaRPr lang="en-US" dirty="0"/>
          </a:p>
          <a:p>
            <a:r>
              <a:rPr lang="en-US" dirty="0"/>
              <a:t>Incomplete database</a:t>
            </a:r>
          </a:p>
          <a:p>
            <a:r>
              <a:rPr lang="en-US" dirty="0"/>
              <a:t>Unrealistic client outcomes</a:t>
            </a:r>
          </a:p>
          <a:p>
            <a:r>
              <a:rPr lang="en-US" dirty="0"/>
              <a:t>Nonspecific </a:t>
            </a:r>
            <a:r>
              <a:rPr lang="en-US" dirty="0" smtClean="0"/>
              <a:t>nursing </a:t>
            </a:r>
            <a:r>
              <a:rPr lang="en-US" dirty="0"/>
              <a:t>interventions</a:t>
            </a:r>
          </a:p>
          <a:p>
            <a:r>
              <a:rPr lang="en-US" dirty="0"/>
              <a:t>Inadequate time for clients to achieve outcomes.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NURSING (as </a:t>
            </a:r>
            <a:r>
              <a:rPr lang="en-US" b="1" dirty="0" smtClean="0"/>
              <a:t>an art)</a:t>
            </a:r>
            <a:endParaRPr lang="en-US" dirty="0"/>
          </a:p>
        </p:txBody>
      </p:sp>
      <p:sp>
        <p:nvSpPr>
          <p:cNvPr id="3" name="Content Placeholder 2"/>
          <p:cNvSpPr>
            <a:spLocks noGrp="1"/>
          </p:cNvSpPr>
          <p:nvPr>
            <p:ph idx="1"/>
          </p:nvPr>
        </p:nvSpPr>
        <p:spPr/>
        <p:txBody>
          <a:bodyPr/>
          <a:lstStyle/>
          <a:p>
            <a:r>
              <a:rPr lang="en-US" dirty="0"/>
              <a:t>“Nursing…its very </a:t>
            </a:r>
            <a:r>
              <a:rPr lang="en-US" dirty="0" smtClean="0"/>
              <a:t>principle </a:t>
            </a:r>
            <a:r>
              <a:rPr lang="en-US" dirty="0"/>
              <a:t>lies in the creative imagination, the sensitive spirit, and the intelligent understanding that provides the very foundation for effective nursing care”. Donahue(1985)</a:t>
            </a:r>
          </a:p>
          <a:p>
            <a:endParaRPr lang="en-US" dirty="0"/>
          </a:p>
        </p:txBody>
      </p:sp>
    </p:spTree>
    <p:extLst>
      <p:ext uri="{BB962C8B-B14F-4D97-AF65-F5344CB8AC3E}">
        <p14:creationId xmlns:p14="http://schemas.microsoft.com/office/powerpoint/2010/main" val="2167761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PERSONAL HYGIENE</a:t>
            </a:r>
            <a:endParaRPr lang="en-US" sz="9600" b="1" dirty="0"/>
          </a:p>
        </p:txBody>
      </p:sp>
    </p:spTree>
  </p:cSld>
  <p:clrMapOvr>
    <a:masterClrMapping/>
  </p:clrMapOvr>
  <p:timing>
    <p:tnLst>
      <p:par>
        <p:cTn id="1" dur="indefinite" restart="never" nodeType="tmRoot"/>
      </p:par>
    </p:tnLst>
  </p:timing>
</p:sld>
</file>

<file path=ppt/slides/slide1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b="1" dirty="0" smtClean="0"/>
              <a:t>WRITING A CARE PLAN</a:t>
            </a:r>
            <a:endParaRPr lang="en-US" b="1" dirty="0"/>
          </a:p>
        </p:txBody>
      </p:sp>
      <p:sp>
        <p:nvSpPr>
          <p:cNvPr id="3" name="Content Placeholder 2"/>
          <p:cNvSpPr>
            <a:spLocks noGrp="1"/>
          </p:cNvSpPr>
          <p:nvPr>
            <p:ph idx="1"/>
          </p:nvPr>
        </p:nvSpPr>
        <p:spPr>
          <a:xfrm>
            <a:off x="457200" y="1219200"/>
            <a:ext cx="8229600" cy="5410200"/>
          </a:xfrm>
        </p:spPr>
        <p:txBody>
          <a:bodyPr>
            <a:normAutofit fontScale="85000" lnSpcReduction="20000"/>
          </a:bodyPr>
          <a:lstStyle/>
          <a:p>
            <a:pPr>
              <a:buNone/>
            </a:pPr>
            <a:r>
              <a:rPr lang="en-US" b="1" i="1" dirty="0" smtClean="0"/>
              <a:t>Think about</a:t>
            </a:r>
          </a:p>
          <a:p>
            <a:r>
              <a:rPr lang="en-US" i="1" dirty="0" smtClean="0"/>
              <a:t>Who is it for ?(The patient and other members of nursing team)</a:t>
            </a:r>
          </a:p>
          <a:p>
            <a:r>
              <a:rPr lang="en-US" i="1" dirty="0" smtClean="0"/>
              <a:t>What are the short term and long term goals?</a:t>
            </a:r>
          </a:p>
          <a:p>
            <a:r>
              <a:rPr lang="en-US" i="1" dirty="0" smtClean="0"/>
              <a:t>How can you determine that you have reached the goals? (measurable)</a:t>
            </a:r>
          </a:p>
          <a:p>
            <a:r>
              <a:rPr lang="en-US" i="1" dirty="0" smtClean="0"/>
              <a:t>How will the patient know he/she has achieved the goals? (realistic)</a:t>
            </a:r>
          </a:p>
          <a:p>
            <a:r>
              <a:rPr lang="en-US" i="1" dirty="0" smtClean="0"/>
              <a:t>Who is involved in the delivery of the care? (The patient (and family), yourself, the nursing team, medical staff, multidisciplinary team, labs, investigations, procedures etc)</a:t>
            </a:r>
          </a:p>
          <a:p>
            <a:r>
              <a:rPr lang="en-US" i="1" dirty="0" smtClean="0"/>
              <a:t>How quickly is the problem likely to change – How soon will you need to reevaluate the plan?</a:t>
            </a:r>
            <a:endParaRPr lang="en-US" dirty="0"/>
          </a:p>
        </p:txBody>
      </p:sp>
    </p:spTree>
  </p:cSld>
  <p:clrMapOvr>
    <a:masterClrMapping/>
  </p:clrMapOvr>
  <p:timing>
    <p:tnLst>
      <p:par>
        <p:cTn id="1" dur="indefinite" restart="never" nodeType="tmRoot"/>
      </p:par>
    </p:tnLst>
  </p:timing>
</p:sld>
</file>

<file path=ppt/slides/slide1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WRITING A CARE PLAN</a:t>
            </a:r>
            <a:endParaRPr lang="en-US" dirty="0"/>
          </a:p>
        </p:txBody>
      </p:sp>
      <p:sp>
        <p:nvSpPr>
          <p:cNvPr id="3" name="Content Placeholder 2"/>
          <p:cNvSpPr>
            <a:spLocks noGrp="1"/>
          </p:cNvSpPr>
          <p:nvPr>
            <p:ph idx="1"/>
          </p:nvPr>
        </p:nvSpPr>
        <p:spPr>
          <a:xfrm>
            <a:off x="457200" y="1600200"/>
            <a:ext cx="8229600" cy="4953000"/>
          </a:xfrm>
        </p:spPr>
        <p:txBody>
          <a:bodyPr>
            <a:normAutofit fontScale="92500" lnSpcReduction="20000"/>
          </a:bodyPr>
          <a:lstStyle/>
          <a:p>
            <a:pPr>
              <a:buNone/>
            </a:pPr>
            <a:r>
              <a:rPr lang="en-US" b="1" dirty="0" smtClean="0"/>
              <a:t>GUIDELINES</a:t>
            </a:r>
          </a:p>
          <a:p>
            <a:pPr marL="514350" indent="-514350">
              <a:buFont typeface="+mj-lt"/>
              <a:buAutoNum type="arabicPeriod"/>
            </a:pPr>
            <a:r>
              <a:rPr lang="en-US" dirty="0" smtClean="0"/>
              <a:t>Date and sign the plan – this is essential for evaluation, review and future planning.</a:t>
            </a:r>
          </a:p>
          <a:p>
            <a:pPr marL="514350" indent="-514350">
              <a:buFont typeface="+mj-lt"/>
              <a:buAutoNum type="arabicPeriod"/>
            </a:pPr>
            <a:r>
              <a:rPr lang="en-US" dirty="0" smtClean="0"/>
              <a:t>Use category headings – Nursing </a:t>
            </a:r>
            <a:r>
              <a:rPr lang="en-US" dirty="0" err="1" smtClean="0"/>
              <a:t>Dx</a:t>
            </a:r>
            <a:r>
              <a:rPr lang="en-US" dirty="0" smtClean="0"/>
              <a:t>. Goals, Nursing intervention</a:t>
            </a:r>
          </a:p>
          <a:p>
            <a:pPr marL="514350" indent="-514350">
              <a:buFont typeface="+mj-lt"/>
              <a:buAutoNum type="arabicPeriod"/>
            </a:pPr>
            <a:r>
              <a:rPr lang="en-US" dirty="0" smtClean="0"/>
              <a:t>Use standardized medical/ English symbols e. </a:t>
            </a:r>
            <a:r>
              <a:rPr lang="en-US" dirty="0" err="1" smtClean="0"/>
              <a:t>bd</a:t>
            </a:r>
            <a:r>
              <a:rPr lang="en-US" dirty="0" smtClean="0"/>
              <a:t>, H</a:t>
            </a:r>
            <a:r>
              <a:rPr lang="en-US" sz="2400" dirty="0" smtClean="0"/>
              <a:t>2</a:t>
            </a:r>
            <a:r>
              <a:rPr lang="en-US" dirty="0" smtClean="0"/>
              <a:t>O</a:t>
            </a:r>
          </a:p>
          <a:p>
            <a:pPr marL="514350" indent="-514350">
              <a:buFont typeface="+mj-lt"/>
              <a:buAutoNum type="arabicPeriod"/>
            </a:pPr>
            <a:r>
              <a:rPr lang="en-US" dirty="0" smtClean="0"/>
              <a:t>Be specific – to help in clarifying issues.</a:t>
            </a:r>
          </a:p>
          <a:p>
            <a:pPr marL="514350" indent="-514350">
              <a:buFont typeface="+mj-lt"/>
              <a:buAutoNum type="arabicPeriod"/>
            </a:pPr>
            <a:r>
              <a:rPr lang="en-US" dirty="0" smtClean="0"/>
              <a:t>Refer to procedure books or other references other rather than writing all the steps in a written plan.</a:t>
            </a:r>
            <a:endParaRPr lang="en-US" dirty="0"/>
          </a:p>
        </p:txBody>
      </p:sp>
    </p:spTree>
  </p:cSld>
  <p:clrMapOvr>
    <a:masterClrMapping/>
  </p:clrMapOvr>
  <p:timing>
    <p:tnLst>
      <p:par>
        <p:cTn id="1" dur="indefinite" restart="never" nodeType="tmRoot"/>
      </p:par>
    </p:tnLst>
  </p:timing>
</p:sld>
</file>

<file path=ppt/slides/slide1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WRITING A CARE PLAN</a:t>
            </a:r>
            <a:endParaRPr lang="en-US" dirty="0"/>
          </a:p>
        </p:txBody>
      </p:sp>
      <p:sp>
        <p:nvSpPr>
          <p:cNvPr id="3" name="Content Placeholder 2"/>
          <p:cNvSpPr>
            <a:spLocks noGrp="1"/>
          </p:cNvSpPr>
          <p:nvPr>
            <p:ph idx="1"/>
          </p:nvPr>
        </p:nvSpPr>
        <p:spPr>
          <a:xfrm>
            <a:off x="457200" y="1295400"/>
            <a:ext cx="8229600" cy="5257800"/>
          </a:xfrm>
        </p:spPr>
        <p:txBody>
          <a:bodyPr>
            <a:normAutofit fontScale="92500" lnSpcReduction="20000"/>
          </a:bodyPr>
          <a:lstStyle/>
          <a:p>
            <a:pPr marL="514350" indent="-514350">
              <a:buNone/>
            </a:pPr>
            <a:r>
              <a:rPr lang="en-US" dirty="0" smtClean="0"/>
              <a:t>6. Tailor the plan to the unique characteristics of the client by ensuring that the client’s choices </a:t>
            </a:r>
            <a:r>
              <a:rPr lang="en-US" dirty="0" err="1" smtClean="0"/>
              <a:t>e.g</a:t>
            </a:r>
            <a:r>
              <a:rPr lang="en-US" dirty="0" smtClean="0"/>
              <a:t> preferences about times of care and the methods used are included.</a:t>
            </a:r>
          </a:p>
          <a:p>
            <a:pPr marL="514350" indent="-514350">
              <a:buNone/>
            </a:pPr>
            <a:r>
              <a:rPr lang="en-US" dirty="0" smtClean="0"/>
              <a:t>7. Ensure that the plan incorporates preventive and health maintenance aspects as well as restorative.</a:t>
            </a:r>
          </a:p>
          <a:p>
            <a:pPr marL="514350" indent="-514350">
              <a:buNone/>
            </a:pPr>
            <a:r>
              <a:rPr lang="en-US" dirty="0" smtClean="0"/>
              <a:t>8. Ensure that the plan contains interventions for ongoing assessment of the client.</a:t>
            </a:r>
          </a:p>
          <a:p>
            <a:pPr marL="514350" indent="-514350">
              <a:buNone/>
            </a:pPr>
            <a:r>
              <a:rPr lang="en-US" dirty="0" smtClean="0"/>
              <a:t>9. Include collaborative and coordination activities in the plan.</a:t>
            </a:r>
          </a:p>
          <a:p>
            <a:pPr marL="514350" indent="-514350">
              <a:buNone/>
            </a:pPr>
            <a:r>
              <a:rPr lang="en-US" dirty="0" smtClean="0"/>
              <a:t>10. Include plans for the client’s discharge and home care needs.</a:t>
            </a:r>
            <a:endParaRPr lang="en-US" dirty="0"/>
          </a:p>
        </p:txBody>
      </p:sp>
    </p:spTree>
  </p:cSld>
  <p:clrMapOvr>
    <a:masterClrMapping/>
  </p:clrMapOvr>
  <p:timing>
    <p:tnLst>
      <p:par>
        <p:cTn id="1" dur="indefinite" restart="never" nodeType="tmRoot"/>
      </p:par>
    </p:tnLst>
  </p:timing>
</p:sld>
</file>

<file path=ppt/slides/slide1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b="1" dirty="0" smtClean="0"/>
              <a:t>NURSING ORDERS</a:t>
            </a:r>
            <a:endParaRPr lang="en-US" b="1" dirty="0"/>
          </a:p>
        </p:txBody>
      </p:sp>
      <p:sp>
        <p:nvSpPr>
          <p:cNvPr id="3" name="Content Placeholder 2"/>
          <p:cNvSpPr>
            <a:spLocks noGrp="1"/>
          </p:cNvSpPr>
          <p:nvPr>
            <p:ph idx="1"/>
          </p:nvPr>
        </p:nvSpPr>
        <p:spPr>
          <a:xfrm>
            <a:off x="457200" y="1371600"/>
            <a:ext cx="8229600" cy="5181600"/>
          </a:xfrm>
        </p:spPr>
        <p:txBody>
          <a:bodyPr>
            <a:normAutofit fontScale="92500" lnSpcReduction="10000"/>
          </a:bodyPr>
          <a:lstStyle/>
          <a:p>
            <a:pPr>
              <a:buNone/>
            </a:pPr>
            <a:r>
              <a:rPr lang="en-US" dirty="0" smtClean="0"/>
              <a:t>Nursing orders are instructions for the specific individualized activities the nurse performs to help the client meet established health care goals. How detailed the order is depends on the health personnel who will carry out the order.</a:t>
            </a:r>
          </a:p>
          <a:p>
            <a:pPr>
              <a:buNone/>
            </a:pPr>
            <a:r>
              <a:rPr lang="en-US" b="1" dirty="0" smtClean="0"/>
              <a:t>COMPONENTS</a:t>
            </a:r>
          </a:p>
          <a:p>
            <a:r>
              <a:rPr lang="en-US" dirty="0" smtClean="0"/>
              <a:t>Date </a:t>
            </a:r>
          </a:p>
          <a:p>
            <a:r>
              <a:rPr lang="en-US" dirty="0" smtClean="0"/>
              <a:t>Action verb </a:t>
            </a:r>
            <a:r>
              <a:rPr lang="en-US" dirty="0" err="1" smtClean="0"/>
              <a:t>e.g</a:t>
            </a:r>
            <a:r>
              <a:rPr lang="en-US" dirty="0" smtClean="0"/>
              <a:t> monitor</a:t>
            </a:r>
          </a:p>
          <a:p>
            <a:r>
              <a:rPr lang="en-US" dirty="0" smtClean="0"/>
              <a:t>Content area – what and where of the order</a:t>
            </a:r>
          </a:p>
          <a:p>
            <a:r>
              <a:rPr lang="en-US" dirty="0" smtClean="0"/>
              <a:t>Time element – when, how long, how often</a:t>
            </a:r>
          </a:p>
          <a:p>
            <a:r>
              <a:rPr lang="en-US" dirty="0" smtClean="0"/>
              <a:t>Signature – accountability and legal significance</a:t>
            </a:r>
            <a:endParaRPr lang="en-US" dirty="0"/>
          </a:p>
        </p:txBody>
      </p:sp>
    </p:spTree>
  </p:cSld>
  <p:clrMapOvr>
    <a:masterClrMapping/>
  </p:clrMapOvr>
  <p:timing>
    <p:tnLst>
      <p:par>
        <p:cTn id="1" dur="indefinite" restart="never" nodeType="tmRoot"/>
      </p:par>
    </p:tnLst>
  </p:timing>
</p:sld>
</file>

<file path=ppt/slides/slide1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for Nursing Care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53836888"/>
              </p:ext>
            </p:extLst>
          </p:nvPr>
        </p:nvGraphicFramePr>
        <p:xfrm>
          <a:off x="457200" y="1600200"/>
          <a:ext cx="8229600" cy="4648200"/>
        </p:xfrm>
        <a:graphic>
          <a:graphicData uri="http://schemas.openxmlformats.org/drawingml/2006/table">
            <a:tbl>
              <a:tblPr firstRow="1" bandRow="1">
                <a:tableStyleId>{5C22544A-7EE6-4342-B048-85BDC9FD1C3A}</a:tableStyleId>
              </a:tblPr>
              <a:tblGrid>
                <a:gridCol w="2438400"/>
                <a:gridCol w="2514600"/>
                <a:gridCol w="3276600"/>
              </a:tblGrid>
              <a:tr h="1251438">
                <a:tc>
                  <a:txBody>
                    <a:bodyPr/>
                    <a:lstStyle/>
                    <a:p>
                      <a:r>
                        <a:rPr lang="en-US" sz="2800" b="1" kern="1200" baseline="0" dirty="0" smtClean="0">
                          <a:solidFill>
                            <a:schemeClr val="lt1"/>
                          </a:solidFill>
                          <a:latin typeface="+mn-lt"/>
                          <a:ea typeface="+mn-ea"/>
                          <a:cs typeface="+mn-cs"/>
                        </a:rPr>
                        <a:t>Nursing </a:t>
                      </a:r>
                      <a:r>
                        <a:rPr lang="en-US" sz="2800" b="1" kern="1200" baseline="0" dirty="0" err="1" smtClean="0">
                          <a:solidFill>
                            <a:schemeClr val="lt1"/>
                          </a:solidFill>
                          <a:latin typeface="+mn-lt"/>
                          <a:ea typeface="+mn-ea"/>
                          <a:cs typeface="+mn-cs"/>
                        </a:rPr>
                        <a:t>Dx</a:t>
                      </a:r>
                      <a:endParaRPr lang="en-US" sz="2800" dirty="0"/>
                    </a:p>
                  </a:txBody>
                  <a:tcPr/>
                </a:tc>
                <a:tc>
                  <a:txBody>
                    <a:bodyPr/>
                    <a:lstStyle/>
                    <a:p>
                      <a:r>
                        <a:rPr lang="en-US" sz="2800" b="1" kern="1200" baseline="0" dirty="0" smtClean="0">
                          <a:solidFill>
                            <a:schemeClr val="lt1"/>
                          </a:solidFill>
                          <a:latin typeface="+mn-lt"/>
                          <a:ea typeface="+mn-ea"/>
                          <a:cs typeface="+mn-cs"/>
                        </a:rPr>
                        <a:t>Expected Outcome</a:t>
                      </a:r>
                      <a:endParaRPr lang="en-US" sz="2800" dirty="0"/>
                    </a:p>
                  </a:txBody>
                  <a:tcPr/>
                </a:tc>
                <a:tc>
                  <a:txBody>
                    <a:bodyPr/>
                    <a:lstStyle/>
                    <a:p>
                      <a:r>
                        <a:rPr lang="en-US" sz="2800" b="1" kern="1200" baseline="0" dirty="0" smtClean="0">
                          <a:solidFill>
                            <a:schemeClr val="lt1"/>
                          </a:solidFill>
                          <a:latin typeface="+mn-lt"/>
                          <a:ea typeface="+mn-ea"/>
                          <a:cs typeface="+mn-cs"/>
                        </a:rPr>
                        <a:t>Nursing Plan/</a:t>
                      </a:r>
                    </a:p>
                    <a:p>
                      <a:r>
                        <a:rPr lang="en-US" sz="2800" b="1" kern="1200" baseline="0" dirty="0" smtClean="0">
                          <a:solidFill>
                            <a:schemeClr val="lt1"/>
                          </a:solidFill>
                          <a:latin typeface="+mn-lt"/>
                          <a:ea typeface="+mn-ea"/>
                          <a:cs typeface="+mn-cs"/>
                        </a:rPr>
                        <a:t>Nursing Order</a:t>
                      </a:r>
                      <a:endParaRPr lang="en-US" sz="2800" dirty="0"/>
                    </a:p>
                  </a:txBody>
                  <a:tcPr/>
                </a:tc>
              </a:tr>
              <a:tr h="3396762">
                <a:tc>
                  <a:txBody>
                    <a:bodyPr/>
                    <a:lstStyle/>
                    <a:p>
                      <a:r>
                        <a:rPr lang="en-US" sz="2800" kern="1200" baseline="0" dirty="0" smtClean="0">
                          <a:solidFill>
                            <a:schemeClr val="dk1"/>
                          </a:solidFill>
                          <a:latin typeface="+mn-lt"/>
                          <a:ea typeface="+mn-ea"/>
                          <a:cs typeface="+mn-cs"/>
                        </a:rPr>
                        <a:t>Pain related to</a:t>
                      </a:r>
                    </a:p>
                    <a:p>
                      <a:r>
                        <a:rPr lang="en-US" sz="2800" kern="1200" baseline="0" dirty="0" err="1" smtClean="0">
                          <a:solidFill>
                            <a:schemeClr val="dk1"/>
                          </a:solidFill>
                          <a:latin typeface="+mn-lt"/>
                          <a:ea typeface="+mn-ea"/>
                          <a:cs typeface="+mn-cs"/>
                        </a:rPr>
                        <a:t>Incisional</a:t>
                      </a:r>
                      <a:endParaRPr lang="en-US" sz="2800" kern="1200" baseline="0" dirty="0" smtClean="0">
                        <a:solidFill>
                          <a:schemeClr val="dk1"/>
                        </a:solidFill>
                        <a:latin typeface="+mn-lt"/>
                        <a:ea typeface="+mn-ea"/>
                        <a:cs typeface="+mn-cs"/>
                      </a:endParaRPr>
                    </a:p>
                    <a:p>
                      <a:r>
                        <a:rPr lang="en-US" sz="2800" kern="1200" baseline="0" dirty="0" smtClean="0">
                          <a:solidFill>
                            <a:schemeClr val="dk1"/>
                          </a:solidFill>
                          <a:latin typeface="+mn-lt"/>
                          <a:ea typeface="+mn-ea"/>
                          <a:cs typeface="+mn-cs"/>
                        </a:rPr>
                        <a:t>Swelling</a:t>
                      </a:r>
                      <a:endParaRPr lang="en-US" sz="2800" dirty="0"/>
                    </a:p>
                  </a:txBody>
                  <a:tcPr/>
                </a:tc>
                <a:tc>
                  <a:txBody>
                    <a:bodyPr/>
                    <a:lstStyle/>
                    <a:p>
                      <a:r>
                        <a:rPr lang="en-US" sz="2800" kern="1200" baseline="0" dirty="0" smtClean="0">
                          <a:solidFill>
                            <a:schemeClr val="dk1"/>
                          </a:solidFill>
                          <a:latin typeface="+mn-lt"/>
                          <a:ea typeface="+mn-ea"/>
                          <a:cs typeface="+mn-cs"/>
                        </a:rPr>
                        <a:t>-Pain decrease by 3/10</a:t>
                      </a:r>
                    </a:p>
                    <a:p>
                      <a:r>
                        <a:rPr lang="en-US" sz="2800" kern="1200" baseline="0" dirty="0" smtClean="0">
                          <a:solidFill>
                            <a:schemeClr val="dk1"/>
                          </a:solidFill>
                          <a:latin typeface="+mn-lt"/>
                          <a:ea typeface="+mn-ea"/>
                          <a:cs typeface="+mn-cs"/>
                        </a:rPr>
                        <a:t>-Respiratory expansion </a:t>
                      </a:r>
                      <a:endParaRPr lang="en-US" sz="2800" dirty="0"/>
                    </a:p>
                  </a:txBody>
                  <a:tcPr/>
                </a:tc>
                <a:tc>
                  <a:txBody>
                    <a:bodyPr/>
                    <a:lstStyle/>
                    <a:p>
                      <a:r>
                        <a:rPr lang="en-US" sz="2800" kern="1200" baseline="0" dirty="0" smtClean="0">
                          <a:solidFill>
                            <a:schemeClr val="dk1"/>
                          </a:solidFill>
                          <a:latin typeface="+mn-lt"/>
                          <a:ea typeface="+mn-ea"/>
                          <a:cs typeface="+mn-cs"/>
                        </a:rPr>
                        <a:t>1.Drug administered</a:t>
                      </a:r>
                    </a:p>
                    <a:p>
                      <a:r>
                        <a:rPr lang="it-IT" sz="2800" kern="1200" baseline="0" dirty="0" smtClean="0">
                          <a:solidFill>
                            <a:schemeClr val="dk1"/>
                          </a:solidFill>
                          <a:latin typeface="+mn-lt"/>
                          <a:ea typeface="+mn-ea"/>
                          <a:cs typeface="+mn-cs"/>
                        </a:rPr>
                        <a:t>(pethidine 50mg) </a:t>
                      </a:r>
                      <a:r>
                        <a:rPr lang="en-US" sz="2800" kern="1200" baseline="0" dirty="0" smtClean="0">
                          <a:solidFill>
                            <a:schemeClr val="dk1"/>
                          </a:solidFill>
                          <a:latin typeface="+mn-lt"/>
                          <a:ea typeface="+mn-ea"/>
                          <a:cs typeface="+mn-cs"/>
                        </a:rPr>
                        <a:t>IM </a:t>
                      </a:r>
                    </a:p>
                    <a:p>
                      <a:r>
                        <a:rPr lang="en-US" sz="2800" kern="1200" baseline="0" dirty="0" smtClean="0">
                          <a:solidFill>
                            <a:schemeClr val="dk1"/>
                          </a:solidFill>
                          <a:latin typeface="+mn-lt"/>
                          <a:ea typeface="+mn-ea"/>
                          <a:cs typeface="+mn-cs"/>
                        </a:rPr>
                        <a:t>2.Instruct patient in</a:t>
                      </a:r>
                    </a:p>
                    <a:p>
                      <a:r>
                        <a:rPr lang="en-US" sz="2800" kern="1200" baseline="0" dirty="0" smtClean="0">
                          <a:solidFill>
                            <a:schemeClr val="dk1"/>
                          </a:solidFill>
                          <a:latin typeface="+mn-lt"/>
                          <a:ea typeface="+mn-ea"/>
                          <a:cs typeface="+mn-cs"/>
                        </a:rPr>
                        <a:t>relaxation exercise.</a:t>
                      </a:r>
                    </a:p>
                    <a:p>
                      <a:r>
                        <a:rPr lang="en-US" sz="2800" kern="1200" baseline="0" dirty="0" smtClean="0">
                          <a:solidFill>
                            <a:schemeClr val="dk1"/>
                          </a:solidFill>
                          <a:latin typeface="+mn-lt"/>
                          <a:ea typeface="+mn-ea"/>
                          <a:cs typeface="+mn-cs"/>
                        </a:rPr>
                        <a:t>3.Encourage patient to log roll when turning.</a:t>
                      </a:r>
                      <a:endParaRPr lang="en-US" sz="2800" dirty="0"/>
                    </a:p>
                  </a:txBody>
                  <a:tcPr/>
                </a:tc>
              </a:tr>
            </a:tbl>
          </a:graphicData>
        </a:graphic>
      </p:graphicFrame>
    </p:spTree>
  </p:cSld>
  <p:clrMapOvr>
    <a:masterClrMapping/>
  </p:clrMapOvr>
  <p:timing>
    <p:tnLst>
      <p:par>
        <p:cTn id="1" dur="indefinite" restart="never" nodeType="tmRoot"/>
      </p:par>
    </p:tnLst>
  </p:timing>
</p:sld>
</file>

<file path=ppt/slides/slide1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CRITICAL THINKING IN THE NURSING PROCESS</a:t>
            </a:r>
            <a:endParaRPr lang="en-US" b="1" dirty="0"/>
          </a:p>
        </p:txBody>
      </p:sp>
      <p:graphicFrame>
        <p:nvGraphicFramePr>
          <p:cNvPr id="4" name="Content Placeholder 3"/>
          <p:cNvGraphicFramePr>
            <a:graphicFrameLocks noGrp="1"/>
          </p:cNvGraphicFramePr>
          <p:nvPr>
            <p:ph idx="1"/>
          </p:nvPr>
        </p:nvGraphicFramePr>
        <p:xfrm>
          <a:off x="228600" y="1371600"/>
          <a:ext cx="8686800" cy="5486400"/>
        </p:xfrm>
        <a:graphic>
          <a:graphicData uri="http://schemas.openxmlformats.org/drawingml/2006/table">
            <a:tbl>
              <a:tblPr firstRow="1" bandRow="1">
                <a:tableStyleId>{5C22544A-7EE6-4342-B048-85BDC9FD1C3A}</a:tableStyleId>
              </a:tblPr>
              <a:tblGrid>
                <a:gridCol w="3378200"/>
                <a:gridCol w="5308600"/>
              </a:tblGrid>
              <a:tr h="977462">
                <a:tc>
                  <a:txBody>
                    <a:bodyPr/>
                    <a:lstStyle/>
                    <a:p>
                      <a:r>
                        <a:rPr lang="en-US" sz="2800" dirty="0" smtClean="0"/>
                        <a:t>NURSING PROCESS PHASE</a:t>
                      </a:r>
                      <a:endParaRPr lang="en-US" sz="2800" dirty="0"/>
                    </a:p>
                  </a:txBody>
                  <a:tcPr/>
                </a:tc>
                <a:tc>
                  <a:txBody>
                    <a:bodyPr/>
                    <a:lstStyle/>
                    <a:p>
                      <a:r>
                        <a:rPr lang="en-US" sz="2800" dirty="0" smtClean="0"/>
                        <a:t>CRITICAL</a:t>
                      </a:r>
                      <a:r>
                        <a:rPr lang="en-US" sz="2800" baseline="0" dirty="0" smtClean="0"/>
                        <a:t> THINKING ACTIVITIES</a:t>
                      </a:r>
                      <a:endParaRPr lang="en-US" sz="2800" dirty="0"/>
                    </a:p>
                  </a:txBody>
                  <a:tcPr/>
                </a:tc>
              </a:tr>
              <a:tr h="4508938">
                <a:tc>
                  <a:txBody>
                    <a:bodyPr/>
                    <a:lstStyle/>
                    <a:p>
                      <a:r>
                        <a:rPr lang="en-US" sz="2800" dirty="0" smtClean="0"/>
                        <a:t>ASSESSING</a:t>
                      </a:r>
                      <a:endParaRPr lang="en-US" sz="2800" dirty="0"/>
                    </a:p>
                  </a:txBody>
                  <a:tcPr/>
                </a:tc>
                <a:tc>
                  <a:txBody>
                    <a:bodyPr/>
                    <a:lstStyle/>
                    <a:p>
                      <a:pPr>
                        <a:buFont typeface="Arial" pitchFamily="34" charset="0"/>
                        <a:buChar char="•"/>
                      </a:pPr>
                      <a:r>
                        <a:rPr lang="en-US" sz="2800" dirty="0" smtClean="0"/>
                        <a:t>Making reliable observations</a:t>
                      </a:r>
                    </a:p>
                    <a:p>
                      <a:pPr>
                        <a:buFont typeface="Arial" pitchFamily="34" charset="0"/>
                        <a:buChar char="•"/>
                      </a:pPr>
                      <a:r>
                        <a:rPr lang="en-US" sz="2800" dirty="0" smtClean="0"/>
                        <a:t>Distinguishing</a:t>
                      </a:r>
                      <a:r>
                        <a:rPr lang="en-US" sz="2800" baseline="0" dirty="0" smtClean="0"/>
                        <a:t> relevant from irrelevant data</a:t>
                      </a:r>
                    </a:p>
                    <a:p>
                      <a:pPr>
                        <a:buFont typeface="Arial" pitchFamily="34" charset="0"/>
                        <a:buChar char="•"/>
                      </a:pPr>
                      <a:r>
                        <a:rPr lang="en-US" sz="2800" baseline="0" dirty="0" smtClean="0"/>
                        <a:t>Distinguishing important from unimportant data</a:t>
                      </a:r>
                    </a:p>
                    <a:p>
                      <a:pPr>
                        <a:buFont typeface="Arial" pitchFamily="34" charset="0"/>
                        <a:buChar char="•"/>
                      </a:pPr>
                      <a:r>
                        <a:rPr lang="en-US" sz="2800" baseline="0" dirty="0" smtClean="0"/>
                        <a:t>Validating data</a:t>
                      </a:r>
                    </a:p>
                    <a:p>
                      <a:pPr>
                        <a:buFont typeface="Arial" pitchFamily="34" charset="0"/>
                        <a:buChar char="•"/>
                      </a:pPr>
                      <a:r>
                        <a:rPr lang="en-US" sz="2800" baseline="0" dirty="0" smtClean="0"/>
                        <a:t>Organizing data</a:t>
                      </a:r>
                    </a:p>
                    <a:p>
                      <a:pPr>
                        <a:buFont typeface="Arial" pitchFamily="34" charset="0"/>
                        <a:buChar char="•"/>
                      </a:pPr>
                      <a:r>
                        <a:rPr lang="en-US" sz="2800" baseline="0" dirty="0" smtClean="0"/>
                        <a:t>Categorizing data according to framework</a:t>
                      </a:r>
                    </a:p>
                    <a:p>
                      <a:pPr>
                        <a:buFont typeface="Arial" pitchFamily="34" charset="0"/>
                        <a:buChar char="•"/>
                      </a:pPr>
                      <a:r>
                        <a:rPr lang="en-US" sz="2800" baseline="0" dirty="0" smtClean="0"/>
                        <a:t>Recognizing assumptions</a:t>
                      </a:r>
                      <a:endParaRPr lang="en-US" sz="2800" dirty="0"/>
                    </a:p>
                  </a:txBody>
                  <a:tcPr/>
                </a:tc>
              </a:tr>
            </a:tbl>
          </a:graphicData>
        </a:graphic>
      </p:graphicFrame>
    </p:spTree>
  </p:cSld>
  <p:clrMapOvr>
    <a:masterClrMapping/>
  </p:clrMapOvr>
  <p:timing>
    <p:tnLst>
      <p:par>
        <p:cTn id="1" dur="indefinite" restart="never" nodeType="tmRoot"/>
      </p:par>
    </p:tnLst>
  </p:timing>
</p:sld>
</file>

<file path=ppt/slides/slide1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CRITICAL THINKING IN THE NURSING PROCESS</a:t>
            </a:r>
            <a:endParaRPr lang="en-US" dirty="0"/>
          </a:p>
        </p:txBody>
      </p:sp>
      <p:graphicFrame>
        <p:nvGraphicFramePr>
          <p:cNvPr id="4" name="Content Placeholder 3"/>
          <p:cNvGraphicFramePr>
            <a:graphicFrameLocks noGrp="1"/>
          </p:cNvGraphicFramePr>
          <p:nvPr>
            <p:ph idx="1"/>
          </p:nvPr>
        </p:nvGraphicFramePr>
        <p:xfrm>
          <a:off x="228600" y="1371600"/>
          <a:ext cx="8686800" cy="5440680"/>
        </p:xfrm>
        <a:graphic>
          <a:graphicData uri="http://schemas.openxmlformats.org/drawingml/2006/table">
            <a:tbl>
              <a:tblPr firstRow="1" bandRow="1">
                <a:tableStyleId>{5C22544A-7EE6-4342-B048-85BDC9FD1C3A}</a:tableStyleId>
              </a:tblPr>
              <a:tblGrid>
                <a:gridCol w="2573866"/>
                <a:gridCol w="6112934"/>
              </a:tblGrid>
              <a:tr h="5440680">
                <a:tc>
                  <a:txBody>
                    <a:bodyPr/>
                    <a:lstStyle/>
                    <a:p>
                      <a:r>
                        <a:rPr lang="en-US" sz="3200" dirty="0" smtClean="0"/>
                        <a:t>DIAGNOSING</a:t>
                      </a:r>
                      <a:endParaRPr lang="en-US" sz="3200" dirty="0"/>
                    </a:p>
                  </a:txBody>
                  <a:tcPr/>
                </a:tc>
                <a:tc>
                  <a:txBody>
                    <a:bodyPr/>
                    <a:lstStyle/>
                    <a:p>
                      <a:pPr>
                        <a:buFont typeface="Arial" pitchFamily="34" charset="0"/>
                        <a:buChar char="•"/>
                      </a:pPr>
                      <a:r>
                        <a:rPr lang="en-US" sz="2800" dirty="0" smtClean="0"/>
                        <a:t>Finding patterns and relationships among</a:t>
                      </a:r>
                      <a:r>
                        <a:rPr lang="en-US" sz="2800" baseline="0" dirty="0" smtClean="0"/>
                        <a:t> cues</a:t>
                      </a:r>
                    </a:p>
                    <a:p>
                      <a:pPr>
                        <a:buFont typeface="Arial" pitchFamily="34" charset="0"/>
                        <a:buChar char="•"/>
                      </a:pPr>
                      <a:r>
                        <a:rPr lang="en-US" sz="2800" baseline="0" dirty="0" smtClean="0"/>
                        <a:t>Identifying gaps in the data</a:t>
                      </a:r>
                    </a:p>
                    <a:p>
                      <a:pPr>
                        <a:buFont typeface="Arial" pitchFamily="34" charset="0"/>
                        <a:buChar char="•"/>
                      </a:pPr>
                      <a:r>
                        <a:rPr lang="en-US" sz="2800" baseline="0" dirty="0" smtClean="0"/>
                        <a:t>Making inferences</a:t>
                      </a:r>
                    </a:p>
                    <a:p>
                      <a:pPr>
                        <a:buFont typeface="Arial" pitchFamily="34" charset="0"/>
                        <a:buChar char="•"/>
                      </a:pPr>
                      <a:r>
                        <a:rPr lang="en-US" sz="2800" baseline="0" dirty="0" smtClean="0"/>
                        <a:t>Suspending judgment when lacking data</a:t>
                      </a:r>
                    </a:p>
                    <a:p>
                      <a:pPr>
                        <a:buFont typeface="Arial" pitchFamily="34" charset="0"/>
                        <a:buChar char="•"/>
                      </a:pPr>
                      <a:r>
                        <a:rPr lang="en-US" sz="2800" baseline="0" dirty="0" smtClean="0"/>
                        <a:t>Making interdisciplinary connections</a:t>
                      </a:r>
                    </a:p>
                    <a:p>
                      <a:pPr>
                        <a:buFont typeface="Arial" pitchFamily="34" charset="0"/>
                        <a:buChar char="•"/>
                      </a:pPr>
                      <a:r>
                        <a:rPr lang="en-US" sz="2800" baseline="0" dirty="0" smtClean="0"/>
                        <a:t>Stating the problem</a:t>
                      </a:r>
                    </a:p>
                    <a:p>
                      <a:pPr>
                        <a:buFont typeface="Arial" pitchFamily="34" charset="0"/>
                        <a:buChar char="•"/>
                      </a:pPr>
                      <a:r>
                        <a:rPr lang="en-US" sz="2800" baseline="0" dirty="0" smtClean="0"/>
                        <a:t>Examining assumptions</a:t>
                      </a:r>
                    </a:p>
                    <a:p>
                      <a:pPr>
                        <a:buFont typeface="Arial" pitchFamily="34" charset="0"/>
                        <a:buChar char="•"/>
                      </a:pPr>
                      <a:r>
                        <a:rPr lang="en-US" sz="2800" baseline="0" dirty="0" smtClean="0"/>
                        <a:t>Comparing patterns with norms</a:t>
                      </a:r>
                    </a:p>
                    <a:p>
                      <a:pPr>
                        <a:buFont typeface="Arial" pitchFamily="34" charset="0"/>
                        <a:buChar char="•"/>
                      </a:pPr>
                      <a:r>
                        <a:rPr lang="en-US" sz="2800" baseline="0" dirty="0" smtClean="0"/>
                        <a:t>Identifying factors contributing to the problem</a:t>
                      </a:r>
                      <a:endParaRPr lang="en-US" sz="2800" dirty="0"/>
                    </a:p>
                  </a:txBody>
                  <a:tcPr/>
                </a:tc>
              </a:tr>
            </a:tbl>
          </a:graphicData>
        </a:graphic>
      </p:graphicFrame>
    </p:spTree>
  </p:cSld>
  <p:clrMapOvr>
    <a:masterClrMapping/>
  </p:clrMapOvr>
  <p:timing>
    <p:tnLst>
      <p:par>
        <p:cTn id="1" dur="indefinite" restart="never" nodeType="tmRoot"/>
      </p:par>
    </p:tnLst>
  </p:timing>
</p:sld>
</file>

<file path=ppt/slides/slide1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CRITICAL THINKING IN THE NURSING PROCESS</a:t>
            </a:r>
            <a:endParaRPr lang="en-US" dirty="0"/>
          </a:p>
        </p:txBody>
      </p:sp>
      <p:graphicFrame>
        <p:nvGraphicFramePr>
          <p:cNvPr id="4" name="Content Placeholder 3"/>
          <p:cNvGraphicFramePr>
            <a:graphicFrameLocks noGrp="1"/>
          </p:cNvGraphicFramePr>
          <p:nvPr>
            <p:ph idx="1"/>
          </p:nvPr>
        </p:nvGraphicFramePr>
        <p:xfrm>
          <a:off x="457200" y="1600200"/>
          <a:ext cx="8382000" cy="4953000"/>
        </p:xfrm>
        <a:graphic>
          <a:graphicData uri="http://schemas.openxmlformats.org/drawingml/2006/table">
            <a:tbl>
              <a:tblPr firstRow="1" bandRow="1">
                <a:tableStyleId>{5C22544A-7EE6-4342-B048-85BDC9FD1C3A}</a:tableStyleId>
              </a:tblPr>
              <a:tblGrid>
                <a:gridCol w="2017889"/>
                <a:gridCol w="6364111"/>
              </a:tblGrid>
              <a:tr h="4953000">
                <a:tc>
                  <a:txBody>
                    <a:bodyPr/>
                    <a:lstStyle/>
                    <a:p>
                      <a:r>
                        <a:rPr lang="en-US" sz="2800" dirty="0" smtClean="0"/>
                        <a:t>PLANNING</a:t>
                      </a:r>
                      <a:endParaRPr lang="en-US" sz="2800" dirty="0"/>
                    </a:p>
                  </a:txBody>
                  <a:tcPr/>
                </a:tc>
                <a:tc>
                  <a:txBody>
                    <a:bodyPr/>
                    <a:lstStyle/>
                    <a:p>
                      <a:pPr>
                        <a:buFont typeface="Arial" pitchFamily="34" charset="0"/>
                        <a:buChar char="•"/>
                      </a:pPr>
                      <a:r>
                        <a:rPr lang="en-US" sz="2800" dirty="0" smtClean="0"/>
                        <a:t>Set priorities</a:t>
                      </a:r>
                      <a:r>
                        <a:rPr lang="en-US" sz="2800" baseline="0" dirty="0" smtClean="0"/>
                        <a:t> and </a:t>
                      </a:r>
                      <a:r>
                        <a:rPr lang="en-US" sz="2800" dirty="0" smtClean="0"/>
                        <a:t>goals/ outcomes in collaboration with client</a:t>
                      </a:r>
                    </a:p>
                    <a:p>
                      <a:pPr>
                        <a:buFont typeface="Arial" pitchFamily="34" charset="0"/>
                        <a:buChar char="•"/>
                      </a:pPr>
                      <a:r>
                        <a:rPr lang="en-US" sz="2800" dirty="0" smtClean="0"/>
                        <a:t>Write goals/ desired outcomes</a:t>
                      </a:r>
                    </a:p>
                    <a:p>
                      <a:pPr>
                        <a:buFont typeface="Arial" pitchFamily="34" charset="0"/>
                        <a:buChar char="•"/>
                      </a:pPr>
                      <a:r>
                        <a:rPr lang="en-US" sz="2800" dirty="0" smtClean="0"/>
                        <a:t>Select nursing strategies/ interventions</a:t>
                      </a:r>
                    </a:p>
                    <a:p>
                      <a:pPr>
                        <a:buFont typeface="Arial" pitchFamily="34" charset="0"/>
                        <a:buChar char="•"/>
                      </a:pPr>
                      <a:r>
                        <a:rPr lang="en-US" sz="2800" dirty="0" smtClean="0"/>
                        <a:t>Consult with other health </a:t>
                      </a:r>
                      <a:r>
                        <a:rPr lang="en-US" sz="2800" dirty="0" err="1" smtClean="0"/>
                        <a:t>proffessionals</a:t>
                      </a:r>
                      <a:endParaRPr lang="en-US" sz="2800" dirty="0" smtClean="0"/>
                    </a:p>
                    <a:p>
                      <a:pPr>
                        <a:buFont typeface="Arial" pitchFamily="34" charset="0"/>
                        <a:buChar char="•"/>
                      </a:pPr>
                      <a:r>
                        <a:rPr lang="en-US" sz="2800" dirty="0" smtClean="0"/>
                        <a:t>Write nursing orders and nursing care plan</a:t>
                      </a:r>
                    </a:p>
                    <a:p>
                      <a:pPr>
                        <a:buFont typeface="Arial" pitchFamily="34" charset="0"/>
                        <a:buChar char="•"/>
                      </a:pPr>
                      <a:r>
                        <a:rPr lang="en-US" sz="2800" dirty="0" smtClean="0"/>
                        <a:t>Communicate</a:t>
                      </a:r>
                      <a:r>
                        <a:rPr lang="en-US" sz="2800" baseline="0" dirty="0" smtClean="0"/>
                        <a:t> care plan to relevant  health care providers</a:t>
                      </a:r>
                      <a:endParaRPr lang="en-US" sz="2800" dirty="0"/>
                    </a:p>
                  </a:txBody>
                  <a:tcPr/>
                </a:tc>
              </a:tr>
            </a:tbl>
          </a:graphicData>
        </a:graphic>
      </p:graphicFrame>
    </p:spTree>
  </p:cSld>
  <p:clrMapOvr>
    <a:masterClrMapping/>
  </p:clrMapOvr>
  <p:timing>
    <p:tnLst>
      <p:par>
        <p:cTn id="1" dur="indefinite" restart="never" nodeType="tmRoot"/>
      </p:par>
    </p:tnLst>
  </p:timing>
</p:sld>
</file>

<file path=ppt/slides/slide1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CRITICAL THINKING IN THE NURSING PROCESS</a:t>
            </a:r>
            <a:endParaRPr lang="en-US" dirty="0"/>
          </a:p>
        </p:txBody>
      </p:sp>
      <p:graphicFrame>
        <p:nvGraphicFramePr>
          <p:cNvPr id="4" name="Content Placeholder 3"/>
          <p:cNvGraphicFramePr>
            <a:graphicFrameLocks noGrp="1"/>
          </p:cNvGraphicFramePr>
          <p:nvPr>
            <p:ph idx="1"/>
          </p:nvPr>
        </p:nvGraphicFramePr>
        <p:xfrm>
          <a:off x="457200" y="1600200"/>
          <a:ext cx="8229600" cy="4724400"/>
        </p:xfrm>
        <a:graphic>
          <a:graphicData uri="http://schemas.openxmlformats.org/drawingml/2006/table">
            <a:tbl>
              <a:tblPr firstRow="1" bandRow="1">
                <a:tableStyleId>{5C22544A-7EE6-4342-B048-85BDC9FD1C3A}</a:tableStyleId>
              </a:tblPr>
              <a:tblGrid>
                <a:gridCol w="2590800"/>
                <a:gridCol w="5638800"/>
              </a:tblGrid>
              <a:tr h="2362200">
                <a:tc>
                  <a:txBody>
                    <a:bodyPr/>
                    <a:lstStyle/>
                    <a:p>
                      <a:r>
                        <a:rPr lang="en-US" sz="2800" dirty="0" smtClean="0"/>
                        <a:t>IMPLEMENTING</a:t>
                      </a:r>
                      <a:endParaRPr lang="en-US" sz="2800" dirty="0"/>
                    </a:p>
                  </a:txBody>
                  <a:tcPr/>
                </a:tc>
                <a:tc>
                  <a:txBody>
                    <a:bodyPr/>
                    <a:lstStyle/>
                    <a:p>
                      <a:pPr>
                        <a:buFont typeface="Arial" pitchFamily="34" charset="0"/>
                        <a:buChar char="•"/>
                      </a:pPr>
                      <a:r>
                        <a:rPr lang="en-US" sz="3200" dirty="0" smtClean="0"/>
                        <a:t>Applying</a:t>
                      </a:r>
                      <a:r>
                        <a:rPr lang="en-US" sz="3200" baseline="0" dirty="0" smtClean="0"/>
                        <a:t> knowledge to perform interventions</a:t>
                      </a:r>
                    </a:p>
                    <a:p>
                      <a:pPr>
                        <a:buFont typeface="Arial" pitchFamily="34" charset="0"/>
                        <a:buChar char="•"/>
                      </a:pPr>
                      <a:r>
                        <a:rPr lang="en-US" sz="3200" baseline="0" dirty="0" smtClean="0"/>
                        <a:t>Testing hypotheses</a:t>
                      </a:r>
                      <a:endParaRPr lang="en-US" sz="3200" dirty="0"/>
                    </a:p>
                  </a:txBody>
                  <a:tcPr/>
                </a:tc>
              </a:tr>
              <a:tr h="2362200">
                <a:tc>
                  <a:txBody>
                    <a:bodyPr/>
                    <a:lstStyle/>
                    <a:p>
                      <a:r>
                        <a:rPr lang="en-US" sz="2800" dirty="0" smtClean="0"/>
                        <a:t>EVALUATING</a:t>
                      </a:r>
                      <a:endParaRPr lang="en-US" sz="2800" dirty="0"/>
                    </a:p>
                  </a:txBody>
                  <a:tcPr/>
                </a:tc>
                <a:tc>
                  <a:txBody>
                    <a:bodyPr/>
                    <a:lstStyle/>
                    <a:p>
                      <a:pPr>
                        <a:buFont typeface="Arial" pitchFamily="34" charset="0"/>
                        <a:buChar char="•"/>
                      </a:pPr>
                      <a:r>
                        <a:rPr lang="en-US" sz="3200" dirty="0" smtClean="0"/>
                        <a:t>Deciding whether hypotheses are correct</a:t>
                      </a:r>
                    </a:p>
                    <a:p>
                      <a:pPr>
                        <a:buFont typeface="Arial" pitchFamily="34" charset="0"/>
                        <a:buChar char="•"/>
                      </a:pPr>
                      <a:r>
                        <a:rPr lang="en-US" sz="3200" dirty="0" smtClean="0"/>
                        <a:t>Making criterion-based evaluations</a:t>
                      </a:r>
                      <a:endParaRPr lang="en-US" sz="3200" dirty="0"/>
                    </a:p>
                  </a:txBody>
                  <a:tcPr/>
                </a:tc>
              </a:tr>
            </a:tbl>
          </a:graphicData>
        </a:graphic>
      </p:graphicFrame>
    </p:spTree>
  </p:cSld>
  <p:clrMapOvr>
    <a:masterClrMapping/>
  </p:clrMapOvr>
  <p:timing>
    <p:tnLst>
      <p:par>
        <p:cTn id="1" dur="indefinite" restart="never" nodeType="tmRoot"/>
      </p:par>
    </p:tnLst>
  </p:timing>
</p:sld>
</file>

<file path=ppt/slides/slide1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Case Study</a:t>
            </a:r>
            <a:br>
              <a:rPr lang="en-US" b="1" dirty="0" smtClean="0"/>
            </a:br>
            <a:endParaRPr lang="en-US" dirty="0"/>
          </a:p>
        </p:txBody>
      </p:sp>
      <p:sp>
        <p:nvSpPr>
          <p:cNvPr id="3" name="Content Placeholder 2"/>
          <p:cNvSpPr>
            <a:spLocks noGrp="1"/>
          </p:cNvSpPr>
          <p:nvPr>
            <p:ph idx="1"/>
          </p:nvPr>
        </p:nvSpPr>
        <p:spPr>
          <a:xfrm>
            <a:off x="457200" y="1295400"/>
            <a:ext cx="8229600" cy="5105400"/>
          </a:xfrm>
        </p:spPr>
        <p:txBody>
          <a:bodyPr>
            <a:normAutofit fontScale="77500" lnSpcReduction="20000"/>
          </a:bodyPr>
          <a:lstStyle/>
          <a:p>
            <a:r>
              <a:rPr lang="en-US" dirty="0" smtClean="0"/>
              <a:t>Mrs. Jones is a 32-year-old house wife, mother of two-year-old twin boys, who was admitted to the hospital yesterday with bilateral pneumonia.</a:t>
            </a:r>
          </a:p>
          <a:p>
            <a:pPr>
              <a:buNone/>
            </a:pPr>
            <a:r>
              <a:rPr lang="en-US" dirty="0" smtClean="0"/>
              <a:t>• Vital signs: T-100.2 P-102 R-28 BP-110/60.</a:t>
            </a:r>
          </a:p>
          <a:p>
            <a:pPr>
              <a:buNone/>
            </a:pPr>
            <a:r>
              <a:rPr lang="en-US" dirty="0" smtClean="0"/>
              <a:t>• IV D5¼NS infusing at 100cc/hr.</a:t>
            </a:r>
          </a:p>
          <a:p>
            <a:pPr>
              <a:buNone/>
            </a:pPr>
            <a:r>
              <a:rPr lang="en-US" dirty="0" smtClean="0"/>
              <a:t>• Appetite is poor; drinking only moderate amount of fluids.</a:t>
            </a:r>
          </a:p>
          <a:p>
            <a:pPr>
              <a:buNone/>
            </a:pPr>
            <a:r>
              <a:rPr lang="en-US" dirty="0" smtClean="0"/>
              <a:t>• Auscultation of chest reveals bilateral crackles and wheezes.</a:t>
            </a:r>
          </a:p>
          <a:p>
            <a:pPr>
              <a:buNone/>
            </a:pPr>
            <a:r>
              <a:rPr lang="en-US" dirty="0" smtClean="0"/>
              <a:t>• Frequent productive cough of thick yellow mucous.</a:t>
            </a:r>
          </a:p>
          <a:p>
            <a:pPr>
              <a:buNone/>
            </a:pPr>
            <a:r>
              <a:rPr lang="en-US" dirty="0" smtClean="0"/>
              <a:t>• States she is very weak and tired because the cough has been keeping her awake at night and prevents her from sleeping in the daytime.</a:t>
            </a:r>
          </a:p>
          <a:p>
            <a:pPr>
              <a:buNone/>
            </a:pPr>
            <a:r>
              <a:rPr lang="en-US" dirty="0" smtClean="0"/>
              <a:t>• States she gets “short of breath” with any activity.</a:t>
            </a:r>
          </a:p>
          <a:p>
            <a:pPr>
              <a:buNone/>
            </a:pPr>
            <a:r>
              <a:rPr lang="en-US" dirty="0" smtClean="0"/>
              <a:t>• Her husband is home with the twins, and she is worried about him having to take care of the boys.</a:t>
            </a:r>
            <a:endParaRPr lang="en-US" dirty="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 </a:t>
            </a:r>
            <a:endParaRPr lang="en-US" b="1" dirty="0"/>
          </a:p>
        </p:txBody>
      </p:sp>
      <p:sp>
        <p:nvSpPr>
          <p:cNvPr id="3" name="Content Placeholder 2"/>
          <p:cNvSpPr>
            <a:spLocks noGrp="1"/>
          </p:cNvSpPr>
          <p:nvPr>
            <p:ph idx="1"/>
          </p:nvPr>
        </p:nvSpPr>
        <p:spPr/>
        <p:txBody>
          <a:bodyPr/>
          <a:lstStyle/>
          <a:p>
            <a:r>
              <a:rPr lang="en-US" b="1" dirty="0"/>
              <a:t>Hygiene</a:t>
            </a:r>
            <a:r>
              <a:rPr lang="en-US" i="1" u="sng" dirty="0"/>
              <a:t>:</a:t>
            </a:r>
            <a:r>
              <a:rPr lang="en-US" dirty="0"/>
              <a:t> is </a:t>
            </a:r>
            <a:r>
              <a:rPr lang="en-US" dirty="0" smtClean="0"/>
              <a:t>care attending </a:t>
            </a:r>
            <a:r>
              <a:rPr lang="en-US" dirty="0"/>
              <a:t>to </a:t>
            </a:r>
            <a:r>
              <a:rPr lang="en-US" dirty="0" smtClean="0"/>
              <a:t>such </a:t>
            </a:r>
            <a:r>
              <a:rPr lang="en-US" dirty="0"/>
              <a:t>function as bathing, </a:t>
            </a:r>
            <a:r>
              <a:rPr lang="en-US" dirty="0" smtClean="0"/>
              <a:t>oral </a:t>
            </a:r>
            <a:r>
              <a:rPr lang="en-US" dirty="0"/>
              <a:t>care, grooming hair, cleaning fingernails, genital area, ear and eye care.</a:t>
            </a:r>
          </a:p>
          <a:p>
            <a:pPr marL="0" indent="0">
              <a:buNone/>
            </a:pPr>
            <a:endParaRPr lang="en-US" dirty="0" smtClean="0"/>
          </a:p>
          <a:p>
            <a:r>
              <a:rPr lang="en-US" dirty="0" smtClean="0"/>
              <a:t>It is a nurse’s responsibility</a:t>
            </a:r>
          </a:p>
          <a:p>
            <a:endParaRPr lang="en-US" dirty="0"/>
          </a:p>
        </p:txBody>
      </p:sp>
    </p:spTree>
    <p:extLst>
      <p:ext uri="{BB962C8B-B14F-4D97-AF65-F5344CB8AC3E}">
        <p14:creationId xmlns:p14="http://schemas.microsoft.com/office/powerpoint/2010/main" val="3543930727"/>
      </p:ext>
    </p:extLst>
  </p:cSld>
  <p:clrMapOvr>
    <a:masterClrMapping/>
  </p:clrMapOvr>
  <p:timing>
    <p:tnLst>
      <p:par>
        <p:cTn id="1" dur="indefinite" restart="never" nodeType="tmRoot"/>
      </p:par>
    </p:tnLst>
  </p:timing>
</p:sld>
</file>

<file path=ppt/slides/slide1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smtClean="0"/>
              <a:t>Categorizing the data: all of the assessment data are related to physiologic needs except for the last one, which is related to self-esteem (role change).</a:t>
            </a:r>
          </a:p>
          <a:p>
            <a:r>
              <a:rPr lang="en-US" dirty="0" smtClean="0"/>
              <a:t>Nursing diagnoses are actual or potential problems, which the patient is experiencing or may experience that may be prevented, resolved, or reduced by nursing intervention. Nursing diagnoses describe human responses and alterations in the client’s ability to function as an independent human being.</a:t>
            </a:r>
            <a:endParaRPr lang="en-US" dirty="0"/>
          </a:p>
        </p:txBody>
      </p:sp>
    </p:spTree>
  </p:cSld>
  <p:clrMapOvr>
    <a:masterClrMapping/>
  </p:clrMapOvr>
  <p:timing>
    <p:tnLst>
      <p:par>
        <p:cTn id="1" dur="indefinite" restart="never" nodeType="tmRoot"/>
      </p:par>
    </p:tnLst>
  </p:timing>
</p:sld>
</file>

<file path=ppt/slides/slide1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smtClean="0"/>
              <a:t>In setting priorities, the first consideration is: Are any of the identified nursing diagnoses </a:t>
            </a:r>
            <a:r>
              <a:rPr lang="en-US" dirty="0" err="1" smtClean="0"/>
              <a:t>lifethreatening</a:t>
            </a:r>
            <a:r>
              <a:rPr lang="en-US" dirty="0" smtClean="0"/>
              <a:t>?  </a:t>
            </a:r>
          </a:p>
          <a:p>
            <a:r>
              <a:rPr lang="en-US" dirty="0" smtClean="0"/>
              <a:t>The next step is to classify the diagnoses according to Maslow’s hierarchy of needs.</a:t>
            </a:r>
          </a:p>
          <a:p>
            <a:r>
              <a:rPr lang="en-US" dirty="0" smtClean="0"/>
              <a:t>The patient’s input is essential in prioritizing diagnoses and determining which problems should be addressed first. </a:t>
            </a:r>
            <a:endParaRPr lang="en-US" dirty="0"/>
          </a:p>
        </p:txBody>
      </p:sp>
    </p:spTree>
  </p:cSld>
  <p:clrMapOvr>
    <a:masterClrMapping/>
  </p:clrMapOvr>
  <p:timing>
    <p:tnLst>
      <p:par>
        <p:cTn id="1" dur="indefinite" restart="never" nodeType="tmRoot"/>
      </p:par>
    </p:tnLst>
  </p:timing>
</p:sld>
</file>

<file path=ppt/slides/slide1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4953000"/>
          </a:xfrm>
        </p:spPr>
        <p:txBody>
          <a:bodyPr>
            <a:normAutofit fontScale="77500" lnSpcReduction="20000"/>
          </a:bodyPr>
          <a:lstStyle/>
          <a:p>
            <a:pPr>
              <a:buNone/>
            </a:pPr>
            <a:r>
              <a:rPr lang="en-US" b="1" dirty="0" smtClean="0"/>
              <a:t>Physiologic needs:</a:t>
            </a:r>
          </a:p>
          <a:p>
            <a:pPr>
              <a:buNone/>
            </a:pPr>
            <a:r>
              <a:rPr lang="en-US" dirty="0" smtClean="0"/>
              <a:t>1. Ineffective breathing pattern related to weakness and fatigue.</a:t>
            </a:r>
          </a:p>
          <a:p>
            <a:pPr>
              <a:buNone/>
            </a:pPr>
            <a:r>
              <a:rPr lang="en-US" dirty="0" smtClean="0"/>
              <a:t>2. Ineffective airway clearance related to thick secretions.</a:t>
            </a:r>
          </a:p>
          <a:p>
            <a:pPr>
              <a:buNone/>
            </a:pPr>
            <a:r>
              <a:rPr lang="en-US" dirty="0" smtClean="0"/>
              <a:t>3. Disturbed sleep pattern related to frequent cough.</a:t>
            </a:r>
          </a:p>
          <a:p>
            <a:pPr>
              <a:buNone/>
            </a:pPr>
            <a:r>
              <a:rPr lang="en-US" dirty="0" smtClean="0"/>
              <a:t>4. Alteration in nutrition-less than body requirements related to loss of appetite.</a:t>
            </a:r>
          </a:p>
          <a:p>
            <a:pPr>
              <a:buNone/>
            </a:pPr>
            <a:r>
              <a:rPr lang="en-US" dirty="0" smtClean="0"/>
              <a:t>5. Deficient fluid volume related to loss of appetite and insufficient oral intake.</a:t>
            </a:r>
          </a:p>
          <a:p>
            <a:pPr>
              <a:buNone/>
            </a:pPr>
            <a:r>
              <a:rPr lang="en-US" dirty="0" smtClean="0"/>
              <a:t>6. Activity intolerance related to weakness and fatigue.</a:t>
            </a:r>
          </a:p>
          <a:p>
            <a:pPr>
              <a:buNone/>
            </a:pPr>
            <a:r>
              <a:rPr lang="en-US" b="1" dirty="0" smtClean="0"/>
              <a:t>Self-esteem need:</a:t>
            </a:r>
          </a:p>
          <a:p>
            <a:pPr>
              <a:buNone/>
            </a:pPr>
            <a:r>
              <a:rPr lang="en-US" dirty="0" smtClean="0"/>
              <a:t>7. Anxiety related to change in role functioning associated with husband having to assume care of children.</a:t>
            </a:r>
            <a:endParaRPr lang="en-US" dirty="0"/>
          </a:p>
        </p:txBody>
      </p:sp>
    </p:spTree>
  </p:cSld>
  <p:clrMapOvr>
    <a:masterClrMapping/>
  </p:clrMapOvr>
  <p:timing>
    <p:tnLst>
      <p:par>
        <p:cTn id="1" dur="indefinite" restart="never" nodeType="tmRoot"/>
      </p:par>
    </p:tnLst>
  </p:timing>
</p:sld>
</file>

<file path=ppt/slides/slide1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pPr>
              <a:buNone/>
            </a:pPr>
            <a:r>
              <a:rPr lang="en-US" b="1" dirty="0" smtClean="0"/>
              <a:t>Nursing Diagnosis 1: Ineffective breathing pattern related to weakness and fatigue.</a:t>
            </a:r>
          </a:p>
          <a:p>
            <a:pPr>
              <a:buNone/>
            </a:pPr>
            <a:r>
              <a:rPr lang="en-US" b="1" dirty="0" smtClean="0"/>
              <a:t>Expected Outcome: The patient will experience adequate respiratory function within 48 hours as evidenced by:</a:t>
            </a:r>
          </a:p>
          <a:p>
            <a:pPr>
              <a:buNone/>
            </a:pPr>
            <a:r>
              <a:rPr lang="en-US" dirty="0" smtClean="0"/>
              <a:t>a. Respiratory rate 12-18 min.</a:t>
            </a:r>
          </a:p>
          <a:p>
            <a:pPr>
              <a:buNone/>
            </a:pPr>
            <a:r>
              <a:rPr lang="en-US" dirty="0" smtClean="0"/>
              <a:t>b. Decreased </a:t>
            </a:r>
            <a:r>
              <a:rPr lang="en-US" dirty="0" err="1" smtClean="0"/>
              <a:t>dyspnea</a:t>
            </a:r>
            <a:endParaRPr lang="en-US" dirty="0" smtClean="0"/>
          </a:p>
          <a:p>
            <a:pPr>
              <a:buNone/>
            </a:pPr>
            <a:r>
              <a:rPr lang="en-US" dirty="0" smtClean="0"/>
              <a:t>c. Lungs clear to auscultation</a:t>
            </a:r>
          </a:p>
          <a:p>
            <a:pPr>
              <a:buNone/>
            </a:pPr>
            <a:r>
              <a:rPr lang="en-US" dirty="0" smtClean="0"/>
              <a:t>d. No cyanosis</a:t>
            </a:r>
          </a:p>
          <a:p>
            <a:pPr>
              <a:buNone/>
            </a:pPr>
            <a:r>
              <a:rPr lang="en-US" dirty="0" smtClean="0"/>
              <a:t>e. Clear mental status</a:t>
            </a:r>
          </a:p>
          <a:p>
            <a:pPr>
              <a:buNone/>
            </a:pPr>
            <a:r>
              <a:rPr lang="en-US" dirty="0" smtClean="0"/>
              <a:t>f. Blood gases within normal limits</a:t>
            </a:r>
            <a:endParaRPr lang="en-US" dirty="0"/>
          </a:p>
        </p:txBody>
      </p:sp>
    </p:spTree>
  </p:cSld>
  <p:clrMapOvr>
    <a:masterClrMapping/>
  </p:clrMapOvr>
  <p:timing>
    <p:tnLst>
      <p:par>
        <p:cTn id="1" dur="indefinite" restart="never" nodeType="tmRoot"/>
      </p:par>
    </p:tnLst>
  </p:timing>
</p:sld>
</file>

<file path=ppt/slides/slide1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Nursing Actions:</a:t>
            </a:r>
            <a:br>
              <a:rPr lang="en-US" b="1" dirty="0" smtClean="0"/>
            </a:b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dirty="0" smtClean="0"/>
              <a:t>1. Assess and document vital signs including respiratory rate every four hours and </a:t>
            </a:r>
            <a:r>
              <a:rPr lang="en-US" dirty="0" err="1" smtClean="0"/>
              <a:t>prn</a:t>
            </a:r>
            <a:r>
              <a:rPr lang="en-US" dirty="0" smtClean="0"/>
              <a:t>.</a:t>
            </a:r>
          </a:p>
          <a:p>
            <a:pPr>
              <a:buNone/>
            </a:pPr>
            <a:r>
              <a:rPr lang="en-US" dirty="0" smtClean="0"/>
              <a:t>2. Assess and document lung sounds every four hours and </a:t>
            </a:r>
            <a:r>
              <a:rPr lang="en-US" dirty="0" err="1" smtClean="0"/>
              <a:t>prn</a:t>
            </a:r>
            <a:r>
              <a:rPr lang="en-US" dirty="0" smtClean="0"/>
              <a:t>.</a:t>
            </a:r>
          </a:p>
          <a:p>
            <a:pPr>
              <a:buNone/>
            </a:pPr>
            <a:r>
              <a:rPr lang="en-US" dirty="0" smtClean="0"/>
              <a:t>3. Assess and document signs of hypoxia every four hours and </a:t>
            </a:r>
            <a:r>
              <a:rPr lang="en-US" dirty="0" err="1" smtClean="0"/>
              <a:t>prn</a:t>
            </a:r>
            <a:r>
              <a:rPr lang="en-US" dirty="0" smtClean="0"/>
              <a:t> (color, </a:t>
            </a:r>
            <a:r>
              <a:rPr lang="en-US" dirty="0" err="1" smtClean="0"/>
              <a:t>dyspnea</a:t>
            </a:r>
            <a:r>
              <a:rPr lang="en-US" dirty="0" smtClean="0"/>
              <a:t>).</a:t>
            </a:r>
          </a:p>
          <a:p>
            <a:pPr>
              <a:buNone/>
            </a:pPr>
            <a:r>
              <a:rPr lang="en-US" dirty="0" smtClean="0"/>
              <a:t>4. Monitor blood gases as ordered, report abnormal results to physician.</a:t>
            </a:r>
          </a:p>
          <a:p>
            <a:pPr>
              <a:buNone/>
            </a:pPr>
            <a:r>
              <a:rPr lang="en-US" dirty="0" smtClean="0"/>
              <a:t>5. Elevate head of bed 45 degrees as tolerated.</a:t>
            </a:r>
          </a:p>
          <a:p>
            <a:pPr>
              <a:buNone/>
            </a:pPr>
            <a:r>
              <a:rPr lang="en-US" dirty="0" smtClean="0"/>
              <a:t>6. Instruct and assist patient to turn, cough, and deep breathe every 1-2 hours.</a:t>
            </a:r>
          </a:p>
          <a:p>
            <a:pPr>
              <a:buNone/>
            </a:pPr>
            <a:r>
              <a:rPr lang="en-US" dirty="0" smtClean="0"/>
              <a:t>7. Encourage use of incentive </a:t>
            </a:r>
            <a:r>
              <a:rPr lang="en-US" dirty="0" err="1" smtClean="0"/>
              <a:t>spirometer</a:t>
            </a:r>
            <a:r>
              <a:rPr lang="en-US" dirty="0" smtClean="0"/>
              <a:t> every 1-2 hours.</a:t>
            </a:r>
          </a:p>
        </p:txBody>
      </p:sp>
    </p:spTree>
  </p:cSld>
  <p:clrMapOvr>
    <a:masterClrMapping/>
  </p:clrMapOvr>
  <p:timing>
    <p:tnLst>
      <p:par>
        <p:cTn id="1" dur="indefinite" restart="never" nodeType="tmRoot"/>
      </p:par>
    </p:tnLst>
  </p:timing>
</p:sld>
</file>

<file path=ppt/slides/slide1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smtClean="0"/>
              <a:t/>
            </a:r>
            <a:br>
              <a:rPr lang="en-US" b="1" smtClean="0"/>
            </a:br>
            <a:r>
              <a:rPr lang="en-US" b="1" smtClean="0"/>
              <a:t>Nursing Actions:</a:t>
            </a:r>
            <a:br>
              <a:rPr lang="en-US" b="1" smtClean="0"/>
            </a:br>
            <a:endParaRPr lang="en-US"/>
          </a:p>
        </p:txBody>
      </p:sp>
      <p:sp>
        <p:nvSpPr>
          <p:cNvPr id="3" name="Content Placeholder 2"/>
          <p:cNvSpPr>
            <a:spLocks noGrp="1"/>
          </p:cNvSpPr>
          <p:nvPr>
            <p:ph idx="1"/>
          </p:nvPr>
        </p:nvSpPr>
        <p:spPr/>
        <p:txBody>
          <a:bodyPr>
            <a:normAutofit fontScale="85000" lnSpcReduction="20000"/>
          </a:bodyPr>
          <a:lstStyle/>
          <a:p>
            <a:pPr>
              <a:buNone/>
            </a:pPr>
            <a:r>
              <a:rPr lang="en-US" dirty="0" smtClean="0"/>
              <a:t>8. Perform actions to promote removal of pulmonary secretions:</a:t>
            </a:r>
          </a:p>
          <a:p>
            <a:pPr>
              <a:buNone/>
            </a:pPr>
            <a:r>
              <a:rPr lang="en-US" dirty="0" smtClean="0"/>
              <a:t>• Fluid intake of 2500-3000cc per day</a:t>
            </a:r>
          </a:p>
          <a:p>
            <a:pPr>
              <a:buNone/>
            </a:pPr>
            <a:r>
              <a:rPr lang="en-US" dirty="0" smtClean="0"/>
              <a:t>• Humidify inspired air as ordered</a:t>
            </a:r>
          </a:p>
          <a:p>
            <a:pPr>
              <a:buNone/>
            </a:pPr>
            <a:r>
              <a:rPr lang="en-US" dirty="0" smtClean="0"/>
              <a:t>• Assist with or perform chest physiotherapy as ordered</a:t>
            </a:r>
          </a:p>
          <a:p>
            <a:pPr>
              <a:buNone/>
            </a:pPr>
            <a:r>
              <a:rPr lang="en-US" dirty="0" smtClean="0"/>
              <a:t>• Administer expectorants as ordered and monitor effects</a:t>
            </a:r>
          </a:p>
          <a:p>
            <a:pPr>
              <a:buNone/>
            </a:pPr>
            <a:r>
              <a:rPr lang="en-US" dirty="0" smtClean="0"/>
              <a:t>9. Administer oxygen </a:t>
            </a:r>
            <a:r>
              <a:rPr lang="en-US" dirty="0" err="1" smtClean="0"/>
              <a:t>prn</a:t>
            </a:r>
            <a:r>
              <a:rPr lang="en-US" dirty="0" smtClean="0"/>
              <a:t> as ordered.</a:t>
            </a:r>
          </a:p>
          <a:p>
            <a:pPr>
              <a:buNone/>
            </a:pPr>
            <a:r>
              <a:rPr lang="en-US" dirty="0" smtClean="0"/>
              <a:t>10. Provide psychosocial support and restful environment.</a:t>
            </a:r>
          </a:p>
          <a:p>
            <a:pPr>
              <a:buNone/>
            </a:pPr>
            <a:r>
              <a:rPr lang="en-US" dirty="0" smtClean="0"/>
              <a:t>11. Notify physician if impaired breathing pattern persists or worsens.</a:t>
            </a:r>
          </a:p>
          <a:p>
            <a:endParaRPr lang="en-US" dirty="0"/>
          </a:p>
        </p:txBody>
      </p:sp>
    </p:spTree>
  </p:cSld>
  <p:clrMapOvr>
    <a:masterClrMapping/>
  </p:clrMapOvr>
  <p:timing>
    <p:tnLst>
      <p:par>
        <p:cTn id="1" dur="indefinite" restart="never" nodeType="tmRoot"/>
      </p:par>
    </p:tnLst>
  </p:timing>
</p:sld>
</file>

<file path=ppt/slides/slide1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Implementation of care</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Prior to implementing the planned nursing interventions, the nurse should reassess the patient to determine if</a:t>
            </a:r>
          </a:p>
          <a:p>
            <a:r>
              <a:rPr lang="en-US" dirty="0" smtClean="0"/>
              <a:t>there have been any changes since the plan was formulated. The nurse must understand the rationale, technique,</a:t>
            </a:r>
          </a:p>
          <a:p>
            <a:r>
              <a:rPr lang="en-US" dirty="0" smtClean="0"/>
              <a:t>and possible effects of each nursing action.</a:t>
            </a:r>
          </a:p>
          <a:p>
            <a:r>
              <a:rPr lang="en-US" dirty="0" smtClean="0"/>
              <a:t>During delivery of care, patient safety is of utmost importance.</a:t>
            </a:r>
            <a:endParaRPr lang="en-US" dirty="0"/>
          </a:p>
        </p:txBody>
      </p:sp>
    </p:spTree>
  </p:cSld>
  <p:clrMapOvr>
    <a:masterClrMapping/>
  </p:clrMapOvr>
  <p:timing>
    <p:tnLst>
      <p:par>
        <p:cTn id="1" dur="indefinite" restart="never" nodeType="tmRoot"/>
      </p:par>
    </p:tnLst>
  </p:timing>
</p:sld>
</file>

<file path=ppt/slides/slide1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Evaluation: At the end of two days:</a:t>
            </a:r>
            <a:br>
              <a:rPr lang="en-US" b="1"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 Normal skin </a:t>
            </a:r>
            <a:r>
              <a:rPr lang="en-US" dirty="0" err="1" smtClean="0"/>
              <a:t>turgor</a:t>
            </a:r>
            <a:endParaRPr lang="en-US" dirty="0" smtClean="0"/>
          </a:p>
          <a:p>
            <a:r>
              <a:rPr lang="en-US" dirty="0" smtClean="0"/>
              <a:t>• Mucous membranes are moist</a:t>
            </a:r>
          </a:p>
          <a:p>
            <a:r>
              <a:rPr lang="pt-BR" dirty="0" smtClean="0"/>
              <a:t>• BP 11/60-144/64, P 68-72 R 18-20. No postural hypotension</a:t>
            </a:r>
          </a:p>
          <a:p>
            <a:r>
              <a:rPr lang="en-US" dirty="0" smtClean="0"/>
              <a:t>• Blood work WNL</a:t>
            </a:r>
          </a:p>
          <a:p>
            <a:r>
              <a:rPr lang="en-US" dirty="0" smtClean="0"/>
              <a:t>• Specific gravity 1.019 - 1.021</a:t>
            </a:r>
          </a:p>
          <a:p>
            <a:r>
              <a:rPr lang="en-US" dirty="0" smtClean="0"/>
              <a:t>• Intake 2500cc/day, output 2000cc/day</a:t>
            </a:r>
          </a:p>
          <a:p>
            <a:r>
              <a:rPr lang="en-US" dirty="0" smtClean="0"/>
              <a:t>• Mrs. Jones is drinking fluids independently and states the importance of adequate fluid intake.</a:t>
            </a:r>
            <a:endParaRPr lang="en-US" dirty="0"/>
          </a:p>
        </p:txBody>
      </p:sp>
    </p:spTree>
  </p:cSld>
  <p:clrMapOvr>
    <a:masterClrMapping/>
  </p:clrMapOvr>
  <p:timing>
    <p:tnLst>
      <p:par>
        <p:cTn id="1" dur="indefinite" restart="never" nodeType="tmRoot"/>
      </p:par>
    </p:tnLst>
  </p:timing>
</p:sld>
</file>

<file path=ppt/slides/slide1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pPr>
              <a:buNone/>
            </a:pPr>
            <a:r>
              <a:rPr lang="en-US" b="1" dirty="0" smtClean="0"/>
              <a:t>Nursing Diagnosis: Disturbed sleep pattern related to frequent cough.</a:t>
            </a:r>
          </a:p>
          <a:p>
            <a:pPr>
              <a:buNone/>
            </a:pPr>
            <a:r>
              <a:rPr lang="en-US" b="1" dirty="0" smtClean="0"/>
              <a:t>Expected Outcome: The patient will sleep as much as possible within the parameters of the treatment plan</a:t>
            </a:r>
          </a:p>
          <a:p>
            <a:pPr>
              <a:buNone/>
            </a:pPr>
            <a:r>
              <a:rPr lang="en-US" dirty="0" smtClean="0"/>
              <a:t>during hospitalization as evidenced by:</a:t>
            </a:r>
          </a:p>
          <a:p>
            <a:pPr>
              <a:buNone/>
            </a:pPr>
            <a:r>
              <a:rPr lang="en-US" dirty="0" smtClean="0"/>
              <a:t>a. The patient will sleep 3-4 hours at a time</a:t>
            </a:r>
          </a:p>
          <a:p>
            <a:pPr>
              <a:buNone/>
            </a:pPr>
            <a:r>
              <a:rPr lang="en-US" dirty="0" smtClean="0"/>
              <a:t>b. The patient states she feels “rested”</a:t>
            </a:r>
          </a:p>
          <a:p>
            <a:pPr>
              <a:buNone/>
            </a:pPr>
            <a:r>
              <a:rPr lang="en-US" dirty="0" smtClean="0"/>
              <a:t>c. No signs of sleep deprivation (difficulty concentrating, thick speech, irritability, inappropriate behavior.)</a:t>
            </a:r>
          </a:p>
          <a:p>
            <a:pPr>
              <a:buNone/>
            </a:pPr>
            <a:r>
              <a:rPr lang="en-US" dirty="0" smtClean="0"/>
              <a:t>d. Decreased coughing episodes</a:t>
            </a:r>
            <a:endParaRPr lang="en-US" dirty="0"/>
          </a:p>
        </p:txBody>
      </p:sp>
    </p:spTree>
  </p:cSld>
  <p:clrMapOvr>
    <a:masterClrMapping/>
  </p:clrMapOvr>
  <p:timing>
    <p:tnLst>
      <p:par>
        <p:cTn id="1" dur="indefinite" restart="never" nodeType="tmRoot"/>
      </p:par>
    </p:tnLst>
  </p:timing>
</p:sld>
</file>

<file path=ppt/slides/slide1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pPr>
              <a:buNone/>
            </a:pPr>
            <a:r>
              <a:rPr lang="en-US" b="1" dirty="0" smtClean="0"/>
              <a:t>Nursing Diagnosis: Alternation in nutrition—less than body requirements related to loss of appetite.</a:t>
            </a:r>
          </a:p>
          <a:p>
            <a:pPr>
              <a:buNone/>
            </a:pPr>
            <a:r>
              <a:rPr lang="en-US" b="1" dirty="0" smtClean="0"/>
              <a:t>Expected Outcome: The patient will resume an adequate nutritional intake prior to discharge as evidenced by:</a:t>
            </a:r>
          </a:p>
          <a:p>
            <a:pPr>
              <a:buNone/>
            </a:pPr>
            <a:r>
              <a:rPr lang="en-US" dirty="0" smtClean="0"/>
              <a:t>a. No further weight loss while in the hospital</a:t>
            </a:r>
          </a:p>
          <a:p>
            <a:pPr>
              <a:buNone/>
            </a:pPr>
            <a:r>
              <a:rPr lang="en-US" dirty="0" smtClean="0"/>
              <a:t>b. Patient eats three meals and two snacks per day</a:t>
            </a:r>
          </a:p>
          <a:p>
            <a:pPr>
              <a:buNone/>
            </a:pPr>
            <a:r>
              <a:rPr lang="en-US" dirty="0" smtClean="0"/>
              <a:t>c. Patient states she feels hungry at mealtime</a:t>
            </a:r>
          </a:p>
          <a:p>
            <a:pPr>
              <a:buNone/>
            </a:pPr>
            <a:r>
              <a:rPr lang="en-US" dirty="0" smtClean="0"/>
              <a:t>d. Patient states importance of nutritionally sound diet</a:t>
            </a:r>
            <a:endParaRPr lang="en-US" dirty="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Definition</a:t>
            </a:r>
            <a:endParaRPr lang="en-US" dirty="0"/>
          </a:p>
        </p:txBody>
      </p:sp>
      <p:sp>
        <p:nvSpPr>
          <p:cNvPr id="3" name="Content Placeholder 2"/>
          <p:cNvSpPr>
            <a:spLocks noGrp="1"/>
          </p:cNvSpPr>
          <p:nvPr>
            <p:ph idx="1"/>
          </p:nvPr>
        </p:nvSpPr>
        <p:spPr/>
        <p:txBody>
          <a:bodyPr/>
          <a:lstStyle/>
          <a:p>
            <a:r>
              <a:rPr lang="en-US" dirty="0"/>
              <a:t>The more ill patient, the more skill needed in providing the hygiene care.</a:t>
            </a:r>
          </a:p>
          <a:p>
            <a:r>
              <a:rPr lang="en-US" dirty="0"/>
              <a:t>Cleansing skin is first line of defense against organisms</a:t>
            </a:r>
          </a:p>
          <a:p>
            <a:endParaRPr lang="en-US" dirty="0"/>
          </a:p>
        </p:txBody>
      </p:sp>
    </p:spTree>
    <p:extLst>
      <p:ext uri="{BB962C8B-B14F-4D97-AF65-F5344CB8AC3E}">
        <p14:creationId xmlns:p14="http://schemas.microsoft.com/office/powerpoint/2010/main" val="4125241262"/>
      </p:ext>
    </p:extLst>
  </p:cSld>
  <p:clrMapOvr>
    <a:masterClrMapping/>
  </p:clrMapOvr>
  <p:timing>
    <p:tnLst>
      <p:par>
        <p:cTn id="1" dur="indefinite" restart="never" nodeType="tmRoot"/>
      </p:par>
    </p:tnLst>
  </p:timing>
</p:sld>
</file>

<file path=ppt/slides/slide15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FOOD FOR THOUGHT</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Mr. Mambo, a 42 year old man has come to the hospital with complains of urethral discharge. He gives a history of having indulged in risky sexual </a:t>
            </a:r>
            <a:r>
              <a:rPr lang="en-US" dirty="0" err="1" smtClean="0"/>
              <a:t>behaviour</a:t>
            </a:r>
            <a:r>
              <a:rPr lang="en-US" dirty="0" smtClean="0"/>
              <a:t>. He is a known diabetic for the last four years on oral </a:t>
            </a:r>
            <a:r>
              <a:rPr lang="en-US" dirty="0" err="1" smtClean="0"/>
              <a:t>hypoglyacemics</a:t>
            </a:r>
            <a:r>
              <a:rPr lang="en-US" dirty="0" smtClean="0"/>
              <a:t>, which he says sometimes he forgets to swallow. He stays with his wife and two daughters, who sometimes lock him outside the compound for coming home late and drunk.</a:t>
            </a:r>
          </a:p>
          <a:p>
            <a:r>
              <a:rPr lang="en-US" dirty="0" smtClean="0"/>
              <a:t>From Mr. John’s history, identify the nursing diagnosis in order of priority.</a:t>
            </a:r>
          </a:p>
          <a:p>
            <a:pPr>
              <a:buNone/>
            </a:pP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Henry, a 24 year old has been admitted in the surgical ward with acute abdominal pain. A diagnosis of acute appendicitis has been made. Henry is scheduled for surgery this afternoon. He is a college student. His parents are in the hospital with him and they are very anxious about the situation.</a:t>
            </a:r>
            <a:endParaRPr lang="en-US" dirty="0"/>
          </a:p>
        </p:txBody>
      </p:sp>
    </p:spTree>
  </p:cSld>
  <p:clrMapOvr>
    <a:masterClrMapping/>
  </p:clrMapOvr>
  <p:timing>
    <p:tnLst>
      <p:par>
        <p:cTn id="1" dur="indefinite" restart="never" nodeType="tmRoot"/>
      </p:par>
    </p:tnLst>
  </p:timing>
</p:sld>
</file>

<file path=ppt/slides/slide1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lgn="ctr">
              <a:buNone/>
            </a:pPr>
            <a:r>
              <a:rPr lang="en-US" sz="8800" b="1" dirty="0" smtClean="0"/>
              <a:t>NURSING THEORIES AND MODELS</a:t>
            </a:r>
            <a:endParaRPr lang="en-US" sz="8800" b="1" dirty="0"/>
          </a:p>
        </p:txBody>
      </p:sp>
    </p:spTree>
    <p:extLst>
      <p:ext uri="{BB962C8B-B14F-4D97-AF65-F5344CB8AC3E}">
        <p14:creationId xmlns:p14="http://schemas.microsoft.com/office/powerpoint/2010/main" val="4000901067"/>
      </p:ext>
    </p:extLst>
  </p:cSld>
  <p:clrMapOvr>
    <a:masterClrMapping/>
  </p:clrMapOvr>
  <p:timing>
    <p:tnLst>
      <p:par>
        <p:cTn id="1" dur="indefinite" restart="never" nodeType="tmRoot"/>
      </p:par>
    </p:tnLst>
  </p:timing>
</p:sld>
</file>

<file path=ppt/slides/slide1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THEORIES AND MODELS</a:t>
            </a:r>
            <a:endParaRPr lang="en-US" dirty="0"/>
          </a:p>
        </p:txBody>
      </p:sp>
      <p:sp>
        <p:nvSpPr>
          <p:cNvPr id="3" name="Content Placeholder 2"/>
          <p:cNvSpPr>
            <a:spLocks noGrp="1"/>
          </p:cNvSpPr>
          <p:nvPr>
            <p:ph idx="1"/>
          </p:nvPr>
        </p:nvSpPr>
        <p:spPr/>
        <p:txBody>
          <a:bodyPr/>
          <a:lstStyle/>
          <a:p>
            <a:r>
              <a:rPr lang="en-US" b="1" dirty="0" smtClean="0"/>
              <a:t>DEFINITION OF TERMS</a:t>
            </a:r>
            <a:endParaRPr lang="en-US" dirty="0" smtClean="0"/>
          </a:p>
          <a:p>
            <a:r>
              <a:rPr lang="en-US" b="1" dirty="0" smtClean="0"/>
              <a:t>PURPOSES OF NURSING THEORY</a:t>
            </a:r>
            <a:endParaRPr lang="en-US" dirty="0" smtClean="0"/>
          </a:p>
          <a:p>
            <a:r>
              <a:rPr lang="en-US" b="1" dirty="0" smtClean="0"/>
              <a:t>IMPORTANCE OF NURSING THEORIES IN NURSING PROCESS</a:t>
            </a:r>
          </a:p>
          <a:p>
            <a:r>
              <a:rPr lang="en-US" b="1" dirty="0" smtClean="0"/>
              <a:t>COMPONENTS OF A THEORY</a:t>
            </a:r>
          </a:p>
          <a:p>
            <a:r>
              <a:rPr lang="en-US" b="1" dirty="0" smtClean="0"/>
              <a:t>TYPES OF THEORIES</a:t>
            </a:r>
            <a:endParaRPr lang="en-US" dirty="0" smtClean="0"/>
          </a:p>
          <a:p>
            <a:endParaRPr lang="en-US" dirty="0"/>
          </a:p>
        </p:txBody>
      </p:sp>
    </p:spTree>
    <p:extLst>
      <p:ext uri="{BB962C8B-B14F-4D97-AF65-F5344CB8AC3E}">
        <p14:creationId xmlns:p14="http://schemas.microsoft.com/office/powerpoint/2010/main" val="3936469654"/>
      </p:ext>
    </p:extLst>
  </p:cSld>
  <p:clrMapOvr>
    <a:masterClrMapping/>
  </p:clrMapOvr>
  <p:timing>
    <p:tnLst>
      <p:par>
        <p:cTn id="1" dur="indefinite" restart="never" nodeType="tmRoot"/>
      </p:par>
    </p:tnLst>
  </p:timing>
</p:sld>
</file>

<file path=ppt/slides/slide1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Theories are not discovered in nature but are human inventions.</a:t>
            </a:r>
          </a:p>
          <a:p>
            <a:r>
              <a:rPr lang="en-US" dirty="0" smtClean="0"/>
              <a:t>Theory is a creative and rigorous structuring of ideas that projects a tentative, purposeful, and systematic view of phenomena </a:t>
            </a:r>
            <a:r>
              <a:rPr lang="en-US" sz="2400" i="1" dirty="0" smtClean="0"/>
              <a:t>(Chinn &amp; Kramer, 2004, p. 268).</a:t>
            </a:r>
            <a:endParaRPr lang="en-US" sz="2400" i="1" dirty="0"/>
          </a:p>
        </p:txBody>
      </p:sp>
    </p:spTree>
    <p:extLst>
      <p:ext uri="{BB962C8B-B14F-4D97-AF65-F5344CB8AC3E}">
        <p14:creationId xmlns:p14="http://schemas.microsoft.com/office/powerpoint/2010/main" val="1715556446"/>
      </p:ext>
    </p:extLst>
  </p:cSld>
  <p:clrMapOvr>
    <a:masterClrMapping/>
  </p:clrMapOvr>
  <p:timing>
    <p:tnLst>
      <p:par>
        <p:cTn id="1" dur="indefinite" restart="never" nodeType="tmRoot"/>
      </p:par>
    </p:tnLst>
  </p:timing>
</p:sld>
</file>

<file path=ppt/slides/slide1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smtClean="0"/>
              <a:t>DEFINITION OF TERMS</a:t>
            </a:r>
            <a:endParaRPr lang="en-US" b="1" dirty="0"/>
          </a:p>
        </p:txBody>
      </p:sp>
      <p:sp>
        <p:nvSpPr>
          <p:cNvPr id="3" name="Content Placeholder 2"/>
          <p:cNvSpPr>
            <a:spLocks noGrp="1"/>
          </p:cNvSpPr>
          <p:nvPr>
            <p:ph idx="1"/>
          </p:nvPr>
        </p:nvSpPr>
        <p:spPr>
          <a:xfrm>
            <a:off x="457200" y="1295400"/>
            <a:ext cx="8229600" cy="4830763"/>
          </a:xfrm>
        </p:spPr>
        <p:txBody>
          <a:bodyPr>
            <a:normAutofit/>
          </a:bodyPr>
          <a:lstStyle/>
          <a:p>
            <a:pPr>
              <a:buNone/>
            </a:pPr>
            <a:r>
              <a:rPr lang="en-US" b="1" dirty="0" smtClean="0"/>
              <a:t>THEORY:</a:t>
            </a:r>
            <a:r>
              <a:rPr lang="en-US" dirty="0" smtClean="0"/>
              <a:t>  is a supposition or system of ideas that is proposed to explain a given phenomenon.</a:t>
            </a:r>
          </a:p>
          <a:p>
            <a:pPr>
              <a:buNone/>
            </a:pPr>
            <a:r>
              <a:rPr lang="en-US" b="1" dirty="0" smtClean="0"/>
              <a:t>NURSING THEORY: </a:t>
            </a:r>
            <a:endParaRPr lang="en-US" dirty="0" smtClean="0"/>
          </a:p>
          <a:p>
            <a:pPr lvl="0"/>
            <a:r>
              <a:rPr lang="en-US" dirty="0" smtClean="0"/>
              <a:t>It is the body of knowledge that is used to support nursing practice.</a:t>
            </a:r>
          </a:p>
          <a:p>
            <a:pPr lvl="0"/>
            <a:r>
              <a:rPr lang="en-US" dirty="0" smtClean="0"/>
              <a:t>It is</a:t>
            </a:r>
            <a:r>
              <a:rPr lang="en-US" i="1" dirty="0" smtClean="0"/>
              <a:t> </a:t>
            </a:r>
            <a:r>
              <a:rPr lang="en-US" dirty="0" smtClean="0"/>
              <a:t>a framework designed to organize knowledge and explain phenomena in nursing at a more concrete and specific level.</a:t>
            </a:r>
          </a:p>
          <a:p>
            <a:endParaRPr lang="en-US" dirty="0" smtClean="0"/>
          </a:p>
          <a:p>
            <a:endParaRPr lang="en-US" dirty="0"/>
          </a:p>
        </p:txBody>
      </p:sp>
    </p:spTree>
    <p:extLst>
      <p:ext uri="{BB962C8B-B14F-4D97-AF65-F5344CB8AC3E}">
        <p14:creationId xmlns:p14="http://schemas.microsoft.com/office/powerpoint/2010/main" val="4133679500"/>
      </p:ext>
    </p:extLst>
  </p:cSld>
  <p:clrMapOvr>
    <a:masterClrMapping/>
  </p:clrMapOvr>
  <p:timing>
    <p:tnLst>
      <p:par>
        <p:cTn id="1" dur="indefinite" restart="never" nodeType="tmRoot"/>
      </p:par>
    </p:tnLst>
  </p:timing>
</p:sld>
</file>

<file path=ppt/slides/slide1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 OF TERMS</a:t>
            </a:r>
            <a:endParaRPr lang="en-US" dirty="0"/>
          </a:p>
        </p:txBody>
      </p:sp>
      <p:sp>
        <p:nvSpPr>
          <p:cNvPr id="3" name="Content Placeholder 2"/>
          <p:cNvSpPr>
            <a:spLocks noGrp="1"/>
          </p:cNvSpPr>
          <p:nvPr>
            <p:ph idx="1"/>
          </p:nvPr>
        </p:nvSpPr>
        <p:spPr/>
        <p:txBody>
          <a:bodyPr/>
          <a:lstStyle/>
          <a:p>
            <a:pPr lvl="0"/>
            <a:r>
              <a:rPr lang="en-US" dirty="0" smtClean="0"/>
              <a:t>It is a set of concepts, definitions, relationships, and assumptions or propositions derived from nursing models or from other disciplines and project a purposive, systematic view of phenomena by designing specific inter-relationships among concepts for the purposes of describing, explaining, predicting, and /or prescribing.</a:t>
            </a:r>
          </a:p>
          <a:p>
            <a:endParaRPr lang="en-US" dirty="0"/>
          </a:p>
        </p:txBody>
      </p:sp>
    </p:spTree>
    <p:extLst>
      <p:ext uri="{BB962C8B-B14F-4D97-AF65-F5344CB8AC3E}">
        <p14:creationId xmlns:p14="http://schemas.microsoft.com/office/powerpoint/2010/main" val="4009866538"/>
      </p:ext>
    </p:extLst>
  </p:cSld>
  <p:clrMapOvr>
    <a:masterClrMapping/>
  </p:clrMapOvr>
  <p:timing>
    <p:tnLst>
      <p:par>
        <p:cTn id="1" dur="indefinite" restart="never" nodeType="tmRoot"/>
      </p:par>
    </p:tnLst>
  </p:timing>
</p:sld>
</file>

<file path=ppt/slides/slide1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Nursing theory is a conceptualization of some aspect of reality (invented or discovered) that pertains to nursing. The conceptualization is articulated for the purpose of describing, explaining, predicting, or prescribing nursing care (</a:t>
            </a:r>
            <a:r>
              <a:rPr lang="en-US" dirty="0" err="1" smtClean="0"/>
              <a:t>Meleis</a:t>
            </a:r>
            <a:r>
              <a:rPr lang="en-US" dirty="0" smtClean="0"/>
              <a:t>, 1997).</a:t>
            </a:r>
            <a:endParaRPr lang="en-US" dirty="0"/>
          </a:p>
        </p:txBody>
      </p:sp>
    </p:spTree>
    <p:extLst>
      <p:ext uri="{BB962C8B-B14F-4D97-AF65-F5344CB8AC3E}">
        <p14:creationId xmlns:p14="http://schemas.microsoft.com/office/powerpoint/2010/main" val="3394904212"/>
      </p:ext>
    </p:extLst>
  </p:cSld>
  <p:clrMapOvr>
    <a:masterClrMapping/>
  </p:clrMapOvr>
  <p:timing>
    <p:tnLst>
      <p:par>
        <p:cTn id="1" dur="indefinite" restart="never" nodeType="tmRoot"/>
      </p:par>
    </p:tnLst>
  </p:timing>
</p:sld>
</file>

<file path=ppt/slides/slide1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 OF TERMS</a:t>
            </a:r>
            <a:endParaRPr lang="en-US" b="1" dirty="0"/>
          </a:p>
        </p:txBody>
      </p:sp>
      <p:sp>
        <p:nvSpPr>
          <p:cNvPr id="3" name="Content Placeholder 2"/>
          <p:cNvSpPr>
            <a:spLocks noGrp="1"/>
          </p:cNvSpPr>
          <p:nvPr>
            <p:ph idx="1"/>
          </p:nvPr>
        </p:nvSpPr>
        <p:spPr/>
        <p:txBody>
          <a:bodyPr>
            <a:normAutofit/>
          </a:bodyPr>
          <a:lstStyle/>
          <a:p>
            <a:r>
              <a:rPr lang="en-US" dirty="0" smtClean="0"/>
              <a:t>CONCEPT: (Building blocks of theories). A mental idea of a phenomenon</a:t>
            </a:r>
          </a:p>
          <a:p>
            <a:r>
              <a:rPr lang="en-US" dirty="0" smtClean="0"/>
              <a:t>CONCEPTUAL FRAMEWORK: is a group of related ideas, statements or concepts. </a:t>
            </a:r>
            <a:r>
              <a:rPr lang="en-US" dirty="0" err="1" smtClean="0"/>
              <a:t>e.g</a:t>
            </a:r>
            <a:r>
              <a:rPr lang="en-US" dirty="0" smtClean="0"/>
              <a:t> Freud’s idea of the mind (Id, Ego, Superego).</a:t>
            </a:r>
          </a:p>
          <a:p>
            <a:endParaRPr lang="en-US" dirty="0"/>
          </a:p>
        </p:txBody>
      </p:sp>
    </p:spTree>
    <p:extLst>
      <p:ext uri="{BB962C8B-B14F-4D97-AF65-F5344CB8AC3E}">
        <p14:creationId xmlns:p14="http://schemas.microsoft.com/office/powerpoint/2010/main" val="710787005"/>
      </p:ext>
    </p:extLst>
  </p:cSld>
  <p:clrMapOvr>
    <a:masterClrMapping/>
  </p:clrMapOvr>
  <p:timing>
    <p:tnLst>
      <p:par>
        <p:cTn id="1" dur="indefinite" restart="never" nodeType="tmRoot"/>
      </p:par>
    </p:tnLst>
  </p:timing>
</p:sld>
</file>

<file path=ppt/slides/slide1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 OF TERMS</a:t>
            </a:r>
            <a:endParaRPr lang="en-US" dirty="0"/>
          </a:p>
        </p:txBody>
      </p:sp>
      <p:sp>
        <p:nvSpPr>
          <p:cNvPr id="3" name="Content Placeholder 2"/>
          <p:cNvSpPr>
            <a:spLocks noGrp="1"/>
          </p:cNvSpPr>
          <p:nvPr>
            <p:ph idx="1"/>
          </p:nvPr>
        </p:nvSpPr>
        <p:spPr/>
        <p:txBody>
          <a:bodyPr>
            <a:normAutofit fontScale="85000" lnSpcReduction="20000"/>
          </a:bodyPr>
          <a:lstStyle/>
          <a:p>
            <a:r>
              <a:rPr lang="en-US" b="1" dirty="0" smtClean="0"/>
              <a:t>Concepts</a:t>
            </a:r>
            <a:r>
              <a:rPr lang="en-US" dirty="0" smtClean="0"/>
              <a:t>  are basically vehicles of thought that involve images. </a:t>
            </a:r>
          </a:p>
          <a:p>
            <a:r>
              <a:rPr lang="en-US" dirty="0" smtClean="0"/>
              <a:t>Concepts are words that describe objects , properties, or events and are basic components of theory. </a:t>
            </a:r>
          </a:p>
          <a:p>
            <a:r>
              <a:rPr lang="en-US" b="1" dirty="0" smtClean="0"/>
              <a:t>Types of Concepts</a:t>
            </a:r>
            <a:r>
              <a:rPr lang="en-US" dirty="0" smtClean="0"/>
              <a:t>: </a:t>
            </a:r>
          </a:p>
          <a:p>
            <a:pPr lvl="1"/>
            <a:r>
              <a:rPr lang="en-US" dirty="0" smtClean="0"/>
              <a:t>Empirical concepts - Easily understood and measured. </a:t>
            </a:r>
            <a:br>
              <a:rPr lang="en-US" dirty="0" smtClean="0"/>
            </a:br>
            <a:endParaRPr lang="en-US" dirty="0" smtClean="0"/>
          </a:p>
          <a:p>
            <a:pPr lvl="1"/>
            <a:r>
              <a:rPr lang="en-US" dirty="0" smtClean="0"/>
              <a:t>Inferential concepts - Indirectly observable. Cannot be physically measured as easily. Ex: Smiling=happiness</a:t>
            </a:r>
            <a:br>
              <a:rPr lang="en-US" dirty="0" smtClean="0"/>
            </a:br>
            <a:endParaRPr lang="en-US" dirty="0" smtClean="0"/>
          </a:p>
          <a:p>
            <a:pPr lvl="1"/>
            <a:r>
              <a:rPr lang="en-US" dirty="0" smtClean="0"/>
              <a:t>Abstract concepts - We do not have literal evidence. Non-observable, not always easily understood, hard to accurately measure. Ex: God, pain. </a:t>
            </a:r>
          </a:p>
          <a:p>
            <a:endParaRPr lang="en-US" dirty="0"/>
          </a:p>
        </p:txBody>
      </p:sp>
    </p:spTree>
    <p:extLst>
      <p:ext uri="{BB962C8B-B14F-4D97-AF65-F5344CB8AC3E}">
        <p14:creationId xmlns:p14="http://schemas.microsoft.com/office/powerpoint/2010/main" val="221251161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Critical thinking</a:t>
            </a:r>
            <a:endParaRPr lang="en-US" b="1" dirty="0"/>
          </a:p>
        </p:txBody>
      </p:sp>
      <p:sp>
        <p:nvSpPr>
          <p:cNvPr id="3" name="Content Placeholder 2"/>
          <p:cNvSpPr>
            <a:spLocks noGrp="1"/>
          </p:cNvSpPr>
          <p:nvPr>
            <p:ph idx="1"/>
          </p:nvPr>
        </p:nvSpPr>
        <p:spPr/>
        <p:txBody>
          <a:bodyPr/>
          <a:lstStyle/>
          <a:p>
            <a:r>
              <a:rPr lang="en-US" b="1" dirty="0"/>
              <a:t>Situation:</a:t>
            </a:r>
          </a:p>
          <a:p>
            <a:pPr>
              <a:buNone/>
            </a:pPr>
            <a:r>
              <a:rPr lang="en-US" dirty="0"/>
              <a:t>    The nurse enters Mr. C’s room to do a complete bed bath and he says “I do not want my bath now, I just want to rest”.    You notice that his bed is wet and he was incontinent of urine.</a:t>
            </a:r>
          </a:p>
          <a:p>
            <a:pPr>
              <a:buNone/>
            </a:pPr>
            <a:endParaRPr lang="en-US" dirty="0"/>
          </a:p>
          <a:p>
            <a:pPr>
              <a:buNone/>
            </a:pPr>
            <a:r>
              <a:rPr lang="en-US" dirty="0"/>
              <a:t>   Now what should the nurse do?</a:t>
            </a:r>
          </a:p>
          <a:p>
            <a:endParaRPr lang="en-US" dirty="0"/>
          </a:p>
        </p:txBody>
      </p:sp>
    </p:spTree>
    <p:extLst>
      <p:ext uri="{BB962C8B-B14F-4D97-AF65-F5344CB8AC3E}">
        <p14:creationId xmlns:p14="http://schemas.microsoft.com/office/powerpoint/2010/main" val="3330545959"/>
      </p:ext>
    </p:extLst>
  </p:cSld>
  <p:clrMapOvr>
    <a:masterClrMapping/>
  </p:clrMapOvr>
  <p:timing>
    <p:tnLst>
      <p:par>
        <p:cTn id="1" dur="indefinite" restart="never" nodeType="tmRoot"/>
      </p:par>
    </p:tnLst>
  </p:timing>
</p:sld>
</file>

<file path=ppt/slides/slide1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 OF TERMS</a:t>
            </a:r>
            <a:endParaRPr lang="en-US" dirty="0"/>
          </a:p>
        </p:txBody>
      </p:sp>
      <p:sp>
        <p:nvSpPr>
          <p:cNvPr id="3" name="Content Placeholder 2"/>
          <p:cNvSpPr>
            <a:spLocks noGrp="1"/>
          </p:cNvSpPr>
          <p:nvPr>
            <p:ph idx="1"/>
          </p:nvPr>
        </p:nvSpPr>
        <p:spPr/>
        <p:txBody>
          <a:bodyPr>
            <a:normAutofit lnSpcReduction="10000"/>
          </a:bodyPr>
          <a:lstStyle/>
          <a:p>
            <a:r>
              <a:rPr lang="en-US" b="1" dirty="0" smtClean="0"/>
              <a:t>Models</a:t>
            </a:r>
            <a:r>
              <a:rPr lang="en-US" dirty="0" smtClean="0"/>
              <a:t> - Representations of the interaction between concepts showing patterns. </a:t>
            </a:r>
          </a:p>
          <a:p>
            <a:r>
              <a:rPr lang="en-US" dirty="0" smtClean="0"/>
              <a:t>CONCEPTUAL MODEL: used interchangeably with conceptual framework. They represent ways of thinking about a problem or ways of representing how complex things work the way that they do.</a:t>
            </a:r>
          </a:p>
          <a:p>
            <a:r>
              <a:rPr lang="en-US" dirty="0" smtClean="0"/>
              <a:t>NURSING MODELS: are conceptual models, constructed of theories and concepts. </a:t>
            </a:r>
          </a:p>
          <a:p>
            <a:endParaRPr lang="en-US" dirty="0"/>
          </a:p>
        </p:txBody>
      </p:sp>
    </p:spTree>
    <p:extLst>
      <p:ext uri="{BB962C8B-B14F-4D97-AF65-F5344CB8AC3E}">
        <p14:creationId xmlns:p14="http://schemas.microsoft.com/office/powerpoint/2010/main" val="493086536"/>
      </p:ext>
    </p:extLst>
  </p:cSld>
  <p:clrMapOvr>
    <a:masterClrMapping/>
  </p:clrMapOvr>
  <p:timing>
    <p:tnLst>
      <p:par>
        <p:cTn id="1" dur="indefinite" restart="never" nodeType="tmRoot"/>
      </p:par>
    </p:tnLst>
  </p:timing>
</p:sld>
</file>

<file path=ppt/slides/slide1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 OF TERMS</a:t>
            </a:r>
            <a:endParaRPr lang="en-US" dirty="0"/>
          </a:p>
        </p:txBody>
      </p:sp>
      <p:sp>
        <p:nvSpPr>
          <p:cNvPr id="3" name="Content Placeholder 2"/>
          <p:cNvSpPr>
            <a:spLocks noGrp="1"/>
          </p:cNvSpPr>
          <p:nvPr>
            <p:ph idx="1"/>
          </p:nvPr>
        </p:nvSpPr>
        <p:spPr/>
        <p:txBody>
          <a:bodyPr>
            <a:normAutofit/>
          </a:bodyPr>
          <a:lstStyle/>
          <a:p>
            <a:r>
              <a:rPr lang="en-US" dirty="0" smtClean="0"/>
              <a:t>A conceptual model shows how various concepts are interrelated and applies theories to predict or evaluate consequences of alternative actions. </a:t>
            </a:r>
          </a:p>
          <a:p>
            <a:r>
              <a:rPr lang="en-US" dirty="0" smtClean="0"/>
              <a:t>A conceptual model "gives direction to the search for relevant questions about the phenomena of central interest to a discipline and suggests solutions to practical problems" </a:t>
            </a:r>
          </a:p>
        </p:txBody>
      </p:sp>
    </p:spTree>
    <p:extLst>
      <p:ext uri="{BB962C8B-B14F-4D97-AF65-F5344CB8AC3E}">
        <p14:creationId xmlns:p14="http://schemas.microsoft.com/office/powerpoint/2010/main" val="1086848289"/>
      </p:ext>
    </p:extLst>
  </p:cSld>
  <p:clrMapOvr>
    <a:masterClrMapping/>
  </p:clrMapOvr>
  <p:timing>
    <p:tnLst>
      <p:par>
        <p:cTn id="1" dur="indefinite" restart="never" nodeType="tmRoot"/>
      </p:par>
    </p:tnLst>
  </p:timing>
</p:sld>
</file>

<file path=ppt/slides/slide1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 OF TERMS</a:t>
            </a:r>
            <a:endParaRPr lang="en-US" dirty="0"/>
          </a:p>
        </p:txBody>
      </p:sp>
      <p:sp>
        <p:nvSpPr>
          <p:cNvPr id="3" name="Content Placeholder 2"/>
          <p:cNvSpPr>
            <a:spLocks noGrp="1"/>
          </p:cNvSpPr>
          <p:nvPr>
            <p:ph idx="1"/>
          </p:nvPr>
        </p:nvSpPr>
        <p:spPr/>
        <p:txBody>
          <a:bodyPr/>
          <a:lstStyle/>
          <a:p>
            <a:r>
              <a:rPr lang="en-US" b="1" dirty="0" smtClean="0"/>
              <a:t>Propositions</a:t>
            </a:r>
            <a:r>
              <a:rPr lang="en-US" dirty="0" smtClean="0"/>
              <a:t> - Links concepts. Defines relationships between concepts. "BP is high because of increased stress.“</a:t>
            </a:r>
          </a:p>
          <a:p>
            <a:r>
              <a:rPr lang="en-US" b="1" dirty="0" smtClean="0"/>
              <a:t>Assumptions</a:t>
            </a:r>
            <a:r>
              <a:rPr lang="en-US" dirty="0" smtClean="0"/>
              <a:t> - Statements of facts or beliefs. Something one must believe to be true.</a:t>
            </a:r>
          </a:p>
          <a:p>
            <a:endParaRPr lang="en-US" dirty="0"/>
          </a:p>
        </p:txBody>
      </p:sp>
    </p:spTree>
    <p:extLst>
      <p:ext uri="{BB962C8B-B14F-4D97-AF65-F5344CB8AC3E}">
        <p14:creationId xmlns:p14="http://schemas.microsoft.com/office/powerpoint/2010/main" val="2459638124"/>
      </p:ext>
    </p:extLst>
  </p:cSld>
  <p:clrMapOvr>
    <a:masterClrMapping/>
  </p:clrMapOvr>
  <p:timing>
    <p:tnLst>
      <p:par>
        <p:cTn id="1" dur="indefinite" restart="never" nodeType="tmRoot"/>
      </p:par>
    </p:tnLst>
  </p:timing>
</p:sld>
</file>

<file path=ppt/slides/slide1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 OF TERMS</a:t>
            </a:r>
            <a:endParaRPr lang="en-US" dirty="0"/>
          </a:p>
        </p:txBody>
      </p:sp>
      <p:sp>
        <p:nvSpPr>
          <p:cNvPr id="3" name="Content Placeholder 2"/>
          <p:cNvSpPr>
            <a:spLocks noGrp="1"/>
          </p:cNvSpPr>
          <p:nvPr>
            <p:ph idx="1"/>
          </p:nvPr>
        </p:nvSpPr>
        <p:spPr/>
        <p:txBody>
          <a:bodyPr/>
          <a:lstStyle/>
          <a:p>
            <a:pPr>
              <a:buNone/>
            </a:pPr>
            <a:r>
              <a:rPr lang="en-US" dirty="0" smtClean="0"/>
              <a:t>Four concepts are generally considered central to the discipline of nursing: </a:t>
            </a:r>
          </a:p>
          <a:p>
            <a:r>
              <a:rPr lang="en-US" dirty="0" smtClean="0"/>
              <a:t>The person who receives nursing care (the patient or client); </a:t>
            </a:r>
          </a:p>
          <a:p>
            <a:r>
              <a:rPr lang="en-US" dirty="0" smtClean="0"/>
              <a:t>The environment (society); </a:t>
            </a:r>
          </a:p>
          <a:p>
            <a:r>
              <a:rPr lang="en-US" dirty="0" smtClean="0"/>
              <a:t>Nursing (goals, roles, functions); </a:t>
            </a:r>
          </a:p>
          <a:p>
            <a:r>
              <a:rPr lang="en-US" dirty="0" smtClean="0"/>
              <a:t>Health. </a:t>
            </a:r>
          </a:p>
          <a:p>
            <a:endParaRPr lang="en-US" dirty="0"/>
          </a:p>
        </p:txBody>
      </p:sp>
    </p:spTree>
    <p:extLst>
      <p:ext uri="{BB962C8B-B14F-4D97-AF65-F5344CB8AC3E}">
        <p14:creationId xmlns:p14="http://schemas.microsoft.com/office/powerpoint/2010/main" val="38503206"/>
      </p:ext>
    </p:extLst>
  </p:cSld>
  <p:clrMapOvr>
    <a:masterClrMapping/>
  </p:clrMapOvr>
  <p:timing>
    <p:tnLst>
      <p:par>
        <p:cTn id="1" dur="indefinite" restart="never" nodeType="tmRoot"/>
      </p:par>
    </p:tnLst>
  </p:timing>
</p:sld>
</file>

<file path=ppt/slides/slide1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 OF TERMS</a:t>
            </a:r>
            <a:endParaRPr lang="en-US" b="1" dirty="0"/>
          </a:p>
        </p:txBody>
      </p:sp>
      <p:sp>
        <p:nvSpPr>
          <p:cNvPr id="3" name="Content Placeholder 2"/>
          <p:cNvSpPr>
            <a:spLocks noGrp="1"/>
          </p:cNvSpPr>
          <p:nvPr>
            <p:ph idx="1"/>
          </p:nvPr>
        </p:nvSpPr>
        <p:spPr/>
        <p:txBody>
          <a:bodyPr>
            <a:normAutofit fontScale="92500"/>
          </a:bodyPr>
          <a:lstStyle/>
          <a:p>
            <a:r>
              <a:rPr lang="en-US" b="1" dirty="0" smtClean="0"/>
              <a:t>NURSING</a:t>
            </a:r>
            <a:r>
              <a:rPr lang="en-US" dirty="0" smtClean="0"/>
              <a:t>: the attributes, characteristics and actions of the nurse providing care on behalf of, or in conjunction with the client.</a:t>
            </a:r>
          </a:p>
          <a:p>
            <a:r>
              <a:rPr lang="en-US" b="1" dirty="0" smtClean="0"/>
              <a:t>HEALTH</a:t>
            </a:r>
            <a:r>
              <a:rPr lang="en-US" dirty="0" smtClean="0"/>
              <a:t>: the degree of wellness or wellbeing that the client experiences.</a:t>
            </a:r>
          </a:p>
          <a:p>
            <a:pPr lvl="0">
              <a:buFont typeface="Wingdings" pitchFamily="2" charset="2"/>
              <a:buChar char="ü"/>
            </a:pPr>
            <a:r>
              <a:rPr lang="en-US" dirty="0" smtClean="0"/>
              <a:t>	Health is a wholeness and successful adaptation </a:t>
            </a:r>
          </a:p>
          <a:p>
            <a:pPr lvl="0">
              <a:buFont typeface="Wingdings" pitchFamily="2" charset="2"/>
              <a:buChar char="ü"/>
            </a:pPr>
            <a:r>
              <a:rPr lang="en-US" dirty="0" smtClean="0"/>
              <a:t>	Disease: It is unregulated and undisciplined change and must be stopped or death will ensue </a:t>
            </a:r>
          </a:p>
          <a:p>
            <a:endParaRPr lang="en-US" dirty="0"/>
          </a:p>
        </p:txBody>
      </p:sp>
    </p:spTree>
    <p:extLst>
      <p:ext uri="{BB962C8B-B14F-4D97-AF65-F5344CB8AC3E}">
        <p14:creationId xmlns:p14="http://schemas.microsoft.com/office/powerpoint/2010/main" val="2447311607"/>
      </p:ext>
    </p:extLst>
  </p:cSld>
  <p:clrMapOvr>
    <a:masterClrMapping/>
  </p:clrMapOvr>
  <p:timing>
    <p:tnLst>
      <p:par>
        <p:cTn id="1" dur="indefinite" restart="never" nodeType="tmRoot"/>
      </p:par>
    </p:tnLst>
  </p:timing>
</p:sld>
</file>

<file path=ppt/slides/slide1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smtClean="0"/>
              <a:t>DEFINITION OF TERMS</a:t>
            </a:r>
            <a:endParaRPr lang="en-US" b="1" dirty="0"/>
          </a:p>
        </p:txBody>
      </p:sp>
      <p:sp>
        <p:nvSpPr>
          <p:cNvPr id="3" name="Content Placeholder 2"/>
          <p:cNvSpPr>
            <a:spLocks noGrp="1"/>
          </p:cNvSpPr>
          <p:nvPr>
            <p:ph idx="1"/>
          </p:nvPr>
        </p:nvSpPr>
        <p:spPr>
          <a:xfrm>
            <a:off x="457200" y="1219200"/>
            <a:ext cx="8229600" cy="5257800"/>
          </a:xfrm>
        </p:spPr>
        <p:txBody>
          <a:bodyPr>
            <a:normAutofit/>
          </a:bodyPr>
          <a:lstStyle/>
          <a:p>
            <a:pPr>
              <a:buNone/>
            </a:pPr>
            <a:r>
              <a:rPr lang="en-US" b="1" dirty="0" smtClean="0"/>
              <a:t>ENVIRONMENT</a:t>
            </a:r>
            <a:r>
              <a:rPr lang="en-US" dirty="0" smtClean="0"/>
              <a:t>: the internal and external surroundings that affect the client. Includes families, friends etc.</a:t>
            </a:r>
          </a:p>
          <a:p>
            <a:pPr>
              <a:buNone/>
            </a:pPr>
            <a:r>
              <a:rPr lang="en-US" dirty="0" smtClean="0"/>
              <a:t>I</a:t>
            </a:r>
            <a:r>
              <a:rPr lang="en-US" u="sng" dirty="0" smtClean="0"/>
              <a:t>. Internal Environment </a:t>
            </a:r>
          </a:p>
          <a:p>
            <a:pPr lvl="0"/>
            <a:r>
              <a:rPr lang="en-US" dirty="0" smtClean="0"/>
              <a:t>Homeostasis: A state of energy sparing that also provide the necessary baselines for a multitude of synchronized physiological and psychological factors </a:t>
            </a:r>
          </a:p>
          <a:p>
            <a:endParaRPr lang="en-US" dirty="0"/>
          </a:p>
        </p:txBody>
      </p:sp>
    </p:spTree>
    <p:extLst>
      <p:ext uri="{BB962C8B-B14F-4D97-AF65-F5344CB8AC3E}">
        <p14:creationId xmlns:p14="http://schemas.microsoft.com/office/powerpoint/2010/main" val="2381671794"/>
      </p:ext>
    </p:extLst>
  </p:cSld>
  <p:clrMapOvr>
    <a:masterClrMapping/>
  </p:clrMapOvr>
  <p:timing>
    <p:tnLst>
      <p:par>
        <p:cTn id="1" dur="indefinite" restart="never" nodeType="tmRoot"/>
      </p:par>
    </p:tnLst>
  </p:timing>
</p:sld>
</file>

<file path=ppt/slides/slide1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 OF TERMS</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II. </a:t>
            </a:r>
            <a:r>
              <a:rPr lang="en-US" u="sng" dirty="0" smtClean="0"/>
              <a:t>External Environment</a:t>
            </a:r>
          </a:p>
          <a:p>
            <a:pPr lvl="0"/>
            <a:r>
              <a:rPr lang="en-US" dirty="0" smtClean="0"/>
              <a:t>Pre-conceptual: Aspect of the world that individuals are able to intercept(interrupt). </a:t>
            </a:r>
          </a:p>
          <a:p>
            <a:pPr lvl="0"/>
            <a:r>
              <a:rPr lang="en-US" dirty="0" smtClean="0"/>
              <a:t>Operational: Elements that may physically affect individuals but not perceived by them: radiation, micro-organism and pollution </a:t>
            </a:r>
          </a:p>
          <a:p>
            <a:pPr lvl="0"/>
            <a:r>
              <a:rPr lang="en-US" dirty="0" smtClean="0"/>
              <a:t>Conceptual: Part of person's environment including cultural patterns characterized by spiritual existence, ideas, values, beliefs and tradition </a:t>
            </a:r>
          </a:p>
          <a:p>
            <a:endParaRPr lang="en-US" dirty="0"/>
          </a:p>
        </p:txBody>
      </p:sp>
    </p:spTree>
    <p:extLst>
      <p:ext uri="{BB962C8B-B14F-4D97-AF65-F5344CB8AC3E}">
        <p14:creationId xmlns:p14="http://schemas.microsoft.com/office/powerpoint/2010/main" val="1964855515"/>
      </p:ext>
    </p:extLst>
  </p:cSld>
  <p:clrMapOvr>
    <a:masterClrMapping/>
  </p:clrMapOvr>
  <p:timing>
    <p:tnLst>
      <p:par>
        <p:cTn id="1" dur="indefinite" restart="never" nodeType="tmRoot"/>
      </p:par>
    </p:tnLst>
  </p:timing>
</p:sld>
</file>

<file path=ppt/slides/slide1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b="1" dirty="0" smtClean="0"/>
              <a:t/>
            </a:r>
            <a:br>
              <a:rPr lang="en-US" b="1" dirty="0" smtClean="0"/>
            </a:br>
            <a:r>
              <a:rPr lang="en-US" b="1" dirty="0" smtClean="0"/>
              <a:t>PURPOSES OF NURSING THEORY</a:t>
            </a:r>
            <a:r>
              <a:rPr lang="en-US" dirty="0" smtClean="0"/>
              <a:t/>
            </a:r>
            <a:br>
              <a:rPr lang="en-US" dirty="0" smtClean="0"/>
            </a:br>
            <a:endParaRPr lang="en-US" dirty="0"/>
          </a:p>
        </p:txBody>
      </p:sp>
      <p:sp>
        <p:nvSpPr>
          <p:cNvPr id="3" name="Content Placeholder 2"/>
          <p:cNvSpPr>
            <a:spLocks noGrp="1"/>
          </p:cNvSpPr>
          <p:nvPr>
            <p:ph idx="1"/>
          </p:nvPr>
        </p:nvSpPr>
        <p:spPr>
          <a:xfrm>
            <a:off x="457200" y="1143000"/>
            <a:ext cx="8229600" cy="4983163"/>
          </a:xfrm>
        </p:spPr>
        <p:txBody>
          <a:bodyPr>
            <a:normAutofit/>
          </a:bodyPr>
          <a:lstStyle/>
          <a:p>
            <a:r>
              <a:rPr lang="en-US" dirty="0" smtClean="0"/>
              <a:t> Education – many nursing programs organized curriculum framework basing around one or two models.</a:t>
            </a:r>
          </a:p>
          <a:p>
            <a:pPr lvl="0"/>
            <a:r>
              <a:rPr lang="en-US" dirty="0" smtClean="0"/>
              <a:t>Research – nursing research identifies the philosophical assumptions or theoretical framework from which it proceeds.</a:t>
            </a:r>
          </a:p>
          <a:p>
            <a:pPr lvl="0"/>
            <a:r>
              <a:rPr lang="en-US" dirty="0" smtClean="0"/>
              <a:t>Clinical practice – facilitates reflection, questioning and thinking about what nurses do.</a:t>
            </a:r>
          </a:p>
          <a:p>
            <a:endParaRPr lang="en-US" dirty="0"/>
          </a:p>
        </p:txBody>
      </p:sp>
    </p:spTree>
    <p:extLst>
      <p:ext uri="{BB962C8B-B14F-4D97-AF65-F5344CB8AC3E}">
        <p14:creationId xmlns:p14="http://schemas.microsoft.com/office/powerpoint/2010/main" val="467672711"/>
      </p:ext>
    </p:extLst>
  </p:cSld>
  <p:clrMapOvr>
    <a:masterClrMapping/>
  </p:clrMapOvr>
  <p:timing>
    <p:tnLst>
      <p:par>
        <p:cTn id="1" dur="indefinite" restart="never" nodeType="tmRoot"/>
      </p:par>
    </p:tnLst>
  </p:timing>
</p:sld>
</file>

<file path=ppt/slides/slide1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PURPOSES OF NURSING THEORY</a:t>
            </a:r>
            <a:endParaRPr lang="en-US" dirty="0"/>
          </a:p>
        </p:txBody>
      </p:sp>
      <p:sp>
        <p:nvSpPr>
          <p:cNvPr id="3" name="Content Placeholder 2"/>
          <p:cNvSpPr>
            <a:spLocks noGrp="1"/>
          </p:cNvSpPr>
          <p:nvPr>
            <p:ph idx="1"/>
          </p:nvPr>
        </p:nvSpPr>
        <p:spPr/>
        <p:txBody>
          <a:bodyPr>
            <a:normAutofit fontScale="92500" lnSpcReduction="10000"/>
          </a:bodyPr>
          <a:lstStyle/>
          <a:p>
            <a:pPr lvl="0">
              <a:buNone/>
            </a:pPr>
            <a:r>
              <a:rPr lang="en-US" dirty="0" smtClean="0"/>
              <a:t>Nursing theories:- </a:t>
            </a:r>
          </a:p>
          <a:p>
            <a:pPr lvl="0"/>
            <a:r>
              <a:rPr lang="en-US" dirty="0" smtClean="0"/>
              <a:t>are used to describe, develop, disseminate, and use present knowledge in nursing. </a:t>
            </a:r>
          </a:p>
          <a:p>
            <a:pPr lvl="0"/>
            <a:r>
              <a:rPr lang="en-US" dirty="0" smtClean="0"/>
              <a:t>provide a framework for nurses to systematize their nursing actions: what to ask, what to observe, what to focus on and what to think about. </a:t>
            </a:r>
          </a:p>
          <a:p>
            <a:pPr lvl="0"/>
            <a:r>
              <a:rPr lang="en-US" dirty="0" smtClean="0"/>
              <a:t>provide a framework to develop new and validate current knowledge. They help to describe, explain, predict and prescribe. </a:t>
            </a:r>
          </a:p>
          <a:p>
            <a:endParaRPr lang="en-US" dirty="0"/>
          </a:p>
        </p:txBody>
      </p:sp>
    </p:spTree>
    <p:extLst>
      <p:ext uri="{BB962C8B-B14F-4D97-AF65-F5344CB8AC3E}">
        <p14:creationId xmlns:p14="http://schemas.microsoft.com/office/powerpoint/2010/main" val="2005708135"/>
      </p:ext>
    </p:extLst>
  </p:cSld>
  <p:clrMapOvr>
    <a:masterClrMapping/>
  </p:clrMapOvr>
  <p:timing>
    <p:tnLst>
      <p:par>
        <p:cTn id="1" dur="indefinite" restart="never" nodeType="tmRoot"/>
      </p:par>
    </p:tnLst>
  </p:timing>
</p:sld>
</file>

<file path=ppt/slides/slide1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normAutofit fontScale="90000"/>
          </a:bodyPr>
          <a:lstStyle/>
          <a:p>
            <a:r>
              <a:rPr lang="en-US" sz="3600" b="1" dirty="0" smtClean="0"/>
              <a:t/>
            </a:r>
            <a:br>
              <a:rPr lang="en-US" sz="3600" b="1" dirty="0" smtClean="0"/>
            </a:br>
            <a:r>
              <a:rPr lang="en-US" sz="3600" b="1" dirty="0" smtClean="0"/>
              <a:t>IMPORTANCE OF NURSING THEORIES IN NURSING PROCESS</a:t>
            </a:r>
            <a:r>
              <a:rPr lang="en-US" b="1" dirty="0" smtClean="0"/>
              <a:t/>
            </a:r>
            <a:br>
              <a:rPr lang="en-US" b="1" dirty="0" smtClean="0"/>
            </a:br>
            <a:endParaRPr lang="en-US" dirty="0"/>
          </a:p>
        </p:txBody>
      </p:sp>
      <p:sp>
        <p:nvSpPr>
          <p:cNvPr id="3" name="Content Placeholder 2"/>
          <p:cNvSpPr>
            <a:spLocks noGrp="1"/>
          </p:cNvSpPr>
          <p:nvPr>
            <p:ph idx="1"/>
          </p:nvPr>
        </p:nvSpPr>
        <p:spPr>
          <a:xfrm>
            <a:off x="457200" y="1676400"/>
            <a:ext cx="8229600" cy="4724400"/>
          </a:xfrm>
        </p:spPr>
        <p:txBody>
          <a:bodyPr>
            <a:normAutofit/>
          </a:bodyPr>
          <a:lstStyle/>
          <a:p>
            <a:pPr lvl="0"/>
            <a:r>
              <a:rPr lang="en-US" dirty="0" smtClean="0"/>
              <a:t>It should provide the </a:t>
            </a:r>
            <a:r>
              <a:rPr lang="en-US" b="1" dirty="0" smtClean="0"/>
              <a:t>foundations of nursing practice</a:t>
            </a:r>
            <a:r>
              <a:rPr lang="en-US" dirty="0" smtClean="0"/>
              <a:t>, help to </a:t>
            </a:r>
            <a:r>
              <a:rPr lang="en-US" b="1" dirty="0" smtClean="0"/>
              <a:t>generate further knowledge </a:t>
            </a:r>
            <a:r>
              <a:rPr lang="en-US" dirty="0" smtClean="0"/>
              <a:t>and indicate in which </a:t>
            </a:r>
            <a:r>
              <a:rPr lang="en-US" b="1" dirty="0" smtClean="0"/>
              <a:t>direction</a:t>
            </a:r>
            <a:r>
              <a:rPr lang="en-US" dirty="0" smtClean="0"/>
              <a:t> nursing should develop in the future. </a:t>
            </a:r>
          </a:p>
          <a:p>
            <a:pPr lvl="0"/>
            <a:r>
              <a:rPr lang="en-US" dirty="0" smtClean="0"/>
              <a:t>Theory is important because it helps us to </a:t>
            </a:r>
            <a:r>
              <a:rPr lang="en-US" b="1" dirty="0" smtClean="0"/>
              <a:t>decide</a:t>
            </a:r>
            <a:r>
              <a:rPr lang="en-US" dirty="0" smtClean="0"/>
              <a:t> what we know and what we need to know.</a:t>
            </a:r>
          </a:p>
          <a:p>
            <a:endParaRPr lang="en-US" dirty="0"/>
          </a:p>
        </p:txBody>
      </p:sp>
    </p:spTree>
    <p:extLst>
      <p:ext uri="{BB962C8B-B14F-4D97-AF65-F5344CB8AC3E}">
        <p14:creationId xmlns:p14="http://schemas.microsoft.com/office/powerpoint/2010/main" val="7906900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Purpose</a:t>
            </a:r>
            <a:r>
              <a:rPr lang="en-US" dirty="0" smtClean="0"/>
              <a:t> </a:t>
            </a:r>
            <a:r>
              <a:rPr lang="en-US" b="1" dirty="0" smtClean="0"/>
              <a:t>of Bathing</a:t>
            </a:r>
            <a:endParaRPr lang="en-US" b="1" dirty="0"/>
          </a:p>
        </p:txBody>
      </p:sp>
      <p:sp>
        <p:nvSpPr>
          <p:cNvPr id="3" name="Content Placeholder 2"/>
          <p:cNvSpPr>
            <a:spLocks noGrp="1"/>
          </p:cNvSpPr>
          <p:nvPr>
            <p:ph idx="1"/>
          </p:nvPr>
        </p:nvSpPr>
        <p:spPr/>
        <p:txBody>
          <a:bodyPr>
            <a:normAutofit/>
          </a:bodyPr>
          <a:lstStyle/>
          <a:p>
            <a:pPr>
              <a:lnSpc>
                <a:spcPct val="90000"/>
              </a:lnSpc>
            </a:pPr>
            <a:r>
              <a:rPr lang="en-US" sz="3000" dirty="0"/>
              <a:t>Cleansing the </a:t>
            </a:r>
            <a:r>
              <a:rPr lang="en-US" sz="3000" dirty="0" smtClean="0"/>
              <a:t>skin - Removes </a:t>
            </a:r>
            <a:r>
              <a:rPr lang="en-US" sz="3000" dirty="0"/>
              <a:t>perspiration, bacteria, which minimizes skin irritation and reduces chance of infection</a:t>
            </a:r>
          </a:p>
          <a:p>
            <a:pPr>
              <a:lnSpc>
                <a:spcPct val="90000"/>
              </a:lnSpc>
            </a:pPr>
            <a:r>
              <a:rPr lang="en-US" sz="3000" dirty="0"/>
              <a:t>Stimulation of </a:t>
            </a:r>
            <a:r>
              <a:rPr lang="en-US" sz="3000" dirty="0" smtClean="0"/>
              <a:t>circulation - Warm </a:t>
            </a:r>
            <a:r>
              <a:rPr lang="en-US" sz="3000" dirty="0"/>
              <a:t>water and gentle strokes from distal to proximal  increase circulation and promote venous return</a:t>
            </a:r>
          </a:p>
          <a:p>
            <a:pPr>
              <a:lnSpc>
                <a:spcPct val="90000"/>
              </a:lnSpc>
            </a:pPr>
            <a:r>
              <a:rPr lang="en-US" sz="3000" dirty="0"/>
              <a:t>Improve </a:t>
            </a:r>
            <a:r>
              <a:rPr lang="en-US" sz="3000" dirty="0" smtClean="0"/>
              <a:t>self-image - Promotes </a:t>
            </a:r>
            <a:r>
              <a:rPr lang="en-US" sz="3000" dirty="0"/>
              <a:t>feeling of being refreshed, </a:t>
            </a:r>
            <a:r>
              <a:rPr lang="en-US" sz="3000" dirty="0" smtClean="0"/>
              <a:t>relaxed</a:t>
            </a:r>
          </a:p>
          <a:p>
            <a:pPr>
              <a:lnSpc>
                <a:spcPct val="90000"/>
              </a:lnSpc>
            </a:pPr>
            <a:r>
              <a:rPr lang="en-US" sz="3000" dirty="0" smtClean="0"/>
              <a:t>Promotes range of motion</a:t>
            </a:r>
            <a:endParaRPr lang="en-US" sz="3000" dirty="0"/>
          </a:p>
          <a:p>
            <a:endParaRPr lang="en-US" dirty="0"/>
          </a:p>
        </p:txBody>
      </p:sp>
    </p:spTree>
    <p:extLst>
      <p:ext uri="{BB962C8B-B14F-4D97-AF65-F5344CB8AC3E}">
        <p14:creationId xmlns:p14="http://schemas.microsoft.com/office/powerpoint/2010/main" val="4248564550"/>
      </p:ext>
    </p:extLst>
  </p:cSld>
  <p:clrMapOvr>
    <a:masterClrMapping/>
  </p:clrMapOvr>
  <p:timing>
    <p:tnLst>
      <p:par>
        <p:cTn id="1" dur="indefinite" restart="never" nodeType="tmRoot"/>
      </p:par>
    </p:tnLst>
  </p:timing>
</p:sld>
</file>

<file path=ppt/slides/slide1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IMPORTANCE OF NURSING THEORIES IN NURSING PROCESS</a:t>
            </a:r>
            <a:br>
              <a:rPr lang="en-US" b="1" dirty="0" smtClean="0"/>
            </a:br>
            <a:endParaRPr lang="en-US" dirty="0"/>
          </a:p>
        </p:txBody>
      </p:sp>
      <p:sp>
        <p:nvSpPr>
          <p:cNvPr id="3" name="Content Placeholder 2"/>
          <p:cNvSpPr>
            <a:spLocks noGrp="1"/>
          </p:cNvSpPr>
          <p:nvPr>
            <p:ph idx="1"/>
          </p:nvPr>
        </p:nvSpPr>
        <p:spPr/>
        <p:txBody>
          <a:bodyPr/>
          <a:lstStyle/>
          <a:p>
            <a:pPr lvl="0"/>
            <a:r>
              <a:rPr lang="en-US" dirty="0" smtClean="0"/>
              <a:t>It helps to distinguish what should form the basis of practice by explicitly describing nursing. </a:t>
            </a:r>
          </a:p>
          <a:p>
            <a:pPr lvl="0"/>
            <a:r>
              <a:rPr lang="en-US" dirty="0" smtClean="0"/>
              <a:t>The benefits of having a defined body of theory in nursing include </a:t>
            </a:r>
            <a:r>
              <a:rPr lang="en-US" u="sng" dirty="0" smtClean="0"/>
              <a:t>better patient care</a:t>
            </a:r>
            <a:r>
              <a:rPr lang="en-US" dirty="0" smtClean="0"/>
              <a:t>, </a:t>
            </a:r>
            <a:r>
              <a:rPr lang="en-US" u="sng" dirty="0" smtClean="0"/>
              <a:t>enhanced professional status,  improved communication </a:t>
            </a:r>
            <a:r>
              <a:rPr lang="en-US" dirty="0" smtClean="0"/>
              <a:t>between nurses, and </a:t>
            </a:r>
            <a:r>
              <a:rPr lang="en-US" u="sng" dirty="0" smtClean="0"/>
              <a:t>guidance for research and education</a:t>
            </a:r>
          </a:p>
          <a:p>
            <a:endParaRPr lang="en-US" dirty="0"/>
          </a:p>
        </p:txBody>
      </p:sp>
    </p:spTree>
    <p:extLst>
      <p:ext uri="{BB962C8B-B14F-4D97-AF65-F5344CB8AC3E}">
        <p14:creationId xmlns:p14="http://schemas.microsoft.com/office/powerpoint/2010/main" val="625384923"/>
      </p:ext>
    </p:extLst>
  </p:cSld>
  <p:clrMapOvr>
    <a:masterClrMapping/>
  </p:clrMapOvr>
  <p:timing>
    <p:tnLst>
      <p:par>
        <p:cTn id="1" dur="indefinite" restart="never" nodeType="tmRoot"/>
      </p:par>
    </p:tnLst>
  </p:timing>
</p:sld>
</file>

<file path=ppt/slides/slide1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IMPORTANCE OF NURSING THEORIES IN NURSING PROCESS</a:t>
            </a:r>
            <a:endParaRPr lang="en-US" dirty="0"/>
          </a:p>
        </p:txBody>
      </p:sp>
      <p:sp>
        <p:nvSpPr>
          <p:cNvPr id="3" name="Content Placeholder 2"/>
          <p:cNvSpPr>
            <a:spLocks noGrp="1"/>
          </p:cNvSpPr>
          <p:nvPr>
            <p:ph idx="1"/>
          </p:nvPr>
        </p:nvSpPr>
        <p:spPr/>
        <p:txBody>
          <a:bodyPr>
            <a:normAutofit fontScale="92500" lnSpcReduction="10000"/>
          </a:bodyPr>
          <a:lstStyle/>
          <a:p>
            <a:pPr lvl="0"/>
            <a:r>
              <a:rPr lang="en-US" dirty="0" smtClean="0"/>
              <a:t>The main exponent of nursing – caring – cannot be measured, it is vital to have the theory to analyze and explain what nurses do.</a:t>
            </a:r>
          </a:p>
          <a:p>
            <a:pPr lvl="0"/>
            <a:r>
              <a:rPr lang="en-US" dirty="0" smtClean="0"/>
              <a:t>As medicine tries to make a move towards adopting a more multidisciplinary approach to health care, nursing continues to strive to establish a unique body of knowledge.</a:t>
            </a:r>
          </a:p>
          <a:p>
            <a:pPr lvl="0"/>
            <a:r>
              <a:rPr lang="en-US" dirty="0" smtClean="0"/>
              <a:t>This can be seen as an attempt by the nursing profession to maintain its professional boundaries.</a:t>
            </a:r>
          </a:p>
          <a:p>
            <a:endParaRPr lang="en-US" dirty="0"/>
          </a:p>
        </p:txBody>
      </p:sp>
    </p:spTree>
    <p:extLst>
      <p:ext uri="{BB962C8B-B14F-4D97-AF65-F5344CB8AC3E}">
        <p14:creationId xmlns:p14="http://schemas.microsoft.com/office/powerpoint/2010/main" val="2477472963"/>
      </p:ext>
    </p:extLst>
  </p:cSld>
  <p:clrMapOvr>
    <a:masterClrMapping/>
  </p:clrMapOvr>
  <p:timing>
    <p:tnLst>
      <p:par>
        <p:cTn id="1" dur="indefinite" restart="never" nodeType="tmRoot"/>
      </p:par>
    </p:tnLst>
  </p:timing>
</p:sld>
</file>

<file path=ppt/slides/slide1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METAPARADIGMS IN NURSING</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The </a:t>
            </a:r>
            <a:r>
              <a:rPr lang="en-US" b="1" dirty="0" err="1" smtClean="0"/>
              <a:t>metaparadigm</a:t>
            </a:r>
            <a:r>
              <a:rPr lang="en-US" dirty="0" smtClean="0"/>
              <a:t> for nursing is a framework  for the discipline that sets forth the phenomena of interest and the propositions, principles, and methods of the discipline.</a:t>
            </a:r>
          </a:p>
          <a:p>
            <a:r>
              <a:rPr lang="en-US" dirty="0" smtClean="0"/>
              <a:t>Global concepts that identify the phenomena of interest to a discipline. Broadest description of a discipline. Ex: Environment, Health, Person, Nursing = Nursing </a:t>
            </a:r>
            <a:r>
              <a:rPr lang="en-US" dirty="0" err="1" smtClean="0"/>
              <a:t>Metaparadigm</a:t>
            </a:r>
            <a:r>
              <a:rPr lang="en-US" dirty="0" smtClean="0"/>
              <a:t>.</a:t>
            </a:r>
          </a:p>
          <a:p>
            <a:endParaRPr lang="en-US" dirty="0" smtClean="0"/>
          </a:p>
          <a:p>
            <a:endParaRPr lang="en-US" dirty="0"/>
          </a:p>
        </p:txBody>
      </p:sp>
    </p:spTree>
    <p:extLst>
      <p:ext uri="{BB962C8B-B14F-4D97-AF65-F5344CB8AC3E}">
        <p14:creationId xmlns:p14="http://schemas.microsoft.com/office/powerpoint/2010/main" val="1147364998"/>
      </p:ext>
    </p:extLst>
  </p:cSld>
  <p:clrMapOvr>
    <a:masterClrMapping/>
  </p:clrMapOvr>
  <p:timing>
    <p:tnLst>
      <p:par>
        <p:cTn id="1" dur="indefinite" restart="never" nodeType="tmRoot"/>
      </p:par>
    </p:tnLst>
  </p:timing>
</p:sld>
</file>

<file path=ppt/slides/slide1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METAPARADIGMS IN NURSING</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Person </a:t>
            </a:r>
            <a:endParaRPr lang="en-US" dirty="0" smtClean="0"/>
          </a:p>
          <a:p>
            <a:r>
              <a:rPr lang="en-US" dirty="0" smtClean="0"/>
              <a:t>Recipient of care, including physical, spiritual, psychological, and </a:t>
            </a:r>
            <a:r>
              <a:rPr lang="en-US" dirty="0" err="1" smtClean="0"/>
              <a:t>sociocultural</a:t>
            </a:r>
            <a:r>
              <a:rPr lang="en-US" dirty="0" smtClean="0"/>
              <a:t> components. </a:t>
            </a:r>
          </a:p>
          <a:p>
            <a:r>
              <a:rPr lang="en-US" dirty="0" smtClean="0"/>
              <a:t>Individual, family, or community </a:t>
            </a:r>
          </a:p>
          <a:p>
            <a:pPr>
              <a:buNone/>
            </a:pPr>
            <a:r>
              <a:rPr lang="en-US" b="1" dirty="0" smtClean="0"/>
              <a:t>Environment</a:t>
            </a:r>
            <a:endParaRPr lang="en-US" dirty="0" smtClean="0"/>
          </a:p>
          <a:p>
            <a:r>
              <a:rPr lang="en-US" dirty="0" smtClean="0"/>
              <a:t>All internal and external conditions, circumstances, and influences affecting the person </a:t>
            </a:r>
          </a:p>
          <a:p>
            <a:pPr>
              <a:buNone/>
            </a:pPr>
            <a:r>
              <a:rPr lang="en-US" b="1" dirty="0" smtClean="0"/>
              <a:t>Health</a:t>
            </a:r>
            <a:endParaRPr lang="en-US" dirty="0" smtClean="0"/>
          </a:p>
          <a:p>
            <a:r>
              <a:rPr lang="en-US" dirty="0" smtClean="0"/>
              <a:t>Degree of wellness or illness experienced by the person </a:t>
            </a:r>
          </a:p>
          <a:p>
            <a:pPr>
              <a:buNone/>
            </a:pPr>
            <a:r>
              <a:rPr lang="en-US" b="1" dirty="0" smtClean="0"/>
              <a:t>Nursing</a:t>
            </a:r>
            <a:endParaRPr lang="en-US" dirty="0" smtClean="0"/>
          </a:p>
          <a:p>
            <a:r>
              <a:rPr lang="en-US" dirty="0" smtClean="0"/>
              <a:t>Actions, characteristics and attributes of person giving care.</a:t>
            </a:r>
          </a:p>
          <a:p>
            <a:endParaRPr lang="en-US" dirty="0"/>
          </a:p>
        </p:txBody>
      </p:sp>
    </p:spTree>
    <p:extLst>
      <p:ext uri="{BB962C8B-B14F-4D97-AF65-F5344CB8AC3E}">
        <p14:creationId xmlns:p14="http://schemas.microsoft.com/office/powerpoint/2010/main" val="3152560281"/>
      </p:ext>
    </p:extLst>
  </p:cSld>
  <p:clrMapOvr>
    <a:masterClrMapping/>
  </p:clrMapOvr>
  <p:timing>
    <p:tnLst>
      <p:par>
        <p:cTn id="1" dur="indefinite" restart="never" nodeType="tmRoot"/>
      </p:par>
    </p:tnLst>
  </p:timing>
</p:sld>
</file>

<file path=ppt/slides/slide1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NON-NURSING THEORIES USED IN NURSING</a:t>
            </a:r>
            <a:endParaRPr lang="en-US" b="1"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GENERAL SYSTEMS THEORY</a:t>
            </a:r>
          </a:p>
          <a:p>
            <a:pPr>
              <a:buNone/>
            </a:pPr>
            <a:r>
              <a:rPr lang="en-US" dirty="0" smtClean="0"/>
              <a:t>Developed by Von </a:t>
            </a:r>
            <a:r>
              <a:rPr lang="en-US" dirty="0" err="1" smtClean="0"/>
              <a:t>Bertalanffy</a:t>
            </a:r>
            <a:r>
              <a:rPr lang="en-US" dirty="0" smtClean="0"/>
              <a:t> (1969,1976)</a:t>
            </a:r>
          </a:p>
          <a:p>
            <a:pPr>
              <a:buNone/>
            </a:pPr>
            <a:r>
              <a:rPr lang="en-US" dirty="0" smtClean="0"/>
              <a:t>The relationships between the parts of the whole are examined to learn how they work together. </a:t>
            </a:r>
          </a:p>
          <a:p>
            <a:pPr>
              <a:buNone/>
            </a:pPr>
            <a:r>
              <a:rPr lang="en-US" dirty="0" smtClean="0"/>
              <a:t> It assumes:-</a:t>
            </a:r>
          </a:p>
          <a:p>
            <a:r>
              <a:rPr lang="en-US" dirty="0" smtClean="0"/>
              <a:t>All systems must be goal directed.</a:t>
            </a:r>
          </a:p>
          <a:p>
            <a:r>
              <a:rPr lang="en-US" dirty="0" smtClean="0"/>
              <a:t>A system is more than the sum of its parts</a:t>
            </a:r>
          </a:p>
          <a:p>
            <a:r>
              <a:rPr lang="en-US" dirty="0" smtClean="0"/>
              <a:t>A system is ever changing.</a:t>
            </a:r>
          </a:p>
          <a:p>
            <a:r>
              <a:rPr lang="en-US" dirty="0" smtClean="0"/>
              <a:t>Human systems are open and dynamic.</a:t>
            </a:r>
            <a:endParaRPr lang="en-US" dirty="0"/>
          </a:p>
        </p:txBody>
      </p:sp>
    </p:spTree>
    <p:extLst>
      <p:ext uri="{BB962C8B-B14F-4D97-AF65-F5344CB8AC3E}">
        <p14:creationId xmlns:p14="http://schemas.microsoft.com/office/powerpoint/2010/main" val="150269182"/>
      </p:ext>
    </p:extLst>
  </p:cSld>
  <p:clrMapOvr>
    <a:masterClrMapping/>
  </p:clrMapOvr>
  <p:timing>
    <p:tnLst>
      <p:par>
        <p:cTn id="1" dur="indefinite" restart="never" nodeType="tmRoot"/>
      </p:par>
    </p:tnLst>
  </p:timing>
</p:sld>
</file>

<file path=ppt/slides/slide1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NON-NURSING THEORIES USED IN NURSING</a:t>
            </a:r>
            <a:endParaRPr lang="en-US" b="1" dirty="0"/>
          </a:p>
        </p:txBody>
      </p:sp>
      <p:sp>
        <p:nvSpPr>
          <p:cNvPr id="3" name="Content Placeholder 2"/>
          <p:cNvSpPr>
            <a:spLocks noGrp="1"/>
          </p:cNvSpPr>
          <p:nvPr>
            <p:ph idx="1"/>
          </p:nvPr>
        </p:nvSpPr>
        <p:spPr/>
        <p:txBody>
          <a:bodyPr/>
          <a:lstStyle/>
          <a:p>
            <a:pPr>
              <a:buNone/>
            </a:pPr>
            <a:r>
              <a:rPr lang="en-US" b="1" dirty="0" smtClean="0"/>
              <a:t>HUMAN NEEDS THEORY: MASLOW’S HIERACHY OF HUMAN NEEDS</a:t>
            </a:r>
          </a:p>
          <a:p>
            <a:pPr>
              <a:buNone/>
            </a:pPr>
            <a:r>
              <a:rPr lang="en-US" dirty="0" smtClean="0"/>
              <a:t>Human needs are any physiologic or psychological factors necessary for a health existence.</a:t>
            </a:r>
          </a:p>
          <a:p>
            <a:pPr>
              <a:buNone/>
            </a:pPr>
            <a:r>
              <a:rPr lang="en-US" dirty="0" smtClean="0"/>
              <a:t>Maslow’s </a:t>
            </a:r>
            <a:r>
              <a:rPr lang="en-US" dirty="0" err="1" smtClean="0"/>
              <a:t>hierachy</a:t>
            </a:r>
            <a:r>
              <a:rPr lang="en-US" dirty="0" smtClean="0"/>
              <a:t> provides a framework for recognizing and prioritizing basic human needs.</a:t>
            </a:r>
          </a:p>
          <a:p>
            <a:pPr>
              <a:buNone/>
            </a:pPr>
            <a:endParaRPr lang="en-US" dirty="0"/>
          </a:p>
        </p:txBody>
      </p:sp>
    </p:spTree>
    <p:extLst>
      <p:ext uri="{BB962C8B-B14F-4D97-AF65-F5344CB8AC3E}">
        <p14:creationId xmlns:p14="http://schemas.microsoft.com/office/powerpoint/2010/main" val="1011486081"/>
      </p:ext>
    </p:extLst>
  </p:cSld>
  <p:clrMapOvr>
    <a:masterClrMapping/>
  </p:clrMapOvr>
  <p:timing>
    <p:tnLst>
      <p:par>
        <p:cTn id="1" dur="indefinite" restart="never" nodeType="tmRoot"/>
      </p:par>
    </p:tnLst>
  </p:timing>
</p:sld>
</file>

<file path=ppt/slides/slide1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MASLOWS HIERACHY OF HUMAN NEEDS</a:t>
            </a:r>
            <a:endParaRPr lang="en-US" b="1" dirty="0"/>
          </a:p>
        </p:txBody>
      </p:sp>
      <p:sp>
        <p:nvSpPr>
          <p:cNvPr id="3" name="Content Placeholder 2"/>
          <p:cNvSpPr>
            <a:spLocks noGrp="1"/>
          </p:cNvSpPr>
          <p:nvPr>
            <p:ph idx="1"/>
          </p:nvPr>
        </p:nvSpPr>
        <p:spPr/>
        <p:txBody>
          <a:bodyPr>
            <a:normAutofit/>
          </a:bodyPr>
          <a:lstStyle/>
          <a:p>
            <a:pPr marL="514350" indent="-514350">
              <a:buAutoNum type="arabicPeriod"/>
            </a:pPr>
            <a:r>
              <a:rPr lang="en-US" sz="1600" dirty="0" smtClean="0"/>
              <a:t>Physiologic needs</a:t>
            </a:r>
          </a:p>
          <a:p>
            <a:pPr marL="514350" indent="-514350">
              <a:buAutoNum type="arabicPeriod"/>
            </a:pPr>
            <a:r>
              <a:rPr lang="en-US" sz="1600" dirty="0" smtClean="0"/>
              <a:t>Safety needs</a:t>
            </a:r>
          </a:p>
          <a:p>
            <a:pPr marL="514350" indent="-514350">
              <a:buAutoNum type="arabicPeriod"/>
            </a:pPr>
            <a:r>
              <a:rPr lang="en-US" sz="1600" dirty="0" smtClean="0"/>
              <a:t>Love needs</a:t>
            </a:r>
          </a:p>
          <a:p>
            <a:pPr marL="514350" indent="-514350">
              <a:buAutoNum type="arabicPeriod"/>
            </a:pPr>
            <a:r>
              <a:rPr lang="en-US" sz="1600" dirty="0" smtClean="0"/>
              <a:t>Esteem needs</a:t>
            </a:r>
          </a:p>
          <a:p>
            <a:pPr marL="514350" indent="-514350">
              <a:buAutoNum type="arabicPeriod"/>
            </a:pPr>
            <a:r>
              <a:rPr lang="en-US" sz="1600" dirty="0" smtClean="0"/>
              <a:t>Self- Actualization needs</a:t>
            </a:r>
            <a:endParaRPr lang="en-US" sz="1600" dirty="0"/>
          </a:p>
        </p:txBody>
      </p:sp>
      <p:sp>
        <p:nvSpPr>
          <p:cNvPr id="4" name="Isosceles Triangle 3"/>
          <p:cNvSpPr/>
          <p:nvPr/>
        </p:nvSpPr>
        <p:spPr>
          <a:xfrm>
            <a:off x="838200" y="1447800"/>
            <a:ext cx="7848600" cy="4419600"/>
          </a:xfrm>
          <a:prstGeom prst="triangl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endParaRPr lang="en-US" dirty="0" smtClean="0">
              <a:solidFill>
                <a:schemeClr val="tx1"/>
              </a:solidFill>
            </a:endParaRPr>
          </a:p>
        </p:txBody>
      </p:sp>
      <p:cxnSp>
        <p:nvCxnSpPr>
          <p:cNvPr id="8" name="Straight Connector 7"/>
          <p:cNvCxnSpPr/>
          <p:nvPr/>
        </p:nvCxnSpPr>
        <p:spPr>
          <a:xfrm>
            <a:off x="3810000" y="2590800"/>
            <a:ext cx="1905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048000" y="3276600"/>
            <a:ext cx="3200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362200" y="4038600"/>
            <a:ext cx="46482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524000" y="4876800"/>
            <a:ext cx="6324600" cy="152400"/>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886200" y="2667000"/>
            <a:ext cx="1981200" cy="369332"/>
          </a:xfrm>
          <a:prstGeom prst="rect">
            <a:avLst/>
          </a:prstGeom>
          <a:noFill/>
        </p:spPr>
        <p:txBody>
          <a:bodyPr wrap="square" rtlCol="0">
            <a:spAutoFit/>
          </a:bodyPr>
          <a:lstStyle/>
          <a:p>
            <a:r>
              <a:rPr lang="en-US" dirty="0" smtClean="0"/>
              <a:t>Esteem needs</a:t>
            </a:r>
            <a:endParaRPr lang="en-US" dirty="0"/>
          </a:p>
        </p:txBody>
      </p:sp>
      <p:sp>
        <p:nvSpPr>
          <p:cNvPr id="30" name="TextBox 29"/>
          <p:cNvSpPr txBox="1"/>
          <p:nvPr/>
        </p:nvSpPr>
        <p:spPr>
          <a:xfrm>
            <a:off x="4191000" y="1905000"/>
            <a:ext cx="1524000" cy="646331"/>
          </a:xfrm>
          <a:prstGeom prst="rect">
            <a:avLst/>
          </a:prstGeom>
          <a:noFill/>
        </p:spPr>
        <p:txBody>
          <a:bodyPr wrap="square" rtlCol="0">
            <a:spAutoFit/>
          </a:bodyPr>
          <a:lstStyle/>
          <a:p>
            <a:r>
              <a:rPr lang="en-US" dirty="0" smtClean="0"/>
              <a:t>Self-actualization</a:t>
            </a:r>
            <a:endParaRPr lang="en-US" dirty="0"/>
          </a:p>
        </p:txBody>
      </p:sp>
      <p:sp>
        <p:nvSpPr>
          <p:cNvPr id="31" name="TextBox 30"/>
          <p:cNvSpPr txBox="1"/>
          <p:nvPr/>
        </p:nvSpPr>
        <p:spPr>
          <a:xfrm>
            <a:off x="3886200" y="3429000"/>
            <a:ext cx="1676400" cy="646331"/>
          </a:xfrm>
          <a:prstGeom prst="rect">
            <a:avLst/>
          </a:prstGeom>
          <a:noFill/>
        </p:spPr>
        <p:txBody>
          <a:bodyPr wrap="square" rtlCol="0">
            <a:spAutoFit/>
          </a:bodyPr>
          <a:lstStyle/>
          <a:p>
            <a:r>
              <a:rPr lang="en-US" dirty="0" smtClean="0"/>
              <a:t>Love needs- belonging</a:t>
            </a:r>
            <a:endParaRPr lang="en-US" dirty="0"/>
          </a:p>
        </p:txBody>
      </p:sp>
      <p:sp>
        <p:nvSpPr>
          <p:cNvPr id="32" name="TextBox 31"/>
          <p:cNvSpPr txBox="1"/>
          <p:nvPr/>
        </p:nvSpPr>
        <p:spPr>
          <a:xfrm>
            <a:off x="3962400" y="4343400"/>
            <a:ext cx="1600200" cy="646331"/>
          </a:xfrm>
          <a:prstGeom prst="rect">
            <a:avLst/>
          </a:prstGeom>
          <a:noFill/>
        </p:spPr>
        <p:txBody>
          <a:bodyPr wrap="square" rtlCol="0">
            <a:spAutoFit/>
          </a:bodyPr>
          <a:lstStyle/>
          <a:p>
            <a:r>
              <a:rPr lang="en-US" dirty="0" smtClean="0"/>
              <a:t>Safety needs- security</a:t>
            </a:r>
            <a:endParaRPr lang="en-US" dirty="0"/>
          </a:p>
        </p:txBody>
      </p:sp>
      <p:sp>
        <p:nvSpPr>
          <p:cNvPr id="33" name="TextBox 32"/>
          <p:cNvSpPr txBox="1"/>
          <p:nvPr/>
        </p:nvSpPr>
        <p:spPr>
          <a:xfrm>
            <a:off x="3581400" y="5257800"/>
            <a:ext cx="3352800" cy="646331"/>
          </a:xfrm>
          <a:prstGeom prst="rect">
            <a:avLst/>
          </a:prstGeom>
          <a:noFill/>
        </p:spPr>
        <p:txBody>
          <a:bodyPr wrap="square" rtlCol="0">
            <a:spAutoFit/>
          </a:bodyPr>
          <a:lstStyle/>
          <a:p>
            <a:r>
              <a:rPr lang="en-US" dirty="0" smtClean="0"/>
              <a:t>Physiological needs – food, water, air, sleep, rest, sex</a:t>
            </a:r>
            <a:endParaRPr lang="en-US" dirty="0"/>
          </a:p>
        </p:txBody>
      </p:sp>
    </p:spTree>
    <p:extLst>
      <p:ext uri="{BB962C8B-B14F-4D97-AF65-F5344CB8AC3E}">
        <p14:creationId xmlns:p14="http://schemas.microsoft.com/office/powerpoint/2010/main" val="3690405486"/>
      </p:ext>
    </p:extLst>
  </p:cSld>
  <p:clrMapOvr>
    <a:masterClrMapping/>
  </p:clrMapOvr>
  <p:timing>
    <p:tnLst>
      <p:par>
        <p:cTn id="1" dur="indefinite" restart="never" nodeType="tmRoot"/>
      </p:par>
    </p:tnLst>
  </p:timing>
</p:sld>
</file>

<file path=ppt/slides/slide1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COMPONENTS OF A THEORY</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	CONCEPTS                                                      DEFINITIONS</a:t>
            </a:r>
            <a:r>
              <a:rPr lang="en-US" dirty="0" smtClean="0"/>
              <a:t> </a:t>
            </a:r>
            <a:r>
              <a:rPr lang="en-US" b="1" dirty="0" smtClean="0"/>
              <a:t> </a:t>
            </a:r>
            <a:endParaRPr lang="en-US" dirty="0" smtClean="0"/>
          </a:p>
          <a:p>
            <a:pPr>
              <a:buNone/>
            </a:pPr>
            <a:r>
              <a:rPr lang="en-US" b="1" dirty="0" smtClean="0"/>
              <a:t> </a:t>
            </a:r>
            <a:endParaRPr lang="en-US" dirty="0" smtClean="0"/>
          </a:p>
          <a:p>
            <a:pPr>
              <a:buNone/>
            </a:pPr>
            <a:r>
              <a:rPr lang="en-US" b="1" dirty="0" smtClean="0"/>
              <a:t> </a:t>
            </a:r>
            <a:endParaRPr lang="en-US" dirty="0" smtClean="0"/>
          </a:p>
          <a:p>
            <a:pPr>
              <a:buNone/>
            </a:pPr>
            <a:r>
              <a:rPr lang="en-US" b="1" dirty="0" smtClean="0"/>
              <a:t> </a:t>
            </a:r>
            <a:endParaRPr lang="en-US" dirty="0" smtClean="0"/>
          </a:p>
          <a:p>
            <a:pPr>
              <a:buNone/>
            </a:pPr>
            <a:r>
              <a:rPr lang="en-US" b="1" dirty="0" smtClean="0"/>
              <a:t> </a:t>
            </a:r>
            <a:endParaRPr lang="en-US" dirty="0" smtClean="0"/>
          </a:p>
          <a:p>
            <a:pPr>
              <a:buNone/>
            </a:pPr>
            <a:r>
              <a:rPr lang="en-US" b="1" dirty="0" smtClean="0"/>
              <a:t> </a:t>
            </a:r>
            <a:endParaRPr lang="en-US" dirty="0" smtClean="0"/>
          </a:p>
          <a:p>
            <a:pPr>
              <a:buNone/>
            </a:pPr>
            <a:r>
              <a:rPr lang="en-US" b="1" dirty="0" smtClean="0"/>
              <a:t> </a:t>
            </a:r>
            <a:endParaRPr lang="en-US" dirty="0" smtClean="0"/>
          </a:p>
          <a:p>
            <a:pPr>
              <a:buNone/>
            </a:pPr>
            <a:r>
              <a:rPr lang="en-US" b="1" dirty="0" smtClean="0"/>
              <a:t> </a:t>
            </a:r>
            <a:endParaRPr lang="en-US" dirty="0" smtClean="0"/>
          </a:p>
          <a:p>
            <a:pPr>
              <a:buNone/>
            </a:pPr>
            <a:r>
              <a:rPr lang="en-US" b="1" dirty="0" smtClean="0"/>
              <a:t> </a:t>
            </a:r>
            <a:endParaRPr lang="en-US" dirty="0" smtClean="0"/>
          </a:p>
          <a:p>
            <a:pPr>
              <a:buNone/>
            </a:pPr>
            <a:r>
              <a:rPr lang="en-US" b="1" dirty="0" smtClean="0"/>
              <a:t> </a:t>
            </a:r>
            <a:endParaRPr lang="en-US" dirty="0" smtClean="0"/>
          </a:p>
          <a:p>
            <a:pPr>
              <a:buNone/>
            </a:pPr>
            <a:r>
              <a:rPr lang="en-US" dirty="0" smtClean="0"/>
              <a:t/>
            </a:r>
            <a:br>
              <a:rPr lang="en-US" dirty="0" smtClean="0"/>
            </a:br>
            <a:r>
              <a:rPr lang="en-US" b="1" dirty="0" smtClean="0"/>
              <a:t>                                                ASSUMPTIONS</a:t>
            </a:r>
            <a:endParaRPr lang="en-US" dirty="0" smtClean="0"/>
          </a:p>
          <a:p>
            <a:endParaRPr lang="en-US" dirty="0"/>
          </a:p>
        </p:txBody>
      </p:sp>
      <p:sp>
        <p:nvSpPr>
          <p:cNvPr id="4" name="Oval 3"/>
          <p:cNvSpPr/>
          <p:nvPr/>
        </p:nvSpPr>
        <p:spPr>
          <a:xfrm>
            <a:off x="2057400" y="2133600"/>
            <a:ext cx="4800600" cy="2819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PHENOMENON</a:t>
            </a:r>
            <a:endParaRPr lang="en-US" sz="4000" dirty="0"/>
          </a:p>
        </p:txBody>
      </p:sp>
      <p:cxnSp>
        <p:nvCxnSpPr>
          <p:cNvPr id="6" name="Straight Arrow Connector 5"/>
          <p:cNvCxnSpPr/>
          <p:nvPr/>
        </p:nvCxnSpPr>
        <p:spPr>
          <a:xfrm>
            <a:off x="1371600" y="1905000"/>
            <a:ext cx="12192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a:off x="6324600" y="1828800"/>
            <a:ext cx="7620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4306094" y="5295106"/>
            <a:ext cx="685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592880"/>
      </p:ext>
    </p:extLst>
  </p:cSld>
  <p:clrMapOvr>
    <a:masterClrMapping/>
  </p:clrMapOvr>
  <p:timing>
    <p:tnLst>
      <p:par>
        <p:cTn id="1" dur="indefinite" restart="never" nodeType="tmRoot"/>
      </p:par>
    </p:tnLst>
  </p:timing>
</p:sld>
</file>

<file path=ppt/slides/slide1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TYPES OF THEORIES</a:t>
            </a:r>
            <a:r>
              <a:rPr lang="en-US" dirty="0" smtClean="0"/>
              <a:t/>
            </a:r>
            <a:br>
              <a:rPr lang="en-US" dirty="0" smtClean="0"/>
            </a:br>
            <a:endParaRPr lang="en-US" dirty="0"/>
          </a:p>
        </p:txBody>
      </p:sp>
      <p:sp>
        <p:nvSpPr>
          <p:cNvPr id="3" name="Content Placeholder 2"/>
          <p:cNvSpPr>
            <a:spLocks noGrp="1"/>
          </p:cNvSpPr>
          <p:nvPr>
            <p:ph idx="1"/>
          </p:nvPr>
        </p:nvSpPr>
        <p:spPr>
          <a:xfrm>
            <a:off x="381000" y="1600200"/>
            <a:ext cx="8382000" cy="4724400"/>
          </a:xfrm>
        </p:spPr>
        <p:txBody>
          <a:bodyPr>
            <a:normAutofit fontScale="47500" lnSpcReduction="20000"/>
          </a:bodyPr>
          <a:lstStyle/>
          <a:p>
            <a:pPr>
              <a:buNone/>
            </a:pPr>
            <a:r>
              <a:rPr lang="en-US" sz="6700" b="1" dirty="0" smtClean="0"/>
              <a:t>Grand Theories</a:t>
            </a:r>
            <a:r>
              <a:rPr lang="en-US" sz="6700" dirty="0" smtClean="0"/>
              <a:t> </a:t>
            </a:r>
          </a:p>
          <a:p>
            <a:r>
              <a:rPr lang="en-US" sz="7200" dirty="0" smtClean="0"/>
              <a:t>These are conceptual frameworks that define broad perspectives for nursing practice. They are simply known to speak a broad range of important relationship among concepts of a discipline. </a:t>
            </a:r>
          </a:p>
          <a:p>
            <a:pPr>
              <a:buNone/>
            </a:pPr>
            <a:endParaRPr lang="en-US" sz="7200" dirty="0" smtClean="0"/>
          </a:p>
          <a:p>
            <a:r>
              <a:rPr lang="en-US" sz="7200" dirty="0" smtClean="0"/>
              <a:t>They are the broadest in scope representing universal and broad nursing phenomena.</a:t>
            </a:r>
          </a:p>
          <a:p>
            <a:pPr>
              <a:buNone/>
            </a:pPr>
            <a:r>
              <a:rPr lang="en-US" sz="6700" b="1" dirty="0" smtClean="0"/>
              <a:t> </a:t>
            </a:r>
            <a:r>
              <a:rPr lang="en-US" sz="6700" dirty="0" smtClean="0"/>
              <a:t> </a:t>
            </a:r>
            <a:r>
              <a:rPr lang="en-US" dirty="0" smtClean="0"/>
              <a:t> </a:t>
            </a:r>
          </a:p>
          <a:p>
            <a:endParaRPr lang="en-US" dirty="0"/>
          </a:p>
        </p:txBody>
      </p:sp>
    </p:spTree>
    <p:extLst>
      <p:ext uri="{BB962C8B-B14F-4D97-AF65-F5344CB8AC3E}">
        <p14:creationId xmlns:p14="http://schemas.microsoft.com/office/powerpoint/2010/main" val="1656505375"/>
      </p:ext>
    </p:extLst>
  </p:cSld>
  <p:clrMapOvr>
    <a:masterClrMapping/>
  </p:clrMapOvr>
  <p:timing>
    <p:tnLst>
      <p:par>
        <p:cTn id="1" dur="indefinite" restart="never" nodeType="tmRoot"/>
      </p:par>
    </p:tnLst>
  </p:timing>
</p:sld>
</file>

<file path=ppt/slides/slide1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THEORIES</a:t>
            </a:r>
            <a:endParaRPr lang="en-US" dirty="0"/>
          </a:p>
        </p:txBody>
      </p:sp>
      <p:sp>
        <p:nvSpPr>
          <p:cNvPr id="3" name="Content Placeholder 2"/>
          <p:cNvSpPr>
            <a:spLocks noGrp="1"/>
          </p:cNvSpPr>
          <p:nvPr>
            <p:ph idx="1"/>
          </p:nvPr>
        </p:nvSpPr>
        <p:spPr>
          <a:xfrm>
            <a:off x="457200" y="1295400"/>
            <a:ext cx="8229600" cy="5181600"/>
          </a:xfrm>
        </p:spPr>
        <p:txBody>
          <a:bodyPr>
            <a:normAutofit fontScale="77500" lnSpcReduction="20000"/>
          </a:bodyPr>
          <a:lstStyle/>
          <a:p>
            <a:pPr>
              <a:buNone/>
            </a:pPr>
            <a:r>
              <a:rPr lang="en-US" b="1" dirty="0" smtClean="0"/>
              <a:t>EXAMPLES</a:t>
            </a:r>
            <a:endParaRPr lang="en-US" dirty="0" smtClean="0"/>
          </a:p>
          <a:p>
            <a:pPr lvl="0"/>
            <a:r>
              <a:rPr lang="en-US" sz="3400" dirty="0" smtClean="0"/>
              <a:t>Dorothy Johnson – Behavioral System Model </a:t>
            </a:r>
          </a:p>
          <a:p>
            <a:pPr lvl="0"/>
            <a:r>
              <a:rPr lang="en-US" sz="3400" dirty="0" smtClean="0"/>
              <a:t>King, Imogene – Open Systems Theory. </a:t>
            </a:r>
          </a:p>
          <a:p>
            <a:pPr lvl="0"/>
            <a:r>
              <a:rPr lang="en-US" sz="3400" dirty="0" smtClean="0"/>
              <a:t>Levine, Myra </a:t>
            </a:r>
            <a:r>
              <a:rPr lang="en-US" sz="3400" dirty="0" err="1" smtClean="0"/>
              <a:t>Estrin</a:t>
            </a:r>
            <a:r>
              <a:rPr lang="en-US" sz="3400" dirty="0" smtClean="0"/>
              <a:t> – Conservation Model. </a:t>
            </a:r>
          </a:p>
          <a:p>
            <a:pPr lvl="0"/>
            <a:r>
              <a:rPr lang="en-US" sz="3400" dirty="0" err="1" smtClean="0"/>
              <a:t>Neuman</a:t>
            </a:r>
            <a:r>
              <a:rPr lang="en-US" sz="3400" dirty="0" smtClean="0"/>
              <a:t>, Betty – Systems Theory.  </a:t>
            </a:r>
          </a:p>
          <a:p>
            <a:pPr lvl="0"/>
            <a:r>
              <a:rPr lang="en-US" sz="3400" dirty="0" smtClean="0"/>
              <a:t>Nightingale, Florence – Environmental Theory </a:t>
            </a:r>
          </a:p>
          <a:p>
            <a:pPr lvl="0"/>
            <a:r>
              <a:rPr lang="en-US" sz="3400" dirty="0" smtClean="0"/>
              <a:t>Orem, Dorothea E. – Self-Care Deficit Theory  </a:t>
            </a:r>
          </a:p>
          <a:p>
            <a:pPr lvl="0"/>
            <a:r>
              <a:rPr lang="en-US" sz="3400" dirty="0" smtClean="0"/>
              <a:t>Parse, Rosemarie R. – Theory of Human Becoming </a:t>
            </a:r>
          </a:p>
          <a:p>
            <a:pPr lvl="0"/>
            <a:r>
              <a:rPr lang="en-US" sz="3400" dirty="0" smtClean="0"/>
              <a:t>Paterson, Josephine and </a:t>
            </a:r>
            <a:r>
              <a:rPr lang="en-US" sz="3400" dirty="0" err="1" smtClean="0"/>
              <a:t>Zderad</a:t>
            </a:r>
            <a:r>
              <a:rPr lang="en-US" sz="3400" dirty="0" smtClean="0"/>
              <a:t>, Loretta – Humanistic Nursing Theory. </a:t>
            </a:r>
          </a:p>
          <a:p>
            <a:pPr lvl="0"/>
            <a:r>
              <a:rPr lang="en-US" sz="3400" dirty="0" smtClean="0"/>
              <a:t>Rogers, Martha – The Science of Unitary Human Beings. </a:t>
            </a:r>
          </a:p>
          <a:p>
            <a:pPr lvl="0"/>
            <a:r>
              <a:rPr lang="en-US" sz="3400" dirty="0" smtClean="0"/>
              <a:t>Roy, </a:t>
            </a:r>
            <a:r>
              <a:rPr lang="en-US" sz="3400" dirty="0" err="1" smtClean="0"/>
              <a:t>Callista</a:t>
            </a:r>
            <a:r>
              <a:rPr lang="en-US" sz="3400" dirty="0" smtClean="0"/>
              <a:t> – Adaptation Theory. </a:t>
            </a:r>
          </a:p>
          <a:p>
            <a:pPr>
              <a:buNone/>
            </a:pPr>
            <a:endParaRPr lang="en-US" dirty="0"/>
          </a:p>
        </p:txBody>
      </p:sp>
    </p:spTree>
    <p:extLst>
      <p:ext uri="{BB962C8B-B14F-4D97-AF65-F5344CB8AC3E}">
        <p14:creationId xmlns:p14="http://schemas.microsoft.com/office/powerpoint/2010/main" val="372410046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Factors affecting personal hygiene</a:t>
            </a:r>
            <a:endParaRPr lang="en-US" b="1" dirty="0"/>
          </a:p>
        </p:txBody>
      </p:sp>
      <p:sp>
        <p:nvSpPr>
          <p:cNvPr id="3" name="Content Placeholder 2"/>
          <p:cNvSpPr>
            <a:spLocks noGrp="1"/>
          </p:cNvSpPr>
          <p:nvPr>
            <p:ph idx="1"/>
          </p:nvPr>
        </p:nvSpPr>
        <p:spPr/>
        <p:txBody>
          <a:bodyPr/>
          <a:lstStyle/>
          <a:p>
            <a:pPr marL="609600" indent="-609600"/>
            <a:r>
              <a:rPr lang="en-US" dirty="0"/>
              <a:t>Culture.</a:t>
            </a:r>
          </a:p>
          <a:p>
            <a:pPr marL="609600" indent="-609600"/>
            <a:r>
              <a:rPr lang="en-US" dirty="0"/>
              <a:t>Religion.</a:t>
            </a:r>
          </a:p>
          <a:p>
            <a:pPr marL="609600" indent="-609600"/>
            <a:r>
              <a:rPr lang="en-US" dirty="0"/>
              <a:t>Environment.</a:t>
            </a:r>
          </a:p>
          <a:p>
            <a:pPr marL="609600" indent="-609600"/>
            <a:r>
              <a:rPr lang="en-US" dirty="0"/>
              <a:t>Development level.</a:t>
            </a:r>
          </a:p>
          <a:p>
            <a:pPr marL="609600" indent="-609600"/>
            <a:r>
              <a:rPr lang="en-US" dirty="0"/>
              <a:t>Health and energy.</a:t>
            </a:r>
          </a:p>
          <a:p>
            <a:pPr marL="609600" indent="-609600"/>
            <a:r>
              <a:rPr lang="en-US" dirty="0"/>
              <a:t>Personal preferences </a:t>
            </a:r>
          </a:p>
        </p:txBody>
      </p:sp>
    </p:spTree>
    <p:extLst>
      <p:ext uri="{BB962C8B-B14F-4D97-AF65-F5344CB8AC3E}">
        <p14:creationId xmlns:p14="http://schemas.microsoft.com/office/powerpoint/2010/main" val="3486072458"/>
      </p:ext>
    </p:extLst>
  </p:cSld>
  <p:clrMapOvr>
    <a:masterClrMapping/>
  </p:clrMapOvr>
  <p:timing>
    <p:tnLst>
      <p:par>
        <p:cTn id="1" dur="indefinite" restart="never" nodeType="tmRoot"/>
      </p:par>
    </p:tnLst>
  </p:timing>
</p:sld>
</file>

<file path=ppt/slides/slide1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THEORIES</a:t>
            </a:r>
            <a:endParaRPr lang="en-US" dirty="0"/>
          </a:p>
        </p:txBody>
      </p:sp>
      <p:sp>
        <p:nvSpPr>
          <p:cNvPr id="3" name="Content Placeholder 2"/>
          <p:cNvSpPr>
            <a:spLocks noGrp="1"/>
          </p:cNvSpPr>
          <p:nvPr>
            <p:ph idx="1"/>
          </p:nvPr>
        </p:nvSpPr>
        <p:spPr>
          <a:xfrm>
            <a:off x="457200" y="1219200"/>
            <a:ext cx="8229600" cy="5257800"/>
          </a:xfrm>
        </p:spPr>
        <p:txBody>
          <a:bodyPr>
            <a:normAutofit fontScale="85000" lnSpcReduction="20000"/>
          </a:bodyPr>
          <a:lstStyle/>
          <a:p>
            <a:pPr>
              <a:buNone/>
            </a:pPr>
            <a:r>
              <a:rPr lang="en-US" b="1" dirty="0" smtClean="0"/>
              <a:t>Middle Range Theories in Nursing</a:t>
            </a:r>
            <a:endParaRPr lang="en-US" dirty="0" smtClean="0"/>
          </a:p>
          <a:p>
            <a:pPr>
              <a:buNone/>
            </a:pPr>
            <a:r>
              <a:rPr lang="en-US" dirty="0" smtClean="0"/>
              <a:t>      Middle Range Theories are known to have a narrower and detailed focus compared to grand theories. They have lower level of abstraction than grand theories and they offer a more direct application to research and practice. These theories are specific to nursing practice and specify the area of practice, age range of the patient, nursing action or intervention, and proposed outcome</a:t>
            </a:r>
          </a:p>
          <a:p>
            <a:r>
              <a:rPr lang="en-US" b="1" dirty="0" smtClean="0"/>
              <a:t>Examples </a:t>
            </a:r>
            <a:endParaRPr lang="en-US" dirty="0" smtClean="0"/>
          </a:p>
          <a:p>
            <a:pPr lvl="0"/>
            <a:r>
              <a:rPr lang="en-US" dirty="0" smtClean="0"/>
              <a:t>Dr. Katharine </a:t>
            </a:r>
            <a:r>
              <a:rPr lang="en-US" dirty="0" err="1" smtClean="0"/>
              <a:t>Kolcaba</a:t>
            </a:r>
            <a:r>
              <a:rPr lang="en-US" dirty="0" smtClean="0"/>
              <a:t> – The Comfort Theory </a:t>
            </a:r>
          </a:p>
          <a:p>
            <a:pPr lvl="0"/>
            <a:r>
              <a:rPr lang="en-US" dirty="0" err="1" smtClean="0"/>
              <a:t>Madelaine</a:t>
            </a:r>
            <a:r>
              <a:rPr lang="en-US" dirty="0" smtClean="0"/>
              <a:t> M </a:t>
            </a:r>
            <a:r>
              <a:rPr lang="en-US" dirty="0" err="1" smtClean="0"/>
              <a:t>Leininger</a:t>
            </a:r>
            <a:r>
              <a:rPr lang="en-US" dirty="0" smtClean="0"/>
              <a:t> – </a:t>
            </a:r>
            <a:r>
              <a:rPr lang="en-US" dirty="0" err="1" smtClean="0"/>
              <a:t>Transcultural</a:t>
            </a:r>
            <a:r>
              <a:rPr lang="en-US" dirty="0" smtClean="0"/>
              <a:t> Nursing. </a:t>
            </a:r>
          </a:p>
          <a:p>
            <a:pPr lvl="0"/>
            <a:r>
              <a:rPr lang="en-US" dirty="0" smtClean="0"/>
              <a:t>Ida Jean Orlando – The Deliberative Nursing Process. </a:t>
            </a:r>
          </a:p>
          <a:p>
            <a:pPr lvl="0"/>
            <a:r>
              <a:rPr lang="en-US" dirty="0" smtClean="0"/>
              <a:t>Hildegard E. </a:t>
            </a:r>
            <a:r>
              <a:rPr lang="en-US" dirty="0" err="1" smtClean="0"/>
              <a:t>Peplau</a:t>
            </a:r>
            <a:r>
              <a:rPr lang="en-US" dirty="0" smtClean="0"/>
              <a:t> – Interpersonal Relations. </a:t>
            </a:r>
          </a:p>
          <a:p>
            <a:endParaRPr lang="en-US" dirty="0"/>
          </a:p>
        </p:txBody>
      </p:sp>
    </p:spTree>
    <p:extLst>
      <p:ext uri="{BB962C8B-B14F-4D97-AF65-F5344CB8AC3E}">
        <p14:creationId xmlns:p14="http://schemas.microsoft.com/office/powerpoint/2010/main" val="435008718"/>
      </p:ext>
    </p:extLst>
  </p:cSld>
  <p:clrMapOvr>
    <a:masterClrMapping/>
  </p:clrMapOvr>
  <p:timing>
    <p:tnLst>
      <p:par>
        <p:cTn id="1" dur="indefinite" restart="never" nodeType="tmRoot"/>
      </p:par>
    </p:tnLst>
  </p:timing>
</p:sld>
</file>

<file path=ppt/slides/slide1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THEORIES</a:t>
            </a:r>
            <a:endParaRPr lang="en-US" dirty="0"/>
          </a:p>
        </p:txBody>
      </p:sp>
      <p:sp>
        <p:nvSpPr>
          <p:cNvPr id="3" name="Content Placeholder 2"/>
          <p:cNvSpPr>
            <a:spLocks noGrp="1"/>
          </p:cNvSpPr>
          <p:nvPr>
            <p:ph idx="1"/>
          </p:nvPr>
        </p:nvSpPr>
        <p:spPr/>
        <p:txBody>
          <a:bodyPr/>
          <a:lstStyle/>
          <a:p>
            <a:pPr>
              <a:buNone/>
            </a:pPr>
            <a:r>
              <a:rPr lang="en-US" b="1" dirty="0" smtClean="0"/>
              <a:t>Micro Range Nursing Theories</a:t>
            </a:r>
            <a:endParaRPr lang="en-US" dirty="0" smtClean="0"/>
          </a:p>
          <a:p>
            <a:r>
              <a:rPr lang="en-US" dirty="0" smtClean="0"/>
              <a:t>Micro range theories are more tentative than grand and middle range theories and they serve as a means to test working hypotheses so they can be developed in a more organized theoretical system. </a:t>
            </a:r>
          </a:p>
          <a:p>
            <a:endParaRPr lang="en-US" dirty="0"/>
          </a:p>
        </p:txBody>
      </p:sp>
    </p:spTree>
    <p:extLst>
      <p:ext uri="{BB962C8B-B14F-4D97-AF65-F5344CB8AC3E}">
        <p14:creationId xmlns:p14="http://schemas.microsoft.com/office/powerpoint/2010/main" val="1298979029"/>
      </p:ext>
    </p:extLst>
  </p:cSld>
  <p:clrMapOvr>
    <a:masterClrMapping/>
  </p:clrMapOvr>
  <p:timing>
    <p:tnLst>
      <p:par>
        <p:cTn id="1" dur="indefinite" restart="never" nodeType="tmRoot"/>
      </p:par>
    </p:tnLst>
  </p:timing>
</p:sld>
</file>

<file path=ppt/slides/slide1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normAutofit fontScale="90000"/>
          </a:bodyPr>
          <a:lstStyle/>
          <a:p>
            <a:r>
              <a:rPr lang="en-US" sz="3600" b="1" dirty="0"/>
              <a:t>According to Orientation or focus of the theory</a:t>
            </a:r>
          </a:p>
        </p:txBody>
      </p:sp>
      <p:sp>
        <p:nvSpPr>
          <p:cNvPr id="78851" name="Rectangle 3"/>
          <p:cNvSpPr>
            <a:spLocks noGrp="1" noChangeArrowheads="1"/>
          </p:cNvSpPr>
          <p:nvPr>
            <p:ph type="body" idx="1"/>
          </p:nvPr>
        </p:nvSpPr>
        <p:spPr>
          <a:xfrm>
            <a:off x="457200" y="1828800"/>
            <a:ext cx="8229600" cy="4297363"/>
          </a:xfrm>
        </p:spPr>
        <p:txBody>
          <a:bodyPr>
            <a:normAutofit/>
          </a:bodyPr>
          <a:lstStyle/>
          <a:p>
            <a:pPr marL="609600" indent="-609600">
              <a:buFont typeface="Wingdings" pitchFamily="2" charset="2"/>
              <a:buAutoNum type="arabicPeriod"/>
            </a:pPr>
            <a:r>
              <a:rPr lang="en-US" dirty="0"/>
              <a:t>Client centered: Nightingale, Henderson</a:t>
            </a:r>
          </a:p>
          <a:p>
            <a:pPr marL="609600" indent="-609600">
              <a:buFont typeface="Wingdings" pitchFamily="2" charset="2"/>
              <a:buAutoNum type="arabicPeriod"/>
            </a:pPr>
            <a:r>
              <a:rPr lang="en-US" dirty="0"/>
              <a:t>Client-nurse dynamics: Watson</a:t>
            </a:r>
          </a:p>
          <a:p>
            <a:pPr marL="609600" indent="-609600">
              <a:buFont typeface="Wingdings" pitchFamily="2" charset="2"/>
              <a:buAutoNum type="arabicPeriod"/>
            </a:pPr>
            <a:r>
              <a:rPr lang="en-US" dirty="0" smtClean="0"/>
              <a:t>Client-nurse </a:t>
            </a:r>
            <a:r>
              <a:rPr lang="en-US" dirty="0"/>
              <a:t>environment :  </a:t>
            </a:r>
            <a:r>
              <a:rPr lang="en-US" dirty="0" err="1" smtClean="0"/>
              <a:t>Leininger</a:t>
            </a:r>
            <a:endParaRPr lang="en-US" dirty="0" smtClean="0"/>
          </a:p>
          <a:p>
            <a:pPr marL="609600" indent="-609600">
              <a:buNone/>
            </a:pPr>
            <a:endParaRPr lang="en-US" dirty="0"/>
          </a:p>
        </p:txBody>
      </p:sp>
    </p:spTree>
    <p:extLst>
      <p:ext uri="{BB962C8B-B14F-4D97-AF65-F5344CB8AC3E}">
        <p14:creationId xmlns:p14="http://schemas.microsoft.com/office/powerpoint/2010/main" val="2033910647"/>
      </p:ext>
    </p:extLst>
  </p:cSld>
  <p:clrMapOvr>
    <a:masterClrMapping/>
  </p:clrMapOvr>
  <p:timing>
    <p:tnLst>
      <p:par>
        <p:cTn id="1" dur="indefinite" restart="never" nodeType="tmRoot"/>
      </p:par>
    </p:tnLst>
  </p:timing>
</p:sld>
</file>

<file path=ppt/slides/slide1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t>Categories of nursing theories</a:t>
            </a:r>
          </a:p>
        </p:txBody>
      </p:sp>
      <p:sp>
        <p:nvSpPr>
          <p:cNvPr id="80899" name="Oval 3"/>
          <p:cNvSpPr>
            <a:spLocks noChangeArrowheads="1"/>
          </p:cNvSpPr>
          <p:nvPr/>
        </p:nvSpPr>
        <p:spPr bwMode="auto">
          <a:xfrm>
            <a:off x="1981200" y="2438400"/>
            <a:ext cx="1905000" cy="1676400"/>
          </a:xfrm>
          <a:prstGeom prst="ellipse">
            <a:avLst/>
          </a:prstGeom>
          <a:noFill/>
          <a:ln w="9525">
            <a:solidFill>
              <a:schemeClr val="tx1"/>
            </a:solidFill>
            <a:round/>
            <a:headEnd/>
            <a:tailEnd/>
          </a:ln>
          <a:effectLst/>
        </p:spPr>
        <p:txBody>
          <a:bodyPr wrap="none" anchor="ctr"/>
          <a:lstStyle/>
          <a:p>
            <a:endParaRPr lang="en-US"/>
          </a:p>
        </p:txBody>
      </p:sp>
      <p:sp>
        <p:nvSpPr>
          <p:cNvPr id="80900" name="Text Box 4"/>
          <p:cNvSpPr txBox="1">
            <a:spLocks noChangeArrowheads="1"/>
          </p:cNvSpPr>
          <p:nvPr/>
        </p:nvSpPr>
        <p:spPr bwMode="auto">
          <a:xfrm>
            <a:off x="2232025" y="3040063"/>
            <a:ext cx="1044575" cy="366712"/>
          </a:xfrm>
          <a:prstGeom prst="rect">
            <a:avLst/>
          </a:prstGeom>
          <a:noFill/>
          <a:ln w="9525">
            <a:noFill/>
            <a:miter lim="800000"/>
            <a:headEnd/>
            <a:tailEnd/>
          </a:ln>
          <a:effectLst/>
        </p:spPr>
        <p:txBody>
          <a:bodyPr>
            <a:spAutoFit/>
          </a:bodyPr>
          <a:lstStyle/>
          <a:p>
            <a:pPr>
              <a:spcBef>
                <a:spcPct val="50000"/>
              </a:spcBef>
            </a:pPr>
            <a:r>
              <a:rPr lang="en-US"/>
              <a:t>client</a:t>
            </a:r>
          </a:p>
        </p:txBody>
      </p:sp>
      <p:sp>
        <p:nvSpPr>
          <p:cNvPr id="80901" name="Oval 5"/>
          <p:cNvSpPr>
            <a:spLocks noChangeArrowheads="1"/>
          </p:cNvSpPr>
          <p:nvPr/>
        </p:nvSpPr>
        <p:spPr bwMode="auto">
          <a:xfrm>
            <a:off x="3200400" y="2438400"/>
            <a:ext cx="1981200" cy="1676400"/>
          </a:xfrm>
          <a:prstGeom prst="ellipse">
            <a:avLst/>
          </a:prstGeom>
          <a:noFill/>
          <a:ln w="9525">
            <a:solidFill>
              <a:schemeClr val="tx1"/>
            </a:solidFill>
            <a:round/>
            <a:headEnd/>
            <a:tailEnd/>
          </a:ln>
          <a:effectLst/>
        </p:spPr>
        <p:txBody>
          <a:bodyPr wrap="none" anchor="ctr"/>
          <a:lstStyle/>
          <a:p>
            <a:endParaRPr lang="en-US"/>
          </a:p>
        </p:txBody>
      </p:sp>
      <p:sp>
        <p:nvSpPr>
          <p:cNvPr id="80902" name="Oval 6"/>
          <p:cNvSpPr>
            <a:spLocks noChangeArrowheads="1"/>
          </p:cNvSpPr>
          <p:nvPr/>
        </p:nvSpPr>
        <p:spPr bwMode="auto">
          <a:xfrm>
            <a:off x="2667000" y="3429000"/>
            <a:ext cx="1981200" cy="1752600"/>
          </a:xfrm>
          <a:prstGeom prst="ellipse">
            <a:avLst/>
          </a:prstGeom>
          <a:noFill/>
          <a:ln w="9525">
            <a:solidFill>
              <a:schemeClr val="tx1"/>
            </a:solidFill>
            <a:round/>
            <a:headEnd/>
            <a:tailEnd/>
          </a:ln>
          <a:effectLst/>
        </p:spPr>
        <p:txBody>
          <a:bodyPr wrap="none" anchor="ctr"/>
          <a:lstStyle/>
          <a:p>
            <a:pPr algn="ctr"/>
            <a:r>
              <a:rPr lang="en-US"/>
              <a:t>`</a:t>
            </a:r>
          </a:p>
        </p:txBody>
      </p:sp>
      <p:sp>
        <p:nvSpPr>
          <p:cNvPr id="80903" name="Text Box 7"/>
          <p:cNvSpPr txBox="1">
            <a:spLocks noChangeArrowheads="1"/>
          </p:cNvSpPr>
          <p:nvPr/>
        </p:nvSpPr>
        <p:spPr bwMode="auto">
          <a:xfrm>
            <a:off x="3810000" y="2971800"/>
            <a:ext cx="990600" cy="366713"/>
          </a:xfrm>
          <a:prstGeom prst="rect">
            <a:avLst/>
          </a:prstGeom>
          <a:noFill/>
          <a:ln w="9525">
            <a:noFill/>
            <a:miter lim="800000"/>
            <a:headEnd/>
            <a:tailEnd/>
          </a:ln>
          <a:effectLst/>
        </p:spPr>
        <p:txBody>
          <a:bodyPr>
            <a:spAutoFit/>
          </a:bodyPr>
          <a:lstStyle/>
          <a:p>
            <a:pPr>
              <a:spcBef>
                <a:spcPct val="50000"/>
              </a:spcBef>
            </a:pPr>
            <a:r>
              <a:rPr lang="en-US"/>
              <a:t>nurse</a:t>
            </a:r>
          </a:p>
        </p:txBody>
      </p:sp>
      <p:sp>
        <p:nvSpPr>
          <p:cNvPr id="80904" name="Text Box 8"/>
          <p:cNvSpPr txBox="1">
            <a:spLocks noChangeArrowheads="1"/>
          </p:cNvSpPr>
          <p:nvPr/>
        </p:nvSpPr>
        <p:spPr bwMode="auto">
          <a:xfrm>
            <a:off x="2819400" y="4343400"/>
            <a:ext cx="1447800" cy="366713"/>
          </a:xfrm>
          <a:prstGeom prst="rect">
            <a:avLst/>
          </a:prstGeom>
          <a:noFill/>
          <a:ln w="9525">
            <a:noFill/>
            <a:miter lim="800000"/>
            <a:headEnd/>
            <a:tailEnd/>
          </a:ln>
          <a:effectLst/>
        </p:spPr>
        <p:txBody>
          <a:bodyPr>
            <a:spAutoFit/>
          </a:bodyPr>
          <a:lstStyle/>
          <a:p>
            <a:pPr>
              <a:spcBef>
                <a:spcPct val="50000"/>
              </a:spcBef>
            </a:pPr>
            <a:r>
              <a:rPr lang="en-US"/>
              <a:t>environment</a:t>
            </a:r>
          </a:p>
        </p:txBody>
      </p:sp>
    </p:spTree>
    <p:extLst>
      <p:ext uri="{BB962C8B-B14F-4D97-AF65-F5344CB8AC3E}">
        <p14:creationId xmlns:p14="http://schemas.microsoft.com/office/powerpoint/2010/main" val="183556362"/>
      </p:ext>
    </p:extLst>
  </p:cSld>
  <p:clrMapOvr>
    <a:masterClrMapping/>
  </p:clrMapOvr>
  <p:timing>
    <p:tnLst>
      <p:par>
        <p:cTn id="1" dur="indefinite" restart="never" nodeType="tmRoot"/>
      </p:par>
    </p:tnLst>
  </p:timing>
</p:sld>
</file>

<file path=ppt/slides/slide1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b="1" dirty="0"/>
              <a:t>Client centered theory</a:t>
            </a:r>
          </a:p>
        </p:txBody>
      </p:sp>
      <p:sp>
        <p:nvSpPr>
          <p:cNvPr id="81923" name="Rectangle 3"/>
          <p:cNvSpPr>
            <a:spLocks noGrp="1" noChangeArrowheads="1"/>
          </p:cNvSpPr>
          <p:nvPr>
            <p:ph type="body" idx="1"/>
          </p:nvPr>
        </p:nvSpPr>
        <p:spPr>
          <a:xfrm>
            <a:off x="304800" y="1600200"/>
            <a:ext cx="8534400" cy="4525963"/>
          </a:xfrm>
        </p:spPr>
        <p:txBody>
          <a:bodyPr/>
          <a:lstStyle/>
          <a:p>
            <a:pPr marL="609600" indent="-609600">
              <a:buFont typeface="Wingdings" pitchFamily="2" charset="2"/>
              <a:buAutoNum type="arabicPeriod"/>
            </a:pPr>
            <a:r>
              <a:rPr lang="en-US" dirty="0"/>
              <a:t>Client centered theories are those focused on the needs and problems of clients which are met, resolved or alleviated by nursing interventions</a:t>
            </a:r>
          </a:p>
          <a:p>
            <a:pPr marL="609600" indent="-609600"/>
            <a:r>
              <a:rPr lang="en-US" dirty="0"/>
              <a:t>This category includes theories developed by the following : </a:t>
            </a:r>
            <a:r>
              <a:rPr lang="en-US" dirty="0" err="1" smtClean="0"/>
              <a:t>Nightingale,Abdellah,Henderson,Orem,Pender</a:t>
            </a:r>
            <a:r>
              <a:rPr lang="en-US" dirty="0"/>
              <a:t>, Roy, Levine, Hall.</a:t>
            </a:r>
          </a:p>
          <a:p>
            <a:pPr marL="609600" indent="-609600">
              <a:buFontTx/>
              <a:buNone/>
            </a:pPr>
            <a:endParaRPr lang="en-US" dirty="0"/>
          </a:p>
        </p:txBody>
      </p:sp>
    </p:spTree>
    <p:extLst>
      <p:ext uri="{BB962C8B-B14F-4D97-AF65-F5344CB8AC3E}">
        <p14:creationId xmlns:p14="http://schemas.microsoft.com/office/powerpoint/2010/main" val="782141111"/>
      </p:ext>
    </p:extLst>
  </p:cSld>
  <p:clrMapOvr>
    <a:masterClrMapping/>
  </p:clrMapOvr>
  <p:timing>
    <p:tnLst>
      <p:par>
        <p:cTn id="1" dur="indefinite" restart="never" nodeType="tmRoot"/>
      </p:par>
    </p:tnLst>
  </p:timing>
</p:sld>
</file>

<file path=ppt/slides/slide1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dirty="0"/>
              <a:t> </a:t>
            </a:r>
            <a:r>
              <a:rPr lang="en-US" b="1" dirty="0"/>
              <a:t>Nurse – client dynamics</a:t>
            </a:r>
          </a:p>
        </p:txBody>
      </p:sp>
      <p:sp>
        <p:nvSpPr>
          <p:cNvPr id="82947" name="Rectangle 3"/>
          <p:cNvSpPr>
            <a:spLocks noGrp="1" noChangeArrowheads="1"/>
          </p:cNvSpPr>
          <p:nvPr>
            <p:ph type="body" idx="1"/>
          </p:nvPr>
        </p:nvSpPr>
        <p:spPr/>
        <p:txBody>
          <a:bodyPr/>
          <a:lstStyle/>
          <a:p>
            <a:pPr>
              <a:buFontTx/>
              <a:buNone/>
            </a:pPr>
            <a:r>
              <a:rPr lang="en-US" dirty="0"/>
              <a:t>2.Nurse-client-dynamics focus on interaction between the nurse and client. This category includes theories developed by the following:  </a:t>
            </a:r>
            <a:r>
              <a:rPr lang="en-US" dirty="0" err="1"/>
              <a:t>Peplau</a:t>
            </a:r>
            <a:r>
              <a:rPr lang="en-US" dirty="0"/>
              <a:t>, Watson, King and Orlando</a:t>
            </a:r>
          </a:p>
          <a:p>
            <a:pPr>
              <a:buFontTx/>
              <a:buNone/>
            </a:pPr>
            <a:endParaRPr lang="en-US" dirty="0"/>
          </a:p>
        </p:txBody>
      </p:sp>
    </p:spTree>
    <p:extLst>
      <p:ext uri="{BB962C8B-B14F-4D97-AF65-F5344CB8AC3E}">
        <p14:creationId xmlns:p14="http://schemas.microsoft.com/office/powerpoint/2010/main" val="179948730"/>
      </p:ext>
    </p:extLst>
  </p:cSld>
  <p:clrMapOvr>
    <a:masterClrMapping/>
  </p:clrMapOvr>
  <p:timing>
    <p:tnLst>
      <p:par>
        <p:cTn id="1" dur="indefinite" restart="never" nodeType="tmRoot"/>
      </p:par>
    </p:tnLst>
  </p:timing>
</p:sld>
</file>

<file path=ppt/slides/slide1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normAutofit fontScale="90000"/>
          </a:bodyPr>
          <a:lstStyle/>
          <a:p>
            <a:r>
              <a:rPr lang="en-US" b="1" dirty="0"/>
              <a:t>Client Nurse  Environment Dynamics</a:t>
            </a:r>
          </a:p>
        </p:txBody>
      </p:sp>
      <p:sp>
        <p:nvSpPr>
          <p:cNvPr id="83971" name="Rectangle 3"/>
          <p:cNvSpPr>
            <a:spLocks noGrp="1" noChangeArrowheads="1"/>
          </p:cNvSpPr>
          <p:nvPr>
            <p:ph type="body" idx="1"/>
          </p:nvPr>
        </p:nvSpPr>
        <p:spPr/>
        <p:txBody>
          <a:bodyPr/>
          <a:lstStyle/>
          <a:p>
            <a:pPr>
              <a:buFontTx/>
              <a:buNone/>
            </a:pPr>
            <a:r>
              <a:rPr lang="en-US" dirty="0"/>
              <a:t>3. CLIENT NURSE ENVIRONMENT- focus on the interaction between nurse and client in an environment that includes broader dimensions of time and space. As well as culture, cultural diversity, and universality.  Theories of </a:t>
            </a:r>
            <a:r>
              <a:rPr lang="en-US" dirty="0" err="1"/>
              <a:t>Neuman</a:t>
            </a:r>
            <a:r>
              <a:rPr lang="en-US" dirty="0"/>
              <a:t> and </a:t>
            </a:r>
            <a:r>
              <a:rPr lang="en-US" dirty="0" err="1"/>
              <a:t>Leininger</a:t>
            </a:r>
            <a:r>
              <a:rPr lang="en-US" dirty="0"/>
              <a:t> are discussed under this category.</a:t>
            </a:r>
          </a:p>
          <a:p>
            <a:endParaRPr lang="en-US" dirty="0"/>
          </a:p>
        </p:txBody>
      </p:sp>
    </p:spTree>
    <p:extLst>
      <p:ext uri="{BB962C8B-B14F-4D97-AF65-F5344CB8AC3E}">
        <p14:creationId xmlns:p14="http://schemas.microsoft.com/office/powerpoint/2010/main" val="2792480175"/>
      </p:ext>
    </p:extLst>
  </p:cSld>
  <p:clrMapOvr>
    <a:masterClrMapping/>
  </p:clrMapOvr>
  <p:timing>
    <p:tnLst>
      <p:par>
        <p:cTn id="1" dur="indefinite" restart="never" nodeType="tmRoot"/>
      </p:par>
    </p:tnLst>
  </p:timing>
</p:sld>
</file>

<file path=ppt/slides/slide1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THEORISTS</a:t>
            </a:r>
            <a:endParaRPr lang="en-US" dirty="0"/>
          </a:p>
        </p:txBody>
      </p:sp>
      <p:sp>
        <p:nvSpPr>
          <p:cNvPr id="3" name="Content Placeholder 2"/>
          <p:cNvSpPr>
            <a:spLocks noGrp="1"/>
          </p:cNvSpPr>
          <p:nvPr>
            <p:ph idx="1"/>
          </p:nvPr>
        </p:nvSpPr>
        <p:spPr/>
        <p:txBody>
          <a:bodyPr>
            <a:normAutofit lnSpcReduction="10000"/>
          </a:bodyPr>
          <a:lstStyle/>
          <a:p>
            <a:r>
              <a:rPr lang="en-US" b="1" dirty="0" smtClean="0"/>
              <a:t>Florence Nightingale – </a:t>
            </a:r>
            <a:r>
              <a:rPr lang="en-US" dirty="0" smtClean="0"/>
              <a:t>first nurse theorist.</a:t>
            </a:r>
            <a:endParaRPr lang="en-US" b="1" dirty="0" smtClean="0"/>
          </a:p>
          <a:p>
            <a:r>
              <a:rPr lang="en-US" b="1" dirty="0" smtClean="0"/>
              <a:t>Virginia Henderson - </a:t>
            </a:r>
            <a:r>
              <a:rPr lang="en-US" dirty="0" smtClean="0"/>
              <a:t>Often called "the Nightingale of Modern Nursing,“</a:t>
            </a:r>
          </a:p>
          <a:p>
            <a:r>
              <a:rPr lang="en-US" b="1" dirty="0" smtClean="0"/>
              <a:t>Martha Rogers - </a:t>
            </a:r>
            <a:r>
              <a:rPr lang="en-US" dirty="0" smtClean="0"/>
              <a:t>saw nursing as both a science and an art. </a:t>
            </a:r>
          </a:p>
          <a:p>
            <a:r>
              <a:rPr lang="en-US" b="1" dirty="0" smtClean="0"/>
              <a:t>Dorothea E. Orem - </a:t>
            </a:r>
            <a:r>
              <a:rPr lang="en-US" dirty="0" smtClean="0"/>
              <a:t>defined nursing as an art, a helping service and a technology.  </a:t>
            </a:r>
          </a:p>
          <a:p>
            <a:r>
              <a:rPr lang="en-US" b="1" dirty="0" smtClean="0"/>
              <a:t>Betty </a:t>
            </a:r>
            <a:r>
              <a:rPr lang="en-US" b="1" dirty="0" err="1" smtClean="0"/>
              <a:t>Neuman</a:t>
            </a:r>
            <a:r>
              <a:rPr lang="en-US" b="1" dirty="0" smtClean="0"/>
              <a:t> - </a:t>
            </a:r>
            <a:r>
              <a:rPr lang="en-US" dirty="0" smtClean="0"/>
              <a:t>defines the concern of nursing is preventing stress invasion. </a:t>
            </a:r>
          </a:p>
          <a:p>
            <a:pPr>
              <a:buNone/>
            </a:pP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3474559148"/>
      </p:ext>
    </p:extLst>
  </p:cSld>
  <p:clrMapOvr>
    <a:masterClrMapping/>
  </p:clrMapOvr>
  <p:timing>
    <p:tnLst>
      <p:par>
        <p:cTn id="1" dur="indefinite" restart="never" nodeType="tmRoot"/>
      </p:par>
    </p:tnLst>
  </p:timing>
</p:sld>
</file>

<file path=ppt/slides/slide1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FLORENCE NIGHTINGALE</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The first nurse theorist.</a:t>
            </a:r>
          </a:p>
          <a:p>
            <a:r>
              <a:rPr lang="en-US" dirty="0" smtClean="0"/>
              <a:t>Defined nursing as the act of utilizing the environment of the patient to assist him in his recovery.</a:t>
            </a:r>
          </a:p>
          <a:p>
            <a:r>
              <a:rPr lang="en-US" dirty="0" smtClean="0"/>
              <a:t>Linked health with five environmental factors. A deficiency of these factors produced lack of health or illness.</a:t>
            </a:r>
          </a:p>
          <a:p>
            <a:r>
              <a:rPr lang="en-US" dirty="0" smtClean="0"/>
              <a:t>Stressed the importance of keeping the client warm,  maintaining a noise-free environment and attending to their diet.</a:t>
            </a:r>
            <a:endParaRPr lang="en-US" dirty="0"/>
          </a:p>
        </p:txBody>
      </p:sp>
    </p:spTree>
    <p:extLst>
      <p:ext uri="{BB962C8B-B14F-4D97-AF65-F5344CB8AC3E}">
        <p14:creationId xmlns:p14="http://schemas.microsoft.com/office/powerpoint/2010/main" val="168664759"/>
      </p:ext>
    </p:extLst>
  </p:cSld>
  <p:clrMapOvr>
    <a:masterClrMapping/>
  </p:clrMapOvr>
  <p:timing>
    <p:tnLst>
      <p:par>
        <p:cTn id="1" dur="indefinite" restart="never" nodeType="tmRoot"/>
      </p:par>
    </p:tnLst>
  </p:timing>
</p:sld>
</file>

<file path=ppt/slides/slide1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FLORENCE NIGHTINGALE</a:t>
            </a:r>
            <a:endParaRPr lang="en-US" b="1" dirty="0"/>
          </a:p>
        </p:txBody>
      </p:sp>
      <p:sp>
        <p:nvSpPr>
          <p:cNvPr id="3" name="Content Placeholder 2"/>
          <p:cNvSpPr>
            <a:spLocks noGrp="1"/>
          </p:cNvSpPr>
          <p:nvPr>
            <p:ph idx="1"/>
          </p:nvPr>
        </p:nvSpPr>
        <p:spPr/>
        <p:txBody>
          <a:bodyPr/>
          <a:lstStyle/>
          <a:p>
            <a:pPr>
              <a:buNone/>
            </a:pPr>
            <a:r>
              <a:rPr lang="en-US" dirty="0" smtClean="0"/>
              <a:t>THE ENVIRONMENTAL FACTORS</a:t>
            </a:r>
          </a:p>
          <a:p>
            <a:pPr marL="514350" indent="-514350">
              <a:buFont typeface="+mj-lt"/>
              <a:buAutoNum type="arabicPeriod"/>
            </a:pPr>
            <a:r>
              <a:rPr lang="en-US" dirty="0" smtClean="0"/>
              <a:t>Pure or fresh air</a:t>
            </a:r>
          </a:p>
          <a:p>
            <a:pPr marL="514350" indent="-514350">
              <a:buFont typeface="+mj-lt"/>
              <a:buAutoNum type="arabicPeriod"/>
            </a:pPr>
            <a:r>
              <a:rPr lang="en-US" dirty="0" smtClean="0"/>
              <a:t>Pure water</a:t>
            </a:r>
          </a:p>
          <a:p>
            <a:pPr marL="514350" indent="-514350">
              <a:buFont typeface="+mj-lt"/>
              <a:buAutoNum type="arabicPeriod"/>
            </a:pPr>
            <a:r>
              <a:rPr lang="en-US" dirty="0" smtClean="0"/>
              <a:t>Efficient drainage</a:t>
            </a:r>
          </a:p>
          <a:p>
            <a:pPr marL="514350" indent="-514350">
              <a:buFont typeface="+mj-lt"/>
              <a:buAutoNum type="arabicPeriod"/>
            </a:pPr>
            <a:r>
              <a:rPr lang="en-US" dirty="0" smtClean="0"/>
              <a:t>Cleanliness</a:t>
            </a:r>
          </a:p>
          <a:p>
            <a:pPr marL="514350" indent="-514350">
              <a:buFont typeface="+mj-lt"/>
              <a:buAutoNum type="arabicPeriod"/>
            </a:pPr>
            <a:r>
              <a:rPr lang="en-US" dirty="0" smtClean="0"/>
              <a:t>Light (especially direct sunlight)</a:t>
            </a:r>
          </a:p>
        </p:txBody>
      </p:sp>
    </p:spTree>
    <p:extLst>
      <p:ext uri="{BB962C8B-B14F-4D97-AF65-F5344CB8AC3E}">
        <p14:creationId xmlns:p14="http://schemas.microsoft.com/office/powerpoint/2010/main" val="284018745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baths</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Complete bed bath – totally dependent patient</a:t>
            </a:r>
          </a:p>
          <a:p>
            <a:r>
              <a:rPr lang="en-US" dirty="0" smtClean="0"/>
              <a:t>Assisted bath – provide the patient with assistance</a:t>
            </a:r>
          </a:p>
          <a:p>
            <a:r>
              <a:rPr lang="en-US" dirty="0" smtClean="0"/>
              <a:t>Partial bed bath – bathing only parts that would cause discomfort</a:t>
            </a:r>
          </a:p>
          <a:p>
            <a:r>
              <a:rPr lang="en-US" dirty="0" smtClean="0"/>
              <a:t>Tub bath – immersion in tub water</a:t>
            </a:r>
          </a:p>
          <a:p>
            <a:r>
              <a:rPr lang="en-US" dirty="0" smtClean="0"/>
              <a:t>Shower - </a:t>
            </a:r>
            <a:r>
              <a:rPr lang="en-US" dirty="0"/>
              <a:t>Used by ambulatory patients who require only minimal </a:t>
            </a:r>
            <a:r>
              <a:rPr lang="en-US" dirty="0" smtClean="0"/>
              <a:t>assistance. Can </a:t>
            </a:r>
            <a:r>
              <a:rPr lang="en-US" dirty="0"/>
              <a:t>be used with a shower chair</a:t>
            </a:r>
          </a:p>
          <a:p>
            <a:pPr marL="0" indent="0">
              <a:buNone/>
            </a:pPr>
            <a:endParaRPr lang="en-US" dirty="0"/>
          </a:p>
        </p:txBody>
      </p:sp>
    </p:spTree>
  </p:cSld>
  <p:clrMapOvr>
    <a:masterClrMapping/>
  </p:clrMapOvr>
  <p:timing>
    <p:tnLst>
      <p:par>
        <p:cTn id="1" dur="indefinite" restart="never" nodeType="tmRoot"/>
      </p:par>
    </p:tnLst>
  </p:timing>
</p:sld>
</file>

<file path=ppt/slides/slide1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FLORENCE NIGHTINGALE</a:t>
            </a:r>
            <a:endParaRPr lang="en-US" b="1" dirty="0"/>
          </a:p>
        </p:txBody>
      </p:sp>
      <p:sp>
        <p:nvSpPr>
          <p:cNvPr id="3" name="Content Placeholder 2"/>
          <p:cNvSpPr>
            <a:spLocks noGrp="1"/>
          </p:cNvSpPr>
          <p:nvPr>
            <p:ph idx="1"/>
          </p:nvPr>
        </p:nvSpPr>
        <p:spPr/>
        <p:txBody>
          <a:bodyPr/>
          <a:lstStyle/>
          <a:p>
            <a:r>
              <a:rPr lang="en-US" dirty="0" smtClean="0"/>
              <a:t>PERSON: an individual with vital reparative processes to deal with disease.</a:t>
            </a:r>
          </a:p>
          <a:p>
            <a:r>
              <a:rPr lang="en-US" dirty="0" smtClean="0"/>
              <a:t>ENVIRONMENT: external conditions that affect life and the individual’s development.</a:t>
            </a:r>
          </a:p>
          <a:p>
            <a:r>
              <a:rPr lang="en-US" dirty="0" smtClean="0"/>
              <a:t>HEALTH: focus is on the reparative process  of getting well.</a:t>
            </a:r>
          </a:p>
          <a:p>
            <a:r>
              <a:rPr lang="en-US" dirty="0" smtClean="0"/>
              <a:t>NURSING: goal is to place the individual in the best condition for good health care.</a:t>
            </a:r>
            <a:endParaRPr lang="en-US" dirty="0"/>
          </a:p>
        </p:txBody>
      </p:sp>
    </p:spTree>
    <p:extLst>
      <p:ext uri="{BB962C8B-B14F-4D97-AF65-F5344CB8AC3E}">
        <p14:creationId xmlns:p14="http://schemas.microsoft.com/office/powerpoint/2010/main" val="3322131579"/>
      </p:ext>
    </p:extLst>
  </p:cSld>
  <p:clrMapOvr>
    <a:masterClrMapping/>
  </p:clrMapOvr>
  <p:timing>
    <p:tnLst>
      <p:par>
        <p:cTn id="1" dur="indefinite" restart="never" nodeType="tmRoot"/>
      </p:par>
    </p:tnLst>
  </p:timing>
</p:sld>
</file>

<file path=ppt/slides/slide1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FLORENCE NIGHTINGALE</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Nursing</a:t>
            </a:r>
            <a:endParaRPr lang="en-US" dirty="0" smtClean="0"/>
          </a:p>
          <a:p>
            <a:r>
              <a:rPr lang="en-US" dirty="0" smtClean="0"/>
              <a:t>Nursing is different from medicine and the goal of nursing is to place the patient  in the best possible condition for nature to act. </a:t>
            </a:r>
          </a:p>
          <a:p>
            <a:r>
              <a:rPr lang="en-US" dirty="0" smtClean="0"/>
              <a:t>Nursing is the "activities that promote health (as outlined in canons) which occur in any </a:t>
            </a:r>
            <a:r>
              <a:rPr lang="en-US" dirty="0" err="1" smtClean="0"/>
              <a:t>caregiving</a:t>
            </a:r>
            <a:r>
              <a:rPr lang="en-US" dirty="0" smtClean="0"/>
              <a:t> situation.  They can be done by anyone." </a:t>
            </a:r>
          </a:p>
          <a:p>
            <a:pPr>
              <a:buNone/>
            </a:pPr>
            <a:r>
              <a:rPr lang="en-US" b="1" dirty="0" smtClean="0"/>
              <a:t>Person</a:t>
            </a:r>
            <a:endParaRPr lang="en-US" dirty="0" smtClean="0"/>
          </a:p>
          <a:p>
            <a:r>
              <a:rPr lang="en-US" dirty="0" smtClean="0"/>
              <a:t>People are multidimensional, composed of biological, psychological, social and spiritual components.</a:t>
            </a:r>
          </a:p>
          <a:p>
            <a:endParaRPr lang="en-US" dirty="0"/>
          </a:p>
        </p:txBody>
      </p:sp>
    </p:spTree>
    <p:extLst>
      <p:ext uri="{BB962C8B-B14F-4D97-AF65-F5344CB8AC3E}">
        <p14:creationId xmlns:p14="http://schemas.microsoft.com/office/powerpoint/2010/main" val="3593052694"/>
      </p:ext>
    </p:extLst>
  </p:cSld>
  <p:clrMapOvr>
    <a:masterClrMapping/>
  </p:clrMapOvr>
  <p:timing>
    <p:tnLst>
      <p:par>
        <p:cTn id="1" dur="indefinite" restart="never" nodeType="tmRoot"/>
      </p:par>
    </p:tnLst>
  </p:timing>
</p:sld>
</file>

<file path=ppt/slides/slide1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pPr>
              <a:buNone/>
            </a:pPr>
            <a:r>
              <a:rPr lang="en-US" b="1" dirty="0" smtClean="0"/>
              <a:t>Health</a:t>
            </a:r>
            <a:endParaRPr lang="en-US" dirty="0" smtClean="0"/>
          </a:p>
          <a:p>
            <a:r>
              <a:rPr lang="en-US" dirty="0" smtClean="0"/>
              <a:t>Health is “not only to be well, but to be able to use well every power we have”.</a:t>
            </a:r>
          </a:p>
          <a:p>
            <a:r>
              <a:rPr lang="en-US" dirty="0" smtClean="0"/>
              <a:t>Disease is considered as </a:t>
            </a:r>
            <a:r>
              <a:rPr lang="en-US" dirty="0" err="1" smtClean="0"/>
              <a:t>dys</a:t>
            </a:r>
            <a:r>
              <a:rPr lang="en-US" dirty="0" smtClean="0"/>
              <a:t>-ease or the absence of comfort.  </a:t>
            </a:r>
          </a:p>
          <a:p>
            <a:pPr>
              <a:buNone/>
            </a:pPr>
            <a:r>
              <a:rPr lang="en-US" b="1" dirty="0" smtClean="0"/>
              <a:t>Environment</a:t>
            </a:r>
            <a:endParaRPr lang="en-US" dirty="0" smtClean="0"/>
          </a:p>
          <a:p>
            <a:r>
              <a:rPr lang="en-US" dirty="0" smtClean="0"/>
              <a:t>"Poor or difficult environments led to poor health and disease".</a:t>
            </a:r>
          </a:p>
          <a:p>
            <a:r>
              <a:rPr lang="en-US" dirty="0" smtClean="0"/>
              <a:t>"Environment could be altered to improve conditions so that the natural laws would allow healing to occur."</a:t>
            </a:r>
          </a:p>
          <a:p>
            <a:endParaRPr lang="en-US" dirty="0"/>
          </a:p>
        </p:txBody>
      </p:sp>
    </p:spTree>
    <p:extLst>
      <p:ext uri="{BB962C8B-B14F-4D97-AF65-F5344CB8AC3E}">
        <p14:creationId xmlns:p14="http://schemas.microsoft.com/office/powerpoint/2010/main" val="3189808888"/>
      </p:ext>
    </p:extLst>
  </p:cSld>
  <p:clrMapOvr>
    <a:masterClrMapping/>
  </p:clrMapOvr>
  <p:timing>
    <p:tnLst>
      <p:par>
        <p:cTn id="1" dur="indefinite" restart="never" nodeType="tmRoot"/>
      </p:par>
    </p:tnLst>
  </p:timing>
</p:sld>
</file>

<file path=ppt/slides/slide1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Assumptions of Nightingale's Theory </a:t>
            </a:r>
            <a:br>
              <a:rPr lang="en-US" b="1" dirty="0" smtClean="0"/>
            </a:br>
            <a:endParaRPr lang="en-US" b="1" dirty="0"/>
          </a:p>
        </p:txBody>
      </p:sp>
      <p:sp>
        <p:nvSpPr>
          <p:cNvPr id="3" name="Content Placeholder 2"/>
          <p:cNvSpPr>
            <a:spLocks noGrp="1"/>
          </p:cNvSpPr>
          <p:nvPr>
            <p:ph idx="1"/>
          </p:nvPr>
        </p:nvSpPr>
        <p:spPr/>
        <p:txBody>
          <a:bodyPr>
            <a:normAutofit lnSpcReduction="10000"/>
          </a:bodyPr>
          <a:lstStyle/>
          <a:p>
            <a:r>
              <a:rPr lang="en-US" dirty="0" smtClean="0"/>
              <a:t>Natural laws</a:t>
            </a:r>
          </a:p>
          <a:p>
            <a:r>
              <a:rPr lang="en-US" dirty="0" smtClean="0"/>
              <a:t>Mankind can achieve perfection</a:t>
            </a:r>
          </a:p>
          <a:p>
            <a:r>
              <a:rPr lang="en-US" dirty="0" smtClean="0"/>
              <a:t>Nursing is a calling</a:t>
            </a:r>
          </a:p>
          <a:p>
            <a:r>
              <a:rPr lang="en-US" dirty="0" smtClean="0"/>
              <a:t>Nursing is an art and a science</a:t>
            </a:r>
          </a:p>
          <a:p>
            <a:r>
              <a:rPr lang="en-US" dirty="0" smtClean="0"/>
              <a:t>Nursing is achieved through environmental alteration</a:t>
            </a:r>
          </a:p>
          <a:p>
            <a:r>
              <a:rPr lang="en-US" dirty="0" smtClean="0"/>
              <a:t>Nursing requires a specific educational base</a:t>
            </a:r>
          </a:p>
          <a:p>
            <a:r>
              <a:rPr lang="en-US" dirty="0" smtClean="0"/>
              <a:t>Nursing is distinct and separate from medicine</a:t>
            </a:r>
          </a:p>
          <a:p>
            <a:endParaRPr lang="en-US" dirty="0"/>
          </a:p>
        </p:txBody>
      </p:sp>
    </p:spTree>
    <p:extLst>
      <p:ext uri="{BB962C8B-B14F-4D97-AF65-F5344CB8AC3E}">
        <p14:creationId xmlns:p14="http://schemas.microsoft.com/office/powerpoint/2010/main" val="2142934061"/>
      </p:ext>
    </p:extLst>
  </p:cSld>
  <p:clrMapOvr>
    <a:masterClrMapping/>
  </p:clrMapOvr>
  <p:timing>
    <p:tnLst>
      <p:par>
        <p:cTn id="1" dur="indefinite" restart="never" nodeType="tmRoot"/>
      </p:par>
    </p:tnLst>
  </p:timing>
</p:sld>
</file>

<file path=ppt/slides/slide1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Application of Nightingale's theory in practice:</a:t>
            </a:r>
            <a:br>
              <a:rPr lang="en-US" b="1" dirty="0" smtClean="0"/>
            </a:br>
            <a:endParaRPr lang="en-US" dirty="0"/>
          </a:p>
        </p:txBody>
      </p:sp>
      <p:sp>
        <p:nvSpPr>
          <p:cNvPr id="3" name="Content Placeholder 2"/>
          <p:cNvSpPr>
            <a:spLocks noGrp="1"/>
          </p:cNvSpPr>
          <p:nvPr>
            <p:ph idx="1"/>
          </p:nvPr>
        </p:nvSpPr>
        <p:spPr/>
        <p:txBody>
          <a:bodyPr>
            <a:normAutofit/>
          </a:bodyPr>
          <a:lstStyle/>
          <a:p>
            <a:r>
              <a:rPr lang="en-US" dirty="0" smtClean="0"/>
              <a:t>"Patients are to be put in the best condition for nature to act on them, it is the responsibility of nurses to reduce noise, to relieve patients’ anxieties, and to help them sleep."</a:t>
            </a:r>
          </a:p>
          <a:p>
            <a:r>
              <a:rPr lang="en-US" dirty="0" smtClean="0"/>
              <a:t>As per most of the nursing theories, environmental adaptation remains the basis of holistic nursing care.</a:t>
            </a:r>
          </a:p>
          <a:p>
            <a:endParaRPr lang="en-US" dirty="0"/>
          </a:p>
        </p:txBody>
      </p:sp>
    </p:spTree>
    <p:extLst>
      <p:ext uri="{BB962C8B-B14F-4D97-AF65-F5344CB8AC3E}">
        <p14:creationId xmlns:p14="http://schemas.microsoft.com/office/powerpoint/2010/main" val="865354646"/>
      </p:ext>
    </p:extLst>
  </p:cSld>
  <p:clrMapOvr>
    <a:masterClrMapping/>
  </p:clrMapOvr>
  <p:timing>
    <p:tnLst>
      <p:par>
        <p:cTn id="1" dur="indefinite" restart="never" nodeType="tmRoot"/>
      </p:par>
    </p:tnLst>
  </p:timing>
</p:sld>
</file>

<file path=ppt/slides/slide1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Criticisms</a:t>
            </a:r>
            <a:br>
              <a:rPr lang="en-US" b="1" dirty="0" smtClean="0"/>
            </a:br>
            <a:endParaRPr lang="en-US" dirty="0"/>
          </a:p>
        </p:txBody>
      </p:sp>
      <p:sp>
        <p:nvSpPr>
          <p:cNvPr id="3" name="Content Placeholder 2"/>
          <p:cNvSpPr>
            <a:spLocks noGrp="1"/>
          </p:cNvSpPr>
          <p:nvPr>
            <p:ph idx="1"/>
          </p:nvPr>
        </p:nvSpPr>
        <p:spPr/>
        <p:txBody>
          <a:bodyPr/>
          <a:lstStyle/>
          <a:p>
            <a:r>
              <a:rPr lang="en-US" dirty="0" smtClean="0"/>
              <a:t>She emphasized subservience to doctors.</a:t>
            </a:r>
          </a:p>
          <a:p>
            <a:r>
              <a:rPr lang="en-US" dirty="0" smtClean="0"/>
              <a:t>She focused more on physical factors than on psychological needs of patient.</a:t>
            </a:r>
          </a:p>
          <a:p>
            <a:endParaRPr lang="en-US" dirty="0"/>
          </a:p>
        </p:txBody>
      </p:sp>
    </p:spTree>
    <p:extLst>
      <p:ext uri="{BB962C8B-B14F-4D97-AF65-F5344CB8AC3E}">
        <p14:creationId xmlns:p14="http://schemas.microsoft.com/office/powerpoint/2010/main" val="476640945"/>
      </p:ext>
    </p:extLst>
  </p:cSld>
  <p:clrMapOvr>
    <a:masterClrMapping/>
  </p:clrMapOvr>
  <p:timing>
    <p:tnLst>
      <p:par>
        <p:cTn id="1" dur="indefinite" restart="never" nodeType="tmRoot"/>
      </p:par>
    </p:tnLst>
  </p:timing>
</p:sld>
</file>

<file path=ppt/slides/slide1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Conclusion </a:t>
            </a:r>
            <a:endParaRPr lang="en-US" b="1" dirty="0"/>
          </a:p>
        </p:txBody>
      </p:sp>
      <p:sp>
        <p:nvSpPr>
          <p:cNvPr id="3" name="Content Placeholder 2"/>
          <p:cNvSpPr>
            <a:spLocks noGrp="1"/>
          </p:cNvSpPr>
          <p:nvPr>
            <p:ph idx="1"/>
          </p:nvPr>
        </p:nvSpPr>
        <p:spPr/>
        <p:txBody>
          <a:bodyPr/>
          <a:lstStyle/>
          <a:p>
            <a:r>
              <a:rPr lang="en-US" dirty="0" smtClean="0"/>
              <a:t>Florence Nightingale provided a professional model for nursing organization.</a:t>
            </a:r>
          </a:p>
          <a:p>
            <a:r>
              <a:rPr lang="en-US" dirty="0" smtClean="0"/>
              <a:t>She was the first to use a theoretical foundation to nursing.</a:t>
            </a:r>
          </a:p>
          <a:p>
            <a:r>
              <a:rPr lang="en-US" dirty="0" smtClean="0"/>
              <a:t>Her thoughts have influenced nursing significantly. </a:t>
            </a:r>
          </a:p>
          <a:p>
            <a:endParaRPr lang="en-US" dirty="0"/>
          </a:p>
        </p:txBody>
      </p:sp>
    </p:spTree>
    <p:extLst>
      <p:ext uri="{BB962C8B-B14F-4D97-AF65-F5344CB8AC3E}">
        <p14:creationId xmlns:p14="http://schemas.microsoft.com/office/powerpoint/2010/main" val="1382985222"/>
      </p:ext>
    </p:extLst>
  </p:cSld>
  <p:clrMapOvr>
    <a:masterClrMapping/>
  </p:clrMapOvr>
  <p:timing>
    <p:tnLst>
      <p:par>
        <p:cTn id="1" dur="indefinite" restart="never" nodeType="tmRoot"/>
      </p:par>
    </p:tnLst>
  </p:timing>
</p:sld>
</file>

<file path=ppt/slides/slide1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VIRGINIA HENDERSON</a:t>
            </a:r>
            <a:endParaRPr lang="en-US" b="1" dirty="0"/>
          </a:p>
        </p:txBody>
      </p:sp>
      <p:sp>
        <p:nvSpPr>
          <p:cNvPr id="3" name="Content Placeholder 2"/>
          <p:cNvSpPr>
            <a:spLocks noGrp="1"/>
          </p:cNvSpPr>
          <p:nvPr>
            <p:ph idx="1"/>
          </p:nvPr>
        </p:nvSpPr>
        <p:spPr/>
        <p:txBody>
          <a:bodyPr>
            <a:normAutofit lnSpcReduction="10000"/>
          </a:bodyPr>
          <a:lstStyle/>
          <a:p>
            <a:pPr>
              <a:buNone/>
            </a:pPr>
            <a:r>
              <a:rPr lang="en-US" dirty="0" smtClean="0"/>
              <a:t>HER DEFINITION OF NURSING</a:t>
            </a:r>
          </a:p>
          <a:p>
            <a:r>
              <a:rPr lang="en-US" dirty="0" smtClean="0"/>
              <a:t>"The unique function of the nurse is to assist the individual, sick or well, in the performance of those activities contributing to health or its recovery (or to peaceful death) that he would perform unaided if he had the necessary strength, will, or knowledge and to do this in such a way as to help him gain independence as rapidly as possible. </a:t>
            </a:r>
          </a:p>
          <a:p>
            <a:endParaRPr lang="en-US" dirty="0"/>
          </a:p>
        </p:txBody>
      </p:sp>
    </p:spTree>
    <p:extLst>
      <p:ext uri="{BB962C8B-B14F-4D97-AF65-F5344CB8AC3E}">
        <p14:creationId xmlns:p14="http://schemas.microsoft.com/office/powerpoint/2010/main" val="2555380669"/>
      </p:ext>
    </p:extLst>
  </p:cSld>
  <p:clrMapOvr>
    <a:masterClrMapping/>
  </p:clrMapOvr>
  <p:timing>
    <p:tnLst>
      <p:par>
        <p:cTn id="1" dur="indefinite" restart="never" nodeType="tmRoot"/>
      </p:par>
    </p:tnLst>
  </p:timing>
</p:sld>
</file>

<file path=ppt/slides/slide1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VIRGINIA HENDERSON</a:t>
            </a:r>
            <a:endParaRPr lang="en-US" b="1" dirty="0"/>
          </a:p>
        </p:txBody>
      </p:sp>
      <p:sp>
        <p:nvSpPr>
          <p:cNvPr id="3" name="Content Placeholder 2"/>
          <p:cNvSpPr>
            <a:spLocks noGrp="1"/>
          </p:cNvSpPr>
          <p:nvPr>
            <p:ph idx="1"/>
          </p:nvPr>
        </p:nvSpPr>
        <p:spPr/>
        <p:txBody>
          <a:bodyPr/>
          <a:lstStyle/>
          <a:p>
            <a:r>
              <a:rPr lang="en-US" dirty="0" smtClean="0"/>
              <a:t>Conceptualized the nurse’s role as assisting sick or healthy individuals to gain independence in meeting 14 fundamental needs.</a:t>
            </a:r>
          </a:p>
          <a:p>
            <a:pPr marL="514350" indent="-514350">
              <a:buFont typeface="+mj-lt"/>
              <a:buAutoNum type="arabicPeriod"/>
            </a:pPr>
            <a:r>
              <a:rPr lang="en-US" dirty="0" smtClean="0"/>
              <a:t>Breathing normally</a:t>
            </a:r>
          </a:p>
          <a:p>
            <a:pPr marL="514350" indent="-514350">
              <a:buFont typeface="+mj-lt"/>
              <a:buAutoNum type="arabicPeriod"/>
            </a:pPr>
            <a:r>
              <a:rPr lang="en-US" dirty="0" smtClean="0"/>
              <a:t>Eating and drinking adequately</a:t>
            </a:r>
          </a:p>
          <a:p>
            <a:pPr marL="514350" indent="-514350">
              <a:buFont typeface="+mj-lt"/>
              <a:buAutoNum type="arabicPeriod"/>
            </a:pPr>
            <a:r>
              <a:rPr lang="en-US" dirty="0" smtClean="0"/>
              <a:t>Eliminating body wastes</a:t>
            </a:r>
          </a:p>
          <a:p>
            <a:pPr marL="514350" indent="-514350">
              <a:buFont typeface="+mj-lt"/>
              <a:buAutoNum type="arabicPeriod"/>
            </a:pPr>
            <a:r>
              <a:rPr lang="en-US" dirty="0" smtClean="0"/>
              <a:t>Moving and maintaining a desirable position</a:t>
            </a:r>
          </a:p>
          <a:p>
            <a:pPr marL="514350" indent="-514350">
              <a:buFont typeface="+mj-lt"/>
              <a:buAutoNum type="arabicPeriod"/>
            </a:pPr>
            <a:endParaRPr lang="en-US" dirty="0"/>
          </a:p>
        </p:txBody>
      </p:sp>
    </p:spTree>
    <p:extLst>
      <p:ext uri="{BB962C8B-B14F-4D97-AF65-F5344CB8AC3E}">
        <p14:creationId xmlns:p14="http://schemas.microsoft.com/office/powerpoint/2010/main" val="614143744"/>
      </p:ext>
    </p:extLst>
  </p:cSld>
  <p:clrMapOvr>
    <a:masterClrMapping/>
  </p:clrMapOvr>
  <p:timing>
    <p:tnLst>
      <p:par>
        <p:cTn id="1" dur="indefinite" restart="never" nodeType="tmRoot"/>
      </p:par>
    </p:tnLst>
  </p:timing>
</p:sld>
</file>

<file path=ppt/slides/slide1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smtClean="0"/>
              <a:t>VIRGINIA HENDERSON</a:t>
            </a:r>
            <a:endParaRPr lang="en-US" b="1" dirty="0"/>
          </a:p>
        </p:txBody>
      </p:sp>
      <p:sp>
        <p:nvSpPr>
          <p:cNvPr id="3" name="Content Placeholder 2"/>
          <p:cNvSpPr>
            <a:spLocks noGrp="1"/>
          </p:cNvSpPr>
          <p:nvPr>
            <p:ph idx="1"/>
          </p:nvPr>
        </p:nvSpPr>
        <p:spPr>
          <a:xfrm>
            <a:off x="457200" y="1143000"/>
            <a:ext cx="8229600" cy="4983163"/>
          </a:xfrm>
        </p:spPr>
        <p:txBody>
          <a:bodyPr>
            <a:normAutofit/>
          </a:bodyPr>
          <a:lstStyle/>
          <a:p>
            <a:pPr>
              <a:buNone/>
            </a:pPr>
            <a:r>
              <a:rPr lang="en-US" u="sng" dirty="0" smtClean="0"/>
              <a:t>FUNDAMENTAL NEEDS</a:t>
            </a:r>
          </a:p>
          <a:p>
            <a:pPr marL="514350" indent="-514350">
              <a:buNone/>
            </a:pPr>
            <a:r>
              <a:rPr lang="en-US" dirty="0" smtClean="0"/>
              <a:t>5. Sleeping and resting</a:t>
            </a:r>
          </a:p>
          <a:p>
            <a:pPr marL="514350" indent="-514350">
              <a:buNone/>
            </a:pPr>
            <a:r>
              <a:rPr lang="en-US" dirty="0" smtClean="0"/>
              <a:t>6. Selecting suitable clothes</a:t>
            </a:r>
          </a:p>
          <a:p>
            <a:pPr marL="514350" indent="-514350">
              <a:buNone/>
            </a:pPr>
            <a:r>
              <a:rPr lang="en-US" dirty="0" smtClean="0"/>
              <a:t>7. Maintaining body temperature within normal range by adjusting clothing.</a:t>
            </a:r>
          </a:p>
          <a:p>
            <a:pPr marL="514350" indent="-514350">
              <a:buNone/>
            </a:pPr>
            <a:r>
              <a:rPr lang="en-US" dirty="0" smtClean="0"/>
              <a:t>8.  Keeping the body clean and well groomed to protect the integument.</a:t>
            </a:r>
          </a:p>
          <a:p>
            <a:pPr marL="514350" indent="-514350">
              <a:buNone/>
            </a:pPr>
            <a:r>
              <a:rPr lang="en-US" dirty="0" smtClean="0"/>
              <a:t>9. Avoiding dangers in the environment and avoiding injuring others.</a:t>
            </a:r>
          </a:p>
          <a:p>
            <a:pPr>
              <a:buNone/>
            </a:pPr>
            <a:endParaRPr lang="en-US" dirty="0"/>
          </a:p>
        </p:txBody>
      </p:sp>
    </p:spTree>
    <p:extLst>
      <p:ext uri="{BB962C8B-B14F-4D97-AF65-F5344CB8AC3E}">
        <p14:creationId xmlns:p14="http://schemas.microsoft.com/office/powerpoint/2010/main" val="204666739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therapeutic baths</a:t>
            </a:r>
            <a:endParaRPr lang="en-US" b="1" dirty="0"/>
          </a:p>
        </p:txBody>
      </p:sp>
      <p:sp>
        <p:nvSpPr>
          <p:cNvPr id="3" name="Content Placeholder 2"/>
          <p:cNvSpPr>
            <a:spLocks noGrp="1"/>
          </p:cNvSpPr>
          <p:nvPr>
            <p:ph idx="1"/>
          </p:nvPr>
        </p:nvSpPr>
        <p:spPr/>
        <p:txBody>
          <a:bodyPr/>
          <a:lstStyle/>
          <a:p>
            <a:r>
              <a:rPr lang="en-US" dirty="0" err="1" smtClean="0"/>
              <a:t>Sitz</a:t>
            </a:r>
            <a:r>
              <a:rPr lang="en-US" dirty="0" smtClean="0"/>
              <a:t> bath – cleanses the </a:t>
            </a:r>
            <a:r>
              <a:rPr lang="en-US" dirty="0" err="1" smtClean="0"/>
              <a:t>perineal</a:t>
            </a:r>
            <a:r>
              <a:rPr lang="en-US" dirty="0" smtClean="0"/>
              <a:t> area for rectal/ </a:t>
            </a:r>
            <a:r>
              <a:rPr lang="en-US" dirty="0" err="1" smtClean="0"/>
              <a:t>perineal</a:t>
            </a:r>
            <a:r>
              <a:rPr lang="en-US" dirty="0" smtClean="0"/>
              <a:t> surgeries, after child birth, </a:t>
            </a:r>
            <a:r>
              <a:rPr lang="en-US" dirty="0" err="1" smtClean="0"/>
              <a:t>haemmorrhoids</a:t>
            </a:r>
            <a:endParaRPr lang="en-US" dirty="0" smtClean="0"/>
          </a:p>
          <a:p>
            <a:r>
              <a:rPr lang="en-US" dirty="0" smtClean="0"/>
              <a:t>Medicated bath (sodium bicarbonate </a:t>
            </a:r>
            <a:r>
              <a:rPr lang="en-US" dirty="0" err="1" smtClean="0"/>
              <a:t>etc</a:t>
            </a:r>
            <a:r>
              <a:rPr lang="en-US" dirty="0" smtClean="0"/>
              <a:t>) – skin irritation to aid relief and creates antibacterial and drying effect. </a:t>
            </a:r>
          </a:p>
          <a:p>
            <a:endParaRPr lang="en-US" dirty="0"/>
          </a:p>
        </p:txBody>
      </p:sp>
    </p:spTree>
  </p:cSld>
  <p:clrMapOvr>
    <a:masterClrMapping/>
  </p:clrMapOvr>
  <p:timing>
    <p:tnLst>
      <p:par>
        <p:cTn id="1" dur="indefinite" restart="never" nodeType="tmRoot"/>
      </p:par>
    </p:tnLst>
  </p:timing>
</p:sld>
</file>

<file path=ppt/slides/slide1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b="1" dirty="0" smtClean="0"/>
              <a:t>VIRGINIA HENDERSON</a:t>
            </a:r>
            <a:endParaRPr lang="en-US" b="1" dirty="0"/>
          </a:p>
        </p:txBody>
      </p:sp>
      <p:sp>
        <p:nvSpPr>
          <p:cNvPr id="3" name="Content Placeholder 2"/>
          <p:cNvSpPr>
            <a:spLocks noGrp="1"/>
          </p:cNvSpPr>
          <p:nvPr>
            <p:ph idx="1"/>
          </p:nvPr>
        </p:nvSpPr>
        <p:spPr>
          <a:xfrm>
            <a:off x="457200" y="1219200"/>
            <a:ext cx="8229600" cy="5257800"/>
          </a:xfrm>
        </p:spPr>
        <p:txBody>
          <a:bodyPr>
            <a:normAutofit fontScale="92500" lnSpcReduction="10000"/>
          </a:bodyPr>
          <a:lstStyle/>
          <a:p>
            <a:pPr>
              <a:buNone/>
            </a:pPr>
            <a:r>
              <a:rPr lang="en-US" u="sng" dirty="0" smtClean="0"/>
              <a:t>FUNDAMENTAL NEEDS</a:t>
            </a:r>
          </a:p>
          <a:p>
            <a:pPr>
              <a:buNone/>
            </a:pPr>
            <a:r>
              <a:rPr lang="en-US" dirty="0" smtClean="0"/>
              <a:t>10. Communicating with others in expressing emotions, needs, fears or opinions.</a:t>
            </a:r>
          </a:p>
          <a:p>
            <a:pPr>
              <a:buNone/>
            </a:pPr>
            <a:r>
              <a:rPr lang="en-US" dirty="0" smtClean="0"/>
              <a:t>11. Worshipping according to one’s faith.</a:t>
            </a:r>
          </a:p>
          <a:p>
            <a:pPr>
              <a:buNone/>
            </a:pPr>
            <a:r>
              <a:rPr lang="en-US" dirty="0" smtClean="0"/>
              <a:t>12. Working in such a way that one feels a sense of accomplishment.</a:t>
            </a:r>
          </a:p>
          <a:p>
            <a:pPr>
              <a:buNone/>
            </a:pPr>
            <a:r>
              <a:rPr lang="en-US" dirty="0" smtClean="0"/>
              <a:t>13. Playing or participating in various forms of recreation.</a:t>
            </a:r>
          </a:p>
          <a:p>
            <a:pPr>
              <a:buNone/>
            </a:pPr>
            <a:r>
              <a:rPr lang="en-US" dirty="0" smtClean="0"/>
              <a:t>14. Learning, discovering or satisfying curiosity that leads to normal development and health and using available health facilities.</a:t>
            </a:r>
            <a:endParaRPr lang="en-US" dirty="0"/>
          </a:p>
        </p:txBody>
      </p:sp>
    </p:spTree>
    <p:extLst>
      <p:ext uri="{BB962C8B-B14F-4D97-AF65-F5344CB8AC3E}">
        <p14:creationId xmlns:p14="http://schemas.microsoft.com/office/powerpoint/2010/main" val="1207910552"/>
      </p:ext>
    </p:extLst>
  </p:cSld>
  <p:clrMapOvr>
    <a:masterClrMapping/>
  </p:clrMapOvr>
  <p:timing>
    <p:tnLst>
      <p:par>
        <p:cTn id="1" dur="indefinite" restart="never" nodeType="tmRoot"/>
      </p:par>
    </p:tnLst>
  </p:timing>
</p:sld>
</file>

<file path=ppt/slides/slide1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VIRGINIA HENDERSON</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PERSON: an organism striving to reduce tension generated by needs.</a:t>
            </a:r>
          </a:p>
          <a:p>
            <a:r>
              <a:rPr lang="en-US" dirty="0" smtClean="0"/>
              <a:t>ENVIRONMENT: the interpersonal process is always included.</a:t>
            </a:r>
          </a:p>
          <a:p>
            <a:r>
              <a:rPr lang="en-US" dirty="0" smtClean="0"/>
              <a:t>HEALTH: ongoing human process that implies forward movement of personality and other human processes in the direction of creative, constructive, productive and community living.</a:t>
            </a:r>
          </a:p>
          <a:p>
            <a:r>
              <a:rPr lang="en-US" dirty="0" smtClean="0"/>
              <a:t>NURSING: an educative instrument, a maturing force that aims to promote forward movement of personality.</a:t>
            </a:r>
          </a:p>
          <a:p>
            <a:endParaRPr lang="en-US" dirty="0"/>
          </a:p>
        </p:txBody>
      </p:sp>
    </p:spTree>
    <p:extLst>
      <p:ext uri="{BB962C8B-B14F-4D97-AF65-F5344CB8AC3E}">
        <p14:creationId xmlns:p14="http://schemas.microsoft.com/office/powerpoint/2010/main" val="3170267227"/>
      </p:ext>
    </p:extLst>
  </p:cSld>
  <p:clrMapOvr>
    <a:masterClrMapping/>
  </p:clrMapOvr>
  <p:timing>
    <p:tnLst>
      <p:par>
        <p:cTn id="1" dur="indefinite" restart="never" nodeType="tmRoot"/>
      </p:par>
    </p:tnLst>
  </p:timing>
</p:sld>
</file>

<file path=ppt/slides/slide1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a:buNone/>
            </a:pPr>
            <a:r>
              <a:rPr lang="en-US" b="1" dirty="0" smtClean="0"/>
              <a:t>1. Individual</a:t>
            </a:r>
            <a:endParaRPr lang="en-US" dirty="0" smtClean="0"/>
          </a:p>
          <a:p>
            <a:r>
              <a:rPr lang="en-US" dirty="0" smtClean="0"/>
              <a:t>Have basic needs that are component of health. </a:t>
            </a:r>
          </a:p>
          <a:p>
            <a:r>
              <a:rPr lang="en-US" dirty="0" smtClean="0"/>
              <a:t>Requiring assistance to achieve health and independence or a peaceful death. </a:t>
            </a:r>
          </a:p>
          <a:p>
            <a:r>
              <a:rPr lang="en-US" dirty="0" smtClean="0"/>
              <a:t>Mind and body are inseparable and interrelated. </a:t>
            </a:r>
          </a:p>
          <a:p>
            <a:r>
              <a:rPr lang="en-US" dirty="0" smtClean="0"/>
              <a:t>Considers the biological, psychological, sociological, and spiritual components. </a:t>
            </a:r>
          </a:p>
          <a:p>
            <a:r>
              <a:rPr lang="en-US" dirty="0" smtClean="0"/>
              <a:t>The theory presents the patient as a sum of parts with </a:t>
            </a:r>
            <a:r>
              <a:rPr lang="en-US" dirty="0" err="1" smtClean="0"/>
              <a:t>biopsychosocial</a:t>
            </a:r>
            <a:r>
              <a:rPr lang="en-US" dirty="0" smtClean="0"/>
              <a:t> needs.</a:t>
            </a:r>
          </a:p>
          <a:p>
            <a:endParaRPr lang="en-US" dirty="0"/>
          </a:p>
        </p:txBody>
      </p:sp>
    </p:spTree>
    <p:extLst>
      <p:ext uri="{BB962C8B-B14F-4D97-AF65-F5344CB8AC3E}">
        <p14:creationId xmlns:p14="http://schemas.microsoft.com/office/powerpoint/2010/main" val="1101554934"/>
      </p:ext>
    </p:extLst>
  </p:cSld>
  <p:clrMapOvr>
    <a:masterClrMapping/>
  </p:clrMapOvr>
  <p:timing>
    <p:tnLst>
      <p:par>
        <p:cTn id="1" dur="indefinite" restart="never" nodeType="tmRoot"/>
      </p:par>
    </p:tnLst>
  </p:timing>
</p:sld>
</file>

<file path=ppt/slides/slide1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pPr>
              <a:buNone/>
            </a:pPr>
            <a:r>
              <a:rPr lang="en-US" dirty="0" smtClean="0"/>
              <a:t>2.</a:t>
            </a:r>
            <a:r>
              <a:rPr lang="en-US" b="1" dirty="0" smtClean="0"/>
              <a:t> Environment</a:t>
            </a:r>
            <a:endParaRPr lang="en-US" dirty="0" smtClean="0"/>
          </a:p>
          <a:p>
            <a:r>
              <a:rPr lang="en-US" dirty="0" smtClean="0"/>
              <a:t>Settings in which an individual learns unique pattern for living.</a:t>
            </a:r>
          </a:p>
          <a:p>
            <a:r>
              <a:rPr lang="en-US" dirty="0" smtClean="0"/>
              <a:t>All external conditions and influences that affect life and development.</a:t>
            </a:r>
          </a:p>
          <a:p>
            <a:r>
              <a:rPr lang="en-US" dirty="0" smtClean="0"/>
              <a:t>Individuals in relation to families </a:t>
            </a:r>
          </a:p>
          <a:p>
            <a:r>
              <a:rPr lang="en-US" dirty="0" smtClean="0"/>
              <a:t>Minimally discusses the impact of the community on the individual and family.</a:t>
            </a:r>
          </a:p>
          <a:p>
            <a:r>
              <a:rPr lang="en-US" dirty="0" smtClean="0"/>
              <a:t>Basic nursing care involves providing conditions under which the patient can perform the 14 activities unaided</a:t>
            </a:r>
          </a:p>
          <a:p>
            <a:endParaRPr lang="en-US" dirty="0"/>
          </a:p>
        </p:txBody>
      </p:sp>
    </p:spTree>
    <p:extLst>
      <p:ext uri="{BB962C8B-B14F-4D97-AF65-F5344CB8AC3E}">
        <p14:creationId xmlns:p14="http://schemas.microsoft.com/office/powerpoint/2010/main" val="395760880"/>
      </p:ext>
    </p:extLst>
  </p:cSld>
  <p:clrMapOvr>
    <a:masterClrMapping/>
  </p:clrMapOvr>
  <p:timing>
    <p:tnLst>
      <p:par>
        <p:cTn id="1" dur="indefinite" restart="never" nodeType="tmRoot"/>
      </p:par>
    </p:tnLst>
  </p:timing>
</p:sld>
</file>

<file path=ppt/slides/slide1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a:buNone/>
            </a:pPr>
            <a:r>
              <a:rPr lang="en-US" dirty="0" smtClean="0"/>
              <a:t>3. </a:t>
            </a:r>
            <a:r>
              <a:rPr lang="en-US" b="1" dirty="0" smtClean="0"/>
              <a:t>Health</a:t>
            </a:r>
            <a:endParaRPr lang="en-US" dirty="0" smtClean="0"/>
          </a:p>
          <a:p>
            <a:r>
              <a:rPr lang="en-US" dirty="0" smtClean="0"/>
              <a:t>Definition based on individual’s ability to function independently as outlined in the 14 components. </a:t>
            </a:r>
          </a:p>
          <a:p>
            <a:r>
              <a:rPr lang="en-US" dirty="0" smtClean="0"/>
              <a:t>Nurses need to stress promotion of health and prevention and cure of disease. </a:t>
            </a:r>
          </a:p>
          <a:p>
            <a:r>
              <a:rPr lang="en-US" dirty="0" smtClean="0"/>
              <a:t>Good health is a challenge -affected by age, cultural background, physical, and intellectual capacities, and emotional balance Is the individual’s ability to meet these needs independently.</a:t>
            </a:r>
          </a:p>
          <a:p>
            <a:endParaRPr lang="en-US" dirty="0"/>
          </a:p>
        </p:txBody>
      </p:sp>
    </p:spTree>
    <p:extLst>
      <p:ext uri="{BB962C8B-B14F-4D97-AF65-F5344CB8AC3E}">
        <p14:creationId xmlns:p14="http://schemas.microsoft.com/office/powerpoint/2010/main" val="869266909"/>
      </p:ext>
    </p:extLst>
  </p:cSld>
  <p:clrMapOvr>
    <a:masterClrMapping/>
  </p:clrMapOvr>
  <p:timing>
    <p:tnLst>
      <p:par>
        <p:cTn id="1" dur="indefinite" restart="never" nodeType="tmRoot"/>
      </p:par>
    </p:tnLst>
  </p:timing>
</p:sld>
</file>

<file path=ppt/slides/slide1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pPr>
              <a:buNone/>
            </a:pPr>
            <a:r>
              <a:rPr lang="en-US" b="1" dirty="0" smtClean="0"/>
              <a:t>4. Nursing </a:t>
            </a:r>
            <a:endParaRPr lang="en-US" dirty="0" smtClean="0"/>
          </a:p>
          <a:p>
            <a:r>
              <a:rPr lang="en-US" dirty="0" smtClean="0"/>
              <a:t>Temporarily assisting an individual who lacks the necessary strength, will and knowledge to satisfy 1 or more of 14 basic needs. </a:t>
            </a:r>
          </a:p>
          <a:p>
            <a:r>
              <a:rPr lang="en-US" dirty="0" smtClean="0"/>
              <a:t>Assists and supports the individual in life activities and the attainment of independence. </a:t>
            </a:r>
          </a:p>
          <a:p>
            <a:r>
              <a:rPr lang="en-US" dirty="0" smtClean="0"/>
              <a:t>Nurse serves to make patient “complete” “whole", or "independent."</a:t>
            </a:r>
          </a:p>
          <a:p>
            <a:r>
              <a:rPr lang="en-US" dirty="0" smtClean="0"/>
              <a:t>The nurse is expected to carry out physician’s therapeutic plan Individualized care is the result of the nurse’s creativity in planning for care. </a:t>
            </a:r>
          </a:p>
          <a:p>
            <a:r>
              <a:rPr lang="en-US" dirty="0" smtClean="0"/>
              <a:t>“Nurse should have knowledge to practice individualized and human care and should be a scientific problem solver.” </a:t>
            </a:r>
          </a:p>
          <a:p>
            <a:r>
              <a:rPr lang="en-US" dirty="0" smtClean="0"/>
              <a:t>In the Nature of Nursing Nurse role is,” to get inside the patient’s skin and supplement his strength will or knowledge according to his needs.”</a:t>
            </a:r>
            <a:endParaRPr lang="en-US" dirty="0"/>
          </a:p>
        </p:txBody>
      </p:sp>
    </p:spTree>
    <p:extLst>
      <p:ext uri="{BB962C8B-B14F-4D97-AF65-F5344CB8AC3E}">
        <p14:creationId xmlns:p14="http://schemas.microsoft.com/office/powerpoint/2010/main" val="2543217768"/>
      </p:ext>
    </p:extLst>
  </p:cSld>
  <p:clrMapOvr>
    <a:masterClrMapping/>
  </p:clrMapOvr>
  <p:timing>
    <p:tnLst>
      <p:par>
        <p:cTn id="1" dur="indefinite" restart="never" nodeType="tmRoot"/>
      </p:par>
    </p:tnLst>
  </p:timing>
</p:sld>
</file>

<file path=ppt/slides/slide1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Assumptions</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pPr>
              <a:buNone/>
            </a:pPr>
            <a:r>
              <a:rPr lang="en-US" dirty="0" smtClean="0"/>
              <a:t>The major assumptions of the theory are:</a:t>
            </a:r>
          </a:p>
          <a:p>
            <a:r>
              <a:rPr lang="en-US" dirty="0" smtClean="0"/>
              <a:t>"Nurses care for patients until patient can care for themselves once again. </a:t>
            </a:r>
          </a:p>
          <a:p>
            <a:r>
              <a:rPr lang="en-US" dirty="0" smtClean="0"/>
              <a:t>Nurses are willing to serve and that “nurses will devote themselves to the patient day and night” </a:t>
            </a:r>
          </a:p>
          <a:p>
            <a:r>
              <a:rPr lang="en-US" dirty="0" smtClean="0"/>
              <a:t>Nurses should be educated at the university level in both arts and sciences. </a:t>
            </a:r>
          </a:p>
          <a:p>
            <a:endParaRPr lang="en-US" dirty="0"/>
          </a:p>
        </p:txBody>
      </p:sp>
    </p:spTree>
    <p:extLst>
      <p:ext uri="{BB962C8B-B14F-4D97-AF65-F5344CB8AC3E}">
        <p14:creationId xmlns:p14="http://schemas.microsoft.com/office/powerpoint/2010/main" val="2877596990"/>
      </p:ext>
    </p:extLst>
  </p:cSld>
  <p:clrMapOvr>
    <a:masterClrMapping/>
  </p:clrMapOvr>
  <p:timing>
    <p:tnLst>
      <p:par>
        <p:cTn id="1" dur="indefinite" restart="never" nodeType="tmRoot"/>
      </p:par>
    </p:tnLst>
  </p:timing>
</p:sld>
</file>

<file path=ppt/slides/slide1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Assumptions</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Independence is valued by the nurse and the patient, more than dependence. </a:t>
            </a:r>
          </a:p>
          <a:p>
            <a:r>
              <a:rPr lang="en-US" dirty="0" smtClean="0"/>
              <a:t>Health has a meaning shared by the society at large.</a:t>
            </a:r>
          </a:p>
          <a:p>
            <a:r>
              <a:rPr lang="en-US" dirty="0" smtClean="0"/>
              <a:t>Individuals desire health or a peaceful death and will act in such a way to achieve this. </a:t>
            </a:r>
            <a:br>
              <a:rPr lang="en-US" dirty="0" smtClean="0"/>
            </a:br>
            <a:endParaRPr lang="en-US" dirty="0"/>
          </a:p>
        </p:txBody>
      </p:sp>
    </p:spTree>
    <p:extLst>
      <p:ext uri="{BB962C8B-B14F-4D97-AF65-F5344CB8AC3E}">
        <p14:creationId xmlns:p14="http://schemas.microsoft.com/office/powerpoint/2010/main" val="1203014368"/>
      </p:ext>
    </p:extLst>
  </p:cSld>
  <p:clrMapOvr>
    <a:masterClrMapping/>
  </p:clrMapOvr>
  <p:timing>
    <p:tnLst>
      <p:par>
        <p:cTn id="1" dur="indefinite" restart="never" nodeType="tmRoot"/>
      </p:par>
    </p:tnLst>
  </p:timing>
</p:sld>
</file>

<file path=ppt/slides/slide1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Assumptions</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Individuals will perform activities leading to health if they have the knowledge, capacity or will.</a:t>
            </a:r>
          </a:p>
          <a:p>
            <a:r>
              <a:rPr lang="en-US" dirty="0" smtClean="0"/>
              <a:t>The individual’s goal and the nurse’s goal are congruent. </a:t>
            </a:r>
          </a:p>
          <a:p>
            <a:r>
              <a:rPr lang="en-US" dirty="0" smtClean="0"/>
              <a:t>The 14 basic needs represent nursing’s basic function.</a:t>
            </a:r>
          </a:p>
          <a:p>
            <a:r>
              <a:rPr lang="en-US" dirty="0" smtClean="0"/>
              <a:t>The major explicit assumption is Henderson’s contention that the nurse is an independent practitioner.</a:t>
            </a:r>
            <a:endParaRPr lang="en-US" dirty="0"/>
          </a:p>
        </p:txBody>
      </p:sp>
    </p:spTree>
    <p:extLst>
      <p:ext uri="{BB962C8B-B14F-4D97-AF65-F5344CB8AC3E}">
        <p14:creationId xmlns:p14="http://schemas.microsoft.com/office/powerpoint/2010/main" val="4243301126"/>
      </p:ext>
    </p:extLst>
  </p:cSld>
  <p:clrMapOvr>
    <a:masterClrMapping/>
  </p:clrMapOvr>
  <p:timing>
    <p:tnLst>
      <p:par>
        <p:cTn id="1" dur="indefinite" restart="never" nodeType="tmRoot"/>
      </p:par>
    </p:tnLst>
  </p:timing>
</p:sld>
</file>

<file path=ppt/slides/slide1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Conclusion</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Henderson provides the essence of what she believes is a definition of nursing. </a:t>
            </a:r>
          </a:p>
          <a:p>
            <a:r>
              <a:rPr lang="en-US" dirty="0" smtClean="0"/>
              <a:t>Her emphasis on basic human needs as the central focus of nursing practice has led to further theory development regarding the needs of the person and how nursing can assist in meeting those needs.</a:t>
            </a:r>
          </a:p>
          <a:p>
            <a:r>
              <a:rPr lang="en-US" dirty="0" smtClean="0"/>
              <a:t>Her definition of nursing and the 14 components of basic nursing care are uncomplicated and self-explanatory.</a:t>
            </a:r>
          </a:p>
          <a:p>
            <a:endParaRPr lang="en-US" dirty="0"/>
          </a:p>
        </p:txBody>
      </p:sp>
    </p:spTree>
    <p:extLst>
      <p:ext uri="{BB962C8B-B14F-4D97-AF65-F5344CB8AC3E}">
        <p14:creationId xmlns:p14="http://schemas.microsoft.com/office/powerpoint/2010/main" val="414322323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SITZ BATH</a:t>
            </a:r>
            <a:endParaRPr lang="en-US" sz="9600" b="1" dirty="0"/>
          </a:p>
        </p:txBody>
      </p:sp>
    </p:spTree>
  </p:cSld>
  <p:clrMapOvr>
    <a:masterClrMapping/>
  </p:clrMapOvr>
  <p:timing>
    <p:tnLst>
      <p:par>
        <p:cTn id="1" dur="indefinite" restart="never" nodeType="tmRoot"/>
      </p:par>
    </p:tnLst>
  </p:timing>
</p:sld>
</file>

<file path=ppt/slides/slide1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DOROTHEA OREM</a:t>
            </a:r>
            <a:endParaRPr lang="en-US" b="1" dirty="0"/>
          </a:p>
        </p:txBody>
      </p:sp>
      <p:sp>
        <p:nvSpPr>
          <p:cNvPr id="3" name="Content Placeholder 2"/>
          <p:cNvSpPr>
            <a:spLocks noGrp="1"/>
          </p:cNvSpPr>
          <p:nvPr>
            <p:ph idx="1"/>
          </p:nvPr>
        </p:nvSpPr>
        <p:spPr/>
        <p:txBody>
          <a:bodyPr/>
          <a:lstStyle/>
          <a:p>
            <a:pPr>
              <a:buNone/>
            </a:pPr>
            <a:r>
              <a:rPr lang="en-US" dirty="0" smtClean="0"/>
              <a:t>GENERAL THEORY OF NURSING</a:t>
            </a:r>
          </a:p>
          <a:p>
            <a:pPr>
              <a:buNone/>
            </a:pPr>
            <a:r>
              <a:rPr lang="en-US" dirty="0" smtClean="0"/>
              <a:t>Includes 3 related concepts</a:t>
            </a:r>
          </a:p>
          <a:p>
            <a:pPr marL="514350" indent="-514350">
              <a:buFont typeface="+mj-lt"/>
              <a:buAutoNum type="arabicPeriod"/>
            </a:pPr>
            <a:r>
              <a:rPr lang="en-US" dirty="0" smtClean="0"/>
              <a:t>Self – care</a:t>
            </a:r>
          </a:p>
          <a:p>
            <a:pPr marL="514350" indent="-514350">
              <a:buFont typeface="+mj-lt"/>
              <a:buAutoNum type="arabicPeriod"/>
            </a:pPr>
            <a:r>
              <a:rPr lang="en-US" dirty="0" smtClean="0"/>
              <a:t>Self – care deficit</a:t>
            </a:r>
          </a:p>
          <a:p>
            <a:pPr marL="514350" indent="-514350">
              <a:buFont typeface="+mj-lt"/>
              <a:buAutoNum type="arabicPeriod"/>
            </a:pPr>
            <a:r>
              <a:rPr lang="en-US" dirty="0" smtClean="0"/>
              <a:t>Nursing systems</a:t>
            </a:r>
          </a:p>
          <a:p>
            <a:pPr marL="514350" indent="-514350">
              <a:buNone/>
            </a:pPr>
            <a:endParaRPr lang="en-US" dirty="0"/>
          </a:p>
        </p:txBody>
      </p:sp>
    </p:spTree>
    <p:extLst>
      <p:ext uri="{BB962C8B-B14F-4D97-AF65-F5344CB8AC3E}">
        <p14:creationId xmlns:p14="http://schemas.microsoft.com/office/powerpoint/2010/main" val="4055536968"/>
      </p:ext>
    </p:extLst>
  </p:cSld>
  <p:clrMapOvr>
    <a:masterClrMapping/>
  </p:clrMapOvr>
  <p:timing>
    <p:tnLst>
      <p:par>
        <p:cTn id="1" dur="indefinite" restart="never" nodeType="tmRoot"/>
      </p:par>
    </p:tnLst>
  </p:timing>
</p:sld>
</file>

<file path=ppt/slides/slide1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DOROTHEA OREM</a:t>
            </a:r>
            <a:endParaRPr lang="en-US" b="1" dirty="0"/>
          </a:p>
        </p:txBody>
      </p:sp>
      <p:sp>
        <p:nvSpPr>
          <p:cNvPr id="3" name="Content Placeholder 2"/>
          <p:cNvSpPr>
            <a:spLocks noGrp="1"/>
          </p:cNvSpPr>
          <p:nvPr>
            <p:ph idx="1"/>
          </p:nvPr>
        </p:nvSpPr>
        <p:spPr>
          <a:xfrm>
            <a:off x="457200" y="1219200"/>
            <a:ext cx="8229600" cy="5334000"/>
          </a:xfrm>
        </p:spPr>
        <p:txBody>
          <a:bodyPr>
            <a:normAutofit fontScale="92500" lnSpcReduction="20000"/>
          </a:bodyPr>
          <a:lstStyle/>
          <a:p>
            <a:pPr>
              <a:buNone/>
            </a:pPr>
            <a:r>
              <a:rPr lang="en-US" b="1" dirty="0" smtClean="0"/>
              <a:t>SELF – CARE THEORY</a:t>
            </a:r>
          </a:p>
          <a:p>
            <a:r>
              <a:rPr lang="en-US" dirty="0" smtClean="0"/>
              <a:t>Based on four concepts</a:t>
            </a:r>
          </a:p>
          <a:p>
            <a:pPr marL="571500" indent="-571500">
              <a:buFont typeface="+mj-lt"/>
              <a:buAutoNum type="romanLcPeriod"/>
            </a:pPr>
            <a:r>
              <a:rPr lang="en-US" dirty="0" smtClean="0"/>
              <a:t>Self care – those activities an individual performs independently throughout life to promote and maintain personal well being.</a:t>
            </a:r>
          </a:p>
          <a:p>
            <a:pPr marL="571500" indent="-571500">
              <a:buFont typeface="+mj-lt"/>
              <a:buAutoNum type="romanLcPeriod"/>
            </a:pPr>
            <a:r>
              <a:rPr lang="en-US" dirty="0" smtClean="0"/>
              <a:t>Self care agency – the individual’s ability to perform self care activities.</a:t>
            </a:r>
          </a:p>
          <a:p>
            <a:pPr marL="571500" indent="-571500">
              <a:buFont typeface="+mj-lt"/>
              <a:buAutoNum type="romanLcPeriod"/>
            </a:pPr>
            <a:r>
              <a:rPr lang="en-US" dirty="0" smtClean="0"/>
              <a:t>Self care requisites/ needs – measures or actions taken to provide self care.</a:t>
            </a:r>
          </a:p>
          <a:p>
            <a:pPr marL="571500" indent="-571500">
              <a:buFont typeface="+mj-lt"/>
              <a:buAutoNum type="romanLcPeriod"/>
            </a:pPr>
            <a:r>
              <a:rPr lang="en-US" dirty="0" smtClean="0"/>
              <a:t>Therapeutic self care demands – all self care activities required to meet existing self-care requisites/ actions to maintain health and well-being.</a:t>
            </a:r>
            <a:endParaRPr lang="en-US" dirty="0"/>
          </a:p>
        </p:txBody>
      </p:sp>
    </p:spTree>
    <p:extLst>
      <p:ext uri="{BB962C8B-B14F-4D97-AF65-F5344CB8AC3E}">
        <p14:creationId xmlns:p14="http://schemas.microsoft.com/office/powerpoint/2010/main" val="137252912"/>
      </p:ext>
    </p:extLst>
  </p:cSld>
  <p:clrMapOvr>
    <a:masterClrMapping/>
  </p:clrMapOvr>
  <p:timing>
    <p:tnLst>
      <p:par>
        <p:cTn id="1" dur="indefinite" restart="never" nodeType="tmRoot"/>
      </p:par>
    </p:tnLst>
  </p:timing>
</p:sld>
</file>

<file path=ppt/slides/slide1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smtClean="0"/>
              <a:t>DOROTHEA OREM</a:t>
            </a:r>
            <a:endParaRPr lang="en-US" b="1" dirty="0"/>
          </a:p>
        </p:txBody>
      </p:sp>
      <p:sp>
        <p:nvSpPr>
          <p:cNvPr id="3" name="Content Placeholder 2"/>
          <p:cNvSpPr>
            <a:spLocks noGrp="1"/>
          </p:cNvSpPr>
          <p:nvPr>
            <p:ph idx="1"/>
          </p:nvPr>
        </p:nvSpPr>
        <p:spPr>
          <a:xfrm>
            <a:off x="457200" y="1066800"/>
            <a:ext cx="8229600" cy="5334000"/>
          </a:xfrm>
        </p:spPr>
        <p:txBody>
          <a:bodyPr>
            <a:normAutofit fontScale="92500" lnSpcReduction="10000"/>
          </a:bodyPr>
          <a:lstStyle/>
          <a:p>
            <a:r>
              <a:rPr lang="en-US" b="1" dirty="0" smtClean="0"/>
              <a:t>Self – care deficit</a:t>
            </a:r>
            <a:r>
              <a:rPr lang="en-US" dirty="0" smtClean="0"/>
              <a:t> results when self-care agency is not adequate to meet the known self-care demand.</a:t>
            </a:r>
          </a:p>
          <a:p>
            <a:r>
              <a:rPr lang="en-US" dirty="0" smtClean="0"/>
              <a:t>Self-care deficit theory shows five methods of helping</a:t>
            </a:r>
          </a:p>
          <a:p>
            <a:pPr lvl="1"/>
            <a:r>
              <a:rPr lang="en-US" dirty="0" smtClean="0"/>
              <a:t>Acting or doing for</a:t>
            </a:r>
          </a:p>
          <a:p>
            <a:pPr lvl="1"/>
            <a:r>
              <a:rPr lang="en-US" dirty="0" smtClean="0"/>
              <a:t>Guiding</a:t>
            </a:r>
          </a:p>
          <a:p>
            <a:pPr lvl="1"/>
            <a:r>
              <a:rPr lang="en-US" dirty="0" smtClean="0"/>
              <a:t>Teaching</a:t>
            </a:r>
          </a:p>
          <a:p>
            <a:pPr lvl="1"/>
            <a:r>
              <a:rPr lang="en-US" dirty="0" smtClean="0"/>
              <a:t>Supporting</a:t>
            </a:r>
          </a:p>
          <a:p>
            <a:pPr lvl="1"/>
            <a:r>
              <a:rPr lang="en-US" dirty="0" smtClean="0"/>
              <a:t>Providing an environment that promotes the individual’s abilities to meet current and future demands.</a:t>
            </a:r>
            <a:endParaRPr lang="en-US" dirty="0"/>
          </a:p>
        </p:txBody>
      </p:sp>
    </p:spTree>
    <p:extLst>
      <p:ext uri="{BB962C8B-B14F-4D97-AF65-F5344CB8AC3E}">
        <p14:creationId xmlns:p14="http://schemas.microsoft.com/office/powerpoint/2010/main" val="656366984"/>
      </p:ext>
    </p:extLst>
  </p:cSld>
  <p:clrMapOvr>
    <a:masterClrMapping/>
  </p:clrMapOvr>
  <p:timing>
    <p:tnLst>
      <p:par>
        <p:cTn id="1" dur="indefinite" restart="never" nodeType="tmRoot"/>
      </p:par>
    </p:tnLst>
  </p:timing>
</p:sld>
</file>

<file path=ppt/slides/slide1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lstStyle/>
          <a:p>
            <a:r>
              <a:rPr lang="en-US" b="1" dirty="0" smtClean="0"/>
              <a:t>DOROTHEA OREM</a:t>
            </a:r>
            <a:endParaRPr lang="en-US" b="1" dirty="0"/>
          </a:p>
        </p:txBody>
      </p:sp>
      <p:sp>
        <p:nvSpPr>
          <p:cNvPr id="3" name="Content Placeholder 2"/>
          <p:cNvSpPr>
            <a:spLocks noGrp="1"/>
          </p:cNvSpPr>
          <p:nvPr>
            <p:ph idx="1"/>
          </p:nvPr>
        </p:nvSpPr>
        <p:spPr>
          <a:xfrm>
            <a:off x="457200" y="1219200"/>
            <a:ext cx="8229600" cy="5181600"/>
          </a:xfrm>
        </p:spPr>
        <p:txBody>
          <a:bodyPr>
            <a:normAutofit fontScale="92500" lnSpcReduction="10000"/>
          </a:bodyPr>
          <a:lstStyle/>
          <a:p>
            <a:pPr>
              <a:buNone/>
            </a:pPr>
            <a:r>
              <a:rPr lang="en-US" dirty="0" smtClean="0"/>
              <a:t>Identifies three types of </a:t>
            </a:r>
            <a:r>
              <a:rPr lang="en-US" b="1" dirty="0" smtClean="0"/>
              <a:t>nursing systems</a:t>
            </a:r>
          </a:p>
          <a:p>
            <a:pPr marL="514350" indent="-514350">
              <a:buFont typeface="+mj-lt"/>
              <a:buAutoNum type="arabicPeriod"/>
            </a:pPr>
            <a:r>
              <a:rPr lang="en-US" dirty="0" smtClean="0"/>
              <a:t>Wholly compensatory – required for individuals who are unable to control and monitor their environment and monitor their environment and process information. </a:t>
            </a:r>
          </a:p>
          <a:p>
            <a:pPr marL="514350" indent="-514350">
              <a:buFont typeface="+mj-lt"/>
              <a:buAutoNum type="arabicPeriod"/>
            </a:pPr>
            <a:r>
              <a:rPr lang="en-US" dirty="0" smtClean="0"/>
              <a:t>Partly compensatory – designed for individuals who are unable to perform some, but not all self care activities.</a:t>
            </a:r>
          </a:p>
          <a:p>
            <a:pPr marL="514350" indent="-514350">
              <a:buFont typeface="+mj-lt"/>
              <a:buAutoNum type="arabicPeriod"/>
            </a:pPr>
            <a:r>
              <a:rPr lang="en-US" dirty="0" smtClean="0"/>
              <a:t>Supportive-educative – designed for persons who need to learn to perform self-care measures and need assistance to do so.</a:t>
            </a:r>
            <a:endParaRPr lang="en-US" dirty="0"/>
          </a:p>
        </p:txBody>
      </p:sp>
    </p:spTree>
    <p:extLst>
      <p:ext uri="{BB962C8B-B14F-4D97-AF65-F5344CB8AC3E}">
        <p14:creationId xmlns:p14="http://schemas.microsoft.com/office/powerpoint/2010/main" val="2864452446"/>
      </p:ext>
    </p:extLst>
  </p:cSld>
  <p:clrMapOvr>
    <a:masterClrMapping/>
  </p:clrMapOvr>
  <p:timing>
    <p:tnLst>
      <p:par>
        <p:cTn id="1" dur="indefinite" restart="never" nodeType="tmRoot"/>
      </p:par>
    </p:tnLst>
  </p:timing>
</p:sld>
</file>

<file path=ppt/slides/slide1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DOROTHEA OREM</a:t>
            </a:r>
            <a:endParaRPr lang="en-US" b="1" dirty="0"/>
          </a:p>
        </p:txBody>
      </p:sp>
      <p:sp>
        <p:nvSpPr>
          <p:cNvPr id="3" name="Content Placeholder 2"/>
          <p:cNvSpPr>
            <a:spLocks noGrp="1"/>
          </p:cNvSpPr>
          <p:nvPr>
            <p:ph idx="1"/>
          </p:nvPr>
        </p:nvSpPr>
        <p:spPr/>
        <p:txBody>
          <a:bodyPr>
            <a:normAutofit lnSpcReduction="10000"/>
          </a:bodyPr>
          <a:lstStyle/>
          <a:p>
            <a:r>
              <a:rPr lang="en-US" dirty="0" smtClean="0"/>
              <a:t>PERSON: </a:t>
            </a:r>
            <a:r>
              <a:rPr lang="en-US" dirty="0" err="1" smtClean="0"/>
              <a:t>Biopsychosocial</a:t>
            </a:r>
            <a:r>
              <a:rPr lang="en-US" dirty="0" smtClean="0"/>
              <a:t> being capable of self-care.</a:t>
            </a:r>
          </a:p>
          <a:p>
            <a:r>
              <a:rPr lang="en-US" dirty="0" smtClean="0"/>
              <a:t>ENVIRONMENT: internal and external stimuli.</a:t>
            </a:r>
          </a:p>
          <a:p>
            <a:r>
              <a:rPr lang="en-US" dirty="0" smtClean="0"/>
              <a:t>HEALTH: state of wholeness or integrity of human beings and the environment.</a:t>
            </a:r>
          </a:p>
          <a:p>
            <a:r>
              <a:rPr lang="en-US" dirty="0" smtClean="0"/>
              <a:t>NURSING: a creative effort of one human being to help another human being. Consists 3 systems- wholly compensatory, partially compensatory and supportive/ educative.</a:t>
            </a:r>
          </a:p>
          <a:p>
            <a:endParaRPr lang="en-US" dirty="0"/>
          </a:p>
        </p:txBody>
      </p:sp>
    </p:spTree>
    <p:extLst>
      <p:ext uri="{BB962C8B-B14F-4D97-AF65-F5344CB8AC3E}">
        <p14:creationId xmlns:p14="http://schemas.microsoft.com/office/powerpoint/2010/main" val="212992699"/>
      </p:ext>
    </p:extLst>
  </p:cSld>
  <p:clrMapOvr>
    <a:masterClrMapping/>
  </p:clrMapOvr>
  <p:timing>
    <p:tnLst>
      <p:par>
        <p:cTn id="1" dur="indefinite" restart="never" nodeType="tmRoot"/>
      </p:par>
    </p:tnLst>
  </p:timing>
</p:sld>
</file>

<file path=ppt/slides/slide1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DOROTHEA OREM</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Person:</a:t>
            </a:r>
            <a:r>
              <a:rPr lang="en-US" dirty="0" smtClean="0"/>
              <a:t/>
            </a:r>
            <a:br>
              <a:rPr lang="en-US" dirty="0" smtClean="0"/>
            </a:br>
            <a:r>
              <a:rPr lang="en-US" dirty="0" smtClean="0"/>
              <a:t>Man is an integrated WHOLE - a unity functioning biologically, symbolically and socially.</a:t>
            </a:r>
          </a:p>
          <a:p>
            <a:r>
              <a:rPr lang="en-US" dirty="0" smtClean="0"/>
              <a:t>Man is self-reliant and responsible for self-care and well-being of his or her dependents and self-care is a requisite for all.</a:t>
            </a:r>
          </a:p>
          <a:p>
            <a:r>
              <a:rPr lang="en-US" dirty="0" smtClean="0"/>
              <a:t>Man is a logical organism with rational powers.</a:t>
            </a:r>
          </a:p>
          <a:p>
            <a:r>
              <a:rPr lang="en-US" dirty="0" smtClean="0"/>
              <a:t>Man’s capacity to reflect on his/her own experience and the environment and his/her use of symbols/ideas/words that distinguished him/her from other species.</a:t>
            </a:r>
          </a:p>
          <a:p>
            <a:r>
              <a:rPr lang="en-US" dirty="0" smtClean="0"/>
              <a:t>A patient is an individual who is in need of assistance in meeting specific health-care demands because of lack of knowledge, skills, motivation, or orientation.</a:t>
            </a:r>
          </a:p>
          <a:p>
            <a:endParaRPr lang="en-US" dirty="0"/>
          </a:p>
        </p:txBody>
      </p:sp>
    </p:spTree>
    <p:extLst>
      <p:ext uri="{BB962C8B-B14F-4D97-AF65-F5344CB8AC3E}">
        <p14:creationId xmlns:p14="http://schemas.microsoft.com/office/powerpoint/2010/main" val="1480944305"/>
      </p:ext>
    </p:extLst>
  </p:cSld>
  <p:clrMapOvr>
    <a:masterClrMapping/>
  </p:clrMapOvr>
  <p:timing>
    <p:tnLst>
      <p:par>
        <p:cTn id="1" dur="indefinite" restart="never" nodeType="tmRoot"/>
      </p:par>
    </p:tnLst>
  </p:timing>
</p:sld>
</file>

<file path=ppt/slides/slide1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DOROTHEA OREM</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b="1" dirty="0" smtClean="0"/>
              <a:t>Health:</a:t>
            </a:r>
            <a:r>
              <a:rPr lang="en-US" dirty="0" smtClean="0"/>
              <a:t/>
            </a:r>
            <a:br>
              <a:rPr lang="en-US" dirty="0" smtClean="0"/>
            </a:br>
            <a:r>
              <a:rPr lang="en-US" dirty="0" smtClean="0"/>
              <a:t>State of wholeness or integrity of the individual human beings, his parts, and his modes of functioning.</a:t>
            </a:r>
          </a:p>
          <a:p>
            <a:r>
              <a:rPr lang="en-US" dirty="0" smtClean="0"/>
              <a:t>This concept is inherent in her nursing systems since the goal in each system is optimal wellness relative to that system.</a:t>
            </a:r>
          </a:p>
          <a:p>
            <a:r>
              <a:rPr lang="en-US" dirty="0" smtClean="0"/>
              <a:t>Responsibility of a total society and all its members.</a:t>
            </a:r>
          </a:p>
          <a:p>
            <a:r>
              <a:rPr lang="en-US" dirty="0" smtClean="0"/>
              <a:t>A healthy person is likely to have sufficient self-care abilities to meet his/her universal self-care needs.</a:t>
            </a:r>
          </a:p>
          <a:p>
            <a:endParaRPr lang="en-US" dirty="0"/>
          </a:p>
        </p:txBody>
      </p:sp>
    </p:spTree>
    <p:extLst>
      <p:ext uri="{BB962C8B-B14F-4D97-AF65-F5344CB8AC3E}">
        <p14:creationId xmlns:p14="http://schemas.microsoft.com/office/powerpoint/2010/main" val="4005139170"/>
      </p:ext>
    </p:extLst>
  </p:cSld>
  <p:clrMapOvr>
    <a:masterClrMapping/>
  </p:clrMapOvr>
  <p:timing>
    <p:tnLst>
      <p:par>
        <p:cTn id="1" dur="indefinite" restart="never" nodeType="tmRoot"/>
      </p:par>
    </p:tnLst>
  </p:timing>
</p:sld>
</file>

<file path=ppt/slides/slide1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DOROTHEA OREM</a:t>
            </a:r>
            <a:endParaRPr lang="en-US" dirty="0"/>
          </a:p>
        </p:txBody>
      </p:sp>
      <p:sp>
        <p:nvSpPr>
          <p:cNvPr id="3" name="Content Placeholder 2"/>
          <p:cNvSpPr>
            <a:spLocks noGrp="1"/>
          </p:cNvSpPr>
          <p:nvPr>
            <p:ph idx="1"/>
          </p:nvPr>
        </p:nvSpPr>
        <p:spPr/>
        <p:txBody>
          <a:bodyPr>
            <a:normAutofit/>
          </a:bodyPr>
          <a:lstStyle/>
          <a:p>
            <a:pPr>
              <a:buNone/>
            </a:pPr>
            <a:r>
              <a:rPr lang="en-US" b="1" dirty="0" smtClean="0"/>
              <a:t>Environment:</a:t>
            </a:r>
            <a:r>
              <a:rPr lang="en-US" dirty="0" smtClean="0"/>
              <a:t/>
            </a:r>
            <a:br>
              <a:rPr lang="en-US" dirty="0" smtClean="0"/>
            </a:br>
            <a:r>
              <a:rPr lang="en-US" dirty="0" smtClean="0"/>
              <a:t>Encompasses the elements external to man but she considered man and environment as an integrated system related to self-care.</a:t>
            </a:r>
          </a:p>
          <a:p>
            <a:endParaRPr lang="en-US" dirty="0"/>
          </a:p>
        </p:txBody>
      </p:sp>
    </p:spTree>
    <p:extLst>
      <p:ext uri="{BB962C8B-B14F-4D97-AF65-F5344CB8AC3E}">
        <p14:creationId xmlns:p14="http://schemas.microsoft.com/office/powerpoint/2010/main" val="853839175"/>
      </p:ext>
    </p:extLst>
  </p:cSld>
  <p:clrMapOvr>
    <a:masterClrMapping/>
  </p:clrMapOvr>
  <p:timing>
    <p:tnLst>
      <p:par>
        <p:cTn id="1" dur="indefinite" restart="never" nodeType="tmRoot"/>
      </p:par>
    </p:tnLst>
  </p:timing>
</p:sld>
</file>

<file path=ppt/slides/slide1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DOROTHEA OREM</a:t>
            </a:r>
            <a:endParaRPr lang="en-US" dirty="0"/>
          </a:p>
        </p:txBody>
      </p:sp>
      <p:sp>
        <p:nvSpPr>
          <p:cNvPr id="3" name="Content Placeholder 2"/>
          <p:cNvSpPr>
            <a:spLocks noGrp="1"/>
          </p:cNvSpPr>
          <p:nvPr>
            <p:ph idx="1"/>
          </p:nvPr>
        </p:nvSpPr>
        <p:spPr/>
        <p:txBody>
          <a:bodyPr>
            <a:normAutofit lnSpcReduction="10000"/>
          </a:bodyPr>
          <a:lstStyle/>
          <a:p>
            <a:r>
              <a:rPr lang="en-US" dirty="0" smtClean="0"/>
              <a:t>Environmental conditions conducive to development include opportunities to be helped: being with other persons or groups where care is offered; opportunities for solitude and companionship; provision of help for personal and group concerns without limiting individual decisions and personal pursuits: shared respect , belief, and trust; recognition and fostering of developmental potential.</a:t>
            </a:r>
          </a:p>
          <a:p>
            <a:endParaRPr lang="en-US" dirty="0"/>
          </a:p>
        </p:txBody>
      </p:sp>
    </p:spTree>
    <p:extLst>
      <p:ext uri="{BB962C8B-B14F-4D97-AF65-F5344CB8AC3E}">
        <p14:creationId xmlns:p14="http://schemas.microsoft.com/office/powerpoint/2010/main" val="2000753281"/>
      </p:ext>
    </p:extLst>
  </p:cSld>
  <p:clrMapOvr>
    <a:masterClrMapping/>
  </p:clrMapOvr>
  <p:timing>
    <p:tnLst>
      <p:par>
        <p:cTn id="1" dur="indefinite" restart="never" nodeType="tmRoot"/>
      </p:par>
    </p:tnLst>
  </p:timing>
</p:sld>
</file>

<file path=ppt/slides/slide1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DOROTHEA OREM</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Nursing: </a:t>
            </a:r>
            <a:endParaRPr lang="en-US" dirty="0" smtClean="0"/>
          </a:p>
          <a:p>
            <a:r>
              <a:rPr lang="en-US" dirty="0" smtClean="0"/>
              <a:t>To Orem, nursing arises through a mandate from society which defines scopes, limits, and credentials of nursing practice (agency).</a:t>
            </a:r>
          </a:p>
          <a:p>
            <a:r>
              <a:rPr lang="en-US" dirty="0" smtClean="0"/>
              <a:t>Through the nursing process, the nurse can select the nursing model appropriate for the patient. </a:t>
            </a:r>
          </a:p>
          <a:p>
            <a:r>
              <a:rPr lang="en-US" dirty="0" smtClean="0"/>
              <a:t>It is a community service, an art, and a technology.</a:t>
            </a:r>
          </a:p>
          <a:p>
            <a:endParaRPr lang="en-US" dirty="0"/>
          </a:p>
        </p:txBody>
      </p:sp>
    </p:spTree>
    <p:extLst>
      <p:ext uri="{BB962C8B-B14F-4D97-AF65-F5344CB8AC3E}">
        <p14:creationId xmlns:p14="http://schemas.microsoft.com/office/powerpoint/2010/main" val="127078194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Sitz</a:t>
            </a:r>
            <a:r>
              <a:rPr lang="en-US" b="1" dirty="0" smtClean="0"/>
              <a:t> bath</a:t>
            </a:r>
            <a:endParaRPr lang="en-US" b="1" dirty="0"/>
          </a:p>
        </p:txBody>
      </p:sp>
      <p:sp>
        <p:nvSpPr>
          <p:cNvPr id="3" name="Content Placeholder 2"/>
          <p:cNvSpPr>
            <a:spLocks noGrp="1"/>
          </p:cNvSpPr>
          <p:nvPr>
            <p:ph idx="1"/>
          </p:nvPr>
        </p:nvSpPr>
        <p:spPr/>
        <p:txBody>
          <a:bodyPr/>
          <a:lstStyle/>
          <a:p>
            <a:r>
              <a:rPr lang="en-US" dirty="0" smtClean="0"/>
              <a:t>A </a:t>
            </a:r>
            <a:r>
              <a:rPr lang="en-US" dirty="0" err="1" smtClean="0"/>
              <a:t>sitz</a:t>
            </a:r>
            <a:r>
              <a:rPr lang="en-US" dirty="0" smtClean="0"/>
              <a:t> bath is a warm water bath used for healing or cleansing purposes. </a:t>
            </a:r>
          </a:p>
          <a:p>
            <a:r>
              <a:rPr lang="en-US" dirty="0" smtClean="0"/>
              <a:t>The patient sits in the bath and the water covers only the hips and buttocks. The water may contain medication.</a:t>
            </a:r>
          </a:p>
          <a:p>
            <a:r>
              <a:rPr lang="en-US" dirty="0" smtClean="0"/>
              <a:t>It is used to relieve discomfort and pain in the lower part of the body</a:t>
            </a:r>
          </a:p>
          <a:p>
            <a:endParaRPr lang="en-US" dirty="0"/>
          </a:p>
        </p:txBody>
      </p:sp>
    </p:spTree>
  </p:cSld>
  <p:clrMapOvr>
    <a:masterClrMapping/>
  </p:clrMapOvr>
  <p:timing>
    <p:tnLst>
      <p:par>
        <p:cTn id="1" dur="indefinite" restart="never" nodeType="tmRoot"/>
      </p:par>
    </p:tnLst>
  </p:timing>
</p:sld>
</file>

<file path=ppt/slides/slide1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Assumptions</a:t>
            </a:r>
            <a:r>
              <a:rPr lang="en-US" dirty="0" smtClean="0"/>
              <a:t> </a:t>
            </a:r>
            <a:endParaRPr lang="en-US" dirty="0"/>
          </a:p>
        </p:txBody>
      </p:sp>
      <p:sp>
        <p:nvSpPr>
          <p:cNvPr id="3" name="Content Placeholder 2"/>
          <p:cNvSpPr>
            <a:spLocks noGrp="1"/>
          </p:cNvSpPr>
          <p:nvPr>
            <p:ph idx="1"/>
          </p:nvPr>
        </p:nvSpPr>
        <p:spPr/>
        <p:txBody>
          <a:bodyPr>
            <a:normAutofit/>
          </a:bodyPr>
          <a:lstStyle/>
          <a:p>
            <a:r>
              <a:rPr lang="en-US" dirty="0" smtClean="0"/>
              <a:t>Self-care is learned through human interaction and communication.</a:t>
            </a:r>
          </a:p>
          <a:p>
            <a:r>
              <a:rPr lang="en-US" dirty="0" smtClean="0"/>
              <a:t>Self-care includes deliberate and systematic actions performed to meet needs for care.</a:t>
            </a:r>
          </a:p>
          <a:p>
            <a:r>
              <a:rPr lang="en-US" dirty="0" smtClean="0"/>
              <a:t>People should be self- reliant and responsible for their own care needs as well as others in the family who are not able to care for themselves.</a:t>
            </a:r>
            <a:endParaRPr lang="en-US" dirty="0"/>
          </a:p>
        </p:txBody>
      </p:sp>
    </p:spTree>
    <p:extLst>
      <p:ext uri="{BB962C8B-B14F-4D97-AF65-F5344CB8AC3E}">
        <p14:creationId xmlns:p14="http://schemas.microsoft.com/office/powerpoint/2010/main" val="1111448396"/>
      </p:ext>
    </p:extLst>
  </p:cSld>
  <p:clrMapOvr>
    <a:masterClrMapping/>
  </p:clrMapOvr>
  <p:timing>
    <p:tnLst>
      <p:par>
        <p:cTn id="1" dur="indefinite" restart="never" nodeType="tmRoot"/>
      </p:par>
    </p:tnLst>
  </p:timing>
</p:sld>
</file>

<file path=ppt/slides/slide1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Assumptions</a:t>
            </a:r>
            <a:r>
              <a:rPr lang="en-US" dirty="0" smtClean="0"/>
              <a:t> </a:t>
            </a:r>
            <a:endParaRPr lang="en-US" dirty="0"/>
          </a:p>
        </p:txBody>
      </p:sp>
      <p:sp>
        <p:nvSpPr>
          <p:cNvPr id="3" name="Content Placeholder 2"/>
          <p:cNvSpPr>
            <a:spLocks noGrp="1"/>
          </p:cNvSpPr>
          <p:nvPr>
            <p:ph idx="1"/>
          </p:nvPr>
        </p:nvSpPr>
        <p:spPr/>
        <p:txBody>
          <a:bodyPr>
            <a:normAutofit/>
          </a:bodyPr>
          <a:lstStyle/>
          <a:p>
            <a:r>
              <a:rPr lang="en-US" dirty="0" smtClean="0"/>
              <a:t>Nursing is a deliberate , purposeful helping service performed by nurses for the sake of others over a period of time.</a:t>
            </a:r>
          </a:p>
          <a:p>
            <a:r>
              <a:rPr lang="en-US" dirty="0" smtClean="0"/>
              <a:t>Persons are capable and willing to perform self care for self or for dependent members of the family.</a:t>
            </a:r>
          </a:p>
          <a:p>
            <a:r>
              <a:rPr lang="en-US" dirty="0" smtClean="0"/>
              <a:t>Education and culture influence individuals.</a:t>
            </a:r>
            <a:endParaRPr lang="en-US" dirty="0"/>
          </a:p>
        </p:txBody>
      </p:sp>
    </p:spTree>
    <p:extLst>
      <p:ext uri="{BB962C8B-B14F-4D97-AF65-F5344CB8AC3E}">
        <p14:creationId xmlns:p14="http://schemas.microsoft.com/office/powerpoint/2010/main" val="2684627636"/>
      </p:ext>
    </p:extLst>
  </p:cSld>
  <p:clrMapOvr>
    <a:masterClrMapping/>
  </p:clrMapOvr>
  <p:timing>
    <p:tnLst>
      <p:par>
        <p:cTn id="1" dur="indefinite" restart="never" nodeType="tmRoot"/>
      </p:par>
    </p:tnLst>
  </p:timing>
</p:sld>
</file>

<file path=ppt/slides/slide1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Assumptions</a:t>
            </a:r>
            <a:r>
              <a:rPr lang="en-US" dirty="0" smtClean="0"/>
              <a:t> </a:t>
            </a:r>
            <a:endParaRPr lang="en-US" dirty="0"/>
          </a:p>
        </p:txBody>
      </p:sp>
      <p:sp>
        <p:nvSpPr>
          <p:cNvPr id="3" name="Content Placeholder 2"/>
          <p:cNvSpPr>
            <a:spLocks noGrp="1"/>
          </p:cNvSpPr>
          <p:nvPr>
            <p:ph idx="1"/>
          </p:nvPr>
        </p:nvSpPr>
        <p:spPr/>
        <p:txBody>
          <a:bodyPr/>
          <a:lstStyle/>
          <a:p>
            <a:r>
              <a:rPr lang="en-US" dirty="0" smtClean="0"/>
              <a:t>People are individuals with entities that are distinct from others and from their environments.</a:t>
            </a:r>
          </a:p>
          <a:p>
            <a:r>
              <a:rPr lang="en-US" dirty="0" smtClean="0"/>
              <a:t>Self care is part of life that is necessary for health human development &amp; well-being.</a:t>
            </a:r>
          </a:p>
          <a:p>
            <a:endParaRPr lang="en-US" dirty="0"/>
          </a:p>
        </p:txBody>
      </p:sp>
    </p:spTree>
    <p:extLst>
      <p:ext uri="{BB962C8B-B14F-4D97-AF65-F5344CB8AC3E}">
        <p14:creationId xmlns:p14="http://schemas.microsoft.com/office/powerpoint/2010/main" val="1461872062"/>
      </p:ext>
    </p:extLst>
  </p:cSld>
  <p:clrMapOvr>
    <a:masterClrMapping/>
  </p:clrMapOvr>
  <p:timing>
    <p:tnLst>
      <p:par>
        <p:cTn id="1" dur="indefinite" restart="never" nodeType="tmRoot"/>
      </p:par>
    </p:tnLst>
  </p:timing>
</p:sld>
</file>

<file path=ppt/slides/slide1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smtClean="0"/>
              <a:t>DOROTHEA OREM</a:t>
            </a:r>
            <a:endParaRPr lang="en-US" b="1" dirty="0"/>
          </a:p>
        </p:txBody>
      </p:sp>
      <p:sp>
        <p:nvSpPr>
          <p:cNvPr id="3" name="Content Placeholder 2"/>
          <p:cNvSpPr>
            <a:spLocks noGrp="1"/>
          </p:cNvSpPr>
          <p:nvPr>
            <p:ph idx="1"/>
          </p:nvPr>
        </p:nvSpPr>
        <p:spPr>
          <a:xfrm>
            <a:off x="457200" y="990600"/>
            <a:ext cx="8229600" cy="5135563"/>
          </a:xfrm>
        </p:spPr>
        <p:txBody>
          <a:bodyPr/>
          <a:lstStyle/>
          <a:p>
            <a:pPr>
              <a:buNone/>
            </a:pPr>
            <a:r>
              <a:rPr lang="en-US" b="1" dirty="0" smtClean="0"/>
              <a:t>APPLICATION</a:t>
            </a:r>
          </a:p>
          <a:p>
            <a:pPr>
              <a:buNone/>
            </a:pPr>
            <a:endParaRPr lang="en-US" dirty="0"/>
          </a:p>
        </p:txBody>
      </p:sp>
      <p:graphicFrame>
        <p:nvGraphicFramePr>
          <p:cNvPr id="4" name="Table 3"/>
          <p:cNvGraphicFramePr>
            <a:graphicFrameLocks noGrp="1"/>
          </p:cNvGraphicFramePr>
          <p:nvPr/>
        </p:nvGraphicFramePr>
        <p:xfrm>
          <a:off x="228600" y="1752600"/>
          <a:ext cx="8534400" cy="4648200"/>
        </p:xfrm>
        <a:graphic>
          <a:graphicData uri="http://schemas.openxmlformats.org/drawingml/2006/table">
            <a:tbl>
              <a:tblPr firstRow="1" bandRow="1">
                <a:tableStyleId>{5C22544A-7EE6-4342-B048-85BDC9FD1C3A}</a:tableStyleId>
              </a:tblPr>
              <a:tblGrid>
                <a:gridCol w="3733800"/>
                <a:gridCol w="4800600"/>
              </a:tblGrid>
              <a:tr h="607010">
                <a:tc>
                  <a:txBody>
                    <a:bodyPr/>
                    <a:lstStyle/>
                    <a:p>
                      <a:pPr algn="l"/>
                      <a:r>
                        <a:rPr lang="en-US" sz="3200" b="1" dirty="0"/>
                        <a:t>Areas </a:t>
                      </a:r>
                      <a:endParaRPr lang="en-US" sz="3200" dirty="0"/>
                    </a:p>
                  </a:txBody>
                  <a:tcPr marL="0" marR="0" marT="0" marB="0"/>
                </a:tc>
                <a:tc>
                  <a:txBody>
                    <a:bodyPr/>
                    <a:lstStyle/>
                    <a:p>
                      <a:pPr algn="l"/>
                      <a:r>
                        <a:rPr lang="en-US" sz="2800" b="1" dirty="0"/>
                        <a:t>Patient details </a:t>
                      </a:r>
                      <a:endParaRPr lang="en-US" sz="2800" dirty="0"/>
                    </a:p>
                  </a:txBody>
                  <a:tcPr marL="0" marR="0" marT="0" marB="0"/>
                </a:tc>
              </a:tr>
              <a:tr h="4041190">
                <a:tc>
                  <a:txBody>
                    <a:bodyPr/>
                    <a:lstStyle/>
                    <a:p>
                      <a:pPr algn="ctr"/>
                      <a:r>
                        <a:rPr lang="en-US" sz="2800" dirty="0"/>
                        <a:t>Name </a:t>
                      </a:r>
                      <a:br>
                        <a:rPr lang="en-US" sz="2800" dirty="0"/>
                      </a:br>
                      <a:r>
                        <a:rPr lang="en-US" sz="2800" dirty="0"/>
                        <a:t>Age </a:t>
                      </a:r>
                      <a:br>
                        <a:rPr lang="en-US" sz="2800" dirty="0"/>
                      </a:br>
                      <a:r>
                        <a:rPr lang="en-US" sz="2800" dirty="0"/>
                        <a:t>Sex </a:t>
                      </a:r>
                      <a:br>
                        <a:rPr lang="en-US" sz="2800" dirty="0"/>
                      </a:br>
                      <a:r>
                        <a:rPr lang="en-US" sz="2800" dirty="0"/>
                        <a:t>Education </a:t>
                      </a:r>
                      <a:br>
                        <a:rPr lang="en-US" sz="2800" dirty="0"/>
                      </a:br>
                      <a:r>
                        <a:rPr lang="en-US" sz="2800" dirty="0"/>
                        <a:t>Occupation </a:t>
                      </a:r>
                      <a:br>
                        <a:rPr lang="en-US" sz="2800" dirty="0"/>
                      </a:br>
                      <a:r>
                        <a:rPr lang="en-US" sz="2800" dirty="0"/>
                        <a:t>Marital status </a:t>
                      </a:r>
                      <a:br>
                        <a:rPr lang="en-US" sz="2800" dirty="0"/>
                      </a:br>
                      <a:r>
                        <a:rPr lang="en-US" sz="2800" dirty="0"/>
                        <a:t>Religion </a:t>
                      </a:r>
                      <a:br>
                        <a:rPr lang="en-US" sz="2800" dirty="0"/>
                      </a:br>
                      <a:r>
                        <a:rPr lang="en-US" sz="2800" dirty="0"/>
                        <a:t>Diagnosis </a:t>
                      </a:r>
                      <a:br>
                        <a:rPr lang="en-US" sz="2800" dirty="0"/>
                      </a:br>
                      <a:r>
                        <a:rPr lang="en-US" sz="2800" dirty="0"/>
                        <a:t>Theory applied  </a:t>
                      </a:r>
                    </a:p>
                  </a:txBody>
                  <a:tcPr marL="0" marR="0" marT="0" marB="0"/>
                </a:tc>
                <a:tc>
                  <a:txBody>
                    <a:bodyPr/>
                    <a:lstStyle/>
                    <a:p>
                      <a:pPr algn="ctr"/>
                      <a:r>
                        <a:rPr lang="en-US" sz="2800" dirty="0"/>
                        <a:t>Mrs. X </a:t>
                      </a:r>
                      <a:br>
                        <a:rPr lang="en-US" sz="2800" dirty="0"/>
                      </a:br>
                      <a:r>
                        <a:rPr lang="en-US" sz="2800" dirty="0"/>
                        <a:t>56 years </a:t>
                      </a:r>
                      <a:br>
                        <a:rPr lang="en-US" sz="2800" dirty="0"/>
                      </a:br>
                      <a:r>
                        <a:rPr lang="en-US" sz="2800" dirty="0"/>
                        <a:t>Female </a:t>
                      </a:r>
                      <a:br>
                        <a:rPr lang="en-US" sz="2800" dirty="0"/>
                      </a:br>
                      <a:r>
                        <a:rPr lang="en-US" sz="2800" dirty="0"/>
                        <a:t>No formal education </a:t>
                      </a:r>
                      <a:br>
                        <a:rPr lang="en-US" sz="2800" dirty="0"/>
                      </a:br>
                      <a:r>
                        <a:rPr lang="en-US" sz="2800" dirty="0"/>
                        <a:t>House hold </a:t>
                      </a:r>
                      <a:br>
                        <a:rPr lang="en-US" sz="2800" dirty="0"/>
                      </a:br>
                      <a:r>
                        <a:rPr lang="en-US" sz="2800" dirty="0"/>
                        <a:t>Married </a:t>
                      </a:r>
                      <a:br>
                        <a:rPr lang="en-US" sz="2800" dirty="0"/>
                      </a:br>
                      <a:r>
                        <a:rPr lang="en-US" sz="2800" dirty="0"/>
                        <a:t>Hindu </a:t>
                      </a:r>
                      <a:br>
                        <a:rPr lang="en-US" sz="2800" dirty="0"/>
                      </a:br>
                      <a:r>
                        <a:rPr lang="en-US" sz="2800" dirty="0"/>
                        <a:t>Rheumatoid arthritis </a:t>
                      </a:r>
                      <a:br>
                        <a:rPr lang="en-US" sz="2800" dirty="0"/>
                      </a:br>
                      <a:r>
                        <a:rPr lang="en-US" sz="2800" dirty="0"/>
                        <a:t>Orem’s theory of self care deficit. </a:t>
                      </a:r>
                    </a:p>
                  </a:txBody>
                  <a:tcPr marL="0" marR="0" marT="0" marB="0"/>
                </a:tc>
              </a:tr>
            </a:tbl>
          </a:graphicData>
        </a:graphic>
      </p:graphicFrame>
    </p:spTree>
    <p:extLst>
      <p:ext uri="{BB962C8B-B14F-4D97-AF65-F5344CB8AC3E}">
        <p14:creationId xmlns:p14="http://schemas.microsoft.com/office/powerpoint/2010/main" val="3942855487"/>
      </p:ext>
    </p:extLst>
  </p:cSld>
  <p:clrMapOvr>
    <a:masterClrMapping/>
  </p:clrMapOvr>
  <p:timing>
    <p:tnLst>
      <p:par>
        <p:cTn id="1" dur="indefinite" restart="never" nodeType="tmRoot"/>
      </p:par>
    </p:tnLst>
  </p:timing>
</p:sld>
</file>

<file path=ppt/slides/slide1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DOROTHEA OREM</a:t>
            </a:r>
            <a:endParaRPr lang="en-US" b="1" dirty="0"/>
          </a:p>
        </p:txBody>
      </p:sp>
      <p:sp>
        <p:nvSpPr>
          <p:cNvPr id="3" name="Content Placeholder 2"/>
          <p:cNvSpPr>
            <a:spLocks noGrp="1"/>
          </p:cNvSpPr>
          <p:nvPr>
            <p:ph idx="1"/>
          </p:nvPr>
        </p:nvSpPr>
        <p:spPr>
          <a:xfrm>
            <a:off x="457200" y="1219200"/>
            <a:ext cx="8229600" cy="5257800"/>
          </a:xfrm>
        </p:spPr>
        <p:txBody>
          <a:bodyPr>
            <a:normAutofit fontScale="85000" lnSpcReduction="20000"/>
          </a:bodyPr>
          <a:lstStyle/>
          <a:p>
            <a:pPr>
              <a:buNone/>
            </a:pPr>
            <a:r>
              <a:rPr lang="en-US" dirty="0" smtClean="0"/>
              <a:t>Mrs. X…. </a:t>
            </a:r>
          </a:p>
          <a:p>
            <a:r>
              <a:rPr lang="en-US" dirty="0" smtClean="0"/>
              <a:t>She came to the hospital with complaints of pain over all the joints, stiffness which is more in the morning and reduces by the activities. </a:t>
            </a:r>
          </a:p>
          <a:p>
            <a:r>
              <a:rPr lang="en-US" dirty="0" smtClean="0"/>
              <a:t>She has these complaints since 5 years and has taken treatment from local hospital. </a:t>
            </a:r>
          </a:p>
          <a:p>
            <a:r>
              <a:rPr lang="en-US" dirty="0" smtClean="0"/>
              <a:t>The symptoms were not reducing and came to main Hospital for further management. </a:t>
            </a:r>
          </a:p>
          <a:p>
            <a:r>
              <a:rPr lang="en-US" dirty="0" smtClean="0"/>
              <a:t>Patient was able to do the ADL by herself but the way she performed and the posture she used was making her prone to develop the complications of the disease. </a:t>
            </a:r>
          </a:p>
          <a:p>
            <a:r>
              <a:rPr lang="en-US" dirty="0" smtClean="0"/>
              <a:t>She also was malnourished and was not having awareness about the deficiencies and effects. </a:t>
            </a:r>
          </a:p>
          <a:p>
            <a:endParaRPr lang="en-US" dirty="0"/>
          </a:p>
        </p:txBody>
      </p:sp>
    </p:spTree>
    <p:extLst>
      <p:ext uri="{BB962C8B-B14F-4D97-AF65-F5344CB8AC3E}">
        <p14:creationId xmlns:p14="http://schemas.microsoft.com/office/powerpoint/2010/main" val="3989709031"/>
      </p:ext>
    </p:extLst>
  </p:cSld>
  <p:clrMapOvr>
    <a:masterClrMapping/>
  </p:clrMapOvr>
  <p:timing>
    <p:tnLst>
      <p:par>
        <p:cTn id="1" dur="indefinite" restart="never" nodeType="tmRoot"/>
      </p:par>
    </p:tnLst>
  </p:timing>
</p:sld>
</file>

<file path=ppt/slides/slide1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smtClean="0"/>
              <a:t>DOROTHEA OREM</a:t>
            </a:r>
            <a:endParaRPr lang="en-US" b="1" dirty="0"/>
          </a:p>
        </p:txBody>
      </p:sp>
      <p:graphicFrame>
        <p:nvGraphicFramePr>
          <p:cNvPr id="4" name="Content Placeholder 3"/>
          <p:cNvGraphicFramePr>
            <a:graphicFrameLocks noGrp="1"/>
          </p:cNvGraphicFramePr>
          <p:nvPr>
            <p:ph idx="1"/>
          </p:nvPr>
        </p:nvGraphicFramePr>
        <p:xfrm>
          <a:off x="457200" y="1066798"/>
          <a:ext cx="8229600" cy="5562598"/>
        </p:xfrm>
        <a:graphic>
          <a:graphicData uri="http://schemas.openxmlformats.org/drawingml/2006/table">
            <a:tbl>
              <a:tblPr firstRow="1" bandRow="1">
                <a:tableStyleId>{5C22544A-7EE6-4342-B048-85BDC9FD1C3A}</a:tableStyleId>
              </a:tblPr>
              <a:tblGrid>
                <a:gridCol w="4114800"/>
                <a:gridCol w="4114800"/>
              </a:tblGrid>
              <a:tr h="429249">
                <a:tc gridSpan="2">
                  <a:txBody>
                    <a:bodyPr/>
                    <a:lstStyle/>
                    <a:p>
                      <a:endParaRPr lang="en-US" dirty="0"/>
                    </a:p>
                  </a:txBody>
                  <a:tcPr marL="0" marR="0" marT="0" marB="0"/>
                </a:tc>
                <a:tc hMerge="1">
                  <a:txBody>
                    <a:bodyPr/>
                    <a:lstStyle/>
                    <a:p>
                      <a:endParaRPr lang="en-US"/>
                    </a:p>
                  </a:txBody>
                  <a:tcPr/>
                </a:tc>
              </a:tr>
              <a:tr h="429249">
                <a:tc>
                  <a:txBody>
                    <a:bodyPr/>
                    <a:lstStyle/>
                    <a:p>
                      <a:pPr algn="just"/>
                      <a:r>
                        <a:rPr lang="en-US" b="1"/>
                        <a:t>BASIC CONDITIONING FACTORS </a:t>
                      </a:r>
                      <a:endParaRPr lang="en-US"/>
                    </a:p>
                  </a:txBody>
                  <a:tcPr marL="0" marR="0" marT="0" marB="0"/>
                </a:tc>
                <a:tc>
                  <a:txBody>
                    <a:bodyPr/>
                    <a:lstStyle/>
                    <a:p>
                      <a:endParaRPr lang="en-US" dirty="0"/>
                    </a:p>
                  </a:txBody>
                  <a:tcPr/>
                </a:tc>
              </a:tr>
              <a:tr h="429249">
                <a:tc>
                  <a:txBody>
                    <a:bodyPr/>
                    <a:lstStyle/>
                    <a:p>
                      <a:pPr algn="ctr"/>
                      <a:r>
                        <a:rPr lang="en-US"/>
                        <a:t>Age </a:t>
                      </a:r>
                    </a:p>
                  </a:txBody>
                  <a:tcPr marL="0" marR="0" marT="0" marB="0"/>
                </a:tc>
                <a:tc>
                  <a:txBody>
                    <a:bodyPr/>
                    <a:lstStyle/>
                    <a:p>
                      <a:pPr algn="ctr"/>
                      <a:r>
                        <a:rPr lang="en-US"/>
                        <a:t>56 year </a:t>
                      </a:r>
                    </a:p>
                  </a:txBody>
                  <a:tcPr marL="0" marR="0" marT="0" marB="0"/>
                </a:tc>
              </a:tr>
              <a:tr h="429249">
                <a:tc>
                  <a:txBody>
                    <a:bodyPr/>
                    <a:lstStyle/>
                    <a:p>
                      <a:pPr algn="ctr"/>
                      <a:r>
                        <a:rPr lang="en-US"/>
                        <a:t>Gender </a:t>
                      </a:r>
                    </a:p>
                  </a:txBody>
                  <a:tcPr marL="0" marR="0" marT="0" marB="0"/>
                </a:tc>
                <a:tc>
                  <a:txBody>
                    <a:bodyPr/>
                    <a:lstStyle/>
                    <a:p>
                      <a:pPr algn="ctr"/>
                      <a:r>
                        <a:rPr lang="en-US"/>
                        <a:t>Female </a:t>
                      </a:r>
                    </a:p>
                  </a:txBody>
                  <a:tcPr marL="0" marR="0" marT="0" marB="0"/>
                </a:tc>
              </a:tr>
              <a:tr h="635054">
                <a:tc>
                  <a:txBody>
                    <a:bodyPr/>
                    <a:lstStyle/>
                    <a:p>
                      <a:pPr algn="ctr"/>
                      <a:r>
                        <a:rPr lang="en-US"/>
                        <a:t>Health state </a:t>
                      </a:r>
                    </a:p>
                  </a:txBody>
                  <a:tcPr marL="0" marR="0" marT="0" marB="0"/>
                </a:tc>
                <a:tc>
                  <a:txBody>
                    <a:bodyPr/>
                    <a:lstStyle/>
                    <a:p>
                      <a:pPr algn="ctr"/>
                      <a:r>
                        <a:rPr lang="en-US"/>
                        <a:t>Disability due to health condition, therapeutic self care demand </a:t>
                      </a:r>
                    </a:p>
                  </a:txBody>
                  <a:tcPr marL="0" marR="0" marT="0" marB="0"/>
                </a:tc>
              </a:tr>
              <a:tr h="429249">
                <a:tc>
                  <a:txBody>
                    <a:bodyPr/>
                    <a:lstStyle/>
                    <a:p>
                      <a:pPr algn="ctr"/>
                      <a:r>
                        <a:rPr lang="en-US"/>
                        <a:t>Development state </a:t>
                      </a:r>
                    </a:p>
                  </a:txBody>
                  <a:tcPr marL="0" marR="0" marT="0" marB="0"/>
                </a:tc>
                <a:tc>
                  <a:txBody>
                    <a:bodyPr/>
                    <a:lstStyle/>
                    <a:p>
                      <a:pPr algn="ctr"/>
                      <a:r>
                        <a:rPr lang="en-US"/>
                        <a:t>Ego integrity vs despair </a:t>
                      </a:r>
                    </a:p>
                  </a:txBody>
                  <a:tcPr marL="0" marR="0" marT="0" marB="0"/>
                </a:tc>
              </a:tr>
              <a:tr h="429249">
                <a:tc>
                  <a:txBody>
                    <a:bodyPr/>
                    <a:lstStyle/>
                    <a:p>
                      <a:pPr algn="ctr"/>
                      <a:r>
                        <a:rPr lang="en-US"/>
                        <a:t>Sociocultural orientation </a:t>
                      </a:r>
                    </a:p>
                  </a:txBody>
                  <a:tcPr marL="0" marR="0" marT="0" marB="0"/>
                </a:tc>
                <a:tc>
                  <a:txBody>
                    <a:bodyPr/>
                    <a:lstStyle/>
                    <a:p>
                      <a:pPr algn="ctr"/>
                      <a:r>
                        <a:rPr lang="en-US"/>
                        <a:t>No formal education, Indian, Hindu </a:t>
                      </a:r>
                    </a:p>
                  </a:txBody>
                  <a:tcPr marL="0" marR="0" marT="0" marB="0"/>
                </a:tc>
              </a:tr>
              <a:tr h="429249">
                <a:tc>
                  <a:txBody>
                    <a:bodyPr/>
                    <a:lstStyle/>
                    <a:p>
                      <a:pPr algn="ctr"/>
                      <a:r>
                        <a:rPr lang="en-US"/>
                        <a:t>Health care system </a:t>
                      </a:r>
                    </a:p>
                  </a:txBody>
                  <a:tcPr marL="0" marR="0" marT="0" marB="0"/>
                </a:tc>
                <a:tc>
                  <a:txBody>
                    <a:bodyPr/>
                    <a:lstStyle/>
                    <a:p>
                      <a:pPr algn="ctr"/>
                      <a:r>
                        <a:rPr lang="en-US" dirty="0"/>
                        <a:t>Institutional health care </a:t>
                      </a:r>
                    </a:p>
                  </a:txBody>
                  <a:tcPr marL="0" marR="0" marT="0" marB="0"/>
                </a:tc>
              </a:tr>
              <a:tr h="429249">
                <a:tc>
                  <a:txBody>
                    <a:bodyPr/>
                    <a:lstStyle/>
                    <a:p>
                      <a:pPr algn="ctr"/>
                      <a:r>
                        <a:rPr lang="en-US"/>
                        <a:t>Family system </a:t>
                      </a:r>
                    </a:p>
                  </a:txBody>
                  <a:tcPr marL="0" marR="0" marT="0" marB="0"/>
                </a:tc>
                <a:tc>
                  <a:txBody>
                    <a:bodyPr/>
                    <a:lstStyle/>
                    <a:p>
                      <a:pPr algn="ctr"/>
                      <a:r>
                        <a:rPr lang="en-US"/>
                        <a:t>Married, husband working </a:t>
                      </a:r>
                    </a:p>
                  </a:txBody>
                  <a:tcPr marL="0" marR="0" marT="0" marB="0"/>
                </a:tc>
              </a:tr>
              <a:tr h="429249">
                <a:tc>
                  <a:txBody>
                    <a:bodyPr/>
                    <a:lstStyle/>
                    <a:p>
                      <a:pPr algn="ctr"/>
                      <a:r>
                        <a:rPr lang="en-US"/>
                        <a:t>Patterns of living </a:t>
                      </a:r>
                    </a:p>
                  </a:txBody>
                  <a:tcPr marL="0" marR="0" marT="0" marB="0"/>
                </a:tc>
                <a:tc>
                  <a:txBody>
                    <a:bodyPr/>
                    <a:lstStyle/>
                    <a:p>
                      <a:pPr algn="ctr"/>
                      <a:r>
                        <a:rPr lang="en-US"/>
                        <a:t>At home with partner </a:t>
                      </a:r>
                    </a:p>
                  </a:txBody>
                  <a:tcPr marL="0" marR="0" marT="0" marB="0"/>
                </a:tc>
              </a:tr>
              <a:tr h="635054">
                <a:tc>
                  <a:txBody>
                    <a:bodyPr/>
                    <a:lstStyle/>
                    <a:p>
                      <a:pPr algn="ctr"/>
                      <a:r>
                        <a:rPr lang="en-US"/>
                        <a:t>Environment </a:t>
                      </a:r>
                    </a:p>
                  </a:txBody>
                  <a:tcPr marL="0" marR="0" marT="0" marB="0"/>
                </a:tc>
                <a:tc>
                  <a:txBody>
                    <a:bodyPr/>
                    <a:lstStyle/>
                    <a:p>
                      <a:pPr algn="ctr"/>
                      <a:r>
                        <a:rPr lang="en-US"/>
                        <a:t>Rural area, items for ADL not in easy reach, no special precautions to prevent injuries </a:t>
                      </a:r>
                    </a:p>
                  </a:txBody>
                  <a:tcPr marL="0" marR="0" marT="0" marB="0"/>
                </a:tc>
              </a:tr>
              <a:tr h="429249">
                <a:tc>
                  <a:txBody>
                    <a:bodyPr/>
                    <a:lstStyle/>
                    <a:p>
                      <a:pPr algn="ctr"/>
                      <a:r>
                        <a:rPr lang="en-US" dirty="0"/>
                        <a:t>resources </a:t>
                      </a:r>
                    </a:p>
                  </a:txBody>
                  <a:tcPr marL="0" marR="0" marT="0" marB="0"/>
                </a:tc>
                <a:tc>
                  <a:txBody>
                    <a:bodyPr/>
                    <a:lstStyle/>
                    <a:p>
                      <a:pPr algn="ctr"/>
                      <a:r>
                        <a:rPr lang="en-US" dirty="0"/>
                        <a:t>Husband, daughter, sister’s son </a:t>
                      </a:r>
                    </a:p>
                  </a:txBody>
                  <a:tcPr marL="0" marR="0" marT="0" marB="0"/>
                </a:tc>
              </a:tr>
            </a:tbl>
          </a:graphicData>
        </a:graphic>
      </p:graphicFrame>
    </p:spTree>
    <p:extLst>
      <p:ext uri="{BB962C8B-B14F-4D97-AF65-F5344CB8AC3E}">
        <p14:creationId xmlns:p14="http://schemas.microsoft.com/office/powerpoint/2010/main" val="2075292293"/>
      </p:ext>
    </p:extLst>
  </p:cSld>
  <p:clrMapOvr>
    <a:masterClrMapping/>
  </p:clrMapOvr>
  <p:timing>
    <p:tnLst>
      <p:par>
        <p:cTn id="1" dur="indefinite" restart="never" nodeType="tmRoot"/>
      </p:par>
    </p:tnLst>
  </p:timing>
</p:sld>
</file>

<file path=ppt/slides/slide1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DOROTHEA OREM</a:t>
            </a:r>
            <a:endParaRPr lang="en-US" dirty="0"/>
          </a:p>
        </p:txBody>
      </p:sp>
      <p:graphicFrame>
        <p:nvGraphicFramePr>
          <p:cNvPr id="4" name="Content Placeholder 3"/>
          <p:cNvGraphicFramePr>
            <a:graphicFrameLocks noGrp="1"/>
          </p:cNvGraphicFramePr>
          <p:nvPr>
            <p:ph idx="1"/>
          </p:nvPr>
        </p:nvGraphicFramePr>
        <p:xfrm>
          <a:off x="457200" y="707440"/>
          <a:ext cx="8229600" cy="6200122"/>
        </p:xfrm>
        <a:graphic>
          <a:graphicData uri="http://schemas.openxmlformats.org/drawingml/2006/table">
            <a:tbl>
              <a:tblPr firstRow="1" bandRow="1">
                <a:tableStyleId>{5C22544A-7EE6-4342-B048-85BDC9FD1C3A}</a:tableStyleId>
              </a:tblPr>
              <a:tblGrid>
                <a:gridCol w="3124200"/>
                <a:gridCol w="5105400"/>
              </a:tblGrid>
              <a:tr h="264980">
                <a:tc gridSpan="2">
                  <a:txBody>
                    <a:bodyPr/>
                    <a:lstStyle/>
                    <a:p>
                      <a:endParaRPr lang="en-US" dirty="0"/>
                    </a:p>
                  </a:txBody>
                  <a:tcPr marL="0" marR="0" marT="0" marB="0"/>
                </a:tc>
                <a:tc hMerge="1">
                  <a:txBody>
                    <a:bodyPr/>
                    <a:lstStyle/>
                    <a:p>
                      <a:endParaRPr lang="en-US"/>
                    </a:p>
                  </a:txBody>
                  <a:tcPr/>
                </a:tc>
              </a:tr>
              <a:tr h="529960">
                <a:tc>
                  <a:txBody>
                    <a:bodyPr/>
                    <a:lstStyle/>
                    <a:p>
                      <a:pPr algn="just"/>
                      <a:r>
                        <a:rPr lang="en-US" b="1"/>
                        <a:t>UNIVERSAL SELF-CARE REQUISITES </a:t>
                      </a:r>
                      <a:endParaRPr lang="en-US"/>
                    </a:p>
                  </a:txBody>
                  <a:tcPr marL="0" marR="0" marT="0" marB="0"/>
                </a:tc>
                <a:tc>
                  <a:txBody>
                    <a:bodyPr/>
                    <a:lstStyle/>
                    <a:p>
                      <a:endParaRPr lang="en-US"/>
                    </a:p>
                  </a:txBody>
                  <a:tcPr/>
                </a:tc>
              </a:tr>
              <a:tr h="381685">
                <a:tc>
                  <a:txBody>
                    <a:bodyPr/>
                    <a:lstStyle/>
                    <a:p>
                      <a:pPr algn="ctr"/>
                      <a:r>
                        <a:rPr lang="en-US" dirty="0" smtClean="0"/>
                        <a:t>Air </a:t>
                      </a:r>
                      <a:endParaRPr lang="en-US" dirty="0"/>
                    </a:p>
                  </a:txBody>
                  <a:tcPr marL="0" marR="0" marT="0" marB="0"/>
                </a:tc>
                <a:tc>
                  <a:txBody>
                    <a:bodyPr/>
                    <a:lstStyle/>
                    <a:p>
                      <a:pPr algn="ctr"/>
                      <a:r>
                        <a:rPr lang="en-US"/>
                        <a:t>Breaths without difficulty, no pallor cyanosis </a:t>
                      </a:r>
                    </a:p>
                  </a:txBody>
                  <a:tcPr marL="0" marR="0" marT="0" marB="0"/>
                </a:tc>
              </a:tr>
              <a:tr h="572528">
                <a:tc>
                  <a:txBody>
                    <a:bodyPr/>
                    <a:lstStyle/>
                    <a:p>
                      <a:pPr algn="ctr"/>
                      <a:r>
                        <a:rPr lang="en-US"/>
                        <a:t>Water </a:t>
                      </a:r>
                    </a:p>
                  </a:txBody>
                  <a:tcPr marL="0" marR="0" marT="0" marB="0"/>
                </a:tc>
                <a:tc>
                  <a:txBody>
                    <a:bodyPr/>
                    <a:lstStyle/>
                    <a:p>
                      <a:pPr algn="ctr"/>
                      <a:r>
                        <a:rPr lang="en-US" dirty="0"/>
                        <a:t>Fluid intake is sufficient. Edema present over ankles. </a:t>
                      </a:r>
                    </a:p>
                  </a:txBody>
                  <a:tcPr marL="0" marR="0" marT="0" marB="0"/>
                </a:tc>
              </a:tr>
              <a:tr h="529960">
                <a:tc>
                  <a:txBody>
                    <a:bodyPr/>
                    <a:lstStyle/>
                    <a:p>
                      <a:pPr algn="ctr"/>
                      <a:r>
                        <a:rPr lang="en-US"/>
                        <a:t>Food </a:t>
                      </a:r>
                    </a:p>
                  </a:txBody>
                  <a:tcPr marL="0" marR="0" marT="0" marB="0"/>
                </a:tc>
                <a:tc>
                  <a:txBody>
                    <a:bodyPr/>
                    <a:lstStyle/>
                    <a:p>
                      <a:pPr algn="ctr"/>
                      <a:r>
                        <a:rPr lang="en-US"/>
                        <a:t>Hb – 9.6gm%, BMI = 14.Food intake is not adequate or the diet is not nutritious. </a:t>
                      </a:r>
                    </a:p>
                  </a:txBody>
                  <a:tcPr marL="0" marR="0" marT="0" marB="0"/>
                </a:tc>
              </a:tr>
              <a:tr h="468477">
                <a:tc>
                  <a:txBody>
                    <a:bodyPr/>
                    <a:lstStyle/>
                    <a:p>
                      <a:pPr algn="ctr"/>
                      <a:r>
                        <a:rPr lang="en-US"/>
                        <a:t>Elimination </a:t>
                      </a:r>
                    </a:p>
                  </a:txBody>
                  <a:tcPr marL="0" marR="0" marT="0" marB="0"/>
                </a:tc>
                <a:tc>
                  <a:txBody>
                    <a:bodyPr/>
                    <a:lstStyle/>
                    <a:p>
                      <a:pPr algn="ctr"/>
                      <a:r>
                        <a:rPr lang="en-US" dirty="0"/>
                        <a:t>Voids and eliminates bowel without difficulty. </a:t>
                      </a:r>
                    </a:p>
                  </a:txBody>
                  <a:tcPr marL="0" marR="0" marT="0" marB="0"/>
                </a:tc>
              </a:tr>
              <a:tr h="1324900">
                <a:tc>
                  <a:txBody>
                    <a:bodyPr/>
                    <a:lstStyle/>
                    <a:p>
                      <a:pPr algn="ctr"/>
                      <a:r>
                        <a:rPr lang="en-US"/>
                        <a:t>Activity/ rest </a:t>
                      </a:r>
                    </a:p>
                  </a:txBody>
                  <a:tcPr marL="0" marR="0" marT="0" marB="0"/>
                </a:tc>
                <a:tc>
                  <a:txBody>
                    <a:bodyPr/>
                    <a:lstStyle/>
                    <a:p>
                      <a:pPr algn="ctr"/>
                      <a:r>
                        <a:rPr lang="en-US" dirty="0"/>
                        <a:t>Frequent rest is required due to pain. </a:t>
                      </a:r>
                      <a:br>
                        <a:rPr lang="en-US" dirty="0"/>
                      </a:br>
                      <a:r>
                        <a:rPr lang="en-US" dirty="0"/>
                        <a:t>Pain not completely relieved, </a:t>
                      </a:r>
                      <a:br>
                        <a:rPr lang="en-US" dirty="0"/>
                      </a:br>
                      <a:r>
                        <a:rPr lang="en-US" dirty="0"/>
                        <a:t>Activity level ha s come down.</a:t>
                      </a:r>
                      <a:br>
                        <a:rPr lang="en-US" dirty="0"/>
                      </a:br>
                      <a:r>
                        <a:rPr lang="en-US" dirty="0"/>
                        <a:t>Deformity of the joint secondary to the disease process and use of the joints. </a:t>
                      </a:r>
                    </a:p>
                  </a:txBody>
                  <a:tcPr marL="0" marR="0" marT="0" marB="0"/>
                </a:tc>
              </a:tr>
              <a:tr h="794940">
                <a:tc>
                  <a:txBody>
                    <a:bodyPr/>
                    <a:lstStyle/>
                    <a:p>
                      <a:pPr algn="ctr"/>
                      <a:r>
                        <a:rPr lang="en-US"/>
                        <a:t>Social interaction </a:t>
                      </a:r>
                    </a:p>
                  </a:txBody>
                  <a:tcPr marL="0" marR="0" marT="0" marB="0"/>
                </a:tc>
                <a:tc>
                  <a:txBody>
                    <a:bodyPr/>
                    <a:lstStyle/>
                    <a:p>
                      <a:pPr algn="ctr"/>
                      <a:r>
                        <a:rPr lang="en-US"/>
                        <a:t>Communicates well with neighbors and calls the daughter by phone Need for medical care is communicated to the daughter. </a:t>
                      </a:r>
                    </a:p>
                  </a:txBody>
                  <a:tcPr marL="0" marR="0" marT="0" marB="0"/>
                </a:tc>
              </a:tr>
              <a:tr h="936952">
                <a:tc>
                  <a:txBody>
                    <a:bodyPr/>
                    <a:lstStyle/>
                    <a:p>
                      <a:pPr algn="ctr"/>
                      <a:r>
                        <a:rPr lang="en-US"/>
                        <a:t>Prevention of hazards </a:t>
                      </a:r>
                    </a:p>
                  </a:txBody>
                  <a:tcPr marL="0" marR="0" marT="0" marB="0"/>
                </a:tc>
                <a:tc>
                  <a:txBody>
                    <a:bodyPr/>
                    <a:lstStyle/>
                    <a:p>
                      <a:pPr algn="ctr"/>
                      <a:r>
                        <a:rPr lang="en-US"/>
                        <a:t>Need instruction on care of joints and prevention of falls.  Need instruction on improvement of nutritional status. Prefer to walk bare foot. </a:t>
                      </a:r>
                    </a:p>
                  </a:txBody>
                  <a:tcPr marL="0" marR="0" marT="0" marB="0"/>
                </a:tc>
              </a:tr>
              <a:tr h="264980">
                <a:tc>
                  <a:txBody>
                    <a:bodyPr/>
                    <a:lstStyle/>
                    <a:p>
                      <a:pPr algn="ctr"/>
                      <a:r>
                        <a:rPr lang="en-US" dirty="0"/>
                        <a:t>Promotion of normalcy </a:t>
                      </a:r>
                    </a:p>
                  </a:txBody>
                  <a:tcPr marL="0" marR="0" marT="0" marB="0"/>
                </a:tc>
                <a:tc>
                  <a:txBody>
                    <a:bodyPr/>
                    <a:lstStyle/>
                    <a:p>
                      <a:pPr algn="ctr"/>
                      <a:r>
                        <a:rPr lang="en-US" dirty="0"/>
                        <a:t>Has good relation with daughter </a:t>
                      </a:r>
                    </a:p>
                  </a:txBody>
                  <a:tcPr marL="0" marR="0" marT="0" marB="0"/>
                </a:tc>
              </a:tr>
            </a:tbl>
          </a:graphicData>
        </a:graphic>
      </p:graphicFrame>
    </p:spTree>
    <p:extLst>
      <p:ext uri="{BB962C8B-B14F-4D97-AF65-F5344CB8AC3E}">
        <p14:creationId xmlns:p14="http://schemas.microsoft.com/office/powerpoint/2010/main" val="2351259721"/>
      </p:ext>
    </p:extLst>
  </p:cSld>
  <p:clrMapOvr>
    <a:masterClrMapping/>
  </p:clrMapOvr>
  <p:timing>
    <p:tnLst>
      <p:par>
        <p:cTn id="1" dur="indefinite" restart="never" nodeType="tmRoot"/>
      </p:par>
    </p:tnLst>
  </p:timing>
</p:sld>
</file>

<file path=ppt/slides/slide1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DOROTHEA OREM</a:t>
            </a:r>
            <a:endParaRPr lang="en-US" dirty="0"/>
          </a:p>
        </p:txBody>
      </p:sp>
      <p:graphicFrame>
        <p:nvGraphicFramePr>
          <p:cNvPr id="4" name="Content Placeholder 3"/>
          <p:cNvGraphicFramePr>
            <a:graphicFrameLocks noGrp="1"/>
          </p:cNvGraphicFramePr>
          <p:nvPr>
            <p:ph idx="1"/>
          </p:nvPr>
        </p:nvGraphicFramePr>
        <p:xfrm>
          <a:off x="457200" y="1447799"/>
          <a:ext cx="8229600" cy="4953001"/>
        </p:xfrm>
        <a:graphic>
          <a:graphicData uri="http://schemas.openxmlformats.org/drawingml/2006/table">
            <a:tbl>
              <a:tblPr firstRow="1" bandRow="1">
                <a:tableStyleId>{5C22544A-7EE6-4342-B048-85BDC9FD1C3A}</a:tableStyleId>
              </a:tblPr>
              <a:tblGrid>
                <a:gridCol w="4114800"/>
                <a:gridCol w="4114800"/>
              </a:tblGrid>
              <a:tr h="1054138">
                <a:tc gridSpan="2">
                  <a:txBody>
                    <a:bodyPr/>
                    <a:lstStyle/>
                    <a:p>
                      <a:pPr algn="just"/>
                      <a:r>
                        <a:rPr lang="en-US" sz="3200" b="1" dirty="0"/>
                        <a:t>DEVELOPMENTAL SELF-CARE REQUISITES</a:t>
                      </a:r>
                      <a:endParaRPr lang="en-US" sz="3200" dirty="0"/>
                    </a:p>
                  </a:txBody>
                  <a:tcPr marL="0" marR="0" marT="0" marB="0"/>
                </a:tc>
                <a:tc hMerge="1">
                  <a:txBody>
                    <a:bodyPr/>
                    <a:lstStyle/>
                    <a:p>
                      <a:endParaRPr lang="en-US" dirty="0"/>
                    </a:p>
                  </a:txBody>
                  <a:tcPr/>
                </a:tc>
              </a:tr>
              <a:tr h="1559545">
                <a:tc>
                  <a:txBody>
                    <a:bodyPr/>
                    <a:lstStyle/>
                    <a:p>
                      <a:pPr algn="ctr"/>
                      <a:r>
                        <a:rPr lang="en-US" sz="2400" dirty="0"/>
                        <a:t>Maintenance of </a:t>
                      </a:r>
                      <a:br>
                        <a:rPr lang="en-US" sz="2400" dirty="0"/>
                      </a:br>
                      <a:r>
                        <a:rPr lang="en-US" sz="2400" dirty="0"/>
                        <a:t> developmental environment </a:t>
                      </a:r>
                    </a:p>
                  </a:txBody>
                  <a:tcPr marL="0" marR="0" marT="0" marB="0"/>
                </a:tc>
                <a:tc>
                  <a:txBody>
                    <a:bodyPr/>
                    <a:lstStyle/>
                    <a:p>
                      <a:pPr algn="ctr"/>
                      <a:r>
                        <a:rPr lang="en-US" sz="2400" dirty="0"/>
                        <a:t>Able to feed self , Difficult to perform the dressing, toileting etc </a:t>
                      </a:r>
                    </a:p>
                  </a:txBody>
                  <a:tcPr marL="0" marR="0" marT="0" marB="0"/>
                </a:tc>
              </a:tr>
              <a:tr h="2339318">
                <a:tc>
                  <a:txBody>
                    <a:bodyPr/>
                    <a:lstStyle/>
                    <a:p>
                      <a:pPr algn="ctr"/>
                      <a:r>
                        <a:rPr lang="en-US" sz="2400"/>
                        <a:t>Prevention/ management of the conditions threatening the normal development </a:t>
                      </a:r>
                    </a:p>
                  </a:txBody>
                  <a:tcPr marL="0" marR="0" marT="0" marB="0"/>
                </a:tc>
                <a:tc>
                  <a:txBody>
                    <a:bodyPr/>
                    <a:lstStyle/>
                    <a:p>
                      <a:pPr algn="ctr"/>
                      <a:r>
                        <a:rPr lang="en-US" sz="2400" dirty="0"/>
                        <a:t>Feels that the problems are due to her own </a:t>
                      </a:r>
                      <a:r>
                        <a:rPr lang="en-US" sz="2400" dirty="0" err="1"/>
                        <a:t>behaviours</a:t>
                      </a:r>
                      <a:r>
                        <a:rPr lang="en-US" sz="2400" dirty="0"/>
                        <a:t> and discusses the problems with husband and daughter. </a:t>
                      </a:r>
                    </a:p>
                  </a:txBody>
                  <a:tcPr marL="0" marR="0" marT="0" marB="0"/>
                </a:tc>
              </a:tr>
            </a:tbl>
          </a:graphicData>
        </a:graphic>
      </p:graphicFrame>
    </p:spTree>
    <p:extLst>
      <p:ext uri="{BB962C8B-B14F-4D97-AF65-F5344CB8AC3E}">
        <p14:creationId xmlns:p14="http://schemas.microsoft.com/office/powerpoint/2010/main" val="1586392783"/>
      </p:ext>
    </p:extLst>
  </p:cSld>
  <p:clrMapOvr>
    <a:masterClrMapping/>
  </p:clrMapOvr>
  <p:timing>
    <p:tnLst>
      <p:par>
        <p:cTn id="1" dur="indefinite" restart="never" nodeType="tmRoot"/>
      </p:par>
    </p:tnLst>
  </p:timing>
</p:sld>
</file>

<file path=ppt/slides/slide1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DOROTHEA OREM</a:t>
            </a:r>
            <a:endParaRPr lang="en-US" dirty="0"/>
          </a:p>
        </p:txBody>
      </p:sp>
      <p:graphicFrame>
        <p:nvGraphicFramePr>
          <p:cNvPr id="4" name="Content Placeholder 3"/>
          <p:cNvGraphicFramePr>
            <a:graphicFrameLocks noGrp="1"/>
          </p:cNvGraphicFramePr>
          <p:nvPr>
            <p:ph idx="1"/>
          </p:nvPr>
        </p:nvGraphicFramePr>
        <p:xfrm>
          <a:off x="457200" y="914400"/>
          <a:ext cx="8229600" cy="5638800"/>
        </p:xfrm>
        <a:graphic>
          <a:graphicData uri="http://schemas.openxmlformats.org/drawingml/2006/table">
            <a:tbl>
              <a:tblPr firstRow="1" bandRow="1">
                <a:tableStyleId>{5C22544A-7EE6-4342-B048-85BDC9FD1C3A}</a:tableStyleId>
              </a:tblPr>
              <a:tblGrid>
                <a:gridCol w="4114800"/>
                <a:gridCol w="4114800"/>
              </a:tblGrid>
              <a:tr h="516911">
                <a:tc gridSpan="2">
                  <a:txBody>
                    <a:bodyPr/>
                    <a:lstStyle/>
                    <a:p>
                      <a:pPr algn="just"/>
                      <a:r>
                        <a:rPr lang="en-US" sz="3200" b="1" dirty="0"/>
                        <a:t>HEALTH DEVIATION SELF CARE REQUISITES </a:t>
                      </a:r>
                      <a:endParaRPr lang="en-US" sz="3200" dirty="0"/>
                    </a:p>
                  </a:txBody>
                  <a:tcPr marL="0" marR="0" marT="0" marB="0"/>
                </a:tc>
                <a:tc hMerge="1">
                  <a:txBody>
                    <a:bodyPr/>
                    <a:lstStyle/>
                    <a:p>
                      <a:endParaRPr lang="en-US" dirty="0"/>
                    </a:p>
                  </a:txBody>
                  <a:tcPr/>
                </a:tc>
              </a:tr>
              <a:tr h="1280472">
                <a:tc>
                  <a:txBody>
                    <a:bodyPr/>
                    <a:lstStyle/>
                    <a:p>
                      <a:pPr algn="ctr"/>
                      <a:r>
                        <a:rPr lang="en-US" sz="2000" dirty="0"/>
                        <a:t>Adherence to medical regimen </a:t>
                      </a:r>
                    </a:p>
                  </a:txBody>
                  <a:tcPr marL="0" marR="0" marT="0" marB="0"/>
                </a:tc>
                <a:tc>
                  <a:txBody>
                    <a:bodyPr/>
                    <a:lstStyle/>
                    <a:p>
                      <a:pPr algn="ctr"/>
                      <a:r>
                        <a:rPr lang="en-US" sz="2000" dirty="0"/>
                        <a:t>Reports the problems to the physician when in the hospital. Cooperates with the medication, Not much aware about the use and side effects of medicines </a:t>
                      </a:r>
                    </a:p>
                  </a:txBody>
                  <a:tcPr marL="0" marR="0" marT="0" marB="0"/>
                </a:tc>
              </a:tr>
              <a:tr h="1600591">
                <a:tc>
                  <a:txBody>
                    <a:bodyPr/>
                    <a:lstStyle/>
                    <a:p>
                      <a:pPr algn="ctr"/>
                      <a:r>
                        <a:rPr lang="en-US" sz="2000"/>
                        <a:t>Awareness of potential problem associated with the regimen </a:t>
                      </a:r>
                    </a:p>
                  </a:txBody>
                  <a:tcPr marL="0" marR="0" marT="0" marB="0"/>
                </a:tc>
                <a:tc>
                  <a:txBody>
                    <a:bodyPr/>
                    <a:lstStyle/>
                    <a:p>
                      <a:pPr algn="ctr"/>
                      <a:r>
                        <a:rPr lang="en-US" sz="2000" dirty="0"/>
                        <a:t>Not aware about the actual disease process.   </a:t>
                      </a:r>
                      <a:br>
                        <a:rPr lang="en-US" sz="2000" dirty="0"/>
                      </a:br>
                      <a:r>
                        <a:rPr lang="en-US" sz="2000" dirty="0"/>
                        <a:t>Not compliant with the diet and prevention of hazards. Not aware about the side effects of the medications </a:t>
                      </a:r>
                    </a:p>
                  </a:txBody>
                  <a:tcPr marL="0" marR="0" marT="0" marB="0"/>
                </a:tc>
              </a:tr>
              <a:tr h="1280472">
                <a:tc>
                  <a:txBody>
                    <a:bodyPr/>
                    <a:lstStyle/>
                    <a:p>
                      <a:pPr algn="ctr"/>
                      <a:r>
                        <a:rPr lang="en-US" sz="2000"/>
                        <a:t>Modification of self image to incorporates changes in health status </a:t>
                      </a:r>
                    </a:p>
                  </a:txBody>
                  <a:tcPr marL="0" marR="0" marT="0" marB="0"/>
                </a:tc>
                <a:tc>
                  <a:txBody>
                    <a:bodyPr/>
                    <a:lstStyle/>
                    <a:p>
                      <a:pPr algn="ctr"/>
                      <a:r>
                        <a:rPr lang="en-US" sz="2000" dirty="0"/>
                        <a:t>Has adapted to limitation in mobility. </a:t>
                      </a:r>
                    </a:p>
                    <a:p>
                      <a:pPr algn="ctr"/>
                      <a:r>
                        <a:rPr lang="en-US" sz="2000" dirty="0"/>
                        <a:t>The adoption of new ways for activities leads to deformities and progression of the disease. </a:t>
                      </a:r>
                    </a:p>
                  </a:txBody>
                  <a:tcPr marL="0" marR="0" marT="0" marB="0"/>
                </a:tc>
              </a:tr>
              <a:tr h="960354">
                <a:tc>
                  <a:txBody>
                    <a:bodyPr/>
                    <a:lstStyle/>
                    <a:p>
                      <a:pPr algn="ctr"/>
                      <a:r>
                        <a:rPr lang="en-US" sz="2000"/>
                        <a:t>Adjustment of lifestyle to accommodate changes in the health status and medical regimen. </a:t>
                      </a:r>
                    </a:p>
                  </a:txBody>
                  <a:tcPr marL="0" marR="0" marT="0" marB="0"/>
                </a:tc>
                <a:tc>
                  <a:txBody>
                    <a:bodyPr/>
                    <a:lstStyle/>
                    <a:p>
                      <a:pPr algn="ctr"/>
                      <a:r>
                        <a:rPr lang="en-US" sz="2000" dirty="0"/>
                        <a:t>Adjusted with the deformities. </a:t>
                      </a:r>
                      <a:br>
                        <a:rPr lang="en-US" sz="2000" dirty="0"/>
                      </a:br>
                      <a:r>
                        <a:rPr lang="en-US" sz="2000" dirty="0"/>
                        <a:t>Pain tolerance not achieved </a:t>
                      </a:r>
                    </a:p>
                  </a:txBody>
                  <a:tcPr marL="0" marR="0" marT="0" marB="0"/>
                </a:tc>
              </a:tr>
            </a:tbl>
          </a:graphicData>
        </a:graphic>
      </p:graphicFrame>
    </p:spTree>
    <p:extLst>
      <p:ext uri="{BB962C8B-B14F-4D97-AF65-F5344CB8AC3E}">
        <p14:creationId xmlns:p14="http://schemas.microsoft.com/office/powerpoint/2010/main" val="239656381"/>
      </p:ext>
    </p:extLst>
  </p:cSld>
  <p:clrMapOvr>
    <a:masterClrMapping/>
  </p:clrMapOvr>
  <p:timing>
    <p:tnLst>
      <p:par>
        <p:cTn id="1" dur="indefinite" restart="never" nodeType="tmRoot"/>
      </p:par>
    </p:tnLst>
  </p:timing>
</p:sld>
</file>

<file path=ppt/slides/slide1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DOROTHEA OREM</a:t>
            </a:r>
            <a:endParaRPr lang="en-US" dirty="0"/>
          </a:p>
        </p:txBody>
      </p:sp>
      <p:sp>
        <p:nvSpPr>
          <p:cNvPr id="3" name="Content Placeholder 2"/>
          <p:cNvSpPr>
            <a:spLocks noGrp="1"/>
          </p:cNvSpPr>
          <p:nvPr>
            <p:ph idx="1"/>
          </p:nvPr>
        </p:nvSpPr>
        <p:spPr>
          <a:xfrm>
            <a:off x="457200" y="838200"/>
            <a:ext cx="8229600" cy="5287963"/>
          </a:xfrm>
        </p:spPr>
        <p:txBody>
          <a:bodyPr/>
          <a:lstStyle/>
          <a:p>
            <a:pPr>
              <a:buNone/>
            </a:pPr>
            <a:r>
              <a:rPr lang="en-US" dirty="0" smtClean="0"/>
              <a:t>NURSING CARE PLAN</a:t>
            </a:r>
          </a:p>
          <a:p>
            <a:pPr>
              <a:buNone/>
            </a:pPr>
            <a:endParaRPr lang="en-US" dirty="0"/>
          </a:p>
        </p:txBody>
      </p:sp>
      <p:graphicFrame>
        <p:nvGraphicFramePr>
          <p:cNvPr id="5" name="Table 4"/>
          <p:cNvGraphicFramePr>
            <a:graphicFrameLocks noGrp="1"/>
          </p:cNvGraphicFramePr>
          <p:nvPr/>
        </p:nvGraphicFramePr>
        <p:xfrm>
          <a:off x="304800" y="1371601"/>
          <a:ext cx="8534400" cy="5172891"/>
        </p:xfrm>
        <a:graphic>
          <a:graphicData uri="http://schemas.openxmlformats.org/drawingml/2006/table">
            <a:tbl>
              <a:tblPr firstRow="1" bandRow="1">
                <a:tableStyleId>{5C22544A-7EE6-4342-B048-85BDC9FD1C3A}</a:tableStyleId>
              </a:tblPr>
              <a:tblGrid>
                <a:gridCol w="2133600"/>
                <a:gridCol w="2133600"/>
                <a:gridCol w="2133600"/>
                <a:gridCol w="2133600"/>
              </a:tblGrid>
              <a:tr h="969917">
                <a:tc>
                  <a:txBody>
                    <a:bodyPr/>
                    <a:lstStyle/>
                    <a:p>
                      <a:pPr algn="ctr"/>
                      <a:r>
                        <a:rPr lang="en-US" sz="2000" b="1" dirty="0"/>
                        <a:t>Nursing diagnosis </a:t>
                      </a:r>
                      <a:br>
                        <a:rPr lang="en-US" sz="2000" b="1" dirty="0"/>
                      </a:br>
                      <a:r>
                        <a:rPr lang="en-US" sz="2000" b="1" dirty="0"/>
                        <a:t> (diagnostic operations) </a:t>
                      </a:r>
                      <a:endParaRPr lang="en-US" sz="2000" dirty="0"/>
                    </a:p>
                  </a:txBody>
                  <a:tcPr marL="0" marR="0" marT="0" marB="0"/>
                </a:tc>
                <a:tc>
                  <a:txBody>
                    <a:bodyPr/>
                    <a:lstStyle/>
                    <a:p>
                      <a:pPr algn="ctr"/>
                      <a:r>
                        <a:rPr lang="en-US" sz="2000" b="1" dirty="0"/>
                        <a:t>Outcome and plan </a:t>
                      </a:r>
                      <a:br>
                        <a:rPr lang="en-US" sz="2000" b="1" dirty="0"/>
                      </a:br>
                      <a:r>
                        <a:rPr lang="en-US" sz="2000" b="1" dirty="0"/>
                        <a:t>(Prescriptive operations) </a:t>
                      </a:r>
                      <a:endParaRPr lang="en-US" sz="2000" dirty="0"/>
                    </a:p>
                  </a:txBody>
                  <a:tcPr marL="0" marR="0" marT="0" marB="0"/>
                </a:tc>
                <a:tc>
                  <a:txBody>
                    <a:bodyPr/>
                    <a:lstStyle/>
                    <a:p>
                      <a:pPr algn="ctr"/>
                      <a:r>
                        <a:rPr lang="en-US" sz="2000" b="1"/>
                        <a:t>Implementation </a:t>
                      </a:r>
                      <a:br>
                        <a:rPr lang="en-US" sz="2000" b="1"/>
                      </a:br>
                      <a:r>
                        <a:rPr lang="en-US" sz="2000" b="1"/>
                        <a:t>(control operations) </a:t>
                      </a:r>
                      <a:endParaRPr lang="en-US" sz="2000"/>
                    </a:p>
                  </a:txBody>
                  <a:tcPr marL="0" marR="0" marT="0" marB="0"/>
                </a:tc>
                <a:tc>
                  <a:txBody>
                    <a:bodyPr/>
                    <a:lstStyle/>
                    <a:p>
                      <a:pPr algn="ctr"/>
                      <a:r>
                        <a:rPr lang="en-US" sz="2000" b="1"/>
                        <a:t>Evaluation </a:t>
                      </a:r>
                      <a:br>
                        <a:rPr lang="en-US" sz="2000" b="1"/>
                      </a:br>
                      <a:r>
                        <a:rPr lang="en-US" sz="2000" b="1"/>
                        <a:t>(regulatory operations) </a:t>
                      </a:r>
                      <a:endParaRPr lang="en-US" sz="2000"/>
                    </a:p>
                  </a:txBody>
                  <a:tcPr marL="0" marR="0" marT="0" marB="0"/>
                </a:tc>
              </a:tr>
              <a:tr h="4202974">
                <a:tc>
                  <a:txBody>
                    <a:bodyPr/>
                    <a:lstStyle/>
                    <a:p>
                      <a:pPr algn="ctr"/>
                      <a:r>
                        <a:rPr lang="en-US" sz="2000"/>
                        <a:t>Based on self care deficits </a:t>
                      </a:r>
                    </a:p>
                  </a:txBody>
                  <a:tcPr marL="0" marR="0" marT="0" marB="0"/>
                </a:tc>
                <a:tc>
                  <a:txBody>
                    <a:bodyPr/>
                    <a:lstStyle/>
                    <a:p>
                      <a:pPr algn="ctr"/>
                      <a:r>
                        <a:rPr lang="en-US" sz="2000" dirty="0"/>
                        <a:t>Outcome </a:t>
                      </a:r>
                      <a:br>
                        <a:rPr lang="en-US" sz="2000" dirty="0"/>
                      </a:br>
                      <a:r>
                        <a:rPr lang="en-US" sz="2000" dirty="0"/>
                        <a:t>Nursing goal and objectives </a:t>
                      </a:r>
                      <a:br>
                        <a:rPr lang="en-US" sz="2000" dirty="0"/>
                      </a:br>
                      <a:r>
                        <a:rPr lang="en-US" sz="2000" dirty="0"/>
                        <a:t>Design of nursing system </a:t>
                      </a:r>
                      <a:br>
                        <a:rPr lang="en-US" sz="2000" dirty="0"/>
                      </a:br>
                      <a:r>
                        <a:rPr lang="en-US" sz="2000" dirty="0"/>
                        <a:t>Appropriate method of helping </a:t>
                      </a:r>
                    </a:p>
                  </a:txBody>
                  <a:tcPr marL="0" marR="0" marT="0" marB="0"/>
                </a:tc>
                <a:tc>
                  <a:txBody>
                    <a:bodyPr/>
                    <a:lstStyle/>
                    <a:p>
                      <a:pPr algn="ctr"/>
                      <a:r>
                        <a:rPr lang="en-US" sz="2000" dirty="0"/>
                        <a:t>Nurse- patient actions to </a:t>
                      </a:r>
                      <a:br>
                        <a:rPr lang="en-US" sz="2000" dirty="0"/>
                      </a:br>
                      <a:r>
                        <a:rPr lang="en-US" sz="2000" dirty="0"/>
                        <a:t>-   Promote patient as self care agent </a:t>
                      </a:r>
                      <a:br>
                        <a:rPr lang="en-US" sz="2000" dirty="0"/>
                      </a:br>
                      <a:r>
                        <a:rPr lang="en-US" sz="2000" dirty="0"/>
                        <a:t>-   Meet self care needs </a:t>
                      </a:r>
                      <a:br>
                        <a:rPr lang="en-US" sz="2000" dirty="0"/>
                      </a:br>
                      <a:r>
                        <a:rPr lang="en-US" sz="2000" dirty="0"/>
                        <a:t>-   Decrease the self care deficit. </a:t>
                      </a:r>
                    </a:p>
                  </a:txBody>
                  <a:tcPr marL="0" marR="0" marT="0" marB="0"/>
                </a:tc>
                <a:tc>
                  <a:txBody>
                    <a:bodyPr/>
                    <a:lstStyle/>
                    <a:p>
                      <a:pPr algn="ctr"/>
                      <a:r>
                        <a:rPr lang="en-US" sz="2000" dirty="0"/>
                        <a:t>1. Effectiveness of the nurse patient action to </a:t>
                      </a:r>
                      <a:br>
                        <a:rPr lang="en-US" sz="2000" dirty="0"/>
                      </a:br>
                      <a:r>
                        <a:rPr lang="en-US" sz="2000" dirty="0"/>
                        <a:t>-Promote patient as self care agent </a:t>
                      </a:r>
                      <a:br>
                        <a:rPr lang="en-US" sz="2000" dirty="0"/>
                      </a:br>
                      <a:r>
                        <a:rPr lang="en-US" sz="2000" dirty="0"/>
                        <a:t>-    Meet self care needs </a:t>
                      </a:r>
                      <a:br>
                        <a:rPr lang="en-US" sz="2000" dirty="0"/>
                      </a:br>
                      <a:r>
                        <a:rPr lang="en-US" sz="2000" dirty="0"/>
                        <a:t>-   Decrease the self care deficit. </a:t>
                      </a:r>
                      <a:br>
                        <a:rPr lang="en-US" sz="2000" dirty="0"/>
                      </a:br>
                      <a:r>
                        <a:rPr lang="en-US" sz="2000" dirty="0"/>
                        <a:t>2. Effectiveness of the selected nursing system to meet the needs. </a:t>
                      </a:r>
                    </a:p>
                  </a:txBody>
                  <a:tcPr marL="0" marR="0" marT="0" marB="0"/>
                </a:tc>
              </a:tr>
            </a:tbl>
          </a:graphicData>
        </a:graphic>
      </p:graphicFrame>
    </p:spTree>
    <p:extLst>
      <p:ext uri="{BB962C8B-B14F-4D97-AF65-F5344CB8AC3E}">
        <p14:creationId xmlns:p14="http://schemas.microsoft.com/office/powerpoint/2010/main" val="39455067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is…</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Nursing is caring</a:t>
            </a:r>
          </a:p>
          <a:p>
            <a:r>
              <a:rPr lang="en-US" dirty="0" smtClean="0"/>
              <a:t>Nursing is an art</a:t>
            </a:r>
          </a:p>
          <a:p>
            <a:r>
              <a:rPr lang="en-US" dirty="0" smtClean="0"/>
              <a:t>Nursing is a science</a:t>
            </a:r>
          </a:p>
          <a:p>
            <a:r>
              <a:rPr lang="en-US" dirty="0" smtClean="0"/>
              <a:t>Nursing is client-centered</a:t>
            </a:r>
          </a:p>
          <a:p>
            <a:r>
              <a:rPr lang="en-US" dirty="0" smtClean="0"/>
              <a:t>Nursing is holistic</a:t>
            </a:r>
          </a:p>
          <a:p>
            <a:r>
              <a:rPr lang="en-US" dirty="0" smtClean="0"/>
              <a:t>Nursing is adaptive</a:t>
            </a:r>
          </a:p>
          <a:p>
            <a:r>
              <a:rPr lang="en-US" dirty="0" smtClean="0"/>
              <a:t>Nursing is concerned with health promotion, health maintenance, and health restoration</a:t>
            </a:r>
          </a:p>
          <a:p>
            <a:r>
              <a:rPr lang="en-US" dirty="0" smtClean="0"/>
              <a:t>Nursing is a helping profession</a:t>
            </a:r>
          </a:p>
          <a:p>
            <a:endParaRPr lang="en-US" dirty="0" smtClean="0"/>
          </a:p>
          <a:p>
            <a:endParaRPr lang="en-US"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b="1" dirty="0" smtClean="0"/>
              <a:t>Purpose :</a:t>
            </a:r>
            <a:r>
              <a:rPr lang="en-US" dirty="0" smtClean="0"/>
              <a:t/>
            </a:r>
            <a:br>
              <a:rPr lang="en-US" dirty="0" smtClean="0"/>
            </a:br>
            <a:r>
              <a:rPr lang="en-US" dirty="0" smtClean="0"/>
              <a:t>a.    To relieve muscle spasm</a:t>
            </a:r>
            <a:br>
              <a:rPr lang="en-US" dirty="0" smtClean="0"/>
            </a:br>
            <a:r>
              <a:rPr lang="en-US" dirty="0" smtClean="0"/>
              <a:t>b.    To soften exudates</a:t>
            </a:r>
            <a:br>
              <a:rPr lang="en-US" dirty="0" smtClean="0"/>
            </a:br>
            <a:r>
              <a:rPr lang="en-US" dirty="0" smtClean="0"/>
              <a:t>c.    To hasten the suppuration process</a:t>
            </a:r>
            <a:br>
              <a:rPr lang="en-US" dirty="0" smtClean="0"/>
            </a:br>
            <a:r>
              <a:rPr lang="en-US" dirty="0" smtClean="0"/>
              <a:t>d.    To hasten healing</a:t>
            </a:r>
            <a:br>
              <a:rPr lang="en-US" dirty="0" smtClean="0"/>
            </a:br>
            <a:r>
              <a:rPr lang="en-US" dirty="0" smtClean="0"/>
              <a:t>e.    To reduce congestion and provide comfort in the </a:t>
            </a:r>
            <a:r>
              <a:rPr lang="en-US" dirty="0" err="1" smtClean="0"/>
              <a:t>perineal</a:t>
            </a:r>
            <a:r>
              <a:rPr lang="en-US" dirty="0" smtClean="0"/>
              <a:t> area</a:t>
            </a:r>
            <a:endParaRPr lang="en-US" dirty="0"/>
          </a:p>
        </p:txBody>
      </p:sp>
    </p:spTree>
  </p:cSld>
  <p:clrMapOvr>
    <a:masterClrMapping/>
  </p:clrMapOvr>
  <p:timing>
    <p:tnLst>
      <p:par>
        <p:cTn id="1" dur="indefinite" restart="never" nodeType="tmRoot"/>
      </p:par>
    </p:tnLst>
  </p:timing>
</p:sld>
</file>

<file path=ppt/slides/slide1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DOROTHEA OREM</a:t>
            </a:r>
            <a:endParaRPr lang="en-US" dirty="0"/>
          </a:p>
        </p:txBody>
      </p:sp>
      <p:sp>
        <p:nvSpPr>
          <p:cNvPr id="3" name="Content Placeholder 2"/>
          <p:cNvSpPr>
            <a:spLocks noGrp="1"/>
          </p:cNvSpPr>
          <p:nvPr>
            <p:ph idx="1"/>
          </p:nvPr>
        </p:nvSpPr>
        <p:spPr>
          <a:xfrm>
            <a:off x="457200" y="838200"/>
            <a:ext cx="8229600" cy="5287963"/>
          </a:xfrm>
        </p:spPr>
        <p:txBody>
          <a:bodyPr>
            <a:normAutofit fontScale="85000" lnSpcReduction="20000"/>
          </a:bodyPr>
          <a:lstStyle/>
          <a:p>
            <a:pPr>
              <a:buNone/>
            </a:pPr>
            <a:r>
              <a:rPr lang="en-US" b="1" dirty="0" smtClean="0"/>
              <a:t>THERAPEUTIC SELF CARE DEMAND: DEFICIENT AREA: FOOD</a:t>
            </a:r>
            <a:endParaRPr lang="en-US" dirty="0" smtClean="0"/>
          </a:p>
          <a:p>
            <a:pPr>
              <a:buNone/>
            </a:pPr>
            <a:r>
              <a:rPr lang="en-US" b="1" dirty="0" smtClean="0"/>
              <a:t>ADEQUACY OF SELF CARE AGENCY: INADEQUATE</a:t>
            </a:r>
            <a:endParaRPr lang="en-US" dirty="0" smtClean="0"/>
          </a:p>
          <a:p>
            <a:pPr>
              <a:buNone/>
            </a:pPr>
            <a:r>
              <a:rPr lang="en-US" b="1" dirty="0" smtClean="0"/>
              <a:t>NURSING DIAGNOSIS  - </a:t>
            </a:r>
            <a:r>
              <a:rPr lang="en-US" dirty="0" smtClean="0"/>
              <a:t>Inability to maintain the ideal nutrition related to inadequate intake and knowledge deficit </a:t>
            </a:r>
          </a:p>
          <a:p>
            <a:pPr>
              <a:buNone/>
            </a:pPr>
            <a:r>
              <a:rPr lang="en-US" b="1" dirty="0" smtClean="0"/>
              <a:t>OUTCOMES AND PLAN </a:t>
            </a:r>
            <a:endParaRPr lang="en-US" dirty="0" smtClean="0"/>
          </a:p>
          <a:p>
            <a:pPr>
              <a:buNone/>
            </a:pPr>
            <a:r>
              <a:rPr lang="en-US" b="1" dirty="0" smtClean="0"/>
              <a:t>a. Outcome:</a:t>
            </a:r>
            <a:endParaRPr lang="en-US" dirty="0" smtClean="0"/>
          </a:p>
          <a:p>
            <a:r>
              <a:rPr lang="en-US" dirty="0" smtClean="0"/>
              <a:t>Improved nutrition </a:t>
            </a:r>
          </a:p>
          <a:p>
            <a:r>
              <a:rPr lang="en-US" dirty="0" smtClean="0"/>
              <a:t>Maintenance of a balanced diet with adequate iron supplementation. </a:t>
            </a:r>
          </a:p>
          <a:p>
            <a:pPr>
              <a:buNone/>
            </a:pPr>
            <a:r>
              <a:rPr lang="en-US" b="1" dirty="0" smtClean="0"/>
              <a:t>b. Nursing Goals and objectives </a:t>
            </a:r>
            <a:endParaRPr lang="en-US" dirty="0" smtClean="0"/>
          </a:p>
          <a:p>
            <a:r>
              <a:rPr lang="en-US" b="1" u="sng" dirty="0" smtClean="0"/>
              <a:t>Goal</a:t>
            </a:r>
            <a:r>
              <a:rPr lang="en-US" dirty="0" smtClean="0"/>
              <a:t>: to achieve optimal levels of nutrition.</a:t>
            </a:r>
          </a:p>
          <a:p>
            <a:pPr>
              <a:buNone/>
            </a:pPr>
            <a:endParaRPr lang="en-US" dirty="0" smtClean="0"/>
          </a:p>
          <a:p>
            <a:endParaRPr lang="en-US" dirty="0"/>
          </a:p>
        </p:txBody>
      </p:sp>
    </p:spTree>
    <p:extLst>
      <p:ext uri="{BB962C8B-B14F-4D97-AF65-F5344CB8AC3E}">
        <p14:creationId xmlns:p14="http://schemas.microsoft.com/office/powerpoint/2010/main" val="3664861065"/>
      </p:ext>
    </p:extLst>
  </p:cSld>
  <p:clrMapOvr>
    <a:masterClrMapping/>
  </p:clrMapOvr>
  <p:timing>
    <p:tnLst>
      <p:par>
        <p:cTn id="1" dur="indefinite" restart="never" nodeType="tmRoot"/>
      </p:par>
    </p:tnLst>
  </p:timing>
</p:sld>
</file>

<file path=ppt/slides/slide1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DOROTHEA OREM</a:t>
            </a:r>
            <a:endParaRPr lang="en-US" dirty="0"/>
          </a:p>
        </p:txBody>
      </p:sp>
      <p:sp>
        <p:nvSpPr>
          <p:cNvPr id="3" name="Content Placeholder 2"/>
          <p:cNvSpPr>
            <a:spLocks noGrp="1"/>
          </p:cNvSpPr>
          <p:nvPr>
            <p:ph idx="1"/>
          </p:nvPr>
        </p:nvSpPr>
        <p:spPr>
          <a:xfrm>
            <a:off x="457200" y="914400"/>
            <a:ext cx="8229600" cy="5638800"/>
          </a:xfrm>
        </p:spPr>
        <p:txBody>
          <a:bodyPr>
            <a:normAutofit fontScale="92500" lnSpcReduction="20000"/>
          </a:bodyPr>
          <a:lstStyle/>
          <a:p>
            <a:pPr>
              <a:buNone/>
            </a:pPr>
            <a:r>
              <a:rPr lang="en-US" b="1" u="sng" dirty="0" smtClean="0"/>
              <a:t>Objectives</a:t>
            </a:r>
            <a:r>
              <a:rPr lang="en-US" b="1" dirty="0" smtClean="0"/>
              <a:t>:</a:t>
            </a:r>
            <a:r>
              <a:rPr lang="en-US" dirty="0" smtClean="0"/>
              <a:t> Mrs. X will:  </a:t>
            </a:r>
          </a:p>
          <a:p>
            <a:r>
              <a:rPr lang="en-US" dirty="0" smtClean="0"/>
              <a:t>state the importance of maintaining a balanced diet.   </a:t>
            </a:r>
          </a:p>
          <a:p>
            <a:r>
              <a:rPr lang="en-US" dirty="0" smtClean="0"/>
              <a:t>List the food items rich in iron , that are available in the locality. </a:t>
            </a:r>
          </a:p>
          <a:p>
            <a:pPr>
              <a:buNone/>
            </a:pPr>
            <a:r>
              <a:rPr lang="en-US" b="1" dirty="0" smtClean="0"/>
              <a:t>c. Design of the nursing system: </a:t>
            </a:r>
            <a:endParaRPr lang="en-US" dirty="0" smtClean="0"/>
          </a:p>
          <a:p>
            <a:r>
              <a:rPr lang="en-US" dirty="0" smtClean="0"/>
              <a:t>supportive educative </a:t>
            </a:r>
          </a:p>
          <a:p>
            <a:pPr>
              <a:buNone/>
            </a:pPr>
            <a:r>
              <a:rPr lang="en-US" b="1" dirty="0" smtClean="0"/>
              <a:t>d. Method of helping:</a:t>
            </a:r>
            <a:endParaRPr lang="en-US" dirty="0" smtClean="0"/>
          </a:p>
          <a:p>
            <a:r>
              <a:rPr lang="en-US" dirty="0" smtClean="0"/>
              <a:t>guidance </a:t>
            </a:r>
          </a:p>
          <a:p>
            <a:r>
              <a:rPr lang="en-US" dirty="0" smtClean="0"/>
              <a:t>support </a:t>
            </a:r>
          </a:p>
          <a:p>
            <a:r>
              <a:rPr lang="en-US" dirty="0" smtClean="0"/>
              <a:t>Teaching </a:t>
            </a:r>
          </a:p>
          <a:p>
            <a:r>
              <a:rPr lang="en-US" dirty="0" smtClean="0"/>
              <a:t>Providing developmental environment </a:t>
            </a:r>
          </a:p>
          <a:p>
            <a:endParaRPr lang="en-US" dirty="0"/>
          </a:p>
        </p:txBody>
      </p:sp>
    </p:spTree>
    <p:extLst>
      <p:ext uri="{BB962C8B-B14F-4D97-AF65-F5344CB8AC3E}">
        <p14:creationId xmlns:p14="http://schemas.microsoft.com/office/powerpoint/2010/main" val="1262402019"/>
      </p:ext>
    </p:extLst>
  </p:cSld>
  <p:clrMapOvr>
    <a:masterClrMapping/>
  </p:clrMapOvr>
  <p:timing>
    <p:tnLst>
      <p:par>
        <p:cTn id="1" dur="indefinite" restart="never" nodeType="tmRoot"/>
      </p:par>
    </p:tnLst>
  </p:timing>
</p:sld>
</file>

<file path=ppt/slides/slide1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DOROTHEA OREM</a:t>
            </a:r>
            <a:endParaRPr lang="en-US" dirty="0"/>
          </a:p>
        </p:txBody>
      </p:sp>
      <p:sp>
        <p:nvSpPr>
          <p:cNvPr id="3" name="Content Placeholder 2"/>
          <p:cNvSpPr>
            <a:spLocks noGrp="1"/>
          </p:cNvSpPr>
          <p:nvPr>
            <p:ph idx="1"/>
          </p:nvPr>
        </p:nvSpPr>
        <p:spPr>
          <a:xfrm>
            <a:off x="457200" y="990600"/>
            <a:ext cx="8229600" cy="5562600"/>
          </a:xfrm>
        </p:spPr>
        <p:txBody>
          <a:bodyPr>
            <a:normAutofit fontScale="85000" lnSpcReduction="20000"/>
          </a:bodyPr>
          <a:lstStyle/>
          <a:p>
            <a:pPr>
              <a:buNone/>
            </a:pPr>
            <a:r>
              <a:rPr lang="en-US" b="1" dirty="0" smtClean="0"/>
              <a:t>IMPLEMENTATION </a:t>
            </a:r>
            <a:endParaRPr lang="en-US" dirty="0" smtClean="0"/>
          </a:p>
          <a:p>
            <a:r>
              <a:rPr lang="en-US" dirty="0" smtClean="0"/>
              <a:t>Mutually planned and identified the objectives and the patient were made to understand about the required changes in the </a:t>
            </a:r>
            <a:r>
              <a:rPr lang="en-US" dirty="0" err="1" smtClean="0"/>
              <a:t>behaviour</a:t>
            </a:r>
            <a:r>
              <a:rPr lang="en-US" dirty="0" smtClean="0"/>
              <a:t> to have the requisites met. </a:t>
            </a:r>
          </a:p>
          <a:p>
            <a:pPr>
              <a:buNone/>
            </a:pPr>
            <a:r>
              <a:rPr lang="en-US" b="1" dirty="0" smtClean="0"/>
              <a:t>EVALUATION </a:t>
            </a:r>
            <a:endParaRPr lang="en-US" dirty="0" smtClean="0"/>
          </a:p>
          <a:p>
            <a:r>
              <a:rPr lang="en-US" dirty="0" smtClean="0"/>
              <a:t>Mrs. X understood the importance of maintaining an optimum nutrition.   </a:t>
            </a:r>
          </a:p>
          <a:p>
            <a:r>
              <a:rPr lang="en-US" dirty="0" smtClean="0"/>
              <a:t>She told that she will select the iron rich diet for her food.  </a:t>
            </a:r>
          </a:p>
          <a:p>
            <a:r>
              <a:rPr lang="en-US" dirty="0" smtClean="0"/>
              <a:t>She listed the foods that are rich in iron and that are locally available.   </a:t>
            </a:r>
          </a:p>
          <a:p>
            <a:r>
              <a:rPr lang="en-US" dirty="0" smtClean="0"/>
              <a:t>The self care deficit in terms of food will be decreased with the initiation of the nutritional intake. </a:t>
            </a:r>
          </a:p>
          <a:p>
            <a:r>
              <a:rPr lang="en-US" dirty="0" smtClean="0"/>
              <a:t>The supportive educative system was useful for Mrs. X </a:t>
            </a:r>
          </a:p>
          <a:p>
            <a:endParaRPr lang="en-US" dirty="0"/>
          </a:p>
        </p:txBody>
      </p:sp>
    </p:spTree>
    <p:extLst>
      <p:ext uri="{BB962C8B-B14F-4D97-AF65-F5344CB8AC3E}">
        <p14:creationId xmlns:p14="http://schemas.microsoft.com/office/powerpoint/2010/main" val="1278988746"/>
      </p:ext>
    </p:extLst>
  </p:cSld>
  <p:clrMapOvr>
    <a:masterClrMapping/>
  </p:clrMapOvr>
  <p:timing>
    <p:tnLst>
      <p:par>
        <p:cTn id="1" dur="indefinite" restart="never" nodeType="tmRoot"/>
      </p:par>
    </p:tnLst>
  </p:timing>
</p:sld>
</file>

<file path=ppt/slides/slide1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BETTY NEUMAN</a:t>
            </a:r>
            <a:endParaRPr lang="en-US" b="1" dirty="0"/>
          </a:p>
        </p:txBody>
      </p:sp>
      <p:sp>
        <p:nvSpPr>
          <p:cNvPr id="3" name="Content Placeholder 2"/>
          <p:cNvSpPr>
            <a:spLocks noGrp="1"/>
          </p:cNvSpPr>
          <p:nvPr>
            <p:ph idx="1"/>
          </p:nvPr>
        </p:nvSpPr>
        <p:spPr/>
        <p:txBody>
          <a:bodyPr>
            <a:normAutofit lnSpcReduction="10000"/>
          </a:bodyPr>
          <a:lstStyle/>
          <a:p>
            <a:r>
              <a:rPr lang="en-US" dirty="0" smtClean="0"/>
              <a:t>Developed a model based on the individual’s relationship to stress, the reaction to it and reconstitution factors that are dynamic in nature.</a:t>
            </a:r>
          </a:p>
          <a:p>
            <a:r>
              <a:rPr lang="en-US" dirty="0" smtClean="0"/>
              <a:t>Views a client as an open system consisting of a basic structure (physiologic, </a:t>
            </a:r>
            <a:r>
              <a:rPr lang="en-US" dirty="0" err="1" smtClean="0"/>
              <a:t>sociocultural</a:t>
            </a:r>
            <a:r>
              <a:rPr lang="en-US" dirty="0" smtClean="0"/>
              <a:t>, developmental and spiritual) </a:t>
            </a:r>
            <a:r>
              <a:rPr lang="en-US" dirty="0" err="1" smtClean="0"/>
              <a:t>sorrounded</a:t>
            </a:r>
            <a:r>
              <a:rPr lang="en-US" dirty="0" smtClean="0"/>
              <a:t> by two concentric boundaries referred to as rings of resistance. </a:t>
            </a:r>
            <a:endParaRPr lang="en-US" dirty="0"/>
          </a:p>
        </p:txBody>
      </p:sp>
    </p:spTree>
    <p:extLst>
      <p:ext uri="{BB962C8B-B14F-4D97-AF65-F5344CB8AC3E}">
        <p14:creationId xmlns:p14="http://schemas.microsoft.com/office/powerpoint/2010/main" val="4220234220"/>
      </p:ext>
    </p:extLst>
  </p:cSld>
  <p:clrMapOvr>
    <a:masterClrMapping/>
  </p:clrMapOvr>
  <p:timing>
    <p:tnLst>
      <p:par>
        <p:cTn id="1" dur="indefinite" restart="never" nodeType="tmRoot"/>
      </p:par>
    </p:tnLst>
  </p:timing>
</p:sld>
</file>

<file path=ppt/slides/slide1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BETTY NEUMAN</a:t>
            </a:r>
            <a:endParaRPr lang="en-US" dirty="0"/>
          </a:p>
        </p:txBody>
      </p:sp>
      <p:sp>
        <p:nvSpPr>
          <p:cNvPr id="3" name="Content Placeholder 2"/>
          <p:cNvSpPr>
            <a:spLocks noGrp="1"/>
          </p:cNvSpPr>
          <p:nvPr>
            <p:ph idx="1"/>
          </p:nvPr>
        </p:nvSpPr>
        <p:spPr/>
        <p:txBody>
          <a:bodyPr/>
          <a:lstStyle/>
          <a:p>
            <a:r>
              <a:rPr lang="en-US" dirty="0" smtClean="0"/>
              <a:t>Lines of resistance represent internal factors that help defend against a stressor </a:t>
            </a:r>
            <a:r>
              <a:rPr lang="en-US" dirty="0" err="1" smtClean="0"/>
              <a:t>e.g</a:t>
            </a:r>
            <a:r>
              <a:rPr lang="en-US" dirty="0" smtClean="0"/>
              <a:t> WBC</a:t>
            </a:r>
          </a:p>
          <a:p>
            <a:r>
              <a:rPr lang="en-US" dirty="0" smtClean="0"/>
              <a:t>The inner/ normal line of defense (solid line) represents the person’s state of equilibrium/ adaptation developed and maintained over time.</a:t>
            </a:r>
          </a:p>
          <a:p>
            <a:r>
              <a:rPr lang="en-US" dirty="0" smtClean="0"/>
              <a:t>Flexible line (broken line) is dynamic and can be rapidly altered over a short period of time.</a:t>
            </a:r>
            <a:endParaRPr lang="en-US" dirty="0"/>
          </a:p>
        </p:txBody>
      </p:sp>
    </p:spTree>
    <p:extLst>
      <p:ext uri="{BB962C8B-B14F-4D97-AF65-F5344CB8AC3E}">
        <p14:creationId xmlns:p14="http://schemas.microsoft.com/office/powerpoint/2010/main" val="2792805622"/>
      </p:ext>
    </p:extLst>
  </p:cSld>
  <p:clrMapOvr>
    <a:masterClrMapping/>
  </p:clrMapOvr>
  <p:timing>
    <p:tnLst>
      <p:par>
        <p:cTn id="1" dur="indefinite" restart="never" nodeType="tmRoot"/>
      </p:par>
    </p:tnLst>
  </p:timing>
</p:sld>
</file>

<file path=ppt/slides/slide1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BETTY NEUMAN</a:t>
            </a:r>
            <a:endParaRPr lang="en-US" dirty="0"/>
          </a:p>
        </p:txBody>
      </p:sp>
      <p:sp>
        <p:nvSpPr>
          <p:cNvPr id="3" name="Content Placeholder 2"/>
          <p:cNvSpPr>
            <a:spLocks noGrp="1"/>
          </p:cNvSpPr>
          <p:nvPr>
            <p:ph idx="1"/>
          </p:nvPr>
        </p:nvSpPr>
        <p:spPr/>
        <p:txBody>
          <a:bodyPr/>
          <a:lstStyle/>
          <a:p>
            <a:r>
              <a:rPr lang="en-US" dirty="0" smtClean="0"/>
              <a:t>Categorizes stressors as</a:t>
            </a:r>
          </a:p>
          <a:p>
            <a:pPr lvl="1"/>
            <a:r>
              <a:rPr lang="en-US" dirty="0" smtClean="0"/>
              <a:t>Intra-personal – occur within the individual </a:t>
            </a:r>
            <a:r>
              <a:rPr lang="en-US" dirty="0" err="1" smtClean="0"/>
              <a:t>e.g</a:t>
            </a:r>
            <a:r>
              <a:rPr lang="en-US" dirty="0" smtClean="0"/>
              <a:t> infection.</a:t>
            </a:r>
          </a:p>
          <a:p>
            <a:pPr lvl="1"/>
            <a:r>
              <a:rPr lang="en-US" dirty="0" smtClean="0"/>
              <a:t>Inter-personal – occur between individuals </a:t>
            </a:r>
            <a:r>
              <a:rPr lang="en-US" dirty="0" err="1" smtClean="0"/>
              <a:t>e.g</a:t>
            </a:r>
            <a:r>
              <a:rPr lang="en-US" dirty="0" smtClean="0"/>
              <a:t> unrealistic role expectations.</a:t>
            </a:r>
          </a:p>
          <a:p>
            <a:pPr lvl="1"/>
            <a:r>
              <a:rPr lang="en-US" dirty="0" err="1" smtClean="0"/>
              <a:t>Extrapersonal</a:t>
            </a:r>
            <a:r>
              <a:rPr lang="en-US" dirty="0" smtClean="0"/>
              <a:t> – occur outside the person </a:t>
            </a:r>
            <a:r>
              <a:rPr lang="en-US" dirty="0" err="1" smtClean="0"/>
              <a:t>e.g</a:t>
            </a:r>
            <a:r>
              <a:rPr lang="en-US" dirty="0" smtClean="0"/>
              <a:t> financial concerns.</a:t>
            </a:r>
          </a:p>
          <a:p>
            <a:pPr lvl="1">
              <a:buNone/>
            </a:pPr>
            <a:endParaRPr lang="en-US" dirty="0" smtClean="0"/>
          </a:p>
        </p:txBody>
      </p:sp>
    </p:spTree>
    <p:extLst>
      <p:ext uri="{BB962C8B-B14F-4D97-AF65-F5344CB8AC3E}">
        <p14:creationId xmlns:p14="http://schemas.microsoft.com/office/powerpoint/2010/main" val="1966512310"/>
      </p:ext>
    </p:extLst>
  </p:cSld>
  <p:clrMapOvr>
    <a:masterClrMapping/>
  </p:clrMapOvr>
  <p:timing>
    <p:tnLst>
      <p:par>
        <p:cTn id="1" dur="indefinite" restart="never" nodeType="tmRoot"/>
      </p:par>
    </p:tnLst>
  </p:timing>
</p:sld>
</file>

<file path=ppt/slides/slide1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BETTY NEUMAN</a:t>
            </a:r>
            <a:endParaRPr lang="en-US" dirty="0"/>
          </a:p>
        </p:txBody>
      </p:sp>
      <p:sp>
        <p:nvSpPr>
          <p:cNvPr id="3" name="Content Placeholder 2"/>
          <p:cNvSpPr>
            <a:spLocks noGrp="1"/>
          </p:cNvSpPr>
          <p:nvPr>
            <p:ph idx="1"/>
          </p:nvPr>
        </p:nvSpPr>
        <p:spPr>
          <a:xfrm>
            <a:off x="457200" y="990600"/>
            <a:ext cx="8229600" cy="5562600"/>
          </a:xfrm>
        </p:spPr>
        <p:txBody>
          <a:bodyPr>
            <a:normAutofit/>
          </a:bodyPr>
          <a:lstStyle/>
          <a:p>
            <a:pPr marL="342900" lvl="1" indent="-342900">
              <a:buNone/>
            </a:pPr>
            <a:r>
              <a:rPr lang="en-US" dirty="0" smtClean="0"/>
              <a:t>Nursing interventions focus on retaining or maintaining system stability. The preventive levels are:-</a:t>
            </a:r>
          </a:p>
          <a:p>
            <a:pPr marL="514350" lvl="1" indent="-514350">
              <a:buFont typeface="+mj-lt"/>
              <a:buAutoNum type="arabicPeriod"/>
            </a:pPr>
            <a:r>
              <a:rPr lang="en-US" dirty="0" smtClean="0"/>
              <a:t>Primary prevention – focuses on protecting the normal line of defense and strengthening the flexible line.</a:t>
            </a:r>
          </a:p>
          <a:p>
            <a:pPr marL="514350" lvl="1" indent="-514350">
              <a:buFont typeface="+mj-lt"/>
              <a:buAutoNum type="arabicPeriod"/>
            </a:pPr>
            <a:r>
              <a:rPr lang="en-US" dirty="0" smtClean="0"/>
              <a:t>Secondary prevention – focuses on strengthening internal lines of resistance, reducing reaction and increasing resistance factors.</a:t>
            </a:r>
          </a:p>
          <a:p>
            <a:pPr marL="514350" lvl="1" indent="-514350">
              <a:buFont typeface="+mj-lt"/>
              <a:buAutoNum type="arabicPeriod"/>
            </a:pPr>
            <a:r>
              <a:rPr lang="en-US" dirty="0" smtClean="0"/>
              <a:t>Tertiary prevention – focuses on re-adaptation and stability and protects reconstitution or return of wellness following treatment.</a:t>
            </a:r>
          </a:p>
          <a:p>
            <a:endParaRPr lang="en-US" dirty="0"/>
          </a:p>
        </p:txBody>
      </p:sp>
    </p:spTree>
    <p:extLst>
      <p:ext uri="{BB962C8B-B14F-4D97-AF65-F5344CB8AC3E}">
        <p14:creationId xmlns:p14="http://schemas.microsoft.com/office/powerpoint/2010/main" val="2404426966"/>
      </p:ext>
    </p:extLst>
  </p:cSld>
  <p:clrMapOvr>
    <a:masterClrMapping/>
  </p:clrMapOvr>
  <p:timing>
    <p:tnLst>
      <p:par>
        <p:cTn id="1" dur="indefinite" restart="never" nodeType="tmRoot"/>
      </p:par>
    </p:tnLst>
  </p:timing>
</p:sld>
</file>

<file path=ppt/slides/slide1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BETTY NEUMAN</a:t>
            </a:r>
            <a:endParaRPr lang="en-US" dirty="0"/>
          </a:p>
        </p:txBody>
      </p:sp>
      <p:sp>
        <p:nvSpPr>
          <p:cNvPr id="3" name="Content Placeholder 2"/>
          <p:cNvSpPr>
            <a:spLocks noGrp="1"/>
          </p:cNvSpPr>
          <p:nvPr>
            <p:ph idx="1"/>
          </p:nvPr>
        </p:nvSpPr>
        <p:spPr>
          <a:xfrm>
            <a:off x="457200" y="1600200"/>
            <a:ext cx="8229600" cy="4876800"/>
          </a:xfrm>
        </p:spPr>
        <p:txBody>
          <a:bodyPr>
            <a:normAutofit/>
          </a:bodyPr>
          <a:lstStyle/>
          <a:p>
            <a:pPr>
              <a:buNone/>
            </a:pPr>
            <a:r>
              <a:rPr lang="en-US" sz="1800" dirty="0" smtClean="0"/>
              <a:t>OUTER LINE: flexible line of defense</a:t>
            </a:r>
          </a:p>
          <a:p>
            <a:pPr>
              <a:buNone/>
            </a:pPr>
            <a:r>
              <a:rPr lang="en-US" sz="1800" dirty="0" smtClean="0"/>
              <a:t>Mid-line: normal line of defense</a:t>
            </a:r>
          </a:p>
          <a:p>
            <a:pPr>
              <a:buNone/>
            </a:pPr>
            <a:r>
              <a:rPr lang="en-US" sz="1800" dirty="0" smtClean="0"/>
              <a:t>Inner line: lines of resistance</a:t>
            </a:r>
            <a:endParaRPr lang="en-US" sz="1800" dirty="0"/>
          </a:p>
        </p:txBody>
      </p:sp>
      <p:sp>
        <p:nvSpPr>
          <p:cNvPr id="4" name="Oval 3"/>
          <p:cNvSpPr/>
          <p:nvPr/>
        </p:nvSpPr>
        <p:spPr>
          <a:xfrm>
            <a:off x="4419600" y="2971800"/>
            <a:ext cx="2057400" cy="182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BASIC STRUCTURE</a:t>
            </a:r>
            <a:endParaRPr lang="en-US" b="1" dirty="0"/>
          </a:p>
        </p:txBody>
      </p:sp>
      <p:sp>
        <p:nvSpPr>
          <p:cNvPr id="6" name="Arc 5"/>
          <p:cNvSpPr/>
          <p:nvPr/>
        </p:nvSpPr>
        <p:spPr>
          <a:xfrm>
            <a:off x="3962400" y="2590800"/>
            <a:ext cx="2971800" cy="2667000"/>
          </a:xfrm>
          <a:prstGeom prst="arc">
            <a:avLst>
              <a:gd name="adj1" fmla="val 16200000"/>
              <a:gd name="adj2" fmla="val 1609260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Arc 6"/>
          <p:cNvSpPr/>
          <p:nvPr/>
        </p:nvSpPr>
        <p:spPr>
          <a:xfrm>
            <a:off x="2819400" y="1524000"/>
            <a:ext cx="5257800" cy="4724400"/>
          </a:xfrm>
          <a:prstGeom prst="arc">
            <a:avLst>
              <a:gd name="adj1" fmla="val 16200000"/>
              <a:gd name="adj2" fmla="val 161161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p:cNvSpPr/>
          <p:nvPr/>
        </p:nvSpPr>
        <p:spPr>
          <a:xfrm>
            <a:off x="3352800" y="2057400"/>
            <a:ext cx="4191000" cy="3505200"/>
          </a:xfrm>
          <a:prstGeom prst="arc">
            <a:avLst>
              <a:gd name="adj1" fmla="val 16200000"/>
              <a:gd name="adj2" fmla="val 1611504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68786261"/>
      </p:ext>
    </p:extLst>
  </p:cSld>
  <p:clrMapOvr>
    <a:masterClrMapping/>
  </p:clrMapOvr>
  <p:timing>
    <p:tnLst>
      <p:par>
        <p:cTn id="1" dur="indefinite" restart="never" nodeType="tmRoot"/>
      </p:par>
    </p:tnLst>
  </p:timing>
</p:sld>
</file>

<file path=ppt/slides/slide1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Flexible Lines of Defense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Is the outer boundary to the normal line of defense, the line of resistance, and the core structure. </a:t>
            </a:r>
          </a:p>
          <a:p>
            <a:r>
              <a:rPr lang="en-US" dirty="0" smtClean="0"/>
              <a:t>Keeps the system free from stressors and is dependent on the amount of sleep, nutritional status, as well as the quality and quantity of stress an individual experiences. </a:t>
            </a:r>
          </a:p>
          <a:p>
            <a:r>
              <a:rPr lang="en-US" dirty="0" smtClean="0"/>
              <a:t>If the flexible line of defense fails to provide adequate protection to the normal line of defense, the lines of resistance become activated.</a:t>
            </a:r>
          </a:p>
          <a:p>
            <a:endParaRPr lang="en-US" dirty="0"/>
          </a:p>
        </p:txBody>
      </p:sp>
    </p:spTree>
    <p:extLst>
      <p:ext uri="{BB962C8B-B14F-4D97-AF65-F5344CB8AC3E}">
        <p14:creationId xmlns:p14="http://schemas.microsoft.com/office/powerpoint/2010/main" val="1760072350"/>
      </p:ext>
    </p:extLst>
  </p:cSld>
  <p:clrMapOvr>
    <a:masterClrMapping/>
  </p:clrMapOvr>
  <p:timing>
    <p:tnLst>
      <p:par>
        <p:cTn id="1" dur="indefinite" restart="never" nodeType="tmRoot"/>
      </p:par>
    </p:tnLst>
  </p:timing>
</p:sld>
</file>

<file path=ppt/slides/slide1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Normal Line of Defense</a:t>
            </a:r>
            <a:r>
              <a:rPr lang="en-US" dirty="0" smtClean="0"/>
              <a:t> </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Represents client’s usual wellness level. </a:t>
            </a:r>
          </a:p>
          <a:p>
            <a:r>
              <a:rPr lang="en-US" dirty="0" smtClean="0"/>
              <a:t>Can change over time in response to coping or responding to the environment, which includes intelligence, attitudes, problem solving and coping abilities. Example is skin which is constantly smooth and fair will eventually form callous over times.</a:t>
            </a:r>
          </a:p>
          <a:p>
            <a:pPr>
              <a:buNone/>
            </a:pPr>
            <a:endParaRPr lang="en-US" dirty="0"/>
          </a:p>
        </p:txBody>
      </p:sp>
    </p:spTree>
    <p:extLst>
      <p:ext uri="{BB962C8B-B14F-4D97-AF65-F5344CB8AC3E}">
        <p14:creationId xmlns:p14="http://schemas.microsoft.com/office/powerpoint/2010/main" val="295463784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Sitz</a:t>
            </a:r>
            <a:r>
              <a:rPr lang="en-US" b="1" dirty="0" smtClean="0"/>
              <a:t> bath</a:t>
            </a:r>
            <a:endParaRPr lang="en-US" dirty="0"/>
          </a:p>
        </p:txBody>
      </p:sp>
      <p:sp>
        <p:nvSpPr>
          <p:cNvPr id="3" name="Content Placeholder 2"/>
          <p:cNvSpPr>
            <a:spLocks noGrp="1"/>
          </p:cNvSpPr>
          <p:nvPr>
            <p:ph idx="1"/>
          </p:nvPr>
        </p:nvSpPr>
        <p:spPr/>
        <p:txBody>
          <a:bodyPr>
            <a:normAutofit/>
          </a:bodyPr>
          <a:lstStyle/>
          <a:p>
            <a:pPr>
              <a:buNone/>
            </a:pPr>
            <a:r>
              <a:rPr lang="en-US" b="1" dirty="0" smtClean="0"/>
              <a:t>Indications</a:t>
            </a:r>
          </a:p>
          <a:p>
            <a:r>
              <a:rPr lang="en-US" dirty="0" smtClean="0"/>
              <a:t>Hemorrhoids  </a:t>
            </a:r>
          </a:p>
          <a:p>
            <a:r>
              <a:rPr lang="en-US" dirty="0" smtClean="0"/>
              <a:t>Anal Fissures </a:t>
            </a:r>
          </a:p>
          <a:p>
            <a:r>
              <a:rPr lang="en-US" dirty="0" smtClean="0"/>
              <a:t>Rectal Surgery</a:t>
            </a:r>
          </a:p>
          <a:p>
            <a:r>
              <a:rPr lang="en-US" dirty="0" smtClean="0"/>
              <a:t>An Episiotomy, </a:t>
            </a:r>
          </a:p>
          <a:p>
            <a:r>
              <a:rPr lang="en-US" dirty="0" smtClean="0"/>
              <a:t>Inflammatory Bowel Disease</a:t>
            </a:r>
          </a:p>
          <a:p>
            <a:r>
              <a:rPr lang="en-US" dirty="0" smtClean="0"/>
              <a:t>Infections of the Bladder, Prostate or Vagina.</a:t>
            </a:r>
            <a:endParaRPr lang="en-US" dirty="0"/>
          </a:p>
        </p:txBody>
      </p:sp>
    </p:spTree>
  </p:cSld>
  <p:clrMapOvr>
    <a:masterClrMapping/>
  </p:clrMapOvr>
  <p:timing>
    <p:tnLst>
      <p:par>
        <p:cTn id="1" dur="indefinite" restart="never" nodeType="tmRoot"/>
      </p:par>
    </p:tnLst>
  </p:timing>
</p:sld>
</file>

<file path=ppt/slides/slide1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Lines of Resistance</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last boundary that protects the basic structure</a:t>
            </a:r>
          </a:p>
          <a:p>
            <a:r>
              <a:rPr lang="en-US" dirty="0" smtClean="0"/>
              <a:t>Protect the basic structure and become activated when environmental stressors invade the normal line of defense. An example: when a certain bacteria enters our system, there is an increase in leukocyte count to combat infection. </a:t>
            </a:r>
          </a:p>
          <a:p>
            <a:r>
              <a:rPr lang="en-US" dirty="0" smtClean="0"/>
              <a:t>If the lines of resistance are effective, the system can reconstitute and if the lines of resistance are not effective, the resulting energy loss can result in death. </a:t>
            </a:r>
          </a:p>
          <a:p>
            <a:endParaRPr lang="en-US" dirty="0"/>
          </a:p>
        </p:txBody>
      </p:sp>
    </p:spTree>
    <p:extLst>
      <p:ext uri="{BB962C8B-B14F-4D97-AF65-F5344CB8AC3E}">
        <p14:creationId xmlns:p14="http://schemas.microsoft.com/office/powerpoint/2010/main" val="1503851632"/>
      </p:ext>
    </p:extLst>
  </p:cSld>
  <p:clrMapOvr>
    <a:masterClrMapping/>
  </p:clrMapOvr>
  <p:timing>
    <p:tnLst>
      <p:par>
        <p:cTn id="1" dur="indefinite" restart="never" nodeType="tmRoot"/>
      </p:par>
    </p:tnLst>
  </p:timing>
</p:sld>
</file>

<file path=ppt/slides/slide1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Stressors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 Are capable of producing either a positive or negative effect on the client system. </a:t>
            </a:r>
          </a:p>
          <a:p>
            <a:r>
              <a:rPr lang="en-US" dirty="0" smtClean="0"/>
              <a:t>Is any environmental force which can potentially affect the stability of the system: </a:t>
            </a:r>
          </a:p>
          <a:p>
            <a:r>
              <a:rPr lang="en-US" b="1" i="1" dirty="0" smtClean="0"/>
              <a:t>Intrapersonal </a:t>
            </a:r>
            <a:r>
              <a:rPr lang="en-US" dirty="0" smtClean="0"/>
              <a:t>- occur within person, example is infection, thoughts and feelings </a:t>
            </a:r>
          </a:p>
          <a:p>
            <a:r>
              <a:rPr lang="en-US" b="1" i="1" dirty="0" smtClean="0"/>
              <a:t>Interpersonal </a:t>
            </a:r>
            <a:r>
              <a:rPr lang="en-US" dirty="0" smtClean="0"/>
              <a:t>- occur between individuals, e.g. role expectations </a:t>
            </a:r>
          </a:p>
          <a:p>
            <a:r>
              <a:rPr lang="en-US" b="1" i="1" dirty="0" err="1" smtClean="0"/>
              <a:t>Extrapersonal</a:t>
            </a:r>
            <a:r>
              <a:rPr lang="en-US" b="1" i="1" dirty="0" smtClean="0"/>
              <a:t> </a:t>
            </a:r>
            <a:r>
              <a:rPr lang="en-US" dirty="0" smtClean="0"/>
              <a:t>- occur outside the individual, e.g. job or finance concerns </a:t>
            </a:r>
          </a:p>
          <a:p>
            <a:endParaRPr lang="en-US" dirty="0"/>
          </a:p>
        </p:txBody>
      </p:sp>
    </p:spTree>
    <p:extLst>
      <p:ext uri="{BB962C8B-B14F-4D97-AF65-F5344CB8AC3E}">
        <p14:creationId xmlns:p14="http://schemas.microsoft.com/office/powerpoint/2010/main" val="1189556678"/>
      </p:ext>
    </p:extLst>
  </p:cSld>
  <p:clrMapOvr>
    <a:masterClrMapping/>
  </p:clrMapOvr>
  <p:timing>
    <p:tnLst>
      <p:par>
        <p:cTn id="1" dur="indefinite" restart="never" nodeType="tmRoot"/>
      </p:par>
    </p:tnLst>
  </p:timing>
</p:sld>
</file>

<file path=ppt/slides/slide1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Stressors</a:t>
            </a:r>
            <a:endParaRPr lang="en-US" dirty="0"/>
          </a:p>
        </p:txBody>
      </p:sp>
      <p:sp>
        <p:nvSpPr>
          <p:cNvPr id="3" name="Content Placeholder 2"/>
          <p:cNvSpPr>
            <a:spLocks noGrp="1"/>
          </p:cNvSpPr>
          <p:nvPr>
            <p:ph idx="1"/>
          </p:nvPr>
        </p:nvSpPr>
        <p:spPr/>
        <p:txBody>
          <a:bodyPr/>
          <a:lstStyle/>
          <a:p>
            <a:r>
              <a:rPr lang="en-US" dirty="0" smtClean="0"/>
              <a:t>A person’s reaction to stressors depends on the strength of the lines of defense.</a:t>
            </a:r>
          </a:p>
          <a:p>
            <a:r>
              <a:rPr lang="en-US" dirty="0" smtClean="0"/>
              <a:t>When the lines of defense fails, the resulting reaction depends on the strength of the lines of resistance.</a:t>
            </a:r>
          </a:p>
          <a:p>
            <a:r>
              <a:rPr lang="en-US" dirty="0" smtClean="0"/>
              <a:t>As part of the reaction, a person’s system can adapt to a stressor, an effect known as reconstitution</a:t>
            </a:r>
          </a:p>
          <a:p>
            <a:endParaRPr lang="en-US" dirty="0"/>
          </a:p>
        </p:txBody>
      </p:sp>
    </p:spTree>
    <p:extLst>
      <p:ext uri="{BB962C8B-B14F-4D97-AF65-F5344CB8AC3E}">
        <p14:creationId xmlns:p14="http://schemas.microsoft.com/office/powerpoint/2010/main" val="3392296495"/>
      </p:ext>
    </p:extLst>
  </p:cSld>
  <p:clrMapOvr>
    <a:masterClrMapping/>
  </p:clrMapOvr>
  <p:timing>
    <p:tnLst>
      <p:par>
        <p:cTn id="1" dur="indefinite" restart="never" nodeType="tmRoot"/>
      </p:par>
    </p:tnLst>
  </p:timing>
</p:sld>
</file>

<file path=ppt/slides/slide1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
            </a:r>
            <a:br>
              <a:rPr lang="en-US" b="1" i="1" dirty="0" smtClean="0"/>
            </a:br>
            <a:r>
              <a:rPr lang="en-US" b="1" dirty="0" smtClean="0"/>
              <a:t>KEY CONCEPTS</a:t>
            </a:r>
            <a:r>
              <a:rPr lang="en-US" dirty="0" smtClean="0"/>
              <a:t> </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Viewed the client as an open system consisting of a basic structure or central core of energy resources which represent concentric circles</a:t>
            </a:r>
          </a:p>
          <a:p>
            <a:r>
              <a:rPr lang="en-US" dirty="0" smtClean="0"/>
              <a:t>Each concentric circle or layer is made up of the five variable areas which are considered and occur simultaneously in each client concentric circles. </a:t>
            </a:r>
            <a:endParaRPr lang="en-US" dirty="0"/>
          </a:p>
        </p:txBody>
      </p:sp>
    </p:spTree>
    <p:extLst>
      <p:ext uri="{BB962C8B-B14F-4D97-AF65-F5344CB8AC3E}">
        <p14:creationId xmlns:p14="http://schemas.microsoft.com/office/powerpoint/2010/main" val="2698785690"/>
      </p:ext>
    </p:extLst>
  </p:cSld>
  <p:clrMapOvr>
    <a:masterClrMapping/>
  </p:clrMapOvr>
  <p:timing>
    <p:tnLst>
      <p:par>
        <p:cTn id="1" dur="indefinite" restart="never" nodeType="tmRoot"/>
      </p:par>
    </p:tnLst>
  </p:timing>
</p:sld>
</file>

<file path=ppt/slides/slide1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KEY CONCEPTS</a:t>
            </a:r>
            <a:r>
              <a:rPr lang="en-US" dirty="0" smtClean="0"/>
              <a:t> </a:t>
            </a:r>
            <a:br>
              <a:rPr lang="en-US" dirty="0" smtClean="0"/>
            </a:b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These are: </a:t>
            </a:r>
          </a:p>
          <a:p>
            <a:r>
              <a:rPr lang="en-US" b="1" i="1" dirty="0" smtClean="0"/>
              <a:t>Physiological </a:t>
            </a:r>
            <a:r>
              <a:rPr lang="en-US" dirty="0" smtClean="0"/>
              <a:t>- refers of bodily structure and function.</a:t>
            </a:r>
          </a:p>
          <a:p>
            <a:r>
              <a:rPr lang="en-US" b="1" i="1" dirty="0" smtClean="0"/>
              <a:t>Psychological</a:t>
            </a:r>
            <a:r>
              <a:rPr lang="en-US" dirty="0" smtClean="0"/>
              <a:t> - refers to mental processes, functioning and emotions.</a:t>
            </a:r>
          </a:p>
          <a:p>
            <a:r>
              <a:rPr lang="en-US" b="1" i="1" dirty="0" err="1" smtClean="0"/>
              <a:t>Sociocultural</a:t>
            </a:r>
            <a:r>
              <a:rPr lang="en-US" dirty="0" smtClean="0"/>
              <a:t> - refers to relationships; and social/cultural functions and activities. </a:t>
            </a:r>
          </a:p>
          <a:p>
            <a:r>
              <a:rPr lang="en-US" b="1" i="1" dirty="0" smtClean="0"/>
              <a:t>Spiritual</a:t>
            </a:r>
            <a:r>
              <a:rPr lang="en-US" dirty="0" smtClean="0"/>
              <a:t> - refers to the influence of spiritual beliefs.</a:t>
            </a:r>
          </a:p>
          <a:p>
            <a:r>
              <a:rPr lang="en-US" b="1" i="1" dirty="0" smtClean="0"/>
              <a:t>Developmental</a:t>
            </a:r>
            <a:r>
              <a:rPr lang="en-US" i="1" dirty="0" smtClean="0"/>
              <a:t> </a:t>
            </a:r>
            <a:r>
              <a:rPr lang="en-US" dirty="0" smtClean="0"/>
              <a:t>- refers to life’s developmental processes.</a:t>
            </a:r>
          </a:p>
          <a:p>
            <a:endParaRPr lang="en-US" dirty="0"/>
          </a:p>
        </p:txBody>
      </p:sp>
    </p:spTree>
    <p:extLst>
      <p:ext uri="{BB962C8B-B14F-4D97-AF65-F5344CB8AC3E}">
        <p14:creationId xmlns:p14="http://schemas.microsoft.com/office/powerpoint/2010/main" val="3393130870"/>
      </p:ext>
    </p:extLst>
  </p:cSld>
  <p:clrMapOvr>
    <a:masterClrMapping/>
  </p:clrMapOvr>
  <p:timing>
    <p:tnLst>
      <p:par>
        <p:cTn id="1" dur="indefinite" restart="never" nodeType="tmRoot"/>
      </p:par>
    </p:tnLst>
  </p:timing>
</p:sld>
</file>

<file path=ppt/slides/slide1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
            </a:r>
            <a:br>
              <a:rPr lang="en-US" b="1" i="1" dirty="0" smtClean="0"/>
            </a:br>
            <a:r>
              <a:rPr lang="en-US" b="1" i="1" dirty="0" smtClean="0"/>
              <a:t>Basic Structure Energy Resources</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This is otherwise known as the central core, which is made up of the basic survival factors common to all organisms. These include the following:</a:t>
            </a:r>
          </a:p>
          <a:p>
            <a:r>
              <a:rPr lang="en-US" b="1" i="1" dirty="0" smtClean="0"/>
              <a:t>Normal temperature range</a:t>
            </a:r>
            <a:r>
              <a:rPr lang="en-US" dirty="0" smtClean="0"/>
              <a:t> – body temperature regulation ability </a:t>
            </a:r>
          </a:p>
          <a:p>
            <a:r>
              <a:rPr lang="en-US" b="1" i="1" dirty="0" smtClean="0"/>
              <a:t>Genetic structure</a:t>
            </a:r>
            <a:r>
              <a:rPr lang="en-US" dirty="0" smtClean="0"/>
              <a:t> – Hair color and bodily features</a:t>
            </a:r>
          </a:p>
          <a:p>
            <a:r>
              <a:rPr lang="en-US" b="1" i="1" dirty="0" smtClean="0"/>
              <a:t>Response pattern</a:t>
            </a:r>
            <a:r>
              <a:rPr lang="en-US" dirty="0" smtClean="0"/>
              <a:t> – functioning of body systems </a:t>
            </a:r>
            <a:r>
              <a:rPr lang="en-US" dirty="0" err="1" smtClean="0"/>
              <a:t>homeostatically</a:t>
            </a:r>
            <a:endParaRPr lang="en-US" dirty="0" smtClean="0"/>
          </a:p>
          <a:p>
            <a:r>
              <a:rPr lang="en-US" b="1" i="1" dirty="0" smtClean="0"/>
              <a:t>Organ strength</a:t>
            </a:r>
            <a:r>
              <a:rPr lang="en-US" dirty="0" smtClean="0"/>
              <a:t> </a:t>
            </a:r>
            <a:r>
              <a:rPr lang="en-US" b="1" i="1" dirty="0" smtClean="0"/>
              <a:t>or weakness</a:t>
            </a:r>
            <a:r>
              <a:rPr lang="en-US" dirty="0" smtClean="0"/>
              <a:t> </a:t>
            </a:r>
          </a:p>
          <a:p>
            <a:r>
              <a:rPr lang="en-US" b="1" i="1" dirty="0" smtClean="0"/>
              <a:t>Ego structure</a:t>
            </a:r>
            <a:endParaRPr lang="en-US" dirty="0" smtClean="0"/>
          </a:p>
          <a:p>
            <a:r>
              <a:rPr lang="en-US" b="1" i="1" dirty="0" err="1" smtClean="0"/>
              <a:t>Knowns</a:t>
            </a:r>
            <a:r>
              <a:rPr lang="en-US" b="1" i="1" dirty="0" smtClean="0"/>
              <a:t> or commonalities</a:t>
            </a:r>
            <a:r>
              <a:rPr lang="en-US" dirty="0" smtClean="0"/>
              <a:t> – value system </a:t>
            </a:r>
          </a:p>
          <a:p>
            <a:endParaRPr lang="en-US" dirty="0"/>
          </a:p>
        </p:txBody>
      </p:sp>
    </p:spTree>
    <p:extLst>
      <p:ext uri="{BB962C8B-B14F-4D97-AF65-F5344CB8AC3E}">
        <p14:creationId xmlns:p14="http://schemas.microsoft.com/office/powerpoint/2010/main" val="629647763"/>
      </p:ext>
    </p:extLst>
  </p:cSld>
  <p:clrMapOvr>
    <a:masterClrMapping/>
  </p:clrMapOvr>
  <p:timing>
    <p:tnLst>
      <p:par>
        <p:cTn id="1" dur="indefinite" restart="never" nodeType="tmRoot"/>
      </p:par>
    </p:tnLst>
  </p:timing>
</p:sld>
</file>

<file path=ppt/slides/slide1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BETTY NEUMAN</a:t>
            </a:r>
            <a:endParaRPr lang="en-US" dirty="0"/>
          </a:p>
        </p:txBody>
      </p:sp>
      <p:sp>
        <p:nvSpPr>
          <p:cNvPr id="3" name="Content Placeholder 2"/>
          <p:cNvSpPr>
            <a:spLocks noGrp="1"/>
          </p:cNvSpPr>
          <p:nvPr>
            <p:ph idx="1"/>
          </p:nvPr>
        </p:nvSpPr>
        <p:spPr/>
        <p:txBody>
          <a:bodyPr>
            <a:normAutofit lnSpcReduction="10000"/>
          </a:bodyPr>
          <a:lstStyle/>
          <a:p>
            <a:r>
              <a:rPr lang="en-US" dirty="0" smtClean="0"/>
              <a:t>PERSON: A client system that is composed of physiologic, psychological, socio-cultural and environmental variables.</a:t>
            </a:r>
          </a:p>
          <a:p>
            <a:r>
              <a:rPr lang="en-US" dirty="0" smtClean="0"/>
              <a:t>ENVIRONMENT: internal and external forces surrounding humans at any time.</a:t>
            </a:r>
          </a:p>
          <a:p>
            <a:r>
              <a:rPr lang="en-US" dirty="0" smtClean="0"/>
              <a:t>HEALTH: focus is on the reparative process  of getting well.</a:t>
            </a:r>
          </a:p>
          <a:p>
            <a:r>
              <a:rPr lang="en-US" dirty="0" smtClean="0"/>
              <a:t>NURSING: goal is to place the individual in the best condition for good health care.</a:t>
            </a:r>
          </a:p>
          <a:p>
            <a:endParaRPr lang="en-US" dirty="0"/>
          </a:p>
        </p:txBody>
      </p:sp>
    </p:spTree>
    <p:extLst>
      <p:ext uri="{BB962C8B-B14F-4D97-AF65-F5344CB8AC3E}">
        <p14:creationId xmlns:p14="http://schemas.microsoft.com/office/powerpoint/2010/main" val="3595914087"/>
      </p:ext>
    </p:extLst>
  </p:cSld>
  <p:clrMapOvr>
    <a:masterClrMapping/>
  </p:clrMapOvr>
  <p:timing>
    <p:tnLst>
      <p:par>
        <p:cTn id="1" dur="indefinite" restart="never" nodeType="tmRoot"/>
      </p:par>
    </p:tnLst>
  </p:timing>
</p:sld>
</file>

<file path=ppt/slides/slide1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Assumptions</a:t>
            </a:r>
            <a:r>
              <a:rPr lang="en-US" dirty="0" smtClean="0"/>
              <a:t> </a:t>
            </a:r>
            <a:endParaRPr lang="en-US" dirty="0"/>
          </a:p>
        </p:txBody>
      </p:sp>
      <p:sp>
        <p:nvSpPr>
          <p:cNvPr id="3" name="Content Placeholder 2"/>
          <p:cNvSpPr>
            <a:spLocks noGrp="1"/>
          </p:cNvSpPr>
          <p:nvPr>
            <p:ph idx="1"/>
          </p:nvPr>
        </p:nvSpPr>
        <p:spPr/>
        <p:txBody>
          <a:bodyPr>
            <a:normAutofit fontScale="92500"/>
          </a:bodyPr>
          <a:lstStyle/>
          <a:p>
            <a:r>
              <a:rPr lang="en-US" dirty="0" smtClean="0"/>
              <a:t>Each client system is unique, a composite of factors and characteristics within a given range of responses contained within a basic structure. </a:t>
            </a:r>
          </a:p>
          <a:p>
            <a:r>
              <a:rPr lang="en-US" dirty="0" smtClean="0"/>
              <a:t>Many known, unknown, and universal stressors exist. Each differ in it’s potential for disturbing a client’s usual stability level or normal LOD (Line of </a:t>
            </a:r>
            <a:r>
              <a:rPr lang="en-US" dirty="0" err="1" smtClean="0"/>
              <a:t>Defence</a:t>
            </a:r>
            <a:r>
              <a:rPr lang="en-US" dirty="0" smtClean="0"/>
              <a:t>). </a:t>
            </a:r>
          </a:p>
          <a:p>
            <a:pPr>
              <a:buNone/>
            </a:pPr>
            <a:r>
              <a:rPr lang="en-US" dirty="0" smtClean="0"/>
              <a:t/>
            </a:r>
            <a:br>
              <a:rPr lang="en-US" dirty="0" smtClean="0"/>
            </a:br>
            <a:endParaRPr lang="en-US" dirty="0"/>
          </a:p>
        </p:txBody>
      </p:sp>
    </p:spTree>
    <p:extLst>
      <p:ext uri="{BB962C8B-B14F-4D97-AF65-F5344CB8AC3E}">
        <p14:creationId xmlns:p14="http://schemas.microsoft.com/office/powerpoint/2010/main" val="637062436"/>
      </p:ext>
    </p:extLst>
  </p:cSld>
  <p:clrMapOvr>
    <a:masterClrMapping/>
  </p:clrMapOvr>
  <p:timing>
    <p:tnLst>
      <p:par>
        <p:cTn id="1" dur="indefinite" restart="never" nodeType="tmRoot"/>
      </p:par>
    </p:tnLst>
  </p:timing>
</p:sld>
</file>

<file path=ppt/slides/slide1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Assumptions</a:t>
            </a:r>
            <a:endParaRPr lang="en-US" dirty="0"/>
          </a:p>
        </p:txBody>
      </p:sp>
      <p:sp>
        <p:nvSpPr>
          <p:cNvPr id="3" name="Content Placeholder 2"/>
          <p:cNvSpPr>
            <a:spLocks noGrp="1"/>
          </p:cNvSpPr>
          <p:nvPr>
            <p:ph idx="1"/>
          </p:nvPr>
        </p:nvSpPr>
        <p:spPr/>
        <p:txBody>
          <a:bodyPr>
            <a:normAutofit fontScale="92500"/>
          </a:bodyPr>
          <a:lstStyle/>
          <a:p>
            <a:r>
              <a:rPr lang="en-US" dirty="0" smtClean="0"/>
              <a:t>The particular inter-relationships of client variables at any point in time can affect the degree to which a client is protected by the flexible LOD against possible reaction to stressors. </a:t>
            </a:r>
          </a:p>
          <a:p>
            <a:r>
              <a:rPr lang="en-US" dirty="0" smtClean="0"/>
              <a:t>Each client/ client system has evolved a normal range of responses to the environment that is referred to as a normal LOD. The normal LOD can be used as a standard from which to measure health deviation. </a:t>
            </a:r>
          </a:p>
          <a:p>
            <a:endParaRPr lang="en-US" dirty="0"/>
          </a:p>
        </p:txBody>
      </p:sp>
    </p:spTree>
    <p:extLst>
      <p:ext uri="{BB962C8B-B14F-4D97-AF65-F5344CB8AC3E}">
        <p14:creationId xmlns:p14="http://schemas.microsoft.com/office/powerpoint/2010/main" val="1453663119"/>
      </p:ext>
    </p:extLst>
  </p:cSld>
  <p:clrMapOvr>
    <a:masterClrMapping/>
  </p:clrMapOvr>
  <p:timing>
    <p:tnLst>
      <p:par>
        <p:cTn id="1" dur="indefinite" restart="never" nodeType="tmRoot"/>
      </p:par>
    </p:tnLst>
  </p:timing>
</p:sld>
</file>

<file path=ppt/slides/slide1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Assumptions </a:t>
            </a:r>
            <a:endParaRPr lang="en-US" dirty="0"/>
          </a:p>
        </p:txBody>
      </p:sp>
      <p:sp>
        <p:nvSpPr>
          <p:cNvPr id="3" name="Content Placeholder 2"/>
          <p:cNvSpPr>
            <a:spLocks noGrp="1"/>
          </p:cNvSpPr>
          <p:nvPr>
            <p:ph idx="1"/>
          </p:nvPr>
        </p:nvSpPr>
        <p:spPr>
          <a:xfrm>
            <a:off x="457200" y="1600200"/>
            <a:ext cx="8229600" cy="4800600"/>
          </a:xfrm>
        </p:spPr>
        <p:txBody>
          <a:bodyPr>
            <a:normAutofit fontScale="85000" lnSpcReduction="20000"/>
          </a:bodyPr>
          <a:lstStyle/>
          <a:p>
            <a:r>
              <a:rPr lang="en-US" dirty="0" smtClean="0"/>
              <a:t>When the flexible LOD is no longer capable of protecting the client/ client system against an environmental stressor, the stressor breaks through the normal LOD </a:t>
            </a:r>
          </a:p>
          <a:p>
            <a:r>
              <a:rPr lang="en-US" dirty="0" smtClean="0"/>
              <a:t>The client whether in a state of wellness or illness, is a dynamic composite of the inter-relationships of the variables. Wellness is on a continuum of available energy to support the system in an optimal state of system stability. </a:t>
            </a:r>
          </a:p>
          <a:p>
            <a:r>
              <a:rPr lang="en-US" dirty="0" smtClean="0"/>
              <a:t>Implicit within each client system are internal resistance factors known as LOR, which function to stabilize and realign the client to the usual wellness state. </a:t>
            </a:r>
          </a:p>
        </p:txBody>
      </p:sp>
    </p:spTree>
    <p:extLst>
      <p:ext uri="{BB962C8B-B14F-4D97-AF65-F5344CB8AC3E}">
        <p14:creationId xmlns:p14="http://schemas.microsoft.com/office/powerpoint/2010/main" val="2611537138"/>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Sitz</a:t>
            </a:r>
            <a:r>
              <a:rPr lang="en-US" b="1" dirty="0" smtClean="0"/>
              <a:t> bath</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Procedure </a:t>
            </a:r>
          </a:p>
          <a:p>
            <a:r>
              <a:rPr lang="en-US" dirty="0" smtClean="0"/>
              <a:t>Fill the plastic </a:t>
            </a:r>
            <a:r>
              <a:rPr lang="en-US" dirty="0" err="1" smtClean="0"/>
              <a:t>sitz</a:t>
            </a:r>
            <a:r>
              <a:rPr lang="en-US" dirty="0" smtClean="0"/>
              <a:t> bath two-thirds (2/3) full with warm water, not hot (37 to 39°C or 99 to 102°F). </a:t>
            </a:r>
          </a:p>
          <a:p>
            <a:r>
              <a:rPr lang="en-US" dirty="0" smtClean="0"/>
              <a:t>Add (5 to 15mL) 1/2 – 1 tablespoon of baking soda or (5-10mL) 1–2 teaspoons of salt to the water in the plastic </a:t>
            </a:r>
            <a:r>
              <a:rPr lang="en-US" dirty="0" err="1" smtClean="0"/>
              <a:t>sitz</a:t>
            </a:r>
            <a:r>
              <a:rPr lang="en-US" dirty="0" smtClean="0"/>
              <a:t> bath and swirl the water till the baking soda or salt is dissolved. </a:t>
            </a:r>
          </a:p>
          <a:p>
            <a:r>
              <a:rPr lang="en-US" dirty="0" smtClean="0"/>
              <a:t>Carefully assist the patient to sit down in the plastic </a:t>
            </a:r>
            <a:r>
              <a:rPr lang="en-US" dirty="0" err="1" smtClean="0"/>
              <a:t>sitz</a:t>
            </a:r>
            <a:r>
              <a:rPr lang="en-US" dirty="0" smtClean="0"/>
              <a:t> bath and soak their </a:t>
            </a:r>
            <a:r>
              <a:rPr lang="en-US" dirty="0" err="1" smtClean="0"/>
              <a:t>perianal</a:t>
            </a:r>
            <a:r>
              <a:rPr lang="en-US" dirty="0" smtClean="0"/>
              <a:t> area for 10 to 15 minutes. </a:t>
            </a:r>
            <a:endParaRPr lang="en-US" dirty="0"/>
          </a:p>
        </p:txBody>
      </p:sp>
    </p:spTree>
  </p:cSld>
  <p:clrMapOvr>
    <a:masterClrMapping/>
  </p:clrMapOvr>
  <p:timing>
    <p:tnLst>
      <p:par>
        <p:cTn id="1" dur="indefinite" restart="never" nodeType="tmRoot"/>
      </p:par>
    </p:tnLst>
  </p:timing>
</p:sld>
</file>

<file path=ppt/slides/slide1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Assumptions </a:t>
            </a:r>
            <a:endParaRPr lang="en-US" dirty="0"/>
          </a:p>
        </p:txBody>
      </p:sp>
      <p:sp>
        <p:nvSpPr>
          <p:cNvPr id="3" name="Content Placeholder 2"/>
          <p:cNvSpPr>
            <a:spLocks noGrp="1"/>
          </p:cNvSpPr>
          <p:nvPr>
            <p:ph idx="1"/>
          </p:nvPr>
        </p:nvSpPr>
        <p:spPr/>
        <p:txBody>
          <a:bodyPr>
            <a:normAutofit lnSpcReduction="10000"/>
          </a:bodyPr>
          <a:lstStyle/>
          <a:p>
            <a:r>
              <a:rPr lang="en-US" dirty="0" smtClean="0"/>
              <a:t>Primary prevention relates to principles applied in client assessment and intervention, in identification and reduction of possible or actual risk factors. </a:t>
            </a:r>
          </a:p>
          <a:p>
            <a:r>
              <a:rPr lang="en-US" dirty="0" smtClean="0"/>
              <a:t> Secondary prevention relates to </a:t>
            </a:r>
            <a:r>
              <a:rPr lang="en-US" dirty="0" err="1" smtClean="0"/>
              <a:t>symptomatology</a:t>
            </a:r>
            <a:r>
              <a:rPr lang="en-US" dirty="0" smtClean="0"/>
              <a:t> following a reaction to stressor, appropriate ranking of intervention priorities and treatment to reduce their noxious effects. </a:t>
            </a:r>
          </a:p>
          <a:p>
            <a:endParaRPr lang="en-US" dirty="0"/>
          </a:p>
        </p:txBody>
      </p:sp>
    </p:spTree>
    <p:extLst>
      <p:ext uri="{BB962C8B-B14F-4D97-AF65-F5344CB8AC3E}">
        <p14:creationId xmlns:p14="http://schemas.microsoft.com/office/powerpoint/2010/main" val="3003424462"/>
      </p:ext>
    </p:extLst>
  </p:cSld>
  <p:clrMapOvr>
    <a:masterClrMapping/>
  </p:clrMapOvr>
  <p:timing>
    <p:tnLst>
      <p:par>
        <p:cTn id="1" dur="indefinite" restart="never" nodeType="tmRoot"/>
      </p:par>
    </p:tnLst>
  </p:timing>
</p:sld>
</file>

<file path=ppt/slides/slide1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Assumptions</a:t>
            </a:r>
            <a:endParaRPr lang="en-US" dirty="0"/>
          </a:p>
        </p:txBody>
      </p:sp>
      <p:sp>
        <p:nvSpPr>
          <p:cNvPr id="3" name="Content Placeholder 2"/>
          <p:cNvSpPr>
            <a:spLocks noGrp="1"/>
          </p:cNvSpPr>
          <p:nvPr>
            <p:ph idx="1"/>
          </p:nvPr>
        </p:nvSpPr>
        <p:spPr/>
        <p:txBody>
          <a:bodyPr/>
          <a:lstStyle/>
          <a:p>
            <a:r>
              <a:rPr lang="en-US" dirty="0" smtClean="0"/>
              <a:t>Tertiary prevention relates to </a:t>
            </a:r>
            <a:r>
              <a:rPr lang="en-US" dirty="0" err="1" smtClean="0"/>
              <a:t>adjustive</a:t>
            </a:r>
            <a:r>
              <a:rPr lang="en-US" dirty="0" smtClean="0"/>
              <a:t> processes taking place as reconstitution begins and maintenance factors move the back in circular manner toward primary prevention. </a:t>
            </a:r>
          </a:p>
          <a:p>
            <a:r>
              <a:rPr lang="en-US" dirty="0" smtClean="0"/>
              <a:t>The client as a system is in dynamic, constant energy exchange with the environment.</a:t>
            </a:r>
          </a:p>
          <a:p>
            <a:endParaRPr lang="en-US" dirty="0"/>
          </a:p>
        </p:txBody>
      </p:sp>
    </p:spTree>
    <p:extLst>
      <p:ext uri="{BB962C8B-B14F-4D97-AF65-F5344CB8AC3E}">
        <p14:creationId xmlns:p14="http://schemas.microsoft.com/office/powerpoint/2010/main" val="2519624099"/>
      </p:ext>
    </p:extLst>
  </p:cSld>
  <p:clrMapOvr>
    <a:masterClrMapping/>
  </p:clrMapOvr>
  <p:timing>
    <p:tnLst>
      <p:par>
        <p:cTn id="1" dur="indefinite" restart="never" nodeType="tmRoot"/>
      </p:par>
    </p:tnLst>
  </p:timing>
</p:sld>
</file>

<file path=ppt/slides/slide1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HILDEGARD PEPLAU</a:t>
            </a:r>
            <a:endParaRPr lang="en-US" b="1" dirty="0"/>
          </a:p>
        </p:txBody>
      </p:sp>
      <p:sp>
        <p:nvSpPr>
          <p:cNvPr id="3" name="Content Placeholder 2"/>
          <p:cNvSpPr>
            <a:spLocks noGrp="1"/>
          </p:cNvSpPr>
          <p:nvPr>
            <p:ph idx="1"/>
          </p:nvPr>
        </p:nvSpPr>
        <p:spPr/>
        <p:txBody>
          <a:bodyPr/>
          <a:lstStyle/>
          <a:p>
            <a:r>
              <a:rPr lang="en-US" dirty="0" smtClean="0"/>
              <a:t>Interpersonal relations model</a:t>
            </a:r>
          </a:p>
          <a:p>
            <a:r>
              <a:rPr lang="en-US" dirty="0" smtClean="0"/>
              <a:t>Use of a therapeutic relationship between the nurse and the client </a:t>
            </a:r>
          </a:p>
          <a:p>
            <a:r>
              <a:rPr lang="en-US" dirty="0" smtClean="0"/>
              <a:t>Nurses enter into a personal relationship with an individual when a need is present.</a:t>
            </a:r>
          </a:p>
          <a:p>
            <a:r>
              <a:rPr lang="en-US" dirty="0" smtClean="0"/>
              <a:t>Nurse – client relationship evolves in four phases</a:t>
            </a:r>
            <a:endParaRPr lang="en-US" dirty="0"/>
          </a:p>
        </p:txBody>
      </p:sp>
    </p:spTree>
    <p:extLst>
      <p:ext uri="{BB962C8B-B14F-4D97-AF65-F5344CB8AC3E}">
        <p14:creationId xmlns:p14="http://schemas.microsoft.com/office/powerpoint/2010/main" val="689972508"/>
      </p:ext>
    </p:extLst>
  </p:cSld>
  <p:clrMapOvr>
    <a:masterClrMapping/>
  </p:clrMapOvr>
  <p:timing>
    <p:tnLst>
      <p:par>
        <p:cTn id="1" dur="indefinite" restart="never" nodeType="tmRoot"/>
      </p:par>
    </p:tnLst>
  </p:timing>
</p:sld>
</file>

<file path=ppt/slides/slide1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Major Concepts </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The theory explains the purpose of nursing is to help others identify their felt difficulties.</a:t>
            </a:r>
          </a:p>
          <a:p>
            <a:r>
              <a:rPr lang="en-US" dirty="0" smtClean="0"/>
              <a:t>Nurses should apply principles of human relations to the problems that arise at all levels of experience.</a:t>
            </a:r>
          </a:p>
          <a:p>
            <a:r>
              <a:rPr lang="en-US" dirty="0" err="1" smtClean="0"/>
              <a:t>Peplau's</a:t>
            </a:r>
            <a:r>
              <a:rPr lang="en-US" dirty="0" smtClean="0"/>
              <a:t> theory explains the phases of interpersonal process, roles in nursing situations and methods for studying nursing as an interpersonal process. </a:t>
            </a:r>
          </a:p>
          <a:p>
            <a:endParaRPr lang="en-US" dirty="0"/>
          </a:p>
        </p:txBody>
      </p:sp>
    </p:spTree>
    <p:extLst>
      <p:ext uri="{BB962C8B-B14F-4D97-AF65-F5344CB8AC3E}">
        <p14:creationId xmlns:p14="http://schemas.microsoft.com/office/powerpoint/2010/main" val="3841552705"/>
      </p:ext>
    </p:extLst>
  </p:cSld>
  <p:clrMapOvr>
    <a:masterClrMapping/>
  </p:clrMapOvr>
  <p:timing>
    <p:tnLst>
      <p:par>
        <p:cTn id="1" dur="indefinite" restart="never" nodeType="tmRoot"/>
      </p:par>
    </p:tnLst>
  </p:timing>
</p:sld>
</file>

<file path=ppt/slides/slide1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Major Concepts</a:t>
            </a:r>
            <a:endParaRPr lang="en-US" dirty="0"/>
          </a:p>
        </p:txBody>
      </p:sp>
      <p:sp>
        <p:nvSpPr>
          <p:cNvPr id="3" name="Content Placeholder 2"/>
          <p:cNvSpPr>
            <a:spLocks noGrp="1"/>
          </p:cNvSpPr>
          <p:nvPr>
            <p:ph idx="1"/>
          </p:nvPr>
        </p:nvSpPr>
        <p:spPr/>
        <p:txBody>
          <a:bodyPr>
            <a:normAutofit/>
          </a:bodyPr>
          <a:lstStyle/>
          <a:p>
            <a:r>
              <a:rPr lang="en-US" dirty="0" smtClean="0"/>
              <a:t>Nursing is therapeutic in that it is a healing art, assisting an individual who is sick or in need of health care. </a:t>
            </a:r>
          </a:p>
          <a:p>
            <a:r>
              <a:rPr lang="en-US" dirty="0" smtClean="0"/>
              <a:t>Nursing is an interpersonal process because it involves interaction between two or more individuals with a common goal. </a:t>
            </a:r>
          </a:p>
          <a:p>
            <a:endParaRPr lang="en-US" dirty="0"/>
          </a:p>
        </p:txBody>
      </p:sp>
    </p:spTree>
    <p:extLst>
      <p:ext uri="{BB962C8B-B14F-4D97-AF65-F5344CB8AC3E}">
        <p14:creationId xmlns:p14="http://schemas.microsoft.com/office/powerpoint/2010/main" val="172335499"/>
      </p:ext>
    </p:extLst>
  </p:cSld>
  <p:clrMapOvr>
    <a:masterClrMapping/>
  </p:clrMapOvr>
  <p:timing>
    <p:tnLst>
      <p:par>
        <p:cTn id="1" dur="indefinite" restart="never" nodeType="tmRoot"/>
      </p:par>
    </p:tnLst>
  </p:timing>
</p:sld>
</file>

<file path=ppt/slides/slide1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Major Concepts</a:t>
            </a:r>
            <a:endParaRPr lang="en-US" dirty="0"/>
          </a:p>
        </p:txBody>
      </p:sp>
      <p:sp>
        <p:nvSpPr>
          <p:cNvPr id="3" name="Content Placeholder 2"/>
          <p:cNvSpPr>
            <a:spLocks noGrp="1"/>
          </p:cNvSpPr>
          <p:nvPr>
            <p:ph idx="1"/>
          </p:nvPr>
        </p:nvSpPr>
        <p:spPr/>
        <p:txBody>
          <a:bodyPr/>
          <a:lstStyle/>
          <a:p>
            <a:r>
              <a:rPr lang="en-US" dirty="0" smtClean="0"/>
              <a:t>The attainment of goal is achieved through the use of a series of steps following a series of pattern. </a:t>
            </a:r>
          </a:p>
          <a:p>
            <a:r>
              <a:rPr lang="en-US" dirty="0" smtClean="0"/>
              <a:t>The nurse and patient work together so both become mature and knowledgeable in the process. </a:t>
            </a:r>
          </a:p>
          <a:p>
            <a:endParaRPr lang="en-US" dirty="0"/>
          </a:p>
        </p:txBody>
      </p:sp>
    </p:spTree>
    <p:extLst>
      <p:ext uri="{BB962C8B-B14F-4D97-AF65-F5344CB8AC3E}">
        <p14:creationId xmlns:p14="http://schemas.microsoft.com/office/powerpoint/2010/main" val="2842948176"/>
      </p:ext>
    </p:extLst>
  </p:cSld>
  <p:clrMapOvr>
    <a:masterClrMapping/>
  </p:clrMapOvr>
  <p:timing>
    <p:tnLst>
      <p:par>
        <p:cTn id="1" dur="indefinite" restart="never" nodeType="tmRoot"/>
      </p:par>
    </p:tnLst>
  </p:timing>
</p:sld>
</file>

<file path=ppt/slides/slide1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HILDEGARD PEPLAU</a:t>
            </a:r>
            <a:endParaRPr lang="en-US" dirty="0"/>
          </a:p>
        </p:txBody>
      </p:sp>
      <p:sp>
        <p:nvSpPr>
          <p:cNvPr id="3" name="Content Placeholder 2"/>
          <p:cNvSpPr>
            <a:spLocks noGrp="1"/>
          </p:cNvSpPr>
          <p:nvPr>
            <p:ph idx="1"/>
          </p:nvPr>
        </p:nvSpPr>
        <p:spPr>
          <a:xfrm>
            <a:off x="457200" y="1066800"/>
            <a:ext cx="8229600" cy="5334000"/>
          </a:xfrm>
        </p:spPr>
        <p:txBody>
          <a:bodyPr>
            <a:normAutofit fontScale="92500" lnSpcReduction="20000"/>
          </a:bodyPr>
          <a:lstStyle/>
          <a:p>
            <a:pPr>
              <a:buNone/>
            </a:pPr>
            <a:r>
              <a:rPr lang="en-US" b="1" dirty="0" smtClean="0"/>
              <a:t>PHASES</a:t>
            </a:r>
          </a:p>
          <a:p>
            <a:pPr marL="514350" indent="-514350">
              <a:buFont typeface="+mj-lt"/>
              <a:buAutoNum type="arabicPeriod"/>
            </a:pPr>
            <a:r>
              <a:rPr lang="en-US" dirty="0" smtClean="0"/>
              <a:t>ORIENTATION: the client seeks help and the nurse assists the client to understand the problem and extent of the need for help.</a:t>
            </a:r>
          </a:p>
          <a:p>
            <a:pPr marL="514350" indent="-514350">
              <a:buFont typeface="+mj-lt"/>
              <a:buAutoNum type="arabicPeriod"/>
            </a:pPr>
            <a:r>
              <a:rPr lang="en-US" dirty="0" smtClean="0"/>
              <a:t>IDENTIFICATION: the client assumes a posture of dependence, interdependence and independence in relation to the nurse.</a:t>
            </a:r>
          </a:p>
          <a:p>
            <a:pPr marL="514350" indent="-514350">
              <a:buFont typeface="+mj-lt"/>
              <a:buAutoNum type="arabicPeriod"/>
            </a:pPr>
            <a:r>
              <a:rPr lang="en-US" dirty="0" smtClean="0"/>
              <a:t>EXPLOITATION: The client derives full value from what the nurse offers through the relationship. Power shifts from nurse to client.</a:t>
            </a:r>
          </a:p>
          <a:p>
            <a:pPr marL="514350" indent="-514350">
              <a:buFont typeface="+mj-lt"/>
              <a:buAutoNum type="arabicPeriod"/>
            </a:pPr>
            <a:r>
              <a:rPr lang="en-US" dirty="0" smtClean="0"/>
              <a:t>RESOLUTION: old needs and goals are put aside and new ones adopted.</a:t>
            </a:r>
            <a:endParaRPr lang="en-US" dirty="0"/>
          </a:p>
        </p:txBody>
      </p:sp>
    </p:spTree>
    <p:extLst>
      <p:ext uri="{BB962C8B-B14F-4D97-AF65-F5344CB8AC3E}">
        <p14:creationId xmlns:p14="http://schemas.microsoft.com/office/powerpoint/2010/main" val="4111580239"/>
      </p:ext>
    </p:extLst>
  </p:cSld>
  <p:clrMapOvr>
    <a:masterClrMapping/>
  </p:clrMapOvr>
  <p:timing>
    <p:tnLst>
      <p:par>
        <p:cTn id="1" dur="indefinite" restart="never" nodeType="tmRoot"/>
      </p:par>
    </p:tnLst>
  </p:timing>
</p:sld>
</file>

<file path=ppt/slides/slide1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Factors influencing orientation phase</a:t>
            </a:r>
            <a:endParaRPr lang="en-US" dirty="0"/>
          </a:p>
        </p:txBody>
      </p:sp>
      <p:pic>
        <p:nvPicPr>
          <p:cNvPr id="593922" name="Picture 2"/>
          <p:cNvPicPr>
            <a:picLocks noGrp="1" noChangeAspect="1" noChangeArrowheads="1"/>
          </p:cNvPicPr>
          <p:nvPr>
            <p:ph idx="1"/>
          </p:nvPr>
        </p:nvPicPr>
        <p:blipFill>
          <a:blip r:embed="rId2"/>
          <a:srcRect/>
          <a:stretch>
            <a:fillRect/>
          </a:stretch>
        </p:blipFill>
        <p:spPr bwMode="auto">
          <a:xfrm>
            <a:off x="609600" y="1371600"/>
            <a:ext cx="7848600" cy="5029200"/>
          </a:xfrm>
          <a:prstGeom prst="rect">
            <a:avLst/>
          </a:prstGeom>
          <a:noFill/>
          <a:ln w="9525">
            <a:noFill/>
            <a:miter lim="800000"/>
            <a:headEnd/>
            <a:tailEnd/>
          </a:ln>
          <a:effectLst/>
        </p:spPr>
      </p:pic>
    </p:spTree>
    <p:extLst>
      <p:ext uri="{BB962C8B-B14F-4D97-AF65-F5344CB8AC3E}">
        <p14:creationId xmlns:p14="http://schemas.microsoft.com/office/powerpoint/2010/main" val="486763602"/>
      </p:ext>
    </p:extLst>
  </p:cSld>
  <p:clrMapOvr>
    <a:masterClrMapping/>
  </p:clrMapOvr>
  <p:timing>
    <p:tnLst>
      <p:par>
        <p:cTn id="1" dur="indefinite" restart="never" nodeType="tmRoot"/>
      </p:par>
    </p:tnLst>
  </p:timing>
</p:sld>
</file>

<file path=ppt/slides/slide1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HILDEGARD PEPLAU</a:t>
            </a:r>
            <a:endParaRPr lang="en-US" b="1" dirty="0"/>
          </a:p>
        </p:txBody>
      </p:sp>
      <p:sp>
        <p:nvSpPr>
          <p:cNvPr id="3" name="Content Placeholder 2"/>
          <p:cNvSpPr>
            <a:spLocks noGrp="1"/>
          </p:cNvSpPr>
          <p:nvPr>
            <p:ph idx="1"/>
          </p:nvPr>
        </p:nvSpPr>
        <p:spPr/>
        <p:txBody>
          <a:bodyPr/>
          <a:lstStyle/>
          <a:p>
            <a:r>
              <a:rPr lang="en-US" dirty="0" smtClean="0"/>
              <a:t>To clients </a:t>
            </a:r>
            <a:r>
              <a:rPr lang="en-US" dirty="0" err="1" smtClean="0"/>
              <a:t>fufill</a:t>
            </a:r>
            <a:r>
              <a:rPr lang="en-US" dirty="0" smtClean="0"/>
              <a:t> their needs, nurses assume many roles, teacher, leader, </a:t>
            </a:r>
            <a:r>
              <a:rPr lang="en-US" dirty="0" err="1" smtClean="0"/>
              <a:t>counsellor</a:t>
            </a:r>
            <a:endParaRPr lang="en-US" dirty="0" smtClean="0"/>
          </a:p>
          <a:p>
            <a:r>
              <a:rPr lang="en-US" dirty="0" err="1" smtClean="0"/>
              <a:t>Peplau’s</a:t>
            </a:r>
            <a:r>
              <a:rPr lang="en-US" dirty="0" smtClean="0"/>
              <a:t> model continues to be used by clinicians when working with individuals who have </a:t>
            </a:r>
            <a:r>
              <a:rPr lang="en-US" dirty="0" err="1" smtClean="0"/>
              <a:t>psychologic</a:t>
            </a:r>
            <a:r>
              <a:rPr lang="en-US" dirty="0" smtClean="0"/>
              <a:t> problems.</a:t>
            </a:r>
            <a:endParaRPr lang="en-US" dirty="0"/>
          </a:p>
        </p:txBody>
      </p:sp>
    </p:spTree>
    <p:extLst>
      <p:ext uri="{BB962C8B-B14F-4D97-AF65-F5344CB8AC3E}">
        <p14:creationId xmlns:p14="http://schemas.microsoft.com/office/powerpoint/2010/main" val="335005880"/>
      </p:ext>
    </p:extLst>
  </p:cSld>
  <p:clrMapOvr>
    <a:masterClrMapping/>
  </p:clrMapOvr>
  <p:timing>
    <p:tnLst>
      <p:par>
        <p:cTn id="1" dur="indefinite" restart="never" nodeType="tmRoot"/>
      </p:par>
    </p:tnLst>
  </p:timing>
</p:sld>
</file>

<file path=ppt/slides/slide1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HILDEGARD PEPLAU</a:t>
            </a:r>
            <a:endParaRPr lang="en-US" dirty="0"/>
          </a:p>
        </p:txBody>
      </p:sp>
      <p:sp>
        <p:nvSpPr>
          <p:cNvPr id="3" name="Content Placeholder 2"/>
          <p:cNvSpPr>
            <a:spLocks noGrp="1"/>
          </p:cNvSpPr>
          <p:nvPr>
            <p:ph idx="1"/>
          </p:nvPr>
        </p:nvSpPr>
        <p:spPr/>
        <p:txBody>
          <a:bodyPr>
            <a:normAutofit fontScale="85000" lnSpcReduction="20000"/>
          </a:bodyPr>
          <a:lstStyle/>
          <a:p>
            <a:r>
              <a:rPr lang="en-US" b="1" dirty="0" smtClean="0"/>
              <a:t>Person</a:t>
            </a:r>
            <a:r>
              <a:rPr lang="en-US" dirty="0" smtClean="0"/>
              <a:t>: A developing organism that tries to reduce anxiety caused by needs.</a:t>
            </a:r>
          </a:p>
          <a:p>
            <a:r>
              <a:rPr lang="en-US" b="1" dirty="0" smtClean="0"/>
              <a:t>Environment</a:t>
            </a:r>
            <a:r>
              <a:rPr lang="en-US" dirty="0" smtClean="0"/>
              <a:t>: Existing forces outside the organism and in the context of culture </a:t>
            </a:r>
          </a:p>
          <a:p>
            <a:r>
              <a:rPr lang="en-US" b="1" dirty="0" smtClean="0"/>
              <a:t>Health</a:t>
            </a:r>
            <a:r>
              <a:rPr lang="en-US" dirty="0" smtClean="0"/>
              <a:t>: A word symbol that implies </a:t>
            </a:r>
            <a:r>
              <a:rPr lang="en-US" i="1" dirty="0" smtClean="0"/>
              <a:t>forward movement of personality</a:t>
            </a:r>
            <a:r>
              <a:rPr lang="en-US" dirty="0" smtClean="0"/>
              <a:t> and other ongoing human processes in the direction of </a:t>
            </a:r>
            <a:r>
              <a:rPr lang="en-US" i="1" dirty="0" smtClean="0"/>
              <a:t>creative</a:t>
            </a:r>
            <a:r>
              <a:rPr lang="en-US" dirty="0" smtClean="0"/>
              <a:t>, </a:t>
            </a:r>
            <a:r>
              <a:rPr lang="en-US" i="1" dirty="0" smtClean="0"/>
              <a:t>constructive</a:t>
            </a:r>
            <a:r>
              <a:rPr lang="en-US" dirty="0" smtClean="0"/>
              <a:t>, </a:t>
            </a:r>
            <a:r>
              <a:rPr lang="en-US" i="1" dirty="0" smtClean="0"/>
              <a:t>productive,</a:t>
            </a:r>
            <a:r>
              <a:rPr lang="en-US" dirty="0" smtClean="0"/>
              <a:t> </a:t>
            </a:r>
            <a:r>
              <a:rPr lang="en-US" i="1" dirty="0" smtClean="0"/>
              <a:t>personal</a:t>
            </a:r>
            <a:r>
              <a:rPr lang="en-US" dirty="0" smtClean="0"/>
              <a:t> and </a:t>
            </a:r>
            <a:r>
              <a:rPr lang="en-US" i="1" dirty="0" smtClean="0"/>
              <a:t>community living</a:t>
            </a:r>
            <a:r>
              <a:rPr lang="en-US" dirty="0" smtClean="0"/>
              <a:t>. </a:t>
            </a:r>
          </a:p>
          <a:p>
            <a:r>
              <a:rPr lang="en-US" b="1" dirty="0" smtClean="0"/>
              <a:t>Nursing: </a:t>
            </a:r>
            <a:r>
              <a:rPr lang="en-US" dirty="0" smtClean="0"/>
              <a:t>A significant therapeutic interpersonal process. It functions cooperatively with other human process that make health possible for individuals in communities. </a:t>
            </a:r>
          </a:p>
          <a:p>
            <a:endParaRPr lang="en-US" dirty="0"/>
          </a:p>
        </p:txBody>
      </p:sp>
    </p:spTree>
    <p:extLst>
      <p:ext uri="{BB962C8B-B14F-4D97-AF65-F5344CB8AC3E}">
        <p14:creationId xmlns:p14="http://schemas.microsoft.com/office/powerpoint/2010/main" val="151626505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Sitz</a:t>
            </a:r>
            <a:r>
              <a:rPr lang="en-US" b="1" dirty="0" smtClean="0"/>
              <a:t> bath</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NURSING ROLE:</a:t>
            </a:r>
          </a:p>
          <a:p>
            <a:r>
              <a:rPr lang="en-US" dirty="0" smtClean="0"/>
              <a:t>Warm water should not be used if considerable congestion is already present.</a:t>
            </a:r>
          </a:p>
          <a:p>
            <a:r>
              <a:rPr lang="en-US" dirty="0" smtClean="0"/>
              <a:t>The patient should be observed closely for signs of weakness and faintness.</a:t>
            </a:r>
          </a:p>
          <a:p>
            <a:r>
              <a:rPr lang="en-US" dirty="0" smtClean="0"/>
              <a:t>After the patient is in the tub or the chair, check to see whether or not there is pressure against the patient’s thighs or legs.</a:t>
            </a:r>
          </a:p>
          <a:p>
            <a:r>
              <a:rPr lang="en-US" dirty="0" smtClean="0"/>
              <a:t>Support patient’s back in the lumbar region.</a:t>
            </a:r>
            <a:endParaRPr lang="en-US" dirty="0"/>
          </a:p>
        </p:txBody>
      </p:sp>
    </p:spTree>
  </p:cSld>
  <p:clrMapOvr>
    <a:masterClrMapping/>
  </p:clrMapOvr>
  <p:timing>
    <p:tnLst>
      <p:par>
        <p:cTn id="1" dur="indefinite" restart="never" nodeType="tmRoot"/>
      </p:par>
    </p:tnLst>
  </p:timing>
</p:sld>
</file>

<file path=ppt/slides/slide1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Roles of nurse </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85000" lnSpcReduction="10000"/>
          </a:bodyPr>
          <a:lstStyle/>
          <a:p>
            <a:r>
              <a:rPr lang="en-US" b="1" dirty="0" smtClean="0"/>
              <a:t>Stranger: </a:t>
            </a:r>
            <a:r>
              <a:rPr lang="en-US" dirty="0" smtClean="0"/>
              <a:t>receives the client in the same way one meets a stranger in other life situations provides an accepting climate that builds trust. </a:t>
            </a:r>
          </a:p>
          <a:p>
            <a:r>
              <a:rPr lang="en-US" b="1" dirty="0" smtClean="0"/>
              <a:t>Teacher: </a:t>
            </a:r>
            <a:r>
              <a:rPr lang="en-US" dirty="0" smtClean="0"/>
              <a:t>who imparts knowledge in reference to a need or interest </a:t>
            </a:r>
          </a:p>
          <a:p>
            <a:r>
              <a:rPr lang="en-US" b="1" dirty="0" smtClean="0"/>
              <a:t>Resource Person </a:t>
            </a:r>
            <a:r>
              <a:rPr lang="en-US" dirty="0" smtClean="0"/>
              <a:t>: one who provides a specific needed information that aids in the understanding of a problem or new situation </a:t>
            </a:r>
          </a:p>
          <a:p>
            <a:r>
              <a:rPr lang="en-US" b="1" dirty="0" smtClean="0"/>
              <a:t>Counselors :</a:t>
            </a:r>
            <a:r>
              <a:rPr lang="en-US" dirty="0" smtClean="0"/>
              <a:t> helps to understand and integrate the meaning of current life circumstances ,provides guidance and encouragement to make changes </a:t>
            </a:r>
          </a:p>
          <a:p>
            <a:endParaRPr lang="en-US" dirty="0"/>
          </a:p>
        </p:txBody>
      </p:sp>
    </p:spTree>
    <p:extLst>
      <p:ext uri="{BB962C8B-B14F-4D97-AF65-F5344CB8AC3E}">
        <p14:creationId xmlns:p14="http://schemas.microsoft.com/office/powerpoint/2010/main" val="3049464275"/>
      </p:ext>
    </p:extLst>
  </p:cSld>
  <p:clrMapOvr>
    <a:masterClrMapping/>
  </p:clrMapOvr>
  <p:timing>
    <p:tnLst>
      <p:par>
        <p:cTn id="1" dur="indefinite" restart="never" nodeType="tmRoot"/>
      </p:par>
    </p:tnLst>
  </p:timing>
</p:sld>
</file>

<file path=ppt/slides/slide1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Roles of nurse </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b="1" dirty="0" smtClean="0"/>
              <a:t>Surrogate: </a:t>
            </a:r>
            <a:r>
              <a:rPr lang="en-US" dirty="0" smtClean="0"/>
              <a:t>helps to clarify domains of dependence interdependence and independence and acts on clients behalf as an advocate. </a:t>
            </a:r>
          </a:p>
          <a:p>
            <a:r>
              <a:rPr lang="en-US" b="1" dirty="0" smtClean="0"/>
              <a:t>Leader </a:t>
            </a:r>
            <a:r>
              <a:rPr lang="en-US" dirty="0" smtClean="0"/>
              <a:t>: helps client assume maximum responsibility for meeting treatment goals in a mutually satisfying way </a:t>
            </a:r>
          </a:p>
          <a:p>
            <a:endParaRPr lang="en-US" dirty="0"/>
          </a:p>
        </p:txBody>
      </p:sp>
    </p:spTree>
    <p:extLst>
      <p:ext uri="{BB962C8B-B14F-4D97-AF65-F5344CB8AC3E}">
        <p14:creationId xmlns:p14="http://schemas.microsoft.com/office/powerpoint/2010/main" val="1219421918"/>
      </p:ext>
    </p:extLst>
  </p:cSld>
  <p:clrMapOvr>
    <a:masterClrMapping/>
  </p:clrMapOvr>
  <p:timing>
    <p:tnLst>
      <p:par>
        <p:cTn id="1" dur="indefinite" restart="never" nodeType="tmRoot"/>
      </p:par>
    </p:tnLst>
  </p:timing>
</p:sld>
</file>

<file path=ppt/slides/slide1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Assumptions</a:t>
            </a:r>
            <a:br>
              <a:rPr lang="en-US" b="1" dirty="0" smtClean="0"/>
            </a:br>
            <a:endParaRPr lang="en-US" dirty="0"/>
          </a:p>
        </p:txBody>
      </p:sp>
      <p:sp>
        <p:nvSpPr>
          <p:cNvPr id="3" name="Content Placeholder 2"/>
          <p:cNvSpPr>
            <a:spLocks noGrp="1"/>
          </p:cNvSpPr>
          <p:nvPr>
            <p:ph idx="1"/>
          </p:nvPr>
        </p:nvSpPr>
        <p:spPr/>
        <p:txBody>
          <a:bodyPr/>
          <a:lstStyle/>
          <a:p>
            <a:r>
              <a:rPr lang="en-US" dirty="0" smtClean="0"/>
              <a:t>Both nurse and patient want an interpersonal relationship </a:t>
            </a:r>
          </a:p>
          <a:p>
            <a:r>
              <a:rPr lang="en-US" dirty="0" smtClean="0"/>
              <a:t>The patient is able to participate in an interpersonal relationship </a:t>
            </a:r>
          </a:p>
          <a:p>
            <a:r>
              <a:rPr lang="en-US" dirty="0" smtClean="0"/>
              <a:t>The interpersonal relationship will enhance self maturity and/or self fulfillment </a:t>
            </a:r>
          </a:p>
          <a:p>
            <a:r>
              <a:rPr lang="en-US" dirty="0" smtClean="0"/>
              <a:t>The patient has a felt need </a:t>
            </a:r>
            <a:endParaRPr lang="en-US" dirty="0"/>
          </a:p>
        </p:txBody>
      </p:sp>
    </p:spTree>
    <p:extLst>
      <p:ext uri="{BB962C8B-B14F-4D97-AF65-F5344CB8AC3E}">
        <p14:creationId xmlns:p14="http://schemas.microsoft.com/office/powerpoint/2010/main" val="1817471728"/>
      </p:ext>
    </p:extLst>
  </p:cSld>
  <p:clrMapOvr>
    <a:masterClrMapping/>
  </p:clrMapOvr>
  <p:timing>
    <p:tnLst>
      <p:par>
        <p:cTn id="1" dur="indefinite" restart="never" nodeType="tmRoot"/>
      </p:par>
    </p:tnLst>
  </p:timing>
</p:sld>
</file>

<file path=ppt/slides/slide1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MARTHA ROGERS</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Unitary Human Being (person)</a:t>
            </a:r>
            <a:r>
              <a:rPr lang="en-US" dirty="0" smtClean="0"/>
              <a:t> </a:t>
            </a:r>
          </a:p>
          <a:p>
            <a:r>
              <a:rPr lang="en-US" dirty="0" smtClean="0"/>
              <a:t>A unitary human being is an "irreducible, indivisible, pan dimensional (four-dimensional) energy field identified by pattern and manifesting characteristics that are specific to the whole and which cannot be predicted from knowledge of the parts" and "a unified whole having its own distinctive characteristics which cannot be perceived by looking at, describing, or summarizing the parts" </a:t>
            </a:r>
          </a:p>
          <a:p>
            <a:endParaRPr lang="en-US" dirty="0"/>
          </a:p>
        </p:txBody>
      </p:sp>
    </p:spTree>
    <p:extLst>
      <p:ext uri="{BB962C8B-B14F-4D97-AF65-F5344CB8AC3E}">
        <p14:creationId xmlns:p14="http://schemas.microsoft.com/office/powerpoint/2010/main" val="209670740"/>
      </p:ext>
    </p:extLst>
  </p:cSld>
  <p:clrMapOvr>
    <a:masterClrMapping/>
  </p:clrMapOvr>
  <p:timing>
    <p:tnLst>
      <p:par>
        <p:cTn id="1" dur="indefinite" restart="never" nodeType="tmRoot"/>
      </p:par>
    </p:tnLst>
  </p:timing>
</p:sld>
</file>

<file path=ppt/slides/slide1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smtClean="0"/>
              <a:t>MARTHA ROGERS</a:t>
            </a:r>
            <a:endParaRPr lang="en-US" b="1" dirty="0"/>
          </a:p>
        </p:txBody>
      </p:sp>
      <p:sp>
        <p:nvSpPr>
          <p:cNvPr id="3" name="Content Placeholder 2"/>
          <p:cNvSpPr>
            <a:spLocks noGrp="1"/>
          </p:cNvSpPr>
          <p:nvPr>
            <p:ph idx="1"/>
          </p:nvPr>
        </p:nvSpPr>
        <p:spPr>
          <a:xfrm>
            <a:off x="457200" y="990600"/>
            <a:ext cx="8382000" cy="5867400"/>
          </a:xfrm>
        </p:spPr>
        <p:txBody>
          <a:bodyPr>
            <a:normAutofit fontScale="62500" lnSpcReduction="20000"/>
          </a:bodyPr>
          <a:lstStyle/>
          <a:p>
            <a:pPr>
              <a:buNone/>
            </a:pPr>
            <a:r>
              <a:rPr lang="en-US" dirty="0" smtClean="0"/>
              <a:t> </a:t>
            </a:r>
            <a:r>
              <a:rPr lang="en-US" b="1" dirty="0" smtClean="0"/>
              <a:t>Science of Unitary Human Beings</a:t>
            </a:r>
            <a:r>
              <a:rPr lang="en-US" dirty="0" smtClean="0"/>
              <a:t/>
            </a:r>
            <a:br>
              <a:rPr lang="en-US" dirty="0" smtClean="0"/>
            </a:br>
            <a:endParaRPr lang="en-US" dirty="0" smtClean="0"/>
          </a:p>
          <a:p>
            <a:r>
              <a:rPr lang="en-US" b="1" dirty="0" smtClean="0"/>
              <a:t>Introduction</a:t>
            </a:r>
            <a:endParaRPr lang="en-US" dirty="0" smtClean="0"/>
          </a:p>
          <a:p>
            <a:r>
              <a:rPr lang="en-US" dirty="0" smtClean="0"/>
              <a:t>Born :May 12, 1914, Dallas, Texas, USA </a:t>
            </a:r>
          </a:p>
          <a:p>
            <a:r>
              <a:rPr lang="en-US" dirty="0" smtClean="0"/>
              <a:t>Diploma : Knoxville General Hospital School of Nursing(1936) </a:t>
            </a:r>
          </a:p>
          <a:p>
            <a:r>
              <a:rPr lang="en-US" dirty="0" smtClean="0"/>
              <a:t>Graduation in Public Health Nursing : George Peabody College, TN, 1937 </a:t>
            </a:r>
          </a:p>
          <a:p>
            <a:r>
              <a:rPr lang="en-US" dirty="0" smtClean="0"/>
              <a:t>MA :Teachers college, Columbia university, New York, 1945 </a:t>
            </a:r>
          </a:p>
          <a:p>
            <a:r>
              <a:rPr lang="en-US" dirty="0" smtClean="0"/>
              <a:t>MPH :Johns Hopkins University, Baltimore, MD, 1952 </a:t>
            </a:r>
          </a:p>
          <a:p>
            <a:r>
              <a:rPr lang="en-US" dirty="0" smtClean="0"/>
              <a:t>Doctorate in nursing :Johns Hopkins University, Baltimore, 1954 </a:t>
            </a:r>
          </a:p>
          <a:p>
            <a:r>
              <a:rPr lang="en-US" dirty="0" smtClean="0"/>
              <a:t>Fellowship: American academy of nursing </a:t>
            </a:r>
          </a:p>
          <a:p>
            <a:r>
              <a:rPr lang="en-US" dirty="0" smtClean="0"/>
              <a:t>Position: Professor </a:t>
            </a:r>
            <a:r>
              <a:rPr lang="en-US" dirty="0" err="1" smtClean="0"/>
              <a:t>Emerita</a:t>
            </a:r>
            <a:r>
              <a:rPr lang="en-US" dirty="0" smtClean="0"/>
              <a:t>, Division of Nursing, New York University, Consultant, Speaker </a:t>
            </a:r>
          </a:p>
          <a:p>
            <a:r>
              <a:rPr lang="en-US" dirty="0" smtClean="0"/>
              <a:t>Died : March 13 , 1994 </a:t>
            </a:r>
          </a:p>
          <a:p>
            <a:r>
              <a:rPr lang="en-US" b="1" dirty="0" smtClean="0"/>
              <a:t>Publications of Martha Rogers </a:t>
            </a:r>
            <a:r>
              <a:rPr lang="en-US" dirty="0" smtClean="0"/>
              <a:t>Theoretical basis of nursing (Rogers 1970)</a:t>
            </a:r>
            <a:br>
              <a:rPr lang="en-US" dirty="0" smtClean="0"/>
            </a:br>
            <a:endParaRPr lang="en-US" dirty="0" smtClean="0"/>
          </a:p>
          <a:p>
            <a:r>
              <a:rPr lang="en-US" dirty="0" smtClean="0"/>
              <a:t>Nursing science and art :a prospective (Rogers 1988)</a:t>
            </a:r>
            <a:br>
              <a:rPr lang="en-US" dirty="0" smtClean="0"/>
            </a:br>
            <a:endParaRPr lang="en-US" dirty="0"/>
          </a:p>
        </p:txBody>
      </p:sp>
    </p:spTree>
    <p:extLst>
      <p:ext uri="{BB962C8B-B14F-4D97-AF65-F5344CB8AC3E}">
        <p14:creationId xmlns:p14="http://schemas.microsoft.com/office/powerpoint/2010/main" val="3528817243"/>
      </p:ext>
    </p:extLst>
  </p:cSld>
  <p:clrMapOvr>
    <a:masterClrMapping/>
  </p:clrMapOvr>
  <p:timing>
    <p:tnLst>
      <p:par>
        <p:cTn id="1" dur="indefinite" restart="never" nodeType="tmRoot"/>
      </p:par>
    </p:tnLst>
  </p:timing>
</p:sld>
</file>

<file path=ppt/slides/slide1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MARTHA ROGERS</a:t>
            </a:r>
            <a:endParaRPr lang="en-US" b="1" dirty="0"/>
          </a:p>
        </p:txBody>
      </p:sp>
      <p:sp>
        <p:nvSpPr>
          <p:cNvPr id="3" name="Content Placeholder 2"/>
          <p:cNvSpPr>
            <a:spLocks noGrp="1"/>
          </p:cNvSpPr>
          <p:nvPr>
            <p:ph idx="1"/>
          </p:nvPr>
        </p:nvSpPr>
        <p:spPr>
          <a:xfrm>
            <a:off x="228600" y="1219200"/>
            <a:ext cx="8610600" cy="5334000"/>
          </a:xfrm>
        </p:spPr>
        <p:txBody>
          <a:bodyPr>
            <a:normAutofit fontScale="70000" lnSpcReduction="20000"/>
          </a:bodyPr>
          <a:lstStyle/>
          <a:p>
            <a:endParaRPr lang="en-US" dirty="0" smtClean="0"/>
          </a:p>
          <a:p>
            <a:r>
              <a:rPr lang="en-US" sz="3400" dirty="0" smtClean="0"/>
              <a:t>Nursing :science of unitary, irreducible, human beings update (Rogers 1990)</a:t>
            </a:r>
            <a:br>
              <a:rPr lang="en-US" sz="3400" dirty="0" smtClean="0"/>
            </a:br>
            <a:endParaRPr lang="en-US" sz="3400" dirty="0" smtClean="0"/>
          </a:p>
          <a:p>
            <a:r>
              <a:rPr lang="en-US" sz="3400" dirty="0" smtClean="0"/>
              <a:t>Vision of space based nursing (Rogers 1990) </a:t>
            </a:r>
          </a:p>
          <a:p>
            <a:pPr>
              <a:buNone/>
            </a:pPr>
            <a:r>
              <a:rPr lang="en-US" sz="3400" b="1" dirty="0" smtClean="0"/>
              <a:t>Overview of </a:t>
            </a:r>
            <a:r>
              <a:rPr lang="en-US" sz="3400" b="1" dirty="0" err="1" smtClean="0"/>
              <a:t>Rogerian</a:t>
            </a:r>
            <a:r>
              <a:rPr lang="en-US" sz="3400" b="1" dirty="0" smtClean="0"/>
              <a:t> model </a:t>
            </a:r>
          </a:p>
          <a:p>
            <a:r>
              <a:rPr lang="en-US" sz="3400" dirty="0" smtClean="0"/>
              <a:t>Rogers conceptual system provides a body of knowledge in nursing. </a:t>
            </a:r>
          </a:p>
          <a:p>
            <a:r>
              <a:rPr lang="en-US" sz="3400" dirty="0" smtClean="0"/>
              <a:t>Rogers model provides the way of viewing the unitary human being. </a:t>
            </a:r>
          </a:p>
          <a:p>
            <a:r>
              <a:rPr lang="en-US" sz="3400" dirty="0" smtClean="0"/>
              <a:t>Humans are viewed as integral with the universe. </a:t>
            </a:r>
          </a:p>
          <a:p>
            <a:r>
              <a:rPr lang="en-US" sz="3400" dirty="0" smtClean="0"/>
              <a:t>The unitary human being and the environment are one, not dichotomous </a:t>
            </a:r>
          </a:p>
          <a:p>
            <a:r>
              <a:rPr lang="en-US" sz="3400" dirty="0" smtClean="0"/>
              <a:t>Nursing focus on people and the manifestations that emerge from the mutual human /environmental field process </a:t>
            </a:r>
          </a:p>
        </p:txBody>
      </p:sp>
    </p:spTree>
    <p:extLst>
      <p:ext uri="{BB962C8B-B14F-4D97-AF65-F5344CB8AC3E}">
        <p14:creationId xmlns:p14="http://schemas.microsoft.com/office/powerpoint/2010/main" val="1137569561"/>
      </p:ext>
    </p:extLst>
  </p:cSld>
  <p:clrMapOvr>
    <a:masterClrMapping/>
  </p:clrMapOvr>
</p:sld>
</file>

<file path=ppt/slides/slide1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MARTHA ROGERS</a:t>
            </a:r>
            <a:endParaRPr lang="en-US" b="1" dirty="0"/>
          </a:p>
        </p:txBody>
      </p:sp>
      <p:sp>
        <p:nvSpPr>
          <p:cNvPr id="3" name="Content Placeholder 2"/>
          <p:cNvSpPr>
            <a:spLocks noGrp="1"/>
          </p:cNvSpPr>
          <p:nvPr>
            <p:ph idx="1"/>
          </p:nvPr>
        </p:nvSpPr>
        <p:spPr>
          <a:xfrm>
            <a:off x="304800" y="1219200"/>
            <a:ext cx="8610600" cy="5334000"/>
          </a:xfrm>
        </p:spPr>
        <p:txBody>
          <a:bodyPr>
            <a:normAutofit fontScale="92500" lnSpcReduction="20000"/>
          </a:bodyPr>
          <a:lstStyle/>
          <a:p>
            <a:r>
              <a:rPr lang="en-US" dirty="0" smtClean="0"/>
              <a:t>Change of pattern and organization of the human field and the environmental field is propagated by waves </a:t>
            </a:r>
          </a:p>
          <a:p>
            <a:r>
              <a:rPr lang="en-US" dirty="0" smtClean="0"/>
              <a:t>The manifestations of the field patterning that emerge are observable events </a:t>
            </a:r>
          </a:p>
          <a:p>
            <a:r>
              <a:rPr lang="en-US" dirty="0" smtClean="0"/>
              <a:t>The identification of the pattern provide knowledge and understanding of human experience </a:t>
            </a:r>
          </a:p>
          <a:p>
            <a:r>
              <a:rPr lang="en-US" dirty="0" smtClean="0"/>
              <a:t>Basic characteristics which describes the life process of human: energy field, openness, pattern, and pan dimensionality </a:t>
            </a:r>
          </a:p>
          <a:p>
            <a:r>
              <a:rPr lang="en-US" dirty="0" smtClean="0"/>
              <a:t>Basic concepts include unitary human being, environment, and </a:t>
            </a:r>
            <a:r>
              <a:rPr lang="en-US" dirty="0" err="1" smtClean="0"/>
              <a:t>homeodynamic</a:t>
            </a:r>
            <a:r>
              <a:rPr lang="en-US" dirty="0" smtClean="0"/>
              <a:t> principles </a:t>
            </a:r>
          </a:p>
          <a:p>
            <a:endParaRPr lang="en-US" dirty="0"/>
          </a:p>
        </p:txBody>
      </p:sp>
    </p:spTree>
    <p:extLst>
      <p:ext uri="{BB962C8B-B14F-4D97-AF65-F5344CB8AC3E}">
        <p14:creationId xmlns:p14="http://schemas.microsoft.com/office/powerpoint/2010/main" val="4044510180"/>
      </p:ext>
    </p:extLst>
  </p:cSld>
  <p:clrMapOvr>
    <a:masterClrMapping/>
  </p:clrMapOvr>
</p:sld>
</file>

<file path=ppt/slides/slide1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MARTHA ROGERS</a:t>
            </a:r>
            <a:endParaRPr lang="en-US" b="1"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Concepts of Rogers model </a:t>
            </a:r>
          </a:p>
          <a:p>
            <a:pPr>
              <a:buNone/>
            </a:pPr>
            <a:r>
              <a:rPr lang="en-US" b="1" dirty="0" smtClean="0"/>
              <a:t>Energy field</a:t>
            </a:r>
            <a:r>
              <a:rPr lang="en-US" dirty="0" smtClean="0"/>
              <a:t> </a:t>
            </a:r>
          </a:p>
          <a:p>
            <a:r>
              <a:rPr lang="en-US" dirty="0" smtClean="0"/>
              <a:t>The energy field is the fundamental unit of both the living and nonliving </a:t>
            </a:r>
          </a:p>
          <a:p>
            <a:r>
              <a:rPr lang="en-US" dirty="0" smtClean="0"/>
              <a:t>This energy field "provide a way to perceive people and environment as irreducible wholes" </a:t>
            </a:r>
          </a:p>
          <a:p>
            <a:r>
              <a:rPr lang="en-US" dirty="0" smtClean="0"/>
              <a:t>The energy fields continuously varies in intensity, density, and extent. </a:t>
            </a:r>
          </a:p>
          <a:p>
            <a:pPr>
              <a:buNone/>
            </a:pPr>
            <a:r>
              <a:rPr lang="en-US" b="1" dirty="0" smtClean="0"/>
              <a:t> </a:t>
            </a:r>
            <a:endParaRPr lang="en-US" dirty="0" smtClean="0"/>
          </a:p>
          <a:p>
            <a:endParaRPr lang="en-US" dirty="0"/>
          </a:p>
        </p:txBody>
      </p:sp>
    </p:spTree>
    <p:extLst>
      <p:ext uri="{BB962C8B-B14F-4D97-AF65-F5344CB8AC3E}">
        <p14:creationId xmlns:p14="http://schemas.microsoft.com/office/powerpoint/2010/main" val="414451066"/>
      </p:ext>
    </p:extLst>
  </p:cSld>
  <p:clrMapOvr>
    <a:masterClrMapping/>
  </p:clrMapOvr>
</p:sld>
</file>

<file path=ppt/slides/slide1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smtClean="0"/>
              <a:t>MARTHA ROGERS</a:t>
            </a:r>
            <a:endParaRPr lang="en-US" b="1" dirty="0"/>
          </a:p>
        </p:txBody>
      </p:sp>
      <p:sp>
        <p:nvSpPr>
          <p:cNvPr id="3" name="Content Placeholder 2"/>
          <p:cNvSpPr>
            <a:spLocks noGrp="1"/>
          </p:cNvSpPr>
          <p:nvPr>
            <p:ph idx="1"/>
          </p:nvPr>
        </p:nvSpPr>
        <p:spPr>
          <a:xfrm>
            <a:off x="457200" y="914400"/>
            <a:ext cx="8229600" cy="5943600"/>
          </a:xfrm>
        </p:spPr>
        <p:txBody>
          <a:bodyPr>
            <a:normAutofit/>
          </a:bodyPr>
          <a:lstStyle/>
          <a:p>
            <a:pPr>
              <a:buNone/>
            </a:pPr>
            <a:r>
              <a:rPr lang="en-US" b="1" dirty="0" smtClean="0"/>
              <a:t>Openness</a:t>
            </a:r>
            <a:endParaRPr lang="en-US" dirty="0" smtClean="0"/>
          </a:p>
          <a:p>
            <a:r>
              <a:rPr lang="en-US" dirty="0" smtClean="0"/>
              <a:t>The human field and the environmental field are constantly exchanging their energy </a:t>
            </a:r>
          </a:p>
          <a:p>
            <a:r>
              <a:rPr lang="en-US" dirty="0" smtClean="0"/>
              <a:t>There are no boundaries or barrier that inhibit energy flow between fields </a:t>
            </a:r>
          </a:p>
          <a:p>
            <a:pPr>
              <a:buNone/>
            </a:pPr>
            <a:r>
              <a:rPr lang="en-US" b="1" dirty="0" smtClean="0"/>
              <a:t>Pattern </a:t>
            </a:r>
            <a:endParaRPr lang="en-US" dirty="0" smtClean="0"/>
          </a:p>
          <a:p>
            <a:r>
              <a:rPr lang="en-US" dirty="0" smtClean="0"/>
              <a:t>Pattern is defined as the distinguishing characteristic of an energy field perceived as a single waves </a:t>
            </a:r>
          </a:p>
          <a:p>
            <a:r>
              <a:rPr lang="en-US" dirty="0" smtClean="0"/>
              <a:t>"pattern is an abstraction and it gives identity to the field" </a:t>
            </a:r>
          </a:p>
          <a:p>
            <a:endParaRPr lang="en-US" dirty="0"/>
          </a:p>
        </p:txBody>
      </p:sp>
    </p:spTree>
    <p:extLst>
      <p:ext uri="{BB962C8B-B14F-4D97-AF65-F5344CB8AC3E}">
        <p14:creationId xmlns:p14="http://schemas.microsoft.com/office/powerpoint/2010/main" val="3608072656"/>
      </p:ext>
    </p:extLst>
  </p:cSld>
  <p:clrMapOvr>
    <a:masterClrMapping/>
  </p:clrMapOvr>
</p:sld>
</file>

<file path=ppt/slides/slide1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MARTHA ROGERS</a:t>
            </a:r>
            <a:endParaRPr lang="en-US" dirty="0"/>
          </a:p>
        </p:txBody>
      </p:sp>
      <p:sp>
        <p:nvSpPr>
          <p:cNvPr id="3" name="Content Placeholder 2"/>
          <p:cNvSpPr>
            <a:spLocks noGrp="1"/>
          </p:cNvSpPr>
          <p:nvPr>
            <p:ph idx="1"/>
          </p:nvPr>
        </p:nvSpPr>
        <p:spPr/>
        <p:txBody>
          <a:bodyPr/>
          <a:lstStyle/>
          <a:p>
            <a:pPr>
              <a:buNone/>
            </a:pPr>
            <a:r>
              <a:rPr lang="en-US" b="1" dirty="0" smtClean="0"/>
              <a:t>Pan dimensionality</a:t>
            </a:r>
            <a:r>
              <a:rPr lang="en-US" dirty="0" smtClean="0"/>
              <a:t> </a:t>
            </a:r>
          </a:p>
          <a:p>
            <a:r>
              <a:rPr lang="en-US" dirty="0" smtClean="0"/>
              <a:t>Pan dimensionality is defined as "non linear domain without spatial or temporal attributes" </a:t>
            </a:r>
          </a:p>
          <a:p>
            <a:r>
              <a:rPr lang="en-US" dirty="0" smtClean="0"/>
              <a:t>The parameters that human use in language to describe events are arbitrary. </a:t>
            </a:r>
          </a:p>
          <a:p>
            <a:r>
              <a:rPr lang="en-US" dirty="0" smtClean="0"/>
              <a:t>The present is relative, there is no temporal ordering of lives. </a:t>
            </a:r>
          </a:p>
          <a:p>
            <a:endParaRPr lang="en-US" dirty="0"/>
          </a:p>
        </p:txBody>
      </p:sp>
    </p:spTree>
    <p:extLst>
      <p:ext uri="{BB962C8B-B14F-4D97-AF65-F5344CB8AC3E}">
        <p14:creationId xmlns:p14="http://schemas.microsoft.com/office/powerpoint/2010/main" val="340078496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Sitz</a:t>
            </a:r>
            <a:r>
              <a:rPr lang="en-US" b="1" dirty="0" smtClean="0"/>
              <a:t> bath</a:t>
            </a:r>
            <a:endParaRPr lang="en-US" dirty="0"/>
          </a:p>
        </p:txBody>
      </p:sp>
      <p:sp>
        <p:nvSpPr>
          <p:cNvPr id="3" name="Content Placeholder 2"/>
          <p:cNvSpPr>
            <a:spLocks noGrp="1"/>
          </p:cNvSpPr>
          <p:nvPr>
            <p:ph idx="1"/>
          </p:nvPr>
        </p:nvSpPr>
        <p:spPr/>
        <p:txBody>
          <a:bodyPr/>
          <a:lstStyle/>
          <a:p>
            <a:r>
              <a:rPr lang="en-US" b="1" dirty="0" smtClean="0"/>
              <a:t>Documentation:</a:t>
            </a:r>
            <a:r>
              <a:rPr lang="en-US" dirty="0" smtClean="0"/>
              <a:t/>
            </a:r>
            <a:br>
              <a:rPr lang="en-US" dirty="0" smtClean="0"/>
            </a:br>
            <a:r>
              <a:rPr lang="en-US" dirty="0" smtClean="0"/>
              <a:t>a.    Type of solution</a:t>
            </a:r>
            <a:br>
              <a:rPr lang="en-US" dirty="0" smtClean="0"/>
            </a:br>
            <a:r>
              <a:rPr lang="en-US" dirty="0" smtClean="0"/>
              <a:t>b.    Length of time of application</a:t>
            </a:r>
            <a:br>
              <a:rPr lang="en-US" dirty="0" smtClean="0"/>
            </a:br>
            <a:r>
              <a:rPr lang="en-US" dirty="0" smtClean="0"/>
              <a:t>c.    Type of heat application</a:t>
            </a:r>
            <a:br>
              <a:rPr lang="en-US" dirty="0" smtClean="0"/>
            </a:br>
            <a:r>
              <a:rPr lang="en-US" dirty="0" smtClean="0"/>
              <a:t>d.    Condition and appearance of wound</a:t>
            </a:r>
            <a:br>
              <a:rPr lang="en-US" dirty="0" smtClean="0"/>
            </a:br>
            <a:r>
              <a:rPr lang="en-US" dirty="0" smtClean="0"/>
              <a:t>e.    Comfort of patient</a:t>
            </a:r>
            <a:endParaRPr lang="en-US" dirty="0"/>
          </a:p>
        </p:txBody>
      </p:sp>
    </p:spTree>
  </p:cSld>
  <p:clrMapOvr>
    <a:masterClrMapping/>
  </p:clrMapOvr>
  <p:timing>
    <p:tnLst>
      <p:par>
        <p:cTn id="1" dur="indefinite" restart="never" nodeType="tmRoot"/>
      </p:par>
    </p:tnLst>
  </p:timing>
</p:sld>
</file>

<file path=ppt/slides/slide1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MARTHA ROGERS</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err="1" smtClean="0"/>
              <a:t>Homeodynamic</a:t>
            </a:r>
            <a:r>
              <a:rPr lang="en-US" b="1" dirty="0" smtClean="0"/>
              <a:t> principles</a:t>
            </a:r>
            <a:r>
              <a:rPr lang="en-US" dirty="0" smtClean="0"/>
              <a:t> </a:t>
            </a:r>
          </a:p>
          <a:p>
            <a:r>
              <a:rPr lang="en-US" dirty="0" smtClean="0"/>
              <a:t>The principles of </a:t>
            </a:r>
            <a:r>
              <a:rPr lang="en-US" dirty="0" err="1" smtClean="0"/>
              <a:t>homeodynamic</a:t>
            </a:r>
            <a:r>
              <a:rPr lang="en-US" dirty="0" smtClean="0"/>
              <a:t> postulates the way of perceiving unitary human beings </a:t>
            </a:r>
          </a:p>
          <a:p>
            <a:r>
              <a:rPr lang="en-US" dirty="0" smtClean="0"/>
              <a:t>The fundamental unit of the living system is an energy field </a:t>
            </a:r>
          </a:p>
          <a:p>
            <a:r>
              <a:rPr lang="en-US" dirty="0" smtClean="0"/>
              <a:t>Three principles of </a:t>
            </a:r>
            <a:r>
              <a:rPr lang="en-US" dirty="0" err="1" smtClean="0"/>
              <a:t>homeodynamics</a:t>
            </a:r>
            <a:r>
              <a:rPr lang="en-US" dirty="0" smtClean="0"/>
              <a:t> </a:t>
            </a:r>
          </a:p>
          <a:p>
            <a:pPr lvl="1"/>
            <a:r>
              <a:rPr lang="en-US" dirty="0" err="1" smtClean="0"/>
              <a:t>Resonancy</a:t>
            </a:r>
            <a:r>
              <a:rPr lang="en-US" dirty="0" smtClean="0"/>
              <a:t> </a:t>
            </a:r>
          </a:p>
          <a:p>
            <a:pPr lvl="1"/>
            <a:r>
              <a:rPr lang="en-US" dirty="0" err="1" smtClean="0"/>
              <a:t>Helicy</a:t>
            </a:r>
            <a:r>
              <a:rPr lang="en-US" dirty="0" smtClean="0"/>
              <a:t> </a:t>
            </a:r>
          </a:p>
          <a:p>
            <a:pPr lvl="1"/>
            <a:r>
              <a:rPr lang="en-US" dirty="0" smtClean="0"/>
              <a:t>integrality </a:t>
            </a:r>
          </a:p>
          <a:p>
            <a:endParaRPr lang="en-US" dirty="0"/>
          </a:p>
        </p:txBody>
      </p:sp>
    </p:spTree>
    <p:extLst>
      <p:ext uri="{BB962C8B-B14F-4D97-AF65-F5344CB8AC3E}">
        <p14:creationId xmlns:p14="http://schemas.microsoft.com/office/powerpoint/2010/main" val="1471004707"/>
      </p:ext>
    </p:extLst>
  </p:cSld>
  <p:clrMapOvr>
    <a:masterClrMapping/>
  </p:clrMapOvr>
</p:sld>
</file>

<file path=ppt/slides/slide1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MARTHA ROGERS</a:t>
            </a:r>
            <a:endParaRPr lang="en-US" b="1" dirty="0"/>
          </a:p>
        </p:txBody>
      </p:sp>
      <p:sp>
        <p:nvSpPr>
          <p:cNvPr id="3" name="Content Placeholder 2"/>
          <p:cNvSpPr>
            <a:spLocks noGrp="1"/>
          </p:cNvSpPr>
          <p:nvPr>
            <p:ph idx="1"/>
          </p:nvPr>
        </p:nvSpPr>
        <p:spPr>
          <a:xfrm>
            <a:off x="457200" y="1219200"/>
            <a:ext cx="8229600" cy="5410200"/>
          </a:xfrm>
        </p:spPr>
        <p:txBody>
          <a:bodyPr>
            <a:normAutofit/>
          </a:bodyPr>
          <a:lstStyle/>
          <a:p>
            <a:pPr>
              <a:buNone/>
            </a:pPr>
            <a:r>
              <a:rPr lang="en-US" b="1" dirty="0" smtClean="0"/>
              <a:t>Resonance </a:t>
            </a:r>
            <a:endParaRPr lang="en-US" dirty="0" smtClean="0"/>
          </a:p>
          <a:p>
            <a:r>
              <a:rPr lang="en-US" dirty="0" smtClean="0"/>
              <a:t>Resonance is an ordered arrangement of rhythm characterizing both human field and environmental field that undergoes continuous dynamic metamorphosis in the human environmental process </a:t>
            </a:r>
          </a:p>
          <a:p>
            <a:pPr>
              <a:buNone/>
            </a:pPr>
            <a:r>
              <a:rPr lang="en-US" dirty="0" smtClean="0"/>
              <a:t> </a:t>
            </a:r>
          </a:p>
          <a:p>
            <a:endParaRPr lang="en-US" dirty="0"/>
          </a:p>
        </p:txBody>
      </p:sp>
    </p:spTree>
    <p:extLst>
      <p:ext uri="{BB962C8B-B14F-4D97-AF65-F5344CB8AC3E}">
        <p14:creationId xmlns:p14="http://schemas.microsoft.com/office/powerpoint/2010/main" val="1189478884"/>
      </p:ext>
    </p:extLst>
  </p:cSld>
  <p:clrMapOvr>
    <a:masterClrMapping/>
  </p:clrMapOvr>
</p:sld>
</file>

<file path=ppt/slides/slide1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MARTHA ROGERS</a:t>
            </a:r>
            <a:endParaRPr lang="en-US" dirty="0"/>
          </a:p>
        </p:txBody>
      </p:sp>
      <p:sp>
        <p:nvSpPr>
          <p:cNvPr id="3" name="Content Placeholder 2"/>
          <p:cNvSpPr>
            <a:spLocks noGrp="1"/>
          </p:cNvSpPr>
          <p:nvPr>
            <p:ph idx="1"/>
          </p:nvPr>
        </p:nvSpPr>
        <p:spPr/>
        <p:txBody>
          <a:bodyPr>
            <a:normAutofit fontScale="92500"/>
          </a:bodyPr>
          <a:lstStyle/>
          <a:p>
            <a:pPr>
              <a:buNone/>
            </a:pPr>
            <a:r>
              <a:rPr lang="en-US" b="1" dirty="0" err="1" smtClean="0"/>
              <a:t>Helicy</a:t>
            </a:r>
            <a:r>
              <a:rPr lang="en-US" b="1" dirty="0" smtClean="0"/>
              <a:t> </a:t>
            </a:r>
          </a:p>
          <a:p>
            <a:r>
              <a:rPr lang="en-US" dirty="0" err="1" smtClean="0"/>
              <a:t>Helicy</a:t>
            </a:r>
            <a:r>
              <a:rPr lang="en-US" dirty="0" smtClean="0"/>
              <a:t> describes the unpredictable, but continuous, nonlinear evolution of energy fields as evidenced by non repeating </a:t>
            </a:r>
            <a:r>
              <a:rPr lang="en-US" dirty="0" err="1" smtClean="0"/>
              <a:t>rhythmicities</a:t>
            </a:r>
            <a:r>
              <a:rPr lang="en-US" dirty="0" smtClean="0"/>
              <a:t> </a:t>
            </a:r>
          </a:p>
          <a:p>
            <a:r>
              <a:rPr lang="en-US" dirty="0" smtClean="0"/>
              <a:t>The principle of </a:t>
            </a:r>
            <a:r>
              <a:rPr lang="en-US" dirty="0" err="1" smtClean="0"/>
              <a:t>Helicy</a:t>
            </a:r>
            <a:r>
              <a:rPr lang="en-US" dirty="0" smtClean="0"/>
              <a:t> postulates an ordering of the humans evolutionary emergence </a:t>
            </a:r>
          </a:p>
          <a:p>
            <a:pPr>
              <a:buNone/>
            </a:pPr>
            <a:r>
              <a:rPr lang="en-US" b="1" dirty="0" smtClean="0"/>
              <a:t>Integrality </a:t>
            </a:r>
            <a:r>
              <a:rPr lang="en-US" dirty="0" smtClean="0"/>
              <a:t>The mutual, continuous relationship of the human energy field and the environmental field .</a:t>
            </a:r>
            <a:endParaRPr lang="en-US" dirty="0"/>
          </a:p>
        </p:txBody>
      </p:sp>
    </p:spTree>
    <p:extLst>
      <p:ext uri="{BB962C8B-B14F-4D97-AF65-F5344CB8AC3E}">
        <p14:creationId xmlns:p14="http://schemas.microsoft.com/office/powerpoint/2010/main" val="1339254719"/>
      </p:ext>
    </p:extLst>
  </p:cSld>
  <p:clrMapOvr>
    <a:masterClrMapping/>
  </p:clrMapOvr>
</p:sld>
</file>

<file path=ppt/slides/slide1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b="1" dirty="0" smtClean="0"/>
              <a:t>MARTHA ROGERS</a:t>
            </a:r>
            <a:endParaRPr lang="en-US" b="1" dirty="0"/>
          </a:p>
        </p:txBody>
      </p:sp>
      <p:sp>
        <p:nvSpPr>
          <p:cNvPr id="3" name="Content Placeholder 2"/>
          <p:cNvSpPr>
            <a:spLocks noGrp="1"/>
          </p:cNvSpPr>
          <p:nvPr>
            <p:ph idx="1"/>
          </p:nvPr>
        </p:nvSpPr>
        <p:spPr>
          <a:xfrm>
            <a:off x="457200" y="1219200"/>
            <a:ext cx="8229600" cy="4906963"/>
          </a:xfrm>
        </p:spPr>
        <p:txBody>
          <a:bodyPr>
            <a:normAutofit/>
          </a:bodyPr>
          <a:lstStyle/>
          <a:p>
            <a:r>
              <a:rPr lang="en-US" dirty="0" smtClean="0"/>
              <a:t>Changes occur by the continuous re-patterning of the human and environmental fields by resonance waves </a:t>
            </a:r>
          </a:p>
          <a:p>
            <a:r>
              <a:rPr lang="en-US" dirty="0" smtClean="0"/>
              <a:t>The fields are one and integrated but unique to each other </a:t>
            </a:r>
          </a:p>
          <a:p>
            <a:r>
              <a:rPr lang="en-US" dirty="0" smtClean="0"/>
              <a:t>Nursing Paradigms </a:t>
            </a:r>
          </a:p>
          <a:p>
            <a:endParaRPr lang="en-US" dirty="0" smtClean="0"/>
          </a:p>
          <a:p>
            <a:endParaRPr lang="en-US" dirty="0" smtClean="0"/>
          </a:p>
          <a:p>
            <a:endParaRPr lang="en-US" dirty="0"/>
          </a:p>
        </p:txBody>
      </p:sp>
    </p:spTree>
    <p:extLst>
      <p:ext uri="{BB962C8B-B14F-4D97-AF65-F5344CB8AC3E}">
        <p14:creationId xmlns:p14="http://schemas.microsoft.com/office/powerpoint/2010/main" val="975308126"/>
      </p:ext>
    </p:extLst>
  </p:cSld>
  <p:clrMapOvr>
    <a:masterClrMapping/>
  </p:clrMapOvr>
</p:sld>
</file>

<file path=ppt/slides/slide1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t>MARTHA ROGERS</a:t>
            </a:r>
            <a:endParaRPr lang="en-US" b="1" dirty="0"/>
          </a:p>
        </p:txBody>
      </p:sp>
      <p:sp>
        <p:nvSpPr>
          <p:cNvPr id="3" name="Content Placeholder 2"/>
          <p:cNvSpPr>
            <a:spLocks noGrp="1"/>
          </p:cNvSpPr>
          <p:nvPr>
            <p:ph idx="1"/>
          </p:nvPr>
        </p:nvSpPr>
        <p:spPr>
          <a:xfrm>
            <a:off x="457200" y="990600"/>
            <a:ext cx="8229600" cy="5562600"/>
          </a:xfrm>
        </p:spPr>
        <p:txBody>
          <a:bodyPr>
            <a:normAutofit/>
          </a:bodyPr>
          <a:lstStyle/>
          <a:p>
            <a:pPr>
              <a:buNone/>
            </a:pPr>
            <a:r>
              <a:rPr lang="en-US" sz="3400" b="1" dirty="0" smtClean="0"/>
              <a:t>Environment </a:t>
            </a:r>
            <a:endParaRPr lang="en-US" sz="3400" dirty="0" smtClean="0"/>
          </a:p>
          <a:p>
            <a:r>
              <a:rPr lang="en-US" sz="3400" dirty="0" smtClean="0"/>
              <a:t>The environment is an "irreducible, pan dimensional energy field identified by pattern and integral with the human field" </a:t>
            </a:r>
          </a:p>
          <a:p>
            <a:r>
              <a:rPr lang="en-US" sz="3400" dirty="0" smtClean="0"/>
              <a:t>The field coexist and are integral. </a:t>
            </a:r>
          </a:p>
          <a:p>
            <a:r>
              <a:rPr lang="en-US" sz="3400" dirty="0" smtClean="0"/>
              <a:t>Manifestation emerge from this field and are perceived. </a:t>
            </a:r>
          </a:p>
          <a:p>
            <a:endParaRPr lang="en-US" dirty="0"/>
          </a:p>
        </p:txBody>
      </p:sp>
    </p:spTree>
    <p:extLst>
      <p:ext uri="{BB962C8B-B14F-4D97-AF65-F5344CB8AC3E}">
        <p14:creationId xmlns:p14="http://schemas.microsoft.com/office/powerpoint/2010/main" val="3799256626"/>
      </p:ext>
    </p:extLst>
  </p:cSld>
  <p:clrMapOvr>
    <a:masterClrMapping/>
  </p:clrMapOvr>
</p:sld>
</file>

<file path=ppt/slides/slide1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sz="4900" b="1" dirty="0" smtClean="0"/>
              <a:t>Environment </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pPr>
              <a:buNone/>
            </a:pPr>
            <a:r>
              <a:rPr lang="en-US" b="1" dirty="0" smtClean="0"/>
              <a:t>Health </a:t>
            </a:r>
            <a:endParaRPr lang="en-US" dirty="0" smtClean="0"/>
          </a:p>
          <a:p>
            <a:r>
              <a:rPr lang="en-US" dirty="0" smtClean="0"/>
              <a:t>"an expression of the life process; they are the "characteristics and behavior emerging out of the mutual, simultaneous interaction of the human and environmental fields" </a:t>
            </a:r>
          </a:p>
          <a:p>
            <a:r>
              <a:rPr lang="en-US" dirty="0" smtClean="0"/>
              <a:t>Health and illness are the part of the same continuum. </a:t>
            </a:r>
          </a:p>
          <a:p>
            <a:endParaRPr lang="en-US" dirty="0"/>
          </a:p>
        </p:txBody>
      </p:sp>
    </p:spTree>
    <p:extLst>
      <p:ext uri="{BB962C8B-B14F-4D97-AF65-F5344CB8AC3E}">
        <p14:creationId xmlns:p14="http://schemas.microsoft.com/office/powerpoint/2010/main" val="995997038"/>
      </p:ext>
    </p:extLst>
  </p:cSld>
  <p:clrMapOvr>
    <a:masterClrMapping/>
  </p:clrMapOvr>
</p:sld>
</file>

<file path=ppt/slides/slide1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Environment </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The multiple events taking place along life's axis denote the extent to which man is achieving his maximum health potential and very in their expressions from greatest health to those conditions which are incompatible with the maintaining life process </a:t>
            </a:r>
          </a:p>
          <a:p>
            <a:endParaRPr lang="en-US" dirty="0"/>
          </a:p>
        </p:txBody>
      </p:sp>
    </p:spTree>
    <p:extLst>
      <p:ext uri="{BB962C8B-B14F-4D97-AF65-F5344CB8AC3E}">
        <p14:creationId xmlns:p14="http://schemas.microsoft.com/office/powerpoint/2010/main" val="2869723330"/>
      </p:ext>
    </p:extLst>
  </p:cSld>
  <p:clrMapOvr>
    <a:masterClrMapping/>
  </p:clrMapOvr>
</p:sld>
</file>

<file path=ppt/slides/slide1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smtClean="0"/>
              <a:t>MARTHA ROGERS</a:t>
            </a:r>
            <a:endParaRPr lang="en-US" b="1" dirty="0"/>
          </a:p>
        </p:txBody>
      </p:sp>
      <p:sp>
        <p:nvSpPr>
          <p:cNvPr id="3" name="Content Placeholder 2"/>
          <p:cNvSpPr>
            <a:spLocks noGrp="1"/>
          </p:cNvSpPr>
          <p:nvPr>
            <p:ph idx="1"/>
          </p:nvPr>
        </p:nvSpPr>
        <p:spPr>
          <a:xfrm>
            <a:off x="457200" y="1066800"/>
            <a:ext cx="8382000" cy="5486400"/>
          </a:xfrm>
        </p:spPr>
        <p:txBody>
          <a:bodyPr>
            <a:normAutofit/>
          </a:bodyPr>
          <a:lstStyle/>
          <a:p>
            <a:pPr>
              <a:buNone/>
            </a:pPr>
            <a:r>
              <a:rPr lang="en-US" b="1" dirty="0" smtClean="0"/>
              <a:t>Nursing </a:t>
            </a:r>
            <a:endParaRPr lang="en-US" dirty="0" smtClean="0"/>
          </a:p>
          <a:p>
            <a:r>
              <a:rPr lang="en-US" dirty="0" smtClean="0"/>
              <a:t>Two dimensions Independent science of nursing </a:t>
            </a:r>
          </a:p>
          <a:p>
            <a:pPr lvl="1"/>
            <a:r>
              <a:rPr lang="en-US" dirty="0" smtClean="0"/>
              <a:t>An organized body of knowledge which is specific to nursing is arrived at by scientific research and logical analysis </a:t>
            </a:r>
          </a:p>
          <a:p>
            <a:pPr lvl="1"/>
            <a:r>
              <a:rPr lang="en-US" dirty="0" smtClean="0"/>
              <a:t>Art of nursing practice: </a:t>
            </a:r>
          </a:p>
          <a:p>
            <a:pPr lvl="2"/>
            <a:r>
              <a:rPr lang="en-US" dirty="0" smtClean="0"/>
              <a:t>The creative use of science for the betterment of the human </a:t>
            </a:r>
          </a:p>
          <a:p>
            <a:pPr lvl="2"/>
            <a:r>
              <a:rPr lang="en-US" dirty="0" smtClean="0"/>
              <a:t>The creative use of its knowledge is the art of its practice </a:t>
            </a:r>
          </a:p>
          <a:p>
            <a:r>
              <a:rPr lang="en-US" dirty="0" smtClean="0"/>
              <a:t>Nursing exists to serve people. </a:t>
            </a:r>
          </a:p>
          <a:p>
            <a:endParaRPr lang="en-US" dirty="0"/>
          </a:p>
        </p:txBody>
      </p:sp>
    </p:spTree>
    <p:extLst>
      <p:ext uri="{BB962C8B-B14F-4D97-AF65-F5344CB8AC3E}">
        <p14:creationId xmlns:p14="http://schemas.microsoft.com/office/powerpoint/2010/main" val="1079129227"/>
      </p:ext>
    </p:extLst>
  </p:cSld>
  <p:clrMapOvr>
    <a:masterClrMapping/>
  </p:clrMapOvr>
</p:sld>
</file>

<file path=ppt/slides/slide1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MARTHA ROGERS</a:t>
            </a:r>
            <a:endParaRPr lang="en-US" dirty="0"/>
          </a:p>
        </p:txBody>
      </p:sp>
      <p:sp>
        <p:nvSpPr>
          <p:cNvPr id="3" name="Content Placeholder 2"/>
          <p:cNvSpPr>
            <a:spLocks noGrp="1"/>
          </p:cNvSpPr>
          <p:nvPr>
            <p:ph idx="1"/>
          </p:nvPr>
        </p:nvSpPr>
        <p:spPr/>
        <p:txBody>
          <a:bodyPr/>
          <a:lstStyle/>
          <a:p>
            <a:r>
              <a:rPr lang="en-US" dirty="0" smtClean="0"/>
              <a:t>It is the direct and overriding responsibility to the society </a:t>
            </a:r>
          </a:p>
          <a:p>
            <a:r>
              <a:rPr lang="en-US" dirty="0" smtClean="0"/>
              <a:t>The safe practice of nursing depends on the nature and amount of scientific nursing knowledge the individual brings to practice…….the imaginative, intellectual judgment with which such knowledge is made in service to the man kind. </a:t>
            </a:r>
          </a:p>
          <a:p>
            <a:endParaRPr lang="en-US" dirty="0"/>
          </a:p>
        </p:txBody>
      </p:sp>
    </p:spTree>
    <p:extLst>
      <p:ext uri="{BB962C8B-B14F-4D97-AF65-F5344CB8AC3E}">
        <p14:creationId xmlns:p14="http://schemas.microsoft.com/office/powerpoint/2010/main" val="1022376068"/>
      </p:ext>
    </p:extLst>
  </p:cSld>
  <p:clrMapOvr>
    <a:masterClrMapping/>
  </p:clrMapOvr>
</p:sld>
</file>

<file path=ppt/slides/slide1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MARTHA ROGERS</a:t>
            </a:r>
            <a:endParaRPr lang="en-US" b="1" dirty="0"/>
          </a:p>
        </p:txBody>
      </p:sp>
      <p:sp>
        <p:nvSpPr>
          <p:cNvPr id="3" name="Content Placeholder 2"/>
          <p:cNvSpPr>
            <a:spLocks noGrp="1"/>
          </p:cNvSpPr>
          <p:nvPr>
            <p:ph idx="1"/>
          </p:nvPr>
        </p:nvSpPr>
        <p:spPr/>
        <p:txBody>
          <a:bodyPr/>
          <a:lstStyle/>
          <a:p>
            <a:pPr>
              <a:buNone/>
            </a:pPr>
            <a:r>
              <a:rPr lang="en-US" b="1" dirty="0" smtClean="0"/>
              <a:t>APPLICATION</a:t>
            </a:r>
          </a:p>
          <a:p>
            <a:r>
              <a:rPr lang="en-US" dirty="0" smtClean="0"/>
              <a:t>Changes occur by the continuous re-patterning of the human and environmental fields by resonance waves </a:t>
            </a:r>
          </a:p>
          <a:p>
            <a:r>
              <a:rPr lang="en-US" dirty="0" smtClean="0"/>
              <a:t>The fields are one and integrated but unique to each other </a:t>
            </a:r>
          </a:p>
          <a:p>
            <a:r>
              <a:rPr lang="en-US" dirty="0" smtClean="0"/>
              <a:t>Nursing Paradigms/ shift</a:t>
            </a:r>
            <a:endParaRPr lang="en-US" b="1" dirty="0"/>
          </a:p>
        </p:txBody>
      </p:sp>
    </p:spTree>
    <p:extLst>
      <p:ext uri="{BB962C8B-B14F-4D97-AF65-F5344CB8AC3E}">
        <p14:creationId xmlns:p14="http://schemas.microsoft.com/office/powerpoint/2010/main" val="276034965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7200" b="1" dirty="0" smtClean="0"/>
              <a:t>ASSISTED BATH</a:t>
            </a:r>
            <a:endParaRPr lang="en-US" sz="7200" b="1" dirty="0"/>
          </a:p>
        </p:txBody>
      </p:sp>
    </p:spTree>
  </p:cSld>
  <p:clrMapOvr>
    <a:masterClrMapping/>
  </p:clrMapOvr>
  <p:timing>
    <p:tnLst>
      <p:par>
        <p:cTn id="1" dur="indefinite" restart="never" nodeType="tmRoot"/>
      </p:par>
    </p:tnLst>
  </p:timing>
</p:sld>
</file>

<file path=ppt/slides/slide1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MARTHA ROGERS</a:t>
            </a:r>
            <a:endParaRPr lang="en-US" dirty="0"/>
          </a:p>
        </p:txBody>
      </p:sp>
      <p:sp>
        <p:nvSpPr>
          <p:cNvPr id="3" name="Content Placeholder 2"/>
          <p:cNvSpPr>
            <a:spLocks noGrp="1"/>
          </p:cNvSpPr>
          <p:nvPr>
            <p:ph idx="1"/>
          </p:nvPr>
        </p:nvSpPr>
        <p:spPr>
          <a:xfrm>
            <a:off x="457200" y="1600200"/>
            <a:ext cx="8229600" cy="4953000"/>
          </a:xfrm>
        </p:spPr>
        <p:txBody>
          <a:bodyPr>
            <a:normAutofit/>
          </a:bodyPr>
          <a:lstStyle/>
          <a:p>
            <a:r>
              <a:rPr lang="en-US" dirty="0" smtClean="0"/>
              <a:t>The Science of Unitary Human Beings provides a radical vision of nursing reality.</a:t>
            </a:r>
          </a:p>
          <a:p>
            <a:r>
              <a:rPr lang="en-US" dirty="0" smtClean="0"/>
              <a:t> It provides a framework for nursing practice, education and research that promises a move away from the previously predominant medical model approach to the delivery of nursing care. </a:t>
            </a:r>
          </a:p>
        </p:txBody>
      </p:sp>
    </p:spTree>
    <p:extLst>
      <p:ext uri="{BB962C8B-B14F-4D97-AF65-F5344CB8AC3E}">
        <p14:creationId xmlns:p14="http://schemas.microsoft.com/office/powerpoint/2010/main" val="276997546"/>
      </p:ext>
    </p:extLst>
  </p:cSld>
  <p:clrMapOvr>
    <a:masterClrMapping/>
  </p:clrMapOvr>
</p:sld>
</file>

<file path=ppt/slides/slide1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MARTHA ROGERS</a:t>
            </a:r>
            <a:endParaRPr lang="en-US" dirty="0"/>
          </a:p>
        </p:txBody>
      </p:sp>
      <p:sp>
        <p:nvSpPr>
          <p:cNvPr id="3" name="Content Placeholder 2"/>
          <p:cNvSpPr>
            <a:spLocks noGrp="1"/>
          </p:cNvSpPr>
          <p:nvPr>
            <p:ph idx="1"/>
          </p:nvPr>
        </p:nvSpPr>
        <p:spPr/>
        <p:txBody>
          <a:bodyPr>
            <a:normAutofit lnSpcReduction="10000"/>
          </a:bodyPr>
          <a:lstStyle/>
          <a:p>
            <a:r>
              <a:rPr lang="en-US" dirty="0" smtClean="0"/>
              <a:t>The framework provides an alternative to the traditional view of nursing which could be described as </a:t>
            </a:r>
            <a:r>
              <a:rPr lang="en-US" dirty="0" err="1" smtClean="0"/>
              <a:t>reductionistic</a:t>
            </a:r>
            <a:r>
              <a:rPr lang="en-US" dirty="0" smtClean="0"/>
              <a:t>, mechanistic and analytic. </a:t>
            </a:r>
          </a:p>
          <a:p>
            <a:r>
              <a:rPr lang="en-US" dirty="0" smtClean="0"/>
              <a:t>It has been said that it has "guided nursing out of a concrete, static, closed system world view" (Smith, 1989) and as a result has started to challenged many preconceived ideas about nursing.</a:t>
            </a:r>
          </a:p>
          <a:p>
            <a:endParaRPr lang="en-US" dirty="0"/>
          </a:p>
        </p:txBody>
      </p:sp>
    </p:spTree>
    <p:extLst>
      <p:ext uri="{BB962C8B-B14F-4D97-AF65-F5344CB8AC3E}">
        <p14:creationId xmlns:p14="http://schemas.microsoft.com/office/powerpoint/2010/main" val="2290323672"/>
      </p:ext>
    </p:extLst>
  </p:cSld>
  <p:clrMapOvr>
    <a:masterClrMapping/>
  </p:clrMapOvr>
</p:sld>
</file>

<file path=ppt/slides/slide1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b="1" dirty="0"/>
          </a:p>
        </p:txBody>
      </p:sp>
      <p:sp>
        <p:nvSpPr>
          <p:cNvPr id="3" name="Content Placeholder 2"/>
          <p:cNvSpPr>
            <a:spLocks noGrp="1"/>
          </p:cNvSpPr>
          <p:nvPr>
            <p:ph idx="1"/>
          </p:nvPr>
        </p:nvSpPr>
        <p:spPr>
          <a:xfrm>
            <a:off x="457200" y="1600200"/>
            <a:ext cx="8229600" cy="4953000"/>
          </a:xfrm>
        </p:spPr>
        <p:txBody>
          <a:bodyPr>
            <a:normAutofit fontScale="77500" lnSpcReduction="20000"/>
          </a:bodyPr>
          <a:lstStyle/>
          <a:p>
            <a:pPr>
              <a:buNone/>
            </a:pPr>
            <a:r>
              <a:rPr lang="en-US" b="1" dirty="0" smtClean="0"/>
              <a:t>Introduction</a:t>
            </a:r>
            <a:endParaRPr lang="en-US" dirty="0" smtClean="0"/>
          </a:p>
          <a:p>
            <a:r>
              <a:rPr lang="en-US" dirty="0" smtClean="0"/>
              <a:t>Imogene King - born in 1923. </a:t>
            </a:r>
          </a:p>
          <a:p>
            <a:r>
              <a:rPr lang="en-US" dirty="0" smtClean="0"/>
              <a:t>Bachelor in science of nursing from St. Louis University in 1948 </a:t>
            </a:r>
          </a:p>
          <a:p>
            <a:r>
              <a:rPr lang="en-US" dirty="0" smtClean="0"/>
              <a:t>Master of science in nursing from St. Louis University in 1957 </a:t>
            </a:r>
          </a:p>
          <a:p>
            <a:r>
              <a:rPr lang="en-US" dirty="0" smtClean="0"/>
              <a:t>Doctorate from Teacher’s college, Columbia University. </a:t>
            </a:r>
          </a:p>
          <a:p>
            <a:r>
              <a:rPr lang="en-US" dirty="0" smtClean="0"/>
              <a:t>Theory of goal attainment was first introduced by Imogene King in the early 1960’s. </a:t>
            </a:r>
          </a:p>
          <a:p>
            <a:r>
              <a:rPr lang="en-US" dirty="0" smtClean="0"/>
              <a:t>Theory describes a dynamic, interpersonal relationship in which a person grows and develops to attain certain life goals. </a:t>
            </a:r>
          </a:p>
          <a:p>
            <a:r>
              <a:rPr lang="en-US" dirty="0" smtClean="0"/>
              <a:t>Factors which affects the attainment of goal are: roles, stress, space &amp; time </a:t>
            </a:r>
          </a:p>
          <a:p>
            <a:pPr>
              <a:buNone/>
            </a:pPr>
            <a:endParaRPr lang="en-US" dirty="0"/>
          </a:p>
        </p:txBody>
      </p:sp>
    </p:spTree>
    <p:extLst>
      <p:ext uri="{BB962C8B-B14F-4D97-AF65-F5344CB8AC3E}">
        <p14:creationId xmlns:p14="http://schemas.microsoft.com/office/powerpoint/2010/main" val="2995005380"/>
      </p:ext>
    </p:extLst>
  </p:cSld>
  <p:clrMapOvr>
    <a:masterClrMapping/>
  </p:clrMapOvr>
</p:sld>
</file>

<file path=ppt/slides/slide1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a:xfrm>
            <a:off x="457200" y="1295400"/>
            <a:ext cx="8229600" cy="5334000"/>
          </a:xfrm>
        </p:spPr>
        <p:txBody>
          <a:bodyPr>
            <a:normAutofit fontScale="92500" lnSpcReduction="10000"/>
          </a:bodyPr>
          <a:lstStyle/>
          <a:p>
            <a:pPr>
              <a:buNone/>
            </a:pPr>
            <a:r>
              <a:rPr lang="en-US" sz="3400" b="1" dirty="0" smtClean="0"/>
              <a:t>Basic assumptions</a:t>
            </a:r>
            <a:endParaRPr lang="en-US" sz="3400" dirty="0" smtClean="0"/>
          </a:p>
          <a:p>
            <a:r>
              <a:rPr lang="en-US" sz="3400" dirty="0" smtClean="0"/>
              <a:t>Nursing focus is the care of human being </a:t>
            </a:r>
          </a:p>
          <a:p>
            <a:r>
              <a:rPr lang="en-US" sz="3400" dirty="0" smtClean="0"/>
              <a:t>Nursing goal is the health care of individuals &amp; groups </a:t>
            </a:r>
          </a:p>
          <a:p>
            <a:r>
              <a:rPr lang="en-US" sz="3400" dirty="0" smtClean="0"/>
              <a:t>Human beings: are open systems interacting constantly with their environment. </a:t>
            </a:r>
          </a:p>
          <a:p>
            <a:r>
              <a:rPr lang="en-US" sz="3400" dirty="0" smtClean="0"/>
              <a:t>Basic assumption of goal attainment theory is that nurse and client communicate information, set goal mutually and then act to attain those goals, is also the basic assumption of nursing process </a:t>
            </a:r>
          </a:p>
          <a:p>
            <a:endParaRPr lang="en-US" dirty="0"/>
          </a:p>
        </p:txBody>
      </p:sp>
    </p:spTree>
    <p:extLst>
      <p:ext uri="{BB962C8B-B14F-4D97-AF65-F5344CB8AC3E}">
        <p14:creationId xmlns:p14="http://schemas.microsoft.com/office/powerpoint/2010/main" val="3215277358"/>
      </p:ext>
    </p:extLst>
  </p:cSld>
  <p:clrMapOvr>
    <a:masterClrMapping/>
  </p:clrMapOvr>
</p:sld>
</file>

<file path=ppt/slides/slide1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p:txBody>
          <a:bodyPr/>
          <a:lstStyle/>
          <a:p>
            <a:r>
              <a:rPr lang="en-US" dirty="0" smtClean="0"/>
              <a:t>“Each human being perceives the world as a total person in making transactions with individuals and things in environment” </a:t>
            </a:r>
          </a:p>
          <a:p>
            <a:r>
              <a:rPr lang="en-US" dirty="0" smtClean="0"/>
              <a:t>“Transaction represents a life situation in which perceiver &amp; thing perceived are encountered and in which person enters the situation as an active participant and each is changed in the process of these experiences” </a:t>
            </a:r>
          </a:p>
          <a:p>
            <a:endParaRPr lang="en-US" dirty="0"/>
          </a:p>
        </p:txBody>
      </p:sp>
    </p:spTree>
    <p:extLst>
      <p:ext uri="{BB962C8B-B14F-4D97-AF65-F5344CB8AC3E}">
        <p14:creationId xmlns:p14="http://schemas.microsoft.com/office/powerpoint/2010/main" val="79579651"/>
      </p:ext>
    </p:extLst>
  </p:cSld>
  <p:clrMapOvr>
    <a:masterClrMapping/>
  </p:clrMapOvr>
</p:sld>
</file>

<file path=ppt/slides/slide1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p:txBody>
          <a:bodyPr/>
          <a:lstStyle/>
          <a:p>
            <a:pPr>
              <a:buNone/>
            </a:pPr>
            <a:r>
              <a:rPr lang="en-US" b="1" dirty="0" smtClean="0"/>
              <a:t>Major Concepts </a:t>
            </a:r>
          </a:p>
          <a:p>
            <a:r>
              <a:rPr lang="en-US" dirty="0" smtClean="0"/>
              <a:t>Interacting systems: </a:t>
            </a:r>
          </a:p>
          <a:p>
            <a:pPr lvl="1"/>
            <a:r>
              <a:rPr lang="en-US" dirty="0" smtClean="0"/>
              <a:t>personal system</a:t>
            </a:r>
            <a:br>
              <a:rPr lang="en-US" dirty="0" smtClean="0"/>
            </a:br>
            <a:endParaRPr lang="en-US" dirty="0" smtClean="0"/>
          </a:p>
          <a:p>
            <a:pPr lvl="1"/>
            <a:r>
              <a:rPr lang="en-US" dirty="0" smtClean="0"/>
              <a:t>Interpersonal system</a:t>
            </a:r>
            <a:br>
              <a:rPr lang="en-US" dirty="0" smtClean="0"/>
            </a:br>
            <a:endParaRPr lang="en-US" dirty="0" smtClean="0"/>
          </a:p>
          <a:p>
            <a:pPr lvl="1"/>
            <a:r>
              <a:rPr lang="en-US" dirty="0" smtClean="0"/>
              <a:t>Social system </a:t>
            </a:r>
          </a:p>
          <a:p>
            <a:pPr>
              <a:buNone/>
            </a:pPr>
            <a:r>
              <a:rPr lang="en-US" dirty="0" smtClean="0"/>
              <a:t>Concepts are given for each system </a:t>
            </a:r>
          </a:p>
          <a:p>
            <a:endParaRPr lang="en-US" dirty="0"/>
          </a:p>
        </p:txBody>
      </p:sp>
    </p:spTree>
    <p:extLst>
      <p:ext uri="{BB962C8B-B14F-4D97-AF65-F5344CB8AC3E}">
        <p14:creationId xmlns:p14="http://schemas.microsoft.com/office/powerpoint/2010/main" val="3613019481"/>
      </p:ext>
    </p:extLst>
  </p:cSld>
  <p:clrMapOvr>
    <a:masterClrMapping/>
  </p:clrMapOvr>
</p:sld>
</file>

<file path=ppt/slides/slide1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p:txBody>
          <a:bodyPr/>
          <a:lstStyle/>
          <a:p>
            <a:pPr>
              <a:buNone/>
            </a:pPr>
            <a:r>
              <a:rPr lang="en-US" b="1" dirty="0" smtClean="0"/>
              <a:t>Concepts for Personal System</a:t>
            </a:r>
            <a:endParaRPr lang="en-US" dirty="0" smtClean="0"/>
          </a:p>
          <a:p>
            <a:r>
              <a:rPr lang="en-US" dirty="0" smtClean="0"/>
              <a:t>Perception </a:t>
            </a:r>
          </a:p>
          <a:p>
            <a:r>
              <a:rPr lang="en-US" dirty="0" smtClean="0"/>
              <a:t>Self </a:t>
            </a:r>
          </a:p>
          <a:p>
            <a:r>
              <a:rPr lang="en-US" dirty="0" smtClean="0"/>
              <a:t>Growth &amp; development </a:t>
            </a:r>
          </a:p>
          <a:p>
            <a:r>
              <a:rPr lang="en-US" dirty="0" smtClean="0"/>
              <a:t>Body image </a:t>
            </a:r>
          </a:p>
          <a:p>
            <a:r>
              <a:rPr lang="en-US" dirty="0" smtClean="0"/>
              <a:t>Space </a:t>
            </a:r>
          </a:p>
          <a:p>
            <a:r>
              <a:rPr lang="en-US" dirty="0" smtClean="0"/>
              <a:t>Time </a:t>
            </a:r>
          </a:p>
          <a:p>
            <a:endParaRPr lang="en-US" dirty="0"/>
          </a:p>
        </p:txBody>
      </p:sp>
    </p:spTree>
    <p:extLst>
      <p:ext uri="{BB962C8B-B14F-4D97-AF65-F5344CB8AC3E}">
        <p14:creationId xmlns:p14="http://schemas.microsoft.com/office/powerpoint/2010/main" val="244443909"/>
      </p:ext>
    </p:extLst>
  </p:cSld>
  <p:clrMapOvr>
    <a:masterClrMapping/>
  </p:clrMapOvr>
  <p:timing>
    <p:tnLst>
      <p:par>
        <p:cTn id="1" dur="indefinite" restart="never" nodeType="tmRoot"/>
      </p:par>
    </p:tnLst>
  </p:timing>
</p:sld>
</file>

<file path=ppt/slides/slide1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p:txBody>
          <a:bodyPr/>
          <a:lstStyle/>
          <a:p>
            <a:pPr>
              <a:buNone/>
            </a:pPr>
            <a:r>
              <a:rPr lang="en-US" b="1" dirty="0" smtClean="0"/>
              <a:t>Concepts for Interpersonal System</a:t>
            </a:r>
            <a:endParaRPr lang="en-US" dirty="0" smtClean="0"/>
          </a:p>
          <a:p>
            <a:r>
              <a:rPr lang="en-US" dirty="0" smtClean="0"/>
              <a:t>Interaction </a:t>
            </a:r>
          </a:p>
          <a:p>
            <a:r>
              <a:rPr lang="en-US" dirty="0" smtClean="0"/>
              <a:t>Communication </a:t>
            </a:r>
          </a:p>
          <a:p>
            <a:r>
              <a:rPr lang="en-US" dirty="0" smtClean="0"/>
              <a:t>Transaction </a:t>
            </a:r>
          </a:p>
          <a:p>
            <a:r>
              <a:rPr lang="en-US" dirty="0" smtClean="0"/>
              <a:t>Role </a:t>
            </a:r>
          </a:p>
          <a:p>
            <a:r>
              <a:rPr lang="en-US" dirty="0" smtClean="0"/>
              <a:t>Stress </a:t>
            </a:r>
          </a:p>
          <a:p>
            <a:pPr>
              <a:buNone/>
            </a:pPr>
            <a:endParaRPr lang="en-US" dirty="0"/>
          </a:p>
        </p:txBody>
      </p:sp>
    </p:spTree>
    <p:extLst>
      <p:ext uri="{BB962C8B-B14F-4D97-AF65-F5344CB8AC3E}">
        <p14:creationId xmlns:p14="http://schemas.microsoft.com/office/powerpoint/2010/main" val="4192053395"/>
      </p:ext>
    </p:extLst>
  </p:cSld>
  <p:clrMapOvr>
    <a:masterClrMapping/>
  </p:clrMapOvr>
  <p:timing>
    <p:tnLst>
      <p:par>
        <p:cTn id="1" dur="indefinite" restart="never" nodeType="tmRoot"/>
      </p:par>
    </p:tnLst>
  </p:timing>
</p:sld>
</file>

<file path=ppt/slides/slide1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p:txBody>
          <a:bodyPr/>
          <a:lstStyle/>
          <a:p>
            <a:pPr>
              <a:buNone/>
            </a:pPr>
            <a:r>
              <a:rPr lang="en-US" b="1" dirty="0" smtClean="0"/>
              <a:t>Concepts for Social System</a:t>
            </a:r>
            <a:endParaRPr lang="en-US" dirty="0" smtClean="0"/>
          </a:p>
          <a:p>
            <a:r>
              <a:rPr lang="en-US" dirty="0" smtClean="0"/>
              <a:t>Organization </a:t>
            </a:r>
          </a:p>
          <a:p>
            <a:r>
              <a:rPr lang="en-US" dirty="0" smtClean="0"/>
              <a:t>Authority </a:t>
            </a:r>
          </a:p>
          <a:p>
            <a:r>
              <a:rPr lang="en-US" dirty="0" smtClean="0"/>
              <a:t>Power </a:t>
            </a:r>
          </a:p>
          <a:p>
            <a:r>
              <a:rPr lang="en-US" dirty="0" smtClean="0"/>
              <a:t>Status </a:t>
            </a:r>
          </a:p>
          <a:p>
            <a:r>
              <a:rPr lang="en-US" dirty="0" smtClean="0"/>
              <a:t>Decision making </a:t>
            </a:r>
          </a:p>
          <a:p>
            <a:endParaRPr lang="en-US" dirty="0"/>
          </a:p>
        </p:txBody>
      </p:sp>
    </p:spTree>
    <p:extLst>
      <p:ext uri="{BB962C8B-B14F-4D97-AF65-F5344CB8AC3E}">
        <p14:creationId xmlns:p14="http://schemas.microsoft.com/office/powerpoint/2010/main" val="679623361"/>
      </p:ext>
    </p:extLst>
  </p:cSld>
  <p:clrMapOvr>
    <a:masterClrMapping/>
  </p:clrMapOvr>
  <p:timing>
    <p:tnLst>
      <p:par>
        <p:cTn id="1" dur="indefinite" restart="never" nodeType="tmRoot"/>
      </p:par>
    </p:tnLst>
  </p:timing>
</p:sld>
</file>

<file path=ppt/slides/slide1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normAutofit/>
          </a:bodyPr>
          <a:lstStyle/>
          <a:p>
            <a:r>
              <a:rPr lang="en-US" b="1" dirty="0" smtClean="0"/>
              <a:t>IMOGENE KING</a:t>
            </a:r>
            <a:endParaRPr lang="en-US" dirty="0"/>
          </a:p>
        </p:txBody>
      </p:sp>
      <p:sp>
        <p:nvSpPr>
          <p:cNvPr id="3" name="Content Placeholder 2"/>
          <p:cNvSpPr>
            <a:spLocks noGrp="1"/>
          </p:cNvSpPr>
          <p:nvPr>
            <p:ph idx="1"/>
          </p:nvPr>
        </p:nvSpPr>
        <p:spPr>
          <a:xfrm>
            <a:off x="304800" y="1295400"/>
            <a:ext cx="8534400" cy="5257800"/>
          </a:xfrm>
        </p:spPr>
        <p:txBody>
          <a:bodyPr>
            <a:normAutofit/>
          </a:bodyPr>
          <a:lstStyle/>
          <a:p>
            <a:pPr>
              <a:buNone/>
            </a:pPr>
            <a:r>
              <a:rPr lang="en-US" b="1" dirty="0" smtClean="0"/>
              <a:t>Propositions of King’s Theory</a:t>
            </a:r>
            <a:endParaRPr lang="en-US" dirty="0" smtClean="0"/>
          </a:p>
          <a:p>
            <a:r>
              <a:rPr lang="en-US" dirty="0" smtClean="0"/>
              <a:t>If perceptual interaction accuracy is present in nurse-client interactions, transaction will occur </a:t>
            </a:r>
          </a:p>
          <a:p>
            <a:r>
              <a:rPr lang="en-US" dirty="0" smtClean="0"/>
              <a:t>If nurse and client make transaction, goal will be attained </a:t>
            </a:r>
          </a:p>
          <a:p>
            <a:r>
              <a:rPr lang="en-US" dirty="0" smtClean="0"/>
              <a:t>If goal are attained, satisfaction will occur </a:t>
            </a:r>
          </a:p>
          <a:p>
            <a:r>
              <a:rPr lang="en-US" dirty="0" smtClean="0"/>
              <a:t>If transactions are made in nurse-client interactions, growth &amp; development will be enhanced </a:t>
            </a:r>
          </a:p>
          <a:p>
            <a:endParaRPr lang="en-US" dirty="0"/>
          </a:p>
        </p:txBody>
      </p:sp>
    </p:spTree>
    <p:extLst>
      <p:ext uri="{BB962C8B-B14F-4D97-AF65-F5344CB8AC3E}">
        <p14:creationId xmlns:p14="http://schemas.microsoft.com/office/powerpoint/2010/main" val="158178636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Indications </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Patients with some physical disabilities that prohibit them from performing certain duties for themselves </a:t>
            </a:r>
            <a:r>
              <a:rPr lang="en-US" dirty="0" err="1" smtClean="0"/>
              <a:t>e.g</a:t>
            </a:r>
            <a:r>
              <a:rPr lang="en-US" dirty="0" smtClean="0"/>
              <a:t>:</a:t>
            </a:r>
          </a:p>
          <a:p>
            <a:r>
              <a:rPr lang="en-US" dirty="0" smtClean="0"/>
              <a:t>Paraplegic</a:t>
            </a:r>
          </a:p>
          <a:p>
            <a:r>
              <a:rPr lang="en-US" dirty="0" smtClean="0"/>
              <a:t>Patients on traction</a:t>
            </a:r>
          </a:p>
          <a:p>
            <a:r>
              <a:rPr lang="en-US" dirty="0" smtClean="0"/>
              <a:t>Very weak patients on convalescence</a:t>
            </a:r>
          </a:p>
          <a:p>
            <a:r>
              <a:rPr lang="en-US" dirty="0" smtClean="0"/>
              <a:t>Arm disabilities or deformities</a:t>
            </a:r>
          </a:p>
          <a:p>
            <a:r>
              <a:rPr lang="en-US" dirty="0" smtClean="0"/>
              <a:t>Patients on a drip</a:t>
            </a:r>
          </a:p>
          <a:p>
            <a:r>
              <a:rPr lang="en-US" dirty="0" smtClean="0"/>
              <a:t>Patients with dressing covering large areas of the skin</a:t>
            </a:r>
            <a:endParaRPr lang="en-US" dirty="0"/>
          </a:p>
        </p:txBody>
      </p:sp>
    </p:spTree>
  </p:cSld>
  <p:clrMapOvr>
    <a:masterClrMapping/>
  </p:clrMapOvr>
  <p:timing>
    <p:tnLst>
      <p:par>
        <p:cTn id="1" dur="indefinite" restart="never" nodeType="tmRoot"/>
      </p:par>
    </p:tnLst>
  </p:timing>
</p:sld>
</file>

<file path=ppt/slides/slide1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p:txBody>
          <a:bodyPr>
            <a:normAutofit fontScale="92500"/>
          </a:bodyPr>
          <a:lstStyle/>
          <a:p>
            <a:r>
              <a:rPr lang="en-US" dirty="0" smtClean="0"/>
              <a:t>If role expectations and role performance as perceived by nurse &amp; client are congruent, transaction will occur </a:t>
            </a:r>
          </a:p>
          <a:p>
            <a:r>
              <a:rPr lang="en-US" dirty="0" smtClean="0"/>
              <a:t>If role conflict is experienced by nurse or client or both, stress in nurse-client interaction will occur  </a:t>
            </a:r>
          </a:p>
          <a:p>
            <a:r>
              <a:rPr lang="en-US" dirty="0" smtClean="0"/>
              <a:t>If nurse with special knowledge skill communicate appropriate information to client, mutual goal setting and goal attainment will occur. </a:t>
            </a:r>
          </a:p>
          <a:p>
            <a:endParaRPr lang="en-US" dirty="0"/>
          </a:p>
        </p:txBody>
      </p:sp>
    </p:spTree>
    <p:extLst>
      <p:ext uri="{BB962C8B-B14F-4D97-AF65-F5344CB8AC3E}">
        <p14:creationId xmlns:p14="http://schemas.microsoft.com/office/powerpoint/2010/main" val="4153118885"/>
      </p:ext>
    </p:extLst>
  </p:cSld>
  <p:clrMapOvr>
    <a:masterClrMapping/>
  </p:clrMapOvr>
</p:sld>
</file>

<file path=ppt/slides/slide1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a:xfrm>
            <a:off x="457200" y="1447800"/>
            <a:ext cx="8229600" cy="5181600"/>
          </a:xfrm>
        </p:spPr>
        <p:txBody>
          <a:bodyPr>
            <a:normAutofit fontScale="92500" lnSpcReduction="10000"/>
          </a:bodyPr>
          <a:lstStyle/>
          <a:p>
            <a:pPr>
              <a:buNone/>
            </a:pPr>
            <a:r>
              <a:rPr lang="en-US" b="1" dirty="0" smtClean="0"/>
              <a:t>Human being /person</a:t>
            </a:r>
            <a:endParaRPr lang="en-US" dirty="0" smtClean="0"/>
          </a:p>
          <a:p>
            <a:r>
              <a:rPr lang="en-US" dirty="0" smtClean="0"/>
              <a:t>Human being or person refers to social being who are rational and sentient. </a:t>
            </a:r>
          </a:p>
          <a:p>
            <a:r>
              <a:rPr lang="en-US" dirty="0" smtClean="0"/>
              <a:t>Person has ability to : </a:t>
            </a:r>
          </a:p>
          <a:p>
            <a:pPr lvl="1"/>
            <a:r>
              <a:rPr lang="en-US" dirty="0" smtClean="0"/>
              <a:t>perceive</a:t>
            </a:r>
          </a:p>
          <a:p>
            <a:pPr lvl="1"/>
            <a:r>
              <a:rPr lang="en-US" dirty="0" smtClean="0"/>
              <a:t>think </a:t>
            </a:r>
          </a:p>
          <a:p>
            <a:pPr lvl="1"/>
            <a:r>
              <a:rPr lang="en-US" dirty="0" smtClean="0"/>
              <a:t>feel</a:t>
            </a:r>
          </a:p>
          <a:p>
            <a:pPr lvl="1"/>
            <a:r>
              <a:rPr lang="en-US" dirty="0" smtClean="0"/>
              <a:t>choose</a:t>
            </a:r>
          </a:p>
          <a:p>
            <a:pPr lvl="1"/>
            <a:r>
              <a:rPr lang="en-US" dirty="0" smtClean="0"/>
              <a:t>set goals</a:t>
            </a:r>
          </a:p>
          <a:p>
            <a:pPr lvl="1"/>
            <a:r>
              <a:rPr lang="en-US" dirty="0" smtClean="0"/>
              <a:t>select means to achieve goals and </a:t>
            </a:r>
          </a:p>
          <a:p>
            <a:pPr lvl="1"/>
            <a:r>
              <a:rPr lang="en-US" dirty="0" smtClean="0"/>
              <a:t>to make decision </a:t>
            </a:r>
          </a:p>
          <a:p>
            <a:endParaRPr lang="en-US" dirty="0"/>
          </a:p>
        </p:txBody>
      </p:sp>
    </p:spTree>
    <p:extLst>
      <p:ext uri="{BB962C8B-B14F-4D97-AF65-F5344CB8AC3E}">
        <p14:creationId xmlns:p14="http://schemas.microsoft.com/office/powerpoint/2010/main" val="3218615275"/>
      </p:ext>
    </p:extLst>
  </p:cSld>
  <p:clrMapOvr>
    <a:masterClrMapping/>
  </p:clrMapOvr>
  <p:timing>
    <p:tnLst>
      <p:par>
        <p:cTn id="1" dur="indefinite" restart="never" nodeType="tmRoot"/>
      </p:par>
    </p:tnLst>
  </p:timing>
</p:sld>
</file>

<file path=ppt/slides/slide1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p:txBody>
          <a:bodyPr/>
          <a:lstStyle/>
          <a:p>
            <a:r>
              <a:rPr lang="en-US" dirty="0" smtClean="0"/>
              <a:t>Human being has three fundamental needs: </a:t>
            </a:r>
          </a:p>
          <a:p>
            <a:pPr lvl="1"/>
            <a:r>
              <a:rPr lang="en-US" dirty="0" smtClean="0"/>
              <a:t> The need for the health information that  is unable at the time when it is needed and can be used</a:t>
            </a:r>
            <a:br>
              <a:rPr lang="en-US" dirty="0" smtClean="0"/>
            </a:br>
            <a:endParaRPr lang="en-US" dirty="0" smtClean="0"/>
          </a:p>
          <a:p>
            <a:pPr lvl="1"/>
            <a:r>
              <a:rPr lang="en-US" dirty="0" smtClean="0"/>
              <a:t>The need for care that seek to prevent illness, and</a:t>
            </a:r>
            <a:br>
              <a:rPr lang="en-US" dirty="0" smtClean="0"/>
            </a:br>
            <a:endParaRPr lang="en-US" dirty="0" smtClean="0"/>
          </a:p>
          <a:p>
            <a:pPr lvl="1"/>
            <a:r>
              <a:rPr lang="en-US" dirty="0" smtClean="0"/>
              <a:t>The need for care when human beings are unable to help themselves. </a:t>
            </a:r>
          </a:p>
          <a:p>
            <a:endParaRPr lang="en-US" dirty="0"/>
          </a:p>
        </p:txBody>
      </p:sp>
    </p:spTree>
    <p:extLst>
      <p:ext uri="{BB962C8B-B14F-4D97-AF65-F5344CB8AC3E}">
        <p14:creationId xmlns:p14="http://schemas.microsoft.com/office/powerpoint/2010/main" val="1936568221"/>
      </p:ext>
    </p:extLst>
  </p:cSld>
  <p:clrMapOvr>
    <a:masterClrMapping/>
  </p:clrMapOvr>
  <p:timing>
    <p:tnLst>
      <p:par>
        <p:cTn id="1" dur="indefinite" restart="never" nodeType="tmRoot"/>
      </p:par>
    </p:tnLst>
  </p:timing>
</p:sld>
</file>

<file path=ppt/slides/slide1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p:txBody>
          <a:bodyPr/>
          <a:lstStyle/>
          <a:p>
            <a:pPr>
              <a:buNone/>
            </a:pPr>
            <a:r>
              <a:rPr lang="en-US" b="1" dirty="0" smtClean="0"/>
              <a:t>2.</a:t>
            </a:r>
            <a:r>
              <a:rPr lang="en-US" dirty="0" smtClean="0"/>
              <a:t> </a:t>
            </a:r>
            <a:r>
              <a:rPr lang="en-US" b="1" dirty="0" smtClean="0"/>
              <a:t>Health</a:t>
            </a:r>
            <a:endParaRPr lang="en-US" dirty="0" smtClean="0"/>
          </a:p>
          <a:p>
            <a:r>
              <a:rPr lang="en-US" dirty="0" smtClean="0"/>
              <a:t>Health involves dynamic life experiences of a human being, which implies continuous adjustment to stressors in the internal and external environment through optimum use of one’s resources to achieve maximum potential for daily living. </a:t>
            </a:r>
          </a:p>
          <a:p>
            <a:endParaRPr lang="en-US" dirty="0"/>
          </a:p>
        </p:txBody>
      </p:sp>
    </p:spTree>
    <p:extLst>
      <p:ext uri="{BB962C8B-B14F-4D97-AF65-F5344CB8AC3E}">
        <p14:creationId xmlns:p14="http://schemas.microsoft.com/office/powerpoint/2010/main" val="3928863535"/>
      </p:ext>
    </p:extLst>
  </p:cSld>
  <p:clrMapOvr>
    <a:masterClrMapping/>
  </p:clrMapOvr>
  <p:timing>
    <p:tnLst>
      <p:par>
        <p:cTn id="1" dur="indefinite" restart="never" nodeType="tmRoot"/>
      </p:par>
    </p:tnLst>
  </p:timing>
</p:sld>
</file>

<file path=ppt/slides/slide1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3.</a:t>
            </a:r>
            <a:r>
              <a:rPr lang="en-US" dirty="0" smtClean="0"/>
              <a:t> </a:t>
            </a:r>
            <a:r>
              <a:rPr lang="en-US" b="1" dirty="0" smtClean="0"/>
              <a:t>Environment</a:t>
            </a:r>
            <a:endParaRPr lang="en-US" dirty="0" smtClean="0"/>
          </a:p>
          <a:p>
            <a:r>
              <a:rPr lang="en-US" dirty="0" smtClean="0"/>
              <a:t>Environment is the background for human interactions. </a:t>
            </a:r>
          </a:p>
          <a:p>
            <a:r>
              <a:rPr lang="en-US" dirty="0" smtClean="0"/>
              <a:t>It involves: </a:t>
            </a:r>
          </a:p>
          <a:p>
            <a:pPr lvl="1"/>
            <a:r>
              <a:rPr lang="en-US" dirty="0" smtClean="0"/>
              <a:t>Internal environment: transforms energy to enable person to adjust to continuous external environmental changes.</a:t>
            </a:r>
            <a:br>
              <a:rPr lang="en-US" dirty="0" smtClean="0"/>
            </a:br>
            <a:endParaRPr lang="en-US" dirty="0" smtClean="0"/>
          </a:p>
          <a:p>
            <a:pPr lvl="1"/>
            <a:r>
              <a:rPr lang="en-US" dirty="0" smtClean="0"/>
              <a:t>External environment: involves formal and informal organizations. Nurse is a part of the patient’s environment.</a:t>
            </a:r>
            <a:br>
              <a:rPr lang="en-US" dirty="0" smtClean="0"/>
            </a:br>
            <a:endParaRPr lang="en-US" dirty="0" smtClean="0"/>
          </a:p>
          <a:p>
            <a:endParaRPr lang="en-US" dirty="0"/>
          </a:p>
        </p:txBody>
      </p:sp>
    </p:spTree>
    <p:extLst>
      <p:ext uri="{BB962C8B-B14F-4D97-AF65-F5344CB8AC3E}">
        <p14:creationId xmlns:p14="http://schemas.microsoft.com/office/powerpoint/2010/main" val="3420072264"/>
      </p:ext>
    </p:extLst>
  </p:cSld>
  <p:clrMapOvr>
    <a:masterClrMapping/>
  </p:clrMapOvr>
  <p:timing>
    <p:tnLst>
      <p:par>
        <p:cTn id="1" dur="indefinite" restart="never" nodeType="tmRoot"/>
      </p:par>
    </p:tnLst>
  </p:timing>
</p:sld>
</file>

<file path=ppt/slides/slide1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a:xfrm>
            <a:off x="457200" y="1371600"/>
            <a:ext cx="8229600" cy="5181600"/>
          </a:xfrm>
        </p:spPr>
        <p:txBody>
          <a:bodyPr>
            <a:normAutofit fontScale="92500" lnSpcReduction="20000"/>
          </a:bodyPr>
          <a:lstStyle/>
          <a:p>
            <a:pPr>
              <a:buNone/>
            </a:pPr>
            <a:r>
              <a:rPr lang="en-US" b="1" dirty="0" smtClean="0"/>
              <a:t>4.</a:t>
            </a:r>
            <a:r>
              <a:rPr lang="en-US" dirty="0" smtClean="0"/>
              <a:t>     </a:t>
            </a:r>
            <a:r>
              <a:rPr lang="en-US" b="1" dirty="0" smtClean="0"/>
              <a:t>Nursing</a:t>
            </a:r>
            <a:endParaRPr lang="en-US" dirty="0" smtClean="0"/>
          </a:p>
          <a:p>
            <a:r>
              <a:rPr lang="en-US" b="1" dirty="0" smtClean="0"/>
              <a:t>Definition:</a:t>
            </a:r>
            <a:r>
              <a:rPr lang="en-US" dirty="0" smtClean="0"/>
              <a:t> “A process of action, reaction and interaction by which nurse and client share information about their perception in nursing situation.” and “ a process of human interactions between nurse and client whereby each perceives the other and the situation, and through communication, they set goals, explore means, and agree on means to achieve goals.” </a:t>
            </a:r>
          </a:p>
          <a:p>
            <a:r>
              <a:rPr lang="en-US" dirty="0" smtClean="0"/>
              <a:t> </a:t>
            </a:r>
            <a:r>
              <a:rPr lang="en-US" b="1" dirty="0" smtClean="0"/>
              <a:t>Action:</a:t>
            </a:r>
            <a:r>
              <a:rPr lang="en-US" dirty="0" smtClean="0"/>
              <a:t> is defined as a sequence of behaviors involving mental and physical action. </a:t>
            </a:r>
          </a:p>
          <a:p>
            <a:r>
              <a:rPr lang="en-US" b="1" dirty="0" smtClean="0"/>
              <a:t>Reaction:</a:t>
            </a:r>
            <a:r>
              <a:rPr lang="en-US" dirty="0" smtClean="0"/>
              <a:t> which is considered as included in the sequence of behaviors described in action. </a:t>
            </a:r>
          </a:p>
          <a:p>
            <a:endParaRPr lang="en-US" dirty="0"/>
          </a:p>
        </p:txBody>
      </p:sp>
    </p:spTree>
    <p:extLst>
      <p:ext uri="{BB962C8B-B14F-4D97-AF65-F5344CB8AC3E}">
        <p14:creationId xmlns:p14="http://schemas.microsoft.com/office/powerpoint/2010/main" val="2415942154"/>
      </p:ext>
    </p:extLst>
  </p:cSld>
  <p:clrMapOvr>
    <a:masterClrMapping/>
  </p:clrMapOvr>
  <p:timing>
    <p:tnLst>
      <p:par>
        <p:cTn id="1" dur="indefinite" restart="never" nodeType="tmRoot"/>
      </p:par>
    </p:tnLst>
  </p:timing>
</p:sld>
</file>

<file path=ppt/slides/slide1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a:xfrm>
            <a:off x="457200" y="1600200"/>
            <a:ext cx="8229600" cy="5029200"/>
          </a:xfrm>
        </p:spPr>
        <p:txBody>
          <a:bodyPr>
            <a:normAutofit/>
          </a:bodyPr>
          <a:lstStyle/>
          <a:p>
            <a:r>
              <a:rPr lang="en-US" b="1" dirty="0" smtClean="0"/>
              <a:t>Goal of nurse:</a:t>
            </a:r>
            <a:r>
              <a:rPr lang="en-US" dirty="0" smtClean="0"/>
              <a:t> “To help individuals to maintain their health so they can function in their roles.” </a:t>
            </a:r>
          </a:p>
          <a:p>
            <a:r>
              <a:rPr lang="en-US" b="1" dirty="0" smtClean="0"/>
              <a:t>Domain of nurse:</a:t>
            </a:r>
            <a:r>
              <a:rPr lang="en-US" dirty="0" smtClean="0"/>
              <a:t> “includes promoting, maintaining, and restoring health, and caring for the sick, injured and dying. </a:t>
            </a:r>
          </a:p>
          <a:p>
            <a:r>
              <a:rPr lang="en-US" b="1" dirty="0" smtClean="0"/>
              <a:t>Function of professional nurse</a:t>
            </a:r>
            <a:r>
              <a:rPr lang="en-US" dirty="0" smtClean="0"/>
              <a:t>: “To interpret information in nursing process to plan, implement and evaluate nursing care.. </a:t>
            </a:r>
          </a:p>
          <a:p>
            <a:endParaRPr lang="en-US" dirty="0"/>
          </a:p>
        </p:txBody>
      </p:sp>
    </p:spTree>
    <p:extLst>
      <p:ext uri="{BB962C8B-B14F-4D97-AF65-F5344CB8AC3E}">
        <p14:creationId xmlns:p14="http://schemas.microsoft.com/office/powerpoint/2010/main" val="599372777"/>
      </p:ext>
    </p:extLst>
  </p:cSld>
  <p:clrMapOvr>
    <a:masterClrMapping/>
  </p:clrMapOvr>
  <p:timing>
    <p:tnLst>
      <p:par>
        <p:cTn id="1" dur="indefinite" restart="never" nodeType="tmRoot"/>
      </p:par>
    </p:tnLst>
  </p:timing>
</p:sld>
</file>

<file path=ppt/slides/slide1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smtClean="0"/>
              <a:t>IMOGENE KING</a:t>
            </a:r>
            <a:endParaRPr lang="en-US" dirty="0"/>
          </a:p>
        </p:txBody>
      </p:sp>
      <p:sp>
        <p:nvSpPr>
          <p:cNvPr id="3" name="Content Placeholder 2"/>
          <p:cNvSpPr>
            <a:spLocks noGrp="1"/>
          </p:cNvSpPr>
          <p:nvPr>
            <p:ph idx="1"/>
          </p:nvPr>
        </p:nvSpPr>
        <p:spPr>
          <a:xfrm>
            <a:off x="457200" y="1219200"/>
            <a:ext cx="8229600" cy="5334000"/>
          </a:xfrm>
        </p:spPr>
        <p:txBody>
          <a:bodyPr>
            <a:normAutofit fontScale="85000" lnSpcReduction="10000"/>
          </a:bodyPr>
          <a:lstStyle/>
          <a:p>
            <a:pPr>
              <a:buNone/>
            </a:pPr>
            <a:r>
              <a:rPr lang="en-US" b="1" dirty="0" smtClean="0"/>
              <a:t>Theory of Goal Attainment and Nursing Process</a:t>
            </a:r>
            <a:endParaRPr lang="en-US" dirty="0" smtClean="0"/>
          </a:p>
          <a:p>
            <a:pPr>
              <a:buNone/>
            </a:pPr>
            <a:r>
              <a:rPr lang="en-US" b="1" dirty="0" smtClean="0"/>
              <a:t>Assessment</a:t>
            </a:r>
            <a:endParaRPr lang="en-US" dirty="0" smtClean="0"/>
          </a:p>
          <a:p>
            <a:r>
              <a:rPr lang="en-US" dirty="0" smtClean="0"/>
              <a:t>King indicates that assessment occur during interaction. </a:t>
            </a:r>
          </a:p>
          <a:p>
            <a:r>
              <a:rPr lang="en-US" dirty="0" smtClean="0"/>
              <a:t>The nurse brings special knowledge and skills whereas client brings knowledge of self and perception of problems of concern, to this interaction. </a:t>
            </a:r>
          </a:p>
          <a:p>
            <a:r>
              <a:rPr lang="en-US" dirty="0" smtClean="0"/>
              <a:t>During assessment nurse collects data regarding client</a:t>
            </a:r>
          </a:p>
          <a:p>
            <a:r>
              <a:rPr lang="en-US" dirty="0" smtClean="0"/>
              <a:t>Perception is the base for collection and interpretation of data. </a:t>
            </a:r>
          </a:p>
          <a:p>
            <a:r>
              <a:rPr lang="en-US" dirty="0" smtClean="0"/>
              <a:t>Communication is required to verify accuracy of perception, for interaction and transaction. </a:t>
            </a:r>
          </a:p>
          <a:p>
            <a:endParaRPr lang="en-US" dirty="0"/>
          </a:p>
        </p:txBody>
      </p:sp>
    </p:spTree>
    <p:extLst>
      <p:ext uri="{BB962C8B-B14F-4D97-AF65-F5344CB8AC3E}">
        <p14:creationId xmlns:p14="http://schemas.microsoft.com/office/powerpoint/2010/main" val="1947380135"/>
      </p:ext>
    </p:extLst>
  </p:cSld>
  <p:clrMapOvr>
    <a:masterClrMapping/>
  </p:clrMapOvr>
  <p:timing>
    <p:tnLst>
      <p:par>
        <p:cTn id="1" dur="indefinite" restart="never" nodeType="tmRoot"/>
      </p:par>
    </p:tnLst>
  </p:timing>
</p:sld>
</file>

<file path=ppt/slides/slide1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p:txBody>
          <a:bodyPr/>
          <a:lstStyle/>
          <a:p>
            <a:pPr>
              <a:buNone/>
            </a:pPr>
            <a:r>
              <a:rPr lang="en-US" b="1" dirty="0" smtClean="0"/>
              <a:t>Nursing diagnosis</a:t>
            </a:r>
            <a:endParaRPr lang="en-US" dirty="0" smtClean="0"/>
          </a:p>
          <a:p>
            <a:r>
              <a:rPr lang="en-US" dirty="0" smtClean="0"/>
              <a:t>The data collected by assessment are used to make nursing diagnosis in nursing process. </a:t>
            </a:r>
          </a:p>
          <a:p>
            <a:r>
              <a:rPr lang="en-US" dirty="0" smtClean="0"/>
              <a:t>According to king in process of attaining </a:t>
            </a:r>
            <a:r>
              <a:rPr lang="en-US" dirty="0" err="1" smtClean="0"/>
              <a:t>goaI</a:t>
            </a:r>
            <a:r>
              <a:rPr lang="en-US" dirty="0" smtClean="0"/>
              <a:t> the nurse identifies the problems, concerns and disturbances about which person seek help. </a:t>
            </a:r>
          </a:p>
          <a:p>
            <a:endParaRPr lang="en-US" dirty="0"/>
          </a:p>
        </p:txBody>
      </p:sp>
    </p:spTree>
    <p:extLst>
      <p:ext uri="{BB962C8B-B14F-4D97-AF65-F5344CB8AC3E}">
        <p14:creationId xmlns:p14="http://schemas.microsoft.com/office/powerpoint/2010/main" val="3499756302"/>
      </p:ext>
    </p:extLst>
  </p:cSld>
  <p:clrMapOvr>
    <a:masterClrMapping/>
  </p:clrMapOvr>
  <p:timing>
    <p:tnLst>
      <p:par>
        <p:cTn id="1" dur="indefinite" restart="never" nodeType="tmRoot"/>
      </p:par>
    </p:tnLst>
  </p:timing>
</p:sld>
</file>

<file path=ppt/slides/slide1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a:xfrm>
            <a:off x="457200" y="1600200"/>
            <a:ext cx="8229600" cy="4876800"/>
          </a:xfrm>
        </p:spPr>
        <p:txBody>
          <a:bodyPr>
            <a:normAutofit/>
          </a:bodyPr>
          <a:lstStyle/>
          <a:p>
            <a:pPr>
              <a:buNone/>
            </a:pPr>
            <a:r>
              <a:rPr lang="en-US" b="1" dirty="0" smtClean="0"/>
              <a:t>Planning</a:t>
            </a:r>
            <a:endParaRPr lang="en-US" dirty="0" smtClean="0"/>
          </a:p>
          <a:p>
            <a:r>
              <a:rPr lang="en-US" dirty="0" smtClean="0"/>
              <a:t>After diagnosis, planning for interventions to solve those problems is done. </a:t>
            </a:r>
          </a:p>
          <a:p>
            <a:r>
              <a:rPr lang="en-US" dirty="0" smtClean="0"/>
              <a:t>In goal attainment planning is represented by setting goals and making decisions about and being agreed on the means to achieve goals. </a:t>
            </a:r>
          </a:p>
          <a:p>
            <a:r>
              <a:rPr lang="en-US" dirty="0" smtClean="0"/>
              <a:t>This part of transaction and client’s participation is encouraged in making decision on the means to achieve the goals. </a:t>
            </a:r>
          </a:p>
          <a:p>
            <a:endParaRPr lang="en-US" dirty="0"/>
          </a:p>
        </p:txBody>
      </p:sp>
    </p:spTree>
    <p:extLst>
      <p:ext uri="{BB962C8B-B14F-4D97-AF65-F5344CB8AC3E}">
        <p14:creationId xmlns:p14="http://schemas.microsoft.com/office/powerpoint/2010/main" val="2515628168"/>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Procedure </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Prepare equipment</a:t>
            </a:r>
          </a:p>
          <a:p>
            <a:r>
              <a:rPr lang="en-US" dirty="0" smtClean="0"/>
              <a:t>Explain the procedure to the patient</a:t>
            </a:r>
          </a:p>
          <a:p>
            <a:r>
              <a:rPr lang="en-US" dirty="0" smtClean="0"/>
              <a:t>Prepare the environment</a:t>
            </a:r>
          </a:p>
          <a:p>
            <a:r>
              <a:rPr lang="en-US" dirty="0" smtClean="0"/>
              <a:t>Wash hands, put on plastic apron</a:t>
            </a:r>
          </a:p>
          <a:p>
            <a:r>
              <a:rPr lang="en-US" dirty="0" smtClean="0"/>
              <a:t>Assist the patient from bed to the bathroom </a:t>
            </a:r>
          </a:p>
          <a:p>
            <a:r>
              <a:rPr lang="en-US" dirty="0" smtClean="0"/>
              <a:t>Help patient to undress and get into a bath or chair or sit up in bed</a:t>
            </a:r>
          </a:p>
          <a:p>
            <a:r>
              <a:rPr lang="en-US" dirty="0" smtClean="0"/>
              <a:t>Place the soap, water, flannel, towel and clothing where he can reach</a:t>
            </a:r>
            <a:endParaRPr lang="en-US" dirty="0"/>
          </a:p>
        </p:txBody>
      </p:sp>
    </p:spTree>
  </p:cSld>
  <p:clrMapOvr>
    <a:masterClrMapping/>
  </p:clrMapOvr>
  <p:timing>
    <p:tnLst>
      <p:par>
        <p:cTn id="1" dur="indefinite" restart="never" nodeType="tmRoot"/>
      </p:par>
    </p:tnLst>
  </p:timing>
</p:sld>
</file>

<file path=ppt/slides/slide1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p:txBody>
          <a:bodyPr/>
          <a:lstStyle/>
          <a:p>
            <a:pPr>
              <a:buNone/>
            </a:pPr>
            <a:r>
              <a:rPr lang="en-US" b="1" dirty="0" smtClean="0"/>
              <a:t>Implementations</a:t>
            </a:r>
            <a:endParaRPr lang="en-US" dirty="0" smtClean="0"/>
          </a:p>
          <a:p>
            <a:r>
              <a:rPr lang="en-US" dirty="0" smtClean="0"/>
              <a:t>In nursing process implementation involves the actual activities to achieve the goals. </a:t>
            </a:r>
          </a:p>
          <a:p>
            <a:r>
              <a:rPr lang="en-US" dirty="0" smtClean="0"/>
              <a:t>In goal attainment it is the continuation of transaction. </a:t>
            </a:r>
          </a:p>
          <a:p>
            <a:endParaRPr lang="en-US" dirty="0"/>
          </a:p>
        </p:txBody>
      </p:sp>
    </p:spTree>
    <p:extLst>
      <p:ext uri="{BB962C8B-B14F-4D97-AF65-F5344CB8AC3E}">
        <p14:creationId xmlns:p14="http://schemas.microsoft.com/office/powerpoint/2010/main" val="1708847052"/>
      </p:ext>
    </p:extLst>
  </p:cSld>
  <p:clrMapOvr>
    <a:masterClrMapping/>
  </p:clrMapOvr>
  <p:timing>
    <p:tnLst>
      <p:par>
        <p:cTn id="1" dur="indefinite" restart="never" nodeType="tmRoot"/>
      </p:par>
    </p:tnLst>
  </p:timing>
</p:sld>
</file>

<file path=ppt/slides/slide1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p:txBody>
          <a:bodyPr/>
          <a:lstStyle/>
          <a:p>
            <a:pPr>
              <a:buNone/>
            </a:pPr>
            <a:r>
              <a:rPr lang="en-US" b="1" dirty="0" smtClean="0"/>
              <a:t>Evaluation</a:t>
            </a:r>
            <a:endParaRPr lang="en-US" dirty="0" smtClean="0"/>
          </a:p>
          <a:p>
            <a:r>
              <a:rPr lang="en-US" dirty="0" smtClean="0"/>
              <a:t>It involves to finding out weather goals are achieved or not. </a:t>
            </a:r>
          </a:p>
          <a:p>
            <a:r>
              <a:rPr lang="en-US" dirty="0" smtClean="0"/>
              <a:t>In king’s description, evaluation speaks about attainment of goal and effectiveness of nursing care. </a:t>
            </a:r>
          </a:p>
          <a:p>
            <a:endParaRPr lang="en-US" dirty="0"/>
          </a:p>
        </p:txBody>
      </p:sp>
    </p:spTree>
    <p:extLst>
      <p:ext uri="{BB962C8B-B14F-4D97-AF65-F5344CB8AC3E}">
        <p14:creationId xmlns:p14="http://schemas.microsoft.com/office/powerpoint/2010/main" val="3081214838"/>
      </p:ext>
    </p:extLst>
  </p:cSld>
  <p:clrMapOvr>
    <a:masterClrMapping/>
  </p:clrMapOvr>
  <p:timing>
    <p:tnLst>
      <p:par>
        <p:cTn id="1" dur="indefinite" restart="never" nodeType="tmRoot"/>
      </p:par>
    </p:tnLst>
  </p:timing>
</p:sld>
</file>

<file path=ppt/slides/slide1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graphicFrame>
        <p:nvGraphicFramePr>
          <p:cNvPr id="4" name="Content Placeholder 3"/>
          <p:cNvGraphicFramePr>
            <a:graphicFrameLocks noGrp="1"/>
          </p:cNvGraphicFramePr>
          <p:nvPr>
            <p:ph idx="1"/>
          </p:nvPr>
        </p:nvGraphicFramePr>
        <p:xfrm>
          <a:off x="304800" y="1295402"/>
          <a:ext cx="8610600" cy="5257800"/>
        </p:xfrm>
        <a:graphic>
          <a:graphicData uri="http://schemas.openxmlformats.org/drawingml/2006/table">
            <a:tbl>
              <a:tblPr firstRow="1" bandRow="1">
                <a:tableStyleId>{5C22544A-7EE6-4342-B048-85BDC9FD1C3A}</a:tableStyleId>
              </a:tblPr>
              <a:tblGrid>
                <a:gridCol w="3835631"/>
                <a:gridCol w="4774969"/>
              </a:tblGrid>
              <a:tr h="78293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smtClean="0"/>
                        <a:t>Nursing Process and Theory of Goal Attainment</a:t>
                      </a:r>
                      <a:endParaRPr lang="en-US" sz="2800" dirty="0" smtClean="0"/>
                    </a:p>
                    <a:p>
                      <a:endParaRPr lang="en-US" dirty="0"/>
                    </a:p>
                  </a:txBody>
                  <a:tcPr marL="0" marR="0" marT="0" marB="0"/>
                </a:tc>
                <a:tc hMerge="1">
                  <a:txBody>
                    <a:bodyPr/>
                    <a:lstStyle/>
                    <a:p>
                      <a:endParaRPr lang="en-US"/>
                    </a:p>
                  </a:txBody>
                  <a:tcPr/>
                </a:tc>
              </a:tr>
              <a:tr h="592651">
                <a:tc>
                  <a:txBody>
                    <a:bodyPr/>
                    <a:lstStyle/>
                    <a:p>
                      <a:r>
                        <a:rPr lang="en-US" sz="2400" b="1" dirty="0"/>
                        <a:t>Nursing process method </a:t>
                      </a:r>
                      <a:endParaRPr lang="en-US" sz="2400" dirty="0"/>
                    </a:p>
                  </a:txBody>
                  <a:tcPr marL="19050" marR="19050" marT="19050" marB="19050" anchor="ctr"/>
                </a:tc>
                <a:tc>
                  <a:txBody>
                    <a:bodyPr/>
                    <a:lstStyle/>
                    <a:p>
                      <a:r>
                        <a:rPr lang="en-US" sz="2400" b="1" dirty="0"/>
                        <a:t>Nursing process theory</a:t>
                      </a:r>
                      <a:endParaRPr lang="en-US" sz="2400" dirty="0"/>
                    </a:p>
                  </a:txBody>
                  <a:tcPr marL="19050" marR="19050" marT="19050" marB="19050"/>
                </a:tc>
              </a:tr>
              <a:tr h="592651">
                <a:tc>
                  <a:txBody>
                    <a:bodyPr/>
                    <a:lstStyle/>
                    <a:p>
                      <a:r>
                        <a:rPr lang="en-US" sz="2400"/>
                        <a:t>A system of oriented actions</a:t>
                      </a:r>
                    </a:p>
                  </a:txBody>
                  <a:tcPr marL="19050" marR="19050" marT="19050" marB="19050" anchor="ctr"/>
                </a:tc>
                <a:tc>
                  <a:txBody>
                    <a:bodyPr/>
                    <a:lstStyle/>
                    <a:p>
                      <a:r>
                        <a:rPr lang="en-US" sz="2400" dirty="0"/>
                        <a:t>A system of oriented concepts</a:t>
                      </a:r>
                    </a:p>
                  </a:txBody>
                  <a:tcPr marL="19050" marR="19050" marT="19050" marB="19050"/>
                </a:tc>
              </a:tr>
              <a:tr h="937688">
                <a:tc>
                  <a:txBody>
                    <a:bodyPr/>
                    <a:lstStyle/>
                    <a:p>
                      <a:r>
                        <a:rPr lang="en-US" sz="2400"/>
                        <a:t>Assessment</a:t>
                      </a:r>
                    </a:p>
                  </a:txBody>
                  <a:tcPr marL="19050" marR="19050" marT="19050" marB="19050" anchor="ctr"/>
                </a:tc>
                <a:tc>
                  <a:txBody>
                    <a:bodyPr/>
                    <a:lstStyle/>
                    <a:p>
                      <a:r>
                        <a:rPr lang="en-US" sz="2400" dirty="0"/>
                        <a:t>Perception, communication and interaction of nurse and client </a:t>
                      </a:r>
                    </a:p>
                  </a:txBody>
                  <a:tcPr marL="19050" marR="19050" marT="19050" marB="19050"/>
                </a:tc>
              </a:tr>
              <a:tr h="1166574">
                <a:tc>
                  <a:txBody>
                    <a:bodyPr/>
                    <a:lstStyle/>
                    <a:p>
                      <a:r>
                        <a:rPr lang="en-US" sz="2400"/>
                        <a:t>Planning</a:t>
                      </a:r>
                    </a:p>
                  </a:txBody>
                  <a:tcPr marL="19050" marR="19050" marT="19050" marB="19050"/>
                </a:tc>
                <a:tc>
                  <a:txBody>
                    <a:bodyPr/>
                    <a:lstStyle/>
                    <a:p>
                      <a:r>
                        <a:rPr lang="en-US" sz="2400" dirty="0"/>
                        <a:t>Decision making about the goals </a:t>
                      </a:r>
                      <a:br>
                        <a:rPr lang="en-US" sz="2400" dirty="0"/>
                      </a:br>
                      <a:r>
                        <a:rPr lang="en-US" sz="2400" dirty="0"/>
                        <a:t>Be agree on the means to attain the goals</a:t>
                      </a:r>
                    </a:p>
                  </a:txBody>
                  <a:tcPr marL="19050" marR="19050" marT="19050" marB="19050"/>
                </a:tc>
              </a:tr>
              <a:tr h="592651">
                <a:tc>
                  <a:txBody>
                    <a:bodyPr/>
                    <a:lstStyle/>
                    <a:p>
                      <a:r>
                        <a:rPr lang="en-US" sz="2400"/>
                        <a:t>Implementation</a:t>
                      </a:r>
                    </a:p>
                  </a:txBody>
                  <a:tcPr marL="19050" marR="19050" marT="19050" marB="19050"/>
                </a:tc>
                <a:tc>
                  <a:txBody>
                    <a:bodyPr/>
                    <a:lstStyle/>
                    <a:p>
                      <a:r>
                        <a:rPr lang="en-US" sz="2400" dirty="0"/>
                        <a:t>Transaction made</a:t>
                      </a:r>
                    </a:p>
                  </a:txBody>
                  <a:tcPr marL="19050" marR="19050" marT="19050" marB="19050"/>
                </a:tc>
              </a:tr>
              <a:tr h="592651">
                <a:tc>
                  <a:txBody>
                    <a:bodyPr/>
                    <a:lstStyle/>
                    <a:p>
                      <a:r>
                        <a:rPr lang="en-US" sz="2400"/>
                        <a:t>Evaluation</a:t>
                      </a:r>
                    </a:p>
                  </a:txBody>
                  <a:tcPr marL="19050" marR="19050" marT="19050" marB="19050"/>
                </a:tc>
                <a:tc>
                  <a:txBody>
                    <a:bodyPr/>
                    <a:lstStyle/>
                    <a:p>
                      <a:r>
                        <a:rPr lang="en-US" sz="2400" dirty="0"/>
                        <a:t>Goal attained</a:t>
                      </a:r>
                    </a:p>
                  </a:txBody>
                  <a:tcPr marL="19050" marR="19050" marT="19050" marB="19050"/>
                </a:tc>
              </a:tr>
            </a:tbl>
          </a:graphicData>
        </a:graphic>
      </p:graphicFrame>
    </p:spTree>
    <p:extLst>
      <p:ext uri="{BB962C8B-B14F-4D97-AF65-F5344CB8AC3E}">
        <p14:creationId xmlns:p14="http://schemas.microsoft.com/office/powerpoint/2010/main" val="2372261467"/>
      </p:ext>
    </p:extLst>
  </p:cSld>
  <p:clrMapOvr>
    <a:masterClrMapping/>
  </p:clrMapOvr>
  <p:timing>
    <p:tnLst>
      <p:par>
        <p:cTn id="1" dur="indefinite" restart="never" nodeType="tmRoot"/>
      </p:par>
    </p:tnLst>
  </p:timing>
</p:sld>
</file>

<file path=ppt/slides/slide1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IDA JEAN ORLANDO</a:t>
            </a:r>
            <a:endParaRPr lang="en-US" b="1" dirty="0"/>
          </a:p>
        </p:txBody>
      </p:sp>
      <p:sp>
        <p:nvSpPr>
          <p:cNvPr id="3" name="Content Placeholder 2"/>
          <p:cNvSpPr>
            <a:spLocks noGrp="1"/>
          </p:cNvSpPr>
          <p:nvPr>
            <p:ph idx="1"/>
          </p:nvPr>
        </p:nvSpPr>
        <p:spPr/>
        <p:txBody>
          <a:bodyPr>
            <a:normAutofit fontScale="70000" lnSpcReduction="20000"/>
          </a:bodyPr>
          <a:lstStyle/>
          <a:p>
            <a:r>
              <a:rPr lang="en-US" dirty="0" smtClean="0"/>
              <a:t>Ida Jean Orlando - born in 1926.</a:t>
            </a:r>
          </a:p>
          <a:p>
            <a:r>
              <a:rPr lang="en-US" dirty="0" smtClean="0"/>
              <a:t>wrote about the nursing process.</a:t>
            </a:r>
          </a:p>
          <a:p>
            <a:r>
              <a:rPr lang="en-US" dirty="0" smtClean="0"/>
              <a:t>Nursing diploma - New York Medical College</a:t>
            </a:r>
          </a:p>
          <a:p>
            <a:r>
              <a:rPr lang="en-US" dirty="0" smtClean="0"/>
              <a:t>BS in public health nursing - St. John's University, NY, </a:t>
            </a:r>
          </a:p>
          <a:p>
            <a:r>
              <a:rPr lang="en-US" dirty="0" smtClean="0"/>
              <a:t>MA in mental health nursing - Columbia University, New York.</a:t>
            </a:r>
          </a:p>
          <a:p>
            <a:r>
              <a:rPr lang="en-US" dirty="0" smtClean="0"/>
              <a:t>Associate Professor at Yale School of Nursing and Director of the Graduate Program in Mental Health Psychiatric Nursing. </a:t>
            </a:r>
          </a:p>
          <a:p>
            <a:r>
              <a:rPr lang="en-US" dirty="0" smtClean="0"/>
              <a:t>Project investigator of a National Institute of Mental Health grant entitled: Integration of Mental Health Concepts in a Basic Nursing Curriculum. </a:t>
            </a:r>
          </a:p>
          <a:p>
            <a:r>
              <a:rPr lang="en-US" dirty="0" smtClean="0"/>
              <a:t>published in her 1961 book, The Dynamic Nurse-Patient Relationship and revised 1972 book: The Discipline and Teaching of Nursing Processes</a:t>
            </a:r>
          </a:p>
          <a:p>
            <a:r>
              <a:rPr lang="en-US" dirty="0" smtClean="0"/>
              <a:t>A board member of Harvard Community Health Plan.</a:t>
            </a:r>
          </a:p>
          <a:p>
            <a:endParaRPr lang="en-US" dirty="0"/>
          </a:p>
        </p:txBody>
      </p:sp>
    </p:spTree>
    <p:extLst>
      <p:ext uri="{BB962C8B-B14F-4D97-AF65-F5344CB8AC3E}">
        <p14:creationId xmlns:p14="http://schemas.microsoft.com/office/powerpoint/2010/main" val="2612822177"/>
      </p:ext>
    </p:extLst>
  </p:cSld>
  <p:clrMapOvr>
    <a:masterClrMapping/>
  </p:clrMapOvr>
</p:sld>
</file>

<file path=ppt/slides/slide1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IDA JEAN ORLANDO</a:t>
            </a:r>
            <a:endParaRPr lang="en-US" dirty="0"/>
          </a:p>
        </p:txBody>
      </p:sp>
      <p:sp>
        <p:nvSpPr>
          <p:cNvPr id="3" name="Content Placeholder 2"/>
          <p:cNvSpPr>
            <a:spLocks noGrp="1"/>
          </p:cNvSpPr>
          <p:nvPr>
            <p:ph idx="1"/>
          </p:nvPr>
        </p:nvSpPr>
        <p:spPr/>
        <p:txBody>
          <a:bodyPr>
            <a:normAutofit fontScale="85000" lnSpcReduction="20000"/>
          </a:bodyPr>
          <a:lstStyle/>
          <a:p>
            <a:r>
              <a:rPr lang="en-US" b="1" dirty="0" smtClean="0"/>
              <a:t>Major Dimensions </a:t>
            </a:r>
            <a:endParaRPr lang="en-US" dirty="0" smtClean="0"/>
          </a:p>
          <a:p>
            <a:r>
              <a:rPr lang="en-US" dirty="0" smtClean="0"/>
              <a:t>The role of the nurse is to find out and meet the patient's immediate need for help. </a:t>
            </a:r>
          </a:p>
          <a:p>
            <a:r>
              <a:rPr lang="en-US" dirty="0" smtClean="0"/>
              <a:t>The patient's presenting behavior may be a plea for help, however, the help needed may not be what it appears to be. </a:t>
            </a:r>
          </a:p>
          <a:p>
            <a:r>
              <a:rPr lang="en-US" dirty="0" smtClean="0"/>
              <a:t>Therefore, nurses need to use their perception, thoughts about the perception, or the feeling engendered from their thoughts to explore with patients the meaning of their behavior. </a:t>
            </a:r>
          </a:p>
          <a:p>
            <a:r>
              <a:rPr lang="en-US" dirty="0" smtClean="0"/>
              <a:t>This process helps nurse find out the nature of the distress and what help the patient needs.</a:t>
            </a:r>
          </a:p>
          <a:p>
            <a:endParaRPr lang="en-US" dirty="0"/>
          </a:p>
        </p:txBody>
      </p:sp>
    </p:spTree>
    <p:extLst>
      <p:ext uri="{BB962C8B-B14F-4D97-AF65-F5344CB8AC3E}">
        <p14:creationId xmlns:p14="http://schemas.microsoft.com/office/powerpoint/2010/main" val="2125468653"/>
      </p:ext>
    </p:extLst>
  </p:cSld>
  <p:clrMapOvr>
    <a:masterClrMapping/>
  </p:clrMapOvr>
</p:sld>
</file>

<file path=ppt/slides/slide1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IDA JEAN ORLANDO</a:t>
            </a:r>
            <a:endParaRPr lang="en-US" dirty="0"/>
          </a:p>
        </p:txBody>
      </p:sp>
      <p:sp>
        <p:nvSpPr>
          <p:cNvPr id="3" name="Content Placeholder 2"/>
          <p:cNvSpPr>
            <a:spLocks noGrp="1"/>
          </p:cNvSpPr>
          <p:nvPr>
            <p:ph idx="1"/>
          </p:nvPr>
        </p:nvSpPr>
        <p:spPr/>
        <p:txBody>
          <a:bodyPr/>
          <a:lstStyle/>
          <a:p>
            <a:pPr>
              <a:buNone/>
            </a:pPr>
            <a:r>
              <a:rPr lang="en-US" b="1" dirty="0" smtClean="0"/>
              <a:t>CONCEPTS</a:t>
            </a:r>
          </a:p>
          <a:p>
            <a:r>
              <a:rPr lang="en-US" dirty="0" smtClean="0"/>
              <a:t>Function of professional nursing - organizing principle </a:t>
            </a:r>
          </a:p>
          <a:p>
            <a:r>
              <a:rPr lang="en-US" dirty="0" smtClean="0"/>
              <a:t>Presenting behavior - problematic situation </a:t>
            </a:r>
          </a:p>
          <a:p>
            <a:r>
              <a:rPr lang="en-US" dirty="0" smtClean="0"/>
              <a:t>Immediate reaction - internal response </a:t>
            </a:r>
          </a:p>
          <a:p>
            <a:r>
              <a:rPr lang="en-US" dirty="0" smtClean="0"/>
              <a:t>Nursing process discipline – investigation </a:t>
            </a:r>
          </a:p>
          <a:p>
            <a:r>
              <a:rPr lang="en-US" dirty="0" smtClean="0"/>
              <a:t>Improvement - resolution </a:t>
            </a:r>
          </a:p>
          <a:p>
            <a:endParaRPr lang="en-US" dirty="0"/>
          </a:p>
        </p:txBody>
      </p:sp>
    </p:spTree>
    <p:extLst>
      <p:ext uri="{BB962C8B-B14F-4D97-AF65-F5344CB8AC3E}">
        <p14:creationId xmlns:p14="http://schemas.microsoft.com/office/powerpoint/2010/main" val="2763897626"/>
      </p:ext>
    </p:extLst>
  </p:cSld>
  <p:clrMapOvr>
    <a:masterClrMapping/>
  </p:clrMapOvr>
</p:sld>
</file>

<file path=ppt/slides/slide1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IDA JEAN ORLANDO</a:t>
            </a:r>
            <a:endParaRPr lang="en-US" dirty="0"/>
          </a:p>
        </p:txBody>
      </p:sp>
      <p:sp>
        <p:nvSpPr>
          <p:cNvPr id="3" name="Content Placeholder 2"/>
          <p:cNvSpPr>
            <a:spLocks noGrp="1"/>
          </p:cNvSpPr>
          <p:nvPr>
            <p:ph idx="1"/>
          </p:nvPr>
        </p:nvSpPr>
        <p:spPr/>
        <p:txBody>
          <a:bodyPr>
            <a:normAutofit fontScale="85000" lnSpcReduction="10000"/>
          </a:bodyPr>
          <a:lstStyle/>
          <a:p>
            <a:r>
              <a:rPr lang="en-US" b="1" dirty="0" smtClean="0"/>
              <a:t>Function of professional nursing</a:t>
            </a:r>
            <a:r>
              <a:rPr lang="en-US" dirty="0" smtClean="0"/>
              <a:t> - organizing principle</a:t>
            </a:r>
          </a:p>
          <a:p>
            <a:r>
              <a:rPr lang="en-US" dirty="0" smtClean="0"/>
              <a:t>Finding out and meeting the patients immediate needs for help </a:t>
            </a:r>
          </a:p>
          <a:p>
            <a:r>
              <a:rPr lang="en-US" dirty="0" smtClean="0"/>
              <a:t>"Nursing….is responsive to individuals who suffer or anticipate a sense of helplessness, it is focused on the process of care in an immediate experience, it is concerned with providing direct assistance to individuals in whatever setting they are found for the purpose of avoiding, relieving, diminishing or curing the individuals sense of helplessness." - Orlando </a:t>
            </a:r>
          </a:p>
          <a:p>
            <a:endParaRPr lang="en-US" dirty="0"/>
          </a:p>
        </p:txBody>
      </p:sp>
    </p:spTree>
    <p:extLst>
      <p:ext uri="{BB962C8B-B14F-4D97-AF65-F5344CB8AC3E}">
        <p14:creationId xmlns:p14="http://schemas.microsoft.com/office/powerpoint/2010/main" val="3113429830"/>
      </p:ext>
    </p:extLst>
  </p:cSld>
  <p:clrMapOvr>
    <a:masterClrMapping/>
  </p:clrMapOvr>
</p:sld>
</file>

<file path=ppt/slides/slide1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IDA JEAN ORLANDO</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Presenting behavior</a:t>
            </a:r>
            <a:r>
              <a:rPr lang="en-US" dirty="0" smtClean="0"/>
              <a:t> - problematic situation </a:t>
            </a:r>
          </a:p>
          <a:p>
            <a:r>
              <a:rPr lang="en-US" dirty="0" smtClean="0"/>
              <a:t>To find out the immediate need for help the nurse must first recognize the situation as problematic </a:t>
            </a:r>
          </a:p>
          <a:p>
            <a:r>
              <a:rPr lang="en-US" dirty="0" smtClean="0"/>
              <a:t>The presenting behavior of the patient, regardless of the form in which it appears, may represent a plea for help </a:t>
            </a:r>
          </a:p>
          <a:p>
            <a:r>
              <a:rPr lang="en-US" dirty="0" smtClean="0"/>
              <a:t>The presenting behavior of the patient, the stimulus, causes an automatic internal response in the nurse, and the nurses behavior causes a response in the patient </a:t>
            </a:r>
          </a:p>
          <a:p>
            <a:endParaRPr lang="en-US" dirty="0"/>
          </a:p>
        </p:txBody>
      </p:sp>
    </p:spTree>
    <p:extLst>
      <p:ext uri="{BB962C8B-B14F-4D97-AF65-F5344CB8AC3E}">
        <p14:creationId xmlns:p14="http://schemas.microsoft.com/office/powerpoint/2010/main" val="4079314412"/>
      </p:ext>
    </p:extLst>
  </p:cSld>
  <p:clrMapOvr>
    <a:masterClrMapping/>
  </p:clrMapOvr>
</p:sld>
</file>

<file path=ppt/slides/slide1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IDA JEAN ORLANDO</a:t>
            </a:r>
            <a:endParaRPr lang="en-US" dirty="0"/>
          </a:p>
        </p:txBody>
      </p:sp>
      <p:sp>
        <p:nvSpPr>
          <p:cNvPr id="3" name="Content Placeholder 2"/>
          <p:cNvSpPr>
            <a:spLocks noGrp="1"/>
          </p:cNvSpPr>
          <p:nvPr>
            <p:ph idx="1"/>
          </p:nvPr>
        </p:nvSpPr>
        <p:spPr/>
        <p:txBody>
          <a:bodyPr/>
          <a:lstStyle/>
          <a:p>
            <a:r>
              <a:rPr lang="en-US" b="1" dirty="0" smtClean="0"/>
              <a:t>Immediate reaction</a:t>
            </a:r>
            <a:r>
              <a:rPr lang="en-US" dirty="0" smtClean="0"/>
              <a:t> - internal response </a:t>
            </a:r>
          </a:p>
          <a:p>
            <a:r>
              <a:rPr lang="en-US" dirty="0" smtClean="0"/>
              <a:t>Person perceives with any one of his five sense organs an object or objects </a:t>
            </a:r>
          </a:p>
          <a:p>
            <a:r>
              <a:rPr lang="en-US" dirty="0" smtClean="0"/>
              <a:t>The perceptions stimulate automatic thought </a:t>
            </a:r>
          </a:p>
          <a:p>
            <a:r>
              <a:rPr lang="en-US" dirty="0" smtClean="0"/>
              <a:t>Each thought stimulates an automatic feeling </a:t>
            </a:r>
          </a:p>
          <a:p>
            <a:r>
              <a:rPr lang="en-US" dirty="0" smtClean="0"/>
              <a:t>Then the person acts </a:t>
            </a:r>
          </a:p>
          <a:p>
            <a:r>
              <a:rPr lang="en-US" dirty="0" smtClean="0"/>
              <a:t>The first three items taken together are defined as the person’s immediate reaction </a:t>
            </a:r>
          </a:p>
          <a:p>
            <a:endParaRPr lang="en-US" dirty="0"/>
          </a:p>
        </p:txBody>
      </p:sp>
    </p:spTree>
    <p:extLst>
      <p:ext uri="{BB962C8B-B14F-4D97-AF65-F5344CB8AC3E}">
        <p14:creationId xmlns:p14="http://schemas.microsoft.com/office/powerpoint/2010/main" val="1305151689"/>
      </p:ext>
    </p:extLst>
  </p:cSld>
  <p:clrMapOvr>
    <a:masterClrMapping/>
  </p:clrMapOvr>
</p:sld>
</file>

<file path=ppt/slides/slide1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IDA JEAN ORLANDO</a:t>
            </a:r>
            <a:endParaRPr lang="en-US" dirty="0"/>
          </a:p>
        </p:txBody>
      </p:sp>
      <p:sp>
        <p:nvSpPr>
          <p:cNvPr id="3" name="Content Placeholder 2"/>
          <p:cNvSpPr>
            <a:spLocks noGrp="1"/>
          </p:cNvSpPr>
          <p:nvPr>
            <p:ph idx="1"/>
          </p:nvPr>
        </p:nvSpPr>
        <p:spPr/>
        <p:txBody>
          <a:bodyPr>
            <a:normAutofit fontScale="77500" lnSpcReduction="20000"/>
          </a:bodyPr>
          <a:lstStyle/>
          <a:p>
            <a:r>
              <a:rPr lang="en-US" b="1" dirty="0" smtClean="0"/>
              <a:t>Nursing process discipline</a:t>
            </a:r>
            <a:r>
              <a:rPr lang="en-US" dirty="0" smtClean="0"/>
              <a:t> – investigation </a:t>
            </a:r>
          </a:p>
          <a:p>
            <a:r>
              <a:rPr lang="en-US" dirty="0" smtClean="0"/>
              <a:t>Any observation shared and explored with the patient is immediately useful in ascertaining and meeting his need or finding out that he is not in need at that time </a:t>
            </a:r>
          </a:p>
          <a:p>
            <a:r>
              <a:rPr lang="en-US" dirty="0" smtClean="0"/>
              <a:t>The nurse does not assume that any aspect of her reaction to the patient is correct, helpful or appropriate until she checks the validity of it in exploration with the patient </a:t>
            </a:r>
          </a:p>
          <a:p>
            <a:r>
              <a:rPr lang="en-US" dirty="0" smtClean="0"/>
              <a:t>The nurse initiates a process of exploration to ascertain how the patient is affected by what she says or does . </a:t>
            </a:r>
          </a:p>
          <a:p>
            <a:r>
              <a:rPr lang="en-US" dirty="0" smtClean="0"/>
              <a:t>When the nurse does not explore with the patient her reaction it seems reasonably certain that clear communication between them stops </a:t>
            </a:r>
          </a:p>
          <a:p>
            <a:endParaRPr lang="en-US" dirty="0"/>
          </a:p>
        </p:txBody>
      </p:sp>
    </p:spTree>
    <p:extLst>
      <p:ext uri="{BB962C8B-B14F-4D97-AF65-F5344CB8AC3E}">
        <p14:creationId xmlns:p14="http://schemas.microsoft.com/office/powerpoint/2010/main" val="191041880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Procedure</a:t>
            </a:r>
            <a:endParaRPr lang="en-US" dirty="0"/>
          </a:p>
        </p:txBody>
      </p:sp>
      <p:sp>
        <p:nvSpPr>
          <p:cNvPr id="3" name="Content Placeholder 2"/>
          <p:cNvSpPr>
            <a:spLocks noGrp="1"/>
          </p:cNvSpPr>
          <p:nvPr>
            <p:ph idx="1"/>
          </p:nvPr>
        </p:nvSpPr>
        <p:spPr/>
        <p:txBody>
          <a:bodyPr/>
          <a:lstStyle/>
          <a:p>
            <a:r>
              <a:rPr lang="en-US" dirty="0" smtClean="0"/>
              <a:t>Stay with him to assist with areas he cannot reach</a:t>
            </a:r>
          </a:p>
          <a:p>
            <a:r>
              <a:rPr lang="en-US" dirty="0" smtClean="0"/>
              <a:t>Assist him to dress up, clean his mouth, cut nails, comb hair</a:t>
            </a:r>
          </a:p>
          <a:p>
            <a:r>
              <a:rPr lang="en-US" dirty="0" smtClean="0"/>
              <a:t>Make his bed</a:t>
            </a:r>
          </a:p>
          <a:p>
            <a:r>
              <a:rPr lang="en-US" dirty="0" smtClean="0"/>
              <a:t>Assist him to go back to bed or leave him sitting out of bed if he wishes</a:t>
            </a:r>
            <a:endParaRPr lang="en-US" dirty="0"/>
          </a:p>
        </p:txBody>
      </p:sp>
    </p:spTree>
  </p:cSld>
  <p:clrMapOvr>
    <a:masterClrMapping/>
  </p:clrMapOvr>
  <p:timing>
    <p:tnLst>
      <p:par>
        <p:cTn id="1" dur="indefinite" restart="never" nodeType="tmRoot"/>
      </p:par>
    </p:tnLst>
  </p:timing>
</p:sld>
</file>

<file path=ppt/slides/slide1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IDA JEAN ORLANDO</a:t>
            </a:r>
            <a:endParaRPr lang="en-US" dirty="0"/>
          </a:p>
        </p:txBody>
      </p:sp>
      <p:sp>
        <p:nvSpPr>
          <p:cNvPr id="3" name="Content Placeholder 2"/>
          <p:cNvSpPr>
            <a:spLocks noGrp="1"/>
          </p:cNvSpPr>
          <p:nvPr>
            <p:ph idx="1"/>
          </p:nvPr>
        </p:nvSpPr>
        <p:spPr/>
        <p:txBody>
          <a:bodyPr/>
          <a:lstStyle/>
          <a:p>
            <a:r>
              <a:rPr lang="en-US" b="1" dirty="0" smtClean="0"/>
              <a:t>Improvement</a:t>
            </a:r>
            <a:r>
              <a:rPr lang="en-US" dirty="0" smtClean="0"/>
              <a:t> - resolution </a:t>
            </a:r>
          </a:p>
          <a:p>
            <a:r>
              <a:rPr lang="en-US" dirty="0" smtClean="0"/>
              <a:t>It is not the nurses activity that is evaluated but rather its result : whether the activity serves to help the patient communicate her or his need for help and how it is met.</a:t>
            </a:r>
          </a:p>
          <a:p>
            <a:r>
              <a:rPr lang="en-US" dirty="0" smtClean="0"/>
              <a:t>In each contact the nurse repeats a process of learning how to help the individual patient. </a:t>
            </a:r>
          </a:p>
          <a:p>
            <a:endParaRPr lang="en-US" dirty="0"/>
          </a:p>
        </p:txBody>
      </p:sp>
    </p:spTree>
    <p:extLst>
      <p:ext uri="{BB962C8B-B14F-4D97-AF65-F5344CB8AC3E}">
        <p14:creationId xmlns:p14="http://schemas.microsoft.com/office/powerpoint/2010/main" val="1418052034"/>
      </p:ext>
    </p:extLst>
  </p:cSld>
  <p:clrMapOvr>
    <a:masterClrMapping/>
  </p:clrMapOvr>
</p:sld>
</file>

<file path=ppt/slides/slide1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IDA JEAN ORLANDO</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ASSUMPTIONS </a:t>
            </a:r>
            <a:endParaRPr lang="en-US" dirty="0" smtClean="0"/>
          </a:p>
          <a:p>
            <a:r>
              <a:rPr lang="en-US" dirty="0" smtClean="0"/>
              <a:t>When patients cannot cope with their needs without help, they become distressed with feelings of helplessness </a:t>
            </a:r>
          </a:p>
          <a:p>
            <a:r>
              <a:rPr lang="en-US" dirty="0" smtClean="0"/>
              <a:t>Patients are unique and individual in their responses </a:t>
            </a:r>
          </a:p>
          <a:p>
            <a:r>
              <a:rPr lang="en-US" dirty="0" smtClean="0"/>
              <a:t>Nursing offers mothering and nursing analogous to an adult mothering and nurturing of a child </a:t>
            </a:r>
          </a:p>
          <a:p>
            <a:r>
              <a:rPr lang="en-US" dirty="0" smtClean="0"/>
              <a:t>Nursing deals with people, environment and health </a:t>
            </a:r>
          </a:p>
          <a:p>
            <a:r>
              <a:rPr lang="en-US" dirty="0" smtClean="0"/>
              <a:t>Patient need help in communicating needs, they are uncomfortable and ambivalent about dependency needs </a:t>
            </a:r>
          </a:p>
        </p:txBody>
      </p:sp>
    </p:spTree>
    <p:extLst>
      <p:ext uri="{BB962C8B-B14F-4D97-AF65-F5344CB8AC3E}">
        <p14:creationId xmlns:p14="http://schemas.microsoft.com/office/powerpoint/2010/main" val="335798923"/>
      </p:ext>
    </p:extLst>
  </p:cSld>
  <p:clrMapOvr>
    <a:masterClrMapping/>
  </p:clrMapOvr>
</p:sld>
</file>

<file path=ppt/slides/slide1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IDA JEAN ORLANDO</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Human beings are able to be secretive or explicit about their needs, perceptions, thoughts and feelings </a:t>
            </a:r>
          </a:p>
          <a:p>
            <a:r>
              <a:rPr lang="en-US" dirty="0" smtClean="0"/>
              <a:t>The nurse – patient situation is dynamic, actions and reactions are influenced by both nurse and patient </a:t>
            </a:r>
          </a:p>
          <a:p>
            <a:r>
              <a:rPr lang="en-US" dirty="0" smtClean="0"/>
              <a:t>Human beings attach meanings to situations and actions that are not apparent to others </a:t>
            </a:r>
          </a:p>
          <a:p>
            <a:r>
              <a:rPr lang="en-US" dirty="0" smtClean="0"/>
              <a:t>Nurses are concerned with needs that patients cannot meet on their own </a:t>
            </a:r>
          </a:p>
          <a:p>
            <a:endParaRPr lang="en-US" dirty="0" smtClean="0"/>
          </a:p>
          <a:p>
            <a:endParaRPr lang="en-US" dirty="0"/>
          </a:p>
        </p:txBody>
      </p:sp>
    </p:spTree>
    <p:extLst>
      <p:ext uri="{BB962C8B-B14F-4D97-AF65-F5344CB8AC3E}">
        <p14:creationId xmlns:p14="http://schemas.microsoft.com/office/powerpoint/2010/main" val="3531493736"/>
      </p:ext>
    </p:extLst>
  </p:cSld>
  <p:clrMapOvr>
    <a:masterClrMapping/>
  </p:clrMapOvr>
</p:sld>
</file>

<file path=ppt/slides/slide1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40000" lnSpcReduction="20000"/>
          </a:bodyPr>
          <a:lstStyle/>
          <a:p>
            <a:r>
              <a:rPr lang="en-US" dirty="0"/>
              <a:t>When patients cannot cope with their needs without help, they become distressed with feelings of helplessness.</a:t>
            </a:r>
            <a:br>
              <a:rPr lang="en-US" dirty="0"/>
            </a:br>
            <a:r>
              <a:rPr lang="en-US" dirty="0"/>
              <a:t/>
            </a:r>
            <a:br>
              <a:rPr lang="en-US" dirty="0"/>
            </a:br>
            <a:r>
              <a:rPr lang="en-US" dirty="0"/>
              <a:t>Nursing, in its professional character, does add to the distress of the patient.</a:t>
            </a:r>
            <a:br>
              <a:rPr lang="en-US" dirty="0"/>
            </a:br>
            <a:r>
              <a:rPr lang="en-US" dirty="0"/>
              <a:t/>
            </a:r>
            <a:br>
              <a:rPr lang="en-US" dirty="0"/>
            </a:br>
            <a:r>
              <a:rPr lang="en-US" dirty="0"/>
              <a:t>Patients are unique and individual in their responses.</a:t>
            </a:r>
            <a:br>
              <a:rPr lang="en-US" dirty="0"/>
            </a:br>
            <a:r>
              <a:rPr lang="en-US" dirty="0"/>
              <a:t/>
            </a:r>
            <a:br>
              <a:rPr lang="en-US" dirty="0"/>
            </a:br>
            <a:r>
              <a:rPr lang="en-US" dirty="0"/>
              <a:t>Nursing offers mothering and nursing analogous to an adult mothering and nurturing of a child.</a:t>
            </a:r>
            <a:br>
              <a:rPr lang="en-US" dirty="0"/>
            </a:br>
            <a:r>
              <a:rPr lang="en-US" dirty="0"/>
              <a:t/>
            </a:r>
            <a:br>
              <a:rPr lang="en-US" dirty="0"/>
            </a:br>
            <a:r>
              <a:rPr lang="en-US" dirty="0"/>
              <a:t>Nursing deals with people, environment and health.</a:t>
            </a:r>
            <a:br>
              <a:rPr lang="en-US" dirty="0"/>
            </a:br>
            <a:r>
              <a:rPr lang="en-US" dirty="0"/>
              <a:t/>
            </a:r>
            <a:br>
              <a:rPr lang="en-US" dirty="0"/>
            </a:br>
            <a:r>
              <a:rPr lang="en-US" dirty="0"/>
              <a:t>Patient need help in communicating needs, they are uncomfortable and ambivalent about dependency needs.</a:t>
            </a:r>
            <a:br>
              <a:rPr lang="en-US" dirty="0"/>
            </a:br>
            <a:r>
              <a:rPr lang="en-US" dirty="0"/>
              <a:t/>
            </a:r>
            <a:br>
              <a:rPr lang="en-US" dirty="0"/>
            </a:br>
            <a:r>
              <a:rPr lang="en-US" dirty="0"/>
              <a:t>Human beings are able to be secretive or explicit about their needs, perceptions, thoughts and feelings.</a:t>
            </a:r>
            <a:br>
              <a:rPr lang="en-US" dirty="0"/>
            </a:br>
            <a:r>
              <a:rPr lang="en-US" dirty="0"/>
              <a:t/>
            </a:r>
            <a:br>
              <a:rPr lang="en-US" dirty="0"/>
            </a:br>
            <a:r>
              <a:rPr lang="en-US" dirty="0"/>
              <a:t>The nurse – patient situation is dynamic, actions and reactions are influenced by both nurse and patient.</a:t>
            </a:r>
            <a:br>
              <a:rPr lang="en-US" dirty="0"/>
            </a:br>
            <a:r>
              <a:rPr lang="en-US" dirty="0"/>
              <a:t/>
            </a:r>
            <a:br>
              <a:rPr lang="en-US" dirty="0"/>
            </a:br>
            <a:r>
              <a:rPr lang="en-US" dirty="0"/>
              <a:t>Human beings attach meanings to situations and actions that are not apparent to others.</a:t>
            </a:r>
            <a:br>
              <a:rPr lang="en-US" dirty="0"/>
            </a:br>
            <a:r>
              <a:rPr lang="en-US" dirty="0"/>
              <a:t/>
            </a:r>
            <a:br>
              <a:rPr lang="en-US" dirty="0"/>
            </a:br>
            <a:r>
              <a:rPr lang="en-US" dirty="0"/>
              <a:t>Patient’s entry into nursing care is through medicine. </a:t>
            </a:r>
            <a:br>
              <a:rPr lang="en-US" dirty="0"/>
            </a:br>
            <a:r>
              <a:rPr lang="en-US" dirty="0"/>
              <a:t/>
            </a:r>
            <a:br>
              <a:rPr lang="en-US" dirty="0"/>
            </a:br>
            <a:r>
              <a:rPr lang="en-US" dirty="0"/>
              <a:t>The patient cannot state the nature and meaning of his distress for his need without the nurses help or without her first having established a helpful relationship with him.</a:t>
            </a:r>
            <a:br>
              <a:rPr lang="en-US" dirty="0"/>
            </a:br>
            <a:r>
              <a:rPr lang="en-US" dirty="0"/>
              <a:t/>
            </a:r>
            <a:br>
              <a:rPr lang="en-US" dirty="0"/>
            </a:br>
            <a:r>
              <a:rPr lang="en-US" dirty="0"/>
              <a:t>Any observation shared and observed with the patient is immediately useful in ascertaining and meeting his need or finding out that he is not in need at that time.</a:t>
            </a:r>
            <a:br>
              <a:rPr lang="en-US" dirty="0"/>
            </a:br>
            <a:r>
              <a:rPr lang="en-US" dirty="0"/>
              <a:t/>
            </a:r>
            <a:br>
              <a:rPr lang="en-US" dirty="0"/>
            </a:br>
            <a:r>
              <a:rPr lang="en-US" dirty="0"/>
              <a:t>Nurses are concerned with needs that patients cannot meet on their own.</a:t>
            </a:r>
          </a:p>
        </p:txBody>
      </p:sp>
    </p:spTree>
    <p:extLst>
      <p:ext uri="{BB962C8B-B14F-4D97-AF65-F5344CB8AC3E}">
        <p14:creationId xmlns:p14="http://schemas.microsoft.com/office/powerpoint/2010/main" val="184641311"/>
      </p:ext>
    </p:extLst>
  </p:cSld>
  <p:clrMapOvr>
    <a:masterClrMapping/>
  </p:clrMapOvr>
</p:sld>
</file>

<file path=ppt/slides/slide1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IDA JEAN ORLANDO</a:t>
            </a:r>
            <a:endParaRPr lang="en-US" dirty="0"/>
          </a:p>
        </p:txBody>
      </p:sp>
      <p:sp>
        <p:nvSpPr>
          <p:cNvPr id="3" name="Content Placeholder 2"/>
          <p:cNvSpPr>
            <a:spLocks noGrp="1"/>
          </p:cNvSpPr>
          <p:nvPr>
            <p:ph idx="1"/>
          </p:nvPr>
        </p:nvSpPr>
        <p:spPr/>
        <p:txBody>
          <a:bodyPr>
            <a:normAutofit fontScale="92500"/>
          </a:bodyPr>
          <a:lstStyle/>
          <a:p>
            <a:r>
              <a:rPr lang="en-US" b="1" dirty="0" smtClean="0"/>
              <a:t>CHARACTERISTICS OF THE THEORY </a:t>
            </a:r>
            <a:endParaRPr lang="en-US" dirty="0" smtClean="0"/>
          </a:p>
          <a:p>
            <a:r>
              <a:rPr lang="en-US" dirty="0" smtClean="0"/>
              <a:t>Orlando's theory interrelate concepts </a:t>
            </a:r>
          </a:p>
          <a:p>
            <a:r>
              <a:rPr lang="en-US" dirty="0" smtClean="0"/>
              <a:t>Orlando's theory has a logical nature </a:t>
            </a:r>
          </a:p>
          <a:p>
            <a:r>
              <a:rPr lang="en-US" dirty="0" smtClean="0"/>
              <a:t>Orlando's theory is simple and applicable in the daily practice. </a:t>
            </a:r>
          </a:p>
          <a:p>
            <a:r>
              <a:rPr lang="en-US" dirty="0" smtClean="0"/>
              <a:t>Orlando's theory contribute to the professional knowledge. </a:t>
            </a:r>
          </a:p>
          <a:p>
            <a:r>
              <a:rPr lang="en-US" dirty="0" smtClean="0"/>
              <a:t>Orlando's theory is applicable in clinical practice </a:t>
            </a:r>
          </a:p>
          <a:p>
            <a:endParaRPr lang="en-US" dirty="0"/>
          </a:p>
        </p:txBody>
      </p:sp>
    </p:spTree>
    <p:extLst>
      <p:ext uri="{BB962C8B-B14F-4D97-AF65-F5344CB8AC3E}">
        <p14:creationId xmlns:p14="http://schemas.microsoft.com/office/powerpoint/2010/main" val="1813854264"/>
      </p:ext>
    </p:extLst>
  </p:cSld>
  <p:clrMapOvr>
    <a:masterClrMapping/>
  </p:clrMapOvr>
</p:sld>
</file>

<file path=ppt/slides/slide1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IDA JEAN ORLANDO</a:t>
            </a:r>
            <a:endParaRPr lang="en-US" dirty="0"/>
          </a:p>
        </p:txBody>
      </p:sp>
      <p:sp>
        <p:nvSpPr>
          <p:cNvPr id="3" name="Content Placeholder 2"/>
          <p:cNvSpPr>
            <a:spLocks noGrp="1"/>
          </p:cNvSpPr>
          <p:nvPr>
            <p:ph idx="1"/>
          </p:nvPr>
        </p:nvSpPr>
        <p:spPr/>
        <p:txBody>
          <a:bodyPr>
            <a:normAutofit fontScale="85000" lnSpcReduction="20000"/>
          </a:bodyPr>
          <a:lstStyle/>
          <a:p>
            <a:r>
              <a:rPr lang="en-US" b="1" dirty="0" smtClean="0"/>
              <a:t>STRENGTHS </a:t>
            </a:r>
            <a:endParaRPr lang="en-US" dirty="0" smtClean="0"/>
          </a:p>
          <a:p>
            <a:r>
              <a:rPr lang="en-US" dirty="0" smtClean="0"/>
              <a:t>Use of her theory assures that patient will be treated as individuals and that they will have active and constant input into their own care </a:t>
            </a:r>
          </a:p>
          <a:p>
            <a:r>
              <a:rPr lang="en-US" dirty="0" smtClean="0"/>
              <a:t>Prevents inaccurate diagnosis or ineffective plans because the nurse has to constantly explore her reactions with the patient </a:t>
            </a:r>
          </a:p>
          <a:p>
            <a:r>
              <a:rPr lang="en-US" dirty="0" smtClean="0"/>
              <a:t>Assertion of nursing’s independence as a profession and her belief that this independence must be based on a sound theoretical frame work </a:t>
            </a:r>
          </a:p>
          <a:p>
            <a:r>
              <a:rPr lang="en-US" dirty="0" smtClean="0"/>
              <a:t>Guides the nurse to evaluate her care in terms of objectively observable patient outcome</a:t>
            </a:r>
          </a:p>
          <a:p>
            <a:endParaRPr lang="en-US" dirty="0"/>
          </a:p>
        </p:txBody>
      </p:sp>
    </p:spTree>
    <p:extLst>
      <p:ext uri="{BB962C8B-B14F-4D97-AF65-F5344CB8AC3E}">
        <p14:creationId xmlns:p14="http://schemas.microsoft.com/office/powerpoint/2010/main" val="233267118"/>
      </p:ext>
    </p:extLst>
  </p:cSld>
  <p:clrMapOvr>
    <a:masterClrMapping/>
  </p:clrMapOvr>
</p:sld>
</file>

<file path=ppt/slides/slide1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55000" lnSpcReduction="20000"/>
          </a:bodyPr>
          <a:lstStyle/>
          <a:p>
            <a:r>
              <a:rPr lang="en-US" b="1" dirty="0"/>
              <a:t>Strengths:</a:t>
            </a:r>
            <a:r>
              <a:rPr lang="en-US" dirty="0"/>
              <a:t/>
            </a:r>
            <a:br>
              <a:rPr lang="en-US" dirty="0"/>
            </a:br>
            <a:r>
              <a:rPr lang="en-US" dirty="0"/>
              <a:t/>
            </a:r>
            <a:br>
              <a:rPr lang="en-US" dirty="0"/>
            </a:br>
            <a:r>
              <a:rPr lang="en-US" dirty="0"/>
              <a:t>Use of her theory assures that the patient will be treated as individuals and they will have an active and constant input into their own care.</a:t>
            </a:r>
            <a:br>
              <a:rPr lang="en-US" dirty="0"/>
            </a:br>
            <a:r>
              <a:rPr lang="en-US" dirty="0"/>
              <a:t/>
            </a:r>
            <a:br>
              <a:rPr lang="en-US" dirty="0"/>
            </a:br>
            <a:r>
              <a:rPr lang="en-US" dirty="0"/>
              <a:t>Assertion of nursing’s independence as a profession and her belief that this independence must be based on a sound theoretical frame work.</a:t>
            </a:r>
            <a:br>
              <a:rPr lang="en-US" dirty="0"/>
            </a:br>
            <a:r>
              <a:rPr lang="en-US" dirty="0"/>
              <a:t/>
            </a:r>
            <a:br>
              <a:rPr lang="en-US" dirty="0"/>
            </a:br>
            <a:r>
              <a:rPr lang="en-US" dirty="0"/>
              <a:t>Guides the nurse to evaluate her care in terms of objectively observable patient outcomes.</a:t>
            </a:r>
            <a:br>
              <a:rPr lang="en-US" dirty="0"/>
            </a:br>
            <a:r>
              <a:rPr lang="en-US" dirty="0"/>
              <a:t/>
            </a:r>
            <a:br>
              <a:rPr lang="en-US" dirty="0"/>
            </a:br>
            <a:r>
              <a:rPr lang="en-US" b="1" dirty="0"/>
              <a:t>Weaknesses:</a:t>
            </a:r>
            <a:r>
              <a:rPr lang="en-US" dirty="0"/>
              <a:t/>
            </a:r>
            <a:br>
              <a:rPr lang="en-US" dirty="0"/>
            </a:br>
            <a:r>
              <a:rPr lang="en-US" dirty="0"/>
              <a:t/>
            </a:r>
            <a:br>
              <a:rPr lang="en-US" dirty="0"/>
            </a:br>
            <a:r>
              <a:rPr lang="en-US" dirty="0"/>
              <a:t>Lack the operational definitions of society or environment which limits the development of research hypothesis.</a:t>
            </a:r>
            <a:br>
              <a:rPr lang="en-US" dirty="0"/>
            </a:br>
            <a:r>
              <a:rPr lang="en-US" dirty="0"/>
              <a:t/>
            </a:r>
            <a:br>
              <a:rPr lang="en-US" dirty="0"/>
            </a:br>
            <a:r>
              <a:rPr lang="en-US" dirty="0"/>
              <a:t>The theory focuses on short term care, particularly aware and conscious individuals and on the virtual absence of reference group or family members.</a:t>
            </a:r>
          </a:p>
        </p:txBody>
      </p:sp>
    </p:spTree>
    <p:extLst>
      <p:ext uri="{BB962C8B-B14F-4D97-AF65-F5344CB8AC3E}">
        <p14:creationId xmlns:p14="http://schemas.microsoft.com/office/powerpoint/2010/main" val="2124700951"/>
      </p:ext>
    </p:extLst>
  </p:cSld>
  <p:clrMapOvr>
    <a:masterClrMapping/>
  </p:clrMapOvr>
</p:sld>
</file>

<file path=ppt/slides/slide1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IDA JEAN ORLANDO</a:t>
            </a: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b="1" dirty="0" smtClean="0"/>
              <a:t>CONCLUSION TO THEORY </a:t>
            </a:r>
            <a:endParaRPr lang="en-US" dirty="0" smtClean="0"/>
          </a:p>
          <a:p>
            <a:r>
              <a:rPr lang="en-US" dirty="0" smtClean="0"/>
              <a:t>Orlando's Deliberative Nursing Process Theory focuses on the interaction between the nurse and patient, perception validation, and the use of the nursing process to produce positive outcomes or patient improvement. Orlando's key focus was to define the function of nursing. (Faust C., 2002) </a:t>
            </a:r>
          </a:p>
          <a:p>
            <a:r>
              <a:rPr lang="en-US" dirty="0" smtClean="0"/>
              <a:t>Orlando's theory remains one the of the most effective practice theories available. </a:t>
            </a:r>
          </a:p>
          <a:p>
            <a:r>
              <a:rPr lang="en-US" dirty="0" smtClean="0"/>
              <a:t>The use of her theory keeps the nurse's focus on the patient. </a:t>
            </a:r>
          </a:p>
          <a:p>
            <a:r>
              <a:rPr lang="en-US" dirty="0" smtClean="0"/>
              <a:t>The strength of the theory is that it is clear, concise, and easy to use. </a:t>
            </a:r>
          </a:p>
          <a:p>
            <a:r>
              <a:rPr lang="en-US" dirty="0" smtClean="0"/>
              <a:t>While providing the overall framework for nursing, the use of her theory does not exclude nurses from using other theories while caring for the patient. </a:t>
            </a:r>
          </a:p>
          <a:p>
            <a:endParaRPr lang="en-US" dirty="0"/>
          </a:p>
        </p:txBody>
      </p:sp>
    </p:spTree>
    <p:extLst>
      <p:ext uri="{BB962C8B-B14F-4D97-AF65-F5344CB8AC3E}">
        <p14:creationId xmlns:p14="http://schemas.microsoft.com/office/powerpoint/2010/main" val="3077255562"/>
      </p:ext>
    </p:extLst>
  </p:cSld>
  <p:clrMapOvr>
    <a:masterClrMapping/>
  </p:clrMapOvr>
</p:sld>
</file>

<file path=ppt/slides/slide1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 </a:t>
            </a:r>
            <a:endParaRPr lang="en-US" b="1" dirty="0"/>
          </a:p>
        </p:txBody>
      </p:sp>
      <p:sp>
        <p:nvSpPr>
          <p:cNvPr id="3" name="Content Placeholder 2"/>
          <p:cNvSpPr>
            <a:spLocks noGrp="1"/>
          </p:cNvSpPr>
          <p:nvPr>
            <p:ph idx="1"/>
          </p:nvPr>
        </p:nvSpPr>
        <p:spPr/>
        <p:txBody>
          <a:bodyPr>
            <a:normAutofit lnSpcReduction="10000"/>
          </a:bodyPr>
          <a:lstStyle/>
          <a:p>
            <a:r>
              <a:rPr lang="en-US" b="1" dirty="0" smtClean="0"/>
              <a:t>Florence Nightingale’s </a:t>
            </a:r>
            <a:r>
              <a:rPr lang="en-US" dirty="0" smtClean="0"/>
              <a:t>Legacy of caring - Focuses on nursing and the patient environment relationship.</a:t>
            </a:r>
          </a:p>
          <a:p>
            <a:r>
              <a:rPr lang="en-US" b="1" dirty="0" smtClean="0"/>
              <a:t>Virginia Henderson’s</a:t>
            </a:r>
            <a:r>
              <a:rPr lang="en-US" dirty="0" smtClean="0"/>
              <a:t>   Definition of Nursing</a:t>
            </a:r>
          </a:p>
          <a:p>
            <a:r>
              <a:rPr lang="en-US" dirty="0" smtClean="0"/>
              <a:t>Patients require help towards achieving independence.</a:t>
            </a:r>
          </a:p>
          <a:p>
            <a:r>
              <a:rPr lang="en-US" dirty="0" smtClean="0"/>
              <a:t>Derived a definition of nursing</a:t>
            </a:r>
          </a:p>
          <a:p>
            <a:r>
              <a:rPr lang="en-US" dirty="0" smtClean="0"/>
              <a:t>Identified 14 basic human needs on which nursing care is based. </a:t>
            </a:r>
          </a:p>
          <a:p>
            <a:endParaRPr lang="en-US" dirty="0"/>
          </a:p>
        </p:txBody>
      </p:sp>
    </p:spTree>
    <p:extLst>
      <p:ext uri="{BB962C8B-B14F-4D97-AF65-F5344CB8AC3E}">
        <p14:creationId xmlns:p14="http://schemas.microsoft.com/office/powerpoint/2010/main" val="2377603816"/>
      </p:ext>
    </p:extLst>
  </p:cSld>
  <p:clrMapOvr>
    <a:masterClrMapping/>
  </p:clrMapOvr>
</p:sld>
</file>

<file path=ppt/slides/slide1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t>Faye </a:t>
            </a:r>
            <a:r>
              <a:rPr lang="en-US" b="1" dirty="0" err="1" smtClean="0"/>
              <a:t>G.Abedellah’s</a:t>
            </a:r>
            <a:r>
              <a:rPr lang="en-US" dirty="0" smtClean="0"/>
              <a:t> Typology of twenty one Nursing problems - Patient’s problems determine nursing care</a:t>
            </a:r>
          </a:p>
          <a:p>
            <a:r>
              <a:rPr lang="en-US" b="1" dirty="0" smtClean="0"/>
              <a:t>Lydia E. Hall </a:t>
            </a:r>
            <a:r>
              <a:rPr lang="en-US" dirty="0" smtClean="0"/>
              <a:t>:Care, Cure, Core model - Nursing care is person directed towards self love.</a:t>
            </a:r>
          </a:p>
          <a:p>
            <a:r>
              <a:rPr lang="en-US" b="1" dirty="0" smtClean="0"/>
              <a:t>Jean Watson’s</a:t>
            </a:r>
            <a:r>
              <a:rPr lang="en-US" dirty="0" smtClean="0"/>
              <a:t> Philosophy and Science of caring- Caring is a universal, social phenomenon that is only effective when practiced interpersonally considering humanistic aspects and caring.  Caring is central to the essence of nursing.</a:t>
            </a:r>
          </a:p>
          <a:p>
            <a:endParaRPr lang="en-US" dirty="0"/>
          </a:p>
        </p:txBody>
      </p:sp>
    </p:spTree>
    <p:extLst>
      <p:ext uri="{BB962C8B-B14F-4D97-AF65-F5344CB8AC3E}">
        <p14:creationId xmlns:p14="http://schemas.microsoft.com/office/powerpoint/2010/main" val="2337688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Record on the care index</a:t>
            </a:r>
          </a:p>
          <a:p>
            <a:r>
              <a:rPr lang="en-US" dirty="0" smtClean="0"/>
              <a:t>Report any abnormal observations made or complaints from the patient</a:t>
            </a:r>
            <a:endParaRPr lang="en-US" dirty="0"/>
          </a:p>
        </p:txBody>
      </p:sp>
    </p:spTree>
  </p:cSld>
  <p:clrMapOvr>
    <a:masterClrMapping/>
  </p:clrMapOvr>
  <p:timing>
    <p:tnLst>
      <p:par>
        <p:cTn id="1" dur="indefinite" restart="never" nodeType="tmRoot"/>
      </p:par>
    </p:tnLst>
  </p:timing>
</p:sld>
</file>

<file path=ppt/slides/slide1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Dorothea E. Orem’s</a:t>
            </a:r>
            <a:r>
              <a:rPr lang="en-US" dirty="0" smtClean="0"/>
              <a:t> Self care deficit theory in nursing</a:t>
            </a:r>
          </a:p>
          <a:p>
            <a:r>
              <a:rPr lang="en-US" dirty="0" smtClean="0"/>
              <a:t>Self–care maintains wholeness.</a:t>
            </a:r>
          </a:p>
          <a:p>
            <a:r>
              <a:rPr lang="en-US" dirty="0" smtClean="0"/>
              <a:t>Three Theories: </a:t>
            </a:r>
          </a:p>
          <a:p>
            <a:pPr lvl="1"/>
            <a:r>
              <a:rPr lang="en-US" dirty="0" smtClean="0"/>
              <a:t>Theory of Self-Care</a:t>
            </a:r>
          </a:p>
          <a:p>
            <a:pPr lvl="1"/>
            <a:r>
              <a:rPr lang="en-US" dirty="0" smtClean="0"/>
              <a:t>Theory of Self-Care Deficit</a:t>
            </a:r>
          </a:p>
          <a:p>
            <a:pPr lvl="1"/>
            <a:r>
              <a:rPr lang="en-US" dirty="0" smtClean="0"/>
              <a:t>Theory of Nursing Systems </a:t>
            </a:r>
          </a:p>
          <a:p>
            <a:r>
              <a:rPr lang="en-US" dirty="0" smtClean="0"/>
              <a:t>Nursing Care: </a:t>
            </a:r>
          </a:p>
          <a:p>
            <a:pPr lvl="1"/>
            <a:r>
              <a:rPr lang="en-US" dirty="0" smtClean="0"/>
              <a:t>Wholly compensatory (doing for the patient)</a:t>
            </a:r>
          </a:p>
          <a:p>
            <a:pPr lvl="1"/>
            <a:r>
              <a:rPr lang="en-US" dirty="0" smtClean="0"/>
              <a:t>Partly compensatory (helping the patient do for himself or herself) </a:t>
            </a:r>
          </a:p>
          <a:p>
            <a:pPr lvl="1"/>
            <a:r>
              <a:rPr lang="en-US" dirty="0" smtClean="0"/>
              <a:t>Supportive- educative (Helping patient to learn self care and emphasizing  on the importance of  nurses’ role</a:t>
            </a:r>
          </a:p>
          <a:p>
            <a:endParaRPr lang="en-US" dirty="0"/>
          </a:p>
        </p:txBody>
      </p:sp>
    </p:spTree>
    <p:extLst>
      <p:ext uri="{BB962C8B-B14F-4D97-AF65-F5344CB8AC3E}">
        <p14:creationId xmlns:p14="http://schemas.microsoft.com/office/powerpoint/2010/main" val="448687532"/>
      </p:ext>
    </p:extLst>
  </p:cSld>
  <p:clrMapOvr>
    <a:masterClrMapping/>
  </p:clrMapOvr>
</p:sld>
</file>

<file path=ppt/slides/slide1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Martha </a:t>
            </a:r>
            <a:r>
              <a:rPr lang="en-US" b="1" dirty="0" err="1" smtClean="0"/>
              <a:t>E.Roger’s</a:t>
            </a:r>
            <a:r>
              <a:rPr lang="en-US" dirty="0" smtClean="0"/>
              <a:t>: Science of unitary  human beings</a:t>
            </a:r>
          </a:p>
          <a:p>
            <a:r>
              <a:rPr lang="en-US" dirty="0" smtClean="0"/>
              <a:t>Person and environment are energy fields that evolve </a:t>
            </a:r>
            <a:r>
              <a:rPr lang="en-US" dirty="0" err="1" smtClean="0"/>
              <a:t>negentropically</a:t>
            </a:r>
            <a:endParaRPr lang="en-US" dirty="0" smtClean="0"/>
          </a:p>
          <a:p>
            <a:r>
              <a:rPr lang="en-US" dirty="0" smtClean="0"/>
              <a:t>Nursing is a basic scientific discipline</a:t>
            </a:r>
          </a:p>
          <a:p>
            <a:r>
              <a:rPr lang="en-US" dirty="0" smtClean="0"/>
              <a:t>Nursing is using knowledge for human betterment.                  </a:t>
            </a:r>
          </a:p>
          <a:p>
            <a:r>
              <a:rPr lang="en-US" dirty="0" smtClean="0"/>
              <a:t>The unique focus of nursing is on the unitary or irreducible  human being and the environment (both are energy fields) rather than health and illness</a:t>
            </a:r>
          </a:p>
          <a:p>
            <a:endParaRPr lang="en-US" dirty="0"/>
          </a:p>
        </p:txBody>
      </p:sp>
    </p:spTree>
    <p:extLst>
      <p:ext uri="{BB962C8B-B14F-4D97-AF65-F5344CB8AC3E}">
        <p14:creationId xmlns:p14="http://schemas.microsoft.com/office/powerpoint/2010/main" val="1091391294"/>
      </p:ext>
    </p:extLst>
  </p:cSld>
  <p:clrMapOvr>
    <a:masterClrMapping/>
  </p:clrMapOvr>
</p:sld>
</file>

<file path=ppt/slides/slide1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dirty="0"/>
          </a:p>
        </p:txBody>
      </p:sp>
      <p:sp>
        <p:nvSpPr>
          <p:cNvPr id="3" name="Content Placeholder 2"/>
          <p:cNvSpPr>
            <a:spLocks noGrp="1"/>
          </p:cNvSpPr>
          <p:nvPr>
            <p:ph idx="1"/>
          </p:nvPr>
        </p:nvSpPr>
        <p:spPr/>
        <p:txBody>
          <a:bodyPr>
            <a:normAutofit fontScale="92500"/>
          </a:bodyPr>
          <a:lstStyle/>
          <a:p>
            <a:pPr>
              <a:buNone/>
            </a:pPr>
            <a:r>
              <a:rPr lang="en-US" b="1" dirty="0" smtClean="0"/>
              <a:t>Dorothy </a:t>
            </a:r>
            <a:r>
              <a:rPr lang="en-US" b="1" dirty="0" err="1" smtClean="0"/>
              <a:t>E.Johnson’s</a:t>
            </a:r>
            <a:r>
              <a:rPr lang="en-US" b="1" dirty="0" smtClean="0"/>
              <a:t> </a:t>
            </a:r>
            <a:r>
              <a:rPr lang="en-US" dirty="0" err="1" smtClean="0"/>
              <a:t>Behavioural</a:t>
            </a:r>
            <a:r>
              <a:rPr lang="en-US" dirty="0" smtClean="0"/>
              <a:t> system model  </a:t>
            </a:r>
          </a:p>
          <a:p>
            <a:r>
              <a:rPr lang="en-US" dirty="0" smtClean="0"/>
              <a:t>Individuals maintain stability and balance through adjustments and adaptation to the forces that impinges them.</a:t>
            </a:r>
          </a:p>
          <a:p>
            <a:r>
              <a:rPr lang="en-US" dirty="0" smtClean="0"/>
              <a:t>Individual as a </a:t>
            </a:r>
            <a:r>
              <a:rPr lang="en-US" dirty="0" err="1" smtClean="0"/>
              <a:t>behavioural</a:t>
            </a:r>
            <a:r>
              <a:rPr lang="en-US" dirty="0" smtClean="0"/>
              <a:t> system is composed of seven subsystems: the subsystems of attachment, or the </a:t>
            </a:r>
            <a:r>
              <a:rPr lang="en-US" dirty="0" err="1" smtClean="0"/>
              <a:t>affiliative</a:t>
            </a:r>
            <a:r>
              <a:rPr lang="en-US" dirty="0" smtClean="0"/>
              <a:t>, dependency, achievement, aggressive, </a:t>
            </a:r>
            <a:r>
              <a:rPr lang="en-US" dirty="0" err="1" smtClean="0"/>
              <a:t>ingestive</a:t>
            </a:r>
            <a:r>
              <a:rPr lang="en-US" dirty="0" smtClean="0"/>
              <a:t>-eliminative and sexual.</a:t>
            </a:r>
          </a:p>
          <a:p>
            <a:r>
              <a:rPr lang="en-US" dirty="0" smtClean="0"/>
              <a:t>Disturbances in these causes nursing problems. </a:t>
            </a:r>
          </a:p>
          <a:p>
            <a:endParaRPr lang="en-US" dirty="0"/>
          </a:p>
        </p:txBody>
      </p:sp>
    </p:spTree>
    <p:extLst>
      <p:ext uri="{BB962C8B-B14F-4D97-AF65-F5344CB8AC3E}">
        <p14:creationId xmlns:p14="http://schemas.microsoft.com/office/powerpoint/2010/main" val="2058102766"/>
      </p:ext>
    </p:extLst>
  </p:cSld>
  <p:clrMapOvr>
    <a:masterClrMapping/>
  </p:clrMapOvr>
</p:sld>
</file>

<file path=ppt/slides/slide1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Sister </a:t>
            </a:r>
            <a:r>
              <a:rPr lang="en-US" b="1" dirty="0" err="1" smtClean="0"/>
              <a:t>Callista</a:t>
            </a:r>
            <a:r>
              <a:rPr lang="en-US" dirty="0" smtClean="0"/>
              <a:t>: Roy‘s  Adaptation model</a:t>
            </a:r>
          </a:p>
          <a:p>
            <a:r>
              <a:rPr lang="en-US" dirty="0" smtClean="0"/>
              <a:t>Stimuli disrupt an adaptive system</a:t>
            </a:r>
          </a:p>
          <a:p>
            <a:r>
              <a:rPr lang="en-US" dirty="0" smtClean="0"/>
              <a:t>The individual is a </a:t>
            </a:r>
            <a:r>
              <a:rPr lang="en-US" dirty="0" err="1" smtClean="0"/>
              <a:t>biopsychosocial</a:t>
            </a:r>
            <a:r>
              <a:rPr lang="en-US" dirty="0" smtClean="0"/>
              <a:t> adaptive system within an environment. </a:t>
            </a:r>
          </a:p>
          <a:p>
            <a:r>
              <a:rPr lang="en-US" dirty="0" smtClean="0"/>
              <a:t>The individual and the environment provide three classes of stimuli-the focal, residual and contextual.                                    </a:t>
            </a:r>
          </a:p>
          <a:p>
            <a:r>
              <a:rPr lang="en-US" dirty="0" smtClean="0"/>
              <a:t>Through two adaptive mechanisms, regulator and </a:t>
            </a:r>
            <a:r>
              <a:rPr lang="en-US" dirty="0" err="1" smtClean="0"/>
              <a:t>cognator</a:t>
            </a:r>
            <a:r>
              <a:rPr lang="en-US" dirty="0" smtClean="0"/>
              <a:t>, an individual demonstrates adaptive responses or ineffective responses requiring nursing interventions </a:t>
            </a:r>
          </a:p>
          <a:p>
            <a:endParaRPr lang="en-US" dirty="0"/>
          </a:p>
        </p:txBody>
      </p:sp>
    </p:spTree>
    <p:extLst>
      <p:ext uri="{BB962C8B-B14F-4D97-AF65-F5344CB8AC3E}">
        <p14:creationId xmlns:p14="http://schemas.microsoft.com/office/powerpoint/2010/main" val="2232229184"/>
      </p:ext>
    </p:extLst>
  </p:cSld>
  <p:clrMapOvr>
    <a:masterClrMapping/>
  </p:clrMapOvr>
</p:sld>
</file>

<file path=ppt/slides/slide1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dirty="0"/>
          </a:p>
        </p:txBody>
      </p:sp>
      <p:sp>
        <p:nvSpPr>
          <p:cNvPr id="3" name="Content Placeholder 2"/>
          <p:cNvSpPr>
            <a:spLocks noGrp="1"/>
          </p:cNvSpPr>
          <p:nvPr>
            <p:ph idx="1"/>
          </p:nvPr>
        </p:nvSpPr>
        <p:spPr/>
        <p:txBody>
          <a:bodyPr/>
          <a:lstStyle/>
          <a:p>
            <a:pPr>
              <a:buNone/>
            </a:pPr>
            <a:r>
              <a:rPr lang="en-US" b="1" dirty="0" smtClean="0"/>
              <a:t>Betty </a:t>
            </a:r>
            <a:r>
              <a:rPr lang="en-US" b="1" dirty="0" err="1" smtClean="0"/>
              <a:t>Neuman’s</a:t>
            </a:r>
            <a:r>
              <a:rPr lang="en-US" dirty="0" smtClean="0"/>
              <a:t> : Health care systems model</a:t>
            </a:r>
          </a:p>
          <a:p>
            <a:r>
              <a:rPr lang="en-US" dirty="0" err="1" smtClean="0"/>
              <a:t>Neuman’s</a:t>
            </a:r>
            <a:r>
              <a:rPr lang="en-US" dirty="0" smtClean="0"/>
              <a:t> model includes intrapersonal, interpersonal and </a:t>
            </a:r>
            <a:r>
              <a:rPr lang="en-US" dirty="0" err="1" smtClean="0"/>
              <a:t>extrapersonal</a:t>
            </a:r>
            <a:r>
              <a:rPr lang="en-US" dirty="0" smtClean="0"/>
              <a:t> stressors.</a:t>
            </a:r>
          </a:p>
          <a:p>
            <a:r>
              <a:rPr lang="en-US" dirty="0" smtClean="0"/>
              <a:t>Nursing is concerned with the whole person.   </a:t>
            </a:r>
          </a:p>
          <a:p>
            <a:r>
              <a:rPr lang="en-US" dirty="0" smtClean="0"/>
              <a:t>Nursing actions (Primary, Secondary, and Tertiary levels of prevention) focuses on the variables affecting the client’s response to stressors. </a:t>
            </a:r>
          </a:p>
          <a:p>
            <a:endParaRPr lang="en-US" dirty="0"/>
          </a:p>
        </p:txBody>
      </p:sp>
    </p:spTree>
    <p:extLst>
      <p:ext uri="{BB962C8B-B14F-4D97-AF65-F5344CB8AC3E}">
        <p14:creationId xmlns:p14="http://schemas.microsoft.com/office/powerpoint/2010/main" val="942244295"/>
      </p:ext>
    </p:extLst>
  </p:cSld>
  <p:clrMapOvr>
    <a:masterClrMapping/>
  </p:clrMapOvr>
</p:sld>
</file>

<file path=ppt/slides/slide1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dirty="0"/>
          </a:p>
        </p:txBody>
      </p:sp>
      <p:sp>
        <p:nvSpPr>
          <p:cNvPr id="3" name="Content Placeholder 2"/>
          <p:cNvSpPr>
            <a:spLocks noGrp="1"/>
          </p:cNvSpPr>
          <p:nvPr>
            <p:ph idx="1"/>
          </p:nvPr>
        </p:nvSpPr>
        <p:spPr/>
        <p:txBody>
          <a:bodyPr>
            <a:normAutofit fontScale="92500"/>
          </a:bodyPr>
          <a:lstStyle/>
          <a:p>
            <a:pPr>
              <a:buNone/>
            </a:pPr>
            <a:r>
              <a:rPr lang="en-US" b="1" dirty="0" smtClean="0"/>
              <a:t>Imogene King’s</a:t>
            </a:r>
            <a:r>
              <a:rPr lang="en-US" dirty="0" smtClean="0"/>
              <a:t> Goal attainment theory</a:t>
            </a:r>
          </a:p>
          <a:p>
            <a:r>
              <a:rPr lang="en-US" dirty="0" smtClean="0"/>
              <a:t>Transactions provide a frame of reference toward goal setting.</a:t>
            </a:r>
          </a:p>
          <a:p>
            <a:r>
              <a:rPr lang="en-US" dirty="0" smtClean="0"/>
              <a:t>Major concepts (interaction, perception, communication, transaction, role, stress, growth and development)</a:t>
            </a:r>
          </a:p>
          <a:p>
            <a:r>
              <a:rPr lang="en-US" dirty="0" smtClean="0"/>
              <a:t>Perceptions, Judgments and actions of the patient and the nurse lead to reaction, interaction, and transaction (process of nursing). </a:t>
            </a:r>
          </a:p>
          <a:p>
            <a:endParaRPr lang="en-US" dirty="0"/>
          </a:p>
        </p:txBody>
      </p:sp>
    </p:spTree>
    <p:extLst>
      <p:ext uri="{BB962C8B-B14F-4D97-AF65-F5344CB8AC3E}">
        <p14:creationId xmlns:p14="http://schemas.microsoft.com/office/powerpoint/2010/main" val="136787477"/>
      </p:ext>
    </p:extLst>
  </p:cSld>
  <p:clrMapOvr>
    <a:masterClrMapping/>
  </p:clrMapOvr>
</p:sld>
</file>

<file path=ppt/slides/slide1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dirty="0"/>
          </a:p>
        </p:txBody>
      </p:sp>
      <p:sp>
        <p:nvSpPr>
          <p:cNvPr id="3" name="Content Placeholder 2"/>
          <p:cNvSpPr>
            <a:spLocks noGrp="1"/>
          </p:cNvSpPr>
          <p:nvPr>
            <p:ph idx="1"/>
          </p:nvPr>
        </p:nvSpPr>
        <p:spPr>
          <a:xfrm>
            <a:off x="457200" y="1371600"/>
            <a:ext cx="8229600" cy="5029200"/>
          </a:xfrm>
        </p:spPr>
        <p:txBody>
          <a:bodyPr>
            <a:normAutofit fontScale="77500" lnSpcReduction="20000"/>
          </a:bodyPr>
          <a:lstStyle/>
          <a:p>
            <a:pPr>
              <a:buNone/>
            </a:pPr>
            <a:r>
              <a:rPr lang="en-US" b="1" dirty="0" smtClean="0"/>
              <a:t>Nancy Roper, </a:t>
            </a:r>
            <a:r>
              <a:rPr lang="en-US" b="1" dirty="0" err="1" smtClean="0"/>
              <a:t>WW.Logan</a:t>
            </a:r>
            <a:r>
              <a:rPr lang="en-US" b="1" dirty="0" smtClean="0"/>
              <a:t> and </a:t>
            </a:r>
            <a:r>
              <a:rPr lang="en-US" b="1" dirty="0" err="1" smtClean="0"/>
              <a:t>A.J.Tierney</a:t>
            </a:r>
            <a:r>
              <a:rPr lang="en-US" dirty="0" smtClean="0"/>
              <a:t>    A model for nursing based on a model of living</a:t>
            </a:r>
          </a:p>
          <a:p>
            <a:r>
              <a:rPr lang="en-US" dirty="0" smtClean="0"/>
              <a:t>Individuality in living.</a:t>
            </a:r>
          </a:p>
          <a:p>
            <a:r>
              <a:rPr lang="en-US" dirty="0" smtClean="0"/>
              <a:t>A conceptual model of nursing from which theory of goal attainment is derived.</a:t>
            </a:r>
          </a:p>
          <a:p>
            <a:r>
              <a:rPr lang="en-US" dirty="0" smtClean="0"/>
              <a:t>Living is an amalgam of activities of living (ALs).  </a:t>
            </a:r>
          </a:p>
          <a:p>
            <a:r>
              <a:rPr lang="en-US" dirty="0" smtClean="0"/>
              <a:t>Most individuals experience significant life events which can affect ALs causing actual and potential problems. </a:t>
            </a:r>
          </a:p>
          <a:p>
            <a:r>
              <a:rPr lang="en-US" dirty="0" smtClean="0"/>
              <a:t>This affects dependence – independence continuum which is bi-directional.</a:t>
            </a:r>
          </a:p>
          <a:p>
            <a:r>
              <a:rPr lang="en-US" dirty="0" smtClean="0"/>
              <a:t>Nursing helps to maintain the individuality of person by preventing potential problems, solving actual problems and helping to cope.</a:t>
            </a:r>
          </a:p>
          <a:p>
            <a:endParaRPr lang="en-US" dirty="0"/>
          </a:p>
        </p:txBody>
      </p:sp>
    </p:spTree>
    <p:extLst>
      <p:ext uri="{BB962C8B-B14F-4D97-AF65-F5344CB8AC3E}">
        <p14:creationId xmlns:p14="http://schemas.microsoft.com/office/powerpoint/2010/main" val="858107128"/>
      </p:ext>
    </p:extLst>
  </p:cSld>
  <p:clrMapOvr>
    <a:masterClrMapping/>
  </p:clrMapOvr>
</p:sld>
</file>

<file path=ppt/slides/slide1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dirty="0"/>
          </a:p>
        </p:txBody>
      </p:sp>
      <p:sp>
        <p:nvSpPr>
          <p:cNvPr id="3" name="Content Placeholder 2"/>
          <p:cNvSpPr>
            <a:spLocks noGrp="1"/>
          </p:cNvSpPr>
          <p:nvPr>
            <p:ph idx="1"/>
          </p:nvPr>
        </p:nvSpPr>
        <p:spPr>
          <a:xfrm>
            <a:off x="457200" y="1600200"/>
            <a:ext cx="8229600" cy="4876800"/>
          </a:xfrm>
        </p:spPr>
        <p:txBody>
          <a:bodyPr>
            <a:normAutofit fontScale="62500" lnSpcReduction="20000"/>
          </a:bodyPr>
          <a:lstStyle/>
          <a:p>
            <a:pPr>
              <a:buNone/>
            </a:pPr>
            <a:r>
              <a:rPr lang="en-US" b="1" dirty="0" smtClean="0"/>
              <a:t>Hildegard E. </a:t>
            </a:r>
            <a:r>
              <a:rPr lang="en-US" b="1" dirty="0" err="1" smtClean="0"/>
              <a:t>Peplau</a:t>
            </a:r>
            <a:r>
              <a:rPr lang="en-US" b="1" dirty="0" smtClean="0"/>
              <a:t>: </a:t>
            </a:r>
            <a:r>
              <a:rPr lang="en-US" dirty="0" smtClean="0"/>
              <a:t>Psychodynamic Nursing Theory</a:t>
            </a:r>
          </a:p>
          <a:p>
            <a:r>
              <a:rPr lang="en-US" dirty="0" smtClean="0"/>
              <a:t>Interpersonal process is maturing force for personality.</a:t>
            </a:r>
          </a:p>
          <a:p>
            <a:r>
              <a:rPr lang="en-US" dirty="0" smtClean="0"/>
              <a:t>Stressed the importance of nurses’ ability to understand own </a:t>
            </a:r>
            <a:r>
              <a:rPr lang="en-US" dirty="0" err="1" smtClean="0"/>
              <a:t>behaviour</a:t>
            </a:r>
            <a:r>
              <a:rPr lang="en-US" dirty="0" smtClean="0"/>
              <a:t> to help others identify perceived difficulties.</a:t>
            </a:r>
          </a:p>
          <a:p>
            <a:r>
              <a:rPr lang="en-US" dirty="0" smtClean="0"/>
              <a:t>The four phases of nurse-patient relationships are: </a:t>
            </a:r>
          </a:p>
          <a:p>
            <a:pPr lvl="1"/>
            <a:r>
              <a:rPr lang="en-US" dirty="0" smtClean="0"/>
              <a:t>1. Orientation</a:t>
            </a:r>
          </a:p>
          <a:p>
            <a:pPr lvl="1"/>
            <a:r>
              <a:rPr lang="en-US" dirty="0" smtClean="0"/>
              <a:t>2. Identification</a:t>
            </a:r>
          </a:p>
          <a:p>
            <a:pPr lvl="1"/>
            <a:r>
              <a:rPr lang="en-US" dirty="0" smtClean="0"/>
              <a:t>3. Exploitations</a:t>
            </a:r>
          </a:p>
          <a:p>
            <a:pPr lvl="1"/>
            <a:r>
              <a:rPr lang="en-US" dirty="0" smtClean="0"/>
              <a:t>4. Resolution</a:t>
            </a:r>
          </a:p>
          <a:p>
            <a:r>
              <a:rPr lang="en-US" dirty="0" smtClean="0"/>
              <a:t>The six nursing roles are: </a:t>
            </a:r>
          </a:p>
          <a:p>
            <a:pPr lvl="1"/>
            <a:r>
              <a:rPr lang="en-US" dirty="0" smtClean="0"/>
              <a:t>1. Stranger</a:t>
            </a:r>
          </a:p>
          <a:p>
            <a:pPr lvl="1"/>
            <a:r>
              <a:rPr lang="en-US" dirty="0" smtClean="0"/>
              <a:t>2. Resource person</a:t>
            </a:r>
          </a:p>
          <a:p>
            <a:pPr lvl="1"/>
            <a:r>
              <a:rPr lang="en-US" dirty="0" smtClean="0"/>
              <a:t>3. Teacher</a:t>
            </a:r>
          </a:p>
          <a:p>
            <a:pPr lvl="1"/>
            <a:r>
              <a:rPr lang="en-US" dirty="0" smtClean="0"/>
              <a:t>4. Leader</a:t>
            </a:r>
          </a:p>
          <a:p>
            <a:pPr lvl="1"/>
            <a:r>
              <a:rPr lang="en-US" dirty="0" smtClean="0"/>
              <a:t>5. Surrogate</a:t>
            </a:r>
          </a:p>
          <a:p>
            <a:pPr lvl="1"/>
            <a:r>
              <a:rPr lang="en-US" dirty="0" smtClean="0"/>
              <a:t>6. Counselor</a:t>
            </a:r>
          </a:p>
          <a:p>
            <a:r>
              <a:rPr lang="en-US" dirty="0" smtClean="0"/>
              <a:t>Interpersonal process alleviates distress.</a:t>
            </a:r>
          </a:p>
          <a:p>
            <a:pPr>
              <a:buNone/>
            </a:pPr>
            <a:endParaRPr lang="en-US" dirty="0"/>
          </a:p>
        </p:txBody>
      </p:sp>
    </p:spTree>
    <p:extLst>
      <p:ext uri="{BB962C8B-B14F-4D97-AF65-F5344CB8AC3E}">
        <p14:creationId xmlns:p14="http://schemas.microsoft.com/office/powerpoint/2010/main" val="112780177"/>
      </p:ext>
    </p:extLst>
  </p:cSld>
  <p:clrMapOvr>
    <a:masterClrMapping/>
  </p:clrMapOvr>
</p:sld>
</file>

<file path=ppt/slides/slide1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Ida Jean Orlando’s</a:t>
            </a:r>
            <a:r>
              <a:rPr lang="en-US" dirty="0" smtClean="0"/>
              <a:t> Nursing Process Theory</a:t>
            </a:r>
          </a:p>
          <a:p>
            <a:r>
              <a:rPr lang="en-US" dirty="0" smtClean="0"/>
              <a:t>Nurses must stay connected to patients and assure that patients get what they need, focused on patient’s verbal and non verbal expressions of need and nurse’s reactions to patient’s </a:t>
            </a:r>
            <a:r>
              <a:rPr lang="en-US" dirty="0" err="1" smtClean="0"/>
              <a:t>behaviour</a:t>
            </a:r>
            <a:r>
              <a:rPr lang="en-US" dirty="0" smtClean="0"/>
              <a:t> to alleviate distress. </a:t>
            </a:r>
          </a:p>
          <a:p>
            <a:r>
              <a:rPr lang="en-US" dirty="0" smtClean="0"/>
              <a:t>Elements of nursing situation:    </a:t>
            </a:r>
          </a:p>
          <a:p>
            <a:pPr lvl="1"/>
            <a:r>
              <a:rPr lang="en-US" dirty="0" smtClean="0"/>
              <a:t>Patient</a:t>
            </a:r>
          </a:p>
          <a:p>
            <a:pPr lvl="1"/>
            <a:r>
              <a:rPr lang="en-US" dirty="0" smtClean="0"/>
              <a:t>Nurse reactions</a:t>
            </a:r>
          </a:p>
          <a:p>
            <a:pPr lvl="1"/>
            <a:r>
              <a:rPr lang="en-US" dirty="0" smtClean="0"/>
              <a:t>Nursing actions</a:t>
            </a:r>
          </a:p>
          <a:p>
            <a:endParaRPr lang="en-US" dirty="0"/>
          </a:p>
        </p:txBody>
      </p:sp>
    </p:spTree>
    <p:extLst>
      <p:ext uri="{BB962C8B-B14F-4D97-AF65-F5344CB8AC3E}">
        <p14:creationId xmlns:p14="http://schemas.microsoft.com/office/powerpoint/2010/main" val="2700498413"/>
      </p:ext>
    </p:extLst>
  </p:cSld>
  <p:clrMapOvr>
    <a:masterClrMapping/>
  </p:clrMapOvr>
</p:sld>
</file>

<file path=ppt/slides/slide1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Nola </a:t>
            </a:r>
            <a:r>
              <a:rPr lang="en-US" b="1" dirty="0" err="1" smtClean="0"/>
              <a:t>J.Pender’s</a:t>
            </a:r>
            <a:r>
              <a:rPr lang="en-US" b="1" dirty="0" smtClean="0"/>
              <a:t> </a:t>
            </a:r>
            <a:r>
              <a:rPr lang="en-US" dirty="0" smtClean="0"/>
              <a:t>:The Health promotion; model</a:t>
            </a:r>
          </a:p>
          <a:p>
            <a:r>
              <a:rPr lang="en-US" dirty="0" smtClean="0"/>
              <a:t>Promoting optimum health supersedes disease prevention. </a:t>
            </a:r>
          </a:p>
          <a:p>
            <a:r>
              <a:rPr lang="en-US" dirty="0" smtClean="0"/>
              <a:t>Identifies cognitive, perceptual factors in clients  which are modified by demographical and biological characteristics, interpersonal influences, situational and </a:t>
            </a:r>
            <a:r>
              <a:rPr lang="en-US" dirty="0" err="1" smtClean="0"/>
              <a:t>behavioural</a:t>
            </a:r>
            <a:r>
              <a:rPr lang="en-US" dirty="0" smtClean="0"/>
              <a:t> factors that help predict in health promoting </a:t>
            </a:r>
            <a:r>
              <a:rPr lang="en-US" dirty="0" err="1" smtClean="0"/>
              <a:t>behaviour</a:t>
            </a:r>
            <a:endParaRPr lang="en-US" dirty="0" smtClean="0"/>
          </a:p>
          <a:p>
            <a:endParaRPr lang="en-US" dirty="0"/>
          </a:p>
        </p:txBody>
      </p:sp>
    </p:spTree>
    <p:extLst>
      <p:ext uri="{BB962C8B-B14F-4D97-AF65-F5344CB8AC3E}">
        <p14:creationId xmlns:p14="http://schemas.microsoft.com/office/powerpoint/2010/main" val="3329970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Nature of Nursing</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Unique health profession, </a:t>
            </a:r>
            <a:r>
              <a:rPr lang="en-US" b="1" dirty="0" smtClean="0"/>
              <a:t>Art</a:t>
            </a:r>
            <a:r>
              <a:rPr lang="en-US" dirty="0" smtClean="0"/>
              <a:t> and </a:t>
            </a:r>
            <a:r>
              <a:rPr lang="en-US" b="1" dirty="0" smtClean="0"/>
              <a:t>Science</a:t>
            </a:r>
            <a:r>
              <a:rPr lang="en-US" dirty="0" smtClean="0"/>
              <a:t>.</a:t>
            </a:r>
          </a:p>
          <a:p>
            <a:r>
              <a:rPr lang="en-US" dirty="0" smtClean="0"/>
              <a:t>Professional practice of caring grounded in science, technology, and knowledge.</a:t>
            </a:r>
          </a:p>
          <a:p>
            <a:r>
              <a:rPr lang="en-US" dirty="0" smtClean="0"/>
              <a:t>Focus: Individuals, families, groups, communities</a:t>
            </a:r>
          </a:p>
          <a:p>
            <a:r>
              <a:rPr lang="en-US" dirty="0" smtClean="0"/>
              <a:t>Promote health, self care, prevention of disease and disability, coping with illness, achievement of a peaceful death.</a:t>
            </a:r>
          </a:p>
          <a:p>
            <a:r>
              <a:rPr lang="en-US" dirty="0" smtClean="0"/>
              <a:t>Research, participation in shaping health policy and education.</a:t>
            </a:r>
          </a:p>
          <a:p>
            <a:endParaRPr lang="en-US" dirty="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BED BATH</a:t>
            </a:r>
            <a:endParaRPr lang="en-US" sz="9600" b="1" dirty="0"/>
          </a:p>
        </p:txBody>
      </p:sp>
    </p:spTree>
  </p:cSld>
  <p:clrMapOvr>
    <a:masterClrMapping/>
  </p:clrMapOvr>
  <p:timing>
    <p:tnLst>
      <p:par>
        <p:cTn id="1" dur="indefinite" restart="never" nodeType="tmRoot"/>
      </p:par>
    </p:tnLst>
  </p:timing>
</p:sld>
</file>

<file path=ppt/slides/slide1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CONCLUSION</a:t>
            </a:r>
            <a:r>
              <a:rPr lang="en-US" dirty="0" smtClean="0"/>
              <a:t> </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The conceptual and theoretical nursing models help to provide knowledge to improve practice, guide research and curriculum and identify the goals of nursing practice. </a:t>
            </a:r>
          </a:p>
          <a:p>
            <a:r>
              <a:rPr lang="en-US" dirty="0" smtClean="0"/>
              <a:t>Nursing knowledge is the inclusive total of the philosophies, theories, research, and practice wisdom of the discipline.</a:t>
            </a:r>
          </a:p>
          <a:p>
            <a:endParaRPr lang="en-US" dirty="0"/>
          </a:p>
        </p:txBody>
      </p:sp>
    </p:spTree>
    <p:extLst>
      <p:ext uri="{BB962C8B-B14F-4D97-AF65-F5344CB8AC3E}">
        <p14:creationId xmlns:p14="http://schemas.microsoft.com/office/powerpoint/2010/main" val="2333914675"/>
      </p:ext>
    </p:extLst>
  </p:cSld>
  <p:clrMapOvr>
    <a:masterClrMapping/>
  </p:clrMapOvr>
</p:sld>
</file>

<file path=ppt/slides/slide1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CLASS ASSIGNMENT</a:t>
            </a:r>
            <a:endParaRPr lang="en-US" dirty="0"/>
          </a:p>
        </p:txBody>
      </p:sp>
      <p:sp>
        <p:nvSpPr>
          <p:cNvPr id="3" name="Content Placeholder 2"/>
          <p:cNvSpPr>
            <a:spLocks noGrp="1"/>
          </p:cNvSpPr>
          <p:nvPr>
            <p:ph idx="1"/>
          </p:nvPr>
        </p:nvSpPr>
        <p:spPr>
          <a:xfrm>
            <a:off x="457200" y="1219200"/>
            <a:ext cx="8229600" cy="4906963"/>
          </a:xfrm>
        </p:spPr>
        <p:txBody>
          <a:bodyPr>
            <a:normAutofit fontScale="92500" lnSpcReduction="20000"/>
          </a:bodyPr>
          <a:lstStyle/>
          <a:p>
            <a:pPr>
              <a:buNone/>
            </a:pPr>
            <a:r>
              <a:rPr lang="en-US" dirty="0" smtClean="0"/>
              <a:t>Using Betty </a:t>
            </a:r>
            <a:r>
              <a:rPr lang="en-US" dirty="0" err="1" smtClean="0"/>
              <a:t>Neuman’s</a:t>
            </a:r>
            <a:r>
              <a:rPr lang="en-US" dirty="0" smtClean="0"/>
              <a:t> system’s model theory, identify the stressors (Intrapersonal, Interpersonal and </a:t>
            </a:r>
            <a:r>
              <a:rPr lang="en-US" dirty="0" err="1" smtClean="0"/>
              <a:t>Extrapersonal</a:t>
            </a:r>
            <a:r>
              <a:rPr lang="en-US" dirty="0" smtClean="0"/>
              <a:t> Factors) from the case below.</a:t>
            </a:r>
          </a:p>
          <a:p>
            <a:pPr>
              <a:buNone/>
            </a:pPr>
            <a:r>
              <a:rPr lang="en-US" b="1" dirty="0" smtClean="0"/>
              <a:t>PATIENT PROFILE</a:t>
            </a:r>
          </a:p>
          <a:p>
            <a:r>
              <a:rPr lang="en-US" dirty="0" smtClean="0"/>
              <a:t>1. Name- Mr. AM</a:t>
            </a:r>
          </a:p>
          <a:p>
            <a:r>
              <a:rPr lang="en-US" dirty="0" smtClean="0"/>
              <a:t>2. Age- 66 years</a:t>
            </a:r>
          </a:p>
          <a:p>
            <a:r>
              <a:rPr lang="en-US" dirty="0" smtClean="0"/>
              <a:t>3. Sex-Male</a:t>
            </a:r>
          </a:p>
          <a:p>
            <a:r>
              <a:rPr lang="en-US" dirty="0" smtClean="0"/>
              <a:t>4. Marital status-married</a:t>
            </a:r>
          </a:p>
          <a:p>
            <a:r>
              <a:rPr lang="en-US" dirty="0" smtClean="0"/>
              <a:t>5. Referral source- Referred from ------- Medical College, -------</a:t>
            </a:r>
          </a:p>
        </p:txBody>
      </p:sp>
    </p:spTree>
    <p:extLst>
      <p:ext uri="{BB962C8B-B14F-4D97-AF65-F5344CB8AC3E}">
        <p14:creationId xmlns:p14="http://schemas.microsoft.com/office/powerpoint/2010/main" val="3399019842"/>
      </p:ext>
    </p:extLst>
  </p:cSld>
  <p:clrMapOvr>
    <a:masterClrMapping/>
  </p:clrMapOvr>
</p:sld>
</file>

<file path=ppt/slides/slide1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CLASS ASSIGNMENT (CONT’D)</a:t>
            </a:r>
            <a:endParaRPr lang="en-US" dirty="0"/>
          </a:p>
        </p:txBody>
      </p:sp>
      <p:sp>
        <p:nvSpPr>
          <p:cNvPr id="3" name="Content Placeholder 2"/>
          <p:cNvSpPr>
            <a:spLocks noGrp="1"/>
          </p:cNvSpPr>
          <p:nvPr>
            <p:ph idx="1"/>
          </p:nvPr>
        </p:nvSpPr>
        <p:spPr>
          <a:xfrm>
            <a:off x="457200" y="1219200"/>
            <a:ext cx="8229600" cy="4906963"/>
          </a:xfrm>
        </p:spPr>
        <p:txBody>
          <a:bodyPr>
            <a:normAutofit fontScale="92500" lnSpcReduction="10000"/>
          </a:bodyPr>
          <a:lstStyle/>
          <a:p>
            <a:pPr>
              <a:buNone/>
            </a:pPr>
            <a:r>
              <a:rPr lang="en-US" b="1" dirty="0" smtClean="0"/>
              <a:t>(Information collected from the patient and his wife)</a:t>
            </a:r>
          </a:p>
          <a:p>
            <a:r>
              <a:rPr lang="en-US" dirty="0" smtClean="0"/>
              <a:t>Patient was suffering from severe abdominal pain, nausea, vomiting, yellowish discolorations of eye, palm, and urine, reduced appetite and gross weight loss(8kg with in 4 months)</a:t>
            </a:r>
          </a:p>
          <a:p>
            <a:r>
              <a:rPr lang="en-US" dirty="0" smtClean="0"/>
              <a:t>Patient is been diagnosed to have </a:t>
            </a:r>
            <a:r>
              <a:rPr lang="en-US" dirty="0" err="1" smtClean="0"/>
              <a:t>Periampullary</a:t>
            </a:r>
            <a:r>
              <a:rPr lang="en-US" dirty="0" smtClean="0"/>
              <a:t> carcinoma one week back.</a:t>
            </a:r>
          </a:p>
          <a:p>
            <a:r>
              <a:rPr lang="en-US" dirty="0" smtClean="0"/>
              <a:t>Patient underwent operative procedure i.e. WHIPPLE’S PROCEDURE- </a:t>
            </a:r>
            <a:r>
              <a:rPr lang="en-US" dirty="0" err="1" smtClean="0"/>
              <a:t>Pancreato</a:t>
            </a:r>
            <a:r>
              <a:rPr lang="en-US" dirty="0" smtClean="0"/>
              <a:t> </a:t>
            </a:r>
            <a:r>
              <a:rPr lang="en-US" dirty="0" err="1" smtClean="0"/>
              <a:t>duodenectomy</a:t>
            </a:r>
            <a:r>
              <a:rPr lang="en-US" dirty="0" smtClean="0"/>
              <a:t> on 27/3/08. </a:t>
            </a:r>
          </a:p>
          <a:p>
            <a:pPr>
              <a:buNone/>
            </a:pPr>
            <a:endParaRPr lang="en-US" dirty="0" smtClean="0"/>
          </a:p>
          <a:p>
            <a:endParaRPr lang="en-US" dirty="0"/>
          </a:p>
        </p:txBody>
      </p:sp>
    </p:spTree>
    <p:extLst>
      <p:ext uri="{BB962C8B-B14F-4D97-AF65-F5344CB8AC3E}">
        <p14:creationId xmlns:p14="http://schemas.microsoft.com/office/powerpoint/2010/main" val="319367661"/>
      </p:ext>
    </p:extLst>
  </p:cSld>
  <p:clrMapOvr>
    <a:masterClrMapping/>
  </p:clrMapOvr>
</p:sld>
</file>

<file path=ppt/slides/slide1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CLASS ASSIGNMENT (CONT’D)</a:t>
            </a:r>
            <a:endParaRPr lang="en-US" dirty="0"/>
          </a:p>
        </p:txBody>
      </p:sp>
      <p:sp>
        <p:nvSpPr>
          <p:cNvPr id="3" name="Content Placeholder 2"/>
          <p:cNvSpPr>
            <a:spLocks noGrp="1"/>
          </p:cNvSpPr>
          <p:nvPr>
            <p:ph idx="1"/>
          </p:nvPr>
        </p:nvSpPr>
        <p:spPr>
          <a:xfrm>
            <a:off x="457200" y="1066800"/>
            <a:ext cx="8229600" cy="5486400"/>
          </a:xfrm>
        </p:spPr>
        <p:txBody>
          <a:bodyPr>
            <a:normAutofit fontScale="85000" lnSpcReduction="20000"/>
          </a:bodyPr>
          <a:lstStyle/>
          <a:p>
            <a:r>
              <a:rPr lang="en-US" dirty="0" smtClean="0"/>
              <a:t>Psychologically disturbed about his disease condition- anticipating it as a life threatening condition. Patient is in depressive mood and does not interacting. </a:t>
            </a:r>
          </a:p>
          <a:p>
            <a:r>
              <a:rPr lang="en-US" dirty="0" smtClean="0"/>
              <a:t>Patient is disturbed by the thoughts that he became a burden to his children with so many serious illnesses which made them to stay with him at hospital.</a:t>
            </a:r>
          </a:p>
          <a:p>
            <a:r>
              <a:rPr lang="en-US" dirty="0" smtClean="0"/>
              <a:t>Patient has pitting type of edema over the ankle region, and it is more during the evening and will not be relieved by elevation of the affected extremities.</a:t>
            </a:r>
          </a:p>
          <a:p>
            <a:r>
              <a:rPr lang="en-US" dirty="0" smtClean="0"/>
              <a:t>He had developed BPH few months back (2008 January) and underwent surgery on January 17. Still he has mild difficulty in initiating the stream of urine. </a:t>
            </a:r>
          </a:p>
          <a:p>
            <a:r>
              <a:rPr lang="en-US" dirty="0" smtClean="0"/>
              <a:t>Patient is a known case of Diabetes since last 28 years and for the last 4 years he is on Inj. </a:t>
            </a:r>
            <a:r>
              <a:rPr lang="en-US" dirty="0" err="1" smtClean="0"/>
              <a:t>H.Insulin</a:t>
            </a:r>
            <a:r>
              <a:rPr lang="en-US" dirty="0" smtClean="0"/>
              <a:t> (4U-0-0). </a:t>
            </a:r>
            <a:endParaRPr lang="en-US" dirty="0"/>
          </a:p>
        </p:txBody>
      </p:sp>
    </p:spTree>
    <p:extLst>
      <p:ext uri="{BB962C8B-B14F-4D97-AF65-F5344CB8AC3E}">
        <p14:creationId xmlns:p14="http://schemas.microsoft.com/office/powerpoint/2010/main" val="26588449"/>
      </p:ext>
    </p:extLst>
  </p:cSld>
  <p:clrMapOvr>
    <a:masterClrMapping/>
  </p:clrMapOvr>
</p:sld>
</file>

<file path=ppt/slides/slide1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ASSIGNMENT (CONT’D)</a:t>
            </a:r>
            <a:endParaRPr lang="en-US" dirty="0"/>
          </a:p>
        </p:txBody>
      </p:sp>
      <p:sp>
        <p:nvSpPr>
          <p:cNvPr id="3" name="Content Placeholder 2"/>
          <p:cNvSpPr>
            <a:spLocks noGrp="1"/>
          </p:cNvSpPr>
          <p:nvPr>
            <p:ph idx="1"/>
          </p:nvPr>
        </p:nvSpPr>
        <p:spPr>
          <a:xfrm>
            <a:off x="533400" y="1600200"/>
            <a:ext cx="8229600" cy="4525963"/>
          </a:xfrm>
        </p:spPr>
        <p:txBody>
          <a:bodyPr>
            <a:normAutofit fontScale="77500" lnSpcReduction="20000"/>
          </a:bodyPr>
          <a:lstStyle/>
          <a:p>
            <a:pPr>
              <a:buNone/>
            </a:pPr>
            <a:r>
              <a:rPr lang="en-US" b="1" dirty="0" smtClean="0"/>
              <a:t>Life style patterns</a:t>
            </a:r>
            <a:endParaRPr lang="en-US" dirty="0" smtClean="0"/>
          </a:p>
          <a:p>
            <a:r>
              <a:rPr lang="en-US" dirty="0" smtClean="0"/>
              <a:t>patient is a retired school teacher</a:t>
            </a:r>
          </a:p>
          <a:p>
            <a:r>
              <a:rPr lang="en-US" dirty="0" smtClean="0"/>
              <a:t>cares for wife and other family members</a:t>
            </a:r>
          </a:p>
          <a:p>
            <a:r>
              <a:rPr lang="en-US" dirty="0" smtClean="0"/>
              <a:t>living with his son and his family</a:t>
            </a:r>
          </a:p>
          <a:p>
            <a:r>
              <a:rPr lang="en-US" dirty="0" smtClean="0"/>
              <a:t>active in church</a:t>
            </a:r>
          </a:p>
          <a:p>
            <a:r>
              <a:rPr lang="en-US" dirty="0" smtClean="0"/>
              <a:t>participates in community group meeting i.e. local politics</a:t>
            </a:r>
          </a:p>
          <a:p>
            <a:r>
              <a:rPr lang="en-US" dirty="0" smtClean="0"/>
              <a:t>has a supportive spouse and family</a:t>
            </a:r>
          </a:p>
          <a:p>
            <a:r>
              <a:rPr lang="en-US" dirty="0" smtClean="0"/>
              <a:t>taking mixed diet</a:t>
            </a:r>
          </a:p>
          <a:p>
            <a:r>
              <a:rPr lang="en-US" dirty="0" smtClean="0"/>
              <a:t>no habits of smoking or drinking</a:t>
            </a:r>
          </a:p>
          <a:p>
            <a:r>
              <a:rPr lang="en-US" dirty="0" smtClean="0"/>
              <a:t>spends leisure time by reading news paper, watching TV, spending time with family members and relatives</a:t>
            </a:r>
          </a:p>
          <a:p>
            <a:endParaRPr lang="en-US" dirty="0"/>
          </a:p>
        </p:txBody>
      </p:sp>
    </p:spTree>
    <p:extLst>
      <p:ext uri="{BB962C8B-B14F-4D97-AF65-F5344CB8AC3E}">
        <p14:creationId xmlns:p14="http://schemas.microsoft.com/office/powerpoint/2010/main" val="1396925371"/>
      </p:ext>
    </p:extLst>
  </p:cSld>
  <p:clrMapOvr>
    <a:masterClrMapping/>
  </p:clrMapOvr>
</p:sld>
</file>

<file path=ppt/slides/slide1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ASSIGNMENT</a:t>
            </a:r>
            <a:endParaRPr lang="en-US" dirty="0"/>
          </a:p>
        </p:txBody>
      </p:sp>
      <p:sp>
        <p:nvSpPr>
          <p:cNvPr id="3" name="Content Placeholder 2"/>
          <p:cNvSpPr>
            <a:spLocks noGrp="1"/>
          </p:cNvSpPr>
          <p:nvPr>
            <p:ph idx="1"/>
          </p:nvPr>
        </p:nvSpPr>
        <p:spPr>
          <a:xfrm>
            <a:off x="457200" y="1219200"/>
            <a:ext cx="8229600" cy="5638800"/>
          </a:xfrm>
        </p:spPr>
        <p:txBody>
          <a:bodyPr>
            <a:normAutofit fontScale="77500" lnSpcReduction="20000"/>
          </a:bodyPr>
          <a:lstStyle/>
          <a:p>
            <a:pPr>
              <a:buNone/>
            </a:pPr>
            <a:r>
              <a:rPr lang="en-US" b="1" dirty="0" smtClean="0"/>
              <a:t>INTRAPERSONAL FACTORS</a:t>
            </a:r>
            <a:endParaRPr lang="en-US" dirty="0" smtClean="0"/>
          </a:p>
          <a:p>
            <a:pPr>
              <a:buNone/>
            </a:pPr>
            <a:r>
              <a:rPr lang="en-US" dirty="0" smtClean="0"/>
              <a:t> Physical examination and investigations</a:t>
            </a:r>
          </a:p>
          <a:p>
            <a:r>
              <a:rPr lang="en-US" dirty="0" smtClean="0"/>
              <a:t>Height- 162 cm, Weight – 42 kg</a:t>
            </a:r>
          </a:p>
          <a:p>
            <a:r>
              <a:rPr lang="en-US" dirty="0" smtClean="0"/>
              <a:t>TPR- 37o C, 74 b/m, 14 breaths per min. BP- 130/78 mmHg</a:t>
            </a:r>
          </a:p>
          <a:p>
            <a:r>
              <a:rPr lang="en-US" dirty="0" smtClean="0"/>
              <a:t>Eye- vision is normal, on examination the appearance of eye is normal. Conjunctiva is pale in appearance. Pupils reacting to the light.</a:t>
            </a:r>
          </a:p>
          <a:p>
            <a:r>
              <a:rPr lang="en-US" dirty="0" smtClean="0"/>
              <a:t>Ear- appearance of ears normal. No wax deposition. </a:t>
            </a:r>
            <a:r>
              <a:rPr lang="en-US" dirty="0" err="1" smtClean="0"/>
              <a:t>Pinna</a:t>
            </a:r>
            <a:r>
              <a:rPr lang="en-US" dirty="0" smtClean="0"/>
              <a:t> is normal in appearance and hearing ability is also normal.</a:t>
            </a:r>
          </a:p>
          <a:p>
            <a:r>
              <a:rPr lang="en-US" dirty="0" smtClean="0"/>
              <a:t>Respiratory system- respiratory rate is normal, no abnormal sounds on auscultation. Respiratory rate is 16 breaths per min. </a:t>
            </a:r>
          </a:p>
          <a:p>
            <a:r>
              <a:rPr lang="en-US" dirty="0" smtClean="0"/>
              <a:t>Cardiovascular system- heart rate is 76 per min. on auscultation no abnormalities detected. Edema is present over the left ankle which is non pitting in nature.</a:t>
            </a:r>
          </a:p>
        </p:txBody>
      </p:sp>
    </p:spTree>
    <p:extLst>
      <p:ext uri="{BB962C8B-B14F-4D97-AF65-F5344CB8AC3E}">
        <p14:creationId xmlns:p14="http://schemas.microsoft.com/office/powerpoint/2010/main" val="770798158"/>
      </p:ext>
    </p:extLst>
  </p:cSld>
  <p:clrMapOvr>
    <a:masterClrMapping/>
  </p:clrMapOvr>
</p:sld>
</file>

<file path=ppt/slides/slide1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CLASS ASSIGNMENT</a:t>
            </a:r>
            <a:endParaRPr lang="en-US" dirty="0"/>
          </a:p>
        </p:txBody>
      </p:sp>
      <p:sp>
        <p:nvSpPr>
          <p:cNvPr id="3" name="Content Placeholder 2"/>
          <p:cNvSpPr>
            <a:spLocks noGrp="1"/>
          </p:cNvSpPr>
          <p:nvPr>
            <p:ph idx="1"/>
          </p:nvPr>
        </p:nvSpPr>
        <p:spPr>
          <a:xfrm>
            <a:off x="457200" y="1219200"/>
            <a:ext cx="8229600" cy="4906963"/>
          </a:xfrm>
        </p:spPr>
        <p:txBody>
          <a:bodyPr>
            <a:normAutofit fontScale="77500" lnSpcReduction="20000"/>
          </a:bodyPr>
          <a:lstStyle/>
          <a:p>
            <a:r>
              <a:rPr lang="en-US" dirty="0" smtClean="0"/>
              <a:t>GIT- patient has the complaints of reduced appetite, nausea; vomiting etc. food intake is very less. Mouth- on examination is normal. Bowel sounds are reduced. Abdomen could not be palpated because of the presence of the surgical incision. Bowel habits are not regular after the hospitalization</a:t>
            </a:r>
          </a:p>
          <a:p>
            <a:r>
              <a:rPr lang="en-US" dirty="0" smtClean="0"/>
              <a:t>Extremities- range of motion of the extremities are normal. Edema is present over the left ankle which is non pitting in nature. Because of weakness and fatigue he is not able to walk with out support</a:t>
            </a:r>
          </a:p>
          <a:p>
            <a:r>
              <a:rPr lang="en-US" dirty="0" err="1" smtClean="0"/>
              <a:t>Integumentary</a:t>
            </a:r>
            <a:r>
              <a:rPr lang="en-US" dirty="0" smtClean="0"/>
              <a:t> system- extremities are mild yellowish in color. No cyanosis. Capillary refill is normal. </a:t>
            </a:r>
          </a:p>
          <a:p>
            <a:r>
              <a:rPr lang="en-US" dirty="0" smtClean="0"/>
              <a:t>Genitor urinary system- patient has difficulty in initiating the urine stream. No complaints of painful </a:t>
            </a:r>
            <a:r>
              <a:rPr lang="en-US" dirty="0" err="1" smtClean="0"/>
              <a:t>micturation</a:t>
            </a:r>
            <a:r>
              <a:rPr lang="en-US" dirty="0" smtClean="0"/>
              <a:t> or difficulty in passing urine.</a:t>
            </a:r>
          </a:p>
          <a:p>
            <a:endParaRPr lang="en-US" dirty="0" smtClean="0"/>
          </a:p>
          <a:p>
            <a:endParaRPr lang="en-US" dirty="0"/>
          </a:p>
        </p:txBody>
      </p:sp>
    </p:spTree>
    <p:extLst>
      <p:ext uri="{BB962C8B-B14F-4D97-AF65-F5344CB8AC3E}">
        <p14:creationId xmlns:p14="http://schemas.microsoft.com/office/powerpoint/2010/main" val="2525511986"/>
      </p:ext>
    </p:extLst>
  </p:cSld>
  <p:clrMapOvr>
    <a:masterClrMapping/>
  </p:clrMapOvr>
</p:sld>
</file>

<file path=ppt/slides/slide1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CLASS ASSIGNMENT</a:t>
            </a:r>
            <a:endParaRPr lang="en-US" dirty="0"/>
          </a:p>
        </p:txBody>
      </p:sp>
      <p:sp>
        <p:nvSpPr>
          <p:cNvPr id="3" name="Content Placeholder 2"/>
          <p:cNvSpPr>
            <a:spLocks noGrp="1"/>
          </p:cNvSpPr>
          <p:nvPr>
            <p:ph idx="1"/>
          </p:nvPr>
        </p:nvSpPr>
        <p:spPr>
          <a:xfrm>
            <a:off x="457200" y="914400"/>
            <a:ext cx="8229600" cy="5486400"/>
          </a:xfrm>
        </p:spPr>
        <p:txBody>
          <a:bodyPr>
            <a:normAutofit fontScale="77500" lnSpcReduction="20000"/>
          </a:bodyPr>
          <a:lstStyle/>
          <a:p>
            <a:r>
              <a:rPr lang="en-US" dirty="0" smtClean="0"/>
              <a:t>Self care activities- perform some of his activities, for getting up from the bed he needs some other person’s support. To walk also he needs a support. He do his personal care activities with the support from the others</a:t>
            </a:r>
          </a:p>
          <a:p>
            <a:r>
              <a:rPr lang="en-US" dirty="0" smtClean="0"/>
              <a:t>Sleep –. He told that sleep is reduced because of the pain and other difficulties. Sleep is reduced after the hospitalization because of the noisy environment.</a:t>
            </a:r>
          </a:p>
          <a:p>
            <a:r>
              <a:rPr lang="en-US" dirty="0" smtClean="0"/>
              <a:t>Diet and nutrition- patient is taking mixed diet, but the food intake is less when compared to previous food intake because of the nausea and vomiting. Usually he takes food three times a day.</a:t>
            </a:r>
          </a:p>
          <a:p>
            <a:r>
              <a:rPr lang="en-US" dirty="0" smtClean="0"/>
              <a:t>Habits- patient does not have the habit of drinking or smoking.</a:t>
            </a:r>
          </a:p>
          <a:p>
            <a:r>
              <a:rPr lang="en-US" dirty="0" smtClean="0"/>
              <a:t>Other complaints- patient has the complaints of pain fatigue, loss of appetite, dizziness, difficulty in urination, etc...</a:t>
            </a:r>
          </a:p>
          <a:p>
            <a:endParaRPr lang="en-US" dirty="0"/>
          </a:p>
        </p:txBody>
      </p:sp>
    </p:spTree>
    <p:extLst>
      <p:ext uri="{BB962C8B-B14F-4D97-AF65-F5344CB8AC3E}">
        <p14:creationId xmlns:p14="http://schemas.microsoft.com/office/powerpoint/2010/main" val="1813384364"/>
      </p:ext>
    </p:extLst>
  </p:cSld>
  <p:clrMapOvr>
    <a:masterClrMapping/>
  </p:clrMapOvr>
  <p:timing>
    <p:tnLst>
      <p:par>
        <p:cTn id="1" dur="indefinite" restart="never" nodeType="tmRoot"/>
      </p:par>
    </p:tnLst>
  </p:timing>
</p:sld>
</file>

<file path=ppt/slides/slide1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CLASS ASSIGNMENT</a:t>
            </a:r>
            <a:endParaRPr lang="en-US" dirty="0"/>
          </a:p>
        </p:txBody>
      </p:sp>
      <p:sp>
        <p:nvSpPr>
          <p:cNvPr id="3" name="Content Placeholder 2"/>
          <p:cNvSpPr>
            <a:spLocks noGrp="1"/>
          </p:cNvSpPr>
          <p:nvPr>
            <p:ph idx="1"/>
          </p:nvPr>
        </p:nvSpPr>
        <p:spPr>
          <a:xfrm>
            <a:off x="457200" y="990600"/>
            <a:ext cx="8229600" cy="5562600"/>
          </a:xfrm>
        </p:spPr>
        <p:txBody>
          <a:bodyPr>
            <a:normAutofit fontScale="77500" lnSpcReduction="20000"/>
          </a:bodyPr>
          <a:lstStyle/>
          <a:p>
            <a:pPr>
              <a:buNone/>
            </a:pPr>
            <a:r>
              <a:rPr lang="en-US" b="1" dirty="0" smtClean="0"/>
              <a:t>Psycho- socio cultural</a:t>
            </a:r>
          </a:p>
          <a:p>
            <a:r>
              <a:rPr lang="en-US" dirty="0" smtClean="0"/>
              <a:t>Anxious about his condition</a:t>
            </a:r>
          </a:p>
          <a:p>
            <a:r>
              <a:rPr lang="en-US" dirty="0" smtClean="0"/>
              <a:t>Depressive mood </a:t>
            </a:r>
          </a:p>
          <a:p>
            <a:r>
              <a:rPr lang="en-US" dirty="0" smtClean="0"/>
              <a:t>Patient is a retired teacher and he is Christian by religion.</a:t>
            </a:r>
          </a:p>
          <a:p>
            <a:r>
              <a:rPr lang="en-US" dirty="0" smtClean="0"/>
              <a:t>Studied up to BA</a:t>
            </a:r>
          </a:p>
          <a:p>
            <a:r>
              <a:rPr lang="en-US" dirty="0" smtClean="0"/>
              <a:t>Married and has 4 children(2 sons and 2 daughters)</a:t>
            </a:r>
          </a:p>
          <a:p>
            <a:r>
              <a:rPr lang="en-US" dirty="0" smtClean="0"/>
              <a:t>Friendly home environment and good relationship with wife and children</a:t>
            </a:r>
          </a:p>
          <a:p>
            <a:r>
              <a:rPr lang="en-US" dirty="0" smtClean="0"/>
              <a:t>Is active in the social activities at his native place and also actively involved in the religious activities too.</a:t>
            </a:r>
          </a:p>
          <a:p>
            <a:r>
              <a:rPr lang="en-US" dirty="0" smtClean="0"/>
              <a:t>Good and congenial relationship with the </a:t>
            </a:r>
            <a:r>
              <a:rPr lang="en-US" dirty="0" err="1" smtClean="0"/>
              <a:t>neighbours</a:t>
            </a:r>
            <a:endParaRPr lang="en-US" dirty="0" smtClean="0"/>
          </a:p>
          <a:p>
            <a:r>
              <a:rPr lang="en-US" dirty="0" smtClean="0"/>
              <a:t>Has some good and close friends at his place and actively interact with them. They also very supportive to him</a:t>
            </a:r>
          </a:p>
          <a:p>
            <a:r>
              <a:rPr lang="en-US" dirty="0" smtClean="0"/>
              <a:t>Good social support system is present from the family as well as from the neighborhood</a:t>
            </a:r>
          </a:p>
          <a:p>
            <a:endParaRPr lang="en-US" dirty="0"/>
          </a:p>
        </p:txBody>
      </p:sp>
    </p:spTree>
    <p:extLst>
      <p:ext uri="{BB962C8B-B14F-4D97-AF65-F5344CB8AC3E}">
        <p14:creationId xmlns:p14="http://schemas.microsoft.com/office/powerpoint/2010/main" val="2276702694"/>
      </p:ext>
    </p:extLst>
  </p:cSld>
  <p:clrMapOvr>
    <a:masterClrMapping/>
  </p:clrMapOvr>
  <p:timing>
    <p:tnLst>
      <p:par>
        <p:cTn id="1" dur="indefinite" restart="never" nodeType="tmRoot"/>
      </p:par>
    </p:tnLst>
  </p:timing>
</p:sld>
</file>

<file path=ppt/slides/slide1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ASSIGNMENT</a:t>
            </a:r>
            <a:endParaRPr lang="en-US" dirty="0"/>
          </a:p>
        </p:txBody>
      </p:sp>
      <p:sp>
        <p:nvSpPr>
          <p:cNvPr id="3" name="Content Placeholder 2"/>
          <p:cNvSpPr>
            <a:spLocks noGrp="1"/>
          </p:cNvSpPr>
          <p:nvPr>
            <p:ph idx="1"/>
          </p:nvPr>
        </p:nvSpPr>
        <p:spPr>
          <a:xfrm>
            <a:off x="381000" y="1600200"/>
            <a:ext cx="8305800" cy="4525963"/>
          </a:xfrm>
        </p:spPr>
        <p:txBody>
          <a:bodyPr>
            <a:normAutofit fontScale="92500"/>
          </a:bodyPr>
          <a:lstStyle/>
          <a:p>
            <a:pPr>
              <a:buNone/>
            </a:pPr>
            <a:r>
              <a:rPr lang="en-US" dirty="0" smtClean="0"/>
              <a:t>Developmental factors</a:t>
            </a:r>
          </a:p>
          <a:p>
            <a:r>
              <a:rPr lang="en-US" dirty="0" smtClean="0"/>
              <a:t>Patient confidently says that he had been worked for 32 years as a teacher and he was a very good teacher for students and was a good coworker for the friends.</a:t>
            </a:r>
          </a:p>
          <a:p>
            <a:r>
              <a:rPr lang="en-US" dirty="0" smtClean="0"/>
              <a:t>He told that he could manage the official and house hold activities very well</a:t>
            </a:r>
          </a:p>
          <a:p>
            <a:r>
              <a:rPr lang="en-US" dirty="0" smtClean="0"/>
              <a:t>He was very active after the retirement and once he go back also he will resume the activities </a:t>
            </a:r>
          </a:p>
          <a:p>
            <a:endParaRPr lang="en-US" dirty="0"/>
          </a:p>
        </p:txBody>
      </p:sp>
    </p:spTree>
    <p:extLst>
      <p:ext uri="{BB962C8B-B14F-4D97-AF65-F5344CB8AC3E}">
        <p14:creationId xmlns:p14="http://schemas.microsoft.com/office/powerpoint/2010/main" val="43582299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bed bath is a good time to establish rapport and expand the nurse–patient relationship. </a:t>
            </a:r>
          </a:p>
          <a:p>
            <a:pPr marL="0" indent="0">
              <a:buNone/>
            </a:pPr>
            <a:endParaRPr lang="en-US" dirty="0"/>
          </a:p>
        </p:txBody>
      </p:sp>
    </p:spTree>
    <p:extLst>
      <p:ext uri="{BB962C8B-B14F-4D97-AF65-F5344CB8AC3E}">
        <p14:creationId xmlns:p14="http://schemas.microsoft.com/office/powerpoint/2010/main" val="483369671"/>
      </p:ext>
    </p:extLst>
  </p:cSld>
  <p:clrMapOvr>
    <a:masterClrMapping/>
  </p:clrMapOvr>
  <p:timing>
    <p:tnLst>
      <p:par>
        <p:cTn id="1" dur="indefinite" restart="never" nodeType="tmRoot"/>
      </p:par>
    </p:tnLst>
  </p:timing>
</p:sld>
</file>

<file path=ppt/slides/slide1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ASSIGNMENT</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Spiritual belief system</a:t>
            </a:r>
          </a:p>
          <a:p>
            <a:r>
              <a:rPr lang="en-US" dirty="0" smtClean="0"/>
              <a:t>Patient is Christian by religion</a:t>
            </a:r>
          </a:p>
          <a:p>
            <a:r>
              <a:rPr lang="en-US" dirty="0" smtClean="0"/>
              <a:t>He believes in got and used to go to church and also an active member in the religious activities.</a:t>
            </a:r>
          </a:p>
          <a:p>
            <a:r>
              <a:rPr lang="en-US" dirty="0" smtClean="0"/>
              <a:t>He has a personal Bible and he used to read it min of 2 times a day and also whenever he is worried or tensed he used to pray or read Bible.</a:t>
            </a:r>
          </a:p>
          <a:p>
            <a:r>
              <a:rPr lang="en-US" dirty="0" smtClean="0"/>
              <a:t>He has a good social support system present which helps him to keep his mind active.</a:t>
            </a:r>
          </a:p>
          <a:p>
            <a:endParaRPr lang="en-US" dirty="0"/>
          </a:p>
        </p:txBody>
      </p:sp>
    </p:spTree>
    <p:extLst>
      <p:ext uri="{BB962C8B-B14F-4D97-AF65-F5344CB8AC3E}">
        <p14:creationId xmlns:p14="http://schemas.microsoft.com/office/powerpoint/2010/main" val="4151646711"/>
      </p:ext>
    </p:extLst>
  </p:cSld>
  <p:clrMapOvr>
    <a:masterClrMapping/>
  </p:clrMapOvr>
</p:sld>
</file>

<file path=ppt/slides/slide1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ASSIGNMENT</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INTERPERSONAL FACTORS</a:t>
            </a:r>
            <a:endParaRPr lang="en-US" dirty="0" smtClean="0"/>
          </a:p>
          <a:p>
            <a:r>
              <a:rPr lang="en-US" dirty="0" smtClean="0"/>
              <a:t>has supportive family and friends </a:t>
            </a:r>
          </a:p>
          <a:p>
            <a:r>
              <a:rPr lang="en-US" dirty="0" smtClean="0"/>
              <a:t>good social interaction with others</a:t>
            </a:r>
          </a:p>
          <a:p>
            <a:r>
              <a:rPr lang="en-US" dirty="0" smtClean="0"/>
              <a:t>good social support system is present</a:t>
            </a:r>
          </a:p>
          <a:p>
            <a:r>
              <a:rPr lang="en-US" dirty="0" smtClean="0"/>
              <a:t>active in the agricultural works at home after the retirement</a:t>
            </a:r>
          </a:p>
          <a:p>
            <a:r>
              <a:rPr lang="en-US" dirty="0" smtClean="0"/>
              <a:t>active in the religious activities.</a:t>
            </a:r>
          </a:p>
          <a:p>
            <a:r>
              <a:rPr lang="en-US" dirty="0" smtClean="0"/>
              <a:t>Good interpersonal relationship with wife and the children</a:t>
            </a:r>
          </a:p>
          <a:p>
            <a:r>
              <a:rPr lang="en-US" dirty="0" smtClean="0"/>
              <a:t>Good social adjustment present</a:t>
            </a:r>
          </a:p>
          <a:p>
            <a:endParaRPr lang="en-US" dirty="0"/>
          </a:p>
        </p:txBody>
      </p:sp>
    </p:spTree>
    <p:extLst>
      <p:ext uri="{BB962C8B-B14F-4D97-AF65-F5344CB8AC3E}">
        <p14:creationId xmlns:p14="http://schemas.microsoft.com/office/powerpoint/2010/main" val="2233389438"/>
      </p:ext>
    </p:extLst>
  </p:cSld>
  <p:clrMapOvr>
    <a:masterClrMapping/>
  </p:clrMapOvr>
</p:sld>
</file>

<file path=ppt/slides/slide1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ASSIGNMENT</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EXTRAPERSONAL FACTORS</a:t>
            </a:r>
            <a:endParaRPr lang="en-US" dirty="0" smtClean="0"/>
          </a:p>
          <a:p>
            <a:r>
              <a:rPr lang="en-US" dirty="0" smtClean="0"/>
              <a:t>All the health care facilities are present at his place</a:t>
            </a:r>
          </a:p>
          <a:p>
            <a:r>
              <a:rPr lang="en-US" dirty="0" smtClean="0"/>
              <a:t>All communication facilities, travel and transport facilities etc are present at his own place.</a:t>
            </a:r>
          </a:p>
          <a:p>
            <a:r>
              <a:rPr lang="en-US" dirty="0" smtClean="0"/>
              <a:t>His house at a village which is not much far from the city and the facilities are available at the place.</a:t>
            </a:r>
          </a:p>
          <a:p>
            <a:r>
              <a:rPr lang="en-US" dirty="0" smtClean="0"/>
              <a:t>Financially they are stable and are able to meet the treatment expenses.</a:t>
            </a:r>
          </a:p>
          <a:p>
            <a:endParaRPr lang="en-US" dirty="0"/>
          </a:p>
        </p:txBody>
      </p:sp>
    </p:spTree>
    <p:extLst>
      <p:ext uri="{BB962C8B-B14F-4D97-AF65-F5344CB8AC3E}">
        <p14:creationId xmlns:p14="http://schemas.microsoft.com/office/powerpoint/2010/main" val="1626352438"/>
      </p:ext>
    </p:extLst>
  </p:cSld>
  <p:clrMapOvr>
    <a:masterClrMapping/>
  </p:clrMapOvr>
</p:sld>
</file>

<file path=ppt/slides/slide1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AWAY </a:t>
            </a:r>
            <a:endParaRPr lang="en-US" dirty="0"/>
          </a:p>
        </p:txBody>
      </p:sp>
      <p:sp>
        <p:nvSpPr>
          <p:cNvPr id="3" name="Content Placeholder 2"/>
          <p:cNvSpPr>
            <a:spLocks noGrp="1"/>
          </p:cNvSpPr>
          <p:nvPr>
            <p:ph idx="1"/>
          </p:nvPr>
        </p:nvSpPr>
        <p:spPr/>
        <p:txBody>
          <a:bodyPr/>
          <a:lstStyle/>
          <a:p>
            <a:pPr marL="514350" indent="-514350">
              <a:buNone/>
            </a:pPr>
            <a:r>
              <a:rPr lang="en-US" b="1" dirty="0" smtClean="0"/>
              <a:t>Describe the role of the following nursing theories in nursing today.</a:t>
            </a:r>
          </a:p>
          <a:p>
            <a:pPr marL="514350" indent="-514350">
              <a:buFont typeface="+mj-lt"/>
              <a:buAutoNum type="arabicPeriod"/>
            </a:pPr>
            <a:r>
              <a:rPr lang="en-US" dirty="0" smtClean="0"/>
              <a:t>Imogene King’s theory of goal attainment</a:t>
            </a:r>
          </a:p>
          <a:p>
            <a:pPr marL="514350" indent="-514350">
              <a:buFont typeface="+mj-lt"/>
              <a:buAutoNum type="arabicPeriod"/>
            </a:pPr>
            <a:r>
              <a:rPr lang="en-US" dirty="0" smtClean="0"/>
              <a:t>Martha Rogers’s theory of unitary human beings.</a:t>
            </a:r>
            <a:endParaRPr lang="en-US" dirty="0"/>
          </a:p>
        </p:txBody>
      </p:sp>
    </p:spTree>
    <p:extLst>
      <p:ext uri="{BB962C8B-B14F-4D97-AF65-F5344CB8AC3E}">
        <p14:creationId xmlns:p14="http://schemas.microsoft.com/office/powerpoint/2010/main" val="4253646169"/>
      </p:ext>
    </p:extLst>
  </p:cSld>
  <p:clrMapOvr>
    <a:masterClrMapping/>
  </p:clrMapOvr>
</p:sld>
</file>

<file path=ppt/slides/slide1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FIRST AID</a:t>
            </a:r>
            <a:endParaRPr lang="en-US" b="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93014564"/>
      </p:ext>
    </p:extLst>
  </p:cSld>
  <p:clrMapOvr>
    <a:masterClrMapping/>
  </p:clrMapOvr>
</p:sld>
</file>

<file path=ppt/slides/slide1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 </a:t>
            </a:r>
            <a:endParaRPr lang="en-US" b="1" dirty="0"/>
          </a:p>
        </p:txBody>
      </p:sp>
      <p:sp>
        <p:nvSpPr>
          <p:cNvPr id="3" name="Content Placeholder 2"/>
          <p:cNvSpPr>
            <a:spLocks noGrp="1"/>
          </p:cNvSpPr>
          <p:nvPr>
            <p:ph idx="1"/>
          </p:nvPr>
        </p:nvSpPr>
        <p:spPr/>
        <p:txBody>
          <a:bodyPr>
            <a:normAutofit/>
          </a:bodyPr>
          <a:lstStyle/>
          <a:p>
            <a:r>
              <a:rPr lang="en-US" dirty="0" smtClean="0"/>
              <a:t>First Aid is exactly as the term implies, the first aid given for an  injury.  It is not intended as a long-term solution to a problem, nor does it replace treatment provided by trained medical personnel. </a:t>
            </a:r>
          </a:p>
          <a:p>
            <a:r>
              <a:rPr lang="en-US" dirty="0" smtClean="0"/>
              <a:t>It is an immediate and temporary care given to a victim of an accident or sudden illness before the services of a physician is obtained. </a:t>
            </a:r>
          </a:p>
          <a:p>
            <a:endParaRPr lang="en-US" dirty="0" smtClean="0"/>
          </a:p>
        </p:txBody>
      </p:sp>
    </p:spTree>
    <p:extLst>
      <p:ext uri="{BB962C8B-B14F-4D97-AF65-F5344CB8AC3E}">
        <p14:creationId xmlns:p14="http://schemas.microsoft.com/office/powerpoint/2010/main" val="2530446112"/>
      </p:ext>
    </p:extLst>
  </p:cSld>
  <p:clrMapOvr>
    <a:masterClrMapping/>
  </p:clrMapOvr>
</p:sld>
</file>

<file path=ppt/slides/slide1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ctr" rtl="0">
              <a:spcBef>
                <a:spcPct val="0"/>
              </a:spcBef>
            </a:pPr>
            <a:r>
              <a:rPr lang="en-US" sz="3600" b="1" dirty="0" smtClean="0"/>
              <a:t>Legal Considerations</a:t>
            </a:r>
            <a:br>
              <a:rPr lang="en-US" sz="3600" b="1" dirty="0" smtClean="0"/>
            </a:br>
            <a:endParaRPr lang="en-US" dirty="0"/>
          </a:p>
        </p:txBody>
      </p:sp>
      <p:sp>
        <p:nvSpPr>
          <p:cNvPr id="3" name="Content Placeholder 2"/>
          <p:cNvSpPr>
            <a:spLocks noGrp="1"/>
          </p:cNvSpPr>
          <p:nvPr>
            <p:ph idx="1"/>
          </p:nvPr>
        </p:nvSpPr>
        <p:spPr/>
        <p:txBody>
          <a:bodyPr>
            <a:normAutofit/>
          </a:bodyPr>
          <a:lstStyle/>
          <a:p>
            <a:pPr lvl="2">
              <a:lnSpc>
                <a:spcPct val="90000"/>
              </a:lnSpc>
            </a:pPr>
            <a:r>
              <a:rPr lang="en-US" sz="3600" dirty="0" smtClean="0"/>
              <a:t>Implied </a:t>
            </a:r>
            <a:r>
              <a:rPr lang="en-US" sz="3600" dirty="0"/>
              <a:t>Consent involves an unresponsive victim in a life-threatening condition.</a:t>
            </a:r>
          </a:p>
          <a:p>
            <a:pPr lvl="2">
              <a:lnSpc>
                <a:spcPct val="90000"/>
              </a:lnSpc>
            </a:pPr>
            <a:r>
              <a:rPr lang="en-US" sz="3600" dirty="0"/>
              <a:t>It is assumed or “</a:t>
            </a:r>
            <a:r>
              <a:rPr lang="en-US" sz="3600" b="1" dirty="0"/>
              <a:t>implied</a:t>
            </a:r>
            <a:r>
              <a:rPr lang="en-US" sz="3600" dirty="0"/>
              <a:t>” that an unresponsive victim would consent to lifesaving help.</a:t>
            </a:r>
          </a:p>
          <a:p>
            <a:pPr lvl="2">
              <a:lnSpc>
                <a:spcPct val="90000"/>
              </a:lnSpc>
            </a:pPr>
            <a:r>
              <a:rPr lang="en-US" sz="3600" dirty="0"/>
              <a:t>Only perform First Aid assistance for which you have been trained.</a:t>
            </a:r>
          </a:p>
          <a:p>
            <a:endParaRPr lang="en-US" dirty="0"/>
          </a:p>
        </p:txBody>
      </p:sp>
    </p:spTree>
    <p:extLst>
      <p:ext uri="{BB962C8B-B14F-4D97-AF65-F5344CB8AC3E}">
        <p14:creationId xmlns:p14="http://schemas.microsoft.com/office/powerpoint/2010/main" val="3543785937"/>
      </p:ext>
    </p:extLst>
  </p:cSld>
  <p:clrMapOvr>
    <a:masterClrMapping/>
  </p:clrMapOvr>
</p:sld>
</file>

<file path=ppt/slides/slide1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PURPOSE OF FIRST AID </a:t>
            </a:r>
            <a:br>
              <a:rPr lang="en-US" b="1" dirty="0" smtClean="0"/>
            </a:br>
            <a:endParaRPr lang="en-US" dirty="0"/>
          </a:p>
        </p:txBody>
      </p:sp>
      <p:sp>
        <p:nvSpPr>
          <p:cNvPr id="3" name="Content Placeholder 2"/>
          <p:cNvSpPr>
            <a:spLocks noGrp="1"/>
          </p:cNvSpPr>
          <p:nvPr>
            <p:ph idx="1"/>
          </p:nvPr>
        </p:nvSpPr>
        <p:spPr>
          <a:xfrm>
            <a:off x="457200" y="1600200"/>
            <a:ext cx="8229600" cy="4800600"/>
          </a:xfrm>
        </p:spPr>
        <p:txBody>
          <a:bodyPr>
            <a:normAutofit fontScale="92500" lnSpcReduction="10000"/>
          </a:bodyPr>
          <a:lstStyle/>
          <a:p>
            <a:pPr>
              <a:buNone/>
            </a:pPr>
            <a:r>
              <a:rPr lang="en-US" dirty="0" smtClean="0"/>
              <a:t>1. To save life </a:t>
            </a:r>
          </a:p>
          <a:p>
            <a:pPr>
              <a:buNone/>
            </a:pPr>
            <a:r>
              <a:rPr lang="en-US" dirty="0" smtClean="0"/>
              <a:t>2. To prevent further injury </a:t>
            </a:r>
          </a:p>
          <a:p>
            <a:pPr>
              <a:buNone/>
            </a:pPr>
            <a:r>
              <a:rPr lang="en-US" dirty="0" smtClean="0"/>
              <a:t>3. To preserve vitality and resistance to infection</a:t>
            </a:r>
          </a:p>
          <a:p>
            <a:pPr>
              <a:buNone/>
            </a:pPr>
            <a:r>
              <a:rPr lang="en-US" b="1" dirty="0" smtClean="0"/>
              <a:t>PHASES OF FIRST AID </a:t>
            </a:r>
          </a:p>
          <a:p>
            <a:r>
              <a:rPr lang="en-US" dirty="0" smtClean="0"/>
              <a:t>1. Self-aid </a:t>
            </a:r>
          </a:p>
          <a:p>
            <a:r>
              <a:rPr lang="en-US" dirty="0" smtClean="0"/>
              <a:t>2. Assistance from a companion </a:t>
            </a:r>
          </a:p>
          <a:p>
            <a:r>
              <a:rPr lang="en-US" dirty="0" smtClean="0"/>
              <a:t>3. Emergency treatment </a:t>
            </a:r>
          </a:p>
          <a:p>
            <a:r>
              <a:rPr lang="en-US" dirty="0" smtClean="0"/>
              <a:t>4. Initial surgery </a:t>
            </a:r>
          </a:p>
          <a:p>
            <a:pPr>
              <a:buNone/>
            </a:pPr>
            <a:r>
              <a:rPr lang="en-US" dirty="0" smtClean="0"/>
              <a:t> </a:t>
            </a:r>
          </a:p>
          <a:p>
            <a:endParaRPr lang="en-US" dirty="0"/>
          </a:p>
        </p:txBody>
      </p:sp>
    </p:spTree>
    <p:extLst>
      <p:ext uri="{BB962C8B-B14F-4D97-AF65-F5344CB8AC3E}">
        <p14:creationId xmlns:p14="http://schemas.microsoft.com/office/powerpoint/2010/main" val="2002547129"/>
      </p:ext>
    </p:extLst>
  </p:cSld>
  <p:clrMapOvr>
    <a:masterClrMapping/>
  </p:clrMapOvr>
</p:sld>
</file>

<file path=ppt/slides/slide1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PRINCIPLES OF FIRST AID</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a)To prevent further injury to the casualty and to avoid injury to yourself: (e.g., from flames, collapsing building or any other hazards. </a:t>
            </a:r>
          </a:p>
          <a:p>
            <a:pPr>
              <a:buNone/>
            </a:pPr>
            <a:r>
              <a:rPr lang="en-US" dirty="0" smtClean="0"/>
              <a:t>b)To assess and treat the casualty in the correct order of priority.</a:t>
            </a:r>
          </a:p>
          <a:p>
            <a:pPr>
              <a:buNone/>
            </a:pPr>
            <a:r>
              <a:rPr lang="en-US" dirty="0" smtClean="0"/>
              <a:t>c)To place casualties in a comfortable position.</a:t>
            </a:r>
          </a:p>
          <a:p>
            <a:pPr>
              <a:buNone/>
            </a:pPr>
            <a:r>
              <a:rPr lang="en-US" dirty="0" smtClean="0"/>
              <a:t>d)To immobilize injured limbs.</a:t>
            </a:r>
          </a:p>
          <a:p>
            <a:pPr>
              <a:buNone/>
            </a:pPr>
            <a:r>
              <a:rPr lang="en-US" dirty="0" smtClean="0"/>
              <a:t>e)To relieve pain and anxiety if possible.</a:t>
            </a:r>
          </a:p>
          <a:p>
            <a:pPr>
              <a:buNone/>
            </a:pPr>
            <a:r>
              <a:rPr lang="en-US" dirty="0" smtClean="0"/>
              <a:t>f) To arrange evacuation if necessary in the correct priority.</a:t>
            </a:r>
          </a:p>
          <a:p>
            <a:endParaRPr lang="en-US" dirty="0"/>
          </a:p>
        </p:txBody>
      </p:sp>
    </p:spTree>
    <p:extLst>
      <p:ext uri="{BB962C8B-B14F-4D97-AF65-F5344CB8AC3E}">
        <p14:creationId xmlns:p14="http://schemas.microsoft.com/office/powerpoint/2010/main" val="356021648"/>
      </p:ext>
    </p:extLst>
  </p:cSld>
  <p:clrMapOvr>
    <a:masterClrMapping/>
  </p:clrMapOvr>
</p:sld>
</file>

<file path=ppt/slides/slide1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FIRST AID RULES </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1. Do not get excited. First, check for danger and then check for responsiveness. </a:t>
            </a:r>
          </a:p>
          <a:p>
            <a:pPr>
              <a:buNone/>
            </a:pPr>
            <a:r>
              <a:rPr lang="en-US" dirty="0" smtClean="0"/>
              <a:t>2. Do not move injured victim unless it is necessary. </a:t>
            </a:r>
          </a:p>
          <a:p>
            <a:pPr>
              <a:buNone/>
            </a:pPr>
            <a:r>
              <a:rPr lang="en-US" dirty="0" smtClean="0"/>
              <a:t>3. Keep the victim lying down with his head level with his feet while being examined. </a:t>
            </a:r>
          </a:p>
          <a:p>
            <a:pPr>
              <a:buNone/>
            </a:pPr>
            <a:r>
              <a:rPr lang="en-US" dirty="0" smtClean="0"/>
              <a:t>4. Keep the victim warm and comfortable. Remove enough clothing to get a clear idea to the extent of the injury. </a:t>
            </a:r>
          </a:p>
          <a:p>
            <a:pPr>
              <a:buNone/>
            </a:pPr>
            <a:r>
              <a:rPr lang="en-US" dirty="0" smtClean="0"/>
              <a:t>5. Examined the victim gently. Treat the most urgent injuries first and then treat the other injuries to the best of your ability. </a:t>
            </a:r>
          </a:p>
          <a:p>
            <a:endParaRPr lang="en-US" dirty="0"/>
          </a:p>
        </p:txBody>
      </p:sp>
    </p:spTree>
    <p:extLst>
      <p:ext uri="{BB962C8B-B14F-4D97-AF65-F5344CB8AC3E}">
        <p14:creationId xmlns:p14="http://schemas.microsoft.com/office/powerpoint/2010/main" val="168235600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Bath</a:t>
            </a:r>
            <a:endParaRPr lang="en-US" b="1"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Indication for bed bath </a:t>
            </a:r>
          </a:p>
          <a:p>
            <a:r>
              <a:rPr lang="en-US" dirty="0" smtClean="0"/>
              <a:t>Bed bathing is assisting a confined patient to maintain good personal hygiene. </a:t>
            </a:r>
          </a:p>
          <a:p>
            <a:pPr>
              <a:buNone/>
            </a:pPr>
            <a:r>
              <a:rPr lang="en-US" b="1" dirty="0" smtClean="0"/>
              <a:t>Complete bed bath</a:t>
            </a:r>
          </a:p>
          <a:p>
            <a:r>
              <a:rPr lang="en-US" dirty="0" smtClean="0"/>
              <a:t>  Ensures cleanliness of patients who cannot bathe themselves. </a:t>
            </a:r>
          </a:p>
          <a:p>
            <a:r>
              <a:rPr lang="en-US" dirty="0" smtClean="0"/>
              <a:t>  Promotes circulation. </a:t>
            </a:r>
          </a:p>
          <a:p>
            <a:r>
              <a:rPr lang="en-US" dirty="0" smtClean="0"/>
              <a:t>  Provides comfort. </a:t>
            </a:r>
          </a:p>
          <a:p>
            <a:r>
              <a:rPr lang="en-US" dirty="0" smtClean="0"/>
              <a:t>  Maintains muscle tone and joint mobility through active and passive movement. </a:t>
            </a:r>
          </a:p>
          <a:p>
            <a:r>
              <a:rPr lang="en-US" dirty="0" smtClean="0"/>
              <a:t>   Provides an opportunity for thorough assessment. </a:t>
            </a:r>
            <a:endParaRPr lang="en-US" dirty="0"/>
          </a:p>
        </p:txBody>
      </p:sp>
    </p:spTree>
  </p:cSld>
  <p:clrMapOvr>
    <a:masterClrMapping/>
  </p:clrMapOvr>
  <p:timing>
    <p:tnLst>
      <p:par>
        <p:cTn id="1" dur="indefinite" restart="never" nodeType="tmRoot"/>
      </p:par>
    </p:tnLst>
  </p:timing>
</p:sld>
</file>

<file path=ppt/slides/slide1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FIRST AID RULES </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6. Avoid allowing the victim to see his own injury. Assure him that his condition is understood and that he will receive good care. </a:t>
            </a:r>
          </a:p>
          <a:p>
            <a:pPr>
              <a:buNone/>
            </a:pPr>
            <a:r>
              <a:rPr lang="en-US" dirty="0" smtClean="0"/>
              <a:t>7. Do not try to give any solid or liquid substance by mouth to an unconscious victim. </a:t>
            </a:r>
          </a:p>
          <a:p>
            <a:pPr>
              <a:buNone/>
            </a:pPr>
            <a:r>
              <a:rPr lang="en-US" dirty="0" smtClean="0"/>
              <a:t>8. Do not touch open wounds or burns with fingers or other objects except when sterile compresses or bandages are not available and it is absolutely necessary to stop bleeding. </a:t>
            </a:r>
          </a:p>
          <a:p>
            <a:pPr>
              <a:buNone/>
            </a:pPr>
            <a:r>
              <a:rPr lang="en-US" dirty="0" smtClean="0"/>
              <a:t>9. Do not try to arouse an unconscious person. </a:t>
            </a:r>
          </a:p>
          <a:p>
            <a:pPr>
              <a:buNone/>
            </a:pPr>
            <a:r>
              <a:rPr lang="en-US" dirty="0" smtClean="0"/>
              <a:t>10. Seek medical attention immediately. </a:t>
            </a:r>
          </a:p>
          <a:p>
            <a:endParaRPr lang="en-US" dirty="0"/>
          </a:p>
        </p:txBody>
      </p:sp>
    </p:spTree>
    <p:extLst>
      <p:ext uri="{BB962C8B-B14F-4D97-AF65-F5344CB8AC3E}">
        <p14:creationId xmlns:p14="http://schemas.microsoft.com/office/powerpoint/2010/main" val="1025546847"/>
      </p:ext>
    </p:extLst>
  </p:cSld>
  <p:clrMapOvr>
    <a:masterClrMapping/>
  </p:clrMapOvr>
</p:sld>
</file>

<file path=ppt/slides/slide1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PRIORITY OF TREATMENT</a:t>
            </a:r>
            <a:br>
              <a:rPr lang="en-US" b="1" dirty="0" smtClean="0"/>
            </a:b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Some injuries are more serious than others and in general they should always be treated in the following order:</a:t>
            </a:r>
          </a:p>
          <a:p>
            <a:pPr>
              <a:buNone/>
            </a:pPr>
            <a:r>
              <a:rPr lang="en-US" dirty="0" smtClean="0"/>
              <a:t>1. AIRWAY - Casualties with airway problems.</a:t>
            </a:r>
          </a:p>
          <a:p>
            <a:pPr>
              <a:buNone/>
            </a:pPr>
            <a:r>
              <a:rPr lang="en-US" dirty="0" smtClean="0"/>
              <a:t>2. BREATHING - Casualties with difficulty in breathing or whose breathing has stopped</a:t>
            </a:r>
          </a:p>
          <a:p>
            <a:pPr>
              <a:buNone/>
            </a:pPr>
            <a:r>
              <a:rPr lang="en-US" dirty="0" smtClean="0"/>
              <a:t>3 CIRCULATION - Casualties with bleeding wounds or are in shock.</a:t>
            </a:r>
          </a:p>
          <a:p>
            <a:pPr>
              <a:buNone/>
            </a:pPr>
            <a:r>
              <a:rPr lang="en-US" dirty="0" smtClean="0"/>
              <a:t>4. DISABLITY - Casualties with other injuries, e.g. breaks and burns.</a:t>
            </a:r>
          </a:p>
          <a:p>
            <a:endParaRPr lang="en-US" dirty="0"/>
          </a:p>
        </p:txBody>
      </p:sp>
    </p:spTree>
    <p:extLst>
      <p:ext uri="{BB962C8B-B14F-4D97-AF65-F5344CB8AC3E}">
        <p14:creationId xmlns:p14="http://schemas.microsoft.com/office/powerpoint/2010/main" val="3492980624"/>
      </p:ext>
    </p:extLst>
  </p:cSld>
  <p:clrMapOvr>
    <a:masterClrMapping/>
  </p:clrMapOvr>
</p:sld>
</file>

<file path=ppt/slides/slide1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Initial assessment </a:t>
            </a:r>
            <a:endParaRPr lang="en-US" b="1" dirty="0"/>
          </a:p>
        </p:txBody>
      </p:sp>
      <p:sp>
        <p:nvSpPr>
          <p:cNvPr id="3" name="Content Placeholder 2"/>
          <p:cNvSpPr>
            <a:spLocks noGrp="1"/>
          </p:cNvSpPr>
          <p:nvPr>
            <p:ph idx="1"/>
          </p:nvPr>
        </p:nvSpPr>
        <p:spPr>
          <a:xfrm>
            <a:off x="457200" y="1447800"/>
            <a:ext cx="8382000" cy="4678363"/>
          </a:xfrm>
        </p:spPr>
        <p:txBody>
          <a:bodyPr>
            <a:normAutofit/>
          </a:bodyPr>
          <a:lstStyle/>
          <a:p>
            <a:r>
              <a:rPr lang="en-US" dirty="0" smtClean="0"/>
              <a:t> Safety (yours and the  victims), </a:t>
            </a:r>
          </a:p>
          <a:p>
            <a:r>
              <a:rPr lang="en-US" dirty="0" smtClean="0"/>
              <a:t>Mechanism of the injury (how did it happen), </a:t>
            </a:r>
          </a:p>
          <a:p>
            <a:r>
              <a:rPr lang="en-US" dirty="0" smtClean="0"/>
              <a:t>Medical  information devices (“Medic Alert” tags)</a:t>
            </a:r>
          </a:p>
          <a:p>
            <a:r>
              <a:rPr lang="en-US" dirty="0" smtClean="0"/>
              <a:t>Number of  casualties</a:t>
            </a:r>
          </a:p>
          <a:p>
            <a:r>
              <a:rPr lang="en-US" dirty="0" smtClean="0"/>
              <a:t>Bystanders</a:t>
            </a:r>
          </a:p>
          <a:p>
            <a:pPr>
              <a:buNone/>
            </a:pPr>
            <a:r>
              <a:rPr lang="en-US" dirty="0" smtClean="0"/>
              <a:t>Always avoid contact with blood or other body fluids. Use latex gloves whenever possible. </a:t>
            </a:r>
            <a:endParaRPr lang="en-US" dirty="0"/>
          </a:p>
        </p:txBody>
      </p:sp>
    </p:spTree>
    <p:extLst>
      <p:ext uri="{BB962C8B-B14F-4D97-AF65-F5344CB8AC3E}">
        <p14:creationId xmlns:p14="http://schemas.microsoft.com/office/powerpoint/2010/main" val="915815143"/>
      </p:ext>
    </p:extLst>
  </p:cSld>
  <p:clrMapOvr>
    <a:masterClrMapping/>
  </p:clrMapOvr>
</p:sld>
</file>

<file path=ppt/slides/slide1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Things you should have:</a:t>
            </a:r>
            <a:br>
              <a:rPr lang="en-US" b="1" dirty="0" smtClean="0"/>
            </a:br>
            <a:endParaRPr lang="en-US" dirty="0"/>
          </a:p>
        </p:txBody>
      </p:sp>
      <p:sp>
        <p:nvSpPr>
          <p:cNvPr id="3" name="Content Placeholder 2"/>
          <p:cNvSpPr>
            <a:spLocks noGrp="1"/>
          </p:cNvSpPr>
          <p:nvPr>
            <p:ph idx="1"/>
          </p:nvPr>
        </p:nvSpPr>
        <p:spPr/>
        <p:txBody>
          <a:bodyPr>
            <a:normAutofit/>
          </a:bodyPr>
          <a:lstStyle/>
          <a:p>
            <a:pPr>
              <a:buNone/>
            </a:pPr>
            <a:r>
              <a:rPr lang="en-US" dirty="0" smtClean="0"/>
              <a:t>􀂃 Two pairs of Latex, or other sterile gloves.</a:t>
            </a:r>
          </a:p>
          <a:p>
            <a:pPr>
              <a:buNone/>
            </a:pPr>
            <a:r>
              <a:rPr lang="en-US" dirty="0" smtClean="0"/>
              <a:t>􀂃 Sterile dressings to stop bleeding.</a:t>
            </a:r>
          </a:p>
          <a:p>
            <a:pPr>
              <a:buNone/>
            </a:pPr>
            <a:r>
              <a:rPr lang="en-US" dirty="0" smtClean="0"/>
              <a:t>􀂃 Cleansing agent/soap and antibiotic </a:t>
            </a:r>
            <a:r>
              <a:rPr lang="en-US" dirty="0" err="1" smtClean="0"/>
              <a:t>towelettes</a:t>
            </a:r>
            <a:r>
              <a:rPr lang="en-US" dirty="0" smtClean="0"/>
              <a:t> to disinfect.</a:t>
            </a:r>
          </a:p>
          <a:p>
            <a:pPr>
              <a:buNone/>
            </a:pPr>
            <a:r>
              <a:rPr lang="en-US" dirty="0" smtClean="0"/>
              <a:t>􀂃 Antibiotic ointment to prevent infection.</a:t>
            </a:r>
          </a:p>
          <a:p>
            <a:pPr>
              <a:buNone/>
            </a:pPr>
            <a:r>
              <a:rPr lang="en-US" dirty="0" smtClean="0"/>
              <a:t>􀂃 Burn ointment to prevent infection.</a:t>
            </a:r>
          </a:p>
          <a:p>
            <a:pPr>
              <a:buNone/>
            </a:pPr>
            <a:r>
              <a:rPr lang="en-US" dirty="0" smtClean="0"/>
              <a:t>􀂃 Adhesive bandages in a variety of sizes.</a:t>
            </a:r>
            <a:endParaRPr lang="en-US" dirty="0"/>
          </a:p>
        </p:txBody>
      </p:sp>
    </p:spTree>
    <p:extLst>
      <p:ext uri="{BB962C8B-B14F-4D97-AF65-F5344CB8AC3E}">
        <p14:creationId xmlns:p14="http://schemas.microsoft.com/office/powerpoint/2010/main" val="2332079644"/>
      </p:ext>
    </p:extLst>
  </p:cSld>
  <p:clrMapOvr>
    <a:masterClrMapping/>
  </p:clrMapOvr>
</p:sld>
</file>

<file path=ppt/slides/slide1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r>
              <a:rPr lang="en-US" dirty="0" smtClean="0"/>
              <a:t>􀂃 Eye wash solution to flush the eyes or as general decontaminant.</a:t>
            </a:r>
          </a:p>
          <a:p>
            <a:pPr>
              <a:buNone/>
            </a:pPr>
            <a:r>
              <a:rPr lang="en-US" dirty="0" smtClean="0"/>
              <a:t>􀂃 Thermometer</a:t>
            </a:r>
          </a:p>
          <a:p>
            <a:pPr>
              <a:buNone/>
            </a:pPr>
            <a:r>
              <a:rPr lang="en-US" dirty="0" smtClean="0"/>
              <a:t>􀂃 Prescribed medical supplies such as glucose and blood pressure monitoring equipment and supplies.</a:t>
            </a:r>
            <a:endParaRPr lang="en-US" dirty="0"/>
          </a:p>
        </p:txBody>
      </p:sp>
    </p:spTree>
    <p:extLst>
      <p:ext uri="{BB962C8B-B14F-4D97-AF65-F5344CB8AC3E}">
        <p14:creationId xmlns:p14="http://schemas.microsoft.com/office/powerpoint/2010/main" val="3962224266"/>
      </p:ext>
    </p:extLst>
  </p:cSld>
  <p:clrMapOvr>
    <a:masterClrMapping/>
  </p:clrMapOvr>
</p:sld>
</file>

<file path=ppt/slides/slide1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Family Kit – general purpose family first aid kit.</a:t>
            </a:r>
            <a:endParaRPr lang="en-US" dirty="0"/>
          </a:p>
        </p:txBody>
      </p:sp>
      <p:sp>
        <p:nvSpPr>
          <p:cNvPr id="3" name="Content Placeholder 2"/>
          <p:cNvSpPr>
            <a:spLocks noGrp="1"/>
          </p:cNvSpPr>
          <p:nvPr>
            <p:ph idx="1"/>
          </p:nvPr>
        </p:nvSpPr>
        <p:spPr/>
        <p:txBody>
          <a:bodyPr numCol="2">
            <a:normAutofit lnSpcReduction="10000"/>
          </a:bodyPr>
          <a:lstStyle/>
          <a:p>
            <a:r>
              <a:rPr lang="en-US" dirty="0" smtClean="0"/>
              <a:t>􀂃 tweezers</a:t>
            </a:r>
          </a:p>
          <a:p>
            <a:r>
              <a:rPr lang="en-US" dirty="0" smtClean="0"/>
              <a:t>􀂃 scissors</a:t>
            </a:r>
          </a:p>
          <a:p>
            <a:r>
              <a:rPr lang="en-US" dirty="0" smtClean="0"/>
              <a:t>􀂃 syringe</a:t>
            </a:r>
          </a:p>
          <a:p>
            <a:r>
              <a:rPr lang="en-US" dirty="0" smtClean="0"/>
              <a:t>􀂃 swab</a:t>
            </a:r>
          </a:p>
          <a:p>
            <a:r>
              <a:rPr lang="en-US" dirty="0" smtClean="0"/>
              <a:t>􀂃 antiseptic </a:t>
            </a:r>
            <a:r>
              <a:rPr lang="en-US" dirty="0" err="1" smtClean="0"/>
              <a:t>towelletes</a:t>
            </a:r>
            <a:endParaRPr lang="en-US" dirty="0" smtClean="0"/>
          </a:p>
          <a:p>
            <a:r>
              <a:rPr lang="en-US" dirty="0" smtClean="0"/>
              <a:t>􀂃 gauze dressing</a:t>
            </a:r>
          </a:p>
          <a:p>
            <a:r>
              <a:rPr lang="en-US" dirty="0" smtClean="0"/>
              <a:t>􀂃 non-adherent dressing</a:t>
            </a:r>
          </a:p>
          <a:p>
            <a:r>
              <a:rPr lang="en-US" dirty="0" smtClean="0"/>
              <a:t>􀂃 trauma pad</a:t>
            </a:r>
          </a:p>
          <a:p>
            <a:r>
              <a:rPr lang="en-US" dirty="0" smtClean="0"/>
              <a:t>􀂃 gauze bandage</a:t>
            </a:r>
          </a:p>
          <a:p>
            <a:r>
              <a:rPr lang="en-US" dirty="0" smtClean="0"/>
              <a:t>􀂃 tape</a:t>
            </a:r>
          </a:p>
          <a:p>
            <a:r>
              <a:rPr lang="en-US" dirty="0" smtClean="0"/>
              <a:t>􀂃 adhesive strips</a:t>
            </a:r>
          </a:p>
          <a:p>
            <a:r>
              <a:rPr lang="en-US" dirty="0" smtClean="0"/>
              <a:t>􀂃 adhesive bandages</a:t>
            </a:r>
          </a:p>
          <a:p>
            <a:r>
              <a:rPr lang="en-US" dirty="0" smtClean="0"/>
              <a:t>􀂃 cotton tipped applicators</a:t>
            </a:r>
          </a:p>
        </p:txBody>
      </p:sp>
    </p:spTree>
    <p:extLst>
      <p:ext uri="{BB962C8B-B14F-4D97-AF65-F5344CB8AC3E}">
        <p14:creationId xmlns:p14="http://schemas.microsoft.com/office/powerpoint/2010/main" val="3830636848"/>
      </p:ext>
    </p:extLst>
  </p:cSld>
  <p:clrMapOvr>
    <a:masterClrMapping/>
  </p:clrMapOvr>
</p:sld>
</file>

<file path=ppt/slides/slide1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numCol="2">
            <a:normAutofit lnSpcReduction="10000"/>
          </a:bodyPr>
          <a:lstStyle/>
          <a:p>
            <a:r>
              <a:rPr lang="en-US" dirty="0" smtClean="0"/>
              <a:t>􀂃 cotton balls</a:t>
            </a:r>
          </a:p>
          <a:p>
            <a:r>
              <a:rPr lang="en-US" dirty="0" smtClean="0"/>
              <a:t>􀂃 pill vials</a:t>
            </a:r>
          </a:p>
          <a:p>
            <a:r>
              <a:rPr lang="en-US" dirty="0" smtClean="0"/>
              <a:t>􀂃 safety pins</a:t>
            </a:r>
          </a:p>
          <a:p>
            <a:r>
              <a:rPr lang="en-US" dirty="0" smtClean="0"/>
              <a:t>􀂃 wash </a:t>
            </a:r>
            <a:r>
              <a:rPr lang="en-US" dirty="0" err="1" smtClean="0"/>
              <a:t>towelletes</a:t>
            </a:r>
            <a:endParaRPr lang="en-US" dirty="0" smtClean="0"/>
          </a:p>
          <a:p>
            <a:r>
              <a:rPr lang="en-US" dirty="0" smtClean="0"/>
              <a:t>􀂃 eye drops</a:t>
            </a:r>
          </a:p>
          <a:p>
            <a:r>
              <a:rPr lang="en-US" dirty="0" smtClean="0"/>
              <a:t>􀂃 surgical scrub brush</a:t>
            </a:r>
          </a:p>
          <a:p>
            <a:r>
              <a:rPr lang="en-US" dirty="0" smtClean="0"/>
              <a:t>􀂃 surgical gloves</a:t>
            </a:r>
          </a:p>
          <a:p>
            <a:r>
              <a:rPr lang="en-US" dirty="0" smtClean="0"/>
              <a:t>􀂃 bandage</a:t>
            </a:r>
          </a:p>
          <a:p>
            <a:r>
              <a:rPr lang="en-US" dirty="0" smtClean="0"/>
              <a:t>􀂃 gauze</a:t>
            </a:r>
          </a:p>
          <a:p>
            <a:r>
              <a:rPr lang="en-US" dirty="0" smtClean="0"/>
              <a:t>􀂃 tape</a:t>
            </a:r>
          </a:p>
          <a:p>
            <a:r>
              <a:rPr lang="en-US" dirty="0" smtClean="0"/>
              <a:t>􀂃 antiseptic wipes</a:t>
            </a:r>
          </a:p>
          <a:p>
            <a:r>
              <a:rPr lang="en-US" dirty="0" smtClean="0"/>
              <a:t>􀂃 iodine wipes</a:t>
            </a:r>
          </a:p>
          <a:p>
            <a:r>
              <a:rPr lang="en-US" dirty="0" smtClean="0"/>
              <a:t>􀂃 copy of this first aid guide</a:t>
            </a:r>
          </a:p>
          <a:p>
            <a:endParaRPr lang="en-US" dirty="0"/>
          </a:p>
        </p:txBody>
      </p:sp>
    </p:spTree>
    <p:extLst>
      <p:ext uri="{BB962C8B-B14F-4D97-AF65-F5344CB8AC3E}">
        <p14:creationId xmlns:p14="http://schemas.microsoft.com/office/powerpoint/2010/main" val="2046715997"/>
      </p:ext>
    </p:extLst>
  </p:cSld>
  <p:clrMapOvr>
    <a:masterClrMapping/>
  </p:clrMapOvr>
</p:sld>
</file>

<file path=ppt/slides/slide1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Assessment of and Positioning the Casualty</a:t>
            </a:r>
            <a:br>
              <a:rPr lang="en-US" b="1" dirty="0" smtClean="0"/>
            </a:br>
            <a:endParaRPr lang="en-US" b="1" dirty="0"/>
          </a:p>
        </p:txBody>
      </p:sp>
      <p:sp>
        <p:nvSpPr>
          <p:cNvPr id="3" name="Content Placeholder 2"/>
          <p:cNvSpPr>
            <a:spLocks noGrp="1"/>
          </p:cNvSpPr>
          <p:nvPr>
            <p:ph idx="1"/>
          </p:nvPr>
        </p:nvSpPr>
        <p:spPr/>
        <p:txBody>
          <a:bodyPr>
            <a:normAutofit/>
          </a:bodyPr>
          <a:lstStyle/>
          <a:p>
            <a:pPr>
              <a:buNone/>
            </a:pPr>
            <a:r>
              <a:rPr lang="en-US" dirty="0" smtClean="0"/>
              <a:t>a. CHECK for responsiveness —establish whether the casualty is conscious by gently shaking him and asking, “Are you OK?”</a:t>
            </a:r>
          </a:p>
          <a:p>
            <a:pPr>
              <a:buNone/>
            </a:pPr>
            <a:r>
              <a:rPr lang="en-US" dirty="0" smtClean="0"/>
              <a:t>b. CALL for help.</a:t>
            </a:r>
          </a:p>
          <a:p>
            <a:pPr>
              <a:buNone/>
            </a:pPr>
            <a:r>
              <a:rPr lang="en-US" dirty="0" smtClean="0"/>
              <a:t>c. POSITION the unconscious casualty so that he is lying on his back and on a firm surface</a:t>
            </a:r>
            <a:endParaRPr lang="en-US" dirty="0"/>
          </a:p>
        </p:txBody>
      </p:sp>
    </p:spTree>
    <p:extLst>
      <p:ext uri="{BB962C8B-B14F-4D97-AF65-F5344CB8AC3E}">
        <p14:creationId xmlns:p14="http://schemas.microsoft.com/office/powerpoint/2010/main" val="1799894371"/>
      </p:ext>
    </p:extLst>
  </p:cSld>
  <p:clrMapOvr>
    <a:masterClrMapping/>
  </p:clrMapOvr>
</p:sld>
</file>

<file path=ppt/slides/slide1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Airway</a:t>
            </a:r>
            <a:endParaRPr lang="en-US" b="1" dirty="0"/>
          </a:p>
        </p:txBody>
      </p:sp>
      <p:sp>
        <p:nvSpPr>
          <p:cNvPr id="3" name="Content Placeholder 2"/>
          <p:cNvSpPr>
            <a:spLocks noGrp="1"/>
          </p:cNvSpPr>
          <p:nvPr>
            <p:ph idx="1"/>
          </p:nvPr>
        </p:nvSpPr>
        <p:spPr/>
        <p:txBody>
          <a:bodyPr>
            <a:normAutofit/>
          </a:bodyPr>
          <a:lstStyle/>
          <a:p>
            <a:r>
              <a:rPr lang="en-US" dirty="0" smtClean="0"/>
              <a:t>Failure to maintain the open airway will prevent the casualty from receiving an adequate supply of oxygen.  </a:t>
            </a:r>
          </a:p>
          <a:p>
            <a:r>
              <a:rPr lang="en-US" dirty="0" smtClean="0"/>
              <a:t>Therefore, while maintaining an open airway the rescuer should check for breathing by observing the casualty’s chest and performing the following actions within 3 to 5 seconds:</a:t>
            </a:r>
          </a:p>
        </p:txBody>
      </p:sp>
    </p:spTree>
    <p:extLst>
      <p:ext uri="{BB962C8B-B14F-4D97-AF65-F5344CB8AC3E}">
        <p14:creationId xmlns:p14="http://schemas.microsoft.com/office/powerpoint/2010/main" val="2748581119"/>
      </p:ext>
    </p:extLst>
  </p:cSld>
  <p:clrMapOvr>
    <a:masterClrMapping/>
  </p:clrMapOvr>
</p:sld>
</file>

<file path=ppt/slides/slide1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dirty="0" smtClean="0"/>
              <a:t>(a) LOOK for the chest to rise and fall.</a:t>
            </a:r>
          </a:p>
          <a:p>
            <a:pPr>
              <a:buNone/>
            </a:pPr>
            <a:r>
              <a:rPr lang="en-US" dirty="0" smtClean="0"/>
              <a:t>(b) LISTEN for air escaping during exhalation by placing your ear near the casualty’s mouth.</a:t>
            </a:r>
          </a:p>
          <a:p>
            <a:pPr>
              <a:buNone/>
            </a:pPr>
            <a:r>
              <a:rPr lang="en-US" dirty="0" smtClean="0"/>
              <a:t>(c) FEEL for the flow of air on your cheek </a:t>
            </a:r>
          </a:p>
          <a:p>
            <a:pPr>
              <a:buNone/>
            </a:pPr>
            <a:r>
              <a:rPr lang="en-US" dirty="0" smtClean="0"/>
              <a:t>(d) PERFORM rescue breathing if the casualty does not resume breathing spontaneously.</a:t>
            </a:r>
          </a:p>
          <a:p>
            <a:endParaRPr lang="en-US" dirty="0"/>
          </a:p>
        </p:txBody>
      </p:sp>
    </p:spTree>
    <p:extLst>
      <p:ext uri="{BB962C8B-B14F-4D97-AF65-F5344CB8AC3E}">
        <p14:creationId xmlns:p14="http://schemas.microsoft.com/office/powerpoint/2010/main" val="174935152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Bath</a:t>
            </a:r>
            <a:endParaRPr lang="en-US" b="1" dirty="0"/>
          </a:p>
        </p:txBody>
      </p:sp>
      <p:sp>
        <p:nvSpPr>
          <p:cNvPr id="3" name="Content Placeholder 2"/>
          <p:cNvSpPr>
            <a:spLocks noGrp="1"/>
          </p:cNvSpPr>
          <p:nvPr>
            <p:ph idx="1"/>
          </p:nvPr>
        </p:nvSpPr>
        <p:spPr/>
        <p:txBody>
          <a:bodyPr numCol="2">
            <a:normAutofit fontScale="85000" lnSpcReduction="20000"/>
          </a:bodyPr>
          <a:lstStyle/>
          <a:p>
            <a:pPr>
              <a:buNone/>
            </a:pPr>
            <a:r>
              <a:rPr lang="en-US" b="1" dirty="0" smtClean="0"/>
              <a:t>Equipment  </a:t>
            </a:r>
          </a:p>
          <a:p>
            <a:r>
              <a:rPr lang="en-US" dirty="0" smtClean="0"/>
              <a:t>Trolley </a:t>
            </a:r>
          </a:p>
          <a:p>
            <a:r>
              <a:rPr lang="en-US" dirty="0" smtClean="0"/>
              <a:t>Apron </a:t>
            </a:r>
          </a:p>
          <a:p>
            <a:r>
              <a:rPr lang="en-US" dirty="0" smtClean="0"/>
              <a:t>Basin of warm water </a:t>
            </a:r>
          </a:p>
          <a:p>
            <a:r>
              <a:rPr lang="en-US" dirty="0" smtClean="0"/>
              <a:t>Soap </a:t>
            </a:r>
          </a:p>
          <a:p>
            <a:r>
              <a:rPr lang="en-US" dirty="0" smtClean="0"/>
              <a:t>Patient’s toiletries </a:t>
            </a:r>
          </a:p>
          <a:p>
            <a:r>
              <a:rPr lang="en-US" dirty="0" smtClean="0"/>
              <a:t>Hospital towels </a:t>
            </a:r>
          </a:p>
          <a:p>
            <a:r>
              <a:rPr lang="en-US" dirty="0" smtClean="0"/>
              <a:t>Disposable cloth for face </a:t>
            </a:r>
          </a:p>
          <a:p>
            <a:r>
              <a:rPr lang="en-US" dirty="0" smtClean="0"/>
              <a:t>Disposable paper towel </a:t>
            </a:r>
          </a:p>
          <a:p>
            <a:r>
              <a:rPr lang="en-US" dirty="0" smtClean="0"/>
              <a:t>Patient’s brush/comb </a:t>
            </a:r>
          </a:p>
          <a:p>
            <a:r>
              <a:rPr lang="en-US" dirty="0" smtClean="0"/>
              <a:t>Nail scissors </a:t>
            </a:r>
          </a:p>
          <a:p>
            <a:r>
              <a:rPr lang="en-US" dirty="0" smtClean="0"/>
              <a:t>Clean night wear </a:t>
            </a:r>
          </a:p>
          <a:p>
            <a:r>
              <a:rPr lang="en-US" dirty="0" smtClean="0"/>
              <a:t>Clean bed linen </a:t>
            </a:r>
          </a:p>
          <a:p>
            <a:r>
              <a:rPr lang="en-US" dirty="0" smtClean="0"/>
              <a:t>Receptacle for soiled patient clothing </a:t>
            </a:r>
          </a:p>
          <a:p>
            <a:r>
              <a:rPr lang="en-US" dirty="0" smtClean="0"/>
              <a:t>Receiver for soiled bed linen </a:t>
            </a:r>
          </a:p>
          <a:p>
            <a:r>
              <a:rPr lang="en-US" dirty="0" smtClean="0"/>
              <a:t>Receptacle for soiled disposables </a:t>
            </a:r>
          </a:p>
          <a:p>
            <a:r>
              <a:rPr lang="en-US" dirty="0" smtClean="0"/>
              <a:t>Vomiting bowl to use for rinsing the mouth</a:t>
            </a:r>
          </a:p>
        </p:txBody>
      </p:sp>
    </p:spTree>
  </p:cSld>
  <p:clrMapOvr>
    <a:masterClrMapping/>
  </p:clrMapOvr>
  <p:timing>
    <p:tnLst>
      <p:par>
        <p:cTn id="1" dur="indefinite" restart="never" nodeType="tmRoot"/>
      </p:par>
    </p:tnLst>
  </p:timing>
</p:sld>
</file>

<file path=ppt/slides/slide1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Procedure </a:t>
            </a:r>
            <a:endParaRPr lang="en-US" b="1" dirty="0"/>
          </a:p>
        </p:txBody>
      </p:sp>
      <p:sp>
        <p:nvSpPr>
          <p:cNvPr id="3" name="Content Placeholder 2"/>
          <p:cNvSpPr>
            <a:spLocks noGrp="1"/>
          </p:cNvSpPr>
          <p:nvPr>
            <p:ph idx="1"/>
          </p:nvPr>
        </p:nvSpPr>
        <p:spPr/>
        <p:txBody>
          <a:bodyPr>
            <a:normAutofit/>
          </a:bodyPr>
          <a:lstStyle/>
          <a:p>
            <a:pPr>
              <a:buNone/>
            </a:pPr>
            <a:r>
              <a:rPr lang="en-US" dirty="0" smtClean="0"/>
              <a:t>1. </a:t>
            </a:r>
            <a:r>
              <a:rPr lang="en-US" b="1" dirty="0" smtClean="0"/>
              <a:t>Restore Breathing: A person becomes brain dead in 6 minutes if </a:t>
            </a:r>
            <a:r>
              <a:rPr lang="en-US" dirty="0" smtClean="0"/>
              <a:t>breathing is not restored.</a:t>
            </a:r>
          </a:p>
          <a:p>
            <a:pPr>
              <a:buNone/>
            </a:pPr>
            <a:r>
              <a:rPr lang="en-US" dirty="0" smtClean="0"/>
              <a:t>2. </a:t>
            </a:r>
            <a:r>
              <a:rPr lang="en-US" b="1" dirty="0" smtClean="0"/>
              <a:t>Stop Severe Bleeding: Without blood, oxygen can not get to the </a:t>
            </a:r>
            <a:r>
              <a:rPr lang="en-US" dirty="0" smtClean="0"/>
              <a:t>vital organs of a persons body.</a:t>
            </a:r>
          </a:p>
        </p:txBody>
      </p:sp>
    </p:spTree>
    <p:extLst>
      <p:ext uri="{BB962C8B-B14F-4D97-AF65-F5344CB8AC3E}">
        <p14:creationId xmlns:p14="http://schemas.microsoft.com/office/powerpoint/2010/main" val="1453947704"/>
      </p:ext>
    </p:extLst>
  </p:cSld>
  <p:clrMapOvr>
    <a:masterClrMapping/>
  </p:clrMapOvr>
</p:sld>
</file>

<file path=ppt/slides/slide1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Procedure </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3. </a:t>
            </a:r>
            <a:r>
              <a:rPr lang="en-US" b="1" dirty="0" smtClean="0"/>
              <a:t>Treat Shock: A victims mind and body must work together in </a:t>
            </a:r>
            <a:r>
              <a:rPr lang="en-US" dirty="0" smtClean="0"/>
              <a:t>order to be healthy. Never overlook shock situations, be they mental or physical.</a:t>
            </a:r>
          </a:p>
          <a:p>
            <a:pPr>
              <a:buNone/>
            </a:pPr>
            <a:r>
              <a:rPr lang="en-US" dirty="0" smtClean="0"/>
              <a:t>4. </a:t>
            </a:r>
            <a:r>
              <a:rPr lang="en-US" b="1" dirty="0" smtClean="0"/>
              <a:t>Call advanced medical help immediately: Always realize that you </a:t>
            </a:r>
            <a:r>
              <a:rPr lang="en-US" dirty="0" smtClean="0"/>
              <a:t>are providing a stop-gap function to an injured person. Always obtain trained medical assistance as soon as possible. It also is good first aid practice to have even minor wounds checked when expert medical assistance is available.</a:t>
            </a:r>
          </a:p>
          <a:p>
            <a:endParaRPr lang="en-US" dirty="0"/>
          </a:p>
        </p:txBody>
      </p:sp>
    </p:spTree>
    <p:extLst>
      <p:ext uri="{BB962C8B-B14F-4D97-AF65-F5344CB8AC3E}">
        <p14:creationId xmlns:p14="http://schemas.microsoft.com/office/powerpoint/2010/main" val="1630811647"/>
      </p:ext>
    </p:extLst>
  </p:cSld>
  <p:clrMapOvr>
    <a:masterClrMapping/>
  </p:clrMapOvr>
</p:sld>
</file>

<file path=ppt/slides/slide1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ASSESSING THE SITUATION</a:t>
            </a:r>
            <a:br>
              <a:rPr lang="en-US" b="1" dirty="0" smtClean="0"/>
            </a:br>
            <a:endParaRPr lang="en-US" b="1"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What to Treat First</a:t>
            </a:r>
          </a:p>
          <a:p>
            <a:pPr>
              <a:buNone/>
            </a:pPr>
            <a:r>
              <a:rPr lang="en-US" dirty="0" smtClean="0"/>
              <a:t>1. Don’t panic. You will be able to assess the situation more effectively.  Remember, psychological support is also important.</a:t>
            </a:r>
          </a:p>
          <a:p>
            <a:pPr>
              <a:buNone/>
            </a:pPr>
            <a:r>
              <a:rPr lang="en-US" dirty="0" smtClean="0"/>
              <a:t>2. Remember the ABCs of Life Support:</a:t>
            </a:r>
          </a:p>
          <a:p>
            <a:r>
              <a:rPr lang="en-US" dirty="0" smtClean="0"/>
              <a:t>Airways open – Open and maintain victim’s airway.</a:t>
            </a:r>
          </a:p>
          <a:p>
            <a:r>
              <a:rPr lang="en-US" dirty="0" smtClean="0"/>
              <a:t>Breathing restored – If victim is not breathing, begin rescue breathing techniques immediately.</a:t>
            </a:r>
          </a:p>
          <a:p>
            <a:r>
              <a:rPr lang="en-US" dirty="0" smtClean="0"/>
              <a:t>Circulation maintained – If no pulse is present, perform cardiopulmonary resuscitation (CPR) techniques. </a:t>
            </a:r>
          </a:p>
          <a:p>
            <a:r>
              <a:rPr lang="en-US" dirty="0" smtClean="0"/>
              <a:t>REMEMBER, to be able to perform CPR effectively, it is essential to be properly trained.</a:t>
            </a:r>
          </a:p>
          <a:p>
            <a:endParaRPr lang="en-US" dirty="0"/>
          </a:p>
        </p:txBody>
      </p:sp>
    </p:spTree>
    <p:extLst>
      <p:ext uri="{BB962C8B-B14F-4D97-AF65-F5344CB8AC3E}">
        <p14:creationId xmlns:p14="http://schemas.microsoft.com/office/powerpoint/2010/main" val="4117376864"/>
      </p:ext>
    </p:extLst>
  </p:cSld>
  <p:clrMapOvr>
    <a:masterClrMapping/>
  </p:clrMapOvr>
</p:sld>
</file>

<file path=ppt/slides/slide1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ASSESSING THE SITUATION</a:t>
            </a:r>
            <a:br>
              <a:rPr lang="en-US" b="1" dirty="0" smtClean="0"/>
            </a:b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3. Check for bleeding. Apply direct pressure and elevate injured limb.</a:t>
            </a:r>
          </a:p>
          <a:p>
            <a:pPr>
              <a:buNone/>
            </a:pPr>
            <a:r>
              <a:rPr lang="en-US" dirty="0" smtClean="0"/>
              <a:t>4. Look for signs of shock and broken bones (fractures).</a:t>
            </a:r>
          </a:p>
          <a:p>
            <a:pPr>
              <a:buNone/>
            </a:pPr>
            <a:r>
              <a:rPr lang="en-US" dirty="0" smtClean="0"/>
              <a:t>5. Check for emergency medical identification on the victim.</a:t>
            </a:r>
          </a:p>
          <a:p>
            <a:pPr>
              <a:buNone/>
            </a:pPr>
            <a:r>
              <a:rPr lang="en-US" dirty="0" smtClean="0"/>
              <a:t>6. Get professional medical help quickly. Know emergency numbers, such as 999. Telephone  appropriate authorities (ambulance, police, poison or fire department)  and describe the problem. Be sure to give your name, location and the number of persons involved.</a:t>
            </a:r>
          </a:p>
        </p:txBody>
      </p:sp>
    </p:spTree>
    <p:extLst>
      <p:ext uri="{BB962C8B-B14F-4D97-AF65-F5344CB8AC3E}">
        <p14:creationId xmlns:p14="http://schemas.microsoft.com/office/powerpoint/2010/main" val="3401900105"/>
      </p:ext>
    </p:extLst>
  </p:cSld>
  <p:clrMapOvr>
    <a:masterClrMapping/>
  </p:clrMapOvr>
</p:sld>
</file>

<file path=ppt/slides/slide1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ASSESSING THE SITUATION</a:t>
            </a:r>
            <a:br>
              <a:rPr lang="en-US" b="1" dirty="0" smtClean="0"/>
            </a:br>
            <a:endParaRPr lang="en-US" dirty="0"/>
          </a:p>
        </p:txBody>
      </p:sp>
      <p:sp>
        <p:nvSpPr>
          <p:cNvPr id="3" name="Content Placeholder 2"/>
          <p:cNvSpPr>
            <a:spLocks noGrp="1"/>
          </p:cNvSpPr>
          <p:nvPr>
            <p:ph idx="1"/>
          </p:nvPr>
        </p:nvSpPr>
        <p:spPr/>
        <p:txBody>
          <a:bodyPr>
            <a:normAutofit fontScale="92500"/>
          </a:bodyPr>
          <a:lstStyle/>
          <a:p>
            <a:pPr>
              <a:buNone/>
            </a:pPr>
            <a:r>
              <a:rPr lang="en-US" dirty="0" smtClean="0"/>
              <a:t>7. Loosen any clothing that may restrict victim’s breathing or interfere with circulation.</a:t>
            </a:r>
          </a:p>
          <a:p>
            <a:pPr>
              <a:buNone/>
            </a:pPr>
            <a:r>
              <a:rPr lang="en-US" dirty="0" smtClean="0"/>
              <a:t>8. Never give an unconscious person anything by mouth.</a:t>
            </a:r>
          </a:p>
          <a:p>
            <a:pPr>
              <a:buNone/>
            </a:pPr>
            <a:r>
              <a:rPr lang="en-US" dirty="0" smtClean="0"/>
              <a:t>9. DO NOT move injured persons unless situation is life-threatening. Keep victim still, quiet and warm </a:t>
            </a:r>
          </a:p>
          <a:p>
            <a:pPr>
              <a:buNone/>
            </a:pPr>
            <a:r>
              <a:rPr lang="en-US" dirty="0" smtClean="0"/>
              <a:t>Victims with broken bones (fractures) should not be moved  until a splint has been properly applied.</a:t>
            </a:r>
          </a:p>
          <a:p>
            <a:endParaRPr lang="en-US" dirty="0"/>
          </a:p>
        </p:txBody>
      </p:sp>
    </p:spTree>
    <p:extLst>
      <p:ext uri="{BB962C8B-B14F-4D97-AF65-F5344CB8AC3E}">
        <p14:creationId xmlns:p14="http://schemas.microsoft.com/office/powerpoint/2010/main" val="1714645762"/>
      </p:ext>
    </p:extLst>
  </p:cSld>
  <p:clrMapOvr>
    <a:masterClrMapping/>
  </p:clrMapOvr>
</p:sld>
</file>

<file path=ppt/slides/slide1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BURNS &amp; SCALDS</a:t>
            </a:r>
            <a:endParaRPr lang="en-US" b="1" dirty="0"/>
          </a:p>
        </p:txBody>
      </p:sp>
      <p:sp>
        <p:nvSpPr>
          <p:cNvPr id="3" name="Content Placeholder 2"/>
          <p:cNvSpPr>
            <a:spLocks noGrp="1"/>
          </p:cNvSpPr>
          <p:nvPr>
            <p:ph idx="1"/>
          </p:nvPr>
        </p:nvSpPr>
        <p:spPr/>
        <p:txBody>
          <a:bodyPr>
            <a:normAutofit/>
          </a:bodyPr>
          <a:lstStyle/>
          <a:p>
            <a:pPr>
              <a:buNone/>
            </a:pPr>
            <a:r>
              <a:rPr lang="en-US" dirty="0" smtClean="0"/>
              <a:t>CAUTION</a:t>
            </a:r>
          </a:p>
          <a:p>
            <a:r>
              <a:rPr lang="en-US" dirty="0" smtClean="0"/>
              <a:t>DO NOT clean burns or break blisters. DO NOT remove any clothing that sticks to burn. DO NOT apply grease, ointment or medication to a severe burn. DO NOT use cotton or material with loose fibers to cover burns.</a:t>
            </a:r>
          </a:p>
        </p:txBody>
      </p:sp>
    </p:spTree>
    <p:extLst>
      <p:ext uri="{BB962C8B-B14F-4D97-AF65-F5344CB8AC3E}">
        <p14:creationId xmlns:p14="http://schemas.microsoft.com/office/powerpoint/2010/main" val="3455506403"/>
      </p:ext>
    </p:extLst>
  </p:cSld>
  <p:clrMapOvr>
    <a:masterClrMapping/>
  </p:clrMapOvr>
</p:sld>
</file>

<file path=ppt/slides/slide1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TREATMENT</a:t>
            </a:r>
            <a:br>
              <a:rPr lang="en-US" b="1" dirty="0" smtClean="0"/>
            </a:br>
            <a:endParaRPr lang="en-US" b="1" dirty="0"/>
          </a:p>
        </p:txBody>
      </p:sp>
      <p:sp>
        <p:nvSpPr>
          <p:cNvPr id="3" name="Content Placeholder 2"/>
          <p:cNvSpPr>
            <a:spLocks noGrp="1"/>
          </p:cNvSpPr>
          <p:nvPr>
            <p:ph idx="1"/>
          </p:nvPr>
        </p:nvSpPr>
        <p:spPr/>
        <p:txBody>
          <a:bodyPr>
            <a:normAutofit lnSpcReduction="10000"/>
          </a:bodyPr>
          <a:lstStyle/>
          <a:p>
            <a:pPr>
              <a:buNone/>
            </a:pPr>
            <a:r>
              <a:rPr lang="en-US" b="1" dirty="0" smtClean="0"/>
              <a:t>First degree burns </a:t>
            </a:r>
            <a:r>
              <a:rPr lang="en-US" dirty="0" smtClean="0"/>
              <a:t>– redness or discoloration of skin surface; mild swelling and pain.</a:t>
            </a:r>
          </a:p>
          <a:p>
            <a:pPr>
              <a:buNone/>
            </a:pPr>
            <a:r>
              <a:rPr lang="en-US" dirty="0" smtClean="0"/>
              <a:t>1. Apply cool, wet cloths or immerse in water. DO NOT use ice.</a:t>
            </a:r>
          </a:p>
          <a:p>
            <a:pPr>
              <a:buNone/>
            </a:pPr>
            <a:r>
              <a:rPr lang="en-US" dirty="0" smtClean="0"/>
              <a:t>2. Blot gently; apply a dry, sterile pad if necessary.</a:t>
            </a:r>
          </a:p>
          <a:p>
            <a:pPr>
              <a:buNone/>
            </a:pPr>
            <a:r>
              <a:rPr lang="en-US" dirty="0" smtClean="0"/>
              <a:t>3. Usually medical treatment is not necessary; however, if severe exist, call for professional medical help. Be alert for signs of shock.</a:t>
            </a:r>
          </a:p>
          <a:p>
            <a:endParaRPr lang="en-US" dirty="0"/>
          </a:p>
        </p:txBody>
      </p:sp>
    </p:spTree>
    <p:extLst>
      <p:ext uri="{BB962C8B-B14F-4D97-AF65-F5344CB8AC3E}">
        <p14:creationId xmlns:p14="http://schemas.microsoft.com/office/powerpoint/2010/main" val="2399063137"/>
      </p:ext>
    </p:extLst>
  </p:cSld>
  <p:clrMapOvr>
    <a:masterClrMapping/>
  </p:clrMapOvr>
</p:sld>
</file>

<file path=ppt/slides/slide1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TREATMENT</a:t>
            </a:r>
            <a:br>
              <a:rPr lang="en-US" b="1" dirty="0" smtClean="0"/>
            </a:br>
            <a:endParaRPr lang="en-US" dirty="0"/>
          </a:p>
        </p:txBody>
      </p:sp>
      <p:sp>
        <p:nvSpPr>
          <p:cNvPr id="3" name="Content Placeholder 2"/>
          <p:cNvSpPr>
            <a:spLocks noGrp="1"/>
          </p:cNvSpPr>
          <p:nvPr>
            <p:ph idx="1"/>
          </p:nvPr>
        </p:nvSpPr>
        <p:spPr/>
        <p:txBody>
          <a:bodyPr/>
          <a:lstStyle/>
          <a:p>
            <a:pPr>
              <a:buNone/>
            </a:pPr>
            <a:r>
              <a:rPr lang="en-US" b="1" dirty="0" smtClean="0"/>
              <a:t>Second degree burns </a:t>
            </a:r>
            <a:r>
              <a:rPr lang="en-US" dirty="0" smtClean="0"/>
              <a:t>– deep burn with red or mottled appearance; blisters; considerable pain and swelling; skin surface appears wet. </a:t>
            </a:r>
          </a:p>
          <a:p>
            <a:r>
              <a:rPr lang="en-US" dirty="0" smtClean="0"/>
              <a:t>If arms and legs are affected, elevate above heart level. Burns may be deep and potentially serious, requiring medical treatment depending on extent and location. </a:t>
            </a:r>
          </a:p>
          <a:p>
            <a:r>
              <a:rPr lang="en-US" dirty="0" smtClean="0"/>
              <a:t>Be alert for signs of shock and infection.</a:t>
            </a:r>
          </a:p>
          <a:p>
            <a:endParaRPr lang="en-US" dirty="0"/>
          </a:p>
        </p:txBody>
      </p:sp>
    </p:spTree>
    <p:extLst>
      <p:ext uri="{BB962C8B-B14F-4D97-AF65-F5344CB8AC3E}">
        <p14:creationId xmlns:p14="http://schemas.microsoft.com/office/powerpoint/2010/main" val="1123906006"/>
      </p:ext>
    </p:extLst>
  </p:cSld>
  <p:clrMapOvr>
    <a:masterClrMapping/>
  </p:clrMapOvr>
</p:sld>
</file>

<file path=ppt/slides/slide1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TREATMENT</a:t>
            </a:r>
            <a:endParaRPr lang="en-US" dirty="0"/>
          </a:p>
        </p:txBody>
      </p:sp>
      <p:sp>
        <p:nvSpPr>
          <p:cNvPr id="3" name="Content Placeholder 2"/>
          <p:cNvSpPr>
            <a:spLocks noGrp="1"/>
          </p:cNvSpPr>
          <p:nvPr>
            <p:ph idx="1"/>
          </p:nvPr>
        </p:nvSpPr>
        <p:spPr/>
        <p:txBody>
          <a:bodyPr/>
          <a:lstStyle/>
          <a:p>
            <a:r>
              <a:rPr lang="en-US" b="1" dirty="0" smtClean="0"/>
              <a:t>Third degree burns </a:t>
            </a:r>
            <a:r>
              <a:rPr lang="en-US" dirty="0" smtClean="0"/>
              <a:t>– deep tissue destruction with a white or charred appearance; no pain. Call for professional medical help immediately. Be alert for signs of shock.</a:t>
            </a:r>
            <a:endParaRPr lang="en-US" dirty="0"/>
          </a:p>
        </p:txBody>
      </p:sp>
    </p:spTree>
    <p:extLst>
      <p:ext uri="{BB962C8B-B14F-4D97-AF65-F5344CB8AC3E}">
        <p14:creationId xmlns:p14="http://schemas.microsoft.com/office/powerpoint/2010/main" val="3649208851"/>
      </p:ext>
    </p:extLst>
  </p:cSld>
  <p:clrMapOvr>
    <a:masterClrMapping/>
  </p:clrMapOvr>
</p:sld>
</file>

<file path=ppt/slides/slide1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CUTS &amp; SCRAPES</a:t>
            </a:r>
            <a:br>
              <a:rPr lang="en-US" b="1" dirty="0" smtClean="0"/>
            </a:b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BEFORE INITIATING ANY FIRST AID TO CONTROL BLEEDING, BE SURE TO WEAR GLOVES TO AVOID CONTACT OF THE VICTIM’S BLOOD WITH YOUR SKIN.</a:t>
            </a:r>
          </a:p>
          <a:p>
            <a:pPr>
              <a:buNone/>
            </a:pPr>
            <a:r>
              <a:rPr lang="en-US" dirty="0" smtClean="0"/>
              <a:t>1. CLEAN... wound and surrounding area gently with mild soap and rinse. Blot dry with sterile pad or clean dressing.</a:t>
            </a:r>
          </a:p>
          <a:p>
            <a:pPr>
              <a:buNone/>
            </a:pPr>
            <a:r>
              <a:rPr lang="en-US" dirty="0" smtClean="0"/>
              <a:t>2. TREAT... to protect against contamination.</a:t>
            </a:r>
          </a:p>
          <a:p>
            <a:pPr>
              <a:buNone/>
            </a:pPr>
            <a:r>
              <a:rPr lang="en-US" dirty="0" smtClean="0"/>
              <a:t>3. PROTECT... and cover to absorb fluids and prevent further contamination.  (Handle only the edges of sterile pads or dressings.)  Secure with first aid tape to help keep out dirt and germs.</a:t>
            </a:r>
            <a:endParaRPr lang="en-US" dirty="0"/>
          </a:p>
        </p:txBody>
      </p:sp>
    </p:spTree>
    <p:extLst>
      <p:ext uri="{BB962C8B-B14F-4D97-AF65-F5344CB8AC3E}">
        <p14:creationId xmlns:p14="http://schemas.microsoft.com/office/powerpoint/2010/main" val="214244898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Bath</a:t>
            </a:r>
            <a:endParaRPr lang="en-US" b="1" dirty="0"/>
          </a:p>
        </p:txBody>
      </p:sp>
      <p:sp>
        <p:nvSpPr>
          <p:cNvPr id="3" name="Content Placeholder 2"/>
          <p:cNvSpPr>
            <a:spLocks noGrp="1"/>
          </p:cNvSpPr>
          <p:nvPr>
            <p:ph idx="1"/>
          </p:nvPr>
        </p:nvSpPr>
        <p:spPr/>
        <p:txBody>
          <a:bodyPr>
            <a:normAutofit fontScale="85000" lnSpcReduction="10000"/>
          </a:bodyPr>
          <a:lstStyle/>
          <a:p>
            <a:pPr>
              <a:buNone/>
            </a:pPr>
            <a:r>
              <a:rPr lang="en-US" b="1" dirty="0" smtClean="0"/>
              <a:t>Preparation</a:t>
            </a:r>
          </a:p>
          <a:p>
            <a:r>
              <a:rPr lang="en-US" dirty="0" smtClean="0"/>
              <a:t>Assess patient’s ability to perform his or her own care. </a:t>
            </a:r>
          </a:p>
          <a:p>
            <a:r>
              <a:rPr lang="en-US" dirty="0" smtClean="0"/>
              <a:t>Discuss patient preferences for bathing. </a:t>
            </a:r>
          </a:p>
          <a:p>
            <a:r>
              <a:rPr lang="en-US" dirty="0" smtClean="0"/>
              <a:t>Provide privacy. </a:t>
            </a:r>
          </a:p>
          <a:p>
            <a:r>
              <a:rPr lang="en-US" dirty="0" smtClean="0"/>
              <a:t>Avoid chilling the patient. </a:t>
            </a:r>
          </a:p>
          <a:p>
            <a:r>
              <a:rPr lang="en-US" dirty="0" smtClean="0"/>
              <a:t>Wash your hands; wear gloves. </a:t>
            </a:r>
          </a:p>
          <a:p>
            <a:r>
              <a:rPr lang="en-US" dirty="0" smtClean="0"/>
              <a:t>Gather all supplies in room before you begin. </a:t>
            </a:r>
          </a:p>
          <a:p>
            <a:r>
              <a:rPr lang="en-US" dirty="0" smtClean="0"/>
              <a:t>Ask patient if he or she needs to use the bedpan </a:t>
            </a:r>
          </a:p>
          <a:p>
            <a:r>
              <a:rPr lang="en-US" dirty="0" smtClean="0"/>
              <a:t>Check to see if patient is allergic or sensitive to soap. </a:t>
            </a:r>
            <a:endParaRPr lang="en-US" dirty="0"/>
          </a:p>
        </p:txBody>
      </p:sp>
    </p:spTree>
  </p:cSld>
  <p:clrMapOvr>
    <a:masterClrMapping/>
  </p:clrMapOvr>
  <p:timing>
    <p:tnLst>
      <p:par>
        <p:cTn id="1" dur="indefinite" restart="never" nodeType="tmRoot"/>
      </p:par>
    </p:tnLst>
  </p:timing>
</p:sld>
</file>

<file path=ppt/slides/slide1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BLEEDING</a:t>
            </a:r>
            <a:br>
              <a:rPr lang="en-US" b="1" dirty="0" smtClean="0"/>
            </a:br>
            <a:endParaRPr lang="en-US" b="1" dirty="0"/>
          </a:p>
        </p:txBody>
      </p:sp>
      <p:sp>
        <p:nvSpPr>
          <p:cNvPr id="3" name="Content Placeholder 2"/>
          <p:cNvSpPr>
            <a:spLocks noGrp="1"/>
          </p:cNvSpPr>
          <p:nvPr>
            <p:ph idx="1"/>
          </p:nvPr>
        </p:nvSpPr>
        <p:spPr>
          <a:xfrm>
            <a:off x="457200" y="1524000"/>
            <a:ext cx="8229600" cy="4525963"/>
          </a:xfrm>
        </p:spPr>
        <p:txBody>
          <a:bodyPr>
            <a:normAutofit fontScale="92500" lnSpcReduction="10000"/>
          </a:bodyPr>
          <a:lstStyle/>
          <a:p>
            <a:r>
              <a:rPr lang="en-US" dirty="0" smtClean="0"/>
              <a:t>BEFORE INITIATING ANY FIRST AID TO CONTROL BLEEDING, BE SURE TO WEAR GLOVES TO AVOID CONTACT OF THE VICTIM’S BLOOD WITH YOUR SKIN.</a:t>
            </a:r>
          </a:p>
          <a:p>
            <a:pPr>
              <a:buNone/>
            </a:pPr>
            <a:r>
              <a:rPr lang="en-US" b="1" dirty="0" smtClean="0"/>
              <a:t>TREATMENT</a:t>
            </a:r>
          </a:p>
          <a:p>
            <a:pPr>
              <a:buNone/>
            </a:pPr>
            <a:r>
              <a:rPr lang="en-US" dirty="0" smtClean="0"/>
              <a:t>1. Act quickly. Have victim lie down. Elevate injured limb higher than heart unless you suspect a broken bone.</a:t>
            </a:r>
          </a:p>
          <a:p>
            <a:pPr>
              <a:buNone/>
            </a:pPr>
            <a:r>
              <a:rPr lang="en-US" dirty="0" smtClean="0"/>
              <a:t>2. Control bleeding by applying direct pressure on the wound with a sterile pad or clean cloth. </a:t>
            </a:r>
          </a:p>
        </p:txBody>
      </p:sp>
    </p:spTree>
    <p:extLst>
      <p:ext uri="{BB962C8B-B14F-4D97-AF65-F5344CB8AC3E}">
        <p14:creationId xmlns:p14="http://schemas.microsoft.com/office/powerpoint/2010/main" val="1252964075"/>
      </p:ext>
    </p:extLst>
  </p:cSld>
  <p:clrMapOvr>
    <a:masterClrMapping/>
  </p:clrMapOvr>
</p:sld>
</file>

<file path=ppt/slides/slide1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BLEEDING</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3. If bleeding is controlled by direct pressure, bandage firmly to protect wound. Check pulse to be sure bandage is not too tight.</a:t>
            </a:r>
          </a:p>
          <a:p>
            <a:pPr>
              <a:buNone/>
            </a:pPr>
            <a:r>
              <a:rPr lang="en-US" dirty="0" smtClean="0"/>
              <a:t>4. If bleeding is not controlled by use of direct pressure, apply a tourniquet only as a last resort.</a:t>
            </a:r>
          </a:p>
          <a:p>
            <a:pPr>
              <a:buNone/>
            </a:pPr>
            <a:r>
              <a:rPr lang="en-US" dirty="0" smtClean="0"/>
              <a:t>5. Call for professional medical help immediately.</a:t>
            </a:r>
          </a:p>
          <a:p>
            <a:pPr>
              <a:buNone/>
            </a:pPr>
            <a:r>
              <a:rPr lang="en-US" dirty="0" smtClean="0"/>
              <a:t>6. If you are bleeding and have no one to help you, call for professional medical help. </a:t>
            </a:r>
          </a:p>
          <a:p>
            <a:pPr>
              <a:buNone/>
            </a:pPr>
            <a:r>
              <a:rPr lang="en-US" dirty="0" smtClean="0"/>
              <a:t>Lie down, so your body weight applies pressure to the bleeding site.</a:t>
            </a:r>
          </a:p>
          <a:p>
            <a:endParaRPr lang="en-US" dirty="0"/>
          </a:p>
        </p:txBody>
      </p:sp>
    </p:spTree>
    <p:extLst>
      <p:ext uri="{BB962C8B-B14F-4D97-AF65-F5344CB8AC3E}">
        <p14:creationId xmlns:p14="http://schemas.microsoft.com/office/powerpoint/2010/main" val="4118288669"/>
      </p:ext>
    </p:extLst>
  </p:cSld>
  <p:clrMapOvr>
    <a:masterClrMapping/>
  </p:clrMapOvr>
</p:sld>
</file>

<file path=ppt/slides/slide1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BREATHING PROBLEMS</a:t>
            </a:r>
            <a:br>
              <a:rPr lang="en-US" b="1" dirty="0" smtClean="0"/>
            </a:br>
            <a:endParaRPr lang="en-US" b="1" dirty="0"/>
          </a:p>
        </p:txBody>
      </p:sp>
      <p:sp>
        <p:nvSpPr>
          <p:cNvPr id="3" name="Content Placeholder 2"/>
          <p:cNvSpPr>
            <a:spLocks noGrp="1"/>
          </p:cNvSpPr>
          <p:nvPr>
            <p:ph idx="1"/>
          </p:nvPr>
        </p:nvSpPr>
        <p:spPr/>
        <p:txBody>
          <a:bodyPr>
            <a:normAutofit/>
          </a:bodyPr>
          <a:lstStyle/>
          <a:p>
            <a:r>
              <a:rPr lang="en-US" dirty="0" smtClean="0"/>
              <a:t>ESTABLISH NON-RESPONSIVENESS AND ACTIVATE EMERGENCY MEDICAL SERVICES (EMS) OR CALL FOR HELP.</a:t>
            </a:r>
          </a:p>
          <a:p>
            <a:r>
              <a:rPr lang="en-US" dirty="0" smtClean="0"/>
              <a:t>SYMPTOMS</a:t>
            </a:r>
          </a:p>
          <a:p>
            <a:r>
              <a:rPr lang="en-US" dirty="0" smtClean="0"/>
              <a:t>May include: Shortness of breath, dizziness, chest pain, rapid pulse, bluish-purple skin color, dilated</a:t>
            </a:r>
          </a:p>
          <a:p>
            <a:r>
              <a:rPr lang="en-US" dirty="0" smtClean="0"/>
              <a:t>pupils, unconsciousness.</a:t>
            </a:r>
          </a:p>
        </p:txBody>
      </p:sp>
    </p:spTree>
    <p:extLst>
      <p:ext uri="{BB962C8B-B14F-4D97-AF65-F5344CB8AC3E}">
        <p14:creationId xmlns:p14="http://schemas.microsoft.com/office/powerpoint/2010/main" val="3912058175"/>
      </p:ext>
    </p:extLst>
  </p:cSld>
  <p:clrMapOvr>
    <a:masterClrMapping/>
  </p:clrMapOvr>
</p:sld>
</file>

<file path=ppt/slides/slide1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TREATMENT</a:t>
            </a:r>
            <a:br>
              <a:rPr lang="en-US" b="1" dirty="0" smtClean="0"/>
            </a:br>
            <a:endParaRPr lang="en-US" b="1" dirty="0"/>
          </a:p>
        </p:txBody>
      </p:sp>
      <p:sp>
        <p:nvSpPr>
          <p:cNvPr id="3" name="Content Placeholder 2"/>
          <p:cNvSpPr>
            <a:spLocks noGrp="1"/>
          </p:cNvSpPr>
          <p:nvPr>
            <p:ph idx="1"/>
          </p:nvPr>
        </p:nvSpPr>
        <p:spPr/>
        <p:txBody>
          <a:bodyPr>
            <a:normAutofit fontScale="85000" lnSpcReduction="20000"/>
          </a:bodyPr>
          <a:lstStyle/>
          <a:p>
            <a:r>
              <a:rPr lang="en-US" dirty="0" smtClean="0"/>
              <a:t>For victim who has stopped breathing:</a:t>
            </a:r>
          </a:p>
          <a:p>
            <a:r>
              <a:rPr lang="en-US" dirty="0" smtClean="0"/>
              <a:t>1. Lay victim flat on back. Tilt the head back with one hand to open airway, while placing two fingers of the other hand under the chin. </a:t>
            </a:r>
          </a:p>
          <a:p>
            <a:r>
              <a:rPr lang="en-US" dirty="0" smtClean="0"/>
              <a:t>2. Clear airway, using your fingers in a hooked fashion to remove any solid or liquid obstructions.</a:t>
            </a:r>
          </a:p>
          <a:p>
            <a:r>
              <a:rPr lang="en-US" dirty="0" smtClean="0"/>
              <a:t>3. Look, listen, and feel for respiratory movement for 5 seconds. If breathing is absent, pinch victim’s nostrils closed, take a deep breath, completely cover victim’s mouth, and give two slow, full breaths.</a:t>
            </a:r>
          </a:p>
          <a:p>
            <a:r>
              <a:rPr lang="en-US" dirty="0" smtClean="0"/>
              <a:t>4. Check for carotid pulse in neck and for signs of breathing.</a:t>
            </a:r>
          </a:p>
          <a:p>
            <a:endParaRPr lang="en-US" dirty="0"/>
          </a:p>
        </p:txBody>
      </p:sp>
    </p:spTree>
    <p:extLst>
      <p:ext uri="{BB962C8B-B14F-4D97-AF65-F5344CB8AC3E}">
        <p14:creationId xmlns:p14="http://schemas.microsoft.com/office/powerpoint/2010/main" val="265990742"/>
      </p:ext>
    </p:extLst>
  </p:cSld>
  <p:clrMapOvr>
    <a:masterClrMapping/>
  </p:clrMapOvr>
</p:sld>
</file>

<file path=ppt/slides/slide1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TREATMENT</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dirty="0" smtClean="0"/>
              <a:t>5</a:t>
            </a:r>
            <a:r>
              <a:rPr lang="en-US" b="1" dirty="0" smtClean="0"/>
              <a:t>. If pulse is present: </a:t>
            </a:r>
          </a:p>
          <a:p>
            <a:pPr>
              <a:buNone/>
            </a:pPr>
            <a:r>
              <a:rPr lang="en-US" dirty="0" smtClean="0"/>
              <a:t>For adults – continue rescue breathing at a rate of one strong every five seconds.  </a:t>
            </a:r>
          </a:p>
          <a:p>
            <a:pPr>
              <a:buNone/>
            </a:pPr>
            <a:r>
              <a:rPr lang="en-US" dirty="0" smtClean="0"/>
              <a:t>Re-check for pulse and breathing every twelve breaths.</a:t>
            </a:r>
          </a:p>
          <a:p>
            <a:pPr>
              <a:buNone/>
            </a:pPr>
            <a:r>
              <a:rPr lang="en-US" dirty="0" smtClean="0"/>
              <a:t>For infants and small children – breathe shallow breaths at a rate of one every three seconds or 20 per minute.</a:t>
            </a:r>
          </a:p>
          <a:p>
            <a:pPr>
              <a:buNone/>
            </a:pPr>
            <a:r>
              <a:rPr lang="en-US" dirty="0" smtClean="0"/>
              <a:t>6</a:t>
            </a:r>
            <a:r>
              <a:rPr lang="en-US" b="1" dirty="0" smtClean="0"/>
              <a:t>. If pulse is not present</a:t>
            </a:r>
            <a:r>
              <a:rPr lang="en-US" dirty="0" smtClean="0"/>
              <a:t>, begin Cardiopulmonary Resuscitation (CPR).</a:t>
            </a:r>
          </a:p>
          <a:p>
            <a:pPr>
              <a:buNone/>
            </a:pPr>
            <a:r>
              <a:rPr lang="en-US" dirty="0" smtClean="0"/>
              <a:t>For adults... Exert enough pressure to depress the breastplate 1 1/2 to 2 inches.  </a:t>
            </a:r>
          </a:p>
          <a:p>
            <a:pPr>
              <a:buNone/>
            </a:pPr>
            <a:r>
              <a:rPr lang="en-US" dirty="0" smtClean="0"/>
              <a:t>Continue compressions. Every fifteen compressions should be followed with a pause by two rescue breaths.</a:t>
            </a:r>
          </a:p>
          <a:p>
            <a:endParaRPr lang="en-US" dirty="0"/>
          </a:p>
        </p:txBody>
      </p:sp>
    </p:spTree>
    <p:extLst>
      <p:ext uri="{BB962C8B-B14F-4D97-AF65-F5344CB8AC3E}">
        <p14:creationId xmlns:p14="http://schemas.microsoft.com/office/powerpoint/2010/main" val="561188250"/>
      </p:ext>
    </p:extLst>
  </p:cSld>
  <p:clrMapOvr>
    <a:masterClrMapping/>
  </p:clrMapOvr>
</p:sld>
</file>

<file path=ppt/slides/slide1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TREATMENT</a:t>
            </a:r>
            <a:endParaRPr lang="en-US" dirty="0"/>
          </a:p>
        </p:txBody>
      </p:sp>
      <p:sp>
        <p:nvSpPr>
          <p:cNvPr id="3" name="Content Placeholder 2"/>
          <p:cNvSpPr>
            <a:spLocks noGrp="1"/>
          </p:cNvSpPr>
          <p:nvPr>
            <p:ph idx="1"/>
          </p:nvPr>
        </p:nvSpPr>
        <p:spPr/>
        <p:txBody>
          <a:bodyPr>
            <a:normAutofit/>
          </a:bodyPr>
          <a:lstStyle/>
          <a:p>
            <a:r>
              <a:rPr lang="en-US" dirty="0" smtClean="0"/>
              <a:t>For children... Encircle the chest and depress about a third. Continue compressions at a rate of 100 per minute "one, two, three..."  </a:t>
            </a:r>
          </a:p>
        </p:txBody>
      </p:sp>
    </p:spTree>
    <p:extLst>
      <p:ext uri="{BB962C8B-B14F-4D97-AF65-F5344CB8AC3E}">
        <p14:creationId xmlns:p14="http://schemas.microsoft.com/office/powerpoint/2010/main" val="4204136129"/>
      </p:ext>
    </p:extLst>
  </p:cSld>
  <p:clrMapOvr>
    <a:masterClrMapping/>
  </p:clrMapOvr>
</p:sld>
</file>

<file path=ppt/slides/slide1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TREATMENT</a:t>
            </a:r>
            <a:endParaRPr lang="en-US" dirty="0"/>
          </a:p>
        </p:txBody>
      </p:sp>
      <p:sp>
        <p:nvSpPr>
          <p:cNvPr id="3" name="Content Placeholder 2"/>
          <p:cNvSpPr>
            <a:spLocks noGrp="1"/>
          </p:cNvSpPr>
          <p:nvPr>
            <p:ph idx="1"/>
          </p:nvPr>
        </p:nvSpPr>
        <p:spPr/>
        <p:txBody>
          <a:bodyPr/>
          <a:lstStyle/>
          <a:p>
            <a:r>
              <a:rPr lang="en-US" dirty="0" smtClean="0"/>
              <a:t>For infants... Use only fingertips. Apply moderate pressure to depress breastplate 1/2 to 3/4 inches. Continue compressions at a rate of at least 100 per minute. </a:t>
            </a:r>
          </a:p>
          <a:p>
            <a:r>
              <a:rPr lang="en-US" dirty="0" smtClean="0"/>
              <a:t>Every five compressions  (3 seconds) should be followed without a pause by one rescue breath.</a:t>
            </a:r>
          </a:p>
          <a:p>
            <a:endParaRPr lang="en-US" dirty="0"/>
          </a:p>
        </p:txBody>
      </p:sp>
    </p:spTree>
    <p:extLst>
      <p:ext uri="{BB962C8B-B14F-4D97-AF65-F5344CB8AC3E}">
        <p14:creationId xmlns:p14="http://schemas.microsoft.com/office/powerpoint/2010/main" val="1207899808"/>
      </p:ext>
    </p:extLst>
  </p:cSld>
  <p:clrMapOvr>
    <a:masterClrMapping/>
  </p:clrMapOvr>
</p:sld>
</file>

<file path=ppt/slides/slide1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FRACTURE</a:t>
            </a:r>
            <a:br>
              <a:rPr lang="en-US" b="1" dirty="0" smtClean="0"/>
            </a:br>
            <a:endParaRPr lang="en-US" b="1" dirty="0"/>
          </a:p>
        </p:txBody>
      </p:sp>
      <p:sp>
        <p:nvSpPr>
          <p:cNvPr id="3" name="Content Placeholder 2"/>
          <p:cNvSpPr>
            <a:spLocks noGrp="1"/>
          </p:cNvSpPr>
          <p:nvPr>
            <p:ph idx="1"/>
          </p:nvPr>
        </p:nvSpPr>
        <p:spPr/>
        <p:txBody>
          <a:bodyPr>
            <a:normAutofit/>
          </a:bodyPr>
          <a:lstStyle/>
          <a:p>
            <a:r>
              <a:rPr lang="en-US" dirty="0" smtClean="0"/>
              <a:t>SYMPTOMS</a:t>
            </a:r>
          </a:p>
          <a:p>
            <a:r>
              <a:rPr lang="en-US" dirty="0" smtClean="0"/>
              <a:t>May include: The victim hearing or feeling the bone break; area tender to touch with pain in one spot; swelling noted around suspected fracture; limb in an unnatural position; painful movement; abnormal motion; loss of function; grating sensation; discoloration of affected area.</a:t>
            </a:r>
            <a:endParaRPr lang="en-US" dirty="0"/>
          </a:p>
        </p:txBody>
      </p:sp>
    </p:spTree>
    <p:extLst>
      <p:ext uri="{BB962C8B-B14F-4D97-AF65-F5344CB8AC3E}">
        <p14:creationId xmlns:p14="http://schemas.microsoft.com/office/powerpoint/2010/main" val="3477913993"/>
      </p:ext>
    </p:extLst>
  </p:cSld>
  <p:clrMapOvr>
    <a:masterClrMapping/>
  </p:clrMapOvr>
</p:sld>
</file>

<file path=ppt/slides/slide1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TREATMENT</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1. Keep victim warm and still, treat for shock if necessary. DO NOT move victim until a splint has been applied unless there is danger of a life-threatening emergency.</a:t>
            </a:r>
          </a:p>
          <a:p>
            <a:pPr>
              <a:buNone/>
            </a:pPr>
            <a:r>
              <a:rPr lang="en-US" dirty="0" smtClean="0"/>
              <a:t>2. If bone is suspected to be broken but does not pierce the skin (closed fracture), splint the limb before the victim is moved, immobilizing the joint above and below the suspected fracture site.</a:t>
            </a:r>
          </a:p>
        </p:txBody>
      </p:sp>
    </p:spTree>
    <p:extLst>
      <p:ext uri="{BB962C8B-B14F-4D97-AF65-F5344CB8AC3E}">
        <p14:creationId xmlns:p14="http://schemas.microsoft.com/office/powerpoint/2010/main" val="4171112902"/>
      </p:ext>
    </p:extLst>
  </p:cSld>
  <p:clrMapOvr>
    <a:masterClrMapping/>
  </p:clrMapOvr>
</p:sld>
</file>

<file path=ppt/slides/slide1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TREATMENT</a:t>
            </a:r>
            <a:endParaRPr lang="en-US" dirty="0"/>
          </a:p>
        </p:txBody>
      </p:sp>
      <p:sp>
        <p:nvSpPr>
          <p:cNvPr id="3" name="Content Placeholder 2"/>
          <p:cNvSpPr>
            <a:spLocks noGrp="1"/>
          </p:cNvSpPr>
          <p:nvPr>
            <p:ph idx="1"/>
          </p:nvPr>
        </p:nvSpPr>
        <p:spPr/>
        <p:txBody>
          <a:bodyPr>
            <a:normAutofit fontScale="92500"/>
          </a:bodyPr>
          <a:lstStyle/>
          <a:p>
            <a:pPr>
              <a:buNone/>
            </a:pPr>
            <a:r>
              <a:rPr lang="en-US" dirty="0" smtClean="0"/>
              <a:t>3. If broken bone pieces the skin (open or compound fracture), apply pressure to appropriate pressure point to control bleeding. </a:t>
            </a:r>
          </a:p>
          <a:p>
            <a:r>
              <a:rPr lang="en-US" dirty="0" smtClean="0"/>
              <a:t>DO NOT try to straighten limb, return it to a natural position, or replace  bone fragments. </a:t>
            </a:r>
          </a:p>
          <a:p>
            <a:r>
              <a:rPr lang="en-US" dirty="0" smtClean="0"/>
              <a:t>DO NOT touch or clean the wound. Secure a sterile pad or clean cloth firmly in place over the wound and tie with strong bandages or cloth strips.</a:t>
            </a:r>
          </a:p>
          <a:p>
            <a:endParaRPr lang="en-US" dirty="0"/>
          </a:p>
        </p:txBody>
      </p:sp>
    </p:spTree>
    <p:extLst>
      <p:ext uri="{BB962C8B-B14F-4D97-AF65-F5344CB8AC3E}">
        <p14:creationId xmlns:p14="http://schemas.microsoft.com/office/powerpoint/2010/main" val="371202005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Bath</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Special consideration </a:t>
            </a:r>
          </a:p>
          <a:p>
            <a:r>
              <a:rPr lang="en-US" dirty="0" smtClean="0"/>
              <a:t> It is always preferable to have the patient assist with the bath as much as possible, particularly with </a:t>
            </a:r>
            <a:r>
              <a:rPr lang="en-US" dirty="0" err="1" smtClean="0"/>
              <a:t>perineal</a:t>
            </a:r>
            <a:r>
              <a:rPr lang="en-US" dirty="0" smtClean="0"/>
              <a:t>  care. </a:t>
            </a:r>
          </a:p>
          <a:p>
            <a:r>
              <a:rPr lang="en-US" dirty="0" smtClean="0"/>
              <a:t>During and after the bath, the bed linen is changed, and the two activities are usually combined. </a:t>
            </a:r>
          </a:p>
          <a:p>
            <a:r>
              <a:rPr lang="en-US" dirty="0" smtClean="0"/>
              <a:t>After giving a bed bath, always ask the patient if he feels comfortable;  make sure the bed is in low position, side rails up, and call bell is within reach (if available). </a:t>
            </a:r>
            <a:endParaRPr lang="en-US" dirty="0"/>
          </a:p>
        </p:txBody>
      </p:sp>
    </p:spTree>
  </p:cSld>
  <p:clrMapOvr>
    <a:masterClrMapping/>
  </p:clrMapOvr>
  <p:timing>
    <p:tnLst>
      <p:par>
        <p:cTn id="1" dur="indefinite" restart="never" nodeType="tmRoot"/>
      </p:par>
    </p:tnLst>
  </p:timing>
</p:sld>
</file>

<file path=ppt/slides/slide1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TREATMENT</a:t>
            </a: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4. If victim must be moved, apply a splint to prevent further damage. Use anything  that will keep the broken bones from moving, including broomsticks, boards or rolled magazines. Pad splints with cotton, clothes or clean cloths tied firmly (but not tightly) in place. If victim complains of numbness, loosen splint.</a:t>
            </a:r>
          </a:p>
          <a:p>
            <a:pPr>
              <a:buNone/>
            </a:pPr>
            <a:r>
              <a:rPr lang="en-US" dirty="0" smtClean="0"/>
              <a:t>5. Get professional medical help immediately.</a:t>
            </a:r>
          </a:p>
          <a:p>
            <a:endParaRPr lang="en-US" dirty="0"/>
          </a:p>
        </p:txBody>
      </p:sp>
    </p:spTree>
    <p:extLst>
      <p:ext uri="{BB962C8B-B14F-4D97-AF65-F5344CB8AC3E}">
        <p14:creationId xmlns:p14="http://schemas.microsoft.com/office/powerpoint/2010/main" val="3624172782"/>
      </p:ext>
    </p:extLst>
  </p:cSld>
  <p:clrMapOvr>
    <a:masterClrMapping/>
  </p:clrMapOvr>
</p:sld>
</file>

<file path=ppt/slides/slide1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CHEMICAL BURNS</a:t>
            </a:r>
            <a:br>
              <a:rPr lang="en-US" b="1" dirty="0" smtClean="0"/>
            </a:br>
            <a:endParaRPr lang="en-US" dirty="0"/>
          </a:p>
        </p:txBody>
      </p:sp>
      <p:sp>
        <p:nvSpPr>
          <p:cNvPr id="3" name="Content Placeholder 2"/>
          <p:cNvSpPr>
            <a:spLocks noGrp="1"/>
          </p:cNvSpPr>
          <p:nvPr>
            <p:ph idx="1"/>
          </p:nvPr>
        </p:nvSpPr>
        <p:spPr/>
        <p:txBody>
          <a:bodyPr>
            <a:normAutofit/>
          </a:bodyPr>
          <a:lstStyle/>
          <a:p>
            <a:pPr>
              <a:buNone/>
            </a:pPr>
            <a:r>
              <a:rPr lang="en-US" dirty="0" smtClean="0"/>
              <a:t>TREATMENT</a:t>
            </a:r>
          </a:p>
          <a:p>
            <a:pPr>
              <a:buNone/>
            </a:pPr>
            <a:r>
              <a:rPr lang="en-US" dirty="0" smtClean="0"/>
              <a:t>1. Remove contaminated clothing.</a:t>
            </a:r>
          </a:p>
          <a:p>
            <a:pPr>
              <a:buNone/>
            </a:pPr>
            <a:r>
              <a:rPr lang="en-US" dirty="0" smtClean="0"/>
              <a:t>2. Flush burned area with cool water for at least 5 minutes.</a:t>
            </a:r>
          </a:p>
          <a:p>
            <a:pPr>
              <a:buNone/>
            </a:pPr>
            <a:r>
              <a:rPr lang="en-US" dirty="0" smtClean="0"/>
              <a:t>3. Treat as you would any major or minor burn.</a:t>
            </a:r>
          </a:p>
        </p:txBody>
      </p:sp>
    </p:spTree>
    <p:extLst>
      <p:ext uri="{BB962C8B-B14F-4D97-AF65-F5344CB8AC3E}">
        <p14:creationId xmlns:p14="http://schemas.microsoft.com/office/powerpoint/2010/main" val="3060326147"/>
      </p:ext>
    </p:extLst>
  </p:cSld>
  <p:clrMapOvr>
    <a:masterClrMapping/>
  </p:clrMapOvr>
</p:sld>
</file>

<file path=ppt/slides/slide1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pPr>
              <a:buNone/>
            </a:pPr>
            <a:r>
              <a:rPr lang="en-US" dirty="0" smtClean="0"/>
              <a:t>4. If eye has been burned:</a:t>
            </a:r>
          </a:p>
          <a:p>
            <a:pPr>
              <a:buNone/>
            </a:pPr>
            <a:r>
              <a:rPr lang="en-US" dirty="0" smtClean="0"/>
              <a:t>A. Immediately flood face, inside of eyelid and eye with cool running water for at least  15 minutes. Turn head so water does not drain into uninjured eye. Lift eyelid away from eye so the inside of lid can also be washed.</a:t>
            </a:r>
          </a:p>
          <a:p>
            <a:pPr>
              <a:buNone/>
            </a:pPr>
            <a:r>
              <a:rPr lang="en-US" dirty="0" smtClean="0"/>
              <a:t>B. If eye has been burned by a dry chemical, lift any loose particles off the eye with the corner of a sterile pad or clean cloth.</a:t>
            </a:r>
          </a:p>
          <a:p>
            <a:pPr>
              <a:buNone/>
            </a:pPr>
            <a:r>
              <a:rPr lang="en-US" dirty="0" smtClean="0"/>
              <a:t>C. Cover both eyes with dry sterile pads, clean cloths, or eye pads; bandage in place.</a:t>
            </a:r>
          </a:p>
          <a:p>
            <a:pPr>
              <a:buNone/>
            </a:pPr>
            <a:r>
              <a:rPr lang="en-US" dirty="0" smtClean="0"/>
              <a:t>5. Consult professional medical help</a:t>
            </a:r>
          </a:p>
          <a:p>
            <a:pPr>
              <a:buNone/>
            </a:pPr>
            <a:endParaRPr lang="en-US" dirty="0"/>
          </a:p>
        </p:txBody>
      </p:sp>
    </p:spTree>
    <p:extLst>
      <p:ext uri="{BB962C8B-B14F-4D97-AF65-F5344CB8AC3E}">
        <p14:creationId xmlns:p14="http://schemas.microsoft.com/office/powerpoint/2010/main" val="2991177171"/>
      </p:ext>
    </p:extLst>
  </p:cSld>
  <p:clrMapOvr>
    <a:masterClrMapping/>
  </p:clrMapOvr>
</p:sld>
</file>

<file path=ppt/slides/slide1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CHOKING, AIRWAY OBSTRUCTION</a:t>
            </a:r>
            <a:br>
              <a:rPr lang="en-US" b="1" dirty="0" smtClean="0"/>
            </a:br>
            <a:endParaRPr lang="en-US" dirty="0"/>
          </a:p>
        </p:txBody>
      </p:sp>
      <p:sp>
        <p:nvSpPr>
          <p:cNvPr id="3" name="Content Placeholder 2"/>
          <p:cNvSpPr>
            <a:spLocks noGrp="1"/>
          </p:cNvSpPr>
          <p:nvPr>
            <p:ph idx="1"/>
          </p:nvPr>
        </p:nvSpPr>
        <p:spPr/>
        <p:txBody>
          <a:bodyPr>
            <a:normAutofit/>
          </a:bodyPr>
          <a:lstStyle/>
          <a:p>
            <a:pPr>
              <a:buNone/>
            </a:pPr>
            <a:r>
              <a:rPr lang="en-US" b="1" dirty="0" smtClean="0"/>
              <a:t>Partial Obstruction with Good Air Exchange</a:t>
            </a:r>
          </a:p>
          <a:p>
            <a:pPr>
              <a:buNone/>
            </a:pPr>
            <a:r>
              <a:rPr lang="en-US" dirty="0" smtClean="0"/>
              <a:t>SYMPTOMS</a:t>
            </a:r>
          </a:p>
          <a:p>
            <a:r>
              <a:rPr lang="en-US" dirty="0" smtClean="0"/>
              <a:t>May include: Forceful cough with wheezing sounds between coughs.</a:t>
            </a:r>
          </a:p>
          <a:p>
            <a:pPr>
              <a:buNone/>
            </a:pPr>
            <a:r>
              <a:rPr lang="en-US" dirty="0" smtClean="0"/>
              <a:t>TREATMENT</a:t>
            </a:r>
          </a:p>
          <a:p>
            <a:r>
              <a:rPr lang="en-US" dirty="0" smtClean="0"/>
              <a:t>Encourage victim to cough as long as good air exchange continues. DO NOT interfere with attempts to expel object.</a:t>
            </a:r>
            <a:endParaRPr lang="en-US" dirty="0"/>
          </a:p>
        </p:txBody>
      </p:sp>
    </p:spTree>
    <p:extLst>
      <p:ext uri="{BB962C8B-B14F-4D97-AF65-F5344CB8AC3E}">
        <p14:creationId xmlns:p14="http://schemas.microsoft.com/office/powerpoint/2010/main" val="4185945620"/>
      </p:ext>
    </p:extLst>
  </p:cSld>
  <p:clrMapOvr>
    <a:masterClrMapping/>
  </p:clrMapOvr>
</p:sld>
</file>

<file path=ppt/slides/slide1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CHOKING, AIRWAY OBSTRUCTION</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Partial or Complete Airway Obstruction in Conscious Victim with Poor Air Exchange</a:t>
            </a:r>
          </a:p>
          <a:p>
            <a:pPr>
              <a:buNone/>
            </a:pPr>
            <a:r>
              <a:rPr lang="en-US" dirty="0" smtClean="0"/>
              <a:t>SYMPTOMS</a:t>
            </a:r>
          </a:p>
          <a:p>
            <a:r>
              <a:rPr lang="en-US" dirty="0" smtClean="0"/>
              <a:t>May include: Weak cough; high-pitched crowing noises during inhalation; inability to breathe, cough or speak; gesture of clutching neck between thumb and index finger; exaggerated breathing efforts; dusky or bluish skin color.</a:t>
            </a:r>
            <a:endParaRPr lang="en-US" dirty="0"/>
          </a:p>
        </p:txBody>
      </p:sp>
    </p:spTree>
    <p:extLst>
      <p:ext uri="{BB962C8B-B14F-4D97-AF65-F5344CB8AC3E}">
        <p14:creationId xmlns:p14="http://schemas.microsoft.com/office/powerpoint/2010/main" val="969130387"/>
      </p:ext>
    </p:extLst>
  </p:cSld>
  <p:clrMapOvr>
    <a:masterClrMapping/>
  </p:clrMapOvr>
</p:sld>
</file>

<file path=ppt/slides/slide1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CHOKING, AIRWAY OBSTRUCTION</a:t>
            </a:r>
            <a:br>
              <a:rPr lang="en-US" b="1" dirty="0" smtClean="0"/>
            </a:b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TREATMENT</a:t>
            </a:r>
          </a:p>
          <a:p>
            <a:pPr>
              <a:buNone/>
            </a:pPr>
            <a:r>
              <a:rPr lang="en-US" b="1" dirty="0" smtClean="0"/>
              <a:t>For Adult Victim</a:t>
            </a:r>
          </a:p>
          <a:p>
            <a:r>
              <a:rPr lang="en-US" dirty="0" smtClean="0"/>
              <a:t>If victim is standing or sitting:</a:t>
            </a:r>
          </a:p>
          <a:p>
            <a:r>
              <a:rPr lang="en-US" dirty="0" smtClean="0"/>
              <a:t>1. Stand slightly behind victim.</a:t>
            </a:r>
          </a:p>
          <a:p>
            <a:r>
              <a:rPr lang="en-US" dirty="0" smtClean="0"/>
              <a:t>2. Place your arms around victim’s waist; place your fist, thumb side in, against victim’s abdomen, slightly above the navel and below the rib margins.</a:t>
            </a:r>
          </a:p>
          <a:p>
            <a:r>
              <a:rPr lang="en-US" dirty="0" smtClean="0"/>
              <a:t>3. Grasp fist with your other hand and exert a quick upward thrust. Repeat (five times in a rapid succession) if necessary (Heimlich Maneuver or manual thrust.) </a:t>
            </a:r>
            <a:endParaRPr lang="en-US" dirty="0"/>
          </a:p>
        </p:txBody>
      </p:sp>
    </p:spTree>
    <p:extLst>
      <p:ext uri="{BB962C8B-B14F-4D97-AF65-F5344CB8AC3E}">
        <p14:creationId xmlns:p14="http://schemas.microsoft.com/office/powerpoint/2010/main" val="1788773336"/>
      </p:ext>
    </p:extLst>
  </p:cSld>
  <p:clrMapOvr>
    <a:masterClrMapping/>
  </p:clrMapOvr>
</p:sld>
</file>

<file path=ppt/slides/slide1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Heimlich Maneuver</a:t>
            </a:r>
            <a:endParaRPr lang="en-US" dirty="0"/>
          </a:p>
        </p:txBody>
      </p:sp>
      <p:sp>
        <p:nvSpPr>
          <p:cNvPr id="3" name="Content Placeholder 2"/>
          <p:cNvSpPr>
            <a:spLocks noGrp="1"/>
          </p:cNvSpPr>
          <p:nvPr>
            <p:ph idx="1"/>
          </p:nvPr>
        </p:nvSpPr>
        <p:spPr/>
        <p:txBody>
          <a:bodyPr>
            <a:normAutofit/>
          </a:bodyPr>
          <a:lstStyle/>
          <a:p>
            <a:r>
              <a:rPr lang="en-US" b="1" dirty="0" smtClean="0"/>
              <a:t>Determine if the person is a choking victim</a:t>
            </a:r>
            <a:r>
              <a:rPr lang="en-US" dirty="0" smtClean="0"/>
              <a:t>. A true choking victim will often have their hands around their throat and a desperate or panicked look on their face.</a:t>
            </a:r>
          </a:p>
          <a:p>
            <a:r>
              <a:rPr lang="en-US" b="1" dirty="0" smtClean="0"/>
              <a:t>Reassure the victim immediately that you're going to help him or her</a:t>
            </a:r>
            <a:r>
              <a:rPr lang="en-US" dirty="0" smtClean="0"/>
              <a:t>. </a:t>
            </a:r>
          </a:p>
          <a:p>
            <a:r>
              <a:rPr lang="en-US" b="1" dirty="0" smtClean="0"/>
              <a:t>Get the victim in a standing position</a:t>
            </a:r>
            <a:endParaRPr lang="en-US" dirty="0"/>
          </a:p>
        </p:txBody>
      </p:sp>
    </p:spTree>
    <p:extLst>
      <p:ext uri="{BB962C8B-B14F-4D97-AF65-F5344CB8AC3E}">
        <p14:creationId xmlns:p14="http://schemas.microsoft.com/office/powerpoint/2010/main" val="3030617866"/>
      </p:ext>
    </p:extLst>
  </p:cSld>
  <p:clrMapOvr>
    <a:masterClrMapping/>
  </p:clrMapOvr>
</p:sld>
</file>

<file path=ppt/slides/slide1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Perform back blows to a true choking victim before proceeding to use the Heimlich maneuver</a:t>
            </a:r>
            <a:r>
              <a:rPr lang="en-US" dirty="0" smtClean="0"/>
              <a:t>. Use the heel of one hand to give back blows between the victim's shoulder blades.</a:t>
            </a:r>
            <a:r>
              <a:rPr lang="en-US" baseline="30000" dirty="0" smtClean="0"/>
              <a:t> </a:t>
            </a:r>
            <a:r>
              <a:rPr lang="en-US" dirty="0" smtClean="0"/>
              <a:t>If nothing improves, quickly move the abdominal thrusts. </a:t>
            </a:r>
          </a:p>
          <a:p>
            <a:r>
              <a:rPr lang="en-US" b="1" dirty="0" smtClean="0"/>
              <a:t>Stand behind the victim</a:t>
            </a:r>
            <a:r>
              <a:rPr lang="en-US" dirty="0" smtClean="0"/>
              <a:t>.</a:t>
            </a:r>
            <a:endParaRPr lang="en-US" dirty="0"/>
          </a:p>
        </p:txBody>
      </p:sp>
    </p:spTree>
    <p:extLst>
      <p:ext uri="{BB962C8B-B14F-4D97-AF65-F5344CB8AC3E}">
        <p14:creationId xmlns:p14="http://schemas.microsoft.com/office/powerpoint/2010/main" val="3319053298"/>
      </p:ext>
    </p:extLst>
  </p:cSld>
  <p:clrMapOvr>
    <a:masterClrMapping/>
  </p:clrMapOvr>
</p:sld>
</file>

<file path=ppt/slides/slide1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pPr>
              <a:buNone/>
            </a:pPr>
            <a:r>
              <a:rPr lang="en-US" b="1" dirty="0" smtClean="0"/>
              <a:t>Perform the Heimlich maneuver, abdominal thrusts</a:t>
            </a:r>
            <a:r>
              <a:rPr lang="en-US" dirty="0" smtClean="0"/>
              <a:t>: </a:t>
            </a:r>
          </a:p>
          <a:p>
            <a:r>
              <a:rPr lang="en-US" dirty="0" smtClean="0"/>
              <a:t>Pull inward and upward, pressing into the victim's abdomen with quick upward thrusts, using good force. </a:t>
            </a:r>
          </a:p>
          <a:p>
            <a:r>
              <a:rPr lang="en-US" dirty="0" smtClean="0"/>
              <a:t>Make the thrusts quick and forceful, as if you're trying to lift the victim off his or her feet from this position.</a:t>
            </a:r>
          </a:p>
          <a:p>
            <a:r>
              <a:rPr lang="en-US" dirty="0" smtClean="0"/>
              <a:t>Perform 5 abdominal thrusts in quick succession. Repeat the series of thrusts until the object is dislodged and expelled. The victim will cough out the obstacle obstructing their airway if this maneuver is successful.</a:t>
            </a:r>
          </a:p>
          <a:p>
            <a:r>
              <a:rPr lang="en-US" dirty="0" smtClean="0"/>
              <a:t>Use less force where the victim is a child.</a:t>
            </a:r>
          </a:p>
          <a:p>
            <a:r>
              <a:rPr lang="en-US" dirty="0" smtClean="0"/>
              <a:t>If the victim falls unconscious, stop the thrusts immediately. Be aware that this can happen at any time if the object is not removed.</a:t>
            </a:r>
          </a:p>
          <a:p>
            <a:endParaRPr lang="en-US" dirty="0"/>
          </a:p>
        </p:txBody>
      </p:sp>
    </p:spTree>
    <p:extLst>
      <p:ext uri="{BB962C8B-B14F-4D97-AF65-F5344CB8AC3E}">
        <p14:creationId xmlns:p14="http://schemas.microsoft.com/office/powerpoint/2010/main" val="2192363951"/>
      </p:ext>
    </p:extLst>
  </p:cSld>
  <p:clrMapOvr>
    <a:masterClrMapping/>
  </p:clrMapOvr>
</p:sld>
</file>

<file path=ppt/slides/slide1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Heimlich Maneuver</a:t>
            </a:r>
            <a:endParaRPr lang="en-US" b="1" dirty="0"/>
          </a:p>
        </p:txBody>
      </p:sp>
      <p:pic>
        <p:nvPicPr>
          <p:cNvPr id="7170" name="Picture 2"/>
          <p:cNvPicPr>
            <a:picLocks noGrp="1" noChangeAspect="1" noChangeArrowheads="1"/>
          </p:cNvPicPr>
          <p:nvPr>
            <p:ph idx="1"/>
          </p:nvPr>
        </p:nvPicPr>
        <p:blipFill>
          <a:blip r:embed="rId2"/>
          <a:srcRect/>
          <a:stretch>
            <a:fillRect/>
          </a:stretch>
        </p:blipFill>
        <p:spPr bwMode="auto">
          <a:xfrm>
            <a:off x="1447800" y="1371600"/>
            <a:ext cx="6248399" cy="5181600"/>
          </a:xfrm>
          <a:prstGeom prst="rect">
            <a:avLst/>
          </a:prstGeom>
          <a:noFill/>
          <a:ln w="9525">
            <a:noFill/>
            <a:miter lim="800000"/>
            <a:headEnd/>
            <a:tailEnd/>
          </a:ln>
          <a:effectLst/>
        </p:spPr>
      </p:pic>
    </p:spTree>
    <p:extLst>
      <p:ext uri="{BB962C8B-B14F-4D97-AF65-F5344CB8AC3E}">
        <p14:creationId xmlns:p14="http://schemas.microsoft.com/office/powerpoint/2010/main" val="128503382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Bath</a:t>
            </a:r>
            <a:endParaRPr lang="en-US" b="1"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Basic methods of maintaining privacy and dignity include:</a:t>
            </a:r>
          </a:p>
          <a:p>
            <a:r>
              <a:rPr lang="en-US" dirty="0" smtClean="0"/>
              <a:t>Covering patients with a sheet or towel while they are being washed so that no part of the body is left exposed.</a:t>
            </a:r>
          </a:p>
          <a:p>
            <a:r>
              <a:rPr lang="en-US" dirty="0" smtClean="0"/>
              <a:t>Taking care to ensure that any curtains around bed areas are closed properly and that there are no gaps through which other people can see.</a:t>
            </a:r>
          </a:p>
          <a:p>
            <a:r>
              <a:rPr lang="en-US" dirty="0" smtClean="0"/>
              <a:t>Trying to prevent other people, staff or visitors from entering the room during bed bathing.</a:t>
            </a:r>
            <a:endParaRPr lang="en-US" dirty="0"/>
          </a:p>
        </p:txBody>
      </p:sp>
    </p:spTree>
  </p:cSld>
  <p:clrMapOvr>
    <a:masterClrMapping/>
  </p:clrMapOvr>
  <p:timing>
    <p:tnLst>
      <p:par>
        <p:cTn id="1" dur="indefinite" restart="never" nodeType="tmRoot"/>
      </p:par>
    </p:tnLst>
  </p:timing>
</p:sld>
</file>

<file path=ppt/slides/slide1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Heimlich Maneuver</a:t>
            </a:r>
            <a:endParaRPr lang="en-US" dirty="0"/>
          </a:p>
        </p:txBody>
      </p:sp>
      <p:pic>
        <p:nvPicPr>
          <p:cNvPr id="8194" name="Picture 2"/>
          <p:cNvPicPr>
            <a:picLocks noGrp="1" noChangeAspect="1" noChangeArrowheads="1"/>
          </p:cNvPicPr>
          <p:nvPr>
            <p:ph idx="1"/>
          </p:nvPr>
        </p:nvPicPr>
        <p:blipFill>
          <a:blip r:embed="rId2"/>
          <a:srcRect/>
          <a:stretch>
            <a:fillRect/>
          </a:stretch>
        </p:blipFill>
        <p:spPr bwMode="auto">
          <a:xfrm>
            <a:off x="1143000" y="1524000"/>
            <a:ext cx="6858000" cy="4800599"/>
          </a:xfrm>
          <a:prstGeom prst="rect">
            <a:avLst/>
          </a:prstGeom>
          <a:noFill/>
          <a:ln w="9525">
            <a:noFill/>
            <a:miter lim="800000"/>
            <a:headEnd/>
            <a:tailEnd/>
          </a:ln>
          <a:effectLst/>
        </p:spPr>
      </p:pic>
    </p:spTree>
    <p:extLst>
      <p:ext uri="{BB962C8B-B14F-4D97-AF65-F5344CB8AC3E}">
        <p14:creationId xmlns:p14="http://schemas.microsoft.com/office/powerpoint/2010/main" val="3886452616"/>
      </p:ext>
    </p:extLst>
  </p:cSld>
  <p:clrMapOvr>
    <a:masterClrMapping/>
  </p:clrMapOvr>
</p:sld>
</file>

<file path=ppt/slides/slide1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Heimlich Maneuver</a:t>
            </a:r>
            <a:endParaRPr lang="en-US" dirty="0"/>
          </a:p>
        </p:txBody>
      </p:sp>
      <p:sp>
        <p:nvSpPr>
          <p:cNvPr id="3" name="Content Placeholder 2"/>
          <p:cNvSpPr>
            <a:spLocks noGrp="1"/>
          </p:cNvSpPr>
          <p:nvPr>
            <p:ph idx="1"/>
          </p:nvPr>
        </p:nvSpPr>
        <p:spPr/>
        <p:txBody>
          <a:bodyPr/>
          <a:lstStyle/>
          <a:p>
            <a:r>
              <a:rPr lang="en-US" dirty="0" smtClean="0"/>
              <a:t>Check to see if normal breathing has returned.</a:t>
            </a:r>
          </a:p>
          <a:p>
            <a:r>
              <a:rPr lang="en-US" dirty="0" smtClean="0"/>
              <a:t>Call for help immediately if you fail to dislodge the obstruction.</a:t>
            </a:r>
            <a:endParaRPr lang="en-US" dirty="0"/>
          </a:p>
        </p:txBody>
      </p:sp>
    </p:spTree>
    <p:extLst>
      <p:ext uri="{BB962C8B-B14F-4D97-AF65-F5344CB8AC3E}">
        <p14:creationId xmlns:p14="http://schemas.microsoft.com/office/powerpoint/2010/main" val="1424989691"/>
      </p:ext>
    </p:extLst>
  </p:cSld>
  <p:clrMapOvr>
    <a:masterClrMapping/>
  </p:clrMapOvr>
</p:sld>
</file>

<file path=ppt/slides/slide1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CHOKING, AIRWAY OBSTRUCTION</a:t>
            </a:r>
            <a:endParaRPr lang="en-US" dirty="0"/>
          </a:p>
        </p:txBody>
      </p:sp>
      <p:sp>
        <p:nvSpPr>
          <p:cNvPr id="3" name="Content Placeholder 2"/>
          <p:cNvSpPr>
            <a:spLocks noGrp="1"/>
          </p:cNvSpPr>
          <p:nvPr>
            <p:ph idx="1"/>
          </p:nvPr>
        </p:nvSpPr>
        <p:spPr/>
        <p:txBody>
          <a:bodyPr>
            <a:normAutofit/>
          </a:bodyPr>
          <a:lstStyle/>
          <a:p>
            <a:pPr>
              <a:buNone/>
            </a:pPr>
            <a:r>
              <a:rPr lang="en-US" b="1" dirty="0" smtClean="0"/>
              <a:t>PENETRATING OBJECTS</a:t>
            </a:r>
          </a:p>
          <a:p>
            <a:r>
              <a:rPr lang="en-US" dirty="0" smtClean="0"/>
              <a:t>Such as Sticks or Pieces of Metal Protruding from Body</a:t>
            </a:r>
          </a:p>
          <a:p>
            <a:pPr>
              <a:buNone/>
            </a:pPr>
            <a:r>
              <a:rPr lang="en-US" dirty="0" smtClean="0"/>
              <a:t>SYMPTOMS</a:t>
            </a:r>
          </a:p>
          <a:p>
            <a:r>
              <a:rPr lang="en-US" dirty="0" smtClean="0"/>
              <a:t>May include: Profuse bleeding; swelling and redness of injured tissue.</a:t>
            </a:r>
          </a:p>
        </p:txBody>
      </p:sp>
    </p:spTree>
    <p:extLst>
      <p:ext uri="{BB962C8B-B14F-4D97-AF65-F5344CB8AC3E}">
        <p14:creationId xmlns:p14="http://schemas.microsoft.com/office/powerpoint/2010/main" val="1692515745"/>
      </p:ext>
    </p:extLst>
  </p:cSld>
  <p:clrMapOvr>
    <a:masterClrMapping/>
  </p:clrMapOvr>
</p:sld>
</file>

<file path=ppt/slides/slide1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CHOKING, AIRWAY OBSTRUCTION</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CAUTION</a:t>
            </a:r>
          </a:p>
          <a:p>
            <a:r>
              <a:rPr lang="en-US" dirty="0" smtClean="0"/>
              <a:t>DO NOT remove penetrating object.</a:t>
            </a:r>
          </a:p>
          <a:p>
            <a:pPr>
              <a:buNone/>
            </a:pPr>
            <a:r>
              <a:rPr lang="en-US" dirty="0" smtClean="0"/>
              <a:t>TREATMENT</a:t>
            </a:r>
          </a:p>
          <a:p>
            <a:pPr>
              <a:buNone/>
            </a:pPr>
            <a:r>
              <a:rPr lang="en-US" dirty="0" smtClean="0"/>
              <a:t>1.   Get professional medical help immediately.</a:t>
            </a:r>
          </a:p>
          <a:p>
            <a:pPr>
              <a:buNone/>
            </a:pPr>
            <a:r>
              <a:rPr lang="en-US" dirty="0" smtClean="0"/>
              <a:t>2. If victim is fixed to object (impale), cut it off at a safe distance from skin. Immobilize object with thick dressings made from sterile pads or clean cloths secured in place with first aid tape, a belt or a bandage.</a:t>
            </a:r>
          </a:p>
          <a:p>
            <a:endParaRPr lang="en-US" dirty="0"/>
          </a:p>
        </p:txBody>
      </p:sp>
    </p:spTree>
    <p:extLst>
      <p:ext uri="{BB962C8B-B14F-4D97-AF65-F5344CB8AC3E}">
        <p14:creationId xmlns:p14="http://schemas.microsoft.com/office/powerpoint/2010/main" val="4027109821"/>
      </p:ext>
    </p:extLst>
  </p:cSld>
  <p:clrMapOvr>
    <a:masterClrMapping/>
  </p:clrMapOvr>
</p:sld>
</file>

<file path=ppt/slides/slide1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smtClean="0"/>
              <a:t>If object is protruding from victim, DO NOT move it. Immobilize object with thick dressings made from sterile pads or clean cloths secured in place with first aid tape, a belt or a bandage. Do not apply bandage so tightly that breathing is restricted.</a:t>
            </a:r>
          </a:p>
        </p:txBody>
      </p:sp>
    </p:spTree>
    <p:extLst>
      <p:ext uri="{BB962C8B-B14F-4D97-AF65-F5344CB8AC3E}">
        <p14:creationId xmlns:p14="http://schemas.microsoft.com/office/powerpoint/2010/main" val="2555068513"/>
      </p:ext>
    </p:extLst>
  </p:cSld>
  <p:clrMapOvr>
    <a:masterClrMapping/>
  </p:clrMapOvr>
</p:sld>
</file>

<file path=ppt/slides/slide1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dirty="0" smtClean="0"/>
              <a:t>3. If object penetrates chest and victim complains of discomfort or pressure, quickly loosen bandage on one side and reseal. Watch carefully for recurrence. Repeat procedure if necessary.</a:t>
            </a:r>
          </a:p>
          <a:p>
            <a:pPr>
              <a:buNone/>
            </a:pPr>
            <a:r>
              <a:rPr lang="en-US" dirty="0" smtClean="0"/>
              <a:t>4. If breathing problems develop, begin rescue breathing techniques immediately.</a:t>
            </a:r>
          </a:p>
          <a:p>
            <a:pPr>
              <a:buNone/>
            </a:pPr>
            <a:r>
              <a:rPr lang="en-US" dirty="0" smtClean="0"/>
              <a:t>5. Treat for shock.</a:t>
            </a:r>
          </a:p>
          <a:p>
            <a:endParaRPr lang="en-US" dirty="0"/>
          </a:p>
        </p:txBody>
      </p:sp>
    </p:spTree>
    <p:extLst>
      <p:ext uri="{BB962C8B-B14F-4D97-AF65-F5344CB8AC3E}">
        <p14:creationId xmlns:p14="http://schemas.microsoft.com/office/powerpoint/2010/main" val="201897223"/>
      </p:ext>
    </p:extLst>
  </p:cSld>
  <p:clrMapOvr>
    <a:masterClrMapping/>
  </p:clrMapOvr>
</p:sld>
</file>

<file path=ppt/slides/slide1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POISONING</a:t>
            </a:r>
            <a:br>
              <a:rPr lang="en-US" b="1" dirty="0" smtClean="0"/>
            </a:br>
            <a:r>
              <a:rPr lang="en-US" dirty="0" smtClean="0"/>
              <a:t/>
            </a:r>
            <a:br>
              <a:rPr lang="en-US" dirty="0" smtClean="0"/>
            </a:br>
            <a:endParaRPr lang="en-US" dirty="0"/>
          </a:p>
        </p:txBody>
      </p:sp>
      <p:sp>
        <p:nvSpPr>
          <p:cNvPr id="3" name="Content Placeholder 2"/>
          <p:cNvSpPr>
            <a:spLocks noGrp="1"/>
          </p:cNvSpPr>
          <p:nvPr>
            <p:ph idx="1"/>
          </p:nvPr>
        </p:nvSpPr>
        <p:spPr>
          <a:xfrm>
            <a:off x="457200" y="1219200"/>
            <a:ext cx="8229600" cy="4906963"/>
          </a:xfrm>
        </p:spPr>
        <p:txBody>
          <a:bodyPr>
            <a:normAutofit fontScale="85000" lnSpcReduction="20000"/>
          </a:bodyPr>
          <a:lstStyle/>
          <a:p>
            <a:pPr>
              <a:buNone/>
            </a:pPr>
            <a:r>
              <a:rPr lang="en-US" b="1" dirty="0" smtClean="0"/>
              <a:t>Causes of poisoning </a:t>
            </a:r>
          </a:p>
          <a:p>
            <a:r>
              <a:rPr lang="en-US" dirty="0" smtClean="0"/>
              <a:t>Carbon monoxide gas (from furnaces, gas engines, fires, space heaters)</a:t>
            </a:r>
          </a:p>
          <a:p>
            <a:r>
              <a:rPr lang="en-US" dirty="0" smtClean="0"/>
              <a:t>Certain foods</a:t>
            </a:r>
          </a:p>
          <a:p>
            <a:r>
              <a:rPr lang="en-US" dirty="0" smtClean="0"/>
              <a:t>Chemicals in the workplace</a:t>
            </a:r>
          </a:p>
          <a:p>
            <a:r>
              <a:rPr lang="en-US" dirty="0" smtClean="0"/>
              <a:t>Drugs, including over-the-counter and prescription medicines (such as an aspirin overdose) and illicit drugs such as cocaine</a:t>
            </a:r>
          </a:p>
          <a:p>
            <a:r>
              <a:rPr lang="en-US" dirty="0" smtClean="0"/>
              <a:t>Household detergents and cleaning products</a:t>
            </a:r>
          </a:p>
          <a:p>
            <a:r>
              <a:rPr lang="en-US" dirty="0" smtClean="0"/>
              <a:t>Household and outdoor plants (eating toxic plants)</a:t>
            </a:r>
          </a:p>
          <a:p>
            <a:r>
              <a:rPr lang="en-US" dirty="0" smtClean="0"/>
              <a:t>Insecticides</a:t>
            </a:r>
          </a:p>
          <a:p>
            <a:r>
              <a:rPr lang="en-US" dirty="0" smtClean="0"/>
              <a:t>Paints</a:t>
            </a:r>
          </a:p>
          <a:p>
            <a:endParaRPr lang="en-US" dirty="0"/>
          </a:p>
        </p:txBody>
      </p:sp>
    </p:spTree>
    <p:extLst>
      <p:ext uri="{BB962C8B-B14F-4D97-AF65-F5344CB8AC3E}">
        <p14:creationId xmlns:p14="http://schemas.microsoft.com/office/powerpoint/2010/main" val="227607244"/>
      </p:ext>
    </p:extLst>
  </p:cSld>
  <p:clrMapOvr>
    <a:masterClrMapping/>
  </p:clrMapOvr>
</p:sld>
</file>

<file path=ppt/slides/slide1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POISONING</a:t>
            </a:r>
            <a:br>
              <a:rPr lang="en-US" b="1" dirty="0" smtClean="0"/>
            </a:b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Do NOT give an unconscious person anything by mouth.</a:t>
            </a:r>
          </a:p>
          <a:p>
            <a:r>
              <a:rPr lang="en-US" dirty="0" smtClean="0"/>
              <a:t>Do NOT induce vomiting unless you are told to do so by the Poison Control Center or a doctor. A strong poison that burns on the way down the throat will also do damage on the way back up.</a:t>
            </a:r>
          </a:p>
          <a:p>
            <a:r>
              <a:rPr lang="en-US" dirty="0" smtClean="0"/>
              <a:t>Do NOT try to neutralize the poison with lemon juice or vinegar, or any other substance, unless you are told to do so by the Poison Control Center or a doctor.</a:t>
            </a:r>
          </a:p>
          <a:p>
            <a:r>
              <a:rPr lang="en-US" dirty="0" smtClean="0"/>
              <a:t>Do NOT use any "cure-all" type antidote.</a:t>
            </a:r>
          </a:p>
          <a:p>
            <a:r>
              <a:rPr lang="en-US" dirty="0" smtClean="0"/>
              <a:t>Do NOT wait for symptoms to develop if you suspect that someone has been poisoned.</a:t>
            </a:r>
          </a:p>
          <a:p>
            <a:endParaRPr lang="en-US" dirty="0"/>
          </a:p>
        </p:txBody>
      </p:sp>
    </p:spTree>
    <p:extLst>
      <p:ext uri="{BB962C8B-B14F-4D97-AF65-F5344CB8AC3E}">
        <p14:creationId xmlns:p14="http://schemas.microsoft.com/office/powerpoint/2010/main" val="2728754107"/>
      </p:ext>
    </p:extLst>
  </p:cSld>
  <p:clrMapOvr>
    <a:masterClrMapping/>
  </p:clrMapOvr>
</p:sld>
</file>

<file path=ppt/slides/slide1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POISONING</a:t>
            </a:r>
            <a:br>
              <a:rPr lang="en-US" b="1" dirty="0" smtClean="0"/>
            </a:br>
            <a:endParaRPr lang="en-US" b="1" dirty="0"/>
          </a:p>
        </p:txBody>
      </p:sp>
      <p:sp>
        <p:nvSpPr>
          <p:cNvPr id="3" name="Content Placeholder 2"/>
          <p:cNvSpPr>
            <a:spLocks noGrp="1"/>
          </p:cNvSpPr>
          <p:nvPr>
            <p:ph idx="1"/>
          </p:nvPr>
        </p:nvSpPr>
        <p:spPr/>
        <p:txBody>
          <a:bodyPr>
            <a:normAutofit/>
          </a:bodyPr>
          <a:lstStyle/>
          <a:p>
            <a:pPr>
              <a:buNone/>
            </a:pPr>
            <a:r>
              <a:rPr lang="en-US" b="1" dirty="0" smtClean="0"/>
              <a:t>TREATMENT</a:t>
            </a:r>
          </a:p>
          <a:p>
            <a:pPr>
              <a:buNone/>
            </a:pPr>
            <a:r>
              <a:rPr lang="en-US" dirty="0" smtClean="0"/>
              <a:t>1. DO NOT give any other first aid if victim is unconscious or is having convulsions. </a:t>
            </a:r>
          </a:p>
          <a:p>
            <a:r>
              <a:rPr lang="en-US" dirty="0" smtClean="0"/>
              <a:t>Begin rescue breathing techniques or CPR if necessary. If victim is convulsing, protect from further injury; loosen tight clothing if possible.</a:t>
            </a:r>
          </a:p>
        </p:txBody>
      </p:sp>
    </p:spTree>
    <p:extLst>
      <p:ext uri="{BB962C8B-B14F-4D97-AF65-F5344CB8AC3E}">
        <p14:creationId xmlns:p14="http://schemas.microsoft.com/office/powerpoint/2010/main" val="2464101723"/>
      </p:ext>
    </p:extLst>
  </p:cSld>
  <p:clrMapOvr>
    <a:masterClrMapping/>
  </p:clrMapOvr>
</p:sld>
</file>

<file path=ppt/slides/slide1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POISONING</a:t>
            </a:r>
            <a:endParaRPr lang="en-US" dirty="0"/>
          </a:p>
        </p:txBody>
      </p:sp>
      <p:sp>
        <p:nvSpPr>
          <p:cNvPr id="3" name="Content Placeholder 2"/>
          <p:cNvSpPr>
            <a:spLocks noGrp="1"/>
          </p:cNvSpPr>
          <p:nvPr>
            <p:ph idx="1"/>
          </p:nvPr>
        </p:nvSpPr>
        <p:spPr/>
        <p:txBody>
          <a:bodyPr/>
          <a:lstStyle/>
          <a:p>
            <a:pPr>
              <a:buNone/>
            </a:pPr>
            <a:r>
              <a:rPr lang="en-US" dirty="0" smtClean="0"/>
              <a:t>2. If professional medical help cannot be reached immediately:</a:t>
            </a:r>
          </a:p>
          <a:p>
            <a:r>
              <a:rPr lang="en-US" dirty="0" smtClean="0"/>
              <a:t>A. DO NOT induce vomiting if poison is unknown, a corrosive substance (i.e., acid, cleaning fluid), or a petroleum product  (i.e., gasoline, turpentine, paint thinner, lighter fluid). DO NOT use activated charcoal.</a:t>
            </a:r>
          </a:p>
          <a:p>
            <a:endParaRPr lang="en-US" dirty="0"/>
          </a:p>
        </p:txBody>
      </p:sp>
    </p:spTree>
    <p:extLst>
      <p:ext uri="{BB962C8B-B14F-4D97-AF65-F5344CB8AC3E}">
        <p14:creationId xmlns:p14="http://schemas.microsoft.com/office/powerpoint/2010/main" val="109728730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Bath</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b="1" dirty="0" smtClean="0"/>
              <a:t>Procedure </a:t>
            </a:r>
          </a:p>
          <a:p>
            <a:pPr>
              <a:buNone/>
            </a:pPr>
            <a:r>
              <a:rPr lang="en-US" dirty="0" smtClean="0"/>
              <a:t>•  Perform hand hygiene; </a:t>
            </a:r>
          </a:p>
          <a:p>
            <a:pPr>
              <a:buNone/>
            </a:pPr>
            <a:r>
              <a:rPr lang="en-US" dirty="0" smtClean="0"/>
              <a:t>•  Put on apron; </a:t>
            </a:r>
          </a:p>
          <a:p>
            <a:pPr>
              <a:buNone/>
            </a:pPr>
            <a:r>
              <a:rPr lang="en-US" dirty="0" smtClean="0"/>
              <a:t>•  Collect and prepare the equipment; </a:t>
            </a:r>
          </a:p>
          <a:p>
            <a:pPr>
              <a:buNone/>
            </a:pPr>
            <a:r>
              <a:rPr lang="en-US" dirty="0" smtClean="0"/>
              <a:t>•  Ensure patient understands and consents to procedure; </a:t>
            </a:r>
          </a:p>
          <a:p>
            <a:pPr>
              <a:buNone/>
            </a:pPr>
            <a:r>
              <a:rPr lang="en-US" dirty="0" smtClean="0"/>
              <a:t>•  Ensure the patient’s privacy; </a:t>
            </a:r>
          </a:p>
          <a:p>
            <a:pPr>
              <a:buNone/>
            </a:pPr>
            <a:r>
              <a:rPr lang="en-US" dirty="0" smtClean="0"/>
              <a:t>•  Remove excess bed linen, but leave patient covered with a bed sheet; </a:t>
            </a:r>
          </a:p>
          <a:p>
            <a:pPr>
              <a:buNone/>
            </a:pPr>
            <a:r>
              <a:rPr lang="en-US" dirty="0" smtClean="0"/>
              <a:t>•  Assist the patient to remove night wear; </a:t>
            </a:r>
          </a:p>
          <a:p>
            <a:pPr>
              <a:buNone/>
            </a:pPr>
            <a:r>
              <a:rPr lang="en-US" dirty="0" smtClean="0"/>
              <a:t>•  Check the temperature of the water </a:t>
            </a:r>
          </a:p>
        </p:txBody>
      </p:sp>
    </p:spTree>
  </p:cSld>
  <p:clrMapOvr>
    <a:masterClrMapping/>
  </p:clrMapOvr>
  <p:timing>
    <p:tnLst>
      <p:par>
        <p:cTn id="1" dur="indefinite" restart="never" nodeType="tmRoot"/>
      </p:par>
    </p:tnLst>
  </p:timing>
</p:sld>
</file>

<file path=ppt/slides/slide1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POISONING</a:t>
            </a:r>
            <a:endParaRPr lang="en-US" dirty="0"/>
          </a:p>
        </p:txBody>
      </p:sp>
      <p:sp>
        <p:nvSpPr>
          <p:cNvPr id="3" name="Content Placeholder 2"/>
          <p:cNvSpPr>
            <a:spLocks noGrp="1"/>
          </p:cNvSpPr>
          <p:nvPr>
            <p:ph idx="1"/>
          </p:nvPr>
        </p:nvSpPr>
        <p:spPr/>
        <p:txBody>
          <a:bodyPr>
            <a:normAutofit fontScale="92500"/>
          </a:bodyPr>
          <a:lstStyle/>
          <a:p>
            <a:r>
              <a:rPr lang="en-US" dirty="0" smtClean="0"/>
              <a:t>B. Induce vomiting if poison is known and is not a corrosive substance or petroleum product. To induce vomiting: Give adult one ounce of syrup of ipecac (1/2 ounce for child) followed by four or five glasses of water. If victim has vomited, follow with one ounce of powdered, activated charcoal in water, if available.</a:t>
            </a:r>
          </a:p>
          <a:p>
            <a:pPr>
              <a:buNone/>
            </a:pPr>
            <a:r>
              <a:rPr lang="en-US" dirty="0" smtClean="0"/>
              <a:t>3. Take poison container (or </a:t>
            </a:r>
            <a:r>
              <a:rPr lang="en-US" dirty="0" err="1" smtClean="0"/>
              <a:t>vomitus</a:t>
            </a:r>
            <a:r>
              <a:rPr lang="en-US" dirty="0" smtClean="0"/>
              <a:t> if poison is unknown) with victim to the hospital.</a:t>
            </a:r>
          </a:p>
          <a:p>
            <a:endParaRPr lang="en-US" dirty="0"/>
          </a:p>
        </p:txBody>
      </p:sp>
    </p:spTree>
    <p:extLst>
      <p:ext uri="{BB962C8B-B14F-4D97-AF65-F5344CB8AC3E}">
        <p14:creationId xmlns:p14="http://schemas.microsoft.com/office/powerpoint/2010/main" val="729152536"/>
      </p:ext>
    </p:extLst>
  </p:cSld>
  <p:clrMapOvr>
    <a:masterClrMapping/>
  </p:clrMapOvr>
</p:sld>
</file>

<file path=ppt/slides/slide1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UNCONSCIOUSNESS</a:t>
            </a:r>
            <a:endParaRPr lang="en-US" dirty="0"/>
          </a:p>
        </p:txBody>
      </p:sp>
      <p:sp>
        <p:nvSpPr>
          <p:cNvPr id="3" name="Content Placeholder 2"/>
          <p:cNvSpPr>
            <a:spLocks noGrp="1"/>
          </p:cNvSpPr>
          <p:nvPr>
            <p:ph idx="1"/>
          </p:nvPr>
        </p:nvSpPr>
        <p:spPr/>
        <p:txBody>
          <a:bodyPr>
            <a:normAutofit/>
          </a:bodyPr>
          <a:lstStyle/>
          <a:p>
            <a:r>
              <a:rPr lang="en-US" dirty="0" smtClean="0"/>
              <a:t>Unconsciousness is when a person is unable to respond to people and activities.</a:t>
            </a:r>
          </a:p>
          <a:p>
            <a:r>
              <a:rPr lang="en-US" dirty="0" smtClean="0"/>
              <a:t>Brief unconsciousness (or fainting) is often caused by dehydration, low blood sugar, or temporary low blood pressure.</a:t>
            </a:r>
          </a:p>
          <a:p>
            <a:endParaRPr lang="en-US" dirty="0"/>
          </a:p>
        </p:txBody>
      </p:sp>
    </p:spTree>
    <p:extLst>
      <p:ext uri="{BB962C8B-B14F-4D97-AF65-F5344CB8AC3E}">
        <p14:creationId xmlns:p14="http://schemas.microsoft.com/office/powerpoint/2010/main" val="59691486"/>
      </p:ext>
    </p:extLst>
  </p:cSld>
  <p:clrMapOvr>
    <a:masterClrMapping/>
  </p:clrMapOvr>
</p:sld>
</file>

<file path=ppt/slides/slide1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Levels of unconscious episodes </a:t>
            </a:r>
            <a:endParaRPr lang="en-US" b="1" dirty="0"/>
          </a:p>
        </p:txBody>
      </p:sp>
      <p:sp>
        <p:nvSpPr>
          <p:cNvPr id="3" name="Content Placeholder 2"/>
          <p:cNvSpPr>
            <a:spLocks noGrp="1"/>
          </p:cNvSpPr>
          <p:nvPr>
            <p:ph idx="1"/>
          </p:nvPr>
        </p:nvSpPr>
        <p:spPr/>
        <p:txBody>
          <a:bodyPr/>
          <a:lstStyle/>
          <a:p>
            <a:r>
              <a:rPr lang="en-US" dirty="0" smtClean="0"/>
              <a:t>Brief - Examples are fainting or blacking out.</a:t>
            </a:r>
          </a:p>
          <a:p>
            <a:r>
              <a:rPr lang="en-US" dirty="0" smtClean="0"/>
              <a:t>Longer - The victim is incoherent when roused.</a:t>
            </a:r>
          </a:p>
          <a:p>
            <a:r>
              <a:rPr lang="en-US" dirty="0" smtClean="0"/>
              <a:t>Prolonged - A person in a coma, for example, can be motionless and not at all aware of his or her surroundings for a very long time.</a:t>
            </a:r>
          </a:p>
          <a:p>
            <a:endParaRPr lang="en-US" dirty="0"/>
          </a:p>
        </p:txBody>
      </p:sp>
    </p:spTree>
    <p:extLst>
      <p:ext uri="{BB962C8B-B14F-4D97-AF65-F5344CB8AC3E}">
        <p14:creationId xmlns:p14="http://schemas.microsoft.com/office/powerpoint/2010/main" val="2640089282"/>
      </p:ext>
    </p:extLst>
  </p:cSld>
  <p:clrMapOvr>
    <a:masterClrMapping/>
  </p:clrMapOvr>
</p:sld>
</file>

<file path=ppt/slides/slide1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Primary Survey</a:t>
            </a:r>
            <a:br>
              <a:rPr lang="en-US" b="1" dirty="0" smtClean="0"/>
            </a:br>
            <a:endParaRPr lang="en-US" dirty="0"/>
          </a:p>
        </p:txBody>
      </p:sp>
      <p:sp>
        <p:nvSpPr>
          <p:cNvPr id="3" name="Content Placeholder 2"/>
          <p:cNvSpPr>
            <a:spLocks noGrp="1"/>
          </p:cNvSpPr>
          <p:nvPr>
            <p:ph idx="1"/>
          </p:nvPr>
        </p:nvSpPr>
        <p:spPr/>
        <p:txBody>
          <a:bodyPr>
            <a:normAutofit fontScale="85000" lnSpcReduction="10000"/>
          </a:bodyPr>
          <a:lstStyle/>
          <a:p>
            <a:r>
              <a:rPr lang="en-US" b="1" dirty="0" smtClean="0"/>
              <a:t>D</a:t>
            </a:r>
            <a:r>
              <a:rPr lang="en-US" dirty="0" smtClean="0"/>
              <a:t>anger - Looking for Dangers to yourself and Casualty</a:t>
            </a:r>
          </a:p>
          <a:p>
            <a:r>
              <a:rPr lang="en-US" b="1" dirty="0" smtClean="0"/>
              <a:t>R</a:t>
            </a:r>
            <a:r>
              <a:rPr lang="en-US" dirty="0" smtClean="0"/>
              <a:t>esponse - Use the Glasgow Coma Scale to ascertain level of consciousness </a:t>
            </a:r>
          </a:p>
          <a:p>
            <a:r>
              <a:rPr lang="en-US" b="1" dirty="0" smtClean="0"/>
              <a:t>A</a:t>
            </a:r>
            <a:r>
              <a:rPr lang="en-US" dirty="0" smtClean="0"/>
              <a:t>irway - Examining the Airway for obstruction and Cervical Spine Control in the event of any possible trauma </a:t>
            </a:r>
          </a:p>
          <a:p>
            <a:r>
              <a:rPr lang="en-US" b="1" dirty="0" smtClean="0"/>
              <a:t>B</a:t>
            </a:r>
            <a:r>
              <a:rPr lang="en-US" dirty="0" smtClean="0"/>
              <a:t>reathing - Look, Listen and Feel for adequate respiratory effort. </a:t>
            </a:r>
          </a:p>
          <a:p>
            <a:r>
              <a:rPr lang="en-US" b="1" dirty="0" smtClean="0"/>
              <a:t>C</a:t>
            </a:r>
            <a:r>
              <a:rPr lang="en-US" dirty="0" smtClean="0"/>
              <a:t>irculation - Checking the Circulation. If a carotid pulse is not palpable then resuscitation should be commenced </a:t>
            </a:r>
          </a:p>
          <a:p>
            <a:endParaRPr lang="en-US" dirty="0"/>
          </a:p>
        </p:txBody>
      </p:sp>
    </p:spTree>
    <p:extLst>
      <p:ext uri="{BB962C8B-B14F-4D97-AF65-F5344CB8AC3E}">
        <p14:creationId xmlns:p14="http://schemas.microsoft.com/office/powerpoint/2010/main" val="3030213254"/>
      </p:ext>
    </p:extLst>
  </p:cSld>
  <p:clrMapOvr>
    <a:masterClrMapping/>
  </p:clrMapOvr>
</p:sld>
</file>

<file path=ppt/slides/slide1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UNCONSCIOUSNESS</a:t>
            </a:r>
            <a:endParaRPr lang="en-US" dirty="0"/>
          </a:p>
        </p:txBody>
      </p:sp>
      <p:sp>
        <p:nvSpPr>
          <p:cNvPr id="3" name="Content Placeholder 2"/>
          <p:cNvSpPr>
            <a:spLocks noGrp="1"/>
          </p:cNvSpPr>
          <p:nvPr>
            <p:ph idx="1"/>
          </p:nvPr>
        </p:nvSpPr>
        <p:spPr/>
        <p:txBody>
          <a:bodyPr/>
          <a:lstStyle/>
          <a:p>
            <a:r>
              <a:rPr lang="en-US" dirty="0" smtClean="0"/>
              <a:t>Do NOT give an unconscious person any food or drink. </a:t>
            </a:r>
          </a:p>
          <a:p>
            <a:r>
              <a:rPr lang="en-US" dirty="0" smtClean="0"/>
              <a:t>Do NOT leave the person alone. </a:t>
            </a:r>
          </a:p>
          <a:p>
            <a:r>
              <a:rPr lang="en-US" dirty="0" smtClean="0"/>
              <a:t>Do NOT place a pillow under the head of an unconscious person. </a:t>
            </a:r>
          </a:p>
          <a:p>
            <a:r>
              <a:rPr lang="en-US" dirty="0" smtClean="0"/>
              <a:t>Do NOT slap an unconscious person's face or splash water on the face to try to revive him.</a:t>
            </a:r>
          </a:p>
          <a:p>
            <a:endParaRPr lang="en-US" dirty="0"/>
          </a:p>
        </p:txBody>
      </p:sp>
    </p:spTree>
    <p:extLst>
      <p:ext uri="{BB962C8B-B14F-4D97-AF65-F5344CB8AC3E}">
        <p14:creationId xmlns:p14="http://schemas.microsoft.com/office/powerpoint/2010/main" val="2756743532"/>
      </p:ext>
    </p:extLst>
  </p:cSld>
  <p:clrMapOvr>
    <a:masterClrMapping/>
  </p:clrMapOvr>
</p:sld>
</file>

<file path=ppt/slides/slide1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UNCONSCIOUSNESS</a:t>
            </a:r>
            <a:br>
              <a:rPr lang="en-US" b="1" dirty="0" smtClean="0"/>
            </a:b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Victim Is Not Mentally Aware; Does Not Respond to Sensory Stimuli, Such as Sound or Light</a:t>
            </a:r>
          </a:p>
          <a:p>
            <a:pPr>
              <a:buNone/>
            </a:pPr>
            <a:r>
              <a:rPr lang="en-US" b="1" dirty="0" smtClean="0"/>
              <a:t>TREATMENT</a:t>
            </a:r>
          </a:p>
          <a:p>
            <a:pPr>
              <a:buNone/>
            </a:pPr>
            <a:r>
              <a:rPr lang="en-US" dirty="0" smtClean="0"/>
              <a:t>1. Call for professional medical help.</a:t>
            </a:r>
          </a:p>
          <a:p>
            <a:pPr>
              <a:buNone/>
            </a:pPr>
            <a:r>
              <a:rPr lang="en-US" dirty="0" smtClean="0"/>
              <a:t>2. DO NOT move victim or give anything by mouth.</a:t>
            </a:r>
          </a:p>
          <a:p>
            <a:pPr>
              <a:buNone/>
            </a:pPr>
            <a:r>
              <a:rPr lang="en-US" dirty="0" smtClean="0"/>
              <a:t>3. Keep victim warm; loosen any tight clothing.</a:t>
            </a:r>
          </a:p>
          <a:p>
            <a:pPr>
              <a:buNone/>
            </a:pPr>
            <a:r>
              <a:rPr lang="en-US" dirty="0" smtClean="0"/>
              <a:t>4. Maintain an open airway. If breathing difficulties develop, begin rescue breathing techniques immediately.</a:t>
            </a:r>
          </a:p>
          <a:p>
            <a:pPr>
              <a:buNone/>
            </a:pPr>
            <a:r>
              <a:rPr lang="en-US" dirty="0" smtClean="0"/>
              <a:t>5. Check for emergency medical identification tag to help determine cause of unconsciousness.</a:t>
            </a:r>
            <a:endParaRPr lang="en-US" dirty="0"/>
          </a:p>
        </p:txBody>
      </p:sp>
    </p:spTree>
    <p:extLst>
      <p:ext uri="{BB962C8B-B14F-4D97-AF65-F5344CB8AC3E}">
        <p14:creationId xmlns:p14="http://schemas.microsoft.com/office/powerpoint/2010/main" val="1044060955"/>
      </p:ext>
    </p:extLst>
  </p:cSld>
  <p:clrMapOvr>
    <a:masterClrMapping/>
  </p:clrMapOvr>
</p:sld>
</file>

<file path=ppt/slides/slide1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UNCONSCIOUSNESS</a:t>
            </a:r>
            <a:br>
              <a:rPr lang="en-US" b="1" dirty="0" smtClean="0"/>
            </a:br>
            <a:endParaRPr lang="en-US" dirty="0"/>
          </a:p>
        </p:txBody>
      </p:sp>
      <p:sp>
        <p:nvSpPr>
          <p:cNvPr id="3" name="Content Placeholder 2"/>
          <p:cNvSpPr>
            <a:spLocks noGrp="1"/>
          </p:cNvSpPr>
          <p:nvPr>
            <p:ph idx="1"/>
          </p:nvPr>
        </p:nvSpPr>
        <p:spPr/>
        <p:txBody>
          <a:bodyPr>
            <a:normAutofit fontScale="92500"/>
          </a:bodyPr>
          <a:lstStyle/>
          <a:p>
            <a:r>
              <a:rPr lang="en-US" dirty="0" smtClean="0"/>
              <a:t>Call or tell someone to </a:t>
            </a:r>
            <a:r>
              <a:rPr lang="en-US" b="1" dirty="0" smtClean="0"/>
              <a:t>call  emergency lines</a:t>
            </a:r>
            <a:r>
              <a:rPr lang="en-US" dirty="0" smtClean="0"/>
              <a:t>.</a:t>
            </a:r>
          </a:p>
          <a:p>
            <a:r>
              <a:rPr lang="en-US" dirty="0" smtClean="0"/>
              <a:t>Check the person's airway, breathing, and pulse frequently. If necessary, begin rescue breathing and CPR.</a:t>
            </a:r>
          </a:p>
          <a:p>
            <a:r>
              <a:rPr lang="en-US" dirty="0" smtClean="0"/>
              <a:t>If the person is breathing and lying on the back, and you do not think there is a spinal injury, carefully roll the person toward you onto the side. If breathing or pulse stops at any time, roll the person on to his back and begin CPR.</a:t>
            </a:r>
          </a:p>
          <a:p>
            <a:endParaRPr lang="en-US" dirty="0"/>
          </a:p>
        </p:txBody>
      </p:sp>
    </p:spTree>
    <p:extLst>
      <p:ext uri="{BB962C8B-B14F-4D97-AF65-F5344CB8AC3E}">
        <p14:creationId xmlns:p14="http://schemas.microsoft.com/office/powerpoint/2010/main" val="2557028387"/>
      </p:ext>
    </p:extLst>
  </p:cSld>
  <p:clrMapOvr>
    <a:masterClrMapping/>
  </p:clrMapOvr>
</p:sld>
</file>

<file path=ppt/slides/slide1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UNCONSCIOUSNESS</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If you think there is a spinal injury, leave the person where you found them (as long as breathing continues). If the person vomits, roll the entire body at one time to the side. </a:t>
            </a:r>
          </a:p>
          <a:p>
            <a:r>
              <a:rPr lang="en-US" dirty="0" smtClean="0"/>
              <a:t>Keep the person warm until medical help arrives.</a:t>
            </a:r>
          </a:p>
          <a:p>
            <a:r>
              <a:rPr lang="en-US" dirty="0" smtClean="0"/>
              <a:t>If fainting is likely due to low blood sugar, give the person something sweet to eat or drink when they become conscious.</a:t>
            </a:r>
          </a:p>
          <a:p>
            <a:endParaRPr lang="en-US" dirty="0"/>
          </a:p>
        </p:txBody>
      </p:sp>
    </p:spTree>
    <p:extLst>
      <p:ext uri="{BB962C8B-B14F-4D97-AF65-F5344CB8AC3E}">
        <p14:creationId xmlns:p14="http://schemas.microsoft.com/office/powerpoint/2010/main" val="3097648734"/>
      </p:ext>
    </p:extLst>
  </p:cSld>
  <p:clrMapOvr>
    <a:masterClrMapping/>
  </p:clrMapOvr>
</p:sld>
</file>

<file path=ppt/slides/slide1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srcRect/>
          <a:stretch>
            <a:fillRect/>
          </a:stretch>
        </p:blipFill>
        <p:spPr bwMode="auto">
          <a:xfrm>
            <a:off x="838200" y="1524000"/>
            <a:ext cx="7467600" cy="4572000"/>
          </a:xfrm>
          <a:prstGeom prst="rect">
            <a:avLst/>
          </a:prstGeom>
          <a:noFill/>
          <a:ln w="9525">
            <a:noFill/>
            <a:miter lim="800000"/>
            <a:headEnd/>
            <a:tailEnd/>
          </a:ln>
          <a:effectLst/>
        </p:spPr>
      </p:pic>
    </p:spTree>
    <p:extLst>
      <p:ext uri="{BB962C8B-B14F-4D97-AF65-F5344CB8AC3E}">
        <p14:creationId xmlns:p14="http://schemas.microsoft.com/office/powerpoint/2010/main" val="1820066141"/>
      </p:ext>
    </p:extLst>
  </p:cSld>
  <p:clrMapOvr>
    <a:masterClrMapping/>
  </p:clrMapOvr>
</p:sld>
</file>

<file path=ppt/slides/slide1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GENERAL INSECT STINGS </a:t>
            </a:r>
            <a:br>
              <a:rPr lang="en-US" b="1"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1.  If a stinger is present, remove it by scraping away or gently pulling it out with forceps. </a:t>
            </a:r>
          </a:p>
          <a:p>
            <a:r>
              <a:rPr lang="en-US" dirty="0" smtClean="0"/>
              <a:t>2.  Apply paste of baking soda and cold cream or use a commercially available sting aid for topical relief of mosquito and other insect bites.  Calamine lotion will also relieve itching </a:t>
            </a:r>
          </a:p>
          <a:p>
            <a:r>
              <a:rPr lang="en-US" dirty="0" smtClean="0"/>
              <a:t>3.  If multiple stings, or unusual reaction (i.e. excessive reddish skin or breathing issues), or a history of severe reactions, take victim immediately to advanced medical support.</a:t>
            </a:r>
            <a:endParaRPr lang="en-US" dirty="0"/>
          </a:p>
        </p:txBody>
      </p:sp>
    </p:spTree>
    <p:extLst>
      <p:ext uri="{BB962C8B-B14F-4D97-AF65-F5344CB8AC3E}">
        <p14:creationId xmlns:p14="http://schemas.microsoft.com/office/powerpoint/2010/main" val="95973641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Bath</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  Wash, rinse and dry the patient’s face, ears and neck; </a:t>
            </a:r>
          </a:p>
          <a:p>
            <a:pPr>
              <a:buNone/>
            </a:pPr>
            <a:r>
              <a:rPr lang="en-US" dirty="0" smtClean="0"/>
              <a:t>•  Expose only the part of the patient’s body being washed; </a:t>
            </a:r>
          </a:p>
          <a:p>
            <a:pPr>
              <a:buNone/>
            </a:pPr>
            <a:r>
              <a:rPr lang="en-US" dirty="0" smtClean="0"/>
              <a:t>•  Change the water as it cools, becomes dirty or immediately after washing the patient’s pubic area; </a:t>
            </a:r>
          </a:p>
          <a:p>
            <a:pPr>
              <a:buNone/>
            </a:pPr>
            <a:r>
              <a:rPr lang="en-US" dirty="0" smtClean="0"/>
              <a:t>•  Wash rinse and dry thoroughly the patient’s body in an appropriate order such as the upper limbs, chest and abdomen, back lower limbs and anal area; </a:t>
            </a:r>
          </a:p>
          <a:p>
            <a:pPr>
              <a:buNone/>
            </a:pPr>
            <a:r>
              <a:rPr lang="en-US" dirty="0" smtClean="0"/>
              <a:t>•  Monitor skin integrity</a:t>
            </a:r>
          </a:p>
          <a:p>
            <a:pPr>
              <a:buNone/>
            </a:pPr>
            <a:r>
              <a:rPr lang="en-US" dirty="0" smtClean="0"/>
              <a:t>•  Apply patient’s toiletries as desired by patients; </a:t>
            </a:r>
          </a:p>
        </p:txBody>
      </p:sp>
    </p:spTree>
  </p:cSld>
  <p:clrMapOvr>
    <a:masterClrMapping/>
  </p:clrMapOvr>
  <p:timing>
    <p:tnLst>
      <p:par>
        <p:cTn id="1" dur="indefinite" restart="never" nodeType="tmRoot"/>
      </p:par>
    </p:tnLst>
  </p:timing>
</p:sld>
</file>

<file path=ppt/slides/slide1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Bed Bug Bites </a:t>
            </a:r>
            <a:br>
              <a:rPr lang="en-US" b="1" dirty="0" smtClean="0"/>
            </a:br>
            <a:endParaRPr lang="en-US" b="1" dirty="0"/>
          </a:p>
        </p:txBody>
      </p:sp>
      <p:sp>
        <p:nvSpPr>
          <p:cNvPr id="3" name="Content Placeholder 2"/>
          <p:cNvSpPr>
            <a:spLocks noGrp="1"/>
          </p:cNvSpPr>
          <p:nvPr>
            <p:ph idx="1"/>
          </p:nvPr>
        </p:nvSpPr>
        <p:spPr/>
        <p:txBody>
          <a:bodyPr>
            <a:normAutofit/>
          </a:bodyPr>
          <a:lstStyle/>
          <a:p>
            <a:pPr>
              <a:buNone/>
            </a:pPr>
            <a:r>
              <a:rPr lang="en-US" b="1" dirty="0" smtClean="0"/>
              <a:t>Description</a:t>
            </a:r>
            <a:r>
              <a:rPr lang="en-US" dirty="0" smtClean="0"/>
              <a:t>: Bedbugs are flat-bodied, oval, reddish brown and about a ¼ in size. Although not painful at first, bed bug bites usually become red, swollen and itchy. Reactions to bites range from mild to severe.</a:t>
            </a:r>
          </a:p>
          <a:p>
            <a:pPr>
              <a:buNone/>
            </a:pPr>
            <a:r>
              <a:rPr lang="en-US" b="1" dirty="0" smtClean="0"/>
              <a:t>Treatment</a:t>
            </a:r>
            <a:r>
              <a:rPr lang="en-US" dirty="0" smtClean="0"/>
              <a:t>: Apply paste of baking soda and cold cream or use a commercially available sting aid for topical relief of bed bug bites.</a:t>
            </a:r>
            <a:endParaRPr lang="en-US" dirty="0"/>
          </a:p>
        </p:txBody>
      </p:sp>
    </p:spTree>
    <p:extLst>
      <p:ext uri="{BB962C8B-B14F-4D97-AF65-F5344CB8AC3E}">
        <p14:creationId xmlns:p14="http://schemas.microsoft.com/office/powerpoint/2010/main" val="270493951"/>
      </p:ext>
    </p:extLst>
  </p:cSld>
  <p:clrMapOvr>
    <a:masterClrMapping/>
  </p:clrMapOvr>
</p:sld>
</file>

<file path=ppt/slides/slide1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
            </a:r>
            <a:br>
              <a:rPr lang="en-US" b="1" dirty="0" smtClean="0"/>
            </a:br>
            <a:r>
              <a:rPr lang="en-US" b="1" dirty="0" smtClean="0"/>
              <a:t>Bee &amp; Wasp Stings </a:t>
            </a:r>
            <a:br>
              <a:rPr lang="en-US" b="1" dirty="0" smtClean="0"/>
            </a:br>
            <a:r>
              <a:rPr lang="en-US" b="1" dirty="0" smtClean="0"/>
              <a:t> </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Description: A very sore area that is red and swollen.  Usually there is a stinger protruding from the skin. </a:t>
            </a:r>
          </a:p>
          <a:p>
            <a:pPr>
              <a:buNone/>
            </a:pPr>
            <a:r>
              <a:rPr lang="en-US" b="1" dirty="0" smtClean="0"/>
              <a:t>Treatment:   </a:t>
            </a:r>
          </a:p>
          <a:p>
            <a:pPr>
              <a:buNone/>
            </a:pPr>
            <a:r>
              <a:rPr lang="en-US" dirty="0" smtClean="0"/>
              <a:t>1.  Scrape the stinger away with the edge of a credit card, knife blade, or thumbnail.  Do not try and squeeze the stinger out, as this will cause more bee/wasp venom into the skin.    </a:t>
            </a:r>
          </a:p>
          <a:p>
            <a:pPr>
              <a:buNone/>
            </a:pPr>
            <a:r>
              <a:rPr lang="en-US" dirty="0" smtClean="0"/>
              <a:t>2. After removing the stinger, wash the area with soap and water.  </a:t>
            </a:r>
          </a:p>
          <a:p>
            <a:pPr>
              <a:buNone/>
            </a:pPr>
            <a:r>
              <a:rPr lang="en-US" dirty="0" smtClean="0"/>
              <a:t>3.  Apply a cool washcloth or ice pack. </a:t>
            </a:r>
          </a:p>
        </p:txBody>
      </p:sp>
    </p:spTree>
    <p:extLst>
      <p:ext uri="{BB962C8B-B14F-4D97-AF65-F5344CB8AC3E}">
        <p14:creationId xmlns:p14="http://schemas.microsoft.com/office/powerpoint/2010/main" val="2868108851"/>
      </p:ext>
    </p:extLst>
  </p:cSld>
  <p:clrMapOvr>
    <a:masterClrMapping/>
  </p:clrMapOvr>
</p:sld>
</file>

<file path=ppt/slides/slide1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Bee &amp; Wasp Stings </a:t>
            </a:r>
            <a:br>
              <a:rPr lang="en-US" b="1" dirty="0" smtClean="0"/>
            </a:br>
            <a:endParaRPr lang="en-US" dirty="0"/>
          </a:p>
        </p:txBody>
      </p:sp>
      <p:sp>
        <p:nvSpPr>
          <p:cNvPr id="3" name="Content Placeholder 2"/>
          <p:cNvSpPr>
            <a:spLocks noGrp="1"/>
          </p:cNvSpPr>
          <p:nvPr>
            <p:ph idx="1"/>
          </p:nvPr>
        </p:nvSpPr>
        <p:spPr/>
        <p:txBody>
          <a:bodyPr/>
          <a:lstStyle/>
          <a:p>
            <a:pPr>
              <a:buNone/>
            </a:pPr>
            <a:r>
              <a:rPr lang="en-US" dirty="0" smtClean="0"/>
              <a:t>4.  Some people have symptoms of severe allergic reactions are: </a:t>
            </a:r>
          </a:p>
          <a:p>
            <a:pPr>
              <a:buNone/>
            </a:pPr>
            <a:r>
              <a:rPr lang="en-US" dirty="0" smtClean="0"/>
              <a:t>•  shortness of breath  </a:t>
            </a:r>
          </a:p>
          <a:p>
            <a:pPr>
              <a:buNone/>
            </a:pPr>
            <a:r>
              <a:rPr lang="en-US" dirty="0" smtClean="0"/>
              <a:t>•  thickening of the tongue  </a:t>
            </a:r>
          </a:p>
          <a:p>
            <a:pPr>
              <a:buNone/>
            </a:pPr>
            <a:r>
              <a:rPr lang="en-US" dirty="0" smtClean="0"/>
              <a:t>•  sweating  </a:t>
            </a:r>
          </a:p>
          <a:p>
            <a:pPr>
              <a:buNone/>
            </a:pPr>
            <a:r>
              <a:rPr lang="en-US" dirty="0" smtClean="0"/>
              <a:t>•  an anaphylactic shock  </a:t>
            </a:r>
          </a:p>
          <a:p>
            <a:pPr>
              <a:buNone/>
            </a:pPr>
            <a:r>
              <a:rPr lang="en-US" dirty="0" smtClean="0"/>
              <a:t>•  Seek medical help immediately if you have an allergic reaction. </a:t>
            </a:r>
          </a:p>
          <a:p>
            <a:endParaRPr lang="en-US" dirty="0"/>
          </a:p>
        </p:txBody>
      </p:sp>
    </p:spTree>
    <p:extLst>
      <p:ext uri="{BB962C8B-B14F-4D97-AF65-F5344CB8AC3E}">
        <p14:creationId xmlns:p14="http://schemas.microsoft.com/office/powerpoint/2010/main" val="193855921"/>
      </p:ext>
    </p:extLst>
  </p:cSld>
  <p:clrMapOvr>
    <a:masterClrMapping/>
  </p:clrMapOvr>
</p:sld>
</file>

<file path=ppt/slides/slide1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Scorpion Sting </a:t>
            </a:r>
            <a:br>
              <a:rPr lang="en-US" b="1" dirty="0" smtClean="0"/>
            </a:br>
            <a:endParaRPr lang="en-US" dirty="0"/>
          </a:p>
        </p:txBody>
      </p:sp>
      <p:sp>
        <p:nvSpPr>
          <p:cNvPr id="3" name="Content Placeholder 2"/>
          <p:cNvSpPr>
            <a:spLocks noGrp="1"/>
          </p:cNvSpPr>
          <p:nvPr>
            <p:ph idx="1"/>
          </p:nvPr>
        </p:nvSpPr>
        <p:spPr/>
        <p:txBody>
          <a:bodyPr>
            <a:normAutofit/>
          </a:bodyPr>
          <a:lstStyle/>
          <a:p>
            <a:pPr>
              <a:buNone/>
            </a:pPr>
            <a:r>
              <a:rPr lang="en-US" dirty="0" smtClean="0"/>
              <a:t>Description: Usually found in the south western portions of the US.  Less dangerous than the black widow, with the exception of babies. </a:t>
            </a:r>
          </a:p>
          <a:p>
            <a:pPr>
              <a:buNone/>
            </a:pPr>
            <a:r>
              <a:rPr lang="en-US" dirty="0" smtClean="0"/>
              <a:t>Treatment:  </a:t>
            </a:r>
          </a:p>
          <a:p>
            <a:r>
              <a:rPr lang="en-US" dirty="0" smtClean="0"/>
              <a:t>1.  Cold packs </a:t>
            </a:r>
          </a:p>
          <a:p>
            <a:r>
              <a:rPr lang="en-US" dirty="0" smtClean="0"/>
              <a:t>2. Get victim to advanced medical support as soon as possible. </a:t>
            </a:r>
            <a:endParaRPr lang="en-US" dirty="0"/>
          </a:p>
        </p:txBody>
      </p:sp>
    </p:spTree>
    <p:extLst>
      <p:ext uri="{BB962C8B-B14F-4D97-AF65-F5344CB8AC3E}">
        <p14:creationId xmlns:p14="http://schemas.microsoft.com/office/powerpoint/2010/main" val="458501027"/>
      </p:ext>
    </p:extLst>
  </p:cSld>
  <p:clrMapOvr>
    <a:masterClrMapping/>
  </p:clrMapOvr>
</p:sld>
</file>

<file path=ppt/slides/slide1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Snake Bite </a:t>
            </a:r>
            <a:br>
              <a:rPr lang="en-US" b="1" dirty="0" smtClean="0"/>
            </a:br>
            <a:endParaRPr lang="en-US" dirty="0"/>
          </a:p>
        </p:txBody>
      </p:sp>
      <p:sp>
        <p:nvSpPr>
          <p:cNvPr id="3" name="Content Placeholder 2"/>
          <p:cNvSpPr>
            <a:spLocks noGrp="1"/>
          </p:cNvSpPr>
          <p:nvPr>
            <p:ph idx="1"/>
          </p:nvPr>
        </p:nvSpPr>
        <p:spPr/>
        <p:txBody>
          <a:bodyPr>
            <a:normAutofit fontScale="85000" lnSpcReduction="10000"/>
          </a:bodyPr>
          <a:lstStyle/>
          <a:p>
            <a:r>
              <a:rPr lang="en-US" b="1" dirty="0" smtClean="0"/>
              <a:t>= Expose the wound </a:t>
            </a:r>
          </a:p>
          <a:p>
            <a:pPr lvl="1"/>
            <a:r>
              <a:rPr lang="en-US" dirty="0" smtClean="0"/>
              <a:t>(a) Remove clothing </a:t>
            </a:r>
          </a:p>
          <a:p>
            <a:pPr lvl="1"/>
            <a:r>
              <a:rPr lang="en-US" dirty="0" smtClean="0"/>
              <a:t>(b) Remove shoes </a:t>
            </a:r>
          </a:p>
          <a:p>
            <a:pPr lvl="1"/>
            <a:r>
              <a:rPr lang="en-US" dirty="0" smtClean="0"/>
              <a:t>(c) Remove casualty’s jewelry (safeguard/protect jewelry. Place in casualty’s pocket) </a:t>
            </a:r>
          </a:p>
          <a:p>
            <a:endParaRPr lang="en-US" dirty="0" smtClean="0"/>
          </a:p>
          <a:p>
            <a:r>
              <a:rPr lang="en-US" b="1" dirty="0" smtClean="0"/>
              <a:t>= Determine the nature of bite </a:t>
            </a:r>
          </a:p>
          <a:p>
            <a:pPr lvl="1"/>
            <a:r>
              <a:rPr lang="en-US" b="1" dirty="0" smtClean="0"/>
              <a:t>(a) Non-poisonous </a:t>
            </a:r>
          </a:p>
          <a:p>
            <a:pPr lvl="2"/>
            <a:r>
              <a:rPr lang="en-US" dirty="0" smtClean="0"/>
              <a:t>- Four to six rows of teeth - No fang marks on victim </a:t>
            </a:r>
          </a:p>
          <a:p>
            <a:pPr lvl="1"/>
            <a:r>
              <a:rPr lang="en-US" b="1" dirty="0" smtClean="0"/>
              <a:t>(b) Poisonous </a:t>
            </a:r>
          </a:p>
          <a:p>
            <a:pPr lvl="2"/>
            <a:r>
              <a:rPr lang="en-US" dirty="0" smtClean="0"/>
              <a:t>- Two rows of teeth - Two fangs which create puncture wounds </a:t>
            </a:r>
          </a:p>
          <a:p>
            <a:endParaRPr lang="en-US" dirty="0" smtClean="0"/>
          </a:p>
          <a:p>
            <a:endParaRPr lang="en-US" dirty="0"/>
          </a:p>
        </p:txBody>
      </p:sp>
    </p:spTree>
    <p:extLst>
      <p:ext uri="{BB962C8B-B14F-4D97-AF65-F5344CB8AC3E}">
        <p14:creationId xmlns:p14="http://schemas.microsoft.com/office/powerpoint/2010/main" val="1686820786"/>
      </p:ext>
    </p:extLst>
  </p:cSld>
  <p:clrMapOvr>
    <a:masterClrMapping/>
  </p:clrMapOvr>
</p:sld>
</file>

<file path=ppt/slides/slide1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Snake Bite </a:t>
            </a:r>
            <a:br>
              <a:rPr lang="en-US" b="1" dirty="0" smtClean="0"/>
            </a:br>
            <a:endParaRPr lang="en-US" dirty="0"/>
          </a:p>
        </p:txBody>
      </p:sp>
      <p:sp>
        <p:nvSpPr>
          <p:cNvPr id="3" name="Content Placeholder 2"/>
          <p:cNvSpPr>
            <a:spLocks noGrp="1"/>
          </p:cNvSpPr>
          <p:nvPr>
            <p:ph idx="1"/>
          </p:nvPr>
        </p:nvSpPr>
        <p:spPr>
          <a:xfrm>
            <a:off x="457200" y="1600200"/>
            <a:ext cx="8229600" cy="4800600"/>
          </a:xfrm>
        </p:spPr>
        <p:txBody>
          <a:bodyPr>
            <a:normAutofit fontScale="85000" lnSpcReduction="20000"/>
          </a:bodyPr>
          <a:lstStyle/>
          <a:p>
            <a:pPr>
              <a:buNone/>
            </a:pPr>
            <a:r>
              <a:rPr lang="en-US" sz="3000" b="1" dirty="0" smtClean="0"/>
              <a:t>Signs and Symptoms </a:t>
            </a:r>
          </a:p>
          <a:p>
            <a:pPr lvl="2">
              <a:buNone/>
            </a:pPr>
            <a:r>
              <a:rPr lang="en-US" sz="3000" b="1" dirty="0" smtClean="0"/>
              <a:t>(a) Less than one hour </a:t>
            </a:r>
          </a:p>
          <a:p>
            <a:pPr lvl="2">
              <a:buNone/>
            </a:pPr>
            <a:r>
              <a:rPr lang="en-US" sz="3000" dirty="0" smtClean="0"/>
              <a:t>- Headache - Vomiting </a:t>
            </a:r>
          </a:p>
          <a:p>
            <a:pPr lvl="2">
              <a:buNone/>
            </a:pPr>
            <a:r>
              <a:rPr lang="en-US" sz="3000" dirty="0" smtClean="0"/>
              <a:t>- Faintness, confusion, unconscious </a:t>
            </a:r>
          </a:p>
          <a:p>
            <a:pPr lvl="2">
              <a:buNone/>
            </a:pPr>
            <a:r>
              <a:rPr lang="en-US" sz="3000" b="1" dirty="0" smtClean="0"/>
              <a:t>(b) One to three hours after. </a:t>
            </a:r>
          </a:p>
          <a:p>
            <a:pPr lvl="2">
              <a:buNone/>
            </a:pPr>
            <a:r>
              <a:rPr lang="en-US" sz="3000" dirty="0" smtClean="0"/>
              <a:t>- Dropping eyelids - Double vision (</a:t>
            </a:r>
            <a:r>
              <a:rPr lang="en-US" sz="3000" dirty="0" err="1" smtClean="0"/>
              <a:t>Diplopia</a:t>
            </a:r>
            <a:r>
              <a:rPr lang="en-US" sz="3000" dirty="0" smtClean="0"/>
              <a:t>) </a:t>
            </a:r>
          </a:p>
          <a:p>
            <a:pPr lvl="2">
              <a:buNone/>
            </a:pPr>
            <a:r>
              <a:rPr lang="en-US" sz="3000" dirty="0" smtClean="0"/>
              <a:t>- Difficulty in swallowing - Enlarged lymph glands </a:t>
            </a:r>
          </a:p>
          <a:p>
            <a:pPr lvl="2">
              <a:buNone/>
            </a:pPr>
            <a:r>
              <a:rPr lang="en-US" sz="3000" dirty="0" smtClean="0"/>
              <a:t>- Abdominal pain - Dark urine </a:t>
            </a:r>
          </a:p>
          <a:p>
            <a:pPr lvl="2">
              <a:buNone/>
            </a:pPr>
            <a:r>
              <a:rPr lang="en-US" sz="3000" dirty="0" smtClean="0"/>
              <a:t>- Rapid pulse - Hemorrhage </a:t>
            </a:r>
          </a:p>
          <a:p>
            <a:pPr lvl="2">
              <a:buNone/>
            </a:pPr>
            <a:r>
              <a:rPr lang="en-US" sz="3000" b="1" dirty="0" smtClean="0"/>
              <a:t>(c) After three hours </a:t>
            </a:r>
          </a:p>
          <a:p>
            <a:pPr lvl="2">
              <a:buNone/>
            </a:pPr>
            <a:r>
              <a:rPr lang="en-US" sz="3000" dirty="0" smtClean="0"/>
              <a:t>- Paralysis in large muscles - Respiratory paralysis </a:t>
            </a:r>
          </a:p>
          <a:p>
            <a:pPr lvl="2">
              <a:buNone/>
            </a:pPr>
            <a:r>
              <a:rPr lang="en-US" sz="3000" dirty="0" smtClean="0"/>
              <a:t>- Circulatory failure </a:t>
            </a:r>
          </a:p>
          <a:p>
            <a:pPr lvl="1"/>
            <a:endParaRPr lang="en-US" dirty="0" smtClean="0"/>
          </a:p>
          <a:p>
            <a:endParaRPr lang="en-US" dirty="0"/>
          </a:p>
        </p:txBody>
      </p:sp>
    </p:spTree>
    <p:extLst>
      <p:ext uri="{BB962C8B-B14F-4D97-AF65-F5344CB8AC3E}">
        <p14:creationId xmlns:p14="http://schemas.microsoft.com/office/powerpoint/2010/main" val="1176424026"/>
      </p:ext>
    </p:extLst>
  </p:cSld>
  <p:clrMapOvr>
    <a:masterClrMapping/>
  </p:clrMapOvr>
</p:sld>
</file>

<file path=ppt/slides/slide1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Snake Bite </a:t>
            </a:r>
            <a:br>
              <a:rPr lang="en-US" b="1" dirty="0" smtClean="0"/>
            </a:br>
            <a:endParaRPr lang="en-US" dirty="0"/>
          </a:p>
        </p:txBody>
      </p:sp>
      <p:sp>
        <p:nvSpPr>
          <p:cNvPr id="3" name="Content Placeholder 2"/>
          <p:cNvSpPr>
            <a:spLocks noGrp="1"/>
          </p:cNvSpPr>
          <p:nvPr>
            <p:ph idx="1"/>
          </p:nvPr>
        </p:nvSpPr>
        <p:spPr/>
        <p:txBody>
          <a:bodyPr>
            <a:normAutofit/>
          </a:bodyPr>
          <a:lstStyle/>
          <a:p>
            <a:pPr lvl="1">
              <a:buNone/>
            </a:pPr>
            <a:r>
              <a:rPr lang="en-US" b="1" dirty="0" smtClean="0"/>
              <a:t>Treatment </a:t>
            </a:r>
          </a:p>
          <a:p>
            <a:pPr lvl="4"/>
            <a:r>
              <a:rPr lang="en-US" sz="2800" b="1" dirty="0" smtClean="0"/>
              <a:t>(a) Non-poisonous </a:t>
            </a:r>
          </a:p>
          <a:p>
            <a:pPr lvl="2"/>
            <a:r>
              <a:rPr lang="en-US" sz="2800" dirty="0" smtClean="0"/>
              <a:t>- Cleanse/disinfect wound </a:t>
            </a:r>
          </a:p>
          <a:p>
            <a:pPr lvl="2"/>
            <a:r>
              <a:rPr lang="en-US" sz="2800" dirty="0" smtClean="0"/>
              <a:t>Use soap and water or an antiseptic solution. </a:t>
            </a:r>
          </a:p>
          <a:p>
            <a:pPr lvl="2"/>
            <a:r>
              <a:rPr lang="en-US" sz="2800" dirty="0" smtClean="0"/>
              <a:t>Use iodine (if casualty is not allergic to it) </a:t>
            </a:r>
          </a:p>
          <a:p>
            <a:pPr lvl="2">
              <a:buNone/>
            </a:pPr>
            <a:endParaRPr lang="en-US" sz="2800" b="1" u="sng" dirty="0" smtClean="0"/>
          </a:p>
          <a:p>
            <a:pPr lvl="2">
              <a:buNone/>
            </a:pPr>
            <a:r>
              <a:rPr lang="en-US" sz="2800" b="1" u="sng" dirty="0" smtClean="0"/>
              <a:t>CAUTION: If the bite cannot be positively identified as poisonous or non-poisonous, treat as a poisonous bite. </a:t>
            </a:r>
          </a:p>
          <a:p>
            <a:pPr lvl="4"/>
            <a:endParaRPr lang="en-US" sz="2800" dirty="0" smtClean="0"/>
          </a:p>
          <a:p>
            <a:endParaRPr lang="en-US" dirty="0"/>
          </a:p>
        </p:txBody>
      </p:sp>
    </p:spTree>
    <p:extLst>
      <p:ext uri="{BB962C8B-B14F-4D97-AF65-F5344CB8AC3E}">
        <p14:creationId xmlns:p14="http://schemas.microsoft.com/office/powerpoint/2010/main" val="3623299136"/>
      </p:ext>
    </p:extLst>
  </p:cSld>
  <p:clrMapOvr>
    <a:masterClrMapping/>
  </p:clrMapOvr>
</p:sld>
</file>

<file path=ppt/slides/slide1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Snake Bite </a:t>
            </a:r>
            <a:br>
              <a:rPr lang="en-US" b="1" dirty="0" smtClean="0"/>
            </a:br>
            <a:endParaRPr lang="en-US" dirty="0"/>
          </a:p>
        </p:txBody>
      </p:sp>
      <p:sp>
        <p:nvSpPr>
          <p:cNvPr id="3" name="Content Placeholder 2"/>
          <p:cNvSpPr>
            <a:spLocks noGrp="1"/>
          </p:cNvSpPr>
          <p:nvPr>
            <p:ph idx="1"/>
          </p:nvPr>
        </p:nvSpPr>
        <p:spPr>
          <a:xfrm>
            <a:off x="457200" y="1371600"/>
            <a:ext cx="8229600" cy="4754563"/>
          </a:xfrm>
        </p:spPr>
        <p:txBody>
          <a:bodyPr>
            <a:noAutofit/>
          </a:bodyPr>
          <a:lstStyle/>
          <a:p>
            <a:pPr lvl="4"/>
            <a:r>
              <a:rPr lang="en-US" sz="3200" b="1" dirty="0" smtClean="0"/>
              <a:t>(b) Poisonous </a:t>
            </a:r>
          </a:p>
          <a:p>
            <a:pPr lvl="2"/>
            <a:r>
              <a:rPr lang="en-US" sz="3200" dirty="0" smtClean="0"/>
              <a:t>- Rest the casualty / have casualty lie down </a:t>
            </a:r>
          </a:p>
          <a:p>
            <a:pPr lvl="2"/>
            <a:r>
              <a:rPr lang="en-US" sz="3200" dirty="0" smtClean="0"/>
              <a:t>- Keep casualty still to delay venom absorption </a:t>
            </a:r>
          </a:p>
          <a:p>
            <a:pPr lvl="2"/>
            <a:r>
              <a:rPr lang="en-US" sz="3200" dirty="0" smtClean="0"/>
              <a:t>- Apply broad bandage </a:t>
            </a:r>
          </a:p>
          <a:p>
            <a:pPr lvl="2"/>
            <a:r>
              <a:rPr lang="en-US" sz="3200" dirty="0" smtClean="0"/>
              <a:t>- Keep bitten part below heart level </a:t>
            </a:r>
          </a:p>
          <a:p>
            <a:pPr lvl="2"/>
            <a:r>
              <a:rPr lang="en-US" sz="3200" dirty="0" smtClean="0"/>
              <a:t>- Immobilize the limb </a:t>
            </a:r>
          </a:p>
          <a:p>
            <a:pPr lvl="2"/>
            <a:r>
              <a:rPr lang="en-US" sz="3200" dirty="0" smtClean="0"/>
              <a:t>- Bring transport to casualty</a:t>
            </a:r>
            <a:endParaRPr lang="en-US" sz="3200" dirty="0"/>
          </a:p>
        </p:txBody>
      </p:sp>
    </p:spTree>
    <p:extLst>
      <p:ext uri="{BB962C8B-B14F-4D97-AF65-F5344CB8AC3E}">
        <p14:creationId xmlns:p14="http://schemas.microsoft.com/office/powerpoint/2010/main" val="3991994682"/>
      </p:ext>
    </p:extLst>
  </p:cSld>
  <p:clrMapOvr>
    <a:masterClrMapping/>
  </p:clrMapOvr>
</p:sld>
</file>

<file path=ppt/slides/slide1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Snake Bite </a:t>
            </a:r>
            <a:br>
              <a:rPr lang="en-US" b="1" dirty="0" smtClean="0"/>
            </a:br>
            <a:endParaRPr lang="en-US" dirty="0"/>
          </a:p>
        </p:txBody>
      </p:sp>
      <p:sp>
        <p:nvSpPr>
          <p:cNvPr id="3" name="Content Placeholder 2"/>
          <p:cNvSpPr>
            <a:spLocks noGrp="1"/>
          </p:cNvSpPr>
          <p:nvPr>
            <p:ph idx="1"/>
          </p:nvPr>
        </p:nvSpPr>
        <p:spPr/>
        <p:txBody>
          <a:bodyPr/>
          <a:lstStyle/>
          <a:p>
            <a:r>
              <a:rPr lang="en-US" b="1" dirty="0" smtClean="0"/>
              <a:t>= DON’TS </a:t>
            </a:r>
          </a:p>
          <a:p>
            <a:pPr lvl="1"/>
            <a:r>
              <a:rPr lang="en-US" dirty="0" smtClean="0"/>
              <a:t>(a) Cut or incise wound </a:t>
            </a:r>
          </a:p>
          <a:p>
            <a:pPr lvl="1"/>
            <a:r>
              <a:rPr lang="en-US" dirty="0" smtClean="0"/>
              <a:t>(b) Apply tourniquet </a:t>
            </a:r>
          </a:p>
          <a:p>
            <a:pPr lvl="1"/>
            <a:r>
              <a:rPr lang="en-US" dirty="0" smtClean="0"/>
              <a:t>(c) Wash bitten area </a:t>
            </a:r>
          </a:p>
          <a:p>
            <a:endParaRPr lang="en-US" dirty="0"/>
          </a:p>
        </p:txBody>
      </p:sp>
    </p:spTree>
    <p:extLst>
      <p:ext uri="{BB962C8B-B14F-4D97-AF65-F5344CB8AC3E}">
        <p14:creationId xmlns:p14="http://schemas.microsoft.com/office/powerpoint/2010/main" val="1953752123"/>
      </p:ext>
    </p:extLst>
  </p:cSld>
  <p:clrMapOvr>
    <a:masterClrMapping/>
  </p:clrMapOvr>
</p:sld>
</file>

<file path=ppt/slides/slide1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Sprains </a:t>
            </a:r>
            <a:br>
              <a:rPr lang="en-US" b="1" dirty="0" smtClean="0"/>
            </a:br>
            <a:endParaRPr lang="en-US" dirty="0"/>
          </a:p>
        </p:txBody>
      </p:sp>
      <p:sp>
        <p:nvSpPr>
          <p:cNvPr id="3" name="Content Placeholder 2"/>
          <p:cNvSpPr>
            <a:spLocks noGrp="1"/>
          </p:cNvSpPr>
          <p:nvPr>
            <p:ph idx="1"/>
          </p:nvPr>
        </p:nvSpPr>
        <p:spPr/>
        <p:txBody>
          <a:bodyPr/>
          <a:lstStyle/>
          <a:p>
            <a:r>
              <a:rPr lang="en-US" dirty="0" smtClean="0"/>
              <a:t>A sprain is defined as tears of ligaments supporting a joint. </a:t>
            </a:r>
          </a:p>
          <a:p>
            <a:r>
              <a:rPr lang="en-US" dirty="0" smtClean="0"/>
              <a:t>Symptoms include pain at the joint, swelling and possibly discoloration. </a:t>
            </a:r>
            <a:endParaRPr lang="en-US" dirty="0"/>
          </a:p>
        </p:txBody>
      </p:sp>
    </p:spTree>
    <p:extLst>
      <p:ext uri="{BB962C8B-B14F-4D97-AF65-F5344CB8AC3E}">
        <p14:creationId xmlns:p14="http://schemas.microsoft.com/office/powerpoint/2010/main" val="193457779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Bath</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  Assist the patient to wash, rinse and dry their pubic area using the extra face cloth, washing from the  front of the </a:t>
            </a:r>
            <a:r>
              <a:rPr lang="en-US" dirty="0" err="1" smtClean="0"/>
              <a:t>perineal</a:t>
            </a:r>
            <a:r>
              <a:rPr lang="en-US" dirty="0" smtClean="0"/>
              <a:t> area to the back to prevent cross infection from the anal region; </a:t>
            </a:r>
            <a:endParaRPr lang="en-US" dirty="0"/>
          </a:p>
          <a:p>
            <a:r>
              <a:rPr lang="en-US" dirty="0" smtClean="0"/>
              <a:t>Perform </a:t>
            </a:r>
            <a:r>
              <a:rPr lang="en-US" dirty="0"/>
              <a:t>hand hygiene; </a:t>
            </a:r>
            <a:endParaRPr lang="en-US" dirty="0" smtClean="0"/>
          </a:p>
          <a:p>
            <a:pPr>
              <a:buNone/>
            </a:pPr>
            <a:r>
              <a:rPr lang="en-US" dirty="0" smtClean="0"/>
              <a:t>•  Assist the patient to dress in clean wear; </a:t>
            </a:r>
          </a:p>
          <a:p>
            <a:pPr>
              <a:buNone/>
            </a:pPr>
            <a:r>
              <a:rPr lang="en-US" dirty="0" smtClean="0"/>
              <a:t>•  Assist the patient to cut/clean  toe-nails/finger-nails, as required.  Special care should be taken to  ensure no damage is made to the nail or </a:t>
            </a:r>
            <a:r>
              <a:rPr lang="en-US" dirty="0" err="1" smtClean="0"/>
              <a:t>nailbed</a:t>
            </a:r>
            <a:r>
              <a:rPr lang="en-US" dirty="0" smtClean="0"/>
              <a:t> in patients with diabetes or peripheral vascular  disease; </a:t>
            </a:r>
          </a:p>
          <a:p>
            <a:pPr>
              <a:buNone/>
            </a:pPr>
            <a:r>
              <a:rPr lang="en-US" dirty="0" smtClean="0"/>
              <a:t>•  Remake the patient’s bed, using clean linen as required; </a:t>
            </a:r>
          </a:p>
          <a:p>
            <a:pPr>
              <a:buNone/>
            </a:pPr>
            <a:endParaRPr lang="en-US" dirty="0"/>
          </a:p>
        </p:txBody>
      </p:sp>
    </p:spTree>
  </p:cSld>
  <p:clrMapOvr>
    <a:masterClrMapping/>
  </p:clrMapOvr>
  <p:timing>
    <p:tnLst>
      <p:par>
        <p:cTn id="1" dur="indefinite" restart="never" nodeType="tmRoot"/>
      </p:par>
    </p:tnLst>
  </p:timing>
</p:sld>
</file>

<file path=ppt/slides/slide1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Sprains</a:t>
            </a:r>
            <a:endParaRPr lang="en-US" dirty="0"/>
          </a:p>
        </p:txBody>
      </p:sp>
      <p:sp>
        <p:nvSpPr>
          <p:cNvPr id="3" name="Content Placeholder 2"/>
          <p:cNvSpPr>
            <a:spLocks noGrp="1"/>
          </p:cNvSpPr>
          <p:nvPr>
            <p:ph idx="1"/>
          </p:nvPr>
        </p:nvSpPr>
        <p:spPr/>
        <p:txBody>
          <a:bodyPr>
            <a:normAutofit/>
          </a:bodyPr>
          <a:lstStyle/>
          <a:p>
            <a:pPr>
              <a:buNone/>
            </a:pPr>
            <a:r>
              <a:rPr lang="en-US" dirty="0" smtClean="0"/>
              <a:t>Treatment: </a:t>
            </a:r>
          </a:p>
          <a:p>
            <a:r>
              <a:rPr lang="en-US" dirty="0" smtClean="0"/>
              <a:t>Elevate the sprained portion of the body if possible.  For sprained wrist, put in a sling, place sprained ankles on a pillow elevated </a:t>
            </a:r>
          </a:p>
          <a:p>
            <a:r>
              <a:rPr lang="en-US" dirty="0" smtClean="0"/>
              <a:t>Apply cold compress (i.e. ice in a bag) or allow cold running water over </a:t>
            </a:r>
            <a:r>
              <a:rPr lang="en-US" smtClean="0"/>
              <a:t>the sprain </a:t>
            </a:r>
            <a:r>
              <a:rPr lang="en-US" dirty="0" smtClean="0"/>
              <a:t>for the first 6 or 8 hours.  After 24 hours, apply hot compress </a:t>
            </a:r>
            <a:endParaRPr lang="en-US" dirty="0"/>
          </a:p>
        </p:txBody>
      </p:sp>
    </p:spTree>
    <p:extLst>
      <p:ext uri="{BB962C8B-B14F-4D97-AF65-F5344CB8AC3E}">
        <p14:creationId xmlns:p14="http://schemas.microsoft.com/office/powerpoint/2010/main" val="2746293262"/>
      </p:ext>
    </p:extLst>
  </p:cSld>
  <p:clrMapOvr>
    <a:masterClrMapping/>
  </p:clrMapOvr>
</p:sld>
</file>

<file path=ppt/slides/slide1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Foreign body in the eye</a:t>
            </a:r>
            <a:endParaRPr lang="en-US" dirty="0"/>
          </a:p>
        </p:txBody>
      </p:sp>
      <p:pic>
        <p:nvPicPr>
          <p:cNvPr id="2050" name="Picture 2"/>
          <p:cNvPicPr>
            <a:picLocks noGrp="1" noChangeAspect="1" noChangeArrowheads="1"/>
          </p:cNvPicPr>
          <p:nvPr>
            <p:ph idx="1"/>
          </p:nvPr>
        </p:nvPicPr>
        <p:blipFill>
          <a:blip r:embed="rId2"/>
          <a:srcRect/>
          <a:stretch>
            <a:fillRect/>
          </a:stretch>
        </p:blipFill>
        <p:spPr bwMode="auto">
          <a:xfrm>
            <a:off x="1371600" y="1600200"/>
            <a:ext cx="6858000" cy="4419600"/>
          </a:xfrm>
          <a:prstGeom prst="rect">
            <a:avLst/>
          </a:prstGeom>
          <a:noFill/>
          <a:ln w="9525">
            <a:noFill/>
            <a:miter lim="800000"/>
            <a:headEnd/>
            <a:tailEnd/>
          </a:ln>
          <a:effectLst/>
        </p:spPr>
      </p:pic>
    </p:spTree>
    <p:extLst>
      <p:ext uri="{BB962C8B-B14F-4D97-AF65-F5344CB8AC3E}">
        <p14:creationId xmlns:p14="http://schemas.microsoft.com/office/powerpoint/2010/main" val="3735750150"/>
      </p:ext>
    </p:extLst>
  </p:cSld>
  <p:clrMapOvr>
    <a:masterClrMapping/>
  </p:clrMapOvr>
</p:sld>
</file>

<file path=ppt/slides/slide1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Splinting</a:t>
            </a:r>
            <a:endParaRPr lang="en-US" b="1" dirty="0"/>
          </a:p>
        </p:txBody>
      </p:sp>
      <p:sp>
        <p:nvSpPr>
          <p:cNvPr id="3" name="Content Placeholder 2"/>
          <p:cNvSpPr>
            <a:spLocks noGrp="1"/>
          </p:cNvSpPr>
          <p:nvPr>
            <p:ph idx="1"/>
          </p:nvPr>
        </p:nvSpPr>
        <p:spPr/>
        <p:txBody>
          <a:bodyPr/>
          <a:lstStyle/>
          <a:p>
            <a:r>
              <a:rPr lang="en-US" dirty="0" smtClean="0"/>
              <a:t>When splinting a painful injury, it's best to "splint it where it lies.“ </a:t>
            </a:r>
          </a:p>
          <a:p>
            <a:r>
              <a:rPr lang="en-US" dirty="0" smtClean="0"/>
              <a:t>Place the splint so the extremity stays in the position you found it in. </a:t>
            </a:r>
          </a:p>
          <a:p>
            <a:r>
              <a:rPr lang="en-US" dirty="0" smtClean="0"/>
              <a:t>It's best not to try to straighten out a deformity, unless it's necessary to get the victim out of the wilderness.</a:t>
            </a:r>
            <a:endParaRPr lang="en-US" dirty="0"/>
          </a:p>
        </p:txBody>
      </p:sp>
    </p:spTree>
    <p:extLst>
      <p:ext uri="{BB962C8B-B14F-4D97-AF65-F5344CB8AC3E}">
        <p14:creationId xmlns:p14="http://schemas.microsoft.com/office/powerpoint/2010/main" val="4267718704"/>
      </p:ext>
    </p:extLst>
  </p:cSld>
  <p:clrMapOvr>
    <a:masterClrMapping/>
  </p:clrMapOvr>
</p:sld>
</file>

<file path=ppt/slides/slide1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General Principles of Splinting </a:t>
            </a:r>
            <a:br>
              <a:rPr lang="en-US" b="1" dirty="0" smtClean="0"/>
            </a:b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1) Splint fracture where it lies – DO NOT reposition. </a:t>
            </a:r>
          </a:p>
          <a:p>
            <a:pPr>
              <a:buNone/>
            </a:pPr>
            <a:r>
              <a:rPr lang="en-US" dirty="0" smtClean="0"/>
              <a:t>2) Immobilize fracture site before moving casualty. Splint should immobilize joint above and below fracture site. </a:t>
            </a:r>
          </a:p>
          <a:p>
            <a:pPr>
              <a:buNone/>
            </a:pPr>
            <a:r>
              <a:rPr lang="en-US" dirty="0" smtClean="0"/>
              <a:t>3) Pad splints before applying. </a:t>
            </a:r>
          </a:p>
          <a:p>
            <a:pPr>
              <a:buNone/>
            </a:pPr>
            <a:r>
              <a:rPr lang="en-US" dirty="0" smtClean="0"/>
              <a:t>4) Dress all wounds and/or open fracture (exposed bones) prior to splinting. </a:t>
            </a:r>
          </a:p>
          <a:p>
            <a:pPr>
              <a:buNone/>
            </a:pPr>
            <a:r>
              <a:rPr lang="en-US" dirty="0" smtClean="0"/>
              <a:t>5) Check for neurovascular function before, during and after application of splint. </a:t>
            </a:r>
          </a:p>
          <a:p>
            <a:endParaRPr lang="en-US" dirty="0"/>
          </a:p>
        </p:txBody>
      </p:sp>
    </p:spTree>
    <p:extLst>
      <p:ext uri="{BB962C8B-B14F-4D97-AF65-F5344CB8AC3E}">
        <p14:creationId xmlns:p14="http://schemas.microsoft.com/office/powerpoint/2010/main" val="3034104674"/>
      </p:ext>
    </p:extLst>
  </p:cSld>
  <p:clrMapOvr>
    <a:masterClrMapping/>
  </p:clrMapOvr>
</p:sld>
</file>

<file path=ppt/slides/slide1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Splinting</a:t>
            </a:r>
            <a:r>
              <a:rPr lang="en-US" dirty="0" smtClean="0"/>
              <a:t> </a:t>
            </a:r>
            <a:endParaRPr lang="en-US" dirty="0"/>
          </a:p>
        </p:txBody>
      </p:sp>
      <p:pic>
        <p:nvPicPr>
          <p:cNvPr id="3074" name="Picture 2"/>
          <p:cNvPicPr>
            <a:picLocks noGrp="1" noChangeAspect="1" noChangeArrowheads="1"/>
          </p:cNvPicPr>
          <p:nvPr>
            <p:ph idx="1"/>
          </p:nvPr>
        </p:nvPicPr>
        <p:blipFill>
          <a:blip r:embed="rId2"/>
          <a:srcRect/>
          <a:stretch>
            <a:fillRect/>
          </a:stretch>
        </p:blipFill>
        <p:spPr bwMode="auto">
          <a:xfrm>
            <a:off x="1066800" y="1524000"/>
            <a:ext cx="7162800" cy="4724400"/>
          </a:xfrm>
          <a:prstGeom prst="rect">
            <a:avLst/>
          </a:prstGeom>
          <a:noFill/>
          <a:ln w="9525">
            <a:noFill/>
            <a:miter lim="800000"/>
            <a:headEnd/>
            <a:tailEnd/>
          </a:ln>
          <a:effectLst/>
        </p:spPr>
      </p:pic>
    </p:spTree>
    <p:extLst>
      <p:ext uri="{BB962C8B-B14F-4D97-AF65-F5344CB8AC3E}">
        <p14:creationId xmlns:p14="http://schemas.microsoft.com/office/powerpoint/2010/main" val="2432049026"/>
      </p:ext>
    </p:extLst>
  </p:cSld>
  <p:clrMapOvr>
    <a:masterClrMapping/>
  </p:clrMapOvr>
</p:sld>
</file>

<file path=ppt/slides/slide1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Splinting </a:t>
            </a:r>
            <a:endParaRPr lang="en-US" b="1" dirty="0"/>
          </a:p>
        </p:txBody>
      </p:sp>
      <p:pic>
        <p:nvPicPr>
          <p:cNvPr id="4098" name="Picture 2"/>
          <p:cNvPicPr>
            <a:picLocks noGrp="1" noChangeAspect="1" noChangeArrowheads="1"/>
          </p:cNvPicPr>
          <p:nvPr>
            <p:ph idx="1"/>
          </p:nvPr>
        </p:nvPicPr>
        <p:blipFill>
          <a:blip r:embed="rId2"/>
          <a:srcRect/>
          <a:stretch>
            <a:fillRect/>
          </a:stretch>
        </p:blipFill>
        <p:spPr bwMode="auto">
          <a:xfrm>
            <a:off x="1295400" y="1600200"/>
            <a:ext cx="6781799" cy="4495800"/>
          </a:xfrm>
          <a:prstGeom prst="rect">
            <a:avLst/>
          </a:prstGeom>
          <a:noFill/>
          <a:ln w="9525">
            <a:noFill/>
            <a:miter lim="800000"/>
            <a:headEnd/>
            <a:tailEnd/>
          </a:ln>
          <a:effectLst/>
        </p:spPr>
      </p:pic>
    </p:spTree>
    <p:extLst>
      <p:ext uri="{BB962C8B-B14F-4D97-AF65-F5344CB8AC3E}">
        <p14:creationId xmlns:p14="http://schemas.microsoft.com/office/powerpoint/2010/main" val="3140791861"/>
      </p:ext>
    </p:extLst>
  </p:cSld>
  <p:clrMapOvr>
    <a:masterClrMapping/>
  </p:clrMapOvr>
</p:sld>
</file>

<file path=ppt/slides/slide1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Triangular bandage</a:t>
            </a:r>
            <a:endParaRPr lang="en-US" dirty="0"/>
          </a:p>
        </p:txBody>
      </p:sp>
      <p:pic>
        <p:nvPicPr>
          <p:cNvPr id="9218" name="Picture 2"/>
          <p:cNvPicPr>
            <a:picLocks noGrp="1" noChangeAspect="1" noChangeArrowheads="1"/>
          </p:cNvPicPr>
          <p:nvPr>
            <p:ph idx="1"/>
          </p:nvPr>
        </p:nvPicPr>
        <p:blipFill>
          <a:blip r:embed="rId2"/>
          <a:srcRect/>
          <a:stretch>
            <a:fillRect/>
          </a:stretch>
        </p:blipFill>
        <p:spPr bwMode="auto">
          <a:xfrm>
            <a:off x="1295400" y="1524000"/>
            <a:ext cx="6705600" cy="4724400"/>
          </a:xfrm>
          <a:prstGeom prst="rect">
            <a:avLst/>
          </a:prstGeom>
          <a:noFill/>
          <a:ln w="9525">
            <a:noFill/>
            <a:miter lim="800000"/>
            <a:headEnd/>
            <a:tailEnd/>
          </a:ln>
          <a:effectLst/>
        </p:spPr>
      </p:pic>
    </p:spTree>
    <p:extLst>
      <p:ext uri="{BB962C8B-B14F-4D97-AF65-F5344CB8AC3E}">
        <p14:creationId xmlns:p14="http://schemas.microsoft.com/office/powerpoint/2010/main" val="987639274"/>
      </p:ext>
    </p:extLst>
  </p:cSld>
  <p:clrMapOvr>
    <a:masterClrMapping/>
  </p:clrMapOvr>
</p:sld>
</file>

<file path=ppt/slides/slide1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bandage a hand</a:t>
            </a:r>
            <a:endParaRPr lang="en-US" dirty="0"/>
          </a:p>
        </p:txBody>
      </p:sp>
      <p:pic>
        <p:nvPicPr>
          <p:cNvPr id="10242" name="Picture 2"/>
          <p:cNvPicPr>
            <a:picLocks noGrp="1" noChangeAspect="1" noChangeArrowheads="1"/>
          </p:cNvPicPr>
          <p:nvPr>
            <p:ph idx="1"/>
          </p:nvPr>
        </p:nvPicPr>
        <p:blipFill>
          <a:blip r:embed="rId2"/>
          <a:srcRect/>
          <a:stretch>
            <a:fillRect/>
          </a:stretch>
        </p:blipFill>
        <p:spPr bwMode="auto">
          <a:xfrm>
            <a:off x="1066800" y="1524000"/>
            <a:ext cx="6858000" cy="4648200"/>
          </a:xfrm>
          <a:prstGeom prst="rect">
            <a:avLst/>
          </a:prstGeom>
          <a:noFill/>
          <a:ln w="9525">
            <a:noFill/>
            <a:miter lim="800000"/>
            <a:headEnd/>
            <a:tailEnd/>
          </a:ln>
          <a:effectLst/>
        </p:spPr>
      </p:pic>
    </p:spTree>
    <p:extLst>
      <p:ext uri="{BB962C8B-B14F-4D97-AF65-F5344CB8AC3E}">
        <p14:creationId xmlns:p14="http://schemas.microsoft.com/office/powerpoint/2010/main" val="1397207995"/>
      </p:ext>
    </p:extLst>
  </p:cSld>
  <p:clrMapOvr>
    <a:masterClrMapping/>
  </p:clrMapOvr>
</p:sld>
</file>

<file path=ppt/slides/slide1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Tensor bandages</a:t>
            </a:r>
            <a:endParaRPr lang="en-US" b="1" dirty="0"/>
          </a:p>
        </p:txBody>
      </p:sp>
      <p:pic>
        <p:nvPicPr>
          <p:cNvPr id="11266" name="Picture 2"/>
          <p:cNvPicPr>
            <a:picLocks noGrp="1" noChangeAspect="1" noChangeArrowheads="1"/>
          </p:cNvPicPr>
          <p:nvPr>
            <p:ph idx="1"/>
          </p:nvPr>
        </p:nvPicPr>
        <p:blipFill>
          <a:blip r:embed="rId2"/>
          <a:srcRect/>
          <a:stretch>
            <a:fillRect/>
          </a:stretch>
        </p:blipFill>
        <p:spPr bwMode="auto">
          <a:xfrm>
            <a:off x="914400" y="1600200"/>
            <a:ext cx="7620000" cy="4724400"/>
          </a:xfrm>
          <a:prstGeom prst="rect">
            <a:avLst/>
          </a:prstGeom>
          <a:noFill/>
          <a:ln w="9525">
            <a:noFill/>
            <a:miter lim="800000"/>
            <a:headEnd/>
            <a:tailEnd/>
          </a:ln>
          <a:effectLst/>
        </p:spPr>
      </p:pic>
    </p:spTree>
    <p:extLst>
      <p:ext uri="{BB962C8B-B14F-4D97-AF65-F5344CB8AC3E}">
        <p14:creationId xmlns:p14="http://schemas.microsoft.com/office/powerpoint/2010/main" val="2072841844"/>
      </p:ext>
    </p:extLst>
  </p:cSld>
  <p:clrMapOvr>
    <a:masterClrMapping/>
  </p:clrMapOvr>
</p:sld>
</file>

<file path=ppt/slides/slide1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Elastic </a:t>
            </a:r>
            <a:r>
              <a:rPr lang="en-US" dirty="0" smtClean="0"/>
              <a:t>compression bandage</a:t>
            </a:r>
            <a:endParaRPr lang="en-US" dirty="0"/>
          </a:p>
        </p:txBody>
      </p:sp>
      <p:pic>
        <p:nvPicPr>
          <p:cNvPr id="12290" name="Picture 2"/>
          <p:cNvPicPr>
            <a:picLocks noGrp="1" noChangeAspect="1" noChangeArrowheads="1"/>
          </p:cNvPicPr>
          <p:nvPr>
            <p:ph idx="1"/>
          </p:nvPr>
        </p:nvPicPr>
        <p:blipFill>
          <a:blip r:embed="rId2"/>
          <a:srcRect/>
          <a:stretch>
            <a:fillRect/>
          </a:stretch>
        </p:blipFill>
        <p:spPr bwMode="auto">
          <a:xfrm>
            <a:off x="685800" y="1524000"/>
            <a:ext cx="8000999" cy="4876800"/>
          </a:xfrm>
          <a:prstGeom prst="rect">
            <a:avLst/>
          </a:prstGeom>
          <a:noFill/>
          <a:ln w="9525">
            <a:noFill/>
            <a:miter lim="800000"/>
            <a:headEnd/>
            <a:tailEnd/>
          </a:ln>
          <a:effectLst/>
        </p:spPr>
      </p:pic>
    </p:spTree>
    <p:extLst>
      <p:ext uri="{BB962C8B-B14F-4D97-AF65-F5344CB8AC3E}">
        <p14:creationId xmlns:p14="http://schemas.microsoft.com/office/powerpoint/2010/main" val="3712874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Purpose of Nursing</a:t>
            </a:r>
            <a:endParaRPr lang="en-US" b="1" dirty="0"/>
          </a:p>
        </p:txBody>
      </p:sp>
      <p:sp>
        <p:nvSpPr>
          <p:cNvPr id="3" name="Content Placeholder 2"/>
          <p:cNvSpPr>
            <a:spLocks noGrp="1"/>
          </p:cNvSpPr>
          <p:nvPr>
            <p:ph idx="1"/>
          </p:nvPr>
        </p:nvSpPr>
        <p:spPr/>
        <p:txBody>
          <a:bodyPr>
            <a:normAutofit fontScale="92500"/>
          </a:bodyPr>
          <a:lstStyle/>
          <a:p>
            <a:r>
              <a:rPr lang="en-US" dirty="0" smtClean="0"/>
              <a:t>To promote health, healing, growth and development, and to prevent disease, illness, injury, and disability. </a:t>
            </a:r>
          </a:p>
          <a:p>
            <a:r>
              <a:rPr lang="en-US" dirty="0" smtClean="0"/>
              <a:t>To minimize distress </a:t>
            </a:r>
            <a:r>
              <a:rPr lang="en-US" dirty="0"/>
              <a:t>and </a:t>
            </a:r>
            <a:r>
              <a:rPr lang="en-US" dirty="0" smtClean="0"/>
              <a:t>suffering when </a:t>
            </a:r>
            <a:r>
              <a:rPr lang="en-US" dirty="0"/>
              <a:t>people become ill or </a:t>
            </a:r>
            <a:r>
              <a:rPr lang="en-US" dirty="0" smtClean="0"/>
              <a:t>disabled, and to enable people to understand and cope with their disease or disability, its treatment and its consequences. </a:t>
            </a:r>
          </a:p>
          <a:p>
            <a:r>
              <a:rPr lang="en-US" dirty="0" smtClean="0"/>
              <a:t>To maintain the best possible quality of life until its end when </a:t>
            </a:r>
            <a:r>
              <a:rPr lang="en-US" dirty="0"/>
              <a:t>death is inevitable.</a:t>
            </a: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Bath</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  Assist the patient with mouth care; </a:t>
            </a:r>
          </a:p>
          <a:p>
            <a:pPr>
              <a:buNone/>
            </a:pPr>
            <a:r>
              <a:rPr lang="en-US" dirty="0" smtClean="0"/>
              <a:t>•  Assist the patient to brush/comb hair; </a:t>
            </a:r>
          </a:p>
          <a:p>
            <a:pPr>
              <a:buNone/>
            </a:pPr>
            <a:r>
              <a:rPr lang="en-US" dirty="0" smtClean="0"/>
              <a:t>•  Ensure the patient is left feeling as comfortable as possible; </a:t>
            </a:r>
          </a:p>
          <a:p>
            <a:pPr>
              <a:buNone/>
            </a:pPr>
            <a:r>
              <a:rPr lang="en-US" dirty="0" smtClean="0"/>
              <a:t>•  Remove apron; </a:t>
            </a:r>
          </a:p>
          <a:p>
            <a:pPr>
              <a:buNone/>
            </a:pPr>
            <a:r>
              <a:rPr lang="en-US" dirty="0" smtClean="0"/>
              <a:t>•  Perform hand hygiene; </a:t>
            </a:r>
          </a:p>
          <a:p>
            <a:pPr>
              <a:buNone/>
            </a:pPr>
            <a:r>
              <a:rPr lang="en-US" dirty="0" smtClean="0"/>
              <a:t>•  Dispose of the equipment as per infection prevention policy; </a:t>
            </a:r>
          </a:p>
          <a:p>
            <a:pPr>
              <a:buNone/>
            </a:pPr>
            <a:r>
              <a:rPr lang="en-US" dirty="0" smtClean="0"/>
              <a:t>•  Document the procedure, monitor for after-effects and report abnormal findings immediately. </a:t>
            </a:r>
          </a:p>
          <a:p>
            <a:pPr>
              <a:buNone/>
            </a:pPr>
            <a:endParaRPr lang="en-US" dirty="0" smtClean="0"/>
          </a:p>
        </p:txBody>
      </p:sp>
    </p:spTree>
  </p:cSld>
  <p:clrMapOvr>
    <a:masterClrMapping/>
  </p:clrMapOvr>
  <p:timing>
    <p:tnLst>
      <p:par>
        <p:cTn id="1" dur="indefinite" restart="never" nodeType="tmRoot"/>
      </p:par>
    </p:tnLst>
  </p:timing>
</p:sld>
</file>

<file path=ppt/slides/slide1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Adult CPR</a:t>
            </a:r>
            <a:endParaRPr lang="en-US" dirty="0"/>
          </a:p>
        </p:txBody>
      </p:sp>
      <p:pic>
        <p:nvPicPr>
          <p:cNvPr id="5122" name="Picture 2"/>
          <p:cNvPicPr>
            <a:picLocks noGrp="1" noChangeAspect="1" noChangeArrowheads="1"/>
          </p:cNvPicPr>
          <p:nvPr>
            <p:ph idx="1"/>
          </p:nvPr>
        </p:nvPicPr>
        <p:blipFill>
          <a:blip r:embed="rId2"/>
          <a:srcRect/>
          <a:stretch>
            <a:fillRect/>
          </a:stretch>
        </p:blipFill>
        <p:spPr bwMode="auto">
          <a:xfrm>
            <a:off x="1524000" y="1447800"/>
            <a:ext cx="6629400" cy="4571999"/>
          </a:xfrm>
          <a:prstGeom prst="rect">
            <a:avLst/>
          </a:prstGeom>
          <a:noFill/>
          <a:ln w="9525">
            <a:noFill/>
            <a:miter lim="800000"/>
            <a:headEnd/>
            <a:tailEnd/>
          </a:ln>
          <a:effectLst/>
        </p:spPr>
      </p:pic>
    </p:spTree>
    <p:extLst>
      <p:ext uri="{BB962C8B-B14F-4D97-AF65-F5344CB8AC3E}">
        <p14:creationId xmlns:p14="http://schemas.microsoft.com/office/powerpoint/2010/main" val="3429964420"/>
      </p:ext>
    </p:extLst>
  </p:cSld>
  <p:clrMapOvr>
    <a:masterClrMapping/>
  </p:clrMapOvr>
</p:sld>
</file>

<file path=ppt/slides/slide1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Adult CPR</a:t>
            </a:r>
            <a:endParaRPr lang="en-US" dirty="0"/>
          </a:p>
        </p:txBody>
      </p:sp>
      <p:sp>
        <p:nvSpPr>
          <p:cNvPr id="3" name="Content Placeholder 2"/>
          <p:cNvSpPr>
            <a:spLocks noGrp="1"/>
          </p:cNvSpPr>
          <p:nvPr>
            <p:ph idx="1"/>
          </p:nvPr>
        </p:nvSpPr>
        <p:spPr/>
        <p:txBody>
          <a:bodyPr/>
          <a:lstStyle/>
          <a:p>
            <a:r>
              <a:rPr lang="en-US" b="1" dirty="0" smtClean="0"/>
              <a:t>Attempt to wake victim</a:t>
            </a:r>
            <a:r>
              <a:rPr lang="en-US" dirty="0" smtClean="0"/>
              <a:t>.</a:t>
            </a:r>
          </a:p>
          <a:p>
            <a:r>
              <a:rPr lang="en-US" b="1" dirty="0" smtClean="0"/>
              <a:t>Begin chest compressions</a:t>
            </a:r>
            <a:r>
              <a:rPr lang="en-US" dirty="0" smtClean="0"/>
              <a:t>.</a:t>
            </a:r>
          </a:p>
          <a:p>
            <a:r>
              <a:rPr lang="en-US" b="1" dirty="0" smtClean="0"/>
              <a:t>Begin rescue breathing</a:t>
            </a:r>
          </a:p>
          <a:p>
            <a:r>
              <a:rPr lang="en-US" b="1" dirty="0" smtClean="0"/>
              <a:t>Repeat chest compressions</a:t>
            </a:r>
            <a:r>
              <a:rPr lang="en-US" dirty="0" smtClean="0"/>
              <a:t>.</a:t>
            </a:r>
          </a:p>
          <a:p>
            <a:r>
              <a:rPr lang="en-US" b="1" dirty="0" smtClean="0"/>
              <a:t>Repeat rescue breaths</a:t>
            </a:r>
            <a:r>
              <a:rPr lang="en-US" dirty="0" smtClean="0"/>
              <a:t>.</a:t>
            </a:r>
          </a:p>
          <a:p>
            <a:r>
              <a:rPr lang="en-US" b="1" dirty="0" smtClean="0"/>
              <a:t>Keep going</a:t>
            </a:r>
            <a:r>
              <a:rPr lang="en-US" dirty="0" smtClean="0"/>
              <a:t>. Repeat steps 4 and 5 for about two minutes (about 5 cycles of 30 compressions and 2 rescue breaths).</a:t>
            </a:r>
            <a:endParaRPr lang="en-US" dirty="0"/>
          </a:p>
        </p:txBody>
      </p:sp>
    </p:spTree>
    <p:extLst>
      <p:ext uri="{BB962C8B-B14F-4D97-AF65-F5344CB8AC3E}">
        <p14:creationId xmlns:p14="http://schemas.microsoft.com/office/powerpoint/2010/main" val="920391376"/>
      </p:ext>
    </p:extLst>
  </p:cSld>
  <p:clrMapOvr>
    <a:masterClrMapping/>
  </p:clrMapOvr>
</p:sld>
</file>

<file path=ppt/slides/slide1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Recovery position </a:t>
            </a:r>
            <a:endParaRPr lang="en-US" dirty="0"/>
          </a:p>
        </p:txBody>
      </p:sp>
      <p:pic>
        <p:nvPicPr>
          <p:cNvPr id="6146" name="Picture 2"/>
          <p:cNvPicPr>
            <a:picLocks noGrp="1" noChangeAspect="1" noChangeArrowheads="1"/>
          </p:cNvPicPr>
          <p:nvPr>
            <p:ph idx="1"/>
          </p:nvPr>
        </p:nvPicPr>
        <p:blipFill>
          <a:blip r:embed="rId2"/>
          <a:srcRect/>
          <a:stretch>
            <a:fillRect/>
          </a:stretch>
        </p:blipFill>
        <p:spPr bwMode="auto">
          <a:xfrm>
            <a:off x="914400" y="1752599"/>
            <a:ext cx="7620000" cy="4038601"/>
          </a:xfrm>
          <a:prstGeom prst="rect">
            <a:avLst/>
          </a:prstGeom>
          <a:noFill/>
          <a:ln w="9525">
            <a:noFill/>
            <a:miter lim="800000"/>
            <a:headEnd/>
            <a:tailEnd/>
          </a:ln>
          <a:effectLst/>
        </p:spPr>
      </p:pic>
    </p:spTree>
    <p:extLst>
      <p:ext uri="{BB962C8B-B14F-4D97-AF65-F5344CB8AC3E}">
        <p14:creationId xmlns:p14="http://schemas.microsoft.com/office/powerpoint/2010/main" val="3446252713"/>
      </p:ext>
    </p:extLst>
  </p:cSld>
  <p:clrMapOvr>
    <a:masterClrMapping/>
  </p:clrMapOvr>
</p:sld>
</file>

<file path=ppt/slides/slide1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Reference</a:t>
            </a:r>
            <a:endParaRPr lang="en-US" b="1" dirty="0"/>
          </a:p>
        </p:txBody>
      </p:sp>
      <p:sp>
        <p:nvSpPr>
          <p:cNvPr id="3" name="Content Placeholder 2"/>
          <p:cNvSpPr>
            <a:spLocks noGrp="1"/>
          </p:cNvSpPr>
          <p:nvPr>
            <p:ph idx="1"/>
          </p:nvPr>
        </p:nvSpPr>
        <p:spPr/>
        <p:txBody>
          <a:bodyPr/>
          <a:lstStyle/>
          <a:p>
            <a:r>
              <a:rPr lang="en-US" dirty="0" smtClean="0"/>
              <a:t>https://www.stjohn.org.nz/first-aid/first-aid-library</a:t>
            </a:r>
          </a:p>
          <a:p>
            <a:endParaRPr lang="en-US" dirty="0"/>
          </a:p>
        </p:txBody>
      </p:sp>
    </p:spTree>
    <p:extLst>
      <p:ext uri="{BB962C8B-B14F-4D97-AF65-F5344CB8AC3E}">
        <p14:creationId xmlns:p14="http://schemas.microsoft.com/office/powerpoint/2010/main" val="140197312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Bath</a:t>
            </a:r>
            <a:endParaRPr lang="en-US" b="1"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Procedure of complete bed bath</a:t>
            </a:r>
          </a:p>
          <a:p>
            <a:r>
              <a:rPr lang="en-US" dirty="0" smtClean="0"/>
              <a:t>Discuss procedure with patient and ensure privacy - Promotes cooperation and decreases anxiety. </a:t>
            </a:r>
          </a:p>
          <a:p>
            <a:r>
              <a:rPr lang="en-US" dirty="0" smtClean="0"/>
              <a:t>Place all supplies within reach - Organizes task and prevents unnecessary steps. </a:t>
            </a:r>
          </a:p>
          <a:p>
            <a:r>
              <a:rPr lang="en-US" dirty="0" smtClean="0"/>
              <a:t>Wash hands - Reduces transmission of microorganisms. </a:t>
            </a:r>
          </a:p>
          <a:p>
            <a:r>
              <a:rPr lang="en-US" dirty="0" smtClean="0"/>
              <a:t>Position bed at comfortable height - Reduces nurse’s back strain. </a:t>
            </a:r>
          </a:p>
          <a:p>
            <a:r>
              <a:rPr lang="en-US" dirty="0" smtClean="0"/>
              <a:t>Fill basin with warm water, and test temperature - Testing temperature helps prevent accidental scalding. </a:t>
            </a:r>
          </a:p>
          <a:p>
            <a:r>
              <a:rPr lang="en-US" dirty="0" smtClean="0"/>
              <a:t>Help patient to side of bed closest to you, and lower side rail - Provides access to patient, and reduces back strain of  nurse. </a:t>
            </a: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Bath</a:t>
            </a:r>
            <a:endParaRPr lang="en-US" dirty="0"/>
          </a:p>
        </p:txBody>
      </p:sp>
      <p:sp>
        <p:nvSpPr>
          <p:cNvPr id="3" name="Content Placeholder 2"/>
          <p:cNvSpPr>
            <a:spLocks noGrp="1"/>
          </p:cNvSpPr>
          <p:nvPr>
            <p:ph idx="1"/>
          </p:nvPr>
        </p:nvSpPr>
        <p:spPr>
          <a:xfrm>
            <a:off x="457200" y="1295400"/>
            <a:ext cx="8229600" cy="5181600"/>
          </a:xfrm>
        </p:spPr>
        <p:txBody>
          <a:bodyPr>
            <a:normAutofit/>
          </a:bodyPr>
          <a:lstStyle/>
          <a:p>
            <a:r>
              <a:rPr lang="en-US" dirty="0" smtClean="0"/>
              <a:t>Remove patient’s clothes while providing warmth and privacy with a covering such as a bed blanket - Provides access  to body parts; provides modesty and warmth. </a:t>
            </a:r>
          </a:p>
          <a:p>
            <a:r>
              <a:rPr lang="en-US" dirty="0" smtClean="0"/>
              <a:t>Take washcloth and wrap the cloth around your hand - Prevents splashing water on patient  and bedclothes. </a:t>
            </a: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Bed Bath</a:t>
            </a:r>
            <a:endParaRPr lang="en-US" dirty="0"/>
          </a:p>
        </p:txBody>
      </p:sp>
      <p:sp>
        <p:nvSpPr>
          <p:cNvPr id="3" name="Content Placeholder 2"/>
          <p:cNvSpPr>
            <a:spLocks noGrp="1"/>
          </p:cNvSpPr>
          <p:nvPr>
            <p:ph idx="1"/>
          </p:nvPr>
        </p:nvSpPr>
        <p:spPr/>
        <p:txBody>
          <a:bodyPr>
            <a:normAutofit fontScale="92500" lnSpcReduction="10000"/>
          </a:bodyPr>
          <a:lstStyle/>
          <a:p>
            <a:r>
              <a:rPr lang="en-US" dirty="0"/>
              <a:t>Be careful of the </a:t>
            </a:r>
            <a:r>
              <a:rPr lang="en-US" b="1" dirty="0"/>
              <a:t>patient’s eyes</a:t>
            </a:r>
            <a:r>
              <a:rPr lang="en-US" dirty="0"/>
              <a:t>. </a:t>
            </a:r>
            <a:endParaRPr lang="en-US" dirty="0" smtClean="0"/>
          </a:p>
          <a:p>
            <a:r>
              <a:rPr lang="en-US" dirty="0" smtClean="0"/>
              <a:t>Use </a:t>
            </a:r>
            <a:r>
              <a:rPr lang="en-US" dirty="0"/>
              <a:t>clear water to clean them, starting from the inner canthus to the outer  canthus. </a:t>
            </a:r>
            <a:endParaRPr lang="en-US" dirty="0" smtClean="0"/>
          </a:p>
          <a:p>
            <a:r>
              <a:rPr lang="en-US" dirty="0" smtClean="0"/>
              <a:t>If </a:t>
            </a:r>
            <a:r>
              <a:rPr lang="en-US" dirty="0"/>
              <a:t>patient is not sensitive to soap, lather washcloth and gently wash the patient’s face, starting from the  forehead down. </a:t>
            </a:r>
            <a:endParaRPr lang="en-US" dirty="0" smtClean="0"/>
          </a:p>
          <a:p>
            <a:r>
              <a:rPr lang="en-US" dirty="0" smtClean="0"/>
              <a:t>Bathe </a:t>
            </a:r>
            <a:r>
              <a:rPr lang="en-US" dirty="0"/>
              <a:t>from cleanest  area and work downward toward feet, going from areas of  cleanest to dirtiest. Attention to the eyes prevents eye irritation and infection. </a:t>
            </a:r>
          </a:p>
          <a:p>
            <a:endParaRPr lang="en-US" dirty="0"/>
          </a:p>
        </p:txBody>
      </p:sp>
    </p:spTree>
    <p:extLst>
      <p:ext uri="{BB962C8B-B14F-4D97-AF65-F5344CB8AC3E}">
        <p14:creationId xmlns:p14="http://schemas.microsoft.com/office/powerpoint/2010/main" val="2291870397"/>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Bath</a:t>
            </a:r>
            <a:endParaRPr lang="en-US" dirty="0"/>
          </a:p>
        </p:txBody>
      </p:sp>
      <p:sp>
        <p:nvSpPr>
          <p:cNvPr id="3" name="Content Placeholder 2"/>
          <p:cNvSpPr>
            <a:spLocks noGrp="1"/>
          </p:cNvSpPr>
          <p:nvPr>
            <p:ph idx="1"/>
          </p:nvPr>
        </p:nvSpPr>
        <p:spPr>
          <a:xfrm>
            <a:off x="457200" y="1600200"/>
            <a:ext cx="8229600" cy="4876800"/>
          </a:xfrm>
        </p:spPr>
        <p:txBody>
          <a:bodyPr>
            <a:normAutofit/>
          </a:bodyPr>
          <a:lstStyle/>
          <a:p>
            <a:r>
              <a:rPr lang="en-US" dirty="0" smtClean="0"/>
              <a:t>Bathe ears and front and back of neck - Perspiration accumulates on the back of the neck when patients lie in bed for long periods. </a:t>
            </a:r>
          </a:p>
          <a:p>
            <a:r>
              <a:rPr lang="en-US" dirty="0" smtClean="0"/>
              <a:t>Bathe upper body and extremities, stroking arms from wrist to shoulder. Include </a:t>
            </a:r>
            <a:r>
              <a:rPr lang="en-US" dirty="0" err="1" smtClean="0"/>
              <a:t>axillary</a:t>
            </a:r>
            <a:r>
              <a:rPr lang="en-US" dirty="0" smtClean="0"/>
              <a:t> area - Stimulates  circulation. </a:t>
            </a:r>
          </a:p>
          <a:p>
            <a:r>
              <a:rPr lang="en-US" dirty="0" smtClean="0"/>
              <a:t>Soak hands in basin if indicated - Dirt accumulates under fingernails, especially in incontinent patients. </a:t>
            </a:r>
          </a:p>
          <a:p>
            <a:endParaRPr lang="en-US" dirty="0"/>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Bed Bath</a:t>
            </a:r>
            <a:endParaRPr lang="en-US" dirty="0"/>
          </a:p>
        </p:txBody>
      </p:sp>
      <p:sp>
        <p:nvSpPr>
          <p:cNvPr id="3" name="Content Placeholder 2"/>
          <p:cNvSpPr>
            <a:spLocks noGrp="1"/>
          </p:cNvSpPr>
          <p:nvPr>
            <p:ph idx="1"/>
          </p:nvPr>
        </p:nvSpPr>
        <p:spPr/>
        <p:txBody>
          <a:bodyPr/>
          <a:lstStyle/>
          <a:p>
            <a:r>
              <a:rPr lang="en-US" dirty="0"/>
              <a:t>Keep chest covered with towel and wash under breasts on female patients. Apply powder if patient desires. This  area stays moist on many females and can lead to skin excoriation. </a:t>
            </a:r>
          </a:p>
          <a:p>
            <a:r>
              <a:rPr lang="en-US" dirty="0"/>
              <a:t> Bathe abdomen using side-to-side strokes on skin folds - Moisture and debris can accumulate in skin folds leading to  irritation. </a:t>
            </a:r>
          </a:p>
        </p:txBody>
      </p:sp>
    </p:spTree>
    <p:extLst>
      <p:ext uri="{BB962C8B-B14F-4D97-AF65-F5344CB8AC3E}">
        <p14:creationId xmlns:p14="http://schemas.microsoft.com/office/powerpoint/2010/main" val="3204788625"/>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Bath</a:t>
            </a:r>
            <a:endParaRPr lang="en-US" dirty="0"/>
          </a:p>
        </p:txBody>
      </p:sp>
      <p:sp>
        <p:nvSpPr>
          <p:cNvPr id="3" name="Content Placeholder 2"/>
          <p:cNvSpPr>
            <a:spLocks noGrp="1"/>
          </p:cNvSpPr>
          <p:nvPr>
            <p:ph idx="1"/>
          </p:nvPr>
        </p:nvSpPr>
        <p:spPr>
          <a:xfrm>
            <a:off x="457200" y="1371600"/>
            <a:ext cx="8229600" cy="5105400"/>
          </a:xfrm>
        </p:spPr>
        <p:txBody>
          <a:bodyPr>
            <a:normAutofit/>
          </a:bodyPr>
          <a:lstStyle/>
          <a:p>
            <a:r>
              <a:rPr lang="en-US" dirty="0" smtClean="0"/>
              <a:t>Bathe legs and feet, being sure </a:t>
            </a:r>
            <a:r>
              <a:rPr lang="en-US" dirty="0" err="1" smtClean="0"/>
              <a:t>perineal</a:t>
            </a:r>
            <a:r>
              <a:rPr lang="en-US" dirty="0" smtClean="0"/>
              <a:t> area is draped - Prevents unnecessary exposure. </a:t>
            </a:r>
          </a:p>
          <a:p>
            <a:r>
              <a:rPr lang="en-US" dirty="0" smtClean="0"/>
              <a:t>Soak feet in basin if indicated, and if patient is  able to hold leg in position - Soaking will soften rough skin and facilitate cleaning toenails. </a:t>
            </a:r>
          </a:p>
          <a:p>
            <a:r>
              <a:rPr lang="en-US" dirty="0" smtClean="0"/>
              <a:t>Change bath water if necessary. Bath water may be cool or dirty. </a:t>
            </a:r>
          </a:p>
          <a:p>
            <a:pPr>
              <a:buNone/>
            </a:pPr>
            <a:endParaRPr lang="en-US" dirty="0"/>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Bed Bath</a:t>
            </a:r>
            <a:endParaRPr lang="en-US" dirty="0"/>
          </a:p>
        </p:txBody>
      </p:sp>
      <p:sp>
        <p:nvSpPr>
          <p:cNvPr id="3" name="Content Placeholder 2"/>
          <p:cNvSpPr>
            <a:spLocks noGrp="1"/>
          </p:cNvSpPr>
          <p:nvPr>
            <p:ph idx="1"/>
          </p:nvPr>
        </p:nvSpPr>
        <p:spPr/>
        <p:txBody>
          <a:bodyPr/>
          <a:lstStyle/>
          <a:p>
            <a:r>
              <a:rPr lang="en-US" dirty="0"/>
              <a:t>Assist patient to side-lying position and wash back. Give backrub. Side-lying position gives access to patients back  for backrub. </a:t>
            </a:r>
          </a:p>
          <a:p>
            <a:r>
              <a:rPr lang="en-US" dirty="0"/>
              <a:t>Put on clean gloves and bathe </a:t>
            </a:r>
            <a:r>
              <a:rPr lang="en-US" dirty="0" err="1"/>
              <a:t>perineal</a:t>
            </a:r>
            <a:r>
              <a:rPr lang="en-US" dirty="0"/>
              <a:t> area. Dry thoroughly.  Prevents cross contamination of organisms. Excess  moisture contributes to skin breakdown. </a:t>
            </a:r>
          </a:p>
          <a:p>
            <a:pPr marL="0" indent="0">
              <a:buNone/>
            </a:pPr>
            <a:endParaRPr lang="en-US" dirty="0"/>
          </a:p>
        </p:txBody>
      </p:sp>
    </p:spTree>
    <p:extLst>
      <p:ext uri="{BB962C8B-B14F-4D97-AF65-F5344CB8AC3E}">
        <p14:creationId xmlns:p14="http://schemas.microsoft.com/office/powerpoint/2010/main" val="4116046856"/>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Bath</a:t>
            </a:r>
            <a:endParaRPr lang="en-US" dirty="0"/>
          </a:p>
        </p:txBody>
      </p:sp>
      <p:sp>
        <p:nvSpPr>
          <p:cNvPr id="3" name="Content Placeholder 2"/>
          <p:cNvSpPr>
            <a:spLocks noGrp="1"/>
          </p:cNvSpPr>
          <p:nvPr>
            <p:ph idx="1"/>
          </p:nvPr>
        </p:nvSpPr>
        <p:spPr/>
        <p:txBody>
          <a:bodyPr>
            <a:normAutofit fontScale="92500"/>
          </a:bodyPr>
          <a:lstStyle/>
          <a:p>
            <a:r>
              <a:rPr lang="en-US" dirty="0" smtClean="0"/>
              <a:t>Remove gloves and assist patient to put on clean gown. Promotes dignity and reduces exposure. </a:t>
            </a:r>
          </a:p>
          <a:p>
            <a:r>
              <a:rPr lang="en-US" dirty="0" smtClean="0"/>
              <a:t> Conduct other personal hygiene activities as needed. Promotes patient’s body image. </a:t>
            </a:r>
          </a:p>
          <a:p>
            <a:r>
              <a:rPr lang="en-US" dirty="0" smtClean="0"/>
              <a:t>Lower bed, raise side rails, put call bell in reach, and dispose of used equipment and linen. Provides safety. </a:t>
            </a:r>
          </a:p>
          <a:p>
            <a:r>
              <a:rPr lang="en-US" dirty="0" smtClean="0"/>
              <a:t> Wash your hands.  Reduces transmission of microorganisms.</a:t>
            </a:r>
            <a:endParaRPr lang="en-US" dirty="0"/>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assessment while bathing</a:t>
            </a:r>
            <a:endParaRPr lang="en-US" b="1" dirty="0"/>
          </a:p>
        </p:txBody>
      </p:sp>
      <p:sp>
        <p:nvSpPr>
          <p:cNvPr id="3" name="Content Placeholder 2"/>
          <p:cNvSpPr>
            <a:spLocks noGrp="1"/>
          </p:cNvSpPr>
          <p:nvPr>
            <p:ph idx="1"/>
          </p:nvPr>
        </p:nvSpPr>
        <p:spPr/>
        <p:txBody>
          <a:bodyPr/>
          <a:lstStyle/>
          <a:p>
            <a:pPr>
              <a:lnSpc>
                <a:spcPct val="80000"/>
              </a:lnSpc>
            </a:pPr>
            <a:r>
              <a:rPr lang="en-US" dirty="0"/>
              <a:t>Color and condition of skin</a:t>
            </a:r>
          </a:p>
          <a:p>
            <a:pPr>
              <a:lnSpc>
                <a:spcPct val="80000"/>
              </a:lnSpc>
            </a:pPr>
            <a:r>
              <a:rPr lang="en-US" dirty="0"/>
              <a:t>Pain on movement</a:t>
            </a:r>
          </a:p>
          <a:p>
            <a:pPr>
              <a:lnSpc>
                <a:spcPct val="80000"/>
              </a:lnSpc>
            </a:pPr>
            <a:r>
              <a:rPr lang="en-US" dirty="0"/>
              <a:t>Level of consciousness</a:t>
            </a:r>
          </a:p>
          <a:p>
            <a:pPr>
              <a:lnSpc>
                <a:spcPct val="80000"/>
              </a:lnSpc>
            </a:pPr>
            <a:r>
              <a:rPr lang="en-US" dirty="0"/>
              <a:t>Injuries</a:t>
            </a:r>
          </a:p>
          <a:p>
            <a:pPr>
              <a:lnSpc>
                <a:spcPct val="80000"/>
              </a:lnSpc>
            </a:pPr>
            <a:r>
              <a:rPr lang="en-US" dirty="0"/>
              <a:t>Scars</a:t>
            </a:r>
          </a:p>
          <a:p>
            <a:pPr>
              <a:lnSpc>
                <a:spcPct val="80000"/>
              </a:lnSpc>
            </a:pPr>
            <a:r>
              <a:rPr lang="en-US" dirty="0"/>
              <a:t>Skin turgor</a:t>
            </a:r>
          </a:p>
          <a:p>
            <a:pPr>
              <a:lnSpc>
                <a:spcPct val="80000"/>
              </a:lnSpc>
            </a:pPr>
            <a:r>
              <a:rPr lang="en-US" dirty="0" smtClean="0"/>
              <a:t>Weight </a:t>
            </a:r>
            <a:r>
              <a:rPr lang="en-US" dirty="0"/>
              <a:t>loss or gain</a:t>
            </a:r>
          </a:p>
          <a:p>
            <a:pPr marL="0" indent="0">
              <a:buNone/>
            </a:pPr>
            <a:endParaRPr lang="en-US" dirty="0"/>
          </a:p>
        </p:txBody>
      </p:sp>
    </p:spTree>
    <p:extLst>
      <p:ext uri="{BB962C8B-B14F-4D97-AF65-F5344CB8AC3E}">
        <p14:creationId xmlns:p14="http://schemas.microsoft.com/office/powerpoint/2010/main" val="28111877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Domain of Nursing</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The specific domain of nursing is people’s unique responses to and experience of health, illness, frailty, disability and health- related life events in whatever environment or circumstances they find themselves. </a:t>
            </a:r>
          </a:p>
          <a:p>
            <a:r>
              <a:rPr lang="en-US" dirty="0" smtClean="0"/>
              <a:t>People’s responses may be physiological, psychological, social, cultural or spiritual, and are often a combination of all of these.  </a:t>
            </a:r>
          </a:p>
          <a:p>
            <a:r>
              <a:rPr lang="en-US" dirty="0" smtClean="0"/>
              <a:t>The term “people” includes individuals of all ages, families and communities, throughout the entire life span.</a:t>
            </a: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err="1" smtClean="0"/>
              <a:t>Perineal</a:t>
            </a:r>
            <a:r>
              <a:rPr lang="en-US" b="1" dirty="0" smtClean="0"/>
              <a:t> Care (</a:t>
            </a:r>
            <a:r>
              <a:rPr lang="en-US" b="1" dirty="0" err="1" smtClean="0"/>
              <a:t>Perineal</a:t>
            </a:r>
            <a:r>
              <a:rPr lang="en-US" b="1" dirty="0" smtClean="0"/>
              <a:t> – Genital Care) </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err="1" smtClean="0"/>
              <a:t>Perineal</a:t>
            </a:r>
            <a:r>
              <a:rPr lang="en-US" b="1" dirty="0" smtClean="0"/>
              <a:t> Area: </a:t>
            </a:r>
          </a:p>
          <a:p>
            <a:pPr>
              <a:buNone/>
            </a:pPr>
            <a:r>
              <a:rPr lang="en-US" dirty="0" smtClean="0"/>
              <a:t>• Is located between the thighs and extends from the </a:t>
            </a:r>
            <a:r>
              <a:rPr lang="en-US" dirty="0" err="1" smtClean="0"/>
              <a:t>symphysis</a:t>
            </a:r>
            <a:r>
              <a:rPr lang="en-US" dirty="0" smtClean="0"/>
              <a:t> pubis of the pelvic bone (anterior) to the anus (posterior). </a:t>
            </a:r>
          </a:p>
          <a:p>
            <a:pPr>
              <a:buNone/>
            </a:pPr>
            <a:r>
              <a:rPr lang="en-US" dirty="0" smtClean="0"/>
              <a:t>• Contains sensitive anatomic structures related to sexuality, elimination and reproduction</a:t>
            </a:r>
          </a:p>
          <a:p>
            <a:pPr>
              <a:buNone/>
            </a:pPr>
            <a:r>
              <a:rPr lang="en-US" b="1" dirty="0" err="1" smtClean="0"/>
              <a:t>Perineal</a:t>
            </a:r>
            <a:r>
              <a:rPr lang="en-US" b="1" dirty="0" smtClean="0"/>
              <a:t> care</a:t>
            </a:r>
          </a:p>
          <a:p>
            <a:r>
              <a:rPr lang="en-US" dirty="0" smtClean="0"/>
              <a:t>Is cleaning of the external genitalia and surrounding area </a:t>
            </a:r>
          </a:p>
          <a:p>
            <a:pPr>
              <a:buNone/>
            </a:pPr>
            <a:r>
              <a:rPr lang="en-US" dirty="0" smtClean="0"/>
              <a:t>• Always done in conjunction with general bathing </a:t>
            </a:r>
          </a:p>
          <a:p>
            <a:pPr>
              <a:buNone/>
            </a:pPr>
            <a:r>
              <a:rPr lang="en-US" dirty="0" smtClean="0"/>
              <a:t> </a:t>
            </a:r>
            <a:endParaRPr lang="en-US" dirty="0"/>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Perineal</a:t>
            </a:r>
            <a:r>
              <a:rPr lang="en-US" b="1" dirty="0" smtClean="0"/>
              <a:t> care</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b="1" dirty="0" smtClean="0"/>
              <a:t>Patients in special needs of </a:t>
            </a:r>
            <a:r>
              <a:rPr lang="en-US" b="1" dirty="0" err="1" smtClean="0"/>
              <a:t>perineal</a:t>
            </a:r>
            <a:r>
              <a:rPr lang="en-US" b="1" dirty="0" smtClean="0"/>
              <a:t> care </a:t>
            </a:r>
          </a:p>
          <a:p>
            <a:pPr>
              <a:buNone/>
            </a:pPr>
            <a:r>
              <a:rPr lang="en-US" dirty="0" smtClean="0"/>
              <a:t>• Post partum and surgical patients (surgery of the </a:t>
            </a:r>
            <a:r>
              <a:rPr lang="en-US" dirty="0" err="1" smtClean="0"/>
              <a:t>perineal</a:t>
            </a:r>
            <a:r>
              <a:rPr lang="en-US" dirty="0" smtClean="0"/>
              <a:t> area) </a:t>
            </a:r>
          </a:p>
          <a:p>
            <a:pPr>
              <a:buNone/>
            </a:pPr>
            <a:r>
              <a:rPr lang="en-US" dirty="0" smtClean="0"/>
              <a:t>• Non surgical patients who unable to care for themselves </a:t>
            </a:r>
          </a:p>
          <a:p>
            <a:pPr>
              <a:buNone/>
            </a:pPr>
            <a:r>
              <a:rPr lang="en-US" dirty="0" smtClean="0"/>
              <a:t>• Patients with catheter (particularly indwelling catheter) </a:t>
            </a:r>
          </a:p>
          <a:p>
            <a:pPr>
              <a:buNone/>
            </a:pPr>
            <a:r>
              <a:rPr lang="en-US" u="sng" dirty="0" smtClean="0"/>
              <a:t>Other indications for </a:t>
            </a:r>
            <a:r>
              <a:rPr lang="en-US" u="sng" dirty="0" err="1" smtClean="0"/>
              <a:t>perineal</a:t>
            </a:r>
            <a:r>
              <a:rPr lang="en-US" u="sng" dirty="0" smtClean="0"/>
              <a:t> care: </a:t>
            </a:r>
          </a:p>
          <a:p>
            <a:r>
              <a:rPr lang="en-US" dirty="0" smtClean="0"/>
              <a:t>1. </a:t>
            </a:r>
            <a:r>
              <a:rPr lang="en-US" dirty="0" err="1" smtClean="0"/>
              <a:t>Genito</a:t>
            </a:r>
            <a:r>
              <a:rPr lang="en-US" dirty="0" smtClean="0"/>
              <a:t>- urinary inflammation </a:t>
            </a:r>
          </a:p>
          <a:p>
            <a:r>
              <a:rPr lang="en-US" dirty="0" smtClean="0"/>
              <a:t>2. Incontinence of urine and feces </a:t>
            </a:r>
          </a:p>
          <a:p>
            <a:r>
              <a:rPr lang="en-US" dirty="0" smtClean="0"/>
              <a:t>3. Excessive secretions or concentrated urine, causing skin irritation or excoriation</a:t>
            </a:r>
            <a:endParaRPr lang="en-US" dirty="0"/>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Perineal</a:t>
            </a:r>
            <a:r>
              <a:rPr lang="en-US" b="1" dirty="0" smtClean="0"/>
              <a:t> care</a:t>
            </a:r>
            <a:endParaRPr lang="en-US" dirty="0"/>
          </a:p>
        </p:txBody>
      </p:sp>
      <p:sp>
        <p:nvSpPr>
          <p:cNvPr id="3" name="Content Placeholder 2"/>
          <p:cNvSpPr>
            <a:spLocks noGrp="1"/>
          </p:cNvSpPr>
          <p:nvPr>
            <p:ph idx="1"/>
          </p:nvPr>
        </p:nvSpPr>
        <p:spPr/>
        <p:txBody>
          <a:bodyPr/>
          <a:lstStyle/>
          <a:p>
            <a:pPr>
              <a:buNone/>
            </a:pPr>
            <a:r>
              <a:rPr lang="en-US" b="1" dirty="0" smtClean="0"/>
              <a:t>Purpose</a:t>
            </a:r>
            <a:r>
              <a:rPr lang="en-US" dirty="0" smtClean="0"/>
              <a:t>  </a:t>
            </a:r>
          </a:p>
          <a:p>
            <a:pPr>
              <a:buNone/>
            </a:pPr>
            <a:r>
              <a:rPr lang="en-US" dirty="0" smtClean="0"/>
              <a:t>• To remove normal </a:t>
            </a:r>
            <a:r>
              <a:rPr lang="en-US" dirty="0" err="1" smtClean="0"/>
              <a:t>perineal</a:t>
            </a:r>
            <a:r>
              <a:rPr lang="en-US" dirty="0" smtClean="0"/>
              <a:t> secretions and odors </a:t>
            </a:r>
          </a:p>
          <a:p>
            <a:pPr>
              <a:buNone/>
            </a:pPr>
            <a:r>
              <a:rPr lang="en-US" dirty="0" smtClean="0"/>
              <a:t>• To prevent infection (e.g. when an indwelling catheter is in place) </a:t>
            </a:r>
          </a:p>
          <a:p>
            <a:pPr>
              <a:buNone/>
            </a:pPr>
            <a:r>
              <a:rPr lang="en-US" dirty="0" smtClean="0"/>
              <a:t>• To promote the patient's comfort  </a:t>
            </a:r>
          </a:p>
          <a:p>
            <a:pPr>
              <a:buNone/>
            </a:pPr>
            <a:r>
              <a:rPr lang="en-US" dirty="0" smtClean="0"/>
              <a:t>• To facilitate wound healing process</a:t>
            </a:r>
            <a:endParaRPr lang="en-US" dirty="0"/>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Perineal</a:t>
            </a:r>
            <a:r>
              <a:rPr lang="en-US" b="1" dirty="0" smtClean="0"/>
              <a:t> care</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Equipments </a:t>
            </a:r>
            <a:r>
              <a:rPr lang="en-US" dirty="0" smtClean="0"/>
              <a:t> </a:t>
            </a:r>
          </a:p>
          <a:p>
            <a:pPr>
              <a:buNone/>
            </a:pPr>
            <a:r>
              <a:rPr lang="en-US" dirty="0" smtClean="0"/>
              <a:t>• Bath towel </a:t>
            </a:r>
          </a:p>
          <a:p>
            <a:pPr>
              <a:buNone/>
            </a:pPr>
            <a:r>
              <a:rPr lang="en-US" dirty="0" smtClean="0"/>
              <a:t>• Cotton balls and gauze squares </a:t>
            </a:r>
          </a:p>
          <a:p>
            <a:pPr>
              <a:buNone/>
            </a:pPr>
            <a:r>
              <a:rPr lang="en-US" dirty="0" smtClean="0"/>
              <a:t>• Warm water or/and prescribed solution in container  </a:t>
            </a:r>
          </a:p>
          <a:p>
            <a:pPr>
              <a:buNone/>
            </a:pPr>
            <a:r>
              <a:rPr lang="en-US" dirty="0" smtClean="0"/>
              <a:t>• Gloves </a:t>
            </a:r>
          </a:p>
          <a:p>
            <a:pPr>
              <a:buNone/>
            </a:pPr>
            <a:r>
              <a:rPr lang="en-US" dirty="0" smtClean="0"/>
              <a:t>• Bed pan </a:t>
            </a:r>
          </a:p>
          <a:p>
            <a:pPr>
              <a:buNone/>
            </a:pPr>
            <a:r>
              <a:rPr lang="en-US" dirty="0" smtClean="0"/>
              <a:t>• Bed protecting materials </a:t>
            </a:r>
          </a:p>
          <a:p>
            <a:pPr>
              <a:buNone/>
            </a:pPr>
            <a:r>
              <a:rPr lang="en-US" dirty="0" smtClean="0"/>
              <a:t>• </a:t>
            </a:r>
            <a:r>
              <a:rPr lang="en-US" dirty="0" err="1" smtClean="0"/>
              <a:t>Perineal</a:t>
            </a:r>
            <a:r>
              <a:rPr lang="en-US" dirty="0" smtClean="0"/>
              <a:t> pad or dressing (if needed) </a:t>
            </a:r>
            <a:endParaRPr lang="en-US" dirty="0"/>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Perineal</a:t>
            </a:r>
            <a:r>
              <a:rPr lang="en-US" b="1" dirty="0" smtClean="0"/>
              <a:t> care</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Procedure  </a:t>
            </a:r>
          </a:p>
          <a:p>
            <a:pPr>
              <a:buNone/>
            </a:pPr>
            <a:r>
              <a:rPr lang="en-US" dirty="0" smtClean="0"/>
              <a:t>1.   Patient preparation </a:t>
            </a:r>
          </a:p>
          <a:p>
            <a:pPr>
              <a:buNone/>
            </a:pPr>
            <a:r>
              <a:rPr lang="en-US" dirty="0" smtClean="0"/>
              <a:t>• Give adequate explanation </a:t>
            </a:r>
          </a:p>
          <a:p>
            <a:pPr>
              <a:buNone/>
            </a:pPr>
            <a:r>
              <a:rPr lang="en-US" dirty="0" smtClean="0"/>
              <a:t>• Provide privacy </a:t>
            </a:r>
          </a:p>
          <a:p>
            <a:pPr>
              <a:buNone/>
            </a:pPr>
            <a:r>
              <a:rPr lang="en-US" dirty="0" smtClean="0"/>
              <a:t>• Fold the top bedding and pajamas (given to expose </a:t>
            </a:r>
          </a:p>
          <a:p>
            <a:pPr>
              <a:buNone/>
            </a:pPr>
            <a:r>
              <a:rPr lang="en-US" dirty="0" err="1" smtClean="0"/>
              <a:t>perineal</a:t>
            </a:r>
            <a:r>
              <a:rPr lang="en-US" dirty="0" smtClean="0"/>
              <a:t> area and drape using the top linen.) </a:t>
            </a:r>
          </a:p>
          <a:p>
            <a:pPr>
              <a:buNone/>
            </a:pPr>
            <a:r>
              <a:rPr lang="en-US" dirty="0" smtClean="0"/>
              <a:t>• Position pt lying on back with knees flexed and spread </a:t>
            </a:r>
          </a:p>
          <a:p>
            <a:pPr>
              <a:buNone/>
            </a:pPr>
            <a:r>
              <a:rPr lang="en-US" dirty="0" smtClean="0"/>
              <a:t>apart.  </a:t>
            </a:r>
          </a:p>
          <a:p>
            <a:pPr>
              <a:buNone/>
            </a:pPr>
            <a:r>
              <a:rPr lang="en-US" dirty="0" smtClean="0"/>
              <a:t>• Place bed protecting materials under the pt's hip  </a:t>
            </a:r>
          </a:p>
          <a:p>
            <a:pPr>
              <a:buNone/>
            </a:pPr>
            <a:r>
              <a:rPr lang="en-US" dirty="0" smtClean="0"/>
              <a:t>• Place the bedpan under pt's buttock. </a:t>
            </a:r>
            <a:endParaRPr lang="en-US" dirty="0"/>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Perineal</a:t>
            </a:r>
            <a:r>
              <a:rPr lang="en-US" b="1" dirty="0" smtClean="0"/>
              <a:t> care</a:t>
            </a:r>
            <a:endParaRPr lang="en-US" dirty="0"/>
          </a:p>
        </p:txBody>
      </p:sp>
      <p:sp>
        <p:nvSpPr>
          <p:cNvPr id="3" name="Content Placeholder 2"/>
          <p:cNvSpPr>
            <a:spLocks noGrp="1"/>
          </p:cNvSpPr>
          <p:nvPr>
            <p:ph idx="1"/>
          </p:nvPr>
        </p:nvSpPr>
        <p:spPr>
          <a:xfrm>
            <a:off x="457200" y="1143000"/>
            <a:ext cx="8382000" cy="5486400"/>
          </a:xfrm>
        </p:spPr>
        <p:txBody>
          <a:bodyPr>
            <a:normAutofit/>
          </a:bodyPr>
          <a:lstStyle/>
          <a:p>
            <a:pPr>
              <a:buNone/>
            </a:pPr>
            <a:r>
              <a:rPr lang="en-US" dirty="0" smtClean="0"/>
              <a:t>2.  Cleaning the genital area </a:t>
            </a:r>
          </a:p>
          <a:p>
            <a:pPr>
              <a:buNone/>
            </a:pPr>
            <a:r>
              <a:rPr lang="en-US" dirty="0" smtClean="0"/>
              <a:t>• Put on gloves </a:t>
            </a:r>
          </a:p>
          <a:p>
            <a:pPr>
              <a:buNone/>
            </a:pPr>
            <a:r>
              <a:rPr lang="en-US" b="1" dirty="0" smtClean="0"/>
              <a:t>For Female </a:t>
            </a:r>
          </a:p>
          <a:p>
            <a:pPr>
              <a:buNone/>
            </a:pPr>
            <a:r>
              <a:rPr lang="en-US" dirty="0" smtClean="0"/>
              <a:t>• Remove dressing or pad used </a:t>
            </a:r>
          </a:p>
          <a:p>
            <a:pPr>
              <a:buNone/>
            </a:pPr>
            <a:r>
              <a:rPr lang="en-US" dirty="0" smtClean="0"/>
              <a:t>• Inspect the </a:t>
            </a:r>
            <a:r>
              <a:rPr lang="en-US" dirty="0" err="1" smtClean="0"/>
              <a:t>perineal</a:t>
            </a:r>
            <a:r>
              <a:rPr lang="en-US" dirty="0" smtClean="0"/>
              <a:t> area for inflammation excoriation,  swelling or any discharge. </a:t>
            </a: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Perineal</a:t>
            </a:r>
            <a:r>
              <a:rPr lang="en-US" b="1" dirty="0"/>
              <a:t> care</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a:t>a.   In case of post partum or surgical patient </a:t>
            </a:r>
          </a:p>
          <a:p>
            <a:pPr>
              <a:buNone/>
            </a:pPr>
            <a:r>
              <a:rPr lang="en-US" dirty="0"/>
              <a:t>• Clean by cotton swabs, first the labia </a:t>
            </a:r>
            <a:r>
              <a:rPr lang="en-US" dirty="0" err="1"/>
              <a:t>majora</a:t>
            </a:r>
            <a:r>
              <a:rPr lang="en-US" dirty="0"/>
              <a:t> then  the skin folds between the </a:t>
            </a:r>
            <a:r>
              <a:rPr lang="en-US" dirty="0" err="1"/>
              <a:t>majora</a:t>
            </a:r>
            <a:r>
              <a:rPr lang="en-US" dirty="0"/>
              <a:t> and </a:t>
            </a:r>
            <a:r>
              <a:rPr lang="en-US" dirty="0" err="1"/>
              <a:t>minora</a:t>
            </a:r>
            <a:r>
              <a:rPr lang="en-US" dirty="0"/>
              <a:t> by  retracting the </a:t>
            </a:r>
            <a:r>
              <a:rPr lang="en-US" dirty="0" err="1"/>
              <a:t>majora</a:t>
            </a:r>
            <a:r>
              <a:rPr lang="en-US" dirty="0"/>
              <a:t> using gauze squares, clean  from anterior to posterior direction using separate  swab for each stroke to minimize infection.</a:t>
            </a:r>
          </a:p>
          <a:p>
            <a:pPr>
              <a:buNone/>
            </a:pPr>
            <a:r>
              <a:rPr lang="en-US" dirty="0"/>
              <a:t>b.  In case of non-surgical patients  </a:t>
            </a:r>
          </a:p>
          <a:p>
            <a:pPr>
              <a:buNone/>
            </a:pPr>
            <a:r>
              <a:rPr lang="en-US" dirty="0"/>
              <a:t>• Wash or clean the genital area with soapy water  using the different quarters of the washcloth in  the same manner. </a:t>
            </a:r>
          </a:p>
          <a:p>
            <a:endParaRPr lang="en-US" dirty="0"/>
          </a:p>
        </p:txBody>
      </p:sp>
    </p:spTree>
    <p:extLst>
      <p:ext uri="{BB962C8B-B14F-4D97-AF65-F5344CB8AC3E}">
        <p14:creationId xmlns:p14="http://schemas.microsoft.com/office/powerpoint/2010/main" val="526625620"/>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Perineal</a:t>
            </a:r>
            <a:r>
              <a:rPr lang="en-US" b="1" dirty="0" smtClean="0"/>
              <a:t> care</a:t>
            </a:r>
            <a:endParaRPr lang="en-US" dirty="0"/>
          </a:p>
        </p:txBody>
      </p:sp>
      <p:sp>
        <p:nvSpPr>
          <p:cNvPr id="3" name="Content Placeholder 2"/>
          <p:cNvSpPr>
            <a:spLocks noGrp="1"/>
          </p:cNvSpPr>
          <p:nvPr>
            <p:ph idx="1"/>
          </p:nvPr>
        </p:nvSpPr>
        <p:spPr/>
        <p:txBody>
          <a:bodyPr>
            <a:normAutofit/>
          </a:bodyPr>
          <a:lstStyle/>
          <a:p>
            <a:pPr>
              <a:buNone/>
            </a:pPr>
            <a:r>
              <a:rPr lang="en-US" b="1" dirty="0" smtClean="0"/>
              <a:t>Male </a:t>
            </a:r>
            <a:r>
              <a:rPr lang="en-US" b="1" dirty="0" err="1" smtClean="0"/>
              <a:t>perineal</a:t>
            </a:r>
            <a:r>
              <a:rPr lang="en-US" b="1" dirty="0" smtClean="0"/>
              <a:t> Care </a:t>
            </a:r>
          </a:p>
          <a:p>
            <a:pPr>
              <a:buNone/>
            </a:pPr>
            <a:r>
              <a:rPr lang="en-US" dirty="0" smtClean="0"/>
              <a:t>• Hold the shaft of the penis firmly with one hand and the wash cloth with the other – to prevent erection – embarrassment </a:t>
            </a:r>
          </a:p>
          <a:p>
            <a:pPr>
              <a:buNone/>
            </a:pPr>
            <a:r>
              <a:rPr lang="en-US" dirty="0" smtClean="0"/>
              <a:t>• Use a circular motion, cleaning from the center to the periphery </a:t>
            </a:r>
          </a:p>
          <a:p>
            <a:pPr>
              <a:buNone/>
            </a:pPr>
            <a:r>
              <a:rPr lang="en-US" dirty="0" smtClean="0"/>
              <a:t>• Use a separate section of the wash cloth </a:t>
            </a:r>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Perineal</a:t>
            </a:r>
            <a:r>
              <a:rPr lang="en-US" b="1" dirty="0"/>
              <a:t> care</a:t>
            </a:r>
            <a:endParaRPr lang="en-US" dirty="0"/>
          </a:p>
        </p:txBody>
      </p:sp>
      <p:sp>
        <p:nvSpPr>
          <p:cNvPr id="3" name="Content Placeholder 2"/>
          <p:cNvSpPr>
            <a:spLocks noGrp="1"/>
          </p:cNvSpPr>
          <p:nvPr>
            <p:ph idx="1"/>
          </p:nvPr>
        </p:nvSpPr>
        <p:spPr/>
        <p:txBody>
          <a:bodyPr>
            <a:normAutofit/>
          </a:bodyPr>
          <a:lstStyle/>
          <a:p>
            <a:pPr>
              <a:buNone/>
            </a:pPr>
            <a:r>
              <a:rPr lang="en-US" b="1" dirty="0"/>
              <a:t>Position </a:t>
            </a:r>
          </a:p>
          <a:p>
            <a:pPr>
              <a:buNone/>
            </a:pPr>
            <a:r>
              <a:rPr lang="en-US" dirty="0"/>
              <a:t>• Lying in bed with knee flexed to clean the </a:t>
            </a:r>
            <a:r>
              <a:rPr lang="en-US" dirty="0" err="1"/>
              <a:t>perineal</a:t>
            </a:r>
            <a:r>
              <a:rPr lang="en-US" dirty="0"/>
              <a:t> part and side lying cleaning the </a:t>
            </a:r>
            <a:r>
              <a:rPr lang="en-US" dirty="0" err="1"/>
              <a:t>perineal</a:t>
            </a:r>
            <a:r>
              <a:rPr lang="en-US" dirty="0"/>
              <a:t> area </a:t>
            </a:r>
          </a:p>
          <a:p>
            <a:pPr>
              <a:buNone/>
            </a:pPr>
            <a:r>
              <a:rPr lang="en-US" b="1" dirty="0"/>
              <a:t>N.B</a:t>
            </a:r>
            <a:r>
              <a:rPr lang="en-US" dirty="0"/>
              <a:t> The urethral orifice is the cleanest area and the anal orifice is </a:t>
            </a:r>
            <a:r>
              <a:rPr lang="en-US" dirty="0" smtClean="0"/>
              <a:t>the </a:t>
            </a:r>
            <a:r>
              <a:rPr lang="en-US" dirty="0"/>
              <a:t>dirtiest area – always stroke from front to back to wash from </a:t>
            </a:r>
            <a:r>
              <a:rPr lang="en-US" dirty="0" smtClean="0"/>
              <a:t>‘</a:t>
            </a:r>
            <a:r>
              <a:rPr lang="en-US" dirty="0"/>
              <a:t>clean’ to ‘dirty’ parts </a:t>
            </a:r>
          </a:p>
          <a:p>
            <a:endParaRPr lang="en-US" dirty="0"/>
          </a:p>
        </p:txBody>
      </p:sp>
    </p:spTree>
    <p:extLst>
      <p:ext uri="{BB962C8B-B14F-4D97-AF65-F5344CB8AC3E}">
        <p14:creationId xmlns:p14="http://schemas.microsoft.com/office/powerpoint/2010/main" val="2632194308"/>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CARE OF PRESSURE AREAS</a:t>
            </a:r>
            <a:endParaRPr lang="en-US" sz="96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dirty="0" smtClean="0"/>
              <a:t>Course outline </a:t>
            </a:r>
            <a:endParaRPr lang="en-US" b="1" dirty="0"/>
          </a:p>
        </p:txBody>
      </p:sp>
      <p:sp>
        <p:nvSpPr>
          <p:cNvPr id="3" name="Content Placeholder 2"/>
          <p:cNvSpPr>
            <a:spLocks noGrp="1"/>
          </p:cNvSpPr>
          <p:nvPr>
            <p:ph idx="1"/>
          </p:nvPr>
        </p:nvSpPr>
        <p:spPr>
          <a:xfrm>
            <a:off x="457200" y="914400"/>
            <a:ext cx="8229600" cy="5211763"/>
          </a:xfrm>
        </p:spPr>
        <p:txBody>
          <a:bodyPr>
            <a:normAutofit/>
          </a:bodyPr>
          <a:lstStyle/>
          <a:p>
            <a:pPr>
              <a:buNone/>
            </a:pPr>
            <a:r>
              <a:rPr lang="en-US" dirty="0" smtClean="0"/>
              <a:t>This course presents the theory and concepts that a person studying nursing will need to know in order to develop the knowledge and competence demanded by the complexity of the changing health care system.</a:t>
            </a:r>
          </a:p>
          <a:p>
            <a:pPr>
              <a:buNone/>
            </a:pPr>
            <a:r>
              <a:rPr lang="en-US" dirty="0" smtClean="0"/>
              <a:t>It also presents theory and concepts that the practical nurse should know in order to assist in patient evaluation and function as a team leader in the health-care environment</a:t>
            </a:r>
          </a:p>
          <a:p>
            <a:pPr>
              <a:buNone/>
            </a:pP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Focus of nursing</a:t>
            </a:r>
            <a:endParaRPr lang="en-US" b="1" dirty="0"/>
          </a:p>
        </p:txBody>
      </p:sp>
      <p:sp>
        <p:nvSpPr>
          <p:cNvPr id="3" name="Content Placeholder 2"/>
          <p:cNvSpPr>
            <a:spLocks noGrp="1"/>
          </p:cNvSpPr>
          <p:nvPr>
            <p:ph idx="1"/>
          </p:nvPr>
        </p:nvSpPr>
        <p:spPr>
          <a:xfrm>
            <a:off x="457200" y="1600200"/>
            <a:ext cx="8305800" cy="4525963"/>
          </a:xfrm>
        </p:spPr>
        <p:txBody>
          <a:bodyPr/>
          <a:lstStyle/>
          <a:p>
            <a:r>
              <a:rPr lang="en-US" dirty="0" smtClean="0"/>
              <a:t>The focus of nursing is the whole person and the human response rather than a particular aspect of the person or a particular pathological condition.</a:t>
            </a:r>
          </a:p>
          <a:p>
            <a:endParaRPr lang="en-US" dirty="0"/>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Pressure area care</a:t>
            </a:r>
            <a:endParaRPr lang="en-US" b="1" dirty="0"/>
          </a:p>
        </p:txBody>
      </p:sp>
      <p:sp>
        <p:nvSpPr>
          <p:cNvPr id="3" name="Content Placeholder 2"/>
          <p:cNvSpPr>
            <a:spLocks noGrp="1"/>
          </p:cNvSpPr>
          <p:nvPr>
            <p:ph idx="1"/>
          </p:nvPr>
        </p:nvSpPr>
        <p:spPr/>
        <p:txBody>
          <a:bodyPr>
            <a:normAutofit fontScale="92500"/>
          </a:bodyPr>
          <a:lstStyle/>
          <a:p>
            <a:r>
              <a:rPr lang="en-US" dirty="0" smtClean="0"/>
              <a:t>Pressure area care refers to moving the patient into another position to relieve pressure on a part of the body and prevent the development of a pressure ulcer or ‘bed sore’.</a:t>
            </a:r>
          </a:p>
          <a:p>
            <a:r>
              <a:rPr lang="en-US" dirty="0" smtClean="0"/>
              <a:t>One of the best ways of preventing a pressure ulcer is to reduce or relieve pressure on areas that are vulnerable to pressure ulcers (</a:t>
            </a:r>
            <a:r>
              <a:rPr lang="en-US" dirty="0" err="1" smtClean="0"/>
              <a:t>e.g</a:t>
            </a:r>
            <a:r>
              <a:rPr lang="en-US" dirty="0" smtClean="0"/>
              <a:t>, bony parts of the body). This is done by moving around and changing position as much as possible.</a:t>
            </a:r>
            <a:endParaRPr lang="en-US" dirty="0"/>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Common pressure area sites</a:t>
            </a:r>
            <a:endParaRPr lang="en-US" dirty="0"/>
          </a:p>
        </p:txBody>
      </p:sp>
      <p:sp>
        <p:nvSpPr>
          <p:cNvPr id="3" name="Content Placeholder 2"/>
          <p:cNvSpPr>
            <a:spLocks noGrp="1"/>
          </p:cNvSpPr>
          <p:nvPr>
            <p:ph idx="1"/>
          </p:nvPr>
        </p:nvSpPr>
        <p:spPr/>
        <p:txBody>
          <a:bodyPr numCol="2">
            <a:normAutofit fontScale="77500" lnSpcReduction="20000"/>
          </a:bodyPr>
          <a:lstStyle/>
          <a:p>
            <a:r>
              <a:rPr lang="en-US" dirty="0" smtClean="0"/>
              <a:t>Common sites include the </a:t>
            </a:r>
            <a:r>
              <a:rPr lang="en-US" b="1" dirty="0" smtClean="0"/>
              <a:t>sacrum</a:t>
            </a:r>
            <a:r>
              <a:rPr lang="en-US" dirty="0" smtClean="0"/>
              <a:t>, back, buttocks, heels, back of the head, and elbows.</a:t>
            </a:r>
          </a:p>
          <a:p>
            <a:r>
              <a:rPr lang="en-US" dirty="0" err="1" smtClean="0"/>
              <a:t>Occiput</a:t>
            </a:r>
            <a:endParaRPr lang="en-US" dirty="0" smtClean="0"/>
          </a:p>
          <a:p>
            <a:r>
              <a:rPr lang="en-US" dirty="0" err="1" smtClean="0"/>
              <a:t>Acromion</a:t>
            </a:r>
            <a:r>
              <a:rPr lang="en-US" dirty="0" smtClean="0"/>
              <a:t> process</a:t>
            </a:r>
          </a:p>
          <a:p>
            <a:r>
              <a:rPr lang="en-US" dirty="0" smtClean="0"/>
              <a:t>Scapula</a:t>
            </a:r>
          </a:p>
          <a:p>
            <a:r>
              <a:rPr lang="en-US" dirty="0" err="1" smtClean="0"/>
              <a:t>Olecranon</a:t>
            </a:r>
            <a:endParaRPr lang="en-US" dirty="0" smtClean="0"/>
          </a:p>
          <a:p>
            <a:r>
              <a:rPr lang="en-US" dirty="0" smtClean="0"/>
              <a:t>Sacrum</a:t>
            </a:r>
          </a:p>
          <a:p>
            <a:r>
              <a:rPr lang="en-US" dirty="0" err="1" smtClean="0"/>
              <a:t>Ischial</a:t>
            </a:r>
            <a:r>
              <a:rPr lang="en-US" dirty="0" smtClean="0"/>
              <a:t> </a:t>
            </a:r>
            <a:r>
              <a:rPr lang="en-US" dirty="0" err="1" smtClean="0"/>
              <a:t>tuberosity</a:t>
            </a:r>
            <a:endParaRPr lang="en-US" dirty="0" smtClean="0"/>
          </a:p>
          <a:p>
            <a:r>
              <a:rPr lang="en-US" dirty="0" smtClean="0"/>
              <a:t>Thoracic vertebrae</a:t>
            </a:r>
          </a:p>
          <a:p>
            <a:r>
              <a:rPr lang="en-US" dirty="0" smtClean="0"/>
              <a:t>Lumbar vertebrae</a:t>
            </a:r>
          </a:p>
          <a:p>
            <a:r>
              <a:rPr lang="en-US" dirty="0" smtClean="0"/>
              <a:t>Iliac crest</a:t>
            </a:r>
          </a:p>
          <a:p>
            <a:r>
              <a:rPr lang="en-US" dirty="0" smtClean="0"/>
              <a:t>Coccyx</a:t>
            </a:r>
          </a:p>
          <a:p>
            <a:r>
              <a:rPr lang="en-US" dirty="0" err="1" smtClean="0"/>
              <a:t>Trochanter</a:t>
            </a:r>
            <a:endParaRPr lang="en-US" dirty="0" smtClean="0"/>
          </a:p>
          <a:p>
            <a:r>
              <a:rPr lang="en-US" dirty="0" smtClean="0"/>
              <a:t>Lateral tibia </a:t>
            </a:r>
            <a:r>
              <a:rPr lang="en-US" dirty="0" err="1" smtClean="0"/>
              <a:t>condyle</a:t>
            </a:r>
            <a:endParaRPr lang="en-US" dirty="0" smtClean="0"/>
          </a:p>
          <a:p>
            <a:r>
              <a:rPr lang="en-US" dirty="0" smtClean="0"/>
              <a:t>Metatarsals (toes)</a:t>
            </a:r>
          </a:p>
          <a:p>
            <a:r>
              <a:rPr lang="en-US" dirty="0" err="1" smtClean="0"/>
              <a:t>Calcaneus</a:t>
            </a:r>
            <a:r>
              <a:rPr lang="en-US" dirty="0" smtClean="0"/>
              <a:t> (heel)</a:t>
            </a:r>
          </a:p>
          <a:p>
            <a:r>
              <a:rPr lang="en-US" dirty="0" smtClean="0"/>
              <a:t>Medial </a:t>
            </a:r>
            <a:r>
              <a:rPr lang="en-US" dirty="0" err="1" smtClean="0"/>
              <a:t>malleolus</a:t>
            </a:r>
            <a:r>
              <a:rPr lang="en-US" dirty="0" smtClean="0"/>
              <a:t> (inner ankle)</a:t>
            </a:r>
          </a:p>
          <a:p>
            <a:r>
              <a:rPr lang="en-US" dirty="0" smtClean="0"/>
              <a:t>Lateral </a:t>
            </a:r>
            <a:r>
              <a:rPr lang="en-US" dirty="0" err="1" smtClean="0"/>
              <a:t>malleolus</a:t>
            </a:r>
            <a:r>
              <a:rPr lang="en-US" dirty="0" smtClean="0"/>
              <a:t> (outer ankle)</a:t>
            </a:r>
          </a:p>
          <a:p>
            <a:r>
              <a:rPr lang="en-US" dirty="0" smtClean="0"/>
              <a:t>Medial tibia condyle</a:t>
            </a:r>
            <a:endParaRPr lang="en-US" dirty="0"/>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Common pressure area sites</a:t>
            </a:r>
            <a:endParaRPr lang="en-US" b="1" dirty="0"/>
          </a:p>
        </p:txBody>
      </p:sp>
      <p:pic>
        <p:nvPicPr>
          <p:cNvPr id="1026" name="Picture 2"/>
          <p:cNvPicPr>
            <a:picLocks noGrp="1" noChangeAspect="1" noChangeArrowheads="1"/>
          </p:cNvPicPr>
          <p:nvPr>
            <p:ph idx="1"/>
          </p:nvPr>
        </p:nvPicPr>
        <p:blipFill>
          <a:blip r:embed="rId2"/>
          <a:srcRect/>
          <a:stretch>
            <a:fillRect/>
          </a:stretch>
        </p:blipFill>
        <p:spPr bwMode="auto">
          <a:xfrm>
            <a:off x="1295400" y="1371600"/>
            <a:ext cx="7010400" cy="5486400"/>
          </a:xfrm>
          <a:prstGeom prst="rect">
            <a:avLst/>
          </a:prstGeom>
          <a:noFill/>
          <a:ln w="9525">
            <a:noFill/>
            <a:miter lim="800000"/>
            <a:headEnd/>
            <a:tailEnd/>
          </a:ln>
          <a:effectLst/>
        </p:spPr>
      </p:pic>
    </p:spTree>
    <p:extLst>
      <p:ext uri="{BB962C8B-B14F-4D97-AF65-F5344CB8AC3E}">
        <p14:creationId xmlns:p14="http://schemas.microsoft.com/office/powerpoint/2010/main" val="3664306083"/>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Indications</a:t>
            </a:r>
            <a:r>
              <a:rPr lang="en-US" dirty="0" smtClean="0"/>
              <a:t> </a:t>
            </a:r>
            <a:endParaRPr lang="en-US" dirty="0"/>
          </a:p>
        </p:txBody>
      </p:sp>
      <p:sp>
        <p:nvSpPr>
          <p:cNvPr id="3" name="Content Placeholder 2"/>
          <p:cNvSpPr>
            <a:spLocks noGrp="1"/>
          </p:cNvSpPr>
          <p:nvPr>
            <p:ph idx="1"/>
          </p:nvPr>
        </p:nvSpPr>
        <p:spPr/>
        <p:txBody>
          <a:bodyPr/>
          <a:lstStyle/>
          <a:p>
            <a:r>
              <a:rPr lang="en-US" dirty="0" err="1" smtClean="0"/>
              <a:t>Paralysed</a:t>
            </a:r>
            <a:r>
              <a:rPr lang="en-US" dirty="0" smtClean="0"/>
              <a:t> patients</a:t>
            </a:r>
          </a:p>
          <a:p>
            <a:r>
              <a:rPr lang="en-US" dirty="0" smtClean="0"/>
              <a:t>Obese patients</a:t>
            </a:r>
          </a:p>
          <a:p>
            <a:r>
              <a:rPr lang="en-US" dirty="0" smtClean="0"/>
              <a:t>Emaciated patients</a:t>
            </a:r>
          </a:p>
          <a:p>
            <a:r>
              <a:rPr lang="en-US" dirty="0" smtClean="0"/>
              <a:t>Incontinent patients</a:t>
            </a:r>
          </a:p>
          <a:p>
            <a:r>
              <a:rPr lang="en-US" dirty="0" smtClean="0"/>
              <a:t>Unconscious patients</a:t>
            </a:r>
          </a:p>
          <a:p>
            <a:r>
              <a:rPr lang="en-US" dirty="0" smtClean="0"/>
              <a:t>Very ill patients who are unable to turn themselves</a:t>
            </a:r>
            <a:endParaRPr lang="en-US" dirty="0"/>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 </a:t>
            </a:r>
            <a:endParaRPr lang="en-US" dirty="0"/>
          </a:p>
        </p:txBody>
      </p:sp>
      <p:sp>
        <p:nvSpPr>
          <p:cNvPr id="3" name="Content Placeholder 2"/>
          <p:cNvSpPr>
            <a:spLocks noGrp="1"/>
          </p:cNvSpPr>
          <p:nvPr>
            <p:ph idx="1"/>
          </p:nvPr>
        </p:nvSpPr>
        <p:spPr/>
        <p:txBody>
          <a:bodyPr/>
          <a:lstStyle/>
          <a:p>
            <a:r>
              <a:rPr lang="en-US" dirty="0" smtClean="0"/>
              <a:t>Wash each area, massage well with the palm of your hand using soap.</a:t>
            </a:r>
          </a:p>
          <a:p>
            <a:r>
              <a:rPr lang="en-US" dirty="0" smtClean="0"/>
              <a:t>Rinse each area, dry it and apply powder, cream or </a:t>
            </a:r>
            <a:r>
              <a:rPr lang="en-US" dirty="0" err="1" smtClean="0"/>
              <a:t>vaseline</a:t>
            </a:r>
            <a:r>
              <a:rPr lang="en-US" dirty="0" smtClean="0"/>
              <a:t> depending on the patient’s need.</a:t>
            </a:r>
          </a:p>
          <a:p>
            <a:r>
              <a:rPr lang="en-US" dirty="0" smtClean="0"/>
              <a:t>If needed, patient may be seated on an air ring or soft pillow to relieve pressure</a:t>
            </a:r>
            <a:endParaRPr lang="en-US" dirty="0"/>
          </a:p>
        </p:txBody>
      </p:sp>
    </p:spTree>
    <p:extLst>
      <p:ext uri="{BB962C8B-B14F-4D97-AF65-F5344CB8AC3E}">
        <p14:creationId xmlns:p14="http://schemas.microsoft.com/office/powerpoint/2010/main" val="3783458970"/>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PRESSURE ULCERS</a:t>
            </a:r>
            <a:endParaRPr lang="en-US" b="1" dirty="0"/>
          </a:p>
        </p:txBody>
      </p:sp>
      <p:sp>
        <p:nvSpPr>
          <p:cNvPr id="3" name="Content Placeholder 2"/>
          <p:cNvSpPr>
            <a:spLocks noGrp="1"/>
          </p:cNvSpPr>
          <p:nvPr>
            <p:ph idx="1"/>
          </p:nvPr>
        </p:nvSpPr>
        <p:spPr/>
        <p:txBody>
          <a:bodyPr/>
          <a:lstStyle/>
          <a:p>
            <a:r>
              <a:rPr lang="en-US" dirty="0" smtClean="0"/>
              <a:t>A pressure ulcer is any lesion caused by unrelieved pressure that results in damage to underlying tissue (U.S Public Health service’s panel for the prediction and prevention of pressure ulcers in Adults {PPPPA}, 1992)</a:t>
            </a:r>
          </a:p>
          <a:p>
            <a:r>
              <a:rPr lang="en-US" dirty="0" smtClean="0"/>
              <a:t>Also known as </a:t>
            </a:r>
            <a:r>
              <a:rPr lang="en-US" dirty="0" err="1" smtClean="0"/>
              <a:t>decubitus</a:t>
            </a:r>
            <a:r>
              <a:rPr lang="en-US" dirty="0" smtClean="0"/>
              <a:t> ulcers, pressure sores or bed sores.</a:t>
            </a:r>
            <a:endParaRPr lang="en-US" dirty="0"/>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Pressure ulcer (Decubitus ulcer)</a:t>
            </a:r>
            <a:endParaRPr lang="en-US" dirty="0"/>
          </a:p>
        </p:txBody>
      </p:sp>
      <p:pic>
        <p:nvPicPr>
          <p:cNvPr id="4" name="Picture 11" descr="Photo 3 LR"/>
          <p:cNvPicPr>
            <a:picLocks noGrp="1" noChangeAspect="1" noChangeArrowheads="1"/>
          </p:cNvPicPr>
          <p:nvPr>
            <p:ph idx="1"/>
          </p:nvPr>
        </p:nvPicPr>
        <p:blipFill>
          <a:blip r:embed="rId2"/>
          <a:srcRect/>
          <a:stretch>
            <a:fillRect/>
          </a:stretch>
        </p:blipFill>
        <p:spPr bwMode="auto">
          <a:xfrm>
            <a:off x="1524000" y="1447800"/>
            <a:ext cx="6172199" cy="4953000"/>
          </a:xfrm>
          <a:prstGeom prst="rect">
            <a:avLst/>
          </a:prstGeom>
          <a:noFill/>
        </p:spPr>
      </p:pic>
    </p:spTree>
    <p:extLst>
      <p:ext uri="{BB962C8B-B14F-4D97-AF65-F5344CB8AC3E}">
        <p14:creationId xmlns:p14="http://schemas.microsoft.com/office/powerpoint/2010/main" val="2794860633"/>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Etiology of pressure ulcers</a:t>
            </a:r>
            <a:endParaRPr lang="en-US" b="1" dirty="0"/>
          </a:p>
        </p:txBody>
      </p:sp>
      <p:sp>
        <p:nvSpPr>
          <p:cNvPr id="3" name="Content Placeholder 2"/>
          <p:cNvSpPr>
            <a:spLocks noGrp="1"/>
          </p:cNvSpPr>
          <p:nvPr>
            <p:ph idx="1"/>
          </p:nvPr>
        </p:nvSpPr>
        <p:spPr/>
        <p:txBody>
          <a:bodyPr/>
          <a:lstStyle/>
          <a:p>
            <a:r>
              <a:rPr lang="en-US" dirty="0" smtClean="0"/>
              <a:t>Occur due to localized </a:t>
            </a:r>
            <a:r>
              <a:rPr lang="en-US" dirty="0" err="1" smtClean="0"/>
              <a:t>ischaemia</a:t>
            </a:r>
            <a:r>
              <a:rPr lang="en-US" dirty="0" smtClean="0"/>
              <a:t>. </a:t>
            </a:r>
          </a:p>
          <a:p>
            <a:r>
              <a:rPr lang="en-US" dirty="0" smtClean="0"/>
              <a:t>When blood cannot reach the tissues, the cells are deprived of oxygen and nutrients. The waste products of metabolism accumulate in the cells and the tissue consequently dies.</a:t>
            </a:r>
          </a:p>
          <a:p>
            <a:r>
              <a:rPr lang="en-US" dirty="0" smtClean="0"/>
              <a:t>Prolonged, unrelieved pressure also damages the small blood vessels.</a:t>
            </a:r>
            <a:endParaRPr lang="en-US" dirty="0"/>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Risk factors</a:t>
            </a:r>
            <a:endParaRPr lang="en-US" b="1" dirty="0"/>
          </a:p>
        </p:txBody>
      </p:sp>
      <p:sp>
        <p:nvSpPr>
          <p:cNvPr id="3" name="Content Placeholder 2"/>
          <p:cNvSpPr>
            <a:spLocks noGrp="1"/>
          </p:cNvSpPr>
          <p:nvPr>
            <p:ph idx="1"/>
          </p:nvPr>
        </p:nvSpPr>
        <p:spPr/>
        <p:txBody>
          <a:bodyPr>
            <a:normAutofit fontScale="92500"/>
          </a:bodyPr>
          <a:lstStyle/>
          <a:p>
            <a:r>
              <a:rPr lang="en-US" dirty="0" smtClean="0"/>
              <a:t>Immobility – reduction in the amount and control of movement a person has </a:t>
            </a:r>
            <a:r>
              <a:rPr lang="en-US" dirty="0" err="1" smtClean="0"/>
              <a:t>e.g</a:t>
            </a:r>
            <a:r>
              <a:rPr lang="en-US" dirty="0" smtClean="0"/>
              <a:t> due to paralysis, weakness, pain</a:t>
            </a:r>
          </a:p>
          <a:p>
            <a:r>
              <a:rPr lang="en-US" dirty="0" smtClean="0"/>
              <a:t>Inadequate nutrition causes weight loss, muscle atrophy and loss of subcutaneous tissue</a:t>
            </a:r>
          </a:p>
          <a:p>
            <a:r>
              <a:rPr lang="en-US" dirty="0" err="1" smtClean="0"/>
              <a:t>Feacal</a:t>
            </a:r>
            <a:r>
              <a:rPr lang="en-US" dirty="0" smtClean="0"/>
              <a:t> and urinary incontinence – moisture promotes skin maceration</a:t>
            </a:r>
          </a:p>
          <a:p>
            <a:r>
              <a:rPr lang="en-US" dirty="0" smtClean="0"/>
              <a:t>Decreased mental status – </a:t>
            </a:r>
            <a:r>
              <a:rPr lang="en-US" dirty="0" err="1" smtClean="0"/>
              <a:t>e.g</a:t>
            </a:r>
            <a:r>
              <a:rPr lang="en-US" dirty="0" smtClean="0"/>
              <a:t> unconscious or heavily sedated</a:t>
            </a:r>
          </a:p>
          <a:p>
            <a:pPr>
              <a:buNone/>
            </a:pPr>
            <a:endParaRPr lang="en-US" dirty="0"/>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Risk factors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Diminished sensation – paralysis, stroke</a:t>
            </a:r>
          </a:p>
          <a:p>
            <a:r>
              <a:rPr lang="en-US" dirty="0" smtClean="0"/>
              <a:t>Excessive body heat – elevated body temperature increases the metabolic rate thus increasing the cells’ need for oxygen</a:t>
            </a:r>
          </a:p>
          <a:p>
            <a:r>
              <a:rPr lang="en-US" dirty="0" smtClean="0"/>
              <a:t>Advanced age – brings several changes in the skin</a:t>
            </a:r>
          </a:p>
          <a:p>
            <a:r>
              <a:rPr lang="en-US" dirty="0" smtClean="0"/>
              <a:t>Chronic medical conditions </a:t>
            </a:r>
            <a:r>
              <a:rPr lang="en-US" dirty="0" err="1" smtClean="0"/>
              <a:t>e.g</a:t>
            </a:r>
            <a:r>
              <a:rPr lang="en-US" dirty="0" smtClean="0"/>
              <a:t> DM</a:t>
            </a:r>
          </a:p>
          <a:p>
            <a:r>
              <a:rPr lang="en-US" dirty="0" smtClean="0"/>
              <a:t>Other factors – poor lifting techniques, incorrect positioning, repeated injections on the same site, hard support surfaces, incorrect application of pressure – relieving devices </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Qualities and professional proficiencies of a nurse</a:t>
            </a:r>
            <a:endParaRPr lang="en-US" b="1" dirty="0"/>
          </a:p>
        </p:txBody>
      </p:sp>
      <p:sp>
        <p:nvSpPr>
          <p:cNvPr id="3" name="Content Placeholder 2"/>
          <p:cNvSpPr>
            <a:spLocks noGrp="1"/>
          </p:cNvSpPr>
          <p:nvPr>
            <p:ph idx="1"/>
          </p:nvPr>
        </p:nvSpPr>
        <p:spPr/>
        <p:txBody>
          <a:bodyPr/>
          <a:lstStyle/>
          <a:p>
            <a:pPr>
              <a:buNone/>
            </a:pPr>
            <a:r>
              <a:rPr lang="en-US" dirty="0" smtClean="0"/>
              <a:t>1.Interest and willing to work and learn</a:t>
            </a:r>
          </a:p>
          <a:p>
            <a:pPr>
              <a:buNone/>
            </a:pPr>
            <a:r>
              <a:rPr lang="en-US" dirty="0" smtClean="0"/>
              <a:t>2.A warm personality and concern for people.</a:t>
            </a:r>
          </a:p>
          <a:p>
            <a:pPr>
              <a:buNone/>
            </a:pPr>
            <a:r>
              <a:rPr lang="en-US" dirty="0" smtClean="0"/>
              <a:t>3.Resourcefulness and creativity as well as a well-balanced emotional condition;</a:t>
            </a:r>
          </a:p>
          <a:p>
            <a:pPr>
              <a:buNone/>
            </a:pPr>
            <a:r>
              <a:rPr lang="en-US" dirty="0" smtClean="0"/>
              <a:t>4.Capacity and ability to work with others;</a:t>
            </a:r>
          </a:p>
          <a:p>
            <a:endParaRPr lang="en-US" dirty="0"/>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Development of pressure ulcer</a:t>
            </a:r>
            <a:endParaRPr lang="en-US" b="1" dirty="0"/>
          </a:p>
        </p:txBody>
      </p:sp>
      <p:pic>
        <p:nvPicPr>
          <p:cNvPr id="4" name="Content Placeholder 15" descr="stage%201%20pressure%20sore.jpg"/>
          <p:cNvPicPr>
            <a:picLocks noGrp="1" noChangeAspect="1"/>
          </p:cNvPicPr>
          <p:nvPr>
            <p:ph idx="1"/>
          </p:nvPr>
        </p:nvPicPr>
        <p:blipFill>
          <a:blip r:embed="rId2" cstate="print"/>
          <a:stretch>
            <a:fillRect/>
          </a:stretch>
        </p:blipFill>
        <p:spPr>
          <a:xfrm>
            <a:off x="609600" y="1447800"/>
            <a:ext cx="8305800" cy="4724399"/>
          </a:xfrm>
        </p:spPr>
      </p:pic>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Prevention</a:t>
            </a:r>
            <a:r>
              <a:rPr lang="en-US" dirty="0" smtClean="0"/>
              <a:t> </a:t>
            </a:r>
            <a:endParaRPr lang="en-US" dirty="0"/>
          </a:p>
        </p:txBody>
      </p:sp>
      <p:sp>
        <p:nvSpPr>
          <p:cNvPr id="3" name="Content Placeholder 2"/>
          <p:cNvSpPr>
            <a:spLocks noGrp="1"/>
          </p:cNvSpPr>
          <p:nvPr>
            <p:ph idx="1"/>
          </p:nvPr>
        </p:nvSpPr>
        <p:spPr/>
        <p:txBody>
          <a:bodyPr/>
          <a:lstStyle/>
          <a:p>
            <a:r>
              <a:rPr lang="en-US" dirty="0" smtClean="0"/>
              <a:t>Massage pressure areas to promote blood circulation</a:t>
            </a:r>
          </a:p>
          <a:p>
            <a:r>
              <a:rPr lang="en-US" dirty="0" smtClean="0"/>
              <a:t>Two hourly turning of bed - ridden patients</a:t>
            </a:r>
            <a:endParaRPr lang="en-US" dirty="0"/>
          </a:p>
        </p:txBody>
      </p:sp>
    </p:spTree>
    <p:extLst>
      <p:ext uri="{BB962C8B-B14F-4D97-AF65-F5344CB8AC3E}">
        <p14:creationId xmlns:p14="http://schemas.microsoft.com/office/powerpoint/2010/main" val="2536345938"/>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MOUTH CARE</a:t>
            </a:r>
            <a:endParaRPr lang="en-US" sz="9600" b="1" dirty="0"/>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Causes of poor oral hygiene</a:t>
            </a:r>
            <a:endParaRPr lang="en-US" b="1" dirty="0"/>
          </a:p>
        </p:txBody>
      </p:sp>
      <p:sp>
        <p:nvSpPr>
          <p:cNvPr id="3" name="Content Placeholder 2"/>
          <p:cNvSpPr>
            <a:spLocks noGrp="1"/>
          </p:cNvSpPr>
          <p:nvPr>
            <p:ph idx="1"/>
          </p:nvPr>
        </p:nvSpPr>
        <p:spPr/>
        <p:txBody>
          <a:bodyPr>
            <a:normAutofit fontScale="85000" lnSpcReduction="20000"/>
          </a:bodyPr>
          <a:lstStyle/>
          <a:p>
            <a:r>
              <a:rPr lang="en-US" dirty="0" smtClean="0"/>
              <a:t>Inability to carry out oral care, </a:t>
            </a:r>
            <a:r>
              <a:rPr lang="en-US" dirty="0" err="1" smtClean="0"/>
              <a:t>e.g</a:t>
            </a:r>
            <a:r>
              <a:rPr lang="en-US" dirty="0" smtClean="0"/>
              <a:t> due to stroke, arthritis, arm injury, head injury, surgery;</a:t>
            </a:r>
          </a:p>
          <a:p>
            <a:r>
              <a:rPr lang="en-US" dirty="0" smtClean="0"/>
              <a:t>Lack knowledge or motivation;</a:t>
            </a:r>
          </a:p>
          <a:p>
            <a:r>
              <a:rPr lang="en-US" dirty="0" smtClean="0"/>
              <a:t>Lack of access to dental services;</a:t>
            </a:r>
          </a:p>
          <a:p>
            <a:r>
              <a:rPr lang="en-US" dirty="0" smtClean="0"/>
              <a:t>Lack of money to afford equipment for oral care;</a:t>
            </a:r>
          </a:p>
          <a:p>
            <a:r>
              <a:rPr lang="en-US" dirty="0" smtClean="0"/>
              <a:t>Poor diet or reduced fluid intake;(not drinking enough)</a:t>
            </a:r>
          </a:p>
          <a:p>
            <a:r>
              <a:rPr lang="en-US" dirty="0" smtClean="0"/>
              <a:t>If the patient is nil by mouth due to surgery or has swallowing problems.</a:t>
            </a:r>
          </a:p>
          <a:p>
            <a:r>
              <a:rPr lang="en-US" dirty="0" smtClean="0"/>
              <a:t>Some medications such as </a:t>
            </a:r>
            <a:r>
              <a:rPr lang="en-US" dirty="0" err="1" smtClean="0"/>
              <a:t>anticholinergic</a:t>
            </a:r>
            <a:r>
              <a:rPr lang="en-US" dirty="0" smtClean="0"/>
              <a:t> drugs and oxygen therapy can cause a dry mouth or an unpleasant taste in the mouth (Major, 2005).</a:t>
            </a:r>
          </a:p>
          <a:p>
            <a:endParaRPr lang="en-US" dirty="0"/>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Mouth care</a:t>
            </a:r>
            <a:endParaRPr lang="en-US" b="1" dirty="0"/>
          </a:p>
        </p:txBody>
      </p:sp>
      <p:sp>
        <p:nvSpPr>
          <p:cNvPr id="3" name="Content Placeholder 2"/>
          <p:cNvSpPr>
            <a:spLocks noGrp="1"/>
          </p:cNvSpPr>
          <p:nvPr>
            <p:ph idx="1"/>
          </p:nvPr>
        </p:nvSpPr>
        <p:spPr/>
        <p:txBody>
          <a:bodyPr>
            <a:normAutofit fontScale="92500"/>
          </a:bodyPr>
          <a:lstStyle/>
          <a:p>
            <a:pPr>
              <a:buNone/>
            </a:pPr>
            <a:r>
              <a:rPr lang="en-US" b="1" dirty="0" smtClean="0"/>
              <a:t>Purpose </a:t>
            </a:r>
          </a:p>
          <a:p>
            <a:pPr>
              <a:buNone/>
            </a:pPr>
            <a:r>
              <a:rPr lang="en-US" dirty="0" smtClean="0"/>
              <a:t>• To remove food particles from around and between the teeth </a:t>
            </a:r>
          </a:p>
          <a:p>
            <a:pPr>
              <a:buNone/>
            </a:pPr>
            <a:r>
              <a:rPr lang="en-US" dirty="0" smtClean="0"/>
              <a:t>• To remove dental plaque to prevent dental caries </a:t>
            </a:r>
          </a:p>
          <a:p>
            <a:pPr>
              <a:buNone/>
            </a:pPr>
            <a:r>
              <a:rPr lang="en-US" dirty="0" smtClean="0"/>
              <a:t>• To increase appetite </a:t>
            </a:r>
          </a:p>
          <a:p>
            <a:pPr>
              <a:buNone/>
            </a:pPr>
            <a:r>
              <a:rPr lang="en-US" dirty="0" smtClean="0"/>
              <a:t>• To enhance the client’s feelings of well-being </a:t>
            </a:r>
          </a:p>
          <a:p>
            <a:pPr>
              <a:buNone/>
            </a:pPr>
            <a:r>
              <a:rPr lang="en-US" dirty="0" smtClean="0"/>
              <a:t>• To prevent sores and infections of the oral tissue </a:t>
            </a:r>
          </a:p>
          <a:p>
            <a:pPr>
              <a:buNone/>
            </a:pPr>
            <a:r>
              <a:rPr lang="en-US" dirty="0" smtClean="0"/>
              <a:t>• To prevent bad odor or halitosis </a:t>
            </a:r>
            <a:endParaRPr lang="en-US" dirty="0"/>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Benefits of oral hygiene</a:t>
            </a:r>
            <a:endParaRPr lang="en-US" b="1" dirty="0"/>
          </a:p>
        </p:txBody>
      </p:sp>
      <p:sp>
        <p:nvSpPr>
          <p:cNvPr id="3" name="Content Placeholder 2"/>
          <p:cNvSpPr>
            <a:spLocks noGrp="1"/>
          </p:cNvSpPr>
          <p:nvPr>
            <p:ph idx="1"/>
          </p:nvPr>
        </p:nvSpPr>
        <p:spPr/>
        <p:txBody>
          <a:bodyPr/>
          <a:lstStyle/>
          <a:p>
            <a:r>
              <a:rPr lang="en-US" dirty="0" smtClean="0"/>
              <a:t>Promote self-esteem and comfort;</a:t>
            </a:r>
          </a:p>
          <a:p>
            <a:r>
              <a:rPr lang="en-US" dirty="0" smtClean="0"/>
              <a:t>Improve appetite and enjoyment of food and drink, as poor oral hygiene can affect taste;</a:t>
            </a:r>
          </a:p>
          <a:p>
            <a:r>
              <a:rPr lang="en-US" dirty="0" smtClean="0"/>
              <a:t>Improve social acceptability and social interaction by preventing halitosis.</a:t>
            </a:r>
          </a:p>
          <a:p>
            <a:endParaRPr lang="en-US" dirty="0"/>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Mouth care</a:t>
            </a:r>
            <a:endParaRPr lang="en-US" b="1" dirty="0"/>
          </a:p>
        </p:txBody>
      </p:sp>
      <p:sp>
        <p:nvSpPr>
          <p:cNvPr id="3" name="Content Placeholder 2"/>
          <p:cNvSpPr>
            <a:spLocks noGrp="1"/>
          </p:cNvSpPr>
          <p:nvPr>
            <p:ph idx="1"/>
          </p:nvPr>
        </p:nvSpPr>
        <p:spPr>
          <a:xfrm>
            <a:off x="457200" y="1600200"/>
            <a:ext cx="8229600" cy="4876800"/>
          </a:xfrm>
        </p:spPr>
        <p:txBody>
          <a:bodyPr>
            <a:normAutofit fontScale="77500" lnSpcReduction="20000"/>
          </a:bodyPr>
          <a:lstStyle/>
          <a:p>
            <a:pPr>
              <a:buNone/>
            </a:pPr>
            <a:r>
              <a:rPr lang="en-US" b="1" dirty="0" smtClean="0"/>
              <a:t>Procedure for oral assessment</a:t>
            </a:r>
          </a:p>
          <a:p>
            <a:r>
              <a:rPr lang="en-US" dirty="0" smtClean="0"/>
              <a:t>Gain consent.</a:t>
            </a:r>
          </a:p>
          <a:p>
            <a:r>
              <a:rPr lang="en-US" dirty="0" smtClean="0"/>
              <a:t>Wash hands.</a:t>
            </a:r>
          </a:p>
          <a:p>
            <a:r>
              <a:rPr lang="en-US" dirty="0" smtClean="0"/>
              <a:t>Wear gloves and apron.</a:t>
            </a:r>
          </a:p>
          <a:p>
            <a:r>
              <a:rPr lang="en-US" dirty="0" smtClean="0"/>
              <a:t>Maintain privacy as required. Assess the oral cavity using an appropriate assessment tool. You may need a tongue depressor and a torch to carry out the assessment efficiently.</a:t>
            </a:r>
          </a:p>
          <a:p>
            <a:pPr>
              <a:buNone/>
            </a:pPr>
            <a:r>
              <a:rPr lang="en-US" b="1" dirty="0" smtClean="0"/>
              <a:t>Purpose </a:t>
            </a:r>
          </a:p>
          <a:p>
            <a:r>
              <a:rPr lang="en-US" dirty="0" smtClean="0"/>
              <a:t>To provide a baseline, initial information about the condition of the patient’s oral cavity.</a:t>
            </a:r>
          </a:p>
          <a:p>
            <a:r>
              <a:rPr lang="en-US" dirty="0" smtClean="0"/>
              <a:t>To monitor progress of oral care/treatments.</a:t>
            </a:r>
          </a:p>
          <a:p>
            <a:r>
              <a:rPr lang="en-US" dirty="0" smtClean="0"/>
              <a:t>To identify any new problems (Dougherty and Lister, 2008).</a:t>
            </a:r>
          </a:p>
          <a:p>
            <a:endParaRPr lang="en-US" dirty="0"/>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Mouth care</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Equipment Required:</a:t>
            </a:r>
          </a:p>
          <a:p>
            <a:r>
              <a:rPr lang="en-US" dirty="0" smtClean="0"/>
              <a:t>Torch</a:t>
            </a:r>
          </a:p>
          <a:p>
            <a:r>
              <a:rPr lang="en-US" dirty="0" smtClean="0"/>
              <a:t>Toothbrush and paste</a:t>
            </a:r>
          </a:p>
          <a:p>
            <a:r>
              <a:rPr lang="en-US" dirty="0" smtClean="0"/>
              <a:t>Tongue depressor</a:t>
            </a:r>
          </a:p>
          <a:p>
            <a:r>
              <a:rPr lang="en-US" dirty="0" smtClean="0"/>
              <a:t>Cotton tipped applicator, padded applicator </a:t>
            </a:r>
          </a:p>
          <a:p>
            <a:r>
              <a:rPr lang="en-US" dirty="0" smtClean="0"/>
              <a:t>Vaseline (if necessary)</a:t>
            </a:r>
          </a:p>
          <a:p>
            <a:r>
              <a:rPr lang="en-US" dirty="0" smtClean="0"/>
              <a:t>Kidney dish</a:t>
            </a:r>
          </a:p>
          <a:p>
            <a:r>
              <a:rPr lang="en-US" dirty="0" smtClean="0"/>
              <a:t>Suction equipment (if appropriate)</a:t>
            </a:r>
          </a:p>
          <a:p>
            <a:r>
              <a:rPr lang="en-US" dirty="0" smtClean="0"/>
              <a:t>Clean procedure gloves</a:t>
            </a:r>
          </a:p>
          <a:p>
            <a:r>
              <a:rPr lang="en-US" dirty="0" smtClean="0"/>
              <a:t>Tissues or wipes</a:t>
            </a:r>
            <a:endParaRPr lang="en-US" dirty="0"/>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Mouth care</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Procedure  for mouth care</a:t>
            </a:r>
          </a:p>
          <a:p>
            <a:r>
              <a:rPr lang="en-US" dirty="0" smtClean="0"/>
              <a:t>Gain consent</a:t>
            </a:r>
          </a:p>
          <a:p>
            <a:r>
              <a:rPr lang="en-US" dirty="0" smtClean="0"/>
              <a:t>Assemble equipment – soft toothbrush, toothpaste, clothing protection, receiver, glass of water for rinsing mouth, tissues;</a:t>
            </a:r>
          </a:p>
          <a:p>
            <a:r>
              <a:rPr lang="en-US" dirty="0" smtClean="0"/>
              <a:t>Ask the patient to get into an upright position if possible or assist them to do this. (If the patient needs to lie flat special care must be taken to avoid choking. The procedure should be undertaken with the patient’s head turned to the side, and suction equipment should be to hand);</a:t>
            </a:r>
          </a:p>
          <a:p>
            <a:endParaRPr lang="en-US" dirty="0"/>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Mouth care</a:t>
            </a:r>
            <a:endParaRPr lang="en-US" dirty="0"/>
          </a:p>
        </p:txBody>
      </p:sp>
      <p:sp>
        <p:nvSpPr>
          <p:cNvPr id="3" name="Content Placeholder 2"/>
          <p:cNvSpPr>
            <a:spLocks noGrp="1"/>
          </p:cNvSpPr>
          <p:nvPr>
            <p:ph idx="1"/>
          </p:nvPr>
        </p:nvSpPr>
        <p:spPr>
          <a:xfrm>
            <a:off x="457200" y="1447800"/>
            <a:ext cx="8229600" cy="4953000"/>
          </a:xfrm>
        </p:spPr>
        <p:txBody>
          <a:bodyPr>
            <a:normAutofit fontScale="85000" lnSpcReduction="20000"/>
          </a:bodyPr>
          <a:lstStyle/>
          <a:p>
            <a:r>
              <a:rPr lang="en-US" dirty="0" smtClean="0"/>
              <a:t>Wet the toothbrush head and apply a small amount of toothpaste only. Use a gentle, rotational movement to clean the inner, outer and biting surfaces of the teeth. You may also gently brush the surface of the tongue and the gums;</a:t>
            </a:r>
          </a:p>
          <a:p>
            <a:r>
              <a:rPr lang="en-US" dirty="0" smtClean="0"/>
              <a:t>If the patient cannot tolerate the use of a toothbrush (</a:t>
            </a:r>
            <a:r>
              <a:rPr lang="en-US" dirty="0" err="1" smtClean="0"/>
              <a:t>e.g</a:t>
            </a:r>
            <a:r>
              <a:rPr lang="en-US" dirty="0" smtClean="0"/>
              <a:t> due to mouth tenderness) foam sticks and mouthwash can be used instead (Dougherty and Lister, 2008);</a:t>
            </a:r>
          </a:p>
          <a:p>
            <a:r>
              <a:rPr lang="en-US" dirty="0" smtClean="0"/>
              <a:t>Allow the patient to take mouthfuls of water, rinse the mouth and spit into the receiver. Use tissues to dry around the mouth;</a:t>
            </a:r>
          </a:p>
          <a:p>
            <a:r>
              <a:rPr lang="en-US" dirty="0" smtClean="0"/>
              <a:t>Apply moisturizer to the patient’s lips if required.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Nursing Profession</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An occupation with a unique body of knowledge, attitude and skills required through advanced training and experience in order to provide specialized service to society</a:t>
            </a:r>
            <a:endParaRPr lang="en-US" dirty="0"/>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Mouth care for unconscious patient </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Position </a:t>
            </a:r>
          </a:p>
          <a:p>
            <a:pPr>
              <a:buNone/>
            </a:pPr>
            <a:r>
              <a:rPr lang="en-US" dirty="0" smtClean="0"/>
              <a:t>• Side lying with the head of the bed lowered, the saliva  automatically runs out by gravity rather than being  aspirated by the lungs or if patient's head can not be  lowered, turn it to one side:  the fluid will readily run out  of the mouth, where it can be suctioned </a:t>
            </a:r>
          </a:p>
          <a:p>
            <a:pPr>
              <a:buNone/>
            </a:pPr>
            <a:r>
              <a:rPr lang="en-US" dirty="0" smtClean="0"/>
              <a:t>• Rinse the patient's mouth by drawing about 10 ml of  water or mouth wash in to the syringe and injecting it  gently in to each side of the mouth </a:t>
            </a:r>
          </a:p>
          <a:p>
            <a:pPr>
              <a:buNone/>
            </a:pPr>
            <a:r>
              <a:rPr lang="en-US" dirty="0" smtClean="0"/>
              <a:t>• If injected with force, some of it may flow down the  clients throat and be aspirated into the lung </a:t>
            </a:r>
          </a:p>
          <a:p>
            <a:pPr>
              <a:buNone/>
            </a:pPr>
            <a:r>
              <a:rPr lang="en-US" dirty="0" smtClean="0"/>
              <a:t>• All the rinse solution should return; if not suction the  fluid to prevent aspiration </a:t>
            </a:r>
          </a:p>
          <a:p>
            <a:endParaRPr lang="en-US" dirty="0"/>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Denture care</a:t>
            </a:r>
            <a:br>
              <a:rPr lang="en-US" b="1" dirty="0" smtClean="0"/>
            </a:br>
            <a:endParaRPr lang="en-US" dirty="0"/>
          </a:p>
        </p:txBody>
      </p:sp>
      <p:sp>
        <p:nvSpPr>
          <p:cNvPr id="3" name="Content Placeholder 2"/>
          <p:cNvSpPr>
            <a:spLocks noGrp="1"/>
          </p:cNvSpPr>
          <p:nvPr>
            <p:ph idx="1"/>
          </p:nvPr>
        </p:nvSpPr>
        <p:spPr>
          <a:xfrm>
            <a:off x="457200" y="1295400"/>
            <a:ext cx="8229600" cy="5257800"/>
          </a:xfrm>
        </p:spPr>
        <p:txBody>
          <a:bodyPr>
            <a:normAutofit fontScale="77500" lnSpcReduction="20000"/>
          </a:bodyPr>
          <a:lstStyle/>
          <a:p>
            <a:r>
              <a:rPr lang="en-US" dirty="0" smtClean="0"/>
              <a:t>Gain consent</a:t>
            </a:r>
          </a:p>
          <a:p>
            <a:r>
              <a:rPr lang="en-US" dirty="0" smtClean="0"/>
              <a:t>Assemble equipment – gloves and apron, a denture brush or toothbrush, and denture cleaner or toothpaste denture products are preferable if available as they preserve the condition of the dentures compared with toothpaste (Major, 2005);</a:t>
            </a:r>
          </a:p>
          <a:p>
            <a:r>
              <a:rPr lang="en-US" dirty="0" smtClean="0"/>
              <a:t>Assess the oral cavity as above;</a:t>
            </a:r>
          </a:p>
          <a:p>
            <a:r>
              <a:rPr lang="en-US" dirty="0" smtClean="0"/>
              <a:t>Remove dentures and partial dentures from the oral cavity;</a:t>
            </a:r>
          </a:p>
          <a:p>
            <a:r>
              <a:rPr lang="en-US" dirty="0" smtClean="0"/>
              <a:t>Clean at a sink;</a:t>
            </a:r>
          </a:p>
          <a:p>
            <a:r>
              <a:rPr lang="en-US" dirty="0" smtClean="0"/>
              <a:t>Pat dry and rinse with cold water before repositioning in patient’s mouth (</a:t>
            </a:r>
            <a:r>
              <a:rPr lang="en-US" dirty="0" err="1" smtClean="0"/>
              <a:t>Hickson</a:t>
            </a:r>
            <a:r>
              <a:rPr lang="en-US" dirty="0" smtClean="0"/>
              <a:t> 2008</a:t>
            </a:r>
          </a:p>
          <a:p>
            <a:r>
              <a:rPr lang="en-US" dirty="0" smtClean="0"/>
              <a:t>Dentures may be soaked occasionally – use specific soaking solution and follow manufacturer’s instructions. Always use a dedicated denture container, carefully </a:t>
            </a:r>
            <a:r>
              <a:rPr lang="en-US" dirty="0" err="1" smtClean="0"/>
              <a:t>labelled</a:t>
            </a:r>
            <a:r>
              <a:rPr lang="en-US" dirty="0" smtClean="0"/>
              <a:t> with the patient’s details.</a:t>
            </a:r>
            <a:r>
              <a:rPr lang="en-US" b="1" dirty="0" smtClean="0"/>
              <a:t> </a:t>
            </a:r>
            <a:endParaRPr lang="en-US" dirty="0" smtClean="0"/>
          </a:p>
          <a:p>
            <a:endParaRPr lang="en-US" dirty="0"/>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EYE CARE</a:t>
            </a:r>
            <a:endParaRPr lang="en-US" sz="9600" b="1" dirty="0"/>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Eye care</a:t>
            </a:r>
            <a:endParaRPr lang="en-US" b="1" dirty="0"/>
          </a:p>
        </p:txBody>
      </p:sp>
      <p:sp>
        <p:nvSpPr>
          <p:cNvPr id="3" name="Content Placeholder 2"/>
          <p:cNvSpPr>
            <a:spLocks noGrp="1"/>
          </p:cNvSpPr>
          <p:nvPr>
            <p:ph idx="1"/>
          </p:nvPr>
        </p:nvSpPr>
        <p:spPr>
          <a:xfrm>
            <a:off x="457200" y="1447800"/>
            <a:ext cx="8229600" cy="4678363"/>
          </a:xfrm>
        </p:spPr>
        <p:txBody>
          <a:bodyPr>
            <a:normAutofit fontScale="62500" lnSpcReduction="20000"/>
          </a:bodyPr>
          <a:lstStyle/>
          <a:p>
            <a:pPr>
              <a:buNone/>
            </a:pPr>
            <a:r>
              <a:rPr lang="en-US" b="1" i="1" dirty="0" smtClean="0"/>
              <a:t>Definition </a:t>
            </a:r>
          </a:p>
          <a:p>
            <a:r>
              <a:rPr lang="en-US" dirty="0" smtClean="0"/>
              <a:t>Eye care is the practice of assessing, cleaning or irrigating the eye and / or the instillation of prescribed ocular preparations (</a:t>
            </a:r>
            <a:r>
              <a:rPr lang="en-US" dirty="0" err="1" smtClean="0"/>
              <a:t>Stollery</a:t>
            </a:r>
            <a:r>
              <a:rPr lang="en-US" dirty="0" smtClean="0"/>
              <a:t> et al. 2005) </a:t>
            </a:r>
          </a:p>
          <a:p>
            <a:pPr>
              <a:buNone/>
            </a:pPr>
            <a:r>
              <a:rPr lang="en-US" b="1" i="1" dirty="0" smtClean="0"/>
              <a:t>Indications </a:t>
            </a:r>
          </a:p>
          <a:p>
            <a:r>
              <a:rPr lang="en-US" dirty="0" smtClean="0"/>
              <a:t>To relieve pain and discomfort </a:t>
            </a:r>
          </a:p>
          <a:p>
            <a:r>
              <a:rPr lang="en-US" dirty="0" smtClean="0"/>
              <a:t>To prevent of treat infection </a:t>
            </a:r>
          </a:p>
          <a:p>
            <a:r>
              <a:rPr lang="en-US" dirty="0" smtClean="0"/>
              <a:t>To prevent or treat injury to the eye </a:t>
            </a:r>
          </a:p>
          <a:p>
            <a:r>
              <a:rPr lang="en-US" dirty="0" smtClean="0"/>
              <a:t>To detect disease at an early </a:t>
            </a:r>
          </a:p>
          <a:p>
            <a:r>
              <a:rPr lang="en-US" dirty="0" smtClean="0"/>
              <a:t>To detect drug induced toxicity at an early stage </a:t>
            </a:r>
          </a:p>
          <a:p>
            <a:r>
              <a:rPr lang="en-US" dirty="0" smtClean="0"/>
              <a:t>To prevent damage to the cornea in sedated or unconscious patients </a:t>
            </a:r>
          </a:p>
          <a:p>
            <a:r>
              <a:rPr lang="en-US" dirty="0" smtClean="0"/>
              <a:t>To maintain contact lenses and care for false eye prostheses </a:t>
            </a:r>
          </a:p>
          <a:p>
            <a:r>
              <a:rPr lang="en-US" dirty="0" smtClean="0"/>
              <a:t>Eye care may also include patient education and health and safety advice </a:t>
            </a:r>
          </a:p>
          <a:p>
            <a:pPr>
              <a:buNone/>
            </a:pPr>
            <a:endParaRPr lang="en-US" dirty="0" smtClean="0"/>
          </a:p>
          <a:p>
            <a:pPr>
              <a:buNone/>
            </a:pPr>
            <a:r>
              <a:rPr lang="da-DK" dirty="0" smtClean="0"/>
              <a:t>(Cunningham &amp; Gould 1998; Boyd-Monk 2005; Stollery et al. 2005) </a:t>
            </a:r>
            <a:endParaRPr lang="en-US" dirty="0"/>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EYE SWABBING </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Is the process of cleaning eyes with a sterile swab</a:t>
            </a:r>
          </a:p>
          <a:p>
            <a:pPr marL="0" indent="0">
              <a:buNone/>
            </a:pPr>
            <a:r>
              <a:rPr lang="en-US" b="1" dirty="0" smtClean="0"/>
              <a:t>Indications</a:t>
            </a:r>
          </a:p>
          <a:p>
            <a:r>
              <a:rPr lang="en-US" dirty="0" smtClean="0"/>
              <a:t>Eye examination</a:t>
            </a:r>
          </a:p>
          <a:p>
            <a:r>
              <a:rPr lang="en-US" dirty="0" smtClean="0"/>
              <a:t>Drug instillation</a:t>
            </a:r>
          </a:p>
          <a:p>
            <a:r>
              <a:rPr lang="en-US" dirty="0" smtClean="0"/>
              <a:t>Before and after surgery</a:t>
            </a:r>
          </a:p>
          <a:p>
            <a:r>
              <a:rPr lang="en-US" dirty="0" smtClean="0"/>
              <a:t>Eye infections</a:t>
            </a:r>
          </a:p>
          <a:p>
            <a:r>
              <a:rPr lang="en-US" dirty="0" smtClean="0"/>
              <a:t>Diagnostic purposes</a:t>
            </a:r>
            <a:endParaRPr lang="en-US" dirty="0"/>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EYE SWABBING</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a:t>Equipment </a:t>
            </a:r>
            <a:endParaRPr lang="en-US" b="1" dirty="0" smtClean="0"/>
          </a:p>
          <a:p>
            <a:pPr>
              <a:buNone/>
            </a:pPr>
            <a:r>
              <a:rPr lang="en-US" b="1" dirty="0" smtClean="0"/>
              <a:t>Top shelf</a:t>
            </a:r>
            <a:endParaRPr lang="en-US" b="1" dirty="0"/>
          </a:p>
          <a:p>
            <a:pPr>
              <a:buNone/>
            </a:pPr>
            <a:r>
              <a:rPr lang="en-US" dirty="0"/>
              <a:t>1. Sterile dressing pack </a:t>
            </a:r>
          </a:p>
          <a:p>
            <a:pPr>
              <a:buNone/>
            </a:pPr>
            <a:r>
              <a:rPr lang="en-US" dirty="0"/>
              <a:t>2. Sterile cotton swab </a:t>
            </a:r>
          </a:p>
          <a:p>
            <a:pPr>
              <a:buNone/>
            </a:pPr>
            <a:r>
              <a:rPr lang="en-US" dirty="0"/>
              <a:t>3. Sterile 0.9% sodium chloride for irrigation or sterile water for irrigation </a:t>
            </a:r>
            <a:endParaRPr lang="en-US" dirty="0" smtClean="0"/>
          </a:p>
          <a:p>
            <a:pPr>
              <a:buNone/>
            </a:pPr>
            <a:r>
              <a:rPr lang="en-US" b="1" dirty="0" smtClean="0"/>
              <a:t>Bottom shelf</a:t>
            </a:r>
          </a:p>
          <a:p>
            <a:r>
              <a:rPr lang="en-US" dirty="0" smtClean="0"/>
              <a:t>Warm bowl of water</a:t>
            </a:r>
          </a:p>
          <a:p>
            <a:r>
              <a:rPr lang="en-US" dirty="0" smtClean="0"/>
              <a:t>Medication </a:t>
            </a:r>
            <a:r>
              <a:rPr lang="en-US" dirty="0" err="1" smtClean="0"/>
              <a:t>e.g</a:t>
            </a:r>
            <a:r>
              <a:rPr lang="en-US" dirty="0" smtClean="0"/>
              <a:t> eye drops</a:t>
            </a:r>
          </a:p>
          <a:p>
            <a:r>
              <a:rPr lang="en-US" dirty="0" smtClean="0"/>
              <a:t>Receiver for dirty swabs</a:t>
            </a:r>
          </a:p>
          <a:p>
            <a:r>
              <a:rPr lang="en-US" dirty="0" smtClean="0"/>
              <a:t>Strapping </a:t>
            </a:r>
            <a:endParaRPr lang="en-US" dirty="0"/>
          </a:p>
          <a:p>
            <a:endParaRPr lang="en-US" dirty="0"/>
          </a:p>
        </p:txBody>
      </p:sp>
    </p:spTree>
    <p:extLst>
      <p:ext uri="{BB962C8B-B14F-4D97-AF65-F5344CB8AC3E}">
        <p14:creationId xmlns:p14="http://schemas.microsoft.com/office/powerpoint/2010/main" val="781787256"/>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EYE SWABBING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Procedure</a:t>
            </a:r>
          </a:p>
          <a:p>
            <a:r>
              <a:rPr lang="en-US" dirty="0" smtClean="0"/>
              <a:t>Explain to the patient</a:t>
            </a:r>
          </a:p>
          <a:p>
            <a:r>
              <a:rPr lang="en-US" dirty="0" smtClean="0"/>
              <a:t>Wheel trolley to the bedside</a:t>
            </a:r>
          </a:p>
          <a:p>
            <a:r>
              <a:rPr lang="en-US" dirty="0" smtClean="0"/>
              <a:t>Wash hands and wear gloves</a:t>
            </a:r>
          </a:p>
          <a:p>
            <a:r>
              <a:rPr lang="en-US" dirty="0" smtClean="0"/>
              <a:t>Ask assistant to pour solution</a:t>
            </a:r>
          </a:p>
          <a:p>
            <a:r>
              <a:rPr lang="en-US" dirty="0" smtClean="0"/>
              <a:t>Dip each swab in the solution and swab the unaffected eye from the inner canthus to the outer canthus</a:t>
            </a:r>
          </a:p>
          <a:p>
            <a:r>
              <a:rPr lang="en-US" dirty="0" smtClean="0"/>
              <a:t>Repeat procedure for the other eye</a:t>
            </a:r>
          </a:p>
          <a:p>
            <a:endParaRPr lang="en-US" dirty="0"/>
          </a:p>
        </p:txBody>
      </p:sp>
    </p:spTree>
    <p:extLst>
      <p:ext uri="{BB962C8B-B14F-4D97-AF65-F5344CB8AC3E}">
        <p14:creationId xmlns:p14="http://schemas.microsoft.com/office/powerpoint/2010/main" val="4243764201"/>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Instillation of Eye Drops </a:t>
            </a:r>
            <a:br>
              <a:rPr lang="en-US" b="1" dirty="0" smtClean="0"/>
            </a:br>
            <a:endParaRPr lang="en-US" dirty="0"/>
          </a:p>
        </p:txBody>
      </p:sp>
      <p:sp>
        <p:nvSpPr>
          <p:cNvPr id="3" name="Content Placeholder 2"/>
          <p:cNvSpPr>
            <a:spLocks noGrp="1"/>
          </p:cNvSpPr>
          <p:nvPr>
            <p:ph idx="1"/>
          </p:nvPr>
        </p:nvSpPr>
        <p:spPr/>
        <p:txBody>
          <a:bodyPr/>
          <a:lstStyle/>
          <a:p>
            <a:pPr>
              <a:buNone/>
            </a:pPr>
            <a:r>
              <a:rPr lang="en-US" b="1" i="1" dirty="0" smtClean="0"/>
              <a:t>Equipment </a:t>
            </a:r>
          </a:p>
          <a:p>
            <a:pPr>
              <a:buNone/>
            </a:pPr>
            <a:r>
              <a:rPr lang="en-US" dirty="0" smtClean="0"/>
              <a:t>1. Appropriate eye drops (any preparation must be checked against the prescription) </a:t>
            </a:r>
          </a:p>
          <a:p>
            <a:pPr>
              <a:buNone/>
            </a:pPr>
            <a:r>
              <a:rPr lang="en-US" dirty="0" smtClean="0"/>
              <a:t>2. Cotton swab </a:t>
            </a:r>
          </a:p>
          <a:p>
            <a:pPr>
              <a:buNone/>
            </a:pPr>
            <a:r>
              <a:rPr lang="en-US" dirty="0" smtClean="0"/>
              <a:t>3. If infection present, gloves may be used. </a:t>
            </a:r>
          </a:p>
          <a:p>
            <a:endParaRPr lang="en-US" dirty="0"/>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Tutorial problem</a:t>
            </a:r>
            <a:endParaRPr lang="en-US" b="1" dirty="0"/>
          </a:p>
        </p:txBody>
      </p:sp>
      <p:sp>
        <p:nvSpPr>
          <p:cNvPr id="3" name="Content Placeholder 2"/>
          <p:cNvSpPr>
            <a:spLocks noGrp="1"/>
          </p:cNvSpPr>
          <p:nvPr>
            <p:ph idx="1"/>
          </p:nvPr>
        </p:nvSpPr>
        <p:spPr/>
        <p:txBody>
          <a:bodyPr/>
          <a:lstStyle/>
          <a:p>
            <a:r>
              <a:rPr lang="en-US" dirty="0" smtClean="0"/>
              <a:t>John, a first year nursing student was observing how patients were lying on their hospital beds. He noted that there were many different nursing positions for different patients. John wondered why and he sought to find out this from the nursing officer in the ward.</a:t>
            </a:r>
            <a:endParaRPr lang="en-US" dirty="0"/>
          </a:p>
        </p:txBody>
      </p:sp>
    </p:spTree>
    <p:extLst>
      <p:ext uri="{BB962C8B-B14F-4D97-AF65-F5344CB8AC3E}">
        <p14:creationId xmlns:p14="http://schemas.microsoft.com/office/powerpoint/2010/main" val="1555648161"/>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normAutofit/>
          </a:bodyPr>
          <a:lstStyle/>
          <a:p>
            <a:pPr algn="ctr">
              <a:buNone/>
            </a:pPr>
            <a:r>
              <a:rPr lang="en-US" sz="8800" b="1" dirty="0" smtClean="0"/>
              <a:t>POSITIONING CLIENTS</a:t>
            </a:r>
            <a:endParaRPr lang="en-US" sz="88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Education preparation for nurses in Kenya</a:t>
            </a:r>
            <a:endParaRPr lang="en-US" b="1" dirty="0"/>
          </a:p>
        </p:txBody>
      </p:sp>
      <p:sp>
        <p:nvSpPr>
          <p:cNvPr id="3" name="Content Placeholder 2"/>
          <p:cNvSpPr>
            <a:spLocks noGrp="1"/>
          </p:cNvSpPr>
          <p:nvPr>
            <p:ph idx="1"/>
          </p:nvPr>
        </p:nvSpPr>
        <p:spPr/>
        <p:txBody>
          <a:bodyPr/>
          <a:lstStyle/>
          <a:p>
            <a:r>
              <a:rPr lang="en-US" dirty="0" smtClean="0"/>
              <a:t>Certificate </a:t>
            </a:r>
          </a:p>
          <a:p>
            <a:r>
              <a:rPr lang="en-US" dirty="0" smtClean="0"/>
              <a:t>Diploma</a:t>
            </a:r>
          </a:p>
          <a:p>
            <a:r>
              <a:rPr lang="en-US" dirty="0" smtClean="0"/>
              <a:t>Higher diploma (specialization)</a:t>
            </a:r>
          </a:p>
          <a:p>
            <a:r>
              <a:rPr lang="en-US" dirty="0" smtClean="0"/>
              <a:t>Degree</a:t>
            </a:r>
          </a:p>
          <a:p>
            <a:r>
              <a:rPr lang="en-US" dirty="0" smtClean="0"/>
              <a:t>Masters</a:t>
            </a:r>
          </a:p>
          <a:p>
            <a:r>
              <a:rPr lang="en-US" dirty="0" smtClean="0"/>
              <a:t>Doctorate</a:t>
            </a:r>
            <a:endParaRPr lang="en-US" dirty="0"/>
          </a:p>
        </p:txBody>
      </p:sp>
    </p:spTree>
    <p:extLst>
      <p:ext uri="{BB962C8B-B14F-4D97-AF65-F5344CB8AC3E}">
        <p14:creationId xmlns:p14="http://schemas.microsoft.com/office/powerpoint/2010/main" val="518390270"/>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POSITIONING CLIENTS</a:t>
            </a:r>
            <a:endParaRPr lang="en-US" b="1" dirty="0"/>
          </a:p>
        </p:txBody>
      </p:sp>
      <p:sp>
        <p:nvSpPr>
          <p:cNvPr id="3" name="Content Placeholder 2"/>
          <p:cNvSpPr>
            <a:spLocks noGrp="1"/>
          </p:cNvSpPr>
          <p:nvPr>
            <p:ph idx="1"/>
          </p:nvPr>
        </p:nvSpPr>
        <p:spPr/>
        <p:txBody>
          <a:bodyPr>
            <a:normAutofit/>
          </a:bodyPr>
          <a:lstStyle/>
          <a:p>
            <a:r>
              <a:rPr lang="en-US" dirty="0" smtClean="0"/>
              <a:t>Positioning client in various positions is done for diagnostic and therapeutic purposes. </a:t>
            </a:r>
          </a:p>
          <a:p>
            <a:r>
              <a:rPr lang="en-US" dirty="0" smtClean="0"/>
              <a:t>Some of the reasons include promoting comfort, restoring body function, preventing deformities, relieving pressure, preventing muscle strain, restoring proper respiration and circulation and giving nursing treatment.</a:t>
            </a:r>
            <a:endParaRPr lang="en-US" dirty="0"/>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GUIDELINES FOR POSITIONING</a:t>
            </a:r>
            <a:endParaRPr lang="en-US" b="1"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Positioning the Client for Comfort</a:t>
            </a:r>
          </a:p>
          <a:p>
            <a:r>
              <a:rPr lang="en-US" dirty="0" smtClean="0"/>
              <a:t>Maintain functional client body alignment. </a:t>
            </a:r>
          </a:p>
          <a:p>
            <a:r>
              <a:rPr lang="en-US" dirty="0" smtClean="0"/>
              <a:t>Maintain client safety.</a:t>
            </a:r>
          </a:p>
          <a:p>
            <a:r>
              <a:rPr lang="en-US" dirty="0" smtClean="0"/>
              <a:t>Reassure the client to promote comfort and cooperation.</a:t>
            </a:r>
          </a:p>
          <a:p>
            <a:r>
              <a:rPr lang="en-US" dirty="0" smtClean="0"/>
              <a:t>Properly handle the client’s body to prevent pain or injury.</a:t>
            </a:r>
          </a:p>
          <a:p>
            <a:r>
              <a:rPr lang="en-US" dirty="0" smtClean="0"/>
              <a:t>Follow proper body mechanics.</a:t>
            </a:r>
          </a:p>
          <a:p>
            <a:r>
              <a:rPr lang="en-US" dirty="0" smtClean="0"/>
              <a:t>Obtain assistance, if needed to move heavy or immobile clients.</a:t>
            </a:r>
          </a:p>
          <a:p>
            <a:r>
              <a:rPr lang="en-US" dirty="0" smtClean="0"/>
              <a:t>Follow specific orders.</a:t>
            </a:r>
          </a:p>
          <a:p>
            <a:r>
              <a:rPr lang="en-US" dirty="0" smtClean="0"/>
              <a:t>Do not use special devices (e.g. Splints, traction) unless ordered for examination and treatment</a:t>
            </a:r>
            <a:endParaRPr lang="en-US" dirty="0"/>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Positioning patients </a:t>
            </a:r>
            <a:endParaRPr lang="en-US" b="1" dirty="0"/>
          </a:p>
        </p:txBody>
      </p:sp>
      <p:sp>
        <p:nvSpPr>
          <p:cNvPr id="3" name="Content Placeholder 2"/>
          <p:cNvSpPr>
            <a:spLocks noGrp="1"/>
          </p:cNvSpPr>
          <p:nvPr>
            <p:ph idx="1"/>
          </p:nvPr>
        </p:nvSpPr>
        <p:spPr>
          <a:xfrm>
            <a:off x="457200" y="1600200"/>
            <a:ext cx="8382000" cy="4525963"/>
          </a:xfrm>
        </p:spPr>
        <p:txBody>
          <a:bodyPr>
            <a:normAutofit lnSpcReduction="10000"/>
          </a:bodyPr>
          <a:lstStyle/>
          <a:p>
            <a:pPr>
              <a:buNone/>
            </a:pPr>
            <a:r>
              <a:rPr lang="en-US" dirty="0" smtClean="0"/>
              <a:t>Outcomes of safe and appropriate positioning should include:</a:t>
            </a:r>
          </a:p>
          <a:p>
            <a:r>
              <a:rPr lang="en-US" dirty="0" smtClean="0"/>
              <a:t>Optimal exposure of the surgical site</a:t>
            </a:r>
          </a:p>
          <a:p>
            <a:r>
              <a:rPr lang="en-US" dirty="0" smtClean="0"/>
              <a:t>Airway management, ventilation and monitoring access for the anesthesia care provider</a:t>
            </a:r>
          </a:p>
          <a:p>
            <a:r>
              <a:rPr lang="en-US" dirty="0" smtClean="0"/>
              <a:t>Physiologic safety for the patient</a:t>
            </a:r>
          </a:p>
          <a:p>
            <a:r>
              <a:rPr lang="en-US" dirty="0" smtClean="0"/>
              <a:t>Maintenance of patient dignity by controlling unnecessary exposure</a:t>
            </a:r>
            <a:endParaRPr lang="en-US" dirty="0"/>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b="1" dirty="0" smtClean="0"/>
              <a:t>POSITIONING PATIENTS</a:t>
            </a:r>
            <a:endParaRPr lang="en-US" b="1" dirty="0"/>
          </a:p>
        </p:txBody>
      </p:sp>
      <p:sp>
        <p:nvSpPr>
          <p:cNvPr id="3" name="Content Placeholder 2"/>
          <p:cNvSpPr>
            <a:spLocks noGrp="1"/>
          </p:cNvSpPr>
          <p:nvPr>
            <p:ph idx="1"/>
          </p:nvPr>
        </p:nvSpPr>
        <p:spPr>
          <a:xfrm>
            <a:off x="457200" y="1219200"/>
            <a:ext cx="8382000" cy="5334000"/>
          </a:xfrm>
        </p:spPr>
        <p:txBody>
          <a:bodyPr>
            <a:normAutofit/>
          </a:bodyPr>
          <a:lstStyle/>
          <a:p>
            <a:pPr>
              <a:buNone/>
            </a:pPr>
            <a:r>
              <a:rPr lang="en-US" b="1" dirty="0" smtClean="0"/>
              <a:t>Horizontal Recumbent Position - </a:t>
            </a:r>
            <a:r>
              <a:rPr lang="en-US" dirty="0" smtClean="0"/>
              <a:t>This position is required for most of the physical examinations. The client lies on the back with the legs extended. The arms are placed, folded on the chest, or along side the body. </a:t>
            </a:r>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Horizontal Recumbent Position</a:t>
            </a:r>
            <a:endParaRPr lang="en-US" dirty="0"/>
          </a:p>
        </p:txBody>
      </p:sp>
      <p:pic>
        <p:nvPicPr>
          <p:cNvPr id="1027" name="Picture 3"/>
          <p:cNvPicPr>
            <a:picLocks noGrp="1" noChangeAspect="1" noChangeArrowheads="1"/>
          </p:cNvPicPr>
          <p:nvPr>
            <p:ph idx="1"/>
          </p:nvPr>
        </p:nvPicPr>
        <p:blipFill>
          <a:blip r:embed="rId2"/>
          <a:srcRect/>
          <a:stretch>
            <a:fillRect/>
          </a:stretch>
        </p:blipFill>
        <p:spPr bwMode="auto">
          <a:xfrm>
            <a:off x="1447800" y="1676400"/>
            <a:ext cx="6781800" cy="1981200"/>
          </a:xfrm>
          <a:prstGeom prst="rect">
            <a:avLst/>
          </a:prstGeom>
          <a:noFill/>
          <a:ln w="9525">
            <a:noFill/>
            <a:miter lim="800000"/>
            <a:headEnd/>
            <a:tailEnd/>
          </a:ln>
          <a:effectLst/>
        </p:spPr>
      </p:pic>
    </p:spTree>
    <p:extLst>
      <p:ext uri="{BB962C8B-B14F-4D97-AF65-F5344CB8AC3E}">
        <p14:creationId xmlns:p14="http://schemas.microsoft.com/office/powerpoint/2010/main" val="1203276397"/>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Dorsal recumbent position</a:t>
            </a:r>
            <a:endParaRPr lang="en-US" dirty="0"/>
          </a:p>
        </p:txBody>
      </p:sp>
      <p:sp>
        <p:nvSpPr>
          <p:cNvPr id="3" name="Content Placeholder 2"/>
          <p:cNvSpPr>
            <a:spLocks noGrp="1"/>
          </p:cNvSpPr>
          <p:nvPr>
            <p:ph idx="1"/>
          </p:nvPr>
        </p:nvSpPr>
        <p:spPr/>
        <p:txBody>
          <a:bodyPr/>
          <a:lstStyle/>
          <a:p>
            <a:r>
              <a:rPr lang="en-US" b="1" dirty="0"/>
              <a:t>Dorsal recumbent position -used for variety </a:t>
            </a:r>
            <a:r>
              <a:rPr lang="en-US" dirty="0"/>
              <a:t>of</a:t>
            </a:r>
            <a:r>
              <a:rPr lang="en-US" b="1" dirty="0"/>
              <a:t> </a:t>
            </a:r>
            <a:r>
              <a:rPr lang="en-US" dirty="0"/>
              <a:t>examinations and procedures. The client lies on the back, with the knees flexed and the soles of the feet flat on the bed.</a:t>
            </a:r>
          </a:p>
          <a:p>
            <a:endParaRPr lang="en-US" dirty="0"/>
          </a:p>
        </p:txBody>
      </p:sp>
    </p:spTree>
    <p:extLst>
      <p:ext uri="{BB962C8B-B14F-4D97-AF65-F5344CB8AC3E}">
        <p14:creationId xmlns:p14="http://schemas.microsoft.com/office/powerpoint/2010/main" val="264089496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Dorsal recumbent position</a:t>
            </a:r>
            <a:endParaRPr lang="en-US" dirty="0"/>
          </a:p>
        </p:txBody>
      </p:sp>
      <p:pic>
        <p:nvPicPr>
          <p:cNvPr id="4" name="Content Placeholder 3" descr="https://encrypted-tbn3.gstatic.com/images?q=tbn:ANd9GcSmLTmH4CSwmjAPYbC5PZetnZUIiyBS3aQIqQs1a6tuvYbzNdAw"/>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1828800"/>
            <a:ext cx="5715000" cy="3962399"/>
          </a:xfrm>
          <a:prstGeom prst="rect">
            <a:avLst/>
          </a:prstGeom>
          <a:noFill/>
          <a:ln>
            <a:noFill/>
          </a:ln>
        </p:spPr>
      </p:pic>
    </p:spTree>
    <p:extLst>
      <p:ext uri="{BB962C8B-B14F-4D97-AF65-F5344CB8AC3E}">
        <p14:creationId xmlns:p14="http://schemas.microsoft.com/office/powerpoint/2010/main" val="99895041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POSITIONING PATIENTS</a:t>
            </a:r>
            <a:endParaRPr lang="en-US" dirty="0"/>
          </a:p>
        </p:txBody>
      </p:sp>
      <p:sp>
        <p:nvSpPr>
          <p:cNvPr id="3" name="Content Placeholder 2"/>
          <p:cNvSpPr>
            <a:spLocks noGrp="1"/>
          </p:cNvSpPr>
          <p:nvPr>
            <p:ph idx="1"/>
          </p:nvPr>
        </p:nvSpPr>
        <p:spPr/>
        <p:txBody>
          <a:bodyPr>
            <a:normAutofit/>
          </a:bodyPr>
          <a:lstStyle/>
          <a:p>
            <a:pPr>
              <a:buNone/>
            </a:pPr>
            <a:r>
              <a:rPr lang="en-US" b="1" dirty="0" smtClean="0"/>
              <a:t>Prone Position: - is used to examine the spine </a:t>
            </a:r>
            <a:r>
              <a:rPr lang="en-US" dirty="0" smtClean="0"/>
              <a:t>and back. The client lies on the abdomen with head turned to the side for comfort. </a:t>
            </a:r>
          </a:p>
          <a:p>
            <a:endParaRPr lang="en-US" dirty="0"/>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Prone position</a:t>
            </a:r>
            <a:endParaRPr lang="en-US" b="1" dirty="0"/>
          </a:p>
        </p:txBody>
      </p:sp>
      <p:pic>
        <p:nvPicPr>
          <p:cNvPr id="5122" name="Picture 2"/>
          <p:cNvPicPr>
            <a:picLocks noGrp="1" noChangeAspect="1" noChangeArrowheads="1"/>
          </p:cNvPicPr>
          <p:nvPr>
            <p:ph idx="1"/>
          </p:nvPr>
        </p:nvPicPr>
        <p:blipFill>
          <a:blip r:embed="rId2"/>
          <a:srcRect/>
          <a:stretch>
            <a:fillRect/>
          </a:stretch>
        </p:blipFill>
        <p:spPr bwMode="auto">
          <a:xfrm>
            <a:off x="1600200" y="1752600"/>
            <a:ext cx="6096000" cy="3429000"/>
          </a:xfrm>
          <a:prstGeom prst="rect">
            <a:avLst/>
          </a:prstGeom>
          <a:noFill/>
          <a:ln w="9525">
            <a:noFill/>
            <a:miter lim="800000"/>
            <a:headEnd/>
            <a:tailEnd/>
          </a:ln>
          <a:effectLst/>
        </p:spPr>
      </p:pic>
    </p:spTree>
    <p:extLst>
      <p:ext uri="{BB962C8B-B14F-4D97-AF65-F5344CB8AC3E}">
        <p14:creationId xmlns:p14="http://schemas.microsoft.com/office/powerpoint/2010/main" val="1612190613"/>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POSITIONING PATIENTS</a:t>
            </a:r>
            <a:endParaRPr lang="en-US" dirty="0"/>
          </a:p>
        </p:txBody>
      </p:sp>
      <p:sp>
        <p:nvSpPr>
          <p:cNvPr id="3" name="Content Placeholder 2"/>
          <p:cNvSpPr>
            <a:spLocks noGrp="1"/>
          </p:cNvSpPr>
          <p:nvPr>
            <p:ph idx="1"/>
          </p:nvPr>
        </p:nvSpPr>
        <p:spPr/>
        <p:txBody>
          <a:bodyPr>
            <a:normAutofit/>
          </a:bodyPr>
          <a:lstStyle/>
          <a:p>
            <a:r>
              <a:rPr lang="en-US" b="1" dirty="0" smtClean="0"/>
              <a:t>Fowler’s Position: - this position is used to </a:t>
            </a:r>
            <a:r>
              <a:rPr lang="en-US" dirty="0" smtClean="0"/>
              <a:t>promote drainage or to make breathing easier. Adjust the head rest to the desired height, and raise the bed section under the client’s knees.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Fundamental Responsibilities of the Nurse</a:t>
            </a:r>
            <a:endParaRPr lang="en-US" b="1" dirty="0"/>
          </a:p>
        </p:txBody>
      </p:sp>
      <p:sp>
        <p:nvSpPr>
          <p:cNvPr id="3" name="Content Placeholder 2"/>
          <p:cNvSpPr>
            <a:spLocks noGrp="1"/>
          </p:cNvSpPr>
          <p:nvPr>
            <p:ph idx="1"/>
          </p:nvPr>
        </p:nvSpPr>
        <p:spPr/>
        <p:txBody>
          <a:bodyPr>
            <a:normAutofit/>
          </a:bodyPr>
          <a:lstStyle/>
          <a:p>
            <a:pPr>
              <a:buNone/>
            </a:pPr>
            <a:r>
              <a:rPr lang="en-US" dirty="0" smtClean="0"/>
              <a:t>1. Promote health</a:t>
            </a:r>
          </a:p>
          <a:p>
            <a:pPr>
              <a:buNone/>
            </a:pPr>
            <a:r>
              <a:rPr lang="en-US" dirty="0" smtClean="0"/>
              <a:t>2. Prevent illness</a:t>
            </a:r>
          </a:p>
          <a:p>
            <a:pPr>
              <a:buNone/>
            </a:pPr>
            <a:r>
              <a:rPr lang="en-US" dirty="0" smtClean="0"/>
              <a:t>3. Restore health</a:t>
            </a:r>
          </a:p>
          <a:p>
            <a:pPr>
              <a:buNone/>
            </a:pPr>
            <a:r>
              <a:rPr lang="en-US" dirty="0" smtClean="0"/>
              <a:t>4. Alleviate suffering</a:t>
            </a:r>
          </a:p>
          <a:p>
            <a:pPr>
              <a:buNone/>
            </a:pPr>
            <a:r>
              <a:rPr lang="en-US" dirty="0" smtClean="0"/>
              <a:t>5. Promote spirituality</a:t>
            </a:r>
          </a:p>
          <a:p>
            <a:endParaRPr lang="en-US" dirty="0"/>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Fowler’s position</a:t>
            </a:r>
            <a:endParaRPr lang="en-US" dirty="0"/>
          </a:p>
        </p:txBody>
      </p:sp>
      <p:pic>
        <p:nvPicPr>
          <p:cNvPr id="8194" name="Picture 2"/>
          <p:cNvPicPr>
            <a:picLocks noGrp="1" noChangeAspect="1" noChangeArrowheads="1"/>
          </p:cNvPicPr>
          <p:nvPr>
            <p:ph idx="1"/>
          </p:nvPr>
        </p:nvPicPr>
        <p:blipFill>
          <a:blip r:embed="rId2"/>
          <a:srcRect/>
          <a:stretch>
            <a:fillRect/>
          </a:stretch>
        </p:blipFill>
        <p:spPr bwMode="auto">
          <a:xfrm>
            <a:off x="1752600" y="1828800"/>
            <a:ext cx="5791200" cy="3886200"/>
          </a:xfrm>
          <a:prstGeom prst="rect">
            <a:avLst/>
          </a:prstGeom>
          <a:noFill/>
          <a:ln w="9525">
            <a:noFill/>
            <a:miter lim="800000"/>
            <a:headEnd/>
            <a:tailEnd/>
          </a:ln>
          <a:effectLst/>
        </p:spPr>
      </p:pic>
    </p:spTree>
    <p:extLst>
      <p:ext uri="{BB962C8B-B14F-4D97-AF65-F5344CB8AC3E}">
        <p14:creationId xmlns:p14="http://schemas.microsoft.com/office/powerpoint/2010/main" val="375993603"/>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Semi- fowler’s position</a:t>
            </a:r>
            <a:endParaRPr lang="en-US" b="1" dirty="0"/>
          </a:p>
        </p:txBody>
      </p:sp>
      <p:pic>
        <p:nvPicPr>
          <p:cNvPr id="9218" name="Picture 2"/>
          <p:cNvPicPr>
            <a:picLocks noGrp="1" noChangeAspect="1" noChangeArrowheads="1"/>
          </p:cNvPicPr>
          <p:nvPr>
            <p:ph idx="1"/>
          </p:nvPr>
        </p:nvPicPr>
        <p:blipFill>
          <a:blip r:embed="rId2"/>
          <a:srcRect/>
          <a:stretch>
            <a:fillRect/>
          </a:stretch>
        </p:blipFill>
        <p:spPr bwMode="auto">
          <a:xfrm>
            <a:off x="1828800" y="2057400"/>
            <a:ext cx="5562600" cy="3200399"/>
          </a:xfrm>
          <a:prstGeom prst="rect">
            <a:avLst/>
          </a:prstGeom>
          <a:noFill/>
          <a:ln w="9525">
            <a:noFill/>
            <a:miter lim="800000"/>
            <a:headEnd/>
            <a:tailEnd/>
          </a:ln>
          <a:effectLst/>
        </p:spPr>
      </p:pic>
    </p:spTree>
    <p:extLst>
      <p:ext uri="{BB962C8B-B14F-4D97-AF65-F5344CB8AC3E}">
        <p14:creationId xmlns:p14="http://schemas.microsoft.com/office/powerpoint/2010/main" val="647527794"/>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Orthopnoeic</a:t>
            </a:r>
            <a:r>
              <a:rPr lang="en-US" b="1" dirty="0" smtClean="0"/>
              <a:t> position</a:t>
            </a:r>
            <a:endParaRPr lang="en-US" b="1" dirty="0"/>
          </a:p>
        </p:txBody>
      </p:sp>
      <p:pic>
        <p:nvPicPr>
          <p:cNvPr id="4098" name="Picture 2"/>
          <p:cNvPicPr>
            <a:picLocks noGrp="1" noChangeAspect="1" noChangeArrowheads="1"/>
          </p:cNvPicPr>
          <p:nvPr>
            <p:ph idx="1"/>
          </p:nvPr>
        </p:nvPicPr>
        <p:blipFill>
          <a:blip r:embed="rId2"/>
          <a:srcRect/>
          <a:stretch>
            <a:fillRect/>
          </a:stretch>
        </p:blipFill>
        <p:spPr bwMode="auto">
          <a:xfrm>
            <a:off x="1752600" y="1905000"/>
            <a:ext cx="4953000" cy="4190999"/>
          </a:xfrm>
          <a:prstGeom prst="rect">
            <a:avLst/>
          </a:prstGeom>
          <a:noFill/>
          <a:ln w="9525">
            <a:noFill/>
            <a:miter lim="800000"/>
            <a:headEnd/>
            <a:tailEnd/>
          </a:ln>
          <a:effectLst/>
        </p:spPr>
      </p:pic>
    </p:spTree>
    <p:extLst>
      <p:ext uri="{BB962C8B-B14F-4D97-AF65-F5344CB8AC3E}">
        <p14:creationId xmlns:p14="http://schemas.microsoft.com/office/powerpoint/2010/main" val="2487749546"/>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t>Dorsal Lithotomy Position: - is used for </a:t>
            </a:r>
            <a:r>
              <a:rPr lang="en-US" dirty="0"/>
              <a:t>examination of pelvic organs. It is similar to dorsal recumbent position, except that the client’s legs are well separated and the knees are a cutely flexed.</a:t>
            </a:r>
          </a:p>
          <a:p>
            <a:endParaRPr lang="en-US" dirty="0"/>
          </a:p>
        </p:txBody>
      </p:sp>
    </p:spTree>
    <p:extLst>
      <p:ext uri="{BB962C8B-B14F-4D97-AF65-F5344CB8AC3E}">
        <p14:creationId xmlns:p14="http://schemas.microsoft.com/office/powerpoint/2010/main" val="244015189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Lithotomy</a:t>
            </a:r>
            <a:r>
              <a:rPr lang="en-US" dirty="0" smtClean="0"/>
              <a:t> position</a:t>
            </a:r>
            <a:endParaRPr lang="en-US" dirty="0"/>
          </a:p>
        </p:txBody>
      </p:sp>
      <p:pic>
        <p:nvPicPr>
          <p:cNvPr id="2050" name="Picture 2"/>
          <p:cNvPicPr>
            <a:picLocks noGrp="1" noChangeAspect="1" noChangeArrowheads="1"/>
          </p:cNvPicPr>
          <p:nvPr>
            <p:ph idx="1"/>
          </p:nvPr>
        </p:nvPicPr>
        <p:blipFill>
          <a:blip r:embed="rId2"/>
          <a:srcRect/>
          <a:stretch>
            <a:fillRect/>
          </a:stretch>
        </p:blipFill>
        <p:spPr bwMode="auto">
          <a:xfrm>
            <a:off x="1295400" y="1752600"/>
            <a:ext cx="5410200" cy="3428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Lateral position</a:t>
            </a:r>
            <a:endParaRPr lang="en-US" dirty="0"/>
          </a:p>
        </p:txBody>
      </p:sp>
      <p:sp>
        <p:nvSpPr>
          <p:cNvPr id="3" name="Content Placeholder 2"/>
          <p:cNvSpPr>
            <a:spLocks noGrp="1"/>
          </p:cNvSpPr>
          <p:nvPr>
            <p:ph idx="1"/>
          </p:nvPr>
        </p:nvSpPr>
        <p:spPr/>
        <p:txBody>
          <a:bodyPr>
            <a:normAutofit/>
          </a:bodyPr>
          <a:lstStyle/>
          <a:p>
            <a:r>
              <a:rPr lang="en-US" dirty="0"/>
              <a:t>The patient is turned to rest on one side of his or her </a:t>
            </a:r>
            <a:r>
              <a:rPr lang="en-US" dirty="0" smtClean="0"/>
              <a:t>trunk.</a:t>
            </a:r>
            <a:r>
              <a:rPr lang="en-US" dirty="0"/>
              <a:t>  </a:t>
            </a:r>
          </a:p>
          <a:p>
            <a:r>
              <a:rPr lang="en-US" dirty="0"/>
              <a:t>Right lateral </a:t>
            </a:r>
            <a:r>
              <a:rPr lang="en-US" dirty="0" smtClean="0"/>
              <a:t>is </a:t>
            </a:r>
            <a:r>
              <a:rPr lang="en-US" dirty="0"/>
              <a:t>right side down for a left sided procedure</a:t>
            </a:r>
          </a:p>
          <a:p>
            <a:r>
              <a:rPr lang="en-US" dirty="0"/>
              <a:t>Left lateral </a:t>
            </a:r>
            <a:r>
              <a:rPr lang="en-US" dirty="0" smtClean="0"/>
              <a:t>is </a:t>
            </a:r>
            <a:r>
              <a:rPr lang="en-US" dirty="0"/>
              <a:t>left side down for a right sided procedure</a:t>
            </a:r>
          </a:p>
          <a:p>
            <a:r>
              <a:rPr lang="en-US" dirty="0"/>
              <a:t>USED </a:t>
            </a:r>
            <a:r>
              <a:rPr lang="en-US" dirty="0" smtClean="0"/>
              <a:t>for: Surgical </a:t>
            </a:r>
            <a:r>
              <a:rPr lang="en-US" dirty="0"/>
              <a:t>access to the </a:t>
            </a:r>
            <a:r>
              <a:rPr lang="en-US" dirty="0" err="1"/>
              <a:t>hemithorax</a:t>
            </a:r>
            <a:r>
              <a:rPr lang="en-US" dirty="0"/>
              <a:t>, kidney, retroperitoneal </a:t>
            </a:r>
            <a:r>
              <a:rPr lang="en-US" dirty="0" smtClean="0"/>
              <a:t>space among </a:t>
            </a:r>
            <a:r>
              <a:rPr lang="en-US" dirty="0"/>
              <a:t>others.</a:t>
            </a:r>
          </a:p>
          <a:p>
            <a:endParaRPr lang="en-US" dirty="0"/>
          </a:p>
        </p:txBody>
      </p:sp>
    </p:spTree>
    <p:extLst>
      <p:ext uri="{BB962C8B-B14F-4D97-AF65-F5344CB8AC3E}">
        <p14:creationId xmlns:p14="http://schemas.microsoft.com/office/powerpoint/2010/main" val="80874742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Lateral position</a:t>
            </a:r>
            <a:endParaRPr lang="en-US" b="1" dirty="0"/>
          </a:p>
        </p:txBody>
      </p:sp>
      <p:pic>
        <p:nvPicPr>
          <p:cNvPr id="10242" name="Picture 2"/>
          <p:cNvPicPr>
            <a:picLocks noGrp="1" noChangeAspect="1" noChangeArrowheads="1"/>
          </p:cNvPicPr>
          <p:nvPr>
            <p:ph idx="1"/>
          </p:nvPr>
        </p:nvPicPr>
        <p:blipFill>
          <a:blip r:embed="rId2"/>
          <a:srcRect/>
          <a:stretch>
            <a:fillRect/>
          </a:stretch>
        </p:blipFill>
        <p:spPr bwMode="auto">
          <a:xfrm>
            <a:off x="1219200" y="1828800"/>
            <a:ext cx="7010400" cy="3886200"/>
          </a:xfrm>
          <a:prstGeom prst="rect">
            <a:avLst/>
          </a:prstGeom>
          <a:noFill/>
          <a:ln w="9525">
            <a:noFill/>
            <a:miter lim="800000"/>
            <a:headEnd/>
            <a:tailEnd/>
          </a:ln>
          <a:effectLst/>
        </p:spPr>
      </p:pic>
    </p:spTree>
    <p:extLst>
      <p:ext uri="{BB962C8B-B14F-4D97-AF65-F5344CB8AC3E}">
        <p14:creationId xmlns:p14="http://schemas.microsoft.com/office/powerpoint/2010/main" val="1709232579"/>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rial" charset="0"/>
                <a:cs typeface="Arial" charset="0"/>
              </a:rPr>
              <a:t>Lateral </a:t>
            </a:r>
            <a:r>
              <a:rPr lang="en-US" b="1" dirty="0">
                <a:latin typeface="Arial" charset="0"/>
                <a:cs typeface="Arial" charset="0"/>
              </a:rPr>
              <a:t>recumbent position</a:t>
            </a:r>
            <a:endParaRPr lang="en-US" dirty="0"/>
          </a:p>
        </p:txBody>
      </p:sp>
      <p:sp>
        <p:nvSpPr>
          <p:cNvPr id="3" name="Content Placeholder 2"/>
          <p:cNvSpPr>
            <a:spLocks noGrp="1"/>
          </p:cNvSpPr>
          <p:nvPr>
            <p:ph idx="1"/>
          </p:nvPr>
        </p:nvSpPr>
        <p:spPr/>
        <p:txBody>
          <a:bodyPr>
            <a:normAutofit/>
          </a:bodyPr>
          <a:lstStyle/>
          <a:p>
            <a:pPr>
              <a:spcBef>
                <a:spcPts val="404"/>
              </a:spcBef>
              <a:buFontTx/>
              <a:buChar char="•"/>
            </a:pPr>
            <a:r>
              <a:rPr lang="en-US" dirty="0" smtClean="0">
                <a:latin typeface="Arial" charset="0"/>
                <a:cs typeface="Arial" charset="0"/>
              </a:rPr>
              <a:t>The</a:t>
            </a:r>
            <a:r>
              <a:rPr lang="en-US" b="1" dirty="0" smtClean="0">
                <a:latin typeface="Arial" charset="0"/>
                <a:cs typeface="Arial" charset="0"/>
              </a:rPr>
              <a:t> </a:t>
            </a:r>
            <a:r>
              <a:rPr lang="en-US" b="1" dirty="0">
                <a:latin typeface="Arial" charset="0"/>
                <a:cs typeface="Arial" charset="0"/>
              </a:rPr>
              <a:t>lateral recumbent position</a:t>
            </a:r>
            <a:r>
              <a:rPr lang="en-US" dirty="0">
                <a:latin typeface="Arial" charset="0"/>
                <a:cs typeface="Arial" charset="0"/>
              </a:rPr>
              <a:t>, also known as the “recovery position,” is used so you can easily monitor the airway. </a:t>
            </a:r>
          </a:p>
          <a:p>
            <a:pPr>
              <a:spcBef>
                <a:spcPts val="404"/>
              </a:spcBef>
              <a:buFontTx/>
              <a:buChar char="•"/>
            </a:pPr>
            <a:r>
              <a:rPr lang="en-US" dirty="0">
                <a:latin typeface="Arial" charset="0"/>
                <a:cs typeface="Arial" charset="0"/>
              </a:rPr>
              <a:t>The patient is lying on his left or right </a:t>
            </a:r>
            <a:r>
              <a:rPr lang="en-US" dirty="0" smtClean="0">
                <a:latin typeface="Arial" charset="0"/>
                <a:cs typeface="Arial" charset="0"/>
              </a:rPr>
              <a:t>side with the upper leg flexed towards the abdomen and the upper hand resting on the head. </a:t>
            </a:r>
            <a:endParaRPr lang="en-US" dirty="0">
              <a:latin typeface="Arial" charset="0"/>
              <a:cs typeface="Arial" charset="0"/>
            </a:endParaRPr>
          </a:p>
          <a:p>
            <a:endParaRPr lang="en-US" dirty="0"/>
          </a:p>
        </p:txBody>
      </p:sp>
    </p:spTree>
    <p:extLst>
      <p:ext uri="{BB962C8B-B14F-4D97-AF65-F5344CB8AC3E}">
        <p14:creationId xmlns:p14="http://schemas.microsoft.com/office/powerpoint/2010/main" val="128378606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Users\howe0212\Documents\Mistovich\Mistovich PU jpg\IMAGES-FINAL_M04\fig04_01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3" descr="C:\Users\howe0212\Documents\Mistovich\Mistovich PU jpg\IMAGES-FINAL_M04\fig04_01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81400"/>
            <a:ext cx="9144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itle 1"/>
          <p:cNvSpPr>
            <a:spLocks/>
          </p:cNvSpPr>
          <p:nvPr/>
        </p:nvSpPr>
        <p:spPr bwMode="auto">
          <a:xfrm>
            <a:off x="76200" y="76200"/>
            <a:ext cx="6934200" cy="838200"/>
          </a:xfrm>
          <a:prstGeom prst="roundRect">
            <a:avLst>
              <a:gd name="adj" fmla="val 16667"/>
            </a:avLst>
          </a:prstGeom>
          <a:solidFill>
            <a:srgbClr val="002060">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r>
              <a:rPr lang="en-US" sz="4400" b="1">
                <a:solidFill>
                  <a:schemeClr val="bg1"/>
                </a:solidFill>
              </a:rPr>
              <a:t>Left Lateral Recumbent</a:t>
            </a:r>
          </a:p>
        </p:txBody>
      </p:sp>
      <p:sp>
        <p:nvSpPr>
          <p:cNvPr id="70661" name="Title 1"/>
          <p:cNvSpPr>
            <a:spLocks/>
          </p:cNvSpPr>
          <p:nvPr/>
        </p:nvSpPr>
        <p:spPr bwMode="auto">
          <a:xfrm>
            <a:off x="76200" y="3657600"/>
            <a:ext cx="6934200" cy="914400"/>
          </a:xfrm>
          <a:prstGeom prst="roundRect">
            <a:avLst>
              <a:gd name="adj" fmla="val 16667"/>
            </a:avLst>
          </a:prstGeom>
          <a:solidFill>
            <a:srgbClr val="002060">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r>
              <a:rPr lang="en-US" sz="4400" b="1">
                <a:solidFill>
                  <a:schemeClr val="bg1"/>
                </a:solidFill>
              </a:rPr>
              <a:t>Right Lateral Recumbent</a:t>
            </a:r>
          </a:p>
        </p:txBody>
      </p:sp>
    </p:spTree>
    <p:extLst>
      <p:ext uri="{BB962C8B-B14F-4D97-AF65-F5344CB8AC3E}">
        <p14:creationId xmlns:p14="http://schemas.microsoft.com/office/powerpoint/2010/main" val="352818053"/>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Sim’s</a:t>
            </a:r>
            <a:r>
              <a:rPr lang="en-US" b="1" dirty="0"/>
              <a:t> position</a:t>
            </a:r>
            <a:endParaRPr lang="en-US" dirty="0"/>
          </a:p>
        </p:txBody>
      </p:sp>
      <p:sp>
        <p:nvSpPr>
          <p:cNvPr id="3" name="Content Placeholder 2"/>
          <p:cNvSpPr>
            <a:spLocks noGrp="1"/>
          </p:cNvSpPr>
          <p:nvPr>
            <p:ph idx="1"/>
          </p:nvPr>
        </p:nvSpPr>
        <p:spPr/>
        <p:txBody>
          <a:bodyPr/>
          <a:lstStyle/>
          <a:p>
            <a:r>
              <a:rPr lang="en-US" b="1" dirty="0"/>
              <a:t>Sims’ Position: - This position is used for rectal </a:t>
            </a:r>
            <a:r>
              <a:rPr lang="en-US" dirty="0" smtClean="0"/>
              <a:t>examination, </a:t>
            </a:r>
            <a:r>
              <a:rPr lang="en-US" dirty="0"/>
              <a:t>treatments and enemas. </a:t>
            </a:r>
          </a:p>
          <a:p>
            <a:r>
              <a:rPr lang="en-US" dirty="0" smtClean="0"/>
              <a:t>The </a:t>
            </a:r>
            <a:r>
              <a:rPr lang="en-US" dirty="0"/>
              <a:t>client rests on the left side, usually with a small pillow under the head. The right knee is flexed against the abdomen, the left knee is flexed slightly, the left arm is behind the body, and the right arm is in a comfortable position.</a:t>
            </a:r>
          </a:p>
          <a:p>
            <a:endParaRPr lang="en-US" dirty="0"/>
          </a:p>
        </p:txBody>
      </p:sp>
    </p:spTree>
    <p:extLst>
      <p:ext uri="{BB962C8B-B14F-4D97-AF65-F5344CB8AC3E}">
        <p14:creationId xmlns:p14="http://schemas.microsoft.com/office/powerpoint/2010/main" val="1539750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Functions of a nurse</a:t>
            </a:r>
            <a:endParaRPr lang="en-US" b="1" dirty="0"/>
          </a:p>
        </p:txBody>
      </p:sp>
      <p:sp>
        <p:nvSpPr>
          <p:cNvPr id="3" name="Content Placeholder 2"/>
          <p:cNvSpPr>
            <a:spLocks noGrp="1"/>
          </p:cNvSpPr>
          <p:nvPr>
            <p:ph idx="1"/>
          </p:nvPr>
        </p:nvSpPr>
        <p:spPr/>
        <p:txBody>
          <a:bodyPr>
            <a:normAutofit lnSpcReduction="10000"/>
          </a:bodyPr>
          <a:lstStyle/>
          <a:p>
            <a:r>
              <a:rPr lang="en-US" dirty="0" smtClean="0">
                <a:latin typeface="Arial" charset="0"/>
              </a:rPr>
              <a:t>Caregiver</a:t>
            </a:r>
          </a:p>
          <a:p>
            <a:r>
              <a:rPr lang="en-US" dirty="0" smtClean="0">
                <a:latin typeface="Arial" charset="0"/>
              </a:rPr>
              <a:t>Clinical decision </a:t>
            </a:r>
            <a:r>
              <a:rPr lang="en-US" dirty="0">
                <a:latin typeface="Arial" charset="0"/>
              </a:rPr>
              <a:t>m</a:t>
            </a:r>
            <a:r>
              <a:rPr lang="en-US" dirty="0" smtClean="0">
                <a:latin typeface="Arial" charset="0"/>
              </a:rPr>
              <a:t>aker</a:t>
            </a:r>
          </a:p>
          <a:p>
            <a:r>
              <a:rPr lang="en-US" dirty="0" smtClean="0">
                <a:latin typeface="Arial" charset="0"/>
              </a:rPr>
              <a:t>Patient advocate</a:t>
            </a:r>
          </a:p>
          <a:p>
            <a:r>
              <a:rPr lang="en-US" dirty="0" smtClean="0">
                <a:latin typeface="Arial" charset="0"/>
              </a:rPr>
              <a:t>Case manager</a:t>
            </a:r>
          </a:p>
          <a:p>
            <a:r>
              <a:rPr lang="en-US" dirty="0" smtClean="0">
                <a:latin typeface="Arial" charset="0"/>
              </a:rPr>
              <a:t>Rehabilitator</a:t>
            </a:r>
          </a:p>
          <a:p>
            <a:r>
              <a:rPr lang="en-US" dirty="0" smtClean="0">
                <a:latin typeface="Arial" charset="0"/>
              </a:rPr>
              <a:t>Comforter</a:t>
            </a:r>
          </a:p>
          <a:p>
            <a:r>
              <a:rPr lang="en-US" dirty="0" smtClean="0">
                <a:latin typeface="Arial" charset="0"/>
              </a:rPr>
              <a:t>Communicator</a:t>
            </a:r>
          </a:p>
          <a:p>
            <a:r>
              <a:rPr lang="en-US" dirty="0" smtClean="0">
                <a:latin typeface="Arial" charset="0"/>
              </a:rPr>
              <a:t>Teacher</a:t>
            </a:r>
          </a:p>
          <a:p>
            <a:endParaRPr lang="en-US" dirty="0"/>
          </a:p>
        </p:txBody>
      </p:sp>
    </p:spTree>
    <p:extLst>
      <p:ext uri="{BB962C8B-B14F-4D97-AF65-F5344CB8AC3E}">
        <p14:creationId xmlns:p14="http://schemas.microsoft.com/office/powerpoint/2010/main" val="1967382981"/>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Sim’s</a:t>
            </a:r>
            <a:r>
              <a:rPr lang="en-US" b="1" dirty="0" smtClean="0"/>
              <a:t> position</a:t>
            </a:r>
            <a:endParaRPr lang="en-US" b="1" dirty="0"/>
          </a:p>
        </p:txBody>
      </p:sp>
      <p:pic>
        <p:nvPicPr>
          <p:cNvPr id="6146" name="Picture 2"/>
          <p:cNvPicPr>
            <a:picLocks noGrp="1" noChangeAspect="1" noChangeArrowheads="1"/>
          </p:cNvPicPr>
          <p:nvPr>
            <p:ph idx="1"/>
          </p:nvPr>
        </p:nvPicPr>
        <p:blipFill>
          <a:blip r:embed="rId2"/>
          <a:srcRect/>
          <a:stretch>
            <a:fillRect/>
          </a:stretch>
        </p:blipFill>
        <p:spPr bwMode="auto">
          <a:xfrm>
            <a:off x="1371600" y="1905000"/>
            <a:ext cx="6553199" cy="3124200"/>
          </a:xfrm>
          <a:prstGeom prst="rect">
            <a:avLst/>
          </a:prstGeom>
          <a:noFill/>
          <a:ln w="9525">
            <a:noFill/>
            <a:miter lim="800000"/>
            <a:headEnd/>
            <a:tailEnd/>
          </a:ln>
          <a:effectLst/>
        </p:spPr>
      </p:pic>
    </p:spTree>
    <p:extLst>
      <p:ext uri="{BB962C8B-B14F-4D97-AF65-F5344CB8AC3E}">
        <p14:creationId xmlns:p14="http://schemas.microsoft.com/office/powerpoint/2010/main" val="3044304366"/>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POSITIONING PATIENTS</a:t>
            </a:r>
            <a:endParaRPr lang="en-US" dirty="0"/>
          </a:p>
        </p:txBody>
      </p:sp>
      <p:sp>
        <p:nvSpPr>
          <p:cNvPr id="3" name="Content Placeholder 2"/>
          <p:cNvSpPr>
            <a:spLocks noGrp="1"/>
          </p:cNvSpPr>
          <p:nvPr>
            <p:ph idx="1"/>
          </p:nvPr>
        </p:nvSpPr>
        <p:spPr/>
        <p:txBody>
          <a:bodyPr>
            <a:normAutofit/>
          </a:bodyPr>
          <a:lstStyle/>
          <a:p>
            <a:pPr>
              <a:buNone/>
            </a:pPr>
            <a:r>
              <a:rPr lang="en-US" b="1" u="sng" dirty="0" smtClean="0"/>
              <a:t>Knee-Chest or </a:t>
            </a:r>
            <a:r>
              <a:rPr lang="en-US" b="1" u="sng" dirty="0" err="1" smtClean="0"/>
              <a:t>Genu</a:t>
            </a:r>
            <a:r>
              <a:rPr lang="en-US" b="1" u="sng" dirty="0" smtClean="0"/>
              <a:t>-Pectoral</a:t>
            </a:r>
            <a:endParaRPr lang="en-US" b="1" dirty="0" smtClean="0"/>
          </a:p>
          <a:p>
            <a:r>
              <a:rPr lang="en-US" dirty="0" smtClean="0"/>
              <a:t>Place patient in the prone position, then assist her to kneel so that her weight rests on her chest and knees. Turn head to one side and flex her arms at the elbows extending, then to the bed in front of her. Be sure the thighs are perpendicular to the level of the head. Watch pulse and general condition of the patient.</a:t>
            </a:r>
          </a:p>
          <a:p>
            <a:endParaRPr lang="en-US" dirty="0"/>
          </a:p>
        </p:txBody>
      </p:sp>
    </p:spTree>
    <p:extLst>
      <p:ext uri="{BB962C8B-B14F-4D97-AF65-F5344CB8AC3E}">
        <p14:creationId xmlns:p14="http://schemas.microsoft.com/office/powerpoint/2010/main" val="71256629"/>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Knee – chest (genu-pectoral)</a:t>
            </a:r>
            <a:endParaRPr lang="en-US" b="1" dirty="0"/>
          </a:p>
        </p:txBody>
      </p:sp>
      <p:pic>
        <p:nvPicPr>
          <p:cNvPr id="4" name="Content Placeholder 3" descr="https://encrypted-tbn1.gstatic.com/images?q=tbn:ANd9GcS9LA0z0oiDrjNwRSLnRpRexMc1ZHkkQHbytGw65hUfJv7AaRiXy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1" y="1524000"/>
            <a:ext cx="6248400" cy="4572000"/>
          </a:xfrm>
          <a:prstGeom prst="rect">
            <a:avLst/>
          </a:prstGeom>
          <a:noFill/>
          <a:ln>
            <a:noFill/>
          </a:ln>
        </p:spPr>
      </p:pic>
    </p:spTree>
    <p:extLst>
      <p:ext uri="{BB962C8B-B14F-4D97-AF65-F5344CB8AC3E}">
        <p14:creationId xmlns:p14="http://schemas.microsoft.com/office/powerpoint/2010/main" val="303842989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marL="0" indent="0">
              <a:buNone/>
            </a:pPr>
            <a:r>
              <a:rPr lang="en-US" b="1" dirty="0"/>
              <a:t>Purpose:</a:t>
            </a:r>
            <a:endParaRPr lang="en-US" dirty="0"/>
          </a:p>
          <a:p>
            <a:r>
              <a:rPr lang="en-US" dirty="0"/>
              <a:t>To obtain better exposure of the vagina, cervix, and rectum.</a:t>
            </a:r>
          </a:p>
          <a:p>
            <a:r>
              <a:rPr lang="en-US" dirty="0"/>
              <a:t>To examine the bladder.</a:t>
            </a:r>
          </a:p>
          <a:p>
            <a:r>
              <a:rPr lang="en-US" dirty="0"/>
              <a:t>To help correct retroversion of the uterus.</a:t>
            </a:r>
          </a:p>
          <a:p>
            <a:r>
              <a:rPr lang="en-US" dirty="0"/>
              <a:t>To administer caudal and sacral anesthesia.</a:t>
            </a:r>
          </a:p>
          <a:p>
            <a:r>
              <a:rPr lang="en-US" dirty="0"/>
              <a:t>Vaginal and rectal examinations.</a:t>
            </a:r>
          </a:p>
          <a:p>
            <a:r>
              <a:rPr lang="en-US" dirty="0"/>
              <a:t>Operative procedures on the vagina, rectum and perineum. Operative deliveries</a:t>
            </a:r>
          </a:p>
          <a:p>
            <a:endParaRPr lang="en-US" dirty="0"/>
          </a:p>
        </p:txBody>
      </p:sp>
    </p:spTree>
    <p:extLst>
      <p:ext uri="{BB962C8B-B14F-4D97-AF65-F5344CB8AC3E}">
        <p14:creationId xmlns:p14="http://schemas.microsoft.com/office/powerpoint/2010/main" val="339460557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err="1" smtClean="0"/>
              <a:t>Trendelenburg</a:t>
            </a:r>
            <a:r>
              <a:rPr lang="en-US" b="1" dirty="0" smtClean="0"/>
              <a:t> </a:t>
            </a:r>
            <a:r>
              <a:rPr lang="en-US" b="1" dirty="0"/>
              <a:t>position (Head tilt- down)</a:t>
            </a:r>
          </a:p>
        </p:txBody>
      </p:sp>
      <p:sp>
        <p:nvSpPr>
          <p:cNvPr id="3" name="Content Placeholder 2"/>
          <p:cNvSpPr>
            <a:spLocks noGrp="1"/>
          </p:cNvSpPr>
          <p:nvPr>
            <p:ph idx="1"/>
          </p:nvPr>
        </p:nvSpPr>
        <p:spPr>
          <a:xfrm>
            <a:off x="457200" y="1905000"/>
            <a:ext cx="8229600" cy="4221163"/>
          </a:xfrm>
        </p:spPr>
        <p:txBody>
          <a:bodyPr/>
          <a:lstStyle/>
          <a:p>
            <a:r>
              <a:rPr lang="en-US" dirty="0"/>
              <a:t>In the </a:t>
            </a:r>
            <a:r>
              <a:rPr lang="en-US" dirty="0" err="1"/>
              <a:t>Trendelenburg</a:t>
            </a:r>
            <a:r>
              <a:rPr lang="en-US" dirty="0"/>
              <a:t> position, the body is laid flat on the back (</a:t>
            </a:r>
            <a:r>
              <a:rPr lang="en-US" b="1" dirty="0"/>
              <a:t>supine position</a:t>
            </a:r>
            <a:r>
              <a:rPr lang="en-US" dirty="0"/>
              <a:t>) with the feet higher than the head by 15-30 </a:t>
            </a:r>
            <a:r>
              <a:rPr lang="en-US" dirty="0" smtClean="0"/>
              <a:t>degrees.</a:t>
            </a:r>
          </a:p>
          <a:p>
            <a:endParaRPr lang="en-US" dirty="0" smtClean="0"/>
          </a:p>
          <a:p>
            <a:r>
              <a:rPr lang="en-US" dirty="0" smtClean="0"/>
              <a:t>This </a:t>
            </a:r>
            <a:r>
              <a:rPr lang="en-US" dirty="0"/>
              <a:t>is a standard position used in abdominal and gynecological surgery.</a:t>
            </a:r>
          </a:p>
        </p:txBody>
      </p:sp>
    </p:spTree>
    <p:extLst>
      <p:ext uri="{BB962C8B-B14F-4D97-AF65-F5344CB8AC3E}">
        <p14:creationId xmlns:p14="http://schemas.microsoft.com/office/powerpoint/2010/main" val="304970707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839200" cy="1143000"/>
          </a:xfrm>
        </p:spPr>
        <p:txBody>
          <a:bodyPr>
            <a:normAutofit fontScale="90000"/>
          </a:bodyPr>
          <a:lstStyle/>
          <a:p>
            <a:r>
              <a:rPr lang="en-US" dirty="0" err="1" smtClean="0"/>
              <a:t>Trendelenburg</a:t>
            </a:r>
            <a:r>
              <a:rPr lang="en-US" dirty="0" smtClean="0"/>
              <a:t> position (Head tilt- down)</a:t>
            </a:r>
            <a:endParaRPr lang="en-US" dirty="0"/>
          </a:p>
        </p:txBody>
      </p:sp>
      <p:pic>
        <p:nvPicPr>
          <p:cNvPr id="3074" name="Picture 2"/>
          <p:cNvPicPr>
            <a:picLocks noGrp="1" noChangeAspect="1" noChangeArrowheads="1"/>
          </p:cNvPicPr>
          <p:nvPr>
            <p:ph idx="1"/>
          </p:nvPr>
        </p:nvPicPr>
        <p:blipFill>
          <a:blip r:embed="rId2"/>
          <a:srcRect/>
          <a:stretch>
            <a:fillRect/>
          </a:stretch>
        </p:blipFill>
        <p:spPr bwMode="auto">
          <a:xfrm>
            <a:off x="1828800" y="1981200"/>
            <a:ext cx="6781800" cy="2743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152400"/>
            <a:ext cx="8229600" cy="1295400"/>
          </a:xfrm>
        </p:spPr>
        <p:txBody>
          <a:bodyPr/>
          <a:lstStyle/>
          <a:p>
            <a:r>
              <a:rPr lang="en-US" sz="5400" b="1" dirty="0">
                <a:latin typeface="+mn-lt"/>
              </a:rPr>
              <a:t>Reverse </a:t>
            </a:r>
            <a:r>
              <a:rPr lang="en-US" sz="5400" b="1" dirty="0" err="1">
                <a:latin typeface="+mn-lt"/>
              </a:rPr>
              <a:t>Trendelenburg</a:t>
            </a:r>
            <a:r>
              <a:rPr lang="en-US" sz="4000" b="1" dirty="0">
                <a:latin typeface="+mn-lt"/>
              </a:rPr>
              <a:t> </a:t>
            </a:r>
          </a:p>
        </p:txBody>
      </p:sp>
      <p:sp>
        <p:nvSpPr>
          <p:cNvPr id="35843" name="Rectangle 3"/>
          <p:cNvSpPr>
            <a:spLocks noGrp="1" noChangeArrowheads="1"/>
          </p:cNvSpPr>
          <p:nvPr>
            <p:ph type="body" idx="1"/>
          </p:nvPr>
        </p:nvSpPr>
        <p:spPr>
          <a:xfrm>
            <a:off x="381000" y="1447800"/>
            <a:ext cx="8229600" cy="2971800"/>
          </a:xfrm>
        </p:spPr>
        <p:txBody>
          <a:bodyPr/>
          <a:lstStyle/>
          <a:p>
            <a:r>
              <a:rPr lang="en-US" sz="2400" dirty="0">
                <a:latin typeface="Calibri" pitchFamily="34" charset="0"/>
                <a:cs typeface="Calibri" pitchFamily="34" charset="0"/>
              </a:rPr>
              <a:t>The entire </a:t>
            </a:r>
            <a:r>
              <a:rPr lang="en-US" sz="2400" dirty="0" smtClean="0">
                <a:latin typeface="Calibri" pitchFamily="34" charset="0"/>
                <a:cs typeface="Calibri" pitchFamily="34" charset="0"/>
              </a:rPr>
              <a:t>operation bed </a:t>
            </a:r>
            <a:r>
              <a:rPr lang="en-US" sz="2400" dirty="0">
                <a:latin typeface="Calibri" pitchFamily="34" charset="0"/>
                <a:cs typeface="Calibri" pitchFamily="34" charset="0"/>
              </a:rPr>
              <a:t>is tilted so the head is higher than the feet</a:t>
            </a:r>
          </a:p>
          <a:p>
            <a:r>
              <a:rPr lang="en-US" sz="2400" dirty="0">
                <a:latin typeface="Calibri" pitchFamily="34" charset="0"/>
                <a:cs typeface="Calibri" pitchFamily="34" charset="0"/>
              </a:rPr>
              <a:t>Used for head and neck procedures</a:t>
            </a:r>
          </a:p>
          <a:p>
            <a:r>
              <a:rPr lang="en-US" sz="2400" dirty="0">
                <a:latin typeface="Calibri" pitchFamily="34" charset="0"/>
                <a:cs typeface="Calibri" pitchFamily="34" charset="0"/>
              </a:rPr>
              <a:t>Facilitates exposure, aids in breathing and decreases blood supply to the area</a:t>
            </a:r>
          </a:p>
          <a:p>
            <a:r>
              <a:rPr lang="en-US" sz="2400" dirty="0">
                <a:latin typeface="Calibri" pitchFamily="34" charset="0"/>
                <a:cs typeface="Calibri" pitchFamily="34" charset="0"/>
              </a:rPr>
              <a:t>A padded footboard is used to prevent the patient from sliding toward the foot</a:t>
            </a:r>
          </a:p>
        </p:txBody>
      </p:sp>
      <p:pic>
        <p:nvPicPr>
          <p:cNvPr id="35844" name="Picture 4"/>
          <p:cNvPicPr>
            <a:picLocks noChangeAspect="1" noChangeArrowheads="1"/>
          </p:cNvPicPr>
          <p:nvPr/>
        </p:nvPicPr>
        <p:blipFill>
          <a:blip r:embed="rId2"/>
          <a:srcRect l="20833" t="44202" r="33333" b="39427"/>
          <a:stretch>
            <a:fillRect/>
          </a:stretch>
        </p:blipFill>
        <p:spPr bwMode="auto">
          <a:xfrm>
            <a:off x="2286000" y="4419600"/>
            <a:ext cx="4648200" cy="1981200"/>
          </a:xfrm>
          <a:prstGeom prst="rect">
            <a:avLst/>
          </a:prstGeom>
          <a:noFill/>
          <a:ln w="9525">
            <a:noFill/>
            <a:miter lim="800000"/>
            <a:headEnd/>
            <a:tailEnd/>
          </a:ln>
        </p:spPr>
      </p:pic>
      <p:pic>
        <p:nvPicPr>
          <p:cNvPr id="7" name="Picture 4"/>
          <p:cNvPicPr>
            <a:picLocks noChangeAspect="1" noChangeArrowheads="1"/>
          </p:cNvPicPr>
          <p:nvPr/>
        </p:nvPicPr>
        <p:blipFill>
          <a:blip r:embed="rId2"/>
          <a:srcRect l="20833" t="44202" r="33333" b="39427"/>
          <a:stretch>
            <a:fillRect/>
          </a:stretch>
        </p:blipFill>
        <p:spPr bwMode="auto">
          <a:xfrm>
            <a:off x="2438400" y="4572000"/>
            <a:ext cx="4648200"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BODY MECHANICS AND MOBILITY</a:t>
            </a:r>
            <a:endParaRPr lang="en-US" sz="9600" dirty="0"/>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BODY MECHANICS AND MOBILITY</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pPr>
              <a:buNone/>
            </a:pPr>
            <a:r>
              <a:rPr lang="en-US" b="1" i="1" dirty="0" smtClean="0"/>
              <a:t>Body Mechanics: </a:t>
            </a:r>
            <a:r>
              <a:rPr lang="en-US" dirty="0" smtClean="0"/>
              <a:t>is the effort; coordinated, and safe use of the body to produce motion and maintain balance during activity.</a:t>
            </a:r>
          </a:p>
          <a:p>
            <a:pPr>
              <a:buNone/>
            </a:pPr>
            <a:r>
              <a:rPr lang="en-US" b="1" dirty="0" smtClean="0"/>
              <a:t>Proper Body Mechanics</a:t>
            </a:r>
          </a:p>
          <a:p>
            <a:r>
              <a:rPr lang="en-US" dirty="0" smtClean="0"/>
              <a:t>Use of safest and most efficient methods of moving and lifting is called body mechanics. This means applying mechanical principles of movements to the human body.</a:t>
            </a:r>
            <a:endParaRPr lang="en-US" dirty="0"/>
          </a:p>
        </p:txBody>
      </p:sp>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Basic Principles of body mechanics</a:t>
            </a:r>
            <a:br>
              <a:rPr lang="en-US" b="1" dirty="0" smtClean="0"/>
            </a:br>
            <a:endParaRPr lang="en-US" dirty="0"/>
          </a:p>
        </p:txBody>
      </p:sp>
      <p:sp>
        <p:nvSpPr>
          <p:cNvPr id="3" name="Content Placeholder 2"/>
          <p:cNvSpPr>
            <a:spLocks noGrp="1"/>
          </p:cNvSpPr>
          <p:nvPr>
            <p:ph idx="1"/>
          </p:nvPr>
        </p:nvSpPr>
        <p:spPr>
          <a:xfrm>
            <a:off x="457200" y="1447800"/>
            <a:ext cx="8229600" cy="5105400"/>
          </a:xfrm>
        </p:spPr>
        <p:txBody>
          <a:bodyPr>
            <a:normAutofit fontScale="85000" lnSpcReduction="10000"/>
          </a:bodyPr>
          <a:lstStyle/>
          <a:p>
            <a:pPr>
              <a:buNone/>
            </a:pPr>
            <a:r>
              <a:rPr lang="en-US" dirty="0" smtClean="0"/>
              <a:t>1. It is easier to pull, push, or roll an object than to lift it. The movement should be smooth and continuous, rather than jerky.</a:t>
            </a:r>
          </a:p>
          <a:p>
            <a:pPr>
              <a:buNone/>
            </a:pPr>
            <a:r>
              <a:rPr lang="en-US" dirty="0" smtClean="0"/>
              <a:t>2. Often less energy or force is required to keep an object moving than it is to start and stop it.</a:t>
            </a:r>
          </a:p>
          <a:p>
            <a:pPr>
              <a:buNone/>
            </a:pPr>
            <a:r>
              <a:rPr lang="en-US" dirty="0" smtClean="0"/>
              <a:t>3. It takes less effort to lift an object if the nurse works as close to it as possible. Use the strong leg and arm muscles as much as possible. Use back muscles, which are not as strong, as little as possible. Avoid reaching.</a:t>
            </a:r>
          </a:p>
          <a:p>
            <a:pPr>
              <a:buNone/>
            </a:pPr>
            <a:r>
              <a:rPr lang="en-US" dirty="0" smtClean="0"/>
              <a:t>4. The nurse rocks backward or forward on the feet and with his or her body as a force for pulling or pushing.</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Career roles </a:t>
            </a:r>
            <a:endParaRPr lang="en-US" b="1" dirty="0"/>
          </a:p>
        </p:txBody>
      </p:sp>
      <p:sp>
        <p:nvSpPr>
          <p:cNvPr id="3" name="Content Placeholder 2"/>
          <p:cNvSpPr>
            <a:spLocks noGrp="1"/>
          </p:cNvSpPr>
          <p:nvPr>
            <p:ph idx="1"/>
          </p:nvPr>
        </p:nvSpPr>
        <p:spPr/>
        <p:txBody>
          <a:bodyPr/>
          <a:lstStyle/>
          <a:p>
            <a:pPr>
              <a:lnSpc>
                <a:spcPct val="90000"/>
              </a:lnSpc>
            </a:pPr>
            <a:r>
              <a:rPr lang="en-US" dirty="0" smtClean="0">
                <a:latin typeface="Arial" charset="0"/>
              </a:rPr>
              <a:t>Nurse Educator</a:t>
            </a:r>
          </a:p>
          <a:p>
            <a:pPr>
              <a:lnSpc>
                <a:spcPct val="90000"/>
              </a:lnSpc>
            </a:pPr>
            <a:r>
              <a:rPr lang="en-US" dirty="0" smtClean="0">
                <a:latin typeface="Arial" charset="0"/>
              </a:rPr>
              <a:t>Clinical Nurse Specialist</a:t>
            </a:r>
          </a:p>
          <a:p>
            <a:pPr>
              <a:lnSpc>
                <a:spcPct val="90000"/>
              </a:lnSpc>
            </a:pPr>
            <a:r>
              <a:rPr lang="en-US" dirty="0" smtClean="0">
                <a:latin typeface="Arial" charset="0"/>
              </a:rPr>
              <a:t>Nurse Practitioner</a:t>
            </a:r>
          </a:p>
          <a:p>
            <a:pPr>
              <a:lnSpc>
                <a:spcPct val="90000"/>
              </a:lnSpc>
            </a:pPr>
            <a:r>
              <a:rPr lang="en-US" dirty="0" smtClean="0">
                <a:latin typeface="Arial" charset="0"/>
              </a:rPr>
              <a:t>Certified Nurse Midwife</a:t>
            </a:r>
          </a:p>
          <a:p>
            <a:pPr>
              <a:lnSpc>
                <a:spcPct val="90000"/>
              </a:lnSpc>
            </a:pPr>
            <a:r>
              <a:rPr lang="en-US" dirty="0" smtClean="0">
                <a:latin typeface="Arial" charset="0"/>
              </a:rPr>
              <a:t>Nurse Anesthetist</a:t>
            </a:r>
          </a:p>
          <a:p>
            <a:pPr>
              <a:lnSpc>
                <a:spcPct val="90000"/>
              </a:lnSpc>
            </a:pPr>
            <a:r>
              <a:rPr lang="en-US" dirty="0" smtClean="0">
                <a:latin typeface="Arial" charset="0"/>
              </a:rPr>
              <a:t>Administrator</a:t>
            </a:r>
          </a:p>
          <a:p>
            <a:pPr>
              <a:lnSpc>
                <a:spcPct val="90000"/>
              </a:lnSpc>
            </a:pPr>
            <a:r>
              <a:rPr lang="en-US" dirty="0" smtClean="0">
                <a:latin typeface="Arial" charset="0"/>
              </a:rPr>
              <a:t>Nurse Scientist</a:t>
            </a:r>
            <a:endParaRPr lang="en-US" dirty="0"/>
          </a:p>
        </p:txBody>
      </p:sp>
    </p:spTree>
    <p:extLst>
      <p:ext uri="{BB962C8B-B14F-4D97-AF65-F5344CB8AC3E}">
        <p14:creationId xmlns:p14="http://schemas.microsoft.com/office/powerpoint/2010/main" val="3137049078"/>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Basic Principles of body mechanics</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5. Plan the move or transfer carefully. Free the surrounding area of obstacles and move the required equipment near the head or foot of the bed.</a:t>
            </a:r>
          </a:p>
          <a:p>
            <a:pPr>
              <a:buNone/>
            </a:pPr>
            <a:r>
              <a:rPr lang="en-US" dirty="0" smtClean="0"/>
              <a:t>6. Obtain assistance of other people or use mechanical devices</a:t>
            </a:r>
          </a:p>
          <a:p>
            <a:pPr>
              <a:buNone/>
            </a:pPr>
            <a:r>
              <a:rPr lang="en-US" dirty="0" smtClean="0"/>
              <a:t>7. Adjust the working area to waist level and keep the body close to the area, elevate adjustable beds.</a:t>
            </a:r>
          </a:p>
          <a:p>
            <a:pPr>
              <a:buNone/>
            </a:pPr>
            <a:r>
              <a:rPr lang="en-US" dirty="0" smtClean="0"/>
              <a:t>8. Always face the direction of the movement</a:t>
            </a:r>
          </a:p>
          <a:p>
            <a:pPr>
              <a:buNone/>
            </a:pPr>
            <a:r>
              <a:rPr lang="en-US" dirty="0" smtClean="0"/>
              <a:t>9. Start any body movement with proper alignment</a:t>
            </a:r>
            <a:endParaRPr lang="en-US" dirty="0"/>
          </a:p>
        </p:txBody>
      </p:sp>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b="1" dirty="0" smtClean="0"/>
              <a:t/>
            </a:r>
            <a:br>
              <a:rPr lang="en-US" b="1" dirty="0" smtClean="0"/>
            </a:br>
            <a:r>
              <a:rPr lang="en-US" b="1" dirty="0" smtClean="0"/>
              <a:t>Basic Principles of body mechanics</a:t>
            </a:r>
            <a:br>
              <a:rPr lang="en-US" b="1" dirty="0" smtClean="0"/>
            </a:br>
            <a:endParaRPr lang="en-US" dirty="0"/>
          </a:p>
        </p:txBody>
      </p:sp>
      <p:sp>
        <p:nvSpPr>
          <p:cNvPr id="3" name="Content Placeholder 2"/>
          <p:cNvSpPr>
            <a:spLocks noGrp="1"/>
          </p:cNvSpPr>
          <p:nvPr>
            <p:ph idx="1"/>
          </p:nvPr>
        </p:nvSpPr>
        <p:spPr>
          <a:xfrm>
            <a:off x="457200" y="1143000"/>
            <a:ext cx="8229600" cy="5257800"/>
          </a:xfrm>
        </p:spPr>
        <p:txBody>
          <a:bodyPr>
            <a:normAutofit fontScale="92500" lnSpcReduction="20000"/>
          </a:bodyPr>
          <a:lstStyle/>
          <a:p>
            <a:pPr>
              <a:buNone/>
            </a:pPr>
            <a:r>
              <a:rPr lang="en-US" dirty="0" smtClean="0"/>
              <a:t>10. Before moving an object, increase stability by widening your stance and flexing your knees, hips and ankles. </a:t>
            </a:r>
          </a:p>
          <a:p>
            <a:pPr>
              <a:buNone/>
            </a:pPr>
            <a:r>
              <a:rPr lang="en-US" dirty="0" smtClean="0"/>
              <a:t>11. Avoid working against gravity. Push, pull, roll or turn objects instead of lifting them.</a:t>
            </a:r>
          </a:p>
          <a:p>
            <a:pPr>
              <a:buNone/>
            </a:pPr>
            <a:r>
              <a:rPr lang="en-US" dirty="0" smtClean="0"/>
              <a:t>12. Use your </a:t>
            </a:r>
            <a:r>
              <a:rPr lang="en-US" dirty="0" err="1" smtClean="0"/>
              <a:t>gluteal</a:t>
            </a:r>
            <a:r>
              <a:rPr lang="en-US" dirty="0" smtClean="0"/>
              <a:t> and leg muscles rather than </a:t>
            </a:r>
            <a:r>
              <a:rPr lang="en-US" dirty="0" err="1" smtClean="0"/>
              <a:t>sacrospinal</a:t>
            </a:r>
            <a:r>
              <a:rPr lang="en-US" dirty="0" smtClean="0"/>
              <a:t> muscles of the back to exert an upward thrust when lifting</a:t>
            </a:r>
          </a:p>
          <a:p>
            <a:pPr>
              <a:buNone/>
            </a:pPr>
            <a:r>
              <a:rPr lang="en-US" dirty="0" smtClean="0"/>
              <a:t>13. When pushing an object, enlarge the foot of support by moving the front foot forward.</a:t>
            </a:r>
          </a:p>
          <a:p>
            <a:pPr>
              <a:buNone/>
            </a:pPr>
            <a:r>
              <a:rPr lang="en-US" dirty="0" smtClean="0"/>
              <a:t>14. When moving objects, hold them as close as possible to your centre of gravity. The person’s center of gravity located in the pelvic area.</a:t>
            </a:r>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ttp://image.slidesharecdn.com/10liftingandmovingpatients-090910172454-phpapp01/95/slide-2-728.jpg?1252621628"/>
          <p:cNvPicPr>
            <a:picLocks noGrp="1"/>
          </p:cNvPicPr>
          <p:nvPr>
            <p:ph idx="1"/>
          </p:nvPr>
        </p:nvPicPr>
        <p:blipFill>
          <a:blip r:embed="rId2"/>
          <a:srcRect/>
          <a:stretch>
            <a:fillRect/>
          </a:stretch>
        </p:blipFill>
        <p:spPr bwMode="auto">
          <a:xfrm>
            <a:off x="762000" y="1295400"/>
            <a:ext cx="7619999"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LIFTING PATIENTS</a:t>
            </a:r>
            <a:endParaRPr lang="en-US" sz="9600" b="1" dirty="0"/>
          </a:p>
        </p:txBody>
      </p:sp>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Lifting consideration</a:t>
            </a:r>
            <a:endParaRPr lang="en-US" b="1" dirty="0"/>
          </a:p>
        </p:txBody>
      </p:sp>
      <p:sp>
        <p:nvSpPr>
          <p:cNvPr id="3" name="Content Placeholder 2"/>
          <p:cNvSpPr>
            <a:spLocks noGrp="1"/>
          </p:cNvSpPr>
          <p:nvPr>
            <p:ph idx="1"/>
          </p:nvPr>
        </p:nvSpPr>
        <p:spPr/>
        <p:txBody>
          <a:bodyPr/>
          <a:lstStyle/>
          <a:p>
            <a:r>
              <a:rPr lang="en-US" dirty="0" smtClean="0"/>
              <a:t>Consider the weight of object/ patient.</a:t>
            </a:r>
          </a:p>
          <a:p>
            <a:r>
              <a:rPr lang="en-US" dirty="0" smtClean="0"/>
              <a:t>Communicate with partner.</a:t>
            </a:r>
          </a:p>
          <a:p>
            <a:r>
              <a:rPr lang="en-US" dirty="0" smtClean="0"/>
              <a:t>Identify the need for help before lifting.</a:t>
            </a:r>
          </a:p>
          <a:p>
            <a:r>
              <a:rPr lang="en-US" dirty="0" smtClean="0"/>
              <a:t>Have a plan</a:t>
            </a:r>
            <a:endParaRPr lang="en-US" dirty="0"/>
          </a:p>
        </p:txBody>
      </p:sp>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Guidelines for Safe Lifting</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1. Consider the weight of the patient together with the weight of the stretcher or other equipment being carried and determine if additional help is needed.</a:t>
            </a:r>
          </a:p>
          <a:p>
            <a:pPr>
              <a:buNone/>
            </a:pPr>
            <a:r>
              <a:rPr lang="en-US" dirty="0" smtClean="0"/>
              <a:t>2. Know your physical ability and limitations. Know your combined ability with your partner. If absolutely necessary, you can ask bystanders to help. </a:t>
            </a:r>
          </a:p>
          <a:p>
            <a:pPr>
              <a:buNone/>
            </a:pPr>
            <a:r>
              <a:rPr lang="en-US" dirty="0" smtClean="0"/>
              <a:t>3. Lift without twisting. Avoid any kind of swinging motion when lifting as well. </a:t>
            </a:r>
          </a:p>
          <a:p>
            <a:endParaRPr lang="en-US" dirty="0"/>
          </a:p>
        </p:txBody>
      </p:sp>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Guidelines for Safe Lifting</a:t>
            </a: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4. Position your feet shoulder width apart with one foot slightly in front of the other. </a:t>
            </a:r>
          </a:p>
          <a:p>
            <a:pPr>
              <a:buNone/>
            </a:pPr>
            <a:r>
              <a:rPr lang="en-US" dirty="0" smtClean="0"/>
              <a:t>5. Communicate clearly and frequently with your partner. Decide ahead of time how you will move the patient and what verbal commands will be used. Also, tell the patient what you will be doing ahead of time. A startled patient may reach out or grab something and cause a loss of balance. </a:t>
            </a:r>
          </a:p>
          <a:p>
            <a:endParaRPr lang="en-US" dirty="0"/>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Guidelines for Carrying Patients </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Whenever possible, move patients on devices that can be rolled.</a:t>
            </a:r>
          </a:p>
          <a:p>
            <a:r>
              <a:rPr lang="en-US" dirty="0" smtClean="0"/>
              <a:t>Minimize the distance needed to carry patients</a:t>
            </a:r>
          </a:p>
          <a:p>
            <a:r>
              <a:rPr lang="en-US" dirty="0" smtClean="0"/>
              <a:t>Work in a coordinated manner with your partner.</a:t>
            </a:r>
          </a:p>
          <a:p>
            <a:r>
              <a:rPr lang="en-US" dirty="0" smtClean="0"/>
              <a:t>Keep the weight as close to your body as possible.</a:t>
            </a:r>
          </a:p>
          <a:p>
            <a:r>
              <a:rPr lang="en-US" dirty="0" smtClean="0"/>
              <a:t>Keep your back in a locked-in position and refrain from twisting.</a:t>
            </a:r>
          </a:p>
          <a:p>
            <a:r>
              <a:rPr lang="en-US" dirty="0" smtClean="0"/>
              <a:t>Flex at the hips, NOT the waist, and bend at the knees.</a:t>
            </a:r>
          </a:p>
          <a:p>
            <a:r>
              <a:rPr lang="en-US" dirty="0" smtClean="0"/>
              <a:t>Do not hyperextend your back (do not lean back from the waist).</a:t>
            </a:r>
          </a:p>
          <a:p>
            <a:r>
              <a:rPr lang="en-US" dirty="0" smtClean="0"/>
              <a:t>Try to lift with a partner that has similar height and strength.</a:t>
            </a:r>
          </a:p>
          <a:p>
            <a:endParaRPr lang="en-US" dirty="0"/>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Steps of proper lifting</a:t>
            </a:r>
            <a:endParaRPr lang="en-US" b="1" dirty="0"/>
          </a:p>
        </p:txBody>
      </p:sp>
      <p:sp>
        <p:nvSpPr>
          <p:cNvPr id="3" name="Content Placeholder 2"/>
          <p:cNvSpPr>
            <a:spLocks noGrp="1"/>
          </p:cNvSpPr>
          <p:nvPr>
            <p:ph idx="1"/>
          </p:nvPr>
        </p:nvSpPr>
        <p:spPr/>
        <p:txBody>
          <a:bodyPr>
            <a:normAutofit fontScale="85000" lnSpcReduction="20000"/>
          </a:bodyPr>
          <a:lstStyle/>
          <a:p>
            <a:r>
              <a:rPr lang="en-US" b="1" dirty="0" smtClean="0"/>
              <a:t>Let your legs do the work</a:t>
            </a:r>
          </a:p>
          <a:p>
            <a:r>
              <a:rPr lang="en-US" dirty="0" smtClean="0"/>
              <a:t>Pick the object up, from between your knees. Keep the load close to your body and then stand up, using your leg muscles. Keep your back as straight as possible and tighten your abdominal muscles as you rise from the floor</a:t>
            </a:r>
          </a:p>
          <a:p>
            <a:r>
              <a:rPr lang="en-US" b="1" dirty="0" smtClean="0"/>
              <a:t>Avoid twisting</a:t>
            </a:r>
          </a:p>
          <a:p>
            <a:r>
              <a:rPr lang="en-US" dirty="0" smtClean="0"/>
              <a:t>When you're standing and ready to move, hold the load close to your body to lessen the strain on your lower back. Avoid turning or twisting while holding the load. Turn by pivoting your feet, not your back. Avoid lifting heavy loads above your waist</a:t>
            </a:r>
          </a:p>
          <a:p>
            <a:endParaRPr lang="en-US" dirty="0" smtClean="0"/>
          </a:p>
          <a:p>
            <a:endParaRPr lang="en-US" dirty="0"/>
          </a:p>
        </p:txBody>
      </p:sp>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Equipment for Moving Patients</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pPr>
              <a:buNone/>
            </a:pPr>
            <a:r>
              <a:rPr lang="en-US" b="1" dirty="0" smtClean="0"/>
              <a:t>Wheeled Stretcher</a:t>
            </a:r>
            <a:endParaRPr lang="en-US" dirty="0" smtClean="0"/>
          </a:p>
          <a:p>
            <a:r>
              <a:rPr lang="en-US" dirty="0" smtClean="0"/>
              <a:t>Stretchers are usually adjustable to different heights and different angles. Some can be adjusted to elevate the legs (</a:t>
            </a:r>
            <a:r>
              <a:rPr lang="en-US" dirty="0" err="1" smtClean="0"/>
              <a:t>Trendelenberg</a:t>
            </a:r>
            <a:r>
              <a:rPr lang="en-US" dirty="0" smtClean="0"/>
              <a:t> position). Additional equipment may be attached to the stretchers including oxygen, IV lines, and cardiac monitors or defibrillators.</a:t>
            </a:r>
          </a:p>
          <a:p>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functions</a:t>
            </a:r>
            <a:endParaRPr lang="en-US" b="1" dirty="0"/>
          </a:p>
        </p:txBody>
      </p:sp>
      <p:sp>
        <p:nvSpPr>
          <p:cNvPr id="3" name="Content Placeholder 2"/>
          <p:cNvSpPr>
            <a:spLocks noGrp="1"/>
          </p:cNvSpPr>
          <p:nvPr>
            <p:ph idx="1"/>
          </p:nvPr>
        </p:nvSpPr>
        <p:spPr/>
        <p:txBody>
          <a:bodyPr/>
          <a:lstStyle/>
          <a:p>
            <a:r>
              <a:rPr lang="en-US" b="1" dirty="0"/>
              <a:t>Dependent</a:t>
            </a:r>
            <a:r>
              <a:rPr lang="en-US" dirty="0"/>
              <a:t>: performed under delegated </a:t>
            </a:r>
            <a:r>
              <a:rPr lang="en-US" dirty="0" smtClean="0"/>
              <a:t>supervision </a:t>
            </a:r>
            <a:r>
              <a:rPr lang="en-US" dirty="0"/>
              <a:t>or prior </a:t>
            </a:r>
            <a:r>
              <a:rPr lang="en-US" dirty="0" smtClean="0"/>
              <a:t>routines</a:t>
            </a:r>
            <a:endParaRPr lang="en-US" dirty="0"/>
          </a:p>
          <a:p>
            <a:r>
              <a:rPr lang="en-US" b="1" dirty="0" smtClean="0"/>
              <a:t>Independent</a:t>
            </a:r>
            <a:r>
              <a:rPr lang="en-US" dirty="0" smtClean="0"/>
              <a:t>: </a:t>
            </a:r>
            <a:r>
              <a:rPr lang="en-US" dirty="0"/>
              <a:t>initiated as a result of own knowledge and </a:t>
            </a:r>
            <a:r>
              <a:rPr lang="en-US" dirty="0" smtClean="0"/>
              <a:t>skills</a:t>
            </a:r>
            <a:endParaRPr lang="en-US" dirty="0"/>
          </a:p>
          <a:p>
            <a:r>
              <a:rPr lang="en-US" b="1" dirty="0"/>
              <a:t>Interdependent</a:t>
            </a:r>
            <a:r>
              <a:rPr lang="en-US" dirty="0"/>
              <a:t>: overlapping functions shared between nursing and </a:t>
            </a:r>
            <a:r>
              <a:rPr lang="en-US" dirty="0" smtClean="0"/>
              <a:t>other teams</a:t>
            </a:r>
            <a:endParaRPr lang="en-US" dirty="0"/>
          </a:p>
          <a:p>
            <a:endParaRPr lang="en-US" dirty="0"/>
          </a:p>
        </p:txBody>
      </p:sp>
    </p:spTree>
    <p:extLst>
      <p:ext uri="{BB962C8B-B14F-4D97-AF65-F5344CB8AC3E}">
        <p14:creationId xmlns:p14="http://schemas.microsoft.com/office/powerpoint/2010/main" val="1204987868"/>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hap 20 rules for stretcher"/>
          <p:cNvPicPr>
            <a:picLocks noChangeAspect="1" noChangeArrowheads="1"/>
          </p:cNvPicPr>
          <p:nvPr/>
        </p:nvPicPr>
        <p:blipFill>
          <a:blip r:embed="rId2"/>
          <a:srcRect/>
          <a:stretch>
            <a:fillRect/>
          </a:stretch>
        </p:blipFill>
        <p:spPr bwMode="auto">
          <a:xfrm>
            <a:off x="304800" y="838200"/>
            <a:ext cx="8839200"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hap 20 parts of wchair"/>
          <p:cNvPicPr>
            <a:picLocks noChangeAspect="1" noChangeArrowheads="1"/>
          </p:cNvPicPr>
          <p:nvPr/>
        </p:nvPicPr>
        <p:blipFill>
          <a:blip r:embed="rId2"/>
          <a:srcRect l="3467" r="3467"/>
          <a:stretch>
            <a:fillRect/>
          </a:stretch>
        </p:blipFill>
        <p:spPr bwMode="auto">
          <a:xfrm>
            <a:off x="0" y="609600"/>
            <a:ext cx="5124450" cy="6096000"/>
          </a:xfrm>
          <a:prstGeom prst="rect">
            <a:avLst/>
          </a:prstGeom>
          <a:noFill/>
          <a:ln w="9525">
            <a:noFill/>
            <a:miter lim="800000"/>
            <a:headEnd/>
            <a:tailEnd/>
          </a:ln>
        </p:spPr>
      </p:pic>
      <p:sp>
        <p:nvSpPr>
          <p:cNvPr id="49155" name="WordArt 3"/>
          <p:cNvSpPr>
            <a:spLocks noChangeArrowheads="1" noChangeShapeType="1" noTextEdit="1"/>
          </p:cNvSpPr>
          <p:nvPr/>
        </p:nvSpPr>
        <p:spPr bwMode="auto">
          <a:xfrm>
            <a:off x="457200" y="304800"/>
            <a:ext cx="8067675" cy="495300"/>
          </a:xfrm>
          <a:prstGeom prst="rect">
            <a:avLst/>
          </a:prstGeom>
        </p:spPr>
        <p:txBody>
          <a:bodyPr wrap="none" fromWordArt="1">
            <a:prstTxWarp prst="textPlain">
              <a:avLst>
                <a:gd name="adj" fmla="val 50000"/>
              </a:avLst>
            </a:prstTxWarp>
          </a:bodyPr>
          <a:lstStyle/>
          <a:p>
            <a:pPr algn="ctr"/>
            <a:r>
              <a:rPr lang="en-US" sz="2800" b="1" kern="10" dirty="0">
                <a:ln w="12700">
                  <a:solidFill>
                    <a:srgbClr val="3333CC"/>
                  </a:solidFill>
                  <a:round/>
                  <a:headEnd/>
                  <a:tailEnd/>
                </a:ln>
                <a:latin typeface="Arial Black"/>
              </a:rPr>
              <a:t>SAFETY MEASURES WITH WHEELCHAIRS</a:t>
            </a:r>
          </a:p>
        </p:txBody>
      </p:sp>
      <p:sp>
        <p:nvSpPr>
          <p:cNvPr id="49156" name="Text Box 4"/>
          <p:cNvSpPr txBox="1">
            <a:spLocks noChangeArrowheads="1"/>
          </p:cNvSpPr>
          <p:nvPr/>
        </p:nvSpPr>
        <p:spPr bwMode="auto">
          <a:xfrm>
            <a:off x="4876800" y="1752600"/>
            <a:ext cx="4038600" cy="2590800"/>
          </a:xfrm>
          <a:prstGeom prst="rect">
            <a:avLst/>
          </a:prstGeom>
          <a:noFill/>
          <a:ln w="9525">
            <a:noFill/>
            <a:miter lim="800000"/>
            <a:headEnd/>
            <a:tailEnd/>
          </a:ln>
        </p:spPr>
        <p:txBody>
          <a:bodyPr>
            <a:spAutoFit/>
          </a:bodyPr>
          <a:lstStyle/>
          <a:p>
            <a:pPr>
              <a:spcBef>
                <a:spcPct val="50000"/>
              </a:spcBef>
              <a:buClr>
                <a:srgbClr val="FF0000"/>
              </a:buClr>
              <a:buFontTx/>
              <a:buChar char="o"/>
            </a:pPr>
            <a:r>
              <a:rPr lang="en-US"/>
              <a:t> </a:t>
            </a:r>
            <a:r>
              <a:rPr lang="en-US" sz="2000"/>
              <a:t>ALWAYS LOCK THE BRAKES WHEN TRANSFERRING</a:t>
            </a:r>
          </a:p>
          <a:p>
            <a:pPr>
              <a:spcBef>
                <a:spcPct val="50000"/>
              </a:spcBef>
              <a:buClr>
                <a:srgbClr val="FF0000"/>
              </a:buClr>
              <a:buFontTx/>
              <a:buChar char="o"/>
            </a:pPr>
            <a:r>
              <a:rPr lang="en-US" sz="2000"/>
              <a:t> CLEAN THE WHEELCHAIR ON A REGULAR BASIS</a:t>
            </a:r>
          </a:p>
          <a:p>
            <a:pPr>
              <a:spcBef>
                <a:spcPct val="50000"/>
              </a:spcBef>
              <a:buClr>
                <a:srgbClr val="FF0000"/>
              </a:buClr>
              <a:buFontTx/>
              <a:buChar char="o"/>
            </a:pPr>
            <a:r>
              <a:rPr lang="en-US" sz="2000"/>
              <a:t> MOVE THE FOOTRESTS OUT OF THE WAY WHEN TRANSFERRING</a:t>
            </a:r>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hap 20 rules for transfer to chair"/>
          <p:cNvPicPr>
            <a:picLocks noChangeAspect="1" noChangeArrowheads="1"/>
          </p:cNvPicPr>
          <p:nvPr/>
        </p:nvPicPr>
        <p:blipFill>
          <a:blip r:embed="rId2"/>
          <a:srcRect/>
          <a:stretch>
            <a:fillRect/>
          </a:stretch>
        </p:blipFill>
        <p:spPr bwMode="auto">
          <a:xfrm>
            <a:off x="381000" y="609600"/>
            <a:ext cx="8223250" cy="4724400"/>
          </a:xfrm>
          <a:prstGeom prst="rect">
            <a:avLst/>
          </a:prstGeom>
          <a:noFill/>
          <a:ln w="9525">
            <a:noFill/>
            <a:miter lim="800000"/>
            <a:headEnd/>
            <a:tailEnd/>
          </a:ln>
        </p:spPr>
      </p:pic>
      <p:sp>
        <p:nvSpPr>
          <p:cNvPr id="33795" name="TextBox 4"/>
          <p:cNvSpPr txBox="1">
            <a:spLocks noChangeArrowheads="1"/>
          </p:cNvSpPr>
          <p:nvPr/>
        </p:nvSpPr>
        <p:spPr bwMode="auto">
          <a:xfrm>
            <a:off x="762000" y="5334000"/>
            <a:ext cx="7848600" cy="738188"/>
          </a:xfrm>
          <a:prstGeom prst="rect">
            <a:avLst/>
          </a:prstGeom>
          <a:noFill/>
          <a:ln w="9525">
            <a:noFill/>
            <a:miter lim="800000"/>
            <a:headEnd/>
            <a:tailEnd/>
          </a:ln>
        </p:spPr>
        <p:txBody>
          <a:bodyPr>
            <a:spAutoFit/>
          </a:bodyPr>
          <a:lstStyle/>
          <a:p>
            <a:pPr>
              <a:buFont typeface="Arial" charset="0"/>
              <a:buChar char="•"/>
            </a:pPr>
            <a:r>
              <a:rPr lang="en-US" sz="1400"/>
              <a:t> DO NOT ALLOW THE  PERSON TO  PUT HIS ARMS AROUND YOUR NECK</a:t>
            </a:r>
          </a:p>
          <a:p>
            <a:pPr>
              <a:buFont typeface="Arial" charset="0"/>
              <a:buChar char="•"/>
            </a:pPr>
            <a:r>
              <a:rPr lang="en-US" sz="1400"/>
              <a:t> MAKE SURE YOU LOCK THE WHEELS ON THE BED AND WHEELCHAIR</a:t>
            </a:r>
          </a:p>
          <a:p>
            <a:r>
              <a:rPr lang="en-US" sz="1400"/>
              <a:t> </a:t>
            </a:r>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WordArt 2"/>
          <p:cNvSpPr>
            <a:spLocks noChangeArrowheads="1" noChangeShapeType="1" noTextEdit="1"/>
          </p:cNvSpPr>
          <p:nvPr/>
        </p:nvSpPr>
        <p:spPr bwMode="auto">
          <a:xfrm>
            <a:off x="1219200" y="228600"/>
            <a:ext cx="6410325" cy="1295400"/>
          </a:xfrm>
          <a:prstGeom prst="rect">
            <a:avLst/>
          </a:prstGeom>
        </p:spPr>
        <p:txBody>
          <a:bodyPr wrap="none" fromWordArt="1">
            <a:prstTxWarp prst="textPlain">
              <a:avLst>
                <a:gd name="adj" fmla="val 50000"/>
              </a:avLst>
            </a:prstTxWarp>
          </a:bodyPr>
          <a:lstStyle/>
          <a:p>
            <a:pPr algn="ctr"/>
            <a:r>
              <a:rPr lang="en-US" sz="36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a:rPr>
              <a:t>ASSISTING THE PATIENT</a:t>
            </a:r>
          </a:p>
          <a:p>
            <a:pPr algn="ctr"/>
            <a:r>
              <a:rPr lang="en-US" sz="36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a:rPr>
              <a:t>TO TRANSFER</a:t>
            </a:r>
          </a:p>
        </p:txBody>
      </p:sp>
      <p:pic>
        <p:nvPicPr>
          <p:cNvPr id="32771" name="Picture 3" descr="chap 20 assist to stand"/>
          <p:cNvPicPr>
            <a:picLocks noChangeAspect="1" noChangeArrowheads="1"/>
          </p:cNvPicPr>
          <p:nvPr/>
        </p:nvPicPr>
        <p:blipFill>
          <a:blip r:embed="rId2"/>
          <a:srcRect/>
          <a:stretch>
            <a:fillRect/>
          </a:stretch>
        </p:blipFill>
        <p:spPr bwMode="auto">
          <a:xfrm>
            <a:off x="1371600" y="1616075"/>
            <a:ext cx="5943600" cy="5180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hap 20 positioning in chair"/>
          <p:cNvPicPr>
            <a:picLocks noChangeAspect="1" noChangeArrowheads="1"/>
          </p:cNvPicPr>
          <p:nvPr/>
        </p:nvPicPr>
        <p:blipFill>
          <a:blip r:embed="rId2"/>
          <a:srcRect/>
          <a:stretch>
            <a:fillRect/>
          </a:stretch>
        </p:blipFill>
        <p:spPr bwMode="auto">
          <a:xfrm>
            <a:off x="3200400" y="1905000"/>
            <a:ext cx="3060700" cy="4578350"/>
          </a:xfrm>
          <a:prstGeom prst="rect">
            <a:avLst/>
          </a:prstGeom>
          <a:noFill/>
          <a:ln w="9525">
            <a:noFill/>
            <a:miter lim="800000"/>
            <a:headEnd/>
            <a:tailEnd/>
          </a:ln>
        </p:spPr>
      </p:pic>
      <p:sp>
        <p:nvSpPr>
          <p:cNvPr id="9219" name="Text Box 3"/>
          <p:cNvSpPr txBox="1">
            <a:spLocks noChangeArrowheads="1"/>
          </p:cNvSpPr>
          <p:nvPr/>
        </p:nvSpPr>
        <p:spPr bwMode="auto">
          <a:xfrm>
            <a:off x="457200" y="990600"/>
            <a:ext cx="8229600" cy="457200"/>
          </a:xfrm>
          <a:prstGeom prst="rect">
            <a:avLst/>
          </a:prstGeom>
          <a:noFill/>
          <a:ln w="9525">
            <a:noFill/>
            <a:miter lim="800000"/>
            <a:headEnd/>
            <a:tailEnd/>
          </a:ln>
        </p:spPr>
        <p:txBody>
          <a:bodyPr>
            <a:spAutoFit/>
          </a:bodyPr>
          <a:lstStyle/>
          <a:p>
            <a:pPr algn="ctr">
              <a:spcBef>
                <a:spcPct val="50000"/>
              </a:spcBef>
            </a:pPr>
            <a:r>
              <a:rPr lang="en-US"/>
              <a:t>THE PATIENT IN A CHAIR SHOULD SIT UP STRAIGHT </a:t>
            </a:r>
          </a:p>
        </p:txBody>
      </p:sp>
      <p:sp>
        <p:nvSpPr>
          <p:cNvPr id="9220" name="Text Box 4"/>
          <p:cNvSpPr txBox="1">
            <a:spLocks noChangeArrowheads="1"/>
          </p:cNvSpPr>
          <p:nvPr/>
        </p:nvSpPr>
        <p:spPr bwMode="auto">
          <a:xfrm>
            <a:off x="228600" y="4724400"/>
            <a:ext cx="2667000" cy="1917700"/>
          </a:xfrm>
          <a:prstGeom prst="rect">
            <a:avLst/>
          </a:prstGeom>
          <a:noFill/>
          <a:ln w="9525">
            <a:noFill/>
            <a:miter lim="800000"/>
            <a:headEnd/>
            <a:tailEnd/>
          </a:ln>
        </p:spPr>
        <p:txBody>
          <a:bodyPr>
            <a:spAutoFit/>
          </a:bodyPr>
          <a:lstStyle/>
          <a:p>
            <a:pPr algn="ctr">
              <a:spcBef>
                <a:spcPct val="50000"/>
              </a:spcBef>
            </a:pPr>
            <a:r>
              <a:rPr lang="en-US"/>
              <a:t>HIS FEET SHOULD EITHER REST ON THE FLOOR OR ON A STOOL</a:t>
            </a:r>
          </a:p>
        </p:txBody>
      </p:sp>
      <p:sp>
        <p:nvSpPr>
          <p:cNvPr id="9221" name="Text Box 5"/>
          <p:cNvSpPr txBox="1">
            <a:spLocks noChangeArrowheads="1"/>
          </p:cNvSpPr>
          <p:nvPr/>
        </p:nvSpPr>
        <p:spPr bwMode="auto">
          <a:xfrm>
            <a:off x="5943600" y="3048000"/>
            <a:ext cx="2895600" cy="1917700"/>
          </a:xfrm>
          <a:prstGeom prst="rect">
            <a:avLst/>
          </a:prstGeom>
          <a:noFill/>
          <a:ln w="9525">
            <a:noFill/>
            <a:miter lim="800000"/>
            <a:headEnd/>
            <a:tailEnd/>
          </a:ln>
        </p:spPr>
        <p:txBody>
          <a:bodyPr>
            <a:spAutoFit/>
          </a:bodyPr>
          <a:lstStyle/>
          <a:p>
            <a:pPr algn="ctr">
              <a:spcBef>
                <a:spcPct val="50000"/>
              </a:spcBef>
            </a:pPr>
            <a:r>
              <a:rPr lang="en-US"/>
              <a:t>HIS LOWER BACK SHOULD REST AGAINST THE BACK OF THE CHAIR</a:t>
            </a:r>
          </a:p>
        </p:txBody>
      </p:sp>
      <p:sp>
        <p:nvSpPr>
          <p:cNvPr id="9222" name="Text Box 6"/>
          <p:cNvSpPr txBox="1">
            <a:spLocks noChangeArrowheads="1"/>
          </p:cNvSpPr>
          <p:nvPr/>
        </p:nvSpPr>
        <p:spPr bwMode="auto">
          <a:xfrm>
            <a:off x="212725" y="2632075"/>
            <a:ext cx="4479925" cy="1552575"/>
          </a:xfrm>
          <a:prstGeom prst="rect">
            <a:avLst/>
          </a:prstGeom>
          <a:noFill/>
          <a:ln w="9525">
            <a:noFill/>
            <a:miter lim="800000"/>
            <a:headEnd/>
            <a:tailEnd/>
          </a:ln>
        </p:spPr>
        <p:txBody>
          <a:bodyPr wrap="none">
            <a:spAutoFit/>
          </a:bodyPr>
          <a:lstStyle/>
          <a:p>
            <a:pPr algn="ctr"/>
            <a:r>
              <a:rPr lang="en-US"/>
              <a:t>THE BACKS OF HIS KNEES </a:t>
            </a:r>
          </a:p>
          <a:p>
            <a:pPr algn="ctr"/>
            <a:r>
              <a:rPr lang="en-US"/>
              <a:t>SHOULD BE SLIGHTLY AWAY</a:t>
            </a:r>
          </a:p>
          <a:p>
            <a:pPr algn="ctr"/>
            <a:r>
              <a:rPr lang="en-US"/>
              <a:t> FROM THE SEAT OF</a:t>
            </a:r>
          </a:p>
          <a:p>
            <a:pPr algn="ctr"/>
            <a:r>
              <a:rPr lang="en-US"/>
              <a:t> THE CHAIR</a:t>
            </a:r>
          </a:p>
        </p:txBody>
      </p:sp>
      <p:sp>
        <p:nvSpPr>
          <p:cNvPr id="9223" name="Text Box 7"/>
          <p:cNvSpPr txBox="1">
            <a:spLocks noChangeArrowheads="1"/>
          </p:cNvSpPr>
          <p:nvPr/>
        </p:nvSpPr>
        <p:spPr bwMode="auto">
          <a:xfrm>
            <a:off x="533400" y="304800"/>
            <a:ext cx="7772400" cy="707886"/>
          </a:xfrm>
          <a:prstGeom prst="rect">
            <a:avLst/>
          </a:prstGeom>
          <a:noFill/>
          <a:ln w="9525">
            <a:noFill/>
            <a:miter lim="800000"/>
            <a:headEnd/>
            <a:tailEnd/>
          </a:ln>
        </p:spPr>
        <p:txBody>
          <a:bodyPr>
            <a:spAutoFit/>
          </a:bodyPr>
          <a:lstStyle/>
          <a:p>
            <a:pPr algn="ctr">
              <a:spcBef>
                <a:spcPct val="50000"/>
              </a:spcBef>
            </a:pPr>
            <a:r>
              <a:rPr lang="en-US" sz="4000" b="1" dirty="0"/>
              <a:t>PROPER POSITIONING IN A CHAIR</a:t>
            </a:r>
          </a:p>
        </p:txBody>
      </p: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WHEELCHAIRS:</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b="1" dirty="0" smtClean="0"/>
              <a:t>A.</a:t>
            </a:r>
            <a:r>
              <a:rPr lang="en-US" dirty="0" smtClean="0"/>
              <a:t> Make sure the chair is locked when removing or seating the person. </a:t>
            </a:r>
          </a:p>
          <a:p>
            <a:r>
              <a:rPr lang="en-US" b="1" dirty="0" smtClean="0"/>
              <a:t>B. </a:t>
            </a:r>
            <a:r>
              <a:rPr lang="en-US" dirty="0" smtClean="0"/>
              <a:t>Pull the wheelchair backwards up steps or curbs.</a:t>
            </a:r>
          </a:p>
          <a:p>
            <a:r>
              <a:rPr lang="en-US" b="1" dirty="0" smtClean="0"/>
              <a:t>C. </a:t>
            </a:r>
            <a:r>
              <a:rPr lang="en-US" dirty="0" smtClean="0"/>
              <a:t>Adjust the height of the foot pedals so the person is sitting at a 90 degree angle at the hip and knee.</a:t>
            </a:r>
          </a:p>
          <a:p>
            <a:endParaRPr lang="en-US" dirty="0"/>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Modes of Lifting patients</a:t>
            </a:r>
            <a:endParaRPr lang="en-US" b="1" dirty="0"/>
          </a:p>
        </p:txBody>
      </p:sp>
      <p:sp>
        <p:nvSpPr>
          <p:cNvPr id="3" name="Content Placeholder 2"/>
          <p:cNvSpPr>
            <a:spLocks noGrp="1"/>
          </p:cNvSpPr>
          <p:nvPr>
            <p:ph idx="1"/>
          </p:nvPr>
        </p:nvSpPr>
        <p:spPr/>
        <p:txBody>
          <a:bodyPr/>
          <a:lstStyle/>
          <a:p>
            <a:r>
              <a:rPr lang="en-US" dirty="0" smtClean="0"/>
              <a:t>Through arm wrist crossed over grip</a:t>
            </a:r>
          </a:p>
          <a:p>
            <a:r>
              <a:rPr lang="en-US" dirty="0" smtClean="0"/>
              <a:t>Thumb through grip</a:t>
            </a:r>
          </a:p>
          <a:p>
            <a:r>
              <a:rPr lang="en-US" dirty="0" smtClean="0"/>
              <a:t>Shoulder blade grip </a:t>
            </a:r>
            <a:endParaRPr lang="en-US" dirty="0"/>
          </a:p>
        </p:txBody>
      </p: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WordArt 2"/>
          <p:cNvSpPr>
            <a:spLocks noChangeArrowheads="1" noChangeShapeType="1" noTextEdit="1"/>
          </p:cNvSpPr>
          <p:nvPr/>
        </p:nvSpPr>
        <p:spPr bwMode="auto">
          <a:xfrm>
            <a:off x="838200" y="152400"/>
            <a:ext cx="7334250" cy="1143000"/>
          </a:xfrm>
          <a:prstGeom prst="rect">
            <a:avLst/>
          </a:prstGeom>
        </p:spPr>
        <p:txBody>
          <a:bodyPr wrap="none" fromWordArt="1">
            <a:prstTxWarp prst="textPlain">
              <a:avLst>
                <a:gd name="adj" fmla="val 50000"/>
              </a:avLst>
            </a:prstTxWarp>
          </a:bodyPr>
          <a:lstStyle/>
          <a:p>
            <a:pPr algn="ctr"/>
            <a:r>
              <a:rPr lang="en-US" sz="32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a:rPr>
              <a:t>ASSISTING A PATIENT TO MOVE</a:t>
            </a:r>
          </a:p>
          <a:p>
            <a:pPr algn="ctr"/>
            <a:r>
              <a:rPr lang="en-US" sz="32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a:rPr>
              <a:t> UP IN BED</a:t>
            </a:r>
          </a:p>
        </p:txBody>
      </p:sp>
      <p:pic>
        <p:nvPicPr>
          <p:cNvPr id="23555" name="Picture 3" descr="chap 20 pull up in bed"/>
          <p:cNvPicPr>
            <a:picLocks noChangeAspect="1" noChangeArrowheads="1"/>
          </p:cNvPicPr>
          <p:nvPr/>
        </p:nvPicPr>
        <p:blipFill>
          <a:blip r:embed="rId2"/>
          <a:srcRect/>
          <a:stretch>
            <a:fillRect/>
          </a:stretch>
        </p:blipFill>
        <p:spPr bwMode="auto">
          <a:xfrm>
            <a:off x="3657600" y="1447800"/>
            <a:ext cx="5486400" cy="5410200"/>
          </a:xfrm>
          <a:prstGeom prst="rect">
            <a:avLst/>
          </a:prstGeom>
          <a:noFill/>
          <a:ln w="9525">
            <a:noFill/>
            <a:miter lim="800000"/>
            <a:headEnd/>
            <a:tailEnd/>
          </a:ln>
        </p:spPr>
      </p:pic>
      <p:sp>
        <p:nvSpPr>
          <p:cNvPr id="23556" name="Text Box 5"/>
          <p:cNvSpPr txBox="1">
            <a:spLocks noChangeArrowheads="1"/>
          </p:cNvSpPr>
          <p:nvPr/>
        </p:nvSpPr>
        <p:spPr bwMode="auto">
          <a:xfrm>
            <a:off x="0" y="1516063"/>
            <a:ext cx="3581400" cy="5021262"/>
          </a:xfrm>
          <a:prstGeom prst="rect">
            <a:avLst/>
          </a:prstGeom>
          <a:noFill/>
          <a:ln w="9525">
            <a:noFill/>
            <a:miter lim="800000"/>
            <a:headEnd/>
            <a:tailEnd/>
          </a:ln>
        </p:spPr>
        <p:txBody>
          <a:bodyPr>
            <a:spAutoFit/>
          </a:bodyPr>
          <a:lstStyle/>
          <a:p>
            <a:pPr algn="ctr">
              <a:spcBef>
                <a:spcPct val="50000"/>
              </a:spcBef>
            </a:pPr>
            <a:r>
              <a:rPr lang="en-US">
                <a:solidFill>
                  <a:srgbClr val="FF0000"/>
                </a:solidFill>
              </a:rPr>
              <a:t>IF THE PATIENT CAN ASSIST:</a:t>
            </a:r>
          </a:p>
          <a:p>
            <a:pPr algn="ctr">
              <a:spcBef>
                <a:spcPct val="50000"/>
              </a:spcBef>
            </a:pPr>
            <a:r>
              <a:rPr lang="en-US"/>
              <a:t>HAVE THE PATIENT GRASP THE HEADBOARD AND BEND HIS KNEES</a:t>
            </a:r>
          </a:p>
          <a:p>
            <a:pPr algn="ctr">
              <a:spcBef>
                <a:spcPct val="50000"/>
              </a:spcBef>
            </a:pPr>
            <a:r>
              <a:rPr lang="en-US"/>
              <a:t>PLACE YOUR FOREARMS UNDER HIS SHOULDERS AND KNEES</a:t>
            </a:r>
          </a:p>
          <a:p>
            <a:pPr algn="ctr">
              <a:spcBef>
                <a:spcPct val="50000"/>
              </a:spcBef>
            </a:pPr>
            <a:r>
              <a:rPr lang="en-US"/>
              <a:t>LIFT AT THE COUNT OF THREE</a:t>
            </a:r>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hap 20 pull up in bed trapeze"/>
          <p:cNvPicPr>
            <a:picLocks noChangeAspect="1" noChangeArrowheads="1"/>
          </p:cNvPicPr>
          <p:nvPr/>
        </p:nvPicPr>
        <p:blipFill>
          <a:blip r:embed="rId2"/>
          <a:srcRect r="11887"/>
          <a:stretch>
            <a:fillRect/>
          </a:stretch>
        </p:blipFill>
        <p:spPr bwMode="auto">
          <a:xfrm>
            <a:off x="4498975" y="838200"/>
            <a:ext cx="4645025" cy="6019800"/>
          </a:xfrm>
          <a:prstGeom prst="rect">
            <a:avLst/>
          </a:prstGeom>
          <a:noFill/>
          <a:ln w="9525">
            <a:noFill/>
            <a:miter lim="800000"/>
            <a:headEnd/>
            <a:tailEnd/>
          </a:ln>
        </p:spPr>
      </p:pic>
      <p:sp>
        <p:nvSpPr>
          <p:cNvPr id="24579" name="Text Box 3"/>
          <p:cNvSpPr txBox="1">
            <a:spLocks noChangeArrowheads="1"/>
          </p:cNvSpPr>
          <p:nvPr/>
        </p:nvSpPr>
        <p:spPr bwMode="auto">
          <a:xfrm>
            <a:off x="0" y="1600200"/>
            <a:ext cx="4191000" cy="1917700"/>
          </a:xfrm>
          <a:prstGeom prst="rect">
            <a:avLst/>
          </a:prstGeom>
          <a:noFill/>
          <a:ln w="9525">
            <a:noFill/>
            <a:miter lim="800000"/>
            <a:headEnd/>
            <a:tailEnd/>
          </a:ln>
        </p:spPr>
        <p:txBody>
          <a:bodyPr>
            <a:spAutoFit/>
          </a:bodyPr>
          <a:lstStyle/>
          <a:p>
            <a:pPr algn="ctr">
              <a:spcBef>
                <a:spcPct val="50000"/>
              </a:spcBef>
            </a:pPr>
            <a:r>
              <a:rPr lang="en-US"/>
              <a:t>IF THE PATIENT HAS A TRAPEZE ON THE BED HAVE THE PATIENT GRASP THE TRAPEZE AND BEND AT THE KNEES</a:t>
            </a:r>
          </a:p>
        </p:txBody>
      </p:sp>
      <p:sp>
        <p:nvSpPr>
          <p:cNvPr id="24580" name="Text Box 4"/>
          <p:cNvSpPr txBox="1">
            <a:spLocks noChangeArrowheads="1"/>
          </p:cNvSpPr>
          <p:nvPr/>
        </p:nvSpPr>
        <p:spPr bwMode="auto">
          <a:xfrm>
            <a:off x="533400" y="754063"/>
            <a:ext cx="7086600" cy="579437"/>
          </a:xfrm>
          <a:prstGeom prst="rect">
            <a:avLst/>
          </a:prstGeom>
          <a:noFill/>
          <a:ln w="9525">
            <a:noFill/>
            <a:miter lim="800000"/>
            <a:headEnd/>
            <a:tailEnd/>
          </a:ln>
        </p:spPr>
        <p:txBody>
          <a:bodyPr>
            <a:spAutoFit/>
          </a:bodyPr>
          <a:lstStyle/>
          <a:p>
            <a:pPr algn="ctr">
              <a:spcBef>
                <a:spcPct val="50000"/>
              </a:spcBef>
            </a:pPr>
            <a:r>
              <a:rPr lang="en-US" sz="3200">
                <a:solidFill>
                  <a:srgbClr val="FF0000"/>
                </a:solidFill>
              </a:rPr>
              <a:t>MOVING UP IN BED</a:t>
            </a:r>
          </a:p>
        </p:txBody>
      </p:sp>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hap 20 lift sheet"/>
          <p:cNvPicPr>
            <a:picLocks noChangeAspect="1" noChangeArrowheads="1"/>
          </p:cNvPicPr>
          <p:nvPr/>
        </p:nvPicPr>
        <p:blipFill>
          <a:blip r:embed="rId2"/>
          <a:srcRect/>
          <a:stretch>
            <a:fillRect/>
          </a:stretch>
        </p:blipFill>
        <p:spPr bwMode="auto">
          <a:xfrm>
            <a:off x="4114800" y="1295400"/>
            <a:ext cx="5029200" cy="5318125"/>
          </a:xfrm>
          <a:prstGeom prst="rect">
            <a:avLst/>
          </a:prstGeom>
          <a:noFill/>
          <a:ln w="9525">
            <a:noFill/>
            <a:miter lim="800000"/>
            <a:headEnd/>
            <a:tailEnd/>
          </a:ln>
        </p:spPr>
      </p:pic>
      <p:sp>
        <p:nvSpPr>
          <p:cNvPr id="25603" name="WordArt 3"/>
          <p:cNvSpPr>
            <a:spLocks noChangeArrowheads="1" noChangeShapeType="1" noTextEdit="1"/>
          </p:cNvSpPr>
          <p:nvPr/>
        </p:nvSpPr>
        <p:spPr bwMode="auto">
          <a:xfrm>
            <a:off x="1676400" y="304800"/>
            <a:ext cx="5305425" cy="647700"/>
          </a:xfrm>
          <a:prstGeom prst="rect">
            <a:avLst/>
          </a:prstGeom>
        </p:spPr>
        <p:txBody>
          <a:bodyPr wrap="none" fromWordArt="1">
            <a:prstTxWarp prst="textPlain">
              <a:avLst>
                <a:gd name="adj" fmla="val 50000"/>
              </a:avLst>
            </a:prstTxWarp>
          </a:bodyPr>
          <a:lstStyle/>
          <a:p>
            <a:pPr algn="ctr"/>
            <a:r>
              <a:rPr lang="en-US" sz="36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a:rPr>
              <a:t>USING A LIFT SHEET</a:t>
            </a:r>
          </a:p>
        </p:txBody>
      </p:sp>
      <p:sp>
        <p:nvSpPr>
          <p:cNvPr id="25604" name="Text Box 4"/>
          <p:cNvSpPr txBox="1">
            <a:spLocks noChangeArrowheads="1"/>
          </p:cNvSpPr>
          <p:nvPr/>
        </p:nvSpPr>
        <p:spPr bwMode="auto">
          <a:xfrm>
            <a:off x="228600" y="1143000"/>
            <a:ext cx="3581400" cy="5632450"/>
          </a:xfrm>
          <a:prstGeom prst="rect">
            <a:avLst/>
          </a:prstGeom>
          <a:noFill/>
          <a:ln w="9525">
            <a:noFill/>
            <a:miter lim="800000"/>
            <a:headEnd/>
            <a:tailEnd/>
          </a:ln>
        </p:spPr>
        <p:txBody>
          <a:bodyPr>
            <a:spAutoFit/>
          </a:bodyPr>
          <a:lstStyle/>
          <a:p>
            <a:pPr algn="ctr">
              <a:spcBef>
                <a:spcPct val="50000"/>
              </a:spcBef>
            </a:pPr>
            <a:r>
              <a:rPr lang="en-US"/>
              <a:t>A LIFT SHEET MAKES LIFTING EASIER</a:t>
            </a:r>
          </a:p>
          <a:p>
            <a:pPr algn="ctr">
              <a:spcBef>
                <a:spcPct val="50000"/>
              </a:spcBef>
            </a:pPr>
            <a:r>
              <a:rPr lang="en-US"/>
              <a:t>HELPS PREVENT FRICTION AGAINST THE PATIENT’S SKIN</a:t>
            </a:r>
          </a:p>
          <a:p>
            <a:pPr algn="ctr">
              <a:spcBef>
                <a:spcPct val="50000"/>
              </a:spcBef>
            </a:pPr>
            <a:r>
              <a:rPr lang="en-US"/>
              <a:t>TAKES TWO WORKERS TO LIFT</a:t>
            </a:r>
          </a:p>
          <a:p>
            <a:pPr algn="ctr">
              <a:spcBef>
                <a:spcPct val="50000"/>
              </a:spcBef>
            </a:pPr>
            <a:r>
              <a:rPr lang="en-US"/>
              <a:t>IF PATIENT CAN HELP HAVE HIM BEND HIS KNEES</a:t>
            </a:r>
          </a:p>
          <a:p>
            <a:pPr algn="ctr">
              <a:spcBef>
                <a:spcPct val="50000"/>
              </a:spcBef>
            </a:pPr>
            <a:r>
              <a:rPr lang="en-US"/>
              <a:t>USE FOR PERSONS WHO CAN NOT HELP WITH THE MOVE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ethics</a:t>
            </a:r>
            <a:endParaRPr lang="en-US" b="1" dirty="0"/>
          </a:p>
        </p:txBody>
      </p:sp>
      <p:sp>
        <p:nvSpPr>
          <p:cNvPr id="3" name="Content Placeholder 2"/>
          <p:cNvSpPr>
            <a:spLocks noGrp="1"/>
          </p:cNvSpPr>
          <p:nvPr>
            <p:ph idx="1"/>
          </p:nvPr>
        </p:nvSpPr>
        <p:spPr/>
        <p:txBody>
          <a:bodyPr>
            <a:normAutofit/>
          </a:bodyPr>
          <a:lstStyle/>
          <a:p>
            <a:r>
              <a:rPr lang="en-US" dirty="0" smtClean="0"/>
              <a:t>Nursing is based on ethical values which respect the dignity, autonomy and uniqueness of human beings, the privileged nurse- patient relationship, and the acceptance of personal accountability for decisions and actions. </a:t>
            </a:r>
          </a:p>
          <a:p>
            <a:r>
              <a:rPr lang="en-US" dirty="0" smtClean="0"/>
              <a:t>These values are expressed in written codes of ethics, and supported by a system of professional regulation.</a:t>
            </a:r>
            <a:endParaRPr lang="en-US" dirty="0"/>
          </a:p>
        </p:txBody>
      </p:sp>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Patient mobility</a:t>
            </a:r>
            <a:endParaRPr lang="en-US" b="1"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Assistive Devices</a:t>
            </a:r>
          </a:p>
          <a:p>
            <a:pPr>
              <a:buNone/>
            </a:pPr>
            <a:r>
              <a:rPr lang="en-US" dirty="0" smtClean="0"/>
              <a:t>Clients who are unable to ambulate independently can use devices designed to help them walk safely.</a:t>
            </a:r>
          </a:p>
          <a:p>
            <a:pPr>
              <a:buNone/>
            </a:pPr>
            <a:r>
              <a:rPr lang="en-US" dirty="0" smtClean="0"/>
              <a:t>Determination of which device to use is based on:</a:t>
            </a:r>
          </a:p>
          <a:p>
            <a:pPr>
              <a:buNone/>
            </a:pPr>
            <a:r>
              <a:rPr lang="en-US" dirty="0" smtClean="0"/>
              <a:t>• Upper arm strength</a:t>
            </a:r>
          </a:p>
          <a:p>
            <a:pPr>
              <a:buNone/>
            </a:pPr>
            <a:r>
              <a:rPr lang="en-US" dirty="0" smtClean="0"/>
              <a:t>• Endurance (stamina)</a:t>
            </a:r>
          </a:p>
          <a:p>
            <a:pPr>
              <a:buNone/>
            </a:pPr>
            <a:r>
              <a:rPr lang="en-US" dirty="0" smtClean="0"/>
              <a:t>• Presence or absence of one-sided weakness</a:t>
            </a:r>
          </a:p>
          <a:p>
            <a:pPr>
              <a:buNone/>
            </a:pPr>
            <a:r>
              <a:rPr lang="en-US" dirty="0" smtClean="0"/>
              <a:t>• Weight-bearing ability</a:t>
            </a:r>
            <a:endParaRPr lang="en-US" dirty="0"/>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TURNING PATIENTS</a:t>
            </a:r>
            <a:endParaRPr lang="en-US" sz="9600" b="1" dirty="0"/>
          </a:p>
        </p:txBody>
      </p:sp>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r>
              <a:rPr lang="en-US" dirty="0" smtClean="0"/>
              <a:t>Reasons for turning frequently</a:t>
            </a:r>
            <a:endParaRPr lang="en-US" dirty="0"/>
          </a:p>
        </p:txBody>
      </p:sp>
      <p:sp>
        <p:nvSpPr>
          <p:cNvPr id="31747" name="Rectangle 3"/>
          <p:cNvSpPr>
            <a:spLocks noGrp="1" noChangeArrowheads="1"/>
          </p:cNvSpPr>
          <p:nvPr>
            <p:ph type="body" idx="1"/>
          </p:nvPr>
        </p:nvSpPr>
        <p:spPr/>
        <p:txBody>
          <a:bodyPr/>
          <a:lstStyle/>
          <a:p>
            <a:r>
              <a:rPr lang="en-US" dirty="0" smtClean="0"/>
              <a:t>Provides exercise for muscles</a:t>
            </a:r>
          </a:p>
          <a:p>
            <a:r>
              <a:rPr lang="en-US" dirty="0" smtClean="0"/>
              <a:t>Stimulates circulation</a:t>
            </a:r>
          </a:p>
          <a:p>
            <a:r>
              <a:rPr lang="en-US" dirty="0" smtClean="0"/>
              <a:t>Helps prevent </a:t>
            </a:r>
            <a:r>
              <a:rPr lang="en-US" dirty="0" err="1" smtClean="0"/>
              <a:t>decubitis</a:t>
            </a:r>
            <a:r>
              <a:rPr lang="en-US" dirty="0" smtClean="0"/>
              <a:t> ulcers and contractures</a:t>
            </a:r>
          </a:p>
          <a:p>
            <a:r>
              <a:rPr lang="en-US" dirty="0" smtClean="0"/>
              <a:t>Provides comfort to the patient</a:t>
            </a:r>
            <a:endParaRPr lang="en-US" dirty="0"/>
          </a:p>
        </p:txBody>
      </p:sp>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TURNING THE ADULT PATIENT </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General Principles for Turning the Adult Patient. </a:t>
            </a:r>
          </a:p>
          <a:p>
            <a:r>
              <a:rPr lang="en-US" dirty="0" smtClean="0"/>
              <a:t>Sometimes the physician will specify how often to turn a patient. </a:t>
            </a:r>
          </a:p>
          <a:p>
            <a:r>
              <a:rPr lang="en-US" dirty="0" smtClean="0"/>
              <a:t>A schedule can be set up for turning the adult patient throughout his "awake" hours. </a:t>
            </a:r>
          </a:p>
          <a:p>
            <a:r>
              <a:rPr lang="en-US" dirty="0" smtClean="0"/>
              <a:t>The patient should be rotated through four positions (unless a particular position is contraindicated)</a:t>
            </a:r>
          </a:p>
          <a:p>
            <a:r>
              <a:rPr lang="en-US" dirty="0" smtClean="0"/>
              <a:t>Record the position change each time to ensure that all positions are used.</a:t>
            </a:r>
          </a:p>
          <a:p>
            <a:endParaRPr lang="en-US" dirty="0"/>
          </a:p>
        </p:txBody>
      </p:sp>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TURNING THE ADULT PATIENT </a:t>
            </a:r>
            <a:r>
              <a:rPr lang="en-US" dirty="0" smtClean="0"/>
              <a:t/>
            </a:r>
            <a:br>
              <a:rPr lang="en-US" dirty="0" smtClean="0"/>
            </a:br>
            <a:endParaRPr lang="en-US" b="1" dirty="0"/>
          </a:p>
        </p:txBody>
      </p:sp>
      <p:sp>
        <p:nvSpPr>
          <p:cNvPr id="3" name="Content Placeholder 2"/>
          <p:cNvSpPr>
            <a:spLocks noGrp="1"/>
          </p:cNvSpPr>
          <p:nvPr>
            <p:ph idx="1"/>
          </p:nvPr>
        </p:nvSpPr>
        <p:spPr/>
        <p:txBody>
          <a:bodyPr/>
          <a:lstStyle/>
          <a:p>
            <a:pPr>
              <a:buNone/>
            </a:pPr>
            <a:r>
              <a:rPr lang="en-US" dirty="0" smtClean="0"/>
              <a:t>One example of a schedule for turning would be: </a:t>
            </a:r>
          </a:p>
          <a:p>
            <a:r>
              <a:rPr lang="en-US" dirty="0" smtClean="0"/>
              <a:t>10 </a:t>
            </a:r>
            <a:r>
              <a:rPr lang="en-US" dirty="0" err="1" smtClean="0"/>
              <a:t>a.m</a:t>
            </a:r>
            <a:r>
              <a:rPr lang="en-US" dirty="0" smtClean="0"/>
              <a:t> Prone position </a:t>
            </a:r>
          </a:p>
          <a:p>
            <a:r>
              <a:rPr lang="en-US" dirty="0" smtClean="0"/>
              <a:t>12 p.m. Left </a:t>
            </a:r>
            <a:r>
              <a:rPr lang="en-US" dirty="0" err="1" smtClean="0"/>
              <a:t>Sim's</a:t>
            </a:r>
            <a:r>
              <a:rPr lang="en-US" dirty="0" smtClean="0"/>
              <a:t> position </a:t>
            </a:r>
          </a:p>
          <a:p>
            <a:r>
              <a:rPr lang="en-US" dirty="0" smtClean="0"/>
              <a:t>2 </a:t>
            </a:r>
            <a:r>
              <a:rPr lang="en-US" dirty="0" err="1" smtClean="0"/>
              <a:t>p.m</a:t>
            </a:r>
            <a:r>
              <a:rPr lang="en-US" dirty="0" smtClean="0"/>
              <a:t> Supine position </a:t>
            </a:r>
          </a:p>
          <a:p>
            <a:r>
              <a:rPr lang="en-US" dirty="0" smtClean="0"/>
              <a:t>4 p.m. Right </a:t>
            </a:r>
            <a:r>
              <a:rPr lang="en-US" dirty="0" err="1" smtClean="0"/>
              <a:t>Sim's</a:t>
            </a:r>
            <a:r>
              <a:rPr lang="en-US" dirty="0" smtClean="0"/>
              <a:t> position </a:t>
            </a:r>
          </a:p>
          <a:p>
            <a:r>
              <a:rPr lang="en-US" dirty="0" smtClean="0"/>
              <a:t>6 p.m. Prone position</a:t>
            </a:r>
            <a:endParaRPr lang="en-US" dirty="0"/>
          </a:p>
        </p:txBody>
      </p:sp>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TURNING THE ADULT PATIENT </a:t>
            </a:r>
            <a:r>
              <a:rPr lang="en-US" dirty="0" smtClean="0"/>
              <a:t/>
            </a:r>
            <a:br>
              <a:rPr lang="en-US" dirty="0" smtClean="0"/>
            </a:b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Certain conditions may make it impossible to turn the patient. </a:t>
            </a:r>
          </a:p>
          <a:p>
            <a:r>
              <a:rPr lang="en-US" dirty="0" smtClean="0"/>
              <a:t>Turning may be impossible if the patient has fractures that require traction appliances. </a:t>
            </a:r>
          </a:p>
          <a:p>
            <a:r>
              <a:rPr lang="en-US" dirty="0" smtClean="0"/>
              <a:t>Turning may be harmful to patients with spinal injuries. </a:t>
            </a:r>
          </a:p>
          <a:p>
            <a:pPr>
              <a:buNone/>
            </a:pPr>
            <a:r>
              <a:rPr lang="en-US" dirty="0" smtClean="0"/>
              <a:t>In these cases, you need to rub the back by lifting the patient slightly off the bed and massaging with your hand held flat. </a:t>
            </a:r>
          </a:p>
          <a:p>
            <a:endParaRPr lang="en-US" dirty="0"/>
          </a:p>
        </p:txBody>
      </p:sp>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TURNING THE ADULT PATIENT</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Logrolling</a:t>
            </a:r>
          </a:p>
          <a:p>
            <a:r>
              <a:rPr lang="en-US" dirty="0" smtClean="0"/>
              <a:t>Logrolling is a technique used to turn a patient whose body must at all times be kept in a straight alignment (like a log). </a:t>
            </a:r>
          </a:p>
          <a:p>
            <a:r>
              <a:rPr lang="en-US" dirty="0" smtClean="0"/>
              <a:t>This technique is used for the patient who has a spinal injury. </a:t>
            </a:r>
          </a:p>
          <a:p>
            <a:r>
              <a:rPr lang="en-US" dirty="0" smtClean="0"/>
              <a:t>Logrolling is used for the patient who must be turned in one movement, without twisting. </a:t>
            </a:r>
          </a:p>
          <a:p>
            <a:r>
              <a:rPr lang="en-US" dirty="0" smtClean="0"/>
              <a:t>Logrolling requires two people, or if the patient is large, three people. </a:t>
            </a:r>
          </a:p>
          <a:p>
            <a:endParaRPr lang="en-US" dirty="0"/>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TURNING THE ADULT PATIENT</a:t>
            </a:r>
            <a:endParaRPr lang="en-US" dirty="0"/>
          </a:p>
        </p:txBody>
      </p:sp>
      <p:pic>
        <p:nvPicPr>
          <p:cNvPr id="7170" name="Picture 2"/>
          <p:cNvPicPr>
            <a:picLocks noGrp="1" noChangeAspect="1" noChangeArrowheads="1"/>
          </p:cNvPicPr>
          <p:nvPr>
            <p:ph idx="1"/>
          </p:nvPr>
        </p:nvPicPr>
        <p:blipFill>
          <a:blip r:embed="rId2"/>
          <a:srcRect/>
          <a:stretch>
            <a:fillRect/>
          </a:stretch>
        </p:blipFill>
        <p:spPr bwMode="auto">
          <a:xfrm>
            <a:off x="990600" y="1600200"/>
            <a:ext cx="7162800" cy="472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TURNING THE ADULT PATIENT</a:t>
            </a: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b="1" dirty="0" smtClean="0"/>
              <a:t>Technique. </a:t>
            </a:r>
          </a:p>
          <a:p>
            <a:r>
              <a:rPr lang="en-US" dirty="0" smtClean="0"/>
              <a:t>Wash your hands. </a:t>
            </a:r>
          </a:p>
          <a:p>
            <a:r>
              <a:rPr lang="en-US" dirty="0" smtClean="0"/>
              <a:t>Approach and identify the patient (by checking the identification band) and explain the procedure (using simple terms and pointing out the benefits). </a:t>
            </a:r>
          </a:p>
          <a:p>
            <a:r>
              <a:rPr lang="en-US" dirty="0" smtClean="0"/>
              <a:t>Provide privacy. </a:t>
            </a:r>
          </a:p>
          <a:p>
            <a:r>
              <a:rPr lang="en-US" dirty="0" smtClean="0"/>
              <a:t>Position the bed. </a:t>
            </a:r>
          </a:p>
          <a:p>
            <a:r>
              <a:rPr lang="en-US" dirty="0" smtClean="0"/>
              <a:t>The bed should be in the flat position at a comfortable working height. </a:t>
            </a:r>
          </a:p>
          <a:p>
            <a:r>
              <a:rPr lang="en-US" dirty="0" smtClean="0"/>
              <a:t>Lower the side rail on the side of the body at which you are working.  Position yourself with your feet apart and your knees flexed close to the side of the bed. </a:t>
            </a:r>
          </a:p>
          <a:p>
            <a:r>
              <a:rPr lang="en-US" dirty="0" smtClean="0"/>
              <a:t>Fold the patient's arms across his chest. </a:t>
            </a:r>
          </a:p>
        </p:txBody>
      </p:sp>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TURNING THE ADULT PATIENT</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Place your arms under the patient so that a major portion of the patient's weight is centered between your arms. The arm of one nurse should support the patient's head and neck. </a:t>
            </a:r>
          </a:p>
          <a:p>
            <a:r>
              <a:rPr lang="en-US" dirty="0" smtClean="0"/>
              <a:t>On the count of three, move the patient to the side of the bed, rocking backward on your heels and keeping the patient's body in correct alignment. </a:t>
            </a:r>
          </a:p>
          <a:p>
            <a:r>
              <a:rPr lang="en-US" dirty="0" smtClean="0"/>
              <a:t>Raise the side rail on that side of the bed. </a:t>
            </a:r>
          </a:p>
          <a:p>
            <a:r>
              <a:rPr lang="en-US" dirty="0" smtClean="0"/>
              <a:t>Move to the other side of the bed. </a:t>
            </a:r>
          </a:p>
          <a:p>
            <a:r>
              <a:rPr lang="en-US" dirty="0" smtClean="0"/>
              <a:t>Place a pillow under the patient's head and another between his legs. </a:t>
            </a:r>
          </a:p>
          <a:p>
            <a:r>
              <a:rPr lang="en-US" dirty="0" smtClean="0"/>
              <a:t>Position the patient's near arm toward you. </a:t>
            </a:r>
          </a:p>
          <a:p>
            <a:endParaRPr lang="en-US" dirty="0" smtClean="0"/>
          </a:p>
          <a:p>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 commitment to partnership: </a:t>
            </a:r>
            <a:endParaRPr lang="en-US" b="1" dirty="0"/>
          </a:p>
        </p:txBody>
      </p:sp>
      <p:sp>
        <p:nvSpPr>
          <p:cNvPr id="3" name="Content Placeholder 2"/>
          <p:cNvSpPr>
            <a:spLocks noGrp="1"/>
          </p:cNvSpPr>
          <p:nvPr>
            <p:ph idx="1"/>
          </p:nvPr>
        </p:nvSpPr>
        <p:spPr/>
        <p:txBody>
          <a:bodyPr>
            <a:normAutofit/>
          </a:bodyPr>
          <a:lstStyle/>
          <a:p>
            <a:r>
              <a:rPr lang="en-US" dirty="0" smtClean="0"/>
              <a:t>Nurses work in partnership with patients, their relatives and other </a:t>
            </a:r>
            <a:r>
              <a:rPr lang="en-US" dirty="0" err="1" smtClean="0"/>
              <a:t>carers</a:t>
            </a:r>
            <a:r>
              <a:rPr lang="en-US" dirty="0" smtClean="0"/>
              <a:t>, and in collaboration with others as members of a multi-disciplinary team. At all times, nurses remain personally and professionally accountable for their own decisions and actions.</a:t>
            </a:r>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TURNING THE ADULT PATIENT</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Grasp the far side of the patient's body with your hands evenly distributed from the shoulder to the thigh. </a:t>
            </a:r>
          </a:p>
          <a:p>
            <a:r>
              <a:rPr lang="en-US" dirty="0" smtClean="0"/>
              <a:t>On the count of three, roll the patient to a lateral position, rocking backward onto your heels. </a:t>
            </a:r>
          </a:p>
          <a:p>
            <a:r>
              <a:rPr lang="en-US" dirty="0" smtClean="0"/>
              <a:t>Place pillows in front of and behind the patient's trunk to support his alignment in the lateral position. </a:t>
            </a:r>
          </a:p>
          <a:p>
            <a:r>
              <a:rPr lang="en-US" dirty="0" smtClean="0"/>
              <a:t>Provide for the patient's comfort and safety. </a:t>
            </a:r>
          </a:p>
          <a:p>
            <a:r>
              <a:rPr lang="en-US" dirty="0" smtClean="0"/>
              <a:t>Position the call bell. </a:t>
            </a:r>
          </a:p>
          <a:p>
            <a:r>
              <a:rPr lang="en-US" dirty="0" smtClean="0"/>
              <a:t>Place personal items within reach. </a:t>
            </a:r>
          </a:p>
          <a:p>
            <a:r>
              <a:rPr lang="en-US" dirty="0" smtClean="0"/>
              <a:t>Be sure the side rails are up and secure. </a:t>
            </a:r>
          </a:p>
          <a:p>
            <a:r>
              <a:rPr lang="en-US" dirty="0" smtClean="0"/>
              <a:t>Report and record as appropriate. </a:t>
            </a:r>
          </a:p>
          <a:p>
            <a:endParaRPr lang="en-US" dirty="0" smtClean="0"/>
          </a:p>
          <a:p>
            <a:endParaRPr lang="en-US" dirty="0"/>
          </a:p>
        </p:txBody>
      </p:sp>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b="1" dirty="0"/>
              <a:t>TRANSFERS</a:t>
            </a:r>
          </a:p>
        </p:txBody>
      </p:sp>
      <p:sp>
        <p:nvSpPr>
          <p:cNvPr id="26627" name="Rectangle 3"/>
          <p:cNvSpPr>
            <a:spLocks noGrp="1" noChangeArrowheads="1"/>
          </p:cNvSpPr>
          <p:nvPr>
            <p:ph type="body" idx="1"/>
          </p:nvPr>
        </p:nvSpPr>
        <p:spPr/>
        <p:txBody>
          <a:bodyPr/>
          <a:lstStyle/>
          <a:p>
            <a:r>
              <a:rPr lang="en-US" dirty="0" smtClean="0"/>
              <a:t>Patients transferred to wheelchairs, chairs, and stretchers</a:t>
            </a:r>
          </a:p>
          <a:p>
            <a:r>
              <a:rPr lang="en-US" dirty="0" smtClean="0"/>
              <a:t>Correct procedures must be followed to prevent injury to both patient and worker</a:t>
            </a:r>
            <a:endParaRPr lang="en-US" dirty="0"/>
          </a:p>
        </p:txBody>
      </p:sp>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b="1" dirty="0"/>
              <a:t>MECHANICAL LIFTS</a:t>
            </a:r>
          </a:p>
        </p:txBody>
      </p:sp>
      <p:sp>
        <p:nvSpPr>
          <p:cNvPr id="28675" name="Rectangle 3"/>
          <p:cNvSpPr>
            <a:spLocks noGrp="1" noChangeArrowheads="1"/>
          </p:cNvSpPr>
          <p:nvPr>
            <p:ph type="body" idx="1"/>
          </p:nvPr>
        </p:nvSpPr>
        <p:spPr/>
        <p:txBody>
          <a:bodyPr>
            <a:normAutofit fontScale="92500"/>
          </a:bodyPr>
          <a:lstStyle/>
          <a:p>
            <a:r>
              <a:rPr lang="en-US" dirty="0" smtClean="0"/>
              <a:t>Frequently used to transfer weak or paralyzed patients</a:t>
            </a:r>
          </a:p>
          <a:p>
            <a:r>
              <a:rPr lang="en-US" dirty="0" smtClean="0"/>
              <a:t>Check straps, clasps, and sling for any defects</a:t>
            </a:r>
          </a:p>
          <a:p>
            <a:r>
              <a:rPr lang="en-US" dirty="0" smtClean="0"/>
              <a:t>Use smooth even movements while operating lift</a:t>
            </a:r>
          </a:p>
          <a:p>
            <a:r>
              <a:rPr lang="en-US" dirty="0" smtClean="0"/>
              <a:t>Reassure frightened patients that lift is safe</a:t>
            </a:r>
          </a:p>
          <a:p>
            <a:r>
              <a:rPr lang="en-US" dirty="0" smtClean="0"/>
              <a:t>Move unnecessary furniture out of the way during transfers </a:t>
            </a:r>
          </a:p>
          <a:p>
            <a:r>
              <a:rPr lang="en-US" dirty="0" smtClean="0"/>
              <a:t>Particularly important in home care situations</a:t>
            </a:r>
          </a:p>
          <a:p>
            <a:endParaRPr lang="en-US" dirty="0"/>
          </a:p>
        </p:txBody>
      </p:sp>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1" dirty="0"/>
          </a:p>
        </p:txBody>
      </p:sp>
      <p:sp>
        <p:nvSpPr>
          <p:cNvPr id="3" name="Content Placeholder 2"/>
          <p:cNvSpPr>
            <a:spLocks noGrp="1"/>
          </p:cNvSpPr>
          <p:nvPr>
            <p:ph idx="1"/>
          </p:nvPr>
        </p:nvSpPr>
        <p:spPr/>
        <p:txBody>
          <a:bodyPr>
            <a:normAutofit/>
          </a:bodyPr>
          <a:lstStyle/>
          <a:p>
            <a:pPr algn="ctr">
              <a:buNone/>
            </a:pPr>
            <a:r>
              <a:rPr lang="en-US" sz="9600" b="1" dirty="0" smtClean="0"/>
              <a:t>VITAL SIGNS</a:t>
            </a:r>
            <a:endParaRPr lang="en-US" sz="9600" dirty="0"/>
          </a:p>
        </p:txBody>
      </p:sp>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VITAL SIGNS</a:t>
            </a:r>
            <a:endParaRPr lang="en-US" dirty="0"/>
          </a:p>
        </p:txBody>
      </p:sp>
      <p:sp>
        <p:nvSpPr>
          <p:cNvPr id="3" name="Content Placeholder 2"/>
          <p:cNvSpPr>
            <a:spLocks noGrp="1"/>
          </p:cNvSpPr>
          <p:nvPr>
            <p:ph idx="1"/>
          </p:nvPr>
        </p:nvSpPr>
        <p:spPr/>
        <p:txBody>
          <a:bodyPr>
            <a:normAutofit lnSpcReduction="10000"/>
          </a:bodyPr>
          <a:lstStyle/>
          <a:p>
            <a:r>
              <a:rPr lang="en-US" dirty="0" smtClean="0"/>
              <a:t>Vital or cardinal signs are temperature, pulse, respiration and blood pressure.</a:t>
            </a:r>
          </a:p>
          <a:p>
            <a:r>
              <a:rPr lang="en-US" dirty="0" smtClean="0"/>
              <a:t>Monitoring a client’s vital signs should not be an automatic or a routine procedure; it should be a thoughtful, scientific assessment.</a:t>
            </a:r>
          </a:p>
          <a:p>
            <a:r>
              <a:rPr lang="en-US" dirty="0" smtClean="0"/>
              <a:t>When and how often to assess a specific client’s vital signs are chiefly nursing judgments, depending on the client’s health status.</a:t>
            </a:r>
            <a:endParaRPr lang="en-US" dirty="0"/>
          </a:p>
        </p:txBody>
      </p:sp>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VITAL SIGNS</a:t>
            </a:r>
            <a:endParaRPr lang="en-US" dirty="0"/>
          </a:p>
        </p:txBody>
      </p:sp>
      <p:sp>
        <p:nvSpPr>
          <p:cNvPr id="3" name="Content Placeholder 2"/>
          <p:cNvSpPr>
            <a:spLocks noGrp="1"/>
          </p:cNvSpPr>
          <p:nvPr>
            <p:ph idx="1"/>
          </p:nvPr>
        </p:nvSpPr>
        <p:spPr>
          <a:xfrm>
            <a:off x="457200" y="1295400"/>
            <a:ext cx="8229600" cy="5257800"/>
          </a:xfrm>
        </p:spPr>
        <p:txBody>
          <a:bodyPr>
            <a:normAutofit lnSpcReduction="10000"/>
          </a:bodyPr>
          <a:lstStyle/>
          <a:p>
            <a:r>
              <a:rPr lang="en-US" dirty="0" smtClean="0"/>
              <a:t>Vital signs are objective measurements of the patient’s most basic body function. </a:t>
            </a:r>
          </a:p>
          <a:p>
            <a:r>
              <a:rPr lang="en-US" dirty="0" smtClean="0"/>
              <a:t>A change in vital signs can be a strong indicator of a decline in the patient’s health status.</a:t>
            </a:r>
          </a:p>
          <a:p>
            <a:r>
              <a:rPr lang="en-US" dirty="0" smtClean="0"/>
              <a:t>When a nurse observes a patient’s abnormal vital signs, the nurse must precisely document the specific variation, such as fever, blood pressure spike, or depressed respiration, and also the specific action taken to address the condition. </a:t>
            </a:r>
            <a:endParaRPr lang="en-US" dirty="0"/>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VITAL SIGNS</a:t>
            </a:r>
            <a:endParaRPr lang="en-US" dirty="0"/>
          </a:p>
        </p:txBody>
      </p:sp>
      <p:sp>
        <p:nvSpPr>
          <p:cNvPr id="3" name="Content Placeholder 2"/>
          <p:cNvSpPr>
            <a:spLocks noGrp="1"/>
          </p:cNvSpPr>
          <p:nvPr>
            <p:ph idx="1"/>
          </p:nvPr>
        </p:nvSpPr>
        <p:spPr/>
        <p:txBody>
          <a:bodyPr/>
          <a:lstStyle/>
          <a:p>
            <a:r>
              <a:rPr lang="en-US" b="1" dirty="0" smtClean="0"/>
              <a:t>Observation</a:t>
            </a:r>
            <a:r>
              <a:rPr lang="en-US" dirty="0" smtClean="0"/>
              <a:t> is “</a:t>
            </a:r>
            <a:r>
              <a:rPr lang="en-US" i="1" dirty="0" smtClean="0"/>
              <a:t>looking and listening to the subjective and objective information that the patient provides”</a:t>
            </a:r>
            <a:r>
              <a:rPr lang="en-US" dirty="0" smtClean="0"/>
              <a:t> </a:t>
            </a:r>
          </a:p>
          <a:p>
            <a:pPr>
              <a:buNone/>
            </a:pPr>
            <a:r>
              <a:rPr lang="en-US" sz="3600" b="1" dirty="0" smtClean="0"/>
              <a:t>The vital role of nurses</a:t>
            </a:r>
          </a:p>
          <a:p>
            <a:r>
              <a:rPr lang="en-US" dirty="0" smtClean="0"/>
              <a:t> not just data collectors</a:t>
            </a:r>
          </a:p>
          <a:p>
            <a:r>
              <a:rPr lang="en-US" dirty="0" smtClean="0"/>
              <a:t>Interpreters of multiple and complex patient data gathered in context of the whole picture presented by the patient</a:t>
            </a:r>
            <a:endParaRPr lang="en-US" dirty="0"/>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TIME TO ASSESS VITAL SIGNS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On admission </a:t>
            </a:r>
            <a:r>
              <a:rPr lang="en-GB" dirty="0" smtClean="0"/>
              <a:t>to provide a baseline which can be compared with subsequent measurements, thereby providing objective data and trends.</a:t>
            </a:r>
            <a:endParaRPr lang="en-US" dirty="0" smtClean="0"/>
          </a:p>
          <a:p>
            <a:r>
              <a:rPr lang="en-US" dirty="0" smtClean="0"/>
              <a:t>When a client has a change in the health status or reports symptoms such as chest pain.</a:t>
            </a:r>
          </a:p>
          <a:p>
            <a:r>
              <a:rPr lang="en-US" dirty="0" smtClean="0"/>
              <a:t>Before and after surgery or an invasive procedure</a:t>
            </a:r>
          </a:p>
          <a:p>
            <a:r>
              <a:rPr lang="en-US" dirty="0" smtClean="0"/>
              <a:t>Before and/ or after administration of medication</a:t>
            </a:r>
          </a:p>
          <a:p>
            <a:r>
              <a:rPr lang="en-US" dirty="0" smtClean="0"/>
              <a:t>Before and after any nursing intervention that could affect the vital signs </a:t>
            </a:r>
            <a:r>
              <a:rPr lang="en-US" dirty="0" err="1" smtClean="0"/>
              <a:t>e.g</a:t>
            </a:r>
            <a:r>
              <a:rPr lang="en-US" dirty="0" smtClean="0"/>
              <a:t> ambulating a client who has been on </a:t>
            </a:r>
            <a:r>
              <a:rPr lang="en-US" dirty="0" err="1" smtClean="0"/>
              <a:t>bedrest</a:t>
            </a:r>
            <a:r>
              <a:rPr lang="en-US" dirty="0" smtClean="0"/>
              <a:t>.</a:t>
            </a:r>
          </a:p>
          <a:p>
            <a:endParaRPr lang="en-US" dirty="0"/>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Observation chart</a:t>
            </a:r>
            <a:endParaRPr lang="en-US" dirty="0"/>
          </a:p>
        </p:txBody>
      </p:sp>
      <p:pic>
        <p:nvPicPr>
          <p:cNvPr id="4" name="Picture 6" descr="post op"/>
          <p:cNvPicPr>
            <a:picLocks noGrp="1" noChangeAspect="1" noChangeArrowheads="1"/>
          </p:cNvPicPr>
          <p:nvPr>
            <p:ph idx="1"/>
          </p:nvPr>
        </p:nvPicPr>
        <p:blipFill>
          <a:blip r:embed="rId2"/>
          <a:srcRect/>
          <a:stretch>
            <a:fillRect/>
          </a:stretch>
        </p:blipFill>
        <p:spPr bwMode="auto">
          <a:xfrm>
            <a:off x="1295400" y="1600200"/>
            <a:ext cx="5486400" cy="4800600"/>
          </a:xfrm>
          <a:prstGeom prst="rect">
            <a:avLst/>
          </a:prstGeom>
          <a:noFill/>
        </p:spPr>
      </p:pic>
    </p:spTree>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Observation chart</a:t>
            </a:r>
            <a:endParaRPr lang="en-US" b="1" dirty="0"/>
          </a:p>
        </p:txBody>
      </p:sp>
      <p:pic>
        <p:nvPicPr>
          <p:cNvPr id="4" name="Picture 4" descr="copd"/>
          <p:cNvPicPr>
            <a:picLocks noGrp="1" noChangeAspect="1" noChangeArrowheads="1"/>
          </p:cNvPicPr>
          <p:nvPr>
            <p:ph idx="1"/>
          </p:nvPr>
        </p:nvPicPr>
        <p:blipFill>
          <a:blip r:embed="rId2"/>
          <a:srcRect/>
          <a:stretch>
            <a:fillRect/>
          </a:stretch>
        </p:blipFill>
        <p:spPr bwMode="auto">
          <a:xfrm>
            <a:off x="1524000" y="1524000"/>
            <a:ext cx="6477000" cy="48768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smtClean="0"/>
              <a:t>CONTENT</a:t>
            </a:r>
            <a:endParaRPr lang="en-US" b="1" dirty="0"/>
          </a:p>
        </p:txBody>
      </p:sp>
      <p:sp>
        <p:nvSpPr>
          <p:cNvPr id="3" name="Content Placeholder 2"/>
          <p:cNvSpPr>
            <a:spLocks noGrp="1"/>
          </p:cNvSpPr>
          <p:nvPr>
            <p:ph idx="1"/>
          </p:nvPr>
        </p:nvSpPr>
        <p:spPr>
          <a:xfrm>
            <a:off x="457200" y="990600"/>
            <a:ext cx="8229600" cy="5410200"/>
          </a:xfrm>
        </p:spPr>
        <p:txBody>
          <a:bodyPr>
            <a:normAutofit fontScale="85000" lnSpcReduction="20000"/>
          </a:bodyPr>
          <a:lstStyle/>
          <a:p>
            <a:r>
              <a:rPr lang="en-GB" b="1" dirty="0" smtClean="0"/>
              <a:t>Introduction to nursing</a:t>
            </a:r>
            <a:r>
              <a:rPr lang="en-GB" dirty="0" smtClean="0"/>
              <a:t>: definition; profession; philosophy; historical development and trends globally and locally; nature of nursing; concepts and philosophy of nursing- the concept of man as a bio-psychosocial being; </a:t>
            </a:r>
          </a:p>
          <a:p>
            <a:r>
              <a:rPr lang="en-GB" b="1" dirty="0" smtClean="0"/>
              <a:t>professional organizations and their roles</a:t>
            </a:r>
            <a:r>
              <a:rPr lang="en-GB" dirty="0" smtClean="0"/>
              <a:t>-  Nursing Council of Kenya (NCK), National Nurses Associations (NNAK), East Central South Africa College of Nursing (ECSACON), International Council of Nurses </a:t>
            </a:r>
          </a:p>
          <a:p>
            <a:r>
              <a:rPr lang="en-GB" b="1" dirty="0" smtClean="0"/>
              <a:t>Basic nursing skills</a:t>
            </a:r>
            <a:r>
              <a:rPr lang="en-GB" dirty="0" smtClean="0"/>
              <a:t>: abbreviations used in ,</a:t>
            </a:r>
            <a:r>
              <a:rPr lang="en-GB" b="1" dirty="0" smtClean="0"/>
              <a:t> </a:t>
            </a:r>
          </a:p>
          <a:p>
            <a:r>
              <a:rPr lang="en-GB" b="1" dirty="0" smtClean="0"/>
              <a:t>Interpersonal communication</a:t>
            </a:r>
            <a:r>
              <a:rPr lang="en-GB" dirty="0" smtClean="0"/>
              <a:t>: communication and developing a nurse-patient relationship, interviewing skills; admission and discharge; </a:t>
            </a:r>
          </a:p>
          <a:p>
            <a:r>
              <a:rPr lang="en-GB" b="1" dirty="0" smtClean="0"/>
              <a:t>Infection prevention: </a:t>
            </a:r>
            <a:r>
              <a:rPr lang="en-GB" dirty="0" smtClean="0"/>
              <a:t>principles and practice; </a:t>
            </a:r>
          </a:p>
          <a:p>
            <a:pPr lvl="0"/>
            <a:endParaRPr lang="en-US" dirty="0"/>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HISTORY OF NURSING</a:t>
            </a:r>
            <a:endParaRPr lang="en-US" sz="9600" b="1" dirty="0"/>
          </a:p>
        </p:txBody>
      </p:sp>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TEMPERATURE</a:t>
            </a:r>
            <a:endParaRPr lang="en-US" sz="9600" b="1" dirty="0"/>
          </a:p>
        </p:txBody>
      </p:sp>
    </p:spTree>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TEMPERATURE</a:t>
            </a:r>
            <a:endParaRPr lang="en-US" b="1" dirty="0"/>
          </a:p>
        </p:txBody>
      </p:sp>
      <p:sp>
        <p:nvSpPr>
          <p:cNvPr id="3" name="Content Placeholder 2"/>
          <p:cNvSpPr>
            <a:spLocks noGrp="1"/>
          </p:cNvSpPr>
          <p:nvPr>
            <p:ph idx="1"/>
          </p:nvPr>
        </p:nvSpPr>
        <p:spPr/>
        <p:txBody>
          <a:bodyPr/>
          <a:lstStyle/>
          <a:p>
            <a:pPr>
              <a:buNone/>
            </a:pPr>
            <a:r>
              <a:rPr lang="en-US" dirty="0" smtClean="0"/>
              <a:t>The system that regulates body temperature has three main parts:</a:t>
            </a:r>
          </a:p>
          <a:p>
            <a:r>
              <a:rPr lang="en-US" dirty="0" smtClean="0"/>
              <a:t>Sensors in the skin</a:t>
            </a:r>
          </a:p>
          <a:p>
            <a:r>
              <a:rPr lang="en-US" dirty="0" smtClean="0"/>
              <a:t>An integrator in the hypothalamus</a:t>
            </a:r>
          </a:p>
          <a:p>
            <a:r>
              <a:rPr lang="en-US" dirty="0" smtClean="0"/>
              <a:t>An </a:t>
            </a:r>
            <a:r>
              <a:rPr lang="en-US" dirty="0" err="1" smtClean="0"/>
              <a:t>effector</a:t>
            </a:r>
            <a:r>
              <a:rPr lang="en-US" dirty="0" smtClean="0"/>
              <a:t> system that adjusts the production and loss of heat.</a:t>
            </a:r>
            <a:endParaRPr lang="en-US" dirty="0"/>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thermometers </a:t>
            </a:r>
            <a:endParaRPr lang="en-US" b="1" dirty="0"/>
          </a:p>
        </p:txBody>
      </p:sp>
      <p:sp>
        <p:nvSpPr>
          <p:cNvPr id="3" name="Content Placeholder 2"/>
          <p:cNvSpPr>
            <a:spLocks noGrp="1"/>
          </p:cNvSpPr>
          <p:nvPr>
            <p:ph idx="1"/>
          </p:nvPr>
        </p:nvSpPr>
        <p:spPr/>
        <p:txBody>
          <a:bodyPr/>
          <a:lstStyle/>
          <a:p>
            <a:pPr>
              <a:buNone/>
            </a:pPr>
            <a:r>
              <a:rPr lang="en-US" dirty="0" smtClean="0"/>
              <a:t>Several types of thermometers</a:t>
            </a:r>
          </a:p>
          <a:p>
            <a:pPr>
              <a:buNone/>
            </a:pPr>
            <a:r>
              <a:rPr lang="en-US" dirty="0" smtClean="0"/>
              <a:t>1. Electronic/Digital</a:t>
            </a:r>
          </a:p>
          <a:p>
            <a:pPr>
              <a:buNone/>
            </a:pPr>
            <a:r>
              <a:rPr lang="en-US" dirty="0" smtClean="0"/>
              <a:t>2. Mercury, Glass</a:t>
            </a:r>
          </a:p>
          <a:p>
            <a:pPr>
              <a:buNone/>
            </a:pPr>
            <a:endParaRPr lang="en-US" dirty="0" smtClean="0"/>
          </a:p>
          <a:p>
            <a:pPr>
              <a:buNone/>
            </a:pPr>
            <a:endParaRPr lang="en-US" dirty="0"/>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Glass mercury/ digital thermometers</a:t>
            </a:r>
            <a:endParaRPr lang="en-US" b="1" dirty="0"/>
          </a:p>
        </p:txBody>
      </p:sp>
      <p:pic>
        <p:nvPicPr>
          <p:cNvPr id="2050" name="Picture 2"/>
          <p:cNvPicPr>
            <a:picLocks noGrp="1" noChangeAspect="1" noChangeArrowheads="1"/>
          </p:cNvPicPr>
          <p:nvPr>
            <p:ph idx="1"/>
          </p:nvPr>
        </p:nvPicPr>
        <p:blipFill>
          <a:blip r:embed="rId2"/>
          <a:srcRect/>
          <a:stretch>
            <a:fillRect/>
          </a:stretch>
        </p:blipFill>
        <p:spPr bwMode="auto">
          <a:xfrm>
            <a:off x="990600" y="1981200"/>
            <a:ext cx="5410200" cy="41148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6648450" y="1981200"/>
            <a:ext cx="2495550" cy="1781175"/>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6648450" y="3733800"/>
            <a:ext cx="2495550" cy="714375"/>
          </a:xfrm>
          <a:prstGeom prst="rect">
            <a:avLst/>
          </a:prstGeom>
          <a:noFill/>
          <a:ln w="9525">
            <a:noFill/>
            <a:miter lim="800000"/>
            <a:headEnd/>
            <a:tailEnd/>
          </a:ln>
          <a:effectLst/>
        </p:spPr>
      </p:pic>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Care of clinical thermometer</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consists of glass tube</a:t>
            </a:r>
          </a:p>
          <a:p>
            <a:r>
              <a:rPr lang="en-US" dirty="0" smtClean="0"/>
              <a:t>should be immersed in antiseptic solution to prevent infection</a:t>
            </a:r>
          </a:p>
          <a:p>
            <a:r>
              <a:rPr lang="en-US" dirty="0" smtClean="0"/>
              <a:t>Shake it before using it to bring the mercury down.</a:t>
            </a:r>
          </a:p>
          <a:p>
            <a:r>
              <a:rPr lang="en-US" dirty="0" smtClean="0"/>
              <a:t>Never hold the thermometer at the bulb, because the hand may cause inaccurate reading.</a:t>
            </a:r>
          </a:p>
          <a:p>
            <a:r>
              <a:rPr lang="en-US" dirty="0" smtClean="0"/>
              <a:t>Cleaning the thermometer with hot water should be avoided since, it will cause mercury to expand more and may break the thermometer.</a:t>
            </a:r>
            <a:endParaRPr lang="en-US" dirty="0"/>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Factors affecting body temperature</a:t>
            </a:r>
            <a:endParaRPr lang="en-US" b="1" dirty="0"/>
          </a:p>
        </p:txBody>
      </p:sp>
      <p:sp>
        <p:nvSpPr>
          <p:cNvPr id="3" name="Content Placeholder 2"/>
          <p:cNvSpPr>
            <a:spLocks noGrp="1"/>
          </p:cNvSpPr>
          <p:nvPr>
            <p:ph idx="1"/>
          </p:nvPr>
        </p:nvSpPr>
        <p:spPr/>
        <p:txBody>
          <a:bodyPr>
            <a:normAutofit fontScale="70000" lnSpcReduction="20000"/>
          </a:bodyPr>
          <a:lstStyle/>
          <a:p>
            <a:r>
              <a:rPr lang="en-US" dirty="0" smtClean="0"/>
              <a:t>Age - </a:t>
            </a:r>
            <a:r>
              <a:rPr lang="en-GB" dirty="0" smtClean="0"/>
              <a:t>As people age they become more sensitive to extremely hot or cold environments, which can affect body temperature</a:t>
            </a:r>
            <a:endParaRPr lang="en-US" dirty="0" smtClean="0"/>
          </a:p>
          <a:p>
            <a:r>
              <a:rPr lang="en-US" dirty="0" smtClean="0"/>
              <a:t>Diurnal variations (circadian rhythms) - </a:t>
            </a:r>
            <a:r>
              <a:rPr lang="en-GB" dirty="0" smtClean="0"/>
              <a:t>in health, a person’s temperature fluctuates throughout the day</a:t>
            </a:r>
            <a:r>
              <a:rPr lang="en-US" dirty="0" smtClean="0"/>
              <a:t> </a:t>
            </a:r>
          </a:p>
          <a:p>
            <a:r>
              <a:rPr lang="en-US" dirty="0" smtClean="0"/>
              <a:t>Exercise - </a:t>
            </a:r>
            <a:r>
              <a:rPr lang="en-GB" dirty="0" smtClean="0"/>
              <a:t>increases heat production, which results in an increased body temperature.</a:t>
            </a:r>
            <a:endParaRPr lang="en-US" dirty="0" smtClean="0"/>
          </a:p>
          <a:p>
            <a:r>
              <a:rPr lang="en-US" dirty="0" smtClean="0"/>
              <a:t>Hormones - </a:t>
            </a:r>
            <a:r>
              <a:rPr lang="en-GB" dirty="0" smtClean="0"/>
              <a:t>During ovulation, for example, women’s temperatures can be raised</a:t>
            </a:r>
            <a:endParaRPr lang="en-US" dirty="0" smtClean="0"/>
          </a:p>
          <a:p>
            <a:r>
              <a:rPr lang="en-US" dirty="0" smtClean="0"/>
              <a:t>Stress</a:t>
            </a:r>
          </a:p>
          <a:p>
            <a:r>
              <a:rPr lang="en-US" dirty="0" smtClean="0"/>
              <a:t>Environment - </a:t>
            </a:r>
            <a:r>
              <a:rPr lang="en-GB" dirty="0" smtClean="0"/>
              <a:t>Environmental climates where individuals are exposed to extreme temperature conditions may result in them developing heat stroke or hypothermia.</a:t>
            </a:r>
            <a:r>
              <a:rPr lang="en-US" dirty="0" smtClean="0"/>
              <a:t> </a:t>
            </a:r>
          </a:p>
          <a:p>
            <a:r>
              <a:rPr lang="en-GB" dirty="0" smtClean="0"/>
              <a:t>Hot and cold food and drink may affect temperature</a:t>
            </a:r>
            <a:endParaRPr lang="en-US" dirty="0"/>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a:t>
            </a:r>
            <a:endParaRPr lang="en-US" b="1" dirty="0"/>
          </a:p>
        </p:txBody>
      </p:sp>
      <p:sp>
        <p:nvSpPr>
          <p:cNvPr id="3" name="Content Placeholder 2"/>
          <p:cNvSpPr>
            <a:spLocks noGrp="1"/>
          </p:cNvSpPr>
          <p:nvPr>
            <p:ph idx="1"/>
          </p:nvPr>
        </p:nvSpPr>
        <p:spPr>
          <a:xfrm>
            <a:off x="457200" y="1447800"/>
            <a:ext cx="8382000" cy="5181600"/>
          </a:xfrm>
        </p:spPr>
        <p:txBody>
          <a:bodyPr>
            <a:normAutofit fontScale="92500" lnSpcReduction="20000"/>
          </a:bodyPr>
          <a:lstStyle/>
          <a:p>
            <a:r>
              <a:rPr lang="en-US" b="1" dirty="0" err="1" smtClean="0"/>
              <a:t>Axillary</a:t>
            </a:r>
            <a:r>
              <a:rPr lang="en-US" dirty="0" smtClean="0"/>
              <a:t>, under the armpit. This method provides the least accurate results. </a:t>
            </a:r>
          </a:p>
          <a:p>
            <a:r>
              <a:rPr lang="en-US" b="1" dirty="0" smtClean="0"/>
              <a:t>Orally</a:t>
            </a:r>
            <a:r>
              <a:rPr lang="en-US" dirty="0" smtClean="0"/>
              <a:t>, under the tongue. This method is never used with infants or very young children because they may accidentally bite or break the thermometer. </a:t>
            </a:r>
          </a:p>
          <a:p>
            <a:r>
              <a:rPr lang="en-US" b="1" dirty="0" smtClean="0"/>
              <a:t>Rectally</a:t>
            </a:r>
            <a:r>
              <a:rPr lang="en-US" dirty="0" smtClean="0"/>
              <a:t>, inserted into the rectum. This method provides the most accurate recording of the temperature. It is most often used for infants. </a:t>
            </a:r>
          </a:p>
          <a:p>
            <a:r>
              <a:rPr lang="en-US" b="1" dirty="0" smtClean="0"/>
              <a:t>Tympanic</a:t>
            </a:r>
            <a:r>
              <a:rPr lang="en-US" dirty="0" smtClean="0"/>
              <a:t>, in the tympanic membrane. Used mostly for infants</a:t>
            </a:r>
            <a:br>
              <a:rPr lang="en-US" dirty="0" smtClean="0"/>
            </a:br>
            <a:r>
              <a:rPr lang="en-US" dirty="0" smtClean="0"/>
              <a:t/>
            </a:r>
            <a:br>
              <a:rPr lang="en-US" dirty="0" smtClean="0"/>
            </a:br>
            <a:endParaRPr lang="en-US" dirty="0" smtClean="0"/>
          </a:p>
          <a:p>
            <a:endParaRPr lang="en-US" dirty="0"/>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Taking temperature</a:t>
            </a:r>
            <a:endParaRPr lang="en-US" b="1" dirty="0"/>
          </a:p>
        </p:txBody>
      </p:sp>
      <p:sp>
        <p:nvSpPr>
          <p:cNvPr id="3" name="Content Placeholder 2"/>
          <p:cNvSpPr>
            <a:spLocks noGrp="1"/>
          </p:cNvSpPr>
          <p:nvPr>
            <p:ph idx="1"/>
          </p:nvPr>
        </p:nvSpPr>
        <p:spPr/>
        <p:txBody>
          <a:bodyPr>
            <a:normAutofit lnSpcReduction="10000"/>
          </a:bodyPr>
          <a:lstStyle/>
          <a:p>
            <a:pPr>
              <a:buNone/>
            </a:pPr>
            <a:r>
              <a:rPr lang="en-US" b="1" dirty="0" smtClean="0"/>
              <a:t>Tympanic </a:t>
            </a:r>
          </a:p>
          <a:p>
            <a:r>
              <a:rPr lang="en-US" dirty="0" smtClean="0"/>
              <a:t>Tympanic thermometers are inserted in the ear canal</a:t>
            </a:r>
          </a:p>
          <a:p>
            <a:r>
              <a:rPr lang="en-US" dirty="0" smtClean="0"/>
              <a:t>A disposable ear tip should be used</a:t>
            </a:r>
          </a:p>
          <a:p>
            <a:pPr>
              <a:buNone/>
            </a:pPr>
            <a:r>
              <a:rPr lang="en-US" b="1" dirty="0" smtClean="0"/>
              <a:t>Oral </a:t>
            </a:r>
          </a:p>
          <a:p>
            <a:pPr>
              <a:buNone/>
            </a:pPr>
            <a:r>
              <a:rPr lang="en-US" dirty="0" smtClean="0"/>
              <a:t>Do not use an oral thermometer for an individual, who has a history of seizures, breathes through his or her mouth, has just had oral surgery, or is unconscious.</a:t>
            </a:r>
          </a:p>
          <a:p>
            <a:pPr>
              <a:buNone/>
            </a:pPr>
            <a:endParaRPr lang="en-US" dirty="0" smtClean="0"/>
          </a:p>
          <a:p>
            <a:endParaRPr lang="en-US" dirty="0"/>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Taking temperature</a:t>
            </a:r>
            <a:endParaRPr lang="en-US" dirty="0"/>
          </a:p>
        </p:txBody>
      </p:sp>
      <p:sp>
        <p:nvSpPr>
          <p:cNvPr id="3" name="Content Placeholder 2"/>
          <p:cNvSpPr>
            <a:spLocks noGrp="1"/>
          </p:cNvSpPr>
          <p:nvPr>
            <p:ph idx="1"/>
          </p:nvPr>
        </p:nvSpPr>
        <p:spPr/>
        <p:txBody>
          <a:bodyPr/>
          <a:lstStyle/>
          <a:p>
            <a:r>
              <a:rPr lang="en-US" sz="2400" b="1" dirty="0" smtClean="0"/>
              <a:t>Oral temperatures</a:t>
            </a:r>
          </a:p>
          <a:p>
            <a:pPr lvl="1"/>
            <a:r>
              <a:rPr lang="en-US" sz="2400" dirty="0" smtClean="0"/>
              <a:t>Wait at least 15 minutes after  eating, drinking, or smoking</a:t>
            </a:r>
          </a:p>
          <a:p>
            <a:pPr lvl="1"/>
            <a:r>
              <a:rPr lang="en-US" sz="2400" dirty="0" smtClean="0"/>
              <a:t>Place under tongue in either pocket just off-center in lower jaw</a:t>
            </a:r>
          </a:p>
          <a:p>
            <a:r>
              <a:rPr lang="en-US" sz="2800" b="1" dirty="0" smtClean="0"/>
              <a:t>Tympanic temperatures</a:t>
            </a:r>
          </a:p>
          <a:p>
            <a:pPr lvl="1"/>
            <a:r>
              <a:rPr lang="en-US" sz="2400" dirty="0" smtClean="0"/>
              <a:t>Proper technique essential</a:t>
            </a:r>
          </a:p>
          <a:p>
            <a:pPr lvl="1">
              <a:spcBef>
                <a:spcPct val="50000"/>
              </a:spcBef>
            </a:pPr>
            <a:r>
              <a:rPr lang="en-US" sz="2400" dirty="0" smtClean="0"/>
              <a:t>Adult – pull ear up and back </a:t>
            </a:r>
          </a:p>
          <a:p>
            <a:pPr lvl="1">
              <a:spcBef>
                <a:spcPct val="50000"/>
              </a:spcBef>
            </a:pPr>
            <a:r>
              <a:rPr lang="en-US" sz="2400" dirty="0" smtClean="0"/>
              <a:t>Child – pull ear down and back </a:t>
            </a:r>
          </a:p>
          <a:p>
            <a:pPr lvl="1">
              <a:spcBef>
                <a:spcPct val="50000"/>
              </a:spcBef>
            </a:pPr>
            <a:r>
              <a:rPr lang="en-US" sz="2400" dirty="0" smtClean="0"/>
              <a:t>Fast, easy to use, and preferred in pediatric offices</a:t>
            </a:r>
          </a:p>
          <a:p>
            <a:pPr lvl="1">
              <a:buNone/>
            </a:pPr>
            <a:endParaRPr lang="en-US" sz="2400" dirty="0" smtClean="0"/>
          </a:p>
          <a:p>
            <a:endParaRPr lang="en-US" dirty="0"/>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Taking temperature</a:t>
            </a:r>
            <a:endParaRPr lang="en-US" dirty="0"/>
          </a:p>
        </p:txBody>
      </p:sp>
      <p:pic>
        <p:nvPicPr>
          <p:cNvPr id="4" name="Picture 10" descr="C09-04P-829412"/>
          <p:cNvPicPr>
            <a:picLocks noGrp="1" noChangeAspect="1" noChangeArrowheads="1"/>
          </p:cNvPicPr>
          <p:nvPr>
            <p:ph idx="1"/>
          </p:nvPr>
        </p:nvPicPr>
        <p:blipFill>
          <a:blip r:embed="rId2"/>
          <a:srcRect/>
          <a:stretch>
            <a:fillRect/>
          </a:stretch>
        </p:blipFill>
        <p:spPr bwMode="auto">
          <a:xfrm>
            <a:off x="762000" y="1752600"/>
            <a:ext cx="3352800" cy="4343400"/>
          </a:xfrm>
          <a:prstGeom prst="rect">
            <a:avLst/>
          </a:prstGeom>
          <a:noFill/>
        </p:spPr>
      </p:pic>
      <p:pic>
        <p:nvPicPr>
          <p:cNvPr id="5" name="Picture 8" descr="chap37_oraltemp"/>
          <p:cNvPicPr>
            <a:picLocks noChangeAspect="1" noChangeArrowheads="1"/>
          </p:cNvPicPr>
          <p:nvPr/>
        </p:nvPicPr>
        <p:blipFill>
          <a:blip r:embed="rId3"/>
          <a:srcRect/>
          <a:stretch>
            <a:fillRect/>
          </a:stretch>
        </p:blipFill>
        <p:spPr bwMode="auto">
          <a:xfrm>
            <a:off x="4876800" y="1752600"/>
            <a:ext cx="3600450" cy="4191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Why Study History?</a:t>
            </a:r>
            <a:endParaRPr lang="en-US" dirty="0"/>
          </a:p>
        </p:txBody>
      </p:sp>
      <p:sp>
        <p:nvSpPr>
          <p:cNvPr id="3" name="Content Placeholder 2"/>
          <p:cNvSpPr>
            <a:spLocks noGrp="1"/>
          </p:cNvSpPr>
          <p:nvPr>
            <p:ph idx="1"/>
          </p:nvPr>
        </p:nvSpPr>
        <p:spPr/>
        <p:txBody>
          <a:bodyPr/>
          <a:lstStyle/>
          <a:p>
            <a:r>
              <a:rPr lang="en-US" dirty="0" smtClean="0"/>
              <a:t> It encourages critical reflection </a:t>
            </a:r>
          </a:p>
          <a:p>
            <a:r>
              <a:rPr lang="en-US" dirty="0" smtClean="0"/>
              <a:t>Assists in defining our professional identity.</a:t>
            </a:r>
          </a:p>
          <a:p>
            <a:r>
              <a:rPr lang="en-US" dirty="0"/>
              <a:t>Connecting the past with the present allows us to catch a glimpse of the future</a:t>
            </a:r>
            <a:endParaRPr lang="en-US" dirty="0" smtClean="0"/>
          </a:p>
          <a:p>
            <a:r>
              <a:rPr lang="en-US" dirty="0" smtClean="0"/>
              <a:t>It will provide cognitive flexibility that will be required for the formation and navigation of tomorrow's health care environment" (</a:t>
            </a:r>
            <a:r>
              <a:rPr lang="en-US" dirty="0" err="1" smtClean="0"/>
              <a:t>Borsy</a:t>
            </a:r>
            <a:r>
              <a:rPr lang="en-US" dirty="0" smtClean="0"/>
              <a:t>, 2009).</a:t>
            </a:r>
            <a:endParaRPr lang="en-US" dirty="0"/>
          </a:p>
        </p:txBody>
      </p:sp>
    </p:spTree>
    <p:extLst>
      <p:ext uri="{BB962C8B-B14F-4D97-AF65-F5344CB8AC3E}">
        <p14:creationId xmlns:p14="http://schemas.microsoft.com/office/powerpoint/2010/main" val="3594447923"/>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Oral / Rectal temperature</a:t>
            </a:r>
            <a:endParaRPr lang="en-US" b="1" dirty="0"/>
          </a:p>
        </p:txBody>
      </p:sp>
      <p:pic>
        <p:nvPicPr>
          <p:cNvPr id="5122" name="Picture 2"/>
          <p:cNvPicPr>
            <a:picLocks noGrp="1" noChangeAspect="1" noChangeArrowheads="1"/>
          </p:cNvPicPr>
          <p:nvPr>
            <p:ph idx="1"/>
          </p:nvPr>
        </p:nvPicPr>
        <p:blipFill>
          <a:blip r:embed="rId2"/>
          <a:srcRect/>
          <a:stretch>
            <a:fillRect/>
          </a:stretch>
        </p:blipFill>
        <p:spPr bwMode="auto">
          <a:xfrm>
            <a:off x="381000" y="1600200"/>
            <a:ext cx="4191000" cy="47244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4953000" y="1676400"/>
            <a:ext cx="3886200" cy="4648200"/>
          </a:xfrm>
          <a:prstGeom prst="rect">
            <a:avLst/>
          </a:prstGeom>
          <a:noFill/>
          <a:ln w="9525">
            <a:noFill/>
            <a:miter lim="800000"/>
            <a:headEnd/>
            <a:tailEnd/>
          </a:ln>
          <a:effectLst/>
        </p:spPr>
      </p:pic>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Taking temperature</a:t>
            </a:r>
            <a:endParaRPr lang="en-US" dirty="0"/>
          </a:p>
        </p:txBody>
      </p:sp>
      <p:sp>
        <p:nvSpPr>
          <p:cNvPr id="3" name="Content Placeholder 2"/>
          <p:cNvSpPr>
            <a:spLocks noGrp="1"/>
          </p:cNvSpPr>
          <p:nvPr>
            <p:ph idx="1"/>
          </p:nvPr>
        </p:nvSpPr>
        <p:spPr/>
        <p:txBody>
          <a:bodyPr/>
          <a:lstStyle/>
          <a:p>
            <a:r>
              <a:rPr lang="en-US" sz="2800" b="1" dirty="0" smtClean="0"/>
              <a:t>Rectal </a:t>
            </a:r>
            <a:r>
              <a:rPr lang="en-US" sz="2800" b="1" dirty="0" err="1" smtClean="0"/>
              <a:t>remperatures</a:t>
            </a:r>
            <a:endParaRPr lang="en-US" sz="2800" b="1" dirty="0" smtClean="0"/>
          </a:p>
          <a:p>
            <a:pPr lvl="1">
              <a:lnSpc>
                <a:spcPct val="120000"/>
              </a:lnSpc>
            </a:pPr>
            <a:r>
              <a:rPr lang="en-US" sz="2400" dirty="0" smtClean="0"/>
              <a:t>Standard precaution – gloves </a:t>
            </a:r>
          </a:p>
          <a:p>
            <a:pPr lvl="1">
              <a:lnSpc>
                <a:spcPct val="120000"/>
              </a:lnSpc>
            </a:pPr>
            <a:r>
              <a:rPr lang="en-US" sz="2400" dirty="0" smtClean="0"/>
              <a:t>Patient is positioned on side (left side preferred) or stomach</a:t>
            </a:r>
          </a:p>
          <a:p>
            <a:pPr lvl="1">
              <a:lnSpc>
                <a:spcPct val="120000"/>
              </a:lnSpc>
            </a:pPr>
            <a:r>
              <a:rPr lang="en-US" sz="2400" dirty="0" smtClean="0"/>
              <a:t>Lubricate tip of thermometer</a:t>
            </a:r>
          </a:p>
          <a:p>
            <a:pPr lvl="1">
              <a:lnSpc>
                <a:spcPct val="120000"/>
              </a:lnSpc>
            </a:pPr>
            <a:r>
              <a:rPr lang="en-US" sz="2400" dirty="0" smtClean="0"/>
              <a:t> Slowly and gently insert tip into anus</a:t>
            </a:r>
          </a:p>
          <a:p>
            <a:pPr lvl="2"/>
            <a:r>
              <a:rPr lang="en-US" sz="2000" dirty="0" smtClean="0"/>
              <a:t> ½ inch for infants </a:t>
            </a:r>
          </a:p>
          <a:p>
            <a:pPr lvl="2"/>
            <a:r>
              <a:rPr lang="en-US" sz="2000" dirty="0" smtClean="0"/>
              <a:t>1 inch for adults</a:t>
            </a:r>
          </a:p>
          <a:p>
            <a:pPr lvl="1">
              <a:lnSpc>
                <a:spcPct val="130000"/>
              </a:lnSpc>
            </a:pPr>
            <a:r>
              <a:rPr lang="en-US" sz="2400" dirty="0" smtClean="0"/>
              <a:t>Hold thermometer in place while temperature is taken</a:t>
            </a:r>
          </a:p>
          <a:p>
            <a:endParaRPr lang="en-US" dirty="0"/>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Taking temperature</a:t>
            </a:r>
            <a:endParaRPr lang="en-US" dirty="0"/>
          </a:p>
        </p:txBody>
      </p:sp>
      <p:sp>
        <p:nvSpPr>
          <p:cNvPr id="3" name="Content Placeholder 2"/>
          <p:cNvSpPr>
            <a:spLocks noGrp="1"/>
          </p:cNvSpPr>
          <p:nvPr>
            <p:ph idx="1"/>
          </p:nvPr>
        </p:nvSpPr>
        <p:spPr/>
        <p:txBody>
          <a:bodyPr>
            <a:normAutofit fontScale="92500" lnSpcReduction="10000"/>
          </a:bodyPr>
          <a:lstStyle/>
          <a:p>
            <a:r>
              <a:rPr lang="en-US" b="1" dirty="0" err="1" smtClean="0"/>
              <a:t>Axillary</a:t>
            </a:r>
            <a:r>
              <a:rPr lang="en-US" b="1" dirty="0" smtClean="0"/>
              <a:t> temperatures</a:t>
            </a:r>
          </a:p>
          <a:p>
            <a:pPr lvl="1"/>
            <a:r>
              <a:rPr lang="en-US" dirty="0" smtClean="0"/>
              <a:t>Place patient in seated or lying position</a:t>
            </a:r>
          </a:p>
          <a:p>
            <a:pPr lvl="1"/>
            <a:r>
              <a:rPr lang="en-US" dirty="0" smtClean="0"/>
              <a:t>Place tip of thermometer in middle of </a:t>
            </a:r>
            <a:r>
              <a:rPr lang="en-US" dirty="0" err="1" smtClean="0"/>
              <a:t>axilla</a:t>
            </a:r>
            <a:r>
              <a:rPr lang="en-US" dirty="0" smtClean="0"/>
              <a:t> with shaft facing forward</a:t>
            </a:r>
          </a:p>
          <a:p>
            <a:pPr lvl="1"/>
            <a:r>
              <a:rPr lang="en-US" dirty="0" smtClean="0"/>
              <a:t>Probe must touch skin on all sides</a:t>
            </a:r>
          </a:p>
          <a:p>
            <a:r>
              <a:rPr lang="en-US" b="1" dirty="0" smtClean="0"/>
              <a:t>Temporal temperatures</a:t>
            </a:r>
          </a:p>
          <a:p>
            <a:pPr lvl="1"/>
            <a:r>
              <a:rPr lang="en-US" dirty="0" smtClean="0"/>
              <a:t>Temporal scanner</a:t>
            </a:r>
          </a:p>
          <a:p>
            <a:pPr lvl="1"/>
            <a:r>
              <a:rPr lang="en-US" dirty="0" smtClean="0"/>
              <a:t>Noninvasive, quick</a:t>
            </a:r>
          </a:p>
          <a:p>
            <a:pPr lvl="1"/>
            <a:r>
              <a:rPr lang="en-US" dirty="0" smtClean="0"/>
              <a:t>Stroke scanner across forehead, crossing over the temporal artery</a:t>
            </a:r>
          </a:p>
          <a:p>
            <a:pPr lvl="1">
              <a:buNone/>
            </a:pPr>
            <a:endParaRPr lang="en-US" dirty="0"/>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ctr" rtl="0">
              <a:spcBef>
                <a:spcPct val="0"/>
              </a:spcBef>
            </a:pPr>
            <a:r>
              <a:rPr lang="en-US" sz="4400" b="1" dirty="0" smtClean="0"/>
              <a:t>Temporal scanner</a:t>
            </a:r>
            <a:r>
              <a:rPr lang="en-US" dirty="0" smtClean="0"/>
              <a:t/>
            </a:r>
            <a:br>
              <a:rPr lang="en-US" dirty="0" smtClean="0"/>
            </a:br>
            <a:endParaRPr lang="en-US" dirty="0"/>
          </a:p>
        </p:txBody>
      </p:sp>
      <p:pic>
        <p:nvPicPr>
          <p:cNvPr id="4" name="Picture 8" descr="2000maddie.jpg"/>
          <p:cNvPicPr>
            <a:picLocks noGrp="1" noChangeAspect="1" noChangeArrowheads="1"/>
          </p:cNvPicPr>
          <p:nvPr>
            <p:ph idx="1"/>
          </p:nvPr>
        </p:nvPicPr>
        <p:blipFill>
          <a:blip r:embed="rId2"/>
          <a:srcRect/>
          <a:stretch>
            <a:fillRect/>
          </a:stretch>
        </p:blipFill>
        <p:spPr bwMode="auto">
          <a:xfrm>
            <a:off x="685800" y="1752600"/>
            <a:ext cx="3200400" cy="3733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Reading temperatures</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marL="514350" indent="-514350">
              <a:buAutoNum type="arabicPeriod"/>
            </a:pPr>
            <a:r>
              <a:rPr lang="en-US" dirty="0" smtClean="0"/>
              <a:t>By degree </a:t>
            </a:r>
          </a:p>
          <a:p>
            <a:pPr marL="514350" indent="-514350">
              <a:buAutoNum type="arabicPeriod"/>
            </a:pPr>
            <a:r>
              <a:rPr lang="en-US" dirty="0" smtClean="0"/>
              <a:t>Place thermometer at eye level and look for silver line of mercury</a:t>
            </a:r>
          </a:p>
          <a:p>
            <a:pPr>
              <a:buNone/>
            </a:pPr>
            <a:r>
              <a:rPr lang="en-US" dirty="0" smtClean="0"/>
              <a:t>3. Never place fingers on bulb of thermometer as this might change the value</a:t>
            </a:r>
            <a:endParaRPr lang="en-US" dirty="0"/>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Reading temperature</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A normal body temperature taken orally is 98.6°F (37°C), with a range of 97.8–99.1°F (36.5–37.2°C). </a:t>
            </a:r>
          </a:p>
          <a:p>
            <a:r>
              <a:rPr lang="en-US" dirty="0" smtClean="0"/>
              <a:t>A fever is a temperature of 101°F (38.3°C) or higher in an infant younger than three months or above 102°F (38.9°C) for older children and adults. </a:t>
            </a:r>
          </a:p>
          <a:p>
            <a:r>
              <a:rPr lang="en-US" dirty="0" smtClean="0"/>
              <a:t>Hypothermia is recognized as a temperature below 96°F (35.5°C). </a:t>
            </a:r>
            <a:br>
              <a:rPr lang="en-US" dirty="0" smtClean="0"/>
            </a:br>
            <a:r>
              <a:rPr lang="en-US" dirty="0" smtClean="0"/>
              <a:t/>
            </a:r>
            <a:br>
              <a:rPr lang="en-US" dirty="0" smtClean="0"/>
            </a:br>
            <a:endParaRPr lang="en-US" dirty="0" smtClean="0"/>
          </a:p>
          <a:p>
            <a:endParaRPr lang="en-US" dirty="0"/>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Converting </a:t>
            </a:r>
            <a:r>
              <a:rPr lang="en-US" b="1" dirty="0" err="1" smtClean="0"/>
              <a:t>celcius</a:t>
            </a:r>
            <a:r>
              <a:rPr lang="en-US" b="1" dirty="0" smtClean="0"/>
              <a:t> to </a:t>
            </a:r>
            <a:r>
              <a:rPr lang="en-US" b="1" dirty="0" err="1" smtClean="0"/>
              <a:t>farenheight</a:t>
            </a:r>
            <a:endParaRPr lang="en-US" b="1" dirty="0"/>
          </a:p>
        </p:txBody>
      </p:sp>
      <p:sp>
        <p:nvSpPr>
          <p:cNvPr id="3" name="Content Placeholder 2"/>
          <p:cNvSpPr>
            <a:spLocks noGrp="1"/>
          </p:cNvSpPr>
          <p:nvPr>
            <p:ph idx="1"/>
          </p:nvPr>
        </p:nvSpPr>
        <p:spPr/>
        <p:txBody>
          <a:bodyPr>
            <a:normAutofit/>
          </a:bodyPr>
          <a:lstStyle/>
          <a:p>
            <a:r>
              <a:rPr lang="en-US" b="1" dirty="0" smtClean="0"/>
              <a:t>°F to °C</a:t>
            </a:r>
            <a:r>
              <a:rPr lang="en-US" dirty="0" smtClean="0"/>
              <a:t> Deduct 32, then multiply by 5, then divide by 9 </a:t>
            </a:r>
          </a:p>
          <a:p>
            <a:r>
              <a:rPr lang="en-US" b="1" dirty="0" smtClean="0"/>
              <a:t>°C to °F</a:t>
            </a:r>
            <a:r>
              <a:rPr lang="en-US" dirty="0" smtClean="0"/>
              <a:t> Multiply by 9, then divide by 5, then add 32</a:t>
            </a:r>
          </a:p>
          <a:p>
            <a:endParaRPr lang="en-US" dirty="0" smtClean="0"/>
          </a:p>
          <a:p>
            <a:r>
              <a:rPr lang="en-US" dirty="0" smtClean="0"/>
              <a:t>Fahrenheit to Celsius (°F - 32) / 1.8 = °C</a:t>
            </a:r>
          </a:p>
          <a:p>
            <a:r>
              <a:rPr lang="en-US" dirty="0" smtClean="0"/>
              <a:t>Celsius to Fahrenheit °C × 1.8 + 32 = °F</a:t>
            </a:r>
          </a:p>
          <a:p>
            <a:endParaRPr lang="en-US" dirty="0"/>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Alterations in body temperature</a:t>
            </a:r>
            <a:endParaRPr lang="en-US" b="1" dirty="0"/>
          </a:p>
        </p:txBody>
      </p:sp>
      <p:sp>
        <p:nvSpPr>
          <p:cNvPr id="3" name="Content Placeholder 2"/>
          <p:cNvSpPr>
            <a:spLocks noGrp="1"/>
          </p:cNvSpPr>
          <p:nvPr>
            <p:ph idx="1"/>
          </p:nvPr>
        </p:nvSpPr>
        <p:spPr>
          <a:xfrm>
            <a:off x="457200" y="1447800"/>
            <a:ext cx="8229600" cy="5105400"/>
          </a:xfrm>
        </p:spPr>
        <p:txBody>
          <a:bodyPr>
            <a:normAutofit fontScale="92500" lnSpcReduction="20000"/>
          </a:bodyPr>
          <a:lstStyle/>
          <a:p>
            <a:r>
              <a:rPr lang="en-US" b="1" dirty="0" smtClean="0"/>
              <a:t>PYREXIA</a:t>
            </a:r>
          </a:p>
          <a:p>
            <a:pPr>
              <a:buFontTx/>
              <a:buChar char="-"/>
            </a:pPr>
            <a:r>
              <a:rPr lang="en-US" b="1" dirty="0" smtClean="0"/>
              <a:t>Intermittent </a:t>
            </a:r>
            <a:r>
              <a:rPr lang="en-US" dirty="0" smtClean="0"/>
              <a:t>– the body alternates at regular intervals between periods of fever, normal and subnormal temperatures.</a:t>
            </a:r>
          </a:p>
          <a:p>
            <a:pPr>
              <a:buFontTx/>
              <a:buChar char="-"/>
            </a:pPr>
            <a:r>
              <a:rPr lang="en-US" b="1" dirty="0" smtClean="0"/>
              <a:t>Remittent</a:t>
            </a:r>
            <a:r>
              <a:rPr lang="en-US" dirty="0" smtClean="0"/>
              <a:t> – wide range of temperature fluctuation within 24 hr period, all of which are above normal.</a:t>
            </a:r>
          </a:p>
          <a:p>
            <a:pPr>
              <a:buFontTx/>
              <a:buChar char="-"/>
            </a:pPr>
            <a:r>
              <a:rPr lang="en-US" b="1" dirty="0" smtClean="0"/>
              <a:t>Relapsing</a:t>
            </a:r>
            <a:r>
              <a:rPr lang="en-US" dirty="0" smtClean="0"/>
              <a:t> – short febrile periods of a few days are interspersed with periods of 1 or 2 days of normal temperature.</a:t>
            </a:r>
          </a:p>
          <a:p>
            <a:pPr>
              <a:buFontTx/>
              <a:buChar char="-"/>
            </a:pPr>
            <a:r>
              <a:rPr lang="en-US" b="1" dirty="0" smtClean="0"/>
              <a:t>Constant</a:t>
            </a:r>
            <a:r>
              <a:rPr lang="en-US" dirty="0" smtClean="0"/>
              <a:t> – the body temperature fluctuates minimally but always remains above normal.</a:t>
            </a:r>
          </a:p>
          <a:p>
            <a:pPr>
              <a:buFontTx/>
              <a:buChar char="-"/>
            </a:pPr>
            <a:endParaRPr lang="en-US" dirty="0" smtClean="0"/>
          </a:p>
          <a:p>
            <a:endParaRPr lang="en-US" dirty="0"/>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Clinical signs of fever</a:t>
            </a:r>
            <a:endParaRPr lang="en-US" b="1" dirty="0"/>
          </a:p>
        </p:txBody>
      </p:sp>
      <p:sp>
        <p:nvSpPr>
          <p:cNvPr id="3" name="Content Placeholder 2"/>
          <p:cNvSpPr>
            <a:spLocks noGrp="1"/>
          </p:cNvSpPr>
          <p:nvPr>
            <p:ph idx="1"/>
          </p:nvPr>
        </p:nvSpPr>
        <p:spPr/>
        <p:txBody>
          <a:bodyPr>
            <a:normAutofit fontScale="92500" lnSpcReduction="20000"/>
          </a:bodyPr>
          <a:lstStyle/>
          <a:p>
            <a:r>
              <a:rPr lang="en-US" b="1" dirty="0" smtClean="0"/>
              <a:t>Onset (cold or chill stage)</a:t>
            </a:r>
          </a:p>
          <a:p>
            <a:pPr>
              <a:buFontTx/>
              <a:buChar char="-"/>
            </a:pPr>
            <a:r>
              <a:rPr lang="en-US" dirty="0" smtClean="0"/>
              <a:t>Increased heart rate</a:t>
            </a:r>
          </a:p>
          <a:p>
            <a:pPr>
              <a:buFontTx/>
              <a:buChar char="-"/>
            </a:pPr>
            <a:r>
              <a:rPr lang="en-US" dirty="0" smtClean="0"/>
              <a:t>Increased respiratory rate and depth</a:t>
            </a:r>
          </a:p>
          <a:p>
            <a:pPr>
              <a:buFontTx/>
              <a:buChar char="-"/>
            </a:pPr>
            <a:r>
              <a:rPr lang="en-US" dirty="0" smtClean="0"/>
              <a:t>Shivering</a:t>
            </a:r>
          </a:p>
          <a:p>
            <a:pPr>
              <a:buFontTx/>
              <a:buChar char="-"/>
            </a:pPr>
            <a:r>
              <a:rPr lang="en-US" dirty="0" smtClean="0"/>
              <a:t>pallid, cold skin</a:t>
            </a:r>
          </a:p>
          <a:p>
            <a:pPr>
              <a:buFontTx/>
              <a:buChar char="-"/>
            </a:pPr>
            <a:r>
              <a:rPr lang="en-US" dirty="0" smtClean="0"/>
              <a:t>Complaints of feeling cold</a:t>
            </a:r>
          </a:p>
          <a:p>
            <a:pPr>
              <a:buFontTx/>
              <a:buChar char="-"/>
            </a:pPr>
            <a:r>
              <a:rPr lang="en-US" dirty="0" smtClean="0"/>
              <a:t>Cyanotic nail beds</a:t>
            </a:r>
          </a:p>
          <a:p>
            <a:pPr>
              <a:buFontTx/>
              <a:buChar char="-"/>
            </a:pPr>
            <a:r>
              <a:rPr lang="en-US" dirty="0" smtClean="0"/>
              <a:t>“gooseflesh” appearance of the skin</a:t>
            </a:r>
          </a:p>
          <a:p>
            <a:pPr>
              <a:buFontTx/>
              <a:buChar char="-"/>
            </a:pPr>
            <a:r>
              <a:rPr lang="en-US" dirty="0" smtClean="0"/>
              <a:t>Cessation of sweating</a:t>
            </a:r>
          </a:p>
          <a:p>
            <a:pPr>
              <a:buFontTx/>
              <a:buChar char="-"/>
            </a:pP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Clinical signs of fever</a:t>
            </a:r>
            <a:endParaRPr lang="en-US" dirty="0"/>
          </a:p>
        </p:txBody>
      </p:sp>
      <p:sp>
        <p:nvSpPr>
          <p:cNvPr id="3" name="Content Placeholder 2"/>
          <p:cNvSpPr>
            <a:spLocks noGrp="1"/>
          </p:cNvSpPr>
          <p:nvPr>
            <p:ph idx="1"/>
          </p:nvPr>
        </p:nvSpPr>
        <p:spPr>
          <a:xfrm>
            <a:off x="457200" y="1600200"/>
            <a:ext cx="8229600" cy="4953000"/>
          </a:xfrm>
        </p:spPr>
        <p:txBody>
          <a:bodyPr>
            <a:normAutofit fontScale="92500" lnSpcReduction="20000"/>
          </a:bodyPr>
          <a:lstStyle/>
          <a:p>
            <a:r>
              <a:rPr lang="en-US" b="1" dirty="0" smtClean="0"/>
              <a:t>Course</a:t>
            </a:r>
          </a:p>
          <a:p>
            <a:pPr>
              <a:buFontTx/>
              <a:buChar char="-"/>
            </a:pPr>
            <a:r>
              <a:rPr lang="en-US" dirty="0" smtClean="0"/>
              <a:t>Absence of chills</a:t>
            </a:r>
          </a:p>
          <a:p>
            <a:pPr>
              <a:buFontTx/>
              <a:buChar char="-"/>
            </a:pPr>
            <a:r>
              <a:rPr lang="en-US" dirty="0" smtClean="0"/>
              <a:t>Skin that feels warm</a:t>
            </a:r>
          </a:p>
          <a:p>
            <a:pPr>
              <a:buFontTx/>
              <a:buChar char="-"/>
            </a:pPr>
            <a:r>
              <a:rPr lang="en-US" dirty="0" smtClean="0"/>
              <a:t>Photosensitivity</a:t>
            </a:r>
          </a:p>
          <a:p>
            <a:pPr>
              <a:buFontTx/>
              <a:buChar char="-"/>
            </a:pPr>
            <a:r>
              <a:rPr lang="en-US" dirty="0" smtClean="0"/>
              <a:t>Increased pulse and respiratory rate</a:t>
            </a:r>
          </a:p>
          <a:p>
            <a:pPr>
              <a:buFontTx/>
              <a:buChar char="-"/>
            </a:pPr>
            <a:r>
              <a:rPr lang="en-US" dirty="0" smtClean="0"/>
              <a:t>Increased thirst</a:t>
            </a:r>
          </a:p>
          <a:p>
            <a:pPr>
              <a:buFontTx/>
              <a:buChar char="-"/>
            </a:pPr>
            <a:r>
              <a:rPr lang="en-US" dirty="0" smtClean="0"/>
              <a:t>Mild to severe dehydration</a:t>
            </a:r>
          </a:p>
          <a:p>
            <a:pPr>
              <a:buFontTx/>
              <a:buChar char="-"/>
            </a:pPr>
            <a:r>
              <a:rPr lang="en-US" dirty="0" smtClean="0"/>
              <a:t>Drowsiness, restlessness, delirium or convulsions</a:t>
            </a:r>
          </a:p>
          <a:p>
            <a:pPr>
              <a:buFontTx/>
              <a:buChar char="-"/>
            </a:pPr>
            <a:r>
              <a:rPr lang="en-US" dirty="0" smtClean="0"/>
              <a:t>Loss of appetite</a:t>
            </a:r>
          </a:p>
          <a:p>
            <a:pPr>
              <a:buFontTx/>
              <a:buChar char="-"/>
            </a:pPr>
            <a:r>
              <a:rPr lang="en-US" dirty="0" smtClean="0"/>
              <a:t>Malaise, weakness and aching muscles</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HISTORICAL DEVELOPMENT IN NURSING</a:t>
            </a:r>
            <a:endParaRPr lang="en-US" b="1" dirty="0"/>
          </a:p>
        </p:txBody>
      </p:sp>
      <p:sp>
        <p:nvSpPr>
          <p:cNvPr id="3" name="Content Placeholder 2"/>
          <p:cNvSpPr>
            <a:spLocks noGrp="1"/>
          </p:cNvSpPr>
          <p:nvPr>
            <p:ph idx="1"/>
          </p:nvPr>
        </p:nvSpPr>
        <p:spPr/>
        <p:txBody>
          <a:bodyPr/>
          <a:lstStyle/>
          <a:p>
            <a:r>
              <a:rPr lang="en-US" dirty="0" smtClean="0"/>
              <a:t>Nursing began as women provided for their families’ health needs. </a:t>
            </a:r>
          </a:p>
          <a:p>
            <a:r>
              <a:rPr lang="en-US" dirty="0" smtClean="0"/>
              <a:t>Documentation of the profession is available only for the last 150 years.</a:t>
            </a:r>
          </a:p>
          <a:p>
            <a:r>
              <a:rPr lang="en-US" dirty="0" smtClean="0"/>
              <a:t>The profession began as certain individuals emerged with the desire and ability to nurture others and provide for them.</a:t>
            </a:r>
          </a:p>
          <a:p>
            <a:endParaRPr lang="en-US" dirty="0"/>
          </a:p>
        </p:txBody>
      </p:sp>
    </p:spTree>
    <p:extLst>
      <p:ext uri="{BB962C8B-B14F-4D97-AF65-F5344CB8AC3E}">
        <p14:creationId xmlns:p14="http://schemas.microsoft.com/office/powerpoint/2010/main" val="1947535968"/>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Clinical signs of fever</a:t>
            </a:r>
            <a:endParaRPr lang="en-US" dirty="0"/>
          </a:p>
        </p:txBody>
      </p:sp>
      <p:sp>
        <p:nvSpPr>
          <p:cNvPr id="3" name="Content Placeholder 2"/>
          <p:cNvSpPr>
            <a:spLocks noGrp="1"/>
          </p:cNvSpPr>
          <p:nvPr>
            <p:ph idx="1"/>
          </p:nvPr>
        </p:nvSpPr>
        <p:spPr/>
        <p:txBody>
          <a:bodyPr/>
          <a:lstStyle/>
          <a:p>
            <a:r>
              <a:rPr lang="en-US" dirty="0" err="1" smtClean="0"/>
              <a:t>Defervescence</a:t>
            </a:r>
            <a:r>
              <a:rPr lang="en-US" dirty="0" smtClean="0"/>
              <a:t> (fever drop)</a:t>
            </a:r>
          </a:p>
          <a:p>
            <a:pPr>
              <a:buFontTx/>
              <a:buChar char="-"/>
            </a:pPr>
            <a:r>
              <a:rPr lang="en-US" dirty="0" smtClean="0"/>
              <a:t>Skin that appears flushed and feels warm</a:t>
            </a:r>
          </a:p>
          <a:p>
            <a:pPr>
              <a:buFontTx/>
              <a:buChar char="-"/>
            </a:pPr>
            <a:r>
              <a:rPr lang="en-US" dirty="0" smtClean="0"/>
              <a:t>Sweating</a:t>
            </a:r>
          </a:p>
          <a:p>
            <a:pPr>
              <a:buFontTx/>
              <a:buChar char="-"/>
            </a:pPr>
            <a:r>
              <a:rPr lang="en-US" dirty="0" smtClean="0"/>
              <a:t>Decreased shivering</a:t>
            </a:r>
          </a:p>
          <a:p>
            <a:pPr>
              <a:buFontTx/>
              <a:buChar char="-"/>
            </a:pPr>
            <a:r>
              <a:rPr lang="en-US" dirty="0" smtClean="0"/>
              <a:t>Possible dehydration</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NURSING INTERVENTIONS FOR CLIENTS WITH FEVER</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Monitor vital signs</a:t>
            </a:r>
          </a:p>
          <a:p>
            <a:r>
              <a:rPr lang="en-US" dirty="0" smtClean="0"/>
              <a:t>Assess skin </a:t>
            </a:r>
            <a:r>
              <a:rPr lang="en-US" dirty="0" err="1" smtClean="0"/>
              <a:t>colour</a:t>
            </a:r>
            <a:r>
              <a:rPr lang="en-US" dirty="0" smtClean="0"/>
              <a:t> and temperature</a:t>
            </a:r>
          </a:p>
          <a:p>
            <a:r>
              <a:rPr lang="en-US" dirty="0" smtClean="0"/>
              <a:t>Monitor WBC, </a:t>
            </a:r>
            <a:r>
              <a:rPr lang="en-US" dirty="0" err="1" smtClean="0"/>
              <a:t>hematocrit</a:t>
            </a:r>
            <a:r>
              <a:rPr lang="en-US" dirty="0" smtClean="0"/>
              <a:t> value and other pertinent laboratory reports for indications of dehydration or infections</a:t>
            </a:r>
          </a:p>
          <a:p>
            <a:r>
              <a:rPr lang="en-US" dirty="0" smtClean="0"/>
              <a:t>Remove excess blankets when the client feels warm</a:t>
            </a:r>
          </a:p>
          <a:p>
            <a:r>
              <a:rPr lang="en-US" dirty="0" smtClean="0"/>
              <a:t>Provide adequate nutrition and fluids to meet increased metabolic demands to prevent dehydration</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NURSING INTERVENTIONS FOR CLIENTS WITH FEVER</a:t>
            </a:r>
            <a:endParaRPr lang="en-US" dirty="0"/>
          </a:p>
        </p:txBody>
      </p:sp>
      <p:sp>
        <p:nvSpPr>
          <p:cNvPr id="3" name="Content Placeholder 2"/>
          <p:cNvSpPr>
            <a:spLocks noGrp="1"/>
          </p:cNvSpPr>
          <p:nvPr>
            <p:ph idx="1"/>
          </p:nvPr>
        </p:nvSpPr>
        <p:spPr/>
        <p:txBody>
          <a:bodyPr>
            <a:normAutofit fontScale="92500"/>
          </a:bodyPr>
          <a:lstStyle/>
          <a:p>
            <a:r>
              <a:rPr lang="en-US" dirty="0" smtClean="0"/>
              <a:t>Measure intake and output</a:t>
            </a:r>
          </a:p>
          <a:p>
            <a:r>
              <a:rPr lang="en-US" dirty="0" smtClean="0"/>
              <a:t>Reduce physical activity to limit heat production</a:t>
            </a:r>
          </a:p>
          <a:p>
            <a:r>
              <a:rPr lang="en-US" dirty="0" smtClean="0"/>
              <a:t>Administer antipyretics as ordered</a:t>
            </a:r>
          </a:p>
          <a:p>
            <a:r>
              <a:rPr lang="en-US" dirty="0" smtClean="0"/>
              <a:t>Provide oral hygiene to keep the mucous membranes moist</a:t>
            </a:r>
          </a:p>
          <a:p>
            <a:r>
              <a:rPr lang="en-US" dirty="0" smtClean="0"/>
              <a:t>Provide tepid sponge bath to increase heat loss through conduction</a:t>
            </a:r>
          </a:p>
          <a:p>
            <a:r>
              <a:rPr lang="en-US" dirty="0" smtClean="0"/>
              <a:t>Provide dry clothing and bed linen</a:t>
            </a:r>
          </a:p>
          <a:p>
            <a:endParaRPr lang="en-US" dirty="0"/>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Hypothermia </a:t>
            </a:r>
            <a:endParaRPr lang="en-US" b="1" dirty="0"/>
          </a:p>
        </p:txBody>
      </p:sp>
      <p:sp>
        <p:nvSpPr>
          <p:cNvPr id="3" name="Content Placeholder 2"/>
          <p:cNvSpPr>
            <a:spLocks noGrp="1"/>
          </p:cNvSpPr>
          <p:nvPr>
            <p:ph idx="1"/>
          </p:nvPr>
        </p:nvSpPr>
        <p:spPr/>
        <p:txBody>
          <a:bodyPr/>
          <a:lstStyle/>
          <a:p>
            <a:r>
              <a:rPr lang="en-US" dirty="0" smtClean="0"/>
              <a:t>Is a core body temperature below the lower limit of normal.</a:t>
            </a:r>
          </a:p>
          <a:p>
            <a:r>
              <a:rPr lang="en-US" dirty="0" smtClean="0"/>
              <a:t>The three </a:t>
            </a:r>
            <a:r>
              <a:rPr lang="en-US" b="1" dirty="0" smtClean="0"/>
              <a:t>physiologic mechanisms </a:t>
            </a:r>
            <a:r>
              <a:rPr lang="en-US" dirty="0" smtClean="0"/>
              <a:t>of hypothermia are:-</a:t>
            </a:r>
          </a:p>
          <a:p>
            <a:pPr>
              <a:buFontTx/>
              <a:buChar char="-"/>
            </a:pPr>
            <a:r>
              <a:rPr lang="en-US" dirty="0" smtClean="0"/>
              <a:t>Excessive heat loss</a:t>
            </a:r>
          </a:p>
          <a:p>
            <a:pPr>
              <a:buFontTx/>
              <a:buChar char="-"/>
            </a:pPr>
            <a:r>
              <a:rPr lang="en-US" dirty="0" smtClean="0"/>
              <a:t>Inadequate heat production</a:t>
            </a:r>
          </a:p>
          <a:p>
            <a:pPr>
              <a:buFontTx/>
              <a:buChar char="-"/>
            </a:pPr>
            <a:r>
              <a:rPr lang="en-US" dirty="0" smtClean="0"/>
              <a:t>Impaired hypothalamic thermoregulation</a:t>
            </a:r>
          </a:p>
          <a:p>
            <a:r>
              <a:rPr lang="en-US" dirty="0" smtClean="0"/>
              <a:t>Hypothermia may be </a:t>
            </a:r>
            <a:r>
              <a:rPr lang="en-US" b="1" dirty="0" smtClean="0"/>
              <a:t>induced</a:t>
            </a:r>
            <a:r>
              <a:rPr lang="en-US" dirty="0" smtClean="0"/>
              <a:t> or </a:t>
            </a:r>
            <a:r>
              <a:rPr lang="en-US" b="1" dirty="0" smtClean="0"/>
              <a:t>accidental</a:t>
            </a:r>
            <a:r>
              <a:rPr lang="en-US" dirty="0" smtClean="0"/>
              <a:t>. </a:t>
            </a:r>
          </a:p>
          <a:p>
            <a:endParaRPr lang="en-US" dirty="0" smtClean="0"/>
          </a:p>
          <a:p>
            <a:endParaRPr lang="en-US" dirty="0" smtClean="0"/>
          </a:p>
          <a:p>
            <a:endParaRPr lang="en-US" dirty="0"/>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Clinical signs of hypothermia</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Decreased body temperature, pulse, respirations</a:t>
            </a:r>
          </a:p>
          <a:p>
            <a:r>
              <a:rPr lang="en-US" dirty="0" smtClean="0"/>
              <a:t>Severe shivering (initially)</a:t>
            </a:r>
          </a:p>
          <a:p>
            <a:r>
              <a:rPr lang="en-US" dirty="0" smtClean="0"/>
              <a:t>Feelings of cold and chills</a:t>
            </a:r>
          </a:p>
          <a:p>
            <a:r>
              <a:rPr lang="en-US" dirty="0" smtClean="0"/>
              <a:t>Pale cool, waxy skin</a:t>
            </a:r>
          </a:p>
          <a:p>
            <a:r>
              <a:rPr lang="en-US" dirty="0" smtClean="0"/>
              <a:t>Hypotension</a:t>
            </a:r>
          </a:p>
          <a:p>
            <a:r>
              <a:rPr lang="en-US" dirty="0" smtClean="0"/>
              <a:t>Decreased urinary output</a:t>
            </a:r>
          </a:p>
          <a:p>
            <a:r>
              <a:rPr lang="en-US" dirty="0" smtClean="0"/>
              <a:t>Lack of muscle coordination</a:t>
            </a:r>
          </a:p>
          <a:p>
            <a:r>
              <a:rPr lang="en-US" dirty="0" smtClean="0"/>
              <a:t>Disorientation</a:t>
            </a:r>
          </a:p>
          <a:p>
            <a:r>
              <a:rPr lang="en-US" dirty="0" smtClean="0"/>
              <a:t>Drowsiness progressing to coma</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NURSING INTERVENTIONS FOR CLIENTS WITH HYPOTHERMIA</a:t>
            </a:r>
            <a:endParaRPr lang="en-US" dirty="0"/>
          </a:p>
        </p:txBody>
      </p:sp>
      <p:sp>
        <p:nvSpPr>
          <p:cNvPr id="3" name="Content Placeholder 2"/>
          <p:cNvSpPr>
            <a:spLocks noGrp="1"/>
          </p:cNvSpPr>
          <p:nvPr>
            <p:ph idx="1"/>
          </p:nvPr>
        </p:nvSpPr>
        <p:spPr/>
        <p:txBody>
          <a:bodyPr/>
          <a:lstStyle/>
          <a:p>
            <a:r>
              <a:rPr lang="en-US" dirty="0" smtClean="0"/>
              <a:t>Provide a warm environment</a:t>
            </a:r>
          </a:p>
          <a:p>
            <a:r>
              <a:rPr lang="en-US" dirty="0" smtClean="0"/>
              <a:t>Provide dry clothing</a:t>
            </a:r>
          </a:p>
          <a:p>
            <a:r>
              <a:rPr lang="en-US" dirty="0" smtClean="0"/>
              <a:t>Apply warm blankets</a:t>
            </a:r>
          </a:p>
          <a:p>
            <a:r>
              <a:rPr lang="en-US" dirty="0" smtClean="0"/>
              <a:t>Keep limbs close to the body</a:t>
            </a:r>
          </a:p>
          <a:p>
            <a:r>
              <a:rPr lang="en-US" dirty="0" smtClean="0"/>
              <a:t>Cover the client’s scalp with a cap or a turban</a:t>
            </a:r>
          </a:p>
          <a:p>
            <a:r>
              <a:rPr lang="en-US" dirty="0" smtClean="0"/>
              <a:t>Supply warm oral or intravenous fluids</a:t>
            </a:r>
          </a:p>
          <a:p>
            <a:r>
              <a:rPr lang="en-US" dirty="0" smtClean="0"/>
              <a:t>Apply warming pads </a:t>
            </a:r>
            <a:endParaRPr lang="en-US" dirty="0"/>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NURSING DIAGNOSES – Imbalanced body temperature</a:t>
            </a:r>
            <a:endParaRPr lang="en-US" dirty="0"/>
          </a:p>
        </p:txBody>
      </p:sp>
      <p:graphicFrame>
        <p:nvGraphicFramePr>
          <p:cNvPr id="4" name="Content Placeholder 3"/>
          <p:cNvGraphicFramePr>
            <a:graphicFrameLocks noGrp="1"/>
          </p:cNvGraphicFramePr>
          <p:nvPr>
            <p:ph idx="1"/>
          </p:nvPr>
        </p:nvGraphicFramePr>
        <p:xfrm>
          <a:off x="381000" y="1524000"/>
          <a:ext cx="8458201" cy="5499570"/>
        </p:xfrm>
        <a:graphic>
          <a:graphicData uri="http://schemas.openxmlformats.org/drawingml/2006/table">
            <a:tbl>
              <a:tblPr firstRow="1" bandRow="1">
                <a:tableStyleId>{5C22544A-7EE6-4342-B048-85BDC9FD1C3A}</a:tableStyleId>
              </a:tblPr>
              <a:tblGrid>
                <a:gridCol w="2427817"/>
                <a:gridCol w="2677583"/>
                <a:gridCol w="3352801"/>
              </a:tblGrid>
              <a:tr h="779133">
                <a:tc>
                  <a:txBody>
                    <a:bodyPr/>
                    <a:lstStyle/>
                    <a:p>
                      <a:r>
                        <a:rPr lang="en-US" sz="2400" dirty="0" smtClean="0"/>
                        <a:t>NURSING DIAGNOSIS</a:t>
                      </a:r>
                      <a:endParaRPr lang="en-US" sz="2400" dirty="0"/>
                    </a:p>
                  </a:txBody>
                  <a:tcPr/>
                </a:tc>
                <a:tc>
                  <a:txBody>
                    <a:bodyPr/>
                    <a:lstStyle/>
                    <a:p>
                      <a:r>
                        <a:rPr lang="en-US" sz="2400" dirty="0" smtClean="0"/>
                        <a:t>DESIRED OUTCOME</a:t>
                      </a:r>
                      <a:endParaRPr lang="en-US" sz="2400" dirty="0"/>
                    </a:p>
                  </a:txBody>
                  <a:tcPr/>
                </a:tc>
                <a:tc>
                  <a:txBody>
                    <a:bodyPr/>
                    <a:lstStyle/>
                    <a:p>
                      <a:r>
                        <a:rPr lang="en-US" sz="2400" dirty="0" smtClean="0"/>
                        <a:t>INTERVENTION</a:t>
                      </a:r>
                      <a:endParaRPr lang="en-US" sz="2400" dirty="0"/>
                    </a:p>
                  </a:txBody>
                  <a:tcPr/>
                </a:tc>
              </a:tr>
              <a:tr h="2164257">
                <a:tc>
                  <a:txBody>
                    <a:bodyPr/>
                    <a:lstStyle/>
                    <a:p>
                      <a:r>
                        <a:rPr lang="en-US" sz="2400" dirty="0" smtClean="0"/>
                        <a:t>Risk for imbalanced body temperature</a:t>
                      </a:r>
                      <a:endParaRPr lang="en-US" sz="2400" dirty="0"/>
                    </a:p>
                  </a:txBody>
                  <a:tcPr/>
                </a:tc>
                <a:tc>
                  <a:txBody>
                    <a:bodyPr/>
                    <a:lstStyle/>
                    <a:p>
                      <a:r>
                        <a:rPr lang="en-US" sz="2400" dirty="0" smtClean="0"/>
                        <a:t>Hydration  - amount</a:t>
                      </a:r>
                      <a:r>
                        <a:rPr lang="en-US" sz="2400" baseline="0" dirty="0" smtClean="0"/>
                        <a:t> of water in the intracellular and extracellular compartments of the body</a:t>
                      </a:r>
                      <a:endParaRPr lang="en-US" sz="2400" dirty="0"/>
                    </a:p>
                  </a:txBody>
                  <a:tcPr/>
                </a:tc>
                <a:tc>
                  <a:txBody>
                    <a:bodyPr/>
                    <a:lstStyle/>
                    <a:p>
                      <a:r>
                        <a:rPr lang="en-US" sz="2400" dirty="0" smtClean="0"/>
                        <a:t>Monitor temperature every 2 hours</a:t>
                      </a:r>
                    </a:p>
                    <a:p>
                      <a:r>
                        <a:rPr lang="en-US" sz="2400" dirty="0" smtClean="0"/>
                        <a:t>Promote adequate fluid and nutritional intake</a:t>
                      </a:r>
                      <a:endParaRPr lang="en-US" sz="2400" dirty="0"/>
                    </a:p>
                  </a:txBody>
                  <a:tcPr/>
                </a:tc>
              </a:tr>
              <a:tr h="2390610">
                <a:tc>
                  <a:txBody>
                    <a:bodyPr/>
                    <a:lstStyle/>
                    <a:p>
                      <a:r>
                        <a:rPr lang="en-US" sz="2400" dirty="0" smtClean="0"/>
                        <a:t>hyperthermia</a:t>
                      </a:r>
                      <a:endParaRPr lang="en-US" sz="2400" dirty="0"/>
                    </a:p>
                  </a:txBody>
                  <a:tcPr/>
                </a:tc>
                <a:tc>
                  <a:txBody>
                    <a:bodyPr/>
                    <a:lstStyle/>
                    <a:p>
                      <a:r>
                        <a:rPr lang="en-US" sz="2400" dirty="0" smtClean="0"/>
                        <a:t>Thermoregulation – balance among heat production, heat gain and heat loss</a:t>
                      </a:r>
                      <a:endParaRPr lang="en-US" sz="2400" dirty="0"/>
                    </a:p>
                  </a:txBody>
                  <a:tcPr/>
                </a:tc>
                <a:tc>
                  <a:txBody>
                    <a:bodyPr/>
                    <a:lstStyle/>
                    <a:p>
                      <a:r>
                        <a:rPr lang="en-US" sz="2400" dirty="0" smtClean="0"/>
                        <a:t>Monitor intake and output</a:t>
                      </a:r>
                    </a:p>
                    <a:p>
                      <a:r>
                        <a:rPr lang="en-US" sz="2400" dirty="0" smtClean="0"/>
                        <a:t>Apply ice bag covered with a towel on the groin</a:t>
                      </a:r>
                    </a:p>
                    <a:p>
                      <a:r>
                        <a:rPr lang="en-US" sz="2400" dirty="0" smtClean="0"/>
                        <a:t>Cover the patient with only a sheet</a:t>
                      </a:r>
                      <a:endParaRPr lang="en-US" sz="2400" dirty="0"/>
                    </a:p>
                  </a:txBody>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PULSE</a:t>
            </a:r>
            <a:endParaRPr lang="en-US" sz="9600" b="1" dirty="0"/>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PULSE</a:t>
            </a:r>
            <a:endParaRPr lang="en-US" b="1" dirty="0"/>
          </a:p>
        </p:txBody>
      </p:sp>
      <p:sp>
        <p:nvSpPr>
          <p:cNvPr id="3" name="Content Placeholder 2"/>
          <p:cNvSpPr>
            <a:spLocks noGrp="1"/>
          </p:cNvSpPr>
          <p:nvPr>
            <p:ph idx="1"/>
          </p:nvPr>
        </p:nvSpPr>
        <p:spPr/>
        <p:txBody>
          <a:bodyPr/>
          <a:lstStyle/>
          <a:p>
            <a:r>
              <a:rPr lang="en-US" dirty="0" smtClean="0"/>
              <a:t>Is a wave of blood created by contraction of the left ventricle of the heart.</a:t>
            </a:r>
          </a:p>
          <a:p>
            <a:r>
              <a:rPr lang="en-US" dirty="0" smtClean="0"/>
              <a:t>Pulse wave represents the stroke volume output and the amount of blood that enters the arteries with each ventricular contraction.</a:t>
            </a:r>
          </a:p>
          <a:p>
            <a:r>
              <a:rPr lang="en-US" dirty="0" smtClean="0"/>
              <a:t>In a healthy person, the pulse reflects the heart beat.</a:t>
            </a:r>
            <a:endParaRPr lang="en-US" dirty="0"/>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Taking pulse</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The pulse can be recorded anywhere that a surface artery runs over a bone. </a:t>
            </a:r>
          </a:p>
          <a:p>
            <a:r>
              <a:rPr lang="en-US" dirty="0" smtClean="0"/>
              <a:t>To measure a pulse, one should place the index, middle, and ring fingers over the radial artery. It is located above the wrist, on the anterior or front surface of the thumb side of the arm. </a:t>
            </a:r>
          </a:p>
          <a:p>
            <a:r>
              <a:rPr lang="en-US" dirty="0" smtClean="0"/>
              <a:t>Gentle pressure should be applied, taking care to avoid obstructing blood flow. </a:t>
            </a:r>
          </a:p>
          <a:p>
            <a:r>
              <a:rPr lang="en-US" dirty="0" smtClean="0"/>
              <a:t>The rate, rhythm, strength, and tension of the pulse should be noted.</a:t>
            </a:r>
            <a:br>
              <a:rPr lang="en-US" dirty="0" smtClean="0"/>
            </a:br>
            <a:endParaRPr lang="en-US" dirty="0" smtClean="0"/>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History of Nursing</a:t>
            </a:r>
            <a:endParaRPr lang="en-US" b="1" dirty="0"/>
          </a:p>
        </p:txBody>
      </p:sp>
      <p:sp>
        <p:nvSpPr>
          <p:cNvPr id="3" name="Content Placeholder 2"/>
          <p:cNvSpPr>
            <a:spLocks noGrp="1"/>
          </p:cNvSpPr>
          <p:nvPr>
            <p:ph idx="1"/>
          </p:nvPr>
        </p:nvSpPr>
        <p:spPr/>
        <p:txBody>
          <a:bodyPr>
            <a:normAutofit lnSpcReduction="10000"/>
          </a:bodyPr>
          <a:lstStyle/>
          <a:p>
            <a:r>
              <a:rPr lang="en-US" dirty="0" smtClean="0"/>
              <a:t>The nursing profession has developed throughout history, seeing a transformation in practice, types of caregivers, roles, and policy changes, but nursing remains a profession of caring and service to those in need.</a:t>
            </a:r>
          </a:p>
          <a:p>
            <a:r>
              <a:rPr lang="en-US" dirty="0" smtClean="0"/>
              <a:t>The earliest nurses never attended nursing school; they were often nuns or other women who provided care for the sick, poor, or homeless without family support.</a:t>
            </a:r>
            <a:endParaRPr lang="en-US" dirty="0"/>
          </a:p>
        </p:txBody>
      </p:sp>
    </p:spTree>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Pulse Sites</a:t>
            </a:r>
            <a:endParaRPr lang="en-US" b="1" dirty="0"/>
          </a:p>
        </p:txBody>
      </p:sp>
      <p:sp>
        <p:nvSpPr>
          <p:cNvPr id="3" name="Content Placeholder 2"/>
          <p:cNvSpPr>
            <a:spLocks noGrp="1"/>
          </p:cNvSpPr>
          <p:nvPr>
            <p:ph idx="1"/>
          </p:nvPr>
        </p:nvSpPr>
        <p:spPr/>
        <p:txBody>
          <a:bodyPr>
            <a:normAutofit fontScale="85000" lnSpcReduction="10000"/>
          </a:bodyPr>
          <a:lstStyle/>
          <a:p>
            <a:r>
              <a:rPr lang="en-US" dirty="0" smtClean="0"/>
              <a:t>Temporal – when radial pulse is not accessible</a:t>
            </a:r>
          </a:p>
          <a:p>
            <a:r>
              <a:rPr lang="en-US" dirty="0" smtClean="0"/>
              <a:t>Carotid – in cases of cardiac arrest</a:t>
            </a:r>
          </a:p>
          <a:p>
            <a:r>
              <a:rPr lang="en-US" dirty="0" smtClean="0"/>
              <a:t>Apical – routinely for infants and children </a:t>
            </a:r>
            <a:r>
              <a:rPr lang="en-US" dirty="0" err="1" smtClean="0"/>
              <a:t>upto</a:t>
            </a:r>
            <a:r>
              <a:rPr lang="en-US" dirty="0" smtClean="0"/>
              <a:t> 3 years, determine discrepancies with radial pulse</a:t>
            </a:r>
          </a:p>
          <a:p>
            <a:r>
              <a:rPr lang="en-US" dirty="0" smtClean="0"/>
              <a:t>Brachial – to measure blood pressure</a:t>
            </a:r>
          </a:p>
          <a:p>
            <a:r>
              <a:rPr lang="en-US" dirty="0" smtClean="0"/>
              <a:t>Radial – readily accessible</a:t>
            </a:r>
          </a:p>
          <a:p>
            <a:r>
              <a:rPr lang="en-US" dirty="0" smtClean="0"/>
              <a:t>Femoral – in cases of cardiac arrest</a:t>
            </a:r>
          </a:p>
          <a:p>
            <a:r>
              <a:rPr lang="en-US" dirty="0" err="1" smtClean="0"/>
              <a:t>Popliteal</a:t>
            </a:r>
            <a:r>
              <a:rPr lang="en-US" dirty="0" smtClean="0"/>
              <a:t> – determine circulation of the lower leg</a:t>
            </a:r>
          </a:p>
          <a:p>
            <a:r>
              <a:rPr lang="en-US" dirty="0" smtClean="0"/>
              <a:t>Posterior </a:t>
            </a:r>
            <a:r>
              <a:rPr lang="en-US" dirty="0" err="1" smtClean="0"/>
              <a:t>tibial</a:t>
            </a:r>
            <a:r>
              <a:rPr lang="en-US" dirty="0" smtClean="0"/>
              <a:t> - – determine circulation of the foot</a:t>
            </a:r>
          </a:p>
          <a:p>
            <a:r>
              <a:rPr lang="en-US" dirty="0" err="1" smtClean="0"/>
              <a:t>Dorsalis</a:t>
            </a:r>
            <a:r>
              <a:rPr lang="en-US" dirty="0" smtClean="0"/>
              <a:t> </a:t>
            </a:r>
            <a:r>
              <a:rPr lang="en-US" dirty="0" err="1" smtClean="0"/>
              <a:t>pedis</a:t>
            </a:r>
            <a:r>
              <a:rPr lang="en-US" dirty="0" smtClean="0"/>
              <a:t> - – determine circulation of the foot</a:t>
            </a:r>
            <a:endParaRPr lang="en-US" dirty="0"/>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Pulse Sites</a:t>
            </a:r>
            <a:endParaRPr lang="en-US" dirty="0"/>
          </a:p>
        </p:txBody>
      </p:sp>
      <p:pic>
        <p:nvPicPr>
          <p:cNvPr id="4" name="Content Placeholder 3" descr="https://encrypted-tbn2.gstatic.com/images?q=tbn:ANd9GcQycHDXmBYJLmX5aIXgyV93nJX9iYIlbsOyEWniwwqlznQRgC4WJ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1447800"/>
            <a:ext cx="5562600" cy="5410199"/>
          </a:xfrm>
          <a:prstGeom prst="rect">
            <a:avLst/>
          </a:prstGeom>
          <a:noFill/>
          <a:ln>
            <a:noFill/>
          </a:ln>
        </p:spPr>
      </p:pic>
    </p:spTree>
    <p:extLst>
      <p:ext uri="{BB962C8B-B14F-4D97-AF65-F5344CB8AC3E}">
        <p14:creationId xmlns:p14="http://schemas.microsoft.com/office/powerpoint/2010/main" val="2994027150"/>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Taking pulse</a:t>
            </a:r>
            <a:endParaRPr lang="en-US" b="1" dirty="0"/>
          </a:p>
        </p:txBody>
      </p:sp>
      <p:sp>
        <p:nvSpPr>
          <p:cNvPr id="3" name="Content Placeholder 2"/>
          <p:cNvSpPr>
            <a:spLocks noGrp="1"/>
          </p:cNvSpPr>
          <p:nvPr>
            <p:ph idx="1"/>
          </p:nvPr>
        </p:nvSpPr>
        <p:spPr/>
        <p:txBody>
          <a:bodyPr/>
          <a:lstStyle/>
          <a:p>
            <a:r>
              <a:rPr lang="en-US" dirty="0" smtClean="0"/>
              <a:t>Gently </a:t>
            </a:r>
            <a:r>
              <a:rPr lang="en-US" dirty="0"/>
              <a:t>place 2 fingers </a:t>
            </a:r>
            <a:r>
              <a:rPr lang="en-US" dirty="0" smtClean="0"/>
              <a:t>on the </a:t>
            </a:r>
            <a:r>
              <a:rPr lang="en-US" dirty="0"/>
              <a:t>artery.</a:t>
            </a:r>
          </a:p>
          <a:p>
            <a:r>
              <a:rPr lang="en-US" dirty="0"/>
              <a:t>Do not use your thumb, because it has its own pulse that </a:t>
            </a:r>
            <a:r>
              <a:rPr lang="en-US" dirty="0" smtClean="0"/>
              <a:t>can be felt.</a:t>
            </a:r>
            <a:endParaRPr lang="en-US" dirty="0"/>
          </a:p>
          <a:p>
            <a:r>
              <a:rPr lang="en-US" dirty="0"/>
              <a:t>Count the beats for </a:t>
            </a:r>
            <a:r>
              <a:rPr lang="en-US" dirty="0" smtClean="0"/>
              <a:t>one minute</a:t>
            </a:r>
            <a:endParaRPr lang="en-US" dirty="0"/>
          </a:p>
        </p:txBody>
      </p:sp>
    </p:spTree>
    <p:extLst>
      <p:ext uri="{BB962C8B-B14F-4D97-AF65-F5344CB8AC3E}">
        <p14:creationId xmlns:p14="http://schemas.microsoft.com/office/powerpoint/2010/main" val="2484522996"/>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Taking pulse</a:t>
            </a:r>
            <a:endParaRPr lang="en-US" b="1" dirty="0"/>
          </a:p>
        </p:txBody>
      </p:sp>
      <p:pic>
        <p:nvPicPr>
          <p:cNvPr id="4" name="Picture 5" descr="Slide17chapt37 copy"/>
          <p:cNvPicPr>
            <a:picLocks noGrp="1" noChangeAspect="1" noChangeArrowheads="1"/>
          </p:cNvPicPr>
          <p:nvPr>
            <p:ph idx="1"/>
          </p:nvPr>
        </p:nvPicPr>
        <p:blipFill>
          <a:blip r:embed="rId2"/>
          <a:srcRect/>
          <a:stretch>
            <a:fillRect/>
          </a:stretch>
        </p:blipFill>
        <p:spPr bwMode="auto">
          <a:xfrm>
            <a:off x="1905000" y="1828800"/>
            <a:ext cx="5334000" cy="4191000"/>
          </a:xfrm>
          <a:prstGeom prst="rect">
            <a:avLst/>
          </a:prstGeom>
          <a:noFill/>
        </p:spPr>
      </p:pic>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descr="Popliteal"/>
          <p:cNvPicPr>
            <a:picLocks noChangeAspect="1" noChangeArrowheads="1"/>
          </p:cNvPicPr>
          <p:nvPr/>
        </p:nvPicPr>
        <p:blipFill>
          <a:blip r:embed="rId2"/>
          <a:srcRect/>
          <a:stretch>
            <a:fillRect/>
          </a:stretch>
        </p:blipFill>
        <p:spPr bwMode="auto">
          <a:xfrm>
            <a:off x="2124075" y="976313"/>
            <a:ext cx="2808288" cy="1876425"/>
          </a:xfrm>
          <a:prstGeom prst="rect">
            <a:avLst/>
          </a:prstGeom>
          <a:noFill/>
        </p:spPr>
      </p:pic>
      <p:pic>
        <p:nvPicPr>
          <p:cNvPr id="86021" name="Picture 5" descr="Temporal"/>
          <p:cNvPicPr>
            <a:picLocks noChangeAspect="1" noChangeArrowheads="1"/>
          </p:cNvPicPr>
          <p:nvPr/>
        </p:nvPicPr>
        <p:blipFill>
          <a:blip r:embed="rId3"/>
          <a:srcRect/>
          <a:stretch>
            <a:fillRect/>
          </a:stretch>
        </p:blipFill>
        <p:spPr bwMode="auto">
          <a:xfrm>
            <a:off x="2195513" y="3573463"/>
            <a:ext cx="2736850" cy="1884362"/>
          </a:xfrm>
          <a:prstGeom prst="rect">
            <a:avLst/>
          </a:prstGeom>
          <a:noFill/>
        </p:spPr>
      </p:pic>
      <p:pic>
        <p:nvPicPr>
          <p:cNvPr id="86022" name="Picture 6" descr="Carotid"/>
          <p:cNvPicPr>
            <a:picLocks noChangeAspect="1" noChangeArrowheads="1"/>
          </p:cNvPicPr>
          <p:nvPr/>
        </p:nvPicPr>
        <p:blipFill>
          <a:blip r:embed="rId4"/>
          <a:srcRect/>
          <a:stretch>
            <a:fillRect/>
          </a:stretch>
        </p:blipFill>
        <p:spPr bwMode="auto">
          <a:xfrm>
            <a:off x="5651500" y="2205038"/>
            <a:ext cx="2511425" cy="1935162"/>
          </a:xfrm>
          <a:prstGeom prst="rect">
            <a:avLst/>
          </a:prstGeom>
          <a:noFill/>
        </p:spPr>
      </p:pic>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Pulse </a:t>
            </a:r>
            <a:r>
              <a:rPr lang="en-US" b="1" dirty="0" err="1" smtClean="0"/>
              <a:t>oximeter</a:t>
            </a:r>
            <a:endParaRPr lang="en-US" b="1" dirty="0"/>
          </a:p>
        </p:txBody>
      </p:sp>
      <p:pic>
        <p:nvPicPr>
          <p:cNvPr id="4" name="Picture 5" descr="pulse ox"/>
          <p:cNvPicPr>
            <a:picLocks noGrp="1" noChangeAspect="1" noChangeArrowheads="1"/>
          </p:cNvPicPr>
          <p:nvPr>
            <p:ph idx="1"/>
          </p:nvPr>
        </p:nvPicPr>
        <p:blipFill>
          <a:blip r:embed="rId2"/>
          <a:srcRect/>
          <a:stretch>
            <a:fillRect/>
          </a:stretch>
        </p:blipFill>
        <p:spPr>
          <a:xfrm>
            <a:off x="1524000" y="1676400"/>
            <a:ext cx="5867400" cy="4114800"/>
          </a:xfrm>
          <a:noFill/>
          <a:ln/>
        </p:spPr>
      </p:pic>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Assessment </a:t>
            </a:r>
            <a:endParaRPr lang="en-US" b="1" dirty="0"/>
          </a:p>
        </p:txBody>
      </p:sp>
      <p:sp>
        <p:nvSpPr>
          <p:cNvPr id="3" name="Content Placeholder 2"/>
          <p:cNvSpPr>
            <a:spLocks noGrp="1"/>
          </p:cNvSpPr>
          <p:nvPr>
            <p:ph idx="1"/>
          </p:nvPr>
        </p:nvSpPr>
        <p:spPr>
          <a:xfrm>
            <a:off x="457200" y="1371600"/>
            <a:ext cx="8229600" cy="5181600"/>
          </a:xfrm>
        </p:spPr>
        <p:txBody>
          <a:bodyPr>
            <a:normAutofit fontScale="92500" lnSpcReduction="20000"/>
          </a:bodyPr>
          <a:lstStyle/>
          <a:p>
            <a:pPr>
              <a:buNone/>
            </a:pPr>
            <a:r>
              <a:rPr lang="en-US" b="1" u="sng" dirty="0" smtClean="0"/>
              <a:t>Strength of pulse</a:t>
            </a:r>
            <a:endParaRPr lang="en-US" dirty="0" smtClean="0"/>
          </a:p>
          <a:p>
            <a:r>
              <a:rPr lang="en-US" dirty="0" smtClean="0"/>
              <a:t>weak or 1+    beats of poor force</a:t>
            </a:r>
            <a:endParaRPr lang="en-US" dirty="0" smtClean="0">
              <a:effectLst>
                <a:outerShdw blurRad="50800" dist="38100" algn="tr" rotWithShape="0">
                  <a:prstClr val="black">
                    <a:alpha val="40000"/>
                  </a:prstClr>
                </a:outerShdw>
              </a:effectLst>
            </a:endParaRPr>
          </a:p>
          <a:p>
            <a:pPr lvl="0"/>
            <a:r>
              <a:rPr lang="en-US" dirty="0" smtClean="0"/>
              <a:t>strong or 2+   beats of moderate force- [easily felt]</a:t>
            </a:r>
            <a:endParaRPr lang="en-US" dirty="0" smtClean="0">
              <a:effectLst>
                <a:outerShdw blurRad="50800" dist="38100" algn="tr" rotWithShape="0">
                  <a:prstClr val="black">
                    <a:alpha val="40000"/>
                  </a:prstClr>
                </a:outerShdw>
              </a:effectLst>
            </a:endParaRPr>
          </a:p>
          <a:p>
            <a:pPr lvl="0"/>
            <a:r>
              <a:rPr lang="en-US" dirty="0" smtClean="0"/>
              <a:t>bounding or 3+  beats of strong force</a:t>
            </a:r>
            <a:endParaRPr lang="en-US" dirty="0" smtClean="0">
              <a:effectLst>
                <a:outerShdw blurRad="50800" dist="38100" algn="tr" rotWithShape="0">
                  <a:prstClr val="black">
                    <a:alpha val="40000"/>
                  </a:prstClr>
                </a:outerShdw>
              </a:effectLst>
            </a:endParaRPr>
          </a:p>
          <a:p>
            <a:pPr lvl="0"/>
            <a:r>
              <a:rPr lang="en-US" dirty="0" err="1" smtClean="0"/>
              <a:t>thready</a:t>
            </a:r>
            <a:r>
              <a:rPr lang="en-US" dirty="0" smtClean="0"/>
              <a:t>-- beats are barely felt</a:t>
            </a:r>
            <a:endParaRPr lang="en-US" dirty="0" smtClean="0">
              <a:effectLst>
                <a:outerShdw blurRad="50800" dist="38100" algn="tr" rotWithShape="0">
                  <a:prstClr val="black">
                    <a:alpha val="40000"/>
                  </a:prstClr>
                </a:outerShdw>
              </a:effectLst>
            </a:endParaRPr>
          </a:p>
          <a:p>
            <a:pPr lvl="0"/>
            <a:r>
              <a:rPr lang="en-US" dirty="0" smtClean="0"/>
              <a:t>absent</a:t>
            </a:r>
            <a:endParaRPr lang="en-US" dirty="0" smtClean="0">
              <a:effectLst>
                <a:outerShdw blurRad="50800" dist="38100" algn="tr" rotWithShape="0">
                  <a:prstClr val="black">
                    <a:alpha val="40000"/>
                  </a:prstClr>
                </a:outerShdw>
              </a:effectLst>
            </a:endParaRPr>
          </a:p>
          <a:p>
            <a:pPr>
              <a:buNone/>
            </a:pPr>
            <a:r>
              <a:rPr lang="en-US" b="1" u="sng" dirty="0" smtClean="0"/>
              <a:t>Rhythm</a:t>
            </a:r>
          </a:p>
          <a:p>
            <a:pPr lvl="0"/>
            <a:r>
              <a:rPr lang="en-US" dirty="0" smtClean="0"/>
              <a:t>Tachycardia- faster than 100 beats/ min</a:t>
            </a:r>
            <a:endParaRPr lang="en-US" dirty="0" smtClean="0">
              <a:effectLst>
                <a:outerShdw blurRad="50800" dist="38100" algn="tr" rotWithShape="0">
                  <a:prstClr val="black">
                    <a:alpha val="40000"/>
                  </a:prstClr>
                </a:outerShdw>
              </a:effectLst>
            </a:endParaRPr>
          </a:p>
          <a:p>
            <a:pPr lvl="0"/>
            <a:r>
              <a:rPr lang="en-US" dirty="0" err="1" smtClean="0"/>
              <a:t>Bradycardia</a:t>
            </a:r>
            <a:r>
              <a:rPr lang="en-US" dirty="0" smtClean="0"/>
              <a:t>-slower than 60 beats/ min</a:t>
            </a:r>
            <a:endParaRPr lang="en-US" dirty="0" smtClean="0">
              <a:effectLst>
                <a:outerShdw blurRad="50800" dist="38100" algn="tr" rotWithShape="0">
                  <a:prstClr val="black">
                    <a:alpha val="40000"/>
                  </a:prstClr>
                </a:outerShdw>
              </a:effectLst>
            </a:endParaRPr>
          </a:p>
          <a:p>
            <a:pPr lvl="0"/>
            <a:r>
              <a:rPr lang="en-US" u="sng" dirty="0" err="1" smtClean="0"/>
              <a:t>Dysrhythmia</a:t>
            </a:r>
            <a:r>
              <a:rPr lang="en-US" u="sng" dirty="0" smtClean="0"/>
              <a:t>-</a:t>
            </a:r>
            <a:r>
              <a:rPr lang="en-US" dirty="0" smtClean="0"/>
              <a:t>-irregular rhythm</a:t>
            </a:r>
            <a:endParaRPr lang="en-US" dirty="0" smtClean="0">
              <a:effectLst>
                <a:outerShdw blurRad="50800" dist="38100" algn="tr" rotWithShape="0">
                  <a:prstClr val="black">
                    <a:alpha val="40000"/>
                  </a:prstClr>
                </a:outerShdw>
              </a:effectLst>
            </a:endParaRPr>
          </a:p>
          <a:p>
            <a:pPr>
              <a:buNone/>
            </a:pPr>
            <a:endParaRPr lang="en-US" dirty="0"/>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FACTORS AFFECTING THE PULSE</a:t>
            </a:r>
            <a:endParaRPr lang="en-US" b="1" dirty="0"/>
          </a:p>
        </p:txBody>
      </p:sp>
      <p:sp>
        <p:nvSpPr>
          <p:cNvPr id="3" name="Content Placeholder 2"/>
          <p:cNvSpPr>
            <a:spLocks noGrp="1"/>
          </p:cNvSpPr>
          <p:nvPr>
            <p:ph idx="1"/>
          </p:nvPr>
        </p:nvSpPr>
        <p:spPr>
          <a:xfrm>
            <a:off x="457200" y="1600200"/>
            <a:ext cx="8229600" cy="4876800"/>
          </a:xfrm>
        </p:spPr>
        <p:txBody>
          <a:bodyPr>
            <a:normAutofit fontScale="92500" lnSpcReduction="10000"/>
          </a:bodyPr>
          <a:lstStyle/>
          <a:p>
            <a:r>
              <a:rPr lang="en-US" dirty="0" smtClean="0"/>
              <a:t>Age</a:t>
            </a:r>
          </a:p>
          <a:p>
            <a:r>
              <a:rPr lang="en-US" dirty="0" smtClean="0"/>
              <a:t>Gender</a:t>
            </a:r>
          </a:p>
          <a:p>
            <a:r>
              <a:rPr lang="en-US" dirty="0" smtClean="0"/>
              <a:t>Exercise</a:t>
            </a:r>
          </a:p>
          <a:p>
            <a:r>
              <a:rPr lang="en-US" dirty="0" smtClean="0"/>
              <a:t>Fever</a:t>
            </a:r>
          </a:p>
          <a:p>
            <a:r>
              <a:rPr lang="en-US" dirty="0" smtClean="0"/>
              <a:t>Medications </a:t>
            </a:r>
            <a:r>
              <a:rPr lang="en-US" dirty="0" err="1" smtClean="0"/>
              <a:t>e.g</a:t>
            </a:r>
            <a:r>
              <a:rPr lang="en-US" dirty="0" smtClean="0"/>
              <a:t> digitalis</a:t>
            </a:r>
          </a:p>
          <a:p>
            <a:r>
              <a:rPr lang="en-US" dirty="0" err="1" smtClean="0"/>
              <a:t>Hypovolaemia</a:t>
            </a:r>
            <a:endParaRPr lang="en-US" dirty="0" smtClean="0"/>
          </a:p>
          <a:p>
            <a:r>
              <a:rPr lang="en-US" dirty="0" smtClean="0"/>
              <a:t>Stress</a:t>
            </a:r>
          </a:p>
          <a:p>
            <a:r>
              <a:rPr lang="en-US" dirty="0" smtClean="0"/>
              <a:t>Position changes</a:t>
            </a:r>
          </a:p>
          <a:p>
            <a:r>
              <a:rPr lang="en-US" dirty="0" smtClean="0"/>
              <a:t>Pathology </a:t>
            </a:r>
          </a:p>
          <a:p>
            <a:endParaRPr lang="en-US" dirty="0"/>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RESPIRATIONS</a:t>
            </a:r>
            <a:endParaRPr lang="en-US" sz="9600" dirty="0"/>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RESPIRATIONS</a:t>
            </a:r>
            <a:endParaRPr lang="en-US" b="1" dirty="0"/>
          </a:p>
        </p:txBody>
      </p:sp>
      <p:sp>
        <p:nvSpPr>
          <p:cNvPr id="3" name="Content Placeholder 2"/>
          <p:cNvSpPr>
            <a:spLocks noGrp="1"/>
          </p:cNvSpPr>
          <p:nvPr>
            <p:ph idx="1"/>
          </p:nvPr>
        </p:nvSpPr>
        <p:spPr>
          <a:xfrm>
            <a:off x="457200" y="1371600"/>
            <a:ext cx="8382000" cy="5105400"/>
          </a:xfrm>
        </p:spPr>
        <p:txBody>
          <a:bodyPr>
            <a:normAutofit fontScale="92500" lnSpcReduction="20000"/>
          </a:bodyPr>
          <a:lstStyle/>
          <a:p>
            <a:r>
              <a:rPr lang="en-US" dirty="0" smtClean="0"/>
              <a:t>Respiration is the act of breathing.</a:t>
            </a:r>
          </a:p>
          <a:p>
            <a:pPr lvl="0"/>
            <a:r>
              <a:rPr lang="en-US" dirty="0" smtClean="0"/>
              <a:t>Purpose: To Exchange  O</a:t>
            </a:r>
            <a:r>
              <a:rPr lang="en-US" sz="2200" dirty="0" smtClean="0"/>
              <a:t>2</a:t>
            </a:r>
            <a:r>
              <a:rPr lang="en-US" dirty="0" smtClean="0"/>
              <a:t>-CO</a:t>
            </a:r>
            <a:r>
              <a:rPr lang="en-US" sz="2200" dirty="0" smtClean="0"/>
              <a:t>2</a:t>
            </a:r>
            <a:r>
              <a:rPr lang="en-US" dirty="0" smtClean="0"/>
              <a:t> in lungs/ tissues</a:t>
            </a:r>
            <a:endParaRPr lang="en-US" dirty="0" smtClean="0">
              <a:effectLst>
                <a:outerShdw blurRad="50800" dist="38100" algn="tr" rotWithShape="0">
                  <a:prstClr val="black">
                    <a:alpha val="40000"/>
                  </a:prstClr>
                </a:outerShdw>
              </a:effectLst>
            </a:endParaRPr>
          </a:p>
          <a:p>
            <a:pPr lvl="0"/>
            <a:r>
              <a:rPr lang="en-US" dirty="0" smtClean="0"/>
              <a:t>Ventilation-movement of air in &amp; out of lungs</a:t>
            </a:r>
            <a:endParaRPr lang="en-US" dirty="0" smtClean="0">
              <a:effectLst>
                <a:outerShdw blurRad="50800" dist="38100" algn="tr" rotWithShape="0">
                  <a:prstClr val="black">
                    <a:alpha val="40000"/>
                  </a:prstClr>
                </a:outerShdw>
              </a:effectLst>
            </a:endParaRPr>
          </a:p>
          <a:p>
            <a:pPr lvl="0"/>
            <a:r>
              <a:rPr lang="en-US" dirty="0" smtClean="0"/>
              <a:t>However, we </a:t>
            </a:r>
            <a:r>
              <a:rPr lang="en-US" i="1" dirty="0" smtClean="0"/>
              <a:t>count </a:t>
            </a:r>
            <a:r>
              <a:rPr lang="en-US" dirty="0" smtClean="0"/>
              <a:t>respirations</a:t>
            </a:r>
          </a:p>
          <a:p>
            <a:pPr lvl="0">
              <a:buNone/>
            </a:pPr>
            <a:r>
              <a:rPr lang="en-US" b="1" i="1" dirty="0" smtClean="0"/>
              <a:t>Measure:</a:t>
            </a:r>
            <a:endParaRPr lang="en-US" b="1" dirty="0" smtClean="0">
              <a:effectLst>
                <a:outerShdw blurRad="50800" dist="38100" algn="tr" rotWithShape="0">
                  <a:prstClr val="black">
                    <a:alpha val="40000"/>
                  </a:prstClr>
                </a:outerShdw>
              </a:effectLst>
            </a:endParaRPr>
          </a:p>
          <a:p>
            <a:pPr lvl="0"/>
            <a:r>
              <a:rPr lang="en-US" dirty="0" smtClean="0"/>
              <a:t>Rate, rhythm, depth, effort of breathing</a:t>
            </a:r>
            <a:endParaRPr lang="en-US" dirty="0" smtClean="0">
              <a:effectLst>
                <a:outerShdw blurRad="50800" dist="38100" algn="tr" rotWithShape="0">
                  <a:prstClr val="black">
                    <a:alpha val="40000"/>
                  </a:prstClr>
                </a:outerShdw>
              </a:effectLst>
            </a:endParaRPr>
          </a:p>
          <a:p>
            <a:pPr lvl="0">
              <a:buNone/>
            </a:pPr>
            <a:r>
              <a:rPr lang="en-US" b="1" i="1" u="sng" dirty="0" smtClean="0"/>
              <a:t>Normal:</a:t>
            </a:r>
            <a:endParaRPr lang="en-US" b="1" dirty="0" smtClean="0">
              <a:effectLst>
                <a:outerShdw blurRad="50800" dist="38100" algn="tr" rotWithShape="0">
                  <a:prstClr val="black">
                    <a:alpha val="40000"/>
                  </a:prstClr>
                </a:outerShdw>
              </a:effectLst>
            </a:endParaRPr>
          </a:p>
          <a:p>
            <a:pPr lvl="0"/>
            <a:r>
              <a:rPr lang="en-US" dirty="0" smtClean="0"/>
              <a:t>Rate - 16-20/ min; regular rhythm; </a:t>
            </a:r>
            <a:endParaRPr lang="en-US" dirty="0" smtClean="0">
              <a:effectLst>
                <a:outerShdw blurRad="50800" dist="38100" algn="tr" rotWithShape="0">
                  <a:prstClr val="black">
                    <a:alpha val="40000"/>
                  </a:prstClr>
                </a:outerShdw>
              </a:effectLst>
            </a:endParaRPr>
          </a:p>
          <a:p>
            <a:pPr lvl="0"/>
            <a:r>
              <a:rPr lang="en-US" dirty="0" smtClean="0"/>
              <a:t>Depth- subjectively measured as shallow, normal, or deep</a:t>
            </a:r>
            <a:endParaRPr lang="en-US" dirty="0" smtClean="0">
              <a:effectLst>
                <a:outerShdw blurRad="50800" dist="38100" algn="tr" rotWithShape="0">
                  <a:prstClr val="black">
                    <a:alpha val="40000"/>
                  </a:prstClr>
                </a:outerShdw>
              </a:effectLst>
            </a:endParaRPr>
          </a:p>
          <a:p>
            <a:pPr lvl="0"/>
            <a:r>
              <a:rPr lang="en-US" dirty="0" smtClean="0"/>
              <a:t>Effort - no effort; unlabored.</a:t>
            </a:r>
            <a:endParaRPr lang="en-US" dirty="0" smtClean="0">
              <a:effectLst>
                <a:outerShdw blurRad="50800" dist="38100" algn="tr" rotWithShape="0">
                  <a:prstClr val="black">
                    <a:alpha val="40000"/>
                  </a:prstClr>
                </a:outerShdw>
              </a:effectLst>
            </a:endParaRPr>
          </a:p>
          <a:p>
            <a:pPr lvl="0"/>
            <a:endParaRPr lang="en-US" dirty="0" smtClean="0">
              <a:effectLst>
                <a:outerShdw blurRad="50800" dist="38100" algn="tr" rotWithShape="0">
                  <a:prstClr val="black">
                    <a:alpha val="40000"/>
                  </a:prstClr>
                </a:outerShdw>
              </a:effectLst>
            </a:endParaRPr>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History of Nursing</a:t>
            </a:r>
            <a:endParaRPr lang="en-US" dirty="0"/>
          </a:p>
        </p:txBody>
      </p:sp>
      <p:sp>
        <p:nvSpPr>
          <p:cNvPr id="3" name="Content Placeholder 2"/>
          <p:cNvSpPr>
            <a:spLocks noGrp="1"/>
          </p:cNvSpPr>
          <p:nvPr>
            <p:ph idx="1"/>
          </p:nvPr>
        </p:nvSpPr>
        <p:spPr/>
        <p:txBody>
          <a:bodyPr>
            <a:normAutofit lnSpcReduction="10000"/>
          </a:bodyPr>
          <a:lstStyle/>
          <a:p>
            <a:r>
              <a:rPr lang="en-US" dirty="0" smtClean="0"/>
              <a:t>Women were frequently called in to work as midwives to help deliver babies, or as wet nurses to breastfeed. </a:t>
            </a:r>
          </a:p>
          <a:p>
            <a:r>
              <a:rPr lang="en-US" dirty="0" smtClean="0"/>
              <a:t>During the Middle Ages, early hospitals were operated by nurses who were often affiliated with religious organizations. </a:t>
            </a:r>
          </a:p>
          <a:p>
            <a:r>
              <a:rPr lang="en-US" dirty="0" smtClean="0"/>
              <a:t>Many of these institutions were places for patients to die, with nurses providing comfort during the final hours.</a:t>
            </a:r>
            <a:endParaRPr lang="en-US" dirty="0"/>
          </a:p>
        </p:txBody>
      </p:sp>
    </p:spTree>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Respirations </a:t>
            </a:r>
            <a:endParaRPr lang="en-US" b="1" dirty="0"/>
          </a:p>
        </p:txBody>
      </p:sp>
      <p:sp>
        <p:nvSpPr>
          <p:cNvPr id="3" name="Content Placeholder 2"/>
          <p:cNvSpPr>
            <a:spLocks noGrp="1"/>
          </p:cNvSpPr>
          <p:nvPr>
            <p:ph idx="1"/>
          </p:nvPr>
        </p:nvSpPr>
        <p:spPr/>
        <p:txBody>
          <a:bodyPr>
            <a:normAutofit/>
          </a:bodyPr>
          <a:lstStyle/>
          <a:p>
            <a:r>
              <a:rPr lang="en-US" dirty="0" smtClean="0"/>
              <a:t>An examiner's fingers should be placed on the person's wrist, while the number of breaths or respirations in one minute is recorded. </a:t>
            </a:r>
          </a:p>
          <a:p>
            <a:r>
              <a:rPr lang="en-US" dirty="0" smtClean="0"/>
              <a:t>Every effort should be made to prevent people from becoming aware that their breathing is being checked. </a:t>
            </a:r>
            <a:br>
              <a:rPr lang="en-US" dirty="0" smtClean="0"/>
            </a:br>
            <a:r>
              <a:rPr lang="en-US" dirty="0" smtClean="0"/>
              <a:t/>
            </a:r>
            <a:br>
              <a:rPr lang="en-US" dirty="0" smtClean="0"/>
            </a:br>
            <a:endParaRPr lang="en-US" dirty="0" smtClean="0"/>
          </a:p>
          <a:p>
            <a:endParaRPr lang="en-US" dirty="0"/>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Respirations</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Respirations are quiet, slow, and shallow when the adult is asleep, and rapid, deeper, and noisier during and after activity. </a:t>
            </a:r>
          </a:p>
          <a:p>
            <a:pPr>
              <a:buNone/>
            </a:pPr>
            <a:r>
              <a:rPr lang="en-US" dirty="0" smtClean="0"/>
              <a:t>Average respiration rates at rest are: </a:t>
            </a:r>
          </a:p>
          <a:p>
            <a:r>
              <a:rPr lang="en-US" dirty="0" smtClean="0"/>
              <a:t>infants, 34–40 per minute </a:t>
            </a:r>
          </a:p>
          <a:p>
            <a:r>
              <a:rPr lang="en-US" dirty="0" smtClean="0"/>
              <a:t>children five years of age, 25 per minute </a:t>
            </a:r>
          </a:p>
          <a:p>
            <a:r>
              <a:rPr lang="en-US" dirty="0" smtClean="0"/>
              <a:t>older children and adults, 16–20 per minute </a:t>
            </a:r>
          </a:p>
          <a:p>
            <a:r>
              <a:rPr lang="en-US" dirty="0" err="1" smtClean="0"/>
              <a:t>Tachypnea</a:t>
            </a:r>
            <a:r>
              <a:rPr lang="en-US" dirty="0" smtClean="0"/>
              <a:t> is rapid respiration above 20 per minute. </a:t>
            </a:r>
          </a:p>
          <a:p>
            <a:pPr>
              <a:buNone/>
            </a:pPr>
            <a:endParaRPr lang="en-US" dirty="0" smtClean="0"/>
          </a:p>
          <a:p>
            <a:endParaRPr lang="en-US" dirty="0"/>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Rhythms/ Breathing patterns</a:t>
            </a:r>
            <a:r>
              <a:rPr lang="en-US" b="1" dirty="0" smtClean="0">
                <a:effectLst>
                  <a:outerShdw blurRad="50800" dist="38100" algn="tr" rotWithShape="0">
                    <a:prstClr val="black">
                      <a:alpha val="40000"/>
                    </a:prstClr>
                  </a:outerShdw>
                </a:effectLst>
              </a:rPr>
              <a:t/>
            </a:r>
            <a:br>
              <a:rPr lang="en-US" b="1" dirty="0" smtClean="0">
                <a:effectLst>
                  <a:outerShdw blurRad="50800" dist="38100" algn="tr" rotWithShape="0">
                    <a:prstClr val="black">
                      <a:alpha val="40000"/>
                    </a:prstClr>
                  </a:outerShdw>
                </a:effectLst>
              </a:rPr>
            </a:br>
            <a:endParaRPr lang="en-US" dirty="0"/>
          </a:p>
        </p:txBody>
      </p:sp>
      <p:sp>
        <p:nvSpPr>
          <p:cNvPr id="3" name="Content Placeholder 2"/>
          <p:cNvSpPr>
            <a:spLocks noGrp="1"/>
          </p:cNvSpPr>
          <p:nvPr>
            <p:ph idx="1"/>
          </p:nvPr>
        </p:nvSpPr>
        <p:spPr/>
        <p:txBody>
          <a:bodyPr>
            <a:normAutofit/>
          </a:bodyPr>
          <a:lstStyle/>
          <a:p>
            <a:pPr lvl="0"/>
            <a:r>
              <a:rPr lang="en-US" dirty="0" err="1" smtClean="0"/>
              <a:t>Eupnea</a:t>
            </a:r>
            <a:r>
              <a:rPr lang="en-US" dirty="0" smtClean="0"/>
              <a:t>- normal rate &amp; rhythm</a:t>
            </a:r>
            <a:endParaRPr lang="en-US" dirty="0" smtClean="0">
              <a:effectLst>
                <a:outerShdw blurRad="50800" dist="38100" algn="tr" rotWithShape="0">
                  <a:prstClr val="black">
                    <a:alpha val="40000"/>
                  </a:prstClr>
                </a:outerShdw>
              </a:effectLst>
            </a:endParaRPr>
          </a:p>
          <a:p>
            <a:pPr lvl="0"/>
            <a:r>
              <a:rPr lang="en-US" dirty="0" err="1" smtClean="0"/>
              <a:t>Tachypnea</a:t>
            </a:r>
            <a:r>
              <a:rPr lang="en-US" dirty="0" smtClean="0"/>
              <a:t>- rapid breathing, rate &gt; 20/min</a:t>
            </a:r>
            <a:endParaRPr lang="en-US" dirty="0" smtClean="0">
              <a:effectLst>
                <a:outerShdw blurRad="50800" dist="38100" algn="tr" rotWithShape="0">
                  <a:prstClr val="black">
                    <a:alpha val="40000"/>
                  </a:prstClr>
                </a:outerShdw>
              </a:effectLst>
            </a:endParaRPr>
          </a:p>
          <a:p>
            <a:pPr lvl="0"/>
            <a:r>
              <a:rPr lang="en-US" dirty="0" err="1" smtClean="0"/>
              <a:t>Bradypnea</a:t>
            </a:r>
            <a:r>
              <a:rPr lang="en-US" dirty="0" smtClean="0"/>
              <a:t>- slow breathing, rate &lt; 16/min</a:t>
            </a:r>
            <a:endParaRPr lang="en-US" dirty="0" smtClean="0">
              <a:effectLst>
                <a:outerShdw blurRad="50800" dist="38100" algn="tr" rotWithShape="0">
                  <a:prstClr val="black">
                    <a:alpha val="40000"/>
                  </a:prstClr>
                </a:outerShdw>
              </a:effectLst>
            </a:endParaRPr>
          </a:p>
          <a:p>
            <a:pPr lvl="0"/>
            <a:r>
              <a:rPr lang="en-US" dirty="0" err="1" smtClean="0"/>
              <a:t>Dyspnea</a:t>
            </a:r>
            <a:r>
              <a:rPr lang="en-US" dirty="0" smtClean="0"/>
              <a:t>- difficult or labored breathing</a:t>
            </a:r>
            <a:endParaRPr lang="en-US" dirty="0" smtClean="0">
              <a:effectLst>
                <a:outerShdw blurRad="50800" dist="38100" algn="tr" rotWithShape="0">
                  <a:prstClr val="black">
                    <a:alpha val="40000"/>
                  </a:prstClr>
                </a:outerShdw>
              </a:effectLst>
            </a:endParaRPr>
          </a:p>
          <a:p>
            <a:pPr lvl="0"/>
            <a:r>
              <a:rPr lang="en-US" dirty="0" smtClean="0"/>
              <a:t>Apnea- absence of breathing</a:t>
            </a:r>
            <a:endParaRPr lang="en-US" dirty="0" smtClean="0">
              <a:effectLst>
                <a:outerShdw blurRad="50800" dist="38100" algn="tr" rotWithShape="0">
                  <a:prstClr val="black">
                    <a:alpha val="40000"/>
                  </a:prstClr>
                </a:outerShdw>
              </a:effectLst>
            </a:endParaRPr>
          </a:p>
          <a:p>
            <a:pPr lvl="0"/>
            <a:r>
              <a:rPr lang="en-US" dirty="0" err="1" smtClean="0"/>
              <a:t>Orthopnea</a:t>
            </a:r>
            <a:r>
              <a:rPr lang="en-US" dirty="0" smtClean="0"/>
              <a:t>- inability to lie down to breathe</a:t>
            </a:r>
            <a:endParaRPr lang="en-US" dirty="0" smtClean="0">
              <a:effectLst>
                <a:outerShdw blurRad="50800" dist="38100" algn="tr" rotWithShape="0">
                  <a:prstClr val="black">
                    <a:alpha val="40000"/>
                  </a:prstClr>
                </a:outerShdw>
              </a:effectLst>
            </a:endParaRPr>
          </a:p>
          <a:p>
            <a:endParaRPr lang="en-US" dirty="0"/>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FACTORS AFFECTING RESPIRATION</a:t>
            </a:r>
            <a:endParaRPr lang="en-US" b="1" dirty="0"/>
          </a:p>
        </p:txBody>
      </p:sp>
      <p:sp>
        <p:nvSpPr>
          <p:cNvPr id="3" name="Content Placeholder 2"/>
          <p:cNvSpPr>
            <a:spLocks noGrp="1"/>
          </p:cNvSpPr>
          <p:nvPr>
            <p:ph idx="1"/>
          </p:nvPr>
        </p:nvSpPr>
        <p:spPr/>
        <p:txBody>
          <a:bodyPr>
            <a:normAutofit fontScale="92500" lnSpcReduction="20000"/>
          </a:bodyPr>
          <a:lstStyle/>
          <a:p>
            <a:r>
              <a:rPr lang="en-US" b="1" dirty="0" smtClean="0"/>
              <a:t>Carbon Dioxide - </a:t>
            </a:r>
            <a:r>
              <a:rPr lang="en-US" dirty="0" smtClean="0"/>
              <a:t>Too much CO</a:t>
            </a:r>
            <a:r>
              <a:rPr lang="en-US" sz="2000" dirty="0" smtClean="0"/>
              <a:t>2</a:t>
            </a:r>
            <a:r>
              <a:rPr lang="en-US" dirty="0" smtClean="0"/>
              <a:t> increases respiration rate, because each breath pulls in oxygen and exhales carbon dioxide. </a:t>
            </a:r>
          </a:p>
          <a:p>
            <a:r>
              <a:rPr lang="en-US" b="1" dirty="0" smtClean="0"/>
              <a:t>Oxygen - </a:t>
            </a:r>
            <a:r>
              <a:rPr lang="en-US" dirty="0" smtClean="0"/>
              <a:t>oxygen concentration of the blood is monitored by small sensory organs called aortic bodies, and low oxygen concentration causes respiration rate to increase. </a:t>
            </a:r>
          </a:p>
          <a:p>
            <a:r>
              <a:rPr lang="en-US" b="1" dirty="0" smtClean="0"/>
              <a:t>Acid - </a:t>
            </a:r>
            <a:r>
              <a:rPr lang="en-US" dirty="0" smtClean="0"/>
              <a:t>Parts of the brain are very pH sensitive. Chemicals that make the blood basic are interpreted to mean that respirations should stop temporarily.</a:t>
            </a:r>
          </a:p>
          <a:p>
            <a:endParaRPr lang="en-US" dirty="0" smtClean="0"/>
          </a:p>
          <a:p>
            <a:endParaRPr lang="en-US" dirty="0"/>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FACTORS AFFECTING RESPIRATION</a:t>
            </a:r>
            <a:endParaRPr lang="en-US" dirty="0"/>
          </a:p>
        </p:txBody>
      </p:sp>
      <p:sp>
        <p:nvSpPr>
          <p:cNvPr id="3" name="Content Placeholder 2"/>
          <p:cNvSpPr>
            <a:spLocks noGrp="1"/>
          </p:cNvSpPr>
          <p:nvPr>
            <p:ph idx="1"/>
          </p:nvPr>
        </p:nvSpPr>
        <p:spPr>
          <a:xfrm>
            <a:off x="457200" y="1600200"/>
            <a:ext cx="8382000" cy="4876800"/>
          </a:xfrm>
        </p:spPr>
        <p:txBody>
          <a:bodyPr>
            <a:normAutofit lnSpcReduction="10000"/>
          </a:bodyPr>
          <a:lstStyle/>
          <a:p>
            <a:r>
              <a:rPr lang="en-US" b="1" dirty="0" smtClean="0"/>
              <a:t>Epinephrine - </a:t>
            </a:r>
            <a:r>
              <a:rPr lang="en-US" dirty="0" smtClean="0"/>
              <a:t>Anything that induces an adrenaline response causes breathing to become rapid.</a:t>
            </a:r>
          </a:p>
          <a:p>
            <a:r>
              <a:rPr lang="en-US" b="1" dirty="0" smtClean="0"/>
              <a:t>Acetylcholine - </a:t>
            </a:r>
            <a:r>
              <a:rPr lang="en-US" dirty="0" smtClean="0"/>
              <a:t>The neurotransmitter, acetylcholine acts to constrict airways and slow respiration. Because bringing air into the lungs is drying and because oxygen is capable of damaging cells in excess, it’s best for general health if an animal doesn’t breathe any more than necessary. </a:t>
            </a:r>
            <a:endParaRPr lang="en-US" dirty="0"/>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BLOOD PRESSURE</a:t>
            </a:r>
            <a:endParaRPr lang="en-US" sz="9600" dirty="0"/>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BLOOD PRESSURE</a:t>
            </a:r>
            <a:endParaRPr lang="en-US" b="1" dirty="0"/>
          </a:p>
        </p:txBody>
      </p:sp>
      <p:sp>
        <p:nvSpPr>
          <p:cNvPr id="3" name="Content Placeholder 2"/>
          <p:cNvSpPr>
            <a:spLocks noGrp="1"/>
          </p:cNvSpPr>
          <p:nvPr>
            <p:ph idx="1"/>
          </p:nvPr>
        </p:nvSpPr>
        <p:spPr/>
        <p:txBody>
          <a:bodyPr>
            <a:normAutofit fontScale="92500"/>
          </a:bodyPr>
          <a:lstStyle/>
          <a:p>
            <a:r>
              <a:rPr lang="en-US" dirty="0" smtClean="0"/>
              <a:t>Blood Pressure (BP) is the lateral force on the walls of artery by the pulsing blood under pressure from the heart. The heart’ s contraction forces blood under high pressure into the aorta.</a:t>
            </a:r>
          </a:p>
          <a:p>
            <a:r>
              <a:rPr lang="en-US" dirty="0" smtClean="0"/>
              <a:t>The peak of maximum pressure when ejection occurs is the </a:t>
            </a:r>
            <a:r>
              <a:rPr lang="en-US" b="1" dirty="0" smtClean="0"/>
              <a:t>systolic blood pressure</a:t>
            </a:r>
            <a:r>
              <a:rPr lang="en-US" dirty="0" smtClean="0"/>
              <a:t>. When the ventricles relax, the blood remaining in the arteries exerts a minimum a </a:t>
            </a:r>
            <a:r>
              <a:rPr lang="en-US" b="1" dirty="0" smtClean="0"/>
              <a:t>diastolic pressure</a:t>
            </a:r>
            <a:r>
              <a:rPr lang="en-US" dirty="0" smtClean="0"/>
              <a:t>.</a:t>
            </a:r>
            <a:endParaRPr lang="en-US" dirty="0"/>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BLOOD PRESSURE</a:t>
            </a:r>
            <a:endParaRPr lang="en-US" dirty="0"/>
          </a:p>
        </p:txBody>
      </p:sp>
      <p:sp>
        <p:nvSpPr>
          <p:cNvPr id="3" name="Content Placeholder 2"/>
          <p:cNvSpPr>
            <a:spLocks noGrp="1"/>
          </p:cNvSpPr>
          <p:nvPr>
            <p:ph idx="1"/>
          </p:nvPr>
        </p:nvSpPr>
        <p:spPr/>
        <p:txBody>
          <a:bodyPr/>
          <a:lstStyle/>
          <a:p>
            <a:r>
              <a:rPr lang="en-US" b="1" dirty="0" smtClean="0"/>
              <a:t>Arterial blood pressure </a:t>
            </a:r>
            <a:r>
              <a:rPr lang="en-US" dirty="0" smtClean="0"/>
              <a:t>is the force exerted by the blood on the wall of a blood vessel as the heart pumps (contracts) and relaxes.</a:t>
            </a:r>
          </a:p>
          <a:p>
            <a:r>
              <a:rPr lang="en-US" b="1" dirty="0" smtClean="0"/>
              <a:t>Systolic blood pressure </a:t>
            </a:r>
            <a:r>
              <a:rPr lang="en-US" dirty="0" smtClean="0"/>
              <a:t>is the degree of force when the heart</a:t>
            </a:r>
            <a:r>
              <a:rPr lang="en-US" b="1" dirty="0" smtClean="0"/>
              <a:t> </a:t>
            </a:r>
            <a:r>
              <a:rPr lang="en-US" dirty="0" smtClean="0"/>
              <a:t>is pumping (contracting). </a:t>
            </a:r>
          </a:p>
          <a:p>
            <a:r>
              <a:rPr lang="en-US" dirty="0" smtClean="0"/>
              <a:t>The </a:t>
            </a:r>
            <a:r>
              <a:rPr lang="en-US" b="1" dirty="0" smtClean="0"/>
              <a:t>diastolic blood pressure </a:t>
            </a:r>
            <a:r>
              <a:rPr lang="en-US" dirty="0" smtClean="0"/>
              <a:t>is the degree of force when the hearts relaxed.</a:t>
            </a:r>
            <a:endParaRPr lang="en-US" dirty="0"/>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Sphygnomanometer</a:t>
            </a:r>
            <a:r>
              <a:rPr lang="en-US" b="1" dirty="0" smtClean="0"/>
              <a:t> </a:t>
            </a:r>
            <a:endParaRPr lang="en-US" b="1"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371600" y="1295400"/>
            <a:ext cx="6629400" cy="5105400"/>
          </a:xfrm>
          <a:prstGeom prst="rect">
            <a:avLst/>
          </a:prstGeom>
          <a:noFill/>
          <a:ln w="9525">
            <a:noFill/>
            <a:miter lim="800000"/>
            <a:headEnd/>
            <a:tailEnd/>
          </a:ln>
          <a:effectLst/>
        </p:spPr>
      </p:pic>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1143000" y="1371600"/>
            <a:ext cx="6248400" cy="5105400"/>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History of Nursing</a:t>
            </a:r>
            <a:endParaRPr lang="en-US" dirty="0"/>
          </a:p>
        </p:txBody>
      </p:sp>
      <p:sp>
        <p:nvSpPr>
          <p:cNvPr id="3" name="Content Placeholder 2"/>
          <p:cNvSpPr>
            <a:spLocks noGrp="1"/>
          </p:cNvSpPr>
          <p:nvPr>
            <p:ph idx="1"/>
          </p:nvPr>
        </p:nvSpPr>
        <p:spPr/>
        <p:txBody>
          <a:bodyPr>
            <a:normAutofit fontScale="92500"/>
          </a:bodyPr>
          <a:lstStyle/>
          <a:p>
            <a:r>
              <a:rPr lang="en-US" dirty="0" smtClean="0"/>
              <a:t>In the 18th and 19th centuries, the nursing profession expanded to include care of soldiers during many prominent wars. </a:t>
            </a:r>
          </a:p>
          <a:p>
            <a:r>
              <a:rPr lang="en-US" dirty="0" smtClean="0"/>
              <a:t>In 1853, Florence Nightingale served as a nurse during the Crimean War, during which she not only cared for the injured, but set standards of cleanliness in the areas where she worked; her sanitary reforms reduced the overall incidence of infection where they were implemented. </a:t>
            </a:r>
            <a:endParaRPr lang="en-US" dirty="0"/>
          </a:p>
        </p:txBody>
      </p:sp>
    </p:spTree>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839200" cy="1325562"/>
          </a:xfrm>
        </p:spPr>
        <p:txBody>
          <a:bodyPr>
            <a:normAutofit fontScale="90000"/>
          </a:bodyPr>
          <a:lstStyle/>
          <a:p>
            <a:r>
              <a:rPr lang="en-US" b="1" dirty="0" smtClean="0"/>
              <a:t>A mercury column sphygmomanometer and an</a:t>
            </a:r>
            <a:br>
              <a:rPr lang="en-US" b="1" dirty="0" smtClean="0"/>
            </a:br>
            <a:r>
              <a:rPr lang="en-US" b="1" dirty="0" smtClean="0"/>
              <a:t>aneroid sphygmomanometer</a:t>
            </a:r>
            <a:r>
              <a:rPr lang="en-US" dirty="0" smtClean="0"/>
              <a:t>.</a:t>
            </a:r>
            <a:endParaRPr lang="en-US" dirty="0"/>
          </a:p>
        </p:txBody>
      </p:sp>
      <p:pic>
        <p:nvPicPr>
          <p:cNvPr id="3074" name="Picture 2"/>
          <p:cNvPicPr>
            <a:picLocks noGrp="1" noChangeAspect="1" noChangeArrowheads="1"/>
          </p:cNvPicPr>
          <p:nvPr>
            <p:ph idx="1"/>
          </p:nvPr>
        </p:nvPicPr>
        <p:blipFill>
          <a:blip r:embed="rId2"/>
          <a:srcRect/>
          <a:stretch>
            <a:fillRect/>
          </a:stretch>
        </p:blipFill>
        <p:spPr bwMode="auto">
          <a:xfrm>
            <a:off x="1447800" y="1905000"/>
            <a:ext cx="6476999" cy="4495800"/>
          </a:xfrm>
          <a:prstGeom prst="rect">
            <a:avLst/>
          </a:prstGeom>
          <a:noFill/>
          <a:ln w="9525">
            <a:noFill/>
            <a:miter lim="800000"/>
            <a:headEnd/>
            <a:tailEnd/>
          </a:ln>
          <a:effectLst/>
        </p:spPr>
      </p:pic>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Sizes of blood pressure cuffs</a:t>
            </a:r>
            <a:endParaRPr lang="en-US" b="1" dirty="0"/>
          </a:p>
        </p:txBody>
      </p:sp>
      <p:pic>
        <p:nvPicPr>
          <p:cNvPr id="4098" name="Picture 2"/>
          <p:cNvPicPr>
            <a:picLocks noGrp="1" noChangeAspect="1" noChangeArrowheads="1"/>
          </p:cNvPicPr>
          <p:nvPr>
            <p:ph idx="1"/>
          </p:nvPr>
        </p:nvPicPr>
        <p:blipFill>
          <a:blip r:embed="rId2"/>
          <a:srcRect/>
          <a:stretch>
            <a:fillRect/>
          </a:stretch>
        </p:blipFill>
        <p:spPr bwMode="auto">
          <a:xfrm>
            <a:off x="685800" y="2057400"/>
            <a:ext cx="7620000" cy="4038600"/>
          </a:xfrm>
          <a:prstGeom prst="rect">
            <a:avLst/>
          </a:prstGeom>
          <a:noFill/>
          <a:ln w="9525">
            <a:noFill/>
            <a:miter lim="800000"/>
            <a:headEnd/>
            <a:tailEnd/>
          </a:ln>
          <a:effectLst/>
        </p:spPr>
      </p:pic>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Stethoscope </a:t>
            </a:r>
            <a:endParaRPr lang="en-US" b="1" dirty="0"/>
          </a:p>
        </p:txBody>
      </p:sp>
      <p:sp>
        <p:nvSpPr>
          <p:cNvPr id="3" name="Content Placeholder 2"/>
          <p:cNvSpPr>
            <a:spLocks noGrp="1"/>
          </p:cNvSpPr>
          <p:nvPr>
            <p:ph idx="1"/>
          </p:nvPr>
        </p:nvSpPr>
        <p:spPr>
          <a:xfrm>
            <a:off x="457200" y="1371600"/>
            <a:ext cx="8229600" cy="5105400"/>
          </a:xfrm>
        </p:spPr>
        <p:txBody>
          <a:bodyPr>
            <a:normAutofit/>
          </a:bodyPr>
          <a:lstStyle/>
          <a:p>
            <a:r>
              <a:rPr lang="en-US" dirty="0" smtClean="0"/>
              <a:t>The stethoscope is an instrument for listening to sounds within the body. </a:t>
            </a:r>
          </a:p>
          <a:p>
            <a:r>
              <a:rPr lang="en-US" dirty="0" smtClean="0"/>
              <a:t>Body sounds can be heard at the skin’s surface and transported via enclosed columns of air to the ear.</a:t>
            </a:r>
          </a:p>
          <a:p>
            <a:r>
              <a:rPr lang="en-US" dirty="0" smtClean="0"/>
              <a:t>In order to take the blood pressure, the stethoscope diaphragm is applied directly over the brachial pulse pressure point (inner arm).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Stethoscope</a:t>
            </a:r>
            <a:endParaRPr lang="en-US" dirty="0"/>
          </a:p>
        </p:txBody>
      </p:sp>
      <p:sp>
        <p:nvSpPr>
          <p:cNvPr id="3" name="Content Placeholder 2"/>
          <p:cNvSpPr>
            <a:spLocks noGrp="1"/>
          </p:cNvSpPr>
          <p:nvPr>
            <p:ph idx="1"/>
          </p:nvPr>
        </p:nvSpPr>
        <p:spPr/>
        <p:txBody>
          <a:bodyPr/>
          <a:lstStyle/>
          <a:p>
            <a:r>
              <a:rPr lang="en-US" dirty="0"/>
              <a:t>The diaphragm headpiece should be applied with light pressure (heavy pressure will distort the artery and produce sounds below the true diastolic) so that there is no air between the skin and the stethoscope.</a:t>
            </a:r>
          </a:p>
          <a:p>
            <a:r>
              <a:rPr lang="en-US" dirty="0"/>
              <a:t>In using stethoscopes with bent ear tips, the ear tips should point forward toward the nose.</a:t>
            </a:r>
          </a:p>
          <a:p>
            <a:endParaRPr lang="en-US" dirty="0"/>
          </a:p>
        </p:txBody>
      </p:sp>
    </p:spTree>
    <p:extLst>
      <p:ext uri="{BB962C8B-B14F-4D97-AF65-F5344CB8AC3E}">
        <p14:creationId xmlns:p14="http://schemas.microsoft.com/office/powerpoint/2010/main" val="134213046"/>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Stethoscope </a:t>
            </a:r>
            <a:endParaRPr lang="en-US" b="1" dirty="0"/>
          </a:p>
        </p:txBody>
      </p:sp>
      <p:grpSp>
        <p:nvGrpSpPr>
          <p:cNvPr id="3" name="Content Placeholder 4"/>
          <p:cNvGrpSpPr>
            <a:grpSpLocks noGrp="1"/>
          </p:cNvGrpSpPr>
          <p:nvPr/>
        </p:nvGrpSpPr>
        <p:grpSpPr bwMode="auto">
          <a:xfrm>
            <a:off x="457200" y="1600200"/>
            <a:ext cx="8229600" cy="4525963"/>
            <a:chOff x="2873" y="672"/>
            <a:chExt cx="2743" cy="3207"/>
          </a:xfrm>
        </p:grpSpPr>
        <p:pic>
          <p:nvPicPr>
            <p:cNvPr id="6" name="Picture 5" descr="C09-03C-829412"/>
            <p:cNvPicPr>
              <a:picLocks noChangeAspect="1" noChangeArrowheads="1"/>
            </p:cNvPicPr>
            <p:nvPr/>
          </p:nvPicPr>
          <p:blipFill>
            <a:blip r:embed="rId2"/>
            <a:srcRect/>
            <a:stretch>
              <a:fillRect/>
            </a:stretch>
          </p:blipFill>
          <p:spPr bwMode="auto">
            <a:xfrm>
              <a:off x="2873" y="672"/>
              <a:ext cx="2311" cy="3072"/>
            </a:xfrm>
            <a:prstGeom prst="rect">
              <a:avLst/>
            </a:prstGeom>
            <a:noFill/>
          </p:spPr>
        </p:pic>
        <p:sp>
          <p:nvSpPr>
            <p:cNvPr id="7" name="Text Box 6"/>
            <p:cNvSpPr txBox="1">
              <a:spLocks noChangeArrowheads="1"/>
            </p:cNvSpPr>
            <p:nvPr/>
          </p:nvSpPr>
          <p:spPr bwMode="auto">
            <a:xfrm>
              <a:off x="4558" y="913"/>
              <a:ext cx="962" cy="279"/>
            </a:xfrm>
            <a:prstGeom prst="rect">
              <a:avLst/>
            </a:prstGeom>
            <a:solidFill>
              <a:srgbClr val="FFFFFF"/>
            </a:solidFill>
            <a:ln w="9525">
              <a:noFill/>
              <a:miter lim="800000"/>
              <a:headEnd/>
              <a:tailEnd/>
            </a:ln>
          </p:spPr>
          <p:txBody>
            <a:bodyPr>
              <a:spAutoFit/>
            </a:bodyPr>
            <a:lstStyle/>
            <a:p>
              <a:pPr algn="l"/>
              <a:r>
                <a:rPr lang="en-US" sz="1800">
                  <a:solidFill>
                    <a:srgbClr val="000000"/>
                  </a:solidFill>
                  <a:latin typeface="Times New Roman" pitchFamily="18" charset="0"/>
                </a:rPr>
                <a:t>Earpieces</a:t>
              </a:r>
            </a:p>
          </p:txBody>
        </p:sp>
        <p:sp>
          <p:nvSpPr>
            <p:cNvPr id="8" name="Text Box 7"/>
            <p:cNvSpPr txBox="1">
              <a:spLocks noChangeArrowheads="1"/>
            </p:cNvSpPr>
            <p:nvPr/>
          </p:nvSpPr>
          <p:spPr bwMode="auto">
            <a:xfrm>
              <a:off x="4558" y="1248"/>
              <a:ext cx="819" cy="279"/>
            </a:xfrm>
            <a:prstGeom prst="rect">
              <a:avLst/>
            </a:prstGeom>
            <a:solidFill>
              <a:srgbClr val="FFFFFF"/>
            </a:solidFill>
            <a:ln w="9525">
              <a:noFill/>
              <a:miter lim="800000"/>
              <a:headEnd/>
              <a:tailEnd/>
            </a:ln>
          </p:spPr>
          <p:txBody>
            <a:bodyPr>
              <a:spAutoFit/>
            </a:bodyPr>
            <a:lstStyle/>
            <a:p>
              <a:pPr algn="l"/>
              <a:r>
                <a:rPr lang="en-US" sz="1800">
                  <a:solidFill>
                    <a:srgbClr val="000000"/>
                  </a:solidFill>
                  <a:latin typeface="Times New Roman" pitchFamily="18" charset="0"/>
                </a:rPr>
                <a:t>Binaurals</a:t>
              </a:r>
            </a:p>
          </p:txBody>
        </p:sp>
        <p:sp>
          <p:nvSpPr>
            <p:cNvPr id="9" name="Text Box 8"/>
            <p:cNvSpPr txBox="1">
              <a:spLocks noChangeArrowheads="1"/>
            </p:cNvSpPr>
            <p:nvPr/>
          </p:nvSpPr>
          <p:spPr bwMode="auto">
            <a:xfrm>
              <a:off x="4082" y="2401"/>
              <a:ext cx="1534" cy="489"/>
            </a:xfrm>
            <a:prstGeom prst="rect">
              <a:avLst/>
            </a:prstGeom>
            <a:solidFill>
              <a:srgbClr val="FFFFFF"/>
            </a:solidFill>
            <a:ln w="9525">
              <a:noFill/>
              <a:miter lim="800000"/>
              <a:headEnd/>
              <a:tailEnd/>
            </a:ln>
          </p:spPr>
          <p:txBody>
            <a:bodyPr>
              <a:spAutoFit/>
            </a:bodyPr>
            <a:lstStyle/>
            <a:p>
              <a:pPr algn="l"/>
              <a:r>
                <a:rPr lang="en-US" sz="1800">
                  <a:solidFill>
                    <a:srgbClr val="000000"/>
                  </a:solidFill>
                  <a:latin typeface="Times New Roman" pitchFamily="18" charset="0"/>
                </a:rPr>
                <a:t>Rubber or plastic tubing</a:t>
              </a:r>
            </a:p>
          </p:txBody>
        </p:sp>
        <p:sp>
          <p:nvSpPr>
            <p:cNvPr id="10" name="Text Box 9"/>
            <p:cNvSpPr txBox="1">
              <a:spLocks noChangeArrowheads="1"/>
            </p:cNvSpPr>
            <p:nvPr/>
          </p:nvSpPr>
          <p:spPr bwMode="auto">
            <a:xfrm>
              <a:off x="4703" y="3023"/>
              <a:ext cx="386" cy="279"/>
            </a:xfrm>
            <a:prstGeom prst="rect">
              <a:avLst/>
            </a:prstGeom>
            <a:solidFill>
              <a:srgbClr val="FFFFFF"/>
            </a:solidFill>
            <a:ln w="9525">
              <a:noFill/>
              <a:miter lim="800000"/>
              <a:headEnd/>
              <a:tailEnd/>
            </a:ln>
          </p:spPr>
          <p:txBody>
            <a:bodyPr>
              <a:spAutoFit/>
            </a:bodyPr>
            <a:lstStyle/>
            <a:p>
              <a:pPr algn="l"/>
              <a:r>
                <a:rPr lang="en-US" sz="1800">
                  <a:solidFill>
                    <a:srgbClr val="000000"/>
                  </a:solidFill>
                  <a:latin typeface="Times New Roman" pitchFamily="18" charset="0"/>
                </a:rPr>
                <a:t>Bell</a:t>
              </a:r>
            </a:p>
          </p:txBody>
        </p:sp>
        <p:sp>
          <p:nvSpPr>
            <p:cNvPr id="11" name="Text Box 10"/>
            <p:cNvSpPr txBox="1">
              <a:spLocks noChangeArrowheads="1"/>
            </p:cNvSpPr>
            <p:nvPr/>
          </p:nvSpPr>
          <p:spPr bwMode="auto">
            <a:xfrm>
              <a:off x="4703" y="3312"/>
              <a:ext cx="817" cy="279"/>
            </a:xfrm>
            <a:prstGeom prst="rect">
              <a:avLst/>
            </a:prstGeom>
            <a:solidFill>
              <a:srgbClr val="FFFFFF"/>
            </a:solidFill>
            <a:ln w="9525">
              <a:noFill/>
              <a:miter lim="800000"/>
              <a:headEnd/>
              <a:tailEnd/>
            </a:ln>
          </p:spPr>
          <p:txBody>
            <a:bodyPr>
              <a:spAutoFit/>
            </a:bodyPr>
            <a:lstStyle/>
            <a:p>
              <a:pPr algn="l"/>
              <a:r>
                <a:rPr lang="en-US" sz="1800">
                  <a:solidFill>
                    <a:srgbClr val="000000"/>
                  </a:solidFill>
                  <a:latin typeface="Times New Roman" pitchFamily="18" charset="0"/>
                </a:rPr>
                <a:t>Chestpiece</a:t>
              </a:r>
            </a:p>
          </p:txBody>
        </p:sp>
        <p:sp>
          <p:nvSpPr>
            <p:cNvPr id="12" name="Text Box 11"/>
            <p:cNvSpPr txBox="1">
              <a:spLocks noChangeArrowheads="1"/>
            </p:cNvSpPr>
            <p:nvPr/>
          </p:nvSpPr>
          <p:spPr bwMode="auto">
            <a:xfrm>
              <a:off x="4703" y="3599"/>
              <a:ext cx="817" cy="280"/>
            </a:xfrm>
            <a:prstGeom prst="rect">
              <a:avLst/>
            </a:prstGeom>
            <a:solidFill>
              <a:srgbClr val="FFFFFF"/>
            </a:solidFill>
            <a:ln w="9525">
              <a:noFill/>
              <a:miter lim="800000"/>
              <a:headEnd/>
              <a:tailEnd/>
            </a:ln>
          </p:spPr>
          <p:txBody>
            <a:bodyPr>
              <a:spAutoFit/>
            </a:bodyPr>
            <a:lstStyle/>
            <a:p>
              <a:pPr algn="l"/>
              <a:r>
                <a:rPr lang="en-US" sz="1800">
                  <a:solidFill>
                    <a:srgbClr val="000000"/>
                  </a:solidFill>
                  <a:latin typeface="Times New Roman" pitchFamily="18" charset="0"/>
                </a:rPr>
                <a:t>Diaphragm</a:t>
              </a:r>
            </a:p>
          </p:txBody>
        </p:sp>
      </p:gr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normAutofit/>
          </a:bodyPr>
          <a:lstStyle/>
          <a:p>
            <a:r>
              <a:rPr lang="en-US" b="1" dirty="0" smtClean="0"/>
              <a:t>Monitoring Blood pressure</a:t>
            </a:r>
            <a:endParaRPr lang="en-US" b="1" dirty="0"/>
          </a:p>
        </p:txBody>
      </p:sp>
      <p:sp>
        <p:nvSpPr>
          <p:cNvPr id="3" name="Content Placeholder 2"/>
          <p:cNvSpPr>
            <a:spLocks noGrp="1"/>
          </p:cNvSpPr>
          <p:nvPr>
            <p:ph idx="1"/>
          </p:nvPr>
        </p:nvSpPr>
        <p:spPr>
          <a:xfrm>
            <a:off x="457200" y="1447800"/>
            <a:ext cx="8229600" cy="5410200"/>
          </a:xfrm>
        </p:spPr>
        <p:txBody>
          <a:bodyPr>
            <a:normAutofit/>
          </a:bodyPr>
          <a:lstStyle/>
          <a:p>
            <a:pPr>
              <a:buNone/>
            </a:pPr>
            <a:r>
              <a:rPr lang="en-US" b="1" dirty="0" smtClean="0"/>
              <a:t>Purposes:</a:t>
            </a:r>
          </a:p>
          <a:p>
            <a:pPr>
              <a:buNone/>
            </a:pPr>
            <a:r>
              <a:rPr lang="en-US" dirty="0" smtClean="0"/>
              <a:t>1) To aid in the diagnosis of the patient’ s condition</a:t>
            </a:r>
          </a:p>
          <a:p>
            <a:pPr>
              <a:buNone/>
            </a:pPr>
            <a:r>
              <a:rPr lang="en-US" dirty="0" smtClean="0"/>
              <a:t>2) To guide in his treatment.</a:t>
            </a:r>
          </a:p>
          <a:p>
            <a:pPr>
              <a:buNone/>
            </a:pPr>
            <a:r>
              <a:rPr lang="en-US" dirty="0" smtClean="0"/>
              <a:t>3) To evaluate the patient’ s progress</a:t>
            </a:r>
            <a:r>
              <a:rPr lang="en-US" dirty="0" smtClean="0"/>
              <a:t>.</a:t>
            </a:r>
            <a:endParaRPr lang="en-US" dirty="0" smtClean="0"/>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Monitoring Blood pressure</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a:t>I</a:t>
            </a:r>
            <a:r>
              <a:rPr lang="en-US" b="1" dirty="0" smtClean="0"/>
              <a:t>ndications</a:t>
            </a:r>
            <a:r>
              <a:rPr lang="en-US" b="1" dirty="0"/>
              <a:t>: </a:t>
            </a:r>
          </a:p>
          <a:p>
            <a:pPr>
              <a:buNone/>
            </a:pPr>
            <a:r>
              <a:rPr lang="en-US" dirty="0"/>
              <a:t>o New patients.</a:t>
            </a:r>
          </a:p>
          <a:p>
            <a:pPr>
              <a:buNone/>
            </a:pPr>
            <a:r>
              <a:rPr lang="en-US" dirty="0"/>
              <a:t>o Pre and post operative patients.</a:t>
            </a:r>
          </a:p>
          <a:p>
            <a:pPr>
              <a:buNone/>
            </a:pPr>
            <a:r>
              <a:rPr lang="en-US" dirty="0"/>
              <a:t>o Antenatal and post natal patients.</a:t>
            </a:r>
          </a:p>
          <a:p>
            <a:pPr>
              <a:buNone/>
            </a:pPr>
            <a:r>
              <a:rPr lang="en-US" dirty="0"/>
              <a:t>o Patients with shock and </a:t>
            </a:r>
            <a:r>
              <a:rPr lang="en-US" dirty="0" err="1"/>
              <a:t>haemorrhage</a:t>
            </a:r>
            <a:r>
              <a:rPr lang="en-US" dirty="0"/>
              <a:t>.</a:t>
            </a:r>
          </a:p>
          <a:p>
            <a:pPr>
              <a:buNone/>
            </a:pPr>
            <a:r>
              <a:rPr lang="en-US" dirty="0"/>
              <a:t>o Patients with cardiac conditions and hypertension</a:t>
            </a:r>
          </a:p>
          <a:p>
            <a:pPr>
              <a:buNone/>
            </a:pPr>
            <a:r>
              <a:rPr lang="en-US" dirty="0"/>
              <a:t>o Patients with neurological disorders.</a:t>
            </a:r>
          </a:p>
          <a:p>
            <a:endParaRPr lang="en-US" dirty="0"/>
          </a:p>
        </p:txBody>
      </p:sp>
    </p:spTree>
    <p:extLst>
      <p:ext uri="{BB962C8B-B14F-4D97-AF65-F5344CB8AC3E}">
        <p14:creationId xmlns:p14="http://schemas.microsoft.com/office/powerpoint/2010/main" val="2481998355"/>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Monitoring Blood pressure</a:t>
            </a:r>
            <a:endParaRPr lang="en-US" dirty="0"/>
          </a:p>
        </p:txBody>
      </p:sp>
      <p:sp>
        <p:nvSpPr>
          <p:cNvPr id="3" name="Content Placeholder 2"/>
          <p:cNvSpPr>
            <a:spLocks noGrp="1"/>
          </p:cNvSpPr>
          <p:nvPr>
            <p:ph idx="1"/>
          </p:nvPr>
        </p:nvSpPr>
        <p:spPr/>
        <p:txBody>
          <a:bodyPr>
            <a:normAutofit/>
          </a:bodyPr>
          <a:lstStyle/>
          <a:p>
            <a:pPr>
              <a:buNone/>
            </a:pPr>
            <a:r>
              <a:rPr lang="en-US" b="1" dirty="0"/>
              <a:t>General Instructions:</a:t>
            </a:r>
          </a:p>
          <a:p>
            <a:pPr>
              <a:buNone/>
            </a:pPr>
            <a:r>
              <a:rPr lang="en-US" dirty="0"/>
              <a:t>1) See that the patient is relaxed and is a comfortable position.</a:t>
            </a:r>
          </a:p>
          <a:p>
            <a:pPr>
              <a:buNone/>
            </a:pPr>
            <a:r>
              <a:rPr lang="en-US" dirty="0" smtClean="0"/>
              <a:t>2) </a:t>
            </a:r>
            <a:r>
              <a:rPr lang="en-US" dirty="0"/>
              <a:t>Record pulse along with blood pressure.</a:t>
            </a:r>
          </a:p>
          <a:p>
            <a:pPr>
              <a:buNone/>
            </a:pPr>
            <a:r>
              <a:rPr lang="en-US" dirty="0" smtClean="0"/>
              <a:t>3) </a:t>
            </a:r>
            <a:r>
              <a:rPr lang="en-US" dirty="0"/>
              <a:t>Blood pressure is taken at the same arm, same time, same posture daily.</a:t>
            </a:r>
          </a:p>
          <a:p>
            <a:endParaRPr lang="en-US" dirty="0"/>
          </a:p>
        </p:txBody>
      </p:sp>
    </p:spTree>
    <p:extLst>
      <p:ext uri="{BB962C8B-B14F-4D97-AF65-F5344CB8AC3E}">
        <p14:creationId xmlns:p14="http://schemas.microsoft.com/office/powerpoint/2010/main" val="3194629211"/>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Blood pressure</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41139086"/>
              </p:ext>
            </p:extLst>
          </p:nvPr>
        </p:nvGraphicFramePr>
        <p:xfrm>
          <a:off x="457200" y="1600200"/>
          <a:ext cx="8229600" cy="4953000"/>
        </p:xfrm>
        <a:graphic>
          <a:graphicData uri="http://schemas.openxmlformats.org/drawingml/2006/table">
            <a:tbl>
              <a:tblPr firstRow="1" bandRow="1">
                <a:tableStyleId>{5C22544A-7EE6-4342-B048-85BDC9FD1C3A}</a:tableStyleId>
              </a:tblPr>
              <a:tblGrid>
                <a:gridCol w="3048000"/>
                <a:gridCol w="2438400"/>
                <a:gridCol w="2743200"/>
              </a:tblGrid>
              <a:tr h="1490310">
                <a:tc>
                  <a:txBody>
                    <a:bodyPr/>
                    <a:lstStyle/>
                    <a:p>
                      <a:r>
                        <a:rPr lang="en-US" sz="3200" b="1" kern="1200" baseline="0" dirty="0" smtClean="0">
                          <a:solidFill>
                            <a:schemeClr val="lt1"/>
                          </a:solidFill>
                          <a:latin typeface="+mn-lt"/>
                          <a:ea typeface="+mn-ea"/>
                          <a:cs typeface="+mn-cs"/>
                        </a:rPr>
                        <a:t>Classification</a:t>
                      </a:r>
                      <a:endParaRPr lang="en-US" sz="3200" dirty="0"/>
                    </a:p>
                  </a:txBody>
                  <a:tcPr/>
                </a:tc>
                <a:tc>
                  <a:txBody>
                    <a:bodyPr/>
                    <a:lstStyle/>
                    <a:p>
                      <a:r>
                        <a:rPr lang="en-US" sz="3200" b="1" kern="1200" baseline="0" dirty="0" smtClean="0">
                          <a:solidFill>
                            <a:schemeClr val="lt1"/>
                          </a:solidFill>
                          <a:latin typeface="+mn-lt"/>
                          <a:ea typeface="+mn-ea"/>
                          <a:cs typeface="+mn-cs"/>
                        </a:rPr>
                        <a:t>SBP(mmHg) </a:t>
                      </a:r>
                      <a:endParaRPr lang="en-US" sz="3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kern="1200" baseline="0" dirty="0" smtClean="0">
                          <a:solidFill>
                            <a:schemeClr val="lt1"/>
                          </a:solidFill>
                          <a:latin typeface="+mn-lt"/>
                          <a:ea typeface="+mn-ea"/>
                          <a:cs typeface="+mn-cs"/>
                        </a:rPr>
                        <a:t>DBP(mmHg)</a:t>
                      </a:r>
                      <a:endParaRPr lang="en-US" sz="3200" dirty="0" smtClean="0"/>
                    </a:p>
                    <a:p>
                      <a:endParaRPr lang="en-US" sz="3200" dirty="0"/>
                    </a:p>
                  </a:txBody>
                  <a:tcPr/>
                </a:tc>
              </a:tr>
              <a:tr h="3462690">
                <a:tc>
                  <a:txBody>
                    <a:bodyPr/>
                    <a:lstStyle/>
                    <a:p>
                      <a:r>
                        <a:rPr lang="en-US" sz="3200" kern="1200" baseline="0" dirty="0" smtClean="0">
                          <a:solidFill>
                            <a:schemeClr val="dk1"/>
                          </a:solidFill>
                          <a:latin typeface="+mn-lt"/>
                          <a:ea typeface="+mn-ea"/>
                          <a:cs typeface="+mn-cs"/>
                        </a:rPr>
                        <a:t>Normal</a:t>
                      </a:r>
                    </a:p>
                    <a:p>
                      <a:r>
                        <a:rPr lang="en-US" sz="3200" kern="1200" baseline="0" dirty="0" smtClean="0">
                          <a:solidFill>
                            <a:schemeClr val="dk1"/>
                          </a:solidFill>
                          <a:latin typeface="+mn-lt"/>
                          <a:ea typeface="+mn-ea"/>
                          <a:cs typeface="+mn-cs"/>
                        </a:rPr>
                        <a:t>Pre-hypertension</a:t>
                      </a:r>
                    </a:p>
                    <a:p>
                      <a:r>
                        <a:rPr lang="en-US" sz="3200" kern="1200" baseline="0" dirty="0" smtClean="0">
                          <a:solidFill>
                            <a:schemeClr val="dk1"/>
                          </a:solidFill>
                          <a:latin typeface="+mn-lt"/>
                          <a:ea typeface="+mn-ea"/>
                          <a:cs typeface="+mn-cs"/>
                        </a:rPr>
                        <a:t>Grade 1</a:t>
                      </a:r>
                    </a:p>
                    <a:p>
                      <a:r>
                        <a:rPr lang="en-US" sz="3200" kern="1200" baseline="0" dirty="0" smtClean="0">
                          <a:solidFill>
                            <a:schemeClr val="dk1"/>
                          </a:solidFill>
                          <a:latin typeface="+mn-lt"/>
                          <a:ea typeface="+mn-ea"/>
                          <a:cs typeface="+mn-cs"/>
                        </a:rPr>
                        <a:t>Grade 2</a:t>
                      </a:r>
                    </a:p>
                    <a:p>
                      <a:r>
                        <a:rPr lang="en-US" sz="3200" kern="1200" baseline="0" dirty="0" smtClean="0">
                          <a:solidFill>
                            <a:schemeClr val="dk1"/>
                          </a:solidFill>
                          <a:latin typeface="+mn-lt"/>
                          <a:ea typeface="+mn-ea"/>
                          <a:cs typeface="+mn-cs"/>
                        </a:rPr>
                        <a:t>Grade 3</a:t>
                      </a:r>
                      <a:endParaRPr lang="en-US" sz="3200" dirty="0"/>
                    </a:p>
                  </a:txBody>
                  <a:tcPr/>
                </a:tc>
                <a:tc>
                  <a:txBody>
                    <a:bodyPr/>
                    <a:lstStyle/>
                    <a:p>
                      <a:r>
                        <a:rPr lang="en-US" sz="3200" kern="1200" baseline="0" dirty="0" smtClean="0">
                          <a:solidFill>
                            <a:schemeClr val="dk1"/>
                          </a:solidFill>
                          <a:latin typeface="+mn-lt"/>
                          <a:ea typeface="+mn-ea"/>
                          <a:cs typeface="+mn-cs"/>
                        </a:rPr>
                        <a:t>&lt;120</a:t>
                      </a:r>
                    </a:p>
                    <a:p>
                      <a:r>
                        <a:rPr lang="en-US" sz="3200" kern="1200" baseline="0" dirty="0" smtClean="0">
                          <a:solidFill>
                            <a:schemeClr val="dk1"/>
                          </a:solidFill>
                          <a:latin typeface="+mn-lt"/>
                          <a:ea typeface="+mn-ea"/>
                          <a:cs typeface="+mn-cs"/>
                        </a:rPr>
                        <a:t>120-139</a:t>
                      </a:r>
                    </a:p>
                    <a:p>
                      <a:r>
                        <a:rPr lang="en-US" sz="3200" kern="1200" baseline="0" dirty="0" smtClean="0">
                          <a:solidFill>
                            <a:schemeClr val="dk1"/>
                          </a:solidFill>
                          <a:latin typeface="+mn-lt"/>
                          <a:ea typeface="+mn-ea"/>
                          <a:cs typeface="+mn-cs"/>
                        </a:rPr>
                        <a:t>140-159</a:t>
                      </a:r>
                      <a:endParaRPr lang="en-US" sz="3200" kern="1200" baseline="0" dirty="0" smtClean="0">
                        <a:solidFill>
                          <a:schemeClr val="dk1"/>
                        </a:solidFill>
                        <a:latin typeface="+mn-lt"/>
                        <a:ea typeface="+mn-ea"/>
                        <a:cs typeface="+mn-cs"/>
                      </a:endParaRPr>
                    </a:p>
                    <a:p>
                      <a:r>
                        <a:rPr lang="en-US" sz="3200" kern="1200" baseline="0" dirty="0" smtClean="0">
                          <a:solidFill>
                            <a:schemeClr val="dk1"/>
                          </a:solidFill>
                          <a:latin typeface="+mn-lt"/>
                          <a:ea typeface="+mn-ea"/>
                          <a:cs typeface="+mn-cs"/>
                        </a:rPr>
                        <a:t>160-179</a:t>
                      </a:r>
                    </a:p>
                    <a:p>
                      <a:r>
                        <a:rPr lang="en-US" sz="3200" kern="1200" baseline="0" dirty="0" smtClean="0">
                          <a:solidFill>
                            <a:schemeClr val="dk1"/>
                          </a:solidFill>
                          <a:latin typeface="+mn-lt"/>
                          <a:ea typeface="+mn-ea"/>
                          <a:cs typeface="+mn-cs"/>
                        </a:rPr>
                        <a:t>&gt;/= 180</a:t>
                      </a:r>
                      <a:endParaRPr lang="en-US" sz="3200" dirty="0"/>
                    </a:p>
                  </a:txBody>
                  <a:tcPr/>
                </a:tc>
                <a:tc>
                  <a:txBody>
                    <a:bodyPr/>
                    <a:lstStyle/>
                    <a:p>
                      <a:r>
                        <a:rPr lang="en-US" sz="3200" kern="1200" baseline="0" dirty="0" smtClean="0">
                          <a:solidFill>
                            <a:schemeClr val="dk1"/>
                          </a:solidFill>
                          <a:latin typeface="+mn-lt"/>
                          <a:ea typeface="+mn-ea"/>
                          <a:cs typeface="+mn-cs"/>
                        </a:rPr>
                        <a:t>&lt;80</a:t>
                      </a:r>
                    </a:p>
                    <a:p>
                      <a:r>
                        <a:rPr lang="en-US" sz="3200" kern="1200" baseline="0" dirty="0" smtClean="0">
                          <a:solidFill>
                            <a:schemeClr val="dk1"/>
                          </a:solidFill>
                          <a:latin typeface="+mn-lt"/>
                          <a:ea typeface="+mn-ea"/>
                          <a:cs typeface="+mn-cs"/>
                        </a:rPr>
                        <a:t>80-89</a:t>
                      </a:r>
                    </a:p>
                    <a:p>
                      <a:r>
                        <a:rPr lang="en-US" sz="3200" kern="1200" baseline="0" dirty="0" smtClean="0">
                          <a:solidFill>
                            <a:schemeClr val="dk1"/>
                          </a:solidFill>
                          <a:latin typeface="+mn-lt"/>
                          <a:ea typeface="+mn-ea"/>
                          <a:cs typeface="+mn-cs"/>
                        </a:rPr>
                        <a:t>90-99</a:t>
                      </a:r>
                      <a:endParaRPr lang="en-US" sz="3200" kern="1200" baseline="0" dirty="0" smtClean="0">
                        <a:solidFill>
                          <a:schemeClr val="dk1"/>
                        </a:solidFill>
                        <a:latin typeface="+mn-lt"/>
                        <a:ea typeface="+mn-ea"/>
                        <a:cs typeface="+mn-cs"/>
                      </a:endParaRPr>
                    </a:p>
                    <a:p>
                      <a:r>
                        <a:rPr lang="en-US" sz="3200" kern="1200" baseline="0" dirty="0" smtClean="0">
                          <a:solidFill>
                            <a:schemeClr val="dk1"/>
                          </a:solidFill>
                          <a:latin typeface="+mn-lt"/>
                          <a:ea typeface="+mn-ea"/>
                          <a:cs typeface="+mn-cs"/>
                        </a:rPr>
                        <a:t>100-109</a:t>
                      </a:r>
                    </a:p>
                    <a:p>
                      <a:r>
                        <a:rPr lang="en-US" sz="3200" kern="1200" baseline="0" dirty="0" smtClean="0">
                          <a:solidFill>
                            <a:schemeClr val="dk1"/>
                          </a:solidFill>
                          <a:latin typeface="+mn-lt"/>
                          <a:ea typeface="+mn-ea"/>
                          <a:cs typeface="+mn-cs"/>
                        </a:rPr>
                        <a:t>&gt;/= 110</a:t>
                      </a:r>
                      <a:endParaRPr lang="en-US" sz="3200" dirty="0"/>
                    </a:p>
                  </a:txBody>
                  <a:tcPr/>
                </a:tc>
              </a:tr>
            </a:tbl>
          </a:graphicData>
        </a:graphic>
      </p:graphicFrame>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srcRect/>
          <a:stretch>
            <a:fillRect/>
          </a:stretch>
        </p:blipFill>
        <p:spPr bwMode="auto">
          <a:xfrm>
            <a:off x="609600" y="0"/>
            <a:ext cx="85344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History of Nursing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At the end of the 19th century, more nurses began to work toward changing policy in leadership and education in nursing schools, recognizing their role as more than that of a bedside caregiver. </a:t>
            </a:r>
          </a:p>
          <a:p>
            <a:r>
              <a:rPr lang="en-US" dirty="0" smtClean="0"/>
              <a:t>By implementing change, many nurses went beyond the scope of care to educate those in leadership about the need for prevention and to reach some groups of people that may have fallen through the cracks. </a:t>
            </a:r>
          </a:p>
        </p:txBody>
      </p:sp>
    </p:spTree>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Electronic </a:t>
            </a:r>
            <a:r>
              <a:rPr lang="en-US" b="1" dirty="0" err="1" smtClean="0"/>
              <a:t>sphygnomanometer</a:t>
            </a:r>
            <a:endParaRPr lang="en-US" b="1" dirty="0"/>
          </a:p>
        </p:txBody>
      </p:sp>
      <p:pic>
        <p:nvPicPr>
          <p:cNvPr id="4" name="Picture 4" descr="37_6small"/>
          <p:cNvPicPr>
            <a:picLocks noGrp="1" noChangeAspect="1" noChangeArrowheads="1"/>
          </p:cNvPicPr>
          <p:nvPr>
            <p:ph idx="1"/>
          </p:nvPr>
        </p:nvPicPr>
        <p:blipFill>
          <a:blip r:embed="rId2"/>
          <a:srcRect/>
          <a:stretch>
            <a:fillRect/>
          </a:stretch>
        </p:blipFill>
        <p:spPr bwMode="auto">
          <a:xfrm>
            <a:off x="1371600" y="1600200"/>
            <a:ext cx="5715000" cy="4724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Procedure</a:t>
            </a:r>
            <a:r>
              <a:rPr lang="en-US" dirty="0" smtClean="0"/>
              <a:t> </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b="1" dirty="0" smtClean="0"/>
              <a:t>1. CHECK </a:t>
            </a:r>
            <a:r>
              <a:rPr lang="en-US" b="1" dirty="0" smtClean="0"/>
              <a:t>THE EQUIPMENT</a:t>
            </a:r>
            <a:r>
              <a:rPr lang="en-US" dirty="0" smtClean="0"/>
              <a:t>. Do not use if any problems are found.</a:t>
            </a:r>
          </a:p>
          <a:p>
            <a:pPr marL="514350" indent="-514350">
              <a:buAutoNum type="alphaLcPeriod"/>
            </a:pPr>
            <a:r>
              <a:rPr lang="en-US" dirty="0" smtClean="0"/>
              <a:t>Look to see that the gauge - mercury meniscus or aneroid needle is at zero</a:t>
            </a:r>
          </a:p>
          <a:p>
            <a:pPr marL="514350" indent="-514350">
              <a:buAutoNum type="alphaLcPeriod"/>
            </a:pPr>
            <a:r>
              <a:rPr lang="en-US" dirty="0" smtClean="0"/>
              <a:t>Check the cuff for any breaks in stitching or tears in the fabric.</a:t>
            </a:r>
          </a:p>
          <a:p>
            <a:pPr>
              <a:buNone/>
            </a:pPr>
            <a:r>
              <a:rPr lang="en-US" dirty="0" smtClean="0"/>
              <a:t>c. Check the rubber tubing for cracks or leaks, especially at connections.</a:t>
            </a:r>
          </a:p>
          <a:p>
            <a:pPr>
              <a:buNone/>
            </a:pPr>
            <a:r>
              <a:rPr lang="en-US" dirty="0" smtClean="0"/>
              <a:t>d. Be sure three sizes of cuffs are accessible (small, regular, and adult large).</a:t>
            </a:r>
          </a:p>
          <a:p>
            <a:pPr>
              <a:buNone/>
            </a:pPr>
            <a:endParaRPr lang="en-US" dirty="0"/>
          </a:p>
        </p:txBody>
      </p:sp>
    </p:spTree>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Procedure</a:t>
            </a:r>
            <a:r>
              <a:rPr lang="en-US" dirty="0" smtClean="0"/>
              <a:t> </a:t>
            </a:r>
            <a:endParaRPr lang="en-US" dirty="0"/>
          </a:p>
        </p:txBody>
      </p:sp>
      <p:sp>
        <p:nvSpPr>
          <p:cNvPr id="3" name="Content Placeholder 2"/>
          <p:cNvSpPr>
            <a:spLocks noGrp="1"/>
          </p:cNvSpPr>
          <p:nvPr>
            <p:ph idx="1"/>
          </p:nvPr>
        </p:nvSpPr>
        <p:spPr>
          <a:xfrm>
            <a:off x="457200" y="1371600"/>
            <a:ext cx="8229600" cy="5105400"/>
          </a:xfrm>
        </p:spPr>
        <p:txBody>
          <a:bodyPr>
            <a:normAutofit fontScale="77500" lnSpcReduction="20000"/>
          </a:bodyPr>
          <a:lstStyle/>
          <a:p>
            <a:pPr>
              <a:buNone/>
            </a:pPr>
            <a:r>
              <a:rPr lang="en-US" dirty="0" smtClean="0"/>
              <a:t>2. PLACE THE MANOMETER so it can be viewed straight on and within 15 inches of the viewer.</a:t>
            </a:r>
          </a:p>
          <a:p>
            <a:pPr>
              <a:buNone/>
            </a:pPr>
            <a:r>
              <a:rPr lang="en-US" dirty="0" smtClean="0"/>
              <a:t>3. RIGHT ARM will be used when possible. Upper arm should be bare and </a:t>
            </a:r>
            <a:r>
              <a:rPr lang="en-US" dirty="0" err="1" smtClean="0"/>
              <a:t>unconstricted</a:t>
            </a:r>
            <a:r>
              <a:rPr lang="en-US" dirty="0" smtClean="0"/>
              <a:t> by clothing</a:t>
            </a:r>
          </a:p>
          <a:p>
            <a:pPr>
              <a:buNone/>
            </a:pPr>
            <a:r>
              <a:rPr lang="en-US" dirty="0" smtClean="0"/>
              <a:t>4. SELECT THE APPROPRIATE SIZE CUFF. The bladder width should equal at least 40% of the circumference of the upper arm, and the length of the bladder should be 80% of the circumference of the arm, but no more than 100%.</a:t>
            </a:r>
          </a:p>
          <a:p>
            <a:pPr>
              <a:buNone/>
            </a:pPr>
            <a:r>
              <a:rPr lang="en-US" dirty="0" smtClean="0"/>
              <a:t>5. PALPATE the location of the brachial artery (on the upper arm's inner aspect).</a:t>
            </a:r>
          </a:p>
          <a:p>
            <a:pPr>
              <a:buNone/>
            </a:pPr>
            <a:r>
              <a:rPr lang="en-US" dirty="0" smtClean="0"/>
              <a:t>6. POSITION the center of the cuff's bladder over the brachial artery.</a:t>
            </a:r>
          </a:p>
          <a:p>
            <a:pPr>
              <a:buNone/>
            </a:pPr>
            <a:r>
              <a:rPr lang="en-US" dirty="0" smtClean="0"/>
              <a:t>7. APPLY THE CUFF evenly and snugly one-inch (2.5 cm) above the </a:t>
            </a:r>
            <a:r>
              <a:rPr lang="en-US" dirty="0" err="1" smtClean="0"/>
              <a:t>antecubital</a:t>
            </a:r>
            <a:r>
              <a:rPr lang="en-US" dirty="0" smtClean="0"/>
              <a:t> </a:t>
            </a:r>
            <a:r>
              <a:rPr lang="en-US" dirty="0" err="1" smtClean="0"/>
              <a:t>fossa</a:t>
            </a:r>
            <a:r>
              <a:rPr lang="en-US" dirty="0" smtClean="0"/>
              <a:t> (bend of arm).</a:t>
            </a:r>
            <a:endParaRPr lang="en-US" dirty="0"/>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smtClean="0"/>
              <a:t>Procedure</a:t>
            </a:r>
            <a:r>
              <a:rPr lang="en-US" dirty="0" smtClean="0"/>
              <a:t> </a:t>
            </a:r>
            <a:endParaRPr lang="en-US" dirty="0"/>
          </a:p>
        </p:txBody>
      </p:sp>
      <p:sp>
        <p:nvSpPr>
          <p:cNvPr id="3" name="Content Placeholder 2"/>
          <p:cNvSpPr>
            <a:spLocks noGrp="1"/>
          </p:cNvSpPr>
          <p:nvPr>
            <p:ph idx="1"/>
          </p:nvPr>
        </p:nvSpPr>
        <p:spPr>
          <a:xfrm>
            <a:off x="457200" y="1219200"/>
            <a:ext cx="8458200" cy="5638800"/>
          </a:xfrm>
        </p:spPr>
        <p:txBody>
          <a:bodyPr>
            <a:normAutofit fontScale="92500" lnSpcReduction="20000"/>
          </a:bodyPr>
          <a:lstStyle/>
          <a:p>
            <a:pPr>
              <a:buNone/>
            </a:pPr>
            <a:r>
              <a:rPr lang="en-US" dirty="0" smtClean="0"/>
              <a:t>8. POSITION THE ARM so the cuff is at heart level. The arm should rest firmly supported on a table, slightly abducted and bent, with palm up.</a:t>
            </a:r>
          </a:p>
          <a:p>
            <a:pPr>
              <a:buNone/>
            </a:pPr>
            <a:r>
              <a:rPr lang="en-US" dirty="0" smtClean="0"/>
              <a:t>9. For the first reading only, </a:t>
            </a:r>
            <a:endParaRPr lang="en-US" b="1" dirty="0" smtClean="0"/>
          </a:p>
          <a:p>
            <a:pPr>
              <a:buNone/>
            </a:pPr>
            <a:r>
              <a:rPr lang="en-US" dirty="0" smtClean="0"/>
              <a:t>a. Palpate the radial artery pulse.</a:t>
            </a:r>
          </a:p>
          <a:p>
            <a:pPr>
              <a:buNone/>
            </a:pPr>
            <a:r>
              <a:rPr lang="en-US" dirty="0" smtClean="0"/>
              <a:t>b. Inflate the cuff to the point where the pulse can no longer be felt.</a:t>
            </a:r>
          </a:p>
          <a:p>
            <a:pPr>
              <a:buNone/>
            </a:pPr>
            <a:r>
              <a:rPr lang="en-US" dirty="0" smtClean="0"/>
              <a:t>c. Slowly deflate the cuff, noting on the gauge the point where the pulse reappears/can again be felt. This is the estimated systolic pressure. Rapidly deflate the cuff. Wait at least 15-30 seconds before re-inflating the cuff to begin the first </a:t>
            </a:r>
            <a:r>
              <a:rPr lang="en-US" dirty="0" err="1" smtClean="0"/>
              <a:t>auscultatory</a:t>
            </a:r>
            <a:r>
              <a:rPr lang="en-US" dirty="0" smtClean="0"/>
              <a:t> measurement. (This allows good circulation to be reestablished.)</a:t>
            </a:r>
          </a:p>
          <a:p>
            <a:pPr>
              <a:buNone/>
            </a:pPr>
            <a:endParaRPr lang="en-US" dirty="0"/>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Procedure</a:t>
            </a:r>
            <a:r>
              <a:rPr lang="en-US" dirty="0" smtClean="0"/>
              <a:t> </a:t>
            </a:r>
            <a:endParaRPr lang="en-US" dirty="0"/>
          </a:p>
        </p:txBody>
      </p:sp>
      <p:sp>
        <p:nvSpPr>
          <p:cNvPr id="3" name="Content Placeholder 2"/>
          <p:cNvSpPr>
            <a:spLocks noGrp="1"/>
          </p:cNvSpPr>
          <p:nvPr>
            <p:ph idx="1"/>
          </p:nvPr>
        </p:nvSpPr>
        <p:spPr>
          <a:xfrm>
            <a:off x="457200" y="1447800"/>
            <a:ext cx="8458200" cy="5105400"/>
          </a:xfrm>
        </p:spPr>
        <p:txBody>
          <a:bodyPr>
            <a:normAutofit fontScale="85000" lnSpcReduction="10000"/>
          </a:bodyPr>
          <a:lstStyle/>
          <a:p>
            <a:pPr>
              <a:buNone/>
            </a:pPr>
            <a:r>
              <a:rPr lang="en-US" dirty="0" smtClean="0"/>
              <a:t>10. CHECK THE CLIENT'S POSITION. Legs should be uncrossed, feet resting firmly on the floor and the back supported while blood pressure is being measured. </a:t>
            </a:r>
          </a:p>
          <a:p>
            <a:pPr>
              <a:buNone/>
            </a:pPr>
            <a:r>
              <a:rPr lang="en-US" dirty="0" smtClean="0"/>
              <a:t>11. INSERT the stethoscope earpieces, angled forward to fit snugly.</a:t>
            </a:r>
          </a:p>
          <a:p>
            <a:pPr>
              <a:buNone/>
            </a:pPr>
            <a:r>
              <a:rPr lang="en-US" dirty="0" smtClean="0"/>
              <a:t>12. PLACE THE BELL OR THE DIAPHRAGM HEAD of the stethoscope lightly over brachial artery at the bend of the elbow, but with good skin contact. Avoid too much pressure, which can close off the vessel and distort the sounds, therefore altering the reading. (The bell head is preferred because it permits more accurate auscultation of the </a:t>
            </a:r>
            <a:r>
              <a:rPr lang="en-US" dirty="0" err="1" smtClean="0"/>
              <a:t>Korotkoff</a:t>
            </a:r>
            <a:r>
              <a:rPr lang="en-US" dirty="0" smtClean="0"/>
              <a:t> sounds than the diaphragm, especially in the interpretation of diastolic readings.)</a:t>
            </a:r>
            <a:endParaRPr lang="en-US" dirty="0"/>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Procedure</a:t>
            </a:r>
            <a:r>
              <a:rPr lang="en-US" dirty="0" smtClean="0"/>
              <a:t> </a:t>
            </a:r>
            <a:endParaRPr lang="en-US" dirty="0"/>
          </a:p>
        </p:txBody>
      </p:sp>
      <p:sp>
        <p:nvSpPr>
          <p:cNvPr id="3" name="Content Placeholder 2"/>
          <p:cNvSpPr>
            <a:spLocks noGrp="1"/>
          </p:cNvSpPr>
          <p:nvPr>
            <p:ph idx="1"/>
          </p:nvPr>
        </p:nvSpPr>
        <p:spPr>
          <a:xfrm>
            <a:off x="457200" y="1219200"/>
            <a:ext cx="8382000" cy="5638800"/>
          </a:xfrm>
        </p:spPr>
        <p:txBody>
          <a:bodyPr>
            <a:normAutofit fontScale="77500" lnSpcReduction="20000"/>
          </a:bodyPr>
          <a:lstStyle/>
          <a:p>
            <a:pPr>
              <a:buNone/>
            </a:pPr>
            <a:r>
              <a:rPr lang="en-US" dirty="0" smtClean="0"/>
              <a:t>14. INFLATE the cuff as rapidly as possible to maximum inflation level (MIL),.</a:t>
            </a:r>
          </a:p>
          <a:p>
            <a:pPr>
              <a:buNone/>
            </a:pPr>
            <a:r>
              <a:rPr lang="en-US" dirty="0" smtClean="0"/>
              <a:t>15. DEFLATE THE CUFF SLOWLY and CONSISTENTLY at the rate of 2 mm per pulse beat. The rate of deflation should be slow enough to accurately evaluate the exact millimeter marking of the </a:t>
            </a:r>
            <a:r>
              <a:rPr lang="en-US" dirty="0" err="1" smtClean="0"/>
              <a:t>Korotkoff</a:t>
            </a:r>
            <a:r>
              <a:rPr lang="en-US" dirty="0" smtClean="0"/>
              <a:t> sounds. Once deflation has begun, never </a:t>
            </a:r>
            <a:r>
              <a:rPr lang="en-US" dirty="0" err="1" smtClean="0"/>
              <a:t>reinflate</a:t>
            </a:r>
            <a:r>
              <a:rPr lang="en-US" dirty="0" smtClean="0"/>
              <a:t>.</a:t>
            </a:r>
          </a:p>
          <a:p>
            <a:pPr>
              <a:buNone/>
            </a:pPr>
            <a:r>
              <a:rPr lang="en-US" dirty="0" smtClean="0"/>
              <a:t>16. NOTE where the first sharp rhythmic sound appears in relation to the number or markings on the gauge. This is the systolic pressure.</a:t>
            </a:r>
          </a:p>
          <a:p>
            <a:pPr>
              <a:buNone/>
            </a:pPr>
            <a:r>
              <a:rPr lang="en-US" dirty="0" smtClean="0"/>
              <a:t>17. CONTINUE DEFLATION at the established rate. NOTE on the gauge where the last sound is heard. This is the diastolic pressure in adults.</a:t>
            </a:r>
          </a:p>
          <a:p>
            <a:pPr>
              <a:buNone/>
            </a:pPr>
            <a:r>
              <a:rPr lang="en-US" dirty="0" smtClean="0"/>
              <a:t>18. CONTINUE DEFLATION for 10 mm Hg past the last sound. (This assures that the absence of sound is not a "skipped" beat but is the true end of the sound.) Then deflate the cuff rapidly and completely.</a:t>
            </a:r>
            <a:endParaRPr lang="en-US" dirty="0"/>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err="1" smtClean="0"/>
              <a:t>Korotkoff’s</a:t>
            </a:r>
            <a:r>
              <a:rPr lang="en-US" b="1" dirty="0" smtClean="0"/>
              <a:t> Sounds</a:t>
            </a:r>
            <a:br>
              <a:rPr lang="en-US" b="1" dirty="0" smtClean="0"/>
            </a:br>
            <a:endParaRPr lang="en-US" dirty="0"/>
          </a:p>
        </p:txBody>
      </p:sp>
      <p:sp>
        <p:nvSpPr>
          <p:cNvPr id="3" name="Content Placeholder 2"/>
          <p:cNvSpPr>
            <a:spLocks noGrp="1"/>
          </p:cNvSpPr>
          <p:nvPr>
            <p:ph idx="1"/>
          </p:nvPr>
        </p:nvSpPr>
        <p:spPr>
          <a:xfrm>
            <a:off x="457200" y="1371600"/>
            <a:ext cx="8229600" cy="5181600"/>
          </a:xfrm>
        </p:spPr>
        <p:txBody>
          <a:bodyPr>
            <a:normAutofit fontScale="85000" lnSpcReduction="20000"/>
          </a:bodyPr>
          <a:lstStyle/>
          <a:p>
            <a:pPr>
              <a:buNone/>
            </a:pPr>
            <a:r>
              <a:rPr lang="en-US" b="1" dirty="0" smtClean="0"/>
              <a:t>Measurement of blood pressure by auscultation is based on the sounds produced as a result of changes in blood flow, termed </a:t>
            </a:r>
            <a:r>
              <a:rPr lang="en-US" b="1" dirty="0" err="1" smtClean="0"/>
              <a:t>Korotkoff’s</a:t>
            </a:r>
            <a:r>
              <a:rPr lang="en-US" b="1" dirty="0" smtClean="0"/>
              <a:t> sounds, and are:</a:t>
            </a:r>
          </a:p>
          <a:p>
            <a:pPr>
              <a:buNone/>
            </a:pPr>
            <a:r>
              <a:rPr lang="en-US" dirty="0" smtClean="0"/>
              <a:t>1. </a:t>
            </a:r>
            <a:r>
              <a:rPr lang="en-US" b="1" dirty="0" smtClean="0"/>
              <a:t>Phase I</a:t>
            </a:r>
            <a:r>
              <a:rPr lang="en-US" dirty="0" smtClean="0"/>
              <a:t> The pressure level at which the first faint, clear tapping sounds are heard, which increase as the cuff is deflated (reference point for systolic BP).</a:t>
            </a:r>
          </a:p>
          <a:p>
            <a:pPr>
              <a:buNone/>
            </a:pPr>
            <a:r>
              <a:rPr lang="en-US" dirty="0" smtClean="0"/>
              <a:t>2. </a:t>
            </a:r>
            <a:r>
              <a:rPr lang="en-US" b="1" dirty="0" smtClean="0"/>
              <a:t>Phase II </a:t>
            </a:r>
            <a:r>
              <a:rPr lang="en-US" dirty="0" smtClean="0"/>
              <a:t>During cuff deflation when a murmur or swishing sounds are heard.</a:t>
            </a:r>
          </a:p>
          <a:p>
            <a:pPr>
              <a:buNone/>
            </a:pPr>
            <a:r>
              <a:rPr lang="en-US" dirty="0" smtClean="0"/>
              <a:t>3. </a:t>
            </a:r>
            <a:r>
              <a:rPr lang="en-US" b="1" dirty="0" smtClean="0"/>
              <a:t>Phase III </a:t>
            </a:r>
            <a:r>
              <a:rPr lang="en-US" dirty="0" smtClean="0"/>
              <a:t>The period during which sounds are crisper and increase in intensity.</a:t>
            </a:r>
          </a:p>
          <a:p>
            <a:pPr>
              <a:buNone/>
            </a:pPr>
            <a:r>
              <a:rPr lang="en-US" dirty="0" smtClean="0"/>
              <a:t>4</a:t>
            </a:r>
            <a:r>
              <a:rPr lang="en-US" b="1" dirty="0" smtClean="0"/>
              <a:t>. Phase IV </a:t>
            </a:r>
            <a:r>
              <a:rPr lang="en-US" dirty="0" smtClean="0"/>
              <a:t>When a distinct, abrupt, muffling of sound is heard</a:t>
            </a:r>
          </a:p>
          <a:p>
            <a:pPr>
              <a:buNone/>
            </a:pPr>
            <a:r>
              <a:rPr lang="en-US" dirty="0" smtClean="0"/>
              <a:t>5. </a:t>
            </a:r>
            <a:r>
              <a:rPr lang="en-US" b="1" dirty="0" smtClean="0"/>
              <a:t>Phase V</a:t>
            </a:r>
            <a:r>
              <a:rPr lang="en-US" dirty="0" smtClean="0"/>
              <a:t> The pressure level when the last sound is heard (reference point for diastolic BP).</a:t>
            </a:r>
            <a:endParaRPr lang="en-US" dirty="0"/>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Factors affecting blood pressure</a:t>
            </a:r>
            <a:endParaRPr lang="en-US" b="1" dirty="0"/>
          </a:p>
        </p:txBody>
      </p:sp>
      <p:sp>
        <p:nvSpPr>
          <p:cNvPr id="3" name="Content Placeholder 2"/>
          <p:cNvSpPr>
            <a:spLocks noGrp="1"/>
          </p:cNvSpPr>
          <p:nvPr>
            <p:ph idx="1"/>
          </p:nvPr>
        </p:nvSpPr>
        <p:spPr>
          <a:xfrm>
            <a:off x="457200" y="1447800"/>
            <a:ext cx="8229600" cy="5105400"/>
          </a:xfrm>
        </p:spPr>
        <p:txBody>
          <a:bodyPr>
            <a:normAutofit fontScale="85000" lnSpcReduction="20000"/>
          </a:bodyPr>
          <a:lstStyle/>
          <a:p>
            <a:r>
              <a:rPr lang="en-US" b="1" dirty="0" smtClean="0"/>
              <a:t>Peripheral resistance </a:t>
            </a:r>
          </a:p>
          <a:p>
            <a:pPr>
              <a:buNone/>
            </a:pPr>
            <a:r>
              <a:rPr lang="en-US" dirty="0" smtClean="0"/>
              <a:t>- blood vessel diameter - Smaller diameter, same volume, more pressure.</a:t>
            </a:r>
          </a:p>
          <a:p>
            <a:pPr>
              <a:buNone/>
            </a:pPr>
            <a:r>
              <a:rPr lang="en-US" dirty="0" smtClean="0"/>
              <a:t>- blood viscosity - The more viscous the blood, the greater resistance it encounters and the higher the blood pressure. </a:t>
            </a:r>
          </a:p>
          <a:p>
            <a:r>
              <a:rPr lang="en-US" b="1" dirty="0" smtClean="0"/>
              <a:t>Vessel elasticity </a:t>
            </a:r>
            <a:r>
              <a:rPr lang="en-US" dirty="0" smtClean="0"/>
              <a:t>- The elastic recoil of the vessel then maintains the continued flow of blood during diastole.</a:t>
            </a:r>
          </a:p>
          <a:p>
            <a:r>
              <a:rPr lang="en-US" b="1" dirty="0" smtClean="0"/>
              <a:t>Blood volume </a:t>
            </a:r>
            <a:r>
              <a:rPr lang="en-US" dirty="0" smtClean="0"/>
              <a:t>- When there is a greater volume of fluid, more fluid presses against the walls of the arteries resulting in a greater pressure.</a:t>
            </a:r>
          </a:p>
          <a:p>
            <a:r>
              <a:rPr lang="en-US" b="1" dirty="0" smtClean="0"/>
              <a:t>Cardiac output</a:t>
            </a:r>
            <a:r>
              <a:rPr lang="en-US" dirty="0" smtClean="0"/>
              <a:t> - An increase in cardiac output results in increased blood pressure.</a:t>
            </a:r>
            <a:endParaRPr lang="en-US" dirty="0"/>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Factors that can affect blood pressure reading</a:t>
            </a:r>
            <a:endParaRPr lang="en-US" b="1" dirty="0"/>
          </a:p>
        </p:txBody>
      </p:sp>
      <p:sp>
        <p:nvSpPr>
          <p:cNvPr id="3" name="Content Placeholder 2"/>
          <p:cNvSpPr>
            <a:spLocks noGrp="1"/>
          </p:cNvSpPr>
          <p:nvPr>
            <p:ph idx="1"/>
          </p:nvPr>
        </p:nvSpPr>
        <p:spPr>
          <a:xfrm>
            <a:off x="457200" y="1371600"/>
            <a:ext cx="8382000" cy="5486400"/>
          </a:xfrm>
        </p:spPr>
        <p:txBody>
          <a:bodyPr>
            <a:normAutofit fontScale="77500" lnSpcReduction="20000"/>
          </a:bodyPr>
          <a:lstStyle/>
          <a:p>
            <a:r>
              <a:rPr lang="en-US" b="1" dirty="0" smtClean="0"/>
              <a:t>Blood Pressure Cuff is too Small</a:t>
            </a:r>
            <a:r>
              <a:rPr lang="en-US" dirty="0" smtClean="0"/>
              <a:t> - Studies have shown that using too small of a blood pressure cuff can cause a patient's systolic blood pressure measurement to increase 10 to 40 mmHg. </a:t>
            </a:r>
          </a:p>
          <a:p>
            <a:r>
              <a:rPr lang="en-US" b="1" dirty="0" smtClean="0"/>
              <a:t>Blood Pressure Cuff Used Over Clothing</a:t>
            </a:r>
            <a:r>
              <a:rPr lang="en-US" dirty="0" smtClean="0"/>
              <a:t>- Studies have shown that clothing can impact a systolic blood pressure from 10 to 50 mmHg. </a:t>
            </a:r>
          </a:p>
          <a:p>
            <a:r>
              <a:rPr lang="en-US" b="1" dirty="0" smtClean="0"/>
              <a:t>Not Resting 3-5 minutes</a:t>
            </a:r>
            <a:r>
              <a:rPr lang="en-US" dirty="0" smtClean="0"/>
              <a:t> - Any activities such as exercise or eating can affect systolic blood pressure measurement 10 to 20 mmHg. </a:t>
            </a:r>
          </a:p>
          <a:p>
            <a:r>
              <a:rPr lang="en-US" b="1" dirty="0" smtClean="0"/>
              <a:t>Arm/Back/Feet Unsupported</a:t>
            </a:r>
            <a:r>
              <a:rPr lang="en-US" b="1" baseline="30000" dirty="0" smtClean="0"/>
              <a:t> </a:t>
            </a:r>
            <a:r>
              <a:rPr lang="en-US" dirty="0" smtClean="0"/>
              <a:t>- When having your blood pressure measured, you should always be seated in a comfortable chair, legs uncrossed, with your back and arm supported. These differences can increase/decrease systolic blood pressure 2mmHg for every inch above/below your heart level. </a:t>
            </a:r>
          </a:p>
          <a:p>
            <a:endParaRPr lang="en-US" dirty="0"/>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Factors that can affect blood pressure reading</a:t>
            </a:r>
            <a:endParaRPr lang="en-US" dirty="0"/>
          </a:p>
        </p:txBody>
      </p:sp>
      <p:sp>
        <p:nvSpPr>
          <p:cNvPr id="3" name="Content Placeholder 2"/>
          <p:cNvSpPr>
            <a:spLocks noGrp="1"/>
          </p:cNvSpPr>
          <p:nvPr>
            <p:ph idx="1"/>
          </p:nvPr>
        </p:nvSpPr>
        <p:spPr>
          <a:xfrm>
            <a:off x="457200" y="1600200"/>
            <a:ext cx="8229600" cy="4953000"/>
          </a:xfrm>
        </p:spPr>
        <p:txBody>
          <a:bodyPr>
            <a:normAutofit fontScale="92500" lnSpcReduction="20000"/>
          </a:bodyPr>
          <a:lstStyle/>
          <a:p>
            <a:r>
              <a:rPr lang="en-US" b="1" dirty="0" smtClean="0"/>
              <a:t>Emotional State</a:t>
            </a:r>
            <a:r>
              <a:rPr lang="en-US" b="1" baseline="30000" dirty="0" smtClean="0"/>
              <a:t> </a:t>
            </a:r>
            <a:r>
              <a:rPr lang="en-US" dirty="0" smtClean="0"/>
              <a:t>- Stress or anxiety can cause large increases in blood pressure. </a:t>
            </a:r>
          </a:p>
          <a:p>
            <a:r>
              <a:rPr lang="en-US" b="1" dirty="0" smtClean="0"/>
              <a:t>Talking</a:t>
            </a:r>
            <a:r>
              <a:rPr lang="en-US" dirty="0" smtClean="0"/>
              <a:t> - studies have shown that systolic blood pressure measurement may increase 10 to 15mmHg. </a:t>
            </a:r>
          </a:p>
          <a:p>
            <a:r>
              <a:rPr lang="en-US" b="1" dirty="0" smtClean="0"/>
              <a:t>Smoking</a:t>
            </a:r>
            <a:r>
              <a:rPr lang="en-US" dirty="0" smtClean="0"/>
              <a:t>- Tobacco products all contain nicotine which will temporarily increase blood pressure. </a:t>
            </a:r>
          </a:p>
          <a:p>
            <a:r>
              <a:rPr lang="en-US" b="1" dirty="0" smtClean="0"/>
              <a:t>Alcohol/Caffeine</a:t>
            </a:r>
            <a:r>
              <a:rPr lang="en-US" dirty="0" smtClean="0"/>
              <a:t>- Alcohol and caffeine consumption causes blood pressure levels to spike. </a:t>
            </a:r>
          </a:p>
          <a:p>
            <a:r>
              <a:rPr lang="en-US" b="1" dirty="0" smtClean="0"/>
              <a:t>Temperature</a:t>
            </a:r>
            <a:r>
              <a:rPr lang="en-US" dirty="0" smtClean="0"/>
              <a:t>- Blood pressure tends to increase when you are cold. </a:t>
            </a:r>
          </a:p>
          <a:p>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History of Nursing</a:t>
            </a:r>
            <a:endParaRPr lang="en-US" dirty="0"/>
          </a:p>
        </p:txBody>
      </p:sp>
      <p:sp>
        <p:nvSpPr>
          <p:cNvPr id="3" name="Content Placeholder 2"/>
          <p:cNvSpPr>
            <a:spLocks noGrp="1"/>
          </p:cNvSpPr>
          <p:nvPr>
            <p:ph idx="1"/>
          </p:nvPr>
        </p:nvSpPr>
        <p:spPr>
          <a:xfrm>
            <a:off x="457200" y="1600200"/>
            <a:ext cx="8229600" cy="4800600"/>
          </a:xfrm>
        </p:spPr>
        <p:txBody>
          <a:bodyPr>
            <a:normAutofit fontScale="92500" lnSpcReduction="10000"/>
          </a:bodyPr>
          <a:lstStyle/>
          <a:p>
            <a:r>
              <a:rPr lang="en-US" dirty="0" smtClean="0"/>
              <a:t>In 1893, Lillian Wald began promoting the role of the public health nurse to help those living outside of the hospital setting; and in 1925, Mary Breckinridge started the Frontier Nursing Service to help some of the poor and destitute living in rural parts of America. </a:t>
            </a:r>
          </a:p>
          <a:p>
            <a:r>
              <a:rPr lang="en-US" dirty="0" smtClean="0"/>
              <a:t>During the 20th century, nursing continued to evolve, with the addition of new programs and professional organizations designed to specifically address some of the challenges of the nursing profession. </a:t>
            </a:r>
          </a:p>
          <a:p>
            <a:endParaRPr lang="en-US" dirty="0" smtClean="0"/>
          </a:p>
          <a:p>
            <a:endParaRPr lang="en-US" dirty="0"/>
          </a:p>
        </p:txBody>
      </p:sp>
    </p:spTree>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Taking blood pressure</a:t>
            </a:r>
            <a:endParaRPr lang="en-US" b="1" dirty="0"/>
          </a:p>
        </p:txBody>
      </p:sp>
      <p:sp>
        <p:nvSpPr>
          <p:cNvPr id="3" name="Content Placeholder 2"/>
          <p:cNvSpPr>
            <a:spLocks noGrp="1"/>
          </p:cNvSpPr>
          <p:nvPr>
            <p:ph idx="1"/>
          </p:nvPr>
        </p:nvSpPr>
        <p:spPr/>
        <p:txBody>
          <a:bodyPr/>
          <a:lstStyle/>
          <a:p>
            <a:pPr lvl="1">
              <a:lnSpc>
                <a:spcPct val="90000"/>
              </a:lnSpc>
              <a:spcBef>
                <a:spcPct val="40000"/>
              </a:spcBef>
              <a:buNone/>
            </a:pPr>
            <a:r>
              <a:rPr lang="en-US" sz="4000" b="1" dirty="0" smtClean="0"/>
              <a:t>Avoid measurement in an arm </a:t>
            </a:r>
          </a:p>
          <a:p>
            <a:pPr lvl="2">
              <a:lnSpc>
                <a:spcPct val="90000"/>
              </a:lnSpc>
            </a:pPr>
            <a:r>
              <a:rPr lang="en-US" sz="4000" dirty="0" smtClean="0"/>
              <a:t>Injury or blocked artery is present</a:t>
            </a:r>
          </a:p>
          <a:p>
            <a:pPr lvl="2">
              <a:lnSpc>
                <a:spcPct val="90000"/>
              </a:lnSpc>
            </a:pPr>
            <a:r>
              <a:rPr lang="en-US" sz="4000" dirty="0" smtClean="0"/>
              <a:t>History of mastectomy on that side</a:t>
            </a:r>
          </a:p>
          <a:p>
            <a:pPr lvl="2">
              <a:lnSpc>
                <a:spcPct val="90000"/>
              </a:lnSpc>
            </a:pPr>
            <a:r>
              <a:rPr lang="en-US" sz="4000" dirty="0" smtClean="0"/>
              <a:t>Implanted device is under the skin </a:t>
            </a:r>
          </a:p>
          <a:p>
            <a:endParaRPr lang="en-US" dirty="0"/>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Common Causes of Blood Pressure Measurement Errors</a:t>
            </a:r>
            <a:endParaRPr lang="en-US" b="1" dirty="0"/>
          </a:p>
        </p:txBody>
      </p:sp>
      <p:sp>
        <p:nvSpPr>
          <p:cNvPr id="3" name="Content Placeholder 2"/>
          <p:cNvSpPr>
            <a:spLocks noGrp="1"/>
          </p:cNvSpPr>
          <p:nvPr>
            <p:ph idx="1"/>
          </p:nvPr>
        </p:nvSpPr>
        <p:spPr>
          <a:xfrm>
            <a:off x="457200" y="1600200"/>
            <a:ext cx="8229600" cy="5029200"/>
          </a:xfrm>
        </p:spPr>
        <p:txBody>
          <a:bodyPr>
            <a:normAutofit fontScale="85000" lnSpcReduction="10000"/>
          </a:bodyPr>
          <a:lstStyle/>
          <a:p>
            <a:r>
              <a:rPr lang="en-US" b="1" dirty="0" smtClean="0"/>
              <a:t>Systematic error </a:t>
            </a:r>
            <a:r>
              <a:rPr lang="en-US" dirty="0" smtClean="0"/>
              <a:t>is most often due to a lack of concentration or poor hearing. It may result in confusion of auditory and visual cues or misreading of the </a:t>
            </a:r>
            <a:r>
              <a:rPr lang="en-US" dirty="0" err="1" smtClean="0"/>
              <a:t>Korotkoff</a:t>
            </a:r>
            <a:r>
              <a:rPr lang="en-US" dirty="0" smtClean="0"/>
              <a:t> sounds.</a:t>
            </a:r>
          </a:p>
          <a:p>
            <a:r>
              <a:rPr lang="en-US" b="1" dirty="0" smtClean="0"/>
              <a:t>Terminal digit preference </a:t>
            </a:r>
            <a:r>
              <a:rPr lang="en-US" dirty="0" smtClean="0"/>
              <a:t>refers to the tendency for an observer to record the pressure reading to A convenient digit, such as zero diagnosis and treatment.</a:t>
            </a:r>
          </a:p>
          <a:p>
            <a:r>
              <a:rPr lang="en-US" b="1" dirty="0" smtClean="0"/>
              <a:t>Observer prejudice or bias </a:t>
            </a:r>
            <a:r>
              <a:rPr lang="en-US" dirty="0" smtClean="0"/>
              <a:t>implies that an observer adjusts the observed pressure to meet his/her preconceived notion of what the pressure “should be.”</a:t>
            </a:r>
          </a:p>
          <a:p>
            <a:r>
              <a:rPr lang="en-US" b="1" dirty="0" smtClean="0"/>
              <a:t>Equipment Errors</a:t>
            </a:r>
          </a:p>
          <a:p>
            <a:r>
              <a:rPr lang="en-US" b="1" dirty="0" smtClean="0"/>
              <a:t>Patient Preparation Errors</a:t>
            </a:r>
            <a:endParaRPr lang="en-US" b="1" dirty="0"/>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CORRECTING BLOOD PRESSURE ERRORS</a:t>
            </a:r>
            <a:endParaRPr lang="en-US" b="1" dirty="0"/>
          </a:p>
        </p:txBody>
      </p:sp>
      <p:sp>
        <p:nvSpPr>
          <p:cNvPr id="3" name="Content Placeholder 2"/>
          <p:cNvSpPr>
            <a:spLocks noGrp="1"/>
          </p:cNvSpPr>
          <p:nvPr>
            <p:ph idx="1"/>
          </p:nvPr>
        </p:nvSpPr>
        <p:spPr/>
        <p:txBody>
          <a:bodyPr>
            <a:normAutofit/>
          </a:bodyPr>
          <a:lstStyle/>
          <a:p>
            <a:r>
              <a:rPr lang="en-US" dirty="0" smtClean="0"/>
              <a:t>Patient preparation</a:t>
            </a:r>
          </a:p>
          <a:p>
            <a:r>
              <a:rPr lang="en-US" dirty="0" smtClean="0"/>
              <a:t>Selecting proper cuff size</a:t>
            </a:r>
          </a:p>
          <a:p>
            <a:r>
              <a:rPr lang="en-US" dirty="0" smtClean="0"/>
              <a:t>Estimating systolic blood pressure</a:t>
            </a:r>
          </a:p>
          <a:p>
            <a:r>
              <a:rPr lang="en-US" dirty="0" smtClean="0"/>
              <a:t>Recording average blood pressure (instead of a single measurement)</a:t>
            </a:r>
          </a:p>
          <a:p>
            <a:r>
              <a:rPr lang="en-US" dirty="0" smtClean="0"/>
              <a:t>Eliminating terminal digit bias</a:t>
            </a:r>
          </a:p>
          <a:p>
            <a:r>
              <a:rPr lang="en-US" dirty="0" smtClean="0"/>
              <a:t>Maintaining and calibrating equipment</a:t>
            </a:r>
            <a:endParaRPr lang="en-US" dirty="0"/>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Taking Vital signs</a:t>
            </a:r>
            <a:endParaRPr lang="en-US" b="1"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Equipments required:</a:t>
            </a:r>
          </a:p>
          <a:p>
            <a:pPr>
              <a:buNone/>
            </a:pPr>
            <a:r>
              <a:rPr lang="en-US" dirty="0" smtClean="0"/>
              <a:t>1. Oral/ </a:t>
            </a:r>
            <a:r>
              <a:rPr lang="en-US" dirty="0" err="1" smtClean="0"/>
              <a:t>axilla</a:t>
            </a:r>
            <a:r>
              <a:rPr lang="en-US" dirty="0" smtClean="0"/>
              <a:t> / rectal thermometer (1)</a:t>
            </a:r>
          </a:p>
          <a:p>
            <a:pPr>
              <a:buNone/>
            </a:pPr>
            <a:r>
              <a:rPr lang="en-US" dirty="0" smtClean="0"/>
              <a:t>2. Stethoscope (1)</a:t>
            </a:r>
          </a:p>
          <a:p>
            <a:pPr>
              <a:buNone/>
            </a:pPr>
            <a:r>
              <a:rPr lang="en-US" dirty="0" smtClean="0"/>
              <a:t>3. Sphygmomanometer with appropriate cuff size (1)</a:t>
            </a:r>
          </a:p>
          <a:p>
            <a:pPr>
              <a:buNone/>
            </a:pPr>
            <a:r>
              <a:rPr lang="en-US" dirty="0" smtClean="0"/>
              <a:t>4. Watch with a second hand (1)</a:t>
            </a:r>
          </a:p>
          <a:p>
            <a:pPr>
              <a:buNone/>
            </a:pPr>
            <a:r>
              <a:rPr lang="en-US" dirty="0" smtClean="0"/>
              <a:t>5. Spirit swab or cotton (1)</a:t>
            </a:r>
          </a:p>
          <a:p>
            <a:pPr>
              <a:buNone/>
            </a:pPr>
            <a:r>
              <a:rPr lang="en-US" dirty="0" smtClean="0"/>
              <a:t>6. Sponge towel (1)</a:t>
            </a:r>
          </a:p>
          <a:p>
            <a:pPr>
              <a:buNone/>
            </a:pPr>
            <a:r>
              <a:rPr lang="en-US" dirty="0" smtClean="0"/>
              <a:t>7. Receiver (2): for clean (1) for discard (1)</a:t>
            </a:r>
          </a:p>
          <a:p>
            <a:pPr>
              <a:buNone/>
            </a:pPr>
            <a:r>
              <a:rPr lang="en-US" dirty="0" smtClean="0"/>
              <a:t>8. Record form</a:t>
            </a:r>
          </a:p>
          <a:p>
            <a:pPr>
              <a:buNone/>
            </a:pPr>
            <a:r>
              <a:rPr lang="en-US" dirty="0" smtClean="0"/>
              <a:t>9. Ball- point pen: blue / black (1) red (1)</a:t>
            </a:r>
          </a:p>
          <a:p>
            <a:pPr>
              <a:buNone/>
            </a:pPr>
            <a:r>
              <a:rPr lang="en-US" dirty="0" smtClean="0"/>
              <a:t>10. Steel tray (1): to set all materials</a:t>
            </a:r>
            <a:endParaRPr lang="en-US" dirty="0"/>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Taking Vital signs</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Before beginning any procedure:</a:t>
            </a:r>
          </a:p>
          <a:p>
            <a:r>
              <a:rPr lang="en-US" dirty="0" smtClean="0"/>
              <a:t>Have equipment clean and ready</a:t>
            </a:r>
          </a:p>
          <a:p>
            <a:r>
              <a:rPr lang="en-US" dirty="0" smtClean="0"/>
              <a:t>Wash hands</a:t>
            </a:r>
          </a:p>
          <a:p>
            <a:r>
              <a:rPr lang="en-US" dirty="0" smtClean="0"/>
              <a:t>Identify the person</a:t>
            </a:r>
          </a:p>
          <a:p>
            <a:r>
              <a:rPr lang="en-US" dirty="0" smtClean="0"/>
              <a:t> Introduce yourself if necessary</a:t>
            </a:r>
          </a:p>
          <a:p>
            <a:r>
              <a:rPr lang="en-US" dirty="0" smtClean="0"/>
              <a:t>Go to a private or quiet area</a:t>
            </a:r>
          </a:p>
          <a:p>
            <a:r>
              <a:rPr lang="en-US" dirty="0" smtClean="0"/>
              <a:t>Explain the procedure</a:t>
            </a:r>
          </a:p>
          <a:p>
            <a:r>
              <a:rPr lang="en-US" dirty="0" smtClean="0"/>
              <a:t>Document your results</a:t>
            </a:r>
            <a:endParaRPr lang="en-US" dirty="0"/>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CRITICAL THINKING</a:t>
            </a:r>
            <a:endParaRPr lang="en-US" b="1" dirty="0"/>
          </a:p>
        </p:txBody>
      </p:sp>
      <p:sp>
        <p:nvSpPr>
          <p:cNvPr id="3" name="Content Placeholder 2"/>
          <p:cNvSpPr>
            <a:spLocks noGrp="1"/>
          </p:cNvSpPr>
          <p:nvPr>
            <p:ph idx="1"/>
          </p:nvPr>
        </p:nvSpPr>
        <p:spPr/>
        <p:txBody>
          <a:bodyPr>
            <a:normAutofit fontScale="85000" lnSpcReduction="10000"/>
          </a:bodyPr>
          <a:lstStyle/>
          <a:p>
            <a:r>
              <a:rPr lang="en-US" b="1" dirty="0" smtClean="0"/>
              <a:t>IDENTIFY</a:t>
            </a:r>
            <a:r>
              <a:rPr lang="en-US" dirty="0" smtClean="0"/>
              <a:t> - Identifies abnormal vital signs as profoundly or moderately abnormal; accurately describes client condition, Identifies possible cause of abnormal vital </a:t>
            </a:r>
          </a:p>
          <a:p>
            <a:r>
              <a:rPr lang="en-US" b="1" dirty="0" smtClean="0"/>
              <a:t>GATHER</a:t>
            </a:r>
            <a:r>
              <a:rPr lang="en-US" dirty="0" smtClean="0"/>
              <a:t> - Assesses client appropriately to include peripheral pulses, HR, skin condition for pallor and moisture, altered LOC, temp and /or O2 sat; Identifies possible cause of abnormal vital signs; </a:t>
            </a:r>
          </a:p>
          <a:p>
            <a:r>
              <a:rPr lang="en-US" b="1" dirty="0" smtClean="0"/>
              <a:t>EXAMINE</a:t>
            </a:r>
            <a:r>
              <a:rPr lang="en-US" dirty="0" smtClean="0"/>
              <a:t> - Prioritizes pertinent assessment data for specific client; Reflects on possible causes of abnormal vital signs; validates by using manual equipment for abnormal BP 		</a:t>
            </a:r>
          </a:p>
          <a:p>
            <a:pPr>
              <a:buNone/>
            </a:pPr>
            <a:endParaRPr lang="en-US" dirty="0" smtClean="0"/>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CRITICAL THINKING</a:t>
            </a:r>
            <a:endParaRPr lang="en-US" dirty="0"/>
          </a:p>
        </p:txBody>
      </p:sp>
      <p:sp>
        <p:nvSpPr>
          <p:cNvPr id="3" name="Content Placeholder 2"/>
          <p:cNvSpPr>
            <a:spLocks noGrp="1"/>
          </p:cNvSpPr>
          <p:nvPr>
            <p:ph idx="1"/>
          </p:nvPr>
        </p:nvSpPr>
        <p:spPr>
          <a:xfrm>
            <a:off x="457200" y="1295400"/>
            <a:ext cx="8229600" cy="5257800"/>
          </a:xfrm>
        </p:spPr>
        <p:txBody>
          <a:bodyPr>
            <a:normAutofit fontScale="85000" lnSpcReduction="20000"/>
          </a:bodyPr>
          <a:lstStyle/>
          <a:p>
            <a:r>
              <a:rPr lang="en-US" b="1" dirty="0" smtClean="0"/>
              <a:t>FORMULATE</a:t>
            </a:r>
            <a:r>
              <a:rPr lang="en-US" dirty="0" smtClean="0"/>
              <a:t> - Develops a plan for correcting abnormal vital signs; Analyzes pros and cons of plan for potential outcomes</a:t>
            </a:r>
          </a:p>
          <a:p>
            <a:r>
              <a:rPr lang="en-US" b="1" dirty="0" smtClean="0"/>
              <a:t>APPLY </a:t>
            </a:r>
            <a:r>
              <a:rPr lang="en-US" dirty="0" smtClean="0"/>
              <a:t>- Notifies the team members for client abnormal vital signs with each occurrence; implements plan to improve abnormal vital signs with accuracy and without hesitation; documents actions, client responses and outcomes </a:t>
            </a:r>
          </a:p>
          <a:p>
            <a:r>
              <a:rPr lang="en-US" b="1" dirty="0" smtClean="0"/>
              <a:t>EVALUATE</a:t>
            </a:r>
            <a:r>
              <a:rPr lang="en-US" dirty="0" smtClean="0"/>
              <a:t> - Reflects on other avenues of planning after completion and discussions with peers in post conference; request feedback from staff and faculty to improve the process; accurately assesses and reassesses client as needed; Utilizes this learning experience in other client settings. 	</a:t>
            </a:r>
          </a:p>
          <a:p>
            <a:endParaRPr lang="en-US" dirty="0"/>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GB" sz="9600" b="1" dirty="0" smtClean="0"/>
              <a:t>PATIENT FEEDING</a:t>
            </a:r>
            <a:endParaRPr lang="en-US" sz="9600" dirty="0"/>
          </a:p>
        </p:txBody>
      </p:sp>
    </p:spTree>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Patient feeding</a:t>
            </a:r>
            <a:endParaRPr lang="en-US" b="1" dirty="0"/>
          </a:p>
        </p:txBody>
      </p:sp>
      <p:sp>
        <p:nvSpPr>
          <p:cNvPr id="3" name="Content Placeholder 2"/>
          <p:cNvSpPr>
            <a:spLocks noGrp="1"/>
          </p:cNvSpPr>
          <p:nvPr>
            <p:ph idx="1"/>
          </p:nvPr>
        </p:nvSpPr>
        <p:spPr/>
        <p:txBody>
          <a:bodyPr>
            <a:normAutofit fontScale="92500" lnSpcReduction="20000"/>
          </a:bodyPr>
          <a:lstStyle/>
          <a:p>
            <a:r>
              <a:rPr lang="en-US" b="1" dirty="0" smtClean="0"/>
              <a:t>Nutrition</a:t>
            </a:r>
            <a:r>
              <a:rPr lang="en-US" dirty="0" smtClean="0"/>
              <a:t> is the process by which the body metabolizes and utilizes nutrients.</a:t>
            </a:r>
          </a:p>
          <a:p>
            <a:r>
              <a:rPr lang="en-US" b="1" dirty="0" smtClean="0"/>
              <a:t>Digestion</a:t>
            </a:r>
            <a:r>
              <a:rPr lang="en-US" dirty="0" smtClean="0"/>
              <a:t> refers to the mechanical and chemical processes that convert nutrients into a physically absorbable state.</a:t>
            </a:r>
          </a:p>
          <a:p>
            <a:r>
              <a:rPr lang="en-US" b="1" dirty="0" smtClean="0"/>
              <a:t>Absorption</a:t>
            </a:r>
            <a:r>
              <a:rPr lang="en-US" dirty="0" smtClean="0"/>
              <a:t> is the process by which the end products of digestion—</a:t>
            </a:r>
            <a:r>
              <a:rPr lang="en-US" dirty="0" err="1" smtClean="0"/>
              <a:t>monosaccharides</a:t>
            </a:r>
            <a:r>
              <a:rPr lang="en-US" dirty="0" smtClean="0"/>
              <a:t> (simple sugars), amino acids, glycerol, fatty acid chains, vitamins, minerals, and water—pass through the epithelial membranes in the small and large intestines into the blood or lymph systems. </a:t>
            </a:r>
          </a:p>
        </p:txBody>
      </p:sp>
    </p:spTree>
  </p:cSld>
  <p:clrMapOvr>
    <a:masterClrMapping/>
  </p:clrMapOvr>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Patient feeding</a:t>
            </a:r>
            <a:endParaRPr lang="en-US" dirty="0"/>
          </a:p>
        </p:txBody>
      </p:sp>
      <p:sp>
        <p:nvSpPr>
          <p:cNvPr id="3" name="Content Placeholder 2"/>
          <p:cNvSpPr>
            <a:spLocks noGrp="1"/>
          </p:cNvSpPr>
          <p:nvPr>
            <p:ph idx="1"/>
          </p:nvPr>
        </p:nvSpPr>
        <p:spPr/>
        <p:txBody>
          <a:bodyPr>
            <a:normAutofit/>
          </a:bodyPr>
          <a:lstStyle/>
          <a:p>
            <a:r>
              <a:rPr lang="en-US" dirty="0" smtClean="0"/>
              <a:t>Understanding the role of basic nutrients provides the foundation for selecting foods that promote health.</a:t>
            </a:r>
          </a:p>
          <a:p>
            <a:r>
              <a:rPr lang="en-US" dirty="0" smtClean="0"/>
              <a:t>Selecting the healthiest forms of each of these nutrients and eating them in proper balance enables the body to function at its optimal level of health. </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History of Nursing</a:t>
            </a:r>
            <a:endParaRPr lang="en-US" dirty="0"/>
          </a:p>
        </p:txBody>
      </p:sp>
      <p:sp>
        <p:nvSpPr>
          <p:cNvPr id="3" name="Content Placeholder 2"/>
          <p:cNvSpPr>
            <a:spLocks noGrp="1"/>
          </p:cNvSpPr>
          <p:nvPr>
            <p:ph idx="1"/>
          </p:nvPr>
        </p:nvSpPr>
        <p:spPr/>
        <p:txBody>
          <a:bodyPr>
            <a:normAutofit lnSpcReduction="10000"/>
          </a:bodyPr>
          <a:lstStyle/>
          <a:p>
            <a:r>
              <a:rPr lang="en-US" dirty="0" smtClean="0"/>
              <a:t>Nursing programs changed to offer students new courses to become licensed practical nurses and to require certification and testing to become registered nurses. </a:t>
            </a:r>
          </a:p>
          <a:p>
            <a:r>
              <a:rPr lang="en-US" dirty="0" smtClean="0"/>
              <a:t>Nursing schools began to evolve from traditional hospital-based programs to university-level curricula. Nurses began to gain further education in the form of advanced degrees. </a:t>
            </a:r>
            <a:endParaRPr lang="en-US" dirty="0"/>
          </a:p>
        </p:txBody>
      </p:sp>
    </p:spTree>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diet</a:t>
            </a:r>
            <a:endParaRPr lang="en-US" b="1" dirty="0"/>
          </a:p>
        </p:txBody>
      </p:sp>
      <p:sp>
        <p:nvSpPr>
          <p:cNvPr id="3" name="Content Placeholder 2"/>
          <p:cNvSpPr>
            <a:spLocks noGrp="1"/>
          </p:cNvSpPr>
          <p:nvPr>
            <p:ph idx="1"/>
          </p:nvPr>
        </p:nvSpPr>
        <p:spPr/>
        <p:txBody>
          <a:bodyPr>
            <a:normAutofit lnSpcReduction="10000"/>
          </a:bodyPr>
          <a:lstStyle/>
          <a:p>
            <a:pPr>
              <a:buNone/>
            </a:pPr>
            <a:r>
              <a:rPr lang="en-US" b="1" dirty="0" smtClean="0"/>
              <a:t>Nothing by Mouth/ Nil per Oral (NPO)</a:t>
            </a:r>
          </a:p>
          <a:p>
            <a:r>
              <a:rPr lang="en-US" dirty="0" smtClean="0"/>
              <a:t>Placing the client on NPO (nothing by mouth) status is a type of diet modification as well as a fluid restriction;</a:t>
            </a:r>
          </a:p>
          <a:p>
            <a:r>
              <a:rPr lang="en-US" dirty="0" smtClean="0"/>
              <a:t>This intervention is prescribed prior to surgery and certain diagnostic procedures, to rest the GI tract (and prevent diarrhea or vomiting), or when the client’s nutritional problem has not been identified. </a:t>
            </a:r>
            <a:endParaRPr lang="en-US" dirty="0"/>
          </a:p>
        </p:txBody>
      </p:sp>
    </p:spTree>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diet</a:t>
            </a:r>
            <a:endParaRPr lang="en-US" dirty="0"/>
          </a:p>
        </p:txBody>
      </p:sp>
      <p:sp>
        <p:nvSpPr>
          <p:cNvPr id="3" name="Content Placeholder 2"/>
          <p:cNvSpPr>
            <a:spLocks noGrp="1"/>
          </p:cNvSpPr>
          <p:nvPr>
            <p:ph idx="1"/>
          </p:nvPr>
        </p:nvSpPr>
        <p:spPr>
          <a:xfrm>
            <a:off x="457200" y="1600200"/>
            <a:ext cx="8229600" cy="5257800"/>
          </a:xfrm>
        </p:spPr>
        <p:txBody>
          <a:bodyPr>
            <a:normAutofit fontScale="85000" lnSpcReduction="20000"/>
          </a:bodyPr>
          <a:lstStyle/>
          <a:p>
            <a:pPr>
              <a:buNone/>
            </a:pPr>
            <a:r>
              <a:rPr lang="en-US" b="1" dirty="0" smtClean="0"/>
              <a:t>Clear-Liquid Diet</a:t>
            </a:r>
          </a:p>
          <a:p>
            <a:r>
              <a:rPr lang="en-US" dirty="0" smtClean="0"/>
              <a:t>Dairy products are not allowed on a clear-liquid diet. The client is allowed to ingest only liquids that keep the GI tract empty (no residue), such as water, apple juice, and gelatin. A clear-liquid diet is prescribed primarily for surgical clients.</a:t>
            </a:r>
          </a:p>
          <a:p>
            <a:pPr>
              <a:buNone/>
            </a:pPr>
            <a:r>
              <a:rPr lang="en-US" b="1" dirty="0" smtClean="0"/>
              <a:t>Liquid Diet</a:t>
            </a:r>
          </a:p>
          <a:p>
            <a:r>
              <a:rPr lang="en-US" dirty="0" smtClean="0"/>
              <a:t>A liquid (or full liquid diet) consisting of various types of liquids is prescribed mainly for postoperative clients because of calorie and nutrient considerations. If the client tolerates a liquid diet without nausea or vomiting and has normal bowel sounds, the diet is progressed to as tolerated (client eats whatever foods that cause no problems).</a:t>
            </a:r>
          </a:p>
        </p:txBody>
      </p:sp>
    </p:spTree>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diet</a:t>
            </a:r>
            <a:endParaRPr lang="en-US" dirty="0"/>
          </a:p>
        </p:txBody>
      </p:sp>
      <p:sp>
        <p:nvSpPr>
          <p:cNvPr id="3" name="Content Placeholder 2"/>
          <p:cNvSpPr>
            <a:spLocks noGrp="1"/>
          </p:cNvSpPr>
          <p:nvPr>
            <p:ph idx="1"/>
          </p:nvPr>
        </p:nvSpPr>
        <p:spPr>
          <a:xfrm>
            <a:off x="457200" y="1447800"/>
            <a:ext cx="8382000" cy="5410200"/>
          </a:xfrm>
        </p:spPr>
        <p:txBody>
          <a:bodyPr>
            <a:normAutofit fontScale="85000" lnSpcReduction="20000"/>
          </a:bodyPr>
          <a:lstStyle/>
          <a:p>
            <a:pPr>
              <a:buNone/>
            </a:pPr>
            <a:r>
              <a:rPr lang="en-US" b="1" dirty="0" smtClean="0"/>
              <a:t>Soft Diet</a:t>
            </a:r>
          </a:p>
          <a:p>
            <a:r>
              <a:rPr lang="en-US" dirty="0" smtClean="0"/>
              <a:t>A soft diet promotes the mechanical digestion of foods. It is prescribed for clients experiencing difficulty in chewing and swallowing. A soft diet is also therapeutic for clients with impaired digestion and/or absorption, due to conditions such as ulcerative colitis and Crohn’s disease. Foods to be avoided on this diet include nuts, seeds (tomatoes and berries with seeds), raw fruits and vegetables, fried foods, and whole grains.</a:t>
            </a:r>
          </a:p>
          <a:p>
            <a:pPr>
              <a:buNone/>
            </a:pPr>
            <a:r>
              <a:rPr lang="en-US" b="1" dirty="0" smtClean="0"/>
              <a:t>Pureed Diet</a:t>
            </a:r>
          </a:p>
          <a:p>
            <a:r>
              <a:rPr lang="en-US" dirty="0" smtClean="0"/>
              <a:t>A pureed diet provides food that has been </a:t>
            </a:r>
            <a:r>
              <a:rPr lang="en-US" dirty="0" err="1" smtClean="0"/>
              <a:t>blenderized</a:t>
            </a:r>
            <a:r>
              <a:rPr lang="en-US" dirty="0" smtClean="0"/>
              <a:t> to a smooth consistency. It is prescribed for clients with </a:t>
            </a:r>
            <a:r>
              <a:rPr lang="en-US" dirty="0" err="1" smtClean="0"/>
              <a:t>dysphagia</a:t>
            </a:r>
            <a:r>
              <a:rPr lang="en-US" dirty="0" smtClean="0"/>
              <a:t>. Special consideration needs to be given to meal preparation; when food has the same consistency, it is difficult to distinguish the taste of different foods. </a:t>
            </a:r>
          </a:p>
          <a:p>
            <a:endParaRPr lang="en-US" dirty="0" smtClean="0"/>
          </a:p>
          <a:p>
            <a:endParaRPr lang="en-US" dirty="0"/>
          </a:p>
        </p:txBody>
      </p:sp>
    </p:spTree>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diet</a:t>
            </a:r>
            <a:endParaRPr lang="en-US" dirty="0"/>
          </a:p>
        </p:txBody>
      </p:sp>
      <p:sp>
        <p:nvSpPr>
          <p:cNvPr id="3" name="Content Placeholder 2"/>
          <p:cNvSpPr>
            <a:spLocks noGrp="1"/>
          </p:cNvSpPr>
          <p:nvPr>
            <p:ph idx="1"/>
          </p:nvPr>
        </p:nvSpPr>
        <p:spPr/>
        <p:txBody>
          <a:bodyPr/>
          <a:lstStyle/>
          <a:p>
            <a:pPr>
              <a:buNone/>
            </a:pPr>
            <a:r>
              <a:rPr lang="en-US" b="1" dirty="0" smtClean="0"/>
              <a:t>Mechanical Soft Diet</a:t>
            </a:r>
          </a:p>
          <a:p>
            <a:r>
              <a:rPr lang="en-US" dirty="0" smtClean="0"/>
              <a:t>A mechanical soft diet is similar to a soft diet; however, it allows clients variation, permitting foods with different tastes, such as chili beans. It is prescribed for clients experiencing difficulty chewing or who are unable to chew food thoroughly, as may occur with poorly fitted dentures. </a:t>
            </a:r>
          </a:p>
          <a:p>
            <a:endParaRPr lang="en-US" dirty="0"/>
          </a:p>
        </p:txBody>
      </p:sp>
    </p:spTree>
  </p:cSld>
  <p:clrMapOvr>
    <a:masterClrMapping/>
  </p:clrMapOvr>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diet</a:t>
            </a:r>
            <a:endParaRPr lang="en-US" dirty="0"/>
          </a:p>
        </p:txBody>
      </p:sp>
      <p:sp>
        <p:nvSpPr>
          <p:cNvPr id="3" name="Content Placeholder 2"/>
          <p:cNvSpPr>
            <a:spLocks noGrp="1"/>
          </p:cNvSpPr>
          <p:nvPr>
            <p:ph idx="1"/>
          </p:nvPr>
        </p:nvSpPr>
        <p:spPr>
          <a:xfrm>
            <a:off x="457200" y="1447800"/>
            <a:ext cx="8382000" cy="5105400"/>
          </a:xfrm>
        </p:spPr>
        <p:txBody>
          <a:bodyPr>
            <a:normAutofit fontScale="77500" lnSpcReduction="20000"/>
          </a:bodyPr>
          <a:lstStyle/>
          <a:p>
            <a:pPr>
              <a:buNone/>
            </a:pPr>
            <a:r>
              <a:rPr lang="en-US" b="1" dirty="0" smtClean="0"/>
              <a:t>Low-Residue Diet</a:t>
            </a:r>
          </a:p>
          <a:p>
            <a:r>
              <a:rPr lang="en-US" dirty="0" smtClean="0"/>
              <a:t>A low-residue diet has reduced fiber and cellulose. It is prescribed to decrease GI mucosal irritation in clients with diverticulitis, ulcerative colitis, and Crohn’s disease. Foods to be avoided are raw fruits (except bananas), vegetables, seeds, plant fiber, and whole grains. Dairy products are limited to two servings a day.</a:t>
            </a:r>
          </a:p>
          <a:p>
            <a:pPr>
              <a:buNone/>
            </a:pPr>
            <a:r>
              <a:rPr lang="en-US" b="1" dirty="0" smtClean="0"/>
              <a:t>High-Fiber Diet</a:t>
            </a:r>
          </a:p>
          <a:p>
            <a:r>
              <a:rPr lang="en-US" dirty="0" smtClean="0"/>
              <a:t>High-fiber-diet foods are the opposite of low-residue foods. A high-fiber diet is an integral part of the treatment regimen for </a:t>
            </a:r>
            <a:r>
              <a:rPr lang="en-US" dirty="0" err="1" smtClean="0"/>
              <a:t>diverticulosis</a:t>
            </a:r>
            <a:r>
              <a:rPr lang="en-US" dirty="0" smtClean="0"/>
              <a:t> because it increases the forward motion of the indigestible wastes through the colon</a:t>
            </a:r>
          </a:p>
          <a:p>
            <a:pPr>
              <a:buNone/>
            </a:pPr>
            <a:r>
              <a:rPr lang="en-US" b="1" dirty="0" smtClean="0"/>
              <a:t>Liberal Bland Diet</a:t>
            </a:r>
          </a:p>
          <a:p>
            <a:r>
              <a:rPr lang="en-US" dirty="0" smtClean="0"/>
              <a:t>A liberal bland diet eliminates chemical and mechanical food irritants, such as fried foods, alcohol, and caffeine</a:t>
            </a:r>
            <a:endParaRPr lang="en-US" dirty="0"/>
          </a:p>
        </p:txBody>
      </p:sp>
    </p:spTree>
  </p:cSld>
  <p:clrMapOvr>
    <a:masterClrMapping/>
  </p:clrMapOvr>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diet</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Fat-Controlled Diet</a:t>
            </a:r>
          </a:p>
          <a:p>
            <a:r>
              <a:rPr lang="en-US" dirty="0" smtClean="0"/>
              <a:t>Fat-controlled diets reduce the total fat ingested by replacing saturated fats with monounsaturated and polyunsaturated fats and restricting cholesterol. They are prescribed for clients with atherosclerosis, heart disease, and obesity. Saturated foods to be avoided include animal fats, gravies, sauces, chocolate, and whole-milk products.</a:t>
            </a:r>
          </a:p>
          <a:p>
            <a:pPr>
              <a:buNone/>
            </a:pPr>
            <a:r>
              <a:rPr lang="en-US" b="1" dirty="0" smtClean="0"/>
              <a:t>Sodium-Restricted Diet</a:t>
            </a:r>
          </a:p>
          <a:p>
            <a:r>
              <a:rPr lang="en-US" dirty="0" smtClean="0"/>
              <a:t>Sodium intake may be restricted as follows: mild, 2 to  3 g; moderate, 1000 mg; strict, 500 mg; severe, 250 mg. A sodium-restricted diet is prescribed for clients with excess fluid volume, hypertension, heart failure, myocardial infarction, and renal failure.</a:t>
            </a:r>
          </a:p>
          <a:p>
            <a:pPr>
              <a:buNone/>
            </a:pPr>
            <a:endParaRPr lang="en-US" dirty="0"/>
          </a:p>
        </p:txBody>
      </p:sp>
    </p:spTree>
  </p:cSld>
  <p:clrMapOvr>
    <a:masterClrMapping/>
  </p:clrMapOvr>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diet</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Lactose Intolerance Diet</a:t>
            </a:r>
          </a:p>
          <a:p>
            <a:r>
              <a:rPr lang="en-US" dirty="0" smtClean="0"/>
              <a:t>A lactose intolerance diet eliminates milk and all dairy products except yogurt. Lactose is a sugar found in milk and aids the body absorption of calcium. Lactose intolerance is caused by a lack or deficiency of lactase, an enzyme normally made in the small intestines that splits lactose into glucose and </a:t>
            </a:r>
            <a:r>
              <a:rPr lang="en-US" dirty="0" err="1" smtClean="0"/>
              <a:t>galactose</a:t>
            </a:r>
            <a:r>
              <a:rPr lang="en-US" dirty="0" smtClean="0"/>
              <a:t>. Incomplete digestion of lactose results in diarrhea, gas, and abdominal cramps between 30 minutes and 2 hours after consumption of diary foods.</a:t>
            </a:r>
          </a:p>
          <a:p>
            <a:endParaRPr lang="en-US" dirty="0"/>
          </a:p>
        </p:txBody>
      </p:sp>
    </p:spTree>
  </p:cSld>
  <p:clrMapOvr>
    <a:masterClrMapping/>
  </p:clrMapOvr>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Nursing measures that promote patient feeding</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Before bringing the meal tray into the room, ask whether the client needs to void or have a bowel movement.</a:t>
            </a:r>
          </a:p>
          <a:p>
            <a:r>
              <a:rPr lang="en-US" dirty="0" smtClean="0"/>
              <a:t>Provide hygiene measures before serving the meal tray.</a:t>
            </a:r>
          </a:p>
          <a:p>
            <a:r>
              <a:rPr lang="en-US" dirty="0" smtClean="0"/>
              <a:t>Position the client in a comfortable position, preferably in a chair, if not contraindicated.</a:t>
            </a:r>
          </a:p>
          <a:p>
            <a:r>
              <a:rPr lang="en-US" dirty="0" smtClean="0"/>
              <a:t>Ask about the client’s eating habits, and as to the foods he or she prefers to eat first. </a:t>
            </a:r>
          </a:p>
          <a:p>
            <a:r>
              <a:rPr lang="en-US" dirty="0" smtClean="0"/>
              <a:t>Make sure the foods are being served at the correct temperature.</a:t>
            </a:r>
          </a:p>
        </p:txBody>
      </p:sp>
    </p:spTree>
  </p:cSld>
  <p:clrMapOvr>
    <a:masterClrMapping/>
  </p:clrMapOvr>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Nursing measures that promote patient feeding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Provide assistance if the client is unable to handle eating utensils or open containers and  packages.</a:t>
            </a:r>
          </a:p>
          <a:p>
            <a:r>
              <a:rPr lang="en-US" dirty="0" smtClean="0"/>
              <a:t>Provide adequate time for the client who has difficulty in chewing or swallowing. Make sure that someone is in the room while the client is eating.</a:t>
            </a:r>
          </a:p>
          <a:p>
            <a:r>
              <a:rPr lang="en-US" dirty="0" smtClean="0"/>
              <a:t>Document the type and amount of food taken at each meal.</a:t>
            </a:r>
          </a:p>
          <a:p>
            <a:r>
              <a:rPr lang="en-US" dirty="0" smtClean="0"/>
              <a:t>Remove the tray after the meal and provide hygiene measures.</a:t>
            </a:r>
          </a:p>
          <a:p>
            <a:endParaRPr lang="en-US" dirty="0"/>
          </a:p>
        </p:txBody>
      </p:sp>
    </p:spTree>
  </p:cSld>
  <p:clrMapOvr>
    <a:masterClrMapping/>
  </p:clrMapOvr>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Tube feeding</a:t>
            </a:r>
            <a:endParaRPr lang="en-US" b="1" dirty="0"/>
          </a:p>
        </p:txBody>
      </p:sp>
      <p:sp>
        <p:nvSpPr>
          <p:cNvPr id="3" name="Content Placeholder 2"/>
          <p:cNvSpPr>
            <a:spLocks noGrp="1"/>
          </p:cNvSpPr>
          <p:nvPr>
            <p:ph idx="1"/>
          </p:nvPr>
        </p:nvSpPr>
        <p:spPr/>
        <p:txBody>
          <a:bodyPr/>
          <a:lstStyle/>
          <a:p>
            <a:pPr>
              <a:buNone/>
            </a:pPr>
            <a:r>
              <a:rPr lang="en-US" b="1" dirty="0" smtClean="0"/>
              <a:t>Types of feeding tubes </a:t>
            </a:r>
          </a:p>
          <a:p>
            <a:r>
              <a:rPr lang="en-US" dirty="0" smtClean="0"/>
              <a:t>Nasogastric </a:t>
            </a:r>
          </a:p>
          <a:p>
            <a:r>
              <a:rPr lang="en-US" dirty="0" err="1" smtClean="0"/>
              <a:t>Nasoduodenal</a:t>
            </a:r>
            <a:r>
              <a:rPr lang="en-US" dirty="0" smtClean="0"/>
              <a:t> </a:t>
            </a:r>
          </a:p>
          <a:p>
            <a:r>
              <a:rPr lang="en-US" dirty="0" err="1" smtClean="0"/>
              <a:t>Percutaneous</a:t>
            </a:r>
            <a:r>
              <a:rPr lang="en-US" dirty="0" smtClean="0"/>
              <a:t> Endoscopic </a:t>
            </a:r>
            <a:r>
              <a:rPr lang="en-US" dirty="0" err="1" smtClean="0"/>
              <a:t>Gastrostomy</a:t>
            </a:r>
            <a:r>
              <a:rPr lang="en-US" dirty="0" smtClean="0"/>
              <a:t> (PEG) </a:t>
            </a:r>
          </a:p>
          <a:p>
            <a:r>
              <a:rPr lang="en-US" dirty="0" smtClean="0"/>
              <a:t>Open </a:t>
            </a:r>
            <a:r>
              <a:rPr lang="en-US" dirty="0" err="1" smtClean="0"/>
              <a:t>gastrostomy</a:t>
            </a:r>
            <a:r>
              <a:rPr lang="en-US" dirty="0" smtClean="0"/>
              <a:t> </a:t>
            </a:r>
          </a:p>
          <a:p>
            <a:r>
              <a:rPr lang="en-US" dirty="0" err="1" smtClean="0"/>
              <a:t>Transgastric</a:t>
            </a:r>
            <a:r>
              <a:rPr lang="en-US" dirty="0" smtClean="0"/>
              <a:t> </a:t>
            </a:r>
            <a:r>
              <a:rPr lang="en-US" dirty="0" err="1" smtClean="0"/>
              <a:t>jejunostomy</a:t>
            </a:r>
            <a:r>
              <a:rPr lang="en-US" dirty="0" smtClean="0"/>
              <a:t> </a:t>
            </a:r>
          </a:p>
          <a:p>
            <a:r>
              <a:rPr lang="en-US" dirty="0" smtClean="0"/>
              <a:t>Surgical </a:t>
            </a:r>
            <a:r>
              <a:rPr lang="en-US" dirty="0" err="1" smtClean="0"/>
              <a:t>jejunostomy</a:t>
            </a:r>
            <a:r>
              <a:rPr lang="en-US" dirty="0" smtClean="0"/>
              <a:t> </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Major Events in the History of Nursing Education</a:t>
            </a:r>
            <a:endParaRPr lang="en-US" dirty="0"/>
          </a:p>
        </p:txBody>
      </p:sp>
      <p:sp>
        <p:nvSpPr>
          <p:cNvPr id="3" name="Content Placeholder 2"/>
          <p:cNvSpPr>
            <a:spLocks noGrp="1"/>
          </p:cNvSpPr>
          <p:nvPr>
            <p:ph idx="1"/>
          </p:nvPr>
        </p:nvSpPr>
        <p:spPr>
          <a:xfrm>
            <a:off x="533400" y="1524000"/>
            <a:ext cx="8229600" cy="5105400"/>
          </a:xfrm>
        </p:spPr>
        <p:txBody>
          <a:bodyPr>
            <a:normAutofit fontScale="85000" lnSpcReduction="10000"/>
          </a:bodyPr>
          <a:lstStyle/>
          <a:p>
            <a:pPr>
              <a:buNone/>
            </a:pPr>
            <a:r>
              <a:rPr lang="en-US" b="1" dirty="0" smtClean="0"/>
              <a:t>Hospital based training </a:t>
            </a:r>
            <a:r>
              <a:rPr lang="en-US" dirty="0" smtClean="0"/>
              <a:t>-Nightingale Model: Differences between English model and United States model.</a:t>
            </a:r>
          </a:p>
          <a:p>
            <a:r>
              <a:rPr lang="en-US" dirty="0" smtClean="0"/>
              <a:t>English: After the Crimean war, Florence Nightingale received funding to start a school of nursing St. Thomas Hospital. </a:t>
            </a:r>
            <a:br>
              <a:rPr lang="en-US" dirty="0" smtClean="0"/>
            </a:br>
            <a:r>
              <a:rPr lang="en-US" dirty="0" smtClean="0"/>
              <a:t>School administration separate from hospital administration.</a:t>
            </a:r>
          </a:p>
          <a:p>
            <a:r>
              <a:rPr lang="en-US" dirty="0" smtClean="0"/>
              <a:t>United States: school under hospital administration ; apprenticeship program. Pupil nurses staffed the hospitals. </a:t>
            </a:r>
            <a:br>
              <a:rPr lang="en-US" dirty="0" smtClean="0"/>
            </a:br>
            <a:r>
              <a:rPr lang="en-US" dirty="0" smtClean="0"/>
              <a:t>Program length initially 2 years, increased to 3 years. Seen as women's work. Service first, Education second.</a:t>
            </a:r>
            <a:endParaRPr lang="en-US" dirty="0"/>
          </a:p>
        </p:txBody>
      </p:sp>
    </p:spTree>
    <p:extLst>
      <p:ext uri="{BB962C8B-B14F-4D97-AF65-F5344CB8AC3E}">
        <p14:creationId xmlns:p14="http://schemas.microsoft.com/office/powerpoint/2010/main" val="3722421386"/>
      </p:ext>
    </p:extLst>
  </p:cSld>
  <p:clrMapOvr>
    <a:masterClrMapping/>
  </p:clrMapOvr>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M.J. Bailey</a:t>
            </a:r>
          </a:p>
        </p:txBody>
      </p:sp>
      <p:sp>
        <p:nvSpPr>
          <p:cNvPr id="56322" name="Rectangle 2"/>
          <p:cNvSpPr>
            <a:spLocks noGrp="1" noChangeArrowheads="1"/>
          </p:cNvSpPr>
          <p:nvPr>
            <p:ph type="title"/>
          </p:nvPr>
        </p:nvSpPr>
        <p:spPr/>
        <p:txBody>
          <a:bodyPr/>
          <a:lstStyle/>
          <a:p>
            <a:r>
              <a:rPr lang="en-US" b="1" dirty="0"/>
              <a:t>Intubation</a:t>
            </a:r>
          </a:p>
        </p:txBody>
      </p:sp>
      <p:sp>
        <p:nvSpPr>
          <p:cNvPr id="56323" name="Rectangle 3"/>
          <p:cNvSpPr>
            <a:spLocks noGrp="1" noChangeArrowheads="1"/>
          </p:cNvSpPr>
          <p:nvPr>
            <p:ph type="body" idx="1"/>
          </p:nvPr>
        </p:nvSpPr>
        <p:spPr/>
        <p:txBody>
          <a:bodyPr/>
          <a:lstStyle/>
          <a:p>
            <a:pPr>
              <a:lnSpc>
                <a:spcPct val="90000"/>
              </a:lnSpc>
            </a:pPr>
            <a:r>
              <a:rPr lang="en-US" sz="2800" dirty="0" smtClean="0"/>
              <a:t>Placement </a:t>
            </a:r>
            <a:r>
              <a:rPr lang="en-US" sz="2800" dirty="0"/>
              <a:t>of a tube into the stomach or intestine through the mouth, </a:t>
            </a:r>
            <a:r>
              <a:rPr lang="en-US" sz="2800" dirty="0" err="1"/>
              <a:t>nasopharynx</a:t>
            </a:r>
            <a:r>
              <a:rPr lang="en-US" sz="2800" dirty="0"/>
              <a:t>, (</a:t>
            </a:r>
            <a:r>
              <a:rPr lang="en-US" sz="2800" dirty="0" err="1"/>
              <a:t>Nasogastric</a:t>
            </a:r>
            <a:r>
              <a:rPr lang="en-US" sz="2800" dirty="0"/>
              <a:t>/Levine), or through an artificial opening made in the abdominal wall of the stomach (</a:t>
            </a:r>
            <a:r>
              <a:rPr lang="en-US" sz="2800" dirty="0" err="1"/>
              <a:t>gastrostomy</a:t>
            </a:r>
            <a:r>
              <a:rPr lang="en-US" sz="2800" dirty="0"/>
              <a:t>) or small intestine (</a:t>
            </a:r>
            <a:r>
              <a:rPr lang="en-US" sz="2800" dirty="0" err="1"/>
              <a:t>jejunostomy</a:t>
            </a:r>
            <a:r>
              <a:rPr lang="en-US" sz="2800" dirty="0"/>
              <a:t>)</a:t>
            </a:r>
          </a:p>
          <a:p>
            <a:pPr>
              <a:lnSpc>
                <a:spcPct val="90000"/>
              </a:lnSpc>
            </a:pPr>
            <a:r>
              <a:rPr lang="en-US" sz="2800" dirty="0"/>
              <a:t>Nasogastric= short term</a:t>
            </a:r>
          </a:p>
          <a:p>
            <a:pPr>
              <a:lnSpc>
                <a:spcPct val="90000"/>
              </a:lnSpc>
            </a:pPr>
            <a:r>
              <a:rPr lang="en-US" sz="2800" dirty="0" err="1"/>
              <a:t>Gastrostomy</a:t>
            </a:r>
            <a:r>
              <a:rPr lang="en-US" sz="2800" dirty="0"/>
              <a:t>= long term, surgically inserted directly into the stomach(</a:t>
            </a:r>
            <a:r>
              <a:rPr lang="en-US" sz="2800" dirty="0" err="1"/>
              <a:t>gastrostomy</a:t>
            </a:r>
            <a:r>
              <a:rPr lang="en-US" sz="2800" dirty="0"/>
              <a:t>) or small intestine (</a:t>
            </a:r>
            <a:r>
              <a:rPr lang="en-US" sz="2800" dirty="0" err="1"/>
              <a:t>jejunostomy</a:t>
            </a:r>
            <a:r>
              <a:rPr lang="en-US" sz="2800" dirty="0"/>
              <a:t>)</a:t>
            </a:r>
          </a:p>
        </p:txBody>
      </p:sp>
    </p:spTree>
  </p:cSld>
  <p:clrMapOvr>
    <a:masterClrMapping/>
  </p:clrMapOvr>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M.J. Bailey</a:t>
            </a:r>
          </a:p>
        </p:txBody>
      </p:sp>
      <p:sp>
        <p:nvSpPr>
          <p:cNvPr id="59394" name="Rectangle 2"/>
          <p:cNvSpPr>
            <a:spLocks noGrp="1" noChangeArrowheads="1"/>
          </p:cNvSpPr>
          <p:nvPr>
            <p:ph type="title"/>
          </p:nvPr>
        </p:nvSpPr>
        <p:spPr/>
        <p:txBody>
          <a:bodyPr/>
          <a:lstStyle/>
          <a:p>
            <a:r>
              <a:rPr lang="en-US" b="1" dirty="0"/>
              <a:t>Tube Feedings</a:t>
            </a:r>
          </a:p>
        </p:txBody>
      </p:sp>
      <p:sp>
        <p:nvSpPr>
          <p:cNvPr id="59395" name="Rectangle 3"/>
          <p:cNvSpPr>
            <a:spLocks noGrp="1" noChangeArrowheads="1"/>
          </p:cNvSpPr>
          <p:nvPr>
            <p:ph type="body" idx="1"/>
          </p:nvPr>
        </p:nvSpPr>
        <p:spPr/>
        <p:txBody>
          <a:bodyPr/>
          <a:lstStyle/>
          <a:p>
            <a:r>
              <a:rPr lang="en-US" sz="2800" dirty="0"/>
              <a:t>Additional water post:</a:t>
            </a:r>
          </a:p>
          <a:p>
            <a:pPr lvl="1"/>
            <a:r>
              <a:rPr lang="en-US" sz="2400" dirty="0"/>
              <a:t>Feedings</a:t>
            </a:r>
          </a:p>
          <a:p>
            <a:pPr lvl="1"/>
            <a:r>
              <a:rPr lang="en-US" sz="2400" dirty="0"/>
              <a:t>Medications</a:t>
            </a:r>
          </a:p>
          <a:p>
            <a:pPr lvl="1"/>
            <a:r>
              <a:rPr lang="en-US" sz="2400" dirty="0"/>
              <a:t>Prescribed times</a:t>
            </a:r>
          </a:p>
          <a:p>
            <a:r>
              <a:rPr lang="en-US" sz="2800" dirty="0"/>
              <a:t>Medications</a:t>
            </a:r>
          </a:p>
          <a:p>
            <a:pPr lvl="1"/>
            <a:r>
              <a:rPr lang="en-US" sz="2400" dirty="0"/>
              <a:t>Liquid/ dissolved</a:t>
            </a:r>
          </a:p>
          <a:p>
            <a:pPr lvl="1"/>
            <a:r>
              <a:rPr lang="en-US" sz="2400" b="1" u="sng" dirty="0"/>
              <a:t>No</a:t>
            </a:r>
            <a:r>
              <a:rPr lang="en-US" sz="2400" dirty="0"/>
              <a:t> enteric coated or time released capsules</a:t>
            </a:r>
          </a:p>
          <a:p>
            <a:pPr lvl="1"/>
            <a:r>
              <a:rPr lang="en-US" sz="2400" dirty="0"/>
              <a:t>Do not mix meds with formula.</a:t>
            </a:r>
            <a:r>
              <a:rPr lang="en-US" sz="2400" b="1" i="1" dirty="0"/>
              <a:t> Give </a:t>
            </a:r>
            <a:r>
              <a:rPr lang="en-US" sz="2400" b="1" i="1" dirty="0" smtClean="0"/>
              <a:t>medication </a:t>
            </a:r>
            <a:r>
              <a:rPr lang="en-US" sz="2400" b="1" i="1" dirty="0"/>
              <a:t>prior to formula</a:t>
            </a:r>
            <a:endParaRPr lang="en-US" sz="2400" b="1" u="sng" dirty="0"/>
          </a:p>
        </p:txBody>
      </p:sp>
    </p:spTree>
  </p:cSld>
  <p:clrMapOvr>
    <a:masterClrMapping/>
  </p:clrMapOvr>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M.J. Bailey</a:t>
            </a:r>
          </a:p>
        </p:txBody>
      </p:sp>
      <p:sp>
        <p:nvSpPr>
          <p:cNvPr id="60418" name="Rectangle 2"/>
          <p:cNvSpPr>
            <a:spLocks noGrp="1" noChangeArrowheads="1"/>
          </p:cNvSpPr>
          <p:nvPr>
            <p:ph type="title"/>
          </p:nvPr>
        </p:nvSpPr>
        <p:spPr/>
        <p:txBody>
          <a:bodyPr/>
          <a:lstStyle/>
          <a:p>
            <a:r>
              <a:rPr lang="en-US" b="1" dirty="0"/>
              <a:t>Tube feeding schedule</a:t>
            </a:r>
          </a:p>
        </p:txBody>
      </p:sp>
      <p:sp>
        <p:nvSpPr>
          <p:cNvPr id="60419" name="Rectangle 3"/>
          <p:cNvSpPr>
            <a:spLocks noGrp="1" noChangeArrowheads="1"/>
          </p:cNvSpPr>
          <p:nvPr>
            <p:ph type="body" idx="1"/>
          </p:nvPr>
        </p:nvSpPr>
        <p:spPr/>
        <p:txBody>
          <a:bodyPr/>
          <a:lstStyle/>
          <a:p>
            <a:pPr>
              <a:lnSpc>
                <a:spcPct val="90000"/>
              </a:lnSpc>
            </a:pPr>
            <a:r>
              <a:rPr lang="en-US" dirty="0"/>
              <a:t>Continuous</a:t>
            </a:r>
          </a:p>
          <a:p>
            <a:pPr lvl="1">
              <a:lnSpc>
                <a:spcPct val="90000"/>
              </a:lnSpc>
            </a:pPr>
            <a:r>
              <a:rPr lang="en-US" dirty="0"/>
              <a:t>Over 24 hrs</a:t>
            </a:r>
          </a:p>
          <a:p>
            <a:pPr>
              <a:lnSpc>
                <a:spcPct val="90000"/>
              </a:lnSpc>
            </a:pPr>
            <a:r>
              <a:rPr lang="en-US" dirty="0"/>
              <a:t>Cyclic</a:t>
            </a:r>
          </a:p>
          <a:p>
            <a:pPr lvl="1">
              <a:lnSpc>
                <a:spcPct val="90000"/>
              </a:lnSpc>
            </a:pPr>
            <a:r>
              <a:rPr lang="en-US" dirty="0"/>
              <a:t>Prescribed </a:t>
            </a:r>
            <a:r>
              <a:rPr lang="en-US" dirty="0" smtClean="0"/>
              <a:t>period</a:t>
            </a:r>
            <a:endParaRPr lang="en-US" dirty="0"/>
          </a:p>
          <a:p>
            <a:pPr>
              <a:lnSpc>
                <a:spcPct val="90000"/>
              </a:lnSpc>
            </a:pPr>
            <a:r>
              <a:rPr lang="en-US" dirty="0"/>
              <a:t>Bolus</a:t>
            </a:r>
          </a:p>
          <a:p>
            <a:pPr lvl="1">
              <a:lnSpc>
                <a:spcPct val="90000"/>
              </a:lnSpc>
            </a:pPr>
            <a:r>
              <a:rPr lang="en-US" dirty="0"/>
              <a:t>Prescribed volume over 30-60 min. 4-6 </a:t>
            </a:r>
            <a:r>
              <a:rPr lang="en-US" dirty="0" smtClean="0"/>
              <a:t> times/day</a:t>
            </a:r>
            <a:r>
              <a:rPr lang="en-US" dirty="0"/>
              <a:t>.</a:t>
            </a:r>
          </a:p>
          <a:p>
            <a:pPr lvl="1">
              <a:lnSpc>
                <a:spcPct val="90000"/>
              </a:lnSpc>
            </a:pPr>
            <a:r>
              <a:rPr lang="en-US" dirty="0"/>
              <a:t>Physician orders frequency, amount, &amp; type of feeding</a:t>
            </a:r>
          </a:p>
          <a:p>
            <a:pPr>
              <a:lnSpc>
                <a:spcPct val="90000"/>
              </a:lnSpc>
              <a:buFont typeface="Wingdings" pitchFamily="2" charset="2"/>
              <a:buNone/>
            </a:pPr>
            <a:endParaRPr lang="en-US" dirty="0"/>
          </a:p>
        </p:txBody>
      </p:sp>
    </p:spTree>
  </p:cSld>
  <p:clrMapOvr>
    <a:masterClrMapping/>
  </p:clrMapOvr>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M.J. Bailey</a:t>
            </a:r>
          </a:p>
        </p:txBody>
      </p:sp>
      <p:sp>
        <p:nvSpPr>
          <p:cNvPr id="61442" name="Rectangle 2"/>
          <p:cNvSpPr>
            <a:spLocks noGrp="1" noChangeArrowheads="1"/>
          </p:cNvSpPr>
          <p:nvPr>
            <p:ph type="title"/>
          </p:nvPr>
        </p:nvSpPr>
        <p:spPr/>
        <p:txBody>
          <a:bodyPr/>
          <a:lstStyle/>
          <a:p>
            <a:r>
              <a:rPr lang="en-US" b="1" dirty="0"/>
              <a:t>Problems with tube feeding</a:t>
            </a:r>
          </a:p>
        </p:txBody>
      </p:sp>
      <p:sp>
        <p:nvSpPr>
          <p:cNvPr id="61443" name="Rectangle 3"/>
          <p:cNvSpPr>
            <a:spLocks noGrp="1" noChangeArrowheads="1"/>
          </p:cNvSpPr>
          <p:nvPr>
            <p:ph type="body" idx="1"/>
          </p:nvPr>
        </p:nvSpPr>
        <p:spPr/>
        <p:txBody>
          <a:bodyPr/>
          <a:lstStyle/>
          <a:p>
            <a:r>
              <a:rPr lang="en-US"/>
              <a:t>Dry mouth</a:t>
            </a:r>
          </a:p>
          <a:p>
            <a:r>
              <a:rPr lang="en-US"/>
              <a:t>Sore mouth</a:t>
            </a:r>
          </a:p>
          <a:p>
            <a:r>
              <a:rPr lang="en-US"/>
              <a:t>Thirst</a:t>
            </a:r>
          </a:p>
          <a:p>
            <a:r>
              <a:rPr lang="en-US"/>
              <a:t>Feeling deprived</a:t>
            </a:r>
          </a:p>
        </p:txBody>
      </p:sp>
    </p:spTree>
  </p:cSld>
  <p:clrMapOvr>
    <a:masterClrMapping/>
  </p:clrMapOvr>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M.J. Bailey</a:t>
            </a:r>
          </a:p>
        </p:txBody>
      </p:sp>
      <p:sp>
        <p:nvSpPr>
          <p:cNvPr id="62466" name="Rectangle 2"/>
          <p:cNvSpPr>
            <a:spLocks noGrp="1" noChangeArrowheads="1"/>
          </p:cNvSpPr>
          <p:nvPr>
            <p:ph type="title"/>
          </p:nvPr>
        </p:nvSpPr>
        <p:spPr/>
        <p:txBody>
          <a:bodyPr/>
          <a:lstStyle/>
          <a:p>
            <a:r>
              <a:rPr lang="en-US" b="1" dirty="0"/>
              <a:t>Do’s and don’ts </a:t>
            </a:r>
            <a:r>
              <a:rPr lang="en-US" b="1" dirty="0" smtClean="0"/>
              <a:t>of </a:t>
            </a:r>
            <a:r>
              <a:rPr lang="en-US" b="1" dirty="0"/>
              <a:t>tube feeding</a:t>
            </a:r>
          </a:p>
        </p:txBody>
      </p:sp>
      <p:sp>
        <p:nvSpPr>
          <p:cNvPr id="62467" name="Rectangle 3"/>
          <p:cNvSpPr>
            <a:spLocks noGrp="1" noChangeArrowheads="1"/>
          </p:cNvSpPr>
          <p:nvPr>
            <p:ph type="body" idx="1"/>
          </p:nvPr>
        </p:nvSpPr>
        <p:spPr/>
        <p:txBody>
          <a:bodyPr/>
          <a:lstStyle/>
          <a:p>
            <a:r>
              <a:rPr lang="en-US" dirty="0"/>
              <a:t>Do not hurry/force feeding</a:t>
            </a:r>
          </a:p>
          <a:p>
            <a:pPr lvl="1"/>
            <a:r>
              <a:rPr lang="en-US" dirty="0"/>
              <a:t>Abdominal distention &amp; discomfort</a:t>
            </a:r>
          </a:p>
          <a:p>
            <a:r>
              <a:rPr lang="en-US" dirty="0"/>
              <a:t>Clean not sterile technique</a:t>
            </a:r>
          </a:p>
          <a:p>
            <a:r>
              <a:rPr lang="en-US" dirty="0"/>
              <a:t>Formula </a:t>
            </a:r>
            <a:r>
              <a:rPr lang="en-US" dirty="0" smtClean="0"/>
              <a:t>at </a:t>
            </a:r>
            <a:r>
              <a:rPr lang="en-US" dirty="0"/>
              <a:t>room temp.</a:t>
            </a:r>
          </a:p>
          <a:p>
            <a:pPr lvl="1"/>
            <a:r>
              <a:rPr lang="en-US" dirty="0" smtClean="0"/>
              <a:t>Warm = bacterial </a:t>
            </a:r>
            <a:r>
              <a:rPr lang="en-US" dirty="0"/>
              <a:t>growth</a:t>
            </a:r>
          </a:p>
          <a:p>
            <a:pPr lvl="1"/>
            <a:r>
              <a:rPr lang="en-US" dirty="0"/>
              <a:t>Cold= gastric cramping &amp; discomfort, liquid is not warmed by the mouth and </a:t>
            </a:r>
            <a:r>
              <a:rPr lang="en-US" dirty="0" smtClean="0"/>
              <a:t>esophagus</a:t>
            </a:r>
          </a:p>
          <a:p>
            <a:pPr lvl="1">
              <a:buFont typeface="Arial" pitchFamily="34" charset="0"/>
              <a:buChar char="•"/>
            </a:pPr>
            <a:r>
              <a:rPr lang="en-US" dirty="0" smtClean="0"/>
              <a:t>Formula can hang for 8hrs. </a:t>
            </a:r>
          </a:p>
          <a:p>
            <a:pPr lvl="1">
              <a:buNone/>
            </a:pPr>
            <a:endParaRPr lang="en-US" dirty="0" smtClean="0"/>
          </a:p>
        </p:txBody>
      </p:sp>
    </p:spTree>
  </p:cSld>
  <p:clrMapOvr>
    <a:masterClrMapping/>
  </p:clrMapOvr>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M.J. Bailey</a:t>
            </a:r>
          </a:p>
        </p:txBody>
      </p:sp>
      <p:sp>
        <p:nvSpPr>
          <p:cNvPr id="64514" name="Rectangle 2"/>
          <p:cNvSpPr>
            <a:spLocks noGrp="1" noChangeArrowheads="1"/>
          </p:cNvSpPr>
          <p:nvPr>
            <p:ph type="title"/>
          </p:nvPr>
        </p:nvSpPr>
        <p:spPr/>
        <p:txBody>
          <a:bodyPr>
            <a:normAutofit fontScale="90000"/>
          </a:bodyPr>
          <a:lstStyle/>
          <a:p>
            <a:r>
              <a:rPr lang="en-US" b="1" dirty="0"/>
              <a:t>Procedure for checking tube placement</a:t>
            </a:r>
          </a:p>
        </p:txBody>
      </p:sp>
      <p:sp>
        <p:nvSpPr>
          <p:cNvPr id="64515" name="Rectangle 3"/>
          <p:cNvSpPr>
            <a:spLocks noGrp="1" noChangeArrowheads="1"/>
          </p:cNvSpPr>
          <p:nvPr>
            <p:ph type="body" idx="1"/>
          </p:nvPr>
        </p:nvSpPr>
        <p:spPr/>
        <p:txBody>
          <a:bodyPr/>
          <a:lstStyle/>
          <a:p>
            <a:pPr>
              <a:lnSpc>
                <a:spcPct val="90000"/>
              </a:lnSpc>
            </a:pPr>
            <a:r>
              <a:rPr lang="en-US" dirty="0" smtClean="0"/>
              <a:t>X-ray is the best </a:t>
            </a:r>
            <a:r>
              <a:rPr lang="en-US" dirty="0"/>
              <a:t>and most accurate</a:t>
            </a:r>
          </a:p>
          <a:p>
            <a:pPr>
              <a:lnSpc>
                <a:spcPct val="90000"/>
              </a:lnSpc>
            </a:pPr>
            <a:r>
              <a:rPr lang="en-US" dirty="0"/>
              <a:t>Air insertion and listen with stethoscope</a:t>
            </a:r>
          </a:p>
          <a:p>
            <a:pPr>
              <a:lnSpc>
                <a:spcPct val="90000"/>
              </a:lnSpc>
            </a:pPr>
            <a:r>
              <a:rPr lang="en-US" dirty="0"/>
              <a:t>Aspirate gastric contents</a:t>
            </a:r>
          </a:p>
          <a:p>
            <a:pPr lvl="1">
              <a:lnSpc>
                <a:spcPct val="90000"/>
              </a:lnSpc>
            </a:pPr>
            <a:r>
              <a:rPr lang="en-US" dirty="0"/>
              <a:t>Determines tube placement and checks for digestion of previous feeding ( should be less than 50mls ) Note -any gastric contents should be returned to the stomach so the chemical balance is not disturbed.</a:t>
            </a:r>
          </a:p>
          <a:p>
            <a:pPr lvl="1">
              <a:lnSpc>
                <a:spcPct val="90000"/>
              </a:lnSpc>
            </a:pPr>
            <a:r>
              <a:rPr lang="en-US" dirty="0"/>
              <a:t>Check pH of aspirate with pH paper </a:t>
            </a:r>
          </a:p>
        </p:txBody>
      </p:sp>
    </p:spTree>
  </p:cSld>
  <p:clrMapOvr>
    <a:masterClrMapping/>
  </p:clrMapOvr>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t>M.J. Bailey</a:t>
            </a:r>
          </a:p>
        </p:txBody>
      </p:sp>
      <p:sp>
        <p:nvSpPr>
          <p:cNvPr id="65538" name="Rectangle 2"/>
          <p:cNvSpPr>
            <a:spLocks noGrp="1" noChangeArrowheads="1"/>
          </p:cNvSpPr>
          <p:nvPr>
            <p:ph type="title"/>
          </p:nvPr>
        </p:nvSpPr>
        <p:spPr/>
        <p:txBody>
          <a:bodyPr/>
          <a:lstStyle/>
          <a:p>
            <a:r>
              <a:rPr lang="en-US" b="1" dirty="0"/>
              <a:t>Aspirate pH</a:t>
            </a:r>
          </a:p>
        </p:txBody>
      </p:sp>
      <p:sp>
        <p:nvSpPr>
          <p:cNvPr id="65539" name="Rectangle 3"/>
          <p:cNvSpPr>
            <a:spLocks noGrp="1" noChangeArrowheads="1"/>
          </p:cNvSpPr>
          <p:nvPr>
            <p:ph type="body" idx="1"/>
          </p:nvPr>
        </p:nvSpPr>
        <p:spPr/>
        <p:txBody>
          <a:bodyPr/>
          <a:lstStyle/>
          <a:p>
            <a:r>
              <a:rPr lang="en-US" dirty="0"/>
              <a:t>Stomach is acidic 1-4</a:t>
            </a:r>
          </a:p>
          <a:p>
            <a:r>
              <a:rPr lang="en-US" dirty="0"/>
              <a:t>Intestine is 7 or greater</a:t>
            </a:r>
          </a:p>
          <a:p>
            <a:r>
              <a:rPr lang="en-US" dirty="0"/>
              <a:t>Pleural secretions   6</a:t>
            </a:r>
          </a:p>
          <a:p>
            <a:r>
              <a:rPr lang="en-US" dirty="0"/>
              <a:t>Wait at least 1 hr after feedings to check</a:t>
            </a:r>
          </a:p>
          <a:p>
            <a:pPr>
              <a:buFont typeface="Wingdings" pitchFamily="2" charset="2"/>
              <a:buNone/>
            </a:pPr>
            <a:r>
              <a:rPr lang="en-US" b="1" i="1" dirty="0"/>
              <a:t>Feeding is not given if no bowel sounds are heard, abdomen is distended, too much residual, or tube dislodged</a:t>
            </a:r>
          </a:p>
        </p:txBody>
      </p:sp>
    </p:spTree>
  </p:cSld>
  <p:clrMapOvr>
    <a:masterClrMapping/>
  </p:clrMapOvr>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M.J. Bailey</a:t>
            </a:r>
          </a:p>
        </p:txBody>
      </p:sp>
      <p:sp>
        <p:nvSpPr>
          <p:cNvPr id="66562" name="Rectangle 2"/>
          <p:cNvSpPr>
            <a:spLocks noGrp="1" noChangeArrowheads="1"/>
          </p:cNvSpPr>
          <p:nvPr>
            <p:ph type="title"/>
          </p:nvPr>
        </p:nvSpPr>
        <p:spPr/>
        <p:txBody>
          <a:bodyPr/>
          <a:lstStyle/>
          <a:p>
            <a:r>
              <a:rPr lang="en-US" b="1" dirty="0"/>
              <a:t>Position for tube feeding</a:t>
            </a:r>
          </a:p>
        </p:txBody>
      </p:sp>
      <p:sp>
        <p:nvSpPr>
          <p:cNvPr id="66563" name="Rectangle 3"/>
          <p:cNvSpPr>
            <a:spLocks noGrp="1" noChangeArrowheads="1"/>
          </p:cNvSpPr>
          <p:nvPr>
            <p:ph type="body" idx="1"/>
          </p:nvPr>
        </p:nvSpPr>
        <p:spPr/>
        <p:txBody>
          <a:bodyPr/>
          <a:lstStyle/>
          <a:p>
            <a:pPr>
              <a:lnSpc>
                <a:spcPct val="90000"/>
              </a:lnSpc>
            </a:pPr>
            <a:r>
              <a:rPr lang="en-US" sz="2800" dirty="0"/>
              <a:t>Fowlers before and after</a:t>
            </a:r>
          </a:p>
          <a:p>
            <a:pPr lvl="1">
              <a:lnSpc>
                <a:spcPct val="90000"/>
              </a:lnSpc>
            </a:pPr>
            <a:r>
              <a:rPr lang="en-US" sz="2400" dirty="0"/>
              <a:t>Prevents aspiration</a:t>
            </a:r>
          </a:p>
          <a:p>
            <a:pPr>
              <a:lnSpc>
                <a:spcPct val="90000"/>
              </a:lnSpc>
            </a:pPr>
            <a:r>
              <a:rPr lang="en-US" sz="2800" dirty="0"/>
              <a:t>Regulate the flow of the </a:t>
            </a:r>
            <a:r>
              <a:rPr lang="en-US" sz="2800" dirty="0" smtClean="0"/>
              <a:t>feeding</a:t>
            </a:r>
            <a:endParaRPr lang="en-US" sz="2800" dirty="0"/>
          </a:p>
          <a:p>
            <a:pPr>
              <a:lnSpc>
                <a:spcPct val="90000"/>
              </a:lnSpc>
            </a:pPr>
            <a:r>
              <a:rPr lang="en-US" sz="2800" dirty="0"/>
              <a:t>Gravity/ feeding pump</a:t>
            </a:r>
          </a:p>
          <a:p>
            <a:pPr>
              <a:lnSpc>
                <a:spcPct val="90000"/>
              </a:lnSpc>
            </a:pPr>
            <a:r>
              <a:rPr lang="en-US" sz="2800" dirty="0"/>
              <a:t>Flush tube well post feeding</a:t>
            </a:r>
          </a:p>
          <a:p>
            <a:pPr>
              <a:lnSpc>
                <a:spcPct val="90000"/>
              </a:lnSpc>
            </a:pPr>
            <a:r>
              <a:rPr lang="en-US" sz="2800" dirty="0"/>
              <a:t>Clamp tube post flushing</a:t>
            </a:r>
          </a:p>
          <a:p>
            <a:pPr>
              <a:lnSpc>
                <a:spcPct val="90000"/>
              </a:lnSpc>
            </a:pPr>
            <a:r>
              <a:rPr lang="en-US" sz="2800" dirty="0"/>
              <a:t>Intake/output</a:t>
            </a:r>
          </a:p>
          <a:p>
            <a:pPr>
              <a:lnSpc>
                <a:spcPct val="90000"/>
              </a:lnSpc>
              <a:buFont typeface="Wingdings" pitchFamily="2" charset="2"/>
              <a:buNone/>
            </a:pPr>
            <a:r>
              <a:rPr lang="en-US" sz="2800" b="1" i="1" u="sng" dirty="0"/>
              <a:t>Avoid introducing air into tubing</a:t>
            </a:r>
          </a:p>
        </p:txBody>
      </p:sp>
    </p:spTree>
  </p:cSld>
  <p:clrMapOvr>
    <a:masterClrMapping/>
  </p:clrMapOvr>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Nasogastric intubation</a:t>
            </a:r>
            <a:endParaRPr lang="en-US" b="1" dirty="0"/>
          </a:p>
        </p:txBody>
      </p:sp>
      <p:sp>
        <p:nvSpPr>
          <p:cNvPr id="3" name="Content Placeholder 2"/>
          <p:cNvSpPr>
            <a:spLocks noGrp="1"/>
          </p:cNvSpPr>
          <p:nvPr>
            <p:ph idx="1"/>
          </p:nvPr>
        </p:nvSpPr>
        <p:spPr/>
        <p:txBody>
          <a:bodyPr/>
          <a:lstStyle/>
          <a:p>
            <a:r>
              <a:rPr lang="en-US" dirty="0" smtClean="0"/>
              <a:t>Nasogastric intubation refers to the process of placing a soft plastic nasogastric (NG) tube through a patient's nostril, past the pharynx and down the esophagus into a patient's </a:t>
            </a:r>
            <a:r>
              <a:rPr lang="en-US" b="1" dirty="0" smtClean="0"/>
              <a:t>stomach</a:t>
            </a:r>
            <a:r>
              <a:rPr lang="en-US" dirty="0" smtClean="0"/>
              <a:t>.</a:t>
            </a:r>
            <a:endParaRPr lang="en-US" dirty="0"/>
          </a:p>
        </p:txBody>
      </p:sp>
    </p:spTree>
  </p:cSld>
  <p:clrMapOvr>
    <a:masterClrMapping/>
  </p:clrMapOvr>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Nasogastric tube feeding </a:t>
            </a:r>
            <a:br>
              <a:rPr lang="en-US" b="1"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 Most common first line route. </a:t>
            </a:r>
          </a:p>
          <a:p>
            <a:r>
              <a:rPr lang="en-US" dirty="0" smtClean="0"/>
              <a:t>- Easy to place at bedside by nursing staff. </a:t>
            </a:r>
          </a:p>
          <a:p>
            <a:r>
              <a:rPr lang="en-US" dirty="0" smtClean="0"/>
              <a:t>- Use small flexible tubes to avoid nasal skin erosion. </a:t>
            </a:r>
          </a:p>
          <a:p>
            <a:r>
              <a:rPr lang="en-US" dirty="0" smtClean="0"/>
              <a:t>- Check position via auscultation/aspiration of gastric contents </a:t>
            </a:r>
          </a:p>
          <a:p>
            <a:pPr lvl="1"/>
            <a:r>
              <a:rPr lang="en-US" dirty="0" smtClean="0"/>
              <a:t>and gastric PH, as per nursing protocol. If in doubt regarding position by auscultation and aspiration then confirm with abdominal X-ray. </a:t>
            </a:r>
          </a:p>
          <a:p>
            <a:r>
              <a:rPr lang="en-US" dirty="0" smtClean="0"/>
              <a:t>- Check residuals to evaluate tolerance. </a:t>
            </a:r>
          </a:p>
          <a:p>
            <a:pPr>
              <a:buNone/>
            </a:pP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smtClean="0"/>
              <a:t>CONTENT (Cont’d)</a:t>
            </a:r>
            <a:endParaRPr lang="en-US" b="1" dirty="0"/>
          </a:p>
        </p:txBody>
      </p:sp>
      <p:sp>
        <p:nvSpPr>
          <p:cNvPr id="3" name="Content Placeholder 2"/>
          <p:cNvSpPr>
            <a:spLocks noGrp="1"/>
          </p:cNvSpPr>
          <p:nvPr>
            <p:ph idx="1"/>
          </p:nvPr>
        </p:nvSpPr>
        <p:spPr>
          <a:xfrm>
            <a:off x="457200" y="1219200"/>
            <a:ext cx="8229600" cy="5181600"/>
          </a:xfrm>
        </p:spPr>
        <p:txBody>
          <a:bodyPr>
            <a:normAutofit fontScale="85000" lnSpcReduction="10000"/>
          </a:bodyPr>
          <a:lstStyle/>
          <a:p>
            <a:r>
              <a:rPr lang="en-GB" b="1" dirty="0" smtClean="0"/>
              <a:t>Personal hygiene; </a:t>
            </a:r>
            <a:r>
              <a:rPr lang="en-GB" dirty="0" smtClean="0"/>
              <a:t>bathing the patient, care of the pressure areas, mouth toilet, eye swabbing, assisting patients with elimination bed making; types of beds; special appliances; positions used in nursing patients; body mechanics and range of motion; </a:t>
            </a:r>
          </a:p>
          <a:p>
            <a:r>
              <a:rPr lang="en-GB" b="1" dirty="0" smtClean="0"/>
              <a:t>wound management</a:t>
            </a:r>
            <a:r>
              <a:rPr lang="en-GB" dirty="0" smtClean="0"/>
              <a:t>; aseptic technique, wound dressing, simple wound closure, simple drainage, removal of stitches, injection safety, waste management, care of intravenous sites, </a:t>
            </a:r>
            <a:r>
              <a:rPr lang="en-GB" dirty="0" err="1" smtClean="0"/>
              <a:t>venepunture</a:t>
            </a:r>
            <a:r>
              <a:rPr lang="en-GB" dirty="0" smtClean="0"/>
              <a:t>; specimen collection. </a:t>
            </a:r>
          </a:p>
          <a:p>
            <a:r>
              <a:rPr lang="en-GB" b="1" dirty="0" smtClean="0"/>
              <a:t>Observations of vital signs: </a:t>
            </a:r>
            <a:r>
              <a:rPr lang="en-GB" dirty="0" smtClean="0"/>
              <a:t>Blood Pressure, temperature, pulse. </a:t>
            </a:r>
          </a:p>
          <a:p>
            <a:r>
              <a:rPr lang="en-GB" b="1" dirty="0" smtClean="0"/>
              <a:t>Patient feeding</a:t>
            </a:r>
            <a:r>
              <a:rPr lang="en-GB" dirty="0" smtClean="0"/>
              <a:t>; oral and </a:t>
            </a:r>
            <a:r>
              <a:rPr lang="en-GB" dirty="0" err="1" smtClean="0"/>
              <a:t>parenteral</a:t>
            </a:r>
            <a:r>
              <a:rPr lang="en-GB" dirty="0" smtClean="0"/>
              <a:t> feeding.  </a:t>
            </a:r>
          </a:p>
          <a:p>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Influence of Hippocrates</a:t>
            </a:r>
            <a:endParaRPr lang="en-US" b="1" dirty="0"/>
          </a:p>
        </p:txBody>
      </p:sp>
      <p:sp>
        <p:nvSpPr>
          <p:cNvPr id="3" name="Content Placeholder 2"/>
          <p:cNvSpPr>
            <a:spLocks noGrp="1"/>
          </p:cNvSpPr>
          <p:nvPr>
            <p:ph idx="1"/>
          </p:nvPr>
        </p:nvSpPr>
        <p:spPr/>
        <p:txBody>
          <a:bodyPr/>
          <a:lstStyle/>
          <a:p>
            <a:pPr>
              <a:lnSpc>
                <a:spcPct val="90000"/>
              </a:lnSpc>
              <a:defRPr/>
            </a:pPr>
            <a:r>
              <a:rPr lang="en-US" dirty="0"/>
              <a:t>Hippocrates, born in 460 BC on the Greek island</a:t>
            </a:r>
          </a:p>
          <a:p>
            <a:pPr>
              <a:lnSpc>
                <a:spcPct val="90000"/>
              </a:lnSpc>
              <a:defRPr/>
            </a:pPr>
            <a:r>
              <a:rPr lang="en-US" dirty="0"/>
              <a:t>He is the Father of Medicine</a:t>
            </a:r>
          </a:p>
          <a:p>
            <a:pPr>
              <a:lnSpc>
                <a:spcPct val="90000"/>
              </a:lnSpc>
              <a:defRPr/>
            </a:pPr>
            <a:r>
              <a:rPr lang="en-US" dirty="0"/>
              <a:t>He helped to lay the groundwork for nursing and medicine</a:t>
            </a:r>
          </a:p>
          <a:p>
            <a:pPr>
              <a:lnSpc>
                <a:spcPct val="90000"/>
              </a:lnSpc>
              <a:defRPr/>
            </a:pPr>
            <a:r>
              <a:rPr lang="en-US" dirty="0"/>
              <a:t>He proposed the concept of physical assessment.</a:t>
            </a:r>
          </a:p>
          <a:p>
            <a:endParaRPr lang="en-US" dirty="0"/>
          </a:p>
        </p:txBody>
      </p:sp>
    </p:spTree>
    <p:extLst>
      <p:ext uri="{BB962C8B-B14F-4D97-AF65-F5344CB8AC3E}">
        <p14:creationId xmlns:p14="http://schemas.microsoft.com/office/powerpoint/2010/main" val="1742056649"/>
      </p:ext>
    </p:extLst>
  </p:cSld>
  <p:clrMapOvr>
    <a:masterClrMapping/>
  </p:clrMapOvr>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Nasogastric tube feeding</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Requirements </a:t>
            </a:r>
          </a:p>
          <a:p>
            <a:r>
              <a:rPr lang="en-US" dirty="0" smtClean="0"/>
              <a:t>Personal protective equipment</a:t>
            </a:r>
          </a:p>
          <a:p>
            <a:r>
              <a:rPr lang="en-US" dirty="0" smtClean="0"/>
              <a:t>NG/OG tube</a:t>
            </a:r>
          </a:p>
          <a:p>
            <a:r>
              <a:rPr lang="en-US" dirty="0" smtClean="0"/>
              <a:t>Catheter tip irrigation 60ml syringe</a:t>
            </a:r>
          </a:p>
          <a:p>
            <a:r>
              <a:rPr lang="en-US" dirty="0" smtClean="0"/>
              <a:t>Water-soluble lubricant, preferably 2% </a:t>
            </a:r>
            <a:r>
              <a:rPr lang="en-US" dirty="0" err="1" smtClean="0"/>
              <a:t>Xylocaine</a:t>
            </a:r>
            <a:r>
              <a:rPr lang="en-US" dirty="0" smtClean="0"/>
              <a:t> jelly</a:t>
            </a:r>
          </a:p>
          <a:p>
            <a:r>
              <a:rPr lang="en-US" dirty="0" smtClean="0"/>
              <a:t>Adhesive tape</a:t>
            </a:r>
          </a:p>
          <a:p>
            <a:r>
              <a:rPr lang="en-US" dirty="0" smtClean="0"/>
              <a:t>Low powered suction device OR Drainage bag</a:t>
            </a:r>
          </a:p>
          <a:p>
            <a:r>
              <a:rPr lang="en-US" dirty="0" smtClean="0"/>
              <a:t>Stethoscope </a:t>
            </a:r>
          </a:p>
          <a:p>
            <a:r>
              <a:rPr lang="en-US" dirty="0" smtClean="0"/>
              <a:t>Cup of water (if necessary)</a:t>
            </a:r>
          </a:p>
          <a:p>
            <a:r>
              <a:rPr lang="en-US" dirty="0" smtClean="0"/>
              <a:t>Emesis basin</a:t>
            </a:r>
          </a:p>
          <a:p>
            <a:r>
              <a:rPr lang="en-US" dirty="0" smtClean="0"/>
              <a:t>pH indicator strips</a:t>
            </a:r>
            <a:endParaRPr lang="en-US" dirty="0"/>
          </a:p>
        </p:txBody>
      </p:sp>
    </p:spTree>
  </p:cSld>
  <p:clrMapOvr>
    <a:masterClrMapping/>
  </p:clrMapOvr>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Nasogastric tube feeding</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Procedure </a:t>
            </a:r>
          </a:p>
          <a:p>
            <a:r>
              <a:rPr lang="en-US" dirty="0" smtClean="0"/>
              <a:t>To insert a nasogastric tube, have the patient tilt his head slightly back and gently ease the lubricated tubing into the </a:t>
            </a:r>
            <a:r>
              <a:rPr lang="en-US" dirty="0" err="1" smtClean="0"/>
              <a:t>nares</a:t>
            </a:r>
            <a:r>
              <a:rPr lang="en-US" dirty="0" smtClean="0"/>
              <a:t>. </a:t>
            </a:r>
          </a:p>
          <a:p>
            <a:r>
              <a:rPr lang="en-US" dirty="0" smtClean="0"/>
              <a:t>Have the patient tilt his head forward into a neutral upright position, hold his breath and swallow. </a:t>
            </a:r>
          </a:p>
          <a:p>
            <a:r>
              <a:rPr lang="en-US" dirty="0" smtClean="0"/>
              <a:t>Gravity and swallowing will help move the tube down the esophagus as you gently continue to advance the tube. </a:t>
            </a:r>
          </a:p>
          <a:p>
            <a:r>
              <a:rPr lang="en-US" dirty="0" smtClean="0"/>
              <a:t>The patient can assist by swallowing and can even take sips of water to help move the tubing down into the stomach. </a:t>
            </a:r>
            <a:endParaRPr lang="en-US" dirty="0"/>
          </a:p>
        </p:txBody>
      </p:sp>
    </p:spTree>
  </p:cSld>
  <p:clrMapOvr>
    <a:masterClrMapping/>
  </p:clrMapOvr>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Nasogastric tube feeding</a:t>
            </a:r>
            <a:endParaRPr lang="en-US" dirty="0"/>
          </a:p>
        </p:txBody>
      </p:sp>
      <p:sp>
        <p:nvSpPr>
          <p:cNvPr id="3" name="Content Placeholder 2"/>
          <p:cNvSpPr>
            <a:spLocks noGrp="1"/>
          </p:cNvSpPr>
          <p:nvPr>
            <p:ph idx="1"/>
          </p:nvPr>
        </p:nvSpPr>
        <p:spPr>
          <a:xfrm>
            <a:off x="457200" y="1371600"/>
            <a:ext cx="8382000" cy="5257800"/>
          </a:xfrm>
        </p:spPr>
        <p:txBody>
          <a:bodyPr>
            <a:normAutofit fontScale="85000" lnSpcReduction="20000"/>
          </a:bodyPr>
          <a:lstStyle/>
          <a:p>
            <a:r>
              <a:rPr lang="en-US" dirty="0" smtClean="0"/>
              <a:t>Advance the tubing until you reach the marker tape that you applied when measuring the distance to the patient's stomach. </a:t>
            </a:r>
          </a:p>
          <a:p>
            <a:r>
              <a:rPr lang="en-US" dirty="0" smtClean="0"/>
              <a:t>Secure the tubing with tape and check the tubing for placement. </a:t>
            </a:r>
          </a:p>
          <a:p>
            <a:r>
              <a:rPr lang="en-US" dirty="0" smtClean="0"/>
              <a:t>If the patient gags during the procedure, stop advancing the tube and allow the patient to rest. </a:t>
            </a:r>
          </a:p>
          <a:p>
            <a:r>
              <a:rPr lang="en-US" dirty="0" smtClean="0"/>
              <a:t>If the tubing comes out of the mouth, retract the tubing and try again. </a:t>
            </a:r>
          </a:p>
          <a:p>
            <a:r>
              <a:rPr lang="en-US" dirty="0" smtClean="0"/>
              <a:t>If the patient is unconscious, advance the tube between respirations to avoid placing the tube into the trachea. </a:t>
            </a:r>
          </a:p>
          <a:p>
            <a:r>
              <a:rPr lang="en-US" dirty="0" smtClean="0"/>
              <a:t>If the patient becomes cyanotic, coughs or displays any signs of respiratory distress, remove the tubing, allow the patient to rest and begin again.</a:t>
            </a:r>
          </a:p>
          <a:p>
            <a:endParaRPr lang="en-US" dirty="0"/>
          </a:p>
        </p:txBody>
      </p:sp>
    </p:spTree>
  </p:cSld>
  <p:clrMapOvr>
    <a:masterClrMapping/>
  </p:clrMapOvr>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NG tubes</a:t>
            </a:r>
            <a:endParaRPr lang="en-US" dirty="0"/>
          </a:p>
        </p:txBody>
      </p:sp>
      <p:pic>
        <p:nvPicPr>
          <p:cNvPr id="14338" name="Picture 2"/>
          <p:cNvPicPr>
            <a:picLocks noGrp="1" noChangeAspect="1" noChangeArrowheads="1"/>
          </p:cNvPicPr>
          <p:nvPr>
            <p:ph idx="1"/>
          </p:nvPr>
        </p:nvPicPr>
        <p:blipFill>
          <a:blip r:embed="rId2"/>
          <a:srcRect/>
          <a:stretch>
            <a:fillRect/>
          </a:stretch>
        </p:blipFill>
        <p:spPr bwMode="auto">
          <a:xfrm>
            <a:off x="1371600" y="1981200"/>
            <a:ext cx="6019800" cy="4038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NG tubes</a:t>
            </a:r>
            <a:endParaRPr lang="en-US" b="1" dirty="0"/>
          </a:p>
        </p:txBody>
      </p:sp>
      <p:pic>
        <p:nvPicPr>
          <p:cNvPr id="15362" name="Picture 2"/>
          <p:cNvPicPr>
            <a:picLocks noGrp="1" noChangeAspect="1" noChangeArrowheads="1"/>
          </p:cNvPicPr>
          <p:nvPr>
            <p:ph idx="1"/>
          </p:nvPr>
        </p:nvPicPr>
        <p:blipFill>
          <a:blip r:embed="rId2"/>
          <a:srcRect/>
          <a:stretch>
            <a:fillRect/>
          </a:stretch>
        </p:blipFill>
        <p:spPr bwMode="auto">
          <a:xfrm>
            <a:off x="1744075" y="1600200"/>
            <a:ext cx="5655849" cy="4525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Requirements for NG insertion</a:t>
            </a:r>
            <a:endParaRPr lang="en-US" b="1" dirty="0"/>
          </a:p>
        </p:txBody>
      </p:sp>
      <p:pic>
        <p:nvPicPr>
          <p:cNvPr id="16386" name="Picture 2"/>
          <p:cNvPicPr>
            <a:picLocks noGrp="1" noChangeAspect="1" noChangeArrowheads="1"/>
          </p:cNvPicPr>
          <p:nvPr>
            <p:ph idx="1"/>
          </p:nvPr>
        </p:nvPicPr>
        <p:blipFill>
          <a:blip r:embed="rId2"/>
          <a:srcRect/>
          <a:stretch>
            <a:fillRect/>
          </a:stretch>
        </p:blipFill>
        <p:spPr bwMode="auto">
          <a:xfrm>
            <a:off x="1751378" y="1600200"/>
            <a:ext cx="5641243" cy="4525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Inserting NG tube</a:t>
            </a:r>
            <a:endParaRPr lang="en-US" b="1" dirty="0"/>
          </a:p>
        </p:txBody>
      </p:sp>
      <p:pic>
        <p:nvPicPr>
          <p:cNvPr id="13314" name="Picture 2"/>
          <p:cNvPicPr>
            <a:picLocks noGrp="1" noChangeAspect="1" noChangeArrowheads="1"/>
          </p:cNvPicPr>
          <p:nvPr>
            <p:ph idx="1"/>
          </p:nvPr>
        </p:nvPicPr>
        <p:blipFill>
          <a:blip r:embed="rId2"/>
          <a:srcRect/>
          <a:stretch>
            <a:fillRect/>
          </a:stretch>
        </p:blipFill>
        <p:spPr bwMode="auto">
          <a:xfrm>
            <a:off x="838200" y="1524000"/>
            <a:ext cx="3581400" cy="2057400"/>
          </a:xfrm>
          <a:prstGeom prst="rect">
            <a:avLst/>
          </a:prstGeom>
          <a:noFill/>
          <a:ln w="9525">
            <a:noFill/>
            <a:miter lim="800000"/>
            <a:headEnd/>
            <a:tailEnd/>
          </a:ln>
          <a:effectLst/>
        </p:spPr>
      </p:pic>
      <p:pic>
        <p:nvPicPr>
          <p:cNvPr id="13315" name="Picture 3"/>
          <p:cNvPicPr>
            <a:picLocks noChangeAspect="1" noChangeArrowheads="1"/>
          </p:cNvPicPr>
          <p:nvPr/>
        </p:nvPicPr>
        <p:blipFill>
          <a:blip r:embed="rId3"/>
          <a:srcRect/>
          <a:stretch>
            <a:fillRect/>
          </a:stretch>
        </p:blipFill>
        <p:spPr bwMode="auto">
          <a:xfrm>
            <a:off x="4876800" y="1524000"/>
            <a:ext cx="3810000" cy="2133600"/>
          </a:xfrm>
          <a:prstGeom prst="rect">
            <a:avLst/>
          </a:prstGeom>
          <a:noFill/>
          <a:ln w="9525">
            <a:noFill/>
            <a:miter lim="800000"/>
            <a:headEnd/>
            <a:tailEnd/>
          </a:ln>
          <a:effectLst/>
        </p:spPr>
      </p:pic>
      <p:pic>
        <p:nvPicPr>
          <p:cNvPr id="13316" name="Picture 4"/>
          <p:cNvPicPr>
            <a:picLocks noChangeAspect="1" noChangeArrowheads="1"/>
          </p:cNvPicPr>
          <p:nvPr/>
        </p:nvPicPr>
        <p:blipFill>
          <a:blip r:embed="rId4"/>
          <a:srcRect/>
          <a:stretch>
            <a:fillRect/>
          </a:stretch>
        </p:blipFill>
        <p:spPr bwMode="auto">
          <a:xfrm>
            <a:off x="838200" y="3733800"/>
            <a:ext cx="3657600" cy="2362200"/>
          </a:xfrm>
          <a:prstGeom prst="rect">
            <a:avLst/>
          </a:prstGeom>
          <a:noFill/>
          <a:ln w="9525">
            <a:noFill/>
            <a:miter lim="800000"/>
            <a:headEnd/>
            <a:tailEnd/>
          </a:ln>
          <a:effectLst/>
        </p:spPr>
      </p:pic>
      <p:pic>
        <p:nvPicPr>
          <p:cNvPr id="13317" name="Picture 5"/>
          <p:cNvPicPr>
            <a:picLocks noChangeAspect="1" noChangeArrowheads="1"/>
          </p:cNvPicPr>
          <p:nvPr/>
        </p:nvPicPr>
        <p:blipFill>
          <a:blip r:embed="rId5"/>
          <a:srcRect/>
          <a:stretch>
            <a:fillRect/>
          </a:stretch>
        </p:blipFill>
        <p:spPr bwMode="auto">
          <a:xfrm>
            <a:off x="4876800" y="3733800"/>
            <a:ext cx="3733800" cy="228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Nasogastric tube located</a:t>
            </a:r>
            <a:br>
              <a:rPr lang="en-US" i="1" dirty="0" smtClean="0"/>
            </a:br>
            <a:r>
              <a:rPr lang="en-US" i="1" dirty="0" smtClean="0"/>
              <a:t>in the stomach on chest X-ray</a:t>
            </a:r>
            <a:endParaRPr lang="en-US" dirty="0"/>
          </a:p>
        </p:txBody>
      </p:sp>
      <p:pic>
        <p:nvPicPr>
          <p:cNvPr id="17410" name="Picture 2"/>
          <p:cNvPicPr>
            <a:picLocks noGrp="1" noChangeAspect="1" noChangeArrowheads="1"/>
          </p:cNvPicPr>
          <p:nvPr>
            <p:ph idx="1"/>
          </p:nvPr>
        </p:nvPicPr>
        <p:blipFill>
          <a:blip r:embed="rId2"/>
          <a:srcRect/>
          <a:stretch>
            <a:fillRect/>
          </a:stretch>
        </p:blipFill>
        <p:spPr bwMode="auto">
          <a:xfrm>
            <a:off x="2452426" y="1600200"/>
            <a:ext cx="4239147" cy="4525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Precautions </a:t>
            </a:r>
            <a:endParaRPr lang="en-US" b="1" dirty="0"/>
          </a:p>
        </p:txBody>
      </p:sp>
      <p:sp>
        <p:nvSpPr>
          <p:cNvPr id="3" name="Content Placeholder 2"/>
          <p:cNvSpPr>
            <a:spLocks noGrp="1"/>
          </p:cNvSpPr>
          <p:nvPr>
            <p:ph idx="1"/>
          </p:nvPr>
        </p:nvSpPr>
        <p:spPr>
          <a:xfrm>
            <a:off x="457200" y="1371600"/>
            <a:ext cx="8229600" cy="5105400"/>
          </a:xfrm>
        </p:spPr>
        <p:txBody>
          <a:bodyPr>
            <a:normAutofit fontScale="85000" lnSpcReduction="20000"/>
          </a:bodyPr>
          <a:lstStyle/>
          <a:p>
            <a:r>
              <a:rPr lang="en-US" dirty="0" smtClean="0"/>
              <a:t>Do not use force when inserting a NG tube. If resistance occurs, rotate and retract the tube slightly and try again. Forcing the tube can cause traumatic injury to the tissue of the nose, throat or esophagus.</a:t>
            </a:r>
          </a:p>
          <a:p>
            <a:r>
              <a:rPr lang="en-US" dirty="0" smtClean="0"/>
              <a:t>Always check the tube positioning before giving feedings. If the tube is out of place the patient may aspirate the feeding solution into the </a:t>
            </a:r>
            <a:r>
              <a:rPr lang="en-US" b="1" dirty="0" smtClean="0"/>
              <a:t>lungs</a:t>
            </a:r>
            <a:r>
              <a:rPr lang="en-US" dirty="0" smtClean="0"/>
              <a:t>.</a:t>
            </a:r>
          </a:p>
          <a:p>
            <a:r>
              <a:rPr lang="en-US" dirty="0" smtClean="0"/>
              <a:t>Keep the patient in an upright or semi-upright sitting position when delivering a tube feeding to enhance peristalsis and avoid regurgitation of the feeding.</a:t>
            </a:r>
          </a:p>
          <a:p>
            <a:r>
              <a:rPr lang="en-US" dirty="0" smtClean="0"/>
              <a:t>Cap or clamp off the NG tube when not in use to prevent backflow of stomach contents or accumulation of air in the stomach.</a:t>
            </a:r>
          </a:p>
          <a:p>
            <a:endParaRPr lang="en-US" dirty="0"/>
          </a:p>
        </p:txBody>
      </p:sp>
    </p:spTree>
  </p:cSld>
  <p:clrMapOvr>
    <a:masterClrMapping/>
  </p:clrMapOvr>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Naso</a:t>
            </a:r>
            <a:r>
              <a:rPr lang="en-US" b="1" dirty="0" smtClean="0"/>
              <a:t>-gastric feeding</a:t>
            </a:r>
            <a:endParaRPr lang="en-US" b="1" dirty="0"/>
          </a:p>
        </p:txBody>
      </p:sp>
      <p:sp>
        <p:nvSpPr>
          <p:cNvPr id="3" name="Content Placeholder 2"/>
          <p:cNvSpPr>
            <a:spLocks noGrp="1"/>
          </p:cNvSpPr>
          <p:nvPr>
            <p:ph idx="1"/>
          </p:nvPr>
        </p:nvSpPr>
        <p:spPr/>
        <p:txBody>
          <a:bodyPr>
            <a:normAutofit lnSpcReduction="10000"/>
          </a:bodyPr>
          <a:lstStyle/>
          <a:p>
            <a:pPr>
              <a:buNone/>
            </a:pPr>
            <a:r>
              <a:rPr lang="en-US" b="1" dirty="0" smtClean="0"/>
              <a:t>DOCUMENTATION: Record the following information on the Patient Care Record: </a:t>
            </a:r>
          </a:p>
          <a:p>
            <a:pPr>
              <a:buNone/>
            </a:pPr>
            <a:r>
              <a:rPr lang="en-US" dirty="0" smtClean="0"/>
              <a:t>•name of the formula used. </a:t>
            </a:r>
          </a:p>
          <a:p>
            <a:pPr>
              <a:buNone/>
            </a:pPr>
            <a:r>
              <a:rPr lang="en-US" dirty="0" smtClean="0"/>
              <a:t>•amount of formula infused. </a:t>
            </a:r>
          </a:p>
          <a:p>
            <a:pPr>
              <a:buNone/>
            </a:pPr>
            <a:r>
              <a:rPr lang="en-US" dirty="0" smtClean="0"/>
              <a:t>•amount of flush. </a:t>
            </a:r>
          </a:p>
          <a:p>
            <a:pPr>
              <a:buNone/>
            </a:pPr>
            <a:r>
              <a:rPr lang="en-US" dirty="0" smtClean="0"/>
              <a:t>•time of the feeding. </a:t>
            </a:r>
          </a:p>
          <a:p>
            <a:pPr>
              <a:buNone/>
            </a:pPr>
            <a:r>
              <a:rPr lang="en-US" dirty="0" smtClean="0"/>
              <a:t>•patient response. </a:t>
            </a:r>
          </a:p>
          <a:p>
            <a:pPr>
              <a:buNone/>
            </a:pPr>
            <a:r>
              <a:rPr lang="en-US" dirty="0" smtClean="0"/>
              <a:t>•implementation of aspiration precautions </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Influence of Hippocrates</a:t>
            </a:r>
            <a:endParaRPr lang="en-US" dirty="0"/>
          </a:p>
        </p:txBody>
      </p:sp>
      <p:sp>
        <p:nvSpPr>
          <p:cNvPr id="3" name="Content Placeholder 2"/>
          <p:cNvSpPr>
            <a:spLocks noGrp="1"/>
          </p:cNvSpPr>
          <p:nvPr>
            <p:ph idx="1"/>
          </p:nvPr>
        </p:nvSpPr>
        <p:spPr/>
        <p:txBody>
          <a:bodyPr/>
          <a:lstStyle/>
          <a:p>
            <a:pPr>
              <a:defRPr/>
            </a:pPr>
            <a:r>
              <a:rPr lang="en-US" dirty="0"/>
              <a:t>He emphasized the importance of caring for the whole person (holistic healthcare)</a:t>
            </a:r>
          </a:p>
          <a:p>
            <a:pPr>
              <a:buNone/>
              <a:defRPr/>
            </a:pPr>
            <a:endParaRPr lang="en-US" dirty="0"/>
          </a:p>
          <a:p>
            <a:pPr>
              <a:defRPr/>
            </a:pPr>
            <a:r>
              <a:rPr lang="en-US" dirty="0"/>
              <a:t>Physician repeat the Hippocrates oath when graduating. </a:t>
            </a:r>
          </a:p>
          <a:p>
            <a:endParaRPr lang="en-US" dirty="0"/>
          </a:p>
        </p:txBody>
      </p:sp>
    </p:spTree>
    <p:extLst>
      <p:ext uri="{BB962C8B-B14F-4D97-AF65-F5344CB8AC3E}">
        <p14:creationId xmlns:p14="http://schemas.microsoft.com/office/powerpoint/2010/main" val="503356327"/>
      </p:ext>
    </p:extLst>
  </p:cSld>
  <p:clrMapOvr>
    <a:masterClrMapping/>
  </p:clrMapOvr>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Naso</a:t>
            </a:r>
            <a:r>
              <a:rPr lang="en-US" b="1" dirty="0" smtClean="0"/>
              <a:t>-gastric feeding</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The complications of nasogastric tube feedings :</a:t>
            </a:r>
          </a:p>
          <a:p>
            <a:r>
              <a:rPr lang="en-US" dirty="0" smtClean="0"/>
              <a:t>obstruction of the tube</a:t>
            </a:r>
          </a:p>
          <a:p>
            <a:r>
              <a:rPr lang="en-US" dirty="0" smtClean="0"/>
              <a:t>perforation of the tube</a:t>
            </a:r>
          </a:p>
          <a:p>
            <a:r>
              <a:rPr lang="en-US" dirty="0" smtClean="0"/>
              <a:t>tube migration out of correct position</a:t>
            </a:r>
          </a:p>
          <a:p>
            <a:r>
              <a:rPr lang="en-US" dirty="0" smtClean="0"/>
              <a:t>regurgitation and aspiration of the feeding</a:t>
            </a:r>
          </a:p>
          <a:p>
            <a:r>
              <a:rPr lang="en-US" dirty="0" smtClean="0"/>
              <a:t>diarrhea</a:t>
            </a:r>
          </a:p>
          <a:p>
            <a:r>
              <a:rPr lang="en-US" dirty="0" smtClean="0"/>
              <a:t>nausea and vomiting</a:t>
            </a:r>
          </a:p>
          <a:p>
            <a:r>
              <a:rPr lang="en-US" dirty="0" smtClean="0"/>
              <a:t>abdominal distention, cramping and discomfort from too much feeding or a rate of feeding that is too rapid</a:t>
            </a:r>
          </a:p>
          <a:p>
            <a:endParaRPr lang="en-US" dirty="0"/>
          </a:p>
        </p:txBody>
      </p:sp>
    </p:spTree>
  </p:cSld>
  <p:clrMapOvr>
    <a:masterClrMapping/>
  </p:clrMapOvr>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Naso</a:t>
            </a:r>
            <a:r>
              <a:rPr lang="en-US" b="1" dirty="0" smtClean="0"/>
              <a:t>-gastric feeding</a:t>
            </a:r>
            <a:endParaRPr lang="en-US" dirty="0"/>
          </a:p>
        </p:txBody>
      </p:sp>
      <p:sp>
        <p:nvSpPr>
          <p:cNvPr id="3" name="Content Placeholder 2"/>
          <p:cNvSpPr>
            <a:spLocks noGrp="1"/>
          </p:cNvSpPr>
          <p:nvPr>
            <p:ph idx="1"/>
          </p:nvPr>
        </p:nvSpPr>
        <p:spPr/>
        <p:txBody>
          <a:bodyPr/>
          <a:lstStyle/>
          <a:p>
            <a:pPr>
              <a:buNone/>
            </a:pPr>
            <a:r>
              <a:rPr lang="en-US" b="1" dirty="0" smtClean="0"/>
              <a:t>Removing </a:t>
            </a:r>
            <a:r>
              <a:rPr lang="en-US" b="1" dirty="0" err="1" smtClean="0"/>
              <a:t>nasogastric</a:t>
            </a:r>
            <a:r>
              <a:rPr lang="en-US" b="1" dirty="0" smtClean="0"/>
              <a:t> tube</a:t>
            </a:r>
          </a:p>
          <a:p>
            <a:pPr>
              <a:buNone/>
            </a:pPr>
            <a:r>
              <a:rPr lang="en-US" b="1" dirty="0" smtClean="0"/>
              <a:t>Purpose</a:t>
            </a:r>
            <a:r>
              <a:rPr lang="en-US" dirty="0" smtClean="0"/>
              <a:t>: to allow for resumption of normal GI functions</a:t>
            </a:r>
          </a:p>
          <a:p>
            <a:pPr>
              <a:buNone/>
            </a:pPr>
            <a:r>
              <a:rPr lang="en-US" b="1" dirty="0" smtClean="0"/>
              <a:t>Indications</a:t>
            </a:r>
            <a:r>
              <a:rPr lang="en-US" dirty="0" smtClean="0"/>
              <a:t>: when recovery from the reason </a:t>
            </a:r>
            <a:r>
              <a:rPr lang="en-US" dirty="0" err="1" smtClean="0"/>
              <a:t>foor</a:t>
            </a:r>
            <a:r>
              <a:rPr lang="en-US" dirty="0" smtClean="0"/>
              <a:t> insertion is achieved.</a:t>
            </a:r>
          </a:p>
          <a:p>
            <a:pPr>
              <a:buNone/>
            </a:pPr>
            <a:endParaRPr lang="en-US" dirty="0"/>
          </a:p>
        </p:txBody>
      </p:sp>
    </p:spTree>
  </p:cSld>
  <p:clrMapOvr>
    <a:masterClrMapping/>
  </p:clrMapOvr>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Naso</a:t>
            </a:r>
            <a:r>
              <a:rPr lang="en-US" b="1" dirty="0" smtClean="0"/>
              <a:t>-gastric feeding</a:t>
            </a:r>
            <a:endParaRPr lang="en-US" dirty="0"/>
          </a:p>
        </p:txBody>
      </p:sp>
      <p:sp>
        <p:nvSpPr>
          <p:cNvPr id="3" name="Content Placeholder 2"/>
          <p:cNvSpPr>
            <a:spLocks noGrp="1"/>
          </p:cNvSpPr>
          <p:nvPr>
            <p:ph idx="1"/>
          </p:nvPr>
        </p:nvSpPr>
        <p:spPr>
          <a:xfrm>
            <a:off x="381000" y="1371600"/>
            <a:ext cx="8763000" cy="5486400"/>
          </a:xfrm>
        </p:spPr>
        <p:txBody>
          <a:bodyPr>
            <a:normAutofit fontScale="77500" lnSpcReduction="20000"/>
          </a:bodyPr>
          <a:lstStyle/>
          <a:p>
            <a:r>
              <a:rPr lang="en-US" dirty="0" smtClean="0"/>
              <a:t>Check PO for discontinuation of </a:t>
            </a:r>
            <a:r>
              <a:rPr lang="en-US" dirty="0" err="1" smtClean="0"/>
              <a:t>nasogastric</a:t>
            </a:r>
            <a:r>
              <a:rPr lang="en-US" dirty="0" smtClean="0"/>
              <a:t> tube. </a:t>
            </a:r>
          </a:p>
          <a:p>
            <a:r>
              <a:rPr lang="en-US" dirty="0" smtClean="0"/>
              <a:t>Explain procedure to patient, perform hand hygiene and don gloves. </a:t>
            </a:r>
          </a:p>
          <a:p>
            <a:r>
              <a:rPr lang="en-US" dirty="0" smtClean="0"/>
              <a:t>Turn off suction device and remove tape from pt's nose or cheek. </a:t>
            </a:r>
          </a:p>
          <a:p>
            <a:r>
              <a:rPr lang="en-US" dirty="0" smtClean="0"/>
              <a:t>Stand on patient's right side if right handed, place disposable pad across patient's chest. </a:t>
            </a:r>
          </a:p>
          <a:p>
            <a:r>
              <a:rPr lang="en-US" dirty="0" smtClean="0"/>
              <a:t>Inject air before pulling out tube to prevent residual contents draining into </a:t>
            </a:r>
            <a:r>
              <a:rPr lang="en-US" dirty="0" err="1" smtClean="0"/>
              <a:t>oropharynx</a:t>
            </a:r>
            <a:r>
              <a:rPr lang="en-US" dirty="0" smtClean="0"/>
              <a:t>. </a:t>
            </a:r>
          </a:p>
          <a:p>
            <a:r>
              <a:rPr lang="en-US" dirty="0" smtClean="0"/>
              <a:t>Ask patient to hold breath to help preventing aspiration. </a:t>
            </a:r>
          </a:p>
          <a:p>
            <a:r>
              <a:rPr lang="en-US" dirty="0" smtClean="0"/>
              <a:t>Dominant hand to draw the tube out into the towel held by non-dominant hand, to minimize dripping and unpleasant sight. </a:t>
            </a:r>
          </a:p>
          <a:p>
            <a:r>
              <a:rPr lang="en-US" dirty="0" smtClean="0"/>
              <a:t>Record the drainage collected by suction machine or drainage bag as fluid output. </a:t>
            </a:r>
          </a:p>
          <a:p>
            <a:r>
              <a:rPr lang="en-US" dirty="0" smtClean="0"/>
              <a:t>Dispose and perform hand hygiene. </a:t>
            </a:r>
          </a:p>
          <a:p>
            <a:pPr>
              <a:buNone/>
            </a:pPr>
            <a:endParaRPr lang="en-US" dirty="0"/>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err="1" smtClean="0"/>
              <a:t>Nasojejunal</a:t>
            </a:r>
            <a:r>
              <a:rPr lang="en-US" b="1" dirty="0" smtClean="0"/>
              <a:t> </a:t>
            </a:r>
            <a:br>
              <a:rPr lang="en-US" b="1" dirty="0" smtClean="0"/>
            </a:br>
            <a:endParaRPr lang="en-US" dirty="0"/>
          </a:p>
        </p:txBody>
      </p:sp>
      <p:sp>
        <p:nvSpPr>
          <p:cNvPr id="3" name="Content Placeholder 2"/>
          <p:cNvSpPr>
            <a:spLocks noGrp="1"/>
          </p:cNvSpPr>
          <p:nvPr>
            <p:ph idx="1"/>
          </p:nvPr>
        </p:nvSpPr>
        <p:spPr>
          <a:xfrm>
            <a:off x="457200" y="1447800"/>
            <a:ext cx="8229600" cy="4953000"/>
          </a:xfrm>
        </p:spPr>
        <p:txBody>
          <a:bodyPr>
            <a:normAutofit fontScale="85000" lnSpcReduction="20000"/>
          </a:bodyPr>
          <a:lstStyle/>
          <a:p>
            <a:r>
              <a:rPr lang="en-US" dirty="0" smtClean="0"/>
              <a:t>- Used for patients who do not tolerate gastric feeds or patients with known abnormality of gastric emptying. </a:t>
            </a:r>
          </a:p>
          <a:p>
            <a:r>
              <a:rPr lang="en-US" dirty="0" smtClean="0"/>
              <a:t>- Can attempt to place at bedside and check X-ray for migration past the </a:t>
            </a:r>
            <a:r>
              <a:rPr lang="en-US" dirty="0" err="1" smtClean="0"/>
              <a:t>pyloris</a:t>
            </a:r>
            <a:r>
              <a:rPr lang="en-US" dirty="0" smtClean="0"/>
              <a:t>. </a:t>
            </a:r>
          </a:p>
          <a:p>
            <a:r>
              <a:rPr lang="en-US" dirty="0" smtClean="0"/>
              <a:t>- If unsuccessful then position tube under fluoroscopic or endoscopic guidance. </a:t>
            </a:r>
          </a:p>
          <a:p>
            <a:r>
              <a:rPr lang="en-US" dirty="0" smtClean="0"/>
              <a:t>- Residuals not helpful if tube remains post-pyloric, watch for signs of abdominal pain or distension to determine tolerance. Avoid starting feeds until patient is </a:t>
            </a:r>
            <a:r>
              <a:rPr lang="en-US" dirty="0" err="1" smtClean="0"/>
              <a:t>hemodynamically</a:t>
            </a:r>
            <a:r>
              <a:rPr lang="en-US" dirty="0" smtClean="0"/>
              <a:t> stable and initial volume resuscitation is complete. </a:t>
            </a:r>
          </a:p>
          <a:p>
            <a:pPr>
              <a:buNone/>
            </a:pPr>
            <a:r>
              <a:rPr lang="en-US" b="1" u="sng" dirty="0" smtClean="0"/>
              <a:t>Caution: Patients with nasal obstruction or severe facial fractures should have these tubes placed orally. </a:t>
            </a:r>
            <a:endParaRPr lang="en-US" dirty="0"/>
          </a:p>
        </p:txBody>
      </p:sp>
    </p:spTree>
  </p:cSld>
  <p:clrMapOvr>
    <a:masterClrMapping/>
  </p:clrMapOvr>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Open </a:t>
            </a:r>
            <a:r>
              <a:rPr lang="en-US" b="1" dirty="0" err="1" smtClean="0"/>
              <a:t>Gastrostomy</a:t>
            </a:r>
            <a:r>
              <a:rPr lang="en-US" b="1" dirty="0" smtClean="0"/>
              <a:t> </a:t>
            </a:r>
            <a:br>
              <a:rPr lang="en-US" b="1" dirty="0" smtClean="0"/>
            </a:b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 These are usually performed either in conjunction with a </a:t>
            </a:r>
            <a:r>
              <a:rPr lang="en-US" dirty="0" err="1" smtClean="0"/>
              <a:t>laparotomy</a:t>
            </a:r>
            <a:r>
              <a:rPr lang="en-US" dirty="0" smtClean="0"/>
              <a:t> for other reasons or for patients who cannot have </a:t>
            </a:r>
            <a:r>
              <a:rPr lang="en-US" dirty="0" err="1" smtClean="0"/>
              <a:t>percutaneous</a:t>
            </a:r>
            <a:r>
              <a:rPr lang="en-US" dirty="0" smtClean="0"/>
              <a:t> placement due to intra-abdominal adhesions </a:t>
            </a:r>
          </a:p>
          <a:p>
            <a:r>
              <a:rPr lang="en-US" dirty="0" smtClean="0"/>
              <a:t>- This procedure requires a general anesthetic </a:t>
            </a:r>
          </a:p>
          <a:p>
            <a:r>
              <a:rPr lang="en-US" dirty="0" smtClean="0"/>
              <a:t>- The stomach is tacked to the abdominal wall with sutures and an external suture is usually placed around the tube to prevent it from being dislodged. </a:t>
            </a:r>
          </a:p>
          <a:p>
            <a:r>
              <a:rPr lang="en-US" dirty="0" smtClean="0"/>
              <a:t>- The tube should be left to gravity drainage for 24 hours and then can start </a:t>
            </a:r>
            <a:r>
              <a:rPr lang="en-US" dirty="0" err="1" smtClean="0"/>
              <a:t>enteral</a:t>
            </a:r>
            <a:r>
              <a:rPr lang="en-US" dirty="0" smtClean="0"/>
              <a:t> feeds. </a:t>
            </a:r>
          </a:p>
          <a:p>
            <a:r>
              <a:rPr lang="en-US" dirty="0" smtClean="0"/>
              <a:t>- Can check residuals for tolerance </a:t>
            </a:r>
          </a:p>
          <a:p>
            <a:r>
              <a:rPr lang="en-US" dirty="0" smtClean="0"/>
              <a:t>- Surgical incision should remain dressed for 24 hours and then left open to air if there is no drainage. </a:t>
            </a:r>
            <a:endParaRPr lang="en-US" dirty="0"/>
          </a:p>
        </p:txBody>
      </p:sp>
    </p:spTree>
  </p:cSld>
  <p:clrMapOvr>
    <a:masterClrMapping/>
  </p:clrMapOvr>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err="1" smtClean="0"/>
              <a:t>Transgastric</a:t>
            </a:r>
            <a:r>
              <a:rPr lang="en-US" b="1" dirty="0" smtClean="0"/>
              <a:t> </a:t>
            </a:r>
            <a:r>
              <a:rPr lang="en-US" b="1" dirty="0" err="1" smtClean="0"/>
              <a:t>Jejunostomy</a:t>
            </a:r>
            <a:r>
              <a:rPr lang="en-US" b="1" dirty="0" smtClean="0"/>
              <a:t> </a:t>
            </a:r>
            <a:br>
              <a:rPr lang="en-US" b="1" dirty="0" smtClean="0"/>
            </a:br>
            <a:endParaRPr lang="en-US" dirty="0"/>
          </a:p>
        </p:txBody>
      </p:sp>
      <p:sp>
        <p:nvSpPr>
          <p:cNvPr id="3" name="Content Placeholder 2"/>
          <p:cNvSpPr>
            <a:spLocks noGrp="1"/>
          </p:cNvSpPr>
          <p:nvPr>
            <p:ph idx="1"/>
          </p:nvPr>
        </p:nvSpPr>
        <p:spPr/>
        <p:txBody>
          <a:bodyPr>
            <a:normAutofit/>
          </a:bodyPr>
          <a:lstStyle/>
          <a:p>
            <a:r>
              <a:rPr lang="en-US" dirty="0" smtClean="0"/>
              <a:t>- These tubes can be placed surgically, or with endoscopic or radiographic guidance. </a:t>
            </a:r>
          </a:p>
          <a:p>
            <a:r>
              <a:rPr lang="en-US" dirty="0" smtClean="0"/>
              <a:t>- May contain a second port for gastric aspiration. </a:t>
            </a:r>
          </a:p>
          <a:p>
            <a:r>
              <a:rPr lang="en-US" dirty="0" smtClean="0"/>
              <a:t>- Can be converted to </a:t>
            </a:r>
            <a:r>
              <a:rPr lang="en-US" dirty="0" err="1" smtClean="0"/>
              <a:t>gastrostomy</a:t>
            </a:r>
            <a:r>
              <a:rPr lang="en-US" dirty="0" smtClean="0"/>
              <a:t> later. </a:t>
            </a:r>
          </a:p>
          <a:p>
            <a:r>
              <a:rPr lang="en-US" dirty="0" smtClean="0"/>
              <a:t>- Cannot monitor residuals to determine tolerance. </a:t>
            </a:r>
          </a:p>
          <a:p>
            <a:r>
              <a:rPr lang="en-US" dirty="0" smtClean="0"/>
              <a:t>- Post placement care is same as PEG. </a:t>
            </a:r>
          </a:p>
          <a:p>
            <a:endParaRPr lang="en-US" dirty="0" smtClean="0"/>
          </a:p>
        </p:txBody>
      </p:sp>
    </p:spTree>
  </p:cSld>
  <p:clrMapOvr>
    <a:masterClrMapping/>
  </p:clrMapOvr>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Surgical </a:t>
            </a:r>
            <a:r>
              <a:rPr lang="en-US" b="1" dirty="0" err="1" smtClean="0"/>
              <a:t>Jejunostomy</a:t>
            </a:r>
            <a:r>
              <a:rPr lang="en-US" b="1" dirty="0" smtClean="0"/>
              <a:t> </a:t>
            </a:r>
            <a:br>
              <a:rPr lang="en-US" b="1"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 Usually placed in conjunction with a </a:t>
            </a:r>
            <a:r>
              <a:rPr lang="en-US" dirty="0" err="1" smtClean="0"/>
              <a:t>laparotomy</a:t>
            </a:r>
            <a:r>
              <a:rPr lang="en-US" dirty="0" smtClean="0"/>
              <a:t> or for patient who need long term </a:t>
            </a:r>
            <a:r>
              <a:rPr lang="en-US" dirty="0" err="1" smtClean="0"/>
              <a:t>enteral</a:t>
            </a:r>
            <a:r>
              <a:rPr lang="en-US" dirty="0" smtClean="0"/>
              <a:t> access and cannot tolerate gastric feeds. </a:t>
            </a:r>
          </a:p>
          <a:p>
            <a:r>
              <a:rPr lang="en-US" dirty="0" smtClean="0"/>
              <a:t>- These can be placed either via a laparoscopic or open approach and require a general anesthetic. </a:t>
            </a:r>
          </a:p>
          <a:p>
            <a:r>
              <a:rPr lang="en-US" dirty="0" smtClean="0"/>
              <a:t>- The jejunum is tacked to the abdominal wall with sutures and an external suture is usually placed around the tube to prevent it from being dislodged. </a:t>
            </a:r>
          </a:p>
          <a:p>
            <a:r>
              <a:rPr lang="en-US" dirty="0" smtClean="0"/>
              <a:t>- </a:t>
            </a:r>
            <a:r>
              <a:rPr lang="en-US" dirty="0" err="1" smtClean="0"/>
              <a:t>Enteral</a:t>
            </a:r>
            <a:r>
              <a:rPr lang="en-US" dirty="0" smtClean="0"/>
              <a:t> feeds can begin 12 hours after surgery. </a:t>
            </a:r>
          </a:p>
          <a:p>
            <a:endParaRPr lang="en-US" dirty="0" smtClean="0"/>
          </a:p>
          <a:p>
            <a:endParaRPr lang="en-US" dirty="0"/>
          </a:p>
        </p:txBody>
      </p:sp>
    </p:spTree>
  </p:cSld>
  <p:clrMapOvr>
    <a:masterClrMapping/>
  </p:clrMapOvr>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Surgical </a:t>
            </a:r>
            <a:r>
              <a:rPr lang="en-US" b="1" dirty="0" err="1" smtClean="0"/>
              <a:t>Jejunostomy</a:t>
            </a:r>
            <a:r>
              <a:rPr lang="en-US" b="1" dirty="0" smtClean="0"/>
              <a:t> </a:t>
            </a:r>
            <a:br>
              <a:rPr lang="en-US" b="1" dirty="0" smtClean="0"/>
            </a:b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NOTE: Needle catheter </a:t>
            </a:r>
            <a:r>
              <a:rPr lang="en-US" dirty="0" err="1" smtClean="0"/>
              <a:t>jejunostomy</a:t>
            </a:r>
            <a:r>
              <a:rPr lang="en-US" dirty="0" smtClean="0"/>
              <a:t> tubes are much smaller diameter than standard tubes and are thus much more likely to obstruct. They must be flushed frequently and high fiber formula and medications should not be administered through these tubes. </a:t>
            </a:r>
          </a:p>
          <a:p>
            <a:r>
              <a:rPr lang="en-US" b="1" dirty="0" smtClean="0"/>
              <a:t>NOTE: All tubes not being used for continuous </a:t>
            </a:r>
            <a:r>
              <a:rPr lang="en-US" b="1" dirty="0" err="1" smtClean="0"/>
              <a:t>enteral</a:t>
            </a:r>
            <a:r>
              <a:rPr lang="en-US" b="1" dirty="0" smtClean="0"/>
              <a:t> feeds should be flushed with 30cc (adults) or 5-10 cc (pediatric) water every 4 hrs to ensure patency. </a:t>
            </a:r>
          </a:p>
          <a:p>
            <a:r>
              <a:rPr lang="en-US" b="1" dirty="0" smtClean="0"/>
              <a:t>NOTE: All tubes should be marked at the skin entrance to allow monitoring for migration of the tube. Tube position should be monitored by the nursing staff every Shift. </a:t>
            </a:r>
            <a:endParaRPr lang="en-US" dirty="0" smtClean="0"/>
          </a:p>
          <a:p>
            <a:endParaRPr lang="en-US" dirty="0"/>
          </a:p>
        </p:txBody>
      </p:sp>
    </p:spTree>
  </p:cSld>
  <p:clrMapOvr>
    <a:masterClrMapping/>
  </p:clrMapOvr>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Enteral</a:t>
            </a:r>
            <a:r>
              <a:rPr lang="en-US" b="1" dirty="0" smtClean="0"/>
              <a:t> feeding</a:t>
            </a:r>
            <a:endParaRPr lang="en-US" b="1" dirty="0"/>
          </a:p>
        </p:txBody>
      </p:sp>
      <p:sp>
        <p:nvSpPr>
          <p:cNvPr id="3" name="Content Placeholder 2"/>
          <p:cNvSpPr>
            <a:spLocks noGrp="1"/>
          </p:cNvSpPr>
          <p:nvPr>
            <p:ph idx="1"/>
          </p:nvPr>
        </p:nvSpPr>
        <p:spPr/>
        <p:txBody>
          <a:bodyPr>
            <a:normAutofit/>
          </a:bodyPr>
          <a:lstStyle/>
          <a:p>
            <a:r>
              <a:rPr lang="en-US" dirty="0" smtClean="0"/>
              <a:t>Candidates for </a:t>
            </a:r>
            <a:r>
              <a:rPr lang="en-US" dirty="0" err="1" smtClean="0"/>
              <a:t>enteral</a:t>
            </a:r>
            <a:r>
              <a:rPr lang="en-US" dirty="0" smtClean="0"/>
              <a:t> tube feeding are clients who have a functional GI tract and will not, should not, or cannot eat. </a:t>
            </a:r>
          </a:p>
          <a:p>
            <a:r>
              <a:rPr lang="en-US" dirty="0" smtClean="0"/>
              <a:t>Therefore, tube feedings are used for clients who are (or may become) malnourished and in whom oral feedings are insufficient to maintain adequate nutritional status.</a:t>
            </a:r>
          </a:p>
          <a:p>
            <a:pPr>
              <a:buNone/>
            </a:pPr>
            <a:endParaRPr lang="en-US" dirty="0"/>
          </a:p>
        </p:txBody>
      </p:sp>
    </p:spTree>
  </p:cSld>
  <p:clrMapOvr>
    <a:masterClrMapping/>
  </p:clrMapOvr>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Enteral</a:t>
            </a:r>
            <a:r>
              <a:rPr lang="en-US" b="1" dirty="0" smtClean="0"/>
              <a:t> feeding</a:t>
            </a:r>
            <a:endParaRPr lang="en-US" dirty="0"/>
          </a:p>
        </p:txBody>
      </p:sp>
      <p:sp>
        <p:nvSpPr>
          <p:cNvPr id="3" name="Content Placeholder 2"/>
          <p:cNvSpPr>
            <a:spLocks noGrp="1"/>
          </p:cNvSpPr>
          <p:nvPr>
            <p:ph idx="1"/>
          </p:nvPr>
        </p:nvSpPr>
        <p:spPr/>
        <p:txBody>
          <a:bodyPr>
            <a:normAutofit fontScale="92500" lnSpcReduction="10000"/>
          </a:bodyPr>
          <a:lstStyle/>
          <a:p>
            <a:r>
              <a:rPr lang="en-US" dirty="0" err="1" smtClean="0"/>
              <a:t>Enterostomy</a:t>
            </a:r>
            <a:r>
              <a:rPr lang="en-US" dirty="0" smtClean="0"/>
              <a:t> is the surgical creation of an artificial fistula (</a:t>
            </a:r>
            <a:r>
              <a:rPr lang="en-US" dirty="0" err="1" smtClean="0"/>
              <a:t>gastrostomy</a:t>
            </a:r>
            <a:r>
              <a:rPr lang="en-US" dirty="0" smtClean="0"/>
              <a:t>, </a:t>
            </a:r>
            <a:r>
              <a:rPr lang="en-US" dirty="0" err="1" smtClean="0"/>
              <a:t>jejunostomy</a:t>
            </a:r>
            <a:r>
              <a:rPr lang="en-US" dirty="0" smtClean="0"/>
              <a:t>) in the intestines by incision through the abdominal wall.</a:t>
            </a:r>
            <a:endParaRPr lang="en-US" smtClean="0"/>
          </a:p>
          <a:p>
            <a:r>
              <a:rPr lang="en-US" smtClean="0"/>
              <a:t>Tube </a:t>
            </a:r>
            <a:r>
              <a:rPr lang="en-US" dirty="0" err="1" smtClean="0"/>
              <a:t>enterostomies</a:t>
            </a:r>
            <a:r>
              <a:rPr lang="en-US" dirty="0" smtClean="0"/>
              <a:t> can be placed at various points along the GI tract and are performed when long-term tube feeding is anticipated or when obstruction makes nasal intubation impossible.</a:t>
            </a:r>
          </a:p>
          <a:p>
            <a:r>
              <a:rPr lang="en-US" dirty="0" smtClean="0"/>
              <a:t>Nutrients administered through tubes are liquefied so they can be easily digested and absorbed.</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b="1" dirty="0" smtClean="0"/>
              <a:t>The Nightingale Pledge</a:t>
            </a:r>
          </a:p>
        </p:txBody>
      </p:sp>
      <p:sp>
        <p:nvSpPr>
          <p:cNvPr id="31747" name="Content Placeholder 2"/>
          <p:cNvSpPr>
            <a:spLocks noGrp="1"/>
          </p:cNvSpPr>
          <p:nvPr>
            <p:ph idx="1"/>
          </p:nvPr>
        </p:nvSpPr>
        <p:spPr/>
        <p:txBody>
          <a:bodyPr>
            <a:normAutofit fontScale="77500" lnSpcReduction="20000"/>
          </a:bodyPr>
          <a:lstStyle/>
          <a:p>
            <a:r>
              <a:rPr lang="en-US" dirty="0" smtClean="0"/>
              <a:t>I solemnly pledge myself before God and in the presence of this assembly, to pass my life in purity and to practice my profession faithfully. </a:t>
            </a:r>
          </a:p>
          <a:p>
            <a:r>
              <a:rPr lang="en-US" dirty="0"/>
              <a:t>I will abstain from whatever is deleterious and mischievous, and will not take or knowingly administer any harmful drug. </a:t>
            </a:r>
          </a:p>
          <a:p>
            <a:r>
              <a:rPr lang="en-US" dirty="0"/>
              <a:t>I will do all in my power to maintain and elevate the standard of my profession, and will hold in confidence all personal matters committed to my keeping and all family affairs coming to my knowledge in the practice of my calling. </a:t>
            </a:r>
          </a:p>
          <a:p>
            <a:r>
              <a:rPr lang="en-US" dirty="0"/>
              <a:t>With loyalty will I endeavor to aid the physician, in his work, and devote myself to the welfare of those committed to my care.</a:t>
            </a:r>
          </a:p>
          <a:p>
            <a:endParaRPr lang="en-US" dirty="0" smtClean="0"/>
          </a:p>
        </p:txBody>
      </p:sp>
    </p:spTree>
    <p:extLst>
      <p:ext uri="{BB962C8B-B14F-4D97-AF65-F5344CB8AC3E}">
        <p14:creationId xmlns:p14="http://schemas.microsoft.com/office/powerpoint/2010/main" val="1828140745"/>
      </p:ext>
    </p:extLst>
  </p:cSld>
  <p:clrMapOvr>
    <a:masterClrMapping/>
  </p:clrMapOvr>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Gastrotomy</a:t>
            </a:r>
            <a:r>
              <a:rPr lang="en-US" b="1" dirty="0" smtClean="0"/>
              <a:t> tube</a:t>
            </a:r>
            <a:endParaRPr lang="en-US" b="1" dirty="0"/>
          </a:p>
        </p:txBody>
      </p:sp>
      <p:pic>
        <p:nvPicPr>
          <p:cNvPr id="12290" name="Picture 2"/>
          <p:cNvPicPr>
            <a:picLocks noGrp="1" noChangeAspect="1" noChangeArrowheads="1"/>
          </p:cNvPicPr>
          <p:nvPr>
            <p:ph idx="1"/>
          </p:nvPr>
        </p:nvPicPr>
        <p:blipFill>
          <a:blip r:embed="rId2"/>
          <a:srcRect/>
          <a:stretch>
            <a:fillRect/>
          </a:stretch>
        </p:blipFill>
        <p:spPr bwMode="auto">
          <a:xfrm>
            <a:off x="1524000" y="1600200"/>
            <a:ext cx="6934200" cy="4572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Enteral</a:t>
            </a:r>
            <a:r>
              <a:rPr lang="en-US" b="1" dirty="0" smtClean="0"/>
              <a:t> feeding</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Indications for use if a patient needs nutritional support and the GI tract is accessible and functioning: </a:t>
            </a:r>
          </a:p>
          <a:p>
            <a:pPr>
              <a:buNone/>
            </a:pPr>
            <a:r>
              <a:rPr lang="en-US" dirty="0" err="1" smtClean="0"/>
              <a:t>i</a:t>
            </a:r>
            <a:r>
              <a:rPr lang="en-US" dirty="0" smtClean="0"/>
              <a:t>) Severe malnutrition – weight loss &gt;10%, albumin &lt;30g/L, muscle wasting and peripheral </a:t>
            </a:r>
            <a:r>
              <a:rPr lang="en-US" dirty="0" err="1" smtClean="0"/>
              <a:t>oedema</a:t>
            </a:r>
            <a:r>
              <a:rPr lang="en-US" dirty="0" smtClean="0"/>
              <a:t>; and/or </a:t>
            </a:r>
          </a:p>
          <a:p>
            <a:pPr>
              <a:buNone/>
            </a:pPr>
            <a:r>
              <a:rPr lang="en-US" dirty="0" smtClean="0"/>
              <a:t>ii) Moderately malnourished but would be expected to develop significant malnutrition in the short term as a result of an underlying condition </a:t>
            </a:r>
            <a:r>
              <a:rPr lang="en-US" dirty="0" err="1" smtClean="0"/>
              <a:t>eg</a:t>
            </a:r>
            <a:r>
              <a:rPr lang="en-US" dirty="0" smtClean="0"/>
              <a:t> head and neck cancers or advanced MND; and/or </a:t>
            </a:r>
          </a:p>
          <a:p>
            <a:pPr>
              <a:buNone/>
            </a:pPr>
            <a:r>
              <a:rPr lang="en-US" dirty="0" smtClean="0"/>
              <a:t>iii) Normally nourished but unable to commence normal feeding for a considerable length of time (&gt;3-4 days) e.g. post stroke; and/or </a:t>
            </a:r>
          </a:p>
          <a:p>
            <a:pPr>
              <a:buNone/>
            </a:pPr>
            <a:r>
              <a:rPr lang="en-US" dirty="0" smtClean="0"/>
              <a:t>iv) Unable to meet nutritional requirements via oral diet alone </a:t>
            </a:r>
            <a:endParaRPr lang="en-US" dirty="0"/>
          </a:p>
        </p:txBody>
      </p:sp>
    </p:spTree>
  </p:cSld>
  <p:clrMapOvr>
    <a:masterClrMapping/>
  </p:clrMapOvr>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M.J. Bailey</a:t>
            </a:r>
          </a:p>
        </p:txBody>
      </p:sp>
      <p:sp>
        <p:nvSpPr>
          <p:cNvPr id="55298" name="Rectangle 2"/>
          <p:cNvSpPr>
            <a:spLocks noGrp="1" noChangeArrowheads="1"/>
          </p:cNvSpPr>
          <p:nvPr>
            <p:ph type="title"/>
          </p:nvPr>
        </p:nvSpPr>
        <p:spPr/>
        <p:txBody>
          <a:bodyPr/>
          <a:lstStyle/>
          <a:p>
            <a:r>
              <a:rPr lang="en-US" b="1" dirty="0"/>
              <a:t>Indications for </a:t>
            </a:r>
            <a:r>
              <a:rPr lang="en-US" b="1" dirty="0" err="1"/>
              <a:t>Enteral</a:t>
            </a:r>
            <a:r>
              <a:rPr lang="en-US" b="1" dirty="0"/>
              <a:t> Feeding</a:t>
            </a:r>
          </a:p>
        </p:txBody>
      </p:sp>
      <p:sp>
        <p:nvSpPr>
          <p:cNvPr id="55299" name="Rectangle 3"/>
          <p:cNvSpPr>
            <a:spLocks noGrp="1" noChangeArrowheads="1"/>
          </p:cNvSpPr>
          <p:nvPr>
            <p:ph type="body" idx="1"/>
          </p:nvPr>
        </p:nvSpPr>
        <p:spPr/>
        <p:txBody>
          <a:bodyPr/>
          <a:lstStyle/>
          <a:p>
            <a:pPr>
              <a:lnSpc>
                <a:spcPct val="90000"/>
              </a:lnSpc>
            </a:pPr>
            <a:r>
              <a:rPr lang="en-US" sz="2800"/>
              <a:t>Clients unable to eat</a:t>
            </a:r>
          </a:p>
          <a:p>
            <a:pPr lvl="1">
              <a:lnSpc>
                <a:spcPct val="90000"/>
              </a:lnSpc>
            </a:pPr>
            <a:r>
              <a:rPr lang="en-US" sz="2400"/>
              <a:t>ie: comatose with functional GI system</a:t>
            </a:r>
          </a:p>
          <a:p>
            <a:pPr lvl="1">
              <a:lnSpc>
                <a:spcPct val="90000"/>
              </a:lnSpc>
            </a:pPr>
            <a:r>
              <a:rPr lang="en-US" sz="2400"/>
              <a:t>Ventilated patients</a:t>
            </a:r>
          </a:p>
          <a:p>
            <a:pPr lvl="1">
              <a:lnSpc>
                <a:spcPct val="90000"/>
              </a:lnSpc>
            </a:pPr>
            <a:r>
              <a:rPr lang="en-US" sz="2400"/>
              <a:t>Post-op oral, head or neck surgery</a:t>
            </a:r>
          </a:p>
          <a:p>
            <a:pPr>
              <a:lnSpc>
                <a:spcPct val="90000"/>
              </a:lnSpc>
            </a:pPr>
            <a:r>
              <a:rPr lang="en-US" sz="2800"/>
              <a:t>Clients who will </a:t>
            </a:r>
            <a:r>
              <a:rPr lang="en-US" sz="2800" u="sng"/>
              <a:t>not</a:t>
            </a:r>
            <a:r>
              <a:rPr lang="en-US" sz="2800"/>
              <a:t> eat</a:t>
            </a:r>
          </a:p>
          <a:p>
            <a:pPr lvl="1">
              <a:lnSpc>
                <a:spcPct val="90000"/>
              </a:lnSpc>
            </a:pPr>
            <a:r>
              <a:rPr lang="en-US" sz="2400"/>
              <a:t>Older adults</a:t>
            </a:r>
          </a:p>
          <a:p>
            <a:pPr lvl="1">
              <a:lnSpc>
                <a:spcPct val="90000"/>
              </a:lnSpc>
            </a:pPr>
            <a:r>
              <a:rPr lang="en-US" sz="2400"/>
              <a:t>Confused clients</a:t>
            </a:r>
          </a:p>
          <a:p>
            <a:pPr>
              <a:lnSpc>
                <a:spcPct val="90000"/>
              </a:lnSpc>
            </a:pPr>
            <a:r>
              <a:rPr lang="en-US" sz="2800"/>
              <a:t>Unable to maintain adequate oral nutrition</a:t>
            </a:r>
          </a:p>
          <a:p>
            <a:pPr lvl="1">
              <a:lnSpc>
                <a:spcPct val="90000"/>
              </a:lnSpc>
            </a:pPr>
            <a:r>
              <a:rPr lang="en-US" sz="2400"/>
              <a:t>Cancer, sepsis, infection, trauma, head injury</a:t>
            </a:r>
          </a:p>
        </p:txBody>
      </p:sp>
    </p:spTree>
  </p:cSld>
  <p:clrMapOvr>
    <a:masterClrMapping/>
  </p:clrMapOvr>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Enteral</a:t>
            </a:r>
            <a:r>
              <a:rPr lang="en-US" b="1" dirty="0" smtClean="0"/>
              <a:t> feeding</a:t>
            </a:r>
            <a:endParaRPr lang="en-US" dirty="0"/>
          </a:p>
        </p:txBody>
      </p:sp>
      <p:sp>
        <p:nvSpPr>
          <p:cNvPr id="3" name="Content Placeholder 2"/>
          <p:cNvSpPr>
            <a:spLocks noGrp="1"/>
          </p:cNvSpPr>
          <p:nvPr>
            <p:ph idx="1"/>
          </p:nvPr>
        </p:nvSpPr>
        <p:spPr/>
        <p:txBody>
          <a:bodyPr/>
          <a:lstStyle/>
          <a:p>
            <a:pPr>
              <a:buNone/>
            </a:pPr>
            <a:r>
              <a:rPr lang="en-US" b="1" dirty="0" smtClean="0"/>
              <a:t>Contraindications for </a:t>
            </a:r>
            <a:r>
              <a:rPr lang="en-US" b="1" dirty="0" err="1" smtClean="0"/>
              <a:t>enteral</a:t>
            </a:r>
            <a:r>
              <a:rPr lang="en-US" b="1" dirty="0" smtClean="0"/>
              <a:t> feeding: </a:t>
            </a:r>
          </a:p>
          <a:p>
            <a:pPr>
              <a:buNone/>
            </a:pPr>
            <a:r>
              <a:rPr lang="en-US" dirty="0" err="1" smtClean="0"/>
              <a:t>i</a:t>
            </a:r>
            <a:r>
              <a:rPr lang="en-US" dirty="0" smtClean="0"/>
              <a:t>) Major intra-abdominal sepsis </a:t>
            </a:r>
          </a:p>
          <a:p>
            <a:pPr>
              <a:buNone/>
            </a:pPr>
            <a:r>
              <a:rPr lang="en-US" dirty="0" smtClean="0"/>
              <a:t>ii) Total obstruction of GI tract or abdominal distension of unknown pathology </a:t>
            </a:r>
            <a:endParaRPr lang="en-US" dirty="0"/>
          </a:p>
        </p:txBody>
      </p:sp>
    </p:spTree>
  </p:cSld>
  <p:clrMapOvr>
    <a:masterClrMapping/>
  </p:clrMapOvr>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Enteral</a:t>
            </a:r>
            <a:r>
              <a:rPr lang="en-US" b="1" dirty="0" smtClean="0"/>
              <a:t> feeding</a:t>
            </a:r>
            <a:endParaRPr lang="en-US" dirty="0"/>
          </a:p>
        </p:txBody>
      </p:sp>
      <p:sp>
        <p:nvSpPr>
          <p:cNvPr id="3" name="Content Placeholder 2"/>
          <p:cNvSpPr>
            <a:spLocks noGrp="1"/>
          </p:cNvSpPr>
          <p:nvPr>
            <p:ph idx="1"/>
          </p:nvPr>
        </p:nvSpPr>
        <p:spPr>
          <a:xfrm>
            <a:off x="457200" y="1600200"/>
            <a:ext cx="8229600" cy="4876800"/>
          </a:xfrm>
        </p:spPr>
        <p:txBody>
          <a:bodyPr>
            <a:normAutofit fontScale="77500" lnSpcReduction="20000"/>
          </a:bodyPr>
          <a:lstStyle/>
          <a:p>
            <a:pPr>
              <a:buNone/>
            </a:pPr>
            <a:r>
              <a:rPr lang="en-US" b="1" u="sng" dirty="0" smtClean="0"/>
              <a:t>Problems and Complications – Possible Causes </a:t>
            </a:r>
          </a:p>
          <a:p>
            <a:r>
              <a:rPr lang="en-US" dirty="0" smtClean="0"/>
              <a:t>Diarrhea </a:t>
            </a:r>
          </a:p>
          <a:p>
            <a:pPr lvl="1"/>
            <a:r>
              <a:rPr lang="en-US" dirty="0" smtClean="0"/>
              <a:t>Too rapid administration of the feed therefore may need to decrease the volume given and the rate </a:t>
            </a:r>
          </a:p>
          <a:p>
            <a:pPr lvl="1"/>
            <a:r>
              <a:rPr lang="en-US" dirty="0" smtClean="0"/>
              <a:t>Causes not related to </a:t>
            </a:r>
            <a:r>
              <a:rPr lang="en-US" dirty="0" err="1" smtClean="0"/>
              <a:t>enteral</a:t>
            </a:r>
            <a:r>
              <a:rPr lang="en-US" dirty="0" smtClean="0"/>
              <a:t> nutrition such as antibiotic treatment </a:t>
            </a:r>
          </a:p>
          <a:p>
            <a:r>
              <a:rPr lang="en-US" dirty="0" smtClean="0"/>
              <a:t>Nausea, vomiting, large aspirates </a:t>
            </a:r>
          </a:p>
          <a:p>
            <a:pPr lvl="1"/>
            <a:r>
              <a:rPr lang="en-US" dirty="0" smtClean="0"/>
              <a:t>A condition causing delayed gastric emptying </a:t>
            </a:r>
          </a:p>
          <a:p>
            <a:pPr lvl="1"/>
            <a:r>
              <a:rPr lang="en-US" dirty="0" smtClean="0"/>
              <a:t>Overfeeding – need to withhold feed for three hours and recommence at a lower rate </a:t>
            </a:r>
          </a:p>
          <a:p>
            <a:r>
              <a:rPr lang="en-US" dirty="0" smtClean="0"/>
              <a:t>Abdominal Discomfort </a:t>
            </a:r>
          </a:p>
          <a:p>
            <a:pPr lvl="1"/>
            <a:r>
              <a:rPr lang="en-US" dirty="0" smtClean="0"/>
              <a:t>Solution too cold </a:t>
            </a:r>
          </a:p>
          <a:p>
            <a:pPr lvl="1"/>
            <a:r>
              <a:rPr lang="en-US" dirty="0" smtClean="0"/>
              <a:t>Gastric distension </a:t>
            </a:r>
          </a:p>
          <a:p>
            <a:pPr lvl="1"/>
            <a:r>
              <a:rPr lang="en-US" dirty="0" smtClean="0"/>
              <a:t>Too rapid administration </a:t>
            </a:r>
          </a:p>
          <a:p>
            <a:endParaRPr lang="en-US" dirty="0"/>
          </a:p>
        </p:txBody>
      </p:sp>
    </p:spTree>
  </p:cSld>
  <p:clrMapOvr>
    <a:masterClrMapping/>
  </p:clrMapOvr>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Percutaneous</a:t>
            </a:r>
            <a:r>
              <a:rPr lang="en-US" b="1" dirty="0" smtClean="0"/>
              <a:t> endoscopic </a:t>
            </a:r>
            <a:r>
              <a:rPr lang="en-US" b="1" dirty="0" err="1" smtClean="0"/>
              <a:t>gastrostomy</a:t>
            </a:r>
            <a:r>
              <a:rPr lang="en-US" b="1" dirty="0" smtClean="0"/>
              <a:t> (PEG)</a:t>
            </a:r>
            <a:endParaRPr lang="en-US" b="1" dirty="0"/>
          </a:p>
        </p:txBody>
      </p:sp>
      <p:sp>
        <p:nvSpPr>
          <p:cNvPr id="3" name="Content Placeholder 2"/>
          <p:cNvSpPr>
            <a:spLocks noGrp="1"/>
          </p:cNvSpPr>
          <p:nvPr>
            <p:ph idx="1"/>
          </p:nvPr>
        </p:nvSpPr>
        <p:spPr/>
        <p:txBody>
          <a:bodyPr/>
          <a:lstStyle/>
          <a:p>
            <a:r>
              <a:rPr lang="en-US" dirty="0" smtClean="0"/>
              <a:t>PEG feeding tubes are increasingly used for long term </a:t>
            </a:r>
            <a:r>
              <a:rPr lang="en-US" dirty="0" err="1" smtClean="0"/>
              <a:t>enteral</a:t>
            </a:r>
            <a:r>
              <a:rPr lang="en-US" dirty="0" smtClean="0"/>
              <a:t> nutrition. It is used where patients cannot maintain adequate nutrition with oral intake. </a:t>
            </a:r>
          </a:p>
          <a:p>
            <a:r>
              <a:rPr lang="en-US" dirty="0" smtClean="0"/>
              <a:t>Indications include difficulties with oral intake often where obstruction to the upper airway or gastrointestinal tract makes passing a nasogastric tube difficult.</a:t>
            </a:r>
            <a:endParaRPr lang="en-US" dirty="0"/>
          </a:p>
        </p:txBody>
      </p:sp>
    </p:spTree>
  </p:cSld>
  <p:clrMapOvr>
    <a:masterClrMapping/>
  </p:clrMapOvr>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Percutaneous</a:t>
            </a:r>
            <a:r>
              <a:rPr lang="en-US" b="1" dirty="0" smtClean="0"/>
              <a:t> endoscopic </a:t>
            </a:r>
            <a:r>
              <a:rPr lang="en-US" b="1" dirty="0" err="1" smtClean="0"/>
              <a:t>gastrostomy</a:t>
            </a:r>
            <a:r>
              <a:rPr lang="en-US" b="1" dirty="0" smtClean="0"/>
              <a:t> (PEG)</a:t>
            </a:r>
            <a:endParaRPr lang="en-US" dirty="0"/>
          </a:p>
        </p:txBody>
      </p:sp>
      <p:sp>
        <p:nvSpPr>
          <p:cNvPr id="3" name="Content Placeholder 2"/>
          <p:cNvSpPr>
            <a:spLocks noGrp="1"/>
          </p:cNvSpPr>
          <p:nvPr>
            <p:ph idx="1"/>
          </p:nvPr>
        </p:nvSpPr>
        <p:spPr/>
        <p:txBody>
          <a:bodyPr numCol="2">
            <a:normAutofit fontScale="70000" lnSpcReduction="20000"/>
          </a:bodyPr>
          <a:lstStyle/>
          <a:p>
            <a:pPr>
              <a:buNone/>
            </a:pPr>
            <a:r>
              <a:rPr lang="en-US" b="1" dirty="0" smtClean="0"/>
              <a:t>Indications</a:t>
            </a:r>
          </a:p>
          <a:p>
            <a:r>
              <a:rPr lang="en-US" dirty="0" smtClean="0"/>
              <a:t>Head and neck cancers. It is useful particularly when surgery is extensive and when combined with chemotherapy, radiotherapy or both.</a:t>
            </a:r>
          </a:p>
          <a:p>
            <a:r>
              <a:rPr lang="en-US" dirty="0" smtClean="0"/>
              <a:t>Malignant bowel obstruction</a:t>
            </a:r>
            <a:r>
              <a:rPr lang="en-US" baseline="30000" dirty="0" smtClean="0"/>
              <a:t> </a:t>
            </a:r>
            <a:r>
              <a:rPr lang="en-US" dirty="0" smtClean="0"/>
              <a:t>including </a:t>
            </a:r>
            <a:r>
              <a:rPr lang="en-US" dirty="0" err="1" smtClean="0"/>
              <a:t>oesophageal</a:t>
            </a:r>
            <a:r>
              <a:rPr lang="en-US" dirty="0" smtClean="0"/>
              <a:t> cancer</a:t>
            </a:r>
          </a:p>
          <a:p>
            <a:r>
              <a:rPr lang="en-US" dirty="0" smtClean="0"/>
              <a:t>Neurological conditions are the most common indications for PEG and include: </a:t>
            </a:r>
          </a:p>
          <a:p>
            <a:pPr lvl="1"/>
            <a:r>
              <a:rPr lang="en-US" dirty="0" smtClean="0"/>
              <a:t>Stroke</a:t>
            </a:r>
          </a:p>
          <a:p>
            <a:pPr lvl="1"/>
            <a:r>
              <a:rPr lang="en-US" dirty="0" smtClean="0"/>
              <a:t>Disorders of swallowing</a:t>
            </a:r>
          </a:p>
          <a:p>
            <a:pPr lvl="1"/>
            <a:r>
              <a:rPr lang="en-US" dirty="0" smtClean="0"/>
              <a:t>Neurosurgical disease</a:t>
            </a:r>
          </a:p>
          <a:p>
            <a:pPr lvl="1"/>
            <a:r>
              <a:rPr lang="en-US" dirty="0" smtClean="0"/>
              <a:t>Parkinson's disease</a:t>
            </a:r>
          </a:p>
          <a:p>
            <a:pPr lvl="1"/>
            <a:r>
              <a:rPr lang="en-US" dirty="0" smtClean="0"/>
              <a:t>Brain </a:t>
            </a:r>
            <a:r>
              <a:rPr lang="en-US" dirty="0" err="1" smtClean="0"/>
              <a:t>tumours</a:t>
            </a:r>
            <a:endParaRPr lang="en-US" dirty="0" smtClean="0"/>
          </a:p>
          <a:p>
            <a:pPr lvl="1"/>
            <a:r>
              <a:rPr lang="en-US" dirty="0" smtClean="0"/>
              <a:t>HIV encephalopathy</a:t>
            </a:r>
          </a:p>
          <a:p>
            <a:pPr lvl="1"/>
            <a:r>
              <a:rPr lang="en-US" dirty="0" smtClean="0"/>
              <a:t>Neonatal encephalopathy</a:t>
            </a:r>
          </a:p>
          <a:p>
            <a:pPr lvl="1"/>
            <a:r>
              <a:rPr lang="en-US" dirty="0" smtClean="0"/>
              <a:t>Head injury patients</a:t>
            </a:r>
          </a:p>
          <a:p>
            <a:r>
              <a:rPr lang="en-US" dirty="0" smtClean="0"/>
              <a:t>AIDS and HIV encephalopathy (improves nutritional status but not survival)</a:t>
            </a:r>
          </a:p>
          <a:p>
            <a:r>
              <a:rPr lang="en-US" dirty="0" smtClean="0"/>
              <a:t>Crohn's disease</a:t>
            </a:r>
          </a:p>
          <a:p>
            <a:r>
              <a:rPr lang="en-US" dirty="0" smtClean="0"/>
              <a:t>Burns patients</a:t>
            </a:r>
          </a:p>
          <a:p>
            <a:endParaRPr lang="en-US" dirty="0"/>
          </a:p>
        </p:txBody>
      </p:sp>
    </p:spTree>
  </p:cSld>
  <p:clrMapOvr>
    <a:masterClrMapping/>
  </p:clrMapOvr>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Percutaneous</a:t>
            </a:r>
            <a:r>
              <a:rPr lang="en-US" b="1" dirty="0" smtClean="0"/>
              <a:t> endoscopic </a:t>
            </a:r>
            <a:r>
              <a:rPr lang="en-US" b="1" dirty="0" err="1" smtClean="0"/>
              <a:t>gastrostomy</a:t>
            </a:r>
            <a:r>
              <a:rPr lang="en-US" b="1" dirty="0" smtClean="0"/>
              <a:t> (PEG)</a:t>
            </a:r>
            <a:endParaRPr lang="en-US" dirty="0"/>
          </a:p>
        </p:txBody>
      </p:sp>
      <p:sp>
        <p:nvSpPr>
          <p:cNvPr id="3" name="Content Placeholder 2"/>
          <p:cNvSpPr>
            <a:spLocks noGrp="1"/>
          </p:cNvSpPr>
          <p:nvPr>
            <p:ph idx="1"/>
          </p:nvPr>
        </p:nvSpPr>
        <p:spPr/>
        <p:txBody>
          <a:bodyPr/>
          <a:lstStyle/>
          <a:p>
            <a:pPr>
              <a:buNone/>
            </a:pPr>
            <a:r>
              <a:rPr lang="en-US" b="1" dirty="0" smtClean="0"/>
              <a:t>Contraindications for PEG</a:t>
            </a:r>
          </a:p>
          <a:p>
            <a:r>
              <a:rPr lang="en-US" dirty="0" smtClean="0"/>
              <a:t>Acutely ill patients</a:t>
            </a:r>
          </a:p>
          <a:p>
            <a:r>
              <a:rPr lang="en-US" dirty="0" smtClean="0"/>
              <a:t>Patients with short life expectancy</a:t>
            </a:r>
          </a:p>
          <a:p>
            <a:r>
              <a:rPr lang="en-US" dirty="0" smtClean="0"/>
              <a:t>Patients with severe coughing</a:t>
            </a:r>
          </a:p>
          <a:p>
            <a:endParaRPr lang="en-US" dirty="0"/>
          </a:p>
        </p:txBody>
      </p:sp>
    </p:spTree>
  </p:cSld>
  <p:clrMapOvr>
    <a:masterClrMapping/>
  </p:clrMapOvr>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Percutaneous</a:t>
            </a:r>
            <a:r>
              <a:rPr lang="en-US" b="1" dirty="0" smtClean="0"/>
              <a:t> endoscopic </a:t>
            </a:r>
            <a:r>
              <a:rPr lang="en-US" b="1" dirty="0" err="1" smtClean="0"/>
              <a:t>gastrostomy</a:t>
            </a:r>
            <a:r>
              <a:rPr lang="en-US" b="1" dirty="0" smtClean="0"/>
              <a:t> (PEG)</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Benefits of PEG:</a:t>
            </a:r>
          </a:p>
          <a:p>
            <a:r>
              <a:rPr lang="en-US" dirty="0" smtClean="0"/>
              <a:t>Well tolerated (better than nasogastric tubes)</a:t>
            </a:r>
          </a:p>
          <a:p>
            <a:r>
              <a:rPr lang="en-US" dirty="0" smtClean="0"/>
              <a:t>Improved nutritional status</a:t>
            </a:r>
          </a:p>
          <a:p>
            <a:r>
              <a:rPr lang="en-US" dirty="0" smtClean="0"/>
              <a:t>Ease of usage over other methods (nasogastric or oral feeding) reported by </a:t>
            </a:r>
            <a:r>
              <a:rPr lang="en-US" dirty="0" err="1" smtClean="0"/>
              <a:t>carers</a:t>
            </a:r>
            <a:endParaRPr lang="en-US" dirty="0" smtClean="0"/>
          </a:p>
          <a:p>
            <a:r>
              <a:rPr lang="en-US" dirty="0" smtClean="0"/>
              <a:t>Satisfactory use by home </a:t>
            </a:r>
            <a:r>
              <a:rPr lang="en-US" dirty="0" err="1" smtClean="0"/>
              <a:t>carers</a:t>
            </a:r>
            <a:endParaRPr lang="en-US" dirty="0" smtClean="0"/>
          </a:p>
          <a:p>
            <a:r>
              <a:rPr lang="en-US" dirty="0" smtClean="0"/>
              <a:t>Low incidence of complications</a:t>
            </a:r>
          </a:p>
          <a:p>
            <a:r>
              <a:rPr lang="en-US" dirty="0" smtClean="0"/>
              <a:t>Reduction in aspiration pneumonia associated with swallowing disorders</a:t>
            </a:r>
          </a:p>
          <a:p>
            <a:r>
              <a:rPr lang="en-US" dirty="0" smtClean="0"/>
              <a:t>Cost effective relative to alternative methods particularly when reasonably long survival expected</a:t>
            </a:r>
            <a:r>
              <a:rPr lang="en-US" baseline="30000" dirty="0" smtClean="0"/>
              <a:t>[</a:t>
            </a:r>
            <a:r>
              <a:rPr lang="en-US" baseline="30000" dirty="0" smtClean="0">
                <a:hlinkClick r:id="rId2"/>
              </a:rPr>
              <a:t>37</a:t>
            </a:r>
            <a:r>
              <a:rPr lang="en-US" baseline="30000" dirty="0" smtClean="0"/>
              <a:t>]</a:t>
            </a:r>
            <a:endParaRPr lang="en-US" dirty="0" smtClean="0"/>
          </a:p>
          <a:p>
            <a:endParaRPr lang="en-US" dirty="0"/>
          </a:p>
        </p:txBody>
      </p:sp>
    </p:spTree>
  </p:cSld>
  <p:clrMapOvr>
    <a:masterClrMapping/>
  </p:clrMapOvr>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Percutaneous</a:t>
            </a:r>
            <a:r>
              <a:rPr lang="en-US" b="1" dirty="0" smtClean="0"/>
              <a:t> endoscopic </a:t>
            </a:r>
            <a:r>
              <a:rPr lang="en-US" b="1" dirty="0" err="1" smtClean="0"/>
              <a:t>gastrostomy</a:t>
            </a:r>
            <a:r>
              <a:rPr lang="en-US" b="1" dirty="0" smtClean="0"/>
              <a:t> (PEG)</a:t>
            </a:r>
            <a:endParaRPr lang="en-US" dirty="0"/>
          </a:p>
        </p:txBody>
      </p:sp>
      <p:sp>
        <p:nvSpPr>
          <p:cNvPr id="3" name="Content Placeholder 2"/>
          <p:cNvSpPr>
            <a:spLocks noGrp="1"/>
          </p:cNvSpPr>
          <p:nvPr>
            <p:ph idx="1"/>
          </p:nvPr>
        </p:nvSpPr>
        <p:spPr>
          <a:xfrm>
            <a:off x="457200" y="1600200"/>
            <a:ext cx="8229600" cy="5257800"/>
          </a:xfrm>
        </p:spPr>
        <p:txBody>
          <a:bodyPr>
            <a:normAutofit fontScale="85000" lnSpcReduction="10000"/>
          </a:bodyPr>
          <a:lstStyle/>
          <a:p>
            <a:pPr>
              <a:buNone/>
            </a:pPr>
            <a:r>
              <a:rPr lang="en-US" b="1" dirty="0" smtClean="0"/>
              <a:t>Care of PEG tube</a:t>
            </a:r>
          </a:p>
          <a:p>
            <a:r>
              <a:rPr lang="en-US" dirty="0" smtClean="0"/>
              <a:t>Examine skin around site for infection/ irritation.</a:t>
            </a:r>
          </a:p>
          <a:p>
            <a:r>
              <a:rPr lang="en-US" dirty="0" smtClean="0"/>
              <a:t>Note measuring guide number at end of external fixation device.</a:t>
            </a:r>
          </a:p>
          <a:p>
            <a:r>
              <a:rPr lang="en-US" dirty="0" smtClean="0"/>
              <a:t>Clean stoma site with sterile saline.</a:t>
            </a:r>
          </a:p>
          <a:p>
            <a:r>
              <a:rPr lang="en-US" dirty="0" smtClean="0"/>
              <a:t>Dry area with gauze.</a:t>
            </a:r>
          </a:p>
          <a:p>
            <a:r>
              <a:rPr lang="en-US" dirty="0" smtClean="0"/>
              <a:t>Rotate </a:t>
            </a:r>
            <a:r>
              <a:rPr lang="en-US" dirty="0" err="1" smtClean="0"/>
              <a:t>gastrostomy</a:t>
            </a:r>
            <a:r>
              <a:rPr lang="en-US" dirty="0" smtClean="0"/>
              <a:t> tube to prevent adherence to sides of track.</a:t>
            </a:r>
          </a:p>
          <a:p>
            <a:r>
              <a:rPr lang="en-US" dirty="0" smtClean="0"/>
              <a:t>Re-attach external fixation device to abdomen.</a:t>
            </a:r>
          </a:p>
          <a:p>
            <a:r>
              <a:rPr lang="en-US" dirty="0" smtClean="0"/>
              <a:t>Attach </a:t>
            </a:r>
            <a:r>
              <a:rPr lang="en-US" dirty="0" err="1" smtClean="0"/>
              <a:t>gastrostomy</a:t>
            </a:r>
            <a:r>
              <a:rPr lang="en-US" dirty="0" smtClean="0"/>
              <a:t> tube gently to fixation device and position as before according to mark/number on tube.</a:t>
            </a:r>
          </a:p>
          <a:p>
            <a:r>
              <a:rPr lang="en-US" dirty="0" smtClean="0"/>
              <a:t>Avoid use of bulky dressings.</a:t>
            </a:r>
          </a:p>
          <a:p>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68362"/>
          </a:xfrm>
        </p:spPr>
        <p:txBody>
          <a:bodyPr>
            <a:normAutofit/>
          </a:bodyPr>
          <a:lstStyle/>
          <a:p>
            <a:r>
              <a:rPr lang="en-US" sz="3200" b="1" dirty="0" smtClean="0"/>
              <a:t>HISTORICAL DEVELOPMENT IN NURSING</a:t>
            </a:r>
            <a:endParaRPr lang="en-US" sz="3200" b="1" dirty="0"/>
          </a:p>
        </p:txBody>
      </p:sp>
      <p:graphicFrame>
        <p:nvGraphicFramePr>
          <p:cNvPr id="4" name="Content Placeholder 3"/>
          <p:cNvGraphicFramePr>
            <a:graphicFrameLocks noGrp="1"/>
          </p:cNvGraphicFramePr>
          <p:nvPr>
            <p:ph idx="1"/>
          </p:nvPr>
        </p:nvGraphicFramePr>
        <p:xfrm>
          <a:off x="0" y="685799"/>
          <a:ext cx="9144000" cy="6203946"/>
        </p:xfrm>
        <a:graphic>
          <a:graphicData uri="http://schemas.openxmlformats.org/drawingml/2006/table">
            <a:tbl>
              <a:tblPr firstRow="1" bandRow="1">
                <a:tableStyleId>{5C22544A-7EE6-4342-B048-85BDC9FD1C3A}</a:tableStyleId>
              </a:tblPr>
              <a:tblGrid>
                <a:gridCol w="1524000"/>
                <a:gridCol w="3810000"/>
                <a:gridCol w="3810000"/>
              </a:tblGrid>
              <a:tr h="1009101">
                <a:tc>
                  <a:txBody>
                    <a:bodyPr/>
                    <a:lstStyle/>
                    <a:p>
                      <a:pPr marL="0" marR="0">
                        <a:spcBef>
                          <a:spcPts val="0"/>
                        </a:spcBef>
                        <a:spcAft>
                          <a:spcPts val="0"/>
                        </a:spcAft>
                      </a:pPr>
                      <a:r>
                        <a:rPr lang="en-US" sz="2000" b="1" dirty="0">
                          <a:latin typeface="Times New Roman"/>
                          <a:ea typeface="Times New Roman"/>
                          <a:cs typeface="Times New Roman"/>
                        </a:rPr>
                        <a:t>1-500 AD</a:t>
                      </a:r>
                      <a:endParaRPr lang="en-US" sz="2000" b="1" dirty="0">
                        <a:latin typeface="Calibri"/>
                        <a:ea typeface="Times New Roman"/>
                        <a:cs typeface="Times New Roman"/>
                      </a:endParaRPr>
                    </a:p>
                  </a:txBody>
                  <a:tcPr marL="68580" marR="68580" marT="0" marB="0"/>
                </a:tc>
                <a:tc>
                  <a:txBody>
                    <a:bodyPr/>
                    <a:lstStyle/>
                    <a:p>
                      <a:pPr marL="0" marR="0">
                        <a:spcBef>
                          <a:spcPts val="0"/>
                        </a:spcBef>
                        <a:spcAft>
                          <a:spcPts val="0"/>
                        </a:spcAft>
                      </a:pPr>
                      <a:r>
                        <a:rPr lang="en-US" sz="2000" b="1" dirty="0">
                          <a:latin typeface="Times New Roman"/>
                          <a:ea typeface="Times New Roman"/>
                          <a:cs typeface="Times New Roman"/>
                        </a:rPr>
                        <a:t>Nursing Care </a:t>
                      </a:r>
                      <a:r>
                        <a:rPr lang="en-US" sz="2000" b="1" dirty="0" smtClean="0">
                          <a:latin typeface="Times New Roman"/>
                          <a:ea typeface="Times New Roman"/>
                          <a:cs typeface="Times New Roman"/>
                        </a:rPr>
                        <a:t> </a:t>
                      </a:r>
                      <a:r>
                        <a:rPr lang="en-US" sz="2000" b="1" dirty="0">
                          <a:latin typeface="Times New Roman"/>
                          <a:ea typeface="Times New Roman"/>
                          <a:cs typeface="Times New Roman"/>
                        </a:rPr>
                        <a:t>involves meeting the hygiene and comfort needs </a:t>
                      </a:r>
                      <a:endParaRPr lang="en-US" sz="2000" b="1" dirty="0">
                        <a:latin typeface="Calibri"/>
                        <a:ea typeface="Times New Roman"/>
                        <a:cs typeface="Times New Roman"/>
                      </a:endParaRPr>
                    </a:p>
                  </a:txBody>
                  <a:tcPr marL="68580" marR="68580" marT="0" marB="0"/>
                </a:tc>
                <a:tc>
                  <a:txBody>
                    <a:bodyPr/>
                    <a:lstStyle/>
                    <a:p>
                      <a:pPr marL="0" marR="0">
                        <a:spcBef>
                          <a:spcPts val="0"/>
                        </a:spcBef>
                        <a:spcAft>
                          <a:spcPts val="0"/>
                        </a:spcAft>
                      </a:pPr>
                      <a:r>
                        <a:rPr lang="en-US" sz="2000" b="1" dirty="0">
                          <a:latin typeface="Times New Roman"/>
                          <a:ea typeface="Times New Roman"/>
                          <a:cs typeface="Times New Roman"/>
                        </a:rPr>
                        <a:t>Nursing involves a high degree of technical skill </a:t>
                      </a:r>
                      <a:r>
                        <a:rPr lang="en-US" sz="2000" b="1" dirty="0" smtClean="0">
                          <a:latin typeface="Times New Roman"/>
                          <a:ea typeface="Times New Roman"/>
                          <a:cs typeface="Times New Roman"/>
                        </a:rPr>
                        <a:t>require </a:t>
                      </a:r>
                      <a:r>
                        <a:rPr lang="en-US" sz="2000" b="1" dirty="0">
                          <a:latin typeface="Times New Roman"/>
                          <a:ea typeface="Times New Roman"/>
                          <a:cs typeface="Times New Roman"/>
                        </a:rPr>
                        <a:t>critical thinking </a:t>
                      </a:r>
                      <a:r>
                        <a:rPr lang="en-US" sz="2000" b="1" dirty="0" smtClean="0">
                          <a:latin typeface="Times New Roman"/>
                          <a:ea typeface="Times New Roman"/>
                          <a:cs typeface="Times New Roman"/>
                        </a:rPr>
                        <a:t>.</a:t>
                      </a:r>
                      <a:endParaRPr lang="en-US" sz="2000" b="1" dirty="0">
                        <a:latin typeface="Calibri"/>
                        <a:ea typeface="Times New Roman"/>
                        <a:cs typeface="Times New Roman"/>
                      </a:endParaRPr>
                    </a:p>
                  </a:txBody>
                  <a:tcPr marL="68580" marR="68580" marT="0" marB="0"/>
                </a:tc>
              </a:tr>
              <a:tr h="868995">
                <a:tc>
                  <a:txBody>
                    <a:bodyPr/>
                    <a:lstStyle/>
                    <a:p>
                      <a:pPr marL="0" marR="0">
                        <a:spcBef>
                          <a:spcPts val="0"/>
                        </a:spcBef>
                        <a:spcAft>
                          <a:spcPts val="0"/>
                        </a:spcAft>
                      </a:pPr>
                      <a:r>
                        <a:rPr lang="en-US" sz="2000" b="1" dirty="0">
                          <a:latin typeface="Times New Roman"/>
                          <a:ea typeface="Times New Roman"/>
                          <a:cs typeface="Times New Roman"/>
                        </a:rPr>
                        <a:t>1854-1860</a:t>
                      </a:r>
                      <a:endParaRPr lang="en-US" sz="2000" b="1" dirty="0">
                        <a:latin typeface="Calibri"/>
                        <a:ea typeface="Times New Roman"/>
                        <a:cs typeface="Times New Roman"/>
                      </a:endParaRPr>
                    </a:p>
                  </a:txBody>
                  <a:tcPr marL="68580" marR="68580" marT="0" marB="0"/>
                </a:tc>
                <a:tc>
                  <a:txBody>
                    <a:bodyPr/>
                    <a:lstStyle/>
                    <a:p>
                      <a:pPr marL="0" marR="0">
                        <a:spcBef>
                          <a:spcPts val="0"/>
                        </a:spcBef>
                        <a:spcAft>
                          <a:spcPts val="0"/>
                        </a:spcAft>
                      </a:pPr>
                      <a:r>
                        <a:rPr lang="en-US" sz="2000" b="1" dirty="0" smtClean="0">
                          <a:latin typeface="Times New Roman"/>
                          <a:ea typeface="Times New Roman"/>
                          <a:cs typeface="Times New Roman"/>
                        </a:rPr>
                        <a:t>Nightingale </a:t>
                      </a:r>
                      <a:r>
                        <a:rPr lang="en-US" sz="2000" b="1" dirty="0">
                          <a:latin typeface="Times New Roman"/>
                          <a:ea typeface="Times New Roman"/>
                          <a:cs typeface="Times New Roman"/>
                        </a:rPr>
                        <a:t>makes major contributions to modern </a:t>
                      </a:r>
                      <a:r>
                        <a:rPr lang="en-US" sz="2000" b="1" dirty="0" smtClean="0">
                          <a:latin typeface="Times New Roman"/>
                          <a:ea typeface="Times New Roman"/>
                          <a:cs typeface="Times New Roman"/>
                        </a:rPr>
                        <a:t>nursing</a:t>
                      </a:r>
                      <a:endParaRPr lang="en-US" sz="2000" b="1" dirty="0">
                        <a:latin typeface="Calibri"/>
                        <a:ea typeface="Times New Roman"/>
                        <a:cs typeface="Times New Roman"/>
                      </a:endParaRPr>
                    </a:p>
                  </a:txBody>
                  <a:tcPr marL="68580" marR="68580" marT="0" marB="0"/>
                </a:tc>
                <a:tc>
                  <a:txBody>
                    <a:bodyPr/>
                    <a:lstStyle/>
                    <a:p>
                      <a:pPr marL="0" marR="0">
                        <a:spcBef>
                          <a:spcPts val="0"/>
                        </a:spcBef>
                        <a:spcAft>
                          <a:spcPts val="0"/>
                        </a:spcAft>
                      </a:pPr>
                      <a:r>
                        <a:rPr lang="en-US" sz="2000" b="1" dirty="0">
                          <a:latin typeface="Times New Roman"/>
                          <a:ea typeface="Times New Roman"/>
                          <a:cs typeface="Times New Roman"/>
                        </a:rPr>
                        <a:t>Nightingale’s contributions </a:t>
                      </a:r>
                      <a:r>
                        <a:rPr lang="en-US" sz="2000" b="1" dirty="0" smtClean="0">
                          <a:latin typeface="Times New Roman"/>
                          <a:ea typeface="Times New Roman"/>
                          <a:cs typeface="Times New Roman"/>
                        </a:rPr>
                        <a:t>continue </a:t>
                      </a:r>
                      <a:r>
                        <a:rPr lang="en-US" sz="2000" b="1" dirty="0">
                          <a:latin typeface="Times New Roman"/>
                          <a:ea typeface="Times New Roman"/>
                          <a:cs typeface="Times New Roman"/>
                        </a:rPr>
                        <a:t>to </a:t>
                      </a:r>
                      <a:r>
                        <a:rPr lang="en-US" sz="2000" b="1">
                          <a:latin typeface="Times New Roman"/>
                          <a:ea typeface="Times New Roman"/>
                          <a:cs typeface="Times New Roman"/>
                        </a:rPr>
                        <a:t>influence </a:t>
                      </a:r>
                      <a:r>
                        <a:rPr lang="en-US" sz="2000" b="1" smtClean="0">
                          <a:latin typeface="Times New Roman"/>
                          <a:ea typeface="Times New Roman"/>
                          <a:cs typeface="Times New Roman"/>
                        </a:rPr>
                        <a:t>nursing</a:t>
                      </a:r>
                      <a:endParaRPr lang="en-US" sz="2000" b="1" dirty="0">
                        <a:latin typeface="Calibri"/>
                        <a:ea typeface="Times New Roman"/>
                        <a:cs typeface="Times New Roman"/>
                      </a:endParaRPr>
                    </a:p>
                  </a:txBody>
                  <a:tcPr marL="68580" marR="68580" marT="0" marB="0"/>
                </a:tc>
              </a:tr>
              <a:tr h="609600">
                <a:tc>
                  <a:txBody>
                    <a:bodyPr/>
                    <a:lstStyle/>
                    <a:p>
                      <a:pPr marL="0" marR="0">
                        <a:spcBef>
                          <a:spcPts val="0"/>
                        </a:spcBef>
                        <a:spcAft>
                          <a:spcPts val="0"/>
                        </a:spcAft>
                      </a:pPr>
                      <a:r>
                        <a:rPr lang="en-US" sz="2000" b="1" dirty="0">
                          <a:latin typeface="Times New Roman"/>
                          <a:ea typeface="Times New Roman"/>
                          <a:cs typeface="Times New Roman"/>
                        </a:rPr>
                        <a:t>1872</a:t>
                      </a:r>
                      <a:endParaRPr lang="en-US" sz="2000" b="1" dirty="0">
                        <a:latin typeface="Calibri"/>
                        <a:ea typeface="Times New Roman"/>
                        <a:cs typeface="Times New Roman"/>
                      </a:endParaRPr>
                    </a:p>
                  </a:txBody>
                  <a:tcPr marL="68580" marR="68580" marT="0" marB="0"/>
                </a:tc>
                <a:tc>
                  <a:txBody>
                    <a:bodyPr/>
                    <a:lstStyle/>
                    <a:p>
                      <a:pPr marL="0" marR="0">
                        <a:spcBef>
                          <a:spcPts val="0"/>
                        </a:spcBef>
                        <a:spcAft>
                          <a:spcPts val="0"/>
                        </a:spcAft>
                      </a:pPr>
                      <a:r>
                        <a:rPr lang="en-US" sz="2000" b="1" dirty="0">
                          <a:latin typeface="Times New Roman"/>
                          <a:ea typeface="Times New Roman"/>
                          <a:cs typeface="Times New Roman"/>
                        </a:rPr>
                        <a:t>America’s first trained nurse, Linda Richards, </a:t>
                      </a:r>
                      <a:r>
                        <a:rPr lang="en-US" sz="2000" b="1" dirty="0" smtClean="0">
                          <a:latin typeface="Times New Roman"/>
                          <a:ea typeface="Times New Roman"/>
                          <a:cs typeface="Times New Roman"/>
                        </a:rPr>
                        <a:t>graduates.</a:t>
                      </a:r>
                      <a:endParaRPr lang="en-US" sz="2000" b="1" dirty="0">
                        <a:latin typeface="Calibri"/>
                        <a:ea typeface="Times New Roman"/>
                        <a:cs typeface="Times New Roman"/>
                      </a:endParaRPr>
                    </a:p>
                  </a:txBody>
                  <a:tcPr marL="68580" marR="68580" marT="0" marB="0"/>
                </a:tc>
                <a:tc>
                  <a:txBody>
                    <a:bodyPr/>
                    <a:lstStyle/>
                    <a:p>
                      <a:pPr marL="0" marR="0">
                        <a:spcBef>
                          <a:spcPts val="0"/>
                        </a:spcBef>
                        <a:spcAft>
                          <a:spcPts val="0"/>
                        </a:spcAft>
                      </a:pPr>
                      <a:r>
                        <a:rPr lang="en-US" sz="2000" b="1" dirty="0">
                          <a:latin typeface="Times New Roman"/>
                          <a:ea typeface="Times New Roman"/>
                          <a:cs typeface="Times New Roman"/>
                        </a:rPr>
                        <a:t>Nursing continues </a:t>
                      </a:r>
                      <a:r>
                        <a:rPr lang="en-US" sz="2000" b="1" dirty="0" smtClean="0">
                          <a:latin typeface="Times New Roman"/>
                          <a:ea typeface="Times New Roman"/>
                          <a:cs typeface="Times New Roman"/>
                        </a:rPr>
                        <a:t>in </a:t>
                      </a:r>
                      <a:r>
                        <a:rPr lang="en-US" sz="2000" b="1" dirty="0">
                          <a:latin typeface="Times New Roman"/>
                          <a:ea typeface="Times New Roman"/>
                          <a:cs typeface="Times New Roman"/>
                        </a:rPr>
                        <a:t>institutions of higher learning.</a:t>
                      </a:r>
                      <a:endParaRPr lang="en-US" sz="2000" b="1" dirty="0">
                        <a:latin typeface="Calibri"/>
                        <a:ea typeface="Times New Roman"/>
                        <a:cs typeface="Times New Roman"/>
                      </a:endParaRPr>
                    </a:p>
                  </a:txBody>
                  <a:tcPr marL="68580" marR="68580" marT="0" marB="0"/>
                </a:tc>
              </a:tr>
              <a:tr h="914400">
                <a:tc>
                  <a:txBody>
                    <a:bodyPr/>
                    <a:lstStyle/>
                    <a:p>
                      <a:pPr marL="0" marR="0">
                        <a:spcBef>
                          <a:spcPts val="0"/>
                        </a:spcBef>
                        <a:spcAft>
                          <a:spcPts val="0"/>
                        </a:spcAft>
                      </a:pPr>
                      <a:r>
                        <a:rPr lang="en-US" sz="2000" b="1" dirty="0">
                          <a:latin typeface="Times New Roman"/>
                          <a:ea typeface="Times New Roman"/>
                          <a:cs typeface="Times New Roman"/>
                        </a:rPr>
                        <a:t>1893</a:t>
                      </a:r>
                      <a:endParaRPr lang="en-US" sz="2000" b="1" dirty="0">
                        <a:latin typeface="Calibri"/>
                        <a:ea typeface="Times New Roman"/>
                        <a:cs typeface="Times New Roman"/>
                      </a:endParaRPr>
                    </a:p>
                  </a:txBody>
                  <a:tcPr marL="68580" marR="68580" marT="0" marB="0"/>
                </a:tc>
                <a:tc>
                  <a:txBody>
                    <a:bodyPr/>
                    <a:lstStyle/>
                    <a:p>
                      <a:pPr marL="0" marR="0">
                        <a:spcBef>
                          <a:spcPts val="0"/>
                        </a:spcBef>
                        <a:spcAft>
                          <a:spcPts val="0"/>
                        </a:spcAft>
                      </a:pPr>
                      <a:r>
                        <a:rPr lang="en-US" sz="2000" b="1" dirty="0" smtClean="0">
                          <a:latin typeface="Times New Roman"/>
                          <a:ea typeface="Times New Roman"/>
                          <a:cs typeface="Times New Roman"/>
                        </a:rPr>
                        <a:t>Wald and </a:t>
                      </a:r>
                      <a:r>
                        <a:rPr lang="en-US" sz="2000" b="1" dirty="0">
                          <a:latin typeface="Times New Roman"/>
                          <a:ea typeface="Times New Roman"/>
                          <a:cs typeface="Times New Roman"/>
                        </a:rPr>
                        <a:t>Brewster </a:t>
                      </a:r>
                      <a:r>
                        <a:rPr lang="en-US" sz="2000" b="1" dirty="0" smtClean="0">
                          <a:latin typeface="Times New Roman"/>
                          <a:ea typeface="Times New Roman"/>
                          <a:cs typeface="Times New Roman"/>
                        </a:rPr>
                        <a:t>establish the </a:t>
                      </a:r>
                      <a:r>
                        <a:rPr lang="en-US" sz="2000" b="1" dirty="0">
                          <a:latin typeface="Times New Roman"/>
                          <a:ea typeface="Times New Roman"/>
                          <a:cs typeface="Times New Roman"/>
                        </a:rPr>
                        <a:t>first home visiting nurse Organization in the US.</a:t>
                      </a:r>
                      <a:endParaRPr lang="en-US" sz="2000" b="1" dirty="0">
                        <a:latin typeface="Calibri"/>
                        <a:ea typeface="Times New Roman"/>
                        <a:cs typeface="Times New Roman"/>
                      </a:endParaRPr>
                    </a:p>
                  </a:txBody>
                  <a:tcPr marL="68580" marR="68580" marT="0" marB="0"/>
                </a:tc>
                <a:tc>
                  <a:txBody>
                    <a:bodyPr/>
                    <a:lstStyle/>
                    <a:p>
                      <a:pPr marL="0" marR="0">
                        <a:spcBef>
                          <a:spcPts val="0"/>
                        </a:spcBef>
                        <a:spcAft>
                          <a:spcPts val="0"/>
                        </a:spcAft>
                      </a:pPr>
                      <a:r>
                        <a:rPr lang="en-US" sz="2000" b="1" dirty="0">
                          <a:latin typeface="Times New Roman"/>
                          <a:ea typeface="Times New Roman"/>
                          <a:cs typeface="Times New Roman"/>
                        </a:rPr>
                        <a:t>Visiting nurse associations have </a:t>
                      </a:r>
                      <a:r>
                        <a:rPr lang="en-US" sz="2000" b="1" dirty="0" smtClean="0">
                          <a:latin typeface="Times New Roman"/>
                          <a:ea typeface="Times New Roman"/>
                          <a:cs typeface="Times New Roman"/>
                        </a:rPr>
                        <a:t>grown</a:t>
                      </a:r>
                      <a:endParaRPr lang="en-US" sz="2000" b="1" dirty="0">
                        <a:latin typeface="Calibri"/>
                        <a:ea typeface="Times New Roman"/>
                        <a:cs typeface="Times New Roman"/>
                      </a:endParaRPr>
                    </a:p>
                  </a:txBody>
                  <a:tcPr marL="68580" marR="68580" marT="0" marB="0"/>
                </a:tc>
              </a:tr>
              <a:tr h="609600">
                <a:tc>
                  <a:txBody>
                    <a:bodyPr/>
                    <a:lstStyle/>
                    <a:p>
                      <a:pPr marL="0" marR="0">
                        <a:spcBef>
                          <a:spcPts val="0"/>
                        </a:spcBef>
                        <a:spcAft>
                          <a:spcPts val="0"/>
                        </a:spcAft>
                      </a:pPr>
                      <a:r>
                        <a:rPr lang="en-US" sz="2000" b="1" dirty="0">
                          <a:latin typeface="Times New Roman"/>
                          <a:ea typeface="Times New Roman"/>
                          <a:cs typeface="Times New Roman"/>
                        </a:rPr>
                        <a:t>1899</a:t>
                      </a:r>
                      <a:endParaRPr lang="en-US" sz="2000" b="1" dirty="0">
                        <a:latin typeface="Calibri"/>
                        <a:ea typeface="Times New Roman"/>
                        <a:cs typeface="Times New Roman"/>
                      </a:endParaRPr>
                    </a:p>
                  </a:txBody>
                  <a:tcPr marL="68580" marR="68580" marT="0" marB="0"/>
                </a:tc>
                <a:tc>
                  <a:txBody>
                    <a:bodyPr/>
                    <a:lstStyle/>
                    <a:p>
                      <a:pPr marL="0" marR="0">
                        <a:spcBef>
                          <a:spcPts val="0"/>
                        </a:spcBef>
                        <a:spcAft>
                          <a:spcPts val="0"/>
                        </a:spcAft>
                      </a:pPr>
                      <a:r>
                        <a:rPr lang="en-US" sz="2000" b="1" dirty="0" smtClean="0">
                          <a:latin typeface="Times New Roman"/>
                          <a:ea typeface="Times New Roman"/>
                          <a:cs typeface="Times New Roman"/>
                        </a:rPr>
                        <a:t>ICN</a:t>
                      </a:r>
                      <a:r>
                        <a:rPr lang="en-US" sz="2000" b="1" baseline="0" dirty="0" smtClean="0">
                          <a:latin typeface="Times New Roman"/>
                          <a:ea typeface="Times New Roman"/>
                          <a:cs typeface="Times New Roman"/>
                        </a:rPr>
                        <a:t> </a:t>
                      </a:r>
                      <a:r>
                        <a:rPr lang="en-US" sz="2000" b="1" dirty="0" smtClean="0">
                          <a:latin typeface="Times New Roman"/>
                          <a:ea typeface="Times New Roman"/>
                          <a:cs typeface="Times New Roman"/>
                        </a:rPr>
                        <a:t>is </a:t>
                      </a:r>
                      <a:r>
                        <a:rPr lang="en-US" sz="2000" b="1" dirty="0">
                          <a:latin typeface="Times New Roman"/>
                          <a:ea typeface="Times New Roman"/>
                          <a:cs typeface="Times New Roman"/>
                        </a:rPr>
                        <a:t>established.</a:t>
                      </a:r>
                      <a:endParaRPr lang="en-US" sz="2000" b="1" dirty="0">
                        <a:latin typeface="Calibri"/>
                        <a:ea typeface="Times New Roman"/>
                        <a:cs typeface="Times New Roman"/>
                      </a:endParaRPr>
                    </a:p>
                  </a:txBody>
                  <a:tcPr marL="68580" marR="68580" marT="0" marB="0"/>
                </a:tc>
                <a:tc>
                  <a:txBody>
                    <a:bodyPr/>
                    <a:lstStyle/>
                    <a:p>
                      <a:pPr marL="0" marR="0">
                        <a:spcBef>
                          <a:spcPts val="0"/>
                        </a:spcBef>
                        <a:spcAft>
                          <a:spcPts val="0"/>
                        </a:spcAft>
                      </a:pPr>
                      <a:r>
                        <a:rPr lang="en-US" sz="2000" b="1" dirty="0">
                          <a:latin typeface="Times New Roman"/>
                          <a:ea typeface="Times New Roman"/>
                          <a:cs typeface="Times New Roman"/>
                        </a:rPr>
                        <a:t>ICN continues to represent </a:t>
                      </a:r>
                      <a:r>
                        <a:rPr lang="en-US" sz="2000" b="1" dirty="0" smtClean="0">
                          <a:latin typeface="Times New Roman"/>
                          <a:ea typeface="Times New Roman"/>
                          <a:cs typeface="Times New Roman"/>
                        </a:rPr>
                        <a:t> nursing </a:t>
                      </a:r>
                      <a:r>
                        <a:rPr lang="en-US" sz="2000" b="1" dirty="0">
                          <a:latin typeface="Times New Roman"/>
                          <a:ea typeface="Times New Roman"/>
                          <a:cs typeface="Times New Roman"/>
                        </a:rPr>
                        <a:t>concerns.</a:t>
                      </a:r>
                      <a:endParaRPr lang="en-US" sz="2000" b="1" dirty="0">
                        <a:latin typeface="Calibri"/>
                        <a:ea typeface="Times New Roman"/>
                        <a:cs typeface="Times New Roman"/>
                      </a:endParaRPr>
                    </a:p>
                  </a:txBody>
                  <a:tcPr marL="68580" marR="68580" marT="0" marB="0"/>
                </a:tc>
              </a:tr>
              <a:tr h="1158659">
                <a:tc>
                  <a:txBody>
                    <a:bodyPr/>
                    <a:lstStyle/>
                    <a:p>
                      <a:pPr marL="0" marR="0">
                        <a:spcBef>
                          <a:spcPts val="0"/>
                        </a:spcBef>
                        <a:spcAft>
                          <a:spcPts val="0"/>
                        </a:spcAft>
                      </a:pPr>
                      <a:r>
                        <a:rPr lang="en-US" sz="2000" b="1" dirty="0">
                          <a:latin typeface="Times New Roman"/>
                          <a:ea typeface="Times New Roman"/>
                          <a:cs typeface="Times New Roman"/>
                        </a:rPr>
                        <a:t>1953</a:t>
                      </a:r>
                      <a:endParaRPr lang="en-US" sz="2000" b="1" dirty="0">
                        <a:latin typeface="Calibri"/>
                        <a:ea typeface="Times New Roman"/>
                        <a:cs typeface="Times New Roman"/>
                      </a:endParaRPr>
                    </a:p>
                  </a:txBody>
                  <a:tcPr marL="68580" marR="68580" marT="0" marB="0"/>
                </a:tc>
                <a:tc>
                  <a:txBody>
                    <a:bodyPr/>
                    <a:lstStyle/>
                    <a:p>
                      <a:pPr marL="0" marR="0">
                        <a:spcBef>
                          <a:spcPts val="0"/>
                        </a:spcBef>
                        <a:spcAft>
                          <a:spcPts val="0"/>
                        </a:spcAft>
                      </a:pPr>
                      <a:r>
                        <a:rPr lang="en-US" sz="2000" b="1">
                          <a:latin typeface="Times New Roman"/>
                          <a:ea typeface="Times New Roman"/>
                          <a:cs typeface="Times New Roman"/>
                        </a:rPr>
                        <a:t>National Students Nurses Association is established</a:t>
                      </a:r>
                      <a:endParaRPr lang="en-US" sz="2000" b="1">
                        <a:latin typeface="Calibri"/>
                        <a:ea typeface="Times New Roman"/>
                        <a:cs typeface="Times New Roman"/>
                      </a:endParaRPr>
                    </a:p>
                  </a:txBody>
                  <a:tcPr marL="68580" marR="68580" marT="0" marB="0"/>
                </a:tc>
                <a:tc>
                  <a:txBody>
                    <a:bodyPr/>
                    <a:lstStyle/>
                    <a:p>
                      <a:pPr marL="0" marR="0">
                        <a:spcBef>
                          <a:spcPts val="0"/>
                        </a:spcBef>
                        <a:spcAft>
                          <a:spcPts val="0"/>
                        </a:spcAft>
                      </a:pPr>
                      <a:r>
                        <a:rPr lang="en-US" sz="2000" b="1" dirty="0">
                          <a:latin typeface="Times New Roman"/>
                          <a:ea typeface="Times New Roman"/>
                          <a:cs typeface="Times New Roman"/>
                        </a:rPr>
                        <a:t>NSNA continues to encourage nursing students to become involved in professional issues.</a:t>
                      </a:r>
                      <a:endParaRPr lang="en-US" sz="2000" b="1" dirty="0">
                        <a:latin typeface="Calibri"/>
                        <a:ea typeface="Times New Roman"/>
                        <a:cs typeface="Times New Roman"/>
                      </a:endParaRPr>
                    </a:p>
                  </a:txBody>
                  <a:tcPr marL="68580" marR="68580" marT="0" marB="0"/>
                </a:tc>
              </a:tr>
              <a:tr h="1033591">
                <a:tc>
                  <a:txBody>
                    <a:bodyPr/>
                    <a:lstStyle/>
                    <a:p>
                      <a:pPr marL="0" marR="0">
                        <a:spcBef>
                          <a:spcPts val="0"/>
                        </a:spcBef>
                        <a:spcAft>
                          <a:spcPts val="0"/>
                        </a:spcAft>
                      </a:pPr>
                      <a:r>
                        <a:rPr lang="en-US" sz="2000" b="1" dirty="0">
                          <a:latin typeface="Times New Roman"/>
                          <a:ea typeface="Times New Roman"/>
                          <a:cs typeface="Times New Roman"/>
                        </a:rPr>
                        <a:t>1985</a:t>
                      </a:r>
                      <a:endParaRPr lang="en-US" sz="2000" b="1" dirty="0">
                        <a:latin typeface="Calibri"/>
                        <a:ea typeface="Times New Roman"/>
                        <a:cs typeface="Times New Roman"/>
                      </a:endParaRPr>
                    </a:p>
                  </a:txBody>
                  <a:tcPr marL="68580" marR="68580" marT="0" marB="0"/>
                </a:tc>
                <a:tc>
                  <a:txBody>
                    <a:bodyPr/>
                    <a:lstStyle/>
                    <a:p>
                      <a:pPr marL="0" marR="0">
                        <a:spcBef>
                          <a:spcPts val="0"/>
                        </a:spcBef>
                        <a:spcAft>
                          <a:spcPts val="0"/>
                        </a:spcAft>
                      </a:pPr>
                      <a:r>
                        <a:rPr lang="en-US" sz="2000" b="1" dirty="0">
                          <a:latin typeface="Times New Roman"/>
                          <a:ea typeface="Times New Roman"/>
                          <a:cs typeface="Times New Roman"/>
                        </a:rPr>
                        <a:t>National Centre for Nursing Research is </a:t>
                      </a:r>
                      <a:r>
                        <a:rPr lang="en-US" sz="2000" b="1" dirty="0" smtClean="0">
                          <a:latin typeface="Times New Roman"/>
                          <a:ea typeface="Times New Roman"/>
                          <a:cs typeface="Times New Roman"/>
                        </a:rPr>
                        <a:t>established</a:t>
                      </a:r>
                      <a:endParaRPr lang="en-US" sz="2000" b="1" dirty="0">
                        <a:latin typeface="Calibri"/>
                        <a:ea typeface="Times New Roman"/>
                        <a:cs typeface="Times New Roman"/>
                      </a:endParaRPr>
                    </a:p>
                  </a:txBody>
                  <a:tcPr marL="68580" marR="68580" marT="0" marB="0"/>
                </a:tc>
                <a:tc>
                  <a:txBody>
                    <a:bodyPr/>
                    <a:lstStyle/>
                    <a:p>
                      <a:pPr marL="0" marR="0">
                        <a:spcBef>
                          <a:spcPts val="0"/>
                        </a:spcBef>
                        <a:spcAft>
                          <a:spcPts val="0"/>
                        </a:spcAft>
                      </a:pPr>
                      <a:r>
                        <a:rPr lang="en-US" sz="2000" b="1" dirty="0">
                          <a:latin typeface="Times New Roman"/>
                          <a:ea typeface="Times New Roman"/>
                          <a:cs typeface="Times New Roman"/>
                        </a:rPr>
                        <a:t>1993 – the National centre for research is upgraded </a:t>
                      </a:r>
                      <a:r>
                        <a:rPr lang="en-US" sz="2000" b="1" dirty="0" smtClean="0">
                          <a:latin typeface="Times New Roman"/>
                          <a:ea typeface="Times New Roman"/>
                          <a:cs typeface="Times New Roman"/>
                        </a:rPr>
                        <a:t>to </a:t>
                      </a:r>
                      <a:r>
                        <a:rPr lang="en-US" sz="2000" b="1" dirty="0">
                          <a:latin typeface="Times New Roman"/>
                          <a:ea typeface="Times New Roman"/>
                          <a:cs typeface="Times New Roman"/>
                        </a:rPr>
                        <a:t>Institute status.</a:t>
                      </a:r>
                      <a:endParaRPr lang="en-US" sz="2000" b="1" dirty="0">
                        <a:latin typeface="Calibri"/>
                        <a:ea typeface="Times New Roman"/>
                        <a:cs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8000" b="1" dirty="0" smtClean="0"/>
              <a:t>DOCUMENTATION IN NURSING</a:t>
            </a:r>
            <a:endParaRPr lang="en-US" sz="8000" b="1" dirty="0"/>
          </a:p>
        </p:txBody>
      </p:sp>
    </p:spTree>
  </p:cSld>
  <p:clrMapOvr>
    <a:masterClrMapping/>
  </p:clrMapOvr>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a:t>
            </a:r>
            <a:endParaRPr lang="en-US" b="1" dirty="0"/>
          </a:p>
        </p:txBody>
      </p:sp>
      <p:sp>
        <p:nvSpPr>
          <p:cNvPr id="3" name="Content Placeholder 2"/>
          <p:cNvSpPr>
            <a:spLocks noGrp="1"/>
          </p:cNvSpPr>
          <p:nvPr>
            <p:ph idx="1"/>
          </p:nvPr>
        </p:nvSpPr>
        <p:spPr/>
        <p:txBody>
          <a:bodyPr>
            <a:normAutofit/>
          </a:bodyPr>
          <a:lstStyle/>
          <a:p>
            <a:r>
              <a:rPr lang="en-US" dirty="0" smtClean="0"/>
              <a:t>Documentation is any written or electronically generated information about a client that describes the care or service provided to that client. </a:t>
            </a:r>
          </a:p>
          <a:p>
            <a:r>
              <a:rPr lang="en-US" dirty="0" smtClean="0"/>
              <a:t>Documentation is the written and legal recording of the interventions that concern the patient and it includes a sequence of processes. </a:t>
            </a:r>
          </a:p>
        </p:txBody>
      </p:sp>
    </p:spTree>
  </p:cSld>
  <p:clrMapOvr>
    <a:masterClrMapping/>
  </p:clrMapOvr>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a:t>
            </a:r>
            <a:endParaRPr lang="en-US" dirty="0"/>
          </a:p>
        </p:txBody>
      </p:sp>
      <p:sp>
        <p:nvSpPr>
          <p:cNvPr id="3" name="Content Placeholder 2"/>
          <p:cNvSpPr>
            <a:spLocks noGrp="1"/>
          </p:cNvSpPr>
          <p:nvPr>
            <p:ph idx="1"/>
          </p:nvPr>
        </p:nvSpPr>
        <p:spPr/>
        <p:txBody>
          <a:bodyPr/>
          <a:lstStyle/>
          <a:p>
            <a:r>
              <a:rPr lang="en-US" dirty="0" smtClean="0"/>
              <a:t>Documentation is established with the personal record of the patient, which constitutes a base of information on the situation of his health.</a:t>
            </a:r>
          </a:p>
          <a:p>
            <a:r>
              <a:rPr lang="en-US" dirty="0" smtClean="0"/>
              <a:t>Health records may be paper documents or electronic documents, such as electronic medical records, faxes, e-mails, audio or video tapes and images. </a:t>
            </a:r>
          </a:p>
          <a:p>
            <a:endParaRPr lang="en-US" dirty="0"/>
          </a:p>
        </p:txBody>
      </p:sp>
    </p:spTree>
  </p:cSld>
  <p:clrMapOvr>
    <a:masterClrMapping/>
  </p:clrMapOvr>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DOCUMENTATION</a:t>
            </a:r>
            <a:endParaRPr lang="en-US" b="1" dirty="0"/>
          </a:p>
        </p:txBody>
      </p:sp>
      <p:sp>
        <p:nvSpPr>
          <p:cNvPr id="3" name="Content Placeholder 2"/>
          <p:cNvSpPr>
            <a:spLocks noGrp="1"/>
          </p:cNvSpPr>
          <p:nvPr>
            <p:ph idx="1"/>
          </p:nvPr>
        </p:nvSpPr>
        <p:spPr>
          <a:xfrm>
            <a:off x="304800" y="1295400"/>
            <a:ext cx="8534400" cy="5181600"/>
          </a:xfrm>
        </p:spPr>
        <p:txBody>
          <a:bodyPr>
            <a:normAutofit fontScale="92500" lnSpcReduction="20000"/>
          </a:bodyPr>
          <a:lstStyle/>
          <a:p>
            <a:r>
              <a:rPr lang="en-US" dirty="0" smtClean="0"/>
              <a:t>Documentation is critical to determine if the standard of care was rendered to a patient to defend nursing actions.  </a:t>
            </a:r>
          </a:p>
          <a:p>
            <a:r>
              <a:rPr lang="en-US" dirty="0" smtClean="0"/>
              <a:t>Failure to chart, omissions and poor communication are hard to defend. </a:t>
            </a:r>
          </a:p>
          <a:p>
            <a:r>
              <a:rPr lang="en-US" dirty="0" smtClean="0"/>
              <a:t>Effective written communication skills are essential in order to precisely document each of the components of nursing practice.</a:t>
            </a:r>
          </a:p>
          <a:p>
            <a:r>
              <a:rPr lang="en-US" dirty="0" smtClean="0"/>
              <a:t>When done well, nursing documentation is a valuable tool to support effective communication between providers and continuity of care within and across settings.</a:t>
            </a:r>
            <a:endParaRPr lang="en-US" dirty="0"/>
          </a:p>
        </p:txBody>
      </p:sp>
    </p:spTree>
  </p:cSld>
  <p:clrMapOvr>
    <a:masterClrMapping/>
  </p:clrMapOvr>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DOCUMENTATION</a:t>
            </a:r>
            <a:endParaRPr lang="en-US" b="1" dirty="0"/>
          </a:p>
        </p:txBody>
      </p:sp>
      <p:sp>
        <p:nvSpPr>
          <p:cNvPr id="3" name="Content Placeholder 2"/>
          <p:cNvSpPr>
            <a:spLocks noGrp="1"/>
          </p:cNvSpPr>
          <p:nvPr>
            <p:ph idx="1"/>
          </p:nvPr>
        </p:nvSpPr>
        <p:spPr>
          <a:xfrm>
            <a:off x="457200" y="1600200"/>
            <a:ext cx="8229600" cy="4953000"/>
          </a:xfrm>
        </p:spPr>
        <p:txBody>
          <a:bodyPr>
            <a:normAutofit fontScale="92500" lnSpcReduction="10000"/>
          </a:bodyPr>
          <a:lstStyle/>
          <a:p>
            <a:pPr>
              <a:buNone/>
            </a:pPr>
            <a:r>
              <a:rPr lang="en-US" dirty="0" smtClean="0"/>
              <a:t>The health-care record is a </a:t>
            </a:r>
            <a:r>
              <a:rPr lang="en-US" b="1" dirty="0" smtClean="0"/>
              <a:t>clinical document</a:t>
            </a:r>
            <a:r>
              <a:rPr lang="en-US" dirty="0" smtClean="0"/>
              <a:t>. It should include: </a:t>
            </a:r>
          </a:p>
          <a:p>
            <a:r>
              <a:rPr lang="en-US" dirty="0" smtClean="0"/>
              <a:t>information to identify the client, </a:t>
            </a:r>
          </a:p>
          <a:p>
            <a:r>
              <a:rPr lang="en-US" dirty="0" smtClean="0"/>
              <a:t>the care provider, </a:t>
            </a:r>
          </a:p>
          <a:p>
            <a:r>
              <a:rPr lang="en-US" dirty="0" smtClean="0"/>
              <a:t>the date of the encounter, </a:t>
            </a:r>
          </a:p>
          <a:p>
            <a:r>
              <a:rPr lang="en-US" dirty="0" smtClean="0"/>
              <a:t>the problem(s) being addressed, </a:t>
            </a:r>
          </a:p>
          <a:p>
            <a:r>
              <a:rPr lang="en-US" dirty="0" smtClean="0"/>
              <a:t>care provided, </a:t>
            </a:r>
          </a:p>
          <a:p>
            <a:r>
              <a:rPr lang="en-US" dirty="0" smtClean="0"/>
              <a:t>the clinical reasoning for the choice of care, </a:t>
            </a:r>
          </a:p>
          <a:p>
            <a:r>
              <a:rPr lang="en-US" dirty="0" smtClean="0"/>
              <a:t>the client’s response and/or outcome of the interventions and future plans. </a:t>
            </a:r>
          </a:p>
          <a:p>
            <a:endParaRPr lang="en-US" dirty="0"/>
          </a:p>
        </p:txBody>
      </p:sp>
    </p:spTree>
  </p:cSld>
  <p:clrMapOvr>
    <a:masterClrMapping/>
  </p:clrMapOvr>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DOCUMENTATION</a:t>
            </a:r>
            <a:endParaRPr lang="en-US" b="1" dirty="0"/>
          </a:p>
        </p:txBody>
      </p:sp>
      <p:sp>
        <p:nvSpPr>
          <p:cNvPr id="3" name="Content Placeholder 2"/>
          <p:cNvSpPr>
            <a:spLocks noGrp="1"/>
          </p:cNvSpPr>
          <p:nvPr>
            <p:ph idx="1"/>
          </p:nvPr>
        </p:nvSpPr>
        <p:spPr/>
        <p:txBody>
          <a:bodyPr/>
          <a:lstStyle/>
          <a:p>
            <a:r>
              <a:rPr lang="en-US" dirty="0" smtClean="0"/>
              <a:t>Documentation is a part of that responsibility.</a:t>
            </a:r>
          </a:p>
          <a:p>
            <a:r>
              <a:rPr lang="en-US" dirty="0" smtClean="0"/>
              <a:t>Through documentation, nurses communicate their observations, decisions, actions and outcomes of these actions for clients. Documentation is an accurate account of what occurred and when it occurred.</a:t>
            </a:r>
            <a:endParaRPr lang="en-US" dirty="0"/>
          </a:p>
        </p:txBody>
      </p:sp>
    </p:spTree>
  </p:cSld>
  <p:clrMapOvr>
    <a:masterClrMapping/>
  </p:clrMapOvr>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PURPOSE OF DOCUMENTATION</a:t>
            </a:r>
            <a:endParaRPr lang="en-US" b="1" dirty="0"/>
          </a:p>
        </p:txBody>
      </p:sp>
      <p:sp>
        <p:nvSpPr>
          <p:cNvPr id="3" name="Content Placeholder 2"/>
          <p:cNvSpPr>
            <a:spLocks noGrp="1"/>
          </p:cNvSpPr>
          <p:nvPr>
            <p:ph idx="1"/>
          </p:nvPr>
        </p:nvSpPr>
        <p:spPr/>
        <p:txBody>
          <a:bodyPr/>
          <a:lstStyle/>
          <a:p>
            <a:r>
              <a:rPr lang="en-US" dirty="0" smtClean="0"/>
              <a:t>To communicate in formation on patient’s management, response to treatment and identified needs to ensure continuity of care.</a:t>
            </a:r>
            <a:endParaRPr lang="en-US" dirty="0"/>
          </a:p>
        </p:txBody>
      </p:sp>
    </p:spTree>
  </p:cSld>
  <p:clrMapOvr>
    <a:masterClrMapping/>
  </p:clrMapOvr>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IMPORTANCE OF DOCUMENTATION</a:t>
            </a:r>
            <a:endParaRPr lang="en-US" b="1" dirty="0"/>
          </a:p>
        </p:txBody>
      </p:sp>
      <p:sp>
        <p:nvSpPr>
          <p:cNvPr id="3" name="Content Placeholder 2"/>
          <p:cNvSpPr>
            <a:spLocks noGrp="1"/>
          </p:cNvSpPr>
          <p:nvPr>
            <p:ph idx="1"/>
          </p:nvPr>
        </p:nvSpPr>
        <p:spPr/>
        <p:txBody>
          <a:bodyPr>
            <a:normAutofit/>
          </a:bodyPr>
          <a:lstStyle/>
          <a:p>
            <a:pPr>
              <a:buNone/>
            </a:pPr>
            <a:r>
              <a:rPr lang="en-US" dirty="0" smtClean="0"/>
              <a:t>The health care record is a mechanism which allows the health care team to: </a:t>
            </a:r>
          </a:p>
          <a:p>
            <a:r>
              <a:rPr lang="en-US" dirty="0" smtClean="0"/>
              <a:t>Communicate effectively; </a:t>
            </a:r>
          </a:p>
          <a:p>
            <a:r>
              <a:rPr lang="en-US" dirty="0" smtClean="0"/>
              <a:t>deliver appropriate individualized care</a:t>
            </a:r>
          </a:p>
          <a:p>
            <a:r>
              <a:rPr lang="en-US" dirty="0" smtClean="0"/>
              <a:t>evaluate the progress and health outcomes of patients/clients; </a:t>
            </a:r>
          </a:p>
          <a:p>
            <a:r>
              <a:rPr lang="en-US" dirty="0" smtClean="0"/>
              <a:t>retain the integrity of health information over time.</a:t>
            </a:r>
            <a:endParaRPr lang="en-US" dirty="0"/>
          </a:p>
        </p:txBody>
      </p:sp>
    </p:spTree>
  </p:cSld>
  <p:clrMapOvr>
    <a:masterClrMapping/>
  </p:clrMapOvr>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IMPORTANCE OF DOCUMENTATION</a:t>
            </a:r>
            <a:endParaRPr lang="en-US" dirty="0"/>
          </a:p>
        </p:txBody>
      </p:sp>
      <p:sp>
        <p:nvSpPr>
          <p:cNvPr id="3" name="Content Placeholder 2"/>
          <p:cNvSpPr>
            <a:spLocks noGrp="1"/>
          </p:cNvSpPr>
          <p:nvPr>
            <p:ph idx="1"/>
          </p:nvPr>
        </p:nvSpPr>
        <p:spPr>
          <a:xfrm>
            <a:off x="457200" y="1600200"/>
            <a:ext cx="8229600" cy="4953000"/>
          </a:xfrm>
        </p:spPr>
        <p:txBody>
          <a:bodyPr>
            <a:normAutofit fontScale="85000" lnSpcReduction="10000"/>
          </a:bodyPr>
          <a:lstStyle/>
          <a:p>
            <a:pPr>
              <a:buNone/>
            </a:pPr>
            <a:r>
              <a:rPr lang="en-US" b="1" dirty="0" smtClean="0"/>
              <a:t>Legal Implications of Documentation</a:t>
            </a:r>
          </a:p>
          <a:p>
            <a:r>
              <a:rPr lang="en-US" dirty="0" smtClean="0"/>
              <a:t>The client health-care record is an important </a:t>
            </a:r>
            <a:r>
              <a:rPr lang="en-US" b="1" dirty="0" smtClean="0"/>
              <a:t>legal document. </a:t>
            </a:r>
            <a:r>
              <a:rPr lang="en-US" dirty="0" smtClean="0"/>
              <a:t>It can be used to resolve questions or concerns about accountability and the provision of care.</a:t>
            </a:r>
          </a:p>
          <a:p>
            <a:pPr>
              <a:buNone/>
            </a:pPr>
            <a:r>
              <a:rPr lang="en-US" b="1" dirty="0" smtClean="0"/>
              <a:t>Facilitating Evidence-Based Practice</a:t>
            </a:r>
          </a:p>
          <a:p>
            <a:r>
              <a:rPr lang="en-US" dirty="0" smtClean="0"/>
              <a:t>Evidence-based practice is supported and informed by research findings, as well as by the depth and breadth of knowledge and experience of registered nurses. </a:t>
            </a:r>
          </a:p>
          <a:p>
            <a:r>
              <a:rPr lang="en-US" dirty="0" smtClean="0"/>
              <a:t>The health-care record can be an important source of data for nursing and health research thus, accurate and thorough documentation is essential.</a:t>
            </a:r>
            <a:endParaRPr lang="en-US" dirty="0"/>
          </a:p>
        </p:txBody>
      </p:sp>
    </p:spTree>
  </p:cSld>
  <p:clrMapOvr>
    <a:masterClrMapping/>
  </p:clrMapOvr>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IMPORTANCE OF DOCUMENTATION</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Funding and Resource Management</a:t>
            </a:r>
          </a:p>
          <a:p>
            <a:r>
              <a:rPr lang="en-US" dirty="0" smtClean="0"/>
              <a:t>Documentation is one source of data that can be used by administration in making funding and resource management decisions. </a:t>
            </a:r>
          </a:p>
          <a:p>
            <a:r>
              <a:rPr lang="en-US" dirty="0" smtClean="0"/>
              <a:t>Health records are considered to be proof of care provided, and third-party insurers sometimes use documented client outcomes for the approval of insurance claims. </a:t>
            </a:r>
          </a:p>
          <a:p>
            <a:r>
              <a:rPr lang="en-US" dirty="0" smtClean="0"/>
              <a:t>Workload measurements and/or client classification systems, derived as a consequence of client documentation, are used by some agencies to help determine the allocation of staff and/or funding.</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Florence Nightingale’s contribution in nursing</a:t>
            </a:r>
            <a:endParaRPr lang="en-US" dirty="0"/>
          </a:p>
        </p:txBody>
      </p:sp>
      <p:sp>
        <p:nvSpPr>
          <p:cNvPr id="3" name="Content Placeholder 2"/>
          <p:cNvSpPr>
            <a:spLocks noGrp="1"/>
          </p:cNvSpPr>
          <p:nvPr>
            <p:ph idx="1"/>
          </p:nvPr>
        </p:nvSpPr>
        <p:spPr/>
        <p:txBody>
          <a:bodyPr>
            <a:normAutofit fontScale="92500"/>
          </a:bodyPr>
          <a:lstStyle/>
          <a:p>
            <a:r>
              <a:rPr lang="en-US" dirty="0" smtClean="0"/>
              <a:t>Florence Nightingale brought nursing from a disreputable and immoral vocation into the honest and ethical profession that is enjoyed today by emphasizing strict morals in the personal and work lives of her nursing students.</a:t>
            </a:r>
          </a:p>
          <a:p>
            <a:r>
              <a:rPr lang="en-US" dirty="0" smtClean="0"/>
              <a:t>Nightingale viewed nurses as “educators, political and social advocates, health promoters, facilitators, leaders, administrators, researchers, statisticians, and mangers”</a:t>
            </a:r>
            <a:endParaRPr lang="en-US" dirty="0"/>
          </a:p>
        </p:txBody>
      </p:sp>
    </p:spTree>
  </p:cSld>
  <p:clrMapOvr>
    <a:masterClrMapping/>
  </p:clrMapOvr>
  <p:timing>
    <p:tnLst>
      <p:par>
        <p:cTn id="1" dur="indefinite" restart="never" nodeType="tmRoot"/>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IMPORTANCE OF NURSING DOCUMENTATION</a:t>
            </a:r>
            <a:endParaRPr lang="en-US" b="1" dirty="0"/>
          </a:p>
        </p:txBody>
      </p:sp>
      <p:sp>
        <p:nvSpPr>
          <p:cNvPr id="3" name="Content Placeholder 2"/>
          <p:cNvSpPr>
            <a:spLocks noGrp="1"/>
          </p:cNvSpPr>
          <p:nvPr>
            <p:ph idx="1"/>
          </p:nvPr>
        </p:nvSpPr>
        <p:spPr>
          <a:xfrm>
            <a:off x="457200" y="1600200"/>
            <a:ext cx="8229600" cy="4953000"/>
          </a:xfrm>
        </p:spPr>
        <p:txBody>
          <a:bodyPr>
            <a:normAutofit fontScale="92500"/>
          </a:bodyPr>
          <a:lstStyle/>
          <a:p>
            <a:pPr>
              <a:buFont typeface="Wingdings" pitchFamily="2" charset="2"/>
              <a:buChar char="§"/>
            </a:pPr>
            <a:r>
              <a:rPr lang="en-US" dirty="0" smtClean="0"/>
              <a:t>Reflects the client’s perspective, identifies the caregiver and promotes continuity of care by allowing other partners in care to access the information</a:t>
            </a:r>
          </a:p>
          <a:p>
            <a:pPr>
              <a:buFont typeface="Wingdings" pitchFamily="2" charset="2"/>
              <a:buChar char="§"/>
            </a:pPr>
            <a:r>
              <a:rPr lang="en-US" dirty="0" smtClean="0"/>
              <a:t> Communicates to all health care providers the plan of care, the assessment, the interventions necessary based on the client’s history and the effectiveness of those interventions</a:t>
            </a:r>
          </a:p>
          <a:p>
            <a:pPr>
              <a:buFont typeface="Wingdings" pitchFamily="2" charset="2"/>
              <a:buChar char="§"/>
            </a:pPr>
            <a:r>
              <a:rPr lang="en-US" dirty="0" smtClean="0"/>
              <a:t>Is an integral component of inter-professional documentation within the client record</a:t>
            </a:r>
          </a:p>
        </p:txBody>
      </p:sp>
    </p:spTree>
  </p:cSld>
  <p:clrMapOvr>
    <a:masterClrMapping/>
  </p:clrMapOvr>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IMPORTANCE OF NURSING DOCUMENTATION</a:t>
            </a:r>
            <a:endParaRPr lang="en-US" dirty="0"/>
          </a:p>
        </p:txBody>
      </p:sp>
      <p:sp>
        <p:nvSpPr>
          <p:cNvPr id="3" name="Content Placeholder 2"/>
          <p:cNvSpPr>
            <a:spLocks noGrp="1"/>
          </p:cNvSpPr>
          <p:nvPr>
            <p:ph idx="1"/>
          </p:nvPr>
        </p:nvSpPr>
        <p:spPr/>
        <p:txBody>
          <a:bodyPr>
            <a:normAutofit fontScale="92500"/>
          </a:bodyPr>
          <a:lstStyle/>
          <a:p>
            <a:pPr>
              <a:buFont typeface="Wingdings" pitchFamily="2" charset="2"/>
              <a:buChar char="§"/>
            </a:pPr>
            <a:r>
              <a:rPr lang="en-US" dirty="0" smtClean="0"/>
              <a:t>Demonstrates the nurse’s commitment to providing safe, effective and ethical care by showing accountability for professional practice and the care the client receives, and transferring knowledge about the client’s health history</a:t>
            </a:r>
          </a:p>
          <a:p>
            <a:pPr>
              <a:buFont typeface="Wingdings" pitchFamily="2" charset="2"/>
              <a:buChar char="§"/>
            </a:pPr>
            <a:r>
              <a:rPr lang="en-US" dirty="0" smtClean="0"/>
              <a:t>Demonstrates that the nurse has applied within the therapeutic nurse-client relationship the nursing knowledge, skill and judgment required by professional standards regulations.</a:t>
            </a:r>
          </a:p>
          <a:p>
            <a:endParaRPr lang="en-US" dirty="0"/>
          </a:p>
        </p:txBody>
      </p:sp>
    </p:spTree>
  </p:cSld>
  <p:clrMapOvr>
    <a:masterClrMapping/>
  </p:clrMapOvr>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The Ethical Implications of Documentation in Nursing</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Nursing is governed by ethical guidelines and laws. In order to track compliance with the laws and guidelines, documentation is used.</a:t>
            </a:r>
          </a:p>
          <a:p>
            <a:r>
              <a:rPr lang="en-US" b="1" dirty="0" smtClean="0"/>
              <a:t>Proof of Care</a:t>
            </a:r>
          </a:p>
          <a:p>
            <a:pPr lvl="1"/>
            <a:r>
              <a:rPr lang="en-US" dirty="0" smtClean="0"/>
              <a:t>Documentation shows the extent of care provided to a patient and the due diligence of the staff. How a patient was admitted, tested and treated. Every medication administered, test ordered and conversation with staff is recorded. This acts as proof of the care a patient received. Important also is justification for a procedure which is noted in the chart.</a:t>
            </a:r>
          </a:p>
          <a:p>
            <a:pPr>
              <a:buNone/>
            </a:pPr>
            <a:endParaRPr lang="en-US" dirty="0"/>
          </a:p>
        </p:txBody>
      </p:sp>
    </p:spTree>
  </p:cSld>
  <p:clrMapOvr>
    <a:masterClrMapping/>
  </p:clrMapOvr>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The Ethical Implication of Documentation in Nursing</a:t>
            </a:r>
            <a:br>
              <a:rPr lang="en-US" b="1" dirty="0" smtClean="0"/>
            </a:br>
            <a:endParaRPr lang="en-US" dirty="0"/>
          </a:p>
        </p:txBody>
      </p:sp>
      <p:sp>
        <p:nvSpPr>
          <p:cNvPr id="3" name="Content Placeholder 2"/>
          <p:cNvSpPr>
            <a:spLocks noGrp="1"/>
          </p:cNvSpPr>
          <p:nvPr>
            <p:ph idx="1"/>
          </p:nvPr>
        </p:nvSpPr>
        <p:spPr>
          <a:xfrm>
            <a:off x="457200" y="1600200"/>
            <a:ext cx="8382000" cy="4953000"/>
          </a:xfrm>
        </p:spPr>
        <p:txBody>
          <a:bodyPr>
            <a:normAutofit fontScale="77500" lnSpcReduction="20000"/>
          </a:bodyPr>
          <a:lstStyle/>
          <a:p>
            <a:r>
              <a:rPr lang="en-US" b="1" dirty="0" smtClean="0"/>
              <a:t>Professional Accountability</a:t>
            </a:r>
          </a:p>
          <a:p>
            <a:pPr lvl="1"/>
            <a:r>
              <a:rPr lang="en-US" dirty="0" smtClean="0"/>
              <a:t>Things can go wrong in health care, and, as such, health-care workers are susceptible to lawsuits. In order to protect yourself, documentation is important. Documentation is proof that you have provided a good quality of care, followed protocol and have done your best to help the patient. </a:t>
            </a:r>
          </a:p>
          <a:p>
            <a:r>
              <a:rPr lang="en-US" b="1" dirty="0" smtClean="0"/>
              <a:t>Licensing</a:t>
            </a:r>
          </a:p>
          <a:p>
            <a:pPr lvl="1"/>
            <a:r>
              <a:rPr lang="en-US" dirty="0" smtClean="0"/>
              <a:t>In order to operate within a health-care setting, both individuals and the institutions must be licensed. Review boards periodically look through records to determine that the staff is doing the job well. Accrediting bodies for hospitals review documentation to determine if the hospital is eligible for government funding. This determination is based on ethical treatment, quality of care and outcome of care.</a:t>
            </a:r>
          </a:p>
          <a:p>
            <a:endParaRPr lang="en-US" dirty="0"/>
          </a:p>
        </p:txBody>
      </p:sp>
    </p:spTree>
  </p:cSld>
  <p:clrMapOvr>
    <a:masterClrMapping/>
  </p:clrMapOvr>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The Ethical Implications of Documentation in Nursing</a:t>
            </a:r>
            <a:br>
              <a:rPr lang="en-US" b="1" dirty="0" smtClean="0"/>
            </a:br>
            <a:endParaRPr lang="en-US" dirty="0"/>
          </a:p>
        </p:txBody>
      </p:sp>
      <p:sp>
        <p:nvSpPr>
          <p:cNvPr id="3" name="Content Placeholder 2"/>
          <p:cNvSpPr>
            <a:spLocks noGrp="1"/>
          </p:cNvSpPr>
          <p:nvPr>
            <p:ph idx="1"/>
          </p:nvPr>
        </p:nvSpPr>
        <p:spPr/>
        <p:txBody>
          <a:bodyPr/>
          <a:lstStyle/>
          <a:p>
            <a:r>
              <a:rPr lang="en-US" b="1" dirty="0" smtClean="0"/>
              <a:t>Quality of Care</a:t>
            </a:r>
          </a:p>
          <a:p>
            <a:pPr lvl="1"/>
            <a:r>
              <a:rPr lang="en-US" dirty="0" smtClean="0"/>
              <a:t>The quality of care is an ethical concern in nursing. Nurses are charged with providing a level of care that is governed by the licensing board as well as the institution where they work. To prove that this quality of care is being provided, nurses document patient interactions, such as concerns raised by patients which are then relayed to doctors.</a:t>
            </a:r>
          </a:p>
          <a:p>
            <a:endParaRPr lang="en-US" dirty="0"/>
          </a:p>
        </p:txBody>
      </p:sp>
    </p:spTree>
  </p:cSld>
  <p:clrMapOvr>
    <a:masterClrMapping/>
  </p:clrMapOvr>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The Ethical Implications of Documentation in Nursing</a:t>
            </a:r>
            <a:br>
              <a:rPr lang="en-US" b="1" dirty="0" smtClean="0"/>
            </a:br>
            <a:endParaRPr lang="en-US" dirty="0"/>
          </a:p>
        </p:txBody>
      </p:sp>
      <p:sp>
        <p:nvSpPr>
          <p:cNvPr id="3" name="Content Placeholder 2"/>
          <p:cNvSpPr>
            <a:spLocks noGrp="1"/>
          </p:cNvSpPr>
          <p:nvPr>
            <p:ph idx="1"/>
          </p:nvPr>
        </p:nvSpPr>
        <p:spPr/>
        <p:txBody>
          <a:bodyPr>
            <a:normAutofit/>
          </a:bodyPr>
          <a:lstStyle/>
          <a:p>
            <a:r>
              <a:rPr lang="en-US" b="1" dirty="0" smtClean="0"/>
              <a:t>Treatment</a:t>
            </a:r>
          </a:p>
          <a:p>
            <a:pPr lvl="1"/>
            <a:r>
              <a:rPr lang="en-US" dirty="0" smtClean="0"/>
              <a:t>Documentation is important in treating clients. Proper documentation gives the health-care provider all the information needed to make a safe and appropriate treatment decision; Incomplete or inaccurate records can lead to treatment errors.</a:t>
            </a:r>
          </a:p>
          <a:p>
            <a:endParaRPr lang="en-US" dirty="0"/>
          </a:p>
        </p:txBody>
      </p:sp>
    </p:spTree>
  </p:cSld>
  <p:clrMapOvr>
    <a:masterClrMapping/>
  </p:clrMapOvr>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REQUIREMENTS FOR QUALITY DOCUMENTATION</a:t>
            </a:r>
            <a:endParaRPr lang="en-US" dirty="0"/>
          </a:p>
        </p:txBody>
      </p:sp>
      <p:sp>
        <p:nvSpPr>
          <p:cNvPr id="3" name="Content Placeholder 2"/>
          <p:cNvSpPr>
            <a:spLocks noGrp="1"/>
          </p:cNvSpPr>
          <p:nvPr>
            <p:ph idx="1"/>
          </p:nvPr>
        </p:nvSpPr>
        <p:spPr/>
        <p:txBody>
          <a:bodyPr/>
          <a:lstStyle/>
          <a:p>
            <a:pPr>
              <a:buNone/>
            </a:pPr>
            <a:r>
              <a:rPr lang="en-US" dirty="0" smtClean="0"/>
              <a:t>The following </a:t>
            </a:r>
            <a:r>
              <a:rPr lang="en-US" b="1" dirty="0" smtClean="0"/>
              <a:t>principles</a:t>
            </a:r>
            <a:r>
              <a:rPr lang="en-US" dirty="0" smtClean="0"/>
              <a:t> are intended to provide nurses with clear direction for producing and maintaining high quality, defensible documentation:</a:t>
            </a:r>
          </a:p>
          <a:p>
            <a:pPr marL="514350" indent="-514350">
              <a:buFont typeface="+mj-lt"/>
              <a:buAutoNum type="arabicPeriod"/>
            </a:pPr>
            <a:r>
              <a:rPr lang="en-US" b="1" dirty="0" smtClean="0"/>
              <a:t>Document fact</a:t>
            </a:r>
          </a:p>
          <a:p>
            <a:pPr>
              <a:buNone/>
            </a:pPr>
            <a:r>
              <a:rPr lang="en-US" dirty="0" smtClean="0"/>
              <a:t>Fact is what the nurse or midwife saw, heard or did in relation to the patient's care and condition.</a:t>
            </a:r>
            <a:endParaRPr lang="en-US" dirty="0"/>
          </a:p>
        </p:txBody>
      </p:sp>
    </p:spTree>
  </p:cSld>
  <p:clrMapOvr>
    <a:masterClrMapping/>
  </p:clrMapOvr>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DOCUMENTATION</a:t>
            </a:r>
            <a:endParaRPr lang="en-US" dirty="0"/>
          </a:p>
        </p:txBody>
      </p:sp>
      <p:sp>
        <p:nvSpPr>
          <p:cNvPr id="3" name="Content Placeholder 2"/>
          <p:cNvSpPr>
            <a:spLocks noGrp="1"/>
          </p:cNvSpPr>
          <p:nvPr>
            <p:ph idx="1"/>
          </p:nvPr>
        </p:nvSpPr>
        <p:spPr>
          <a:xfrm>
            <a:off x="457200" y="1295400"/>
            <a:ext cx="8382000" cy="5181600"/>
          </a:xfrm>
        </p:spPr>
        <p:txBody>
          <a:bodyPr>
            <a:normAutofit fontScale="92500" lnSpcReduction="20000"/>
          </a:bodyPr>
          <a:lstStyle/>
          <a:p>
            <a:pPr marL="514350" indent="-514350">
              <a:buNone/>
            </a:pPr>
            <a:r>
              <a:rPr lang="en-US" b="1" dirty="0" smtClean="0"/>
              <a:t>2. Document all relevant information</a:t>
            </a:r>
          </a:p>
          <a:p>
            <a:pPr>
              <a:buNone/>
            </a:pPr>
            <a:r>
              <a:rPr lang="en-US" dirty="0" smtClean="0"/>
              <a:t>This will be dictated by consideration of the individual circumstances of each patient. Nurses‘ documentation should be made with respect to the total condition of the patient, not just a clinical specialty.</a:t>
            </a:r>
          </a:p>
          <a:p>
            <a:pPr>
              <a:buNone/>
            </a:pPr>
            <a:r>
              <a:rPr lang="en-US" b="1" dirty="0" smtClean="0"/>
              <a:t>3. Document contemporaneously</a:t>
            </a:r>
          </a:p>
          <a:p>
            <a:r>
              <a:rPr lang="en-US" dirty="0" smtClean="0"/>
              <a:t>Nurses and midwives should record entries in the patient's notes as soon as possible after the events to which reference is being made have occurred, with the date and time for each entry recorded. All entries should also include the author's signature, printed name and designation.</a:t>
            </a:r>
            <a:endParaRPr lang="en-US" dirty="0"/>
          </a:p>
        </p:txBody>
      </p:sp>
    </p:spTree>
  </p:cSld>
  <p:clrMapOvr>
    <a:masterClrMapping/>
  </p:clrMapOvr>
  <p:timing>
    <p:tnLst>
      <p:par>
        <p:cTn id="1" dur="indefinite" restart="never" nodeType="tmRoot"/>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DOCUMENTATION</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4. Maintain the integrity of documentation</a:t>
            </a:r>
          </a:p>
          <a:p>
            <a:pPr>
              <a:buNone/>
            </a:pPr>
            <a:r>
              <a:rPr lang="en-US" dirty="0" smtClean="0"/>
              <a:t>This principle refers to the requirement to preserve all that is recorded in a patient's record, even if an error is made. Nurses and midwives should not attempt to change or delete errors made in the patient's notes. An attempt to change or delete an entry could be interpreted as an attempt to cover up events or mislead others.</a:t>
            </a:r>
            <a:endParaRPr lang="en-US" dirty="0"/>
          </a:p>
        </p:txBody>
      </p:sp>
    </p:spTree>
  </p:cSld>
  <p:clrMapOvr>
    <a:masterClrMapping/>
  </p:clrMapOvr>
  <p:timing>
    <p:tnLst>
      <p:par>
        <p:cTn id="1" dur="indefinite" restart="never" nodeType="tmRoot"/>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GUIDELINES FOR DOCUMENTATION</a:t>
            </a:r>
            <a:endParaRPr lang="en-US" dirty="0"/>
          </a:p>
        </p:txBody>
      </p:sp>
      <p:sp>
        <p:nvSpPr>
          <p:cNvPr id="3" name="Content Placeholder 2"/>
          <p:cNvSpPr>
            <a:spLocks noGrp="1"/>
          </p:cNvSpPr>
          <p:nvPr>
            <p:ph idx="1"/>
          </p:nvPr>
        </p:nvSpPr>
        <p:spPr>
          <a:xfrm>
            <a:off x="457200" y="1295400"/>
            <a:ext cx="8382000" cy="5257800"/>
          </a:xfrm>
        </p:spPr>
        <p:txBody>
          <a:bodyPr>
            <a:normAutofit fontScale="77500" lnSpcReduction="20000"/>
          </a:bodyPr>
          <a:lstStyle/>
          <a:p>
            <a:pPr>
              <a:buNone/>
            </a:pPr>
            <a:r>
              <a:rPr lang="en-US" b="1" dirty="0" smtClean="0"/>
              <a:t>1. Objective/Factual Documentation</a:t>
            </a:r>
          </a:p>
          <a:p>
            <a:r>
              <a:rPr lang="en-US" dirty="0" smtClean="0"/>
              <a:t>Registered nurses must document accurately, completely, and objectively including any errors that occurred. An objective description is the result of direct observation and measurement.</a:t>
            </a:r>
          </a:p>
          <a:p>
            <a:pPr>
              <a:buNone/>
            </a:pPr>
            <a:r>
              <a:rPr lang="en-US" b="1" dirty="0" smtClean="0"/>
              <a:t>2. Timeliness</a:t>
            </a:r>
          </a:p>
          <a:p>
            <a:r>
              <a:rPr lang="en-US" dirty="0" smtClean="0"/>
              <a:t>Documentation is enhanced when client information is entered frequently into the client health-care record (</a:t>
            </a:r>
            <a:r>
              <a:rPr lang="en-US" dirty="0" err="1" smtClean="0"/>
              <a:t>Keatings</a:t>
            </a:r>
            <a:r>
              <a:rPr lang="en-US" dirty="0" smtClean="0"/>
              <a:t> &amp; Smith, 2000). </a:t>
            </a:r>
          </a:p>
          <a:p>
            <a:r>
              <a:rPr lang="en-US" dirty="0" smtClean="0"/>
              <a:t>Contemporaneous documentation (completion of the health-care record notes as close to the time of care as possible) enhances the credibility and accuracy of health-care records. </a:t>
            </a:r>
          </a:p>
          <a:p>
            <a:r>
              <a:rPr lang="en-US" b="1" i="1" dirty="0" smtClean="0"/>
              <a:t>Documentation of an intervention should never be completed before it takes place.</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Florence Nightingale’s contribution in nursing</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Her contributions to modern nursing are felt today. From proper wound care and the sterile conditions of the modern operating room to the current shift from hospital care to outpatient and </a:t>
            </a:r>
            <a:r>
              <a:rPr lang="en-US" dirty="0" err="1" smtClean="0"/>
              <a:t>homehealth</a:t>
            </a:r>
            <a:r>
              <a:rPr lang="en-US" dirty="0" smtClean="0"/>
              <a:t> care</a:t>
            </a:r>
          </a:p>
          <a:p>
            <a:r>
              <a:rPr lang="en-US" dirty="0" smtClean="0"/>
              <a:t>She started the first sectarian school of nursing. Before that, nursing schools were religious in nature or military orders for men. The Nightingale School of Nursing was funded through donations largely from the British soldiers she aided during the war.</a:t>
            </a:r>
            <a:endParaRPr lang="en-US" dirty="0"/>
          </a:p>
        </p:txBody>
      </p:sp>
    </p:spTree>
  </p:cSld>
  <p:clrMapOvr>
    <a:masterClrMapping/>
  </p:clrMapOvr>
  <p:timing>
    <p:tnLst>
      <p:par>
        <p:cTn id="1" dur="indefinite" restart="never" nodeType="tmRoot"/>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GUIDELINES FOR DOCUMENTATION</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3. Use of Space</a:t>
            </a:r>
          </a:p>
          <a:p>
            <a:r>
              <a:rPr lang="en-US" dirty="0" smtClean="0"/>
              <a:t>Documentation must not have empty lines or spaces, and the time when assessments and interventions were completed must be noted. On forms or flow sheets every required space should be filled.</a:t>
            </a:r>
          </a:p>
          <a:p>
            <a:r>
              <a:rPr lang="en-US" b="1" dirty="0" smtClean="0"/>
              <a:t>4. Use of Abbreviations</a:t>
            </a:r>
          </a:p>
          <a:p>
            <a:r>
              <a:rPr lang="en-US" dirty="0" smtClean="0"/>
              <a:t>Many organizations are currently developing policies that are aimed at reducing the number of common but preventable sources of errors. These policies are related to approved or prohibited abbreviations, or are policies requiring that no abbreviations be used in a practice setting.</a:t>
            </a:r>
            <a:endParaRPr lang="en-US" dirty="0"/>
          </a:p>
        </p:txBody>
      </p:sp>
    </p:spTree>
  </p:cSld>
  <p:clrMapOvr>
    <a:masterClrMapping/>
  </p:clrMapOvr>
  <p:timing>
    <p:tnLst>
      <p:par>
        <p:cTn id="1" dur="indefinite" restart="never" nodeType="tmRoot"/>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GUIDELINES FOR DOCUMENTATION</a:t>
            </a:r>
            <a:endParaRPr lang="en-US" dirty="0"/>
          </a:p>
        </p:txBody>
      </p:sp>
      <p:sp>
        <p:nvSpPr>
          <p:cNvPr id="3" name="Content Placeholder 2"/>
          <p:cNvSpPr>
            <a:spLocks noGrp="1"/>
          </p:cNvSpPr>
          <p:nvPr>
            <p:ph idx="1"/>
          </p:nvPr>
        </p:nvSpPr>
        <p:spPr>
          <a:xfrm>
            <a:off x="457200" y="1295400"/>
            <a:ext cx="8382000" cy="5257800"/>
          </a:xfrm>
        </p:spPr>
        <p:txBody>
          <a:bodyPr>
            <a:normAutofit fontScale="77500" lnSpcReduction="20000"/>
          </a:bodyPr>
          <a:lstStyle/>
          <a:p>
            <a:pPr>
              <a:buNone/>
            </a:pPr>
            <a:r>
              <a:rPr lang="en-US" b="1" dirty="0" smtClean="0"/>
              <a:t>5. Follow-up</a:t>
            </a:r>
          </a:p>
          <a:p>
            <a:r>
              <a:rPr lang="en-US" dirty="0" smtClean="0"/>
              <a:t>Document any follow-up of assessments, observations or interventions that have been done, including whether a physician or other care provider has been notified regarding the client. Failed attempts to reach a care provider, the follow-up action taken, and the client’s response to interventions should be documented on the client’s health-care record.</a:t>
            </a:r>
          </a:p>
          <a:p>
            <a:pPr>
              <a:buNone/>
            </a:pPr>
            <a:r>
              <a:rPr lang="en-US" b="1" dirty="0" smtClean="0"/>
              <a:t>6. Correcting Errors</a:t>
            </a:r>
          </a:p>
          <a:p>
            <a:r>
              <a:rPr lang="en-US" dirty="0" smtClean="0"/>
              <a:t>To correct an error in a paper-based health-care records system, one method that can be used to appropriately make corrections is the SLIDE rule (Baker, 2000). The SLIDE rule is completed as follows: cross through the word(s) with a </a:t>
            </a:r>
            <a:r>
              <a:rPr lang="en-US" b="1" dirty="0" smtClean="0"/>
              <a:t>single line, and insert your </a:t>
            </a:r>
            <a:r>
              <a:rPr lang="en-US" dirty="0" smtClean="0"/>
              <a:t>initials, along with the </a:t>
            </a:r>
            <a:r>
              <a:rPr lang="en-US" b="1" dirty="0" smtClean="0"/>
              <a:t>date and time the correction is made; then enter the correct </a:t>
            </a:r>
            <a:r>
              <a:rPr lang="en-US" dirty="0" smtClean="0"/>
              <a:t>information/</a:t>
            </a:r>
            <a:r>
              <a:rPr lang="en-US" b="1" dirty="0" smtClean="0"/>
              <a:t>explanation</a:t>
            </a:r>
            <a:endParaRPr lang="en-US" dirty="0"/>
          </a:p>
        </p:txBody>
      </p:sp>
    </p:spTree>
  </p:cSld>
  <p:clrMapOvr>
    <a:masterClrMapping/>
  </p:clrMapOvr>
  <p:timing>
    <p:tnLst>
      <p:par>
        <p:cTn id="1" dur="indefinite" restart="never" nodeType="tmRoot"/>
      </p:par>
    </p:tn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GUIDELINES FOR DOCUMENTATION</a:t>
            </a:r>
            <a:endParaRPr lang="en-US" dirty="0"/>
          </a:p>
        </p:txBody>
      </p:sp>
      <p:sp>
        <p:nvSpPr>
          <p:cNvPr id="3" name="Content Placeholder 2"/>
          <p:cNvSpPr>
            <a:spLocks noGrp="1"/>
          </p:cNvSpPr>
          <p:nvPr>
            <p:ph idx="1"/>
          </p:nvPr>
        </p:nvSpPr>
        <p:spPr>
          <a:xfrm>
            <a:off x="457200" y="1600200"/>
            <a:ext cx="8686800" cy="4525963"/>
          </a:xfrm>
        </p:spPr>
        <p:txBody>
          <a:bodyPr>
            <a:normAutofit fontScale="77500" lnSpcReduction="20000"/>
          </a:bodyPr>
          <a:lstStyle/>
          <a:p>
            <a:pPr>
              <a:buNone/>
            </a:pPr>
            <a:r>
              <a:rPr lang="en-US" b="1" dirty="0" smtClean="0"/>
              <a:t>7. Recording Medication Administration</a:t>
            </a:r>
          </a:p>
          <a:p>
            <a:r>
              <a:rPr lang="en-US" dirty="0" smtClean="0"/>
              <a:t>Document the administration of medications </a:t>
            </a:r>
            <a:r>
              <a:rPr lang="en-US" i="1" dirty="0" smtClean="0"/>
              <a:t>immediately after its administration. This </a:t>
            </a:r>
            <a:r>
              <a:rPr lang="en-US" dirty="0" smtClean="0"/>
              <a:t>prevents errors such as another RN administering medication when the first dose was not recorded.</a:t>
            </a:r>
          </a:p>
          <a:p>
            <a:pPr>
              <a:buNone/>
            </a:pPr>
            <a:r>
              <a:rPr lang="en-US" b="1" dirty="0" smtClean="0"/>
              <a:t>8. Recording Assistance with Care</a:t>
            </a:r>
          </a:p>
          <a:p>
            <a:r>
              <a:rPr lang="en-US" dirty="0" smtClean="0"/>
              <a:t>In most circumstances, when a RN assists another RN in providing care, the RN providing care documents the actions and the client’s responses and notes that another care provider assisted. </a:t>
            </a:r>
          </a:p>
          <a:p>
            <a:r>
              <a:rPr lang="en-US" dirty="0" smtClean="0"/>
              <a:t>It is not required to name the person who assisted. In certain circumstances, as in a critical incident such as a fall, it is important to record the names of those individuals assisting.</a:t>
            </a:r>
            <a:endParaRPr lang="en-US" dirty="0"/>
          </a:p>
        </p:txBody>
      </p:sp>
    </p:spTree>
  </p:cSld>
  <p:clrMapOvr>
    <a:masterClrMapping/>
  </p:clrMapOvr>
  <p:timing>
    <p:tnLst>
      <p:par>
        <p:cTn id="1" dur="indefinite" restart="never" nodeType="tmRoot"/>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GUIDELINES FOR DOCUMENTATION</a:t>
            </a:r>
            <a:endParaRPr lang="en-US" dirty="0"/>
          </a:p>
        </p:txBody>
      </p:sp>
      <p:sp>
        <p:nvSpPr>
          <p:cNvPr id="3" name="Content Placeholder 2"/>
          <p:cNvSpPr>
            <a:spLocks noGrp="1"/>
          </p:cNvSpPr>
          <p:nvPr>
            <p:ph idx="1"/>
          </p:nvPr>
        </p:nvSpPr>
        <p:spPr>
          <a:xfrm>
            <a:off x="457200" y="1371600"/>
            <a:ext cx="8229600" cy="5181600"/>
          </a:xfrm>
        </p:spPr>
        <p:txBody>
          <a:bodyPr>
            <a:normAutofit fontScale="77500" lnSpcReduction="20000"/>
          </a:bodyPr>
          <a:lstStyle/>
          <a:p>
            <a:pPr>
              <a:buNone/>
            </a:pPr>
            <a:r>
              <a:rPr lang="en-US" b="1" dirty="0" smtClean="0"/>
              <a:t>9. Designated Recorder in Emergency Situations</a:t>
            </a:r>
          </a:p>
          <a:p>
            <a:r>
              <a:rPr lang="en-US" dirty="0" smtClean="0"/>
              <a:t>In some emergency situations (e.g., during a cardiac arrest), documentation may be done by a designated recorder. When acting as a designated recorder, the recorder identifies the persons involved and the care they provided. </a:t>
            </a:r>
          </a:p>
          <a:p>
            <a:pPr>
              <a:buNone/>
            </a:pPr>
            <a:r>
              <a:rPr lang="en-US" b="1" dirty="0" smtClean="0"/>
              <a:t>10. Clarification of Orders</a:t>
            </a:r>
          </a:p>
          <a:p>
            <a:r>
              <a:rPr lang="en-US" dirty="0" smtClean="0"/>
              <a:t>If an order is poorly written, never guess or rely on group consensus to interpret that order. Always call the writer for clarification. There is a high risk for error and potential for an unsafe event to occur. </a:t>
            </a:r>
          </a:p>
          <a:p>
            <a:r>
              <a:rPr lang="en-US" dirty="0" smtClean="0"/>
              <a:t>A written record of every telephone call should be maintained, whether it is with another care provider for clarification of orders, or with a client following discharge from your facility or unit.</a:t>
            </a:r>
            <a:endParaRPr lang="en-US" dirty="0"/>
          </a:p>
        </p:txBody>
      </p:sp>
    </p:spTree>
  </p:cSld>
  <p:clrMapOvr>
    <a:masterClrMapping/>
  </p:clrMapOvr>
  <p:timing>
    <p:tnLst>
      <p:par>
        <p:cTn id="1" dur="indefinite" restart="never" nodeType="tmRoot"/>
      </p:par>
    </p:tn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GUIDELINES FOR DOCUMENTATION</a:t>
            </a:r>
            <a:endParaRPr lang="en-US" dirty="0"/>
          </a:p>
        </p:txBody>
      </p:sp>
      <p:sp>
        <p:nvSpPr>
          <p:cNvPr id="3" name="Content Placeholder 2"/>
          <p:cNvSpPr>
            <a:spLocks noGrp="1"/>
          </p:cNvSpPr>
          <p:nvPr>
            <p:ph idx="1"/>
          </p:nvPr>
        </p:nvSpPr>
        <p:spPr>
          <a:xfrm>
            <a:off x="457200" y="1295400"/>
            <a:ext cx="8382000" cy="5257800"/>
          </a:xfrm>
        </p:spPr>
        <p:txBody>
          <a:bodyPr>
            <a:normAutofit/>
          </a:bodyPr>
          <a:lstStyle/>
          <a:p>
            <a:pPr>
              <a:buNone/>
            </a:pPr>
            <a:r>
              <a:rPr lang="en-US" b="1" dirty="0" smtClean="0"/>
              <a:t>11. Recording a Telephone Conversation with a Client</a:t>
            </a:r>
          </a:p>
          <a:p>
            <a:r>
              <a:rPr lang="en-US" dirty="0" smtClean="0"/>
              <a:t>When advice is given by telephone, the RN is relying on the client’s own assessment of the situation. </a:t>
            </a:r>
          </a:p>
          <a:p>
            <a:r>
              <a:rPr lang="en-US" dirty="0" smtClean="0"/>
              <a:t>The health-care record should include the date (including year) and time of the call, the nature of the call, the response by the RN, and the follow-up recommendations (Baker, 2000).</a:t>
            </a:r>
          </a:p>
        </p:txBody>
      </p:sp>
    </p:spTree>
  </p:cSld>
  <p:clrMapOvr>
    <a:masterClrMapping/>
  </p:clrMapOvr>
  <p:timing>
    <p:tnLst>
      <p:par>
        <p:cTn id="1" dur="indefinite" restart="never" nodeType="tmRoot"/>
      </p:par>
    </p:tn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Documenting Telephone Orders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 Write down the time and date on the physician’s order sheet. </a:t>
            </a:r>
          </a:p>
          <a:p>
            <a:r>
              <a:rPr lang="en-US" dirty="0" smtClean="0"/>
              <a:t> Write down the order given by the physician. </a:t>
            </a:r>
          </a:p>
          <a:p>
            <a:r>
              <a:rPr lang="en-US" dirty="0" smtClean="0"/>
              <a:t> Read the order back to the physician to ensure it is accurately recorded. </a:t>
            </a:r>
          </a:p>
          <a:p>
            <a:r>
              <a:rPr lang="en-US" dirty="0" smtClean="0"/>
              <a:t> Record the physician’s name on the physician’s order sheet, state “telephone order,” print your name, sign the entry and identify your status (e.g., RN). </a:t>
            </a:r>
          </a:p>
          <a:p>
            <a:r>
              <a:rPr lang="en-US" dirty="0" smtClean="0"/>
              <a:t>	</a:t>
            </a:r>
          </a:p>
          <a:p>
            <a:endParaRPr lang="en-US" dirty="0"/>
          </a:p>
        </p:txBody>
      </p:sp>
    </p:spTree>
  </p:cSld>
  <p:clrMapOvr>
    <a:masterClrMapping/>
  </p:clrMapOvr>
  <p:timing>
    <p:tnLst>
      <p:par>
        <p:cTn id="1" dur="indefinite" restart="never" nodeType="tmRoot"/>
      </p:par>
    </p:tn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GUIDELINES FOR DOCUMENTATION</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12. Interactions with other Health-care Professionals</a:t>
            </a:r>
          </a:p>
          <a:p>
            <a:r>
              <a:rPr lang="en-US" dirty="0" smtClean="0"/>
              <a:t>It is the RN’s responsibility when developing care plans, documenting on flow sheets, completing narrative or computerized documentation, or participating in team or family conferences, to document in the health-care record the outcomes or agreed upon plans of action and the names of the people involved. </a:t>
            </a:r>
          </a:p>
          <a:p>
            <a:r>
              <a:rPr lang="en-US" dirty="0" smtClean="0"/>
              <a:t>All health-care professionals are responsible for documenting the care they provide or the actions taken. </a:t>
            </a:r>
          </a:p>
          <a:p>
            <a:r>
              <a:rPr lang="en-US" dirty="0" smtClean="0"/>
              <a:t>The system used should record all interactions with members of the health-care team, including clarification of orders, failed attempts to reach other team members, and the follow up action taken.</a:t>
            </a:r>
          </a:p>
          <a:p>
            <a:endParaRPr lang="en-US" dirty="0"/>
          </a:p>
        </p:txBody>
      </p:sp>
    </p:spTree>
  </p:cSld>
  <p:clrMapOvr>
    <a:masterClrMapping/>
  </p:clrMapOvr>
  <p:timing>
    <p:tnLst>
      <p:par>
        <p:cTn id="1" dur="indefinite" restart="never" nodeType="tmRoot"/>
      </p:par>
    </p:tn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GUIDELINES FOR DOCUMENTATION</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b="1" dirty="0" smtClean="0"/>
              <a:t>13. Client Education</a:t>
            </a:r>
          </a:p>
          <a:p>
            <a:r>
              <a:rPr lang="en-US" dirty="0" smtClean="0"/>
              <a:t>Registered nurses perform, on a daily basis, a broad scope and depth of client education. Inadequate or incomplete documentation of client education impedes communication among health-care providers about what has been taught and diminishes the aspect of this component of care provided by the registered nurse.</a:t>
            </a:r>
          </a:p>
          <a:p>
            <a:r>
              <a:rPr lang="en-US" dirty="0" smtClean="0"/>
              <a:t>When documenting and evaluating client education, it is important to define the extent of the client’s understanding (London, as cited in </a:t>
            </a:r>
            <a:r>
              <a:rPr lang="en-US" dirty="0" err="1" smtClean="0"/>
              <a:t>Bastable</a:t>
            </a:r>
            <a:r>
              <a:rPr lang="en-US" dirty="0" smtClean="0"/>
              <a:t>, 2003).</a:t>
            </a:r>
            <a:endParaRPr lang="en-US" dirty="0"/>
          </a:p>
        </p:txBody>
      </p:sp>
    </p:spTree>
  </p:cSld>
  <p:clrMapOvr>
    <a:masterClrMapping/>
  </p:clrMapOvr>
  <p:timing>
    <p:tnLst>
      <p:par>
        <p:cTn id="1" dur="indefinite" restart="never" nodeType="tmRoot"/>
      </p:par>
    </p:tn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GUIDELINES FOR DOCUMENTATION</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b="1" dirty="0" smtClean="0"/>
              <a:t>14. Documenting an Incident in the Health-care Record</a:t>
            </a:r>
          </a:p>
          <a:p>
            <a:r>
              <a:rPr lang="en-US" dirty="0" smtClean="0"/>
              <a:t>When an incident occurs, pertinent data should be documented on the health-care records of the client(s) involved in the incident.</a:t>
            </a:r>
          </a:p>
          <a:p>
            <a:r>
              <a:rPr lang="en-US" dirty="0" smtClean="0"/>
              <a:t>An incident report provides a description of an unexpected or unusual event, for example, a client fall, medication error or harm to clients, staff or visitors. Careful documentation of incidents is important for continuous quality improvement, learning from mistakes and managing risk, and in case of a complaint or legal action.</a:t>
            </a:r>
            <a:endParaRPr lang="en-US" dirty="0"/>
          </a:p>
        </p:txBody>
      </p:sp>
    </p:spTree>
  </p:cSld>
  <p:clrMapOvr>
    <a:masterClrMapping/>
  </p:clrMapOvr>
  <p:timing>
    <p:tnLst>
      <p:par>
        <p:cTn id="1" dur="indefinite" restart="never" nodeType="tmRoot"/>
      </p:par>
    </p:tn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GUIDELINES FOR DOCUMENTATION</a:t>
            </a:r>
            <a:endParaRPr lang="en-US" dirty="0"/>
          </a:p>
        </p:txBody>
      </p:sp>
      <p:sp>
        <p:nvSpPr>
          <p:cNvPr id="3" name="Content Placeholder 2"/>
          <p:cNvSpPr>
            <a:spLocks noGrp="1"/>
          </p:cNvSpPr>
          <p:nvPr>
            <p:ph idx="1"/>
          </p:nvPr>
        </p:nvSpPr>
        <p:spPr>
          <a:xfrm>
            <a:off x="457200" y="1295400"/>
            <a:ext cx="8229600" cy="5562600"/>
          </a:xfrm>
        </p:spPr>
        <p:txBody>
          <a:bodyPr>
            <a:normAutofit fontScale="70000" lnSpcReduction="20000"/>
          </a:bodyPr>
          <a:lstStyle/>
          <a:p>
            <a:pPr>
              <a:buNone/>
            </a:pPr>
            <a:r>
              <a:rPr lang="en-US" b="1" dirty="0" smtClean="0"/>
              <a:t>Guidance on how to complete documentation regarding an incident:</a:t>
            </a:r>
          </a:p>
          <a:p>
            <a:pPr>
              <a:buNone/>
            </a:pPr>
            <a:r>
              <a:rPr lang="en-US" dirty="0" smtClean="0"/>
              <a:t>• Be concise, accurate and objective.</a:t>
            </a:r>
          </a:p>
          <a:p>
            <a:pPr>
              <a:buNone/>
            </a:pPr>
            <a:r>
              <a:rPr lang="en-US" dirty="0" smtClean="0"/>
              <a:t>• Record what was seen, and describe the care provided, who else was involved and the client’s (person’s) condition.</a:t>
            </a:r>
          </a:p>
          <a:p>
            <a:pPr>
              <a:buNone/>
            </a:pPr>
            <a:r>
              <a:rPr lang="en-US" dirty="0" smtClean="0"/>
              <a:t>• Do not try to guess or explain what happened (e.g., the RN should record that side rails were not in place, but should not write that this was the reason the client fell out of bed).</a:t>
            </a:r>
          </a:p>
          <a:p>
            <a:pPr>
              <a:buNone/>
            </a:pPr>
            <a:r>
              <a:rPr lang="en-US" dirty="0" smtClean="0"/>
              <a:t>• Record the actions taken by other health-care providers at the time.</a:t>
            </a:r>
          </a:p>
          <a:p>
            <a:pPr>
              <a:buNone/>
            </a:pPr>
            <a:r>
              <a:rPr lang="en-US" dirty="0" smtClean="0"/>
              <a:t>• Do not blame individuals in the documentation.</a:t>
            </a:r>
          </a:p>
          <a:p>
            <a:pPr>
              <a:buNone/>
            </a:pPr>
            <a:r>
              <a:rPr lang="en-US" dirty="0" smtClean="0"/>
              <a:t>• Always record the full facts.</a:t>
            </a:r>
          </a:p>
          <a:p>
            <a:pPr>
              <a:buNone/>
            </a:pPr>
            <a:endParaRPr lang="en-US" dirty="0" smtClean="0"/>
          </a:p>
          <a:p>
            <a:pPr>
              <a:buNone/>
            </a:pPr>
            <a:r>
              <a:rPr lang="en-US" dirty="0" smtClean="0"/>
              <a:t>Discuss with the manager and other team members what would be classified as a critical incident and what should be documented in the health-care record and on an incident  report. The RN must take time to plan what they will enter into the health-care record prior to the actual entry. This can help prevent the recording of opinion and the drawing of conclusions that should be avoided in the health-care record</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Florence Nightingale’s contribution in nursing</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She was also an early researcher. "She used statistics to analyze social conditions and the effectiveness of public policy and then to influence the allocation of resources.“</a:t>
            </a:r>
          </a:p>
          <a:p>
            <a:r>
              <a:rPr lang="en-US" dirty="0" smtClean="0"/>
              <a:t>Nightingale was a prolific writer, authoring texts, journals, reports and more than 200 personal letters to accomplish her goals. Her book, Notes on Nursing: What it is, What it is Not, was used as a nursing textbook for decades. It emphasized her focus on the environmental aspects of nursing—pure air, light, cleanliness, pure water and efficient drainage.</a:t>
            </a:r>
            <a:endParaRPr lang="en-US" dirty="0"/>
          </a:p>
        </p:txBody>
      </p:sp>
    </p:spTree>
  </p:cSld>
  <p:clrMapOvr>
    <a:masterClrMapping/>
  </p:clrMapOvr>
  <p:timing>
    <p:tnLst>
      <p:par>
        <p:cTn id="1" dur="indefinite" restart="never" nodeType="tmRoot"/>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GUIDELINES FOR DOCUMENTATION</a:t>
            </a:r>
            <a:endParaRPr lang="en-US" dirty="0"/>
          </a:p>
        </p:txBody>
      </p:sp>
      <p:sp>
        <p:nvSpPr>
          <p:cNvPr id="3" name="Content Placeholder 2"/>
          <p:cNvSpPr>
            <a:spLocks noGrp="1"/>
          </p:cNvSpPr>
          <p:nvPr>
            <p:ph idx="1"/>
          </p:nvPr>
        </p:nvSpPr>
        <p:spPr/>
        <p:txBody>
          <a:bodyPr>
            <a:normAutofit/>
          </a:bodyPr>
          <a:lstStyle/>
          <a:p>
            <a:pPr>
              <a:buNone/>
            </a:pPr>
            <a:r>
              <a:rPr lang="en-US" dirty="0" smtClean="0"/>
              <a:t>Documentation needs to be </a:t>
            </a:r>
            <a:r>
              <a:rPr lang="en-US" b="1" dirty="0" smtClean="0"/>
              <a:t>CC FLAT</a:t>
            </a:r>
            <a:r>
              <a:rPr lang="en-US" dirty="0" smtClean="0"/>
              <a:t> </a:t>
            </a:r>
          </a:p>
          <a:p>
            <a:r>
              <a:rPr lang="en-US" dirty="0" smtClean="0"/>
              <a:t>Concise</a:t>
            </a:r>
          </a:p>
          <a:p>
            <a:r>
              <a:rPr lang="en-US" dirty="0" smtClean="0"/>
              <a:t>Complete</a:t>
            </a:r>
          </a:p>
          <a:p>
            <a:r>
              <a:rPr lang="en-US" dirty="0" smtClean="0"/>
              <a:t>Factual</a:t>
            </a:r>
          </a:p>
          <a:p>
            <a:r>
              <a:rPr lang="en-US" dirty="0" smtClean="0"/>
              <a:t>Legible</a:t>
            </a:r>
          </a:p>
          <a:p>
            <a:r>
              <a:rPr lang="en-US" dirty="0" smtClean="0"/>
              <a:t>Accurate</a:t>
            </a:r>
          </a:p>
          <a:p>
            <a:r>
              <a:rPr lang="en-US" dirty="0" smtClean="0"/>
              <a:t>Timely (current)</a:t>
            </a:r>
          </a:p>
          <a:p>
            <a:endParaRPr lang="en-US" dirty="0"/>
          </a:p>
        </p:txBody>
      </p:sp>
    </p:spTree>
  </p:cSld>
  <p:clrMapOvr>
    <a:masterClrMapping/>
  </p:clrMapOvr>
  <p:timing>
    <p:tnLst>
      <p:par>
        <p:cTn id="1" dur="indefinite" restart="never" nodeType="tmRoot"/>
      </p:par>
    </p:tn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DOCUMENTATION</a:t>
            </a:r>
            <a:endParaRPr lang="en-US" b="1"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Narrative</a:t>
            </a:r>
          </a:p>
          <a:p>
            <a:r>
              <a:rPr lang="en-US" dirty="0" smtClean="0"/>
              <a:t>Narrative documentation is the traditional method for recording nursing care provided. It is a story-like format to document information specific to client conditions and nursing care. Data are recorded in the progress notes without an organizing framework. It often requires the reader to sort through information to locate the data required.</a:t>
            </a:r>
          </a:p>
          <a:p>
            <a:pPr>
              <a:buNone/>
            </a:pPr>
            <a:r>
              <a:rPr lang="en-US" b="1" dirty="0" smtClean="0"/>
              <a:t>Problem-Orientated Medical Record (POMR)</a:t>
            </a:r>
          </a:p>
          <a:p>
            <a:r>
              <a:rPr lang="en-US" dirty="0" smtClean="0"/>
              <a:t>The foundation of this method is a single list of client problems generated by members of the health-care team. The nursing process forms the basis for the POMR method of documenting client problems. </a:t>
            </a:r>
            <a:endParaRPr lang="en-US" dirty="0"/>
          </a:p>
        </p:txBody>
      </p:sp>
    </p:spTree>
  </p:cSld>
  <p:clrMapOvr>
    <a:masterClrMapping/>
  </p:clrMapOvr>
  <p:timing>
    <p:tnLst>
      <p:par>
        <p:cTn id="1" dur="indefinite" restart="never" nodeType="tmRoot"/>
      </p:par>
    </p:tn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DOCUMENTATION</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dirty="0" smtClean="0"/>
              <a:t>Potter et al. (2006) listed the advantages of POMR method of</a:t>
            </a:r>
          </a:p>
          <a:p>
            <a:pPr>
              <a:buNone/>
            </a:pPr>
            <a:r>
              <a:rPr lang="en-US" dirty="0" smtClean="0"/>
              <a:t>documenting as follows:</a:t>
            </a:r>
          </a:p>
          <a:p>
            <a:pPr>
              <a:buNone/>
            </a:pPr>
            <a:r>
              <a:rPr lang="en-US" dirty="0" smtClean="0"/>
              <a:t>• gives emphasis to client’s perceptions of their problems</a:t>
            </a:r>
          </a:p>
          <a:p>
            <a:pPr>
              <a:buNone/>
            </a:pPr>
            <a:r>
              <a:rPr lang="en-US" dirty="0" smtClean="0"/>
              <a:t>• requires continuous evaluation and revision of the care plan</a:t>
            </a:r>
          </a:p>
          <a:p>
            <a:pPr>
              <a:buNone/>
            </a:pPr>
            <a:r>
              <a:rPr lang="en-US" dirty="0" smtClean="0"/>
              <a:t>• provides greater continuity of care among health-care team members</a:t>
            </a:r>
          </a:p>
          <a:p>
            <a:pPr>
              <a:buNone/>
            </a:pPr>
            <a:r>
              <a:rPr lang="en-US" dirty="0" smtClean="0"/>
              <a:t>• enhances effective communication among health-care team members</a:t>
            </a:r>
          </a:p>
          <a:p>
            <a:pPr>
              <a:buNone/>
            </a:pPr>
            <a:r>
              <a:rPr lang="en-US" dirty="0" smtClean="0"/>
              <a:t>• increases efficiency in gathering data</a:t>
            </a:r>
          </a:p>
          <a:p>
            <a:pPr>
              <a:buNone/>
            </a:pPr>
            <a:r>
              <a:rPr lang="en-US" dirty="0" smtClean="0"/>
              <a:t>• provides easy-to-read information in chronological order</a:t>
            </a:r>
          </a:p>
          <a:p>
            <a:pPr>
              <a:buNone/>
            </a:pPr>
            <a:r>
              <a:rPr lang="en-US" dirty="0" smtClean="0"/>
              <a:t>• reinforces use of the nursing process</a:t>
            </a:r>
          </a:p>
          <a:p>
            <a:endParaRPr lang="en-US" dirty="0"/>
          </a:p>
        </p:txBody>
      </p:sp>
    </p:spTree>
  </p:cSld>
  <p:clrMapOvr>
    <a:masterClrMapping/>
  </p:clrMapOvr>
  <p:timing>
    <p:tnLst>
      <p:par>
        <p:cTn id="1" dur="indefinite" restart="never" nodeType="tmRoot"/>
      </p:par>
    </p:tn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t>METHODS OF DOCUMENTATION</a:t>
            </a:r>
            <a:endParaRPr lang="en-US" dirty="0"/>
          </a:p>
        </p:txBody>
      </p:sp>
      <p:sp>
        <p:nvSpPr>
          <p:cNvPr id="3" name="Content Placeholder 2"/>
          <p:cNvSpPr>
            <a:spLocks noGrp="1"/>
          </p:cNvSpPr>
          <p:nvPr>
            <p:ph idx="1"/>
          </p:nvPr>
        </p:nvSpPr>
        <p:spPr>
          <a:xfrm>
            <a:off x="457200" y="1066800"/>
            <a:ext cx="8382000" cy="5791200"/>
          </a:xfrm>
        </p:spPr>
        <p:txBody>
          <a:bodyPr>
            <a:normAutofit fontScale="77500" lnSpcReduction="20000"/>
          </a:bodyPr>
          <a:lstStyle/>
          <a:p>
            <a:pPr>
              <a:buNone/>
            </a:pPr>
            <a:r>
              <a:rPr lang="en-US" b="1" dirty="0" smtClean="0"/>
              <a:t>SOAP/IER</a:t>
            </a:r>
          </a:p>
          <a:p>
            <a:pPr>
              <a:buNone/>
            </a:pPr>
            <a:r>
              <a:rPr lang="en-US" dirty="0" smtClean="0"/>
              <a:t>One of the most prominent features of this problem-orientated method of documentation is the structured way in which narrative progress notes are written by all health-care team members, using the SOAP, SOAPIE or SOAPIER format.</a:t>
            </a:r>
          </a:p>
          <a:p>
            <a:pPr>
              <a:buNone/>
            </a:pPr>
            <a:r>
              <a:rPr lang="en-US" b="1" dirty="0" smtClean="0"/>
              <a:t>Subjective: </a:t>
            </a:r>
            <a:r>
              <a:rPr lang="en-US" dirty="0" smtClean="0"/>
              <a:t>the client’s observations</a:t>
            </a:r>
          </a:p>
          <a:p>
            <a:pPr>
              <a:buNone/>
            </a:pPr>
            <a:r>
              <a:rPr lang="en-US" b="1" dirty="0" smtClean="0"/>
              <a:t>Objective: </a:t>
            </a:r>
            <a:r>
              <a:rPr lang="en-US" dirty="0" smtClean="0"/>
              <a:t>the care provider’s observations and tests</a:t>
            </a:r>
          </a:p>
          <a:p>
            <a:pPr>
              <a:buNone/>
            </a:pPr>
            <a:r>
              <a:rPr lang="en-US" b="1" dirty="0" smtClean="0"/>
              <a:t>Assessment: </a:t>
            </a:r>
            <a:r>
              <a:rPr lang="en-US" dirty="0" smtClean="0"/>
              <a:t>the care provider’s understanding of the problem</a:t>
            </a:r>
          </a:p>
          <a:p>
            <a:pPr>
              <a:buNone/>
            </a:pPr>
            <a:r>
              <a:rPr lang="en-US" b="1" dirty="0" smtClean="0"/>
              <a:t>Plans: </a:t>
            </a:r>
            <a:r>
              <a:rPr lang="en-US" dirty="0" smtClean="0"/>
              <a:t>goals, action, advice</a:t>
            </a:r>
          </a:p>
          <a:p>
            <a:pPr>
              <a:buNone/>
            </a:pPr>
            <a:r>
              <a:rPr lang="en-US" b="1" dirty="0" smtClean="0"/>
              <a:t>Intervention: </a:t>
            </a:r>
            <a:r>
              <a:rPr lang="en-US" dirty="0" smtClean="0"/>
              <a:t>when an intervention was identified and changed to meet</a:t>
            </a:r>
            <a:r>
              <a:rPr lang="en-US" b="1" dirty="0" smtClean="0"/>
              <a:t> </a:t>
            </a:r>
            <a:r>
              <a:rPr lang="en-US" dirty="0" smtClean="0"/>
              <a:t>client’s needs</a:t>
            </a:r>
          </a:p>
          <a:p>
            <a:pPr>
              <a:buNone/>
            </a:pPr>
            <a:r>
              <a:rPr lang="en-US" b="1" dirty="0" smtClean="0"/>
              <a:t>Evaluation: </a:t>
            </a:r>
            <a:r>
              <a:rPr lang="en-US" dirty="0" smtClean="0"/>
              <a:t>how outcomes of care are evaluated</a:t>
            </a:r>
          </a:p>
          <a:p>
            <a:pPr>
              <a:buNone/>
            </a:pPr>
            <a:r>
              <a:rPr lang="en-US" b="1" dirty="0" smtClean="0"/>
              <a:t>Revision: </a:t>
            </a:r>
            <a:r>
              <a:rPr lang="en-US" dirty="0" smtClean="0"/>
              <a:t>when changes to the original problem come from revised interventions, outcomes of care or time lines this is used to denote changes (</a:t>
            </a:r>
            <a:r>
              <a:rPr lang="en-US" dirty="0" err="1" smtClean="0"/>
              <a:t>Meiner</a:t>
            </a:r>
            <a:r>
              <a:rPr lang="en-US" dirty="0" smtClean="0"/>
              <a:t>, S., 1999).</a:t>
            </a:r>
            <a:endParaRPr lang="en-US" dirty="0"/>
          </a:p>
        </p:txBody>
      </p:sp>
    </p:spTree>
  </p:cSld>
  <p:clrMapOvr>
    <a:masterClrMapping/>
  </p:clrMapOvr>
  <p:timing>
    <p:tnLst>
      <p:par>
        <p:cTn id="1" dur="indefinite" restart="never" nodeType="tmRoot"/>
      </p:par>
    </p:tn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DOCUMENTATION</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PIE</a:t>
            </a:r>
          </a:p>
          <a:p>
            <a:r>
              <a:rPr lang="en-US" dirty="0" smtClean="0"/>
              <a:t>The PIE notes are numbered or labeled according to the client’s problems. Resolved problems are dropped from daily documentation after the RN’s review. Continuing problems are documented daily (Potter et al., 2006).</a:t>
            </a:r>
          </a:p>
          <a:p>
            <a:r>
              <a:rPr lang="en-US" b="1" dirty="0" smtClean="0"/>
              <a:t>Problem</a:t>
            </a:r>
          </a:p>
          <a:p>
            <a:r>
              <a:rPr lang="en-US" b="1" dirty="0" smtClean="0"/>
              <a:t>Intervention</a:t>
            </a:r>
          </a:p>
          <a:p>
            <a:r>
              <a:rPr lang="en-US" b="1" dirty="0" smtClean="0"/>
              <a:t>Evaluation</a:t>
            </a:r>
            <a:endParaRPr lang="en-US" dirty="0"/>
          </a:p>
        </p:txBody>
      </p:sp>
    </p:spTree>
  </p:cSld>
  <p:clrMapOvr>
    <a:masterClrMapping/>
  </p:clrMapOvr>
  <p:timing>
    <p:tnLst>
      <p:par>
        <p:cTn id="1" dur="indefinite" restart="never" nodeType="tmRoot"/>
      </p:par>
    </p:tn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DOCUMENTATION</a:t>
            </a: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b="1" dirty="0" smtClean="0"/>
              <a:t>Focus Charting (sometimes referred to as DAR)</a:t>
            </a:r>
          </a:p>
          <a:p>
            <a:r>
              <a:rPr lang="en-US" dirty="0" smtClean="0"/>
              <a:t>This method of documentation consists of notes that include </a:t>
            </a:r>
            <a:r>
              <a:rPr lang="en-US" b="1" dirty="0" smtClean="0"/>
              <a:t>Data, </a:t>
            </a:r>
            <a:r>
              <a:rPr lang="en-US" dirty="0" smtClean="0"/>
              <a:t>both subjective and objective; </a:t>
            </a:r>
            <a:r>
              <a:rPr lang="en-US" b="1" dirty="0" smtClean="0"/>
              <a:t>Action </a:t>
            </a:r>
            <a:r>
              <a:rPr lang="en-US" dirty="0" smtClean="0"/>
              <a:t>or nursing interventions; and </a:t>
            </a:r>
            <a:r>
              <a:rPr lang="en-US" b="1" dirty="0" smtClean="0"/>
              <a:t>Response </a:t>
            </a:r>
            <a:r>
              <a:rPr lang="en-US" dirty="0" smtClean="0"/>
              <a:t>of the client.</a:t>
            </a:r>
          </a:p>
          <a:p>
            <a:r>
              <a:rPr lang="en-US" b="1" dirty="0" smtClean="0"/>
              <a:t> One distinction of </a:t>
            </a:r>
            <a:r>
              <a:rPr lang="en-US" dirty="0" smtClean="0"/>
              <a:t>focus documentation is its movement away from documenting only problems. Instead, the notes are structured according to client concerns:</a:t>
            </a:r>
          </a:p>
          <a:p>
            <a:pPr>
              <a:buNone/>
            </a:pPr>
            <a:r>
              <a:rPr lang="en-US" dirty="0" smtClean="0"/>
              <a:t>• a sign or symptom</a:t>
            </a:r>
          </a:p>
          <a:p>
            <a:pPr>
              <a:buNone/>
            </a:pPr>
            <a:r>
              <a:rPr lang="en-US" dirty="0" smtClean="0"/>
              <a:t>• a condition</a:t>
            </a:r>
          </a:p>
          <a:p>
            <a:pPr>
              <a:buNone/>
            </a:pPr>
            <a:r>
              <a:rPr lang="en-US" dirty="0" smtClean="0"/>
              <a:t>• a nursing diagnosis</a:t>
            </a:r>
          </a:p>
          <a:p>
            <a:pPr>
              <a:buNone/>
            </a:pPr>
            <a:r>
              <a:rPr lang="en-US" dirty="0" smtClean="0"/>
              <a:t>• a behavior</a:t>
            </a:r>
          </a:p>
          <a:p>
            <a:pPr>
              <a:buNone/>
            </a:pPr>
            <a:r>
              <a:rPr lang="en-US" dirty="0" smtClean="0"/>
              <a:t>• a significant event</a:t>
            </a:r>
          </a:p>
          <a:p>
            <a:pPr>
              <a:buNone/>
            </a:pPr>
            <a:r>
              <a:rPr lang="en-US" dirty="0" smtClean="0"/>
              <a:t>• a change in a client’s condition</a:t>
            </a:r>
          </a:p>
          <a:p>
            <a:r>
              <a:rPr lang="en-US" dirty="0" smtClean="0"/>
              <a:t>Documentation is written in accordance with the nursing process.</a:t>
            </a:r>
            <a:endParaRPr lang="en-US" dirty="0"/>
          </a:p>
        </p:txBody>
      </p:sp>
    </p:spTree>
  </p:cSld>
  <p:clrMapOvr>
    <a:masterClrMapping/>
  </p:clrMapOvr>
  <p:timing>
    <p:tnLst>
      <p:par>
        <p:cTn id="1" dur="indefinite" restart="never" nodeType="tmRoot"/>
      </p:par>
    </p:tn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DOCUMENTATION</a:t>
            </a:r>
            <a:endParaRPr lang="en-US" dirty="0"/>
          </a:p>
        </p:txBody>
      </p:sp>
      <p:sp>
        <p:nvSpPr>
          <p:cNvPr id="3" name="Content Placeholder 2"/>
          <p:cNvSpPr>
            <a:spLocks noGrp="1"/>
          </p:cNvSpPr>
          <p:nvPr>
            <p:ph idx="1"/>
          </p:nvPr>
        </p:nvSpPr>
        <p:spPr/>
        <p:txBody>
          <a:bodyPr>
            <a:normAutofit/>
          </a:bodyPr>
          <a:lstStyle/>
          <a:p>
            <a:pPr>
              <a:buNone/>
            </a:pPr>
            <a:r>
              <a:rPr lang="en-US" b="1" dirty="0" smtClean="0"/>
              <a:t>Graphic Sheets and Flow Sheets</a:t>
            </a:r>
          </a:p>
          <a:p>
            <a:r>
              <a:rPr lang="en-US" dirty="0" smtClean="0"/>
              <a:t>Health-care record entries should reflect the most recent assessment, as they are done, to ensure treatment decisions are based on accurate information. If documenting on a flow sheet or checklist, checkmarks may be used as long as it is clear who performed the assessment or intervention.</a:t>
            </a:r>
            <a:endParaRPr lang="en-US" dirty="0"/>
          </a:p>
        </p:txBody>
      </p:sp>
    </p:spTree>
  </p:cSld>
  <p:clrMapOvr>
    <a:masterClrMapping/>
  </p:clrMapOvr>
  <p:timing>
    <p:tnLst>
      <p:par>
        <p:cTn id="1" dur="indefinite" restart="never" nodeType="tmRoot"/>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dirty="0" smtClean="0"/>
              <a:t>METHODS OF DOCUMENTATION</a:t>
            </a:r>
            <a:endParaRPr lang="en-US" dirty="0"/>
          </a:p>
        </p:txBody>
      </p:sp>
      <p:sp>
        <p:nvSpPr>
          <p:cNvPr id="3" name="Content Placeholder 2"/>
          <p:cNvSpPr>
            <a:spLocks noGrp="1"/>
          </p:cNvSpPr>
          <p:nvPr>
            <p:ph idx="1"/>
          </p:nvPr>
        </p:nvSpPr>
        <p:spPr>
          <a:xfrm>
            <a:off x="457200" y="914400"/>
            <a:ext cx="8382000" cy="5638800"/>
          </a:xfrm>
        </p:spPr>
        <p:txBody>
          <a:bodyPr>
            <a:normAutofit fontScale="77500" lnSpcReduction="20000"/>
          </a:bodyPr>
          <a:lstStyle/>
          <a:p>
            <a:pPr>
              <a:buNone/>
            </a:pPr>
            <a:r>
              <a:rPr lang="en-US" b="1" dirty="0" smtClean="0"/>
              <a:t>Charting by Exception (CBE)</a:t>
            </a:r>
          </a:p>
          <a:p>
            <a:pPr>
              <a:buNone/>
            </a:pPr>
            <a:r>
              <a:rPr lang="en-US" dirty="0" smtClean="0"/>
              <a:t>This system of health-care recording assessments, interventions, and responses was developed to eliminate redundancy and to organize information in a manner that would reduce errors in documentation. When used following a thorough orientation to the guidelines and protocols established for nursing assessment and intervention, CBE can:</a:t>
            </a:r>
          </a:p>
          <a:p>
            <a:pPr>
              <a:buNone/>
            </a:pPr>
            <a:r>
              <a:rPr lang="en-US" dirty="0" smtClean="0"/>
              <a:t>• save time</a:t>
            </a:r>
          </a:p>
          <a:p>
            <a:pPr>
              <a:buNone/>
            </a:pPr>
            <a:r>
              <a:rPr lang="en-US" dirty="0" smtClean="0"/>
              <a:t>• reduce repetition of documentation</a:t>
            </a:r>
          </a:p>
          <a:p>
            <a:pPr>
              <a:buNone/>
            </a:pPr>
            <a:r>
              <a:rPr lang="en-US" dirty="0" smtClean="0"/>
              <a:t>• provide immediate identification of significant changes in a client’s condition</a:t>
            </a:r>
          </a:p>
          <a:p>
            <a:pPr>
              <a:buNone/>
            </a:pPr>
            <a:r>
              <a:rPr lang="en-US" dirty="0" smtClean="0"/>
              <a:t>However, in the presence of unclear nursing guidelines or lacking other flow sheets that are needed for recording other care or treatments, CBE can be more prone to legal interpretation of a breach in standards in nursing care.</a:t>
            </a:r>
            <a:endParaRPr lang="en-US" dirty="0"/>
          </a:p>
        </p:txBody>
      </p:sp>
    </p:spTree>
  </p:cSld>
  <p:clrMapOvr>
    <a:masterClrMapping/>
  </p:clrMapOvr>
  <p:timing>
    <p:tnLst>
      <p:par>
        <p:cTn id="1" dur="indefinite" restart="never" nodeType="tmRoot"/>
      </p:par>
    </p:tn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DOCUMENTATION</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Key elements required for CBE are:</a:t>
            </a:r>
          </a:p>
          <a:p>
            <a:pPr>
              <a:buNone/>
            </a:pPr>
            <a:r>
              <a:rPr lang="en-US" dirty="0" smtClean="0"/>
              <a:t>• practice setting documentation policies and protocols</a:t>
            </a:r>
          </a:p>
          <a:p>
            <a:pPr>
              <a:buNone/>
            </a:pPr>
            <a:r>
              <a:rPr lang="en-US" dirty="0" smtClean="0"/>
              <a:t>• assessment norms, standards of care</a:t>
            </a:r>
          </a:p>
          <a:p>
            <a:pPr>
              <a:buNone/>
            </a:pPr>
            <a:r>
              <a:rPr lang="en-US" dirty="0" smtClean="0"/>
              <a:t>• individualized care plans</a:t>
            </a:r>
          </a:p>
          <a:p>
            <a:pPr>
              <a:buNone/>
            </a:pPr>
            <a:r>
              <a:rPr lang="en-US" dirty="0" smtClean="0"/>
              <a:t>• unique flow sheets</a:t>
            </a:r>
          </a:p>
          <a:p>
            <a:pPr>
              <a:buNone/>
            </a:pPr>
            <a:r>
              <a:rPr lang="en-US" dirty="0" smtClean="0"/>
              <a:t>• bedside accessibility of documentation forms</a:t>
            </a:r>
          </a:p>
          <a:p>
            <a:pPr>
              <a:buNone/>
            </a:pPr>
            <a:r>
              <a:rPr lang="en-US" dirty="0" smtClean="0"/>
              <a:t>It is not acceptable to use documentation by exception unless these exist.</a:t>
            </a:r>
            <a:endParaRPr lang="en-US" dirty="0"/>
          </a:p>
        </p:txBody>
      </p:sp>
    </p:spTree>
  </p:cSld>
  <p:clrMapOvr>
    <a:masterClrMapping/>
  </p:clrMapOvr>
  <p:timing>
    <p:tnLst>
      <p:par>
        <p:cTn id="1" dur="indefinite" restart="never" nodeType="tmRoot"/>
      </p:par>
    </p:tn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DOCUMENTATION</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E-health Records</a:t>
            </a:r>
          </a:p>
          <a:p>
            <a:r>
              <a:rPr lang="en-US" dirty="0" smtClean="0"/>
              <a:t>Has many benefits.</a:t>
            </a:r>
          </a:p>
          <a:p>
            <a:r>
              <a:rPr lang="en-US" dirty="0" smtClean="0"/>
              <a:t>The same principles apply whether documentation is completed in the paper health-care record or electronically. “Online documentation is defined as a technology that automates the capture of clinical care data.</a:t>
            </a:r>
          </a:p>
          <a:p>
            <a:r>
              <a:rPr lang="en-US" dirty="0" smtClean="0"/>
              <a:t>In the nursing realm, this can include assessment data, clinical findings, and nursing plans of care, nursing interventions (along with results), patient’s progress toward goals, critical pathways, medication administration, risk assessments, discharge planning, patient education and more” (</a:t>
            </a:r>
            <a:r>
              <a:rPr lang="en-US" dirty="0" err="1" smtClean="0"/>
              <a:t>Kirkley</a:t>
            </a:r>
            <a:r>
              <a:rPr lang="en-US" dirty="0" smtClean="0"/>
              <a:t> &amp; </a:t>
            </a:r>
            <a:r>
              <a:rPr lang="en-US" dirty="0" err="1" smtClean="0"/>
              <a:t>Rewick</a:t>
            </a:r>
            <a:r>
              <a:rPr lang="en-US" dirty="0" smtClean="0"/>
              <a:t>, 2003</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Implications for Nursing Education</a:t>
            </a:r>
            <a:endParaRPr lang="en-US" dirty="0"/>
          </a:p>
        </p:txBody>
      </p:sp>
      <p:sp>
        <p:nvSpPr>
          <p:cNvPr id="3" name="Content Placeholder 2"/>
          <p:cNvSpPr>
            <a:spLocks noGrp="1"/>
          </p:cNvSpPr>
          <p:nvPr>
            <p:ph idx="1"/>
          </p:nvPr>
        </p:nvSpPr>
        <p:spPr>
          <a:xfrm>
            <a:off x="457200" y="1447800"/>
            <a:ext cx="8229600" cy="5029200"/>
          </a:xfrm>
        </p:spPr>
        <p:txBody>
          <a:bodyPr>
            <a:normAutofit/>
          </a:bodyPr>
          <a:lstStyle/>
          <a:p>
            <a:r>
              <a:rPr lang="en-US" dirty="0" smtClean="0"/>
              <a:t>Interdisciplinary assessment of care needs</a:t>
            </a:r>
          </a:p>
          <a:p>
            <a:r>
              <a:rPr lang="en-US" dirty="0" smtClean="0"/>
              <a:t>Examination of evidence to support care needs</a:t>
            </a:r>
          </a:p>
          <a:p>
            <a:r>
              <a:rPr lang="en-US" dirty="0" smtClean="0"/>
              <a:t>Interdisciplinary plan of care</a:t>
            </a:r>
          </a:p>
          <a:p>
            <a:r>
              <a:rPr lang="en-US" dirty="0" smtClean="0"/>
              <a:t>Evaluation of care using a quality model</a:t>
            </a:r>
          </a:p>
          <a:p>
            <a:r>
              <a:rPr lang="en-US" dirty="0" smtClean="0"/>
              <a:t>Application of quality improvement techniques and informatics to adjust the plan based on patient outcomes.</a:t>
            </a:r>
            <a:r>
              <a:rPr lang="en-US" b="1" dirty="0" smtClean="0"/>
              <a:t/>
            </a:r>
            <a:br>
              <a:rPr lang="en-US" b="1" dirty="0" smtClean="0"/>
            </a:br>
            <a:endParaRPr lang="en-US" dirty="0" smtClean="0"/>
          </a:p>
          <a:p>
            <a:endParaRPr lang="en-US" dirty="0"/>
          </a:p>
        </p:txBody>
      </p:sp>
    </p:spTree>
  </p:cSld>
  <p:clrMapOvr>
    <a:masterClrMapping/>
  </p:clrMapOvr>
  <p:timing>
    <p:tnLst>
      <p:par>
        <p:cTn id="1" dur="indefinite" restart="never" nodeType="tmRoot"/>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DOCUMENTATION</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E-health Record Security</a:t>
            </a:r>
          </a:p>
          <a:p>
            <a:r>
              <a:rPr lang="en-US" dirty="0" smtClean="0"/>
              <a:t>Electronic documentation systems require security features that protect client confidentiality and that prevent others from modifying documentation entries. </a:t>
            </a:r>
          </a:p>
          <a:p>
            <a:r>
              <a:rPr lang="en-US" dirty="0" smtClean="0"/>
              <a:t>Once documentation is completed, the program should lock entries so that they become “read only” information.</a:t>
            </a:r>
          </a:p>
          <a:p>
            <a:r>
              <a:rPr lang="en-US" dirty="0" smtClean="0"/>
              <a:t>The practice setting policies should reference that staff should only have access to healthcare records of clients in their specific area of practice. </a:t>
            </a:r>
          </a:p>
          <a:p>
            <a:r>
              <a:rPr lang="en-US" dirty="0" smtClean="0"/>
              <a:t>Select staff may be given authority to access all health-care records.</a:t>
            </a:r>
          </a:p>
          <a:p>
            <a:r>
              <a:rPr lang="en-US" dirty="0" smtClean="0"/>
              <a:t>To heighten security of passwords, they should be required to be changed at specific intervals of time. </a:t>
            </a:r>
            <a:endParaRPr lang="en-US" dirty="0"/>
          </a:p>
        </p:txBody>
      </p:sp>
    </p:spTree>
  </p:cSld>
  <p:clrMapOvr>
    <a:masterClrMapping/>
  </p:clrMapOvr>
  <p:timing>
    <p:tnLst>
      <p:par>
        <p:cTn id="1" dur="indefinite" restart="never" nodeType="tmRoot"/>
      </p:par>
    </p:tn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DOCUMENTATION</a:t>
            </a:r>
            <a:endParaRPr lang="en-US" dirty="0"/>
          </a:p>
        </p:txBody>
      </p:sp>
      <p:sp>
        <p:nvSpPr>
          <p:cNvPr id="3" name="Content Placeholder 2"/>
          <p:cNvSpPr>
            <a:spLocks noGrp="1"/>
          </p:cNvSpPr>
          <p:nvPr>
            <p:ph idx="1"/>
          </p:nvPr>
        </p:nvSpPr>
        <p:spPr/>
        <p:txBody>
          <a:bodyPr>
            <a:normAutofit fontScale="92500"/>
          </a:bodyPr>
          <a:lstStyle/>
          <a:p>
            <a:pPr>
              <a:buNone/>
            </a:pPr>
            <a:r>
              <a:rPr lang="en-US" b="1" dirty="0" smtClean="0"/>
              <a:t>Guidelines for nurses using electronic health records</a:t>
            </a:r>
            <a:r>
              <a:rPr lang="en-US" dirty="0" smtClean="0"/>
              <a:t>: </a:t>
            </a:r>
          </a:p>
          <a:p>
            <a:r>
              <a:rPr lang="en-US" dirty="0" smtClean="0"/>
              <a:t> never reveal or allow anyone else access to your personal identification number or password</a:t>
            </a:r>
          </a:p>
          <a:p>
            <a:r>
              <a:rPr lang="en-US" dirty="0" smtClean="0"/>
              <a:t> inform your immediate supervisor if there is suspicion that an assigned personal identification code is being used by someone else; </a:t>
            </a:r>
          </a:p>
          <a:p>
            <a:r>
              <a:rPr lang="en-US" dirty="0" smtClean="0"/>
              <a:t> change passwords at frequent and irregular intervals (as per agency policy); </a:t>
            </a:r>
          </a:p>
          <a:p>
            <a:endParaRPr lang="en-US" dirty="0"/>
          </a:p>
        </p:txBody>
      </p:sp>
    </p:spTree>
  </p:cSld>
  <p:clrMapOvr>
    <a:masterClrMapping/>
  </p:clrMapOvr>
  <p:timing>
    <p:tnLst>
      <p:par>
        <p:cTn id="1" dur="indefinite" restart="never" nodeType="tmRoot"/>
      </p:par>
    </p:tn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DOCUMENTATION</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choose passwords that are not easily deciphered; </a:t>
            </a:r>
          </a:p>
          <a:p>
            <a:r>
              <a:rPr lang="en-US" dirty="0" smtClean="0"/>
              <a:t>log off when not using the system or when leaving the terminal; </a:t>
            </a:r>
          </a:p>
          <a:p>
            <a:r>
              <a:rPr lang="en-US" dirty="0" smtClean="0"/>
              <a:t>maintain confidentiality of all information, including all print copies of information; </a:t>
            </a:r>
          </a:p>
          <a:p>
            <a:r>
              <a:rPr lang="en-US" dirty="0" smtClean="0"/>
              <a:t>shred any discarded print information containing client identification; </a:t>
            </a:r>
          </a:p>
          <a:p>
            <a:r>
              <a:rPr lang="en-US" dirty="0" smtClean="0"/>
              <a:t> locate printers in secured areas away from public access; </a:t>
            </a:r>
          </a:p>
          <a:p>
            <a:r>
              <a:rPr lang="en-US" dirty="0" smtClean="0"/>
              <a:t> retrieve printed information immediately; </a:t>
            </a:r>
          </a:p>
          <a:p>
            <a:r>
              <a:rPr lang="en-US" dirty="0" smtClean="0"/>
              <a:t> protect client information displayed on monitors (e.g., use of screen saver, location of monitor, use of privacy screens); </a:t>
            </a:r>
          </a:p>
          <a:p>
            <a:r>
              <a:rPr lang="en-US" dirty="0" smtClean="0"/>
              <a:t> use only systems with secured access to record client information; and </a:t>
            </a:r>
          </a:p>
          <a:p>
            <a:r>
              <a:rPr lang="en-US" dirty="0" smtClean="0"/>
              <a:t> only access client information which is required to provide nursing care for that client; accessing client information for purposes other than providing nursing care is a breach of confidentiality. </a:t>
            </a:r>
          </a:p>
          <a:p>
            <a:endParaRPr lang="en-US" dirty="0"/>
          </a:p>
        </p:txBody>
      </p:sp>
    </p:spTree>
  </p:cSld>
  <p:clrMapOvr>
    <a:masterClrMapping/>
  </p:clrMapOvr>
  <p:timing>
    <p:tnLst>
      <p:par>
        <p:cTn id="1" dur="indefinite" restart="never" nodeType="tmRoot"/>
      </p:par>
    </p:tn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DOCUMENTATION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In summary, regardless of the method used, registered nurses are responsible and accountable for documenting client care including assessments, interventions carried out, and results of the interventions on client outcomes. </a:t>
            </a:r>
          </a:p>
          <a:p>
            <a:r>
              <a:rPr lang="en-US" dirty="0" smtClean="0"/>
              <a:t>Clients who are very ill, considered high risk or have complex health-care needs require more comprehensive, in depth and frequent documentation by the registered nurse providing care.</a:t>
            </a:r>
            <a:endParaRPr lang="en-US" dirty="0"/>
          </a:p>
        </p:txBody>
      </p:sp>
    </p:spTree>
  </p:cSld>
  <p:clrMapOvr>
    <a:masterClrMapping/>
  </p:clrMapOvr>
  <p:timing>
    <p:tnLst>
      <p:par>
        <p:cTn id="1" dur="indefinite" restart="never" nodeType="tmRoot"/>
      </p:par>
    </p:tn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DOCUMENTATION</a:t>
            </a:r>
            <a:endParaRPr lang="en-US" b="1" dirty="0"/>
          </a:p>
        </p:txBody>
      </p:sp>
      <p:sp>
        <p:nvSpPr>
          <p:cNvPr id="3" name="Content Placeholder 2"/>
          <p:cNvSpPr>
            <a:spLocks noGrp="1"/>
          </p:cNvSpPr>
          <p:nvPr>
            <p:ph idx="1"/>
          </p:nvPr>
        </p:nvSpPr>
        <p:spPr/>
        <p:txBody>
          <a:bodyPr>
            <a:normAutofit/>
          </a:bodyPr>
          <a:lstStyle/>
          <a:p>
            <a:r>
              <a:rPr lang="en-US" b="1" i="1" dirty="0" smtClean="0"/>
              <a:t>Nursing Assessment - </a:t>
            </a:r>
            <a:r>
              <a:rPr lang="en-US" dirty="0" smtClean="0"/>
              <a:t>Documentation should reflect that nursing assessment occurs on a timely and regular basis.</a:t>
            </a:r>
          </a:p>
          <a:p>
            <a:r>
              <a:rPr lang="en-US" b="1" i="1" dirty="0" smtClean="0"/>
              <a:t>Diagnostic Reasoning - </a:t>
            </a:r>
            <a:r>
              <a:rPr lang="en-US" dirty="0" smtClean="0"/>
              <a:t>Documentation should reflect that the individual's health status evaluation is based on the information received and analyzed as a result of nursing assessment.</a:t>
            </a:r>
            <a:endParaRPr lang="en-US" dirty="0"/>
          </a:p>
        </p:txBody>
      </p:sp>
    </p:spTree>
  </p:cSld>
  <p:clrMapOvr>
    <a:masterClrMapping/>
  </p:clrMapOvr>
  <p:timing>
    <p:tnLst>
      <p:par>
        <p:cTn id="1" dur="indefinite" restart="never" nodeType="tmRoot"/>
      </p:par>
    </p:tn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DOCUMENTATION</a:t>
            </a:r>
            <a:endParaRPr lang="en-US" dirty="0"/>
          </a:p>
        </p:txBody>
      </p:sp>
      <p:sp>
        <p:nvSpPr>
          <p:cNvPr id="3" name="Content Placeholder 2"/>
          <p:cNvSpPr>
            <a:spLocks noGrp="1"/>
          </p:cNvSpPr>
          <p:nvPr>
            <p:ph idx="1"/>
          </p:nvPr>
        </p:nvSpPr>
        <p:spPr/>
        <p:txBody>
          <a:bodyPr>
            <a:normAutofit fontScale="85000" lnSpcReduction="20000"/>
          </a:bodyPr>
          <a:lstStyle/>
          <a:p>
            <a:r>
              <a:rPr lang="en-US" b="1" i="1" dirty="0" smtClean="0"/>
              <a:t>Planning - </a:t>
            </a:r>
            <a:r>
              <a:rPr lang="en-US" dirty="0" smtClean="0"/>
              <a:t>Documentation should reflect that a plan of care is developed based on nursing assessment and diagnostic reasoning.</a:t>
            </a:r>
          </a:p>
          <a:p>
            <a:r>
              <a:rPr lang="en-US" b="1" i="1" dirty="0" smtClean="0"/>
              <a:t>Implementation - </a:t>
            </a:r>
            <a:r>
              <a:rPr lang="en-US" dirty="0" smtClean="0"/>
              <a:t>Documentation should reflect that the plan developed to meet health needs/problems is being implemented.</a:t>
            </a:r>
          </a:p>
          <a:p>
            <a:pPr>
              <a:buNone/>
            </a:pPr>
            <a:r>
              <a:rPr lang="en-US" dirty="0" smtClean="0"/>
              <a:t>1. The nursing notes should reveal that treatment rendered is consistent with the nursing plan of care.</a:t>
            </a:r>
          </a:p>
          <a:p>
            <a:pPr>
              <a:buNone/>
            </a:pPr>
            <a:r>
              <a:rPr lang="en-US" dirty="0" smtClean="0"/>
              <a:t>2. The nursing notes should include information about the status of the health situation or problem, the treatment rendered, and the person’s response to treatment.</a:t>
            </a:r>
            <a:endParaRPr lang="en-US" dirty="0"/>
          </a:p>
        </p:txBody>
      </p:sp>
    </p:spTree>
  </p:cSld>
  <p:clrMapOvr>
    <a:masterClrMapping/>
  </p:clrMapOvr>
  <p:timing>
    <p:tnLst>
      <p:par>
        <p:cTn id="1" dur="indefinite" restart="never" nodeType="tmRoot"/>
      </p:par>
    </p:tn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DOCUMENTATION</a:t>
            </a:r>
            <a:endParaRPr lang="en-US" dirty="0"/>
          </a:p>
        </p:txBody>
      </p:sp>
      <p:sp>
        <p:nvSpPr>
          <p:cNvPr id="3" name="Content Placeholder 2"/>
          <p:cNvSpPr>
            <a:spLocks noGrp="1"/>
          </p:cNvSpPr>
          <p:nvPr>
            <p:ph idx="1"/>
          </p:nvPr>
        </p:nvSpPr>
        <p:spPr/>
        <p:txBody>
          <a:bodyPr>
            <a:normAutofit fontScale="92500" lnSpcReduction="20000"/>
          </a:bodyPr>
          <a:lstStyle/>
          <a:p>
            <a:r>
              <a:rPr lang="en-US" b="1" i="1" dirty="0" smtClean="0"/>
              <a:t>Evaluation - </a:t>
            </a:r>
            <a:r>
              <a:rPr lang="en-US" dirty="0" smtClean="0"/>
              <a:t>Documentation should reflect that outcomes of nursing interventions are carefully evaluated.</a:t>
            </a:r>
          </a:p>
          <a:p>
            <a:pPr>
              <a:buNone/>
            </a:pPr>
            <a:r>
              <a:rPr lang="en-US" dirty="0" smtClean="0"/>
              <a:t>1. The nursing notes should reflect the need to continue and/or change the plan of care.</a:t>
            </a:r>
          </a:p>
          <a:p>
            <a:pPr>
              <a:buNone/>
            </a:pPr>
            <a:r>
              <a:rPr lang="en-US" dirty="0" smtClean="0"/>
              <a:t>2. The nursing notes should reflect changes in the nursing plan of care.</a:t>
            </a:r>
          </a:p>
          <a:p>
            <a:pPr>
              <a:buNone/>
            </a:pPr>
            <a:r>
              <a:rPr lang="en-US" dirty="0" smtClean="0"/>
              <a:t>3. The nursing notes should include information about contacts with primary care prescribers and other members of the interdisciplinary team regarding the person’s health status.</a:t>
            </a:r>
            <a:endParaRPr lang="en-US" dirty="0"/>
          </a:p>
        </p:txBody>
      </p:sp>
    </p:spTree>
  </p:cSld>
  <p:clrMapOvr>
    <a:masterClrMapping/>
  </p:clrMapOvr>
  <p:timing>
    <p:tnLst>
      <p:par>
        <p:cTn id="1" dur="indefinite" restart="never" nodeType="tmRoot"/>
      </p:par>
    </p:tn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200" b="1" dirty="0" smtClean="0"/>
              <a:t>DOCUMENTATION IN THE NURSING PROCESS</a:t>
            </a:r>
            <a:endParaRPr lang="en-US" sz="3200" b="1" dirty="0"/>
          </a:p>
        </p:txBody>
      </p:sp>
      <p:graphicFrame>
        <p:nvGraphicFramePr>
          <p:cNvPr id="4" name="Content Placeholder 3"/>
          <p:cNvGraphicFramePr>
            <a:graphicFrameLocks noGrp="1"/>
          </p:cNvGraphicFramePr>
          <p:nvPr>
            <p:ph idx="1"/>
          </p:nvPr>
        </p:nvGraphicFramePr>
        <p:xfrm>
          <a:off x="457200" y="1066798"/>
          <a:ext cx="8686800" cy="5571976"/>
        </p:xfrm>
        <a:graphic>
          <a:graphicData uri="http://schemas.openxmlformats.org/drawingml/2006/table">
            <a:tbl>
              <a:tblPr firstRow="1" bandRow="1">
                <a:tableStyleId>{5C22544A-7EE6-4342-B048-85BDC9FD1C3A}</a:tableStyleId>
              </a:tblPr>
              <a:tblGrid>
                <a:gridCol w="2493433"/>
                <a:gridCol w="6193367"/>
              </a:tblGrid>
              <a:tr h="600514">
                <a:tc>
                  <a:txBody>
                    <a:bodyPr/>
                    <a:lstStyle/>
                    <a:p>
                      <a:r>
                        <a:rPr lang="en-US" sz="2800" dirty="0" smtClean="0"/>
                        <a:t>STEP</a:t>
                      </a:r>
                      <a:endParaRPr lang="en-US" sz="2800" dirty="0"/>
                    </a:p>
                  </a:txBody>
                  <a:tcPr/>
                </a:tc>
                <a:tc>
                  <a:txBody>
                    <a:bodyPr/>
                    <a:lstStyle/>
                    <a:p>
                      <a:r>
                        <a:rPr lang="en-US" sz="2800" dirty="0" smtClean="0"/>
                        <a:t>DOCUMENTATION FORMS</a:t>
                      </a:r>
                      <a:endParaRPr lang="en-US" sz="2800" dirty="0"/>
                    </a:p>
                  </a:txBody>
                  <a:tcPr/>
                </a:tc>
              </a:tr>
              <a:tr h="1301601">
                <a:tc>
                  <a:txBody>
                    <a:bodyPr/>
                    <a:lstStyle/>
                    <a:p>
                      <a:r>
                        <a:rPr lang="en-US" sz="2800" dirty="0" smtClean="0"/>
                        <a:t>Assessment</a:t>
                      </a:r>
                      <a:endParaRPr lang="en-US" sz="2800" dirty="0"/>
                    </a:p>
                  </a:txBody>
                  <a:tcPr/>
                </a:tc>
                <a:tc>
                  <a:txBody>
                    <a:bodyPr/>
                    <a:lstStyle/>
                    <a:p>
                      <a:r>
                        <a:rPr lang="en-US" sz="2800" dirty="0" smtClean="0"/>
                        <a:t>Initial assessment forms, various flow sheets (graphic record-TPR,BP,</a:t>
                      </a:r>
                      <a:r>
                        <a:rPr lang="en-US" sz="2800" baseline="0" dirty="0" smtClean="0"/>
                        <a:t> weight; fluid chart)</a:t>
                      </a:r>
                      <a:endParaRPr lang="en-US" sz="2800" dirty="0"/>
                    </a:p>
                  </a:txBody>
                  <a:tcPr/>
                </a:tc>
              </a:tr>
              <a:tr h="1706544">
                <a:tc>
                  <a:txBody>
                    <a:bodyPr/>
                    <a:lstStyle/>
                    <a:p>
                      <a:r>
                        <a:rPr lang="en-US" sz="2800" dirty="0" smtClean="0"/>
                        <a:t>Nursing diagnosis</a:t>
                      </a:r>
                      <a:endParaRPr lang="en-US" sz="2800" dirty="0"/>
                    </a:p>
                  </a:txBody>
                  <a:tcPr/>
                </a:tc>
                <a:tc>
                  <a:txBody>
                    <a:bodyPr/>
                    <a:lstStyle/>
                    <a:p>
                      <a:r>
                        <a:rPr lang="en-US" sz="2800" dirty="0" smtClean="0"/>
                        <a:t>Nursing care plan, critical pathway (guidelines for health care based on specific medical diagnosis), progress notes, problem list</a:t>
                      </a:r>
                      <a:endParaRPr lang="en-US" sz="2800" dirty="0"/>
                    </a:p>
                  </a:txBody>
                  <a:tcPr/>
                </a:tc>
              </a:tr>
              <a:tr h="600514">
                <a:tc>
                  <a:txBody>
                    <a:bodyPr/>
                    <a:lstStyle/>
                    <a:p>
                      <a:r>
                        <a:rPr lang="en-US" sz="2800" dirty="0" smtClean="0"/>
                        <a:t>Planning</a:t>
                      </a:r>
                      <a:endParaRPr lang="en-US" sz="2800" dirty="0"/>
                    </a:p>
                  </a:txBody>
                  <a:tcPr/>
                </a:tc>
                <a:tc>
                  <a:txBody>
                    <a:bodyPr/>
                    <a:lstStyle/>
                    <a:p>
                      <a:r>
                        <a:rPr lang="en-US" sz="2800" dirty="0" smtClean="0"/>
                        <a:t>Nursing care plan, critical pathway</a:t>
                      </a:r>
                      <a:endParaRPr lang="en-US" sz="2800" dirty="0"/>
                    </a:p>
                  </a:txBody>
                  <a:tcPr/>
                </a:tc>
              </a:tr>
              <a:tr h="600514">
                <a:tc>
                  <a:txBody>
                    <a:bodyPr/>
                    <a:lstStyle/>
                    <a:p>
                      <a:r>
                        <a:rPr lang="en-US" sz="2800" dirty="0" smtClean="0"/>
                        <a:t>Implementing</a:t>
                      </a:r>
                      <a:endParaRPr lang="en-US" sz="2800" dirty="0"/>
                    </a:p>
                  </a:txBody>
                  <a:tcPr/>
                </a:tc>
                <a:tc>
                  <a:txBody>
                    <a:bodyPr/>
                    <a:lstStyle/>
                    <a:p>
                      <a:r>
                        <a:rPr lang="en-US" sz="2800" dirty="0" smtClean="0"/>
                        <a:t>Progress notes,</a:t>
                      </a:r>
                      <a:r>
                        <a:rPr lang="en-US" sz="2800" baseline="0" dirty="0" smtClean="0"/>
                        <a:t> flow sheets</a:t>
                      </a:r>
                      <a:endParaRPr lang="en-US" sz="2800" dirty="0"/>
                    </a:p>
                  </a:txBody>
                  <a:tcPr/>
                </a:tc>
              </a:tr>
              <a:tr h="600514">
                <a:tc>
                  <a:txBody>
                    <a:bodyPr/>
                    <a:lstStyle/>
                    <a:p>
                      <a:r>
                        <a:rPr lang="en-US" sz="2800" dirty="0" smtClean="0"/>
                        <a:t>Evaluating </a:t>
                      </a:r>
                      <a:endParaRPr lang="en-US" sz="2800" dirty="0"/>
                    </a:p>
                  </a:txBody>
                  <a:tcPr/>
                </a:tc>
                <a:tc>
                  <a:txBody>
                    <a:bodyPr/>
                    <a:lstStyle/>
                    <a:p>
                      <a:r>
                        <a:rPr lang="en-US" sz="2800" dirty="0" smtClean="0"/>
                        <a:t>Progress notes</a:t>
                      </a:r>
                      <a:endParaRPr lang="en-US" sz="2800" dirty="0"/>
                    </a:p>
                  </a:txBody>
                  <a:tcPr/>
                </a:tc>
              </a:tr>
            </a:tbl>
          </a:graphicData>
        </a:graphic>
      </p:graphicFrame>
    </p:spTree>
  </p:cSld>
  <p:clrMapOvr>
    <a:masterClrMapping/>
  </p:clrMapOvr>
  <p:timing>
    <p:tnLst>
      <p:par>
        <p:cTn id="1" dur="indefinite" restart="never" nodeType="tmRoot"/>
      </p:par>
    </p:tnLst>
  </p:timing>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t>NURSING CARE PLAN </a:t>
            </a:r>
            <a:endParaRPr lang="en-US" b="1" dirty="0"/>
          </a:p>
        </p:txBody>
      </p:sp>
      <p:graphicFrame>
        <p:nvGraphicFramePr>
          <p:cNvPr id="4" name="Content Placeholder 3"/>
          <p:cNvGraphicFramePr>
            <a:graphicFrameLocks noGrp="1"/>
          </p:cNvGraphicFramePr>
          <p:nvPr>
            <p:ph idx="1"/>
          </p:nvPr>
        </p:nvGraphicFramePr>
        <p:xfrm>
          <a:off x="457200" y="990601"/>
          <a:ext cx="8229600" cy="5669280"/>
        </p:xfrm>
        <a:graphic>
          <a:graphicData uri="http://schemas.openxmlformats.org/drawingml/2006/table">
            <a:tbl>
              <a:tblPr firstRow="1" bandRow="1">
                <a:tableStyleId>{5C22544A-7EE6-4342-B048-85BDC9FD1C3A}</a:tableStyleId>
              </a:tblPr>
              <a:tblGrid>
                <a:gridCol w="3581400"/>
                <a:gridCol w="4648200"/>
              </a:tblGrid>
              <a:tr h="838199">
                <a:tc>
                  <a:txBody>
                    <a:bodyPr/>
                    <a:lstStyle/>
                    <a:p>
                      <a:r>
                        <a:rPr lang="en-US" sz="3600" b="1" kern="1200" baseline="0" dirty="0" smtClean="0">
                          <a:solidFill>
                            <a:schemeClr val="lt1"/>
                          </a:solidFill>
                          <a:latin typeface="+mn-lt"/>
                          <a:ea typeface="+mn-ea"/>
                          <a:cs typeface="+mn-cs"/>
                        </a:rPr>
                        <a:t>Conclusion</a:t>
                      </a:r>
                      <a:endParaRPr lang="en-US" sz="36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600" b="1" kern="1200" baseline="0" dirty="0" smtClean="0">
                          <a:solidFill>
                            <a:schemeClr val="lt1"/>
                          </a:solidFill>
                          <a:latin typeface="+mn-lt"/>
                          <a:ea typeface="+mn-ea"/>
                          <a:cs typeface="+mn-cs"/>
                        </a:rPr>
                        <a:t>Action</a:t>
                      </a:r>
                      <a:endParaRPr lang="en-US" sz="3600" b="1" dirty="0" smtClean="0"/>
                    </a:p>
                    <a:p>
                      <a:endParaRPr lang="en-US" sz="3600" b="1" dirty="0"/>
                    </a:p>
                  </a:txBody>
                  <a:tcPr/>
                </a:tc>
              </a:tr>
              <a:tr h="4448923">
                <a:tc>
                  <a:txBody>
                    <a:bodyPr/>
                    <a:lstStyle/>
                    <a:p>
                      <a:r>
                        <a:rPr lang="en-US" sz="1800" kern="1200" baseline="0" dirty="0" smtClean="0">
                          <a:solidFill>
                            <a:schemeClr val="dk1"/>
                          </a:solidFill>
                          <a:latin typeface="+mn-lt"/>
                          <a:ea typeface="+mn-ea"/>
                          <a:cs typeface="+mn-cs"/>
                        </a:rPr>
                        <a:t>1. Problem resolved  </a:t>
                      </a:r>
                    </a:p>
                    <a:p>
                      <a:r>
                        <a:rPr lang="en-US" sz="1800" kern="1200" baseline="0" dirty="0" smtClean="0">
                          <a:solidFill>
                            <a:schemeClr val="dk1"/>
                          </a:solidFill>
                          <a:latin typeface="+mn-lt"/>
                          <a:ea typeface="+mn-ea"/>
                          <a:cs typeface="+mn-cs"/>
                        </a:rPr>
                        <a:t>2. Potential problem prevented</a:t>
                      </a:r>
                    </a:p>
                    <a:p>
                      <a:endParaRPr lang="en-US" sz="1800" kern="1200" baseline="0" dirty="0" smtClean="0">
                        <a:solidFill>
                          <a:schemeClr val="dk1"/>
                        </a:solidFill>
                        <a:latin typeface="+mn-lt"/>
                        <a:ea typeface="+mn-ea"/>
                        <a:cs typeface="+mn-cs"/>
                      </a:endParaRPr>
                    </a:p>
                    <a:p>
                      <a:r>
                        <a:rPr lang="en-US" sz="1800" kern="1200" baseline="0" dirty="0" smtClean="0">
                          <a:solidFill>
                            <a:schemeClr val="dk1"/>
                          </a:solidFill>
                          <a:latin typeface="+mn-lt"/>
                          <a:ea typeface="+mn-ea"/>
                          <a:cs typeface="+mn-cs"/>
                        </a:rPr>
                        <a:t>3. Possible problem ruled out</a:t>
                      </a:r>
                    </a:p>
                    <a:p>
                      <a:r>
                        <a:rPr lang="en-US" sz="1800" kern="1200" baseline="0" dirty="0" smtClean="0">
                          <a:solidFill>
                            <a:schemeClr val="dk1"/>
                          </a:solidFill>
                          <a:latin typeface="+mn-lt"/>
                          <a:ea typeface="+mn-ea"/>
                          <a:cs typeface="+mn-cs"/>
                        </a:rPr>
                        <a:t>4. Actual problem still exists </a:t>
                      </a:r>
                    </a:p>
                    <a:p>
                      <a:endParaRPr lang="en-US" sz="1800" kern="1200" baseline="0" dirty="0" smtClean="0">
                        <a:solidFill>
                          <a:schemeClr val="dk1"/>
                        </a:solidFill>
                        <a:latin typeface="+mn-lt"/>
                        <a:ea typeface="+mn-ea"/>
                        <a:cs typeface="+mn-cs"/>
                      </a:endParaRPr>
                    </a:p>
                    <a:p>
                      <a:endParaRPr lang="en-US" sz="1800" kern="1200" baseline="0" dirty="0" smtClean="0">
                        <a:solidFill>
                          <a:schemeClr val="dk1"/>
                        </a:solidFill>
                        <a:latin typeface="+mn-lt"/>
                        <a:ea typeface="+mn-ea"/>
                        <a:cs typeface="+mn-cs"/>
                      </a:endParaRPr>
                    </a:p>
                    <a:p>
                      <a:endParaRPr lang="en-US" sz="1800" kern="1200" baseline="0" dirty="0" smtClean="0">
                        <a:solidFill>
                          <a:schemeClr val="dk1"/>
                        </a:solidFill>
                        <a:latin typeface="+mn-lt"/>
                        <a:ea typeface="+mn-ea"/>
                        <a:cs typeface="+mn-cs"/>
                      </a:endParaRPr>
                    </a:p>
                    <a:p>
                      <a:r>
                        <a:rPr lang="en-US" sz="1800" kern="1200" baseline="0" dirty="0" smtClean="0">
                          <a:solidFill>
                            <a:schemeClr val="dk1"/>
                          </a:solidFill>
                          <a:latin typeface="+mn-lt"/>
                          <a:ea typeface="+mn-ea"/>
                          <a:cs typeface="+mn-cs"/>
                        </a:rPr>
                        <a:t>5. Problem is reduced </a:t>
                      </a:r>
                    </a:p>
                    <a:p>
                      <a:endParaRPr lang="en-US" sz="1800" kern="1200" baseline="0" dirty="0" smtClean="0">
                        <a:solidFill>
                          <a:schemeClr val="dk1"/>
                        </a:solidFill>
                        <a:latin typeface="+mn-lt"/>
                        <a:ea typeface="+mn-ea"/>
                        <a:cs typeface="+mn-cs"/>
                      </a:endParaRPr>
                    </a:p>
                    <a:p>
                      <a:endParaRPr lang="en-US" sz="1800" kern="1200" baseline="0" dirty="0" smtClean="0">
                        <a:solidFill>
                          <a:schemeClr val="dk1"/>
                        </a:solidFill>
                        <a:latin typeface="+mn-lt"/>
                        <a:ea typeface="+mn-ea"/>
                        <a:cs typeface="+mn-cs"/>
                      </a:endParaRPr>
                    </a:p>
                    <a:p>
                      <a:endParaRPr lang="en-US" sz="1800" kern="1200" baseline="0" dirty="0" smtClean="0">
                        <a:solidFill>
                          <a:schemeClr val="dk1"/>
                        </a:solidFill>
                        <a:latin typeface="+mn-lt"/>
                        <a:ea typeface="+mn-ea"/>
                        <a:cs typeface="+mn-cs"/>
                      </a:endParaRPr>
                    </a:p>
                    <a:p>
                      <a:endParaRPr lang="en-US" sz="1800" kern="1200" baseline="0" dirty="0" smtClean="0">
                        <a:solidFill>
                          <a:schemeClr val="dk1"/>
                        </a:solidFill>
                        <a:latin typeface="+mn-lt"/>
                        <a:ea typeface="+mn-ea"/>
                        <a:cs typeface="+mn-cs"/>
                      </a:endParaRPr>
                    </a:p>
                    <a:p>
                      <a:r>
                        <a:rPr lang="en-US" sz="1800" kern="1200" baseline="0" dirty="0" smtClean="0">
                          <a:solidFill>
                            <a:schemeClr val="dk1"/>
                          </a:solidFill>
                          <a:latin typeface="+mn-lt"/>
                          <a:ea typeface="+mn-ea"/>
                          <a:cs typeface="+mn-cs"/>
                        </a:rPr>
                        <a:t>6. All problems resolved</a:t>
                      </a:r>
                      <a:endParaRPr lang="en-US" dirty="0"/>
                    </a:p>
                  </a:txBody>
                  <a:tcPr/>
                </a:tc>
                <a:tc>
                  <a:txBody>
                    <a:bodyPr/>
                    <a:lstStyle/>
                    <a:p>
                      <a:r>
                        <a:rPr lang="en-US" sz="1800" kern="1200" baseline="0" dirty="0" smtClean="0">
                          <a:solidFill>
                            <a:schemeClr val="dk1"/>
                          </a:solidFill>
                          <a:latin typeface="+mn-lt"/>
                          <a:ea typeface="+mn-ea"/>
                          <a:cs typeface="+mn-cs"/>
                        </a:rPr>
                        <a:t>1. Remove from active problem list.</a:t>
                      </a:r>
                    </a:p>
                    <a:p>
                      <a:r>
                        <a:rPr lang="en-US" sz="1800" kern="1200" baseline="0" dirty="0" smtClean="0">
                          <a:solidFill>
                            <a:schemeClr val="dk1"/>
                          </a:solidFill>
                          <a:latin typeface="+mn-lt"/>
                          <a:ea typeface="+mn-ea"/>
                          <a:cs typeface="+mn-cs"/>
                        </a:rPr>
                        <a:t>2. Maintain on the active problem list.</a:t>
                      </a:r>
                    </a:p>
                    <a:p>
                      <a:r>
                        <a:rPr lang="en-US" sz="1800" kern="1200" baseline="0" dirty="0" smtClean="0">
                          <a:solidFill>
                            <a:schemeClr val="dk1"/>
                          </a:solidFill>
                          <a:latin typeface="+mn-lt"/>
                          <a:ea typeface="+mn-ea"/>
                          <a:cs typeface="+mn-cs"/>
                        </a:rPr>
                        <a:t>risk factors remain</a:t>
                      </a:r>
                    </a:p>
                    <a:p>
                      <a:r>
                        <a:rPr lang="en-US" sz="1800" kern="1200" baseline="0" dirty="0" smtClean="0">
                          <a:solidFill>
                            <a:schemeClr val="dk1"/>
                          </a:solidFill>
                          <a:latin typeface="+mn-lt"/>
                          <a:ea typeface="+mn-ea"/>
                          <a:cs typeface="+mn-cs"/>
                        </a:rPr>
                        <a:t>3. Remove from active problem list.</a:t>
                      </a:r>
                    </a:p>
                    <a:p>
                      <a:r>
                        <a:rPr lang="en-US" sz="1800" kern="1200" baseline="0" dirty="0" smtClean="0">
                          <a:solidFill>
                            <a:schemeClr val="dk1"/>
                          </a:solidFill>
                          <a:latin typeface="+mn-lt"/>
                          <a:ea typeface="+mn-ea"/>
                          <a:cs typeface="+mn-cs"/>
                        </a:rPr>
                        <a:t>4. Maintain on active problem list; care</a:t>
                      </a:r>
                    </a:p>
                    <a:p>
                      <a:r>
                        <a:rPr lang="en-US" sz="1800" kern="1200" baseline="0" dirty="0" smtClean="0">
                          <a:solidFill>
                            <a:schemeClr val="dk1"/>
                          </a:solidFill>
                          <a:latin typeface="+mn-lt"/>
                          <a:ea typeface="+mn-ea"/>
                          <a:cs typeface="+mn-cs"/>
                        </a:rPr>
                        <a:t>plan may need revision or the same plan</a:t>
                      </a:r>
                    </a:p>
                    <a:p>
                      <a:r>
                        <a:rPr lang="en-US" sz="1800" kern="1200" baseline="0" dirty="0" smtClean="0">
                          <a:solidFill>
                            <a:schemeClr val="dk1"/>
                          </a:solidFill>
                          <a:latin typeface="+mn-lt"/>
                          <a:ea typeface="+mn-ea"/>
                          <a:cs typeface="+mn-cs"/>
                        </a:rPr>
                        <a:t>may be continued and allow more time</a:t>
                      </a:r>
                    </a:p>
                    <a:p>
                      <a:r>
                        <a:rPr lang="en-US" sz="1800" kern="1200" baseline="0" dirty="0" smtClean="0">
                          <a:solidFill>
                            <a:schemeClr val="dk1"/>
                          </a:solidFill>
                          <a:latin typeface="+mn-lt"/>
                          <a:ea typeface="+mn-ea"/>
                          <a:cs typeface="+mn-cs"/>
                        </a:rPr>
                        <a:t>for response to treatment.</a:t>
                      </a:r>
                    </a:p>
                    <a:p>
                      <a:r>
                        <a:rPr lang="en-US" sz="1800" kern="1200" baseline="0" dirty="0" smtClean="0">
                          <a:solidFill>
                            <a:schemeClr val="dk1"/>
                          </a:solidFill>
                          <a:latin typeface="+mn-lt"/>
                          <a:ea typeface="+mn-ea"/>
                          <a:cs typeface="+mn-cs"/>
                        </a:rPr>
                        <a:t>5. Maintain on the active problem list; care</a:t>
                      </a:r>
                    </a:p>
                    <a:p>
                      <a:r>
                        <a:rPr lang="en-US" sz="1800" kern="1200" baseline="0" dirty="0" smtClean="0">
                          <a:solidFill>
                            <a:schemeClr val="dk1"/>
                          </a:solidFill>
                          <a:latin typeface="+mn-lt"/>
                          <a:ea typeface="+mn-ea"/>
                          <a:cs typeface="+mn-cs"/>
                        </a:rPr>
                        <a:t>plan may need revision or the same plan</a:t>
                      </a:r>
                    </a:p>
                    <a:p>
                      <a:r>
                        <a:rPr lang="en-US" sz="1800" kern="1200" baseline="0" dirty="0" smtClean="0">
                          <a:solidFill>
                            <a:schemeClr val="dk1"/>
                          </a:solidFill>
                          <a:latin typeface="+mn-lt"/>
                          <a:ea typeface="+mn-ea"/>
                          <a:cs typeface="+mn-cs"/>
                        </a:rPr>
                        <a:t>may be continued and allow for more</a:t>
                      </a:r>
                    </a:p>
                    <a:p>
                      <a:r>
                        <a:rPr lang="en-US" sz="1800" kern="1200" baseline="0" dirty="0" smtClean="0">
                          <a:solidFill>
                            <a:schemeClr val="dk1"/>
                          </a:solidFill>
                          <a:latin typeface="+mn-lt"/>
                          <a:ea typeface="+mn-ea"/>
                          <a:cs typeface="+mn-cs"/>
                        </a:rPr>
                        <a:t>time for response to treatment.</a:t>
                      </a:r>
                    </a:p>
                    <a:p>
                      <a:endParaRPr lang="en-US" sz="1800" kern="1200" baseline="0" dirty="0" smtClean="0">
                        <a:solidFill>
                          <a:schemeClr val="dk1"/>
                        </a:solidFill>
                        <a:latin typeface="+mn-lt"/>
                        <a:ea typeface="+mn-ea"/>
                        <a:cs typeface="+mn-cs"/>
                      </a:endParaRPr>
                    </a:p>
                    <a:p>
                      <a:r>
                        <a:rPr lang="en-US" sz="1800" kern="1200" baseline="0" dirty="0" smtClean="0">
                          <a:solidFill>
                            <a:schemeClr val="dk1"/>
                          </a:solidFill>
                          <a:latin typeface="+mn-lt"/>
                          <a:ea typeface="+mn-ea"/>
                          <a:cs typeface="+mn-cs"/>
                        </a:rPr>
                        <a:t>6. No further nursing plan of care is</a:t>
                      </a:r>
                    </a:p>
                    <a:p>
                      <a:r>
                        <a:rPr lang="en-US" sz="1800" kern="1200" baseline="0" dirty="0" smtClean="0">
                          <a:solidFill>
                            <a:schemeClr val="dk1"/>
                          </a:solidFill>
                          <a:latin typeface="+mn-lt"/>
                          <a:ea typeface="+mn-ea"/>
                          <a:cs typeface="+mn-cs"/>
                        </a:rPr>
                        <a:t>no new problems needed.</a:t>
                      </a:r>
                      <a:endParaRPr lang="en-US" dirty="0" smtClean="0"/>
                    </a:p>
                    <a:p>
                      <a:endParaRPr lang="en-US" dirty="0"/>
                    </a:p>
                  </a:txBody>
                  <a:tcPr/>
                </a:tc>
              </a:tr>
            </a:tbl>
          </a:graphicData>
        </a:graphic>
      </p:graphicFrame>
    </p:spTree>
  </p:cSld>
  <p:clrMapOvr>
    <a:masterClrMapping/>
  </p:clrMapOvr>
  <p:timing>
    <p:tnLst>
      <p:par>
        <p:cTn id="1" dur="indefinite" restart="never" nodeType="tmRoot"/>
      </p:par>
    </p:tn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Examples of documents</a:t>
            </a:r>
            <a:endParaRPr lang="en-US" b="1" dirty="0"/>
          </a:p>
        </p:txBody>
      </p:sp>
      <p:sp>
        <p:nvSpPr>
          <p:cNvPr id="3" name="Content Placeholder 2"/>
          <p:cNvSpPr>
            <a:spLocks noGrp="1"/>
          </p:cNvSpPr>
          <p:nvPr>
            <p:ph idx="1"/>
          </p:nvPr>
        </p:nvSpPr>
        <p:spPr/>
        <p:txBody>
          <a:bodyPr>
            <a:normAutofit fontScale="92500" lnSpcReduction="10000"/>
          </a:bodyPr>
          <a:lstStyle/>
          <a:p>
            <a:r>
              <a:rPr lang="en-US" dirty="0" err="1" smtClean="0"/>
              <a:t>Kardex</a:t>
            </a:r>
            <a:endParaRPr lang="en-US" dirty="0" smtClean="0"/>
          </a:p>
          <a:p>
            <a:r>
              <a:rPr lang="en-US" dirty="0" smtClean="0"/>
              <a:t>Observation charts – temperature charts, </a:t>
            </a:r>
            <a:r>
              <a:rPr lang="en-US" dirty="0" err="1" smtClean="0"/>
              <a:t>glascow</a:t>
            </a:r>
            <a:r>
              <a:rPr lang="en-US" dirty="0" smtClean="0"/>
              <a:t> coma scale charts</a:t>
            </a:r>
          </a:p>
          <a:p>
            <a:r>
              <a:rPr lang="en-US" dirty="0" smtClean="0"/>
              <a:t>Fluid balance charts</a:t>
            </a:r>
          </a:p>
          <a:p>
            <a:r>
              <a:rPr lang="en-US" dirty="0" smtClean="0"/>
              <a:t>Treatment charts</a:t>
            </a:r>
          </a:p>
          <a:p>
            <a:r>
              <a:rPr lang="en-US" dirty="0" smtClean="0"/>
              <a:t>Operation charts – pre-operative checklists, </a:t>
            </a:r>
            <a:r>
              <a:rPr lang="en-US" dirty="0" err="1" smtClean="0"/>
              <a:t>anaesthetic</a:t>
            </a:r>
            <a:r>
              <a:rPr lang="en-US" dirty="0" smtClean="0"/>
              <a:t> charts, operation notes, consent forms</a:t>
            </a:r>
          </a:p>
          <a:p>
            <a:r>
              <a:rPr lang="en-US" dirty="0" smtClean="0"/>
              <a:t>Incident/ accident forms</a:t>
            </a:r>
          </a:p>
          <a:p>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t/>
            </a:r>
            <a:br>
              <a:rPr lang="en-US" b="1" dirty="0" smtClean="0"/>
            </a:br>
            <a:r>
              <a:rPr lang="en-US" b="1" dirty="0" smtClean="0"/>
              <a:t>TRENDS OF NURSING</a:t>
            </a:r>
            <a:r>
              <a:rPr lang="en-US" dirty="0" smtClean="0"/>
              <a:t/>
            </a:r>
            <a:br>
              <a:rPr lang="en-US" dirty="0" smtClean="0"/>
            </a:br>
            <a:endParaRPr lang="en-US" dirty="0"/>
          </a:p>
        </p:txBody>
      </p:sp>
      <p:sp>
        <p:nvSpPr>
          <p:cNvPr id="3" name="Content Placeholder 2"/>
          <p:cNvSpPr>
            <a:spLocks noGrp="1"/>
          </p:cNvSpPr>
          <p:nvPr>
            <p:ph idx="1"/>
          </p:nvPr>
        </p:nvSpPr>
        <p:spPr>
          <a:xfrm>
            <a:off x="457200" y="838200"/>
            <a:ext cx="8229600" cy="5791200"/>
          </a:xfrm>
        </p:spPr>
        <p:txBody>
          <a:bodyPr>
            <a:normAutofit/>
          </a:bodyPr>
          <a:lstStyle/>
          <a:p>
            <a:r>
              <a:rPr lang="en-US" dirty="0" smtClean="0"/>
              <a:t>The nursing profession has evolved over years and continues to grow in response to society’s needs.</a:t>
            </a:r>
          </a:p>
          <a:p>
            <a:r>
              <a:rPr lang="en-US" dirty="0" smtClean="0"/>
              <a:t>Nursing history has shaped the profession’s educational requirements, roles and practice settings.</a:t>
            </a:r>
          </a:p>
          <a:p>
            <a:r>
              <a:rPr lang="en-US" dirty="0" smtClean="0"/>
              <a:t>Educational preparation and career opportunities in nursing are numerous.</a:t>
            </a:r>
          </a:p>
          <a:p>
            <a:r>
              <a:rPr lang="en-US" dirty="0" smtClean="0"/>
              <a:t>Nursing roles have expanded as the profession has developed more autonomy and gained status.</a:t>
            </a:r>
          </a:p>
          <a:p>
            <a:endParaRPr lang="en-US" dirty="0"/>
          </a:p>
        </p:txBody>
      </p:sp>
    </p:spTree>
  </p:cSld>
  <p:clrMapOvr>
    <a:masterClrMapping/>
  </p:clrMapOvr>
  <p:timing>
    <p:tnLst>
      <p:par>
        <p:cTn id="1" dur="indefinite" restart="never" nodeType="tmRoot"/>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KARDEX</a:t>
            </a:r>
            <a:endParaRPr lang="en-US" b="1" dirty="0"/>
          </a:p>
        </p:txBody>
      </p:sp>
      <p:sp>
        <p:nvSpPr>
          <p:cNvPr id="3" name="Content Placeholder 2"/>
          <p:cNvSpPr>
            <a:spLocks noGrp="1"/>
          </p:cNvSpPr>
          <p:nvPr>
            <p:ph idx="1"/>
          </p:nvPr>
        </p:nvSpPr>
        <p:spPr/>
        <p:txBody>
          <a:bodyPr/>
          <a:lstStyle/>
          <a:p>
            <a:r>
              <a:rPr lang="en-US" dirty="0" smtClean="0"/>
              <a:t>Is a widely used, concise method of organizing and recording data about a client, making information quickly accessible to all health professionals.</a:t>
            </a:r>
          </a:p>
          <a:p>
            <a:r>
              <a:rPr lang="en-US" dirty="0" smtClean="0"/>
              <a:t>Consists a series of cards kept in a portable index file or computer-generated forms.</a:t>
            </a:r>
          </a:p>
          <a:p>
            <a:endParaRPr lang="en-US" dirty="0" smtClean="0"/>
          </a:p>
          <a:p>
            <a:endParaRPr lang="en-US" dirty="0"/>
          </a:p>
        </p:txBody>
      </p:sp>
    </p:spTree>
  </p:cSld>
  <p:clrMapOvr>
    <a:masterClrMapping/>
  </p:clrMapOvr>
  <p:timing>
    <p:tnLst>
      <p:par>
        <p:cTn id="1" dur="indefinite" restart="never" nodeType="tmRoot"/>
      </p:par>
    </p:tn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il_fi" descr="https://myneufolio.digication.com/files/M14494a374da82e6185a6ee96a378d441.jpg"/>
          <p:cNvPicPr>
            <a:picLocks noGrp="1"/>
          </p:cNvPicPr>
          <p:nvPr>
            <p:ph idx="1"/>
          </p:nvPr>
        </p:nvPicPr>
        <p:blipFill>
          <a:blip r:embed="rId2"/>
          <a:srcRect/>
          <a:stretch>
            <a:fillRect/>
          </a:stretch>
        </p:blipFill>
        <p:spPr bwMode="auto">
          <a:xfrm>
            <a:off x="1371600" y="990600"/>
            <a:ext cx="594360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lgn="ctr">
              <a:buNone/>
            </a:pPr>
            <a:r>
              <a:rPr lang="en-US" sz="9600" b="1" dirty="0" smtClean="0"/>
              <a:t>	REPORTS</a:t>
            </a:r>
            <a:endParaRPr lang="en-US" sz="9600" b="1" dirty="0"/>
          </a:p>
        </p:txBody>
      </p:sp>
    </p:spTree>
  </p:cSld>
  <p:clrMapOvr>
    <a:masterClrMapping/>
  </p:clrMapOvr>
  <p:timing>
    <p:tnLst>
      <p:par>
        <p:cTn id="1" dur="indefinite" restart="never" nodeType="tmRoot"/>
      </p:par>
    </p:tn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REPORTING</a:t>
            </a:r>
            <a:endParaRPr lang="en-US" b="1" dirty="0"/>
          </a:p>
        </p:txBody>
      </p:sp>
      <p:sp>
        <p:nvSpPr>
          <p:cNvPr id="3" name="Content Placeholder 2"/>
          <p:cNvSpPr>
            <a:spLocks noGrp="1"/>
          </p:cNvSpPr>
          <p:nvPr>
            <p:ph idx="1"/>
          </p:nvPr>
        </p:nvSpPr>
        <p:spPr/>
        <p:txBody>
          <a:bodyPr>
            <a:normAutofit lnSpcReduction="10000"/>
          </a:bodyPr>
          <a:lstStyle/>
          <a:p>
            <a:r>
              <a:rPr lang="en-US" dirty="0" smtClean="0"/>
              <a:t>The purpose of reporting is to communicate specific information to a person or a group of people.</a:t>
            </a:r>
          </a:p>
          <a:p>
            <a:r>
              <a:rPr lang="en-US" dirty="0" smtClean="0"/>
              <a:t>A report, whether written or oral should be concise, including pertinent information but not extraneous detail.</a:t>
            </a:r>
          </a:p>
          <a:p>
            <a:r>
              <a:rPr lang="en-US" dirty="0" smtClean="0"/>
              <a:t>Reporting can include sharing of information or ideas with colleagues and other health </a:t>
            </a:r>
            <a:r>
              <a:rPr lang="en-US" dirty="0" err="1" smtClean="0"/>
              <a:t>proffessionals</a:t>
            </a:r>
            <a:r>
              <a:rPr lang="en-US" dirty="0" smtClean="0"/>
              <a:t>.</a:t>
            </a:r>
            <a:endParaRPr lang="en-US" dirty="0"/>
          </a:p>
        </p:txBody>
      </p:sp>
    </p:spTree>
  </p:cSld>
  <p:clrMapOvr>
    <a:masterClrMapping/>
  </p:clrMapOvr>
  <p:timing>
    <p:tnLst>
      <p:par>
        <p:cTn id="1" dur="indefinite" restart="never" nodeType="tmRoot"/>
      </p:par>
    </p:tn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Indications for report giving</a:t>
            </a:r>
            <a:endParaRPr lang="en-US" b="1" dirty="0"/>
          </a:p>
        </p:txBody>
      </p:sp>
      <p:sp>
        <p:nvSpPr>
          <p:cNvPr id="3" name="Content Placeholder 2"/>
          <p:cNvSpPr>
            <a:spLocks noGrp="1"/>
          </p:cNvSpPr>
          <p:nvPr>
            <p:ph idx="1"/>
          </p:nvPr>
        </p:nvSpPr>
        <p:spPr/>
        <p:txBody>
          <a:bodyPr/>
          <a:lstStyle/>
          <a:p>
            <a:r>
              <a:rPr lang="en-US" dirty="0" smtClean="0"/>
              <a:t>Change of shift by the nursing staff</a:t>
            </a:r>
          </a:p>
          <a:p>
            <a:r>
              <a:rPr lang="en-US" dirty="0" smtClean="0"/>
              <a:t>Required information by team members managing the patient</a:t>
            </a:r>
          </a:p>
          <a:p>
            <a:r>
              <a:rPr lang="en-US" dirty="0" smtClean="0"/>
              <a:t>Transfer of patients to new department or institution</a:t>
            </a:r>
            <a:endParaRPr lang="en-US" dirty="0"/>
          </a:p>
        </p:txBody>
      </p:sp>
    </p:spTree>
  </p:cSld>
  <p:clrMapOvr>
    <a:masterClrMapping/>
  </p:clrMapOvr>
  <p:timing>
    <p:tnLst>
      <p:par>
        <p:cTn id="1" dur="indefinite" restart="never" nodeType="tmRoot"/>
      </p:par>
    </p:tn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REPORTING</a:t>
            </a:r>
            <a:endParaRPr lang="en-US" dirty="0"/>
          </a:p>
        </p:txBody>
      </p:sp>
      <p:sp>
        <p:nvSpPr>
          <p:cNvPr id="3" name="Content Placeholder 2"/>
          <p:cNvSpPr>
            <a:spLocks noGrp="1"/>
          </p:cNvSpPr>
          <p:nvPr>
            <p:ph idx="1"/>
          </p:nvPr>
        </p:nvSpPr>
        <p:spPr/>
        <p:txBody>
          <a:bodyPr/>
          <a:lstStyle/>
          <a:p>
            <a:pPr>
              <a:buNone/>
            </a:pPr>
            <a:r>
              <a:rPr lang="en-US" b="1" dirty="0" smtClean="0"/>
              <a:t>Change of shift reports </a:t>
            </a:r>
            <a:r>
              <a:rPr lang="en-US" dirty="0" smtClean="0"/>
              <a:t>– a report given to all nurses on the next shift. Its purpose is to provide continuity of care for clients by providing the new caregivers a quick summary of client needs and details of care to be given.</a:t>
            </a:r>
          </a:p>
          <a:p>
            <a:r>
              <a:rPr lang="en-US" dirty="0" smtClean="0"/>
              <a:t>May be written or oral</a:t>
            </a:r>
          </a:p>
          <a:p>
            <a:pPr>
              <a:buNone/>
            </a:pPr>
            <a:r>
              <a:rPr lang="en-US" b="1" dirty="0" smtClean="0"/>
              <a:t>Telephone reports</a:t>
            </a:r>
            <a:r>
              <a:rPr lang="en-US" dirty="0" smtClean="0"/>
              <a:t> – nurses inform physicians about a change in a client’s condition</a:t>
            </a:r>
            <a:endParaRPr lang="en-US" dirty="0"/>
          </a:p>
        </p:txBody>
      </p:sp>
    </p:spTree>
  </p:cSld>
  <p:clrMapOvr>
    <a:masterClrMapping/>
  </p:clrMapOvr>
  <p:timing>
    <p:tnLst>
      <p:par>
        <p:cTn id="1" dur="indefinite" restart="never" nodeType="tmRoot"/>
      </p:par>
    </p:tn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REPORTING</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Telephone orders – physicians often order a therapy for a client by telephone.</a:t>
            </a:r>
          </a:p>
          <a:p>
            <a:r>
              <a:rPr lang="en-US" dirty="0" smtClean="0"/>
              <a:t>Care plan conference – is a meeting of a group of nurses to discuss possible solutions to certain problems of a client.</a:t>
            </a:r>
          </a:p>
          <a:p>
            <a:r>
              <a:rPr lang="en-US" dirty="0" smtClean="0"/>
              <a:t>Nursing rounds – two or more nurses visit selected clients at the bedside to:</a:t>
            </a:r>
          </a:p>
          <a:p>
            <a:pPr>
              <a:buFontTx/>
              <a:buChar char="-"/>
            </a:pPr>
            <a:r>
              <a:rPr lang="en-US" dirty="0" smtClean="0"/>
              <a:t>Obtain information that will help plan nursing care</a:t>
            </a:r>
          </a:p>
          <a:p>
            <a:pPr>
              <a:buFontTx/>
              <a:buChar char="-"/>
            </a:pPr>
            <a:r>
              <a:rPr lang="en-US" dirty="0" smtClean="0"/>
              <a:t>Provide clients the opportunity to discuss their care</a:t>
            </a:r>
          </a:p>
          <a:p>
            <a:pPr>
              <a:buFontTx/>
              <a:buChar char="-"/>
            </a:pPr>
            <a:r>
              <a:rPr lang="en-US" dirty="0" smtClean="0"/>
              <a:t>Evaluate the nursing care the client </a:t>
            </a:r>
            <a:r>
              <a:rPr lang="en-US" smtClean="0"/>
              <a:t>has received.</a:t>
            </a:r>
            <a:endParaRPr lang="en-US"/>
          </a:p>
        </p:txBody>
      </p:sp>
    </p:spTree>
  </p:cSld>
  <p:clrMapOvr>
    <a:masterClrMapping/>
  </p:clrMapOvr>
  <p:timing>
    <p:tnLst>
      <p:par>
        <p:cTn id="1" dur="indefinite" restart="never" nodeType="tmRoot"/>
      </p:par>
    </p:tn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Oral reports</a:t>
            </a:r>
            <a:endParaRPr lang="en-US" b="1" dirty="0"/>
          </a:p>
        </p:txBody>
      </p:sp>
      <p:sp>
        <p:nvSpPr>
          <p:cNvPr id="3" name="Content Placeholder 2"/>
          <p:cNvSpPr>
            <a:spLocks noGrp="1"/>
          </p:cNvSpPr>
          <p:nvPr>
            <p:ph idx="1"/>
          </p:nvPr>
        </p:nvSpPr>
        <p:spPr/>
        <p:txBody>
          <a:bodyPr/>
          <a:lstStyle/>
          <a:p>
            <a:r>
              <a:rPr lang="en-US" dirty="0" smtClean="0"/>
              <a:t>Method varies from place to place</a:t>
            </a:r>
          </a:p>
          <a:p>
            <a:r>
              <a:rPr lang="en-US" dirty="0" smtClean="0"/>
              <a:t>It can be given from one bed to the last as team members listen and take notes</a:t>
            </a:r>
          </a:p>
          <a:p>
            <a:endParaRPr lang="en-US" dirty="0"/>
          </a:p>
        </p:txBody>
      </p:sp>
    </p:spTree>
  </p:cSld>
  <p:clrMapOvr>
    <a:masterClrMapping/>
  </p:clrMapOvr>
  <p:timing>
    <p:tnLst>
      <p:par>
        <p:cTn id="1" dur="indefinite" restart="never" nodeType="tmRoot"/>
      </p:par>
    </p:tn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Oral reports</a:t>
            </a:r>
            <a:endParaRPr lang="en-US" dirty="0"/>
          </a:p>
        </p:txBody>
      </p:sp>
      <p:sp>
        <p:nvSpPr>
          <p:cNvPr id="3" name="Content Placeholder 2"/>
          <p:cNvSpPr>
            <a:spLocks noGrp="1"/>
          </p:cNvSpPr>
          <p:nvPr>
            <p:ph idx="1"/>
          </p:nvPr>
        </p:nvSpPr>
        <p:spPr/>
        <p:txBody>
          <a:bodyPr/>
          <a:lstStyle/>
          <a:p>
            <a:pPr>
              <a:buNone/>
            </a:pPr>
            <a:r>
              <a:rPr lang="en-US" b="1" dirty="0" smtClean="0"/>
              <a:t>Advantages</a:t>
            </a:r>
          </a:p>
          <a:p>
            <a:r>
              <a:rPr lang="en-US" dirty="0" smtClean="0"/>
              <a:t>No error in identifying the patient being reported on</a:t>
            </a:r>
          </a:p>
          <a:p>
            <a:r>
              <a:rPr lang="en-US" dirty="0" smtClean="0"/>
              <a:t>On-the-spot check</a:t>
            </a:r>
          </a:p>
          <a:p>
            <a:r>
              <a:rPr lang="en-US" dirty="0" smtClean="0"/>
              <a:t>No patient missed</a:t>
            </a:r>
          </a:p>
          <a:p>
            <a:r>
              <a:rPr lang="en-US" dirty="0" smtClean="0"/>
              <a:t>Useful when the ward has too many patients sharing beds</a:t>
            </a:r>
            <a:endParaRPr lang="en-US" dirty="0"/>
          </a:p>
        </p:txBody>
      </p:sp>
    </p:spTree>
  </p:cSld>
  <p:clrMapOvr>
    <a:masterClrMapping/>
  </p:clrMapOvr>
  <p:timing>
    <p:tnLst>
      <p:par>
        <p:cTn id="1" dur="indefinite" restart="never" nodeType="tmRoot"/>
      </p:par>
    </p:tn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Oral reports</a:t>
            </a:r>
            <a:endParaRPr lang="en-US" dirty="0"/>
          </a:p>
        </p:txBody>
      </p:sp>
      <p:sp>
        <p:nvSpPr>
          <p:cNvPr id="3" name="Content Placeholder 2"/>
          <p:cNvSpPr>
            <a:spLocks noGrp="1"/>
          </p:cNvSpPr>
          <p:nvPr>
            <p:ph idx="1"/>
          </p:nvPr>
        </p:nvSpPr>
        <p:spPr/>
        <p:txBody>
          <a:bodyPr/>
          <a:lstStyle/>
          <a:p>
            <a:pPr>
              <a:buNone/>
            </a:pPr>
            <a:r>
              <a:rPr lang="en-US" b="1" dirty="0" smtClean="0"/>
              <a:t>Disadvantages</a:t>
            </a:r>
            <a:r>
              <a:rPr lang="en-US" dirty="0" smtClean="0"/>
              <a:t> </a:t>
            </a:r>
          </a:p>
          <a:p>
            <a:r>
              <a:rPr lang="en-US" dirty="0" smtClean="0"/>
              <a:t>No confidentiality</a:t>
            </a:r>
          </a:p>
          <a:p>
            <a:r>
              <a:rPr lang="en-US" dirty="0" smtClean="0"/>
              <a:t>May create anxiety in the patients</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TRENDS OF NURSING</a:t>
            </a:r>
            <a:endParaRPr lang="en-US" dirty="0"/>
          </a:p>
        </p:txBody>
      </p:sp>
      <p:sp>
        <p:nvSpPr>
          <p:cNvPr id="3" name="Content Placeholder 2"/>
          <p:cNvSpPr>
            <a:spLocks noGrp="1"/>
          </p:cNvSpPr>
          <p:nvPr>
            <p:ph idx="1"/>
          </p:nvPr>
        </p:nvSpPr>
        <p:spPr/>
        <p:txBody>
          <a:bodyPr>
            <a:normAutofit lnSpcReduction="10000"/>
          </a:bodyPr>
          <a:lstStyle/>
          <a:p>
            <a:r>
              <a:rPr lang="en-US" dirty="0" smtClean="0"/>
              <a:t>Nurses function as caregivers, decision makers, client advocates, managers/ coordinators, communicators and educators.</a:t>
            </a:r>
          </a:p>
          <a:p>
            <a:r>
              <a:rPr lang="en-US" dirty="0" smtClean="0"/>
              <a:t>Individual state nurse practice acts govern and define the scope of nursing practice within each state.</a:t>
            </a:r>
          </a:p>
          <a:p>
            <a:r>
              <a:rPr lang="en-US" dirty="0" smtClean="0"/>
              <a:t>Nursing organizations have emerged to represent nurses in both general and specialties.</a:t>
            </a:r>
          </a:p>
          <a:p>
            <a:endParaRPr lang="en-US" dirty="0"/>
          </a:p>
        </p:txBody>
      </p:sp>
    </p:spTree>
  </p:cSld>
  <p:clrMapOvr>
    <a:masterClrMapping/>
  </p:clrMapOvr>
  <p:timing>
    <p:tnLst>
      <p:par>
        <p:cTn id="1" dur="indefinite" restart="never" nodeType="tmRoot"/>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Written reports</a:t>
            </a:r>
            <a:endParaRPr lang="en-US" b="1" dirty="0"/>
          </a:p>
        </p:txBody>
      </p:sp>
      <p:sp>
        <p:nvSpPr>
          <p:cNvPr id="3" name="Content Placeholder 2"/>
          <p:cNvSpPr>
            <a:spLocks noGrp="1"/>
          </p:cNvSpPr>
          <p:nvPr>
            <p:ph idx="1"/>
          </p:nvPr>
        </p:nvSpPr>
        <p:spPr/>
        <p:txBody>
          <a:bodyPr/>
          <a:lstStyle/>
          <a:p>
            <a:r>
              <a:rPr lang="en-US" dirty="0" smtClean="0"/>
              <a:t>Written twice a day in the ward for the ward and nursing officer – in charge of the hospital</a:t>
            </a:r>
          </a:p>
          <a:p>
            <a:r>
              <a:rPr lang="en-US" dirty="0" smtClean="0"/>
              <a:t>Identify the patients to be reported on</a:t>
            </a:r>
          </a:p>
          <a:p>
            <a:r>
              <a:rPr lang="en-US" dirty="0" smtClean="0"/>
              <a:t>Collect the notes and observation charts to consult while writing repots</a:t>
            </a:r>
          </a:p>
          <a:p>
            <a:endParaRPr lang="en-US" dirty="0"/>
          </a:p>
        </p:txBody>
      </p:sp>
    </p:spTree>
  </p:cSld>
  <p:clrMapOvr>
    <a:masterClrMapping/>
  </p:clrMapOvr>
  <p:timing>
    <p:tnLst>
      <p:par>
        <p:cTn id="1" dur="indefinite" restart="never" nodeType="tmRoot"/>
      </p:par>
    </p:tn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How to write nursing report</a:t>
            </a:r>
            <a:endParaRPr lang="en-US" b="1" dirty="0"/>
          </a:p>
        </p:txBody>
      </p:sp>
      <p:sp>
        <p:nvSpPr>
          <p:cNvPr id="3" name="Content Placeholder 2"/>
          <p:cNvSpPr>
            <a:spLocks noGrp="1"/>
          </p:cNvSpPr>
          <p:nvPr>
            <p:ph idx="1"/>
          </p:nvPr>
        </p:nvSpPr>
        <p:spPr/>
        <p:txBody>
          <a:bodyPr/>
          <a:lstStyle/>
          <a:p>
            <a:r>
              <a:rPr lang="en-US" dirty="0" smtClean="0"/>
              <a:t>Initiate contact with the patient, perform prescribed care for an ailment, injury, or disease.</a:t>
            </a:r>
          </a:p>
          <a:p>
            <a:r>
              <a:rPr lang="en-US" dirty="0" smtClean="0"/>
              <a:t>Be objective when writing a nursing report. Be precise.</a:t>
            </a:r>
          </a:p>
          <a:p>
            <a:r>
              <a:rPr lang="en-US" dirty="0" smtClean="0"/>
              <a:t>Incomplete or inaccurate nursing reports leave everyone at the facility vulnerable long after the care was given.</a:t>
            </a:r>
            <a:endParaRPr lang="en-US" dirty="0"/>
          </a:p>
        </p:txBody>
      </p:sp>
    </p:spTree>
  </p:cSld>
  <p:clrMapOvr>
    <a:masterClrMapping/>
  </p:clrMapOvr>
  <p:timing>
    <p:tnLst>
      <p:par>
        <p:cTn id="1" dur="indefinite" restart="never" nodeType="tmRoot"/>
      </p:par>
    </p:tn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Written reports</a:t>
            </a:r>
            <a:endParaRPr lang="en-US" dirty="0"/>
          </a:p>
        </p:txBody>
      </p:sp>
      <p:sp>
        <p:nvSpPr>
          <p:cNvPr id="3" name="Content Placeholder 2"/>
          <p:cNvSpPr>
            <a:spLocks noGrp="1"/>
          </p:cNvSpPr>
          <p:nvPr>
            <p:ph idx="1"/>
          </p:nvPr>
        </p:nvSpPr>
        <p:spPr>
          <a:xfrm>
            <a:off x="457200" y="1600200"/>
            <a:ext cx="8458200" cy="4525963"/>
          </a:xfrm>
        </p:spPr>
        <p:txBody>
          <a:bodyPr numCol="2">
            <a:normAutofit fontScale="70000" lnSpcReduction="20000"/>
          </a:bodyPr>
          <a:lstStyle/>
          <a:p>
            <a:pPr>
              <a:buNone/>
            </a:pPr>
            <a:r>
              <a:rPr lang="en-US" b="1" dirty="0" smtClean="0"/>
              <a:t>Should include: </a:t>
            </a:r>
          </a:p>
          <a:p>
            <a:pPr>
              <a:buNone/>
            </a:pPr>
            <a:r>
              <a:rPr lang="en-US" dirty="0" smtClean="0"/>
              <a:t>o Patient Name, room number, age and admission date</a:t>
            </a:r>
          </a:p>
          <a:p>
            <a:pPr>
              <a:buNone/>
            </a:pPr>
            <a:r>
              <a:rPr lang="en-US" dirty="0" smtClean="0"/>
              <a:t>o Diagnosis</a:t>
            </a:r>
          </a:p>
          <a:p>
            <a:pPr>
              <a:buNone/>
            </a:pPr>
            <a:r>
              <a:rPr lang="en-US" dirty="0" smtClean="0"/>
              <a:t>o Code status</a:t>
            </a:r>
          </a:p>
          <a:p>
            <a:pPr>
              <a:buNone/>
            </a:pPr>
            <a:r>
              <a:rPr lang="en-US" dirty="0" smtClean="0"/>
              <a:t>o Allergies</a:t>
            </a:r>
          </a:p>
          <a:p>
            <a:pPr>
              <a:buNone/>
            </a:pPr>
            <a:r>
              <a:rPr lang="en-US" dirty="0" smtClean="0"/>
              <a:t>o Medication Review</a:t>
            </a:r>
          </a:p>
          <a:p>
            <a:pPr>
              <a:buNone/>
            </a:pPr>
            <a:r>
              <a:rPr lang="en-US" dirty="0" smtClean="0"/>
              <a:t>o Isolation precautions</a:t>
            </a:r>
          </a:p>
          <a:p>
            <a:pPr>
              <a:buNone/>
            </a:pPr>
            <a:r>
              <a:rPr lang="en-US" dirty="0" smtClean="0"/>
              <a:t>o Skin/Wound Issues</a:t>
            </a:r>
          </a:p>
          <a:p>
            <a:pPr>
              <a:buNone/>
            </a:pPr>
            <a:r>
              <a:rPr lang="en-US" dirty="0" smtClean="0"/>
              <a:t>o Safety Concerns</a:t>
            </a:r>
          </a:p>
          <a:p>
            <a:pPr>
              <a:buNone/>
            </a:pPr>
            <a:r>
              <a:rPr lang="en-US" dirty="0" smtClean="0"/>
              <a:t>o Central Lines</a:t>
            </a:r>
          </a:p>
          <a:p>
            <a:pPr>
              <a:buNone/>
            </a:pPr>
            <a:r>
              <a:rPr lang="en-US" dirty="0" smtClean="0"/>
              <a:t>o Catheters</a:t>
            </a:r>
          </a:p>
          <a:p>
            <a:pPr>
              <a:buNone/>
            </a:pPr>
            <a:r>
              <a:rPr lang="en-US" dirty="0" smtClean="0"/>
              <a:t>o Focused patient history</a:t>
            </a:r>
          </a:p>
          <a:p>
            <a:pPr>
              <a:buNone/>
            </a:pPr>
            <a:r>
              <a:rPr lang="en-US" dirty="0" smtClean="0"/>
              <a:t>o Abnormal vital signs</a:t>
            </a:r>
          </a:p>
          <a:p>
            <a:pPr>
              <a:buNone/>
            </a:pPr>
            <a:r>
              <a:rPr lang="en-US" dirty="0" smtClean="0"/>
              <a:t>o If on telemetry, most current rhythm (Medicine 4)</a:t>
            </a:r>
          </a:p>
          <a:p>
            <a:pPr>
              <a:buNone/>
            </a:pPr>
            <a:r>
              <a:rPr lang="en-US" dirty="0" smtClean="0"/>
              <a:t>o Untoward events that occurred during the shift</a:t>
            </a:r>
          </a:p>
          <a:p>
            <a:pPr>
              <a:buNone/>
            </a:pPr>
            <a:r>
              <a:rPr lang="en-US" dirty="0" smtClean="0"/>
              <a:t>o Plan of care for the on-coming shift (Scheduled tests/procedures, pending lab work, follow – up consents, orders, etc)</a:t>
            </a:r>
          </a:p>
          <a:p>
            <a:pPr>
              <a:buNone/>
            </a:pPr>
            <a:r>
              <a:rPr lang="en-US" dirty="0" smtClean="0"/>
              <a:t>o Abnormal lab or diagnostic test results</a:t>
            </a:r>
          </a:p>
          <a:p>
            <a:pPr>
              <a:buNone/>
            </a:pPr>
            <a:r>
              <a:rPr lang="en-US" dirty="0" smtClean="0"/>
              <a:t>o Discharge/transfer information</a:t>
            </a:r>
            <a:endParaRPr lang="en-US" dirty="0"/>
          </a:p>
        </p:txBody>
      </p:sp>
    </p:spTree>
  </p:cSld>
  <p:clrMapOvr>
    <a:masterClrMapping/>
  </p:clrMapOvr>
  <p:timing>
    <p:tnLst>
      <p:par>
        <p:cTn id="1" dur="indefinite" restart="never" nodeType="tmRoot"/>
      </p:par>
    </p:tn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 – charge report</a:t>
            </a:r>
            <a:endParaRPr lang="en-US" b="1" dirty="0"/>
          </a:p>
        </p:txBody>
      </p:sp>
      <p:sp>
        <p:nvSpPr>
          <p:cNvPr id="3" name="Content Placeholder 2"/>
          <p:cNvSpPr>
            <a:spLocks noGrp="1"/>
          </p:cNvSpPr>
          <p:nvPr>
            <p:ph idx="1"/>
          </p:nvPr>
        </p:nvSpPr>
        <p:spPr/>
        <p:txBody>
          <a:bodyPr/>
          <a:lstStyle/>
          <a:p>
            <a:pPr>
              <a:buNone/>
            </a:pPr>
            <a:r>
              <a:rPr lang="en-US" dirty="0" smtClean="0"/>
              <a:t>The following elements should be included during a charge nurse report:</a:t>
            </a:r>
          </a:p>
          <a:p>
            <a:pPr>
              <a:buNone/>
            </a:pPr>
            <a:r>
              <a:rPr lang="en-US" dirty="0" smtClean="0"/>
              <a:t>o Staffing expectations/issues</a:t>
            </a:r>
          </a:p>
          <a:p>
            <a:pPr>
              <a:buNone/>
            </a:pPr>
            <a:r>
              <a:rPr lang="en-US" dirty="0" smtClean="0"/>
              <a:t>o Acute Patient Status- who is high acuity/safety concerns</a:t>
            </a:r>
          </a:p>
          <a:p>
            <a:pPr>
              <a:buNone/>
            </a:pPr>
            <a:r>
              <a:rPr lang="en-US" dirty="0" smtClean="0"/>
              <a:t>o Potential admissions/discharges/transfers</a:t>
            </a:r>
          </a:p>
          <a:p>
            <a:pPr>
              <a:buNone/>
            </a:pPr>
            <a:r>
              <a:rPr lang="en-US" dirty="0" smtClean="0"/>
              <a:t>o Significant untoward events during shift</a:t>
            </a:r>
            <a:endParaRPr lang="en-US" dirty="0"/>
          </a:p>
        </p:txBody>
      </p:sp>
    </p:spTree>
  </p:cSld>
  <p:clrMapOvr>
    <a:masterClrMapping/>
  </p:clrMapOvr>
  <p:timing>
    <p:tnLst>
      <p:par>
        <p:cTn id="1" dur="indefinite" restart="never" nodeType="tmRoot"/>
      </p:par>
    </p:tn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Documentation and giving reports</a:t>
            </a:r>
            <a:endParaRPr lang="en-US" b="1"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CAUTION:  </a:t>
            </a:r>
            <a:r>
              <a:rPr lang="en-US" dirty="0" smtClean="0"/>
              <a:t>DO NOT discuss patient information within hearing range of the patient or with unauthorized personnel.</a:t>
            </a:r>
          </a:p>
          <a:p>
            <a:r>
              <a:rPr lang="en-US" dirty="0" smtClean="0"/>
              <a:t>Personnel not involved in a patient's care or in medical research will not have access to patient information unless the following situations apply</a:t>
            </a:r>
          </a:p>
          <a:p>
            <a:r>
              <a:rPr lang="en-US" dirty="0" smtClean="0"/>
              <a:t>      (a) Access required by law (court order)</a:t>
            </a:r>
          </a:p>
          <a:p>
            <a:r>
              <a:rPr lang="en-US" dirty="0" smtClean="0"/>
              <a:t>      (b) Access needed for hospital accreditation</a:t>
            </a:r>
          </a:p>
          <a:p>
            <a:r>
              <a:rPr lang="en-US" dirty="0" smtClean="0"/>
              <a:t>      (c) Access authorized by patient</a:t>
            </a:r>
          </a:p>
          <a:p>
            <a:endParaRPr lang="en-US" dirty="0"/>
          </a:p>
        </p:txBody>
      </p:sp>
    </p:spTree>
  </p:cSld>
  <p:clrMapOvr>
    <a:masterClrMapping/>
  </p:clrMapOvr>
  <p:timing>
    <p:tnLst>
      <p:par>
        <p:cTn id="1" dur="indefinite" restart="never" nodeType="tmRoot"/>
      </p:par>
    </p:tn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CONDUCTING WARD ROUNDS</a:t>
            </a:r>
            <a:endParaRPr lang="en-US" b="1" dirty="0"/>
          </a:p>
        </p:txBody>
      </p:sp>
      <p:sp>
        <p:nvSpPr>
          <p:cNvPr id="3" name="Content Placeholder 2"/>
          <p:cNvSpPr>
            <a:spLocks noGrp="1"/>
          </p:cNvSpPr>
          <p:nvPr>
            <p:ph idx="1"/>
          </p:nvPr>
        </p:nvSpPr>
        <p:spPr/>
        <p:txBody>
          <a:bodyPr/>
          <a:lstStyle/>
          <a:p>
            <a:r>
              <a:rPr lang="en-US" dirty="0" smtClean="0"/>
              <a:t>This is the process of reviewing all patient’s management plan and evaluating progress made or need for change in management.</a:t>
            </a:r>
          </a:p>
          <a:p>
            <a:r>
              <a:rPr lang="en-US" dirty="0" smtClean="0"/>
              <a:t>Purpose: to make a collective decision regarding patient management</a:t>
            </a:r>
          </a:p>
          <a:p>
            <a:r>
              <a:rPr lang="en-US" dirty="0" smtClean="0"/>
              <a:t>Indications: All patients</a:t>
            </a:r>
            <a:endParaRPr lang="en-US" dirty="0"/>
          </a:p>
        </p:txBody>
      </p:sp>
    </p:spTree>
  </p:cSld>
  <p:clrMapOvr>
    <a:masterClrMapping/>
  </p:clrMapOvr>
  <p:timing>
    <p:tnLst>
      <p:par>
        <p:cTn id="1" dur="indefinite" restart="never" nodeType="tmRoot"/>
      </p:par>
    </p:tn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Requirements </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Trolley</a:t>
            </a:r>
          </a:p>
          <a:p>
            <a:pPr>
              <a:buNone/>
            </a:pPr>
            <a:r>
              <a:rPr lang="en-US" b="1" dirty="0" smtClean="0"/>
              <a:t>Top shelf</a:t>
            </a:r>
          </a:p>
          <a:p>
            <a:r>
              <a:rPr lang="en-US" dirty="0" smtClean="0"/>
              <a:t>Patient care sheets</a:t>
            </a:r>
          </a:p>
          <a:p>
            <a:r>
              <a:rPr lang="en-US" dirty="0" smtClean="0"/>
              <a:t>Patient treatment sheets</a:t>
            </a:r>
          </a:p>
          <a:p>
            <a:r>
              <a:rPr lang="en-US" dirty="0" smtClean="0"/>
              <a:t>Extra continuation sheets</a:t>
            </a:r>
          </a:p>
          <a:p>
            <a:r>
              <a:rPr lang="en-US" dirty="0" smtClean="0"/>
              <a:t>Laboratory , x-ray, other request forms</a:t>
            </a:r>
          </a:p>
          <a:p>
            <a:r>
              <a:rPr lang="en-US" dirty="0" smtClean="0"/>
              <a:t>Prescription book</a:t>
            </a:r>
          </a:p>
          <a:p>
            <a:r>
              <a:rPr lang="en-US" dirty="0" smtClean="0"/>
              <a:t>Ward round book</a:t>
            </a:r>
          </a:p>
          <a:p>
            <a:r>
              <a:rPr lang="en-US" dirty="0" smtClean="0"/>
              <a:t>Investigation reports</a:t>
            </a:r>
          </a:p>
          <a:p>
            <a:endParaRPr lang="en-US" dirty="0"/>
          </a:p>
        </p:txBody>
      </p:sp>
    </p:spTree>
  </p:cSld>
  <p:clrMapOvr>
    <a:masterClrMapping/>
  </p:clrMapOvr>
  <p:timing>
    <p:tnLst>
      <p:par>
        <p:cTn id="1" dur="indefinite" restart="never" nodeType="tmRoot"/>
      </p:par>
    </p:tn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Requirements</a:t>
            </a:r>
            <a:endParaRPr lang="en-US" dirty="0"/>
          </a:p>
        </p:txBody>
      </p:sp>
      <p:sp>
        <p:nvSpPr>
          <p:cNvPr id="3" name="Content Placeholder 2"/>
          <p:cNvSpPr>
            <a:spLocks noGrp="1"/>
          </p:cNvSpPr>
          <p:nvPr>
            <p:ph idx="1"/>
          </p:nvPr>
        </p:nvSpPr>
        <p:spPr/>
        <p:txBody>
          <a:bodyPr numCol="2">
            <a:normAutofit lnSpcReduction="10000"/>
          </a:bodyPr>
          <a:lstStyle/>
          <a:p>
            <a:pPr>
              <a:buNone/>
            </a:pPr>
            <a:r>
              <a:rPr lang="en-US" b="1" dirty="0" smtClean="0"/>
              <a:t>Trolley</a:t>
            </a:r>
          </a:p>
          <a:p>
            <a:pPr>
              <a:buNone/>
            </a:pPr>
            <a:r>
              <a:rPr lang="en-US" b="1" dirty="0" smtClean="0"/>
              <a:t>Bottom shelf</a:t>
            </a:r>
          </a:p>
          <a:p>
            <a:r>
              <a:rPr lang="en-US" dirty="0" smtClean="0"/>
              <a:t>Tray containing:</a:t>
            </a:r>
          </a:p>
          <a:p>
            <a:r>
              <a:rPr lang="en-US" dirty="0" smtClean="0"/>
              <a:t>Thermometer</a:t>
            </a:r>
          </a:p>
          <a:p>
            <a:r>
              <a:rPr lang="en-US" dirty="0" smtClean="0"/>
              <a:t>Patella hammer</a:t>
            </a:r>
          </a:p>
          <a:p>
            <a:r>
              <a:rPr lang="en-US" dirty="0" err="1" smtClean="0"/>
              <a:t>Auroscope</a:t>
            </a:r>
            <a:r>
              <a:rPr lang="en-US" dirty="0" smtClean="0"/>
              <a:t> and </a:t>
            </a:r>
            <a:r>
              <a:rPr lang="en-US" dirty="0" err="1" smtClean="0"/>
              <a:t>ophtalmoscope</a:t>
            </a:r>
            <a:endParaRPr lang="en-US" dirty="0" smtClean="0"/>
          </a:p>
          <a:p>
            <a:r>
              <a:rPr lang="en-US" dirty="0" smtClean="0"/>
              <a:t>Stethoscope</a:t>
            </a:r>
          </a:p>
          <a:p>
            <a:r>
              <a:rPr lang="en-US" dirty="0" smtClean="0"/>
              <a:t>Pins</a:t>
            </a:r>
          </a:p>
          <a:p>
            <a:r>
              <a:rPr lang="en-US" dirty="0" smtClean="0"/>
              <a:t>Wooden spatula</a:t>
            </a:r>
          </a:p>
          <a:p>
            <a:r>
              <a:rPr lang="en-US" dirty="0" smtClean="0"/>
              <a:t>Cotton wool</a:t>
            </a:r>
          </a:p>
          <a:p>
            <a:r>
              <a:rPr lang="en-US" dirty="0" smtClean="0"/>
              <a:t>Torch</a:t>
            </a:r>
          </a:p>
          <a:p>
            <a:r>
              <a:rPr lang="en-US" dirty="0" smtClean="0"/>
              <a:t>Gloves</a:t>
            </a:r>
          </a:p>
          <a:p>
            <a:r>
              <a:rPr lang="en-US" dirty="0" smtClean="0"/>
              <a:t>Dressing packs</a:t>
            </a:r>
          </a:p>
          <a:p>
            <a:r>
              <a:rPr lang="en-US" dirty="0" smtClean="0"/>
              <a:t>Hand towel receiver for dirty swabs</a:t>
            </a:r>
            <a:endParaRPr lang="en-US" dirty="0"/>
          </a:p>
        </p:txBody>
      </p:sp>
    </p:spTree>
  </p:cSld>
  <p:clrMapOvr>
    <a:masterClrMapping/>
  </p:clrMapOvr>
  <p:timing>
    <p:tnLst>
      <p:par>
        <p:cTn id="1" dur="indefinite" restart="never" nodeType="tmRoot"/>
      </p:par>
    </p:tn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Procedure </a:t>
            </a:r>
            <a:endParaRPr lang="en-US" b="1" dirty="0"/>
          </a:p>
        </p:txBody>
      </p:sp>
      <p:sp>
        <p:nvSpPr>
          <p:cNvPr id="3" name="Content Placeholder 2"/>
          <p:cNvSpPr>
            <a:spLocks noGrp="1"/>
          </p:cNvSpPr>
          <p:nvPr>
            <p:ph idx="1"/>
          </p:nvPr>
        </p:nvSpPr>
        <p:spPr/>
        <p:txBody>
          <a:bodyPr>
            <a:normAutofit fontScale="77500" lnSpcReduction="20000"/>
          </a:bodyPr>
          <a:lstStyle/>
          <a:p>
            <a:r>
              <a:rPr lang="en-US" dirty="0" smtClean="0"/>
              <a:t>Wheel the trolley to the bedside where the ward round begins then move from one patient to the other.</a:t>
            </a:r>
          </a:p>
          <a:p>
            <a:r>
              <a:rPr lang="en-US" dirty="0" smtClean="0"/>
              <a:t>Assist the physician when required as he reviews each patient</a:t>
            </a:r>
          </a:p>
          <a:p>
            <a:r>
              <a:rPr lang="en-US" dirty="0" smtClean="0"/>
              <a:t>Give pertinent information on patient’s condition</a:t>
            </a:r>
          </a:p>
          <a:p>
            <a:r>
              <a:rPr lang="en-US" dirty="0" smtClean="0"/>
              <a:t>Note new orders on ward round book and </a:t>
            </a:r>
            <a:r>
              <a:rPr lang="en-US" dirty="0" err="1" smtClean="0"/>
              <a:t>cardex</a:t>
            </a:r>
            <a:endParaRPr lang="en-US" dirty="0" smtClean="0"/>
          </a:p>
          <a:p>
            <a:r>
              <a:rPr lang="en-US" dirty="0" smtClean="0"/>
              <a:t>Give specific instructions to be followed immediately to the patient or nurse involved</a:t>
            </a:r>
          </a:p>
          <a:p>
            <a:r>
              <a:rPr lang="en-US" dirty="0" smtClean="0"/>
              <a:t>Ensure patient’s comfort during the ward round</a:t>
            </a:r>
          </a:p>
          <a:p>
            <a:r>
              <a:rPr lang="en-US" dirty="0" smtClean="0"/>
              <a:t>Clear the trolley and send the requests to the specific areas.</a:t>
            </a:r>
          </a:p>
          <a:p>
            <a:r>
              <a:rPr lang="en-US" dirty="0" smtClean="0"/>
              <a:t>Decontaminate and clean any dirty equipment </a:t>
            </a:r>
            <a:endParaRPr lang="en-US" dirty="0"/>
          </a:p>
        </p:txBody>
      </p:sp>
    </p:spTree>
  </p:cSld>
  <p:clrMapOvr>
    <a:masterClrMapping/>
  </p:clrMapOvr>
  <p:timing>
    <p:tnLst>
      <p:par>
        <p:cTn id="1" dur="indefinite" restart="never" nodeType="tmRoot"/>
      </p:par>
    </p:tn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Documentation</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a:buNone/>
            </a:pPr>
            <a:r>
              <a:rPr lang="en-US" b="1" dirty="0" smtClean="0"/>
              <a:t>Record:</a:t>
            </a:r>
          </a:p>
          <a:p>
            <a:r>
              <a:rPr lang="en-US" dirty="0" smtClean="0"/>
              <a:t>Physical examination results</a:t>
            </a:r>
          </a:p>
          <a:p>
            <a:r>
              <a:rPr lang="en-US" dirty="0" smtClean="0"/>
              <a:t>Any investigations ordered / done</a:t>
            </a:r>
          </a:p>
          <a:p>
            <a:r>
              <a:rPr lang="en-US" dirty="0" smtClean="0"/>
              <a:t>Evaluation outcome</a:t>
            </a:r>
          </a:p>
          <a:p>
            <a:r>
              <a:rPr lang="en-US" dirty="0" smtClean="0"/>
              <a:t>New plan of management</a:t>
            </a:r>
          </a:p>
          <a:p>
            <a:endParaRPr lang="en-US" dirty="0" smtClean="0"/>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CONTENT (Cont’d)</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t>Drug administration</a:t>
            </a:r>
            <a:r>
              <a:rPr lang="en-US" dirty="0" smtClean="0"/>
              <a:t>: Drug dose calculation, prescription and treatment, rational use of </a:t>
            </a:r>
            <a:r>
              <a:rPr lang="en-US" dirty="0" err="1" smtClean="0"/>
              <a:t>injectable</a:t>
            </a:r>
            <a:r>
              <a:rPr lang="en-US" dirty="0" smtClean="0"/>
              <a:t> and oral drugs; </a:t>
            </a:r>
          </a:p>
          <a:p>
            <a:r>
              <a:rPr lang="en-GB" b="1" dirty="0" smtClean="0"/>
              <a:t>Ward layout: </a:t>
            </a:r>
            <a:r>
              <a:rPr lang="en-GB" dirty="0" smtClean="0"/>
              <a:t>e.g.</a:t>
            </a:r>
            <a:r>
              <a:rPr lang="en-GB" b="1" dirty="0" smtClean="0"/>
              <a:t> </a:t>
            </a:r>
            <a:r>
              <a:rPr lang="en-GB" dirty="0" smtClean="0"/>
              <a:t>sluice room, duty room</a:t>
            </a:r>
            <a:r>
              <a:rPr lang="en-GB" b="1" dirty="0" smtClean="0"/>
              <a:t>, </a:t>
            </a:r>
            <a:r>
              <a:rPr lang="en-GB" dirty="0" smtClean="0"/>
              <a:t>nursing desk, acute room.</a:t>
            </a:r>
            <a:r>
              <a:rPr lang="en-GB" b="1" dirty="0" smtClean="0"/>
              <a:t> Ward structure; </a:t>
            </a:r>
            <a:r>
              <a:rPr lang="en-GB" dirty="0" smtClean="0"/>
              <a:t>ward activities and running</a:t>
            </a:r>
            <a:r>
              <a:rPr lang="en-GB" b="1" dirty="0" smtClean="0"/>
              <a:t>, e.g. </a:t>
            </a:r>
            <a:r>
              <a:rPr lang="en-GB" dirty="0" smtClean="0"/>
              <a:t>unit in charge, ward in charge</a:t>
            </a:r>
            <a:r>
              <a:rPr lang="en-GB" b="1" dirty="0" smtClean="0"/>
              <a:t>. </a:t>
            </a:r>
          </a:p>
          <a:p>
            <a:r>
              <a:rPr lang="en-GB" b="1" dirty="0" smtClean="0"/>
              <a:t>Documentation and report writing: </a:t>
            </a:r>
            <a:r>
              <a:rPr lang="en-GB" dirty="0" smtClean="0"/>
              <a:t>types,</a:t>
            </a:r>
            <a:r>
              <a:rPr lang="en-GB" b="1" dirty="0" smtClean="0"/>
              <a:t> </a:t>
            </a:r>
            <a:r>
              <a:rPr lang="en-GB" dirty="0" smtClean="0"/>
              <a:t>oral, written; nursing shift.  </a:t>
            </a:r>
          </a:p>
          <a:p>
            <a:r>
              <a:rPr lang="en-GB" b="1" dirty="0" smtClean="0"/>
              <a:t>The process of death and dying</a:t>
            </a:r>
            <a:r>
              <a:rPr lang="en-GB" dirty="0" smtClean="0"/>
              <a:t>; care for the dying patient and last </a:t>
            </a:r>
            <a:r>
              <a:rPr lang="en-GB" dirty="0" err="1" smtClean="0"/>
              <a:t>last</a:t>
            </a:r>
            <a:r>
              <a:rPr lang="en-GB" dirty="0" smtClean="0"/>
              <a:t> offices.</a:t>
            </a:r>
            <a:endParaRPr lang="en-US" dirty="0" smtClean="0"/>
          </a:p>
          <a:p>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Current trends in nursing</a:t>
            </a:r>
            <a:endParaRPr lang="en-US" b="1" dirty="0"/>
          </a:p>
        </p:txBody>
      </p:sp>
      <p:sp>
        <p:nvSpPr>
          <p:cNvPr id="3" name="Content Placeholder 2"/>
          <p:cNvSpPr>
            <a:spLocks noGrp="1"/>
          </p:cNvSpPr>
          <p:nvPr>
            <p:ph idx="1"/>
          </p:nvPr>
        </p:nvSpPr>
        <p:spPr/>
        <p:txBody>
          <a:bodyPr>
            <a:normAutofit fontScale="92500" lnSpcReduction="10000"/>
          </a:bodyPr>
          <a:lstStyle/>
          <a:p>
            <a:pPr>
              <a:lnSpc>
                <a:spcPct val="90000"/>
              </a:lnSpc>
            </a:pPr>
            <a:r>
              <a:rPr lang="en-US" dirty="0"/>
              <a:t>Change in education, disappearance of hospital based schools of nursing</a:t>
            </a:r>
          </a:p>
          <a:p>
            <a:pPr>
              <a:lnSpc>
                <a:spcPct val="90000"/>
              </a:lnSpc>
            </a:pPr>
            <a:r>
              <a:rPr lang="en-US" dirty="0"/>
              <a:t>Nursing shortage</a:t>
            </a:r>
          </a:p>
          <a:p>
            <a:pPr>
              <a:lnSpc>
                <a:spcPct val="90000"/>
              </a:lnSpc>
            </a:pPr>
            <a:r>
              <a:rPr lang="en-US" dirty="0"/>
              <a:t>Evidence-based practice</a:t>
            </a:r>
          </a:p>
          <a:p>
            <a:pPr>
              <a:lnSpc>
                <a:spcPct val="90000"/>
              </a:lnSpc>
            </a:pPr>
            <a:r>
              <a:rPr lang="en-US" dirty="0"/>
              <a:t>Decreased hospital length of stay</a:t>
            </a:r>
          </a:p>
          <a:p>
            <a:pPr>
              <a:lnSpc>
                <a:spcPct val="90000"/>
              </a:lnSpc>
            </a:pPr>
            <a:r>
              <a:rPr lang="en-US" dirty="0"/>
              <a:t>Community based nursing</a:t>
            </a:r>
          </a:p>
          <a:p>
            <a:pPr>
              <a:lnSpc>
                <a:spcPct val="90000"/>
              </a:lnSpc>
            </a:pPr>
            <a:r>
              <a:rPr lang="en-US" dirty="0"/>
              <a:t>Aging population</a:t>
            </a:r>
          </a:p>
          <a:p>
            <a:pPr>
              <a:lnSpc>
                <a:spcPct val="90000"/>
              </a:lnSpc>
            </a:pPr>
            <a:r>
              <a:rPr lang="en-US" dirty="0"/>
              <a:t>Increase in chronic health conditions</a:t>
            </a:r>
          </a:p>
          <a:p>
            <a:pPr>
              <a:lnSpc>
                <a:spcPct val="90000"/>
              </a:lnSpc>
            </a:pPr>
            <a:r>
              <a:rPr lang="en-US" dirty="0"/>
              <a:t>Culturally competent nursing care</a:t>
            </a:r>
          </a:p>
          <a:p>
            <a:pPr>
              <a:lnSpc>
                <a:spcPct val="90000"/>
              </a:lnSpc>
            </a:pPr>
            <a:r>
              <a:rPr lang="en-US" dirty="0"/>
              <a:t>Increase costs of health care/managed care</a:t>
            </a:r>
          </a:p>
          <a:p>
            <a:endParaRPr lang="en-US" dirty="0"/>
          </a:p>
        </p:txBody>
      </p:sp>
    </p:spTree>
    <p:extLst>
      <p:ext uri="{BB962C8B-B14F-4D97-AF65-F5344CB8AC3E}">
        <p14:creationId xmlns:p14="http://schemas.microsoft.com/office/powerpoint/2010/main" val="4215124379"/>
      </p:ext>
    </p:extLst>
  </p:cSld>
  <p:clrMapOvr>
    <a:masterClrMapping/>
  </p:clrMapOvr>
  <p:timing>
    <p:tnLst>
      <p:par>
        <p:cTn id="1" dur="indefinite" restart="never" nodeType="tmRoot"/>
      </p:par>
    </p:tn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DISCHARGE OF A PATIENT</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This is nursing intervention during release of a patient from current in-patient care environment</a:t>
            </a:r>
          </a:p>
          <a:p>
            <a:pPr>
              <a:buNone/>
            </a:pPr>
            <a:r>
              <a:rPr lang="en-US" b="1" dirty="0" smtClean="0"/>
              <a:t>Purpose</a:t>
            </a:r>
            <a:r>
              <a:rPr lang="en-US" dirty="0" smtClean="0"/>
              <a:t>: to provide effective integration of the patient/ client in the family/ society/ community for optimal functioning</a:t>
            </a:r>
          </a:p>
          <a:p>
            <a:pPr>
              <a:buNone/>
            </a:pPr>
            <a:r>
              <a:rPr lang="en-US" b="1" dirty="0" smtClean="0"/>
              <a:t>Indications: </a:t>
            </a:r>
          </a:p>
          <a:p>
            <a:r>
              <a:rPr lang="en-US" dirty="0" smtClean="0"/>
              <a:t>Patients who have recovered</a:t>
            </a:r>
          </a:p>
          <a:p>
            <a:r>
              <a:rPr lang="en-US" dirty="0" smtClean="0"/>
              <a:t>Patients who are ready to be rehabilitated in the environment of their choice</a:t>
            </a:r>
          </a:p>
          <a:p>
            <a:endParaRPr lang="en-US" dirty="0"/>
          </a:p>
        </p:txBody>
      </p:sp>
    </p:spTree>
  </p:cSld>
  <p:clrMapOvr>
    <a:masterClrMapping/>
  </p:clrMapOvr>
  <p:timing>
    <p:tnLst>
      <p:par>
        <p:cTn id="1" dur="indefinite" restart="never" nodeType="tmRoot"/>
      </p:par>
    </p:tn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Discharge Summary</a:t>
            </a:r>
            <a:br>
              <a:rPr lang="en-US" b="1" dirty="0" smtClean="0"/>
            </a:br>
            <a:endParaRPr lang="en-US" b="1" dirty="0"/>
          </a:p>
        </p:txBody>
      </p:sp>
      <p:sp>
        <p:nvSpPr>
          <p:cNvPr id="3" name="Content Placeholder 2"/>
          <p:cNvSpPr>
            <a:spLocks noGrp="1"/>
          </p:cNvSpPr>
          <p:nvPr>
            <p:ph idx="1"/>
          </p:nvPr>
        </p:nvSpPr>
        <p:spPr/>
        <p:txBody>
          <a:bodyPr>
            <a:normAutofit fontScale="77500" lnSpcReduction="20000"/>
          </a:bodyPr>
          <a:lstStyle/>
          <a:p>
            <a:pPr>
              <a:buNone/>
            </a:pPr>
            <a:r>
              <a:rPr lang="en-US" dirty="0" smtClean="0"/>
              <a:t>Discharge summaries highlight the client’s illness and course of care. </a:t>
            </a:r>
          </a:p>
          <a:p>
            <a:pPr>
              <a:buNone/>
            </a:pPr>
            <a:r>
              <a:rPr lang="en-US" dirty="0" smtClean="0"/>
              <a:t>When a narrative discharge summary is entered into the progress notes, it includes:</a:t>
            </a:r>
          </a:p>
          <a:p>
            <a:r>
              <a:rPr lang="en-US" dirty="0" smtClean="0"/>
              <a:t>• The client’s status at admission and discharge</a:t>
            </a:r>
          </a:p>
          <a:p>
            <a:r>
              <a:rPr lang="en-US" dirty="0" smtClean="0"/>
              <a:t>• A brief summary of the client’s care</a:t>
            </a:r>
          </a:p>
          <a:p>
            <a:r>
              <a:rPr lang="en-US" dirty="0" smtClean="0"/>
              <a:t>• Intervention and education outcomes</a:t>
            </a:r>
          </a:p>
          <a:p>
            <a:r>
              <a:rPr lang="en-US" dirty="0" smtClean="0"/>
              <a:t>• Resolved problems and continuing care needs for</a:t>
            </a:r>
          </a:p>
          <a:p>
            <a:r>
              <a:rPr lang="en-US" dirty="0" smtClean="0"/>
              <a:t>unresolved problems, inclusive of referrals</a:t>
            </a:r>
          </a:p>
          <a:p>
            <a:r>
              <a:rPr lang="en-US" dirty="0" smtClean="0"/>
              <a:t>• Client instructions regarding medications, diet, food-drug interactions, activity, treatments</a:t>
            </a:r>
            <a:r>
              <a:rPr lang="en-US" smtClean="0"/>
              <a:t>, follow-up instructions</a:t>
            </a:r>
            <a:r>
              <a:rPr lang="en-US" dirty="0" smtClean="0"/>
              <a:t>, and other special needs</a:t>
            </a:r>
            <a:endParaRPr lang="en-US" dirty="0"/>
          </a:p>
        </p:txBody>
      </p:sp>
    </p:spTree>
  </p:cSld>
  <p:clrMapOvr>
    <a:masterClrMapping/>
  </p:clrMapOvr>
  <p:timing>
    <p:tnLst>
      <p:par>
        <p:cTn id="1" dur="indefinite" restart="never" nodeType="tmRoot"/>
      </p:par>
    </p:tn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Clinical Monitoring and Management</a:t>
            </a:r>
            <a:endParaRPr lang="en-US" dirty="0"/>
          </a:p>
        </p:txBody>
      </p:sp>
      <p:sp>
        <p:nvSpPr>
          <p:cNvPr id="3" name="Content Placeholder 2"/>
          <p:cNvSpPr>
            <a:spLocks noGrp="1"/>
          </p:cNvSpPr>
          <p:nvPr>
            <p:ph idx="1"/>
          </p:nvPr>
        </p:nvSpPr>
        <p:spPr/>
        <p:txBody>
          <a:bodyPr/>
          <a:lstStyle/>
          <a:p>
            <a:r>
              <a:rPr lang="en-US" dirty="0" smtClean="0"/>
              <a:t>Vital signs</a:t>
            </a:r>
          </a:p>
          <a:p>
            <a:r>
              <a:rPr lang="en-US" dirty="0" smtClean="0"/>
              <a:t>Physiological measurement</a:t>
            </a:r>
          </a:p>
          <a:p>
            <a:r>
              <a:rPr lang="en-US" dirty="0" smtClean="0"/>
              <a:t>Fluid balance measurement and management</a:t>
            </a:r>
          </a:p>
          <a:p>
            <a:r>
              <a:rPr lang="en-US" dirty="0" smtClean="0"/>
              <a:t>Assessment, prevention and management of pain</a:t>
            </a:r>
          </a:p>
        </p:txBody>
      </p:sp>
    </p:spTree>
  </p:cSld>
  <p:clrMapOvr>
    <a:masterClrMapping/>
  </p:clrMapOvr>
  <p:timing>
    <p:tnLst>
      <p:par>
        <p:cTn id="1" dur="indefinite" restart="never" nodeType="tmRoot"/>
      </p:par>
    </p:tn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8800" b="1" dirty="0" smtClean="0"/>
              <a:t>PAIN MANAGEMENT</a:t>
            </a:r>
            <a:endParaRPr lang="en-US" sz="8800" b="1" dirty="0"/>
          </a:p>
        </p:txBody>
      </p:sp>
    </p:spTree>
  </p:cSld>
  <p:clrMapOvr>
    <a:masterClrMapping/>
  </p:clrMapOvr>
  <p:timing>
    <p:tnLst>
      <p:par>
        <p:cTn id="1" dur="indefinite" restart="never" nodeType="tmRoot"/>
      </p:par>
    </p:tn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PAIN </a:t>
            </a:r>
            <a:br>
              <a:rPr lang="en-US" b="1" dirty="0" smtClean="0"/>
            </a:br>
            <a:endParaRPr lang="en-US" dirty="0"/>
          </a:p>
        </p:txBody>
      </p:sp>
      <p:sp>
        <p:nvSpPr>
          <p:cNvPr id="3" name="Content Placeholder 2"/>
          <p:cNvSpPr>
            <a:spLocks noGrp="1"/>
          </p:cNvSpPr>
          <p:nvPr>
            <p:ph idx="1"/>
          </p:nvPr>
        </p:nvSpPr>
        <p:spPr>
          <a:xfrm>
            <a:off x="457200" y="1600200"/>
            <a:ext cx="8229600" cy="4724400"/>
          </a:xfrm>
        </p:spPr>
        <p:txBody>
          <a:bodyPr>
            <a:normAutofit fontScale="85000" lnSpcReduction="10000"/>
          </a:bodyPr>
          <a:lstStyle/>
          <a:p>
            <a:r>
              <a:rPr lang="en-US" dirty="0" smtClean="0"/>
              <a:t>Pain is a highly unpleasant and very personal sensation that cannot be shared with others.</a:t>
            </a:r>
          </a:p>
          <a:p>
            <a:r>
              <a:rPr lang="en-US" dirty="0" smtClean="0"/>
              <a:t>It can occupy all of a person’s thinking, direct all activities and change a person’s life.</a:t>
            </a:r>
          </a:p>
          <a:p>
            <a:r>
              <a:rPr lang="en-US" dirty="0" smtClean="0"/>
              <a:t>It is more than a symptom of a problem.</a:t>
            </a:r>
          </a:p>
          <a:p>
            <a:r>
              <a:rPr lang="en-US" dirty="0" smtClean="0"/>
              <a:t>Presents both physiologic and </a:t>
            </a:r>
            <a:r>
              <a:rPr lang="en-US" dirty="0" err="1" smtClean="0"/>
              <a:t>psychologic</a:t>
            </a:r>
            <a:r>
              <a:rPr lang="en-US" dirty="0" smtClean="0"/>
              <a:t> dangers to health and recovery</a:t>
            </a:r>
          </a:p>
          <a:p>
            <a:r>
              <a:rPr lang="en-US" dirty="0" smtClean="0"/>
              <a:t>Pain is usually transitory, lasting only until the noxious stimulus is removed or the underlying damage or pathology has healed, but some painful conditions, such as rheumatoid arthritis, may persist for years.</a:t>
            </a:r>
            <a:endParaRPr lang="en-US" dirty="0"/>
          </a:p>
        </p:txBody>
      </p:sp>
    </p:spTree>
  </p:cSld>
  <p:clrMapOvr>
    <a:masterClrMapping/>
  </p:clrMapOvr>
  <p:timing>
    <p:tnLst>
      <p:par>
        <p:cTn id="1" dur="indefinite" restart="never" nodeType="tmRoot"/>
      </p:par>
    </p:tn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PAIN</a:t>
            </a:r>
            <a:endParaRPr lang="en-US" b="1" dirty="0"/>
          </a:p>
        </p:txBody>
      </p:sp>
      <p:sp>
        <p:nvSpPr>
          <p:cNvPr id="3" name="Content Placeholder 2"/>
          <p:cNvSpPr>
            <a:spLocks noGrp="1"/>
          </p:cNvSpPr>
          <p:nvPr>
            <p:ph idx="1"/>
          </p:nvPr>
        </p:nvSpPr>
        <p:spPr/>
        <p:txBody>
          <a:bodyPr/>
          <a:lstStyle/>
          <a:p>
            <a:r>
              <a:rPr lang="en-US" dirty="0" smtClean="0"/>
              <a:t>Pain may be acute or chronic. Acute pain is severe and lasts a relatively short time. It is usually a signal that body tissue is being injured in some way, and the pain generally disappears when the injury heals. Chronic pain may range from mild to severe, and is present to some degree for long periods of time.</a:t>
            </a:r>
            <a:br>
              <a:rPr lang="en-US" dirty="0" smtClean="0"/>
            </a:br>
            <a:endParaRPr lang="en-US" dirty="0"/>
          </a:p>
        </p:txBody>
      </p:sp>
    </p:spTree>
  </p:cSld>
  <p:clrMapOvr>
    <a:masterClrMapping/>
  </p:clrMapOvr>
  <p:timing>
    <p:tnLst>
      <p:par>
        <p:cTn id="1" dur="indefinite" restart="never" nodeType="tmRoot"/>
      </p:par>
    </p:tn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PAIN MANAGEMENT</a:t>
            </a:r>
            <a:endParaRPr lang="en-US" b="1" dirty="0"/>
          </a:p>
        </p:txBody>
      </p:sp>
      <p:sp>
        <p:nvSpPr>
          <p:cNvPr id="3" name="Content Placeholder 2"/>
          <p:cNvSpPr>
            <a:spLocks noGrp="1"/>
          </p:cNvSpPr>
          <p:nvPr>
            <p:ph idx="1"/>
          </p:nvPr>
        </p:nvSpPr>
        <p:spPr/>
        <p:txBody>
          <a:bodyPr/>
          <a:lstStyle/>
          <a:p>
            <a:pPr>
              <a:buNone/>
            </a:pPr>
            <a:r>
              <a:rPr lang="en-US" dirty="0" smtClean="0"/>
              <a:t>Examples of pharmacological pain relief include the following:</a:t>
            </a:r>
          </a:p>
          <a:p>
            <a:r>
              <a:rPr lang="en-US" dirty="0" smtClean="0"/>
              <a:t>analgesics (mild pain relievers) </a:t>
            </a:r>
          </a:p>
          <a:p>
            <a:r>
              <a:rPr lang="en-US" dirty="0" smtClean="0"/>
              <a:t>sedation (usually given by IV) </a:t>
            </a:r>
          </a:p>
          <a:p>
            <a:r>
              <a:rPr lang="en-US" dirty="0" smtClean="0"/>
              <a:t>anesthesia (usually given by IV) </a:t>
            </a:r>
          </a:p>
          <a:p>
            <a:r>
              <a:rPr lang="en-US" dirty="0" smtClean="0"/>
              <a:t>topical anesthetics (cream put on the skin to numb the area) </a:t>
            </a:r>
          </a:p>
          <a:p>
            <a:r>
              <a:rPr lang="en-US" dirty="0" smtClean="0"/>
              <a:t>pain relievers </a:t>
            </a:r>
          </a:p>
          <a:p>
            <a:endParaRPr lang="en-US" dirty="0"/>
          </a:p>
        </p:txBody>
      </p:sp>
    </p:spTree>
  </p:cSld>
  <p:clrMapOvr>
    <a:masterClrMapping/>
  </p:clrMapOvr>
  <p:timing>
    <p:tnLst>
      <p:par>
        <p:cTn id="1" dur="indefinite" restart="never" nodeType="tmRoot"/>
      </p:par>
    </p:tn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INVASIVE PAIN MANAGEMENT TECHNIQUES</a:t>
            </a:r>
            <a:endParaRPr lang="en-US" b="1" dirty="0"/>
          </a:p>
        </p:txBody>
      </p:sp>
      <p:sp>
        <p:nvSpPr>
          <p:cNvPr id="3" name="Content Placeholder 2"/>
          <p:cNvSpPr>
            <a:spLocks noGrp="1"/>
          </p:cNvSpPr>
          <p:nvPr>
            <p:ph idx="1"/>
          </p:nvPr>
        </p:nvSpPr>
        <p:spPr>
          <a:xfrm>
            <a:off x="457200" y="1600200"/>
            <a:ext cx="8229600" cy="5029200"/>
          </a:xfrm>
        </p:spPr>
        <p:txBody>
          <a:bodyPr>
            <a:normAutofit fontScale="85000" lnSpcReduction="20000"/>
          </a:bodyPr>
          <a:lstStyle/>
          <a:p>
            <a:r>
              <a:rPr lang="en-US" b="1" dirty="0" smtClean="0"/>
              <a:t>Injections</a:t>
            </a:r>
            <a:r>
              <a:rPr lang="en-US" dirty="0" smtClean="0"/>
              <a:t>—direct delivery of steroids or anesthetic to nerve, joint or epidural space. </a:t>
            </a:r>
          </a:p>
          <a:p>
            <a:r>
              <a:rPr lang="en-US" b="1" dirty="0" err="1" smtClean="0"/>
              <a:t>Prolotherapy</a:t>
            </a:r>
            <a:r>
              <a:rPr lang="en-US" dirty="0" smtClean="0"/>
              <a:t>—injection of solution to stimulate blood circulation and ligament repair at affected site. </a:t>
            </a:r>
          </a:p>
          <a:p>
            <a:r>
              <a:rPr lang="en-US" b="1" dirty="0" smtClean="0"/>
              <a:t>Surgically implanted electrotherapy devices</a:t>
            </a:r>
            <a:r>
              <a:rPr lang="en-US" dirty="0" smtClean="0"/>
              <a:t>—implantable spinal cord stimulators (SCS) and implantable peripheral nerve stimulators. </a:t>
            </a:r>
          </a:p>
          <a:p>
            <a:r>
              <a:rPr lang="en-US" b="1" dirty="0" smtClean="0"/>
              <a:t>Implantable </a:t>
            </a:r>
            <a:r>
              <a:rPr lang="en-US" b="1" dirty="0" err="1" smtClean="0"/>
              <a:t>opioid</a:t>
            </a:r>
            <a:r>
              <a:rPr lang="en-US" b="1" dirty="0" smtClean="0"/>
              <a:t> infusion pumps</a:t>
            </a:r>
            <a:r>
              <a:rPr lang="en-US" dirty="0" smtClean="0"/>
              <a:t>—surgically implanted pumps that deliver </a:t>
            </a:r>
            <a:r>
              <a:rPr lang="en-US" dirty="0" err="1" smtClean="0"/>
              <a:t>opioid</a:t>
            </a:r>
            <a:r>
              <a:rPr lang="en-US" dirty="0" smtClean="0"/>
              <a:t> agents directly to affected nerve. </a:t>
            </a:r>
          </a:p>
          <a:p>
            <a:r>
              <a:rPr lang="en-US" b="1" dirty="0" smtClean="0"/>
              <a:t>Radiofrequency </a:t>
            </a:r>
            <a:r>
              <a:rPr lang="en-US" b="1" dirty="0" err="1" smtClean="0"/>
              <a:t>radioablation</a:t>
            </a:r>
            <a:r>
              <a:rPr lang="en-US" dirty="0" smtClean="0"/>
              <a:t>—deadening of painful nerve via heat produced by a specialized device. The efficacy of this treatment is mixed. </a:t>
            </a:r>
          </a:p>
          <a:p>
            <a:endParaRPr lang="en-US" dirty="0"/>
          </a:p>
        </p:txBody>
      </p:sp>
    </p:spTree>
  </p:cSld>
  <p:clrMapOvr>
    <a:masterClrMapping/>
  </p:clrMapOvr>
  <p:timing>
    <p:tnLst>
      <p:par>
        <p:cTn id="1" dur="indefinite" restart="never" nodeType="tmRoot"/>
      </p:par>
    </p:tn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Non-pharmacological pain management</a:t>
            </a:r>
            <a:endParaRPr lang="en-US" b="1" dirty="0"/>
          </a:p>
        </p:txBody>
      </p:sp>
      <p:sp>
        <p:nvSpPr>
          <p:cNvPr id="3" name="Content Placeholder 2"/>
          <p:cNvSpPr>
            <a:spLocks noGrp="1"/>
          </p:cNvSpPr>
          <p:nvPr>
            <p:ph idx="1"/>
          </p:nvPr>
        </p:nvSpPr>
        <p:spPr>
          <a:xfrm>
            <a:off x="457200" y="1600200"/>
            <a:ext cx="8458200" cy="5029200"/>
          </a:xfrm>
        </p:spPr>
        <p:txBody>
          <a:bodyPr>
            <a:normAutofit fontScale="85000" lnSpcReduction="20000"/>
          </a:bodyPr>
          <a:lstStyle/>
          <a:p>
            <a:pPr>
              <a:buNone/>
            </a:pPr>
            <a:r>
              <a:rPr lang="en-US" dirty="0" smtClean="0"/>
              <a:t>Non-pharmacological pain management is the management of pain without medications. This method utilizes ways to alter thinking and focus to decrease pain. </a:t>
            </a:r>
          </a:p>
          <a:p>
            <a:pPr>
              <a:buNone/>
            </a:pPr>
            <a:r>
              <a:rPr lang="en-US" dirty="0" smtClean="0"/>
              <a:t>Methods include the following:</a:t>
            </a:r>
          </a:p>
          <a:p>
            <a:r>
              <a:rPr lang="en-US" b="1" dirty="0" smtClean="0"/>
              <a:t>psychological -</a:t>
            </a:r>
            <a:r>
              <a:rPr lang="en-US" dirty="0" smtClean="0"/>
              <a:t>The unexpected is always worse because of what one imagines. Ways to accomplish this include:</a:t>
            </a:r>
          </a:p>
          <a:p>
            <a:pPr lvl="1"/>
            <a:r>
              <a:rPr lang="en-US" dirty="0" smtClean="0"/>
              <a:t>Explain each step of a procedure in detail, utilizing simple pictures or diagrams when available.</a:t>
            </a:r>
          </a:p>
          <a:p>
            <a:pPr lvl="1"/>
            <a:r>
              <a:rPr lang="en-US" dirty="0" smtClean="0"/>
              <a:t>Meet with the person who will perform the procedure and ask questions ahead of time.</a:t>
            </a:r>
          </a:p>
          <a:p>
            <a:pPr lvl="1"/>
            <a:r>
              <a:rPr lang="en-US" dirty="0" smtClean="0"/>
              <a:t>Tour the room where the procedure will take place.</a:t>
            </a:r>
          </a:p>
          <a:p>
            <a:pPr lvl="1"/>
            <a:r>
              <a:rPr lang="en-US" dirty="0" smtClean="0"/>
              <a:t>may observe a videotape, which describes the procedure</a:t>
            </a:r>
            <a:br>
              <a:rPr lang="en-US" dirty="0" smtClean="0"/>
            </a:br>
            <a:r>
              <a:rPr lang="en-US" dirty="0" smtClean="0"/>
              <a:t/>
            </a:r>
            <a:br>
              <a:rPr lang="en-US" dirty="0" smtClean="0"/>
            </a:br>
            <a:endParaRPr lang="en-US" dirty="0" smtClean="0"/>
          </a:p>
          <a:p>
            <a:endParaRPr lang="en-US" dirty="0"/>
          </a:p>
        </p:txBody>
      </p:sp>
    </p:spTree>
  </p:cSld>
  <p:clrMapOvr>
    <a:masterClrMapping/>
  </p:clrMapOvr>
  <p:timing>
    <p:tnLst>
      <p:par>
        <p:cTn id="1" dur="indefinite" restart="never" nodeType="tmRoot"/>
      </p:par>
    </p:tn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Non-pharmacological pain management</a:t>
            </a:r>
            <a:endParaRPr lang="en-US" b="1" dirty="0"/>
          </a:p>
        </p:txBody>
      </p:sp>
      <p:sp>
        <p:nvSpPr>
          <p:cNvPr id="3" name="Content Placeholder 2"/>
          <p:cNvSpPr>
            <a:spLocks noGrp="1"/>
          </p:cNvSpPr>
          <p:nvPr>
            <p:ph idx="1"/>
          </p:nvPr>
        </p:nvSpPr>
        <p:spPr/>
        <p:txBody>
          <a:bodyPr>
            <a:normAutofit fontScale="92500" lnSpcReduction="20000"/>
          </a:bodyPr>
          <a:lstStyle/>
          <a:p>
            <a:r>
              <a:rPr lang="en-US" b="1" dirty="0" smtClean="0"/>
              <a:t>hypnosis</a:t>
            </a:r>
            <a:r>
              <a:rPr lang="en-US" dirty="0" smtClean="0"/>
              <a:t/>
            </a:r>
            <a:br>
              <a:rPr lang="en-US" dirty="0" smtClean="0"/>
            </a:br>
            <a:r>
              <a:rPr lang="en-US" dirty="0" smtClean="0"/>
              <a:t>With hypnosis, a professional (such as a psychologist or physician) guides the child into an altered state of consciousness that helps him/her to focus or narrow their attention, in order to reduce discomfort.</a:t>
            </a:r>
          </a:p>
          <a:p>
            <a:r>
              <a:rPr lang="en-US" b="1" dirty="0" smtClean="0"/>
              <a:t>imagery</a:t>
            </a:r>
            <a:r>
              <a:rPr lang="en-US" dirty="0" smtClean="0"/>
              <a:t/>
            </a:r>
            <a:br>
              <a:rPr lang="en-US" dirty="0" smtClean="0"/>
            </a:br>
            <a:r>
              <a:rPr lang="en-US" dirty="0" smtClean="0"/>
              <a:t>Guiding a child through an imaginary mental image of sights, sounds, tastes, smells, and feelings can often help shift attention away from the pain.</a:t>
            </a:r>
          </a:p>
          <a:p>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8000" b="1" dirty="0" smtClean="0"/>
              <a:t>PROFESSIONAL ORGANIZATIONS</a:t>
            </a:r>
            <a:endParaRPr lang="en-US" sz="8000" dirty="0"/>
          </a:p>
        </p:txBody>
      </p:sp>
    </p:spTree>
  </p:cSld>
  <p:clrMapOvr>
    <a:masterClrMapping/>
  </p:clrMapOvr>
  <p:timing>
    <p:tnLst>
      <p:par>
        <p:cTn id="1" dur="indefinite" restart="never" nodeType="tmRoot"/>
      </p:par>
    </p:tn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Non-pharmacological pain management</a:t>
            </a:r>
            <a:endParaRPr lang="en-US" dirty="0"/>
          </a:p>
        </p:txBody>
      </p:sp>
      <p:sp>
        <p:nvSpPr>
          <p:cNvPr id="3" name="Content Placeholder 2"/>
          <p:cNvSpPr>
            <a:spLocks noGrp="1"/>
          </p:cNvSpPr>
          <p:nvPr>
            <p:ph idx="1"/>
          </p:nvPr>
        </p:nvSpPr>
        <p:spPr/>
        <p:txBody>
          <a:bodyPr>
            <a:normAutofit fontScale="85000" lnSpcReduction="10000"/>
          </a:bodyPr>
          <a:lstStyle/>
          <a:p>
            <a:r>
              <a:rPr lang="en-US" b="1" dirty="0" smtClean="0"/>
              <a:t>distraction</a:t>
            </a:r>
            <a:r>
              <a:rPr lang="en-US" dirty="0" smtClean="0"/>
              <a:t/>
            </a:r>
            <a:br>
              <a:rPr lang="en-US" dirty="0" smtClean="0"/>
            </a:br>
            <a:r>
              <a:rPr lang="en-US" dirty="0" smtClean="0"/>
              <a:t>Distraction can be helpful particularly for babies, by using colorful, moving objects. Singing songs, telling stories, or looking at books or videos can distract preschoolers. Older children find watching TV or listening to music helpful. Distraction should not be a substitute for explaining what to expect.</a:t>
            </a:r>
          </a:p>
          <a:p>
            <a:r>
              <a:rPr lang="en-US" b="1" dirty="0" smtClean="0"/>
              <a:t>relaxation</a:t>
            </a:r>
            <a:r>
              <a:rPr lang="en-US" dirty="0" smtClean="0"/>
              <a:t/>
            </a:r>
            <a:br>
              <a:rPr lang="en-US" dirty="0" smtClean="0"/>
            </a:br>
            <a:r>
              <a:rPr lang="en-US" dirty="0" smtClean="0"/>
              <a:t>Children can be guided through relaxation exercises such as deep breathing and stretching, to reduce discomfort. </a:t>
            </a:r>
          </a:p>
          <a:p>
            <a:endParaRPr lang="en-US" dirty="0"/>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Non-pharmacological pain management</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t>Exercise</a:t>
            </a:r>
            <a:r>
              <a:rPr lang="en-US" dirty="0" smtClean="0"/>
              <a:t>—physical exertion with the aim of training or improvement. Includes the McKenzie method, water therapy, flexion exercises, aerobic routines. Exercise is necessary for proper cardiovascular health, disc nutrition, and musculoskeletal health. </a:t>
            </a:r>
          </a:p>
          <a:p>
            <a:r>
              <a:rPr lang="en-US" b="1" dirty="0" smtClean="0"/>
              <a:t>Manual techniques</a:t>
            </a:r>
            <a:r>
              <a:rPr lang="en-US" dirty="0" smtClean="0"/>
              <a:t>—manipulation of affected areas by means of chiropractic adjustments, osteopathy, massage therapy and other techniques. </a:t>
            </a:r>
          </a:p>
          <a:p>
            <a:endParaRPr lang="en-US" dirty="0"/>
          </a:p>
        </p:txBody>
      </p:sp>
    </p:spTree>
  </p:cSld>
  <p:clrMapOvr>
    <a:masterClrMapping/>
  </p:clrMapOvr>
  <p:timing>
    <p:tnLst>
      <p:par>
        <p:cTn id="1" dur="indefinite" restart="never" nodeType="tmRoot"/>
      </p:par>
    </p:tnLst>
  </p:timing>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Non-pharmacological pain management</a:t>
            </a:r>
            <a:endParaRPr lang="en-US" dirty="0"/>
          </a:p>
        </p:txBody>
      </p:sp>
      <p:sp>
        <p:nvSpPr>
          <p:cNvPr id="3" name="Content Placeholder 2"/>
          <p:cNvSpPr>
            <a:spLocks noGrp="1"/>
          </p:cNvSpPr>
          <p:nvPr>
            <p:ph idx="1"/>
          </p:nvPr>
        </p:nvSpPr>
        <p:spPr/>
        <p:txBody>
          <a:bodyPr>
            <a:normAutofit fontScale="77500" lnSpcReduction="20000"/>
          </a:bodyPr>
          <a:lstStyle/>
          <a:p>
            <a:r>
              <a:rPr lang="en-US" b="1" dirty="0" smtClean="0"/>
              <a:t>Behavioral modification</a:t>
            </a:r>
            <a:r>
              <a:rPr lang="en-US" dirty="0" smtClean="0"/>
              <a:t>—use of behavioral methods to optimize patient responses to back pain and painful stimuli. Cognitive therapy involves teaching the patient to alleviate back pain by means of relaxation techniques, coping techniques, and other methods. </a:t>
            </a:r>
          </a:p>
          <a:p>
            <a:r>
              <a:rPr lang="en-US" b="1" dirty="0" err="1" smtClean="0"/>
              <a:t>Cutaneous</a:t>
            </a:r>
            <a:r>
              <a:rPr lang="en-US" b="1" dirty="0" smtClean="0"/>
              <a:t> stimulation </a:t>
            </a:r>
            <a:r>
              <a:rPr lang="en-US" dirty="0" smtClean="0"/>
              <a:t>—superficial heating or cooling of skin. These pain management methods include cold packs and hot packs, and should be used in conjunction with exercise. </a:t>
            </a:r>
          </a:p>
          <a:p>
            <a:r>
              <a:rPr lang="en-US" b="1" dirty="0" smtClean="0"/>
              <a:t>Electrotherapy</a:t>
            </a:r>
            <a:r>
              <a:rPr lang="en-US" dirty="0" smtClean="0"/>
              <a:t> —the most commonly known form of electrotherapy is </a:t>
            </a:r>
            <a:r>
              <a:rPr lang="en-US" dirty="0" err="1" smtClean="0"/>
              <a:t>transcutaneous</a:t>
            </a:r>
            <a:r>
              <a:rPr lang="en-US" dirty="0" smtClean="0"/>
              <a:t> electrical nerve stimulation (TENS). TENS therapy attempts to reduce back pain by means of a low-voltage electric stimulation that interacts with the sensory nervous system. </a:t>
            </a:r>
          </a:p>
          <a:p>
            <a:endParaRPr lang="en-US" dirty="0"/>
          </a:p>
        </p:txBody>
      </p:sp>
    </p:spTree>
  </p:cSld>
  <p:clrMapOvr>
    <a:masterClrMapping/>
  </p:clrMapOvr>
  <p:timing>
    <p:tnLst>
      <p:par>
        <p:cTn id="1" dur="indefinite" restart="never" nodeType="tmRoot"/>
      </p:par>
    </p:tnLst>
  </p:timing>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Interventions/Rationales</a:t>
            </a:r>
            <a:br>
              <a:rPr lang="en-US" b="1" dirty="0" smtClean="0"/>
            </a:br>
            <a:endParaRPr lang="en-US" b="1" dirty="0"/>
          </a:p>
        </p:txBody>
      </p:sp>
      <p:sp>
        <p:nvSpPr>
          <p:cNvPr id="3" name="Content Placeholder 2"/>
          <p:cNvSpPr>
            <a:spLocks noGrp="1"/>
          </p:cNvSpPr>
          <p:nvPr>
            <p:ph idx="1"/>
          </p:nvPr>
        </p:nvSpPr>
        <p:spPr>
          <a:xfrm>
            <a:off x="457200" y="1447800"/>
            <a:ext cx="8382000" cy="5410200"/>
          </a:xfrm>
        </p:spPr>
        <p:txBody>
          <a:bodyPr>
            <a:normAutofit fontScale="92500" lnSpcReduction="10000"/>
          </a:bodyPr>
          <a:lstStyle/>
          <a:p>
            <a:pPr>
              <a:buNone/>
            </a:pPr>
            <a:r>
              <a:rPr lang="en-US" dirty="0" smtClean="0"/>
              <a:t>1. Assess the client’s level of pain, determining the intensity at its best and worst - Determines a baseline for future assessment.</a:t>
            </a:r>
          </a:p>
          <a:p>
            <a:pPr>
              <a:buNone/>
            </a:pPr>
            <a:r>
              <a:rPr lang="en-US" dirty="0" smtClean="0"/>
              <a:t>2. Listen to the client while she discusses the pain; acknowledge the presence of pain - Acknowledging the client’s pain decreases anxiety by communicating acceptance and validating the client’s perceptions.</a:t>
            </a:r>
          </a:p>
          <a:p>
            <a:pPr>
              <a:buNone/>
            </a:pPr>
            <a:r>
              <a:rPr lang="en-US" dirty="0" smtClean="0"/>
              <a:t>3. Discuss reasons why pain may be increased or decreased - Helps the client determine a cause-and-effect relationship between pain and specific activities.</a:t>
            </a:r>
          </a:p>
          <a:p>
            <a:endParaRPr lang="en-US" dirty="0"/>
          </a:p>
        </p:txBody>
      </p:sp>
    </p:spTree>
  </p:cSld>
  <p:clrMapOvr>
    <a:masterClrMapping/>
  </p:clrMapOvr>
  <p:timing>
    <p:tnLst>
      <p:par>
        <p:cTn id="1" dur="indefinite" restart="never" nodeType="tmRoot"/>
      </p:par>
    </p:tnLst>
  </p:timing>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Interventions/Rationales</a:t>
            </a:r>
            <a:br>
              <a:rPr lang="en-US" b="1" dirty="0" smtClean="0"/>
            </a:br>
            <a:endParaRPr lang="en-US" dirty="0"/>
          </a:p>
        </p:txBody>
      </p:sp>
      <p:sp>
        <p:nvSpPr>
          <p:cNvPr id="3" name="Content Placeholder 2"/>
          <p:cNvSpPr>
            <a:spLocks noGrp="1"/>
          </p:cNvSpPr>
          <p:nvPr>
            <p:ph idx="1"/>
          </p:nvPr>
        </p:nvSpPr>
        <p:spPr/>
        <p:txBody>
          <a:bodyPr>
            <a:normAutofit fontScale="92500"/>
          </a:bodyPr>
          <a:lstStyle/>
          <a:p>
            <a:pPr>
              <a:buNone/>
            </a:pPr>
            <a:r>
              <a:rPr lang="en-US" dirty="0" smtClean="0"/>
              <a:t>4. Teach relaxation techniques such as deep breathing, progressive muscle relaxation, and imagery - Reduces skeletal muscle tension and anxiety, which potentiates the perception of pain.</a:t>
            </a:r>
          </a:p>
          <a:p>
            <a:pPr>
              <a:buNone/>
            </a:pPr>
            <a:r>
              <a:rPr lang="en-US" dirty="0" smtClean="0"/>
              <a:t>5. Teach the client and family about treatment approaches (biofeedback, hypnosis, massage therapy, physical therapy, acupuncture, and exercise).  - Makes the client and family aware of the availability of treatment options.</a:t>
            </a:r>
          </a:p>
          <a:p>
            <a:endParaRPr lang="en-US" dirty="0"/>
          </a:p>
        </p:txBody>
      </p:sp>
    </p:spTree>
  </p:cSld>
  <p:clrMapOvr>
    <a:masterClrMapping/>
  </p:clrMapOvr>
  <p:timing>
    <p:tnLst>
      <p:par>
        <p:cTn id="1" dur="indefinite" restart="never" nodeType="tmRoot"/>
      </p:par>
    </p:tnLst>
  </p:timing>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Interventions/Rationales</a:t>
            </a:r>
            <a:endParaRPr lang="en-US" dirty="0"/>
          </a:p>
        </p:txBody>
      </p:sp>
      <p:sp>
        <p:nvSpPr>
          <p:cNvPr id="3" name="Content Placeholder 2"/>
          <p:cNvSpPr>
            <a:spLocks noGrp="1"/>
          </p:cNvSpPr>
          <p:nvPr>
            <p:ph idx="1"/>
          </p:nvPr>
        </p:nvSpPr>
        <p:spPr>
          <a:xfrm>
            <a:off x="457200" y="1600200"/>
            <a:ext cx="8382000" cy="4953000"/>
          </a:xfrm>
        </p:spPr>
        <p:txBody>
          <a:bodyPr>
            <a:normAutofit lnSpcReduction="10000"/>
          </a:bodyPr>
          <a:lstStyle/>
          <a:p>
            <a:pPr>
              <a:buNone/>
            </a:pPr>
            <a:r>
              <a:rPr lang="en-US" dirty="0" smtClean="0"/>
              <a:t>6. Teach the client about the use of medication for pain relief. Provide accurate information to reduce fear of addiction. - Lack of knowledge and fear may prohibit client from taking analgesic medications as prescribed.</a:t>
            </a:r>
          </a:p>
          <a:p>
            <a:pPr>
              <a:buNone/>
            </a:pPr>
            <a:r>
              <a:rPr lang="en-US" dirty="0" smtClean="0"/>
              <a:t>7. Encourage the client to rest at intervals during the day.- Fatigue increases the perception of pain.</a:t>
            </a:r>
          </a:p>
          <a:p>
            <a:pPr>
              <a:buNone/>
            </a:pPr>
            <a:r>
              <a:rPr lang="en-US" dirty="0" smtClean="0"/>
              <a:t>8. Explain the relationship between chronic pain and depression. - Knowledge decreases anxiety.</a:t>
            </a:r>
            <a:endParaRPr lang="en-US" dirty="0"/>
          </a:p>
        </p:txBody>
      </p:sp>
    </p:spTree>
  </p:cSld>
  <p:clrMapOvr>
    <a:masterClrMapping/>
  </p:clrMapOvr>
  <p:timing>
    <p:tnLst>
      <p:par>
        <p:cTn id="1" dur="indefinite" restart="never" nodeType="tmRoot"/>
      </p:par>
    </p:tnLst>
  </p:timing>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8000" b="1" dirty="0" smtClean="0"/>
              <a:t>DRUG ADMINISTRATION</a:t>
            </a:r>
            <a:endParaRPr lang="en-US" sz="8000" b="1" dirty="0"/>
          </a:p>
        </p:txBody>
      </p:sp>
    </p:spTree>
  </p:cSld>
  <p:clrMapOvr>
    <a:masterClrMapping/>
  </p:clrMapOvr>
  <p:timing>
    <p:tnLst>
      <p:par>
        <p:cTn id="1" dur="indefinite" restart="never" nodeType="tmRoot"/>
      </p:par>
    </p:tnLst>
  </p:timing>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DRUG ADMINISTRATION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administration of medications is controlled by three Acts of Parliament – the Medicines Act (1968), the Misuse of Drugs Act (1971) and the Poisons Act (1972) – and a Statutory Instrument – the Misuse of Drugs Regulations (1985). These provide the framework within which medicines are stored, transported, prescribed, recorded,  dispensed and administered. </a:t>
            </a:r>
          </a:p>
          <a:p>
            <a:r>
              <a:rPr lang="en-US" dirty="0" smtClean="0"/>
              <a:t>The British National Formulary (BNF) provides a summary of the key legal issues for health care practitioners.</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b="1" dirty="0" smtClean="0"/>
              <a:t/>
            </a:r>
            <a:br>
              <a:rPr lang="en-US" b="1" dirty="0" smtClean="0"/>
            </a:br>
            <a:r>
              <a:rPr lang="en-US" b="1" dirty="0" smtClean="0"/>
              <a:t>DRUG ADMINISTRATION</a:t>
            </a:r>
            <a:br>
              <a:rPr lang="en-US" b="1" dirty="0" smtClean="0"/>
            </a:br>
            <a:endParaRPr lang="en-US" dirty="0"/>
          </a:p>
        </p:txBody>
      </p:sp>
      <p:sp>
        <p:nvSpPr>
          <p:cNvPr id="3" name="Content Placeholder 2"/>
          <p:cNvSpPr>
            <a:spLocks noGrp="1"/>
          </p:cNvSpPr>
          <p:nvPr>
            <p:ph idx="1"/>
          </p:nvPr>
        </p:nvSpPr>
        <p:spPr>
          <a:xfrm>
            <a:off x="457200" y="1066800"/>
            <a:ext cx="8229600" cy="5257800"/>
          </a:xfrm>
        </p:spPr>
        <p:txBody>
          <a:bodyPr>
            <a:normAutofit fontScale="85000" lnSpcReduction="20000"/>
          </a:bodyPr>
          <a:lstStyle/>
          <a:p>
            <a:r>
              <a:rPr lang="en-US" dirty="0" smtClean="0"/>
              <a:t>The nurse should always assess a client’s health status and obtain a medication history prior to giving any medication.</a:t>
            </a:r>
          </a:p>
          <a:p>
            <a:r>
              <a:rPr lang="en-US" dirty="0" smtClean="0"/>
              <a:t>The extent of assessment depends on the client’s illness or current condition, the intended drug and route of administration.</a:t>
            </a:r>
          </a:p>
          <a:p>
            <a:pPr>
              <a:buNone/>
            </a:pPr>
            <a:r>
              <a:rPr lang="en-US" dirty="0" smtClean="0"/>
              <a:t>During drug administration, as a nurse you should:</a:t>
            </a:r>
          </a:p>
          <a:p>
            <a:pPr>
              <a:buNone/>
            </a:pPr>
            <a:r>
              <a:rPr lang="en-US" dirty="0" smtClean="0"/>
              <a:t>● knowledge of the drug</a:t>
            </a:r>
          </a:p>
          <a:p>
            <a:pPr>
              <a:buNone/>
            </a:pPr>
            <a:r>
              <a:rPr lang="en-US" dirty="0" smtClean="0"/>
              <a:t>● know its effects and potential side effects</a:t>
            </a:r>
          </a:p>
          <a:p>
            <a:pPr>
              <a:buNone/>
            </a:pPr>
            <a:r>
              <a:rPr lang="en-US" dirty="0" smtClean="0"/>
              <a:t>● know the patient’s condition </a:t>
            </a:r>
          </a:p>
          <a:p>
            <a:pPr>
              <a:buNone/>
            </a:pPr>
            <a:r>
              <a:rPr lang="en-US" dirty="0" smtClean="0"/>
              <a:t>● assess the suitability for that medication at that given time. </a:t>
            </a:r>
          </a:p>
          <a:p>
            <a:pPr>
              <a:buNone/>
            </a:pPr>
            <a:r>
              <a:rPr lang="en-US" dirty="0" smtClean="0"/>
              <a:t> </a:t>
            </a:r>
            <a:endParaRPr lang="en-US" dirty="0"/>
          </a:p>
        </p:txBody>
      </p:sp>
    </p:spTree>
  </p:cSld>
  <p:clrMapOvr>
    <a:masterClrMapping/>
  </p:clrMapOvr>
  <p:timing>
    <p:tnLst>
      <p:par>
        <p:cTn id="1" dur="indefinite" restart="never" nodeType="tmRoot"/>
      </p:par>
    </p:tnLst>
  </p:timing>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DRUG ADMINISTRATION</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The A–F of safe practice</a:t>
            </a:r>
          </a:p>
          <a:p>
            <a:r>
              <a:rPr lang="en-US" dirty="0" smtClean="0"/>
              <a:t>To ensure safe administration, some principles of safe practice can be considered.</a:t>
            </a:r>
          </a:p>
          <a:p>
            <a:pPr>
              <a:buNone/>
            </a:pPr>
            <a:r>
              <a:rPr lang="en-US" dirty="0" smtClean="0"/>
              <a:t>● Accurate prescription</a:t>
            </a:r>
          </a:p>
          <a:p>
            <a:pPr>
              <a:buNone/>
            </a:pPr>
            <a:r>
              <a:rPr lang="en-US" dirty="0" smtClean="0"/>
              <a:t>● Best information</a:t>
            </a:r>
          </a:p>
          <a:p>
            <a:pPr>
              <a:buNone/>
            </a:pPr>
            <a:r>
              <a:rPr lang="en-US" dirty="0" smtClean="0"/>
              <a:t>● Correct dispensing</a:t>
            </a:r>
          </a:p>
          <a:p>
            <a:pPr>
              <a:buNone/>
            </a:pPr>
            <a:r>
              <a:rPr lang="en-US" dirty="0" smtClean="0"/>
              <a:t>● Deliberation before administration</a:t>
            </a:r>
          </a:p>
          <a:p>
            <a:pPr>
              <a:buNone/>
            </a:pPr>
            <a:r>
              <a:rPr lang="en-US" dirty="0" smtClean="0"/>
              <a:t>● Effective systems</a:t>
            </a:r>
          </a:p>
          <a:p>
            <a:pPr>
              <a:buNone/>
            </a:pPr>
            <a:r>
              <a:rPr lang="en-US" dirty="0" smtClean="0"/>
              <a:t>● Fail-safe policies.</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PROFESSIONAL ORGANIZATIONS</a:t>
            </a:r>
            <a:endParaRPr lang="en-US" b="1" dirty="0"/>
          </a:p>
        </p:txBody>
      </p:sp>
      <p:sp>
        <p:nvSpPr>
          <p:cNvPr id="3" name="Content Placeholder 2"/>
          <p:cNvSpPr>
            <a:spLocks noGrp="1"/>
          </p:cNvSpPr>
          <p:nvPr>
            <p:ph idx="1"/>
          </p:nvPr>
        </p:nvSpPr>
        <p:spPr/>
        <p:txBody>
          <a:bodyPr/>
          <a:lstStyle/>
          <a:p>
            <a:r>
              <a:rPr lang="en-US" dirty="0" smtClean="0"/>
              <a:t>ICN – International Council of Nurses</a:t>
            </a:r>
          </a:p>
          <a:p>
            <a:r>
              <a:rPr lang="en-US" dirty="0" smtClean="0"/>
              <a:t>ANA – American Nurses Association</a:t>
            </a:r>
          </a:p>
          <a:p>
            <a:r>
              <a:rPr lang="en-US" dirty="0" smtClean="0"/>
              <a:t>NLN – National League for Nursing</a:t>
            </a:r>
          </a:p>
          <a:p>
            <a:r>
              <a:rPr lang="en-US" dirty="0" smtClean="0"/>
              <a:t>CAN – Canadian Nurses Association</a:t>
            </a:r>
          </a:p>
          <a:p>
            <a:r>
              <a:rPr lang="en-US" dirty="0" smtClean="0"/>
              <a:t>NSNA – National Students’ Nurses Association</a:t>
            </a:r>
          </a:p>
          <a:p>
            <a:r>
              <a:rPr lang="en-US" dirty="0" smtClean="0"/>
              <a:t>NCK – Nursing Council of Kenya</a:t>
            </a:r>
          </a:p>
          <a:p>
            <a:r>
              <a:rPr lang="en-US" dirty="0" smtClean="0"/>
              <a:t>NNAK – National Nurses Association of Kenya</a:t>
            </a:r>
          </a:p>
          <a:p>
            <a:endParaRPr lang="en-US" dirty="0" smtClean="0"/>
          </a:p>
          <a:p>
            <a:endParaRPr lang="en-US" dirty="0"/>
          </a:p>
        </p:txBody>
      </p:sp>
    </p:spTree>
  </p:cSld>
  <p:clrMapOvr>
    <a:masterClrMapping/>
  </p:clrMapOvr>
  <p:timing>
    <p:tnLst>
      <p:par>
        <p:cTn id="1" dur="indefinite" restart="never" nodeType="tmRoot"/>
      </p:par>
    </p:tnLst>
  </p:timing>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dirty="0" smtClean="0"/>
              <a:t>Practice guidelines</a:t>
            </a:r>
            <a:endParaRPr lang="en-US" b="1" dirty="0"/>
          </a:p>
        </p:txBody>
      </p:sp>
      <p:sp>
        <p:nvSpPr>
          <p:cNvPr id="3" name="Content Placeholder 2"/>
          <p:cNvSpPr>
            <a:spLocks noGrp="1"/>
          </p:cNvSpPr>
          <p:nvPr>
            <p:ph idx="1"/>
          </p:nvPr>
        </p:nvSpPr>
        <p:spPr>
          <a:xfrm>
            <a:off x="457200" y="1219200"/>
            <a:ext cx="8382000" cy="5334000"/>
          </a:xfrm>
        </p:spPr>
        <p:txBody>
          <a:bodyPr>
            <a:normAutofit fontScale="77500" lnSpcReduction="20000"/>
          </a:bodyPr>
          <a:lstStyle/>
          <a:p>
            <a:r>
              <a:rPr lang="en-US" dirty="0" smtClean="0"/>
              <a:t>Nurses who administer medications are responsible for their own actions.</a:t>
            </a:r>
          </a:p>
          <a:p>
            <a:r>
              <a:rPr lang="en-US" dirty="0" smtClean="0"/>
              <a:t>Be knowledgeable</a:t>
            </a:r>
          </a:p>
          <a:p>
            <a:r>
              <a:rPr lang="en-US" dirty="0" smtClean="0"/>
              <a:t>Keep narcotics and barbiturates in a locked place</a:t>
            </a:r>
          </a:p>
          <a:p>
            <a:r>
              <a:rPr lang="en-US" dirty="0" smtClean="0"/>
              <a:t>Use only medications that are in a clearly labeled container</a:t>
            </a:r>
          </a:p>
          <a:p>
            <a:r>
              <a:rPr lang="en-US" dirty="0" smtClean="0"/>
              <a:t>Calculate drug dosages accurately</a:t>
            </a:r>
          </a:p>
          <a:p>
            <a:r>
              <a:rPr lang="en-US" dirty="0" smtClean="0"/>
              <a:t>Administer only medications that are personally prepared</a:t>
            </a:r>
          </a:p>
          <a:p>
            <a:r>
              <a:rPr lang="en-US" dirty="0" smtClean="0"/>
              <a:t>Identify the client correctly before drug administration</a:t>
            </a:r>
          </a:p>
          <a:p>
            <a:r>
              <a:rPr lang="en-US" dirty="0" smtClean="0"/>
              <a:t>Do not leave medications on the bedside with certain exceptions </a:t>
            </a:r>
            <a:r>
              <a:rPr lang="en-US" dirty="0" err="1" smtClean="0"/>
              <a:t>e.g</a:t>
            </a:r>
            <a:r>
              <a:rPr lang="en-US" dirty="0" smtClean="0"/>
              <a:t> cough syrup</a:t>
            </a:r>
          </a:p>
          <a:p>
            <a:r>
              <a:rPr lang="en-US" dirty="0" smtClean="0"/>
              <a:t>Take special precautions when administering certain medications </a:t>
            </a:r>
            <a:r>
              <a:rPr lang="en-US" dirty="0" err="1" smtClean="0"/>
              <a:t>e.g</a:t>
            </a:r>
            <a:r>
              <a:rPr lang="en-US" dirty="0" smtClean="0"/>
              <a:t> insulin</a:t>
            </a:r>
          </a:p>
          <a:p>
            <a:r>
              <a:rPr lang="en-US" dirty="0" smtClean="0"/>
              <a:t>Incase of a medication error, report immediately.</a:t>
            </a:r>
            <a:endParaRPr lang="en-US" dirty="0"/>
          </a:p>
        </p:txBody>
      </p:sp>
    </p:spTree>
  </p:cSld>
  <p:clrMapOvr>
    <a:masterClrMapping/>
  </p:clrMapOvr>
  <p:timing>
    <p:tnLst>
      <p:par>
        <p:cTn id="1" dur="indefinite" restart="never" nodeType="tmRoot"/>
      </p:par>
    </p:tnLst>
  </p:timing>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Stages of the medication process</a:t>
            </a:r>
            <a:endParaRPr lang="en-US" b="1" dirty="0"/>
          </a:p>
        </p:txBody>
      </p:sp>
      <p:sp>
        <p:nvSpPr>
          <p:cNvPr id="3" name="Content Placeholder 2"/>
          <p:cNvSpPr>
            <a:spLocks noGrp="1"/>
          </p:cNvSpPr>
          <p:nvPr>
            <p:ph idx="1"/>
          </p:nvPr>
        </p:nvSpPr>
        <p:spPr/>
        <p:txBody>
          <a:bodyPr/>
          <a:lstStyle/>
          <a:p>
            <a:pPr>
              <a:buNone/>
            </a:pPr>
            <a:r>
              <a:rPr lang="en-US" dirty="0" smtClean="0"/>
              <a:t>There are five stages of the medication process: </a:t>
            </a:r>
          </a:p>
          <a:p>
            <a:pPr marL="514350" indent="-514350">
              <a:buAutoNum type="alphaLcParenBoth"/>
            </a:pPr>
            <a:r>
              <a:rPr lang="en-US" dirty="0" smtClean="0"/>
              <a:t>ordering/prescribing, </a:t>
            </a:r>
          </a:p>
          <a:p>
            <a:pPr marL="514350" indent="-514350">
              <a:buAutoNum type="alphaLcParenBoth"/>
            </a:pPr>
            <a:r>
              <a:rPr lang="en-US" dirty="0" smtClean="0"/>
              <a:t>transcribing and verifying, </a:t>
            </a:r>
          </a:p>
          <a:p>
            <a:pPr marL="514350" indent="-514350">
              <a:buAutoNum type="alphaLcParenBoth"/>
            </a:pPr>
            <a:r>
              <a:rPr lang="en-US" dirty="0" smtClean="0"/>
              <a:t>dispensing and delivering, </a:t>
            </a:r>
          </a:p>
          <a:p>
            <a:pPr marL="514350" indent="-514350">
              <a:buAutoNum type="alphaLcParenBoth"/>
            </a:pPr>
            <a:r>
              <a:rPr lang="en-US" dirty="0" smtClean="0"/>
              <a:t>administering, and</a:t>
            </a:r>
          </a:p>
          <a:p>
            <a:pPr marL="514350" indent="-514350">
              <a:buAutoNum type="alphaLcParenBoth"/>
            </a:pPr>
            <a:r>
              <a:rPr lang="en-US" dirty="0" smtClean="0"/>
              <a:t>monitoring and reporting.</a:t>
            </a:r>
            <a:endParaRPr lang="en-US" dirty="0"/>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Rights of Medication Administration</a:t>
            </a:r>
            <a:endParaRPr lang="en-US" dirty="0"/>
          </a:p>
        </p:txBody>
      </p:sp>
      <p:sp>
        <p:nvSpPr>
          <p:cNvPr id="3" name="Content Placeholder 2"/>
          <p:cNvSpPr>
            <a:spLocks noGrp="1"/>
          </p:cNvSpPr>
          <p:nvPr>
            <p:ph idx="1"/>
          </p:nvPr>
        </p:nvSpPr>
        <p:spPr>
          <a:xfrm>
            <a:off x="457200" y="1219200"/>
            <a:ext cx="8229600" cy="5334000"/>
          </a:xfrm>
        </p:spPr>
        <p:txBody>
          <a:bodyPr>
            <a:normAutofit fontScale="85000" lnSpcReduction="20000"/>
          </a:bodyPr>
          <a:lstStyle/>
          <a:p>
            <a:pPr>
              <a:buNone/>
            </a:pPr>
            <a:r>
              <a:rPr lang="en-US" b="1" dirty="0" smtClean="0"/>
              <a:t>1. Right patient</a:t>
            </a:r>
          </a:p>
          <a:p>
            <a:r>
              <a:rPr lang="en-US" dirty="0" smtClean="0"/>
              <a:t>Check the name on the order and the patient. </a:t>
            </a:r>
          </a:p>
          <a:p>
            <a:r>
              <a:rPr lang="en-US" dirty="0" smtClean="0"/>
              <a:t>Use 2 identifiers. </a:t>
            </a:r>
          </a:p>
          <a:p>
            <a:r>
              <a:rPr lang="en-US" dirty="0" smtClean="0"/>
              <a:t>Ask patient to identify himself/herself. </a:t>
            </a:r>
          </a:p>
          <a:p>
            <a:pPr>
              <a:buNone/>
            </a:pPr>
            <a:r>
              <a:rPr lang="en-US" b="1" dirty="0" smtClean="0"/>
              <a:t>2. Right medication</a:t>
            </a:r>
          </a:p>
          <a:p>
            <a:r>
              <a:rPr lang="en-US" dirty="0" smtClean="0"/>
              <a:t>Check the medication label. </a:t>
            </a:r>
          </a:p>
          <a:p>
            <a:r>
              <a:rPr lang="en-US" dirty="0" smtClean="0"/>
              <a:t>Check the order. </a:t>
            </a:r>
          </a:p>
          <a:p>
            <a:pPr>
              <a:buNone/>
            </a:pPr>
            <a:r>
              <a:rPr lang="en-US" b="1" dirty="0" smtClean="0"/>
              <a:t>3. Right dose</a:t>
            </a:r>
          </a:p>
          <a:p>
            <a:r>
              <a:rPr lang="en-US" dirty="0" smtClean="0"/>
              <a:t>Check the order. </a:t>
            </a:r>
          </a:p>
          <a:p>
            <a:r>
              <a:rPr lang="en-US" dirty="0" smtClean="0"/>
              <a:t>Confirm appropriateness of the dose using a current drug reference. </a:t>
            </a:r>
          </a:p>
          <a:p>
            <a:r>
              <a:rPr lang="en-US" dirty="0" smtClean="0"/>
              <a:t>If necessary, calculate the dose and have another nurse calculate the dose as well.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Rights of Medication Administration</a:t>
            </a:r>
            <a:endParaRPr lang="en-US" dirty="0"/>
          </a:p>
        </p:txBody>
      </p:sp>
      <p:sp>
        <p:nvSpPr>
          <p:cNvPr id="3" name="Content Placeholder 2"/>
          <p:cNvSpPr>
            <a:spLocks noGrp="1"/>
          </p:cNvSpPr>
          <p:nvPr>
            <p:ph idx="1"/>
          </p:nvPr>
        </p:nvSpPr>
        <p:spPr>
          <a:xfrm>
            <a:off x="304800" y="1295400"/>
            <a:ext cx="8610600" cy="5562600"/>
          </a:xfrm>
        </p:spPr>
        <p:txBody>
          <a:bodyPr>
            <a:normAutofit fontScale="77500" lnSpcReduction="20000"/>
          </a:bodyPr>
          <a:lstStyle/>
          <a:p>
            <a:pPr>
              <a:buNone/>
            </a:pPr>
            <a:r>
              <a:rPr lang="en-US" b="1" dirty="0" smtClean="0"/>
              <a:t>4.</a:t>
            </a:r>
            <a:r>
              <a:rPr lang="en-US" dirty="0" smtClean="0"/>
              <a:t> </a:t>
            </a:r>
            <a:r>
              <a:rPr lang="en-US" b="1" dirty="0" smtClean="0"/>
              <a:t>Right route</a:t>
            </a:r>
          </a:p>
          <a:p>
            <a:r>
              <a:rPr lang="en-US" dirty="0" smtClean="0"/>
              <a:t>Again, check the order and appropriateness of the route ordered. </a:t>
            </a:r>
          </a:p>
          <a:p>
            <a:r>
              <a:rPr lang="en-US" dirty="0" smtClean="0"/>
              <a:t>Confirm that the patient can take or receive the medication by the ordered route. </a:t>
            </a:r>
            <a:endParaRPr lang="en-US" b="1" dirty="0" smtClean="0"/>
          </a:p>
          <a:p>
            <a:pPr>
              <a:buNone/>
            </a:pPr>
            <a:r>
              <a:rPr lang="en-US" b="1" dirty="0" smtClean="0"/>
              <a:t>5.</a:t>
            </a:r>
            <a:r>
              <a:rPr lang="en-US" dirty="0" smtClean="0"/>
              <a:t> </a:t>
            </a:r>
            <a:r>
              <a:rPr lang="en-US" b="1" dirty="0" smtClean="0"/>
              <a:t>Right time</a:t>
            </a:r>
          </a:p>
          <a:p>
            <a:r>
              <a:rPr lang="en-US" dirty="0" smtClean="0"/>
              <a:t>Check the frequency of the ordered medication. </a:t>
            </a:r>
          </a:p>
          <a:p>
            <a:r>
              <a:rPr lang="en-US" dirty="0" smtClean="0"/>
              <a:t>Double-check that you are giving the ordered dose at the correct time. </a:t>
            </a:r>
          </a:p>
          <a:p>
            <a:r>
              <a:rPr lang="en-US" dirty="0" smtClean="0"/>
              <a:t>Confirm when the last dose was given. </a:t>
            </a:r>
          </a:p>
          <a:p>
            <a:pPr>
              <a:buNone/>
            </a:pPr>
            <a:r>
              <a:rPr lang="en-US" b="1" dirty="0" smtClean="0"/>
              <a:t>6. Right documentation</a:t>
            </a:r>
          </a:p>
          <a:p>
            <a:r>
              <a:rPr lang="en-US" dirty="0" smtClean="0"/>
              <a:t>Document administration </a:t>
            </a:r>
            <a:r>
              <a:rPr lang="en-US" b="1" u="sng" dirty="0" smtClean="0"/>
              <a:t>AFTER</a:t>
            </a:r>
            <a:r>
              <a:rPr lang="en-US" dirty="0" smtClean="0"/>
              <a:t> giving the ordered medication. </a:t>
            </a:r>
          </a:p>
          <a:p>
            <a:r>
              <a:rPr lang="en-US" dirty="0" smtClean="0"/>
              <a:t>Chart the time, route, and any other specific information as necessary.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Rights of Medication Administration</a:t>
            </a:r>
            <a:endParaRPr lang="en-US" dirty="0"/>
          </a:p>
        </p:txBody>
      </p:sp>
      <p:sp>
        <p:nvSpPr>
          <p:cNvPr id="3" name="Content Placeholder 2"/>
          <p:cNvSpPr>
            <a:spLocks noGrp="1"/>
          </p:cNvSpPr>
          <p:nvPr>
            <p:ph idx="1"/>
          </p:nvPr>
        </p:nvSpPr>
        <p:spPr>
          <a:xfrm>
            <a:off x="457200" y="1295400"/>
            <a:ext cx="8305800" cy="5181600"/>
          </a:xfrm>
        </p:spPr>
        <p:txBody>
          <a:bodyPr>
            <a:normAutofit fontScale="77500" lnSpcReduction="20000"/>
          </a:bodyPr>
          <a:lstStyle/>
          <a:p>
            <a:pPr>
              <a:buNone/>
            </a:pPr>
            <a:r>
              <a:rPr lang="en-US" b="1" dirty="0" smtClean="0"/>
              <a:t>7. Right reason</a:t>
            </a:r>
          </a:p>
          <a:p>
            <a:r>
              <a:rPr lang="en-US" dirty="0" smtClean="0"/>
              <a:t>Confirm the rationale for the ordered medication.  What is the patient’s history? Why is he/she taking this medication? </a:t>
            </a:r>
          </a:p>
          <a:p>
            <a:r>
              <a:rPr lang="en-US" dirty="0" smtClean="0"/>
              <a:t>Revisit the reasons for long-term medication use. </a:t>
            </a:r>
          </a:p>
          <a:p>
            <a:pPr>
              <a:buNone/>
            </a:pPr>
            <a:r>
              <a:rPr lang="en-US" b="1" dirty="0" smtClean="0"/>
              <a:t>8. Right response</a:t>
            </a:r>
          </a:p>
          <a:p>
            <a:r>
              <a:rPr lang="en-US" dirty="0" smtClean="0"/>
              <a:t>Make sure that the drug led to the desired effect.  If an antihypertensive was given, has his/her blood pressure improved? </a:t>
            </a:r>
          </a:p>
          <a:p>
            <a:r>
              <a:rPr lang="en-US" dirty="0" smtClean="0"/>
              <a:t>Be sure to document your monitoring of the patient  and any other nursing interventions that are applicable. </a:t>
            </a:r>
          </a:p>
          <a:p>
            <a:pPr>
              <a:buNone/>
            </a:pPr>
            <a:endParaRPr lang="en-US" dirty="0" smtClean="0"/>
          </a:p>
          <a:p>
            <a:pPr>
              <a:buNone/>
            </a:pPr>
            <a:r>
              <a:rPr lang="en-US" dirty="0" smtClean="0"/>
              <a:t>Reference: Nursing2012 Drug Handbook. (2012). Lippincott Williams &amp; Wilkins: Philadelphia, Pennsylvania</a:t>
            </a:r>
          </a:p>
          <a:p>
            <a:endParaRPr lang="en-US" dirty="0" smtClean="0"/>
          </a:p>
          <a:p>
            <a:endParaRPr lang="en-US" dirty="0" smtClean="0"/>
          </a:p>
          <a:p>
            <a:endParaRPr lang="en-US" dirty="0"/>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Calculating drug doses</a:t>
            </a:r>
            <a:endParaRPr lang="en-US" b="1" dirty="0"/>
          </a:p>
        </p:txBody>
      </p:sp>
      <p:sp>
        <p:nvSpPr>
          <p:cNvPr id="3" name="Content Placeholder 2"/>
          <p:cNvSpPr>
            <a:spLocks noGrp="1"/>
          </p:cNvSpPr>
          <p:nvPr>
            <p:ph idx="1"/>
          </p:nvPr>
        </p:nvSpPr>
        <p:spPr/>
        <p:txBody>
          <a:bodyPr>
            <a:normAutofit/>
          </a:bodyPr>
          <a:lstStyle/>
          <a:p>
            <a:r>
              <a:rPr lang="en-US" dirty="0" smtClean="0"/>
              <a:t>Example: a prescription requires 30 mg of a drug that is dispensed as </a:t>
            </a:r>
          </a:p>
          <a:p>
            <a:r>
              <a:rPr lang="en-US" dirty="0" smtClean="0"/>
              <a:t>60 mg in 5 ml</a:t>
            </a:r>
          </a:p>
          <a:p>
            <a:pPr>
              <a:buNone/>
            </a:pPr>
            <a:r>
              <a:rPr lang="en-US" u="sng" dirty="0" smtClean="0"/>
              <a:t>What you want: 30 mg </a:t>
            </a:r>
            <a:r>
              <a:rPr lang="en-US" dirty="0" smtClean="0"/>
              <a:t>× total volume:</a:t>
            </a:r>
          </a:p>
          <a:p>
            <a:pPr>
              <a:buNone/>
            </a:pPr>
            <a:r>
              <a:rPr lang="en-US" dirty="0" smtClean="0"/>
              <a:t>What you’ve got: 60 mg      </a:t>
            </a:r>
          </a:p>
          <a:p>
            <a:pPr>
              <a:buNone/>
            </a:pPr>
            <a:r>
              <a:rPr lang="en-US" dirty="0" smtClean="0"/>
              <a:t>5 ml = </a:t>
            </a:r>
            <a:r>
              <a:rPr lang="en-US" u="sng" dirty="0" smtClean="0"/>
              <a:t>30</a:t>
            </a:r>
            <a:r>
              <a:rPr lang="en-US" dirty="0" smtClean="0"/>
              <a:t>× 5 = 2.5 ml required</a:t>
            </a:r>
          </a:p>
          <a:p>
            <a:pPr>
              <a:buNone/>
            </a:pPr>
            <a:r>
              <a:rPr lang="en-US" dirty="0" smtClean="0"/>
              <a:t>             60</a:t>
            </a:r>
            <a:endParaRPr lang="en-US" dirty="0"/>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Routes of drug administration</a:t>
            </a:r>
            <a:endParaRPr lang="en-US" dirty="0"/>
          </a:p>
        </p:txBody>
      </p:sp>
      <p:sp>
        <p:nvSpPr>
          <p:cNvPr id="3" name="Content Placeholder 2"/>
          <p:cNvSpPr>
            <a:spLocks noGrp="1"/>
          </p:cNvSpPr>
          <p:nvPr>
            <p:ph idx="1"/>
          </p:nvPr>
        </p:nvSpPr>
        <p:spPr/>
        <p:txBody>
          <a:bodyPr/>
          <a:lstStyle/>
          <a:p>
            <a:r>
              <a:rPr lang="en-US" dirty="0" smtClean="0"/>
              <a:t>A </a:t>
            </a:r>
            <a:r>
              <a:rPr lang="en-US" b="1" dirty="0" smtClean="0"/>
              <a:t>route of drug administration</a:t>
            </a:r>
            <a:r>
              <a:rPr lang="en-US" dirty="0" smtClean="0"/>
              <a:t> is the path by which a drug or other substance is brought into contact with the body. Drugs are introduced into the body by several routes. When administering a drug, the nurse should ensure that the pharmaceutical preparation is appropriate for the route specified.</a:t>
            </a:r>
            <a:endParaRPr lang="en-US" dirty="0"/>
          </a:p>
        </p:txBody>
      </p:sp>
    </p:spTree>
  </p:cSld>
  <p:clrMapOvr>
    <a:masterClrMapping/>
  </p:clrMapOvr>
  <p:timing>
    <p:tnLst>
      <p:par>
        <p:cTn id="1" dur="indefinite" restart="never" nodeType="tmRoot"/>
      </p:par>
    </p:tnLst>
  </p:timing>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idx="1"/>
          </p:nvPr>
        </p:nvSpPr>
        <p:spPr>
          <a:xfrm>
            <a:off x="228600" y="304800"/>
            <a:ext cx="8610600" cy="6172200"/>
          </a:xfrm>
        </p:spPr>
        <p:txBody>
          <a:bodyPr/>
          <a:lstStyle/>
          <a:p>
            <a:pPr marL="660400" indent="-660400">
              <a:buFont typeface="Wingdings" pitchFamily="2" charset="2"/>
              <a:buNone/>
            </a:pPr>
            <a:r>
              <a:rPr lang="en-US" dirty="0" smtClean="0">
                <a:solidFill>
                  <a:srgbClr val="FF0066"/>
                </a:solidFill>
              </a:rPr>
              <a:t>	</a:t>
            </a:r>
            <a:r>
              <a:rPr lang="en-US" dirty="0" smtClean="0"/>
              <a:t>		</a:t>
            </a:r>
            <a:r>
              <a:rPr lang="en-US" dirty="0" smtClean="0">
                <a:solidFill>
                  <a:srgbClr val="FF0066"/>
                </a:solidFill>
              </a:rPr>
              <a:t>	</a:t>
            </a:r>
            <a:r>
              <a:rPr lang="en-US" sz="4000" b="1" dirty="0" smtClean="0"/>
              <a:t>PARENTERAL</a:t>
            </a:r>
          </a:p>
          <a:p>
            <a:pPr marL="660400" indent="-660400">
              <a:buFont typeface="Wingdings" pitchFamily="2" charset="2"/>
              <a:buNone/>
            </a:pPr>
            <a:r>
              <a:rPr lang="en-US" dirty="0" smtClean="0"/>
              <a:t>	The term </a:t>
            </a:r>
            <a:r>
              <a:rPr lang="en-US" dirty="0" err="1" smtClean="0"/>
              <a:t>parenteral</a:t>
            </a:r>
            <a:r>
              <a:rPr lang="en-US" dirty="0" smtClean="0"/>
              <a:t> administration implies the routes through which the drug directly reaches the body fluids, by passing the preliminary process of transport through the intestinal wall or pulmonary alveoli which is an essential process when drugs are taken orally, inhaled or administered </a:t>
            </a:r>
            <a:r>
              <a:rPr lang="en-US" dirty="0" err="1" smtClean="0"/>
              <a:t>reactally</a:t>
            </a:r>
            <a:r>
              <a:rPr lang="en-US" dirty="0" smtClean="0"/>
              <a:t>.  Following are the </a:t>
            </a:r>
            <a:r>
              <a:rPr lang="en-US" dirty="0" err="1" smtClean="0"/>
              <a:t>Parenteral</a:t>
            </a:r>
            <a:r>
              <a:rPr lang="en-US" dirty="0" smtClean="0"/>
              <a:t> routes</a:t>
            </a:r>
          </a:p>
        </p:txBody>
      </p:sp>
    </p:spTree>
  </p:cSld>
  <p:clrMapOvr>
    <a:masterClrMapping/>
  </p:clrMapOvr>
  <p:timing>
    <p:tnLst>
      <p:par>
        <p:cTn id="1" dur="indefinite" restart="never" nodeType="tmRoot"/>
      </p:par>
    </p:tnLst>
  </p:timing>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027"/>
          <p:cNvSpPr>
            <a:spLocks noGrp="1" noChangeArrowheads="1"/>
          </p:cNvSpPr>
          <p:nvPr>
            <p:ph type="body" idx="1"/>
          </p:nvPr>
        </p:nvSpPr>
        <p:spPr>
          <a:xfrm>
            <a:off x="304800" y="1828800"/>
            <a:ext cx="8229600" cy="4302125"/>
          </a:xfrm>
        </p:spPr>
        <p:txBody>
          <a:bodyPr/>
          <a:lstStyle/>
          <a:p>
            <a:r>
              <a:rPr lang="en-US" sz="3600" dirty="0" err="1"/>
              <a:t>Parenteral</a:t>
            </a:r>
            <a:r>
              <a:rPr lang="en-US" sz="3600" dirty="0"/>
              <a:t> drug packaging</a:t>
            </a:r>
            <a:endParaRPr lang="en-US" dirty="0"/>
          </a:p>
          <a:p>
            <a:pPr lvl="1"/>
            <a:r>
              <a:rPr lang="en-US" dirty="0" err="1"/>
              <a:t>Ampule</a:t>
            </a:r>
            <a:r>
              <a:rPr lang="en-US" dirty="0"/>
              <a:t> – glass or plastic container that is sealed and sterile (open with care)</a:t>
            </a:r>
          </a:p>
          <a:p>
            <a:pPr lvl="4"/>
            <a:endParaRPr lang="en-US" dirty="0"/>
          </a:p>
          <a:p>
            <a:pPr lvl="4">
              <a:buNone/>
            </a:pPr>
            <a:endParaRPr lang="en-US" dirty="0"/>
          </a:p>
          <a:p>
            <a:pPr lvl="1"/>
            <a:r>
              <a:rPr lang="en-US" dirty="0"/>
              <a:t>Vial – small bottle with rubber diaphragm that can be punctured by needle</a:t>
            </a:r>
          </a:p>
        </p:txBody>
      </p:sp>
      <p:sp>
        <p:nvSpPr>
          <p:cNvPr id="139270" name="Rectangle 1030"/>
          <p:cNvSpPr>
            <a:spLocks noGrp="1" noChangeArrowheads="1"/>
          </p:cNvSpPr>
          <p:nvPr>
            <p:ph type="title"/>
          </p:nvPr>
        </p:nvSpPr>
        <p:spPr>
          <a:xfrm>
            <a:off x="381000" y="762000"/>
            <a:ext cx="8458200" cy="1066800"/>
          </a:xfrm>
          <a:noFill/>
          <a:ln/>
        </p:spPr>
        <p:txBody>
          <a:bodyPr>
            <a:normAutofit fontScale="90000"/>
          </a:bodyPr>
          <a:lstStyle/>
          <a:p>
            <a:pPr>
              <a:lnSpc>
                <a:spcPct val="90000"/>
              </a:lnSpc>
            </a:pPr>
            <a:r>
              <a:rPr lang="en-US" dirty="0"/>
              <a:t>Techniques for </a:t>
            </a:r>
            <a:br>
              <a:rPr lang="en-US" dirty="0"/>
            </a:br>
            <a:r>
              <a:rPr lang="en-US" dirty="0"/>
              <a:t>Administering </a:t>
            </a:r>
            <a:r>
              <a:rPr lang="en-US" dirty="0" smtClean="0"/>
              <a:t>Drugs</a:t>
            </a:r>
            <a:endParaRPr lang="en-US" sz="3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9267">
                                            <p:txEl>
                                              <p:pRg st="1" end="1"/>
                                            </p:txEl>
                                          </p:spTgt>
                                        </p:tgtEl>
                                        <p:attrNameLst>
                                          <p:attrName>style.visibility</p:attrName>
                                        </p:attrNameLst>
                                      </p:cBhvr>
                                      <p:to>
                                        <p:strVal val="visible"/>
                                      </p:to>
                                    </p:set>
                                    <p:animEffect transition="in" filter="dissolve">
                                      <p:cBhvr>
                                        <p:cTn id="7" dur="500"/>
                                        <p:tgtEl>
                                          <p:spTgt spid="13926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9267">
                                            <p:txEl>
                                              <p:pRg st="4" end="4"/>
                                            </p:txEl>
                                          </p:spTgt>
                                        </p:tgtEl>
                                        <p:attrNameLst>
                                          <p:attrName>style.visibility</p:attrName>
                                        </p:attrNameLst>
                                      </p:cBhvr>
                                      <p:to>
                                        <p:strVal val="visible"/>
                                      </p:to>
                                    </p:set>
                                    <p:animEffect transition="in" filter="dissolve">
                                      <p:cBhvr>
                                        <p:cTn id="12" dur="500"/>
                                        <p:tgtEl>
                                          <p:spTgt spid="1392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6" name="Text Box 6"/>
          <p:cNvSpPr txBox="1">
            <a:spLocks noChangeArrowheads="1"/>
          </p:cNvSpPr>
          <p:nvPr/>
        </p:nvSpPr>
        <p:spPr bwMode="auto">
          <a:xfrm>
            <a:off x="2147888" y="2133600"/>
            <a:ext cx="1471612" cy="457200"/>
          </a:xfrm>
          <a:prstGeom prst="rect">
            <a:avLst/>
          </a:prstGeom>
          <a:noFill/>
          <a:ln w="9525">
            <a:noFill/>
            <a:miter lim="800000"/>
            <a:headEnd/>
            <a:tailEnd/>
          </a:ln>
          <a:effectLst/>
        </p:spPr>
        <p:txBody>
          <a:bodyPr wrap="none">
            <a:spAutoFit/>
          </a:bodyPr>
          <a:lstStyle/>
          <a:p>
            <a:pPr algn="ctr"/>
            <a:r>
              <a:rPr lang="en-US" b="1">
                <a:latin typeface="Arial" pitchFamily="34" charset="0"/>
              </a:rPr>
              <a:t>Ampules</a:t>
            </a:r>
            <a:endParaRPr lang="en-US"/>
          </a:p>
        </p:txBody>
      </p:sp>
      <p:sp>
        <p:nvSpPr>
          <p:cNvPr id="51207" name="Text Box 7"/>
          <p:cNvSpPr txBox="1">
            <a:spLocks noChangeArrowheads="1"/>
          </p:cNvSpPr>
          <p:nvPr/>
        </p:nvSpPr>
        <p:spPr bwMode="auto">
          <a:xfrm>
            <a:off x="6381750" y="1905000"/>
            <a:ext cx="895350" cy="457200"/>
          </a:xfrm>
          <a:prstGeom prst="rect">
            <a:avLst/>
          </a:prstGeom>
          <a:noFill/>
          <a:ln w="9525">
            <a:noFill/>
            <a:miter lim="800000"/>
            <a:headEnd/>
            <a:tailEnd/>
          </a:ln>
          <a:effectLst/>
        </p:spPr>
        <p:txBody>
          <a:bodyPr wrap="none">
            <a:spAutoFit/>
          </a:bodyPr>
          <a:lstStyle/>
          <a:p>
            <a:pPr algn="ctr"/>
            <a:r>
              <a:rPr lang="en-US" b="1">
                <a:latin typeface="Arial" pitchFamily="34" charset="0"/>
              </a:rPr>
              <a:t>Vials</a:t>
            </a:r>
            <a:endParaRPr lang="en-US" b="1"/>
          </a:p>
        </p:txBody>
      </p:sp>
      <p:pic>
        <p:nvPicPr>
          <p:cNvPr id="51210" name="Picture 10" descr="fig10-16"/>
          <p:cNvPicPr>
            <a:picLocks noChangeAspect="1" noChangeArrowheads="1"/>
          </p:cNvPicPr>
          <p:nvPr/>
        </p:nvPicPr>
        <p:blipFill>
          <a:blip r:embed="rId2"/>
          <a:srcRect l="2888" t="2853" r="16222" b="3860"/>
          <a:stretch>
            <a:fillRect/>
          </a:stretch>
        </p:blipFill>
        <p:spPr bwMode="auto">
          <a:xfrm>
            <a:off x="990600" y="2592388"/>
            <a:ext cx="3732213" cy="2922587"/>
          </a:xfrm>
          <a:prstGeom prst="rect">
            <a:avLst/>
          </a:prstGeom>
          <a:noFill/>
          <a:ln w="9525">
            <a:solidFill>
              <a:schemeClr val="tx1"/>
            </a:solidFill>
            <a:miter lim="800000"/>
            <a:headEnd/>
            <a:tailEnd/>
          </a:ln>
        </p:spPr>
      </p:pic>
      <p:pic>
        <p:nvPicPr>
          <p:cNvPr id="51211" name="Picture 11" descr="fig10-17"/>
          <p:cNvPicPr>
            <a:picLocks noChangeAspect="1" noChangeArrowheads="1"/>
          </p:cNvPicPr>
          <p:nvPr/>
        </p:nvPicPr>
        <p:blipFill>
          <a:blip r:embed="rId3"/>
          <a:srcRect/>
          <a:stretch>
            <a:fillRect/>
          </a:stretch>
        </p:blipFill>
        <p:spPr bwMode="auto">
          <a:xfrm>
            <a:off x="5257800" y="2286000"/>
            <a:ext cx="3268663" cy="3482975"/>
          </a:xfrm>
          <a:prstGeom prst="rect">
            <a:avLst/>
          </a:prstGeom>
          <a:noFill/>
        </p:spPr>
      </p:pic>
      <p:sp>
        <p:nvSpPr>
          <p:cNvPr id="51213" name="Rectangle 13"/>
          <p:cNvSpPr>
            <a:spLocks noGrp="1" noChangeArrowheads="1"/>
          </p:cNvSpPr>
          <p:nvPr>
            <p:ph type="title"/>
          </p:nvPr>
        </p:nvSpPr>
        <p:spPr>
          <a:xfrm>
            <a:off x="228600" y="381000"/>
            <a:ext cx="8686800" cy="838200"/>
          </a:xfrm>
          <a:noFill/>
          <a:ln/>
        </p:spPr>
        <p:txBody>
          <a:bodyPr/>
          <a:lstStyle/>
          <a:p>
            <a:r>
              <a:rPr lang="en-US"/>
              <a:t>Ampules and Vials</a:t>
            </a:r>
            <a:endParaRPr lang="en-US" sz="33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PROFESSIONAL ORGANIZATIONS</a:t>
            </a:r>
            <a:endParaRPr lang="en-US" dirty="0"/>
          </a:p>
        </p:txBody>
      </p:sp>
      <p:sp>
        <p:nvSpPr>
          <p:cNvPr id="3" name="Content Placeholder 2"/>
          <p:cNvSpPr>
            <a:spLocks noGrp="1"/>
          </p:cNvSpPr>
          <p:nvPr>
            <p:ph idx="1"/>
          </p:nvPr>
        </p:nvSpPr>
        <p:spPr>
          <a:xfrm>
            <a:off x="457200" y="1447800"/>
            <a:ext cx="8229600" cy="4678363"/>
          </a:xfrm>
        </p:spPr>
        <p:txBody>
          <a:bodyPr/>
          <a:lstStyle/>
          <a:p>
            <a:pPr>
              <a:buNone/>
            </a:pPr>
            <a:r>
              <a:rPr lang="en-US" b="1" dirty="0" smtClean="0"/>
              <a:t>IMPORTANCE</a:t>
            </a:r>
          </a:p>
          <a:p>
            <a:r>
              <a:rPr lang="en-US" dirty="0" smtClean="0"/>
              <a:t>Standards of clinical practice provide criteria to evaluate effectiveness of nursing care and professional performance </a:t>
            </a:r>
            <a:r>
              <a:rPr lang="en-US" dirty="0" err="1" smtClean="0"/>
              <a:t>behaviours</a:t>
            </a:r>
            <a:r>
              <a:rPr lang="en-US" dirty="0" smtClean="0"/>
              <a:t>.</a:t>
            </a:r>
          </a:p>
          <a:p>
            <a:r>
              <a:rPr lang="en-US" dirty="0" smtClean="0"/>
              <a:t> Enhances growth of involved individuals and helps nurses collectively influence policies affecting nursing practice.</a:t>
            </a:r>
            <a:endParaRPr lang="en-US" dirty="0"/>
          </a:p>
        </p:txBody>
      </p:sp>
    </p:spTree>
  </p:cSld>
  <p:clrMapOvr>
    <a:masterClrMapping/>
  </p:clrMapOvr>
  <p:timing>
    <p:tnLst>
      <p:par>
        <p:cTn id="1" dur="indefinite" restart="never" nodeType="tmRoot"/>
      </p:par>
    </p:tnLst>
  </p:timing>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Parenteral</a:t>
            </a:r>
            <a:r>
              <a:rPr lang="en-US" dirty="0" smtClean="0"/>
              <a:t> routes syringes</a:t>
            </a:r>
            <a:endParaRPr lang="en-US" dirty="0"/>
          </a:p>
        </p:txBody>
      </p:sp>
      <p:pic>
        <p:nvPicPr>
          <p:cNvPr id="4" name="Picture 21" descr="needles"/>
          <p:cNvPicPr>
            <a:picLocks noGrp="1" noChangeAspect="1" noChangeArrowheads="1"/>
          </p:cNvPicPr>
          <p:nvPr>
            <p:ph idx="1"/>
          </p:nvPr>
        </p:nvPicPr>
        <p:blipFill>
          <a:blip r:embed="rId2"/>
          <a:srcRect/>
          <a:stretch>
            <a:fillRect/>
          </a:stretch>
        </p:blipFill>
        <p:spPr bwMode="auto">
          <a:xfrm>
            <a:off x="2286000" y="1600200"/>
            <a:ext cx="4648200" cy="4525963"/>
          </a:xfrm>
          <a:prstGeom prst="rect">
            <a:avLst/>
          </a:prstGeom>
          <a:noFill/>
        </p:spPr>
      </p:pic>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idx="1"/>
          </p:nvPr>
        </p:nvSpPr>
        <p:spPr>
          <a:xfrm>
            <a:off x="457200" y="304800"/>
            <a:ext cx="8229600" cy="6096000"/>
          </a:xfrm>
        </p:spPr>
        <p:txBody>
          <a:bodyPr/>
          <a:lstStyle/>
          <a:p>
            <a:pPr marL="660400" indent="-660400">
              <a:buFontTx/>
              <a:buAutoNum type="alphaLcParenR"/>
            </a:pPr>
            <a:r>
              <a:rPr lang="en-US" dirty="0" smtClean="0"/>
              <a:t>Subcutaneous	(S/C)</a:t>
            </a:r>
          </a:p>
          <a:p>
            <a:pPr marL="660400" indent="-660400">
              <a:buFontTx/>
              <a:buAutoNum type="alphaLcParenR"/>
            </a:pPr>
            <a:r>
              <a:rPr lang="en-US" dirty="0" smtClean="0"/>
              <a:t>Intramuscular	(I/M)</a:t>
            </a:r>
          </a:p>
          <a:p>
            <a:pPr marL="660400" indent="-660400">
              <a:buFontTx/>
              <a:buAutoNum type="alphaLcParenR"/>
            </a:pPr>
            <a:r>
              <a:rPr lang="en-US" dirty="0" smtClean="0"/>
              <a:t>Intravenous	(I/V)</a:t>
            </a:r>
          </a:p>
          <a:p>
            <a:pPr marL="660400" indent="-660400">
              <a:buFontTx/>
              <a:buAutoNum type="alphaLcParenR"/>
            </a:pPr>
            <a:r>
              <a:rPr lang="en-US" dirty="0" err="1" smtClean="0"/>
              <a:t>Intraperitoneal</a:t>
            </a:r>
            <a:r>
              <a:rPr lang="en-US" dirty="0" smtClean="0"/>
              <a:t>	(I/P)</a:t>
            </a:r>
          </a:p>
          <a:p>
            <a:pPr marL="660400" indent="-660400">
              <a:buFontTx/>
              <a:buAutoNum type="alphaLcParenR"/>
            </a:pPr>
            <a:r>
              <a:rPr lang="en-US" dirty="0" err="1" smtClean="0"/>
              <a:t>Intradermal</a:t>
            </a:r>
            <a:endParaRPr lang="en-US" dirty="0" smtClean="0"/>
          </a:p>
          <a:p>
            <a:pPr marL="660400" indent="-660400">
              <a:buFontTx/>
              <a:buNone/>
            </a:pPr>
            <a:r>
              <a:rPr lang="en-US" dirty="0" smtClean="0">
                <a:solidFill>
                  <a:schemeClr val="hlink"/>
                </a:solidFill>
              </a:rPr>
              <a:t>f)</a:t>
            </a:r>
            <a:r>
              <a:rPr lang="en-US" dirty="0" smtClean="0"/>
              <a:t>	Intra </a:t>
            </a:r>
            <a:r>
              <a:rPr lang="en-US" dirty="0" err="1" smtClean="0"/>
              <a:t>Medullary</a:t>
            </a:r>
            <a:endParaRPr lang="en-US" dirty="0" smtClean="0"/>
          </a:p>
          <a:p>
            <a:pPr marL="660400" indent="-660400">
              <a:buFontTx/>
              <a:buNone/>
            </a:pPr>
            <a:r>
              <a:rPr lang="en-US" dirty="0" smtClean="0">
                <a:solidFill>
                  <a:schemeClr val="hlink"/>
                </a:solidFill>
              </a:rPr>
              <a:t>g)</a:t>
            </a:r>
            <a:r>
              <a:rPr lang="en-US" dirty="0" smtClean="0"/>
              <a:t>	</a:t>
            </a:r>
            <a:r>
              <a:rPr lang="en-US" dirty="0" err="1" smtClean="0"/>
              <a:t>Intrathecal</a:t>
            </a:r>
            <a:endParaRPr lang="en-US" dirty="0" smtClean="0"/>
          </a:p>
          <a:p>
            <a:pPr marL="660400" indent="-660400">
              <a:buFontTx/>
              <a:buNone/>
            </a:pPr>
            <a:r>
              <a:rPr lang="en-US" dirty="0" smtClean="0">
                <a:solidFill>
                  <a:schemeClr val="hlink"/>
                </a:solidFill>
              </a:rPr>
              <a:t>h)	</a:t>
            </a:r>
            <a:r>
              <a:rPr lang="en-US" dirty="0" err="1" smtClean="0"/>
              <a:t>Intraarticular</a:t>
            </a:r>
            <a:r>
              <a:rPr lang="en-US" dirty="0" smtClean="0"/>
              <a:t> </a:t>
            </a:r>
          </a:p>
          <a:p>
            <a:pPr marL="660400" indent="-660400">
              <a:buFontTx/>
              <a:buNone/>
            </a:pPr>
            <a:r>
              <a:rPr lang="en-US" dirty="0" err="1" smtClean="0">
                <a:solidFill>
                  <a:schemeClr val="hlink"/>
                </a:solidFill>
              </a:rPr>
              <a:t>i</a:t>
            </a:r>
            <a:r>
              <a:rPr lang="en-US" dirty="0" smtClean="0">
                <a:solidFill>
                  <a:schemeClr val="hlink"/>
                </a:solidFill>
              </a:rPr>
              <a:t>)</a:t>
            </a:r>
            <a:r>
              <a:rPr lang="en-US" dirty="0" smtClean="0"/>
              <a:t>	Intra-cardiac</a:t>
            </a:r>
          </a:p>
          <a:p>
            <a:pPr marL="660400" indent="-660400">
              <a:buFontTx/>
              <a:buNone/>
            </a:pPr>
            <a:r>
              <a:rPr lang="en-US" dirty="0" smtClean="0">
                <a:solidFill>
                  <a:schemeClr val="hlink"/>
                </a:solidFill>
              </a:rPr>
              <a:t>j)</a:t>
            </a:r>
            <a:r>
              <a:rPr lang="en-US" dirty="0" smtClean="0"/>
              <a:t>	Intra arterial</a:t>
            </a:r>
          </a:p>
        </p:txBody>
      </p:sp>
    </p:spTree>
  </p:cSld>
  <p:clrMapOvr>
    <a:masterClrMapping/>
  </p:clrMapOvr>
  <p:timing>
    <p:tnLst>
      <p:par>
        <p:cTn id="1" dur="indefinite" restart="never" nodeType="tmRoot"/>
      </p:par>
    </p:tnLst>
  </p:timing>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idx="1"/>
          </p:nvPr>
        </p:nvSpPr>
        <p:spPr>
          <a:xfrm>
            <a:off x="457200" y="304800"/>
            <a:ext cx="8229600" cy="5821363"/>
          </a:xfrm>
        </p:spPr>
        <p:txBody>
          <a:bodyPr/>
          <a:lstStyle/>
          <a:p>
            <a:pPr marL="660400" indent="-660400">
              <a:buFont typeface="Wingdings" pitchFamily="2" charset="2"/>
              <a:buNone/>
            </a:pPr>
            <a:r>
              <a:rPr lang="en-US" dirty="0" smtClean="0"/>
              <a:t>	</a:t>
            </a:r>
          </a:p>
          <a:p>
            <a:pPr marL="660400" indent="-660400">
              <a:buFont typeface="Wingdings" pitchFamily="2" charset="2"/>
              <a:buNone/>
            </a:pPr>
            <a:r>
              <a:rPr lang="en-US" dirty="0" smtClean="0"/>
              <a:t>	The </a:t>
            </a:r>
            <a:r>
              <a:rPr lang="en-US" dirty="0" err="1" smtClean="0"/>
              <a:t>Parenteral</a:t>
            </a:r>
            <a:r>
              <a:rPr lang="en-US" dirty="0" smtClean="0"/>
              <a:t> administration has certain advantages over oral route.</a:t>
            </a:r>
          </a:p>
          <a:p>
            <a:pPr marL="660400" indent="-660400">
              <a:buFontTx/>
              <a:buAutoNum type="romanLcParenR"/>
            </a:pPr>
            <a:r>
              <a:rPr lang="en-US" dirty="0" smtClean="0"/>
              <a:t>Drug is neither invaded nor destroyed by digestive enzymes.</a:t>
            </a:r>
          </a:p>
          <a:p>
            <a:pPr marL="660400" indent="-660400">
              <a:buFontTx/>
              <a:buAutoNum type="romanLcParenR" startAt="2"/>
            </a:pPr>
            <a:r>
              <a:rPr lang="en-US" dirty="0" smtClean="0"/>
              <a:t>A higher concentration of drug in blood may be achieved because the hepatic metabolism of drug due to First-Pass effect is avoided.</a:t>
            </a:r>
          </a:p>
        </p:txBody>
      </p:sp>
    </p:spTree>
  </p:cSld>
  <p:clrMapOvr>
    <a:masterClrMapping/>
  </p:clrMapOvr>
  <p:timing>
    <p:tnLst>
      <p:par>
        <p:cTn id="1" dur="indefinite" restart="never" nodeType="tmRoot"/>
      </p:par>
    </p:tnLst>
  </p:timing>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idx="1"/>
          </p:nvPr>
        </p:nvSpPr>
        <p:spPr>
          <a:xfrm>
            <a:off x="457200" y="609600"/>
            <a:ext cx="8229600" cy="5516563"/>
          </a:xfrm>
        </p:spPr>
        <p:txBody>
          <a:bodyPr/>
          <a:lstStyle/>
          <a:p>
            <a:pPr marL="660400" indent="-660400">
              <a:lnSpc>
                <a:spcPct val="90000"/>
              </a:lnSpc>
              <a:buFontTx/>
              <a:buAutoNum type="romanLcParenR" startAt="3"/>
            </a:pPr>
            <a:endParaRPr lang="en-US" smtClean="0"/>
          </a:p>
          <a:p>
            <a:pPr marL="660400" indent="-660400">
              <a:lnSpc>
                <a:spcPct val="90000"/>
              </a:lnSpc>
              <a:buFontTx/>
              <a:buAutoNum type="romanLcParenR" startAt="3"/>
            </a:pPr>
            <a:r>
              <a:rPr lang="en-US" smtClean="0"/>
              <a:t>Absorption is complete and predictable. </a:t>
            </a:r>
          </a:p>
          <a:p>
            <a:pPr marL="660400" indent="-660400">
              <a:lnSpc>
                <a:spcPct val="90000"/>
              </a:lnSpc>
              <a:buFontTx/>
              <a:buAutoNum type="romanLcParenR" startAt="4"/>
            </a:pPr>
            <a:r>
              <a:rPr lang="en-US" smtClean="0"/>
              <a:t>In emergency this method is particularly useful.  If the patient is unconscious, uncooperative or vomiting, the Parenteral therapy becomes necessary.</a:t>
            </a:r>
          </a:p>
          <a:p>
            <a:pPr marL="660400" indent="-660400">
              <a:lnSpc>
                <a:spcPct val="90000"/>
              </a:lnSpc>
              <a:buFontTx/>
              <a:buNone/>
            </a:pPr>
            <a:r>
              <a:rPr lang="en-US" smtClean="0"/>
              <a:t>	However, there are certain disadvantages of the parenteral therapy which are as under:</a:t>
            </a:r>
          </a:p>
          <a:p>
            <a:pPr marL="660400" indent="-660400">
              <a:lnSpc>
                <a:spcPct val="90000"/>
              </a:lnSpc>
              <a:buFontTx/>
              <a:buNone/>
            </a:pPr>
            <a:r>
              <a:rPr lang="en-US" smtClean="0">
                <a:solidFill>
                  <a:schemeClr val="hlink"/>
                </a:solidFill>
              </a:rPr>
              <a:t>i)</a:t>
            </a:r>
            <a:r>
              <a:rPr lang="en-US" smtClean="0"/>
              <a:t>	It is expensive because all the parenteral preparations should be sterilized.</a:t>
            </a:r>
          </a:p>
        </p:txBody>
      </p:sp>
    </p:spTree>
  </p:cSld>
  <p:clrMapOvr>
    <a:masterClrMapping/>
  </p:clrMapOvr>
  <p:timing>
    <p:tnLst>
      <p:par>
        <p:cTn id="1" dur="indefinite" restart="never" nodeType="tmRoot"/>
      </p:par>
    </p:tnLst>
  </p:timing>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idx="1"/>
          </p:nvPr>
        </p:nvSpPr>
        <p:spPr>
          <a:xfrm>
            <a:off x="457200" y="533400"/>
            <a:ext cx="8229600" cy="5592763"/>
          </a:xfrm>
        </p:spPr>
        <p:txBody>
          <a:bodyPr/>
          <a:lstStyle/>
          <a:p>
            <a:pPr marL="660400" indent="-660400">
              <a:lnSpc>
                <a:spcPct val="90000"/>
              </a:lnSpc>
              <a:buFontTx/>
              <a:buAutoNum type="romanLcParenR" startAt="2"/>
            </a:pPr>
            <a:r>
              <a:rPr lang="en-US" smtClean="0"/>
              <a:t>Asepsis must be maintained to avoid infection. </a:t>
            </a:r>
          </a:p>
          <a:p>
            <a:pPr marL="660400" indent="-660400">
              <a:lnSpc>
                <a:spcPct val="90000"/>
              </a:lnSpc>
              <a:buFontTx/>
              <a:buAutoNum type="romanLcParenR" startAt="2"/>
            </a:pPr>
            <a:r>
              <a:rPr lang="en-US" smtClean="0"/>
              <a:t>An intravascular injection may accidentally occur when it is not actually intended.</a:t>
            </a:r>
          </a:p>
          <a:p>
            <a:pPr marL="660400" indent="-660400">
              <a:lnSpc>
                <a:spcPct val="90000"/>
              </a:lnSpc>
              <a:buFont typeface="Wingdings" pitchFamily="2" charset="2"/>
              <a:buNone/>
            </a:pPr>
            <a:r>
              <a:rPr lang="en-US" smtClean="0">
                <a:solidFill>
                  <a:schemeClr val="hlink"/>
                </a:solidFill>
              </a:rPr>
              <a:t>iv)</a:t>
            </a:r>
            <a:r>
              <a:rPr lang="en-US" smtClean="0"/>
              <a:t>	Pain may accompany or follow the injection.</a:t>
            </a:r>
          </a:p>
          <a:p>
            <a:pPr marL="660400" indent="-660400">
              <a:lnSpc>
                <a:spcPct val="90000"/>
              </a:lnSpc>
              <a:buFont typeface="Wingdings" pitchFamily="2" charset="2"/>
              <a:buNone/>
            </a:pPr>
            <a:r>
              <a:rPr lang="en-US" smtClean="0">
                <a:solidFill>
                  <a:schemeClr val="hlink"/>
                </a:solidFill>
              </a:rPr>
              <a:t>v)	</a:t>
            </a:r>
            <a:r>
              <a:rPr lang="en-US" smtClean="0"/>
              <a:t>It requires the services of a professionally skilled personnel because it is difficult for the patient to perform the injection himself.</a:t>
            </a:r>
          </a:p>
        </p:txBody>
      </p:sp>
    </p:spTree>
  </p:cSld>
  <p:clrMapOvr>
    <a:masterClrMapping/>
  </p:clrMapOvr>
  <p:timing>
    <p:tnLst>
      <p:par>
        <p:cTn id="1" dur="indefinite" restart="never" nodeType="tmRoot"/>
      </p:par>
    </p:tnLst>
  </p:timing>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t/>
            </a:r>
            <a:br>
              <a:rPr lang="en-US" b="1" dirty="0" smtClean="0"/>
            </a:br>
            <a:r>
              <a:rPr lang="en-US" b="1" dirty="0" smtClean="0"/>
              <a:t>Types of Oral Medication</a:t>
            </a:r>
            <a:br>
              <a:rPr lang="en-US" b="1" dirty="0" smtClean="0"/>
            </a:br>
            <a:endParaRPr lang="en-US" dirty="0"/>
          </a:p>
        </p:txBody>
      </p:sp>
      <p:sp>
        <p:nvSpPr>
          <p:cNvPr id="3" name="Content Placeholder 2"/>
          <p:cNvSpPr>
            <a:spLocks noGrp="1"/>
          </p:cNvSpPr>
          <p:nvPr>
            <p:ph idx="1"/>
          </p:nvPr>
        </p:nvSpPr>
        <p:spPr>
          <a:xfrm>
            <a:off x="457200" y="1143000"/>
            <a:ext cx="8382000" cy="5334000"/>
          </a:xfrm>
        </p:spPr>
        <p:txBody>
          <a:bodyPr>
            <a:normAutofit fontScale="70000" lnSpcReduction="20000"/>
          </a:bodyPr>
          <a:lstStyle/>
          <a:p>
            <a:pPr>
              <a:buNone/>
            </a:pPr>
            <a:r>
              <a:rPr lang="en-US" dirty="0" smtClean="0"/>
              <a:t> 1</a:t>
            </a:r>
            <a:r>
              <a:rPr lang="en-US" b="1" dirty="0" smtClean="0"/>
              <a:t>. Lozenges  </a:t>
            </a:r>
            <a:r>
              <a:rPr lang="en-US" dirty="0" smtClean="0"/>
              <a:t>- sweet medicinal tablet containing sugar that dissolve in the mouth so that the medication is applied to the mouth and throat</a:t>
            </a:r>
          </a:p>
          <a:p>
            <a:pPr>
              <a:buNone/>
            </a:pPr>
            <a:r>
              <a:rPr lang="en-US" dirty="0" smtClean="0"/>
              <a:t>2. </a:t>
            </a:r>
            <a:r>
              <a:rPr lang="en-US" b="1" dirty="0" smtClean="0"/>
              <a:t>Tablets</a:t>
            </a:r>
            <a:r>
              <a:rPr lang="en-US" dirty="0" smtClean="0"/>
              <a:t> - a small disc or flat round piece of dry drug containing one or more drugs made by compressing a powdered form of drug(s)</a:t>
            </a:r>
          </a:p>
          <a:p>
            <a:pPr>
              <a:buNone/>
            </a:pPr>
            <a:r>
              <a:rPr lang="en-US" dirty="0" smtClean="0"/>
              <a:t>3. </a:t>
            </a:r>
            <a:r>
              <a:rPr lang="en-US" b="1" dirty="0" smtClean="0"/>
              <a:t>Capsules</a:t>
            </a:r>
            <a:r>
              <a:rPr lang="en-US" dirty="0" smtClean="0"/>
              <a:t> - small hollow digestible case usually made of gelatin, filled with a drug to be swallowed by the patient.</a:t>
            </a:r>
          </a:p>
          <a:p>
            <a:pPr>
              <a:buNone/>
            </a:pPr>
            <a:r>
              <a:rPr lang="en-US" dirty="0" smtClean="0"/>
              <a:t>4. </a:t>
            </a:r>
            <a:r>
              <a:rPr lang="en-US" b="1" dirty="0" smtClean="0"/>
              <a:t>Syrups</a:t>
            </a:r>
            <a:r>
              <a:rPr lang="en-US" dirty="0" smtClean="0"/>
              <a:t> - sugar containing medicine dissolved in water</a:t>
            </a:r>
          </a:p>
          <a:p>
            <a:pPr>
              <a:buNone/>
            </a:pPr>
            <a:r>
              <a:rPr lang="en-US" dirty="0" smtClean="0"/>
              <a:t>5. </a:t>
            </a:r>
            <a:r>
              <a:rPr lang="en-US" b="1" dirty="0" smtClean="0"/>
              <a:t>Tinctures</a:t>
            </a:r>
            <a:r>
              <a:rPr lang="en-US" dirty="0" smtClean="0"/>
              <a:t> - medicinal substances dissolved in water</a:t>
            </a:r>
          </a:p>
          <a:p>
            <a:pPr>
              <a:buNone/>
            </a:pPr>
            <a:r>
              <a:rPr lang="en-US" dirty="0" smtClean="0"/>
              <a:t>6. </a:t>
            </a:r>
            <a:r>
              <a:rPr lang="en-US" b="1" dirty="0" smtClean="0"/>
              <a:t>Suspensions</a:t>
            </a:r>
            <a:r>
              <a:rPr lang="en-US" dirty="0" smtClean="0"/>
              <a:t> - liquid medication with </a:t>
            </a:r>
            <a:r>
              <a:rPr lang="en-US" dirty="0" err="1" smtClean="0"/>
              <a:t>undissolved</a:t>
            </a:r>
            <a:r>
              <a:rPr lang="en-US" dirty="0" smtClean="0"/>
              <a:t> solid particles in it.</a:t>
            </a:r>
          </a:p>
          <a:p>
            <a:pPr>
              <a:buNone/>
            </a:pPr>
            <a:r>
              <a:rPr lang="en-US" dirty="0" smtClean="0"/>
              <a:t>7. </a:t>
            </a:r>
            <a:r>
              <a:rPr lang="en-US" b="1" dirty="0" smtClean="0"/>
              <a:t>Pills and gargle </a:t>
            </a:r>
            <a:r>
              <a:rPr lang="en-US" dirty="0" smtClean="0"/>
              <a:t>- a small ball of variable size, shape and color some times coated with sugar that contains one or more medicinal substances in solid form taken in mouth.</a:t>
            </a:r>
          </a:p>
          <a:p>
            <a:pPr>
              <a:buNone/>
            </a:pPr>
            <a:r>
              <a:rPr lang="en-US" dirty="0" smtClean="0"/>
              <a:t>8</a:t>
            </a:r>
            <a:r>
              <a:rPr lang="en-US" b="1" dirty="0" smtClean="0"/>
              <a:t>. Effervescence </a:t>
            </a:r>
            <a:r>
              <a:rPr lang="en-US" dirty="0" smtClean="0"/>
              <a:t>- drugs given of small bubbles of gas.</a:t>
            </a:r>
          </a:p>
          <a:p>
            <a:pPr>
              <a:buNone/>
            </a:pPr>
            <a:r>
              <a:rPr lang="en-US" dirty="0" smtClean="0"/>
              <a:t>9. </a:t>
            </a:r>
            <a:r>
              <a:rPr lang="en-US" b="1" dirty="0" smtClean="0"/>
              <a:t>Gargle</a:t>
            </a:r>
            <a:r>
              <a:rPr lang="en-US" dirty="0" smtClean="0"/>
              <a:t> - mildly antiseptic solution used to clean the mouth or throat.</a:t>
            </a:r>
          </a:p>
          <a:p>
            <a:pPr>
              <a:buNone/>
            </a:pPr>
            <a:r>
              <a:rPr lang="en-US" dirty="0" smtClean="0"/>
              <a:t>10. </a:t>
            </a:r>
            <a:r>
              <a:rPr lang="en-US" b="1" dirty="0" smtClean="0"/>
              <a:t>Powder</a:t>
            </a:r>
            <a:r>
              <a:rPr lang="en-US" dirty="0" smtClean="0"/>
              <a:t> - a medicinal preparation consisting of a mixture of two or more drugs in the form of fine particles.</a:t>
            </a:r>
            <a:endParaRPr lang="en-US" dirty="0"/>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5" descr="ROCHE-TURKEY-2"/>
          <p:cNvPicPr>
            <a:picLocks noGrp="1" noChangeAspect="1" noChangeArrowheads="1"/>
          </p:cNvPicPr>
          <p:nvPr>
            <p:ph idx="1"/>
          </p:nvPr>
        </p:nvPicPr>
        <p:blipFill>
          <a:blip r:embed="rId2"/>
          <a:srcRect/>
          <a:stretch>
            <a:fillRect/>
          </a:stretch>
        </p:blipFill>
        <p:spPr bwMode="auto">
          <a:xfrm>
            <a:off x="3124200" y="1752600"/>
            <a:ext cx="5238750" cy="4419600"/>
          </a:xfrm>
          <a:prstGeom prst="rect">
            <a:avLst/>
          </a:prstGeom>
          <a:noFill/>
          <a:ln w="9525">
            <a:noFill/>
            <a:miter lim="800000"/>
            <a:headEnd/>
            <a:tailEnd/>
          </a:ln>
        </p:spPr>
      </p:pic>
      <p:pic>
        <p:nvPicPr>
          <p:cNvPr id="5" name="Picture 6" descr="oral solution"/>
          <p:cNvPicPr>
            <a:picLocks noChangeAspect="1" noChangeArrowheads="1"/>
          </p:cNvPicPr>
          <p:nvPr/>
        </p:nvPicPr>
        <p:blipFill>
          <a:blip r:embed="rId3"/>
          <a:srcRect/>
          <a:stretch>
            <a:fillRect/>
          </a:stretch>
        </p:blipFill>
        <p:spPr bwMode="auto">
          <a:xfrm>
            <a:off x="838200" y="2895600"/>
            <a:ext cx="1219200" cy="2667000"/>
          </a:xfrm>
          <a:prstGeom prst="rect">
            <a:avLst/>
          </a:prstGeom>
          <a:noFill/>
          <a:ln w="9525">
            <a:noFill/>
            <a:miter lim="800000"/>
            <a:headEnd/>
            <a:tailEnd/>
          </a:ln>
        </p:spPr>
      </p:pic>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Medication administration</a:t>
            </a:r>
            <a:endParaRPr lang="en-US" b="1" dirty="0"/>
          </a:p>
        </p:txBody>
      </p:sp>
      <p:sp>
        <p:nvSpPr>
          <p:cNvPr id="3" name="Content Placeholder 2"/>
          <p:cNvSpPr>
            <a:spLocks noGrp="1"/>
          </p:cNvSpPr>
          <p:nvPr>
            <p:ph idx="1"/>
          </p:nvPr>
        </p:nvSpPr>
        <p:spPr/>
        <p:txBody>
          <a:bodyPr/>
          <a:lstStyle/>
          <a:p>
            <a:r>
              <a:rPr lang="en-US" dirty="0" smtClean="0"/>
              <a:t>Do NOT use </a:t>
            </a:r>
            <a:r>
              <a:rPr lang="en-US" dirty="0" err="1" smtClean="0"/>
              <a:t>Kardex</a:t>
            </a:r>
            <a:r>
              <a:rPr lang="en-US" dirty="0" smtClean="0"/>
              <a:t> to medicate</a:t>
            </a:r>
          </a:p>
          <a:p>
            <a:r>
              <a:rPr lang="en-US" dirty="0" smtClean="0"/>
              <a:t>Report any unexpected reactions, medication error, error in preparation by pharmacist</a:t>
            </a:r>
          </a:p>
          <a:p>
            <a:r>
              <a:rPr lang="en-US" dirty="0" smtClean="0"/>
              <a:t>Observe the 8 rights</a:t>
            </a:r>
          </a:p>
          <a:p>
            <a:r>
              <a:rPr lang="en-US" dirty="0" smtClean="0"/>
              <a:t>Document and report adverse reactions</a:t>
            </a:r>
            <a:endParaRPr lang="en-US" dirty="0"/>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Administering oral medication</a:t>
            </a:r>
            <a:endParaRPr lang="en-US" b="1" dirty="0"/>
          </a:p>
        </p:txBody>
      </p:sp>
      <p:sp>
        <p:nvSpPr>
          <p:cNvPr id="3" name="Content Placeholder 2"/>
          <p:cNvSpPr>
            <a:spLocks noGrp="1"/>
          </p:cNvSpPr>
          <p:nvPr>
            <p:ph idx="1"/>
          </p:nvPr>
        </p:nvSpPr>
        <p:spPr>
          <a:xfrm>
            <a:off x="457200" y="1371600"/>
            <a:ext cx="8229600" cy="5105400"/>
          </a:xfrm>
        </p:spPr>
        <p:txBody>
          <a:bodyPr>
            <a:normAutofit fontScale="77500" lnSpcReduction="20000"/>
          </a:bodyPr>
          <a:lstStyle/>
          <a:p>
            <a:pPr>
              <a:buNone/>
            </a:pPr>
            <a:r>
              <a:rPr lang="en-US" b="1" dirty="0" smtClean="0"/>
              <a:t>Equipment </a:t>
            </a:r>
          </a:p>
          <a:p>
            <a:pPr>
              <a:buNone/>
            </a:pPr>
            <a:r>
              <a:rPr lang="en-US" dirty="0" smtClean="0"/>
              <a:t>● stock and specific personal prescription drugs – ensure adequate supplies, within expiry date</a:t>
            </a:r>
          </a:p>
          <a:p>
            <a:pPr>
              <a:buNone/>
            </a:pPr>
            <a:r>
              <a:rPr lang="en-US" dirty="0" smtClean="0"/>
              <a:t>● medicine pots – to dispense individual medication</a:t>
            </a:r>
          </a:p>
          <a:p>
            <a:pPr>
              <a:buNone/>
            </a:pPr>
            <a:r>
              <a:rPr lang="en-US" dirty="0" smtClean="0"/>
              <a:t>● disposable cups – to provide a drink to assist easy swallowing of medication, or to dissolve tablets if necessary</a:t>
            </a:r>
          </a:p>
          <a:p>
            <a:pPr>
              <a:buNone/>
            </a:pPr>
            <a:r>
              <a:rPr lang="en-US" dirty="0" smtClean="0"/>
              <a:t>● water jug, freshly filled, to ensure water is easily available</a:t>
            </a:r>
          </a:p>
          <a:p>
            <a:pPr>
              <a:buNone/>
            </a:pPr>
            <a:r>
              <a:rPr lang="en-US" dirty="0" smtClean="0"/>
              <a:t>● straws – some patients find it easier to take unpalatable medicine through a straw, and a straw may help a patient with swallowing difficulties to wash tablets down more easily</a:t>
            </a:r>
          </a:p>
          <a:p>
            <a:pPr>
              <a:buNone/>
            </a:pPr>
            <a:r>
              <a:rPr lang="en-US" dirty="0" smtClean="0"/>
              <a:t>● teaspoons or medicine spoons – to put tablets into a patient’s mouth without contaminating the medication</a:t>
            </a:r>
          </a:p>
          <a:p>
            <a:pPr>
              <a:buNone/>
            </a:pPr>
            <a:endParaRPr lang="en-US" dirty="0"/>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Administering oral medication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pestle and mortar – to crush tablets if necessary (NB: check with pharmacist that a liquid form is not available, and that the tablet is suitable to be crushed)</a:t>
            </a:r>
          </a:p>
          <a:p>
            <a:r>
              <a:rPr lang="en-US" dirty="0" smtClean="0"/>
              <a:t>tablet file or cutter or knife – to divide a tablet evenly (NB: check  with pharmacist that smaller doses are not available and that the tablet is suitable for cutting)</a:t>
            </a:r>
          </a:p>
          <a:p>
            <a:r>
              <a:rPr lang="en-US" dirty="0" smtClean="0"/>
              <a:t>note pad – to keep a record of actions that are to be taken as  a result of medication, e.g. re-ordering medication or discharge drugs, or returning to check BP or peak expiratory flow </a:t>
            </a:r>
          </a:p>
          <a:p>
            <a:r>
              <a:rPr lang="en-US" dirty="0" smtClean="0"/>
              <a:t>drug reference book, e.g. BNF – to check unfamiliar doses or drugs.</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274638"/>
            <a:ext cx="8229600" cy="868362"/>
          </a:xfrm>
        </p:spPr>
        <p:txBody>
          <a:bodyPr/>
          <a:lstStyle/>
          <a:p>
            <a:r>
              <a:rPr lang="en-US" sz="3200" b="1" dirty="0" smtClean="0"/>
              <a:t>NURSING COUNCIL OF KENYA</a:t>
            </a:r>
          </a:p>
        </p:txBody>
      </p:sp>
      <p:sp>
        <p:nvSpPr>
          <p:cNvPr id="12291" name="Content Placeholder 2"/>
          <p:cNvSpPr>
            <a:spLocks noGrp="1"/>
          </p:cNvSpPr>
          <p:nvPr>
            <p:ph idx="1"/>
          </p:nvPr>
        </p:nvSpPr>
        <p:spPr>
          <a:xfrm>
            <a:off x="457200" y="1143000"/>
            <a:ext cx="8229600" cy="5257800"/>
          </a:xfrm>
        </p:spPr>
        <p:txBody>
          <a:bodyPr/>
          <a:lstStyle/>
          <a:p>
            <a:r>
              <a:rPr lang="en-US" smtClean="0"/>
              <a:t>Nursing Council of Kenya (NCK) is a body corporate established under the Nurses Act Cap 257 of the Laws of Kenya to regulate standards of nursing education and practice in Kenya.</a:t>
            </a:r>
          </a:p>
          <a:p>
            <a:r>
              <a:rPr lang="en-US" smtClean="0"/>
              <a:t>The NCK protects the public by promoting standards of clinical care through training, licensure and enforcement of codes of regulation.</a:t>
            </a:r>
          </a:p>
          <a:p>
            <a:endParaRPr lang="en-US" smtClean="0"/>
          </a:p>
        </p:txBody>
      </p:sp>
    </p:spTree>
  </p:cSld>
  <p:clrMapOvr>
    <a:masterClrMapping/>
  </p:clrMapOvr>
  <p:timing>
    <p:tnLst>
      <p:par>
        <p:cTn id="1" dur="indefinite" restart="never" nodeType="tmRoot"/>
      </p:par>
    </p:tnLst>
  </p:timing>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Administering oral medication</a:t>
            </a:r>
            <a:endParaRPr lang="en-US" dirty="0"/>
          </a:p>
        </p:txBody>
      </p:sp>
      <p:sp>
        <p:nvSpPr>
          <p:cNvPr id="3" name="Content Placeholder 2"/>
          <p:cNvSpPr>
            <a:spLocks noGrp="1"/>
          </p:cNvSpPr>
          <p:nvPr>
            <p:ph idx="1"/>
          </p:nvPr>
        </p:nvSpPr>
        <p:spPr>
          <a:xfrm>
            <a:off x="457200" y="1371600"/>
            <a:ext cx="8382000" cy="5486400"/>
          </a:xfrm>
        </p:spPr>
        <p:txBody>
          <a:bodyPr>
            <a:normAutofit fontScale="70000" lnSpcReduction="20000"/>
          </a:bodyPr>
          <a:lstStyle/>
          <a:p>
            <a:pPr>
              <a:buNone/>
            </a:pPr>
            <a:r>
              <a:rPr lang="en-US" b="1" dirty="0" smtClean="0"/>
              <a:t>Procedure</a:t>
            </a:r>
          </a:p>
          <a:p>
            <a:r>
              <a:rPr lang="en-US" dirty="0" smtClean="0"/>
              <a:t>Wash and dry hands.</a:t>
            </a:r>
          </a:p>
          <a:p>
            <a:r>
              <a:rPr lang="en-US" dirty="0" smtClean="0"/>
              <a:t>Consult the patient’s prescription sheet. For regular drug administration times, work systematically from the front page of the prescription sheet to identify the following issues: </a:t>
            </a:r>
          </a:p>
          <a:p>
            <a:pPr>
              <a:buNone/>
            </a:pPr>
            <a:r>
              <a:rPr lang="en-US" dirty="0" smtClean="0"/>
              <a:t>– Has the patient any known allergies?</a:t>
            </a:r>
          </a:p>
          <a:p>
            <a:pPr>
              <a:buNone/>
            </a:pPr>
            <a:r>
              <a:rPr lang="en-US" dirty="0" smtClean="0"/>
              <a:t>– What medication is due, e.g. regular doses? When was it last given?</a:t>
            </a:r>
          </a:p>
          <a:p>
            <a:pPr>
              <a:buNone/>
            </a:pPr>
            <a:r>
              <a:rPr lang="en-US" dirty="0" smtClean="0"/>
              <a:t>– Once-only prescriptions, such as pre-medications: when are they due, or have they been given?</a:t>
            </a:r>
          </a:p>
          <a:p>
            <a:pPr>
              <a:buNone/>
            </a:pPr>
            <a:r>
              <a:rPr lang="en-US" dirty="0" smtClean="0"/>
              <a:t>–Variable doses – these may need to be updated as a result of  blood tests; therefore, are they current? Check date.</a:t>
            </a:r>
          </a:p>
          <a:p>
            <a:pPr>
              <a:buNone/>
            </a:pPr>
            <a:r>
              <a:rPr lang="en-US" dirty="0" smtClean="0"/>
              <a:t>– Is analgesia required? If so, when was the last dose and was it  effective? </a:t>
            </a:r>
          </a:p>
          <a:p>
            <a:pPr>
              <a:buNone/>
            </a:pPr>
            <a:r>
              <a:rPr lang="en-US" dirty="0" smtClean="0"/>
              <a:t>– Progress of any current intravenous therapy – if a patient has an intravenous infusion in place, then it is an ideal opportunity  to check (a) that it is running to time and (b) sufficient is  prescribed for the patient’s needs over the next shift </a:t>
            </a:r>
            <a:endParaRPr lang="en-US" dirty="0"/>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Administering oral medication</a:t>
            </a:r>
            <a:endParaRPr lang="en-US" dirty="0"/>
          </a:p>
        </p:txBody>
      </p:sp>
      <p:sp>
        <p:nvSpPr>
          <p:cNvPr id="3" name="Content Placeholder 2"/>
          <p:cNvSpPr>
            <a:spLocks noGrp="1"/>
          </p:cNvSpPr>
          <p:nvPr>
            <p:ph idx="1"/>
          </p:nvPr>
        </p:nvSpPr>
        <p:spPr>
          <a:xfrm>
            <a:off x="457200" y="1600200"/>
            <a:ext cx="8229600" cy="4876800"/>
          </a:xfrm>
        </p:spPr>
        <p:txBody>
          <a:bodyPr>
            <a:normAutofit fontScale="85000" lnSpcReduction="20000"/>
          </a:bodyPr>
          <a:lstStyle/>
          <a:p>
            <a:r>
              <a:rPr lang="en-US" dirty="0" smtClean="0"/>
              <a:t>Check each medication prescribed for dose, time, date, route and doctor’s signature.</a:t>
            </a:r>
          </a:p>
          <a:p>
            <a:r>
              <a:rPr lang="en-US" dirty="0" smtClean="0"/>
              <a:t>Select the medicine bottle, checking the name of the drug with that on the prescription sheet. If the patient needs to have a pre- medication check of pulse, blood pressure or peak expiratory flow, now is the time to do that.</a:t>
            </a:r>
          </a:p>
          <a:p>
            <a:r>
              <a:rPr lang="en-US" dirty="0" smtClean="0"/>
              <a:t>Calculate the dose.</a:t>
            </a:r>
          </a:p>
          <a:p>
            <a:r>
              <a:rPr lang="en-US" dirty="0" smtClean="0"/>
              <a:t>Tip the required number of tablets into the lid of the container </a:t>
            </a:r>
          </a:p>
          <a:p>
            <a:r>
              <a:rPr lang="en-US" dirty="0" smtClean="0"/>
              <a:t>If working with another nurse, show the name of the container and the number of tablets to the other person, stating the written dose aloud.</a:t>
            </a:r>
          </a:p>
          <a:p>
            <a:endParaRPr lang="en-US" dirty="0"/>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Administering oral medication</a:t>
            </a:r>
            <a:endParaRPr lang="en-US" dirty="0"/>
          </a:p>
        </p:txBody>
      </p:sp>
      <p:sp>
        <p:nvSpPr>
          <p:cNvPr id="3" name="Content Placeholder 2"/>
          <p:cNvSpPr>
            <a:spLocks noGrp="1"/>
          </p:cNvSpPr>
          <p:nvPr>
            <p:ph idx="1"/>
          </p:nvPr>
        </p:nvSpPr>
        <p:spPr/>
        <p:txBody>
          <a:bodyPr>
            <a:normAutofit/>
          </a:bodyPr>
          <a:lstStyle/>
          <a:p>
            <a:r>
              <a:rPr lang="en-US" dirty="0" smtClean="0"/>
              <a:t>Tip the dose into the pot. If measuring liquid: ensure the lid is on firmly and then shake the bottle to ensure the contents are well mixed. Put the pot on a level surface, pour the liquid into it, turning the bottle label away so that it does not get dripped on and obscured by medicine. Pour to the required level</a:t>
            </a:r>
            <a:endParaRPr lang="en-US" dirty="0"/>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Administering oral medication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Take the medication to the patient.</a:t>
            </a:r>
          </a:p>
          <a:p>
            <a:r>
              <a:rPr lang="en-US" dirty="0" smtClean="0"/>
              <a:t>Greet the patient by name and check identity against the prescription sheet label. </a:t>
            </a:r>
          </a:p>
          <a:p>
            <a:r>
              <a:rPr lang="en-US" dirty="0" smtClean="0"/>
              <a:t>Assist the patient into an upright position to aid swallowing. </a:t>
            </a:r>
          </a:p>
          <a:p>
            <a:r>
              <a:rPr lang="en-US" dirty="0" smtClean="0"/>
              <a:t>Ensure the patient understands the sequential order to take the medication; for example, antacids are taken after other tablets.</a:t>
            </a:r>
          </a:p>
          <a:p>
            <a:r>
              <a:rPr lang="en-US" dirty="0" smtClean="0"/>
              <a:t>Do not leave any medicines beside the bed to be taken later. They may get forgotten, knocked over, or consumed accidentally by someone else. </a:t>
            </a:r>
            <a:endParaRPr lang="en-US" dirty="0"/>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Administering oral medication</a:t>
            </a:r>
            <a:endParaRPr lang="en-US" dirty="0"/>
          </a:p>
        </p:txBody>
      </p:sp>
      <p:sp>
        <p:nvSpPr>
          <p:cNvPr id="3" name="Content Placeholder 2"/>
          <p:cNvSpPr>
            <a:spLocks noGrp="1"/>
          </p:cNvSpPr>
          <p:nvPr>
            <p:ph idx="1"/>
          </p:nvPr>
        </p:nvSpPr>
        <p:spPr/>
        <p:txBody>
          <a:bodyPr>
            <a:normAutofit lnSpcReduction="10000"/>
          </a:bodyPr>
          <a:lstStyle/>
          <a:p>
            <a:r>
              <a:rPr lang="en-US" dirty="0" smtClean="0"/>
              <a:t>Document the drug dose and time. If the patient has refused the medication or is nil by mouth, record on the prescription sheet the reasons for withholding the dose according to the local policy code. Report to medical staff.</a:t>
            </a:r>
          </a:p>
          <a:p>
            <a:r>
              <a:rPr lang="en-US" dirty="0" smtClean="0"/>
              <a:t>Dispose of waste and used containers.</a:t>
            </a:r>
          </a:p>
          <a:p>
            <a:r>
              <a:rPr lang="en-US" dirty="0" smtClean="0"/>
              <a:t>Monitor the patient for effects such as degree of pain relief, or side effects such as nausea or rashes, and document as necessary.</a:t>
            </a:r>
            <a:endParaRPr lang="en-US" dirty="0"/>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0" name="Rectangle 6"/>
          <p:cNvSpPr>
            <a:spLocks noGrp="1" noChangeArrowheads="1"/>
          </p:cNvSpPr>
          <p:nvPr>
            <p:ph type="title"/>
          </p:nvPr>
        </p:nvSpPr>
        <p:spPr/>
        <p:txBody>
          <a:bodyPr/>
          <a:lstStyle/>
          <a:p>
            <a:r>
              <a:rPr lang="en-US"/>
              <a:t>Information on Drug Labels </a:t>
            </a:r>
          </a:p>
        </p:txBody>
      </p:sp>
      <p:sp>
        <p:nvSpPr>
          <p:cNvPr id="52231" name="Rectangle 7"/>
          <p:cNvSpPr>
            <a:spLocks noGrp="1" noChangeArrowheads="1"/>
          </p:cNvSpPr>
          <p:nvPr>
            <p:ph type="body" idx="1"/>
          </p:nvPr>
        </p:nvSpPr>
        <p:spPr/>
        <p:txBody>
          <a:bodyPr/>
          <a:lstStyle/>
          <a:p>
            <a:r>
              <a:rPr lang="en-US"/>
              <a:t> Name of medication</a:t>
            </a:r>
          </a:p>
          <a:p>
            <a:r>
              <a:rPr lang="en-US"/>
              <a:t> Expiration date</a:t>
            </a:r>
          </a:p>
          <a:p>
            <a:r>
              <a:rPr lang="en-US"/>
              <a:t> Total dose and concentration</a:t>
            </a:r>
          </a:p>
        </p:txBody>
      </p:sp>
    </p:spTree>
  </p:cSld>
  <p:clrMapOvr>
    <a:masterClrMapping/>
  </p:clrMapOvr>
  <p:timing>
    <p:tnLst>
      <p:par>
        <p:cTn id="1" dur="indefinite" restart="never" nodeType="tmRoot"/>
      </p:par>
    </p:tnLst>
  </p:timing>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1026"/>
          <p:cNvSpPr>
            <a:spLocks noGrp="1" noChangeArrowheads="1"/>
          </p:cNvSpPr>
          <p:nvPr>
            <p:ph type="title"/>
          </p:nvPr>
        </p:nvSpPr>
        <p:spPr>
          <a:xfrm>
            <a:off x="609600" y="2819400"/>
            <a:ext cx="8382000" cy="838200"/>
          </a:xfrm>
          <a:noFill/>
          <a:ln/>
        </p:spPr>
        <p:txBody>
          <a:bodyPr>
            <a:normAutofit fontScale="90000"/>
          </a:bodyPr>
          <a:lstStyle/>
          <a:p>
            <a:r>
              <a:rPr lang="en-US"/>
              <a:t>Obtaining Medication from a Glass Ampule</a:t>
            </a:r>
            <a:endParaRPr lang="en-US" sz="4300"/>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type="title"/>
          </p:nvPr>
        </p:nvSpPr>
        <p:spPr>
          <a:xfrm>
            <a:off x="838200" y="76200"/>
            <a:ext cx="8229600" cy="1143000"/>
          </a:xfrm>
          <a:noFill/>
          <a:ln/>
        </p:spPr>
        <p:txBody>
          <a:bodyPr/>
          <a:lstStyle/>
          <a:p>
            <a:r>
              <a:rPr lang="en-US" sz="3200"/>
              <a:t>Hold the ampule upright and tap its </a:t>
            </a:r>
            <a:br>
              <a:rPr lang="en-US" sz="3200"/>
            </a:br>
            <a:r>
              <a:rPr lang="en-US" sz="3200"/>
              <a:t>top to dislodge any trapped solution.</a:t>
            </a:r>
          </a:p>
        </p:txBody>
      </p:sp>
      <p:pic>
        <p:nvPicPr>
          <p:cNvPr id="55300" name="Picture 4" descr="bledsoe+pf10-02a"/>
          <p:cNvPicPr>
            <a:picLocks noChangeAspect="1" noChangeArrowheads="1"/>
          </p:cNvPicPr>
          <p:nvPr/>
        </p:nvPicPr>
        <p:blipFill>
          <a:blip r:embed="rId2"/>
          <a:srcRect/>
          <a:stretch>
            <a:fillRect/>
          </a:stretch>
        </p:blipFill>
        <p:spPr bwMode="auto">
          <a:xfrm>
            <a:off x="2057400" y="1447800"/>
            <a:ext cx="5638800" cy="4343400"/>
          </a:xfrm>
          <a:prstGeom prst="rect">
            <a:avLst/>
          </a:prstGeom>
          <a:noFill/>
          <a:ln w="38100">
            <a:solidFill>
              <a:srgbClr val="666699"/>
            </a:solidFill>
            <a:miter lim="800000"/>
            <a:headEnd/>
            <a:tailEnd/>
          </a:ln>
        </p:spPr>
      </p:pic>
    </p:spTree>
  </p:cSld>
  <p:clrMapOvr>
    <a:masterClrMapping/>
  </p:clrMapOvr>
  <p:timing>
    <p:tnLst>
      <p:par>
        <p:cTn id="1" dur="indefinite" restart="never" nodeType="tmRoot"/>
      </p:par>
    </p:tnLst>
  </p:timing>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26"/>
          <p:cNvSpPr>
            <a:spLocks noGrp="1" noChangeArrowheads="1"/>
          </p:cNvSpPr>
          <p:nvPr>
            <p:ph type="title"/>
          </p:nvPr>
        </p:nvSpPr>
        <p:spPr>
          <a:xfrm>
            <a:off x="838200" y="76200"/>
            <a:ext cx="8229600" cy="762000"/>
          </a:xfrm>
          <a:noFill/>
          <a:ln/>
        </p:spPr>
        <p:txBody>
          <a:bodyPr/>
          <a:lstStyle/>
          <a:p>
            <a:r>
              <a:rPr lang="en-US" sz="3200"/>
              <a:t>Place gauze around the thin neck…</a:t>
            </a:r>
            <a:endParaRPr lang="en-US" sz="3600"/>
          </a:p>
        </p:txBody>
      </p:sp>
      <p:pic>
        <p:nvPicPr>
          <p:cNvPr id="58372" name="Picture 1028" descr="bledsoe+pf10-02b"/>
          <p:cNvPicPr>
            <a:picLocks noChangeAspect="1" noChangeArrowheads="1"/>
          </p:cNvPicPr>
          <p:nvPr/>
        </p:nvPicPr>
        <p:blipFill>
          <a:blip r:embed="rId2"/>
          <a:srcRect/>
          <a:stretch>
            <a:fillRect/>
          </a:stretch>
        </p:blipFill>
        <p:spPr bwMode="auto">
          <a:xfrm>
            <a:off x="2057400" y="1143000"/>
            <a:ext cx="5486400" cy="4419600"/>
          </a:xfrm>
          <a:prstGeom prst="rect">
            <a:avLst/>
          </a:prstGeom>
          <a:noFill/>
          <a:ln w="38100">
            <a:solidFill>
              <a:schemeClr val="tx1"/>
            </a:solidFill>
            <a:miter lim="800000"/>
            <a:headEnd/>
            <a:tailEnd/>
          </a:ln>
        </p:spPr>
      </p:pic>
    </p:spTree>
  </p:cSld>
  <p:clrMapOvr>
    <a:masterClrMapping/>
  </p:clrMapOvr>
  <p:timing>
    <p:tnLst>
      <p:par>
        <p:cTn id="1" dur="indefinite" restart="never" nodeType="tmRoot"/>
      </p:par>
    </p:tnLst>
  </p:timing>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4"/>
          <p:cNvSpPr>
            <a:spLocks noGrp="1" noChangeArrowheads="1"/>
          </p:cNvSpPr>
          <p:nvPr>
            <p:ph type="title"/>
          </p:nvPr>
        </p:nvSpPr>
        <p:spPr>
          <a:xfrm>
            <a:off x="381000" y="381000"/>
            <a:ext cx="8458200" cy="838200"/>
          </a:xfrm>
          <a:noFill/>
          <a:ln/>
        </p:spPr>
        <p:txBody>
          <a:bodyPr/>
          <a:lstStyle/>
          <a:p>
            <a:r>
              <a:rPr lang="en-US" sz="3200"/>
              <a:t>…and snap it off with your thumb.</a:t>
            </a:r>
          </a:p>
        </p:txBody>
      </p:sp>
      <p:pic>
        <p:nvPicPr>
          <p:cNvPr id="57349" name="Picture 5" descr="bledsoe+pf10-02c"/>
          <p:cNvPicPr>
            <a:picLocks noChangeAspect="1" noChangeArrowheads="1"/>
          </p:cNvPicPr>
          <p:nvPr/>
        </p:nvPicPr>
        <p:blipFill>
          <a:blip r:embed="rId2"/>
          <a:srcRect/>
          <a:stretch>
            <a:fillRect/>
          </a:stretch>
        </p:blipFill>
        <p:spPr bwMode="auto">
          <a:xfrm>
            <a:off x="1981200" y="1479550"/>
            <a:ext cx="5562600" cy="4387850"/>
          </a:xfrm>
          <a:prstGeom prst="rect">
            <a:avLst/>
          </a:prstGeom>
          <a:noFill/>
          <a:ln w="38100">
            <a:solidFill>
              <a:schemeClr val="tx1"/>
            </a:solid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274638"/>
            <a:ext cx="8229600" cy="639762"/>
          </a:xfrm>
        </p:spPr>
        <p:txBody>
          <a:bodyPr>
            <a:normAutofit fontScale="90000"/>
          </a:bodyPr>
          <a:lstStyle/>
          <a:p>
            <a:endParaRPr lang="en-US" smtClean="0"/>
          </a:p>
        </p:txBody>
      </p:sp>
      <p:sp>
        <p:nvSpPr>
          <p:cNvPr id="13315" name="Content Placeholder 2"/>
          <p:cNvSpPr>
            <a:spLocks noGrp="1"/>
          </p:cNvSpPr>
          <p:nvPr>
            <p:ph idx="1"/>
          </p:nvPr>
        </p:nvSpPr>
        <p:spPr>
          <a:xfrm>
            <a:off x="457200" y="1143000"/>
            <a:ext cx="8229600" cy="5181600"/>
          </a:xfrm>
        </p:spPr>
        <p:txBody>
          <a:bodyPr/>
          <a:lstStyle/>
          <a:p>
            <a:r>
              <a:rPr lang="en-US" sz="3100" smtClean="0"/>
              <a:t>The first Full Council meeting was held in 1950.</a:t>
            </a:r>
          </a:p>
          <a:p>
            <a:r>
              <a:rPr lang="en-US" sz="3100" smtClean="0"/>
              <a:t>Then known as the Nurses and Midwives Council, the meeting was authorized by the Colony and Protectorate of Kenya, Ordinance No. 16 of 4</a:t>
            </a:r>
            <a:r>
              <a:rPr lang="en-US" sz="3100" baseline="30000" smtClean="0"/>
              <a:t>th</a:t>
            </a:r>
            <a:r>
              <a:rPr lang="en-US" sz="3100" smtClean="0"/>
              <a:t> June 1949.</a:t>
            </a:r>
          </a:p>
          <a:p>
            <a:r>
              <a:rPr lang="en-US" sz="3100" smtClean="0"/>
              <a:t>On February 28, 1950, via government notice Ref. 212, Vol. III No.1, the Government gazetted the appointment of 13 persons as members of the Council</a:t>
            </a:r>
            <a:r>
              <a:rPr lang="en-US" smtClean="0"/>
              <a:t>.</a:t>
            </a:r>
          </a:p>
          <a:p>
            <a:endParaRPr lang="en-US" smtClean="0"/>
          </a:p>
        </p:txBody>
      </p:sp>
    </p:spTree>
  </p:cSld>
  <p:clrMapOvr>
    <a:masterClrMapping/>
  </p:clrMapOvr>
  <p:timing>
    <p:tnLst>
      <p:par>
        <p:cTn id="1" dur="indefinite" restart="never" nodeType="tmRoot"/>
      </p:par>
    </p:tnLst>
  </p:timing>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838200" y="228600"/>
            <a:ext cx="8229600" cy="762000"/>
          </a:xfrm>
          <a:noFill/>
          <a:ln/>
        </p:spPr>
        <p:txBody>
          <a:bodyPr/>
          <a:lstStyle/>
          <a:p>
            <a:r>
              <a:rPr lang="en-US" sz="3200"/>
              <a:t>Draw up the medication.</a:t>
            </a:r>
            <a:endParaRPr lang="en-US"/>
          </a:p>
        </p:txBody>
      </p:sp>
      <p:pic>
        <p:nvPicPr>
          <p:cNvPr id="60420" name="Picture 4" descr="bledsoe+pf10-02d"/>
          <p:cNvPicPr>
            <a:picLocks noChangeAspect="1" noChangeArrowheads="1"/>
          </p:cNvPicPr>
          <p:nvPr/>
        </p:nvPicPr>
        <p:blipFill>
          <a:blip r:embed="rId2"/>
          <a:srcRect/>
          <a:stretch>
            <a:fillRect/>
          </a:stretch>
        </p:blipFill>
        <p:spPr bwMode="auto">
          <a:xfrm>
            <a:off x="1828800" y="1219200"/>
            <a:ext cx="5791200" cy="4419600"/>
          </a:xfrm>
          <a:prstGeom prst="rect">
            <a:avLst/>
          </a:prstGeom>
          <a:noFill/>
          <a:ln w="38100">
            <a:solidFill>
              <a:srgbClr val="003366"/>
            </a:solidFill>
            <a:miter lim="800000"/>
            <a:headEnd/>
            <a:tailEnd/>
          </a:ln>
        </p:spPr>
      </p:pic>
    </p:spTree>
  </p:cSld>
  <p:clrMapOvr>
    <a:masterClrMapping/>
  </p:clrMapOvr>
  <p:timing>
    <p:tnLst>
      <p:par>
        <p:cTn id="1" dur="indefinite" restart="never" nodeType="tmRoot"/>
      </p:par>
    </p:tnLst>
  </p:timing>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1026"/>
          <p:cNvSpPr>
            <a:spLocks noGrp="1" noChangeArrowheads="1"/>
          </p:cNvSpPr>
          <p:nvPr>
            <p:ph type="title"/>
          </p:nvPr>
        </p:nvSpPr>
        <p:spPr>
          <a:xfrm>
            <a:off x="609600" y="2971800"/>
            <a:ext cx="8229600" cy="762000"/>
          </a:xfrm>
          <a:noFill/>
          <a:ln/>
        </p:spPr>
        <p:txBody>
          <a:bodyPr>
            <a:normAutofit fontScale="90000"/>
          </a:bodyPr>
          <a:lstStyle/>
          <a:p>
            <a:r>
              <a:rPr lang="en-US"/>
              <a:t>Obtaining Medication</a:t>
            </a:r>
            <a:br>
              <a:rPr lang="en-US"/>
            </a:br>
            <a:r>
              <a:rPr lang="en-US"/>
              <a:t>from a Vial</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838200" y="76200"/>
            <a:ext cx="8305800" cy="990600"/>
          </a:xfrm>
          <a:noFill/>
          <a:ln/>
        </p:spPr>
        <p:txBody>
          <a:bodyPr/>
          <a:lstStyle/>
          <a:p>
            <a:r>
              <a:rPr lang="en-US" sz="3200"/>
              <a:t>Confirm the vial label.</a:t>
            </a:r>
            <a:endParaRPr lang="en-US"/>
          </a:p>
        </p:txBody>
      </p:sp>
      <p:pic>
        <p:nvPicPr>
          <p:cNvPr id="61444" name="Picture 4" descr="bledsoe+pf10-03a"/>
          <p:cNvPicPr>
            <a:picLocks noChangeAspect="1" noChangeArrowheads="1"/>
          </p:cNvPicPr>
          <p:nvPr/>
        </p:nvPicPr>
        <p:blipFill>
          <a:blip r:embed="rId2"/>
          <a:srcRect/>
          <a:stretch>
            <a:fillRect/>
          </a:stretch>
        </p:blipFill>
        <p:spPr bwMode="auto">
          <a:xfrm>
            <a:off x="2286000" y="1219200"/>
            <a:ext cx="5562600" cy="4687888"/>
          </a:xfrm>
          <a:prstGeom prst="rect">
            <a:avLst/>
          </a:prstGeom>
          <a:noFill/>
          <a:ln w="38100">
            <a:solidFill>
              <a:schemeClr val="accent2"/>
            </a:solidFill>
            <a:miter lim="800000"/>
            <a:headEnd/>
            <a:tailEnd/>
          </a:ln>
        </p:spPr>
      </p:pic>
    </p:spTree>
  </p:cSld>
  <p:clrMapOvr>
    <a:masterClrMapping/>
  </p:clrMapOvr>
  <p:timing>
    <p:tnLst>
      <p:par>
        <p:cTn id="1" dur="indefinite" restart="never" nodeType="tmRoot"/>
      </p:par>
    </p:tnLst>
  </p:timing>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838200" y="381000"/>
            <a:ext cx="8229600" cy="685800"/>
          </a:xfrm>
          <a:noFill/>
          <a:ln/>
        </p:spPr>
        <p:txBody>
          <a:bodyPr>
            <a:normAutofit fontScale="90000"/>
          </a:bodyPr>
          <a:lstStyle/>
          <a:p>
            <a:r>
              <a:rPr lang="en-US" sz="3200"/>
              <a:t>Prepare the syringe </a:t>
            </a:r>
            <a:br>
              <a:rPr lang="en-US" sz="3200"/>
            </a:br>
            <a:r>
              <a:rPr lang="en-US" sz="3200"/>
              <a:t>and hypodermic needle.</a:t>
            </a:r>
            <a:endParaRPr lang="en-US" sz="3800"/>
          </a:p>
        </p:txBody>
      </p:sp>
      <p:pic>
        <p:nvPicPr>
          <p:cNvPr id="62468" name="Picture 4" descr="bledsoe+pf10-03b"/>
          <p:cNvPicPr>
            <a:picLocks noChangeAspect="1" noChangeArrowheads="1"/>
          </p:cNvPicPr>
          <p:nvPr/>
        </p:nvPicPr>
        <p:blipFill>
          <a:blip r:embed="rId2"/>
          <a:srcRect/>
          <a:stretch>
            <a:fillRect/>
          </a:stretch>
        </p:blipFill>
        <p:spPr bwMode="auto">
          <a:xfrm>
            <a:off x="2273300" y="1524000"/>
            <a:ext cx="5422900" cy="4572000"/>
          </a:xfrm>
          <a:prstGeom prst="rect">
            <a:avLst/>
          </a:prstGeom>
          <a:noFill/>
          <a:ln w="38100">
            <a:solidFill>
              <a:schemeClr val="accent2"/>
            </a:solidFill>
            <a:miter lim="800000"/>
            <a:headEnd/>
            <a:tailEnd/>
          </a:ln>
        </p:spPr>
      </p:pic>
    </p:spTree>
  </p:cSld>
  <p:clrMapOvr>
    <a:masterClrMapping/>
  </p:clrMapOvr>
  <p:timing>
    <p:tnLst>
      <p:par>
        <p:cTn id="1" dur="indefinite" restart="never" nodeType="tmRoot"/>
      </p:par>
    </p:tnLst>
  </p:timing>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838200" y="304800"/>
            <a:ext cx="8229600" cy="762000"/>
          </a:xfrm>
          <a:noFill/>
          <a:ln/>
        </p:spPr>
        <p:txBody>
          <a:bodyPr/>
          <a:lstStyle/>
          <a:p>
            <a:r>
              <a:rPr lang="en-US" sz="3200"/>
              <a:t>Cleanse the vial’s rubber top.</a:t>
            </a:r>
            <a:endParaRPr lang="en-US"/>
          </a:p>
        </p:txBody>
      </p:sp>
      <p:pic>
        <p:nvPicPr>
          <p:cNvPr id="63492" name="Picture 4" descr="bledsoe+pf10-03c"/>
          <p:cNvPicPr>
            <a:picLocks noChangeAspect="1" noChangeArrowheads="1"/>
          </p:cNvPicPr>
          <p:nvPr/>
        </p:nvPicPr>
        <p:blipFill>
          <a:blip r:embed="rId2"/>
          <a:srcRect/>
          <a:stretch>
            <a:fillRect/>
          </a:stretch>
        </p:blipFill>
        <p:spPr bwMode="auto">
          <a:xfrm>
            <a:off x="2133600" y="1447800"/>
            <a:ext cx="5562600" cy="4678363"/>
          </a:xfrm>
          <a:prstGeom prst="rect">
            <a:avLst/>
          </a:prstGeom>
          <a:noFill/>
          <a:ln w="38100">
            <a:solidFill>
              <a:schemeClr val="accent2"/>
            </a:solidFill>
            <a:miter lim="800000"/>
            <a:headEnd/>
            <a:tailEnd/>
          </a:ln>
        </p:spPr>
      </p:pic>
    </p:spTree>
  </p:cSld>
  <p:clrMapOvr>
    <a:masterClrMapping/>
  </p:clrMapOvr>
  <p:timing>
    <p:tnLst>
      <p:par>
        <p:cTn id="1" dur="indefinite" restart="never" nodeType="tmRoot"/>
      </p:par>
    </p:tnLst>
  </p:timing>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838200" y="304800"/>
            <a:ext cx="8305800" cy="1143000"/>
          </a:xfrm>
          <a:noFill/>
          <a:ln/>
        </p:spPr>
        <p:txBody>
          <a:bodyPr>
            <a:normAutofit fontScale="90000"/>
          </a:bodyPr>
          <a:lstStyle/>
          <a:p>
            <a:r>
              <a:rPr lang="en-US" sz="3200"/>
              <a:t>Insert the hypodermic needle into </a:t>
            </a:r>
            <a:br>
              <a:rPr lang="en-US" sz="3200"/>
            </a:br>
            <a:r>
              <a:rPr lang="en-US" sz="3200"/>
              <a:t>the rubber top and inject the air </a:t>
            </a:r>
            <a:br>
              <a:rPr lang="en-US" sz="3200"/>
            </a:br>
            <a:r>
              <a:rPr lang="en-US" sz="3200"/>
              <a:t>from the syringe into the vial.</a:t>
            </a:r>
          </a:p>
        </p:txBody>
      </p:sp>
      <p:pic>
        <p:nvPicPr>
          <p:cNvPr id="64516" name="Picture 4" descr="bledsoe+pf10-03d"/>
          <p:cNvPicPr>
            <a:picLocks noChangeAspect="1" noChangeArrowheads="1"/>
          </p:cNvPicPr>
          <p:nvPr/>
        </p:nvPicPr>
        <p:blipFill>
          <a:blip r:embed="rId2"/>
          <a:srcRect/>
          <a:stretch>
            <a:fillRect/>
          </a:stretch>
        </p:blipFill>
        <p:spPr bwMode="auto">
          <a:xfrm>
            <a:off x="2590800" y="1812925"/>
            <a:ext cx="4648200" cy="4435475"/>
          </a:xfrm>
          <a:prstGeom prst="rect">
            <a:avLst/>
          </a:prstGeom>
          <a:noFill/>
          <a:ln w="38100">
            <a:solidFill>
              <a:schemeClr val="accent2"/>
            </a:solidFill>
            <a:miter lim="800000"/>
            <a:headEnd/>
            <a:tailEnd/>
          </a:ln>
        </p:spPr>
      </p:pic>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Text Box 4"/>
          <p:cNvSpPr txBox="1">
            <a:spLocks noChangeArrowheads="1"/>
          </p:cNvSpPr>
          <p:nvPr/>
        </p:nvSpPr>
        <p:spPr bwMode="auto">
          <a:xfrm>
            <a:off x="914400" y="1419225"/>
            <a:ext cx="4495800" cy="3503613"/>
          </a:xfrm>
          <a:prstGeom prst="rect">
            <a:avLst/>
          </a:prstGeom>
          <a:noFill/>
          <a:ln w="9525">
            <a:noFill/>
            <a:miter lim="800000"/>
            <a:headEnd/>
            <a:tailEnd/>
          </a:ln>
          <a:effectLst/>
        </p:spPr>
        <p:txBody>
          <a:bodyPr>
            <a:spAutoFit/>
          </a:bodyPr>
          <a:lstStyle/>
          <a:p>
            <a:pPr algn="ctr"/>
            <a:r>
              <a:rPr lang="en-US" sz="3200">
                <a:latin typeface="Arial" pitchFamily="34" charset="0"/>
              </a:rPr>
              <a:t>The nonconstituted drug vial actually consists of two vials, one containing a powdered medication and one containing a liquid mixing solution.</a:t>
            </a:r>
          </a:p>
        </p:txBody>
      </p:sp>
      <p:pic>
        <p:nvPicPr>
          <p:cNvPr id="65543" name="Picture 7" descr="bledsoe+f10-18"/>
          <p:cNvPicPr>
            <a:picLocks noChangeAspect="1" noChangeArrowheads="1"/>
          </p:cNvPicPr>
          <p:nvPr/>
        </p:nvPicPr>
        <p:blipFill>
          <a:blip r:embed="rId2"/>
          <a:srcRect/>
          <a:stretch>
            <a:fillRect/>
          </a:stretch>
        </p:blipFill>
        <p:spPr bwMode="auto">
          <a:xfrm>
            <a:off x="5584825" y="1546225"/>
            <a:ext cx="3254375" cy="3254375"/>
          </a:xfrm>
          <a:prstGeom prst="rect">
            <a:avLst/>
          </a:prstGeom>
          <a:noFill/>
          <a:ln w="38100">
            <a:solidFill>
              <a:schemeClr val="accent2"/>
            </a:solidFill>
            <a:miter lim="800000"/>
            <a:headEnd/>
            <a:tailEnd/>
          </a:ln>
        </p:spPr>
      </p:pic>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ChangeArrowheads="1"/>
          </p:cNvSpPr>
          <p:nvPr>
            <p:ph type="title"/>
          </p:nvPr>
        </p:nvSpPr>
        <p:spPr>
          <a:xfrm>
            <a:off x="838200" y="76200"/>
            <a:ext cx="8305800" cy="1143000"/>
          </a:xfrm>
          <a:noFill/>
          <a:ln/>
        </p:spPr>
        <p:txBody>
          <a:bodyPr/>
          <a:lstStyle/>
          <a:p>
            <a:r>
              <a:rPr lang="en-US" sz="3200"/>
              <a:t>Nonconstituted drugs come in separate vials.  Confirm the labels.</a:t>
            </a:r>
          </a:p>
        </p:txBody>
      </p:sp>
      <p:pic>
        <p:nvPicPr>
          <p:cNvPr id="66564" name="Picture 4" descr="bledsoe+pf10-04a"/>
          <p:cNvPicPr>
            <a:picLocks noChangeAspect="1" noChangeArrowheads="1"/>
          </p:cNvPicPr>
          <p:nvPr/>
        </p:nvPicPr>
        <p:blipFill>
          <a:blip r:embed="rId2"/>
          <a:srcRect/>
          <a:stretch>
            <a:fillRect/>
          </a:stretch>
        </p:blipFill>
        <p:spPr bwMode="auto">
          <a:xfrm>
            <a:off x="2487613" y="1295400"/>
            <a:ext cx="4751387" cy="4751388"/>
          </a:xfrm>
          <a:prstGeom prst="rect">
            <a:avLst/>
          </a:prstGeom>
          <a:noFill/>
          <a:ln w="38100">
            <a:solidFill>
              <a:schemeClr val="accent2"/>
            </a:solidFill>
            <a:miter lim="800000"/>
            <a:headEnd/>
            <a:tailEnd/>
          </a:ln>
        </p:spPr>
      </p:pic>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Grp="1" noChangeArrowheads="1"/>
          </p:cNvSpPr>
          <p:nvPr>
            <p:ph type="title"/>
          </p:nvPr>
        </p:nvSpPr>
        <p:spPr>
          <a:xfrm>
            <a:off x="914400" y="152400"/>
            <a:ext cx="8229600" cy="1143000"/>
          </a:xfrm>
          <a:noFill/>
          <a:ln/>
        </p:spPr>
        <p:txBody>
          <a:bodyPr/>
          <a:lstStyle/>
          <a:p>
            <a:r>
              <a:rPr lang="en-US" sz="3200"/>
              <a:t>Remove all solution from the </a:t>
            </a:r>
            <a:br>
              <a:rPr lang="en-US" sz="3200"/>
            </a:br>
            <a:r>
              <a:rPr lang="en-US" sz="3200"/>
              <a:t>vial containing the mixing solution.</a:t>
            </a:r>
          </a:p>
        </p:txBody>
      </p:sp>
      <p:pic>
        <p:nvPicPr>
          <p:cNvPr id="67588" name="Picture 4" descr="bledsoe+pf10-04b"/>
          <p:cNvPicPr>
            <a:picLocks noChangeAspect="1" noChangeArrowheads="1"/>
          </p:cNvPicPr>
          <p:nvPr/>
        </p:nvPicPr>
        <p:blipFill>
          <a:blip r:embed="rId2"/>
          <a:srcRect/>
          <a:stretch>
            <a:fillRect/>
          </a:stretch>
        </p:blipFill>
        <p:spPr bwMode="auto">
          <a:xfrm>
            <a:off x="2743200" y="1524000"/>
            <a:ext cx="4495800" cy="4495800"/>
          </a:xfrm>
          <a:prstGeom prst="rect">
            <a:avLst/>
          </a:prstGeom>
          <a:noFill/>
          <a:ln w="38100">
            <a:solidFill>
              <a:schemeClr val="accent2"/>
            </a:solidFill>
            <a:miter lim="800000"/>
            <a:headEnd/>
            <a:tailEnd/>
          </a:ln>
        </p:spPr>
      </p:pic>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title"/>
          </p:nvPr>
        </p:nvSpPr>
        <p:spPr>
          <a:xfrm>
            <a:off x="914400" y="76200"/>
            <a:ext cx="8153400" cy="1143000"/>
          </a:xfrm>
          <a:noFill/>
          <a:ln/>
        </p:spPr>
        <p:txBody>
          <a:bodyPr/>
          <a:lstStyle/>
          <a:p>
            <a:r>
              <a:rPr lang="en-US" sz="3200"/>
              <a:t>Cleanse the top of the vial containing the powdered drug and inject the solution.</a:t>
            </a:r>
          </a:p>
        </p:txBody>
      </p:sp>
      <p:pic>
        <p:nvPicPr>
          <p:cNvPr id="68612" name="Picture 4" descr="bledsoe+pf10-04c"/>
          <p:cNvPicPr>
            <a:picLocks noChangeAspect="1" noChangeArrowheads="1"/>
          </p:cNvPicPr>
          <p:nvPr/>
        </p:nvPicPr>
        <p:blipFill>
          <a:blip r:embed="rId2"/>
          <a:srcRect/>
          <a:stretch>
            <a:fillRect/>
          </a:stretch>
        </p:blipFill>
        <p:spPr bwMode="auto">
          <a:xfrm>
            <a:off x="2514600" y="1371600"/>
            <a:ext cx="4724400" cy="4724400"/>
          </a:xfrm>
          <a:prstGeom prst="rect">
            <a:avLst/>
          </a:prstGeom>
          <a:noFill/>
          <a:ln w="38100">
            <a:solidFill>
              <a:schemeClr val="accent2"/>
            </a:solid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274638"/>
            <a:ext cx="8229600" cy="715962"/>
          </a:xfrm>
        </p:spPr>
        <p:txBody>
          <a:bodyPr>
            <a:normAutofit fontScale="90000"/>
          </a:bodyPr>
          <a:lstStyle/>
          <a:p>
            <a:endParaRPr lang="en-US" smtClean="0"/>
          </a:p>
        </p:txBody>
      </p:sp>
      <p:sp>
        <p:nvSpPr>
          <p:cNvPr id="14339" name="Content Placeholder 2"/>
          <p:cNvSpPr>
            <a:spLocks noGrp="1"/>
          </p:cNvSpPr>
          <p:nvPr>
            <p:ph idx="1"/>
          </p:nvPr>
        </p:nvSpPr>
        <p:spPr>
          <a:xfrm>
            <a:off x="457200" y="1143000"/>
            <a:ext cx="8229600" cy="5181600"/>
          </a:xfrm>
        </p:spPr>
        <p:txBody>
          <a:bodyPr/>
          <a:lstStyle/>
          <a:p>
            <a:r>
              <a:rPr lang="en-US" sz="2900" smtClean="0"/>
              <a:t>In 1976 the Council moved to the 5th floor of Ministry of Health Headquarters (Afya House) in Nairobi. </a:t>
            </a:r>
          </a:p>
          <a:p>
            <a:r>
              <a:rPr lang="en-US" sz="2900" smtClean="0"/>
              <a:t>In 1983, the Council was finally acknowledged by an Act of Parliament under the Nurses Act Cap 257 of the Laws of Kenya as the “Nursing Council of Kenya” (The Nurses Act 10th June 1983).</a:t>
            </a:r>
          </a:p>
          <a:p>
            <a:r>
              <a:rPr lang="en-US" smtClean="0"/>
              <a:t>In August 2003, the NCK moved to occupy its own premises in Woodley Estate off Kabarnet road – Nairobi.</a:t>
            </a:r>
          </a:p>
        </p:txBody>
      </p:sp>
    </p:spTree>
  </p:cSld>
  <p:clrMapOvr>
    <a:masterClrMapping/>
  </p:clrMapOvr>
  <p:timing>
    <p:tnLst>
      <p:par>
        <p:cTn id="1" dur="indefinite" restart="never" nodeType="tmRoot"/>
      </p:par>
    </p:tnLst>
  </p:timing>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noChangeArrowheads="1"/>
          </p:cNvSpPr>
          <p:nvPr>
            <p:ph type="title"/>
          </p:nvPr>
        </p:nvSpPr>
        <p:spPr>
          <a:xfrm>
            <a:off x="838200" y="76200"/>
            <a:ext cx="8305800" cy="1143000"/>
          </a:xfrm>
          <a:noFill/>
          <a:ln/>
        </p:spPr>
        <p:txBody>
          <a:bodyPr/>
          <a:lstStyle/>
          <a:p>
            <a:r>
              <a:rPr lang="en-US" sz="3200"/>
              <a:t>Agitate or shake the vial</a:t>
            </a:r>
            <a:br>
              <a:rPr lang="en-US" sz="3200"/>
            </a:br>
            <a:r>
              <a:rPr lang="en-US" sz="3200"/>
              <a:t>to ensure complete mixture.</a:t>
            </a:r>
            <a:endParaRPr lang="en-US"/>
          </a:p>
        </p:txBody>
      </p:sp>
      <p:pic>
        <p:nvPicPr>
          <p:cNvPr id="69638" name="Picture 6"/>
          <p:cNvPicPr>
            <a:picLocks noChangeAspect="1" noChangeArrowheads="1"/>
          </p:cNvPicPr>
          <p:nvPr/>
        </p:nvPicPr>
        <p:blipFill>
          <a:blip r:embed="rId2"/>
          <a:srcRect/>
          <a:stretch>
            <a:fillRect/>
          </a:stretch>
        </p:blipFill>
        <p:spPr bwMode="auto">
          <a:xfrm>
            <a:off x="2667000" y="1371600"/>
            <a:ext cx="4572000" cy="4572000"/>
          </a:xfrm>
          <a:prstGeom prst="rect">
            <a:avLst/>
          </a:prstGeom>
          <a:noFill/>
        </p:spPr>
      </p:pic>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type="title"/>
          </p:nvPr>
        </p:nvSpPr>
        <p:spPr>
          <a:xfrm>
            <a:off x="838200" y="76200"/>
            <a:ext cx="8305800" cy="1371600"/>
          </a:xfrm>
          <a:noFill/>
          <a:ln/>
        </p:spPr>
        <p:txBody>
          <a:bodyPr/>
          <a:lstStyle/>
          <a:p>
            <a:r>
              <a:rPr lang="en-US" sz="3200"/>
              <a:t>Prepare a new syringe </a:t>
            </a:r>
            <a:br>
              <a:rPr lang="en-US" sz="3200"/>
            </a:br>
            <a:r>
              <a:rPr lang="en-US" sz="3200"/>
              <a:t>and hypodermic needle.</a:t>
            </a:r>
            <a:endParaRPr lang="en-US" sz="4000"/>
          </a:p>
        </p:txBody>
      </p:sp>
      <p:pic>
        <p:nvPicPr>
          <p:cNvPr id="70660" name="Picture 4" descr="bledsoe+pf10-04e"/>
          <p:cNvPicPr>
            <a:picLocks noChangeAspect="1" noChangeArrowheads="1"/>
          </p:cNvPicPr>
          <p:nvPr/>
        </p:nvPicPr>
        <p:blipFill>
          <a:blip r:embed="rId2"/>
          <a:srcRect/>
          <a:stretch>
            <a:fillRect/>
          </a:stretch>
        </p:blipFill>
        <p:spPr bwMode="auto">
          <a:xfrm>
            <a:off x="2743200" y="1600200"/>
            <a:ext cx="4495800" cy="4495800"/>
          </a:xfrm>
          <a:prstGeom prst="rect">
            <a:avLst/>
          </a:prstGeom>
          <a:noFill/>
          <a:ln w="38100">
            <a:solidFill>
              <a:schemeClr val="accent2"/>
            </a:solidFill>
            <a:miter lim="800000"/>
            <a:headEnd/>
            <a:tailEnd/>
          </a:ln>
        </p:spPr>
      </p:pic>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type="title"/>
          </p:nvPr>
        </p:nvSpPr>
        <p:spPr>
          <a:xfrm>
            <a:off x="838200" y="76200"/>
            <a:ext cx="8305800" cy="1143000"/>
          </a:xfrm>
          <a:noFill/>
          <a:ln/>
        </p:spPr>
        <p:txBody>
          <a:bodyPr/>
          <a:lstStyle/>
          <a:p>
            <a:r>
              <a:rPr lang="en-US" sz="3200"/>
              <a:t>Withdraw the appropriate </a:t>
            </a:r>
            <a:br>
              <a:rPr lang="en-US" sz="3200"/>
            </a:br>
            <a:r>
              <a:rPr lang="en-US" sz="3200"/>
              <a:t>volume of medication.</a:t>
            </a:r>
            <a:endParaRPr lang="en-US" sz="3600"/>
          </a:p>
        </p:txBody>
      </p:sp>
      <p:pic>
        <p:nvPicPr>
          <p:cNvPr id="71684" name="Picture 4" descr="bledsoe+pf10-04f"/>
          <p:cNvPicPr>
            <a:picLocks noChangeAspect="1" noChangeArrowheads="1"/>
          </p:cNvPicPr>
          <p:nvPr/>
        </p:nvPicPr>
        <p:blipFill>
          <a:blip r:embed="rId2"/>
          <a:srcRect/>
          <a:stretch>
            <a:fillRect/>
          </a:stretch>
        </p:blipFill>
        <p:spPr bwMode="auto">
          <a:xfrm>
            <a:off x="2819400" y="1295400"/>
            <a:ext cx="4572000" cy="4572000"/>
          </a:xfrm>
          <a:prstGeom prst="rect">
            <a:avLst/>
          </a:prstGeom>
          <a:noFill/>
          <a:ln w="38100">
            <a:solidFill>
              <a:schemeClr val="accent2"/>
            </a:solidFill>
            <a:miter lim="800000"/>
            <a:headEnd/>
            <a:tailEnd/>
          </a:ln>
        </p:spPr>
      </p:pic>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type="title"/>
          </p:nvPr>
        </p:nvSpPr>
        <p:spPr>
          <a:xfrm>
            <a:off x="838200" y="152400"/>
            <a:ext cx="7924800" cy="1219200"/>
          </a:xfrm>
          <a:noFill/>
          <a:ln/>
        </p:spPr>
        <p:txBody>
          <a:bodyPr/>
          <a:lstStyle/>
          <a:p>
            <a:r>
              <a:rPr lang="en-US" sz="3200"/>
              <a:t>In the Mix-O-Vial system, the vials are joined at the neck. Confirm the labels.</a:t>
            </a:r>
            <a:endParaRPr lang="en-US" sz="3600"/>
          </a:p>
        </p:txBody>
      </p:sp>
      <p:pic>
        <p:nvPicPr>
          <p:cNvPr id="72708" name="Picture 4" descr="bledsoe+pf10-04g"/>
          <p:cNvPicPr>
            <a:picLocks noChangeAspect="1" noChangeArrowheads="1"/>
          </p:cNvPicPr>
          <p:nvPr/>
        </p:nvPicPr>
        <p:blipFill>
          <a:blip r:embed="rId2"/>
          <a:srcRect/>
          <a:stretch>
            <a:fillRect/>
          </a:stretch>
        </p:blipFill>
        <p:spPr bwMode="auto">
          <a:xfrm>
            <a:off x="2640013" y="1600200"/>
            <a:ext cx="4294187" cy="4294188"/>
          </a:xfrm>
          <a:prstGeom prst="rect">
            <a:avLst/>
          </a:prstGeom>
          <a:noFill/>
          <a:ln w="38100">
            <a:solidFill>
              <a:schemeClr val="accent2"/>
            </a:solidFill>
            <a:miter lim="800000"/>
            <a:headEnd/>
            <a:tailEnd/>
          </a:ln>
        </p:spPr>
      </p:pic>
    </p:spTree>
  </p:cSld>
  <p:clrMapOvr>
    <a:masterClrMapping/>
  </p:clrMapOvr>
  <p:timing>
    <p:tnLst>
      <p:par>
        <p:cTn id="1" dur="indefinite" restart="never" nodeType="tmRoot"/>
      </p:par>
    </p:tnLst>
  </p:timing>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noChangeArrowheads="1"/>
          </p:cNvSpPr>
          <p:nvPr>
            <p:ph type="title"/>
          </p:nvPr>
        </p:nvSpPr>
        <p:spPr>
          <a:xfrm>
            <a:off x="838200" y="76200"/>
            <a:ext cx="8305800" cy="1143000"/>
          </a:xfrm>
          <a:noFill/>
          <a:ln/>
        </p:spPr>
        <p:txBody>
          <a:bodyPr/>
          <a:lstStyle/>
          <a:p>
            <a:r>
              <a:rPr lang="en-US" sz="3200"/>
              <a:t>Squeeze the vials together to break the seal.  Agitate or shake to mix completely.</a:t>
            </a:r>
          </a:p>
        </p:txBody>
      </p:sp>
      <p:pic>
        <p:nvPicPr>
          <p:cNvPr id="73732" name="Picture 4" descr="bledsoe+pf10-04h"/>
          <p:cNvPicPr>
            <a:picLocks noChangeAspect="1" noChangeArrowheads="1"/>
          </p:cNvPicPr>
          <p:nvPr/>
        </p:nvPicPr>
        <p:blipFill>
          <a:blip r:embed="rId2"/>
          <a:srcRect/>
          <a:stretch>
            <a:fillRect/>
          </a:stretch>
        </p:blipFill>
        <p:spPr bwMode="auto">
          <a:xfrm>
            <a:off x="2514600" y="1447800"/>
            <a:ext cx="4495800" cy="4495800"/>
          </a:xfrm>
          <a:prstGeom prst="rect">
            <a:avLst/>
          </a:prstGeom>
          <a:noFill/>
          <a:ln w="38100">
            <a:solidFill>
              <a:schemeClr val="accent2"/>
            </a:solidFill>
            <a:miter lim="800000"/>
            <a:headEnd/>
            <a:tailEnd/>
          </a:ln>
        </p:spPr>
      </p:pic>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type="title"/>
          </p:nvPr>
        </p:nvSpPr>
        <p:spPr>
          <a:xfrm>
            <a:off x="914400" y="152400"/>
            <a:ext cx="8229600" cy="1143000"/>
          </a:xfrm>
          <a:noFill/>
          <a:ln/>
        </p:spPr>
        <p:txBody>
          <a:bodyPr/>
          <a:lstStyle/>
          <a:p>
            <a:r>
              <a:rPr lang="en-US" sz="3200"/>
              <a:t>Withdraw the appropriate volume</a:t>
            </a:r>
            <a:br>
              <a:rPr lang="en-US" sz="3200"/>
            </a:br>
            <a:r>
              <a:rPr lang="en-US" sz="3200"/>
              <a:t>of medication.</a:t>
            </a:r>
            <a:endParaRPr lang="en-US"/>
          </a:p>
        </p:txBody>
      </p:sp>
      <p:pic>
        <p:nvPicPr>
          <p:cNvPr id="74756" name="Picture 4" descr="bledsoe+pf10-04i"/>
          <p:cNvPicPr>
            <a:picLocks noChangeAspect="1" noChangeArrowheads="1"/>
          </p:cNvPicPr>
          <p:nvPr/>
        </p:nvPicPr>
        <p:blipFill>
          <a:blip r:embed="rId2"/>
          <a:srcRect/>
          <a:stretch>
            <a:fillRect/>
          </a:stretch>
        </p:blipFill>
        <p:spPr bwMode="auto">
          <a:xfrm>
            <a:off x="2590800" y="1676400"/>
            <a:ext cx="4495800" cy="4349750"/>
          </a:xfrm>
          <a:prstGeom prst="rect">
            <a:avLst/>
          </a:prstGeom>
          <a:noFill/>
          <a:ln w="38100">
            <a:solidFill>
              <a:schemeClr val="accent2"/>
            </a:solidFill>
            <a:miter lim="800000"/>
            <a:headEnd/>
            <a:tailEnd/>
          </a:ln>
        </p:spPr>
      </p:pic>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Intramuscular (IM) injections</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Injections deliver medication directly into the body and are not retrievable. </a:t>
            </a:r>
          </a:p>
          <a:p>
            <a:r>
              <a:rPr lang="en-US" dirty="0" smtClean="0"/>
              <a:t>It is essential, therefore, to be accurate in identifying safe entry points for injections, and to take the utmost care in administering medication by the </a:t>
            </a:r>
            <a:r>
              <a:rPr lang="en-US" dirty="0" err="1" smtClean="0"/>
              <a:t>parenteral</a:t>
            </a:r>
            <a:r>
              <a:rPr lang="en-US" dirty="0" smtClean="0"/>
              <a:t> route. </a:t>
            </a:r>
          </a:p>
          <a:p>
            <a:r>
              <a:rPr lang="en-US" dirty="0" smtClean="0"/>
              <a:t>The intramuscular route delivers injections directly into muscles which have an efficient blood supply and can absorb from 1 ml to 5 ml of medication, depending on the site.</a:t>
            </a:r>
            <a:endParaRPr lang="en-US" dirty="0"/>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Considerations before administration by the IM route</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 The patient’s age: elderly patients may have muscle wasting which may limit the choice of site, and babies who are not yet walking may have underdeveloped muscles, particularly in the buttocks.</a:t>
            </a:r>
          </a:p>
          <a:p>
            <a:pPr>
              <a:buNone/>
            </a:pPr>
            <a:r>
              <a:rPr lang="en-US" dirty="0" smtClean="0"/>
              <a:t>● General physical status: emaciated or </a:t>
            </a:r>
            <a:r>
              <a:rPr lang="en-US" dirty="0" err="1" smtClean="0"/>
              <a:t>cachectic</a:t>
            </a:r>
            <a:r>
              <a:rPr lang="en-US" dirty="0" smtClean="0"/>
              <a:t> patients may also have muscle wasting or poor perfusion and skin condition. </a:t>
            </a:r>
            <a:r>
              <a:rPr lang="en-US" dirty="0" err="1" smtClean="0"/>
              <a:t>Oedematous</a:t>
            </a:r>
            <a:r>
              <a:rPr lang="en-US" dirty="0" smtClean="0"/>
              <a:t> limbs will not absorb medication as effectively as those with good perfusion.</a:t>
            </a:r>
          </a:p>
          <a:p>
            <a:pPr>
              <a:buNone/>
            </a:pPr>
            <a:r>
              <a:rPr lang="en-US" dirty="0" smtClean="0"/>
              <a:t>● The drug therapy: the amount to be given, and the frequency and consistency of medication will influence the choice of location.</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Assessment of appropriate site</a:t>
            </a:r>
            <a:br>
              <a:rPr lang="en-US" b="1" dirty="0" smtClean="0"/>
            </a:br>
            <a:endParaRPr lang="en-US" b="1" dirty="0"/>
          </a:p>
        </p:txBody>
      </p:sp>
      <p:sp>
        <p:nvSpPr>
          <p:cNvPr id="3" name="Content Placeholder 2"/>
          <p:cNvSpPr>
            <a:spLocks noGrp="1"/>
          </p:cNvSpPr>
          <p:nvPr>
            <p:ph idx="1"/>
          </p:nvPr>
        </p:nvSpPr>
        <p:spPr/>
        <p:txBody>
          <a:bodyPr/>
          <a:lstStyle/>
          <a:p>
            <a:r>
              <a:rPr lang="en-US" dirty="0" smtClean="0"/>
              <a:t>There are five sites that may be used for IM injections: deltoid; </a:t>
            </a:r>
            <a:r>
              <a:rPr lang="en-US" dirty="0" err="1" smtClean="0"/>
              <a:t>dorso-gluteal</a:t>
            </a:r>
            <a:r>
              <a:rPr lang="en-US" dirty="0" smtClean="0"/>
              <a:t>; </a:t>
            </a:r>
            <a:r>
              <a:rPr lang="en-US" dirty="0" err="1" smtClean="0"/>
              <a:t>ventro-gluteal</a:t>
            </a:r>
            <a:r>
              <a:rPr lang="en-US" dirty="0" smtClean="0"/>
              <a:t>; and the thigh muscles – </a:t>
            </a:r>
            <a:r>
              <a:rPr lang="en-US" dirty="0" err="1" smtClean="0"/>
              <a:t>vastus</a:t>
            </a:r>
            <a:r>
              <a:rPr lang="en-US" dirty="0" smtClean="0"/>
              <a:t> </a:t>
            </a:r>
            <a:r>
              <a:rPr lang="en-US" dirty="0" err="1" smtClean="0"/>
              <a:t>lateralis</a:t>
            </a:r>
            <a:r>
              <a:rPr lang="en-US" dirty="0" smtClean="0"/>
              <a:t> and rector </a:t>
            </a:r>
            <a:r>
              <a:rPr lang="en-US" dirty="0" err="1" smtClean="0"/>
              <a:t>femoris</a:t>
            </a:r>
            <a:r>
              <a:rPr lang="en-US" dirty="0" smtClean="0"/>
              <a:t>.</a:t>
            </a:r>
            <a:endParaRPr lang="en-US" dirty="0"/>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Locating deltoid site</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The densest part of the muscle can be located on the mid-lateral aspect of the arm in line with the </a:t>
            </a:r>
            <a:r>
              <a:rPr lang="en-US" dirty="0" err="1" smtClean="0"/>
              <a:t>axilla</a:t>
            </a:r>
            <a:r>
              <a:rPr lang="en-US" dirty="0" smtClean="0"/>
              <a:t>, and about 2.5 cm below the </a:t>
            </a:r>
            <a:r>
              <a:rPr lang="en-US" dirty="0" err="1" smtClean="0"/>
              <a:t>acromial</a:t>
            </a:r>
            <a:r>
              <a:rPr lang="en-US" dirty="0" smtClean="0"/>
              <a:t> process . </a:t>
            </a:r>
          </a:p>
          <a:p>
            <a:r>
              <a:rPr lang="en-US" dirty="0" smtClean="0"/>
              <a:t>This avoids the radial nerve and brachial artery. </a:t>
            </a:r>
          </a:p>
          <a:p>
            <a:r>
              <a:rPr lang="en-US" dirty="0" smtClean="0"/>
              <a:t>The typical absorption volume is no greater than 1–2 ml.</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274638"/>
            <a:ext cx="8229600" cy="868362"/>
          </a:xfrm>
        </p:spPr>
        <p:txBody>
          <a:bodyPr>
            <a:normAutofit fontScale="90000"/>
          </a:bodyPr>
          <a:lstStyle/>
          <a:p>
            <a:r>
              <a:rPr lang="en-US" sz="3200" b="1" smtClean="0"/>
              <a:t/>
            </a:r>
            <a:br>
              <a:rPr lang="en-US" sz="3200" b="1" smtClean="0"/>
            </a:br>
            <a:r>
              <a:rPr lang="en-US" sz="3200" b="1" smtClean="0"/>
              <a:t>Functions of the Nursing Council of Kenya</a:t>
            </a:r>
            <a:r>
              <a:rPr lang="en-US" smtClean="0"/>
              <a:t/>
            </a:r>
            <a:br>
              <a:rPr lang="en-US" smtClean="0"/>
            </a:br>
            <a:endParaRPr lang="en-US" smtClean="0"/>
          </a:p>
        </p:txBody>
      </p:sp>
      <p:sp>
        <p:nvSpPr>
          <p:cNvPr id="15363" name="Content Placeholder 2"/>
          <p:cNvSpPr>
            <a:spLocks noGrp="1"/>
          </p:cNvSpPr>
          <p:nvPr>
            <p:ph idx="1"/>
          </p:nvPr>
        </p:nvSpPr>
        <p:spPr>
          <a:xfrm>
            <a:off x="457200" y="1143000"/>
            <a:ext cx="8229600" cy="5334000"/>
          </a:xfrm>
        </p:spPr>
        <p:txBody>
          <a:bodyPr/>
          <a:lstStyle/>
          <a:p>
            <a:r>
              <a:rPr lang="en-US" dirty="0" smtClean="0"/>
              <a:t>As stipulated by under Cap 257 of the Laws of Kenya section 9(1); with the approval of the Minister;</a:t>
            </a:r>
          </a:p>
          <a:p>
            <a:pPr lvl="1">
              <a:buFont typeface="Courier New" pitchFamily="49" charset="0"/>
              <a:buChar char="o"/>
            </a:pPr>
            <a:r>
              <a:rPr lang="en-US" sz="2700" dirty="0" smtClean="0"/>
              <a:t>Establish and maintain standards of nursing profession and safeguard the interests of nurses and healthcare within the community </a:t>
            </a:r>
          </a:p>
          <a:p>
            <a:pPr lvl="1">
              <a:buFont typeface="Courier New" pitchFamily="49" charset="0"/>
              <a:buChar char="o"/>
            </a:pPr>
            <a:r>
              <a:rPr lang="en-US" sz="2700" dirty="0" smtClean="0"/>
              <a:t>Make provision for training and instruction of persons seeking registration as nurses under this Act </a:t>
            </a:r>
          </a:p>
          <a:p>
            <a:pPr lvl="1">
              <a:buFont typeface="Courier New" pitchFamily="49" charset="0"/>
              <a:buChar char="o"/>
            </a:pPr>
            <a:r>
              <a:rPr lang="en-US" sz="2700" dirty="0" smtClean="0"/>
              <a:t>Regulate syllabi </a:t>
            </a:r>
          </a:p>
          <a:p>
            <a:pPr lvl="1">
              <a:buFont typeface="Courier New" pitchFamily="49" charset="0"/>
              <a:buChar char="o"/>
            </a:pPr>
            <a:r>
              <a:rPr lang="en-US" sz="2700" dirty="0" smtClean="0"/>
              <a:t>Prescribe and conduct information </a:t>
            </a:r>
          </a:p>
          <a:p>
            <a:pPr lvl="1">
              <a:buFont typeface="Courier New" pitchFamily="49" charset="0"/>
              <a:buChar char="o"/>
            </a:pPr>
            <a:endParaRPr lang="en-US" sz="2600" dirty="0" smtClean="0"/>
          </a:p>
          <a:p>
            <a:endParaRPr lang="en-US" dirty="0" smtClean="0"/>
          </a:p>
        </p:txBody>
      </p:sp>
    </p:spTree>
  </p:cSld>
  <p:clrMapOvr>
    <a:masterClrMapping/>
  </p:clrMapOvr>
  <p:timing>
    <p:tnLst>
      <p:par>
        <p:cTn id="1" dur="indefinite" restart="never" nodeType="tmRoot"/>
      </p:par>
    </p:tnLst>
  </p:timing>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err="1" smtClean="0"/>
              <a:t>Dorso-gluteal</a:t>
            </a:r>
            <a:r>
              <a:rPr lang="en-US" b="1" dirty="0" smtClean="0"/>
              <a:t> site</a:t>
            </a:r>
            <a:br>
              <a:rPr lang="en-US" b="1" dirty="0" smtClean="0"/>
            </a:br>
            <a:endParaRPr lang="en-US" b="1" dirty="0"/>
          </a:p>
        </p:txBody>
      </p:sp>
      <p:sp>
        <p:nvSpPr>
          <p:cNvPr id="3" name="Content Placeholder 2"/>
          <p:cNvSpPr>
            <a:spLocks noGrp="1"/>
          </p:cNvSpPr>
          <p:nvPr>
            <p:ph idx="1"/>
          </p:nvPr>
        </p:nvSpPr>
        <p:spPr/>
        <p:txBody>
          <a:bodyPr>
            <a:normAutofit fontScale="85000" lnSpcReduction="10000"/>
          </a:bodyPr>
          <a:lstStyle/>
          <a:p>
            <a:r>
              <a:rPr lang="en-US" dirty="0" smtClean="0"/>
              <a:t>The patient should lie either on their side with knees slightly bent, or prone with toes pointing inwards . </a:t>
            </a:r>
          </a:p>
          <a:p>
            <a:r>
              <a:rPr lang="en-US" dirty="0" smtClean="0"/>
              <a:t>An imaginary line is drawn across from the cleft of the buttock to the greater </a:t>
            </a:r>
            <a:r>
              <a:rPr lang="en-US" dirty="0" err="1" smtClean="0"/>
              <a:t>trochanter</a:t>
            </a:r>
            <a:r>
              <a:rPr lang="en-US" dirty="0" smtClean="0"/>
              <a:t> of  the femur. Then a vertical line is drawn midway across the first line, and the outer quadrant is identified. This quadrant is then divided into four quadrants: the desired location is the upper outer quadrant</a:t>
            </a:r>
          </a:p>
          <a:p>
            <a:r>
              <a:rPr lang="en-US" dirty="0" smtClean="0"/>
              <a:t>The aim is to access the gluteus </a:t>
            </a:r>
            <a:r>
              <a:rPr lang="en-US" dirty="0" err="1" smtClean="0"/>
              <a:t>maximus</a:t>
            </a:r>
            <a:r>
              <a:rPr lang="en-US" dirty="0" smtClean="0"/>
              <a:t> muscle, and to avoid the sciatic nerve and </a:t>
            </a:r>
            <a:r>
              <a:rPr lang="en-US" dirty="0" err="1" smtClean="0"/>
              <a:t>gluteal</a:t>
            </a:r>
            <a:r>
              <a:rPr lang="en-US" dirty="0" smtClean="0"/>
              <a:t> artery. </a:t>
            </a:r>
          </a:p>
          <a:p>
            <a:r>
              <a:rPr lang="en-US" dirty="0" smtClean="0"/>
              <a:t>The typical absorption volume is 2–4 ml.</a:t>
            </a:r>
            <a:endParaRPr lang="en-US" dirty="0"/>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err="1" smtClean="0"/>
              <a:t>Vastus</a:t>
            </a:r>
            <a:r>
              <a:rPr lang="en-US" b="1" dirty="0" smtClean="0"/>
              <a:t> </a:t>
            </a:r>
            <a:r>
              <a:rPr lang="en-US" b="1" dirty="0" err="1" smtClean="0"/>
              <a:t>lateralis</a:t>
            </a:r>
            <a:r>
              <a:rPr lang="en-US" b="1" dirty="0" smtClean="0"/>
              <a:t> and rector </a:t>
            </a:r>
            <a:r>
              <a:rPr lang="en-US" b="1" dirty="0" err="1" smtClean="0"/>
              <a:t>femoris</a:t>
            </a:r>
            <a:r>
              <a:rPr lang="en-US" b="1" dirty="0" smtClean="0"/>
              <a:t> </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These quadriceps muscles are particularly good for toddlers or patients who have wasted muscles as they can be ‘bunched up’ before injecting </a:t>
            </a:r>
          </a:p>
          <a:p>
            <a:r>
              <a:rPr lang="en-US" dirty="0" smtClean="0"/>
              <a:t>They can be located by measuring a hand’s breadth down from the greater </a:t>
            </a:r>
            <a:r>
              <a:rPr lang="en-US" dirty="0" err="1" smtClean="0"/>
              <a:t>trochanter</a:t>
            </a:r>
            <a:r>
              <a:rPr lang="en-US" dirty="0" smtClean="0"/>
              <a:t>, and a hand’s breadth up from the knee, identifying the middle third of the muscle as the safe location</a:t>
            </a:r>
          </a:p>
          <a:p>
            <a:r>
              <a:rPr lang="en-US" dirty="0" smtClean="0"/>
              <a:t>The </a:t>
            </a:r>
            <a:r>
              <a:rPr lang="en-US" dirty="0" err="1" smtClean="0"/>
              <a:t>vastus</a:t>
            </a:r>
            <a:r>
              <a:rPr lang="en-US" dirty="0" smtClean="0"/>
              <a:t> </a:t>
            </a:r>
            <a:r>
              <a:rPr lang="en-US" dirty="0" err="1" smtClean="0"/>
              <a:t>lateralis</a:t>
            </a:r>
            <a:r>
              <a:rPr lang="en-US" dirty="0" smtClean="0"/>
              <a:t> is located on the side of the leg, and the rector </a:t>
            </a:r>
            <a:r>
              <a:rPr lang="en-US" dirty="0" err="1" smtClean="0"/>
              <a:t>femoris</a:t>
            </a:r>
            <a:r>
              <a:rPr lang="en-US" dirty="0" smtClean="0"/>
              <a:t> is at the front of the thigh. </a:t>
            </a:r>
          </a:p>
          <a:p>
            <a:r>
              <a:rPr lang="en-US" dirty="0" smtClean="0"/>
              <a:t>The typical absorption volume is 1–4 ml.</a:t>
            </a:r>
            <a:endParaRPr lang="en-US" dirty="0"/>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Intramuscular injection procedure</a:t>
            </a:r>
            <a:endParaRPr lang="en-US" b="1" dirty="0"/>
          </a:p>
        </p:txBody>
      </p:sp>
      <p:sp>
        <p:nvSpPr>
          <p:cNvPr id="3" name="Content Placeholder 2"/>
          <p:cNvSpPr>
            <a:spLocks noGrp="1"/>
          </p:cNvSpPr>
          <p:nvPr>
            <p:ph idx="1"/>
          </p:nvPr>
        </p:nvSpPr>
        <p:spPr>
          <a:xfrm>
            <a:off x="457200" y="1600200"/>
            <a:ext cx="8229600" cy="4953000"/>
          </a:xfrm>
        </p:spPr>
        <p:txBody>
          <a:bodyPr>
            <a:normAutofit fontScale="77500" lnSpcReduction="20000"/>
          </a:bodyPr>
          <a:lstStyle/>
          <a:p>
            <a:pPr>
              <a:buNone/>
            </a:pPr>
            <a:r>
              <a:rPr lang="en-US" b="1" dirty="0" smtClean="0"/>
              <a:t>Equipment</a:t>
            </a:r>
          </a:p>
          <a:p>
            <a:pPr>
              <a:buNone/>
            </a:pPr>
            <a:r>
              <a:rPr lang="en-US" dirty="0" smtClean="0"/>
              <a:t>● 2 ml or 5 ml syringe (depending on amount for injection).</a:t>
            </a:r>
          </a:p>
          <a:p>
            <a:pPr>
              <a:buNone/>
            </a:pPr>
            <a:r>
              <a:rPr lang="en-US" dirty="0" smtClean="0"/>
              <a:t>● 2 × 21 (green) or 23 (blue) gauge needle. </a:t>
            </a:r>
          </a:p>
          <a:p>
            <a:pPr>
              <a:buNone/>
            </a:pPr>
            <a:r>
              <a:rPr lang="en-US" dirty="0" smtClean="0"/>
              <a:t>Note: a large needle should be used for adults to ensure that it reaches the muscle layer. Short needles may result in the injection going into the adipose tissue, resulting in reduced effectiveness</a:t>
            </a:r>
          </a:p>
          <a:p>
            <a:pPr>
              <a:buNone/>
            </a:pPr>
            <a:r>
              <a:rPr lang="en-US" dirty="0" smtClean="0"/>
              <a:t>● Alcohol wipe</a:t>
            </a:r>
          </a:p>
          <a:p>
            <a:pPr>
              <a:buNone/>
            </a:pPr>
            <a:r>
              <a:rPr lang="en-US" dirty="0" smtClean="0"/>
              <a:t>● Gauze swab.</a:t>
            </a:r>
          </a:p>
          <a:p>
            <a:pPr>
              <a:buNone/>
            </a:pPr>
            <a:r>
              <a:rPr lang="en-US" dirty="0" smtClean="0"/>
              <a:t>● Receiver.</a:t>
            </a:r>
          </a:p>
          <a:p>
            <a:pPr>
              <a:buNone/>
            </a:pPr>
            <a:r>
              <a:rPr lang="en-US" dirty="0" smtClean="0"/>
              <a:t>● Prescribed drug and prescription sheet.</a:t>
            </a:r>
          </a:p>
          <a:p>
            <a:pPr>
              <a:buNone/>
            </a:pPr>
            <a:r>
              <a:rPr lang="en-US" dirty="0" smtClean="0"/>
              <a:t>● Gloves – to protect from drug spillage and body fluids.</a:t>
            </a:r>
          </a:p>
          <a:p>
            <a:pPr>
              <a:buNone/>
            </a:pPr>
            <a:r>
              <a:rPr lang="en-US" dirty="0" smtClean="0"/>
              <a:t>● Apron –for protection as above.</a:t>
            </a:r>
            <a:endParaRPr lang="en-US" dirty="0"/>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deltoid"/>
          <p:cNvPicPr>
            <a:picLocks noChangeAspect="1" noChangeArrowheads="1"/>
          </p:cNvPicPr>
          <p:nvPr/>
        </p:nvPicPr>
        <p:blipFill>
          <a:blip r:embed="rId2"/>
          <a:srcRect/>
          <a:stretch>
            <a:fillRect/>
          </a:stretch>
        </p:blipFill>
        <p:spPr bwMode="auto">
          <a:xfrm>
            <a:off x="457200" y="76200"/>
            <a:ext cx="5943600" cy="4241800"/>
          </a:xfrm>
          <a:prstGeom prst="rect">
            <a:avLst/>
          </a:prstGeom>
          <a:noFill/>
          <a:ln w="9525">
            <a:noFill/>
            <a:miter lim="800000"/>
            <a:headEnd/>
            <a:tailEnd/>
          </a:ln>
        </p:spPr>
      </p:pic>
      <p:pic>
        <p:nvPicPr>
          <p:cNvPr id="25603" name="Picture 5" descr="gluteal"/>
          <p:cNvPicPr>
            <a:picLocks noChangeAspect="1" noChangeArrowheads="1"/>
          </p:cNvPicPr>
          <p:nvPr/>
        </p:nvPicPr>
        <p:blipFill>
          <a:blip r:embed="rId3"/>
          <a:srcRect/>
          <a:stretch>
            <a:fillRect/>
          </a:stretch>
        </p:blipFill>
        <p:spPr bwMode="auto">
          <a:xfrm>
            <a:off x="6553200" y="0"/>
            <a:ext cx="2590800" cy="2408238"/>
          </a:xfrm>
          <a:prstGeom prst="rect">
            <a:avLst/>
          </a:prstGeom>
          <a:noFill/>
          <a:ln w="9525">
            <a:noFill/>
            <a:miter lim="800000"/>
            <a:headEnd/>
            <a:tailEnd/>
          </a:ln>
        </p:spPr>
      </p:pic>
      <p:sp>
        <p:nvSpPr>
          <p:cNvPr id="25604" name="Text Box 6"/>
          <p:cNvSpPr txBox="1">
            <a:spLocks noChangeArrowheads="1"/>
          </p:cNvSpPr>
          <p:nvPr/>
        </p:nvSpPr>
        <p:spPr bwMode="auto">
          <a:xfrm>
            <a:off x="228600" y="5119688"/>
            <a:ext cx="8686800" cy="1066800"/>
          </a:xfrm>
          <a:prstGeom prst="rect">
            <a:avLst/>
          </a:prstGeom>
          <a:noFill/>
          <a:ln w="9525">
            <a:noFill/>
            <a:miter lim="800000"/>
            <a:headEnd/>
            <a:tailEnd/>
          </a:ln>
          <a:effectLst/>
        </p:spPr>
        <p:txBody>
          <a:bodyPr>
            <a:spAutoFit/>
          </a:bodyPr>
          <a:lstStyle/>
          <a:p>
            <a:pPr algn="ctr">
              <a:spcBef>
                <a:spcPct val="50000"/>
              </a:spcBef>
            </a:pPr>
            <a:r>
              <a:rPr lang="en-US" sz="3200"/>
              <a:t>Intramuscular injection in deltoid and gluteal muscles</a:t>
            </a:r>
          </a:p>
        </p:txBody>
      </p:sp>
      <p:sp>
        <p:nvSpPr>
          <p:cNvPr id="25605" name="Freeform 7"/>
          <p:cNvSpPr>
            <a:spLocks/>
          </p:cNvSpPr>
          <p:nvPr/>
        </p:nvSpPr>
        <p:spPr bwMode="auto">
          <a:xfrm>
            <a:off x="3067050" y="2609850"/>
            <a:ext cx="2495550" cy="2647950"/>
          </a:xfrm>
          <a:custGeom>
            <a:avLst/>
            <a:gdLst>
              <a:gd name="T0" fmla="*/ 2495550 w 1572"/>
              <a:gd name="T1" fmla="*/ 2647950 h 1668"/>
              <a:gd name="T2" fmla="*/ 0 w 1572"/>
              <a:gd name="T3" fmla="*/ 0 h 1668"/>
              <a:gd name="T4" fmla="*/ 0 60000 65536"/>
              <a:gd name="T5" fmla="*/ 0 60000 65536"/>
            </a:gdLst>
            <a:ahLst/>
            <a:cxnLst>
              <a:cxn ang="T4">
                <a:pos x="T0" y="T1"/>
              </a:cxn>
              <a:cxn ang="T5">
                <a:pos x="T2" y="T3"/>
              </a:cxn>
            </a:cxnLst>
            <a:rect l="0" t="0" r="r" b="b"/>
            <a:pathLst>
              <a:path w="1572" h="1668">
                <a:moveTo>
                  <a:pt x="1572" y="1668"/>
                </a:moveTo>
                <a:lnTo>
                  <a:pt x="0" y="0"/>
                </a:lnTo>
              </a:path>
            </a:pathLst>
          </a:custGeom>
          <a:noFill/>
          <a:ln w="44450">
            <a:solidFill>
              <a:srgbClr val="00FF00"/>
            </a:solidFill>
            <a:round/>
            <a:headEnd type="none" w="med" len="med"/>
            <a:tailEnd type="triangle" w="med" len="med"/>
          </a:ln>
          <a:effectLst/>
        </p:spPr>
        <p:txBody>
          <a:bodyPr/>
          <a:lstStyle/>
          <a:p>
            <a:endParaRPr lang="en-US"/>
          </a:p>
        </p:txBody>
      </p:sp>
      <p:sp>
        <p:nvSpPr>
          <p:cNvPr id="25606" name="Freeform 9"/>
          <p:cNvSpPr>
            <a:spLocks/>
          </p:cNvSpPr>
          <p:nvPr/>
        </p:nvSpPr>
        <p:spPr bwMode="auto">
          <a:xfrm>
            <a:off x="7924800" y="800100"/>
            <a:ext cx="762000" cy="4305300"/>
          </a:xfrm>
          <a:custGeom>
            <a:avLst/>
            <a:gdLst>
              <a:gd name="T0" fmla="*/ 0 w 480"/>
              <a:gd name="T1" fmla="*/ 4305300 h 2712"/>
              <a:gd name="T2" fmla="*/ 762000 w 480"/>
              <a:gd name="T3" fmla="*/ 0 h 2712"/>
              <a:gd name="T4" fmla="*/ 0 60000 65536"/>
              <a:gd name="T5" fmla="*/ 0 60000 65536"/>
            </a:gdLst>
            <a:ahLst/>
            <a:cxnLst>
              <a:cxn ang="T4">
                <a:pos x="T0" y="T1"/>
              </a:cxn>
              <a:cxn ang="T5">
                <a:pos x="T2" y="T3"/>
              </a:cxn>
            </a:cxnLst>
            <a:rect l="0" t="0" r="r" b="b"/>
            <a:pathLst>
              <a:path w="480" h="2712">
                <a:moveTo>
                  <a:pt x="0" y="2712"/>
                </a:moveTo>
                <a:lnTo>
                  <a:pt x="480" y="0"/>
                </a:lnTo>
              </a:path>
            </a:pathLst>
          </a:custGeom>
          <a:noFill/>
          <a:ln w="41275">
            <a:solidFill>
              <a:srgbClr val="66FF66"/>
            </a:solidFill>
            <a:round/>
            <a:headEnd type="none" w="med" len="med"/>
            <a:tailEnd type="triangle" w="med" len="med"/>
          </a:ln>
          <a:effectLst/>
        </p:spPr>
        <p:txBody>
          <a:bodyPr/>
          <a:lstStyle/>
          <a:p>
            <a:endParaRPr lang="en-US"/>
          </a:p>
        </p:txBody>
      </p:sp>
      <p:sp>
        <p:nvSpPr>
          <p:cNvPr id="25607" name="Freeform 10"/>
          <p:cNvSpPr>
            <a:spLocks/>
          </p:cNvSpPr>
          <p:nvPr/>
        </p:nvSpPr>
        <p:spPr bwMode="auto">
          <a:xfrm>
            <a:off x="6953250" y="800100"/>
            <a:ext cx="742950" cy="4305300"/>
          </a:xfrm>
          <a:custGeom>
            <a:avLst/>
            <a:gdLst>
              <a:gd name="T0" fmla="*/ 742950 w 468"/>
              <a:gd name="T1" fmla="*/ 4305300 h 2712"/>
              <a:gd name="T2" fmla="*/ 0 w 468"/>
              <a:gd name="T3" fmla="*/ 0 h 2712"/>
              <a:gd name="T4" fmla="*/ 0 60000 65536"/>
              <a:gd name="T5" fmla="*/ 0 60000 65536"/>
            </a:gdLst>
            <a:ahLst/>
            <a:cxnLst>
              <a:cxn ang="T4">
                <a:pos x="T0" y="T1"/>
              </a:cxn>
              <a:cxn ang="T5">
                <a:pos x="T2" y="T3"/>
              </a:cxn>
            </a:cxnLst>
            <a:rect l="0" t="0" r="r" b="b"/>
            <a:pathLst>
              <a:path w="468" h="2712">
                <a:moveTo>
                  <a:pt x="468" y="2712"/>
                </a:moveTo>
                <a:lnTo>
                  <a:pt x="0" y="0"/>
                </a:lnTo>
              </a:path>
            </a:pathLst>
          </a:custGeom>
          <a:noFill/>
          <a:ln w="41275">
            <a:solidFill>
              <a:srgbClr val="00FF00"/>
            </a:solidFill>
            <a:round/>
            <a:headEnd type="none" w="med" len="me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Preparing the injection</a:t>
            </a:r>
            <a:br>
              <a:rPr lang="en-US" b="1" dirty="0" smtClean="0"/>
            </a:br>
            <a:endParaRPr lang="en-US" dirty="0"/>
          </a:p>
        </p:txBody>
      </p:sp>
      <p:sp>
        <p:nvSpPr>
          <p:cNvPr id="3" name="Content Placeholder 2"/>
          <p:cNvSpPr>
            <a:spLocks noGrp="1"/>
          </p:cNvSpPr>
          <p:nvPr>
            <p:ph idx="1"/>
          </p:nvPr>
        </p:nvSpPr>
        <p:spPr>
          <a:xfrm>
            <a:off x="457200" y="1600200"/>
            <a:ext cx="8229600" cy="4876800"/>
          </a:xfrm>
        </p:spPr>
        <p:txBody>
          <a:bodyPr>
            <a:normAutofit fontScale="77500" lnSpcReduction="20000"/>
          </a:bodyPr>
          <a:lstStyle/>
          <a:p>
            <a:pPr>
              <a:buNone/>
            </a:pPr>
            <a:r>
              <a:rPr lang="en-US" dirty="0" smtClean="0"/>
              <a:t>This is an aseptic procedure and therefore all equipment should be sterile. </a:t>
            </a:r>
          </a:p>
          <a:p>
            <a:pPr>
              <a:buNone/>
            </a:pPr>
            <a:r>
              <a:rPr lang="en-US" dirty="0" smtClean="0"/>
              <a:t>● Check all equipment to ensure it is sealed and used within expiry date. </a:t>
            </a:r>
          </a:p>
          <a:p>
            <a:pPr>
              <a:buNone/>
            </a:pPr>
            <a:r>
              <a:rPr lang="en-US" dirty="0" smtClean="0"/>
              <a:t>● Wash hands and put on gloves.</a:t>
            </a:r>
          </a:p>
          <a:p>
            <a:pPr>
              <a:buNone/>
            </a:pPr>
            <a:r>
              <a:rPr lang="en-US" dirty="0" smtClean="0"/>
              <a:t>● Prepare drug vial. Carry out the same checks as described in the procedure for oral drug administration . </a:t>
            </a:r>
          </a:p>
          <a:p>
            <a:pPr>
              <a:buNone/>
            </a:pPr>
            <a:r>
              <a:rPr lang="en-US" dirty="0" smtClean="0"/>
              <a:t>If a glass ampoule is used, flick the top of the ampoule to encourage all fluid to drain into the reservoir. Use a tissue or piece of gauze to protect your fingers from glass cuts when breaking the top off the ampoule. If a vial with a rubber bung is being used, remove the cover using scissors or forceps to prevent injury to your fingers; clean the rubber bung with an alcohol wipe. </a:t>
            </a:r>
            <a:endParaRPr lang="en-US" dirty="0"/>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Preparing the injection</a:t>
            </a:r>
            <a:endParaRPr lang="en-US" dirty="0"/>
          </a:p>
        </p:txBody>
      </p:sp>
      <p:sp>
        <p:nvSpPr>
          <p:cNvPr id="3" name="Content Placeholder 2"/>
          <p:cNvSpPr>
            <a:spLocks noGrp="1"/>
          </p:cNvSpPr>
          <p:nvPr>
            <p:ph idx="1"/>
          </p:nvPr>
        </p:nvSpPr>
        <p:spPr>
          <a:xfrm>
            <a:off x="457200" y="1371600"/>
            <a:ext cx="8229600" cy="5105400"/>
          </a:xfrm>
        </p:spPr>
        <p:txBody>
          <a:bodyPr>
            <a:normAutofit fontScale="85000" lnSpcReduction="20000"/>
          </a:bodyPr>
          <a:lstStyle/>
          <a:p>
            <a:pPr>
              <a:buNone/>
            </a:pPr>
            <a:r>
              <a:rPr lang="en-US" dirty="0" smtClean="0"/>
              <a:t>● Assemble needle and syringe, taking care not to touch the needle, except for the barrel when connected to the syringe. </a:t>
            </a:r>
          </a:p>
          <a:p>
            <a:pPr>
              <a:buNone/>
            </a:pPr>
            <a:r>
              <a:rPr lang="en-US" dirty="0" smtClean="0"/>
              <a:t>● Uncap the needle. It is best practice  never to </a:t>
            </a:r>
            <a:r>
              <a:rPr lang="en-US" dirty="0" err="1" smtClean="0"/>
              <a:t>resheath</a:t>
            </a:r>
            <a:r>
              <a:rPr lang="en-US" dirty="0" smtClean="0"/>
              <a:t> an uncapped needle, even if unused, to prevent </a:t>
            </a:r>
            <a:r>
              <a:rPr lang="en-US" dirty="0" err="1" smtClean="0"/>
              <a:t>needlestick</a:t>
            </a:r>
            <a:r>
              <a:rPr lang="en-US" dirty="0" smtClean="0"/>
              <a:t> injuries.</a:t>
            </a:r>
          </a:p>
          <a:p>
            <a:r>
              <a:rPr lang="en-US" dirty="0" smtClean="0"/>
              <a:t>To dilute a drug – if the drug requires mixing with a </a:t>
            </a:r>
            <a:r>
              <a:rPr lang="en-US" dirty="0" err="1" smtClean="0"/>
              <a:t>diluent</a:t>
            </a:r>
            <a:r>
              <a:rPr lang="en-US" dirty="0" smtClean="0"/>
              <a:t>, or if you are drawing fluid from a closed vial – draw up the equivalent amount of air into the syringe, steady the vial on a flat surface with one hand, and insert the syringe into the vial and inject the vial with the air. This will make it easier to withdraw. Ensure drug is dissolved before aspirating the medication into the syringe.</a:t>
            </a:r>
            <a:endParaRPr lang="en-US" dirty="0"/>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Preparing the injection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Withdraw required amount into the syringe. Remove the vial, and holding the syringe with the needle uppermost, tap the syringe firmly to encourage air bubbles to rise to the top to be expelled. </a:t>
            </a:r>
          </a:p>
          <a:p>
            <a:r>
              <a:rPr lang="en-US" dirty="0" smtClean="0"/>
              <a:t>Larger syringes may have the connection on the side, rather than the middle of the syringe. To aid the air to rise to the top, tip the syringe to a slight angle so that the air collects under the connection, and keep it at that angle until all the air is expelled.</a:t>
            </a:r>
            <a:endParaRPr lang="en-US" dirty="0"/>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Subcutaneous (SC) injections</a:t>
            </a:r>
            <a:r>
              <a:rPr lang="en-US" dirty="0" smtClean="0"/>
              <a:t/>
            </a:r>
            <a:br>
              <a:rPr lang="en-US" dirty="0" smtClean="0"/>
            </a:br>
            <a:endParaRPr lang="en-US" dirty="0"/>
          </a:p>
        </p:txBody>
      </p:sp>
      <p:sp>
        <p:nvSpPr>
          <p:cNvPr id="3" name="Content Placeholder 2"/>
          <p:cNvSpPr>
            <a:spLocks noGrp="1"/>
          </p:cNvSpPr>
          <p:nvPr>
            <p:ph idx="1"/>
          </p:nvPr>
        </p:nvSpPr>
        <p:spPr>
          <a:xfrm>
            <a:off x="457200" y="1447800"/>
            <a:ext cx="8229600" cy="4953000"/>
          </a:xfrm>
        </p:spPr>
        <p:txBody>
          <a:bodyPr>
            <a:normAutofit fontScale="92500" lnSpcReduction="20000"/>
          </a:bodyPr>
          <a:lstStyle/>
          <a:p>
            <a:r>
              <a:rPr lang="en-US" dirty="0" smtClean="0"/>
              <a:t>Small amounts of medication (0.2–2 ml) are given into the subcutaneous tissue to allow a slow, sustained absorption of medication. </a:t>
            </a:r>
          </a:p>
          <a:p>
            <a:r>
              <a:rPr lang="en-US" dirty="0" smtClean="0"/>
              <a:t>It is an ideal route for insulin, which requires frequent injections, but is also used regularly for heparin. Preferred sites for self-administered SC injections are the outer upper arms, the upper thighs, and the lower abdomen around the umbilicus.</a:t>
            </a:r>
          </a:p>
          <a:p>
            <a:r>
              <a:rPr lang="en-US" dirty="0" smtClean="0"/>
              <a:t> Nurses can also use the back of the upper arms, outer thighs and upper buttocks but these are not accessible for self-administration.</a:t>
            </a:r>
            <a:endParaRPr lang="en-US" dirty="0"/>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4" descr="subINJ"/>
          <p:cNvPicPr>
            <a:picLocks noGrp="1" noChangeAspect="1" noChangeArrowheads="1"/>
          </p:cNvPicPr>
          <p:nvPr>
            <p:ph idx="1"/>
          </p:nvPr>
        </p:nvPicPr>
        <p:blipFill>
          <a:blip r:embed="rId2"/>
          <a:srcRect/>
          <a:stretch>
            <a:fillRect/>
          </a:stretch>
        </p:blipFill>
        <p:spPr bwMode="auto">
          <a:xfrm>
            <a:off x="1219200" y="1600200"/>
            <a:ext cx="6248400" cy="4800600"/>
          </a:xfrm>
          <a:prstGeom prst="rect">
            <a:avLst/>
          </a:prstGeom>
          <a:noFill/>
          <a:ln w="9525">
            <a:noFill/>
            <a:miter lim="800000"/>
            <a:headEnd/>
            <a:tailEnd/>
          </a:ln>
        </p:spPr>
      </p:pic>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Subcutaneous (SC) injections</a:t>
            </a:r>
            <a:endParaRPr lang="en-US" dirty="0"/>
          </a:p>
        </p:txBody>
      </p:sp>
      <p:sp>
        <p:nvSpPr>
          <p:cNvPr id="3" name="Content Placeholder 2"/>
          <p:cNvSpPr>
            <a:spLocks noGrp="1"/>
          </p:cNvSpPr>
          <p:nvPr>
            <p:ph idx="1"/>
          </p:nvPr>
        </p:nvSpPr>
        <p:spPr/>
        <p:txBody>
          <a:bodyPr>
            <a:normAutofit/>
          </a:bodyPr>
          <a:lstStyle/>
          <a:p>
            <a:pPr>
              <a:buNone/>
            </a:pPr>
            <a:r>
              <a:rPr lang="en-US" b="1" dirty="0" smtClean="0"/>
              <a:t>Equipment</a:t>
            </a:r>
          </a:p>
          <a:p>
            <a:pPr>
              <a:buNone/>
            </a:pPr>
            <a:r>
              <a:rPr lang="en-US" dirty="0" smtClean="0"/>
              <a:t>● Insulin syringe or 1 ml syringe. If injecting insulin use an insulin syringe with a 25 or 27 gauge needle. </a:t>
            </a:r>
          </a:p>
          <a:p>
            <a:pPr>
              <a:buNone/>
            </a:pPr>
            <a:r>
              <a:rPr lang="en-US" dirty="0" smtClean="0"/>
              <a:t>● 2 × 25 or 27 gauge needles (orange).</a:t>
            </a:r>
          </a:p>
          <a:p>
            <a:pPr>
              <a:buNone/>
            </a:pPr>
            <a:r>
              <a:rPr lang="en-US" dirty="0" smtClean="0"/>
              <a:t>● Gauze swab.</a:t>
            </a:r>
          </a:p>
          <a:p>
            <a:pPr>
              <a:buNone/>
            </a:pPr>
            <a:r>
              <a:rPr lang="en-US" dirty="0" smtClean="0"/>
              <a:t>● Receiver.</a:t>
            </a:r>
          </a:p>
          <a:p>
            <a:pPr>
              <a:buNone/>
            </a:pPr>
            <a:r>
              <a:rPr lang="en-US" dirty="0" smtClean="0"/>
              <a:t>● Prescribed drug and prescription sheet.</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74638"/>
            <a:ext cx="8229600" cy="563562"/>
          </a:xfrm>
        </p:spPr>
        <p:txBody>
          <a:bodyPr>
            <a:normAutofit fontScale="90000"/>
          </a:bodyPr>
          <a:lstStyle/>
          <a:p>
            <a:endParaRPr lang="en-US" smtClean="0"/>
          </a:p>
        </p:txBody>
      </p:sp>
      <p:sp>
        <p:nvSpPr>
          <p:cNvPr id="16387" name="Content Placeholder 2"/>
          <p:cNvSpPr>
            <a:spLocks noGrp="1"/>
          </p:cNvSpPr>
          <p:nvPr>
            <p:ph idx="1"/>
          </p:nvPr>
        </p:nvSpPr>
        <p:spPr>
          <a:xfrm>
            <a:off x="457200" y="990600"/>
            <a:ext cx="8229600" cy="5410200"/>
          </a:xfrm>
        </p:spPr>
        <p:txBody>
          <a:bodyPr/>
          <a:lstStyle/>
          <a:p>
            <a:pPr>
              <a:buFont typeface="Courier New" pitchFamily="49" charset="0"/>
              <a:buChar char="o"/>
            </a:pPr>
            <a:r>
              <a:rPr lang="en-US" dirty="0" smtClean="0"/>
              <a:t>Have regard to the conduct of persons under the Act and take disciplinary measures </a:t>
            </a:r>
          </a:p>
          <a:p>
            <a:pPr>
              <a:buFont typeface="Courier New" pitchFamily="49" charset="0"/>
              <a:buChar char="o"/>
            </a:pPr>
            <a:r>
              <a:rPr lang="en-US" dirty="0" smtClean="0"/>
              <a:t>Have regard to standards of nursing care, qualified staff, facilities, conditions and environment </a:t>
            </a:r>
          </a:p>
          <a:p>
            <a:pPr>
              <a:buFont typeface="Courier New" pitchFamily="49" charset="0"/>
              <a:buChar char="o"/>
            </a:pPr>
            <a:r>
              <a:rPr lang="en-US" dirty="0" smtClean="0"/>
              <a:t>Compile records and keep registers </a:t>
            </a:r>
          </a:p>
          <a:p>
            <a:pPr>
              <a:buFont typeface="Courier New" pitchFamily="49" charset="0"/>
              <a:buChar char="o"/>
            </a:pPr>
            <a:r>
              <a:rPr lang="en-US" dirty="0" smtClean="0"/>
              <a:t>Prescribe uniforms </a:t>
            </a:r>
          </a:p>
          <a:p>
            <a:pPr>
              <a:buFont typeface="Courier New" pitchFamily="49" charset="0"/>
              <a:buChar char="o"/>
            </a:pPr>
            <a:r>
              <a:rPr lang="en-US" dirty="0" smtClean="0"/>
              <a:t>Advice the Minister on matters concerning all aspects of nursing</a:t>
            </a:r>
          </a:p>
          <a:p>
            <a:endParaRPr lang="en-US" dirty="0" smtClean="0"/>
          </a:p>
        </p:txBody>
      </p:sp>
    </p:spTree>
  </p:cSld>
  <p:clrMapOvr>
    <a:masterClrMapping/>
  </p:clrMapOvr>
  <p:timing>
    <p:tnLst>
      <p:par>
        <p:cTn id="1" dur="indefinite" restart="never" nodeType="tmRoot"/>
      </p:par>
    </p:tnLst>
  </p:timing>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Subcutaneous (SC) injections</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Preparing an insulin drug dose</a:t>
            </a:r>
          </a:p>
          <a:p>
            <a:r>
              <a:rPr lang="en-US" dirty="0" smtClean="0"/>
              <a:t>Preparing an insulin dose may require drawing up from more than one multi-dose vial. The following procedure explains how to do this, and allows you to draw up from an ampoule that has a vacuum in it. If the air were not injected first, it would be very difficult to withdraw insulin as the vacuum within the ampoule would draw in the contents of the syringe and cause mixing of the two different types.</a:t>
            </a:r>
          </a:p>
          <a:p>
            <a:r>
              <a:rPr lang="en-US" dirty="0" smtClean="0"/>
              <a:t>To prepare an injection from two multi-dose vials</a:t>
            </a:r>
            <a:endParaRPr lang="en-US" dirty="0"/>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Subcutaneous (SC) injections</a:t>
            </a:r>
            <a:endParaRPr lang="en-US" dirty="0"/>
          </a:p>
        </p:txBody>
      </p:sp>
      <p:sp>
        <p:nvSpPr>
          <p:cNvPr id="3" name="Content Placeholder 2"/>
          <p:cNvSpPr>
            <a:spLocks noGrp="1"/>
          </p:cNvSpPr>
          <p:nvPr>
            <p:ph idx="1"/>
          </p:nvPr>
        </p:nvSpPr>
        <p:spPr/>
        <p:txBody>
          <a:bodyPr>
            <a:normAutofit fontScale="62500" lnSpcReduction="20000"/>
          </a:bodyPr>
          <a:lstStyle/>
          <a:p>
            <a:pPr>
              <a:buNone/>
            </a:pPr>
            <a:r>
              <a:rPr lang="en-US" dirty="0" smtClean="0"/>
              <a:t>● Clean the rubber bung on both vials with an alcohol wipe.</a:t>
            </a:r>
          </a:p>
          <a:p>
            <a:pPr>
              <a:buNone/>
            </a:pPr>
            <a:r>
              <a:rPr lang="en-US" dirty="0" smtClean="0"/>
              <a:t>● Draw air into the syringe to equal the volume of drug to be with- drawn from the first vial.</a:t>
            </a:r>
          </a:p>
          <a:p>
            <a:pPr>
              <a:buNone/>
            </a:pPr>
            <a:r>
              <a:rPr lang="en-US" dirty="0" smtClean="0"/>
              <a:t>● With the first vial on a flat surface, insert the needle into the first vial. Do not touch the liquid with the needle, but inject the air and remove the needle.</a:t>
            </a:r>
          </a:p>
          <a:p>
            <a:pPr>
              <a:buNone/>
            </a:pPr>
            <a:r>
              <a:rPr lang="en-US" dirty="0" smtClean="0"/>
              <a:t>● Draw air into the syringe to equal the volume of drug to be with drawn from the second vial, insert into the second vial, and inject the air. Then invert the vial and withdraw the required dose, tap to remove air bubbles and expel, and remove needle from vial.</a:t>
            </a:r>
          </a:p>
          <a:p>
            <a:pPr>
              <a:buNone/>
            </a:pPr>
            <a:r>
              <a:rPr lang="en-US" dirty="0" smtClean="0"/>
              <a:t>● Return to first vial, clean rubber bung, insert needle, invert vial and withdraw required amount carefully. Remove needle and expel air, taking care not to lose any of the first drug.</a:t>
            </a:r>
          </a:p>
          <a:p>
            <a:pPr>
              <a:buNone/>
            </a:pPr>
            <a:r>
              <a:rPr lang="en-US" dirty="0" smtClean="0"/>
              <a:t>● If necessary change the needle before administration. Some disposable insulin syringes have an integral needle which cannot be changed. </a:t>
            </a:r>
            <a:endParaRPr lang="en-US" dirty="0"/>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Sites for IV injection</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1. Dorsal Venous network</a:t>
            </a:r>
          </a:p>
          <a:p>
            <a:pPr>
              <a:buNone/>
            </a:pPr>
            <a:r>
              <a:rPr lang="en-US" dirty="0" smtClean="0"/>
              <a:t>2. Dorsal metacarpal Veins</a:t>
            </a:r>
          </a:p>
          <a:p>
            <a:pPr>
              <a:buNone/>
            </a:pPr>
            <a:r>
              <a:rPr lang="en-US" dirty="0" smtClean="0"/>
              <a:t>3. Cephalic Veins</a:t>
            </a:r>
          </a:p>
          <a:p>
            <a:pPr>
              <a:buNone/>
            </a:pPr>
            <a:r>
              <a:rPr lang="en-US" dirty="0" smtClean="0"/>
              <a:t>4. Radial vein</a:t>
            </a:r>
          </a:p>
          <a:p>
            <a:pPr>
              <a:buNone/>
            </a:pPr>
            <a:r>
              <a:rPr lang="en-US" dirty="0" smtClean="0"/>
              <a:t>5. </a:t>
            </a:r>
            <a:r>
              <a:rPr lang="en-US" dirty="0" err="1" smtClean="0"/>
              <a:t>Ulnar</a:t>
            </a:r>
            <a:r>
              <a:rPr lang="en-US" dirty="0" smtClean="0"/>
              <a:t> vein</a:t>
            </a:r>
          </a:p>
          <a:p>
            <a:pPr>
              <a:buNone/>
            </a:pPr>
            <a:r>
              <a:rPr lang="en-US" dirty="0" smtClean="0"/>
              <a:t>6. </a:t>
            </a:r>
            <a:r>
              <a:rPr lang="en-US" dirty="0" err="1" smtClean="0"/>
              <a:t>Basilic</a:t>
            </a:r>
            <a:r>
              <a:rPr lang="en-US" dirty="0" smtClean="0"/>
              <a:t> vein</a:t>
            </a:r>
          </a:p>
          <a:p>
            <a:pPr>
              <a:buNone/>
            </a:pPr>
            <a:r>
              <a:rPr lang="en-US" dirty="0" smtClean="0"/>
              <a:t>7. Median </a:t>
            </a:r>
            <a:r>
              <a:rPr lang="en-US" dirty="0" err="1" smtClean="0"/>
              <a:t>cubital</a:t>
            </a:r>
            <a:r>
              <a:rPr lang="en-US" dirty="0" smtClean="0"/>
              <a:t> vein</a:t>
            </a:r>
          </a:p>
          <a:p>
            <a:pPr>
              <a:buNone/>
            </a:pPr>
            <a:r>
              <a:rPr lang="en-US" dirty="0" smtClean="0"/>
              <a:t>8. Greater </a:t>
            </a:r>
            <a:r>
              <a:rPr lang="en-US" dirty="0" err="1" smtClean="0"/>
              <a:t>saphenous</a:t>
            </a:r>
            <a:r>
              <a:rPr lang="en-US" dirty="0" smtClean="0"/>
              <a:t> vein</a:t>
            </a:r>
            <a:endParaRPr lang="en-US" dirty="0"/>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intravenous"/>
          <p:cNvPicPr>
            <a:picLocks noChangeAspect="1" noChangeArrowheads="1"/>
          </p:cNvPicPr>
          <p:nvPr/>
        </p:nvPicPr>
        <p:blipFill>
          <a:blip r:embed="rId2"/>
          <a:srcRect/>
          <a:stretch>
            <a:fillRect/>
          </a:stretch>
        </p:blipFill>
        <p:spPr bwMode="auto">
          <a:xfrm>
            <a:off x="4724400" y="914400"/>
            <a:ext cx="4343400" cy="3200400"/>
          </a:xfrm>
          <a:prstGeom prst="rect">
            <a:avLst/>
          </a:prstGeom>
          <a:noFill/>
          <a:ln w="9525">
            <a:noFill/>
            <a:miter lim="800000"/>
            <a:headEnd/>
            <a:tailEnd/>
          </a:ln>
        </p:spPr>
      </p:pic>
      <p:pic>
        <p:nvPicPr>
          <p:cNvPr id="27651" name="Picture 5" descr="images-2"/>
          <p:cNvPicPr>
            <a:picLocks noChangeAspect="1" noChangeArrowheads="1"/>
          </p:cNvPicPr>
          <p:nvPr/>
        </p:nvPicPr>
        <p:blipFill>
          <a:blip r:embed="rId3"/>
          <a:srcRect/>
          <a:stretch>
            <a:fillRect/>
          </a:stretch>
        </p:blipFill>
        <p:spPr bwMode="auto">
          <a:xfrm>
            <a:off x="95250" y="890588"/>
            <a:ext cx="4400550" cy="3224212"/>
          </a:xfrm>
          <a:prstGeom prst="rect">
            <a:avLst/>
          </a:prstGeom>
          <a:noFill/>
          <a:ln w="9525">
            <a:noFill/>
            <a:miter lim="800000"/>
            <a:headEnd/>
            <a:tailEnd/>
          </a:ln>
        </p:spPr>
      </p:pic>
      <p:sp>
        <p:nvSpPr>
          <p:cNvPr id="27652" name="Text Box 6"/>
          <p:cNvSpPr txBox="1">
            <a:spLocks noChangeArrowheads="1"/>
          </p:cNvSpPr>
          <p:nvPr/>
        </p:nvSpPr>
        <p:spPr bwMode="auto">
          <a:xfrm>
            <a:off x="762000" y="4967288"/>
            <a:ext cx="7543800" cy="519112"/>
          </a:xfrm>
          <a:prstGeom prst="rect">
            <a:avLst/>
          </a:prstGeom>
          <a:noFill/>
          <a:ln w="9525">
            <a:noFill/>
            <a:miter lim="800000"/>
            <a:headEnd/>
            <a:tailEnd/>
          </a:ln>
          <a:effectLst/>
        </p:spPr>
        <p:txBody>
          <a:bodyPr>
            <a:spAutoFit/>
          </a:bodyPr>
          <a:lstStyle/>
          <a:p>
            <a:pPr algn="ctr">
              <a:spcBef>
                <a:spcPct val="50000"/>
              </a:spcBef>
            </a:pPr>
            <a:r>
              <a:rPr lang="en-US" sz="2800"/>
              <a:t>Intravenous Administration</a:t>
            </a:r>
            <a:r>
              <a:rPr lang="en-US"/>
              <a:t> </a:t>
            </a:r>
          </a:p>
        </p:txBody>
      </p:sp>
      <p:sp>
        <p:nvSpPr>
          <p:cNvPr id="27653" name="Line 7"/>
          <p:cNvSpPr>
            <a:spLocks noChangeShapeType="1"/>
          </p:cNvSpPr>
          <p:nvPr/>
        </p:nvSpPr>
        <p:spPr bwMode="auto">
          <a:xfrm flipV="1">
            <a:off x="5257800" y="2133600"/>
            <a:ext cx="381000" cy="2895600"/>
          </a:xfrm>
          <a:prstGeom prst="line">
            <a:avLst/>
          </a:prstGeom>
          <a:noFill/>
          <a:ln w="41275">
            <a:solidFill>
              <a:srgbClr val="00FF00"/>
            </a:solidFill>
            <a:round/>
            <a:headEnd/>
            <a:tailEnd type="triangle" w="med" len="med"/>
          </a:ln>
          <a:effectLst/>
        </p:spPr>
        <p:txBody>
          <a:bodyPr/>
          <a:lstStyle/>
          <a:p>
            <a:endParaRPr lang="en-US"/>
          </a:p>
        </p:txBody>
      </p:sp>
      <p:sp>
        <p:nvSpPr>
          <p:cNvPr id="27654" name="Line 8"/>
          <p:cNvSpPr>
            <a:spLocks noChangeShapeType="1"/>
          </p:cNvSpPr>
          <p:nvPr/>
        </p:nvSpPr>
        <p:spPr bwMode="auto">
          <a:xfrm flipH="1" flipV="1">
            <a:off x="2819400" y="2514600"/>
            <a:ext cx="762000" cy="2514600"/>
          </a:xfrm>
          <a:prstGeom prst="line">
            <a:avLst/>
          </a:prstGeom>
          <a:noFill/>
          <a:ln w="41275">
            <a:solidFill>
              <a:srgbClr val="00FF00"/>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idx="1"/>
          </p:nvPr>
        </p:nvSpPr>
        <p:spPr>
          <a:xfrm>
            <a:off x="228600" y="228600"/>
            <a:ext cx="8686800" cy="6400800"/>
          </a:xfrm>
        </p:spPr>
        <p:txBody>
          <a:bodyPr/>
          <a:lstStyle/>
          <a:p>
            <a:pPr>
              <a:buFont typeface="Wingdings" pitchFamily="2" charset="2"/>
              <a:buNone/>
            </a:pPr>
            <a:r>
              <a:rPr lang="en-US" dirty="0" smtClean="0">
                <a:solidFill>
                  <a:srgbClr val="66FF66"/>
                </a:solidFill>
              </a:rPr>
              <a:t>Administering </a:t>
            </a:r>
            <a:r>
              <a:rPr lang="en-US" dirty="0" err="1" smtClean="0">
                <a:solidFill>
                  <a:srgbClr val="66FF66"/>
                </a:solidFill>
              </a:rPr>
              <a:t>Intradermal</a:t>
            </a:r>
            <a:r>
              <a:rPr lang="en-US" dirty="0" smtClean="0">
                <a:solidFill>
                  <a:srgbClr val="66FF66"/>
                </a:solidFill>
              </a:rPr>
              <a:t> Injections:-</a:t>
            </a:r>
          </a:p>
          <a:p>
            <a:pPr>
              <a:buFont typeface="Wingdings" pitchFamily="2" charset="2"/>
              <a:buNone/>
            </a:pPr>
            <a:r>
              <a:rPr lang="en-US" dirty="0" smtClean="0"/>
              <a:t>1. Check physician's order </a:t>
            </a:r>
          </a:p>
          <a:p>
            <a:pPr>
              <a:buFont typeface="Wingdings" pitchFamily="2" charset="2"/>
              <a:buNone/>
            </a:pPr>
            <a:r>
              <a:rPr lang="en-US" dirty="0" smtClean="0"/>
              <a:t>2. Prepare equipment: </a:t>
            </a:r>
          </a:p>
          <a:p>
            <a:pPr>
              <a:buFont typeface="Wingdings" pitchFamily="2" charset="2"/>
              <a:buNone/>
            </a:pPr>
            <a:r>
              <a:rPr lang="en-US" dirty="0" smtClean="0"/>
              <a:t>	Draw up 0.1ml of the medication in a 1cc syringe - ones called a TB/tuberculin syringe. </a:t>
            </a:r>
          </a:p>
          <a:p>
            <a:pPr>
              <a:buFont typeface="Wingdings" pitchFamily="2" charset="2"/>
              <a:buNone/>
            </a:pPr>
            <a:r>
              <a:rPr lang="en-US" dirty="0" smtClean="0"/>
              <a:t>	Collect medication, procedure </a:t>
            </a:r>
            <a:r>
              <a:rPr lang="en-US" i="1" u="sng" dirty="0" smtClean="0"/>
              <a:t>gloves</a:t>
            </a:r>
            <a:r>
              <a:rPr lang="en-US" dirty="0" smtClean="0"/>
              <a:t>, alcohol wipe, and cotton ball </a:t>
            </a:r>
          </a:p>
          <a:p>
            <a:pPr>
              <a:buFont typeface="Wingdings" pitchFamily="2" charset="2"/>
              <a:buNone/>
            </a:pPr>
            <a:r>
              <a:rPr lang="en-US" dirty="0" smtClean="0"/>
              <a:t>3. Cleanse the site with an alcohol pad going  </a:t>
            </a:r>
          </a:p>
          <a:p>
            <a:pPr>
              <a:buFont typeface="Wingdings" pitchFamily="2" charset="2"/>
              <a:buNone/>
            </a:pPr>
            <a:r>
              <a:rPr lang="en-US" dirty="0" smtClean="0"/>
              <a:t>       in a circular motion </a:t>
            </a:r>
          </a:p>
          <a:p>
            <a:pPr>
              <a:buFont typeface="Wingdings" pitchFamily="2" charset="2"/>
              <a:buNone/>
            </a:pPr>
            <a:r>
              <a:rPr lang="en-US" dirty="0" smtClean="0"/>
              <a:t>4. Hold the skin taut </a:t>
            </a:r>
            <a:br>
              <a:rPr lang="en-US" dirty="0" smtClean="0"/>
            </a:br>
            <a:endParaRPr lang="en-US" dirty="0" smtClean="0"/>
          </a:p>
        </p:txBody>
      </p:sp>
    </p:spTree>
  </p:cSld>
  <p:clrMapOvr>
    <a:masterClrMapping/>
  </p:clrMapOvr>
  <p:timing>
    <p:tnLst>
      <p:par>
        <p:cTn id="1" dur="indefinite" restart="never" nodeType="tmRoot"/>
      </p:par>
    </p:tnLst>
  </p:timing>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idx="1"/>
          </p:nvPr>
        </p:nvSpPr>
        <p:spPr>
          <a:xfrm>
            <a:off x="304800" y="304800"/>
            <a:ext cx="8610600" cy="6324600"/>
          </a:xfrm>
        </p:spPr>
        <p:txBody>
          <a:bodyPr/>
          <a:lstStyle/>
          <a:p>
            <a:pPr>
              <a:buFont typeface="Wingdings" pitchFamily="2" charset="2"/>
              <a:buNone/>
            </a:pPr>
            <a:r>
              <a:rPr lang="en-US" smtClean="0"/>
              <a:t>5. Hold the needle at a 15 degree angle to the skin with the bevel facing </a:t>
            </a:r>
            <a:r>
              <a:rPr lang="en-US" i="1" u="sng" smtClean="0">
                <a:solidFill>
                  <a:srgbClr val="66FF66"/>
                </a:solidFill>
              </a:rPr>
              <a:t>up</a:t>
            </a:r>
            <a:r>
              <a:rPr lang="en-US" smtClean="0"/>
              <a:t>. </a:t>
            </a:r>
          </a:p>
          <a:p>
            <a:pPr>
              <a:buFont typeface="Wingdings" pitchFamily="2" charset="2"/>
              <a:buNone/>
            </a:pPr>
            <a:r>
              <a:rPr lang="en-US" smtClean="0"/>
              <a:t>6. Insert the needle through the skin, just     below the epidermis into the dermis. </a:t>
            </a:r>
          </a:p>
          <a:p>
            <a:pPr>
              <a:buFont typeface="Wingdings" pitchFamily="2" charset="2"/>
              <a:buNone/>
            </a:pPr>
            <a:r>
              <a:rPr lang="en-US" smtClean="0"/>
              <a:t>7. Inject the fluid, making a bubble just below the skin </a:t>
            </a:r>
          </a:p>
          <a:p>
            <a:pPr>
              <a:buFont typeface="Wingdings" pitchFamily="2" charset="2"/>
              <a:buNone/>
            </a:pPr>
            <a:r>
              <a:rPr lang="en-US" smtClean="0"/>
              <a:t>8. Remove the needle </a:t>
            </a:r>
          </a:p>
          <a:p>
            <a:pPr>
              <a:buFont typeface="Wingdings" pitchFamily="2" charset="2"/>
              <a:buNone/>
            </a:pPr>
            <a:r>
              <a:rPr lang="en-US" smtClean="0"/>
              <a:t>9. Dispose of used syringe and needle in a Sharps container </a:t>
            </a:r>
            <a:br>
              <a:rPr lang="en-US" smtClean="0"/>
            </a:br>
            <a:endParaRPr lang="en-US" smtClean="0"/>
          </a:p>
        </p:txBody>
      </p:sp>
    </p:spTree>
  </p:cSld>
  <p:clrMapOvr>
    <a:masterClrMapping/>
  </p:clrMapOvr>
  <p:timing>
    <p:tnLst>
      <p:par>
        <p:cTn id="1" dur="indefinite" restart="never" nodeType="tmRoot"/>
      </p:par>
    </p:tnLst>
  </p:timing>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descr="Intradermal4"/>
          <p:cNvPicPr>
            <a:picLocks noChangeAspect="1" noChangeArrowheads="1"/>
          </p:cNvPicPr>
          <p:nvPr/>
        </p:nvPicPr>
        <p:blipFill>
          <a:blip r:embed="rId2"/>
          <a:srcRect/>
          <a:stretch>
            <a:fillRect/>
          </a:stretch>
        </p:blipFill>
        <p:spPr bwMode="auto">
          <a:xfrm>
            <a:off x="152400" y="3930650"/>
            <a:ext cx="4822825" cy="2851150"/>
          </a:xfrm>
          <a:prstGeom prst="rect">
            <a:avLst/>
          </a:prstGeom>
          <a:noFill/>
          <a:ln w="9525">
            <a:noFill/>
            <a:miter lim="800000"/>
            <a:headEnd/>
            <a:tailEnd/>
          </a:ln>
        </p:spPr>
      </p:pic>
      <p:pic>
        <p:nvPicPr>
          <p:cNvPr id="34819" name="Picture 8" descr="Intradermal02"/>
          <p:cNvPicPr>
            <a:picLocks noChangeAspect="1" noChangeArrowheads="1"/>
          </p:cNvPicPr>
          <p:nvPr/>
        </p:nvPicPr>
        <p:blipFill>
          <a:blip r:embed="rId3"/>
          <a:srcRect/>
          <a:stretch>
            <a:fillRect/>
          </a:stretch>
        </p:blipFill>
        <p:spPr bwMode="auto">
          <a:xfrm>
            <a:off x="5562600" y="3200400"/>
            <a:ext cx="3352800" cy="1066800"/>
          </a:xfrm>
          <a:prstGeom prst="rect">
            <a:avLst/>
          </a:prstGeom>
          <a:noFill/>
          <a:ln w="9525">
            <a:noFill/>
            <a:miter lim="800000"/>
            <a:headEnd/>
            <a:tailEnd/>
          </a:ln>
        </p:spPr>
      </p:pic>
      <p:pic>
        <p:nvPicPr>
          <p:cNvPr id="34820" name="Picture 19" descr="intradermal"/>
          <p:cNvPicPr>
            <a:picLocks noChangeAspect="1" noChangeArrowheads="1"/>
          </p:cNvPicPr>
          <p:nvPr/>
        </p:nvPicPr>
        <p:blipFill>
          <a:blip r:embed="rId4"/>
          <a:srcRect/>
          <a:stretch>
            <a:fillRect/>
          </a:stretch>
        </p:blipFill>
        <p:spPr bwMode="auto">
          <a:xfrm>
            <a:off x="228600" y="157163"/>
            <a:ext cx="4648200" cy="3652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Mantoux_intradermal 2"/>
          <p:cNvPicPr>
            <a:picLocks noChangeAspect="1" noChangeArrowheads="1"/>
          </p:cNvPicPr>
          <p:nvPr/>
        </p:nvPicPr>
        <p:blipFill>
          <a:blip r:embed="rId2"/>
          <a:srcRect/>
          <a:stretch>
            <a:fillRect/>
          </a:stretch>
        </p:blipFill>
        <p:spPr bwMode="auto">
          <a:xfrm>
            <a:off x="1295400" y="304800"/>
            <a:ext cx="6400800" cy="4876800"/>
          </a:xfrm>
          <a:prstGeom prst="rect">
            <a:avLst/>
          </a:prstGeom>
          <a:noFill/>
          <a:ln w="9525">
            <a:noFill/>
            <a:miter lim="800000"/>
            <a:headEnd/>
            <a:tailEnd/>
          </a:ln>
        </p:spPr>
      </p:pic>
      <p:sp>
        <p:nvSpPr>
          <p:cNvPr id="35843" name="Text Box 6"/>
          <p:cNvSpPr txBox="1">
            <a:spLocks noChangeArrowheads="1"/>
          </p:cNvSpPr>
          <p:nvPr/>
        </p:nvSpPr>
        <p:spPr bwMode="auto">
          <a:xfrm>
            <a:off x="1981200" y="5486400"/>
            <a:ext cx="4876800" cy="579438"/>
          </a:xfrm>
          <a:prstGeom prst="rect">
            <a:avLst/>
          </a:prstGeom>
          <a:noFill/>
          <a:ln w="9525">
            <a:noFill/>
            <a:miter lim="800000"/>
            <a:headEnd/>
            <a:tailEnd/>
          </a:ln>
          <a:effectLst/>
        </p:spPr>
        <p:txBody>
          <a:bodyPr>
            <a:spAutoFit/>
          </a:bodyPr>
          <a:lstStyle/>
          <a:p>
            <a:pPr algn="ctr">
              <a:spcBef>
                <a:spcPct val="50000"/>
              </a:spcBef>
            </a:pPr>
            <a:r>
              <a:rPr lang="en-US" sz="3200"/>
              <a:t>Intradermal Injection</a:t>
            </a:r>
          </a:p>
        </p:txBody>
      </p:sp>
    </p:spTree>
  </p:cSld>
  <p:clrMapOvr>
    <a:masterClrMapping/>
  </p:clrMapOvr>
  <p:timing>
    <p:tnLst>
      <p:par>
        <p:cTn id="1" dur="indefinite" restart="never" nodeType="tmRoot"/>
      </p:par>
    </p:tnLst>
  </p:timing>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iinttrade"/>
          <p:cNvPicPr>
            <a:picLocks noChangeAspect="1" noChangeArrowheads="1"/>
          </p:cNvPicPr>
          <p:nvPr/>
        </p:nvPicPr>
        <p:blipFill>
          <a:blip r:embed="rId2"/>
          <a:srcRect/>
          <a:stretch>
            <a:fillRect/>
          </a:stretch>
        </p:blipFill>
        <p:spPr bwMode="auto">
          <a:xfrm>
            <a:off x="914400" y="800100"/>
            <a:ext cx="7162800" cy="5295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Rectal medication </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a:bodyPr>
          <a:lstStyle/>
          <a:p>
            <a:r>
              <a:rPr lang="en-US" dirty="0" smtClean="0"/>
              <a:t>Rectal medication bypasses the upper gastro-intestinal tract, avoiding liver metabolism and therefore working quickly. It is suitable for patients who are unconscious, unable to swallow or are vomiting.</a:t>
            </a:r>
          </a:p>
          <a:p>
            <a:r>
              <a:rPr lang="en-US" dirty="0" smtClean="0"/>
              <a:t>Drugs given by suppository or enema can produce a local effect – e.g. to relieve constipation or treat local inflammation – or can work systemically – e.g. to provide pain relief.</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74638"/>
            <a:ext cx="8229600" cy="1096962"/>
          </a:xfrm>
        </p:spPr>
        <p:txBody>
          <a:bodyPr>
            <a:normAutofit fontScale="90000"/>
          </a:bodyPr>
          <a:lstStyle/>
          <a:p>
            <a:r>
              <a:rPr lang="en-US" b="1" dirty="0" smtClean="0"/>
              <a:t/>
            </a:r>
            <a:br>
              <a:rPr lang="en-US" b="1" dirty="0" smtClean="0"/>
            </a:br>
            <a:r>
              <a:rPr lang="en-US" b="1" dirty="0" smtClean="0"/>
              <a:t>Core values</a:t>
            </a:r>
            <a:r>
              <a:rPr lang="en-US" dirty="0" smtClean="0"/>
              <a:t/>
            </a:r>
            <a:br>
              <a:rPr lang="en-US" dirty="0" smtClean="0"/>
            </a:br>
            <a:endParaRPr lang="en-US" dirty="0" smtClean="0"/>
          </a:p>
        </p:txBody>
      </p:sp>
      <p:sp>
        <p:nvSpPr>
          <p:cNvPr id="17411" name="Content Placeholder 2"/>
          <p:cNvSpPr>
            <a:spLocks noGrp="1"/>
          </p:cNvSpPr>
          <p:nvPr>
            <p:ph idx="1"/>
          </p:nvPr>
        </p:nvSpPr>
        <p:spPr>
          <a:xfrm>
            <a:off x="457200" y="1600200"/>
            <a:ext cx="8229600" cy="4648200"/>
          </a:xfrm>
        </p:spPr>
        <p:txBody>
          <a:bodyPr/>
          <a:lstStyle/>
          <a:p>
            <a:pPr>
              <a:buFont typeface="Courier New" pitchFamily="49" charset="0"/>
              <a:buChar char="o"/>
            </a:pPr>
            <a:r>
              <a:rPr lang="en-US" dirty="0" smtClean="0"/>
              <a:t>Commitment to excellent customer service </a:t>
            </a:r>
          </a:p>
          <a:p>
            <a:pPr>
              <a:buFont typeface="Courier New" pitchFamily="49" charset="0"/>
              <a:buChar char="o"/>
            </a:pPr>
            <a:r>
              <a:rPr lang="en-US" dirty="0" smtClean="0"/>
              <a:t>Transparency and accountability </a:t>
            </a:r>
          </a:p>
          <a:p>
            <a:pPr>
              <a:buFont typeface="Courier New" pitchFamily="49" charset="0"/>
              <a:buChar char="o"/>
            </a:pPr>
            <a:r>
              <a:rPr lang="en-US" dirty="0" smtClean="0"/>
              <a:t>Adherence to competence and performance </a:t>
            </a:r>
          </a:p>
          <a:p>
            <a:pPr>
              <a:buFont typeface="Courier New" pitchFamily="49" charset="0"/>
              <a:buChar char="o"/>
            </a:pPr>
            <a:r>
              <a:rPr lang="en-US" dirty="0" smtClean="0"/>
              <a:t>Integrity, public policy and ethics </a:t>
            </a:r>
          </a:p>
          <a:p>
            <a:pPr>
              <a:buFont typeface="Courier New" pitchFamily="49" charset="0"/>
              <a:buChar char="o"/>
            </a:pPr>
            <a:r>
              <a:rPr lang="en-US" dirty="0" smtClean="0"/>
              <a:t>Belief in equality of all human beings</a:t>
            </a:r>
          </a:p>
          <a:p>
            <a:endParaRPr lang="en-US" dirty="0" smtClean="0"/>
          </a:p>
        </p:txBody>
      </p:sp>
    </p:spTree>
  </p:cSld>
  <p:clrMapOvr>
    <a:masterClrMapping/>
  </p:clrMapOvr>
  <p:timing>
    <p:tnLst>
      <p:par>
        <p:cTn id="1" dur="indefinite" restart="never" nodeType="tmRoot"/>
      </p:par>
    </p:tnLst>
  </p:timing>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9" descr="supp8"/>
          <p:cNvPicPr>
            <a:picLocks noGrp="1" noChangeAspect="1" noChangeArrowheads="1"/>
          </p:cNvPicPr>
          <p:nvPr>
            <p:ph idx="1"/>
          </p:nvPr>
        </p:nvPicPr>
        <p:blipFill>
          <a:blip r:embed="rId2">
            <a:lum bright="12000"/>
          </a:blip>
          <a:srcRect/>
          <a:stretch>
            <a:fillRect/>
          </a:stretch>
        </p:blipFill>
        <p:spPr bwMode="auto">
          <a:xfrm>
            <a:off x="5715000" y="2133600"/>
            <a:ext cx="2286000" cy="2286000"/>
          </a:xfrm>
          <a:prstGeom prst="rect">
            <a:avLst/>
          </a:prstGeom>
          <a:noFill/>
          <a:ln w="9525">
            <a:noFill/>
            <a:miter lim="800000"/>
            <a:headEnd/>
            <a:tailEnd/>
          </a:ln>
        </p:spPr>
      </p:pic>
      <p:pic>
        <p:nvPicPr>
          <p:cNvPr id="5" name="Picture 8" descr="supp00"/>
          <p:cNvPicPr>
            <a:picLocks noChangeAspect="1" noChangeArrowheads="1"/>
          </p:cNvPicPr>
          <p:nvPr/>
        </p:nvPicPr>
        <p:blipFill>
          <a:blip r:embed="rId3">
            <a:lum bright="12000"/>
          </a:blip>
          <a:srcRect/>
          <a:stretch>
            <a:fillRect/>
          </a:stretch>
        </p:blipFill>
        <p:spPr bwMode="auto">
          <a:xfrm>
            <a:off x="1066800" y="1905000"/>
            <a:ext cx="3200400" cy="2438400"/>
          </a:xfrm>
          <a:prstGeom prst="rect">
            <a:avLst/>
          </a:prstGeom>
          <a:noFill/>
          <a:ln w="9525">
            <a:noFill/>
            <a:miter lim="800000"/>
            <a:headEnd/>
            <a:tailEnd/>
          </a:ln>
        </p:spPr>
      </p:pic>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Rectal medication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Before administering medications rectally you should check the anal area to ensure there are no signs of rectal bleeding, skin tags, recent </a:t>
            </a:r>
            <a:r>
              <a:rPr lang="en-US" dirty="0" err="1" smtClean="0"/>
              <a:t>anorectal</a:t>
            </a:r>
            <a:r>
              <a:rPr lang="en-US" dirty="0" smtClean="0"/>
              <a:t> surgery, undiagnosed abdominal pain or paralytic </a:t>
            </a:r>
            <a:r>
              <a:rPr lang="en-US" dirty="0" err="1" smtClean="0"/>
              <a:t>ileus</a:t>
            </a:r>
            <a:r>
              <a:rPr lang="en-US" dirty="0" smtClean="0"/>
              <a:t>.</a:t>
            </a:r>
          </a:p>
          <a:p>
            <a:r>
              <a:rPr lang="en-US" dirty="0" smtClean="0"/>
              <a:t>An unhurried and gentle approach should be taken to administering medication rectally, because the procedure can induce </a:t>
            </a:r>
            <a:r>
              <a:rPr lang="en-US" dirty="0" err="1" smtClean="0"/>
              <a:t>vagal</a:t>
            </a:r>
            <a:r>
              <a:rPr lang="en-US" dirty="0" smtClean="0"/>
              <a:t> stimulation resulting in </a:t>
            </a:r>
            <a:r>
              <a:rPr lang="en-US" dirty="0" err="1" smtClean="0"/>
              <a:t>bradycardia</a:t>
            </a:r>
            <a:r>
              <a:rPr lang="en-US" dirty="0" smtClean="0"/>
              <a:t> and </a:t>
            </a:r>
            <a:r>
              <a:rPr lang="en-US" dirty="0" err="1" smtClean="0"/>
              <a:t>vasodilation</a:t>
            </a:r>
            <a:r>
              <a:rPr lang="en-US" dirty="0" smtClean="0"/>
              <a:t>, and on rare occasions may cause the patient to collapse</a:t>
            </a:r>
            <a:endParaRPr lang="en-US" dirty="0"/>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838200" y="76200"/>
            <a:ext cx="8229600" cy="1143000"/>
          </a:xfrm>
          <a:noFill/>
          <a:ln/>
        </p:spPr>
        <p:txBody>
          <a:bodyPr/>
          <a:lstStyle/>
          <a:p>
            <a:r>
              <a:rPr lang="en-US" sz="3200"/>
              <a:t>Prepackaged enema container</a:t>
            </a:r>
            <a:endParaRPr lang="en-US" sz="4000"/>
          </a:p>
        </p:txBody>
      </p:sp>
      <p:pic>
        <p:nvPicPr>
          <p:cNvPr id="47108" name="Picture 4" descr="bledsoe+f10-13"/>
          <p:cNvPicPr>
            <a:picLocks noChangeArrowheads="1"/>
          </p:cNvPicPr>
          <p:nvPr/>
        </p:nvPicPr>
        <p:blipFill>
          <a:blip r:embed="rId2"/>
          <a:srcRect/>
          <a:stretch>
            <a:fillRect/>
          </a:stretch>
        </p:blipFill>
        <p:spPr bwMode="auto">
          <a:xfrm>
            <a:off x="1270000" y="1295400"/>
            <a:ext cx="7340600" cy="4267200"/>
          </a:xfrm>
          <a:prstGeom prst="rect">
            <a:avLst/>
          </a:prstGeom>
          <a:noFill/>
          <a:ln w="38100">
            <a:solidFill>
              <a:srgbClr val="000080"/>
            </a:solidFill>
            <a:miter lim="800000"/>
            <a:headEnd/>
            <a:tailEnd/>
          </a:ln>
        </p:spPr>
      </p:pic>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Administering suppositories</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Equipment</a:t>
            </a:r>
          </a:p>
          <a:p>
            <a:pPr>
              <a:buNone/>
            </a:pPr>
            <a:r>
              <a:rPr lang="en-US" dirty="0" smtClean="0"/>
              <a:t>● Tray.</a:t>
            </a:r>
          </a:p>
          <a:p>
            <a:pPr>
              <a:buNone/>
            </a:pPr>
            <a:r>
              <a:rPr lang="en-US" dirty="0" smtClean="0"/>
              <a:t>● Prescribed suppositories – as per prescription</a:t>
            </a:r>
          </a:p>
          <a:p>
            <a:pPr>
              <a:buNone/>
            </a:pPr>
            <a:r>
              <a:rPr lang="en-US" dirty="0" smtClean="0"/>
              <a:t>● Disposable gloves and apron.</a:t>
            </a:r>
          </a:p>
          <a:p>
            <a:pPr>
              <a:buNone/>
            </a:pPr>
            <a:r>
              <a:rPr lang="en-US" dirty="0" smtClean="0"/>
              <a:t>● Lubricant </a:t>
            </a:r>
          </a:p>
          <a:p>
            <a:pPr>
              <a:buNone/>
            </a:pPr>
            <a:r>
              <a:rPr lang="en-US" dirty="0" smtClean="0"/>
              <a:t>● Tissues or gauze swabs.</a:t>
            </a:r>
          </a:p>
          <a:p>
            <a:pPr>
              <a:buNone/>
            </a:pPr>
            <a:r>
              <a:rPr lang="en-US" dirty="0" smtClean="0"/>
              <a:t>● Protective bed cover such as incontinence pad.</a:t>
            </a:r>
          </a:p>
          <a:p>
            <a:pPr>
              <a:buNone/>
            </a:pPr>
            <a:r>
              <a:rPr lang="en-US" dirty="0" smtClean="0"/>
              <a:t>● Waste disposal bag.</a:t>
            </a:r>
          </a:p>
          <a:p>
            <a:pPr>
              <a:buNone/>
            </a:pPr>
            <a:r>
              <a:rPr lang="en-US" dirty="0" smtClean="0"/>
              <a:t>● Easy access to toilet, bedpan or commode.</a:t>
            </a:r>
            <a:endParaRPr lang="en-US" dirty="0"/>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p:cNvSpPr>
            <a:spLocks noGrp="1" noChangeArrowheads="1"/>
          </p:cNvSpPr>
          <p:nvPr>
            <p:ph type="title"/>
          </p:nvPr>
        </p:nvSpPr>
        <p:spPr/>
        <p:txBody>
          <a:bodyPr/>
          <a:lstStyle/>
          <a:p>
            <a:pPr eaLnBrk="1" hangingPunct="1"/>
            <a:r>
              <a:rPr lang="en-US" dirty="0" smtClean="0">
                <a:solidFill>
                  <a:schemeClr val="tx1"/>
                </a:solidFill>
              </a:rPr>
              <a:t>Inhalation route:</a:t>
            </a:r>
          </a:p>
        </p:txBody>
      </p:sp>
      <p:sp>
        <p:nvSpPr>
          <p:cNvPr id="27651" name="Rectangle 3"/>
          <p:cNvSpPr>
            <a:spLocks noGrp="1" noChangeArrowheads="1"/>
          </p:cNvSpPr>
          <p:nvPr>
            <p:ph idx="1"/>
          </p:nvPr>
        </p:nvSpPr>
        <p:spPr>
          <a:xfrm>
            <a:off x="838200" y="2362200"/>
            <a:ext cx="8077200" cy="4343400"/>
          </a:xfrm>
        </p:spPr>
        <p:txBody>
          <a:bodyPr/>
          <a:lstStyle/>
          <a:p>
            <a:pPr algn="l" eaLnBrk="1" hangingPunct="1">
              <a:lnSpc>
                <a:spcPct val="90000"/>
              </a:lnSpc>
              <a:buFont typeface="Wingdings" pitchFamily="2" charset="2"/>
              <a:buNone/>
            </a:pPr>
            <a:r>
              <a:rPr lang="en-US" sz="2400" b="1" dirty="0" smtClean="0"/>
              <a:t>- </a:t>
            </a:r>
            <a:r>
              <a:rPr lang="en-US" sz="2000" dirty="0" smtClean="0"/>
              <a:t>Used for gaseous and volatile agents and aerosols.</a:t>
            </a:r>
            <a:endParaRPr lang="en-US" sz="2000" b="1" dirty="0" smtClean="0"/>
          </a:p>
          <a:p>
            <a:pPr algn="l" eaLnBrk="1" hangingPunct="1">
              <a:lnSpc>
                <a:spcPct val="90000"/>
              </a:lnSpc>
              <a:buFont typeface="Wingdings" pitchFamily="2" charset="2"/>
              <a:buNone/>
            </a:pPr>
            <a:r>
              <a:rPr lang="en-US" sz="2000" b="1" dirty="0" smtClean="0"/>
              <a:t>- </a:t>
            </a:r>
            <a:r>
              <a:rPr lang="en-US" sz="2000" dirty="0" smtClean="0"/>
              <a:t>solids and liquids are excluded if larger than 20 micron.  the particles impact in the mouth and throat. Smaller than 0.5 micron , they aren't retained. </a:t>
            </a:r>
          </a:p>
          <a:p>
            <a:pPr algn="l" eaLnBrk="1" hangingPunct="1">
              <a:lnSpc>
                <a:spcPct val="90000"/>
              </a:lnSpc>
              <a:buFont typeface="Wingdings" pitchFamily="2" charset="2"/>
              <a:buNone/>
            </a:pPr>
            <a:r>
              <a:rPr lang="en-US" sz="2400" b="1" dirty="0" smtClean="0"/>
              <a:t>Advantages</a:t>
            </a:r>
            <a:endParaRPr lang="en-US" sz="2400" dirty="0" smtClean="0"/>
          </a:p>
          <a:p>
            <a:pPr algn="l" eaLnBrk="1" hangingPunct="1">
              <a:lnSpc>
                <a:spcPct val="90000"/>
              </a:lnSpc>
              <a:buFontTx/>
              <a:buNone/>
            </a:pPr>
            <a:r>
              <a:rPr lang="en-US" sz="2400" dirty="0" smtClean="0"/>
              <a:t>A- Large surface area</a:t>
            </a:r>
          </a:p>
          <a:p>
            <a:pPr algn="l" eaLnBrk="1" hangingPunct="1">
              <a:lnSpc>
                <a:spcPct val="90000"/>
              </a:lnSpc>
              <a:buFontTx/>
              <a:buNone/>
            </a:pPr>
            <a:r>
              <a:rPr lang="en-US" sz="2400" dirty="0" smtClean="0"/>
              <a:t>B- thin membranes separate alveoli from circulation</a:t>
            </a:r>
          </a:p>
          <a:p>
            <a:pPr algn="l" eaLnBrk="1" hangingPunct="1">
              <a:lnSpc>
                <a:spcPct val="90000"/>
              </a:lnSpc>
              <a:buFontTx/>
              <a:buNone/>
            </a:pPr>
            <a:r>
              <a:rPr lang="en-US" sz="2400" dirty="0" smtClean="0"/>
              <a:t>C- high blood flow</a:t>
            </a:r>
          </a:p>
          <a:p>
            <a:pPr algn="l" eaLnBrk="1" hangingPunct="1">
              <a:lnSpc>
                <a:spcPct val="90000"/>
              </a:lnSpc>
              <a:buFontTx/>
              <a:buChar char="-"/>
            </a:pPr>
            <a:r>
              <a:rPr lang="en-US" sz="2400" b="1" dirty="0" smtClean="0">
                <a:solidFill>
                  <a:srgbClr val="800000"/>
                </a:solidFill>
              </a:rPr>
              <a:t>As result of that a rapid onset of action</a:t>
            </a:r>
            <a:r>
              <a:rPr lang="en-US" sz="2400" dirty="0" smtClean="0"/>
              <a:t> due to rapid access to circulation.</a:t>
            </a:r>
          </a:p>
          <a:p>
            <a:pPr eaLnBrk="1" hangingPunct="1">
              <a:lnSpc>
                <a:spcPct val="90000"/>
              </a:lnSpc>
              <a:buFont typeface="Wingdings" pitchFamily="2" charset="2"/>
              <a:buNone/>
            </a:pPr>
            <a:endParaRPr lang="en-US" sz="2400" dirty="0" smtClean="0"/>
          </a:p>
          <a:p>
            <a:pPr eaLnBrk="1" hangingPunct="1">
              <a:lnSpc>
                <a:spcPct val="90000"/>
              </a:lnSpc>
            </a:pPr>
            <a:endParaRPr lang="en-US" sz="2400" dirty="0" smtClean="0"/>
          </a:p>
        </p:txBody>
      </p:sp>
      <p:pic>
        <p:nvPicPr>
          <p:cNvPr id="27652" name="Picture 4" descr="Salbutamol_Inhalation_Aerosol"/>
          <p:cNvPicPr>
            <a:picLocks noChangeAspect="1" noChangeArrowheads="1"/>
          </p:cNvPicPr>
          <p:nvPr/>
        </p:nvPicPr>
        <p:blipFill>
          <a:blip r:embed="rId2"/>
          <a:srcRect/>
          <a:stretch>
            <a:fillRect/>
          </a:stretch>
        </p:blipFill>
        <p:spPr bwMode="auto">
          <a:xfrm>
            <a:off x="6553200" y="228600"/>
            <a:ext cx="2247900" cy="2128838"/>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par>
    </p:tnLst>
  </p:timing>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838200" y="228600"/>
            <a:ext cx="8305800" cy="838200"/>
          </a:xfrm>
          <a:noFill/>
          <a:ln/>
        </p:spPr>
        <p:txBody>
          <a:bodyPr/>
          <a:lstStyle/>
          <a:p>
            <a:r>
              <a:rPr lang="en-US" sz="3600"/>
              <a:t>Metered dose inhaler</a:t>
            </a:r>
          </a:p>
        </p:txBody>
      </p:sp>
      <p:pic>
        <p:nvPicPr>
          <p:cNvPr id="27652" name="Picture 4" descr="bledsoe+f10-09"/>
          <p:cNvPicPr>
            <a:picLocks noChangeAspect="1" noChangeArrowheads="1"/>
          </p:cNvPicPr>
          <p:nvPr/>
        </p:nvPicPr>
        <p:blipFill>
          <a:blip r:embed="rId2"/>
          <a:srcRect/>
          <a:stretch>
            <a:fillRect/>
          </a:stretch>
        </p:blipFill>
        <p:spPr bwMode="auto">
          <a:xfrm>
            <a:off x="1600200" y="1295400"/>
            <a:ext cx="6705600" cy="4495800"/>
          </a:xfrm>
          <a:prstGeom prst="rect">
            <a:avLst/>
          </a:prstGeom>
          <a:noFill/>
          <a:ln w="38100">
            <a:solidFill>
              <a:srgbClr val="000080"/>
            </a:solidFill>
            <a:miter lim="800000"/>
            <a:headEnd/>
            <a:tailEnd/>
          </a:ln>
        </p:spPr>
      </p:pic>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idx="1"/>
          </p:nvPr>
        </p:nvSpPr>
        <p:spPr/>
        <p:txBody>
          <a:bodyPr/>
          <a:lstStyle/>
          <a:p>
            <a:pPr algn="ctr" eaLnBrk="1" hangingPunct="1">
              <a:buFont typeface="Wingdings" pitchFamily="2" charset="2"/>
              <a:buNone/>
            </a:pPr>
            <a:r>
              <a:rPr lang="en-US" b="1" smtClean="0">
                <a:solidFill>
                  <a:srgbClr val="800000"/>
                </a:solidFill>
              </a:rPr>
              <a:t>Disadvantages</a:t>
            </a:r>
          </a:p>
          <a:p>
            <a:pPr algn="l" eaLnBrk="1" hangingPunct="1">
              <a:buFont typeface="Wingdings" pitchFamily="2" charset="2"/>
              <a:buNone/>
            </a:pPr>
            <a:r>
              <a:rPr lang="en-US" sz="2400" b="1" smtClean="0">
                <a:solidFill>
                  <a:srgbClr val="800000"/>
                </a:solidFill>
              </a:rPr>
              <a:t>1</a:t>
            </a:r>
            <a:r>
              <a:rPr lang="en-US" b="1" smtClean="0">
                <a:solidFill>
                  <a:srgbClr val="800000"/>
                </a:solidFill>
              </a:rPr>
              <a:t>-</a:t>
            </a:r>
            <a:r>
              <a:rPr lang="en-US" smtClean="0"/>
              <a:t> </a:t>
            </a:r>
            <a:r>
              <a:rPr lang="en-US" sz="2400" smtClean="0"/>
              <a:t>Most addictive route of administration because it hits the brain so quickly. </a:t>
            </a:r>
          </a:p>
          <a:p>
            <a:pPr algn="just" eaLnBrk="1" hangingPunct="1">
              <a:buFont typeface="Wingdings" pitchFamily="2" charset="2"/>
              <a:buNone/>
            </a:pPr>
            <a:endParaRPr lang="en-US" sz="2400" smtClean="0"/>
          </a:p>
          <a:p>
            <a:pPr algn="l" eaLnBrk="1" hangingPunct="1">
              <a:buFont typeface="Wingdings" pitchFamily="2" charset="2"/>
              <a:buNone/>
            </a:pPr>
            <a:r>
              <a:rPr lang="en-US" sz="2400" b="1" smtClean="0">
                <a:solidFill>
                  <a:srgbClr val="800000"/>
                </a:solidFill>
              </a:rPr>
              <a:t>2-</a:t>
            </a:r>
            <a:r>
              <a:rPr lang="en-US" sz="2400" smtClean="0"/>
              <a:t> Difficulties in regulating the exact amount of dosage. </a:t>
            </a:r>
          </a:p>
          <a:p>
            <a:pPr algn="just" eaLnBrk="1" hangingPunct="1">
              <a:buFont typeface="Wingdings" pitchFamily="2" charset="2"/>
              <a:buNone/>
            </a:pPr>
            <a:endParaRPr lang="en-US" sz="2400" smtClean="0"/>
          </a:p>
          <a:p>
            <a:pPr algn="l" eaLnBrk="1" hangingPunct="1">
              <a:buFont typeface="Wingdings" pitchFamily="2" charset="2"/>
              <a:buNone/>
            </a:pPr>
            <a:r>
              <a:rPr lang="en-US" sz="2400" b="1" smtClean="0">
                <a:solidFill>
                  <a:srgbClr val="800000"/>
                </a:solidFill>
              </a:rPr>
              <a:t>3-</a:t>
            </a:r>
            <a:r>
              <a:rPr lang="en-US" sz="2400" smtClean="0"/>
              <a:t> Sometimes patient having difficulties in giving themselves a drug by inhaler. </a:t>
            </a:r>
          </a:p>
        </p:txBody>
      </p:sp>
      <p:sp>
        <p:nvSpPr>
          <p:cNvPr id="28675" name="Rectangle 4"/>
          <p:cNvSpPr>
            <a:spLocks noChangeArrowheads="1"/>
          </p:cNvSpPr>
          <p:nvPr/>
        </p:nvSpPr>
        <p:spPr bwMode="auto">
          <a:xfrm>
            <a:off x="1066800" y="1295400"/>
            <a:ext cx="5791200" cy="641350"/>
          </a:xfrm>
          <a:prstGeom prst="rect">
            <a:avLst/>
          </a:prstGeom>
          <a:noFill/>
          <a:ln w="9525" algn="ctr">
            <a:noFill/>
            <a:miter lim="800000"/>
            <a:headEnd/>
            <a:tailEnd/>
          </a:ln>
        </p:spPr>
        <p:txBody>
          <a:bodyPr>
            <a:spAutoFit/>
          </a:bodyPr>
          <a:lstStyle/>
          <a:p>
            <a:pPr algn="l"/>
            <a:r>
              <a:rPr lang="en-US" sz="3600" b="1"/>
              <a:t>6- Inhalation route (Cont.)</a:t>
            </a:r>
          </a:p>
        </p:txBody>
      </p:sp>
    </p:spTree>
  </p:cSld>
  <p:clrMapOvr>
    <a:masterClrMapping/>
  </p:clrMapOvr>
  <p:transition spd="slow">
    <p:strips dir="ld"/>
  </p:transition>
  <p:timing>
    <p:tnLst>
      <p:par>
        <p:cTn id="1" dur="indefinite" restart="never" nodeType="tmRoot"/>
      </p:par>
    </p:tnLst>
  </p:timing>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Ophthalmic medication</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Ophthalmic medication is usually applied topically, the most common methods being eye drops or ointment. </a:t>
            </a:r>
          </a:p>
          <a:p>
            <a:r>
              <a:rPr lang="en-US" dirty="0" smtClean="0"/>
              <a:t>These may be used for diagnostic purposes such as dilating the pupil prior to examination; anaesthetizing the eye prior to treatment, or for treatment of eye conditions such as glaucoma or infection.</a:t>
            </a:r>
            <a:endParaRPr lang="en-US" dirty="0"/>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Eye/ ear/ nasal drops</a:t>
            </a:r>
            <a:endParaRPr lang="en-US" dirty="0"/>
          </a:p>
        </p:txBody>
      </p:sp>
      <p:pic>
        <p:nvPicPr>
          <p:cNvPr id="4" name="Picture 6" descr="ear, eye drop"/>
          <p:cNvPicPr>
            <a:picLocks noGrp="1" noChangeAspect="1" noChangeArrowheads="1"/>
          </p:cNvPicPr>
          <p:nvPr>
            <p:ph idx="1"/>
          </p:nvPr>
        </p:nvPicPr>
        <p:blipFill>
          <a:blip r:embed="rId2">
            <a:lum bright="-18000"/>
          </a:blip>
          <a:srcRect/>
          <a:stretch>
            <a:fillRect/>
          </a:stretch>
        </p:blipFill>
        <p:spPr bwMode="auto">
          <a:xfrm>
            <a:off x="2133600" y="1676400"/>
            <a:ext cx="4191000" cy="4724400"/>
          </a:xfrm>
          <a:prstGeom prst="rect">
            <a:avLst/>
          </a:prstGeom>
          <a:noFill/>
          <a:ln w="9525">
            <a:noFill/>
            <a:miter lim="800000"/>
            <a:headEnd/>
            <a:tailEnd/>
          </a:ln>
        </p:spPr>
      </p:pic>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Ophthalmic medication</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 Always use separately </a:t>
            </a:r>
            <a:r>
              <a:rPr lang="en-US" dirty="0" err="1" smtClean="0"/>
              <a:t>labelled</a:t>
            </a:r>
            <a:r>
              <a:rPr lang="en-US" dirty="0" smtClean="0"/>
              <a:t> drug containers for each eye to prevent cross-infection.</a:t>
            </a:r>
          </a:p>
          <a:p>
            <a:pPr>
              <a:buNone/>
            </a:pPr>
            <a:r>
              <a:rPr lang="en-US" dirty="0" smtClean="0"/>
              <a:t>● If eye drops and ointment are prescribed to be administered at the same time, give the drops first, then administer ointment several minutes later, as the ointment can prevent absorption of the drops.</a:t>
            </a:r>
          </a:p>
          <a:p>
            <a:pPr>
              <a:buNone/>
            </a:pPr>
            <a:r>
              <a:rPr lang="en-US" dirty="0" smtClean="0"/>
              <a:t>● Medication should not be directed onto the cornea of the eye as this may damage the cornea, but directed into the area in the lower eyelid </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DEFINITION OF NURSING</a:t>
            </a:r>
            <a:endParaRPr lang="en-US" sz="9600" b="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274638"/>
            <a:ext cx="8229600" cy="868362"/>
          </a:xfrm>
        </p:spPr>
        <p:txBody>
          <a:bodyPr/>
          <a:lstStyle/>
          <a:p>
            <a:r>
              <a:rPr lang="en-US" sz="2900" b="1" smtClean="0"/>
              <a:t>NATIONAL NURSES ASSOCIATION OF KENYA (NNAK)</a:t>
            </a:r>
          </a:p>
        </p:txBody>
      </p:sp>
      <p:sp>
        <p:nvSpPr>
          <p:cNvPr id="18435" name="Content Placeholder 2"/>
          <p:cNvSpPr>
            <a:spLocks noGrp="1"/>
          </p:cNvSpPr>
          <p:nvPr>
            <p:ph idx="1"/>
          </p:nvPr>
        </p:nvSpPr>
        <p:spPr>
          <a:xfrm>
            <a:off x="457200" y="1219200"/>
            <a:ext cx="8229600" cy="5181600"/>
          </a:xfrm>
        </p:spPr>
        <p:txBody>
          <a:bodyPr/>
          <a:lstStyle/>
          <a:p>
            <a:r>
              <a:rPr lang="en-US" sz="2800" smtClean="0"/>
              <a:t>NNAK is a professional body representing all nurses in Kenya working to promote social-economic development of nurses, excellences in nursing practice and leadership through high standards of nursing education and research in collaboration with others.</a:t>
            </a:r>
          </a:p>
          <a:p>
            <a:r>
              <a:rPr lang="en-US" sz="2800" smtClean="0"/>
              <a:t>Membership - All licensed nurses are eligible to membership of NNAK. Student nurses are eligible as associate members of NNAK.</a:t>
            </a:r>
          </a:p>
          <a:p>
            <a:r>
              <a:rPr lang="en-US" sz="2800" smtClean="0"/>
              <a:t>NNAK is registered as a society under Cap 108 Laws of Kenya. </a:t>
            </a:r>
          </a:p>
          <a:p>
            <a:pPr>
              <a:buFont typeface="Arial" charset="0"/>
              <a:buNone/>
            </a:pPr>
            <a:endParaRPr lang="en-US" sz="3000" smtClean="0"/>
          </a:p>
          <a:p>
            <a:endParaRPr lang="en-US" smtClean="0"/>
          </a:p>
          <a:p>
            <a:endParaRPr lang="en-US" smtClean="0"/>
          </a:p>
        </p:txBody>
      </p:sp>
    </p:spTree>
  </p:cSld>
  <p:clrMapOvr>
    <a:masterClrMapping/>
  </p:clrMapOvr>
  <p:timing>
    <p:tnLst>
      <p:par>
        <p:cTn id="1" dur="indefinite" restart="never" nodeType="tmRoot"/>
      </p:par>
    </p:tnLst>
  </p:timing>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Ophthalmic medication</a:t>
            </a:r>
            <a:endParaRPr lang="en-US" dirty="0"/>
          </a:p>
        </p:txBody>
      </p:sp>
      <p:sp>
        <p:nvSpPr>
          <p:cNvPr id="3" name="Content Placeholder 2"/>
          <p:cNvSpPr>
            <a:spLocks noGrp="1"/>
          </p:cNvSpPr>
          <p:nvPr>
            <p:ph idx="1"/>
          </p:nvPr>
        </p:nvSpPr>
        <p:spPr>
          <a:xfrm>
            <a:off x="457200" y="1600200"/>
            <a:ext cx="8229600" cy="4800600"/>
          </a:xfrm>
        </p:spPr>
        <p:txBody>
          <a:bodyPr>
            <a:normAutofit fontScale="77500" lnSpcReduction="20000"/>
          </a:bodyPr>
          <a:lstStyle/>
          <a:p>
            <a:pPr>
              <a:buNone/>
            </a:pPr>
            <a:r>
              <a:rPr lang="en-US" dirty="0" smtClean="0"/>
              <a:t>● When clearing discharge from the eye or wiping away excess medication, do not use dry cotton-wool balls as </a:t>
            </a:r>
            <a:r>
              <a:rPr lang="en-US" dirty="0" err="1" smtClean="0"/>
              <a:t>fibres</a:t>
            </a:r>
            <a:r>
              <a:rPr lang="en-US" dirty="0" smtClean="0"/>
              <a:t> may get into the eye and damage the cornea.</a:t>
            </a:r>
          </a:p>
          <a:p>
            <a:pPr>
              <a:buNone/>
            </a:pPr>
            <a:r>
              <a:rPr lang="en-US" dirty="0" smtClean="0"/>
              <a:t>● Always work from the inner </a:t>
            </a:r>
            <a:r>
              <a:rPr lang="en-US" dirty="0" err="1" smtClean="0"/>
              <a:t>canthus</a:t>
            </a:r>
            <a:r>
              <a:rPr lang="en-US" dirty="0" smtClean="0"/>
              <a:t> (nose side) outwards to edge of eye when applying ointment or swabbing eye to reduce infection risk.</a:t>
            </a:r>
          </a:p>
          <a:p>
            <a:pPr>
              <a:buNone/>
            </a:pPr>
            <a:r>
              <a:rPr lang="en-US" dirty="0" smtClean="0"/>
              <a:t>● Medication containers should not touch the eye during administration as they may become contaminated or damage the eye.</a:t>
            </a:r>
          </a:p>
          <a:p>
            <a:pPr>
              <a:buNone/>
            </a:pPr>
            <a:r>
              <a:rPr lang="en-US" dirty="0" smtClean="0"/>
              <a:t>● Once an eye medication has been opened, record the starting date on the container and discard after two weeks.</a:t>
            </a:r>
          </a:p>
          <a:p>
            <a:pPr>
              <a:buNone/>
            </a:pPr>
            <a:r>
              <a:rPr lang="en-US" dirty="0" smtClean="0"/>
              <a:t>● If both eyes are to be treated but only one is discharging, treat the cleaner eye first to prevent cross-infection. Wash hands between eyes.</a:t>
            </a:r>
            <a:endParaRPr lang="en-US" dirty="0"/>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Administering eye medication</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pPr>
              <a:buNone/>
            </a:pPr>
            <a:r>
              <a:rPr lang="en-US" b="1" dirty="0" smtClean="0"/>
              <a:t>Equipment</a:t>
            </a:r>
          </a:p>
          <a:p>
            <a:pPr>
              <a:buNone/>
            </a:pPr>
            <a:r>
              <a:rPr lang="en-US" dirty="0" smtClean="0"/>
              <a:t>● Prescribed medication and prescription.</a:t>
            </a:r>
          </a:p>
          <a:p>
            <a:pPr>
              <a:buNone/>
            </a:pPr>
            <a:r>
              <a:rPr lang="en-US" dirty="0" smtClean="0"/>
              <a:t>● Tissues or gauze swabs.</a:t>
            </a:r>
          </a:p>
          <a:p>
            <a:pPr>
              <a:buNone/>
            </a:pPr>
            <a:r>
              <a:rPr lang="en-US" dirty="0" smtClean="0"/>
              <a:t>● Sterile saline solution and sterile eye dressing pack containing </a:t>
            </a:r>
            <a:r>
              <a:rPr lang="en-US" dirty="0" err="1" smtClean="0"/>
              <a:t>gallipot</a:t>
            </a:r>
            <a:r>
              <a:rPr lang="en-US" dirty="0" smtClean="0"/>
              <a:t> and sterile gauze (if eye requires cleansing prior to drug administration).</a:t>
            </a:r>
            <a:endParaRPr lang="en-US" dirty="0"/>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Routes of drug administration</a:t>
            </a:r>
            <a:endParaRPr lang="en-US" dirty="0"/>
          </a:p>
        </p:txBody>
      </p:sp>
      <p:graphicFrame>
        <p:nvGraphicFramePr>
          <p:cNvPr id="4" name="Content Placeholder 3"/>
          <p:cNvGraphicFramePr>
            <a:graphicFrameLocks noGrp="1"/>
          </p:cNvGraphicFramePr>
          <p:nvPr>
            <p:ph idx="1"/>
          </p:nvPr>
        </p:nvGraphicFramePr>
        <p:xfrm>
          <a:off x="457200" y="1600200"/>
          <a:ext cx="8458200" cy="4970634"/>
        </p:xfrm>
        <a:graphic>
          <a:graphicData uri="http://schemas.openxmlformats.org/drawingml/2006/table">
            <a:tbl>
              <a:tblPr firstRow="1" bandRow="1">
                <a:tableStyleId>{5C22544A-7EE6-4342-B048-85BDC9FD1C3A}</a:tableStyleId>
              </a:tblPr>
              <a:tblGrid>
                <a:gridCol w="1096433"/>
                <a:gridCol w="2584450"/>
                <a:gridCol w="4777317"/>
              </a:tblGrid>
              <a:tr h="378606">
                <a:tc>
                  <a:txBody>
                    <a:bodyPr/>
                    <a:lstStyle/>
                    <a:p>
                      <a:pPr marL="342900" lvl="0" indent="-342900">
                        <a:tabLst>
                          <a:tab pos="228600" algn="l"/>
                          <a:tab pos="228600" algn="l"/>
                          <a:tab pos="228600" algn="l"/>
                          <a:tab pos="228600" algn="l"/>
                          <a:tab pos="228600" algn="l"/>
                          <a:tab pos="228600" algn="l"/>
                          <a:tab pos="228600" algn="l"/>
                          <a:tab pos="228600" algn="l"/>
                          <a:tab pos="228600" algn="l"/>
                          <a:tab pos="228600" algn="l"/>
                          <a:tab pos="228600" algn="l"/>
                          <a:tab pos="228600" algn="l"/>
                        </a:tabLst>
                      </a:pPr>
                      <a:r>
                        <a:rPr lang="en-US" sz="2000" b="1" dirty="0" smtClean="0">
                          <a:latin typeface="arial"/>
                        </a:rPr>
                        <a:t>ROUTE</a:t>
                      </a:r>
                      <a:endParaRPr lang="en-US" sz="2000" b="1" dirty="0">
                        <a:latin typeface="arial"/>
                      </a:endParaRPr>
                    </a:p>
                  </a:txBody>
                  <a:tcPr marL="68580" marR="68580" marT="0" marB="0"/>
                </a:tc>
                <a:tc>
                  <a:txBody>
                    <a:bodyPr/>
                    <a:lstStyle/>
                    <a:p>
                      <a:r>
                        <a:rPr lang="en-US" sz="2000" b="1" dirty="0" smtClean="0"/>
                        <a:t>ADVANTAGE</a:t>
                      </a:r>
                      <a:endParaRPr lang="en-US" sz="2000" b="1" dirty="0"/>
                    </a:p>
                  </a:txBody>
                  <a:tcPr/>
                </a:tc>
                <a:tc>
                  <a:txBody>
                    <a:bodyPr/>
                    <a:lstStyle/>
                    <a:p>
                      <a:r>
                        <a:rPr lang="en-US" sz="2000" b="1" dirty="0" smtClean="0"/>
                        <a:t>DISADVANTAGE</a:t>
                      </a:r>
                      <a:endParaRPr lang="en-US" sz="2000" b="1" dirty="0"/>
                    </a:p>
                  </a:txBody>
                  <a:tcPr/>
                </a:tc>
              </a:tr>
              <a:tr h="4574394">
                <a:tc>
                  <a:txBody>
                    <a:bodyPr/>
                    <a:lstStyle/>
                    <a:p>
                      <a:r>
                        <a:rPr lang="en-US" sz="1800" b="1" dirty="0">
                          <a:latin typeface="arial"/>
                        </a:rPr>
                        <a:t>Oral </a:t>
                      </a:r>
                    </a:p>
                    <a:p>
                      <a:pPr marL="342900" lvl="0" indent="-342900">
                        <a:tabLst>
                          <a:tab pos="228600" algn="l"/>
                        </a:tabLst>
                      </a:pPr>
                      <a:r>
                        <a:rPr lang="en-US" sz="1800" b="1" dirty="0">
                          <a:latin typeface="Times New Roman"/>
                          <a:ea typeface="symbol"/>
                          <a:cs typeface="symbol"/>
                        </a:rPr>
                        <a:t>   </a:t>
                      </a:r>
                      <a:endParaRPr lang="en-US" sz="1800" b="1" dirty="0">
                        <a:latin typeface="arial"/>
                      </a:endParaRPr>
                    </a:p>
                  </a:txBody>
                  <a:tcPr marL="68580" marR="68580" marT="0" marB="0"/>
                </a:tc>
                <a:tc>
                  <a:txBody>
                    <a:bodyPr/>
                    <a:lstStyle/>
                    <a:p>
                      <a:pPr marL="342900" lvl="0" indent="-342900">
                        <a:buFont typeface="Arial" pitchFamily="34" charset="0"/>
                        <a:buChar char="•"/>
                        <a:tabLst>
                          <a:tab pos="228600" algn="l"/>
                        </a:tabLst>
                      </a:pPr>
                      <a:r>
                        <a:rPr lang="en-US" sz="1800" b="1" dirty="0" smtClean="0">
                          <a:latin typeface="arial"/>
                        </a:rPr>
                        <a:t>Most convenient</a:t>
                      </a:r>
                    </a:p>
                    <a:p>
                      <a:pPr marL="342900" lvl="0" indent="-342900">
                        <a:buFont typeface="Arial" pitchFamily="34" charset="0"/>
                        <a:buChar char="•"/>
                        <a:tabLst>
                          <a:tab pos="228600" algn="l"/>
                        </a:tabLst>
                      </a:pPr>
                      <a:r>
                        <a:rPr lang="en-US" sz="1800" b="1" dirty="0" smtClean="0">
                          <a:latin typeface="arial"/>
                        </a:rPr>
                        <a:t>Usually least expensive </a:t>
                      </a:r>
                    </a:p>
                    <a:p>
                      <a:pPr marL="342900" lvl="0" indent="-342900">
                        <a:tabLst>
                          <a:tab pos="228600" algn="l"/>
                          <a:tab pos="228600" algn="l"/>
                          <a:tab pos="228600" algn="l"/>
                        </a:tabLst>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Safe, does not break skin barrier </a:t>
                      </a:r>
                    </a:p>
                    <a:p>
                      <a:pPr marL="342900" lvl="0" indent="-342900">
                        <a:tabLst>
                          <a:tab pos="228600" algn="l"/>
                          <a:tab pos="228600" algn="l"/>
                          <a:tab pos="228600" algn="l"/>
                          <a:tab pos="228600" algn="l"/>
                        </a:tabLst>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Administration usually does not cause stress </a:t>
                      </a:r>
                    </a:p>
                    <a:p>
                      <a:endParaRPr lang="en-US" sz="1800" dirty="0"/>
                    </a:p>
                  </a:txBody>
                  <a:tcPr/>
                </a:tc>
                <a:tc>
                  <a:txBody>
                    <a:bodyPr/>
                    <a:lstStyle/>
                    <a:p>
                      <a:pPr marL="342900" lvl="0" indent="-342900">
                        <a:buFont typeface="Arial" pitchFamily="34" charset="0"/>
                        <a:buChar char="•"/>
                        <a:tabLst>
                          <a:tab pos="228600" algn="l"/>
                          <a:tab pos="228600" algn="l"/>
                          <a:tab pos="228600" algn="l"/>
                          <a:tab pos="228600" algn="l"/>
                          <a:tab pos="228600" algn="l"/>
                        </a:tabLst>
                      </a:pPr>
                      <a:r>
                        <a:rPr lang="en-US" sz="1800" b="1" dirty="0" smtClean="0">
                          <a:latin typeface="arial"/>
                        </a:rPr>
                        <a:t>Inappropriate for patients with nausea and vomiting </a:t>
                      </a:r>
                    </a:p>
                    <a:p>
                      <a:pPr marL="342900" lvl="0" indent="-342900">
                        <a:tabLst>
                          <a:tab pos="228600" algn="l"/>
                          <a:tab pos="228600" algn="l"/>
                          <a:tab pos="228600" algn="l"/>
                          <a:tab pos="228600" algn="l"/>
                          <a:tab pos="228600" algn="l"/>
                          <a:tab pos="228600" algn="l"/>
                        </a:tabLst>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Drug may have unpleasant taste or odor </a:t>
                      </a:r>
                    </a:p>
                    <a:p>
                      <a:pPr marL="342900" lvl="0" indent="-342900">
                        <a:tabLst>
                          <a:tab pos="228600" algn="l"/>
                          <a:tab pos="228600" algn="l"/>
                          <a:tab pos="228600" algn="l"/>
                          <a:tab pos="228600" algn="l"/>
                          <a:tab pos="228600" algn="l"/>
                          <a:tab pos="228600" algn="l"/>
                          <a:tab pos="228600" algn="l"/>
                        </a:tabLst>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Inappropriate when gastrointestinal tract has reduced motility </a:t>
                      </a:r>
                    </a:p>
                    <a:p>
                      <a:pPr marL="342900" lvl="0" indent="-342900">
                        <a:tabLst>
                          <a:tab pos="228600" algn="l"/>
                          <a:tab pos="228600" algn="l"/>
                          <a:tab pos="228600" algn="l"/>
                          <a:tab pos="228600" algn="l"/>
                          <a:tab pos="228600" algn="l"/>
                          <a:tab pos="228600" algn="l"/>
                          <a:tab pos="228600" algn="l"/>
                          <a:tab pos="228600" algn="l"/>
                        </a:tabLst>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Inappropriate if patient cannot swallow or is unconscious </a:t>
                      </a:r>
                    </a:p>
                    <a:p>
                      <a:pPr marL="342900" lvl="0" indent="-342900">
                        <a:tabLst>
                          <a:tab pos="228600" algn="l"/>
                          <a:tab pos="228600" algn="l"/>
                          <a:tab pos="228600" algn="l"/>
                          <a:tab pos="228600" algn="l"/>
                          <a:tab pos="228600" algn="l"/>
                          <a:tab pos="228600" algn="l"/>
                          <a:tab pos="228600" algn="l"/>
                          <a:tab pos="228600" algn="l"/>
                          <a:tab pos="228600" algn="l"/>
                        </a:tabLst>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Cannot be used before certain diagnostic tests or surgical procedures </a:t>
                      </a:r>
                    </a:p>
                    <a:p>
                      <a:pPr marL="342900" lvl="0" indent="-342900">
                        <a:tabLst>
                          <a:tab pos="228600" algn="l"/>
                          <a:tab pos="228600" algn="l"/>
                          <a:tab pos="228600" algn="l"/>
                          <a:tab pos="228600" algn="l"/>
                          <a:tab pos="228600" algn="l"/>
                          <a:tab pos="228600" algn="l"/>
                          <a:tab pos="228600" algn="l"/>
                          <a:tab pos="228600" algn="l"/>
                          <a:tab pos="228600" algn="l"/>
                          <a:tab pos="228600" algn="l"/>
                        </a:tabLst>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Drug may discolor teeth, harm tooth enamel </a:t>
                      </a:r>
                    </a:p>
                    <a:p>
                      <a:pPr marL="342900" lvl="0" indent="-342900">
                        <a:tabLst>
                          <a:tab pos="228600" algn="l"/>
                          <a:tab pos="228600" algn="l"/>
                          <a:tab pos="228600" algn="l"/>
                          <a:tab pos="228600" algn="l"/>
                          <a:tab pos="228600" algn="l"/>
                          <a:tab pos="228600" algn="l"/>
                          <a:tab pos="228600" algn="l"/>
                          <a:tab pos="228600" algn="l"/>
                          <a:tab pos="228600" algn="l"/>
                          <a:tab pos="228600" algn="l"/>
                          <a:tab pos="228600" algn="l"/>
                        </a:tabLst>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Drug may irritate gastric mucosa </a:t>
                      </a:r>
                    </a:p>
                    <a:p>
                      <a:pPr marL="342900" lvl="0" indent="-342900">
                        <a:tabLst>
                          <a:tab pos="228600" algn="l"/>
                          <a:tab pos="228600" algn="l"/>
                          <a:tab pos="228600" algn="l"/>
                          <a:tab pos="228600" algn="l"/>
                          <a:tab pos="228600" algn="l"/>
                          <a:tab pos="228600" algn="l"/>
                          <a:tab pos="228600" algn="l"/>
                          <a:tab pos="228600" algn="l"/>
                          <a:tab pos="228600" algn="l"/>
                          <a:tab pos="228600" algn="l"/>
                          <a:tab pos="228600" algn="l"/>
                          <a:tab pos="228600" algn="l"/>
                        </a:tabLst>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Drug can be aspirated </a:t>
                      </a:r>
                      <a:r>
                        <a:rPr lang="en-US" sz="1800" b="1" dirty="0" smtClean="0">
                          <a:latin typeface="Times New Roman"/>
                          <a:ea typeface="symbol"/>
                          <a:cs typeface="symbol"/>
                        </a:rPr>
                        <a:t>  </a:t>
                      </a:r>
                      <a:r>
                        <a:rPr lang="en-US" sz="1800" b="1" dirty="0" smtClean="0">
                          <a:latin typeface="arial"/>
                        </a:rPr>
                        <a:t>by seriously ill patients </a:t>
                      </a:r>
                      <a:endParaRPr lang="en-US" sz="1800" dirty="0"/>
                    </a:p>
                  </a:txBody>
                  <a:tcPr/>
                </a:tc>
              </a:tr>
            </a:tbl>
          </a:graphicData>
        </a:graphic>
      </p:graphicFrame>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Routes of drug administration</a:t>
            </a:r>
            <a:endParaRPr lang="en-US" dirty="0"/>
          </a:p>
        </p:txBody>
      </p:sp>
      <p:graphicFrame>
        <p:nvGraphicFramePr>
          <p:cNvPr id="4" name="Content Placeholder 3"/>
          <p:cNvGraphicFramePr>
            <a:graphicFrameLocks noGrp="1"/>
          </p:cNvGraphicFramePr>
          <p:nvPr>
            <p:ph idx="1"/>
          </p:nvPr>
        </p:nvGraphicFramePr>
        <p:xfrm>
          <a:off x="381000" y="1219201"/>
          <a:ext cx="8229600" cy="4975523"/>
        </p:xfrm>
        <a:graphic>
          <a:graphicData uri="http://schemas.openxmlformats.org/drawingml/2006/table">
            <a:tbl>
              <a:tblPr firstRow="1" bandRow="1">
                <a:tableStyleId>{5C22544A-7EE6-4342-B048-85BDC9FD1C3A}</a:tableStyleId>
              </a:tblPr>
              <a:tblGrid>
                <a:gridCol w="1524000"/>
                <a:gridCol w="2819400"/>
                <a:gridCol w="3886200"/>
              </a:tblGrid>
              <a:tr h="381097">
                <a:tc>
                  <a:txBody>
                    <a:bodyPr/>
                    <a:lstStyle/>
                    <a:p>
                      <a:r>
                        <a:rPr lang="en-US" sz="2000" dirty="0" smtClean="0"/>
                        <a:t>ROUTE</a:t>
                      </a:r>
                      <a:endParaRPr lang="en-US" sz="2000" dirty="0"/>
                    </a:p>
                  </a:txBody>
                  <a:tcPr/>
                </a:tc>
                <a:tc>
                  <a:txBody>
                    <a:bodyPr/>
                    <a:lstStyle/>
                    <a:p>
                      <a:r>
                        <a:rPr lang="en-US" sz="2000" dirty="0" smtClean="0"/>
                        <a:t>ADVANTAGE</a:t>
                      </a:r>
                      <a:endParaRPr lang="en-US" sz="2000" dirty="0"/>
                    </a:p>
                  </a:txBody>
                  <a:tcPr/>
                </a:tc>
                <a:tc>
                  <a:txBody>
                    <a:bodyPr/>
                    <a:lstStyle/>
                    <a:p>
                      <a:r>
                        <a:rPr lang="en-US" sz="2000" dirty="0" smtClean="0"/>
                        <a:t>DISADVANTAGE</a:t>
                      </a:r>
                      <a:endParaRPr lang="en-US" sz="2000" dirty="0"/>
                    </a:p>
                  </a:txBody>
                  <a:tcPr/>
                </a:tc>
              </a:tr>
              <a:tr h="3032759">
                <a:tc>
                  <a:txBody>
                    <a:bodyPr/>
                    <a:lstStyle/>
                    <a:p>
                      <a:r>
                        <a:rPr lang="en-US" sz="1800" b="1" dirty="0">
                          <a:latin typeface="arial"/>
                        </a:rPr>
                        <a:t>Sublingual </a:t>
                      </a:r>
                      <a:r>
                        <a:rPr lang="en-US" sz="1800" b="1" dirty="0">
                          <a:latin typeface="Times New Roman"/>
                          <a:ea typeface="symbol"/>
                          <a:cs typeface="symbol"/>
                        </a:rPr>
                        <a:t>       </a:t>
                      </a:r>
                      <a:endParaRPr lang="en-US" sz="1800" b="1" dirty="0">
                        <a:latin typeface="arial"/>
                      </a:endParaRPr>
                    </a:p>
                  </a:txBody>
                  <a:tcPr marL="68580" marR="68580" marT="0" marB="0"/>
                </a:tc>
                <a:tc>
                  <a:txBody>
                    <a:bodyPr/>
                    <a:lstStyle/>
                    <a:p>
                      <a:pPr marL="342900" lvl="0" indent="-342900">
                        <a:buFont typeface="Arial" pitchFamily="34" charset="0"/>
                        <a:buChar char="•"/>
                        <a:tabLst>
                          <a:tab pos="228600" algn="l"/>
                        </a:tabLst>
                      </a:pPr>
                      <a:r>
                        <a:rPr lang="en-US" sz="1800" b="1" dirty="0" smtClean="0">
                          <a:latin typeface="arial"/>
                        </a:rPr>
                        <a:t>Same as oral route, plus </a:t>
                      </a:r>
                    </a:p>
                    <a:p>
                      <a:pPr marL="342900" lvl="0" indent="-342900">
                        <a:tabLst>
                          <a:tab pos="228600" algn="l"/>
                          <a:tab pos="228600" algn="l"/>
                        </a:tabLst>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Drug can be administered for local effect </a:t>
                      </a:r>
                    </a:p>
                    <a:p>
                      <a:pPr marL="342900" lvl="0" indent="-342900">
                        <a:tabLst>
                          <a:tab pos="228600" algn="l"/>
                          <a:tab pos="228600" algn="l"/>
                          <a:tab pos="228600" algn="l"/>
                        </a:tabLst>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More potent than oral route because drug directly enters the blood and bypasses the liver </a:t>
                      </a:r>
                    </a:p>
                    <a:p>
                      <a:pPr marL="342900" lvl="0" indent="-342900">
                        <a:tabLst>
                          <a:tab pos="228600" algn="l"/>
                          <a:tab pos="228600" algn="l"/>
                          <a:tab pos="228600" algn="l"/>
                        </a:tabLst>
                      </a:pPr>
                      <a:r>
                        <a:rPr lang="en-US" sz="1800" b="1" dirty="0" smtClean="0">
                          <a:latin typeface="arial"/>
                        </a:rPr>
                        <a:t> </a:t>
                      </a:r>
                    </a:p>
                  </a:txBody>
                  <a:tcPr/>
                </a:tc>
                <a:tc>
                  <a:txBody>
                    <a:bodyPr/>
                    <a:lstStyle/>
                    <a:p>
                      <a:pPr marL="342900" lvl="0" indent="-342900">
                        <a:buFont typeface="Arial" pitchFamily="34" charset="0"/>
                        <a:buChar char="•"/>
                        <a:tabLst>
                          <a:tab pos="228600" algn="l"/>
                        </a:tabLst>
                      </a:pPr>
                      <a:r>
                        <a:rPr lang="en-US" sz="1800" b="1" dirty="0" smtClean="0">
                          <a:latin typeface="Times New Roman"/>
                          <a:ea typeface="symbol"/>
                          <a:cs typeface="symbol"/>
                        </a:rPr>
                        <a:t> </a:t>
                      </a:r>
                      <a:r>
                        <a:rPr lang="en-US" sz="1800" b="1" dirty="0" smtClean="0">
                          <a:latin typeface="arial"/>
                        </a:rPr>
                        <a:t>If swallowed, drug may be inactivated by gastric juice </a:t>
                      </a:r>
                    </a:p>
                    <a:p>
                      <a:pPr marL="342900" lvl="0" indent="-342900">
                        <a:tabLst>
                          <a:tab pos="228600" algn="l"/>
                          <a:tab pos="228600" algn="l"/>
                          <a:tab pos="228600" algn="l"/>
                          <a:tab pos="228600" algn="l"/>
                          <a:tab pos="228600" algn="l"/>
                        </a:tabLst>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Drug must remain under tongue until dissolved and absorbed </a:t>
                      </a:r>
                    </a:p>
                    <a:p>
                      <a:pPr marL="342900" lvl="0" indent="-342900">
                        <a:tabLst>
                          <a:tab pos="228600" algn="l"/>
                          <a:tab pos="228600" algn="l"/>
                          <a:tab pos="228600" algn="l"/>
                          <a:tab pos="228600" algn="l"/>
                          <a:tab pos="228600" algn="l"/>
                          <a:tab pos="228600" algn="l"/>
                        </a:tabLst>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Drug is rapidly absorbed into the bloodstream </a:t>
                      </a:r>
                    </a:p>
                    <a:p>
                      <a:endParaRPr lang="en-US" sz="1800" dirty="0"/>
                    </a:p>
                  </a:txBody>
                  <a:tcPr/>
                </a:tc>
              </a:tr>
              <a:tr h="14703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err="1" smtClean="0">
                          <a:latin typeface="arial"/>
                        </a:rPr>
                        <a:t>Buccal</a:t>
                      </a:r>
                      <a:r>
                        <a:rPr lang="en-US" sz="1800" b="1" dirty="0" smtClean="0">
                          <a:latin typeface="arial"/>
                        </a:rPr>
                        <a:t> </a:t>
                      </a:r>
                    </a:p>
                    <a:p>
                      <a:endParaRPr lang="en-US" sz="1000" b="1" dirty="0">
                        <a:latin typeface="arial"/>
                      </a:endParaRPr>
                    </a:p>
                  </a:txBody>
                  <a:tcPr marL="68580" marR="68580" marT="0" marB="0"/>
                </a:tc>
                <a:tc>
                  <a:txBody>
                    <a:bodyPr/>
                    <a:lstStyle/>
                    <a:p>
                      <a:pPr>
                        <a:buFont typeface="Arial" pitchFamily="34" charset="0"/>
                        <a:buChar char="•"/>
                      </a:pPr>
                      <a:r>
                        <a:rPr lang="en-US" sz="1800" b="1" dirty="0" smtClean="0">
                          <a:latin typeface="arial"/>
                        </a:rPr>
                        <a:t>Same as sublingual </a:t>
                      </a:r>
                      <a:endParaRPr lang="en-US" sz="1800" dirty="0"/>
                    </a:p>
                  </a:txBody>
                  <a:tcPr/>
                </a:tc>
                <a:tc>
                  <a:txBody>
                    <a:bodyPr/>
                    <a:lstStyle/>
                    <a:p>
                      <a:pPr marL="342900" lvl="0" indent="-342900">
                        <a:tabLst>
                          <a:tab pos="228600" algn="l"/>
                        </a:tabLst>
                      </a:pPr>
                      <a:r>
                        <a:rPr lang="en-US" sz="1800" b="1" dirty="0" smtClean="0">
                          <a:latin typeface="symbol"/>
                          <a:ea typeface="symbol"/>
                          <a:cs typeface="symbol"/>
                        </a:rPr>
                        <a:t>·</a:t>
                      </a:r>
                      <a:r>
                        <a:rPr lang="en-US" sz="800" b="1" dirty="0" smtClean="0">
                          <a:latin typeface="Times New Roman"/>
                          <a:ea typeface="symbol"/>
                          <a:cs typeface="symbol"/>
                        </a:rPr>
                        <a:t>         </a:t>
                      </a:r>
                      <a:r>
                        <a:rPr lang="en-US" sz="1800" b="1" dirty="0" smtClean="0">
                          <a:latin typeface="arial"/>
                        </a:rPr>
                        <a:t>Same as sublingual </a:t>
                      </a:r>
                    </a:p>
                    <a:p>
                      <a:pPr marL="342900" lvl="0" indent="-342900">
                        <a:tabLst>
                          <a:tab pos="228600" algn="l"/>
                          <a:tab pos="228600" algn="l"/>
                        </a:tabLst>
                      </a:pPr>
                      <a:endParaRPr lang="en-US" sz="1800" b="1" dirty="0" smtClean="0">
                        <a:latin typeface="arial"/>
                      </a:endParaRPr>
                    </a:p>
                    <a:p>
                      <a:endParaRPr lang="en-US" sz="1800" dirty="0"/>
                    </a:p>
                  </a:txBody>
                  <a:tcPr/>
                </a:tc>
              </a:tr>
            </a:tbl>
          </a:graphicData>
        </a:graphic>
      </p:graphicFrame>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Routes of drug administration</a:t>
            </a:r>
            <a:endParaRPr lang="en-US" dirty="0"/>
          </a:p>
        </p:txBody>
      </p:sp>
      <p:graphicFrame>
        <p:nvGraphicFramePr>
          <p:cNvPr id="4" name="Content Placeholder 3"/>
          <p:cNvGraphicFramePr>
            <a:graphicFrameLocks noGrp="1"/>
          </p:cNvGraphicFramePr>
          <p:nvPr>
            <p:ph idx="1"/>
          </p:nvPr>
        </p:nvGraphicFramePr>
        <p:xfrm>
          <a:off x="457200" y="1371600"/>
          <a:ext cx="8229600" cy="5349240"/>
        </p:xfrm>
        <a:graphic>
          <a:graphicData uri="http://schemas.openxmlformats.org/drawingml/2006/table">
            <a:tbl>
              <a:tblPr firstRow="1" bandRow="1">
                <a:tableStyleId>{5C22544A-7EE6-4342-B048-85BDC9FD1C3A}</a:tableStyleId>
              </a:tblPr>
              <a:tblGrid>
                <a:gridCol w="1524000"/>
                <a:gridCol w="3733800"/>
                <a:gridCol w="2971800"/>
              </a:tblGrid>
              <a:tr h="387395">
                <a:tc>
                  <a:txBody>
                    <a:bodyPr/>
                    <a:lstStyle/>
                    <a:p>
                      <a:r>
                        <a:rPr lang="en-US" dirty="0" smtClean="0"/>
                        <a:t>ROUTE</a:t>
                      </a:r>
                      <a:endParaRPr lang="en-US" dirty="0"/>
                    </a:p>
                  </a:txBody>
                  <a:tcPr/>
                </a:tc>
                <a:tc>
                  <a:txBody>
                    <a:bodyPr/>
                    <a:lstStyle/>
                    <a:p>
                      <a:r>
                        <a:rPr lang="en-US" dirty="0" smtClean="0"/>
                        <a:t>ADVANTAGES</a:t>
                      </a:r>
                      <a:endParaRPr lang="en-US" dirty="0"/>
                    </a:p>
                  </a:txBody>
                  <a:tcPr/>
                </a:tc>
                <a:tc>
                  <a:txBody>
                    <a:bodyPr/>
                    <a:lstStyle/>
                    <a:p>
                      <a:r>
                        <a:rPr lang="en-US" dirty="0" smtClean="0"/>
                        <a:t>DISADVANTAGES</a:t>
                      </a:r>
                      <a:endParaRPr lang="en-US" dirty="0"/>
                    </a:p>
                  </a:txBody>
                  <a:tcPr/>
                </a:tc>
              </a:tr>
              <a:tr h="1523048">
                <a:tc>
                  <a:txBody>
                    <a:bodyPr/>
                    <a:lstStyle/>
                    <a:p>
                      <a:r>
                        <a:rPr lang="en-US" sz="1800" b="1" dirty="0">
                          <a:latin typeface="arial"/>
                        </a:rPr>
                        <a:t>Rectal </a:t>
                      </a:r>
                    </a:p>
                    <a:p>
                      <a:pPr marL="342900" lvl="0" indent="-342900">
                        <a:tabLst>
                          <a:tab pos="228600" algn="l"/>
                        </a:tabLst>
                      </a:pPr>
                      <a:r>
                        <a:rPr lang="en-US" sz="700" b="1" dirty="0">
                          <a:latin typeface="Times New Roman"/>
                          <a:ea typeface="symbol"/>
                          <a:cs typeface="symbol"/>
                        </a:rPr>
                        <a:t>   </a:t>
                      </a:r>
                      <a:endParaRPr lang="en-US" sz="1000" b="1" dirty="0">
                        <a:latin typeface="arial"/>
                      </a:endParaRPr>
                    </a:p>
                  </a:txBody>
                  <a:tcPr marL="68580" marR="68580" marT="0" marB="0"/>
                </a:tc>
                <a:tc>
                  <a:txBody>
                    <a:bodyPr/>
                    <a:lstStyle/>
                    <a:p>
                      <a:pPr marL="342900" lvl="0" indent="-342900">
                        <a:buFont typeface="Arial" pitchFamily="34" charset="0"/>
                        <a:buChar char="•"/>
                        <a:tabLst>
                          <a:tab pos="228600" algn="l"/>
                        </a:tabLst>
                      </a:pPr>
                      <a:r>
                        <a:rPr lang="en-US" sz="1800" b="1" dirty="0" smtClean="0">
                          <a:latin typeface="arial"/>
                        </a:rPr>
                        <a:t>Can be used when drug has objectionable taste or odor </a:t>
                      </a:r>
                    </a:p>
                    <a:p>
                      <a:pPr marL="342900" lvl="0" indent="-342900">
                        <a:tabLst>
                          <a:tab pos="228600" algn="l"/>
                          <a:tab pos="228600" algn="l"/>
                        </a:tabLst>
                      </a:pPr>
                      <a:r>
                        <a:rPr lang="en-US" sz="1800" b="1" dirty="0" smtClean="0">
                          <a:latin typeface="symbol"/>
                          <a:ea typeface="symbol"/>
                          <a:cs typeface="symbol"/>
                        </a:rPr>
                        <a:t>·</a:t>
                      </a:r>
                      <a:r>
                        <a:rPr lang="en-US" sz="800" b="1" dirty="0" smtClean="0">
                          <a:latin typeface="Times New Roman"/>
                          <a:ea typeface="symbol"/>
                          <a:cs typeface="symbol"/>
                        </a:rPr>
                        <a:t>         </a:t>
                      </a:r>
                      <a:r>
                        <a:rPr lang="en-US" sz="1800" b="1" dirty="0" smtClean="0">
                          <a:latin typeface="arial"/>
                        </a:rPr>
                        <a:t>Drug released at slow, steady rate</a:t>
                      </a:r>
                    </a:p>
                  </a:txBody>
                  <a:tcPr/>
                </a:tc>
                <a:tc>
                  <a:txBody>
                    <a:bodyPr/>
                    <a:lstStyle/>
                    <a:p>
                      <a:pPr>
                        <a:buFont typeface="Arial" pitchFamily="34" charset="0"/>
                        <a:buChar char="•"/>
                      </a:pPr>
                      <a:r>
                        <a:rPr lang="en-US" sz="1800" b="1" dirty="0" smtClean="0">
                          <a:latin typeface="arial"/>
                        </a:rPr>
                        <a:t>Dose absorbed is unpredictable </a:t>
                      </a:r>
                      <a:endParaRPr lang="en-US" dirty="0"/>
                    </a:p>
                  </a:txBody>
                  <a:tcPr/>
                </a:tc>
              </a:tr>
              <a:tr h="573133">
                <a:tc>
                  <a:txBody>
                    <a:bodyPr/>
                    <a:lstStyle/>
                    <a:p>
                      <a:pPr marL="342900" lvl="0" indent="-342900">
                        <a:tabLst>
                          <a:tab pos="228600" algn="l"/>
                        </a:tabLst>
                      </a:pPr>
                      <a:r>
                        <a:rPr lang="en-US" sz="1800" b="1" dirty="0" smtClean="0">
                          <a:latin typeface="arial"/>
                        </a:rPr>
                        <a:t>Vaginal</a:t>
                      </a:r>
                      <a:endParaRPr lang="en-US" sz="1800" b="1" dirty="0">
                        <a:latin typeface="arial"/>
                      </a:endParaRPr>
                    </a:p>
                  </a:txBody>
                  <a:tcPr marL="68580" marR="68580" marT="0" marB="0"/>
                </a:tc>
                <a:tc>
                  <a:txBody>
                    <a:bodyPr/>
                    <a:lstStyle/>
                    <a:p>
                      <a:pPr marL="342900" lvl="0" indent="-342900">
                        <a:tabLst>
                          <a:tab pos="228600" algn="l"/>
                        </a:tabLst>
                      </a:pPr>
                      <a:r>
                        <a:rPr lang="en-US" sz="1800" b="1" dirty="0" smtClean="0">
                          <a:latin typeface="symbol"/>
                          <a:ea typeface="symbol"/>
                          <a:cs typeface="symbol"/>
                        </a:rPr>
                        <a:t>·</a:t>
                      </a:r>
                      <a:r>
                        <a:rPr lang="en-US" sz="1800" b="1" dirty="0">
                          <a:latin typeface="Times New Roman"/>
                          <a:ea typeface="symbol"/>
                          <a:cs typeface="symbol"/>
                        </a:rPr>
                        <a:t>   </a:t>
                      </a:r>
                      <a:r>
                        <a:rPr lang="en-US" sz="1800" b="1" dirty="0" smtClean="0">
                          <a:latin typeface="arial"/>
                        </a:rPr>
                        <a:t>Provides </a:t>
                      </a:r>
                      <a:r>
                        <a:rPr lang="en-US" sz="1800" b="1" dirty="0">
                          <a:latin typeface="arial"/>
                        </a:rPr>
                        <a:t>a local therapeutic effect </a:t>
                      </a:r>
                    </a:p>
                  </a:txBody>
                  <a:tcPr marL="68580" marR="68580" marT="0" marB="0"/>
                </a:tc>
                <a:tc>
                  <a:txBody>
                    <a:bodyPr/>
                    <a:lstStyle/>
                    <a:p>
                      <a:pPr>
                        <a:buFont typeface="Arial" pitchFamily="34" charset="0"/>
                        <a:buChar char="•"/>
                      </a:pPr>
                      <a:r>
                        <a:rPr lang="en-US" sz="1800" b="1" dirty="0" smtClean="0">
                          <a:latin typeface="arial"/>
                        </a:rPr>
                        <a:t>Limited use </a:t>
                      </a:r>
                      <a:endParaRPr lang="en-US" sz="1800" dirty="0"/>
                    </a:p>
                  </a:txBody>
                  <a:tcPr/>
                </a:tc>
              </a:tr>
              <a:tr h="1432832">
                <a:tc>
                  <a:txBody>
                    <a:bodyPr/>
                    <a:lstStyle/>
                    <a:p>
                      <a:r>
                        <a:rPr lang="en-US" sz="1800" b="1" dirty="0">
                          <a:latin typeface="arial"/>
                        </a:rPr>
                        <a:t>Topical </a:t>
                      </a:r>
                    </a:p>
                  </a:txBody>
                  <a:tcPr marL="68580" marR="68580" marT="0" marB="0"/>
                </a:tc>
                <a:tc>
                  <a:txBody>
                    <a:bodyPr/>
                    <a:lstStyle/>
                    <a:p>
                      <a:pPr marL="342900" lvl="0" indent="-342900">
                        <a:buFont typeface="Arial" pitchFamily="34" charset="0"/>
                        <a:buChar char="•"/>
                        <a:tabLst>
                          <a:tab pos="228600" algn="l"/>
                        </a:tabLst>
                      </a:pPr>
                      <a:r>
                        <a:rPr lang="en-US" sz="1800" b="1" dirty="0" smtClean="0">
                          <a:latin typeface="arial"/>
                        </a:rPr>
                        <a:t>Provides a local effect </a:t>
                      </a:r>
                    </a:p>
                    <a:p>
                      <a:pPr marL="342900" lvl="0" indent="-342900">
                        <a:tabLst>
                          <a:tab pos="228600" algn="l"/>
                          <a:tab pos="228600" algn="l"/>
                        </a:tabLst>
                      </a:pPr>
                      <a:r>
                        <a:rPr lang="en-US" sz="1800" b="1" dirty="0" smtClean="0">
                          <a:latin typeface="symbol"/>
                          <a:ea typeface="symbol"/>
                          <a:cs typeface="symbol"/>
                        </a:rPr>
                        <a:t>·</a:t>
                      </a:r>
                      <a:r>
                        <a:rPr lang="en-US" sz="800" b="1" dirty="0" smtClean="0">
                          <a:latin typeface="Times New Roman"/>
                          <a:ea typeface="symbol"/>
                          <a:cs typeface="symbol"/>
                        </a:rPr>
                        <a:t>         </a:t>
                      </a:r>
                      <a:r>
                        <a:rPr lang="en-US" sz="1800" b="1" dirty="0" smtClean="0">
                          <a:latin typeface="arial"/>
                        </a:rPr>
                        <a:t>Few side effects </a:t>
                      </a:r>
                    </a:p>
                    <a:p>
                      <a:pPr marL="342900" lvl="0" indent="-342900">
                        <a:tabLst>
                          <a:tab pos="228600" algn="l"/>
                          <a:tab pos="228600" algn="l"/>
                          <a:tab pos="228600" algn="l"/>
                        </a:tabLst>
                      </a:pPr>
                      <a:r>
                        <a:rPr lang="en-US" sz="1800" b="1" dirty="0" smtClean="0">
                          <a:latin typeface="symbol"/>
                          <a:ea typeface="symbol"/>
                          <a:cs typeface="symbol"/>
                        </a:rPr>
                        <a:t>·</a:t>
                      </a:r>
                      <a:r>
                        <a:rPr lang="en-US" sz="800" b="1" dirty="0" smtClean="0">
                          <a:latin typeface="Times New Roman"/>
                          <a:ea typeface="symbol"/>
                          <a:cs typeface="symbol"/>
                        </a:rPr>
                        <a:t>         </a:t>
                      </a:r>
                      <a:r>
                        <a:rPr lang="en-US" sz="1800" b="1" dirty="0" smtClean="0">
                          <a:latin typeface="arial"/>
                        </a:rPr>
                        <a:t>Maybe be messy and may soil clothes </a:t>
                      </a:r>
                    </a:p>
                    <a:p>
                      <a:pPr marL="342900" lvl="0" indent="-342900">
                        <a:tabLst>
                          <a:tab pos="228600" algn="l"/>
                        </a:tabLst>
                      </a:pPr>
                      <a:endParaRPr lang="en-US" sz="1800" b="1" dirty="0">
                        <a:latin typeface="arial"/>
                      </a:endParaRPr>
                    </a:p>
                  </a:txBody>
                  <a:tcPr marL="68580" marR="68580" marT="0" marB="0"/>
                </a:tc>
                <a:tc>
                  <a:txBody>
                    <a:bodyPr/>
                    <a:lstStyle/>
                    <a:p>
                      <a:pPr>
                        <a:buFont typeface="Arial" pitchFamily="34" charset="0"/>
                        <a:buChar char="•"/>
                      </a:pPr>
                      <a:r>
                        <a:rPr lang="en-US" sz="800" b="1" dirty="0" smtClean="0">
                          <a:latin typeface="Times New Roman"/>
                          <a:ea typeface="symbol"/>
                          <a:cs typeface="symbol"/>
                        </a:rPr>
                        <a:t> </a:t>
                      </a:r>
                      <a:r>
                        <a:rPr lang="en-US" sz="1800" b="1" dirty="0" smtClean="0">
                          <a:latin typeface="arial"/>
                        </a:rPr>
                        <a:t>Drug can enter body through abrasions and cause systemic effects </a:t>
                      </a:r>
                      <a:endParaRPr lang="en-US" sz="1800" dirty="0"/>
                    </a:p>
                  </a:txBody>
                  <a:tcPr/>
                </a:tc>
              </a:tr>
              <a:tr h="1432832">
                <a:tc>
                  <a:txBody>
                    <a:bodyPr/>
                    <a:lstStyle/>
                    <a:p>
                      <a:r>
                        <a:rPr lang="en-US" sz="1800" b="1" dirty="0" err="1">
                          <a:latin typeface="arial"/>
                        </a:rPr>
                        <a:t>Transdermal</a:t>
                      </a:r>
                      <a:r>
                        <a:rPr lang="en-US" sz="1800" b="1" dirty="0">
                          <a:latin typeface="arial"/>
                        </a:rPr>
                        <a:t> </a:t>
                      </a:r>
                    </a:p>
                    <a:p>
                      <a:pPr marL="342900" lvl="0" indent="-342900">
                        <a:tabLst>
                          <a:tab pos="228600" algn="l"/>
                        </a:tabLst>
                      </a:pPr>
                      <a:r>
                        <a:rPr lang="en-US" sz="1800" b="1" dirty="0">
                          <a:latin typeface="symbol"/>
                          <a:ea typeface="symbol"/>
                          <a:cs typeface="symbol"/>
                        </a:rPr>
                        <a:t>·</a:t>
                      </a:r>
                      <a:r>
                        <a:rPr lang="en-US" sz="1800" b="1" dirty="0">
                          <a:latin typeface="Times New Roman"/>
                          <a:ea typeface="symbol"/>
                          <a:cs typeface="symbol"/>
                        </a:rPr>
                        <a:t>       </a:t>
                      </a:r>
                      <a:r>
                        <a:rPr lang="en-US" sz="1800" b="1" dirty="0" smtClean="0">
                          <a:latin typeface="symbol"/>
                          <a:ea typeface="symbol"/>
                          <a:cs typeface="symbol"/>
                        </a:rPr>
                        <a:t>·</a:t>
                      </a:r>
                      <a:r>
                        <a:rPr lang="en-US" sz="1800" b="1" dirty="0">
                          <a:latin typeface="Times New Roman"/>
                          <a:ea typeface="symbol"/>
                          <a:cs typeface="symbol"/>
                        </a:rPr>
                        <a:t>        </a:t>
                      </a:r>
                      <a:endParaRPr lang="en-US" sz="1800" b="1" dirty="0">
                        <a:latin typeface="arial"/>
                      </a:endParaRPr>
                    </a:p>
                  </a:txBody>
                  <a:tcPr marL="68580" marR="68580" marT="0" marB="0"/>
                </a:tc>
                <a:tc>
                  <a:txBody>
                    <a:bodyPr/>
                    <a:lstStyle/>
                    <a:p>
                      <a:pPr marL="342900" lvl="0" indent="-342900">
                        <a:buFont typeface="Arial" pitchFamily="34" charset="0"/>
                        <a:buChar char="•"/>
                        <a:tabLst>
                          <a:tab pos="228600" algn="l"/>
                        </a:tabLst>
                      </a:pPr>
                      <a:r>
                        <a:rPr lang="en-US" sz="1800" b="1" dirty="0" smtClean="0">
                          <a:latin typeface="arial"/>
                        </a:rPr>
                        <a:t>Prolonged systemic effect </a:t>
                      </a:r>
                    </a:p>
                    <a:p>
                      <a:pPr marL="342900" lvl="0" indent="-342900">
                        <a:tabLst>
                          <a:tab pos="228600" algn="l"/>
                          <a:tab pos="228600" algn="l"/>
                        </a:tabLst>
                      </a:pPr>
                      <a:r>
                        <a:rPr lang="en-US" sz="1800" b="1" dirty="0" smtClean="0">
                          <a:latin typeface="symbol"/>
                          <a:ea typeface="symbol"/>
                          <a:cs typeface="symbol"/>
                        </a:rPr>
                        <a:t>·</a:t>
                      </a:r>
                      <a:r>
                        <a:rPr lang="en-US" sz="800" b="1" dirty="0" smtClean="0">
                          <a:latin typeface="Times New Roman"/>
                          <a:ea typeface="symbol"/>
                          <a:cs typeface="symbol"/>
                        </a:rPr>
                        <a:t>         </a:t>
                      </a:r>
                      <a:r>
                        <a:rPr lang="en-US" sz="1800" b="1" dirty="0" smtClean="0">
                          <a:latin typeface="arial"/>
                        </a:rPr>
                        <a:t>Few side effects </a:t>
                      </a:r>
                    </a:p>
                    <a:p>
                      <a:pPr marL="342900" lvl="0" indent="-342900">
                        <a:tabLst>
                          <a:tab pos="228600" algn="l"/>
                          <a:tab pos="228600" algn="l"/>
                          <a:tab pos="228600" algn="l"/>
                        </a:tabLst>
                      </a:pPr>
                      <a:r>
                        <a:rPr lang="en-US" sz="1800" b="1" dirty="0" smtClean="0">
                          <a:latin typeface="symbol"/>
                          <a:ea typeface="symbol"/>
                          <a:cs typeface="symbol"/>
                        </a:rPr>
                        <a:t>·</a:t>
                      </a:r>
                      <a:r>
                        <a:rPr lang="en-US" sz="800" b="1" dirty="0" smtClean="0">
                          <a:latin typeface="Times New Roman"/>
                          <a:ea typeface="symbol"/>
                          <a:cs typeface="symbol"/>
                        </a:rPr>
                        <a:t>         </a:t>
                      </a:r>
                      <a:r>
                        <a:rPr lang="en-US" sz="1800" b="1" dirty="0" smtClean="0">
                          <a:latin typeface="arial"/>
                        </a:rPr>
                        <a:t>Avoids gastrointestinal absorption problems </a:t>
                      </a:r>
                    </a:p>
                    <a:p>
                      <a:pPr marL="342900" lvl="0" indent="-342900">
                        <a:tabLst>
                          <a:tab pos="228600" algn="l"/>
                        </a:tabLst>
                      </a:pPr>
                      <a:endParaRPr lang="en-US" sz="1800" b="1" dirty="0">
                        <a:latin typeface="arial"/>
                      </a:endParaRPr>
                    </a:p>
                  </a:txBody>
                  <a:tcPr marL="68580" marR="68580" marT="0" marB="0"/>
                </a:tc>
                <a:tc>
                  <a:txBody>
                    <a:bodyPr/>
                    <a:lstStyle/>
                    <a:p>
                      <a:pPr>
                        <a:buFont typeface="Arial" pitchFamily="34" charset="0"/>
                        <a:buChar char="•"/>
                      </a:pPr>
                      <a:r>
                        <a:rPr lang="en-US" sz="800" b="1" dirty="0" smtClean="0">
                          <a:latin typeface="Times New Roman"/>
                          <a:ea typeface="symbol"/>
                          <a:cs typeface="symbol"/>
                        </a:rPr>
                        <a:t> </a:t>
                      </a:r>
                      <a:r>
                        <a:rPr lang="en-US" sz="1800" b="1" dirty="0" smtClean="0">
                          <a:latin typeface="arial"/>
                        </a:rPr>
                        <a:t>Leaves residue on the skin that may soil clothes </a:t>
                      </a:r>
                      <a:endParaRPr lang="en-US" sz="1800" dirty="0"/>
                    </a:p>
                  </a:txBody>
                  <a:tcPr/>
                </a:tc>
              </a:tr>
            </a:tbl>
          </a:graphicData>
        </a:graphic>
      </p:graphicFrame>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dirty="0" smtClean="0"/>
              <a:t>Routes of drug administration</a:t>
            </a:r>
            <a:endParaRPr lang="en-US" dirty="0"/>
          </a:p>
        </p:txBody>
      </p:sp>
      <p:graphicFrame>
        <p:nvGraphicFramePr>
          <p:cNvPr id="4" name="Content Placeholder 3"/>
          <p:cNvGraphicFramePr>
            <a:graphicFrameLocks noGrp="1"/>
          </p:cNvGraphicFramePr>
          <p:nvPr>
            <p:ph idx="1"/>
          </p:nvPr>
        </p:nvGraphicFramePr>
        <p:xfrm>
          <a:off x="304800" y="1097280"/>
          <a:ext cx="8458200" cy="5555101"/>
        </p:xfrm>
        <a:graphic>
          <a:graphicData uri="http://schemas.openxmlformats.org/drawingml/2006/table">
            <a:tbl>
              <a:tblPr firstRow="1" bandRow="1">
                <a:tableStyleId>{5C22544A-7EE6-4342-B048-85BDC9FD1C3A}</a:tableStyleId>
              </a:tblPr>
              <a:tblGrid>
                <a:gridCol w="1879600"/>
                <a:gridCol w="2976033"/>
                <a:gridCol w="3602567"/>
              </a:tblGrid>
              <a:tr h="341570">
                <a:tc>
                  <a:txBody>
                    <a:bodyPr/>
                    <a:lstStyle/>
                    <a:p>
                      <a:r>
                        <a:rPr lang="en-US" dirty="0" smtClean="0"/>
                        <a:t>ROUTE</a:t>
                      </a:r>
                      <a:endParaRPr lang="en-US" dirty="0"/>
                    </a:p>
                  </a:txBody>
                  <a:tcPr/>
                </a:tc>
                <a:tc>
                  <a:txBody>
                    <a:bodyPr/>
                    <a:lstStyle/>
                    <a:p>
                      <a:r>
                        <a:rPr lang="en-US" dirty="0" smtClean="0"/>
                        <a:t>ADVANTAGES</a:t>
                      </a:r>
                      <a:endParaRPr lang="en-US" dirty="0"/>
                    </a:p>
                  </a:txBody>
                  <a:tcPr/>
                </a:tc>
                <a:tc>
                  <a:txBody>
                    <a:bodyPr/>
                    <a:lstStyle/>
                    <a:p>
                      <a:r>
                        <a:rPr lang="en-US" dirty="0" smtClean="0"/>
                        <a:t>DISADVANTAGES</a:t>
                      </a:r>
                      <a:endParaRPr lang="en-US" dirty="0"/>
                    </a:p>
                  </a:txBody>
                  <a:tcPr/>
                </a:tc>
              </a:tr>
              <a:tr h="2903341">
                <a:tc>
                  <a:txBody>
                    <a:bodyPr/>
                    <a:lstStyle/>
                    <a:p>
                      <a:r>
                        <a:rPr lang="en-US" sz="1800" b="1" dirty="0">
                          <a:latin typeface="arial"/>
                        </a:rPr>
                        <a:t>Subcutaneous </a:t>
                      </a:r>
                      <a:r>
                        <a:rPr lang="en-US" sz="1800" b="1" dirty="0">
                          <a:latin typeface="Times New Roman"/>
                          <a:ea typeface="symbol"/>
                          <a:cs typeface="symbol"/>
                        </a:rPr>
                        <a:t>  </a:t>
                      </a:r>
                      <a:endParaRPr lang="en-US" sz="1800" b="1" dirty="0">
                        <a:latin typeface="arial"/>
                      </a:endParaRPr>
                    </a:p>
                  </a:txBody>
                  <a:tcPr marL="68580" marR="68580" marT="0" marB="0"/>
                </a:tc>
                <a:tc>
                  <a:txBody>
                    <a:bodyPr/>
                    <a:lstStyle/>
                    <a:p>
                      <a:pPr marL="342900" lvl="0" indent="-342900">
                        <a:buFont typeface="Arial" pitchFamily="34" charset="0"/>
                        <a:buNone/>
                        <a:tabLst>
                          <a:tab pos="228600" algn="l"/>
                        </a:tabLst>
                      </a:pPr>
                      <a:r>
                        <a:rPr lang="en-US" sz="1800" b="1" dirty="0" smtClean="0">
                          <a:latin typeface="arial"/>
                        </a:rPr>
                        <a:t>Onset of drug action faster than oral </a:t>
                      </a:r>
                      <a:r>
                        <a:rPr lang="en-US" sz="800" b="1" dirty="0" smtClean="0">
                          <a:latin typeface="Times New Roman"/>
                          <a:ea typeface="symbol"/>
                          <a:cs typeface="symbol"/>
                        </a:rPr>
                        <a:t>     </a:t>
                      </a:r>
                      <a:endParaRPr lang="en-US" sz="1800" b="1" dirty="0" smtClean="0">
                        <a:latin typeface="arial"/>
                      </a:endParaRPr>
                    </a:p>
                    <a:p>
                      <a:endParaRPr lang="en-US" dirty="0"/>
                    </a:p>
                  </a:txBody>
                  <a:tcPr/>
                </a:tc>
                <a:tc>
                  <a:txBody>
                    <a:bodyPr/>
                    <a:lstStyle/>
                    <a:p>
                      <a:pPr marL="342900" lvl="0" indent="-342900">
                        <a:tabLst>
                          <a:tab pos="228600" algn="l"/>
                          <a:tab pos="228600" algn="l"/>
                        </a:tabLst>
                      </a:pPr>
                      <a:r>
                        <a:rPr lang="en-US" sz="1800" b="1" dirty="0" smtClean="0">
                          <a:latin typeface="arial"/>
                        </a:rPr>
                        <a:t>Must involve sterile technique because breaks skin barrier </a:t>
                      </a:r>
                    </a:p>
                    <a:p>
                      <a:pPr marL="342900" lvl="0" indent="-342900">
                        <a:tabLst>
                          <a:tab pos="228600" algn="l"/>
                          <a:tab pos="228600" algn="l"/>
                          <a:tab pos="228600" algn="l"/>
                        </a:tabLst>
                      </a:pPr>
                      <a:r>
                        <a:rPr lang="en-US" sz="1800" b="1" dirty="0" smtClean="0">
                          <a:latin typeface="symbol"/>
                          <a:ea typeface="symbol"/>
                          <a:cs typeface="symbol"/>
                        </a:rPr>
                        <a:t>·</a:t>
                      </a:r>
                      <a:r>
                        <a:rPr lang="en-US" sz="800" b="1" dirty="0" smtClean="0">
                          <a:latin typeface="Times New Roman"/>
                          <a:ea typeface="symbol"/>
                          <a:cs typeface="symbol"/>
                        </a:rPr>
                        <a:t>         </a:t>
                      </a:r>
                      <a:r>
                        <a:rPr lang="en-US" sz="1800" b="1" dirty="0" smtClean="0">
                          <a:latin typeface="arial"/>
                        </a:rPr>
                        <a:t>More expensive than oral </a:t>
                      </a:r>
                    </a:p>
                    <a:p>
                      <a:pPr marL="342900" lvl="0" indent="-342900">
                        <a:tabLst>
                          <a:tab pos="228600" algn="l"/>
                          <a:tab pos="228600" algn="l"/>
                          <a:tab pos="228600" algn="l"/>
                          <a:tab pos="228600" algn="l"/>
                        </a:tabLst>
                      </a:pPr>
                      <a:r>
                        <a:rPr lang="en-US" sz="1800" b="1" dirty="0" smtClean="0">
                          <a:latin typeface="symbol"/>
                          <a:ea typeface="symbol"/>
                          <a:cs typeface="symbol"/>
                        </a:rPr>
                        <a:t>·</a:t>
                      </a:r>
                      <a:r>
                        <a:rPr lang="en-US" sz="800" b="1" dirty="0" smtClean="0">
                          <a:latin typeface="Times New Roman"/>
                          <a:ea typeface="symbol"/>
                          <a:cs typeface="symbol"/>
                        </a:rPr>
                        <a:t>         </a:t>
                      </a:r>
                      <a:r>
                        <a:rPr lang="en-US" sz="1800" b="1" dirty="0" smtClean="0">
                          <a:latin typeface="arial"/>
                        </a:rPr>
                        <a:t>Can administer only small volume </a:t>
                      </a:r>
                    </a:p>
                    <a:p>
                      <a:pPr marL="342900" lvl="0" indent="-342900">
                        <a:tabLst>
                          <a:tab pos="228600" algn="l"/>
                          <a:tab pos="228600" algn="l"/>
                          <a:tab pos="228600" algn="l"/>
                          <a:tab pos="228600" algn="l"/>
                          <a:tab pos="228600" algn="l"/>
                        </a:tabLst>
                      </a:pPr>
                      <a:r>
                        <a:rPr lang="en-US" sz="1800" b="1" dirty="0" smtClean="0">
                          <a:latin typeface="symbol"/>
                          <a:ea typeface="symbol"/>
                          <a:cs typeface="symbol"/>
                        </a:rPr>
                        <a:t>·</a:t>
                      </a:r>
                      <a:r>
                        <a:rPr lang="en-US" sz="800" b="1" dirty="0" smtClean="0">
                          <a:latin typeface="Times New Roman"/>
                          <a:ea typeface="symbol"/>
                          <a:cs typeface="symbol"/>
                        </a:rPr>
                        <a:t>         </a:t>
                      </a:r>
                      <a:r>
                        <a:rPr lang="en-US" sz="1800" b="1" dirty="0" smtClean="0">
                          <a:latin typeface="arial"/>
                        </a:rPr>
                        <a:t>Slower than intramuscular administration </a:t>
                      </a:r>
                    </a:p>
                    <a:p>
                      <a:pPr marL="342900" lvl="0" indent="-342900">
                        <a:tabLst>
                          <a:tab pos="228600" algn="l"/>
                          <a:tab pos="228600" algn="l"/>
                          <a:tab pos="228600" algn="l"/>
                          <a:tab pos="228600" algn="l"/>
                          <a:tab pos="228600" algn="l"/>
                          <a:tab pos="228600" algn="l"/>
                        </a:tabLst>
                      </a:pPr>
                      <a:r>
                        <a:rPr lang="en-US" sz="1800" b="1" dirty="0" smtClean="0">
                          <a:latin typeface="symbol"/>
                          <a:ea typeface="symbol"/>
                          <a:cs typeface="symbol"/>
                        </a:rPr>
                        <a:t>·</a:t>
                      </a:r>
                      <a:r>
                        <a:rPr lang="en-US" sz="800" b="1" dirty="0" smtClean="0">
                          <a:latin typeface="Times New Roman"/>
                          <a:ea typeface="symbol"/>
                          <a:cs typeface="symbol"/>
                        </a:rPr>
                        <a:t>         </a:t>
                      </a:r>
                      <a:r>
                        <a:rPr lang="en-US" sz="1800" b="1" dirty="0" smtClean="0">
                          <a:latin typeface="arial"/>
                        </a:rPr>
                        <a:t>Some drugs can irritate tissues and cause pain </a:t>
                      </a:r>
                    </a:p>
                    <a:p>
                      <a:pPr marL="342900" lvl="0" indent="-342900">
                        <a:tabLst>
                          <a:tab pos="228600" algn="l"/>
                          <a:tab pos="228600" algn="l"/>
                          <a:tab pos="228600" algn="l"/>
                          <a:tab pos="228600" algn="l"/>
                          <a:tab pos="228600" algn="l"/>
                          <a:tab pos="228600" algn="l"/>
                          <a:tab pos="228600" algn="l"/>
                        </a:tabLst>
                      </a:pPr>
                      <a:r>
                        <a:rPr lang="en-US" sz="1800" b="1" dirty="0" smtClean="0">
                          <a:latin typeface="symbol"/>
                          <a:ea typeface="symbol"/>
                          <a:cs typeface="symbol"/>
                        </a:rPr>
                        <a:t>·</a:t>
                      </a:r>
                      <a:r>
                        <a:rPr lang="en-US" sz="800" b="1" dirty="0" smtClean="0">
                          <a:latin typeface="Times New Roman"/>
                          <a:ea typeface="symbol"/>
                          <a:cs typeface="symbol"/>
                        </a:rPr>
                        <a:t>         </a:t>
                      </a:r>
                      <a:r>
                        <a:rPr lang="en-US" sz="1800" b="1" dirty="0" smtClean="0">
                          <a:latin typeface="arial"/>
                        </a:rPr>
                        <a:t>Can produce anxiety </a:t>
                      </a:r>
                      <a:endParaRPr lang="en-US" dirty="0"/>
                    </a:p>
                  </a:txBody>
                  <a:tcPr/>
                </a:tc>
              </a:tr>
              <a:tr h="21348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latin typeface="arial"/>
                        </a:rPr>
                        <a:t>Intramuscular </a:t>
                      </a:r>
                    </a:p>
                    <a:p>
                      <a:endParaRPr lang="en-US" sz="1800" b="1" dirty="0">
                        <a:latin typeface="arial"/>
                      </a:endParaRPr>
                    </a:p>
                  </a:txBody>
                  <a:tcPr marL="68580" marR="68580" marT="0" marB="0"/>
                </a:tc>
                <a:tc>
                  <a:txBody>
                    <a:bodyPr/>
                    <a:lstStyle/>
                    <a:p>
                      <a:pPr marL="342900" lvl="0" indent="-342900">
                        <a:tabLst>
                          <a:tab pos="228600" algn="l"/>
                        </a:tabLst>
                      </a:pPr>
                      <a:r>
                        <a:rPr lang="en-US" sz="1800" b="1" dirty="0" smtClean="0">
                          <a:latin typeface="symbol"/>
                          <a:ea typeface="symbol"/>
                          <a:cs typeface="symbol"/>
                        </a:rPr>
                        <a:t>·</a:t>
                      </a:r>
                      <a:r>
                        <a:rPr lang="en-US" sz="800" b="1" dirty="0" smtClean="0">
                          <a:latin typeface="Times New Roman"/>
                          <a:ea typeface="symbol"/>
                          <a:cs typeface="symbol"/>
                        </a:rPr>
                        <a:t>         </a:t>
                      </a:r>
                      <a:r>
                        <a:rPr lang="en-US" sz="1800" b="1" dirty="0" smtClean="0">
                          <a:latin typeface="arial"/>
                        </a:rPr>
                        <a:t>Pain from irritating drugs is minimized </a:t>
                      </a:r>
                    </a:p>
                    <a:p>
                      <a:pPr marL="342900" lvl="0" indent="-342900">
                        <a:tabLst>
                          <a:tab pos="228600" algn="l"/>
                          <a:tab pos="228600" algn="l"/>
                        </a:tabLst>
                      </a:pPr>
                      <a:r>
                        <a:rPr lang="en-US" sz="1800" b="1" dirty="0" smtClean="0">
                          <a:latin typeface="symbol"/>
                          <a:ea typeface="symbol"/>
                          <a:cs typeface="symbol"/>
                        </a:rPr>
                        <a:t>·</a:t>
                      </a:r>
                      <a:r>
                        <a:rPr lang="en-US" sz="800" b="1" dirty="0" smtClean="0">
                          <a:latin typeface="Times New Roman"/>
                          <a:ea typeface="symbol"/>
                          <a:cs typeface="symbol"/>
                        </a:rPr>
                        <a:t>         </a:t>
                      </a:r>
                      <a:r>
                        <a:rPr lang="en-US" sz="1800" b="1" dirty="0" smtClean="0">
                          <a:latin typeface="arial"/>
                        </a:rPr>
                        <a:t>Can administer larger volume than subcutaneous </a:t>
                      </a:r>
                    </a:p>
                    <a:p>
                      <a:pPr marL="342900" lvl="0" indent="-342900">
                        <a:tabLst>
                          <a:tab pos="228600" algn="l"/>
                          <a:tab pos="228600" algn="l"/>
                          <a:tab pos="228600" algn="l"/>
                        </a:tabLst>
                      </a:pPr>
                      <a:r>
                        <a:rPr lang="en-US" sz="1800" b="1" dirty="0" smtClean="0">
                          <a:latin typeface="symbol"/>
                          <a:ea typeface="symbol"/>
                          <a:cs typeface="symbol"/>
                        </a:rPr>
                        <a:t>·</a:t>
                      </a:r>
                      <a:r>
                        <a:rPr lang="en-US" sz="800" b="1" dirty="0" smtClean="0">
                          <a:latin typeface="Times New Roman"/>
                          <a:ea typeface="symbol"/>
                          <a:cs typeface="symbol"/>
                        </a:rPr>
                        <a:t>         </a:t>
                      </a:r>
                      <a:r>
                        <a:rPr lang="en-US" sz="1800" b="1" dirty="0" smtClean="0">
                          <a:latin typeface="arial"/>
                        </a:rPr>
                        <a:t>Drug is rapidly absorbed </a:t>
                      </a:r>
                    </a:p>
                    <a:p>
                      <a:endParaRPr lang="en-US" dirty="0"/>
                    </a:p>
                  </a:txBody>
                  <a:tcPr/>
                </a:tc>
                <a:tc>
                  <a:txBody>
                    <a:bodyPr/>
                    <a:lstStyle/>
                    <a:p>
                      <a:pPr marL="342900" lvl="0" indent="-342900">
                        <a:tabLst>
                          <a:tab pos="228600" algn="l"/>
                          <a:tab pos="228600" algn="l"/>
                          <a:tab pos="228600" algn="l"/>
                          <a:tab pos="228600" algn="l"/>
                        </a:tabLst>
                      </a:pPr>
                      <a:r>
                        <a:rPr lang="en-US" sz="1800" b="1" dirty="0" smtClean="0">
                          <a:latin typeface="symbol"/>
                          <a:ea typeface="symbol"/>
                          <a:cs typeface="symbol"/>
                        </a:rPr>
                        <a:t>·</a:t>
                      </a:r>
                      <a:r>
                        <a:rPr lang="en-US" sz="800" b="1" dirty="0" smtClean="0">
                          <a:latin typeface="Times New Roman"/>
                          <a:ea typeface="symbol"/>
                          <a:cs typeface="symbol"/>
                        </a:rPr>
                        <a:t>         </a:t>
                      </a:r>
                      <a:r>
                        <a:rPr lang="en-US" sz="1800" b="1" dirty="0" smtClean="0">
                          <a:latin typeface="arial"/>
                        </a:rPr>
                        <a:t>Breaks skin barrier </a:t>
                      </a:r>
                    </a:p>
                    <a:p>
                      <a:pPr marL="342900" lvl="0" indent="-342900">
                        <a:tabLst>
                          <a:tab pos="228600" algn="l"/>
                          <a:tab pos="228600" algn="l"/>
                          <a:tab pos="228600" algn="l"/>
                          <a:tab pos="228600" algn="l"/>
                          <a:tab pos="228600" algn="l"/>
                        </a:tabLst>
                      </a:pPr>
                      <a:r>
                        <a:rPr lang="en-US" sz="1800" b="1" dirty="0" smtClean="0">
                          <a:latin typeface="symbol"/>
                          <a:ea typeface="symbol"/>
                          <a:cs typeface="symbol"/>
                        </a:rPr>
                        <a:t>·</a:t>
                      </a:r>
                      <a:r>
                        <a:rPr lang="en-US" sz="800" b="1" dirty="0" smtClean="0">
                          <a:latin typeface="Times New Roman"/>
                          <a:ea typeface="symbol"/>
                          <a:cs typeface="symbol"/>
                        </a:rPr>
                        <a:t>         </a:t>
                      </a:r>
                      <a:r>
                        <a:rPr lang="en-US" sz="1800" b="1" dirty="0" smtClean="0">
                          <a:latin typeface="arial"/>
                        </a:rPr>
                        <a:t>Can produce anxiety </a:t>
                      </a:r>
                    </a:p>
                    <a:p>
                      <a:pPr marL="342900" lvl="0" indent="-342900">
                        <a:tabLst>
                          <a:tab pos="228600" algn="l"/>
                          <a:tab pos="228600" algn="l"/>
                          <a:tab pos="228600" algn="l"/>
                          <a:tab pos="228600" algn="l"/>
                          <a:tab pos="228600" algn="l"/>
                          <a:tab pos="228600" algn="l"/>
                          <a:tab pos="228600" algn="l"/>
                        </a:tabLst>
                      </a:pPr>
                      <a:endParaRPr lang="en-US" dirty="0"/>
                    </a:p>
                  </a:txBody>
                  <a:tcPr/>
                </a:tc>
              </a:tr>
            </a:tbl>
          </a:graphicData>
        </a:graphic>
      </p:graphicFrame>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Routes of drug administration</a:t>
            </a:r>
            <a:endParaRPr lang="en-US" dirty="0"/>
          </a:p>
        </p:txBody>
      </p:sp>
      <p:graphicFrame>
        <p:nvGraphicFramePr>
          <p:cNvPr id="4" name="Content Placeholder 3"/>
          <p:cNvGraphicFramePr>
            <a:graphicFrameLocks noGrp="1"/>
          </p:cNvGraphicFramePr>
          <p:nvPr>
            <p:ph idx="1"/>
          </p:nvPr>
        </p:nvGraphicFramePr>
        <p:xfrm>
          <a:off x="304800" y="1295400"/>
          <a:ext cx="8229600" cy="4944949"/>
        </p:xfrm>
        <a:graphic>
          <a:graphicData uri="http://schemas.openxmlformats.org/drawingml/2006/table">
            <a:tbl>
              <a:tblPr firstRow="1" bandRow="1">
                <a:tableStyleId>{5C22544A-7EE6-4342-B048-85BDC9FD1C3A}</a:tableStyleId>
              </a:tblPr>
              <a:tblGrid>
                <a:gridCol w="1676400"/>
                <a:gridCol w="2971800"/>
                <a:gridCol w="3581400"/>
              </a:tblGrid>
              <a:tr h="394470">
                <a:tc>
                  <a:txBody>
                    <a:bodyPr/>
                    <a:lstStyle/>
                    <a:p>
                      <a:r>
                        <a:rPr lang="en-US" sz="1800" dirty="0" smtClean="0"/>
                        <a:t>ROUTE</a:t>
                      </a:r>
                      <a:endParaRPr lang="en-US" sz="1800" dirty="0"/>
                    </a:p>
                  </a:txBody>
                  <a:tcPr/>
                </a:tc>
                <a:tc>
                  <a:txBody>
                    <a:bodyPr/>
                    <a:lstStyle/>
                    <a:p>
                      <a:r>
                        <a:rPr lang="en-US" sz="1800" dirty="0" smtClean="0"/>
                        <a:t>ADVANTAGES</a:t>
                      </a:r>
                      <a:endParaRPr lang="en-US" sz="1800" dirty="0"/>
                    </a:p>
                  </a:txBody>
                  <a:tcPr/>
                </a:tc>
                <a:tc>
                  <a:txBody>
                    <a:bodyPr/>
                    <a:lstStyle/>
                    <a:p>
                      <a:pPr marL="342900" lvl="0" indent="-342900">
                        <a:tabLst>
                          <a:tab pos="228600" algn="l"/>
                          <a:tab pos="228600" algn="l"/>
                          <a:tab pos="228600" algn="l"/>
                        </a:tabLst>
                      </a:pPr>
                      <a:r>
                        <a:rPr lang="en-US" sz="1800" b="1" dirty="0" smtClean="0">
                          <a:latin typeface="arial"/>
                        </a:rPr>
                        <a:t>DISADVANTAGES</a:t>
                      </a:r>
                      <a:endParaRPr lang="en-US" sz="1800" b="1" dirty="0">
                        <a:latin typeface="arial"/>
                      </a:endParaRPr>
                    </a:p>
                  </a:txBody>
                  <a:tcPr marL="68580" marR="68580" marT="0" marB="0"/>
                </a:tc>
              </a:tr>
              <a:tr h="1167199">
                <a:tc>
                  <a:txBody>
                    <a:bodyPr/>
                    <a:lstStyle/>
                    <a:p>
                      <a:r>
                        <a:rPr lang="en-US" sz="1800" b="1" dirty="0" err="1" smtClean="0">
                          <a:latin typeface="arial"/>
                        </a:rPr>
                        <a:t>Intradermal</a:t>
                      </a:r>
                      <a:endParaRPr lang="en-US" sz="1800" dirty="0"/>
                    </a:p>
                  </a:txBody>
                  <a:tcPr/>
                </a:tc>
                <a:tc>
                  <a:txBody>
                    <a:bodyPr/>
                    <a:lstStyle/>
                    <a:p>
                      <a:r>
                        <a:rPr lang="en-US" sz="1800" b="1" dirty="0" smtClean="0">
                          <a:latin typeface="Times New Roman"/>
                          <a:ea typeface="symbol"/>
                          <a:cs typeface="symbol"/>
                        </a:rPr>
                        <a:t> </a:t>
                      </a:r>
                      <a:r>
                        <a:rPr lang="en-US" sz="1800" b="1" dirty="0" smtClean="0">
                          <a:latin typeface="arial"/>
                        </a:rPr>
                        <a:t>Absorption is slow (this is an </a:t>
                      </a:r>
                      <a:r>
                        <a:rPr lang="en-US" sz="1800" b="1" dirty="0" smtClean="0">
                          <a:latin typeface="Times New Roman"/>
                          <a:ea typeface="symbol"/>
                          <a:cs typeface="symbol"/>
                        </a:rPr>
                        <a:t> </a:t>
                      </a:r>
                      <a:r>
                        <a:rPr lang="en-US" sz="1800" b="1" dirty="0" smtClean="0">
                          <a:latin typeface="arial"/>
                        </a:rPr>
                        <a:t>advantage in testing for allergies)  </a:t>
                      </a:r>
                      <a:endParaRPr lang="en-US" sz="1800" dirty="0"/>
                    </a:p>
                  </a:txBody>
                  <a:tcPr/>
                </a:tc>
                <a:tc>
                  <a:txBody>
                    <a:bodyPr/>
                    <a:lstStyle/>
                    <a:p>
                      <a:r>
                        <a:rPr lang="en-US" sz="1800" b="1" dirty="0" smtClean="0">
                          <a:latin typeface="arial"/>
                        </a:rPr>
                        <a:t> </a:t>
                      </a:r>
                      <a:r>
                        <a:rPr lang="en-US" sz="1800" b="1" dirty="0">
                          <a:latin typeface="Times New Roman"/>
                          <a:ea typeface="symbol"/>
                          <a:cs typeface="symbol"/>
                        </a:rPr>
                        <a:t>  </a:t>
                      </a:r>
                      <a:r>
                        <a:rPr lang="en-US" sz="1800" b="1" dirty="0" smtClean="0">
                          <a:latin typeface="symbol"/>
                          <a:ea typeface="symbol"/>
                          <a:cs typeface="symbol"/>
                        </a:rPr>
                        <a:t>·</a:t>
                      </a:r>
                      <a:r>
                        <a:rPr lang="en-US" sz="1800" b="1" dirty="0">
                          <a:latin typeface="Times New Roman"/>
                          <a:ea typeface="symbol"/>
                          <a:cs typeface="symbol"/>
                        </a:rPr>
                        <a:t>   </a:t>
                      </a:r>
                      <a:r>
                        <a:rPr lang="en-US" sz="1800" b="1" dirty="0" smtClean="0">
                          <a:latin typeface="arial"/>
                        </a:rPr>
                        <a:t>Amount </a:t>
                      </a:r>
                      <a:r>
                        <a:rPr lang="en-US" sz="1800" b="1" dirty="0">
                          <a:latin typeface="arial"/>
                        </a:rPr>
                        <a:t>of drug administered must be small </a:t>
                      </a:r>
                    </a:p>
                    <a:p>
                      <a:pPr marL="342900" lvl="0" indent="-342900">
                        <a:tabLst>
                          <a:tab pos="228600" algn="l"/>
                          <a:tab pos="228600" algn="l"/>
                          <a:tab pos="228600" algn="l"/>
                        </a:tabLst>
                      </a:pPr>
                      <a:r>
                        <a:rPr lang="en-US" sz="1800" b="1" dirty="0">
                          <a:latin typeface="symbol"/>
                          <a:ea typeface="symbol"/>
                          <a:cs typeface="symbol"/>
                        </a:rPr>
                        <a:t>·</a:t>
                      </a:r>
                      <a:r>
                        <a:rPr lang="en-US" sz="1800" b="1" dirty="0">
                          <a:latin typeface="Times New Roman"/>
                          <a:ea typeface="symbol"/>
                          <a:cs typeface="symbol"/>
                        </a:rPr>
                        <a:t>   </a:t>
                      </a:r>
                      <a:r>
                        <a:rPr lang="en-US" sz="1800" b="1" dirty="0" smtClean="0">
                          <a:latin typeface="arial"/>
                        </a:rPr>
                        <a:t>Breaks </a:t>
                      </a:r>
                      <a:r>
                        <a:rPr lang="en-US" sz="1800" b="1" dirty="0">
                          <a:latin typeface="arial"/>
                        </a:rPr>
                        <a:t>skin barrier </a:t>
                      </a:r>
                    </a:p>
                  </a:txBody>
                  <a:tcPr marL="68580" marR="68580" marT="0" marB="0"/>
                </a:tc>
              </a:tr>
              <a:tr h="1264466">
                <a:tc>
                  <a:txBody>
                    <a:bodyPr/>
                    <a:lstStyle/>
                    <a:p>
                      <a:r>
                        <a:rPr lang="en-US" sz="1800" b="1" dirty="0" smtClean="0">
                          <a:latin typeface="arial"/>
                        </a:rPr>
                        <a:t>Intravenous </a:t>
                      </a:r>
                    </a:p>
                    <a:p>
                      <a:endParaRPr lang="en-US"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Rapid effect </a:t>
                      </a:r>
                    </a:p>
                    <a:p>
                      <a:pPr rtl="0">
                        <a:buFont typeface="Arial" pitchFamily="34" charset="0"/>
                        <a:buChar char="•"/>
                      </a:pPr>
                      <a:r>
                        <a:rPr lang="en-US" sz="1800" b="1" kern="1200" dirty="0" smtClean="0">
                          <a:solidFill>
                            <a:schemeClr val="dk1"/>
                          </a:solidFill>
                          <a:latin typeface="+mn-lt"/>
                          <a:ea typeface="+mn-ea"/>
                          <a:cs typeface="+mn-cs"/>
                        </a:rPr>
                        <a:t>Entire administered dose reaches the systemic circulation immediately </a:t>
                      </a:r>
                      <a:r>
                        <a:rPr lang="en-US" sz="1800" b="1" kern="1200" baseline="0" dirty="0" smtClean="0">
                          <a:solidFill>
                            <a:schemeClr val="dk1"/>
                          </a:solidFill>
                          <a:latin typeface="+mn-lt"/>
                          <a:ea typeface="+mn-ea"/>
                          <a:cs typeface="+mn-cs"/>
                        </a:rPr>
                        <a:t> - </a:t>
                      </a:r>
                      <a:r>
                        <a:rPr lang="en-US" sz="1800" b="1" kern="1200" dirty="0" smtClean="0">
                          <a:solidFill>
                            <a:schemeClr val="dk1"/>
                          </a:solidFill>
                          <a:latin typeface="+mn-lt"/>
                          <a:ea typeface="+mn-ea"/>
                          <a:cs typeface="+mn-cs"/>
                        </a:rPr>
                        <a:t>the </a:t>
                      </a:r>
                    </a:p>
                    <a:p>
                      <a:pPr rtl="0"/>
                      <a:r>
                        <a:rPr lang="en-US" sz="1800" b="1" kern="1200" dirty="0" smtClean="0">
                          <a:solidFill>
                            <a:schemeClr val="dk1"/>
                          </a:solidFill>
                          <a:latin typeface="+mn-lt"/>
                          <a:ea typeface="+mn-ea"/>
                          <a:cs typeface="+mn-cs"/>
                        </a:rPr>
                        <a:t>Dose</a:t>
                      </a:r>
                      <a:r>
                        <a:rPr lang="en-US" sz="1800" b="1" kern="1200" baseline="0" dirty="0" smtClean="0">
                          <a:solidFill>
                            <a:schemeClr val="dk1"/>
                          </a:solidFill>
                          <a:latin typeface="+mn-lt"/>
                          <a:ea typeface="+mn-ea"/>
                          <a:cs typeface="+mn-cs"/>
                        </a:rPr>
                        <a:t> </a:t>
                      </a:r>
                      <a:r>
                        <a:rPr lang="en-US" sz="1800" b="1" kern="1200" dirty="0" smtClean="0">
                          <a:solidFill>
                            <a:schemeClr val="dk1"/>
                          </a:solidFill>
                          <a:latin typeface="+mn-lt"/>
                          <a:ea typeface="+mn-ea"/>
                          <a:cs typeface="+mn-cs"/>
                        </a:rPr>
                        <a:t>can be accurately titrated against response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smtClean="0">
                        <a:latin typeface="arial"/>
                      </a:endParaRPr>
                    </a:p>
                    <a:p>
                      <a:endParaRPr lang="en-US" sz="1800" dirty="0"/>
                    </a:p>
                  </a:txBody>
                  <a:tcPr/>
                </a:tc>
                <a:tc>
                  <a:txBody>
                    <a:bodyPr/>
                    <a:lstStyle/>
                    <a:p>
                      <a:pPr marL="342900" lvl="0" indent="-342900">
                        <a:tabLst>
                          <a:tab pos="228600" algn="l"/>
                          <a:tab pos="228600" algn="l"/>
                        </a:tabLst>
                      </a:pPr>
                      <a:r>
                        <a:rPr lang="en-US" sz="1800" b="1" dirty="0" smtClean="0">
                          <a:latin typeface="symbol"/>
                          <a:ea typeface="symbol"/>
                          <a:cs typeface="symbol"/>
                        </a:rPr>
                        <a:t>·</a:t>
                      </a:r>
                      <a:r>
                        <a:rPr lang="en-US" sz="1800" b="1" dirty="0">
                          <a:latin typeface="Times New Roman"/>
                          <a:ea typeface="symbol"/>
                          <a:cs typeface="symbol"/>
                        </a:rPr>
                        <a:t>   </a:t>
                      </a:r>
                      <a:r>
                        <a:rPr lang="en-US" sz="1800" b="1" dirty="0" smtClean="0">
                          <a:latin typeface="arial"/>
                        </a:rPr>
                        <a:t>Limited </a:t>
                      </a:r>
                      <a:r>
                        <a:rPr lang="en-US" sz="1800" b="1" dirty="0">
                          <a:latin typeface="arial"/>
                        </a:rPr>
                        <a:t>to highly soluble drugs </a:t>
                      </a:r>
                    </a:p>
                    <a:p>
                      <a:pPr marL="342900" lvl="0" indent="-342900">
                        <a:tabLst>
                          <a:tab pos="228600" algn="l"/>
                          <a:tab pos="228600" algn="l"/>
                          <a:tab pos="228600" algn="l"/>
                        </a:tabLst>
                      </a:pPr>
                      <a:r>
                        <a:rPr lang="en-US" sz="1800" b="1" dirty="0">
                          <a:latin typeface="symbol"/>
                          <a:ea typeface="symbol"/>
                          <a:cs typeface="symbol"/>
                        </a:rPr>
                        <a:t>·</a:t>
                      </a:r>
                      <a:r>
                        <a:rPr lang="en-US" sz="1800" b="1" dirty="0">
                          <a:latin typeface="Times New Roman"/>
                          <a:ea typeface="symbol"/>
                          <a:cs typeface="symbol"/>
                        </a:rPr>
                        <a:t>    </a:t>
                      </a:r>
                      <a:r>
                        <a:rPr lang="en-US" sz="1800" b="1" dirty="0" smtClean="0">
                          <a:latin typeface="arial"/>
                        </a:rPr>
                        <a:t>Drug </a:t>
                      </a:r>
                      <a:r>
                        <a:rPr lang="en-US" sz="1800" b="1" dirty="0">
                          <a:latin typeface="arial"/>
                        </a:rPr>
                        <a:t>distribution inhibited by poor </a:t>
                      </a:r>
                      <a:r>
                        <a:rPr lang="en-US" sz="1800" b="1" dirty="0" smtClean="0">
                          <a:latin typeface="arial"/>
                        </a:rPr>
                        <a:t>circulation</a:t>
                      </a:r>
                    </a:p>
                    <a:p>
                      <a:pPr marL="342900" lvl="0" indent="-342900">
                        <a:buFont typeface="Arial" pitchFamily="34" charset="0"/>
                        <a:buChar char="•"/>
                        <a:tabLst>
                          <a:tab pos="228600" algn="l"/>
                          <a:tab pos="228600" algn="l"/>
                          <a:tab pos="228600" algn="l"/>
                        </a:tabLst>
                      </a:pPr>
                      <a:r>
                        <a:rPr lang="en-US" sz="1800" kern="1200" dirty="0" smtClean="0">
                          <a:solidFill>
                            <a:schemeClr val="dk1"/>
                          </a:solidFill>
                          <a:latin typeface="+mn-lt"/>
                          <a:ea typeface="+mn-ea"/>
                          <a:cs typeface="+mn-cs"/>
                        </a:rPr>
                        <a:t>Requires a functioning </a:t>
                      </a:r>
                      <a:r>
                        <a:rPr lang="en-US" sz="1800" kern="1200" dirty="0" err="1" smtClean="0">
                          <a:solidFill>
                            <a:schemeClr val="dk1"/>
                          </a:solidFill>
                          <a:latin typeface="+mn-lt"/>
                          <a:ea typeface="+mn-ea"/>
                          <a:cs typeface="+mn-cs"/>
                        </a:rPr>
                        <a:t>cannula</a:t>
                      </a:r>
                      <a:endParaRPr lang="en-US" sz="1800" kern="1200" dirty="0" smtClean="0">
                        <a:solidFill>
                          <a:schemeClr val="dk1"/>
                        </a:solidFill>
                        <a:latin typeface="+mn-lt"/>
                        <a:ea typeface="+mn-ea"/>
                        <a:cs typeface="+mn-cs"/>
                      </a:endParaRPr>
                    </a:p>
                    <a:p>
                      <a:pPr rtl="0"/>
                      <a:r>
                        <a:rPr lang="en-US" sz="1800" kern="1200" dirty="0" smtClean="0">
                          <a:solidFill>
                            <a:schemeClr val="dk1"/>
                          </a:solidFill>
                          <a:latin typeface="+mn-lt"/>
                          <a:ea typeface="+mn-ea"/>
                          <a:cs typeface="+mn-cs"/>
                        </a:rPr>
                        <a:t>•More expensive and </a:t>
                      </a:r>
                      <a:r>
                        <a:rPr lang="en-US" sz="1800" kern="1200" dirty="0" err="1" smtClean="0">
                          <a:solidFill>
                            <a:schemeClr val="dk1"/>
                          </a:solidFill>
                          <a:latin typeface="+mn-lt"/>
                          <a:ea typeface="+mn-ea"/>
                          <a:cs typeface="+mn-cs"/>
                        </a:rPr>
                        <a:t>labo</a:t>
                      </a:r>
                      <a:endParaRPr lang="en-US" sz="1800" kern="1200" dirty="0" smtClean="0">
                        <a:solidFill>
                          <a:schemeClr val="dk1"/>
                        </a:solidFill>
                        <a:latin typeface="+mn-lt"/>
                        <a:ea typeface="+mn-ea"/>
                        <a:cs typeface="+mn-cs"/>
                      </a:endParaRPr>
                    </a:p>
                    <a:p>
                      <a:pPr rtl="0"/>
                      <a:r>
                        <a:rPr lang="en-US" sz="1800" kern="1200" dirty="0" err="1" smtClean="0">
                          <a:solidFill>
                            <a:schemeClr val="dk1"/>
                          </a:solidFill>
                          <a:latin typeface="+mn-lt"/>
                          <a:ea typeface="+mn-ea"/>
                          <a:cs typeface="+mn-cs"/>
                        </a:rPr>
                        <a:t>ur</a:t>
                      </a:r>
                      <a:r>
                        <a:rPr lang="en-US" sz="1800" kern="1200" dirty="0" smtClean="0">
                          <a:solidFill>
                            <a:schemeClr val="dk1"/>
                          </a:solidFill>
                          <a:latin typeface="+mn-lt"/>
                          <a:ea typeface="+mn-ea"/>
                          <a:cs typeface="+mn-cs"/>
                        </a:rPr>
                        <a:t> intensive than other routes.</a:t>
                      </a:r>
                    </a:p>
                    <a:p>
                      <a:pPr rtl="0"/>
                      <a:r>
                        <a:rPr lang="en-US" sz="1800" kern="1200" dirty="0" smtClean="0">
                          <a:solidFill>
                            <a:schemeClr val="dk1"/>
                          </a:solidFill>
                          <a:latin typeface="+mn-lt"/>
                          <a:ea typeface="+mn-ea"/>
                          <a:cs typeface="+mn-cs"/>
                        </a:rPr>
                        <a:t>•</a:t>
                      </a:r>
                      <a:r>
                        <a:rPr lang="en-US" sz="1800" kern="1200" dirty="0" err="1" smtClean="0">
                          <a:solidFill>
                            <a:schemeClr val="dk1"/>
                          </a:solidFill>
                          <a:latin typeface="+mn-lt"/>
                          <a:ea typeface="+mn-ea"/>
                          <a:cs typeface="+mn-cs"/>
                        </a:rPr>
                        <a:t>Cannulation</a:t>
                      </a:r>
                      <a:r>
                        <a:rPr lang="en-US" sz="1800" kern="1200" dirty="0" smtClean="0">
                          <a:solidFill>
                            <a:schemeClr val="dk1"/>
                          </a:solidFill>
                          <a:latin typeface="+mn-lt"/>
                          <a:ea typeface="+mn-ea"/>
                          <a:cs typeface="+mn-cs"/>
                        </a:rPr>
                        <a:t> is distressing to some patients, especially children</a:t>
                      </a:r>
                    </a:p>
                    <a:p>
                      <a:pPr rtl="0"/>
                      <a:r>
                        <a:rPr lang="en-US" sz="1800" kern="1200" dirty="0" smtClean="0">
                          <a:solidFill>
                            <a:schemeClr val="dk1"/>
                          </a:solidFill>
                          <a:latin typeface="+mn-lt"/>
                          <a:ea typeface="+mn-ea"/>
                          <a:cs typeface="+mn-cs"/>
                        </a:rPr>
                        <a:t>•</a:t>
                      </a:r>
                      <a:r>
                        <a:rPr lang="en-US" sz="1800" kern="1200" dirty="0" err="1" smtClean="0">
                          <a:solidFill>
                            <a:schemeClr val="dk1"/>
                          </a:solidFill>
                          <a:latin typeface="+mn-lt"/>
                          <a:ea typeface="+mn-ea"/>
                          <a:cs typeface="+mn-cs"/>
                        </a:rPr>
                        <a:t>Cannulaeare</a:t>
                      </a:r>
                      <a:r>
                        <a:rPr lang="en-US" sz="1800" kern="1200" dirty="0" smtClean="0">
                          <a:solidFill>
                            <a:schemeClr val="dk1"/>
                          </a:solidFill>
                          <a:latin typeface="+mn-lt"/>
                          <a:ea typeface="+mn-ea"/>
                          <a:cs typeface="+mn-cs"/>
                        </a:rPr>
                        <a:t> prone to infection</a:t>
                      </a:r>
                    </a:p>
                    <a:p>
                      <a:pPr rtl="0"/>
                      <a:r>
                        <a:rPr lang="en-US" sz="1800" kern="1200" dirty="0" smtClean="0">
                          <a:solidFill>
                            <a:schemeClr val="dk1"/>
                          </a:solidFill>
                          <a:latin typeface="+mn-lt"/>
                          <a:ea typeface="+mn-ea"/>
                          <a:cs typeface="+mn-cs"/>
                        </a:rPr>
                        <a:t>•IV injection of drugs may ca</a:t>
                      </a:r>
                    </a:p>
                    <a:p>
                      <a:pPr rtl="0"/>
                      <a:r>
                        <a:rPr lang="en-US" sz="1800" kern="1200" dirty="0" smtClean="0">
                          <a:solidFill>
                            <a:schemeClr val="dk1"/>
                          </a:solidFill>
                          <a:latin typeface="+mn-lt"/>
                          <a:ea typeface="+mn-ea"/>
                          <a:cs typeface="+mn-cs"/>
                        </a:rPr>
                        <a:t>use local reactions</a:t>
                      </a:r>
                    </a:p>
                  </a:txBody>
                  <a:tcPr marL="68580" marR="68580"/>
                </a:tc>
              </a:tr>
            </a:tbl>
          </a:graphicData>
        </a:graphic>
      </p:graphicFrame>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457200" y="1600200"/>
          <a:ext cx="8229600" cy="201168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r>
                        <a:rPr lang="en-US" sz="1800" b="1" dirty="0" smtClean="0">
                          <a:latin typeface="arial"/>
                        </a:rPr>
                        <a:t>Inhalation </a:t>
                      </a:r>
                      <a:endParaRPr lang="en-US" sz="1800" dirty="0"/>
                    </a:p>
                  </a:txBody>
                  <a:tcPr/>
                </a:tc>
                <a:tc>
                  <a:txBody>
                    <a:bodyPr/>
                    <a:lstStyle/>
                    <a:p>
                      <a:pPr marL="342900" lvl="0" indent="-342900">
                        <a:tabLst>
                          <a:tab pos="228600" algn="l"/>
                        </a:tabLst>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Introduces drug throughout respiratory tract </a:t>
                      </a:r>
                    </a:p>
                    <a:p>
                      <a:pPr marL="342900" lvl="0" indent="-342900">
                        <a:tabLst>
                          <a:tab pos="228600" algn="l"/>
                          <a:tab pos="228600" algn="l"/>
                        </a:tabLst>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Rapid localized relief </a:t>
                      </a:r>
                    </a:p>
                    <a:p>
                      <a:pPr marL="342900" lvl="0" indent="-342900">
                        <a:tabLst>
                          <a:tab pos="228600" algn="l"/>
                          <a:tab pos="228600" algn="l"/>
                          <a:tab pos="228600" algn="l"/>
                        </a:tabLst>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Drug can be administered to unconscious client </a:t>
                      </a:r>
                    </a:p>
                  </a:txBody>
                  <a:tcPr/>
                </a:tc>
                <a:tc>
                  <a:txBody>
                    <a:bodyPr/>
                    <a:lstStyle/>
                    <a:p>
                      <a:pPr marL="342900" lvl="0" indent="-342900">
                        <a:tabLst>
                          <a:tab pos="228600" algn="l"/>
                          <a:tab pos="228600" algn="l"/>
                          <a:tab pos="228600" algn="l"/>
                          <a:tab pos="228600" algn="l"/>
                        </a:tabLst>
                      </a:pPr>
                      <a:r>
                        <a:rPr lang="en-US" sz="1800" b="1" dirty="0" smtClean="0">
                          <a:latin typeface="symbol"/>
                          <a:ea typeface="symbol"/>
                          <a:cs typeface="symbol"/>
                        </a:rPr>
                        <a:t>·</a:t>
                      </a:r>
                      <a:r>
                        <a:rPr lang="en-US" sz="1800" b="1" dirty="0">
                          <a:latin typeface="Times New Roman"/>
                          <a:ea typeface="symbol"/>
                          <a:cs typeface="symbol"/>
                        </a:rPr>
                        <a:t>    </a:t>
                      </a:r>
                      <a:r>
                        <a:rPr lang="en-US" sz="1800" b="1" dirty="0" smtClean="0">
                          <a:latin typeface="arial"/>
                        </a:rPr>
                        <a:t>Drug </a:t>
                      </a:r>
                      <a:r>
                        <a:rPr lang="en-US" sz="1800" b="1" dirty="0">
                          <a:latin typeface="arial"/>
                        </a:rPr>
                        <a:t>intended for localized effect can have systemic effect </a:t>
                      </a:r>
                    </a:p>
                    <a:p>
                      <a:pPr marL="342900" lvl="0" indent="-342900">
                        <a:tabLst>
                          <a:tab pos="228600" algn="l"/>
                          <a:tab pos="228600" algn="l"/>
                          <a:tab pos="228600" algn="l"/>
                          <a:tab pos="228600" algn="l"/>
                          <a:tab pos="228600" algn="l"/>
                        </a:tabLst>
                      </a:pPr>
                      <a:r>
                        <a:rPr lang="en-US" sz="1800" b="1" dirty="0">
                          <a:latin typeface="symbol"/>
                          <a:ea typeface="symbol"/>
                          <a:cs typeface="symbol"/>
                        </a:rPr>
                        <a:t>·</a:t>
                      </a:r>
                      <a:r>
                        <a:rPr lang="en-US" sz="1800" b="1" dirty="0">
                          <a:latin typeface="Times New Roman"/>
                          <a:ea typeface="symbol"/>
                          <a:cs typeface="symbol"/>
                        </a:rPr>
                        <a:t>    </a:t>
                      </a:r>
                      <a:r>
                        <a:rPr lang="en-US" sz="1800" b="1" dirty="0" smtClean="0">
                          <a:latin typeface="arial"/>
                        </a:rPr>
                        <a:t>Of </a:t>
                      </a:r>
                      <a:r>
                        <a:rPr lang="en-US" sz="1800" b="1" dirty="0">
                          <a:latin typeface="arial"/>
                        </a:rPr>
                        <a:t>use only for the respiratory system </a:t>
                      </a:r>
                    </a:p>
                  </a:txBody>
                  <a:tcPr marL="68580" marR="68580"/>
                </a:tc>
              </a:tr>
            </a:tbl>
          </a:graphicData>
        </a:graphic>
      </p:graphicFrame>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Common causes of Medication Error’s</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a:buNone/>
            </a:pPr>
            <a:r>
              <a:rPr lang="en-US" dirty="0" smtClean="0"/>
              <a:t>Assuming the physician's order and patient information are correct, there are three general possibilities for mistakes when administering IV medications via a pump:</a:t>
            </a:r>
          </a:p>
          <a:p>
            <a:r>
              <a:rPr lang="en-US" dirty="0" smtClean="0"/>
              <a:t>dosage miscalculation; </a:t>
            </a:r>
          </a:p>
          <a:p>
            <a:r>
              <a:rPr lang="en-US" dirty="0" smtClean="0"/>
              <a:t>transcription data entry error; </a:t>
            </a:r>
          </a:p>
          <a:p>
            <a:r>
              <a:rPr lang="en-US" dirty="0" smtClean="0"/>
              <a:t>titration of the wrong medication.</a:t>
            </a:r>
            <a:br>
              <a:rPr lang="en-US" dirty="0" smtClean="0"/>
            </a:br>
            <a:endParaRPr lang="en-US" dirty="0"/>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Common causes of Medication Error’s</a:t>
            </a:r>
            <a:endParaRPr lang="en-US" dirty="0"/>
          </a:p>
        </p:txBody>
      </p:sp>
      <p:sp>
        <p:nvSpPr>
          <p:cNvPr id="3" name="Content Placeholder 2"/>
          <p:cNvSpPr>
            <a:spLocks noGrp="1"/>
          </p:cNvSpPr>
          <p:nvPr>
            <p:ph idx="1"/>
          </p:nvPr>
        </p:nvSpPr>
        <p:spPr>
          <a:xfrm>
            <a:off x="457200" y="1600200"/>
            <a:ext cx="8229600" cy="4953000"/>
          </a:xfrm>
        </p:spPr>
        <p:txBody>
          <a:bodyPr>
            <a:normAutofit fontScale="77500" lnSpcReduction="20000"/>
          </a:bodyPr>
          <a:lstStyle/>
          <a:p>
            <a:r>
              <a:rPr lang="en-US" b="1" dirty="0" smtClean="0"/>
              <a:t>Miscalculation Error:</a:t>
            </a:r>
            <a:r>
              <a:rPr lang="en-US" dirty="0" smtClean="0"/>
              <a:t> A miscalculation error can occur for any number of reasons, including the use of inaccurate parameters such as dose, weight, height, drug units, or solution volume. A misplaced decimal or missing number in this complex calculation can result in a calculation error that may not be immediately apparent to the clinician. </a:t>
            </a:r>
            <a:br>
              <a:rPr lang="en-US" dirty="0" smtClean="0"/>
            </a:br>
            <a:r>
              <a:rPr lang="en-US" dirty="0" smtClean="0"/>
              <a:t> </a:t>
            </a:r>
            <a:br>
              <a:rPr lang="en-US" dirty="0" smtClean="0"/>
            </a:br>
            <a:r>
              <a:rPr lang="en-US" b="1" dirty="0" smtClean="0"/>
              <a:t>Data Entry Error:</a:t>
            </a:r>
            <a:r>
              <a:rPr lang="en-US" dirty="0" smtClean="0"/>
              <a:t> A transcription type data entry error occurs when a nurse inadvertently inputs the wrong data into the infusion pump. Another type of transcription error is the inputting of an incorrect decimal point. For example, the proper infusion rate is calculated, but the rate is incorrectly entered as 54.0 ml/hr instead of 5.40 ml/hr.</a:t>
            </a:r>
            <a:br>
              <a:rPr lang="en-US" dirty="0" smtClean="0"/>
            </a:br>
            <a:r>
              <a:rPr lang="en-US" dirty="0" smtClean="0"/>
              <a:t> </a:t>
            </a:r>
            <a:br>
              <a:rPr lang="en-US" dirty="0" smtClean="0"/>
            </a:b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274638"/>
            <a:ext cx="8229600" cy="868362"/>
          </a:xfrm>
        </p:spPr>
        <p:txBody>
          <a:bodyPr/>
          <a:lstStyle/>
          <a:p>
            <a:r>
              <a:rPr lang="en-US" sz="3200" b="1" smtClean="0"/>
              <a:t>Purposes and Objectives</a:t>
            </a:r>
          </a:p>
        </p:txBody>
      </p:sp>
      <p:sp>
        <p:nvSpPr>
          <p:cNvPr id="19459" name="Content Placeholder 2"/>
          <p:cNvSpPr>
            <a:spLocks noGrp="1"/>
          </p:cNvSpPr>
          <p:nvPr>
            <p:ph idx="1"/>
          </p:nvPr>
        </p:nvSpPr>
        <p:spPr>
          <a:xfrm>
            <a:off x="457200" y="1143000"/>
            <a:ext cx="8229600" cy="5257800"/>
          </a:xfrm>
        </p:spPr>
        <p:txBody>
          <a:bodyPr/>
          <a:lstStyle/>
          <a:p>
            <a:r>
              <a:rPr lang="en-US" sz="3000" dirty="0" smtClean="0"/>
              <a:t>Promote quality nursing care and maintain the honor, interest and practice of all aspects of the profession as a whole</a:t>
            </a:r>
          </a:p>
          <a:p>
            <a:r>
              <a:rPr lang="en-US" sz="3000" dirty="0" smtClean="0"/>
              <a:t>Promote and maintain high standard of nursing education </a:t>
            </a:r>
          </a:p>
          <a:p>
            <a:r>
              <a:rPr lang="en-US" sz="3000" dirty="0" smtClean="0"/>
              <a:t>Stimulate, encourage and participate in nursing research </a:t>
            </a:r>
          </a:p>
          <a:p>
            <a:r>
              <a:rPr lang="en-US" sz="3000" dirty="0" smtClean="0"/>
              <a:t>Promote co-operation between this body and other national and on international professional bodies </a:t>
            </a:r>
          </a:p>
          <a:p>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Common causes of Medication Error’s</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	Titration Errors:</a:t>
            </a:r>
            <a:r>
              <a:rPr lang="en-US" dirty="0" smtClean="0"/>
              <a:t> According to their effect on the patient, many drug delivery rates are changed while the infusion pump is infusing. This type of rate change is called titration. Understanding the medication that is being ordered and the dosage that this drug is routinely given in is key to assuring that the patient is getting the proper dose of medication.</a:t>
            </a:r>
            <a:br>
              <a:rPr lang="en-US" dirty="0" smtClean="0"/>
            </a:br>
            <a:r>
              <a:rPr lang="en-US" dirty="0" smtClean="0"/>
              <a:t> </a:t>
            </a:r>
            <a:br>
              <a:rPr lang="en-US" dirty="0" smtClean="0"/>
            </a:br>
            <a:r>
              <a:rPr lang="en-US" b="1" dirty="0" smtClean="0"/>
              <a:t>Transcription Errors:</a:t>
            </a:r>
            <a:r>
              <a:rPr lang="en-US" dirty="0" smtClean="0"/>
              <a:t> Being able to read a physicians writing is sometimes a difficult task, get clarity if uncertain about what has actually been written. If taking a verbal or phone order, a "read-back" system can be instituted in which the nurse who is taking the order, writes down the verbal order and reads it back to the prescribing physician</a:t>
            </a:r>
            <a:r>
              <a:rPr lang="en-US" smtClean="0"/>
              <a:t>. </a:t>
            </a:r>
            <a:endParaRPr lang="en-US" dirty="0"/>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Factors associated with medication errors</a:t>
            </a:r>
            <a:endParaRPr lang="en-US" b="1" dirty="0"/>
          </a:p>
        </p:txBody>
      </p:sp>
      <p:sp>
        <p:nvSpPr>
          <p:cNvPr id="3" name="Content Placeholder 2"/>
          <p:cNvSpPr>
            <a:spLocks noGrp="1"/>
          </p:cNvSpPr>
          <p:nvPr>
            <p:ph idx="1"/>
          </p:nvPr>
        </p:nvSpPr>
        <p:spPr>
          <a:xfrm>
            <a:off x="457200" y="1600200"/>
            <a:ext cx="8305800" cy="4800600"/>
          </a:xfrm>
        </p:spPr>
        <p:txBody>
          <a:bodyPr>
            <a:normAutofit fontScale="92500" lnSpcReduction="20000"/>
          </a:bodyPr>
          <a:lstStyle/>
          <a:p>
            <a:pPr>
              <a:buNone/>
            </a:pPr>
            <a:r>
              <a:rPr lang="en-US" dirty="0" smtClean="0"/>
              <a:t>Include:</a:t>
            </a:r>
          </a:p>
          <a:p>
            <a:r>
              <a:rPr lang="en-US" dirty="0" smtClean="0"/>
              <a:t>Medications with similar names or similar packaging</a:t>
            </a:r>
          </a:p>
          <a:p>
            <a:r>
              <a:rPr lang="en-US" dirty="0" smtClean="0"/>
              <a:t>Medications that are not commonly used or prescribed</a:t>
            </a:r>
          </a:p>
          <a:p>
            <a:r>
              <a:rPr lang="en-US" dirty="0" smtClean="0"/>
              <a:t>Commonly used medications to which many patients are allergic (e.g., antibiotics, opiates, and </a:t>
            </a:r>
            <a:r>
              <a:rPr lang="en-US" dirty="0" err="1" smtClean="0"/>
              <a:t>nonsteroidal</a:t>
            </a:r>
            <a:r>
              <a:rPr lang="en-US" dirty="0" smtClean="0"/>
              <a:t> anti-inflammatory drugs)</a:t>
            </a:r>
          </a:p>
          <a:p>
            <a:r>
              <a:rPr lang="en-US" dirty="0" smtClean="0"/>
              <a:t>Medications that require testing to ensure proper (i.e., nontoxic) therapeutic levels are maintained (e.g., lithium, </a:t>
            </a:r>
            <a:r>
              <a:rPr lang="en-US" dirty="0" err="1" smtClean="0"/>
              <a:t>warfarin</a:t>
            </a:r>
            <a:r>
              <a:rPr lang="en-US" dirty="0" smtClean="0"/>
              <a:t>, </a:t>
            </a:r>
            <a:r>
              <a:rPr lang="en-US" dirty="0" err="1" smtClean="0"/>
              <a:t>theophylline</a:t>
            </a:r>
            <a:r>
              <a:rPr lang="en-US" dirty="0" smtClean="0"/>
              <a:t>, and </a:t>
            </a:r>
            <a:r>
              <a:rPr lang="en-US" dirty="0" err="1" smtClean="0"/>
              <a:t>digoxin</a:t>
            </a:r>
            <a:r>
              <a:rPr lang="en-US" dirty="0" smtClean="0"/>
              <a:t>)</a:t>
            </a:r>
          </a:p>
          <a:p>
            <a:endParaRPr lang="en-US" dirty="0"/>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Controlled drugs</a:t>
            </a:r>
            <a:endParaRPr lang="en-US" b="1" dirty="0"/>
          </a:p>
        </p:txBody>
      </p:sp>
      <p:sp>
        <p:nvSpPr>
          <p:cNvPr id="3" name="Content Placeholder 2"/>
          <p:cNvSpPr>
            <a:spLocks noGrp="1"/>
          </p:cNvSpPr>
          <p:nvPr>
            <p:ph idx="1"/>
          </p:nvPr>
        </p:nvSpPr>
        <p:spPr>
          <a:xfrm>
            <a:off x="304800" y="1447800"/>
            <a:ext cx="8534400" cy="5410200"/>
          </a:xfrm>
        </p:spPr>
        <p:txBody>
          <a:bodyPr>
            <a:normAutofit fontScale="85000" lnSpcReduction="20000"/>
          </a:bodyPr>
          <a:lstStyle/>
          <a:p>
            <a:pPr>
              <a:buNone/>
            </a:pPr>
            <a:r>
              <a:rPr lang="en-US" dirty="0" smtClean="0"/>
              <a:t>To check and administer a controlled drug</a:t>
            </a:r>
          </a:p>
          <a:p>
            <a:pPr>
              <a:buNone/>
            </a:pPr>
            <a:r>
              <a:rPr lang="en-US" dirty="0" smtClean="0"/>
              <a:t>● Two people should be involved in the administration procedure of all controlled drugs, and where these two are nurses, one must be a registered nurse.</a:t>
            </a:r>
          </a:p>
          <a:p>
            <a:pPr>
              <a:buNone/>
            </a:pPr>
            <a:r>
              <a:rPr lang="en-US" dirty="0" smtClean="0"/>
              <a:t>● The prescription is checked as for usual medication. In addition, consider the time of the previous dose of controlled drug – is  it within the prescribed time period? Has the patient already received his allotted dose?</a:t>
            </a:r>
          </a:p>
          <a:p>
            <a:pPr>
              <a:buNone/>
            </a:pPr>
            <a:r>
              <a:rPr lang="en-US" dirty="0" smtClean="0"/>
              <a:t>● Take the appropriate drug from the locked cupboard and compare it with the prescription sheet. Verify the dose and name of the drug. Check the quantity in the box with the record book and remove the drug from the container. Check that the remaining ampoules or tablets tally with the record book, and return the remainder to the cupboard and lock it.</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Controlled drugs</a:t>
            </a:r>
            <a:endParaRPr lang="en-US" dirty="0"/>
          </a:p>
        </p:txBody>
      </p:sp>
      <p:sp>
        <p:nvSpPr>
          <p:cNvPr id="3" name="Content Placeholder 2"/>
          <p:cNvSpPr>
            <a:spLocks noGrp="1"/>
          </p:cNvSpPr>
          <p:nvPr>
            <p:ph idx="1"/>
          </p:nvPr>
        </p:nvSpPr>
        <p:spPr>
          <a:xfrm>
            <a:off x="457200" y="1371600"/>
            <a:ext cx="8229600" cy="5181600"/>
          </a:xfrm>
        </p:spPr>
        <p:txBody>
          <a:bodyPr>
            <a:normAutofit fontScale="85000" lnSpcReduction="20000"/>
          </a:bodyPr>
          <a:lstStyle/>
          <a:p>
            <a:pPr>
              <a:buNone/>
            </a:pPr>
            <a:r>
              <a:rPr lang="en-US" dirty="0" smtClean="0"/>
              <a:t>● Check the dose required, route, time, and patient’s identity on the prescription.</a:t>
            </a:r>
          </a:p>
          <a:p>
            <a:pPr>
              <a:buNone/>
            </a:pPr>
            <a:r>
              <a:rPr lang="en-US" dirty="0" smtClean="0"/>
              <a:t>● Prepare the appropriate amount of drug required, discarding any excess in the sink.</a:t>
            </a:r>
          </a:p>
          <a:p>
            <a:pPr>
              <a:buNone/>
            </a:pPr>
            <a:r>
              <a:rPr lang="en-US" dirty="0" smtClean="0"/>
              <a:t>● In the controlled drug record book, document (a) the patient details, (b) date and time, (c) dose given, (d) dose discarded, and (e) the amount of remaining stock.</a:t>
            </a:r>
          </a:p>
          <a:p>
            <a:pPr>
              <a:buNone/>
            </a:pPr>
            <a:r>
              <a:rPr lang="en-US" dirty="0" smtClean="0"/>
              <a:t>● Both persons should go to the bedside, where the patient’s identity should be confirmed and the prescription dose, time and route should be checked again.</a:t>
            </a:r>
          </a:p>
          <a:p>
            <a:pPr>
              <a:buNone/>
            </a:pPr>
            <a:r>
              <a:rPr lang="en-US" dirty="0" smtClean="0"/>
              <a:t>● Administer the medication by the prescribed route, and document this on the prescription sheet and in the controlled drug record.</a:t>
            </a:r>
            <a:endParaRPr lang="en-US" dirty="0"/>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PERIOPERATIVE NURSING</a:t>
            </a:r>
            <a:endParaRPr lang="en-US" sz="9600" b="1" dirty="0"/>
          </a:p>
        </p:txBody>
      </p:sp>
    </p:spTree>
  </p:cSld>
  <p:clrMapOvr>
    <a:masterClrMapping/>
  </p:clrMapOvr>
  <p:timing>
    <p:tnLst>
      <p:par>
        <p:cTn id="1" dur="indefinite" restart="never" nodeType="tmRoot"/>
      </p:par>
    </p:tnLst>
  </p:timing>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PERIOPERATIVE NURSING</a:t>
            </a:r>
            <a:br>
              <a:rPr lang="en-US" b="1" dirty="0" smtClean="0"/>
            </a:b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Encompasses three phases: </a:t>
            </a:r>
          </a:p>
          <a:p>
            <a:r>
              <a:rPr lang="en-US" dirty="0" smtClean="0"/>
              <a:t>Preoperative – begins when decision to have surgery is made and ends when client is transferred to operating table.</a:t>
            </a:r>
          </a:p>
          <a:p>
            <a:r>
              <a:rPr lang="en-US" dirty="0" err="1" smtClean="0"/>
              <a:t>Intraoperative</a:t>
            </a:r>
            <a:r>
              <a:rPr lang="en-US" dirty="0" smtClean="0"/>
              <a:t> – begins when client is transferred to operating table and ends when is admitted to the recovery room. </a:t>
            </a:r>
          </a:p>
          <a:p>
            <a:r>
              <a:rPr lang="en-US" dirty="0" smtClean="0"/>
              <a:t>Postoperative – begins with admission to recovery room and ends when healing is complete.</a:t>
            </a:r>
            <a:endParaRPr lang="en-US" dirty="0"/>
          </a:p>
        </p:txBody>
      </p:sp>
    </p:spTree>
  </p:cSld>
  <p:clrMapOvr>
    <a:masterClrMapping/>
  </p:clrMapOvr>
  <p:timing>
    <p:tnLst>
      <p:par>
        <p:cTn id="1" dur="indefinite" restart="never" nodeType="tmRoot"/>
      </p:par>
    </p:tnLst>
  </p:timing>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PURPOSES OF SURGERY</a:t>
            </a:r>
            <a:endParaRPr lang="en-US" b="1" dirty="0"/>
          </a:p>
        </p:txBody>
      </p:sp>
      <p:sp>
        <p:nvSpPr>
          <p:cNvPr id="3" name="Content Placeholder 2"/>
          <p:cNvSpPr>
            <a:spLocks noGrp="1"/>
          </p:cNvSpPr>
          <p:nvPr>
            <p:ph idx="1"/>
          </p:nvPr>
        </p:nvSpPr>
        <p:spPr/>
        <p:txBody>
          <a:bodyPr/>
          <a:lstStyle/>
          <a:p>
            <a:r>
              <a:rPr lang="en-US" dirty="0" smtClean="0"/>
              <a:t>Diagnostic</a:t>
            </a:r>
          </a:p>
          <a:p>
            <a:r>
              <a:rPr lang="en-US" dirty="0" smtClean="0"/>
              <a:t>Palliative</a:t>
            </a:r>
          </a:p>
          <a:p>
            <a:r>
              <a:rPr lang="en-US" dirty="0" smtClean="0"/>
              <a:t>Ablative – removes a diseased body part</a:t>
            </a:r>
          </a:p>
          <a:p>
            <a:r>
              <a:rPr lang="en-US" dirty="0" smtClean="0"/>
              <a:t>Constructive </a:t>
            </a:r>
          </a:p>
          <a:p>
            <a:r>
              <a:rPr lang="en-US" dirty="0" smtClean="0"/>
              <a:t>Transplant </a:t>
            </a:r>
          </a:p>
          <a:p>
            <a:endParaRPr lang="en-US" dirty="0"/>
          </a:p>
        </p:txBody>
      </p:sp>
    </p:spTree>
  </p:cSld>
  <p:clrMapOvr>
    <a:masterClrMapping/>
  </p:clrMapOvr>
  <p:timing>
    <p:tnLst>
      <p:par>
        <p:cTn id="1" dur="indefinite" restart="never" nodeType="tmRoot"/>
      </p:par>
    </p:tnLst>
  </p:timing>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Responsibilities of a nurse</a:t>
            </a:r>
            <a:endParaRPr lang="en-US" dirty="0"/>
          </a:p>
        </p:txBody>
      </p:sp>
      <p:sp>
        <p:nvSpPr>
          <p:cNvPr id="3" name="Content Placeholder 2"/>
          <p:cNvSpPr>
            <a:spLocks noGrp="1"/>
          </p:cNvSpPr>
          <p:nvPr>
            <p:ph idx="1"/>
          </p:nvPr>
        </p:nvSpPr>
        <p:spPr/>
        <p:txBody>
          <a:bodyPr/>
          <a:lstStyle/>
          <a:p>
            <a:r>
              <a:rPr lang="en-US" dirty="0" smtClean="0"/>
              <a:t>Provide safe, effective and consistent nursing care during each phase of surgery.</a:t>
            </a:r>
          </a:p>
          <a:p>
            <a:r>
              <a:rPr lang="en-US" dirty="0" smtClean="0"/>
              <a:t>Continuity of care</a:t>
            </a:r>
          </a:p>
          <a:p>
            <a:r>
              <a:rPr lang="en-US" dirty="0" smtClean="0"/>
              <a:t>Assess the individual’s health</a:t>
            </a:r>
          </a:p>
          <a:p>
            <a:r>
              <a:rPr lang="en-US" dirty="0" smtClean="0"/>
              <a:t>Identify specific needs</a:t>
            </a:r>
          </a:p>
          <a:p>
            <a:endParaRPr lang="en-US" dirty="0"/>
          </a:p>
        </p:txBody>
      </p:sp>
    </p:spTree>
  </p:cSld>
  <p:clrMapOvr>
    <a:masterClrMapping/>
  </p:clrMapOvr>
  <p:timing>
    <p:tnLst>
      <p:par>
        <p:cTn id="1" dur="indefinite" restart="never" nodeType="tmRoot"/>
      </p:par>
    </p:tnLst>
  </p:timing>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PRE-OPERATIVE PHASE</a:t>
            </a:r>
            <a:endParaRPr lang="en-US" b="1" dirty="0"/>
          </a:p>
        </p:txBody>
      </p:sp>
      <p:sp>
        <p:nvSpPr>
          <p:cNvPr id="3" name="Content Placeholder 2"/>
          <p:cNvSpPr>
            <a:spLocks noGrp="1"/>
          </p:cNvSpPr>
          <p:nvPr>
            <p:ph idx="1"/>
          </p:nvPr>
        </p:nvSpPr>
        <p:spPr/>
        <p:txBody>
          <a:bodyPr/>
          <a:lstStyle/>
          <a:p>
            <a:r>
              <a:rPr lang="en-US" dirty="0" smtClean="0"/>
              <a:t>Pre-operative informed consent</a:t>
            </a:r>
          </a:p>
          <a:p>
            <a:r>
              <a:rPr lang="en-US" dirty="0" smtClean="0"/>
              <a:t>Nursing management </a:t>
            </a:r>
          </a:p>
          <a:p>
            <a:pPr>
              <a:buFontTx/>
              <a:buChar char="-"/>
            </a:pPr>
            <a:r>
              <a:rPr lang="en-US" b="1" dirty="0" smtClean="0"/>
              <a:t>Assessment</a:t>
            </a:r>
            <a:r>
              <a:rPr lang="en-US" dirty="0" smtClean="0"/>
              <a:t> – includes collecting and reviewing specific client data to determine client needs both pre and postoperatively</a:t>
            </a:r>
          </a:p>
          <a:p>
            <a:pPr>
              <a:buFontTx/>
              <a:buChar char="-"/>
            </a:pPr>
            <a:r>
              <a:rPr lang="en-US" dirty="0" smtClean="0"/>
              <a:t>Nursing history – to plan</a:t>
            </a:r>
          </a:p>
          <a:p>
            <a:pPr>
              <a:buFontTx/>
              <a:buChar char="-"/>
            </a:pPr>
            <a:r>
              <a:rPr lang="en-US" dirty="0" smtClean="0"/>
              <a:t>Physical assessment</a:t>
            </a:r>
          </a:p>
          <a:p>
            <a:pPr>
              <a:buFontTx/>
              <a:buChar char="-"/>
            </a:pPr>
            <a:r>
              <a:rPr lang="en-US" dirty="0" smtClean="0"/>
              <a:t>Screening tests</a:t>
            </a:r>
            <a:endParaRPr lang="en-US" dirty="0"/>
          </a:p>
        </p:txBody>
      </p:sp>
    </p:spTree>
  </p:cSld>
  <p:clrMapOvr>
    <a:masterClrMapping/>
  </p:clrMapOvr>
  <p:timing>
    <p:tnLst>
      <p:par>
        <p:cTn id="1" dur="indefinite" restart="never" nodeType="tmRoot"/>
      </p:par>
    </p:tnLst>
  </p:timing>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PRE-OPERATIVE PHASE</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DIAGNOSIS</a:t>
            </a:r>
          </a:p>
          <a:p>
            <a:r>
              <a:rPr lang="en-US" dirty="0" smtClean="0"/>
              <a:t>Deficient knowledge</a:t>
            </a:r>
          </a:p>
          <a:p>
            <a:r>
              <a:rPr lang="en-US" dirty="0" smtClean="0"/>
              <a:t>Fear related to effects of surgery on ability to function in usual roles; risk of death; perceived inadequate postoperative analgesia</a:t>
            </a:r>
          </a:p>
          <a:p>
            <a:r>
              <a:rPr lang="en-US" dirty="0" smtClean="0"/>
              <a:t>Disturbed sleep pattern related to hospital routines; </a:t>
            </a:r>
            <a:r>
              <a:rPr lang="en-US" dirty="0" err="1" smtClean="0"/>
              <a:t>psychologic</a:t>
            </a:r>
            <a:r>
              <a:rPr lang="en-US" dirty="0" smtClean="0"/>
              <a:t> stress</a:t>
            </a:r>
          </a:p>
          <a:p>
            <a:r>
              <a:rPr lang="en-US" dirty="0" smtClean="0"/>
              <a:t>Anticipatory grieving related to perceived loss of body part associated with planned surgery</a:t>
            </a:r>
          </a:p>
          <a:p>
            <a:r>
              <a:rPr lang="en-US" dirty="0" smtClean="0"/>
              <a:t>Ineffective coping related to conflicting values </a:t>
            </a:r>
            <a:r>
              <a:rPr lang="en-US" dirty="0" err="1" smtClean="0"/>
              <a:t>e.g</a:t>
            </a:r>
            <a:r>
              <a:rPr lang="en-US" dirty="0" smtClean="0"/>
              <a:t> need for blood </a:t>
            </a:r>
            <a:r>
              <a:rPr lang="en-US" dirty="0" err="1" smtClean="0"/>
              <a:t>tranfusion</a:t>
            </a:r>
            <a:r>
              <a:rPr lang="en-US" dirty="0" smtClean="0"/>
              <a:t> versus  religion; lack of clear outcomes of surgery.</a:t>
            </a:r>
          </a:p>
          <a:p>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274638"/>
            <a:ext cx="8229600" cy="639762"/>
          </a:xfrm>
        </p:spPr>
        <p:txBody>
          <a:bodyPr>
            <a:normAutofit fontScale="90000"/>
          </a:bodyPr>
          <a:lstStyle/>
          <a:p>
            <a:endParaRPr lang="en-US" smtClean="0"/>
          </a:p>
        </p:txBody>
      </p:sp>
      <p:sp>
        <p:nvSpPr>
          <p:cNvPr id="20483" name="Content Placeholder 2"/>
          <p:cNvSpPr>
            <a:spLocks noGrp="1"/>
          </p:cNvSpPr>
          <p:nvPr>
            <p:ph idx="1"/>
          </p:nvPr>
        </p:nvSpPr>
        <p:spPr>
          <a:xfrm>
            <a:off x="457200" y="1066800"/>
            <a:ext cx="8229600" cy="5410200"/>
          </a:xfrm>
        </p:spPr>
        <p:txBody>
          <a:bodyPr/>
          <a:lstStyle/>
          <a:p>
            <a:r>
              <a:rPr lang="en-US" dirty="0" smtClean="0"/>
              <a:t>Promote good understanding between the Association and employing agencies and consumers.</a:t>
            </a:r>
          </a:p>
          <a:p>
            <a:r>
              <a:rPr lang="en-US" dirty="0" smtClean="0"/>
              <a:t>Act as a local representative body of the nursing profession in whatever circumstances that may arise. </a:t>
            </a:r>
          </a:p>
          <a:p>
            <a:r>
              <a:rPr lang="en-US" dirty="0" smtClean="0"/>
              <a:t>Assist wherever possible noNNAK members who by reason of adversity or ill health are in need of help. </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PRE-OPERATIVE PHASE</a:t>
            </a:r>
            <a:endParaRPr lang="en-US" dirty="0"/>
          </a:p>
        </p:txBody>
      </p:sp>
      <p:sp>
        <p:nvSpPr>
          <p:cNvPr id="3" name="Content Placeholder 2"/>
          <p:cNvSpPr>
            <a:spLocks noGrp="1"/>
          </p:cNvSpPr>
          <p:nvPr>
            <p:ph idx="1"/>
          </p:nvPr>
        </p:nvSpPr>
        <p:spPr/>
        <p:txBody>
          <a:bodyPr/>
          <a:lstStyle/>
          <a:p>
            <a:pPr>
              <a:buNone/>
            </a:pPr>
            <a:r>
              <a:rPr lang="en-US" b="1" dirty="0" smtClean="0"/>
              <a:t>PLANNING</a:t>
            </a:r>
          </a:p>
          <a:p>
            <a:r>
              <a:rPr lang="en-US" dirty="0" smtClean="0"/>
              <a:t>Goal is to ensure that the client is mentally and physically prepared for surgery</a:t>
            </a:r>
          </a:p>
          <a:p>
            <a:r>
              <a:rPr lang="en-US" dirty="0" smtClean="0"/>
              <a:t>Should involve the client and support people</a:t>
            </a:r>
          </a:p>
          <a:p>
            <a:r>
              <a:rPr lang="en-US" dirty="0" smtClean="0"/>
              <a:t>Plan for home care</a:t>
            </a:r>
          </a:p>
          <a:p>
            <a:r>
              <a:rPr lang="en-US" dirty="0" smtClean="0"/>
              <a:t>Discharge planning – incorporates client’s and support people’s abilities and resources for care.</a:t>
            </a:r>
            <a:endParaRPr lang="en-US" dirty="0"/>
          </a:p>
        </p:txBody>
      </p:sp>
    </p:spTree>
  </p:cSld>
  <p:clrMapOvr>
    <a:masterClrMapping/>
  </p:clrMapOvr>
  <p:timing>
    <p:tnLst>
      <p:par>
        <p:cTn id="1" dur="indefinite" restart="never" nodeType="tmRoot"/>
      </p:par>
    </p:tnLst>
  </p:timing>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PRE-OPERATIVE PHASE</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PRE-OPERATIVE CHECKLIST</a:t>
            </a:r>
          </a:p>
          <a:p>
            <a:r>
              <a:rPr lang="en-US" dirty="0" smtClean="0"/>
              <a:t>Patient’s name</a:t>
            </a:r>
          </a:p>
          <a:p>
            <a:r>
              <a:rPr lang="en-US" dirty="0" smtClean="0"/>
              <a:t>Consent form signed</a:t>
            </a:r>
          </a:p>
          <a:p>
            <a:r>
              <a:rPr lang="en-US" dirty="0" smtClean="0"/>
              <a:t>Patient starved</a:t>
            </a:r>
          </a:p>
          <a:p>
            <a:r>
              <a:rPr lang="en-US" dirty="0" err="1" smtClean="0"/>
              <a:t>Jewellery</a:t>
            </a:r>
            <a:r>
              <a:rPr lang="en-US" dirty="0" smtClean="0"/>
              <a:t>/ dentures/ other prostheses removed</a:t>
            </a:r>
          </a:p>
          <a:p>
            <a:r>
              <a:rPr lang="en-US" dirty="0" smtClean="0"/>
              <a:t>Bladder emptied</a:t>
            </a:r>
          </a:p>
          <a:p>
            <a:r>
              <a:rPr lang="en-US" dirty="0" smtClean="0"/>
              <a:t>Baseline observations taken</a:t>
            </a:r>
          </a:p>
          <a:p>
            <a:r>
              <a:rPr lang="en-US" dirty="0" smtClean="0"/>
              <a:t>Allergies noted</a:t>
            </a:r>
          </a:p>
          <a:p>
            <a:r>
              <a:rPr lang="en-US" dirty="0" smtClean="0"/>
              <a:t>Available lab works/ x-rays/ blood for transfusion</a:t>
            </a:r>
          </a:p>
          <a:p>
            <a:r>
              <a:rPr lang="en-US" dirty="0" smtClean="0"/>
              <a:t>Theatre gown</a:t>
            </a:r>
          </a:p>
          <a:p>
            <a:r>
              <a:rPr lang="en-US" dirty="0" smtClean="0"/>
              <a:t>Shaving (</a:t>
            </a:r>
            <a:r>
              <a:rPr lang="en-US" dirty="0" err="1" smtClean="0"/>
              <a:t>prn</a:t>
            </a:r>
            <a:r>
              <a:rPr lang="en-US" dirty="0" smtClean="0"/>
              <a:t>)</a:t>
            </a:r>
            <a:endParaRPr lang="en-US" dirty="0"/>
          </a:p>
        </p:txBody>
      </p:sp>
    </p:spTree>
  </p:cSld>
  <p:clrMapOvr>
    <a:masterClrMapping/>
  </p:clrMapOvr>
  <p:timing>
    <p:tnLst>
      <p:par>
        <p:cTn id="1" dur="indefinite" restart="never" nodeType="tmRoot"/>
      </p:par>
    </p:tnLst>
  </p:timing>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PRE-OPERATIVE PHASE</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IMPLEMENTATION</a:t>
            </a:r>
          </a:p>
          <a:p>
            <a:r>
              <a:rPr lang="en-US" dirty="0" smtClean="0"/>
              <a:t>Preoperative teaching – information; skills training; psychosocial support</a:t>
            </a:r>
          </a:p>
          <a:p>
            <a:r>
              <a:rPr lang="en-US" dirty="0" smtClean="0"/>
              <a:t>Physical preparation – nutrition and fluids; elimination; hygiene; medications; rest and sleep; valuables; prostheses; skin preparation; vital signs</a:t>
            </a:r>
          </a:p>
          <a:p>
            <a:pPr>
              <a:buNone/>
            </a:pPr>
            <a:r>
              <a:rPr lang="en-US" b="1" dirty="0" smtClean="0"/>
              <a:t>EVALUATION</a:t>
            </a:r>
          </a:p>
          <a:p>
            <a:r>
              <a:rPr lang="en-US" dirty="0" smtClean="0"/>
              <a:t>Goals are evaluated according to desired outcomes </a:t>
            </a:r>
            <a:endParaRPr lang="en-US" dirty="0"/>
          </a:p>
        </p:txBody>
      </p:sp>
    </p:spTree>
  </p:cSld>
  <p:clrMapOvr>
    <a:masterClrMapping/>
  </p:clrMapOvr>
  <p:timing>
    <p:tnLst>
      <p:par>
        <p:cTn id="1" dur="indefinite" restart="never" nodeType="tmRoot"/>
      </p:par>
    </p:tnLst>
  </p:timing>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PREOPERATIVE INSTRUCTIONS</a:t>
            </a:r>
            <a:endParaRPr lang="en-US" b="1" dirty="0"/>
          </a:p>
        </p:txBody>
      </p:sp>
      <p:sp>
        <p:nvSpPr>
          <p:cNvPr id="3" name="Content Placeholder 2"/>
          <p:cNvSpPr>
            <a:spLocks noGrp="1"/>
          </p:cNvSpPr>
          <p:nvPr>
            <p:ph idx="1"/>
          </p:nvPr>
        </p:nvSpPr>
        <p:spPr>
          <a:xfrm>
            <a:off x="457200" y="1600200"/>
            <a:ext cx="8229600" cy="4953000"/>
          </a:xfrm>
        </p:spPr>
        <p:txBody>
          <a:bodyPr>
            <a:normAutofit fontScale="85000" lnSpcReduction="10000"/>
          </a:bodyPr>
          <a:lstStyle/>
          <a:p>
            <a:r>
              <a:rPr lang="en-US" dirty="0" smtClean="0"/>
              <a:t>Explain the need for preoperative tests</a:t>
            </a:r>
          </a:p>
          <a:p>
            <a:r>
              <a:rPr lang="en-US" dirty="0" smtClean="0"/>
              <a:t>Discuss bowel preparation if required</a:t>
            </a:r>
          </a:p>
          <a:p>
            <a:r>
              <a:rPr lang="en-US" dirty="0" smtClean="0"/>
              <a:t>Discuss skin preparation including operative area and preoperative bath</a:t>
            </a:r>
          </a:p>
          <a:p>
            <a:r>
              <a:rPr lang="en-US" dirty="0" smtClean="0"/>
              <a:t>Discuss preoperative medications if ordered</a:t>
            </a:r>
          </a:p>
          <a:p>
            <a:r>
              <a:rPr lang="en-US" dirty="0" smtClean="0"/>
              <a:t>Discuss the visit by the </a:t>
            </a:r>
            <a:r>
              <a:rPr lang="en-US" dirty="0" err="1" smtClean="0"/>
              <a:t>anaethetist</a:t>
            </a:r>
            <a:endParaRPr lang="en-US" dirty="0" smtClean="0"/>
          </a:p>
          <a:p>
            <a:r>
              <a:rPr lang="en-US" dirty="0" smtClean="0"/>
              <a:t>Provide a general timetable for </a:t>
            </a:r>
            <a:r>
              <a:rPr lang="en-US" dirty="0" err="1" smtClean="0"/>
              <a:t>perioperative</a:t>
            </a:r>
            <a:r>
              <a:rPr lang="en-US" dirty="0" smtClean="0"/>
              <a:t> events</a:t>
            </a:r>
          </a:p>
          <a:p>
            <a:r>
              <a:rPr lang="en-US" dirty="0" smtClean="0"/>
              <a:t>Discuss the need to remove </a:t>
            </a:r>
            <a:r>
              <a:rPr lang="en-US" dirty="0" err="1" smtClean="0"/>
              <a:t>jewelery</a:t>
            </a:r>
            <a:r>
              <a:rPr lang="en-US" dirty="0" smtClean="0"/>
              <a:t>, make-up and all prostheses</a:t>
            </a:r>
          </a:p>
          <a:p>
            <a:r>
              <a:rPr lang="en-US" dirty="0" smtClean="0"/>
              <a:t>Teach deep breathing, coughing, leg exercises, ways to turn and move and splinting techniques</a:t>
            </a:r>
            <a:endParaRPr lang="en-US" dirty="0"/>
          </a:p>
        </p:txBody>
      </p:sp>
    </p:spTree>
  </p:cSld>
  <p:clrMapOvr>
    <a:masterClrMapping/>
  </p:clrMapOvr>
  <p:timing>
    <p:tnLst>
      <p:par>
        <p:cTn id="1" dur="indefinite" restart="never" nodeType="tmRoot"/>
      </p:par>
    </p:tnLst>
  </p:timing>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POST OPERATIVE REGIMEN</a:t>
            </a:r>
            <a:endParaRPr lang="en-US" b="1" dirty="0"/>
          </a:p>
        </p:txBody>
      </p:sp>
      <p:sp>
        <p:nvSpPr>
          <p:cNvPr id="3" name="Content Placeholder 2"/>
          <p:cNvSpPr>
            <a:spLocks noGrp="1"/>
          </p:cNvSpPr>
          <p:nvPr>
            <p:ph idx="1"/>
          </p:nvPr>
        </p:nvSpPr>
        <p:spPr>
          <a:xfrm>
            <a:off x="457200" y="1295400"/>
            <a:ext cx="8229600" cy="5257800"/>
          </a:xfrm>
        </p:spPr>
        <p:txBody>
          <a:bodyPr>
            <a:normAutofit fontScale="92500" lnSpcReduction="20000"/>
          </a:bodyPr>
          <a:lstStyle/>
          <a:p>
            <a:r>
              <a:rPr lang="en-US" dirty="0" smtClean="0"/>
              <a:t>Discuss the post-</a:t>
            </a:r>
            <a:r>
              <a:rPr lang="en-US" dirty="0" err="1" smtClean="0"/>
              <a:t>anaesthesia</a:t>
            </a:r>
            <a:r>
              <a:rPr lang="en-US" dirty="0" smtClean="0"/>
              <a:t> recovery room’s routines and emergency equipment</a:t>
            </a:r>
          </a:p>
          <a:p>
            <a:r>
              <a:rPr lang="en-US" dirty="0" smtClean="0"/>
              <a:t>Review type and frequency of assessment activities</a:t>
            </a:r>
          </a:p>
          <a:p>
            <a:r>
              <a:rPr lang="en-US" dirty="0" smtClean="0"/>
              <a:t>Discuss pain management</a:t>
            </a:r>
          </a:p>
          <a:p>
            <a:r>
              <a:rPr lang="en-US" dirty="0" smtClean="0"/>
              <a:t>Explain usual activity restrictions and precautions related to getting up for the first time postoperatively</a:t>
            </a:r>
          </a:p>
          <a:p>
            <a:r>
              <a:rPr lang="en-US" dirty="0" smtClean="0"/>
              <a:t>Describe usual dietary alterations</a:t>
            </a:r>
          </a:p>
          <a:p>
            <a:r>
              <a:rPr lang="en-US" dirty="0" smtClean="0"/>
              <a:t>Discuss postoperative dressings and drains</a:t>
            </a:r>
          </a:p>
          <a:p>
            <a:r>
              <a:rPr lang="en-US" dirty="0" smtClean="0"/>
              <a:t>Provide and explanation and tour of ICU if client is to be transferred postoperatively</a:t>
            </a:r>
            <a:endParaRPr lang="en-US" dirty="0"/>
          </a:p>
        </p:txBody>
      </p:sp>
    </p:spTree>
  </p:cSld>
  <p:clrMapOvr>
    <a:masterClrMapping/>
  </p:clrMapOvr>
  <p:timing>
    <p:tnLst>
      <p:par>
        <p:cTn id="1" dur="indefinite" restart="never" nodeType="tmRoot"/>
      </p:par>
    </p:tnLst>
  </p:timing>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INTRAOPERATIVE PHASE</a:t>
            </a:r>
            <a:endParaRPr lang="en-US" b="1"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ASSESSMENT</a:t>
            </a:r>
          </a:p>
          <a:p>
            <a:r>
              <a:rPr lang="en-US" dirty="0" smtClean="0"/>
              <a:t>Nurse confirms patient’s identity and assesses physical and emotional status</a:t>
            </a:r>
          </a:p>
          <a:p>
            <a:r>
              <a:rPr lang="en-US" dirty="0" smtClean="0"/>
              <a:t>Assessment continues throughout surgery; monitor client’s vital signs</a:t>
            </a:r>
          </a:p>
          <a:p>
            <a:pPr>
              <a:buNone/>
            </a:pPr>
            <a:r>
              <a:rPr lang="en-US" b="1" dirty="0" smtClean="0"/>
              <a:t>DIAGNOSING</a:t>
            </a:r>
          </a:p>
          <a:p>
            <a:r>
              <a:rPr lang="en-US" dirty="0" smtClean="0"/>
              <a:t>Risk for aspiration</a:t>
            </a:r>
          </a:p>
          <a:p>
            <a:r>
              <a:rPr lang="en-US" dirty="0" smtClean="0"/>
              <a:t>Impaired skin integrity</a:t>
            </a:r>
          </a:p>
          <a:p>
            <a:r>
              <a:rPr lang="en-US" dirty="0" smtClean="0"/>
              <a:t>Risk for imbalanced body temperature</a:t>
            </a:r>
          </a:p>
          <a:p>
            <a:r>
              <a:rPr lang="en-US" dirty="0" smtClean="0"/>
              <a:t>Ineffective tissue perfusion</a:t>
            </a:r>
          </a:p>
          <a:p>
            <a:r>
              <a:rPr lang="en-US" dirty="0" smtClean="0"/>
              <a:t>Risk for deficient fluid volume</a:t>
            </a:r>
            <a:endParaRPr lang="en-US" dirty="0"/>
          </a:p>
        </p:txBody>
      </p:sp>
    </p:spTree>
  </p:cSld>
  <p:clrMapOvr>
    <a:masterClrMapping/>
  </p:clrMapOvr>
  <p:timing>
    <p:tnLst>
      <p:par>
        <p:cTn id="1" dur="indefinite" restart="never" nodeType="tmRoot"/>
      </p:par>
    </p:tnLst>
  </p:timing>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INTRAOPERATIVE PHASE</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PLANNING</a:t>
            </a:r>
          </a:p>
          <a:p>
            <a:r>
              <a:rPr lang="en-US" dirty="0" smtClean="0"/>
              <a:t>The overall goals are to maintain client’s safety and to maintain homeostasis.</a:t>
            </a:r>
          </a:p>
          <a:p>
            <a:pPr>
              <a:buNone/>
            </a:pPr>
            <a:r>
              <a:rPr lang="en-US" b="1" dirty="0" smtClean="0"/>
              <a:t>IMPLEMENTING</a:t>
            </a:r>
          </a:p>
          <a:p>
            <a:r>
              <a:rPr lang="en-US" dirty="0" smtClean="0"/>
              <a:t>Surgical skin preparation – cleaning surgical site; shaving if necessary; applying antimicrobial agent</a:t>
            </a:r>
          </a:p>
          <a:p>
            <a:r>
              <a:rPr lang="en-US" dirty="0" smtClean="0"/>
              <a:t>Positioning –ideal positioning provides optimal visualization and access to the surgical site; optimal access for assessing and maintaining </a:t>
            </a:r>
            <a:r>
              <a:rPr lang="en-US" dirty="0" err="1" smtClean="0"/>
              <a:t>anaesthesia</a:t>
            </a:r>
            <a:r>
              <a:rPr lang="en-US" dirty="0" smtClean="0"/>
              <a:t> and vital function; protection of client from harm.</a:t>
            </a:r>
            <a:endParaRPr lang="en-US" dirty="0"/>
          </a:p>
        </p:txBody>
      </p:sp>
    </p:spTree>
  </p:cSld>
  <p:clrMapOvr>
    <a:masterClrMapping/>
  </p:clrMapOvr>
  <p:timing>
    <p:tnLst>
      <p:par>
        <p:cTn id="1" dur="indefinite" restart="never" nodeType="tmRoot"/>
      </p:par>
    </p:tnLst>
  </p:timing>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INTRAOPERATIVE PHASE</a:t>
            </a:r>
            <a:endParaRPr lang="en-US" dirty="0"/>
          </a:p>
        </p:txBody>
      </p:sp>
      <p:sp>
        <p:nvSpPr>
          <p:cNvPr id="3" name="Content Placeholder 2"/>
          <p:cNvSpPr>
            <a:spLocks noGrp="1"/>
          </p:cNvSpPr>
          <p:nvPr>
            <p:ph idx="1"/>
          </p:nvPr>
        </p:nvSpPr>
        <p:spPr/>
        <p:txBody>
          <a:bodyPr/>
          <a:lstStyle/>
          <a:p>
            <a:pPr>
              <a:buNone/>
            </a:pPr>
            <a:r>
              <a:rPr lang="en-US" dirty="0" smtClean="0"/>
              <a:t>EVALUATING</a:t>
            </a:r>
          </a:p>
          <a:p>
            <a:r>
              <a:rPr lang="en-US" dirty="0" smtClean="0"/>
              <a:t>The </a:t>
            </a:r>
            <a:r>
              <a:rPr lang="en-US" dirty="0" err="1" smtClean="0"/>
              <a:t>intraoperative</a:t>
            </a:r>
            <a:r>
              <a:rPr lang="en-US" dirty="0" smtClean="0"/>
              <a:t> nurse uses the goals developed during the planning phase and collects data to evaluate whether the desired outcomes have been achieved.</a:t>
            </a:r>
          </a:p>
          <a:p>
            <a:r>
              <a:rPr lang="en-US" dirty="0" smtClean="0"/>
              <a:t>Documentation – throughout the </a:t>
            </a:r>
            <a:r>
              <a:rPr lang="en-US" dirty="0" err="1" smtClean="0"/>
              <a:t>intraoperative</a:t>
            </a:r>
            <a:r>
              <a:rPr lang="en-US" dirty="0" smtClean="0"/>
              <a:t> phase.</a:t>
            </a:r>
            <a:endParaRPr lang="en-US" dirty="0"/>
          </a:p>
        </p:txBody>
      </p:sp>
    </p:spTree>
  </p:cSld>
  <p:clrMapOvr>
    <a:masterClrMapping/>
  </p:clrMapOvr>
  <p:timing>
    <p:tnLst>
      <p:par>
        <p:cTn id="1" dur="indefinite" restart="never" nodeType="tmRoot"/>
      </p:par>
    </p:tnLst>
  </p:timing>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POSTOPERATIVE PHASE</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Important for client’s recovery</a:t>
            </a:r>
          </a:p>
          <a:p>
            <a:pPr>
              <a:buNone/>
            </a:pPr>
            <a:r>
              <a:rPr lang="en-US" b="1" dirty="0" smtClean="0"/>
              <a:t>ASSESSING</a:t>
            </a:r>
          </a:p>
          <a:p>
            <a:r>
              <a:rPr lang="en-US" dirty="0" smtClean="0"/>
              <a:t>The nurse checks physician’s stat orders; operation performed; presence and location of any drains; </a:t>
            </a:r>
            <a:r>
              <a:rPr lang="en-US" dirty="0" err="1" smtClean="0"/>
              <a:t>anaesthatic</a:t>
            </a:r>
            <a:r>
              <a:rPr lang="en-US" dirty="0" smtClean="0"/>
              <a:t> used; postoperative diagnosis; estimated blood loss, medication administered in operating room</a:t>
            </a:r>
          </a:p>
          <a:p>
            <a:r>
              <a:rPr lang="en-US" dirty="0" smtClean="0"/>
              <a:t>Level of consciousness</a:t>
            </a:r>
          </a:p>
          <a:p>
            <a:r>
              <a:rPr lang="en-US" dirty="0" smtClean="0"/>
              <a:t>Vital signs</a:t>
            </a:r>
          </a:p>
          <a:p>
            <a:r>
              <a:rPr lang="en-US" dirty="0" smtClean="0"/>
              <a:t>Skin </a:t>
            </a:r>
            <a:r>
              <a:rPr lang="en-US" dirty="0" err="1" smtClean="0"/>
              <a:t>colour</a:t>
            </a:r>
            <a:r>
              <a:rPr lang="en-US" dirty="0" smtClean="0"/>
              <a:t> and temperature</a:t>
            </a:r>
          </a:p>
          <a:p>
            <a:r>
              <a:rPr lang="en-US" dirty="0" smtClean="0"/>
              <a:t>Comfort</a:t>
            </a:r>
          </a:p>
          <a:p>
            <a:r>
              <a:rPr lang="en-US" dirty="0" smtClean="0"/>
              <a:t>Fluid balance</a:t>
            </a:r>
          </a:p>
          <a:p>
            <a:r>
              <a:rPr lang="en-US" dirty="0" smtClean="0"/>
              <a:t>Dressing and bedclothes</a:t>
            </a:r>
          </a:p>
          <a:p>
            <a:endParaRPr lang="en-US" dirty="0"/>
          </a:p>
        </p:txBody>
      </p:sp>
    </p:spTree>
  </p:cSld>
  <p:clrMapOvr>
    <a:masterClrMapping/>
  </p:clrMapOvr>
  <p:timing>
    <p:tnLst>
      <p:par>
        <p:cTn id="1" dur="indefinite" restart="never" nodeType="tmRoot"/>
      </p:par>
    </p:tnLst>
  </p:timing>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POSTOPERATIVE PHASE</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DIAGNOSING</a:t>
            </a:r>
          </a:p>
          <a:p>
            <a:pPr>
              <a:buNone/>
            </a:pPr>
            <a:r>
              <a:rPr lang="en-US" dirty="0" smtClean="0"/>
              <a:t>Actual and potential NANDA diagnoses include:</a:t>
            </a:r>
          </a:p>
          <a:p>
            <a:r>
              <a:rPr lang="en-US" dirty="0" smtClean="0"/>
              <a:t>Acute pain</a:t>
            </a:r>
          </a:p>
          <a:p>
            <a:r>
              <a:rPr lang="en-US" dirty="0" smtClean="0"/>
              <a:t>Risk for infection</a:t>
            </a:r>
          </a:p>
          <a:p>
            <a:r>
              <a:rPr lang="en-US" dirty="0" smtClean="0"/>
              <a:t>Risk for injury</a:t>
            </a:r>
          </a:p>
          <a:p>
            <a:r>
              <a:rPr lang="en-US" dirty="0" smtClean="0"/>
              <a:t>Risk for deficient fluid volume</a:t>
            </a:r>
          </a:p>
          <a:p>
            <a:r>
              <a:rPr lang="en-US" dirty="0" smtClean="0"/>
              <a:t>Ineffective airway clearance</a:t>
            </a:r>
          </a:p>
          <a:p>
            <a:r>
              <a:rPr lang="en-US" dirty="0" smtClean="0"/>
              <a:t>Ineffective breathing pattern</a:t>
            </a:r>
          </a:p>
          <a:p>
            <a:r>
              <a:rPr lang="en-US" dirty="0" smtClean="0"/>
              <a:t>Self care deficit</a:t>
            </a:r>
          </a:p>
          <a:p>
            <a:r>
              <a:rPr lang="en-US" dirty="0" smtClean="0"/>
              <a:t>Disturbed body image</a:t>
            </a:r>
          </a:p>
          <a:p>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274638"/>
            <a:ext cx="8229600" cy="639762"/>
          </a:xfrm>
        </p:spPr>
        <p:txBody>
          <a:bodyPr>
            <a:normAutofit fontScale="90000"/>
          </a:bodyPr>
          <a:lstStyle/>
          <a:p>
            <a:endParaRPr lang="en-US" smtClean="0"/>
          </a:p>
        </p:txBody>
      </p:sp>
      <p:sp>
        <p:nvSpPr>
          <p:cNvPr id="21507" name="Content Placeholder 2"/>
          <p:cNvSpPr>
            <a:spLocks noGrp="1"/>
          </p:cNvSpPr>
          <p:nvPr>
            <p:ph idx="1"/>
          </p:nvPr>
        </p:nvSpPr>
        <p:spPr>
          <a:xfrm>
            <a:off x="457200" y="1143000"/>
            <a:ext cx="8229600" cy="5181600"/>
          </a:xfrm>
        </p:spPr>
        <p:txBody>
          <a:bodyPr/>
          <a:lstStyle/>
          <a:p>
            <a:r>
              <a:rPr lang="en-US" dirty="0" smtClean="0"/>
              <a:t>Promote high standard nursing ethics, conduct and practice, which is organized and functions unrestricted by consideration of nationality, race, creed, politics, age, sex or social status.</a:t>
            </a:r>
          </a:p>
          <a:p>
            <a:r>
              <a:rPr lang="en-US" dirty="0" smtClean="0"/>
              <a:t>Arrange and hold periodic meetings of the Association for professional, education and social purposes. </a:t>
            </a:r>
          </a:p>
          <a:p>
            <a:pPr>
              <a:buFont typeface="Arial" charset="0"/>
              <a:buNone/>
            </a:pPr>
            <a:endParaRPr lang="en-US" dirty="0" smtClean="0"/>
          </a:p>
          <a:p>
            <a:endParaRPr lang="en-US" dirty="0" smtClean="0"/>
          </a:p>
        </p:txBody>
      </p:sp>
    </p:spTree>
  </p:cSld>
  <p:clrMapOvr>
    <a:masterClrMapping/>
  </p:clrMapOvr>
  <p:timing>
    <p:tnLst>
      <p:par>
        <p:cTn id="1" dur="indefinite" restart="never" nodeType="tmRoot"/>
      </p:par>
    </p:tnLst>
  </p:timing>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POSTOPERATIVE PHASE</a:t>
            </a:r>
            <a:endParaRPr lang="en-US" dirty="0"/>
          </a:p>
        </p:txBody>
      </p:sp>
      <p:sp>
        <p:nvSpPr>
          <p:cNvPr id="3" name="Content Placeholder 2"/>
          <p:cNvSpPr>
            <a:spLocks noGrp="1"/>
          </p:cNvSpPr>
          <p:nvPr>
            <p:ph idx="1"/>
          </p:nvPr>
        </p:nvSpPr>
        <p:spPr>
          <a:xfrm>
            <a:off x="457200" y="1600200"/>
            <a:ext cx="8229600" cy="4953000"/>
          </a:xfrm>
        </p:spPr>
        <p:txBody>
          <a:bodyPr>
            <a:normAutofit fontScale="77500" lnSpcReduction="20000"/>
          </a:bodyPr>
          <a:lstStyle/>
          <a:p>
            <a:pPr>
              <a:buNone/>
            </a:pPr>
            <a:r>
              <a:rPr lang="en-US" b="1" dirty="0" smtClean="0"/>
              <a:t>PLANNING</a:t>
            </a:r>
          </a:p>
          <a:p>
            <a:r>
              <a:rPr lang="en-US" dirty="0" smtClean="0"/>
              <a:t>Postoperative care planning and discharge planning begin in the preoperative phase</a:t>
            </a:r>
          </a:p>
          <a:p>
            <a:pPr>
              <a:buNone/>
            </a:pPr>
            <a:r>
              <a:rPr lang="en-US" b="1" dirty="0" smtClean="0"/>
              <a:t>IMPLEMENTING</a:t>
            </a:r>
          </a:p>
          <a:p>
            <a:r>
              <a:rPr lang="en-US" dirty="0" smtClean="0"/>
              <a:t>Pain management</a:t>
            </a:r>
          </a:p>
          <a:p>
            <a:r>
              <a:rPr lang="en-US" dirty="0" smtClean="0"/>
              <a:t>Positioning</a:t>
            </a:r>
          </a:p>
          <a:p>
            <a:r>
              <a:rPr lang="en-US" dirty="0" smtClean="0"/>
              <a:t>Deep breathing and coughing  and Leg exercises</a:t>
            </a:r>
          </a:p>
          <a:p>
            <a:r>
              <a:rPr lang="en-US" dirty="0" smtClean="0"/>
              <a:t>Moving and ambulation</a:t>
            </a:r>
          </a:p>
          <a:p>
            <a:r>
              <a:rPr lang="en-US" dirty="0" smtClean="0"/>
              <a:t>Hydration</a:t>
            </a:r>
          </a:p>
          <a:p>
            <a:r>
              <a:rPr lang="en-US" dirty="0" smtClean="0"/>
              <a:t>Diet</a:t>
            </a:r>
          </a:p>
          <a:p>
            <a:r>
              <a:rPr lang="en-US" dirty="0" smtClean="0"/>
              <a:t>Urinary elimination</a:t>
            </a:r>
          </a:p>
          <a:p>
            <a:r>
              <a:rPr lang="en-US" dirty="0" smtClean="0"/>
              <a:t>Suction</a:t>
            </a:r>
          </a:p>
          <a:p>
            <a:r>
              <a:rPr lang="en-US" dirty="0" smtClean="0"/>
              <a:t>Home care teaching</a:t>
            </a:r>
            <a:endParaRPr lang="en-US" dirty="0"/>
          </a:p>
        </p:txBody>
      </p:sp>
    </p:spTree>
  </p:cSld>
  <p:clrMapOvr>
    <a:masterClrMapping/>
  </p:clrMapOvr>
  <p:timing>
    <p:tnLst>
      <p:par>
        <p:cTn id="1" dur="indefinite" restart="never" nodeType="tmRoot"/>
      </p:par>
    </p:tnLst>
  </p:timing>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POSTOPERATIVE PHASE</a:t>
            </a:r>
            <a:endParaRPr lang="en-US" dirty="0"/>
          </a:p>
        </p:txBody>
      </p:sp>
      <p:sp>
        <p:nvSpPr>
          <p:cNvPr id="3" name="Content Placeholder 2"/>
          <p:cNvSpPr>
            <a:spLocks noGrp="1"/>
          </p:cNvSpPr>
          <p:nvPr>
            <p:ph idx="1"/>
          </p:nvPr>
        </p:nvSpPr>
        <p:spPr/>
        <p:txBody>
          <a:bodyPr/>
          <a:lstStyle/>
          <a:p>
            <a:pPr>
              <a:buNone/>
            </a:pPr>
            <a:r>
              <a:rPr lang="en-US" b="1" dirty="0" smtClean="0"/>
              <a:t>EVALUATING</a:t>
            </a:r>
          </a:p>
          <a:p>
            <a:r>
              <a:rPr lang="en-US" dirty="0" smtClean="0"/>
              <a:t>The nurse collects data to evaluate whether the identified goals and desired outcomes have been achieved.</a:t>
            </a:r>
          </a:p>
          <a:p>
            <a:r>
              <a:rPr lang="en-US" dirty="0" smtClean="0"/>
              <a:t>If the desired outcomes are not achieved, the nurse and client and support people need to explore the reasons before modifying the care plan.</a:t>
            </a:r>
          </a:p>
          <a:p>
            <a:endParaRPr lang="en-US" dirty="0"/>
          </a:p>
        </p:txBody>
      </p:sp>
    </p:spTree>
  </p:cSld>
  <p:clrMapOvr>
    <a:masterClrMapping/>
  </p:clrMapOvr>
  <p:timing>
    <p:tnLst>
      <p:par>
        <p:cTn id="1" dur="indefinite" restart="never" nodeType="tmRoot"/>
      </p:par>
    </p:tnLst>
  </p:timing>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SPECIMEN COLLECTION</a:t>
            </a:r>
            <a:endParaRPr lang="en-US" sz="9600" b="1" dirty="0"/>
          </a:p>
        </p:txBody>
      </p:sp>
    </p:spTree>
  </p:cSld>
  <p:clrMapOvr>
    <a:masterClrMapping/>
  </p:clrMapOvr>
  <p:timing>
    <p:tnLst>
      <p:par>
        <p:cTn id="1" dur="indefinite" restart="never" nodeType="tmRoot"/>
      </p:par>
    </p:tnLst>
  </p:timing>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Specimen collection</a:t>
            </a:r>
            <a:endParaRPr lang="en-US" b="1" dirty="0"/>
          </a:p>
        </p:txBody>
      </p:sp>
      <p:sp>
        <p:nvSpPr>
          <p:cNvPr id="3" name="Content Placeholder 2"/>
          <p:cNvSpPr>
            <a:spLocks noGrp="1"/>
          </p:cNvSpPr>
          <p:nvPr>
            <p:ph idx="1"/>
          </p:nvPr>
        </p:nvSpPr>
        <p:spPr>
          <a:xfrm>
            <a:off x="457200" y="1371600"/>
            <a:ext cx="8229600" cy="4754563"/>
          </a:xfrm>
        </p:spPr>
        <p:txBody>
          <a:bodyPr>
            <a:normAutofit/>
          </a:bodyPr>
          <a:lstStyle/>
          <a:p>
            <a:r>
              <a:rPr lang="en-US" dirty="0" smtClean="0"/>
              <a:t>Specimen collection refers to collecting various specimens (samples), such as, stool, urine, blood and other body fluids or tissues, from the patient for diagnostic or therapeutic purposes.</a:t>
            </a:r>
          </a:p>
          <a:p>
            <a:r>
              <a:rPr lang="en-US" dirty="0" smtClean="0"/>
              <a:t>Various types of specimen collected from the patient in the clinical settings, either in out patient departments (OPD) or in-patient units, for diagnostic and therapeutic purposes. </a:t>
            </a:r>
          </a:p>
        </p:txBody>
      </p:sp>
    </p:spTree>
  </p:cSld>
  <p:clrMapOvr>
    <a:masterClrMapping/>
  </p:clrMapOvr>
  <p:timing>
    <p:tnLst>
      <p:par>
        <p:cTn id="1" dur="indefinite" restart="never" nodeType="tmRoot"/>
      </p:par>
    </p:tnLst>
  </p:timing>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General considerations</a:t>
            </a:r>
            <a:endParaRPr lang="en-US" b="1" dirty="0"/>
          </a:p>
        </p:txBody>
      </p:sp>
      <p:sp>
        <p:nvSpPr>
          <p:cNvPr id="3" name="Content Placeholder 2"/>
          <p:cNvSpPr>
            <a:spLocks noGrp="1"/>
          </p:cNvSpPr>
          <p:nvPr>
            <p:ph idx="1"/>
          </p:nvPr>
        </p:nvSpPr>
        <p:spPr/>
        <p:txBody>
          <a:bodyPr>
            <a:normAutofit lnSpcReduction="10000"/>
          </a:bodyPr>
          <a:lstStyle/>
          <a:p>
            <a:r>
              <a:rPr lang="en-US" dirty="0" smtClean="0"/>
              <a:t>When collecting specimen, wear gloves to protect self from contact with body fluids.</a:t>
            </a:r>
          </a:p>
          <a:p>
            <a:pPr>
              <a:buNone/>
            </a:pPr>
            <a:r>
              <a:rPr lang="en-US" dirty="0" smtClean="0"/>
              <a:t>1. Get request for specimen collection and identify the types of specimen being collected and the patient from which the specimen collected.</a:t>
            </a:r>
          </a:p>
          <a:p>
            <a:pPr>
              <a:buNone/>
            </a:pPr>
            <a:r>
              <a:rPr lang="en-US" dirty="0" smtClean="0"/>
              <a:t>2. Give adequate explanation to the patient about the purpose, type of specimen being collected and the method used.</a:t>
            </a:r>
            <a:endParaRPr lang="en-US" dirty="0"/>
          </a:p>
        </p:txBody>
      </p:sp>
    </p:spTree>
  </p:cSld>
  <p:clrMapOvr>
    <a:masterClrMapping/>
  </p:clrMapOvr>
  <p:timing>
    <p:tnLst>
      <p:par>
        <p:cTn id="1" dur="indefinite" restart="never" nodeType="tmRoot"/>
      </p:par>
    </p:tnLst>
  </p:timing>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General considerations</a:t>
            </a:r>
            <a:endParaRPr lang="en-US" dirty="0"/>
          </a:p>
        </p:txBody>
      </p:sp>
      <p:sp>
        <p:nvSpPr>
          <p:cNvPr id="3" name="Content Placeholder 2"/>
          <p:cNvSpPr>
            <a:spLocks noGrp="1"/>
          </p:cNvSpPr>
          <p:nvPr>
            <p:ph idx="1"/>
          </p:nvPr>
        </p:nvSpPr>
        <p:spPr/>
        <p:txBody>
          <a:bodyPr>
            <a:normAutofit/>
          </a:bodyPr>
          <a:lstStyle/>
          <a:p>
            <a:pPr>
              <a:buNone/>
            </a:pPr>
            <a:r>
              <a:rPr lang="en-US" dirty="0" smtClean="0"/>
              <a:t>3. Assemble and organize all the necessary materials for the specimen collection.</a:t>
            </a:r>
          </a:p>
          <a:p>
            <a:pPr>
              <a:buNone/>
            </a:pPr>
            <a:r>
              <a:rPr lang="en-US" dirty="0" smtClean="0"/>
              <a:t>4. Get the appropriate specimen container and it should be clearly labeled have tight cover to seal the content and placed in the plastic bag or racks, so that it protects the laboratory technician from contamination while handling it.</a:t>
            </a:r>
            <a:endParaRPr lang="en-US" dirty="0"/>
          </a:p>
        </p:txBody>
      </p:sp>
    </p:spTree>
  </p:cSld>
  <p:clrMapOvr>
    <a:masterClrMapping/>
  </p:clrMapOvr>
  <p:timing>
    <p:tnLst>
      <p:par>
        <p:cTn id="1" dur="indefinite" restart="never" nodeType="tmRoot"/>
      </p:par>
    </p:tnLst>
  </p:timing>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smtClean="0"/>
              <a:t/>
            </a:r>
            <a:br>
              <a:rPr lang="en-US" b="1" dirty="0" smtClean="0"/>
            </a:br>
            <a:r>
              <a:rPr lang="en-US" b="1" dirty="0" smtClean="0"/>
              <a:t>SPECIMEN COLLECTION</a:t>
            </a:r>
            <a:br>
              <a:rPr lang="en-US" b="1" dirty="0" smtClean="0"/>
            </a:br>
            <a:endParaRPr lang="en-US" dirty="0"/>
          </a:p>
        </p:txBody>
      </p:sp>
      <p:sp>
        <p:nvSpPr>
          <p:cNvPr id="3" name="Content Placeholder 2"/>
          <p:cNvSpPr>
            <a:spLocks noGrp="1"/>
          </p:cNvSpPr>
          <p:nvPr>
            <p:ph idx="1"/>
          </p:nvPr>
        </p:nvSpPr>
        <p:spPr>
          <a:xfrm>
            <a:off x="457200" y="1066800"/>
            <a:ext cx="8382000" cy="5486400"/>
          </a:xfrm>
        </p:spPr>
        <p:txBody>
          <a:bodyPr>
            <a:normAutofit fontScale="92500" lnSpcReduction="10000"/>
          </a:bodyPr>
          <a:lstStyle/>
          <a:p>
            <a:r>
              <a:rPr lang="en-US" dirty="0" smtClean="0"/>
              <a:t>Apply </a:t>
            </a:r>
            <a:r>
              <a:rPr lang="en-US" b="1" dirty="0" smtClean="0"/>
              <a:t>strict aseptic techniques </a:t>
            </a:r>
            <a:r>
              <a:rPr lang="en-US" dirty="0" smtClean="0"/>
              <a:t>throughout the procedure.</a:t>
            </a:r>
          </a:p>
          <a:p>
            <a:r>
              <a:rPr lang="en-US" dirty="0" smtClean="0"/>
              <a:t>Wash hands before and after the collection.</a:t>
            </a:r>
          </a:p>
          <a:p>
            <a:r>
              <a:rPr lang="en-US" dirty="0" smtClean="0"/>
              <a:t> Collect the specimen at the </a:t>
            </a:r>
            <a:r>
              <a:rPr lang="en-US" b="1" dirty="0" smtClean="0"/>
              <a:t>appropriate</a:t>
            </a:r>
            <a:r>
              <a:rPr lang="en-US" dirty="0" smtClean="0"/>
              <a:t> phase of disease.</a:t>
            </a:r>
          </a:p>
          <a:p>
            <a:r>
              <a:rPr lang="en-US" dirty="0" smtClean="0"/>
              <a:t>Make certain that </a:t>
            </a:r>
            <a:r>
              <a:rPr lang="en-US" b="1" dirty="0" smtClean="0"/>
              <a:t>the specimen is representative </a:t>
            </a:r>
            <a:r>
              <a:rPr lang="en-US" dirty="0" smtClean="0"/>
              <a:t>of the infectious process (e.g. sputum is the specimen for pneumonia and not saliva) and is adequate in quantity for the desired tests to be performed.</a:t>
            </a:r>
          </a:p>
          <a:p>
            <a:r>
              <a:rPr lang="en-US" dirty="0" smtClean="0"/>
              <a:t>Collect or place the </a:t>
            </a:r>
            <a:r>
              <a:rPr lang="en-US" b="1" dirty="0" smtClean="0"/>
              <a:t>specimen aseptically </a:t>
            </a:r>
            <a:r>
              <a:rPr lang="en-US" dirty="0" smtClean="0"/>
              <a:t>in a sterile and/or appropriate container.</a:t>
            </a:r>
          </a:p>
          <a:p>
            <a:endParaRPr lang="en-US" dirty="0"/>
          </a:p>
        </p:txBody>
      </p:sp>
    </p:spTree>
  </p:cSld>
  <p:clrMapOvr>
    <a:masterClrMapping/>
  </p:clrMapOvr>
  <p:timing>
    <p:tnLst>
      <p:par>
        <p:cTn id="1" dur="indefinite" restart="never" nodeType="tmRoot"/>
      </p:par>
    </p:tnLst>
  </p:timing>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SPECIMEN COLLECTION</a:t>
            </a:r>
            <a:br>
              <a:rPr lang="en-US" b="1" dirty="0" smtClean="0"/>
            </a:br>
            <a:endParaRPr lang="en-US" dirty="0"/>
          </a:p>
        </p:txBody>
      </p:sp>
      <p:sp>
        <p:nvSpPr>
          <p:cNvPr id="3" name="Content Placeholder 2"/>
          <p:cNvSpPr>
            <a:spLocks noGrp="1"/>
          </p:cNvSpPr>
          <p:nvPr>
            <p:ph idx="1"/>
          </p:nvPr>
        </p:nvSpPr>
        <p:spPr/>
        <p:txBody>
          <a:bodyPr/>
          <a:lstStyle/>
          <a:p>
            <a:r>
              <a:rPr lang="en-US" dirty="0" smtClean="0"/>
              <a:t>Ensure that the </a:t>
            </a:r>
            <a:r>
              <a:rPr lang="en-US" b="1" dirty="0" smtClean="0"/>
              <a:t>outside of the specimen container </a:t>
            </a:r>
            <a:r>
              <a:rPr lang="en-US" dirty="0" smtClean="0"/>
              <a:t>is clean and uncontaminated.</a:t>
            </a:r>
          </a:p>
          <a:p>
            <a:r>
              <a:rPr lang="en-US" b="1" dirty="0" smtClean="0"/>
              <a:t>Close</a:t>
            </a:r>
            <a:r>
              <a:rPr lang="en-US" dirty="0" smtClean="0"/>
              <a:t> the container tightly so that its contents do not leak during transportation.</a:t>
            </a:r>
          </a:p>
          <a:p>
            <a:r>
              <a:rPr lang="en-US" b="1" dirty="0" smtClean="0"/>
              <a:t>Label and date </a:t>
            </a:r>
            <a:r>
              <a:rPr lang="en-US" dirty="0" smtClean="0"/>
              <a:t>the container appropriately and complete the requisition form.</a:t>
            </a:r>
          </a:p>
          <a:p>
            <a:r>
              <a:rPr lang="en-US" dirty="0" smtClean="0"/>
              <a:t>Arrange for </a:t>
            </a:r>
            <a:r>
              <a:rPr lang="en-US" b="1" dirty="0" smtClean="0"/>
              <a:t>immediate transportation </a:t>
            </a:r>
            <a:r>
              <a:rPr lang="en-US" dirty="0" smtClean="0"/>
              <a:t>of the specimen to the laboratory.</a:t>
            </a:r>
          </a:p>
          <a:p>
            <a:endParaRPr lang="en-US" dirty="0"/>
          </a:p>
        </p:txBody>
      </p:sp>
    </p:spTree>
  </p:cSld>
  <p:clrMapOvr>
    <a:masterClrMapping/>
  </p:clrMapOvr>
  <p:timing>
    <p:tnLst>
      <p:par>
        <p:cTn id="1" dur="indefinite" restart="never" nodeType="tmRoot"/>
      </p:par>
    </p:tnLst>
  </p:timing>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Criteria for rejection of specimen</a:t>
            </a:r>
            <a:endParaRPr lang="en-US" b="1" dirty="0"/>
          </a:p>
        </p:txBody>
      </p:sp>
      <p:sp>
        <p:nvSpPr>
          <p:cNvPr id="3" name="Content Placeholder 2"/>
          <p:cNvSpPr>
            <a:spLocks noGrp="1"/>
          </p:cNvSpPr>
          <p:nvPr>
            <p:ph idx="1"/>
          </p:nvPr>
        </p:nvSpPr>
        <p:spPr/>
        <p:txBody>
          <a:bodyPr>
            <a:normAutofit lnSpcReduction="10000"/>
          </a:bodyPr>
          <a:lstStyle/>
          <a:p>
            <a:r>
              <a:rPr lang="en-US" dirty="0" smtClean="0"/>
              <a:t>Missing or inadequate identification.</a:t>
            </a:r>
          </a:p>
          <a:p>
            <a:r>
              <a:rPr lang="en-US" dirty="0" smtClean="0"/>
              <a:t> Insufficient quantity.</a:t>
            </a:r>
          </a:p>
          <a:p>
            <a:r>
              <a:rPr lang="en-US" dirty="0" smtClean="0"/>
              <a:t> Specimen collected in an inappropriate container.</a:t>
            </a:r>
          </a:p>
          <a:p>
            <a:r>
              <a:rPr lang="en-US" dirty="0" smtClean="0"/>
              <a:t> Contamination suspected.</a:t>
            </a:r>
          </a:p>
          <a:p>
            <a:r>
              <a:rPr lang="en-US" dirty="0" smtClean="0"/>
              <a:t> Inappropriate transport or storage.</a:t>
            </a:r>
          </a:p>
          <a:p>
            <a:r>
              <a:rPr lang="en-US" dirty="0" smtClean="0"/>
              <a:t> Unknown time delay.</a:t>
            </a:r>
          </a:p>
          <a:p>
            <a:r>
              <a:rPr lang="en-US" dirty="0" smtClean="0"/>
              <a:t> </a:t>
            </a:r>
            <a:r>
              <a:rPr lang="en-US" dirty="0" err="1" smtClean="0"/>
              <a:t>Haemolysed</a:t>
            </a:r>
            <a:r>
              <a:rPr lang="en-US" dirty="0" smtClean="0"/>
              <a:t> blood sample.</a:t>
            </a:r>
          </a:p>
          <a:p>
            <a:endParaRPr lang="en-US" dirty="0"/>
          </a:p>
        </p:txBody>
      </p:sp>
    </p:spTree>
  </p:cSld>
  <p:clrMapOvr>
    <a:masterClrMapping/>
  </p:clrMapOvr>
  <p:timing>
    <p:tnLst>
      <p:par>
        <p:cTn id="1" dur="indefinite" restart="never" nodeType="tmRoot"/>
      </p:par>
    </p:tnLst>
  </p:timing>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DOCUMENTATION</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Patient Request Form</a:t>
            </a:r>
          </a:p>
          <a:p>
            <a:r>
              <a:rPr lang="en-US" dirty="0" smtClean="0"/>
              <a:t>The provider will complete the “Patient Request Form” with the following information at a minimum:</a:t>
            </a:r>
          </a:p>
          <a:p>
            <a:r>
              <a:rPr lang="en-US" dirty="0" smtClean="0"/>
              <a:t>Date collected</a:t>
            </a:r>
          </a:p>
          <a:p>
            <a:r>
              <a:rPr lang="en-US" dirty="0" smtClean="0"/>
              <a:t>Patient’s first and last name</a:t>
            </a:r>
          </a:p>
          <a:p>
            <a:r>
              <a:rPr lang="en-US" dirty="0" smtClean="0"/>
              <a:t>Chart number</a:t>
            </a:r>
          </a:p>
          <a:p>
            <a:r>
              <a:rPr lang="en-US" dirty="0" smtClean="0"/>
              <a:t>Age</a:t>
            </a:r>
          </a:p>
          <a:p>
            <a:r>
              <a:rPr lang="en-US" dirty="0" smtClean="0"/>
              <a:t>Source of specimen</a:t>
            </a:r>
          </a:p>
          <a:p>
            <a:r>
              <a:rPr lang="en-US" dirty="0" smtClean="0"/>
              <a:t>Test(s) requested</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274638"/>
            <a:ext cx="8229600" cy="639762"/>
          </a:xfrm>
        </p:spPr>
        <p:txBody>
          <a:bodyPr>
            <a:normAutofit fontScale="90000"/>
          </a:bodyPr>
          <a:lstStyle/>
          <a:p>
            <a:endParaRPr lang="en-US" smtClean="0"/>
          </a:p>
        </p:txBody>
      </p:sp>
      <p:sp>
        <p:nvSpPr>
          <p:cNvPr id="22531" name="Content Placeholder 2"/>
          <p:cNvSpPr>
            <a:spLocks noGrp="1"/>
          </p:cNvSpPr>
          <p:nvPr>
            <p:ph idx="1"/>
          </p:nvPr>
        </p:nvSpPr>
        <p:spPr>
          <a:xfrm>
            <a:off x="457200" y="1066800"/>
            <a:ext cx="8229600" cy="5410200"/>
          </a:xfrm>
        </p:spPr>
        <p:txBody>
          <a:bodyPr/>
          <a:lstStyle/>
          <a:p>
            <a:r>
              <a:rPr lang="en-US" smtClean="0"/>
              <a:t>In order to execute its mandate, the Association has set up the National Executive Council (NEC).</a:t>
            </a:r>
          </a:p>
          <a:p>
            <a:r>
              <a:rPr lang="en-US" smtClean="0"/>
              <a:t>The day to day management of the Association’s affairs is in the hands of an executive arm of the NEC called the National Executive Officials (NEO).</a:t>
            </a:r>
          </a:p>
          <a:p>
            <a:r>
              <a:rPr lang="en-US" smtClean="0"/>
              <a:t>The Association has a Secretariat which supports the activities of NEO.</a:t>
            </a:r>
          </a:p>
        </p:txBody>
      </p:sp>
    </p:spTree>
  </p:cSld>
  <p:clrMapOvr>
    <a:masterClrMapping/>
  </p:clrMapOvr>
  <p:timing>
    <p:tnLst>
      <p:par>
        <p:cTn id="1" dur="indefinite" restart="never" nodeType="tmRoot"/>
      </p:par>
    </p:tnLst>
  </p:timing>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DOCUMENTATION</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a:buNone/>
            </a:pPr>
            <a:r>
              <a:rPr lang="en-US" dirty="0" smtClean="0"/>
              <a:t>1. Time specimen collected.</a:t>
            </a:r>
          </a:p>
          <a:p>
            <a:pPr>
              <a:buNone/>
            </a:pPr>
            <a:r>
              <a:rPr lang="en-US" dirty="0" smtClean="0"/>
              <a:t>2. Color and consistency</a:t>
            </a:r>
          </a:p>
          <a:p>
            <a:pPr>
              <a:buNone/>
            </a:pPr>
            <a:r>
              <a:rPr lang="en-US" dirty="0" smtClean="0"/>
              <a:t>3. Test collected for.</a:t>
            </a:r>
          </a:p>
          <a:p>
            <a:pPr>
              <a:buNone/>
            </a:pPr>
            <a:r>
              <a:rPr lang="en-US" dirty="0" smtClean="0"/>
              <a:t>4. Condition of skin.</a:t>
            </a:r>
            <a:endParaRPr lang="en-US" dirty="0"/>
          </a:p>
        </p:txBody>
      </p:sp>
    </p:spTree>
  </p:cSld>
  <p:clrMapOvr>
    <a:masterClrMapping/>
  </p:clrMapOvr>
  <p:timing>
    <p:tnLst>
      <p:par>
        <p:cTn id="1" dur="indefinite" restart="never" nodeType="tmRoot"/>
      </p:par>
    </p:tnLst>
  </p:timing>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BLOOD SAMPLE</a:t>
            </a:r>
            <a:endParaRPr lang="en-US" b="1" dirty="0"/>
          </a:p>
        </p:txBody>
      </p:sp>
      <p:sp>
        <p:nvSpPr>
          <p:cNvPr id="3" name="Content Placeholder 2"/>
          <p:cNvSpPr>
            <a:spLocks noGrp="1"/>
          </p:cNvSpPr>
          <p:nvPr>
            <p:ph idx="1"/>
          </p:nvPr>
        </p:nvSpPr>
        <p:spPr>
          <a:xfrm>
            <a:off x="457200" y="1524000"/>
            <a:ext cx="8382000" cy="5105400"/>
          </a:xfrm>
        </p:spPr>
        <p:txBody>
          <a:bodyPr>
            <a:normAutofit/>
          </a:bodyPr>
          <a:lstStyle/>
          <a:p>
            <a:r>
              <a:rPr lang="en-US" dirty="0" smtClean="0"/>
              <a:t>Whole blood is required for bacteriological examination. </a:t>
            </a:r>
          </a:p>
          <a:p>
            <a:r>
              <a:rPr lang="en-US" dirty="0" smtClean="0"/>
              <a:t>Serum separated from blood is used for serological techniques.</a:t>
            </a:r>
          </a:p>
          <a:p>
            <a:r>
              <a:rPr lang="en-US" dirty="0" smtClean="0"/>
              <a:t> Skin antisepsis is extremely important at the time of collection of the sample. </a:t>
            </a:r>
          </a:p>
          <a:p>
            <a:endParaRPr lang="en-US" dirty="0"/>
          </a:p>
        </p:txBody>
      </p:sp>
    </p:spTree>
  </p:cSld>
  <p:clrMapOvr>
    <a:masterClrMapping/>
  </p:clrMapOvr>
  <p:timing>
    <p:tnLst>
      <p:par>
        <p:cTn id="1" dur="indefinite" restart="never" nodeType="tmRoot"/>
      </p:par>
    </p:tnLst>
  </p:timing>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BLOOD SAMPLE</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While collecting blood for culture, the following points must be remembered:</a:t>
            </a:r>
          </a:p>
          <a:p>
            <a:r>
              <a:rPr lang="en-US" dirty="0" smtClean="0"/>
              <a:t>Collect blood </a:t>
            </a:r>
            <a:r>
              <a:rPr lang="en-US" b="1" dirty="0" smtClean="0"/>
              <a:t>during the early stages of disease </a:t>
            </a:r>
            <a:r>
              <a:rPr lang="en-US" dirty="0" smtClean="0"/>
              <a:t>since the number of bacteria in blood is higher in the acute and early stages of disease.</a:t>
            </a:r>
          </a:p>
          <a:p>
            <a:r>
              <a:rPr lang="en-US" dirty="0" smtClean="0"/>
              <a:t>Collect blood </a:t>
            </a:r>
            <a:r>
              <a:rPr lang="en-US" b="1" dirty="0" smtClean="0"/>
              <a:t>during paroxysm of fever </a:t>
            </a:r>
            <a:r>
              <a:rPr lang="en-US" dirty="0" smtClean="0"/>
              <a:t>since the number of bacteria is higher at high temperatures in patients with fever.</a:t>
            </a:r>
          </a:p>
          <a:p>
            <a:r>
              <a:rPr lang="en-US" dirty="0" smtClean="0"/>
              <a:t>Small children usually have higher number of bacteria in their blood as compared to adults and hence less quantity of blood needs to be collected from them.</a:t>
            </a:r>
          </a:p>
          <a:p>
            <a:endParaRPr lang="en-US" dirty="0"/>
          </a:p>
        </p:txBody>
      </p:sp>
    </p:spTree>
  </p:cSld>
  <p:clrMapOvr>
    <a:masterClrMapping/>
  </p:clrMapOvr>
  <p:timing>
    <p:tnLst>
      <p:par>
        <p:cTn id="1" dur="indefinite" restart="never" nodeType="tmRoot"/>
      </p:par>
    </p:tnLst>
  </p:timing>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dirty="0" smtClean="0"/>
              <a:t>Purpose:</a:t>
            </a:r>
          </a:p>
          <a:p>
            <a:pPr>
              <a:buNone/>
            </a:pPr>
            <a:r>
              <a:rPr lang="en-US" dirty="0" smtClean="0"/>
              <a:t>To observe, examine or test for diagnosis</a:t>
            </a:r>
          </a:p>
          <a:p>
            <a:pPr>
              <a:buNone/>
            </a:pPr>
            <a:endParaRPr lang="en-US" dirty="0"/>
          </a:p>
        </p:txBody>
      </p:sp>
    </p:spTree>
  </p:cSld>
  <p:clrMapOvr>
    <a:masterClrMapping/>
  </p:clrMapOvr>
  <p:timing>
    <p:tnLst>
      <p:par>
        <p:cTn id="1" dur="indefinite" restart="never" nodeType="tmRoot"/>
      </p:par>
    </p:tnLst>
  </p:timing>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normAutofit fontScale="90000"/>
          </a:bodyPr>
          <a:lstStyle/>
          <a:p>
            <a:r>
              <a:rPr lang="en-US" b="1" dirty="0" smtClean="0"/>
              <a:t/>
            </a:r>
            <a:br>
              <a:rPr lang="en-US" b="1" dirty="0" smtClean="0"/>
            </a:br>
            <a:r>
              <a:rPr lang="en-US" b="1" dirty="0" smtClean="0"/>
              <a:t>Cerebrospinal fluid (CSF)</a:t>
            </a:r>
            <a:r>
              <a:rPr lang="en-US" dirty="0" smtClean="0"/>
              <a:t/>
            </a:r>
            <a:br>
              <a:rPr lang="en-US" dirty="0" smtClean="0"/>
            </a:br>
            <a:endParaRPr lang="en-US" dirty="0"/>
          </a:p>
        </p:txBody>
      </p:sp>
      <p:sp>
        <p:nvSpPr>
          <p:cNvPr id="3" name="Content Placeholder 2"/>
          <p:cNvSpPr>
            <a:spLocks noGrp="1"/>
          </p:cNvSpPr>
          <p:nvPr>
            <p:ph idx="1"/>
          </p:nvPr>
        </p:nvSpPr>
        <p:spPr>
          <a:xfrm>
            <a:off x="457200" y="1447800"/>
            <a:ext cx="8382000" cy="5181600"/>
          </a:xfrm>
        </p:spPr>
        <p:txBody>
          <a:bodyPr>
            <a:normAutofit/>
          </a:bodyPr>
          <a:lstStyle/>
          <a:p>
            <a:r>
              <a:rPr lang="en-US" dirty="0" smtClean="0"/>
              <a:t>Examination of CSF is an essential step in the diagnosis of any patient with evidence of </a:t>
            </a:r>
            <a:r>
              <a:rPr lang="en-US" dirty="0" err="1" smtClean="0"/>
              <a:t>meningeal</a:t>
            </a:r>
            <a:r>
              <a:rPr lang="en-US" dirty="0" smtClean="0"/>
              <a:t> irritation or affected cerebrum.</a:t>
            </a:r>
          </a:p>
          <a:p>
            <a:r>
              <a:rPr lang="en-US" dirty="0" smtClean="0"/>
              <a:t> Almost 3-10 ml of CSF is collected and part of it is used for biochemical, immunological and microscopic </a:t>
            </a:r>
          </a:p>
          <a:p>
            <a:endParaRPr lang="en-US" dirty="0"/>
          </a:p>
        </p:txBody>
      </p:sp>
    </p:spTree>
  </p:cSld>
  <p:clrMapOvr>
    <a:masterClrMapping/>
  </p:clrMapOvr>
  <p:timing>
    <p:tnLst>
      <p:par>
        <p:cTn id="1" dur="indefinite" restart="never" nodeType="tmRoot"/>
      </p:par>
    </p:tnLst>
  </p:timing>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Cerebrospinal fluid (CSF)</a:t>
            </a:r>
            <a:endParaRPr lang="en-US" dirty="0"/>
          </a:p>
        </p:txBody>
      </p:sp>
      <p:sp>
        <p:nvSpPr>
          <p:cNvPr id="3" name="Content Placeholder 2"/>
          <p:cNvSpPr>
            <a:spLocks noGrp="1"/>
          </p:cNvSpPr>
          <p:nvPr>
            <p:ph idx="1"/>
          </p:nvPr>
        </p:nvSpPr>
        <p:spPr>
          <a:xfrm>
            <a:off x="457200" y="1600200"/>
            <a:ext cx="8229600" cy="4953000"/>
          </a:xfrm>
        </p:spPr>
        <p:txBody>
          <a:bodyPr>
            <a:normAutofit fontScale="77500" lnSpcReduction="20000"/>
          </a:bodyPr>
          <a:lstStyle/>
          <a:p>
            <a:pPr>
              <a:buNone/>
            </a:pPr>
            <a:r>
              <a:rPr lang="en-US" b="1" dirty="0" smtClean="0"/>
              <a:t>Precautions to be taken for CSF collection and transportation:</a:t>
            </a:r>
          </a:p>
          <a:p>
            <a:r>
              <a:rPr lang="en-US" dirty="0" smtClean="0"/>
              <a:t>Collect CSF before antimicrobial therapy is started.</a:t>
            </a:r>
          </a:p>
          <a:p>
            <a:r>
              <a:rPr lang="en-US" dirty="0" smtClean="0"/>
              <a:t>Collect CSF in a screw – capped sterile container and not in an injection vial with cotton plug.</a:t>
            </a:r>
          </a:p>
          <a:p>
            <a:r>
              <a:rPr lang="en-US" dirty="0" smtClean="0"/>
              <a:t>Do not delay transport and laboratory investigations.</a:t>
            </a:r>
          </a:p>
          <a:p>
            <a:r>
              <a:rPr lang="en-US" dirty="0" smtClean="0"/>
              <a:t>Transport in a transport medium if delay in processing is unavoidable.</a:t>
            </a:r>
          </a:p>
          <a:p>
            <a:r>
              <a:rPr lang="en-US" dirty="0" smtClean="0"/>
              <a:t>CSF is a precious specimen, handle it carefully and economically. It may not be possible to get a repeat specimen.</a:t>
            </a:r>
          </a:p>
          <a:p>
            <a:r>
              <a:rPr lang="en-US" dirty="0" smtClean="0"/>
              <a:t>Perform physical inspection immediately after collection and indicate findings on laboratory requisition form.</a:t>
            </a:r>
          </a:p>
          <a:p>
            <a:r>
              <a:rPr lang="en-US" dirty="0" smtClean="0"/>
              <a:t> Store at 37</a:t>
            </a:r>
            <a:r>
              <a:rPr lang="en-US" sz="2200" dirty="0" smtClean="0"/>
              <a:t>0</a:t>
            </a:r>
            <a:r>
              <a:rPr lang="en-US" dirty="0" smtClean="0"/>
              <a:t>C, if delay in processing is inevitable.</a:t>
            </a:r>
          </a:p>
          <a:p>
            <a:pPr>
              <a:buNone/>
            </a:pPr>
            <a:endParaRPr lang="en-US" dirty="0"/>
          </a:p>
        </p:txBody>
      </p:sp>
    </p:spTree>
  </p:cSld>
  <p:clrMapOvr>
    <a:masterClrMapping/>
  </p:clrMapOvr>
  <p:timing>
    <p:tnLst>
      <p:par>
        <p:cTn id="1" dur="indefinite" restart="never" nodeType="tmRoot"/>
      </p:par>
    </p:tnLst>
  </p:timing>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Sputum specimen</a:t>
            </a:r>
            <a:endParaRPr lang="en-US" b="1"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Patient preparation</a:t>
            </a:r>
          </a:p>
          <a:p>
            <a:pPr>
              <a:buNone/>
            </a:pPr>
            <a:r>
              <a:rPr lang="en-US" dirty="0" smtClean="0"/>
              <a:t>• Before collecting sputum specimen, teach patient about the difference between sputum and saliva, how to cough deeply to raise sputum.</a:t>
            </a:r>
          </a:p>
          <a:p>
            <a:pPr>
              <a:buNone/>
            </a:pPr>
            <a:r>
              <a:rPr lang="en-US" dirty="0" smtClean="0"/>
              <a:t>• Position the patient, usually sitting up position. Also postural drainage can be used.</a:t>
            </a:r>
          </a:p>
          <a:p>
            <a:pPr>
              <a:buNone/>
            </a:pPr>
            <a:r>
              <a:rPr lang="en-US" dirty="0" smtClean="0"/>
              <a:t>• Give oral care, to avoid sputum contamination with microorganisms of the mouth. </a:t>
            </a:r>
          </a:p>
          <a:p>
            <a:pPr>
              <a:buNone/>
            </a:pPr>
            <a:r>
              <a:rPr lang="en-US" dirty="0" smtClean="0"/>
              <a:t>Avoid using tooth paste because it alter the result.</a:t>
            </a:r>
            <a:endParaRPr lang="en-US" dirty="0"/>
          </a:p>
        </p:txBody>
      </p:sp>
    </p:spTree>
  </p:cSld>
  <p:clrMapOvr>
    <a:masterClrMapping/>
  </p:clrMapOvr>
  <p:timing>
    <p:tnLst>
      <p:par>
        <p:cTn id="1" dur="indefinite" restart="never" nodeType="tmRoot"/>
      </p:par>
    </p:tnLst>
  </p:timing>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Sputum specimen</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b="1" dirty="0" smtClean="0"/>
              <a:t>Obtain specimen</a:t>
            </a:r>
          </a:p>
          <a:p>
            <a:r>
              <a:rPr lang="en-US" dirty="0" smtClean="0"/>
              <a:t>Put on gloves, to avoid contact with sputum particularly it </a:t>
            </a:r>
            <a:r>
              <a:rPr lang="en-US" dirty="0" err="1" smtClean="0"/>
              <a:t>hemoptysis</a:t>
            </a:r>
            <a:r>
              <a:rPr lang="en-US" dirty="0" smtClean="0"/>
              <a:t> (blood in sputum) present.</a:t>
            </a:r>
          </a:p>
          <a:p>
            <a:pPr>
              <a:buNone/>
            </a:pPr>
            <a:r>
              <a:rPr lang="en-US" dirty="0" smtClean="0"/>
              <a:t>• Ask patient to cough deeply to raise up sputum</a:t>
            </a:r>
          </a:p>
          <a:p>
            <a:pPr>
              <a:buNone/>
            </a:pPr>
            <a:r>
              <a:rPr lang="en-US" dirty="0" smtClean="0"/>
              <a:t>• Take usually about 15-30 ml sputum</a:t>
            </a:r>
          </a:p>
          <a:p>
            <a:pPr>
              <a:buNone/>
            </a:pPr>
            <a:r>
              <a:rPr lang="en-US" dirty="0" smtClean="0"/>
              <a:t>• Ask patient to spit out the sputum into the specimen container</a:t>
            </a:r>
          </a:p>
          <a:p>
            <a:pPr>
              <a:buNone/>
            </a:pPr>
            <a:r>
              <a:rPr lang="en-US" dirty="0" smtClean="0"/>
              <a:t>• Make sure it doesn't contaminate the outer part of the container. If contaminated clean with disinfectant</a:t>
            </a:r>
          </a:p>
          <a:p>
            <a:pPr>
              <a:buNone/>
            </a:pPr>
            <a:r>
              <a:rPr lang="en-US" dirty="0" smtClean="0"/>
              <a:t>• Cover the cap tightly on the container</a:t>
            </a:r>
            <a:endParaRPr lang="en-US" dirty="0"/>
          </a:p>
        </p:txBody>
      </p:sp>
    </p:spTree>
  </p:cSld>
  <p:clrMapOvr>
    <a:masterClrMapping/>
  </p:clrMapOvr>
  <p:timing>
    <p:tnLst>
      <p:par>
        <p:cTn id="1" dur="indefinite" restart="never" nodeType="tmRoot"/>
      </p:par>
    </p:tnLst>
  </p:timing>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Sputum specimen</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Re-comfort the patient</a:t>
            </a:r>
          </a:p>
          <a:p>
            <a:pPr>
              <a:buNone/>
            </a:pPr>
            <a:r>
              <a:rPr lang="en-US" dirty="0" smtClean="0"/>
              <a:t>• Give oral care following sputum collection (To remove any unpleasant taste)</a:t>
            </a:r>
          </a:p>
          <a:p>
            <a:pPr>
              <a:buNone/>
            </a:pPr>
            <a:r>
              <a:rPr lang="en-US" b="1" dirty="0" smtClean="0"/>
              <a:t>Care of the specimen and the equipments used</a:t>
            </a:r>
          </a:p>
          <a:p>
            <a:pPr>
              <a:buNone/>
            </a:pPr>
            <a:r>
              <a:rPr lang="en-US" dirty="0" smtClean="0"/>
              <a:t>• Label the specimen container</a:t>
            </a:r>
          </a:p>
          <a:p>
            <a:pPr>
              <a:buNone/>
            </a:pPr>
            <a:r>
              <a:rPr lang="en-US" dirty="0" smtClean="0"/>
              <a:t>• Arrange or send the specimen promptly and immediately to laboratory.</a:t>
            </a:r>
          </a:p>
          <a:p>
            <a:pPr>
              <a:buNone/>
            </a:pPr>
            <a:r>
              <a:rPr lang="en-US" dirty="0" smtClean="0"/>
              <a:t>• Give proper care of equipments used</a:t>
            </a:r>
          </a:p>
          <a:p>
            <a:pPr>
              <a:buNone/>
            </a:pPr>
            <a:r>
              <a:rPr lang="en-US" b="1" dirty="0" smtClean="0"/>
              <a:t>Document</a:t>
            </a:r>
            <a:r>
              <a:rPr lang="en-US" dirty="0" smtClean="0"/>
              <a:t> the amount, color, consistency of sputum, (thick, watery, tenacious) and presence of blood in the sputum.</a:t>
            </a:r>
            <a:endParaRPr lang="en-US" dirty="0"/>
          </a:p>
        </p:txBody>
      </p:sp>
    </p:spTree>
  </p:cSld>
  <p:clrMapOvr>
    <a:masterClrMapping/>
  </p:clrMapOvr>
  <p:timing>
    <p:tnLst>
      <p:par>
        <p:cTn id="1" dur="indefinite" restart="never" nodeType="tmRoot"/>
      </p:par>
    </p:tnLst>
  </p:timing>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URINE SPECIMEN</a:t>
            </a:r>
            <a:endParaRPr lang="en-US" b="1" dirty="0"/>
          </a:p>
        </p:txBody>
      </p:sp>
      <p:sp>
        <p:nvSpPr>
          <p:cNvPr id="3" name="Content Placeholder 2"/>
          <p:cNvSpPr>
            <a:spLocks noGrp="1"/>
          </p:cNvSpPr>
          <p:nvPr>
            <p:ph idx="1"/>
          </p:nvPr>
        </p:nvSpPr>
        <p:spPr/>
        <p:txBody>
          <a:bodyPr>
            <a:normAutofit lnSpcReduction="10000"/>
          </a:bodyPr>
          <a:lstStyle/>
          <a:p>
            <a:pPr>
              <a:buNone/>
            </a:pPr>
            <a:r>
              <a:rPr lang="en-US" b="1" dirty="0" smtClean="0"/>
              <a:t>URINE</a:t>
            </a:r>
          </a:p>
          <a:p>
            <a:r>
              <a:rPr lang="en-US" dirty="0" smtClean="0"/>
              <a:t>The clinical information obtained from a urine specimen is influenced by the collection method, timing and handling.</a:t>
            </a:r>
          </a:p>
          <a:p>
            <a:pPr>
              <a:buNone/>
            </a:pPr>
            <a:r>
              <a:rPr lang="en-US" b="1" dirty="0" smtClean="0"/>
              <a:t>Types of Collection</a:t>
            </a:r>
          </a:p>
          <a:p>
            <a:r>
              <a:rPr lang="en-US" b="1" dirty="0" smtClean="0"/>
              <a:t>Random Specimen</a:t>
            </a:r>
            <a:r>
              <a:rPr lang="en-US" dirty="0" smtClean="0"/>
              <a:t> This is the specimen most commonly sent to the laboratory for analysis, primarily because it is the easiest to obtain and is readily available.</a:t>
            </a:r>
          </a:p>
          <a:p>
            <a:pPr>
              <a:buNone/>
            </a:pP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274638"/>
            <a:ext cx="8229600" cy="944562"/>
          </a:xfrm>
        </p:spPr>
        <p:txBody>
          <a:bodyPr>
            <a:normAutofit fontScale="90000"/>
          </a:bodyPr>
          <a:lstStyle/>
          <a:p>
            <a:r>
              <a:rPr lang="en-US" b="1" smtClean="0"/>
              <a:t/>
            </a:r>
            <a:br>
              <a:rPr lang="en-US" b="1" smtClean="0"/>
            </a:br>
            <a:r>
              <a:rPr lang="en-US" sz="3200" b="1" smtClean="0"/>
              <a:t>International Council of Nurses (ICN)</a:t>
            </a:r>
            <a:r>
              <a:rPr lang="en-US" smtClean="0"/>
              <a:t/>
            </a:r>
            <a:br>
              <a:rPr lang="en-US" smtClean="0"/>
            </a:br>
            <a:endParaRPr lang="en-US" smtClean="0"/>
          </a:p>
        </p:txBody>
      </p:sp>
      <p:sp>
        <p:nvSpPr>
          <p:cNvPr id="23555" name="Content Placeholder 2"/>
          <p:cNvSpPr>
            <a:spLocks noGrp="1"/>
          </p:cNvSpPr>
          <p:nvPr>
            <p:ph idx="1"/>
          </p:nvPr>
        </p:nvSpPr>
        <p:spPr>
          <a:xfrm>
            <a:off x="457200" y="1219200"/>
            <a:ext cx="8229600" cy="5105400"/>
          </a:xfrm>
        </p:spPr>
        <p:txBody>
          <a:bodyPr/>
          <a:lstStyle/>
          <a:p>
            <a:r>
              <a:rPr lang="en-US" smtClean="0"/>
              <a:t>The </a:t>
            </a:r>
            <a:r>
              <a:rPr lang="en-US" b="1" smtClean="0"/>
              <a:t>ICN</a:t>
            </a:r>
            <a:r>
              <a:rPr lang="en-US" smtClean="0"/>
              <a:t>  is a federation of more than 130 national nurses associations. </a:t>
            </a:r>
          </a:p>
          <a:p>
            <a:r>
              <a:rPr lang="en-US" smtClean="0"/>
              <a:t>Founded in 1899 and was the first international organization for health care professionals. </a:t>
            </a:r>
          </a:p>
          <a:p>
            <a:r>
              <a:rPr lang="en-US" smtClean="0"/>
              <a:t>It is headquartered in Geneva, Switzerland.</a:t>
            </a:r>
          </a:p>
          <a:p>
            <a:r>
              <a:rPr lang="en-US" smtClean="0"/>
              <a:t>Membership is limited to one nursing organization per nation.</a:t>
            </a:r>
          </a:p>
          <a:p>
            <a:pPr>
              <a:buFont typeface="Arial" charset="0"/>
              <a:buNone/>
            </a:pPr>
            <a:endParaRPr lang="en-US" smtClean="0"/>
          </a:p>
          <a:p>
            <a:endParaRPr lang="en-US" smtClean="0"/>
          </a:p>
        </p:txBody>
      </p:sp>
    </p:spTree>
  </p:cSld>
  <p:clrMapOvr>
    <a:masterClrMapping/>
  </p:clrMapOvr>
  <p:timing>
    <p:tnLst>
      <p:par>
        <p:cTn id="1" dur="indefinite" restart="never" nodeType="tmRoot"/>
      </p:par>
    </p:tnLst>
  </p:timing>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URINE SPECIMEN</a:t>
            </a:r>
            <a:endParaRPr lang="en-US" dirty="0"/>
          </a:p>
        </p:txBody>
      </p:sp>
      <p:sp>
        <p:nvSpPr>
          <p:cNvPr id="3" name="Content Placeholder 2"/>
          <p:cNvSpPr>
            <a:spLocks noGrp="1"/>
          </p:cNvSpPr>
          <p:nvPr>
            <p:ph idx="1"/>
          </p:nvPr>
        </p:nvSpPr>
        <p:spPr>
          <a:xfrm>
            <a:off x="457200" y="1600200"/>
            <a:ext cx="8229600" cy="4876800"/>
          </a:xfrm>
        </p:spPr>
        <p:txBody>
          <a:bodyPr>
            <a:normAutofit fontScale="92500" lnSpcReduction="20000"/>
          </a:bodyPr>
          <a:lstStyle/>
          <a:p>
            <a:r>
              <a:rPr lang="en-US" b="1" dirty="0" smtClean="0"/>
              <a:t>First Morning Specimen</a:t>
            </a:r>
            <a:r>
              <a:rPr lang="en-US" dirty="0" smtClean="0"/>
              <a:t> This is the specimen of choice for urinalysis and microscopic analysis, since the urine is generally more concentrated (due to the length of time the urine is allowed to remain in the bladder) and, therefore, contains relatively higher levels of cellular elements and </a:t>
            </a:r>
            <a:r>
              <a:rPr lang="en-US" dirty="0" err="1" smtClean="0"/>
              <a:t>analytes</a:t>
            </a:r>
            <a:r>
              <a:rPr lang="en-US" dirty="0" smtClean="0"/>
              <a:t> such as protein, if present.</a:t>
            </a:r>
          </a:p>
          <a:p>
            <a:r>
              <a:rPr lang="en-US" b="1" dirty="0" smtClean="0"/>
              <a:t>Midstream Clean Catch Specimen</a:t>
            </a:r>
            <a:r>
              <a:rPr lang="en-US" dirty="0" smtClean="0"/>
              <a:t> This is the preferred type of specimen for culture and sensitivity testing because of the reduced incidence of cellular and microbial contamination. </a:t>
            </a:r>
            <a:endParaRPr lang="en-US" dirty="0"/>
          </a:p>
        </p:txBody>
      </p:sp>
    </p:spTree>
  </p:cSld>
  <p:clrMapOvr>
    <a:masterClrMapping/>
  </p:clrMapOvr>
  <p:timing>
    <p:tnLst>
      <p:par>
        <p:cTn id="1" dur="indefinite" restart="never" nodeType="tmRoot"/>
      </p:par>
    </p:tnLst>
  </p:timing>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URINE SPECIMEN</a:t>
            </a:r>
            <a:endParaRPr lang="en-US" dirty="0"/>
          </a:p>
        </p:txBody>
      </p:sp>
      <p:sp>
        <p:nvSpPr>
          <p:cNvPr id="3" name="Content Placeholder 2"/>
          <p:cNvSpPr>
            <a:spLocks noGrp="1"/>
          </p:cNvSpPr>
          <p:nvPr>
            <p:ph idx="1"/>
          </p:nvPr>
        </p:nvSpPr>
        <p:spPr/>
        <p:txBody>
          <a:bodyPr>
            <a:normAutofit lnSpcReduction="10000"/>
          </a:bodyPr>
          <a:lstStyle/>
          <a:p>
            <a:r>
              <a:rPr lang="en-US" b="1" dirty="0" smtClean="0"/>
              <a:t>Timed Collection Specimen </a:t>
            </a:r>
            <a:r>
              <a:rPr lang="en-US" dirty="0" smtClean="0"/>
              <a:t>A timed specimen is collected to measure the concentration of these substances in urine over a specified length of time, usually 8 or 24 hours. In this collection method, the bladder is emptied prior to beginning the timed collection. </a:t>
            </a:r>
          </a:p>
          <a:p>
            <a:r>
              <a:rPr lang="en-US" b="1" dirty="0" smtClean="0"/>
              <a:t>Catheter Collection Specimen</a:t>
            </a:r>
            <a:r>
              <a:rPr lang="en-US" dirty="0" smtClean="0"/>
              <a:t> This assisted procedure is conducted when a patient is bedridden or cannot urinate independently. </a:t>
            </a:r>
          </a:p>
          <a:p>
            <a:endParaRPr lang="en-US" dirty="0"/>
          </a:p>
        </p:txBody>
      </p:sp>
    </p:spTree>
  </p:cSld>
  <p:clrMapOvr>
    <a:masterClrMapping/>
  </p:clrMapOvr>
  <p:timing>
    <p:tnLst>
      <p:par>
        <p:cTn id="1" dur="indefinite" restart="never" nodeType="tmRoot"/>
      </p:par>
    </p:tnLst>
  </p:timing>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URINE SPECIMEN</a:t>
            </a:r>
            <a:endParaRPr lang="en-US" dirty="0"/>
          </a:p>
        </p:txBody>
      </p:sp>
      <p:sp>
        <p:nvSpPr>
          <p:cNvPr id="3" name="Content Placeholder 2"/>
          <p:cNvSpPr>
            <a:spLocks noGrp="1"/>
          </p:cNvSpPr>
          <p:nvPr>
            <p:ph idx="1"/>
          </p:nvPr>
        </p:nvSpPr>
        <p:spPr/>
        <p:txBody>
          <a:bodyPr>
            <a:normAutofit fontScale="92500"/>
          </a:bodyPr>
          <a:lstStyle/>
          <a:p>
            <a:r>
              <a:rPr lang="en-US" b="1" dirty="0" err="1" smtClean="0"/>
              <a:t>Suprapubic</a:t>
            </a:r>
            <a:r>
              <a:rPr lang="en-US" b="1" dirty="0" smtClean="0"/>
              <a:t> Aspiration Specimen</a:t>
            </a:r>
            <a:r>
              <a:rPr lang="en-US" dirty="0" smtClean="0"/>
              <a:t> This method is used when a bedridden patient cannot be catheterized or a sterile specimen is required. The urine specimen is collected by needle aspiration through the abdominal wall into the bladder. </a:t>
            </a:r>
          </a:p>
          <a:p>
            <a:r>
              <a:rPr lang="en-US" b="1" dirty="0" smtClean="0"/>
              <a:t>Pediatric Specimen</a:t>
            </a:r>
            <a:r>
              <a:rPr lang="en-US" dirty="0" smtClean="0"/>
              <a:t> For infants and small children, a special urine collection bag is adhered to the skin surrounding the urethral area.</a:t>
            </a:r>
          </a:p>
          <a:p>
            <a:endParaRPr lang="en-US" dirty="0"/>
          </a:p>
        </p:txBody>
      </p:sp>
    </p:spTree>
  </p:cSld>
  <p:clrMapOvr>
    <a:masterClrMapping/>
  </p:clrMapOvr>
  <p:timing>
    <p:tnLst>
      <p:par>
        <p:cTn id="1" dur="indefinite" restart="never" nodeType="tmRoot"/>
      </p:par>
    </p:tnLst>
  </p:timing>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URINE SPECIMEN</a:t>
            </a:r>
            <a:endParaRPr lang="en-US" dirty="0"/>
          </a:p>
        </p:txBody>
      </p:sp>
      <p:sp>
        <p:nvSpPr>
          <p:cNvPr id="3" name="Content Placeholder 2"/>
          <p:cNvSpPr>
            <a:spLocks noGrp="1"/>
          </p:cNvSpPr>
          <p:nvPr>
            <p:ph idx="1"/>
          </p:nvPr>
        </p:nvSpPr>
        <p:spPr/>
        <p:txBody>
          <a:bodyPr>
            <a:normAutofit/>
          </a:bodyPr>
          <a:lstStyle/>
          <a:p>
            <a:pPr lvl="0"/>
            <a:r>
              <a:rPr lang="en-US" dirty="0" smtClean="0"/>
              <a:t>Note any abnormal characteristics such as:</a:t>
            </a:r>
            <a:endParaRPr lang="en-US" sz="3600" dirty="0" smtClean="0"/>
          </a:p>
          <a:p>
            <a:pPr lvl="1"/>
            <a:r>
              <a:rPr lang="en-US" dirty="0" smtClean="0"/>
              <a:t>Unusual color (e.g., specimen is blue),</a:t>
            </a:r>
            <a:endParaRPr lang="en-US" sz="3600" dirty="0" smtClean="0"/>
          </a:p>
          <a:p>
            <a:pPr lvl="1"/>
            <a:r>
              <a:rPr lang="en-US" dirty="0" smtClean="0"/>
              <a:t>Presence of foreign objects or material, </a:t>
            </a:r>
            <a:endParaRPr lang="en-US" sz="3600" dirty="0" smtClean="0"/>
          </a:p>
          <a:p>
            <a:pPr lvl="1"/>
            <a:r>
              <a:rPr lang="en-US" dirty="0" smtClean="0"/>
              <a:t>Unusual odor (e.g., bleach), or</a:t>
            </a:r>
            <a:endParaRPr lang="en-US" sz="3600" dirty="0" smtClean="0"/>
          </a:p>
          <a:p>
            <a:pPr lvl="1"/>
            <a:r>
              <a:rPr lang="en-US" dirty="0" smtClean="0"/>
              <a:t>Signs of adulteration (e.g., excessive foaming when shaken).</a:t>
            </a:r>
            <a:endParaRPr lang="en-US" sz="3200" dirty="0" smtClean="0"/>
          </a:p>
          <a:p>
            <a:endParaRPr lang="en-US" dirty="0"/>
          </a:p>
        </p:txBody>
      </p:sp>
    </p:spTree>
  </p:cSld>
  <p:clrMapOvr>
    <a:masterClrMapping/>
  </p:clrMapOvr>
  <p:timing>
    <p:tnLst>
      <p:par>
        <p:cTn id="1" dur="indefinite" restart="never" nodeType="tmRoot"/>
      </p:par>
    </p:tnLst>
  </p:timing>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dirty="0" smtClean="0"/>
              <a:t>URINE SPECIMEN - collection</a:t>
            </a:r>
            <a:endParaRPr lang="en-US" dirty="0"/>
          </a:p>
        </p:txBody>
      </p:sp>
      <p:sp>
        <p:nvSpPr>
          <p:cNvPr id="3" name="Content Placeholder 2"/>
          <p:cNvSpPr>
            <a:spLocks noGrp="1"/>
          </p:cNvSpPr>
          <p:nvPr>
            <p:ph idx="1"/>
          </p:nvPr>
        </p:nvSpPr>
        <p:spPr>
          <a:xfrm>
            <a:off x="457200" y="990600"/>
            <a:ext cx="8382000" cy="5562600"/>
          </a:xfrm>
        </p:spPr>
        <p:txBody>
          <a:bodyPr>
            <a:normAutofit/>
          </a:bodyPr>
          <a:lstStyle/>
          <a:p>
            <a:r>
              <a:rPr lang="en-US" dirty="0" smtClean="0"/>
              <a:t>All urine collection and/or transport containers should be clean and free of particles or interfering substances. </a:t>
            </a:r>
          </a:p>
          <a:p>
            <a:r>
              <a:rPr lang="en-US" dirty="0" smtClean="0"/>
              <a:t>The collection and/or transport container should have a secure lid and be leak-resistant. </a:t>
            </a:r>
          </a:p>
          <a:p>
            <a:r>
              <a:rPr lang="en-US" dirty="0" smtClean="0"/>
              <a:t>Use containers that are made of break-resistant plastic, which is safer than glass. </a:t>
            </a:r>
          </a:p>
          <a:p>
            <a:r>
              <a:rPr lang="en-US" dirty="0" smtClean="0"/>
              <a:t>The container material should not leach interfering substances into the specimen. </a:t>
            </a:r>
          </a:p>
          <a:p>
            <a:endParaRPr lang="en-US" dirty="0"/>
          </a:p>
        </p:txBody>
      </p:sp>
    </p:spTree>
  </p:cSld>
  <p:clrMapOvr>
    <a:masterClrMapping/>
  </p:clrMapOvr>
  <p:timing>
    <p:tnLst>
      <p:par>
        <p:cTn id="1" dur="indefinite" restart="never" nodeType="tmRoot"/>
      </p:par>
    </p:tnLst>
  </p:timing>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URINE SPECIMEN - collection</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Specimen containers should not be reused. </a:t>
            </a:r>
          </a:p>
          <a:p>
            <a:r>
              <a:rPr lang="en-US" dirty="0" smtClean="0"/>
              <a:t>A primary collection container should hold at least 50 </a:t>
            </a:r>
            <a:r>
              <a:rPr lang="en-US" dirty="0" err="1" smtClean="0"/>
              <a:t>mL</a:t>
            </a:r>
            <a:r>
              <a:rPr lang="en-US" dirty="0" smtClean="0"/>
              <a:t>, has a wide base and an opening of at least 4 cm.</a:t>
            </a:r>
            <a:r>
              <a:rPr lang="en-US" baseline="30000" dirty="0" smtClean="0"/>
              <a:t> </a:t>
            </a:r>
            <a:r>
              <a:rPr lang="en-US" dirty="0" smtClean="0"/>
              <a:t>The 24-hour containers should hold up to 3L.</a:t>
            </a:r>
          </a:p>
          <a:p>
            <a:r>
              <a:rPr lang="en-US" dirty="0" smtClean="0"/>
              <a:t>sterile collection containers for microbiology specimens.</a:t>
            </a:r>
          </a:p>
          <a:p>
            <a:r>
              <a:rPr lang="en-US" dirty="0" smtClean="0"/>
              <a:t>Transport tubes should be compatible with automated systems and instruments used by the lab. </a:t>
            </a:r>
          </a:p>
          <a:p>
            <a:r>
              <a:rPr lang="en-US" dirty="0" smtClean="0"/>
              <a:t>Proper labeling should be applied to the collection container or tubes. </a:t>
            </a:r>
          </a:p>
          <a:p>
            <a:endParaRPr lang="en-US" dirty="0"/>
          </a:p>
        </p:txBody>
      </p:sp>
    </p:spTree>
  </p:cSld>
  <p:clrMapOvr>
    <a:masterClrMapping/>
  </p:clrMapOvr>
  <p:timing>
    <p:tnLst>
      <p:par>
        <p:cTn id="1" dur="indefinite" restart="never" nodeType="tmRoot"/>
      </p:par>
    </p:tnLst>
  </p:timing>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487362"/>
          </a:xfrm>
        </p:spPr>
        <p:txBody>
          <a:bodyPr>
            <a:normAutofit fontScale="90000"/>
          </a:bodyPr>
          <a:lstStyle/>
          <a:p>
            <a:r>
              <a:rPr lang="en-US" sz="3600" b="1" dirty="0" smtClean="0"/>
              <a:t>URINE SPECIMEN HANDLING GUIDELINES</a:t>
            </a:r>
            <a:endParaRPr lang="en-US" sz="3600" b="1" dirty="0"/>
          </a:p>
        </p:txBody>
      </p:sp>
      <p:sp>
        <p:nvSpPr>
          <p:cNvPr id="3" name="Content Placeholder 2"/>
          <p:cNvSpPr>
            <a:spLocks noGrp="1"/>
          </p:cNvSpPr>
          <p:nvPr>
            <p:ph idx="1"/>
          </p:nvPr>
        </p:nvSpPr>
        <p:spPr>
          <a:xfrm>
            <a:off x="457200" y="1143000"/>
            <a:ext cx="8229600" cy="5410200"/>
          </a:xfrm>
        </p:spPr>
        <p:txBody>
          <a:bodyPr>
            <a:normAutofit fontScale="92500" lnSpcReduction="10000"/>
          </a:bodyPr>
          <a:lstStyle/>
          <a:p>
            <a:r>
              <a:rPr lang="en-US" b="1" dirty="0" smtClean="0"/>
              <a:t>Labels</a:t>
            </a:r>
            <a:r>
              <a:rPr lang="en-US" dirty="0" smtClean="0"/>
              <a:t> Include the patient name and identification on labels. Make sure that the information on the container label and the requisition match. </a:t>
            </a:r>
          </a:p>
          <a:p>
            <a:r>
              <a:rPr lang="en-US" b="1" dirty="0" smtClean="0"/>
              <a:t>Volume</a:t>
            </a:r>
            <a:r>
              <a:rPr lang="en-US" dirty="0" smtClean="0"/>
              <a:t> Ensure that there is sufficient volume to fill the tubes and/or perform the tests. </a:t>
            </a:r>
          </a:p>
          <a:p>
            <a:r>
              <a:rPr lang="en-US" b="1" dirty="0" smtClean="0"/>
              <a:t>Collection Date and Time</a:t>
            </a:r>
            <a:r>
              <a:rPr lang="en-US" dirty="0" smtClean="0"/>
              <a:t> Include collection time and date on the specimen label. This will confirm that the collection was done correctly. For timed specimens, verify start and stop times of collection. </a:t>
            </a:r>
            <a:br>
              <a:rPr lang="en-US" dirty="0" smtClean="0"/>
            </a:br>
            <a:endParaRPr lang="en-US" dirty="0" smtClean="0"/>
          </a:p>
          <a:p>
            <a:endParaRPr lang="en-US" dirty="0"/>
          </a:p>
        </p:txBody>
      </p:sp>
    </p:spTree>
  </p:cSld>
  <p:clrMapOvr>
    <a:masterClrMapping/>
  </p:clrMapOvr>
  <p:timing>
    <p:tnLst>
      <p:par>
        <p:cTn id="1" dur="indefinite" restart="never" nodeType="tmRoot"/>
      </p:par>
    </p:tnLst>
  </p:timing>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URINE SPECIMEN HANDLING GUIDELINES</a:t>
            </a:r>
            <a:endParaRPr lang="en-US" dirty="0"/>
          </a:p>
        </p:txBody>
      </p:sp>
      <p:sp>
        <p:nvSpPr>
          <p:cNvPr id="3" name="Content Placeholder 2"/>
          <p:cNvSpPr>
            <a:spLocks noGrp="1"/>
          </p:cNvSpPr>
          <p:nvPr>
            <p:ph idx="1"/>
          </p:nvPr>
        </p:nvSpPr>
        <p:spPr/>
        <p:txBody>
          <a:bodyPr>
            <a:normAutofit fontScale="85000" lnSpcReduction="10000"/>
          </a:bodyPr>
          <a:lstStyle/>
          <a:p>
            <a:r>
              <a:rPr lang="en-US" b="1" dirty="0" smtClean="0"/>
              <a:t>Collection Method</a:t>
            </a:r>
            <a:r>
              <a:rPr lang="en-US" dirty="0" smtClean="0"/>
              <a:t> The method of collection should be checked when the specimen is received in the laboratory to ensure the type of specimen submitted meets the needs of the test ordered. </a:t>
            </a:r>
          </a:p>
          <a:p>
            <a:r>
              <a:rPr lang="en-US" b="1" dirty="0" smtClean="0"/>
              <a:t>Proper Preservation</a:t>
            </a:r>
            <a:r>
              <a:rPr lang="en-US" dirty="0" smtClean="0"/>
              <a:t> Check if there is a chemical preservative present or if the specimen has not been refrigerated for greater than two hours post collection. </a:t>
            </a:r>
          </a:p>
          <a:p>
            <a:r>
              <a:rPr lang="en-US" b="1" dirty="0" smtClean="0"/>
              <a:t>Light Protection</a:t>
            </a:r>
            <a:r>
              <a:rPr lang="en-US" dirty="0" smtClean="0"/>
              <a:t> Verify that specimens submitted for testing of light-sensitive </a:t>
            </a:r>
            <a:r>
              <a:rPr lang="en-US" dirty="0" err="1" smtClean="0"/>
              <a:t>analytes</a:t>
            </a:r>
            <a:r>
              <a:rPr lang="en-US" dirty="0" smtClean="0"/>
              <a:t> are collected in containers that protect the specimen from light.</a:t>
            </a:r>
            <a:endParaRPr lang="en-US" dirty="0"/>
          </a:p>
        </p:txBody>
      </p:sp>
    </p:spTree>
  </p:cSld>
  <p:clrMapOvr>
    <a:masterClrMapping/>
  </p:clrMapOvr>
  <p:timing>
    <p:tnLst>
      <p:par>
        <p:cTn id="1" dur="indefinite" restart="never" nodeType="tmRoot"/>
      </p:par>
    </p:tnLst>
  </p:timing>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STOOL SPECIMEN</a:t>
            </a:r>
            <a:endParaRPr lang="en-US" b="1"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Definition </a:t>
            </a:r>
          </a:p>
          <a:p>
            <a:r>
              <a:rPr lang="en-US" dirty="0" smtClean="0"/>
              <a:t>Stool specimen collection is the process of obtaining a sample of a patient's feces for </a:t>
            </a:r>
            <a:r>
              <a:rPr lang="en-US" dirty="0" err="1" smtClean="0"/>
              <a:t>diagnosic</a:t>
            </a:r>
            <a:r>
              <a:rPr lang="en-US" dirty="0" smtClean="0"/>
              <a:t> purposes.</a:t>
            </a:r>
          </a:p>
          <a:p>
            <a:pPr>
              <a:buNone/>
            </a:pPr>
            <a:r>
              <a:rPr lang="en-US" b="1" dirty="0" smtClean="0"/>
              <a:t>Purpose</a:t>
            </a:r>
          </a:p>
          <a:p>
            <a:r>
              <a:rPr lang="en-US" dirty="0" smtClean="0"/>
              <a:t>This procedure is used to test for infectious organisms, mucus, fat, parasites, or blood in the stool. </a:t>
            </a:r>
          </a:p>
          <a:p>
            <a:pPr>
              <a:buNone/>
            </a:pPr>
            <a:r>
              <a:rPr lang="en-US" b="1" dirty="0" smtClean="0"/>
              <a:t>Precautions</a:t>
            </a:r>
          </a:p>
          <a:p>
            <a:r>
              <a:rPr lang="en-US" dirty="0" smtClean="0"/>
              <a:t>Depending on the proposed analysis of the </a:t>
            </a:r>
            <a:r>
              <a:rPr lang="en-US" dirty="0" err="1" smtClean="0"/>
              <a:t>feaces</a:t>
            </a:r>
            <a:r>
              <a:rPr lang="en-US" dirty="0" smtClean="0"/>
              <a:t>, watery </a:t>
            </a:r>
            <a:r>
              <a:rPr lang="en-US" dirty="0" err="1" smtClean="0"/>
              <a:t>feaces</a:t>
            </a:r>
            <a:r>
              <a:rPr lang="en-US" dirty="0" smtClean="0"/>
              <a:t> will not be suitable for conducting a test for any fat that may be present, but can be used for other analyses, such as testing for bacteria.</a:t>
            </a:r>
          </a:p>
          <a:p>
            <a:endParaRPr lang="en-US" dirty="0"/>
          </a:p>
        </p:txBody>
      </p:sp>
    </p:spTree>
  </p:cSld>
  <p:clrMapOvr>
    <a:masterClrMapping/>
  </p:clrMapOvr>
  <p:timing>
    <p:tnLst>
      <p:par>
        <p:cTn id="1" dur="indefinite" restart="never" nodeType="tmRoot"/>
      </p:par>
    </p:tnLst>
  </p:timing>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STOOL SPECIMEN</a:t>
            </a:r>
            <a:endParaRPr lang="en-US" dirty="0"/>
          </a:p>
        </p:txBody>
      </p:sp>
      <p:sp>
        <p:nvSpPr>
          <p:cNvPr id="3" name="Content Placeholder 2"/>
          <p:cNvSpPr>
            <a:spLocks noGrp="1"/>
          </p:cNvSpPr>
          <p:nvPr>
            <p:ph idx="1"/>
          </p:nvPr>
        </p:nvSpPr>
        <p:spPr/>
        <p:txBody>
          <a:bodyPr/>
          <a:lstStyle/>
          <a:p>
            <a:pPr>
              <a:buNone/>
            </a:pPr>
            <a:r>
              <a:rPr lang="en-US" dirty="0" smtClean="0"/>
              <a:t>Stool specimen can be tested for:</a:t>
            </a:r>
          </a:p>
          <a:p>
            <a:r>
              <a:rPr lang="en-US" dirty="0" smtClean="0"/>
              <a:t>Ova and cysts</a:t>
            </a:r>
          </a:p>
          <a:p>
            <a:r>
              <a:rPr lang="en-US" dirty="0" smtClean="0"/>
              <a:t>Occult blood </a:t>
            </a:r>
            <a:r>
              <a:rPr lang="en-US" dirty="0" err="1" smtClean="0"/>
              <a:t>e.g</a:t>
            </a:r>
            <a:r>
              <a:rPr lang="en-US" dirty="0" smtClean="0"/>
              <a:t> in peptic ulcer, iron deficiency </a:t>
            </a:r>
            <a:r>
              <a:rPr lang="en-US" dirty="0" err="1" smtClean="0"/>
              <a:t>anaemia</a:t>
            </a:r>
            <a:endParaRPr lang="en-US" dirty="0" smtClean="0"/>
          </a:p>
          <a:p>
            <a:r>
              <a:rPr lang="en-US" dirty="0" smtClean="0"/>
              <a:t>Leucocytes - Chronic ulcerative colitis and chronic bacillary dysentery can cause passage of pus with the stool.</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274638"/>
            <a:ext cx="8229600" cy="1020762"/>
          </a:xfrm>
        </p:spPr>
        <p:txBody>
          <a:bodyPr/>
          <a:lstStyle/>
          <a:p>
            <a:r>
              <a:rPr lang="en-US" sz="3200" b="1" smtClean="0"/>
              <a:t>ICN LOGO</a:t>
            </a:r>
          </a:p>
        </p:txBody>
      </p:sp>
      <p:pic>
        <p:nvPicPr>
          <p:cNvPr id="24579" name="Picture 2"/>
          <p:cNvPicPr>
            <a:picLocks noGrp="1" noChangeAspect="1" noChangeArrowheads="1"/>
          </p:cNvPicPr>
          <p:nvPr>
            <p:ph idx="1"/>
          </p:nvPr>
        </p:nvPicPr>
        <p:blipFill>
          <a:blip r:embed="rId2"/>
          <a:srcRect/>
          <a:stretch>
            <a:fillRect/>
          </a:stretch>
        </p:blipFill>
        <p:spPr>
          <a:xfrm>
            <a:off x="838200" y="2209800"/>
            <a:ext cx="7772400" cy="2590800"/>
          </a:xfrm>
          <a:noFill/>
        </p:spPr>
      </p:pic>
    </p:spTree>
  </p:cSld>
  <p:clrMapOvr>
    <a:masterClrMapping/>
  </p:clrMapOvr>
  <p:timing>
    <p:tnLst>
      <p:par>
        <p:cTn id="1" dur="indefinite" restart="never" nodeType="tmRoot"/>
      </p:par>
    </p:tnLst>
  </p:timing>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Stool specimen</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Procedure</a:t>
            </a:r>
          </a:p>
          <a:p>
            <a:r>
              <a:rPr lang="en-US" dirty="0" smtClean="0"/>
              <a:t>Adult and older children patient can collect the specimen by passing feces into plastic wrap stretched loosely over the toilet bowl. </a:t>
            </a:r>
          </a:p>
          <a:p>
            <a:r>
              <a:rPr lang="en-US" dirty="0" smtClean="0"/>
              <a:t>With young children and infants wearing diapers, the diaper should be lined with plastic wrap. A urine bag can be attached to the child to ensure that the stool specimen is not contaminated with urine.</a:t>
            </a:r>
          </a:p>
          <a:p>
            <a:r>
              <a:rPr lang="en-US" dirty="0" smtClean="0"/>
              <a:t>For a bedridden patient, the specimen should be collected in a bedpan lined with plastic wrap, and the nurse can transfer a portion of the feces into the appropriate container.</a:t>
            </a:r>
          </a:p>
          <a:p>
            <a:endParaRPr lang="en-US" dirty="0"/>
          </a:p>
        </p:txBody>
      </p:sp>
    </p:spTree>
  </p:cSld>
  <p:clrMapOvr>
    <a:masterClrMapping/>
  </p:clrMapOvr>
  <p:timing>
    <p:tnLst>
      <p:par>
        <p:cTn id="1" dur="indefinite" restart="never" nodeType="tmRoot"/>
      </p:par>
    </p:tnLst>
  </p:timing>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Stool specimen</a:t>
            </a:r>
            <a:endParaRPr lang="en-US" dirty="0"/>
          </a:p>
        </p:txBody>
      </p:sp>
      <p:sp>
        <p:nvSpPr>
          <p:cNvPr id="3" name="Content Placeholder 2"/>
          <p:cNvSpPr>
            <a:spLocks noGrp="1"/>
          </p:cNvSpPr>
          <p:nvPr>
            <p:ph idx="1"/>
          </p:nvPr>
        </p:nvSpPr>
        <p:spPr>
          <a:xfrm>
            <a:off x="457200" y="1371600"/>
            <a:ext cx="8382000" cy="5486400"/>
          </a:xfrm>
        </p:spPr>
        <p:txBody>
          <a:bodyPr>
            <a:normAutofit/>
          </a:bodyPr>
          <a:lstStyle/>
          <a:p>
            <a:pPr>
              <a:buNone/>
            </a:pPr>
            <a:r>
              <a:rPr lang="en-US" b="1" dirty="0" smtClean="0"/>
              <a:t>Preparation</a:t>
            </a:r>
          </a:p>
          <a:p>
            <a:r>
              <a:rPr lang="en-US" dirty="0" smtClean="0"/>
              <a:t>If occult blood is suspected, the patient should be given a mild laxative and should avoid eating foods rich in meat extracts or leafy vegetables three days prior to the test.</a:t>
            </a:r>
          </a:p>
          <a:p>
            <a:r>
              <a:rPr lang="en-US" dirty="0" smtClean="0"/>
              <a:t>If the patient's gums bleed when brushing their teeth, the mouth should be cleansed with mouthwash and wiped with a cloth to avoid blood entering the digestive system and contaminating the stool specimen.</a:t>
            </a:r>
          </a:p>
          <a:p>
            <a:endParaRPr lang="en-US" dirty="0"/>
          </a:p>
        </p:txBody>
      </p:sp>
    </p:spTree>
  </p:cSld>
  <p:clrMapOvr>
    <a:masterClrMapping/>
  </p:clrMapOvr>
  <p:timing>
    <p:tnLst>
      <p:par>
        <p:cTn id="1" dur="indefinite" restart="never" nodeType="tmRoot"/>
      </p:par>
    </p:tnLst>
  </p:timing>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Stool specimen</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Preparation</a:t>
            </a:r>
            <a:endParaRPr lang="en-US" dirty="0" smtClean="0"/>
          </a:p>
          <a:p>
            <a:r>
              <a:rPr lang="en-US" dirty="0" smtClean="0"/>
              <a:t>Certain drugs may interfere with the analysis of the specimen, and the patient should avoid ingesting products such as antacids, oily foods and drugs, and antibiotics. </a:t>
            </a:r>
          </a:p>
          <a:p>
            <a:r>
              <a:rPr lang="en-US" dirty="0" smtClean="0"/>
              <a:t>Barium </a:t>
            </a:r>
            <a:r>
              <a:rPr lang="en-US" dirty="0" err="1" smtClean="0"/>
              <a:t>sulphate</a:t>
            </a:r>
            <a:r>
              <a:rPr lang="en-US" dirty="0" smtClean="0"/>
              <a:t> should be excluded two weeks prior to the test, and medical procedure dyes three weeks prior to the test.</a:t>
            </a:r>
          </a:p>
          <a:p>
            <a:r>
              <a:rPr lang="en-US" dirty="0" smtClean="0"/>
              <a:t>If fat in the stool is suspected, the patient will also be asked to collect the samples in pre-weighed airtight containers.</a:t>
            </a:r>
          </a:p>
          <a:p>
            <a:endParaRPr lang="en-US" dirty="0"/>
          </a:p>
        </p:txBody>
      </p:sp>
    </p:spTree>
  </p:cSld>
  <p:clrMapOvr>
    <a:masterClrMapping/>
  </p:clrMapOvr>
  <p:timing>
    <p:tnLst>
      <p:par>
        <p:cTn id="1" dur="indefinite" restart="never" nodeType="tmRoot"/>
      </p:par>
    </p:tnLst>
  </p:timing>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b="1" dirty="0" smtClean="0"/>
              <a:t>Stool specimen</a:t>
            </a:r>
            <a:endParaRPr lang="en-US" dirty="0"/>
          </a:p>
        </p:txBody>
      </p:sp>
      <p:sp>
        <p:nvSpPr>
          <p:cNvPr id="3" name="Content Placeholder 2"/>
          <p:cNvSpPr>
            <a:spLocks noGrp="1"/>
          </p:cNvSpPr>
          <p:nvPr>
            <p:ph idx="1"/>
          </p:nvPr>
        </p:nvSpPr>
        <p:spPr>
          <a:xfrm>
            <a:off x="457200" y="1295400"/>
            <a:ext cx="8382000" cy="5181600"/>
          </a:xfrm>
        </p:spPr>
        <p:txBody>
          <a:bodyPr>
            <a:normAutofit fontScale="92500" lnSpcReduction="20000"/>
          </a:bodyPr>
          <a:lstStyle/>
          <a:p>
            <a:pPr>
              <a:buNone/>
            </a:pPr>
            <a:r>
              <a:rPr lang="en-US" b="1" dirty="0" smtClean="0"/>
              <a:t>Guidelines</a:t>
            </a:r>
            <a:r>
              <a:rPr lang="en-US" dirty="0" smtClean="0"/>
              <a:t> </a:t>
            </a:r>
          </a:p>
          <a:p>
            <a:r>
              <a:rPr lang="en-US" dirty="0" smtClean="0"/>
              <a:t>The </a:t>
            </a:r>
            <a:r>
              <a:rPr lang="en-US" dirty="0" err="1" smtClean="0"/>
              <a:t>faeces</a:t>
            </a:r>
            <a:r>
              <a:rPr lang="en-US" dirty="0" smtClean="0"/>
              <a:t> specimen should not be contaminated with urine.</a:t>
            </a:r>
          </a:p>
          <a:p>
            <a:r>
              <a:rPr lang="en-US" dirty="0" smtClean="0"/>
              <a:t> Do not collect the specimen from bed pan.</a:t>
            </a:r>
          </a:p>
          <a:p>
            <a:r>
              <a:rPr lang="en-US" dirty="0" smtClean="0"/>
              <a:t> Collect the specimen during the early phase of the disease and as far as possible before the administration of antimicrobial agents.</a:t>
            </a:r>
          </a:p>
          <a:p>
            <a:r>
              <a:rPr lang="en-US" dirty="0" smtClean="0"/>
              <a:t> 1 to 2 gm quantity is sufficient.</a:t>
            </a:r>
          </a:p>
          <a:p>
            <a:r>
              <a:rPr lang="en-US" dirty="0" smtClean="0"/>
              <a:t> If possible, submit more than one specimen on different days.</a:t>
            </a:r>
          </a:p>
          <a:p>
            <a:r>
              <a:rPr lang="en-US" dirty="0" smtClean="0"/>
              <a:t> The fresh stool specimen must be received within 1-2 hours of passage.</a:t>
            </a:r>
          </a:p>
          <a:p>
            <a:endParaRPr lang="en-US" dirty="0"/>
          </a:p>
        </p:txBody>
      </p:sp>
    </p:spTree>
  </p:cSld>
  <p:clrMapOvr>
    <a:masterClrMapping/>
  </p:clrMapOvr>
  <p:timing>
    <p:tnLst>
      <p:par>
        <p:cTn id="1" dur="indefinite" restart="never" nodeType="tmRoot"/>
      </p:par>
    </p:tnLst>
  </p:timing>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Stool specimen</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Aftercare</a:t>
            </a:r>
          </a:p>
          <a:p>
            <a:r>
              <a:rPr lang="en-US" dirty="0" smtClean="0"/>
              <a:t>The patient should be made clean and comfortable.</a:t>
            </a:r>
          </a:p>
          <a:p>
            <a:r>
              <a:rPr lang="en-US" dirty="0" smtClean="0"/>
              <a:t>All contents of kits, towels, plastic wrap, gloves, and bedpans should be disposed of in appropriate containers. The nurse should wash and dry his or her hands thoroughly.</a:t>
            </a:r>
          </a:p>
          <a:p>
            <a:r>
              <a:rPr lang="en-US" dirty="0" smtClean="0"/>
              <a:t>Speed in testing the sample is essential, in order that an accurate result is obtained. Therefore the specimen should be sent for testing as quickly as possible.</a:t>
            </a:r>
          </a:p>
          <a:p>
            <a:endParaRPr lang="en-US" dirty="0"/>
          </a:p>
        </p:txBody>
      </p:sp>
    </p:spTree>
  </p:cSld>
  <p:clrMapOvr>
    <a:masterClrMapping/>
  </p:clrMapOvr>
  <p:timing>
    <p:tnLst>
      <p:par>
        <p:cTn id="1" dur="indefinite" restart="never" nodeType="tmRoot"/>
      </p:par>
    </p:tnLst>
  </p:timing>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Stool specimen</a:t>
            </a:r>
            <a:endParaRPr lang="en-US" dirty="0"/>
          </a:p>
        </p:txBody>
      </p:sp>
      <p:sp>
        <p:nvSpPr>
          <p:cNvPr id="3" name="Content Placeholder 2"/>
          <p:cNvSpPr>
            <a:spLocks noGrp="1"/>
          </p:cNvSpPr>
          <p:nvPr>
            <p:ph idx="1"/>
          </p:nvPr>
        </p:nvSpPr>
        <p:spPr/>
        <p:txBody>
          <a:bodyPr/>
          <a:lstStyle/>
          <a:p>
            <a:pPr>
              <a:buNone/>
            </a:pPr>
            <a:r>
              <a:rPr lang="en-US" b="1" dirty="0" smtClean="0"/>
              <a:t>Complications</a:t>
            </a:r>
          </a:p>
          <a:p>
            <a:r>
              <a:rPr lang="en-US" dirty="0" smtClean="0"/>
              <a:t>If there is a delay in sending the specimen for testing, organisms present in the feces may die, while others may multiply, giving a false reading.</a:t>
            </a:r>
          </a:p>
          <a:p>
            <a:r>
              <a:rPr lang="en-US" dirty="0" smtClean="0"/>
              <a:t>Patients should inform medical staff of any medications currently being taken as elements of the drugs may be present in the feces.</a:t>
            </a:r>
          </a:p>
          <a:p>
            <a:endParaRPr lang="en-US" dirty="0"/>
          </a:p>
        </p:txBody>
      </p:sp>
    </p:spTree>
  </p:cSld>
  <p:clrMapOvr>
    <a:masterClrMapping/>
  </p:clrMapOvr>
  <p:timing>
    <p:tnLst>
      <p:par>
        <p:cTn id="1" dur="indefinite" restart="never" nodeType="tmRoot"/>
      </p:par>
    </p:tnLst>
  </p:timing>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Stool specimen</a:t>
            </a:r>
            <a:endParaRPr lang="en-US" dirty="0"/>
          </a:p>
        </p:txBody>
      </p:sp>
      <p:sp>
        <p:nvSpPr>
          <p:cNvPr id="3" name="Content Placeholder 2"/>
          <p:cNvSpPr>
            <a:spLocks noGrp="1"/>
          </p:cNvSpPr>
          <p:nvPr>
            <p:ph idx="1"/>
          </p:nvPr>
        </p:nvSpPr>
        <p:spPr>
          <a:xfrm>
            <a:off x="457200" y="1600200"/>
            <a:ext cx="8229600" cy="4953000"/>
          </a:xfrm>
        </p:spPr>
        <p:txBody>
          <a:bodyPr>
            <a:normAutofit fontScale="92500" lnSpcReduction="20000"/>
          </a:bodyPr>
          <a:lstStyle/>
          <a:p>
            <a:pPr>
              <a:buNone/>
            </a:pPr>
            <a:r>
              <a:rPr lang="en-US" b="1" dirty="0" smtClean="0"/>
              <a:t>Results</a:t>
            </a:r>
          </a:p>
          <a:p>
            <a:r>
              <a:rPr lang="en-US" dirty="0" smtClean="0"/>
              <a:t>The specimens are compared with normal values. Abnormal results indicate that infection, disease, or parasite infestation are present.</a:t>
            </a:r>
          </a:p>
          <a:p>
            <a:pPr>
              <a:buNone/>
            </a:pPr>
            <a:r>
              <a:rPr lang="en-US" b="1" dirty="0" smtClean="0"/>
              <a:t>Health care team roles</a:t>
            </a:r>
          </a:p>
          <a:p>
            <a:r>
              <a:rPr lang="en-US" dirty="0" smtClean="0"/>
              <a:t>The nurse should be aware of the qualities of normal feces, and note if the patient has any difficulties in passing feces. </a:t>
            </a:r>
          </a:p>
          <a:p>
            <a:r>
              <a:rPr lang="en-US" dirty="0" smtClean="0"/>
              <a:t>As many patients may feel uncomfortable performing this collection properly, the nurse should also educate the patient concerning the reasons for having it done.</a:t>
            </a:r>
          </a:p>
          <a:p>
            <a:endParaRPr lang="en-US" dirty="0"/>
          </a:p>
        </p:txBody>
      </p:sp>
    </p:spTree>
  </p:cSld>
  <p:clrMapOvr>
    <a:masterClrMapping/>
  </p:clrMapOvr>
  <p:timing>
    <p:tnLst>
      <p:par>
        <p:cTn id="1" dur="indefinite" restart="never" nodeType="tmRoot"/>
      </p:par>
    </p:tnLst>
  </p:timing>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7200" b="1" dirty="0" smtClean="0"/>
              <a:t>WOUND DRESSING</a:t>
            </a:r>
            <a:endParaRPr lang="en-US" sz="7200" b="1" dirty="0"/>
          </a:p>
        </p:txBody>
      </p:sp>
    </p:spTree>
  </p:cSld>
  <p:clrMapOvr>
    <a:masterClrMapping/>
  </p:clrMapOvr>
  <p:timing>
    <p:tnLst>
      <p:par>
        <p:cTn id="1" dur="indefinite" restart="never" nodeType="tmRoot"/>
      </p:par>
    </p:tnLst>
  </p:timing>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Introduction </a:t>
            </a:r>
            <a:endParaRPr lang="en-US" b="1" dirty="0"/>
          </a:p>
        </p:txBody>
      </p:sp>
      <p:sp>
        <p:nvSpPr>
          <p:cNvPr id="3" name="Content Placeholder 2"/>
          <p:cNvSpPr>
            <a:spLocks noGrp="1"/>
          </p:cNvSpPr>
          <p:nvPr>
            <p:ph idx="1"/>
          </p:nvPr>
        </p:nvSpPr>
        <p:spPr/>
        <p:txBody>
          <a:bodyPr>
            <a:normAutofit lnSpcReduction="10000"/>
          </a:bodyPr>
          <a:lstStyle/>
          <a:p>
            <a:r>
              <a:rPr lang="en-US" dirty="0" smtClean="0"/>
              <a:t>The skin is the largest organ of the body, making up 16% of body weight. It has several vital functions, which include; immune function, temperature regulation, sensation and vitamin production.  </a:t>
            </a:r>
          </a:p>
          <a:p>
            <a:r>
              <a:rPr lang="en-US" dirty="0" smtClean="0"/>
              <a:t>Skin is a dynamic organ in a constant state of change; cells of the outer layers are continuously shed and replaced by inner cells moving to the surface.</a:t>
            </a:r>
            <a:endParaRPr lang="en-US" dirty="0"/>
          </a:p>
        </p:txBody>
      </p:sp>
    </p:spTree>
  </p:cSld>
  <p:clrMapOvr>
    <a:masterClrMapping/>
  </p:clrMapOvr>
  <p:timing>
    <p:tnLst>
      <p:par>
        <p:cTn id="1" dur="indefinite" restart="never" nodeType="tmRoot"/>
      </p:par>
    </p:tnLst>
  </p:timing>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WOUNDS</a:t>
            </a:r>
            <a:endParaRPr lang="en-US" b="1" dirty="0"/>
          </a:p>
        </p:txBody>
      </p:sp>
      <p:sp>
        <p:nvSpPr>
          <p:cNvPr id="3" name="Content Placeholder 2"/>
          <p:cNvSpPr>
            <a:spLocks noGrp="1"/>
          </p:cNvSpPr>
          <p:nvPr>
            <p:ph idx="1"/>
          </p:nvPr>
        </p:nvSpPr>
        <p:spPr/>
        <p:txBody>
          <a:bodyPr/>
          <a:lstStyle/>
          <a:p>
            <a:r>
              <a:rPr lang="en-US" dirty="0" smtClean="0"/>
              <a:t>Body wounds are either </a:t>
            </a:r>
            <a:r>
              <a:rPr lang="en-US" b="1" dirty="0" smtClean="0"/>
              <a:t>intentional</a:t>
            </a:r>
            <a:r>
              <a:rPr lang="en-US" dirty="0" smtClean="0"/>
              <a:t> </a:t>
            </a:r>
            <a:r>
              <a:rPr lang="en-US" dirty="0" err="1" smtClean="0"/>
              <a:t>e.g</a:t>
            </a:r>
            <a:r>
              <a:rPr lang="en-US" dirty="0" smtClean="0"/>
              <a:t> during therapy like </a:t>
            </a:r>
            <a:r>
              <a:rPr lang="en-US" dirty="0" err="1" smtClean="0"/>
              <a:t>venupuncture</a:t>
            </a:r>
            <a:r>
              <a:rPr lang="en-US" dirty="0" smtClean="0"/>
              <a:t> or </a:t>
            </a:r>
            <a:r>
              <a:rPr lang="en-US" b="1" dirty="0" smtClean="0"/>
              <a:t>unintentional</a:t>
            </a:r>
            <a:r>
              <a:rPr lang="en-US" dirty="0" smtClean="0"/>
              <a:t>/ accidental </a:t>
            </a:r>
            <a:r>
              <a:rPr lang="en-US" dirty="0" err="1" smtClean="0"/>
              <a:t>e.g</a:t>
            </a:r>
            <a:r>
              <a:rPr lang="en-US" dirty="0" smtClean="0"/>
              <a:t> fracture</a:t>
            </a:r>
          </a:p>
          <a:p>
            <a:r>
              <a:rPr lang="en-US" b="1" dirty="0" smtClean="0"/>
              <a:t>Open wounds </a:t>
            </a:r>
            <a:r>
              <a:rPr lang="en-US" dirty="0" smtClean="0"/>
              <a:t>– skin or mucous membranes is broken; </a:t>
            </a:r>
            <a:r>
              <a:rPr lang="en-US" b="1" dirty="0" smtClean="0"/>
              <a:t>Closed</a:t>
            </a:r>
            <a:r>
              <a:rPr lang="en-US" dirty="0" smtClean="0"/>
              <a:t> </a:t>
            </a:r>
            <a:r>
              <a:rPr lang="en-US" b="1" dirty="0" smtClean="0"/>
              <a:t>wound</a:t>
            </a:r>
            <a:r>
              <a:rPr lang="en-US" dirty="0" smtClean="0"/>
              <a:t>– tissues are traumatized without a break in the skin.</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274638"/>
            <a:ext cx="8229600" cy="944562"/>
          </a:xfrm>
        </p:spPr>
        <p:txBody>
          <a:bodyPr/>
          <a:lstStyle/>
          <a:p>
            <a:r>
              <a:rPr lang="en-US" sz="3200" b="1" smtClean="0"/>
              <a:t>Goals of ICN</a:t>
            </a:r>
          </a:p>
        </p:txBody>
      </p:sp>
      <p:sp>
        <p:nvSpPr>
          <p:cNvPr id="25603" name="Content Placeholder 2"/>
          <p:cNvSpPr>
            <a:spLocks noGrp="1"/>
          </p:cNvSpPr>
          <p:nvPr>
            <p:ph idx="1"/>
          </p:nvPr>
        </p:nvSpPr>
        <p:spPr>
          <a:xfrm>
            <a:off x="457200" y="1219200"/>
            <a:ext cx="8229600" cy="5181600"/>
          </a:xfrm>
        </p:spPr>
        <p:txBody>
          <a:bodyPr/>
          <a:lstStyle/>
          <a:p>
            <a:r>
              <a:rPr lang="en-US" smtClean="0"/>
              <a:t>To bring nurses' organizations together in a worldwide body.</a:t>
            </a:r>
          </a:p>
          <a:p>
            <a:r>
              <a:rPr lang="en-US" smtClean="0"/>
              <a:t>To advance the socio-economic status of nurses and the profession of nursing worldwide.</a:t>
            </a:r>
          </a:p>
          <a:p>
            <a:r>
              <a:rPr lang="en-US" smtClean="0"/>
              <a:t>To influence global and domestic health policy.</a:t>
            </a:r>
          </a:p>
          <a:p>
            <a:endParaRPr lang="en-US" smtClean="0"/>
          </a:p>
        </p:txBody>
      </p:sp>
    </p:spTree>
  </p:cSld>
  <p:clrMapOvr>
    <a:masterClrMapping/>
  </p:clrMapOvr>
  <p:timing>
    <p:tnLst>
      <p:par>
        <p:cTn id="1" dur="indefinite" restart="never" nodeType="tmRoot"/>
      </p:par>
    </p:tnLst>
  </p:timing>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wound</a:t>
            </a:r>
            <a:endParaRPr lang="en-US" dirty="0"/>
          </a:p>
        </p:txBody>
      </p:sp>
      <p:pic>
        <p:nvPicPr>
          <p:cNvPr id="4" name="Picture 2" descr="D:\Image\Medical photos\Medical photos 062.jpg"/>
          <p:cNvPicPr>
            <a:picLocks noGrp="1" noChangeAspect="1" noChangeArrowheads="1"/>
          </p:cNvPicPr>
          <p:nvPr>
            <p:ph idx="1"/>
          </p:nvPr>
        </p:nvPicPr>
        <p:blipFill>
          <a:blip r:embed="rId2"/>
          <a:srcRect/>
          <a:stretch>
            <a:fillRect/>
          </a:stretch>
        </p:blipFill>
        <p:spPr bwMode="auto">
          <a:xfrm>
            <a:off x="1066800" y="1600200"/>
            <a:ext cx="7238999" cy="4953000"/>
          </a:xfrm>
          <a:prstGeom prst="rect">
            <a:avLst/>
          </a:prstGeom>
          <a:noFill/>
        </p:spPr>
      </p:pic>
    </p:spTree>
  </p:cSld>
  <p:clrMapOvr>
    <a:masterClrMapping/>
  </p:clrMapOvr>
  <p:timing>
    <p:tnLst>
      <p:par>
        <p:cTn id="1" dur="indefinite" restart="never" nodeType="tmRoot"/>
      </p:par>
    </p:tnLst>
  </p:timing>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wound</a:t>
            </a:r>
            <a:endParaRPr lang="en-US" dirty="0"/>
          </a:p>
        </p:txBody>
      </p:sp>
      <p:pic>
        <p:nvPicPr>
          <p:cNvPr id="4" name="Picture 1030" descr="A:\MVC-009F.JPG"/>
          <p:cNvPicPr>
            <a:picLocks noGrp="1" noChangeAspect="1" noChangeArrowheads="1"/>
          </p:cNvPicPr>
          <p:nvPr>
            <p:ph idx="1"/>
          </p:nvPr>
        </p:nvPicPr>
        <p:blipFill>
          <a:blip r:embed="rId2"/>
          <a:srcRect/>
          <a:stretch>
            <a:fillRect/>
          </a:stretch>
        </p:blipFill>
        <p:spPr>
          <a:xfrm>
            <a:off x="1219200" y="1600200"/>
            <a:ext cx="6857999" cy="4800600"/>
          </a:xfrm>
          <a:noFill/>
          <a:ln/>
        </p:spPr>
      </p:pic>
    </p:spTree>
  </p:cSld>
  <p:clrMapOvr>
    <a:masterClrMapping/>
  </p:clrMapOvr>
  <p:timing>
    <p:tnLst>
      <p:par>
        <p:cTn id="1" dur="indefinite" restart="never" nodeType="tmRoot"/>
      </p:par>
    </p:tnLst>
  </p:timing>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Crush wounds</a:t>
            </a:r>
            <a:r>
              <a:rPr lang="en-US" dirty="0" smtClean="0"/>
              <a:t/>
            </a:r>
            <a:br>
              <a:rPr lang="en-US" dirty="0" smtClean="0"/>
            </a:br>
            <a:endParaRPr lang="en-US" dirty="0"/>
          </a:p>
        </p:txBody>
      </p:sp>
      <p:pic>
        <p:nvPicPr>
          <p:cNvPr id="4" name="Picture 2" descr="D:\Image\Medical photos\Great toe amputation 4.JPG"/>
          <p:cNvPicPr>
            <a:picLocks noGrp="1" noChangeAspect="1" noChangeArrowheads="1"/>
          </p:cNvPicPr>
          <p:nvPr>
            <p:ph idx="1"/>
          </p:nvPr>
        </p:nvPicPr>
        <p:blipFill>
          <a:blip r:embed="rId2"/>
          <a:srcRect/>
          <a:stretch>
            <a:fillRect/>
          </a:stretch>
        </p:blipFill>
        <p:spPr bwMode="auto">
          <a:xfrm>
            <a:off x="1219200" y="1600200"/>
            <a:ext cx="6705599" cy="4800600"/>
          </a:xfrm>
          <a:prstGeom prst="rect">
            <a:avLst/>
          </a:prstGeom>
          <a:noFill/>
        </p:spPr>
      </p:pic>
    </p:spTree>
  </p:cSld>
  <p:clrMapOvr>
    <a:masterClrMapping/>
  </p:clrMapOvr>
  <p:timing>
    <p:tnLst>
      <p:par>
        <p:cTn id="1" dur="indefinite" restart="never" nodeType="tmRoot"/>
      </p:par>
    </p:tnLst>
  </p:timing>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D:\Image\Medical photos\Medical photos 055.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D:\Image\Medical photos\Medical photos 059.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WOUNDS</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Wounds may also be described according to how they are acquired.</a:t>
            </a:r>
          </a:p>
          <a:p>
            <a:r>
              <a:rPr lang="en-US" b="1" dirty="0" smtClean="0"/>
              <a:t>Clean wounds </a:t>
            </a:r>
            <a:r>
              <a:rPr lang="en-US" dirty="0" smtClean="0"/>
              <a:t>– minimal inflammation- closed</a:t>
            </a:r>
          </a:p>
          <a:p>
            <a:r>
              <a:rPr lang="en-US" b="1" dirty="0" smtClean="0"/>
              <a:t>Clean-contaminated wounds </a:t>
            </a:r>
            <a:r>
              <a:rPr lang="en-US" dirty="0" smtClean="0"/>
              <a:t>– surgical wounds</a:t>
            </a:r>
          </a:p>
          <a:p>
            <a:r>
              <a:rPr lang="en-US" b="1" dirty="0" smtClean="0"/>
              <a:t>Contaminated wounds </a:t>
            </a:r>
            <a:r>
              <a:rPr lang="en-US" dirty="0" smtClean="0"/>
              <a:t>– open, fresh, accidental wounds and surgical wounds involving a major break in sterile technique; show evidence of inflammation.</a:t>
            </a:r>
          </a:p>
          <a:p>
            <a:r>
              <a:rPr lang="en-US" b="1" dirty="0" smtClean="0"/>
              <a:t>Dirty/ infected wounds</a:t>
            </a:r>
            <a:r>
              <a:rPr lang="en-US" dirty="0" smtClean="0"/>
              <a:t> – contain dead tissue with evidence of a clinical infection </a:t>
            </a:r>
            <a:r>
              <a:rPr lang="en-US" dirty="0" err="1" smtClean="0"/>
              <a:t>e.g</a:t>
            </a:r>
            <a:r>
              <a:rPr lang="en-US" dirty="0" smtClean="0"/>
              <a:t> purulent drainage.</a:t>
            </a:r>
            <a:endParaRPr lang="en-US" dirty="0"/>
          </a:p>
        </p:txBody>
      </p:sp>
    </p:spTree>
  </p:cSld>
  <p:clrMapOvr>
    <a:masterClrMapping/>
  </p:clrMapOvr>
  <p:timing>
    <p:tnLst>
      <p:par>
        <p:cTn id="1" dur="indefinite" restart="never" nodeType="tmRoot"/>
      </p:par>
    </p:tnLst>
  </p:timing>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Classification of wounds by cause </a:t>
            </a:r>
            <a:br>
              <a:rPr lang="en-US" b="1" dirty="0" smtClean="0"/>
            </a:br>
            <a:endParaRPr lang="en-US" b="1" dirty="0"/>
          </a:p>
        </p:txBody>
      </p:sp>
      <p:sp>
        <p:nvSpPr>
          <p:cNvPr id="3" name="Content Placeholder 2"/>
          <p:cNvSpPr>
            <a:spLocks noGrp="1"/>
          </p:cNvSpPr>
          <p:nvPr>
            <p:ph idx="1"/>
          </p:nvPr>
        </p:nvSpPr>
        <p:spPr/>
        <p:txBody>
          <a:bodyPr>
            <a:normAutofit fontScale="70000" lnSpcReduction="20000"/>
          </a:bodyPr>
          <a:lstStyle/>
          <a:p>
            <a:pPr lvl="1"/>
            <a:r>
              <a:rPr lang="en-US" dirty="0" smtClean="0"/>
              <a:t>intentional </a:t>
            </a:r>
          </a:p>
          <a:p>
            <a:pPr lvl="2"/>
            <a:r>
              <a:rPr lang="en-US" dirty="0" smtClean="0"/>
              <a:t>involves a wound that is the result of planned therapy </a:t>
            </a:r>
          </a:p>
          <a:p>
            <a:pPr lvl="1"/>
            <a:r>
              <a:rPr lang="en-US" dirty="0" smtClean="0"/>
              <a:t>unintentional </a:t>
            </a:r>
          </a:p>
          <a:p>
            <a:pPr lvl="2"/>
            <a:r>
              <a:rPr lang="en-US" dirty="0" smtClean="0"/>
              <a:t>involves a wound that is the result of unexpected trauma </a:t>
            </a:r>
          </a:p>
          <a:p>
            <a:r>
              <a:rPr lang="en-US" dirty="0" smtClean="0"/>
              <a:t>by status of skin integrity </a:t>
            </a:r>
          </a:p>
          <a:p>
            <a:pPr lvl="1"/>
            <a:r>
              <a:rPr lang="en-US" dirty="0" smtClean="0"/>
              <a:t>open </a:t>
            </a:r>
          </a:p>
          <a:p>
            <a:pPr lvl="2"/>
            <a:r>
              <a:rPr lang="en-US" dirty="0" smtClean="0"/>
              <a:t>involves a break in skin integrity or mucous membrane </a:t>
            </a:r>
          </a:p>
          <a:p>
            <a:pPr lvl="1"/>
            <a:r>
              <a:rPr lang="en-US" dirty="0" smtClean="0"/>
              <a:t>closed </a:t>
            </a:r>
          </a:p>
          <a:p>
            <a:pPr lvl="2"/>
            <a:r>
              <a:rPr lang="en-US" dirty="0" smtClean="0"/>
              <a:t>involves no break in skin integrity or mucous membrane </a:t>
            </a:r>
          </a:p>
          <a:p>
            <a:r>
              <a:rPr lang="en-US" dirty="0" smtClean="0"/>
              <a:t>by severity of injury </a:t>
            </a:r>
          </a:p>
          <a:p>
            <a:pPr lvl="1"/>
            <a:r>
              <a:rPr lang="en-US" dirty="0" smtClean="0"/>
              <a:t>superficial </a:t>
            </a:r>
          </a:p>
          <a:p>
            <a:pPr lvl="2"/>
            <a:r>
              <a:rPr lang="en-US" dirty="0" smtClean="0"/>
              <a:t>involves only the epidermal layer of skin </a:t>
            </a:r>
          </a:p>
          <a:p>
            <a:pPr lvl="1"/>
            <a:r>
              <a:rPr lang="en-US" dirty="0" smtClean="0"/>
              <a:t>penetrating </a:t>
            </a:r>
          </a:p>
          <a:p>
            <a:pPr lvl="2"/>
            <a:r>
              <a:rPr lang="en-US" dirty="0" smtClean="0"/>
              <a:t>involves penetration of the epidermal and dermal layers of skin and deeper tissues or organs </a:t>
            </a:r>
          </a:p>
          <a:p>
            <a:endParaRPr lang="en-US" dirty="0" smtClean="0"/>
          </a:p>
          <a:p>
            <a:endParaRPr lang="en-US" dirty="0"/>
          </a:p>
        </p:txBody>
      </p:sp>
    </p:spTree>
  </p:cSld>
  <p:clrMapOvr>
    <a:masterClrMapping/>
  </p:clrMapOvr>
  <p:timing>
    <p:tnLst>
      <p:par>
        <p:cTn id="1" dur="indefinite" restart="never" nodeType="tmRoot"/>
      </p:par>
    </p:tnLst>
  </p:timing>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Classification of wounds by cause </a:t>
            </a:r>
            <a:br>
              <a:rPr lang="en-US" b="1" dirty="0" smtClean="0"/>
            </a:b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by degree of contamination </a:t>
            </a:r>
          </a:p>
          <a:p>
            <a:pPr lvl="1"/>
            <a:r>
              <a:rPr lang="en-US" dirty="0" smtClean="0"/>
              <a:t>clean </a:t>
            </a:r>
          </a:p>
          <a:p>
            <a:pPr lvl="2"/>
            <a:r>
              <a:rPr lang="en-US" dirty="0" smtClean="0"/>
              <a:t>uninfected wounds in which no inflammation is encountered and the respiratory, gastrointestinal, genital, and/or urinary tracts are not entered </a:t>
            </a:r>
          </a:p>
          <a:p>
            <a:pPr lvl="1"/>
            <a:r>
              <a:rPr lang="en-US" dirty="0" smtClean="0"/>
              <a:t>clean/contaminated </a:t>
            </a:r>
          </a:p>
          <a:p>
            <a:pPr lvl="2"/>
            <a:r>
              <a:rPr lang="en-US" dirty="0" smtClean="0"/>
              <a:t>uninfected wounds in which no inflammation is encountered but the respiratory, gastrointestinal, genital, and/or urinary tract have been entered </a:t>
            </a:r>
          </a:p>
          <a:p>
            <a:pPr lvl="1"/>
            <a:r>
              <a:rPr lang="en-US" dirty="0" smtClean="0"/>
              <a:t>contaminated </a:t>
            </a:r>
          </a:p>
          <a:p>
            <a:pPr lvl="2"/>
            <a:r>
              <a:rPr lang="en-US" dirty="0" smtClean="0"/>
              <a:t>open, traumatic wounds or surgical wounds involving a major break in sterile technique that show evidence of inflammation </a:t>
            </a:r>
          </a:p>
          <a:p>
            <a:pPr lvl="1"/>
            <a:r>
              <a:rPr lang="en-US" dirty="0" smtClean="0"/>
              <a:t>infected </a:t>
            </a:r>
          </a:p>
          <a:p>
            <a:pPr lvl="2"/>
            <a:r>
              <a:rPr lang="en-US" dirty="0" smtClean="0"/>
              <a:t>old, traumatic wounds containing dead tissue and wounds with evidence of a clinical infection (e.g., purulent drainage) </a:t>
            </a:r>
          </a:p>
          <a:p>
            <a:endParaRPr lang="en-US" dirty="0"/>
          </a:p>
        </p:txBody>
      </p:sp>
    </p:spTree>
  </p:cSld>
  <p:clrMapOvr>
    <a:masterClrMapping/>
  </p:clrMapOvr>
  <p:timing>
    <p:tnLst>
      <p:par>
        <p:cTn id="1" dur="indefinite" restart="never" nodeType="tmRoot"/>
      </p:par>
    </p:tnLst>
  </p:timing>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Classification of wounds by cause </a:t>
            </a:r>
            <a:br>
              <a:rPr lang="en-US" b="1" dirty="0" smtClean="0"/>
            </a:br>
            <a:endParaRPr lang="en-US" dirty="0"/>
          </a:p>
        </p:txBody>
      </p:sp>
      <p:sp>
        <p:nvSpPr>
          <p:cNvPr id="3" name="Content Placeholder 2"/>
          <p:cNvSpPr>
            <a:spLocks noGrp="1"/>
          </p:cNvSpPr>
          <p:nvPr>
            <p:ph idx="1"/>
          </p:nvPr>
        </p:nvSpPr>
        <p:spPr>
          <a:xfrm>
            <a:off x="457200" y="1600200"/>
            <a:ext cx="8305800" cy="4876800"/>
          </a:xfrm>
        </p:spPr>
        <p:txBody>
          <a:bodyPr>
            <a:normAutofit fontScale="62500" lnSpcReduction="20000"/>
          </a:bodyPr>
          <a:lstStyle/>
          <a:p>
            <a:r>
              <a:rPr lang="en-US" dirty="0" smtClean="0"/>
              <a:t>by depth </a:t>
            </a:r>
          </a:p>
          <a:p>
            <a:pPr lvl="1"/>
            <a:r>
              <a:rPr lang="en-US" dirty="0" smtClean="0"/>
              <a:t>partial-thickness </a:t>
            </a:r>
          </a:p>
          <a:p>
            <a:pPr lvl="2"/>
            <a:r>
              <a:rPr lang="en-US" dirty="0" smtClean="0"/>
              <a:t>involves only the epidermal and dermal layers of skin </a:t>
            </a:r>
          </a:p>
          <a:p>
            <a:pPr lvl="1"/>
            <a:r>
              <a:rPr lang="en-US" dirty="0" smtClean="0"/>
              <a:t>full-thickness </a:t>
            </a:r>
          </a:p>
          <a:p>
            <a:pPr lvl="2"/>
            <a:r>
              <a:rPr lang="en-US" dirty="0" smtClean="0"/>
              <a:t>involves the epidermal and dermal layers of skin, subcutaneous tissue and, possibly, muscle and bone </a:t>
            </a:r>
          </a:p>
          <a:p>
            <a:r>
              <a:rPr lang="en-US" dirty="0" smtClean="0"/>
              <a:t>by descriptive qualities </a:t>
            </a:r>
          </a:p>
          <a:p>
            <a:pPr lvl="1"/>
            <a:r>
              <a:rPr lang="en-US" dirty="0" smtClean="0"/>
              <a:t>laceration </a:t>
            </a:r>
          </a:p>
          <a:p>
            <a:pPr lvl="2"/>
            <a:r>
              <a:rPr lang="en-US" dirty="0" smtClean="0"/>
              <a:t>involves tearing apart of tissues resulting in irregular wound edges </a:t>
            </a:r>
          </a:p>
          <a:p>
            <a:pPr lvl="1"/>
            <a:r>
              <a:rPr lang="en-US" dirty="0" smtClean="0"/>
              <a:t>abrasion </a:t>
            </a:r>
          </a:p>
          <a:p>
            <a:pPr lvl="2"/>
            <a:r>
              <a:rPr lang="en-US" dirty="0" smtClean="0"/>
              <a:t>involves scraping or rubbing the surface of the skin by friction </a:t>
            </a:r>
          </a:p>
          <a:p>
            <a:pPr lvl="1"/>
            <a:r>
              <a:rPr lang="en-US" dirty="0" smtClean="0"/>
              <a:t>contusion </a:t>
            </a:r>
          </a:p>
          <a:p>
            <a:pPr lvl="2"/>
            <a:r>
              <a:rPr lang="en-US" dirty="0" smtClean="0"/>
              <a:t>involves a blow from a blunt object resulting in swelling, discoloration, bruising, and/or </a:t>
            </a:r>
            <a:r>
              <a:rPr lang="en-US" dirty="0" err="1" smtClean="0"/>
              <a:t>eccymosis</a:t>
            </a:r>
            <a:r>
              <a:rPr lang="en-US" dirty="0" smtClean="0"/>
              <a:t> </a:t>
            </a:r>
          </a:p>
          <a:p>
            <a:pPr lvl="1"/>
            <a:r>
              <a:rPr lang="en-US" dirty="0" smtClean="0"/>
              <a:t>incision </a:t>
            </a:r>
          </a:p>
          <a:p>
            <a:pPr lvl="2"/>
            <a:r>
              <a:rPr lang="en-US" dirty="0" smtClean="0"/>
              <a:t>involves cutting the skin with a sharp instrument </a:t>
            </a:r>
          </a:p>
          <a:p>
            <a:pPr lvl="1"/>
            <a:r>
              <a:rPr lang="en-US" dirty="0" smtClean="0"/>
              <a:t>puncture </a:t>
            </a:r>
          </a:p>
          <a:p>
            <a:pPr lvl="2"/>
            <a:r>
              <a:rPr lang="en-US" dirty="0" smtClean="0"/>
              <a:t>involves penetration of the skin and, often, the underlying tissues by a sharp instrument</a:t>
            </a:r>
            <a:endParaRPr lang="en-US" dirty="0"/>
          </a:p>
        </p:txBody>
      </p:sp>
    </p:spTree>
  </p:cSld>
  <p:clrMapOvr>
    <a:masterClrMapping/>
  </p:clrMapOvr>
  <p:timing>
    <p:tnLst>
      <p:par>
        <p:cTn id="1" dur="indefinite" restart="never" nodeType="tmRoot"/>
      </p:par>
    </p:tnLst>
  </p:timing>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wound drainage </a:t>
            </a:r>
            <a:endParaRPr lang="en-US" b="1" dirty="0"/>
          </a:p>
        </p:txBody>
      </p:sp>
      <p:sp>
        <p:nvSpPr>
          <p:cNvPr id="3" name="Content Placeholder 2"/>
          <p:cNvSpPr>
            <a:spLocks noGrp="1"/>
          </p:cNvSpPr>
          <p:nvPr>
            <p:ph idx="1"/>
          </p:nvPr>
        </p:nvSpPr>
        <p:spPr/>
        <p:txBody>
          <a:bodyPr/>
          <a:lstStyle/>
          <a:p>
            <a:r>
              <a:rPr lang="en-US" dirty="0" smtClean="0"/>
              <a:t>serous </a:t>
            </a:r>
            <a:r>
              <a:rPr lang="en-US" dirty="0" err="1" smtClean="0"/>
              <a:t>exudate</a:t>
            </a:r>
            <a:r>
              <a:rPr lang="en-US" dirty="0" smtClean="0"/>
              <a:t> </a:t>
            </a:r>
          </a:p>
          <a:p>
            <a:pPr lvl="1"/>
            <a:r>
              <a:rPr lang="en-US" dirty="0" smtClean="0"/>
              <a:t>consists chiefly of serum derived from blood and serous membranes of the body </a:t>
            </a:r>
          </a:p>
          <a:p>
            <a:r>
              <a:rPr lang="en-US" dirty="0" smtClean="0"/>
              <a:t>sanguineous </a:t>
            </a:r>
          </a:p>
          <a:p>
            <a:pPr lvl="1"/>
            <a:r>
              <a:rPr lang="en-US" dirty="0" smtClean="0"/>
              <a:t>consists of serum and red blood cells </a:t>
            </a:r>
          </a:p>
          <a:p>
            <a:r>
              <a:rPr lang="en-US" dirty="0" smtClean="0"/>
              <a:t>purulent </a:t>
            </a:r>
          </a:p>
          <a:p>
            <a:pPr lvl="1"/>
            <a:r>
              <a:rPr lang="en-US" dirty="0" smtClean="0"/>
              <a:t>consists of serum and pus (leukocytes, liquefied living and dead bacteria, dead tissue debris) </a:t>
            </a:r>
          </a:p>
          <a:p>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274638"/>
            <a:ext cx="8229600" cy="944562"/>
          </a:xfrm>
        </p:spPr>
        <p:txBody>
          <a:bodyPr/>
          <a:lstStyle/>
          <a:p>
            <a:r>
              <a:rPr lang="en-US" sz="3200" b="1" smtClean="0"/>
              <a:t>History of ICN</a:t>
            </a:r>
          </a:p>
        </p:txBody>
      </p:sp>
      <p:sp>
        <p:nvSpPr>
          <p:cNvPr id="26627" name="Content Placeholder 2"/>
          <p:cNvSpPr>
            <a:spLocks noGrp="1"/>
          </p:cNvSpPr>
          <p:nvPr>
            <p:ph idx="1"/>
          </p:nvPr>
        </p:nvSpPr>
        <p:spPr>
          <a:xfrm>
            <a:off x="457200" y="1295400"/>
            <a:ext cx="8229600" cy="5105400"/>
          </a:xfrm>
        </p:spPr>
        <p:txBody>
          <a:bodyPr/>
          <a:lstStyle/>
          <a:p>
            <a:r>
              <a:rPr lang="en-US" sz="2900" smtClean="0"/>
              <a:t>Founded in 1899 with Great Britain, the USA, and Germany as charter members.</a:t>
            </a:r>
          </a:p>
          <a:p>
            <a:r>
              <a:rPr lang="en-US" sz="2900" smtClean="0"/>
              <a:t>The ICN is governed by a Council of National Representatives (CNR). </a:t>
            </a:r>
          </a:p>
          <a:p>
            <a:r>
              <a:rPr lang="en-US" sz="2900" smtClean="0"/>
              <a:t>The CNR is the governing body of the ICN and sets policy, admits members, selects a board of directors, and sets dues.</a:t>
            </a:r>
          </a:p>
          <a:p>
            <a:r>
              <a:rPr lang="en-US" sz="2900" smtClean="0"/>
              <a:t>National Representatives are selected by each member association. </a:t>
            </a:r>
          </a:p>
          <a:p>
            <a:r>
              <a:rPr lang="en-US" sz="2900" smtClean="0"/>
              <a:t>The CNR meets every two years.</a:t>
            </a:r>
          </a:p>
          <a:p>
            <a:endParaRPr lang="en-US" smtClean="0"/>
          </a:p>
        </p:txBody>
      </p:sp>
    </p:spTree>
  </p:cSld>
  <p:clrMapOvr>
    <a:masterClrMapping/>
  </p:clrMapOvr>
  <p:timing>
    <p:tnLst>
      <p:par>
        <p:cTn id="1" dur="indefinite" restart="never" nodeType="tmRoot"/>
      </p:par>
    </p:tnLst>
  </p:timing>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Wound healing</a:t>
            </a:r>
            <a:endParaRPr lang="en-US" b="1" dirty="0"/>
          </a:p>
        </p:txBody>
      </p:sp>
      <p:sp>
        <p:nvSpPr>
          <p:cNvPr id="3" name="Content Placeholder 2"/>
          <p:cNvSpPr>
            <a:spLocks noGrp="1"/>
          </p:cNvSpPr>
          <p:nvPr>
            <p:ph idx="1"/>
          </p:nvPr>
        </p:nvSpPr>
        <p:spPr>
          <a:xfrm>
            <a:off x="457200" y="1219200"/>
            <a:ext cx="8229600" cy="5257800"/>
          </a:xfrm>
        </p:spPr>
        <p:txBody>
          <a:bodyPr>
            <a:normAutofit fontScale="92500" lnSpcReduction="20000"/>
          </a:bodyPr>
          <a:lstStyle/>
          <a:p>
            <a:r>
              <a:rPr lang="en-US" b="1" dirty="0" smtClean="0"/>
              <a:t>Types of wound healing</a:t>
            </a:r>
          </a:p>
          <a:p>
            <a:pPr>
              <a:buNone/>
            </a:pPr>
            <a:r>
              <a:rPr lang="en-US" dirty="0" smtClean="0"/>
              <a:t> – </a:t>
            </a:r>
            <a:r>
              <a:rPr lang="en-US" dirty="0" err="1" smtClean="0"/>
              <a:t>primay</a:t>
            </a:r>
            <a:r>
              <a:rPr lang="en-US" dirty="0" smtClean="0"/>
              <a:t> intention healing</a:t>
            </a:r>
          </a:p>
          <a:p>
            <a:pPr>
              <a:buFontTx/>
              <a:buChar char="-"/>
            </a:pPr>
            <a:r>
              <a:rPr lang="en-US" dirty="0" smtClean="0"/>
              <a:t>Secondary intention</a:t>
            </a:r>
          </a:p>
          <a:p>
            <a:r>
              <a:rPr lang="en-US" b="1" dirty="0" smtClean="0"/>
              <a:t>Phases of wound healing</a:t>
            </a:r>
          </a:p>
          <a:p>
            <a:pPr>
              <a:buFontTx/>
              <a:buChar char="-"/>
            </a:pPr>
            <a:r>
              <a:rPr lang="en-US" dirty="0" smtClean="0"/>
              <a:t>Inflammatory </a:t>
            </a:r>
          </a:p>
          <a:p>
            <a:pPr>
              <a:buFontTx/>
              <a:buChar char="-"/>
            </a:pPr>
            <a:r>
              <a:rPr lang="en-US" dirty="0" smtClean="0"/>
              <a:t>Proliferative </a:t>
            </a:r>
          </a:p>
          <a:p>
            <a:pPr>
              <a:buFontTx/>
              <a:buChar char="-"/>
            </a:pPr>
            <a:r>
              <a:rPr lang="en-US" dirty="0" smtClean="0"/>
              <a:t>Maturation </a:t>
            </a:r>
          </a:p>
          <a:p>
            <a:r>
              <a:rPr lang="en-US" b="1" dirty="0" smtClean="0"/>
              <a:t>Complications of wound healing</a:t>
            </a:r>
          </a:p>
          <a:p>
            <a:pPr>
              <a:buFontTx/>
              <a:buChar char="-"/>
            </a:pPr>
            <a:r>
              <a:rPr lang="en-US" dirty="0" err="1" smtClean="0"/>
              <a:t>Haemorrhage</a:t>
            </a:r>
            <a:endParaRPr lang="en-US" dirty="0" smtClean="0"/>
          </a:p>
          <a:p>
            <a:pPr>
              <a:buFontTx/>
              <a:buChar char="-"/>
            </a:pPr>
            <a:r>
              <a:rPr lang="en-US" dirty="0" smtClean="0"/>
              <a:t>Infection</a:t>
            </a:r>
          </a:p>
          <a:p>
            <a:pPr>
              <a:buFontTx/>
              <a:buChar char="-"/>
            </a:pPr>
            <a:r>
              <a:rPr lang="en-US" dirty="0" smtClean="0"/>
              <a:t>Dehiscence with possible evisceration</a:t>
            </a:r>
            <a:endParaRPr lang="en-US" dirty="0"/>
          </a:p>
        </p:txBody>
      </p:sp>
    </p:spTree>
  </p:cSld>
  <p:clrMapOvr>
    <a:masterClrMapping/>
  </p:clrMapOvr>
  <p:timing>
    <p:tnLst>
      <p:par>
        <p:cTn id="1" dur="indefinite" restart="never" nodeType="tmRoot"/>
      </p:par>
    </p:tnLst>
  </p:timing>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Factors affecting wound healing</a:t>
            </a:r>
            <a:endParaRPr lang="en-US" dirty="0"/>
          </a:p>
        </p:txBody>
      </p:sp>
      <p:sp>
        <p:nvSpPr>
          <p:cNvPr id="3" name="Content Placeholder 2"/>
          <p:cNvSpPr>
            <a:spLocks noGrp="1"/>
          </p:cNvSpPr>
          <p:nvPr>
            <p:ph idx="1"/>
          </p:nvPr>
        </p:nvSpPr>
        <p:spPr/>
        <p:txBody>
          <a:bodyPr/>
          <a:lstStyle/>
          <a:p>
            <a:r>
              <a:rPr lang="en-US" dirty="0" smtClean="0"/>
              <a:t>Developmental considerations</a:t>
            </a:r>
          </a:p>
          <a:p>
            <a:r>
              <a:rPr lang="en-US" dirty="0" smtClean="0"/>
              <a:t>Nutrition</a:t>
            </a:r>
          </a:p>
          <a:p>
            <a:r>
              <a:rPr lang="en-US" dirty="0" smtClean="0"/>
              <a:t>Lifestyle</a:t>
            </a:r>
          </a:p>
          <a:p>
            <a:r>
              <a:rPr lang="en-US" dirty="0" smtClean="0"/>
              <a:t>Medications </a:t>
            </a:r>
            <a:r>
              <a:rPr lang="en-US" dirty="0" err="1" smtClean="0"/>
              <a:t>e.g</a:t>
            </a:r>
            <a:r>
              <a:rPr lang="en-US" dirty="0" smtClean="0"/>
              <a:t> anti-inflammatory drugs like aspirin</a:t>
            </a:r>
            <a:endParaRPr lang="en-US" dirty="0"/>
          </a:p>
        </p:txBody>
      </p:sp>
    </p:spTree>
  </p:cSld>
  <p:clrMapOvr>
    <a:masterClrMapping/>
  </p:clrMapOvr>
  <p:timing>
    <p:tnLst>
      <p:par>
        <p:cTn id="1" dur="indefinite" restart="never" nodeType="tmRoot"/>
      </p:par>
    </p:tnLst>
  </p:timing>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Dressing wounds</a:t>
            </a:r>
            <a:endParaRPr lang="en-US" b="1"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Purposes</a:t>
            </a:r>
          </a:p>
          <a:p>
            <a:r>
              <a:rPr lang="en-US" dirty="0" smtClean="0"/>
              <a:t>Protect the wound from mechanical injury</a:t>
            </a:r>
          </a:p>
          <a:p>
            <a:r>
              <a:rPr lang="en-US" dirty="0" smtClean="0"/>
              <a:t>Protect wound from microbial contamination</a:t>
            </a:r>
          </a:p>
          <a:p>
            <a:r>
              <a:rPr lang="en-US" dirty="0" smtClean="0"/>
              <a:t>Provide/ maintain high humidity of the wound</a:t>
            </a:r>
          </a:p>
          <a:p>
            <a:r>
              <a:rPr lang="en-US" dirty="0" smtClean="0"/>
              <a:t>Provide thermal insulation</a:t>
            </a:r>
          </a:p>
          <a:p>
            <a:r>
              <a:rPr lang="en-US" dirty="0" smtClean="0"/>
              <a:t>Absorb drainage or </a:t>
            </a:r>
            <a:r>
              <a:rPr lang="en-US" dirty="0" err="1" smtClean="0"/>
              <a:t>debride</a:t>
            </a:r>
            <a:r>
              <a:rPr lang="en-US" dirty="0" smtClean="0"/>
              <a:t> a wound or both</a:t>
            </a:r>
          </a:p>
          <a:p>
            <a:r>
              <a:rPr lang="en-US" dirty="0" smtClean="0"/>
              <a:t>Prevent </a:t>
            </a:r>
            <a:r>
              <a:rPr lang="en-US" dirty="0" err="1" smtClean="0"/>
              <a:t>haemorrhage</a:t>
            </a:r>
            <a:endParaRPr lang="en-US" dirty="0" smtClean="0"/>
          </a:p>
          <a:p>
            <a:r>
              <a:rPr lang="en-US" dirty="0" smtClean="0"/>
              <a:t>Splint or immobilize the wound site thereby facilitate healing and prevent injury.</a:t>
            </a:r>
            <a:endParaRPr lang="en-US" dirty="0"/>
          </a:p>
        </p:txBody>
      </p:sp>
    </p:spTree>
  </p:cSld>
  <p:clrMapOvr>
    <a:masterClrMapping/>
  </p:clrMapOvr>
  <p:timing>
    <p:tnLst>
      <p:par>
        <p:cTn id="1" dur="indefinite" restart="never" nodeType="tmRoot"/>
      </p:par>
    </p:tnLst>
  </p:timing>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dressings </a:t>
            </a:r>
            <a:endParaRPr lang="en-US" b="1" dirty="0"/>
          </a:p>
        </p:txBody>
      </p:sp>
      <p:sp>
        <p:nvSpPr>
          <p:cNvPr id="3" name="Content Placeholder 2"/>
          <p:cNvSpPr>
            <a:spLocks noGrp="1"/>
          </p:cNvSpPr>
          <p:nvPr>
            <p:ph idx="1"/>
          </p:nvPr>
        </p:nvSpPr>
        <p:spPr/>
        <p:txBody>
          <a:bodyPr/>
          <a:lstStyle/>
          <a:p>
            <a:r>
              <a:rPr lang="en-US" dirty="0" smtClean="0"/>
              <a:t>type of dressing used depends on: </a:t>
            </a:r>
          </a:p>
          <a:p>
            <a:pPr lvl="1"/>
            <a:r>
              <a:rPr lang="en-US" dirty="0" smtClean="0"/>
              <a:t>the location, size, and type of the wound </a:t>
            </a:r>
          </a:p>
          <a:p>
            <a:pPr lvl="1"/>
            <a:r>
              <a:rPr lang="en-US" dirty="0" smtClean="0"/>
              <a:t>the amount of </a:t>
            </a:r>
            <a:r>
              <a:rPr lang="en-US" dirty="0" err="1" smtClean="0"/>
              <a:t>exudate</a:t>
            </a:r>
            <a:r>
              <a:rPr lang="en-US" dirty="0" smtClean="0"/>
              <a:t> </a:t>
            </a:r>
          </a:p>
          <a:p>
            <a:pPr lvl="1"/>
            <a:r>
              <a:rPr lang="en-US" dirty="0" smtClean="0"/>
              <a:t>whether the wound requires debridement, is infected, or has sinus tracts </a:t>
            </a:r>
          </a:p>
          <a:p>
            <a:pPr lvl="1"/>
            <a:r>
              <a:rPr lang="en-US" dirty="0" smtClean="0"/>
              <a:t>frequency of dressing change, ease or difficulty of dressing application, and cost </a:t>
            </a:r>
          </a:p>
          <a:p>
            <a:endParaRPr lang="en-US" dirty="0"/>
          </a:p>
        </p:txBody>
      </p:sp>
    </p:spTree>
  </p:cSld>
  <p:clrMapOvr>
    <a:masterClrMapping/>
  </p:clrMapOvr>
  <p:timing>
    <p:tnLst>
      <p:par>
        <p:cTn id="1" dur="indefinite" restart="never" nodeType="tmRoot"/>
      </p:par>
    </p:tnLst>
  </p:timing>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Dressing Materials</a:t>
            </a:r>
            <a:br>
              <a:rPr lang="en-US" b="1" dirty="0" smtClean="0"/>
            </a:br>
            <a:endParaRPr lang="en-US" b="1" dirty="0"/>
          </a:p>
        </p:txBody>
      </p:sp>
      <p:sp>
        <p:nvSpPr>
          <p:cNvPr id="3" name="Content Placeholder 2"/>
          <p:cNvSpPr>
            <a:spLocks noGrp="1"/>
          </p:cNvSpPr>
          <p:nvPr>
            <p:ph idx="1"/>
          </p:nvPr>
        </p:nvSpPr>
        <p:spPr/>
        <p:txBody>
          <a:bodyPr/>
          <a:lstStyle/>
          <a:p>
            <a:r>
              <a:rPr lang="en-US" dirty="0" smtClean="0"/>
              <a:t>The best material to use for dressings is plain cotton gauze. </a:t>
            </a:r>
          </a:p>
          <a:p>
            <a:r>
              <a:rPr lang="en-US" dirty="0" smtClean="0"/>
              <a:t>Usually, all that is needed is just enough gauze to cover the wound lightly; multiple layers are unnecessary and wasteful.</a:t>
            </a:r>
            <a:endParaRPr lang="en-US" dirty="0"/>
          </a:p>
        </p:txBody>
      </p:sp>
    </p:spTree>
  </p:cSld>
  <p:clrMapOvr>
    <a:masterClrMapping/>
  </p:clrMapOvr>
  <p:timing>
    <p:tnLst>
      <p:par>
        <p:cTn id="1" dur="indefinite" restart="never" nodeType="tmRoot"/>
      </p:par>
    </p:tnLst>
  </p:timing>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Dressing solutions</a:t>
            </a:r>
            <a:endParaRPr lang="en-US" b="1" dirty="0"/>
          </a:p>
        </p:txBody>
      </p:sp>
      <p:sp>
        <p:nvSpPr>
          <p:cNvPr id="5" name="Content Placeholder 4"/>
          <p:cNvSpPr>
            <a:spLocks noGrp="1"/>
          </p:cNvSpPr>
          <p:nvPr>
            <p:ph idx="1"/>
          </p:nvPr>
        </p:nvSpPr>
        <p:spPr/>
        <p:txBody>
          <a:bodyPr/>
          <a:lstStyle/>
          <a:p>
            <a:r>
              <a:rPr lang="en-US" dirty="0" err="1" smtClean="0"/>
              <a:t>Betadine</a:t>
            </a:r>
            <a:endParaRPr lang="en-US" dirty="0" smtClean="0"/>
          </a:p>
          <a:p>
            <a:r>
              <a:rPr lang="en-US" dirty="0" smtClean="0"/>
              <a:t>Normal saline</a:t>
            </a:r>
          </a:p>
          <a:p>
            <a:r>
              <a:rPr lang="en-US" dirty="0" smtClean="0"/>
              <a:t>Ointments – silver </a:t>
            </a:r>
            <a:r>
              <a:rPr lang="en-US" dirty="0" err="1" smtClean="0"/>
              <a:t>sulphadiazine</a:t>
            </a:r>
            <a:r>
              <a:rPr lang="en-US" dirty="0" smtClean="0"/>
              <a:t>, </a:t>
            </a:r>
            <a:r>
              <a:rPr lang="en-US" dirty="0" err="1" smtClean="0"/>
              <a:t>Bacitracin</a:t>
            </a:r>
            <a:endParaRPr lang="en-US" dirty="0"/>
          </a:p>
        </p:txBody>
      </p:sp>
    </p:spTree>
  </p:cSld>
  <p:clrMapOvr>
    <a:masterClrMapping/>
  </p:clrMapOvr>
  <p:timing>
    <p:tnLst>
      <p:par>
        <p:cTn id="1" dur="indefinite" restart="never" nodeType="tmRoot"/>
      </p:par>
    </p:tnLst>
  </p:timing>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dressings</a:t>
            </a:r>
            <a:endParaRPr lang="en-US" b="1" dirty="0"/>
          </a:p>
        </p:txBody>
      </p:sp>
      <p:sp>
        <p:nvSpPr>
          <p:cNvPr id="3" name="Content Placeholder 2"/>
          <p:cNvSpPr>
            <a:spLocks noGrp="1"/>
          </p:cNvSpPr>
          <p:nvPr>
            <p:ph idx="1"/>
          </p:nvPr>
        </p:nvSpPr>
        <p:spPr/>
        <p:txBody>
          <a:bodyPr>
            <a:normAutofit fontScale="85000" lnSpcReduction="10000"/>
          </a:bodyPr>
          <a:lstStyle/>
          <a:p>
            <a:pPr>
              <a:buNone/>
            </a:pPr>
            <a:r>
              <a:rPr lang="en-US" b="1" dirty="0" smtClean="0"/>
              <a:t>Wet-to-Dry</a:t>
            </a:r>
          </a:p>
          <a:p>
            <a:r>
              <a:rPr lang="en-US" dirty="0" smtClean="0"/>
              <a:t>Indication</a:t>
            </a:r>
          </a:p>
          <a:p>
            <a:r>
              <a:rPr lang="en-US" dirty="0" smtClean="0"/>
              <a:t>The objective of the wet-to-dry dressing technique is to clean a wound or to prevent build-up of </a:t>
            </a:r>
            <a:r>
              <a:rPr lang="en-US" dirty="0" err="1" smtClean="0"/>
              <a:t>exudate</a:t>
            </a:r>
            <a:r>
              <a:rPr lang="en-US" dirty="0" smtClean="0"/>
              <a:t>. It is called a “wet-to-dry” dressing because you place a moist dressing on the wound and allow it to dry.</a:t>
            </a:r>
          </a:p>
          <a:p>
            <a:r>
              <a:rPr lang="en-US" dirty="0" smtClean="0"/>
              <a:t>When the dressing is removed, it takes with it the </a:t>
            </a:r>
            <a:r>
              <a:rPr lang="en-US" dirty="0" err="1" smtClean="0"/>
              <a:t>exudate</a:t>
            </a:r>
            <a:r>
              <a:rPr lang="en-US" dirty="0" smtClean="0"/>
              <a:t>, debris, and nonviable tissue that have become stuck to the gauze. </a:t>
            </a:r>
          </a:p>
          <a:p>
            <a:r>
              <a:rPr lang="en-US" dirty="0" smtClean="0"/>
              <a:t>Wet-to-dry dressings are indicated for wounds that are dirty or infected.</a:t>
            </a:r>
            <a:endParaRPr lang="en-US" dirty="0"/>
          </a:p>
        </p:txBody>
      </p:sp>
    </p:spTree>
  </p:cSld>
  <p:clrMapOvr>
    <a:masterClrMapping/>
  </p:clrMapOvr>
  <p:timing>
    <p:tnLst>
      <p:par>
        <p:cTn id="1" dur="indefinite" restart="never" nodeType="tmRoot"/>
      </p:par>
    </p:tnLst>
  </p:timing>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dressings</a:t>
            </a:r>
            <a:endParaRPr lang="en-US" dirty="0"/>
          </a:p>
        </p:txBody>
      </p:sp>
      <p:sp>
        <p:nvSpPr>
          <p:cNvPr id="3" name="Content Placeholder 2"/>
          <p:cNvSpPr>
            <a:spLocks noGrp="1"/>
          </p:cNvSpPr>
          <p:nvPr>
            <p:ph idx="1"/>
          </p:nvPr>
        </p:nvSpPr>
        <p:spPr/>
        <p:txBody>
          <a:bodyPr>
            <a:normAutofit/>
          </a:bodyPr>
          <a:lstStyle/>
          <a:p>
            <a:pPr>
              <a:buNone/>
            </a:pPr>
            <a:r>
              <a:rPr lang="en-US" dirty="0" smtClean="0"/>
              <a:t>Technique</a:t>
            </a:r>
          </a:p>
          <a:p>
            <a:r>
              <a:rPr lang="en-US" dirty="0" smtClean="0"/>
              <a:t>Moisten a gauze dressing with solution, and squeeze out the excess fluid. The gauze should be damp, not soaking wet. </a:t>
            </a:r>
          </a:p>
          <a:p>
            <a:r>
              <a:rPr lang="en-US" dirty="0" smtClean="0"/>
              <a:t>Completely open the gauze (it usually comes folded), and place it on the wound. You do </a:t>
            </a:r>
            <a:r>
              <a:rPr lang="en-US" i="1" dirty="0" smtClean="0"/>
              <a:t>not need many layers. Then cover with a thin layer of dry gauze.</a:t>
            </a:r>
            <a:endParaRPr lang="en-US" dirty="0"/>
          </a:p>
        </p:txBody>
      </p:sp>
    </p:spTree>
  </p:cSld>
  <p:clrMapOvr>
    <a:masterClrMapping/>
  </p:clrMapOvr>
  <p:timing>
    <p:tnLst>
      <p:par>
        <p:cTn id="1" dur="indefinite" restart="never" nodeType="tmRoot"/>
      </p:par>
    </p:tnLst>
  </p:timing>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dressings</a:t>
            </a:r>
            <a:endParaRPr lang="en-US" dirty="0"/>
          </a:p>
        </p:txBody>
      </p:sp>
      <p:sp>
        <p:nvSpPr>
          <p:cNvPr id="3" name="Content Placeholder 2"/>
          <p:cNvSpPr>
            <a:spLocks noGrp="1"/>
          </p:cNvSpPr>
          <p:nvPr>
            <p:ph idx="1"/>
          </p:nvPr>
        </p:nvSpPr>
        <p:spPr/>
        <p:txBody>
          <a:bodyPr/>
          <a:lstStyle/>
          <a:p>
            <a:r>
              <a:rPr lang="en-US" dirty="0" smtClean="0"/>
              <a:t>Optimally, a wet-to-dry dressing should be changed 3–4 times/day, depending on how much debridement is needed. </a:t>
            </a:r>
          </a:p>
          <a:p>
            <a:r>
              <a:rPr lang="en-US" dirty="0" smtClean="0"/>
              <a:t>The dressing should be changed more frequently for a dirty wound than for a clean wound.</a:t>
            </a:r>
            <a:endParaRPr lang="en-US" dirty="0"/>
          </a:p>
        </p:txBody>
      </p:sp>
    </p:spTree>
  </p:cSld>
  <p:clrMapOvr>
    <a:masterClrMapping/>
  </p:clrMapOvr>
  <p:timing>
    <p:tnLst>
      <p:par>
        <p:cTn id="1" dur="indefinite" restart="never" nodeType="tmRoot"/>
      </p:par>
    </p:tnLst>
  </p:timing>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dressings</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Wet-to-Wet</a:t>
            </a:r>
          </a:p>
          <a:p>
            <a:pPr>
              <a:buNone/>
            </a:pPr>
            <a:r>
              <a:rPr lang="en-US" dirty="0" smtClean="0"/>
              <a:t>Indication</a:t>
            </a:r>
          </a:p>
          <a:p>
            <a:r>
              <a:rPr lang="en-US" dirty="0" smtClean="0"/>
              <a:t>A wet-to-wet dressing does not </a:t>
            </a:r>
            <a:r>
              <a:rPr lang="en-US" dirty="0" err="1" smtClean="0"/>
              <a:t>debride</a:t>
            </a:r>
            <a:r>
              <a:rPr lang="en-US" dirty="0" smtClean="0"/>
              <a:t> the wound, which remains as it is. The dressing remains wet so that when the gauze is removed, the top layers of the healing wound are not removed with it. </a:t>
            </a:r>
          </a:p>
          <a:p>
            <a:r>
              <a:rPr lang="en-US" dirty="0" smtClean="0"/>
              <a:t>This dressing should be used on clean, granulating wounds with no overlying </a:t>
            </a:r>
            <a:r>
              <a:rPr lang="en-US" dirty="0" err="1" smtClean="0"/>
              <a:t>exudate</a:t>
            </a:r>
            <a:r>
              <a:rPr lang="en-US" dirty="0" smtClean="0"/>
              <a:t> in need of removal.</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274638"/>
            <a:ext cx="8229600" cy="868362"/>
          </a:xfrm>
        </p:spPr>
        <p:txBody>
          <a:bodyPr/>
          <a:lstStyle/>
          <a:p>
            <a:r>
              <a:rPr lang="en-US" sz="3200" b="1" smtClean="0"/>
              <a:t>ICN PILLARS</a:t>
            </a:r>
          </a:p>
        </p:txBody>
      </p:sp>
      <p:sp>
        <p:nvSpPr>
          <p:cNvPr id="27651" name="Content Placeholder 2"/>
          <p:cNvSpPr>
            <a:spLocks noGrp="1"/>
          </p:cNvSpPr>
          <p:nvPr>
            <p:ph idx="1"/>
          </p:nvPr>
        </p:nvSpPr>
        <p:spPr>
          <a:xfrm>
            <a:off x="457200" y="1143000"/>
            <a:ext cx="8229600" cy="5334000"/>
          </a:xfrm>
        </p:spPr>
        <p:txBody>
          <a:bodyPr/>
          <a:lstStyle/>
          <a:p>
            <a:r>
              <a:rPr lang="en-US" smtClean="0"/>
              <a:t>ICN has identified three key programs areas as crucial to the betterment of nursing and health. </a:t>
            </a:r>
          </a:p>
          <a:p>
            <a:r>
              <a:rPr lang="en-US" smtClean="0"/>
              <a:t>These are known as ICN's Pillars and they are: </a:t>
            </a:r>
          </a:p>
          <a:p>
            <a:pPr lvl="1">
              <a:buFont typeface="Courier New" pitchFamily="49" charset="0"/>
              <a:buChar char="o"/>
            </a:pPr>
            <a:r>
              <a:rPr lang="en-US" smtClean="0"/>
              <a:t>Professional Practice.</a:t>
            </a:r>
          </a:p>
          <a:p>
            <a:pPr lvl="1">
              <a:buFont typeface="Courier New" pitchFamily="49" charset="0"/>
              <a:buChar char="o"/>
            </a:pPr>
            <a:r>
              <a:rPr lang="en-US" smtClean="0"/>
              <a:t>Regulation.</a:t>
            </a:r>
          </a:p>
          <a:p>
            <a:pPr lvl="1">
              <a:buFont typeface="Courier New" pitchFamily="49" charset="0"/>
              <a:buChar char="o"/>
            </a:pPr>
            <a:r>
              <a:rPr lang="en-US" smtClean="0"/>
              <a:t>Socio-Economic Welfare.</a:t>
            </a:r>
          </a:p>
          <a:p>
            <a:pPr lvl="1">
              <a:buFont typeface="Arial" charset="0"/>
              <a:buNone/>
            </a:pPr>
            <a:r>
              <a:rPr lang="en-US" smtClean="0"/>
              <a:t>	The association's activities are focused in these areas.</a:t>
            </a:r>
          </a:p>
        </p:txBody>
      </p:sp>
    </p:spTree>
  </p:cSld>
  <p:clrMapOvr>
    <a:masterClrMapping/>
  </p:clrMapOvr>
  <p:timing>
    <p:tnLst>
      <p:par>
        <p:cTn id="1" dur="indefinite" restart="never" nodeType="tmRoot"/>
      </p:par>
    </p:tnLst>
  </p:timing>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dressings</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Technique</a:t>
            </a:r>
          </a:p>
          <a:p>
            <a:r>
              <a:rPr lang="en-US" dirty="0" smtClean="0"/>
              <a:t>Moisten the gauze dressing with solution. It should not be soaking wet, but it should be a little wetter than damp. Unfold the gauze, place it over the wound, and then cover with dry gauze. </a:t>
            </a:r>
          </a:p>
          <a:p>
            <a:r>
              <a:rPr lang="en-US" dirty="0" smtClean="0"/>
              <a:t>The dressing should still be wet or damp when it is changed. If the bottom layer of gauze has dried out, saturate the gauze with saline or water before removal.</a:t>
            </a:r>
          </a:p>
          <a:p>
            <a:pPr>
              <a:buNone/>
            </a:pPr>
            <a:r>
              <a:rPr lang="en-US" dirty="0" smtClean="0"/>
              <a:t>How Often?</a:t>
            </a:r>
          </a:p>
          <a:p>
            <a:r>
              <a:rPr lang="en-US" dirty="0" smtClean="0"/>
              <a:t>The wet-to-wet dressing should be changed at least twice a day to prevent drying.</a:t>
            </a:r>
          </a:p>
          <a:p>
            <a:endParaRPr lang="en-US" dirty="0"/>
          </a:p>
        </p:txBody>
      </p:sp>
    </p:spTree>
  </p:cSld>
  <p:clrMapOvr>
    <a:masterClrMapping/>
  </p:clrMapOvr>
  <p:timing>
    <p:tnLst>
      <p:par>
        <p:cTn id="1" dur="indefinite" restart="never" nodeType="tmRoot"/>
      </p:par>
    </p:tnLst>
  </p:timing>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dressings</a:t>
            </a:r>
            <a:endParaRPr lang="en-US" dirty="0"/>
          </a:p>
        </p:txBody>
      </p:sp>
      <p:sp>
        <p:nvSpPr>
          <p:cNvPr id="3" name="Content Placeholder 2"/>
          <p:cNvSpPr>
            <a:spLocks noGrp="1"/>
          </p:cNvSpPr>
          <p:nvPr>
            <p:ph idx="1"/>
          </p:nvPr>
        </p:nvSpPr>
        <p:spPr/>
        <p:txBody>
          <a:bodyPr>
            <a:normAutofit fontScale="62500" lnSpcReduction="20000"/>
          </a:bodyPr>
          <a:lstStyle/>
          <a:p>
            <a:pPr>
              <a:buNone/>
            </a:pPr>
            <a:r>
              <a:rPr lang="en-US" b="1" dirty="0" smtClean="0"/>
              <a:t>Antibiotic Ointment</a:t>
            </a:r>
          </a:p>
          <a:p>
            <a:pPr>
              <a:buNone/>
            </a:pPr>
            <a:r>
              <a:rPr lang="en-US" dirty="0" smtClean="0"/>
              <a:t>Indication</a:t>
            </a:r>
          </a:p>
          <a:p>
            <a:r>
              <a:rPr lang="en-US" dirty="0" err="1" smtClean="0"/>
              <a:t>Antiobiotic</a:t>
            </a:r>
            <a:r>
              <a:rPr lang="en-US" dirty="0" smtClean="0"/>
              <a:t> ointment may be used as an alternative to wet-to-wet dressings for a clean wound that is healing well and has no need for debridement.</a:t>
            </a:r>
          </a:p>
          <a:p>
            <a:pPr>
              <a:buNone/>
            </a:pPr>
            <a:r>
              <a:rPr lang="en-US" dirty="0" smtClean="0"/>
              <a:t>Technique</a:t>
            </a:r>
          </a:p>
          <a:p>
            <a:r>
              <a:rPr lang="en-US" dirty="0" smtClean="0"/>
              <a:t>Coat the wound with a small amount of ointment. A thick layer of antibiotic ointment over the wound offers no advantage and wastes supplies.</a:t>
            </a:r>
          </a:p>
          <a:p>
            <a:r>
              <a:rPr lang="en-US" dirty="0" smtClean="0"/>
              <a:t>Cover with a dry gauze if the wound is large or if it is in an area that will be covered with bed clothing or rubbed by clothing. Otherwise the wound can be left open to air with the antibiotic ointment alone.</a:t>
            </a:r>
          </a:p>
          <a:p>
            <a:pPr>
              <a:buNone/>
            </a:pPr>
            <a:r>
              <a:rPr lang="en-US" dirty="0" smtClean="0"/>
              <a:t>How Often?</a:t>
            </a:r>
          </a:p>
          <a:p>
            <a:r>
              <a:rPr lang="en-US" dirty="0" smtClean="0"/>
              <a:t>Remove the old ointment with gentle soap and water or saline, and reapply the ointment once or twice a day.</a:t>
            </a:r>
            <a:endParaRPr lang="en-US" dirty="0"/>
          </a:p>
        </p:txBody>
      </p:sp>
    </p:spTree>
  </p:cSld>
  <p:clrMapOvr>
    <a:masterClrMapping/>
  </p:clrMapOvr>
  <p:timing>
    <p:tnLst>
      <p:par>
        <p:cTn id="1" dur="indefinite" restart="never" nodeType="tmRoot"/>
      </p:par>
    </p:tnLst>
  </p:timing>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When to do which dressing</a:t>
            </a:r>
            <a:br>
              <a:rPr lang="en-US" b="1" dirty="0" smtClean="0"/>
            </a:b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Remember, the goal is to promote healing. We know that a moist environment facilitates healing.</a:t>
            </a:r>
          </a:p>
          <a:p>
            <a:pPr>
              <a:buNone/>
            </a:pPr>
            <a:r>
              <a:rPr lang="en-US" dirty="0" smtClean="0"/>
              <a:t>• For a clean wound, it is best to use a wet-to-wet or ointment based dressing</a:t>
            </a:r>
          </a:p>
          <a:p>
            <a:pPr>
              <a:buNone/>
            </a:pPr>
            <a:r>
              <a:rPr lang="en-US" dirty="0" smtClean="0"/>
              <a:t>• For a wound in need of debridement the wet-to-dry technique should be done until the wound is clean and then change to a different dressing regimen. </a:t>
            </a:r>
          </a:p>
          <a:p>
            <a:pPr>
              <a:buNone/>
            </a:pPr>
            <a:r>
              <a:rPr lang="en-US" dirty="0" smtClean="0"/>
              <a:t>• For a wound covered with necrotic tissue, dressings cannot take the place of mechanical debridement. When present, necrotic tissue must be sharply </a:t>
            </a:r>
            <a:r>
              <a:rPr lang="en-US" dirty="0" err="1" smtClean="0"/>
              <a:t>debrided</a:t>
            </a:r>
            <a:r>
              <a:rPr lang="en-US" dirty="0" smtClean="0"/>
              <a:t> and then the wound treated with appropriate dressings.</a:t>
            </a:r>
            <a:endParaRPr lang="en-US" dirty="0"/>
          </a:p>
        </p:txBody>
      </p:sp>
    </p:spTree>
  </p:cSld>
  <p:clrMapOvr>
    <a:masterClrMapping/>
  </p:clrMapOvr>
  <p:timing>
    <p:tnLst>
      <p:par>
        <p:cTn id="1" dur="indefinite" restart="never" nodeType="tmRoot"/>
      </p:par>
    </p:tnLst>
  </p:timing>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b="1" dirty="0" smtClean="0"/>
              <a:t/>
            </a:r>
            <a:br>
              <a:rPr lang="fr-FR" b="1" dirty="0" smtClean="0"/>
            </a:br>
            <a:r>
              <a:rPr lang="fr-FR" b="1" dirty="0" err="1" smtClean="0"/>
              <a:t>Sterile</a:t>
            </a:r>
            <a:r>
              <a:rPr lang="fr-FR" b="1" dirty="0" smtClean="0"/>
              <a:t> Technique vs. Clean Technique</a:t>
            </a:r>
            <a:br>
              <a:rPr lang="fr-FR" b="1" dirty="0" smtClean="0"/>
            </a:br>
            <a:endParaRPr lang="en-US" b="1" dirty="0"/>
          </a:p>
        </p:txBody>
      </p:sp>
      <p:sp>
        <p:nvSpPr>
          <p:cNvPr id="3" name="Content Placeholder 2"/>
          <p:cNvSpPr>
            <a:spLocks noGrp="1"/>
          </p:cNvSpPr>
          <p:nvPr>
            <p:ph idx="1"/>
          </p:nvPr>
        </p:nvSpPr>
        <p:spPr/>
        <p:txBody>
          <a:bodyPr>
            <a:normAutofit fontScale="77500" lnSpcReduction="20000"/>
          </a:bodyPr>
          <a:lstStyle/>
          <a:p>
            <a:r>
              <a:rPr lang="en-US" b="1" dirty="0" smtClean="0"/>
              <a:t>Sterile technique uses instruments and supplies that have been specifically </a:t>
            </a:r>
            <a:r>
              <a:rPr lang="en-US" dirty="0" smtClean="0"/>
              <a:t>treated so that </a:t>
            </a:r>
            <a:r>
              <a:rPr lang="en-US" i="1" dirty="0" smtClean="0"/>
              <a:t>no bacterial or viral particles are present on their </a:t>
            </a:r>
            <a:r>
              <a:rPr lang="en-US" dirty="0" smtClean="0"/>
              <a:t>surfaces. Examples of sterilized supplies include instruments that </a:t>
            </a:r>
            <a:r>
              <a:rPr lang="en-US" dirty="0" err="1" smtClean="0"/>
              <a:t>havebeen</a:t>
            </a:r>
            <a:r>
              <a:rPr lang="en-US" dirty="0" smtClean="0"/>
              <a:t> autoclaved (subjected to high temperatures to kill microorganisms) and gauze and gloves that have been especially prepared at the factory and are individually packaged. Procedures in an operating room are usually done with sterile technique.</a:t>
            </a:r>
          </a:p>
          <a:p>
            <a:endParaRPr lang="en-US" dirty="0" smtClean="0"/>
          </a:p>
          <a:p>
            <a:r>
              <a:rPr lang="en-US" dirty="0" smtClean="0"/>
              <a:t>Gauze usually comes folded into a square. For dressings, it is best to open the gauze so that a single layer is in contact with the open wound.</a:t>
            </a:r>
          </a:p>
        </p:txBody>
      </p:sp>
    </p:spTree>
  </p:cSld>
  <p:clrMapOvr>
    <a:masterClrMapping/>
  </p:clrMapOvr>
  <p:timing>
    <p:tnLst>
      <p:par>
        <p:cTn id="1" dur="indefinite" restart="never" nodeType="tmRoot"/>
      </p:par>
    </p:tnLst>
  </p:timing>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b="1" dirty="0" err="1" smtClean="0"/>
              <a:t>Sterile</a:t>
            </a:r>
            <a:r>
              <a:rPr lang="fr-FR" b="1" dirty="0" smtClean="0"/>
              <a:t> Technique vs. Clean Technique</a:t>
            </a:r>
            <a:endParaRPr lang="en-US" dirty="0"/>
          </a:p>
        </p:txBody>
      </p:sp>
      <p:sp>
        <p:nvSpPr>
          <p:cNvPr id="3" name="Content Placeholder 2"/>
          <p:cNvSpPr>
            <a:spLocks noGrp="1"/>
          </p:cNvSpPr>
          <p:nvPr>
            <p:ph idx="1"/>
          </p:nvPr>
        </p:nvSpPr>
        <p:spPr/>
        <p:txBody>
          <a:bodyPr>
            <a:normAutofit/>
          </a:bodyPr>
          <a:lstStyle/>
          <a:p>
            <a:r>
              <a:rPr lang="en-US" b="1" dirty="0" smtClean="0"/>
              <a:t>Clean technique uses instruments and supplies that are not as thoroughly </a:t>
            </a:r>
            <a:r>
              <a:rPr lang="en-US" dirty="0" smtClean="0"/>
              <a:t>treated to rid surfaces of all microorganisms. </a:t>
            </a:r>
            <a:r>
              <a:rPr lang="en-US" dirty="0" err="1" smtClean="0"/>
              <a:t>Nonsterile</a:t>
            </a:r>
            <a:r>
              <a:rPr lang="en-US" dirty="0" smtClean="0"/>
              <a:t> gloves and gauze, which come many in a package, are examples of “clean” supplies. Clean supplies are less expensive than sterile supplies. Hence, appropriate use of clean techniques can save valuable resources.</a:t>
            </a:r>
            <a:endParaRPr lang="en-US" dirty="0"/>
          </a:p>
        </p:txBody>
      </p:sp>
    </p:spTree>
  </p:cSld>
  <p:clrMapOvr>
    <a:masterClrMapping/>
  </p:clrMapOvr>
  <p:timing>
    <p:tnLst>
      <p:par>
        <p:cTn id="1" dur="indefinite" restart="never" nodeType="tmRoot"/>
      </p:par>
    </p:tnLst>
  </p:timing>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Cleansing the wound</a:t>
            </a:r>
            <a:br>
              <a:rPr lang="en-US" b="1" dirty="0" smtClean="0"/>
            </a:br>
            <a:endParaRPr lang="en-US" dirty="0"/>
          </a:p>
        </p:txBody>
      </p:sp>
      <p:sp>
        <p:nvSpPr>
          <p:cNvPr id="3" name="Content Placeholder 2"/>
          <p:cNvSpPr>
            <a:spLocks noGrp="1"/>
          </p:cNvSpPr>
          <p:nvPr>
            <p:ph idx="1"/>
          </p:nvPr>
        </p:nvSpPr>
        <p:spPr/>
        <p:txBody>
          <a:bodyPr/>
          <a:lstStyle/>
          <a:p>
            <a:r>
              <a:rPr lang="en-US" dirty="0" smtClean="0"/>
              <a:t>All wounds should be thoroughly cleansed to allow full examination and subsequent closure. This will remove all loose particulate matter and decrease bacterial content. Remember, this can be painful, so whenever possible start by injecting local anesthetic around the wound.</a:t>
            </a:r>
            <a:endParaRPr lang="en-US" dirty="0"/>
          </a:p>
        </p:txBody>
      </p:sp>
    </p:spTree>
  </p:cSld>
  <p:clrMapOvr>
    <a:masterClrMapping/>
  </p:clrMapOvr>
  <p:timing>
    <p:tnLst>
      <p:par>
        <p:cTn id="1" dur="indefinite" restart="never" nodeType="tmRoot"/>
      </p:par>
    </p:tnLst>
  </p:timing>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Wound cleansing</a:t>
            </a:r>
            <a:br>
              <a:rPr lang="en-US" b="1" dirty="0" smtClean="0"/>
            </a:br>
            <a:endParaRPr lang="en-US" dirty="0"/>
          </a:p>
        </p:txBody>
      </p:sp>
      <p:sp>
        <p:nvSpPr>
          <p:cNvPr id="3" name="Content Placeholder 2"/>
          <p:cNvSpPr>
            <a:spLocks noGrp="1"/>
          </p:cNvSpPr>
          <p:nvPr>
            <p:ph idx="1"/>
          </p:nvPr>
        </p:nvSpPr>
        <p:spPr/>
        <p:txBody>
          <a:bodyPr>
            <a:normAutofit/>
          </a:bodyPr>
          <a:lstStyle/>
          <a:p>
            <a:r>
              <a:rPr lang="en-US" dirty="0" smtClean="0"/>
              <a:t>Requires the application of fluid to clean the wound and </a:t>
            </a:r>
            <a:r>
              <a:rPr lang="en-US" dirty="0" err="1" smtClean="0"/>
              <a:t>optimise</a:t>
            </a:r>
            <a:r>
              <a:rPr lang="en-US" dirty="0" smtClean="0"/>
              <a:t> the healing environment.</a:t>
            </a:r>
          </a:p>
          <a:p>
            <a:pPr>
              <a:buNone/>
            </a:pPr>
            <a:r>
              <a:rPr lang="en-US" dirty="0" smtClean="0"/>
              <a:t>The goal of wound cleansing is to:</a:t>
            </a:r>
          </a:p>
          <a:p>
            <a:r>
              <a:rPr lang="en-US" dirty="0" smtClean="0"/>
              <a:t>Remove visible debris and </a:t>
            </a:r>
            <a:r>
              <a:rPr lang="en-US" dirty="0" err="1" smtClean="0"/>
              <a:t>devitalised</a:t>
            </a:r>
            <a:r>
              <a:rPr lang="en-US" dirty="0" smtClean="0"/>
              <a:t> tissue</a:t>
            </a:r>
          </a:p>
          <a:p>
            <a:r>
              <a:rPr lang="en-US" dirty="0" smtClean="0"/>
              <a:t>Remove dressing residue</a:t>
            </a:r>
          </a:p>
          <a:p>
            <a:r>
              <a:rPr lang="en-US" dirty="0" smtClean="0"/>
              <a:t>Remove excessive or dry crusting exudates</a:t>
            </a:r>
          </a:p>
          <a:p>
            <a:endParaRPr lang="en-US" dirty="0"/>
          </a:p>
        </p:txBody>
      </p:sp>
    </p:spTree>
  </p:cSld>
  <p:clrMapOvr>
    <a:masterClrMapping/>
  </p:clrMapOvr>
  <p:timing>
    <p:tnLst>
      <p:par>
        <p:cTn id="1" dur="indefinite" restart="never" nodeType="tmRoot"/>
      </p:par>
    </p:tnLst>
  </p:timing>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Wound cleansing</a:t>
            </a:r>
            <a:br>
              <a:rPr lang="en-US" b="1" dirty="0" smtClean="0"/>
            </a:b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Principles:</a:t>
            </a:r>
            <a:br>
              <a:rPr lang="en-US" b="1" dirty="0" smtClean="0"/>
            </a:br>
            <a:r>
              <a:rPr lang="en-US" dirty="0" smtClean="0"/>
              <a:t>Wound cleansing should not be undertaken to remove 'normal' </a:t>
            </a:r>
            <a:r>
              <a:rPr lang="en-US" dirty="0" err="1" smtClean="0"/>
              <a:t>exudate</a:t>
            </a:r>
            <a:endParaRPr lang="en-US" dirty="0" smtClean="0"/>
          </a:p>
          <a:p>
            <a:r>
              <a:rPr lang="en-US" dirty="0" smtClean="0"/>
              <a:t>Cleansing should be performed in a way that </a:t>
            </a:r>
            <a:r>
              <a:rPr lang="en-US" dirty="0" err="1" smtClean="0"/>
              <a:t>minimises</a:t>
            </a:r>
            <a:r>
              <a:rPr lang="en-US" dirty="0" smtClean="0"/>
              <a:t> trauma to the wound</a:t>
            </a:r>
          </a:p>
          <a:p>
            <a:r>
              <a:rPr lang="en-US" dirty="0" smtClean="0"/>
              <a:t>Wounds are best cleansed with sterile isotonic saline or water</a:t>
            </a:r>
          </a:p>
          <a:p>
            <a:r>
              <a:rPr lang="en-US" dirty="0" smtClean="0"/>
              <a:t>The less we disturb a wound during dressing changes the lower the interference to healing</a:t>
            </a:r>
          </a:p>
          <a:p>
            <a:r>
              <a:rPr lang="en-US" dirty="0" smtClean="0"/>
              <a:t>Fluids should be warmed to 37°C to support cellular activity</a:t>
            </a:r>
          </a:p>
          <a:p>
            <a:endParaRPr lang="en-US" dirty="0"/>
          </a:p>
        </p:txBody>
      </p:sp>
    </p:spTree>
  </p:cSld>
  <p:clrMapOvr>
    <a:masterClrMapping/>
  </p:clrMapOvr>
  <p:timing>
    <p:tnLst>
      <p:par>
        <p:cTn id="1" dur="indefinite" restart="never" nodeType="tmRoot"/>
      </p:par>
    </p:tnLst>
  </p:timing>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Wound cleansing</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Skin and wound cleansers should have a neutral pH and be non-toxic</a:t>
            </a:r>
          </a:p>
          <a:p>
            <a:r>
              <a:rPr lang="en-US" dirty="0" smtClean="0"/>
              <a:t>Avoid alkaline soap on intact skin as the skin pH is altered, resistance to bacteria decreases</a:t>
            </a:r>
          </a:p>
          <a:p>
            <a:r>
              <a:rPr lang="en-US" dirty="0" smtClean="0"/>
              <a:t>Avoid </a:t>
            </a:r>
            <a:r>
              <a:rPr lang="en-US" dirty="0" err="1" smtClean="0"/>
              <a:t>delipidising</a:t>
            </a:r>
            <a:r>
              <a:rPr lang="en-US" dirty="0" smtClean="0"/>
              <a:t> agents as alcohol or acetone as tissue is degraded</a:t>
            </a:r>
          </a:p>
          <a:p>
            <a:r>
              <a:rPr lang="en-US" b="1" dirty="0" smtClean="0"/>
              <a:t>Antiseptics </a:t>
            </a:r>
            <a:r>
              <a:rPr lang="en-US" dirty="0" smtClean="0"/>
              <a:t>are not routinely recommended for cleansing and should only be used sparingly for infected wounds</a:t>
            </a:r>
          </a:p>
          <a:p>
            <a:endParaRPr lang="en-US" dirty="0"/>
          </a:p>
        </p:txBody>
      </p:sp>
    </p:spTree>
  </p:cSld>
  <p:clrMapOvr>
    <a:masterClrMapping/>
  </p:clrMapOvr>
  <p:timing>
    <p:tnLst>
      <p:par>
        <p:cTn id="1" dur="indefinite" restart="never" nodeType="tmRoot"/>
      </p:par>
    </p:tnLst>
  </p:timing>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Wound cleansing</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Method:</a:t>
            </a:r>
          </a:p>
          <a:p>
            <a:r>
              <a:rPr lang="en-US" dirty="0" smtClean="0"/>
              <a:t>Irrigation is the preferred method for cleansing open wounds. This may be carried out </a:t>
            </a:r>
            <a:r>
              <a:rPr lang="en-US" dirty="0" err="1" smtClean="0"/>
              <a:t>utilising</a:t>
            </a:r>
            <a:r>
              <a:rPr lang="en-US" dirty="0" smtClean="0"/>
              <a:t> a syringe in order to produce gentle pressure - in order to loosen debris. Gauze swabs and cotton wool should be used with caution as can cause mechanical damage to new tissue and the shedding of </a:t>
            </a:r>
            <a:r>
              <a:rPr lang="en-US" dirty="0" err="1" smtClean="0"/>
              <a:t>fibres</a:t>
            </a:r>
            <a:r>
              <a:rPr lang="en-US" dirty="0" smtClean="0"/>
              <a:t> from gauze swabs/cotton wool delays healing.  </a:t>
            </a:r>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You have chosen to be a nurse. What does it mean?</a:t>
            </a:r>
            <a:endParaRPr lang="en-US" dirty="0"/>
          </a:p>
        </p:txBody>
      </p:sp>
    </p:spTree>
    <p:extLst>
      <p:ext uri="{BB962C8B-B14F-4D97-AF65-F5344CB8AC3E}">
        <p14:creationId xmlns:p14="http://schemas.microsoft.com/office/powerpoint/2010/main" val="42655672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274638"/>
            <a:ext cx="8229600" cy="868362"/>
          </a:xfrm>
        </p:spPr>
        <p:txBody>
          <a:bodyPr>
            <a:normAutofit fontScale="90000"/>
          </a:bodyPr>
          <a:lstStyle/>
          <a:p>
            <a:r>
              <a:rPr lang="en-US" sz="3200" b="1" smtClean="0"/>
              <a:t/>
            </a:r>
            <a:br>
              <a:rPr lang="en-US" sz="3200" b="1" smtClean="0"/>
            </a:br>
            <a:r>
              <a:rPr lang="en-US" sz="3200" b="1" smtClean="0"/>
              <a:t>Professional Practice </a:t>
            </a:r>
            <a:br>
              <a:rPr lang="en-US" sz="3200" b="1" smtClean="0"/>
            </a:br>
            <a:endParaRPr lang="en-US" sz="3200" smtClean="0"/>
          </a:p>
        </p:txBody>
      </p:sp>
      <p:sp>
        <p:nvSpPr>
          <p:cNvPr id="28675" name="Content Placeholder 2"/>
          <p:cNvSpPr>
            <a:spLocks noGrp="1"/>
          </p:cNvSpPr>
          <p:nvPr>
            <p:ph idx="1"/>
          </p:nvPr>
        </p:nvSpPr>
        <p:spPr>
          <a:xfrm>
            <a:off x="457200" y="1143000"/>
            <a:ext cx="8229600" cy="5181600"/>
          </a:xfrm>
        </p:spPr>
        <p:txBody>
          <a:bodyPr/>
          <a:lstStyle/>
          <a:p>
            <a:r>
              <a:rPr lang="en-US" sz="3000" smtClean="0"/>
              <a:t>In professional practice ICN's current focus is in the following areas: Leadership Development, eHealth, and Linkages.</a:t>
            </a:r>
          </a:p>
          <a:p>
            <a:pPr>
              <a:buFont typeface="Arial" charset="0"/>
              <a:buNone/>
            </a:pPr>
            <a:r>
              <a:rPr lang="en-US" sz="3000" b="1" smtClean="0"/>
              <a:t>	Leadership Development</a:t>
            </a:r>
          </a:p>
          <a:p>
            <a:pPr>
              <a:buFont typeface="Arial" charset="0"/>
              <a:buNone/>
            </a:pPr>
            <a:r>
              <a:rPr lang="en-US" sz="3000" smtClean="0"/>
              <a:t>	Over the years ICN has initiated many projects to prepare nurses for leadership (3 ways);</a:t>
            </a:r>
          </a:p>
          <a:p>
            <a:pPr lvl="1">
              <a:buFont typeface="Courier New" pitchFamily="49" charset="0"/>
              <a:buChar char="o"/>
            </a:pPr>
            <a:r>
              <a:rPr lang="en-US" sz="2400" smtClean="0"/>
              <a:t>addressing knowledge and skills to lead in an era of reform - Leadership for Change</a:t>
            </a:r>
          </a:p>
          <a:p>
            <a:pPr lvl="1">
              <a:buFont typeface="Courier New" pitchFamily="49" charset="0"/>
              <a:buChar char="o"/>
            </a:pPr>
            <a:r>
              <a:rPr lang="en-US" sz="2400" smtClean="0"/>
              <a:t>leading through skills in negotiation - Negotiation in Leadership</a:t>
            </a:r>
          </a:p>
          <a:p>
            <a:pPr>
              <a:buFont typeface="Arial" charset="0"/>
              <a:buNone/>
            </a:pPr>
            <a:endParaRPr lang="en-US" smtClean="0"/>
          </a:p>
          <a:p>
            <a:pPr>
              <a:buFont typeface="Arial" charset="0"/>
              <a:buNone/>
            </a:pPr>
            <a:endParaRPr lang="en-US" b="1" smtClean="0"/>
          </a:p>
          <a:p>
            <a:endParaRPr lang="en-US" smtClean="0"/>
          </a:p>
          <a:p>
            <a:pPr>
              <a:buFont typeface="Arial" charset="0"/>
              <a:buNone/>
            </a:pPr>
            <a:endParaRPr lang="en-US" smtClean="0"/>
          </a:p>
        </p:txBody>
      </p:sp>
    </p:spTree>
  </p:cSld>
  <p:clrMapOvr>
    <a:masterClrMapping/>
  </p:clrMapOvr>
  <p:timing>
    <p:tnLst>
      <p:par>
        <p:cTn id="1" dur="indefinite" restart="never" nodeType="tmRoot"/>
      </p:par>
    </p:tnLst>
  </p:timing>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Choice of dressing</a:t>
            </a:r>
            <a:br>
              <a:rPr lang="en-US" b="1" dirty="0" smtClean="0"/>
            </a:br>
            <a:endParaRPr lang="en-US" dirty="0"/>
          </a:p>
        </p:txBody>
      </p:sp>
      <p:sp>
        <p:nvSpPr>
          <p:cNvPr id="3" name="Content Placeholder 2"/>
          <p:cNvSpPr>
            <a:spLocks noGrp="1"/>
          </p:cNvSpPr>
          <p:nvPr>
            <p:ph idx="1"/>
          </p:nvPr>
        </p:nvSpPr>
        <p:spPr/>
        <p:txBody>
          <a:bodyPr>
            <a:normAutofit fontScale="85000" lnSpcReduction="20000"/>
          </a:bodyPr>
          <a:lstStyle/>
          <a:p>
            <a:r>
              <a:rPr lang="en-US" smtClean="0"/>
              <a:t>A wound </a:t>
            </a:r>
            <a:r>
              <a:rPr lang="en-US" dirty="0" smtClean="0"/>
              <a:t>will require different management and treatment at various stages of healing. No dressing is suitable for all wounds; therefore frequent assessment of the wound is required. Considerations when choosing dressing products -</a:t>
            </a:r>
          </a:p>
          <a:p>
            <a:r>
              <a:rPr lang="en-US" dirty="0" smtClean="0"/>
              <a:t>Maintain a moist environment at the wound/dressing interface</a:t>
            </a:r>
          </a:p>
          <a:p>
            <a:r>
              <a:rPr lang="en-US" dirty="0" smtClean="0"/>
              <a:t>Be able to control (remove) excess exudates. A moist wound environment is good, a wet environment is not beneficial</a:t>
            </a:r>
          </a:p>
          <a:p>
            <a:r>
              <a:rPr lang="en-US" dirty="0" smtClean="0"/>
              <a:t>Not stick to the wound, shed </a:t>
            </a:r>
            <a:r>
              <a:rPr lang="en-US" dirty="0" err="1" smtClean="0"/>
              <a:t>fibres</a:t>
            </a:r>
            <a:r>
              <a:rPr lang="en-US" dirty="0" smtClean="0"/>
              <a:t> or cause trauma to the wound or surrounding tissue   on removal</a:t>
            </a:r>
          </a:p>
          <a:p>
            <a:endParaRPr lang="en-US" dirty="0"/>
          </a:p>
        </p:txBody>
      </p:sp>
    </p:spTree>
  </p:cSld>
  <p:clrMapOvr>
    <a:masterClrMapping/>
  </p:clrMapOvr>
  <p:timing>
    <p:tnLst>
      <p:par>
        <p:cTn id="1" dur="indefinite" restart="never" nodeType="tmRoot"/>
      </p:par>
    </p:tnLst>
  </p:timing>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Choice of dressing</a:t>
            </a:r>
            <a:endParaRPr lang="en-US" dirty="0"/>
          </a:p>
        </p:txBody>
      </p:sp>
      <p:sp>
        <p:nvSpPr>
          <p:cNvPr id="3" name="Content Placeholder 2"/>
          <p:cNvSpPr>
            <a:spLocks noGrp="1"/>
          </p:cNvSpPr>
          <p:nvPr>
            <p:ph idx="1"/>
          </p:nvPr>
        </p:nvSpPr>
        <p:spPr>
          <a:xfrm>
            <a:off x="457200" y="1600200"/>
            <a:ext cx="8229600" cy="4800600"/>
          </a:xfrm>
        </p:spPr>
        <p:txBody>
          <a:bodyPr>
            <a:normAutofit fontScale="77500" lnSpcReduction="20000"/>
          </a:bodyPr>
          <a:lstStyle/>
          <a:p>
            <a:r>
              <a:rPr lang="en-US" dirty="0" smtClean="0"/>
              <a:t>Protect the wound from the outside environment - bacterial barrier</a:t>
            </a:r>
          </a:p>
          <a:p>
            <a:r>
              <a:rPr lang="en-US" dirty="0" smtClean="0"/>
              <a:t>Good adhesion to skin</a:t>
            </a:r>
          </a:p>
          <a:p>
            <a:r>
              <a:rPr lang="en-US" dirty="0" smtClean="0"/>
              <a:t>Sterile</a:t>
            </a:r>
          </a:p>
          <a:p>
            <a:r>
              <a:rPr lang="en-US" dirty="0" smtClean="0"/>
              <a:t>Aid debridement if there is necrotic or </a:t>
            </a:r>
            <a:r>
              <a:rPr lang="en-US" dirty="0" err="1" smtClean="0"/>
              <a:t>sloughy</a:t>
            </a:r>
            <a:r>
              <a:rPr lang="en-US" dirty="0" smtClean="0"/>
              <a:t> tissue in the wound (caution with </a:t>
            </a:r>
            <a:r>
              <a:rPr lang="en-US" dirty="0" err="1" smtClean="0"/>
              <a:t>ischaemic</a:t>
            </a:r>
            <a:r>
              <a:rPr lang="en-US" dirty="0" smtClean="0"/>
              <a:t> lesions)</a:t>
            </a:r>
          </a:p>
          <a:p>
            <a:r>
              <a:rPr lang="en-US" dirty="0" smtClean="0"/>
              <a:t>Keep the wound close to normal body temperature</a:t>
            </a:r>
          </a:p>
          <a:p>
            <a:r>
              <a:rPr lang="en-US" dirty="0" smtClean="0"/>
              <a:t>Conformable to body parts and doesn't interfere with body function</a:t>
            </a:r>
          </a:p>
          <a:p>
            <a:r>
              <a:rPr lang="en-US" dirty="0" smtClean="0"/>
              <a:t>Be cost-effective</a:t>
            </a:r>
          </a:p>
          <a:p>
            <a:r>
              <a:rPr lang="en-US" dirty="0" smtClean="0"/>
              <a:t>Diabetes - choose dressings which allow frequent inspection</a:t>
            </a:r>
          </a:p>
          <a:p>
            <a:r>
              <a:rPr lang="en-US" dirty="0" smtClean="0"/>
              <a:t>Non-flammable and non-toxic</a:t>
            </a:r>
          </a:p>
        </p:txBody>
      </p:sp>
    </p:spTree>
  </p:cSld>
  <p:clrMapOvr>
    <a:masterClrMapping/>
  </p:clrMapOvr>
  <p:timing>
    <p:tnLst>
      <p:par>
        <p:cTn id="1" dur="indefinite" restart="never" nodeType="tmRoot"/>
      </p:par>
    </p:tnLst>
  </p:timing>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ASEPSIS</a:t>
            </a:r>
            <a:endParaRPr lang="en-US" sz="9600" b="1" dirty="0"/>
          </a:p>
        </p:txBody>
      </p:sp>
    </p:spTree>
  </p:cSld>
  <p:clrMapOvr>
    <a:masterClrMapping/>
  </p:clrMapOvr>
  <p:timing>
    <p:tnLst>
      <p:par>
        <p:cTn id="1" dur="indefinite" restart="never" nodeType="tmRoot"/>
      </p:par>
    </p:tnLst>
  </p:timing>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Definitions </a:t>
            </a:r>
            <a:endParaRPr lang="en-US" dirty="0"/>
          </a:p>
        </p:txBody>
      </p:sp>
      <p:sp>
        <p:nvSpPr>
          <p:cNvPr id="3" name="Content Placeholder 2"/>
          <p:cNvSpPr>
            <a:spLocks noGrp="1"/>
          </p:cNvSpPr>
          <p:nvPr>
            <p:ph idx="1"/>
          </p:nvPr>
        </p:nvSpPr>
        <p:spPr>
          <a:xfrm>
            <a:off x="457200" y="1600200"/>
            <a:ext cx="8229600" cy="4876800"/>
          </a:xfrm>
        </p:spPr>
        <p:txBody>
          <a:bodyPr>
            <a:normAutofit fontScale="92500" lnSpcReduction="20000"/>
          </a:bodyPr>
          <a:lstStyle/>
          <a:p>
            <a:r>
              <a:rPr lang="en-US" b="1" dirty="0" smtClean="0"/>
              <a:t>Asepsis</a:t>
            </a:r>
            <a:r>
              <a:rPr lang="en-US" dirty="0" smtClean="0"/>
              <a:t> is the state of being free from disease-causing contaminants (such as bacteria, viruses, fungi, and parasites) or, preventing contact with microorganisms</a:t>
            </a:r>
          </a:p>
          <a:p>
            <a:r>
              <a:rPr lang="en-US" b="1" dirty="0" smtClean="0"/>
              <a:t>Aseptic technique </a:t>
            </a:r>
            <a:r>
              <a:rPr lang="en-US" dirty="0" smtClean="0"/>
              <a:t>is a general term involving practices that minimize the introduction of microorganisms to patients during patient care. </a:t>
            </a:r>
          </a:p>
          <a:p>
            <a:r>
              <a:rPr lang="en-US" dirty="0" smtClean="0"/>
              <a:t>There are two categories of asepsis; </a:t>
            </a:r>
            <a:r>
              <a:rPr lang="en-US" b="1" dirty="0" smtClean="0"/>
              <a:t>general asepsis</a:t>
            </a:r>
            <a:r>
              <a:rPr lang="en-US" dirty="0" smtClean="0"/>
              <a:t> which applies to patient care procedures outside the operating theatre and </a:t>
            </a:r>
            <a:r>
              <a:rPr lang="en-US" b="1" dirty="0" smtClean="0"/>
              <a:t>surgical asepsis </a:t>
            </a:r>
            <a:r>
              <a:rPr lang="en-US" dirty="0" smtClean="0"/>
              <a:t>relating to procedures/processes designed to prevent surgical site infection.</a:t>
            </a:r>
            <a:endParaRPr lang="en-US" dirty="0"/>
          </a:p>
        </p:txBody>
      </p:sp>
    </p:spTree>
  </p:cSld>
  <p:clrMapOvr>
    <a:masterClrMapping/>
  </p:clrMapOvr>
  <p:timing>
    <p:tnLst>
      <p:par>
        <p:cTn id="1" dur="indefinite" restart="never" nodeType="tmRoot"/>
      </p:par>
    </p:tnLst>
  </p:timing>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Definitions</a:t>
            </a:r>
            <a:endParaRPr lang="en-US" dirty="0"/>
          </a:p>
        </p:txBody>
      </p:sp>
      <p:sp>
        <p:nvSpPr>
          <p:cNvPr id="3" name="Content Placeholder 2"/>
          <p:cNvSpPr>
            <a:spLocks noGrp="1"/>
          </p:cNvSpPr>
          <p:nvPr>
            <p:ph idx="1"/>
          </p:nvPr>
        </p:nvSpPr>
        <p:spPr/>
        <p:txBody>
          <a:bodyPr>
            <a:normAutofit fontScale="85000" lnSpcReduction="20000"/>
          </a:bodyPr>
          <a:lstStyle/>
          <a:p>
            <a:r>
              <a:rPr lang="en-US" b="1" dirty="0" smtClean="0"/>
              <a:t>‘A clean technique</a:t>
            </a:r>
            <a:r>
              <a:rPr lang="en-US" dirty="0" smtClean="0"/>
              <a:t> is a modified aseptic technique and aims to avoid introducing micro-organisms to a susceptible site and also to prevent </a:t>
            </a:r>
            <a:r>
              <a:rPr lang="en-US" dirty="0" err="1" smtClean="0"/>
              <a:t>crossinfection</a:t>
            </a:r>
            <a:r>
              <a:rPr lang="en-US" dirty="0" smtClean="0"/>
              <a:t> to patients and staff’ (Royal Marsden Manual). </a:t>
            </a:r>
          </a:p>
          <a:p>
            <a:r>
              <a:rPr lang="en-US" dirty="0" smtClean="0"/>
              <a:t>It differs from an aseptic technique, as the use of sterile equipment and the environment are not as crucial as would be required for asepsis.</a:t>
            </a:r>
          </a:p>
          <a:p>
            <a:r>
              <a:rPr lang="en-US" b="1" dirty="0" smtClean="0"/>
              <a:t>Infection </a:t>
            </a:r>
            <a:r>
              <a:rPr lang="en-US" dirty="0" smtClean="0"/>
              <a:t>is the ‘invasion and multiplication of micro-organisms within tissue, which then results in destruction of the tissue’ (ICNA 2003). It is part of a chain of events that can occur within the healthcare setting.</a:t>
            </a:r>
            <a:endParaRPr lang="en-US" dirty="0"/>
          </a:p>
        </p:txBody>
      </p:sp>
    </p:spTree>
  </p:cSld>
  <p:clrMapOvr>
    <a:masterClrMapping/>
  </p:clrMapOvr>
  <p:timing>
    <p:tnLst>
      <p:par>
        <p:cTn id="1" dur="indefinite" restart="never" nodeType="tmRoot"/>
      </p:par>
    </p:tnLst>
  </p:timing>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Aims of an Aseptic Technique</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Aseptic techniques are used to reduce the risk of post-procedure infections and to minimize the exposure of health care providers to potentially infectious microorganisms.</a:t>
            </a:r>
          </a:p>
          <a:p>
            <a:pPr>
              <a:buNone/>
            </a:pPr>
            <a:r>
              <a:rPr lang="en-US" dirty="0" smtClean="0"/>
              <a:t>• To prevent the introduction of potentially pathogenic micro-organisms into susceptible sites such as wounds or the bladder.</a:t>
            </a:r>
          </a:p>
          <a:p>
            <a:pPr>
              <a:buNone/>
            </a:pPr>
            <a:r>
              <a:rPr lang="en-US" dirty="0" smtClean="0"/>
              <a:t>• To prevent the transfer of potentially pathogenic micro-organisms from one patient to another.</a:t>
            </a:r>
          </a:p>
          <a:p>
            <a:pPr>
              <a:buNone/>
            </a:pPr>
            <a:r>
              <a:rPr lang="en-US" dirty="0" smtClean="0"/>
              <a:t>• To prevent staff from acquiring an infection from the patient.</a:t>
            </a:r>
            <a:endParaRPr lang="en-US" dirty="0"/>
          </a:p>
        </p:txBody>
      </p:sp>
    </p:spTree>
  </p:cSld>
  <p:clrMapOvr>
    <a:masterClrMapping/>
  </p:clrMapOvr>
  <p:timing>
    <p:tnLst>
      <p:par>
        <p:cTn id="1" dur="indefinite" restart="never" nodeType="tmRoot"/>
      </p:par>
    </p:tnLst>
  </p:timing>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Basic principles of asepsis</a:t>
            </a:r>
            <a:endParaRPr lang="en-US" dirty="0"/>
          </a:p>
        </p:txBody>
      </p:sp>
      <p:sp>
        <p:nvSpPr>
          <p:cNvPr id="3" name="Content Placeholder 2"/>
          <p:cNvSpPr>
            <a:spLocks noGrp="1"/>
          </p:cNvSpPr>
          <p:nvPr>
            <p:ph idx="1"/>
          </p:nvPr>
        </p:nvSpPr>
        <p:spPr>
          <a:xfrm>
            <a:off x="457200" y="1295400"/>
            <a:ext cx="8229600" cy="5181600"/>
          </a:xfrm>
        </p:spPr>
        <p:txBody>
          <a:bodyPr>
            <a:normAutofit fontScale="85000" lnSpcReduction="20000"/>
          </a:bodyPr>
          <a:lstStyle/>
          <a:p>
            <a:pPr>
              <a:buNone/>
            </a:pPr>
            <a:r>
              <a:rPr lang="en-US" dirty="0" smtClean="0"/>
              <a:t>• The use of sterile equipment for the procedure, which has been stored appropriately until use (e.g. dry, in an appropriate container, and within its expiry date).</a:t>
            </a:r>
          </a:p>
          <a:p>
            <a:pPr>
              <a:buNone/>
            </a:pPr>
            <a:r>
              <a:rPr lang="en-US" dirty="0" smtClean="0"/>
              <a:t>• Avoidance of direct contact with the susceptible site.</a:t>
            </a:r>
          </a:p>
          <a:p>
            <a:pPr>
              <a:buNone/>
            </a:pPr>
            <a:r>
              <a:rPr lang="en-US" dirty="0" smtClean="0"/>
              <a:t>• A ‘non touch’ technique – this involves the use of sterile gloves.</a:t>
            </a:r>
          </a:p>
          <a:p>
            <a:pPr>
              <a:buNone/>
            </a:pPr>
            <a:r>
              <a:rPr lang="en-US" dirty="0" smtClean="0"/>
              <a:t>• Effective hand hygiene. This means using the twelve-step decontamination technique that ensures all surfaces of the hands are covered. (NHS 2008). </a:t>
            </a:r>
          </a:p>
          <a:p>
            <a:pPr>
              <a:buNone/>
            </a:pPr>
            <a:r>
              <a:rPr lang="en-US" dirty="0" smtClean="0"/>
              <a:t>As an addition to this, all clinical staff that undertake ANTT must have sleeves that are short or rolled back, no wrist </a:t>
            </a:r>
            <a:r>
              <a:rPr lang="en-US" dirty="0" err="1" smtClean="0"/>
              <a:t>jewellery</a:t>
            </a:r>
            <a:r>
              <a:rPr lang="en-US" dirty="0" smtClean="0"/>
              <a:t>/watches, no false nails and no stoned rings.</a:t>
            </a:r>
          </a:p>
        </p:txBody>
      </p:sp>
    </p:spTree>
  </p:cSld>
  <p:clrMapOvr>
    <a:masterClrMapping/>
  </p:clrMapOvr>
  <p:timing>
    <p:tnLst>
      <p:par>
        <p:cTn id="1" dur="indefinite" restart="never" nodeType="tmRoot"/>
      </p:par>
    </p:tnLst>
  </p:timing>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Basic principles of asepsis</a:t>
            </a:r>
            <a:endParaRPr lang="en-US" dirty="0"/>
          </a:p>
        </p:txBody>
      </p:sp>
      <p:sp>
        <p:nvSpPr>
          <p:cNvPr id="3" name="Content Placeholder 2"/>
          <p:cNvSpPr>
            <a:spLocks noGrp="1"/>
          </p:cNvSpPr>
          <p:nvPr>
            <p:ph idx="1"/>
          </p:nvPr>
        </p:nvSpPr>
        <p:spPr/>
        <p:txBody>
          <a:bodyPr>
            <a:normAutofit lnSpcReduction="10000"/>
          </a:bodyPr>
          <a:lstStyle/>
          <a:p>
            <a:r>
              <a:rPr lang="en-US" dirty="0" smtClean="0"/>
              <a:t>Effectively cleaned equipment such as dressing trolleys. If in patients’ homes, best practice is for any furniture/equipment that can be considered as a working field to be cleaned and dried before use.</a:t>
            </a:r>
          </a:p>
          <a:p>
            <a:pPr>
              <a:buNone/>
            </a:pPr>
            <a:r>
              <a:rPr lang="en-US" dirty="0" smtClean="0"/>
              <a:t>• Appropriate use of Personal Protective Equipment (PPE).</a:t>
            </a:r>
          </a:p>
          <a:p>
            <a:pPr>
              <a:buNone/>
            </a:pPr>
            <a:r>
              <a:rPr lang="en-US" dirty="0" smtClean="0"/>
              <a:t>• Safe disposal of the used equipment at the end of the procedure.</a:t>
            </a:r>
          </a:p>
          <a:p>
            <a:endParaRPr lang="en-US" dirty="0"/>
          </a:p>
        </p:txBody>
      </p:sp>
    </p:spTree>
  </p:cSld>
  <p:clrMapOvr>
    <a:masterClrMapping/>
  </p:clrMapOvr>
  <p:timing>
    <p:tnLst>
      <p:par>
        <p:cTn id="1" dur="indefinite" restart="never" nodeType="tmRoot"/>
      </p:par>
    </p:tnLst>
  </p:timing>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r>
              <a:rPr lang="en-US" dirty="0" smtClean="0"/>
              <a:t> </a:t>
            </a:r>
            <a:r>
              <a:rPr lang="en-US" b="1" dirty="0" smtClean="0"/>
              <a:t>Aseptic Dressing Technique </a:t>
            </a:r>
            <a:br>
              <a:rPr lang="en-US" b="1" dirty="0" smtClean="0"/>
            </a:br>
            <a:endParaRPr lang="en-US" dirty="0"/>
          </a:p>
        </p:txBody>
      </p:sp>
      <p:sp>
        <p:nvSpPr>
          <p:cNvPr id="3" name="Content Placeholder 2"/>
          <p:cNvSpPr>
            <a:spLocks noGrp="1"/>
          </p:cNvSpPr>
          <p:nvPr>
            <p:ph idx="1"/>
          </p:nvPr>
        </p:nvSpPr>
        <p:spPr/>
        <p:txBody>
          <a:bodyPr/>
          <a:lstStyle/>
          <a:p>
            <a:pPr>
              <a:buNone/>
            </a:pPr>
            <a:r>
              <a:rPr lang="en-US" dirty="0" smtClean="0"/>
              <a:t>Three principles of aseptic dressing technique</a:t>
            </a:r>
          </a:p>
          <a:p>
            <a:pPr>
              <a:buNone/>
            </a:pPr>
            <a:r>
              <a:rPr lang="en-US" b="1" dirty="0" smtClean="0"/>
              <a:t>􀂃Maintain asepsis </a:t>
            </a:r>
          </a:p>
          <a:p>
            <a:pPr>
              <a:buNone/>
            </a:pPr>
            <a:r>
              <a:rPr lang="en-US" b="1" dirty="0" smtClean="0"/>
              <a:t>􀂃Expose the wound for the minimum time</a:t>
            </a:r>
          </a:p>
          <a:p>
            <a:pPr>
              <a:buNone/>
            </a:pPr>
            <a:r>
              <a:rPr lang="en-US" b="1" dirty="0" smtClean="0"/>
              <a:t> 􀂃Employ an efficient procedure </a:t>
            </a:r>
          </a:p>
          <a:p>
            <a:pPr>
              <a:buNone/>
            </a:pPr>
            <a:endParaRPr lang="en-US" dirty="0"/>
          </a:p>
        </p:txBody>
      </p:sp>
    </p:spTree>
  </p:cSld>
  <p:clrMapOvr>
    <a:masterClrMapping/>
  </p:clrMapOvr>
  <p:timing>
    <p:tnLst>
      <p:par>
        <p:cTn id="1" dur="indefinite" restart="never" nodeType="tmRoot"/>
      </p:par>
    </p:tnLst>
  </p:timing>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Indications for Aseptic Technique:</a:t>
            </a:r>
            <a:br>
              <a:rPr lang="en-US" b="1" dirty="0" smtClean="0"/>
            </a:br>
            <a:endParaRPr lang="en-US" dirty="0"/>
          </a:p>
        </p:txBody>
      </p:sp>
      <p:sp>
        <p:nvSpPr>
          <p:cNvPr id="3" name="Content Placeholder 2"/>
          <p:cNvSpPr>
            <a:spLocks noGrp="1"/>
          </p:cNvSpPr>
          <p:nvPr>
            <p:ph idx="1"/>
          </p:nvPr>
        </p:nvSpPr>
        <p:spPr>
          <a:xfrm>
            <a:off x="457200" y="1066800"/>
            <a:ext cx="8229600" cy="5059363"/>
          </a:xfrm>
        </p:spPr>
        <p:txBody>
          <a:bodyPr>
            <a:normAutofit fontScale="85000" lnSpcReduction="20000"/>
          </a:bodyPr>
          <a:lstStyle/>
          <a:p>
            <a:pPr>
              <a:buNone/>
            </a:pPr>
            <a:r>
              <a:rPr lang="en-US" dirty="0" smtClean="0"/>
              <a:t>• Care of wounds healing by primary intention, e.g. surgical incisions and fresh breaks.</a:t>
            </a:r>
          </a:p>
          <a:p>
            <a:pPr>
              <a:buNone/>
            </a:pPr>
            <a:r>
              <a:rPr lang="en-US" dirty="0" smtClean="0"/>
              <a:t>• Suturing of wounds.</a:t>
            </a:r>
          </a:p>
          <a:p>
            <a:pPr>
              <a:buNone/>
            </a:pPr>
            <a:r>
              <a:rPr lang="en-US" dirty="0" smtClean="0"/>
              <a:t>• Insertion of urinary catheters.</a:t>
            </a:r>
          </a:p>
          <a:p>
            <a:pPr>
              <a:buNone/>
            </a:pPr>
            <a:r>
              <a:rPr lang="en-US" dirty="0" smtClean="0"/>
              <a:t>• Insertion, re-</a:t>
            </a:r>
            <a:r>
              <a:rPr lang="en-US" dirty="0" err="1" smtClean="0"/>
              <a:t>siting</a:t>
            </a:r>
            <a:r>
              <a:rPr lang="en-US" dirty="0" smtClean="0"/>
              <a:t> or dressing intravenous </a:t>
            </a:r>
            <a:r>
              <a:rPr lang="en-US" dirty="0" err="1" smtClean="0"/>
              <a:t>cannulae</a:t>
            </a:r>
            <a:r>
              <a:rPr lang="en-US" dirty="0" smtClean="0"/>
              <a:t> or other intravascular devices, such as CVP lines, Hickman lines and Arterial lines.</a:t>
            </a:r>
          </a:p>
          <a:p>
            <a:pPr>
              <a:buNone/>
            </a:pPr>
            <a:r>
              <a:rPr lang="en-US" dirty="0" smtClean="0"/>
              <a:t>• Insertion of </a:t>
            </a:r>
            <a:r>
              <a:rPr lang="en-US" dirty="0" err="1" smtClean="0"/>
              <a:t>gastrostomy</a:t>
            </a:r>
            <a:r>
              <a:rPr lang="en-US" dirty="0" smtClean="0"/>
              <a:t> and </a:t>
            </a:r>
            <a:r>
              <a:rPr lang="en-US" dirty="0" err="1" smtClean="0"/>
              <a:t>jejunostomy</a:t>
            </a:r>
            <a:r>
              <a:rPr lang="en-US" dirty="0" smtClean="0"/>
              <a:t> tubes.</a:t>
            </a:r>
          </a:p>
          <a:p>
            <a:pPr>
              <a:buNone/>
            </a:pPr>
            <a:r>
              <a:rPr lang="en-US" dirty="0" smtClean="0"/>
              <a:t>• Insertion of </a:t>
            </a:r>
            <a:r>
              <a:rPr lang="en-US" dirty="0" err="1" smtClean="0"/>
              <a:t>tracheostomy</a:t>
            </a:r>
            <a:r>
              <a:rPr lang="en-US" dirty="0" smtClean="0"/>
              <a:t> tubes or chest drains.</a:t>
            </a:r>
          </a:p>
          <a:p>
            <a:pPr>
              <a:buNone/>
            </a:pPr>
            <a:r>
              <a:rPr lang="en-US" dirty="0" smtClean="0"/>
              <a:t>• Vaginal examination using instruments (e.g. smear taking, high vaginal swabbing, </a:t>
            </a:r>
            <a:r>
              <a:rPr lang="en-US" dirty="0" err="1" smtClean="0"/>
              <a:t>colposcopy</a:t>
            </a:r>
            <a:r>
              <a:rPr lang="en-US" dirty="0" smtClean="0"/>
              <a:t>).</a:t>
            </a:r>
          </a:p>
          <a:p>
            <a:pPr>
              <a:buNone/>
            </a:pPr>
            <a:r>
              <a:rPr lang="en-US" dirty="0" smtClean="0"/>
              <a:t>• Assisted delivery (e.g. forceps and </a:t>
            </a:r>
            <a:r>
              <a:rPr lang="en-US" dirty="0" err="1" smtClean="0"/>
              <a:t>ventouse</a:t>
            </a:r>
            <a:r>
              <a:rPr lang="en-US" dirty="0" smtClean="0"/>
              <a:t>).</a:t>
            </a:r>
          </a:p>
          <a:p>
            <a:pPr>
              <a:buNone/>
            </a:pPr>
            <a:r>
              <a:rPr lang="en-US" dirty="0" smtClean="0"/>
              <a:t>• Biopsies.</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74638"/>
            <a:ext cx="8229600" cy="715962"/>
          </a:xfrm>
        </p:spPr>
        <p:txBody>
          <a:bodyPr>
            <a:normAutofit fontScale="90000"/>
          </a:bodyPr>
          <a:lstStyle/>
          <a:p>
            <a:endParaRPr lang="en-US" smtClean="0"/>
          </a:p>
        </p:txBody>
      </p:sp>
      <p:sp>
        <p:nvSpPr>
          <p:cNvPr id="29699" name="Content Placeholder 2"/>
          <p:cNvSpPr>
            <a:spLocks noGrp="1"/>
          </p:cNvSpPr>
          <p:nvPr>
            <p:ph idx="1"/>
          </p:nvPr>
        </p:nvSpPr>
        <p:spPr>
          <a:xfrm>
            <a:off x="457200" y="1143000"/>
            <a:ext cx="8229600" cy="5181600"/>
          </a:xfrm>
        </p:spPr>
        <p:txBody>
          <a:bodyPr/>
          <a:lstStyle/>
          <a:p>
            <a:r>
              <a:rPr lang="en-US" smtClean="0"/>
              <a:t>The Global Nursing Leadership Institute (GNLI) represents the third-arm of ICN's leadership development strategy. </a:t>
            </a:r>
          </a:p>
          <a:p>
            <a:endParaRPr lang="en-US" smtClean="0"/>
          </a:p>
        </p:txBody>
      </p:sp>
    </p:spTree>
  </p:cSld>
  <p:clrMapOvr>
    <a:masterClrMapping/>
  </p:clrMapOvr>
  <p:timing>
    <p:tnLst>
      <p:par>
        <p:cTn id="1" dur="indefinite" restart="never" nodeType="tmRoot"/>
      </p:par>
    </p:tnLst>
  </p:timing>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Indications for a clean technique</a:t>
            </a:r>
            <a:endParaRPr lang="en-US" b="1" dirty="0"/>
          </a:p>
        </p:txBody>
      </p:sp>
      <p:sp>
        <p:nvSpPr>
          <p:cNvPr id="3" name="Content Placeholder 2"/>
          <p:cNvSpPr>
            <a:spLocks noGrp="1"/>
          </p:cNvSpPr>
          <p:nvPr>
            <p:ph idx="1"/>
          </p:nvPr>
        </p:nvSpPr>
        <p:spPr/>
        <p:txBody>
          <a:bodyPr/>
          <a:lstStyle/>
          <a:p>
            <a:pPr>
              <a:buNone/>
            </a:pPr>
            <a:r>
              <a:rPr lang="en-US" b="1" dirty="0" smtClean="0"/>
              <a:t>When Could a Clean Technique Be Used?</a:t>
            </a:r>
          </a:p>
          <a:p>
            <a:pPr>
              <a:buNone/>
            </a:pPr>
            <a:r>
              <a:rPr lang="en-US" dirty="0" smtClean="0"/>
              <a:t>• Dressing procedures for wounds that are healing by secondary intention</a:t>
            </a:r>
          </a:p>
          <a:p>
            <a:pPr>
              <a:buNone/>
            </a:pPr>
            <a:r>
              <a:rPr lang="en-US" dirty="0" smtClean="0"/>
              <a:t>such as chronic leg ulcers.</a:t>
            </a:r>
          </a:p>
          <a:p>
            <a:pPr>
              <a:buNone/>
            </a:pPr>
            <a:r>
              <a:rPr lang="en-US" dirty="0" smtClean="0"/>
              <a:t>• </a:t>
            </a:r>
            <a:r>
              <a:rPr lang="en-US" dirty="0" err="1" smtClean="0"/>
              <a:t>Tracheostomy</a:t>
            </a:r>
            <a:r>
              <a:rPr lang="en-US" dirty="0" smtClean="0"/>
              <a:t> site dressings.</a:t>
            </a:r>
          </a:p>
          <a:p>
            <a:pPr>
              <a:buNone/>
            </a:pPr>
            <a:r>
              <a:rPr lang="en-US" dirty="0" smtClean="0"/>
              <a:t>• Removing drains or sutures.</a:t>
            </a:r>
          </a:p>
          <a:p>
            <a:pPr>
              <a:buNone/>
            </a:pPr>
            <a:r>
              <a:rPr lang="en-US" dirty="0" smtClean="0"/>
              <a:t>• </a:t>
            </a:r>
            <a:r>
              <a:rPr lang="en-US" dirty="0" err="1" smtClean="0"/>
              <a:t>Endotracheal</a:t>
            </a:r>
            <a:r>
              <a:rPr lang="en-US" dirty="0" smtClean="0"/>
              <a:t> suction.</a:t>
            </a:r>
            <a:endParaRPr lang="en-US" dirty="0"/>
          </a:p>
        </p:txBody>
      </p:sp>
    </p:spTree>
  </p:cSld>
  <p:clrMapOvr>
    <a:masterClrMapping/>
  </p:clrMapOvr>
  <p:timing>
    <p:tnLst>
      <p:par>
        <p:cTn id="1" dur="indefinite" restart="never" nodeType="tmRoot"/>
      </p:par>
    </p:tnLst>
  </p:timing>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INFECTION CONTROL</a:t>
            </a:r>
            <a:endParaRPr lang="en-US" b="1"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 </a:t>
            </a:r>
            <a:r>
              <a:rPr lang="en-US" b="1" dirty="0" smtClean="0"/>
              <a:t>Clean Technique </a:t>
            </a:r>
          </a:p>
          <a:p>
            <a:r>
              <a:rPr lang="en-US" dirty="0" smtClean="0"/>
              <a:t>Clean technique refers to </a:t>
            </a:r>
            <a:r>
              <a:rPr lang="en-US" dirty="0" err="1" smtClean="0"/>
              <a:t>practises</a:t>
            </a:r>
            <a:r>
              <a:rPr lang="en-US" dirty="0" smtClean="0"/>
              <a:t> that reduce the number of infectious agents. These include: </a:t>
            </a:r>
          </a:p>
          <a:p>
            <a:r>
              <a:rPr lang="en-US" dirty="0" smtClean="0"/>
              <a:t>Personal hygiene, particularly hand washing to reduce the number of infectious agents on the skin. </a:t>
            </a:r>
          </a:p>
          <a:p>
            <a:r>
              <a:rPr lang="en-US" dirty="0" smtClean="0"/>
              <a:t>Use of barriers to reduce transmission of infectious agents </a:t>
            </a:r>
          </a:p>
          <a:p>
            <a:r>
              <a:rPr lang="en-US" dirty="0" smtClean="0"/>
              <a:t>Environmental cleaning </a:t>
            </a:r>
          </a:p>
          <a:p>
            <a:r>
              <a:rPr lang="en-US" dirty="0" smtClean="0"/>
              <a:t>Reprocessing of instruments and equipment between patient uses </a:t>
            </a:r>
          </a:p>
          <a:p>
            <a:endParaRPr lang="en-US" dirty="0"/>
          </a:p>
        </p:txBody>
      </p:sp>
    </p:spTree>
  </p:cSld>
  <p:clrMapOvr>
    <a:masterClrMapping/>
  </p:clrMapOvr>
  <p:timing>
    <p:tnLst>
      <p:par>
        <p:cTn id="1" dur="indefinite" restart="never" nodeType="tmRoot"/>
      </p:par>
    </p:tnLst>
  </p:timing>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Links in the Chain of Infection</a:t>
            </a:r>
            <a:br>
              <a:rPr lang="en-US" b="1" dirty="0" smtClean="0"/>
            </a:br>
            <a:endParaRPr lang="en-US" dirty="0"/>
          </a:p>
        </p:txBody>
      </p:sp>
      <p:sp>
        <p:nvSpPr>
          <p:cNvPr id="3" name="Content Placeholder 2"/>
          <p:cNvSpPr>
            <a:spLocks noGrp="1"/>
          </p:cNvSpPr>
          <p:nvPr>
            <p:ph idx="1"/>
          </p:nvPr>
        </p:nvSpPr>
        <p:spPr>
          <a:xfrm>
            <a:off x="457200" y="914400"/>
            <a:ext cx="8382000" cy="5943600"/>
          </a:xfrm>
        </p:spPr>
        <p:txBody>
          <a:bodyPr>
            <a:normAutofit fontScale="77500" lnSpcReduction="20000"/>
          </a:bodyPr>
          <a:lstStyle/>
          <a:p>
            <a:pPr>
              <a:buNone/>
            </a:pPr>
            <a:r>
              <a:rPr lang="en-US" dirty="0" smtClean="0"/>
              <a:t>• </a:t>
            </a:r>
            <a:r>
              <a:rPr lang="en-US" b="1" dirty="0" smtClean="0"/>
              <a:t>Infectious </a:t>
            </a:r>
            <a:r>
              <a:rPr lang="en-US" dirty="0" smtClean="0"/>
              <a:t>agents such as bacteria, viruses, fungi or parasites.</a:t>
            </a:r>
          </a:p>
          <a:p>
            <a:pPr>
              <a:buNone/>
            </a:pPr>
            <a:r>
              <a:rPr lang="en-US" dirty="0" smtClean="0"/>
              <a:t>• </a:t>
            </a:r>
            <a:r>
              <a:rPr lang="en-US" b="1" dirty="0" smtClean="0"/>
              <a:t>A reservoir </a:t>
            </a:r>
            <a:r>
              <a:rPr lang="en-US" dirty="0" smtClean="0"/>
              <a:t>that supports the infectious agent, allowing it to survive and multiply.</a:t>
            </a:r>
          </a:p>
          <a:p>
            <a:pPr>
              <a:buNone/>
            </a:pPr>
            <a:r>
              <a:rPr lang="en-US" dirty="0" smtClean="0"/>
              <a:t>• </a:t>
            </a:r>
            <a:r>
              <a:rPr lang="en-US" b="1" dirty="0" smtClean="0"/>
              <a:t>A portal of exit </a:t>
            </a:r>
            <a:r>
              <a:rPr lang="en-US" dirty="0" smtClean="0"/>
              <a:t>that allows the infectious agent to leave the reservoir.</a:t>
            </a:r>
          </a:p>
          <a:p>
            <a:pPr>
              <a:buNone/>
            </a:pPr>
            <a:r>
              <a:rPr lang="en-US" dirty="0" smtClean="0"/>
              <a:t>• </a:t>
            </a:r>
            <a:r>
              <a:rPr lang="en-US" b="1" dirty="0" smtClean="0"/>
              <a:t>A mode of spread i.e. </a:t>
            </a:r>
            <a:r>
              <a:rPr lang="en-US" dirty="0" smtClean="0"/>
              <a:t>through direct or indirect contact or via airborne droplets.</a:t>
            </a:r>
          </a:p>
          <a:p>
            <a:pPr>
              <a:buNone/>
            </a:pPr>
            <a:r>
              <a:rPr lang="en-US" dirty="0" smtClean="0"/>
              <a:t>• </a:t>
            </a:r>
            <a:r>
              <a:rPr lang="en-US" b="1" dirty="0" smtClean="0"/>
              <a:t>A portal of entry </a:t>
            </a:r>
            <a:r>
              <a:rPr lang="en-US" dirty="0" smtClean="0"/>
              <a:t>– often the same route as the portal of exit e.g. the skin, respiratory, gastrointestinal, circulatory, urinary or reproductive system.</a:t>
            </a:r>
          </a:p>
          <a:p>
            <a:pPr>
              <a:buNone/>
            </a:pPr>
            <a:r>
              <a:rPr lang="en-US" dirty="0" smtClean="0"/>
              <a:t>• </a:t>
            </a:r>
            <a:r>
              <a:rPr lang="en-US" b="1" dirty="0" smtClean="0"/>
              <a:t>A susceptible host – </a:t>
            </a:r>
            <a:r>
              <a:rPr lang="en-US" dirty="0" smtClean="0"/>
              <a:t>i.e. a person at risk of infection. People are more vulnerable to infection when the balance of the body’s </a:t>
            </a:r>
            <a:r>
              <a:rPr lang="en-US" dirty="0" err="1" smtClean="0"/>
              <a:t>defence</a:t>
            </a:r>
            <a:r>
              <a:rPr lang="en-US" dirty="0" smtClean="0"/>
              <a:t> system is upset, due to disease or devices that breach the body’s </a:t>
            </a:r>
            <a:r>
              <a:rPr lang="en-US" dirty="0" err="1" smtClean="0"/>
              <a:t>defences</a:t>
            </a:r>
            <a:r>
              <a:rPr lang="en-US" dirty="0" smtClean="0"/>
              <a:t>.</a:t>
            </a:r>
          </a:p>
          <a:p>
            <a:pPr>
              <a:buNone/>
            </a:pPr>
            <a:r>
              <a:rPr lang="en-US" b="1" dirty="0" smtClean="0"/>
              <a:t>Breaking any link in the chain will assist in preventing the spread of microorganisms </a:t>
            </a:r>
            <a:r>
              <a:rPr lang="en-US" dirty="0" smtClean="0"/>
              <a:t>(ICNA 2003).</a:t>
            </a:r>
            <a:endParaRPr lang="en-US" dirty="0"/>
          </a:p>
        </p:txBody>
      </p:sp>
    </p:spTree>
  </p:cSld>
  <p:clrMapOvr>
    <a:masterClrMapping/>
  </p:clrMapOvr>
  <p:timing>
    <p:tnLst>
      <p:par>
        <p:cTn id="1" dur="indefinite" restart="never" nodeType="tmRoot"/>
      </p:par>
    </p:tnLst>
  </p:timing>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Chain of infection</a:t>
            </a:r>
            <a:endParaRPr lang="en-US" b="1"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3505200" y="1676400"/>
            <a:ext cx="2133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 Etiologic agent</a:t>
            </a:r>
            <a:endParaRPr lang="en-US" dirty="0"/>
          </a:p>
        </p:txBody>
      </p:sp>
      <p:sp>
        <p:nvSpPr>
          <p:cNvPr id="5" name="Rectangle 4"/>
          <p:cNvSpPr/>
          <p:nvPr/>
        </p:nvSpPr>
        <p:spPr>
          <a:xfrm>
            <a:off x="762000" y="2895600"/>
            <a:ext cx="2057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 Susceptible host</a:t>
            </a:r>
            <a:endParaRPr lang="en-US" dirty="0"/>
          </a:p>
        </p:txBody>
      </p:sp>
      <p:sp>
        <p:nvSpPr>
          <p:cNvPr id="6" name="Rectangle 5"/>
          <p:cNvSpPr/>
          <p:nvPr/>
        </p:nvSpPr>
        <p:spPr>
          <a:xfrm>
            <a:off x="6553200" y="2895600"/>
            <a:ext cx="1752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 </a:t>
            </a:r>
            <a:r>
              <a:rPr lang="en-US" dirty="0" err="1" smtClean="0"/>
              <a:t>Reseirvoir</a:t>
            </a:r>
            <a:r>
              <a:rPr lang="en-US" dirty="0" smtClean="0"/>
              <a:t> </a:t>
            </a:r>
            <a:endParaRPr lang="en-US" dirty="0"/>
          </a:p>
        </p:txBody>
      </p:sp>
      <p:sp>
        <p:nvSpPr>
          <p:cNvPr id="7" name="Rectangle 6"/>
          <p:cNvSpPr/>
          <p:nvPr/>
        </p:nvSpPr>
        <p:spPr>
          <a:xfrm>
            <a:off x="685800" y="4648200"/>
            <a:ext cx="2133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 Portal of entry to susceptible host</a:t>
            </a:r>
            <a:endParaRPr lang="en-US" dirty="0"/>
          </a:p>
        </p:txBody>
      </p:sp>
      <p:sp>
        <p:nvSpPr>
          <p:cNvPr id="8" name="Rectangle 7"/>
          <p:cNvSpPr/>
          <p:nvPr/>
        </p:nvSpPr>
        <p:spPr>
          <a:xfrm>
            <a:off x="6400800" y="4419600"/>
            <a:ext cx="2057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 Portal of exit</a:t>
            </a:r>
            <a:endParaRPr lang="en-US" dirty="0"/>
          </a:p>
        </p:txBody>
      </p:sp>
      <p:sp>
        <p:nvSpPr>
          <p:cNvPr id="9" name="Rectangle 8"/>
          <p:cNvSpPr/>
          <p:nvPr/>
        </p:nvSpPr>
        <p:spPr>
          <a:xfrm>
            <a:off x="3352800" y="5486400"/>
            <a:ext cx="2362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 Method of transmission</a:t>
            </a:r>
            <a:endParaRPr lang="en-US" dirty="0"/>
          </a:p>
        </p:txBody>
      </p:sp>
      <p:cxnSp>
        <p:nvCxnSpPr>
          <p:cNvPr id="17" name="Straight Connector 16"/>
          <p:cNvCxnSpPr/>
          <p:nvPr/>
        </p:nvCxnSpPr>
        <p:spPr>
          <a:xfrm>
            <a:off x="5715000" y="2057400"/>
            <a:ext cx="12954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7315200" y="4114800"/>
            <a:ext cx="533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0800000" flipV="1">
            <a:off x="5715000" y="5486400"/>
            <a:ext cx="17526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0800000">
            <a:off x="1828800" y="5638800"/>
            <a:ext cx="14478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H="1" flipV="1">
            <a:off x="1219200" y="4191000"/>
            <a:ext cx="762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524000" y="1981200"/>
            <a:ext cx="1828800" cy="8382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Techniques used to contribute to breaking the links of the chain</a:t>
            </a:r>
            <a:endParaRPr lang="en-US" dirty="0"/>
          </a:p>
        </p:txBody>
      </p:sp>
      <p:sp>
        <p:nvSpPr>
          <p:cNvPr id="3" name="Content Placeholder 2"/>
          <p:cNvSpPr>
            <a:spLocks noGrp="1"/>
          </p:cNvSpPr>
          <p:nvPr>
            <p:ph idx="1"/>
          </p:nvPr>
        </p:nvSpPr>
        <p:spPr/>
        <p:txBody>
          <a:bodyPr>
            <a:normAutofit/>
          </a:bodyPr>
          <a:lstStyle/>
          <a:p>
            <a:pPr marL="514350" indent="-514350">
              <a:buAutoNum type="alphaUcParenR"/>
            </a:pPr>
            <a:r>
              <a:rPr lang="en-US" b="1" dirty="0" smtClean="0"/>
              <a:t>Standard Precautions</a:t>
            </a:r>
            <a:r>
              <a:rPr lang="en-US" dirty="0" smtClean="0"/>
              <a:t>: hand hygiene; wearing personal, protective equipment; aseptic techniques; safe handling of sharps, waste and linen.</a:t>
            </a:r>
          </a:p>
          <a:p>
            <a:pPr>
              <a:buNone/>
            </a:pPr>
            <a:r>
              <a:rPr lang="en-US" b="1" dirty="0" smtClean="0"/>
              <a:t>B) Decontamination </a:t>
            </a:r>
            <a:r>
              <a:rPr lang="en-US" dirty="0" smtClean="0"/>
              <a:t>of patient care equipment</a:t>
            </a:r>
          </a:p>
          <a:p>
            <a:pPr>
              <a:buNone/>
            </a:pPr>
            <a:r>
              <a:rPr lang="en-US" b="1" dirty="0" smtClean="0"/>
              <a:t>C) Environmental cleanliness – </a:t>
            </a:r>
            <a:r>
              <a:rPr lang="en-US" dirty="0" smtClean="0"/>
              <a:t>ensuring that standards of hygiene and</a:t>
            </a:r>
            <a:r>
              <a:rPr lang="en-US" b="1" dirty="0" smtClean="0"/>
              <a:t> </a:t>
            </a:r>
            <a:r>
              <a:rPr lang="en-US" dirty="0" smtClean="0"/>
              <a:t>cleanliness adhere to local and national guidelines.</a:t>
            </a:r>
            <a:endParaRPr lang="en-US" dirty="0"/>
          </a:p>
        </p:txBody>
      </p:sp>
    </p:spTree>
  </p:cSld>
  <p:clrMapOvr>
    <a:masterClrMapping/>
  </p:clrMapOvr>
  <p:timing>
    <p:tnLst>
      <p:par>
        <p:cTn id="1" dur="indefinite" restart="never" nodeType="tmRoot"/>
      </p:par>
    </p:tnLst>
  </p:timing>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means for spread of infection</a:t>
            </a:r>
            <a:endParaRPr lang="en-US" dirty="0"/>
          </a:p>
        </p:txBody>
      </p:sp>
      <p:sp>
        <p:nvSpPr>
          <p:cNvPr id="3" name="Content Placeholder 2"/>
          <p:cNvSpPr>
            <a:spLocks noGrp="1"/>
          </p:cNvSpPr>
          <p:nvPr>
            <p:ph idx="1"/>
          </p:nvPr>
        </p:nvSpPr>
        <p:spPr/>
        <p:txBody>
          <a:bodyPr/>
          <a:lstStyle/>
          <a:p>
            <a:r>
              <a:rPr lang="en-US" b="1" dirty="0" smtClean="0"/>
              <a:t>Direct contact </a:t>
            </a:r>
            <a:r>
              <a:rPr lang="en-US" dirty="0" smtClean="0"/>
              <a:t>– e.g. the hands of others.</a:t>
            </a:r>
          </a:p>
          <a:p>
            <a:r>
              <a:rPr lang="en-US" b="1" dirty="0" smtClean="0"/>
              <a:t>Indirect contact </a:t>
            </a:r>
            <a:r>
              <a:rPr lang="en-US" dirty="0" smtClean="0"/>
              <a:t>– objects such as instruments, clothes and equipment.</a:t>
            </a:r>
          </a:p>
          <a:p>
            <a:r>
              <a:rPr lang="en-US" b="1" dirty="0" smtClean="0"/>
              <a:t>Dust particles or droplet nuclei </a:t>
            </a:r>
            <a:r>
              <a:rPr lang="en-US" dirty="0" smtClean="0"/>
              <a:t>suspended in the atmosphere.</a:t>
            </a:r>
          </a:p>
          <a:p>
            <a:endParaRPr lang="en-US" dirty="0"/>
          </a:p>
        </p:txBody>
      </p:sp>
    </p:spTree>
  </p:cSld>
  <p:clrMapOvr>
    <a:masterClrMapping/>
  </p:clrMapOvr>
  <p:timing>
    <p:tnLst>
      <p:par>
        <p:cTn id="1" dur="indefinite" restart="never" nodeType="tmRoot"/>
      </p:par>
    </p:tnLst>
  </p:timing>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HAND HYGIENE</a:t>
            </a:r>
            <a:br>
              <a:rPr lang="en-US" b="1" dirty="0" smtClean="0"/>
            </a:br>
            <a:endParaRPr lang="en-US" dirty="0"/>
          </a:p>
        </p:txBody>
      </p:sp>
      <p:sp>
        <p:nvSpPr>
          <p:cNvPr id="3" name="Content Placeholder 2"/>
          <p:cNvSpPr>
            <a:spLocks noGrp="1"/>
          </p:cNvSpPr>
          <p:nvPr>
            <p:ph idx="1"/>
          </p:nvPr>
        </p:nvSpPr>
        <p:spPr>
          <a:xfrm>
            <a:off x="457200" y="1219200"/>
            <a:ext cx="8229600" cy="4906963"/>
          </a:xfrm>
        </p:spPr>
        <p:txBody>
          <a:bodyPr>
            <a:normAutofit fontScale="77500" lnSpcReduction="20000"/>
          </a:bodyPr>
          <a:lstStyle/>
          <a:p>
            <a:r>
              <a:rPr lang="en-US" dirty="0" smtClean="0"/>
              <a:t>Hand hygiene is a means of achieving a reduction in, or removal of, visible soiling and transient or resident micro-organisms.</a:t>
            </a:r>
          </a:p>
          <a:p>
            <a:r>
              <a:rPr lang="en-US" b="1" dirty="0" smtClean="0"/>
              <a:t>Transient </a:t>
            </a:r>
            <a:r>
              <a:rPr lang="en-US" dirty="0" smtClean="0"/>
              <a:t>micro-organisms are picked up during daily activities and shed on skin scales. They can be effectively removed, or reduced to a low level by hand washing.</a:t>
            </a:r>
          </a:p>
          <a:p>
            <a:r>
              <a:rPr lang="en-US" b="1" dirty="0" smtClean="0"/>
              <a:t>Resident </a:t>
            </a:r>
            <a:r>
              <a:rPr lang="en-US" dirty="0" smtClean="0"/>
              <a:t>micro-organisms are permanently resident on the skin and can only be reduced to a low level for a short time.</a:t>
            </a:r>
          </a:p>
          <a:p>
            <a:endParaRPr lang="en-US" b="1" dirty="0" smtClean="0"/>
          </a:p>
          <a:p>
            <a:r>
              <a:rPr lang="en-US" b="1" dirty="0" smtClean="0"/>
              <a:t>Hand washing is the single most important means of preventing the spread of health care acquired infections (HCAIs).</a:t>
            </a:r>
            <a:endParaRPr lang="en-US" dirty="0"/>
          </a:p>
        </p:txBody>
      </p:sp>
    </p:spTree>
  </p:cSld>
  <p:clrMapOvr>
    <a:masterClrMapping/>
  </p:clrMapOvr>
  <p:timing>
    <p:tnLst>
      <p:par>
        <p:cTn id="1" dur="indefinite" restart="never" nodeType="tmRoot"/>
      </p:par>
    </p:tnLst>
  </p:timing>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Hand hygiene</a:t>
            </a:r>
            <a:endParaRPr lang="en-US" b="1" dirty="0"/>
          </a:p>
        </p:txBody>
      </p:sp>
      <p:sp>
        <p:nvSpPr>
          <p:cNvPr id="3" name="Content Placeholder 2"/>
          <p:cNvSpPr>
            <a:spLocks noGrp="1"/>
          </p:cNvSpPr>
          <p:nvPr>
            <p:ph idx="1"/>
          </p:nvPr>
        </p:nvSpPr>
        <p:spPr/>
        <p:txBody>
          <a:bodyPr/>
          <a:lstStyle/>
          <a:p>
            <a:r>
              <a:rPr lang="en-US" b="1" dirty="0" smtClean="0"/>
              <a:t>Clinical Hand Wash: </a:t>
            </a:r>
            <a:r>
              <a:rPr lang="en-US" dirty="0" smtClean="0"/>
              <a:t>a 30 seconds hand wash using liquid soap or equivalent and pat hands dry using a clean paper towel. </a:t>
            </a:r>
          </a:p>
          <a:p>
            <a:r>
              <a:rPr lang="en-US" b="1" dirty="0" smtClean="0"/>
              <a:t>Surgical Hand Wash: </a:t>
            </a:r>
            <a:r>
              <a:rPr lang="en-US" dirty="0" smtClean="0"/>
              <a:t>a three-minute surgical scrub using a surgical scrub solution, </a:t>
            </a:r>
            <a:r>
              <a:rPr lang="en-US" dirty="0" err="1" smtClean="0"/>
              <a:t>eg</a:t>
            </a:r>
            <a:r>
              <a:rPr lang="en-US" dirty="0" smtClean="0"/>
              <a:t> </a:t>
            </a:r>
            <a:r>
              <a:rPr lang="en-US" dirty="0" err="1" smtClean="0"/>
              <a:t>povidone</a:t>
            </a:r>
            <a:r>
              <a:rPr lang="en-US" dirty="0" smtClean="0"/>
              <a:t>-iodine, and pat hands dry using a clean paper towel. </a:t>
            </a:r>
            <a:endParaRPr lang="en-US" dirty="0"/>
          </a:p>
        </p:txBody>
      </p:sp>
    </p:spTree>
  </p:cSld>
  <p:clrMapOvr>
    <a:masterClrMapping/>
  </p:clrMapOvr>
  <p:timing>
    <p:tnLst>
      <p:par>
        <p:cTn id="1" dur="indefinite" restart="never" nodeType="tmRoot"/>
      </p:par>
    </p:tnLst>
  </p:timing>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dirty="0" smtClean="0"/>
              <a:t>Examples of Procedures </a:t>
            </a:r>
            <a:endParaRPr lang="en-US" dirty="0"/>
          </a:p>
        </p:txBody>
      </p:sp>
      <p:graphicFrame>
        <p:nvGraphicFramePr>
          <p:cNvPr id="4" name="Content Placeholder 3"/>
          <p:cNvGraphicFramePr>
            <a:graphicFrameLocks noGrp="1"/>
          </p:cNvGraphicFramePr>
          <p:nvPr>
            <p:ph idx="1"/>
          </p:nvPr>
        </p:nvGraphicFramePr>
        <p:xfrm>
          <a:off x="228601" y="1066799"/>
          <a:ext cx="8915399" cy="5374801"/>
        </p:xfrm>
        <a:graphic>
          <a:graphicData uri="http://schemas.openxmlformats.org/drawingml/2006/table">
            <a:tbl>
              <a:tblPr firstRow="1" bandRow="1">
                <a:tableStyleId>{5C22544A-7EE6-4342-B048-85BDC9FD1C3A}</a:tableStyleId>
              </a:tblPr>
              <a:tblGrid>
                <a:gridCol w="1523999"/>
                <a:gridCol w="1604211"/>
                <a:gridCol w="1485900"/>
                <a:gridCol w="1251284"/>
                <a:gridCol w="938463"/>
                <a:gridCol w="1094874"/>
                <a:gridCol w="1016668"/>
              </a:tblGrid>
              <a:tr h="563446">
                <a:tc>
                  <a:txBody>
                    <a:bodyPr/>
                    <a:lstStyle/>
                    <a:p>
                      <a:r>
                        <a:rPr lang="en-US" sz="1600" b="1" kern="1200" baseline="0" dirty="0" smtClean="0">
                          <a:solidFill>
                            <a:schemeClr val="lt1"/>
                          </a:solidFill>
                          <a:latin typeface="+mn-lt"/>
                          <a:ea typeface="+mn-ea"/>
                          <a:cs typeface="+mn-cs"/>
                        </a:rPr>
                        <a:t>Procedure 	</a:t>
                      </a:r>
                    </a:p>
                  </a:txBody>
                  <a:tcPr/>
                </a:tc>
                <a:tc>
                  <a:txBody>
                    <a:bodyPr/>
                    <a:lstStyle/>
                    <a:p>
                      <a:r>
                        <a:rPr lang="en-US" sz="1600" b="1" kern="1200" baseline="0" dirty="0" smtClean="0">
                          <a:solidFill>
                            <a:schemeClr val="lt1"/>
                          </a:solidFill>
                          <a:latin typeface="+mn-lt"/>
                          <a:ea typeface="+mn-ea"/>
                          <a:cs typeface="+mn-cs"/>
                        </a:rPr>
                        <a:t>Hand Washing </a:t>
                      </a:r>
                      <a:endParaRPr lang="en-US" sz="1600" dirty="0"/>
                    </a:p>
                  </a:txBody>
                  <a:tcPr/>
                </a:tc>
                <a:tc>
                  <a:txBody>
                    <a:bodyPr/>
                    <a:lstStyle/>
                    <a:p>
                      <a:r>
                        <a:rPr lang="en-US" sz="1600" b="1" kern="1200" baseline="0" dirty="0" smtClean="0">
                          <a:solidFill>
                            <a:schemeClr val="lt1"/>
                          </a:solidFill>
                          <a:latin typeface="+mn-lt"/>
                          <a:ea typeface="+mn-ea"/>
                          <a:cs typeface="+mn-cs"/>
                        </a:rPr>
                        <a:t>Clean Gloves </a:t>
                      </a:r>
                      <a:endParaRPr lang="en-US" sz="1600" dirty="0"/>
                    </a:p>
                  </a:txBody>
                  <a:tcPr/>
                </a:tc>
                <a:tc>
                  <a:txBody>
                    <a:bodyPr/>
                    <a:lstStyle/>
                    <a:p>
                      <a:r>
                        <a:rPr lang="en-US" sz="1600" b="1" kern="1200" baseline="0" dirty="0" smtClean="0">
                          <a:solidFill>
                            <a:schemeClr val="lt1"/>
                          </a:solidFill>
                          <a:latin typeface="+mn-lt"/>
                          <a:ea typeface="+mn-ea"/>
                          <a:cs typeface="+mn-cs"/>
                        </a:rPr>
                        <a:t>Sterile </a:t>
                      </a:r>
                    </a:p>
                    <a:p>
                      <a:r>
                        <a:rPr lang="en-US" sz="1600" b="1" kern="1200" baseline="0" dirty="0" smtClean="0">
                          <a:solidFill>
                            <a:schemeClr val="lt1"/>
                          </a:solidFill>
                          <a:latin typeface="+mn-lt"/>
                          <a:ea typeface="+mn-ea"/>
                          <a:cs typeface="+mn-cs"/>
                        </a:rPr>
                        <a:t>Gloves </a:t>
                      </a:r>
                      <a:endParaRPr lang="en-US" sz="1600" dirty="0"/>
                    </a:p>
                  </a:txBody>
                  <a:tcPr/>
                </a:tc>
                <a:tc>
                  <a:txBody>
                    <a:bodyPr/>
                    <a:lstStyle/>
                    <a:p>
                      <a:r>
                        <a:rPr lang="en-US" sz="1600" b="1" kern="1200" baseline="0" dirty="0" smtClean="0">
                          <a:solidFill>
                            <a:schemeClr val="lt1"/>
                          </a:solidFill>
                          <a:latin typeface="+mn-lt"/>
                          <a:ea typeface="+mn-ea"/>
                          <a:cs typeface="+mn-cs"/>
                        </a:rPr>
                        <a:t>Mask/ </a:t>
                      </a:r>
                    </a:p>
                    <a:p>
                      <a:r>
                        <a:rPr lang="en-US" sz="1600" b="1" kern="1200" baseline="0" dirty="0" smtClean="0">
                          <a:solidFill>
                            <a:schemeClr val="lt1"/>
                          </a:solidFill>
                          <a:latin typeface="+mn-lt"/>
                          <a:ea typeface="+mn-ea"/>
                          <a:cs typeface="+mn-cs"/>
                        </a:rPr>
                        <a:t>Hat </a:t>
                      </a:r>
                      <a:endParaRPr lang="en-US" sz="1600" dirty="0"/>
                    </a:p>
                  </a:txBody>
                  <a:tcPr/>
                </a:tc>
                <a:tc>
                  <a:txBody>
                    <a:bodyPr/>
                    <a:lstStyle/>
                    <a:p>
                      <a:r>
                        <a:rPr lang="en-US" sz="1600" b="1" kern="1200" baseline="0" dirty="0" smtClean="0">
                          <a:solidFill>
                            <a:schemeClr val="lt1"/>
                          </a:solidFill>
                          <a:latin typeface="+mn-lt"/>
                          <a:ea typeface="+mn-ea"/>
                          <a:cs typeface="+mn-cs"/>
                        </a:rPr>
                        <a:t>Eye Wear </a:t>
                      </a:r>
                      <a:endParaRPr lang="en-US" sz="1600" dirty="0"/>
                    </a:p>
                  </a:txBody>
                  <a:tcPr/>
                </a:tc>
                <a:tc>
                  <a:txBody>
                    <a:bodyPr/>
                    <a:lstStyle/>
                    <a:p>
                      <a:r>
                        <a:rPr lang="en-US" sz="1600" b="1" kern="1200" baseline="0" dirty="0" smtClean="0">
                          <a:solidFill>
                            <a:schemeClr val="lt1"/>
                          </a:solidFill>
                          <a:latin typeface="+mn-lt"/>
                          <a:ea typeface="+mn-ea"/>
                          <a:cs typeface="+mn-cs"/>
                        </a:rPr>
                        <a:t>Gown 	</a:t>
                      </a:r>
                      <a:endParaRPr lang="en-US" sz="1600" dirty="0"/>
                    </a:p>
                  </a:txBody>
                  <a:tcPr/>
                </a:tc>
              </a:tr>
              <a:tr h="17118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baseline="0" dirty="0" smtClean="0">
                          <a:solidFill>
                            <a:schemeClr val="dk1"/>
                          </a:solidFill>
                          <a:latin typeface="+mn-lt"/>
                          <a:ea typeface="+mn-ea"/>
                          <a:cs typeface="+mn-cs"/>
                        </a:rPr>
                        <a:t>General Medical Examination 	</a:t>
                      </a:r>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dk1"/>
                          </a:solidFill>
                          <a:latin typeface="+mn-lt"/>
                          <a:ea typeface="+mn-ea"/>
                          <a:cs typeface="+mn-cs"/>
                        </a:rPr>
                        <a:t>Routine hand wash before/after procedure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dk1"/>
                          </a:solidFill>
                          <a:latin typeface="+mn-lt"/>
                          <a:ea typeface="+mn-ea"/>
                          <a:cs typeface="+mn-cs"/>
                        </a:rPr>
                        <a:t>For contact with broken skin / rash/ mucous membrane 	</a:t>
                      </a:r>
                    </a:p>
                  </a:txBody>
                  <a:tcPr/>
                </a:tc>
                <a:tc>
                  <a:txBody>
                    <a:bodyPr/>
                    <a:lstStyle/>
                    <a:p>
                      <a:endParaRPr lang="en-US" sz="1600" dirty="0"/>
                    </a:p>
                  </a:txBody>
                  <a:tcPr/>
                </a:tc>
                <a:tc>
                  <a:txBody>
                    <a:bodyPr/>
                    <a:lstStyle/>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dk1"/>
                          </a:solidFill>
                          <a:latin typeface="+mn-lt"/>
                          <a:ea typeface="+mn-ea"/>
                          <a:cs typeface="+mn-cs"/>
                        </a:rPr>
                        <a:t>For splash risk 	</a:t>
                      </a:r>
                    </a:p>
                    <a:p>
                      <a:endParaRPr lang="en-US" sz="1600" dirty="0"/>
                    </a:p>
                  </a:txBody>
                  <a:tcPr/>
                </a:tc>
                <a:tc>
                  <a:txBody>
                    <a:bodyPr/>
                    <a:lstStyle/>
                    <a:p>
                      <a:endParaRPr lang="en-US" sz="1600" dirty="0"/>
                    </a:p>
                  </a:txBody>
                  <a:tcPr/>
                </a:tc>
              </a:tr>
              <a:tr h="15293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baseline="0" dirty="0" smtClean="0">
                          <a:solidFill>
                            <a:schemeClr val="dk1"/>
                          </a:solidFill>
                          <a:latin typeface="+mn-lt"/>
                          <a:ea typeface="+mn-ea"/>
                          <a:cs typeface="+mn-cs"/>
                        </a:rPr>
                        <a:t>Wound examination/ dressing 	</a:t>
                      </a:r>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dk1"/>
                          </a:solidFill>
                          <a:latin typeface="+mn-lt"/>
                          <a:ea typeface="+mn-ea"/>
                          <a:cs typeface="+mn-cs"/>
                        </a:rPr>
                        <a:t>Routine hand wash before and after procedure 	</a:t>
                      </a:r>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dk1"/>
                          </a:solidFill>
                          <a:latin typeface="+mn-lt"/>
                          <a:ea typeface="+mn-ea"/>
                          <a:cs typeface="+mn-cs"/>
                        </a:rPr>
                        <a:t>For contact with body substances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dk1"/>
                          </a:solidFill>
                          <a:latin typeface="+mn-lt"/>
                          <a:ea typeface="+mn-ea"/>
                          <a:cs typeface="+mn-cs"/>
                        </a:rPr>
                        <a:t>For direct contact with wound 	</a:t>
                      </a:r>
                    </a:p>
                    <a:p>
                      <a:endParaRPr lang="en-US" sz="1600" dirty="0"/>
                    </a:p>
                  </a:txBody>
                  <a:tcPr/>
                </a:tc>
                <a:tc>
                  <a:txBody>
                    <a:bodyPr/>
                    <a:lstStyle/>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dk1"/>
                          </a:solidFill>
                          <a:latin typeface="+mn-lt"/>
                          <a:ea typeface="+mn-ea"/>
                          <a:cs typeface="+mn-cs"/>
                        </a:rPr>
                        <a:t>For wound irrigation 	</a:t>
                      </a:r>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dk1"/>
                          </a:solidFill>
                          <a:latin typeface="+mn-lt"/>
                          <a:ea typeface="+mn-ea"/>
                          <a:cs typeface="+mn-cs"/>
                        </a:rPr>
                        <a:t>For grossly infected wounds 	</a:t>
                      </a:r>
                    </a:p>
                    <a:p>
                      <a:endParaRPr lang="en-US" sz="1600" dirty="0"/>
                    </a:p>
                  </a:txBody>
                  <a:tcPr/>
                </a:tc>
              </a:tr>
              <a:tr h="15293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baseline="0" dirty="0" smtClean="0">
                          <a:solidFill>
                            <a:schemeClr val="dk1"/>
                          </a:solidFill>
                          <a:latin typeface="+mn-lt"/>
                          <a:ea typeface="+mn-ea"/>
                          <a:cs typeface="+mn-cs"/>
                        </a:rPr>
                        <a:t>Suctioning: ETT, </a:t>
                      </a:r>
                      <a:r>
                        <a:rPr lang="en-US" sz="1600" b="1" kern="1200" baseline="0" dirty="0" err="1" smtClean="0">
                          <a:solidFill>
                            <a:schemeClr val="dk1"/>
                          </a:solidFill>
                          <a:latin typeface="+mn-lt"/>
                          <a:ea typeface="+mn-ea"/>
                          <a:cs typeface="+mn-cs"/>
                        </a:rPr>
                        <a:t>Tracheostomy</a:t>
                      </a:r>
                      <a:r>
                        <a:rPr lang="en-US" sz="1600" b="1" kern="1200" baseline="0" dirty="0" smtClean="0">
                          <a:solidFill>
                            <a:schemeClr val="dk1"/>
                          </a:solidFill>
                          <a:latin typeface="+mn-lt"/>
                          <a:ea typeface="+mn-ea"/>
                          <a:cs typeface="+mn-cs"/>
                        </a:rPr>
                        <a:t> 	</a:t>
                      </a:r>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dk1"/>
                          </a:solidFill>
                          <a:latin typeface="+mn-lt"/>
                          <a:ea typeface="+mn-ea"/>
                          <a:cs typeface="+mn-cs"/>
                        </a:rPr>
                        <a:t>Routine hand wash before and after procedure </a:t>
                      </a:r>
                    </a:p>
                  </a:txBody>
                  <a:tcPr/>
                </a:tc>
                <a:tc>
                  <a:txBody>
                    <a:bodyPr/>
                    <a:lstStyle/>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dk1"/>
                          </a:solidFill>
                          <a:latin typeface="+mn-lt"/>
                          <a:ea typeface="+mn-ea"/>
                          <a:cs typeface="+mn-cs"/>
                        </a:rPr>
                        <a:t>Dominant hand (open suction system) 	</a:t>
                      </a:r>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dk1"/>
                          </a:solidFill>
                          <a:latin typeface="+mn-lt"/>
                          <a:ea typeface="+mn-ea"/>
                          <a:cs typeface="+mn-cs"/>
                        </a:rPr>
                        <a:t>Mask 	</a:t>
                      </a:r>
                    </a:p>
                    <a:p>
                      <a:endParaRPr lang="en-US" sz="1600" dirty="0"/>
                    </a:p>
                  </a:txBody>
                  <a:tcPr/>
                </a:tc>
                <a:tc>
                  <a:txBody>
                    <a:bodyPr/>
                    <a:lstStyle/>
                    <a:p>
                      <a:r>
                        <a:rPr lang="en-US" sz="1600" kern="1200" baseline="0" dirty="0" smtClean="0">
                          <a:solidFill>
                            <a:schemeClr val="dk1"/>
                          </a:solidFill>
                          <a:latin typeface="+mn-lt"/>
                          <a:ea typeface="+mn-ea"/>
                          <a:cs typeface="+mn-cs"/>
                        </a:rPr>
                        <a:t>Yes 	</a:t>
                      </a:r>
                    </a:p>
                  </a:txBody>
                  <a:tcPr/>
                </a:tc>
                <a:tc>
                  <a:txBody>
                    <a:bodyPr/>
                    <a:lstStyle/>
                    <a:p>
                      <a:endParaRPr lang="en-US" sz="1600" dirty="0"/>
                    </a:p>
                  </a:txBody>
                  <a:tcPr/>
                </a:tc>
              </a:tr>
            </a:tbl>
          </a:graphicData>
        </a:graphic>
      </p:graphicFrame>
    </p:spTree>
  </p:cSld>
  <p:clrMapOvr>
    <a:masterClrMapping/>
  </p:clrMapOvr>
  <p:timing>
    <p:tnLst>
      <p:par>
        <p:cTn id="1" dur="indefinite" restart="never" nodeType="tmRoot"/>
      </p:par>
    </p:tnLst>
  </p:timing>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Tips for injection safety</a:t>
            </a:r>
            <a:endParaRPr lang="en-US" dirty="0"/>
          </a:p>
        </p:txBody>
      </p:sp>
      <p:sp>
        <p:nvSpPr>
          <p:cNvPr id="3" name="Content Placeholder 2"/>
          <p:cNvSpPr>
            <a:spLocks noGrp="1"/>
          </p:cNvSpPr>
          <p:nvPr>
            <p:ph idx="1"/>
          </p:nvPr>
        </p:nvSpPr>
        <p:spPr>
          <a:xfrm>
            <a:off x="457200" y="1600200"/>
            <a:ext cx="8229600" cy="4800600"/>
          </a:xfrm>
        </p:spPr>
        <p:txBody>
          <a:bodyPr>
            <a:normAutofit fontScale="92500" lnSpcReduction="20000"/>
          </a:bodyPr>
          <a:lstStyle/>
          <a:p>
            <a:pPr>
              <a:buNone/>
            </a:pPr>
            <a:r>
              <a:rPr lang="en-US" b="1" dirty="0" smtClean="0"/>
              <a:t>Practices that can harm recipients and should be avoided</a:t>
            </a:r>
          </a:p>
          <a:p>
            <a:pPr>
              <a:buNone/>
            </a:pPr>
            <a:r>
              <a:rPr lang="en-US" dirty="0" smtClean="0"/>
              <a:t>• Changing the needle but reusing the syringe.</a:t>
            </a:r>
          </a:p>
          <a:p>
            <a:pPr>
              <a:buNone/>
            </a:pPr>
            <a:r>
              <a:rPr lang="en-US" dirty="0" smtClean="0"/>
              <a:t>• Loading the syringe with multiple doses and injecting multiple doses.</a:t>
            </a:r>
          </a:p>
          <a:p>
            <a:pPr>
              <a:buNone/>
            </a:pPr>
            <a:r>
              <a:rPr lang="en-US" dirty="0" smtClean="0"/>
              <a:t>• Applying pressure to the bleeding sites using a finger.</a:t>
            </a:r>
          </a:p>
          <a:p>
            <a:pPr>
              <a:buNone/>
            </a:pPr>
            <a:r>
              <a:rPr lang="en-US" dirty="0" smtClean="0"/>
              <a:t>• Leaving the needle in the vial to withdraw additional doses.</a:t>
            </a:r>
          </a:p>
          <a:p>
            <a:pPr>
              <a:buNone/>
            </a:pPr>
            <a:r>
              <a:rPr lang="en-US" dirty="0" smtClean="0"/>
              <a:t>• Touching the needle.</a:t>
            </a:r>
          </a:p>
          <a:p>
            <a:pPr>
              <a:buNone/>
            </a:pPr>
            <a:r>
              <a:rPr lang="en-US" dirty="0" smtClean="0"/>
              <a:t>• Reusing a syringe or needle.</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274638"/>
            <a:ext cx="8229600" cy="868362"/>
          </a:xfrm>
        </p:spPr>
        <p:txBody>
          <a:bodyPr/>
          <a:lstStyle/>
          <a:p>
            <a:r>
              <a:rPr lang="en-US" sz="3200" b="1" smtClean="0"/>
              <a:t>eHealth</a:t>
            </a:r>
          </a:p>
        </p:txBody>
      </p:sp>
      <p:sp>
        <p:nvSpPr>
          <p:cNvPr id="30723" name="Content Placeholder 2"/>
          <p:cNvSpPr>
            <a:spLocks noGrp="1"/>
          </p:cNvSpPr>
          <p:nvPr>
            <p:ph idx="1"/>
          </p:nvPr>
        </p:nvSpPr>
        <p:spPr>
          <a:xfrm>
            <a:off x="457200" y="1143000"/>
            <a:ext cx="8229600" cy="5181600"/>
          </a:xfrm>
        </p:spPr>
        <p:txBody>
          <a:bodyPr>
            <a:normAutofit fontScale="92500" lnSpcReduction="10000"/>
          </a:bodyPr>
          <a:lstStyle/>
          <a:p>
            <a:r>
              <a:rPr lang="en-US" smtClean="0"/>
              <a:t>The ICN eHealth Program encompasses:</a:t>
            </a:r>
          </a:p>
          <a:p>
            <a:pPr lvl="1">
              <a:buFont typeface="Courier New" pitchFamily="49" charset="0"/>
              <a:buChar char="o"/>
            </a:pPr>
            <a:r>
              <a:rPr lang="en-US" sz="2500" smtClean="0"/>
              <a:t>the International Classification for Nursing Practice (ICNP), which provides an international standard to facilitate the description and comparison of nursing practice locally, regionally, nationally and internationally;</a:t>
            </a:r>
          </a:p>
          <a:p>
            <a:pPr lvl="1">
              <a:buFont typeface="Courier New" pitchFamily="49" charset="0"/>
              <a:buChar char="o"/>
            </a:pPr>
            <a:r>
              <a:rPr lang="en-US" sz="2500" smtClean="0"/>
              <a:t>the ICN Telenursing Network which aims to involve and support nurses in the development and use of telehealth technologies.</a:t>
            </a:r>
          </a:p>
          <a:p>
            <a:pPr lvl="1">
              <a:buFont typeface="Courier New" pitchFamily="49" charset="0"/>
              <a:buChar char="o"/>
            </a:pPr>
            <a:r>
              <a:rPr lang="en-US" sz="2500" smtClean="0"/>
              <a:t>the Connecting Nurses initiative which provides an online forum for nurses worldwide to share ideas, advice and innovations.</a:t>
            </a:r>
          </a:p>
          <a:p>
            <a:pPr>
              <a:buFont typeface="Arial" charset="0"/>
              <a:buNone/>
            </a:pPr>
            <a:r>
              <a:rPr lang="en-US" smtClean="0"/>
              <a:t/>
            </a:r>
            <a:br>
              <a:rPr lang="en-US" smtClean="0"/>
            </a:br>
            <a:endParaRPr lang="en-US" sz="6000" smtClean="0"/>
          </a:p>
          <a:p>
            <a:endParaRPr lang="en-US" smtClean="0"/>
          </a:p>
          <a:p>
            <a:endParaRPr lang="en-US" smtClean="0"/>
          </a:p>
        </p:txBody>
      </p:sp>
    </p:spTree>
  </p:cSld>
  <p:clrMapOvr>
    <a:masterClrMapping/>
  </p:clrMapOvr>
  <p:timing>
    <p:tnLst>
      <p:par>
        <p:cTn id="1" dur="indefinite" restart="never" nodeType="tmRoot"/>
      </p:par>
    </p:tnLst>
  </p:timing>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Tips for injection safety</a:t>
            </a:r>
            <a:endParaRPr lang="en-US" dirty="0"/>
          </a:p>
        </p:txBody>
      </p:sp>
      <p:sp>
        <p:nvSpPr>
          <p:cNvPr id="3" name="Content Placeholder 2"/>
          <p:cNvSpPr>
            <a:spLocks noGrp="1"/>
          </p:cNvSpPr>
          <p:nvPr>
            <p:ph idx="1"/>
          </p:nvPr>
        </p:nvSpPr>
        <p:spPr>
          <a:xfrm>
            <a:off x="457200" y="1447800"/>
            <a:ext cx="8229600" cy="5105400"/>
          </a:xfrm>
        </p:spPr>
        <p:txBody>
          <a:bodyPr>
            <a:normAutofit fontScale="85000" lnSpcReduction="10000"/>
          </a:bodyPr>
          <a:lstStyle/>
          <a:p>
            <a:pPr>
              <a:buNone/>
            </a:pPr>
            <a:r>
              <a:rPr lang="en-US" b="1" dirty="0" smtClean="0"/>
              <a:t>Practices that can harm the health care worker and should be avoided</a:t>
            </a:r>
          </a:p>
          <a:p>
            <a:pPr>
              <a:buNone/>
            </a:pPr>
            <a:r>
              <a:rPr lang="en-US" dirty="0" smtClean="0"/>
              <a:t>• Recapping, bending, breaking, and cutting needles.</a:t>
            </a:r>
          </a:p>
          <a:p>
            <a:pPr>
              <a:buNone/>
            </a:pPr>
            <a:r>
              <a:rPr lang="en-US" dirty="0" smtClean="0"/>
              <a:t>• Placing needles on a surface or carrying them any distance prior to disposal.</a:t>
            </a:r>
          </a:p>
          <a:p>
            <a:pPr>
              <a:buNone/>
            </a:pPr>
            <a:r>
              <a:rPr lang="en-US" b="1" dirty="0" smtClean="0"/>
              <a:t>Practices that can harm the community and should be avoided</a:t>
            </a:r>
          </a:p>
          <a:p>
            <a:pPr>
              <a:buNone/>
            </a:pPr>
            <a:r>
              <a:rPr lang="en-US" dirty="0" smtClean="0"/>
              <a:t>• Leaving used syringes in areas with public access.</a:t>
            </a:r>
          </a:p>
          <a:p>
            <a:pPr>
              <a:buNone/>
            </a:pPr>
            <a:r>
              <a:rPr lang="en-US" dirty="0" smtClean="0"/>
              <a:t>• Giving or selling used syringes to vendors who resell them.</a:t>
            </a:r>
          </a:p>
          <a:p>
            <a:pPr>
              <a:buNone/>
            </a:pPr>
            <a:r>
              <a:rPr lang="en-US" dirty="0" smtClean="0"/>
              <a:t>• Providing used syringes to patients for personal reuse.</a:t>
            </a:r>
            <a:endParaRPr lang="en-US" dirty="0"/>
          </a:p>
        </p:txBody>
      </p:sp>
    </p:spTree>
  </p:cSld>
  <p:clrMapOvr>
    <a:masterClrMapping/>
  </p:clrMapOvr>
  <p:timing>
    <p:tnLst>
      <p:par>
        <p:cTn id="1" dur="indefinite" restart="never" nodeType="tmRoot"/>
      </p:par>
    </p:tnLst>
  </p:timing>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Preparation of patient</a:t>
            </a:r>
            <a:endParaRPr lang="en-US" b="1" dirty="0"/>
          </a:p>
        </p:txBody>
      </p:sp>
      <p:sp>
        <p:nvSpPr>
          <p:cNvPr id="3" name="Content Placeholder 2"/>
          <p:cNvSpPr>
            <a:spLocks noGrp="1"/>
          </p:cNvSpPr>
          <p:nvPr>
            <p:ph idx="1"/>
          </p:nvPr>
        </p:nvSpPr>
        <p:spPr/>
        <p:txBody>
          <a:bodyPr>
            <a:normAutofit fontScale="85000" lnSpcReduction="20000"/>
          </a:bodyPr>
          <a:lstStyle/>
          <a:p>
            <a:r>
              <a:rPr lang="en-US" dirty="0" smtClean="0"/>
              <a:t>Explain the procedure, to gain consent and co-operation.</a:t>
            </a:r>
          </a:p>
          <a:p>
            <a:r>
              <a:rPr lang="en-US" dirty="0" smtClean="0"/>
              <a:t>Draw screens around the bed and ensure adequate light. Clear the bed area, close windows, turn off fans, etc.</a:t>
            </a:r>
          </a:p>
          <a:p>
            <a:r>
              <a:rPr lang="en-US" dirty="0" smtClean="0"/>
              <a:t>Adjust bedclothes to permit easy access to the wound but maintain warmth and dignity.</a:t>
            </a:r>
          </a:p>
          <a:p>
            <a:r>
              <a:rPr lang="en-US" dirty="0" smtClean="0"/>
              <a:t>Assess the wound dressing.</a:t>
            </a:r>
          </a:p>
          <a:p>
            <a:r>
              <a:rPr lang="en-US" dirty="0" smtClean="0"/>
              <a:t>Check patient comfort, e.g. position, convenience, need for toilet, etc.</a:t>
            </a:r>
          </a:p>
          <a:p>
            <a:r>
              <a:rPr lang="en-US" dirty="0" smtClean="0"/>
              <a:t>Administer analgesics as appropriate and allow time to take effect.</a:t>
            </a:r>
            <a:endParaRPr lang="en-US" dirty="0"/>
          </a:p>
        </p:txBody>
      </p:sp>
    </p:spTree>
  </p:cSld>
  <p:clrMapOvr>
    <a:masterClrMapping/>
  </p:clrMapOvr>
  <p:timing>
    <p:tnLst>
      <p:par>
        <p:cTn id="1" dur="indefinite" restart="never" nodeType="tmRoot"/>
      </p:par>
    </p:tnLst>
  </p:timing>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Preparation of nurse</a:t>
            </a:r>
            <a:endParaRPr lang="en-US" b="1" dirty="0"/>
          </a:p>
        </p:txBody>
      </p:sp>
      <p:sp>
        <p:nvSpPr>
          <p:cNvPr id="3" name="Content Placeholder 2"/>
          <p:cNvSpPr>
            <a:spLocks noGrp="1"/>
          </p:cNvSpPr>
          <p:nvPr>
            <p:ph idx="1"/>
          </p:nvPr>
        </p:nvSpPr>
        <p:spPr/>
        <p:txBody>
          <a:bodyPr>
            <a:normAutofit/>
          </a:bodyPr>
          <a:lstStyle/>
          <a:p>
            <a:r>
              <a:rPr lang="en-US" dirty="0" smtClean="0"/>
              <a:t>Consult the care plan to determine the type of dressing required, frequency of change, etc.</a:t>
            </a:r>
          </a:p>
          <a:p>
            <a:r>
              <a:rPr lang="en-US" dirty="0" smtClean="0"/>
              <a:t>Make sure hair is tied back securely.</a:t>
            </a:r>
          </a:p>
          <a:p>
            <a:r>
              <a:rPr lang="en-US" dirty="0" smtClean="0"/>
              <a:t>Wash and dry hands thoroughly.</a:t>
            </a:r>
          </a:p>
          <a:p>
            <a:r>
              <a:rPr lang="en-US" dirty="0" smtClean="0"/>
              <a:t>An apron should be worn. Additional protective clothing may be necessary if indicated by the patient’s condition </a:t>
            </a:r>
            <a:endParaRPr lang="en-US" dirty="0"/>
          </a:p>
        </p:txBody>
      </p:sp>
    </p:spTree>
  </p:cSld>
  <p:clrMapOvr>
    <a:masterClrMapping/>
  </p:clrMapOvr>
  <p:timing>
    <p:tnLst>
      <p:par>
        <p:cTn id="1" dur="indefinite" restart="never" nodeType="tmRoot"/>
      </p:par>
    </p:tnLst>
  </p:timing>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Preparation of equipment</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Dressing trolley or other suitable surface</a:t>
            </a:r>
          </a:p>
          <a:p>
            <a:r>
              <a:rPr lang="en-US" dirty="0" smtClean="0"/>
              <a:t>Dressing pack, syringe (for irrigating the wound), cleansing solution and new dressing according to the care plan/local policy</a:t>
            </a:r>
          </a:p>
          <a:p>
            <a:r>
              <a:rPr lang="en-US" dirty="0" smtClean="0"/>
              <a:t>Alcohol hand-rub or hand washing facilities</a:t>
            </a:r>
          </a:p>
          <a:p>
            <a:r>
              <a:rPr lang="en-US" dirty="0" smtClean="0"/>
              <a:t>Clean the trolley or other appropriate surface according to local policy</a:t>
            </a:r>
          </a:p>
          <a:p>
            <a:r>
              <a:rPr lang="en-US" dirty="0" smtClean="0"/>
              <a:t>Gather the equipment, check the sterility and expiry date of all equipment and solutions. Place these on the bottom of the trolley </a:t>
            </a:r>
          </a:p>
          <a:p>
            <a:endParaRPr lang="en-US" dirty="0" smtClean="0"/>
          </a:p>
          <a:p>
            <a:endParaRPr lang="en-US" dirty="0"/>
          </a:p>
        </p:txBody>
      </p:sp>
    </p:spTree>
  </p:cSld>
  <p:clrMapOvr>
    <a:masterClrMapping/>
  </p:clrMapOvr>
  <p:timing>
    <p:tnLst>
      <p:par>
        <p:cTn id="1" dur="indefinite" restart="never" nodeType="tmRoot"/>
      </p:par>
    </p:tnLst>
  </p:timing>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Requirements </a:t>
            </a:r>
            <a:endParaRPr lang="en-US" b="1"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Top shelf</a:t>
            </a:r>
          </a:p>
          <a:p>
            <a:r>
              <a:rPr lang="en-US" dirty="0" smtClean="0"/>
              <a:t>Sterile dressing pack containing:</a:t>
            </a:r>
          </a:p>
          <a:p>
            <a:r>
              <a:rPr lang="en-US" dirty="0" smtClean="0"/>
              <a:t>2 pairs of dressing forceps</a:t>
            </a:r>
          </a:p>
          <a:p>
            <a:r>
              <a:rPr lang="en-US" dirty="0" smtClean="0"/>
              <a:t>2 pairs of dissecting forceps</a:t>
            </a:r>
          </a:p>
          <a:p>
            <a:r>
              <a:rPr lang="en-US" dirty="0" smtClean="0"/>
              <a:t>3 gallipots</a:t>
            </a:r>
          </a:p>
          <a:p>
            <a:r>
              <a:rPr lang="en-US" dirty="0" smtClean="0"/>
              <a:t>10 cotton wool swabs</a:t>
            </a:r>
          </a:p>
          <a:p>
            <a:r>
              <a:rPr lang="en-US" dirty="0" smtClean="0"/>
              <a:t>3 gauze swabs</a:t>
            </a:r>
          </a:p>
          <a:p>
            <a:r>
              <a:rPr lang="en-US" dirty="0" smtClean="0"/>
              <a:t>1 kidney dish</a:t>
            </a:r>
          </a:p>
          <a:p>
            <a:r>
              <a:rPr lang="en-US" dirty="0" smtClean="0"/>
              <a:t>1 hand towel/ 4 paper towels</a:t>
            </a:r>
          </a:p>
          <a:p>
            <a:r>
              <a:rPr lang="en-US" dirty="0" smtClean="0"/>
              <a:t>Sterile gloves</a:t>
            </a:r>
          </a:p>
          <a:p>
            <a:r>
              <a:rPr lang="en-US" dirty="0" smtClean="0"/>
              <a:t>Petri dish</a:t>
            </a:r>
          </a:p>
          <a:p>
            <a:endParaRPr lang="en-US" dirty="0"/>
          </a:p>
        </p:txBody>
      </p:sp>
    </p:spTree>
  </p:cSld>
  <p:clrMapOvr>
    <a:masterClrMapping/>
  </p:clrMapOvr>
  <p:timing>
    <p:tnLst>
      <p:par>
        <p:cTn id="1" dur="indefinite" restart="never" nodeType="tmRoot"/>
      </p:par>
    </p:tnLst>
  </p:timing>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Requirements </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Bottom shelf</a:t>
            </a:r>
          </a:p>
          <a:p>
            <a:r>
              <a:rPr lang="en-US" dirty="0" smtClean="0"/>
              <a:t>Pair of scissors</a:t>
            </a:r>
          </a:p>
          <a:p>
            <a:r>
              <a:rPr lang="en-US" dirty="0" smtClean="0"/>
              <a:t>Adhesive tape/ bandage</a:t>
            </a:r>
          </a:p>
          <a:p>
            <a:r>
              <a:rPr lang="en-US" dirty="0" smtClean="0"/>
              <a:t>Antiseptic solutions as required</a:t>
            </a:r>
          </a:p>
          <a:p>
            <a:r>
              <a:rPr lang="en-US" dirty="0" smtClean="0"/>
              <a:t>Kidney dish or jug with disinfectants</a:t>
            </a:r>
          </a:p>
          <a:p>
            <a:r>
              <a:rPr lang="en-US" dirty="0" smtClean="0"/>
              <a:t>Topical drugs if required</a:t>
            </a:r>
          </a:p>
          <a:p>
            <a:r>
              <a:rPr lang="en-US" dirty="0" smtClean="0"/>
              <a:t>Extra sterile swabs and gauze</a:t>
            </a:r>
          </a:p>
          <a:p>
            <a:r>
              <a:rPr lang="en-US" dirty="0" smtClean="0"/>
              <a:t>Sterile gloves</a:t>
            </a:r>
          </a:p>
          <a:p>
            <a:r>
              <a:rPr lang="en-US" dirty="0" smtClean="0"/>
              <a:t>Receiver for used swabs</a:t>
            </a:r>
          </a:p>
          <a:p>
            <a:r>
              <a:rPr lang="en-US" dirty="0" smtClean="0"/>
              <a:t>Dressing mackintosh</a:t>
            </a:r>
          </a:p>
          <a:p>
            <a:endParaRPr lang="en-US" dirty="0"/>
          </a:p>
        </p:txBody>
      </p:sp>
    </p:spTree>
  </p:cSld>
  <p:clrMapOvr>
    <a:masterClrMapping/>
  </p:clrMapOvr>
  <p:timing>
    <p:tnLst>
      <p:par>
        <p:cTn id="1" dur="indefinite" restart="never" nodeType="tmRoot"/>
      </p:par>
    </p:tnLst>
  </p:timing>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Procedure </a:t>
            </a:r>
            <a:endParaRPr lang="en-US" b="1" dirty="0"/>
          </a:p>
        </p:txBody>
      </p:sp>
      <p:sp>
        <p:nvSpPr>
          <p:cNvPr id="3" name="Content Placeholder 2"/>
          <p:cNvSpPr>
            <a:spLocks noGrp="1"/>
          </p:cNvSpPr>
          <p:nvPr>
            <p:ph idx="1"/>
          </p:nvPr>
        </p:nvSpPr>
        <p:spPr>
          <a:xfrm>
            <a:off x="457200" y="1447800"/>
            <a:ext cx="8229600" cy="4678363"/>
          </a:xfrm>
        </p:spPr>
        <p:txBody>
          <a:bodyPr>
            <a:normAutofit fontScale="92500" lnSpcReduction="20000"/>
          </a:bodyPr>
          <a:lstStyle/>
          <a:p>
            <a:r>
              <a:rPr lang="en-US" dirty="0" smtClean="0"/>
              <a:t>Take the trolley to the bed area. </a:t>
            </a:r>
          </a:p>
          <a:p>
            <a:r>
              <a:rPr lang="en-US" dirty="0" smtClean="0"/>
              <a:t>Adjust the bed to a safe working height to avoid back strain.</a:t>
            </a:r>
          </a:p>
          <a:p>
            <a:pPr>
              <a:buNone/>
            </a:pPr>
            <a:r>
              <a:rPr lang="en-US" b="1" dirty="0" smtClean="0"/>
              <a:t>Opening Dressing Pack</a:t>
            </a:r>
          </a:p>
          <a:p>
            <a:pPr>
              <a:buNone/>
            </a:pPr>
            <a:r>
              <a:rPr lang="en-US" dirty="0" smtClean="0"/>
              <a:t>•Remove the dressing pack from its outer packaging, place it on the clean trolley/surface.</a:t>
            </a:r>
          </a:p>
          <a:p>
            <a:pPr>
              <a:buNone/>
            </a:pPr>
            <a:r>
              <a:rPr lang="en-US" dirty="0" smtClean="0"/>
              <a:t>•Using your fingertips and touching the edges of the paper only, open the pack and lay it flat to create a sterile field. </a:t>
            </a:r>
          </a:p>
          <a:p>
            <a:pPr>
              <a:buNone/>
            </a:pPr>
            <a:r>
              <a:rPr lang="en-US" dirty="0" smtClean="0"/>
              <a:t>Visit www.cetl.org.uk/learningfor tutorial with video of these steps.</a:t>
            </a:r>
            <a:endParaRPr lang="en-US" dirty="0"/>
          </a:p>
        </p:txBody>
      </p:sp>
    </p:spTree>
  </p:cSld>
  <p:clrMapOvr>
    <a:masterClrMapping/>
  </p:clrMapOvr>
  <p:timing>
    <p:tnLst>
      <p:par>
        <p:cTn id="1" dur="indefinite" restart="never" nodeType="tmRoot"/>
      </p:par>
    </p:tnLst>
  </p:timing>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Aseptic Dressing Technique</a:t>
            </a:r>
            <a:endParaRPr lang="en-US" dirty="0"/>
          </a:p>
        </p:txBody>
      </p:sp>
      <p:pic>
        <p:nvPicPr>
          <p:cNvPr id="1026" name="Picture 2"/>
          <p:cNvPicPr>
            <a:picLocks noGrp="1" noChangeAspect="1" noChangeArrowheads="1"/>
          </p:cNvPicPr>
          <p:nvPr>
            <p:ph idx="1"/>
          </p:nvPr>
        </p:nvPicPr>
        <p:blipFill>
          <a:blip r:embed="rId2"/>
          <a:srcRect/>
          <a:stretch>
            <a:fillRect/>
          </a:stretch>
        </p:blipFill>
        <p:spPr bwMode="auto">
          <a:xfrm>
            <a:off x="1219200" y="1828800"/>
            <a:ext cx="2857500" cy="214312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1295400" y="4267200"/>
            <a:ext cx="2857500" cy="2143125"/>
          </a:xfrm>
          <a:prstGeom prst="rect">
            <a:avLst/>
          </a:prstGeom>
          <a:noFill/>
          <a:ln w="9525">
            <a:noFill/>
            <a:miter lim="800000"/>
            <a:headEnd/>
            <a:tailEnd/>
          </a:ln>
          <a:effectLst/>
        </p:spPr>
      </p:pic>
      <p:sp>
        <p:nvSpPr>
          <p:cNvPr id="6" name="Rectangle 5"/>
          <p:cNvSpPr/>
          <p:nvPr/>
        </p:nvSpPr>
        <p:spPr>
          <a:xfrm>
            <a:off x="4191000" y="1981200"/>
            <a:ext cx="4572000" cy="1200329"/>
          </a:xfrm>
          <a:prstGeom prst="rect">
            <a:avLst/>
          </a:prstGeom>
        </p:spPr>
        <p:txBody>
          <a:bodyPr>
            <a:spAutoFit/>
          </a:bodyPr>
          <a:lstStyle/>
          <a:p>
            <a:endParaRPr lang="en-US" dirty="0" smtClean="0"/>
          </a:p>
          <a:p>
            <a:r>
              <a:rPr lang="en-US" dirty="0" smtClean="0"/>
              <a:t>Adjust any remaining bedclothes to expose the wound, then loosen the existing dressing but do not remove it</a:t>
            </a:r>
          </a:p>
        </p:txBody>
      </p:sp>
      <p:sp>
        <p:nvSpPr>
          <p:cNvPr id="7" name="Rectangle 6"/>
          <p:cNvSpPr/>
          <p:nvPr/>
        </p:nvSpPr>
        <p:spPr>
          <a:xfrm>
            <a:off x="4191000" y="4800600"/>
            <a:ext cx="4572000" cy="1200329"/>
          </a:xfrm>
          <a:prstGeom prst="rect">
            <a:avLst/>
          </a:prstGeom>
        </p:spPr>
        <p:txBody>
          <a:bodyPr wrap="square">
            <a:spAutoFit/>
          </a:bodyPr>
          <a:lstStyle/>
          <a:p>
            <a:endParaRPr lang="en-US" dirty="0" smtClean="0"/>
          </a:p>
          <a:p>
            <a:endParaRPr lang="en-US" dirty="0" smtClean="0"/>
          </a:p>
          <a:p>
            <a:r>
              <a:rPr lang="en-US" dirty="0" smtClean="0"/>
              <a:t>Disinfect hands. Ensure your hands are completely dry before proceeding.</a:t>
            </a:r>
            <a:endParaRPr lang="en-US" dirty="0"/>
          </a:p>
        </p:txBody>
      </p:sp>
    </p:spTree>
  </p:cSld>
  <p:clrMapOvr>
    <a:masterClrMapping/>
  </p:clrMapOvr>
  <p:timing>
    <p:tnLst>
      <p:par>
        <p:cTn id="1" dur="indefinite" restart="never" nodeType="tmRoot"/>
      </p:par>
    </p:tnLst>
  </p:timing>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Aseptic Dressing Technique</a:t>
            </a:r>
            <a:endParaRPr lang="en-US" dirty="0"/>
          </a:p>
        </p:txBody>
      </p:sp>
      <p:pic>
        <p:nvPicPr>
          <p:cNvPr id="2050" name="Picture 2"/>
          <p:cNvPicPr>
            <a:picLocks noGrp="1" noChangeAspect="1" noChangeArrowheads="1"/>
          </p:cNvPicPr>
          <p:nvPr>
            <p:ph idx="1"/>
          </p:nvPr>
        </p:nvPicPr>
        <p:blipFill>
          <a:blip r:embed="rId2"/>
          <a:srcRect/>
          <a:stretch>
            <a:fillRect/>
          </a:stretch>
        </p:blipFill>
        <p:spPr bwMode="auto">
          <a:xfrm>
            <a:off x="762000" y="1676400"/>
            <a:ext cx="2857500" cy="2143125"/>
          </a:xfrm>
          <a:prstGeom prst="rect">
            <a:avLst/>
          </a:prstGeom>
          <a:noFill/>
          <a:ln w="9525">
            <a:noFill/>
            <a:miter lim="800000"/>
            <a:headEnd/>
            <a:tailEnd/>
          </a:ln>
          <a:effectLst/>
        </p:spPr>
      </p:pic>
      <p:sp>
        <p:nvSpPr>
          <p:cNvPr id="5" name="Rectangle 4"/>
          <p:cNvSpPr/>
          <p:nvPr/>
        </p:nvSpPr>
        <p:spPr>
          <a:xfrm>
            <a:off x="3657600" y="1752600"/>
            <a:ext cx="4572000" cy="1200329"/>
          </a:xfrm>
          <a:prstGeom prst="rect">
            <a:avLst/>
          </a:prstGeom>
        </p:spPr>
        <p:txBody>
          <a:bodyPr>
            <a:spAutoFit/>
          </a:bodyPr>
          <a:lstStyle/>
          <a:p>
            <a:endParaRPr lang="en-US" dirty="0" smtClean="0"/>
          </a:p>
          <a:p>
            <a:r>
              <a:rPr lang="en-US" dirty="0" smtClean="0"/>
              <a:t>Open the yellow waste bag and put your hand inside so that the bag acts as a glove. Use this to remove the soiled dressing </a:t>
            </a:r>
          </a:p>
        </p:txBody>
      </p:sp>
      <p:pic>
        <p:nvPicPr>
          <p:cNvPr id="2051" name="Picture 3"/>
          <p:cNvPicPr>
            <a:picLocks noChangeAspect="1" noChangeArrowheads="1"/>
          </p:cNvPicPr>
          <p:nvPr/>
        </p:nvPicPr>
        <p:blipFill>
          <a:blip r:embed="rId3"/>
          <a:srcRect/>
          <a:stretch>
            <a:fillRect/>
          </a:stretch>
        </p:blipFill>
        <p:spPr bwMode="auto">
          <a:xfrm>
            <a:off x="838200" y="4114800"/>
            <a:ext cx="2857500" cy="2143125"/>
          </a:xfrm>
          <a:prstGeom prst="rect">
            <a:avLst/>
          </a:prstGeom>
          <a:noFill/>
          <a:ln w="9525">
            <a:noFill/>
            <a:miter lim="800000"/>
            <a:headEnd/>
            <a:tailEnd/>
          </a:ln>
          <a:effectLst/>
        </p:spPr>
      </p:pic>
      <p:sp>
        <p:nvSpPr>
          <p:cNvPr id="7" name="Rectangle 6"/>
          <p:cNvSpPr/>
          <p:nvPr/>
        </p:nvSpPr>
        <p:spPr>
          <a:xfrm>
            <a:off x="3810000" y="4572000"/>
            <a:ext cx="4572000" cy="1200329"/>
          </a:xfrm>
          <a:prstGeom prst="rect">
            <a:avLst/>
          </a:prstGeom>
        </p:spPr>
        <p:txBody>
          <a:bodyPr>
            <a:spAutoFit/>
          </a:bodyPr>
          <a:lstStyle/>
          <a:p>
            <a:endParaRPr lang="en-US" dirty="0" smtClean="0"/>
          </a:p>
          <a:p>
            <a:endParaRPr lang="en-US" dirty="0" smtClean="0"/>
          </a:p>
          <a:p>
            <a:r>
              <a:rPr lang="en-US" b="1" dirty="0" smtClean="0"/>
              <a:t>Inspect the dressing to determine the type and amount of </a:t>
            </a:r>
            <a:r>
              <a:rPr lang="en-US" b="1" dirty="0" err="1" smtClean="0"/>
              <a:t>exudate</a:t>
            </a:r>
            <a:r>
              <a:rPr lang="en-US" b="1" dirty="0" smtClean="0"/>
              <a:t>. </a:t>
            </a:r>
            <a:endParaRPr lang="en-US" dirty="0"/>
          </a:p>
        </p:txBody>
      </p:sp>
    </p:spTree>
  </p:cSld>
  <p:clrMapOvr>
    <a:masterClrMapping/>
  </p:clrMapOvr>
  <p:timing>
    <p:tnLst>
      <p:par>
        <p:cTn id="1" dur="indefinite" restart="never" nodeType="tmRoot"/>
      </p:par>
    </p:tnLst>
  </p:timing>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Aseptic Dressing Technique</a:t>
            </a:r>
            <a:endParaRPr lang="en-US" dirty="0"/>
          </a:p>
        </p:txBody>
      </p:sp>
      <p:pic>
        <p:nvPicPr>
          <p:cNvPr id="3074" name="Picture 2"/>
          <p:cNvPicPr>
            <a:picLocks noGrp="1" noChangeAspect="1" noChangeArrowheads="1"/>
          </p:cNvPicPr>
          <p:nvPr>
            <p:ph idx="1"/>
          </p:nvPr>
        </p:nvPicPr>
        <p:blipFill>
          <a:blip r:embed="rId2"/>
          <a:srcRect/>
          <a:stretch>
            <a:fillRect/>
          </a:stretch>
        </p:blipFill>
        <p:spPr bwMode="auto">
          <a:xfrm>
            <a:off x="838200" y="1752600"/>
            <a:ext cx="2857500" cy="2143125"/>
          </a:xfrm>
          <a:prstGeom prst="rect">
            <a:avLst/>
          </a:prstGeom>
          <a:noFill/>
          <a:ln w="9525">
            <a:noFill/>
            <a:miter lim="800000"/>
            <a:headEnd/>
            <a:tailEnd/>
          </a:ln>
          <a:effectLst/>
        </p:spPr>
      </p:pic>
      <p:sp>
        <p:nvSpPr>
          <p:cNvPr id="5" name="Rectangle 4"/>
          <p:cNvSpPr/>
          <p:nvPr/>
        </p:nvSpPr>
        <p:spPr>
          <a:xfrm>
            <a:off x="3810000" y="1905000"/>
            <a:ext cx="4572000" cy="1200329"/>
          </a:xfrm>
          <a:prstGeom prst="rect">
            <a:avLst/>
          </a:prstGeom>
        </p:spPr>
        <p:txBody>
          <a:bodyPr>
            <a:spAutoFit/>
          </a:bodyPr>
          <a:lstStyle/>
          <a:p>
            <a:endParaRPr lang="en-US" dirty="0" smtClean="0"/>
          </a:p>
          <a:p>
            <a:endParaRPr lang="en-US" dirty="0" smtClean="0"/>
          </a:p>
          <a:p>
            <a:r>
              <a:rPr lang="en-US" dirty="0" smtClean="0"/>
              <a:t>Turn the bag inside out so that the dressing is contained within it</a:t>
            </a:r>
            <a:endParaRPr lang="en-US" dirty="0"/>
          </a:p>
        </p:txBody>
      </p:sp>
      <p:pic>
        <p:nvPicPr>
          <p:cNvPr id="3075" name="Picture 3"/>
          <p:cNvPicPr>
            <a:picLocks noChangeAspect="1" noChangeArrowheads="1"/>
          </p:cNvPicPr>
          <p:nvPr/>
        </p:nvPicPr>
        <p:blipFill>
          <a:blip r:embed="rId3"/>
          <a:srcRect/>
          <a:stretch>
            <a:fillRect/>
          </a:stretch>
        </p:blipFill>
        <p:spPr bwMode="auto">
          <a:xfrm>
            <a:off x="838200" y="4114800"/>
            <a:ext cx="2857500" cy="2143125"/>
          </a:xfrm>
          <a:prstGeom prst="rect">
            <a:avLst/>
          </a:prstGeom>
          <a:noFill/>
          <a:ln w="9525">
            <a:noFill/>
            <a:miter lim="800000"/>
            <a:headEnd/>
            <a:tailEnd/>
          </a:ln>
          <a:effectLst/>
        </p:spPr>
      </p:pic>
      <p:sp>
        <p:nvSpPr>
          <p:cNvPr id="7" name="Rectangle 6"/>
          <p:cNvSpPr/>
          <p:nvPr/>
        </p:nvSpPr>
        <p:spPr>
          <a:xfrm>
            <a:off x="3962400" y="4648200"/>
            <a:ext cx="4495800" cy="1200329"/>
          </a:xfrm>
          <a:prstGeom prst="rect">
            <a:avLst/>
          </a:prstGeom>
        </p:spPr>
        <p:txBody>
          <a:bodyPr wrap="square">
            <a:spAutoFit/>
          </a:bodyPr>
          <a:lstStyle/>
          <a:p>
            <a:endParaRPr lang="en-US" dirty="0" smtClean="0"/>
          </a:p>
          <a:p>
            <a:r>
              <a:rPr lang="en-US" dirty="0" smtClean="0"/>
              <a:t>Use the self-adhesive strip to attach the bag to the side of the trolley or other convenient place close to the wound </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274638"/>
            <a:ext cx="8229600" cy="868362"/>
          </a:xfrm>
        </p:spPr>
        <p:txBody>
          <a:bodyPr>
            <a:normAutofit fontScale="90000"/>
          </a:bodyPr>
          <a:lstStyle/>
          <a:p>
            <a:r>
              <a:rPr lang="en-US" b="1" smtClean="0"/>
              <a:t/>
            </a:r>
            <a:br>
              <a:rPr lang="en-US" b="1" smtClean="0"/>
            </a:br>
            <a:r>
              <a:rPr lang="en-US" sz="3200" b="1" smtClean="0"/>
              <a:t>Linkages</a:t>
            </a:r>
            <a:r>
              <a:rPr lang="en-US" b="1" smtClean="0"/>
              <a:t/>
            </a:r>
            <a:br>
              <a:rPr lang="en-US" b="1" smtClean="0"/>
            </a:br>
            <a:endParaRPr lang="en-US" smtClean="0"/>
          </a:p>
        </p:txBody>
      </p:sp>
      <p:sp>
        <p:nvSpPr>
          <p:cNvPr id="31747" name="Content Placeholder 2"/>
          <p:cNvSpPr>
            <a:spLocks noGrp="1"/>
          </p:cNvSpPr>
          <p:nvPr>
            <p:ph idx="1"/>
          </p:nvPr>
        </p:nvSpPr>
        <p:spPr>
          <a:xfrm>
            <a:off x="457200" y="1143000"/>
            <a:ext cx="8229600" cy="5181600"/>
          </a:xfrm>
        </p:spPr>
        <p:txBody>
          <a:bodyPr/>
          <a:lstStyle/>
          <a:p>
            <a:r>
              <a:rPr lang="en-US" smtClean="0"/>
              <a:t>ICN's ever-increasing networks and connections to people reinforce the importance of strong linkages with national, regional and international nursing and non-nursing organisations.</a:t>
            </a:r>
          </a:p>
          <a:p>
            <a:r>
              <a:rPr lang="en-US" smtClean="0"/>
              <a:t>Building positive relationships internationally helps position ICN, nurses and nursing for now and the future.</a:t>
            </a:r>
          </a:p>
        </p:txBody>
      </p:sp>
    </p:spTree>
  </p:cSld>
  <p:clrMapOvr>
    <a:masterClrMapping/>
  </p:clrMapOvr>
  <p:timing>
    <p:tnLst>
      <p:par>
        <p:cTn id="1" dur="indefinite" restart="never" nodeType="tmRoot"/>
      </p:par>
    </p:tnLst>
  </p:timing>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Aseptic Dressing Technique</a:t>
            </a:r>
            <a:endParaRPr lang="en-US" dirty="0"/>
          </a:p>
        </p:txBody>
      </p:sp>
      <p:pic>
        <p:nvPicPr>
          <p:cNvPr id="4098" name="Picture 2"/>
          <p:cNvPicPr>
            <a:picLocks noGrp="1" noChangeAspect="1" noChangeArrowheads="1"/>
          </p:cNvPicPr>
          <p:nvPr>
            <p:ph idx="1"/>
          </p:nvPr>
        </p:nvPicPr>
        <p:blipFill>
          <a:blip r:embed="rId2"/>
          <a:srcRect/>
          <a:stretch>
            <a:fillRect/>
          </a:stretch>
        </p:blipFill>
        <p:spPr bwMode="auto">
          <a:xfrm>
            <a:off x="533400" y="1752600"/>
            <a:ext cx="2857500" cy="2143125"/>
          </a:xfrm>
          <a:prstGeom prst="rect">
            <a:avLst/>
          </a:prstGeom>
          <a:noFill/>
          <a:ln w="9525">
            <a:noFill/>
            <a:miter lim="800000"/>
            <a:headEnd/>
            <a:tailEnd/>
          </a:ln>
          <a:effectLst/>
        </p:spPr>
      </p:pic>
      <p:sp>
        <p:nvSpPr>
          <p:cNvPr id="5" name="Rectangle 4"/>
          <p:cNvSpPr/>
          <p:nvPr/>
        </p:nvSpPr>
        <p:spPr>
          <a:xfrm>
            <a:off x="3505200" y="1905000"/>
            <a:ext cx="4572000" cy="1200329"/>
          </a:xfrm>
          <a:prstGeom prst="rect">
            <a:avLst/>
          </a:prstGeom>
        </p:spPr>
        <p:txBody>
          <a:bodyPr>
            <a:spAutoFit/>
          </a:bodyPr>
          <a:lstStyle/>
          <a:p>
            <a:endParaRPr lang="en-US" dirty="0" smtClean="0"/>
          </a:p>
          <a:p>
            <a:endParaRPr lang="en-US" dirty="0" smtClean="0"/>
          </a:p>
          <a:p>
            <a:r>
              <a:rPr lang="en-US" dirty="0" smtClean="0"/>
              <a:t>Taking care not to touch the outside of the gloves, put on the sterile gloves</a:t>
            </a:r>
            <a:endParaRPr lang="en-US" dirty="0"/>
          </a:p>
        </p:txBody>
      </p:sp>
      <p:pic>
        <p:nvPicPr>
          <p:cNvPr id="4099" name="Picture 3"/>
          <p:cNvPicPr>
            <a:picLocks noChangeAspect="1" noChangeArrowheads="1"/>
          </p:cNvPicPr>
          <p:nvPr/>
        </p:nvPicPr>
        <p:blipFill>
          <a:blip r:embed="rId3"/>
          <a:srcRect/>
          <a:stretch>
            <a:fillRect/>
          </a:stretch>
        </p:blipFill>
        <p:spPr bwMode="auto">
          <a:xfrm>
            <a:off x="609600" y="4267200"/>
            <a:ext cx="2857500" cy="2143125"/>
          </a:xfrm>
          <a:prstGeom prst="rect">
            <a:avLst/>
          </a:prstGeom>
          <a:noFill/>
          <a:ln w="9525">
            <a:noFill/>
            <a:miter lim="800000"/>
            <a:headEnd/>
            <a:tailEnd/>
          </a:ln>
          <a:effectLst/>
        </p:spPr>
      </p:pic>
      <p:sp>
        <p:nvSpPr>
          <p:cNvPr id="7" name="Rectangle 6"/>
          <p:cNvSpPr/>
          <p:nvPr/>
        </p:nvSpPr>
        <p:spPr>
          <a:xfrm>
            <a:off x="3505200" y="4648200"/>
            <a:ext cx="4572000" cy="1200329"/>
          </a:xfrm>
          <a:prstGeom prst="rect">
            <a:avLst/>
          </a:prstGeom>
        </p:spPr>
        <p:txBody>
          <a:bodyPr>
            <a:spAutoFit/>
          </a:bodyPr>
          <a:lstStyle/>
          <a:p>
            <a:endParaRPr lang="en-US" dirty="0" smtClean="0"/>
          </a:p>
          <a:p>
            <a:endParaRPr lang="en-US" dirty="0" smtClean="0"/>
          </a:p>
          <a:p>
            <a:r>
              <a:rPr lang="en-US" b="1" dirty="0" smtClean="0"/>
              <a:t>Take your right hand glove in your left hand and place </a:t>
            </a:r>
            <a:endParaRPr lang="en-US" dirty="0"/>
          </a:p>
        </p:txBody>
      </p:sp>
    </p:spTree>
  </p:cSld>
  <p:clrMapOvr>
    <a:masterClrMapping/>
  </p:clrMapOvr>
  <p:timing>
    <p:tnLst>
      <p:par>
        <p:cTn id="1" dur="indefinite" restart="never" nodeType="tmRoot"/>
      </p:par>
    </p:tnLst>
  </p:timing>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Aseptic Dressing Technique</a:t>
            </a:r>
            <a:endParaRPr lang="en-US" dirty="0"/>
          </a:p>
        </p:txBody>
      </p:sp>
      <p:pic>
        <p:nvPicPr>
          <p:cNvPr id="5122" name="Picture 2"/>
          <p:cNvPicPr>
            <a:picLocks noGrp="1" noChangeAspect="1" noChangeArrowheads="1"/>
          </p:cNvPicPr>
          <p:nvPr>
            <p:ph idx="1"/>
          </p:nvPr>
        </p:nvPicPr>
        <p:blipFill>
          <a:blip r:embed="rId2"/>
          <a:srcRect/>
          <a:stretch>
            <a:fillRect/>
          </a:stretch>
        </p:blipFill>
        <p:spPr bwMode="auto">
          <a:xfrm>
            <a:off x="719026" y="1770893"/>
            <a:ext cx="2857500" cy="2143125"/>
          </a:xfrm>
          <a:prstGeom prst="rect">
            <a:avLst/>
          </a:prstGeom>
          <a:noFill/>
          <a:ln w="9525">
            <a:noFill/>
            <a:miter lim="800000"/>
            <a:headEnd/>
            <a:tailEnd/>
          </a:ln>
          <a:effectLst/>
        </p:spPr>
      </p:pic>
      <p:sp>
        <p:nvSpPr>
          <p:cNvPr id="5" name="Rectangle 4"/>
          <p:cNvSpPr/>
          <p:nvPr/>
        </p:nvSpPr>
        <p:spPr>
          <a:xfrm>
            <a:off x="3733800" y="1752600"/>
            <a:ext cx="4572000" cy="1200329"/>
          </a:xfrm>
          <a:prstGeom prst="rect">
            <a:avLst/>
          </a:prstGeom>
        </p:spPr>
        <p:txBody>
          <a:bodyPr>
            <a:spAutoFit/>
          </a:bodyPr>
          <a:lstStyle/>
          <a:p>
            <a:endParaRPr lang="en-US" dirty="0" smtClean="0"/>
          </a:p>
          <a:p>
            <a:endParaRPr lang="en-US" dirty="0" smtClean="0"/>
          </a:p>
          <a:p>
            <a:r>
              <a:rPr lang="en-US" dirty="0" smtClean="0"/>
              <a:t>more than half way up and over your right hand</a:t>
            </a:r>
            <a:endParaRPr lang="en-US" dirty="0"/>
          </a:p>
        </p:txBody>
      </p:sp>
      <p:pic>
        <p:nvPicPr>
          <p:cNvPr id="5123" name="Picture 3"/>
          <p:cNvPicPr>
            <a:picLocks noChangeAspect="1" noChangeArrowheads="1"/>
          </p:cNvPicPr>
          <p:nvPr/>
        </p:nvPicPr>
        <p:blipFill>
          <a:blip r:embed="rId3"/>
          <a:srcRect/>
          <a:stretch>
            <a:fillRect/>
          </a:stretch>
        </p:blipFill>
        <p:spPr bwMode="auto">
          <a:xfrm>
            <a:off x="838200" y="4191000"/>
            <a:ext cx="2857500" cy="2143125"/>
          </a:xfrm>
          <a:prstGeom prst="rect">
            <a:avLst/>
          </a:prstGeom>
          <a:noFill/>
          <a:ln w="9525">
            <a:noFill/>
            <a:miter lim="800000"/>
            <a:headEnd/>
            <a:tailEnd/>
          </a:ln>
          <a:effectLst/>
        </p:spPr>
      </p:pic>
      <p:sp>
        <p:nvSpPr>
          <p:cNvPr id="7" name="Rectangle 6"/>
          <p:cNvSpPr/>
          <p:nvPr/>
        </p:nvSpPr>
        <p:spPr>
          <a:xfrm>
            <a:off x="3886200" y="4876800"/>
            <a:ext cx="4572000" cy="923330"/>
          </a:xfrm>
          <a:prstGeom prst="rect">
            <a:avLst/>
          </a:prstGeom>
        </p:spPr>
        <p:txBody>
          <a:bodyPr>
            <a:spAutoFit/>
          </a:bodyPr>
          <a:lstStyle/>
          <a:p>
            <a:endParaRPr lang="en-US" dirty="0" smtClean="0"/>
          </a:p>
          <a:p>
            <a:r>
              <a:rPr lang="en-US" dirty="0" smtClean="0"/>
              <a:t>Take the cuff of your left hand glove with your right hand and</a:t>
            </a:r>
          </a:p>
        </p:txBody>
      </p:sp>
    </p:spTree>
  </p:cSld>
  <p:clrMapOvr>
    <a:masterClrMapping/>
  </p:clrMapOvr>
  <p:timing>
    <p:tnLst>
      <p:par>
        <p:cTn id="1" dur="indefinite" restart="never" nodeType="tmRoot"/>
      </p:par>
    </p:tnLst>
  </p:timing>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Aseptic Dressing Technique</a:t>
            </a:r>
            <a:endParaRPr lang="en-US" dirty="0"/>
          </a:p>
        </p:txBody>
      </p:sp>
      <p:pic>
        <p:nvPicPr>
          <p:cNvPr id="6146" name="Picture 2"/>
          <p:cNvPicPr>
            <a:picLocks noGrp="1" noChangeAspect="1" noChangeArrowheads="1"/>
          </p:cNvPicPr>
          <p:nvPr>
            <p:ph idx="1"/>
          </p:nvPr>
        </p:nvPicPr>
        <p:blipFill>
          <a:blip r:embed="rId2"/>
          <a:srcRect/>
          <a:stretch>
            <a:fillRect/>
          </a:stretch>
        </p:blipFill>
        <p:spPr bwMode="auto">
          <a:xfrm>
            <a:off x="381000" y="1524000"/>
            <a:ext cx="2857500" cy="2143125"/>
          </a:xfrm>
          <a:prstGeom prst="rect">
            <a:avLst/>
          </a:prstGeom>
          <a:noFill/>
          <a:ln w="9525">
            <a:noFill/>
            <a:miter lim="800000"/>
            <a:headEnd/>
            <a:tailEnd/>
          </a:ln>
          <a:effectLst/>
        </p:spPr>
      </p:pic>
      <p:sp>
        <p:nvSpPr>
          <p:cNvPr id="5" name="Rectangle 4"/>
          <p:cNvSpPr/>
          <p:nvPr/>
        </p:nvSpPr>
        <p:spPr>
          <a:xfrm>
            <a:off x="3352800" y="1676400"/>
            <a:ext cx="4572000" cy="923330"/>
          </a:xfrm>
          <a:prstGeom prst="rect">
            <a:avLst/>
          </a:prstGeom>
        </p:spPr>
        <p:txBody>
          <a:bodyPr>
            <a:spAutoFit/>
          </a:bodyPr>
          <a:lstStyle/>
          <a:p>
            <a:endParaRPr lang="en-US" dirty="0" smtClean="0"/>
          </a:p>
          <a:p>
            <a:endParaRPr lang="en-US" dirty="0" smtClean="0"/>
          </a:p>
          <a:p>
            <a:r>
              <a:rPr lang="en-US" dirty="0" smtClean="0"/>
              <a:t>put your left hand fingers inside the glove </a:t>
            </a:r>
            <a:endParaRPr lang="en-US" dirty="0"/>
          </a:p>
        </p:txBody>
      </p:sp>
      <p:pic>
        <p:nvPicPr>
          <p:cNvPr id="6147" name="Picture 3"/>
          <p:cNvPicPr>
            <a:picLocks noChangeAspect="1" noChangeArrowheads="1"/>
          </p:cNvPicPr>
          <p:nvPr/>
        </p:nvPicPr>
        <p:blipFill>
          <a:blip r:embed="rId3"/>
          <a:srcRect/>
          <a:stretch>
            <a:fillRect/>
          </a:stretch>
        </p:blipFill>
        <p:spPr bwMode="auto">
          <a:xfrm>
            <a:off x="685800" y="4114800"/>
            <a:ext cx="2857500" cy="2143125"/>
          </a:xfrm>
          <a:prstGeom prst="rect">
            <a:avLst/>
          </a:prstGeom>
          <a:noFill/>
          <a:ln w="9525">
            <a:noFill/>
            <a:miter lim="800000"/>
            <a:headEnd/>
            <a:tailEnd/>
          </a:ln>
          <a:effectLst/>
        </p:spPr>
      </p:pic>
      <p:sp>
        <p:nvSpPr>
          <p:cNvPr id="7" name="Rectangle 6"/>
          <p:cNvSpPr/>
          <p:nvPr/>
        </p:nvSpPr>
        <p:spPr>
          <a:xfrm>
            <a:off x="3733800" y="4343400"/>
            <a:ext cx="4572000" cy="923330"/>
          </a:xfrm>
          <a:prstGeom prst="rect">
            <a:avLst/>
          </a:prstGeom>
        </p:spPr>
        <p:txBody>
          <a:bodyPr>
            <a:spAutoFit/>
          </a:bodyPr>
          <a:lstStyle/>
          <a:p>
            <a:endParaRPr lang="en-US" dirty="0" smtClean="0"/>
          </a:p>
          <a:p>
            <a:endParaRPr lang="en-US" dirty="0" smtClean="0"/>
          </a:p>
          <a:p>
            <a:r>
              <a:rPr lang="en-US" dirty="0" smtClean="0"/>
              <a:t>Adjust the gloves over your hands</a:t>
            </a:r>
            <a:endParaRPr lang="en-US" dirty="0"/>
          </a:p>
        </p:txBody>
      </p:sp>
    </p:spTree>
  </p:cSld>
  <p:clrMapOvr>
    <a:masterClrMapping/>
  </p:clrMapOvr>
  <p:timing>
    <p:tnLst>
      <p:par>
        <p:cTn id="1" dur="indefinite" restart="never" nodeType="tmRoot"/>
      </p:par>
    </p:tnLst>
  </p:timing>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Aseptic Dressing Technique</a:t>
            </a:r>
            <a:endParaRPr lang="en-US" dirty="0"/>
          </a:p>
        </p:txBody>
      </p:sp>
      <p:pic>
        <p:nvPicPr>
          <p:cNvPr id="7170" name="Picture 2"/>
          <p:cNvPicPr>
            <a:picLocks noGrp="1" noChangeAspect="1" noChangeArrowheads="1"/>
          </p:cNvPicPr>
          <p:nvPr>
            <p:ph idx="1"/>
          </p:nvPr>
        </p:nvPicPr>
        <p:blipFill>
          <a:blip r:embed="rId2"/>
          <a:srcRect/>
          <a:stretch>
            <a:fillRect/>
          </a:stretch>
        </p:blipFill>
        <p:spPr bwMode="auto">
          <a:xfrm>
            <a:off x="533400" y="1447800"/>
            <a:ext cx="3810000" cy="2857500"/>
          </a:xfrm>
          <a:prstGeom prst="rect">
            <a:avLst/>
          </a:prstGeom>
          <a:noFill/>
          <a:ln w="9525">
            <a:noFill/>
            <a:miter lim="800000"/>
            <a:headEnd/>
            <a:tailEnd/>
          </a:ln>
          <a:effectLst/>
        </p:spPr>
      </p:pic>
      <p:sp>
        <p:nvSpPr>
          <p:cNvPr id="5" name="Rectangle 4"/>
          <p:cNvSpPr/>
          <p:nvPr/>
        </p:nvSpPr>
        <p:spPr>
          <a:xfrm>
            <a:off x="4724400" y="1905000"/>
            <a:ext cx="4114800" cy="1200329"/>
          </a:xfrm>
          <a:prstGeom prst="rect">
            <a:avLst/>
          </a:prstGeom>
        </p:spPr>
        <p:txBody>
          <a:bodyPr wrap="square">
            <a:spAutoFit/>
          </a:bodyPr>
          <a:lstStyle/>
          <a:p>
            <a:endParaRPr lang="en-US" dirty="0" smtClean="0"/>
          </a:p>
          <a:p>
            <a:r>
              <a:rPr lang="en-US" dirty="0" smtClean="0"/>
              <a:t>Use a gauze swab dipped in cleansing solution to clean </a:t>
            </a:r>
            <a:r>
              <a:rPr lang="en-US" b="1" dirty="0" smtClean="0"/>
              <a:t>around the wound to remove blood, etc. </a:t>
            </a:r>
          </a:p>
        </p:txBody>
      </p:sp>
      <p:pic>
        <p:nvPicPr>
          <p:cNvPr id="7171" name="Picture 3"/>
          <p:cNvPicPr>
            <a:picLocks noChangeAspect="1" noChangeArrowheads="1"/>
          </p:cNvPicPr>
          <p:nvPr/>
        </p:nvPicPr>
        <p:blipFill>
          <a:blip r:embed="rId3"/>
          <a:srcRect/>
          <a:stretch>
            <a:fillRect/>
          </a:stretch>
        </p:blipFill>
        <p:spPr bwMode="auto">
          <a:xfrm>
            <a:off x="762000" y="4419600"/>
            <a:ext cx="3352800" cy="2143125"/>
          </a:xfrm>
          <a:prstGeom prst="rect">
            <a:avLst/>
          </a:prstGeom>
          <a:noFill/>
          <a:ln w="9525">
            <a:noFill/>
            <a:miter lim="800000"/>
            <a:headEnd/>
            <a:tailEnd/>
          </a:ln>
          <a:effectLst/>
        </p:spPr>
      </p:pic>
      <p:sp>
        <p:nvSpPr>
          <p:cNvPr id="7" name="Rectangle 6"/>
          <p:cNvSpPr/>
          <p:nvPr/>
        </p:nvSpPr>
        <p:spPr>
          <a:xfrm>
            <a:off x="4038600" y="3718679"/>
            <a:ext cx="4572000" cy="3139321"/>
          </a:xfrm>
          <a:prstGeom prst="rect">
            <a:avLst/>
          </a:prstGeom>
        </p:spPr>
        <p:txBody>
          <a:bodyPr wrap="square">
            <a:spAutoFit/>
          </a:bodyPr>
          <a:lstStyle/>
          <a:p>
            <a:endParaRPr lang="en-US" dirty="0" smtClean="0"/>
          </a:p>
          <a:p>
            <a:endParaRPr lang="en-US" dirty="0" smtClean="0"/>
          </a:p>
          <a:p>
            <a:r>
              <a:rPr lang="en-US" dirty="0" smtClean="0"/>
              <a:t>If the wound itself needs cleaning, use a syringe primed with solution in one hand and a gauze swab on the skin below the wound in the other. </a:t>
            </a:r>
          </a:p>
          <a:p>
            <a:r>
              <a:rPr lang="en-US" dirty="0" smtClean="0"/>
              <a:t>Making sure that neither the syringe nor gauze come into contact with the wound, allow the solution to flow into the wound, collecting the solution in the gauze swab held below the wound.</a:t>
            </a:r>
            <a:endParaRPr lang="en-US" dirty="0"/>
          </a:p>
        </p:txBody>
      </p:sp>
    </p:spTree>
  </p:cSld>
  <p:clrMapOvr>
    <a:masterClrMapping/>
  </p:clrMapOvr>
  <p:timing>
    <p:tnLst>
      <p:par>
        <p:cTn id="1" dur="indefinite" restart="never" nodeType="tmRoot"/>
      </p:par>
    </p:tnLst>
  </p:timing>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Aseptic Dressing Technique</a:t>
            </a:r>
            <a:endParaRPr lang="en-US" dirty="0"/>
          </a:p>
        </p:txBody>
      </p:sp>
      <p:pic>
        <p:nvPicPr>
          <p:cNvPr id="8194" name="Picture 2"/>
          <p:cNvPicPr>
            <a:picLocks noGrp="1" noChangeAspect="1" noChangeArrowheads="1"/>
          </p:cNvPicPr>
          <p:nvPr>
            <p:ph idx="1"/>
          </p:nvPr>
        </p:nvPicPr>
        <p:blipFill>
          <a:blip r:embed="rId2"/>
          <a:srcRect/>
          <a:stretch>
            <a:fillRect/>
          </a:stretch>
        </p:blipFill>
        <p:spPr bwMode="auto">
          <a:xfrm>
            <a:off x="533400" y="1524000"/>
            <a:ext cx="2857500" cy="2009775"/>
          </a:xfrm>
          <a:prstGeom prst="rect">
            <a:avLst/>
          </a:prstGeom>
          <a:noFill/>
          <a:ln w="9525">
            <a:noFill/>
            <a:miter lim="800000"/>
            <a:headEnd/>
            <a:tailEnd/>
          </a:ln>
          <a:effectLst/>
        </p:spPr>
      </p:pic>
      <p:sp>
        <p:nvSpPr>
          <p:cNvPr id="5" name="Rectangle 4"/>
          <p:cNvSpPr/>
          <p:nvPr/>
        </p:nvSpPr>
        <p:spPr>
          <a:xfrm>
            <a:off x="3657600" y="1600200"/>
            <a:ext cx="4572000" cy="1477328"/>
          </a:xfrm>
          <a:prstGeom prst="rect">
            <a:avLst/>
          </a:prstGeom>
        </p:spPr>
        <p:txBody>
          <a:bodyPr>
            <a:spAutoFit/>
          </a:bodyPr>
          <a:lstStyle/>
          <a:p>
            <a:endParaRPr lang="en-US" dirty="0" smtClean="0"/>
          </a:p>
          <a:p>
            <a:r>
              <a:rPr lang="en-US" dirty="0" smtClean="0"/>
              <a:t>Use fresh gauze swabs to dry around the wound (not the wound itself) </a:t>
            </a:r>
          </a:p>
          <a:p>
            <a:r>
              <a:rPr lang="en-US" dirty="0" smtClean="0"/>
              <a:t>Use each swab once only and swabbing away from the wound</a:t>
            </a:r>
          </a:p>
        </p:txBody>
      </p:sp>
      <p:pic>
        <p:nvPicPr>
          <p:cNvPr id="8195" name="Picture 3"/>
          <p:cNvPicPr>
            <a:picLocks noChangeAspect="1" noChangeArrowheads="1"/>
          </p:cNvPicPr>
          <p:nvPr/>
        </p:nvPicPr>
        <p:blipFill>
          <a:blip r:embed="rId3"/>
          <a:srcRect/>
          <a:stretch>
            <a:fillRect/>
          </a:stretch>
        </p:blipFill>
        <p:spPr bwMode="auto">
          <a:xfrm>
            <a:off x="457200" y="4191000"/>
            <a:ext cx="2857500" cy="2143125"/>
          </a:xfrm>
          <a:prstGeom prst="rect">
            <a:avLst/>
          </a:prstGeom>
          <a:noFill/>
          <a:ln w="9525">
            <a:noFill/>
            <a:miter lim="800000"/>
            <a:headEnd/>
            <a:tailEnd/>
          </a:ln>
          <a:effectLst/>
        </p:spPr>
      </p:pic>
      <p:sp>
        <p:nvSpPr>
          <p:cNvPr id="7" name="Rectangle 6"/>
          <p:cNvSpPr/>
          <p:nvPr/>
        </p:nvSpPr>
        <p:spPr>
          <a:xfrm>
            <a:off x="3581400" y="4495800"/>
            <a:ext cx="4572000" cy="1200329"/>
          </a:xfrm>
          <a:prstGeom prst="rect">
            <a:avLst/>
          </a:prstGeom>
        </p:spPr>
        <p:txBody>
          <a:bodyPr>
            <a:spAutoFit/>
          </a:bodyPr>
          <a:lstStyle/>
          <a:p>
            <a:endParaRPr lang="en-US" dirty="0" smtClean="0"/>
          </a:p>
          <a:p>
            <a:endParaRPr lang="en-US" dirty="0" smtClean="0"/>
          </a:p>
          <a:p>
            <a:r>
              <a:rPr lang="en-US" dirty="0" smtClean="0"/>
              <a:t>Peel off the backing paper and apply the new dressing. </a:t>
            </a:r>
            <a:endParaRPr lang="en-US" dirty="0"/>
          </a:p>
        </p:txBody>
      </p:sp>
    </p:spTree>
  </p:cSld>
  <p:clrMapOvr>
    <a:masterClrMapping/>
  </p:clrMapOvr>
  <p:timing>
    <p:tnLst>
      <p:par>
        <p:cTn id="1" dur="indefinite" restart="never" nodeType="tmRoot"/>
      </p:par>
    </p:tnLst>
  </p:timing>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Aseptic Dressing Technique</a:t>
            </a:r>
            <a:endParaRPr lang="en-US" dirty="0"/>
          </a:p>
        </p:txBody>
      </p:sp>
      <p:pic>
        <p:nvPicPr>
          <p:cNvPr id="9218" name="Picture 2"/>
          <p:cNvPicPr>
            <a:picLocks noGrp="1" noChangeAspect="1" noChangeArrowheads="1"/>
          </p:cNvPicPr>
          <p:nvPr>
            <p:ph idx="1"/>
          </p:nvPr>
        </p:nvPicPr>
        <p:blipFill>
          <a:blip r:embed="rId2"/>
          <a:srcRect/>
          <a:stretch>
            <a:fillRect/>
          </a:stretch>
        </p:blipFill>
        <p:spPr bwMode="auto">
          <a:xfrm>
            <a:off x="533400" y="1676400"/>
            <a:ext cx="2857500" cy="2143125"/>
          </a:xfrm>
          <a:prstGeom prst="rect">
            <a:avLst/>
          </a:prstGeom>
          <a:noFill/>
          <a:ln w="9525">
            <a:noFill/>
            <a:miter lim="800000"/>
            <a:headEnd/>
            <a:tailEnd/>
          </a:ln>
          <a:effectLst/>
        </p:spPr>
      </p:pic>
      <p:sp>
        <p:nvSpPr>
          <p:cNvPr id="5" name="Rectangle 4"/>
          <p:cNvSpPr/>
          <p:nvPr/>
        </p:nvSpPr>
        <p:spPr>
          <a:xfrm>
            <a:off x="3733800" y="1752600"/>
            <a:ext cx="4572000" cy="1477328"/>
          </a:xfrm>
          <a:prstGeom prst="rect">
            <a:avLst/>
          </a:prstGeom>
        </p:spPr>
        <p:txBody>
          <a:bodyPr>
            <a:spAutoFit/>
          </a:bodyPr>
          <a:lstStyle/>
          <a:p>
            <a:endParaRPr lang="en-US" dirty="0" smtClean="0"/>
          </a:p>
          <a:p>
            <a:endParaRPr lang="en-US" dirty="0" smtClean="0"/>
          </a:p>
          <a:p>
            <a:endParaRPr lang="en-US" dirty="0" smtClean="0"/>
          </a:p>
          <a:p>
            <a:r>
              <a:rPr lang="en-US" dirty="0" smtClean="0"/>
              <a:t>Wrap all used disposable items in the sterile field and place in the waste bag</a:t>
            </a:r>
          </a:p>
        </p:txBody>
      </p:sp>
      <p:pic>
        <p:nvPicPr>
          <p:cNvPr id="9223" name="Picture 7"/>
          <p:cNvPicPr>
            <a:picLocks noChangeAspect="1" noChangeArrowheads="1"/>
          </p:cNvPicPr>
          <p:nvPr/>
        </p:nvPicPr>
        <p:blipFill>
          <a:blip r:embed="rId3"/>
          <a:srcRect/>
          <a:stretch>
            <a:fillRect/>
          </a:stretch>
        </p:blipFill>
        <p:spPr bwMode="auto">
          <a:xfrm>
            <a:off x="609600" y="4191000"/>
            <a:ext cx="2857500" cy="2143125"/>
          </a:xfrm>
          <a:prstGeom prst="rect">
            <a:avLst/>
          </a:prstGeom>
          <a:noFill/>
          <a:ln w="9525">
            <a:noFill/>
            <a:miter lim="800000"/>
            <a:headEnd/>
            <a:tailEnd/>
          </a:ln>
          <a:effectLst/>
        </p:spPr>
      </p:pic>
      <p:sp>
        <p:nvSpPr>
          <p:cNvPr id="11" name="Rectangle 10"/>
          <p:cNvSpPr/>
          <p:nvPr/>
        </p:nvSpPr>
        <p:spPr>
          <a:xfrm>
            <a:off x="3657600" y="4495800"/>
            <a:ext cx="4572000" cy="1200329"/>
          </a:xfrm>
          <a:prstGeom prst="rect">
            <a:avLst/>
          </a:prstGeom>
        </p:spPr>
        <p:txBody>
          <a:bodyPr>
            <a:spAutoFit/>
          </a:bodyPr>
          <a:lstStyle/>
          <a:p>
            <a:endParaRPr lang="en-US" dirty="0" smtClean="0"/>
          </a:p>
          <a:p>
            <a:endParaRPr lang="en-US" dirty="0" smtClean="0"/>
          </a:p>
          <a:p>
            <a:r>
              <a:rPr lang="en-US" dirty="0" smtClean="0"/>
              <a:t>Remove gloves and discard into waste </a:t>
            </a:r>
            <a:r>
              <a:rPr lang="en-US" dirty="0" err="1" smtClean="0"/>
              <a:t>bagWrap</a:t>
            </a:r>
            <a:r>
              <a:rPr lang="en-US" dirty="0" smtClean="0"/>
              <a:t> </a:t>
            </a:r>
            <a:endParaRPr lang="en-US" dirty="0"/>
          </a:p>
        </p:txBody>
      </p:sp>
    </p:spTree>
  </p:cSld>
  <p:clrMapOvr>
    <a:masterClrMapping/>
  </p:clrMapOvr>
  <p:timing>
    <p:tnLst>
      <p:par>
        <p:cTn id="1" dur="indefinite" restart="never" nodeType="tmRoot"/>
      </p:par>
    </p:tnLst>
  </p:timing>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r>
              <a:rPr lang="en-US" dirty="0" smtClean="0"/>
              <a:t>                      Aseptic Dressing Technique</a:t>
            </a:r>
            <a:endParaRPr lang="en-US" dirty="0"/>
          </a:p>
        </p:txBody>
      </p:sp>
      <p:pic>
        <p:nvPicPr>
          <p:cNvPr id="10242" name="Picture 2"/>
          <p:cNvPicPr>
            <a:picLocks noGrp="1" noChangeAspect="1" noChangeArrowheads="1"/>
          </p:cNvPicPr>
          <p:nvPr>
            <p:ph idx="1"/>
          </p:nvPr>
        </p:nvPicPr>
        <p:blipFill>
          <a:blip r:embed="rId2"/>
          <a:srcRect/>
          <a:stretch>
            <a:fillRect/>
          </a:stretch>
        </p:blipFill>
        <p:spPr bwMode="auto">
          <a:xfrm>
            <a:off x="381000" y="304800"/>
            <a:ext cx="2857500" cy="2143125"/>
          </a:xfrm>
          <a:prstGeom prst="rect">
            <a:avLst/>
          </a:prstGeom>
          <a:noFill/>
          <a:ln w="9525">
            <a:noFill/>
            <a:miter lim="800000"/>
            <a:headEnd/>
            <a:tailEnd/>
          </a:ln>
          <a:effectLst/>
        </p:spPr>
      </p:pic>
      <p:sp>
        <p:nvSpPr>
          <p:cNvPr id="5" name="Rectangle 4"/>
          <p:cNvSpPr/>
          <p:nvPr/>
        </p:nvSpPr>
        <p:spPr>
          <a:xfrm>
            <a:off x="3657600" y="1600200"/>
            <a:ext cx="4572000" cy="1754326"/>
          </a:xfrm>
          <a:prstGeom prst="rect">
            <a:avLst/>
          </a:prstGeom>
        </p:spPr>
        <p:txBody>
          <a:bodyPr>
            <a:spAutoFit/>
          </a:bodyPr>
          <a:lstStyle/>
          <a:p>
            <a:endParaRPr lang="en-US" dirty="0" smtClean="0"/>
          </a:p>
          <a:p>
            <a:r>
              <a:rPr lang="en-US" dirty="0" smtClean="0"/>
              <a:t>When the dressing is secure, make the patient comfortable and assist the patient as necessary into a comfortable </a:t>
            </a:r>
            <a:r>
              <a:rPr lang="en-US" dirty="0" err="1" smtClean="0"/>
              <a:t>position.Readjust</a:t>
            </a:r>
            <a:r>
              <a:rPr lang="en-US" dirty="0" smtClean="0"/>
              <a:t> the bed to a safe height. Replace bed rails if necessary</a:t>
            </a:r>
          </a:p>
        </p:txBody>
      </p:sp>
      <p:pic>
        <p:nvPicPr>
          <p:cNvPr id="10243" name="Picture 3"/>
          <p:cNvPicPr>
            <a:picLocks noChangeAspect="1" noChangeArrowheads="1"/>
          </p:cNvPicPr>
          <p:nvPr/>
        </p:nvPicPr>
        <p:blipFill>
          <a:blip r:embed="rId3"/>
          <a:srcRect/>
          <a:stretch>
            <a:fillRect/>
          </a:stretch>
        </p:blipFill>
        <p:spPr bwMode="auto">
          <a:xfrm>
            <a:off x="381000" y="2571750"/>
            <a:ext cx="2543175" cy="4286250"/>
          </a:xfrm>
          <a:prstGeom prst="rect">
            <a:avLst/>
          </a:prstGeom>
          <a:noFill/>
          <a:ln w="9525">
            <a:noFill/>
            <a:miter lim="800000"/>
            <a:headEnd/>
            <a:tailEnd/>
          </a:ln>
          <a:effectLst/>
        </p:spPr>
      </p:pic>
      <p:sp>
        <p:nvSpPr>
          <p:cNvPr id="7" name="Rectangle 6"/>
          <p:cNvSpPr/>
          <p:nvPr/>
        </p:nvSpPr>
        <p:spPr>
          <a:xfrm>
            <a:off x="3657600" y="4419600"/>
            <a:ext cx="4572000" cy="646331"/>
          </a:xfrm>
          <a:prstGeom prst="rect">
            <a:avLst/>
          </a:prstGeom>
        </p:spPr>
        <p:txBody>
          <a:bodyPr>
            <a:spAutoFit/>
          </a:bodyPr>
          <a:lstStyle/>
          <a:p>
            <a:endParaRPr lang="en-US" dirty="0" smtClean="0"/>
          </a:p>
          <a:p>
            <a:r>
              <a:rPr lang="en-US" dirty="0" smtClean="0"/>
              <a:t>Dispose of the waste bag in clinical waste</a:t>
            </a:r>
          </a:p>
        </p:txBody>
      </p:sp>
    </p:spTree>
  </p:cSld>
  <p:clrMapOvr>
    <a:masterClrMapping/>
  </p:clrMapOvr>
  <p:timing>
    <p:tnLst>
      <p:par>
        <p:cTn id="1" dur="indefinite" restart="never" nodeType="tmRoot"/>
      </p:par>
    </p:tnLst>
  </p:timing>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Aseptic Dressing Technique</a:t>
            </a:r>
            <a:endParaRPr lang="en-US" dirty="0"/>
          </a:p>
        </p:txBody>
      </p:sp>
      <p:pic>
        <p:nvPicPr>
          <p:cNvPr id="11266" name="Picture 2"/>
          <p:cNvPicPr>
            <a:picLocks noGrp="1" noChangeAspect="1" noChangeArrowheads="1"/>
          </p:cNvPicPr>
          <p:nvPr>
            <p:ph idx="1"/>
          </p:nvPr>
        </p:nvPicPr>
        <p:blipFill>
          <a:blip r:embed="rId2"/>
          <a:srcRect/>
          <a:stretch>
            <a:fillRect/>
          </a:stretch>
        </p:blipFill>
        <p:spPr bwMode="auto">
          <a:xfrm>
            <a:off x="457200" y="1524000"/>
            <a:ext cx="2857500" cy="2143125"/>
          </a:xfrm>
          <a:prstGeom prst="rect">
            <a:avLst/>
          </a:prstGeom>
          <a:noFill/>
          <a:ln w="9525">
            <a:noFill/>
            <a:miter lim="800000"/>
            <a:headEnd/>
            <a:tailEnd/>
          </a:ln>
          <a:effectLst/>
        </p:spPr>
      </p:pic>
      <p:sp>
        <p:nvSpPr>
          <p:cNvPr id="5" name="Rectangle 4"/>
          <p:cNvSpPr/>
          <p:nvPr/>
        </p:nvSpPr>
        <p:spPr>
          <a:xfrm>
            <a:off x="3733800" y="1600200"/>
            <a:ext cx="4572000" cy="1200329"/>
          </a:xfrm>
          <a:prstGeom prst="rect">
            <a:avLst/>
          </a:prstGeom>
        </p:spPr>
        <p:txBody>
          <a:bodyPr>
            <a:spAutoFit/>
          </a:bodyPr>
          <a:lstStyle/>
          <a:p>
            <a:endParaRPr lang="en-US" dirty="0" smtClean="0"/>
          </a:p>
          <a:p>
            <a:r>
              <a:rPr lang="en-US" dirty="0" smtClean="0"/>
              <a:t>Remove apron and wash hands. Return any unused items to the stock cupboard and clean the trolley according to local policy</a:t>
            </a:r>
          </a:p>
        </p:txBody>
      </p:sp>
      <p:pic>
        <p:nvPicPr>
          <p:cNvPr id="11267" name="Picture 3"/>
          <p:cNvPicPr>
            <a:picLocks noChangeAspect="1" noChangeArrowheads="1"/>
          </p:cNvPicPr>
          <p:nvPr/>
        </p:nvPicPr>
        <p:blipFill>
          <a:blip r:embed="rId3"/>
          <a:srcRect/>
          <a:stretch>
            <a:fillRect/>
          </a:stretch>
        </p:blipFill>
        <p:spPr bwMode="auto">
          <a:xfrm>
            <a:off x="533400" y="4114800"/>
            <a:ext cx="2857500" cy="2143125"/>
          </a:xfrm>
          <a:prstGeom prst="rect">
            <a:avLst/>
          </a:prstGeom>
          <a:noFill/>
          <a:ln w="9525">
            <a:noFill/>
            <a:miter lim="800000"/>
            <a:headEnd/>
            <a:tailEnd/>
          </a:ln>
          <a:effectLst/>
        </p:spPr>
      </p:pic>
      <p:sp>
        <p:nvSpPr>
          <p:cNvPr id="7" name="Rectangle 6"/>
          <p:cNvSpPr/>
          <p:nvPr/>
        </p:nvSpPr>
        <p:spPr>
          <a:xfrm>
            <a:off x="3733800" y="4267200"/>
            <a:ext cx="4572000" cy="1477328"/>
          </a:xfrm>
          <a:prstGeom prst="rect">
            <a:avLst/>
          </a:prstGeom>
        </p:spPr>
        <p:txBody>
          <a:bodyPr>
            <a:spAutoFit/>
          </a:bodyPr>
          <a:lstStyle/>
          <a:p>
            <a:endParaRPr lang="en-US" dirty="0" smtClean="0"/>
          </a:p>
          <a:p>
            <a:endParaRPr lang="en-US" dirty="0" smtClean="0"/>
          </a:p>
          <a:p>
            <a:r>
              <a:rPr lang="en-US" dirty="0" smtClean="0"/>
              <a:t>Document the care given and the condition of the wound. </a:t>
            </a:r>
          </a:p>
          <a:p>
            <a:r>
              <a:rPr lang="en-US" dirty="0" smtClean="0"/>
              <a:t>Report any changes or abnormalities.</a:t>
            </a:r>
            <a:endParaRPr lang="en-US" dirty="0"/>
          </a:p>
        </p:txBody>
      </p:sp>
    </p:spTree>
  </p:cSld>
  <p:clrMapOvr>
    <a:masterClrMapping/>
  </p:clrMapOvr>
  <p:timing>
    <p:tnLst>
      <p:par>
        <p:cTn id="1" dur="indefinite" restart="never" nodeType="tmRoot"/>
      </p:par>
    </p:tnLst>
  </p:timing>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Dressing Changes Using Strict Aseptic Technique</a:t>
            </a:r>
            <a:br>
              <a:rPr lang="en-US" b="1" dirty="0" smtClean="0"/>
            </a:b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dirty="0" smtClean="0"/>
              <a:t>The nurse shall:</a:t>
            </a:r>
          </a:p>
          <a:p>
            <a:pPr>
              <a:buNone/>
            </a:pPr>
            <a:r>
              <a:rPr lang="en-US" dirty="0" smtClean="0"/>
              <a:t>a. Observe the surgical wound dressing every shift and document status;</a:t>
            </a:r>
          </a:p>
          <a:p>
            <a:pPr>
              <a:buNone/>
            </a:pPr>
            <a:r>
              <a:rPr lang="en-US" dirty="0" smtClean="0"/>
              <a:t>b. Report any signs of infection or dehiscence to the physician</a:t>
            </a:r>
          </a:p>
          <a:p>
            <a:pPr>
              <a:buNone/>
            </a:pPr>
            <a:r>
              <a:rPr lang="en-US" dirty="0" smtClean="0"/>
              <a:t>immediately (redness, swelling, in duration, tenderness, separation of the incision, odor, etc.);</a:t>
            </a:r>
          </a:p>
          <a:p>
            <a:pPr>
              <a:buNone/>
            </a:pPr>
            <a:r>
              <a:rPr lang="en-US" dirty="0" smtClean="0"/>
              <a:t>c. Monitor each shift for changes in skin integrity;</a:t>
            </a:r>
          </a:p>
          <a:p>
            <a:pPr>
              <a:buNone/>
            </a:pPr>
            <a:r>
              <a:rPr lang="en-US" dirty="0" smtClean="0"/>
              <a:t>d. Ensure patient is turned every two (2) hours while in bed. Document turning, repositioning schedule per flow sheet or in nurses narrative notes;</a:t>
            </a:r>
          </a:p>
          <a:p>
            <a:pPr>
              <a:buNone/>
            </a:pPr>
            <a:r>
              <a:rPr lang="en-US" dirty="0" smtClean="0"/>
              <a:t>e. Ensure patient changes positions while in chair or wheelchair every hour;</a:t>
            </a:r>
            <a:endParaRPr lang="en-US" dirty="0"/>
          </a:p>
        </p:txBody>
      </p:sp>
    </p:spTree>
  </p:cSld>
  <p:clrMapOvr>
    <a:masterClrMapping/>
  </p:clrMapOvr>
  <p:timing>
    <p:tnLst>
      <p:par>
        <p:cTn id="1" dur="indefinite" restart="never" nodeType="tmRoot"/>
      </p:par>
    </p:tnLst>
  </p:timing>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Stitches, Clips or Staple Removal</a:t>
            </a:r>
            <a:br>
              <a:rPr lang="en-US" b="1" dirty="0" smtClean="0"/>
            </a:br>
            <a:endParaRPr lang="en-US" dirty="0"/>
          </a:p>
        </p:txBody>
      </p:sp>
      <p:sp>
        <p:nvSpPr>
          <p:cNvPr id="3" name="Content Placeholder 2"/>
          <p:cNvSpPr>
            <a:spLocks noGrp="1"/>
          </p:cNvSpPr>
          <p:nvPr>
            <p:ph idx="1"/>
          </p:nvPr>
        </p:nvSpPr>
        <p:spPr/>
        <p:txBody>
          <a:bodyPr/>
          <a:lstStyle/>
          <a:p>
            <a:r>
              <a:rPr lang="en-US" dirty="0" smtClean="0"/>
              <a:t>Normally stitches, clips or staples are removed within approximately 10 days of the surgical procedure unless otherwise advised by the health professional.</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274638"/>
            <a:ext cx="8229600" cy="944562"/>
          </a:xfrm>
        </p:spPr>
        <p:txBody>
          <a:bodyPr/>
          <a:lstStyle/>
          <a:p>
            <a:r>
              <a:rPr lang="en-US" sz="3200" b="1" smtClean="0"/>
              <a:t>ICN ROLE IN REGULATING NURSING PRACTICE</a:t>
            </a:r>
          </a:p>
        </p:txBody>
      </p:sp>
      <p:sp>
        <p:nvSpPr>
          <p:cNvPr id="32771" name="Content Placeholder 2"/>
          <p:cNvSpPr>
            <a:spLocks noGrp="1"/>
          </p:cNvSpPr>
          <p:nvPr>
            <p:ph idx="1"/>
          </p:nvPr>
        </p:nvSpPr>
        <p:spPr>
          <a:xfrm>
            <a:off x="457200" y="1219200"/>
            <a:ext cx="8229600" cy="5105400"/>
          </a:xfrm>
        </p:spPr>
        <p:txBody>
          <a:bodyPr/>
          <a:lstStyle/>
          <a:p>
            <a:r>
              <a:rPr lang="en-US" dirty="0" smtClean="0"/>
              <a:t>ICN was created in 1899 to ensure high standards of nursing education and practice globally.</a:t>
            </a:r>
          </a:p>
          <a:p>
            <a:r>
              <a:rPr lang="en-US" dirty="0" smtClean="0"/>
              <a:t>ICN’s role in regulation includes:</a:t>
            </a:r>
          </a:p>
          <a:p>
            <a:pPr lvl="1">
              <a:buFont typeface="Courier New" pitchFamily="49" charset="0"/>
              <a:buChar char="o"/>
            </a:pPr>
            <a:r>
              <a:rPr lang="en-US" dirty="0" smtClean="0"/>
              <a:t>Convening regular international meetings of National Nurses Association leaders, government Chief Nurses, and national nursing regulatory authorities to address key issues in regulation.</a:t>
            </a:r>
          </a:p>
          <a:p>
            <a:pPr lvl="1">
              <a:buFont typeface="Courier New" pitchFamily="49" charset="0"/>
              <a:buChar char="o"/>
            </a:pPr>
            <a:r>
              <a:rPr lang="en-US" dirty="0" smtClean="0"/>
              <a:t>Monitoring and </a:t>
            </a:r>
            <a:r>
              <a:rPr lang="en-US" dirty="0" err="1" smtClean="0"/>
              <a:t>analysing</a:t>
            </a:r>
            <a:r>
              <a:rPr lang="en-US" dirty="0" smtClean="0"/>
              <a:t> nursing regulation and regulatory forces and trends worldwide.</a:t>
            </a:r>
          </a:p>
          <a:p>
            <a:endParaRPr lang="en-US" dirty="0" smtClean="0"/>
          </a:p>
        </p:txBody>
      </p:sp>
    </p:spTree>
  </p:cSld>
  <p:clrMapOvr>
    <a:masterClrMapping/>
  </p:clrMapOvr>
  <p:timing>
    <p:tnLst>
      <p:par>
        <p:cTn id="1" dur="indefinite" restart="never" nodeType="tmRoot"/>
      </p:par>
    </p:tnLst>
  </p:timing>
</p:sld>
</file>

<file path=ppt/slides/slide7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dirty="0"/>
              <a:t>Staples</a:t>
            </a:r>
          </a:p>
        </p:txBody>
      </p:sp>
      <p:sp>
        <p:nvSpPr>
          <p:cNvPr id="15364" name="Rectangle 4"/>
          <p:cNvSpPr>
            <a:spLocks noGrp="1" noChangeArrowheads="1"/>
          </p:cNvSpPr>
          <p:nvPr>
            <p:ph type="body" sz="half" idx="2"/>
          </p:nvPr>
        </p:nvSpPr>
        <p:spPr/>
        <p:txBody>
          <a:bodyPr/>
          <a:lstStyle/>
          <a:p>
            <a:r>
              <a:rPr lang="en-US" sz="2400"/>
              <a:t>More rapidly placed</a:t>
            </a:r>
          </a:p>
          <a:p>
            <a:r>
              <a:rPr lang="en-US" sz="2400"/>
              <a:t>Less foreign body reaction</a:t>
            </a:r>
          </a:p>
          <a:p>
            <a:r>
              <a:rPr lang="en-US" sz="2400"/>
              <a:t>Scalp, trunk, extremities</a:t>
            </a:r>
          </a:p>
          <a:p>
            <a:r>
              <a:rPr lang="en-US" sz="2400"/>
              <a:t>Do not allow for meticulous closure</a:t>
            </a:r>
          </a:p>
        </p:txBody>
      </p:sp>
      <p:pic>
        <p:nvPicPr>
          <p:cNvPr id="15366" name="Picture 6" descr="A:\MVC-001F.JPG"/>
          <p:cNvPicPr>
            <a:picLocks noGrp="1" noChangeAspect="1" noChangeArrowheads="1"/>
          </p:cNvPicPr>
          <p:nvPr>
            <p:ph type="clipArt" sz="half" idx="1"/>
          </p:nvPr>
        </p:nvPicPr>
        <p:blipFill>
          <a:blip r:embed="rId3"/>
          <a:srcRect/>
          <a:stretch>
            <a:fillRect/>
          </a:stretch>
        </p:blipFill>
        <p:spPr>
          <a:xfrm>
            <a:off x="914400" y="2757488"/>
            <a:ext cx="3924300" cy="2943225"/>
          </a:xfrm>
          <a:noFill/>
          <a:ln/>
        </p:spPr>
      </p:pic>
      <p:pic>
        <p:nvPicPr>
          <p:cNvPr id="15367" name="Picture 7" descr="A:\MVC-003F.JPG"/>
          <p:cNvPicPr>
            <a:picLocks noChangeAspect="1" noChangeArrowheads="1"/>
          </p:cNvPicPr>
          <p:nvPr/>
        </p:nvPicPr>
        <p:blipFill>
          <a:blip r:embed="rId4"/>
          <a:srcRect/>
          <a:stretch>
            <a:fillRect/>
          </a:stretch>
        </p:blipFill>
        <p:spPr bwMode="auto">
          <a:xfrm>
            <a:off x="914400" y="2743200"/>
            <a:ext cx="3962400" cy="2971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15366"/>
                                        </p:tgtEl>
                                        <p:attrNameLst>
                                          <p:attrName>style.visibility</p:attrName>
                                        </p:attrNameLst>
                                      </p:cBhvr>
                                      <p:to>
                                        <p:strVal val="visible"/>
                                      </p:to>
                                    </p:set>
                                  </p:childTnLst>
                                  <p:subTnLst>
                                    <p:set>
                                      <p:cBhvr override="childStyle">
                                        <p:cTn dur="1" fill="hold" display="0" masterRel="nextClick" afterEffect="1"/>
                                        <p:tgtEl>
                                          <p:spTgt spid="1536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5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Staples</a:t>
            </a:r>
            <a:endParaRPr lang="en-US" dirty="0"/>
          </a:p>
        </p:txBody>
      </p:sp>
      <p:sp>
        <p:nvSpPr>
          <p:cNvPr id="3" name="Content Placeholder 2"/>
          <p:cNvSpPr>
            <a:spLocks noGrp="1"/>
          </p:cNvSpPr>
          <p:nvPr>
            <p:ph idx="1"/>
          </p:nvPr>
        </p:nvSpPr>
        <p:spPr/>
        <p:txBody>
          <a:bodyPr/>
          <a:lstStyle/>
          <a:p>
            <a:r>
              <a:rPr lang="en-US" dirty="0" smtClean="0"/>
              <a:t>Staples can be applied more rapidly than sutures. They are associated with a lower rate of foreign body reaction and infections.</a:t>
            </a:r>
          </a:p>
          <a:p>
            <a:r>
              <a:rPr lang="en-US" dirty="0" smtClean="0"/>
              <a:t>Able to use in scalp, on trunk and extremities. Not over joints.</a:t>
            </a:r>
          </a:p>
          <a:p>
            <a:r>
              <a:rPr lang="en-US" dirty="0" smtClean="0"/>
              <a:t>Do not allow for meticulous closure</a:t>
            </a:r>
            <a:endParaRPr lang="en-US" dirty="0"/>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fld id="{2D6EFCEA-44CE-4751-A208-14DFD8D07371}" type="slidenum">
              <a:rPr lang="en-US"/>
              <a:pPr/>
              <a:t>742</a:t>
            </a:fld>
            <a:endParaRPr lang="en-US"/>
          </a:p>
        </p:txBody>
      </p:sp>
      <p:sp>
        <p:nvSpPr>
          <p:cNvPr id="254978" name="Rectangle 2"/>
          <p:cNvSpPr>
            <a:spLocks noGrp="1" noChangeArrowheads="1"/>
          </p:cNvSpPr>
          <p:nvPr>
            <p:ph type="title"/>
          </p:nvPr>
        </p:nvSpPr>
        <p:spPr>
          <a:xfrm>
            <a:off x="457200" y="381000"/>
            <a:ext cx="8229600" cy="1066800"/>
          </a:xfrm>
          <a:ln/>
        </p:spPr>
        <p:txBody>
          <a:bodyPr/>
          <a:lstStyle/>
          <a:p>
            <a:r>
              <a:rPr lang="en-US" sz="4000" b="1" dirty="0" smtClean="0"/>
              <a:t>Bandages</a:t>
            </a:r>
            <a:endParaRPr lang="en-US" sz="4000" b="1" dirty="0"/>
          </a:p>
        </p:txBody>
      </p:sp>
      <p:sp>
        <p:nvSpPr>
          <p:cNvPr id="254979" name="Rectangle 3"/>
          <p:cNvSpPr>
            <a:spLocks noGrp="1" noChangeArrowheads="1"/>
          </p:cNvSpPr>
          <p:nvPr>
            <p:ph type="body" idx="1"/>
          </p:nvPr>
        </p:nvSpPr>
        <p:spPr>
          <a:xfrm>
            <a:off x="228600" y="1600200"/>
            <a:ext cx="8686800" cy="5257800"/>
          </a:xfrm>
        </p:spPr>
        <p:txBody>
          <a:bodyPr>
            <a:normAutofit/>
          </a:bodyPr>
          <a:lstStyle/>
          <a:p>
            <a:r>
              <a:rPr lang="en-US" sz="3600" dirty="0"/>
              <a:t>Holds a dressing in place over a wound</a:t>
            </a:r>
          </a:p>
          <a:p>
            <a:r>
              <a:rPr lang="en-US" sz="3600" dirty="0"/>
              <a:t>Creates pressure that controls bleeding</a:t>
            </a:r>
          </a:p>
          <a:p>
            <a:r>
              <a:rPr lang="en-US" sz="3600" dirty="0"/>
              <a:t>Helps keep the edges of the wound closed</a:t>
            </a:r>
          </a:p>
          <a:p>
            <a:r>
              <a:rPr lang="en-US" sz="3600" dirty="0"/>
              <a:t>Secures a splint to an injured part of the body</a:t>
            </a:r>
          </a:p>
          <a:p>
            <a:r>
              <a:rPr lang="en-US" sz="3600" dirty="0"/>
              <a:t>Provides support for an injured part of the body</a:t>
            </a:r>
          </a:p>
        </p:txBody>
      </p:sp>
    </p:spTree>
  </p:cSld>
  <p:clrMapOvr>
    <a:masterClrMapping/>
  </p:clrMapOvr>
  <p:timing>
    <p:tnLst>
      <p:par>
        <p:cTn id="1" dur="indefinite" restart="never" nodeType="tmRoot"/>
      </p:par>
    </p:tnLst>
  </p:timing>
</p:sld>
</file>

<file path=ppt/slides/slide7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457200" y="381000"/>
            <a:ext cx="8229600" cy="1066800"/>
          </a:xfrm>
          <a:ln/>
        </p:spPr>
        <p:txBody>
          <a:bodyPr/>
          <a:lstStyle/>
          <a:p>
            <a:r>
              <a:rPr lang="en-US" sz="4000" dirty="0"/>
              <a:t> </a:t>
            </a:r>
            <a:r>
              <a:rPr lang="en-US" sz="4000" b="1" dirty="0"/>
              <a:t>Bandage is too tight if:</a:t>
            </a:r>
          </a:p>
        </p:txBody>
      </p:sp>
      <p:sp>
        <p:nvSpPr>
          <p:cNvPr id="256003" name="Rectangle 3"/>
          <p:cNvSpPr>
            <a:spLocks noGrp="1" noChangeArrowheads="1"/>
          </p:cNvSpPr>
          <p:nvPr>
            <p:ph type="body" idx="1"/>
          </p:nvPr>
        </p:nvSpPr>
        <p:spPr>
          <a:xfrm>
            <a:off x="228600" y="1600200"/>
            <a:ext cx="8686800" cy="4953000"/>
          </a:xfrm>
        </p:spPr>
        <p:txBody>
          <a:bodyPr>
            <a:normAutofit/>
          </a:bodyPr>
          <a:lstStyle/>
          <a:p>
            <a:pPr>
              <a:lnSpc>
                <a:spcPct val="90000"/>
              </a:lnSpc>
            </a:pPr>
            <a:r>
              <a:rPr lang="en-US" dirty="0"/>
              <a:t>The skin around the bandage becomes pale or bluish in color (cyanotic).</a:t>
            </a:r>
          </a:p>
          <a:p>
            <a:pPr>
              <a:lnSpc>
                <a:spcPct val="90000"/>
              </a:lnSpc>
            </a:pPr>
            <a:r>
              <a:rPr lang="en-US" dirty="0"/>
              <a:t>There is a bluish tinge to the nearest fingernails or toenails.</a:t>
            </a:r>
          </a:p>
          <a:p>
            <a:pPr>
              <a:lnSpc>
                <a:spcPct val="90000"/>
              </a:lnSpc>
            </a:pPr>
            <a:r>
              <a:rPr lang="en-US" dirty="0"/>
              <a:t>The victim complains of pain, usually only a few minutes after you apply the bandage.</a:t>
            </a:r>
          </a:p>
          <a:p>
            <a:pPr>
              <a:lnSpc>
                <a:spcPct val="90000"/>
              </a:lnSpc>
            </a:pPr>
            <a:r>
              <a:rPr lang="en-US" dirty="0"/>
              <a:t>The skin beyond the bandage (distal) is cold.</a:t>
            </a:r>
          </a:p>
          <a:p>
            <a:pPr>
              <a:lnSpc>
                <a:spcPct val="90000"/>
              </a:lnSpc>
            </a:pPr>
            <a:r>
              <a:rPr lang="en-US" dirty="0"/>
              <a:t>The skin beyond the bandage (distal) is tingling or numb</a:t>
            </a:r>
            <a:r>
              <a:rPr lang="en-US" dirty="0" smtClean="0"/>
              <a:t>.</a:t>
            </a:r>
            <a:endParaRPr lang="en-US" dirty="0"/>
          </a:p>
        </p:txBody>
      </p:sp>
    </p:spTree>
  </p:cSld>
  <p:clrMapOvr>
    <a:masterClrMapping/>
  </p:clrMapOvr>
  <p:timing>
    <p:tnLst>
      <p:par>
        <p:cTn id="1" dur="indefinite" restart="never" nodeType="tmRoot"/>
      </p:par>
    </p:tnLst>
  </p:timing>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Bandage is too tight if:</a:t>
            </a:r>
            <a:endParaRPr lang="en-US" dirty="0"/>
          </a:p>
        </p:txBody>
      </p:sp>
      <p:sp>
        <p:nvSpPr>
          <p:cNvPr id="3" name="Content Placeholder 2"/>
          <p:cNvSpPr>
            <a:spLocks noGrp="1"/>
          </p:cNvSpPr>
          <p:nvPr>
            <p:ph idx="1"/>
          </p:nvPr>
        </p:nvSpPr>
        <p:spPr/>
        <p:txBody>
          <a:bodyPr/>
          <a:lstStyle/>
          <a:p>
            <a:pPr>
              <a:lnSpc>
                <a:spcPct val="90000"/>
              </a:lnSpc>
            </a:pPr>
            <a:r>
              <a:rPr lang="en-US" dirty="0" smtClean="0"/>
              <a:t>You cannot feel the pulse beyond the bandage (distal), or it is very weak.</a:t>
            </a:r>
          </a:p>
          <a:p>
            <a:pPr>
              <a:lnSpc>
                <a:spcPct val="90000"/>
              </a:lnSpc>
            </a:pPr>
            <a:r>
              <a:rPr lang="en-US" dirty="0" smtClean="0"/>
              <a:t>Capillary refill is absent or diminished in the fingernails or toenails beyond the bandage (when you press on the nail, the </a:t>
            </a:r>
            <a:r>
              <a:rPr lang="en-US" dirty="0" err="1" smtClean="0"/>
              <a:t>nailbed</a:t>
            </a:r>
            <a:r>
              <a:rPr lang="en-US" dirty="0" smtClean="0"/>
              <a:t> does not immediately turn pink again)</a:t>
            </a:r>
          </a:p>
          <a:p>
            <a:pPr>
              <a:lnSpc>
                <a:spcPct val="90000"/>
              </a:lnSpc>
            </a:pPr>
            <a:r>
              <a:rPr lang="en-US" dirty="0" smtClean="0"/>
              <a:t>The victim cannot move his or her fingers or toes.</a:t>
            </a:r>
          </a:p>
          <a:p>
            <a:endParaRPr lang="en-US" dirty="0"/>
          </a:p>
        </p:txBody>
      </p:sp>
    </p:spTree>
  </p:cSld>
  <p:clrMapOvr>
    <a:masterClrMapping/>
  </p:clrMapOvr>
  <p:timing>
    <p:tnLst>
      <p:par>
        <p:cTn id="1" dur="indefinite" restart="never" nodeType="tmRoot"/>
      </p:par>
    </p:tnLst>
  </p:timing>
</p:sld>
</file>

<file path=ppt/slides/slide7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257026" name="Rectangle 2"/>
          <p:cNvSpPr>
            <a:spLocks noGrp="1" noChangeArrowheads="1"/>
          </p:cNvSpPr>
          <p:nvPr>
            <p:ph type="title"/>
          </p:nvPr>
        </p:nvSpPr>
        <p:spPr>
          <a:xfrm>
            <a:off x="457200" y="381000"/>
            <a:ext cx="8229600" cy="1066800"/>
          </a:xfrm>
          <a:ln/>
        </p:spPr>
        <p:txBody>
          <a:bodyPr/>
          <a:lstStyle/>
          <a:p>
            <a:r>
              <a:rPr lang="en-US" sz="4000" b="1"/>
              <a:t>Bandages</a:t>
            </a:r>
          </a:p>
        </p:txBody>
      </p:sp>
      <p:sp>
        <p:nvSpPr>
          <p:cNvPr id="257027" name="Rectangle 3"/>
          <p:cNvSpPr>
            <a:spLocks noGrp="1" noChangeArrowheads="1"/>
          </p:cNvSpPr>
          <p:nvPr>
            <p:ph type="body" idx="1"/>
          </p:nvPr>
        </p:nvSpPr>
        <p:spPr>
          <a:xfrm>
            <a:off x="228600" y="1600200"/>
            <a:ext cx="8686800" cy="4648200"/>
          </a:xfrm>
        </p:spPr>
        <p:txBody>
          <a:bodyPr/>
          <a:lstStyle/>
          <a:p>
            <a:r>
              <a:rPr lang="en-US" b="1" dirty="0"/>
              <a:t>Triangular Bandages</a:t>
            </a:r>
            <a:r>
              <a:rPr lang="en-US" dirty="0"/>
              <a:t> </a:t>
            </a:r>
          </a:p>
          <a:p>
            <a:pPr lvl="1"/>
            <a:r>
              <a:rPr lang="en-US" dirty="0"/>
              <a:t>Support fractures and dislocations</a:t>
            </a:r>
          </a:p>
          <a:p>
            <a:pPr lvl="1"/>
            <a:r>
              <a:rPr lang="en-US" dirty="0"/>
              <a:t>Apply splints</a:t>
            </a:r>
          </a:p>
          <a:p>
            <a:pPr lvl="1"/>
            <a:r>
              <a:rPr lang="en-US" dirty="0"/>
              <a:t>Form slings</a:t>
            </a:r>
          </a:p>
          <a:p>
            <a:pPr lvl="1"/>
            <a:r>
              <a:rPr lang="en-US" dirty="0"/>
              <a:t>Make improvised tourniquets</a:t>
            </a:r>
          </a:p>
          <a:p>
            <a:r>
              <a:rPr lang="en-US" b="1" dirty="0" smtClean="0"/>
              <a:t>Roller </a:t>
            </a:r>
            <a:r>
              <a:rPr lang="en-US" b="1" dirty="0"/>
              <a:t>Bandages</a:t>
            </a:r>
            <a:endParaRPr lang="en-US" dirty="0"/>
          </a:p>
          <a:p>
            <a:pPr lvl="1">
              <a:buFont typeface="Wingdings" pitchFamily="2" charset="2"/>
              <a:buNone/>
            </a:pPr>
            <a:endParaRPr lang="en-US" dirty="0"/>
          </a:p>
        </p:txBody>
      </p:sp>
    </p:spTree>
  </p:cSld>
  <p:clrMapOvr>
    <a:masterClrMapping/>
  </p:clrMapOvr>
  <p:timing>
    <p:tnLst>
      <p:par>
        <p:cTn id="1" dur="indefinite" restart="never" nodeType="tmRoot"/>
      </p:par>
    </p:tnLst>
  </p:timing>
</p:sld>
</file>

<file path=ppt/slides/slide7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fld id="{41105EE4-CE58-42D9-A300-BA843F40FEF7}" type="slidenum">
              <a:rPr lang="en-US"/>
              <a:pPr/>
              <a:t>746</a:t>
            </a:fld>
            <a:endParaRPr lang="en-US"/>
          </a:p>
        </p:txBody>
      </p:sp>
      <p:sp>
        <p:nvSpPr>
          <p:cNvPr id="258050" name="Rectangle 2"/>
          <p:cNvSpPr>
            <a:spLocks noGrp="1" noChangeArrowheads="1"/>
          </p:cNvSpPr>
          <p:nvPr>
            <p:ph type="title"/>
          </p:nvPr>
        </p:nvSpPr>
        <p:spPr>
          <a:xfrm>
            <a:off x="457200" y="381000"/>
            <a:ext cx="8229600" cy="1066800"/>
          </a:xfrm>
          <a:ln/>
        </p:spPr>
        <p:txBody>
          <a:bodyPr>
            <a:normAutofit/>
          </a:bodyPr>
          <a:lstStyle/>
          <a:p>
            <a:r>
              <a:rPr lang="en-US" sz="4000" b="1" dirty="0" smtClean="0"/>
              <a:t>Terminology</a:t>
            </a:r>
            <a:endParaRPr lang="en-US" sz="4000" b="1" dirty="0"/>
          </a:p>
        </p:txBody>
      </p:sp>
      <p:sp>
        <p:nvSpPr>
          <p:cNvPr id="258051" name="Rectangle 3"/>
          <p:cNvSpPr>
            <a:spLocks noGrp="1" noChangeArrowheads="1"/>
          </p:cNvSpPr>
          <p:nvPr>
            <p:ph type="body" idx="1"/>
          </p:nvPr>
        </p:nvSpPr>
        <p:spPr>
          <a:xfrm>
            <a:off x="228600" y="1600200"/>
            <a:ext cx="8686800" cy="5257800"/>
          </a:xfrm>
        </p:spPr>
        <p:txBody>
          <a:bodyPr/>
          <a:lstStyle/>
          <a:p>
            <a:r>
              <a:rPr lang="en-US" sz="2800" b="1"/>
              <a:t>Occlusive</a:t>
            </a:r>
            <a:r>
              <a:rPr lang="en-US" sz="2800"/>
              <a:t>- Waterproof and airtight</a:t>
            </a:r>
          </a:p>
          <a:p>
            <a:r>
              <a:rPr lang="en-US" sz="2800" b="1"/>
              <a:t>Gauze pads-</a:t>
            </a:r>
            <a:r>
              <a:rPr lang="en-US" sz="2800"/>
              <a:t> Commercially manufactured, individually wrapped sterile pads made of gauze</a:t>
            </a:r>
          </a:p>
          <a:p>
            <a:r>
              <a:rPr lang="en-US" sz="2800" b="1"/>
              <a:t>Special pads-</a:t>
            </a:r>
            <a:r>
              <a:rPr lang="en-US" sz="2800"/>
              <a:t> Large, thickly layered bulky pads used to control bleeding and stabilize impaled objects </a:t>
            </a:r>
          </a:p>
          <a:p>
            <a:r>
              <a:rPr lang="en-US" sz="2800" b="1"/>
              <a:t>Bandage-</a:t>
            </a:r>
            <a:r>
              <a:rPr lang="en-US" sz="2800"/>
              <a:t> Material used to hold a dressing in place</a:t>
            </a:r>
          </a:p>
          <a:p>
            <a:r>
              <a:rPr lang="en-US" sz="2800" b="1"/>
              <a:t>Triangular bandage-</a:t>
            </a:r>
            <a:r>
              <a:rPr lang="en-US" sz="2800"/>
              <a:t> Triangle-shaped piece of cloth used to apply splints and form slings</a:t>
            </a:r>
          </a:p>
        </p:txBody>
      </p:sp>
    </p:spTree>
  </p:cSld>
  <p:clrMapOvr>
    <a:masterClrMapping/>
  </p:clrMapOvr>
  <p:timing>
    <p:tnLst>
      <p:par>
        <p:cTn id="1" dur="indefinite" restart="never" nodeType="tmRoot"/>
      </p:par>
    </p:tnLst>
  </p:timing>
</p:sld>
</file>

<file path=ppt/slides/slide7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264194" name="Rectangle 2"/>
          <p:cNvSpPr>
            <a:spLocks noGrp="1" noChangeArrowheads="1"/>
          </p:cNvSpPr>
          <p:nvPr>
            <p:ph type="title"/>
          </p:nvPr>
        </p:nvSpPr>
        <p:spPr>
          <a:xfrm>
            <a:off x="457200" y="381000"/>
            <a:ext cx="8229600" cy="914400"/>
          </a:xfrm>
          <a:ln/>
        </p:spPr>
        <p:txBody>
          <a:bodyPr/>
          <a:lstStyle/>
          <a:p>
            <a:r>
              <a:rPr lang="en-US" sz="3200" b="1" dirty="0"/>
              <a:t>Slings</a:t>
            </a:r>
          </a:p>
        </p:txBody>
      </p:sp>
      <p:sp>
        <p:nvSpPr>
          <p:cNvPr id="264195" name="Rectangle 3"/>
          <p:cNvSpPr>
            <a:spLocks noGrp="1" noChangeArrowheads="1"/>
          </p:cNvSpPr>
          <p:nvPr>
            <p:ph type="body" idx="1"/>
          </p:nvPr>
        </p:nvSpPr>
        <p:spPr>
          <a:xfrm>
            <a:off x="228600" y="1447800"/>
            <a:ext cx="8686800" cy="4876800"/>
          </a:xfrm>
        </p:spPr>
        <p:txBody>
          <a:bodyPr/>
          <a:lstStyle/>
          <a:p>
            <a:pPr>
              <a:lnSpc>
                <a:spcPct val="90000"/>
              </a:lnSpc>
              <a:buFont typeface="Wingdings" pitchFamily="2" charset="2"/>
              <a:buNone/>
            </a:pPr>
            <a:r>
              <a:rPr lang="en-US" sz="2200" dirty="0"/>
              <a:t>1. </a:t>
            </a:r>
            <a:r>
              <a:rPr lang="en-US" dirty="0"/>
              <a:t>Place one end of the base of an open triangular bandage over the shoulder of the uninjured side.</a:t>
            </a:r>
          </a:p>
          <a:p>
            <a:pPr>
              <a:lnSpc>
                <a:spcPct val="90000"/>
              </a:lnSpc>
              <a:buFont typeface="Wingdings" pitchFamily="2" charset="2"/>
              <a:buNone/>
            </a:pPr>
            <a:r>
              <a:rPr lang="en-US" dirty="0"/>
              <a:t>2. Allow the bandage to hang down in front of the chest so its apex will be behind the elbow of the injured arm.</a:t>
            </a:r>
          </a:p>
          <a:p>
            <a:pPr>
              <a:lnSpc>
                <a:spcPct val="90000"/>
              </a:lnSpc>
              <a:buFont typeface="Wingdings" pitchFamily="2" charset="2"/>
              <a:buNone/>
            </a:pPr>
            <a:r>
              <a:rPr lang="en-US" dirty="0"/>
              <a:t>3. Bend the arm at the elbow with the hand slightly elevated (four to five inches). When possible, the fingertips should be exposed so you can monitor for impaired circulation.</a:t>
            </a:r>
          </a:p>
          <a:p>
            <a:pPr>
              <a:lnSpc>
                <a:spcPct val="90000"/>
              </a:lnSpc>
              <a:buFont typeface="Wingdings" pitchFamily="2" charset="2"/>
              <a:buNone/>
            </a:pPr>
            <a:endParaRPr lang="en-US" sz="2200" dirty="0"/>
          </a:p>
        </p:txBody>
      </p:sp>
    </p:spTree>
  </p:cSld>
  <p:clrMapOvr>
    <a:masterClrMapping/>
  </p:clrMapOvr>
  <p:timing>
    <p:tnLst>
      <p:par>
        <p:cTn id="1" dur="indefinite" restart="never" nodeType="tmRoot"/>
      </p:par>
    </p:tnLst>
  </p:timing>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Slings</a:t>
            </a:r>
            <a:endParaRPr lang="en-US" dirty="0"/>
          </a:p>
        </p:txBody>
      </p:sp>
      <p:sp>
        <p:nvSpPr>
          <p:cNvPr id="3" name="Content Placeholder 2"/>
          <p:cNvSpPr>
            <a:spLocks noGrp="1"/>
          </p:cNvSpPr>
          <p:nvPr>
            <p:ph idx="1"/>
          </p:nvPr>
        </p:nvSpPr>
        <p:spPr/>
        <p:txBody>
          <a:bodyPr/>
          <a:lstStyle/>
          <a:p>
            <a:pPr>
              <a:lnSpc>
                <a:spcPct val="90000"/>
              </a:lnSpc>
              <a:buFont typeface="Wingdings" pitchFamily="2" charset="2"/>
              <a:buNone/>
            </a:pPr>
            <a:r>
              <a:rPr lang="en-US" dirty="0" smtClean="0"/>
              <a:t>4. Bring the forearm across the chest and over the bandage.</a:t>
            </a:r>
          </a:p>
          <a:p>
            <a:pPr>
              <a:lnSpc>
                <a:spcPct val="90000"/>
              </a:lnSpc>
              <a:buFont typeface="Wingdings" pitchFamily="2" charset="2"/>
              <a:buNone/>
            </a:pPr>
            <a:r>
              <a:rPr lang="en-US" dirty="0" smtClean="0"/>
              <a:t>5. Carry the lower end of the bandage over the shoulder of the injured side, and tie a square knot at the uninjured side of the neck; make sure the knot is at the </a:t>
            </a:r>
            <a:r>
              <a:rPr lang="en-US" i="1" dirty="0" smtClean="0"/>
              <a:t>side </a:t>
            </a:r>
            <a:r>
              <a:rPr lang="en-US" dirty="0" smtClean="0"/>
              <a:t>of the neck.</a:t>
            </a:r>
          </a:p>
          <a:p>
            <a:pPr>
              <a:lnSpc>
                <a:spcPct val="90000"/>
              </a:lnSpc>
              <a:buFont typeface="Wingdings" pitchFamily="2" charset="2"/>
              <a:buNone/>
            </a:pPr>
            <a:r>
              <a:rPr lang="en-US" dirty="0" smtClean="0"/>
              <a:t>6. Twist the apex of the bandage and tuck it in or pin it at the elbow. </a:t>
            </a:r>
          </a:p>
          <a:p>
            <a:endParaRPr lang="en-US" dirty="0"/>
          </a:p>
        </p:txBody>
      </p:sp>
    </p:spTree>
  </p:cSld>
  <p:clrMapOvr>
    <a:masterClrMapping/>
  </p:clrMapOvr>
  <p:timing>
    <p:tnLst>
      <p:par>
        <p:cTn id="1" dur="indefinite" restart="never" nodeType="tmRoot"/>
      </p:par>
    </p:tnLst>
  </p:timing>
</p:sld>
</file>

<file path=ppt/slides/slide7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p:txBody>
          <a:bodyPr/>
          <a:lstStyle/>
          <a:p>
            <a:fld id="{6F936F41-F4EF-49BC-95A8-901906A8C59C}" type="slidenum">
              <a:rPr lang="en-US"/>
              <a:pPr/>
              <a:t>749</a:t>
            </a:fld>
            <a:endParaRPr lang="en-US"/>
          </a:p>
        </p:txBody>
      </p:sp>
      <p:sp>
        <p:nvSpPr>
          <p:cNvPr id="266243" name="Rectangle 3"/>
          <p:cNvSpPr>
            <a:spLocks noGrp="1" noChangeArrowheads="1"/>
          </p:cNvSpPr>
          <p:nvPr>
            <p:ph type="body" sz="half" idx="1"/>
          </p:nvPr>
        </p:nvSpPr>
        <p:spPr/>
        <p:txBody>
          <a:bodyPr/>
          <a:lstStyle/>
          <a:p>
            <a:pPr>
              <a:buFont typeface="Wingdings" pitchFamily="2" charset="2"/>
              <a:buNone/>
            </a:pPr>
            <a:r>
              <a:rPr lang="en-US" sz="2800" b="1"/>
              <a:t> </a:t>
            </a:r>
            <a:endParaRPr lang="en-US" sz="2800"/>
          </a:p>
        </p:txBody>
      </p:sp>
      <p:pic>
        <p:nvPicPr>
          <p:cNvPr id="266245" name="Picture 5" descr="3462510016"/>
          <p:cNvPicPr>
            <a:picLocks noGrp="1" noChangeAspect="1" noChangeArrowheads="1"/>
          </p:cNvPicPr>
          <p:nvPr>
            <p:ph sz="half" idx="2"/>
          </p:nvPr>
        </p:nvPicPr>
        <p:blipFill>
          <a:blip r:embed="rId2"/>
          <a:srcRect/>
          <a:stretch>
            <a:fillRect/>
          </a:stretch>
        </p:blipFill>
        <p:spPr>
          <a:xfrm>
            <a:off x="1600200" y="152400"/>
            <a:ext cx="5103813" cy="6553200"/>
          </a:xfrm>
          <a:noFill/>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274638"/>
            <a:ext cx="8229600" cy="715962"/>
          </a:xfrm>
        </p:spPr>
        <p:txBody>
          <a:bodyPr>
            <a:normAutofit fontScale="90000"/>
          </a:bodyPr>
          <a:lstStyle/>
          <a:p>
            <a:endParaRPr lang="en-US" smtClean="0"/>
          </a:p>
        </p:txBody>
      </p:sp>
      <p:sp>
        <p:nvSpPr>
          <p:cNvPr id="33795" name="Content Placeholder 2"/>
          <p:cNvSpPr>
            <a:spLocks noGrp="1"/>
          </p:cNvSpPr>
          <p:nvPr>
            <p:ph idx="1"/>
          </p:nvPr>
        </p:nvSpPr>
        <p:spPr>
          <a:xfrm>
            <a:off x="457200" y="1143000"/>
            <a:ext cx="8229600" cy="5257800"/>
          </a:xfrm>
        </p:spPr>
        <p:txBody>
          <a:bodyPr/>
          <a:lstStyle/>
          <a:p>
            <a:pPr>
              <a:buFont typeface="Courier New" pitchFamily="49" charset="0"/>
              <a:buChar char="o"/>
            </a:pPr>
            <a:r>
              <a:rPr lang="en-US" sz="2900" smtClean="0"/>
              <a:t>Providing regular opportunities for interaction among individuals, groups and organisations who have an interest in or are responsible for regulating nursing. (e.g. conferences, network and web based activities)</a:t>
            </a:r>
          </a:p>
          <a:p>
            <a:pPr>
              <a:buFont typeface="Courier New" pitchFamily="49" charset="0"/>
              <a:buChar char="o"/>
            </a:pPr>
            <a:r>
              <a:rPr lang="en-US" sz="2900" smtClean="0"/>
              <a:t>Providing national nurses associations and others with the tools (e.g. information, guidelines, international standards, competencies and frameworks) to enable them to remain up-to-date on regulatory matters</a:t>
            </a:r>
          </a:p>
          <a:p>
            <a:endParaRPr lang="en-US" smtClean="0"/>
          </a:p>
        </p:txBody>
      </p:sp>
    </p:spTree>
  </p:cSld>
  <p:clrMapOvr>
    <a:masterClrMapping/>
  </p:clrMapOvr>
  <p:timing>
    <p:tnLst>
      <p:par>
        <p:cTn id="1" dur="indefinite" restart="never" nodeType="tmRoot"/>
      </p:par>
    </p:tnLst>
  </p:timing>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b="1" dirty="0"/>
              <a:t>Ideal Wound Closure</a:t>
            </a:r>
          </a:p>
        </p:txBody>
      </p:sp>
      <p:sp>
        <p:nvSpPr>
          <p:cNvPr id="10243" name="Rectangle 3"/>
          <p:cNvSpPr>
            <a:spLocks noGrp="1" noChangeArrowheads="1"/>
          </p:cNvSpPr>
          <p:nvPr>
            <p:ph type="body" idx="1"/>
          </p:nvPr>
        </p:nvSpPr>
        <p:spPr/>
        <p:txBody>
          <a:bodyPr/>
          <a:lstStyle/>
          <a:p>
            <a:r>
              <a:rPr lang="en-US"/>
              <a:t>Allow for meticulous wound closure</a:t>
            </a:r>
          </a:p>
          <a:p>
            <a:r>
              <a:rPr lang="en-US"/>
              <a:t>Easily and readily applied</a:t>
            </a:r>
          </a:p>
          <a:p>
            <a:r>
              <a:rPr lang="en-US"/>
              <a:t>Painless</a:t>
            </a:r>
          </a:p>
          <a:p>
            <a:r>
              <a:rPr lang="en-US"/>
              <a:t>low risk to provider</a:t>
            </a:r>
          </a:p>
          <a:p>
            <a:r>
              <a:rPr lang="en-US"/>
              <a:t>Inexpensive</a:t>
            </a:r>
          </a:p>
          <a:p>
            <a:r>
              <a:rPr lang="en-US"/>
              <a:t>Minimal scarring</a:t>
            </a:r>
          </a:p>
          <a:p>
            <a:r>
              <a:rPr lang="en-US"/>
              <a:t>Low infection rate</a:t>
            </a:r>
          </a:p>
        </p:txBody>
      </p:sp>
    </p:spTree>
  </p:cSld>
  <p:clrMapOvr>
    <a:masterClrMapping/>
  </p:clrMapOvr>
  <p:timing>
    <p:tnLst>
      <p:par>
        <p:cTn id="1" dur="indefinite" restart="never" nodeType="tmRoot"/>
      </p:par>
    </p:tnLst>
  </p:timing>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t>Sutures</a:t>
            </a:r>
          </a:p>
        </p:txBody>
      </p:sp>
      <p:sp>
        <p:nvSpPr>
          <p:cNvPr id="11267" name="Rectangle 3"/>
          <p:cNvSpPr>
            <a:spLocks noGrp="1" noChangeArrowheads="1"/>
          </p:cNvSpPr>
          <p:nvPr>
            <p:ph type="body" sz="half" idx="2"/>
          </p:nvPr>
        </p:nvSpPr>
        <p:spPr/>
        <p:txBody>
          <a:bodyPr/>
          <a:lstStyle/>
          <a:p>
            <a:r>
              <a:rPr lang="en-US" sz="2400"/>
              <a:t>Non-absorbable sutures</a:t>
            </a:r>
          </a:p>
          <a:p>
            <a:pPr lvl="1"/>
            <a:r>
              <a:rPr lang="en-US" sz="2000"/>
              <a:t>Tinsel strength 60 days</a:t>
            </a:r>
          </a:p>
          <a:p>
            <a:pPr lvl="1"/>
            <a:r>
              <a:rPr lang="en-US" sz="2000"/>
              <a:t>Non-reactive</a:t>
            </a:r>
          </a:p>
          <a:p>
            <a:pPr lvl="1"/>
            <a:r>
              <a:rPr lang="en-US" sz="2000"/>
              <a:t>Outermost closure</a:t>
            </a:r>
          </a:p>
        </p:txBody>
      </p:sp>
      <p:pic>
        <p:nvPicPr>
          <p:cNvPr id="11273" name="Picture 9" descr="C:\Documents and Settings\Bucky Boaz\My Documents\My Pictures\New Image.JPG"/>
          <p:cNvPicPr>
            <a:picLocks noGrp="1" noChangeAspect="1" noChangeArrowheads="1"/>
          </p:cNvPicPr>
          <p:nvPr>
            <p:ph type="clipArt" sz="half" idx="1"/>
          </p:nvPr>
        </p:nvPicPr>
        <p:blipFill>
          <a:blip r:embed="rId3"/>
          <a:srcRect/>
          <a:stretch>
            <a:fillRect/>
          </a:stretch>
        </p:blipFill>
        <p:spPr>
          <a:xfrm>
            <a:off x="1476375" y="2362200"/>
            <a:ext cx="2800350" cy="3733800"/>
          </a:xfrm>
          <a:noFill/>
          <a:ln/>
        </p:spPr>
      </p:pic>
    </p:spTree>
  </p:cSld>
  <p:clrMapOvr>
    <a:masterClrMapping/>
  </p:clrMapOvr>
  <p:timing>
    <p:tnLst>
      <p:par>
        <p:cTn id="1" dur="indefinite" restart="never" nodeType="tmRoot"/>
      </p:par>
    </p:tnLst>
  </p:timing>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dirty="0"/>
              <a:t>Sutures</a:t>
            </a:r>
          </a:p>
        </p:txBody>
      </p:sp>
      <p:sp>
        <p:nvSpPr>
          <p:cNvPr id="12291" name="Rectangle 3"/>
          <p:cNvSpPr>
            <a:spLocks noGrp="1" noChangeArrowheads="1"/>
          </p:cNvSpPr>
          <p:nvPr>
            <p:ph type="body" sz="half" idx="2"/>
          </p:nvPr>
        </p:nvSpPr>
        <p:spPr/>
        <p:txBody>
          <a:bodyPr/>
          <a:lstStyle/>
          <a:p>
            <a:r>
              <a:rPr lang="en-US" sz="2400"/>
              <a:t>Absorbable sutures</a:t>
            </a:r>
          </a:p>
          <a:p>
            <a:pPr lvl="1"/>
            <a:r>
              <a:rPr lang="en-US" sz="2000"/>
              <a:t>Synthetic &gt; natural</a:t>
            </a:r>
          </a:p>
          <a:p>
            <a:pPr lvl="1"/>
            <a:r>
              <a:rPr lang="en-US" sz="2000"/>
              <a:t>Synthetic increases wound tinsel strength</a:t>
            </a:r>
          </a:p>
          <a:p>
            <a:pPr lvl="1"/>
            <a:r>
              <a:rPr lang="en-US" sz="2000"/>
              <a:t>Deeper layers</a:t>
            </a:r>
          </a:p>
          <a:p>
            <a:pPr lvl="1"/>
            <a:r>
              <a:rPr lang="en-US" sz="2000"/>
              <a:t>Avoid in highly contaminated wounds</a:t>
            </a:r>
          </a:p>
          <a:p>
            <a:pPr lvl="1"/>
            <a:r>
              <a:rPr lang="en-US" sz="2000"/>
              <a:t>Avoid in adipose tissue</a:t>
            </a:r>
          </a:p>
          <a:p>
            <a:pPr lvl="1"/>
            <a:r>
              <a:rPr lang="en-US" sz="2000"/>
              <a:t>Synthetic &amp; monofilament &gt; natural &amp; braided</a:t>
            </a:r>
          </a:p>
          <a:p>
            <a:endParaRPr lang="en-US" sz="2400"/>
          </a:p>
        </p:txBody>
      </p:sp>
      <p:pic>
        <p:nvPicPr>
          <p:cNvPr id="12294" name="Picture 6" descr="C:\Documents and Settings\Bucky Boaz\My Documents\My Pictures\chromic.JPG"/>
          <p:cNvPicPr>
            <a:picLocks noGrp="1" noChangeAspect="1" noChangeArrowheads="1"/>
          </p:cNvPicPr>
          <p:nvPr>
            <p:ph type="clipArt" sz="half" idx="1"/>
          </p:nvPr>
        </p:nvPicPr>
        <p:blipFill>
          <a:blip r:embed="rId3"/>
          <a:srcRect/>
          <a:stretch>
            <a:fillRect/>
          </a:stretch>
        </p:blipFill>
        <p:spPr>
          <a:xfrm>
            <a:off x="1476375" y="2362200"/>
            <a:ext cx="2800350" cy="3733800"/>
          </a:xfrm>
          <a:noFill/>
          <a:ln/>
        </p:spPr>
      </p:pic>
    </p:spTree>
  </p:cSld>
  <p:clrMapOvr>
    <a:masterClrMapping/>
  </p:clrMapOvr>
  <p:timing>
    <p:tnLst>
      <p:par>
        <p:cTn id="1" dur="indefinite" restart="never" nodeType="tmRoot"/>
      </p:par>
    </p:tnLst>
  </p:timing>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Sutures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Absorbable sutures are usually used for closure of deeper structures deeper than the epidermis</a:t>
            </a:r>
          </a:p>
          <a:p>
            <a:endParaRPr lang="en-US" dirty="0" smtClean="0"/>
          </a:p>
          <a:p>
            <a:r>
              <a:rPr lang="en-US" dirty="0" smtClean="0"/>
              <a:t>In general, synthetic sutures are less reactive and have greater tensile strength than sutures from natural sources, such as catgut. They increase the time during which the healing wound retains 50% of its tensile strength from less than 1 week to as long as two years. </a:t>
            </a:r>
          </a:p>
          <a:p>
            <a:r>
              <a:rPr lang="en-US" dirty="0" smtClean="0"/>
              <a:t>Chromic gut lasts for up to 2 weeks and is associated with tissue reactivity</a:t>
            </a:r>
          </a:p>
          <a:p>
            <a:endParaRPr lang="en-US" dirty="0" smtClean="0"/>
          </a:p>
          <a:p>
            <a:endParaRPr lang="en-US" dirty="0"/>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Sutures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Deep sutures help relieve skin tension, decrease dead space and hematoma formation, and probably improve cosmetic outcome.</a:t>
            </a:r>
          </a:p>
          <a:p>
            <a:r>
              <a:rPr lang="en-US" dirty="0" smtClean="0"/>
              <a:t>Deep sutures should be avoided in highly contaminated wounds, where they increase the risk of infection. </a:t>
            </a:r>
          </a:p>
          <a:p>
            <a:endParaRPr lang="en-US" dirty="0" smtClean="0"/>
          </a:p>
          <a:p>
            <a:r>
              <a:rPr lang="en-US" dirty="0" smtClean="0"/>
              <a:t>Sutures through adipose tissue do not hold tension, increase infection rates, and should be avoided </a:t>
            </a:r>
          </a:p>
          <a:p>
            <a:endParaRPr lang="en-US" dirty="0"/>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1026"/>
          <p:cNvSpPr>
            <a:spLocks noGrp="1" noChangeArrowheads="1"/>
          </p:cNvSpPr>
          <p:nvPr>
            <p:ph type="title"/>
          </p:nvPr>
        </p:nvSpPr>
        <p:spPr/>
        <p:txBody>
          <a:bodyPr/>
          <a:lstStyle/>
          <a:p>
            <a:r>
              <a:rPr lang="en-US"/>
              <a:t>Staples</a:t>
            </a:r>
          </a:p>
        </p:txBody>
      </p:sp>
      <p:sp>
        <p:nvSpPr>
          <p:cNvPr id="20483" name="Rectangle 1027"/>
          <p:cNvSpPr>
            <a:spLocks noGrp="1" noChangeArrowheads="1"/>
          </p:cNvSpPr>
          <p:nvPr>
            <p:ph type="body" sz="half" idx="1"/>
          </p:nvPr>
        </p:nvSpPr>
        <p:spPr/>
        <p:txBody>
          <a:bodyPr/>
          <a:lstStyle/>
          <a:p>
            <a:r>
              <a:rPr lang="en-US" sz="2400"/>
              <a:t>Advantages</a:t>
            </a:r>
          </a:p>
          <a:p>
            <a:pPr lvl="1"/>
            <a:r>
              <a:rPr lang="en-US" sz="2000"/>
              <a:t>Rapid application</a:t>
            </a:r>
          </a:p>
          <a:p>
            <a:pPr lvl="1"/>
            <a:r>
              <a:rPr lang="en-US" sz="2000"/>
              <a:t>Low tissue reactivity</a:t>
            </a:r>
          </a:p>
        </p:txBody>
      </p:sp>
      <p:sp>
        <p:nvSpPr>
          <p:cNvPr id="20484" name="Rectangle 1028"/>
          <p:cNvSpPr>
            <a:spLocks noGrp="1" noChangeArrowheads="1"/>
          </p:cNvSpPr>
          <p:nvPr>
            <p:ph type="body" sz="half" idx="2"/>
          </p:nvPr>
        </p:nvSpPr>
        <p:spPr/>
        <p:txBody>
          <a:bodyPr/>
          <a:lstStyle/>
          <a:p>
            <a:r>
              <a:rPr lang="en-US" sz="2400"/>
              <a:t>Disadvantages</a:t>
            </a:r>
          </a:p>
          <a:p>
            <a:pPr lvl="1"/>
            <a:r>
              <a:rPr lang="en-US" sz="2000"/>
              <a:t>Less meticulous closure</a:t>
            </a:r>
          </a:p>
          <a:p>
            <a:pPr lvl="1"/>
            <a:r>
              <a:rPr lang="en-US" sz="2000"/>
              <a:t>May interfere with some older generation imaging techniques (CT, MRI)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048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0483">
                                            <p:txEl>
                                              <p:pRg st="0" end="0"/>
                                            </p:txEl>
                                          </p:spTgt>
                                        </p:tgtEl>
                                        <p:attrNameLst>
                                          <p:attrName>ppt_c</p:attrName>
                                        </p:attrNameLst>
                                      </p:cBhvr>
                                      <p:to>
                                        <a:srgbClr val="00CC00"/>
                                      </p:to>
                                    </p:animClr>
                                  </p:subTnLst>
                                </p:cTn>
                              </p:par>
                              <p:par>
                                <p:cTn id="7" presetID="1" presetClass="entr" presetSubtype="0" fill="hold" grpId="0" nodeType="withEffect">
                                  <p:stCondLst>
                                    <p:cond delay="0"/>
                                  </p:stCondLst>
                                  <p:childTnLst>
                                    <p:set>
                                      <p:cBhvr>
                                        <p:cTn id="8" dur="1" fill="hold">
                                          <p:stCondLst>
                                            <p:cond delay="499"/>
                                          </p:stCondLst>
                                        </p:cTn>
                                        <p:tgtEl>
                                          <p:spTgt spid="2048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0483">
                                            <p:txEl>
                                              <p:pRg st="1" end="1"/>
                                            </p:txEl>
                                          </p:spTgt>
                                        </p:tgtEl>
                                        <p:attrNameLst>
                                          <p:attrName>ppt_c</p:attrName>
                                        </p:attrNameLst>
                                      </p:cBhvr>
                                      <p:to>
                                        <a:srgbClr val="00CC00"/>
                                      </p:to>
                                    </p:animClr>
                                  </p:subTnLst>
                                </p:cTn>
                              </p:par>
                              <p:par>
                                <p:cTn id="9" presetID="1" presetClass="entr" presetSubtype="0" fill="hold" grpId="0" nodeType="withEffect">
                                  <p:stCondLst>
                                    <p:cond delay="0"/>
                                  </p:stCondLst>
                                  <p:childTnLst>
                                    <p:set>
                                      <p:cBhvr>
                                        <p:cTn id="10" dur="1" fill="hold">
                                          <p:stCondLst>
                                            <p:cond delay="499"/>
                                          </p:stCondLst>
                                        </p:cTn>
                                        <p:tgtEl>
                                          <p:spTgt spid="2048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0483">
                                            <p:txEl>
                                              <p:pRg st="2" end="2"/>
                                            </p:txEl>
                                          </p:spTgt>
                                        </p:tgtEl>
                                        <p:attrNameLst>
                                          <p:attrName>ppt_c</p:attrName>
                                        </p:attrNameLst>
                                      </p:cBhvr>
                                      <p:to>
                                        <a:srgbClr val="00CC0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48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20484">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2048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utoUpdateAnimBg="0" advAuto="0"/>
      <p:bldP spid="20484" grpId="0" build="p" autoUpdateAnimBg="0"/>
    </p:bldLst>
  </p:timing>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dirty="0"/>
              <a:t>Adhesive Tapes</a:t>
            </a:r>
          </a:p>
        </p:txBody>
      </p:sp>
      <p:sp>
        <p:nvSpPr>
          <p:cNvPr id="16388" name="Rectangle 4"/>
          <p:cNvSpPr>
            <a:spLocks noGrp="1" noChangeArrowheads="1"/>
          </p:cNvSpPr>
          <p:nvPr>
            <p:ph type="body" sz="half" idx="2"/>
          </p:nvPr>
        </p:nvSpPr>
        <p:spPr/>
        <p:txBody>
          <a:bodyPr/>
          <a:lstStyle/>
          <a:p>
            <a:r>
              <a:rPr lang="en-US" sz="2400"/>
              <a:t>Less reactive than staples</a:t>
            </a:r>
          </a:p>
          <a:p>
            <a:r>
              <a:rPr lang="en-US" sz="2400"/>
              <a:t>Use of tissue adhesive adjunct (benzoin)</a:t>
            </a:r>
          </a:p>
          <a:p>
            <a:r>
              <a:rPr lang="en-US" sz="2400"/>
              <a:t>Poor outcome in areas of tension</a:t>
            </a:r>
          </a:p>
          <a:p>
            <a:r>
              <a:rPr lang="en-US" sz="2400"/>
              <a:t>Seldom used for primary closure</a:t>
            </a:r>
          </a:p>
          <a:p>
            <a:r>
              <a:rPr lang="en-US" sz="2400"/>
              <a:t>Use after suture removal</a:t>
            </a:r>
          </a:p>
          <a:p>
            <a:endParaRPr lang="en-US" sz="2400"/>
          </a:p>
        </p:txBody>
      </p:sp>
      <p:pic>
        <p:nvPicPr>
          <p:cNvPr id="16390" name="Picture 6" descr="C:\Documents and Settings\Bucky Boaz\My Documents\My Pictures\mastisol.JPG"/>
          <p:cNvPicPr>
            <a:picLocks noGrp="1" noChangeAspect="1" noChangeArrowheads="1"/>
          </p:cNvPicPr>
          <p:nvPr>
            <p:ph type="clipArt" sz="half" idx="1"/>
          </p:nvPr>
        </p:nvPicPr>
        <p:blipFill>
          <a:blip r:embed="rId3"/>
          <a:srcRect/>
          <a:stretch>
            <a:fillRect/>
          </a:stretch>
        </p:blipFill>
        <p:spPr>
          <a:xfrm>
            <a:off x="1476375" y="2362200"/>
            <a:ext cx="2800350" cy="3733800"/>
          </a:xfrm>
          <a:noFill/>
          <a:ln/>
        </p:spPr>
      </p:pic>
    </p:spTree>
  </p:cSld>
  <p:clrMapOvr>
    <a:masterClrMapping/>
  </p:clrMapOvr>
  <p:timing>
    <p:tnLst>
      <p:par>
        <p:cTn id="1" dur="indefinite" restart="never" nodeType="tmRoot"/>
      </p:par>
    </p:tnLst>
  </p:timing>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Adhesive Tapes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Surgical adhesive tapes are less reactive than staples, but they require the use of adhesive adjuncts that increase local </a:t>
            </a:r>
            <a:r>
              <a:rPr lang="en-US" dirty="0" err="1" smtClean="0"/>
              <a:t>induration</a:t>
            </a:r>
            <a:r>
              <a:rPr lang="en-US" dirty="0" smtClean="0"/>
              <a:t> and wound infection</a:t>
            </a:r>
          </a:p>
          <a:p>
            <a:endParaRPr lang="en-US" dirty="0" smtClean="0"/>
          </a:p>
          <a:p>
            <a:r>
              <a:rPr lang="en-US" dirty="0" smtClean="0"/>
              <a:t>Tape alone cannot maintain wound integrity in areas subject to tension.</a:t>
            </a:r>
          </a:p>
          <a:p>
            <a:endParaRPr lang="en-US" dirty="0" smtClean="0"/>
          </a:p>
          <a:p>
            <a:r>
              <a:rPr lang="en-US" dirty="0" smtClean="0"/>
              <a:t>They are seldom recommended for primary wound closure, but are often used after suture removal to decrease tension on the wound until they fall off.</a:t>
            </a:r>
            <a:endParaRPr lang="en-US" dirty="0"/>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1026"/>
          <p:cNvSpPr>
            <a:spLocks noGrp="1" noChangeArrowheads="1"/>
          </p:cNvSpPr>
          <p:nvPr>
            <p:ph type="title"/>
          </p:nvPr>
        </p:nvSpPr>
        <p:spPr/>
        <p:txBody>
          <a:bodyPr/>
          <a:lstStyle/>
          <a:p>
            <a:r>
              <a:rPr lang="en-US"/>
              <a:t>Adhesive Tapes</a:t>
            </a:r>
          </a:p>
        </p:txBody>
      </p:sp>
      <p:sp>
        <p:nvSpPr>
          <p:cNvPr id="21507" name="Rectangle 1027"/>
          <p:cNvSpPr>
            <a:spLocks noGrp="1" noChangeArrowheads="1"/>
          </p:cNvSpPr>
          <p:nvPr>
            <p:ph type="body" sz="half" idx="1"/>
          </p:nvPr>
        </p:nvSpPr>
        <p:spPr/>
        <p:txBody>
          <a:bodyPr/>
          <a:lstStyle/>
          <a:p>
            <a:r>
              <a:rPr lang="en-US" sz="2400"/>
              <a:t>Advantages</a:t>
            </a:r>
          </a:p>
          <a:p>
            <a:pPr lvl="1"/>
            <a:r>
              <a:rPr lang="en-US" sz="2000"/>
              <a:t>Least reactive</a:t>
            </a:r>
          </a:p>
          <a:p>
            <a:pPr lvl="1"/>
            <a:r>
              <a:rPr lang="en-US" sz="2000"/>
              <a:t>Lowest infection rate</a:t>
            </a:r>
          </a:p>
          <a:p>
            <a:pPr lvl="1"/>
            <a:r>
              <a:rPr lang="en-US" sz="2000"/>
              <a:t>Rapid application</a:t>
            </a:r>
          </a:p>
          <a:p>
            <a:pPr lvl="1"/>
            <a:r>
              <a:rPr lang="en-US" sz="2000"/>
              <a:t>Patient comfort</a:t>
            </a:r>
          </a:p>
          <a:p>
            <a:pPr lvl="1"/>
            <a:r>
              <a:rPr lang="en-US" sz="2000"/>
              <a:t>Low cost</a:t>
            </a:r>
          </a:p>
          <a:p>
            <a:pPr lvl="1"/>
            <a:r>
              <a:rPr lang="en-US" sz="2000"/>
              <a:t>No risk of needle stick</a:t>
            </a:r>
          </a:p>
          <a:p>
            <a:endParaRPr lang="en-US" sz="2400"/>
          </a:p>
        </p:txBody>
      </p:sp>
      <p:sp>
        <p:nvSpPr>
          <p:cNvPr id="21508" name="Rectangle 1028"/>
          <p:cNvSpPr>
            <a:spLocks noGrp="1" noChangeArrowheads="1"/>
          </p:cNvSpPr>
          <p:nvPr>
            <p:ph type="body" sz="half" idx="2"/>
          </p:nvPr>
        </p:nvSpPr>
        <p:spPr/>
        <p:txBody>
          <a:bodyPr/>
          <a:lstStyle/>
          <a:p>
            <a:pPr>
              <a:lnSpc>
                <a:spcPct val="90000"/>
              </a:lnSpc>
            </a:pPr>
            <a:r>
              <a:rPr lang="en-US" sz="2400"/>
              <a:t>Disadvantages</a:t>
            </a:r>
          </a:p>
          <a:p>
            <a:pPr lvl="1">
              <a:lnSpc>
                <a:spcPct val="90000"/>
              </a:lnSpc>
            </a:pPr>
            <a:r>
              <a:rPr lang="en-US" sz="2000"/>
              <a:t>Frequently falls off</a:t>
            </a:r>
          </a:p>
          <a:p>
            <a:pPr lvl="1">
              <a:lnSpc>
                <a:spcPct val="90000"/>
              </a:lnSpc>
            </a:pPr>
            <a:r>
              <a:rPr lang="en-US" sz="2000"/>
              <a:t>Lower tensile strength than sutures</a:t>
            </a:r>
          </a:p>
          <a:p>
            <a:pPr lvl="1">
              <a:lnSpc>
                <a:spcPct val="90000"/>
              </a:lnSpc>
            </a:pPr>
            <a:r>
              <a:rPr lang="en-US" sz="2000"/>
              <a:t>Highest rate of dehiscence</a:t>
            </a:r>
          </a:p>
          <a:p>
            <a:pPr lvl="1">
              <a:lnSpc>
                <a:spcPct val="90000"/>
              </a:lnSpc>
            </a:pPr>
            <a:r>
              <a:rPr lang="en-US" sz="2000"/>
              <a:t>Requires use of toxic adjuncts</a:t>
            </a:r>
          </a:p>
          <a:p>
            <a:pPr lvl="1">
              <a:lnSpc>
                <a:spcPct val="90000"/>
              </a:lnSpc>
            </a:pPr>
            <a:r>
              <a:rPr lang="en-US" sz="2000"/>
              <a:t>Cannot be used in areas of hair</a:t>
            </a:r>
          </a:p>
          <a:p>
            <a:pPr lvl="1">
              <a:lnSpc>
                <a:spcPct val="90000"/>
              </a:lnSpc>
            </a:pPr>
            <a:r>
              <a:rPr lang="en-US" sz="2000"/>
              <a:t>Cannot get wet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150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1507">
                                            <p:txEl>
                                              <p:pRg st="0" end="0"/>
                                            </p:txEl>
                                          </p:spTgt>
                                        </p:tgtEl>
                                        <p:attrNameLst>
                                          <p:attrName>ppt_c</p:attrName>
                                        </p:attrNameLst>
                                      </p:cBhvr>
                                      <p:to>
                                        <a:srgbClr val="00CC00"/>
                                      </p:to>
                                    </p:animClr>
                                  </p:subTnLst>
                                </p:cTn>
                              </p:par>
                              <p:par>
                                <p:cTn id="7" presetID="1" presetClass="entr" presetSubtype="0" fill="hold" grpId="0" nodeType="withEffect">
                                  <p:stCondLst>
                                    <p:cond delay="0"/>
                                  </p:stCondLst>
                                  <p:childTnLst>
                                    <p:set>
                                      <p:cBhvr>
                                        <p:cTn id="8" dur="1" fill="hold">
                                          <p:stCondLst>
                                            <p:cond delay="499"/>
                                          </p:stCondLst>
                                        </p:cTn>
                                        <p:tgtEl>
                                          <p:spTgt spid="2150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1507">
                                            <p:txEl>
                                              <p:pRg st="1" end="1"/>
                                            </p:txEl>
                                          </p:spTgt>
                                        </p:tgtEl>
                                        <p:attrNameLst>
                                          <p:attrName>ppt_c</p:attrName>
                                        </p:attrNameLst>
                                      </p:cBhvr>
                                      <p:to>
                                        <a:srgbClr val="00CC00"/>
                                      </p:to>
                                    </p:animClr>
                                  </p:subTnLst>
                                </p:cTn>
                              </p:par>
                              <p:par>
                                <p:cTn id="9" presetID="1" presetClass="entr" presetSubtype="0" fill="hold" grpId="0" nodeType="withEffect">
                                  <p:stCondLst>
                                    <p:cond delay="0"/>
                                  </p:stCondLst>
                                  <p:childTnLst>
                                    <p:set>
                                      <p:cBhvr>
                                        <p:cTn id="10" dur="1" fill="hold">
                                          <p:stCondLst>
                                            <p:cond delay="499"/>
                                          </p:stCondLst>
                                        </p:cTn>
                                        <p:tgtEl>
                                          <p:spTgt spid="2150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1507">
                                            <p:txEl>
                                              <p:pRg st="2" end="2"/>
                                            </p:txEl>
                                          </p:spTgt>
                                        </p:tgtEl>
                                        <p:attrNameLst>
                                          <p:attrName>ppt_c</p:attrName>
                                        </p:attrNameLst>
                                      </p:cBhvr>
                                      <p:to>
                                        <a:srgbClr val="00CC00"/>
                                      </p:to>
                                    </p:animClr>
                                  </p:subTnLst>
                                </p:cTn>
                              </p:par>
                              <p:par>
                                <p:cTn id="11" presetID="1" presetClass="entr" presetSubtype="0" fill="hold" grpId="0" nodeType="withEffect">
                                  <p:stCondLst>
                                    <p:cond delay="0"/>
                                  </p:stCondLst>
                                  <p:childTnLst>
                                    <p:set>
                                      <p:cBhvr>
                                        <p:cTn id="12" dur="1" fill="hold">
                                          <p:stCondLst>
                                            <p:cond delay="499"/>
                                          </p:stCondLst>
                                        </p:cTn>
                                        <p:tgtEl>
                                          <p:spTgt spid="21507">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1507">
                                            <p:txEl>
                                              <p:pRg st="3" end="3"/>
                                            </p:txEl>
                                          </p:spTgt>
                                        </p:tgtEl>
                                        <p:attrNameLst>
                                          <p:attrName>ppt_c</p:attrName>
                                        </p:attrNameLst>
                                      </p:cBhvr>
                                      <p:to>
                                        <a:srgbClr val="00CC00"/>
                                      </p:to>
                                    </p:animClr>
                                  </p:subTnLst>
                                </p:cTn>
                              </p:par>
                              <p:par>
                                <p:cTn id="13" presetID="1" presetClass="entr" presetSubtype="0" fill="hold" grpId="0" nodeType="withEffect">
                                  <p:stCondLst>
                                    <p:cond delay="0"/>
                                  </p:stCondLst>
                                  <p:childTnLst>
                                    <p:set>
                                      <p:cBhvr>
                                        <p:cTn id="14" dur="1" fill="hold">
                                          <p:stCondLst>
                                            <p:cond delay="499"/>
                                          </p:stCondLst>
                                        </p:cTn>
                                        <p:tgtEl>
                                          <p:spTgt spid="21507">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1507">
                                            <p:txEl>
                                              <p:pRg st="4" end="4"/>
                                            </p:txEl>
                                          </p:spTgt>
                                        </p:tgtEl>
                                        <p:attrNameLst>
                                          <p:attrName>ppt_c</p:attrName>
                                        </p:attrNameLst>
                                      </p:cBhvr>
                                      <p:to>
                                        <a:srgbClr val="00CC00"/>
                                      </p:to>
                                    </p:animClr>
                                  </p:subTnLst>
                                </p:cTn>
                              </p:par>
                              <p:par>
                                <p:cTn id="15" presetID="1" presetClass="entr" presetSubtype="0" fill="hold" grpId="0" nodeType="withEffect">
                                  <p:stCondLst>
                                    <p:cond delay="0"/>
                                  </p:stCondLst>
                                  <p:childTnLst>
                                    <p:set>
                                      <p:cBhvr>
                                        <p:cTn id="16" dur="1" fill="hold">
                                          <p:stCondLst>
                                            <p:cond delay="499"/>
                                          </p:stCondLst>
                                        </p:cTn>
                                        <p:tgtEl>
                                          <p:spTgt spid="21507">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1507">
                                            <p:txEl>
                                              <p:pRg st="5" end="5"/>
                                            </p:txEl>
                                          </p:spTgt>
                                        </p:tgtEl>
                                        <p:attrNameLst>
                                          <p:attrName>ppt_c</p:attrName>
                                        </p:attrNameLst>
                                      </p:cBhvr>
                                      <p:to>
                                        <a:srgbClr val="00CC00"/>
                                      </p:to>
                                    </p:animClr>
                                  </p:subTnLst>
                                </p:cTn>
                              </p:par>
                              <p:par>
                                <p:cTn id="17" presetID="1" presetClass="entr" presetSubtype="0" fill="hold" grpId="0" nodeType="withEffect">
                                  <p:stCondLst>
                                    <p:cond delay="0"/>
                                  </p:stCondLst>
                                  <p:childTnLst>
                                    <p:set>
                                      <p:cBhvr>
                                        <p:cTn id="18" dur="1" fill="hold">
                                          <p:stCondLst>
                                            <p:cond delay="499"/>
                                          </p:stCondLst>
                                        </p:cTn>
                                        <p:tgtEl>
                                          <p:spTgt spid="21507">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1507">
                                            <p:txEl>
                                              <p:pRg st="6" end="6"/>
                                            </p:txEl>
                                          </p:spTgt>
                                        </p:tgtEl>
                                        <p:attrNameLst>
                                          <p:attrName>ppt_c</p:attrName>
                                        </p:attrNameLst>
                                      </p:cBhvr>
                                      <p:to>
                                        <a:srgbClr val="00CC0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508">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21508">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21508">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21508">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21508">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21508">
                                            <p:txEl>
                                              <p:pRg st="5" end="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2150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autoUpdateAnimBg="0" advAuto="0"/>
      <p:bldP spid="21508" grpId="0" build="p" autoUpdateAnimBg="0"/>
    </p:bldLst>
  </p:timing>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Tissue Adhesives</a:t>
            </a:r>
          </a:p>
        </p:txBody>
      </p:sp>
      <p:sp>
        <p:nvSpPr>
          <p:cNvPr id="17412" name="Rectangle 4"/>
          <p:cNvSpPr>
            <a:spLocks noGrp="1" noChangeArrowheads="1"/>
          </p:cNvSpPr>
          <p:nvPr>
            <p:ph type="body" sz="half" idx="2"/>
          </p:nvPr>
        </p:nvSpPr>
        <p:spPr/>
        <p:txBody>
          <a:bodyPr/>
          <a:lstStyle/>
          <a:p>
            <a:r>
              <a:rPr lang="en-US" sz="2400"/>
              <a:t>Dermabond, Ethicon</a:t>
            </a:r>
          </a:p>
          <a:p>
            <a:r>
              <a:rPr lang="en-US" sz="2400"/>
              <a:t>Topical use only</a:t>
            </a:r>
          </a:p>
          <a:p>
            <a:r>
              <a:rPr lang="en-US" sz="2400"/>
              <a:t>Outcome equal to 5-0 and 6-0 facial repairs</a:t>
            </a:r>
          </a:p>
          <a:p>
            <a:r>
              <a:rPr lang="en-US" sz="2400"/>
              <a:t>Less pain and time</a:t>
            </a:r>
          </a:p>
          <a:p>
            <a:r>
              <a:rPr lang="en-US" sz="2400"/>
              <a:t>Slough off in 7-10 days</a:t>
            </a:r>
          </a:p>
          <a:p>
            <a:r>
              <a:rPr lang="en-US" sz="2400"/>
              <a:t>Act as own dressing</a:t>
            </a:r>
          </a:p>
          <a:p>
            <a:r>
              <a:rPr lang="en-US" sz="2400"/>
              <a:t>No antibiotic ointment</a:t>
            </a:r>
          </a:p>
        </p:txBody>
      </p:sp>
      <p:pic>
        <p:nvPicPr>
          <p:cNvPr id="17414" name="Picture 6" descr="A:\MVC-005F.JPG"/>
          <p:cNvPicPr>
            <a:picLocks noGrp="1" noChangeAspect="1" noChangeArrowheads="1"/>
          </p:cNvPicPr>
          <p:nvPr>
            <p:ph type="clipArt" sz="half" idx="1"/>
          </p:nvPr>
        </p:nvPicPr>
        <p:blipFill>
          <a:blip r:embed="rId3"/>
          <a:srcRect/>
          <a:stretch>
            <a:fillRect/>
          </a:stretch>
        </p:blipFill>
        <p:spPr>
          <a:xfrm>
            <a:off x="914400" y="2757488"/>
            <a:ext cx="3924300" cy="2943225"/>
          </a:xfrm>
          <a:noFill/>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274638"/>
            <a:ext cx="8229600" cy="639762"/>
          </a:xfrm>
        </p:spPr>
        <p:txBody>
          <a:bodyPr>
            <a:normAutofit fontScale="90000"/>
          </a:bodyPr>
          <a:lstStyle/>
          <a:p>
            <a:endParaRPr lang="en-US" smtClean="0"/>
          </a:p>
        </p:txBody>
      </p:sp>
      <p:sp>
        <p:nvSpPr>
          <p:cNvPr id="34819" name="Content Placeholder 2"/>
          <p:cNvSpPr>
            <a:spLocks noGrp="1"/>
          </p:cNvSpPr>
          <p:nvPr>
            <p:ph idx="1"/>
          </p:nvPr>
        </p:nvSpPr>
        <p:spPr>
          <a:xfrm>
            <a:off x="457200" y="990600"/>
            <a:ext cx="8229600" cy="5410200"/>
          </a:xfrm>
        </p:spPr>
        <p:txBody>
          <a:bodyPr/>
          <a:lstStyle/>
          <a:p>
            <a:pPr>
              <a:buFont typeface="Courier New" pitchFamily="49" charset="0"/>
              <a:buChar char="o"/>
            </a:pPr>
            <a:r>
              <a:rPr lang="en-US" smtClean="0"/>
              <a:t>Providing nursing and other key stakeholders with advice and consultation to undertake reforms and to respond to changes having an impact on professional regulation.</a:t>
            </a:r>
          </a:p>
          <a:p>
            <a:pPr>
              <a:buFont typeface="Courier New" pitchFamily="49" charset="0"/>
              <a:buChar char="o"/>
            </a:pPr>
            <a:r>
              <a:rPr lang="en-US" smtClean="0"/>
              <a:t>Liaising with international institutions addressing issues of regulation.</a:t>
            </a:r>
          </a:p>
          <a:p>
            <a:pPr>
              <a:buFont typeface="Courier New" pitchFamily="49" charset="0"/>
              <a:buChar char="o"/>
            </a:pPr>
            <a:r>
              <a:rPr lang="en-US" smtClean="0"/>
              <a:t>Influencing/negotiating regulatory reform in the best interest of the public and the profession.</a:t>
            </a:r>
          </a:p>
          <a:p>
            <a:endParaRPr lang="en-US" smtClean="0"/>
          </a:p>
        </p:txBody>
      </p:sp>
    </p:spTree>
  </p:cSld>
  <p:clrMapOvr>
    <a:masterClrMapping/>
  </p:clrMapOvr>
  <p:timing>
    <p:tnLst>
      <p:par>
        <p:cTn id="1" dur="indefinite" restart="never" nodeType="tmRoot"/>
      </p:par>
    </p:tnLst>
  </p:timing>
</p:sld>
</file>

<file path=ppt/slides/slide7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1026"/>
          <p:cNvSpPr>
            <a:spLocks noGrp="1" noChangeArrowheads="1"/>
          </p:cNvSpPr>
          <p:nvPr>
            <p:ph type="title"/>
          </p:nvPr>
        </p:nvSpPr>
        <p:spPr/>
        <p:txBody>
          <a:bodyPr/>
          <a:lstStyle/>
          <a:p>
            <a:r>
              <a:rPr lang="en-US"/>
              <a:t>Tissue Adhesives</a:t>
            </a:r>
          </a:p>
        </p:txBody>
      </p:sp>
      <p:sp>
        <p:nvSpPr>
          <p:cNvPr id="22531" name="Rectangle 1027"/>
          <p:cNvSpPr>
            <a:spLocks noGrp="1" noChangeArrowheads="1"/>
          </p:cNvSpPr>
          <p:nvPr>
            <p:ph type="body" sz="half" idx="1"/>
          </p:nvPr>
        </p:nvSpPr>
        <p:spPr/>
        <p:txBody>
          <a:bodyPr/>
          <a:lstStyle/>
          <a:p>
            <a:r>
              <a:rPr lang="en-US" sz="2400"/>
              <a:t>Advantages</a:t>
            </a:r>
          </a:p>
          <a:p>
            <a:pPr lvl="1"/>
            <a:r>
              <a:rPr lang="en-US" sz="2000"/>
              <a:t>Rapid application</a:t>
            </a:r>
          </a:p>
          <a:p>
            <a:pPr lvl="1"/>
            <a:r>
              <a:rPr lang="en-US" sz="2000"/>
              <a:t>Patient comfort</a:t>
            </a:r>
          </a:p>
          <a:p>
            <a:pPr lvl="1"/>
            <a:r>
              <a:rPr lang="en-US" sz="2000"/>
              <a:t>Resistant to bacterial growth</a:t>
            </a:r>
          </a:p>
          <a:p>
            <a:pPr lvl="1"/>
            <a:r>
              <a:rPr lang="en-US" sz="2000"/>
              <a:t>No need for removal</a:t>
            </a:r>
          </a:p>
          <a:p>
            <a:pPr lvl="1"/>
            <a:r>
              <a:rPr lang="en-US" sz="2000"/>
              <a:t>Low cost</a:t>
            </a:r>
          </a:p>
          <a:p>
            <a:pPr lvl="1"/>
            <a:r>
              <a:rPr lang="en-US" sz="2000"/>
              <a:t>No risk of needle stick</a:t>
            </a:r>
          </a:p>
        </p:txBody>
      </p:sp>
      <p:sp>
        <p:nvSpPr>
          <p:cNvPr id="22532" name="Rectangle 1028"/>
          <p:cNvSpPr>
            <a:spLocks noGrp="1" noChangeArrowheads="1"/>
          </p:cNvSpPr>
          <p:nvPr>
            <p:ph type="body" sz="half" idx="2"/>
          </p:nvPr>
        </p:nvSpPr>
        <p:spPr/>
        <p:txBody>
          <a:bodyPr/>
          <a:lstStyle/>
          <a:p>
            <a:r>
              <a:rPr lang="en-US" sz="2400"/>
              <a:t>Disadvantages</a:t>
            </a:r>
          </a:p>
          <a:p>
            <a:pPr lvl="1"/>
            <a:r>
              <a:rPr lang="en-US" sz="2000"/>
              <a:t>Lower tensile strength than sutures</a:t>
            </a:r>
          </a:p>
          <a:p>
            <a:pPr lvl="1"/>
            <a:r>
              <a:rPr lang="en-US" sz="2000"/>
              <a:t>Dehiscence over high tension areas (joints)</a:t>
            </a:r>
          </a:p>
          <a:p>
            <a:pPr lvl="1"/>
            <a:r>
              <a:rPr lang="en-US" sz="2000"/>
              <a:t>Not useful on hands</a:t>
            </a:r>
          </a:p>
          <a:p>
            <a:pPr lvl="1"/>
            <a:r>
              <a:rPr lang="en-US" sz="2000"/>
              <a:t>Cannot bathe or swim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253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2531">
                                            <p:txEl>
                                              <p:pRg st="0" end="0"/>
                                            </p:txEl>
                                          </p:spTgt>
                                        </p:tgtEl>
                                        <p:attrNameLst>
                                          <p:attrName>ppt_c</p:attrName>
                                        </p:attrNameLst>
                                      </p:cBhvr>
                                      <p:to>
                                        <a:srgbClr val="00CC00"/>
                                      </p:to>
                                    </p:animClr>
                                  </p:subTnLst>
                                </p:cTn>
                              </p:par>
                              <p:par>
                                <p:cTn id="7" presetID="1" presetClass="entr" presetSubtype="0" fill="hold" grpId="0" nodeType="withEffect">
                                  <p:stCondLst>
                                    <p:cond delay="0"/>
                                  </p:stCondLst>
                                  <p:childTnLst>
                                    <p:set>
                                      <p:cBhvr>
                                        <p:cTn id="8" dur="1" fill="hold">
                                          <p:stCondLst>
                                            <p:cond delay="499"/>
                                          </p:stCondLst>
                                        </p:cTn>
                                        <p:tgtEl>
                                          <p:spTgt spid="2253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2531">
                                            <p:txEl>
                                              <p:pRg st="1" end="1"/>
                                            </p:txEl>
                                          </p:spTgt>
                                        </p:tgtEl>
                                        <p:attrNameLst>
                                          <p:attrName>ppt_c</p:attrName>
                                        </p:attrNameLst>
                                      </p:cBhvr>
                                      <p:to>
                                        <a:srgbClr val="00CC00"/>
                                      </p:to>
                                    </p:animClr>
                                  </p:subTnLst>
                                </p:cTn>
                              </p:par>
                              <p:par>
                                <p:cTn id="9" presetID="1" presetClass="entr" presetSubtype="0" fill="hold" grpId="0" nodeType="withEffect">
                                  <p:stCondLst>
                                    <p:cond delay="0"/>
                                  </p:stCondLst>
                                  <p:childTnLst>
                                    <p:set>
                                      <p:cBhvr>
                                        <p:cTn id="10" dur="1" fill="hold">
                                          <p:stCondLst>
                                            <p:cond delay="499"/>
                                          </p:stCondLst>
                                        </p:cTn>
                                        <p:tgtEl>
                                          <p:spTgt spid="2253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2531">
                                            <p:txEl>
                                              <p:pRg st="2" end="2"/>
                                            </p:txEl>
                                          </p:spTgt>
                                        </p:tgtEl>
                                        <p:attrNameLst>
                                          <p:attrName>ppt_c</p:attrName>
                                        </p:attrNameLst>
                                      </p:cBhvr>
                                      <p:to>
                                        <a:srgbClr val="00CC00"/>
                                      </p:to>
                                    </p:animClr>
                                  </p:subTnLst>
                                </p:cTn>
                              </p:par>
                              <p:par>
                                <p:cTn id="11" presetID="1" presetClass="entr" presetSubtype="0" fill="hold" grpId="0" nodeType="withEffect">
                                  <p:stCondLst>
                                    <p:cond delay="0"/>
                                  </p:stCondLst>
                                  <p:childTnLst>
                                    <p:set>
                                      <p:cBhvr>
                                        <p:cTn id="12" dur="1" fill="hold">
                                          <p:stCondLst>
                                            <p:cond delay="499"/>
                                          </p:stCondLst>
                                        </p:cTn>
                                        <p:tgtEl>
                                          <p:spTgt spid="2253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2531">
                                            <p:txEl>
                                              <p:pRg st="3" end="3"/>
                                            </p:txEl>
                                          </p:spTgt>
                                        </p:tgtEl>
                                        <p:attrNameLst>
                                          <p:attrName>ppt_c</p:attrName>
                                        </p:attrNameLst>
                                      </p:cBhvr>
                                      <p:to>
                                        <a:srgbClr val="00CC00"/>
                                      </p:to>
                                    </p:animClr>
                                  </p:subTnLst>
                                </p:cTn>
                              </p:par>
                              <p:par>
                                <p:cTn id="13" presetID="1" presetClass="entr" presetSubtype="0" fill="hold" grpId="0" nodeType="withEffect">
                                  <p:stCondLst>
                                    <p:cond delay="0"/>
                                  </p:stCondLst>
                                  <p:childTnLst>
                                    <p:set>
                                      <p:cBhvr>
                                        <p:cTn id="14" dur="1" fill="hold">
                                          <p:stCondLst>
                                            <p:cond delay="499"/>
                                          </p:stCondLst>
                                        </p:cTn>
                                        <p:tgtEl>
                                          <p:spTgt spid="2253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2531">
                                            <p:txEl>
                                              <p:pRg st="4" end="4"/>
                                            </p:txEl>
                                          </p:spTgt>
                                        </p:tgtEl>
                                        <p:attrNameLst>
                                          <p:attrName>ppt_c</p:attrName>
                                        </p:attrNameLst>
                                      </p:cBhvr>
                                      <p:to>
                                        <a:srgbClr val="00CC00"/>
                                      </p:to>
                                    </p:animClr>
                                  </p:subTnLst>
                                </p:cTn>
                              </p:par>
                              <p:par>
                                <p:cTn id="15" presetID="1" presetClass="entr" presetSubtype="0" fill="hold" grpId="0" nodeType="withEffect">
                                  <p:stCondLst>
                                    <p:cond delay="0"/>
                                  </p:stCondLst>
                                  <p:childTnLst>
                                    <p:set>
                                      <p:cBhvr>
                                        <p:cTn id="16" dur="1" fill="hold">
                                          <p:stCondLst>
                                            <p:cond delay="499"/>
                                          </p:stCondLst>
                                        </p:cTn>
                                        <p:tgtEl>
                                          <p:spTgt spid="22531">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2531">
                                            <p:txEl>
                                              <p:pRg st="5" end="5"/>
                                            </p:txEl>
                                          </p:spTgt>
                                        </p:tgtEl>
                                        <p:attrNameLst>
                                          <p:attrName>ppt_c</p:attrName>
                                        </p:attrNameLst>
                                      </p:cBhvr>
                                      <p:to>
                                        <a:srgbClr val="00CC00"/>
                                      </p:to>
                                    </p:animClr>
                                  </p:subTnLst>
                                </p:cTn>
                              </p:par>
                              <p:par>
                                <p:cTn id="17" presetID="1" presetClass="entr" presetSubtype="0" fill="hold" grpId="0" nodeType="withEffect">
                                  <p:stCondLst>
                                    <p:cond delay="0"/>
                                  </p:stCondLst>
                                  <p:childTnLst>
                                    <p:set>
                                      <p:cBhvr>
                                        <p:cTn id="18" dur="1" fill="hold">
                                          <p:stCondLst>
                                            <p:cond delay="499"/>
                                          </p:stCondLst>
                                        </p:cTn>
                                        <p:tgtEl>
                                          <p:spTgt spid="22531">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2531">
                                            <p:txEl>
                                              <p:pRg st="6" end="6"/>
                                            </p:txEl>
                                          </p:spTgt>
                                        </p:tgtEl>
                                        <p:attrNameLst>
                                          <p:attrName>ppt_c</p:attrName>
                                        </p:attrNameLst>
                                      </p:cBhvr>
                                      <p:to>
                                        <a:srgbClr val="00CC0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2532">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22532">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22532">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22532">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2253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autoUpdateAnimBg="0" advAuto="0"/>
      <p:bldP spid="22532" grpId="0" build="p" autoUpdateAnimBg="0"/>
    </p:bldLst>
  </p:timing>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Post-procedural Care</a:t>
            </a:r>
          </a:p>
        </p:txBody>
      </p:sp>
      <p:sp>
        <p:nvSpPr>
          <p:cNvPr id="18435" name="Rectangle 3"/>
          <p:cNvSpPr>
            <a:spLocks noGrp="1" noChangeArrowheads="1"/>
          </p:cNvSpPr>
          <p:nvPr>
            <p:ph type="body" idx="1"/>
          </p:nvPr>
        </p:nvSpPr>
        <p:spPr/>
        <p:txBody>
          <a:bodyPr/>
          <a:lstStyle/>
          <a:p>
            <a:r>
              <a:rPr lang="en-US"/>
              <a:t>Dressing for 24-48 hours</a:t>
            </a:r>
          </a:p>
          <a:p>
            <a:r>
              <a:rPr lang="en-US"/>
              <a:t>Topical antibiotics</a:t>
            </a:r>
          </a:p>
          <a:p>
            <a:r>
              <a:rPr lang="en-US"/>
              <a:t>Start cleansing in 24 hours</a:t>
            </a:r>
          </a:p>
          <a:p>
            <a:r>
              <a:rPr lang="en-US"/>
              <a:t>Suture/staple removal</a:t>
            </a:r>
          </a:p>
          <a:p>
            <a:pPr lvl="1"/>
            <a:r>
              <a:rPr lang="en-US"/>
              <a:t>Face 3-5 days</a:t>
            </a:r>
          </a:p>
          <a:p>
            <a:pPr lvl="1"/>
            <a:r>
              <a:rPr lang="en-US"/>
              <a:t>Non-tension areas 7-10 days</a:t>
            </a:r>
          </a:p>
          <a:p>
            <a:pPr lvl="1"/>
            <a:r>
              <a:rPr lang="en-US"/>
              <a:t>Tension areas 10-14 days</a:t>
            </a:r>
          </a:p>
        </p:txBody>
      </p:sp>
    </p:spTree>
  </p:cSld>
  <p:clrMapOvr>
    <a:masterClrMapping/>
  </p:clrMapOvr>
  <p:timing>
    <p:tnLst>
      <p:par>
        <p:cTn id="1" dur="indefinite" restart="never" nodeType="tmRoot"/>
      </p:par>
    </p:tnLst>
  </p:timing>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p:cNvSpPr>
            <a:spLocks noGrp="1" noChangeArrowheads="1"/>
          </p:cNvSpPr>
          <p:nvPr>
            <p:ph type="title"/>
          </p:nvPr>
        </p:nvSpPr>
        <p:spPr/>
        <p:txBody>
          <a:bodyPr/>
          <a:lstStyle/>
          <a:p>
            <a:r>
              <a:rPr lang="en-US"/>
              <a:t>The Interrupted Stitch</a:t>
            </a:r>
          </a:p>
        </p:txBody>
      </p:sp>
      <p:pic>
        <p:nvPicPr>
          <p:cNvPr id="32771" name="Picture 1027" descr="A:\interr.jpg"/>
          <p:cNvPicPr>
            <a:picLocks noChangeAspect="1" noChangeArrowheads="1"/>
          </p:cNvPicPr>
          <p:nvPr/>
        </p:nvPicPr>
        <p:blipFill>
          <a:blip r:embed="rId3"/>
          <a:srcRect/>
          <a:stretch>
            <a:fillRect/>
          </a:stretch>
        </p:blipFill>
        <p:spPr bwMode="auto">
          <a:xfrm>
            <a:off x="2209800" y="2438400"/>
            <a:ext cx="4495800" cy="3697288"/>
          </a:xfrm>
          <a:prstGeom prst="rect">
            <a:avLst/>
          </a:prstGeom>
          <a:noFill/>
        </p:spPr>
      </p:pic>
    </p:spTree>
  </p:cSld>
  <p:clrMapOvr>
    <a:masterClrMapping/>
  </p:clrMapOvr>
  <p:timing>
    <p:tnLst>
      <p:par>
        <p:cTn id="1" dur="indefinite" restart="never" nodeType="tmRoot"/>
      </p:par>
    </p:tnLst>
  </p:timing>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t>The Interrupted Stitch</a:t>
            </a:r>
          </a:p>
        </p:txBody>
      </p:sp>
      <p:sp>
        <p:nvSpPr>
          <p:cNvPr id="25603" name="Rectangle 3"/>
          <p:cNvSpPr>
            <a:spLocks noGrp="1" noChangeArrowheads="1"/>
          </p:cNvSpPr>
          <p:nvPr>
            <p:ph type="body" sz="half" idx="1"/>
          </p:nvPr>
        </p:nvSpPr>
        <p:spPr/>
        <p:txBody>
          <a:bodyPr/>
          <a:lstStyle/>
          <a:p>
            <a:pPr>
              <a:lnSpc>
                <a:spcPct val="90000"/>
              </a:lnSpc>
            </a:pPr>
            <a:r>
              <a:rPr lang="en-US" sz="2400"/>
              <a:t>Instrumentation</a:t>
            </a:r>
          </a:p>
          <a:p>
            <a:pPr lvl="1">
              <a:lnSpc>
                <a:spcPct val="90000"/>
              </a:lnSpc>
            </a:pPr>
            <a:r>
              <a:rPr lang="en-US" sz="2000"/>
              <a:t>Hemostat</a:t>
            </a:r>
          </a:p>
          <a:p>
            <a:pPr lvl="1">
              <a:lnSpc>
                <a:spcPct val="90000"/>
              </a:lnSpc>
            </a:pPr>
            <a:r>
              <a:rPr lang="en-US" sz="2000"/>
              <a:t>Scissors</a:t>
            </a:r>
          </a:p>
          <a:p>
            <a:pPr lvl="1">
              <a:lnSpc>
                <a:spcPct val="90000"/>
              </a:lnSpc>
            </a:pPr>
            <a:r>
              <a:rPr lang="en-US" sz="2000"/>
              <a:t>Forceps with teeth</a:t>
            </a:r>
          </a:p>
          <a:p>
            <a:pPr lvl="1">
              <a:lnSpc>
                <a:spcPct val="90000"/>
              </a:lnSpc>
            </a:pPr>
            <a:r>
              <a:rPr lang="en-US" sz="2000"/>
              <a:t>Plain forceps</a:t>
            </a:r>
          </a:p>
          <a:p>
            <a:pPr lvl="1">
              <a:lnSpc>
                <a:spcPct val="90000"/>
              </a:lnSpc>
            </a:pPr>
            <a:r>
              <a:rPr lang="en-US" sz="2000"/>
              <a:t>Control syringe</a:t>
            </a:r>
          </a:p>
          <a:p>
            <a:pPr lvl="1">
              <a:lnSpc>
                <a:spcPct val="90000"/>
              </a:lnSpc>
            </a:pPr>
            <a:r>
              <a:rPr lang="en-US" sz="2000"/>
              <a:t>Tub for saline</a:t>
            </a:r>
          </a:p>
          <a:p>
            <a:pPr lvl="1">
              <a:lnSpc>
                <a:spcPct val="90000"/>
              </a:lnSpc>
            </a:pPr>
            <a:r>
              <a:rPr lang="en-US" sz="2000"/>
              <a:t>Gauze</a:t>
            </a:r>
          </a:p>
          <a:p>
            <a:pPr lvl="1">
              <a:lnSpc>
                <a:spcPct val="90000"/>
              </a:lnSpc>
            </a:pPr>
            <a:r>
              <a:rPr lang="en-US" sz="2000"/>
              <a:t>Sterile towels</a:t>
            </a:r>
          </a:p>
          <a:p>
            <a:pPr lvl="1">
              <a:lnSpc>
                <a:spcPct val="90000"/>
              </a:lnSpc>
            </a:pPr>
            <a:r>
              <a:rPr lang="en-US" sz="2000"/>
              <a:t>Syringe and splash shield</a:t>
            </a:r>
          </a:p>
        </p:txBody>
      </p:sp>
      <p:pic>
        <p:nvPicPr>
          <p:cNvPr id="25609" name="Picture 9" descr="A:\MVC-008F.JPG"/>
          <p:cNvPicPr>
            <a:picLocks noGrp="1" noChangeAspect="1" noChangeArrowheads="1"/>
          </p:cNvPicPr>
          <p:nvPr>
            <p:ph type="clipArt" sz="half" idx="2"/>
          </p:nvPr>
        </p:nvPicPr>
        <p:blipFill>
          <a:blip r:embed="rId3"/>
          <a:srcRect/>
          <a:stretch>
            <a:fillRect/>
          </a:stretch>
        </p:blipFill>
        <p:spPr>
          <a:xfrm>
            <a:off x="4991100" y="2757488"/>
            <a:ext cx="3924300" cy="2943225"/>
          </a:xfrm>
          <a:noFill/>
          <a:ln/>
        </p:spPr>
      </p:pic>
    </p:spTree>
  </p:cSld>
  <p:clrMapOvr>
    <a:masterClrMapping/>
  </p:clrMapOvr>
  <p:timing>
    <p:tnLst>
      <p:par>
        <p:cTn id="1" dur="indefinite" restart="never" nodeType="tmRoot"/>
      </p:par>
    </p:tnLst>
  </p:timing>
</p:sld>
</file>

<file path=ppt/slides/slide7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The Interrupted Stitch</a:t>
            </a:r>
          </a:p>
        </p:txBody>
      </p:sp>
      <p:sp>
        <p:nvSpPr>
          <p:cNvPr id="30723" name="Rectangle 3"/>
          <p:cNvSpPr>
            <a:spLocks noGrp="1" noChangeArrowheads="1"/>
          </p:cNvSpPr>
          <p:nvPr>
            <p:ph type="body" sz="half" idx="1"/>
          </p:nvPr>
        </p:nvSpPr>
        <p:spPr/>
        <p:txBody>
          <a:bodyPr/>
          <a:lstStyle/>
          <a:p>
            <a:r>
              <a:rPr lang="en-US" sz="2400"/>
              <a:t>Finger tip grip</a:t>
            </a:r>
          </a:p>
          <a:p>
            <a:r>
              <a:rPr lang="en-US" sz="2400"/>
              <a:t>Palm grip</a:t>
            </a:r>
          </a:p>
          <a:p>
            <a:r>
              <a:rPr lang="en-US" sz="2400"/>
              <a:t>Grip needle one-third of way from thread</a:t>
            </a:r>
          </a:p>
          <a:p>
            <a:endParaRPr lang="en-US" sz="2400"/>
          </a:p>
          <a:p>
            <a:endParaRPr lang="en-US" sz="2400"/>
          </a:p>
        </p:txBody>
      </p:sp>
      <p:pic>
        <p:nvPicPr>
          <p:cNvPr id="30726" name="Picture 6" descr="A:\needle grip.bmp"/>
          <p:cNvPicPr>
            <a:picLocks noGrp="1" noChangeAspect="1" noChangeArrowheads="1"/>
          </p:cNvPicPr>
          <p:nvPr>
            <p:ph type="clipArt" sz="half" idx="2"/>
          </p:nvPr>
        </p:nvPicPr>
        <p:blipFill>
          <a:blip r:embed="rId3"/>
          <a:srcRect/>
          <a:stretch>
            <a:fillRect/>
          </a:stretch>
        </p:blipFill>
        <p:spPr>
          <a:xfrm>
            <a:off x="4991100" y="2659063"/>
            <a:ext cx="3924300" cy="3140075"/>
          </a:xfrm>
          <a:noFill/>
          <a:ln/>
        </p:spPr>
      </p:pic>
      <p:pic>
        <p:nvPicPr>
          <p:cNvPr id="30727" name="Picture 7" descr="A:\holding needle.gif"/>
          <p:cNvPicPr>
            <a:picLocks noChangeAspect="1" noChangeArrowheads="1"/>
          </p:cNvPicPr>
          <p:nvPr/>
        </p:nvPicPr>
        <p:blipFill>
          <a:blip r:embed="rId4"/>
          <a:srcRect/>
          <a:stretch>
            <a:fillRect/>
          </a:stretch>
        </p:blipFill>
        <p:spPr bwMode="auto">
          <a:xfrm>
            <a:off x="4953000" y="2667000"/>
            <a:ext cx="3924300" cy="2936875"/>
          </a:xfrm>
          <a:prstGeom prst="rect">
            <a:avLst/>
          </a:prstGeom>
          <a:noFill/>
        </p:spPr>
      </p:pic>
      <p:pic>
        <p:nvPicPr>
          <p:cNvPr id="30728" name="Picture 8" descr="A:\MVC-013F.JPG"/>
          <p:cNvPicPr>
            <a:picLocks noChangeAspect="1" noChangeArrowheads="1"/>
          </p:cNvPicPr>
          <p:nvPr/>
        </p:nvPicPr>
        <p:blipFill>
          <a:blip r:embed="rId5"/>
          <a:srcRect/>
          <a:stretch>
            <a:fillRect/>
          </a:stretch>
        </p:blipFill>
        <p:spPr bwMode="auto">
          <a:xfrm>
            <a:off x="4724400" y="2667000"/>
            <a:ext cx="4191000" cy="31432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30726"/>
                                        </p:tgtEl>
                                        <p:attrNameLst>
                                          <p:attrName>style.visibility</p:attrName>
                                        </p:attrNameLst>
                                      </p:cBhvr>
                                      <p:to>
                                        <p:strVal val="visible"/>
                                      </p:to>
                                    </p:set>
                                  </p:childTnLst>
                                  <p:subTnLst>
                                    <p:set>
                                      <p:cBhvr override="childStyle">
                                        <p:cTn dur="1" fill="hold" display="0" masterRel="nextClick" afterEffect="1"/>
                                        <p:tgtEl>
                                          <p:spTgt spid="3072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728"/>
                                        </p:tgtEl>
                                        <p:attrNameLst>
                                          <p:attrName>style.visibility</p:attrName>
                                        </p:attrNameLst>
                                      </p:cBhvr>
                                      <p:to>
                                        <p:strVal val="visible"/>
                                      </p:to>
                                    </p:set>
                                  </p:childTnLst>
                                  <p:subTnLst>
                                    <p:set>
                                      <p:cBhvr override="childStyle">
                                        <p:cTn dur="1" fill="hold" display="0" masterRel="nextClick" afterEffect="1"/>
                                        <p:tgtEl>
                                          <p:spTgt spid="3072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07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The Interrupted Stitch</a:t>
            </a:r>
          </a:p>
        </p:txBody>
      </p:sp>
      <p:sp>
        <p:nvSpPr>
          <p:cNvPr id="31747" name="Rectangle 3"/>
          <p:cNvSpPr>
            <a:spLocks noGrp="1" noChangeArrowheads="1"/>
          </p:cNvSpPr>
          <p:nvPr>
            <p:ph type="body" sz="half" idx="1"/>
          </p:nvPr>
        </p:nvSpPr>
        <p:spPr/>
        <p:txBody>
          <a:bodyPr/>
          <a:lstStyle/>
          <a:p>
            <a:r>
              <a:rPr lang="en-US" sz="2400"/>
              <a:t>Curl needle into dermis of 1</a:t>
            </a:r>
            <a:r>
              <a:rPr lang="en-US" sz="2400" baseline="30000"/>
              <a:t>st</a:t>
            </a:r>
            <a:r>
              <a:rPr lang="en-US" sz="2400"/>
              <a:t> side</a:t>
            </a:r>
          </a:p>
        </p:txBody>
      </p:sp>
      <p:pic>
        <p:nvPicPr>
          <p:cNvPr id="31750" name="Picture 6" descr="A:\suture2.bmp"/>
          <p:cNvPicPr>
            <a:picLocks noGrp="1" noChangeAspect="1" noChangeArrowheads="1"/>
          </p:cNvPicPr>
          <p:nvPr>
            <p:ph type="clipArt" sz="half" idx="2"/>
          </p:nvPr>
        </p:nvPicPr>
        <p:blipFill>
          <a:blip r:embed="rId3"/>
          <a:srcRect/>
          <a:stretch>
            <a:fillRect/>
          </a:stretch>
        </p:blipFill>
        <p:spPr>
          <a:xfrm>
            <a:off x="4991100" y="2659063"/>
            <a:ext cx="3924300" cy="3140075"/>
          </a:xfrm>
          <a:noFill/>
          <a:ln/>
        </p:spPr>
      </p:pic>
      <p:pic>
        <p:nvPicPr>
          <p:cNvPr id="31754" name="Picture 10" descr="A:\MVC-014F.JPG"/>
          <p:cNvPicPr>
            <a:picLocks noChangeAspect="1" noChangeArrowheads="1"/>
          </p:cNvPicPr>
          <p:nvPr/>
        </p:nvPicPr>
        <p:blipFill>
          <a:blip r:embed="rId4"/>
          <a:srcRect/>
          <a:stretch>
            <a:fillRect/>
          </a:stretch>
        </p:blipFill>
        <p:spPr bwMode="auto">
          <a:xfrm>
            <a:off x="4724400" y="2667000"/>
            <a:ext cx="4191000" cy="3143250"/>
          </a:xfrm>
          <a:prstGeom prst="rect">
            <a:avLst/>
          </a:prstGeom>
          <a:noFill/>
        </p:spPr>
      </p:pic>
      <p:pic>
        <p:nvPicPr>
          <p:cNvPr id="31755" name="Picture 11" descr="A:\MVC-015F.JPG"/>
          <p:cNvPicPr>
            <a:picLocks noChangeAspect="1" noChangeArrowheads="1"/>
          </p:cNvPicPr>
          <p:nvPr/>
        </p:nvPicPr>
        <p:blipFill>
          <a:blip r:embed="rId5"/>
          <a:srcRect/>
          <a:stretch>
            <a:fillRect/>
          </a:stretch>
        </p:blipFill>
        <p:spPr bwMode="auto">
          <a:xfrm>
            <a:off x="4724400" y="2667000"/>
            <a:ext cx="4191000" cy="31432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31750"/>
                                        </p:tgtEl>
                                        <p:attrNameLst>
                                          <p:attrName>style.visibility</p:attrName>
                                        </p:attrNameLst>
                                      </p:cBhvr>
                                      <p:to>
                                        <p:strVal val="visible"/>
                                      </p:to>
                                    </p:set>
                                  </p:childTnLst>
                                  <p:subTnLst>
                                    <p:set>
                                      <p:cBhvr override="childStyle">
                                        <p:cTn dur="1" fill="hold" display="0" masterRel="nextClick" afterEffect="1"/>
                                        <p:tgtEl>
                                          <p:spTgt spid="3175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1754"/>
                                        </p:tgtEl>
                                        <p:attrNameLst>
                                          <p:attrName>style.visibility</p:attrName>
                                        </p:attrNameLst>
                                      </p:cBhvr>
                                      <p:to>
                                        <p:strVal val="visible"/>
                                      </p:to>
                                    </p:set>
                                  </p:childTnLst>
                                  <p:subTnLst>
                                    <p:set>
                                      <p:cBhvr override="childStyle">
                                        <p:cTn dur="1" fill="hold" display="0" masterRel="nextClick" afterEffect="1"/>
                                        <p:tgtEl>
                                          <p:spTgt spid="3175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17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t>The Interrupted Stitch</a:t>
            </a:r>
          </a:p>
        </p:txBody>
      </p:sp>
      <p:sp>
        <p:nvSpPr>
          <p:cNvPr id="35843" name="Rectangle 3"/>
          <p:cNvSpPr>
            <a:spLocks noGrp="1" noChangeArrowheads="1"/>
          </p:cNvSpPr>
          <p:nvPr>
            <p:ph type="body" sz="half" idx="1"/>
          </p:nvPr>
        </p:nvSpPr>
        <p:spPr/>
        <p:txBody>
          <a:bodyPr/>
          <a:lstStyle/>
          <a:p>
            <a:r>
              <a:rPr lang="en-US" sz="2400">
                <a:solidFill>
                  <a:srgbClr val="00CC00"/>
                </a:solidFill>
              </a:rPr>
              <a:t>Curl needle into dermis of 1</a:t>
            </a:r>
            <a:r>
              <a:rPr lang="en-US" sz="2400" baseline="30000">
                <a:solidFill>
                  <a:srgbClr val="00CC00"/>
                </a:solidFill>
              </a:rPr>
              <a:t>st</a:t>
            </a:r>
            <a:r>
              <a:rPr lang="en-US" sz="2400">
                <a:solidFill>
                  <a:srgbClr val="00CC00"/>
                </a:solidFill>
              </a:rPr>
              <a:t> side</a:t>
            </a:r>
          </a:p>
          <a:p>
            <a:r>
              <a:rPr lang="en-US" sz="2400"/>
              <a:t>Curl needle trough parallel opposite subcutaneous side</a:t>
            </a:r>
          </a:p>
        </p:txBody>
      </p:sp>
      <p:pic>
        <p:nvPicPr>
          <p:cNvPr id="35845" name="Picture 5" descr="A:\suture3.bmp"/>
          <p:cNvPicPr>
            <a:picLocks noGrp="1" noChangeAspect="1" noChangeArrowheads="1"/>
          </p:cNvPicPr>
          <p:nvPr>
            <p:ph type="clipArt" sz="half" idx="2"/>
          </p:nvPr>
        </p:nvPicPr>
        <p:blipFill>
          <a:blip r:embed="rId3"/>
          <a:srcRect/>
          <a:stretch>
            <a:fillRect/>
          </a:stretch>
        </p:blipFill>
        <p:spPr>
          <a:xfrm>
            <a:off x="4991100" y="2659063"/>
            <a:ext cx="3924300" cy="3138487"/>
          </a:xfrm>
          <a:noFill/>
          <a:ln/>
        </p:spPr>
      </p:pic>
      <p:pic>
        <p:nvPicPr>
          <p:cNvPr id="35846" name="Picture 6" descr="A:\MVC-016F.JPG"/>
          <p:cNvPicPr>
            <a:picLocks noChangeAspect="1" noChangeArrowheads="1"/>
          </p:cNvPicPr>
          <p:nvPr/>
        </p:nvPicPr>
        <p:blipFill>
          <a:blip r:embed="rId4"/>
          <a:srcRect/>
          <a:stretch>
            <a:fillRect/>
          </a:stretch>
        </p:blipFill>
        <p:spPr bwMode="auto">
          <a:xfrm>
            <a:off x="4724400" y="2667000"/>
            <a:ext cx="4191000" cy="31432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35845"/>
                                        </p:tgtEl>
                                        <p:attrNameLst>
                                          <p:attrName>style.visibility</p:attrName>
                                        </p:attrNameLst>
                                      </p:cBhvr>
                                      <p:to>
                                        <p:strVal val="visible"/>
                                      </p:to>
                                    </p:set>
                                  </p:childTnLst>
                                  <p:subTnLst>
                                    <p:set>
                                      <p:cBhvr override="childStyle">
                                        <p:cTn dur="1" fill="hold" display="0" masterRel="nextClick" afterEffect="1"/>
                                        <p:tgtEl>
                                          <p:spTgt spid="3584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58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t>The Interrupted Stitch</a:t>
            </a:r>
          </a:p>
        </p:txBody>
      </p:sp>
      <p:sp>
        <p:nvSpPr>
          <p:cNvPr id="36867" name="Rectangle 3"/>
          <p:cNvSpPr>
            <a:spLocks noGrp="1" noChangeArrowheads="1"/>
          </p:cNvSpPr>
          <p:nvPr>
            <p:ph type="body" sz="half" idx="1"/>
          </p:nvPr>
        </p:nvSpPr>
        <p:spPr/>
        <p:txBody>
          <a:bodyPr/>
          <a:lstStyle/>
          <a:p>
            <a:r>
              <a:rPr lang="en-US" sz="2400">
                <a:solidFill>
                  <a:srgbClr val="00CC00"/>
                </a:solidFill>
              </a:rPr>
              <a:t>Curl needle into dermis of 1</a:t>
            </a:r>
            <a:r>
              <a:rPr lang="en-US" sz="2400" baseline="30000">
                <a:solidFill>
                  <a:srgbClr val="00CC00"/>
                </a:solidFill>
              </a:rPr>
              <a:t>st</a:t>
            </a:r>
            <a:r>
              <a:rPr lang="en-US" sz="2400">
                <a:solidFill>
                  <a:srgbClr val="00CC00"/>
                </a:solidFill>
              </a:rPr>
              <a:t> side</a:t>
            </a:r>
          </a:p>
          <a:p>
            <a:r>
              <a:rPr lang="en-US" sz="2400">
                <a:solidFill>
                  <a:srgbClr val="00CC00"/>
                </a:solidFill>
              </a:rPr>
              <a:t>Curl needle trough parallel opposite subcutaneous side</a:t>
            </a:r>
          </a:p>
          <a:p>
            <a:r>
              <a:rPr lang="en-US" sz="2400"/>
              <a:t>Tie square knot with at least two braids</a:t>
            </a:r>
          </a:p>
        </p:txBody>
      </p:sp>
      <p:pic>
        <p:nvPicPr>
          <p:cNvPr id="36869" name="Picture 5" descr="A:\SewingaWoundClosed_4.jpg"/>
          <p:cNvPicPr>
            <a:picLocks noGrp="1" noChangeAspect="1" noChangeArrowheads="1"/>
          </p:cNvPicPr>
          <p:nvPr>
            <p:ph type="clipArt" sz="half" idx="2"/>
          </p:nvPr>
        </p:nvPicPr>
        <p:blipFill>
          <a:blip r:embed="rId3"/>
          <a:srcRect/>
          <a:stretch>
            <a:fillRect/>
          </a:stretch>
        </p:blipFill>
        <p:spPr>
          <a:xfrm>
            <a:off x="4991100" y="2659063"/>
            <a:ext cx="3924300" cy="3138487"/>
          </a:xfrm>
          <a:noFill/>
          <a:ln/>
        </p:spPr>
      </p:pic>
      <p:pic>
        <p:nvPicPr>
          <p:cNvPr id="36871" name="Picture 7" descr="A:\MVC-001F.JPG"/>
          <p:cNvPicPr>
            <a:picLocks noChangeAspect="1" noChangeArrowheads="1"/>
          </p:cNvPicPr>
          <p:nvPr/>
        </p:nvPicPr>
        <p:blipFill>
          <a:blip r:embed="rId4"/>
          <a:srcRect/>
          <a:stretch>
            <a:fillRect/>
          </a:stretch>
        </p:blipFill>
        <p:spPr bwMode="auto">
          <a:xfrm>
            <a:off x="4724400" y="2667000"/>
            <a:ext cx="4191000" cy="3143250"/>
          </a:xfrm>
          <a:prstGeom prst="rect">
            <a:avLst/>
          </a:prstGeom>
          <a:noFill/>
        </p:spPr>
      </p:pic>
      <p:pic>
        <p:nvPicPr>
          <p:cNvPr id="36872" name="Picture 8" descr="A:\MVC-002F.JPG"/>
          <p:cNvPicPr>
            <a:picLocks noChangeAspect="1" noChangeArrowheads="1"/>
          </p:cNvPicPr>
          <p:nvPr/>
        </p:nvPicPr>
        <p:blipFill>
          <a:blip r:embed="rId5"/>
          <a:srcRect/>
          <a:stretch>
            <a:fillRect/>
          </a:stretch>
        </p:blipFill>
        <p:spPr bwMode="auto">
          <a:xfrm>
            <a:off x="4724400" y="2667000"/>
            <a:ext cx="4191000" cy="31432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36869"/>
                                        </p:tgtEl>
                                        <p:attrNameLst>
                                          <p:attrName>style.visibility</p:attrName>
                                        </p:attrNameLst>
                                      </p:cBhvr>
                                      <p:to>
                                        <p:strVal val="visible"/>
                                      </p:to>
                                    </p:set>
                                  </p:childTnLst>
                                  <p:subTnLst>
                                    <p:set>
                                      <p:cBhvr override="childStyle">
                                        <p:cTn dur="1" fill="hold" display="0" masterRel="nextClick" afterEffect="1"/>
                                        <p:tgtEl>
                                          <p:spTgt spid="3686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6871"/>
                                        </p:tgtEl>
                                        <p:attrNameLst>
                                          <p:attrName>style.visibility</p:attrName>
                                        </p:attrNameLst>
                                      </p:cBhvr>
                                      <p:to>
                                        <p:strVal val="visible"/>
                                      </p:to>
                                    </p:set>
                                  </p:childTnLst>
                                  <p:subTnLst>
                                    <p:set>
                                      <p:cBhvr override="childStyle">
                                        <p:cTn dur="1" fill="hold" display="0" masterRel="nextClick" afterEffect="1"/>
                                        <p:tgtEl>
                                          <p:spTgt spid="3687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68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t>The Interrupted Stitch</a:t>
            </a:r>
          </a:p>
        </p:txBody>
      </p:sp>
      <p:sp>
        <p:nvSpPr>
          <p:cNvPr id="37891" name="Rectangle 3"/>
          <p:cNvSpPr>
            <a:spLocks noGrp="1" noChangeArrowheads="1"/>
          </p:cNvSpPr>
          <p:nvPr>
            <p:ph type="body" sz="half" idx="1"/>
          </p:nvPr>
        </p:nvSpPr>
        <p:spPr/>
        <p:txBody>
          <a:bodyPr/>
          <a:lstStyle/>
          <a:p>
            <a:r>
              <a:rPr lang="en-US" sz="2400">
                <a:solidFill>
                  <a:srgbClr val="00CC00"/>
                </a:solidFill>
              </a:rPr>
              <a:t>Curl needle into dermis of 1</a:t>
            </a:r>
            <a:r>
              <a:rPr lang="en-US" sz="2400" baseline="30000">
                <a:solidFill>
                  <a:srgbClr val="00CC00"/>
                </a:solidFill>
              </a:rPr>
              <a:t>st</a:t>
            </a:r>
            <a:r>
              <a:rPr lang="en-US" sz="2400">
                <a:solidFill>
                  <a:srgbClr val="00CC00"/>
                </a:solidFill>
              </a:rPr>
              <a:t> side</a:t>
            </a:r>
          </a:p>
          <a:p>
            <a:r>
              <a:rPr lang="en-US" sz="2400">
                <a:solidFill>
                  <a:srgbClr val="00CC00"/>
                </a:solidFill>
              </a:rPr>
              <a:t>Curl needle trough parallel opposite subcutaneous side</a:t>
            </a:r>
          </a:p>
          <a:p>
            <a:r>
              <a:rPr lang="en-US" sz="2400">
                <a:solidFill>
                  <a:srgbClr val="00CC00"/>
                </a:solidFill>
              </a:rPr>
              <a:t>Tie square knot with at least two braids</a:t>
            </a:r>
          </a:p>
          <a:p>
            <a:r>
              <a:rPr lang="en-US" sz="2400"/>
              <a:t>Repeat three to four throws </a:t>
            </a:r>
          </a:p>
          <a:p>
            <a:pPr>
              <a:buFont typeface="Wingdings" pitchFamily="2" charset="2"/>
              <a:buNone/>
            </a:pPr>
            <a:endParaRPr lang="en-US" sz="2400"/>
          </a:p>
        </p:txBody>
      </p:sp>
      <p:pic>
        <p:nvPicPr>
          <p:cNvPr id="37893" name="Picture 5" descr="A:\suture5.bmp"/>
          <p:cNvPicPr>
            <a:picLocks noGrp="1" noChangeAspect="1" noChangeArrowheads="1"/>
          </p:cNvPicPr>
          <p:nvPr>
            <p:ph type="clipArt" sz="half" idx="2"/>
          </p:nvPr>
        </p:nvPicPr>
        <p:blipFill>
          <a:blip r:embed="rId3"/>
          <a:srcRect/>
          <a:stretch>
            <a:fillRect/>
          </a:stretch>
        </p:blipFill>
        <p:spPr>
          <a:xfrm>
            <a:off x="4991100" y="2659063"/>
            <a:ext cx="3924300" cy="3138487"/>
          </a:xfrm>
          <a:noFill/>
          <a:ln/>
        </p:spPr>
      </p:pic>
      <p:pic>
        <p:nvPicPr>
          <p:cNvPr id="37894" name="Picture 6" descr="A:\MVC-003F.JPG"/>
          <p:cNvPicPr>
            <a:picLocks noChangeAspect="1" noChangeArrowheads="1"/>
          </p:cNvPicPr>
          <p:nvPr/>
        </p:nvPicPr>
        <p:blipFill>
          <a:blip r:embed="rId4"/>
          <a:srcRect/>
          <a:stretch>
            <a:fillRect/>
          </a:stretch>
        </p:blipFill>
        <p:spPr bwMode="auto">
          <a:xfrm>
            <a:off x="4724400" y="2667000"/>
            <a:ext cx="4191000" cy="3143250"/>
          </a:xfrm>
          <a:prstGeom prst="rect">
            <a:avLst/>
          </a:prstGeom>
          <a:noFill/>
        </p:spPr>
      </p:pic>
      <p:pic>
        <p:nvPicPr>
          <p:cNvPr id="37895" name="Picture 7" descr="A:\MVC-004F.JPG"/>
          <p:cNvPicPr>
            <a:picLocks noChangeAspect="1" noChangeArrowheads="1"/>
          </p:cNvPicPr>
          <p:nvPr/>
        </p:nvPicPr>
        <p:blipFill>
          <a:blip r:embed="rId5"/>
          <a:srcRect/>
          <a:stretch>
            <a:fillRect/>
          </a:stretch>
        </p:blipFill>
        <p:spPr bwMode="auto">
          <a:xfrm>
            <a:off x="4724400" y="2667000"/>
            <a:ext cx="4191000" cy="3143250"/>
          </a:xfrm>
          <a:prstGeom prst="rect">
            <a:avLst/>
          </a:prstGeom>
          <a:noFill/>
        </p:spPr>
      </p:pic>
      <p:pic>
        <p:nvPicPr>
          <p:cNvPr id="37896" name="Picture 8" descr="A:\MVC-005F.JPG"/>
          <p:cNvPicPr>
            <a:picLocks noChangeAspect="1" noChangeArrowheads="1"/>
          </p:cNvPicPr>
          <p:nvPr/>
        </p:nvPicPr>
        <p:blipFill>
          <a:blip r:embed="rId6"/>
          <a:srcRect/>
          <a:stretch>
            <a:fillRect/>
          </a:stretch>
        </p:blipFill>
        <p:spPr bwMode="auto">
          <a:xfrm>
            <a:off x="4724400" y="2667000"/>
            <a:ext cx="4191000" cy="3143250"/>
          </a:xfrm>
          <a:prstGeom prst="rect">
            <a:avLst/>
          </a:prstGeom>
          <a:noFill/>
        </p:spPr>
      </p:pic>
      <p:pic>
        <p:nvPicPr>
          <p:cNvPr id="37897" name="Picture 9" descr="A:\MVC-006F.JPG"/>
          <p:cNvPicPr>
            <a:picLocks noChangeAspect="1" noChangeArrowheads="1"/>
          </p:cNvPicPr>
          <p:nvPr/>
        </p:nvPicPr>
        <p:blipFill>
          <a:blip r:embed="rId7"/>
          <a:srcRect/>
          <a:stretch>
            <a:fillRect/>
          </a:stretch>
        </p:blipFill>
        <p:spPr bwMode="auto">
          <a:xfrm>
            <a:off x="4724400" y="2667000"/>
            <a:ext cx="4191000" cy="31432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37893"/>
                                        </p:tgtEl>
                                        <p:attrNameLst>
                                          <p:attrName>style.visibility</p:attrName>
                                        </p:attrNameLst>
                                      </p:cBhvr>
                                      <p:to>
                                        <p:strVal val="visible"/>
                                      </p:to>
                                    </p:set>
                                  </p:childTnLst>
                                  <p:subTnLst>
                                    <p:set>
                                      <p:cBhvr override="childStyle">
                                        <p:cTn dur="1" fill="hold" display="0" masterRel="nextClick" afterEffect="1"/>
                                        <p:tgtEl>
                                          <p:spTgt spid="3789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7894"/>
                                        </p:tgtEl>
                                        <p:attrNameLst>
                                          <p:attrName>style.visibility</p:attrName>
                                        </p:attrNameLst>
                                      </p:cBhvr>
                                      <p:to>
                                        <p:strVal val="visible"/>
                                      </p:to>
                                    </p:set>
                                  </p:childTnLst>
                                  <p:subTnLst>
                                    <p:set>
                                      <p:cBhvr override="childStyle">
                                        <p:cTn dur="1" fill="hold" display="0" masterRel="nextClick" afterEffect="1"/>
                                        <p:tgtEl>
                                          <p:spTgt spid="3789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7895"/>
                                        </p:tgtEl>
                                        <p:attrNameLst>
                                          <p:attrName>style.visibility</p:attrName>
                                        </p:attrNameLst>
                                      </p:cBhvr>
                                      <p:to>
                                        <p:strVal val="visible"/>
                                      </p:to>
                                    </p:set>
                                  </p:childTnLst>
                                  <p:subTnLst>
                                    <p:set>
                                      <p:cBhvr override="childStyle">
                                        <p:cTn dur="1" fill="hold" display="0" masterRel="nextClick" afterEffect="1"/>
                                        <p:tgtEl>
                                          <p:spTgt spid="3789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37896"/>
                                        </p:tgtEl>
                                        <p:attrNameLst>
                                          <p:attrName>style.visibility</p:attrName>
                                        </p:attrNameLst>
                                      </p:cBhvr>
                                      <p:to>
                                        <p:strVal val="visible"/>
                                      </p:to>
                                    </p:set>
                                  </p:childTnLst>
                                  <p:subTnLst>
                                    <p:set>
                                      <p:cBhvr override="childStyle">
                                        <p:cTn dur="1" fill="hold" display="0" masterRel="nextClick" afterEffect="1"/>
                                        <p:tgtEl>
                                          <p:spTgt spid="3789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378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Hospital-Acquired Infections</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An infection acquired in hospital by a patient who was admitted for a reason other than that infection. </a:t>
            </a:r>
          </a:p>
          <a:p>
            <a:r>
              <a:rPr lang="en-US" dirty="0" smtClean="0"/>
              <a:t>An infection occurring in a patient in a hospital or other health care facility in whom the infection was not present or incubating at the time of admission. </a:t>
            </a:r>
          </a:p>
          <a:p>
            <a:r>
              <a:rPr lang="en-US" dirty="0" smtClean="0"/>
              <a:t>This includes infections acquired in the hospital but appearing after discharge, and also occupational infections among staff of the facility </a:t>
            </a:r>
          </a:p>
          <a:p>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74638"/>
            <a:ext cx="8229600" cy="715962"/>
          </a:xfrm>
        </p:spPr>
        <p:txBody>
          <a:bodyPr>
            <a:normAutofit fontScale="90000"/>
          </a:bodyPr>
          <a:lstStyle/>
          <a:p>
            <a:endParaRPr lang="en-US" smtClean="0"/>
          </a:p>
        </p:txBody>
      </p:sp>
      <p:sp>
        <p:nvSpPr>
          <p:cNvPr id="35843" name="Content Placeholder 2"/>
          <p:cNvSpPr>
            <a:spLocks noGrp="1"/>
          </p:cNvSpPr>
          <p:nvPr>
            <p:ph idx="1"/>
          </p:nvPr>
        </p:nvSpPr>
        <p:spPr>
          <a:xfrm>
            <a:off x="457200" y="1143000"/>
            <a:ext cx="8229600" cy="4983163"/>
          </a:xfrm>
        </p:spPr>
        <p:txBody>
          <a:bodyPr/>
          <a:lstStyle/>
          <a:p>
            <a:pPr>
              <a:buFont typeface="Courier New" pitchFamily="49" charset="0"/>
              <a:buChar char="o"/>
            </a:pPr>
            <a:r>
              <a:rPr lang="en-US" sz="2900" smtClean="0"/>
              <a:t>Establishing accreditation, certification and endorsement services in selected areas.</a:t>
            </a:r>
          </a:p>
          <a:p>
            <a:pPr>
              <a:buFont typeface="Courier New" pitchFamily="49" charset="0"/>
              <a:buChar char="o"/>
            </a:pPr>
            <a:r>
              <a:rPr lang="en-US" sz="2900" smtClean="0"/>
              <a:t>Collaborating with other groups and interested parties on regulatory activities and issues of common interest.</a:t>
            </a:r>
          </a:p>
          <a:p>
            <a:pPr>
              <a:buFont typeface="Courier New" pitchFamily="49" charset="0"/>
              <a:buChar char="o"/>
            </a:pPr>
            <a:r>
              <a:rPr lang="en-US" sz="2900" smtClean="0"/>
              <a:t>Setting directions for the ongoing development of nursing regulation worldwide.</a:t>
            </a:r>
          </a:p>
          <a:p>
            <a:pPr>
              <a:buFont typeface="Courier New" pitchFamily="49" charset="0"/>
              <a:buChar char="o"/>
            </a:pPr>
            <a:r>
              <a:rPr lang="en-US" sz="2900" smtClean="0"/>
              <a:t>Promoting data collection in order to provide an evidence base for regulatory policies and practices. </a:t>
            </a:r>
          </a:p>
          <a:p>
            <a:endParaRPr lang="en-US" smtClean="0"/>
          </a:p>
        </p:txBody>
      </p:sp>
    </p:spTree>
  </p:cSld>
  <p:clrMapOvr>
    <a:masterClrMapping/>
  </p:clrMapOvr>
  <p:timing>
    <p:tnLst>
      <p:par>
        <p:cTn id="1" dur="indefinite" restart="never" nodeType="tmRoot"/>
      </p:par>
    </p:tnLst>
  </p:timing>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Types of </a:t>
            </a:r>
            <a:r>
              <a:rPr lang="en-US" b="1" dirty="0" err="1" smtClean="0"/>
              <a:t>Nosocomial</a:t>
            </a:r>
            <a:r>
              <a:rPr lang="en-US" b="1" dirty="0" smtClean="0"/>
              <a:t> Infections</a:t>
            </a:r>
            <a:r>
              <a:rPr lang="en-US" dirty="0" smtClean="0"/>
              <a:t/>
            </a:r>
            <a:br>
              <a:rPr lang="en-US" dirty="0" smtClean="0"/>
            </a:br>
            <a:endParaRPr lang="en-US" dirty="0"/>
          </a:p>
        </p:txBody>
      </p:sp>
      <p:sp>
        <p:nvSpPr>
          <p:cNvPr id="3" name="Content Placeholder 2"/>
          <p:cNvSpPr>
            <a:spLocks noGrp="1"/>
          </p:cNvSpPr>
          <p:nvPr>
            <p:ph idx="1"/>
          </p:nvPr>
        </p:nvSpPr>
        <p:spPr>
          <a:xfrm>
            <a:off x="457200" y="990600"/>
            <a:ext cx="8229600" cy="5135563"/>
          </a:xfrm>
        </p:spPr>
        <p:txBody>
          <a:bodyPr>
            <a:normAutofit fontScale="85000" lnSpcReduction="10000"/>
          </a:bodyPr>
          <a:lstStyle/>
          <a:p>
            <a:pPr>
              <a:buNone/>
            </a:pPr>
            <a:r>
              <a:rPr lang="en-US" dirty="0" smtClean="0"/>
              <a:t>The most common types of </a:t>
            </a:r>
            <a:r>
              <a:rPr lang="en-US" dirty="0" err="1" smtClean="0"/>
              <a:t>nosocomial</a:t>
            </a:r>
            <a:r>
              <a:rPr lang="en-US" dirty="0" smtClean="0"/>
              <a:t> infections are:- </a:t>
            </a:r>
          </a:p>
          <a:p>
            <a:r>
              <a:rPr lang="en-US" b="1" dirty="0" smtClean="0"/>
              <a:t>urinary infections </a:t>
            </a:r>
            <a:r>
              <a:rPr lang="en-US" dirty="0" smtClean="0"/>
              <a:t>- most common. 80%  of these infections are associated with the use of an indwelling catheter.  </a:t>
            </a:r>
          </a:p>
          <a:p>
            <a:r>
              <a:rPr lang="en-US" b="1" dirty="0" smtClean="0"/>
              <a:t>surgical site infection </a:t>
            </a:r>
            <a:r>
              <a:rPr lang="en-US" dirty="0" smtClean="0"/>
              <a:t>(0.5% to 15% ) - is indicated by the presence of purulent discharge around the wound or the insertion site of a drain, or by the presence of cellulites which is emanating from the wound. The extent of contamination during the surgery is the main risk factor.  Contamination varies with the length of the procedure and the patient’s general condition.  </a:t>
            </a:r>
          </a:p>
          <a:p>
            <a:r>
              <a:rPr lang="en-US" b="1" dirty="0" err="1" smtClean="0"/>
              <a:t>nosocomial</a:t>
            </a:r>
            <a:r>
              <a:rPr lang="en-US" b="1" dirty="0" smtClean="0"/>
              <a:t> pneumonia</a:t>
            </a:r>
          </a:p>
        </p:txBody>
      </p:sp>
    </p:spTree>
  </p:cSld>
  <p:clrMapOvr>
    <a:masterClrMapping/>
  </p:clrMapOvr>
  <p:timing>
    <p:tnLst>
      <p:par>
        <p:cTn id="1" dur="indefinite" restart="never" nodeType="tmRoot"/>
      </p:par>
    </p:tnLst>
  </p:timing>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b="1" dirty="0" smtClean="0"/>
              <a:t>Impact of </a:t>
            </a:r>
            <a:r>
              <a:rPr lang="en-US" b="1" dirty="0" err="1" smtClean="0"/>
              <a:t>nosocomial</a:t>
            </a:r>
            <a:r>
              <a:rPr lang="en-US" b="1" dirty="0" smtClean="0"/>
              <a:t> infections</a:t>
            </a:r>
            <a:endParaRPr lang="en-US" b="1" dirty="0"/>
          </a:p>
        </p:txBody>
      </p:sp>
      <p:sp>
        <p:nvSpPr>
          <p:cNvPr id="3" name="Content Placeholder 2"/>
          <p:cNvSpPr>
            <a:spLocks noGrp="1"/>
          </p:cNvSpPr>
          <p:nvPr>
            <p:ph idx="1"/>
          </p:nvPr>
        </p:nvSpPr>
        <p:spPr>
          <a:xfrm>
            <a:off x="457200" y="1219200"/>
            <a:ext cx="8229600" cy="5334000"/>
          </a:xfrm>
        </p:spPr>
        <p:txBody>
          <a:bodyPr>
            <a:normAutofit fontScale="77500" lnSpcReduction="20000"/>
          </a:bodyPr>
          <a:lstStyle/>
          <a:p>
            <a:r>
              <a:rPr lang="en-US" dirty="0" smtClean="0"/>
              <a:t>They are a significant </a:t>
            </a:r>
            <a:r>
              <a:rPr lang="en-US" b="1" dirty="0" smtClean="0"/>
              <a:t>burden</a:t>
            </a:r>
            <a:r>
              <a:rPr lang="en-US" dirty="0" smtClean="0"/>
              <a:t> to patients and public health. </a:t>
            </a:r>
          </a:p>
          <a:p>
            <a:r>
              <a:rPr lang="en-US" dirty="0" smtClean="0"/>
              <a:t> They are a major </a:t>
            </a:r>
            <a:r>
              <a:rPr lang="en-US" b="1" dirty="0" smtClean="0"/>
              <a:t>cause of death </a:t>
            </a:r>
            <a:r>
              <a:rPr lang="en-US" dirty="0" smtClean="0"/>
              <a:t>and increased morbidity in hospitalized patients.  </a:t>
            </a:r>
          </a:p>
          <a:p>
            <a:r>
              <a:rPr lang="en-US" dirty="0" smtClean="0"/>
              <a:t>They may cause </a:t>
            </a:r>
            <a:r>
              <a:rPr lang="en-US" b="1" dirty="0" smtClean="0"/>
              <a:t>increased functional disability </a:t>
            </a:r>
            <a:r>
              <a:rPr lang="en-US" dirty="0" smtClean="0"/>
              <a:t>and emotional </a:t>
            </a:r>
            <a:r>
              <a:rPr lang="en-US" b="1" dirty="0" smtClean="0"/>
              <a:t>stress</a:t>
            </a:r>
            <a:r>
              <a:rPr lang="en-US" dirty="0" smtClean="0"/>
              <a:t> and may lead to conditions that reduce quality of life.  </a:t>
            </a:r>
          </a:p>
          <a:p>
            <a:r>
              <a:rPr lang="en-US" dirty="0" smtClean="0"/>
              <a:t>Not only do </a:t>
            </a:r>
            <a:r>
              <a:rPr lang="en-US" b="1" dirty="0" smtClean="0"/>
              <a:t>they affect the general health of patients</a:t>
            </a:r>
            <a:r>
              <a:rPr lang="en-US" dirty="0" smtClean="0"/>
              <a:t>, but they are also a huge burden financially due to the increased stays that patients with </a:t>
            </a:r>
            <a:r>
              <a:rPr lang="en-US" dirty="0" err="1" smtClean="0"/>
              <a:t>nosocomial</a:t>
            </a:r>
            <a:r>
              <a:rPr lang="en-US" dirty="0" smtClean="0"/>
              <a:t> infections require.  </a:t>
            </a:r>
          </a:p>
          <a:p>
            <a:r>
              <a:rPr lang="en-US" dirty="0" smtClean="0"/>
              <a:t>The </a:t>
            </a:r>
            <a:r>
              <a:rPr lang="en-US" b="1" dirty="0" smtClean="0"/>
              <a:t>increased length of stay </a:t>
            </a:r>
            <a:r>
              <a:rPr lang="en-US" dirty="0" smtClean="0"/>
              <a:t>varies from 3 days for gynecological procedures to 19.8 days for orthopedic procedures.  </a:t>
            </a:r>
          </a:p>
          <a:p>
            <a:r>
              <a:rPr lang="en-US" dirty="0" smtClean="0"/>
              <a:t>Other costs include additional drugs, the need for isolation, and the use of additional studies.  </a:t>
            </a:r>
          </a:p>
          <a:p>
            <a:r>
              <a:rPr lang="en-US" dirty="0" smtClean="0"/>
              <a:t>There are also indirect costs due to </a:t>
            </a:r>
            <a:r>
              <a:rPr lang="en-US" b="1" dirty="0" smtClean="0"/>
              <a:t>loss of work</a:t>
            </a:r>
            <a:r>
              <a:rPr lang="en-US" dirty="0" smtClean="0"/>
              <a:t>. </a:t>
            </a:r>
            <a:endParaRPr lang="en-US" dirty="0"/>
          </a:p>
        </p:txBody>
      </p:sp>
    </p:spTree>
  </p:cSld>
  <p:clrMapOvr>
    <a:masterClrMapping/>
  </p:clrMapOvr>
  <p:timing>
    <p:tnLst>
      <p:par>
        <p:cTn id="1" dur="indefinite" restart="never" nodeType="tmRoot"/>
      </p:par>
    </p:tnLst>
  </p:timing>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SKIN INTEGRITY AND WOUND CARE</a:t>
            </a:r>
            <a:endParaRPr lang="en-US" sz="9600" b="1" dirty="0"/>
          </a:p>
        </p:txBody>
      </p:sp>
    </p:spTree>
  </p:cSld>
  <p:clrMapOvr>
    <a:masterClrMapping/>
  </p:clrMapOvr>
  <p:timing>
    <p:tnLst>
      <p:par>
        <p:cTn id="1" dur="indefinite" restart="never" nodeType="tmRoot"/>
      </p:par>
    </p:tnLst>
  </p:timing>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SKIN INTEGRITY</a:t>
            </a:r>
            <a:endParaRPr lang="en-US" b="1" dirty="0"/>
          </a:p>
        </p:txBody>
      </p:sp>
      <p:sp>
        <p:nvSpPr>
          <p:cNvPr id="3" name="Content Placeholder 2"/>
          <p:cNvSpPr>
            <a:spLocks noGrp="1"/>
          </p:cNvSpPr>
          <p:nvPr>
            <p:ph idx="1"/>
          </p:nvPr>
        </p:nvSpPr>
        <p:spPr/>
        <p:txBody>
          <a:bodyPr/>
          <a:lstStyle/>
          <a:p>
            <a:r>
              <a:rPr lang="en-US" dirty="0" smtClean="0"/>
              <a:t>The skin is the largest organ in the body.</a:t>
            </a:r>
          </a:p>
          <a:p>
            <a:r>
              <a:rPr lang="en-US" dirty="0" smtClean="0"/>
              <a:t>Intact skin refers to the presence of normal skin and skin layers uninterrupted by wounds.</a:t>
            </a:r>
          </a:p>
          <a:p>
            <a:r>
              <a:rPr lang="en-US" dirty="0" smtClean="0"/>
              <a:t>The appearance of the skin and skin integrity is influenced by internal factors </a:t>
            </a:r>
            <a:r>
              <a:rPr lang="en-US" dirty="0" err="1" smtClean="0"/>
              <a:t>e.g</a:t>
            </a:r>
            <a:r>
              <a:rPr lang="en-US" dirty="0" smtClean="0"/>
              <a:t> genetics, age, individual health and external factors </a:t>
            </a:r>
            <a:r>
              <a:rPr lang="en-US" dirty="0" err="1" smtClean="0"/>
              <a:t>e.g</a:t>
            </a:r>
            <a:r>
              <a:rPr lang="en-US" dirty="0" smtClean="0"/>
              <a:t> activity.</a:t>
            </a:r>
            <a:endParaRPr lang="en-US" dirty="0"/>
          </a:p>
        </p:txBody>
      </p:sp>
    </p:spTree>
  </p:cSld>
  <p:clrMapOvr>
    <a:masterClrMapping/>
  </p:clrMapOvr>
  <p:timing>
    <p:tnLst>
      <p:par>
        <p:cTn id="1" dur="indefinite" restart="never" nodeType="tmRoot"/>
      </p:par>
    </p:tnLst>
  </p:timing>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PRESSURE ULCERS</a:t>
            </a:r>
            <a:endParaRPr lang="en-US" b="1" dirty="0"/>
          </a:p>
        </p:txBody>
      </p:sp>
      <p:sp>
        <p:nvSpPr>
          <p:cNvPr id="3" name="Content Placeholder 2"/>
          <p:cNvSpPr>
            <a:spLocks noGrp="1"/>
          </p:cNvSpPr>
          <p:nvPr>
            <p:ph idx="1"/>
          </p:nvPr>
        </p:nvSpPr>
        <p:spPr/>
        <p:txBody>
          <a:bodyPr/>
          <a:lstStyle/>
          <a:p>
            <a:r>
              <a:rPr lang="en-US" dirty="0" smtClean="0"/>
              <a:t>A pressure ulcer is any lesion caused by unrelieved pressure that results in damage to underlying tissue (U.S Public Health service’s panel for the prediction and prevention of pressure ulcers in Adults {PPPPA}, 1992)</a:t>
            </a:r>
          </a:p>
          <a:p>
            <a:r>
              <a:rPr lang="en-US" dirty="0" smtClean="0"/>
              <a:t>Also known as </a:t>
            </a:r>
            <a:r>
              <a:rPr lang="en-US" dirty="0" err="1" smtClean="0"/>
              <a:t>decubitus</a:t>
            </a:r>
            <a:r>
              <a:rPr lang="en-US" dirty="0" smtClean="0"/>
              <a:t> ulcers, pressure sores or bed sores.</a:t>
            </a:r>
            <a:endParaRPr lang="en-US" dirty="0"/>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Etiology of pressure ulcers</a:t>
            </a:r>
            <a:endParaRPr lang="en-US" b="1" dirty="0"/>
          </a:p>
        </p:txBody>
      </p:sp>
      <p:sp>
        <p:nvSpPr>
          <p:cNvPr id="3" name="Content Placeholder 2"/>
          <p:cNvSpPr>
            <a:spLocks noGrp="1"/>
          </p:cNvSpPr>
          <p:nvPr>
            <p:ph idx="1"/>
          </p:nvPr>
        </p:nvSpPr>
        <p:spPr/>
        <p:txBody>
          <a:bodyPr/>
          <a:lstStyle/>
          <a:p>
            <a:r>
              <a:rPr lang="en-US" dirty="0" smtClean="0"/>
              <a:t>Occur due to localized </a:t>
            </a:r>
            <a:r>
              <a:rPr lang="en-US" dirty="0" err="1" smtClean="0"/>
              <a:t>ischaemia</a:t>
            </a:r>
            <a:r>
              <a:rPr lang="en-US" dirty="0" smtClean="0"/>
              <a:t>. </a:t>
            </a:r>
          </a:p>
          <a:p>
            <a:r>
              <a:rPr lang="en-US" dirty="0" smtClean="0"/>
              <a:t>When blood cannot reach the tissues, the cells are deprived of oxygen and nutrients. The waste products of metabolism accumulate in the cells and the tissue consequently dies.</a:t>
            </a:r>
          </a:p>
          <a:p>
            <a:r>
              <a:rPr lang="en-US" dirty="0" smtClean="0"/>
              <a:t>Prolonged, unrelieved pressure also damages the small blood vessels.</a:t>
            </a:r>
            <a:endParaRPr lang="en-US" dirty="0"/>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Risk factors</a:t>
            </a:r>
            <a:endParaRPr lang="en-US" b="1" dirty="0"/>
          </a:p>
        </p:txBody>
      </p:sp>
      <p:sp>
        <p:nvSpPr>
          <p:cNvPr id="3" name="Content Placeholder 2"/>
          <p:cNvSpPr>
            <a:spLocks noGrp="1"/>
          </p:cNvSpPr>
          <p:nvPr>
            <p:ph idx="1"/>
          </p:nvPr>
        </p:nvSpPr>
        <p:spPr/>
        <p:txBody>
          <a:bodyPr>
            <a:normAutofit fontScale="92500"/>
          </a:bodyPr>
          <a:lstStyle/>
          <a:p>
            <a:r>
              <a:rPr lang="en-US" dirty="0" smtClean="0"/>
              <a:t>Immobility – reduction in the amount and control of movement a person has </a:t>
            </a:r>
            <a:r>
              <a:rPr lang="en-US" dirty="0" err="1" smtClean="0"/>
              <a:t>e.g</a:t>
            </a:r>
            <a:r>
              <a:rPr lang="en-US" dirty="0" smtClean="0"/>
              <a:t> due to paralysis, weakness, pain</a:t>
            </a:r>
          </a:p>
          <a:p>
            <a:r>
              <a:rPr lang="en-US" dirty="0" smtClean="0"/>
              <a:t>Inadequate nutrition causes weight loss, muscle atrophy and loss of subcutaneous tissue</a:t>
            </a:r>
          </a:p>
          <a:p>
            <a:r>
              <a:rPr lang="en-US" dirty="0" err="1" smtClean="0"/>
              <a:t>Feacal</a:t>
            </a:r>
            <a:r>
              <a:rPr lang="en-US" dirty="0" smtClean="0"/>
              <a:t> and urinary incontinence – moisture promotes skin maceration</a:t>
            </a:r>
          </a:p>
          <a:p>
            <a:r>
              <a:rPr lang="en-US" dirty="0" smtClean="0"/>
              <a:t>Decreased mental status – </a:t>
            </a:r>
            <a:r>
              <a:rPr lang="en-US" dirty="0" err="1" smtClean="0"/>
              <a:t>e.g</a:t>
            </a:r>
            <a:r>
              <a:rPr lang="en-US" dirty="0" smtClean="0"/>
              <a:t> </a:t>
            </a:r>
            <a:r>
              <a:rPr lang="en-US" dirty="0" err="1" smtClean="0"/>
              <a:t>unconcious</a:t>
            </a:r>
            <a:r>
              <a:rPr lang="en-US" dirty="0" smtClean="0"/>
              <a:t> or heavily sedated</a:t>
            </a:r>
          </a:p>
          <a:p>
            <a:pPr>
              <a:buNone/>
            </a:pPr>
            <a:endParaRPr lang="en-US" dirty="0"/>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Risk factors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Diminished sensation – paralysis, stroke</a:t>
            </a:r>
          </a:p>
          <a:p>
            <a:r>
              <a:rPr lang="en-US" dirty="0" smtClean="0"/>
              <a:t>Excessive body heat – elevated body temperature increases the metabolic rate thus increasing the cells’ need for oxygen</a:t>
            </a:r>
          </a:p>
          <a:p>
            <a:r>
              <a:rPr lang="en-US" dirty="0" smtClean="0"/>
              <a:t>Advanced age – brings several changes in the skin</a:t>
            </a:r>
          </a:p>
          <a:p>
            <a:r>
              <a:rPr lang="en-US" dirty="0" smtClean="0"/>
              <a:t>Chronic medical conditions </a:t>
            </a:r>
            <a:r>
              <a:rPr lang="en-US" dirty="0" err="1" smtClean="0"/>
              <a:t>e.g</a:t>
            </a:r>
            <a:r>
              <a:rPr lang="en-US" dirty="0" smtClean="0"/>
              <a:t> DM</a:t>
            </a:r>
          </a:p>
          <a:p>
            <a:r>
              <a:rPr lang="en-US" dirty="0" smtClean="0"/>
              <a:t>Other factors – poor lifting techniques, incorrect positioning, repeated injections on the same site, hard support surfaces, incorrect application of pressure – relieving devices </a:t>
            </a:r>
            <a:endParaRPr lang="en-US" dirty="0"/>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management</a:t>
            </a:r>
            <a:endParaRPr lang="en-US" b="1" dirty="0"/>
          </a:p>
        </p:txBody>
      </p:sp>
      <p:sp>
        <p:nvSpPr>
          <p:cNvPr id="3" name="Content Placeholder 2"/>
          <p:cNvSpPr>
            <a:spLocks noGrp="1"/>
          </p:cNvSpPr>
          <p:nvPr>
            <p:ph idx="1"/>
          </p:nvPr>
        </p:nvSpPr>
        <p:spPr/>
        <p:txBody>
          <a:bodyPr/>
          <a:lstStyle/>
          <a:p>
            <a:pPr>
              <a:buNone/>
            </a:pPr>
            <a:r>
              <a:rPr lang="en-US" b="1" dirty="0" smtClean="0"/>
              <a:t>Diagnosis </a:t>
            </a:r>
          </a:p>
          <a:p>
            <a:r>
              <a:rPr lang="en-US" dirty="0" smtClean="0"/>
              <a:t>Risk for impaired skin integrity</a:t>
            </a:r>
          </a:p>
          <a:p>
            <a:r>
              <a:rPr lang="en-US" dirty="0" smtClean="0"/>
              <a:t>Impaired skin integrity</a:t>
            </a:r>
          </a:p>
          <a:p>
            <a:r>
              <a:rPr lang="en-US" dirty="0" smtClean="0"/>
              <a:t>Impaired tissue integrity</a:t>
            </a:r>
          </a:p>
          <a:p>
            <a:r>
              <a:rPr lang="en-US" dirty="0" smtClean="0"/>
              <a:t>Risk for infection</a:t>
            </a:r>
          </a:p>
          <a:p>
            <a:r>
              <a:rPr lang="en-US" dirty="0" smtClean="0"/>
              <a:t>Pain related to nerve involvement within the tissue </a:t>
            </a:r>
            <a:r>
              <a:rPr lang="en-US" dirty="0" err="1" smtClean="0"/>
              <a:t>impairement</a:t>
            </a:r>
            <a:r>
              <a:rPr lang="en-US" dirty="0" smtClean="0"/>
              <a:t> or as a consequence of procedures used to treat the wound.</a:t>
            </a:r>
            <a:endParaRPr lang="en-US" dirty="0"/>
          </a:p>
        </p:txBody>
      </p:sp>
    </p:spTree>
  </p:cSld>
  <p:clrMapOvr>
    <a:masterClrMapping/>
  </p:clrMapOvr>
  <p:timing>
    <p:tnLst>
      <p:par>
        <p:cTn id="1" dur="indefinite" restart="never" nodeType="tmRoot"/>
      </p:par>
    </p:tnLst>
  </p:timing>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management</a:t>
            </a:r>
            <a:endParaRPr lang="en-US" dirty="0"/>
          </a:p>
        </p:txBody>
      </p:sp>
      <p:sp>
        <p:nvSpPr>
          <p:cNvPr id="3" name="Content Placeholder 2"/>
          <p:cNvSpPr>
            <a:spLocks noGrp="1"/>
          </p:cNvSpPr>
          <p:nvPr>
            <p:ph idx="1"/>
          </p:nvPr>
        </p:nvSpPr>
        <p:spPr/>
        <p:txBody>
          <a:bodyPr numCol="2">
            <a:normAutofit fontScale="92500"/>
          </a:bodyPr>
          <a:lstStyle/>
          <a:p>
            <a:pPr>
              <a:buNone/>
            </a:pPr>
            <a:r>
              <a:rPr lang="en-US" b="1" dirty="0" smtClean="0"/>
              <a:t>Implementing</a:t>
            </a:r>
          </a:p>
          <a:p>
            <a:r>
              <a:rPr lang="en-US" dirty="0" smtClean="0"/>
              <a:t>Support wound healing</a:t>
            </a:r>
          </a:p>
          <a:p>
            <a:r>
              <a:rPr lang="en-US" dirty="0" smtClean="0"/>
              <a:t>Nutrition and fluids</a:t>
            </a:r>
          </a:p>
          <a:p>
            <a:r>
              <a:rPr lang="en-US" dirty="0" smtClean="0"/>
              <a:t>Preventing infection</a:t>
            </a:r>
          </a:p>
          <a:p>
            <a:r>
              <a:rPr lang="en-US" dirty="0" smtClean="0"/>
              <a:t>Positioning</a:t>
            </a:r>
          </a:p>
          <a:p>
            <a:r>
              <a:rPr lang="en-US" dirty="0" smtClean="0"/>
              <a:t>Preventing pressure ulcers</a:t>
            </a:r>
          </a:p>
          <a:p>
            <a:r>
              <a:rPr lang="en-US" dirty="0" smtClean="0"/>
              <a:t>Providing nutrition</a:t>
            </a:r>
          </a:p>
          <a:p>
            <a:r>
              <a:rPr lang="en-US" dirty="0" smtClean="0"/>
              <a:t>Maintaining skin hygiene</a:t>
            </a:r>
          </a:p>
          <a:p>
            <a:r>
              <a:rPr lang="en-US" dirty="0" smtClean="0"/>
              <a:t>Avoiding skin trauma</a:t>
            </a:r>
          </a:p>
          <a:p>
            <a:r>
              <a:rPr lang="en-US" dirty="0" smtClean="0"/>
              <a:t>Providing supportive devices</a:t>
            </a:r>
          </a:p>
          <a:p>
            <a:r>
              <a:rPr lang="en-US" dirty="0" smtClean="0"/>
              <a:t>Treating pressure ulcers</a:t>
            </a:r>
          </a:p>
          <a:p>
            <a:r>
              <a:rPr lang="en-US" dirty="0" smtClean="0"/>
              <a:t>The red, yellow, black (</a:t>
            </a:r>
            <a:r>
              <a:rPr lang="en-US" b="1" dirty="0" smtClean="0"/>
              <a:t>RYB</a:t>
            </a:r>
            <a:r>
              <a:rPr lang="en-US" dirty="0" smtClean="0"/>
              <a:t>) </a:t>
            </a:r>
            <a:r>
              <a:rPr lang="en-US" dirty="0" err="1" smtClean="0"/>
              <a:t>colour</a:t>
            </a:r>
            <a:r>
              <a:rPr lang="en-US" dirty="0" smtClean="0"/>
              <a:t> code</a:t>
            </a:r>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274638"/>
            <a:ext cx="8229600" cy="944562"/>
          </a:xfrm>
        </p:spPr>
        <p:txBody>
          <a:bodyPr/>
          <a:lstStyle/>
          <a:p>
            <a:r>
              <a:rPr lang="en-US" sz="3200" b="1" smtClean="0"/>
              <a:t>The ICN Code of Ethics for Nurses</a:t>
            </a:r>
          </a:p>
        </p:txBody>
      </p:sp>
      <p:sp>
        <p:nvSpPr>
          <p:cNvPr id="36867" name="Content Placeholder 2"/>
          <p:cNvSpPr>
            <a:spLocks noGrp="1"/>
          </p:cNvSpPr>
          <p:nvPr>
            <p:ph idx="1"/>
          </p:nvPr>
        </p:nvSpPr>
        <p:spPr>
          <a:xfrm>
            <a:off x="457200" y="1143000"/>
            <a:ext cx="8229600" cy="5334000"/>
          </a:xfrm>
        </p:spPr>
        <p:txBody>
          <a:bodyPr/>
          <a:lstStyle/>
          <a:p>
            <a:r>
              <a:rPr lang="en-US" dirty="0" smtClean="0"/>
              <a:t>Four principal elements that outline the standards of ethical conduct.</a:t>
            </a:r>
          </a:p>
          <a:p>
            <a:pPr>
              <a:buFont typeface="Arial" charset="0"/>
              <a:buNone/>
            </a:pPr>
            <a:r>
              <a:rPr lang="en-US" dirty="0" smtClean="0"/>
              <a:t>	</a:t>
            </a:r>
            <a:r>
              <a:rPr lang="en-US" b="1" dirty="0" smtClean="0"/>
              <a:t>Elements of Ethical Code</a:t>
            </a:r>
          </a:p>
          <a:p>
            <a:r>
              <a:rPr lang="en-US" dirty="0" smtClean="0"/>
              <a:t>Nurses and the people</a:t>
            </a:r>
          </a:p>
          <a:p>
            <a:r>
              <a:rPr lang="en-US" dirty="0" smtClean="0"/>
              <a:t>Nurses and practice</a:t>
            </a:r>
          </a:p>
          <a:p>
            <a:r>
              <a:rPr lang="en-US" dirty="0" smtClean="0"/>
              <a:t>Nurses and profession</a:t>
            </a:r>
          </a:p>
          <a:p>
            <a:r>
              <a:rPr lang="en-US" dirty="0" smtClean="0"/>
              <a:t>Nurses and co-workers</a:t>
            </a:r>
          </a:p>
          <a:p>
            <a:pPr>
              <a:buFont typeface="Arial" charset="0"/>
              <a:buNone/>
            </a:pPr>
            <a:endParaRPr lang="en-US" dirty="0" smtClean="0"/>
          </a:p>
          <a:p>
            <a:pPr>
              <a:buFont typeface="Arial" charset="0"/>
              <a:buNone/>
            </a:pPr>
            <a:r>
              <a:rPr lang="en-US" b="1" dirty="0" smtClean="0"/>
              <a:t>	</a:t>
            </a:r>
            <a:endParaRPr lang="en-US" sz="2900" dirty="0" smtClean="0"/>
          </a:p>
        </p:txBody>
      </p:sp>
    </p:spTree>
  </p:cSld>
  <p:clrMapOvr>
    <a:masterClrMapping/>
  </p:clrMapOvr>
  <p:timing>
    <p:tnLst>
      <p:par>
        <p:cTn id="1" dur="indefinite" restart="never" nodeType="tmRoot"/>
      </p:par>
    </p:tnLst>
  </p:timing>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r>
              <a:rPr lang="en-US" sz="7200" b="1" dirty="0" smtClean="0"/>
              <a:t>     HEALTH CARE DELIVERY SYSTEMS</a:t>
            </a:r>
            <a:endParaRPr lang="en-US" sz="7200" b="1" dirty="0"/>
          </a:p>
        </p:txBody>
      </p:sp>
    </p:spTree>
  </p:cSld>
  <p:clrMapOvr>
    <a:masterClrMapping/>
  </p:clrMapOvr>
  <p:timing>
    <p:tnLst>
      <p:par>
        <p:cTn id="1" dur="indefinite" restart="never" nodeType="tmRoot"/>
      </p:par>
    </p:tnLst>
  </p:timing>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a:t>
            </a:r>
            <a:endParaRPr lang="en-US" b="1" dirty="0"/>
          </a:p>
        </p:txBody>
      </p:sp>
      <p:sp>
        <p:nvSpPr>
          <p:cNvPr id="3" name="Content Placeholder 2"/>
          <p:cNvSpPr>
            <a:spLocks noGrp="1"/>
          </p:cNvSpPr>
          <p:nvPr>
            <p:ph idx="1"/>
          </p:nvPr>
        </p:nvSpPr>
        <p:spPr/>
        <p:txBody>
          <a:bodyPr/>
          <a:lstStyle/>
          <a:p>
            <a:r>
              <a:rPr lang="en-US" dirty="0" smtClean="0"/>
              <a:t>A health care system is the totality of services offered by all health disciplines. </a:t>
            </a:r>
          </a:p>
          <a:p>
            <a:r>
              <a:rPr lang="en-US" dirty="0" smtClean="0"/>
              <a:t>A </a:t>
            </a:r>
            <a:r>
              <a:rPr lang="en-US" b="1" dirty="0" smtClean="0"/>
              <a:t>health care system</a:t>
            </a:r>
            <a:r>
              <a:rPr lang="en-US" dirty="0" smtClean="0"/>
              <a:t> is the organization of people, institutions, and resources to deliver health care services to meet the health needs of target populations.</a:t>
            </a:r>
          </a:p>
          <a:p>
            <a:endParaRPr lang="en-US" dirty="0"/>
          </a:p>
        </p:txBody>
      </p:sp>
    </p:spTree>
  </p:cSld>
  <p:clrMapOvr>
    <a:masterClrMapping/>
  </p:clrMapOvr>
  <p:timing>
    <p:tnLst>
      <p:par>
        <p:cTn id="1" dur="indefinite" restart="never" nodeType="tmRoot"/>
      </p:par>
    </p:tnLst>
  </p:timing>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normAutofit fontScale="90000"/>
          </a:bodyPr>
          <a:lstStyle/>
          <a:p>
            <a:r>
              <a:rPr lang="en-US" b="1" dirty="0" smtClean="0"/>
              <a:t/>
            </a:r>
            <a:br>
              <a:rPr lang="en-US" b="1" dirty="0" smtClean="0"/>
            </a:br>
            <a:r>
              <a:rPr lang="en-US" b="1" dirty="0" smtClean="0"/>
              <a:t>TYPES OF HEALTH CARE SERVICES</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Types of health care services are described as:-</a:t>
            </a:r>
          </a:p>
          <a:p>
            <a:pPr lvl="1"/>
            <a:r>
              <a:rPr lang="en-US" dirty="0" smtClean="0"/>
              <a:t>Health promotion and illness prevention (primary prevention)</a:t>
            </a:r>
          </a:p>
          <a:p>
            <a:pPr lvl="1"/>
            <a:r>
              <a:rPr lang="en-US" dirty="0" smtClean="0"/>
              <a:t>Diagnosis and treatment (secondary prevention)</a:t>
            </a:r>
          </a:p>
          <a:p>
            <a:pPr lvl="1"/>
            <a:r>
              <a:rPr lang="en-US" dirty="0" smtClean="0"/>
              <a:t>Rehabilitation and health restoration (tertiary prevention)</a:t>
            </a:r>
          </a:p>
          <a:p>
            <a:endParaRPr lang="en-US" dirty="0"/>
          </a:p>
        </p:txBody>
      </p:sp>
    </p:spTree>
  </p:cSld>
  <p:clrMapOvr>
    <a:masterClrMapping/>
  </p:clrMapOvr>
  <p:timing>
    <p:tnLst>
      <p:par>
        <p:cTn id="1" dur="indefinite" restart="never" nodeType="tmRoot"/>
      </p:par>
    </p:tnLst>
  </p:timing>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OVERVIEW OF HEALTH CARE SYSTEM IN KENYA</a:t>
            </a:r>
            <a:r>
              <a:rPr lang="en-US" dirty="0" smtClean="0"/>
              <a:t/>
            </a:r>
            <a:br>
              <a:rPr lang="en-US" dirty="0" smtClean="0"/>
            </a:br>
            <a:endParaRPr lang="en-US" dirty="0"/>
          </a:p>
        </p:txBody>
      </p:sp>
      <p:sp>
        <p:nvSpPr>
          <p:cNvPr id="3" name="Content Placeholder 2"/>
          <p:cNvSpPr>
            <a:spLocks noGrp="1"/>
          </p:cNvSpPr>
          <p:nvPr>
            <p:ph idx="1"/>
          </p:nvPr>
        </p:nvSpPr>
        <p:spPr>
          <a:xfrm>
            <a:off x="228600" y="1600200"/>
            <a:ext cx="8610600" cy="4953000"/>
          </a:xfrm>
        </p:spPr>
        <p:txBody>
          <a:bodyPr>
            <a:normAutofit lnSpcReduction="10000"/>
          </a:bodyPr>
          <a:lstStyle/>
          <a:p>
            <a:r>
              <a:rPr lang="en-US" dirty="0" smtClean="0"/>
              <a:t>The health sector comprises the public system, with major players including the MOH and </a:t>
            </a:r>
            <a:r>
              <a:rPr lang="en-US" dirty="0" err="1" smtClean="0"/>
              <a:t>parastatal</a:t>
            </a:r>
            <a:r>
              <a:rPr lang="en-US" dirty="0" smtClean="0"/>
              <a:t> organizations, and the private sector, which includes private for-profit, NGO, and FBO facilities.</a:t>
            </a:r>
          </a:p>
          <a:p>
            <a:r>
              <a:rPr lang="en-US" dirty="0" smtClean="0"/>
              <a:t>The public health system consists of the following levels of health facilities: national referral hospitals, provincial general hospitals, district hospitals, health </a:t>
            </a:r>
            <a:r>
              <a:rPr lang="en-US" dirty="0" err="1" smtClean="0"/>
              <a:t>centres</a:t>
            </a:r>
            <a:r>
              <a:rPr lang="en-US" dirty="0" smtClean="0"/>
              <a:t>, and dispensaries.</a:t>
            </a:r>
            <a:endParaRPr lang="en-US" dirty="0"/>
          </a:p>
        </p:txBody>
      </p:sp>
    </p:spTree>
  </p:cSld>
  <p:clrMapOvr>
    <a:masterClrMapping/>
  </p:clrMapOvr>
  <p:timing>
    <p:tnLst>
      <p:par>
        <p:cTn id="1" dur="indefinite" restart="never" nodeType="tmRoot"/>
      </p:par>
    </p:tnLst>
  </p:timing>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t>Structure of service delivery</a:t>
            </a:r>
            <a:r>
              <a:rPr lang="en-US" i="1" dirty="0" smtClean="0"/>
              <a:t> </a:t>
            </a:r>
            <a:r>
              <a:rPr lang="en-US" dirty="0" smtClean="0"/>
              <a:t/>
            </a:r>
            <a:br>
              <a:rPr lang="en-US" dirty="0" smtClean="0"/>
            </a:br>
            <a:endParaRPr lang="en-US" dirty="0"/>
          </a:p>
        </p:txBody>
      </p:sp>
      <p:sp>
        <p:nvSpPr>
          <p:cNvPr id="3" name="Content Placeholder 2"/>
          <p:cNvSpPr>
            <a:spLocks noGrp="1"/>
          </p:cNvSpPr>
          <p:nvPr>
            <p:ph idx="1"/>
          </p:nvPr>
        </p:nvSpPr>
        <p:spPr>
          <a:xfrm>
            <a:off x="304800" y="914400"/>
            <a:ext cx="8610600" cy="5638800"/>
          </a:xfrm>
        </p:spPr>
        <p:txBody>
          <a:bodyPr>
            <a:normAutofit lnSpcReduction="10000"/>
          </a:bodyPr>
          <a:lstStyle/>
          <a:p>
            <a:r>
              <a:rPr lang="en-US" dirty="0" smtClean="0"/>
              <a:t>The Provincial Health Management Team (PHMT) provides supervision and management support to the districts and sub-districts within the province. </a:t>
            </a:r>
          </a:p>
          <a:p>
            <a:r>
              <a:rPr lang="en-US" dirty="0" smtClean="0"/>
              <a:t>Public health services are managed by the District Health Management Team (DHMT) and Public Health Unit of the district hospitals. </a:t>
            </a:r>
          </a:p>
          <a:p>
            <a:r>
              <a:rPr lang="en-US" dirty="0" smtClean="0"/>
              <a:t>The DHMT and District Health Management Board (DHMB) provide management and supervision support to rural health facilities (sub-district hospitals, health </a:t>
            </a:r>
            <a:r>
              <a:rPr lang="en-US" dirty="0" err="1" smtClean="0"/>
              <a:t>centres</a:t>
            </a:r>
            <a:r>
              <a:rPr lang="en-US" dirty="0" smtClean="0"/>
              <a:t>, and dispensaries).</a:t>
            </a:r>
          </a:p>
          <a:p>
            <a:endParaRPr lang="en-US" dirty="0"/>
          </a:p>
        </p:txBody>
      </p:sp>
    </p:spTree>
  </p:cSld>
  <p:clrMapOvr>
    <a:masterClrMapping/>
  </p:clrMapOvr>
  <p:timing>
    <p:tnLst>
      <p:par>
        <p:cTn id="1" dur="indefinite" restart="never" nodeType="tmRoot"/>
      </p:par>
    </p:tnLst>
  </p:timing>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normAutofit fontScale="90000"/>
          </a:bodyPr>
          <a:lstStyle/>
          <a:p>
            <a:r>
              <a:rPr lang="en-US" b="1" dirty="0" smtClean="0"/>
              <a:t/>
            </a:r>
            <a:br>
              <a:rPr lang="en-US" b="1" dirty="0" smtClean="0"/>
            </a:br>
            <a:r>
              <a:rPr lang="en-US" b="1" dirty="0" smtClean="0"/>
              <a:t/>
            </a:r>
            <a:br>
              <a:rPr lang="en-US" b="1" dirty="0" smtClean="0"/>
            </a:br>
            <a:r>
              <a:rPr lang="en-US" b="1" dirty="0" smtClean="0"/>
              <a:t>Levels of health care delivery in the Kenya Essential Package for Health (KEPH)</a:t>
            </a:r>
            <a:r>
              <a:rPr lang="en-US" dirty="0" smtClean="0"/>
              <a:t/>
            </a:r>
            <a:br>
              <a:rPr lang="en-US" dirty="0" smtClean="0"/>
            </a:br>
            <a:endParaRPr lang="en-US" dirty="0"/>
          </a:p>
        </p:txBody>
      </p:sp>
      <p:sp>
        <p:nvSpPr>
          <p:cNvPr id="3" name="Content Placeholder 2"/>
          <p:cNvSpPr>
            <a:spLocks noGrp="1"/>
          </p:cNvSpPr>
          <p:nvPr>
            <p:ph idx="1"/>
          </p:nvPr>
        </p:nvSpPr>
        <p:spPr>
          <a:xfrm>
            <a:off x="457200" y="1981200"/>
            <a:ext cx="8229600" cy="4343400"/>
          </a:xfrm>
        </p:spPr>
        <p:txBody>
          <a:bodyPr>
            <a:normAutofit/>
          </a:bodyPr>
          <a:lstStyle/>
          <a:p>
            <a:r>
              <a:rPr lang="en-US" dirty="0" smtClean="0"/>
              <a:t>6: Tertiary hospitals</a:t>
            </a:r>
          </a:p>
          <a:p>
            <a:r>
              <a:rPr lang="en-US" dirty="0" smtClean="0"/>
              <a:t>5: Secondary hospitals</a:t>
            </a:r>
          </a:p>
          <a:p>
            <a:r>
              <a:rPr lang="en-US" dirty="0" smtClean="0"/>
              <a:t>4: Primary hospitals</a:t>
            </a:r>
          </a:p>
          <a:p>
            <a:r>
              <a:rPr lang="en-US" dirty="0" smtClean="0"/>
              <a:t>3: Health </a:t>
            </a:r>
            <a:r>
              <a:rPr lang="en-US" dirty="0" err="1" smtClean="0"/>
              <a:t>centres</a:t>
            </a:r>
            <a:r>
              <a:rPr lang="en-US" dirty="0" smtClean="0"/>
              <a:t>, maternities, nursing homes</a:t>
            </a:r>
          </a:p>
          <a:p>
            <a:r>
              <a:rPr lang="en-US" dirty="0" smtClean="0"/>
              <a:t>2: Dispensaries/clinics</a:t>
            </a:r>
          </a:p>
          <a:p>
            <a:r>
              <a:rPr lang="en-US" dirty="0" smtClean="0"/>
              <a:t>1: Community: Villages/Households/Families/Individuals</a:t>
            </a:r>
            <a:endParaRPr lang="en-US" dirty="0"/>
          </a:p>
        </p:txBody>
      </p:sp>
    </p:spTree>
  </p:cSld>
  <p:clrMapOvr>
    <a:masterClrMapping/>
  </p:clrMapOvr>
  <p:timing>
    <p:tnLst>
      <p:par>
        <p:cTn id="1" dur="indefinite" restart="never" nodeType="tmRoot"/>
      </p:par>
    </p:tnLst>
  </p:timing>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COHORTS</a:t>
            </a:r>
            <a:endParaRPr lang="en-US" dirty="0"/>
          </a:p>
        </p:txBody>
      </p:sp>
      <p:sp>
        <p:nvSpPr>
          <p:cNvPr id="3" name="Content Placeholder 2"/>
          <p:cNvSpPr>
            <a:spLocks noGrp="1"/>
          </p:cNvSpPr>
          <p:nvPr>
            <p:ph idx="1"/>
          </p:nvPr>
        </p:nvSpPr>
        <p:spPr>
          <a:xfrm>
            <a:off x="457200" y="1600200"/>
            <a:ext cx="8382000" cy="4525963"/>
          </a:xfrm>
        </p:spPr>
        <p:txBody>
          <a:bodyPr>
            <a:normAutofit lnSpcReduction="10000"/>
          </a:bodyPr>
          <a:lstStyle/>
          <a:p>
            <a:pPr>
              <a:buNone/>
            </a:pPr>
            <a:r>
              <a:rPr lang="en-US" b="1" dirty="0" smtClean="0"/>
              <a:t>KEPH distinguishes six distinct life cycle stages</a:t>
            </a:r>
            <a:endParaRPr lang="en-US" dirty="0" smtClean="0"/>
          </a:p>
          <a:p>
            <a:pPr>
              <a:buNone/>
            </a:pPr>
            <a:r>
              <a:rPr lang="en-US" dirty="0" smtClean="0"/>
              <a:t>• Pregnancy, delivery and the newborn child (up to 2 weeks of age)</a:t>
            </a:r>
          </a:p>
          <a:p>
            <a:pPr>
              <a:buNone/>
            </a:pPr>
            <a:r>
              <a:rPr lang="en-US" dirty="0" smtClean="0"/>
              <a:t>• Early childhood (3 weeks to 5 years)</a:t>
            </a:r>
          </a:p>
          <a:p>
            <a:pPr>
              <a:buNone/>
            </a:pPr>
            <a:r>
              <a:rPr lang="en-US" dirty="0" smtClean="0"/>
              <a:t>• Late childhood (6 to 12 years)</a:t>
            </a:r>
          </a:p>
          <a:p>
            <a:pPr>
              <a:buNone/>
            </a:pPr>
            <a:r>
              <a:rPr lang="en-US" dirty="0" smtClean="0"/>
              <a:t>• Adolescence (13 to 24 years)</a:t>
            </a:r>
          </a:p>
          <a:p>
            <a:pPr>
              <a:buNone/>
            </a:pPr>
            <a:r>
              <a:rPr lang="en-US" dirty="0" smtClean="0"/>
              <a:t>• Adulthood (25 to 59 years)</a:t>
            </a:r>
          </a:p>
          <a:p>
            <a:pPr>
              <a:buNone/>
            </a:pPr>
            <a:r>
              <a:rPr lang="en-US" dirty="0" smtClean="0"/>
              <a:t>• Elderly (60 years and over)</a:t>
            </a:r>
          </a:p>
          <a:p>
            <a:endParaRPr lang="en-US" dirty="0"/>
          </a:p>
        </p:txBody>
      </p:sp>
    </p:spTree>
  </p:cSld>
  <p:clrMapOvr>
    <a:masterClrMapping/>
  </p:clrMapOvr>
  <p:timing>
    <p:tnLst>
      <p:par>
        <p:cTn id="1" dur="indefinite" restart="never" nodeType="tmRoot"/>
      </p:par>
    </p:tnLst>
  </p:timing>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FACTORS AFFECTING HEALTH CARE DELIVERY</a:t>
            </a:r>
            <a:r>
              <a:rPr lang="en-US" dirty="0" smtClean="0"/>
              <a:t/>
            </a:r>
            <a:br>
              <a:rPr lang="en-US" dirty="0" smtClean="0"/>
            </a:br>
            <a:endParaRPr lang="en-US" dirty="0"/>
          </a:p>
        </p:txBody>
      </p:sp>
      <p:sp>
        <p:nvSpPr>
          <p:cNvPr id="3" name="Content Placeholder 2"/>
          <p:cNvSpPr>
            <a:spLocks noGrp="1"/>
          </p:cNvSpPr>
          <p:nvPr>
            <p:ph idx="1"/>
          </p:nvPr>
        </p:nvSpPr>
        <p:spPr>
          <a:xfrm>
            <a:off x="457200" y="1447800"/>
            <a:ext cx="8229600" cy="5181600"/>
          </a:xfrm>
        </p:spPr>
        <p:txBody>
          <a:bodyPr>
            <a:normAutofit fontScale="85000" lnSpcReduction="10000"/>
          </a:bodyPr>
          <a:lstStyle/>
          <a:p>
            <a:pPr lvl="0"/>
            <a:r>
              <a:rPr lang="en-US" b="1" dirty="0" smtClean="0"/>
              <a:t>Increasing number of the elderly </a:t>
            </a:r>
            <a:r>
              <a:rPr lang="en-US" dirty="0" smtClean="0"/>
              <a:t>– long term illnesses are prevalent in this group and frequently require special housing, treatment, financial support and social networks.</a:t>
            </a:r>
          </a:p>
          <a:p>
            <a:pPr lvl="0"/>
            <a:r>
              <a:rPr lang="en-US" b="1" dirty="0" smtClean="0"/>
              <a:t>Advances in technology </a:t>
            </a:r>
            <a:r>
              <a:rPr lang="en-US" dirty="0" smtClean="0"/>
              <a:t>– improved diagnostic procedures and sophisticated equipment permit early recognition of diseases that might otherwise have remained undetected.</a:t>
            </a:r>
          </a:p>
          <a:p>
            <a:pPr lvl="0"/>
            <a:r>
              <a:rPr lang="en-US" b="1" dirty="0" smtClean="0"/>
              <a:t>Economics</a:t>
            </a:r>
            <a:r>
              <a:rPr lang="en-US" dirty="0" smtClean="0"/>
              <a:t> – the health care delivery system is very much </a:t>
            </a:r>
            <a:r>
              <a:rPr lang="en-US" dirty="0" err="1" smtClean="0"/>
              <a:t>affecte</a:t>
            </a:r>
            <a:r>
              <a:rPr lang="en-US" dirty="0" smtClean="0"/>
              <a:t> by a country’s total economic status.</a:t>
            </a:r>
          </a:p>
          <a:p>
            <a:pPr lvl="0"/>
            <a:r>
              <a:rPr lang="en-US" b="1" dirty="0" smtClean="0"/>
              <a:t>Women’s health </a:t>
            </a:r>
            <a:r>
              <a:rPr lang="en-US" dirty="0" smtClean="0"/>
              <a:t>– the women’s movement has been instrumental in changing health care practices </a:t>
            </a:r>
            <a:r>
              <a:rPr lang="en-US" dirty="0" err="1" smtClean="0"/>
              <a:t>e.g</a:t>
            </a:r>
            <a:r>
              <a:rPr lang="en-US" dirty="0" smtClean="0"/>
              <a:t> more relaxed birthing </a:t>
            </a:r>
            <a:r>
              <a:rPr lang="en-US" dirty="0" err="1" smtClean="0"/>
              <a:t>centres</a:t>
            </a:r>
            <a:r>
              <a:rPr lang="en-US" dirty="0" smtClean="0"/>
              <a:t>.</a:t>
            </a:r>
          </a:p>
          <a:p>
            <a:endParaRPr lang="en-US" dirty="0"/>
          </a:p>
        </p:txBody>
      </p:sp>
    </p:spTree>
  </p:cSld>
  <p:clrMapOvr>
    <a:masterClrMapping/>
  </p:clrMapOvr>
  <p:timing>
    <p:tnLst>
      <p:par>
        <p:cTn id="1" dur="indefinite" restart="never" nodeType="tmRoot"/>
      </p:par>
    </p:tnLst>
  </p:timing>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FACTORS AFFECTING HEALTH CARE DELIVERY</a:t>
            </a:r>
            <a:endParaRPr lang="en-US" dirty="0"/>
          </a:p>
        </p:txBody>
      </p:sp>
      <p:sp>
        <p:nvSpPr>
          <p:cNvPr id="3" name="Content Placeholder 2"/>
          <p:cNvSpPr>
            <a:spLocks noGrp="1"/>
          </p:cNvSpPr>
          <p:nvPr>
            <p:ph idx="1"/>
          </p:nvPr>
        </p:nvSpPr>
        <p:spPr/>
        <p:txBody>
          <a:bodyPr>
            <a:normAutofit fontScale="92500" lnSpcReduction="10000"/>
          </a:bodyPr>
          <a:lstStyle/>
          <a:p>
            <a:pPr lvl="0"/>
            <a:r>
              <a:rPr lang="en-US" b="1" dirty="0" smtClean="0"/>
              <a:t>Uneven distribution of services </a:t>
            </a:r>
            <a:r>
              <a:rPr lang="en-US" dirty="0" smtClean="0"/>
              <a:t>– in some areas, there are insufficient health care professionals and services available to meet the health care needs of individuals.</a:t>
            </a:r>
          </a:p>
          <a:p>
            <a:pPr lvl="0"/>
            <a:r>
              <a:rPr lang="en-US" b="1" dirty="0" smtClean="0"/>
              <a:t>Access to health care </a:t>
            </a:r>
            <a:r>
              <a:rPr lang="en-US" dirty="0" smtClean="0"/>
              <a:t>– lack of access due to low income, unemployment or poverty.</a:t>
            </a:r>
          </a:p>
          <a:p>
            <a:pPr lvl="0"/>
            <a:r>
              <a:rPr lang="en-US" b="1" dirty="0" smtClean="0"/>
              <a:t>The homeless and the poor </a:t>
            </a:r>
            <a:r>
              <a:rPr lang="en-US" dirty="0" smtClean="0"/>
              <a:t>– lead to limited  access to health care services.</a:t>
            </a:r>
          </a:p>
          <a:p>
            <a:pPr lvl="0"/>
            <a:r>
              <a:rPr lang="en-US" b="1" dirty="0" smtClean="0"/>
              <a:t>Demographic changes </a:t>
            </a:r>
            <a:r>
              <a:rPr lang="en-US" dirty="0" smtClean="0"/>
              <a:t>– single-parent families, cultural and ethnic diversity.</a:t>
            </a:r>
          </a:p>
          <a:p>
            <a:endParaRPr lang="en-US" dirty="0"/>
          </a:p>
        </p:txBody>
      </p:sp>
    </p:spTree>
  </p:cSld>
  <p:clrMapOvr>
    <a:masterClrMapping/>
  </p:clrMapOvr>
  <p:timing>
    <p:tnLst>
      <p:par>
        <p:cTn id="1" dur="indefinite" restart="never" nodeType="tmRoot"/>
      </p:par>
    </p:tnLst>
  </p:timing>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NURSING CARE DELIVERY SYSTEMS</a:t>
            </a:r>
            <a:r>
              <a:rPr lang="en-US" dirty="0" smtClean="0"/>
              <a:t/>
            </a:r>
            <a:br>
              <a:rPr lang="en-US" dirty="0" smtClean="0"/>
            </a:br>
            <a:endParaRPr lang="en-US" dirty="0"/>
          </a:p>
        </p:txBody>
      </p:sp>
      <p:sp>
        <p:nvSpPr>
          <p:cNvPr id="3" name="Content Placeholder 2"/>
          <p:cNvSpPr>
            <a:spLocks noGrp="1"/>
          </p:cNvSpPr>
          <p:nvPr>
            <p:ph idx="1"/>
          </p:nvPr>
        </p:nvSpPr>
        <p:spPr>
          <a:xfrm>
            <a:off x="304800" y="1219200"/>
            <a:ext cx="8534400" cy="5334000"/>
          </a:xfrm>
        </p:spPr>
        <p:txBody>
          <a:bodyPr>
            <a:normAutofit/>
          </a:bodyPr>
          <a:lstStyle/>
          <a:p>
            <a:r>
              <a:rPr lang="en-US" dirty="0" smtClean="0"/>
              <a:t>A nursing care delivery system defines how work is organized, how nursing staff are deployed, and who does what in providing nursing care. </a:t>
            </a:r>
          </a:p>
          <a:p>
            <a:r>
              <a:rPr lang="en-US" dirty="0" smtClean="0"/>
              <a:t>Delivery systems identify who has the accountability for nursing care and clinical outcomes. </a:t>
            </a:r>
          </a:p>
          <a:p>
            <a:r>
              <a:rPr lang="en-US" dirty="0" smtClean="0"/>
              <a:t>Delivery systems provide the organization, rules and structure that define responsibility and accountability (who does what).</a:t>
            </a: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1) NURSES AND PEOPLE</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a:buFont typeface="Courier New" pitchFamily="49" charset="0"/>
              <a:buChar char="o"/>
            </a:pPr>
            <a:r>
              <a:rPr lang="en-US" dirty="0" smtClean="0"/>
              <a:t>The nurse’s primary professional responsibility is to people requiring nursing care.</a:t>
            </a:r>
          </a:p>
          <a:p>
            <a:pPr>
              <a:buFont typeface="Courier New" pitchFamily="49" charset="0"/>
              <a:buChar char="o"/>
            </a:pPr>
            <a:r>
              <a:rPr lang="en-US" dirty="0" smtClean="0"/>
              <a:t>In providing care, the nurse promotes an environment in which the human rights, values, customs and spiritual beliefs of the individual, family and community are respected.</a:t>
            </a:r>
          </a:p>
          <a:p>
            <a:endParaRPr lang="en-US" dirty="0"/>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Organization of care delivery</a:t>
            </a:r>
            <a:endParaRPr lang="en-US" b="1" dirty="0"/>
          </a:p>
        </p:txBody>
      </p:sp>
      <p:sp>
        <p:nvSpPr>
          <p:cNvPr id="3" name="Content Placeholder 2"/>
          <p:cNvSpPr>
            <a:spLocks noGrp="1"/>
          </p:cNvSpPr>
          <p:nvPr>
            <p:ph idx="1"/>
          </p:nvPr>
        </p:nvSpPr>
        <p:spPr>
          <a:xfrm>
            <a:off x="304800" y="1600200"/>
            <a:ext cx="8458200" cy="4876800"/>
          </a:xfrm>
        </p:spPr>
        <p:txBody>
          <a:bodyPr/>
          <a:lstStyle/>
          <a:p>
            <a:pPr>
              <a:buNone/>
            </a:pPr>
            <a:r>
              <a:rPr lang="en-US" dirty="0" smtClean="0"/>
              <a:t>is determined by a variety of factors such as:- </a:t>
            </a:r>
          </a:p>
          <a:p>
            <a:r>
              <a:rPr lang="en-US" dirty="0" smtClean="0"/>
              <a:t>economic issues</a:t>
            </a:r>
          </a:p>
          <a:p>
            <a:r>
              <a:rPr lang="en-US" dirty="0" smtClean="0"/>
              <a:t> leadership beliefs</a:t>
            </a:r>
          </a:p>
          <a:p>
            <a:r>
              <a:rPr lang="en-US" dirty="0" smtClean="0"/>
              <a:t>the ability to recruit and retain staff. </a:t>
            </a:r>
          </a:p>
          <a:p>
            <a:endParaRPr lang="en-US" dirty="0" smtClean="0"/>
          </a:p>
          <a:p>
            <a:pPr>
              <a:buNone/>
            </a:pPr>
            <a:r>
              <a:rPr lang="en-US" dirty="0" smtClean="0"/>
              <a:t>Ideally, evidence of the effect of care models on quality and patient safety would also be a major factor in decision-making. </a:t>
            </a:r>
          </a:p>
          <a:p>
            <a:endParaRPr lang="en-US" dirty="0"/>
          </a:p>
        </p:txBody>
      </p:sp>
    </p:spTree>
  </p:cSld>
  <p:clrMapOvr>
    <a:masterClrMapping/>
  </p:clrMapOvr>
  <p:timing>
    <p:tnLst>
      <p:par>
        <p:cTn id="1" dur="indefinite" restart="never" nodeType="tmRoot"/>
      </p:par>
    </p:tnLst>
  </p:timing>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Organization of care delivery</a:t>
            </a:r>
            <a:endParaRPr lang="en-US" dirty="0"/>
          </a:p>
        </p:txBody>
      </p:sp>
      <p:sp>
        <p:nvSpPr>
          <p:cNvPr id="3" name="Content Placeholder 2"/>
          <p:cNvSpPr>
            <a:spLocks noGrp="1"/>
          </p:cNvSpPr>
          <p:nvPr>
            <p:ph idx="1"/>
          </p:nvPr>
        </p:nvSpPr>
        <p:spPr/>
        <p:txBody>
          <a:bodyPr/>
          <a:lstStyle/>
          <a:p>
            <a:r>
              <a:rPr lang="en-US" dirty="0" smtClean="0"/>
              <a:t>One important function of the professional nurse at the first-line management position of nursing service department is </a:t>
            </a:r>
            <a:r>
              <a:rPr lang="en-US" i="1" dirty="0" smtClean="0"/>
              <a:t>organizing the activities of the staff into a workable pattern </a:t>
            </a:r>
            <a:r>
              <a:rPr lang="en-US" dirty="0" smtClean="0"/>
              <a:t>to meet patient needs.</a:t>
            </a:r>
          </a:p>
          <a:p>
            <a:endParaRPr lang="en-US" dirty="0"/>
          </a:p>
        </p:txBody>
      </p:sp>
    </p:spTree>
  </p:cSld>
  <p:clrMapOvr>
    <a:masterClrMapping/>
  </p:clrMapOvr>
  <p:timing>
    <p:tnLst>
      <p:par>
        <p:cTn id="1" dur="indefinite" restart="never" nodeType="tmRoot"/>
      </p:par>
    </p:tnLst>
  </p:timing>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Principles of personnel assignment</a:t>
            </a:r>
            <a:endParaRPr lang="en-US" dirty="0"/>
          </a:p>
        </p:txBody>
      </p:sp>
      <p:sp>
        <p:nvSpPr>
          <p:cNvPr id="3" name="Content Placeholder 2"/>
          <p:cNvSpPr>
            <a:spLocks noGrp="1"/>
          </p:cNvSpPr>
          <p:nvPr>
            <p:ph idx="1"/>
          </p:nvPr>
        </p:nvSpPr>
        <p:spPr>
          <a:xfrm>
            <a:off x="457200" y="1600200"/>
            <a:ext cx="8382000" cy="4876800"/>
          </a:xfrm>
        </p:spPr>
        <p:txBody>
          <a:bodyPr>
            <a:normAutofit fontScale="92500"/>
          </a:bodyPr>
          <a:lstStyle/>
          <a:p>
            <a:pPr>
              <a:buNone/>
            </a:pPr>
            <a:r>
              <a:rPr lang="en-US" dirty="0" smtClean="0"/>
              <a:t>Made by the head nurse or nurse in charge for each individual nurse. </a:t>
            </a:r>
          </a:p>
          <a:p>
            <a:pPr>
              <a:buNone/>
            </a:pPr>
            <a:r>
              <a:rPr lang="en-US" dirty="0" smtClean="0"/>
              <a:t> Based on: </a:t>
            </a:r>
          </a:p>
          <a:p>
            <a:r>
              <a:rPr lang="en-US" dirty="0" smtClean="0"/>
              <a:t>a- Nursing needs of each patient and approximate time required to care for him. </a:t>
            </a:r>
          </a:p>
          <a:p>
            <a:r>
              <a:rPr lang="en-US" dirty="0" smtClean="0"/>
              <a:t>b- The capabilities, skill level, previous experience and the interest of the staff members. </a:t>
            </a:r>
          </a:p>
          <a:p>
            <a:r>
              <a:rPr lang="en-US" dirty="0" smtClean="0"/>
              <a:t>c- Job description. </a:t>
            </a:r>
          </a:p>
          <a:p>
            <a:pPr>
              <a:buNone/>
            </a:pPr>
            <a:r>
              <a:rPr lang="en-US" dirty="0" smtClean="0"/>
              <a:t> </a:t>
            </a:r>
          </a:p>
          <a:p>
            <a:endParaRPr lang="en-US" dirty="0"/>
          </a:p>
        </p:txBody>
      </p:sp>
    </p:spTree>
  </p:cSld>
  <p:clrMapOvr>
    <a:masterClrMapping/>
  </p:clrMapOvr>
  <p:timing>
    <p:tnLst>
      <p:par>
        <p:cTn id="1" dur="indefinite" restart="never" nodeType="tmRoot"/>
      </p:par>
    </p:tnLst>
  </p:timing>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Principles of personnel assignment</a:t>
            </a:r>
            <a:endParaRPr lang="en-US" dirty="0"/>
          </a:p>
        </p:txBody>
      </p:sp>
      <p:sp>
        <p:nvSpPr>
          <p:cNvPr id="3" name="Content Placeholder 2"/>
          <p:cNvSpPr>
            <a:spLocks noGrp="1"/>
          </p:cNvSpPr>
          <p:nvPr>
            <p:ph idx="1"/>
          </p:nvPr>
        </p:nvSpPr>
        <p:spPr>
          <a:xfrm>
            <a:off x="457200" y="1371600"/>
            <a:ext cx="8229600" cy="5181600"/>
          </a:xfrm>
        </p:spPr>
        <p:txBody>
          <a:bodyPr>
            <a:normAutofit lnSpcReduction="10000"/>
          </a:bodyPr>
          <a:lstStyle/>
          <a:p>
            <a:r>
              <a:rPr lang="en-US" dirty="0" smtClean="0"/>
              <a:t>Planned weekly, and revised daily if necessary to assure continuity of care. </a:t>
            </a:r>
          </a:p>
          <a:p>
            <a:r>
              <a:rPr lang="en-US" dirty="0" smtClean="0"/>
              <a:t>Take into account all the direct, indirect and unit activities </a:t>
            </a:r>
          </a:p>
          <a:p>
            <a:r>
              <a:rPr lang="en-US" dirty="0" smtClean="0"/>
              <a:t>Consider the geographical location of the unit and the assigned duties to save nurse’s time and effort. </a:t>
            </a:r>
          </a:p>
          <a:p>
            <a:r>
              <a:rPr lang="en-US" dirty="0" smtClean="0"/>
              <a:t>Must be balanced among nursing staff. </a:t>
            </a:r>
          </a:p>
          <a:p>
            <a:r>
              <a:rPr lang="en-US" dirty="0" smtClean="0"/>
              <a:t>Never to assign the same task to more than one nurse. </a:t>
            </a:r>
          </a:p>
          <a:p>
            <a:endParaRPr lang="en-US" dirty="0"/>
          </a:p>
        </p:txBody>
      </p:sp>
    </p:spTree>
  </p:cSld>
  <p:clrMapOvr>
    <a:masterClrMapping/>
  </p:clrMapOvr>
  <p:timing>
    <p:tnLst>
      <p:par>
        <p:cTn id="1" dur="indefinite" restart="never" nodeType="tmRoot"/>
      </p:par>
    </p:tnLst>
  </p:timing>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Process of organizing patient care</a:t>
            </a:r>
            <a:endParaRPr lang="en-US" dirty="0"/>
          </a:p>
        </p:txBody>
      </p:sp>
      <p:sp>
        <p:nvSpPr>
          <p:cNvPr id="3" name="Content Placeholder 2"/>
          <p:cNvSpPr>
            <a:spLocks noGrp="1"/>
          </p:cNvSpPr>
          <p:nvPr>
            <p:ph idx="1"/>
          </p:nvPr>
        </p:nvSpPr>
        <p:spPr>
          <a:xfrm>
            <a:off x="304800" y="1295400"/>
            <a:ext cx="8534400" cy="5334000"/>
          </a:xfrm>
        </p:spPr>
        <p:txBody>
          <a:bodyPr>
            <a:normAutofit fontScale="77500" lnSpcReduction="20000"/>
          </a:bodyPr>
          <a:lstStyle/>
          <a:p>
            <a:pPr>
              <a:buNone/>
            </a:pPr>
            <a:r>
              <a:rPr lang="en-US" i="1" dirty="0" smtClean="0"/>
              <a:t>1. Planning: </a:t>
            </a:r>
            <a:endParaRPr lang="en-US" dirty="0" smtClean="0"/>
          </a:p>
          <a:p>
            <a:pPr>
              <a:buNone/>
            </a:pPr>
            <a:r>
              <a:rPr lang="en-US" dirty="0" smtClean="0"/>
              <a:t>Is a process of developing a course of action for meeting the needs of patient. In planning, the head nurse decides what should be done, when, how, where, by whom and to whom. </a:t>
            </a:r>
          </a:p>
          <a:p>
            <a:pPr>
              <a:buNone/>
            </a:pPr>
            <a:r>
              <a:rPr lang="en-US" i="1" dirty="0" smtClean="0"/>
              <a:t>2. Assigning: </a:t>
            </a:r>
            <a:endParaRPr lang="en-US" dirty="0" smtClean="0"/>
          </a:p>
          <a:p>
            <a:pPr>
              <a:buNone/>
            </a:pPr>
            <a:r>
              <a:rPr lang="en-US" dirty="0" smtClean="0"/>
              <a:t>Assignment of patient and nursing activities are written in the assignment sheet by the head nurse/nurse in charge, based on the principles of assignment. </a:t>
            </a:r>
          </a:p>
          <a:p>
            <a:pPr>
              <a:buNone/>
            </a:pPr>
            <a:r>
              <a:rPr lang="en-US" i="1" dirty="0" smtClean="0"/>
              <a:t>3. Leading: </a:t>
            </a:r>
            <a:endParaRPr lang="en-US" dirty="0" smtClean="0"/>
          </a:p>
          <a:p>
            <a:pPr>
              <a:buNone/>
            </a:pPr>
            <a:r>
              <a:rPr lang="en-US" dirty="0" smtClean="0"/>
              <a:t>Includes issuing instructions, motivation, and coordination of activities, by making rounds, checking performance and conducting conferences. </a:t>
            </a:r>
          </a:p>
          <a:p>
            <a:pPr>
              <a:buNone/>
            </a:pPr>
            <a:r>
              <a:rPr lang="en-US" i="1" dirty="0" smtClean="0"/>
              <a:t>4. Evaluating: </a:t>
            </a:r>
            <a:endParaRPr lang="en-US" dirty="0" smtClean="0"/>
          </a:p>
          <a:p>
            <a:pPr>
              <a:buNone/>
            </a:pPr>
            <a:r>
              <a:rPr lang="en-US" dirty="0" smtClean="0"/>
              <a:t>By reviewing nursing performance and patient progress to be compared by the assignment and nursing care plan. </a:t>
            </a:r>
          </a:p>
          <a:p>
            <a:endParaRPr lang="en-US" dirty="0"/>
          </a:p>
        </p:txBody>
      </p:sp>
    </p:spTree>
  </p:cSld>
  <p:clrMapOvr>
    <a:masterClrMapping/>
  </p:clrMapOvr>
  <p:timing>
    <p:tnLst>
      <p:par>
        <p:cTn id="1" dur="indefinite" restart="never" nodeType="tmRoot"/>
      </p:par>
    </p:tnLst>
  </p:timing>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Process of organizing patient care</a:t>
            </a:r>
            <a:endParaRPr lang="en-US" dirty="0"/>
          </a:p>
        </p:txBody>
      </p:sp>
      <p:sp>
        <p:nvSpPr>
          <p:cNvPr id="3" name="Content Placeholder 2"/>
          <p:cNvSpPr>
            <a:spLocks noGrp="1"/>
          </p:cNvSpPr>
          <p:nvPr>
            <p:ph idx="1"/>
          </p:nvPr>
        </p:nvSpPr>
        <p:spPr/>
        <p:txBody>
          <a:bodyPr>
            <a:normAutofit lnSpcReduction="10000"/>
          </a:bodyPr>
          <a:lstStyle/>
          <a:p>
            <a:pPr>
              <a:buNone/>
            </a:pPr>
            <a:r>
              <a:rPr lang="en-US" b="1" i="1" dirty="0" smtClean="0"/>
              <a:t>Examples of organizational structure:</a:t>
            </a:r>
          </a:p>
          <a:p>
            <a:pPr>
              <a:buNone/>
            </a:pPr>
            <a:r>
              <a:rPr lang="en-US" dirty="0" smtClean="0"/>
              <a:t>• Technology level</a:t>
            </a:r>
          </a:p>
          <a:p>
            <a:pPr>
              <a:buNone/>
            </a:pPr>
            <a:r>
              <a:rPr lang="en-US" dirty="0" smtClean="0"/>
              <a:t>• Nurse-to-patient ratio</a:t>
            </a:r>
          </a:p>
          <a:p>
            <a:pPr>
              <a:buNone/>
            </a:pPr>
            <a:r>
              <a:rPr lang="en-US" dirty="0" smtClean="0"/>
              <a:t>• Use of temporary staff members</a:t>
            </a:r>
          </a:p>
          <a:p>
            <a:pPr>
              <a:buNone/>
            </a:pPr>
            <a:r>
              <a:rPr lang="en-US" dirty="0" smtClean="0"/>
              <a:t>• Workload</a:t>
            </a:r>
          </a:p>
          <a:p>
            <a:pPr>
              <a:buNone/>
            </a:pPr>
            <a:r>
              <a:rPr lang="en-US" dirty="0" smtClean="0"/>
              <a:t>• Nursing education/experience</a:t>
            </a:r>
          </a:p>
          <a:p>
            <a:pPr>
              <a:buNone/>
            </a:pPr>
            <a:r>
              <a:rPr lang="en-US" dirty="0" smtClean="0"/>
              <a:t>• Support for professional development</a:t>
            </a:r>
          </a:p>
          <a:p>
            <a:pPr>
              <a:buNone/>
            </a:pPr>
            <a:r>
              <a:rPr lang="en-US" dirty="0" smtClean="0"/>
              <a:t>• Continuing education</a:t>
            </a:r>
            <a:endParaRPr lang="en-US" dirty="0"/>
          </a:p>
        </p:txBody>
      </p:sp>
    </p:spTree>
  </p:cSld>
  <p:clrMapOvr>
    <a:masterClrMapping/>
  </p:clrMapOvr>
  <p:timing>
    <p:tnLst>
      <p:par>
        <p:cTn id="1" dur="indefinite" restart="never" nodeType="tmRoot"/>
      </p:par>
    </p:tnLst>
  </p:timing>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Process of organizing patient care</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Direct Patient Care Functions:</a:t>
            </a:r>
          </a:p>
          <a:p>
            <a:pPr>
              <a:buNone/>
            </a:pPr>
            <a:r>
              <a:rPr lang="en-US" dirty="0" smtClean="0"/>
              <a:t>• Assessment</a:t>
            </a:r>
          </a:p>
          <a:p>
            <a:pPr>
              <a:buNone/>
            </a:pPr>
            <a:r>
              <a:rPr lang="en-US" dirty="0" smtClean="0"/>
              <a:t>• Monitoring</a:t>
            </a:r>
          </a:p>
          <a:p>
            <a:pPr>
              <a:buNone/>
            </a:pPr>
            <a:r>
              <a:rPr lang="en-US" dirty="0" smtClean="0"/>
              <a:t>• Prioritizing goals</a:t>
            </a:r>
          </a:p>
          <a:p>
            <a:pPr>
              <a:buNone/>
            </a:pPr>
            <a:r>
              <a:rPr lang="en-US" dirty="0" smtClean="0"/>
              <a:t>• Care coordination</a:t>
            </a:r>
          </a:p>
          <a:p>
            <a:pPr>
              <a:buNone/>
            </a:pPr>
            <a:r>
              <a:rPr lang="en-US" dirty="0" smtClean="0"/>
              <a:t>• Therapeutic interventions</a:t>
            </a:r>
          </a:p>
          <a:p>
            <a:pPr>
              <a:buNone/>
            </a:pPr>
            <a:r>
              <a:rPr lang="en-US" dirty="0" smtClean="0"/>
              <a:t>• Evaluation</a:t>
            </a:r>
          </a:p>
          <a:p>
            <a:pPr>
              <a:buNone/>
            </a:pPr>
            <a:r>
              <a:rPr lang="en-US" dirty="0" smtClean="0"/>
              <a:t>• Communication</a:t>
            </a:r>
          </a:p>
          <a:p>
            <a:pPr>
              <a:buNone/>
            </a:pPr>
            <a:r>
              <a:rPr lang="en-US" dirty="0" smtClean="0"/>
              <a:t>• Patient education</a:t>
            </a:r>
            <a:endParaRPr lang="en-US" dirty="0"/>
          </a:p>
        </p:txBody>
      </p:sp>
    </p:spTree>
  </p:cSld>
  <p:clrMapOvr>
    <a:masterClrMapping/>
  </p:clrMapOvr>
  <p:timing>
    <p:tnLst>
      <p:par>
        <p:cTn id="1" dur="indefinite" restart="never" nodeType="tmRoot"/>
      </p:par>
    </p:tnLst>
  </p:timing>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Process of organizing patient care</a:t>
            </a:r>
            <a:endParaRPr lang="en-US" dirty="0"/>
          </a:p>
        </p:txBody>
      </p:sp>
      <p:sp>
        <p:nvSpPr>
          <p:cNvPr id="3" name="Content Placeholder 2"/>
          <p:cNvSpPr>
            <a:spLocks noGrp="1"/>
          </p:cNvSpPr>
          <p:nvPr>
            <p:ph idx="1"/>
          </p:nvPr>
        </p:nvSpPr>
        <p:spPr/>
        <p:txBody>
          <a:bodyPr>
            <a:normAutofit lnSpcReduction="10000"/>
          </a:bodyPr>
          <a:lstStyle/>
          <a:p>
            <a:pPr>
              <a:buNone/>
            </a:pPr>
            <a:r>
              <a:rPr lang="en-US" b="1" i="1" dirty="0" smtClean="0"/>
              <a:t>Indirect Patient Care Functions:</a:t>
            </a:r>
          </a:p>
          <a:p>
            <a:pPr>
              <a:buNone/>
            </a:pPr>
            <a:r>
              <a:rPr lang="en-US" dirty="0" smtClean="0"/>
              <a:t>• Clinical practice</a:t>
            </a:r>
          </a:p>
          <a:p>
            <a:pPr>
              <a:buNone/>
            </a:pPr>
            <a:r>
              <a:rPr lang="en-US" dirty="0" smtClean="0"/>
              <a:t>• Education/research</a:t>
            </a:r>
          </a:p>
          <a:p>
            <a:pPr>
              <a:buNone/>
            </a:pPr>
            <a:r>
              <a:rPr lang="en-US" dirty="0" smtClean="0"/>
              <a:t>• Leadership</a:t>
            </a:r>
          </a:p>
          <a:p>
            <a:pPr>
              <a:buNone/>
            </a:pPr>
            <a:r>
              <a:rPr lang="en-US" dirty="0" smtClean="0"/>
              <a:t>• Operations</a:t>
            </a:r>
          </a:p>
          <a:p>
            <a:pPr>
              <a:buNone/>
            </a:pPr>
            <a:r>
              <a:rPr lang="en-US" dirty="0" smtClean="0"/>
              <a:t>• Personnel management</a:t>
            </a:r>
          </a:p>
          <a:p>
            <a:pPr>
              <a:buNone/>
            </a:pPr>
            <a:r>
              <a:rPr lang="en-US" dirty="0" smtClean="0"/>
              <a:t>• Quality improvement</a:t>
            </a:r>
          </a:p>
          <a:p>
            <a:pPr>
              <a:buNone/>
            </a:pPr>
            <a:r>
              <a:rPr lang="en-US" dirty="0" smtClean="0"/>
              <a:t>• System coordination</a:t>
            </a:r>
            <a:endParaRPr lang="en-US" dirty="0"/>
          </a:p>
        </p:txBody>
      </p:sp>
    </p:spTree>
  </p:cSld>
  <p:clrMapOvr>
    <a:masterClrMapping/>
  </p:clrMapOvr>
  <p:timing>
    <p:tnLst>
      <p:par>
        <p:cTn id="1" dur="indefinite" restart="never" nodeType="tmRoot"/>
      </p:par>
    </p:tnLst>
  </p:timing>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Methods of patient care delivery</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I- The traditional methods </a:t>
            </a:r>
            <a:endParaRPr lang="en-US" dirty="0" smtClean="0"/>
          </a:p>
          <a:p>
            <a:r>
              <a:rPr lang="en-US" dirty="0" smtClean="0"/>
              <a:t>1. Case method. </a:t>
            </a:r>
          </a:p>
          <a:p>
            <a:r>
              <a:rPr lang="en-US" dirty="0" smtClean="0"/>
              <a:t>2. Functional method. </a:t>
            </a:r>
          </a:p>
          <a:p>
            <a:r>
              <a:rPr lang="en-US" dirty="0" smtClean="0"/>
              <a:t>3. Team method. </a:t>
            </a:r>
          </a:p>
          <a:p>
            <a:r>
              <a:rPr lang="en-US" dirty="0" smtClean="0"/>
              <a:t>4. Modular nursing. </a:t>
            </a:r>
          </a:p>
          <a:p>
            <a:r>
              <a:rPr lang="en-US" dirty="0" smtClean="0"/>
              <a:t>5. Primary nursing method.</a:t>
            </a:r>
          </a:p>
          <a:p>
            <a:pPr>
              <a:buNone/>
            </a:pPr>
            <a:r>
              <a:rPr lang="en-US" b="1" dirty="0" smtClean="0"/>
              <a:t>II – The advanced method</a:t>
            </a:r>
          </a:p>
          <a:p>
            <a:r>
              <a:rPr lang="en-US" dirty="0" smtClean="0"/>
              <a:t>Case management </a:t>
            </a:r>
          </a:p>
          <a:p>
            <a:endParaRPr lang="en-US" dirty="0"/>
          </a:p>
        </p:txBody>
      </p:sp>
    </p:spTree>
  </p:cSld>
  <p:clrMapOvr>
    <a:masterClrMapping/>
  </p:clrMapOvr>
  <p:timing>
    <p:tnLst>
      <p:par>
        <p:cTn id="1" dur="indefinite" restart="never" nodeType="tmRoot"/>
      </p:par>
    </p:tnLst>
  </p:timing>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CASE METHOD</a:t>
            </a:r>
            <a:endParaRPr lang="en-US" dirty="0"/>
          </a:p>
        </p:txBody>
      </p:sp>
      <p:sp>
        <p:nvSpPr>
          <p:cNvPr id="3" name="Content Placeholder 2"/>
          <p:cNvSpPr>
            <a:spLocks noGrp="1"/>
          </p:cNvSpPr>
          <p:nvPr>
            <p:ph idx="1"/>
          </p:nvPr>
        </p:nvSpPr>
        <p:spPr/>
        <p:txBody>
          <a:bodyPr>
            <a:normAutofit/>
          </a:bodyPr>
          <a:lstStyle/>
          <a:p>
            <a:pPr>
              <a:buNone/>
            </a:pPr>
            <a:r>
              <a:rPr lang="en-US" dirty="0" smtClean="0"/>
              <a:t>It is the oldest patient care delivery method. In this method one professional nurse assumes total responsibility of providing complete care for one or more patients (1-6) while she is on duty. This method is used frequently in intensive care units and in teaching nursing students. </a:t>
            </a:r>
          </a:p>
          <a:p>
            <a:pPr>
              <a:buNone/>
            </a:pP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Who is a nurse?</a:t>
            </a:r>
            <a:endParaRPr lang="en-US" b="1" dirty="0"/>
          </a:p>
        </p:txBody>
      </p:sp>
      <p:sp>
        <p:nvSpPr>
          <p:cNvPr id="3" name="Content Placeholder 2"/>
          <p:cNvSpPr>
            <a:spLocks noGrp="1"/>
          </p:cNvSpPr>
          <p:nvPr>
            <p:ph idx="1"/>
          </p:nvPr>
        </p:nvSpPr>
        <p:spPr/>
        <p:txBody>
          <a:bodyPr>
            <a:normAutofit lnSpcReduction="10000"/>
          </a:bodyPr>
          <a:lstStyle/>
          <a:p>
            <a:r>
              <a:rPr lang="en-US" dirty="0" smtClean="0"/>
              <a:t>A </a:t>
            </a:r>
            <a:r>
              <a:rPr lang="en-US" b="1" dirty="0" smtClean="0"/>
              <a:t>Nurse</a:t>
            </a:r>
            <a:r>
              <a:rPr lang="en-US" dirty="0" smtClean="0"/>
              <a:t> </a:t>
            </a:r>
            <a:r>
              <a:rPr lang="en-US" dirty="0"/>
              <a:t>is a person who has completed a program of basic generalized nursing education and authorized by appropriate regulatory authority to practice </a:t>
            </a:r>
            <a:r>
              <a:rPr lang="en-US" dirty="0" smtClean="0"/>
              <a:t>nursing.</a:t>
            </a:r>
          </a:p>
          <a:p>
            <a:r>
              <a:rPr lang="en-US" dirty="0"/>
              <a:t>The word </a:t>
            </a:r>
            <a:r>
              <a:rPr lang="en-US" b="1" dirty="0"/>
              <a:t>nurse</a:t>
            </a:r>
            <a:r>
              <a:rPr lang="en-US" dirty="0"/>
              <a:t> has its roots in the Latin noun </a:t>
            </a:r>
            <a:r>
              <a:rPr lang="en-US" u="sng" dirty="0" err="1"/>
              <a:t>nutrix</a:t>
            </a:r>
            <a:r>
              <a:rPr lang="en-US" dirty="0"/>
              <a:t> which means "nursing mother", often referring to a wet nurse. The French term </a:t>
            </a:r>
            <a:r>
              <a:rPr lang="en-US" u="sng" dirty="0" err="1"/>
              <a:t>nourrice</a:t>
            </a:r>
            <a:r>
              <a:rPr lang="en-US" dirty="0"/>
              <a:t> also referred to a woman who suckled a child</a:t>
            </a:r>
            <a:r>
              <a:rPr lang="en-US" dirty="0" smtClean="0"/>
              <a:t>. </a:t>
            </a:r>
            <a:endParaRPr lang="en-US" dirty="0"/>
          </a:p>
          <a:p>
            <a:endParaRPr lang="en-US" sz="2800" dirty="0"/>
          </a:p>
          <a:p>
            <a:endParaRPr lang="en-US" dirty="0"/>
          </a:p>
        </p:txBody>
      </p:sp>
    </p:spTree>
    <p:extLst>
      <p:ext uri="{BB962C8B-B14F-4D97-AF65-F5344CB8AC3E}">
        <p14:creationId xmlns:p14="http://schemas.microsoft.com/office/powerpoint/2010/main" val="12670439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274638"/>
            <a:ext cx="8229600" cy="715962"/>
          </a:xfrm>
        </p:spPr>
        <p:txBody>
          <a:bodyPr>
            <a:normAutofit fontScale="90000"/>
          </a:bodyPr>
          <a:lstStyle/>
          <a:p>
            <a:endParaRPr lang="en-US" smtClean="0"/>
          </a:p>
        </p:txBody>
      </p:sp>
      <p:sp>
        <p:nvSpPr>
          <p:cNvPr id="37891" name="Content Placeholder 2"/>
          <p:cNvSpPr>
            <a:spLocks noGrp="1"/>
          </p:cNvSpPr>
          <p:nvPr>
            <p:ph idx="1"/>
          </p:nvPr>
        </p:nvSpPr>
        <p:spPr>
          <a:xfrm>
            <a:off x="457200" y="1143000"/>
            <a:ext cx="8229600" cy="5181600"/>
          </a:xfrm>
        </p:spPr>
        <p:txBody>
          <a:bodyPr/>
          <a:lstStyle/>
          <a:p>
            <a:pPr>
              <a:buFont typeface="Courier New" pitchFamily="49" charset="0"/>
              <a:buChar char="o"/>
            </a:pPr>
            <a:r>
              <a:rPr lang="en-US" sz="3000" smtClean="0"/>
              <a:t>The nurse ensures that the individual receives sufficient information on which to base consent for care and related treatment.</a:t>
            </a:r>
          </a:p>
          <a:p>
            <a:pPr>
              <a:buFont typeface="Courier New" pitchFamily="49" charset="0"/>
              <a:buChar char="o"/>
            </a:pPr>
            <a:r>
              <a:rPr lang="en-US" sz="3000" smtClean="0"/>
              <a:t>The nurse holds in confidence personal information and uses judgment in sharing this information.</a:t>
            </a:r>
          </a:p>
          <a:p>
            <a:pPr>
              <a:buFont typeface="Courier New" pitchFamily="49" charset="0"/>
              <a:buChar char="o"/>
            </a:pPr>
            <a:r>
              <a:rPr lang="en-US" sz="3000" smtClean="0"/>
              <a:t>The nurse also shares responsibility to sustain and protect the natural environment from depletion, pollution, degradation and destruction.</a:t>
            </a:r>
          </a:p>
        </p:txBody>
      </p:sp>
    </p:spTree>
  </p:cSld>
  <p:clrMapOvr>
    <a:masterClrMapping/>
  </p:clrMapOvr>
  <p:timing>
    <p:tnLst>
      <p:par>
        <p:cTn id="1" dur="indefinite" restart="never" nodeType="tmRoot"/>
      </p:par>
    </p:tnLst>
  </p:timing>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Advantages of case method</a:t>
            </a:r>
            <a:endParaRPr lang="en-US" dirty="0"/>
          </a:p>
        </p:txBody>
      </p:sp>
      <p:sp>
        <p:nvSpPr>
          <p:cNvPr id="3" name="Content Placeholder 2"/>
          <p:cNvSpPr>
            <a:spLocks noGrp="1"/>
          </p:cNvSpPr>
          <p:nvPr>
            <p:ph idx="1"/>
          </p:nvPr>
        </p:nvSpPr>
        <p:spPr/>
        <p:txBody>
          <a:bodyPr/>
          <a:lstStyle/>
          <a:p>
            <a:pPr>
              <a:buNone/>
            </a:pPr>
            <a:endParaRPr lang="en-US" dirty="0" smtClean="0"/>
          </a:p>
          <a:p>
            <a:r>
              <a:rPr lang="en-US" dirty="0" smtClean="0"/>
              <a:t>High degree of autonomy (independence) </a:t>
            </a:r>
          </a:p>
          <a:p>
            <a:r>
              <a:rPr lang="en-US" dirty="0" smtClean="0"/>
              <a:t>Lines of responsibility and accountability are clear </a:t>
            </a:r>
          </a:p>
          <a:p>
            <a:r>
              <a:rPr lang="en-US" dirty="0" smtClean="0"/>
              <a:t>Patient receives holistic, </a:t>
            </a:r>
            <a:r>
              <a:rPr lang="en-US" dirty="0" err="1" smtClean="0"/>
              <a:t>unfragmented</a:t>
            </a:r>
            <a:r>
              <a:rPr lang="en-US" dirty="0" smtClean="0"/>
              <a:t> care </a:t>
            </a:r>
          </a:p>
          <a:p>
            <a:endParaRPr lang="en-US" dirty="0"/>
          </a:p>
        </p:txBody>
      </p:sp>
    </p:spTree>
  </p:cSld>
  <p:clrMapOvr>
    <a:masterClrMapping/>
  </p:clrMapOvr>
  <p:timing>
    <p:tnLst>
      <p:par>
        <p:cTn id="1" dur="indefinite" restart="never" nodeType="tmRoot"/>
      </p:par>
    </p:tnLst>
  </p:timing>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
            </a:r>
            <a:br>
              <a:rPr lang="en-US" b="1" i="1" dirty="0" smtClean="0"/>
            </a:br>
            <a:r>
              <a:rPr lang="en-US" b="1" i="1" dirty="0" smtClean="0"/>
              <a:t>Disadvantages  of case method</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Each RN may have a different approach to care </a:t>
            </a:r>
          </a:p>
          <a:p>
            <a:r>
              <a:rPr lang="en-US" dirty="0" smtClean="0"/>
              <a:t>Not cost-effective </a:t>
            </a:r>
          </a:p>
          <a:p>
            <a:r>
              <a:rPr lang="en-US" dirty="0" smtClean="0"/>
              <a:t>Lack of RN availability </a:t>
            </a:r>
          </a:p>
          <a:p>
            <a:endParaRPr lang="en-US" dirty="0"/>
          </a:p>
        </p:txBody>
      </p:sp>
    </p:spTree>
  </p:cSld>
  <p:clrMapOvr>
    <a:masterClrMapping/>
  </p:clrMapOvr>
  <p:timing>
    <p:tnLst>
      <p:par>
        <p:cTn id="1" dur="indefinite" restart="never" nodeType="tmRoot"/>
      </p:par>
    </p:tnLst>
  </p:timing>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FUNCTIONAL METHOD</a:t>
            </a:r>
            <a:endParaRPr lang="en-US" dirty="0"/>
          </a:p>
        </p:txBody>
      </p:sp>
      <p:sp>
        <p:nvSpPr>
          <p:cNvPr id="3" name="Content Placeholder 2"/>
          <p:cNvSpPr>
            <a:spLocks noGrp="1"/>
          </p:cNvSpPr>
          <p:nvPr>
            <p:ph idx="1"/>
          </p:nvPr>
        </p:nvSpPr>
        <p:spPr/>
        <p:txBody>
          <a:bodyPr>
            <a:normAutofit/>
          </a:bodyPr>
          <a:lstStyle/>
          <a:p>
            <a:r>
              <a:rPr lang="en-US" dirty="0" smtClean="0"/>
              <a:t>Emerged during 1950s, due to shortage of nurses. This method focuses on getting the greatest amount of tasks in the least time. In this method, the nursing care is divided into tasks and each staff member is assigned to perform one or two tasks for all patients in the unit according to the level of skill required for performance </a:t>
            </a:r>
            <a:endParaRPr lang="en-US" dirty="0"/>
          </a:p>
        </p:txBody>
      </p:sp>
    </p:spTree>
  </p:cSld>
  <p:clrMapOvr>
    <a:masterClrMapping/>
  </p:clrMapOvr>
  <p:timing>
    <p:tnLst>
      <p:par>
        <p:cTn id="1" dur="indefinite" restart="never" nodeType="tmRoot"/>
      </p:par>
    </p:tnLst>
  </p:timing>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
            </a:r>
            <a:br>
              <a:rPr lang="en-US" b="1" i="1" dirty="0" smtClean="0"/>
            </a:br>
            <a:r>
              <a:rPr lang="en-US" b="1" i="1" dirty="0" smtClean="0"/>
              <a:t>Advantages of functional methods</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Care is provided economically and efficiently </a:t>
            </a:r>
          </a:p>
          <a:p>
            <a:r>
              <a:rPr lang="en-US" dirty="0" smtClean="0"/>
              <a:t>Minimum number of RNs required, so it is efficient when there is a shortage in the staff or there is limited number of professional nurses </a:t>
            </a:r>
          </a:p>
          <a:p>
            <a:r>
              <a:rPr lang="en-US" dirty="0" smtClean="0"/>
              <a:t>Tasks are completed quickly </a:t>
            </a:r>
          </a:p>
          <a:p>
            <a:r>
              <a:rPr lang="en-US" dirty="0" smtClean="0"/>
              <a:t>Useful in emergency situations. </a:t>
            </a:r>
          </a:p>
          <a:p>
            <a:endParaRPr lang="en-US" dirty="0"/>
          </a:p>
        </p:txBody>
      </p:sp>
    </p:spTree>
  </p:cSld>
  <p:clrMapOvr>
    <a:masterClrMapping/>
  </p:clrMapOvr>
  <p:timing>
    <p:tnLst>
      <p:par>
        <p:cTn id="1" dur="indefinite" restart="never" nodeType="tmRoot"/>
      </p:par>
    </p:tnLst>
  </p:timing>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
            </a:r>
            <a:br>
              <a:rPr lang="en-US" b="1" i="1" dirty="0" smtClean="0"/>
            </a:br>
            <a:r>
              <a:rPr lang="en-US" b="1" i="1" dirty="0" smtClean="0"/>
              <a:t>Disadvantages  of functional methods </a:t>
            </a:r>
            <a:r>
              <a:rPr lang="en-US" dirty="0" smtClean="0"/>
              <a:t/>
            </a:r>
            <a:br>
              <a:rPr lang="en-US" dirty="0" smtClean="0"/>
            </a:br>
            <a:endParaRPr lang="en-US" dirty="0"/>
          </a:p>
        </p:txBody>
      </p:sp>
      <p:sp>
        <p:nvSpPr>
          <p:cNvPr id="3" name="Content Placeholder 2"/>
          <p:cNvSpPr>
            <a:spLocks noGrp="1"/>
          </p:cNvSpPr>
          <p:nvPr>
            <p:ph idx="1"/>
          </p:nvPr>
        </p:nvSpPr>
        <p:spPr>
          <a:xfrm>
            <a:off x="457200" y="1600200"/>
            <a:ext cx="8229600" cy="4953000"/>
          </a:xfrm>
        </p:spPr>
        <p:txBody>
          <a:bodyPr>
            <a:normAutofit/>
          </a:bodyPr>
          <a:lstStyle/>
          <a:p>
            <a:r>
              <a:rPr lang="en-US" dirty="0" smtClean="0"/>
              <a:t>Care may be fragmented </a:t>
            </a:r>
          </a:p>
          <a:p>
            <a:r>
              <a:rPr lang="en-US" dirty="0" smtClean="0"/>
              <a:t>Patient may be confused with many care providers </a:t>
            </a:r>
          </a:p>
          <a:p>
            <a:r>
              <a:rPr lang="en-US" dirty="0" smtClean="0"/>
              <a:t>Caregivers feel unchallenged </a:t>
            </a:r>
          </a:p>
          <a:p>
            <a:r>
              <a:rPr lang="en-US" dirty="0" smtClean="0"/>
              <a:t>Lack of communication among the different persons who care for the patient. </a:t>
            </a:r>
          </a:p>
          <a:p>
            <a:r>
              <a:rPr lang="en-US" dirty="0" smtClean="0"/>
              <a:t>Neglecting the humanity of the patient and the individual needs of the patient will be lost in an effort to get the work done. </a:t>
            </a:r>
          </a:p>
          <a:p>
            <a:endParaRPr lang="en-US" dirty="0" smtClean="0"/>
          </a:p>
          <a:p>
            <a:endParaRPr lang="en-US" dirty="0"/>
          </a:p>
        </p:txBody>
      </p:sp>
    </p:spTree>
  </p:cSld>
  <p:clrMapOvr>
    <a:masterClrMapping/>
  </p:clrMapOvr>
  <p:timing>
    <p:tnLst>
      <p:par>
        <p:cTn id="1" dur="indefinite" restart="never" nodeType="tmRoot"/>
      </p:par>
    </p:tnLst>
  </p:timing>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
            </a:r>
            <a:br>
              <a:rPr lang="en-US" b="1" i="1" dirty="0" smtClean="0"/>
            </a:br>
            <a:r>
              <a:rPr lang="en-US" b="1" i="1" dirty="0" smtClean="0"/>
              <a:t>TEAM METHOD </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The concept of team nursing was introduced in the early 1950s. It is a method of nursing assignment that binds professional, technical and nurse aides into small teams. This method allows for efficient utilization of technical and/or nurses aide through the direct supervision, guidance, and teaching of professional nurses.</a:t>
            </a:r>
            <a:endParaRPr lang="en-US" dirty="0"/>
          </a:p>
        </p:txBody>
      </p:sp>
    </p:spTree>
  </p:cSld>
  <p:clrMapOvr>
    <a:masterClrMapping/>
  </p:clrMapOvr>
  <p:timing>
    <p:tnLst>
      <p:par>
        <p:cTn id="1" dur="indefinite" restart="never" nodeType="tmRoot"/>
      </p:par>
    </p:tnLst>
  </p:timing>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i="1" dirty="0" smtClean="0"/>
              <a:t>TEAM METHOD</a:t>
            </a:r>
            <a:endParaRPr lang="en-US" dirty="0"/>
          </a:p>
        </p:txBody>
      </p:sp>
      <p:sp>
        <p:nvSpPr>
          <p:cNvPr id="3" name="Content Placeholder 2"/>
          <p:cNvSpPr>
            <a:spLocks noGrp="1"/>
          </p:cNvSpPr>
          <p:nvPr>
            <p:ph idx="1"/>
          </p:nvPr>
        </p:nvSpPr>
        <p:spPr>
          <a:xfrm>
            <a:off x="457200" y="1219200"/>
            <a:ext cx="8229600" cy="5334000"/>
          </a:xfrm>
        </p:spPr>
        <p:txBody>
          <a:bodyPr>
            <a:normAutofit fontScale="77500" lnSpcReduction="20000"/>
          </a:bodyPr>
          <a:lstStyle/>
          <a:p>
            <a:pPr>
              <a:buNone/>
            </a:pPr>
            <a:r>
              <a:rPr lang="en-US" b="1" i="1" dirty="0" smtClean="0"/>
              <a:t>Advantages: </a:t>
            </a:r>
            <a:endParaRPr lang="en-US" dirty="0" smtClean="0"/>
          </a:p>
          <a:p>
            <a:r>
              <a:rPr lang="en-US" dirty="0" smtClean="0"/>
              <a:t>High-quality, comprehensive care with a high proportion of ancillary staff </a:t>
            </a:r>
          </a:p>
          <a:p>
            <a:r>
              <a:rPr lang="en-US" dirty="0" smtClean="0"/>
              <a:t>Team members participate in decision making and contribute their own expertise</a:t>
            </a:r>
          </a:p>
          <a:p>
            <a:r>
              <a:rPr lang="en-US" dirty="0" smtClean="0"/>
              <a:t>Feeling of participation and belonging are facilitated with team members. </a:t>
            </a:r>
          </a:p>
          <a:p>
            <a:r>
              <a:rPr lang="en-US" dirty="0" smtClean="0"/>
              <a:t>Work load can be balanced and shared. </a:t>
            </a:r>
          </a:p>
          <a:p>
            <a:r>
              <a:rPr lang="en-US" dirty="0" smtClean="0"/>
              <a:t> Division of </a:t>
            </a:r>
            <a:r>
              <a:rPr lang="en-US" dirty="0" err="1" smtClean="0"/>
              <a:t>labour</a:t>
            </a:r>
            <a:r>
              <a:rPr lang="en-US" dirty="0" smtClean="0"/>
              <a:t> allows members the opportunity to develop leadership skills. </a:t>
            </a:r>
          </a:p>
          <a:p>
            <a:r>
              <a:rPr lang="en-US" dirty="0" smtClean="0"/>
              <a:t>Every team member has the opportunity to learn from and teach colleagues </a:t>
            </a:r>
          </a:p>
          <a:p>
            <a:r>
              <a:rPr lang="en-US" dirty="0" smtClean="0"/>
              <a:t>There is a variety in the daily assignment. </a:t>
            </a:r>
          </a:p>
          <a:p>
            <a:pPr>
              <a:buNone/>
            </a:pPr>
            <a:r>
              <a:rPr lang="en-US" dirty="0" smtClean="0"/>
              <a:t> </a:t>
            </a:r>
          </a:p>
        </p:txBody>
      </p:sp>
    </p:spTree>
  </p:cSld>
  <p:clrMapOvr>
    <a:masterClrMapping/>
  </p:clrMapOvr>
  <p:timing>
    <p:tnLst>
      <p:par>
        <p:cTn id="1" dur="indefinite" restart="never" nodeType="tmRoot"/>
      </p:par>
    </p:tnLst>
  </p:timing>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i="1" dirty="0" smtClean="0"/>
              <a:t>TEAM METHOD</a:t>
            </a:r>
            <a:endParaRPr lang="en-US" dirty="0"/>
          </a:p>
        </p:txBody>
      </p:sp>
      <p:sp>
        <p:nvSpPr>
          <p:cNvPr id="3" name="Content Placeholder 2"/>
          <p:cNvSpPr>
            <a:spLocks noGrp="1"/>
          </p:cNvSpPr>
          <p:nvPr>
            <p:ph idx="1"/>
          </p:nvPr>
        </p:nvSpPr>
        <p:spPr>
          <a:xfrm>
            <a:off x="457200" y="1066800"/>
            <a:ext cx="8229600" cy="5486400"/>
          </a:xfrm>
        </p:spPr>
        <p:txBody>
          <a:bodyPr>
            <a:normAutofit fontScale="85000" lnSpcReduction="10000"/>
          </a:bodyPr>
          <a:lstStyle/>
          <a:p>
            <a:pPr>
              <a:buNone/>
            </a:pPr>
            <a:r>
              <a:rPr lang="en-US" b="1" dirty="0" smtClean="0"/>
              <a:t>Advantages</a:t>
            </a:r>
          </a:p>
          <a:p>
            <a:r>
              <a:rPr lang="en-US" dirty="0" smtClean="0"/>
              <a:t>Interest in client’s wellbeing and care is shared by several people, reliability of decisions is increased.</a:t>
            </a:r>
          </a:p>
          <a:p>
            <a:r>
              <a:rPr lang="en-US" dirty="0" smtClean="0"/>
              <a:t>Nursing care hours are usually cost effective. </a:t>
            </a:r>
          </a:p>
          <a:p>
            <a:r>
              <a:rPr lang="en-US" dirty="0" smtClean="0"/>
              <a:t>The client is able to identify personnel who are responsible for his care. </a:t>
            </a:r>
          </a:p>
          <a:p>
            <a:r>
              <a:rPr lang="en-US" dirty="0" smtClean="0"/>
              <a:t>Continuity of care is facilitated, especially if teams are constant. </a:t>
            </a:r>
          </a:p>
          <a:p>
            <a:r>
              <a:rPr lang="en-US" dirty="0" smtClean="0"/>
              <a:t>Barriers between professional and non-professional workers can be minimized, the group efforts prevail. </a:t>
            </a:r>
          </a:p>
          <a:p>
            <a:r>
              <a:rPr lang="en-US" dirty="0" smtClean="0"/>
              <a:t>Everyone has the opportunity to contribute to the care plan. </a:t>
            </a:r>
          </a:p>
          <a:p>
            <a:endParaRPr lang="en-US" dirty="0" smtClean="0"/>
          </a:p>
          <a:p>
            <a:endParaRPr lang="en-US" dirty="0"/>
          </a:p>
        </p:txBody>
      </p:sp>
    </p:spTree>
  </p:cSld>
  <p:clrMapOvr>
    <a:masterClrMapping/>
  </p:clrMapOvr>
  <p:timing>
    <p:tnLst>
      <p:par>
        <p:cTn id="1" dur="indefinite" restart="never" nodeType="tmRoot"/>
      </p:par>
    </p:tnLst>
  </p:timing>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i="1" dirty="0" smtClean="0"/>
              <a:t>TEAM METHOD</a:t>
            </a:r>
            <a:endParaRPr lang="en-US" dirty="0"/>
          </a:p>
        </p:txBody>
      </p:sp>
      <p:sp>
        <p:nvSpPr>
          <p:cNvPr id="3" name="Content Placeholder 2"/>
          <p:cNvSpPr>
            <a:spLocks noGrp="1"/>
          </p:cNvSpPr>
          <p:nvPr>
            <p:ph idx="1"/>
          </p:nvPr>
        </p:nvSpPr>
        <p:spPr>
          <a:xfrm>
            <a:off x="457200" y="990600"/>
            <a:ext cx="8382000" cy="5562600"/>
          </a:xfrm>
        </p:spPr>
        <p:txBody>
          <a:bodyPr>
            <a:normAutofit fontScale="77500" lnSpcReduction="20000"/>
          </a:bodyPr>
          <a:lstStyle/>
          <a:p>
            <a:pPr>
              <a:buNone/>
            </a:pPr>
            <a:r>
              <a:rPr lang="en-US" b="1" i="1" dirty="0" smtClean="0"/>
              <a:t>Disadvantages: </a:t>
            </a:r>
            <a:endParaRPr lang="en-US" dirty="0" smtClean="0"/>
          </a:p>
          <a:p>
            <a:r>
              <a:rPr lang="en-US" dirty="0" smtClean="0"/>
              <a:t>Continuity suffers if daily team assignments vary </a:t>
            </a:r>
          </a:p>
          <a:p>
            <a:r>
              <a:rPr lang="en-US" dirty="0" smtClean="0"/>
              <a:t>Team leader must have good leadership skills to effectively direct the team and create a “team spirit”.</a:t>
            </a:r>
          </a:p>
          <a:p>
            <a:r>
              <a:rPr lang="en-US" dirty="0" smtClean="0"/>
              <a:t>Insufficient time for planning and communication </a:t>
            </a:r>
          </a:p>
          <a:p>
            <a:r>
              <a:rPr lang="en-US" dirty="0" smtClean="0"/>
              <a:t>Establishing a team concept takes time, effort and constancy of personnel. Merely assigning people to a group does not make them a ‘group’ or ‘team’. </a:t>
            </a:r>
          </a:p>
          <a:p>
            <a:r>
              <a:rPr lang="en-US" dirty="0" smtClean="0"/>
              <a:t>Unstable staffing pattern make team nursing difficult. </a:t>
            </a:r>
          </a:p>
          <a:p>
            <a:r>
              <a:rPr lang="en-US" dirty="0" smtClean="0"/>
              <a:t>All personnel must be client </a:t>
            </a:r>
            <a:r>
              <a:rPr lang="en-US" dirty="0" err="1" smtClean="0"/>
              <a:t>centred</a:t>
            </a:r>
            <a:r>
              <a:rPr lang="en-US" dirty="0" smtClean="0"/>
              <a:t>.</a:t>
            </a:r>
          </a:p>
          <a:p>
            <a:r>
              <a:rPr lang="en-US" dirty="0" smtClean="0"/>
              <a:t>There is less individual responsibility and independence regarding nursing functions</a:t>
            </a:r>
          </a:p>
          <a:p>
            <a:r>
              <a:rPr lang="en-US" dirty="0" smtClean="0"/>
              <a:t>Insufficient time for care planning and communication may lead to unclear goals. Therefore responsibilities and care may become fragmented</a:t>
            </a:r>
            <a:endParaRPr lang="en-US" dirty="0"/>
          </a:p>
        </p:txBody>
      </p:sp>
    </p:spTree>
  </p:cSld>
  <p:clrMapOvr>
    <a:masterClrMapping/>
  </p:clrMapOvr>
  <p:timing>
    <p:tnLst>
      <p:par>
        <p:cTn id="1" dur="indefinite" restart="never" nodeType="tmRoot"/>
      </p:par>
    </p:tnLst>
  </p:timing>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TEAM METHOD</a:t>
            </a:r>
            <a:endParaRPr lang="en-US" dirty="0"/>
          </a:p>
        </p:txBody>
      </p:sp>
      <p:sp>
        <p:nvSpPr>
          <p:cNvPr id="3" name="Content Placeholder 2"/>
          <p:cNvSpPr>
            <a:spLocks noGrp="1"/>
          </p:cNvSpPr>
          <p:nvPr>
            <p:ph idx="1"/>
          </p:nvPr>
        </p:nvSpPr>
        <p:spPr/>
        <p:txBody>
          <a:bodyPr/>
          <a:lstStyle/>
          <a:p>
            <a:r>
              <a:rPr lang="en-US" dirty="0" smtClean="0"/>
              <a:t>For team nursing to succeed, the team leader must have strong clinical skills, good communication skills, delegation ability, decision-making ability, and the ability to create a cooperative working environment. </a:t>
            </a:r>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274638"/>
            <a:ext cx="8229600" cy="1096962"/>
          </a:xfrm>
        </p:spPr>
        <p:txBody>
          <a:bodyPr/>
          <a:lstStyle/>
          <a:p>
            <a:r>
              <a:rPr lang="en-US" sz="3200" b="1" smtClean="0"/>
              <a:t>2. NURSES AND PRACTICE</a:t>
            </a:r>
            <a:endParaRPr lang="en-US" sz="3200" smtClean="0"/>
          </a:p>
        </p:txBody>
      </p:sp>
      <p:sp>
        <p:nvSpPr>
          <p:cNvPr id="38915" name="Content Placeholder 2"/>
          <p:cNvSpPr>
            <a:spLocks noGrp="1"/>
          </p:cNvSpPr>
          <p:nvPr>
            <p:ph idx="1"/>
          </p:nvPr>
        </p:nvSpPr>
        <p:spPr>
          <a:xfrm>
            <a:off x="457200" y="1371600"/>
            <a:ext cx="8229600" cy="5029200"/>
          </a:xfrm>
        </p:spPr>
        <p:txBody>
          <a:bodyPr/>
          <a:lstStyle/>
          <a:p>
            <a:pPr>
              <a:buFont typeface="Courier New" pitchFamily="49" charset="0"/>
              <a:buChar char="o"/>
            </a:pPr>
            <a:r>
              <a:rPr lang="en-US" sz="3000" smtClean="0"/>
              <a:t>The nurse carries personal responsibility and accountability for nursing practice, and for maintaining competence by continual learning.</a:t>
            </a:r>
          </a:p>
          <a:p>
            <a:pPr>
              <a:buFont typeface="Courier New" pitchFamily="49" charset="0"/>
              <a:buChar char="o"/>
            </a:pPr>
            <a:r>
              <a:rPr lang="en-US" sz="3000" smtClean="0"/>
              <a:t>The nurse maintains a standard of personal health such that the ability to provide care is not compromised.</a:t>
            </a:r>
          </a:p>
          <a:p>
            <a:pPr>
              <a:buFont typeface="Courier New" pitchFamily="49" charset="0"/>
              <a:buChar char="o"/>
            </a:pPr>
            <a:r>
              <a:rPr lang="en-US" sz="3000" smtClean="0"/>
              <a:t>The nurse uses judgment regarding individual competence when accepting and delegating responsibility.</a:t>
            </a:r>
          </a:p>
        </p:txBody>
      </p:sp>
    </p:spTree>
  </p:cSld>
  <p:clrMapOvr>
    <a:masterClrMapping/>
  </p:clrMapOvr>
  <p:timing>
    <p:tnLst>
      <p:par>
        <p:cTn id="1" dur="indefinite" restart="never" nodeType="tmRoot"/>
      </p:par>
    </p:tnLst>
  </p:timing>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TEAM METHOD</a:t>
            </a:r>
            <a:endParaRPr lang="en-US" dirty="0"/>
          </a:p>
        </p:txBody>
      </p:sp>
      <p:sp>
        <p:nvSpPr>
          <p:cNvPr id="3" name="Content Placeholder 2"/>
          <p:cNvSpPr>
            <a:spLocks noGrp="1"/>
          </p:cNvSpPr>
          <p:nvPr>
            <p:ph idx="1"/>
          </p:nvPr>
        </p:nvSpPr>
        <p:spPr/>
        <p:txBody>
          <a:bodyPr/>
          <a:lstStyle/>
          <a:p>
            <a:pPr>
              <a:buNone/>
            </a:pPr>
            <a:r>
              <a:rPr lang="en-US" b="1" dirty="0" smtClean="0"/>
              <a:t>Channels of communication in team nursing</a:t>
            </a:r>
          </a:p>
          <a:p>
            <a:r>
              <a:rPr lang="en-US" dirty="0" smtClean="0"/>
              <a:t>Reports </a:t>
            </a:r>
          </a:p>
          <a:p>
            <a:r>
              <a:rPr lang="en-US" dirty="0" smtClean="0"/>
              <a:t>Work or assignment conference </a:t>
            </a:r>
          </a:p>
          <a:p>
            <a:r>
              <a:rPr lang="en-US" dirty="0" smtClean="0"/>
              <a:t>Patient care conference </a:t>
            </a:r>
          </a:p>
          <a:p>
            <a:r>
              <a:rPr lang="en-US" dirty="0" smtClean="0"/>
              <a:t>Written nursing care plan </a:t>
            </a:r>
          </a:p>
          <a:p>
            <a:endParaRPr lang="en-US" dirty="0"/>
          </a:p>
        </p:txBody>
      </p:sp>
    </p:spTree>
  </p:cSld>
  <p:clrMapOvr>
    <a:masterClrMapping/>
  </p:clrMapOvr>
  <p:timing>
    <p:tnLst>
      <p:par>
        <p:cTn id="1" dur="indefinite" restart="never" nodeType="tmRoot"/>
      </p:par>
    </p:tnLst>
  </p:timing>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
            </a:r>
            <a:br>
              <a:rPr lang="en-US" b="1" i="1" dirty="0" smtClean="0"/>
            </a:br>
            <a:r>
              <a:rPr lang="en-US" b="1" i="1" dirty="0" smtClean="0"/>
              <a:t>MODULAR NURSING: </a:t>
            </a:r>
            <a:r>
              <a:rPr lang="en-US" dirty="0" smtClean="0"/>
              <a:t/>
            </a:r>
            <a:br>
              <a:rPr lang="en-US"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Modular nursing assignment is used when the nursing staff includes technical and nurse aides, as well as professional nurses. </a:t>
            </a:r>
          </a:p>
          <a:p>
            <a:r>
              <a:rPr lang="en-US" dirty="0" smtClean="0"/>
              <a:t>Although two or three persons are assigned to each module, the greatest responsibility for the care of assigned patients falls on the professional nurse. The professional nurse is also responsible for guiding and teaching non-professional nurse. </a:t>
            </a:r>
          </a:p>
          <a:p>
            <a:endParaRPr lang="en-US" dirty="0"/>
          </a:p>
        </p:txBody>
      </p:sp>
    </p:spTree>
  </p:cSld>
  <p:clrMapOvr>
    <a:masterClrMapping/>
  </p:clrMapOvr>
  <p:timing>
    <p:tnLst>
      <p:par>
        <p:cTn id="1" dur="indefinite" restart="never" nodeType="tmRoot"/>
      </p:par>
    </p:tnLst>
  </p:timing>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MODULAR NURSING: </a:t>
            </a:r>
            <a:r>
              <a:rPr lang="en-US" dirty="0" smtClean="0"/>
              <a:t/>
            </a:r>
            <a:br>
              <a:rPr lang="en-US" dirty="0" smtClean="0"/>
            </a:br>
            <a:endParaRPr lang="en-US" dirty="0"/>
          </a:p>
        </p:txBody>
      </p:sp>
      <p:sp>
        <p:nvSpPr>
          <p:cNvPr id="3" name="Content Placeholder 2"/>
          <p:cNvSpPr>
            <a:spLocks noGrp="1"/>
          </p:cNvSpPr>
          <p:nvPr>
            <p:ph idx="1"/>
          </p:nvPr>
        </p:nvSpPr>
        <p:spPr>
          <a:xfrm>
            <a:off x="457200" y="1143000"/>
            <a:ext cx="8229600" cy="5334000"/>
          </a:xfrm>
        </p:spPr>
        <p:txBody>
          <a:bodyPr>
            <a:normAutofit lnSpcReduction="10000"/>
          </a:bodyPr>
          <a:lstStyle/>
          <a:p>
            <a:pPr>
              <a:buNone/>
            </a:pPr>
            <a:r>
              <a:rPr lang="en-US" b="1" i="1" dirty="0" smtClean="0"/>
              <a:t>Advantages </a:t>
            </a:r>
            <a:endParaRPr lang="en-US" dirty="0" smtClean="0"/>
          </a:p>
          <a:p>
            <a:r>
              <a:rPr lang="en-US" dirty="0" smtClean="0"/>
              <a:t>Continuity of care is improved </a:t>
            </a:r>
          </a:p>
          <a:p>
            <a:r>
              <a:rPr lang="en-US" dirty="0" smtClean="0"/>
              <a:t>RN more involved in planning and coordinating care </a:t>
            </a:r>
          </a:p>
          <a:p>
            <a:r>
              <a:rPr lang="en-US" dirty="0" smtClean="0"/>
              <a:t>Geographic closeness and efficient communication. </a:t>
            </a:r>
          </a:p>
          <a:p>
            <a:pPr>
              <a:buNone/>
            </a:pPr>
            <a:r>
              <a:rPr lang="en-US" b="1" i="1" dirty="0" smtClean="0"/>
              <a:t>Disadvantages </a:t>
            </a:r>
            <a:endParaRPr lang="en-US" dirty="0" smtClean="0"/>
          </a:p>
          <a:p>
            <a:r>
              <a:rPr lang="en-US" dirty="0" smtClean="0"/>
              <a:t>Increased costs to stock each module </a:t>
            </a:r>
          </a:p>
          <a:p>
            <a:r>
              <a:rPr lang="en-US" dirty="0" smtClean="0"/>
              <a:t>Long corridors not conducive to modular nursing. </a:t>
            </a:r>
          </a:p>
          <a:p>
            <a:endParaRPr lang="en-US" dirty="0"/>
          </a:p>
        </p:txBody>
      </p:sp>
    </p:spTree>
  </p:cSld>
  <p:clrMapOvr>
    <a:masterClrMapping/>
  </p:clrMapOvr>
  <p:timing>
    <p:tnLst>
      <p:par>
        <p:cTn id="1" dur="indefinite" restart="never" nodeType="tmRoot"/>
      </p:par>
    </p:tnLst>
  </p:timing>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i="1" dirty="0" smtClean="0"/>
              <a:t/>
            </a:r>
            <a:br>
              <a:rPr lang="en-US" b="1" i="1" dirty="0" smtClean="0"/>
            </a:br>
            <a:r>
              <a:rPr lang="en-US" b="1" i="1" dirty="0" smtClean="0"/>
              <a:t>MODULAR NURSING: </a:t>
            </a:r>
            <a:r>
              <a:rPr lang="en-US" dirty="0" smtClean="0"/>
              <a:t/>
            </a:r>
            <a:br>
              <a:rPr lang="en-US" dirty="0" smtClean="0"/>
            </a:br>
            <a:endParaRPr lang="en-US" dirty="0"/>
          </a:p>
        </p:txBody>
      </p:sp>
      <p:sp>
        <p:nvSpPr>
          <p:cNvPr id="3" name="Content Placeholder 2"/>
          <p:cNvSpPr>
            <a:spLocks noGrp="1"/>
          </p:cNvSpPr>
          <p:nvPr>
            <p:ph idx="1"/>
          </p:nvPr>
        </p:nvSpPr>
        <p:spPr>
          <a:xfrm>
            <a:off x="457200" y="1066800"/>
            <a:ext cx="8229600" cy="5486400"/>
          </a:xfrm>
        </p:spPr>
        <p:txBody>
          <a:bodyPr>
            <a:normAutofit lnSpcReduction="10000"/>
          </a:bodyPr>
          <a:lstStyle/>
          <a:p>
            <a:r>
              <a:rPr lang="en-US" dirty="0" smtClean="0"/>
              <a:t>Modular nursing is similar to team nursing because professional and non-professional employees cooperate in caring for patients under the leadership of a professional nurse. </a:t>
            </a:r>
          </a:p>
          <a:p>
            <a:pPr>
              <a:buNone/>
            </a:pPr>
            <a:r>
              <a:rPr lang="en-US" dirty="0" smtClean="0"/>
              <a:t> </a:t>
            </a:r>
          </a:p>
          <a:p>
            <a:r>
              <a:rPr lang="en-US" dirty="0" smtClean="0"/>
              <a:t> Module nursing is similar to primary nursing because each pair or trio of nursing personnel are responsible for the care of the patients in their caseload from admission to discharge, following discharge and during subsequent admissions to the agency. </a:t>
            </a:r>
            <a:endParaRPr lang="en-US" dirty="0"/>
          </a:p>
        </p:txBody>
      </p:sp>
    </p:spTree>
  </p:cSld>
  <p:clrMapOvr>
    <a:masterClrMapping/>
  </p:clrMapOvr>
  <p:timing>
    <p:tnLst>
      <p:par>
        <p:cTn id="1" dur="indefinite" restart="never" nodeType="tmRoot"/>
      </p:par>
    </p:tnLst>
  </p:timing>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PRIMARY NURSING METHOD</a:t>
            </a:r>
            <a:endParaRPr lang="en-US" dirty="0"/>
          </a:p>
        </p:txBody>
      </p:sp>
      <p:sp>
        <p:nvSpPr>
          <p:cNvPr id="3" name="Content Placeholder 2"/>
          <p:cNvSpPr>
            <a:spLocks noGrp="1"/>
          </p:cNvSpPr>
          <p:nvPr>
            <p:ph idx="1"/>
          </p:nvPr>
        </p:nvSpPr>
        <p:spPr>
          <a:xfrm>
            <a:off x="457200" y="1600200"/>
            <a:ext cx="8382000" cy="4953000"/>
          </a:xfrm>
        </p:spPr>
        <p:txBody>
          <a:bodyPr>
            <a:normAutofit fontScale="92500" lnSpcReduction="20000"/>
          </a:bodyPr>
          <a:lstStyle/>
          <a:p>
            <a:pPr>
              <a:buNone/>
            </a:pPr>
            <a:r>
              <a:rPr lang="en-US" dirty="0" smtClean="0"/>
              <a:t>This method is the best in an agency with an all-professional nurse staff. </a:t>
            </a:r>
          </a:p>
          <a:p>
            <a:r>
              <a:rPr lang="en-US" dirty="0" smtClean="0"/>
              <a:t>It is: A comprehensive, continuous and coordinated nursing process for meeting the total needs of each patient. </a:t>
            </a:r>
          </a:p>
          <a:p>
            <a:pPr>
              <a:buNone/>
            </a:pPr>
            <a:r>
              <a:rPr lang="en-US" b="1" i="1" dirty="0" smtClean="0"/>
              <a:t>Basic concepts in primary nursing: </a:t>
            </a:r>
            <a:endParaRPr lang="en-US" dirty="0" smtClean="0"/>
          </a:p>
          <a:p>
            <a:r>
              <a:rPr lang="en-US" b="1" i="1" dirty="0" smtClean="0"/>
              <a:t>Patient assessment </a:t>
            </a:r>
            <a:r>
              <a:rPr lang="en-US" dirty="0" smtClean="0"/>
              <a:t>by a primary nurse, who plans the care to be given by secondary or associate nurse when the primary nurse is off duty. The 24 hours responsibility for care is put into practice through the primary nurse’s written directive on a preplanned communication assignment. </a:t>
            </a:r>
          </a:p>
          <a:p>
            <a:endParaRPr lang="en-US" dirty="0"/>
          </a:p>
        </p:txBody>
      </p:sp>
    </p:spTree>
  </p:cSld>
  <p:clrMapOvr>
    <a:masterClrMapping/>
  </p:clrMapOvr>
  <p:timing>
    <p:tnLst>
      <p:par>
        <p:cTn id="1" dur="indefinite" restart="never" nodeType="tmRoot"/>
      </p:par>
    </p:tnLst>
  </p:timing>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PRIMARY NURSING METHOD</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Functions of primary nurse include:</a:t>
            </a:r>
          </a:p>
          <a:p>
            <a:pPr>
              <a:buNone/>
            </a:pPr>
            <a:r>
              <a:rPr lang="en-US" dirty="0" smtClean="0"/>
              <a:t>1- Conducting an admission (initial) assessment. </a:t>
            </a:r>
          </a:p>
          <a:p>
            <a:pPr>
              <a:buNone/>
            </a:pPr>
            <a:r>
              <a:rPr lang="en-US" dirty="0" smtClean="0"/>
              <a:t>2- Developing, planning, implementing, and revising the nursing care plan. </a:t>
            </a:r>
          </a:p>
          <a:p>
            <a:pPr>
              <a:buNone/>
            </a:pPr>
            <a:r>
              <a:rPr lang="en-US" dirty="0" smtClean="0"/>
              <a:t>3- Directing care in her absence. </a:t>
            </a:r>
          </a:p>
          <a:p>
            <a:pPr>
              <a:buNone/>
            </a:pPr>
            <a:r>
              <a:rPr lang="en-US" dirty="0" smtClean="0"/>
              <a:t>4- Collaborating with physicians and families. </a:t>
            </a:r>
          </a:p>
          <a:p>
            <a:pPr>
              <a:buNone/>
            </a:pPr>
            <a:r>
              <a:rPr lang="en-US" dirty="0" smtClean="0"/>
              <a:t>5- Making referrals. </a:t>
            </a:r>
          </a:p>
          <a:p>
            <a:pPr>
              <a:buNone/>
            </a:pPr>
            <a:r>
              <a:rPr lang="en-US" dirty="0" smtClean="0"/>
              <a:t>6- Teaching health concepts. </a:t>
            </a:r>
          </a:p>
          <a:p>
            <a:pPr>
              <a:buNone/>
            </a:pPr>
            <a:r>
              <a:rPr lang="en-US" dirty="0" smtClean="0"/>
              <a:t>7- Making discharge plans. </a:t>
            </a:r>
          </a:p>
          <a:p>
            <a:endParaRPr lang="en-US" dirty="0"/>
          </a:p>
        </p:txBody>
      </p:sp>
    </p:spTree>
  </p:cSld>
  <p:clrMapOvr>
    <a:masterClrMapping/>
  </p:clrMapOvr>
  <p:timing>
    <p:tnLst>
      <p:par>
        <p:cTn id="1" dur="indefinite" restart="never" nodeType="tmRoot"/>
      </p:par>
    </p:tnLst>
  </p:timing>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PRIMARY NURSING METHOD</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i="1" dirty="0" smtClean="0"/>
              <a:t>Advantages </a:t>
            </a:r>
            <a:endParaRPr lang="en-US" dirty="0" smtClean="0"/>
          </a:p>
          <a:p>
            <a:r>
              <a:rPr lang="en-US" dirty="0" smtClean="0"/>
              <a:t>High-quality, holistic patient care </a:t>
            </a:r>
          </a:p>
          <a:p>
            <a:r>
              <a:rPr lang="en-US" dirty="0" smtClean="0"/>
              <a:t>Establish rapport with patient </a:t>
            </a:r>
          </a:p>
          <a:p>
            <a:r>
              <a:rPr lang="en-US" dirty="0" smtClean="0"/>
              <a:t>RN feels challenged and rewarded. </a:t>
            </a:r>
          </a:p>
          <a:p>
            <a:pPr>
              <a:buNone/>
            </a:pPr>
            <a:r>
              <a:rPr lang="en-US" dirty="0" smtClean="0"/>
              <a:t> </a:t>
            </a:r>
          </a:p>
          <a:p>
            <a:pPr>
              <a:buNone/>
            </a:pPr>
            <a:r>
              <a:rPr lang="en-US" b="1" i="1" dirty="0" smtClean="0"/>
              <a:t>Disadvantages </a:t>
            </a:r>
            <a:endParaRPr lang="en-US" dirty="0" smtClean="0"/>
          </a:p>
          <a:p>
            <a:r>
              <a:rPr lang="en-US" dirty="0" smtClean="0"/>
              <a:t>Primary nurse must be able to practice with a high degree of responsibility and autonomy </a:t>
            </a:r>
          </a:p>
          <a:p>
            <a:r>
              <a:rPr lang="en-US" dirty="0" smtClean="0"/>
              <a:t>RN must accept 24-hour responsibility </a:t>
            </a:r>
          </a:p>
          <a:p>
            <a:r>
              <a:rPr lang="en-US" dirty="0" smtClean="0"/>
              <a:t>More RNs needed; not cost-effective </a:t>
            </a:r>
          </a:p>
          <a:p>
            <a:endParaRPr lang="en-US" dirty="0"/>
          </a:p>
        </p:txBody>
      </p:sp>
    </p:spTree>
  </p:cSld>
  <p:clrMapOvr>
    <a:masterClrMapping/>
  </p:clrMapOvr>
  <p:timing>
    <p:tnLst>
      <p:par>
        <p:cTn id="1" dur="indefinite" restart="never" nodeType="tmRoot"/>
      </p:par>
    </p:tnLst>
  </p:timing>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
            </a:r>
            <a:br>
              <a:rPr lang="en-US" b="1" i="1" dirty="0" smtClean="0"/>
            </a:br>
            <a:r>
              <a:rPr lang="en-US" b="1" i="1" dirty="0" smtClean="0"/>
              <a:t>CASE MANAGEMENT</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a:bodyPr>
          <a:lstStyle/>
          <a:p>
            <a:r>
              <a:rPr lang="en-US" dirty="0" smtClean="0"/>
              <a:t>Case management is a process of monitoring an individual patient’s health care by the case manager, for the purpose of maximizing positive outcomes and containing costs. </a:t>
            </a:r>
          </a:p>
          <a:p>
            <a:r>
              <a:rPr lang="en-US" dirty="0" smtClean="0"/>
              <a:t>The case manger has graduate-level preparation or is at an advanced level of nursing practice. The case manager role requires not only advanced nursing skills but also advanced managerial and communication skills.</a:t>
            </a:r>
          </a:p>
          <a:p>
            <a:endParaRPr lang="en-US" dirty="0"/>
          </a:p>
        </p:txBody>
      </p:sp>
    </p:spTree>
  </p:cSld>
  <p:clrMapOvr>
    <a:masterClrMapping/>
  </p:clrMapOvr>
  <p:timing>
    <p:tnLst>
      <p:par>
        <p:cTn id="1" dur="indefinite" restart="never" nodeType="tmRoot"/>
      </p:par>
    </p:tnLst>
  </p:timing>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CASE MANAGEMENT</a:t>
            </a:r>
            <a:r>
              <a:rPr lang="en-US" dirty="0" smtClean="0"/>
              <a:t/>
            </a:r>
            <a:br>
              <a:rPr lang="en-US" dirty="0" smtClean="0"/>
            </a:br>
            <a:endParaRPr lang="en-US" dirty="0"/>
          </a:p>
        </p:txBody>
      </p:sp>
      <p:sp>
        <p:nvSpPr>
          <p:cNvPr id="3" name="Content Placeholder 2"/>
          <p:cNvSpPr>
            <a:spLocks noGrp="1"/>
          </p:cNvSpPr>
          <p:nvPr>
            <p:ph idx="1"/>
          </p:nvPr>
        </p:nvSpPr>
        <p:spPr/>
        <p:txBody>
          <a:bodyPr>
            <a:normAutofit lnSpcReduction="10000"/>
          </a:bodyPr>
          <a:lstStyle/>
          <a:p>
            <a:pPr>
              <a:buNone/>
            </a:pPr>
            <a:r>
              <a:rPr lang="en-US" b="1" i="1" dirty="0" smtClean="0"/>
              <a:t>Case manager’s approaches:- </a:t>
            </a:r>
            <a:endParaRPr lang="en-US" dirty="0" smtClean="0"/>
          </a:p>
          <a:p>
            <a:pPr>
              <a:buNone/>
            </a:pPr>
            <a:r>
              <a:rPr lang="en-US" b="1" i="1" dirty="0" smtClean="0"/>
              <a:t>1- Case managers employed by the hospitals </a:t>
            </a:r>
            <a:r>
              <a:rPr lang="en-US" dirty="0" smtClean="0"/>
              <a:t>follow a patient from the time admission is planned through the time of discharge. This case manager might plan the admitting process to ensure that all preadmission work-ups are completed and that the patient is being admitted at the appropriate time to facilitate follow-up through on problems. </a:t>
            </a:r>
          </a:p>
          <a:p>
            <a:endParaRPr lang="en-US" dirty="0"/>
          </a:p>
        </p:txBody>
      </p:sp>
    </p:spTree>
  </p:cSld>
  <p:clrMapOvr>
    <a:masterClrMapping/>
  </p:clrMapOvr>
  <p:timing>
    <p:tnLst>
      <p:par>
        <p:cTn id="1" dur="indefinite" restart="never" nodeType="tmRoot"/>
      </p:par>
    </p:tnLst>
  </p:timing>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CASE MANAGEMENT</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i="1" dirty="0" smtClean="0"/>
              <a:t>2- Case managers in private practice </a:t>
            </a:r>
            <a:r>
              <a:rPr lang="en-US" dirty="0" smtClean="0"/>
              <a:t>may focus on a particular group of client. For example, the geriatric case manager focuses on managing care for the older client. The private case manager is paid by the client or family usually based on the hours of service provided. The case manager may help the family to identify all the options for care and treatment, ask questions to obtain greater understanding of the overall problem, and work with the family in the decision-making process. </a:t>
            </a:r>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274638"/>
            <a:ext cx="8229600" cy="792162"/>
          </a:xfrm>
        </p:spPr>
        <p:txBody>
          <a:bodyPr/>
          <a:lstStyle/>
          <a:p>
            <a:endParaRPr lang="en-US" smtClean="0"/>
          </a:p>
        </p:txBody>
      </p:sp>
      <p:sp>
        <p:nvSpPr>
          <p:cNvPr id="39939" name="Content Placeholder 2"/>
          <p:cNvSpPr>
            <a:spLocks noGrp="1"/>
          </p:cNvSpPr>
          <p:nvPr>
            <p:ph idx="1"/>
          </p:nvPr>
        </p:nvSpPr>
        <p:spPr>
          <a:xfrm>
            <a:off x="457200" y="1219200"/>
            <a:ext cx="8229600" cy="5105400"/>
          </a:xfrm>
        </p:spPr>
        <p:txBody>
          <a:bodyPr/>
          <a:lstStyle/>
          <a:p>
            <a:pPr>
              <a:buFont typeface="Courier New" pitchFamily="49" charset="0"/>
              <a:buChar char="o"/>
            </a:pPr>
            <a:r>
              <a:rPr lang="en-US" smtClean="0"/>
              <a:t>The nurse at all times maintains standards of personal conduct which reflect well on the profession and enhance public confidence.</a:t>
            </a:r>
          </a:p>
          <a:p>
            <a:pPr>
              <a:buFont typeface="Courier New" pitchFamily="49" charset="0"/>
              <a:buChar char="o"/>
            </a:pPr>
            <a:r>
              <a:rPr lang="en-US" smtClean="0"/>
              <a:t>The nurse, in providing care, ensures that use of technology and scientific advances are compatible with the safety, dignity and rights of people.</a:t>
            </a:r>
          </a:p>
        </p:txBody>
      </p:sp>
    </p:spTree>
  </p:cSld>
  <p:clrMapOvr>
    <a:masterClrMapping/>
  </p:clrMapOvr>
  <p:timing>
    <p:tnLst>
      <p:par>
        <p:cTn id="1" dur="indefinite" restart="never" nodeType="tmRoot"/>
      </p:par>
    </p:tnLst>
  </p:timing>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CASE MANAGEMENT</a:t>
            </a:r>
            <a:r>
              <a:rPr lang="en-US" dirty="0" smtClean="0"/>
              <a:t/>
            </a:r>
            <a:br>
              <a:rPr lang="en-US" dirty="0" smtClean="0"/>
            </a:br>
            <a:endParaRPr lang="en-US" dirty="0"/>
          </a:p>
        </p:txBody>
      </p:sp>
      <p:sp>
        <p:nvSpPr>
          <p:cNvPr id="3" name="Content Placeholder 2"/>
          <p:cNvSpPr>
            <a:spLocks noGrp="1"/>
          </p:cNvSpPr>
          <p:nvPr>
            <p:ph idx="1"/>
          </p:nvPr>
        </p:nvSpPr>
        <p:spPr>
          <a:xfrm>
            <a:off x="457200" y="1066800"/>
            <a:ext cx="8458200" cy="5791200"/>
          </a:xfrm>
        </p:spPr>
        <p:txBody>
          <a:bodyPr>
            <a:normAutofit fontScale="92500" lnSpcReduction="10000"/>
          </a:bodyPr>
          <a:lstStyle/>
          <a:p>
            <a:pPr>
              <a:buNone/>
            </a:pPr>
            <a:r>
              <a:rPr lang="en-US" b="1" i="1" dirty="0" smtClean="0"/>
              <a:t>Case management tools: </a:t>
            </a:r>
            <a:endParaRPr lang="en-US" dirty="0" smtClean="0"/>
          </a:p>
          <a:p>
            <a:r>
              <a:rPr lang="en-US" dirty="0" smtClean="0"/>
              <a:t>The case manager uses two tools , Case Manager Plan ( CMP) , and Critical Path Diagnosis ( CPD) to , design , map , track , monitor , and adjust the patient’s course through the care-treatment process. </a:t>
            </a:r>
          </a:p>
          <a:p>
            <a:pPr>
              <a:buNone/>
            </a:pPr>
            <a:r>
              <a:rPr lang="en-US" b="1" i="1" dirty="0" smtClean="0"/>
              <a:t>1-Case Manager Plan (C M P): </a:t>
            </a:r>
            <a:endParaRPr lang="en-US" dirty="0" smtClean="0"/>
          </a:p>
          <a:p>
            <a:r>
              <a:rPr lang="en-US" dirty="0" smtClean="0"/>
              <a:t>Is a multicolumn plan with accompanying time line that includes medical and nursing diagnosis , desired care outcomes, intermediate daily goals to support each outcome, and the daily activities required of nurse, physicians, and other care givers to achieve intermediate goal. </a:t>
            </a:r>
          </a:p>
          <a:p>
            <a:endParaRPr lang="en-US" dirty="0"/>
          </a:p>
        </p:txBody>
      </p:sp>
    </p:spTree>
  </p:cSld>
  <p:clrMapOvr>
    <a:masterClrMapping/>
  </p:clrMapOvr>
  <p:timing>
    <p:tnLst>
      <p:par>
        <p:cTn id="1" dur="indefinite" restart="never" nodeType="tmRoot"/>
      </p:par>
    </p:tnLst>
  </p:timing>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CASE MANAGEMENT</a:t>
            </a:r>
            <a:r>
              <a:rPr lang="en-US" dirty="0" smtClean="0"/>
              <a:t/>
            </a:r>
            <a:br>
              <a:rPr lang="en-US" dirty="0" smtClean="0"/>
            </a:br>
            <a:endParaRPr lang="en-US" dirty="0"/>
          </a:p>
        </p:txBody>
      </p:sp>
      <p:sp>
        <p:nvSpPr>
          <p:cNvPr id="3" name="Content Placeholder 2"/>
          <p:cNvSpPr>
            <a:spLocks noGrp="1"/>
          </p:cNvSpPr>
          <p:nvPr>
            <p:ph idx="1"/>
          </p:nvPr>
        </p:nvSpPr>
        <p:spPr>
          <a:xfrm>
            <a:off x="457200" y="1143000"/>
            <a:ext cx="8229600" cy="5334000"/>
          </a:xfrm>
        </p:spPr>
        <p:txBody>
          <a:bodyPr>
            <a:normAutofit fontScale="92500" lnSpcReduction="10000"/>
          </a:bodyPr>
          <a:lstStyle/>
          <a:p>
            <a:r>
              <a:rPr lang="en-US" b="1" i="1" dirty="0" smtClean="0"/>
              <a:t>2- Critical Path Diagnosis (C P D) : </a:t>
            </a:r>
            <a:endParaRPr lang="en-US" dirty="0" smtClean="0"/>
          </a:p>
          <a:p>
            <a:r>
              <a:rPr lang="en-US" dirty="0" smtClean="0"/>
              <a:t>Is an abbreviated , one – page version of the required physician and nurse action listed in the C M P , together with the exact data on which all key events must occur to achieve the desired outcome by the target date. </a:t>
            </a:r>
          </a:p>
          <a:p>
            <a:r>
              <a:rPr lang="en-US" dirty="0" smtClean="0"/>
              <a:t>The case manager evaluates the patient’s progress toward care and treatment goal daily by comparing signs, symptoms, and assessment data against information in the C M P and C D P then tracking variances from the expected course of progress. </a:t>
            </a:r>
          </a:p>
          <a:p>
            <a:endParaRPr lang="en-US" dirty="0"/>
          </a:p>
        </p:txBody>
      </p:sp>
    </p:spTree>
  </p:cSld>
  <p:clrMapOvr>
    <a:masterClrMapping/>
  </p:clrMapOvr>
  <p:timing>
    <p:tnLst>
      <p:par>
        <p:cTn id="1" dur="indefinite" restart="never" nodeType="tmRoot"/>
      </p:par>
    </p:tnLst>
  </p:timing>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Case Management Model</a:t>
            </a:r>
            <a:endParaRPr lang="en-US" dirty="0"/>
          </a:p>
        </p:txBody>
      </p:sp>
      <p:sp>
        <p:nvSpPr>
          <p:cNvPr id="3" name="Content Placeholder 2"/>
          <p:cNvSpPr>
            <a:spLocks noGrp="1"/>
          </p:cNvSpPr>
          <p:nvPr>
            <p:ph idx="1"/>
          </p:nvPr>
        </p:nvSpPr>
        <p:spPr>
          <a:xfrm>
            <a:off x="457200" y="1295400"/>
            <a:ext cx="8229600" cy="5257800"/>
          </a:xfrm>
        </p:spPr>
        <p:txBody>
          <a:bodyPr/>
          <a:lstStyle/>
          <a:p>
            <a:pPr>
              <a:buNone/>
            </a:pPr>
            <a:endParaRPr lang="en-US" dirty="0"/>
          </a:p>
        </p:txBody>
      </p:sp>
      <p:sp>
        <p:nvSpPr>
          <p:cNvPr id="4" name="Rounded Rectangle 3"/>
          <p:cNvSpPr/>
          <p:nvPr/>
        </p:nvSpPr>
        <p:spPr>
          <a:xfrm>
            <a:off x="3429000" y="1524000"/>
            <a:ext cx="2514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Collaborates With</a:t>
            </a:r>
          </a:p>
          <a:p>
            <a:r>
              <a:rPr lang="en-US" dirty="0" smtClean="0"/>
              <a:t>Patient and Family</a:t>
            </a:r>
            <a:endParaRPr lang="en-US" dirty="0"/>
          </a:p>
        </p:txBody>
      </p:sp>
      <p:sp>
        <p:nvSpPr>
          <p:cNvPr id="5" name="Rounded Rectangle 4"/>
          <p:cNvSpPr/>
          <p:nvPr/>
        </p:nvSpPr>
        <p:spPr>
          <a:xfrm>
            <a:off x="533400" y="3200400"/>
            <a:ext cx="14478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Onset of</a:t>
            </a:r>
          </a:p>
          <a:p>
            <a:r>
              <a:rPr lang="en-US" dirty="0" smtClean="0"/>
              <a:t>Illness</a:t>
            </a:r>
            <a:endParaRPr lang="en-US" dirty="0"/>
          </a:p>
        </p:txBody>
      </p:sp>
      <p:sp>
        <p:nvSpPr>
          <p:cNvPr id="6" name="Rectangle 5"/>
          <p:cNvSpPr/>
          <p:nvPr/>
        </p:nvSpPr>
        <p:spPr>
          <a:xfrm>
            <a:off x="2743200" y="2743200"/>
            <a:ext cx="3429000"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NURSE CASE MANAGER</a:t>
            </a:r>
          </a:p>
          <a:p>
            <a:r>
              <a:rPr lang="en-US" dirty="0" smtClean="0"/>
              <a:t>Assesses, plans, implements, coordinates,</a:t>
            </a:r>
          </a:p>
          <a:p>
            <a:r>
              <a:rPr lang="en-US" dirty="0" smtClean="0"/>
              <a:t>monitors, and evaluates patient care</a:t>
            </a:r>
          </a:p>
          <a:p>
            <a:r>
              <a:rPr lang="en-US" dirty="0" smtClean="0"/>
              <a:t>options and services to meet health needs</a:t>
            </a:r>
            <a:endParaRPr lang="en-US" dirty="0"/>
          </a:p>
        </p:txBody>
      </p:sp>
      <p:sp>
        <p:nvSpPr>
          <p:cNvPr id="7" name="Rounded Rectangle 6"/>
          <p:cNvSpPr/>
          <p:nvPr/>
        </p:nvSpPr>
        <p:spPr>
          <a:xfrm>
            <a:off x="7010400" y="3276600"/>
            <a:ext cx="17526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Resolution of</a:t>
            </a:r>
          </a:p>
          <a:p>
            <a:r>
              <a:rPr lang="en-US" dirty="0" smtClean="0"/>
              <a:t>Illness</a:t>
            </a:r>
            <a:endParaRPr lang="en-US" dirty="0"/>
          </a:p>
        </p:txBody>
      </p:sp>
      <p:sp>
        <p:nvSpPr>
          <p:cNvPr id="8" name="Rounded Rectangle 7"/>
          <p:cNvSpPr/>
          <p:nvPr/>
        </p:nvSpPr>
        <p:spPr>
          <a:xfrm>
            <a:off x="990600" y="5181600"/>
            <a:ext cx="312420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Collaborates with Nursing,</a:t>
            </a:r>
          </a:p>
          <a:p>
            <a:r>
              <a:rPr lang="en-US" dirty="0" smtClean="0"/>
              <a:t>Physicians, Physical/Speech/</a:t>
            </a:r>
          </a:p>
          <a:p>
            <a:r>
              <a:rPr lang="en-US" dirty="0" smtClean="0"/>
              <a:t>Occupational Therapists, Dietary,</a:t>
            </a:r>
          </a:p>
          <a:p>
            <a:r>
              <a:rPr lang="en-US" dirty="0" smtClean="0"/>
              <a:t>and Ancillary Services</a:t>
            </a:r>
            <a:endParaRPr lang="en-US" dirty="0"/>
          </a:p>
        </p:txBody>
      </p:sp>
      <p:sp>
        <p:nvSpPr>
          <p:cNvPr id="9" name="Rounded Rectangle 8"/>
          <p:cNvSpPr/>
          <p:nvPr/>
        </p:nvSpPr>
        <p:spPr>
          <a:xfrm>
            <a:off x="5334000" y="5334000"/>
            <a:ext cx="28194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Coordinates Services:</a:t>
            </a:r>
          </a:p>
          <a:p>
            <a:r>
              <a:rPr lang="en-US" dirty="0" smtClean="0"/>
              <a:t>Home Care, Hospice,</a:t>
            </a:r>
          </a:p>
          <a:p>
            <a:r>
              <a:rPr lang="en-US" dirty="0" smtClean="0"/>
              <a:t>Extended /Long-term Care</a:t>
            </a:r>
          </a:p>
          <a:p>
            <a:r>
              <a:rPr lang="en-US" dirty="0" smtClean="0"/>
              <a:t>Ambulatory Care Services</a:t>
            </a:r>
            <a:endParaRPr lang="en-US" dirty="0"/>
          </a:p>
        </p:txBody>
      </p:sp>
      <p:sp>
        <p:nvSpPr>
          <p:cNvPr id="10" name="Right Arrow 9"/>
          <p:cNvSpPr/>
          <p:nvPr/>
        </p:nvSpPr>
        <p:spPr>
          <a:xfrm>
            <a:off x="2057400" y="3581400"/>
            <a:ext cx="6096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6248400" y="3581400"/>
            <a:ext cx="6858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Down Arrow 11"/>
          <p:cNvSpPr/>
          <p:nvPr/>
        </p:nvSpPr>
        <p:spPr>
          <a:xfrm>
            <a:off x="4343400" y="2362200"/>
            <a:ext cx="76200" cy="3048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Down Arrow 12"/>
          <p:cNvSpPr/>
          <p:nvPr/>
        </p:nvSpPr>
        <p:spPr>
          <a:xfrm flipH="1">
            <a:off x="3124201" y="4876800"/>
            <a:ext cx="76200" cy="2286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Down Arrow 13"/>
          <p:cNvSpPr/>
          <p:nvPr/>
        </p:nvSpPr>
        <p:spPr>
          <a:xfrm>
            <a:off x="5867400" y="4876800"/>
            <a:ext cx="76200" cy="3810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CASE MANAGEMENT</a:t>
            </a:r>
            <a:endParaRPr lang="en-US" dirty="0"/>
          </a:p>
        </p:txBody>
      </p:sp>
      <p:sp>
        <p:nvSpPr>
          <p:cNvPr id="3" name="Content Placeholder 2"/>
          <p:cNvSpPr>
            <a:spLocks noGrp="1"/>
          </p:cNvSpPr>
          <p:nvPr>
            <p:ph idx="1"/>
          </p:nvPr>
        </p:nvSpPr>
        <p:spPr>
          <a:xfrm>
            <a:off x="304800" y="1143000"/>
            <a:ext cx="8534400" cy="5486400"/>
          </a:xfrm>
        </p:spPr>
        <p:txBody>
          <a:bodyPr>
            <a:normAutofit fontScale="77500" lnSpcReduction="20000"/>
          </a:bodyPr>
          <a:lstStyle/>
          <a:p>
            <a:pPr>
              <a:buNone/>
            </a:pPr>
            <a:r>
              <a:rPr lang="en-US" sz="3400" b="1" i="1" dirty="0" smtClean="0"/>
              <a:t>Advantages: </a:t>
            </a:r>
            <a:endParaRPr lang="en-US" sz="3400" dirty="0" smtClean="0"/>
          </a:p>
          <a:p>
            <a:pPr>
              <a:buNone/>
            </a:pPr>
            <a:r>
              <a:rPr lang="en-US" sz="3400" b="1" i="1" dirty="0" smtClean="0"/>
              <a:t>a) For the patient: </a:t>
            </a:r>
            <a:endParaRPr lang="en-US" sz="3400" dirty="0" smtClean="0"/>
          </a:p>
          <a:p>
            <a:pPr>
              <a:buNone/>
            </a:pPr>
            <a:r>
              <a:rPr lang="en-US" sz="3400" dirty="0" smtClean="0"/>
              <a:t>- Establishing and achieving a set of “expected” or standardized patient care outcomes for each patient. </a:t>
            </a:r>
          </a:p>
          <a:p>
            <a:pPr>
              <a:buNone/>
            </a:pPr>
            <a:r>
              <a:rPr lang="en-US" sz="3400" dirty="0" smtClean="0"/>
              <a:t>- Facilitating early patient discharge or discharge within an appropriate length of stay. </a:t>
            </a:r>
          </a:p>
          <a:p>
            <a:pPr>
              <a:buNone/>
            </a:pPr>
            <a:r>
              <a:rPr lang="en-US" sz="3400" dirty="0" smtClean="0"/>
              <a:t>- Using the fewest possible appropriate health care resources to meet expected patient care outcomes. </a:t>
            </a:r>
          </a:p>
          <a:p>
            <a:pPr>
              <a:buNone/>
            </a:pPr>
            <a:r>
              <a:rPr lang="en-US" sz="3400" dirty="0" smtClean="0"/>
              <a:t>- Facilitating the continuity of patient care through collaborative practice of diverse health professionals. </a:t>
            </a:r>
          </a:p>
          <a:p>
            <a:pPr>
              <a:buNone/>
            </a:pPr>
            <a:r>
              <a:rPr lang="en-US" sz="3400" b="1" i="1" dirty="0" smtClean="0"/>
              <a:t>b) For the nurse: </a:t>
            </a:r>
            <a:endParaRPr lang="en-US" sz="3400" dirty="0" smtClean="0"/>
          </a:p>
          <a:p>
            <a:pPr>
              <a:buNone/>
            </a:pPr>
            <a:r>
              <a:rPr lang="en-US" sz="3400" dirty="0" smtClean="0"/>
              <a:t>- Enhancing nurse’s professional development and job satisfaction. </a:t>
            </a:r>
          </a:p>
          <a:p>
            <a:pPr>
              <a:buNone/>
            </a:pPr>
            <a:r>
              <a:rPr lang="en-US" sz="3400" dirty="0" smtClean="0"/>
              <a:t>- Facilitating the transfer of knowledge of expert clinical staff of novice staff. </a:t>
            </a:r>
          </a:p>
          <a:p>
            <a:endParaRPr lang="en-US" dirty="0"/>
          </a:p>
        </p:txBody>
      </p:sp>
    </p:spTree>
  </p:cSld>
  <p:clrMapOvr>
    <a:masterClrMapping/>
  </p:clrMapOvr>
  <p:timing>
    <p:tnLst>
      <p:par>
        <p:cTn id="1" dur="indefinite" restart="never" nodeType="tmRoot"/>
      </p:par>
    </p:tnLst>
  </p:timing>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CASE MANAGEMENT</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i="1" dirty="0" smtClean="0"/>
              <a:t>Disadvantages</a:t>
            </a:r>
          </a:p>
          <a:p>
            <a:r>
              <a:rPr lang="en-US" dirty="0" smtClean="0"/>
              <a:t>The risk with case management models is that integration into unit care delivery may not occur.</a:t>
            </a:r>
          </a:p>
          <a:p>
            <a:r>
              <a:rPr lang="en-US" dirty="0" smtClean="0"/>
              <a:t> Care goals for the patient, as determined by the case manager, may not be communicated to the bedside nurse.</a:t>
            </a:r>
          </a:p>
          <a:p>
            <a:r>
              <a:rPr lang="en-US" dirty="0" smtClean="0"/>
              <a:t> The case manager becomes the care coordinator and decision maker for care planning, and the unit nursing staff may become more focused on technical tasks.</a:t>
            </a:r>
            <a:endParaRPr lang="en-US" dirty="0"/>
          </a:p>
        </p:txBody>
      </p:sp>
    </p:spTree>
  </p:cSld>
  <p:clrMapOvr>
    <a:masterClrMapping/>
  </p:clrMapOvr>
  <p:timing>
    <p:tnLst>
      <p:par>
        <p:cTn id="1" dur="indefinite" restart="never" nodeType="tmRoot"/>
      </p:par>
    </p:tnLst>
  </p:timing>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Choosing a Nursing Care Delivery Model:</a:t>
            </a:r>
            <a:endParaRPr lang="en-US" dirty="0"/>
          </a:p>
        </p:txBody>
      </p:sp>
      <p:sp>
        <p:nvSpPr>
          <p:cNvPr id="3" name="Content Placeholder 2"/>
          <p:cNvSpPr>
            <a:spLocks noGrp="1"/>
          </p:cNvSpPr>
          <p:nvPr>
            <p:ph idx="1"/>
          </p:nvPr>
        </p:nvSpPr>
        <p:spPr>
          <a:xfrm>
            <a:off x="457200" y="1600200"/>
            <a:ext cx="8229600" cy="4953000"/>
          </a:xfrm>
        </p:spPr>
        <p:txBody>
          <a:bodyPr>
            <a:normAutofit fontScale="92500" lnSpcReduction="10000"/>
          </a:bodyPr>
          <a:lstStyle/>
          <a:p>
            <a:pPr>
              <a:buNone/>
            </a:pPr>
            <a:r>
              <a:rPr lang="en-US" b="1" i="1" dirty="0" smtClean="0"/>
              <a:t>In order to determine the most proper model - for a current situation, the following questions are to be answered: </a:t>
            </a:r>
          </a:p>
          <a:p>
            <a:r>
              <a:rPr lang="en-US" dirty="0" smtClean="0"/>
              <a:t> What staff mix is required? </a:t>
            </a:r>
          </a:p>
          <a:p>
            <a:r>
              <a:rPr lang="en-US" dirty="0" smtClean="0"/>
              <a:t> Who should make work assignments? </a:t>
            </a:r>
          </a:p>
          <a:p>
            <a:r>
              <a:rPr lang="en-US" dirty="0" smtClean="0"/>
              <a:t> Work assigned by task? By patient? </a:t>
            </a:r>
          </a:p>
          <a:p>
            <a:r>
              <a:rPr lang="en-US" dirty="0" smtClean="0"/>
              <a:t> How will communication be handled? </a:t>
            </a:r>
          </a:p>
          <a:p>
            <a:r>
              <a:rPr lang="en-US" dirty="0" smtClean="0"/>
              <a:t> Who will make decisions? </a:t>
            </a:r>
          </a:p>
          <a:p>
            <a:r>
              <a:rPr lang="en-US" dirty="0" smtClean="0"/>
              <a:t> Who will be responsible and accountable? </a:t>
            </a:r>
          </a:p>
          <a:p>
            <a:r>
              <a:rPr lang="en-US" dirty="0" smtClean="0"/>
              <a:t> Fit with unit/facility/organization management? </a:t>
            </a:r>
          </a:p>
          <a:p>
            <a:endParaRPr lang="en-US" dirty="0"/>
          </a:p>
        </p:txBody>
      </p:sp>
    </p:spTree>
  </p:cSld>
  <p:clrMapOvr>
    <a:masterClrMapping/>
  </p:clrMapOvr>
  <p:timing>
    <p:tnLst>
      <p:par>
        <p:cTn id="1" dur="indefinite" restart="never" nodeType="tmRoot"/>
      </p:par>
    </p:tnLst>
  </p:timing>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COMMUNITY – BASED HEALTH CARE</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b="1" dirty="0" smtClean="0"/>
              <a:t>Community – based health care</a:t>
            </a:r>
            <a:r>
              <a:rPr lang="en-US" dirty="0" smtClean="0"/>
              <a:t> is a PHC system that provides health – related services within the context of the people’s daily lives in places where they spend most of their times </a:t>
            </a:r>
            <a:r>
              <a:rPr lang="en-US" dirty="0" err="1" smtClean="0"/>
              <a:t>e.g</a:t>
            </a:r>
            <a:r>
              <a:rPr lang="en-US" dirty="0" smtClean="0"/>
              <a:t> homes, work, schools.</a:t>
            </a:r>
          </a:p>
          <a:p>
            <a:r>
              <a:rPr lang="en-US" dirty="0" smtClean="0"/>
              <a:t>It is the design, delivery and evaluation of health care services developed in partnerships with communities.</a:t>
            </a:r>
          </a:p>
          <a:p>
            <a:endParaRPr lang="en-US" dirty="0"/>
          </a:p>
        </p:txBody>
      </p:sp>
    </p:spTree>
  </p:cSld>
  <p:clrMapOvr>
    <a:masterClrMapping/>
  </p:clrMapOvr>
  <p:timing>
    <p:tnLst>
      <p:par>
        <p:cTn id="1" dur="indefinite" restart="never" nodeType="tmRoot"/>
      </p:par>
    </p:tnLst>
  </p:timing>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COMMUNITY – BASED HEALTH CARE</a:t>
            </a:r>
            <a:r>
              <a:rPr lang="en-US" dirty="0" smtClean="0"/>
              <a:t/>
            </a:r>
            <a:br>
              <a:rPr lang="en-US"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A community – based health care system needs to:-</a:t>
            </a:r>
          </a:p>
          <a:p>
            <a:pPr lvl="1"/>
            <a:r>
              <a:rPr lang="en-US" dirty="0" smtClean="0"/>
              <a:t>provide easy access to the system</a:t>
            </a:r>
          </a:p>
          <a:p>
            <a:pPr lvl="1"/>
            <a:r>
              <a:rPr lang="en-US" dirty="0" smtClean="0"/>
              <a:t>be flexible in responding to the care needs that individuals and family identify</a:t>
            </a:r>
          </a:p>
          <a:p>
            <a:pPr lvl="1"/>
            <a:r>
              <a:rPr lang="en-US" dirty="0" smtClean="0"/>
              <a:t>promote care between and among health care agencies through improved communication mechanisms</a:t>
            </a:r>
          </a:p>
          <a:p>
            <a:pPr lvl="1"/>
            <a:r>
              <a:rPr lang="en-US" dirty="0" smtClean="0"/>
              <a:t>provide appropriate support for family care givers</a:t>
            </a:r>
          </a:p>
          <a:p>
            <a:pPr lvl="1"/>
            <a:r>
              <a:rPr lang="en-US" dirty="0" smtClean="0"/>
              <a:t>be affordable</a:t>
            </a:r>
          </a:p>
          <a:p>
            <a:endParaRPr lang="en-US" dirty="0"/>
          </a:p>
        </p:txBody>
      </p:sp>
    </p:spTree>
  </p:cSld>
  <p:clrMapOvr>
    <a:masterClrMapping/>
  </p:clrMapOvr>
  <p:timing>
    <p:tnLst>
      <p:par>
        <p:cTn id="1" dur="indefinite" restart="never" nodeType="tmRoot"/>
      </p:par>
    </p:tnLst>
  </p:timing>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b="1" dirty="0" smtClean="0"/>
              <a:t>COMMUNITY – BASED HEALTH CARE</a:t>
            </a:r>
            <a:r>
              <a:rPr lang="en-US" dirty="0" smtClean="0"/>
              <a:t/>
            </a:r>
            <a:br>
              <a:rPr lang="en-US" dirty="0" smtClean="0"/>
            </a:br>
            <a:endParaRPr lang="en-US" dirty="0"/>
          </a:p>
        </p:txBody>
      </p:sp>
      <p:sp>
        <p:nvSpPr>
          <p:cNvPr id="3" name="Content Placeholder 2"/>
          <p:cNvSpPr>
            <a:spLocks noGrp="1"/>
          </p:cNvSpPr>
          <p:nvPr>
            <p:ph idx="1"/>
          </p:nvPr>
        </p:nvSpPr>
        <p:spPr>
          <a:xfrm>
            <a:off x="457200" y="838200"/>
            <a:ext cx="8382000" cy="5791200"/>
          </a:xfrm>
        </p:spPr>
        <p:txBody>
          <a:bodyPr>
            <a:normAutofit/>
          </a:bodyPr>
          <a:lstStyle/>
          <a:p>
            <a:pPr>
              <a:buNone/>
            </a:pPr>
            <a:r>
              <a:rPr lang="en-US" dirty="0" smtClean="0"/>
              <a:t>The ideal CBHC system according to </a:t>
            </a:r>
            <a:r>
              <a:rPr lang="en-US" dirty="0" err="1" smtClean="0"/>
              <a:t>deTornyay</a:t>
            </a:r>
            <a:r>
              <a:rPr lang="en-US" dirty="0" smtClean="0"/>
              <a:t> (1992) would accomplish these goals:-</a:t>
            </a:r>
          </a:p>
          <a:p>
            <a:pPr lvl="0"/>
            <a:r>
              <a:rPr lang="en-US" dirty="0" smtClean="0"/>
              <a:t>be more oriented to health and emphasize health promotion and disease prevention</a:t>
            </a:r>
          </a:p>
          <a:p>
            <a:pPr lvl="0"/>
            <a:r>
              <a:rPr lang="en-US" dirty="0" smtClean="0"/>
              <a:t>focus on individual responsibility for health practices and behavior</a:t>
            </a:r>
          </a:p>
          <a:p>
            <a:pPr lvl="0"/>
            <a:r>
              <a:rPr lang="en-US" dirty="0" smtClean="0"/>
              <a:t>be population based and focus more attention on risk factors in the physical and social environment</a:t>
            </a:r>
          </a:p>
          <a:p>
            <a:pPr lvl="0"/>
            <a:r>
              <a:rPr lang="en-US" dirty="0" smtClean="0"/>
              <a:t>use electronic information systems</a:t>
            </a:r>
          </a:p>
          <a:p>
            <a:endParaRPr lang="en-US" dirty="0"/>
          </a:p>
        </p:txBody>
      </p:sp>
    </p:spTree>
  </p:cSld>
  <p:clrMapOvr>
    <a:masterClrMapping/>
  </p:clrMapOvr>
  <p:timing>
    <p:tnLst>
      <p:par>
        <p:cTn id="1" dur="indefinite" restart="never" nodeType="tmRoot"/>
      </p:par>
    </p:tnLst>
  </p:timing>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COMMUNITY – BASED HEALTH CARE</a:t>
            </a:r>
            <a:r>
              <a:rPr lang="en-US" dirty="0" smtClean="0"/>
              <a:t/>
            </a:r>
            <a:br>
              <a:rPr lang="en-US" dirty="0" smtClean="0"/>
            </a:br>
            <a:endParaRPr lang="en-US" dirty="0"/>
          </a:p>
        </p:txBody>
      </p:sp>
      <p:sp>
        <p:nvSpPr>
          <p:cNvPr id="3" name="Content Placeholder 2"/>
          <p:cNvSpPr>
            <a:spLocks noGrp="1"/>
          </p:cNvSpPr>
          <p:nvPr>
            <p:ph idx="1"/>
          </p:nvPr>
        </p:nvSpPr>
        <p:spPr>
          <a:xfrm>
            <a:off x="457200" y="1143000"/>
            <a:ext cx="8229600" cy="5334000"/>
          </a:xfrm>
        </p:spPr>
        <p:txBody>
          <a:bodyPr>
            <a:normAutofit lnSpcReduction="10000"/>
          </a:bodyPr>
          <a:lstStyle/>
          <a:p>
            <a:pPr lvl="0"/>
            <a:r>
              <a:rPr lang="en-US" dirty="0" smtClean="0"/>
              <a:t>have a stronger focus on consumers who would have increased information and be informed participants in decision about their health care.</a:t>
            </a:r>
          </a:p>
          <a:p>
            <a:pPr lvl="0"/>
            <a:r>
              <a:rPr lang="en-US" dirty="0" smtClean="0"/>
              <a:t>Base decisions on outcomes</a:t>
            </a:r>
          </a:p>
          <a:p>
            <a:pPr lvl="0"/>
            <a:r>
              <a:rPr lang="en-US" dirty="0" smtClean="0"/>
              <a:t>Provide care more efficiently by means of integrated or coordinated teams of providers.</a:t>
            </a:r>
          </a:p>
          <a:p>
            <a:pPr lvl="0"/>
            <a:r>
              <a:rPr lang="en-US" dirty="0" smtClean="0"/>
              <a:t>Balance technology with non-technical interventions and weigh the benefits against its effects on human values and interpersonal processes </a:t>
            </a:r>
          </a:p>
          <a:p>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274638"/>
            <a:ext cx="8229600" cy="868362"/>
          </a:xfrm>
        </p:spPr>
        <p:txBody>
          <a:bodyPr/>
          <a:lstStyle/>
          <a:p>
            <a:r>
              <a:rPr lang="en-US" sz="3200" b="1" smtClean="0"/>
              <a:t>3. NURSES AND THE PROFESSION</a:t>
            </a:r>
            <a:endParaRPr lang="en-US" sz="3200" smtClean="0"/>
          </a:p>
        </p:txBody>
      </p:sp>
      <p:sp>
        <p:nvSpPr>
          <p:cNvPr id="40963" name="Content Placeholder 2"/>
          <p:cNvSpPr>
            <a:spLocks noGrp="1"/>
          </p:cNvSpPr>
          <p:nvPr>
            <p:ph idx="1"/>
          </p:nvPr>
        </p:nvSpPr>
        <p:spPr>
          <a:xfrm>
            <a:off x="457200" y="1143000"/>
            <a:ext cx="8229600" cy="5181600"/>
          </a:xfrm>
        </p:spPr>
        <p:txBody>
          <a:bodyPr/>
          <a:lstStyle/>
          <a:p>
            <a:pPr>
              <a:buFont typeface="Courier New" pitchFamily="49" charset="0"/>
              <a:buChar char="o"/>
            </a:pPr>
            <a:r>
              <a:rPr lang="en-US" sz="2900" smtClean="0"/>
              <a:t>The nurse assumes the major role in determining and implementing acceptable standards of clinical nursing practice, management, research and education.</a:t>
            </a:r>
          </a:p>
          <a:p>
            <a:pPr>
              <a:buFont typeface="Courier New" pitchFamily="49" charset="0"/>
              <a:buChar char="o"/>
            </a:pPr>
            <a:r>
              <a:rPr lang="en-US" sz="2900" smtClean="0"/>
              <a:t>The nurse is active in developing a core of research-based professional knowledge.</a:t>
            </a:r>
          </a:p>
          <a:p>
            <a:pPr>
              <a:buFont typeface="Courier New" pitchFamily="49" charset="0"/>
              <a:buChar char="o"/>
            </a:pPr>
            <a:r>
              <a:rPr lang="en-US" sz="2900" smtClean="0"/>
              <a:t>The nurse, acting through the professional organization, participates in creating and maintaining safe, equitable social and economic working conditions in nursing.</a:t>
            </a:r>
          </a:p>
        </p:txBody>
      </p:sp>
    </p:spTree>
  </p:cSld>
  <p:clrMapOvr>
    <a:masterClrMapping/>
  </p:clrMapOvr>
  <p:timing>
    <p:tnLst>
      <p:par>
        <p:cTn id="1" dur="indefinite" restart="never" nodeType="tmRoot"/>
      </p:par>
    </p:tnLst>
  </p:timing>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COMMUNITY BASED FRAMEWORK</a:t>
            </a:r>
            <a:endParaRPr lang="en-US" b="1" dirty="0"/>
          </a:p>
        </p:txBody>
      </p:sp>
      <p:sp>
        <p:nvSpPr>
          <p:cNvPr id="3" name="Content Placeholder 2"/>
          <p:cNvSpPr>
            <a:spLocks noGrp="1"/>
          </p:cNvSpPr>
          <p:nvPr>
            <p:ph idx="1"/>
          </p:nvPr>
        </p:nvSpPr>
        <p:spPr>
          <a:xfrm>
            <a:off x="457200" y="1295400"/>
            <a:ext cx="8229600" cy="5334000"/>
          </a:xfrm>
        </p:spPr>
        <p:txBody>
          <a:bodyPr>
            <a:normAutofit fontScale="92500" lnSpcReduction="10000"/>
          </a:bodyPr>
          <a:lstStyle/>
          <a:p>
            <a:pPr>
              <a:buNone/>
            </a:pPr>
            <a:r>
              <a:rPr lang="en-US" b="1" dirty="0" smtClean="0"/>
              <a:t>INTEGRATED HEALTH CARE SYSTEM</a:t>
            </a:r>
          </a:p>
          <a:p>
            <a:pPr>
              <a:buNone/>
            </a:pPr>
            <a:r>
              <a:rPr lang="en-US" dirty="0" smtClean="0"/>
              <a:t>Is one that makes all levels of care available in an integrated form – primary, secondary and tertiary care.</a:t>
            </a:r>
          </a:p>
          <a:p>
            <a:pPr>
              <a:buNone/>
            </a:pPr>
            <a:r>
              <a:rPr lang="en-US" b="1" dirty="0" smtClean="0"/>
              <a:t>GOALS</a:t>
            </a:r>
          </a:p>
          <a:p>
            <a:r>
              <a:rPr lang="en-US" dirty="0" smtClean="0"/>
              <a:t>To facilitate care across settings</a:t>
            </a:r>
          </a:p>
          <a:p>
            <a:r>
              <a:rPr lang="en-US" dirty="0" smtClean="0"/>
              <a:t>Recovery</a:t>
            </a:r>
          </a:p>
          <a:p>
            <a:r>
              <a:rPr lang="en-US" dirty="0" smtClean="0"/>
              <a:t>Positive health outcomes</a:t>
            </a:r>
          </a:p>
          <a:p>
            <a:r>
              <a:rPr lang="en-US" dirty="0" smtClean="0"/>
              <a:t>Long-term benefits of modifying harmful lifestyles through health promotion and disease prevention.</a:t>
            </a:r>
            <a:endParaRPr lang="en-US" dirty="0"/>
          </a:p>
        </p:txBody>
      </p:sp>
    </p:spTree>
  </p:cSld>
  <p:clrMapOvr>
    <a:masterClrMapping/>
  </p:clrMapOvr>
  <p:timing>
    <p:tnLst>
      <p:par>
        <p:cTn id="1" dur="indefinite" restart="never" nodeType="tmRoot"/>
      </p:par>
    </p:tnLst>
  </p:timing>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COMMUNITY BASED NURSING</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Is nursing care directed toward a specific group or population within the community and may be provided for individuals and groups. The level of care can be primary, secondary or tertiary.</a:t>
            </a:r>
            <a:endParaRPr lang="en-US" dirty="0"/>
          </a:p>
        </p:txBody>
      </p:sp>
    </p:spTree>
  </p:cSld>
  <p:clrMapOvr>
    <a:masterClrMapping/>
  </p:clrMapOvr>
  <p:timing>
    <p:tnLst>
      <p:par>
        <p:cTn id="1" dur="indefinite" restart="never" nodeType="tmRoot"/>
      </p:par>
    </p:tnLst>
  </p:timing>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COMMUNITY BASED NURSING</a:t>
            </a:r>
            <a:endParaRPr lang="en-US" dirty="0"/>
          </a:p>
        </p:txBody>
      </p:sp>
      <p:sp>
        <p:nvSpPr>
          <p:cNvPr id="3" name="Content Placeholder 2"/>
          <p:cNvSpPr>
            <a:spLocks noGrp="1"/>
          </p:cNvSpPr>
          <p:nvPr>
            <p:ph idx="1"/>
          </p:nvPr>
        </p:nvSpPr>
        <p:spPr/>
        <p:txBody>
          <a:bodyPr/>
          <a:lstStyle/>
          <a:p>
            <a:r>
              <a:rPr lang="en-US" dirty="0" smtClean="0"/>
              <a:t>Nurses who work in community – based settings </a:t>
            </a:r>
            <a:r>
              <a:rPr lang="en-US" dirty="0" err="1" smtClean="0"/>
              <a:t>e.g</a:t>
            </a:r>
            <a:r>
              <a:rPr lang="en-US" dirty="0" smtClean="0"/>
              <a:t> public health nurses need to be prepared to make home visits. </a:t>
            </a:r>
          </a:p>
          <a:p>
            <a:r>
              <a:rPr lang="en-US" dirty="0" smtClean="0"/>
              <a:t>Home visits can provide information that is not obtainable in other ways.</a:t>
            </a:r>
            <a:endParaRPr lang="en-US" dirty="0"/>
          </a:p>
        </p:txBody>
      </p:sp>
    </p:spTree>
  </p:cSld>
  <p:clrMapOvr>
    <a:masterClrMapping/>
  </p:clrMapOvr>
  <p:timing>
    <p:tnLst>
      <p:par>
        <p:cTn id="1" dur="indefinite" restart="never" nodeType="tmRoot"/>
      </p:par>
    </p:tnLst>
  </p:timing>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CONTINUITY OF CARE</a:t>
            </a:r>
            <a:endParaRPr lang="en-US" b="1" dirty="0"/>
          </a:p>
        </p:txBody>
      </p:sp>
      <p:sp>
        <p:nvSpPr>
          <p:cNvPr id="3" name="Content Placeholder 2"/>
          <p:cNvSpPr>
            <a:spLocks noGrp="1"/>
          </p:cNvSpPr>
          <p:nvPr>
            <p:ph idx="1"/>
          </p:nvPr>
        </p:nvSpPr>
        <p:spPr>
          <a:xfrm>
            <a:off x="457200" y="1371600"/>
            <a:ext cx="8229600" cy="5181600"/>
          </a:xfrm>
        </p:spPr>
        <p:txBody>
          <a:bodyPr>
            <a:normAutofit/>
          </a:bodyPr>
          <a:lstStyle/>
          <a:p>
            <a:r>
              <a:rPr lang="en-US" dirty="0" smtClean="0"/>
              <a:t>Is the coordination of health care services by health care providers for clients moving from one health care setting to another and between and among health care professionals.</a:t>
            </a:r>
          </a:p>
          <a:p>
            <a:r>
              <a:rPr lang="en-US" dirty="0" smtClean="0"/>
              <a:t>Continuity ensures uninterrupted and consistent services for the client from one level of care to another.</a:t>
            </a:r>
          </a:p>
          <a:p>
            <a:r>
              <a:rPr lang="en-US" dirty="0" smtClean="0"/>
              <a:t>It maintains client focused individualized care and helps optimize the client’s health status.</a:t>
            </a:r>
            <a:endParaRPr lang="en-US" dirty="0"/>
          </a:p>
        </p:txBody>
      </p:sp>
    </p:spTree>
  </p:cSld>
  <p:clrMapOvr>
    <a:masterClrMapping/>
  </p:clrMapOvr>
  <p:timing>
    <p:tnLst>
      <p:par>
        <p:cTn id="1" dur="indefinite" restart="never" nodeType="tmRoot"/>
      </p:par>
    </p:tnLst>
  </p:timing>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DISCHARGE PLANNING</a:t>
            </a:r>
            <a:endParaRPr lang="en-US" b="1" dirty="0"/>
          </a:p>
        </p:txBody>
      </p:sp>
      <p:sp>
        <p:nvSpPr>
          <p:cNvPr id="3" name="Content Placeholder 2"/>
          <p:cNvSpPr>
            <a:spLocks noGrp="1"/>
          </p:cNvSpPr>
          <p:nvPr>
            <p:ph idx="1"/>
          </p:nvPr>
        </p:nvSpPr>
        <p:spPr>
          <a:xfrm>
            <a:off x="381000" y="1295400"/>
            <a:ext cx="8382000" cy="5562600"/>
          </a:xfrm>
        </p:spPr>
        <p:txBody>
          <a:bodyPr>
            <a:normAutofit fontScale="92500" lnSpcReduction="10000"/>
          </a:bodyPr>
          <a:lstStyle/>
          <a:p>
            <a:r>
              <a:rPr lang="en-US" dirty="0" smtClean="0"/>
              <a:t>Is the process of preparing a client to leave one level of care for another within or outside the current health care agency.</a:t>
            </a:r>
          </a:p>
          <a:p>
            <a:r>
              <a:rPr lang="en-US" dirty="0" smtClean="0"/>
              <a:t>Discharge planning needs to begin when a client is admitted to the agency.</a:t>
            </a:r>
          </a:p>
          <a:p>
            <a:r>
              <a:rPr lang="en-US" dirty="0" smtClean="0"/>
              <a:t>Effective discharge planning involves:-</a:t>
            </a:r>
          </a:p>
          <a:p>
            <a:pPr marL="514350" indent="-514350">
              <a:buFont typeface="+mj-lt"/>
              <a:buAutoNum type="alphaLcParenR"/>
            </a:pPr>
            <a:r>
              <a:rPr lang="en-US" dirty="0" smtClean="0"/>
              <a:t>Ongoing assessment to obtain comprehensive information about the client’s on-going needs.</a:t>
            </a:r>
          </a:p>
          <a:p>
            <a:pPr marL="514350" indent="-514350">
              <a:buFont typeface="+mj-lt"/>
              <a:buAutoNum type="alphaLcParenR"/>
            </a:pPr>
            <a:r>
              <a:rPr lang="en-US" dirty="0" smtClean="0"/>
              <a:t>Statements of nursing diagnosis</a:t>
            </a:r>
          </a:p>
          <a:p>
            <a:pPr marL="514350" indent="-514350">
              <a:buFont typeface="+mj-lt"/>
              <a:buAutoNum type="alphaLcParenR"/>
            </a:pPr>
            <a:r>
              <a:rPr lang="en-US" dirty="0" smtClean="0"/>
              <a:t>Plans to ensure the client’s and caregivers’ needs are met.</a:t>
            </a:r>
          </a:p>
          <a:p>
            <a:pPr>
              <a:buNone/>
            </a:pPr>
            <a:endParaRPr lang="en-US" dirty="0"/>
          </a:p>
        </p:txBody>
      </p:sp>
    </p:spTree>
  </p:cSld>
  <p:clrMapOvr>
    <a:masterClrMapping/>
  </p:clrMapOvr>
  <p:timing>
    <p:tnLst>
      <p:par>
        <p:cTn id="1" dur="indefinite" restart="never" nodeType="tmRoot"/>
      </p:par>
    </p:tnLst>
  </p:timing>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WARD LAYOUT</a:t>
            </a:r>
            <a:endParaRPr lang="en-US" sz="9600" b="1" dirty="0"/>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Ward layout</a:t>
            </a:r>
            <a:endParaRPr lang="en-US" b="1" dirty="0"/>
          </a:p>
        </p:txBody>
      </p:sp>
      <p:sp>
        <p:nvSpPr>
          <p:cNvPr id="3" name="Content Placeholder 2"/>
          <p:cNvSpPr>
            <a:spLocks noGrp="1"/>
          </p:cNvSpPr>
          <p:nvPr>
            <p:ph idx="1"/>
          </p:nvPr>
        </p:nvSpPr>
        <p:spPr/>
        <p:txBody>
          <a:bodyPr>
            <a:normAutofit fontScale="92500" lnSpcReduction="20000"/>
          </a:bodyPr>
          <a:lstStyle/>
          <a:p>
            <a:r>
              <a:rPr lang="en-US" b="1" dirty="0" smtClean="0"/>
              <a:t>A well </a:t>
            </a:r>
            <a:r>
              <a:rPr lang="en-US" b="1" dirty="0" err="1" smtClean="0"/>
              <a:t>organised</a:t>
            </a:r>
            <a:r>
              <a:rPr lang="en-US" b="1" dirty="0" smtClean="0"/>
              <a:t> ward has everything in the right place, which saves time.</a:t>
            </a:r>
          </a:p>
          <a:p>
            <a:pPr>
              <a:buNone/>
            </a:pPr>
            <a:r>
              <a:rPr lang="en-US" b="1" dirty="0" smtClean="0"/>
              <a:t>Single sex ward areas </a:t>
            </a:r>
            <a:r>
              <a:rPr lang="en-US" dirty="0" smtClean="0"/>
              <a:t/>
            </a:r>
            <a:br>
              <a:rPr lang="en-US" dirty="0" smtClean="0"/>
            </a:br>
            <a:r>
              <a:rPr lang="en-US" dirty="0" smtClean="0"/>
              <a:t>All wards have designated ward areas or bays and washing facilities for male and female patients.</a:t>
            </a:r>
          </a:p>
          <a:p>
            <a:pPr>
              <a:buNone/>
            </a:pPr>
            <a:r>
              <a:rPr lang="en-US" b="1" dirty="0" smtClean="0"/>
              <a:t>Exceptions: </a:t>
            </a:r>
            <a:endParaRPr lang="en-US" dirty="0" smtClean="0"/>
          </a:p>
          <a:p>
            <a:r>
              <a:rPr lang="en-US" dirty="0" smtClean="0"/>
              <a:t>Obstetrics and </a:t>
            </a:r>
            <a:r>
              <a:rPr lang="en-US" dirty="0" err="1" smtClean="0"/>
              <a:t>gynaecology</a:t>
            </a:r>
            <a:r>
              <a:rPr lang="en-US" dirty="0" smtClean="0"/>
              <a:t>, which are women only.</a:t>
            </a:r>
          </a:p>
          <a:p>
            <a:r>
              <a:rPr lang="en-US" dirty="0" smtClean="0"/>
              <a:t>In the specialist wards such as the Intensive Care Unit, male and female patients may be nursed in the same area. </a:t>
            </a:r>
          </a:p>
          <a:p>
            <a:endParaRPr lang="en-US" dirty="0"/>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Ward layout</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Bathrooms and toilets</a:t>
            </a:r>
            <a:r>
              <a:rPr lang="en-US" dirty="0" smtClean="0"/>
              <a:t> </a:t>
            </a:r>
            <a:br>
              <a:rPr lang="en-US" dirty="0" smtClean="0"/>
            </a:br>
            <a:r>
              <a:rPr lang="en-US" dirty="0" smtClean="0"/>
              <a:t>All wards have separate facilities with permanent signs on toilets and bathrooms for either male or female patients. </a:t>
            </a:r>
            <a:br>
              <a:rPr lang="en-US" dirty="0" smtClean="0"/>
            </a:br>
            <a:r>
              <a:rPr lang="en-US" b="1" dirty="0" smtClean="0"/>
              <a:t>Side rooms </a:t>
            </a:r>
            <a:br>
              <a:rPr lang="en-US" b="1" dirty="0" smtClean="0"/>
            </a:br>
            <a:r>
              <a:rPr lang="en-US" dirty="0" smtClean="0"/>
              <a:t>These are rooms which may be used to isolate or nurse very sick patients. </a:t>
            </a:r>
            <a:br>
              <a:rPr lang="en-US" dirty="0" smtClean="0"/>
            </a:br>
            <a:r>
              <a:rPr lang="en-US" b="1" dirty="0" smtClean="0"/>
              <a:t>Isolation ward </a:t>
            </a:r>
            <a:r>
              <a:rPr lang="en-US" dirty="0" smtClean="0"/>
              <a:t/>
            </a:r>
            <a:br>
              <a:rPr lang="en-US" dirty="0" smtClean="0"/>
            </a:br>
            <a:r>
              <a:rPr lang="en-US" dirty="0" smtClean="0"/>
              <a:t>This is a ward for patients with contagious diseases </a:t>
            </a:r>
            <a:br>
              <a:rPr lang="en-US" dirty="0" smtClean="0"/>
            </a:br>
            <a:r>
              <a:rPr lang="en-US" b="1" dirty="0" smtClean="0"/>
              <a:t>Private ward</a:t>
            </a:r>
            <a:r>
              <a:rPr lang="en-US" dirty="0" smtClean="0"/>
              <a:t/>
            </a:r>
            <a:br>
              <a:rPr lang="en-US" dirty="0" smtClean="0"/>
            </a:br>
            <a:r>
              <a:rPr lang="en-US" dirty="0" smtClean="0"/>
              <a:t>May be for patients who require special privacy.</a:t>
            </a:r>
            <a:endParaRPr lang="en-US" dirty="0"/>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wards</a:t>
            </a:r>
            <a:endParaRPr lang="en-US" b="1" dirty="0"/>
          </a:p>
        </p:txBody>
      </p:sp>
      <p:sp>
        <p:nvSpPr>
          <p:cNvPr id="3" name="Content Placeholder 2"/>
          <p:cNvSpPr>
            <a:spLocks noGrp="1"/>
          </p:cNvSpPr>
          <p:nvPr>
            <p:ph idx="1"/>
          </p:nvPr>
        </p:nvSpPr>
        <p:spPr/>
        <p:txBody>
          <a:bodyPr/>
          <a:lstStyle/>
          <a:p>
            <a:r>
              <a:rPr lang="en-US" dirty="0" smtClean="0"/>
              <a:t>Medical</a:t>
            </a:r>
          </a:p>
          <a:p>
            <a:r>
              <a:rPr lang="en-US" dirty="0" err="1" smtClean="0"/>
              <a:t>Paediatric</a:t>
            </a:r>
            <a:endParaRPr lang="en-US" dirty="0" smtClean="0"/>
          </a:p>
          <a:p>
            <a:r>
              <a:rPr lang="en-US" dirty="0" smtClean="0"/>
              <a:t>Surgical</a:t>
            </a:r>
          </a:p>
          <a:p>
            <a:r>
              <a:rPr lang="en-US" dirty="0" smtClean="0"/>
              <a:t>Obstetric / </a:t>
            </a:r>
            <a:r>
              <a:rPr lang="en-US" dirty="0" err="1" smtClean="0"/>
              <a:t>gynaecology</a:t>
            </a:r>
            <a:endParaRPr lang="en-US" dirty="0" smtClean="0"/>
          </a:p>
          <a:p>
            <a:r>
              <a:rPr lang="en-US" dirty="0" err="1" smtClean="0"/>
              <a:t>Orthopaedic</a:t>
            </a:r>
            <a:endParaRPr lang="en-US" dirty="0" smtClean="0"/>
          </a:p>
          <a:p>
            <a:r>
              <a:rPr lang="en-US" dirty="0" smtClean="0"/>
              <a:t>Specialized units</a:t>
            </a:r>
            <a:endParaRPr lang="en-US" dirty="0"/>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 of KNH wards</a:t>
            </a:r>
            <a:endParaRPr lang="en-US" b="1" dirty="0"/>
          </a:p>
        </p:txBody>
      </p:sp>
      <p:sp>
        <p:nvSpPr>
          <p:cNvPr id="3" name="Content Placeholder 2"/>
          <p:cNvSpPr>
            <a:spLocks noGrp="1"/>
          </p:cNvSpPr>
          <p:nvPr>
            <p:ph idx="1"/>
          </p:nvPr>
        </p:nvSpPr>
        <p:spPr/>
        <p:txBody>
          <a:bodyPr numCol="2">
            <a:normAutofit fontScale="92500" lnSpcReduction="20000"/>
          </a:bodyPr>
          <a:lstStyle/>
          <a:p>
            <a:pPr>
              <a:buNone/>
            </a:pPr>
            <a:r>
              <a:rPr lang="en-US" b="1" dirty="0" smtClean="0"/>
              <a:t>Clinical Departments</a:t>
            </a:r>
          </a:p>
          <a:p>
            <a:r>
              <a:rPr lang="en-US" dirty="0" smtClean="0"/>
              <a:t>Medicine </a:t>
            </a:r>
          </a:p>
          <a:p>
            <a:r>
              <a:rPr lang="en-US" dirty="0" smtClean="0"/>
              <a:t>Obstetrics&amp; </a:t>
            </a:r>
            <a:r>
              <a:rPr lang="en-US" dirty="0" err="1" smtClean="0"/>
              <a:t>Gynaecology</a:t>
            </a:r>
            <a:endParaRPr lang="en-US" dirty="0" smtClean="0"/>
          </a:p>
          <a:p>
            <a:r>
              <a:rPr lang="en-US" dirty="0" smtClean="0"/>
              <a:t>Dentistry </a:t>
            </a:r>
          </a:p>
          <a:p>
            <a:r>
              <a:rPr lang="en-US" dirty="0" smtClean="0"/>
              <a:t>Laboratory</a:t>
            </a:r>
          </a:p>
          <a:p>
            <a:r>
              <a:rPr lang="en-US" dirty="0" smtClean="0"/>
              <a:t>Medicine</a:t>
            </a:r>
          </a:p>
          <a:p>
            <a:r>
              <a:rPr lang="en-US" dirty="0" smtClean="0"/>
              <a:t>Dermatology </a:t>
            </a:r>
          </a:p>
          <a:p>
            <a:r>
              <a:rPr lang="en-US" dirty="0" err="1" smtClean="0"/>
              <a:t>Paediatrics</a:t>
            </a:r>
            <a:r>
              <a:rPr lang="en-US" dirty="0" smtClean="0"/>
              <a:t> </a:t>
            </a:r>
          </a:p>
          <a:p>
            <a:r>
              <a:rPr lang="en-US" dirty="0" smtClean="0"/>
              <a:t>Pharmacy</a:t>
            </a:r>
          </a:p>
          <a:p>
            <a:r>
              <a:rPr lang="en-US" dirty="0" smtClean="0"/>
              <a:t>Surgery </a:t>
            </a:r>
          </a:p>
          <a:p>
            <a:r>
              <a:rPr lang="en-US" dirty="0" smtClean="0"/>
              <a:t>Respiratory &amp; infectious Diseases</a:t>
            </a:r>
          </a:p>
          <a:p>
            <a:r>
              <a:rPr lang="en-US" dirty="0" smtClean="0"/>
              <a:t>ophthalmology </a:t>
            </a:r>
          </a:p>
          <a:p>
            <a:r>
              <a:rPr lang="en-US" dirty="0" smtClean="0"/>
              <a:t>Radiotherapy/ Radiology </a:t>
            </a:r>
          </a:p>
          <a:p>
            <a:r>
              <a:rPr lang="en-US" dirty="0" smtClean="0"/>
              <a:t>Accident and Emergency</a:t>
            </a:r>
          </a:p>
          <a:p>
            <a:r>
              <a:rPr lang="en-US" dirty="0" err="1" smtClean="0"/>
              <a:t>Anaesthesia</a:t>
            </a:r>
            <a:r>
              <a:rPr lang="en-US" dirty="0" smtClean="0"/>
              <a:t> </a:t>
            </a:r>
          </a:p>
          <a:p>
            <a:r>
              <a:rPr lang="en-US" dirty="0" smtClean="0"/>
              <a:t>Quality Assurance</a:t>
            </a:r>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274638"/>
            <a:ext cx="8229600" cy="868362"/>
          </a:xfrm>
        </p:spPr>
        <p:txBody>
          <a:bodyPr/>
          <a:lstStyle/>
          <a:p>
            <a:r>
              <a:rPr lang="en-US" sz="3200" b="1" smtClean="0"/>
              <a:t>4. NURSES AND CO-WORKERS</a:t>
            </a:r>
            <a:endParaRPr lang="en-US" sz="3200" smtClean="0"/>
          </a:p>
        </p:txBody>
      </p:sp>
      <p:sp>
        <p:nvSpPr>
          <p:cNvPr id="41987" name="Content Placeholder 2"/>
          <p:cNvSpPr>
            <a:spLocks noGrp="1"/>
          </p:cNvSpPr>
          <p:nvPr>
            <p:ph idx="1"/>
          </p:nvPr>
        </p:nvSpPr>
        <p:spPr>
          <a:xfrm>
            <a:off x="457200" y="990600"/>
            <a:ext cx="8229600" cy="5334000"/>
          </a:xfrm>
        </p:spPr>
        <p:txBody>
          <a:bodyPr/>
          <a:lstStyle/>
          <a:p>
            <a:r>
              <a:rPr lang="en-US" smtClean="0"/>
              <a:t>The nurse sustains a co-operative relationship with co-workers in nursing and other fields.</a:t>
            </a:r>
          </a:p>
          <a:p>
            <a:r>
              <a:rPr lang="en-US" smtClean="0"/>
              <a:t>The nurse takes appropriate action to safeguard individuals, families and communities when their health is endangered by a coworker or any other person.</a:t>
            </a:r>
          </a:p>
        </p:txBody>
      </p:sp>
    </p:spTree>
  </p:cSld>
  <p:clrMapOvr>
    <a:masterClrMapping/>
  </p:clrMapOvr>
  <p:timing>
    <p:tnLst>
      <p:par>
        <p:cTn id="1" dur="indefinite" restart="never" nodeType="tmRoot"/>
      </p:par>
    </p:tnLst>
  </p:timing>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 of KNH wards</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Professional support Departments</a:t>
            </a:r>
          </a:p>
          <a:p>
            <a:r>
              <a:rPr lang="en-US" dirty="0" smtClean="0"/>
              <a:t>Medical Records </a:t>
            </a:r>
          </a:p>
          <a:p>
            <a:r>
              <a:rPr lang="en-US" dirty="0" smtClean="0"/>
              <a:t>Occupational Therapy</a:t>
            </a:r>
          </a:p>
          <a:p>
            <a:r>
              <a:rPr lang="en-US" dirty="0" smtClean="0"/>
              <a:t>Public Health </a:t>
            </a:r>
          </a:p>
          <a:p>
            <a:r>
              <a:rPr lang="en-US" dirty="0" smtClean="0"/>
              <a:t>Laundry</a:t>
            </a:r>
          </a:p>
          <a:p>
            <a:r>
              <a:rPr lang="en-US" dirty="0" smtClean="0"/>
              <a:t>Medical Social work</a:t>
            </a:r>
          </a:p>
          <a:p>
            <a:r>
              <a:rPr lang="en-US" dirty="0" smtClean="0"/>
              <a:t>Physiotherapy </a:t>
            </a:r>
          </a:p>
          <a:p>
            <a:r>
              <a:rPr lang="en-US" dirty="0" smtClean="0"/>
              <a:t>Nutrition </a:t>
            </a:r>
          </a:p>
          <a:p>
            <a:r>
              <a:rPr lang="en-US" dirty="0" smtClean="0"/>
              <a:t>Catering</a:t>
            </a:r>
            <a:endParaRPr lang="en-US" dirty="0"/>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 of KNH wards</a:t>
            </a:r>
            <a:endParaRPr lang="en-US" dirty="0"/>
          </a:p>
        </p:txBody>
      </p:sp>
      <p:sp>
        <p:nvSpPr>
          <p:cNvPr id="3" name="Content Placeholder 2"/>
          <p:cNvSpPr>
            <a:spLocks noGrp="1"/>
          </p:cNvSpPr>
          <p:nvPr>
            <p:ph idx="1"/>
          </p:nvPr>
        </p:nvSpPr>
        <p:spPr/>
        <p:txBody>
          <a:bodyPr/>
          <a:lstStyle/>
          <a:p>
            <a:pPr>
              <a:buNone/>
            </a:pPr>
            <a:r>
              <a:rPr lang="en-US" b="1" dirty="0" smtClean="0"/>
              <a:t>Administrative Departments:</a:t>
            </a:r>
          </a:p>
          <a:p>
            <a:r>
              <a:rPr lang="en-US" dirty="0" smtClean="0"/>
              <a:t>Administration</a:t>
            </a:r>
          </a:p>
          <a:p>
            <a:r>
              <a:rPr lang="en-US" dirty="0" smtClean="0"/>
              <a:t>Personnel </a:t>
            </a:r>
          </a:p>
          <a:p>
            <a:r>
              <a:rPr lang="en-US" dirty="0" smtClean="0"/>
              <a:t>Finance </a:t>
            </a:r>
          </a:p>
          <a:p>
            <a:r>
              <a:rPr lang="en-US" dirty="0" smtClean="0"/>
              <a:t>Supplies &amp; procurement</a:t>
            </a:r>
            <a:endParaRPr lang="en-US" dirty="0"/>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 of KNH wards</a:t>
            </a:r>
            <a:endParaRPr lang="en-US" dirty="0"/>
          </a:p>
        </p:txBody>
      </p:sp>
      <p:sp>
        <p:nvSpPr>
          <p:cNvPr id="3" name="Content Placeholder 2"/>
          <p:cNvSpPr>
            <a:spLocks noGrp="1"/>
          </p:cNvSpPr>
          <p:nvPr>
            <p:ph idx="1"/>
          </p:nvPr>
        </p:nvSpPr>
        <p:spPr/>
        <p:txBody>
          <a:bodyPr/>
          <a:lstStyle/>
          <a:p>
            <a:r>
              <a:rPr lang="en-US" dirty="0" smtClean="0"/>
              <a:t>Public relation </a:t>
            </a:r>
          </a:p>
          <a:p>
            <a:r>
              <a:rPr lang="en-US" dirty="0" smtClean="0"/>
              <a:t>Legal </a:t>
            </a:r>
          </a:p>
          <a:p>
            <a:r>
              <a:rPr lang="en-US" dirty="0" smtClean="0"/>
              <a:t>Planning </a:t>
            </a:r>
          </a:p>
          <a:p>
            <a:r>
              <a:rPr lang="en-US" dirty="0" smtClean="0"/>
              <a:t>Maintenance &amp; Transport</a:t>
            </a:r>
          </a:p>
          <a:p>
            <a:r>
              <a:rPr lang="en-US" dirty="0" smtClean="0"/>
              <a:t>Security</a:t>
            </a:r>
            <a:endParaRPr lang="en-US" dirty="0"/>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 of KNH wards</a:t>
            </a:r>
            <a:endParaRPr lang="en-US" dirty="0"/>
          </a:p>
        </p:txBody>
      </p:sp>
      <p:sp>
        <p:nvSpPr>
          <p:cNvPr id="3" name="Content Placeholder 2"/>
          <p:cNvSpPr>
            <a:spLocks noGrp="1"/>
          </p:cNvSpPr>
          <p:nvPr>
            <p:ph idx="1"/>
          </p:nvPr>
        </p:nvSpPr>
        <p:spPr/>
        <p:txBody>
          <a:bodyPr>
            <a:normAutofit/>
          </a:bodyPr>
          <a:lstStyle/>
          <a:p>
            <a:pPr>
              <a:buNone/>
            </a:pPr>
            <a:r>
              <a:rPr lang="en-US" b="1" dirty="0" err="1" smtClean="0"/>
              <a:t>Specialised</a:t>
            </a:r>
            <a:r>
              <a:rPr lang="en-US" b="1" dirty="0" smtClean="0"/>
              <a:t> Units</a:t>
            </a:r>
          </a:p>
          <a:p>
            <a:r>
              <a:rPr lang="en-US" dirty="0" smtClean="0"/>
              <a:t>Renal Unit</a:t>
            </a:r>
          </a:p>
          <a:p>
            <a:r>
              <a:rPr lang="en-US" dirty="0" smtClean="0"/>
              <a:t>The Heart Unit</a:t>
            </a:r>
          </a:p>
          <a:p>
            <a:r>
              <a:rPr lang="en-US" dirty="0" smtClean="0"/>
              <a:t>Interventional Cardiology</a:t>
            </a:r>
          </a:p>
          <a:p>
            <a:r>
              <a:rPr lang="en-US" dirty="0" smtClean="0"/>
              <a:t>Intensive Care Unit and HDU</a:t>
            </a:r>
            <a:endParaRPr lang="en-US" dirty="0"/>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srcRect/>
          <a:stretch>
            <a:fillRect/>
          </a:stretch>
        </p:blipFill>
        <p:spPr bwMode="auto">
          <a:xfrm>
            <a:off x="1219200" y="1752600"/>
            <a:ext cx="6172199" cy="4343399"/>
          </a:xfrm>
          <a:prstGeom prst="rect">
            <a:avLst/>
          </a:prstGeom>
          <a:noFill/>
          <a:ln w="9525">
            <a:noFill/>
            <a:miter lim="800000"/>
            <a:headEnd/>
            <a:tailEnd/>
          </a:ln>
          <a:effectLst/>
        </p:spPr>
      </p:pic>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srcRect/>
          <a:stretch>
            <a:fillRect/>
          </a:stretch>
        </p:blipFill>
        <p:spPr bwMode="auto">
          <a:xfrm>
            <a:off x="1066800" y="1524000"/>
            <a:ext cx="6781800" cy="4572000"/>
          </a:xfrm>
          <a:prstGeom prst="rect">
            <a:avLst/>
          </a:prstGeom>
          <a:noFill/>
          <a:ln w="9525">
            <a:noFill/>
            <a:miter lim="800000"/>
            <a:headEnd/>
            <a:tailEnd/>
          </a:ln>
          <a:effectLst/>
        </p:spPr>
      </p:pic>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Maternity ward</a:t>
            </a:r>
            <a:endParaRPr lang="en-US" b="1" dirty="0"/>
          </a:p>
        </p:txBody>
      </p:sp>
      <p:pic>
        <p:nvPicPr>
          <p:cNvPr id="3074" name="Picture 2"/>
          <p:cNvPicPr>
            <a:picLocks noGrp="1" noChangeAspect="1" noChangeArrowheads="1"/>
          </p:cNvPicPr>
          <p:nvPr>
            <p:ph idx="1"/>
          </p:nvPr>
        </p:nvPicPr>
        <p:blipFill>
          <a:blip r:embed="rId2"/>
          <a:srcRect/>
          <a:stretch>
            <a:fillRect/>
          </a:stretch>
        </p:blipFill>
        <p:spPr bwMode="auto">
          <a:xfrm>
            <a:off x="1371600" y="1905000"/>
            <a:ext cx="6324600" cy="4038600"/>
          </a:xfrm>
          <a:prstGeom prst="rect">
            <a:avLst/>
          </a:prstGeom>
          <a:noFill/>
          <a:ln w="9525">
            <a:noFill/>
            <a:miter lim="800000"/>
            <a:headEnd/>
            <a:tailEnd/>
          </a:ln>
          <a:effectLst/>
        </p:spPr>
      </p:pic>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722437"/>
            <a:ext cx="8229600" cy="4525963"/>
          </a:xfrm>
        </p:spPr>
        <p:txBody>
          <a:bodyPr>
            <a:normAutofit/>
          </a:bodyPr>
          <a:lstStyle/>
          <a:p>
            <a:pPr>
              <a:buNone/>
            </a:pPr>
            <a:r>
              <a:rPr lang="en-US" sz="7200" b="1" dirty="0" smtClean="0"/>
              <a:t>	THE COMMUNICATION PROCESS</a:t>
            </a:r>
            <a:endParaRPr lang="en-US" sz="7200" b="1" dirty="0"/>
          </a:p>
        </p:txBody>
      </p:sp>
    </p:spTree>
  </p:cSld>
  <p:clrMapOvr>
    <a:masterClrMapping/>
  </p:clrMapOvr>
  <p:timing>
    <p:tnLst>
      <p:par>
        <p:cTn id="1" dur="indefinite" restart="never" nodeType="tmRoot"/>
      </p:par>
    </p:tnLst>
  </p:timing>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COMMUNICATION</a:t>
            </a:r>
            <a:endParaRPr lang="en-US" dirty="0"/>
          </a:p>
        </p:txBody>
      </p:sp>
      <p:sp>
        <p:nvSpPr>
          <p:cNvPr id="3" name="Content Placeholder 2"/>
          <p:cNvSpPr>
            <a:spLocks noGrp="1"/>
          </p:cNvSpPr>
          <p:nvPr>
            <p:ph idx="1"/>
          </p:nvPr>
        </p:nvSpPr>
        <p:spPr>
          <a:xfrm>
            <a:off x="457200" y="1295400"/>
            <a:ext cx="8229600" cy="5181600"/>
          </a:xfrm>
        </p:spPr>
        <p:txBody>
          <a:bodyPr>
            <a:normAutofit/>
          </a:bodyPr>
          <a:lstStyle/>
          <a:p>
            <a:r>
              <a:rPr lang="en-US" sz="3600" dirty="0" smtClean="0"/>
              <a:t>Effective communication is an essential element of an optimal nurse-client relationship and of the leader manager role.</a:t>
            </a:r>
          </a:p>
          <a:p>
            <a:r>
              <a:rPr lang="en-US" sz="3600" dirty="0" smtClean="0"/>
              <a:t>Establishing a client rapport facilitates a vital role – the process of teaching, a structured form of communication designed to produce learning.</a:t>
            </a:r>
            <a:endParaRPr lang="en-US" sz="3600" dirty="0"/>
          </a:p>
        </p:txBody>
      </p:sp>
    </p:spTree>
  </p:cSld>
  <p:clrMapOvr>
    <a:masterClrMapping/>
  </p:clrMapOvr>
  <p:timing>
    <p:tnLst>
      <p:par>
        <p:cTn id="1" dur="indefinite" restart="never" nodeType="tmRoot"/>
      </p:par>
    </p:tnLst>
  </p:timing>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COMMUNICATION</a:t>
            </a:r>
            <a:endParaRPr lang="en-US" b="1" dirty="0"/>
          </a:p>
        </p:txBody>
      </p:sp>
      <p:sp>
        <p:nvSpPr>
          <p:cNvPr id="3" name="Content Placeholder 2"/>
          <p:cNvSpPr>
            <a:spLocks noGrp="1"/>
          </p:cNvSpPr>
          <p:nvPr>
            <p:ph idx="1"/>
          </p:nvPr>
        </p:nvSpPr>
        <p:spPr/>
        <p:txBody>
          <a:bodyPr>
            <a:normAutofit lnSpcReduction="10000"/>
          </a:bodyPr>
          <a:lstStyle/>
          <a:p>
            <a:r>
              <a:rPr lang="en-US" dirty="0" smtClean="0"/>
              <a:t>Is a  critical skill in nursing.</a:t>
            </a:r>
          </a:p>
          <a:p>
            <a:r>
              <a:rPr lang="en-US" dirty="0" smtClean="0"/>
              <a:t>It is the process by which humans meet their survival needs, build relationships and experience in joy.</a:t>
            </a:r>
          </a:p>
          <a:p>
            <a:r>
              <a:rPr lang="en-US" dirty="0" smtClean="0"/>
              <a:t>In nursing, it is a dynamic process used to gather assessment data, to teach and to persuade and to express caring and comfort.</a:t>
            </a:r>
          </a:p>
          <a:p>
            <a:r>
              <a:rPr lang="en-US" dirty="0" smtClean="0"/>
              <a:t>It is an integral part of the helping relationships. </a:t>
            </a: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371600"/>
          </a:xfrm>
        </p:spPr>
        <p:txBody>
          <a:bodyPr>
            <a:normAutofit fontScale="90000"/>
          </a:bodyPr>
          <a:lstStyle/>
          <a:p>
            <a:r>
              <a:rPr lang="en-US" b="1" dirty="0" smtClean="0"/>
              <a:t/>
            </a:r>
            <a:br>
              <a:rPr lang="en-US" b="1" dirty="0" smtClean="0"/>
            </a:br>
            <a:r>
              <a:rPr lang="en-US" sz="4900" b="1" dirty="0" smtClean="0"/>
              <a:t>CODE </a:t>
            </a:r>
            <a:r>
              <a:rPr lang="en-US" sz="4900" b="1" dirty="0"/>
              <a:t>OF ETHICS</a:t>
            </a:r>
            <a:r>
              <a:rPr lang="en-US" sz="4900" dirty="0"/>
              <a:t/>
            </a:r>
            <a:br>
              <a:rPr lang="en-US" sz="4900" dirty="0"/>
            </a:br>
            <a:endParaRPr lang="en-US" sz="4900" dirty="0"/>
          </a:p>
        </p:txBody>
      </p:sp>
      <p:sp>
        <p:nvSpPr>
          <p:cNvPr id="3" name="Content Placeholder 2"/>
          <p:cNvSpPr>
            <a:spLocks noGrp="1"/>
          </p:cNvSpPr>
          <p:nvPr>
            <p:ph idx="1"/>
          </p:nvPr>
        </p:nvSpPr>
        <p:spPr/>
        <p:txBody>
          <a:bodyPr>
            <a:normAutofit/>
          </a:bodyPr>
          <a:lstStyle/>
          <a:p>
            <a:r>
              <a:rPr lang="en-US" dirty="0"/>
              <a:t>A code of ethics is a formal statement of a group’s ideals and values</a:t>
            </a:r>
            <a:r>
              <a:rPr lang="en-US" dirty="0" smtClean="0"/>
              <a:t>.</a:t>
            </a:r>
          </a:p>
          <a:p>
            <a:r>
              <a:rPr lang="en-US" dirty="0" smtClean="0"/>
              <a:t> </a:t>
            </a:r>
            <a:r>
              <a:rPr lang="en-US" dirty="0"/>
              <a:t>It is a set of ethical principles that is shared by members of the group, reflects their moral judgments over time and serves as a standard for their professional actions.</a:t>
            </a:r>
          </a:p>
          <a:p>
            <a:endParaRPr lang="en-US" dirty="0" smtClean="0"/>
          </a:p>
          <a:p>
            <a:endParaRPr lang="en-US" dirty="0"/>
          </a:p>
        </p:txBody>
      </p:sp>
    </p:spTree>
  </p:cSld>
  <p:clrMapOvr>
    <a:masterClrMapping/>
  </p:clrMapOvr>
  <p:timing>
    <p:tnLst>
      <p:par>
        <p:cTn id="1" dur="indefinite" restart="never" nodeType="tmRoot"/>
      </p:par>
    </p:tnLst>
  </p:timing>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CARING</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Care is the essence of nursing and the dominant, distinctive and unifying feature of nursing (Madeleine </a:t>
            </a:r>
            <a:r>
              <a:rPr lang="en-US" dirty="0" err="1" smtClean="0"/>
              <a:t>Leininger</a:t>
            </a:r>
            <a:r>
              <a:rPr lang="en-US" dirty="0" smtClean="0"/>
              <a:t>, 1984).</a:t>
            </a:r>
          </a:p>
          <a:p>
            <a:r>
              <a:rPr lang="en-US" dirty="0" smtClean="0"/>
              <a:t>Caring is intentional action that conveys physical and emotional security and genuine connectedness with another person or group of people (Miller, 1995).</a:t>
            </a:r>
          </a:p>
          <a:p>
            <a:r>
              <a:rPr lang="en-US" dirty="0" smtClean="0"/>
              <a:t>Caring includes assistive, supportive and facilitative acts toward or for another individual or group with evident or anticipated needs.</a:t>
            </a:r>
          </a:p>
          <a:p>
            <a:endParaRPr lang="en-US" dirty="0"/>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CARING BEHAVIOURS</a:t>
            </a:r>
            <a:endParaRPr lang="en-US" dirty="0"/>
          </a:p>
        </p:txBody>
      </p:sp>
      <p:sp>
        <p:nvSpPr>
          <p:cNvPr id="3" name="Content Placeholder 2"/>
          <p:cNvSpPr>
            <a:spLocks noGrp="1"/>
          </p:cNvSpPr>
          <p:nvPr>
            <p:ph idx="1"/>
          </p:nvPr>
        </p:nvSpPr>
        <p:spPr>
          <a:xfrm>
            <a:off x="457200" y="1447800"/>
            <a:ext cx="8229600" cy="5105400"/>
          </a:xfrm>
        </p:spPr>
        <p:txBody>
          <a:bodyPr numCol="2">
            <a:normAutofit/>
          </a:bodyPr>
          <a:lstStyle/>
          <a:p>
            <a:r>
              <a:rPr lang="en-US" dirty="0" smtClean="0"/>
              <a:t> Comfort, </a:t>
            </a:r>
          </a:p>
          <a:p>
            <a:r>
              <a:rPr lang="en-US" dirty="0" smtClean="0"/>
              <a:t>Compassion,</a:t>
            </a:r>
          </a:p>
          <a:p>
            <a:r>
              <a:rPr lang="en-US" dirty="0" smtClean="0"/>
              <a:t> Concern,</a:t>
            </a:r>
          </a:p>
          <a:p>
            <a:r>
              <a:rPr lang="en-US" dirty="0" smtClean="0"/>
              <a:t>Coping </a:t>
            </a:r>
            <a:r>
              <a:rPr lang="en-US" dirty="0" err="1" smtClean="0"/>
              <a:t>Behaviour</a:t>
            </a:r>
            <a:r>
              <a:rPr lang="en-US" dirty="0" smtClean="0"/>
              <a:t>, </a:t>
            </a:r>
          </a:p>
          <a:p>
            <a:r>
              <a:rPr lang="en-US" dirty="0" smtClean="0"/>
              <a:t>Empathy, </a:t>
            </a:r>
          </a:p>
          <a:p>
            <a:r>
              <a:rPr lang="en-US" dirty="0" smtClean="0"/>
              <a:t>Enabling, </a:t>
            </a:r>
          </a:p>
          <a:p>
            <a:r>
              <a:rPr lang="en-US" dirty="0" smtClean="0"/>
              <a:t>Facilitating, </a:t>
            </a:r>
          </a:p>
          <a:p>
            <a:r>
              <a:rPr lang="en-US" dirty="0" smtClean="0"/>
              <a:t>Interest, </a:t>
            </a:r>
          </a:p>
          <a:p>
            <a:r>
              <a:rPr lang="en-US" dirty="0" smtClean="0"/>
              <a:t>Involvement, </a:t>
            </a:r>
          </a:p>
          <a:p>
            <a:r>
              <a:rPr lang="en-US" dirty="0" smtClean="0"/>
              <a:t>Health Consultative Acts, </a:t>
            </a:r>
          </a:p>
          <a:p>
            <a:r>
              <a:rPr lang="en-US" dirty="0" smtClean="0"/>
              <a:t>Health Instruction Acts, </a:t>
            </a:r>
          </a:p>
          <a:p>
            <a:r>
              <a:rPr lang="en-US" dirty="0" smtClean="0"/>
              <a:t>Helping </a:t>
            </a:r>
            <a:r>
              <a:rPr lang="en-US" dirty="0" err="1" smtClean="0"/>
              <a:t>Behaviours</a:t>
            </a:r>
            <a:r>
              <a:rPr lang="en-US" dirty="0" smtClean="0"/>
              <a:t>, </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CARING BEHAVIOURS</a:t>
            </a:r>
            <a:endParaRPr lang="en-US" dirty="0"/>
          </a:p>
        </p:txBody>
      </p:sp>
      <p:sp>
        <p:nvSpPr>
          <p:cNvPr id="3" name="Content Placeholder 2"/>
          <p:cNvSpPr>
            <a:spLocks noGrp="1"/>
          </p:cNvSpPr>
          <p:nvPr>
            <p:ph idx="1"/>
          </p:nvPr>
        </p:nvSpPr>
        <p:spPr>
          <a:xfrm>
            <a:off x="457200" y="1295400"/>
            <a:ext cx="8229600" cy="5105400"/>
          </a:xfrm>
        </p:spPr>
        <p:txBody>
          <a:bodyPr numCol="2">
            <a:normAutofit/>
          </a:bodyPr>
          <a:lstStyle/>
          <a:p>
            <a:r>
              <a:rPr lang="en-US" dirty="0" smtClean="0"/>
              <a:t>Health Maintenance Acts,</a:t>
            </a:r>
          </a:p>
          <a:p>
            <a:r>
              <a:rPr lang="en-US" dirty="0" smtClean="0"/>
              <a:t> Love, </a:t>
            </a:r>
          </a:p>
          <a:p>
            <a:r>
              <a:rPr lang="en-US" dirty="0" smtClean="0"/>
              <a:t>Nurturance,</a:t>
            </a:r>
          </a:p>
          <a:p>
            <a:r>
              <a:rPr lang="en-US" dirty="0" smtClean="0"/>
              <a:t>Presence,</a:t>
            </a:r>
          </a:p>
          <a:p>
            <a:r>
              <a:rPr lang="en-US" dirty="0" smtClean="0"/>
              <a:t>Protective </a:t>
            </a:r>
            <a:r>
              <a:rPr lang="en-US" dirty="0" err="1" smtClean="0"/>
              <a:t>Behaviours</a:t>
            </a:r>
            <a:r>
              <a:rPr lang="en-US" dirty="0" smtClean="0"/>
              <a:t>, </a:t>
            </a:r>
          </a:p>
          <a:p>
            <a:r>
              <a:rPr lang="en-US" dirty="0" smtClean="0"/>
              <a:t>Restorative </a:t>
            </a:r>
            <a:r>
              <a:rPr lang="en-US" dirty="0" err="1" smtClean="0"/>
              <a:t>Behaviours</a:t>
            </a:r>
            <a:r>
              <a:rPr lang="en-US" dirty="0" smtClean="0"/>
              <a:t>,</a:t>
            </a:r>
          </a:p>
          <a:p>
            <a:r>
              <a:rPr lang="en-US" dirty="0" smtClean="0"/>
              <a:t>Sharing, </a:t>
            </a:r>
          </a:p>
          <a:p>
            <a:r>
              <a:rPr lang="en-US" dirty="0" smtClean="0"/>
              <a:t>Stimulating </a:t>
            </a:r>
            <a:r>
              <a:rPr lang="en-US" dirty="0" err="1" smtClean="0"/>
              <a:t>Behaviours</a:t>
            </a:r>
            <a:r>
              <a:rPr lang="en-US" dirty="0" smtClean="0"/>
              <a:t>, </a:t>
            </a:r>
          </a:p>
          <a:p>
            <a:r>
              <a:rPr lang="en-US" dirty="0" smtClean="0"/>
              <a:t>Stress Alleviation, </a:t>
            </a:r>
          </a:p>
          <a:p>
            <a:r>
              <a:rPr lang="en-US" dirty="0" smtClean="0"/>
              <a:t>Support, </a:t>
            </a:r>
          </a:p>
          <a:p>
            <a:r>
              <a:rPr lang="en-US" dirty="0" smtClean="0"/>
              <a:t>Tenderness,</a:t>
            </a:r>
          </a:p>
          <a:p>
            <a:r>
              <a:rPr lang="en-US" dirty="0" smtClean="0"/>
              <a:t>Touching </a:t>
            </a:r>
          </a:p>
          <a:p>
            <a:r>
              <a:rPr lang="en-US" dirty="0" smtClean="0"/>
              <a:t> Trust.</a:t>
            </a:r>
            <a:endParaRPr lang="en-US" dirty="0"/>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COMFORTING</a:t>
            </a:r>
            <a:endParaRPr lang="en-US" b="1" dirty="0"/>
          </a:p>
        </p:txBody>
      </p:sp>
      <p:sp>
        <p:nvSpPr>
          <p:cNvPr id="3" name="Content Placeholder 2"/>
          <p:cNvSpPr>
            <a:spLocks noGrp="1"/>
          </p:cNvSpPr>
          <p:nvPr>
            <p:ph idx="1"/>
          </p:nvPr>
        </p:nvSpPr>
        <p:spPr/>
        <p:txBody>
          <a:bodyPr/>
          <a:lstStyle/>
          <a:p>
            <a:r>
              <a:rPr lang="en-US" dirty="0" smtClean="0"/>
              <a:t>Is a complex process that includes discrete, transitory actions such as touching or broad, longer lasting interventions such as listening.</a:t>
            </a:r>
          </a:p>
          <a:p>
            <a:r>
              <a:rPr lang="en-US" dirty="0" smtClean="0"/>
              <a:t>Comforting has been a unique characteristic to nursing since the days of Florence Nightingale, “Making the patient as comfortable as possible”.</a:t>
            </a:r>
            <a:endParaRPr lang="en-US" dirty="0"/>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smtClean="0"/>
              <a:t>COMFORT NEEDS</a:t>
            </a:r>
            <a:endParaRPr lang="en-US" b="1" dirty="0"/>
          </a:p>
        </p:txBody>
      </p:sp>
      <p:sp>
        <p:nvSpPr>
          <p:cNvPr id="3" name="Content Placeholder 2"/>
          <p:cNvSpPr>
            <a:spLocks noGrp="1"/>
          </p:cNvSpPr>
          <p:nvPr>
            <p:ph idx="1"/>
          </p:nvPr>
        </p:nvSpPr>
        <p:spPr>
          <a:xfrm>
            <a:off x="457200" y="1143000"/>
            <a:ext cx="8229600" cy="5410200"/>
          </a:xfrm>
        </p:spPr>
        <p:txBody>
          <a:bodyPr>
            <a:normAutofit fontScale="85000" lnSpcReduction="20000"/>
          </a:bodyPr>
          <a:lstStyle/>
          <a:p>
            <a:pPr>
              <a:buNone/>
            </a:pPr>
            <a:r>
              <a:rPr lang="en-US" dirty="0" err="1" smtClean="0"/>
              <a:t>Kolcaba</a:t>
            </a:r>
            <a:r>
              <a:rPr lang="en-US" dirty="0" smtClean="0"/>
              <a:t> (1991,1995) identifies comfort needs within four contexts:</a:t>
            </a:r>
          </a:p>
          <a:p>
            <a:r>
              <a:rPr lang="en-US" b="1" dirty="0" smtClean="0"/>
              <a:t>Physical comfort needs </a:t>
            </a:r>
            <a:r>
              <a:rPr lang="en-US" dirty="0" smtClean="0"/>
              <a:t>– relate to bodily sensations and physiologic problems associated with medical diagnosis.</a:t>
            </a:r>
          </a:p>
          <a:p>
            <a:r>
              <a:rPr lang="en-US" b="1" dirty="0" err="1" smtClean="0"/>
              <a:t>Psychospiritual</a:t>
            </a:r>
            <a:r>
              <a:rPr lang="en-US" b="1" dirty="0" smtClean="0"/>
              <a:t> comfort needs </a:t>
            </a:r>
            <a:r>
              <a:rPr lang="en-US" dirty="0" smtClean="0"/>
              <a:t>– relate to internal awareness of self including esteem, concept, sexuality and meaning of one’s life.</a:t>
            </a:r>
          </a:p>
          <a:p>
            <a:r>
              <a:rPr lang="en-US" b="1" dirty="0" smtClean="0"/>
              <a:t>Social comfort </a:t>
            </a:r>
            <a:r>
              <a:rPr lang="en-US" dirty="0" smtClean="0"/>
              <a:t>– relate to interpersonal, family and social relationships.</a:t>
            </a:r>
          </a:p>
          <a:p>
            <a:r>
              <a:rPr lang="en-US" b="1" dirty="0" smtClean="0"/>
              <a:t>Environmental comfort needs </a:t>
            </a:r>
            <a:r>
              <a:rPr lang="en-US" dirty="0" smtClean="0"/>
              <a:t>– relate to the external background of human experience and can include light, noise, temperature and natural versus synthetic elements.</a:t>
            </a:r>
            <a:endParaRPr lang="en-US" dirty="0"/>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COMMUNICATION STRATEGIES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Empathy – an expression of understanding of “how is it for the client” who is distressed, suffering or sad </a:t>
            </a:r>
            <a:r>
              <a:rPr lang="en-US" dirty="0" err="1" smtClean="0"/>
              <a:t>e.g</a:t>
            </a:r>
            <a:r>
              <a:rPr lang="en-US" dirty="0" smtClean="0"/>
              <a:t> “I understand how hard it is for you”</a:t>
            </a:r>
          </a:p>
          <a:p>
            <a:r>
              <a:rPr lang="en-US" dirty="0" smtClean="0"/>
              <a:t>Positive talk – by keeping the client informed, encouraged or coached </a:t>
            </a:r>
            <a:r>
              <a:rPr lang="en-US" dirty="0" err="1" smtClean="0"/>
              <a:t>e.g</a:t>
            </a:r>
            <a:r>
              <a:rPr lang="en-US" dirty="0" smtClean="0"/>
              <a:t> “you are doing good, this is a very difficult procedure”</a:t>
            </a:r>
          </a:p>
          <a:p>
            <a:r>
              <a:rPr lang="en-US" dirty="0" smtClean="0"/>
              <a:t>Therapeutic touch – nurse maintains physical contact with the client and reassures and comforts the client </a:t>
            </a:r>
            <a:r>
              <a:rPr lang="en-US" dirty="0" err="1" smtClean="0"/>
              <a:t>e.g</a:t>
            </a:r>
            <a:r>
              <a:rPr lang="en-US" dirty="0" smtClean="0"/>
              <a:t> “how about if I hold your hand during this </a:t>
            </a:r>
            <a:r>
              <a:rPr lang="en-US" dirty="0" err="1" smtClean="0"/>
              <a:t>prcedure</a:t>
            </a:r>
            <a:r>
              <a:rPr lang="en-US" dirty="0" smtClean="0"/>
              <a:t>”.</a:t>
            </a:r>
            <a:endParaRPr lang="en-US" dirty="0"/>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COMMUNICATION STRATEGIES</a:t>
            </a:r>
            <a:endParaRPr lang="en-US" dirty="0"/>
          </a:p>
        </p:txBody>
      </p:sp>
      <p:sp>
        <p:nvSpPr>
          <p:cNvPr id="3" name="Content Placeholder 2"/>
          <p:cNvSpPr>
            <a:spLocks noGrp="1"/>
          </p:cNvSpPr>
          <p:nvPr>
            <p:ph idx="1"/>
          </p:nvPr>
        </p:nvSpPr>
        <p:spPr/>
        <p:txBody>
          <a:bodyPr/>
          <a:lstStyle/>
          <a:p>
            <a:r>
              <a:rPr lang="en-US" dirty="0" smtClean="0"/>
              <a:t>Competent physical and technical skills – the nurse’s level of </a:t>
            </a:r>
            <a:r>
              <a:rPr lang="en-US" dirty="0" err="1" smtClean="0"/>
              <a:t>proffessionalism</a:t>
            </a:r>
            <a:r>
              <a:rPr lang="en-US" dirty="0" smtClean="0"/>
              <a:t> and efficiency decreases the anxiety and promotes comfort </a:t>
            </a:r>
            <a:r>
              <a:rPr lang="en-US" dirty="0" err="1" smtClean="0"/>
              <a:t>e.g</a:t>
            </a:r>
            <a:r>
              <a:rPr lang="en-US" dirty="0" smtClean="0"/>
              <a:t> “we do this procedure frequently”.</a:t>
            </a:r>
          </a:p>
          <a:p>
            <a:r>
              <a:rPr lang="en-US" dirty="0" smtClean="0"/>
              <a:t>Vigilance – the client trusts that the nurse is involved in his/ her care </a:t>
            </a:r>
            <a:r>
              <a:rPr lang="en-US" dirty="0" err="1" smtClean="0"/>
              <a:t>e.g</a:t>
            </a:r>
            <a:r>
              <a:rPr lang="en-US" dirty="0" smtClean="0"/>
              <a:t> “am  back to check on how you are doing”.</a:t>
            </a:r>
          </a:p>
          <a:p>
            <a:endParaRPr lang="en-US" dirty="0"/>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 PROCESS</a:t>
            </a:r>
            <a:endParaRPr lang="en-US" dirty="0"/>
          </a:p>
        </p:txBody>
      </p:sp>
      <p:sp>
        <p:nvSpPr>
          <p:cNvPr id="3" name="Content Placeholder 2"/>
          <p:cNvSpPr>
            <a:spLocks noGrp="1"/>
          </p:cNvSpPr>
          <p:nvPr>
            <p:ph idx="1"/>
          </p:nvPr>
        </p:nvSpPr>
        <p:spPr/>
        <p:txBody>
          <a:bodyPr/>
          <a:lstStyle/>
          <a:p>
            <a:pPr>
              <a:buNone/>
            </a:pPr>
            <a:r>
              <a:rPr lang="en-US" dirty="0" smtClean="0"/>
              <a:t>SENDER – MESSAGE – RECEIVER – RESPONSE/ FEEDBACK</a:t>
            </a:r>
            <a:endParaRPr lang="en-US" dirty="0"/>
          </a:p>
        </p:txBody>
      </p:sp>
      <p:sp>
        <p:nvSpPr>
          <p:cNvPr id="4" name="Rectangle 3"/>
          <p:cNvSpPr/>
          <p:nvPr/>
        </p:nvSpPr>
        <p:spPr>
          <a:xfrm>
            <a:off x="990600" y="3124200"/>
            <a:ext cx="16002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SENDER</a:t>
            </a:r>
            <a:endParaRPr lang="en-US" dirty="0"/>
          </a:p>
        </p:txBody>
      </p:sp>
      <p:sp>
        <p:nvSpPr>
          <p:cNvPr id="5" name="Oval 4"/>
          <p:cNvSpPr/>
          <p:nvPr/>
        </p:nvSpPr>
        <p:spPr>
          <a:xfrm>
            <a:off x="3657600" y="3276600"/>
            <a:ext cx="205740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MESSAGE</a:t>
            </a:r>
            <a:endParaRPr lang="en-US" dirty="0"/>
          </a:p>
        </p:txBody>
      </p:sp>
      <p:sp>
        <p:nvSpPr>
          <p:cNvPr id="6" name="Rounded Rectangle 5"/>
          <p:cNvSpPr/>
          <p:nvPr/>
        </p:nvSpPr>
        <p:spPr>
          <a:xfrm>
            <a:off x="6858000" y="2971800"/>
            <a:ext cx="16002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RECEIVER</a:t>
            </a:r>
            <a:endParaRPr lang="en-US" dirty="0"/>
          </a:p>
        </p:txBody>
      </p:sp>
      <p:sp>
        <p:nvSpPr>
          <p:cNvPr id="7" name="Round Same Side Corner Rectangle 6"/>
          <p:cNvSpPr/>
          <p:nvPr/>
        </p:nvSpPr>
        <p:spPr>
          <a:xfrm>
            <a:off x="3962400" y="5334000"/>
            <a:ext cx="2438400" cy="1066800"/>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FEEDBACK</a:t>
            </a:r>
            <a:endParaRPr lang="en-US" dirty="0"/>
          </a:p>
        </p:txBody>
      </p:sp>
      <p:cxnSp>
        <p:nvCxnSpPr>
          <p:cNvPr id="9" name="Straight Arrow Connector 8"/>
          <p:cNvCxnSpPr/>
          <p:nvPr/>
        </p:nvCxnSpPr>
        <p:spPr>
          <a:xfrm>
            <a:off x="2667000" y="3657600"/>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791200" y="3733800"/>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flipV="1">
            <a:off x="6477000" y="4419600"/>
            <a:ext cx="14478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0800000">
            <a:off x="1295400" y="4495800"/>
            <a:ext cx="25908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Components of communication process</a:t>
            </a:r>
            <a:endParaRPr lang="en-US" b="1" dirty="0"/>
          </a:p>
        </p:txBody>
      </p:sp>
      <p:sp>
        <p:nvSpPr>
          <p:cNvPr id="3" name="Content Placeholder 2"/>
          <p:cNvSpPr>
            <a:spLocks noGrp="1"/>
          </p:cNvSpPr>
          <p:nvPr>
            <p:ph idx="1"/>
          </p:nvPr>
        </p:nvSpPr>
        <p:spPr>
          <a:xfrm>
            <a:off x="457200" y="1600200"/>
            <a:ext cx="8382000" cy="5257800"/>
          </a:xfrm>
        </p:spPr>
        <p:txBody>
          <a:bodyPr>
            <a:normAutofit fontScale="92500"/>
          </a:bodyPr>
          <a:lstStyle/>
          <a:p>
            <a:r>
              <a:rPr lang="en-US" i="1" dirty="0" smtClean="0"/>
              <a:t>Input: </a:t>
            </a:r>
            <a:r>
              <a:rPr lang="en-US" dirty="0" smtClean="0"/>
              <a:t>The sender has an </a:t>
            </a:r>
            <a:r>
              <a:rPr lang="en-US" i="1" dirty="0" smtClean="0"/>
              <a:t>intention</a:t>
            </a:r>
            <a:r>
              <a:rPr lang="en-US" dirty="0" smtClean="0"/>
              <a:t> to communicate with another person. This intention makes up the </a:t>
            </a:r>
            <a:r>
              <a:rPr lang="en-US" i="1" dirty="0" smtClean="0"/>
              <a:t>content</a:t>
            </a:r>
            <a:r>
              <a:rPr lang="en-US" dirty="0" smtClean="0"/>
              <a:t> of the message. </a:t>
            </a:r>
          </a:p>
          <a:p>
            <a:r>
              <a:rPr lang="en-US" i="1" dirty="0" smtClean="0"/>
              <a:t>Sender:</a:t>
            </a:r>
            <a:r>
              <a:rPr lang="en-US" dirty="0" smtClean="0"/>
              <a:t> The sender </a:t>
            </a:r>
            <a:r>
              <a:rPr lang="en-US" i="1" dirty="0" smtClean="0"/>
              <a:t>encodes</a:t>
            </a:r>
            <a:r>
              <a:rPr lang="en-US" dirty="0" smtClean="0"/>
              <a:t> the message. Thus he gives expression to the content. </a:t>
            </a:r>
          </a:p>
          <a:p>
            <a:r>
              <a:rPr lang="en-US" i="1" dirty="0" smtClean="0"/>
              <a:t>Channel:</a:t>
            </a:r>
            <a:r>
              <a:rPr lang="en-US" dirty="0" smtClean="0"/>
              <a:t> The message is sent via a channel, which can be made of a variety of materials. </a:t>
            </a:r>
          </a:p>
          <a:p>
            <a:r>
              <a:rPr lang="en-US" i="1" dirty="0" smtClean="0"/>
              <a:t>Noise</a:t>
            </a:r>
            <a:r>
              <a:rPr lang="en-US" dirty="0" smtClean="0"/>
              <a:t>. The channel is subjected to various sources of noise. </a:t>
            </a:r>
            <a:r>
              <a:rPr lang="en-US" dirty="0" err="1" smtClean="0"/>
              <a:t>e.g</a:t>
            </a:r>
            <a:r>
              <a:rPr lang="en-US" dirty="0" smtClean="0"/>
              <a:t> telephone communication, where numerous secondary sounds are audible. </a:t>
            </a:r>
          </a:p>
          <a:p>
            <a:endParaRPr lang="en-US" dirty="0"/>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b="1" dirty="0" smtClean="0"/>
              <a:t>Components of communication process</a:t>
            </a:r>
            <a:endParaRPr lang="en-US" dirty="0"/>
          </a:p>
        </p:txBody>
      </p:sp>
      <p:sp>
        <p:nvSpPr>
          <p:cNvPr id="3" name="Content Placeholder 2"/>
          <p:cNvSpPr>
            <a:spLocks noGrp="1"/>
          </p:cNvSpPr>
          <p:nvPr>
            <p:ph idx="1"/>
          </p:nvPr>
        </p:nvSpPr>
        <p:spPr>
          <a:xfrm>
            <a:off x="457200" y="1371600"/>
            <a:ext cx="8382000" cy="5486400"/>
          </a:xfrm>
        </p:spPr>
        <p:txBody>
          <a:bodyPr>
            <a:normAutofit/>
          </a:bodyPr>
          <a:lstStyle/>
          <a:p>
            <a:r>
              <a:rPr lang="en-US" i="1" dirty="0" smtClean="0"/>
              <a:t>Receiver</a:t>
            </a:r>
            <a:r>
              <a:rPr lang="en-US" dirty="0" smtClean="0"/>
              <a:t>. The receiver </a:t>
            </a:r>
            <a:r>
              <a:rPr lang="en-US" i="1" dirty="0" smtClean="0"/>
              <a:t>decodes</a:t>
            </a:r>
            <a:r>
              <a:rPr lang="en-US" dirty="0" smtClean="0"/>
              <a:t> the incoming message, or expression. He "translates" it and thus receives the message.</a:t>
            </a:r>
          </a:p>
          <a:p>
            <a:r>
              <a:rPr lang="en-US" i="1" dirty="0" smtClean="0"/>
              <a:t>Output</a:t>
            </a:r>
            <a:r>
              <a:rPr lang="en-US" dirty="0" smtClean="0"/>
              <a:t>. This is the </a:t>
            </a:r>
            <a:r>
              <a:rPr lang="en-US" i="1" dirty="0" smtClean="0"/>
              <a:t>content</a:t>
            </a:r>
            <a:r>
              <a:rPr lang="en-US" dirty="0" smtClean="0"/>
              <a:t> decoded by the receiver. </a:t>
            </a:r>
          </a:p>
          <a:p>
            <a:r>
              <a:rPr lang="en-US" i="1" dirty="0" smtClean="0"/>
              <a:t>Code</a:t>
            </a:r>
            <a:r>
              <a:rPr lang="en-US" dirty="0" smtClean="0"/>
              <a:t>. In the process, the relevance of a code becomes obvious: The codes of the sender and receiver must have at least a certain set in common in order to make communication work.</a:t>
            </a:r>
          </a:p>
          <a:p>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CODE OF ETHICS (Cont’d)</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Nurses have high value and worth.</a:t>
            </a:r>
          </a:p>
          <a:p>
            <a:r>
              <a:rPr lang="en-US" dirty="0" smtClean="0"/>
              <a:t>Nursing profession requires integrity of its members – they should do what is right regardless of personal cost.</a:t>
            </a:r>
          </a:p>
          <a:p>
            <a:r>
              <a:rPr lang="en-US" dirty="0" smtClean="0"/>
              <a:t>Ethical codes change as needs and values of the society change.</a:t>
            </a:r>
          </a:p>
          <a:p>
            <a:endParaRPr lang="en-US" dirty="0"/>
          </a:p>
        </p:txBody>
      </p:sp>
    </p:spTree>
  </p:cSld>
  <p:clrMapOvr>
    <a:masterClrMapping/>
  </p:clrMapOvr>
  <p:timing>
    <p:tnLst>
      <p:par>
        <p:cTn id="1" dur="indefinite" restart="never" nodeType="tmRoot"/>
      </p:par>
    </p:tnLst>
  </p:timing>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MODES OF COMMUNICATION</a:t>
            </a:r>
            <a:endParaRPr lang="en-US" dirty="0"/>
          </a:p>
        </p:txBody>
      </p:sp>
      <p:sp>
        <p:nvSpPr>
          <p:cNvPr id="3" name="Content Placeholder 2"/>
          <p:cNvSpPr>
            <a:spLocks noGrp="1"/>
          </p:cNvSpPr>
          <p:nvPr>
            <p:ph idx="1"/>
          </p:nvPr>
        </p:nvSpPr>
        <p:spPr/>
        <p:txBody>
          <a:bodyPr/>
          <a:lstStyle/>
          <a:p>
            <a:r>
              <a:rPr lang="en-US" dirty="0" smtClean="0"/>
              <a:t>VERBAL COMMUNICATION </a:t>
            </a:r>
          </a:p>
          <a:p>
            <a:r>
              <a:rPr lang="en-US" dirty="0" smtClean="0"/>
              <a:t>NON-VERBAL COMMUNICATION – personal appearance, posture and gait, facial expression, gestures</a:t>
            </a:r>
            <a:endParaRPr lang="en-US" dirty="0"/>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THERAPEUTIC COMMUNICATION</a:t>
            </a:r>
            <a:endParaRPr lang="en-US" b="1" dirty="0"/>
          </a:p>
        </p:txBody>
      </p:sp>
      <p:sp>
        <p:nvSpPr>
          <p:cNvPr id="3" name="Content Placeholder 2"/>
          <p:cNvSpPr>
            <a:spLocks noGrp="1"/>
          </p:cNvSpPr>
          <p:nvPr>
            <p:ph idx="1"/>
          </p:nvPr>
        </p:nvSpPr>
        <p:spPr/>
        <p:txBody>
          <a:bodyPr/>
          <a:lstStyle/>
          <a:p>
            <a:r>
              <a:rPr lang="en-US" dirty="0" smtClean="0"/>
              <a:t>Promotes understanding and can help establish a constructive relationship between the nurse and the client.</a:t>
            </a:r>
          </a:p>
          <a:p>
            <a:r>
              <a:rPr lang="en-US" dirty="0" smtClean="0"/>
              <a:t>The relationship is client and goal directed.</a:t>
            </a:r>
          </a:p>
          <a:p>
            <a:r>
              <a:rPr lang="en-US" dirty="0" smtClean="0"/>
              <a:t>It is important to understand how the client views and feels about the situation before responding to it.</a:t>
            </a:r>
            <a:endParaRPr lang="en-US" dirty="0"/>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THERAPEUTIC COMMUNICATION</a:t>
            </a:r>
            <a:endParaRPr lang="en-US" dirty="0"/>
          </a:p>
        </p:txBody>
      </p:sp>
      <p:sp>
        <p:nvSpPr>
          <p:cNvPr id="3" name="Content Placeholder 2"/>
          <p:cNvSpPr>
            <a:spLocks noGrp="1"/>
          </p:cNvSpPr>
          <p:nvPr>
            <p:ph idx="1"/>
          </p:nvPr>
        </p:nvSpPr>
        <p:spPr>
          <a:xfrm>
            <a:off x="457200" y="1371600"/>
            <a:ext cx="8229600" cy="5181600"/>
          </a:xfrm>
        </p:spPr>
        <p:txBody>
          <a:bodyPr>
            <a:normAutofit fontScale="92500" lnSpcReduction="20000"/>
          </a:bodyPr>
          <a:lstStyle/>
          <a:p>
            <a:pPr>
              <a:buNone/>
            </a:pPr>
            <a:r>
              <a:rPr lang="en-US" b="1" dirty="0" smtClean="0"/>
              <a:t>ATTENTIVE LISTENING</a:t>
            </a:r>
          </a:p>
          <a:p>
            <a:r>
              <a:rPr lang="en-US" dirty="0" smtClean="0"/>
              <a:t>Is listening actively using all the senses as opposed to listening passively with the ear.</a:t>
            </a:r>
          </a:p>
          <a:p>
            <a:r>
              <a:rPr lang="en-US" dirty="0" smtClean="0"/>
              <a:t>Involves paying attention to verbal and non-verbal communication.</a:t>
            </a:r>
          </a:p>
          <a:p>
            <a:pPr>
              <a:buNone/>
            </a:pPr>
            <a:r>
              <a:rPr lang="en-US" b="1" dirty="0" smtClean="0"/>
              <a:t>PHYSICAL ATTENDING</a:t>
            </a:r>
          </a:p>
          <a:p>
            <a:r>
              <a:rPr lang="en-US" dirty="0" smtClean="0"/>
              <a:t>Face the other person squarely</a:t>
            </a:r>
          </a:p>
          <a:p>
            <a:r>
              <a:rPr lang="en-US" dirty="0" smtClean="0"/>
              <a:t>Adopt an open posture</a:t>
            </a:r>
          </a:p>
          <a:p>
            <a:r>
              <a:rPr lang="en-US" dirty="0" smtClean="0"/>
              <a:t>Lean toward the person</a:t>
            </a:r>
          </a:p>
          <a:p>
            <a:r>
              <a:rPr lang="en-US" dirty="0" smtClean="0"/>
              <a:t>Maintain good eye contact</a:t>
            </a:r>
          </a:p>
          <a:p>
            <a:r>
              <a:rPr lang="en-US" dirty="0" smtClean="0"/>
              <a:t>Try to be relatively relaxed</a:t>
            </a:r>
            <a:endParaRPr lang="en-US" dirty="0"/>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THERAPEUTIC COMMUNICATION</a:t>
            </a:r>
            <a:endParaRPr lang="en-US" dirty="0"/>
          </a:p>
        </p:txBody>
      </p:sp>
      <p:sp>
        <p:nvSpPr>
          <p:cNvPr id="3" name="Content Placeholder 2"/>
          <p:cNvSpPr>
            <a:spLocks noGrp="1"/>
          </p:cNvSpPr>
          <p:nvPr>
            <p:ph idx="1"/>
          </p:nvPr>
        </p:nvSpPr>
        <p:spPr>
          <a:xfrm>
            <a:off x="457200" y="1447800"/>
            <a:ext cx="8229600" cy="5105400"/>
          </a:xfrm>
        </p:spPr>
        <p:txBody>
          <a:bodyPr>
            <a:normAutofit fontScale="92500" lnSpcReduction="10000"/>
          </a:bodyPr>
          <a:lstStyle/>
          <a:p>
            <a:pPr>
              <a:buNone/>
            </a:pPr>
            <a:r>
              <a:rPr lang="en-US" b="1" dirty="0" smtClean="0"/>
              <a:t>TECHNIQUES</a:t>
            </a:r>
          </a:p>
          <a:p>
            <a:r>
              <a:rPr lang="en-US" dirty="0" smtClean="0"/>
              <a:t>Using silence</a:t>
            </a:r>
          </a:p>
          <a:p>
            <a:r>
              <a:rPr lang="en-US" dirty="0" smtClean="0"/>
              <a:t>Providing general leads </a:t>
            </a:r>
            <a:r>
              <a:rPr lang="en-US" dirty="0" err="1" smtClean="0"/>
              <a:t>e.g</a:t>
            </a:r>
            <a:r>
              <a:rPr lang="en-US" dirty="0" smtClean="0"/>
              <a:t> “can you tell me how it is to you”</a:t>
            </a:r>
          </a:p>
          <a:p>
            <a:r>
              <a:rPr lang="en-US" dirty="0" smtClean="0"/>
              <a:t>Being specific and tentative </a:t>
            </a:r>
            <a:r>
              <a:rPr lang="en-US" dirty="0" err="1" smtClean="0"/>
              <a:t>e.g</a:t>
            </a:r>
            <a:r>
              <a:rPr lang="en-US" dirty="0" smtClean="0"/>
              <a:t> “are you in pain”</a:t>
            </a:r>
          </a:p>
          <a:p>
            <a:r>
              <a:rPr lang="en-US" dirty="0" smtClean="0"/>
              <a:t>Using open ended questions </a:t>
            </a:r>
            <a:r>
              <a:rPr lang="en-US" dirty="0" err="1" smtClean="0"/>
              <a:t>e.g</a:t>
            </a:r>
            <a:r>
              <a:rPr lang="en-US" dirty="0" smtClean="0"/>
              <a:t> “what is your opinion”</a:t>
            </a:r>
          </a:p>
          <a:p>
            <a:r>
              <a:rPr lang="en-US" dirty="0" smtClean="0"/>
              <a:t>Using touch</a:t>
            </a:r>
          </a:p>
          <a:p>
            <a:r>
              <a:rPr lang="en-US" dirty="0" smtClean="0"/>
              <a:t>Restating or paraphrasing</a:t>
            </a:r>
          </a:p>
          <a:p>
            <a:r>
              <a:rPr lang="en-US" dirty="0" smtClean="0"/>
              <a:t>Seeking clarification</a:t>
            </a:r>
          </a:p>
          <a:p>
            <a:endParaRPr lang="en-US" dirty="0"/>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THERAPEUTIC COMMUNICATION</a:t>
            </a:r>
            <a:endParaRPr lang="en-US" dirty="0"/>
          </a:p>
        </p:txBody>
      </p:sp>
      <p:sp>
        <p:nvSpPr>
          <p:cNvPr id="3" name="Content Placeholder 2"/>
          <p:cNvSpPr>
            <a:spLocks noGrp="1"/>
          </p:cNvSpPr>
          <p:nvPr>
            <p:ph idx="1"/>
          </p:nvPr>
        </p:nvSpPr>
        <p:spPr/>
        <p:txBody>
          <a:bodyPr>
            <a:normAutofit lnSpcReduction="10000"/>
          </a:bodyPr>
          <a:lstStyle/>
          <a:p>
            <a:r>
              <a:rPr lang="en-US" dirty="0" smtClean="0"/>
              <a:t>Offering self</a:t>
            </a:r>
          </a:p>
          <a:p>
            <a:r>
              <a:rPr lang="en-US" dirty="0" smtClean="0"/>
              <a:t>Giving information</a:t>
            </a:r>
          </a:p>
          <a:p>
            <a:r>
              <a:rPr lang="en-US" dirty="0" smtClean="0"/>
              <a:t>Acknowledging</a:t>
            </a:r>
          </a:p>
          <a:p>
            <a:r>
              <a:rPr lang="en-US" dirty="0" smtClean="0"/>
              <a:t>Reflecting – directing ideas, feelings, questions back to the client to enable them to explore their own ideas and feelings about a situation.</a:t>
            </a:r>
          </a:p>
          <a:p>
            <a:r>
              <a:rPr lang="en-US" dirty="0" smtClean="0"/>
              <a:t>Summarizing and planning – stating the main points of a discussion to clarify the points discussed.</a:t>
            </a:r>
            <a:endParaRPr lang="en-US" dirty="0"/>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NURSE – CLIENT RELATIONSHIP</a:t>
            </a:r>
            <a:endParaRPr lang="en-US" b="1" dirty="0"/>
          </a:p>
        </p:txBody>
      </p:sp>
      <p:sp>
        <p:nvSpPr>
          <p:cNvPr id="3" name="Content Placeholder 2"/>
          <p:cNvSpPr>
            <a:spLocks noGrp="1"/>
          </p:cNvSpPr>
          <p:nvPr>
            <p:ph idx="1"/>
          </p:nvPr>
        </p:nvSpPr>
        <p:spPr/>
        <p:txBody>
          <a:bodyPr>
            <a:normAutofit lnSpcReduction="10000"/>
          </a:bodyPr>
          <a:lstStyle/>
          <a:p>
            <a:r>
              <a:rPr lang="en-US" dirty="0" smtClean="0"/>
              <a:t>Referred to as interpersonal/ therapeutic/ helping relationships.</a:t>
            </a:r>
          </a:p>
          <a:p>
            <a:r>
              <a:rPr lang="en-US" dirty="0" smtClean="0"/>
              <a:t>Helping is a growth facilitating process that strives to achieve two basic goals:-</a:t>
            </a:r>
          </a:p>
          <a:p>
            <a:pPr marL="514350" indent="-514350">
              <a:buFont typeface="+mj-lt"/>
              <a:buAutoNum type="arabicPeriod"/>
            </a:pPr>
            <a:r>
              <a:rPr lang="en-US" dirty="0" smtClean="0"/>
              <a:t>Helps clients manage their problems in living more effectively and develop u used or underused opportunities more fully.</a:t>
            </a:r>
          </a:p>
          <a:p>
            <a:pPr marL="514350" indent="-514350">
              <a:buFont typeface="+mj-lt"/>
              <a:buAutoNum type="arabicPeriod"/>
            </a:pPr>
            <a:r>
              <a:rPr lang="en-US" dirty="0" smtClean="0"/>
              <a:t>Helps clients become better at helping themselves in their everyday lives.</a:t>
            </a:r>
            <a:endParaRPr lang="en-US" dirty="0"/>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HELPING RELATIONSHIP</a:t>
            </a:r>
            <a:endParaRPr lang="en-US" b="1" dirty="0"/>
          </a:p>
        </p:txBody>
      </p:sp>
      <p:sp>
        <p:nvSpPr>
          <p:cNvPr id="3" name="Content Placeholder 2"/>
          <p:cNvSpPr>
            <a:spLocks noGrp="1"/>
          </p:cNvSpPr>
          <p:nvPr>
            <p:ph idx="1"/>
          </p:nvPr>
        </p:nvSpPr>
        <p:spPr>
          <a:xfrm>
            <a:off x="457200" y="1295400"/>
            <a:ext cx="8229600" cy="5181600"/>
          </a:xfrm>
        </p:spPr>
        <p:txBody>
          <a:bodyPr>
            <a:normAutofit fontScale="77500" lnSpcReduction="20000"/>
          </a:bodyPr>
          <a:lstStyle/>
          <a:p>
            <a:pPr>
              <a:buNone/>
            </a:pPr>
            <a:r>
              <a:rPr lang="en-US" b="1" dirty="0" smtClean="0"/>
              <a:t>May be influenced by:-</a:t>
            </a:r>
          </a:p>
          <a:p>
            <a:r>
              <a:rPr lang="en-US" dirty="0" smtClean="0"/>
              <a:t>Personal and professional characteristics of the nurse and client</a:t>
            </a:r>
          </a:p>
          <a:p>
            <a:r>
              <a:rPr lang="en-US" dirty="0" smtClean="0"/>
              <a:t>Age</a:t>
            </a:r>
          </a:p>
          <a:p>
            <a:r>
              <a:rPr lang="en-US" dirty="0" smtClean="0"/>
              <a:t>Sex</a:t>
            </a:r>
          </a:p>
          <a:p>
            <a:r>
              <a:rPr lang="en-US" dirty="0" smtClean="0"/>
              <a:t>Appearance</a:t>
            </a:r>
          </a:p>
          <a:p>
            <a:r>
              <a:rPr lang="en-US" dirty="0" smtClean="0"/>
              <a:t>Diagnosis</a:t>
            </a:r>
          </a:p>
          <a:p>
            <a:r>
              <a:rPr lang="en-US" dirty="0" smtClean="0"/>
              <a:t>Education</a:t>
            </a:r>
          </a:p>
          <a:p>
            <a:r>
              <a:rPr lang="en-US" dirty="0" smtClean="0"/>
              <a:t>Values</a:t>
            </a:r>
          </a:p>
          <a:p>
            <a:r>
              <a:rPr lang="en-US" dirty="0" smtClean="0"/>
              <a:t>Ethnic and cultural background</a:t>
            </a:r>
          </a:p>
          <a:p>
            <a:r>
              <a:rPr lang="en-US" dirty="0" smtClean="0"/>
              <a:t>Personality</a:t>
            </a:r>
          </a:p>
          <a:p>
            <a:r>
              <a:rPr lang="en-US" dirty="0" smtClean="0"/>
              <a:t>Expectations</a:t>
            </a:r>
          </a:p>
          <a:p>
            <a:r>
              <a:rPr lang="en-US" dirty="0" smtClean="0"/>
              <a:t>Setting  </a:t>
            </a:r>
            <a:endParaRPr lang="en-US" dirty="0"/>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HELPING RELATIONSHIP</a:t>
            </a:r>
            <a:endParaRPr lang="en-US" dirty="0"/>
          </a:p>
        </p:txBody>
      </p:sp>
      <p:sp>
        <p:nvSpPr>
          <p:cNvPr id="3" name="Content Placeholder 2"/>
          <p:cNvSpPr>
            <a:spLocks noGrp="1"/>
          </p:cNvSpPr>
          <p:nvPr>
            <p:ph idx="1"/>
          </p:nvPr>
        </p:nvSpPr>
        <p:spPr>
          <a:xfrm>
            <a:off x="457200" y="1600200"/>
            <a:ext cx="8229600" cy="5257800"/>
          </a:xfrm>
        </p:spPr>
        <p:txBody>
          <a:bodyPr>
            <a:normAutofit fontScale="92500" lnSpcReduction="20000"/>
          </a:bodyPr>
          <a:lstStyle/>
          <a:p>
            <a:pPr>
              <a:buNone/>
            </a:pPr>
            <a:r>
              <a:rPr lang="en-US" b="1" dirty="0" smtClean="0"/>
              <a:t>CHARACTERISTICS</a:t>
            </a:r>
          </a:p>
          <a:p>
            <a:r>
              <a:rPr lang="en-US" dirty="0" smtClean="0"/>
              <a:t>Is an intellectual and emotional bond between the nurse and client and is focused on the client</a:t>
            </a:r>
          </a:p>
          <a:p>
            <a:r>
              <a:rPr lang="en-US" dirty="0" smtClean="0"/>
              <a:t>Respects the client as an individual including:-</a:t>
            </a:r>
          </a:p>
          <a:p>
            <a:pPr>
              <a:buFontTx/>
              <a:buChar char="-"/>
            </a:pPr>
            <a:r>
              <a:rPr lang="en-US" dirty="0" smtClean="0"/>
              <a:t>maximizing the client’s abilities to participate in decision making</a:t>
            </a:r>
          </a:p>
          <a:p>
            <a:pPr>
              <a:buFontTx/>
              <a:buChar char="-"/>
            </a:pPr>
            <a:r>
              <a:rPr lang="en-US" dirty="0" smtClean="0"/>
              <a:t>Considering ethnic and cultural aspects</a:t>
            </a:r>
          </a:p>
          <a:p>
            <a:pPr>
              <a:buFontTx/>
              <a:buChar char="-"/>
            </a:pPr>
            <a:r>
              <a:rPr lang="en-US" dirty="0" smtClean="0"/>
              <a:t>Considering family relationships and values</a:t>
            </a:r>
          </a:p>
          <a:p>
            <a:r>
              <a:rPr lang="en-US" dirty="0" smtClean="0"/>
              <a:t>Respects client confidentiality</a:t>
            </a:r>
          </a:p>
          <a:p>
            <a:r>
              <a:rPr lang="en-US" dirty="0" smtClean="0"/>
              <a:t>Focuses on the client’s well-being</a:t>
            </a:r>
          </a:p>
          <a:p>
            <a:r>
              <a:rPr lang="en-US" dirty="0" smtClean="0"/>
              <a:t>Is based on mutual trust, respect and acceptance</a:t>
            </a:r>
          </a:p>
          <a:p>
            <a:endParaRPr lang="en-US" dirty="0" smtClean="0"/>
          </a:p>
          <a:p>
            <a:pPr>
              <a:buNone/>
            </a:pPr>
            <a:endParaRPr lang="en-US" dirty="0" smtClean="0"/>
          </a:p>
          <a:p>
            <a:pPr>
              <a:buNone/>
            </a:pPr>
            <a:endParaRPr lang="en-US" dirty="0"/>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HELPING RELATIONSHIP</a:t>
            </a:r>
            <a:endParaRPr lang="en-US" dirty="0"/>
          </a:p>
        </p:txBody>
      </p:sp>
      <p:sp>
        <p:nvSpPr>
          <p:cNvPr id="3" name="Content Placeholder 2"/>
          <p:cNvSpPr>
            <a:spLocks noGrp="1"/>
          </p:cNvSpPr>
          <p:nvPr>
            <p:ph idx="1"/>
          </p:nvPr>
        </p:nvSpPr>
        <p:spPr>
          <a:xfrm>
            <a:off x="457200" y="1371600"/>
            <a:ext cx="8229600" cy="5181600"/>
          </a:xfrm>
        </p:spPr>
        <p:txBody>
          <a:bodyPr>
            <a:normAutofit fontScale="92500" lnSpcReduction="20000"/>
          </a:bodyPr>
          <a:lstStyle/>
          <a:p>
            <a:pPr>
              <a:buNone/>
            </a:pPr>
            <a:r>
              <a:rPr lang="en-US" b="1" dirty="0" smtClean="0"/>
              <a:t>PHASES OF THE HELPING RELATIONSHIP</a:t>
            </a:r>
          </a:p>
          <a:p>
            <a:r>
              <a:rPr lang="en-US" b="1" dirty="0" smtClean="0"/>
              <a:t>Pre-interaction phase </a:t>
            </a:r>
            <a:r>
              <a:rPr lang="en-US" dirty="0" smtClean="0"/>
              <a:t>– similar to the planning stage before an interview. The nurse has information about the client before the first face-to-face meeting.</a:t>
            </a:r>
          </a:p>
          <a:p>
            <a:r>
              <a:rPr lang="en-US" b="1" dirty="0" smtClean="0"/>
              <a:t>Introductory phase </a:t>
            </a:r>
            <a:r>
              <a:rPr lang="en-US" dirty="0" smtClean="0"/>
              <a:t>– also referred to as the orientation/ </a:t>
            </a:r>
            <a:r>
              <a:rPr lang="en-US" dirty="0" err="1" smtClean="0"/>
              <a:t>prehelping</a:t>
            </a:r>
            <a:r>
              <a:rPr lang="en-US" dirty="0" smtClean="0"/>
              <a:t> phase. It sets the tone for the rest of the relationship. Three stages of this phase are:-</a:t>
            </a:r>
          </a:p>
          <a:p>
            <a:pPr>
              <a:buFontTx/>
              <a:buChar char="-"/>
            </a:pPr>
            <a:r>
              <a:rPr lang="en-US" dirty="0" smtClean="0"/>
              <a:t>Opening the relationship</a:t>
            </a:r>
          </a:p>
          <a:p>
            <a:pPr>
              <a:buFontTx/>
              <a:buChar char="-"/>
            </a:pPr>
            <a:r>
              <a:rPr lang="en-US" dirty="0" smtClean="0"/>
              <a:t>Clarifying the problem</a:t>
            </a:r>
          </a:p>
          <a:p>
            <a:pPr>
              <a:buFontTx/>
              <a:buChar char="-"/>
            </a:pPr>
            <a:r>
              <a:rPr lang="en-US" dirty="0" smtClean="0"/>
              <a:t>Structuring and formulating the contract</a:t>
            </a:r>
            <a:endParaRPr lang="en-US" dirty="0"/>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HELPING RELATIONSHIP</a:t>
            </a:r>
            <a:endParaRPr lang="en-US" dirty="0"/>
          </a:p>
        </p:txBody>
      </p:sp>
      <p:sp>
        <p:nvSpPr>
          <p:cNvPr id="3" name="Content Placeholder 2"/>
          <p:cNvSpPr>
            <a:spLocks noGrp="1"/>
          </p:cNvSpPr>
          <p:nvPr>
            <p:ph idx="1"/>
          </p:nvPr>
        </p:nvSpPr>
        <p:spPr>
          <a:xfrm>
            <a:off x="457200" y="1295400"/>
            <a:ext cx="8382000" cy="5257800"/>
          </a:xfrm>
        </p:spPr>
        <p:txBody>
          <a:bodyPr>
            <a:normAutofit fontScale="85000" lnSpcReduction="20000"/>
          </a:bodyPr>
          <a:lstStyle/>
          <a:p>
            <a:r>
              <a:rPr lang="en-US" b="1" dirty="0" smtClean="0"/>
              <a:t>Working phase </a:t>
            </a:r>
            <a:r>
              <a:rPr lang="en-US" dirty="0" smtClean="0"/>
              <a:t>– the nurse and client begin to view each other as unique individuals.</a:t>
            </a:r>
          </a:p>
          <a:p>
            <a:pPr>
              <a:buNone/>
            </a:pPr>
            <a:r>
              <a:rPr lang="en-US" dirty="0" smtClean="0"/>
              <a:t>Has two stages:-</a:t>
            </a:r>
          </a:p>
          <a:p>
            <a:pPr>
              <a:buNone/>
            </a:pPr>
            <a:r>
              <a:rPr lang="en-US" dirty="0" smtClean="0"/>
              <a:t>1. Exploring and understanding thoughts and feelings. The skills required in this phase are:-</a:t>
            </a:r>
          </a:p>
          <a:p>
            <a:pPr>
              <a:buFont typeface="Wingdings" pitchFamily="2" charset="2"/>
              <a:buChar char="v"/>
            </a:pPr>
            <a:r>
              <a:rPr lang="en-US" dirty="0" smtClean="0"/>
              <a:t>Empathetic listening and responding</a:t>
            </a:r>
          </a:p>
          <a:p>
            <a:pPr>
              <a:buFont typeface="Wingdings" pitchFamily="2" charset="2"/>
              <a:buChar char="v"/>
            </a:pPr>
            <a:r>
              <a:rPr lang="en-US" dirty="0" smtClean="0"/>
              <a:t>Respect</a:t>
            </a:r>
          </a:p>
          <a:p>
            <a:pPr>
              <a:buFont typeface="Wingdings" pitchFamily="2" charset="2"/>
              <a:buChar char="v"/>
            </a:pPr>
            <a:r>
              <a:rPr lang="en-US" dirty="0" smtClean="0"/>
              <a:t>Genuineness</a:t>
            </a:r>
          </a:p>
          <a:p>
            <a:pPr>
              <a:buFont typeface="Wingdings" pitchFamily="2" charset="2"/>
              <a:buChar char="v"/>
            </a:pPr>
            <a:r>
              <a:rPr lang="en-US" dirty="0" smtClean="0"/>
              <a:t>Concreteness – be specific</a:t>
            </a:r>
          </a:p>
          <a:p>
            <a:pPr>
              <a:buFont typeface="Wingdings" pitchFamily="2" charset="2"/>
              <a:buChar char="v"/>
            </a:pPr>
            <a:r>
              <a:rPr lang="en-US" dirty="0" smtClean="0"/>
              <a:t>Confrontation – nurse points out discrepancies between thoughts, feelings and actions that inhibit the client’s self understanding  or exploration of specific areas.</a:t>
            </a:r>
          </a:p>
          <a:p>
            <a:pPr>
              <a:buNone/>
            </a:pPr>
            <a:r>
              <a:rPr lang="en-US" dirty="0" smtClean="0"/>
              <a:t>2. Facilitating and taking action</a:t>
            </a:r>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VALUES OF NURSING</a:t>
            </a:r>
            <a:endParaRPr lang="en-US" dirty="0"/>
          </a:p>
        </p:txBody>
      </p:sp>
      <p:sp>
        <p:nvSpPr>
          <p:cNvPr id="3" name="Content Placeholder 2"/>
          <p:cNvSpPr>
            <a:spLocks noGrp="1"/>
          </p:cNvSpPr>
          <p:nvPr>
            <p:ph idx="1"/>
          </p:nvPr>
        </p:nvSpPr>
        <p:spPr/>
        <p:txBody>
          <a:bodyPr/>
          <a:lstStyle/>
          <a:p>
            <a:pPr lvl="0"/>
            <a:r>
              <a:rPr lang="en-US" dirty="0"/>
              <a:t>Strong commitment to service</a:t>
            </a:r>
          </a:p>
          <a:p>
            <a:pPr lvl="0"/>
            <a:r>
              <a:rPr lang="en-US" dirty="0"/>
              <a:t>Belief in dignity and worth of each person</a:t>
            </a:r>
          </a:p>
          <a:p>
            <a:pPr lvl="0"/>
            <a:r>
              <a:rPr lang="en-US" dirty="0"/>
              <a:t>Commitment to education</a:t>
            </a:r>
          </a:p>
          <a:p>
            <a:pPr lvl="0"/>
            <a:r>
              <a:rPr lang="en-US" dirty="0"/>
              <a:t>Professional autonomy</a:t>
            </a:r>
          </a:p>
          <a:p>
            <a:endParaRPr lang="en-US" dirty="0"/>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HELPING RELATIONSHIP</a:t>
            </a:r>
            <a:endParaRPr lang="en-US" dirty="0"/>
          </a:p>
        </p:txBody>
      </p:sp>
      <p:sp>
        <p:nvSpPr>
          <p:cNvPr id="3" name="Content Placeholder 2"/>
          <p:cNvSpPr>
            <a:spLocks noGrp="1"/>
          </p:cNvSpPr>
          <p:nvPr>
            <p:ph idx="1"/>
          </p:nvPr>
        </p:nvSpPr>
        <p:spPr/>
        <p:txBody>
          <a:bodyPr/>
          <a:lstStyle/>
          <a:p>
            <a:r>
              <a:rPr lang="en-US" dirty="0" smtClean="0"/>
              <a:t>Termination phase – if the previous phases have evolved effectively, the client generally has a positive outlook and feels able to handle problems independently.</a:t>
            </a:r>
          </a:p>
          <a:p>
            <a:r>
              <a:rPr lang="en-US" dirty="0" smtClean="0"/>
              <a:t>Summarizing or reviewing the process can produce a sense of accomplishment</a:t>
            </a:r>
          </a:p>
          <a:p>
            <a:r>
              <a:rPr lang="en-US" dirty="0" smtClean="0"/>
              <a:t>Both nurse and client should express their feelings of termination openly. </a:t>
            </a:r>
            <a:endParaRPr lang="en-US" dirty="0"/>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DEVELOPING A HELPING RELATIONSHIP</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Listen actively</a:t>
            </a:r>
          </a:p>
          <a:p>
            <a:r>
              <a:rPr lang="en-US" dirty="0" smtClean="0"/>
              <a:t>Help to identify what the person is feeling</a:t>
            </a:r>
          </a:p>
          <a:p>
            <a:r>
              <a:rPr lang="en-US" dirty="0" smtClean="0"/>
              <a:t>Empathize</a:t>
            </a:r>
          </a:p>
          <a:p>
            <a:r>
              <a:rPr lang="en-US" dirty="0" smtClean="0"/>
              <a:t>Be honest</a:t>
            </a:r>
          </a:p>
          <a:p>
            <a:r>
              <a:rPr lang="en-US" dirty="0" smtClean="0"/>
              <a:t>Be genuine and credible</a:t>
            </a:r>
          </a:p>
          <a:p>
            <a:r>
              <a:rPr lang="en-US" dirty="0" smtClean="0"/>
              <a:t>Use your ingenuity (creativity)</a:t>
            </a:r>
          </a:p>
          <a:p>
            <a:r>
              <a:rPr lang="en-US" dirty="0" smtClean="0"/>
              <a:t>Be aware of cultural differences that may affect meaning and understanding</a:t>
            </a:r>
          </a:p>
          <a:p>
            <a:r>
              <a:rPr lang="en-US" dirty="0" smtClean="0"/>
              <a:t>Maintain client confidentiality</a:t>
            </a:r>
          </a:p>
          <a:p>
            <a:r>
              <a:rPr lang="en-US" dirty="0" smtClean="0"/>
              <a:t>Know your role and limitations</a:t>
            </a:r>
            <a:endParaRPr lang="en-US" dirty="0"/>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COMMUNICATION PROCESS</a:t>
            </a:r>
            <a:endParaRPr lang="en-US" b="1" dirty="0"/>
          </a:p>
        </p:txBody>
      </p:sp>
      <p:sp>
        <p:nvSpPr>
          <p:cNvPr id="3" name="Content Placeholder 2"/>
          <p:cNvSpPr>
            <a:spLocks noGrp="1"/>
          </p:cNvSpPr>
          <p:nvPr>
            <p:ph idx="1"/>
          </p:nvPr>
        </p:nvSpPr>
        <p:spPr>
          <a:xfrm>
            <a:off x="457200" y="1371600"/>
            <a:ext cx="8229600" cy="5105400"/>
          </a:xfrm>
        </p:spPr>
        <p:txBody>
          <a:bodyPr>
            <a:normAutofit/>
          </a:bodyPr>
          <a:lstStyle/>
          <a:p>
            <a:pPr>
              <a:buNone/>
            </a:pPr>
            <a:r>
              <a:rPr lang="en-US" b="1" dirty="0" smtClean="0"/>
              <a:t>FACTORS INFLUENCING COMMUNICATION PROCESS</a:t>
            </a:r>
          </a:p>
          <a:p>
            <a:r>
              <a:rPr lang="en-US" sz="2800" dirty="0" smtClean="0"/>
              <a:t>Development</a:t>
            </a:r>
          </a:p>
          <a:p>
            <a:r>
              <a:rPr lang="en-US" sz="2800" dirty="0" smtClean="0"/>
              <a:t>Gender</a:t>
            </a:r>
          </a:p>
          <a:p>
            <a:r>
              <a:rPr lang="en-US" sz="2800" dirty="0" smtClean="0"/>
              <a:t>Values and perceptions</a:t>
            </a:r>
          </a:p>
          <a:p>
            <a:r>
              <a:rPr lang="en-US" sz="2800" dirty="0" smtClean="0"/>
              <a:t>Personal space (distance people prefer in interaction with others)</a:t>
            </a:r>
          </a:p>
          <a:p>
            <a:r>
              <a:rPr lang="en-US" sz="2800" dirty="0" smtClean="0"/>
              <a:t>Roles and relationships</a:t>
            </a:r>
          </a:p>
          <a:p>
            <a:r>
              <a:rPr lang="en-US" sz="2800" dirty="0" smtClean="0"/>
              <a:t>Environment</a:t>
            </a:r>
          </a:p>
          <a:p>
            <a:r>
              <a:rPr lang="en-US" sz="2800" dirty="0" smtClean="0"/>
              <a:t>Interpersonal attitudes</a:t>
            </a:r>
            <a:endParaRPr lang="en-US" sz="2800" dirty="0"/>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BARRIERS TO COMMUNICATION</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Stereo-typing </a:t>
            </a:r>
            <a:r>
              <a:rPr lang="en-US" dirty="0" err="1" smtClean="0"/>
              <a:t>e.g</a:t>
            </a:r>
            <a:r>
              <a:rPr lang="en-US" dirty="0" smtClean="0"/>
              <a:t> “women are complainers”</a:t>
            </a:r>
          </a:p>
          <a:p>
            <a:r>
              <a:rPr lang="en-US" dirty="0" smtClean="0"/>
              <a:t>Agreeing and disagreeing</a:t>
            </a:r>
          </a:p>
          <a:p>
            <a:r>
              <a:rPr lang="en-US" dirty="0" smtClean="0"/>
              <a:t>Being defensive </a:t>
            </a:r>
            <a:r>
              <a:rPr lang="en-US" dirty="0" err="1" smtClean="0"/>
              <a:t>e.g</a:t>
            </a:r>
            <a:r>
              <a:rPr lang="en-US" dirty="0" smtClean="0"/>
              <a:t> “you are not the only client”</a:t>
            </a:r>
          </a:p>
          <a:p>
            <a:r>
              <a:rPr lang="en-US" dirty="0" smtClean="0"/>
              <a:t>Challenging </a:t>
            </a:r>
            <a:r>
              <a:rPr lang="en-US" dirty="0" err="1" smtClean="0"/>
              <a:t>e.g</a:t>
            </a:r>
            <a:r>
              <a:rPr lang="en-US" dirty="0" smtClean="0"/>
              <a:t> “you think I gave you the wrong pill”</a:t>
            </a:r>
          </a:p>
          <a:p>
            <a:r>
              <a:rPr lang="en-US" dirty="0" smtClean="0"/>
              <a:t>Probing</a:t>
            </a:r>
          </a:p>
          <a:p>
            <a:r>
              <a:rPr lang="en-US" dirty="0" smtClean="0"/>
              <a:t>Rejecting </a:t>
            </a:r>
            <a:r>
              <a:rPr lang="en-US" dirty="0" err="1" smtClean="0"/>
              <a:t>e.g</a:t>
            </a:r>
            <a:r>
              <a:rPr lang="en-US" dirty="0" smtClean="0"/>
              <a:t> “I cant talk now, am going for tea”</a:t>
            </a:r>
          </a:p>
          <a:p>
            <a:r>
              <a:rPr lang="en-US" dirty="0" smtClean="0"/>
              <a:t>Changing topics and subjects</a:t>
            </a:r>
          </a:p>
          <a:p>
            <a:r>
              <a:rPr lang="en-US" dirty="0" smtClean="0"/>
              <a:t>Passing judgments – approving or disapproving responses </a:t>
            </a:r>
            <a:r>
              <a:rPr lang="en-US" dirty="0" err="1" smtClean="0"/>
              <a:t>e.g</a:t>
            </a:r>
            <a:r>
              <a:rPr lang="en-US" dirty="0" smtClean="0"/>
              <a:t> “that’s not good enough”</a:t>
            </a:r>
            <a:endParaRPr lang="en-US" dirty="0"/>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COMMUNICATION AND THE NURSING PROCESS</a:t>
            </a:r>
            <a:endParaRPr lang="en-US" b="1" dirty="0"/>
          </a:p>
        </p:txBody>
      </p:sp>
      <p:sp>
        <p:nvSpPr>
          <p:cNvPr id="3" name="Content Placeholder 2"/>
          <p:cNvSpPr>
            <a:spLocks noGrp="1"/>
          </p:cNvSpPr>
          <p:nvPr>
            <p:ph idx="1"/>
          </p:nvPr>
        </p:nvSpPr>
        <p:spPr/>
        <p:txBody>
          <a:bodyPr/>
          <a:lstStyle/>
          <a:p>
            <a:r>
              <a:rPr lang="en-US" dirty="0" smtClean="0"/>
              <a:t>Communication is an integral part of the nursing process.</a:t>
            </a:r>
          </a:p>
          <a:p>
            <a:r>
              <a:rPr lang="en-US" dirty="0" smtClean="0"/>
              <a:t>Communication is important in caring for clients who have communication problems.</a:t>
            </a:r>
          </a:p>
          <a:p>
            <a:r>
              <a:rPr lang="en-US" dirty="0" smtClean="0"/>
              <a:t>Communication skills are even more important when the client has sensory, language or cognitive deficits.</a:t>
            </a:r>
            <a:endParaRPr lang="en-US" dirty="0"/>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COMMUNICATION AND THE NURSING PROCESS</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ASSESSING</a:t>
            </a:r>
          </a:p>
          <a:p>
            <a:r>
              <a:rPr lang="en-US" dirty="0" smtClean="0"/>
              <a:t>To assess the client’s communication, the nurse determines communication impairments or barriers and communication style.</a:t>
            </a:r>
          </a:p>
          <a:p>
            <a:r>
              <a:rPr lang="en-US" dirty="0" smtClean="0"/>
              <a:t>Culture may influence when and how a client speaks</a:t>
            </a:r>
          </a:p>
          <a:p>
            <a:r>
              <a:rPr lang="en-US" dirty="0" smtClean="0"/>
              <a:t>Language varies according to age and development</a:t>
            </a:r>
            <a:endParaRPr lang="en-US" dirty="0"/>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COMMUNICATION AND THE NURSING PROCESS</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DIAGNOSING</a:t>
            </a:r>
          </a:p>
          <a:p>
            <a:r>
              <a:rPr lang="en-US" dirty="0" smtClean="0"/>
              <a:t>Impaired verbal communication may be used as a nursing diagnosis when “ an individual experiences a decreased, delayed, or absent ability to receive, process, transmit and use a system of symbols” (Wilkinson, 2000)</a:t>
            </a:r>
          </a:p>
          <a:p>
            <a:r>
              <a:rPr lang="en-US" dirty="0" smtClean="0"/>
              <a:t>Impaired verbal communication may not be useful when an individual’s communication problems are caused by psychiatric illness or coping problem.</a:t>
            </a:r>
            <a:endParaRPr lang="en-US" dirty="0"/>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COMMUNICATION AND THE NURSING PROCESS</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PLANNING</a:t>
            </a:r>
          </a:p>
          <a:p>
            <a:r>
              <a:rPr lang="en-US" dirty="0" smtClean="0"/>
              <a:t>When a nursing diagnosis related to impaired verbal communication has been made, the nurse and client determine outcomes and begin planning ways to promote effective communication.</a:t>
            </a:r>
          </a:p>
          <a:p>
            <a:r>
              <a:rPr lang="en-US" dirty="0" smtClean="0"/>
              <a:t>The overall client outcome is to reduce or resolve the factors impairing the communication.</a:t>
            </a:r>
          </a:p>
          <a:p>
            <a:endParaRPr lang="en-US" dirty="0"/>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COMMUNICATION AND THE NURSING PROCESS</a:t>
            </a:r>
            <a:endParaRPr lang="en-US" dirty="0"/>
          </a:p>
        </p:txBody>
      </p:sp>
      <p:sp>
        <p:nvSpPr>
          <p:cNvPr id="3" name="Content Placeholder 2"/>
          <p:cNvSpPr>
            <a:spLocks noGrp="1"/>
          </p:cNvSpPr>
          <p:nvPr>
            <p:ph idx="1"/>
          </p:nvPr>
        </p:nvSpPr>
        <p:spPr/>
        <p:txBody>
          <a:bodyPr/>
          <a:lstStyle/>
          <a:p>
            <a:pPr>
              <a:buNone/>
            </a:pPr>
            <a:r>
              <a:rPr lang="en-US" b="1" dirty="0" smtClean="0"/>
              <a:t>IMPLEMENTING</a:t>
            </a:r>
          </a:p>
          <a:p>
            <a:r>
              <a:rPr lang="en-US" dirty="0" smtClean="0"/>
              <a:t>Nursing interventions to facilitate communication with clients who have problems with speech or language include manipulating the environment, providing support, employing measures to enhance communication and educating the client and support person.</a:t>
            </a:r>
            <a:endParaRPr lang="en-US" dirty="0"/>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COMMUNICATION AND THE NURSING PROCESS</a:t>
            </a:r>
            <a:endParaRPr lang="en-US" dirty="0"/>
          </a:p>
        </p:txBody>
      </p:sp>
      <p:sp>
        <p:nvSpPr>
          <p:cNvPr id="3" name="Content Placeholder 2"/>
          <p:cNvSpPr>
            <a:spLocks noGrp="1"/>
          </p:cNvSpPr>
          <p:nvPr>
            <p:ph idx="1"/>
          </p:nvPr>
        </p:nvSpPr>
        <p:spPr>
          <a:xfrm>
            <a:off x="457200" y="1524000"/>
            <a:ext cx="8382000" cy="5029200"/>
          </a:xfrm>
        </p:spPr>
        <p:txBody>
          <a:bodyPr>
            <a:normAutofit fontScale="92500"/>
          </a:bodyPr>
          <a:lstStyle/>
          <a:p>
            <a:pPr>
              <a:buNone/>
            </a:pPr>
            <a:r>
              <a:rPr lang="en-US" b="1" dirty="0" smtClean="0"/>
              <a:t>EVALUATION</a:t>
            </a:r>
          </a:p>
          <a:p>
            <a:pPr>
              <a:buNone/>
            </a:pPr>
            <a:r>
              <a:rPr lang="en-US" dirty="0" smtClean="0"/>
              <a:t>Is useful for both client and nurse communication</a:t>
            </a:r>
          </a:p>
          <a:p>
            <a:r>
              <a:rPr lang="en-US" b="1" dirty="0" smtClean="0"/>
              <a:t>Client: </a:t>
            </a:r>
            <a:r>
              <a:rPr lang="en-US" dirty="0" smtClean="0"/>
              <a:t>to establish whether outcomes have been met in relation to communication, the nurse must listen actively, observe nonverbal cues and use therapeutic communication skills to determine that communication was effective.</a:t>
            </a:r>
          </a:p>
          <a:p>
            <a:r>
              <a:rPr lang="en-US" b="1" dirty="0" smtClean="0"/>
              <a:t>Nurse:</a:t>
            </a:r>
            <a:r>
              <a:rPr lang="en-US" dirty="0" smtClean="0"/>
              <a:t> process recording – verbatim (word-for-word) is used. Includes all verbal and nonverbal interactions of both the nurse and client.</a:t>
            </a:r>
          </a:p>
          <a:p>
            <a:pPr>
              <a:buNone/>
            </a:pPr>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MORAL PRINCIPLES</a:t>
            </a:r>
            <a:endParaRPr lang="en-US" b="1" dirty="0"/>
          </a:p>
        </p:txBody>
      </p:sp>
      <p:sp>
        <p:nvSpPr>
          <p:cNvPr id="3" name="Content Placeholder 2"/>
          <p:cNvSpPr>
            <a:spLocks noGrp="1"/>
          </p:cNvSpPr>
          <p:nvPr>
            <p:ph idx="1"/>
          </p:nvPr>
        </p:nvSpPr>
        <p:spPr/>
        <p:txBody>
          <a:bodyPr>
            <a:normAutofit fontScale="92500"/>
          </a:bodyPr>
          <a:lstStyle/>
          <a:p>
            <a:r>
              <a:rPr lang="en-US" dirty="0" smtClean="0"/>
              <a:t>Autonomy – right to make one’s own decisions.</a:t>
            </a:r>
          </a:p>
          <a:p>
            <a:r>
              <a:rPr lang="en-US" dirty="0" smtClean="0"/>
              <a:t>Non- </a:t>
            </a:r>
            <a:r>
              <a:rPr lang="en-US" dirty="0" err="1" smtClean="0"/>
              <a:t>maleficence</a:t>
            </a:r>
            <a:r>
              <a:rPr lang="en-US" dirty="0" smtClean="0"/>
              <a:t> – ‘do no harm’</a:t>
            </a:r>
          </a:p>
          <a:p>
            <a:r>
              <a:rPr lang="en-US" dirty="0" smtClean="0"/>
              <a:t>Beneficence – ‘doing good’ Maximize benefits/minimize harms</a:t>
            </a:r>
          </a:p>
          <a:p>
            <a:r>
              <a:rPr lang="en-US" dirty="0" smtClean="0"/>
              <a:t>Justice – fairness.</a:t>
            </a:r>
          </a:p>
          <a:p>
            <a:r>
              <a:rPr lang="en-US" dirty="0" smtClean="0"/>
              <a:t>Fidelity – to be faithful to agreements and promises.</a:t>
            </a:r>
          </a:p>
          <a:p>
            <a:r>
              <a:rPr lang="en-US" dirty="0" smtClean="0"/>
              <a:t>Veracity – telling the truth.</a:t>
            </a:r>
          </a:p>
          <a:p>
            <a:endParaRPr lang="en-US" dirty="0"/>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FOCUS</a:t>
            </a:r>
            <a:endParaRPr lang="en-US" b="1" dirty="0"/>
          </a:p>
        </p:txBody>
      </p:sp>
      <p:sp>
        <p:nvSpPr>
          <p:cNvPr id="3" name="Content Placeholder 2"/>
          <p:cNvSpPr>
            <a:spLocks noGrp="1"/>
          </p:cNvSpPr>
          <p:nvPr>
            <p:ph idx="1"/>
          </p:nvPr>
        </p:nvSpPr>
        <p:spPr>
          <a:xfrm>
            <a:off x="457200" y="1295400"/>
            <a:ext cx="8229600" cy="5181600"/>
          </a:xfrm>
        </p:spPr>
        <p:txBody>
          <a:bodyPr>
            <a:normAutofit fontScale="92500" lnSpcReduction="10000"/>
          </a:bodyPr>
          <a:lstStyle/>
          <a:p>
            <a:pPr>
              <a:buNone/>
            </a:pPr>
            <a:r>
              <a:rPr lang="en-US" dirty="0" smtClean="0"/>
              <a:t>You are assigned to take care of Mr. </a:t>
            </a:r>
            <a:r>
              <a:rPr lang="en-US" dirty="0" err="1" smtClean="0"/>
              <a:t>Mana</a:t>
            </a:r>
            <a:r>
              <a:rPr lang="en-US" dirty="0" smtClean="0"/>
              <a:t>, a 45-year old man, who will be returning from recovery room after undergoing the removal of a mass from his abdomen. While you are </a:t>
            </a:r>
            <a:r>
              <a:rPr lang="en-US" dirty="0" err="1" smtClean="0"/>
              <a:t>prepering</a:t>
            </a:r>
            <a:r>
              <a:rPr lang="en-US" dirty="0" smtClean="0"/>
              <a:t> his room for his return, the nurse and the physician arrive to talk with </a:t>
            </a:r>
            <a:r>
              <a:rPr lang="en-US" dirty="0" err="1" smtClean="0"/>
              <a:t>Mrs</a:t>
            </a:r>
            <a:r>
              <a:rPr lang="en-US" dirty="0" smtClean="0"/>
              <a:t> </a:t>
            </a:r>
            <a:r>
              <a:rPr lang="en-US" dirty="0" err="1" smtClean="0"/>
              <a:t>Mana</a:t>
            </a:r>
            <a:r>
              <a:rPr lang="en-US" dirty="0" smtClean="0"/>
              <a:t> about her husband’s surgery. The doctor explains that the mass was malignant and invasive. Mr. </a:t>
            </a:r>
            <a:r>
              <a:rPr lang="en-US" dirty="0" err="1" smtClean="0"/>
              <a:t>mana</a:t>
            </a:r>
            <a:r>
              <a:rPr lang="en-US" dirty="0" smtClean="0"/>
              <a:t> is a candidate of chemotherapy but his prognosis is guarded because of the extent of the </a:t>
            </a:r>
            <a:r>
              <a:rPr lang="en-US" dirty="0" err="1" smtClean="0"/>
              <a:t>tumour</a:t>
            </a:r>
            <a:r>
              <a:rPr lang="en-US" dirty="0" smtClean="0"/>
              <a:t> growth. Mrs. </a:t>
            </a:r>
            <a:r>
              <a:rPr lang="en-US" dirty="0" err="1" smtClean="0"/>
              <a:t>Mana</a:t>
            </a:r>
            <a:r>
              <a:rPr lang="en-US" dirty="0" smtClean="0"/>
              <a:t> looks away, closes her eyes and only nods her head. </a:t>
            </a:r>
          </a:p>
          <a:p>
            <a:pPr>
              <a:buNone/>
            </a:pPr>
            <a:endParaRPr lang="en-US" dirty="0"/>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FOCUS</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As the physician leaves, the nurse approaches Mrs. </a:t>
            </a:r>
            <a:r>
              <a:rPr lang="en-US" dirty="0" err="1" smtClean="0"/>
              <a:t>Mana</a:t>
            </a:r>
            <a:r>
              <a:rPr lang="en-US" dirty="0" smtClean="0"/>
              <a:t>, sits next to her and puts her hand around Mrs. </a:t>
            </a:r>
            <a:r>
              <a:rPr lang="en-US" dirty="0" err="1" smtClean="0"/>
              <a:t>Mana</a:t>
            </a:r>
            <a:r>
              <a:rPr lang="en-US" dirty="0" smtClean="0"/>
              <a:t> who begins to cry. The nurse uses a soothing voice to tell her that it is okay to cry and assures her she will remain with her. The two of them sit together in silence until Mrs. </a:t>
            </a:r>
            <a:r>
              <a:rPr lang="en-US" dirty="0" err="1" smtClean="0"/>
              <a:t>Mana</a:t>
            </a:r>
            <a:r>
              <a:rPr lang="en-US" dirty="0" smtClean="0"/>
              <a:t> is able to express her feelings. The nurse listens attentively. Later the nurse offers to get a cup of coffee for Mrs. </a:t>
            </a:r>
            <a:r>
              <a:rPr lang="en-US" dirty="0" err="1" smtClean="0"/>
              <a:t>Mana</a:t>
            </a:r>
            <a:r>
              <a:rPr lang="en-US" dirty="0" smtClean="0"/>
              <a:t> and asks if there is anything she could do to assist Mrs. </a:t>
            </a:r>
            <a:r>
              <a:rPr lang="en-US" dirty="0" err="1" smtClean="0"/>
              <a:t>Mana</a:t>
            </a:r>
            <a:r>
              <a:rPr lang="en-US" dirty="0" smtClean="0"/>
              <a:t> at this </a:t>
            </a:r>
            <a:r>
              <a:rPr lang="en-US" dirty="0" err="1" smtClean="0"/>
              <a:t>difficcult</a:t>
            </a:r>
            <a:r>
              <a:rPr lang="en-US" dirty="0" smtClean="0"/>
              <a:t> time.</a:t>
            </a:r>
            <a:endParaRPr lang="en-US" dirty="0"/>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FOCUS</a:t>
            </a:r>
            <a:endParaRPr lang="en-US" dirty="0"/>
          </a:p>
        </p:txBody>
      </p:sp>
      <p:sp>
        <p:nvSpPr>
          <p:cNvPr id="3" name="Content Placeholder 2"/>
          <p:cNvSpPr>
            <a:spLocks noGrp="1"/>
          </p:cNvSpPr>
          <p:nvPr>
            <p:ph idx="1"/>
          </p:nvPr>
        </p:nvSpPr>
        <p:spPr>
          <a:xfrm>
            <a:off x="457200" y="1371600"/>
            <a:ext cx="8229600" cy="5105400"/>
          </a:xfrm>
        </p:spPr>
        <p:txBody>
          <a:bodyPr>
            <a:normAutofit fontScale="92500" lnSpcReduction="10000"/>
          </a:bodyPr>
          <a:lstStyle/>
          <a:p>
            <a:pPr marL="514350" indent="-514350">
              <a:buFont typeface="+mj-lt"/>
              <a:buAutoNum type="arabicPeriod"/>
            </a:pPr>
            <a:r>
              <a:rPr lang="en-US" dirty="0" smtClean="0"/>
              <a:t>Interpret Mrs. </a:t>
            </a:r>
            <a:r>
              <a:rPr lang="en-US" dirty="0" err="1" smtClean="0"/>
              <a:t>Mana’s</a:t>
            </a:r>
            <a:r>
              <a:rPr lang="en-US" dirty="0" smtClean="0"/>
              <a:t> nonverbal </a:t>
            </a:r>
            <a:r>
              <a:rPr lang="en-US" dirty="0" err="1" smtClean="0"/>
              <a:t>behaviour</a:t>
            </a:r>
            <a:r>
              <a:rPr lang="en-US" dirty="0" smtClean="0"/>
              <a:t> in response to the news about her husband’s surgery.</a:t>
            </a:r>
          </a:p>
          <a:p>
            <a:pPr marL="514350" indent="-514350">
              <a:buFont typeface="+mj-lt"/>
              <a:buAutoNum type="arabicPeriod"/>
            </a:pPr>
            <a:r>
              <a:rPr lang="en-US" dirty="0" smtClean="0"/>
              <a:t>Evaluate the nurse’s response towards Mrs. </a:t>
            </a:r>
            <a:r>
              <a:rPr lang="en-US" dirty="0" err="1" smtClean="0"/>
              <a:t>Mana</a:t>
            </a:r>
            <a:r>
              <a:rPr lang="en-US" dirty="0" smtClean="0"/>
              <a:t> based on the concepts of caring and comforting.</a:t>
            </a:r>
          </a:p>
          <a:p>
            <a:pPr marL="514350" indent="-514350">
              <a:buFont typeface="+mj-lt"/>
              <a:buAutoNum type="arabicPeriod"/>
            </a:pPr>
            <a:r>
              <a:rPr lang="en-US" dirty="0" smtClean="0"/>
              <a:t>Why is it important for the nurse to effectively communicate with Mrs. </a:t>
            </a:r>
            <a:r>
              <a:rPr lang="en-US" dirty="0" err="1" smtClean="0"/>
              <a:t>Mana</a:t>
            </a:r>
            <a:r>
              <a:rPr lang="en-US" dirty="0" smtClean="0"/>
              <a:t> at this time?</a:t>
            </a:r>
          </a:p>
          <a:p>
            <a:pPr marL="514350" indent="-514350">
              <a:buFont typeface="+mj-lt"/>
              <a:buAutoNum type="arabicPeriod"/>
            </a:pPr>
            <a:r>
              <a:rPr lang="en-US" dirty="0" smtClean="0"/>
              <a:t>The nurse was described as listening attentively to </a:t>
            </a:r>
            <a:r>
              <a:rPr lang="en-US" dirty="0" err="1" smtClean="0"/>
              <a:t>Mrs.Mana</a:t>
            </a:r>
            <a:r>
              <a:rPr lang="en-US" dirty="0" smtClean="0"/>
              <a:t>. Cite actions that portray attentive listening.</a:t>
            </a:r>
            <a:endParaRPr lang="en-US" dirty="0"/>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smtClean="0"/>
              <a:t>FOCUS</a:t>
            </a:r>
            <a:endParaRPr lang="en-US" dirty="0"/>
          </a:p>
        </p:txBody>
      </p:sp>
      <p:sp>
        <p:nvSpPr>
          <p:cNvPr id="3" name="Content Placeholder 2"/>
          <p:cNvSpPr>
            <a:spLocks noGrp="1"/>
          </p:cNvSpPr>
          <p:nvPr>
            <p:ph idx="1"/>
          </p:nvPr>
        </p:nvSpPr>
        <p:spPr>
          <a:xfrm>
            <a:off x="457200" y="1066800"/>
            <a:ext cx="8382000" cy="5486400"/>
          </a:xfrm>
        </p:spPr>
        <p:txBody>
          <a:bodyPr>
            <a:normAutofit fontScale="85000" lnSpcReduction="10000"/>
          </a:bodyPr>
          <a:lstStyle/>
          <a:p>
            <a:pPr marL="514350" indent="-514350">
              <a:buAutoNum type="arabicPeriod"/>
            </a:pPr>
            <a:r>
              <a:rPr lang="en-US" dirty="0" smtClean="0"/>
              <a:t>Mrs. </a:t>
            </a:r>
            <a:r>
              <a:rPr lang="en-US" dirty="0" err="1" smtClean="0"/>
              <a:t>Mana’s</a:t>
            </a:r>
            <a:r>
              <a:rPr lang="en-US" dirty="0" smtClean="0"/>
              <a:t> nonverbal </a:t>
            </a:r>
            <a:r>
              <a:rPr lang="en-US" dirty="0" err="1" smtClean="0"/>
              <a:t>behaviour</a:t>
            </a:r>
            <a:r>
              <a:rPr lang="en-US" dirty="0" smtClean="0"/>
              <a:t> – changes in posture, facial expression, lack of verbal expression,</a:t>
            </a:r>
          </a:p>
          <a:p>
            <a:pPr marL="514350" indent="-514350">
              <a:buNone/>
            </a:pPr>
            <a:r>
              <a:rPr lang="en-US" dirty="0" smtClean="0"/>
              <a:t>Express fear, disappointment, loss, anxiety, devastation,</a:t>
            </a:r>
          </a:p>
          <a:p>
            <a:pPr marL="514350" indent="-514350">
              <a:buNone/>
            </a:pPr>
            <a:r>
              <a:rPr lang="en-US" dirty="0" smtClean="0"/>
              <a:t>2. Caring actions: </a:t>
            </a:r>
            <a:r>
              <a:rPr lang="en-US" dirty="0" err="1" smtClean="0"/>
              <a:t>sitiing</a:t>
            </a:r>
            <a:r>
              <a:rPr lang="en-US" dirty="0" smtClean="0"/>
              <a:t> with Mrs. </a:t>
            </a:r>
            <a:r>
              <a:rPr lang="en-US" dirty="0" err="1" smtClean="0"/>
              <a:t>Mana</a:t>
            </a:r>
            <a:r>
              <a:rPr lang="en-US" dirty="0" smtClean="0"/>
              <a:t>, listening to her, giving undivided attention, soothing voice, touching, presence, a cup of coffee</a:t>
            </a:r>
          </a:p>
          <a:p>
            <a:pPr marL="514350" indent="-514350">
              <a:buNone/>
            </a:pPr>
            <a:r>
              <a:rPr lang="en-US" dirty="0" smtClean="0"/>
              <a:t>3. Provide information, trusting relationship, Stress reduction, helping families understand treatment options, decision making</a:t>
            </a:r>
          </a:p>
          <a:p>
            <a:pPr marL="514350" indent="-514350">
              <a:buNone/>
            </a:pPr>
            <a:r>
              <a:rPr lang="en-US" dirty="0" smtClean="0"/>
              <a:t>4. Paying attention to both verbal and nonverbal communication, remaining silent, focusing solely on Mrs. </a:t>
            </a:r>
            <a:r>
              <a:rPr lang="en-US" dirty="0" err="1" smtClean="0"/>
              <a:t>Mana</a:t>
            </a:r>
            <a:r>
              <a:rPr lang="en-US" dirty="0" smtClean="0"/>
              <a:t>, encouraging her to talk, not interrupting</a:t>
            </a:r>
            <a:endParaRPr lang="en-US" dirty="0"/>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8000" b="1" dirty="0" smtClean="0"/>
              <a:t>OXYGEN ADMINISTRATION</a:t>
            </a:r>
            <a:endParaRPr lang="en-US" sz="8000" b="1" dirty="0"/>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en-US" b="1" i="1" dirty="0" smtClean="0"/>
              <a:t>Oxygenation</a:t>
            </a:r>
            <a:r>
              <a:rPr lang="en-US" i="1" dirty="0" smtClean="0"/>
              <a:t> </a:t>
            </a:r>
            <a:r>
              <a:rPr lang="en-US" dirty="0" smtClean="0"/>
              <a:t>is</a:t>
            </a:r>
            <a:r>
              <a:rPr lang="en-US" i="1" dirty="0" smtClean="0"/>
              <a:t> </a:t>
            </a:r>
            <a:r>
              <a:rPr lang="en-US" dirty="0" smtClean="0"/>
              <a:t>the process of oxygen diffusing passively from the alveolus to the pulmonary capillary, where it binds to hemoglobin in red blood cells or dissolves into the plasma.</a:t>
            </a:r>
          </a:p>
          <a:p>
            <a:r>
              <a:rPr lang="en-US" dirty="0" smtClean="0"/>
              <a:t> Insufficient oxygenation is termed hypoxemia. </a:t>
            </a:r>
          </a:p>
          <a:p>
            <a:r>
              <a:rPr lang="en-US" b="1" i="1" dirty="0" smtClean="0"/>
              <a:t>Oxygen delivery</a:t>
            </a:r>
          </a:p>
          <a:p>
            <a:pPr>
              <a:buNone/>
            </a:pPr>
            <a:r>
              <a:rPr lang="en-US" dirty="0" smtClean="0"/>
              <a:t> is the rate of oxygen transport from the lungs to the peripheral tissues</a:t>
            </a:r>
          </a:p>
          <a:p>
            <a:r>
              <a:rPr lang="en-US" b="1" i="1" dirty="0" smtClean="0"/>
              <a:t>Oxygen consumption</a:t>
            </a:r>
            <a:r>
              <a:rPr lang="en-US" dirty="0" smtClean="0"/>
              <a:t> </a:t>
            </a:r>
          </a:p>
          <a:p>
            <a:r>
              <a:rPr lang="en-US" dirty="0" smtClean="0"/>
              <a:t>is the rate at which oxygen is removed from the blood for use by the tissues.</a:t>
            </a:r>
            <a:endParaRPr lang="en-US" dirty="0"/>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b="1" dirty="0" smtClean="0"/>
              <a:t>Hypoxia</a:t>
            </a:r>
            <a:r>
              <a:rPr lang="en-US" dirty="0" smtClean="0"/>
              <a:t> literally means "deficient in oxygen”, that is an abnormally </a:t>
            </a:r>
            <a:r>
              <a:rPr lang="en-US" b="1" i="1" dirty="0" smtClean="0"/>
              <a:t>low oxygen availability to the body or an individual tissue or organ.</a:t>
            </a:r>
            <a:endParaRPr lang="en-US" dirty="0" smtClean="0"/>
          </a:p>
          <a:p>
            <a:r>
              <a:rPr lang="en-US" b="1" i="1" dirty="0" smtClean="0"/>
              <a:t> </a:t>
            </a:r>
            <a:r>
              <a:rPr lang="en-US" b="1" dirty="0" smtClean="0"/>
              <a:t>Hypoxemia</a:t>
            </a:r>
            <a:r>
              <a:rPr lang="en-US" dirty="0" smtClean="0"/>
              <a:t> is the </a:t>
            </a:r>
            <a:r>
              <a:rPr lang="en-US" b="1" i="1" dirty="0" smtClean="0"/>
              <a:t>reduction of oxygen specifically in the blood; </a:t>
            </a:r>
            <a:r>
              <a:rPr lang="en-US" dirty="0" smtClean="0"/>
              <a:t>that is decreased partial pressure of oxygen in blood.</a:t>
            </a:r>
          </a:p>
          <a:p>
            <a:r>
              <a:rPr lang="en-US" b="1" dirty="0" smtClean="0"/>
              <a:t> Anoxia</a:t>
            </a:r>
            <a:r>
              <a:rPr lang="en-US" dirty="0" smtClean="0"/>
              <a:t> is when there is </a:t>
            </a:r>
            <a:r>
              <a:rPr lang="en-US" b="1" i="1" dirty="0" smtClean="0"/>
              <a:t>no oxygen</a:t>
            </a:r>
            <a:r>
              <a:rPr lang="en-US" dirty="0" smtClean="0"/>
              <a:t> available at all.</a:t>
            </a:r>
          </a:p>
          <a:p>
            <a:endParaRPr lang="en-US" dirty="0"/>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oxygen is a drug and therefore requires prescribing in all but emergency situations. </a:t>
            </a:r>
          </a:p>
          <a:p>
            <a:r>
              <a:rPr lang="en-US" dirty="0" smtClean="0"/>
              <a:t>Failure to administer oxygen appropriately can result in serious harm to the patient. </a:t>
            </a:r>
          </a:p>
          <a:p>
            <a:r>
              <a:rPr lang="en-US" dirty="0" smtClean="0"/>
              <a:t>The safe implementation of oxygen therapy with appropriate monitoring is an integral component of the health professional’s role.</a:t>
            </a:r>
            <a:endParaRPr lang="en-US" dirty="0"/>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Factors affecting delivery of oxygen to tissues</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a:bodyPr>
          <a:lstStyle/>
          <a:p>
            <a:r>
              <a:rPr lang="en-US" b="1" dirty="0" smtClean="0"/>
              <a:t> </a:t>
            </a:r>
            <a:r>
              <a:rPr lang="en-US" dirty="0" smtClean="0"/>
              <a:t>Inspired oxygen concentration F</a:t>
            </a:r>
            <a:r>
              <a:rPr lang="en-US" b="1" dirty="0" smtClean="0"/>
              <a:t>I</a:t>
            </a:r>
            <a:r>
              <a:rPr lang="en-US" dirty="0" smtClean="0"/>
              <a:t>O2</a:t>
            </a:r>
          </a:p>
          <a:p>
            <a:pPr lvl="0"/>
            <a:r>
              <a:rPr lang="en-US" dirty="0" smtClean="0"/>
              <a:t>Alveolar ventilation</a:t>
            </a:r>
          </a:p>
          <a:p>
            <a:pPr lvl="0"/>
            <a:r>
              <a:rPr lang="en-US" dirty="0" smtClean="0"/>
              <a:t>Ventilation-perfusion distribution within lungs</a:t>
            </a:r>
          </a:p>
          <a:p>
            <a:pPr lvl="0"/>
            <a:r>
              <a:rPr lang="en-US" dirty="0" err="1" smtClean="0"/>
              <a:t>Haemoglobin</a:t>
            </a:r>
            <a:r>
              <a:rPr lang="en-US" dirty="0" smtClean="0"/>
              <a:t> </a:t>
            </a:r>
            <a:r>
              <a:rPr lang="en-US" dirty="0" err="1" smtClean="0"/>
              <a:t>Hb</a:t>
            </a:r>
            <a:r>
              <a:rPr lang="en-US" dirty="0" smtClean="0"/>
              <a:t> and concentrations of agents which may bind to </a:t>
            </a:r>
            <a:r>
              <a:rPr lang="en-US" dirty="0" err="1" smtClean="0"/>
              <a:t>Hb</a:t>
            </a:r>
            <a:r>
              <a:rPr lang="en-US" dirty="0" smtClean="0"/>
              <a:t> as carbon monoxide</a:t>
            </a:r>
          </a:p>
          <a:p>
            <a:pPr lvl="0"/>
            <a:r>
              <a:rPr lang="en-US" dirty="0" smtClean="0"/>
              <a:t>Influences on the oxygen </a:t>
            </a:r>
            <a:r>
              <a:rPr lang="en-US" dirty="0" err="1" smtClean="0"/>
              <a:t>Hb</a:t>
            </a:r>
            <a:r>
              <a:rPr lang="en-US" dirty="0" smtClean="0"/>
              <a:t> dissociation curve</a:t>
            </a:r>
          </a:p>
          <a:p>
            <a:pPr lvl="0"/>
            <a:r>
              <a:rPr lang="en-US" dirty="0" smtClean="0"/>
              <a:t>Cardiac output</a:t>
            </a:r>
          </a:p>
          <a:p>
            <a:pPr lvl="0"/>
            <a:r>
              <a:rPr lang="en-US" dirty="0" smtClean="0"/>
              <a:t>Distribution of capillary blood flow within tissues</a:t>
            </a:r>
          </a:p>
          <a:p>
            <a:endParaRPr lang="en-US" dirty="0"/>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Measures of Oxygenation</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b="1" dirty="0" smtClean="0"/>
              <a:t> </a:t>
            </a:r>
            <a:r>
              <a:rPr lang="en-US" dirty="0" smtClean="0"/>
              <a:t>Arterial oxygen saturation (SaO2)</a:t>
            </a:r>
          </a:p>
          <a:p>
            <a:pPr lvl="0"/>
            <a:r>
              <a:rPr lang="en-US" dirty="0" smtClean="0"/>
              <a:t>Arterial oxygen tension (PaO2)</a:t>
            </a:r>
          </a:p>
          <a:p>
            <a:pPr lvl="0"/>
            <a:r>
              <a:rPr lang="en-US" dirty="0" smtClean="0"/>
              <a:t>A-a oxygen gradient</a:t>
            </a:r>
          </a:p>
          <a:p>
            <a:pPr lvl="0"/>
            <a:r>
              <a:rPr lang="en-US" dirty="0" smtClean="0"/>
              <a:t>PaO2/FiO2 ratio</a:t>
            </a:r>
          </a:p>
          <a:p>
            <a:pPr lvl="0"/>
            <a:r>
              <a:rPr lang="en-US" dirty="0" smtClean="0"/>
              <a:t>A-a oxygen ratio</a:t>
            </a:r>
          </a:p>
          <a:p>
            <a:pPr lvl="0"/>
            <a:r>
              <a:rPr lang="en-US" dirty="0" smtClean="0"/>
              <a:t>Oxygenation index</a:t>
            </a:r>
          </a:p>
          <a:p>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ETHICS </a:t>
            </a:r>
            <a:endParaRPr lang="en-US" b="1" dirty="0"/>
          </a:p>
        </p:txBody>
      </p:sp>
      <p:sp>
        <p:nvSpPr>
          <p:cNvPr id="3" name="Content Placeholder 2"/>
          <p:cNvSpPr>
            <a:spLocks noGrp="1"/>
          </p:cNvSpPr>
          <p:nvPr>
            <p:ph idx="1"/>
          </p:nvPr>
        </p:nvSpPr>
        <p:spPr>
          <a:xfrm>
            <a:off x="457200" y="1371600"/>
            <a:ext cx="8229600" cy="4953000"/>
          </a:xfrm>
        </p:spPr>
        <p:txBody>
          <a:bodyPr>
            <a:normAutofit fontScale="85000" lnSpcReduction="20000"/>
          </a:bodyPr>
          <a:lstStyle/>
          <a:p>
            <a:pPr>
              <a:buNone/>
            </a:pPr>
            <a:r>
              <a:rPr lang="en-US" dirty="0"/>
              <a:t>R</a:t>
            </a:r>
            <a:r>
              <a:rPr lang="en-US" dirty="0" smtClean="0"/>
              <a:t>efers </a:t>
            </a:r>
            <a:r>
              <a:rPr lang="en-US" dirty="0"/>
              <a:t>to ethical issues that occur in Nursing </a:t>
            </a:r>
            <a:r>
              <a:rPr lang="en-US" dirty="0" smtClean="0"/>
              <a:t>practice.</a:t>
            </a:r>
          </a:p>
          <a:p>
            <a:endParaRPr lang="en-US" dirty="0" smtClean="0"/>
          </a:p>
          <a:p>
            <a:pPr>
              <a:buNone/>
            </a:pPr>
            <a:r>
              <a:rPr lang="en-US" dirty="0" smtClean="0"/>
              <a:t>The </a:t>
            </a:r>
            <a:r>
              <a:rPr lang="en-US" dirty="0"/>
              <a:t>nurse:-</a:t>
            </a:r>
          </a:p>
          <a:p>
            <a:pPr lvl="0"/>
            <a:r>
              <a:rPr lang="en-US" dirty="0"/>
              <a:t>maintains patient confidentiality within legal and regulatory parameters.</a:t>
            </a:r>
          </a:p>
          <a:p>
            <a:pPr lvl="0"/>
            <a:r>
              <a:rPr lang="en-US" dirty="0"/>
              <a:t>acts as the patient’s advocate and assists patients in developing skills so they can advocate for themselves.</a:t>
            </a:r>
          </a:p>
          <a:p>
            <a:pPr lvl="0"/>
            <a:r>
              <a:rPr lang="en-US" dirty="0"/>
              <a:t>Delivers care in a non-judgmental and non-discriminatory manner that preserves patient autonomy, dignity and rights.</a:t>
            </a:r>
          </a:p>
          <a:p>
            <a:pPr lvl="0"/>
            <a:r>
              <a:rPr lang="en-US" dirty="0"/>
              <a:t>Seeks available resources in formulating ethical decisions.</a:t>
            </a:r>
          </a:p>
          <a:p>
            <a:endParaRPr lang="en-US" dirty="0" smtClean="0"/>
          </a:p>
          <a:p>
            <a:endParaRPr lang="en-US" dirty="0"/>
          </a:p>
          <a:p>
            <a:endParaRPr lang="en-US" dirty="0"/>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b="1" dirty="0" smtClean="0"/>
              <a:t/>
            </a:r>
            <a:br>
              <a:rPr lang="en-AU" b="1" dirty="0" smtClean="0"/>
            </a:br>
            <a:r>
              <a:rPr lang="en-AU" b="1" dirty="0" smtClean="0"/>
              <a:t>Signs and Symptoms of Hypoxemia and Hypoxia</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pPr lvl="0"/>
            <a:r>
              <a:rPr lang="en-AU" dirty="0" err="1" smtClean="0"/>
              <a:t>Dyspnea</a:t>
            </a:r>
            <a:r>
              <a:rPr lang="en-AU" dirty="0" smtClean="0"/>
              <a:t>, </a:t>
            </a:r>
            <a:r>
              <a:rPr lang="en-AU" dirty="0" err="1" smtClean="0"/>
              <a:t>tachypnea</a:t>
            </a:r>
            <a:r>
              <a:rPr lang="en-AU" dirty="0" smtClean="0"/>
              <a:t>. Hyperventilation</a:t>
            </a:r>
            <a:endParaRPr lang="en-US" dirty="0" smtClean="0"/>
          </a:p>
          <a:p>
            <a:pPr lvl="0"/>
            <a:r>
              <a:rPr lang="en-AU" dirty="0" smtClean="0"/>
              <a:t>Cyanosis +/- </a:t>
            </a:r>
            <a:endParaRPr lang="en-US" dirty="0" smtClean="0"/>
          </a:p>
          <a:p>
            <a:pPr lvl="0"/>
            <a:r>
              <a:rPr lang="en-AU" dirty="0" smtClean="0"/>
              <a:t>Impaired mental performance, coma</a:t>
            </a:r>
            <a:endParaRPr lang="en-US" dirty="0" smtClean="0"/>
          </a:p>
          <a:p>
            <a:pPr lvl="0"/>
            <a:r>
              <a:rPr lang="en-AU" dirty="0" smtClean="0"/>
              <a:t>Seizures, brain injury</a:t>
            </a:r>
            <a:endParaRPr lang="en-US" dirty="0" smtClean="0"/>
          </a:p>
          <a:p>
            <a:pPr lvl="0"/>
            <a:r>
              <a:rPr lang="en-AU" dirty="0" smtClean="0"/>
              <a:t>Tachycardia/ Hypertension – </a:t>
            </a:r>
            <a:endParaRPr lang="en-US" dirty="0" smtClean="0"/>
          </a:p>
          <a:p>
            <a:pPr lvl="0"/>
            <a:r>
              <a:rPr lang="en-AU" dirty="0" smtClean="0"/>
              <a:t>Hypotension/ </a:t>
            </a:r>
            <a:r>
              <a:rPr lang="en-AU" dirty="0" err="1" smtClean="0"/>
              <a:t>Bradycardia</a:t>
            </a:r>
            <a:endParaRPr lang="en-US" dirty="0" smtClean="0"/>
          </a:p>
          <a:p>
            <a:pPr lvl="0"/>
            <a:r>
              <a:rPr lang="en-AU" dirty="0" smtClean="0"/>
              <a:t>Lactic acidosis</a:t>
            </a:r>
            <a:endParaRPr lang="en-US" dirty="0" smtClean="0"/>
          </a:p>
          <a:p>
            <a:endParaRPr lang="en-US" dirty="0"/>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Consequences of Hypoxemia</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b="1" dirty="0" smtClean="0"/>
              <a:t> </a:t>
            </a:r>
            <a:endParaRPr lang="en-US" dirty="0" smtClean="0"/>
          </a:p>
          <a:p>
            <a:pPr lvl="0"/>
            <a:r>
              <a:rPr lang="en-US" dirty="0" smtClean="0"/>
              <a:t>Systemic hypotension</a:t>
            </a:r>
          </a:p>
          <a:p>
            <a:pPr lvl="0"/>
            <a:r>
              <a:rPr lang="en-US" dirty="0" smtClean="0"/>
              <a:t>Pulmonary hypertension which can lead to  heart failure</a:t>
            </a:r>
          </a:p>
          <a:p>
            <a:pPr lvl="0"/>
            <a:r>
              <a:rPr lang="en-US" dirty="0" err="1" smtClean="0"/>
              <a:t>Polycythemia</a:t>
            </a:r>
            <a:endParaRPr lang="en-US" dirty="0" smtClean="0"/>
          </a:p>
          <a:p>
            <a:pPr lvl="0"/>
            <a:r>
              <a:rPr lang="en-US" dirty="0" smtClean="0"/>
              <a:t>Tachycardia</a:t>
            </a:r>
          </a:p>
          <a:p>
            <a:pPr lvl="0"/>
            <a:r>
              <a:rPr lang="en-US" dirty="0" smtClean="0"/>
              <a:t>Cerebral involvement (from confusion to coma)</a:t>
            </a:r>
          </a:p>
          <a:p>
            <a:endParaRPr lang="en-US" dirty="0"/>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Objectives of Oxygen therapy</a:t>
            </a:r>
            <a:endParaRPr lang="en-US" dirty="0" smtClean="0"/>
          </a:p>
          <a:p>
            <a:r>
              <a:rPr lang="en-US" dirty="0" smtClean="0"/>
              <a:t>To overcome the reduced partial pressure and oxygen quantity in blood</a:t>
            </a:r>
          </a:p>
          <a:p>
            <a:r>
              <a:rPr lang="en-US" dirty="0" smtClean="0"/>
              <a:t>To increase the quantity of oxygen carried in solution in the plasma, even when the Hemoglobin is fully saturated.</a:t>
            </a:r>
          </a:p>
          <a:p>
            <a:endParaRPr lang="en-US" dirty="0"/>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Indications of Oxygen therapy:</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62500" lnSpcReduction="20000"/>
          </a:bodyPr>
          <a:lstStyle/>
          <a:p>
            <a:pPr>
              <a:buNone/>
            </a:pPr>
            <a:r>
              <a:rPr lang="en-GB" b="1" dirty="0" smtClean="0"/>
              <a:t>Respiratory compromise</a:t>
            </a:r>
            <a:endParaRPr lang="en-US" dirty="0" smtClean="0"/>
          </a:p>
          <a:p>
            <a:r>
              <a:rPr lang="en-GB" b="1" dirty="0" smtClean="0"/>
              <a:t> </a:t>
            </a:r>
            <a:r>
              <a:rPr lang="en-GB" dirty="0" smtClean="0"/>
              <a:t>Cyanosis</a:t>
            </a:r>
            <a:endParaRPr lang="en-US" dirty="0" smtClean="0"/>
          </a:p>
          <a:p>
            <a:r>
              <a:rPr lang="en-GB" dirty="0" err="1" smtClean="0"/>
              <a:t>Tachypnoea</a:t>
            </a:r>
            <a:endParaRPr lang="en-US" dirty="0" smtClean="0"/>
          </a:p>
          <a:p>
            <a:r>
              <a:rPr lang="en-GB" dirty="0" smtClean="0"/>
              <a:t>Hypoxemia</a:t>
            </a:r>
            <a:endParaRPr lang="en-US" dirty="0" smtClean="0"/>
          </a:p>
          <a:p>
            <a:r>
              <a:rPr lang="en-GB" dirty="0" smtClean="0"/>
              <a:t>Partially obstructed airway</a:t>
            </a:r>
            <a:endParaRPr lang="en-US" dirty="0" smtClean="0"/>
          </a:p>
          <a:p>
            <a:pPr>
              <a:buNone/>
            </a:pPr>
            <a:r>
              <a:rPr lang="en-GB" b="1" dirty="0" smtClean="0"/>
              <a:t>Cardiac compromise</a:t>
            </a:r>
            <a:endParaRPr lang="en-US" dirty="0" smtClean="0"/>
          </a:p>
          <a:p>
            <a:r>
              <a:rPr lang="en-GB" b="1" dirty="0" smtClean="0"/>
              <a:t> </a:t>
            </a:r>
            <a:r>
              <a:rPr lang="en-GB" dirty="0" smtClean="0"/>
              <a:t>Chest pain</a:t>
            </a:r>
            <a:endParaRPr lang="en-US" dirty="0" smtClean="0"/>
          </a:p>
          <a:p>
            <a:r>
              <a:rPr lang="en-GB" dirty="0" smtClean="0"/>
              <a:t>Shock</a:t>
            </a:r>
            <a:endParaRPr lang="en-US" dirty="0" smtClean="0"/>
          </a:p>
          <a:p>
            <a:r>
              <a:rPr lang="en-GB" dirty="0" smtClean="0"/>
              <a:t>Tachycardia</a:t>
            </a:r>
            <a:endParaRPr lang="en-US" dirty="0" smtClean="0"/>
          </a:p>
          <a:p>
            <a:r>
              <a:rPr lang="en-GB" dirty="0" smtClean="0"/>
              <a:t>Arrhythmias</a:t>
            </a:r>
            <a:endParaRPr lang="en-US" dirty="0" smtClean="0"/>
          </a:p>
          <a:p>
            <a:pPr>
              <a:buNone/>
            </a:pPr>
            <a:r>
              <a:rPr lang="en-GB" b="1" dirty="0" smtClean="0"/>
              <a:t>Neurological deficits</a:t>
            </a:r>
            <a:endParaRPr lang="en-US" dirty="0" smtClean="0"/>
          </a:p>
          <a:p>
            <a:r>
              <a:rPr lang="en-GB" b="1" dirty="0" smtClean="0"/>
              <a:t> </a:t>
            </a:r>
            <a:r>
              <a:rPr lang="en-US" dirty="0" err="1" smtClean="0"/>
              <a:t>Cerebrovascular</a:t>
            </a:r>
            <a:r>
              <a:rPr lang="en-US" dirty="0" smtClean="0"/>
              <a:t> accident</a:t>
            </a:r>
          </a:p>
          <a:p>
            <a:r>
              <a:rPr lang="en-GB" dirty="0" smtClean="0"/>
              <a:t>Spinal injuries</a:t>
            </a:r>
            <a:endParaRPr lang="en-US" dirty="0" smtClean="0"/>
          </a:p>
          <a:p>
            <a:r>
              <a:rPr lang="en-GB" dirty="0" smtClean="0"/>
              <a:t>Coma</a:t>
            </a:r>
            <a:endParaRPr lang="en-US" dirty="0" smtClean="0"/>
          </a:p>
          <a:p>
            <a:endParaRPr lang="en-US" dirty="0"/>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GB" b="1" dirty="0" smtClean="0"/>
              <a:t>Types of oxygen delivery</a:t>
            </a:r>
            <a:endParaRPr lang="en-US" dirty="0" smtClean="0"/>
          </a:p>
          <a:p>
            <a:pPr lvl="0"/>
            <a:r>
              <a:rPr lang="en-GB" dirty="0" smtClean="0"/>
              <a:t>Nasal </a:t>
            </a:r>
            <a:r>
              <a:rPr lang="en-GB" dirty="0" err="1" smtClean="0"/>
              <a:t>cannulae</a:t>
            </a:r>
            <a:endParaRPr lang="en-US" dirty="0" smtClean="0"/>
          </a:p>
          <a:p>
            <a:pPr lvl="0"/>
            <a:r>
              <a:rPr lang="en-GB" dirty="0" smtClean="0"/>
              <a:t>Medium concentration mask</a:t>
            </a:r>
            <a:endParaRPr lang="en-US" dirty="0" smtClean="0"/>
          </a:p>
          <a:p>
            <a:pPr lvl="0"/>
            <a:r>
              <a:rPr lang="en-GB" dirty="0" smtClean="0"/>
              <a:t>Fixed concentration mask</a:t>
            </a:r>
            <a:endParaRPr lang="en-US" dirty="0" smtClean="0"/>
          </a:p>
          <a:p>
            <a:pPr lvl="0"/>
            <a:r>
              <a:rPr lang="en-GB" dirty="0" smtClean="0"/>
              <a:t>Non-</a:t>
            </a:r>
            <a:r>
              <a:rPr lang="en-GB" dirty="0" err="1" smtClean="0"/>
              <a:t>rebreather</a:t>
            </a:r>
            <a:r>
              <a:rPr lang="en-GB" dirty="0" smtClean="0"/>
              <a:t> bag</a:t>
            </a:r>
            <a:endParaRPr lang="en-US" dirty="0" smtClean="0"/>
          </a:p>
          <a:p>
            <a:pPr lvl="0"/>
            <a:r>
              <a:rPr lang="en-GB" dirty="0" smtClean="0"/>
              <a:t>Humidified circuits</a:t>
            </a:r>
            <a:endParaRPr lang="en-US" dirty="0" smtClean="0"/>
          </a:p>
          <a:p>
            <a:pPr lvl="0"/>
            <a:r>
              <a:rPr lang="en-GB" dirty="0" smtClean="0"/>
              <a:t>High flow systems</a:t>
            </a:r>
            <a:endParaRPr lang="en-US" dirty="0" smtClean="0"/>
          </a:p>
          <a:p>
            <a:endParaRPr lang="en-US" dirty="0"/>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Oxygen Administration Safety</a:t>
            </a:r>
          </a:p>
          <a:p>
            <a:pPr lvl="0"/>
            <a:r>
              <a:rPr lang="en-US" dirty="0" smtClean="0"/>
              <a:t>·          Oxygen is extremely hazardous in contact with an open flame</a:t>
            </a:r>
          </a:p>
          <a:p>
            <a:pPr lvl="0"/>
            <a:r>
              <a:rPr lang="en-US" dirty="0" smtClean="0"/>
              <a:t>·          Do not allow smoking in an area where oxygen is being administered</a:t>
            </a:r>
          </a:p>
          <a:p>
            <a:pPr lvl="0"/>
            <a:r>
              <a:rPr lang="en-US" dirty="0" smtClean="0"/>
              <a:t>·          Educate all patients on O</a:t>
            </a:r>
            <a:r>
              <a:rPr lang="en-US" baseline="-25000" dirty="0" smtClean="0"/>
              <a:t>2</a:t>
            </a:r>
            <a:endParaRPr lang="en-US" dirty="0" smtClean="0"/>
          </a:p>
          <a:p>
            <a:endParaRPr lang="en-US" dirty="0"/>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Methods of Oxygen Administration</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pPr>
              <a:buNone/>
            </a:pPr>
            <a:r>
              <a:rPr lang="en-US" b="1" dirty="0" smtClean="0"/>
              <a:t>Nasal </a:t>
            </a:r>
            <a:r>
              <a:rPr lang="en-US" b="1" dirty="0" err="1" smtClean="0"/>
              <a:t>cannulas</a:t>
            </a:r>
            <a:endParaRPr lang="en-US" dirty="0" smtClean="0"/>
          </a:p>
          <a:p>
            <a:r>
              <a:rPr lang="en-US" dirty="0" smtClean="0"/>
              <a:t>Two prongs inserted just inside  anterior </a:t>
            </a:r>
            <a:r>
              <a:rPr lang="en-US" dirty="0" err="1" smtClean="0"/>
              <a:t>nares</a:t>
            </a:r>
            <a:r>
              <a:rPr lang="en-US" dirty="0" smtClean="0"/>
              <a:t> and supported on a light frame</a:t>
            </a:r>
          </a:p>
          <a:p>
            <a:r>
              <a:rPr lang="en-US" dirty="0" smtClean="0"/>
              <a:t>Oxygen is supplied at rates of 1-4 liters/min resulting in inspired concentrations of approx. 25-30%</a:t>
            </a:r>
          </a:p>
          <a:p>
            <a:r>
              <a:rPr lang="en-US" dirty="0" smtClean="0"/>
              <a:t>                                                        </a:t>
            </a:r>
          </a:p>
          <a:p>
            <a:endParaRPr lang="en-US" dirty="0"/>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Masks</a:t>
            </a:r>
            <a:endParaRPr lang="en-US" dirty="0" smtClean="0"/>
          </a:p>
          <a:p>
            <a:r>
              <a:rPr lang="en-US" dirty="0" smtClean="0"/>
              <a:t>Simple plastic masks fit over nose and mouth allow inspired oxygen concentrations of </a:t>
            </a:r>
            <a:r>
              <a:rPr lang="en-US" dirty="0" err="1" smtClean="0"/>
              <a:t>upto</a:t>
            </a:r>
            <a:r>
              <a:rPr lang="en-US" dirty="0" smtClean="0"/>
              <a:t> 60% when supplied with flow rates of 6 liters/min</a:t>
            </a:r>
          </a:p>
          <a:p>
            <a:r>
              <a:rPr lang="en-US" dirty="0" smtClean="0"/>
              <a:t>Some accumulation of CO2 occurs within the mask (2%),so cautious use in patients liable to develop CO2 retention</a:t>
            </a:r>
          </a:p>
          <a:p>
            <a:endParaRPr lang="en-US" dirty="0"/>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err="1" smtClean="0"/>
              <a:t>Venturi</a:t>
            </a:r>
            <a:r>
              <a:rPr lang="en-US" dirty="0" smtClean="0"/>
              <a:t> Masks</a:t>
            </a:r>
          </a:p>
          <a:p>
            <a:r>
              <a:rPr lang="en-US" dirty="0" smtClean="0"/>
              <a:t> </a:t>
            </a:r>
          </a:p>
          <a:p>
            <a:r>
              <a:rPr lang="en-US" dirty="0" smtClean="0"/>
              <a:t>Useful mask for delivering controlled oxygen concentrations (e.g. CO2 retainer patients) based on </a:t>
            </a:r>
            <a:r>
              <a:rPr lang="en-US" dirty="0" err="1" smtClean="0"/>
              <a:t>Venturi</a:t>
            </a:r>
            <a:r>
              <a:rPr lang="en-US" dirty="0" smtClean="0"/>
              <a:t> principle</a:t>
            </a:r>
          </a:p>
          <a:p>
            <a:r>
              <a:rPr lang="en-US" b="1" dirty="0" err="1" smtClean="0"/>
              <a:t>Venturi</a:t>
            </a:r>
            <a:r>
              <a:rPr lang="en-US" b="1" dirty="0" smtClean="0"/>
              <a:t> principle</a:t>
            </a:r>
            <a:r>
              <a:rPr lang="en-US" i="1" dirty="0" smtClean="0"/>
              <a:t>:</a:t>
            </a:r>
            <a:endParaRPr lang="en-US" dirty="0" smtClean="0"/>
          </a:p>
          <a:p>
            <a:r>
              <a:rPr lang="en-US" dirty="0" smtClean="0"/>
              <a:t> As the oxygen enters the mask through a narrow jet, it entrains a constant flow of air, which enters via surrounding holes. </a:t>
            </a:r>
          </a:p>
          <a:p>
            <a:endParaRPr lang="en-US" dirty="0"/>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GB" b="1" dirty="0" smtClean="0"/>
              <a:t>Non </a:t>
            </a:r>
            <a:r>
              <a:rPr lang="en-GB" b="1" dirty="0" err="1" smtClean="0"/>
              <a:t>Rebreather</a:t>
            </a:r>
            <a:r>
              <a:rPr lang="en-GB" b="1" dirty="0" smtClean="0"/>
              <a:t> bags</a:t>
            </a:r>
            <a:endParaRPr lang="en-US" dirty="0" smtClean="0"/>
          </a:p>
          <a:p>
            <a:r>
              <a:rPr lang="en-GB" dirty="0" smtClean="0"/>
              <a:t>Reservoir bags’</a:t>
            </a:r>
            <a:endParaRPr lang="en-US" dirty="0" smtClean="0"/>
          </a:p>
          <a:p>
            <a:r>
              <a:rPr lang="en-GB" dirty="0" smtClean="0"/>
              <a:t>Deliver FiO</a:t>
            </a:r>
            <a:r>
              <a:rPr lang="en-GB" baseline="-25000" dirty="0" smtClean="0"/>
              <a:t>2</a:t>
            </a:r>
            <a:r>
              <a:rPr lang="en-GB" dirty="0" smtClean="0"/>
              <a:t> 0.6 – 0.8</a:t>
            </a:r>
            <a:endParaRPr lang="en-US" dirty="0" smtClean="0"/>
          </a:p>
          <a:p>
            <a:r>
              <a:rPr lang="en-GB" dirty="0" smtClean="0"/>
              <a:t>Flow rate must be set to 15l/min</a:t>
            </a:r>
            <a:endParaRPr lang="en-US" dirty="0" smtClean="0"/>
          </a:p>
          <a:p>
            <a:r>
              <a:rPr lang="en-GB" dirty="0" smtClean="0"/>
              <a:t>Fill reservoir 2 thirds before applying</a:t>
            </a:r>
            <a:endParaRPr lang="en-US" dirty="0" smtClean="0"/>
          </a:p>
          <a:p>
            <a:r>
              <a:rPr lang="en-GB" dirty="0" smtClean="0"/>
              <a:t>Useful in acute situation</a:t>
            </a:r>
            <a:endParaRPr lang="en-US" dirty="0" smtClean="0"/>
          </a:p>
          <a:p>
            <a:r>
              <a:rPr lang="en-GB" dirty="0" smtClean="0"/>
              <a:t>Should not be worn &gt;24hrs</a:t>
            </a:r>
            <a:endParaRPr lang="en-US" dirty="0" smtClean="0"/>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Definitions</a:t>
            </a:r>
            <a:r>
              <a:rPr lang="en-US" dirty="0" smtClean="0"/>
              <a:t> </a:t>
            </a:r>
            <a:endParaRPr lang="en-US" dirty="0"/>
          </a:p>
        </p:txBody>
      </p:sp>
      <p:sp>
        <p:nvSpPr>
          <p:cNvPr id="3" name="Content Placeholder 2"/>
          <p:cNvSpPr>
            <a:spLocks noGrp="1"/>
          </p:cNvSpPr>
          <p:nvPr>
            <p:ph idx="1"/>
          </p:nvPr>
        </p:nvSpPr>
        <p:spPr/>
        <p:txBody>
          <a:bodyPr>
            <a:normAutofit/>
          </a:bodyPr>
          <a:lstStyle/>
          <a:p>
            <a:r>
              <a:rPr lang="en-US" dirty="0" smtClean="0"/>
              <a:t>The word </a:t>
            </a:r>
            <a:r>
              <a:rPr lang="en-US" b="1" dirty="0" smtClean="0"/>
              <a:t>nursing</a:t>
            </a:r>
            <a:r>
              <a:rPr lang="en-US" dirty="0" smtClean="0"/>
              <a:t> itself is derived from the Latin </a:t>
            </a:r>
            <a:r>
              <a:rPr lang="en-US" u="sng" dirty="0" err="1" smtClean="0"/>
              <a:t>nutrire</a:t>
            </a:r>
            <a:r>
              <a:rPr lang="en-US" dirty="0" smtClean="0"/>
              <a:t> "to nourish".</a:t>
            </a:r>
          </a:p>
          <a:p>
            <a:r>
              <a:rPr lang="en-US" dirty="0" smtClean="0"/>
              <a:t>The spirit of nursing has </a:t>
            </a:r>
            <a:r>
              <a:rPr lang="en-US" b="1" dirty="0" smtClean="0"/>
              <a:t>no sexual boundaries</a:t>
            </a:r>
            <a:r>
              <a:rPr lang="en-US" dirty="0" smtClean="0"/>
              <a:t>. Human beings of both sexes have a natural tendency to respond to helplessness or a threat to life from disease or injury (Donahue, 1996).</a:t>
            </a: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t>PURPOSE OF NURSING ETHICS</a:t>
            </a:r>
            <a:endParaRPr lang="en-US" dirty="0"/>
          </a:p>
        </p:txBody>
      </p:sp>
      <p:sp>
        <p:nvSpPr>
          <p:cNvPr id="3" name="Content Placeholder 2"/>
          <p:cNvSpPr>
            <a:spLocks noGrp="1"/>
          </p:cNvSpPr>
          <p:nvPr>
            <p:ph idx="1"/>
          </p:nvPr>
        </p:nvSpPr>
        <p:spPr>
          <a:xfrm>
            <a:off x="457200" y="914400"/>
            <a:ext cx="8229600" cy="5943600"/>
          </a:xfrm>
        </p:spPr>
        <p:txBody>
          <a:bodyPr>
            <a:normAutofit/>
          </a:bodyPr>
          <a:lstStyle/>
          <a:p>
            <a:r>
              <a:rPr lang="en-US" dirty="0" smtClean="0"/>
              <a:t>Inform the public about the minimum standards of the profession.</a:t>
            </a:r>
          </a:p>
          <a:p>
            <a:r>
              <a:rPr lang="en-US" dirty="0" smtClean="0"/>
              <a:t>Provide a sign of the profession’s commitment to the public it serves.</a:t>
            </a:r>
          </a:p>
          <a:p>
            <a:r>
              <a:rPr lang="en-US" dirty="0" smtClean="0"/>
              <a:t>Outline the major ethical considerations of the profession.</a:t>
            </a:r>
          </a:p>
          <a:p>
            <a:r>
              <a:rPr lang="en-US" dirty="0" smtClean="0"/>
              <a:t>Provide ethical standards for professional </a:t>
            </a:r>
            <a:r>
              <a:rPr lang="en-US" dirty="0" err="1" smtClean="0"/>
              <a:t>behaviour</a:t>
            </a:r>
            <a:r>
              <a:rPr lang="en-US" dirty="0" smtClean="0"/>
              <a:t>.</a:t>
            </a:r>
          </a:p>
          <a:p>
            <a:r>
              <a:rPr lang="en-US" dirty="0" smtClean="0"/>
              <a:t>Guide the profession in self regulation.</a:t>
            </a:r>
          </a:p>
          <a:p>
            <a:r>
              <a:rPr lang="en-US" dirty="0" smtClean="0"/>
              <a:t>Remind the nurses of the special responsibility they assume when caring for the sick.</a:t>
            </a:r>
          </a:p>
          <a:p>
            <a:endParaRPr lang="en-US" dirty="0"/>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err="1" smtClean="0"/>
              <a:t>Transtracheal</a:t>
            </a:r>
            <a:r>
              <a:rPr lang="en-US" b="1" dirty="0" smtClean="0"/>
              <a:t> oxygen</a:t>
            </a:r>
            <a:endParaRPr lang="en-US" dirty="0" smtClean="0"/>
          </a:p>
          <a:p>
            <a:r>
              <a:rPr lang="en-US" dirty="0" smtClean="0"/>
              <a:t> </a:t>
            </a:r>
          </a:p>
          <a:p>
            <a:r>
              <a:rPr lang="en-US" dirty="0" smtClean="0"/>
              <a:t>Delivered via a </a:t>
            </a:r>
            <a:r>
              <a:rPr lang="en-US" dirty="0" err="1" smtClean="0"/>
              <a:t>microcatheter</a:t>
            </a:r>
            <a:r>
              <a:rPr lang="en-US" dirty="0" smtClean="0"/>
              <a:t> inserted through the anterior tracheal wall with the tip lying just above the carina</a:t>
            </a:r>
          </a:p>
          <a:p>
            <a:endParaRPr lang="en-US" dirty="0"/>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b="1" dirty="0" smtClean="0"/>
              <a:t>Tents</a:t>
            </a:r>
            <a:endParaRPr lang="en-US" dirty="0" smtClean="0"/>
          </a:p>
          <a:p>
            <a:r>
              <a:rPr lang="en-US" dirty="0" smtClean="0"/>
              <a:t>Used only for children who do not tolerate masks well.</a:t>
            </a:r>
          </a:p>
          <a:p>
            <a:r>
              <a:rPr lang="en-US" b="1" dirty="0" smtClean="0"/>
              <a:t> </a:t>
            </a:r>
            <a:endParaRPr lang="en-US" dirty="0" smtClean="0"/>
          </a:p>
          <a:p>
            <a:r>
              <a:rPr lang="en-US" b="1" dirty="0" smtClean="0"/>
              <a:t>Ventilators</a:t>
            </a:r>
            <a:endParaRPr lang="en-US" dirty="0" smtClean="0"/>
          </a:p>
          <a:p>
            <a:r>
              <a:rPr lang="en-US" dirty="0" smtClean="0"/>
              <a:t>Complete control over the composition of the inspired gas is available.</a:t>
            </a:r>
          </a:p>
          <a:p>
            <a:r>
              <a:rPr lang="en-US" dirty="0" smtClean="0"/>
              <a:t>Patient is mechanically ventilated via </a:t>
            </a:r>
            <a:r>
              <a:rPr lang="en-US" dirty="0" err="1" smtClean="0"/>
              <a:t>endotracheal</a:t>
            </a:r>
            <a:r>
              <a:rPr lang="en-US" dirty="0" smtClean="0"/>
              <a:t> tube or </a:t>
            </a:r>
            <a:r>
              <a:rPr lang="en-US" dirty="0" err="1" smtClean="0"/>
              <a:t>tracheostomy</a:t>
            </a:r>
            <a:r>
              <a:rPr lang="en-US" dirty="0" smtClean="0"/>
              <a:t> tube</a:t>
            </a:r>
          </a:p>
          <a:p>
            <a:endParaRPr lang="en-US" dirty="0"/>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r>
              <a:rPr lang="en-US" b="1" dirty="0" smtClean="0"/>
              <a:t>Hyperbaric Oxygen</a:t>
            </a:r>
            <a:endParaRPr lang="en-US" dirty="0" smtClean="0"/>
          </a:p>
          <a:p>
            <a:r>
              <a:rPr lang="en-US" dirty="0" smtClean="0"/>
              <a:t>100% oxygen is given at an increased pressure of 3 atm.</a:t>
            </a:r>
          </a:p>
          <a:p>
            <a:r>
              <a:rPr lang="en-US" dirty="0" smtClean="0"/>
              <a:t>Since normal air is 20% oxygen, pure oxygen would be 5 times more oxygen, and at 3times normal air pressure, a patient gets 15 times more oxygen than normal. </a:t>
            </a:r>
          </a:p>
          <a:p>
            <a:r>
              <a:rPr lang="en-US" dirty="0" smtClean="0"/>
              <a:t> </a:t>
            </a:r>
          </a:p>
          <a:p>
            <a:r>
              <a:rPr lang="en-US" dirty="0" smtClean="0"/>
              <a:t/>
            </a:r>
            <a:br>
              <a:rPr lang="en-US" dirty="0" smtClean="0"/>
            </a:br>
            <a:r>
              <a:rPr lang="en-US" b="1" dirty="0" smtClean="0"/>
              <a:t>Indications:</a:t>
            </a:r>
            <a:endParaRPr lang="en-US" dirty="0" smtClean="0"/>
          </a:p>
          <a:p>
            <a:pPr lvl="0"/>
            <a:r>
              <a:rPr lang="en-US" dirty="0" smtClean="0"/>
              <a:t>Decompression illness (the "bends") </a:t>
            </a:r>
          </a:p>
          <a:p>
            <a:pPr lvl="0"/>
            <a:r>
              <a:rPr lang="en-US" dirty="0" smtClean="0"/>
              <a:t>Carbon monoxide poisoning </a:t>
            </a:r>
          </a:p>
          <a:p>
            <a:pPr lvl="0"/>
            <a:r>
              <a:rPr lang="en-US" dirty="0" smtClean="0"/>
              <a:t>Radiation necrosis </a:t>
            </a:r>
          </a:p>
          <a:p>
            <a:pPr lvl="0"/>
            <a:r>
              <a:rPr lang="en-US" dirty="0" smtClean="0"/>
              <a:t>Reconstructive surgery </a:t>
            </a:r>
          </a:p>
          <a:p>
            <a:pPr lvl="0"/>
            <a:r>
              <a:rPr lang="en-US" dirty="0" smtClean="0"/>
              <a:t>Some </a:t>
            </a:r>
            <a:r>
              <a:rPr lang="en-US" dirty="0" err="1" smtClean="0"/>
              <a:t>infections,wounds</a:t>
            </a:r>
            <a:r>
              <a:rPr lang="en-US" dirty="0" smtClean="0"/>
              <a:t> </a:t>
            </a:r>
            <a:endParaRPr lang="en-US" dirty="0"/>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smtClean="0"/>
              <a:t>Nasal </a:t>
            </a:r>
            <a:r>
              <a:rPr lang="en-US" dirty="0" err="1" smtClean="0"/>
              <a:t>Cannula</a:t>
            </a:r>
            <a:endParaRPr lang="en-US" dirty="0" smtClean="0"/>
          </a:p>
          <a:p>
            <a:pPr lvl="0"/>
            <a:r>
              <a:rPr lang="en-US" dirty="0" smtClean="0"/>
              <a:t>·          Low concentration device</a:t>
            </a:r>
          </a:p>
          <a:p>
            <a:pPr lvl="0"/>
            <a:r>
              <a:rPr lang="en-US" dirty="0" smtClean="0"/>
              <a:t>·          Only for patients NOT in respiratory distress</a:t>
            </a:r>
          </a:p>
          <a:p>
            <a:pPr lvl="0"/>
            <a:r>
              <a:rPr lang="en-US" dirty="0" smtClean="0"/>
              <a:t>·          Maximum flow rate is 5-6 L/min.</a:t>
            </a:r>
          </a:p>
          <a:p>
            <a:pPr lvl="0"/>
            <a:r>
              <a:rPr lang="en-US" dirty="0" smtClean="0"/>
              <a:t>·          Higher flow rates cause nasal drying and discomfort for the patient</a:t>
            </a:r>
          </a:p>
          <a:p>
            <a:pPr lvl="0"/>
            <a:r>
              <a:rPr lang="en-US" dirty="0" smtClean="0"/>
              <a:t>·          Deliver approximately 30-40% O</a:t>
            </a:r>
            <a:r>
              <a:rPr lang="en-US" baseline="-25000" dirty="0" smtClean="0"/>
              <a:t>2</a:t>
            </a:r>
            <a:r>
              <a:rPr lang="en-US" dirty="0" smtClean="0"/>
              <a:t> concentration</a:t>
            </a:r>
          </a:p>
          <a:p>
            <a:pPr lvl="0"/>
            <a:r>
              <a:rPr lang="en-US" dirty="0" smtClean="0"/>
              <a:t>·          Adult and pediatric sizes</a:t>
            </a:r>
          </a:p>
          <a:p>
            <a:endParaRPr lang="en-US" dirty="0"/>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Simple Face Mask</a:t>
            </a:r>
          </a:p>
          <a:p>
            <a:pPr lvl="0"/>
            <a:r>
              <a:rPr lang="en-US" dirty="0" smtClean="0"/>
              <a:t>·          Must fit over patient’s nose and mouth</a:t>
            </a:r>
          </a:p>
          <a:p>
            <a:pPr lvl="0"/>
            <a:r>
              <a:rPr lang="en-US" dirty="0" smtClean="0"/>
              <a:t>·          Flow rates from 10-15 L./min.</a:t>
            </a:r>
          </a:p>
          <a:p>
            <a:pPr lvl="0"/>
            <a:r>
              <a:rPr lang="en-US" dirty="0" smtClean="0"/>
              <a:t>·          Use for all patients in respiratory distress</a:t>
            </a:r>
          </a:p>
          <a:p>
            <a:pPr lvl="0"/>
            <a:r>
              <a:rPr lang="en-US" dirty="0" smtClean="0"/>
              <a:t>·          Adult and pediatric sizes</a:t>
            </a:r>
          </a:p>
          <a:p>
            <a:endParaRPr lang="en-US" dirty="0"/>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r>
              <a:rPr lang="en-US" dirty="0" err="1" smtClean="0"/>
              <a:t>Nonrebreather</a:t>
            </a:r>
            <a:r>
              <a:rPr lang="en-US" dirty="0" smtClean="0"/>
              <a:t> Mask</a:t>
            </a:r>
          </a:p>
          <a:p>
            <a:pPr lvl="0"/>
            <a:r>
              <a:rPr lang="en-US" dirty="0" smtClean="0"/>
              <a:t>·          Provides high concentration of O</a:t>
            </a:r>
            <a:r>
              <a:rPr lang="en-US" baseline="-25000" dirty="0" smtClean="0"/>
              <a:t>2</a:t>
            </a:r>
            <a:r>
              <a:rPr lang="en-US" dirty="0" smtClean="0"/>
              <a:t> (up to 90%)</a:t>
            </a:r>
          </a:p>
          <a:p>
            <a:pPr lvl="0"/>
            <a:r>
              <a:rPr lang="en-US" dirty="0" smtClean="0"/>
              <a:t>·          Must fit over the patient’s nose and mouth</a:t>
            </a:r>
          </a:p>
          <a:p>
            <a:pPr lvl="0"/>
            <a:r>
              <a:rPr lang="en-US" dirty="0" smtClean="0"/>
              <a:t>·          Flow rates from 10-15 L./min.</a:t>
            </a:r>
          </a:p>
          <a:p>
            <a:pPr lvl="0"/>
            <a:r>
              <a:rPr lang="en-US" dirty="0" smtClean="0"/>
              <a:t>·          Fill the reservoir bag before placing on the patient</a:t>
            </a:r>
          </a:p>
          <a:p>
            <a:pPr lvl="0"/>
            <a:r>
              <a:rPr lang="en-US" dirty="0" smtClean="0"/>
              <a:t>·          The reservoir bag before placing on the patient</a:t>
            </a:r>
          </a:p>
          <a:p>
            <a:pPr lvl="0"/>
            <a:r>
              <a:rPr lang="en-US" dirty="0" smtClean="0"/>
              <a:t>·          The reservoir bag minimizes </a:t>
            </a:r>
            <a:r>
              <a:rPr lang="en-US" dirty="0" err="1" smtClean="0"/>
              <a:t>rebreathing</a:t>
            </a:r>
            <a:r>
              <a:rPr lang="en-US" dirty="0" smtClean="0"/>
              <a:t> exhaled air</a:t>
            </a:r>
          </a:p>
          <a:p>
            <a:pPr lvl="0"/>
            <a:r>
              <a:rPr lang="en-US" dirty="0" smtClean="0"/>
              <a:t>·          Adult and pediatric sizes</a:t>
            </a:r>
          </a:p>
          <a:p>
            <a:endParaRPr lang="en-US" dirty="0"/>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Hazards of Oxygen Therapy</a:t>
            </a:r>
            <a:endParaRPr lang="en-US" dirty="0" smtClean="0"/>
          </a:p>
          <a:p>
            <a:r>
              <a:rPr lang="en-US" b="1" dirty="0" smtClean="0"/>
              <a:t> </a:t>
            </a:r>
            <a:endParaRPr lang="en-US" dirty="0" smtClean="0"/>
          </a:p>
          <a:p>
            <a:pPr lvl="0"/>
            <a:r>
              <a:rPr lang="en-US" dirty="0" smtClean="0"/>
              <a:t>Carbon Dioxide Retention</a:t>
            </a:r>
          </a:p>
          <a:p>
            <a:pPr lvl="0"/>
            <a:r>
              <a:rPr lang="en-US" dirty="0" smtClean="0"/>
              <a:t>Oxygen Toxicity</a:t>
            </a:r>
          </a:p>
          <a:p>
            <a:pPr lvl="0"/>
            <a:r>
              <a:rPr lang="en-US" dirty="0" err="1" smtClean="0"/>
              <a:t>Atelectasis</a:t>
            </a:r>
            <a:endParaRPr lang="en-US" dirty="0" smtClean="0"/>
          </a:p>
          <a:p>
            <a:pPr lvl="0"/>
            <a:r>
              <a:rPr lang="en-US" dirty="0" err="1" smtClean="0"/>
              <a:t>Retrolental</a:t>
            </a:r>
            <a:r>
              <a:rPr lang="en-US" dirty="0" smtClean="0"/>
              <a:t> </a:t>
            </a:r>
            <a:r>
              <a:rPr lang="en-US" dirty="0" err="1" smtClean="0"/>
              <a:t>Fibroplasia</a:t>
            </a:r>
            <a:endParaRPr lang="en-US" dirty="0" smtClean="0"/>
          </a:p>
          <a:p>
            <a:endParaRPr lang="en-US" dirty="0"/>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r>
              <a:rPr lang="en-US" dirty="0" smtClean="0"/>
              <a:t>Suctioning</a:t>
            </a:r>
          </a:p>
          <a:p>
            <a:pPr lvl="0"/>
            <a:r>
              <a:rPr lang="en-US" dirty="0" smtClean="0"/>
              <a:t>·          Used to clear the airway of blood, mucous, and </a:t>
            </a:r>
            <a:r>
              <a:rPr lang="en-US" dirty="0" err="1" smtClean="0"/>
              <a:t>vomitus</a:t>
            </a:r>
            <a:endParaRPr lang="en-US" dirty="0" smtClean="0"/>
          </a:p>
          <a:p>
            <a:pPr lvl="0"/>
            <a:r>
              <a:rPr lang="en-US" dirty="0" smtClean="0"/>
              <a:t>·          May be all the patient needs to open the airway</a:t>
            </a:r>
          </a:p>
          <a:p>
            <a:pPr lvl="0"/>
            <a:r>
              <a:rPr lang="en-US" dirty="0" smtClean="0"/>
              <a:t>·          Rigid catheters (</a:t>
            </a:r>
            <a:r>
              <a:rPr lang="en-US" dirty="0" err="1" smtClean="0"/>
              <a:t>yankaur</a:t>
            </a:r>
            <a:r>
              <a:rPr lang="en-US" dirty="0" smtClean="0"/>
              <a:t> or tonsil tip) are used to suction the mouth and </a:t>
            </a:r>
            <a:r>
              <a:rPr lang="en-US" dirty="0" err="1" smtClean="0"/>
              <a:t>oropharynx</a:t>
            </a:r>
            <a:endParaRPr lang="en-US" dirty="0" smtClean="0"/>
          </a:p>
          <a:p>
            <a:pPr lvl="0"/>
            <a:r>
              <a:rPr lang="en-US" dirty="0" smtClean="0"/>
              <a:t>·          Soft catheters are used to suction the nose and </a:t>
            </a:r>
            <a:r>
              <a:rPr lang="en-US" dirty="0" err="1" smtClean="0"/>
              <a:t>nasopharynx</a:t>
            </a:r>
            <a:endParaRPr lang="en-US" dirty="0" smtClean="0"/>
          </a:p>
          <a:p>
            <a:pPr lvl="0"/>
            <a:r>
              <a:rPr lang="en-US" dirty="0" smtClean="0"/>
              <a:t>·          Insert the catheter to the base of the tongue and apply suction as the catheter is withdrawn</a:t>
            </a:r>
          </a:p>
          <a:p>
            <a:pPr lvl="0"/>
            <a:r>
              <a:rPr lang="en-US" dirty="0" smtClean="0"/>
              <a:t>·          Suction no longer than 15 seconds</a:t>
            </a:r>
          </a:p>
          <a:p>
            <a:pPr lvl="0"/>
            <a:r>
              <a:rPr lang="en-US" dirty="0" smtClean="0"/>
              <a:t>·          It may be necessary to log roll the patient and manually remove large amounts of emesis</a:t>
            </a:r>
          </a:p>
          <a:p>
            <a:endParaRPr lang="en-US" dirty="0"/>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SUCTION DEVICES</a:t>
            </a:r>
          </a:p>
          <a:p>
            <a:pPr lvl="0"/>
            <a:r>
              <a:rPr lang="en-US" dirty="0" smtClean="0"/>
              <a:t>·          Must be readily available and checked frequently.</a:t>
            </a:r>
          </a:p>
          <a:p>
            <a:pPr lvl="0"/>
            <a:r>
              <a:rPr lang="en-US" dirty="0" smtClean="0"/>
              <a:t>·          Tubing and collection chambers are cleaned after each patient</a:t>
            </a:r>
          </a:p>
          <a:p>
            <a:pPr lvl="0"/>
            <a:r>
              <a:rPr lang="en-US" dirty="0" smtClean="0"/>
              <a:t>·          Have soft and rigid catheters available </a:t>
            </a:r>
          </a:p>
          <a:p>
            <a:pPr lvl="0"/>
            <a:r>
              <a:rPr lang="en-US" dirty="0" smtClean="0"/>
              <a:t>·          Rescue suction box</a:t>
            </a:r>
          </a:p>
          <a:p>
            <a:pPr lvl="0"/>
            <a:r>
              <a:rPr lang="en-US" dirty="0" smtClean="0"/>
              <a:t>·          V-</a:t>
            </a:r>
            <a:r>
              <a:rPr lang="en-US" dirty="0" err="1" smtClean="0"/>
              <a:t>Vac</a:t>
            </a:r>
            <a:r>
              <a:rPr lang="en-US" dirty="0" smtClean="0"/>
              <a:t> hand held suction</a:t>
            </a:r>
          </a:p>
          <a:p>
            <a:endParaRPr lang="en-US" dirty="0"/>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Complications of Suctioning</a:t>
            </a:r>
          </a:p>
          <a:p>
            <a:pPr lvl="0"/>
            <a:r>
              <a:rPr lang="en-US" dirty="0" smtClean="0"/>
              <a:t>·          Hypoxia</a:t>
            </a:r>
          </a:p>
          <a:p>
            <a:pPr lvl="0"/>
            <a:r>
              <a:rPr lang="en-US" dirty="0" smtClean="0"/>
              <a:t>·          </a:t>
            </a:r>
            <a:r>
              <a:rPr lang="en-US" dirty="0" err="1" smtClean="0"/>
              <a:t>Bradycardia</a:t>
            </a:r>
            <a:endParaRPr lang="en-US" dirty="0" smtClean="0"/>
          </a:p>
          <a:p>
            <a:pPr lvl="0"/>
            <a:r>
              <a:rPr lang="en-US" dirty="0" smtClean="0"/>
              <a:t>·          Vomiting/aspiration</a:t>
            </a:r>
          </a:p>
          <a:p>
            <a:pPr lvl="0"/>
            <a:r>
              <a:rPr lang="en-US" dirty="0" smtClean="0"/>
              <a:t>·          Trauma to the mucous membranes</a:t>
            </a:r>
          </a:p>
          <a:p>
            <a:pPr lvl="0"/>
            <a:r>
              <a:rPr lang="en-US" dirty="0" smtClean="0"/>
              <a:t>·          Gagging</a:t>
            </a:r>
          </a:p>
          <a:p>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b="1" dirty="0"/>
              <a:t>ETHICAL DECISION-MAKING</a:t>
            </a:r>
            <a:r>
              <a:rPr lang="en-US" dirty="0"/>
              <a:t/>
            </a:r>
            <a:br>
              <a:rPr lang="en-US" dirty="0"/>
            </a:br>
            <a:endParaRPr lang="en-US" dirty="0"/>
          </a:p>
        </p:txBody>
      </p:sp>
      <p:sp>
        <p:nvSpPr>
          <p:cNvPr id="3" name="Content Placeholder 2"/>
          <p:cNvSpPr>
            <a:spLocks noGrp="1"/>
          </p:cNvSpPr>
          <p:nvPr>
            <p:ph idx="1"/>
          </p:nvPr>
        </p:nvSpPr>
        <p:spPr>
          <a:xfrm>
            <a:off x="457200" y="990600"/>
            <a:ext cx="8229600" cy="5486400"/>
          </a:xfrm>
        </p:spPr>
        <p:txBody>
          <a:bodyPr>
            <a:normAutofit fontScale="92500" lnSpcReduction="20000"/>
          </a:bodyPr>
          <a:lstStyle/>
          <a:p>
            <a:r>
              <a:rPr lang="en-US" dirty="0" smtClean="0"/>
              <a:t>Should </a:t>
            </a:r>
            <a:r>
              <a:rPr lang="en-US" dirty="0"/>
              <a:t>be based on ethical principles rather than on emotions, intuition (feelings), fixed policies or precedent (earlier similar occurrence).</a:t>
            </a:r>
          </a:p>
          <a:p>
            <a:pPr lvl="0"/>
            <a:r>
              <a:rPr lang="en-US" dirty="0"/>
              <a:t>Maximize the client’s well being</a:t>
            </a:r>
          </a:p>
          <a:p>
            <a:pPr lvl="0"/>
            <a:r>
              <a:rPr lang="en-US" dirty="0"/>
              <a:t>Balance the client’s need for autonomy with family members’ responsibility for the client’s well being.</a:t>
            </a:r>
          </a:p>
          <a:p>
            <a:pPr lvl="0"/>
            <a:r>
              <a:rPr lang="en-US" dirty="0"/>
              <a:t>Support each family system and enhance family support system.</a:t>
            </a:r>
          </a:p>
          <a:p>
            <a:pPr lvl="0"/>
            <a:r>
              <a:rPr lang="en-US" dirty="0"/>
              <a:t>Carry out hospital </a:t>
            </a:r>
            <a:r>
              <a:rPr lang="en-US" dirty="0" smtClean="0"/>
              <a:t>policies.</a:t>
            </a:r>
            <a:endParaRPr lang="en-US" dirty="0"/>
          </a:p>
          <a:p>
            <a:pPr lvl="0"/>
            <a:r>
              <a:rPr lang="en-US" dirty="0"/>
              <a:t>Protect other client’s well </a:t>
            </a:r>
            <a:r>
              <a:rPr lang="en-US" dirty="0" smtClean="0"/>
              <a:t>being.</a:t>
            </a:r>
            <a:endParaRPr lang="en-US" dirty="0"/>
          </a:p>
          <a:p>
            <a:pPr lvl="0"/>
            <a:r>
              <a:rPr lang="en-US" dirty="0"/>
              <a:t>Protect the nurse’s own standards of care.</a:t>
            </a:r>
          </a:p>
          <a:p>
            <a:endParaRPr lang="en-US" dirty="0"/>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8800" b="1" dirty="0" smtClean="0"/>
              <a:t>ASSISTING PATIENTS WITH ELIMINATION</a:t>
            </a:r>
            <a:endParaRPr lang="en-US" sz="8800" b="1" dirty="0"/>
          </a:p>
        </p:txBody>
      </p:sp>
    </p:spTree>
  </p:cSld>
  <p:clrMapOvr>
    <a:masterClrMapping/>
  </p:clrMapOvr>
  <p:timing>
    <p:tnLst>
      <p:par>
        <p:cTn id="1" dur="indefinite" restart="never" nodeType="tmRoot"/>
      </p:par>
    </p:tnLst>
  </p:timing>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Elimination</a:t>
            </a:r>
            <a:endParaRPr lang="en-US" b="1" dirty="0"/>
          </a:p>
        </p:txBody>
      </p:sp>
      <p:sp>
        <p:nvSpPr>
          <p:cNvPr id="3" name="Content Placeholder 2"/>
          <p:cNvSpPr>
            <a:spLocks noGrp="1"/>
          </p:cNvSpPr>
          <p:nvPr>
            <p:ph idx="1"/>
          </p:nvPr>
        </p:nvSpPr>
        <p:spPr/>
        <p:txBody>
          <a:bodyPr>
            <a:normAutofit lnSpcReduction="10000"/>
          </a:bodyPr>
          <a:lstStyle/>
          <a:p>
            <a:r>
              <a:rPr lang="en-US" dirty="0" smtClean="0"/>
              <a:t>Elimination patterns are essential to maintain health.</a:t>
            </a:r>
          </a:p>
          <a:p>
            <a:r>
              <a:rPr lang="en-US" dirty="0" smtClean="0"/>
              <a:t>The urinary and gastrointestinal systems together provide for the elimination of body wastes. The urinary system filters and excretes urine from the body, thereby maintaining fluid, electrolyte, and acid-base balance. </a:t>
            </a:r>
          </a:p>
          <a:p>
            <a:r>
              <a:rPr lang="en-US" dirty="0" smtClean="0"/>
              <a:t>Normal bowel function provides for the regular elimination of solid wastes.</a:t>
            </a:r>
            <a:endParaRPr lang="en-US" dirty="0"/>
          </a:p>
        </p:txBody>
      </p:sp>
    </p:spTree>
  </p:cSld>
  <p:clrMapOvr>
    <a:masterClrMapping/>
  </p:clrMapOvr>
  <p:timing>
    <p:tnLst>
      <p:par>
        <p:cTn id="1" dur="indefinite" restart="never" nodeType="tmRoot"/>
      </p:par>
    </p:tnLst>
  </p:timing>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Elimination</a:t>
            </a:r>
            <a:endParaRPr lang="en-US" dirty="0"/>
          </a:p>
        </p:txBody>
      </p:sp>
      <p:sp>
        <p:nvSpPr>
          <p:cNvPr id="3" name="Content Placeholder 2"/>
          <p:cNvSpPr>
            <a:spLocks noGrp="1"/>
          </p:cNvSpPr>
          <p:nvPr>
            <p:ph idx="1"/>
          </p:nvPr>
        </p:nvSpPr>
        <p:spPr/>
        <p:txBody>
          <a:bodyPr>
            <a:normAutofit/>
          </a:bodyPr>
          <a:lstStyle/>
          <a:p>
            <a:r>
              <a:rPr lang="en-US" dirty="0" smtClean="0"/>
              <a:t>During periods of stress and illness, clients experience alterations in elimination patterns. </a:t>
            </a:r>
          </a:p>
          <a:p>
            <a:r>
              <a:rPr lang="en-US" dirty="0" smtClean="0"/>
              <a:t>Nurses assess for changes, identify problems, and intervene to assist clients with maintaining proper elimination patterns.</a:t>
            </a:r>
          </a:p>
          <a:p>
            <a:r>
              <a:rPr lang="en-US" dirty="0" smtClean="0"/>
              <a:t>The nurse’s role encompasses teaching clients self-care activities to promote independence and health.</a:t>
            </a:r>
            <a:endParaRPr lang="en-US" dirty="0"/>
          </a:p>
        </p:txBody>
      </p:sp>
    </p:spTree>
  </p:cSld>
  <p:clrMapOvr>
    <a:masterClrMapping/>
  </p:clrMapOvr>
  <p:timing>
    <p:tnLst>
      <p:par>
        <p:cTn id="1" dur="indefinite" restart="never" nodeType="tmRoot"/>
      </p:par>
    </p:tnLst>
  </p:timing>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Elimination </a:t>
            </a:r>
            <a:endParaRPr lang="en-US" b="1" dirty="0"/>
          </a:p>
        </p:txBody>
      </p:sp>
      <p:sp>
        <p:nvSpPr>
          <p:cNvPr id="3" name="Content Placeholder 2"/>
          <p:cNvSpPr>
            <a:spLocks noGrp="1"/>
          </p:cNvSpPr>
          <p:nvPr>
            <p:ph idx="1"/>
          </p:nvPr>
        </p:nvSpPr>
        <p:spPr/>
        <p:txBody>
          <a:bodyPr>
            <a:normAutofit/>
          </a:bodyPr>
          <a:lstStyle/>
          <a:p>
            <a:r>
              <a:rPr lang="en-US" dirty="0" smtClean="0"/>
              <a:t>Elimination is normally a private function done without assistance. </a:t>
            </a:r>
          </a:p>
          <a:p>
            <a:r>
              <a:rPr lang="en-US" dirty="0" smtClean="0"/>
              <a:t>However, during periods of immobility and illness, assistance is needed. </a:t>
            </a:r>
          </a:p>
          <a:p>
            <a:r>
              <a:rPr lang="en-US" dirty="0" smtClean="0"/>
              <a:t>The main focus of the nurse is to provide maximum comfort and privacy to lessen the client’s embarrassment.</a:t>
            </a:r>
            <a:endParaRPr lang="en-US" dirty="0"/>
          </a:p>
        </p:txBody>
      </p:sp>
    </p:spTree>
  </p:cSld>
  <p:clrMapOvr>
    <a:masterClrMapping/>
  </p:clrMapOvr>
  <p:timing>
    <p:tnLst>
      <p:par>
        <p:cTn id="1" dur="indefinite" restart="never" nodeType="tmRoot"/>
      </p:par>
    </p:tnLst>
  </p:timing>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Factors affecting elimination </a:t>
            </a:r>
            <a:endParaRPr lang="en-US" b="1" dirty="0"/>
          </a:p>
        </p:txBody>
      </p:sp>
      <p:sp>
        <p:nvSpPr>
          <p:cNvPr id="3" name="Content Placeholder 2"/>
          <p:cNvSpPr>
            <a:spLocks noGrp="1"/>
          </p:cNvSpPr>
          <p:nvPr>
            <p:ph idx="1"/>
          </p:nvPr>
        </p:nvSpPr>
        <p:spPr>
          <a:xfrm>
            <a:off x="457200" y="1600200"/>
            <a:ext cx="8382000" cy="4525963"/>
          </a:xfrm>
        </p:spPr>
        <p:txBody>
          <a:bodyPr>
            <a:normAutofit fontScale="85000" lnSpcReduction="20000"/>
          </a:bodyPr>
          <a:lstStyle/>
          <a:p>
            <a:r>
              <a:rPr lang="en-US" b="1" dirty="0" smtClean="0"/>
              <a:t>Age</a:t>
            </a:r>
            <a:r>
              <a:rPr lang="en-US" dirty="0" smtClean="0"/>
              <a:t> - A client’s age or developmental level will affect control over urinary and bowel patterns. Infants initially lack a pattern to their elimination. Control over bladder and bowel movements can begin as early as 18 months of age but is typically not mastered until age 4.</a:t>
            </a:r>
          </a:p>
          <a:p>
            <a:r>
              <a:rPr lang="en-US" b="1" dirty="0" smtClean="0"/>
              <a:t>Diet</a:t>
            </a:r>
            <a:r>
              <a:rPr lang="en-US" dirty="0" smtClean="0"/>
              <a:t> - Adequate fluid and fiber intake are critical factors to a client’s urinary and bowel health. Inadequate fluid intake is a primary cause of constipation. Diarrhea and flatulence (discharge of gas from the rectum) are a direct result of foods ingested, and clients need to be educated as to which foods and fluids promote healthy elimination and which foods may inhibit it.</a:t>
            </a:r>
            <a:endParaRPr lang="en-US" dirty="0"/>
          </a:p>
        </p:txBody>
      </p:sp>
    </p:spTree>
  </p:cSld>
  <p:clrMapOvr>
    <a:masterClrMapping/>
  </p:clrMapOvr>
  <p:timing>
    <p:tnLst>
      <p:par>
        <p:cTn id="1" dur="indefinite" restart="never" nodeType="tmRoot"/>
      </p:par>
    </p:tnLst>
  </p:timing>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Factors affecting elimination </a:t>
            </a:r>
            <a:endParaRPr lang="en-US" dirty="0"/>
          </a:p>
        </p:txBody>
      </p:sp>
      <p:sp>
        <p:nvSpPr>
          <p:cNvPr id="3" name="Content Placeholder 2"/>
          <p:cNvSpPr>
            <a:spLocks noGrp="1"/>
          </p:cNvSpPr>
          <p:nvPr>
            <p:ph idx="1"/>
          </p:nvPr>
        </p:nvSpPr>
        <p:spPr/>
        <p:txBody>
          <a:bodyPr>
            <a:normAutofit fontScale="85000" lnSpcReduction="20000"/>
          </a:bodyPr>
          <a:lstStyle/>
          <a:p>
            <a:r>
              <a:rPr lang="en-US" b="1" dirty="0" smtClean="0"/>
              <a:t>Exercise</a:t>
            </a:r>
            <a:r>
              <a:rPr lang="en-US" dirty="0" smtClean="0"/>
              <a:t> - enhances muscle tone, which leads to better bladder and sphincter control. Peristalsis is also aided by activity, thus promoting healthy bowel elimination patterns.</a:t>
            </a:r>
          </a:p>
          <a:p>
            <a:r>
              <a:rPr lang="en-US" b="1" dirty="0" smtClean="0"/>
              <a:t>Medications</a:t>
            </a:r>
            <a:r>
              <a:rPr lang="en-US" dirty="0" smtClean="0"/>
              <a:t> - can have an impact on a client’s elimination health and patterns and should be assessed during the health history interview. Cardiac clients, for instance, are commonly prescribed diuretics, which increase urine production. Antidepressants and </a:t>
            </a:r>
            <a:r>
              <a:rPr lang="en-US" dirty="0" err="1" smtClean="0"/>
              <a:t>antihypertensives</a:t>
            </a:r>
            <a:r>
              <a:rPr lang="en-US" dirty="0" smtClean="0"/>
              <a:t> may lead to urinary retention. Some over-the-counter (OTC) cold remedies, especially antihistamines, may also result in urinary retention.</a:t>
            </a:r>
            <a:endParaRPr lang="en-US" dirty="0"/>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Assessment of elimination patterns</a:t>
            </a:r>
            <a:endParaRPr lang="en-US" b="1" dirty="0"/>
          </a:p>
        </p:txBody>
      </p:sp>
      <p:sp>
        <p:nvSpPr>
          <p:cNvPr id="3" name="Content Placeholder 2"/>
          <p:cNvSpPr>
            <a:spLocks noGrp="1"/>
          </p:cNvSpPr>
          <p:nvPr>
            <p:ph idx="1"/>
          </p:nvPr>
        </p:nvSpPr>
        <p:spPr/>
        <p:txBody>
          <a:bodyPr>
            <a:normAutofit/>
          </a:bodyPr>
          <a:lstStyle/>
          <a:p>
            <a:r>
              <a:rPr lang="en-US" dirty="0" smtClean="0"/>
              <a:t>Many people, consider incontinence to be a hygienic rather than a health concern. </a:t>
            </a:r>
          </a:p>
          <a:p>
            <a:r>
              <a:rPr lang="en-US" dirty="0" smtClean="0"/>
              <a:t>Parents may view incontinence in children to be a form of misbehavior. </a:t>
            </a:r>
          </a:p>
          <a:p>
            <a:r>
              <a:rPr lang="en-US" dirty="0" smtClean="0"/>
              <a:t>Some adults consider incontinence to be a form of childlike or infantile behavior, or they may believe that urinary or fecal leakage is an inevitable consequence of aging. </a:t>
            </a:r>
            <a:endParaRPr lang="en-US" dirty="0"/>
          </a:p>
        </p:txBody>
      </p:sp>
    </p:spTree>
  </p:cSld>
  <p:clrMapOvr>
    <a:masterClrMapping/>
  </p:clrMapOvr>
  <p:timing>
    <p:tnLst>
      <p:par>
        <p:cTn id="1" dur="indefinite" restart="never" nodeType="tmRoot"/>
      </p:par>
    </p:tnLst>
  </p:timing>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Assessment of elimination patterns</a:t>
            </a:r>
            <a:endParaRPr lang="en-US" dirty="0"/>
          </a:p>
        </p:txBody>
      </p:sp>
      <p:sp>
        <p:nvSpPr>
          <p:cNvPr id="3" name="Content Placeholder 2"/>
          <p:cNvSpPr>
            <a:spLocks noGrp="1"/>
          </p:cNvSpPr>
          <p:nvPr>
            <p:ph idx="1"/>
          </p:nvPr>
        </p:nvSpPr>
        <p:spPr/>
        <p:txBody>
          <a:bodyPr>
            <a:normAutofit lnSpcReduction="10000"/>
          </a:bodyPr>
          <a:lstStyle/>
          <a:p>
            <a:r>
              <a:rPr lang="en-US" dirty="0" smtClean="0"/>
              <a:t>When screening questions concerning altered patterns of elimination reveal significant findings, the interview should be expanded to include specific questions about the nature of the elimination disorder.</a:t>
            </a:r>
          </a:p>
          <a:p>
            <a:r>
              <a:rPr lang="en-US" dirty="0" smtClean="0"/>
              <a:t>The physical examination for elimination patterns focuses on functional issues associated with urinary or fecal incontinence and assesses the </a:t>
            </a:r>
            <a:r>
              <a:rPr lang="en-US" dirty="0" err="1" smtClean="0"/>
              <a:t>perineal</a:t>
            </a:r>
            <a:r>
              <a:rPr lang="en-US" dirty="0" smtClean="0"/>
              <a:t> and </a:t>
            </a:r>
            <a:r>
              <a:rPr lang="en-US" dirty="0" err="1" smtClean="0"/>
              <a:t>perianal</a:t>
            </a:r>
            <a:r>
              <a:rPr lang="en-US" dirty="0" smtClean="0"/>
              <a:t> areas. </a:t>
            </a:r>
            <a:endParaRPr lang="en-US" dirty="0"/>
          </a:p>
        </p:txBody>
      </p:sp>
    </p:spTree>
  </p:cSld>
  <p:clrMapOvr>
    <a:masterClrMapping/>
  </p:clrMapOvr>
  <p:timing>
    <p:tnLst>
      <p:par>
        <p:cTn id="1" dur="indefinite" restart="never" nodeType="tmRoot"/>
      </p:par>
    </p:tnLst>
  </p:timing>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Urinary elimination</a:t>
            </a:r>
            <a:endParaRPr lang="en-US" sz="9600" b="1" dirty="0"/>
          </a:p>
        </p:txBody>
      </p:sp>
    </p:spTree>
  </p:cSld>
  <p:clrMapOvr>
    <a:masterClrMapping/>
  </p:clrMapOvr>
  <p:timing>
    <p:tnLst>
      <p:par>
        <p:cTn id="1" dur="indefinite" restart="never" nodeType="tmRoot"/>
      </p:par>
    </p:tnLst>
  </p:timing>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Urinary elimination</a:t>
            </a:r>
            <a:endParaRPr lang="en-US" b="1" dirty="0"/>
          </a:p>
        </p:txBody>
      </p:sp>
      <p:sp>
        <p:nvSpPr>
          <p:cNvPr id="3" name="Content Placeholder 2"/>
          <p:cNvSpPr>
            <a:spLocks noGrp="1"/>
          </p:cNvSpPr>
          <p:nvPr>
            <p:ph idx="1"/>
          </p:nvPr>
        </p:nvSpPr>
        <p:spPr/>
        <p:txBody>
          <a:bodyPr>
            <a:normAutofit lnSpcReduction="10000"/>
          </a:bodyPr>
          <a:lstStyle/>
          <a:p>
            <a:r>
              <a:rPr lang="en-US" dirty="0" smtClean="0"/>
              <a:t>Continence in the adult requires anatomic integrity of the urinary system, nervous control of the </a:t>
            </a:r>
            <a:r>
              <a:rPr lang="en-US" dirty="0" err="1" smtClean="0"/>
              <a:t>detrusor</a:t>
            </a:r>
            <a:r>
              <a:rPr lang="en-US" dirty="0" smtClean="0"/>
              <a:t> muscle, and a competent sphincter mechanism. </a:t>
            </a:r>
          </a:p>
          <a:p>
            <a:r>
              <a:rPr lang="en-US" dirty="0" smtClean="0"/>
              <a:t>Urinary incontinence occurs when abnormalities of one or more of these factors causes an uncontrolled loss of urine that produces social, physiological, or hygienic difficulties for the client.</a:t>
            </a:r>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PATIENT’S BILL OF RIGHTS</a:t>
            </a:r>
            <a:endParaRPr lang="en-US" dirty="0"/>
          </a:p>
        </p:txBody>
      </p:sp>
      <p:sp>
        <p:nvSpPr>
          <p:cNvPr id="3" name="Content Placeholder 2"/>
          <p:cNvSpPr>
            <a:spLocks noGrp="1"/>
          </p:cNvSpPr>
          <p:nvPr>
            <p:ph idx="1"/>
          </p:nvPr>
        </p:nvSpPr>
        <p:spPr>
          <a:xfrm>
            <a:off x="457200" y="1295400"/>
            <a:ext cx="8229600" cy="4830763"/>
          </a:xfrm>
        </p:spPr>
        <p:txBody>
          <a:bodyPr>
            <a:normAutofit fontScale="85000" lnSpcReduction="20000"/>
          </a:bodyPr>
          <a:lstStyle/>
          <a:p>
            <a:pPr>
              <a:buNone/>
            </a:pPr>
            <a:r>
              <a:rPr lang="en-US" dirty="0"/>
              <a:t>The patient has the right to:-</a:t>
            </a:r>
          </a:p>
          <a:p>
            <a:pPr lvl="0"/>
            <a:r>
              <a:rPr lang="en-US" dirty="0"/>
              <a:t>Considerate and respectful care.</a:t>
            </a:r>
          </a:p>
          <a:p>
            <a:pPr lvl="0"/>
            <a:r>
              <a:rPr lang="en-US" dirty="0"/>
              <a:t>Obtain from care givers relevant, current and understandable information concerning diagnosis, treatment and prognosis.</a:t>
            </a:r>
          </a:p>
          <a:p>
            <a:pPr lvl="0"/>
            <a:r>
              <a:rPr lang="en-US" dirty="0"/>
              <a:t>Make decisions about the plan of care prior to and during the course of treatment and to refuse a recommended treatment or plan of care to the extent permitted by law and hospital policy and to be informed of the medical consequences of this action.</a:t>
            </a:r>
          </a:p>
          <a:p>
            <a:pPr lvl="0"/>
            <a:r>
              <a:rPr lang="en-US" dirty="0"/>
              <a:t>Have an advance directive </a:t>
            </a:r>
            <a:r>
              <a:rPr lang="en-US" dirty="0" err="1"/>
              <a:t>e.g</a:t>
            </a:r>
            <a:r>
              <a:rPr lang="en-US" dirty="0"/>
              <a:t> a living will concerning </a:t>
            </a:r>
            <a:r>
              <a:rPr lang="en-US" dirty="0" smtClean="0"/>
              <a:t>treatment.</a:t>
            </a:r>
            <a:endParaRPr lang="en-US" dirty="0"/>
          </a:p>
          <a:p>
            <a:endParaRPr lang="en-US" dirty="0"/>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Common urinary elimination alterations</a:t>
            </a:r>
            <a:endParaRPr lang="en-US" b="1" dirty="0"/>
          </a:p>
        </p:txBody>
      </p:sp>
      <p:sp>
        <p:nvSpPr>
          <p:cNvPr id="3" name="Content Placeholder 2"/>
          <p:cNvSpPr>
            <a:spLocks noGrp="1"/>
          </p:cNvSpPr>
          <p:nvPr>
            <p:ph idx="1"/>
          </p:nvPr>
        </p:nvSpPr>
        <p:spPr/>
        <p:txBody>
          <a:bodyPr/>
          <a:lstStyle/>
          <a:p>
            <a:r>
              <a:rPr lang="en-US" dirty="0" smtClean="0"/>
              <a:t>Urinary retention</a:t>
            </a:r>
          </a:p>
          <a:p>
            <a:r>
              <a:rPr lang="en-US" dirty="0" smtClean="0"/>
              <a:t>Urinary incontinence  (stress, total, acute)</a:t>
            </a:r>
            <a:endParaRPr lang="en-US" dirty="0"/>
          </a:p>
        </p:txBody>
      </p:sp>
    </p:spTree>
  </p:cSld>
  <p:clrMapOvr>
    <a:masterClrMapping/>
  </p:clrMapOvr>
  <p:timing>
    <p:tnLst>
      <p:par>
        <p:cTn id="1" dur="indefinite" restart="never" nodeType="tmRoot"/>
      </p:par>
    </p:tnLst>
  </p:timing>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Managing altered urinary elimination</a:t>
            </a:r>
            <a:endParaRPr lang="en-US" b="1" dirty="0"/>
          </a:p>
        </p:txBody>
      </p:sp>
      <p:sp>
        <p:nvSpPr>
          <p:cNvPr id="3" name="Content Placeholder 2"/>
          <p:cNvSpPr>
            <a:spLocks noGrp="1"/>
          </p:cNvSpPr>
          <p:nvPr>
            <p:ph idx="1"/>
          </p:nvPr>
        </p:nvSpPr>
        <p:spPr/>
        <p:txBody>
          <a:bodyPr/>
          <a:lstStyle/>
          <a:p>
            <a:r>
              <a:rPr lang="en-US" dirty="0" smtClean="0"/>
              <a:t>Ensure adequate daily fluid intake (15 ml/lb body weight).</a:t>
            </a:r>
          </a:p>
          <a:p>
            <a:r>
              <a:rPr lang="en-US" dirty="0" smtClean="0"/>
              <a:t>Reduce or avoid bladder irritants.</a:t>
            </a:r>
          </a:p>
          <a:p>
            <a:r>
              <a:rPr lang="en-US" dirty="0" smtClean="0"/>
              <a:t>Reduce alcohol consumption.</a:t>
            </a:r>
          </a:p>
          <a:p>
            <a:r>
              <a:rPr lang="en-US" dirty="0" smtClean="0"/>
              <a:t>Stop smoking.</a:t>
            </a:r>
          </a:p>
          <a:p>
            <a:r>
              <a:rPr lang="en-US" dirty="0" smtClean="0"/>
              <a:t>Teach pelvic muscle exercises to women (</a:t>
            </a:r>
            <a:r>
              <a:rPr lang="en-US" dirty="0" err="1" smtClean="0"/>
              <a:t>Kegel</a:t>
            </a:r>
            <a:r>
              <a:rPr lang="en-US" dirty="0" smtClean="0"/>
              <a:t> exercises).</a:t>
            </a:r>
            <a:endParaRPr lang="en-US" dirty="0"/>
          </a:p>
        </p:txBody>
      </p:sp>
    </p:spTree>
  </p:cSld>
  <p:clrMapOvr>
    <a:masterClrMapping/>
  </p:clrMapOvr>
  <p:timing>
    <p:tnLst>
      <p:par>
        <p:cTn id="1" dur="indefinite" restart="never" nodeType="tmRoot"/>
      </p:par>
    </p:tnLst>
  </p:timing>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Urinary Retention</a:t>
            </a:r>
            <a:br>
              <a:rPr lang="en-US" b="1" dirty="0" smtClean="0"/>
            </a:b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The state in which the individual experiences incomplete emptying of the bladder. </a:t>
            </a:r>
          </a:p>
          <a:p>
            <a:r>
              <a:rPr lang="en-US" dirty="0" smtClean="0"/>
              <a:t>Major characteristics for urinary retention include bladder distension and small, frequent voiding or absence of urine output. </a:t>
            </a:r>
          </a:p>
          <a:p>
            <a:r>
              <a:rPr lang="en-US" dirty="0" smtClean="0"/>
              <a:t>Minor characteristics include sensation of bladder fullness, dribbling, residual urine, </a:t>
            </a:r>
            <a:r>
              <a:rPr lang="en-US" dirty="0" err="1" smtClean="0"/>
              <a:t>dysuria</a:t>
            </a:r>
            <a:r>
              <a:rPr lang="en-US" dirty="0" smtClean="0"/>
              <a:t>, and overflow incontinence. </a:t>
            </a:r>
          </a:p>
          <a:p>
            <a:r>
              <a:rPr lang="en-US" dirty="0" smtClean="0"/>
              <a:t>High urethral pressure caused by weak </a:t>
            </a:r>
            <a:r>
              <a:rPr lang="en-US" dirty="0" err="1" smtClean="0"/>
              <a:t>detrusor</a:t>
            </a:r>
            <a:r>
              <a:rPr lang="en-US" dirty="0" smtClean="0"/>
              <a:t>, inhibition of reflex arc, strong sphincter, and blockage are related factors for urinary </a:t>
            </a:r>
            <a:r>
              <a:rPr lang="en-US" dirty="0" err="1" smtClean="0"/>
              <a:t>retetion</a:t>
            </a:r>
            <a:r>
              <a:rPr lang="en-US" dirty="0" smtClean="0"/>
              <a:t>.</a:t>
            </a:r>
            <a:endParaRPr lang="en-US" dirty="0"/>
          </a:p>
        </p:txBody>
      </p:sp>
    </p:spTree>
  </p:cSld>
  <p:clrMapOvr>
    <a:masterClrMapping/>
  </p:clrMapOvr>
  <p:timing>
    <p:tnLst>
      <p:par>
        <p:cTn id="1" dur="indefinite" restart="never" nodeType="tmRoot"/>
      </p:par>
    </p:tnLst>
  </p:timing>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Common Causes of Urinary Retention</a:t>
            </a:r>
            <a:br>
              <a:rPr lang="en-US" b="1" dirty="0" smtClean="0"/>
            </a:br>
            <a:endParaRPr lang="en-US" b="1" dirty="0"/>
          </a:p>
        </p:txBody>
      </p:sp>
      <p:sp>
        <p:nvSpPr>
          <p:cNvPr id="3" name="Content Placeholder 2"/>
          <p:cNvSpPr>
            <a:spLocks noGrp="1"/>
          </p:cNvSpPr>
          <p:nvPr>
            <p:ph idx="1"/>
          </p:nvPr>
        </p:nvSpPr>
        <p:spPr/>
        <p:txBody>
          <a:bodyPr>
            <a:normAutofit lnSpcReduction="10000"/>
          </a:bodyPr>
          <a:lstStyle/>
          <a:p>
            <a:r>
              <a:rPr lang="en-US" dirty="0" smtClean="0"/>
              <a:t>Bladder outlet </a:t>
            </a:r>
          </a:p>
          <a:p>
            <a:r>
              <a:rPr lang="en-US" dirty="0" smtClean="0"/>
              <a:t>Prostatic enlargement  obstruction </a:t>
            </a:r>
          </a:p>
          <a:p>
            <a:r>
              <a:rPr lang="en-US" dirty="0" smtClean="0"/>
              <a:t>• Benign prostatic hyperplasia </a:t>
            </a:r>
          </a:p>
          <a:p>
            <a:r>
              <a:rPr lang="en-US" dirty="0" smtClean="0"/>
              <a:t>• Prostate cancer </a:t>
            </a:r>
          </a:p>
          <a:p>
            <a:r>
              <a:rPr lang="en-US" dirty="0" smtClean="0"/>
              <a:t>• </a:t>
            </a:r>
            <a:r>
              <a:rPr lang="en-US" dirty="0" err="1" smtClean="0"/>
              <a:t>Prostatitis</a:t>
            </a:r>
            <a:r>
              <a:rPr lang="en-US" dirty="0" smtClean="0"/>
              <a:t> </a:t>
            </a:r>
          </a:p>
          <a:p>
            <a:r>
              <a:rPr lang="en-US" dirty="0" smtClean="0"/>
              <a:t>Bladder neck </a:t>
            </a:r>
            <a:r>
              <a:rPr lang="en-US" dirty="0" err="1" smtClean="0"/>
              <a:t>dyssynergia</a:t>
            </a:r>
            <a:r>
              <a:rPr lang="en-US" dirty="0" smtClean="0"/>
              <a:t> </a:t>
            </a:r>
          </a:p>
          <a:p>
            <a:r>
              <a:rPr lang="en-US" dirty="0" smtClean="0"/>
              <a:t>Urethral stricture </a:t>
            </a:r>
          </a:p>
          <a:p>
            <a:r>
              <a:rPr lang="en-US" dirty="0" smtClean="0"/>
              <a:t>Urethral tumor (rare)</a:t>
            </a:r>
            <a:endParaRPr lang="en-US" dirty="0"/>
          </a:p>
        </p:txBody>
      </p:sp>
    </p:spTree>
  </p:cSld>
  <p:clrMapOvr>
    <a:masterClrMapping/>
  </p:clrMapOvr>
  <p:timing>
    <p:tnLst>
      <p:par>
        <p:cTn id="1" dur="indefinite" restart="never" nodeType="tmRoot"/>
      </p:par>
    </p:tnLst>
  </p:timing>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Total Urinary Incontinence</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Total Urinary Incontinence is the state in which an individual experiences a continuous and unpredictable loss of urine. </a:t>
            </a:r>
          </a:p>
          <a:p>
            <a:r>
              <a:rPr lang="en-US" dirty="0" smtClean="0"/>
              <a:t>Major characteristics include constant flow of urine occurring at unpredictable times without distension, uninhibited bladder contractions or spasms, unsuccessful incontinence refractory treatments, and </a:t>
            </a:r>
            <a:r>
              <a:rPr lang="en-US" dirty="0" err="1" smtClean="0"/>
              <a:t>nocturia</a:t>
            </a:r>
            <a:r>
              <a:rPr lang="en-US" dirty="0" smtClean="0"/>
              <a:t>. </a:t>
            </a:r>
          </a:p>
        </p:txBody>
      </p:sp>
    </p:spTree>
  </p:cSld>
  <p:clrMapOvr>
    <a:masterClrMapping/>
  </p:clrMapOvr>
  <p:timing>
    <p:tnLst>
      <p:par>
        <p:cTn id="1" dur="indefinite" restart="never" nodeType="tmRoot"/>
      </p:par>
    </p:tnLst>
  </p:timing>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Total Urinary Incontinence</a:t>
            </a:r>
            <a:br>
              <a:rPr lang="en-US" b="1" dirty="0" smtClean="0"/>
            </a:br>
            <a:endParaRPr lang="en-US" dirty="0"/>
          </a:p>
        </p:txBody>
      </p:sp>
      <p:sp>
        <p:nvSpPr>
          <p:cNvPr id="3" name="Content Placeholder 2"/>
          <p:cNvSpPr>
            <a:spLocks noGrp="1"/>
          </p:cNvSpPr>
          <p:nvPr>
            <p:ph idx="1"/>
          </p:nvPr>
        </p:nvSpPr>
        <p:spPr/>
        <p:txBody>
          <a:bodyPr/>
          <a:lstStyle/>
          <a:p>
            <a:r>
              <a:rPr lang="en-US" dirty="0" smtClean="0"/>
              <a:t>Related factors include neuropathy that prevents transmission of the reflex that indicates bladder fullness, neurologic dysfunction causing triggering of </a:t>
            </a:r>
            <a:r>
              <a:rPr lang="en-US" dirty="0" err="1" smtClean="0"/>
              <a:t>micturition</a:t>
            </a:r>
            <a:r>
              <a:rPr lang="en-US" dirty="0" smtClean="0"/>
              <a:t> at unpredictable times, independent contraction of the </a:t>
            </a:r>
            <a:r>
              <a:rPr lang="en-US" dirty="0" err="1" smtClean="0"/>
              <a:t>detrusor</a:t>
            </a:r>
            <a:r>
              <a:rPr lang="en-US" dirty="0" smtClean="0"/>
              <a:t> reflex owing to surgery, trauma, or disease that affects spinal cord nerves, or anatomy (fistula).</a:t>
            </a:r>
          </a:p>
          <a:p>
            <a:endParaRPr lang="en-US" dirty="0"/>
          </a:p>
        </p:txBody>
      </p:sp>
    </p:spTree>
  </p:cSld>
  <p:clrMapOvr>
    <a:masterClrMapping/>
  </p:clrMapOvr>
  <p:timing>
    <p:tnLst>
      <p:par>
        <p:cTn id="1" dur="indefinite" restart="never" nodeType="tmRoot"/>
      </p:par>
    </p:tnLst>
  </p:timing>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Urinary catheterization</a:t>
            </a:r>
            <a:endParaRPr lang="en-US" b="1" dirty="0"/>
          </a:p>
        </p:txBody>
      </p:sp>
      <p:sp>
        <p:nvSpPr>
          <p:cNvPr id="3" name="Content Placeholder 2"/>
          <p:cNvSpPr>
            <a:spLocks noGrp="1"/>
          </p:cNvSpPr>
          <p:nvPr>
            <p:ph idx="1"/>
          </p:nvPr>
        </p:nvSpPr>
        <p:spPr/>
        <p:txBody>
          <a:bodyPr>
            <a:normAutofit lnSpcReduction="10000"/>
          </a:bodyPr>
          <a:lstStyle/>
          <a:p>
            <a:r>
              <a:rPr lang="en-US" dirty="0" smtClean="0"/>
              <a:t>Urinary catheterization is an aseptic procedure but is also the most common cause of hospital-acquired infections, which can occur during insertion or removal of the catheter. </a:t>
            </a:r>
          </a:p>
          <a:p>
            <a:r>
              <a:rPr lang="en-US" dirty="0" smtClean="0"/>
              <a:t>Repeated catheterization causes trauma and results in infection. </a:t>
            </a:r>
          </a:p>
          <a:p>
            <a:r>
              <a:rPr lang="en-US" dirty="0" smtClean="0"/>
              <a:t>Patients should be catheterized only if clinically indicated</a:t>
            </a:r>
            <a:endParaRPr lang="en-US" dirty="0"/>
          </a:p>
        </p:txBody>
      </p:sp>
    </p:spTree>
  </p:cSld>
  <p:clrMapOvr>
    <a:masterClrMapping/>
  </p:clrMapOvr>
  <p:timing>
    <p:tnLst>
      <p:par>
        <p:cTn id="1" dur="indefinite" restart="never" nodeType="tmRoot"/>
      </p:par>
    </p:tnLst>
  </p:timing>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Urinary catheterization</a:t>
            </a:r>
            <a:endParaRPr lang="en-US" dirty="0"/>
          </a:p>
        </p:txBody>
      </p:sp>
      <p:sp>
        <p:nvSpPr>
          <p:cNvPr id="3" name="Content Placeholder 2"/>
          <p:cNvSpPr>
            <a:spLocks noGrp="1"/>
          </p:cNvSpPr>
          <p:nvPr>
            <p:ph idx="1"/>
          </p:nvPr>
        </p:nvSpPr>
        <p:spPr/>
        <p:txBody>
          <a:bodyPr/>
          <a:lstStyle/>
          <a:p>
            <a:r>
              <a:rPr lang="en-US" dirty="0" smtClean="0"/>
              <a:t>It is important to use the correct urinary catheter for the condition. Foley catheters require no more than 5-10 ml water. </a:t>
            </a:r>
          </a:p>
          <a:p>
            <a:r>
              <a:rPr lang="en-US" dirty="0" smtClean="0"/>
              <a:t>The balloon can cause obstruction and stasis of the urine if it is too large, thus increasing the risk of infection.</a:t>
            </a:r>
            <a:endParaRPr lang="en-US" dirty="0"/>
          </a:p>
        </p:txBody>
      </p:sp>
    </p:spTree>
  </p:cSld>
  <p:clrMapOvr>
    <a:masterClrMapping/>
  </p:clrMapOvr>
  <p:timing>
    <p:tnLst>
      <p:par>
        <p:cTn id="1" dur="indefinite" restart="never" nodeType="tmRoot"/>
      </p:par>
    </p:tnLst>
  </p:timing>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Catheterization </a:t>
            </a:r>
            <a:endParaRPr lang="en-US" b="1" dirty="0"/>
          </a:p>
        </p:txBody>
      </p:sp>
      <p:sp>
        <p:nvSpPr>
          <p:cNvPr id="3" name="Content Placeholder 2"/>
          <p:cNvSpPr>
            <a:spLocks noGrp="1"/>
          </p:cNvSpPr>
          <p:nvPr>
            <p:ph idx="1"/>
          </p:nvPr>
        </p:nvSpPr>
        <p:spPr/>
        <p:txBody>
          <a:bodyPr>
            <a:normAutofit lnSpcReduction="10000"/>
          </a:bodyPr>
          <a:lstStyle/>
          <a:p>
            <a:r>
              <a:rPr lang="en-US" dirty="0" smtClean="0"/>
              <a:t>Occasionally, an indwelling urethral or </a:t>
            </a:r>
            <a:r>
              <a:rPr lang="en-US" dirty="0" err="1" smtClean="0"/>
              <a:t>suprapubic</a:t>
            </a:r>
            <a:r>
              <a:rPr lang="en-US" dirty="0" smtClean="0"/>
              <a:t> catheter may be used to provide continuous drainage for reflex incontinence.</a:t>
            </a:r>
          </a:p>
          <a:p>
            <a:r>
              <a:rPr lang="en-US" dirty="0" smtClean="0"/>
              <a:t>An indwelling catheter may be inserted for an acute episode of urinary retention or when other strategies to manage retention are ineffective. A catheter is chosen that minimizes urethral irritation and maximizes drainage from the bladder.</a:t>
            </a:r>
            <a:endParaRPr lang="en-US" dirty="0"/>
          </a:p>
        </p:txBody>
      </p:sp>
    </p:spTree>
  </p:cSld>
  <p:clrMapOvr>
    <a:masterClrMapping/>
  </p:clrMapOvr>
  <p:timing>
    <p:tnLst>
      <p:par>
        <p:cTn id="1" dur="indefinite" restart="never" nodeType="tmRoot"/>
      </p:par>
    </p:tnLst>
  </p:timing>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Foley catheter</a:t>
            </a:r>
            <a:endParaRPr lang="en-US" dirty="0"/>
          </a:p>
        </p:txBody>
      </p:sp>
      <p:pic>
        <p:nvPicPr>
          <p:cNvPr id="8194" name="Picture 2"/>
          <p:cNvPicPr>
            <a:picLocks noGrp="1" noChangeAspect="1" noChangeArrowheads="1"/>
          </p:cNvPicPr>
          <p:nvPr>
            <p:ph idx="1"/>
          </p:nvPr>
        </p:nvPicPr>
        <p:blipFill>
          <a:blip r:embed="rId2"/>
          <a:srcRect/>
          <a:stretch>
            <a:fillRect/>
          </a:stretch>
        </p:blipFill>
        <p:spPr bwMode="auto">
          <a:xfrm>
            <a:off x="1143000" y="1752600"/>
            <a:ext cx="6934200" cy="2971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PATIENT’S BILL OF RIGHTS</a:t>
            </a:r>
            <a:r>
              <a:rPr lang="en-US" dirty="0"/>
              <a:t/>
            </a:r>
            <a:br>
              <a:rPr lang="en-US" dirty="0"/>
            </a:br>
            <a:endParaRPr lang="en-US" dirty="0"/>
          </a:p>
        </p:txBody>
      </p:sp>
      <p:sp>
        <p:nvSpPr>
          <p:cNvPr id="3" name="Content Placeholder 2"/>
          <p:cNvSpPr>
            <a:spLocks noGrp="1"/>
          </p:cNvSpPr>
          <p:nvPr>
            <p:ph idx="1"/>
          </p:nvPr>
        </p:nvSpPr>
        <p:spPr>
          <a:xfrm>
            <a:off x="457200" y="990600"/>
            <a:ext cx="8229600" cy="5135563"/>
          </a:xfrm>
        </p:spPr>
        <p:txBody>
          <a:bodyPr>
            <a:normAutofit fontScale="85000" lnSpcReduction="20000"/>
          </a:bodyPr>
          <a:lstStyle/>
          <a:p>
            <a:pPr lvl="0">
              <a:buNone/>
            </a:pPr>
            <a:endParaRPr lang="en-US" dirty="0"/>
          </a:p>
          <a:p>
            <a:pPr lvl="0"/>
            <a:r>
              <a:rPr lang="en-US" dirty="0"/>
              <a:t>Privacy.  Case discussion, consultation, examination and treatment should be conducted to protect each patient’s privacy.</a:t>
            </a:r>
          </a:p>
          <a:p>
            <a:pPr lvl="0"/>
            <a:r>
              <a:rPr lang="en-US" dirty="0"/>
              <a:t>Expect all communication and records pertaining his/ her care will be treated as confidential.</a:t>
            </a:r>
          </a:p>
          <a:p>
            <a:pPr lvl="0"/>
            <a:r>
              <a:rPr lang="en-US" dirty="0"/>
              <a:t>Review records pertaining his/ her medical care and to have the information explained or interpreted as necessary except when restricted by the law.</a:t>
            </a:r>
          </a:p>
          <a:p>
            <a:pPr lvl="0"/>
            <a:r>
              <a:rPr lang="en-US" dirty="0"/>
              <a:t>Consent or decline to participate in proposed research studies or human experimentation affecting care and treatment or requiring direct patient involvement.</a:t>
            </a:r>
          </a:p>
          <a:p>
            <a:r>
              <a:rPr lang="en-US" dirty="0"/>
              <a:t>Be informed of the hospital policies and practices that relate to patient care, treatment </a:t>
            </a:r>
            <a:r>
              <a:rPr lang="en-US" dirty="0" smtClean="0"/>
              <a:t> and responsibilities</a:t>
            </a:r>
            <a:endParaRPr lang="en-US" dirty="0"/>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Two – way catheter</a:t>
            </a:r>
            <a:endParaRPr lang="en-US" dirty="0"/>
          </a:p>
        </p:txBody>
      </p:sp>
      <p:pic>
        <p:nvPicPr>
          <p:cNvPr id="2050" name="Picture 2"/>
          <p:cNvPicPr>
            <a:picLocks noGrp="1" noChangeAspect="1" noChangeArrowheads="1"/>
          </p:cNvPicPr>
          <p:nvPr>
            <p:ph idx="1"/>
          </p:nvPr>
        </p:nvPicPr>
        <p:blipFill>
          <a:blip r:embed="rId2"/>
          <a:srcRect/>
          <a:stretch>
            <a:fillRect/>
          </a:stretch>
        </p:blipFill>
        <p:spPr bwMode="auto">
          <a:xfrm>
            <a:off x="762000" y="1524000"/>
            <a:ext cx="7772400" cy="4876800"/>
          </a:xfrm>
          <a:prstGeom prst="rect">
            <a:avLst/>
          </a:prstGeom>
          <a:noFill/>
          <a:ln w="9525">
            <a:noFill/>
            <a:miter lim="800000"/>
            <a:headEnd/>
            <a:tailEnd/>
          </a:ln>
          <a:effectLst/>
        </p:spPr>
      </p:pic>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Three – way </a:t>
            </a:r>
            <a:r>
              <a:rPr lang="en-US" dirty="0" err="1" smtClean="0"/>
              <a:t>foley</a:t>
            </a:r>
            <a:r>
              <a:rPr lang="en-US" dirty="0" smtClean="0"/>
              <a:t> catheter with </a:t>
            </a:r>
            <a:r>
              <a:rPr lang="en-US" dirty="0" err="1" smtClean="0"/>
              <a:t>baloon</a:t>
            </a:r>
            <a:endParaRPr lang="en-US" dirty="0"/>
          </a:p>
        </p:txBody>
      </p:sp>
      <p:pic>
        <p:nvPicPr>
          <p:cNvPr id="9218" name="Picture 2"/>
          <p:cNvPicPr>
            <a:picLocks noGrp="1" noChangeAspect="1" noChangeArrowheads="1"/>
          </p:cNvPicPr>
          <p:nvPr>
            <p:ph idx="1"/>
          </p:nvPr>
        </p:nvPicPr>
        <p:blipFill>
          <a:blip r:embed="rId2"/>
          <a:srcRect/>
          <a:stretch>
            <a:fillRect/>
          </a:stretch>
        </p:blipFill>
        <p:spPr bwMode="auto">
          <a:xfrm>
            <a:off x="914400" y="1828800"/>
            <a:ext cx="7696199" cy="228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Three – way catheter</a:t>
            </a:r>
            <a:endParaRPr lang="en-US" b="1" dirty="0"/>
          </a:p>
        </p:txBody>
      </p:sp>
      <p:pic>
        <p:nvPicPr>
          <p:cNvPr id="3074" name="Picture 2"/>
          <p:cNvPicPr>
            <a:picLocks noGrp="1" noChangeAspect="1" noChangeArrowheads="1"/>
          </p:cNvPicPr>
          <p:nvPr>
            <p:ph idx="1"/>
          </p:nvPr>
        </p:nvPicPr>
        <p:blipFill>
          <a:blip r:embed="rId2"/>
          <a:srcRect/>
          <a:stretch>
            <a:fillRect/>
          </a:stretch>
        </p:blipFill>
        <p:spPr bwMode="auto">
          <a:xfrm>
            <a:off x="1295400" y="2133600"/>
            <a:ext cx="7162800" cy="4267200"/>
          </a:xfrm>
          <a:prstGeom prst="rect">
            <a:avLst/>
          </a:prstGeom>
          <a:noFill/>
          <a:ln w="9525">
            <a:noFill/>
            <a:miter lim="800000"/>
            <a:headEnd/>
            <a:tailEnd/>
          </a:ln>
          <a:effectLst/>
        </p:spPr>
      </p:pic>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srcRect/>
          <a:stretch>
            <a:fillRect/>
          </a:stretch>
        </p:blipFill>
        <p:spPr bwMode="auto">
          <a:xfrm>
            <a:off x="990600" y="1600200"/>
            <a:ext cx="7315200" cy="4724400"/>
          </a:xfrm>
          <a:prstGeom prst="rect">
            <a:avLst/>
          </a:prstGeom>
          <a:noFill/>
          <a:ln w="9525">
            <a:noFill/>
            <a:miter lim="800000"/>
            <a:headEnd/>
            <a:tailEnd/>
          </a:ln>
          <a:effectLst/>
        </p:spPr>
      </p:pic>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Pre-connected drainage system</a:t>
            </a:r>
            <a:endParaRPr lang="en-US" b="1" dirty="0"/>
          </a:p>
        </p:txBody>
      </p:sp>
      <p:pic>
        <p:nvPicPr>
          <p:cNvPr id="5122" name="Picture 2"/>
          <p:cNvPicPr>
            <a:picLocks noGrp="1" noChangeAspect="1" noChangeArrowheads="1"/>
          </p:cNvPicPr>
          <p:nvPr>
            <p:ph idx="1"/>
          </p:nvPr>
        </p:nvPicPr>
        <p:blipFill>
          <a:blip r:embed="rId2"/>
          <a:srcRect/>
          <a:stretch>
            <a:fillRect/>
          </a:stretch>
        </p:blipFill>
        <p:spPr bwMode="auto">
          <a:xfrm>
            <a:off x="914400" y="1524000"/>
            <a:ext cx="7696199" cy="4876799"/>
          </a:xfrm>
          <a:prstGeom prst="rect">
            <a:avLst/>
          </a:prstGeom>
          <a:noFill/>
          <a:ln w="9525">
            <a:noFill/>
            <a:miter lim="800000"/>
            <a:headEnd/>
            <a:tailEnd/>
          </a:ln>
          <a:effectLst/>
        </p:spPr>
      </p:pic>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Coudé</a:t>
            </a:r>
            <a:r>
              <a:rPr lang="en-US" b="1" dirty="0" smtClean="0"/>
              <a:t> Catheter</a:t>
            </a:r>
            <a:endParaRPr lang="en-US" b="1" dirty="0"/>
          </a:p>
        </p:txBody>
      </p:sp>
      <p:pic>
        <p:nvPicPr>
          <p:cNvPr id="10242" name="Picture 2"/>
          <p:cNvPicPr>
            <a:picLocks noGrp="1" noChangeAspect="1" noChangeArrowheads="1"/>
          </p:cNvPicPr>
          <p:nvPr>
            <p:ph idx="1"/>
          </p:nvPr>
        </p:nvPicPr>
        <p:blipFill>
          <a:blip r:embed="rId2"/>
          <a:srcRect/>
          <a:stretch>
            <a:fillRect/>
          </a:stretch>
        </p:blipFill>
        <p:spPr bwMode="auto">
          <a:xfrm>
            <a:off x="2819400" y="2209800"/>
            <a:ext cx="4190999" cy="2819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Coudé</a:t>
            </a:r>
            <a:r>
              <a:rPr lang="en-US" b="1" dirty="0" smtClean="0"/>
              <a:t> Catheter</a:t>
            </a:r>
            <a:endParaRPr lang="en-US" dirty="0"/>
          </a:p>
        </p:txBody>
      </p:sp>
      <p:sp>
        <p:nvSpPr>
          <p:cNvPr id="3" name="Content Placeholder 2"/>
          <p:cNvSpPr>
            <a:spLocks noGrp="1"/>
          </p:cNvSpPr>
          <p:nvPr>
            <p:ph idx="1"/>
          </p:nvPr>
        </p:nvSpPr>
        <p:spPr/>
        <p:txBody>
          <a:bodyPr>
            <a:normAutofit lnSpcReduction="10000"/>
          </a:bodyPr>
          <a:lstStyle/>
          <a:p>
            <a:r>
              <a:rPr lang="en-US" dirty="0" smtClean="0"/>
              <a:t>The use of a </a:t>
            </a:r>
            <a:r>
              <a:rPr lang="en-US" dirty="0" err="1" smtClean="0"/>
              <a:t>coudé</a:t>
            </a:r>
            <a:r>
              <a:rPr lang="en-US" dirty="0" smtClean="0"/>
              <a:t> catheter is indicated when intermittent catheterization is needed. </a:t>
            </a:r>
          </a:p>
          <a:p>
            <a:r>
              <a:rPr lang="en-US" dirty="0" smtClean="0"/>
              <a:t>The </a:t>
            </a:r>
            <a:r>
              <a:rPr lang="en-US" dirty="0" err="1" smtClean="0"/>
              <a:t>coudé</a:t>
            </a:r>
            <a:r>
              <a:rPr lang="en-US" dirty="0" smtClean="0"/>
              <a:t> catheter works much like the other catheters; however, a distinguishing feature is that the tip of the catheter is more pointed and curved. </a:t>
            </a:r>
          </a:p>
          <a:p>
            <a:r>
              <a:rPr lang="en-US" dirty="0" smtClean="0"/>
              <a:t>The </a:t>
            </a:r>
            <a:r>
              <a:rPr lang="en-US" dirty="0" err="1" smtClean="0"/>
              <a:t>coudé</a:t>
            </a:r>
            <a:r>
              <a:rPr lang="en-US" dirty="0" smtClean="0"/>
              <a:t> catheter does not have a balloon; therefore it cannot be used for a procedure requiring an indwelling catheter. </a:t>
            </a:r>
            <a:endParaRPr lang="en-US" dirty="0"/>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Urethral catheterization</a:t>
            </a:r>
            <a:endParaRPr lang="en-US" b="1" dirty="0"/>
          </a:p>
        </p:txBody>
      </p:sp>
      <p:sp>
        <p:nvSpPr>
          <p:cNvPr id="3" name="Content Placeholder 2"/>
          <p:cNvSpPr>
            <a:spLocks noGrp="1"/>
          </p:cNvSpPr>
          <p:nvPr>
            <p:ph idx="1"/>
          </p:nvPr>
        </p:nvSpPr>
        <p:spPr/>
        <p:txBody>
          <a:bodyPr>
            <a:normAutofit fontScale="77500" lnSpcReduction="20000"/>
          </a:bodyPr>
          <a:lstStyle/>
          <a:p>
            <a:r>
              <a:rPr lang="en-US" dirty="0" smtClean="0"/>
              <a:t>Urethral catheterization is a procedure that involves introducing a flexible rubber (latex, silicone, or Teflon) tube through the urinary opening (urethra) into the bladder.</a:t>
            </a:r>
            <a:br>
              <a:rPr lang="en-US" dirty="0" smtClean="0"/>
            </a:br>
            <a:r>
              <a:rPr lang="en-US" dirty="0" smtClean="0"/>
              <a:t/>
            </a:r>
            <a:br>
              <a:rPr lang="en-US" dirty="0" smtClean="0"/>
            </a:br>
            <a:r>
              <a:rPr lang="en-US" dirty="0" smtClean="0"/>
              <a:t>There are two types of urethral catheterization. </a:t>
            </a:r>
          </a:p>
          <a:p>
            <a:r>
              <a:rPr lang="en-US" dirty="0" smtClean="0"/>
              <a:t>In straight, or short-term, urethral catheterization, a catheter is inserted only long enough to drain the bladder of urine and is then removed.</a:t>
            </a:r>
          </a:p>
          <a:p>
            <a:r>
              <a:rPr lang="en-US" dirty="0" smtClean="0"/>
              <a:t> In indwelling catheterization, a specialized catheter is inserted into the bladder for an extended period (days to weeks) to allow continuous drainage of urine into a collection bag.</a:t>
            </a:r>
            <a:endParaRPr lang="en-US" dirty="0"/>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Urethral catheterization</a:t>
            </a:r>
            <a:endParaRPr lang="en-US" dirty="0"/>
          </a:p>
        </p:txBody>
      </p:sp>
      <p:sp>
        <p:nvSpPr>
          <p:cNvPr id="3" name="Content Placeholder 2"/>
          <p:cNvSpPr>
            <a:spLocks noGrp="1"/>
          </p:cNvSpPr>
          <p:nvPr>
            <p:ph idx="1"/>
          </p:nvPr>
        </p:nvSpPr>
        <p:spPr/>
        <p:txBody>
          <a:bodyPr>
            <a:normAutofit fontScale="92500"/>
          </a:bodyPr>
          <a:lstStyle/>
          <a:p>
            <a:r>
              <a:rPr lang="en-US" b="1" dirty="0" smtClean="0"/>
              <a:t>Indications for urethral catheterization include: </a:t>
            </a:r>
          </a:p>
          <a:p>
            <a:r>
              <a:rPr lang="en-US" dirty="0" smtClean="0"/>
              <a:t>To drain the bladder prior to, during, or after surgery</a:t>
            </a:r>
          </a:p>
          <a:p>
            <a:r>
              <a:rPr lang="en-US" dirty="0" smtClean="0"/>
              <a:t>For investigations</a:t>
            </a:r>
          </a:p>
          <a:p>
            <a:r>
              <a:rPr lang="en-US" dirty="0" smtClean="0"/>
              <a:t>To relieve retention of urine</a:t>
            </a:r>
          </a:p>
          <a:p>
            <a:r>
              <a:rPr lang="en-US" dirty="0" smtClean="0"/>
              <a:t>To accurately measure the urine output</a:t>
            </a:r>
          </a:p>
          <a:p>
            <a:r>
              <a:rPr lang="en-US" dirty="0" smtClean="0"/>
              <a:t>To relieve urinary incontinence when no other means is practical</a:t>
            </a:r>
            <a:endParaRPr lang="en-US" dirty="0"/>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Urethral catheterization</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CONTRA-INDICATIONS </a:t>
            </a:r>
          </a:p>
          <a:p>
            <a:pPr>
              <a:buNone/>
            </a:pPr>
            <a:r>
              <a:rPr lang="en-US" dirty="0" smtClean="0"/>
              <a:t>Nurses should not perform </a:t>
            </a:r>
            <a:r>
              <a:rPr lang="en-US" dirty="0" err="1" smtClean="0"/>
              <a:t>catheterisation</a:t>
            </a:r>
            <a:r>
              <a:rPr lang="en-US" dirty="0" smtClean="0"/>
              <a:t> without first seeking medical advice on the following:- </a:t>
            </a:r>
          </a:p>
          <a:p>
            <a:pPr>
              <a:buNone/>
            </a:pPr>
            <a:r>
              <a:rPr lang="en-US" dirty="0" smtClean="0"/>
              <a:t>• Patients who have a history of urethral stricture </a:t>
            </a:r>
          </a:p>
          <a:p>
            <a:pPr>
              <a:buNone/>
            </a:pPr>
            <a:r>
              <a:rPr lang="en-US" dirty="0" smtClean="0"/>
              <a:t>• Patients who have undergone trans-urethral resection of the prostate gland in the previous 48 hours </a:t>
            </a:r>
          </a:p>
          <a:p>
            <a:pPr>
              <a:buNone/>
            </a:pPr>
            <a:r>
              <a:rPr lang="en-US" dirty="0" smtClean="0"/>
              <a:t>• Patients with a </a:t>
            </a:r>
            <a:r>
              <a:rPr lang="en-US" dirty="0" err="1" smtClean="0"/>
              <a:t>phimosis</a:t>
            </a:r>
            <a:r>
              <a:rPr lang="en-US" dirty="0" smtClean="0"/>
              <a:t> (tight foreskin) </a:t>
            </a:r>
          </a:p>
          <a:p>
            <a:pPr>
              <a:buNone/>
            </a:pPr>
            <a:r>
              <a:rPr lang="en-US" dirty="0" smtClean="0"/>
              <a:t>• Patients who have a past history of difficulty in </a:t>
            </a:r>
            <a:r>
              <a:rPr lang="en-US" dirty="0" err="1" smtClean="0"/>
              <a:t>catheterisation</a:t>
            </a:r>
            <a:r>
              <a:rPr lang="en-US" dirty="0" smtClean="0"/>
              <a:t> </a:t>
            </a:r>
          </a:p>
          <a:p>
            <a:pPr>
              <a:buNone/>
            </a:pPr>
            <a:r>
              <a:rPr lang="en-US" dirty="0" smtClean="0"/>
              <a:t>• Undiagnosed </a:t>
            </a:r>
            <a:r>
              <a:rPr lang="en-US" dirty="0" err="1" smtClean="0"/>
              <a:t>haematuria</a:t>
            </a:r>
            <a:r>
              <a:rPr lang="en-US" dirty="0" smtClean="0"/>
              <a:t> </a:t>
            </a:r>
          </a:p>
          <a:p>
            <a:pPr>
              <a:buNone/>
            </a:pPr>
            <a:r>
              <a:rPr lang="en-US" dirty="0" smtClean="0"/>
              <a:t>• Urinary tract infection with clinical symptoms </a:t>
            </a:r>
          </a:p>
          <a:p>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p:spPr>
        <p:txBody>
          <a:bodyPr>
            <a:normAutofit/>
          </a:bodyPr>
          <a:lstStyle/>
          <a:p>
            <a:r>
              <a:rPr lang="en-US" b="1" dirty="0"/>
              <a:t>LEGAL ASPECTS IN NURSING</a:t>
            </a:r>
            <a:r>
              <a:rPr lang="en-US" dirty="0"/>
              <a:t/>
            </a:r>
            <a:br>
              <a:rPr lang="en-US" dirty="0"/>
            </a:br>
            <a:endParaRPr lang="en-US" dirty="0"/>
          </a:p>
        </p:txBody>
      </p:sp>
      <p:sp>
        <p:nvSpPr>
          <p:cNvPr id="3" name="Content Placeholder 2"/>
          <p:cNvSpPr>
            <a:spLocks noGrp="1"/>
          </p:cNvSpPr>
          <p:nvPr>
            <p:ph idx="1"/>
          </p:nvPr>
        </p:nvSpPr>
        <p:spPr>
          <a:xfrm>
            <a:off x="457200" y="1295400"/>
            <a:ext cx="8229600" cy="4830763"/>
          </a:xfrm>
        </p:spPr>
        <p:txBody>
          <a:bodyPr>
            <a:normAutofit fontScale="92500" lnSpcReduction="10000"/>
          </a:bodyPr>
          <a:lstStyle/>
          <a:p>
            <a:pPr>
              <a:buNone/>
            </a:pPr>
            <a:r>
              <a:rPr lang="en-US" dirty="0"/>
              <a:t>Nurses need to know and apply legal aspects </a:t>
            </a:r>
            <a:r>
              <a:rPr lang="en-US" dirty="0" smtClean="0"/>
              <a:t>in their </a:t>
            </a:r>
            <a:r>
              <a:rPr lang="en-US" dirty="0"/>
              <a:t>many different roles</a:t>
            </a:r>
            <a:r>
              <a:rPr lang="en-US" dirty="0" smtClean="0"/>
              <a:t>.</a:t>
            </a:r>
          </a:p>
          <a:p>
            <a:pPr>
              <a:buNone/>
            </a:pPr>
            <a:r>
              <a:rPr lang="en-US" dirty="0" smtClean="0"/>
              <a:t>Nurses need to understand laws that regulate and affect nursing practice to ensure that their actions are consistent with current legal principles and to protect the nurse from legal liability.</a:t>
            </a:r>
          </a:p>
          <a:p>
            <a:pPr>
              <a:buNone/>
            </a:pPr>
            <a:r>
              <a:rPr lang="en-US" dirty="0" smtClean="0"/>
              <a:t>Competence in nursing practice is determined and maintained by various credentialing methods </a:t>
            </a:r>
            <a:r>
              <a:rPr lang="en-US" dirty="0" err="1" smtClean="0"/>
              <a:t>e.g</a:t>
            </a:r>
            <a:r>
              <a:rPr lang="en-US" dirty="0" smtClean="0"/>
              <a:t> licensure, certification and accreditation.</a:t>
            </a:r>
          </a:p>
          <a:p>
            <a:pPr>
              <a:buNone/>
            </a:pPr>
            <a:endParaRPr lang="en-US" dirty="0"/>
          </a:p>
          <a:p>
            <a:pPr>
              <a:buNone/>
            </a:pPr>
            <a:endParaRPr lang="en-US" dirty="0"/>
          </a:p>
          <a:p>
            <a:endParaRPr lang="en-US" dirty="0"/>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Urethral catheterization</a:t>
            </a:r>
            <a:endParaRPr lang="en-US" dirty="0"/>
          </a:p>
        </p:txBody>
      </p:sp>
      <p:sp>
        <p:nvSpPr>
          <p:cNvPr id="3" name="Content Placeholder 2"/>
          <p:cNvSpPr>
            <a:spLocks noGrp="1"/>
          </p:cNvSpPr>
          <p:nvPr>
            <p:ph idx="1"/>
          </p:nvPr>
        </p:nvSpPr>
        <p:spPr/>
        <p:txBody>
          <a:bodyPr>
            <a:normAutofit fontScale="62500" lnSpcReduction="20000"/>
          </a:bodyPr>
          <a:lstStyle/>
          <a:p>
            <a:r>
              <a:rPr lang="en-AU" b="1" dirty="0" smtClean="0"/>
              <a:t>Equipment</a:t>
            </a:r>
          </a:p>
          <a:p>
            <a:r>
              <a:rPr lang="en-AU" dirty="0" smtClean="0"/>
              <a:t>Dressing trolley</a:t>
            </a:r>
          </a:p>
          <a:p>
            <a:r>
              <a:rPr lang="en-AU" dirty="0" smtClean="0"/>
              <a:t>Catheterization pack and drapes</a:t>
            </a:r>
          </a:p>
          <a:p>
            <a:r>
              <a:rPr lang="en-AU" dirty="0" smtClean="0"/>
              <a:t>Sterile gloves</a:t>
            </a:r>
          </a:p>
          <a:p>
            <a:r>
              <a:rPr lang="en-AU" dirty="0" smtClean="0"/>
              <a:t>Appropriate size catheter (see catheter size guideline below)</a:t>
            </a:r>
          </a:p>
          <a:p>
            <a:r>
              <a:rPr lang="en-AU" dirty="0" err="1" smtClean="0"/>
              <a:t>Xylocaine</a:t>
            </a:r>
            <a:r>
              <a:rPr lang="en-AU" dirty="0" smtClean="0"/>
              <a:t> jelly syringe (plain sterile lubricant for infants)</a:t>
            </a:r>
          </a:p>
          <a:p>
            <a:r>
              <a:rPr lang="en-AU" dirty="0" smtClean="0"/>
              <a:t>Sterile water for balloon</a:t>
            </a:r>
          </a:p>
          <a:p>
            <a:r>
              <a:rPr lang="en-AU" dirty="0" smtClean="0"/>
              <a:t>5ml Syringe</a:t>
            </a:r>
          </a:p>
          <a:p>
            <a:r>
              <a:rPr lang="en-AU" dirty="0" smtClean="0"/>
              <a:t>Specimen jar</a:t>
            </a:r>
          </a:p>
          <a:p>
            <a:r>
              <a:rPr lang="en-AU" dirty="0" smtClean="0"/>
              <a:t>Antiseptic solution. Aqueous </a:t>
            </a:r>
            <a:r>
              <a:rPr lang="en-AU" dirty="0" err="1" smtClean="0"/>
              <a:t>Chlorhexidine</a:t>
            </a:r>
            <a:r>
              <a:rPr lang="en-AU" dirty="0" smtClean="0"/>
              <a:t> 0.1% with </a:t>
            </a:r>
            <a:r>
              <a:rPr lang="en-AU" dirty="0" err="1" smtClean="0"/>
              <a:t>Cetrimide</a:t>
            </a:r>
            <a:r>
              <a:rPr lang="en-AU" dirty="0" smtClean="0"/>
              <a:t> (yellow solution) or Aqueous </a:t>
            </a:r>
            <a:r>
              <a:rPr lang="en-AU" dirty="0" err="1" smtClean="0"/>
              <a:t>Chlorhexidine</a:t>
            </a:r>
            <a:r>
              <a:rPr lang="en-AU" dirty="0" smtClean="0"/>
              <a:t> 0.1% (blue solution).</a:t>
            </a:r>
          </a:p>
          <a:p>
            <a:r>
              <a:rPr lang="en-AU" dirty="0" smtClean="0"/>
              <a:t>Tape to secure catheter to leg</a:t>
            </a:r>
          </a:p>
          <a:p>
            <a:r>
              <a:rPr lang="en-AU" dirty="0" smtClean="0"/>
              <a:t>Drainage bag</a:t>
            </a:r>
          </a:p>
          <a:p>
            <a:r>
              <a:rPr lang="en-AU" dirty="0" smtClean="0"/>
              <a:t>Urine bag holder</a:t>
            </a:r>
          </a:p>
          <a:p>
            <a:endParaRPr lang="en-US" dirty="0"/>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Catheterization Procedure</a:t>
            </a:r>
            <a:br>
              <a:rPr lang="en-US" b="1" dirty="0" smtClean="0"/>
            </a:br>
            <a:endParaRPr lang="en-US" dirty="0"/>
          </a:p>
        </p:txBody>
      </p:sp>
      <p:sp>
        <p:nvSpPr>
          <p:cNvPr id="3" name="Content Placeholder 2"/>
          <p:cNvSpPr>
            <a:spLocks noGrp="1"/>
          </p:cNvSpPr>
          <p:nvPr>
            <p:ph idx="1"/>
          </p:nvPr>
        </p:nvSpPr>
        <p:spPr/>
        <p:txBody>
          <a:bodyPr/>
          <a:lstStyle/>
          <a:p>
            <a:r>
              <a:rPr lang="en-US" b="1" dirty="0" smtClean="0"/>
              <a:t>Environment</a:t>
            </a:r>
          </a:p>
          <a:p>
            <a:r>
              <a:rPr lang="en-US" dirty="0" smtClean="0"/>
              <a:t>Explain the procedure to the patient/ child and the parents and obtain consent</a:t>
            </a:r>
          </a:p>
          <a:p>
            <a:r>
              <a:rPr lang="en-US" dirty="0" smtClean="0"/>
              <a:t>The bed is screened to ensure privacy</a:t>
            </a:r>
          </a:p>
          <a:p>
            <a:r>
              <a:rPr lang="en-US" dirty="0" smtClean="0"/>
              <a:t>Keep the patient warm at all times</a:t>
            </a:r>
          </a:p>
          <a:p>
            <a:r>
              <a:rPr lang="en-US" dirty="0" smtClean="0"/>
              <a:t>Ensure adequate light source</a:t>
            </a:r>
          </a:p>
          <a:p>
            <a:endParaRPr lang="en-US" dirty="0"/>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Catheterization Procedure</a:t>
            </a:r>
            <a:br>
              <a:rPr lang="en-US" b="1" dirty="0" smtClean="0"/>
            </a:br>
            <a:endParaRPr lang="en-US" b="1"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1. Prepare the client for catheterization by reviewing the procedure. Reassure the client that catheterization will not produce a sharp pain; instead, inform the client that catheterization will produce sensations of intense urgency to urinate and pressure centered on the urethral and </a:t>
            </a:r>
            <a:r>
              <a:rPr lang="en-US" dirty="0" err="1" smtClean="0"/>
              <a:t>suprapubic</a:t>
            </a:r>
            <a:r>
              <a:rPr lang="en-US" dirty="0" smtClean="0"/>
              <a:t> area. </a:t>
            </a:r>
          </a:p>
          <a:p>
            <a:pPr>
              <a:buNone/>
            </a:pPr>
            <a:r>
              <a:rPr lang="en-US" dirty="0" smtClean="0"/>
              <a:t>2. Documentation of the amount of water used to inflate the retention balloon assists when removing the indwelling catheter.</a:t>
            </a:r>
          </a:p>
          <a:p>
            <a:pPr>
              <a:buNone/>
            </a:pPr>
            <a:r>
              <a:rPr lang="en-US" dirty="0" smtClean="0"/>
              <a:t>3. A catheter should be constructed of silicone or a Lubricious coating to minimize urethral trauma and irritation.</a:t>
            </a:r>
          </a:p>
        </p:txBody>
      </p:sp>
    </p:spTree>
  </p:cSld>
  <p:clrMapOvr>
    <a:masterClrMapping/>
  </p:clrMapOvr>
  <p:timing>
    <p:tnLst>
      <p:par>
        <p:cTn id="1" dur="indefinite" restart="never" nodeType="tmRoot"/>
      </p:par>
    </p:tnLst>
  </p:timing>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Catheterization </a:t>
            </a:r>
            <a:endParaRPr lang="en-US" b="1" dirty="0"/>
          </a:p>
        </p:txBody>
      </p:sp>
      <p:sp>
        <p:nvSpPr>
          <p:cNvPr id="3" name="Content Placeholder 2"/>
          <p:cNvSpPr>
            <a:spLocks noGrp="1"/>
          </p:cNvSpPr>
          <p:nvPr>
            <p:ph idx="1"/>
          </p:nvPr>
        </p:nvSpPr>
        <p:spPr/>
        <p:txBody>
          <a:bodyPr>
            <a:normAutofit/>
          </a:bodyPr>
          <a:lstStyle/>
          <a:p>
            <a:r>
              <a:rPr lang="en-US" dirty="0" smtClean="0"/>
              <a:t>NOTE: The procedure for a straight catheterization (not indwelling) is the same.</a:t>
            </a:r>
          </a:p>
          <a:p>
            <a:r>
              <a:rPr lang="en-US" dirty="0" smtClean="0"/>
              <a:t>However, the catheter is inserted only long enough to obtain a urine specimen or to completely drain the bladder.</a:t>
            </a:r>
            <a:endParaRPr lang="en-US" dirty="0"/>
          </a:p>
        </p:txBody>
      </p:sp>
    </p:spTree>
  </p:cSld>
  <p:clrMapOvr>
    <a:masterClrMapping/>
  </p:clrMapOvr>
  <p:timing>
    <p:tnLst>
      <p:par>
        <p:cTn id="1" dur="indefinite" restart="never" nodeType="tmRoot"/>
      </p:par>
    </p:tnLst>
  </p:timing>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Catheterization </a:t>
            </a: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b="1" dirty="0" smtClean="0"/>
              <a:t>BALLOON SIZE</a:t>
            </a:r>
          </a:p>
          <a:p>
            <a:r>
              <a:rPr lang="en-US" dirty="0" smtClean="0"/>
              <a:t>• Use the smallest balloon size possible. This keeps residual urine minimal, reduces the likelihood of bladder spasm, and minimizes damage to the bladder neck from the weight of the balloon</a:t>
            </a:r>
          </a:p>
          <a:p>
            <a:r>
              <a:rPr lang="en-US" dirty="0" smtClean="0"/>
              <a:t>• Balloon sizes: 5 – 30 </a:t>
            </a:r>
            <a:r>
              <a:rPr lang="en-US" dirty="0" err="1" smtClean="0"/>
              <a:t>mls</a:t>
            </a:r>
            <a:r>
              <a:rPr lang="en-US" dirty="0" smtClean="0"/>
              <a:t>. The most commonly indicated balloon size is 10ml. Always inflate the balloon to the manufacturers recommended volume indicated on the inflation valve of the catheter as well as written on the packaging. </a:t>
            </a:r>
          </a:p>
          <a:p>
            <a:r>
              <a:rPr lang="en-US" dirty="0" smtClean="0"/>
              <a:t>• The 30ml balloon is designed specifically as a </a:t>
            </a:r>
            <a:r>
              <a:rPr lang="en-US" dirty="0" err="1" smtClean="0"/>
              <a:t>haemostat</a:t>
            </a:r>
            <a:r>
              <a:rPr lang="en-US" dirty="0" smtClean="0"/>
              <a:t> post urological procedure, and should not be used for routine </a:t>
            </a:r>
            <a:r>
              <a:rPr lang="en-US" dirty="0" err="1" smtClean="0"/>
              <a:t>catheterisation</a:t>
            </a:r>
            <a:endParaRPr lang="en-US" dirty="0" smtClean="0"/>
          </a:p>
          <a:p>
            <a:r>
              <a:rPr lang="en-US" dirty="0" smtClean="0"/>
              <a:t>• Inflate with sterile water. Air is not suitable as it will cause the balloon to float. Tap water is not sterile, and saline may block the inflation channel with crystals, making subsequent deflation difficult</a:t>
            </a:r>
            <a:endParaRPr lang="en-US" dirty="0"/>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Performing catheterization: Female client</a:t>
            </a:r>
            <a:endParaRPr lang="en-US" dirty="0"/>
          </a:p>
        </p:txBody>
      </p:sp>
      <p:graphicFrame>
        <p:nvGraphicFramePr>
          <p:cNvPr id="4" name="Content Placeholder 3"/>
          <p:cNvGraphicFramePr>
            <a:graphicFrameLocks noGrp="1"/>
          </p:cNvGraphicFramePr>
          <p:nvPr>
            <p:ph idx="1"/>
          </p:nvPr>
        </p:nvGraphicFramePr>
        <p:xfrm>
          <a:off x="457200" y="1600200"/>
          <a:ext cx="8229600" cy="5125720"/>
        </p:xfrm>
        <a:graphic>
          <a:graphicData uri="http://schemas.openxmlformats.org/drawingml/2006/table">
            <a:tbl>
              <a:tblPr firstRow="1" bandRow="1">
                <a:tableStyleId>{5C22544A-7EE6-4342-B048-85BDC9FD1C3A}</a:tableStyleId>
              </a:tblPr>
              <a:tblGrid>
                <a:gridCol w="4114800"/>
                <a:gridCol w="41148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Rationale</a:t>
                      </a:r>
                    </a:p>
                  </a:txBody>
                  <a:tcPr/>
                </a:tc>
              </a:tr>
              <a:tr h="370840">
                <a:tc>
                  <a:txBody>
                    <a:bodyPr/>
                    <a:lstStyle/>
                    <a:p>
                      <a:r>
                        <a:rPr lang="en-US" dirty="0" smtClean="0"/>
                        <a:t>2. Assist the client to a supine position with legs</a:t>
                      </a:r>
                      <a:r>
                        <a:rPr lang="en-US" baseline="0" dirty="0" smtClean="0"/>
                        <a:t> </a:t>
                      </a:r>
                      <a:r>
                        <a:rPr lang="en-US" dirty="0" smtClean="0"/>
                        <a:t>spread and feet together or to a side-lying position with upper leg flexed.</a:t>
                      </a:r>
                    </a:p>
                    <a:p>
                      <a:r>
                        <a:rPr lang="en-US" dirty="0" smtClean="0"/>
                        <a:t>3. Drape client’s abdomen and thighs.</a:t>
                      </a:r>
                    </a:p>
                    <a:p>
                      <a:r>
                        <a:rPr lang="en-US" dirty="0" smtClean="0"/>
                        <a:t>4. Ensure adequate lighting of the perineum.</a:t>
                      </a:r>
                    </a:p>
                    <a:p>
                      <a:r>
                        <a:rPr lang="en-US" dirty="0" smtClean="0"/>
                        <a:t>6. Separate the perineum and, using forceps,</a:t>
                      </a:r>
                      <a:r>
                        <a:rPr lang="en-US" baseline="0" dirty="0" smtClean="0"/>
                        <a:t> </a:t>
                      </a:r>
                      <a:r>
                        <a:rPr lang="en-US" dirty="0" smtClean="0"/>
                        <a:t>cleanse the </a:t>
                      </a:r>
                      <a:r>
                        <a:rPr lang="en-US" dirty="0" err="1" smtClean="0"/>
                        <a:t>periurethral</a:t>
                      </a:r>
                      <a:r>
                        <a:rPr lang="en-US" dirty="0" smtClean="0"/>
                        <a:t> mucosa with a </a:t>
                      </a:r>
                      <a:r>
                        <a:rPr lang="en-US" dirty="0" err="1" smtClean="0"/>
                        <a:t>povidone</a:t>
                      </a:r>
                      <a:r>
                        <a:rPr lang="en-US" dirty="0" smtClean="0"/>
                        <a:t>-iodine or other antimicrobial cleanser</a:t>
                      </a:r>
                    </a:p>
                    <a:p>
                      <a:r>
                        <a:rPr lang="en-US" dirty="0" smtClean="0"/>
                        <a:t>7. Generously coat the distal portion of the</a:t>
                      </a:r>
                      <a:r>
                        <a:rPr lang="en-US" baseline="0" dirty="0" smtClean="0"/>
                        <a:t> </a:t>
                      </a:r>
                      <a:r>
                        <a:rPr lang="en-US" dirty="0" smtClean="0"/>
                        <a:t>catheter with water-soluble, sterile lubricant.</a:t>
                      </a:r>
                    </a:p>
                    <a:p>
                      <a:r>
                        <a:rPr lang="en-US" dirty="0" smtClean="0"/>
                        <a:t>8. Gently insert the catheter into </a:t>
                      </a:r>
                      <a:r>
                        <a:rPr lang="en-US" dirty="0" err="1" smtClean="0"/>
                        <a:t>meatus</a:t>
                      </a:r>
                      <a:r>
                        <a:rPr lang="en-US" dirty="0" smtClean="0"/>
                        <a:t> until</a:t>
                      </a:r>
                      <a:r>
                        <a:rPr lang="en-US" baseline="0" dirty="0" smtClean="0"/>
                        <a:t> </a:t>
                      </a:r>
                      <a:r>
                        <a:rPr lang="en-US" dirty="0" smtClean="0"/>
                        <a:t>urine is noted. Continue inserting for 1 to 3</a:t>
                      </a:r>
                      <a:r>
                        <a:rPr lang="en-US" baseline="0" dirty="0" smtClean="0"/>
                        <a:t> </a:t>
                      </a:r>
                      <a:r>
                        <a:rPr lang="en-US" dirty="0" smtClean="0"/>
                        <a:t>additional inches.</a:t>
                      </a:r>
                    </a:p>
                    <a:p>
                      <a:endParaRPr lang="en-US" dirty="0"/>
                    </a:p>
                  </a:txBody>
                  <a:tcPr/>
                </a:tc>
                <a:tc>
                  <a:txBody>
                    <a:bodyPr/>
                    <a:lstStyle/>
                    <a:p>
                      <a:r>
                        <a:rPr lang="en-US" dirty="0" smtClean="0"/>
                        <a:t>2. Facilitates visualization of area and promotes</a:t>
                      </a:r>
                      <a:r>
                        <a:rPr lang="en-US" baseline="0" dirty="0" smtClean="0"/>
                        <a:t> </a:t>
                      </a:r>
                      <a:r>
                        <a:rPr lang="en-US" dirty="0" smtClean="0"/>
                        <a:t>client comfort.</a:t>
                      </a:r>
                    </a:p>
                    <a:p>
                      <a:r>
                        <a:rPr lang="en-US" dirty="0" smtClean="0"/>
                        <a:t>3. Promotes client comfort and warmth.</a:t>
                      </a:r>
                    </a:p>
                    <a:p>
                      <a:r>
                        <a:rPr lang="en-US" dirty="0" smtClean="0"/>
                        <a:t>4. Facilitates proper execution of technique. </a:t>
                      </a:r>
                    </a:p>
                    <a:p>
                      <a:r>
                        <a:rPr lang="en-US" dirty="0" smtClean="0"/>
                        <a:t>6. Removes dirt and minimizes the risk of urinary</a:t>
                      </a:r>
                      <a:r>
                        <a:rPr lang="en-US" baseline="0" dirty="0" smtClean="0"/>
                        <a:t> </a:t>
                      </a:r>
                      <a:r>
                        <a:rPr lang="en-US" dirty="0" smtClean="0"/>
                        <a:t>tract infection by removing surface pathogens.</a:t>
                      </a:r>
                    </a:p>
                    <a:p>
                      <a:r>
                        <a:rPr lang="en-US" dirty="0" smtClean="0"/>
                        <a:t>7. Avoids urethral trauma and discomfort during</a:t>
                      </a:r>
                      <a:r>
                        <a:rPr lang="en-US" baseline="0" dirty="0" smtClean="0"/>
                        <a:t> </a:t>
                      </a:r>
                      <a:r>
                        <a:rPr lang="en-US" dirty="0" smtClean="0"/>
                        <a:t>catheter insertion.</a:t>
                      </a:r>
                    </a:p>
                    <a:p>
                      <a:r>
                        <a:rPr lang="en-US" dirty="0" smtClean="0"/>
                        <a:t>8. Ensures adequate catheter insertion before</a:t>
                      </a:r>
                      <a:r>
                        <a:rPr lang="en-US" baseline="0" dirty="0" smtClean="0"/>
                        <a:t> </a:t>
                      </a:r>
                      <a:r>
                        <a:rPr lang="en-US" dirty="0" smtClean="0"/>
                        <a:t>retention balloon is inflated.</a:t>
                      </a:r>
                      <a:endParaRPr lang="en-US" dirty="0"/>
                    </a:p>
                  </a:txBody>
                  <a:tcPr/>
                </a:tc>
              </a:tr>
            </a:tbl>
          </a:graphicData>
        </a:graphic>
      </p:graphicFrame>
    </p:spTree>
  </p:cSld>
  <p:clrMapOvr>
    <a:masterClrMapping/>
  </p:clrMapOvr>
  <p:timing>
    <p:tnLst>
      <p:par>
        <p:cTn id="1" dur="indefinite" restart="never" nodeType="tmRoot"/>
      </p:par>
    </p:tnLst>
  </p:timing>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b="1" dirty="0" smtClean="0"/>
              <a:t>Performing catheterization: Female client</a:t>
            </a:r>
            <a:endParaRPr lang="en-US" dirty="0"/>
          </a:p>
        </p:txBody>
      </p:sp>
      <p:graphicFrame>
        <p:nvGraphicFramePr>
          <p:cNvPr id="4" name="Content Placeholder 3"/>
          <p:cNvGraphicFramePr>
            <a:graphicFrameLocks noGrp="1"/>
          </p:cNvGraphicFramePr>
          <p:nvPr>
            <p:ph idx="1"/>
          </p:nvPr>
        </p:nvGraphicFramePr>
        <p:xfrm>
          <a:off x="228600" y="1295400"/>
          <a:ext cx="8610600" cy="5564824"/>
        </p:xfrm>
        <a:graphic>
          <a:graphicData uri="http://schemas.openxmlformats.org/drawingml/2006/table">
            <a:tbl>
              <a:tblPr firstRow="1" bandRow="1">
                <a:tableStyleId>{5C22544A-7EE6-4342-B048-85BDC9FD1C3A}</a:tableStyleId>
              </a:tblPr>
              <a:tblGrid>
                <a:gridCol w="4305300"/>
                <a:gridCol w="4305300"/>
              </a:tblGrid>
              <a:tr h="363536">
                <a:tc>
                  <a:txBody>
                    <a:bodyPr/>
                    <a:lstStyle/>
                    <a:p>
                      <a:r>
                        <a:rPr lang="en-US" dirty="0" smtClean="0"/>
                        <a:t>Action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Rationale</a:t>
                      </a:r>
                    </a:p>
                  </a:txBody>
                  <a:tcPr/>
                </a:tc>
              </a:tr>
              <a:tr h="5199064">
                <a:tc>
                  <a:txBody>
                    <a:bodyPr/>
                    <a:lstStyle/>
                    <a:p>
                      <a:r>
                        <a:rPr lang="en-US" dirty="0" smtClean="0"/>
                        <a:t>9. Inflate the retention balloon using manufacturer’s recommendations or according to physician orders.</a:t>
                      </a:r>
                    </a:p>
                    <a:p>
                      <a:r>
                        <a:rPr lang="en-US" dirty="0" smtClean="0"/>
                        <a:t>10. Instruct the client to immediately report discomfort or pressure during balloon inflation; if</a:t>
                      </a:r>
                      <a:r>
                        <a:rPr lang="en-US" baseline="0" dirty="0" smtClean="0"/>
                        <a:t> </a:t>
                      </a:r>
                      <a:r>
                        <a:rPr lang="en-US" dirty="0" smtClean="0"/>
                        <a:t>pain occurs, discontinue the procedure, deflate</a:t>
                      </a:r>
                    </a:p>
                    <a:p>
                      <a:r>
                        <a:rPr lang="en-US" dirty="0" smtClean="0"/>
                        <a:t>the balloon, and insert the catheter further into</a:t>
                      </a:r>
                      <a:r>
                        <a:rPr lang="en-US" baseline="0" dirty="0" smtClean="0"/>
                        <a:t> </a:t>
                      </a:r>
                      <a:r>
                        <a:rPr lang="en-US" dirty="0" smtClean="0"/>
                        <a:t>the bladder.</a:t>
                      </a:r>
                    </a:p>
                    <a:p>
                      <a:r>
                        <a:rPr lang="en-US" dirty="0" smtClean="0"/>
                        <a:t>11. Gently pull the catheter until the retention balloon is snuggled against the bladder neck</a:t>
                      </a:r>
                      <a:r>
                        <a:rPr lang="en-US" baseline="0" dirty="0" smtClean="0"/>
                        <a:t> </a:t>
                      </a:r>
                      <a:r>
                        <a:rPr lang="en-US" dirty="0" smtClean="0"/>
                        <a:t>(resistance will be met).</a:t>
                      </a:r>
                    </a:p>
                    <a:p>
                      <a:r>
                        <a:rPr lang="en-US" dirty="0" smtClean="0"/>
                        <a:t>12. Secure the catheter to the abdomen or thigh.</a:t>
                      </a:r>
                    </a:p>
                    <a:p>
                      <a:r>
                        <a:rPr lang="en-US" dirty="0" smtClean="0"/>
                        <a:t>13. Place the drainage bag below the level of the</a:t>
                      </a:r>
                      <a:r>
                        <a:rPr lang="en-US" baseline="0" dirty="0" smtClean="0"/>
                        <a:t> </a:t>
                      </a:r>
                      <a:r>
                        <a:rPr lang="en-US" dirty="0" smtClean="0"/>
                        <a:t>bladder.</a:t>
                      </a:r>
                    </a:p>
                  </a:txBody>
                  <a:tcPr/>
                </a:tc>
                <a:tc>
                  <a:txBody>
                    <a:bodyPr/>
                    <a:lstStyle/>
                    <a:p>
                      <a:r>
                        <a:rPr lang="en-US" dirty="0" smtClean="0"/>
                        <a:t>9. Ensures retention of the balloon; up to twice</a:t>
                      </a:r>
                      <a:r>
                        <a:rPr lang="en-US" baseline="0" dirty="0" smtClean="0"/>
                        <a:t> </a:t>
                      </a:r>
                      <a:r>
                        <a:rPr lang="en-US" dirty="0" smtClean="0"/>
                        <a:t>the recommended volume of fluid may be</a:t>
                      </a:r>
                      <a:r>
                        <a:rPr lang="en-US" baseline="0" dirty="0" smtClean="0"/>
                        <a:t> </a:t>
                      </a:r>
                      <a:r>
                        <a:rPr lang="en-US" dirty="0" smtClean="0"/>
                        <a:t>inserted safely into the retention balloon if</a:t>
                      </a:r>
                      <a:r>
                        <a:rPr lang="en-US" baseline="0" dirty="0" smtClean="0"/>
                        <a:t> </a:t>
                      </a:r>
                      <a:r>
                        <a:rPr lang="en-US" dirty="0" smtClean="0"/>
                        <a:t>needed.</a:t>
                      </a:r>
                    </a:p>
                    <a:p>
                      <a:r>
                        <a:rPr lang="en-US" dirty="0" smtClean="0"/>
                        <a:t>10. Pain or pressure indicates inflation of the balloon in the urethra; further insertion will prevent misplacement and further pain or</a:t>
                      </a:r>
                      <a:r>
                        <a:rPr lang="en-US" baseline="0" dirty="0" smtClean="0"/>
                        <a:t> </a:t>
                      </a:r>
                      <a:r>
                        <a:rPr lang="en-US" dirty="0" smtClean="0"/>
                        <a:t>bleeding.</a:t>
                      </a:r>
                    </a:p>
                    <a:p>
                      <a:r>
                        <a:rPr lang="en-US" dirty="0" smtClean="0"/>
                        <a:t>11. Maximizes continuous bladder drainage.</a:t>
                      </a:r>
                    </a:p>
                    <a:p>
                      <a:r>
                        <a:rPr lang="en-US" dirty="0" smtClean="0"/>
                        <a:t>12. Prevents excessive traction from the balloon</a:t>
                      </a:r>
                      <a:r>
                        <a:rPr lang="en-US" baseline="0" dirty="0" smtClean="0"/>
                        <a:t> </a:t>
                      </a:r>
                      <a:r>
                        <a:rPr lang="en-US" dirty="0" smtClean="0"/>
                        <a:t>rubbing against the bladder neck, inadvertent</a:t>
                      </a:r>
                      <a:r>
                        <a:rPr lang="en-US" baseline="0" dirty="0" smtClean="0"/>
                        <a:t> </a:t>
                      </a:r>
                      <a:r>
                        <a:rPr lang="en-US" dirty="0" smtClean="0"/>
                        <a:t>catheter removal, or urethral erosion.</a:t>
                      </a:r>
                    </a:p>
                    <a:p>
                      <a:r>
                        <a:rPr lang="en-US" dirty="0" smtClean="0"/>
                        <a:t>13. Maximizes continuous drainage of urine from</a:t>
                      </a:r>
                      <a:r>
                        <a:rPr lang="en-US" baseline="0" dirty="0" smtClean="0"/>
                        <a:t> </a:t>
                      </a:r>
                      <a:r>
                        <a:rPr lang="en-US" dirty="0" smtClean="0"/>
                        <a:t>the bladder (drainage is prevented when the</a:t>
                      </a:r>
                      <a:r>
                        <a:rPr lang="en-US" baseline="0" dirty="0" smtClean="0"/>
                        <a:t> </a:t>
                      </a:r>
                      <a:r>
                        <a:rPr lang="en-US" dirty="0" smtClean="0"/>
                        <a:t>drainage bag is placed above the abdomen).</a:t>
                      </a:r>
                    </a:p>
                    <a:p>
                      <a:endParaRPr lang="en-US" dirty="0"/>
                    </a:p>
                  </a:txBody>
                  <a:tcPr/>
                </a:tc>
              </a:tr>
            </a:tbl>
          </a:graphicData>
        </a:graphic>
      </p:graphicFrame>
    </p:spTree>
  </p:cSld>
  <p:clrMapOvr>
    <a:masterClrMapping/>
  </p:clrMapOvr>
  <p:timing>
    <p:tnLst>
      <p:par>
        <p:cTn id="1" dur="indefinite" restart="never" nodeType="tmRoot"/>
      </p:par>
    </p:tnLst>
  </p:timing>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Correct Catheter Placement: Female Client</a:t>
            </a:r>
            <a:endParaRPr lang="en-US" dirty="0"/>
          </a:p>
        </p:txBody>
      </p:sp>
      <p:pic>
        <p:nvPicPr>
          <p:cNvPr id="12290" name="Picture 2"/>
          <p:cNvPicPr>
            <a:picLocks noGrp="1" noChangeAspect="1" noChangeArrowheads="1"/>
          </p:cNvPicPr>
          <p:nvPr>
            <p:ph idx="1"/>
          </p:nvPr>
        </p:nvPicPr>
        <p:blipFill>
          <a:blip r:embed="rId2"/>
          <a:srcRect/>
          <a:stretch>
            <a:fillRect/>
          </a:stretch>
        </p:blipFill>
        <p:spPr bwMode="auto">
          <a:xfrm>
            <a:off x="1981200" y="1752600"/>
            <a:ext cx="5562599" cy="4038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Performing catheterization: Male client</a:t>
            </a:r>
            <a:endParaRPr lang="en-US" sz="3600" b="1"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Equipment</a:t>
            </a:r>
          </a:p>
          <a:p>
            <a:r>
              <a:rPr lang="en-US" dirty="0" smtClean="0"/>
              <a:t>Indwelling catheter with drainage system </a:t>
            </a:r>
          </a:p>
          <a:p>
            <a:r>
              <a:rPr lang="en-US" dirty="0" smtClean="0"/>
              <a:t>Sterile catheterization kit</a:t>
            </a:r>
          </a:p>
          <a:p>
            <a:r>
              <a:rPr lang="en-US" dirty="0" smtClean="0"/>
              <a:t>Adequate lighting source </a:t>
            </a:r>
          </a:p>
          <a:p>
            <a:r>
              <a:rPr lang="en-US" dirty="0" smtClean="0"/>
              <a:t>Disposable gloves</a:t>
            </a:r>
          </a:p>
          <a:p>
            <a:r>
              <a:rPr lang="en-US" dirty="0" smtClean="0"/>
              <a:t>Blanket or drape </a:t>
            </a:r>
          </a:p>
          <a:p>
            <a:r>
              <a:rPr lang="en-US" dirty="0" smtClean="0"/>
              <a:t>Soap and washcloth</a:t>
            </a:r>
          </a:p>
          <a:p>
            <a:r>
              <a:rPr lang="en-US" dirty="0" smtClean="0"/>
              <a:t>Warm water Towel</a:t>
            </a:r>
          </a:p>
          <a:p>
            <a:r>
              <a:rPr lang="en-US" dirty="0" smtClean="0"/>
              <a:t>Forceps</a:t>
            </a:r>
          </a:p>
        </p:txBody>
      </p:sp>
    </p:spTree>
  </p:cSld>
  <p:clrMapOvr>
    <a:masterClrMapping/>
  </p:clrMapOvr>
  <p:timing>
    <p:tnLst>
      <p:par>
        <p:cTn id="1" dur="indefinite" restart="never" nodeType="tmRoot"/>
      </p:par>
    </p:tnLst>
  </p:timing>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Performing catheterization: Male client</a:t>
            </a:r>
            <a:endParaRPr lang="en-US" dirty="0"/>
          </a:p>
        </p:txBody>
      </p:sp>
      <p:graphicFrame>
        <p:nvGraphicFramePr>
          <p:cNvPr id="4" name="Content Placeholder 3"/>
          <p:cNvGraphicFramePr>
            <a:graphicFrameLocks noGrp="1"/>
          </p:cNvGraphicFramePr>
          <p:nvPr>
            <p:ph idx="1"/>
          </p:nvPr>
        </p:nvGraphicFramePr>
        <p:xfrm>
          <a:off x="381000" y="1600200"/>
          <a:ext cx="8305800" cy="4302760"/>
        </p:xfrm>
        <a:graphic>
          <a:graphicData uri="http://schemas.openxmlformats.org/drawingml/2006/table">
            <a:tbl>
              <a:tblPr firstRow="1" bandRow="1">
                <a:tableStyleId>{5C22544A-7EE6-4342-B048-85BDC9FD1C3A}</a:tableStyleId>
              </a:tblPr>
              <a:tblGrid>
                <a:gridCol w="3993173"/>
                <a:gridCol w="4312627"/>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Rationale</a:t>
                      </a:r>
                    </a:p>
                  </a:txBody>
                  <a:tcPr/>
                </a:tc>
              </a:tr>
              <a:tr h="370840">
                <a:tc>
                  <a:txBody>
                    <a:bodyPr/>
                    <a:lstStyle/>
                    <a:p>
                      <a:r>
                        <a:rPr lang="en-US" dirty="0" smtClean="0"/>
                        <a:t>1. Provide for privacy and explain procedure to</a:t>
                      </a:r>
                      <a:r>
                        <a:rPr lang="en-US" baseline="0" dirty="0" smtClean="0"/>
                        <a:t> </a:t>
                      </a:r>
                      <a:r>
                        <a:rPr lang="en-US" dirty="0" smtClean="0"/>
                        <a:t>client.</a:t>
                      </a:r>
                    </a:p>
                    <a:p>
                      <a:r>
                        <a:rPr lang="en-US" dirty="0" smtClean="0"/>
                        <a:t>2. Set the bed to a comfortable height to work,</a:t>
                      </a:r>
                      <a:r>
                        <a:rPr lang="en-US" baseline="0" dirty="0" smtClean="0"/>
                        <a:t> </a:t>
                      </a:r>
                      <a:r>
                        <a:rPr lang="en-US" dirty="0" smtClean="0"/>
                        <a:t>and raise the side rail on the side opposite you.</a:t>
                      </a:r>
                    </a:p>
                    <a:p>
                      <a:r>
                        <a:rPr lang="en-US" dirty="0" smtClean="0"/>
                        <a:t>3. Assist the client to a supine position with legs</a:t>
                      </a:r>
                      <a:r>
                        <a:rPr lang="en-US" baseline="0" dirty="0" smtClean="0"/>
                        <a:t> </a:t>
                      </a:r>
                      <a:r>
                        <a:rPr lang="en-US" dirty="0" smtClean="0"/>
                        <a:t>slightly spread.</a:t>
                      </a:r>
                    </a:p>
                    <a:p>
                      <a:r>
                        <a:rPr lang="en-US" dirty="0" smtClean="0"/>
                        <a:t>4. Drape the client’s abdomen and thighs, and</a:t>
                      </a:r>
                      <a:r>
                        <a:rPr lang="en-US" baseline="0" dirty="0" smtClean="0"/>
                        <a:t> </a:t>
                      </a:r>
                      <a:r>
                        <a:rPr lang="en-US" dirty="0" smtClean="0"/>
                        <a:t>place the penis over the thighs.</a:t>
                      </a:r>
                    </a:p>
                    <a:p>
                      <a:r>
                        <a:rPr lang="en-US" dirty="0" smtClean="0"/>
                        <a:t>5. Ensure adequate lighting of the penis.</a:t>
                      </a:r>
                    </a:p>
                    <a:p>
                      <a:r>
                        <a:rPr lang="en-US" dirty="0" smtClean="0"/>
                        <a:t>6. Wash hands, don disposable gloves, and wash</a:t>
                      </a:r>
                      <a:r>
                        <a:rPr lang="en-US" baseline="0" dirty="0" smtClean="0"/>
                        <a:t> </a:t>
                      </a:r>
                      <a:r>
                        <a:rPr lang="en-US" dirty="0" err="1" smtClean="0"/>
                        <a:t>perineal</a:t>
                      </a:r>
                      <a:r>
                        <a:rPr lang="en-US" dirty="0" smtClean="0"/>
                        <a:t> area.</a:t>
                      </a:r>
                    </a:p>
                    <a:p>
                      <a:r>
                        <a:rPr lang="en-US" dirty="0" smtClean="0"/>
                        <a:t>7. Remove gloves and wash hands.</a:t>
                      </a:r>
                    </a:p>
                  </a:txBody>
                  <a:tcPr/>
                </a:tc>
                <a:tc>
                  <a:txBody>
                    <a:bodyPr/>
                    <a:lstStyle/>
                    <a:p>
                      <a:r>
                        <a:rPr lang="en-US" dirty="0" smtClean="0"/>
                        <a:t>1. Promotes cooperation and client dignity.</a:t>
                      </a:r>
                    </a:p>
                    <a:p>
                      <a:r>
                        <a:rPr lang="en-US" dirty="0" smtClean="0"/>
                        <a:t>2. Promotes proper body mechanics and assures</a:t>
                      </a:r>
                      <a:r>
                        <a:rPr lang="en-US" baseline="0" dirty="0" smtClean="0"/>
                        <a:t> </a:t>
                      </a:r>
                      <a:r>
                        <a:rPr lang="en-US" dirty="0" smtClean="0"/>
                        <a:t>client safety.</a:t>
                      </a:r>
                    </a:p>
                    <a:p>
                      <a:r>
                        <a:rPr lang="en-US" dirty="0" smtClean="0"/>
                        <a:t>3. Relaxes muscles to facilitate insertion of the</a:t>
                      </a:r>
                      <a:r>
                        <a:rPr lang="en-US" baseline="0" dirty="0" smtClean="0"/>
                        <a:t> </a:t>
                      </a:r>
                      <a:r>
                        <a:rPr lang="en-US" dirty="0" smtClean="0"/>
                        <a:t>catheter.</a:t>
                      </a:r>
                    </a:p>
                    <a:p>
                      <a:r>
                        <a:rPr lang="en-US" dirty="0" smtClean="0"/>
                        <a:t>4. Promotes client comfort and warmth.</a:t>
                      </a:r>
                    </a:p>
                    <a:p>
                      <a:r>
                        <a:rPr lang="en-US" dirty="0" smtClean="0"/>
                        <a:t>5. Facilitates proper execution of technique.</a:t>
                      </a:r>
                    </a:p>
                    <a:p>
                      <a:r>
                        <a:rPr lang="en-US" dirty="0" smtClean="0"/>
                        <a:t>6. Reduces transfer of microorganisms.</a:t>
                      </a:r>
                    </a:p>
                    <a:p>
                      <a:r>
                        <a:rPr lang="en-US" dirty="0" smtClean="0"/>
                        <a:t>7. Reduces transfer of microorganisms.</a:t>
                      </a:r>
                    </a:p>
                    <a:p>
                      <a:endParaRPr lang="en-US" dirty="0"/>
                    </a:p>
                  </a:txBody>
                  <a:tcPr/>
                </a:tc>
              </a:tr>
            </a:tbl>
          </a:graphicData>
        </a:graphic>
      </p:graphicFrame>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0438"/>
          </a:xfrm>
        </p:spPr>
        <p:txBody>
          <a:bodyPr>
            <a:normAutofit fontScale="90000"/>
          </a:bodyPr>
          <a:lstStyle/>
          <a:p>
            <a:r>
              <a:rPr lang="en-US" b="1" dirty="0"/>
              <a:t>INFORMED CONSENT</a:t>
            </a:r>
            <a:r>
              <a:rPr lang="en-US" dirty="0"/>
              <a:t/>
            </a:r>
            <a:br>
              <a:rPr lang="en-US" dirty="0"/>
            </a:br>
            <a:endParaRPr lang="en-US" dirty="0"/>
          </a:p>
        </p:txBody>
      </p:sp>
      <p:sp>
        <p:nvSpPr>
          <p:cNvPr id="3" name="Content Placeholder 2"/>
          <p:cNvSpPr>
            <a:spLocks noGrp="1"/>
          </p:cNvSpPr>
          <p:nvPr>
            <p:ph idx="1"/>
          </p:nvPr>
        </p:nvSpPr>
        <p:spPr/>
        <p:txBody>
          <a:bodyPr/>
          <a:lstStyle/>
          <a:p>
            <a:r>
              <a:rPr lang="en-US" dirty="0"/>
              <a:t>Is an agreement by a client to accept a course of treatment or a procedure after being provided complete information, including benefits and risks of treatment and prognosis if not treated by a health care provider.</a:t>
            </a:r>
          </a:p>
          <a:p>
            <a:endParaRPr lang="en-US" dirty="0" smtClean="0"/>
          </a:p>
          <a:p>
            <a:endParaRPr lang="en-US" dirty="0"/>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Performing catheterization: Male client</a:t>
            </a:r>
            <a:endParaRPr lang="en-US" dirty="0"/>
          </a:p>
        </p:txBody>
      </p:sp>
      <p:graphicFrame>
        <p:nvGraphicFramePr>
          <p:cNvPr id="4" name="Content Placeholder 3"/>
          <p:cNvGraphicFramePr>
            <a:graphicFrameLocks noGrp="1"/>
          </p:cNvGraphicFramePr>
          <p:nvPr>
            <p:ph idx="1"/>
          </p:nvPr>
        </p:nvGraphicFramePr>
        <p:xfrm>
          <a:off x="457200" y="1600200"/>
          <a:ext cx="8229600" cy="6223000"/>
        </p:xfrm>
        <a:graphic>
          <a:graphicData uri="http://schemas.openxmlformats.org/drawingml/2006/table">
            <a:tbl>
              <a:tblPr firstRow="1" bandRow="1">
                <a:tableStyleId>{5C22544A-7EE6-4342-B048-85BDC9FD1C3A}</a:tableStyleId>
              </a:tblPr>
              <a:tblGrid>
                <a:gridCol w="4114800"/>
                <a:gridCol w="41148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Rationale</a:t>
                      </a:r>
                    </a:p>
                  </a:txBody>
                  <a:tcPr/>
                </a:tc>
              </a:tr>
              <a:tr h="370840">
                <a:tc>
                  <a:txBody>
                    <a:bodyPr/>
                    <a:lstStyle/>
                    <a:p>
                      <a:r>
                        <a:rPr lang="en-US" dirty="0" smtClean="0"/>
                        <a:t>8. Prepare a sterile field, apply sterile gloves, and</a:t>
                      </a:r>
                      <a:r>
                        <a:rPr lang="en-US" baseline="0" dirty="0" smtClean="0"/>
                        <a:t> </a:t>
                      </a:r>
                      <a:r>
                        <a:rPr lang="en-US" dirty="0" smtClean="0"/>
                        <a:t>connect the catheter and drainage system (if</a:t>
                      </a:r>
                      <a:r>
                        <a:rPr lang="en-US" baseline="0" dirty="0" smtClean="0"/>
                        <a:t> </a:t>
                      </a:r>
                      <a:r>
                        <a:rPr lang="en-US" dirty="0" smtClean="0"/>
                        <a:t>necessary).</a:t>
                      </a:r>
                    </a:p>
                    <a:p>
                      <a:r>
                        <a:rPr lang="en-US" dirty="0" smtClean="0"/>
                        <a:t>9. Gently retract the foreskin (if present) and,</a:t>
                      </a:r>
                      <a:r>
                        <a:rPr lang="en-US" baseline="0" dirty="0" smtClean="0"/>
                        <a:t> </a:t>
                      </a:r>
                      <a:r>
                        <a:rPr lang="en-US" dirty="0" smtClean="0"/>
                        <a:t>using forceps, cleanse the </a:t>
                      </a:r>
                      <a:r>
                        <a:rPr lang="en-US" dirty="0" err="1" smtClean="0"/>
                        <a:t>glans</a:t>
                      </a:r>
                      <a:r>
                        <a:rPr lang="en-US" dirty="0" smtClean="0"/>
                        <a:t> penis with a</a:t>
                      </a:r>
                      <a:r>
                        <a:rPr lang="en-US" baseline="0" dirty="0" smtClean="0"/>
                        <a:t> </a:t>
                      </a:r>
                      <a:r>
                        <a:rPr lang="en-US" dirty="0" err="1" smtClean="0"/>
                        <a:t>povidone</a:t>
                      </a:r>
                      <a:r>
                        <a:rPr lang="en-US" dirty="0" smtClean="0"/>
                        <a:t>-iodine solution or other antimicrobial</a:t>
                      </a:r>
                      <a:r>
                        <a:rPr lang="en-US" baseline="0" dirty="0" smtClean="0"/>
                        <a:t> </a:t>
                      </a:r>
                      <a:r>
                        <a:rPr lang="en-US" dirty="0" smtClean="0"/>
                        <a:t>cleanser.</a:t>
                      </a:r>
                    </a:p>
                    <a:p>
                      <a:r>
                        <a:rPr lang="en-US" dirty="0" smtClean="0"/>
                        <a:t>10. Inject 10 ml water-soluble lubricant (use a 2%</a:t>
                      </a:r>
                      <a:r>
                        <a:rPr lang="en-US" baseline="0" dirty="0" smtClean="0"/>
                        <a:t> </a:t>
                      </a:r>
                      <a:r>
                        <a:rPr lang="en-US" dirty="0" err="1" smtClean="0"/>
                        <a:t>xylocaine</a:t>
                      </a:r>
                      <a:r>
                        <a:rPr lang="en-US" dirty="0" smtClean="0"/>
                        <a:t> lubricant whenever feasible) into the</a:t>
                      </a:r>
                      <a:r>
                        <a:rPr lang="en-US" baseline="0" dirty="0" smtClean="0"/>
                        <a:t> </a:t>
                      </a:r>
                      <a:r>
                        <a:rPr lang="en-US" dirty="0" smtClean="0"/>
                        <a:t>urethra before catheter insertion; generously coat</a:t>
                      </a:r>
                    </a:p>
                    <a:p>
                      <a:r>
                        <a:rPr lang="en-US" dirty="0" smtClean="0"/>
                        <a:t>the distal portion of the catheter with water-soluble, sterile lubricant.</a:t>
                      </a:r>
                    </a:p>
                    <a:p>
                      <a:r>
                        <a:rPr lang="en-US" dirty="0" smtClean="0"/>
                        <a:t>11. Hold the penis perpendicular to the body and</a:t>
                      </a:r>
                      <a:r>
                        <a:rPr lang="en-US" baseline="0" dirty="0" smtClean="0"/>
                        <a:t> </a:t>
                      </a:r>
                      <a:r>
                        <a:rPr lang="en-US" dirty="0" smtClean="0"/>
                        <a:t>pull up gently.</a:t>
                      </a:r>
                    </a:p>
                    <a:p>
                      <a:r>
                        <a:rPr lang="en-US" dirty="0" smtClean="0"/>
                        <a:t>12. Steadily insert the catheter about 8 inches, until</a:t>
                      </a:r>
                      <a:r>
                        <a:rPr lang="en-US" baseline="0" dirty="0" smtClean="0"/>
                        <a:t> </a:t>
                      </a:r>
                      <a:r>
                        <a:rPr lang="en-US" dirty="0" smtClean="0"/>
                        <a:t>urine is noted. Continue inserting until the hub</a:t>
                      </a:r>
                      <a:r>
                        <a:rPr lang="en-US" baseline="0" dirty="0" smtClean="0"/>
                        <a:t> </a:t>
                      </a:r>
                      <a:r>
                        <a:rPr lang="en-US" dirty="0" smtClean="0"/>
                        <a:t>of the catheter (bifurcation between drainage</a:t>
                      </a:r>
                      <a:r>
                        <a:rPr lang="en-US" baseline="0" dirty="0" smtClean="0"/>
                        <a:t> </a:t>
                      </a:r>
                      <a:r>
                        <a:rPr lang="en-US" dirty="0" smtClean="0"/>
                        <a:t>port and retention balloon arm) is met.</a:t>
                      </a:r>
                    </a:p>
                    <a:p>
                      <a:endParaRPr lang="en-US" dirty="0"/>
                    </a:p>
                  </a:txBody>
                  <a:tcPr/>
                </a:tc>
                <a:tc>
                  <a:txBody>
                    <a:bodyPr/>
                    <a:lstStyle/>
                    <a:p>
                      <a:r>
                        <a:rPr lang="en-US" dirty="0" smtClean="0"/>
                        <a:t>8. The catheter and drainage system may be </a:t>
                      </a:r>
                      <a:r>
                        <a:rPr lang="en-US" dirty="0" err="1" smtClean="0"/>
                        <a:t>preconnected</a:t>
                      </a:r>
                      <a:r>
                        <a:rPr lang="en-US" dirty="0" smtClean="0"/>
                        <a:t>; otherwise it is connected before</a:t>
                      </a:r>
                      <a:r>
                        <a:rPr lang="en-US" baseline="0" dirty="0" smtClean="0"/>
                        <a:t> </a:t>
                      </a:r>
                      <a:r>
                        <a:rPr lang="en-US" dirty="0" smtClean="0"/>
                        <a:t>catheterization to avoid exposing the client to</a:t>
                      </a:r>
                      <a:r>
                        <a:rPr lang="en-US" baseline="0" dirty="0" smtClean="0"/>
                        <a:t> </a:t>
                      </a:r>
                      <a:r>
                        <a:rPr lang="en-US" dirty="0" smtClean="0"/>
                        <a:t>ascending infection from an open-ended</a:t>
                      </a:r>
                      <a:r>
                        <a:rPr lang="en-US" baseline="0" dirty="0" smtClean="0"/>
                        <a:t> </a:t>
                      </a:r>
                      <a:r>
                        <a:rPr lang="en-US" dirty="0" smtClean="0"/>
                        <a:t>catheter.</a:t>
                      </a:r>
                    </a:p>
                    <a:p>
                      <a:r>
                        <a:rPr lang="en-US" dirty="0" smtClean="0"/>
                        <a:t>9. Removes dirt and minimizes the risk of urinary</a:t>
                      </a:r>
                      <a:r>
                        <a:rPr lang="en-US" baseline="0" dirty="0" smtClean="0"/>
                        <a:t> </a:t>
                      </a:r>
                      <a:r>
                        <a:rPr lang="en-US" dirty="0" smtClean="0"/>
                        <a:t>tract infection by removing surface pathogens.</a:t>
                      </a:r>
                    </a:p>
                    <a:p>
                      <a:r>
                        <a:rPr lang="en-US" dirty="0" smtClean="0"/>
                        <a:t>10. Avoids urethral trauma and discomfort during</a:t>
                      </a:r>
                      <a:r>
                        <a:rPr lang="en-US" baseline="0" dirty="0" smtClean="0"/>
                        <a:t> </a:t>
                      </a:r>
                      <a:r>
                        <a:rPr lang="en-US" dirty="0" smtClean="0"/>
                        <a:t>catheter insertion and facilitates insertion.</a:t>
                      </a:r>
                    </a:p>
                    <a:p>
                      <a:r>
                        <a:rPr lang="en-US" dirty="0" smtClean="0"/>
                        <a:t>11. Facilitates catheter insertion by straightening</a:t>
                      </a:r>
                      <a:r>
                        <a:rPr lang="en-US" baseline="0" dirty="0" smtClean="0"/>
                        <a:t> </a:t>
                      </a:r>
                      <a:r>
                        <a:rPr lang="en-US" dirty="0" smtClean="0"/>
                        <a:t>urethra.</a:t>
                      </a:r>
                    </a:p>
                    <a:p>
                      <a:r>
                        <a:rPr lang="en-US" dirty="0" smtClean="0"/>
                        <a:t>12. Ensures adequate catheter insertion before</a:t>
                      </a:r>
                      <a:r>
                        <a:rPr lang="en-US" baseline="0" dirty="0" smtClean="0"/>
                        <a:t> </a:t>
                      </a:r>
                      <a:r>
                        <a:rPr lang="en-US" dirty="0" smtClean="0"/>
                        <a:t>retention balloon is inflated.</a:t>
                      </a:r>
                    </a:p>
                    <a:p>
                      <a:endParaRPr lang="en-US" dirty="0"/>
                    </a:p>
                  </a:txBody>
                  <a:tcPr/>
                </a:tc>
              </a:tr>
            </a:tbl>
          </a:graphicData>
        </a:graphic>
      </p:graphicFrame>
    </p:spTree>
  </p:cSld>
  <p:clrMapOvr>
    <a:masterClrMapping/>
  </p:clrMapOvr>
  <p:timing>
    <p:tnLst>
      <p:par>
        <p:cTn id="1" dur="indefinite" restart="never" nodeType="tmRoot"/>
      </p:par>
    </p:tnLst>
  </p:timing>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b="1" dirty="0" smtClean="0"/>
              <a:t>Performing catheterization: Male client</a:t>
            </a:r>
            <a:endParaRPr lang="en-US" dirty="0"/>
          </a:p>
        </p:txBody>
      </p:sp>
      <p:graphicFrame>
        <p:nvGraphicFramePr>
          <p:cNvPr id="4" name="Content Placeholder 3"/>
          <p:cNvGraphicFramePr>
            <a:graphicFrameLocks noGrp="1"/>
          </p:cNvGraphicFramePr>
          <p:nvPr>
            <p:ph idx="1"/>
          </p:nvPr>
        </p:nvGraphicFramePr>
        <p:xfrm>
          <a:off x="228600" y="1295400"/>
          <a:ext cx="8686800" cy="5564824"/>
        </p:xfrm>
        <a:graphic>
          <a:graphicData uri="http://schemas.openxmlformats.org/drawingml/2006/table">
            <a:tbl>
              <a:tblPr firstRow="1" bandRow="1">
                <a:tableStyleId>{5C22544A-7EE6-4342-B048-85BDC9FD1C3A}</a:tableStyleId>
              </a:tblPr>
              <a:tblGrid>
                <a:gridCol w="5308600"/>
                <a:gridCol w="3378200"/>
              </a:tblGrid>
              <a:tr h="363536">
                <a:tc>
                  <a:txBody>
                    <a:bodyPr/>
                    <a:lstStyle/>
                    <a:p>
                      <a:r>
                        <a:rPr lang="en-US" dirty="0" smtClean="0"/>
                        <a:t>Action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Rationale</a:t>
                      </a:r>
                    </a:p>
                  </a:txBody>
                  <a:tcPr/>
                </a:tc>
              </a:tr>
              <a:tr h="5199064">
                <a:tc>
                  <a:txBody>
                    <a:bodyPr/>
                    <a:lstStyle/>
                    <a:p>
                      <a:r>
                        <a:rPr lang="en-US" dirty="0" smtClean="0"/>
                        <a:t>13. Inflate the retention balloon using manufacturer’s recommendations or according to physician orders.</a:t>
                      </a:r>
                    </a:p>
                    <a:p>
                      <a:r>
                        <a:rPr lang="en-US" dirty="0" smtClean="0"/>
                        <a:t>14. Instruct the client to immediately report discomfort</a:t>
                      </a:r>
                      <a:r>
                        <a:rPr lang="en-US" baseline="0" dirty="0" smtClean="0"/>
                        <a:t> </a:t>
                      </a:r>
                      <a:r>
                        <a:rPr lang="en-US" dirty="0" smtClean="0"/>
                        <a:t>or pressure during balloon inflation; if pain occurs,</a:t>
                      </a:r>
                      <a:r>
                        <a:rPr lang="en-US" baseline="0" dirty="0" smtClean="0"/>
                        <a:t> </a:t>
                      </a:r>
                      <a:r>
                        <a:rPr lang="en-US" dirty="0" smtClean="0"/>
                        <a:t>discontinue the procedure, deflate the balloon, and</a:t>
                      </a:r>
                      <a:r>
                        <a:rPr lang="en-US" baseline="0" dirty="0" smtClean="0"/>
                        <a:t> </a:t>
                      </a:r>
                      <a:r>
                        <a:rPr lang="en-US" dirty="0" smtClean="0"/>
                        <a:t>insert the catheter farther into the bladder.</a:t>
                      </a:r>
                    </a:p>
                    <a:p>
                      <a:r>
                        <a:rPr lang="en-US" dirty="0" smtClean="0"/>
                        <a:t>15. Gently pull the catheter until the retention balloon is snuggled against the bladder neck</a:t>
                      </a:r>
                      <a:r>
                        <a:rPr lang="en-US" baseline="0" dirty="0" smtClean="0"/>
                        <a:t> </a:t>
                      </a:r>
                      <a:r>
                        <a:rPr lang="en-US" dirty="0" smtClean="0"/>
                        <a:t>(resistance will be met) </a:t>
                      </a:r>
                    </a:p>
                    <a:p>
                      <a:r>
                        <a:rPr lang="en-US" dirty="0" smtClean="0"/>
                        <a:t>16. Secure the catheter to the abdomen or thigh.</a:t>
                      </a:r>
                    </a:p>
                    <a:p>
                      <a:r>
                        <a:rPr lang="en-US" dirty="0" smtClean="0"/>
                        <a:t>17. Place the drainage bag below the level of the</a:t>
                      </a:r>
                      <a:r>
                        <a:rPr lang="en-US" baseline="0" dirty="0" smtClean="0"/>
                        <a:t> </a:t>
                      </a:r>
                      <a:r>
                        <a:rPr lang="en-US" dirty="0" smtClean="0"/>
                        <a:t>bladder.</a:t>
                      </a:r>
                    </a:p>
                    <a:p>
                      <a:r>
                        <a:rPr lang="en-US" dirty="0" smtClean="0"/>
                        <a:t>18. Remove gloves, dispose of equipment, and wash</a:t>
                      </a:r>
                      <a:r>
                        <a:rPr lang="en-US" baseline="0" dirty="0" smtClean="0"/>
                        <a:t> </a:t>
                      </a:r>
                      <a:r>
                        <a:rPr lang="en-US" dirty="0" smtClean="0"/>
                        <a:t>hands.</a:t>
                      </a:r>
                    </a:p>
                    <a:p>
                      <a:r>
                        <a:rPr lang="en-US" dirty="0" smtClean="0"/>
                        <a:t>19. Help client adjust position.</a:t>
                      </a:r>
                    </a:p>
                    <a:p>
                      <a:r>
                        <a:rPr lang="en-US" dirty="0" smtClean="0"/>
                        <a:t>20. Assess and document the amount, color, odor,</a:t>
                      </a:r>
                      <a:r>
                        <a:rPr lang="en-US" baseline="0" dirty="0" smtClean="0"/>
                        <a:t> </a:t>
                      </a:r>
                      <a:r>
                        <a:rPr lang="en-US" dirty="0" smtClean="0"/>
                        <a:t>and quality of urine.</a:t>
                      </a:r>
                    </a:p>
                  </a:txBody>
                  <a:tcPr/>
                </a:tc>
                <a:tc>
                  <a:txBody>
                    <a:bodyPr/>
                    <a:lstStyle/>
                    <a:p>
                      <a:r>
                        <a:rPr lang="en-US" dirty="0" smtClean="0"/>
                        <a:t>13. Ensures retention of the balloon; up to twice the</a:t>
                      </a:r>
                      <a:r>
                        <a:rPr lang="en-US" baseline="0" dirty="0" smtClean="0"/>
                        <a:t> </a:t>
                      </a:r>
                      <a:r>
                        <a:rPr lang="en-US" dirty="0" smtClean="0"/>
                        <a:t>recommended volume of fluid may be inserted</a:t>
                      </a:r>
                      <a:r>
                        <a:rPr lang="en-US" baseline="0" dirty="0" smtClean="0"/>
                        <a:t> </a:t>
                      </a:r>
                      <a:r>
                        <a:rPr lang="en-US" dirty="0" smtClean="0"/>
                        <a:t>safely into the retention balloon if needed.</a:t>
                      </a:r>
                    </a:p>
                    <a:p>
                      <a:r>
                        <a:rPr lang="en-US" dirty="0" smtClean="0"/>
                        <a:t>14. Pain or pressure indicates inflation of the balloon in the urethra; further insertion will prevent misplacement and further pain or</a:t>
                      </a:r>
                      <a:r>
                        <a:rPr lang="en-US" baseline="0" dirty="0" smtClean="0"/>
                        <a:t> </a:t>
                      </a:r>
                      <a:r>
                        <a:rPr lang="en-US" dirty="0" smtClean="0"/>
                        <a:t>bleeding.</a:t>
                      </a:r>
                    </a:p>
                    <a:p>
                      <a:r>
                        <a:rPr lang="en-US" dirty="0" smtClean="0"/>
                        <a:t>15. Maximizes continuous bladder drainage.</a:t>
                      </a:r>
                    </a:p>
                    <a:p>
                      <a:endParaRPr lang="en-US" dirty="0"/>
                    </a:p>
                  </a:txBody>
                  <a:tcPr/>
                </a:tc>
              </a:tr>
            </a:tbl>
          </a:graphicData>
        </a:graphic>
      </p:graphicFrame>
    </p:spTree>
  </p:cSld>
  <p:clrMapOvr>
    <a:masterClrMapping/>
  </p:clrMapOvr>
  <p:timing>
    <p:tnLst>
      <p:par>
        <p:cTn id="1" dur="indefinite" restart="never" nodeType="tmRoot"/>
      </p:par>
    </p:tnLst>
  </p:timing>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Correct Catheter Placement: Male Client</a:t>
            </a:r>
            <a:endParaRPr lang="en-US" dirty="0"/>
          </a:p>
        </p:txBody>
      </p:sp>
      <p:pic>
        <p:nvPicPr>
          <p:cNvPr id="11266" name="Picture 2"/>
          <p:cNvPicPr>
            <a:picLocks noGrp="1" noChangeAspect="1" noChangeArrowheads="1"/>
          </p:cNvPicPr>
          <p:nvPr>
            <p:ph idx="1"/>
          </p:nvPr>
        </p:nvPicPr>
        <p:blipFill>
          <a:blip r:embed="rId2"/>
          <a:srcRect/>
          <a:stretch>
            <a:fillRect/>
          </a:stretch>
        </p:blipFill>
        <p:spPr bwMode="auto">
          <a:xfrm>
            <a:off x="990600" y="1905000"/>
            <a:ext cx="7162800" cy="3733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Condom Catheter</a:t>
            </a:r>
            <a:br>
              <a:rPr lang="en-US" b="1" dirty="0" smtClean="0"/>
            </a:br>
            <a:endParaRPr lang="en-US" dirty="0"/>
          </a:p>
        </p:txBody>
      </p:sp>
      <p:sp>
        <p:nvSpPr>
          <p:cNvPr id="3" name="Content Placeholder 2"/>
          <p:cNvSpPr>
            <a:spLocks noGrp="1"/>
          </p:cNvSpPr>
          <p:nvPr>
            <p:ph idx="1"/>
          </p:nvPr>
        </p:nvSpPr>
        <p:spPr/>
        <p:txBody>
          <a:bodyPr>
            <a:normAutofit fontScale="92500"/>
          </a:bodyPr>
          <a:lstStyle/>
          <a:p>
            <a:r>
              <a:rPr lang="en-US" dirty="0" smtClean="0"/>
              <a:t>The condom catheter is a device that resembles a condom with a large-caliber connector at its distal end. This is connected to a drainage bag via a leg bag or bedside container for urinary containment.</a:t>
            </a:r>
          </a:p>
          <a:p>
            <a:r>
              <a:rPr lang="en-US" dirty="0" smtClean="0"/>
              <a:t>The ideal device adheres to the penile skin without producing irritation and has sufficient elasticity to maintain its watertight seal whether the penis is in an erect or a flaccid state. </a:t>
            </a:r>
            <a:endParaRPr lang="en-US" dirty="0"/>
          </a:p>
        </p:txBody>
      </p:sp>
    </p:spTree>
  </p:cSld>
  <p:clrMapOvr>
    <a:masterClrMapping/>
  </p:clrMapOvr>
  <p:timing>
    <p:tnLst>
      <p:par>
        <p:cTn id="1" dur="indefinite" restart="never" nodeType="tmRoot"/>
      </p:par>
    </p:tnLst>
  </p:timing>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Condom catheter</a:t>
            </a:r>
            <a:endParaRPr lang="en-US" b="1" dirty="0"/>
          </a:p>
        </p:txBody>
      </p:sp>
      <p:pic>
        <p:nvPicPr>
          <p:cNvPr id="5122" name="Picture 2"/>
          <p:cNvPicPr>
            <a:picLocks noGrp="1" noChangeAspect="1" noChangeArrowheads="1"/>
          </p:cNvPicPr>
          <p:nvPr>
            <p:ph idx="1"/>
          </p:nvPr>
        </p:nvPicPr>
        <p:blipFill>
          <a:blip r:embed="rId2"/>
          <a:srcRect/>
          <a:stretch>
            <a:fillRect/>
          </a:stretch>
        </p:blipFill>
        <p:spPr bwMode="auto">
          <a:xfrm>
            <a:off x="1295400" y="1981200"/>
            <a:ext cx="5791200" cy="4267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Applying a condom catheter</a:t>
            </a:r>
            <a:endParaRPr lang="en-US" b="1" dirty="0"/>
          </a:p>
        </p:txBody>
      </p:sp>
      <p:sp>
        <p:nvSpPr>
          <p:cNvPr id="3" name="Content Placeholder 2"/>
          <p:cNvSpPr>
            <a:spLocks noGrp="1"/>
          </p:cNvSpPr>
          <p:nvPr>
            <p:ph idx="1"/>
          </p:nvPr>
        </p:nvSpPr>
        <p:spPr/>
        <p:txBody>
          <a:bodyPr/>
          <a:lstStyle/>
          <a:p>
            <a:pPr>
              <a:buNone/>
            </a:pPr>
            <a:r>
              <a:rPr lang="en-US" dirty="0" smtClean="0"/>
              <a:t>Equipment</a:t>
            </a:r>
          </a:p>
          <a:p>
            <a:r>
              <a:rPr lang="en-US" dirty="0" smtClean="0"/>
              <a:t>Bedpan (regular or fracture) </a:t>
            </a:r>
          </a:p>
          <a:p>
            <a:r>
              <a:rPr lang="en-US" dirty="0" smtClean="0"/>
              <a:t>Toilet paper </a:t>
            </a:r>
          </a:p>
          <a:p>
            <a:r>
              <a:rPr lang="en-US" dirty="0" smtClean="0"/>
              <a:t>Disposable gloves </a:t>
            </a:r>
          </a:p>
          <a:p>
            <a:r>
              <a:rPr lang="en-US" dirty="0" smtClean="0"/>
              <a:t>Washcloth and towel</a:t>
            </a:r>
          </a:p>
          <a:p>
            <a:r>
              <a:rPr lang="en-US" dirty="0" smtClean="0"/>
              <a:t>Bedpan cover</a:t>
            </a:r>
            <a:endParaRPr lang="en-US" dirty="0"/>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Applying a condom catheter</a:t>
            </a:r>
            <a:endParaRPr lang="en-US" b="1" dirty="0"/>
          </a:p>
        </p:txBody>
      </p:sp>
      <p:graphicFrame>
        <p:nvGraphicFramePr>
          <p:cNvPr id="4" name="Content Placeholder 3"/>
          <p:cNvGraphicFramePr>
            <a:graphicFrameLocks noGrp="1"/>
          </p:cNvGraphicFramePr>
          <p:nvPr>
            <p:ph idx="1"/>
          </p:nvPr>
        </p:nvGraphicFramePr>
        <p:xfrm>
          <a:off x="228600" y="1371600"/>
          <a:ext cx="8610600" cy="5105400"/>
        </p:xfrm>
        <a:graphic>
          <a:graphicData uri="http://schemas.openxmlformats.org/drawingml/2006/table">
            <a:tbl>
              <a:tblPr firstRow="1" bandRow="1">
                <a:tableStyleId>{5C22544A-7EE6-4342-B048-85BDC9FD1C3A}</a:tableStyleId>
              </a:tblPr>
              <a:tblGrid>
                <a:gridCol w="3581400"/>
                <a:gridCol w="5029200"/>
              </a:tblGrid>
              <a:tr h="440017">
                <a:tc>
                  <a:txBody>
                    <a:bodyPr/>
                    <a:lstStyle/>
                    <a:p>
                      <a:r>
                        <a:rPr lang="en-US" dirty="0" smtClean="0"/>
                        <a:t>Action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Rationale</a:t>
                      </a:r>
                    </a:p>
                  </a:txBody>
                  <a:tcPr/>
                </a:tc>
              </a:tr>
              <a:tr h="4665383">
                <a:tc>
                  <a:txBody>
                    <a:bodyPr/>
                    <a:lstStyle/>
                    <a:p>
                      <a:r>
                        <a:rPr lang="en-US" sz="2000" dirty="0" smtClean="0"/>
                        <a:t>1. Wash hands and apply gloves.</a:t>
                      </a:r>
                    </a:p>
                    <a:p>
                      <a:r>
                        <a:rPr lang="en-US" sz="2000" dirty="0" smtClean="0"/>
                        <a:t>2. Select an appropriate condom catheter.</a:t>
                      </a:r>
                    </a:p>
                    <a:p>
                      <a:r>
                        <a:rPr lang="en-US" sz="2000" dirty="0" smtClean="0"/>
                        <a:t>3. Cleanse the penile shaft.</a:t>
                      </a:r>
                    </a:p>
                    <a:p>
                      <a:r>
                        <a:rPr lang="en-US" sz="2000" dirty="0" smtClean="0"/>
                        <a:t>4. Inspect the penile shaft for excessive hair.</a:t>
                      </a:r>
                    </a:p>
                    <a:p>
                      <a:r>
                        <a:rPr lang="en-US" sz="2000" dirty="0" smtClean="0"/>
                        <a:t>5. Inspect the penis for altered skin integrity.</a:t>
                      </a:r>
                    </a:p>
                  </a:txBody>
                  <a:tcPr/>
                </a:tc>
                <a:tc>
                  <a:txBody>
                    <a:bodyPr/>
                    <a:lstStyle/>
                    <a:p>
                      <a:r>
                        <a:rPr lang="en-US" sz="2000" dirty="0" smtClean="0"/>
                        <a:t>1. Reduces risk of contamination.</a:t>
                      </a:r>
                    </a:p>
                    <a:p>
                      <a:r>
                        <a:rPr lang="en-US" sz="2000" dirty="0" smtClean="0"/>
                        <a:t>2. The condom catheter must be sized correctly</a:t>
                      </a:r>
                      <a:r>
                        <a:rPr lang="en-US" sz="2000" baseline="0" dirty="0" smtClean="0"/>
                        <a:t> </a:t>
                      </a:r>
                      <a:r>
                        <a:rPr lang="en-US" sz="2000" dirty="0" smtClean="0"/>
                        <a:t>(refer to manufacturer’s recommendations),</a:t>
                      </a:r>
                      <a:r>
                        <a:rPr lang="en-US" sz="2000" baseline="0" dirty="0" smtClean="0"/>
                        <a:t> </a:t>
                      </a:r>
                      <a:r>
                        <a:rPr lang="en-US" sz="2000" dirty="0" smtClean="0"/>
                        <a:t>contain a distal tip that resists twisting and</a:t>
                      </a:r>
                      <a:r>
                        <a:rPr lang="en-US" sz="2000" baseline="0" dirty="0" smtClean="0"/>
                        <a:t> </a:t>
                      </a:r>
                      <a:r>
                        <a:rPr lang="en-US" sz="2000" dirty="0" smtClean="0"/>
                        <a:t>occlusion, and contain an adhesive that prevents leakage; latex condom catheters are</a:t>
                      </a:r>
                      <a:r>
                        <a:rPr lang="en-US" sz="2000" baseline="0" dirty="0" smtClean="0"/>
                        <a:t> </a:t>
                      </a:r>
                      <a:r>
                        <a:rPr lang="en-US" sz="2000" dirty="0" smtClean="0"/>
                        <a:t>avoided in men who are allergic to latex.</a:t>
                      </a:r>
                    </a:p>
                    <a:p>
                      <a:r>
                        <a:rPr lang="en-US" sz="2000" dirty="0" smtClean="0"/>
                        <a:t>3. Reduces surface dirt and pathogens.</a:t>
                      </a:r>
                    </a:p>
                    <a:p>
                      <a:r>
                        <a:rPr lang="en-US" sz="2000" dirty="0" smtClean="0"/>
                        <a:t>4. Excessive penile hair is shaved to provide a</a:t>
                      </a:r>
                      <a:r>
                        <a:rPr lang="en-US" sz="2000" baseline="0" dirty="0" smtClean="0"/>
                        <a:t> </a:t>
                      </a:r>
                      <a:r>
                        <a:rPr lang="en-US" sz="2000" dirty="0" smtClean="0"/>
                        <a:t>watertight seal when the</a:t>
                      </a:r>
                      <a:r>
                        <a:rPr lang="en-US" sz="2000" baseline="0" dirty="0" smtClean="0"/>
                        <a:t> </a:t>
                      </a:r>
                      <a:r>
                        <a:rPr lang="en-US" sz="2000" dirty="0" smtClean="0"/>
                        <a:t>condom is applied.</a:t>
                      </a:r>
                    </a:p>
                    <a:p>
                      <a:r>
                        <a:rPr lang="en-US" sz="2000" dirty="0" smtClean="0"/>
                        <a:t>5. Small lesions may be protected by the use of a</a:t>
                      </a:r>
                      <a:r>
                        <a:rPr lang="en-US" sz="2000" baseline="0" dirty="0" smtClean="0"/>
                        <a:t> </a:t>
                      </a:r>
                      <a:r>
                        <a:rPr lang="en-US" sz="2000" dirty="0" smtClean="0"/>
                        <a:t>skin sealant.</a:t>
                      </a:r>
                    </a:p>
                  </a:txBody>
                  <a:tcPr/>
                </a:tc>
              </a:tr>
            </a:tbl>
          </a:graphicData>
        </a:graphic>
      </p:graphicFrame>
    </p:spTree>
  </p:cSld>
  <p:clrMapOvr>
    <a:masterClrMapping/>
  </p:clrMapOvr>
  <p:timing>
    <p:tnLst>
      <p:par>
        <p:cTn id="1" dur="indefinite" restart="never" nodeType="tmRoot"/>
      </p:par>
    </p:tnLst>
  </p:timing>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Applying a condom catheter</a:t>
            </a:r>
            <a:endParaRPr lang="en-US" dirty="0"/>
          </a:p>
        </p:txBody>
      </p:sp>
      <p:graphicFrame>
        <p:nvGraphicFramePr>
          <p:cNvPr id="4" name="Content Placeholder 3"/>
          <p:cNvGraphicFramePr>
            <a:graphicFrameLocks noGrp="1"/>
          </p:cNvGraphicFramePr>
          <p:nvPr>
            <p:ph idx="1"/>
          </p:nvPr>
        </p:nvGraphicFramePr>
        <p:xfrm>
          <a:off x="457200" y="1600200"/>
          <a:ext cx="8458200" cy="4953000"/>
        </p:xfrm>
        <a:graphic>
          <a:graphicData uri="http://schemas.openxmlformats.org/drawingml/2006/table">
            <a:tbl>
              <a:tblPr firstRow="1" bandRow="1">
                <a:tableStyleId>{5C22544A-7EE6-4342-B048-85BDC9FD1C3A}</a:tableStyleId>
              </a:tblPr>
              <a:tblGrid>
                <a:gridCol w="4229100"/>
                <a:gridCol w="4229100"/>
              </a:tblGrid>
              <a:tr h="489268">
                <a:tc>
                  <a:txBody>
                    <a:bodyPr/>
                    <a:lstStyle/>
                    <a:p>
                      <a:r>
                        <a:rPr lang="en-US" dirty="0" smtClean="0"/>
                        <a:t>Action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Rationale</a:t>
                      </a:r>
                    </a:p>
                  </a:txBody>
                  <a:tcPr/>
                </a:tc>
              </a:tr>
              <a:tr h="4463732">
                <a:tc>
                  <a:txBody>
                    <a:bodyPr/>
                    <a:lstStyle/>
                    <a:p>
                      <a:r>
                        <a:rPr lang="en-US" sz="2000" dirty="0" smtClean="0"/>
                        <a:t>6. Stretch the shaft of the penis and unroll the</a:t>
                      </a:r>
                      <a:r>
                        <a:rPr lang="en-US" sz="2000" baseline="0" dirty="0" smtClean="0"/>
                        <a:t> </a:t>
                      </a:r>
                      <a:r>
                        <a:rPr lang="en-US" sz="2000" dirty="0" smtClean="0"/>
                        <a:t>condom to the base of the penis.</a:t>
                      </a:r>
                    </a:p>
                    <a:p>
                      <a:r>
                        <a:rPr lang="en-US" sz="2000" dirty="0" smtClean="0"/>
                        <a:t>Follow product directions for the application of</a:t>
                      </a:r>
                      <a:r>
                        <a:rPr lang="en-US" sz="2000" baseline="0" dirty="0" smtClean="0"/>
                        <a:t> </a:t>
                      </a:r>
                      <a:r>
                        <a:rPr lang="en-US" sz="2000" dirty="0" smtClean="0"/>
                        <a:t>the sealant.</a:t>
                      </a:r>
                    </a:p>
                    <a:p>
                      <a:r>
                        <a:rPr lang="en-US" sz="2000" dirty="0" smtClean="0"/>
                        <a:t>7. Attach the condom to the drainage apparatus,</a:t>
                      </a:r>
                      <a:r>
                        <a:rPr lang="en-US" sz="2000" baseline="0" dirty="0" smtClean="0"/>
                        <a:t> </a:t>
                      </a:r>
                      <a:r>
                        <a:rPr lang="en-US" sz="2000" dirty="0" smtClean="0"/>
                        <a:t>either a leg bag or bedside drainage bag.</a:t>
                      </a:r>
                    </a:p>
                    <a:p>
                      <a:r>
                        <a:rPr lang="en-US" sz="2000" dirty="0" smtClean="0"/>
                        <a:t>8. Remove gloves and wash hands.</a:t>
                      </a:r>
                    </a:p>
                    <a:p>
                      <a:r>
                        <a:rPr lang="en-US" sz="2000" dirty="0" smtClean="0"/>
                        <a:t>9. Remove and reapply the condom catheter every</a:t>
                      </a:r>
                      <a:r>
                        <a:rPr lang="en-US" sz="2000" baseline="0" dirty="0" smtClean="0"/>
                        <a:t> </a:t>
                      </a:r>
                      <a:r>
                        <a:rPr lang="en-US" sz="2000" dirty="0" smtClean="0"/>
                        <a:t>24 to 48 hours, or when leakage occurs.</a:t>
                      </a:r>
                    </a:p>
                  </a:txBody>
                  <a:tcPr/>
                </a:tc>
                <a:tc>
                  <a:txBody>
                    <a:bodyPr/>
                    <a:lstStyle/>
                    <a:p>
                      <a:r>
                        <a:rPr lang="en-US" sz="2000" dirty="0" smtClean="0"/>
                        <a:t>6. The condom is applied over the entire penile</a:t>
                      </a:r>
                      <a:r>
                        <a:rPr lang="en-US" sz="2000" baseline="0" dirty="0" smtClean="0"/>
                        <a:t> </a:t>
                      </a:r>
                      <a:r>
                        <a:rPr lang="en-US" sz="2000" dirty="0" smtClean="0"/>
                        <a:t>shaft to maximize a watertight seal; the adhesive</a:t>
                      </a:r>
                      <a:r>
                        <a:rPr lang="en-US" sz="2000" baseline="0" dirty="0" smtClean="0"/>
                        <a:t> </a:t>
                      </a:r>
                      <a:r>
                        <a:rPr lang="en-US" sz="2000" dirty="0" smtClean="0"/>
                        <a:t>may be built into the wall of the condom, or a</a:t>
                      </a:r>
                      <a:r>
                        <a:rPr lang="en-US" sz="2000" baseline="0" dirty="0" smtClean="0"/>
                        <a:t> </a:t>
                      </a:r>
                      <a:r>
                        <a:rPr lang="en-US" sz="2000" dirty="0" smtClean="0"/>
                        <a:t>dual-sided sealant strip may be used to prevent</a:t>
                      </a:r>
                      <a:r>
                        <a:rPr lang="en-US" sz="2000" baseline="0" dirty="0" smtClean="0"/>
                        <a:t> </a:t>
                      </a:r>
                      <a:r>
                        <a:rPr lang="en-US" sz="2000" dirty="0" smtClean="0"/>
                        <a:t>leakage.</a:t>
                      </a:r>
                    </a:p>
                    <a:p>
                      <a:r>
                        <a:rPr lang="en-US" sz="2000" dirty="0" smtClean="0"/>
                        <a:t>7. Ensures adequate urine containment.</a:t>
                      </a:r>
                    </a:p>
                    <a:p>
                      <a:r>
                        <a:rPr lang="en-US" sz="2000" dirty="0" smtClean="0"/>
                        <a:t>8. Reduces the risks of contamination.</a:t>
                      </a:r>
                    </a:p>
                    <a:p>
                      <a:r>
                        <a:rPr lang="en-US" sz="2000" dirty="0" smtClean="0"/>
                        <a:t>9. Regular reapplication allows routine inspection</a:t>
                      </a:r>
                      <a:r>
                        <a:rPr lang="en-US" sz="2000" baseline="0" dirty="0" smtClean="0"/>
                        <a:t> </a:t>
                      </a:r>
                      <a:r>
                        <a:rPr lang="en-US" sz="2000" dirty="0" smtClean="0"/>
                        <a:t>of the penile skin and avoids bacterial over-growth and altered skin integrity under the </a:t>
                      </a:r>
                      <a:r>
                        <a:rPr lang="en-US" sz="2000" baseline="0" dirty="0" smtClean="0"/>
                        <a:t> </a:t>
                      </a:r>
                      <a:r>
                        <a:rPr lang="en-US" sz="2000" dirty="0" smtClean="0"/>
                        <a:t>condom.</a:t>
                      </a:r>
                    </a:p>
                  </a:txBody>
                  <a:tcPr/>
                </a:tc>
              </a:tr>
            </a:tbl>
          </a:graphicData>
        </a:graphic>
      </p:graphicFrame>
    </p:spTree>
  </p:cSld>
  <p:clrMapOvr>
    <a:masterClrMapping/>
  </p:clrMapOvr>
  <p:timing>
    <p:tnLst>
      <p:par>
        <p:cTn id="1" dur="indefinite" restart="never" nodeType="tmRoot"/>
      </p:par>
    </p:tnLst>
  </p:timing>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Unroll condom catheter to the base of the penis.</a:t>
            </a:r>
            <a:endParaRPr lang="en-US" dirty="0"/>
          </a:p>
        </p:txBody>
      </p:sp>
      <p:pic>
        <p:nvPicPr>
          <p:cNvPr id="6146" name="Picture 2"/>
          <p:cNvPicPr>
            <a:picLocks noGrp="1" noChangeAspect="1" noChangeArrowheads="1"/>
          </p:cNvPicPr>
          <p:nvPr>
            <p:ph idx="1"/>
          </p:nvPr>
        </p:nvPicPr>
        <p:blipFill>
          <a:blip r:embed="rId2"/>
          <a:srcRect/>
          <a:stretch>
            <a:fillRect/>
          </a:stretch>
        </p:blipFill>
        <p:spPr bwMode="auto">
          <a:xfrm>
            <a:off x="1371600" y="1828800"/>
            <a:ext cx="6934200" cy="4191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Secure the condom catheter with a strap</a:t>
            </a:r>
            <a:endParaRPr lang="en-US" dirty="0"/>
          </a:p>
        </p:txBody>
      </p:sp>
      <p:pic>
        <p:nvPicPr>
          <p:cNvPr id="7170" name="Picture 2"/>
          <p:cNvPicPr>
            <a:picLocks noGrp="1" noChangeAspect="1" noChangeArrowheads="1"/>
          </p:cNvPicPr>
          <p:nvPr>
            <p:ph idx="1"/>
          </p:nvPr>
        </p:nvPicPr>
        <p:blipFill>
          <a:blip r:embed="rId2"/>
          <a:srcRect/>
          <a:stretch>
            <a:fillRect/>
          </a:stretch>
        </p:blipFill>
        <p:spPr bwMode="auto">
          <a:xfrm>
            <a:off x="1447800" y="1752600"/>
            <a:ext cx="6324600" cy="472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INFORMED CONSENT (CONT’D)</a:t>
            </a:r>
            <a:r>
              <a:rPr lang="en-US" dirty="0" smtClean="0"/>
              <a:t/>
            </a:r>
            <a:br>
              <a:rPr lang="en-US" dirty="0" smtClean="0"/>
            </a:br>
            <a:endParaRPr lang="en-US" dirty="0"/>
          </a:p>
        </p:txBody>
      </p:sp>
      <p:sp>
        <p:nvSpPr>
          <p:cNvPr id="3" name="Content Placeholder 2"/>
          <p:cNvSpPr>
            <a:spLocks noGrp="1"/>
          </p:cNvSpPr>
          <p:nvPr>
            <p:ph idx="1"/>
          </p:nvPr>
        </p:nvSpPr>
        <p:spPr>
          <a:xfrm>
            <a:off x="457200" y="1371600"/>
            <a:ext cx="8229600" cy="4754563"/>
          </a:xfrm>
        </p:spPr>
        <p:txBody>
          <a:bodyPr/>
          <a:lstStyle/>
          <a:p>
            <a:pPr>
              <a:buNone/>
            </a:pPr>
            <a:r>
              <a:rPr lang="en-US" b="1" dirty="0"/>
              <a:t>Types:</a:t>
            </a:r>
            <a:endParaRPr lang="en-US" dirty="0"/>
          </a:p>
          <a:p>
            <a:pPr lvl="0"/>
            <a:r>
              <a:rPr lang="en-US" dirty="0"/>
              <a:t>Express – may be a written or an oral agreement. The greater the potential for risk to the client, the greater the need for written permission.</a:t>
            </a:r>
          </a:p>
          <a:p>
            <a:pPr lvl="0"/>
            <a:r>
              <a:rPr lang="en-US" dirty="0"/>
              <a:t>Implied – exists when the individual’s non-verbal behavior indicates non-verbal behavior </a:t>
            </a:r>
            <a:r>
              <a:rPr lang="en-US" dirty="0" err="1"/>
              <a:t>e.g</a:t>
            </a:r>
            <a:r>
              <a:rPr lang="en-US" dirty="0"/>
              <a:t> taking of vital signs.</a:t>
            </a:r>
          </a:p>
          <a:p>
            <a:endParaRPr lang="en-US" dirty="0"/>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Emptying the Drainage Bag</a:t>
            </a:r>
            <a:endParaRPr lang="en-US" dirty="0"/>
          </a:p>
        </p:txBody>
      </p:sp>
      <p:sp>
        <p:nvSpPr>
          <p:cNvPr id="3" name="Content Placeholder 2"/>
          <p:cNvSpPr>
            <a:spLocks noGrp="1"/>
          </p:cNvSpPr>
          <p:nvPr>
            <p:ph idx="1"/>
          </p:nvPr>
        </p:nvSpPr>
        <p:spPr/>
        <p:txBody>
          <a:bodyPr/>
          <a:lstStyle/>
          <a:p>
            <a:pPr>
              <a:buNone/>
            </a:pPr>
            <a:r>
              <a:rPr lang="en-US" b="1" dirty="0" smtClean="0"/>
              <a:t>INDICATIONS </a:t>
            </a:r>
          </a:p>
          <a:p>
            <a:pPr>
              <a:buNone/>
            </a:pPr>
            <a:r>
              <a:rPr lang="en-US" dirty="0" smtClean="0"/>
              <a:t>1. To dispose of urine </a:t>
            </a:r>
          </a:p>
          <a:p>
            <a:pPr>
              <a:buNone/>
            </a:pPr>
            <a:r>
              <a:rPr lang="en-US" dirty="0" smtClean="0"/>
              <a:t>2. To monitor urinary output </a:t>
            </a:r>
          </a:p>
          <a:p>
            <a:pPr>
              <a:buNone/>
            </a:pPr>
            <a:r>
              <a:rPr lang="en-US" dirty="0" smtClean="0"/>
              <a:t>3. To prevent reflux to kidneys. (Leg bag should be emptied when two third full) </a:t>
            </a:r>
          </a:p>
          <a:p>
            <a:endParaRPr lang="en-US" dirty="0"/>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Emptying the Drainage Bag</a:t>
            </a:r>
            <a:endParaRPr lang="en-US" dirty="0"/>
          </a:p>
        </p:txBody>
      </p:sp>
      <p:sp>
        <p:nvSpPr>
          <p:cNvPr id="3" name="Content Placeholder 2"/>
          <p:cNvSpPr>
            <a:spLocks noGrp="1"/>
          </p:cNvSpPr>
          <p:nvPr>
            <p:ph idx="1"/>
          </p:nvPr>
        </p:nvSpPr>
        <p:spPr/>
        <p:txBody>
          <a:bodyPr>
            <a:normAutofit/>
          </a:bodyPr>
          <a:lstStyle/>
          <a:p>
            <a:pPr>
              <a:buNone/>
            </a:pPr>
            <a:r>
              <a:rPr lang="en-US" b="1" dirty="0" smtClean="0"/>
              <a:t>REQUIREMENTS </a:t>
            </a:r>
          </a:p>
          <a:p>
            <a:pPr>
              <a:buNone/>
            </a:pPr>
            <a:r>
              <a:rPr lang="en-US" dirty="0" smtClean="0"/>
              <a:t>• Disposable plastic apron </a:t>
            </a:r>
          </a:p>
          <a:p>
            <a:pPr>
              <a:buNone/>
            </a:pPr>
            <a:r>
              <a:rPr lang="it-IT" dirty="0" smtClean="0"/>
              <a:t>• Non-sterile disposable gloves as per Glove Guidelines </a:t>
            </a:r>
          </a:p>
          <a:p>
            <a:pPr>
              <a:buNone/>
            </a:pPr>
            <a:r>
              <a:rPr lang="en-US" dirty="0" smtClean="0"/>
              <a:t>• Clean container for urine (</a:t>
            </a:r>
            <a:r>
              <a:rPr lang="en-US" b="1" dirty="0" smtClean="0"/>
              <a:t>KEPT FOR THIS PURPOSE ONLY) </a:t>
            </a:r>
            <a:r>
              <a:rPr lang="en-US" dirty="0" smtClean="0"/>
              <a:t>e.g. Measuring jug/urinal </a:t>
            </a:r>
          </a:p>
          <a:p>
            <a:pPr>
              <a:buNone/>
            </a:pPr>
            <a:r>
              <a:rPr lang="en-US" dirty="0" smtClean="0"/>
              <a:t>• Tissue/Paper towel </a:t>
            </a:r>
          </a:p>
          <a:p>
            <a:pPr>
              <a:buNone/>
            </a:pPr>
            <a:r>
              <a:rPr lang="en-US" dirty="0" smtClean="0"/>
              <a:t>• Disposal bag as per Clinical Waste Guidelines </a:t>
            </a:r>
          </a:p>
          <a:p>
            <a:endParaRPr lang="en-US" dirty="0"/>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Emptying the Drainage Bag</a:t>
            </a:r>
            <a:endParaRPr lang="en-US" dirty="0"/>
          </a:p>
        </p:txBody>
      </p:sp>
      <p:sp>
        <p:nvSpPr>
          <p:cNvPr id="3" name="Content Placeholder 2"/>
          <p:cNvSpPr>
            <a:spLocks noGrp="1"/>
          </p:cNvSpPr>
          <p:nvPr>
            <p:ph idx="1"/>
          </p:nvPr>
        </p:nvSpPr>
        <p:spPr>
          <a:xfrm>
            <a:off x="457200" y="1447800"/>
            <a:ext cx="8229600" cy="4678363"/>
          </a:xfrm>
        </p:spPr>
        <p:txBody>
          <a:bodyPr>
            <a:normAutofit fontScale="77500" lnSpcReduction="20000"/>
          </a:bodyPr>
          <a:lstStyle/>
          <a:p>
            <a:r>
              <a:rPr lang="en-US" dirty="0" smtClean="0"/>
              <a:t>This should be done wearing non-sterile gloves and via the drainage tap at the bottom of the bag. When the bag is empty, the tap should be closed securely and wiped with a tissue. </a:t>
            </a:r>
          </a:p>
          <a:p>
            <a:r>
              <a:rPr lang="en-US" dirty="0" smtClean="0"/>
              <a:t>If the bag does not have a tap, then replace it when full. Do not disconnect the bag to empty and then reconnect it.</a:t>
            </a:r>
          </a:p>
          <a:p>
            <a:r>
              <a:rPr lang="en-US" dirty="0" smtClean="0"/>
              <a:t>Wash and dry hands thoroughly after touching the drainage bag.</a:t>
            </a:r>
          </a:p>
          <a:p>
            <a:r>
              <a:rPr lang="en-US" dirty="0" smtClean="0"/>
              <a:t>With proper handling, drainage bags with taps can be left in situ for long periods and are more cost-effective in the long run. </a:t>
            </a:r>
          </a:p>
          <a:p>
            <a:r>
              <a:rPr lang="en-US" dirty="0" smtClean="0"/>
              <a:t>A separate urine bag-collecting receptacle must be used for each patient and each bag should be emptied separately as required.</a:t>
            </a:r>
            <a:endParaRPr lang="en-US" dirty="0"/>
          </a:p>
        </p:txBody>
      </p:sp>
    </p:spTree>
  </p:cSld>
  <p:clrMapOvr>
    <a:masterClrMapping/>
  </p:clrMapOvr>
  <p:timing>
    <p:tnLst>
      <p:par>
        <p:cTn id="1" dur="indefinite" restart="never" nodeType="tmRoot"/>
      </p:par>
    </p:tnLst>
  </p:timing>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Emptying the Drainage Bag</a:t>
            </a:r>
            <a:endParaRPr lang="en-US" dirty="0"/>
          </a:p>
        </p:txBody>
      </p:sp>
      <p:sp>
        <p:nvSpPr>
          <p:cNvPr id="3" name="Content Placeholder 2"/>
          <p:cNvSpPr>
            <a:spLocks noGrp="1"/>
          </p:cNvSpPr>
          <p:nvPr>
            <p:ph idx="1"/>
          </p:nvPr>
        </p:nvSpPr>
        <p:spPr/>
        <p:txBody>
          <a:bodyPr/>
          <a:lstStyle/>
          <a:p>
            <a:r>
              <a:rPr lang="en-US" dirty="0" smtClean="0"/>
              <a:t>Hand hygiene and cleaning of </a:t>
            </a:r>
            <a:r>
              <a:rPr lang="en-US" dirty="0" err="1" smtClean="0"/>
              <a:t>periurethral</a:t>
            </a:r>
            <a:r>
              <a:rPr lang="en-US" dirty="0" smtClean="0"/>
              <a:t> area before insertion of a sterile catheter.</a:t>
            </a:r>
          </a:p>
          <a:p>
            <a:pPr>
              <a:buNone/>
            </a:pPr>
            <a:r>
              <a:rPr lang="en-US" dirty="0" smtClean="0"/>
              <a:t>• Maintenance of a closed drainage system.</a:t>
            </a:r>
          </a:p>
          <a:p>
            <a:pPr>
              <a:buNone/>
            </a:pPr>
            <a:r>
              <a:rPr lang="en-US" dirty="0" smtClean="0"/>
              <a:t>• Hand hygiene before and after emptying bags.</a:t>
            </a:r>
            <a:endParaRPr lang="en-US" dirty="0"/>
          </a:p>
        </p:txBody>
      </p:sp>
    </p:spTree>
  </p:cSld>
  <p:clrMapOvr>
    <a:masterClrMapping/>
  </p:clrMapOvr>
  <p:timing>
    <p:tnLst>
      <p:par>
        <p:cTn id="1" dur="indefinite" restart="never" nodeType="tmRoot"/>
      </p:par>
    </p:tnLst>
  </p:timing>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Documentation</a:t>
            </a:r>
            <a:br>
              <a:rPr lang="en-US" b="1" dirty="0" smtClean="0"/>
            </a:b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The procedure is documented in the child's medical record. The documentation should be signed by the person inserting the catheter. Documentation should include:</a:t>
            </a:r>
          </a:p>
          <a:p>
            <a:r>
              <a:rPr lang="en-US" dirty="0" smtClean="0"/>
              <a:t>Indication for catheterization</a:t>
            </a:r>
          </a:p>
          <a:p>
            <a:r>
              <a:rPr lang="en-US" dirty="0" smtClean="0"/>
              <a:t>Time and date of procedure</a:t>
            </a:r>
          </a:p>
          <a:p>
            <a:r>
              <a:rPr lang="en-US" dirty="0" smtClean="0"/>
              <a:t>Type of catheter.</a:t>
            </a:r>
          </a:p>
          <a:p>
            <a:r>
              <a:rPr lang="en-US" dirty="0" smtClean="0"/>
              <a:t>Size of catheter</a:t>
            </a:r>
          </a:p>
          <a:p>
            <a:r>
              <a:rPr lang="en-US" dirty="0" smtClean="0"/>
              <a:t>Expiry date of catheter</a:t>
            </a:r>
          </a:p>
          <a:p>
            <a:r>
              <a:rPr lang="en-US" dirty="0" smtClean="0"/>
              <a:t>Amount of water in balloon</a:t>
            </a:r>
          </a:p>
          <a:p>
            <a:r>
              <a:rPr lang="en-US" dirty="0" smtClean="0"/>
              <a:t>Any problems with insertion</a:t>
            </a:r>
          </a:p>
          <a:p>
            <a:endParaRPr lang="en-US" dirty="0"/>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DOCUMENTATION</a:t>
            </a:r>
            <a:br>
              <a:rPr lang="en-US" b="1" dirty="0" smtClean="0"/>
            </a:br>
            <a:endParaRPr lang="en-US" b="1" dirty="0"/>
          </a:p>
        </p:txBody>
      </p:sp>
      <p:sp>
        <p:nvSpPr>
          <p:cNvPr id="3" name="Content Placeholder 2"/>
          <p:cNvSpPr>
            <a:spLocks noGrp="1"/>
          </p:cNvSpPr>
          <p:nvPr>
            <p:ph idx="1"/>
          </p:nvPr>
        </p:nvSpPr>
        <p:spPr/>
        <p:txBody>
          <a:bodyPr>
            <a:normAutofit lnSpcReduction="10000"/>
          </a:bodyPr>
          <a:lstStyle/>
          <a:p>
            <a:r>
              <a:rPr lang="en-US" dirty="0" smtClean="0"/>
              <a:t>Procedure and time done.</a:t>
            </a:r>
          </a:p>
          <a:p>
            <a:r>
              <a:rPr lang="en-US" dirty="0" smtClean="0"/>
              <a:t>Size of catheter.</a:t>
            </a:r>
          </a:p>
          <a:p>
            <a:r>
              <a:rPr lang="en-US" dirty="0" smtClean="0"/>
              <a:t>Amount of urine output.</a:t>
            </a:r>
          </a:p>
          <a:p>
            <a:r>
              <a:rPr lang="en-US" dirty="0" smtClean="0"/>
              <a:t>Color and character of urine.</a:t>
            </a:r>
          </a:p>
          <a:p>
            <a:r>
              <a:rPr lang="en-US" dirty="0" smtClean="0"/>
              <a:t>Client’s response and how tolerated.</a:t>
            </a:r>
          </a:p>
          <a:p>
            <a:r>
              <a:rPr lang="en-US" dirty="0" smtClean="0"/>
              <a:t>Description of urine, </a:t>
            </a:r>
            <a:r>
              <a:rPr lang="en-US" dirty="0" err="1" smtClean="0"/>
              <a:t>colour</a:t>
            </a:r>
            <a:r>
              <a:rPr lang="en-US" dirty="0" smtClean="0"/>
              <a:t> and volume</a:t>
            </a:r>
          </a:p>
          <a:p>
            <a:r>
              <a:rPr lang="en-US" dirty="0" smtClean="0"/>
              <a:t>Specimen collected</a:t>
            </a:r>
          </a:p>
          <a:p>
            <a:r>
              <a:rPr lang="en-US" dirty="0" smtClean="0"/>
              <a:t>Review date</a:t>
            </a:r>
          </a:p>
          <a:p>
            <a:pPr>
              <a:buNone/>
            </a:pPr>
            <a:endParaRPr lang="en-US" dirty="0"/>
          </a:p>
        </p:txBody>
      </p:sp>
    </p:spTree>
  </p:cSld>
  <p:clrMapOvr>
    <a:masterClrMapping/>
  </p:clrMapOvr>
  <p:timing>
    <p:tnLst>
      <p:par>
        <p:cTn id="1" dur="indefinite" restart="never" nodeType="tmRoot"/>
      </p:par>
    </p:tnLst>
  </p:timing>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Ongoing nursing management</a:t>
            </a:r>
            <a:br>
              <a:rPr lang="en-US" b="1" dirty="0" smtClean="0"/>
            </a:b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Measure urine output hourly and document</a:t>
            </a:r>
          </a:p>
          <a:p>
            <a:pPr lvl="1"/>
            <a:r>
              <a:rPr lang="en-US" dirty="0" smtClean="0"/>
              <a:t>Normal urine output is 0.5-1ml/kg/hr. Report any variation from this</a:t>
            </a:r>
          </a:p>
          <a:p>
            <a:pPr lvl="1"/>
            <a:r>
              <a:rPr lang="en-US" dirty="0" smtClean="0"/>
              <a:t>If </a:t>
            </a:r>
            <a:r>
              <a:rPr lang="en-US" dirty="0" err="1" smtClean="0"/>
              <a:t>oliguric</a:t>
            </a:r>
            <a:r>
              <a:rPr lang="en-US" dirty="0" smtClean="0"/>
              <a:t> ensure catheter is not blocked</a:t>
            </a:r>
          </a:p>
          <a:p>
            <a:pPr lvl="2"/>
            <a:r>
              <a:rPr lang="en-US" dirty="0" smtClean="0"/>
              <a:t>No routine change of urinary catheter or drainage bag is necessary. Change for clinical indicators if infection, obstruction or if system disconnects or leaks. Replace system and/or catheter using aseptic technique and sterile equipment</a:t>
            </a:r>
          </a:p>
          <a:p>
            <a:pPr lvl="1"/>
            <a:r>
              <a:rPr lang="en-US" dirty="0" smtClean="0"/>
              <a:t>Maintain unobstructed urine flow. Gravity is important for drainage and prevention of urine backflow. Ensure the drainage bag is below the level of the bladder, is not kinked and is secured</a:t>
            </a:r>
          </a:p>
          <a:p>
            <a:pPr lvl="2"/>
            <a:r>
              <a:rPr lang="en-US" dirty="0" smtClean="0"/>
              <a:t>Urine for urinalysis or culture should be collected fresh from sampling port of catheter tubing (not drainage bag). Clean port with disinfectant first</a:t>
            </a:r>
          </a:p>
          <a:p>
            <a:endParaRPr lang="en-US" dirty="0"/>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Ongoing nursing management</a:t>
            </a:r>
            <a:endParaRPr lang="en-US" dirty="0"/>
          </a:p>
        </p:txBody>
      </p:sp>
      <p:sp>
        <p:nvSpPr>
          <p:cNvPr id="3" name="Content Placeholder 2"/>
          <p:cNvSpPr>
            <a:spLocks noGrp="1"/>
          </p:cNvSpPr>
          <p:nvPr>
            <p:ph idx="1"/>
          </p:nvPr>
        </p:nvSpPr>
        <p:spPr/>
        <p:txBody>
          <a:bodyPr>
            <a:normAutofit fontScale="92500"/>
          </a:bodyPr>
          <a:lstStyle/>
          <a:p>
            <a:r>
              <a:rPr lang="en-US" dirty="0" smtClean="0"/>
              <a:t>Drainage system</a:t>
            </a:r>
          </a:p>
          <a:p>
            <a:pPr lvl="1"/>
            <a:r>
              <a:rPr lang="en-US" dirty="0" smtClean="0"/>
              <a:t>Adherence to a sterile continuously closed method of urinary drainage has been shown to markedly reduce the risk of acquiring a catheter associated infection</a:t>
            </a:r>
          </a:p>
          <a:p>
            <a:r>
              <a:rPr lang="en-US" dirty="0" smtClean="0"/>
              <a:t>Hygiene</a:t>
            </a:r>
          </a:p>
          <a:p>
            <a:pPr lvl="1"/>
            <a:r>
              <a:rPr lang="en-US" dirty="0" smtClean="0"/>
              <a:t>Daily warm soapy water is sufficient </a:t>
            </a:r>
            <a:r>
              <a:rPr lang="en-US" dirty="0" err="1" smtClean="0"/>
              <a:t>meatal</a:t>
            </a:r>
            <a:r>
              <a:rPr lang="en-US" dirty="0" smtClean="0"/>
              <a:t> care or PRN if build up of secretions is evident</a:t>
            </a:r>
          </a:p>
          <a:p>
            <a:pPr lvl="1"/>
            <a:r>
              <a:rPr lang="en-US" dirty="0" smtClean="0"/>
              <a:t>Uncircumcised boys should have the foreskin gently eased down over the catheter after cleaning</a:t>
            </a:r>
          </a:p>
          <a:p>
            <a:endParaRPr lang="en-US" dirty="0"/>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Ongoing nursing management</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Infection surveillance</a:t>
            </a:r>
          </a:p>
          <a:p>
            <a:pPr lvl="1"/>
            <a:r>
              <a:rPr lang="en-US" dirty="0" smtClean="0"/>
              <a:t>Consider daily the need for the indwelling catheter to remain </a:t>
            </a:r>
            <a:r>
              <a:rPr lang="en-US" dirty="0" err="1" smtClean="0"/>
              <a:t>insitu</a:t>
            </a:r>
            <a:r>
              <a:rPr lang="en-US" dirty="0" smtClean="0"/>
              <a:t>. Remove as soon as no longer required to reduce risk of UTI</a:t>
            </a:r>
          </a:p>
          <a:p>
            <a:pPr lvl="1"/>
            <a:r>
              <a:rPr lang="en-US" dirty="0" smtClean="0"/>
              <a:t>Cloudy, offensive smelling or unexplained blood stained urine is not normal and needs further investigation</a:t>
            </a:r>
          </a:p>
          <a:p>
            <a:pPr lvl="1"/>
            <a:r>
              <a:rPr lang="en-US" dirty="0" smtClean="0"/>
              <a:t>Full Ward Test (dipstick) should be done each day. This test can detect urinary protein, blood, nitrates</a:t>
            </a:r>
          </a:p>
          <a:p>
            <a:pPr lvl="1"/>
            <a:r>
              <a:rPr lang="en-US" dirty="0" smtClean="0"/>
              <a:t>Specimen collection</a:t>
            </a:r>
          </a:p>
          <a:p>
            <a:pPr lvl="1"/>
            <a:r>
              <a:rPr lang="en-US" dirty="0" smtClean="0"/>
              <a:t>Large volumes e.g. 24hr collection, can be collected from drainage bag</a:t>
            </a:r>
          </a:p>
          <a:p>
            <a:r>
              <a:rPr lang="en-US" dirty="0" smtClean="0"/>
              <a:t>Record fluid balance. </a:t>
            </a:r>
          </a:p>
          <a:p>
            <a:endParaRPr lang="en-US" dirty="0"/>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Complications</a:t>
            </a:r>
            <a:br>
              <a:rPr lang="en-US" b="1" dirty="0" smtClean="0"/>
            </a:b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Inability to catheterize</a:t>
            </a:r>
          </a:p>
          <a:p>
            <a:r>
              <a:rPr lang="en-US" dirty="0" smtClean="0"/>
              <a:t>Urethral injury from trauma sustained during insertion or balloon inflation in incorrect position</a:t>
            </a:r>
          </a:p>
          <a:p>
            <a:pPr lvl="1"/>
            <a:r>
              <a:rPr lang="en-US" dirty="0" err="1" smtClean="0"/>
              <a:t>Haemorrhage</a:t>
            </a:r>
            <a:endParaRPr lang="en-US" dirty="0" smtClean="0"/>
          </a:p>
          <a:p>
            <a:pPr lvl="1"/>
            <a:r>
              <a:rPr lang="en-US" dirty="0" smtClean="0"/>
              <a:t>False passage</a:t>
            </a:r>
          </a:p>
          <a:p>
            <a:pPr lvl="1"/>
            <a:r>
              <a:rPr lang="en-US" dirty="0" smtClean="0"/>
              <a:t>Urethral strictures following damage to urethra. This may be a long term problem</a:t>
            </a:r>
          </a:p>
          <a:p>
            <a:r>
              <a:rPr lang="en-US" dirty="0" smtClean="0"/>
              <a:t>Infection</a:t>
            </a:r>
          </a:p>
          <a:p>
            <a:r>
              <a:rPr lang="en-US" dirty="0" smtClean="0"/>
              <a:t>Psychological trauma</a:t>
            </a:r>
          </a:p>
          <a:p>
            <a:r>
              <a:rPr lang="en-US" dirty="0" err="1" smtClean="0"/>
              <a:t>Paraphimosis</a:t>
            </a:r>
            <a:r>
              <a:rPr lang="en-US" dirty="0" smtClean="0"/>
              <a:t> due to failure to return foreskin to normal position following catheter insertion</a:t>
            </a:r>
          </a:p>
          <a:p>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b="1" dirty="0" smtClean="0"/>
              <a:t>INFORMED CONSENT (CONT’D)</a:t>
            </a:r>
            <a:r>
              <a:rPr lang="en-US" dirty="0" smtClean="0"/>
              <a:t/>
            </a:r>
            <a:br>
              <a:rPr lang="en-US" dirty="0" smtClean="0"/>
            </a:br>
            <a:endParaRPr lang="en-US" dirty="0"/>
          </a:p>
        </p:txBody>
      </p:sp>
      <p:sp>
        <p:nvSpPr>
          <p:cNvPr id="3" name="Content Placeholder 2"/>
          <p:cNvSpPr>
            <a:spLocks noGrp="1"/>
          </p:cNvSpPr>
          <p:nvPr>
            <p:ph idx="1"/>
          </p:nvPr>
        </p:nvSpPr>
        <p:spPr>
          <a:xfrm>
            <a:off x="457200" y="1066800"/>
            <a:ext cx="8229600" cy="5257800"/>
          </a:xfrm>
        </p:spPr>
        <p:txBody>
          <a:bodyPr>
            <a:normAutofit fontScale="92500"/>
          </a:bodyPr>
          <a:lstStyle/>
          <a:p>
            <a:pPr>
              <a:buNone/>
            </a:pPr>
            <a:r>
              <a:rPr lang="en-US" b="1" dirty="0"/>
              <a:t>General guidelines on information required for the client to make an informed decision include:-</a:t>
            </a:r>
            <a:endParaRPr lang="en-US" dirty="0"/>
          </a:p>
          <a:p>
            <a:pPr lvl="0"/>
            <a:r>
              <a:rPr lang="en-US" dirty="0"/>
              <a:t>The purposes of treatment</a:t>
            </a:r>
          </a:p>
          <a:p>
            <a:pPr lvl="0"/>
            <a:r>
              <a:rPr lang="en-US" dirty="0"/>
              <a:t>What the client can expect to feel or experience</a:t>
            </a:r>
          </a:p>
          <a:p>
            <a:pPr lvl="0"/>
            <a:r>
              <a:rPr lang="en-US" dirty="0"/>
              <a:t>The intended benefits of the treatment</a:t>
            </a:r>
          </a:p>
          <a:p>
            <a:pPr lvl="0"/>
            <a:r>
              <a:rPr lang="en-US" dirty="0"/>
              <a:t>Possible risks or negative outcomes of the treatment</a:t>
            </a:r>
          </a:p>
          <a:p>
            <a:r>
              <a:rPr lang="en-US" dirty="0"/>
              <a:t>Advantages and disadvantages of possible alternatives </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CATHETERISATION OF A PATIENT WITH A SUPRA-PUBIC CATHETER</a:t>
            </a:r>
            <a:endParaRPr lang="en-US" dirty="0"/>
          </a:p>
        </p:txBody>
      </p:sp>
      <p:sp>
        <p:nvSpPr>
          <p:cNvPr id="3" name="Content Placeholder 2"/>
          <p:cNvSpPr>
            <a:spLocks noGrp="1"/>
          </p:cNvSpPr>
          <p:nvPr>
            <p:ph idx="1"/>
          </p:nvPr>
        </p:nvSpPr>
        <p:spPr/>
        <p:txBody>
          <a:bodyPr>
            <a:normAutofit/>
          </a:bodyPr>
          <a:lstStyle/>
          <a:p>
            <a:pPr>
              <a:buNone/>
            </a:pPr>
            <a:r>
              <a:rPr lang="en-US" b="1" dirty="0" smtClean="0"/>
              <a:t>DEFINITION </a:t>
            </a:r>
          </a:p>
          <a:p>
            <a:r>
              <a:rPr lang="en-US" dirty="0" smtClean="0"/>
              <a:t>Insertion of a catheter into the bladder through the anterior wall of the abdomen using an aseptic technique. </a:t>
            </a:r>
          </a:p>
          <a:p>
            <a:pPr>
              <a:buNone/>
            </a:pPr>
            <a:r>
              <a:rPr lang="en-US" b="1" dirty="0" smtClean="0"/>
              <a:t>CAUTION </a:t>
            </a:r>
          </a:p>
          <a:p>
            <a:pPr>
              <a:buNone/>
            </a:pPr>
            <a:r>
              <a:rPr lang="en-US" dirty="0" smtClean="0"/>
              <a:t>• Previous difficulties that have required medical assistance </a:t>
            </a:r>
          </a:p>
          <a:p>
            <a:pPr>
              <a:buNone/>
            </a:pPr>
            <a:r>
              <a:rPr lang="en-US" dirty="0" smtClean="0"/>
              <a:t>• Blood clotting disorder </a:t>
            </a:r>
          </a:p>
          <a:p>
            <a:endParaRPr lang="en-US" dirty="0"/>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CATHETERISATION OF A PATIENT WITH A SUPRA-PUBIC CATHETER</a:t>
            </a: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b="1" dirty="0" smtClean="0"/>
              <a:t>INDICATIONS FOR SUPRA-PUBIC CATHETERISATION </a:t>
            </a:r>
          </a:p>
          <a:p>
            <a:pPr>
              <a:buNone/>
            </a:pPr>
            <a:r>
              <a:rPr lang="en-US" dirty="0" smtClean="0"/>
              <a:t>• When it is not possible for a urethral catheter to be inserted e.g. stricture </a:t>
            </a:r>
          </a:p>
          <a:p>
            <a:pPr>
              <a:buNone/>
            </a:pPr>
            <a:r>
              <a:rPr lang="en-US" dirty="0" smtClean="0"/>
              <a:t>• Where limb contractures make urethral catheter insertion and management difficult </a:t>
            </a:r>
          </a:p>
          <a:p>
            <a:pPr>
              <a:buNone/>
            </a:pPr>
            <a:r>
              <a:rPr lang="en-US" dirty="0" smtClean="0"/>
              <a:t>• Improved patient comfort for wheelchair dependent patients and easier management of catheter change </a:t>
            </a:r>
          </a:p>
          <a:p>
            <a:pPr>
              <a:buNone/>
            </a:pPr>
            <a:r>
              <a:rPr lang="en-US" dirty="0" smtClean="0"/>
              <a:t>• </a:t>
            </a:r>
            <a:r>
              <a:rPr lang="en-US" dirty="0" err="1" smtClean="0"/>
              <a:t>Minimises</a:t>
            </a:r>
            <a:r>
              <a:rPr lang="en-US" dirty="0" smtClean="0"/>
              <a:t> urethral trauma and development of mega urethra </a:t>
            </a:r>
          </a:p>
          <a:p>
            <a:pPr>
              <a:buNone/>
            </a:pPr>
            <a:r>
              <a:rPr lang="en-US" dirty="0" smtClean="0"/>
              <a:t>• May be more acceptable in patients who are sexually active </a:t>
            </a:r>
          </a:p>
          <a:p>
            <a:pPr>
              <a:buNone/>
            </a:pPr>
            <a:r>
              <a:rPr lang="en-US" dirty="0" smtClean="0"/>
              <a:t>• Can improve lifestyle of patient </a:t>
            </a:r>
          </a:p>
          <a:p>
            <a:pPr>
              <a:buNone/>
            </a:pPr>
            <a:r>
              <a:rPr lang="en-US" dirty="0" smtClean="0"/>
              <a:t>• Where it is patients preferred choice </a:t>
            </a:r>
          </a:p>
          <a:p>
            <a:pPr>
              <a:buNone/>
            </a:pPr>
            <a:r>
              <a:rPr lang="en-US" dirty="0" smtClean="0"/>
              <a:t>• Post operatively for bladder drainage or to monitor residual urine volume </a:t>
            </a:r>
          </a:p>
          <a:p>
            <a:endParaRPr lang="en-US" dirty="0"/>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INDICATIONS FOR SUPRAPUBIC CATHETERISATION </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 To relieve acute urinary obstruction where a urethral catheter cannot be inserted into the bladder </a:t>
            </a:r>
            <a:r>
              <a:rPr lang="en-US" dirty="0" err="1" smtClean="0"/>
              <a:t>eg</a:t>
            </a:r>
            <a:r>
              <a:rPr lang="en-US" dirty="0" smtClean="0"/>
              <a:t>. urethral stricture</a:t>
            </a:r>
          </a:p>
          <a:p>
            <a:pPr>
              <a:buNone/>
            </a:pPr>
            <a:r>
              <a:rPr lang="en-US" dirty="0" smtClean="0"/>
              <a:t>• To relieve chronic urinary retention </a:t>
            </a:r>
            <a:r>
              <a:rPr lang="en-US" dirty="0" err="1" smtClean="0"/>
              <a:t>eg</a:t>
            </a:r>
            <a:r>
              <a:rPr lang="en-US" dirty="0" smtClean="0"/>
              <a:t> enlarged prostate</a:t>
            </a:r>
          </a:p>
          <a:p>
            <a:pPr>
              <a:buNone/>
            </a:pPr>
            <a:r>
              <a:rPr lang="en-US" dirty="0" smtClean="0"/>
              <a:t>• Relieve chronic retention of the </a:t>
            </a:r>
            <a:r>
              <a:rPr lang="en-US" dirty="0" err="1" smtClean="0"/>
              <a:t>neurogenic</a:t>
            </a:r>
            <a:r>
              <a:rPr lang="en-US" dirty="0" smtClean="0"/>
              <a:t> bladder</a:t>
            </a:r>
          </a:p>
          <a:p>
            <a:pPr>
              <a:buNone/>
            </a:pPr>
            <a:r>
              <a:rPr lang="en-US" dirty="0" smtClean="0"/>
              <a:t>• For clients who require long-term </a:t>
            </a:r>
            <a:r>
              <a:rPr lang="en-US" dirty="0" err="1" smtClean="0"/>
              <a:t>catheterisation</a:t>
            </a:r>
            <a:r>
              <a:rPr lang="en-US" dirty="0" smtClean="0"/>
              <a:t>, who are sexually active, in a wheelchair, or have persistent problems with urethral catheters.</a:t>
            </a:r>
          </a:p>
          <a:p>
            <a:pPr>
              <a:buNone/>
            </a:pPr>
            <a:r>
              <a:rPr lang="en-US" dirty="0" smtClean="0"/>
              <a:t>• During and following pelvic or urological surgery</a:t>
            </a:r>
            <a:endParaRPr lang="en-US" dirty="0"/>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Suprapubic</a:t>
            </a:r>
            <a:r>
              <a:rPr lang="en-US" b="1" dirty="0" smtClean="0"/>
              <a:t> catheter</a:t>
            </a:r>
            <a:endParaRPr lang="en-US" b="1" dirty="0"/>
          </a:p>
        </p:txBody>
      </p:sp>
      <p:pic>
        <p:nvPicPr>
          <p:cNvPr id="1026" name="Picture 2"/>
          <p:cNvPicPr>
            <a:picLocks noGrp="1" noChangeAspect="1" noChangeArrowheads="1"/>
          </p:cNvPicPr>
          <p:nvPr>
            <p:ph idx="1"/>
          </p:nvPr>
        </p:nvPicPr>
        <p:blipFill>
          <a:blip r:embed="rId2"/>
          <a:srcRect/>
          <a:stretch>
            <a:fillRect/>
          </a:stretch>
        </p:blipFill>
        <p:spPr bwMode="auto">
          <a:xfrm>
            <a:off x="914400" y="1447800"/>
            <a:ext cx="7391400" cy="472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Bladder washout, irrigation and</a:t>
            </a:r>
            <a:br>
              <a:rPr lang="en-US" b="1" dirty="0" smtClean="0"/>
            </a:br>
            <a:r>
              <a:rPr lang="en-US" b="1" dirty="0" smtClean="0"/>
              <a:t>instillation</a:t>
            </a:r>
            <a:br>
              <a:rPr lang="en-US" b="1" dirty="0" smtClean="0"/>
            </a:b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 “manual washout or bladder </a:t>
            </a:r>
            <a:r>
              <a:rPr lang="en-US" dirty="0" err="1" smtClean="0"/>
              <a:t>lavage</a:t>
            </a:r>
            <a:r>
              <a:rPr lang="en-US" dirty="0" smtClean="0"/>
              <a:t>” is defined as the washing out of the bladder with sterile fluid and “bladder irrigation” as the</a:t>
            </a:r>
          </a:p>
          <a:p>
            <a:r>
              <a:rPr lang="en-US" dirty="0" smtClean="0"/>
              <a:t>continuous washing out of the bladder with sterile fluid. </a:t>
            </a:r>
          </a:p>
          <a:p>
            <a:r>
              <a:rPr lang="en-US" dirty="0" smtClean="0"/>
              <a:t>One indication of Bladder instillations is to prevent or treat catheter blockages.</a:t>
            </a:r>
          </a:p>
          <a:p>
            <a:r>
              <a:rPr lang="en-US" dirty="0" smtClean="0"/>
              <a:t>Instillation treatments are not limited to saline or citric acid solutions; there are some others such as chemotherapy drugs (i.e. </a:t>
            </a:r>
            <a:r>
              <a:rPr lang="en-US" dirty="0" err="1" smtClean="0"/>
              <a:t>mitomycin</a:t>
            </a:r>
            <a:r>
              <a:rPr lang="en-US" dirty="0" smtClean="0"/>
              <a:t>-C or </a:t>
            </a:r>
            <a:r>
              <a:rPr lang="en-US" dirty="0" err="1" smtClean="0"/>
              <a:t>epirubicin</a:t>
            </a:r>
            <a:r>
              <a:rPr lang="en-US" dirty="0" smtClean="0"/>
              <a:t>) or </a:t>
            </a:r>
            <a:r>
              <a:rPr lang="en-US" dirty="0" err="1" smtClean="0"/>
              <a:t>antiinflammatory</a:t>
            </a:r>
            <a:r>
              <a:rPr lang="en-US" dirty="0" smtClean="0"/>
              <a:t> drugs (i.e. </a:t>
            </a:r>
            <a:r>
              <a:rPr lang="en-US" dirty="0" err="1" smtClean="0"/>
              <a:t>hyaluronic</a:t>
            </a:r>
            <a:r>
              <a:rPr lang="en-US" dirty="0" smtClean="0"/>
              <a:t> acid), to reduce toxicity of </a:t>
            </a:r>
            <a:r>
              <a:rPr lang="en-US" dirty="0" err="1" smtClean="0"/>
              <a:t>brachytherapy</a:t>
            </a:r>
            <a:r>
              <a:rPr lang="en-US" dirty="0" smtClean="0"/>
              <a:t> or </a:t>
            </a:r>
            <a:r>
              <a:rPr lang="en-US" dirty="0" err="1" smtClean="0"/>
              <a:t>vesicoureteral</a:t>
            </a:r>
            <a:r>
              <a:rPr lang="en-US" smtClean="0"/>
              <a:t> reflux.</a:t>
            </a:r>
            <a:endParaRPr lang="en-US" dirty="0"/>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FEACAL ELIMINATION</a:t>
            </a:r>
            <a:endParaRPr lang="en-US" sz="9600" b="1" dirty="0"/>
          </a:p>
        </p:txBody>
      </p:sp>
    </p:spTree>
  </p:cSld>
  <p:clrMapOvr>
    <a:masterClrMapping/>
  </p:clrMapOvr>
  <p:timing>
    <p:tnLst>
      <p:par>
        <p:cTn id="1" dur="indefinite" restart="never" nodeType="tmRoot"/>
      </p:par>
    </p:tnLst>
  </p:timing>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Bowel Elimination</a:t>
            </a:r>
            <a:br>
              <a:rPr lang="en-US" b="1" dirty="0" smtClean="0"/>
            </a:br>
            <a:endParaRPr lang="en-US" dirty="0"/>
          </a:p>
        </p:txBody>
      </p:sp>
      <p:sp>
        <p:nvSpPr>
          <p:cNvPr id="3" name="Content Placeholder 2"/>
          <p:cNvSpPr>
            <a:spLocks noGrp="1"/>
          </p:cNvSpPr>
          <p:nvPr>
            <p:ph idx="1"/>
          </p:nvPr>
        </p:nvSpPr>
        <p:spPr/>
        <p:txBody>
          <a:bodyPr>
            <a:normAutofit/>
          </a:bodyPr>
          <a:lstStyle/>
          <a:p>
            <a:r>
              <a:rPr lang="en-US" dirty="0" smtClean="0"/>
              <a:t>Continence primarily relies on the consistency of the stool (fecal material), intestinal motility, compliance and contractility of the rectum, and competence of the anal sphincters.</a:t>
            </a:r>
            <a:endParaRPr lang="en-US" dirty="0"/>
          </a:p>
        </p:txBody>
      </p:sp>
    </p:spTree>
  </p:cSld>
  <p:clrMapOvr>
    <a:masterClrMapping/>
  </p:clrMapOvr>
  <p:timing>
    <p:tnLst>
      <p:par>
        <p:cTn id="1" dur="indefinite" restart="never" nodeType="tmRoot"/>
      </p:par>
    </p:tnLst>
  </p:timing>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Feacal</a:t>
            </a:r>
            <a:r>
              <a:rPr lang="en-US" b="1" dirty="0" smtClean="0"/>
              <a:t> elimination</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Elimination of the waste products from the body is essential to health. </a:t>
            </a:r>
          </a:p>
          <a:p>
            <a:r>
              <a:rPr lang="en-US" dirty="0" err="1" smtClean="0"/>
              <a:t>Defeacation</a:t>
            </a:r>
            <a:r>
              <a:rPr lang="en-US" dirty="0" smtClean="0"/>
              <a:t> (bowel movement) is the expulsion of </a:t>
            </a:r>
            <a:r>
              <a:rPr lang="en-US" dirty="0" err="1" smtClean="0"/>
              <a:t>feaces</a:t>
            </a:r>
            <a:r>
              <a:rPr lang="en-US" dirty="0" smtClean="0"/>
              <a:t> from the anus and rectum.</a:t>
            </a:r>
          </a:p>
          <a:p>
            <a:r>
              <a:rPr lang="en-US" dirty="0" smtClean="0"/>
              <a:t>Normal </a:t>
            </a:r>
            <a:r>
              <a:rPr lang="en-US" dirty="0" err="1" smtClean="0"/>
              <a:t>feaces</a:t>
            </a:r>
            <a:r>
              <a:rPr lang="en-US" dirty="0" smtClean="0"/>
              <a:t> are made up of about 75% water and 25% solid mass.</a:t>
            </a:r>
          </a:p>
          <a:p>
            <a:r>
              <a:rPr lang="en-US" dirty="0" err="1" smtClean="0"/>
              <a:t>Feaces</a:t>
            </a:r>
            <a:r>
              <a:rPr lang="en-US" dirty="0" smtClean="0"/>
              <a:t> are normally brown due to presence of </a:t>
            </a:r>
            <a:r>
              <a:rPr lang="en-US" dirty="0" err="1" smtClean="0"/>
              <a:t>stercobilin</a:t>
            </a:r>
            <a:r>
              <a:rPr lang="en-US" dirty="0" smtClean="0"/>
              <a:t> and </a:t>
            </a:r>
            <a:r>
              <a:rPr lang="en-US" dirty="0" err="1" smtClean="0"/>
              <a:t>urobilin</a:t>
            </a:r>
            <a:r>
              <a:rPr lang="en-US" dirty="0" smtClean="0"/>
              <a:t>. Also action of bacteria </a:t>
            </a:r>
            <a:r>
              <a:rPr lang="en-US" dirty="0" err="1" smtClean="0"/>
              <a:t>e.g</a:t>
            </a:r>
            <a:r>
              <a:rPr lang="en-US" dirty="0" smtClean="0"/>
              <a:t> E. coli or staphylococci which are normally present </a:t>
            </a:r>
            <a:r>
              <a:rPr lang="en-US" dirty="0" err="1" smtClean="0"/>
              <a:t>present</a:t>
            </a:r>
            <a:r>
              <a:rPr lang="en-US" dirty="0" smtClean="0"/>
              <a:t> in the large intestine.</a:t>
            </a:r>
            <a:endParaRPr lang="en-US" dirty="0"/>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915400" cy="487362"/>
          </a:xfrm>
        </p:spPr>
        <p:txBody>
          <a:bodyPr>
            <a:normAutofit fontScale="90000"/>
          </a:bodyPr>
          <a:lstStyle/>
          <a:p>
            <a:r>
              <a:rPr lang="en-US" sz="3600" b="1" dirty="0" smtClean="0"/>
              <a:t>Characteristics of normal and abnormal </a:t>
            </a:r>
            <a:r>
              <a:rPr lang="en-US" sz="3600" b="1" dirty="0" err="1" smtClean="0"/>
              <a:t>feaces</a:t>
            </a:r>
            <a:endParaRPr lang="en-US" sz="3600" b="1" dirty="0"/>
          </a:p>
        </p:txBody>
      </p:sp>
      <p:graphicFrame>
        <p:nvGraphicFramePr>
          <p:cNvPr id="4" name="Content Placeholder 3"/>
          <p:cNvGraphicFramePr>
            <a:graphicFrameLocks noGrp="1"/>
          </p:cNvGraphicFramePr>
          <p:nvPr>
            <p:ph idx="1"/>
          </p:nvPr>
        </p:nvGraphicFramePr>
        <p:xfrm>
          <a:off x="304801" y="990600"/>
          <a:ext cx="8610600" cy="5363507"/>
        </p:xfrm>
        <a:graphic>
          <a:graphicData uri="http://schemas.openxmlformats.org/drawingml/2006/table">
            <a:tbl>
              <a:tblPr firstRow="1" bandRow="1">
                <a:tableStyleId>{5C22544A-7EE6-4342-B048-85BDC9FD1C3A}</a:tableStyleId>
              </a:tblPr>
              <a:tblGrid>
                <a:gridCol w="1676399"/>
                <a:gridCol w="1533006"/>
                <a:gridCol w="1819795"/>
                <a:gridCol w="3581400"/>
              </a:tblGrid>
              <a:tr h="424759">
                <a:tc>
                  <a:txBody>
                    <a:bodyPr/>
                    <a:lstStyle/>
                    <a:p>
                      <a:r>
                        <a:rPr lang="en-US" sz="2000" dirty="0" smtClean="0"/>
                        <a:t>Characteristic </a:t>
                      </a:r>
                      <a:endParaRPr lang="en-US" sz="2000" dirty="0"/>
                    </a:p>
                  </a:txBody>
                  <a:tcPr/>
                </a:tc>
                <a:tc>
                  <a:txBody>
                    <a:bodyPr/>
                    <a:lstStyle/>
                    <a:p>
                      <a:r>
                        <a:rPr lang="en-US" sz="2000" dirty="0" smtClean="0"/>
                        <a:t>Normal </a:t>
                      </a:r>
                      <a:endParaRPr lang="en-US" sz="2000" dirty="0"/>
                    </a:p>
                  </a:txBody>
                  <a:tcPr/>
                </a:tc>
                <a:tc>
                  <a:txBody>
                    <a:bodyPr/>
                    <a:lstStyle/>
                    <a:p>
                      <a:r>
                        <a:rPr lang="en-US" sz="2000" dirty="0" smtClean="0"/>
                        <a:t>Abnormal </a:t>
                      </a:r>
                      <a:endParaRPr lang="en-US" sz="2000" dirty="0"/>
                    </a:p>
                  </a:txBody>
                  <a:tcPr/>
                </a:tc>
                <a:tc>
                  <a:txBody>
                    <a:bodyPr/>
                    <a:lstStyle/>
                    <a:p>
                      <a:r>
                        <a:rPr lang="en-US" sz="2000" dirty="0" smtClean="0"/>
                        <a:t>Possible cause</a:t>
                      </a:r>
                      <a:endParaRPr lang="en-US" sz="2000" dirty="0"/>
                    </a:p>
                  </a:txBody>
                  <a:tcPr/>
                </a:tc>
              </a:tr>
              <a:tr h="2304173">
                <a:tc>
                  <a:txBody>
                    <a:bodyPr/>
                    <a:lstStyle/>
                    <a:p>
                      <a:r>
                        <a:rPr lang="en-US" sz="2000" dirty="0" err="1" smtClean="0"/>
                        <a:t>Colour</a:t>
                      </a:r>
                      <a:r>
                        <a:rPr lang="en-US" sz="2000" dirty="0" smtClean="0"/>
                        <a:t> </a:t>
                      </a:r>
                      <a:endParaRPr lang="en-US" sz="2000" dirty="0"/>
                    </a:p>
                  </a:txBody>
                  <a:tcPr/>
                </a:tc>
                <a:tc>
                  <a:txBody>
                    <a:bodyPr/>
                    <a:lstStyle/>
                    <a:p>
                      <a:r>
                        <a:rPr lang="en-US" sz="2000" dirty="0" smtClean="0"/>
                        <a:t>Adult: brown</a:t>
                      </a:r>
                    </a:p>
                    <a:p>
                      <a:r>
                        <a:rPr lang="en-US" sz="2000" dirty="0" smtClean="0"/>
                        <a:t>Infant: yellow</a:t>
                      </a:r>
                      <a:endParaRPr lang="en-US" sz="2000" dirty="0"/>
                    </a:p>
                  </a:txBody>
                  <a:tcPr/>
                </a:tc>
                <a:tc>
                  <a:txBody>
                    <a:bodyPr/>
                    <a:lstStyle/>
                    <a:p>
                      <a:r>
                        <a:rPr lang="en-US" sz="2000" dirty="0" smtClean="0"/>
                        <a:t>Clay/ white</a:t>
                      </a:r>
                    </a:p>
                    <a:p>
                      <a:r>
                        <a:rPr lang="en-US" sz="2000" dirty="0" smtClean="0"/>
                        <a:t>black or tarry</a:t>
                      </a:r>
                    </a:p>
                    <a:p>
                      <a:endParaRPr lang="en-US" sz="2000" dirty="0" smtClean="0"/>
                    </a:p>
                    <a:p>
                      <a:endParaRPr lang="en-US" sz="2000" dirty="0" smtClean="0"/>
                    </a:p>
                    <a:p>
                      <a:r>
                        <a:rPr lang="en-US" sz="2000" dirty="0" smtClean="0"/>
                        <a:t>Red </a:t>
                      </a:r>
                    </a:p>
                    <a:p>
                      <a:r>
                        <a:rPr lang="en-US" sz="2000" dirty="0" smtClean="0"/>
                        <a:t>Pale </a:t>
                      </a:r>
                    </a:p>
                    <a:p>
                      <a:r>
                        <a:rPr lang="en-US" sz="2000" dirty="0" smtClean="0"/>
                        <a:t>Orange or green </a:t>
                      </a:r>
                      <a:endParaRPr lang="en-US" sz="2000" dirty="0"/>
                    </a:p>
                  </a:txBody>
                  <a:tcPr/>
                </a:tc>
                <a:tc>
                  <a:txBody>
                    <a:bodyPr/>
                    <a:lstStyle/>
                    <a:p>
                      <a:r>
                        <a:rPr lang="en-US" sz="2000" dirty="0" smtClean="0"/>
                        <a:t>Absence of bile pigment</a:t>
                      </a:r>
                    </a:p>
                    <a:p>
                      <a:r>
                        <a:rPr lang="en-US" sz="2000" dirty="0" smtClean="0"/>
                        <a:t>Drug; bleeding from upper GIT; diet high in red meat</a:t>
                      </a:r>
                      <a:r>
                        <a:rPr lang="en-US" sz="2000" baseline="0" dirty="0" smtClean="0"/>
                        <a:t> and dark green </a:t>
                      </a:r>
                      <a:r>
                        <a:rPr lang="en-US" sz="2000" baseline="0" dirty="0" err="1" smtClean="0"/>
                        <a:t>veges</a:t>
                      </a:r>
                      <a:endParaRPr lang="en-US" sz="2000" baseline="0" dirty="0" smtClean="0"/>
                    </a:p>
                    <a:p>
                      <a:r>
                        <a:rPr lang="en-US" sz="2000" baseline="0" dirty="0" smtClean="0"/>
                        <a:t>Bleeding from lower GIT</a:t>
                      </a:r>
                    </a:p>
                    <a:p>
                      <a:r>
                        <a:rPr lang="en-US" sz="2000" baseline="0" dirty="0" err="1" smtClean="0"/>
                        <a:t>Malabsorption</a:t>
                      </a:r>
                      <a:r>
                        <a:rPr lang="en-US" sz="2000" baseline="0" dirty="0" smtClean="0"/>
                        <a:t> of fats</a:t>
                      </a:r>
                    </a:p>
                    <a:p>
                      <a:r>
                        <a:rPr lang="en-US" sz="2000" baseline="0" dirty="0" smtClean="0"/>
                        <a:t>Intestinal infection</a:t>
                      </a:r>
                      <a:endParaRPr lang="en-US" sz="2000" dirty="0"/>
                    </a:p>
                  </a:txBody>
                  <a:tcPr/>
                </a:tc>
              </a:tr>
              <a:tr h="1361557">
                <a:tc>
                  <a:txBody>
                    <a:bodyPr/>
                    <a:lstStyle/>
                    <a:p>
                      <a:r>
                        <a:rPr lang="en-US" sz="2000" dirty="0" smtClean="0"/>
                        <a:t>Consistency </a:t>
                      </a:r>
                      <a:endParaRPr lang="en-US" sz="2000" dirty="0"/>
                    </a:p>
                  </a:txBody>
                  <a:tcPr/>
                </a:tc>
                <a:tc>
                  <a:txBody>
                    <a:bodyPr/>
                    <a:lstStyle/>
                    <a:p>
                      <a:r>
                        <a:rPr lang="en-US" sz="2000" dirty="0" smtClean="0"/>
                        <a:t>Formed, soft, semisolid,</a:t>
                      </a:r>
                      <a:r>
                        <a:rPr lang="en-US" sz="2000" baseline="0" dirty="0" smtClean="0"/>
                        <a:t> moist</a:t>
                      </a:r>
                      <a:endParaRPr lang="en-US" sz="2000" dirty="0"/>
                    </a:p>
                  </a:txBody>
                  <a:tcPr/>
                </a:tc>
                <a:tc>
                  <a:txBody>
                    <a:bodyPr/>
                    <a:lstStyle/>
                    <a:p>
                      <a:r>
                        <a:rPr lang="en-US" sz="2000" dirty="0" smtClean="0"/>
                        <a:t>Hard, dry</a:t>
                      </a:r>
                    </a:p>
                    <a:p>
                      <a:endParaRPr lang="en-US" sz="2000" dirty="0" smtClean="0"/>
                    </a:p>
                    <a:p>
                      <a:endParaRPr lang="en-US" sz="2000" dirty="0" smtClean="0"/>
                    </a:p>
                    <a:p>
                      <a:r>
                        <a:rPr lang="en-US" sz="2000" dirty="0" err="1" smtClean="0"/>
                        <a:t>Diarrhoea</a:t>
                      </a:r>
                      <a:r>
                        <a:rPr lang="en-US" sz="2000" dirty="0" smtClean="0"/>
                        <a:t> </a:t>
                      </a:r>
                      <a:endParaRPr lang="en-US" sz="2000" dirty="0"/>
                    </a:p>
                  </a:txBody>
                  <a:tcPr/>
                </a:tc>
                <a:tc>
                  <a:txBody>
                    <a:bodyPr/>
                    <a:lstStyle/>
                    <a:p>
                      <a:r>
                        <a:rPr lang="en-US" sz="2000" dirty="0" smtClean="0"/>
                        <a:t>Dehydration; lack of exercise; emotional upset; lack of fiber in diet; laxative abuse</a:t>
                      </a:r>
                    </a:p>
                    <a:p>
                      <a:r>
                        <a:rPr lang="en-US" sz="2000" dirty="0" smtClean="0"/>
                        <a:t>Increased intestinal motility</a:t>
                      </a:r>
                      <a:endParaRPr lang="en-US" sz="2000" dirty="0"/>
                    </a:p>
                  </a:txBody>
                  <a:tcPr/>
                </a:tc>
              </a:tr>
              <a:tr h="1047351">
                <a:tc>
                  <a:txBody>
                    <a:bodyPr/>
                    <a:lstStyle/>
                    <a:p>
                      <a:r>
                        <a:rPr lang="en-US" sz="2000" dirty="0" smtClean="0"/>
                        <a:t>Shape </a:t>
                      </a:r>
                      <a:endParaRPr lang="en-US" sz="2000" dirty="0"/>
                    </a:p>
                  </a:txBody>
                  <a:tcPr/>
                </a:tc>
                <a:tc>
                  <a:txBody>
                    <a:bodyPr/>
                    <a:lstStyle/>
                    <a:p>
                      <a:r>
                        <a:rPr lang="en-US" sz="2000" dirty="0" smtClean="0"/>
                        <a:t>Cylindrical </a:t>
                      </a:r>
                      <a:endParaRPr lang="en-US" sz="2000" dirty="0"/>
                    </a:p>
                  </a:txBody>
                  <a:tcPr/>
                </a:tc>
                <a:tc>
                  <a:txBody>
                    <a:bodyPr/>
                    <a:lstStyle/>
                    <a:p>
                      <a:r>
                        <a:rPr lang="en-US" sz="2000" dirty="0" smtClean="0"/>
                        <a:t>Narrow, pencil-shaped or string</a:t>
                      </a:r>
                      <a:r>
                        <a:rPr lang="en-US" sz="2000" baseline="0" dirty="0" smtClean="0"/>
                        <a:t> like</a:t>
                      </a:r>
                      <a:endParaRPr lang="en-US" sz="2000" dirty="0"/>
                    </a:p>
                  </a:txBody>
                  <a:tcPr/>
                </a:tc>
                <a:tc>
                  <a:txBody>
                    <a:bodyPr/>
                    <a:lstStyle/>
                    <a:p>
                      <a:r>
                        <a:rPr lang="en-US" sz="2000" dirty="0" smtClean="0"/>
                        <a:t>Obstructive condition of the rectum</a:t>
                      </a:r>
                      <a:endParaRPr lang="en-US" sz="2000" dirty="0"/>
                    </a:p>
                  </a:txBody>
                  <a:tcPr/>
                </a:tc>
              </a:tr>
            </a:tbl>
          </a:graphicData>
        </a:graphic>
      </p:graphicFrame>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Characteristics of normal and abnormal </a:t>
            </a:r>
            <a:r>
              <a:rPr lang="en-US" b="1" dirty="0" err="1" smtClean="0"/>
              <a:t>feaces</a:t>
            </a:r>
            <a:endParaRPr lang="en-US" dirty="0"/>
          </a:p>
        </p:txBody>
      </p:sp>
      <p:graphicFrame>
        <p:nvGraphicFramePr>
          <p:cNvPr id="4" name="Content Placeholder 3"/>
          <p:cNvGraphicFramePr>
            <a:graphicFrameLocks noGrp="1"/>
          </p:cNvGraphicFramePr>
          <p:nvPr>
            <p:ph idx="1"/>
          </p:nvPr>
        </p:nvGraphicFramePr>
        <p:xfrm>
          <a:off x="457200" y="1600200"/>
          <a:ext cx="8382000" cy="5100592"/>
        </p:xfrm>
        <a:graphic>
          <a:graphicData uri="http://schemas.openxmlformats.org/drawingml/2006/table">
            <a:tbl>
              <a:tblPr firstRow="1" bandRow="1">
                <a:tableStyleId>{5C22544A-7EE6-4342-B048-85BDC9FD1C3A}</a:tableStyleId>
              </a:tblPr>
              <a:tblGrid>
                <a:gridCol w="1629833"/>
                <a:gridCol w="2561167"/>
                <a:gridCol w="2095500"/>
                <a:gridCol w="2095500"/>
              </a:tblGrid>
              <a:tr h="606918">
                <a:tc>
                  <a:txBody>
                    <a:bodyPr/>
                    <a:lstStyle/>
                    <a:p>
                      <a:r>
                        <a:rPr lang="en-US" sz="2000" dirty="0" smtClean="0"/>
                        <a:t>Characteristic </a:t>
                      </a:r>
                      <a:endParaRPr lang="en-US" sz="2000" dirty="0"/>
                    </a:p>
                  </a:txBody>
                  <a:tcPr/>
                </a:tc>
                <a:tc>
                  <a:txBody>
                    <a:bodyPr/>
                    <a:lstStyle/>
                    <a:p>
                      <a:r>
                        <a:rPr lang="en-US" sz="2000" dirty="0" smtClean="0"/>
                        <a:t>Normal </a:t>
                      </a:r>
                      <a:endParaRPr lang="en-US" sz="2000" dirty="0"/>
                    </a:p>
                  </a:txBody>
                  <a:tcPr/>
                </a:tc>
                <a:tc>
                  <a:txBody>
                    <a:bodyPr/>
                    <a:lstStyle/>
                    <a:p>
                      <a:r>
                        <a:rPr lang="en-US" sz="2000" dirty="0" smtClean="0"/>
                        <a:t>Abnormal </a:t>
                      </a:r>
                      <a:endParaRPr lang="en-US" sz="2000" dirty="0"/>
                    </a:p>
                  </a:txBody>
                  <a:tcPr/>
                </a:tc>
                <a:tc>
                  <a:txBody>
                    <a:bodyPr/>
                    <a:lstStyle/>
                    <a:p>
                      <a:r>
                        <a:rPr lang="en-US" sz="2000" dirty="0" smtClean="0"/>
                        <a:t>Possible cause</a:t>
                      </a:r>
                      <a:endParaRPr lang="en-US" sz="2000" dirty="0"/>
                    </a:p>
                  </a:txBody>
                  <a:tcPr/>
                </a:tc>
              </a:tr>
              <a:tr h="611477">
                <a:tc>
                  <a:txBody>
                    <a:bodyPr/>
                    <a:lstStyle/>
                    <a:p>
                      <a:r>
                        <a:rPr lang="en-US" sz="2000" dirty="0" err="1" smtClean="0"/>
                        <a:t>Odour</a:t>
                      </a:r>
                      <a:r>
                        <a:rPr lang="en-US" sz="2000" dirty="0" smtClean="0"/>
                        <a:t> </a:t>
                      </a:r>
                      <a:endParaRPr lang="en-US" sz="2000" dirty="0"/>
                    </a:p>
                  </a:txBody>
                  <a:tcPr/>
                </a:tc>
                <a:tc>
                  <a:txBody>
                    <a:bodyPr/>
                    <a:lstStyle/>
                    <a:p>
                      <a:r>
                        <a:rPr lang="en-US" sz="2000" dirty="0" smtClean="0"/>
                        <a:t>Aromatic </a:t>
                      </a:r>
                      <a:endParaRPr lang="en-US" sz="2000" dirty="0"/>
                    </a:p>
                  </a:txBody>
                  <a:tcPr/>
                </a:tc>
                <a:tc>
                  <a:txBody>
                    <a:bodyPr/>
                    <a:lstStyle/>
                    <a:p>
                      <a:r>
                        <a:rPr lang="en-US" sz="2000" dirty="0" smtClean="0"/>
                        <a:t>Pungent </a:t>
                      </a:r>
                      <a:endParaRPr lang="en-US" sz="2000" dirty="0"/>
                    </a:p>
                  </a:txBody>
                  <a:tcPr/>
                </a:tc>
                <a:tc>
                  <a:txBody>
                    <a:bodyPr/>
                    <a:lstStyle/>
                    <a:p>
                      <a:r>
                        <a:rPr lang="en-US" sz="2000" dirty="0" smtClean="0"/>
                        <a:t>Infection </a:t>
                      </a:r>
                      <a:endParaRPr lang="en-US" sz="2000" dirty="0"/>
                    </a:p>
                  </a:txBody>
                  <a:tcPr/>
                </a:tc>
              </a:tr>
              <a:tr h="2610847">
                <a:tc>
                  <a:txBody>
                    <a:bodyPr/>
                    <a:lstStyle/>
                    <a:p>
                      <a:r>
                        <a:rPr lang="en-US" sz="2000" dirty="0" smtClean="0"/>
                        <a:t>Constituents </a:t>
                      </a:r>
                      <a:endParaRPr lang="en-US" sz="2000" dirty="0"/>
                    </a:p>
                  </a:txBody>
                  <a:tcPr/>
                </a:tc>
                <a:tc>
                  <a:txBody>
                    <a:bodyPr/>
                    <a:lstStyle/>
                    <a:p>
                      <a:r>
                        <a:rPr lang="en-US" sz="2000" dirty="0" smtClean="0"/>
                        <a:t>Small amounts of undigested roughage, sloughed dead bacteria and epithelia cells,</a:t>
                      </a:r>
                      <a:r>
                        <a:rPr lang="en-US" sz="2000" baseline="0" dirty="0" smtClean="0"/>
                        <a:t> fat, protein, dried constituents of digestive juices (bile pigments, inorganic matter)</a:t>
                      </a:r>
                      <a:r>
                        <a:rPr lang="en-US" sz="2000" dirty="0" smtClean="0"/>
                        <a:t> </a:t>
                      </a:r>
                      <a:endParaRPr lang="en-US" sz="2000" dirty="0"/>
                    </a:p>
                  </a:txBody>
                  <a:tcPr/>
                </a:tc>
                <a:tc>
                  <a:txBody>
                    <a:bodyPr/>
                    <a:lstStyle/>
                    <a:p>
                      <a:r>
                        <a:rPr lang="en-US" sz="2000" dirty="0" smtClean="0"/>
                        <a:t>Pus</a:t>
                      </a:r>
                    </a:p>
                    <a:p>
                      <a:r>
                        <a:rPr lang="en-US" sz="2000" dirty="0" smtClean="0"/>
                        <a:t>Mucus </a:t>
                      </a:r>
                    </a:p>
                    <a:p>
                      <a:r>
                        <a:rPr lang="en-US" sz="2000" dirty="0" smtClean="0"/>
                        <a:t>Parasites</a:t>
                      </a:r>
                    </a:p>
                    <a:p>
                      <a:r>
                        <a:rPr lang="en-US" sz="2000" dirty="0" smtClean="0"/>
                        <a:t>Blood</a:t>
                      </a:r>
                    </a:p>
                    <a:p>
                      <a:r>
                        <a:rPr lang="en-US" sz="2000" dirty="0" smtClean="0"/>
                        <a:t>Large quantities of fat</a:t>
                      </a:r>
                    </a:p>
                    <a:p>
                      <a:r>
                        <a:rPr lang="en-US" sz="2000" dirty="0" smtClean="0"/>
                        <a:t>Foreign objects</a:t>
                      </a:r>
                      <a:endParaRPr lang="en-US" sz="2000" dirty="0"/>
                    </a:p>
                  </a:txBody>
                  <a:tcPr/>
                </a:tc>
                <a:tc>
                  <a:txBody>
                    <a:bodyPr/>
                    <a:lstStyle/>
                    <a:p>
                      <a:r>
                        <a:rPr lang="en-US" sz="2000" dirty="0" smtClean="0"/>
                        <a:t>Bacterial infection</a:t>
                      </a:r>
                    </a:p>
                    <a:p>
                      <a:r>
                        <a:rPr lang="en-US" sz="2000" dirty="0" smtClean="0"/>
                        <a:t>Inflammatory condition</a:t>
                      </a:r>
                    </a:p>
                    <a:p>
                      <a:r>
                        <a:rPr lang="en-US" sz="2000" dirty="0" smtClean="0"/>
                        <a:t>GIT bleeding</a:t>
                      </a:r>
                    </a:p>
                    <a:p>
                      <a:r>
                        <a:rPr lang="en-US" sz="2000" dirty="0" err="1" smtClean="0"/>
                        <a:t>Malabsorption</a:t>
                      </a:r>
                      <a:endParaRPr lang="en-US" sz="2000" dirty="0" smtClean="0"/>
                    </a:p>
                    <a:p>
                      <a:endParaRPr lang="en-US" sz="2000" dirty="0" smtClean="0"/>
                    </a:p>
                    <a:p>
                      <a:r>
                        <a:rPr lang="en-US" sz="2000" dirty="0" smtClean="0"/>
                        <a:t>Accidental ingestion</a:t>
                      </a:r>
                      <a:endParaRPr lang="en-US" sz="2000" dirty="0"/>
                    </a:p>
                  </a:txBody>
                  <a:tcPr/>
                </a:tc>
              </a:tr>
              <a:tr h="1047557">
                <a:tc>
                  <a:txBody>
                    <a:bodyPr/>
                    <a:lstStyle/>
                    <a:p>
                      <a:r>
                        <a:rPr lang="en-US" sz="2000" dirty="0" smtClean="0"/>
                        <a:t>Amount </a:t>
                      </a:r>
                      <a:endParaRPr lang="en-US" sz="2000" dirty="0"/>
                    </a:p>
                  </a:txBody>
                  <a:tcPr/>
                </a:tc>
                <a:tc>
                  <a:txBody>
                    <a:bodyPr/>
                    <a:lstStyle/>
                    <a:p>
                      <a:r>
                        <a:rPr lang="en-US" sz="2000" dirty="0" smtClean="0"/>
                        <a:t>Varies</a:t>
                      </a:r>
                      <a:r>
                        <a:rPr lang="en-US" sz="2000" baseline="0" dirty="0" smtClean="0"/>
                        <a:t> with diet (100-400g per day)</a:t>
                      </a:r>
                      <a:endParaRPr lang="en-US" sz="2000" dirty="0"/>
                    </a:p>
                  </a:txBody>
                  <a:tcPr/>
                </a:tc>
                <a:tc>
                  <a:txBody>
                    <a:bodyPr/>
                    <a:lstStyle/>
                    <a:p>
                      <a:endParaRPr lang="en-US" sz="2000" dirty="0"/>
                    </a:p>
                  </a:txBody>
                  <a:tcPr/>
                </a:tc>
                <a:tc>
                  <a:txBody>
                    <a:bodyPr/>
                    <a:lstStyle/>
                    <a:p>
                      <a:endParaRPr lang="en-US" sz="2000" dirty="0"/>
                    </a:p>
                  </a:txBody>
                  <a:tcPr/>
                </a:tc>
              </a:tr>
            </a:tbl>
          </a:graphicData>
        </a:graphic>
      </p:graphicFrame>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normAutofit fontScale="90000"/>
          </a:bodyPr>
          <a:lstStyle/>
          <a:p>
            <a:r>
              <a:rPr lang="en-US" b="1" dirty="0" smtClean="0"/>
              <a:t>INFORMED CONSENT (CONT’D)</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a:buNone/>
            </a:pPr>
            <a:r>
              <a:rPr lang="en-US" b="1" dirty="0"/>
              <a:t>Elements of informed consent</a:t>
            </a:r>
            <a:endParaRPr lang="en-US" dirty="0"/>
          </a:p>
          <a:p>
            <a:pPr lvl="0"/>
            <a:r>
              <a:rPr lang="en-US" dirty="0"/>
              <a:t>Must be given </a:t>
            </a:r>
            <a:r>
              <a:rPr lang="en-US" dirty="0" smtClean="0"/>
              <a:t>voluntarily.</a:t>
            </a:r>
            <a:endParaRPr lang="en-US" dirty="0"/>
          </a:p>
          <a:p>
            <a:pPr lvl="0"/>
            <a:r>
              <a:rPr lang="en-US" dirty="0"/>
              <a:t>Must be given by a client or individual with the capacity and competence to </a:t>
            </a:r>
            <a:r>
              <a:rPr lang="en-US" dirty="0" smtClean="0"/>
              <a:t>understand.</a:t>
            </a:r>
            <a:endParaRPr lang="en-US" dirty="0"/>
          </a:p>
          <a:p>
            <a:pPr lvl="0"/>
            <a:r>
              <a:rPr lang="en-US" dirty="0"/>
              <a:t>The client or individual must be given enough information to be the ultimate decision-maker.</a:t>
            </a:r>
          </a:p>
          <a:p>
            <a:endParaRPr lang="en-US" dirty="0"/>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Factors that affect </a:t>
            </a:r>
            <a:r>
              <a:rPr lang="en-US" b="1" dirty="0" err="1" smtClean="0"/>
              <a:t>defeaction</a:t>
            </a:r>
            <a:r>
              <a:rPr lang="en-US" b="1" dirty="0" smtClean="0"/>
              <a:t> </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Development</a:t>
            </a:r>
          </a:p>
          <a:p>
            <a:r>
              <a:rPr lang="en-US" dirty="0" smtClean="0"/>
              <a:t>Diet</a:t>
            </a:r>
          </a:p>
          <a:p>
            <a:r>
              <a:rPr lang="en-US" dirty="0" smtClean="0"/>
              <a:t>Activity – poor activity leads to constipation</a:t>
            </a:r>
          </a:p>
          <a:p>
            <a:r>
              <a:rPr lang="en-US" dirty="0" err="1" smtClean="0"/>
              <a:t>Psychologic</a:t>
            </a:r>
            <a:r>
              <a:rPr lang="en-US" dirty="0" smtClean="0"/>
              <a:t> factors – anxiety or anger increase peristaltic action. In depression, it is slow</a:t>
            </a:r>
          </a:p>
          <a:p>
            <a:r>
              <a:rPr lang="en-US" dirty="0" err="1" smtClean="0"/>
              <a:t>Defeacation</a:t>
            </a:r>
            <a:r>
              <a:rPr lang="en-US" dirty="0" smtClean="0"/>
              <a:t> habits – </a:t>
            </a:r>
            <a:r>
              <a:rPr lang="en-US" dirty="0" err="1" smtClean="0"/>
              <a:t>defeacating</a:t>
            </a:r>
            <a:r>
              <a:rPr lang="en-US" dirty="0" smtClean="0"/>
              <a:t> at a regular time</a:t>
            </a:r>
          </a:p>
          <a:p>
            <a:r>
              <a:rPr lang="en-US" dirty="0" smtClean="0"/>
              <a:t>Medications – can interfere with normal elimination</a:t>
            </a:r>
          </a:p>
          <a:p>
            <a:r>
              <a:rPr lang="en-US" dirty="0" smtClean="0"/>
              <a:t>Diagnostic procedures – colonoscopy, </a:t>
            </a:r>
            <a:r>
              <a:rPr lang="en-US" dirty="0" err="1" smtClean="0"/>
              <a:t>sigmoidoscopy</a:t>
            </a:r>
            <a:endParaRPr lang="en-US" dirty="0" smtClean="0"/>
          </a:p>
          <a:p>
            <a:endParaRPr lang="en-US" dirty="0"/>
          </a:p>
        </p:txBody>
      </p:sp>
    </p:spTree>
  </p:cSld>
  <p:clrMapOvr>
    <a:masterClrMapping/>
  </p:clrMapOvr>
  <p:timing>
    <p:tnLst>
      <p:par>
        <p:cTn id="1" dur="indefinite" restart="never" nodeType="tmRoot"/>
      </p:par>
    </p:tnLst>
  </p:timing>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Factors that affect </a:t>
            </a:r>
            <a:r>
              <a:rPr lang="en-US" b="1" dirty="0" err="1" smtClean="0"/>
              <a:t>defeaction</a:t>
            </a:r>
            <a:r>
              <a:rPr lang="en-US" b="1" dirty="0" smtClean="0"/>
              <a:t> </a:t>
            </a:r>
            <a:endParaRPr lang="en-US" dirty="0"/>
          </a:p>
        </p:txBody>
      </p:sp>
      <p:sp>
        <p:nvSpPr>
          <p:cNvPr id="3" name="Content Placeholder 2"/>
          <p:cNvSpPr>
            <a:spLocks noGrp="1"/>
          </p:cNvSpPr>
          <p:nvPr>
            <p:ph idx="1"/>
          </p:nvPr>
        </p:nvSpPr>
        <p:spPr/>
        <p:txBody>
          <a:bodyPr>
            <a:normAutofit fontScale="92500"/>
          </a:bodyPr>
          <a:lstStyle/>
          <a:p>
            <a:r>
              <a:rPr lang="en-US" dirty="0" err="1" smtClean="0"/>
              <a:t>Anaesthesia</a:t>
            </a:r>
            <a:r>
              <a:rPr lang="en-US" dirty="0" smtClean="0"/>
              <a:t> and surgery – cause normal colonic movements to cease or slow by blocking parasympathetic stimulation to the muscles of the colon.</a:t>
            </a:r>
          </a:p>
          <a:p>
            <a:r>
              <a:rPr lang="en-US" dirty="0" smtClean="0"/>
              <a:t>Pathologic condition – spinal injuries can decrease the sensory stimulation for </a:t>
            </a:r>
            <a:r>
              <a:rPr lang="en-US" dirty="0" err="1" smtClean="0"/>
              <a:t>defeacation</a:t>
            </a:r>
            <a:endParaRPr lang="en-US" dirty="0" smtClean="0"/>
          </a:p>
          <a:p>
            <a:r>
              <a:rPr lang="en-US" dirty="0" smtClean="0"/>
              <a:t>Pain – clients who experience discomfort  when </a:t>
            </a:r>
            <a:r>
              <a:rPr lang="en-US" dirty="0" err="1" smtClean="0"/>
              <a:t>defeacating</a:t>
            </a:r>
            <a:r>
              <a:rPr lang="en-US" dirty="0" smtClean="0"/>
              <a:t> often suppress the urge to </a:t>
            </a:r>
            <a:r>
              <a:rPr lang="en-US" dirty="0" err="1" smtClean="0"/>
              <a:t>defeacate</a:t>
            </a:r>
            <a:r>
              <a:rPr lang="en-US" dirty="0" smtClean="0"/>
              <a:t> to avoid pain.</a:t>
            </a:r>
          </a:p>
          <a:p>
            <a:endParaRPr lang="en-US" dirty="0"/>
          </a:p>
        </p:txBody>
      </p:sp>
    </p:spTree>
  </p:cSld>
  <p:clrMapOvr>
    <a:masterClrMapping/>
  </p:clrMapOvr>
  <p:timing>
    <p:tnLst>
      <p:par>
        <p:cTn id="1" dur="indefinite" restart="never" nodeType="tmRoot"/>
      </p:par>
    </p:tnLst>
  </p:timing>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Feacal</a:t>
            </a:r>
            <a:r>
              <a:rPr lang="en-US" b="1" dirty="0" smtClean="0"/>
              <a:t> elimination problems</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Constipation – fewer than three bowel movements per week</a:t>
            </a:r>
          </a:p>
          <a:p>
            <a:r>
              <a:rPr lang="en-US" dirty="0" err="1" smtClean="0"/>
              <a:t>Diarrhoea</a:t>
            </a:r>
            <a:r>
              <a:rPr lang="en-US" dirty="0" smtClean="0"/>
              <a:t> – passage of liquid </a:t>
            </a:r>
            <a:r>
              <a:rPr lang="en-US" dirty="0" err="1" smtClean="0"/>
              <a:t>feaces</a:t>
            </a:r>
            <a:r>
              <a:rPr lang="en-US" dirty="0" smtClean="0"/>
              <a:t> and an increased frequency of </a:t>
            </a:r>
            <a:r>
              <a:rPr lang="en-US" dirty="0" err="1" smtClean="0"/>
              <a:t>defeacation</a:t>
            </a:r>
            <a:endParaRPr lang="en-US" dirty="0" smtClean="0"/>
          </a:p>
          <a:p>
            <a:r>
              <a:rPr lang="en-US" dirty="0" smtClean="0"/>
              <a:t>Bowel incontinence – loss of voluntary ability to control </a:t>
            </a:r>
            <a:r>
              <a:rPr lang="en-US" dirty="0" err="1" smtClean="0"/>
              <a:t>feacal</a:t>
            </a:r>
            <a:r>
              <a:rPr lang="en-US" dirty="0" smtClean="0"/>
              <a:t> and gaseous discharges through the anal sphincter</a:t>
            </a:r>
          </a:p>
          <a:p>
            <a:r>
              <a:rPr lang="en-US" dirty="0" smtClean="0"/>
              <a:t>Flatulence – presence of excessive flatus in the intestines that leads to stretching and inflation of the intestines</a:t>
            </a:r>
          </a:p>
          <a:p>
            <a:endParaRPr lang="en-US" dirty="0"/>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Diarrhea</a:t>
            </a:r>
            <a:br>
              <a:rPr lang="en-US" b="1" dirty="0" smtClean="0"/>
            </a:br>
            <a:endParaRPr lang="en-US" b="1" dirty="0"/>
          </a:p>
        </p:txBody>
      </p:sp>
      <p:sp>
        <p:nvSpPr>
          <p:cNvPr id="3" name="Content Placeholder 2"/>
          <p:cNvSpPr>
            <a:spLocks noGrp="1"/>
          </p:cNvSpPr>
          <p:nvPr>
            <p:ph idx="1"/>
          </p:nvPr>
        </p:nvSpPr>
        <p:spPr/>
        <p:txBody>
          <a:bodyPr>
            <a:normAutofit fontScale="85000" lnSpcReduction="20000"/>
          </a:bodyPr>
          <a:lstStyle/>
          <a:p>
            <a:r>
              <a:rPr lang="en-US" dirty="0" smtClean="0"/>
              <a:t>Diarrhea is the state in which an individual experiences a change in normal bowel habits characterized by the frequent passage of loose, fluid, unformed stools.</a:t>
            </a:r>
          </a:p>
          <a:p>
            <a:r>
              <a:rPr lang="en-US" dirty="0" smtClean="0"/>
              <a:t>Defining characteristics include abdominal pain, cramping, increased frequency, increased frequency of bowel sounds, loose or liquid stools, and urgency. </a:t>
            </a:r>
          </a:p>
          <a:p>
            <a:r>
              <a:rPr lang="en-US" dirty="0" smtClean="0"/>
              <a:t>Other possible characteristics include change in color of stools. Gastrointestinal, metabolic, nutritional, or endocrine disorders; infectious processes; tube feedings; fecal impaction; change in dietary intake; adverse affects of medications; and high stress levels may all contribute to diarrhea. </a:t>
            </a:r>
            <a:endParaRPr lang="en-US" dirty="0"/>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Bowel Incontinence</a:t>
            </a:r>
            <a:br>
              <a:rPr lang="en-US" b="1" dirty="0" smtClean="0"/>
            </a:br>
            <a:endParaRPr lang="en-US" b="1" dirty="0"/>
          </a:p>
        </p:txBody>
      </p:sp>
      <p:sp>
        <p:nvSpPr>
          <p:cNvPr id="3" name="Content Placeholder 2"/>
          <p:cNvSpPr>
            <a:spLocks noGrp="1"/>
          </p:cNvSpPr>
          <p:nvPr>
            <p:ph idx="1"/>
          </p:nvPr>
        </p:nvSpPr>
        <p:spPr/>
        <p:txBody>
          <a:bodyPr>
            <a:normAutofit/>
          </a:bodyPr>
          <a:lstStyle/>
          <a:p>
            <a:r>
              <a:rPr lang="en-US" dirty="0" smtClean="0"/>
              <a:t>A state in which an individual experiences a change in normal bowel habits characterized by involuntary passage of stool. </a:t>
            </a:r>
          </a:p>
          <a:p>
            <a:r>
              <a:rPr lang="en-US" dirty="0" smtClean="0"/>
              <a:t>Related factors may include gastrointestinal and neuromuscular disorders, colostomy, loss of rectal sphincter control, and impaired cognition.</a:t>
            </a:r>
            <a:endParaRPr lang="en-US" dirty="0"/>
          </a:p>
        </p:txBody>
      </p:sp>
    </p:spTree>
  </p:cSld>
  <p:clrMapOvr>
    <a:masterClrMapping/>
  </p:clrMapOvr>
  <p:timing>
    <p:tnLst>
      <p:par>
        <p:cTn id="1" dur="indefinite" restart="never" nodeType="tmRoot"/>
      </p:par>
    </p:tnLst>
  </p:timing>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Fecal incontinence</a:t>
            </a:r>
            <a:endParaRPr lang="en-US" b="1" dirty="0"/>
          </a:p>
        </p:txBody>
      </p:sp>
      <p:sp>
        <p:nvSpPr>
          <p:cNvPr id="3" name="Content Placeholder 2"/>
          <p:cNvSpPr>
            <a:spLocks noGrp="1"/>
          </p:cNvSpPr>
          <p:nvPr>
            <p:ph idx="1"/>
          </p:nvPr>
        </p:nvSpPr>
        <p:spPr/>
        <p:txBody>
          <a:bodyPr>
            <a:normAutofit/>
          </a:bodyPr>
          <a:lstStyle/>
          <a:p>
            <a:r>
              <a:rPr lang="en-US" dirty="0" smtClean="0"/>
              <a:t>Fecal incontinence is the involuntary loss of stool of sufficient magnitude to create a social or hygienic problem. </a:t>
            </a:r>
          </a:p>
          <a:p>
            <a:r>
              <a:rPr lang="en-US" dirty="0" smtClean="0"/>
              <a:t>The primary mechanisms that predispose the adult to incontinence of stool are dysfunction of the anal sphincter, disorders of the delivery of stool to the rectum, disorders of rectal storage, and anatomic defects.</a:t>
            </a:r>
          </a:p>
        </p:txBody>
      </p:sp>
    </p:spTree>
  </p:cSld>
  <p:clrMapOvr>
    <a:masterClrMapping/>
  </p:clrMapOvr>
  <p:timing>
    <p:tnLst>
      <p:par>
        <p:cTn id="1" dur="indefinite" restart="never" nodeType="tmRoot"/>
      </p:par>
    </p:tnLst>
  </p:timing>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Fecal incontinence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 disorder of stool volume and consistency is typically not enough to produce fecal incontinence in the otherwise normal individual. Instead, the person is likely to perceive a precipitous urgency to defecate, an impulse that is heeded rapidly. </a:t>
            </a:r>
          </a:p>
          <a:p>
            <a:r>
              <a:rPr lang="en-US" dirty="0" smtClean="0"/>
              <a:t>However, if the volume of stool is sufficient and the storage capacity of the rectum is compromised, or sphincter function is suboptimal, fecal incontinence may result. </a:t>
            </a:r>
          </a:p>
          <a:p>
            <a:endParaRPr lang="en-US" dirty="0"/>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Assisting client elimination</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Positioning of the client plays an important role in elimination. </a:t>
            </a:r>
          </a:p>
          <a:p>
            <a:r>
              <a:rPr lang="en-US" dirty="0" smtClean="0"/>
              <a:t>Sitting is the usual position for both men and women for bowel elimination. Sitting is also the usual position for women to urinate; standing is the position preferred by some men. </a:t>
            </a:r>
          </a:p>
          <a:p>
            <a:r>
              <a:rPr lang="en-US" dirty="0" smtClean="0"/>
              <a:t>Clients unable to use the toilet require assistance in accomplishing elimination.</a:t>
            </a:r>
          </a:p>
          <a:p>
            <a:r>
              <a:rPr lang="en-US" dirty="0" smtClean="0"/>
              <a:t>Devices such as the bedpan, commode, or urinal can be substituted</a:t>
            </a:r>
            <a:endParaRPr lang="en-US" dirty="0"/>
          </a:p>
        </p:txBody>
      </p:sp>
    </p:spTree>
  </p:cSld>
  <p:clrMapOvr>
    <a:masterClrMapping/>
  </p:clrMapOvr>
  <p:timing>
    <p:tnLst>
      <p:par>
        <p:cTn id="1" dur="indefinite" restart="never" nodeType="tmRoot"/>
      </p:par>
    </p:tnLst>
  </p:timing>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Assisting client elimination</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Clients who use a bedpan need as comfortable a setting as possible, therefore, after placement of the bedpan the head of the bed should be elevated to a 45° angle, unless contraindicated. </a:t>
            </a:r>
          </a:p>
          <a:p>
            <a:r>
              <a:rPr lang="en-US" dirty="0" smtClean="0"/>
              <a:t>The nurse may need to assist the client to cross the legs in order to create somewhat of a sitting position. </a:t>
            </a:r>
          </a:p>
          <a:p>
            <a:r>
              <a:rPr lang="en-US" dirty="0" smtClean="0"/>
              <a:t>Clients who are able to get out of bed but are unable to ambulate to the toilet can use a bedside </a:t>
            </a:r>
            <a:r>
              <a:rPr lang="en-US" b="1" dirty="0" smtClean="0"/>
              <a:t>commode</a:t>
            </a:r>
            <a:r>
              <a:rPr lang="en-US" dirty="0" smtClean="0"/>
              <a:t>, which resembles a toilet but is portable. Typically, the client is assisted to stand and pivot to the commode from the bed.</a:t>
            </a:r>
            <a:endParaRPr lang="en-US" dirty="0"/>
          </a:p>
        </p:txBody>
      </p:sp>
    </p:spTree>
  </p:cSld>
  <p:clrMapOvr>
    <a:masterClrMapping/>
  </p:clrMapOvr>
  <p:timing>
    <p:tnLst>
      <p:par>
        <p:cTn id="1" dur="indefinite" restart="never" nodeType="tmRoot"/>
      </p:par>
    </p:tnLst>
  </p:timing>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bed pans</a:t>
            </a:r>
            <a:endParaRPr lang="en-US" b="1" dirty="0"/>
          </a:p>
        </p:txBody>
      </p:sp>
      <p:pic>
        <p:nvPicPr>
          <p:cNvPr id="1026" name="Picture 2"/>
          <p:cNvPicPr>
            <a:picLocks noGrp="1" noChangeAspect="1" noChangeArrowheads="1"/>
          </p:cNvPicPr>
          <p:nvPr>
            <p:ph idx="1"/>
          </p:nvPr>
        </p:nvPicPr>
        <p:blipFill>
          <a:blip r:embed="rId2"/>
          <a:srcRect/>
          <a:stretch>
            <a:fillRect/>
          </a:stretch>
        </p:blipFill>
        <p:spPr bwMode="auto">
          <a:xfrm>
            <a:off x="1371600" y="1981200"/>
            <a:ext cx="5943600" cy="4419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INFORMED CONSENT (CONT’D)</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a:buNone/>
            </a:pPr>
            <a:r>
              <a:rPr lang="en-US" b="1" dirty="0"/>
              <a:t>Exceptions for informed consent</a:t>
            </a:r>
            <a:endParaRPr lang="en-US" dirty="0"/>
          </a:p>
          <a:p>
            <a:pPr lvl="0"/>
            <a:r>
              <a:rPr lang="en-US" dirty="0" smtClean="0"/>
              <a:t>Minors.</a:t>
            </a:r>
            <a:endParaRPr lang="en-US" dirty="0"/>
          </a:p>
          <a:p>
            <a:pPr lvl="0"/>
            <a:r>
              <a:rPr lang="en-US" dirty="0"/>
              <a:t>Persons who are unconscious or injured in such a way that they are unable give consent.</a:t>
            </a:r>
          </a:p>
          <a:p>
            <a:r>
              <a:rPr lang="en-US" dirty="0"/>
              <a:t>Mentally ill persons who have been judged by </a:t>
            </a:r>
            <a:r>
              <a:rPr lang="en-US" dirty="0" smtClean="0"/>
              <a:t>professionals. </a:t>
            </a:r>
            <a:endParaRPr lang="en-US" dirty="0"/>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Male urinal</a:t>
            </a:r>
            <a:endParaRPr lang="en-US" b="1" dirty="0"/>
          </a:p>
        </p:txBody>
      </p:sp>
      <p:pic>
        <p:nvPicPr>
          <p:cNvPr id="2050" name="Picture 2"/>
          <p:cNvPicPr>
            <a:picLocks noGrp="1" noChangeAspect="1" noChangeArrowheads="1"/>
          </p:cNvPicPr>
          <p:nvPr>
            <p:ph idx="1"/>
          </p:nvPr>
        </p:nvPicPr>
        <p:blipFill>
          <a:blip r:embed="rId2"/>
          <a:srcRect/>
          <a:stretch>
            <a:fillRect/>
          </a:stretch>
        </p:blipFill>
        <p:spPr bwMode="auto">
          <a:xfrm>
            <a:off x="2133600" y="1905000"/>
            <a:ext cx="5562600" cy="4267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Assisting the client using a bedpan</a:t>
            </a:r>
            <a:endParaRPr lang="en-US" b="1" dirty="0"/>
          </a:p>
        </p:txBody>
      </p:sp>
      <p:sp>
        <p:nvSpPr>
          <p:cNvPr id="3" name="Content Placeholder 2"/>
          <p:cNvSpPr>
            <a:spLocks noGrp="1"/>
          </p:cNvSpPr>
          <p:nvPr>
            <p:ph idx="1"/>
          </p:nvPr>
        </p:nvSpPr>
        <p:spPr/>
        <p:txBody>
          <a:bodyPr/>
          <a:lstStyle/>
          <a:p>
            <a:pPr>
              <a:buNone/>
            </a:pPr>
            <a:r>
              <a:rPr lang="en-US" dirty="0" smtClean="0"/>
              <a:t>INDICATIONS</a:t>
            </a:r>
          </a:p>
          <a:p>
            <a:r>
              <a:rPr lang="en-US" dirty="0" smtClean="0"/>
              <a:t>Clients restricted to bed</a:t>
            </a:r>
            <a:endParaRPr lang="en-US" dirty="0"/>
          </a:p>
        </p:txBody>
      </p:sp>
    </p:spTree>
  </p:cSld>
  <p:clrMapOvr>
    <a:masterClrMapping/>
  </p:clrMapOvr>
  <p:timing>
    <p:tnLst>
      <p:par>
        <p:cTn id="1" dur="indefinite" restart="never" nodeType="tmRoot"/>
      </p:par>
    </p:tnLst>
  </p:timing>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Positioning and Removing a Bedpan</a:t>
            </a:r>
            <a:endParaRPr lang="en-US" b="1" dirty="0"/>
          </a:p>
        </p:txBody>
      </p:sp>
      <p:sp>
        <p:nvSpPr>
          <p:cNvPr id="3" name="Content Placeholder 2"/>
          <p:cNvSpPr>
            <a:spLocks noGrp="1"/>
          </p:cNvSpPr>
          <p:nvPr>
            <p:ph idx="1"/>
          </p:nvPr>
        </p:nvSpPr>
        <p:spPr/>
        <p:txBody>
          <a:bodyPr/>
          <a:lstStyle/>
          <a:p>
            <a:pPr>
              <a:buNone/>
            </a:pPr>
            <a:r>
              <a:rPr lang="en-US" b="1" dirty="0" smtClean="0"/>
              <a:t>Equipment</a:t>
            </a:r>
          </a:p>
          <a:p>
            <a:r>
              <a:rPr lang="en-US" dirty="0" smtClean="0"/>
              <a:t>Bedpan (regular or fracture) </a:t>
            </a:r>
          </a:p>
          <a:p>
            <a:r>
              <a:rPr lang="en-US" dirty="0" smtClean="0"/>
              <a:t>Toilet paper </a:t>
            </a:r>
          </a:p>
          <a:p>
            <a:r>
              <a:rPr lang="en-US" dirty="0" smtClean="0"/>
              <a:t>Disposable gloves </a:t>
            </a:r>
          </a:p>
          <a:p>
            <a:r>
              <a:rPr lang="en-US" dirty="0" smtClean="0"/>
              <a:t>Washcloth and towel</a:t>
            </a:r>
          </a:p>
          <a:p>
            <a:r>
              <a:rPr lang="en-US" dirty="0" smtClean="0"/>
              <a:t>Bedpan cover</a:t>
            </a:r>
            <a:endParaRPr lang="en-US" dirty="0"/>
          </a:p>
        </p:txBody>
      </p:sp>
    </p:spTree>
  </p:cSld>
  <p:clrMapOvr>
    <a:masterClrMapping/>
  </p:clrMapOvr>
  <p:timing>
    <p:tnLst>
      <p:par>
        <p:cTn id="1" dur="indefinite" restart="never" nodeType="tmRoot"/>
      </p:par>
    </p:tnLst>
  </p:timing>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Positioning and Removing a Bedpan</a:t>
            </a:r>
            <a:endParaRPr lang="en-US" dirty="0"/>
          </a:p>
        </p:txBody>
      </p:sp>
      <p:graphicFrame>
        <p:nvGraphicFramePr>
          <p:cNvPr id="4" name="Content Placeholder 3"/>
          <p:cNvGraphicFramePr>
            <a:graphicFrameLocks noGrp="1"/>
          </p:cNvGraphicFramePr>
          <p:nvPr>
            <p:ph idx="1"/>
          </p:nvPr>
        </p:nvGraphicFramePr>
        <p:xfrm>
          <a:off x="304800" y="1447801"/>
          <a:ext cx="8610600" cy="5141779"/>
        </p:xfrm>
        <a:graphic>
          <a:graphicData uri="http://schemas.openxmlformats.org/drawingml/2006/table">
            <a:tbl>
              <a:tblPr firstRow="1" bandRow="1">
                <a:tableStyleId>{5C22544A-7EE6-4342-B048-85BDC9FD1C3A}</a:tableStyleId>
              </a:tblPr>
              <a:tblGrid>
                <a:gridCol w="4226304"/>
                <a:gridCol w="4384296"/>
              </a:tblGrid>
              <a:tr h="6037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Action</a:t>
                      </a:r>
                    </a:p>
                    <a:p>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Rationale</a:t>
                      </a:r>
                    </a:p>
                    <a:p>
                      <a:endParaRPr lang="en-US" dirty="0"/>
                    </a:p>
                  </a:txBody>
                  <a:tcPr/>
                </a:tc>
              </a:tr>
              <a:tr h="4501699">
                <a:tc>
                  <a:txBody>
                    <a:bodyPr/>
                    <a:lstStyle/>
                    <a:p>
                      <a:r>
                        <a:rPr lang="en-US" dirty="0" smtClean="0"/>
                        <a:t>1. Close curtain or door.</a:t>
                      </a:r>
                    </a:p>
                    <a:p>
                      <a:r>
                        <a:rPr lang="en-US" dirty="0" smtClean="0"/>
                        <a:t>2. Wash hands, apply gloves.</a:t>
                      </a:r>
                    </a:p>
                    <a:p>
                      <a:r>
                        <a:rPr lang="en-US" dirty="0" smtClean="0"/>
                        <a:t>3. Lower head of bed so client is in</a:t>
                      </a:r>
                      <a:r>
                        <a:rPr lang="en-US" baseline="0" dirty="0" smtClean="0"/>
                        <a:t> </a:t>
                      </a:r>
                      <a:r>
                        <a:rPr lang="en-US" dirty="0" smtClean="0"/>
                        <a:t>supine </a:t>
                      </a:r>
                      <a:r>
                        <a:rPr lang="en-US" baseline="0" dirty="0" smtClean="0"/>
                        <a:t> </a:t>
                      </a:r>
                      <a:r>
                        <a:rPr lang="en-US" dirty="0" smtClean="0"/>
                        <a:t>position.</a:t>
                      </a:r>
                    </a:p>
                    <a:p>
                      <a:r>
                        <a:rPr lang="en-US" dirty="0" smtClean="0"/>
                        <a:t>4. Assist client to side-lying position using side rail.</a:t>
                      </a:r>
                    </a:p>
                    <a:p>
                      <a:r>
                        <a:rPr lang="en-US" dirty="0" smtClean="0"/>
                        <a:t>5. Warm bedpan under warm water if needed,</a:t>
                      </a:r>
                      <a:r>
                        <a:rPr lang="en-US" baseline="0" dirty="0" smtClean="0"/>
                        <a:t> </a:t>
                      </a:r>
                      <a:r>
                        <a:rPr lang="en-US" dirty="0" smtClean="0"/>
                        <a:t>powder if necessary.</a:t>
                      </a:r>
                    </a:p>
                    <a:p>
                      <a:r>
                        <a:rPr lang="en-US" dirty="0" smtClean="0"/>
                        <a:t>6. Place bedpan under buttocks, with lower end</a:t>
                      </a:r>
                      <a:r>
                        <a:rPr lang="en-US" baseline="0" dirty="0" smtClean="0"/>
                        <a:t> </a:t>
                      </a:r>
                      <a:r>
                        <a:rPr lang="en-US" dirty="0" smtClean="0"/>
                        <a:t>near the lower back region</a:t>
                      </a:r>
                    </a:p>
                    <a:p>
                      <a:endParaRPr lang="en-US" dirty="0" smtClean="0"/>
                    </a:p>
                  </a:txBody>
                  <a:tcPr/>
                </a:tc>
                <a:tc>
                  <a:txBody>
                    <a:bodyPr/>
                    <a:lstStyle/>
                    <a:p>
                      <a:r>
                        <a:rPr lang="en-US" dirty="0" smtClean="0"/>
                        <a:t>1. Provides for privacy.</a:t>
                      </a:r>
                    </a:p>
                    <a:p>
                      <a:r>
                        <a:rPr lang="en-US" dirty="0" smtClean="0"/>
                        <a:t>2. Prevents transmission of microorganisms.</a:t>
                      </a:r>
                    </a:p>
                    <a:p>
                      <a:r>
                        <a:rPr lang="en-US" dirty="0" smtClean="0"/>
                        <a:t>3. The supine position will increase ability of</a:t>
                      </a:r>
                      <a:r>
                        <a:rPr lang="en-US" baseline="0" dirty="0" smtClean="0"/>
                        <a:t> </a:t>
                      </a:r>
                      <a:r>
                        <a:rPr lang="en-US" dirty="0" smtClean="0"/>
                        <a:t>client to move to side-lying position.</a:t>
                      </a:r>
                    </a:p>
                    <a:p>
                      <a:r>
                        <a:rPr lang="en-US" dirty="0" smtClean="0"/>
                        <a:t>4. Provides for best position for proper placement</a:t>
                      </a:r>
                      <a:r>
                        <a:rPr lang="en-US" baseline="0" dirty="0" smtClean="0"/>
                        <a:t> </a:t>
                      </a:r>
                      <a:r>
                        <a:rPr lang="en-US" dirty="0" smtClean="0"/>
                        <a:t>of bedpan.</a:t>
                      </a:r>
                    </a:p>
                    <a:p>
                      <a:r>
                        <a:rPr lang="en-US" dirty="0" smtClean="0"/>
                        <a:t>5. For comfort, prevents bedpan from sticking to</a:t>
                      </a:r>
                      <a:r>
                        <a:rPr lang="en-US" baseline="0" dirty="0" smtClean="0"/>
                        <a:t> </a:t>
                      </a:r>
                      <a:r>
                        <a:rPr lang="en-US" dirty="0" smtClean="0"/>
                        <a:t>the skin.</a:t>
                      </a:r>
                    </a:p>
                    <a:p>
                      <a:r>
                        <a:rPr lang="en-US" dirty="0" smtClean="0"/>
                        <a:t>6. Ensures proper placement of the bedpan before</a:t>
                      </a:r>
                      <a:r>
                        <a:rPr lang="en-US" baseline="0" dirty="0" smtClean="0"/>
                        <a:t> </a:t>
                      </a:r>
                      <a:r>
                        <a:rPr lang="en-US" dirty="0" smtClean="0"/>
                        <a:t>client rolls on top of bedpan.</a:t>
                      </a:r>
                    </a:p>
                    <a:p>
                      <a:endParaRPr lang="en-US" dirty="0"/>
                    </a:p>
                  </a:txBody>
                  <a:tcPr/>
                </a:tc>
              </a:tr>
            </a:tbl>
          </a:graphicData>
        </a:graphic>
      </p:graphicFrame>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b="1" dirty="0" smtClean="0"/>
              <a:t>Positioning and Removing a Bedpan</a:t>
            </a:r>
            <a:endParaRPr lang="en-US" dirty="0"/>
          </a:p>
        </p:txBody>
      </p:sp>
      <p:graphicFrame>
        <p:nvGraphicFramePr>
          <p:cNvPr id="4" name="Content Placeholder 3"/>
          <p:cNvGraphicFramePr>
            <a:graphicFrameLocks noGrp="1"/>
          </p:cNvGraphicFramePr>
          <p:nvPr>
            <p:ph idx="1"/>
          </p:nvPr>
        </p:nvGraphicFramePr>
        <p:xfrm>
          <a:off x="228600" y="1219200"/>
          <a:ext cx="8686800" cy="5985368"/>
        </p:xfrm>
        <a:graphic>
          <a:graphicData uri="http://schemas.openxmlformats.org/drawingml/2006/table">
            <a:tbl>
              <a:tblPr firstRow="1" bandRow="1">
                <a:tableStyleId>{5C22544A-7EE6-4342-B048-85BDC9FD1C3A}</a:tableStyleId>
              </a:tblPr>
              <a:tblGrid>
                <a:gridCol w="4343400"/>
                <a:gridCol w="4343400"/>
              </a:tblGrid>
              <a:tr h="4075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Rationale</a:t>
                      </a:r>
                    </a:p>
                  </a:txBody>
                  <a:tcPr/>
                </a:tc>
              </a:tr>
              <a:tr h="5231272">
                <a:tc>
                  <a:txBody>
                    <a:bodyPr/>
                    <a:lstStyle/>
                    <a:p>
                      <a:r>
                        <a:rPr lang="en-US" sz="2400" dirty="0" smtClean="0"/>
                        <a:t>7. While holding the bedpan with one hand, help</a:t>
                      </a:r>
                      <a:r>
                        <a:rPr lang="en-US" sz="2400" baseline="0" dirty="0" smtClean="0"/>
                        <a:t> </a:t>
                      </a:r>
                      <a:r>
                        <a:rPr lang="en-US" sz="2400" dirty="0" smtClean="0"/>
                        <a:t>the client to roll onto her back.</a:t>
                      </a:r>
                    </a:p>
                    <a:p>
                      <a:r>
                        <a:rPr lang="en-US" sz="2400" dirty="0" smtClean="0"/>
                        <a:t>8. Check placement of bedpan by looking between</a:t>
                      </a:r>
                      <a:r>
                        <a:rPr lang="en-US" sz="2400" baseline="0" dirty="0" smtClean="0"/>
                        <a:t> </a:t>
                      </a:r>
                      <a:r>
                        <a:rPr lang="en-US" sz="2400" dirty="0" smtClean="0"/>
                        <a:t>client’s legs.</a:t>
                      </a:r>
                    </a:p>
                    <a:p>
                      <a:r>
                        <a:rPr lang="en-US" sz="2400" dirty="0" smtClean="0"/>
                        <a:t>9. If indicated, elevate head of bed to 45° angle.</a:t>
                      </a:r>
                    </a:p>
                    <a:p>
                      <a:r>
                        <a:rPr lang="en-US" sz="2400" dirty="0" smtClean="0"/>
                        <a:t>10. Place call light within reach of patient; place</a:t>
                      </a:r>
                      <a:r>
                        <a:rPr lang="en-US" sz="2400" baseline="0" dirty="0" smtClean="0"/>
                        <a:t> </a:t>
                      </a:r>
                      <a:r>
                        <a:rPr lang="en-US" sz="2400" dirty="0" smtClean="0"/>
                        <a:t>side rails in upright position and allow for privacy.</a:t>
                      </a:r>
                    </a:p>
                    <a:p>
                      <a:endParaRPr lang="en-US" sz="2400" dirty="0"/>
                    </a:p>
                  </a:txBody>
                  <a:tcPr/>
                </a:tc>
                <a:tc>
                  <a:txBody>
                    <a:bodyPr/>
                    <a:lstStyle/>
                    <a:p>
                      <a:r>
                        <a:rPr lang="en-US" sz="2400" dirty="0" smtClean="0"/>
                        <a:t>7. Prevents dislocation or alignment of bedpan.</a:t>
                      </a:r>
                    </a:p>
                    <a:p>
                      <a:r>
                        <a:rPr lang="en-US" sz="2400" dirty="0" smtClean="0"/>
                        <a:t>8. May prevent spillage due to misalignment of</a:t>
                      </a:r>
                      <a:r>
                        <a:rPr lang="en-US" sz="2400" baseline="0" dirty="0" smtClean="0"/>
                        <a:t> </a:t>
                      </a:r>
                      <a:r>
                        <a:rPr lang="en-US" sz="2400" dirty="0" smtClean="0"/>
                        <a:t>bedpan. </a:t>
                      </a:r>
                    </a:p>
                    <a:p>
                      <a:r>
                        <a:rPr lang="en-US" sz="2400" dirty="0" smtClean="0"/>
                        <a:t>9. Check physician order; bed remains flat if</a:t>
                      </a:r>
                      <a:r>
                        <a:rPr lang="en-US" sz="2400" baseline="0" dirty="0" smtClean="0"/>
                        <a:t> </a:t>
                      </a:r>
                      <a:r>
                        <a:rPr lang="en-US" sz="2400" dirty="0" smtClean="0"/>
                        <a:t>patient has a spinal cord injury or spinal surgery. Elevating the head of bed creates a more</a:t>
                      </a:r>
                      <a:r>
                        <a:rPr lang="en-US" sz="2400" baseline="0" dirty="0" smtClean="0"/>
                        <a:t> </a:t>
                      </a:r>
                      <a:r>
                        <a:rPr lang="en-US" sz="2400" dirty="0" smtClean="0"/>
                        <a:t>normal elimination position.</a:t>
                      </a:r>
                    </a:p>
                    <a:p>
                      <a:r>
                        <a:rPr lang="en-US" sz="2400" dirty="0" smtClean="0"/>
                        <a:t>10. Privacy allows for a more comfortable elimination environment; elevated side rails provide for</a:t>
                      </a:r>
                      <a:r>
                        <a:rPr lang="en-US" sz="2400" baseline="0" dirty="0" smtClean="0"/>
                        <a:t> </a:t>
                      </a:r>
                      <a:r>
                        <a:rPr lang="en-US" sz="2400" dirty="0" smtClean="0"/>
                        <a:t>safety.</a:t>
                      </a:r>
                    </a:p>
                    <a:p>
                      <a:endParaRPr lang="en-US" sz="2400" dirty="0"/>
                    </a:p>
                  </a:txBody>
                  <a:tcPr/>
                </a:tc>
              </a:tr>
            </a:tbl>
          </a:graphicData>
        </a:graphic>
      </p:graphicFrame>
    </p:spTree>
  </p:cSld>
  <p:clrMapOvr>
    <a:masterClrMapping/>
  </p:clrMapOvr>
  <p:timing>
    <p:tnLst>
      <p:par>
        <p:cTn id="1" dur="indefinite" restart="never" nodeType="tmRoot"/>
      </p:par>
    </p:tnLst>
  </p:timing>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Removing a Bedpan</a:t>
            </a:r>
            <a:br>
              <a:rPr lang="en-US" b="1" dirty="0" smtClean="0"/>
            </a:br>
            <a:endParaRPr lang="en-US" b="1" dirty="0"/>
          </a:p>
        </p:txBody>
      </p:sp>
      <p:graphicFrame>
        <p:nvGraphicFramePr>
          <p:cNvPr id="4" name="Content Placeholder 3"/>
          <p:cNvGraphicFramePr>
            <a:graphicFrameLocks noGrp="1"/>
          </p:cNvGraphicFramePr>
          <p:nvPr>
            <p:ph idx="1"/>
          </p:nvPr>
        </p:nvGraphicFramePr>
        <p:xfrm>
          <a:off x="457200" y="1295400"/>
          <a:ext cx="8458200" cy="5395505"/>
        </p:xfrm>
        <a:graphic>
          <a:graphicData uri="http://schemas.openxmlformats.org/drawingml/2006/table">
            <a:tbl>
              <a:tblPr firstRow="1" bandRow="1">
                <a:tableStyleId>{5C22544A-7EE6-4342-B048-85BDC9FD1C3A}</a:tableStyleId>
              </a:tblPr>
              <a:tblGrid>
                <a:gridCol w="4229100"/>
                <a:gridCol w="4229100"/>
              </a:tblGrid>
              <a:tr h="366305">
                <a:tc>
                  <a:txBody>
                    <a:bodyPr/>
                    <a:lstStyle/>
                    <a:p>
                      <a:r>
                        <a:rPr lang="en-US" dirty="0" smtClean="0"/>
                        <a:t>Action</a:t>
                      </a:r>
                      <a:endParaRPr lang="en-US" dirty="0"/>
                    </a:p>
                  </a:txBody>
                  <a:tcPr/>
                </a:tc>
                <a:tc>
                  <a:txBody>
                    <a:bodyPr/>
                    <a:lstStyle/>
                    <a:p>
                      <a:r>
                        <a:rPr lang="en-US" dirty="0" smtClean="0"/>
                        <a:t>Rationale </a:t>
                      </a:r>
                      <a:endParaRPr lang="en-US" dirty="0"/>
                    </a:p>
                  </a:txBody>
                  <a:tcPr/>
                </a:tc>
              </a:tr>
              <a:tr h="4967695">
                <a:tc>
                  <a:txBody>
                    <a:bodyPr/>
                    <a:lstStyle/>
                    <a:p>
                      <a:r>
                        <a:rPr lang="en-US" dirty="0" smtClean="0"/>
                        <a:t>11. Wash hands, don gloves.</a:t>
                      </a:r>
                    </a:p>
                    <a:p>
                      <a:r>
                        <a:rPr lang="en-US" dirty="0" smtClean="0"/>
                        <a:t>12. Lower head of bed to supine position.</a:t>
                      </a:r>
                    </a:p>
                    <a:p>
                      <a:r>
                        <a:rPr lang="en-US" dirty="0" smtClean="0"/>
                        <a:t>13. While holding bedpan with one hand, roll</a:t>
                      </a:r>
                      <a:r>
                        <a:rPr lang="en-US" baseline="0" dirty="0" smtClean="0"/>
                        <a:t> </a:t>
                      </a:r>
                      <a:r>
                        <a:rPr lang="en-US" dirty="0" smtClean="0"/>
                        <a:t>client to side.</a:t>
                      </a:r>
                    </a:p>
                    <a:p>
                      <a:r>
                        <a:rPr lang="en-US" dirty="0" smtClean="0"/>
                        <a:t>14. Assist with cleaning or wiping; always wipe with</a:t>
                      </a:r>
                      <a:r>
                        <a:rPr lang="en-US" baseline="0" dirty="0" smtClean="0"/>
                        <a:t> </a:t>
                      </a:r>
                      <a:r>
                        <a:rPr lang="en-US" dirty="0" smtClean="0"/>
                        <a:t>a front to back motion.</a:t>
                      </a:r>
                    </a:p>
                    <a:p>
                      <a:r>
                        <a:rPr lang="en-US" dirty="0" smtClean="0"/>
                        <a:t>15. Empty bedpan, clean it, and store it in proper</a:t>
                      </a:r>
                      <a:r>
                        <a:rPr lang="en-US" baseline="0" dirty="0" smtClean="0"/>
                        <a:t> </a:t>
                      </a:r>
                      <a:r>
                        <a:rPr lang="en-US" dirty="0" smtClean="0"/>
                        <a:t>place; if bedpan is to be emptied outside client’s</a:t>
                      </a:r>
                      <a:r>
                        <a:rPr lang="en-US" baseline="0" dirty="0" smtClean="0"/>
                        <a:t> </a:t>
                      </a:r>
                      <a:r>
                        <a:rPr lang="en-US" dirty="0" smtClean="0"/>
                        <a:t>room, cover it during transport.</a:t>
                      </a:r>
                    </a:p>
                    <a:p>
                      <a:r>
                        <a:rPr lang="en-US" dirty="0" smtClean="0"/>
                        <a:t>16. Remove gloves and wash hands.</a:t>
                      </a:r>
                    </a:p>
                    <a:p>
                      <a:r>
                        <a:rPr lang="en-US" dirty="0" smtClean="0"/>
                        <a:t>17. Allow client to wash hands.</a:t>
                      </a:r>
                    </a:p>
                    <a:p>
                      <a:r>
                        <a:rPr lang="en-US" dirty="0" smtClean="0"/>
                        <a:t>18. Place call light within reach; recheck that side</a:t>
                      </a:r>
                      <a:r>
                        <a:rPr lang="en-US" baseline="0" dirty="0" smtClean="0"/>
                        <a:t> </a:t>
                      </a:r>
                      <a:r>
                        <a:rPr lang="en-US" dirty="0" smtClean="0"/>
                        <a:t>rails are in the upright position.</a:t>
                      </a:r>
                    </a:p>
                  </a:txBody>
                  <a:tcPr/>
                </a:tc>
                <a:tc>
                  <a:txBody>
                    <a:bodyPr/>
                    <a:lstStyle/>
                    <a:p>
                      <a:r>
                        <a:rPr lang="en-US" dirty="0" smtClean="0"/>
                        <a:t>11. Prevents transmission of microorganisms.</a:t>
                      </a:r>
                    </a:p>
                    <a:p>
                      <a:r>
                        <a:rPr lang="en-US" dirty="0" smtClean="0"/>
                        <a:t>12. Increases patient’s ability to move to side-lying</a:t>
                      </a:r>
                      <a:r>
                        <a:rPr lang="en-US" baseline="0" dirty="0" smtClean="0"/>
                        <a:t> </a:t>
                      </a:r>
                      <a:r>
                        <a:rPr lang="en-US" dirty="0" smtClean="0"/>
                        <a:t>position.</a:t>
                      </a:r>
                    </a:p>
                    <a:p>
                      <a:r>
                        <a:rPr lang="en-US" dirty="0" smtClean="0"/>
                        <a:t>13. Prevents possible spillage of bedpan contents.</a:t>
                      </a:r>
                    </a:p>
                    <a:p>
                      <a:r>
                        <a:rPr lang="en-US" dirty="0" smtClean="0"/>
                        <a:t>14. Client may not be able to clean herself; wiping</a:t>
                      </a:r>
                      <a:r>
                        <a:rPr lang="en-US" baseline="0" dirty="0" smtClean="0"/>
                        <a:t> </a:t>
                      </a:r>
                      <a:r>
                        <a:rPr lang="en-US" dirty="0" smtClean="0"/>
                        <a:t>from front to back decreases chances of cross-</a:t>
                      </a:r>
                    </a:p>
                    <a:p>
                      <a:r>
                        <a:rPr lang="en-US" dirty="0" smtClean="0"/>
                        <a:t>contamination from anus to urethra.</a:t>
                      </a:r>
                    </a:p>
                    <a:p>
                      <a:r>
                        <a:rPr lang="en-US" dirty="0" smtClean="0"/>
                        <a:t>15. Promotes privacy and decreases the chance of</a:t>
                      </a:r>
                      <a:r>
                        <a:rPr lang="en-US" baseline="0" dirty="0" smtClean="0"/>
                        <a:t> </a:t>
                      </a:r>
                      <a:r>
                        <a:rPr lang="en-US" dirty="0" smtClean="0"/>
                        <a:t>spilling contents.</a:t>
                      </a:r>
                    </a:p>
                    <a:p>
                      <a:r>
                        <a:rPr lang="en-US" dirty="0" smtClean="0"/>
                        <a:t>16. Prevents transmission of microorganisms.</a:t>
                      </a:r>
                    </a:p>
                    <a:p>
                      <a:r>
                        <a:rPr lang="en-US" dirty="0" smtClean="0"/>
                        <a:t>17. Provides for physical hygiene and comfort.</a:t>
                      </a:r>
                    </a:p>
                    <a:p>
                      <a:r>
                        <a:rPr lang="en-US" dirty="0" smtClean="0"/>
                        <a:t>18. Ensures client safety and comfort.</a:t>
                      </a:r>
                    </a:p>
                    <a:p>
                      <a:endParaRPr lang="en-US" dirty="0"/>
                    </a:p>
                  </a:txBody>
                  <a:tcPr/>
                </a:tc>
              </a:tr>
            </a:tbl>
          </a:graphicData>
        </a:graphic>
      </p:graphicFrame>
    </p:spTree>
  </p:cSld>
  <p:clrMapOvr>
    <a:masterClrMapping/>
  </p:clrMapOvr>
  <p:timing>
    <p:tnLst>
      <p:par>
        <p:cTn id="1" dur="indefinite" restart="never" nodeType="tmRoot"/>
      </p:par>
    </p:tnLst>
  </p:timing>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Slip the bedpan under the client’s buttocks while</a:t>
            </a:r>
            <a:br>
              <a:rPr lang="en-US" sz="2800" b="1" dirty="0" smtClean="0"/>
            </a:br>
            <a:r>
              <a:rPr lang="en-US" sz="2800" b="1" dirty="0" smtClean="0"/>
              <a:t>client lifts herself with the trapeze.</a:t>
            </a:r>
            <a:endParaRPr lang="en-US" sz="2800" b="1" dirty="0"/>
          </a:p>
        </p:txBody>
      </p:sp>
      <p:pic>
        <p:nvPicPr>
          <p:cNvPr id="3074" name="Picture 2"/>
          <p:cNvPicPr>
            <a:picLocks noGrp="1" noChangeAspect="1" noChangeArrowheads="1"/>
          </p:cNvPicPr>
          <p:nvPr>
            <p:ph idx="1"/>
          </p:nvPr>
        </p:nvPicPr>
        <p:blipFill>
          <a:blip r:embed="rId2"/>
          <a:srcRect/>
          <a:stretch>
            <a:fillRect/>
          </a:stretch>
        </p:blipFill>
        <p:spPr bwMode="auto">
          <a:xfrm>
            <a:off x="1066800" y="1600200"/>
            <a:ext cx="6857999" cy="4953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Place the bedpan against the client’s buttocks while</a:t>
            </a:r>
            <a:br>
              <a:rPr lang="en-US" sz="2800" b="1" dirty="0" smtClean="0"/>
            </a:br>
            <a:r>
              <a:rPr lang="en-US" sz="2800" b="1" dirty="0" smtClean="0"/>
              <a:t>rolling client to side</a:t>
            </a:r>
            <a:endParaRPr lang="en-US" sz="2800" b="1" dirty="0"/>
          </a:p>
        </p:txBody>
      </p:sp>
      <p:pic>
        <p:nvPicPr>
          <p:cNvPr id="4098" name="Picture 2"/>
          <p:cNvPicPr>
            <a:picLocks noGrp="1" noChangeAspect="1" noChangeArrowheads="1"/>
          </p:cNvPicPr>
          <p:nvPr>
            <p:ph idx="1"/>
          </p:nvPr>
        </p:nvPicPr>
        <p:blipFill>
          <a:blip r:embed="rId2"/>
          <a:srcRect/>
          <a:stretch>
            <a:fillRect/>
          </a:stretch>
        </p:blipFill>
        <p:spPr bwMode="auto">
          <a:xfrm>
            <a:off x="1371600" y="1524000"/>
            <a:ext cx="6781800" cy="4800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Administering Enemas</a:t>
            </a:r>
            <a:br>
              <a:rPr lang="en-US" b="1" dirty="0" smtClean="0"/>
            </a:br>
            <a:endParaRPr lang="en-US" b="1" dirty="0"/>
          </a:p>
        </p:txBody>
      </p:sp>
      <p:sp>
        <p:nvSpPr>
          <p:cNvPr id="3" name="Content Placeholder 2"/>
          <p:cNvSpPr>
            <a:spLocks noGrp="1"/>
          </p:cNvSpPr>
          <p:nvPr>
            <p:ph idx="1"/>
          </p:nvPr>
        </p:nvSpPr>
        <p:spPr/>
        <p:txBody>
          <a:bodyPr>
            <a:normAutofit/>
          </a:bodyPr>
          <a:lstStyle/>
          <a:p>
            <a:r>
              <a:rPr lang="en-US" dirty="0" smtClean="0"/>
              <a:t>Enema administration is a procedure used to introduce fluid into the lower bowel. </a:t>
            </a:r>
          </a:p>
          <a:p>
            <a:r>
              <a:rPr lang="en-US" dirty="0" smtClean="0"/>
              <a:t>The purpose of an enema is to cleanse the lower bowel, to assist in the evacuation of stool or flatus, or to instill medication. Enemas can be large or small depending on their purpose. </a:t>
            </a:r>
          </a:p>
        </p:txBody>
      </p:sp>
    </p:spTree>
  </p:cSld>
  <p:clrMapOvr>
    <a:masterClrMapping/>
  </p:clrMapOvr>
  <p:timing>
    <p:tnLst>
      <p:par>
        <p:cTn id="1" dur="indefinite" restart="never" nodeType="tmRoot"/>
      </p:par>
    </p:tnLst>
  </p:timing>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Administer Enemas</a:t>
            </a:r>
            <a:br>
              <a:rPr lang="en-US" b="1" dirty="0" smtClean="0"/>
            </a:br>
            <a:endParaRPr lang="en-US" dirty="0"/>
          </a:p>
        </p:txBody>
      </p:sp>
      <p:sp>
        <p:nvSpPr>
          <p:cNvPr id="3" name="Content Placeholder 2"/>
          <p:cNvSpPr>
            <a:spLocks noGrp="1"/>
          </p:cNvSpPr>
          <p:nvPr>
            <p:ph idx="1"/>
          </p:nvPr>
        </p:nvSpPr>
        <p:spPr/>
        <p:txBody>
          <a:bodyPr>
            <a:normAutofit/>
          </a:bodyPr>
          <a:lstStyle/>
          <a:p>
            <a:r>
              <a:rPr lang="en-US" dirty="0" smtClean="0"/>
              <a:t>Large-volume enemas, which typically contain 500 to 1000 ml fluid, are administered to cleanse the bowel. </a:t>
            </a:r>
          </a:p>
          <a:p>
            <a:r>
              <a:rPr lang="en-US" dirty="0" smtClean="0"/>
              <a:t>Small-volume enemas are used for the purpose of evacuating stool or instilling medications in the lower bowel. These are usually found as prepackaged solutions, which contain 150 to 240 ml fluid. </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31649</TotalTime>
  <Words>95450</Words>
  <Application>Microsoft Office PowerPoint</Application>
  <PresentationFormat>On-screen Show (4:3)</PresentationFormat>
  <Paragraphs>10275</Paragraphs>
  <Slides>1803</Slides>
  <Notes>54</Notes>
  <HiddenSlides>9</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1803</vt:i4>
      </vt:variant>
    </vt:vector>
  </HeadingPairs>
  <TitlesOfParts>
    <vt:vector size="1805" baseType="lpstr">
      <vt:lpstr>Office Theme</vt:lpstr>
      <vt:lpstr>Clip</vt:lpstr>
      <vt:lpstr>FUNDAMENTAL CONCEPTS IN NURSING PRACTICE  (Direct entry)</vt:lpstr>
      <vt:lpstr>Course outline </vt:lpstr>
      <vt:lpstr>CONTENT</vt:lpstr>
      <vt:lpstr>CONTENT (Cont’d)</vt:lpstr>
      <vt:lpstr>CONTENT (Cont’d)</vt:lpstr>
      <vt:lpstr>PowerPoint Presentation</vt:lpstr>
      <vt:lpstr>PowerPoint Presentation</vt:lpstr>
      <vt:lpstr>Who is a nurse?</vt:lpstr>
      <vt:lpstr>Definitions </vt:lpstr>
      <vt:lpstr>Nursing is…..</vt:lpstr>
      <vt:lpstr>Nursing is…..</vt:lpstr>
      <vt:lpstr>Nursing is…..</vt:lpstr>
      <vt:lpstr>Nursing is…..</vt:lpstr>
      <vt:lpstr> NURSING (as a science) </vt:lpstr>
      <vt:lpstr>NURSING (as an art)</vt:lpstr>
      <vt:lpstr>Nursing is…</vt:lpstr>
      <vt:lpstr>Nature of Nursing</vt:lpstr>
      <vt:lpstr>Purpose of Nursing</vt:lpstr>
      <vt:lpstr>Domain of Nursing</vt:lpstr>
      <vt:lpstr>Focus of nursing</vt:lpstr>
      <vt:lpstr>Qualities and professional proficiencies of a nurse</vt:lpstr>
      <vt:lpstr> Nursing Profession </vt:lpstr>
      <vt:lpstr>Education preparation for nurses in Kenya</vt:lpstr>
      <vt:lpstr>Fundamental Responsibilities of the Nurse</vt:lpstr>
      <vt:lpstr>Functions of a nurse</vt:lpstr>
      <vt:lpstr>Career roles </vt:lpstr>
      <vt:lpstr>Nursing functions</vt:lpstr>
      <vt:lpstr>Nursing ethics</vt:lpstr>
      <vt:lpstr>A commitment to partnership: </vt:lpstr>
      <vt:lpstr>PowerPoint Presentation</vt:lpstr>
      <vt:lpstr>Why Study History?</vt:lpstr>
      <vt:lpstr>HISTORICAL DEVELOPMENT IN NURSING</vt:lpstr>
      <vt:lpstr>History of Nursing</vt:lpstr>
      <vt:lpstr>History of Nursing</vt:lpstr>
      <vt:lpstr>History of Nursing</vt:lpstr>
      <vt:lpstr>History of Nursing</vt:lpstr>
      <vt:lpstr>History of Nursing</vt:lpstr>
      <vt:lpstr>History of Nursing</vt:lpstr>
      <vt:lpstr>Major Events in the History of Nursing Education</vt:lpstr>
      <vt:lpstr>Influence of Hippocrates</vt:lpstr>
      <vt:lpstr>Influence of Hippocrates</vt:lpstr>
      <vt:lpstr>The Nightingale Pledge</vt:lpstr>
      <vt:lpstr>HISTORICAL DEVELOPMENT IN NURSING</vt:lpstr>
      <vt:lpstr>Florence Nightingale’s contribution in nursing</vt:lpstr>
      <vt:lpstr>Florence Nightingale’s contribution in nursing</vt:lpstr>
      <vt:lpstr>Florence Nightingale’s contribution in nursing</vt:lpstr>
      <vt:lpstr>Implications for Nursing Education</vt:lpstr>
      <vt:lpstr> TRENDS OF NURSING </vt:lpstr>
      <vt:lpstr>TRENDS OF NURSING</vt:lpstr>
      <vt:lpstr>Current trends in nursing</vt:lpstr>
      <vt:lpstr>PowerPoint Presentation</vt:lpstr>
      <vt:lpstr>PROFESSIONAL ORGANIZATIONS</vt:lpstr>
      <vt:lpstr>PROFESSIONAL ORGANIZATIONS</vt:lpstr>
      <vt:lpstr>NURSING COUNCIL OF KENYA</vt:lpstr>
      <vt:lpstr>PowerPoint Presentation</vt:lpstr>
      <vt:lpstr>PowerPoint Presentation</vt:lpstr>
      <vt:lpstr> Functions of the Nursing Council of Kenya </vt:lpstr>
      <vt:lpstr>PowerPoint Presentation</vt:lpstr>
      <vt:lpstr> Core values </vt:lpstr>
      <vt:lpstr>NATIONAL NURSES ASSOCIATION OF KENYA (NNAK)</vt:lpstr>
      <vt:lpstr>Purposes and Objectives</vt:lpstr>
      <vt:lpstr>PowerPoint Presentation</vt:lpstr>
      <vt:lpstr>PowerPoint Presentation</vt:lpstr>
      <vt:lpstr>PowerPoint Presentation</vt:lpstr>
      <vt:lpstr> International Council of Nurses (ICN) </vt:lpstr>
      <vt:lpstr>ICN LOGO</vt:lpstr>
      <vt:lpstr>Goals of ICN</vt:lpstr>
      <vt:lpstr>History of ICN</vt:lpstr>
      <vt:lpstr>ICN PILLARS</vt:lpstr>
      <vt:lpstr> Professional Practice  </vt:lpstr>
      <vt:lpstr>PowerPoint Presentation</vt:lpstr>
      <vt:lpstr>eHealth</vt:lpstr>
      <vt:lpstr> Linkages </vt:lpstr>
      <vt:lpstr>ICN ROLE IN REGULATING NURSING PRACTICE</vt:lpstr>
      <vt:lpstr>PowerPoint Presentation</vt:lpstr>
      <vt:lpstr>PowerPoint Presentation</vt:lpstr>
      <vt:lpstr>PowerPoint Presentation</vt:lpstr>
      <vt:lpstr>The ICN Code of Ethics for Nurses</vt:lpstr>
      <vt:lpstr> 1) NURSES AND PEOPLE </vt:lpstr>
      <vt:lpstr>PowerPoint Presentation</vt:lpstr>
      <vt:lpstr>2. NURSES AND PRACTICE</vt:lpstr>
      <vt:lpstr>PowerPoint Presentation</vt:lpstr>
      <vt:lpstr>3. NURSES AND THE PROFESSION</vt:lpstr>
      <vt:lpstr>4. NURSES AND CO-WORKERS</vt:lpstr>
      <vt:lpstr> CODE OF ETHICS </vt:lpstr>
      <vt:lpstr> CODE OF ETHICS (Cont’d) </vt:lpstr>
      <vt:lpstr>VALUES OF NURSING</vt:lpstr>
      <vt:lpstr>MORAL PRINCIPLES</vt:lpstr>
      <vt:lpstr>NURSING ETHICS </vt:lpstr>
      <vt:lpstr>PURPOSE OF NURSING ETHICS</vt:lpstr>
      <vt:lpstr>ETHICAL DECISION-MAKING </vt:lpstr>
      <vt:lpstr>PATIENT’S BILL OF RIGHTS</vt:lpstr>
      <vt:lpstr>PATIENT’S BILL OF RIGHTS </vt:lpstr>
      <vt:lpstr>LEGAL ASPECTS IN NURSING </vt:lpstr>
      <vt:lpstr>INFORMED CONSENT </vt:lpstr>
      <vt:lpstr>INFORMED CONSENT (CONT’D) </vt:lpstr>
      <vt:lpstr>INFORMED CONSENT (CONT’D) </vt:lpstr>
      <vt:lpstr>INFORMED CONSENT (CONT’D) </vt:lpstr>
      <vt:lpstr>INFORMED CONSENT (CONT’D) </vt:lpstr>
      <vt:lpstr>INFORMED CONSENT (CONT’D) </vt:lpstr>
      <vt:lpstr>LEGAL PROTECTIONS IN NURSING PRACTISE </vt:lpstr>
      <vt:lpstr>GOOD SAMARITAN ACTS </vt:lpstr>
      <vt:lpstr>GOOD SAMARITAN ACTS (CONT’D) </vt:lpstr>
      <vt:lpstr>PowerPoint Presentation</vt:lpstr>
      <vt:lpstr>PowerPoint Presentation</vt:lpstr>
      <vt:lpstr>Bed making</vt:lpstr>
      <vt:lpstr> Definition </vt:lpstr>
      <vt:lpstr>Importance of bed making</vt:lpstr>
      <vt:lpstr> Purpose </vt:lpstr>
      <vt:lpstr>Purpose</vt:lpstr>
      <vt:lpstr> Purpose </vt:lpstr>
      <vt:lpstr>Purpose</vt:lpstr>
      <vt:lpstr>Bed making supplies</vt:lpstr>
      <vt:lpstr>Bed making</vt:lpstr>
      <vt:lpstr>Bed making</vt:lpstr>
      <vt:lpstr>Bed appliances</vt:lpstr>
      <vt:lpstr>Bed Appliances</vt:lpstr>
      <vt:lpstr>Bed Appliances</vt:lpstr>
      <vt:lpstr>Bed appliances</vt:lpstr>
      <vt:lpstr>Bed appliances</vt:lpstr>
      <vt:lpstr>PowerPoint Presentation</vt:lpstr>
      <vt:lpstr>Bed appliances</vt:lpstr>
      <vt:lpstr>Bed appliances</vt:lpstr>
      <vt:lpstr>Types of beds</vt:lpstr>
      <vt:lpstr>Types of beds</vt:lpstr>
      <vt:lpstr>Types of beds</vt:lpstr>
      <vt:lpstr>Types of beds</vt:lpstr>
      <vt:lpstr>Types of beds </vt:lpstr>
      <vt:lpstr>Types of beds </vt:lpstr>
      <vt:lpstr>Types of beds</vt:lpstr>
      <vt:lpstr>Types of beds</vt:lpstr>
      <vt:lpstr>Types of beds</vt:lpstr>
      <vt:lpstr>Bed making</vt:lpstr>
      <vt:lpstr>Bed making</vt:lpstr>
      <vt:lpstr>Bed making</vt:lpstr>
      <vt:lpstr>Guidelines for making a bed</vt:lpstr>
      <vt:lpstr>Guidelines for making a bed</vt:lpstr>
      <vt:lpstr>Guidelines for making a bed</vt:lpstr>
      <vt:lpstr> Rules to be observed when making beds </vt:lpstr>
      <vt:lpstr> Rules to be observed when making beds </vt:lpstr>
      <vt:lpstr>Rules to be observed when making beds</vt:lpstr>
      <vt:lpstr>Methods of bed-making</vt:lpstr>
      <vt:lpstr>Methods of bed-making</vt:lpstr>
      <vt:lpstr>Methods of bed-making</vt:lpstr>
      <vt:lpstr>Methods of bed-making</vt:lpstr>
      <vt:lpstr>Methods of bed-making</vt:lpstr>
      <vt:lpstr>Methods of bed-making</vt:lpstr>
      <vt:lpstr>Methods of bed-making</vt:lpstr>
      <vt:lpstr>Body Mechanics in bed making</vt:lpstr>
      <vt:lpstr>PowerPoint Presentation</vt:lpstr>
      <vt:lpstr>Definition </vt:lpstr>
      <vt:lpstr>Definition</vt:lpstr>
      <vt:lpstr>Critical thinking</vt:lpstr>
      <vt:lpstr>Purpose of Bathing</vt:lpstr>
      <vt:lpstr>Factors affecting personal hygiene</vt:lpstr>
      <vt:lpstr>Types of baths</vt:lpstr>
      <vt:lpstr>Types of therapeutic baths</vt:lpstr>
      <vt:lpstr>PowerPoint Presentation</vt:lpstr>
      <vt:lpstr>Sitz bath</vt:lpstr>
      <vt:lpstr>PowerPoint Presentation</vt:lpstr>
      <vt:lpstr>Sitz bath</vt:lpstr>
      <vt:lpstr>Sitz bath</vt:lpstr>
      <vt:lpstr>Sitz bath</vt:lpstr>
      <vt:lpstr>Sitz bath</vt:lpstr>
      <vt:lpstr>PowerPoint Presentation</vt:lpstr>
      <vt:lpstr>Indications </vt:lpstr>
      <vt:lpstr>Procedure </vt:lpstr>
      <vt:lpstr>Procedure</vt:lpstr>
      <vt:lpstr>PowerPoint Presentation</vt:lpstr>
      <vt:lpstr>PowerPoint Presentation</vt:lpstr>
      <vt:lpstr>PowerPoint Presentation</vt:lpstr>
      <vt:lpstr>Bed Bath</vt:lpstr>
      <vt:lpstr>Bed Bath</vt:lpstr>
      <vt:lpstr>Bed Bath</vt:lpstr>
      <vt:lpstr>Bed Bath</vt:lpstr>
      <vt:lpstr>Bed Bath</vt:lpstr>
      <vt:lpstr>Bed Bath</vt:lpstr>
      <vt:lpstr>Bed Bath</vt:lpstr>
      <vt:lpstr>Bed Bath</vt:lpstr>
      <vt:lpstr>Bed Bath</vt:lpstr>
      <vt:lpstr>Bed Bath</vt:lpstr>
      <vt:lpstr>Bed Bath</vt:lpstr>
      <vt:lpstr>Bed Bath</vt:lpstr>
      <vt:lpstr>Bed Bath</vt:lpstr>
      <vt:lpstr>Bed Bath</vt:lpstr>
      <vt:lpstr>Bed Bath</vt:lpstr>
      <vt:lpstr>Bed Bath</vt:lpstr>
      <vt:lpstr>Bed Bath</vt:lpstr>
      <vt:lpstr>Nursing assessment while bathing</vt:lpstr>
      <vt:lpstr> Perineal Care (Perineal – Genital Care)  </vt:lpstr>
      <vt:lpstr>Perineal care</vt:lpstr>
      <vt:lpstr>Perineal care</vt:lpstr>
      <vt:lpstr>Perineal care</vt:lpstr>
      <vt:lpstr>Perineal care</vt:lpstr>
      <vt:lpstr>Perineal care</vt:lpstr>
      <vt:lpstr>Perineal care</vt:lpstr>
      <vt:lpstr>Perineal care</vt:lpstr>
      <vt:lpstr>Perineal care</vt:lpstr>
      <vt:lpstr>PowerPoint Presentation</vt:lpstr>
      <vt:lpstr>Pressure area care</vt:lpstr>
      <vt:lpstr>Common pressure area sites</vt:lpstr>
      <vt:lpstr>Common pressure area sites</vt:lpstr>
      <vt:lpstr>Indications </vt:lpstr>
      <vt:lpstr>Method </vt:lpstr>
      <vt:lpstr>PRESSURE ULCERS</vt:lpstr>
      <vt:lpstr>Pressure ulcer (Decubitus ulcer)</vt:lpstr>
      <vt:lpstr>Etiology of pressure ulcers</vt:lpstr>
      <vt:lpstr>Risk factors</vt:lpstr>
      <vt:lpstr>Risk factors</vt:lpstr>
      <vt:lpstr>Development of pressure ulcer</vt:lpstr>
      <vt:lpstr>Prevention </vt:lpstr>
      <vt:lpstr>PowerPoint Presentation</vt:lpstr>
      <vt:lpstr>Causes of poor oral hygiene</vt:lpstr>
      <vt:lpstr>Mouth care</vt:lpstr>
      <vt:lpstr>Benefits of oral hygiene</vt:lpstr>
      <vt:lpstr>Mouth care</vt:lpstr>
      <vt:lpstr>Mouth care</vt:lpstr>
      <vt:lpstr>Mouth care</vt:lpstr>
      <vt:lpstr>Mouth care</vt:lpstr>
      <vt:lpstr> Mouth care for unconscious patient  </vt:lpstr>
      <vt:lpstr> Denture care </vt:lpstr>
      <vt:lpstr>PowerPoint Presentation</vt:lpstr>
      <vt:lpstr>Eye care</vt:lpstr>
      <vt:lpstr> EYE SWABBING  </vt:lpstr>
      <vt:lpstr>EYE SWABBING</vt:lpstr>
      <vt:lpstr>EYE SWABBING</vt:lpstr>
      <vt:lpstr> Instillation of Eye Drops  </vt:lpstr>
      <vt:lpstr>Tutorial problem</vt:lpstr>
      <vt:lpstr> </vt:lpstr>
      <vt:lpstr>POSITIONING CLIENTS</vt:lpstr>
      <vt:lpstr>GUIDELINES FOR POSITIONING</vt:lpstr>
      <vt:lpstr>Positioning patients </vt:lpstr>
      <vt:lpstr>POSITIONING PATIENTS</vt:lpstr>
      <vt:lpstr>Horizontal Recumbent Position</vt:lpstr>
      <vt:lpstr>Dorsal recumbent position</vt:lpstr>
      <vt:lpstr>Dorsal recumbent position</vt:lpstr>
      <vt:lpstr>POSITIONING PATIENTS</vt:lpstr>
      <vt:lpstr>Prone position</vt:lpstr>
      <vt:lpstr>POSITIONING PATIENTS</vt:lpstr>
      <vt:lpstr>Fowler’s position</vt:lpstr>
      <vt:lpstr>Semi- fowler’s position</vt:lpstr>
      <vt:lpstr>Orthopnoeic position</vt:lpstr>
      <vt:lpstr>PowerPoint Presentation</vt:lpstr>
      <vt:lpstr>Lithotomy position</vt:lpstr>
      <vt:lpstr>Lateral position</vt:lpstr>
      <vt:lpstr>Lateral position</vt:lpstr>
      <vt:lpstr>Lateral recumbent position</vt:lpstr>
      <vt:lpstr>PowerPoint Presentation</vt:lpstr>
      <vt:lpstr>Sim’s position</vt:lpstr>
      <vt:lpstr>Sim’s position</vt:lpstr>
      <vt:lpstr>POSITIONING PATIENTS</vt:lpstr>
      <vt:lpstr>Knee – chest (genu-pectoral)</vt:lpstr>
      <vt:lpstr>PowerPoint Presentation</vt:lpstr>
      <vt:lpstr> Trendelenburg position (Head tilt- down)</vt:lpstr>
      <vt:lpstr>Trendelenburg position (Head tilt- down)</vt:lpstr>
      <vt:lpstr>Reverse Trendelenburg </vt:lpstr>
      <vt:lpstr>PowerPoint Presentation</vt:lpstr>
      <vt:lpstr> BODY MECHANICS AND MOBILITY </vt:lpstr>
      <vt:lpstr> Basic Principles of body mechanics </vt:lpstr>
      <vt:lpstr>Basic Principles of body mechanics </vt:lpstr>
      <vt:lpstr> Basic Principles of body mechanics </vt:lpstr>
      <vt:lpstr>PowerPoint Presentation</vt:lpstr>
      <vt:lpstr>PowerPoint Presentation</vt:lpstr>
      <vt:lpstr>Lifting consideration</vt:lpstr>
      <vt:lpstr> Guidelines for Safe Lifting </vt:lpstr>
      <vt:lpstr>Guidelines for Safe Lifting</vt:lpstr>
      <vt:lpstr> Guidelines for Carrying Patients  </vt:lpstr>
      <vt:lpstr>Steps of proper lifting</vt:lpstr>
      <vt:lpstr> Equipment for Moving Patients </vt:lpstr>
      <vt:lpstr>PowerPoint Presentation</vt:lpstr>
      <vt:lpstr>PowerPoint Presentation</vt:lpstr>
      <vt:lpstr>PowerPoint Presentation</vt:lpstr>
      <vt:lpstr>PowerPoint Presentation</vt:lpstr>
      <vt:lpstr>PowerPoint Presentation</vt:lpstr>
      <vt:lpstr> WHEELCHAIRS: </vt:lpstr>
      <vt:lpstr>Modes of Lifting patients</vt:lpstr>
      <vt:lpstr>PowerPoint Presentation</vt:lpstr>
      <vt:lpstr>PowerPoint Presentation</vt:lpstr>
      <vt:lpstr>PowerPoint Presentation</vt:lpstr>
      <vt:lpstr>Patient mobility</vt:lpstr>
      <vt:lpstr>PowerPoint Presentation</vt:lpstr>
      <vt:lpstr>Reasons for turning frequently</vt:lpstr>
      <vt:lpstr> TURNING THE ADULT PATIENT  </vt:lpstr>
      <vt:lpstr> TURNING THE ADULT PATIENT  </vt:lpstr>
      <vt:lpstr> TURNING THE ADULT PATIENT  </vt:lpstr>
      <vt:lpstr>TURNING THE ADULT PATIENT</vt:lpstr>
      <vt:lpstr>TURNING THE ADULT PATIENT</vt:lpstr>
      <vt:lpstr>TURNING THE ADULT PATIENT</vt:lpstr>
      <vt:lpstr>TURNING THE ADULT PATIENT</vt:lpstr>
      <vt:lpstr>TURNING THE ADULT PATIENT</vt:lpstr>
      <vt:lpstr>TRANSFERS</vt:lpstr>
      <vt:lpstr>MECHANICAL LIFTS</vt:lpstr>
      <vt:lpstr>PowerPoint Presentation</vt:lpstr>
      <vt:lpstr>VITAL SIGNS</vt:lpstr>
      <vt:lpstr>VITAL SIGNS</vt:lpstr>
      <vt:lpstr>VITAL SIGNS</vt:lpstr>
      <vt:lpstr>TIME TO ASSESS VITAL SIGNS</vt:lpstr>
      <vt:lpstr>Observation chart</vt:lpstr>
      <vt:lpstr>Observation chart</vt:lpstr>
      <vt:lpstr>PowerPoint Presentation</vt:lpstr>
      <vt:lpstr>TEMPERATURE</vt:lpstr>
      <vt:lpstr>Types of thermometers </vt:lpstr>
      <vt:lpstr>Glass mercury/ digital thermometers</vt:lpstr>
      <vt:lpstr> Care of clinical thermometer </vt:lpstr>
      <vt:lpstr>Factors affecting body temperature</vt:lpstr>
      <vt:lpstr>Methods </vt:lpstr>
      <vt:lpstr>Taking temperature</vt:lpstr>
      <vt:lpstr>Taking temperature</vt:lpstr>
      <vt:lpstr>Taking temperature</vt:lpstr>
      <vt:lpstr>Oral / Rectal temperature</vt:lpstr>
      <vt:lpstr>Taking temperature</vt:lpstr>
      <vt:lpstr>Taking temperature</vt:lpstr>
      <vt:lpstr>Temporal scanner </vt:lpstr>
      <vt:lpstr> Reading temperatures </vt:lpstr>
      <vt:lpstr>Reading temperature</vt:lpstr>
      <vt:lpstr>Converting celcius to farenheight</vt:lpstr>
      <vt:lpstr>Alterations in body temperature</vt:lpstr>
      <vt:lpstr>Clinical signs of fever</vt:lpstr>
      <vt:lpstr>Clinical signs of fever</vt:lpstr>
      <vt:lpstr>Clinical signs of fever</vt:lpstr>
      <vt:lpstr>NURSING INTERVENTIONS FOR CLIENTS WITH FEVER</vt:lpstr>
      <vt:lpstr>NURSING INTERVENTIONS FOR CLIENTS WITH FEVER</vt:lpstr>
      <vt:lpstr>Hypothermia </vt:lpstr>
      <vt:lpstr>Clinical signs of hypothermia</vt:lpstr>
      <vt:lpstr>NURSING INTERVENTIONS FOR CLIENTS WITH HYPOTHERMIA</vt:lpstr>
      <vt:lpstr>NURSING DIAGNOSES – Imbalanced body temperature</vt:lpstr>
      <vt:lpstr>PowerPoint Presentation</vt:lpstr>
      <vt:lpstr>PULSE</vt:lpstr>
      <vt:lpstr>Taking pulse</vt:lpstr>
      <vt:lpstr>Pulse Sites</vt:lpstr>
      <vt:lpstr>Pulse Sites</vt:lpstr>
      <vt:lpstr>Taking pulse</vt:lpstr>
      <vt:lpstr>Taking pulse</vt:lpstr>
      <vt:lpstr>PowerPoint Presentation</vt:lpstr>
      <vt:lpstr>Pulse oximeter</vt:lpstr>
      <vt:lpstr>Assessment </vt:lpstr>
      <vt:lpstr>FACTORS AFFECTING THE PULSE</vt:lpstr>
      <vt:lpstr>PowerPoint Presentation</vt:lpstr>
      <vt:lpstr>RESPIRATIONS</vt:lpstr>
      <vt:lpstr>Respirations </vt:lpstr>
      <vt:lpstr>Respirations</vt:lpstr>
      <vt:lpstr> Rhythms/ Breathing patterns </vt:lpstr>
      <vt:lpstr>FACTORS AFFECTING RESPIRATION</vt:lpstr>
      <vt:lpstr>FACTORS AFFECTING RESPIRATION</vt:lpstr>
      <vt:lpstr>PowerPoint Presentation</vt:lpstr>
      <vt:lpstr>BLOOD PRESSURE</vt:lpstr>
      <vt:lpstr>BLOOD PRESSURE</vt:lpstr>
      <vt:lpstr>Sphygnomanometer </vt:lpstr>
      <vt:lpstr>PowerPoint Presentation</vt:lpstr>
      <vt:lpstr>A mercury column sphygmomanometer and an aneroid sphygmomanometer.</vt:lpstr>
      <vt:lpstr>Sizes of blood pressure cuffs</vt:lpstr>
      <vt:lpstr>Stethoscope </vt:lpstr>
      <vt:lpstr>Stethoscope</vt:lpstr>
      <vt:lpstr>Stethoscope </vt:lpstr>
      <vt:lpstr>Monitoring Blood pressure</vt:lpstr>
      <vt:lpstr>Monitoring Blood pressure</vt:lpstr>
      <vt:lpstr>Monitoring Blood pressure</vt:lpstr>
      <vt:lpstr>Blood pressure</vt:lpstr>
      <vt:lpstr>PowerPoint Presentation</vt:lpstr>
      <vt:lpstr>Electronic sphygnomanometer</vt:lpstr>
      <vt:lpstr>Procedure </vt:lpstr>
      <vt:lpstr>Procedure </vt:lpstr>
      <vt:lpstr>Procedure </vt:lpstr>
      <vt:lpstr>Procedure </vt:lpstr>
      <vt:lpstr>Procedure </vt:lpstr>
      <vt:lpstr> Korotkoff’s Sounds </vt:lpstr>
      <vt:lpstr>Factors affecting blood pressure</vt:lpstr>
      <vt:lpstr>Factors that can affect blood pressure reading</vt:lpstr>
      <vt:lpstr>Factors that can affect blood pressure reading</vt:lpstr>
      <vt:lpstr>Taking blood pressure</vt:lpstr>
      <vt:lpstr>Common Causes of Blood Pressure Measurement Errors</vt:lpstr>
      <vt:lpstr>CORRECTING BLOOD PRESSURE ERRORS</vt:lpstr>
      <vt:lpstr>Taking Vital signs</vt:lpstr>
      <vt:lpstr>Taking Vital signs</vt:lpstr>
      <vt:lpstr>CRITICAL THINKING</vt:lpstr>
      <vt:lpstr>CRITICAL THINKING</vt:lpstr>
      <vt:lpstr>PowerPoint Presentation</vt:lpstr>
      <vt:lpstr>Patient feeding</vt:lpstr>
      <vt:lpstr>Patient feeding</vt:lpstr>
      <vt:lpstr>Types of diet</vt:lpstr>
      <vt:lpstr>Types of diet</vt:lpstr>
      <vt:lpstr>Types of diet</vt:lpstr>
      <vt:lpstr>Types of diet</vt:lpstr>
      <vt:lpstr>Types of diet</vt:lpstr>
      <vt:lpstr>Types of diet</vt:lpstr>
      <vt:lpstr>Types of diet</vt:lpstr>
      <vt:lpstr>Nursing measures that promote patient feeding</vt:lpstr>
      <vt:lpstr>Nursing measures that promote patient feeding</vt:lpstr>
      <vt:lpstr>Tube feeding</vt:lpstr>
      <vt:lpstr>Intubation</vt:lpstr>
      <vt:lpstr>Tube Feedings</vt:lpstr>
      <vt:lpstr>Tube feeding schedule</vt:lpstr>
      <vt:lpstr>Problems with tube feeding</vt:lpstr>
      <vt:lpstr>Do’s and don’ts of tube feeding</vt:lpstr>
      <vt:lpstr>Procedure for checking tube placement</vt:lpstr>
      <vt:lpstr>Aspirate pH</vt:lpstr>
      <vt:lpstr>Position for tube feeding</vt:lpstr>
      <vt:lpstr>Nasogastric intubation</vt:lpstr>
      <vt:lpstr> Nasogastric tube feeding  </vt:lpstr>
      <vt:lpstr>Nasogastric tube feeding</vt:lpstr>
      <vt:lpstr>Nasogastric tube feeding</vt:lpstr>
      <vt:lpstr>Nasogastric tube feeding</vt:lpstr>
      <vt:lpstr>NG tubes</vt:lpstr>
      <vt:lpstr>NG tubes</vt:lpstr>
      <vt:lpstr>Requirements for NG insertion</vt:lpstr>
      <vt:lpstr>Inserting NG tube</vt:lpstr>
      <vt:lpstr>Nasogastric tube located in the stomach on chest X-ray</vt:lpstr>
      <vt:lpstr>Precautions </vt:lpstr>
      <vt:lpstr>Naso-gastric feeding</vt:lpstr>
      <vt:lpstr>Naso-gastric feeding</vt:lpstr>
      <vt:lpstr>Naso-gastric feeding</vt:lpstr>
      <vt:lpstr>Naso-gastric feeding</vt:lpstr>
      <vt:lpstr> Nasojejunal  </vt:lpstr>
      <vt:lpstr> Open Gastrostomy  </vt:lpstr>
      <vt:lpstr> Transgastric Jejunostomy  </vt:lpstr>
      <vt:lpstr> Surgical Jejunostomy  </vt:lpstr>
      <vt:lpstr> Surgical Jejunostomy  </vt:lpstr>
      <vt:lpstr>Enteral feeding</vt:lpstr>
      <vt:lpstr>Enteral feeding</vt:lpstr>
      <vt:lpstr>Gastrotomy tube</vt:lpstr>
      <vt:lpstr>Enteral feeding</vt:lpstr>
      <vt:lpstr>Indications for Enteral Feeding</vt:lpstr>
      <vt:lpstr>Enteral feeding</vt:lpstr>
      <vt:lpstr>Enteral feeding</vt:lpstr>
      <vt:lpstr>Percutaneous endoscopic gastrostomy (PEG)</vt:lpstr>
      <vt:lpstr>Percutaneous endoscopic gastrostomy (PEG)</vt:lpstr>
      <vt:lpstr>Percutaneous endoscopic gastrostomy (PEG)</vt:lpstr>
      <vt:lpstr>Percutaneous endoscopic gastrostomy (PEG)</vt:lpstr>
      <vt:lpstr>Percutaneous endoscopic gastrostomy (PEG)</vt:lpstr>
      <vt:lpstr>PowerPoint Presentation</vt:lpstr>
      <vt:lpstr>DEFINITION</vt:lpstr>
      <vt:lpstr>DEFINITION</vt:lpstr>
      <vt:lpstr>DOCUMENTATION</vt:lpstr>
      <vt:lpstr>DOCUMENTATION</vt:lpstr>
      <vt:lpstr>DOCUMENTATION</vt:lpstr>
      <vt:lpstr>PURPOSE OF DOCUMENTATION</vt:lpstr>
      <vt:lpstr>IMPORTANCE OF DOCUMENTATION</vt:lpstr>
      <vt:lpstr>IMPORTANCE OF DOCUMENTATION</vt:lpstr>
      <vt:lpstr>IMPORTANCE OF DOCUMENTATION</vt:lpstr>
      <vt:lpstr>IMPORTANCE OF NURSING DOCUMENTATION</vt:lpstr>
      <vt:lpstr>IMPORTANCE OF NURSING DOCUMENTATION</vt:lpstr>
      <vt:lpstr> The Ethical Implications of Documentation in Nursing </vt:lpstr>
      <vt:lpstr> The Ethical Implication of Documentation in Nursing </vt:lpstr>
      <vt:lpstr> The Ethical Implications of Documentation in Nursing </vt:lpstr>
      <vt:lpstr> The Ethical Implications of Documentation in Nursing </vt:lpstr>
      <vt:lpstr>REQUIREMENTS FOR QUALITY DOCUMENTATION</vt:lpstr>
      <vt:lpstr>DOCUMENTATION</vt:lpstr>
      <vt:lpstr>DOCUMENTATION</vt:lpstr>
      <vt:lpstr>GUIDELINES FOR DOCUMENTATION</vt:lpstr>
      <vt:lpstr>GUIDELINES FOR DOCUMENTATION</vt:lpstr>
      <vt:lpstr>GUIDELINES FOR DOCUMENTATION</vt:lpstr>
      <vt:lpstr>GUIDELINES FOR DOCUMENTATION</vt:lpstr>
      <vt:lpstr>GUIDELINES FOR DOCUMENTATION</vt:lpstr>
      <vt:lpstr>GUIDELINES FOR DOCUMENTATION</vt:lpstr>
      <vt:lpstr>Documenting Telephone Orders</vt:lpstr>
      <vt:lpstr>GUIDELINES FOR DOCUMENTATION</vt:lpstr>
      <vt:lpstr>GUIDELINES FOR DOCUMENTATION</vt:lpstr>
      <vt:lpstr>GUIDELINES FOR DOCUMENTATION</vt:lpstr>
      <vt:lpstr>GUIDELINES FOR DOCUMENTATION</vt:lpstr>
      <vt:lpstr>GUIDELINES FOR DOCUMENTATION</vt:lpstr>
      <vt:lpstr>METHODS OF DOCUMENTATION</vt:lpstr>
      <vt:lpstr>METHODS OF DOCUMENTATION</vt:lpstr>
      <vt:lpstr>METHODS OF DOCUMENTATION</vt:lpstr>
      <vt:lpstr>METHODS OF DOCUMENTATION</vt:lpstr>
      <vt:lpstr>METHODS OF DOCUMENTATION</vt:lpstr>
      <vt:lpstr>METHODS OF DOCUMENTATION</vt:lpstr>
      <vt:lpstr>METHODS OF DOCUMENTATION</vt:lpstr>
      <vt:lpstr>METHODS OF DOCUMENTATION</vt:lpstr>
      <vt:lpstr>METHODS OF DOCUMENTATION</vt:lpstr>
      <vt:lpstr>METHODS OF DOCUMENTATION</vt:lpstr>
      <vt:lpstr>METHODS OF DOCUMENTATION</vt:lpstr>
      <vt:lpstr>METHODS OF DOCUMENTATION</vt:lpstr>
      <vt:lpstr>METHODS OF DOCUMENTATION</vt:lpstr>
      <vt:lpstr>NURSING DOCUMENTATION</vt:lpstr>
      <vt:lpstr>NURSING DOCUMENTATION</vt:lpstr>
      <vt:lpstr>NURSING DOCUMENTATION</vt:lpstr>
      <vt:lpstr>DOCUMENTATION IN THE NURSING PROCESS</vt:lpstr>
      <vt:lpstr>NURSING CARE PLAN </vt:lpstr>
      <vt:lpstr>Examples of documents</vt:lpstr>
      <vt:lpstr>KARDEX</vt:lpstr>
      <vt:lpstr>PowerPoint Presentation</vt:lpstr>
      <vt:lpstr>PowerPoint Presentation</vt:lpstr>
      <vt:lpstr>REPORTING</vt:lpstr>
      <vt:lpstr>Indications for report giving</vt:lpstr>
      <vt:lpstr>REPORTING</vt:lpstr>
      <vt:lpstr>REPORTING</vt:lpstr>
      <vt:lpstr>Oral reports</vt:lpstr>
      <vt:lpstr>Oral reports</vt:lpstr>
      <vt:lpstr>Oral reports</vt:lpstr>
      <vt:lpstr>Written reports</vt:lpstr>
      <vt:lpstr>How to write nursing report</vt:lpstr>
      <vt:lpstr>Written reports</vt:lpstr>
      <vt:lpstr>In – charge report</vt:lpstr>
      <vt:lpstr>Documentation and giving reports</vt:lpstr>
      <vt:lpstr>CONDUCTING WARD ROUNDS</vt:lpstr>
      <vt:lpstr>Requirements </vt:lpstr>
      <vt:lpstr>Requirements</vt:lpstr>
      <vt:lpstr>Procedure </vt:lpstr>
      <vt:lpstr> Documentation </vt:lpstr>
      <vt:lpstr>DISCHARGE OF A PATIENT</vt:lpstr>
      <vt:lpstr> Discharge Summary </vt:lpstr>
      <vt:lpstr>Clinical Monitoring and Management</vt:lpstr>
      <vt:lpstr>PowerPoint Presentation</vt:lpstr>
      <vt:lpstr> PAIN  </vt:lpstr>
      <vt:lpstr>TYPES OF PAIN</vt:lpstr>
      <vt:lpstr>PAIN MANAGEMENT</vt:lpstr>
      <vt:lpstr>INVASIVE PAIN MANAGEMENT TECHNIQUES</vt:lpstr>
      <vt:lpstr>Non-pharmacological pain management</vt:lpstr>
      <vt:lpstr>Non-pharmacological pain management</vt:lpstr>
      <vt:lpstr>Non-pharmacological pain management</vt:lpstr>
      <vt:lpstr>Non-pharmacological pain management</vt:lpstr>
      <vt:lpstr>Non-pharmacological pain management</vt:lpstr>
      <vt:lpstr> Interventions/Rationales </vt:lpstr>
      <vt:lpstr>Interventions/Rationales </vt:lpstr>
      <vt:lpstr>Interventions/Rationales</vt:lpstr>
      <vt:lpstr>PowerPoint Presentation</vt:lpstr>
      <vt:lpstr>DRUG ADMINISTRATION</vt:lpstr>
      <vt:lpstr> DRUG ADMINISTRATION </vt:lpstr>
      <vt:lpstr>DRUG ADMINISTRATION</vt:lpstr>
      <vt:lpstr>Practice guidelines</vt:lpstr>
      <vt:lpstr>Stages of the medication process</vt:lpstr>
      <vt:lpstr>Rights of Medication Administration</vt:lpstr>
      <vt:lpstr>Rights of Medication Administration</vt:lpstr>
      <vt:lpstr>Rights of Medication Administration</vt:lpstr>
      <vt:lpstr>Calculating drug doses</vt:lpstr>
      <vt:lpstr>Routes of drug administration</vt:lpstr>
      <vt:lpstr>PowerPoint Presentation</vt:lpstr>
      <vt:lpstr>Techniques for  Administering Drugs</vt:lpstr>
      <vt:lpstr>Ampules and Vials</vt:lpstr>
      <vt:lpstr>Parenteral routes syringes</vt:lpstr>
      <vt:lpstr>PowerPoint Presentation</vt:lpstr>
      <vt:lpstr>PowerPoint Presentation</vt:lpstr>
      <vt:lpstr>PowerPoint Presentation</vt:lpstr>
      <vt:lpstr>PowerPoint Presentation</vt:lpstr>
      <vt:lpstr> Types of Oral Medication </vt:lpstr>
      <vt:lpstr>PowerPoint Presentation</vt:lpstr>
      <vt:lpstr>Medication administration</vt:lpstr>
      <vt:lpstr>Administering oral medication</vt:lpstr>
      <vt:lpstr>Administering oral medication</vt:lpstr>
      <vt:lpstr>Administering oral medication</vt:lpstr>
      <vt:lpstr>Administering oral medication</vt:lpstr>
      <vt:lpstr>Administering oral medication</vt:lpstr>
      <vt:lpstr>Administering oral medication</vt:lpstr>
      <vt:lpstr>Administering oral medication</vt:lpstr>
      <vt:lpstr>Information on Drug Labels </vt:lpstr>
      <vt:lpstr>Obtaining Medication from a Glass Ampule</vt:lpstr>
      <vt:lpstr>Hold the ampule upright and tap its  top to dislodge any trapped solution.</vt:lpstr>
      <vt:lpstr>Place gauze around the thin neck…</vt:lpstr>
      <vt:lpstr>…and snap it off with your thumb.</vt:lpstr>
      <vt:lpstr>Draw up the medication.</vt:lpstr>
      <vt:lpstr>Obtaining Medication from a Vial</vt:lpstr>
      <vt:lpstr>Confirm the vial label.</vt:lpstr>
      <vt:lpstr>Prepare the syringe  and hypodermic needle.</vt:lpstr>
      <vt:lpstr>Cleanse the vial’s rubber top.</vt:lpstr>
      <vt:lpstr>Insert the hypodermic needle into  the rubber top and inject the air  from the syringe into the vial.</vt:lpstr>
      <vt:lpstr>PowerPoint Presentation</vt:lpstr>
      <vt:lpstr>Nonconstituted drugs come in separate vials.  Confirm the labels.</vt:lpstr>
      <vt:lpstr>Remove all solution from the  vial containing the mixing solution.</vt:lpstr>
      <vt:lpstr>Cleanse the top of the vial containing the powdered drug and inject the solution.</vt:lpstr>
      <vt:lpstr>Agitate or shake the vial to ensure complete mixture.</vt:lpstr>
      <vt:lpstr>Prepare a new syringe  and hypodermic needle.</vt:lpstr>
      <vt:lpstr>Withdraw the appropriate  volume of medication.</vt:lpstr>
      <vt:lpstr>In the Mix-O-Vial system, the vials are joined at the neck. Confirm the labels.</vt:lpstr>
      <vt:lpstr>Squeeze the vials together to break the seal.  Agitate or shake to mix completely.</vt:lpstr>
      <vt:lpstr>Withdraw the appropriate volume of medication.</vt:lpstr>
      <vt:lpstr> Intramuscular (IM) injections </vt:lpstr>
      <vt:lpstr> Considerations before administration by the IM route </vt:lpstr>
      <vt:lpstr> Assessment of appropriate site </vt:lpstr>
      <vt:lpstr> Locating deltoid site </vt:lpstr>
      <vt:lpstr> Dorso-gluteal site </vt:lpstr>
      <vt:lpstr> Vastus lateralis and rector femoris  </vt:lpstr>
      <vt:lpstr>Intramuscular injection procedure</vt:lpstr>
      <vt:lpstr>PowerPoint Presentation</vt:lpstr>
      <vt:lpstr> Preparing the injection </vt:lpstr>
      <vt:lpstr>Preparing the injection</vt:lpstr>
      <vt:lpstr>Preparing the injection</vt:lpstr>
      <vt:lpstr> Subcutaneous (SC) injections </vt:lpstr>
      <vt:lpstr>PowerPoint Presentation</vt:lpstr>
      <vt:lpstr>Subcutaneous (SC) injections</vt:lpstr>
      <vt:lpstr>Subcutaneous (SC) injections</vt:lpstr>
      <vt:lpstr>Subcutaneous (SC) injections</vt:lpstr>
      <vt:lpstr> Sites for IV injection </vt:lpstr>
      <vt:lpstr>PowerPoint Presentation</vt:lpstr>
      <vt:lpstr>PowerPoint Presentation</vt:lpstr>
      <vt:lpstr>PowerPoint Presentation</vt:lpstr>
      <vt:lpstr>PowerPoint Presentation</vt:lpstr>
      <vt:lpstr>PowerPoint Presentation</vt:lpstr>
      <vt:lpstr>PowerPoint Presentation</vt:lpstr>
      <vt:lpstr> Rectal medication  </vt:lpstr>
      <vt:lpstr>PowerPoint Presentation</vt:lpstr>
      <vt:lpstr>Rectal medication </vt:lpstr>
      <vt:lpstr>Prepackaged enema container</vt:lpstr>
      <vt:lpstr>Administering suppositories</vt:lpstr>
      <vt:lpstr>Inhalation route:</vt:lpstr>
      <vt:lpstr>Metered dose inhaler</vt:lpstr>
      <vt:lpstr>PowerPoint Presentation</vt:lpstr>
      <vt:lpstr> Ophthalmic medication </vt:lpstr>
      <vt:lpstr>Eye/ ear/ nasal drops</vt:lpstr>
      <vt:lpstr>Ophthalmic medication</vt:lpstr>
      <vt:lpstr>Ophthalmic medication</vt:lpstr>
      <vt:lpstr> Administering eye medication </vt:lpstr>
      <vt:lpstr>Routes of drug administration</vt:lpstr>
      <vt:lpstr>Routes of drug administration</vt:lpstr>
      <vt:lpstr>Routes of drug administration</vt:lpstr>
      <vt:lpstr>Routes of drug administration</vt:lpstr>
      <vt:lpstr>Routes of drug administration</vt:lpstr>
      <vt:lpstr>PowerPoint Presentation</vt:lpstr>
      <vt:lpstr>Common causes of Medication Error’s </vt:lpstr>
      <vt:lpstr>Common causes of Medication Error’s</vt:lpstr>
      <vt:lpstr>Common causes of Medication Error’s</vt:lpstr>
      <vt:lpstr>Factors associated with medication errors</vt:lpstr>
      <vt:lpstr>Controlled drugs</vt:lpstr>
      <vt:lpstr>Controlled drugs</vt:lpstr>
      <vt:lpstr>PowerPoint Presentation</vt:lpstr>
      <vt:lpstr>PERIOPERATIVE NURSING </vt:lpstr>
      <vt:lpstr>PURPOSES OF SURGERY</vt:lpstr>
      <vt:lpstr>Responsibilities of a nurse</vt:lpstr>
      <vt:lpstr>PRE-OPERATIVE PHASE</vt:lpstr>
      <vt:lpstr>PRE-OPERATIVE PHASE</vt:lpstr>
      <vt:lpstr>PRE-OPERATIVE PHASE</vt:lpstr>
      <vt:lpstr>PRE-OPERATIVE PHASE</vt:lpstr>
      <vt:lpstr>PRE-OPERATIVE PHASE</vt:lpstr>
      <vt:lpstr>PREOPERATIVE INSTRUCTIONS</vt:lpstr>
      <vt:lpstr>POST OPERATIVE REGIMEN</vt:lpstr>
      <vt:lpstr>INTRAOPERATIVE PHASE</vt:lpstr>
      <vt:lpstr>INTRAOPERATIVE PHASE </vt:lpstr>
      <vt:lpstr>INTRAOPERATIVE PHASE</vt:lpstr>
      <vt:lpstr>POSTOPERATIVE PHASE</vt:lpstr>
      <vt:lpstr>POSTOPERATIVE PHASE</vt:lpstr>
      <vt:lpstr>POSTOPERATIVE PHASE</vt:lpstr>
      <vt:lpstr>POSTOPERATIVE PHASE</vt:lpstr>
      <vt:lpstr>PowerPoint Presentation</vt:lpstr>
      <vt:lpstr>Specimen collection</vt:lpstr>
      <vt:lpstr>General considerations</vt:lpstr>
      <vt:lpstr>General considerations</vt:lpstr>
      <vt:lpstr> SPECIMEN COLLECTION </vt:lpstr>
      <vt:lpstr> SPECIMEN COLLECTION </vt:lpstr>
      <vt:lpstr>Criteria for rejection of specimen</vt:lpstr>
      <vt:lpstr> DOCUMENTATION </vt:lpstr>
      <vt:lpstr> DOCUMENTATION </vt:lpstr>
      <vt:lpstr>BLOOD SAMPLE</vt:lpstr>
      <vt:lpstr>BLOOD SAMPLE</vt:lpstr>
      <vt:lpstr>PowerPoint Presentation</vt:lpstr>
      <vt:lpstr> Cerebrospinal fluid (CSF) </vt:lpstr>
      <vt:lpstr>Cerebrospinal fluid (CSF)</vt:lpstr>
      <vt:lpstr>Sputum specimen</vt:lpstr>
      <vt:lpstr>Sputum specimen</vt:lpstr>
      <vt:lpstr>Sputum specimen</vt:lpstr>
      <vt:lpstr>URINE SPECIMEN</vt:lpstr>
      <vt:lpstr>URINE SPECIMEN</vt:lpstr>
      <vt:lpstr>URINE SPECIMEN</vt:lpstr>
      <vt:lpstr>URINE SPECIMEN</vt:lpstr>
      <vt:lpstr>URINE SPECIMEN</vt:lpstr>
      <vt:lpstr>URINE SPECIMEN - collection</vt:lpstr>
      <vt:lpstr>URINE SPECIMEN - collection</vt:lpstr>
      <vt:lpstr>URINE SPECIMEN HANDLING GUIDELINES</vt:lpstr>
      <vt:lpstr>URINE SPECIMEN HANDLING GUIDELINES</vt:lpstr>
      <vt:lpstr>STOOL SPECIMEN</vt:lpstr>
      <vt:lpstr>STOOL SPECIMEN</vt:lpstr>
      <vt:lpstr>Stool specimen</vt:lpstr>
      <vt:lpstr>Stool specimen</vt:lpstr>
      <vt:lpstr>Stool specimen</vt:lpstr>
      <vt:lpstr>Stool specimen</vt:lpstr>
      <vt:lpstr>Stool specimen</vt:lpstr>
      <vt:lpstr>Stool specimen</vt:lpstr>
      <vt:lpstr>Stool specimen</vt:lpstr>
      <vt:lpstr>PowerPoint Presentation</vt:lpstr>
      <vt:lpstr>Introduction </vt:lpstr>
      <vt:lpstr>TYPES OF WOUNDS</vt:lpstr>
      <vt:lpstr>Open wound</vt:lpstr>
      <vt:lpstr>Open wound</vt:lpstr>
      <vt:lpstr> Crush wounds </vt:lpstr>
      <vt:lpstr>PowerPoint Presentation</vt:lpstr>
      <vt:lpstr>PowerPoint Presentation</vt:lpstr>
      <vt:lpstr>TYPES OF WOUNDS</vt:lpstr>
      <vt:lpstr> Classification of wounds by cause  </vt:lpstr>
      <vt:lpstr> Classification of wounds by cause  </vt:lpstr>
      <vt:lpstr> Classification of wounds by cause  </vt:lpstr>
      <vt:lpstr>Types of wound drainage </vt:lpstr>
      <vt:lpstr>Wound healing</vt:lpstr>
      <vt:lpstr>Factors affecting wound healing</vt:lpstr>
      <vt:lpstr>Dressing wounds</vt:lpstr>
      <vt:lpstr>Types of dressings </vt:lpstr>
      <vt:lpstr> Dressing Materials </vt:lpstr>
      <vt:lpstr>Dressing solutions</vt:lpstr>
      <vt:lpstr>Types of dressings</vt:lpstr>
      <vt:lpstr>Types of dressings</vt:lpstr>
      <vt:lpstr>Types of dressings</vt:lpstr>
      <vt:lpstr>Types of dressings</vt:lpstr>
      <vt:lpstr>Types of dressings</vt:lpstr>
      <vt:lpstr>Types of dressings</vt:lpstr>
      <vt:lpstr> When to do which dressing </vt:lpstr>
      <vt:lpstr> Sterile Technique vs. Clean Technique </vt:lpstr>
      <vt:lpstr>Sterile Technique vs. Clean Technique</vt:lpstr>
      <vt:lpstr> Cleansing the wound </vt:lpstr>
      <vt:lpstr> Wound cleansing </vt:lpstr>
      <vt:lpstr> Wound cleansing </vt:lpstr>
      <vt:lpstr>Wound cleansing </vt:lpstr>
      <vt:lpstr>Wound cleansing </vt:lpstr>
      <vt:lpstr> Choice of dressing </vt:lpstr>
      <vt:lpstr>Choice of dressing</vt:lpstr>
      <vt:lpstr>PowerPoint Presentation</vt:lpstr>
      <vt:lpstr>Definitions </vt:lpstr>
      <vt:lpstr>Definitions</vt:lpstr>
      <vt:lpstr> Aims of an Aseptic Technique </vt:lpstr>
      <vt:lpstr>Basic principles of asepsis</vt:lpstr>
      <vt:lpstr>Basic principles of asepsis</vt:lpstr>
      <vt:lpstr>   Aseptic Dressing Technique  </vt:lpstr>
      <vt:lpstr>Indications for Aseptic Technique: </vt:lpstr>
      <vt:lpstr>Indications for a clean technique</vt:lpstr>
      <vt:lpstr>INFECTION CONTROL</vt:lpstr>
      <vt:lpstr>Links in the Chain of Infection </vt:lpstr>
      <vt:lpstr>Chain of infection</vt:lpstr>
      <vt:lpstr>Techniques used to contribute to breaking the links of the chain</vt:lpstr>
      <vt:lpstr>means for spread of infection</vt:lpstr>
      <vt:lpstr>HAND HYGIENE </vt:lpstr>
      <vt:lpstr>Hand hygiene</vt:lpstr>
      <vt:lpstr>Examples of Procedures </vt:lpstr>
      <vt:lpstr>Tips for injection safety</vt:lpstr>
      <vt:lpstr>Tips for injection safety</vt:lpstr>
      <vt:lpstr>Preparation of patient</vt:lpstr>
      <vt:lpstr>Preparation of nurse</vt:lpstr>
      <vt:lpstr>Preparation of equipment</vt:lpstr>
      <vt:lpstr>Requirements </vt:lpstr>
      <vt:lpstr>Requirements </vt:lpstr>
      <vt:lpstr>Procedure </vt:lpstr>
      <vt:lpstr>Aseptic Dressing Technique</vt:lpstr>
      <vt:lpstr>Aseptic Dressing Technique</vt:lpstr>
      <vt:lpstr>Aseptic Dressing Technique</vt:lpstr>
      <vt:lpstr>Aseptic Dressing Technique</vt:lpstr>
      <vt:lpstr>Aseptic Dressing Technique</vt:lpstr>
      <vt:lpstr>Aseptic Dressing Technique</vt:lpstr>
      <vt:lpstr>Aseptic Dressing Technique</vt:lpstr>
      <vt:lpstr>Aseptic Dressing Technique</vt:lpstr>
      <vt:lpstr>Aseptic Dressing Technique</vt:lpstr>
      <vt:lpstr>                      Aseptic Dressing Technique</vt:lpstr>
      <vt:lpstr>Aseptic Dressing Technique</vt:lpstr>
      <vt:lpstr> Dressing Changes Using Strict Aseptic Technique </vt:lpstr>
      <vt:lpstr> Stitches, Clips or Staple Removal </vt:lpstr>
      <vt:lpstr>Staples</vt:lpstr>
      <vt:lpstr>Staples</vt:lpstr>
      <vt:lpstr>Bandages</vt:lpstr>
      <vt:lpstr> Bandage is too tight if:</vt:lpstr>
      <vt:lpstr>Bandage is too tight if:</vt:lpstr>
      <vt:lpstr>Bandages</vt:lpstr>
      <vt:lpstr>Terminology</vt:lpstr>
      <vt:lpstr>Slings</vt:lpstr>
      <vt:lpstr>Slings</vt:lpstr>
      <vt:lpstr>PowerPoint Presentation</vt:lpstr>
      <vt:lpstr>Ideal Wound Closure</vt:lpstr>
      <vt:lpstr>Sutures</vt:lpstr>
      <vt:lpstr>Sutures</vt:lpstr>
      <vt:lpstr>Sutures</vt:lpstr>
      <vt:lpstr>Sutures</vt:lpstr>
      <vt:lpstr>Staples</vt:lpstr>
      <vt:lpstr>Adhesive Tapes</vt:lpstr>
      <vt:lpstr>Adhesive Tapes</vt:lpstr>
      <vt:lpstr>Adhesive Tapes</vt:lpstr>
      <vt:lpstr>Tissue Adhesives</vt:lpstr>
      <vt:lpstr>Tissue Adhesives</vt:lpstr>
      <vt:lpstr>Post-procedural Care</vt:lpstr>
      <vt:lpstr>The Interrupted Stitch</vt:lpstr>
      <vt:lpstr>The Interrupted Stitch</vt:lpstr>
      <vt:lpstr>The Interrupted Stitch</vt:lpstr>
      <vt:lpstr>The Interrupted Stitch</vt:lpstr>
      <vt:lpstr>The Interrupted Stitch</vt:lpstr>
      <vt:lpstr>The Interrupted Stitch</vt:lpstr>
      <vt:lpstr>The Interrupted Stitch</vt:lpstr>
      <vt:lpstr>Hospital-Acquired Infections</vt:lpstr>
      <vt:lpstr>Types of Nosocomial Infections </vt:lpstr>
      <vt:lpstr>Impact of nosocomial infections</vt:lpstr>
      <vt:lpstr>PowerPoint Presentation</vt:lpstr>
      <vt:lpstr>SKIN INTEGRITY</vt:lpstr>
      <vt:lpstr>PRESSURE ULCERS</vt:lpstr>
      <vt:lpstr>Etiology of pressure ulcers</vt:lpstr>
      <vt:lpstr>Risk factors</vt:lpstr>
      <vt:lpstr>Risk factors</vt:lpstr>
      <vt:lpstr>Nursing management</vt:lpstr>
      <vt:lpstr>Nursing management</vt:lpstr>
      <vt:lpstr>PowerPoint Presentation</vt:lpstr>
      <vt:lpstr>DEFINITION</vt:lpstr>
      <vt:lpstr> TYPES OF HEALTH CARE SERVICES </vt:lpstr>
      <vt:lpstr> OVERVIEW OF HEALTH CARE SYSTEM IN KENYA </vt:lpstr>
      <vt:lpstr>Structure of service delivery  </vt:lpstr>
      <vt:lpstr>  Levels of health care delivery in the Kenya Essential Package for Health (KEPH) </vt:lpstr>
      <vt:lpstr>COHORTS</vt:lpstr>
      <vt:lpstr> FACTORS AFFECTING HEALTH CARE DELIVERY </vt:lpstr>
      <vt:lpstr>FACTORS AFFECTING HEALTH CARE DELIVERY</vt:lpstr>
      <vt:lpstr>NURSING CARE DELIVERY SYSTEMS </vt:lpstr>
      <vt:lpstr>Organization of care delivery</vt:lpstr>
      <vt:lpstr>Organization of care delivery</vt:lpstr>
      <vt:lpstr>Principles of personnel assignment</vt:lpstr>
      <vt:lpstr>Principles of personnel assignment</vt:lpstr>
      <vt:lpstr>Process of organizing patient care</vt:lpstr>
      <vt:lpstr>Process of organizing patient care</vt:lpstr>
      <vt:lpstr>Process of organizing patient care</vt:lpstr>
      <vt:lpstr>Process of organizing patient care</vt:lpstr>
      <vt:lpstr>Methods of patient care delivery</vt:lpstr>
      <vt:lpstr>CASE METHOD</vt:lpstr>
      <vt:lpstr>Advantages of case method</vt:lpstr>
      <vt:lpstr> Disadvantages  of case method </vt:lpstr>
      <vt:lpstr>FUNCTIONAL METHOD</vt:lpstr>
      <vt:lpstr> Advantages of functional methods </vt:lpstr>
      <vt:lpstr> Disadvantages  of functional methods  </vt:lpstr>
      <vt:lpstr> TEAM METHOD  </vt:lpstr>
      <vt:lpstr>TEAM METHOD</vt:lpstr>
      <vt:lpstr>TEAM METHOD</vt:lpstr>
      <vt:lpstr>TEAM METHOD</vt:lpstr>
      <vt:lpstr>TEAM METHOD</vt:lpstr>
      <vt:lpstr>TEAM METHOD</vt:lpstr>
      <vt:lpstr> MODULAR NURSING:  </vt:lpstr>
      <vt:lpstr>MODULAR NURSING:  </vt:lpstr>
      <vt:lpstr> MODULAR NURSING:  </vt:lpstr>
      <vt:lpstr>PRIMARY NURSING METHOD</vt:lpstr>
      <vt:lpstr>PRIMARY NURSING METHOD</vt:lpstr>
      <vt:lpstr>PRIMARY NURSING METHOD</vt:lpstr>
      <vt:lpstr> CASE MANAGEMENT </vt:lpstr>
      <vt:lpstr>CASE MANAGEMENT </vt:lpstr>
      <vt:lpstr>CASE MANAGEMENT </vt:lpstr>
      <vt:lpstr>CASE MANAGEMENT </vt:lpstr>
      <vt:lpstr>CASE MANAGEMENT </vt:lpstr>
      <vt:lpstr>Nursing Case Management Model</vt:lpstr>
      <vt:lpstr>CASE MANAGEMENT</vt:lpstr>
      <vt:lpstr>CASE MANAGEMENT</vt:lpstr>
      <vt:lpstr>Choosing a Nursing Care Delivery Model:</vt:lpstr>
      <vt:lpstr>COMMUNITY – BASED HEALTH CARE </vt:lpstr>
      <vt:lpstr> COMMUNITY – BASED HEALTH CARE </vt:lpstr>
      <vt:lpstr>COMMUNITY – BASED HEALTH CARE </vt:lpstr>
      <vt:lpstr>COMMUNITY – BASED HEALTH CARE </vt:lpstr>
      <vt:lpstr>COMMUNITY BASED FRAMEWORK</vt:lpstr>
      <vt:lpstr> COMMUNITY BASED NURSING </vt:lpstr>
      <vt:lpstr>COMMUNITY BASED NURSING</vt:lpstr>
      <vt:lpstr>CONTINUITY OF CARE</vt:lpstr>
      <vt:lpstr>DISCHARGE PLANNING</vt:lpstr>
      <vt:lpstr>PowerPoint Presentation</vt:lpstr>
      <vt:lpstr>Ward layout</vt:lpstr>
      <vt:lpstr>Ward layout</vt:lpstr>
      <vt:lpstr>Types of wards</vt:lpstr>
      <vt:lpstr>Example of KNH wards</vt:lpstr>
      <vt:lpstr>Example of KNH wards</vt:lpstr>
      <vt:lpstr>Example of KNH wards</vt:lpstr>
      <vt:lpstr>Example of KNH wards</vt:lpstr>
      <vt:lpstr>Example of KNH wards</vt:lpstr>
      <vt:lpstr>PowerPoint Presentation</vt:lpstr>
      <vt:lpstr>PowerPoint Presentation</vt:lpstr>
      <vt:lpstr>Maternity ward</vt:lpstr>
      <vt:lpstr>PowerPoint Presentation</vt:lpstr>
      <vt:lpstr>COMMUNICATION</vt:lpstr>
      <vt:lpstr>COMMUNICATION</vt:lpstr>
      <vt:lpstr>CARING</vt:lpstr>
      <vt:lpstr>CARING BEHAVIOURS</vt:lpstr>
      <vt:lpstr>CARING BEHAVIOURS</vt:lpstr>
      <vt:lpstr>COMFORTING</vt:lpstr>
      <vt:lpstr>COMFORT NEEDS</vt:lpstr>
      <vt:lpstr>COMMUNICATION STRATEGIES</vt:lpstr>
      <vt:lpstr>COMMUNICATION STRATEGIES</vt:lpstr>
      <vt:lpstr>COMMUNICATION PROCESS</vt:lpstr>
      <vt:lpstr>Components of communication process</vt:lpstr>
      <vt:lpstr>Components of communication process</vt:lpstr>
      <vt:lpstr>MODES OF COMMUNICATION</vt:lpstr>
      <vt:lpstr>THERAPEUTIC COMMUNICATION</vt:lpstr>
      <vt:lpstr>THERAPEUTIC COMMUNICATION</vt:lpstr>
      <vt:lpstr>THERAPEUTIC COMMUNICATION</vt:lpstr>
      <vt:lpstr>THERAPEUTIC COMMUNICATION</vt:lpstr>
      <vt:lpstr>NURSE – CLIENT RELATIONSHIP</vt:lpstr>
      <vt:lpstr>HELPING RELATIONSHIP</vt:lpstr>
      <vt:lpstr>HELPING RELATIONSHIP</vt:lpstr>
      <vt:lpstr>HELPING RELATIONSHIP</vt:lpstr>
      <vt:lpstr>HELPING RELATIONSHIP</vt:lpstr>
      <vt:lpstr>HELPING RELATIONSHIP</vt:lpstr>
      <vt:lpstr>DEVELOPING A HELPING RELATIONSHIP</vt:lpstr>
      <vt:lpstr>COMMUNICATION PROCESS</vt:lpstr>
      <vt:lpstr>BARRIERS TO COMMUNICATION</vt:lpstr>
      <vt:lpstr>COMMUNICATION AND THE NURSING PROCESS</vt:lpstr>
      <vt:lpstr>COMMUNICATION AND THE NURSING PROCESS</vt:lpstr>
      <vt:lpstr>COMMUNICATION AND THE NURSING PROCESS</vt:lpstr>
      <vt:lpstr>COMMUNICATION AND THE NURSING PROCESS</vt:lpstr>
      <vt:lpstr>COMMUNICATION AND THE NURSING PROCESS</vt:lpstr>
      <vt:lpstr>COMMUNICATION AND THE NURSING PROCESS</vt:lpstr>
      <vt:lpstr>FOCUS</vt:lpstr>
      <vt:lpstr>FOCUS</vt:lpstr>
      <vt:lpstr>FOCUS</vt:lpstr>
      <vt:lpstr>FOCUS</vt:lpstr>
      <vt:lpstr>PowerPoint Presentation</vt:lpstr>
      <vt:lpstr>PowerPoint Presentation</vt:lpstr>
      <vt:lpstr>PowerPoint Presentation</vt:lpstr>
      <vt:lpstr>PowerPoint Presentation</vt:lpstr>
      <vt:lpstr> Factors affecting delivery of oxygen to tissues </vt:lpstr>
      <vt:lpstr> Measures of Oxygenation </vt:lpstr>
      <vt:lpstr> Signs and Symptoms of Hypoxemia and Hypoxia </vt:lpstr>
      <vt:lpstr> Consequences of Hypoxemia </vt:lpstr>
      <vt:lpstr>PowerPoint Presentation</vt:lpstr>
      <vt:lpstr> Indications of Oxygen therapy: </vt:lpstr>
      <vt:lpstr>PowerPoint Presentation</vt:lpstr>
      <vt:lpstr>PowerPoint Presentation</vt:lpstr>
      <vt:lpstr> Methods of Oxygen Administration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Elimination</vt:lpstr>
      <vt:lpstr>Elimination</vt:lpstr>
      <vt:lpstr>Elimination </vt:lpstr>
      <vt:lpstr>Factors affecting elimination </vt:lpstr>
      <vt:lpstr>Factors affecting elimination </vt:lpstr>
      <vt:lpstr>Assessment of elimination patterns</vt:lpstr>
      <vt:lpstr>Assessment of elimination patterns</vt:lpstr>
      <vt:lpstr>PowerPoint Presentation</vt:lpstr>
      <vt:lpstr>Urinary elimination</vt:lpstr>
      <vt:lpstr>Common urinary elimination alterations</vt:lpstr>
      <vt:lpstr>Managing altered urinary elimination</vt:lpstr>
      <vt:lpstr> Urinary Retention </vt:lpstr>
      <vt:lpstr>Common Causes of Urinary Retention </vt:lpstr>
      <vt:lpstr> Total Urinary Incontinence </vt:lpstr>
      <vt:lpstr> Total Urinary Incontinence </vt:lpstr>
      <vt:lpstr>Urinary catheterization</vt:lpstr>
      <vt:lpstr>Urinary catheterization</vt:lpstr>
      <vt:lpstr>Catheterization </vt:lpstr>
      <vt:lpstr>Foley catheter</vt:lpstr>
      <vt:lpstr>Two – way catheter</vt:lpstr>
      <vt:lpstr>Three – way foley catheter with baloon</vt:lpstr>
      <vt:lpstr>Three – way catheter</vt:lpstr>
      <vt:lpstr>PowerPoint Presentation</vt:lpstr>
      <vt:lpstr>Pre-connected drainage system</vt:lpstr>
      <vt:lpstr>Coudé Catheter</vt:lpstr>
      <vt:lpstr>Coudé Catheter</vt:lpstr>
      <vt:lpstr>Urethral catheterization</vt:lpstr>
      <vt:lpstr>Urethral catheterization</vt:lpstr>
      <vt:lpstr>Urethral catheterization</vt:lpstr>
      <vt:lpstr>Urethral catheterization</vt:lpstr>
      <vt:lpstr>Catheterization Procedure </vt:lpstr>
      <vt:lpstr> Catheterization Procedure </vt:lpstr>
      <vt:lpstr>Catheterization </vt:lpstr>
      <vt:lpstr>Catheterization </vt:lpstr>
      <vt:lpstr>Performing catheterization: Female client</vt:lpstr>
      <vt:lpstr>Performing catheterization: Female client</vt:lpstr>
      <vt:lpstr>Correct Catheter Placement: Female Client</vt:lpstr>
      <vt:lpstr>Performing catheterization: Male client</vt:lpstr>
      <vt:lpstr>Performing catheterization: Male client</vt:lpstr>
      <vt:lpstr>Performing catheterization: Male client</vt:lpstr>
      <vt:lpstr>Performing catheterization: Male client</vt:lpstr>
      <vt:lpstr>Correct Catheter Placement: Male Client</vt:lpstr>
      <vt:lpstr> Condom Catheter </vt:lpstr>
      <vt:lpstr>Condom catheter</vt:lpstr>
      <vt:lpstr>Applying a condom catheter</vt:lpstr>
      <vt:lpstr>Applying a condom catheter</vt:lpstr>
      <vt:lpstr>Applying a condom catheter</vt:lpstr>
      <vt:lpstr> Unroll condom catheter to the base of the penis.</vt:lpstr>
      <vt:lpstr>Secure the condom catheter with a strap</vt:lpstr>
      <vt:lpstr>Emptying the Drainage Bag</vt:lpstr>
      <vt:lpstr>Emptying the Drainage Bag</vt:lpstr>
      <vt:lpstr>Emptying the Drainage Bag</vt:lpstr>
      <vt:lpstr>Emptying the Drainage Bag</vt:lpstr>
      <vt:lpstr> Documentation </vt:lpstr>
      <vt:lpstr> DOCUMENTATION </vt:lpstr>
      <vt:lpstr> Ongoing nursing management </vt:lpstr>
      <vt:lpstr>Ongoing nursing management</vt:lpstr>
      <vt:lpstr>Ongoing nursing management</vt:lpstr>
      <vt:lpstr> Complications </vt:lpstr>
      <vt:lpstr>CATHETERISATION OF A PATIENT WITH A SUPRA-PUBIC CATHETER</vt:lpstr>
      <vt:lpstr>CATHETERISATION OF A PATIENT WITH A SUPRA-PUBIC CATHETER</vt:lpstr>
      <vt:lpstr> INDICATIONS FOR SUPRAPUBIC CATHETERISATION  </vt:lpstr>
      <vt:lpstr>Suprapubic catheter</vt:lpstr>
      <vt:lpstr> Bladder washout, irrigation and instillation </vt:lpstr>
      <vt:lpstr>PowerPoint Presentation</vt:lpstr>
      <vt:lpstr> Bowel Elimination </vt:lpstr>
      <vt:lpstr>Feacal elimination</vt:lpstr>
      <vt:lpstr>Characteristics of normal and abnormal feaces</vt:lpstr>
      <vt:lpstr>Characteristics of normal and abnormal feaces</vt:lpstr>
      <vt:lpstr>Factors that affect defeaction </vt:lpstr>
      <vt:lpstr>Factors that affect defeaction </vt:lpstr>
      <vt:lpstr>Feacal elimination problems</vt:lpstr>
      <vt:lpstr> Diarrhea </vt:lpstr>
      <vt:lpstr> Bowel Incontinence </vt:lpstr>
      <vt:lpstr>Fecal incontinence</vt:lpstr>
      <vt:lpstr>Fecal incontinence</vt:lpstr>
      <vt:lpstr>Assisting client elimination</vt:lpstr>
      <vt:lpstr>Assisting client elimination</vt:lpstr>
      <vt:lpstr>Types of bed pans</vt:lpstr>
      <vt:lpstr>Male urinal</vt:lpstr>
      <vt:lpstr> Assisting the client using a bedpan</vt:lpstr>
      <vt:lpstr>Positioning and Removing a Bedpan</vt:lpstr>
      <vt:lpstr>Positioning and Removing a Bedpan</vt:lpstr>
      <vt:lpstr>Positioning and Removing a Bedpan</vt:lpstr>
      <vt:lpstr> Removing a Bedpan </vt:lpstr>
      <vt:lpstr>Slip the bedpan under the client’s buttocks while client lifts herself with the trapeze.</vt:lpstr>
      <vt:lpstr>Place the bedpan against the client’s buttocks while rolling client to side</vt:lpstr>
      <vt:lpstr> Administering Enemas </vt:lpstr>
      <vt:lpstr> Administer Enemas </vt:lpstr>
      <vt:lpstr>Administer Enemas</vt:lpstr>
      <vt:lpstr>Bowel diversion ostomies</vt:lpstr>
      <vt:lpstr>Bowel diversion ostomies</vt:lpstr>
      <vt:lpstr>Types of bowel diversion surgery</vt:lpstr>
      <vt:lpstr>Colostomy </vt:lpstr>
      <vt:lpstr>Changing a colostomy pouch</vt:lpstr>
      <vt:lpstr>Equipment for Application of a Colostomy Pouch: A. Colostomy Pouch; B. Skin Barrier</vt:lpstr>
      <vt:lpstr>Changing a colostomy pouch</vt:lpstr>
      <vt:lpstr>Changing a colostomy pouch</vt:lpstr>
      <vt:lpstr>Applying the skin barrier to the stoma.</vt:lpstr>
      <vt:lpstr>Press the pouch into place.</vt:lpstr>
      <vt:lpstr>Infant with ostomy bag.</vt:lpstr>
      <vt:lpstr> Changing an ostomy appliance  </vt:lpstr>
      <vt:lpstr>Changing an ostomy appliance</vt:lpstr>
      <vt:lpstr>Changing an ostomy appliance</vt:lpstr>
      <vt:lpstr>Changing an ostomy appliance</vt:lpstr>
      <vt:lpstr>Changing an ostomy appliance</vt:lpstr>
      <vt:lpstr>Changing an ostomy appliance</vt:lpstr>
      <vt:lpstr>Nursing management</vt:lpstr>
      <vt:lpstr>Nursing management</vt:lpstr>
      <vt:lpstr>Nursing management</vt:lpstr>
      <vt:lpstr>Nursing management</vt:lpstr>
      <vt:lpstr>Nursing management</vt:lpstr>
      <vt:lpstr>Nursing management</vt:lpstr>
      <vt:lpstr>Nursing management</vt:lpstr>
      <vt:lpstr>Haemovigilance </vt:lpstr>
      <vt:lpstr>PowerPoint Presentation</vt:lpstr>
      <vt:lpstr> VENEPUNCTURE </vt:lpstr>
      <vt:lpstr>PowerPoint Presentation</vt:lpstr>
      <vt:lpstr> INTRAVENOUS FLUIDS </vt:lpstr>
      <vt:lpstr>INTRAVENOUS FLUIDS</vt:lpstr>
      <vt:lpstr>The distribution of body water within a euvolemic 70 kg person.</vt:lpstr>
      <vt:lpstr> Potential Sources of Fluid Excess or Loss in Hospitalized Patients </vt:lpstr>
      <vt:lpstr>Potential Sources of Fluid Excess or Loss in Hospitalized Patients</vt:lpstr>
      <vt:lpstr>FORMS OF IV FLUIDS</vt:lpstr>
      <vt:lpstr>FORMS OF IV FLUIDS</vt:lpstr>
      <vt:lpstr>FORMS OF IV FLUIDS</vt:lpstr>
      <vt:lpstr>FORMS OF IV FLUIDS</vt:lpstr>
      <vt:lpstr>FORMS OF IV FLUIDS</vt:lpstr>
      <vt:lpstr>FORMS OF IV FLUIDS</vt:lpstr>
      <vt:lpstr>FORMS OF IV FLUIDS</vt:lpstr>
      <vt:lpstr>CALCULATION OF RATE</vt:lpstr>
      <vt:lpstr>ADVERSE EFFECTS</vt:lpstr>
      <vt:lpstr>ADVERSE EFFECTS</vt:lpstr>
      <vt:lpstr>Role of the nurse in IV fluid administration</vt:lpstr>
      <vt:lpstr>NURSING DIAGNOSIS RELATING TO FLUID AND ACID – BASE BALANCE</vt:lpstr>
      <vt:lpstr>NURSING CARE PLAN</vt:lpstr>
      <vt:lpstr>NURSING CARE PLAN</vt:lpstr>
      <vt:lpstr>NURSING CARE PLAN</vt:lpstr>
      <vt:lpstr>NURSING CARE PLAN</vt:lpstr>
      <vt:lpstr>NURSING CARE PLAN</vt:lpstr>
      <vt:lpstr>CRITICAL THINKING</vt:lpstr>
      <vt:lpstr>PowerPoint Presentation</vt:lpstr>
      <vt:lpstr>Blood transfusion</vt:lpstr>
      <vt:lpstr>PowerPoint Presentation</vt:lpstr>
      <vt:lpstr>Blood transfusion</vt:lpstr>
      <vt:lpstr> BLOOD TRANSFUSION </vt:lpstr>
      <vt:lpstr>BLOOD TRANSFUSION </vt:lpstr>
      <vt:lpstr>BLOOD TRANSFUSION </vt:lpstr>
      <vt:lpstr>BLOOD TRANSFUSION </vt:lpstr>
      <vt:lpstr>Indications for Blood Transfusion</vt:lpstr>
      <vt:lpstr>Indications for blood transfusion</vt:lpstr>
      <vt:lpstr>Administering blood transfusion</vt:lpstr>
      <vt:lpstr>Administering blood transfusion</vt:lpstr>
      <vt:lpstr>Administering blood transfusion</vt:lpstr>
      <vt:lpstr>Administering blood transfusion</vt:lpstr>
      <vt:lpstr>Administering blood transfusion</vt:lpstr>
      <vt:lpstr>Administering blood transfusion</vt:lpstr>
      <vt:lpstr>Administering blood transfusion</vt:lpstr>
      <vt:lpstr>Administering blood transfusion</vt:lpstr>
      <vt:lpstr>Administering blood transfusion</vt:lpstr>
      <vt:lpstr>Administering blood transfusion</vt:lpstr>
      <vt:lpstr>Documentation </vt:lpstr>
      <vt:lpstr>Role of the nurse</vt:lpstr>
      <vt:lpstr> Some points to remember </vt:lpstr>
      <vt:lpstr>Transfusion reactions</vt:lpstr>
      <vt:lpstr>Adverse reactions: </vt:lpstr>
      <vt:lpstr>Adverse reactions:</vt:lpstr>
      <vt:lpstr>Complications of blood transfusion</vt:lpstr>
      <vt:lpstr>Complications of blood transfusion</vt:lpstr>
      <vt:lpstr>BLOOD TRANSFUSION </vt:lpstr>
      <vt:lpstr> Nursing Interventions in Transfusion Reaction </vt:lpstr>
      <vt:lpstr> Nursing Interventions in Transfusion Reaction </vt:lpstr>
      <vt:lpstr> Nursing Interventions in Transfusion Reaction </vt:lpstr>
      <vt:lpstr>PowerPoint Presentation</vt:lpstr>
      <vt:lpstr>PowerPoint Presentation</vt:lpstr>
      <vt:lpstr>Signs and symptoms of hypoxia</vt:lpstr>
      <vt:lpstr>Oxygen safety guidelines</vt:lpstr>
      <vt:lpstr>Oxygen delivery systems</vt:lpstr>
      <vt:lpstr>PowerPoint Presentation</vt:lpstr>
      <vt:lpstr>Terminologies </vt:lpstr>
      <vt:lpstr>LOSS AND GRIEF</vt:lpstr>
      <vt:lpstr>Types of losses</vt:lpstr>
      <vt:lpstr>Types of losses</vt:lpstr>
      <vt:lpstr>Grief </vt:lpstr>
      <vt:lpstr> Reactions Commonly Experienced During Grief </vt:lpstr>
      <vt:lpstr>Types of grief</vt:lpstr>
      <vt:lpstr>Types of grief</vt:lpstr>
      <vt:lpstr>Types of grief</vt:lpstr>
      <vt:lpstr>Dysfunctional grief</vt:lpstr>
      <vt:lpstr>Types of grief responses</vt:lpstr>
      <vt:lpstr>Factors contributing to unresolved grief</vt:lpstr>
      <vt:lpstr>Stages of grieving (Kubler-Ross, 1969)</vt:lpstr>
      <vt:lpstr>The stages, popularly known by the acronym DABDA, Invented by C.M. &amp; R.P.</vt:lpstr>
      <vt:lpstr>The stages, popularly known by the acronym DABDA, Invented by C.M. &amp; R.P.</vt:lpstr>
      <vt:lpstr>Stages of grieving (Engel, 1964)</vt:lpstr>
      <vt:lpstr>Factors affecting loss and grief responses</vt:lpstr>
      <vt:lpstr>Nursing management</vt:lpstr>
      <vt:lpstr>Nursing management</vt:lpstr>
      <vt:lpstr>Nursing management</vt:lpstr>
      <vt:lpstr>Nursing management</vt:lpstr>
      <vt:lpstr>DYING AND DEATH</vt:lpstr>
      <vt:lpstr>Concept of death and dying</vt:lpstr>
      <vt:lpstr>Concept of death and dying</vt:lpstr>
      <vt:lpstr>Signs of death</vt:lpstr>
      <vt:lpstr>Signs of death</vt:lpstr>
      <vt:lpstr>Development of the concept of death</vt:lpstr>
      <vt:lpstr>Legalities related to death </vt:lpstr>
      <vt:lpstr>Legalities related to death </vt:lpstr>
      <vt:lpstr>Nursing management</vt:lpstr>
      <vt:lpstr>Planning care of the dying person</vt:lpstr>
      <vt:lpstr> Spiritual needs of the dying: </vt:lpstr>
      <vt:lpstr>Meeting the Psychosocial Needs of the Terminally Ill Client</vt:lpstr>
      <vt:lpstr>Informing relatives</vt:lpstr>
      <vt:lpstr>Informing relatives</vt:lpstr>
      <vt:lpstr>Helping arriving relatives</vt:lpstr>
      <vt:lpstr>Helping arriving relatives</vt:lpstr>
      <vt:lpstr>Post-mortems</vt:lpstr>
      <vt:lpstr> Organ Donation </vt:lpstr>
      <vt:lpstr> Accounting for valuables </vt:lpstr>
      <vt:lpstr> Accounting for valuables </vt:lpstr>
      <vt:lpstr>Last Offices</vt:lpstr>
      <vt:lpstr> Last Offices </vt:lpstr>
      <vt:lpstr> Equipment </vt:lpstr>
      <vt:lpstr> Hospice Care </vt:lpstr>
      <vt:lpstr>PowerPoint Presentation</vt:lpstr>
      <vt:lpstr>PowerPoint Presentation</vt:lpstr>
      <vt:lpstr>Health Assessment </vt:lpstr>
      <vt:lpstr>PowerPoint Presentation</vt:lpstr>
      <vt:lpstr>Definition of Health History</vt:lpstr>
      <vt:lpstr>History taking</vt:lpstr>
      <vt:lpstr>History taking</vt:lpstr>
      <vt:lpstr>Specific goals</vt:lpstr>
      <vt:lpstr>Phases of taking health history</vt:lpstr>
      <vt:lpstr>Guidelines for Taking Nursing History</vt:lpstr>
      <vt:lpstr>Guidelines for Taking Nursing History cont..</vt:lpstr>
      <vt:lpstr>Guidelines for Taking Nursing History cont..</vt:lpstr>
      <vt:lpstr>Guidelines for Taking Nursing History cont..</vt:lpstr>
      <vt:lpstr>Types of Nursing Health History </vt:lpstr>
      <vt:lpstr> The Setting: </vt:lpstr>
      <vt:lpstr> The Setting: </vt:lpstr>
      <vt:lpstr> The Setting: </vt:lpstr>
      <vt:lpstr>PowerPoint Presentation</vt:lpstr>
      <vt:lpstr>INTRODUCTION</vt:lpstr>
      <vt:lpstr>Patient Rapport</vt:lpstr>
      <vt:lpstr>Patient Rapport –  Setting the Stage</vt:lpstr>
      <vt:lpstr> Patient Rapport –  The First Impression</vt:lpstr>
      <vt:lpstr>Patient Rapport – Building Trust</vt:lpstr>
      <vt:lpstr>Patient Rapport –  Asking Questions</vt:lpstr>
      <vt:lpstr>Patient Rapport –  Language and Communication</vt:lpstr>
      <vt:lpstr>Patient Rapport –  Active Listening</vt:lpstr>
      <vt:lpstr>Patient Rapport –  Sensitive Topics</vt:lpstr>
      <vt:lpstr>The Comprehensive  Patient History</vt:lpstr>
      <vt:lpstr>PowerPoint Presentation</vt:lpstr>
      <vt:lpstr>Standard history taking</vt:lpstr>
      <vt:lpstr>Standard history taking</vt:lpstr>
      <vt:lpstr>The Chief Complaint</vt:lpstr>
      <vt:lpstr>The Present Illness  OPQRST-ASPN</vt:lpstr>
      <vt:lpstr> History of presenting complaint </vt:lpstr>
      <vt:lpstr>Standard history taking</vt:lpstr>
      <vt:lpstr>Standard history taking</vt:lpstr>
      <vt:lpstr>PowerPoint Presentation</vt:lpstr>
      <vt:lpstr>Past History</vt:lpstr>
      <vt:lpstr> Questions to ask about previous medical history </vt:lpstr>
      <vt:lpstr> Surgical </vt:lpstr>
      <vt:lpstr> Obstetric (where appropriate) </vt:lpstr>
      <vt:lpstr>Current Health Status (1 of 3) </vt:lpstr>
      <vt:lpstr>Current Health Status (2 of 3) </vt:lpstr>
      <vt:lpstr>Current Health Status (3 of 3) </vt:lpstr>
      <vt:lpstr> Drug history and allergies </vt:lpstr>
      <vt:lpstr>You should take your patient’s medications with you to the hospital, when practical. </vt:lpstr>
      <vt:lpstr> Family history </vt:lpstr>
      <vt:lpstr> Social history </vt:lpstr>
      <vt:lpstr>PowerPoint Presentation</vt:lpstr>
      <vt:lpstr>Review of systems</vt:lpstr>
      <vt:lpstr>Review of systems</vt:lpstr>
      <vt:lpstr> Systems Enquiry </vt:lpstr>
      <vt:lpstr> Systems Enquiry </vt:lpstr>
      <vt:lpstr> Systems Enquiry </vt:lpstr>
      <vt:lpstr> Systems Enquiry </vt:lpstr>
      <vt:lpstr> Systems Enquiry </vt:lpstr>
      <vt:lpstr> Systems Enquiry </vt:lpstr>
      <vt:lpstr> Systems Enquiry </vt:lpstr>
      <vt:lpstr>Special Challenges</vt:lpstr>
      <vt:lpstr>Special Challenges</vt:lpstr>
      <vt:lpstr>Special challenges </vt:lpstr>
      <vt:lpstr>Special challenges</vt:lpstr>
      <vt:lpstr>Special challenges</vt:lpstr>
      <vt:lpstr>If the patient cannot provide useful information, gather it from family  or bystanders.</vt:lpstr>
      <vt:lpstr>Case study</vt:lpstr>
      <vt:lpstr>PowerPoint Presentation</vt:lpstr>
      <vt:lpstr>PowerPoint Presentation</vt:lpstr>
      <vt:lpstr>Purposes of physical assessment</vt:lpstr>
      <vt:lpstr>Indications </vt:lpstr>
      <vt:lpstr> Role of the Nurse </vt:lpstr>
      <vt:lpstr> Measurements  </vt:lpstr>
      <vt:lpstr>Procedure </vt:lpstr>
      <vt:lpstr>Assessment Techniques: </vt:lpstr>
      <vt:lpstr>Assessment Techniques: </vt:lpstr>
      <vt:lpstr>Assessment Techniques: </vt:lpstr>
      <vt:lpstr>Assessment Techniques: </vt:lpstr>
      <vt:lpstr>Inspection</vt:lpstr>
      <vt:lpstr>Inspection</vt:lpstr>
      <vt:lpstr> Palpation </vt:lpstr>
      <vt:lpstr>Palpation</vt:lpstr>
      <vt:lpstr> Palpation </vt:lpstr>
      <vt:lpstr> Palpation </vt:lpstr>
      <vt:lpstr> Palpation </vt:lpstr>
      <vt:lpstr> Palpation </vt:lpstr>
      <vt:lpstr>Palmar surface</vt:lpstr>
      <vt:lpstr>Dorsal surface</vt:lpstr>
      <vt:lpstr> Palpation </vt:lpstr>
      <vt:lpstr>Types of palpation</vt:lpstr>
      <vt:lpstr> To perform light palpation: </vt:lpstr>
      <vt:lpstr> To perform light palpation: </vt:lpstr>
      <vt:lpstr>Light palpation</vt:lpstr>
      <vt:lpstr>Types of palpation</vt:lpstr>
      <vt:lpstr>Deep palpation</vt:lpstr>
      <vt:lpstr> Percussion </vt:lpstr>
      <vt:lpstr> Percussion </vt:lpstr>
      <vt:lpstr> Percussion </vt:lpstr>
      <vt:lpstr> Percussion </vt:lpstr>
      <vt:lpstr> Percussion </vt:lpstr>
      <vt:lpstr>Percussion </vt:lpstr>
      <vt:lpstr>Percussion </vt:lpstr>
      <vt:lpstr>Percussion techniques:</vt:lpstr>
      <vt:lpstr>Percussion techniques:</vt:lpstr>
      <vt:lpstr>Percussion techniques:</vt:lpstr>
      <vt:lpstr>Percussion techniques:</vt:lpstr>
      <vt:lpstr>Percussion techniques:</vt:lpstr>
      <vt:lpstr>Percussion techniques:</vt:lpstr>
      <vt:lpstr>Percussion techniques:</vt:lpstr>
      <vt:lpstr>Mediate percussion</vt:lpstr>
      <vt:lpstr>Percussion techniques:</vt:lpstr>
      <vt:lpstr>Direct fist percussion</vt:lpstr>
      <vt:lpstr>Percussion techniques:</vt:lpstr>
      <vt:lpstr>Technique of Indirect Fist Percussion:</vt:lpstr>
      <vt:lpstr> Auscultation </vt:lpstr>
      <vt:lpstr> Auscultation </vt:lpstr>
      <vt:lpstr> Auscultation </vt:lpstr>
      <vt:lpstr>The acoustic stethoscope. </vt:lpstr>
      <vt:lpstr> Auscultation </vt:lpstr>
      <vt:lpstr> Auscultation </vt:lpstr>
      <vt:lpstr>Reflective thinking</vt:lpstr>
      <vt:lpstr> Golden Rules for Physical Assessment </vt:lpstr>
      <vt:lpstr>Equipment to perform physical assessment </vt:lpstr>
      <vt:lpstr>Equipment to perform physical assessment </vt:lpstr>
      <vt:lpstr>Equipments </vt:lpstr>
      <vt:lpstr>Equipments </vt:lpstr>
      <vt:lpstr> Preparing for a Physical Assessment </vt:lpstr>
      <vt:lpstr> Preparing for a Physical Assessment </vt:lpstr>
      <vt:lpstr>Preparing for a Physical</vt:lpstr>
      <vt:lpstr>Preparing for a Physical Assessment</vt:lpstr>
      <vt:lpstr>Preparing for a Physical Assessment</vt:lpstr>
      <vt:lpstr>Preparing for a Physical Assessment</vt:lpstr>
      <vt:lpstr>Preparing for a Physical Assessment</vt:lpstr>
      <vt:lpstr>Positions for assessing various systems</vt:lpstr>
      <vt:lpstr>Positions for assessing various systems</vt:lpstr>
      <vt:lpstr>Positions for assessing various systems</vt:lpstr>
      <vt:lpstr>Clearance </vt:lpstr>
      <vt:lpstr>HEAD TO TOE EXAMINATION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Inspection of the abdomen </vt:lpstr>
      <vt:lpstr>Auscultation of the Abdomen </vt:lpstr>
      <vt:lpstr>Peristaltic sounds</vt:lpstr>
      <vt:lpstr>Peristaltic sounds</vt:lpstr>
      <vt:lpstr>Peristaltic sounds</vt:lpstr>
      <vt:lpstr>Percussion of the abdomen </vt:lpstr>
      <vt:lpstr>Percussion of the abdomen</vt:lpstr>
      <vt:lpstr>Percussion of the liver </vt:lpstr>
      <vt:lpstr>Renal Percussion </vt:lpstr>
      <vt:lpstr>Palpation of the Abdomen </vt:lpstr>
      <vt:lpstr>Palpation of the Abdomen </vt:lpstr>
      <vt:lpstr>Deep Palpation </vt:lpstr>
      <vt:lpstr>Liver palpation </vt:lpstr>
      <vt:lpstr>Liver palpation </vt:lpstr>
      <vt:lpstr>Liver palpation </vt:lpstr>
      <vt:lpstr>PowerPoint Presentation</vt:lpstr>
      <vt:lpstr>Extremities</vt:lpstr>
      <vt:lpstr>Palpation</vt:lpstr>
      <vt:lpstr>PowerPoint Presentation</vt:lpstr>
      <vt:lpstr>PowerPoint Presentation</vt:lpstr>
      <vt:lpstr>Inspection of the Breast </vt:lpstr>
      <vt:lpstr>Inspection of the Breast </vt:lpstr>
      <vt:lpstr>Inspection of the Breast </vt:lpstr>
      <vt:lpstr>Palpation of the Breast</vt:lpstr>
      <vt:lpstr>Palpation of the Breast</vt:lpstr>
      <vt:lpstr> BREAST EXAM - Part 1  </vt:lpstr>
      <vt:lpstr>PowerPoint Presentation</vt:lpstr>
      <vt:lpstr> BREAST EXAM - Part 2  </vt:lpstr>
      <vt:lpstr> BREAST EXAM - Part 2  </vt:lpstr>
      <vt:lpstr>PowerPoint Presentation</vt:lpstr>
      <vt:lpstr> GORDON’S TYPOLOGY OF 11 FUNCTIONAL HEALTH PATTERNS </vt:lpstr>
      <vt:lpstr>FUNCTIONAL HEALTH PATTERNS</vt:lpstr>
      <vt:lpstr>FUNCTIONAL HEALTH PATTERNS</vt:lpstr>
      <vt:lpstr>FUNCTIONAL HEALTH PATTERNS</vt:lpstr>
      <vt:lpstr>FUNCTIONAL HEALTH PATTERNS</vt:lpstr>
      <vt:lpstr>FUNCTIONAL HEALTH PATTERNS CONCEPT MAPS</vt:lpstr>
      <vt:lpstr>1.  PATTERN OF HEALTH PERCEPTION &amp; HEALTH MANAGEMENT</vt:lpstr>
      <vt:lpstr>1.  PATTERN OF HEALTH PERCEPTION &amp; HEALTH MANAGEMENT</vt:lpstr>
      <vt:lpstr>FUNCTIONAL HEALTH PATTERNS</vt:lpstr>
      <vt:lpstr>FUNCTIONAL HEALTH PATTERNS</vt:lpstr>
      <vt:lpstr>FUNCTIONAL HEALTH PATTERNS</vt:lpstr>
      <vt:lpstr>FUNCTIONAL HEALTH PATTERNS CONCEPT MAPS</vt:lpstr>
      <vt:lpstr>  2. NUTRITIONAL - METABOLIC PATTERN  </vt:lpstr>
      <vt:lpstr>FUNCTIONAL HEALTH PATTERNS</vt:lpstr>
      <vt:lpstr>FUNCTIONAL HEALTH PATTERNS</vt:lpstr>
      <vt:lpstr>FUNCTIONAL HEALTH PATTERNS</vt:lpstr>
      <vt:lpstr>FUNCTIONAL HEALTH PATTERNS</vt:lpstr>
      <vt:lpstr>FUNCTIONAL HEALTH PATTERNS CONCEPT MAPS</vt:lpstr>
      <vt:lpstr> 3. PATTERN OF ELIMINATION </vt:lpstr>
      <vt:lpstr>FUNCTIONAL HEALTH PATTERNS</vt:lpstr>
      <vt:lpstr>FUNCTIONAL HEALTH PATTERNS</vt:lpstr>
      <vt:lpstr>FUNCTIONAL HEALTH PATTERNS CONCEPT MAPS</vt:lpstr>
      <vt:lpstr>4. PATTERN OF ACTIVITY &amp;     EXERCISE</vt:lpstr>
      <vt:lpstr>FUNCTIONAL HEALTH PATTERNS</vt:lpstr>
      <vt:lpstr>FUNCTIONAL HEALTH PATTERNS</vt:lpstr>
      <vt:lpstr>FUNCTIONAL HEALTH PATTERNS</vt:lpstr>
      <vt:lpstr>FUNCTIONAL HEALTH PATTERNS CONCEPT MAPS</vt:lpstr>
      <vt:lpstr> 5. COGNITIVE - PERCEPTUAL PATTERN </vt:lpstr>
      <vt:lpstr>FUNCTIONAL HEALTH PATTERNS</vt:lpstr>
      <vt:lpstr>FUNCTIONAL HEALTH PATTERNS</vt:lpstr>
      <vt:lpstr>FUNCTIONAL HEALTH PATTERNS CONCEPT MAPS</vt:lpstr>
      <vt:lpstr> 6. PATTERN OF SLEEP &amp; REST </vt:lpstr>
      <vt:lpstr>FUNCTIONAL HEALTH PATTERNS</vt:lpstr>
      <vt:lpstr>FUNCTIONAL HEALTH PATTERNS CONCEPT MAPS</vt:lpstr>
      <vt:lpstr>PATTERN OF SELF PERCEPTION &amp; SELF CONCEPT</vt:lpstr>
      <vt:lpstr>FUNCTIONAL HEALTH PATTERNS</vt:lpstr>
      <vt:lpstr>FUNCTIONAL HEALTH PATTERNS</vt:lpstr>
      <vt:lpstr>FUNCTIONAL HEALTH PATTERNS CONCEPT MAPS</vt:lpstr>
      <vt:lpstr>  8. ROLE - RELATIONSHIP PATTERN  </vt:lpstr>
      <vt:lpstr>FUNCTIONAL HEALTH PATTERNS</vt:lpstr>
      <vt:lpstr>FUNCTIONAL HEALTH PATTERNS</vt:lpstr>
      <vt:lpstr>FUNCTIONAL HEALTH PATTERNS CONCEPT MAPS</vt:lpstr>
      <vt:lpstr> 9. SEXUALITY - REPRODUCTIVE PATTERN </vt:lpstr>
      <vt:lpstr>FUNCTIONAL HEALTH PATTERNS</vt:lpstr>
      <vt:lpstr>FUNCTIONAL HEALTH PATTERNS CONCEPT MAPS</vt:lpstr>
      <vt:lpstr>10. PATTERN OF COPING &amp; STRESS TOLERANCE</vt:lpstr>
      <vt:lpstr>FUNCTIONAL HEALTH PATTERNS</vt:lpstr>
      <vt:lpstr>FUNCTIONAL HEALTH PATTERNS</vt:lpstr>
      <vt:lpstr>FUNCTIONAL HEALTH PATTERNS CONCEPT MAPS</vt:lpstr>
      <vt:lpstr> 11. PATTERN OF VALUES &amp; BELIEFS </vt:lpstr>
      <vt:lpstr>FUNCTIONAL HEALTH PATTERNS</vt:lpstr>
      <vt:lpstr>FUNCTIONAL HEALTH PATTERNS</vt:lpstr>
      <vt:lpstr>FUNCTIONAL HEALTH PATTERNS</vt:lpstr>
      <vt:lpstr>FUNCTIONAL HEALTH PATTERNS</vt:lpstr>
      <vt:lpstr>FUNCTIONAL HEALTH PATTERNS</vt:lpstr>
      <vt:lpstr>PowerPoint Presentation</vt:lpstr>
      <vt:lpstr>OBJECTIVES</vt:lpstr>
      <vt:lpstr>PowerPoint Presentation</vt:lpstr>
      <vt:lpstr>PowerPoint Presentation</vt:lpstr>
      <vt:lpstr>DEFINITION</vt:lpstr>
      <vt:lpstr>Definitions Of Critical Thinking</vt:lpstr>
      <vt:lpstr>DEFINITION</vt:lpstr>
      <vt:lpstr>Why Focus on Critical Thinking?</vt:lpstr>
      <vt:lpstr>IMPORTANCE OF CRITICAL THINKING</vt:lpstr>
      <vt:lpstr>IMPORTANCE OF CRITICAL THINKING</vt:lpstr>
      <vt:lpstr>IMPORTANCE OF CRITICAL THINKING</vt:lpstr>
      <vt:lpstr>Novice Thinking Compared with Expert Thinking</vt:lpstr>
      <vt:lpstr>Novice Thinking Compared with Expert Thinking (Continued)</vt:lpstr>
      <vt:lpstr>CREATIVITY</vt:lpstr>
      <vt:lpstr>CREATIVITY</vt:lpstr>
      <vt:lpstr>The Nature of Critical Thinking Characteristics </vt:lpstr>
      <vt:lpstr>FACTORS AFFECTING CRITICAL THINKING </vt:lpstr>
      <vt:lpstr>SKILLS IN CRITICAL THINKING</vt:lpstr>
      <vt:lpstr>SKILLS IN CRITICAL THINKING</vt:lpstr>
      <vt:lpstr>SKILLS IN CRITICAL THINKING</vt:lpstr>
      <vt:lpstr>SKILLS IN CRITICAL THINKING</vt:lpstr>
      <vt:lpstr>Critical Thinking Attitude</vt:lpstr>
      <vt:lpstr> ATTITUDES THAT FOSTER CRITICAL THINKING </vt:lpstr>
      <vt:lpstr>ATTITUDES THAT FOSTER CRITICAL THINKING</vt:lpstr>
      <vt:lpstr>ATTITUDES THAT FOSTER CRITICAL THINKING</vt:lpstr>
      <vt:lpstr>STANDARDS AND ELEMENTS OF CRITICAL THINKING</vt:lpstr>
      <vt:lpstr>STANDARDS AND ELEMENTS OF CRITICAL THINKING</vt:lpstr>
      <vt:lpstr> APPLYING CRITICAL THINKING TO NURSING PRACTICE </vt:lpstr>
      <vt:lpstr>ROLE OF CRITICAL THINKING IN NURSING</vt:lpstr>
      <vt:lpstr>APPLYING CRITICAL THINKING TO NURSING PRACTICE</vt:lpstr>
      <vt:lpstr>APPLYING CRITICAL THINKING TO NURSING PRACTICE</vt:lpstr>
      <vt:lpstr>STEPS TO DECISION - MAKING</vt:lpstr>
      <vt:lpstr>COMPARISON BETWEEN NURSING PROCESS AND DECISION-MAKING</vt:lpstr>
      <vt:lpstr>QUESTION GUIDE TO LOGICAL THINKING</vt:lpstr>
      <vt:lpstr>PARTS OF THINKING (Paul, 2001)</vt:lpstr>
      <vt:lpstr>Pitfalls of critical thinking</vt:lpstr>
      <vt:lpstr>Pitfalls of critical thinking</vt:lpstr>
      <vt:lpstr>Pitfalls of critical thinking</vt:lpstr>
      <vt:lpstr>Clinical reasoning</vt:lpstr>
      <vt:lpstr>Clinical judgment</vt:lpstr>
      <vt:lpstr>NURSING JUDGEMENTS</vt:lpstr>
      <vt:lpstr>MODEL FOR DEVELOPMENT OF NURSING JUDGMENT</vt:lpstr>
      <vt:lpstr>PowerPoint Presentation</vt:lpstr>
      <vt:lpstr>Critical Thinking And  Nursing Process</vt:lpstr>
      <vt:lpstr>CRITICAL THINKING BEHAVIOURS FROM THE NATIONAL LEAQUE OF NURSES (NLN)</vt:lpstr>
      <vt:lpstr>CRITICAL THINKING BEHAVIOURS FROM THE NATIONAL LEAQUE OF NURSES (NLN)</vt:lpstr>
      <vt:lpstr>Critical Thinking  And Nursing Process</vt:lpstr>
      <vt:lpstr>Critical Thinking  And Nursing Process</vt:lpstr>
      <vt:lpstr>Questions to Evaluate Your CT Potential</vt:lpstr>
      <vt:lpstr>Questions to Evaluate Your CT Potential</vt:lpstr>
      <vt:lpstr> APPLYING CRITICAL THINKING TO NURSING PRACTICE </vt:lpstr>
      <vt:lpstr> APPLYING CRITICAL THINKING TO NURSING PRACTICE </vt:lpstr>
      <vt:lpstr>Concept mapping </vt:lpstr>
      <vt:lpstr>Concept mapping </vt:lpstr>
      <vt:lpstr>PowerPoint Presentation</vt:lpstr>
      <vt:lpstr>LESSON OBJECTIVES</vt:lpstr>
      <vt:lpstr>Nursing Process</vt:lpstr>
      <vt:lpstr>DEFINITION</vt:lpstr>
      <vt:lpstr>Nursing Process</vt:lpstr>
      <vt:lpstr>Nursing Process</vt:lpstr>
      <vt:lpstr>Scientific Method of problem solving</vt:lpstr>
      <vt:lpstr>PowerPoint Presentation</vt:lpstr>
      <vt:lpstr>Characteristics of the Process</vt:lpstr>
      <vt:lpstr>Characteristics of the Process</vt:lpstr>
      <vt:lpstr>Characteristics of the Process</vt:lpstr>
      <vt:lpstr>  Nursing Process Characteristics  </vt:lpstr>
      <vt:lpstr>Advantages of Nursing Process</vt:lpstr>
      <vt:lpstr>Advantages of Nursing Process</vt:lpstr>
      <vt:lpstr>IMPORTANCE OF THE NURSING PROCESS</vt:lpstr>
      <vt:lpstr>  Benefits of the Nursing Process  </vt:lpstr>
      <vt:lpstr>PURPOSE OF CARE PLANNING</vt:lpstr>
      <vt:lpstr>PHASES OF THE NURSING PROCESS</vt:lpstr>
      <vt:lpstr>PHASES OF THE NURSING PROCESS</vt:lpstr>
      <vt:lpstr>The nursing process</vt:lpstr>
      <vt:lpstr>Assessment</vt:lpstr>
      <vt:lpstr>ASSESSMENT</vt:lpstr>
      <vt:lpstr>ASSESSMENT</vt:lpstr>
      <vt:lpstr>Assessment-collecting data</vt:lpstr>
      <vt:lpstr>Assessment-collecting data</vt:lpstr>
      <vt:lpstr>Types of Assessments</vt:lpstr>
      <vt:lpstr>ASSESSMENT</vt:lpstr>
      <vt:lpstr>Nursing Diagnosis</vt:lpstr>
      <vt:lpstr>DIAGNOSIS</vt:lpstr>
      <vt:lpstr> Characteristics of Nursing Diagnoses  </vt:lpstr>
      <vt:lpstr>Types of Nursing Diagnoses</vt:lpstr>
      <vt:lpstr>Types of Nursing Diagnoses</vt:lpstr>
      <vt:lpstr>QUALIFIERS FOR DIAGNOSIS</vt:lpstr>
      <vt:lpstr>QUALIFIERS FOR DIAGNOSIS</vt:lpstr>
      <vt:lpstr>DIAGNOSIS</vt:lpstr>
      <vt:lpstr>   Nsg Dx        vs      MD Dx</vt:lpstr>
      <vt:lpstr>Formulating a Nursing Diagnosis</vt:lpstr>
      <vt:lpstr>Nursing Diagnosis</vt:lpstr>
      <vt:lpstr>NANDA NURSING DIAGNOSES</vt:lpstr>
      <vt:lpstr>NANDA NURSING DIAGNOSES</vt:lpstr>
      <vt:lpstr>NANDA NURSING DIAGNOSES</vt:lpstr>
      <vt:lpstr>NANDA NURSING DIAGNOSES</vt:lpstr>
      <vt:lpstr>NANDA NURSING DIAGNOSES</vt:lpstr>
      <vt:lpstr>COMPONENTS OF NURSING DIAGNOSIS LABEL</vt:lpstr>
      <vt:lpstr>DIAGNOSTIC PROCESS</vt:lpstr>
      <vt:lpstr>DIAGNOSTIC PROCESS</vt:lpstr>
      <vt:lpstr>DIAGNOSTIC PROCESS</vt:lpstr>
      <vt:lpstr>DIAGNOSTIC PROCESS</vt:lpstr>
      <vt:lpstr>Planning</vt:lpstr>
      <vt:lpstr>PLANNING</vt:lpstr>
      <vt:lpstr>PLANNING</vt:lpstr>
      <vt:lpstr>PLANNING</vt:lpstr>
      <vt:lpstr>PLANNING PROCESS</vt:lpstr>
      <vt:lpstr>Planning – Begin by prioritizing client problems</vt:lpstr>
      <vt:lpstr>Goals are patient-centered and                      SMART</vt:lpstr>
      <vt:lpstr>PURPOSE OF DESIRED OUTCOME/ GOAL</vt:lpstr>
      <vt:lpstr>Planning Developing a goal and outcome statement</vt:lpstr>
      <vt:lpstr>Planning Developing a goal and outcome statement</vt:lpstr>
      <vt:lpstr>PURPOSE OF DESIRED OUTCOME/ GOAL</vt:lpstr>
      <vt:lpstr>Planning-select interventions</vt:lpstr>
      <vt:lpstr>Interventions – 3 types</vt:lpstr>
      <vt:lpstr>NURSING INTERVENTIONS TO ADDRESS DIFFERENT ETIOLOGIES</vt:lpstr>
      <vt:lpstr>Implemention</vt:lpstr>
      <vt:lpstr>IMPLEMENTATION</vt:lpstr>
      <vt:lpstr>IMPLEMENTATION</vt:lpstr>
      <vt:lpstr> Five activities of the implementing phase</vt:lpstr>
      <vt:lpstr>IMPLEMENTATION</vt:lpstr>
      <vt:lpstr>IMPLEMENTATION</vt:lpstr>
      <vt:lpstr>IMPLEMENTATION</vt:lpstr>
      <vt:lpstr>IMPLEMENTATION</vt:lpstr>
      <vt:lpstr>RATIONALE</vt:lpstr>
      <vt:lpstr>Evaluation- To determine effectiveness of NCP</vt:lpstr>
      <vt:lpstr>EVALUATION</vt:lpstr>
      <vt:lpstr>EVALUATION</vt:lpstr>
      <vt:lpstr>EVALUATION</vt:lpstr>
      <vt:lpstr> Evaluation Purpose  </vt:lpstr>
      <vt:lpstr>EVALUATION</vt:lpstr>
      <vt:lpstr>Characteristics of Evaluation</vt:lpstr>
      <vt:lpstr>Evaluation</vt:lpstr>
      <vt:lpstr>WRITING A CARE PLAN</vt:lpstr>
      <vt:lpstr>WRITING A CARE PLAN</vt:lpstr>
      <vt:lpstr>WRITING A CARE PLAN</vt:lpstr>
      <vt:lpstr>NURSING ORDERS</vt:lpstr>
      <vt:lpstr>Planning for Nursing Care</vt:lpstr>
      <vt:lpstr>CRITICAL THINKING IN THE NURSING PROCESS</vt:lpstr>
      <vt:lpstr>CRITICAL THINKING IN THE NURSING PROCESS</vt:lpstr>
      <vt:lpstr>CRITICAL THINKING IN THE NURSING PROCESS</vt:lpstr>
      <vt:lpstr>CRITICAL THINKING IN THE NURSING PROCESS</vt:lpstr>
      <vt:lpstr> Case Study </vt:lpstr>
      <vt:lpstr>PowerPoint Presentation</vt:lpstr>
      <vt:lpstr>PowerPoint Presentation</vt:lpstr>
      <vt:lpstr>PowerPoint Presentation</vt:lpstr>
      <vt:lpstr>PowerPoint Presentation</vt:lpstr>
      <vt:lpstr> Nursing Actions: </vt:lpstr>
      <vt:lpstr> Nursing Actions: </vt:lpstr>
      <vt:lpstr> Implementation of care </vt:lpstr>
      <vt:lpstr> Evaluation: At the end of two days: </vt:lpstr>
      <vt:lpstr>PowerPoint Presentation</vt:lpstr>
      <vt:lpstr>PowerPoint Presentation</vt:lpstr>
      <vt:lpstr>FOOD FOR THOUGHT</vt:lpstr>
      <vt:lpstr>PowerPoint Presentation</vt:lpstr>
      <vt:lpstr>PowerPoint Presentation</vt:lpstr>
      <vt:lpstr>NURSING THEORIES AND MODELS</vt:lpstr>
      <vt:lpstr>PowerPoint Presentation</vt:lpstr>
      <vt:lpstr>DEFINITION OF TERMS</vt:lpstr>
      <vt:lpstr>DEFINITION OF TERMS</vt:lpstr>
      <vt:lpstr>PowerPoint Presentation</vt:lpstr>
      <vt:lpstr>DEFINITION OF TERMS</vt:lpstr>
      <vt:lpstr>DEFINITION OF TERMS</vt:lpstr>
      <vt:lpstr>DEFINITION OF TERMS</vt:lpstr>
      <vt:lpstr>DEFINITION OF TERMS</vt:lpstr>
      <vt:lpstr>DEFINITION OF TERMS</vt:lpstr>
      <vt:lpstr>DEFINITION OF TERMS</vt:lpstr>
      <vt:lpstr>DEFINITION OF TERMS</vt:lpstr>
      <vt:lpstr>DEFINITION OF TERMS</vt:lpstr>
      <vt:lpstr>DEFINITION OF TERMS</vt:lpstr>
      <vt:lpstr> PURPOSES OF NURSING THEORY </vt:lpstr>
      <vt:lpstr>PURPOSES OF NURSING THEORY</vt:lpstr>
      <vt:lpstr> IMPORTANCE OF NURSING THEORIES IN NURSING PROCESS </vt:lpstr>
      <vt:lpstr> IMPORTANCE OF NURSING THEORIES IN NURSING PROCESS </vt:lpstr>
      <vt:lpstr>IMPORTANCE OF NURSING THEORIES IN NURSING PROCESS</vt:lpstr>
      <vt:lpstr> METAPARADIGMS IN NURSING </vt:lpstr>
      <vt:lpstr> METAPARADIGMS IN NURSING </vt:lpstr>
      <vt:lpstr>NON-NURSING THEORIES USED IN NURSING</vt:lpstr>
      <vt:lpstr>NON-NURSING THEORIES USED IN NURSING</vt:lpstr>
      <vt:lpstr>MASLOWS HIERACHY OF HUMAN NEEDS</vt:lpstr>
      <vt:lpstr>COMPONENTS OF A THEORY </vt:lpstr>
      <vt:lpstr>TYPES OF THEORIES </vt:lpstr>
      <vt:lpstr>TYPES OF THEORIES</vt:lpstr>
      <vt:lpstr>TYPES OF THEORIES</vt:lpstr>
      <vt:lpstr>TYPES OF THEORIES</vt:lpstr>
      <vt:lpstr>According to Orientation or focus of the theory</vt:lpstr>
      <vt:lpstr>Categories of nursing theories</vt:lpstr>
      <vt:lpstr>Client centered theory</vt:lpstr>
      <vt:lpstr> Nurse – client dynamics</vt:lpstr>
      <vt:lpstr>Client Nurse  Environment Dynamics</vt:lpstr>
      <vt:lpstr>MAJOR THEORISTS</vt:lpstr>
      <vt:lpstr>FLORENCE NIGHTINGALE</vt:lpstr>
      <vt:lpstr>FLORENCE NIGHTINGALE</vt:lpstr>
      <vt:lpstr>FLORENCE NIGHTINGALE</vt:lpstr>
      <vt:lpstr>FLORENCE NIGHTINGALE</vt:lpstr>
      <vt:lpstr>PowerPoint Presentation</vt:lpstr>
      <vt:lpstr> Assumptions of Nightingale's Theory  </vt:lpstr>
      <vt:lpstr> Application of Nightingale's theory in practice: </vt:lpstr>
      <vt:lpstr> Criticisms </vt:lpstr>
      <vt:lpstr>Conclusion </vt:lpstr>
      <vt:lpstr>VIRGINIA HENDERSON</vt:lpstr>
      <vt:lpstr>VIRGINIA HENDERSON</vt:lpstr>
      <vt:lpstr>VIRGINIA HENDERSON</vt:lpstr>
      <vt:lpstr>VIRGINIA HENDERSON</vt:lpstr>
      <vt:lpstr>VIRGINIA HENDERSON</vt:lpstr>
      <vt:lpstr>PowerPoint Presentation</vt:lpstr>
      <vt:lpstr>PowerPoint Presentation</vt:lpstr>
      <vt:lpstr>PowerPoint Presentation</vt:lpstr>
      <vt:lpstr>PowerPoint Presentation</vt:lpstr>
      <vt:lpstr> Assumptions </vt:lpstr>
      <vt:lpstr> Assumptions </vt:lpstr>
      <vt:lpstr> Assumptions </vt:lpstr>
      <vt:lpstr> Conclusion </vt:lpstr>
      <vt:lpstr>DOROTHEA OREM</vt:lpstr>
      <vt:lpstr>DOROTHEA OREM</vt:lpstr>
      <vt:lpstr>DOROTHEA OREM</vt:lpstr>
      <vt:lpstr>DOROTHEA OREM</vt:lpstr>
      <vt:lpstr>DOROTHEA OREM</vt:lpstr>
      <vt:lpstr>DOROTHEA OREM</vt:lpstr>
      <vt:lpstr>DOROTHEA OREM</vt:lpstr>
      <vt:lpstr>DOROTHEA OREM</vt:lpstr>
      <vt:lpstr>DOROTHEA OREM</vt:lpstr>
      <vt:lpstr>DOROTHEA OREM</vt:lpstr>
      <vt:lpstr>Assumptions </vt:lpstr>
      <vt:lpstr>Assumptions </vt:lpstr>
      <vt:lpstr>Assumptions </vt:lpstr>
      <vt:lpstr>DOROTHEA OREM</vt:lpstr>
      <vt:lpstr>DOROTHEA OREM</vt:lpstr>
      <vt:lpstr>DOROTHEA OREM</vt:lpstr>
      <vt:lpstr>DOROTHEA OREM</vt:lpstr>
      <vt:lpstr>DOROTHEA OREM</vt:lpstr>
      <vt:lpstr>DOROTHEA OREM</vt:lpstr>
      <vt:lpstr>DOROTHEA OREM</vt:lpstr>
      <vt:lpstr>DOROTHEA OREM</vt:lpstr>
      <vt:lpstr>DOROTHEA OREM</vt:lpstr>
      <vt:lpstr>DOROTHEA OREM</vt:lpstr>
      <vt:lpstr>BETTY NEUMAN</vt:lpstr>
      <vt:lpstr>BETTY NEUMAN</vt:lpstr>
      <vt:lpstr>BETTY NEUMAN</vt:lpstr>
      <vt:lpstr>BETTY NEUMAN</vt:lpstr>
      <vt:lpstr>BETTY NEUMAN</vt:lpstr>
      <vt:lpstr>Flexible Lines of Defense</vt:lpstr>
      <vt:lpstr> Normal Line of Defense  </vt:lpstr>
      <vt:lpstr> Lines of Resistance </vt:lpstr>
      <vt:lpstr>Stressors</vt:lpstr>
      <vt:lpstr>Stressors</vt:lpstr>
      <vt:lpstr> KEY CONCEPTS  </vt:lpstr>
      <vt:lpstr> KEY CONCEPTS  </vt:lpstr>
      <vt:lpstr> Basic Structure Energy Resources </vt:lpstr>
      <vt:lpstr>BETTY NEUMAN</vt:lpstr>
      <vt:lpstr>Assumptions </vt:lpstr>
      <vt:lpstr>Assumptions</vt:lpstr>
      <vt:lpstr>Assumptions </vt:lpstr>
      <vt:lpstr>Assumptions </vt:lpstr>
      <vt:lpstr>Assumptions</vt:lpstr>
      <vt:lpstr>HILDEGARD PEPLAU</vt:lpstr>
      <vt:lpstr> Major Concepts  </vt:lpstr>
      <vt:lpstr>Major Concepts</vt:lpstr>
      <vt:lpstr>Major Concepts</vt:lpstr>
      <vt:lpstr>HILDEGARD PEPLAU</vt:lpstr>
      <vt:lpstr>Factors influencing orientation phase</vt:lpstr>
      <vt:lpstr>HILDEGARD PEPLAU</vt:lpstr>
      <vt:lpstr>HILDEGARD PEPLAU</vt:lpstr>
      <vt:lpstr> Roles of nurse  </vt:lpstr>
      <vt:lpstr> Roles of nurse  </vt:lpstr>
      <vt:lpstr> Assumptions </vt:lpstr>
      <vt:lpstr>MARTHA ROGERS</vt:lpstr>
      <vt:lpstr>MARTHA ROGERS</vt:lpstr>
      <vt:lpstr>MARTHA ROGERS</vt:lpstr>
      <vt:lpstr>MARTHA ROGERS</vt:lpstr>
      <vt:lpstr>MARTHA ROGERS</vt:lpstr>
      <vt:lpstr>MARTHA ROGERS</vt:lpstr>
      <vt:lpstr>MARTHA ROGERS</vt:lpstr>
      <vt:lpstr>MARTHA ROGERS</vt:lpstr>
      <vt:lpstr>MARTHA ROGERS</vt:lpstr>
      <vt:lpstr>MARTHA ROGERS</vt:lpstr>
      <vt:lpstr>MARTHA ROGERS</vt:lpstr>
      <vt:lpstr>MARTHA ROGERS</vt:lpstr>
      <vt:lpstr> Environment  </vt:lpstr>
      <vt:lpstr> Environment  </vt:lpstr>
      <vt:lpstr>MARTHA ROGERS</vt:lpstr>
      <vt:lpstr>MARTHA ROGERS</vt:lpstr>
      <vt:lpstr>MARTHA ROGERS</vt:lpstr>
      <vt:lpstr>MARTHA ROGERS</vt:lpstr>
      <vt:lpstr>MARTHA ROGERS</vt:lpstr>
      <vt:lpstr>IMOGENE KING</vt:lpstr>
      <vt:lpstr>IMOGENE KING</vt:lpstr>
      <vt:lpstr>IMOGENE KING</vt:lpstr>
      <vt:lpstr>IMOGENE KING</vt:lpstr>
      <vt:lpstr>IMOGENE KING</vt:lpstr>
      <vt:lpstr>IMOGENE KING</vt:lpstr>
      <vt:lpstr>IMOGENE KING</vt:lpstr>
      <vt:lpstr>IMOGENE KING</vt:lpstr>
      <vt:lpstr>IMOGENE KING</vt:lpstr>
      <vt:lpstr>IMOGENE KING</vt:lpstr>
      <vt:lpstr>IMOGENE KING</vt:lpstr>
      <vt:lpstr>IMOGENE KING</vt:lpstr>
      <vt:lpstr>IMOGENE KING</vt:lpstr>
      <vt:lpstr>IMOGENE KING</vt:lpstr>
      <vt:lpstr>IMOGENE KING</vt:lpstr>
      <vt:lpstr>IMOGENE KING</vt:lpstr>
      <vt:lpstr>IMOGENE KING</vt:lpstr>
      <vt:lpstr>IMOGENE KING</vt:lpstr>
      <vt:lpstr>IMOGENE KING</vt:lpstr>
      <vt:lpstr>IMOGENE KING</vt:lpstr>
      <vt:lpstr>IMOGENE KING</vt:lpstr>
      <vt:lpstr>IDA JEAN ORLANDO</vt:lpstr>
      <vt:lpstr>IDA JEAN ORLANDO</vt:lpstr>
      <vt:lpstr>IDA JEAN ORLANDO</vt:lpstr>
      <vt:lpstr>IDA JEAN ORLANDO</vt:lpstr>
      <vt:lpstr>IDA JEAN ORLANDO</vt:lpstr>
      <vt:lpstr>IDA JEAN ORLANDO</vt:lpstr>
      <vt:lpstr>IDA JEAN ORLANDO</vt:lpstr>
      <vt:lpstr>IDA JEAN ORLANDO</vt:lpstr>
      <vt:lpstr>IDA JEAN ORLANDO</vt:lpstr>
      <vt:lpstr>IDA JEAN ORLANDO</vt:lpstr>
      <vt:lpstr>PowerPoint Presentation</vt:lpstr>
      <vt:lpstr>IDA JEAN ORLANDO</vt:lpstr>
      <vt:lpstr>IDA JEAN ORLANDO</vt:lpstr>
      <vt:lpstr>PowerPoint Presentation</vt:lpstr>
      <vt:lpstr>IDA JEAN ORLANDO</vt:lpstr>
      <vt:lpstr>Summary </vt:lpstr>
      <vt:lpstr>Summary</vt:lpstr>
      <vt:lpstr>Summary</vt:lpstr>
      <vt:lpstr>Summary</vt:lpstr>
      <vt:lpstr>Summary</vt:lpstr>
      <vt:lpstr>Summary</vt:lpstr>
      <vt:lpstr>Summary</vt:lpstr>
      <vt:lpstr>Summary</vt:lpstr>
      <vt:lpstr>Summary</vt:lpstr>
      <vt:lpstr>Summary</vt:lpstr>
      <vt:lpstr>Summary</vt:lpstr>
      <vt:lpstr>Summary</vt:lpstr>
      <vt:lpstr> CONCLUSION  </vt:lpstr>
      <vt:lpstr>CLASS ASSIGNMENT</vt:lpstr>
      <vt:lpstr>CLASS ASSIGNMENT (CONT’D)</vt:lpstr>
      <vt:lpstr>CLASS ASSIGNMENT (CONT’D)</vt:lpstr>
      <vt:lpstr>CLASS ASSIGNMENT (CONT’D)</vt:lpstr>
      <vt:lpstr>CLASS ASSIGNMENT</vt:lpstr>
      <vt:lpstr>CLASS ASSIGNMENT</vt:lpstr>
      <vt:lpstr>CLASS ASSIGNMENT</vt:lpstr>
      <vt:lpstr>CLASS ASSIGNMENT</vt:lpstr>
      <vt:lpstr>CLASS ASSIGNMENT</vt:lpstr>
      <vt:lpstr>CLASS ASSIGNMENT</vt:lpstr>
      <vt:lpstr>CLASS ASSIGNMENT</vt:lpstr>
      <vt:lpstr>CLASS ASSIGNMENT</vt:lpstr>
      <vt:lpstr>TAKE AWAY </vt:lpstr>
      <vt:lpstr>FIRST AID</vt:lpstr>
      <vt:lpstr>Definition </vt:lpstr>
      <vt:lpstr>Legal Considerations </vt:lpstr>
      <vt:lpstr> PURPOSE OF FIRST AID  </vt:lpstr>
      <vt:lpstr> PRINCIPLES OF FIRST AID </vt:lpstr>
      <vt:lpstr> FIRST AID RULES  </vt:lpstr>
      <vt:lpstr> FIRST AID RULES  </vt:lpstr>
      <vt:lpstr> PRIORITY OF TREATMENT </vt:lpstr>
      <vt:lpstr>Initial assessment </vt:lpstr>
      <vt:lpstr> Things you should have: </vt:lpstr>
      <vt:lpstr>PowerPoint Presentation</vt:lpstr>
      <vt:lpstr>Family Kit – general purpose family first aid kit.</vt:lpstr>
      <vt:lpstr>PowerPoint Presentation</vt:lpstr>
      <vt:lpstr> Assessment of and Positioning the Casualty </vt:lpstr>
      <vt:lpstr>Airway</vt:lpstr>
      <vt:lpstr>PowerPoint Presentation</vt:lpstr>
      <vt:lpstr>Procedure </vt:lpstr>
      <vt:lpstr>Procedure </vt:lpstr>
      <vt:lpstr> ASSESSING THE SITUATION </vt:lpstr>
      <vt:lpstr> ASSESSING THE SITUATION </vt:lpstr>
      <vt:lpstr> ASSESSING THE SITUATION </vt:lpstr>
      <vt:lpstr>BURNS &amp; SCALDS</vt:lpstr>
      <vt:lpstr> TREATMENT </vt:lpstr>
      <vt:lpstr> TREATMENT </vt:lpstr>
      <vt:lpstr>TREATMENT</vt:lpstr>
      <vt:lpstr> CUTS &amp; SCRAPES </vt:lpstr>
      <vt:lpstr> BLEEDING </vt:lpstr>
      <vt:lpstr>BLEEDING</vt:lpstr>
      <vt:lpstr> BREATHING PROBLEMS </vt:lpstr>
      <vt:lpstr> TREATMENT </vt:lpstr>
      <vt:lpstr>TREATMENT</vt:lpstr>
      <vt:lpstr>TREATMENT</vt:lpstr>
      <vt:lpstr>TREATMENT</vt:lpstr>
      <vt:lpstr> FRACTURE </vt:lpstr>
      <vt:lpstr> TREATMENT </vt:lpstr>
      <vt:lpstr>TREATMENT</vt:lpstr>
      <vt:lpstr>TREATMENT</vt:lpstr>
      <vt:lpstr> CHEMICAL BURNS </vt:lpstr>
      <vt:lpstr>PowerPoint Presentation</vt:lpstr>
      <vt:lpstr> CHOKING, AIRWAY OBSTRUCTION </vt:lpstr>
      <vt:lpstr> CHOKING, AIRWAY OBSTRUCTION </vt:lpstr>
      <vt:lpstr> CHOKING, AIRWAY OBSTRUCTION </vt:lpstr>
      <vt:lpstr>Heimlich Maneuver</vt:lpstr>
      <vt:lpstr>PowerPoint Presentation</vt:lpstr>
      <vt:lpstr>PowerPoint Presentation</vt:lpstr>
      <vt:lpstr>Heimlich Maneuver</vt:lpstr>
      <vt:lpstr>Heimlich Maneuver</vt:lpstr>
      <vt:lpstr>Heimlich Maneuver</vt:lpstr>
      <vt:lpstr>CHOKING, AIRWAY OBSTRUCTION</vt:lpstr>
      <vt:lpstr>CHOKING, AIRWAY OBSTRUCTION</vt:lpstr>
      <vt:lpstr>PowerPoint Presentation</vt:lpstr>
      <vt:lpstr>PowerPoint Presentation</vt:lpstr>
      <vt:lpstr> POISONING  </vt:lpstr>
      <vt:lpstr> POISONING </vt:lpstr>
      <vt:lpstr> POISONING </vt:lpstr>
      <vt:lpstr>POISONING</vt:lpstr>
      <vt:lpstr>POISONING</vt:lpstr>
      <vt:lpstr>UNCONSCIOUSNESS</vt:lpstr>
      <vt:lpstr>Levels of unconscious episodes </vt:lpstr>
      <vt:lpstr> Primary Survey </vt:lpstr>
      <vt:lpstr>UNCONSCIOUSNESS</vt:lpstr>
      <vt:lpstr> UNCONSCIOUSNESS </vt:lpstr>
      <vt:lpstr> UNCONSCIOUSNESS </vt:lpstr>
      <vt:lpstr> UNCONSCIOUSNESS </vt:lpstr>
      <vt:lpstr>PowerPoint Presentation</vt:lpstr>
      <vt:lpstr> GENERAL INSECT STINGS  </vt:lpstr>
      <vt:lpstr> Bed Bug Bites  </vt:lpstr>
      <vt:lpstr>  Bee &amp; Wasp Stings    </vt:lpstr>
      <vt:lpstr> Bee &amp; Wasp Stings  </vt:lpstr>
      <vt:lpstr> Scorpion Sting  </vt:lpstr>
      <vt:lpstr> Snake Bite  </vt:lpstr>
      <vt:lpstr> Snake Bite  </vt:lpstr>
      <vt:lpstr> Snake Bite  </vt:lpstr>
      <vt:lpstr> Snake Bite  </vt:lpstr>
      <vt:lpstr> Snake Bite  </vt:lpstr>
      <vt:lpstr> Sprains  </vt:lpstr>
      <vt:lpstr>Sprains</vt:lpstr>
      <vt:lpstr>Foreign body in the eye</vt:lpstr>
      <vt:lpstr>Splinting</vt:lpstr>
      <vt:lpstr> General Principles of Splinting  </vt:lpstr>
      <vt:lpstr>Splinting </vt:lpstr>
      <vt:lpstr>Splinting </vt:lpstr>
      <vt:lpstr>Triangular bandage</vt:lpstr>
      <vt:lpstr>How to bandage a hand</vt:lpstr>
      <vt:lpstr>Tensor bandages</vt:lpstr>
      <vt:lpstr>Elastic compression bandage</vt:lpstr>
      <vt:lpstr>Adult CPR</vt:lpstr>
      <vt:lpstr>Adult CPR</vt:lpstr>
      <vt:lpstr>Recovery position </vt:lpstr>
      <vt:lpstr>Reference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 CONCEPTS IN NURSING PRACTICE</dc:title>
  <dc:creator>Joyce</dc:creator>
  <cp:lastModifiedBy>Shuaib</cp:lastModifiedBy>
  <cp:revision>902</cp:revision>
  <dcterms:created xsi:type="dcterms:W3CDTF">2012-01-11T18:46:17Z</dcterms:created>
  <dcterms:modified xsi:type="dcterms:W3CDTF">2014-09-29T18:56:42Z</dcterms:modified>
</cp:coreProperties>
</file>