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87"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7" d="100"/>
          <a:sy n="57" d="100"/>
        </p:scale>
        <p:origin x="-1070"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020B9F-F896-4FC8-81C3-C73311077992}" type="datetimeFigureOut">
              <a:rPr lang="en-US" smtClean="0"/>
              <a:t>11/1/2021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64F3FE-08EF-4A96-96D4-84485DD4FA2B}" type="slidenum">
              <a:rPr lang="en-US" smtClean="0"/>
              <a:t>‹#›</a:t>
            </a:fld>
            <a:endParaRPr lang="en-US"/>
          </a:p>
        </p:txBody>
      </p:sp>
    </p:spTree>
    <p:extLst>
      <p:ext uri="{BB962C8B-B14F-4D97-AF65-F5344CB8AC3E}">
        <p14:creationId xmlns:p14="http://schemas.microsoft.com/office/powerpoint/2010/main" val="2490399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64F3FE-08EF-4A96-96D4-84485DD4FA2B}" type="slidenum">
              <a:rPr lang="en-US" smtClean="0"/>
              <a:t>7</a:t>
            </a:fld>
            <a:endParaRPr lang="en-US"/>
          </a:p>
        </p:txBody>
      </p:sp>
    </p:spTree>
    <p:extLst>
      <p:ext uri="{BB962C8B-B14F-4D97-AF65-F5344CB8AC3E}">
        <p14:creationId xmlns:p14="http://schemas.microsoft.com/office/powerpoint/2010/main" val="1979719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627A5A2-54AB-43C9-B3C0-E514657A6AF8}"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D587D-0B0A-4ABE-B1E4-E90DD0FF8007}" type="slidenum">
              <a:rPr lang="en-US" smtClean="0"/>
              <a:t>‹#›</a:t>
            </a:fld>
            <a:endParaRPr lang="en-US"/>
          </a:p>
        </p:txBody>
      </p:sp>
    </p:spTree>
    <p:extLst>
      <p:ext uri="{BB962C8B-B14F-4D97-AF65-F5344CB8AC3E}">
        <p14:creationId xmlns:p14="http://schemas.microsoft.com/office/powerpoint/2010/main" val="345100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27A5A2-54AB-43C9-B3C0-E514657A6AF8}"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D587D-0B0A-4ABE-B1E4-E90DD0FF8007}" type="slidenum">
              <a:rPr lang="en-US" smtClean="0"/>
              <a:t>‹#›</a:t>
            </a:fld>
            <a:endParaRPr lang="en-US"/>
          </a:p>
        </p:txBody>
      </p:sp>
    </p:spTree>
    <p:extLst>
      <p:ext uri="{BB962C8B-B14F-4D97-AF65-F5344CB8AC3E}">
        <p14:creationId xmlns:p14="http://schemas.microsoft.com/office/powerpoint/2010/main" val="3202752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27A5A2-54AB-43C9-B3C0-E514657A6AF8}"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D587D-0B0A-4ABE-B1E4-E90DD0FF8007}" type="slidenum">
              <a:rPr lang="en-US" smtClean="0"/>
              <a:t>‹#›</a:t>
            </a:fld>
            <a:endParaRPr lang="en-US"/>
          </a:p>
        </p:txBody>
      </p:sp>
    </p:spTree>
    <p:extLst>
      <p:ext uri="{BB962C8B-B14F-4D97-AF65-F5344CB8AC3E}">
        <p14:creationId xmlns:p14="http://schemas.microsoft.com/office/powerpoint/2010/main" val="232198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27A5A2-54AB-43C9-B3C0-E514657A6AF8}"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D587D-0B0A-4ABE-B1E4-E90DD0FF8007}" type="slidenum">
              <a:rPr lang="en-US" smtClean="0"/>
              <a:t>‹#›</a:t>
            </a:fld>
            <a:endParaRPr lang="en-US"/>
          </a:p>
        </p:txBody>
      </p:sp>
    </p:spTree>
    <p:extLst>
      <p:ext uri="{BB962C8B-B14F-4D97-AF65-F5344CB8AC3E}">
        <p14:creationId xmlns:p14="http://schemas.microsoft.com/office/powerpoint/2010/main" val="341553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27A5A2-54AB-43C9-B3C0-E514657A6AF8}"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D587D-0B0A-4ABE-B1E4-E90DD0FF8007}" type="slidenum">
              <a:rPr lang="en-US" smtClean="0"/>
              <a:t>‹#›</a:t>
            </a:fld>
            <a:endParaRPr lang="en-US"/>
          </a:p>
        </p:txBody>
      </p:sp>
    </p:spTree>
    <p:extLst>
      <p:ext uri="{BB962C8B-B14F-4D97-AF65-F5344CB8AC3E}">
        <p14:creationId xmlns:p14="http://schemas.microsoft.com/office/powerpoint/2010/main" val="464067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627A5A2-54AB-43C9-B3C0-E514657A6AF8}"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D587D-0B0A-4ABE-B1E4-E90DD0FF8007}" type="slidenum">
              <a:rPr lang="en-US" smtClean="0"/>
              <a:t>‹#›</a:t>
            </a:fld>
            <a:endParaRPr lang="en-US"/>
          </a:p>
        </p:txBody>
      </p:sp>
    </p:spTree>
    <p:extLst>
      <p:ext uri="{BB962C8B-B14F-4D97-AF65-F5344CB8AC3E}">
        <p14:creationId xmlns:p14="http://schemas.microsoft.com/office/powerpoint/2010/main" val="1050847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627A5A2-54AB-43C9-B3C0-E514657A6AF8}" type="datetimeFigureOut">
              <a:rPr lang="en-US" smtClean="0"/>
              <a:t>11/1/2021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AD587D-0B0A-4ABE-B1E4-E90DD0FF8007}" type="slidenum">
              <a:rPr lang="en-US" smtClean="0"/>
              <a:t>‹#›</a:t>
            </a:fld>
            <a:endParaRPr lang="en-US"/>
          </a:p>
        </p:txBody>
      </p:sp>
    </p:spTree>
    <p:extLst>
      <p:ext uri="{BB962C8B-B14F-4D97-AF65-F5344CB8AC3E}">
        <p14:creationId xmlns:p14="http://schemas.microsoft.com/office/powerpoint/2010/main" val="649752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27A5A2-54AB-43C9-B3C0-E514657A6AF8}" type="datetimeFigureOut">
              <a:rPr lang="en-US" smtClean="0"/>
              <a:t>11/1/2021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AD587D-0B0A-4ABE-B1E4-E90DD0FF8007}" type="slidenum">
              <a:rPr lang="en-US" smtClean="0"/>
              <a:t>‹#›</a:t>
            </a:fld>
            <a:endParaRPr lang="en-US"/>
          </a:p>
        </p:txBody>
      </p:sp>
    </p:spTree>
    <p:extLst>
      <p:ext uri="{BB962C8B-B14F-4D97-AF65-F5344CB8AC3E}">
        <p14:creationId xmlns:p14="http://schemas.microsoft.com/office/powerpoint/2010/main" val="1052179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27A5A2-54AB-43C9-B3C0-E514657A6AF8}" type="datetimeFigureOut">
              <a:rPr lang="en-US" smtClean="0"/>
              <a:t>11/1/2021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AD587D-0B0A-4ABE-B1E4-E90DD0FF8007}" type="slidenum">
              <a:rPr lang="en-US" smtClean="0"/>
              <a:t>‹#›</a:t>
            </a:fld>
            <a:endParaRPr lang="en-US"/>
          </a:p>
        </p:txBody>
      </p:sp>
    </p:spTree>
    <p:extLst>
      <p:ext uri="{BB962C8B-B14F-4D97-AF65-F5344CB8AC3E}">
        <p14:creationId xmlns:p14="http://schemas.microsoft.com/office/powerpoint/2010/main" val="160313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27A5A2-54AB-43C9-B3C0-E514657A6AF8}"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D587D-0B0A-4ABE-B1E4-E90DD0FF8007}" type="slidenum">
              <a:rPr lang="en-US" smtClean="0"/>
              <a:t>‹#›</a:t>
            </a:fld>
            <a:endParaRPr lang="en-US"/>
          </a:p>
        </p:txBody>
      </p:sp>
    </p:spTree>
    <p:extLst>
      <p:ext uri="{BB962C8B-B14F-4D97-AF65-F5344CB8AC3E}">
        <p14:creationId xmlns:p14="http://schemas.microsoft.com/office/powerpoint/2010/main" val="3821280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27A5A2-54AB-43C9-B3C0-E514657A6AF8}"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D587D-0B0A-4ABE-B1E4-E90DD0FF8007}" type="slidenum">
              <a:rPr lang="en-US" smtClean="0"/>
              <a:t>‹#›</a:t>
            </a:fld>
            <a:endParaRPr lang="en-US"/>
          </a:p>
        </p:txBody>
      </p:sp>
    </p:spTree>
    <p:extLst>
      <p:ext uri="{BB962C8B-B14F-4D97-AF65-F5344CB8AC3E}">
        <p14:creationId xmlns:p14="http://schemas.microsoft.com/office/powerpoint/2010/main" val="4011261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27A5A2-54AB-43C9-B3C0-E514657A6AF8}" type="datetimeFigureOut">
              <a:rPr lang="en-US" smtClean="0"/>
              <a:t>11/1/2021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AD587D-0B0A-4ABE-B1E4-E90DD0FF8007}" type="slidenum">
              <a:rPr lang="en-US" smtClean="0"/>
              <a:t>‹#›</a:t>
            </a:fld>
            <a:endParaRPr lang="en-US"/>
          </a:p>
        </p:txBody>
      </p:sp>
    </p:spTree>
    <p:extLst>
      <p:ext uri="{BB962C8B-B14F-4D97-AF65-F5344CB8AC3E}">
        <p14:creationId xmlns:p14="http://schemas.microsoft.com/office/powerpoint/2010/main" val="16833258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04800"/>
            <a:ext cx="7772400" cy="2286000"/>
          </a:xfrm>
        </p:spPr>
        <p:txBody>
          <a:bodyPr/>
          <a:lstStyle/>
          <a:p>
            <a:r>
              <a:rPr lang="en-US" b="1" dirty="0" smtClean="0">
                <a:latin typeface="Times New Roman" pitchFamily="18" charset="0"/>
                <a:cs typeface="Times New Roman" pitchFamily="18" charset="0"/>
              </a:rPr>
              <a:t>FUNDAMENTALS OF NURSING.</a:t>
            </a:r>
            <a:endParaRPr lang="en-US" b="1" dirty="0">
              <a:latin typeface="Times New Roman" pitchFamily="18" charset="0"/>
              <a:cs typeface="Times New Roman" pitchFamily="18" charset="0"/>
            </a:endParaRPr>
          </a:p>
        </p:txBody>
      </p:sp>
      <p:sp>
        <p:nvSpPr>
          <p:cNvPr id="3" name="Subtitle 2"/>
          <p:cNvSpPr>
            <a:spLocks noGrp="1"/>
          </p:cNvSpPr>
          <p:nvPr>
            <p:ph type="subTitle" idx="1"/>
          </p:nvPr>
        </p:nvSpPr>
        <p:spPr>
          <a:xfrm>
            <a:off x="1371600" y="2667000"/>
            <a:ext cx="6400800" cy="1981200"/>
          </a:xfrm>
        </p:spPr>
        <p:txBody>
          <a:bodyPr>
            <a:normAutofit/>
          </a:bodyPr>
          <a:lstStyle/>
          <a:p>
            <a:r>
              <a:rPr lang="en-US" dirty="0" err="1" smtClean="0">
                <a:latin typeface="Times New Roman" pitchFamily="18" charset="0"/>
                <a:cs typeface="Times New Roman" pitchFamily="18" charset="0"/>
              </a:rPr>
              <a:t>Prepaired</a:t>
            </a:r>
            <a:r>
              <a:rPr lang="en-US" dirty="0" smtClean="0">
                <a:latin typeface="Times New Roman" pitchFamily="18" charset="0"/>
                <a:cs typeface="Times New Roman" pitchFamily="18" charset="0"/>
              </a:rPr>
              <a:t> by </a:t>
            </a:r>
          </a:p>
          <a:p>
            <a:r>
              <a:rPr lang="en-US" dirty="0" err="1" smtClean="0">
                <a:latin typeface="Times New Roman" pitchFamily="18" charset="0"/>
                <a:cs typeface="Times New Roman" pitchFamily="18" charset="0"/>
              </a:rPr>
              <a:t>Musungu</a:t>
            </a:r>
            <a:r>
              <a:rPr lang="en-US" dirty="0" smtClean="0">
                <a:latin typeface="Times New Roman" pitchFamily="18" charset="0"/>
                <a:cs typeface="Times New Roman" pitchFamily="18" charset="0"/>
              </a:rPr>
              <a:t> Bryson </a:t>
            </a:r>
            <a:r>
              <a:rPr lang="en-US" dirty="0" err="1" smtClean="0">
                <a:latin typeface="Times New Roman" pitchFamily="18" charset="0"/>
                <a:cs typeface="Times New Roman" pitchFamily="18" charset="0"/>
              </a:rPr>
              <a:t>Mugalavai</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43444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latin typeface="Times New Roman" pitchFamily="18" charset="0"/>
                <a:cs typeface="Times New Roman" pitchFamily="18" charset="0"/>
              </a:rPr>
              <a:t>Nck</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cont</a:t>
            </a:r>
            <a:r>
              <a:rPr lang="en-US" b="1" dirty="0" smtClean="0">
                <a:latin typeface="Times New Roman" pitchFamily="18" charset="0"/>
                <a:cs typeface="Times New Roman" pitchFamily="18" charset="0"/>
              </a:rPr>
              <a: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buNone/>
            </a:pPr>
            <a:r>
              <a:rPr lang="en-US" dirty="0" smtClean="0">
                <a:latin typeface="Times New Roman" pitchFamily="18" charset="0"/>
                <a:cs typeface="Times New Roman" pitchFamily="18" charset="0"/>
              </a:rPr>
              <a:t>iv. The Standards and Ethics Committee.</a:t>
            </a:r>
          </a:p>
          <a:p>
            <a:pPr marL="0" indent="0">
              <a:buNone/>
            </a:pPr>
            <a:r>
              <a:rPr lang="en-US" dirty="0" smtClean="0">
                <a:latin typeface="Times New Roman" pitchFamily="18" charset="0"/>
                <a:cs typeface="Times New Roman" pitchFamily="18" charset="0"/>
              </a:rPr>
              <a:t>v. Registration and Licensing Standing Committee.</a:t>
            </a:r>
          </a:p>
          <a:p>
            <a:pPr marL="0" indent="0">
              <a:buNone/>
            </a:pPr>
            <a:r>
              <a:rPr lang="en-US" dirty="0" smtClean="0">
                <a:latin typeface="Times New Roman" pitchFamily="18" charset="0"/>
                <a:cs typeface="Times New Roman" pitchFamily="18" charset="0"/>
              </a:rPr>
              <a:t>vi. Disciplinary Committee.</a:t>
            </a:r>
          </a:p>
          <a:p>
            <a:pPr marL="0" indent="0">
              <a:buNone/>
            </a:pP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(make notes on these committees)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20321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The Nursing Council Secretariat. </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r>
              <a:rPr lang="en-US" dirty="0" smtClean="0">
                <a:latin typeface="Times New Roman" pitchFamily="18" charset="0"/>
                <a:cs typeface="Times New Roman" pitchFamily="18" charset="0"/>
              </a:rPr>
              <a:t>All activities of the Nursing Council are coordinated by the Secretariat. </a:t>
            </a:r>
          </a:p>
          <a:p>
            <a:r>
              <a:rPr lang="en-US" dirty="0" smtClean="0">
                <a:latin typeface="Times New Roman" pitchFamily="18" charset="0"/>
                <a:cs typeface="Times New Roman" pitchFamily="18" charset="0"/>
              </a:rPr>
              <a:t>The Nursing council Secretariat conducts the day to day activities of the Council. </a:t>
            </a:r>
          </a:p>
          <a:p>
            <a:r>
              <a:rPr lang="en-US" dirty="0" smtClean="0">
                <a:latin typeface="Times New Roman" pitchFamily="18" charset="0"/>
                <a:cs typeface="Times New Roman" pitchFamily="18" charset="0"/>
              </a:rPr>
              <a:t>The Secretariat is composed of council officers and council staff. </a:t>
            </a:r>
          </a:p>
          <a:p>
            <a:r>
              <a:rPr lang="en-US" b="1" dirty="0" smtClean="0">
                <a:latin typeface="Times New Roman" pitchFamily="18" charset="0"/>
                <a:cs typeface="Times New Roman" pitchFamily="18" charset="0"/>
              </a:rPr>
              <a:t>The council officers</a:t>
            </a:r>
            <a:r>
              <a:rPr lang="en-US" dirty="0" smtClean="0">
                <a:latin typeface="Times New Roman" pitchFamily="18" charset="0"/>
                <a:cs typeface="Times New Roman" pitchFamily="18" charset="0"/>
              </a:rPr>
              <a:t>… are the </a:t>
            </a:r>
            <a:r>
              <a:rPr lang="en-US" b="1" dirty="0" smtClean="0">
                <a:latin typeface="Times New Roman" pitchFamily="18" charset="0"/>
                <a:cs typeface="Times New Roman" pitchFamily="18" charset="0"/>
              </a:rPr>
              <a:t>registrar,</a:t>
            </a:r>
          </a:p>
          <a:p>
            <a:pPr marL="0" indent="0">
              <a:buNone/>
            </a:pPr>
            <a:r>
              <a:rPr lang="en-US" b="1" dirty="0" smtClean="0">
                <a:latin typeface="Times New Roman" pitchFamily="18" charset="0"/>
                <a:cs typeface="Times New Roman" pitchFamily="18" charset="0"/>
              </a:rPr>
              <a:t>education officers</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examination officers</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registration officers and standards and ethics officers.</a:t>
            </a:r>
          </a:p>
          <a:p>
            <a:r>
              <a:rPr lang="en-US" dirty="0" smtClean="0">
                <a:latin typeface="Times New Roman" pitchFamily="18" charset="0"/>
                <a:cs typeface="Times New Roman" pitchFamily="18" charset="0"/>
              </a:rPr>
              <a:t>They coordinate various Standing Committees and Subcommittees as discussed earlier. </a:t>
            </a:r>
          </a:p>
          <a:p>
            <a:pPr marL="0" indent="0">
              <a:buNone/>
            </a:pPr>
            <a:r>
              <a:rPr lang="en-US" b="1" dirty="0" smtClean="0">
                <a:latin typeface="Times New Roman" pitchFamily="18" charset="0"/>
                <a:cs typeface="Times New Roman" pitchFamily="18" charset="0"/>
              </a:rPr>
              <a:t>(As a </a:t>
            </a:r>
            <a:r>
              <a:rPr lang="en-US" b="1" dirty="0" err="1" smtClean="0">
                <a:latin typeface="Times New Roman" pitchFamily="18" charset="0"/>
                <a:cs typeface="Times New Roman" pitchFamily="18" charset="0"/>
              </a:rPr>
              <a:t>practising</a:t>
            </a:r>
            <a:r>
              <a:rPr lang="en-US" b="1" dirty="0" smtClean="0">
                <a:latin typeface="Times New Roman" pitchFamily="18" charset="0"/>
                <a:cs typeface="Times New Roman" pitchFamily="18" charset="0"/>
              </a:rPr>
              <a:t> nurse you may be familiar with the offences under the 257 Act.)</a:t>
            </a: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4176962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Nursing Council Elections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r>
              <a:rPr lang="en-US" dirty="0" err="1" smtClean="0">
                <a:latin typeface="Times New Roman" pitchFamily="18" charset="0"/>
                <a:cs typeface="Times New Roman" pitchFamily="18" charset="0"/>
              </a:rPr>
              <a:t>Nck</a:t>
            </a:r>
            <a:r>
              <a:rPr lang="en-US" dirty="0" smtClean="0">
                <a:latin typeface="Times New Roman" pitchFamily="18" charset="0"/>
                <a:cs typeface="Times New Roman" pitchFamily="18" charset="0"/>
              </a:rPr>
              <a:t> conducts elections of council members every three years. </a:t>
            </a:r>
          </a:p>
          <a:p>
            <a:r>
              <a:rPr lang="en-US" dirty="0" smtClean="0">
                <a:latin typeface="Times New Roman" pitchFamily="18" charset="0"/>
                <a:cs typeface="Times New Roman" pitchFamily="18" charset="0"/>
              </a:rPr>
              <a:t>All registered nurses are eligible to vie for representation of various disciplines</a:t>
            </a:r>
          </a:p>
          <a:p>
            <a:r>
              <a:rPr lang="en-US" dirty="0" smtClean="0">
                <a:latin typeface="Times New Roman" pitchFamily="18" charset="0"/>
                <a:cs typeface="Times New Roman" pitchFamily="18" charset="0"/>
              </a:rPr>
              <a:t> For example </a:t>
            </a:r>
            <a:r>
              <a:rPr lang="en-US" b="1" dirty="0" smtClean="0">
                <a:latin typeface="Times New Roman" pitchFamily="18" charset="0"/>
                <a:cs typeface="Times New Roman" pitchFamily="18" charset="0"/>
              </a:rPr>
              <a:t>general nurses, midwives, community health nurses and mental health and psychiatric nurses. </a:t>
            </a:r>
          </a:p>
          <a:p>
            <a:r>
              <a:rPr lang="en-US" dirty="0" smtClean="0">
                <a:latin typeface="Times New Roman" pitchFamily="18" charset="0"/>
                <a:cs typeface="Times New Roman" pitchFamily="18" charset="0"/>
              </a:rPr>
              <a:t>The nurses may be </a:t>
            </a:r>
            <a:r>
              <a:rPr lang="en-US" dirty="0" err="1" smtClean="0">
                <a:latin typeface="Times New Roman" pitchFamily="18" charset="0"/>
                <a:cs typeface="Times New Roman" pitchFamily="18" charset="0"/>
              </a:rPr>
              <a:t>practising</a:t>
            </a:r>
            <a:r>
              <a:rPr lang="en-US" dirty="0" smtClean="0">
                <a:latin typeface="Times New Roman" pitchFamily="18" charset="0"/>
                <a:cs typeface="Times New Roman" pitchFamily="18" charset="0"/>
              </a:rPr>
              <a:t> either in clinical practice, nursing education or leadership and management. </a:t>
            </a:r>
          </a:p>
          <a:p>
            <a:r>
              <a:rPr lang="en-US" dirty="0" smtClean="0">
                <a:latin typeface="Times New Roman" pitchFamily="18" charset="0"/>
                <a:cs typeface="Times New Roman" pitchFamily="18" charset="0"/>
              </a:rPr>
              <a:t>The procedures to be followed are at the back pages of the Nurses Act. For more information you can always contact the Registrars' office.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207370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Legal Aspects of Nursing in Kenya.</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As a nurse you are liable to the national laws as well as professional ethics related to your practice. </a:t>
            </a:r>
          </a:p>
          <a:p>
            <a:r>
              <a:rPr lang="en-US" dirty="0" smtClean="0">
                <a:latin typeface="Times New Roman" pitchFamily="18" charset="0"/>
                <a:cs typeface="Times New Roman" pitchFamily="18" charset="0"/>
              </a:rPr>
              <a:t>You have already studied the functions of the Nursing Council and the Disciplinary Committee.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883442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Examples of Offences.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381000" y="1143000"/>
            <a:ext cx="8229600" cy="5410200"/>
          </a:xfrm>
        </p:spPr>
        <p:txBody>
          <a:bodyPr>
            <a:normAutofit fontScale="70000" lnSpcReduction="20000"/>
          </a:bodyPr>
          <a:lstStyle/>
          <a:p>
            <a:r>
              <a:rPr lang="en-US" b="1" dirty="0" smtClean="0">
                <a:latin typeface="Times New Roman" pitchFamily="18" charset="0"/>
                <a:cs typeface="Times New Roman" pitchFamily="18" charset="0"/>
              </a:rPr>
              <a:t>NEGLIGENCE</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You will be charged with this offence if you do not provide the expected care to a patient or client in the field you were trained in. </a:t>
            </a:r>
          </a:p>
          <a:p>
            <a:r>
              <a:rPr lang="en-US" b="1" dirty="0" smtClean="0">
                <a:latin typeface="Times New Roman" pitchFamily="18" charset="0"/>
                <a:cs typeface="Times New Roman" pitchFamily="18" charset="0"/>
              </a:rPr>
              <a:t>MISCONDUCT</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Misconduct includes stealing drugs or hospital property, forgery or fraud, coming on duty  while drunk, fighting while on duty or use of abusive language. </a:t>
            </a:r>
          </a:p>
          <a:p>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MALPRACTICE </a:t>
            </a:r>
          </a:p>
          <a:p>
            <a:r>
              <a:rPr lang="en-US" dirty="0" smtClean="0">
                <a:latin typeface="Times New Roman" pitchFamily="18" charset="0"/>
                <a:cs typeface="Times New Roman" pitchFamily="18" charset="0"/>
              </a:rPr>
              <a:t>Remember you are a trained nurse. If you provide substandard care to patients you will be charged of malpractice In addition, if you also perform procedures that are out of your scope of practice you may be charged with malpractice. </a:t>
            </a:r>
          </a:p>
          <a:p>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IMPROPRIIETY </a:t>
            </a:r>
          </a:p>
          <a:p>
            <a:r>
              <a:rPr lang="en-US" dirty="0" smtClean="0">
                <a:latin typeface="Times New Roman" pitchFamily="18" charset="0"/>
                <a:cs typeface="Times New Roman" pitchFamily="18" charset="0"/>
              </a:rPr>
              <a:t>As a nurse the profession binds you to conduct yourself professionally while on duty or off duty. If you fight in a bar or anywhere or conduct yourself unprofessionally you will have discredited or shamed the nursing profession and will, therefore, be liable to be charged with impropriety.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814880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Other Laws Related to Nursing Practice </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r>
              <a:rPr lang="en-US" dirty="0" smtClean="0">
                <a:latin typeface="Times New Roman" pitchFamily="18" charset="0"/>
                <a:cs typeface="Times New Roman" pitchFamily="18" charset="0"/>
              </a:rPr>
              <a:t>The following are some of the laws that are relevant to nursing practitioner </a:t>
            </a:r>
          </a:p>
          <a:p>
            <a:r>
              <a:rPr lang="en-US" b="1" dirty="0" smtClean="0">
                <a:latin typeface="Times New Roman" pitchFamily="18" charset="0"/>
                <a:cs typeface="Times New Roman" pitchFamily="18" charset="0"/>
              </a:rPr>
              <a:t>The Public Health Act (cap 242) .</a:t>
            </a:r>
          </a:p>
          <a:p>
            <a:r>
              <a:rPr lang="en-US" dirty="0" smtClean="0">
                <a:latin typeface="Times New Roman" pitchFamily="18" charset="0"/>
                <a:cs typeface="Times New Roman" pitchFamily="18" charset="0"/>
              </a:rPr>
              <a:t>This Act is commonly referred to as the mother Act among the Acts of Health </a:t>
            </a:r>
            <a:r>
              <a:rPr lang="en-US" dirty="0" err="1" smtClean="0">
                <a:latin typeface="Times New Roman" pitchFamily="18" charset="0"/>
                <a:cs typeface="Times New Roman" pitchFamily="18" charset="0"/>
              </a:rPr>
              <a:t>Professionals.It</a:t>
            </a:r>
            <a:r>
              <a:rPr lang="en-US" dirty="0" smtClean="0">
                <a:latin typeface="Times New Roman" pitchFamily="18" charset="0"/>
                <a:cs typeface="Times New Roman" pitchFamily="18" charset="0"/>
              </a:rPr>
              <a:t> describes the health delivery services in the country. </a:t>
            </a:r>
          </a:p>
          <a:p>
            <a:r>
              <a:rPr lang="en-US" b="1" dirty="0" smtClean="0">
                <a:latin typeface="Times New Roman" pitchFamily="18" charset="0"/>
                <a:cs typeface="Times New Roman" pitchFamily="18" charset="0"/>
              </a:rPr>
              <a:t>Pharmacy and Poisons Act (Cap 244) </a:t>
            </a:r>
          </a:p>
          <a:p>
            <a:r>
              <a:rPr lang="en-US" dirty="0" smtClean="0">
                <a:latin typeface="Times New Roman" pitchFamily="18" charset="0"/>
                <a:cs typeface="Times New Roman" pitchFamily="18" charset="0"/>
              </a:rPr>
              <a:t>You should be familiar with this law because of drug prescription and administration. </a:t>
            </a:r>
          </a:p>
          <a:p>
            <a:r>
              <a:rPr lang="en-US" b="1" dirty="0" smtClean="0">
                <a:latin typeface="Times New Roman" pitchFamily="18" charset="0"/>
                <a:cs typeface="Times New Roman" pitchFamily="18" charset="0"/>
              </a:rPr>
              <a:t>Medical Practitioners and Dentists Act Cap (253) </a:t>
            </a:r>
          </a:p>
          <a:p>
            <a:r>
              <a:rPr lang="en-US" dirty="0" smtClean="0">
                <a:latin typeface="Times New Roman" pitchFamily="18" charset="0"/>
                <a:cs typeface="Times New Roman" pitchFamily="18" charset="0"/>
              </a:rPr>
              <a:t>In your community health nursing practice or private nurse practice you will be expected to diagnose and treat minor ailments, this encroaches on this law.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1395941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Laws </a:t>
            </a:r>
            <a:r>
              <a:rPr lang="en-US" b="1" dirty="0" err="1" smtClean="0">
                <a:latin typeface="Times New Roman" pitchFamily="18" charset="0"/>
                <a:cs typeface="Times New Roman" pitchFamily="18" charset="0"/>
              </a:rPr>
              <a:t>cont</a:t>
            </a:r>
            <a:r>
              <a:rPr lang="en-US" b="1" dirty="0" smtClean="0">
                <a:latin typeface="Times New Roman" pitchFamily="18" charset="0"/>
                <a:cs typeface="Times New Roman" pitchFamily="18" charset="0"/>
              </a:rPr>
              <a: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6248400"/>
          </a:xfrm>
        </p:spPr>
        <p:txBody>
          <a:bodyPr>
            <a:normAutofit fontScale="55000" lnSpcReduction="20000"/>
          </a:bodyPr>
          <a:lstStyle/>
          <a:p>
            <a:r>
              <a:rPr lang="en-US" b="1" dirty="0" smtClean="0">
                <a:latin typeface="Times New Roman" pitchFamily="18" charset="0"/>
                <a:cs typeface="Times New Roman" pitchFamily="18" charset="0"/>
              </a:rPr>
              <a:t>Narcotic Drugs and Psychotropic  Substances (Control) Act 1994 </a:t>
            </a:r>
          </a:p>
          <a:p>
            <a:r>
              <a:rPr lang="en-US" dirty="0" smtClean="0">
                <a:latin typeface="Times New Roman" pitchFamily="18" charset="0"/>
                <a:cs typeface="Times New Roman" pitchFamily="18" charset="0"/>
              </a:rPr>
              <a:t>While dealing with the dangerous drugs, you  will be required to be familiar with this law. </a:t>
            </a:r>
          </a:p>
          <a:p>
            <a:r>
              <a:rPr lang="en-US" dirty="0" smtClean="0">
                <a:latin typeface="Times New Roman" pitchFamily="18" charset="0"/>
                <a:cs typeface="Times New Roman" pitchFamily="18" charset="0"/>
              </a:rPr>
              <a:t>This also applies to dealing with drug misuse and abuse. </a:t>
            </a:r>
          </a:p>
          <a:p>
            <a:r>
              <a:rPr lang="en-US" b="1" dirty="0" smtClean="0">
                <a:latin typeface="Times New Roman" pitchFamily="18" charset="0"/>
                <a:cs typeface="Times New Roman" pitchFamily="18" charset="0"/>
              </a:rPr>
              <a:t>Mental Health Act Cap (248) </a:t>
            </a:r>
          </a:p>
          <a:p>
            <a:r>
              <a:rPr lang="en-US" dirty="0" smtClean="0">
                <a:latin typeface="Times New Roman" pitchFamily="18" charset="0"/>
                <a:cs typeface="Times New Roman" pitchFamily="18" charset="0"/>
              </a:rPr>
              <a:t>You have been exposed to mental health and  psychiatric nursing.  You will interact with such patients in your practice as a general nurse, midwife and community health nurse. </a:t>
            </a:r>
          </a:p>
          <a:p>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Medical Laboratory Technicians and Technologists Act (1999) </a:t>
            </a:r>
          </a:p>
          <a:p>
            <a:r>
              <a:rPr lang="en-US" dirty="0" smtClean="0">
                <a:latin typeface="Times New Roman" pitchFamily="18" charset="0"/>
                <a:cs typeface="Times New Roman" pitchFamily="18" charset="0"/>
              </a:rPr>
              <a:t>You will be taking body specimens from patients and clients. You should therefore be familiar with this law. </a:t>
            </a:r>
          </a:p>
          <a:p>
            <a:r>
              <a:rPr lang="en-US" b="1" dirty="0" smtClean="0">
                <a:latin typeface="Times New Roman" pitchFamily="18" charset="0"/>
                <a:cs typeface="Times New Roman" pitchFamily="18" charset="0"/>
              </a:rPr>
              <a:t>Clinical Medicine Act </a:t>
            </a:r>
          </a:p>
          <a:p>
            <a:r>
              <a:rPr lang="en-US" dirty="0" smtClean="0">
                <a:latin typeface="Times New Roman" pitchFamily="18" charset="0"/>
                <a:cs typeface="Times New Roman" pitchFamily="18" charset="0"/>
              </a:rPr>
              <a:t>This law is related to the medical Practitioners and Dentists Act because of diagnosing and treating minor ailments.  </a:t>
            </a:r>
          </a:p>
          <a:p>
            <a:r>
              <a:rPr lang="en-US" b="1" dirty="0" smtClean="0">
                <a:latin typeface="Times New Roman" pitchFamily="18" charset="0"/>
                <a:cs typeface="Times New Roman" pitchFamily="18" charset="0"/>
              </a:rPr>
              <a:t>Food, Drugs and Chemicals Act </a:t>
            </a:r>
          </a:p>
          <a:p>
            <a:r>
              <a:rPr lang="en-US" dirty="0" smtClean="0">
                <a:latin typeface="Times New Roman" pitchFamily="18" charset="0"/>
                <a:cs typeface="Times New Roman" pitchFamily="18" charset="0"/>
              </a:rPr>
              <a:t>You will be dealing with the nutritional status of the patient. In addition, you are one of the food handlers in the hospital. </a:t>
            </a:r>
            <a:r>
              <a:rPr lang="en-US" dirty="0" err="1" smtClean="0">
                <a:latin typeface="Times New Roman" pitchFamily="18" charset="0"/>
                <a:cs typeface="Times New Roman" pitchFamily="18" charset="0"/>
              </a:rPr>
              <a:t>Familiarise</a:t>
            </a:r>
            <a:r>
              <a:rPr lang="en-US" dirty="0" smtClean="0">
                <a:latin typeface="Times New Roman" pitchFamily="18" charset="0"/>
                <a:cs typeface="Times New Roman" pitchFamily="18" charset="0"/>
              </a:rPr>
              <a:t> yourself with the law. </a:t>
            </a:r>
          </a:p>
          <a:p>
            <a:r>
              <a:rPr lang="en-US" b="1" dirty="0" smtClean="0">
                <a:latin typeface="Times New Roman" pitchFamily="18" charset="0"/>
                <a:cs typeface="Times New Roman" pitchFamily="18" charset="0"/>
              </a:rPr>
              <a:t>Children and Young Persons Act </a:t>
            </a:r>
          </a:p>
          <a:p>
            <a:r>
              <a:rPr lang="en-US" dirty="0" smtClean="0">
                <a:latin typeface="Times New Roman" pitchFamily="18" charset="0"/>
                <a:cs typeface="Times New Roman" pitchFamily="18" charset="0"/>
              </a:rPr>
              <a:t>In your practice you will be interacting with babies, children, adolescents and teenagers. This may be in wards, departments, clinics, maternity, school health and the community. Remember children have rights which you must </a:t>
            </a:r>
            <a:r>
              <a:rPr lang="en-US" dirty="0" err="1" smtClean="0">
                <a:latin typeface="Times New Roman" pitchFamily="18" charset="0"/>
                <a:cs typeface="Times New Roman" pitchFamily="18" charset="0"/>
              </a:rPr>
              <a:t>recognise</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574577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Disciplines of Nursing in Kenya </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latin typeface="Times New Roman" pitchFamily="18" charset="0"/>
                <a:cs typeface="Times New Roman" pitchFamily="18" charset="0"/>
              </a:rPr>
              <a:t>The disciplines of nursing include: </a:t>
            </a:r>
          </a:p>
          <a:p>
            <a:r>
              <a:rPr lang="en-US" dirty="0" smtClean="0">
                <a:latin typeface="Times New Roman" pitchFamily="18" charset="0"/>
                <a:cs typeface="Times New Roman" pitchFamily="18" charset="0"/>
              </a:rPr>
              <a:t>General Nursing. </a:t>
            </a:r>
          </a:p>
          <a:p>
            <a:r>
              <a:rPr lang="en-US" dirty="0" smtClean="0">
                <a:latin typeface="Times New Roman" pitchFamily="18" charset="0"/>
                <a:cs typeface="Times New Roman" pitchFamily="18" charset="0"/>
              </a:rPr>
              <a:t>Midwifery.</a:t>
            </a:r>
          </a:p>
          <a:p>
            <a:r>
              <a:rPr lang="en-US" dirty="0" smtClean="0">
                <a:latin typeface="Times New Roman" pitchFamily="18" charset="0"/>
                <a:cs typeface="Times New Roman" pitchFamily="18" charset="0"/>
              </a:rPr>
              <a:t>Community Health Nursing. </a:t>
            </a:r>
          </a:p>
          <a:p>
            <a:r>
              <a:rPr lang="en-US" dirty="0" smtClean="0">
                <a:latin typeface="Times New Roman" pitchFamily="18" charset="0"/>
                <a:cs typeface="Times New Roman" pitchFamily="18" charset="0"/>
              </a:rPr>
              <a:t>Mental Health and Psychiatric Nursing. </a:t>
            </a:r>
          </a:p>
          <a:p>
            <a:r>
              <a:rPr lang="en-US" dirty="0" smtClean="0">
                <a:latin typeface="Times New Roman" pitchFamily="18" charset="0"/>
                <a:cs typeface="Times New Roman" pitchFamily="18" charset="0"/>
              </a:rPr>
              <a:t>Nurse </a:t>
            </a:r>
            <a:r>
              <a:rPr lang="en-US" dirty="0" err="1" smtClean="0">
                <a:latin typeface="Times New Roman" pitchFamily="18" charset="0"/>
                <a:cs typeface="Times New Roman" pitchFamily="18" charset="0"/>
              </a:rPr>
              <a:t>Anaesthetist</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Ophthalmic Nursing.</a:t>
            </a:r>
          </a:p>
          <a:p>
            <a:r>
              <a:rPr lang="en-US" dirty="0" err="1" smtClean="0">
                <a:latin typeface="Times New Roman" pitchFamily="18" charset="0"/>
                <a:cs typeface="Times New Roman" pitchFamily="18" charset="0"/>
              </a:rPr>
              <a:t>Paediatric</a:t>
            </a:r>
            <a:r>
              <a:rPr lang="en-US" dirty="0" smtClean="0">
                <a:latin typeface="Times New Roman" pitchFamily="18" charset="0"/>
                <a:cs typeface="Times New Roman" pitchFamily="18" charset="0"/>
              </a:rPr>
              <a:t> Nursing</a:t>
            </a:r>
          </a:p>
          <a:p>
            <a:r>
              <a:rPr lang="en-US" dirty="0" smtClean="0">
                <a:latin typeface="Times New Roman" pitchFamily="18" charset="0"/>
                <a:cs typeface="Times New Roman" pitchFamily="18" charset="0"/>
              </a:rPr>
              <a:t>Nursing education.</a:t>
            </a:r>
          </a:p>
          <a:p>
            <a:r>
              <a:rPr lang="en-US" dirty="0" smtClean="0">
                <a:latin typeface="Times New Roman" pitchFamily="18" charset="0"/>
                <a:cs typeface="Times New Roman" pitchFamily="18" charset="0"/>
              </a:rPr>
              <a:t>Leadership and administration nursing.</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093859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2. The National Nurses Association of Kenya. NNAK.</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r>
              <a:rPr lang="en-US" dirty="0" smtClean="0">
                <a:latin typeface="Times New Roman" pitchFamily="18" charset="0"/>
                <a:cs typeface="Times New Roman" pitchFamily="18" charset="0"/>
              </a:rPr>
              <a:t>The National Nurses Association of Kenya (NNAK) is a professional association for nurses, which is registered by the Registrar of Societies as a welfare association. </a:t>
            </a:r>
          </a:p>
          <a:p>
            <a:r>
              <a:rPr lang="en-US" b="1" u="sng" dirty="0" smtClean="0">
                <a:latin typeface="Times New Roman" pitchFamily="18" charset="0"/>
                <a:cs typeface="Times New Roman" pitchFamily="18" charset="0"/>
              </a:rPr>
              <a:t>Membership.</a:t>
            </a:r>
          </a:p>
          <a:p>
            <a:r>
              <a:rPr lang="en-US" dirty="0" smtClean="0">
                <a:latin typeface="Times New Roman" pitchFamily="18" charset="0"/>
                <a:cs typeface="Times New Roman" pitchFamily="18" charset="0"/>
              </a:rPr>
              <a:t>Membership of NNAK is open to all nurses who are either registered or enrolled by the Nursing Council of Kenya. </a:t>
            </a:r>
          </a:p>
          <a:p>
            <a:r>
              <a:rPr lang="en-US" dirty="0" smtClean="0">
                <a:latin typeface="Times New Roman" pitchFamily="18" charset="0"/>
                <a:cs typeface="Times New Roman" pitchFamily="18" charset="0"/>
              </a:rPr>
              <a:t>Student nurses can join as associate members. </a:t>
            </a:r>
          </a:p>
          <a:p>
            <a:r>
              <a:rPr lang="en-US" dirty="0" smtClean="0">
                <a:latin typeface="Times New Roman" pitchFamily="18" charset="0"/>
                <a:cs typeface="Times New Roman" pitchFamily="18" charset="0"/>
              </a:rPr>
              <a:t>There are </a:t>
            </a:r>
            <a:r>
              <a:rPr lang="en-US" b="1" dirty="0" smtClean="0">
                <a:latin typeface="Times New Roman" pitchFamily="18" charset="0"/>
                <a:cs typeface="Times New Roman" pitchFamily="18" charset="0"/>
              </a:rPr>
              <a:t>two types of membership</a:t>
            </a:r>
            <a:r>
              <a:rPr lang="en-US" dirty="0" smtClean="0">
                <a:latin typeface="Times New Roman" pitchFamily="18" charset="0"/>
                <a:cs typeface="Times New Roman" pitchFamily="18" charset="0"/>
              </a:rPr>
              <a:t>: </a:t>
            </a:r>
          </a:p>
          <a:p>
            <a:pPr marL="0" indent="0">
              <a:buNone/>
            </a:pPr>
            <a:r>
              <a:rPr lang="en-US" b="1" dirty="0" smtClean="0">
                <a:latin typeface="Times New Roman" pitchFamily="18" charset="0"/>
                <a:cs typeface="Times New Roman" pitchFamily="18" charset="0"/>
              </a:rPr>
              <a:t>• Life membership </a:t>
            </a:r>
          </a:p>
          <a:p>
            <a:pPr marL="0" indent="0">
              <a:buNone/>
            </a:pPr>
            <a:r>
              <a:rPr lang="en-US" b="1" dirty="0" smtClean="0">
                <a:latin typeface="Times New Roman" pitchFamily="18" charset="0"/>
                <a:cs typeface="Times New Roman" pitchFamily="18" charset="0"/>
              </a:rPr>
              <a:t>• Ordinary membership </a:t>
            </a:r>
          </a:p>
          <a:p>
            <a:r>
              <a:rPr lang="en-US" dirty="0" smtClean="0">
                <a:latin typeface="Times New Roman" pitchFamily="18" charset="0"/>
                <a:cs typeface="Times New Roman" pitchFamily="18" charset="0"/>
              </a:rPr>
              <a:t>The Association has branches in all provinces. </a:t>
            </a:r>
          </a:p>
          <a:p>
            <a:r>
              <a:rPr lang="en-US" dirty="0" smtClean="0">
                <a:latin typeface="Times New Roman" pitchFamily="18" charset="0"/>
                <a:cs typeface="Times New Roman" pitchFamily="18" charset="0"/>
              </a:rPr>
              <a:t>Members in each branch elect a Branch Chairman, Secretary and Treasurer. In turn, these elect national office bearers every two years who </a:t>
            </a:r>
            <a:r>
              <a:rPr lang="en-US" dirty="0" err="1" smtClean="0">
                <a:latin typeface="Times New Roman" pitchFamily="18" charset="0"/>
                <a:cs typeface="Times New Roman" pitchFamily="18" charset="0"/>
              </a:rPr>
              <a:t>comprisethe</a:t>
            </a:r>
            <a:r>
              <a:rPr lang="en-US" dirty="0" smtClean="0">
                <a:latin typeface="Times New Roman" pitchFamily="18" charset="0"/>
                <a:cs typeface="Times New Roman" pitchFamily="18" charset="0"/>
              </a:rPr>
              <a:t> National Chairman, Vice Chairman, Secretary, Treasurer, </a:t>
            </a:r>
            <a:r>
              <a:rPr lang="en-US" dirty="0" err="1" smtClean="0">
                <a:latin typeface="Times New Roman" pitchFamily="18" charset="0"/>
                <a:cs typeface="Times New Roman" pitchFamily="18" charset="0"/>
              </a:rPr>
              <a:t>Organising</a:t>
            </a:r>
            <a:r>
              <a:rPr lang="en-US" dirty="0" smtClean="0">
                <a:latin typeface="Times New Roman" pitchFamily="18" charset="0"/>
                <a:cs typeface="Times New Roman" pitchFamily="18" charset="0"/>
              </a:rPr>
              <a:t> Secretary and their respective Vices.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0315775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NNAK </a:t>
            </a:r>
            <a:r>
              <a:rPr lang="en-US" b="1" dirty="0" err="1" smtClean="0">
                <a:latin typeface="Times New Roman" pitchFamily="18" charset="0"/>
                <a:cs typeface="Times New Roman" pitchFamily="18" charset="0"/>
              </a:rPr>
              <a:t>cont</a:t>
            </a:r>
            <a:r>
              <a:rPr lang="en-US" b="1" dirty="0" smtClean="0">
                <a:latin typeface="Times New Roman" pitchFamily="18" charset="0"/>
                <a:cs typeface="Times New Roman" pitchFamily="18" charset="0"/>
              </a:rPr>
              <a: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r>
              <a:rPr lang="en-US" dirty="0" smtClean="0">
                <a:latin typeface="Times New Roman" pitchFamily="18" charset="0"/>
                <a:cs typeface="Times New Roman" pitchFamily="18" charset="0"/>
              </a:rPr>
              <a:t>The Association has an Executive Committee which comprises of national office bearers and branch chairmen. Various nursing disciplines are represented as chapters, for example, </a:t>
            </a:r>
          </a:p>
          <a:p>
            <a:r>
              <a:rPr lang="en-US" dirty="0" smtClean="0">
                <a:latin typeface="Times New Roman" pitchFamily="18" charset="0"/>
                <a:cs typeface="Times New Roman" pitchFamily="18" charset="0"/>
              </a:rPr>
              <a:t>midwives, operating theatre nurses, mental health and psychiatric nurses, educationists, intensive care nurses and private practice nurses. </a:t>
            </a:r>
          </a:p>
          <a:p>
            <a:r>
              <a:rPr lang="en-US" dirty="0" smtClean="0">
                <a:latin typeface="Times New Roman" pitchFamily="18" charset="0"/>
                <a:cs typeface="Times New Roman" pitchFamily="18" charset="0"/>
              </a:rPr>
              <a:t>The headquarters of NNAK is in Nairobi.</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765572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NURSING BODIES AND ASSOCIATIONS.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Font typeface="Wingdings" pitchFamily="2" charset="2"/>
              <a:buChar char="v"/>
            </a:pPr>
            <a:r>
              <a:rPr lang="en-US" dirty="0" smtClean="0">
                <a:latin typeface="Times New Roman" pitchFamily="18" charset="0"/>
                <a:cs typeface="Times New Roman" pitchFamily="18" charset="0"/>
              </a:rPr>
              <a:t> Nursing council of </a:t>
            </a:r>
            <a:r>
              <a:rPr lang="en-US" dirty="0" err="1" smtClean="0">
                <a:latin typeface="Times New Roman" pitchFamily="18" charset="0"/>
                <a:cs typeface="Times New Roman" pitchFamily="18" charset="0"/>
              </a:rPr>
              <a:t>kenya</a:t>
            </a:r>
            <a:r>
              <a:rPr lang="en-US" dirty="0" smtClean="0">
                <a:latin typeface="Times New Roman" pitchFamily="18" charset="0"/>
                <a:cs typeface="Times New Roman" pitchFamily="18" charset="0"/>
              </a:rPr>
              <a:t>.(NCK).</a:t>
            </a:r>
          </a:p>
          <a:p>
            <a:pPr>
              <a:buFont typeface="Wingdings" pitchFamily="2" charset="2"/>
              <a:buChar char="v"/>
            </a:pPr>
            <a:r>
              <a:rPr lang="en-US" dirty="0" smtClean="0">
                <a:latin typeface="Times New Roman" pitchFamily="18" charset="0"/>
                <a:cs typeface="Times New Roman" pitchFamily="18" charset="0"/>
              </a:rPr>
              <a:t>National Nurses association of </a:t>
            </a:r>
            <a:r>
              <a:rPr lang="en-US" dirty="0" err="1" smtClean="0">
                <a:latin typeface="Times New Roman" pitchFamily="18" charset="0"/>
                <a:cs typeface="Times New Roman" pitchFamily="18" charset="0"/>
              </a:rPr>
              <a:t>kenya</a:t>
            </a:r>
            <a:r>
              <a:rPr lang="en-US" dirty="0" smtClean="0">
                <a:latin typeface="Times New Roman" pitchFamily="18" charset="0"/>
                <a:cs typeface="Times New Roman" pitchFamily="18" charset="0"/>
              </a:rPr>
              <a:t> (NNAK).</a:t>
            </a:r>
          </a:p>
          <a:p>
            <a:pPr>
              <a:buFont typeface="Wingdings" pitchFamily="2" charset="2"/>
              <a:buChar char="v"/>
            </a:pPr>
            <a:r>
              <a:rPr lang="en-US" dirty="0" smtClean="0">
                <a:latin typeface="Times New Roman" pitchFamily="18" charset="0"/>
                <a:cs typeface="Times New Roman" pitchFamily="18" charset="0"/>
              </a:rPr>
              <a:t>East, Central and Southern Africa College of nurses (ECSACON).</a:t>
            </a:r>
          </a:p>
          <a:p>
            <a:pPr>
              <a:buFont typeface="Wingdings" pitchFamily="2" charset="2"/>
              <a:buChar char="v"/>
            </a:pPr>
            <a:r>
              <a:rPr lang="en-US" dirty="0" smtClean="0">
                <a:latin typeface="Times New Roman" pitchFamily="18" charset="0"/>
                <a:cs typeface="Times New Roman" pitchFamily="18" charset="0"/>
              </a:rPr>
              <a:t>International Council of nurses(ICN).</a:t>
            </a:r>
          </a:p>
        </p:txBody>
      </p:sp>
    </p:spTree>
    <p:extLst>
      <p:ext uri="{BB962C8B-B14F-4D97-AF65-F5344CB8AC3E}">
        <p14:creationId xmlns:p14="http://schemas.microsoft.com/office/powerpoint/2010/main" val="33529998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NNAK </a:t>
            </a:r>
            <a:r>
              <a:rPr lang="en-US" b="1" dirty="0" err="1" smtClean="0">
                <a:latin typeface="Times New Roman" pitchFamily="18" charset="0"/>
                <a:cs typeface="Times New Roman" pitchFamily="18" charset="0"/>
              </a:rPr>
              <a:t>cont</a:t>
            </a:r>
            <a:r>
              <a:rPr lang="en-US" b="1" dirty="0" smtClean="0">
                <a:latin typeface="Times New Roman" pitchFamily="18" charset="0"/>
                <a:cs typeface="Times New Roman" pitchFamily="18" charset="0"/>
              </a:rPr>
              <a: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r>
              <a:rPr lang="en-US" dirty="0" smtClean="0">
                <a:latin typeface="Times New Roman" pitchFamily="18" charset="0"/>
                <a:cs typeface="Times New Roman" pitchFamily="18" charset="0"/>
              </a:rPr>
              <a:t>NNAK is a member of a regional body known as the East Central Southern Africa College of Nursing (ECSACON) whose offices are situated in </a:t>
            </a:r>
            <a:r>
              <a:rPr lang="en-US" dirty="0" err="1" smtClean="0">
                <a:latin typeface="Times New Roman" pitchFamily="18" charset="0"/>
                <a:cs typeface="Times New Roman" pitchFamily="18" charset="0"/>
              </a:rPr>
              <a:t>Arusha</a:t>
            </a:r>
            <a:r>
              <a:rPr lang="en-US" dirty="0" smtClean="0">
                <a:latin typeface="Times New Roman" pitchFamily="18" charset="0"/>
                <a:cs typeface="Times New Roman" pitchFamily="18" charset="0"/>
              </a:rPr>
              <a:t>, Tanzania, the Association of Professional Societies of East Africa (APSEA) and the International Council of Nurses (ICN) situated in Geneva. </a:t>
            </a:r>
          </a:p>
          <a:p>
            <a:r>
              <a:rPr lang="en-US" dirty="0" smtClean="0">
                <a:latin typeface="Times New Roman" pitchFamily="18" charset="0"/>
                <a:cs typeface="Times New Roman" pitchFamily="18" charset="0"/>
              </a:rPr>
              <a:t>Additionally, NNAK collaborates with other professional bodies such as the Royal College of Nurses, Royal College of Midwives, the Canadian Nurses Association, American Nurses Association, Kenya Medical Association (KMA), the Association of Kenya Obstetricians/</a:t>
            </a:r>
            <a:r>
              <a:rPr lang="en-US" dirty="0" err="1" smtClean="0">
                <a:latin typeface="Times New Roman" pitchFamily="18" charset="0"/>
                <a:cs typeface="Times New Roman" pitchFamily="18" charset="0"/>
              </a:rPr>
              <a:t>Gynaecologists</a:t>
            </a:r>
            <a:r>
              <a:rPr lang="en-US" dirty="0" smtClean="0">
                <a:latin typeface="Times New Roman" pitchFamily="18" charset="0"/>
                <a:cs typeface="Times New Roman" pitchFamily="18" charset="0"/>
              </a:rPr>
              <a:t> (KOGS) and other health </a:t>
            </a:r>
            <a:r>
              <a:rPr lang="en-US" dirty="0" err="1" smtClean="0">
                <a:latin typeface="Times New Roman" pitchFamily="18" charset="0"/>
                <a:cs typeface="Times New Roman" pitchFamily="18" charset="0"/>
              </a:rPr>
              <a:t>organisations</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9005380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Functions of the NNAK.</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685800" y="1524000"/>
            <a:ext cx="8229600" cy="5181600"/>
          </a:xfrm>
        </p:spPr>
        <p:txBody>
          <a:bodyPr>
            <a:normAutofit fontScale="85000" lnSpcReduction="20000"/>
          </a:bodyPr>
          <a:lstStyle/>
          <a:p>
            <a:pPr marL="0" indent="0">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Promoting and maintaining nursing the  </a:t>
            </a:r>
            <a:r>
              <a:rPr lang="en-US" dirty="0" err="1" smtClean="0">
                <a:latin typeface="Times New Roman" pitchFamily="18" charset="0"/>
                <a:cs typeface="Times New Roman" pitchFamily="18" charset="0"/>
              </a:rPr>
              <a:t>honour</a:t>
            </a:r>
            <a:r>
              <a:rPr lang="en-US" dirty="0" smtClean="0">
                <a:latin typeface="Times New Roman" pitchFamily="18" charset="0"/>
                <a:cs typeface="Times New Roman" pitchFamily="18" charset="0"/>
              </a:rPr>
              <a:t>, interest and practice of all aspects of the profession as a whole </a:t>
            </a:r>
          </a:p>
          <a:p>
            <a:r>
              <a:rPr lang="en-US" dirty="0" smtClean="0">
                <a:latin typeface="Times New Roman" pitchFamily="18" charset="0"/>
                <a:cs typeface="Times New Roman" pitchFamily="18" charset="0"/>
              </a:rPr>
              <a:t>Promoting and maintaining high standards of nursing education.</a:t>
            </a:r>
          </a:p>
          <a:p>
            <a:r>
              <a:rPr lang="en-US" dirty="0" smtClean="0">
                <a:latin typeface="Times New Roman" pitchFamily="18" charset="0"/>
                <a:cs typeface="Times New Roman" pitchFamily="18" charset="0"/>
              </a:rPr>
              <a:t>Stimulating and encouraging nursing research.</a:t>
            </a:r>
          </a:p>
          <a:p>
            <a:r>
              <a:rPr lang="en-US" dirty="0" smtClean="0">
                <a:latin typeface="Times New Roman" pitchFamily="18" charset="0"/>
                <a:cs typeface="Times New Roman" pitchFamily="18" charset="0"/>
              </a:rPr>
              <a:t>Promoting co-operation between this body  and other national and international professional bodies.</a:t>
            </a:r>
          </a:p>
          <a:p>
            <a:r>
              <a:rPr lang="en-US" dirty="0" smtClean="0">
                <a:latin typeface="Times New Roman" pitchFamily="18" charset="0"/>
                <a:cs typeface="Times New Roman" pitchFamily="18" charset="0"/>
              </a:rPr>
              <a:t>Promoting good understanding between the Association, central and local governments and all communities.</a:t>
            </a:r>
          </a:p>
          <a:p>
            <a:r>
              <a:rPr lang="en-US" dirty="0" smtClean="0">
                <a:latin typeface="Times New Roman" pitchFamily="18" charset="0"/>
                <a:cs typeface="Times New Roman" pitchFamily="18" charset="0"/>
              </a:rPr>
              <a:t>Acting as a local representative body of the nursing profession. </a:t>
            </a:r>
          </a:p>
        </p:txBody>
      </p:sp>
    </p:spTree>
    <p:extLst>
      <p:ext uri="{BB962C8B-B14F-4D97-AF65-F5344CB8AC3E}">
        <p14:creationId xmlns:p14="http://schemas.microsoft.com/office/powerpoint/2010/main" val="41203566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Functions of NNAK </a:t>
            </a:r>
            <a:r>
              <a:rPr lang="en-US" b="1" dirty="0" err="1" smtClean="0">
                <a:latin typeface="Times New Roman" pitchFamily="18" charset="0"/>
                <a:cs typeface="Times New Roman" pitchFamily="18" charset="0"/>
              </a:rPr>
              <a:t>cont</a:t>
            </a:r>
            <a:r>
              <a:rPr lang="en-US" b="1" dirty="0" smtClean="0">
                <a:latin typeface="Times New Roman" pitchFamily="18" charset="0"/>
                <a:cs typeface="Times New Roman" pitchFamily="18" charset="0"/>
              </a:rPr>
              <a: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r>
              <a:rPr lang="en-US" dirty="0" smtClean="0">
                <a:latin typeface="Times New Roman" pitchFamily="18" charset="0"/>
                <a:cs typeface="Times New Roman" pitchFamily="18" charset="0"/>
              </a:rPr>
              <a:t>Supporting a high standard of nursing ethics, conduct and practice which unrestricted by consideration of nationality, race, creed, politics, sex or social status </a:t>
            </a:r>
          </a:p>
          <a:p>
            <a:r>
              <a:rPr lang="en-US" dirty="0" smtClean="0">
                <a:latin typeface="Times New Roman" pitchFamily="18" charset="0"/>
                <a:cs typeface="Times New Roman" pitchFamily="18" charset="0"/>
              </a:rPr>
              <a:t>Assisting members who by reason of adversity or ill health are in need of help.</a:t>
            </a:r>
          </a:p>
          <a:p>
            <a:r>
              <a:rPr lang="en-US" dirty="0" smtClean="0">
                <a:latin typeface="Times New Roman" pitchFamily="18" charset="0"/>
                <a:cs typeface="Times New Roman" pitchFamily="18" charset="0"/>
              </a:rPr>
              <a:t>Arranging and holding periodic meetings of the Association for professional, educational and social purposes.</a:t>
            </a:r>
          </a:p>
          <a:p>
            <a:r>
              <a:rPr lang="en-US" dirty="0" smtClean="0">
                <a:latin typeface="Times New Roman" pitchFamily="18" charset="0"/>
                <a:cs typeface="Times New Roman" pitchFamily="18" charset="0"/>
              </a:rPr>
              <a:t>Circulating such information as may be thought necessary by means of a journal, bulletin or any other method.</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7654460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Chapters of NNAK.</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marL="0" indent="0">
              <a:buNone/>
            </a:pPr>
            <a:r>
              <a:rPr lang="en-US" dirty="0" smtClean="0">
                <a:latin typeface="Times New Roman" pitchFamily="18" charset="0"/>
                <a:cs typeface="Times New Roman" pitchFamily="18" charset="0"/>
              </a:rPr>
              <a:t> The chapters include: </a:t>
            </a:r>
          </a:p>
          <a:p>
            <a:r>
              <a:rPr lang="en-US" dirty="0" smtClean="0">
                <a:latin typeface="Times New Roman" pitchFamily="18" charset="0"/>
                <a:cs typeface="Times New Roman" pitchFamily="18" charset="0"/>
              </a:rPr>
              <a:t>Midwives </a:t>
            </a:r>
          </a:p>
          <a:p>
            <a:r>
              <a:rPr lang="en-US" dirty="0" smtClean="0">
                <a:latin typeface="Times New Roman" pitchFamily="18" charset="0"/>
                <a:cs typeface="Times New Roman" pitchFamily="18" charset="0"/>
              </a:rPr>
              <a:t>Education </a:t>
            </a:r>
          </a:p>
          <a:p>
            <a:r>
              <a:rPr lang="en-US" dirty="0" smtClean="0">
                <a:latin typeface="Times New Roman" pitchFamily="18" charset="0"/>
                <a:cs typeface="Times New Roman" pitchFamily="18" charset="0"/>
              </a:rPr>
              <a:t>Theatre Nurses </a:t>
            </a:r>
          </a:p>
          <a:p>
            <a:r>
              <a:rPr lang="en-US" dirty="0" smtClean="0">
                <a:latin typeface="Times New Roman" pitchFamily="18" charset="0"/>
                <a:cs typeface="Times New Roman" pitchFamily="18" charset="0"/>
              </a:rPr>
              <a:t>Mental Health and Psychiatric Nurses </a:t>
            </a:r>
          </a:p>
          <a:p>
            <a:r>
              <a:rPr lang="en-US" dirty="0" smtClean="0">
                <a:latin typeface="Times New Roman" pitchFamily="18" charset="0"/>
                <a:cs typeface="Times New Roman" pitchFamily="18" charset="0"/>
              </a:rPr>
              <a:t>General Nurses </a:t>
            </a:r>
          </a:p>
          <a:p>
            <a:r>
              <a:rPr lang="en-US" dirty="0" smtClean="0">
                <a:latin typeface="Times New Roman" pitchFamily="18" charset="0"/>
                <a:cs typeface="Times New Roman" pitchFamily="18" charset="0"/>
              </a:rPr>
              <a:t>Private Nurse Practitioners </a:t>
            </a:r>
          </a:p>
          <a:p>
            <a:r>
              <a:rPr lang="en-US" dirty="0" err="1" smtClean="0">
                <a:latin typeface="Times New Roman" pitchFamily="18" charset="0"/>
                <a:cs typeface="Times New Roman" pitchFamily="18" charset="0"/>
              </a:rPr>
              <a:t>Paediatric</a:t>
            </a:r>
            <a:r>
              <a:rPr lang="en-US" dirty="0" smtClean="0">
                <a:latin typeface="Times New Roman" pitchFamily="18" charset="0"/>
                <a:cs typeface="Times New Roman" pitchFamily="18" charset="0"/>
              </a:rPr>
              <a:t> Nurs</a:t>
            </a:r>
            <a:r>
              <a:rPr lang="en-US" dirty="0" smtClean="0"/>
              <a:t>es</a:t>
            </a:r>
            <a:endParaRPr lang="en-US" dirty="0"/>
          </a:p>
        </p:txBody>
      </p:sp>
    </p:spTree>
    <p:extLst>
      <p:ext uri="{BB962C8B-B14F-4D97-AF65-F5344CB8AC3E}">
        <p14:creationId xmlns:p14="http://schemas.microsoft.com/office/powerpoint/2010/main" val="10315721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3. The East Central Southern Africa College of Nursing (ECSACON) </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We have been discussing your professional body, which is a member of a regional body known as ECSACON. </a:t>
            </a:r>
          </a:p>
          <a:p>
            <a:r>
              <a:rPr lang="en-US" dirty="0" smtClean="0">
                <a:latin typeface="Times New Roman" pitchFamily="18" charset="0"/>
                <a:cs typeface="Times New Roman" pitchFamily="18" charset="0"/>
              </a:rPr>
              <a:t>ECSACON is a professional agency of the Commonwealth Regional Health Community (CRHC). Its main objective is to promote and reinforce professional excellence through the development of </a:t>
            </a:r>
            <a:r>
              <a:rPr lang="en-US" dirty="0" err="1" smtClean="0">
                <a:latin typeface="Times New Roman" pitchFamily="18" charset="0"/>
                <a:cs typeface="Times New Roman" pitchFamily="18" charset="0"/>
              </a:rPr>
              <a:t>programmes</a:t>
            </a:r>
            <a:r>
              <a:rPr lang="en-US" dirty="0" smtClean="0">
                <a:latin typeface="Times New Roman" pitchFamily="18" charset="0"/>
                <a:cs typeface="Times New Roman" pitchFamily="18" charset="0"/>
              </a:rPr>
              <a:t>.</a:t>
            </a:r>
          </a:p>
        </p:txBody>
      </p:sp>
    </p:spTree>
    <p:extLst>
      <p:ext uri="{BB962C8B-B14F-4D97-AF65-F5344CB8AC3E}">
        <p14:creationId xmlns:p14="http://schemas.microsoft.com/office/powerpoint/2010/main" val="12503307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ECSACON </a:t>
            </a:r>
            <a:r>
              <a:rPr lang="en-US" b="1" dirty="0" err="1" smtClean="0">
                <a:latin typeface="Times New Roman" pitchFamily="18" charset="0"/>
                <a:cs typeface="Times New Roman" pitchFamily="18" charset="0"/>
              </a:rPr>
              <a:t>cont</a:t>
            </a:r>
            <a:r>
              <a:rPr lang="en-US" b="1" dirty="0" smtClean="0">
                <a:latin typeface="Times New Roman" pitchFamily="18" charset="0"/>
                <a:cs typeface="Times New Roman" pitchFamily="18" charset="0"/>
              </a:rPr>
              <a: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r>
              <a:rPr lang="en-US" dirty="0" smtClean="0">
                <a:latin typeface="Times New Roman" pitchFamily="18" charset="0"/>
                <a:cs typeface="Times New Roman" pitchFamily="18" charset="0"/>
              </a:rPr>
              <a:t>ECSACON is a corporate body of nurses and midwives of member states comprising Botswana, Lesotho, Kenya, Malawi, Mauritius, Mozambique, Namibia, Seychelles, South Africa, Swaziland, Tanzania, Uganda, Zambia, Zimbabwe and any other states that will accede to membership of CRHC for the ECSA region. </a:t>
            </a:r>
          </a:p>
          <a:p>
            <a:r>
              <a:rPr lang="en-US" dirty="0" smtClean="0">
                <a:latin typeface="Times New Roman" pitchFamily="18" charset="0"/>
                <a:cs typeface="Times New Roman" pitchFamily="18" charset="0"/>
              </a:rPr>
              <a:t>The membership of the college consists of individual nurses/midwifes and Professional </a:t>
            </a:r>
            <a:r>
              <a:rPr lang="en-US" dirty="0" err="1" smtClean="0">
                <a:latin typeface="Times New Roman" pitchFamily="18" charset="0"/>
                <a:cs typeface="Times New Roman" pitchFamily="18" charset="0"/>
              </a:rPr>
              <a:t>organisations</a:t>
            </a:r>
            <a:r>
              <a:rPr lang="en-US" dirty="0" smtClean="0">
                <a:latin typeface="Times New Roman" pitchFamily="18" charset="0"/>
                <a:cs typeface="Times New Roman" pitchFamily="18" charset="0"/>
              </a:rPr>
              <a:t> such as: </a:t>
            </a:r>
          </a:p>
          <a:p>
            <a:r>
              <a:rPr lang="en-US" b="1" dirty="0" smtClean="0">
                <a:latin typeface="Times New Roman" pitchFamily="18" charset="0"/>
                <a:cs typeface="Times New Roman" pitchFamily="18" charset="0"/>
              </a:rPr>
              <a:t>National Nurse/Midwifery </a:t>
            </a:r>
          </a:p>
          <a:p>
            <a:r>
              <a:rPr lang="en-US" b="1" dirty="0" smtClean="0">
                <a:latin typeface="Times New Roman" pitchFamily="18" charset="0"/>
                <a:cs typeface="Times New Roman" pitchFamily="18" charset="0"/>
              </a:rPr>
              <a:t>Association (NNAS/NMAS) </a:t>
            </a:r>
          </a:p>
          <a:p>
            <a:r>
              <a:rPr lang="en-US" b="1" dirty="0" smtClean="0">
                <a:latin typeface="Times New Roman" pitchFamily="18" charset="0"/>
                <a:cs typeface="Times New Roman" pitchFamily="18" charset="0"/>
              </a:rPr>
              <a:t>National Nursing Councils (NNCS) </a:t>
            </a:r>
          </a:p>
          <a:p>
            <a:r>
              <a:rPr lang="en-US" b="1" dirty="0" smtClean="0">
                <a:latin typeface="Times New Roman" pitchFamily="18" charset="0"/>
                <a:cs typeface="Times New Roman" pitchFamily="18" charset="0"/>
              </a:rPr>
              <a:t>An individual can become a member once </a:t>
            </a:r>
          </a:p>
          <a:p>
            <a:r>
              <a:rPr lang="en-US" b="1" dirty="0" smtClean="0">
                <a:latin typeface="Times New Roman" pitchFamily="18" charset="0"/>
                <a:cs typeface="Times New Roman" pitchFamily="18" charset="0"/>
              </a:rPr>
              <a:t>registered by the Nurses Regulatory Body as a </a:t>
            </a:r>
          </a:p>
          <a:p>
            <a:r>
              <a:rPr lang="en-US" b="1" dirty="0" smtClean="0">
                <a:latin typeface="Times New Roman" pitchFamily="18" charset="0"/>
                <a:cs typeface="Times New Roman" pitchFamily="18" charset="0"/>
              </a:rPr>
              <a:t>nurse/midwife in any of the member states</a:t>
            </a: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26059830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Benefits of Membership to ECSACON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r>
              <a:rPr lang="en-US" b="1" dirty="0" smtClean="0">
                <a:latin typeface="Times New Roman" pitchFamily="18" charset="0"/>
                <a:cs typeface="Times New Roman" pitchFamily="18" charset="0"/>
              </a:rPr>
              <a:t>The first benefit is knowledge</a:t>
            </a:r>
            <a:r>
              <a:rPr lang="en-US" dirty="0" smtClean="0">
                <a:latin typeface="Times New Roman" pitchFamily="18" charset="0"/>
                <a:cs typeface="Times New Roman" pitchFamily="18" charset="0"/>
              </a:rPr>
              <a:t>. This knowledge is obtained through the many activities ECSACON conducts, such as quadrennial conferences where nurses from member countries meet and share research finding </a:t>
            </a:r>
            <a:r>
              <a:rPr lang="en-US" dirty="0" err="1" smtClean="0">
                <a:latin typeface="Times New Roman" pitchFamily="18" charset="0"/>
                <a:cs typeface="Times New Roman" pitchFamily="18" charset="0"/>
              </a:rPr>
              <a:t>ontopics</a:t>
            </a:r>
            <a:r>
              <a:rPr lang="en-US" dirty="0" smtClean="0">
                <a:latin typeface="Times New Roman" pitchFamily="18" charset="0"/>
                <a:cs typeface="Times New Roman" pitchFamily="18" charset="0"/>
              </a:rPr>
              <a:t> of national interests in health. </a:t>
            </a:r>
          </a:p>
          <a:p>
            <a:r>
              <a:rPr lang="en-US" b="1" dirty="0" smtClean="0">
                <a:latin typeface="Times New Roman" pitchFamily="18" charset="0"/>
                <a:cs typeface="Times New Roman" pitchFamily="18" charset="0"/>
              </a:rPr>
              <a:t>They exchange information on various topical issues on nursing</a:t>
            </a:r>
            <a:r>
              <a:rPr lang="en-US" dirty="0" smtClean="0">
                <a:latin typeface="Times New Roman" pitchFamily="18" charset="0"/>
                <a:cs typeface="Times New Roman" pitchFamily="18" charset="0"/>
              </a:rPr>
              <a:t>, midwifery and health, mapping the way forward for excellence in nursing/midwifery, education and practice. </a:t>
            </a:r>
          </a:p>
          <a:p>
            <a:r>
              <a:rPr lang="en-US" b="1" dirty="0" smtClean="0">
                <a:latin typeface="Times New Roman" pitchFamily="18" charset="0"/>
                <a:cs typeface="Times New Roman" pitchFamily="18" charset="0"/>
              </a:rPr>
              <a:t>Interacting with nurses from the region is a benefit on its own. </a:t>
            </a:r>
            <a:r>
              <a:rPr lang="en-US" dirty="0" smtClean="0">
                <a:latin typeface="Times New Roman" pitchFamily="18" charset="0"/>
                <a:cs typeface="Times New Roman" pitchFamily="18" charset="0"/>
              </a:rPr>
              <a:t>Apart from this, ECSACON has conducted many projects, for example, on research, leadership and management, advocacy and so on. </a:t>
            </a:r>
          </a:p>
          <a:p>
            <a:r>
              <a:rPr lang="en-US" b="1" dirty="0" smtClean="0">
                <a:latin typeface="Times New Roman" pitchFamily="18" charset="0"/>
                <a:cs typeface="Times New Roman" pitchFamily="18" charset="0"/>
              </a:rPr>
              <a:t>Members are also provided with reading materials through the CNR or Nursing Council. </a:t>
            </a: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9791452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Members rights and privileges ECSACON –Membership </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4648200"/>
          </a:xfrm>
        </p:spPr>
        <p:txBody>
          <a:bodyPr>
            <a:normAutofit fontScale="70000" lnSpcReduction="20000"/>
          </a:bodyPr>
          <a:lstStyle/>
          <a:p>
            <a:r>
              <a:rPr lang="en-US" b="1" dirty="0" smtClean="0">
                <a:latin typeface="Times New Roman" pitchFamily="18" charset="0"/>
                <a:cs typeface="Times New Roman" pitchFamily="18" charset="0"/>
              </a:rPr>
              <a:t>Voting and speaking at the ECSACON meetings.</a:t>
            </a:r>
          </a:p>
          <a:p>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Nominating candidates for ECSACON elections </a:t>
            </a:r>
            <a:r>
              <a:rPr lang="en-US" dirty="0" smtClean="0">
                <a:latin typeface="Times New Roman" pitchFamily="18" charset="0"/>
                <a:cs typeface="Times New Roman" pitchFamily="18" charset="0"/>
              </a:rPr>
              <a:t>and Standing Committees.</a:t>
            </a:r>
          </a:p>
          <a:p>
            <a:r>
              <a:rPr lang="en-US" b="1" dirty="0" smtClean="0">
                <a:latin typeface="Times New Roman" pitchFamily="18" charset="0"/>
                <a:cs typeface="Times New Roman" pitchFamily="18" charset="0"/>
              </a:rPr>
              <a:t>Participating in ECSACON conferences,</a:t>
            </a:r>
            <a:r>
              <a:rPr lang="en-US" dirty="0" smtClean="0">
                <a:latin typeface="Times New Roman" pitchFamily="18" charset="0"/>
                <a:cs typeface="Times New Roman" pitchFamily="18" charset="0"/>
              </a:rPr>
              <a:t> workshops, seminars and other professional activities as appropriately promoted by ECSACON.</a:t>
            </a:r>
          </a:p>
          <a:p>
            <a:r>
              <a:rPr lang="en-US" b="1" dirty="0" smtClean="0">
                <a:latin typeface="Times New Roman" pitchFamily="18" charset="0"/>
                <a:cs typeface="Times New Roman" pitchFamily="18" charset="0"/>
              </a:rPr>
              <a:t>Nominating candidates for ECSACON fellowships and awards.</a:t>
            </a:r>
          </a:p>
          <a:p>
            <a:r>
              <a:rPr lang="en-US" b="1" dirty="0" smtClean="0">
                <a:latin typeface="Times New Roman" pitchFamily="18" charset="0"/>
                <a:cs typeface="Times New Roman" pitchFamily="18" charset="0"/>
              </a:rPr>
              <a:t>Receiving professional guidance and assistance from ECSACON.</a:t>
            </a:r>
          </a:p>
          <a:p>
            <a:r>
              <a:rPr lang="en-US" b="1" dirty="0" smtClean="0">
                <a:latin typeface="Times New Roman" pitchFamily="18" charset="0"/>
                <a:cs typeface="Times New Roman" pitchFamily="18" charset="0"/>
              </a:rPr>
              <a:t>Receiving from or through ECSACON documents and periodic information about activities and news about nursing worldwide.</a:t>
            </a:r>
          </a:p>
          <a:p>
            <a:r>
              <a:rPr lang="en-US" b="1" dirty="0" smtClean="0">
                <a:latin typeface="Times New Roman" pitchFamily="18" charset="0"/>
                <a:cs typeface="Times New Roman" pitchFamily="18" charset="0"/>
              </a:rPr>
              <a:t>Having their professional articles of regional and international interest published in ECSACON </a:t>
            </a:r>
            <a:r>
              <a:rPr lang="en-US" dirty="0" smtClean="0">
                <a:latin typeface="Times New Roman" pitchFamily="18" charset="0"/>
                <a:cs typeface="Times New Roman" pitchFamily="18" charset="0"/>
              </a:rPr>
              <a:t>newsletter/journal/ magazines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7167385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4. International Council of Nurses (ICN).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r>
              <a:rPr lang="en-US" dirty="0" smtClean="0">
                <a:latin typeface="Times New Roman" pitchFamily="18" charset="0"/>
                <a:cs typeface="Times New Roman" pitchFamily="18" charset="0"/>
              </a:rPr>
              <a:t>The International Council of Nurses is a federation of nurses’ associations (NNAS) in 122 countries.</a:t>
            </a:r>
          </a:p>
          <a:p>
            <a:r>
              <a:rPr lang="en-US" dirty="0" smtClean="0">
                <a:latin typeface="Times New Roman" pitchFamily="18" charset="0"/>
                <a:cs typeface="Times New Roman" pitchFamily="18" charset="0"/>
              </a:rPr>
              <a:t>It was founded in 1899. </a:t>
            </a:r>
          </a:p>
          <a:p>
            <a:r>
              <a:rPr lang="en-US" dirty="0" smtClean="0">
                <a:latin typeface="Times New Roman" pitchFamily="18" charset="0"/>
                <a:cs typeface="Times New Roman" pitchFamily="18" charset="0"/>
              </a:rPr>
              <a:t>ICN was the first health professionals’ </a:t>
            </a:r>
            <a:r>
              <a:rPr lang="en-US" dirty="0" err="1" smtClean="0">
                <a:latin typeface="Times New Roman" pitchFamily="18" charset="0"/>
                <a:cs typeface="Times New Roman" pitchFamily="18" charset="0"/>
              </a:rPr>
              <a:t>organisations</a:t>
            </a:r>
            <a:r>
              <a:rPr lang="en-US" dirty="0" smtClean="0">
                <a:latin typeface="Times New Roman" pitchFamily="18" charset="0"/>
                <a:cs typeface="Times New Roman" pitchFamily="18" charset="0"/>
              </a:rPr>
              <a:t> to be formed and remains the largest among international </a:t>
            </a:r>
            <a:r>
              <a:rPr lang="en-US" dirty="0" err="1" smtClean="0">
                <a:latin typeface="Times New Roman" pitchFamily="18" charset="0"/>
                <a:cs typeface="Times New Roman" pitchFamily="18" charset="0"/>
              </a:rPr>
              <a:t>organisations</a:t>
            </a:r>
            <a:r>
              <a:rPr lang="en-US" dirty="0" smtClean="0">
                <a:latin typeface="Times New Roman" pitchFamily="18" charset="0"/>
                <a:cs typeface="Times New Roman" pitchFamily="18" charset="0"/>
              </a:rPr>
              <a:t> relating to the provision of health care. </a:t>
            </a:r>
          </a:p>
          <a:p>
            <a:r>
              <a:rPr lang="en-US" dirty="0" smtClean="0">
                <a:latin typeface="Times New Roman" pitchFamily="18" charset="0"/>
                <a:cs typeface="Times New Roman" pitchFamily="18" charset="0"/>
              </a:rPr>
              <a:t>It is operated by nurses for nurses.</a:t>
            </a:r>
          </a:p>
          <a:p>
            <a:r>
              <a:rPr lang="en-US" dirty="0" smtClean="0">
                <a:latin typeface="Times New Roman" pitchFamily="18" charset="0"/>
                <a:cs typeface="Times New Roman" pitchFamily="18" charset="0"/>
              </a:rPr>
              <a:t> The Secretariat of the ICN is based in Geneva and consists of a president, a chief executive and members.</a:t>
            </a:r>
          </a:p>
          <a:p>
            <a:r>
              <a:rPr lang="en-US" dirty="0" smtClean="0">
                <a:latin typeface="Times New Roman" pitchFamily="18" charset="0"/>
                <a:cs typeface="Times New Roman" pitchFamily="18" charset="0"/>
              </a:rPr>
              <a:t>The ICN has goals and core values that guide its activities.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6562127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ICN </a:t>
            </a:r>
            <a:r>
              <a:rPr lang="en-US" b="1" dirty="0" err="1" smtClean="0">
                <a:latin typeface="Times New Roman" pitchFamily="18" charset="0"/>
                <a:cs typeface="Times New Roman" pitchFamily="18" charset="0"/>
              </a:rPr>
              <a:t>cont</a:t>
            </a:r>
            <a:r>
              <a:rPr lang="en-US" b="1" dirty="0" smtClean="0">
                <a:latin typeface="Times New Roman" pitchFamily="18" charset="0"/>
                <a:cs typeface="Times New Roman" pitchFamily="18" charset="0"/>
              </a:rPr>
              <a: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5029200"/>
          </a:xfrm>
        </p:spPr>
        <p:txBody>
          <a:bodyPr>
            <a:normAutofit fontScale="70000" lnSpcReduction="20000"/>
          </a:bodyPr>
          <a:lstStyle/>
          <a:p>
            <a:r>
              <a:rPr lang="en-US" b="1" dirty="0" smtClean="0">
                <a:latin typeface="Times New Roman" pitchFamily="18" charset="0"/>
                <a:cs typeface="Times New Roman" pitchFamily="18" charset="0"/>
              </a:rPr>
              <a:t>Goals.</a:t>
            </a:r>
          </a:p>
          <a:p>
            <a:r>
              <a:rPr lang="en-US" dirty="0" smtClean="0">
                <a:latin typeface="Times New Roman" pitchFamily="18" charset="0"/>
                <a:cs typeface="Times New Roman" pitchFamily="18" charset="0"/>
              </a:rPr>
              <a:t>The goals of ICN are to influence health and nursing globally and strengthen national nurses associations.  </a:t>
            </a:r>
          </a:p>
          <a:p>
            <a:r>
              <a:rPr lang="en-US" b="1" dirty="0" smtClean="0">
                <a:latin typeface="Times New Roman" pitchFamily="18" charset="0"/>
                <a:cs typeface="Times New Roman" pitchFamily="18" charset="0"/>
              </a:rPr>
              <a:t>Values.</a:t>
            </a:r>
          </a:p>
          <a:p>
            <a:pPr marL="0" indent="0">
              <a:buNone/>
            </a:pPr>
            <a:r>
              <a:rPr lang="en-US" dirty="0" smtClean="0">
                <a:latin typeface="Times New Roman" pitchFamily="18" charset="0"/>
                <a:cs typeface="Times New Roman" pitchFamily="18" charset="0"/>
              </a:rPr>
              <a:t>The values of ICN are to encourage visionary leadership, inclusiveness, flexibility and partnership among all member states and the achievement of excellence in nursing/midwifery education and practice. </a:t>
            </a:r>
          </a:p>
          <a:p>
            <a:r>
              <a:rPr lang="en-US" b="1" dirty="0" smtClean="0">
                <a:latin typeface="Times New Roman" pitchFamily="18" charset="0"/>
                <a:cs typeface="Times New Roman" pitchFamily="18" charset="0"/>
              </a:rPr>
              <a:t>Vision.</a:t>
            </a:r>
          </a:p>
          <a:p>
            <a:pPr marL="0" indent="0">
              <a:buNone/>
            </a:pPr>
            <a:r>
              <a:rPr lang="en-US" dirty="0" smtClean="0">
                <a:latin typeface="Times New Roman" pitchFamily="18" charset="0"/>
                <a:cs typeface="Times New Roman" pitchFamily="18" charset="0"/>
              </a:rPr>
              <a:t>The ICN states that its vision is to unite all nurses within the ICN to speak with one voice as advocates of all that ICN serves; to acknowledge that a human being has the right to preventive and curative care; to spearhead the health care progress and shape health policy around the world through enhancing nurses' expertise, strength, their numbers, alignment of their efforts and collaboration with the public and other health professionals. The ICN mission statement is derived from this vision.</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611823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1. NURSING COUNCIL OF KENYA.</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r>
              <a:rPr lang="en-US" dirty="0" smtClean="0">
                <a:latin typeface="Times New Roman" pitchFamily="18" charset="0"/>
                <a:cs typeface="Times New Roman" pitchFamily="18" charset="0"/>
              </a:rPr>
              <a:t>The Nursing Council of Kenya was established by the Nurses Act, Chapter 257 of the laws of Kenya.</a:t>
            </a:r>
          </a:p>
          <a:p>
            <a:r>
              <a:rPr lang="en-US" dirty="0" smtClean="0">
                <a:latin typeface="Times New Roman" pitchFamily="18" charset="0"/>
                <a:cs typeface="Times New Roman" pitchFamily="18" charset="0"/>
              </a:rPr>
              <a:t>The Council is a corporate body having perpetual succession.</a:t>
            </a:r>
          </a:p>
          <a:p>
            <a:r>
              <a:rPr lang="en-US" dirty="0" smtClean="0">
                <a:latin typeface="Times New Roman" pitchFamily="18" charset="0"/>
                <a:cs typeface="Times New Roman" pitchFamily="18" charset="0"/>
              </a:rPr>
              <a:t>It has a common seal with power to sue and be sued and to purchase, hold, manage and dispose of land and other property and to enter into such contracts, as it may consider necessary or expedient.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4273121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ICN </a:t>
            </a:r>
            <a:r>
              <a:rPr lang="en-US" b="1" dirty="0" err="1" smtClean="0">
                <a:latin typeface="Times New Roman" pitchFamily="18" charset="0"/>
                <a:cs typeface="Times New Roman" pitchFamily="18" charset="0"/>
              </a:rPr>
              <a:t>cont</a:t>
            </a:r>
            <a:r>
              <a:rPr lang="en-US" b="1" dirty="0" smtClean="0">
                <a:latin typeface="Times New Roman" pitchFamily="18" charset="0"/>
                <a:cs typeface="Times New Roman" pitchFamily="18" charset="0"/>
              </a:rPr>
              <a: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r>
              <a:rPr lang="en-US" b="1" dirty="0" smtClean="0">
                <a:latin typeface="Times New Roman" pitchFamily="18" charset="0"/>
                <a:cs typeface="Times New Roman" pitchFamily="18" charset="0"/>
              </a:rPr>
              <a:t>Mission.</a:t>
            </a:r>
          </a:p>
          <a:p>
            <a:pPr marL="0" indent="0">
              <a:buNone/>
            </a:pPr>
            <a:r>
              <a:rPr lang="en-US" dirty="0" smtClean="0">
                <a:latin typeface="Times New Roman" pitchFamily="18" charset="0"/>
                <a:cs typeface="Times New Roman" pitchFamily="18" charset="0"/>
              </a:rPr>
              <a:t>The ICN's mission is to lead societies to better health and to promote healthy lifestyles, workplaces and communities; to support strategies which alleviate poverty, pollution and other causes of illness, while incorporating science and advanced technology in the provision of compassionate and ethical caring; to shape nursing education in accordance with values, policies, standards and conditions that free nurses to </a:t>
            </a:r>
            <a:r>
              <a:rPr lang="en-US" dirty="0" err="1" smtClean="0">
                <a:latin typeface="Times New Roman" pitchFamily="18" charset="0"/>
                <a:cs typeface="Times New Roman" pitchFamily="18" charset="0"/>
              </a:rPr>
              <a:t>practise</a:t>
            </a:r>
            <a:r>
              <a:rPr lang="en-US" dirty="0" smtClean="0">
                <a:latin typeface="Times New Roman" pitchFamily="18" charset="0"/>
                <a:cs typeface="Times New Roman" pitchFamily="18" charset="0"/>
              </a:rPr>
              <a:t> to the full extent of their education and abilities within multi-disciplinary health teams.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759773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ICN </a:t>
            </a:r>
            <a:r>
              <a:rPr lang="en-US" b="1" dirty="0" err="1" smtClean="0">
                <a:latin typeface="Times New Roman" pitchFamily="18" charset="0"/>
                <a:cs typeface="Times New Roman" pitchFamily="18" charset="0"/>
              </a:rPr>
              <a:t>cont</a:t>
            </a:r>
            <a:r>
              <a:rPr lang="en-US" b="1" dirty="0" smtClean="0">
                <a:latin typeface="Times New Roman" pitchFamily="18" charset="0"/>
                <a:cs typeface="Times New Roman" pitchFamily="18" charset="0"/>
              </a:rPr>
              <a: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b="1" dirty="0" smtClean="0">
                <a:latin typeface="Times New Roman" pitchFamily="18" charset="0"/>
                <a:cs typeface="Times New Roman" pitchFamily="18" charset="0"/>
              </a:rPr>
              <a:t>The ICN philosophy </a:t>
            </a:r>
          </a:p>
          <a:p>
            <a:pPr marL="0" indent="0">
              <a:buNone/>
            </a:pPr>
            <a:r>
              <a:rPr lang="en-US" dirty="0">
                <a:latin typeface="Times New Roman" pitchFamily="18" charset="0"/>
                <a:cs typeface="Times New Roman" pitchFamily="18" charset="0"/>
              </a:rPr>
              <a:t>E</a:t>
            </a:r>
            <a:r>
              <a:rPr lang="en-US" dirty="0" smtClean="0">
                <a:latin typeface="Times New Roman" pitchFamily="18" charset="0"/>
                <a:cs typeface="Times New Roman" pitchFamily="18" charset="0"/>
              </a:rPr>
              <a:t>ntails commitment to caring, advocating on behalf of patients, and helping people help themselves. ICN ensures that the nursing profession is highly valued, appropriately </a:t>
            </a:r>
            <a:r>
              <a:rPr lang="en-US" dirty="0" err="1" smtClean="0">
                <a:latin typeface="Times New Roman" pitchFamily="18" charset="0"/>
                <a:cs typeface="Times New Roman" pitchFamily="18" charset="0"/>
              </a:rPr>
              <a:t>utilised</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recognised</a:t>
            </a:r>
            <a:r>
              <a:rPr lang="en-US" dirty="0" smtClean="0">
                <a:latin typeface="Times New Roman" pitchFamily="18" charset="0"/>
                <a:cs typeface="Times New Roman" pitchFamily="18" charset="0"/>
              </a:rPr>
              <a:t>, rewarded and represented throughout the healthcare system.</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7395402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ICN </a:t>
            </a:r>
            <a:r>
              <a:rPr lang="en-US" b="1" dirty="0" err="1" smtClean="0">
                <a:latin typeface="Times New Roman" pitchFamily="18" charset="0"/>
                <a:cs typeface="Times New Roman" pitchFamily="18" charset="0"/>
              </a:rPr>
              <a:t>cont</a:t>
            </a:r>
            <a:r>
              <a:rPr lang="en-US" b="1" dirty="0" smtClean="0">
                <a:latin typeface="Times New Roman" pitchFamily="18" charset="0"/>
                <a:cs typeface="Times New Roman" pitchFamily="18" charset="0"/>
              </a:rPr>
              <a: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r>
              <a:rPr lang="en-US" dirty="0" smtClean="0">
                <a:latin typeface="Times New Roman" pitchFamily="18" charset="0"/>
                <a:cs typeface="Times New Roman" pitchFamily="18" charset="0"/>
              </a:rPr>
              <a:t>You have now gone through the ICN vision, mission and philosophy. You should have identified some crucial themes such as the role of the nurse as: </a:t>
            </a:r>
          </a:p>
          <a:p>
            <a:pPr marL="571500" indent="-571500">
              <a:buFont typeface="+mj-lt"/>
              <a:buAutoNum type="romanLcPeriod"/>
            </a:pPr>
            <a:r>
              <a:rPr lang="en-US" b="1" dirty="0" smtClean="0">
                <a:latin typeface="Times New Roman" pitchFamily="18" charset="0"/>
                <a:cs typeface="Times New Roman" pitchFamily="18" charset="0"/>
              </a:rPr>
              <a:t>Provider of nursing care and health services.</a:t>
            </a:r>
          </a:p>
          <a:p>
            <a:pPr marL="571500" indent="-571500">
              <a:buFont typeface="+mj-lt"/>
              <a:buAutoNum type="romanLcPeriod"/>
            </a:pPr>
            <a:r>
              <a:rPr lang="en-US" b="1" dirty="0" smtClean="0">
                <a:latin typeface="Times New Roman" pitchFamily="18" charset="0"/>
                <a:cs typeface="Times New Roman" pitchFamily="18" charset="0"/>
              </a:rPr>
              <a:t>Policy maker.</a:t>
            </a:r>
          </a:p>
          <a:p>
            <a:pPr marL="571500" indent="-571500">
              <a:buFont typeface="+mj-lt"/>
              <a:buAutoNum type="romanLcPeriod"/>
            </a:pPr>
            <a:r>
              <a:rPr lang="en-US" b="1" dirty="0" smtClean="0">
                <a:latin typeface="Times New Roman" pitchFamily="18" charset="0"/>
                <a:cs typeface="Times New Roman" pitchFamily="18" charset="0"/>
              </a:rPr>
              <a:t>Collaborator with the public and other health professionals. </a:t>
            </a:r>
          </a:p>
          <a:p>
            <a:r>
              <a:rPr lang="en-US" dirty="0" smtClean="0">
                <a:latin typeface="Times New Roman" pitchFamily="18" charset="0"/>
                <a:cs typeface="Times New Roman" pitchFamily="18" charset="0"/>
              </a:rPr>
              <a:t>Health is a universal right of every human being regardless of the social status. </a:t>
            </a:r>
          </a:p>
          <a:p>
            <a:r>
              <a:rPr lang="en-US" dirty="0" smtClean="0">
                <a:latin typeface="Times New Roman" pitchFamily="18" charset="0"/>
                <a:cs typeface="Times New Roman" pitchFamily="18" charset="0"/>
              </a:rPr>
              <a:t>You have to encompass teamwork within </a:t>
            </a:r>
            <a:r>
              <a:rPr lang="en-US" dirty="0" err="1" smtClean="0">
                <a:latin typeface="Times New Roman" pitchFamily="18" charset="0"/>
                <a:cs typeface="Times New Roman" pitchFamily="18" charset="0"/>
              </a:rPr>
              <a:t>multidisciplinary</a:t>
            </a:r>
            <a:r>
              <a:rPr lang="en-US" dirty="0" smtClean="0">
                <a:latin typeface="Times New Roman" pitchFamily="18" charset="0"/>
                <a:cs typeface="Times New Roman" pitchFamily="18" charset="0"/>
              </a:rPr>
              <a:t> teams. </a:t>
            </a:r>
          </a:p>
          <a:p>
            <a:r>
              <a:rPr lang="en-US" dirty="0" smtClean="0">
                <a:latin typeface="Times New Roman" pitchFamily="18" charset="0"/>
                <a:cs typeface="Times New Roman" pitchFamily="18" charset="0"/>
              </a:rPr>
              <a:t>Finally, you have to keep abreast by incorporating science and technology into the health delivery services in nursing practice. </a:t>
            </a:r>
          </a:p>
          <a:p>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You will now study trends in nursing.</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068165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NCK CONT…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b="1" dirty="0" smtClean="0">
                <a:latin typeface="Times New Roman" pitchFamily="18" charset="0"/>
                <a:cs typeface="Times New Roman" pitchFamily="18" charset="0"/>
              </a:rPr>
              <a:t>The Nurses Act, Chapter 257 of the laws of Kenya </a:t>
            </a:r>
            <a:r>
              <a:rPr lang="en-US" dirty="0" smtClean="0">
                <a:latin typeface="Times New Roman" pitchFamily="18" charset="0"/>
                <a:cs typeface="Times New Roman" pitchFamily="18" charset="0"/>
              </a:rPr>
              <a:t>was enacted as an Act of Parliament to make provision for the training, registration, enrolment and licensing of nurses, to regulate their conduct and to ensure their maximum participation in the health care of the community and for connected purposes (Nurses Act 1985).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751085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NCK </a:t>
            </a:r>
            <a:r>
              <a:rPr lang="en-US" b="1" dirty="0" err="1" smtClean="0">
                <a:latin typeface="Times New Roman" pitchFamily="18" charset="0"/>
                <a:cs typeface="Times New Roman" pitchFamily="18" charset="0"/>
              </a:rPr>
              <a:t>cont</a:t>
            </a:r>
            <a:r>
              <a:rPr lang="en-US" b="1" dirty="0" smtClean="0">
                <a:latin typeface="Times New Roman" pitchFamily="18" charset="0"/>
                <a:cs typeface="Times New Roman" pitchFamily="18" charset="0"/>
              </a:rPr>
              <a: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r>
              <a:rPr lang="en-US" b="1" dirty="0" smtClean="0">
                <a:latin typeface="Times New Roman" pitchFamily="18" charset="0"/>
                <a:cs typeface="Times New Roman" pitchFamily="18" charset="0"/>
              </a:rPr>
              <a:t>NCK comprises of:</a:t>
            </a:r>
          </a:p>
          <a:p>
            <a:r>
              <a:rPr lang="en-US" b="1" u="sng" dirty="0" smtClean="0">
                <a:latin typeface="Times New Roman" pitchFamily="18" charset="0"/>
                <a:cs typeface="Times New Roman" pitchFamily="18" charset="0"/>
              </a:rPr>
              <a:t>Two ex-officials.</a:t>
            </a:r>
          </a:p>
          <a:p>
            <a:pPr marL="0" indent="0">
              <a:buNone/>
            </a:pPr>
            <a:r>
              <a:rPr lang="en-US" dirty="0" smtClean="0">
                <a:latin typeface="Times New Roman" pitchFamily="18" charset="0"/>
                <a:cs typeface="Times New Roman" pitchFamily="18" charset="0"/>
              </a:rPr>
              <a:t>The Director of Medical Services and the Chief Nursing officer. </a:t>
            </a:r>
          </a:p>
          <a:p>
            <a:r>
              <a:rPr lang="en-US" b="1" u="sng" dirty="0" smtClean="0">
                <a:latin typeface="Times New Roman" pitchFamily="18" charset="0"/>
                <a:cs typeface="Times New Roman" pitchFamily="18" charset="0"/>
              </a:rPr>
              <a:t>One person.</a:t>
            </a:r>
          </a:p>
          <a:p>
            <a:pPr marL="0" indent="0">
              <a:buNone/>
            </a:pPr>
            <a:r>
              <a:rPr lang="en-US" dirty="0" smtClean="0">
                <a:latin typeface="Times New Roman" pitchFamily="18" charset="0"/>
                <a:cs typeface="Times New Roman" pitchFamily="18" charset="0"/>
              </a:rPr>
              <a:t>Responsible for education. </a:t>
            </a:r>
          </a:p>
          <a:p>
            <a:r>
              <a:rPr lang="en-US"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Two persons.</a:t>
            </a:r>
          </a:p>
          <a:p>
            <a:pPr marL="0" indent="0">
              <a:buNone/>
            </a:pPr>
            <a:r>
              <a:rPr lang="en-US" dirty="0" smtClean="0">
                <a:latin typeface="Times New Roman" pitchFamily="18" charset="0"/>
                <a:cs typeface="Times New Roman" pitchFamily="18" charset="0"/>
              </a:rPr>
              <a:t>Representing religious </a:t>
            </a:r>
            <a:r>
              <a:rPr lang="en-US" dirty="0" err="1" smtClean="0">
                <a:latin typeface="Times New Roman" pitchFamily="18" charset="0"/>
                <a:cs typeface="Times New Roman" pitchFamily="18" charset="0"/>
              </a:rPr>
              <a:t>organisations</a:t>
            </a:r>
            <a:r>
              <a:rPr lang="en-US" dirty="0" smtClean="0">
                <a:latin typeface="Times New Roman" pitchFamily="18" charset="0"/>
                <a:cs typeface="Times New Roman" pitchFamily="18" charset="0"/>
              </a:rPr>
              <a:t> providing health services in Kenya. </a:t>
            </a:r>
          </a:p>
          <a:p>
            <a:r>
              <a:rPr lang="en-US"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Two persons. </a:t>
            </a:r>
          </a:p>
          <a:p>
            <a:pPr marL="0" indent="0">
              <a:buNone/>
            </a:pPr>
            <a:r>
              <a:rPr lang="en-US" dirty="0" smtClean="0">
                <a:latin typeface="Times New Roman" pitchFamily="18" charset="0"/>
                <a:cs typeface="Times New Roman" pitchFamily="18" charset="0"/>
              </a:rPr>
              <a:t>Representing nursing associations (one from NNAK and one from KEPNA (Kenya Progressive Nurses Association). </a:t>
            </a:r>
          </a:p>
        </p:txBody>
      </p:sp>
    </p:spTree>
    <p:extLst>
      <p:ext uri="{BB962C8B-B14F-4D97-AF65-F5344CB8AC3E}">
        <p14:creationId xmlns:p14="http://schemas.microsoft.com/office/powerpoint/2010/main" val="1109540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NCK </a:t>
            </a:r>
            <a:r>
              <a:rPr lang="en-US" b="1" dirty="0" err="1" smtClean="0">
                <a:latin typeface="Times New Roman" pitchFamily="18" charset="0"/>
                <a:cs typeface="Times New Roman" pitchFamily="18" charset="0"/>
              </a:rPr>
              <a:t>cont</a:t>
            </a:r>
            <a:r>
              <a:rPr lang="en-US" b="1" dirty="0" smtClean="0">
                <a:latin typeface="Times New Roman" pitchFamily="18" charset="0"/>
                <a:cs typeface="Times New Roman" pitchFamily="18" charset="0"/>
              </a:rPr>
              <a: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r>
              <a:rPr lang="en-US" b="1" u="sng" dirty="0" smtClean="0">
                <a:latin typeface="Times New Roman" pitchFamily="18" charset="0"/>
                <a:cs typeface="Times New Roman" pitchFamily="18" charset="0"/>
              </a:rPr>
              <a:t>Four persons</a:t>
            </a:r>
            <a:r>
              <a:rPr lang="en-US" b="1" dirty="0" smtClean="0">
                <a:latin typeface="Times New Roman" pitchFamily="18" charset="0"/>
                <a:cs typeface="Times New Roman" pitchFamily="18" charset="0"/>
              </a:rPr>
              <a:t>.</a:t>
            </a:r>
          </a:p>
          <a:p>
            <a:pPr marL="0" indent="0">
              <a:buNone/>
            </a:pPr>
            <a:r>
              <a:rPr lang="en-US" dirty="0" smtClean="0">
                <a:latin typeface="Times New Roman" pitchFamily="18" charset="0"/>
                <a:cs typeface="Times New Roman" pitchFamily="18" charset="0"/>
              </a:rPr>
              <a:t>Nominated by the outgoing council to represent: General Nursing, Midwifery and Community Health Nursing. </a:t>
            </a:r>
          </a:p>
          <a:p>
            <a:r>
              <a:rPr lang="en-US" b="1" u="sng" dirty="0" smtClean="0">
                <a:latin typeface="Times New Roman" pitchFamily="18" charset="0"/>
                <a:cs typeface="Times New Roman" pitchFamily="18" charset="0"/>
              </a:rPr>
              <a:t>Eleven elected members</a:t>
            </a:r>
            <a:r>
              <a:rPr lang="en-US" b="1" dirty="0" smtClean="0">
                <a:latin typeface="Times New Roman" pitchFamily="18" charset="0"/>
                <a:cs typeface="Times New Roman" pitchFamily="18" charset="0"/>
              </a:rPr>
              <a:t>.</a:t>
            </a:r>
          </a:p>
          <a:p>
            <a:pPr marL="0" indent="0">
              <a:buNone/>
            </a:pPr>
            <a:r>
              <a:rPr lang="en-US" dirty="0">
                <a:latin typeface="Times New Roman" pitchFamily="18" charset="0"/>
                <a:cs typeface="Times New Roman" pitchFamily="18" charset="0"/>
              </a:rPr>
              <a:t>W</a:t>
            </a:r>
            <a:r>
              <a:rPr lang="en-US" dirty="0" smtClean="0">
                <a:latin typeface="Times New Roman" pitchFamily="18" charset="0"/>
                <a:cs typeface="Times New Roman" pitchFamily="18" charset="0"/>
              </a:rPr>
              <a:t>ho may be involved in clinical practice, nursing education and administration. They must be registered nurses as follows: Three </a:t>
            </a:r>
            <a:r>
              <a:rPr lang="en-US" dirty="0" err="1" smtClean="0">
                <a:latin typeface="Times New Roman" pitchFamily="18" charset="0"/>
                <a:cs typeface="Times New Roman" pitchFamily="18" charset="0"/>
              </a:rPr>
              <a:t>registerednurses</a:t>
            </a:r>
            <a:r>
              <a:rPr lang="en-US" dirty="0" smtClean="0">
                <a:latin typeface="Times New Roman" pitchFamily="18" charset="0"/>
                <a:cs typeface="Times New Roman" pitchFamily="18" charset="0"/>
              </a:rPr>
              <a:t>, three midwives, three community health nurses and two psychiatric nurses.</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894154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Functions of the Nursing Council </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r>
              <a:rPr lang="en-US" dirty="0" smtClean="0">
                <a:latin typeface="Times New Roman" pitchFamily="18" charset="0"/>
                <a:cs typeface="Times New Roman" pitchFamily="18" charset="0"/>
              </a:rPr>
              <a:t>Establishing and improving of all branches of the nursing profession to safeguard the interest of all nurses.</a:t>
            </a:r>
          </a:p>
          <a:p>
            <a:r>
              <a:rPr lang="en-US" dirty="0">
                <a:latin typeface="Times New Roman" pitchFamily="18" charset="0"/>
                <a:cs typeface="Times New Roman" pitchFamily="18" charset="0"/>
              </a:rPr>
              <a:t>I</a:t>
            </a:r>
            <a:r>
              <a:rPr lang="en-US" dirty="0" smtClean="0">
                <a:latin typeface="Times New Roman" pitchFamily="18" charset="0"/>
                <a:cs typeface="Times New Roman" pitchFamily="18" charset="0"/>
              </a:rPr>
              <a:t>mproving the standards of professional nursing. </a:t>
            </a:r>
          </a:p>
          <a:p>
            <a:r>
              <a:rPr lang="en-US" dirty="0">
                <a:latin typeface="Times New Roman" pitchFamily="18" charset="0"/>
                <a:cs typeface="Times New Roman" pitchFamily="18" charset="0"/>
              </a:rPr>
              <a:t>R</a:t>
            </a:r>
            <a:r>
              <a:rPr lang="en-US" dirty="0" smtClean="0">
                <a:latin typeface="Times New Roman" pitchFamily="18" charset="0"/>
                <a:cs typeface="Times New Roman" pitchFamily="18" charset="0"/>
              </a:rPr>
              <a:t>egulating syllabuses of instruction and courses of training for nurses.</a:t>
            </a:r>
          </a:p>
          <a:p>
            <a:r>
              <a:rPr lang="en-US" dirty="0" smtClean="0">
                <a:latin typeface="Times New Roman" pitchFamily="18" charset="0"/>
                <a:cs typeface="Times New Roman" pitchFamily="18" charset="0"/>
              </a:rPr>
              <a:t>Prescribing and conducting examinations for persons seeking registration under the Act. </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716170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Functions </a:t>
            </a:r>
            <a:r>
              <a:rPr lang="en-US" b="1" dirty="0" err="1" smtClean="0">
                <a:latin typeface="Times New Roman" pitchFamily="18" charset="0"/>
                <a:cs typeface="Times New Roman" pitchFamily="18" charset="0"/>
              </a:rPr>
              <a:t>cont</a:t>
            </a:r>
            <a:r>
              <a:rPr lang="en-US" b="1" dirty="0" smtClean="0">
                <a:latin typeface="Times New Roman" pitchFamily="18" charset="0"/>
                <a:cs typeface="Times New Roman" pitchFamily="18" charset="0"/>
              </a:rPr>
              <a: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Prescribing badges and uniforms to be worn by persons registered, licensed or enrolled under the Act.</a:t>
            </a:r>
          </a:p>
          <a:p>
            <a:r>
              <a:rPr lang="en-US" dirty="0" smtClean="0">
                <a:latin typeface="Times New Roman" pitchFamily="18" charset="0"/>
                <a:cs typeface="Times New Roman" pitchFamily="18" charset="0"/>
              </a:rPr>
              <a:t>Regarding the conduct of person registered, licensed such as such disciplinary measures as may be necessary to</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maintain a proper standard of conduct.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451100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The Full Council. </a:t>
            </a:r>
            <a:r>
              <a:rPr lang="en-US" b="1" dirty="0" err="1" smtClean="0">
                <a:latin typeface="Times New Roman" pitchFamily="18" charset="0"/>
                <a:cs typeface="Times New Roman" pitchFamily="18" charset="0"/>
              </a:rPr>
              <a:t>Nck</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cont</a:t>
            </a:r>
            <a:r>
              <a:rPr lang="en-US" b="1" dirty="0" smtClean="0">
                <a:latin typeface="Times New Roman" pitchFamily="18" charset="0"/>
                <a:cs typeface="Times New Roman" pitchFamily="18" charset="0"/>
              </a:rPr>
              <a: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This is composed of the 22 members of the council. The main functions of the full council is to make decisions and to ratify the decisions of the six standing committees. The council meets every three months. </a:t>
            </a:r>
          </a:p>
          <a:p>
            <a:pPr marL="571500" indent="-571500">
              <a:buFont typeface="+mj-lt"/>
              <a:buAutoNum type="romanLcPeriod"/>
            </a:pPr>
            <a:r>
              <a:rPr lang="en-US" dirty="0" smtClean="0">
                <a:latin typeface="Times New Roman" pitchFamily="18" charset="0"/>
                <a:cs typeface="Times New Roman" pitchFamily="18" charset="0"/>
              </a:rPr>
              <a:t>The finance committee.</a:t>
            </a:r>
          </a:p>
          <a:p>
            <a:pPr marL="571500" indent="-571500">
              <a:buFont typeface="+mj-lt"/>
              <a:buAutoNum type="romanLcPeriod"/>
            </a:pPr>
            <a:r>
              <a:rPr lang="en-US" dirty="0" smtClean="0">
                <a:latin typeface="Times New Roman" pitchFamily="18" charset="0"/>
                <a:cs typeface="Times New Roman" pitchFamily="18" charset="0"/>
              </a:rPr>
              <a:t>The standing committee.</a:t>
            </a:r>
          </a:p>
          <a:p>
            <a:pPr marL="571500" indent="-571500">
              <a:buFont typeface="+mj-lt"/>
              <a:buAutoNum type="romanLcPeriod"/>
            </a:pPr>
            <a:r>
              <a:rPr lang="en-US" dirty="0" smtClean="0">
                <a:latin typeface="Times New Roman" pitchFamily="18" charset="0"/>
                <a:cs typeface="Times New Roman" pitchFamily="18" charset="0"/>
              </a:rPr>
              <a:t>The education standing committee.</a:t>
            </a:r>
          </a:p>
          <a:p>
            <a:pPr marL="571500" indent="-571500">
              <a:buFont typeface="+mj-lt"/>
              <a:buAutoNum type="romanLcPeriod"/>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6144269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TotalTime>
  <Words>2619</Words>
  <Application>Microsoft Office PowerPoint</Application>
  <PresentationFormat>On-screen Show (4:3)</PresentationFormat>
  <Paragraphs>202</Paragraphs>
  <Slides>32</Slides>
  <Notes>1</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FUNDAMENTALS OF NURSING.</vt:lpstr>
      <vt:lpstr>NURSING BODIES AND ASSOCIATIONS.</vt:lpstr>
      <vt:lpstr>1. NURSING COUNCIL OF KENYA.</vt:lpstr>
      <vt:lpstr>NCK CONT…</vt:lpstr>
      <vt:lpstr>NCK cont…</vt:lpstr>
      <vt:lpstr>NCK cont…</vt:lpstr>
      <vt:lpstr>Functions of the Nursing Council </vt:lpstr>
      <vt:lpstr>Functions cont…</vt:lpstr>
      <vt:lpstr>The Full Council. Nck cont…</vt:lpstr>
      <vt:lpstr>Nck cont…</vt:lpstr>
      <vt:lpstr>The Nursing Council Secretariat. </vt:lpstr>
      <vt:lpstr>Nursing Council Elections</vt:lpstr>
      <vt:lpstr>Legal Aspects of Nursing in Kenya.</vt:lpstr>
      <vt:lpstr>Examples of Offences.</vt:lpstr>
      <vt:lpstr>Other Laws Related to Nursing Practice </vt:lpstr>
      <vt:lpstr>Laws cont…</vt:lpstr>
      <vt:lpstr>Disciplines of Nursing in Kenya </vt:lpstr>
      <vt:lpstr>2. The National Nurses Association of Kenya. NNAK.</vt:lpstr>
      <vt:lpstr>NNAK cont…</vt:lpstr>
      <vt:lpstr>NNAK cont…</vt:lpstr>
      <vt:lpstr>Functions of the NNAK.</vt:lpstr>
      <vt:lpstr>Functions of NNAK cont…</vt:lpstr>
      <vt:lpstr>Chapters of NNAK.</vt:lpstr>
      <vt:lpstr>3. The East Central Southern Africa College of Nursing (ECSACON) </vt:lpstr>
      <vt:lpstr>ECSACON cont…</vt:lpstr>
      <vt:lpstr>Benefits of Membership to ECSACON</vt:lpstr>
      <vt:lpstr>Members rights and privileges ECSACON –Membership </vt:lpstr>
      <vt:lpstr>4. International Council of Nurses (ICN).</vt:lpstr>
      <vt:lpstr>ICN cont…</vt:lpstr>
      <vt:lpstr>ICN cont…</vt:lpstr>
      <vt:lpstr>ICN cont…</vt:lpstr>
      <vt:lpstr>ICN 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NURSING.</dc:title>
  <dc:creator>ADMIN</dc:creator>
  <cp:lastModifiedBy>ADMIN</cp:lastModifiedBy>
  <cp:revision>20</cp:revision>
  <dcterms:created xsi:type="dcterms:W3CDTF">2021-11-01T07:15:04Z</dcterms:created>
  <dcterms:modified xsi:type="dcterms:W3CDTF">2021-11-01T10:09:25Z</dcterms:modified>
</cp:coreProperties>
</file>