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47" r:id="rId4"/>
    <p:sldId id="348" r:id="rId5"/>
    <p:sldId id="257" r:id="rId6"/>
    <p:sldId id="261" r:id="rId7"/>
    <p:sldId id="300" r:id="rId8"/>
    <p:sldId id="302" r:id="rId9"/>
    <p:sldId id="301" r:id="rId10"/>
    <p:sldId id="303" r:id="rId11"/>
    <p:sldId id="304" r:id="rId12"/>
    <p:sldId id="305" r:id="rId13"/>
    <p:sldId id="277" r:id="rId14"/>
    <p:sldId id="258" r:id="rId15"/>
    <p:sldId id="298" r:id="rId16"/>
    <p:sldId id="278" r:id="rId17"/>
    <p:sldId id="260" r:id="rId18"/>
    <p:sldId id="262" r:id="rId19"/>
    <p:sldId id="279" r:id="rId20"/>
    <p:sldId id="296" r:id="rId21"/>
    <p:sldId id="297" r:id="rId22"/>
    <p:sldId id="306" r:id="rId23"/>
    <p:sldId id="307" r:id="rId24"/>
    <p:sldId id="308" r:id="rId25"/>
    <p:sldId id="265" r:id="rId26"/>
    <p:sldId id="309" r:id="rId27"/>
    <p:sldId id="310" r:id="rId28"/>
    <p:sldId id="311" r:id="rId29"/>
    <p:sldId id="266" r:id="rId30"/>
    <p:sldId id="267" r:id="rId31"/>
    <p:sldId id="312" r:id="rId32"/>
    <p:sldId id="313" r:id="rId33"/>
    <p:sldId id="314" r:id="rId34"/>
    <p:sldId id="315" r:id="rId35"/>
    <p:sldId id="268" r:id="rId36"/>
    <p:sldId id="316" r:id="rId37"/>
    <p:sldId id="317" r:id="rId38"/>
    <p:sldId id="269" r:id="rId39"/>
    <p:sldId id="318" r:id="rId40"/>
    <p:sldId id="270" r:id="rId41"/>
    <p:sldId id="282" r:id="rId42"/>
    <p:sldId id="323" r:id="rId43"/>
    <p:sldId id="319" r:id="rId44"/>
    <p:sldId id="320" r:id="rId45"/>
    <p:sldId id="321" r:id="rId46"/>
    <p:sldId id="322" r:id="rId47"/>
    <p:sldId id="271" r:id="rId48"/>
    <p:sldId id="324" r:id="rId49"/>
    <p:sldId id="325" r:id="rId50"/>
    <p:sldId id="280" r:id="rId51"/>
    <p:sldId id="273" r:id="rId52"/>
    <p:sldId id="274" r:id="rId53"/>
    <p:sldId id="328" r:id="rId54"/>
    <p:sldId id="326" r:id="rId55"/>
    <p:sldId id="275" r:id="rId56"/>
    <p:sldId id="327" r:id="rId57"/>
    <p:sldId id="329" r:id="rId58"/>
    <p:sldId id="330" r:id="rId59"/>
    <p:sldId id="332" r:id="rId60"/>
    <p:sldId id="333" r:id="rId61"/>
    <p:sldId id="334" r:id="rId62"/>
    <p:sldId id="335" r:id="rId63"/>
    <p:sldId id="331" r:id="rId64"/>
    <p:sldId id="343" r:id="rId65"/>
    <p:sldId id="288" r:id="rId66"/>
    <p:sldId id="350" r:id="rId67"/>
    <p:sldId id="289" r:id="rId68"/>
    <p:sldId id="336" r:id="rId69"/>
    <p:sldId id="344" r:id="rId70"/>
    <p:sldId id="284" r:id="rId71"/>
    <p:sldId id="351" r:id="rId72"/>
    <p:sldId id="285" r:id="rId73"/>
    <p:sldId id="337" r:id="rId74"/>
    <p:sldId id="286" r:id="rId75"/>
    <p:sldId id="349" r:id="rId76"/>
    <p:sldId id="287" r:id="rId77"/>
    <p:sldId id="291" r:id="rId78"/>
    <p:sldId id="338" r:id="rId79"/>
    <p:sldId id="339" r:id="rId80"/>
    <p:sldId id="292" r:id="rId81"/>
    <p:sldId id="293" r:id="rId82"/>
    <p:sldId id="345" r:id="rId83"/>
    <p:sldId id="294" r:id="rId84"/>
    <p:sldId id="346" r:id="rId85"/>
    <p:sldId id="352" r:id="rId86"/>
    <p:sldId id="340" r:id="rId87"/>
    <p:sldId id="341" r:id="rId88"/>
    <p:sldId id="342" r:id="rId89"/>
    <p:sldId id="295" r:id="rId9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FC60-84AF-48A0-9106-1727EDE9026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9461-A06A-4941-BA5A-BB4CE85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2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FC60-84AF-48A0-9106-1727EDE9026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9461-A06A-4941-BA5A-BB4CE85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6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FC60-84AF-48A0-9106-1727EDE9026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9461-A06A-4941-BA5A-BB4CE85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FC60-84AF-48A0-9106-1727EDE9026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9461-A06A-4941-BA5A-BB4CE85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8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FC60-84AF-48A0-9106-1727EDE9026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9461-A06A-4941-BA5A-BB4CE85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8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FC60-84AF-48A0-9106-1727EDE9026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9461-A06A-4941-BA5A-BB4CE85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9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FC60-84AF-48A0-9106-1727EDE9026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9461-A06A-4941-BA5A-BB4CE85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FC60-84AF-48A0-9106-1727EDE9026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9461-A06A-4941-BA5A-BB4CE85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5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FC60-84AF-48A0-9106-1727EDE9026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9461-A06A-4941-BA5A-BB4CE85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7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FC60-84AF-48A0-9106-1727EDE9026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9461-A06A-4941-BA5A-BB4CE85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0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FC60-84AF-48A0-9106-1727EDE9026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9461-A06A-4941-BA5A-BB4CE85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1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5FC60-84AF-48A0-9106-1727EDE9026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89461-A06A-4941-BA5A-BB4CE85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3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FUNGI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(Mycology)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22363"/>
            <a:ext cx="2804403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69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BENEFICIAL EFFECTS OF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b="1" dirty="0"/>
              <a:t>Decomposition</a:t>
            </a:r>
            <a:r>
              <a:rPr lang="en-US" dirty="0"/>
              <a:t> - nutrient and carbon recycling.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Biosynthetic factories</a:t>
            </a:r>
            <a:r>
              <a:rPr lang="en-US" dirty="0"/>
              <a:t>. The fermentation property is used for the industrial production of alcohols, fats, </a:t>
            </a:r>
            <a:r>
              <a:rPr lang="en-US" dirty="0" smtClean="0"/>
              <a:t>citric, oxalic </a:t>
            </a:r>
            <a:r>
              <a:rPr lang="en-US" dirty="0"/>
              <a:t>and </a:t>
            </a:r>
            <a:r>
              <a:rPr lang="en-US" dirty="0" err="1"/>
              <a:t>gluconic</a:t>
            </a:r>
            <a:r>
              <a:rPr lang="en-US" dirty="0"/>
              <a:t> acids.</a:t>
            </a:r>
          </a:p>
          <a:p>
            <a:pPr marL="0" indent="0">
              <a:buNone/>
            </a:pPr>
            <a:r>
              <a:rPr lang="en-US" dirty="0"/>
              <a:t>3. Important </a:t>
            </a:r>
            <a:r>
              <a:rPr lang="en-US" b="1" dirty="0"/>
              <a:t>sources of antibiotics</a:t>
            </a:r>
            <a:r>
              <a:rPr lang="en-US" dirty="0"/>
              <a:t>, such as Penicillin.</a:t>
            </a:r>
          </a:p>
          <a:p>
            <a:pPr marL="0" indent="0">
              <a:buNone/>
            </a:pPr>
            <a:r>
              <a:rPr lang="en-US" dirty="0"/>
              <a:t>4. Model organisms for </a:t>
            </a:r>
            <a:r>
              <a:rPr lang="en-US" b="1" dirty="0"/>
              <a:t>biochemical and genetic studies</a:t>
            </a:r>
            <a:r>
              <a:rPr lang="en-US" dirty="0"/>
              <a:t>. </a:t>
            </a:r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 err="1" smtClean="0"/>
              <a:t>Neurospora</a:t>
            </a:r>
            <a:r>
              <a:rPr lang="en-US" dirty="0" smtClean="0"/>
              <a:t> </a:t>
            </a:r>
            <a:r>
              <a:rPr lang="en-US" dirty="0" err="1"/>
              <a:t>crassa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Saccharomyces </a:t>
            </a:r>
            <a:r>
              <a:rPr lang="en-US" dirty="0" err="1"/>
              <a:t>cerviciae</a:t>
            </a:r>
            <a:r>
              <a:rPr lang="en-US" dirty="0"/>
              <a:t> is extensively used in recombinant DNA technology, which includes the </a:t>
            </a:r>
            <a:r>
              <a:rPr lang="en-US" dirty="0" smtClean="0"/>
              <a:t>Hepatitis B </a:t>
            </a:r>
            <a:r>
              <a:rPr lang="en-US" dirty="0"/>
              <a:t>Vaccine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1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BENEFICIAL EFFECTS OF FUNGI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6. Some fungi are </a:t>
            </a:r>
            <a:r>
              <a:rPr lang="en-US" b="1" dirty="0"/>
              <a:t>edible</a:t>
            </a:r>
            <a:r>
              <a:rPr lang="en-US" dirty="0"/>
              <a:t> (mushrooms).</a:t>
            </a:r>
          </a:p>
          <a:p>
            <a:pPr marL="0" indent="0">
              <a:buNone/>
            </a:pPr>
            <a:r>
              <a:rPr lang="en-US" dirty="0"/>
              <a:t>7. Yeasts provide </a:t>
            </a:r>
            <a:r>
              <a:rPr lang="en-US" b="1" dirty="0"/>
              <a:t>nutritional supplements </a:t>
            </a:r>
            <a:r>
              <a:rPr lang="en-US" dirty="0"/>
              <a:t>such as vitamins and cofactors.</a:t>
            </a:r>
          </a:p>
          <a:p>
            <a:pPr marL="0" indent="0">
              <a:buNone/>
            </a:pPr>
            <a:r>
              <a:rPr lang="en-US" dirty="0"/>
              <a:t>8. </a:t>
            </a:r>
            <a:r>
              <a:rPr lang="en-US" dirty="0" err="1"/>
              <a:t>Penicillium</a:t>
            </a:r>
            <a:r>
              <a:rPr lang="en-US" dirty="0"/>
              <a:t> is used to </a:t>
            </a:r>
            <a:r>
              <a:rPr lang="en-US" dirty="0" err="1"/>
              <a:t>flavour</a:t>
            </a:r>
            <a:r>
              <a:rPr lang="en-US" dirty="0"/>
              <a:t> Roquefort and Camembert cheeses.</a:t>
            </a:r>
          </a:p>
          <a:p>
            <a:pPr marL="0" indent="0">
              <a:buNone/>
            </a:pPr>
            <a:r>
              <a:rPr lang="en-US" dirty="0"/>
              <a:t>9. Ergot produced by </a:t>
            </a:r>
            <a:r>
              <a:rPr lang="en-US" dirty="0" err="1"/>
              <a:t>Claviceps</a:t>
            </a:r>
            <a:r>
              <a:rPr lang="en-US" dirty="0"/>
              <a:t> </a:t>
            </a:r>
            <a:r>
              <a:rPr lang="en-US" dirty="0" err="1"/>
              <a:t>purpurea</a:t>
            </a:r>
            <a:r>
              <a:rPr lang="en-US" dirty="0"/>
              <a:t> contains medically important alkaloids that help in inducing </a:t>
            </a:r>
            <a:r>
              <a:rPr lang="en-US" dirty="0" smtClean="0"/>
              <a:t>uterine contractions</a:t>
            </a:r>
            <a:r>
              <a:rPr lang="en-US" dirty="0"/>
              <a:t>, controlling bleeding and treating migraine.</a:t>
            </a:r>
          </a:p>
          <a:p>
            <a:pPr marL="0" indent="0">
              <a:buNone/>
            </a:pPr>
            <a:r>
              <a:rPr lang="en-US" dirty="0"/>
              <a:t>10. Fungi (</a:t>
            </a:r>
            <a:r>
              <a:rPr lang="en-US" dirty="0" err="1"/>
              <a:t>Leptolegnia</a:t>
            </a:r>
            <a:r>
              <a:rPr lang="en-US" dirty="0"/>
              <a:t> caudate and </a:t>
            </a:r>
            <a:r>
              <a:rPr lang="en-US" dirty="0" err="1"/>
              <a:t>Aphanomyces</a:t>
            </a:r>
            <a:r>
              <a:rPr lang="en-US" dirty="0"/>
              <a:t> </a:t>
            </a:r>
            <a:r>
              <a:rPr lang="en-US" dirty="0" err="1"/>
              <a:t>laevis</a:t>
            </a:r>
            <a:r>
              <a:rPr lang="en-US" dirty="0"/>
              <a:t>) are used to trap mosquito larvae in paddy fields </a:t>
            </a:r>
            <a:r>
              <a:rPr lang="en-US" dirty="0" smtClean="0"/>
              <a:t>and thus </a:t>
            </a:r>
            <a:r>
              <a:rPr lang="en-US" dirty="0"/>
              <a:t>help in malaria control.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0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HARMFUL EFFECTS OF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Destruction of food, lumber, paper, and cloth.</a:t>
            </a:r>
          </a:p>
          <a:p>
            <a:pPr marL="0" indent="0">
              <a:buNone/>
            </a:pPr>
            <a:r>
              <a:rPr lang="en-US" dirty="0"/>
              <a:t>2. Animal and human diseases, including allergies.</a:t>
            </a:r>
          </a:p>
          <a:p>
            <a:pPr marL="0" indent="0">
              <a:buNone/>
            </a:pPr>
            <a:r>
              <a:rPr lang="en-US" dirty="0"/>
              <a:t>3. Toxins produced by poisonous mushrooms and within food (</a:t>
            </a:r>
            <a:r>
              <a:rPr lang="en-US" dirty="0" err="1"/>
              <a:t>Mycetism</a:t>
            </a:r>
            <a:r>
              <a:rPr lang="en-US" dirty="0"/>
              <a:t> and </a:t>
            </a:r>
            <a:r>
              <a:rPr lang="en-US" dirty="0" err="1"/>
              <a:t>Mycotoxicosis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4. Plant diseases.</a:t>
            </a:r>
          </a:p>
          <a:p>
            <a:pPr marL="0" indent="0">
              <a:buNone/>
            </a:pPr>
            <a:r>
              <a:rPr lang="en-US" dirty="0"/>
              <a:t>5. Spoilage of agriculture produce such as vegetables and cereals in the </a:t>
            </a:r>
            <a:r>
              <a:rPr lang="en-US" dirty="0" smtClean="0"/>
              <a:t>go-down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6. Damage the products such as magnetic tapes and disks, glass lenses, marble statues, bones and wax.</a:t>
            </a:r>
          </a:p>
        </p:txBody>
      </p:sp>
    </p:spTree>
    <p:extLst>
      <p:ext uri="{BB962C8B-B14F-4D97-AF65-F5344CB8AC3E}">
        <p14:creationId xmlns:p14="http://schemas.microsoft.com/office/powerpoint/2010/main" val="153236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(Mycology)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Fungi are eukaryotic </a:t>
            </a:r>
            <a:r>
              <a:rPr lang="en-US" dirty="0" err="1" smtClean="0"/>
              <a:t>protista</a:t>
            </a:r>
            <a:r>
              <a:rPr lang="en-US" dirty="0" smtClean="0"/>
              <a:t>; differ from bacteria and other prokaryotes.</a:t>
            </a:r>
          </a:p>
          <a:p>
            <a:pPr marL="0" indent="0">
              <a:buNone/>
            </a:pPr>
            <a:r>
              <a:rPr lang="en-US" dirty="0" smtClean="0"/>
              <a:t>1. Cell walls containing chitin (rigidity &amp; support), </a:t>
            </a:r>
            <a:r>
              <a:rPr lang="en-US" dirty="0" err="1" smtClean="0"/>
              <a:t>mannan</a:t>
            </a:r>
            <a:r>
              <a:rPr lang="en-US" dirty="0" smtClean="0"/>
              <a:t> &amp; other polysaccharides</a:t>
            </a:r>
          </a:p>
          <a:p>
            <a:pPr marL="0" indent="0">
              <a:buNone/>
            </a:pPr>
            <a:r>
              <a:rPr lang="en-US" dirty="0" smtClean="0"/>
              <a:t>2. Cytoplasmic membrane contains </a:t>
            </a:r>
            <a:r>
              <a:rPr lang="en-US" dirty="0" err="1" smtClean="0"/>
              <a:t>ergosterols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Possess true nuclei with nuclear membrane &amp; paired chromosomes.</a:t>
            </a:r>
          </a:p>
          <a:p>
            <a:pPr marL="0" indent="0">
              <a:buNone/>
            </a:pPr>
            <a:r>
              <a:rPr lang="en-US" dirty="0" smtClean="0"/>
              <a:t>4. Divide asexually, sexually or by both</a:t>
            </a:r>
          </a:p>
          <a:p>
            <a:pPr marL="0" indent="0">
              <a:buNone/>
            </a:pPr>
            <a:r>
              <a:rPr lang="en-US" dirty="0" smtClean="0"/>
              <a:t>5. Unicellular or multicellular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97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(Mycology)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Differences from bacteria</a:t>
            </a:r>
          </a:p>
          <a:p>
            <a:r>
              <a:rPr lang="en-US" dirty="0" smtClean="0"/>
              <a:t>Posses rigid cell wall</a:t>
            </a:r>
          </a:p>
          <a:p>
            <a:r>
              <a:rPr lang="en-US" dirty="0" smtClean="0"/>
              <a:t>Contain chitin, </a:t>
            </a:r>
            <a:r>
              <a:rPr lang="en-US" dirty="0" err="1" smtClean="0"/>
              <a:t>mannan</a:t>
            </a:r>
            <a:r>
              <a:rPr lang="en-US" dirty="0" smtClean="0"/>
              <a:t> and </a:t>
            </a:r>
            <a:r>
              <a:rPr lang="en-US" dirty="0" err="1" smtClean="0"/>
              <a:t>polysacharide</a:t>
            </a:r>
            <a:endParaRPr lang="en-US" dirty="0" smtClean="0"/>
          </a:p>
          <a:p>
            <a:r>
              <a:rPr lang="en-US" dirty="0" err="1" smtClean="0"/>
              <a:t>Cytopalsmic</a:t>
            </a:r>
            <a:r>
              <a:rPr lang="en-US" dirty="0" smtClean="0"/>
              <a:t> membrane contain sterols</a:t>
            </a:r>
          </a:p>
          <a:p>
            <a:r>
              <a:rPr lang="en-US" dirty="0" smtClean="0"/>
              <a:t>True nuclei with Nuclear membrane, mitochondria and endoplasmic reticulum</a:t>
            </a:r>
          </a:p>
          <a:p>
            <a:r>
              <a:rPr lang="en-US" dirty="0" smtClean="0"/>
              <a:t>Unicellular or multicellular</a:t>
            </a:r>
          </a:p>
          <a:p>
            <a:r>
              <a:rPr lang="en-US" dirty="0" smtClean="0"/>
              <a:t>Divide by asexually, sexually or by both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55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45661"/>
            <a:ext cx="10467833" cy="64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9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2" y="296214"/>
            <a:ext cx="11281893" cy="62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08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FUNGUS ARE NOURISHED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are chemo </a:t>
            </a:r>
            <a:r>
              <a:rPr lang="en-US" dirty="0"/>
              <a:t>heterotrophs(require organic compounds for both carbon and energy </a:t>
            </a:r>
            <a:r>
              <a:rPr lang="en-US" dirty="0" smtClean="0"/>
              <a:t>sources)</a:t>
            </a:r>
          </a:p>
          <a:p>
            <a:r>
              <a:rPr lang="en-US" dirty="0" smtClean="0"/>
              <a:t>Absorption of nutrients: powerful </a:t>
            </a:r>
            <a:r>
              <a:rPr lang="en-US" dirty="0"/>
              <a:t>Exoenzyme to derive energy from organic </a:t>
            </a:r>
            <a:r>
              <a:rPr lang="en-US" dirty="0" smtClean="0"/>
              <a:t>substrates (living and dead)</a:t>
            </a:r>
          </a:p>
          <a:p>
            <a:r>
              <a:rPr lang="en-US" dirty="0" smtClean="0"/>
              <a:t>Grow at lower pH-5 than bacteria</a:t>
            </a:r>
          </a:p>
          <a:p>
            <a:r>
              <a:rPr lang="en-US" dirty="0" smtClean="0"/>
              <a:t>Grow in high salt and sugar</a:t>
            </a:r>
          </a:p>
          <a:p>
            <a:r>
              <a:rPr lang="en-US" dirty="0" smtClean="0"/>
              <a:t>Metabolize complex CHO like lignin in wood-wood rot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33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STRUCTURE OF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Yeasts and molds have different structural and reproductive characteristics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Yeast are unicellular, nucleated rounded fungi while molds are multicellular, filamentous fungi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Yeast reproduce by a process called budding while molds produce spores to reproduce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 yeast are opportunistic pathogens in that they cause disease in immuno-compromised individuals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Yeast are used in the preparation in the variety of foods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57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eukaryotic, non- vascular organisms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reproduce by means of spores, usually wind-disseminated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both sexual (meiotic) and asexual (mitotic) spores may be produced, depending on the species and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typically not motile, although a few (e.g. </a:t>
            </a:r>
            <a:r>
              <a:rPr lang="en-US" dirty="0" err="1" smtClean="0"/>
              <a:t>Chytrids</a:t>
            </a:r>
            <a:r>
              <a:rPr lang="en-US" dirty="0" smtClean="0"/>
              <a:t>) have a motile phase.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like plants, fungi have an alternation of generations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1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FUNGI (Mycology)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term "mycology" is derived from Greek word "</a:t>
            </a:r>
            <a:r>
              <a:rPr lang="en-US" dirty="0" err="1"/>
              <a:t>mykes</a:t>
            </a:r>
            <a:r>
              <a:rPr lang="en-US" dirty="0"/>
              <a:t>" meaning mushroom. </a:t>
            </a:r>
            <a:endParaRPr lang="en-US" dirty="0" smtClean="0"/>
          </a:p>
          <a:p>
            <a:r>
              <a:rPr lang="en-US" b="1" dirty="0"/>
              <a:t>M</a:t>
            </a:r>
            <a:r>
              <a:rPr lang="en-US" b="1" dirty="0" smtClean="0"/>
              <a:t>ycology </a:t>
            </a:r>
            <a:r>
              <a:rPr lang="en-US" b="1" dirty="0"/>
              <a:t>is the study </a:t>
            </a:r>
            <a:r>
              <a:rPr lang="en-US" b="1" dirty="0" smtClean="0"/>
              <a:t>of fungi</a:t>
            </a:r>
            <a:r>
              <a:rPr lang="en-US" dirty="0"/>
              <a:t>.</a:t>
            </a:r>
          </a:p>
          <a:p>
            <a:r>
              <a:rPr lang="en-US" dirty="0"/>
              <a:t>The ability of fungi to invade plant and animal tissue was observed in early 19th century but the first </a:t>
            </a:r>
            <a:r>
              <a:rPr lang="en-US" dirty="0" smtClean="0"/>
              <a:t>documented animal </a:t>
            </a:r>
            <a:r>
              <a:rPr lang="en-US" dirty="0"/>
              <a:t>infection by any fungus was made by </a:t>
            </a:r>
            <a:r>
              <a:rPr lang="en-US" b="1" dirty="0" err="1"/>
              <a:t>Bassi</a:t>
            </a:r>
            <a:r>
              <a:rPr lang="en-US" dirty="0"/>
              <a:t>, who in 1835 studied the </a:t>
            </a:r>
            <a:r>
              <a:rPr lang="en-US" b="1" dirty="0" err="1"/>
              <a:t>muscardine</a:t>
            </a:r>
            <a:r>
              <a:rPr lang="en-US" b="1" dirty="0"/>
              <a:t> disease of silkworm </a:t>
            </a:r>
            <a:r>
              <a:rPr lang="en-US" dirty="0" smtClean="0"/>
              <a:t>and proved </a:t>
            </a:r>
            <a:r>
              <a:rPr lang="en-US" dirty="0"/>
              <a:t>the that the infection was caused by a fungus </a:t>
            </a:r>
            <a:r>
              <a:rPr lang="en-US" b="1" dirty="0" err="1"/>
              <a:t>Beauveria</a:t>
            </a:r>
            <a:r>
              <a:rPr lang="en-US" b="1" dirty="0"/>
              <a:t> </a:t>
            </a:r>
            <a:r>
              <a:rPr lang="en-US" b="1" dirty="0" err="1"/>
              <a:t>bassiana</a:t>
            </a:r>
            <a:r>
              <a:rPr lang="en-US" b="1" dirty="0"/>
              <a:t>.</a:t>
            </a:r>
          </a:p>
          <a:p>
            <a:r>
              <a:rPr lang="en-US" dirty="0"/>
              <a:t>In 1910 </a:t>
            </a:r>
            <a:r>
              <a:rPr lang="en-US" b="1" dirty="0"/>
              <a:t>Raymond </a:t>
            </a:r>
            <a:r>
              <a:rPr lang="en-US" b="1" dirty="0" err="1"/>
              <a:t>Sabouraud</a:t>
            </a:r>
            <a:r>
              <a:rPr lang="en-US" b="1" dirty="0"/>
              <a:t> </a:t>
            </a:r>
            <a:r>
              <a:rPr lang="en-US" dirty="0"/>
              <a:t>published his book Les </a:t>
            </a:r>
            <a:r>
              <a:rPr lang="en-US" dirty="0" err="1"/>
              <a:t>Teignes</a:t>
            </a:r>
            <a:r>
              <a:rPr lang="en-US" dirty="0"/>
              <a:t>, which was a comprehensive study of </a:t>
            </a:r>
            <a:r>
              <a:rPr lang="en-US" dirty="0" err="1" smtClean="0"/>
              <a:t>dermatophytic</a:t>
            </a:r>
            <a:r>
              <a:rPr lang="en-US" dirty="0" smtClean="0"/>
              <a:t> fungi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is also regarded as father of medical mycology.</a:t>
            </a:r>
          </a:p>
        </p:txBody>
      </p:sp>
    </p:spTree>
    <p:extLst>
      <p:ext uri="{BB962C8B-B14F-4D97-AF65-F5344CB8AC3E}">
        <p14:creationId xmlns:p14="http://schemas.microsoft.com/office/powerpoint/2010/main" val="2240529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b="1" dirty="0" smtClean="0"/>
              <a:t>Taxonomic classification</a:t>
            </a:r>
          </a:p>
          <a:p>
            <a:r>
              <a:rPr lang="en-US" dirty="0" err="1" smtClean="0"/>
              <a:t>Phyllum</a:t>
            </a:r>
            <a:r>
              <a:rPr lang="en-US" dirty="0" smtClean="0"/>
              <a:t> Thallophyta</a:t>
            </a:r>
          </a:p>
          <a:p>
            <a:r>
              <a:rPr lang="en-US" dirty="0" smtClean="0"/>
              <a:t>Four classes of fungi</a:t>
            </a:r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b="1" dirty="0" smtClean="0"/>
              <a:t>. Morphological classification</a:t>
            </a:r>
          </a:p>
          <a:p>
            <a:r>
              <a:rPr lang="en-US" dirty="0" smtClean="0"/>
              <a:t>Yeasts</a:t>
            </a:r>
          </a:p>
          <a:p>
            <a:r>
              <a:rPr lang="en-US" dirty="0" smtClean="0"/>
              <a:t>Yeasts like fungi</a:t>
            </a:r>
          </a:p>
          <a:p>
            <a:r>
              <a:rPr lang="en-US" dirty="0" smtClean="0"/>
              <a:t>Molds</a:t>
            </a:r>
            <a:endParaRPr lang="en-US" dirty="0" smtClean="0"/>
          </a:p>
          <a:p>
            <a:r>
              <a:rPr lang="en-US" dirty="0" smtClean="0"/>
              <a:t>Dimorphic fungi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51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0252" y="327546"/>
            <a:ext cx="11477766" cy="62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33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MORPHOLOGY OF FUNGI:</a:t>
            </a:r>
          </a:p>
          <a:p>
            <a:r>
              <a:rPr lang="en-US" dirty="0" smtClean="0"/>
              <a:t>Fungi </a:t>
            </a:r>
            <a:r>
              <a:rPr lang="en-US" dirty="0"/>
              <a:t>exist in two fundamental forms; </a:t>
            </a:r>
            <a:r>
              <a:rPr lang="en-US" b="1" dirty="0"/>
              <a:t>the filamentous </a:t>
            </a:r>
            <a:r>
              <a:rPr lang="en-US" dirty="0"/>
              <a:t>(hyphal) and </a:t>
            </a:r>
            <a:r>
              <a:rPr lang="en-US" b="1" dirty="0"/>
              <a:t>single celled budding forms </a:t>
            </a:r>
            <a:r>
              <a:rPr lang="en-US" dirty="0"/>
              <a:t>(yeast). </a:t>
            </a:r>
            <a:endParaRPr lang="en-US" dirty="0" smtClean="0"/>
          </a:p>
          <a:p>
            <a:r>
              <a:rPr lang="en-US" dirty="0" smtClean="0"/>
              <a:t>But</a:t>
            </a:r>
            <a:r>
              <a:rPr lang="en-US" dirty="0"/>
              <a:t>, for </a:t>
            </a:r>
            <a:r>
              <a:rPr lang="en-US" dirty="0" smtClean="0"/>
              <a:t>the classification </a:t>
            </a:r>
            <a:r>
              <a:rPr lang="en-US" dirty="0"/>
              <a:t>sake they are studied </a:t>
            </a:r>
            <a:r>
              <a:rPr lang="en-US" dirty="0" smtClean="0"/>
              <a:t>as:</a:t>
            </a:r>
          </a:p>
          <a:p>
            <a:pPr lvl="1"/>
            <a:r>
              <a:rPr lang="en-US" sz="2800" dirty="0" smtClean="0"/>
              <a:t>molds</a:t>
            </a:r>
            <a:endParaRPr lang="en-US" sz="2800" dirty="0" smtClean="0"/>
          </a:p>
          <a:p>
            <a:pPr lvl="1"/>
            <a:r>
              <a:rPr lang="en-US" sz="2800" dirty="0" smtClean="0"/>
              <a:t>Yeasts</a:t>
            </a:r>
          </a:p>
          <a:p>
            <a:pPr lvl="1"/>
            <a:r>
              <a:rPr lang="en-US" sz="2800" dirty="0" smtClean="0"/>
              <a:t>yeast </a:t>
            </a:r>
            <a:r>
              <a:rPr lang="en-US" sz="2800" dirty="0"/>
              <a:t>like </a:t>
            </a:r>
            <a:r>
              <a:rPr lang="en-US" sz="2800" dirty="0" smtClean="0"/>
              <a:t>fungi</a:t>
            </a:r>
            <a:endParaRPr lang="en-US" sz="2800" dirty="0"/>
          </a:p>
          <a:p>
            <a:pPr lvl="1"/>
            <a:r>
              <a:rPr lang="en-US" sz="2800" dirty="0" smtClean="0"/>
              <a:t>dimorphic fungi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7406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 OF FUNGI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fungi have typical </a:t>
            </a:r>
            <a:r>
              <a:rPr lang="en-US" b="1" dirty="0"/>
              <a:t>eukaryotic morphology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have rigid cell wall composed </a:t>
            </a:r>
            <a:r>
              <a:rPr lang="en-US" b="1" dirty="0"/>
              <a:t>of chitin</a:t>
            </a:r>
            <a:r>
              <a:rPr lang="en-US" dirty="0"/>
              <a:t>, which may be </a:t>
            </a:r>
            <a:r>
              <a:rPr lang="en-US" dirty="0" smtClean="0"/>
              <a:t>layered with </a:t>
            </a:r>
            <a:r>
              <a:rPr lang="en-US" dirty="0" err="1"/>
              <a:t>mannans</a:t>
            </a:r>
            <a:r>
              <a:rPr lang="en-US" dirty="0"/>
              <a:t>, glucans and other polysaccharides in association with polypeptides.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lower fungi </a:t>
            </a:r>
            <a:r>
              <a:rPr lang="en-US" dirty="0" smtClean="0"/>
              <a:t>possess </a:t>
            </a:r>
            <a:r>
              <a:rPr lang="en-US" b="1" dirty="0" smtClean="0"/>
              <a:t>cellulose</a:t>
            </a:r>
            <a:r>
              <a:rPr lang="en-US" dirty="0" smtClean="0"/>
              <a:t> </a:t>
            </a:r>
            <a:r>
              <a:rPr lang="en-US" dirty="0"/>
              <a:t>in their cell wall.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fungi such as Cryptococcus and yeast form of Histoplasma </a:t>
            </a:r>
            <a:r>
              <a:rPr lang="en-US" dirty="0" err="1"/>
              <a:t>capsulatum</a:t>
            </a:r>
            <a:r>
              <a:rPr lang="en-US" dirty="0"/>
              <a:t> </a:t>
            </a:r>
            <a:r>
              <a:rPr lang="en-US" dirty="0" smtClean="0"/>
              <a:t>possess </a:t>
            </a:r>
            <a:r>
              <a:rPr lang="en-US" b="1" dirty="0" smtClean="0"/>
              <a:t>polysaccharide </a:t>
            </a:r>
            <a:r>
              <a:rPr lang="en-US" b="1" dirty="0"/>
              <a:t>capsules </a:t>
            </a:r>
            <a:r>
              <a:rPr lang="en-US" dirty="0"/>
              <a:t>that help them to evade phagocytosis.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15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 OF FUNGI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Inner to the cell wall is the </a:t>
            </a:r>
            <a:r>
              <a:rPr lang="en-US" b="1" dirty="0"/>
              <a:t>plasma membrane </a:t>
            </a:r>
            <a:r>
              <a:rPr lang="en-US" dirty="0"/>
              <a:t>that is a typical bi-layered membrane in addition to the presence </a:t>
            </a:r>
            <a:r>
              <a:rPr lang="en-US" dirty="0" smtClean="0"/>
              <a:t>of sterols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Fungal </a:t>
            </a:r>
            <a:r>
              <a:rPr lang="en-US" dirty="0"/>
              <a:t>membranes possess </a:t>
            </a:r>
            <a:r>
              <a:rPr lang="en-US" b="1" dirty="0" err="1"/>
              <a:t>ergosterol</a:t>
            </a:r>
            <a:r>
              <a:rPr lang="en-US" dirty="0"/>
              <a:t> in contrast to cholesterol found in mammalian cells.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cytoplasm consists </a:t>
            </a:r>
            <a:r>
              <a:rPr lang="en-US" b="1" dirty="0"/>
              <a:t>of various organelles </a:t>
            </a:r>
            <a:r>
              <a:rPr lang="en-US" dirty="0"/>
              <a:t>such as mitochondria, </a:t>
            </a:r>
            <a:r>
              <a:rPr lang="en-US" dirty="0" err="1"/>
              <a:t>golgi</a:t>
            </a:r>
            <a:r>
              <a:rPr lang="en-US" dirty="0"/>
              <a:t> apparatus, ribosomes, endoplasmic </a:t>
            </a:r>
            <a:r>
              <a:rPr lang="en-US" dirty="0" smtClean="0"/>
              <a:t>reticulum, lysosomes</a:t>
            </a:r>
            <a:r>
              <a:rPr lang="en-US" dirty="0"/>
              <a:t>, microtubules and a membrane enclosed nucleus.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52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 OF </a:t>
            </a:r>
            <a:r>
              <a:rPr lang="en-US" dirty="0" smtClean="0"/>
              <a:t>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unique property </a:t>
            </a:r>
            <a:r>
              <a:rPr lang="en-US" b="1" dirty="0"/>
              <a:t>of nuclear membrane is that it persists throughout the metaphase of mitosis </a:t>
            </a:r>
            <a:r>
              <a:rPr lang="en-US" dirty="0"/>
              <a:t>unlike in plant and animal cells where it dissolves and re-forms.</a:t>
            </a:r>
          </a:p>
          <a:p>
            <a:r>
              <a:rPr lang="en-US" dirty="0"/>
              <a:t> The nucleus possesses paired chromosomes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Classification depending on cell morphology</a:t>
            </a:r>
          </a:p>
          <a:p>
            <a:pPr marL="0" indent="0">
              <a:buNone/>
            </a:pPr>
            <a:r>
              <a:rPr lang="en-US" dirty="0" smtClean="0"/>
              <a:t>1. Yeasts</a:t>
            </a:r>
          </a:p>
          <a:p>
            <a:pPr marL="0" indent="0">
              <a:buNone/>
            </a:pPr>
            <a:r>
              <a:rPr lang="en-US" dirty="0" smtClean="0"/>
              <a:t>2. Yeast like fungi</a:t>
            </a:r>
          </a:p>
          <a:p>
            <a:pPr marL="0" indent="0">
              <a:buNone/>
            </a:pPr>
            <a:r>
              <a:rPr lang="en-US" dirty="0" smtClean="0"/>
              <a:t>3. Molds</a:t>
            </a:r>
          </a:p>
          <a:p>
            <a:pPr marL="0" indent="0">
              <a:buNone/>
            </a:pPr>
            <a:r>
              <a:rPr lang="en-US" dirty="0" smtClean="0"/>
              <a:t>4. Dimorphic fungi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75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Yeasts are </a:t>
            </a:r>
            <a:r>
              <a:rPr lang="en-US" b="1" dirty="0"/>
              <a:t>unicellular spherical to ellipsoid </a:t>
            </a:r>
            <a:r>
              <a:rPr lang="en-US" dirty="0"/>
              <a:t>cells.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reproduce by </a:t>
            </a:r>
            <a:r>
              <a:rPr lang="en-US" b="1" dirty="0"/>
              <a:t>budding</a:t>
            </a:r>
            <a:r>
              <a:rPr lang="en-US" dirty="0"/>
              <a:t>, which result in </a:t>
            </a:r>
            <a:r>
              <a:rPr lang="en-US" b="1" dirty="0" err="1" smtClean="0"/>
              <a:t>blastospore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blastoconidia</a:t>
            </a:r>
            <a:r>
              <a:rPr lang="en-US" dirty="0"/>
              <a:t>) formation.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some cases, as the cells buds the buds fail to detach and elongate thus forming </a:t>
            </a:r>
            <a:r>
              <a:rPr lang="en-US" dirty="0" smtClean="0"/>
              <a:t>a chain </a:t>
            </a:r>
            <a:r>
              <a:rPr lang="en-US" dirty="0"/>
              <a:t>of elongated hyphae like filament called </a:t>
            </a:r>
            <a:r>
              <a:rPr lang="en-US" b="1" dirty="0" err="1"/>
              <a:t>pseudohyphae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property is seen in </a:t>
            </a:r>
            <a:r>
              <a:rPr lang="en-US" b="1" dirty="0"/>
              <a:t>Candia </a:t>
            </a:r>
            <a:r>
              <a:rPr lang="en-US" b="1" dirty="0" err="1"/>
              <a:t>albicans</a:t>
            </a:r>
            <a:r>
              <a:rPr lang="en-US" b="1" dirty="0"/>
              <a:t>.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34769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same species also have the ability to produce true hypha, which is seen as germ tube.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difference between the two </a:t>
            </a:r>
            <a:r>
              <a:rPr lang="en-US" dirty="0" smtClean="0"/>
              <a:t>is that </a:t>
            </a:r>
            <a:r>
              <a:rPr lang="en-US" dirty="0"/>
              <a:t>there is a constriction in </a:t>
            </a:r>
            <a:r>
              <a:rPr lang="en-US" dirty="0" err="1"/>
              <a:t>psueudohyphae</a:t>
            </a:r>
            <a:r>
              <a:rPr lang="en-US" dirty="0"/>
              <a:t> at the point of budding, while the germ tube has no constriction.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yeast such as Cryptococcus and the yeast form of </a:t>
            </a:r>
            <a:r>
              <a:rPr lang="en-US" dirty="0" err="1"/>
              <a:t>Blastomyces</a:t>
            </a:r>
            <a:r>
              <a:rPr lang="en-US" dirty="0"/>
              <a:t> </a:t>
            </a:r>
            <a:r>
              <a:rPr lang="en-US" dirty="0" err="1"/>
              <a:t>dermatatidis</a:t>
            </a:r>
            <a:r>
              <a:rPr lang="en-US" dirty="0"/>
              <a:t> </a:t>
            </a:r>
            <a:r>
              <a:rPr lang="en-US" b="1" dirty="0"/>
              <a:t>produce </a:t>
            </a:r>
            <a:r>
              <a:rPr lang="en-US" b="1" dirty="0" smtClean="0"/>
              <a:t>polysaccharide capsule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Capsules </a:t>
            </a:r>
            <a:r>
              <a:rPr lang="en-US" dirty="0"/>
              <a:t>can be demonstrated by negative staining methods using India ink or </a:t>
            </a:r>
            <a:r>
              <a:rPr lang="en-US" dirty="0" err="1"/>
              <a:t>Nigrosin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capsule </a:t>
            </a:r>
            <a:r>
              <a:rPr lang="en-US" dirty="0" smtClean="0"/>
              <a:t>itself can </a:t>
            </a:r>
            <a:r>
              <a:rPr lang="en-US" dirty="0"/>
              <a:t>be stained by Meyer </a:t>
            </a:r>
            <a:r>
              <a:rPr lang="en-US" dirty="0" err="1"/>
              <a:t>Mucicarmine</a:t>
            </a:r>
            <a:r>
              <a:rPr lang="en-US" dirty="0"/>
              <a:t> stain.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50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yeasts are </a:t>
            </a:r>
            <a:r>
              <a:rPr lang="en-US" b="1" dirty="0"/>
              <a:t>pigmented. </a:t>
            </a:r>
          </a:p>
          <a:p>
            <a:r>
              <a:rPr lang="en-US" dirty="0" smtClean="0"/>
              <a:t>Rhodotorula </a:t>
            </a:r>
            <a:r>
              <a:rPr lang="en-US" dirty="0" err="1"/>
              <a:t>sps</a:t>
            </a:r>
            <a:r>
              <a:rPr lang="en-US" dirty="0"/>
              <a:t> produces pink colonies due to carotenoid pigments while </a:t>
            </a:r>
            <a:r>
              <a:rPr lang="en-US" dirty="0" smtClean="0"/>
              <a:t>some yeasts </a:t>
            </a:r>
            <a:r>
              <a:rPr lang="en-US" dirty="0"/>
              <a:t>such as </a:t>
            </a:r>
            <a:r>
              <a:rPr lang="en-US" dirty="0" err="1"/>
              <a:t>Phaeoannellomyces</a:t>
            </a:r>
            <a:r>
              <a:rPr lang="en-US" dirty="0"/>
              <a:t> </a:t>
            </a:r>
            <a:r>
              <a:rPr lang="en-US" dirty="0" err="1"/>
              <a:t>werneckii</a:t>
            </a:r>
            <a:r>
              <a:rPr lang="en-US" dirty="0"/>
              <a:t> and </a:t>
            </a:r>
            <a:r>
              <a:rPr lang="en-US" dirty="0" err="1"/>
              <a:t>Piedraia</a:t>
            </a:r>
            <a:r>
              <a:rPr lang="en-US" dirty="0"/>
              <a:t> </a:t>
            </a:r>
            <a:r>
              <a:rPr lang="en-US" dirty="0" err="1"/>
              <a:t>hortae</a:t>
            </a:r>
            <a:r>
              <a:rPr lang="en-US" dirty="0"/>
              <a:t> are dematiaceous, producing brown </a:t>
            </a:r>
            <a:r>
              <a:rPr lang="en-US" dirty="0" smtClean="0"/>
              <a:t>to </a:t>
            </a:r>
            <a:r>
              <a:rPr lang="en-US" dirty="0" err="1" smtClean="0"/>
              <a:t>olivaceous</a:t>
            </a:r>
            <a:r>
              <a:rPr lang="en-US" dirty="0" smtClean="0"/>
              <a:t> </a:t>
            </a:r>
            <a:r>
              <a:rPr lang="en-US" dirty="0"/>
              <a:t>colonies.</a:t>
            </a:r>
          </a:p>
          <a:p>
            <a:r>
              <a:rPr lang="en-US" b="1" dirty="0"/>
              <a:t>True yeasts such as Saccharomyces </a:t>
            </a:r>
            <a:r>
              <a:rPr lang="en-US" b="1" dirty="0" err="1"/>
              <a:t>cerviciae</a:t>
            </a:r>
            <a:r>
              <a:rPr lang="en-US" b="1" dirty="0"/>
              <a:t> don't produce </a:t>
            </a:r>
            <a:r>
              <a:rPr lang="en-US" b="1" dirty="0" err="1"/>
              <a:t>pseudohyphae</a:t>
            </a:r>
            <a:r>
              <a:rPr lang="en-US" dirty="0"/>
              <a:t>.</a:t>
            </a:r>
          </a:p>
          <a:p>
            <a:r>
              <a:rPr lang="en-US" dirty="0"/>
              <a:t>On culture - produce smooth, creamy colonies e. g Cryptococcus </a:t>
            </a:r>
            <a:r>
              <a:rPr lang="en-US" dirty="0" err="1"/>
              <a:t>Neoformans</a:t>
            </a:r>
            <a:r>
              <a:rPr lang="en-US" dirty="0"/>
              <a:t> (capsulated yeast)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26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3526" y="1825625"/>
            <a:ext cx="5301728" cy="333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45053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0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Yeast: </a:t>
            </a:r>
            <a:r>
              <a:rPr lang="en-US" dirty="0"/>
              <a:t>Unicellular growth form of fungi. </a:t>
            </a:r>
            <a:r>
              <a:rPr lang="en-US" dirty="0" smtClean="0"/>
              <a:t>These cells </a:t>
            </a:r>
            <a:r>
              <a:rPr lang="en-US" dirty="0"/>
              <a:t>can appear spherical to </a:t>
            </a:r>
            <a:r>
              <a:rPr lang="en-US" dirty="0" smtClean="0"/>
              <a:t>ellipsoidal</a:t>
            </a:r>
            <a:endParaRPr lang="en-US" dirty="0"/>
          </a:p>
          <a:p>
            <a:r>
              <a:rPr lang="en-US" b="1" dirty="0" err="1" smtClean="0"/>
              <a:t>Pseudohyphae</a:t>
            </a:r>
            <a:r>
              <a:rPr lang="en-US" b="1" dirty="0" smtClean="0"/>
              <a:t>: </a:t>
            </a:r>
            <a:r>
              <a:rPr lang="en-US" dirty="0"/>
              <a:t>When buds of yeast </a:t>
            </a:r>
            <a:r>
              <a:rPr lang="en-US" dirty="0" smtClean="0"/>
              <a:t>cells do </a:t>
            </a:r>
            <a:r>
              <a:rPr lang="en-US" dirty="0"/>
              <a:t>not </a:t>
            </a:r>
            <a:r>
              <a:rPr lang="en-US" dirty="0" smtClean="0"/>
              <a:t>separate, form </a:t>
            </a:r>
            <a:r>
              <a:rPr lang="en-US" dirty="0"/>
              <a:t>long </a:t>
            </a:r>
            <a:r>
              <a:rPr lang="en-US" dirty="0" smtClean="0"/>
              <a:t>chains</a:t>
            </a:r>
          </a:p>
          <a:p>
            <a:r>
              <a:rPr lang="en-US" b="1" dirty="0"/>
              <a:t>Hyphae</a:t>
            </a:r>
            <a:r>
              <a:rPr lang="en-US" dirty="0"/>
              <a:t>: Threadlike, branching, cylindrical, </a:t>
            </a:r>
            <a:r>
              <a:rPr lang="en-US" dirty="0" smtClean="0"/>
              <a:t>tubules composed </a:t>
            </a:r>
            <a:r>
              <a:rPr lang="en-US" dirty="0"/>
              <a:t>of fungal cells attached end to end</a:t>
            </a:r>
            <a:r>
              <a:rPr lang="en-US" dirty="0" smtClean="0"/>
              <a:t>.</a:t>
            </a:r>
          </a:p>
          <a:p>
            <a:r>
              <a:rPr lang="en-US" b="1" dirty="0"/>
              <a:t>Molds (also called Mycelia): </a:t>
            </a:r>
            <a:r>
              <a:rPr lang="en-US" dirty="0"/>
              <a:t>Multicellular </a:t>
            </a:r>
            <a:r>
              <a:rPr lang="en-US" dirty="0" smtClean="0"/>
              <a:t>colonies composed </a:t>
            </a:r>
            <a:r>
              <a:rPr lang="en-US" dirty="0"/>
              <a:t>of clumps of intertwined branching hyphae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144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Yeast like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 partly as yeasts and partly as elongated cells resembling hyphae which are called </a:t>
            </a:r>
            <a:r>
              <a:rPr lang="en-US" b="1" dirty="0" smtClean="0"/>
              <a:t>pseudo hyphae. </a:t>
            </a:r>
            <a:r>
              <a:rPr lang="en-US" dirty="0" smtClean="0"/>
              <a:t>e.g. Candida </a:t>
            </a:r>
            <a:r>
              <a:rPr lang="en-US" dirty="0" err="1" smtClean="0"/>
              <a:t>albicans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190" y="3002508"/>
            <a:ext cx="4772025" cy="29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54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thallus of </a:t>
            </a:r>
            <a:r>
              <a:rPr lang="en-US" dirty="0" smtClean="0"/>
              <a:t>mold </a:t>
            </a:r>
            <a:r>
              <a:rPr lang="en-US" dirty="0"/>
              <a:t>is made of </a:t>
            </a:r>
            <a:r>
              <a:rPr lang="en-US" b="1" dirty="0"/>
              <a:t>hyphae,</a:t>
            </a:r>
            <a:r>
              <a:rPr lang="en-US" dirty="0"/>
              <a:t> which are </a:t>
            </a:r>
            <a:r>
              <a:rPr lang="en-US" b="1" dirty="0"/>
              <a:t>cylindrical tube like structures that elongates by growth at tips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 A mass </a:t>
            </a:r>
            <a:r>
              <a:rPr lang="en-US" dirty="0"/>
              <a:t>of hyphae is known as </a:t>
            </a:r>
            <a:r>
              <a:rPr lang="en-US" b="1" dirty="0"/>
              <a:t>mycelium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the hypha that is responsible for the </a:t>
            </a:r>
            <a:r>
              <a:rPr lang="en-US" b="1" dirty="0"/>
              <a:t>filamentous nature </a:t>
            </a:r>
            <a:r>
              <a:rPr lang="en-US" dirty="0"/>
              <a:t>of </a:t>
            </a:r>
            <a:r>
              <a:rPr lang="en-US" dirty="0" smtClean="0"/>
              <a:t>mold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hyphae </a:t>
            </a:r>
            <a:r>
              <a:rPr lang="en-US" dirty="0"/>
              <a:t>may be </a:t>
            </a:r>
            <a:r>
              <a:rPr lang="en-US" b="1" dirty="0"/>
              <a:t>branched or unbranched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may be </a:t>
            </a:r>
            <a:r>
              <a:rPr lang="en-US" b="1" dirty="0"/>
              <a:t>septate or </a:t>
            </a:r>
            <a:r>
              <a:rPr lang="en-US" b="1" dirty="0" err="1"/>
              <a:t>aseptate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Hyphae usually have </a:t>
            </a:r>
            <a:r>
              <a:rPr lang="en-US" b="1" dirty="0"/>
              <a:t>cross walls </a:t>
            </a:r>
            <a:r>
              <a:rPr lang="en-US" dirty="0" smtClean="0"/>
              <a:t>that divide </a:t>
            </a:r>
            <a:r>
              <a:rPr lang="en-US" dirty="0"/>
              <a:t>them into </a:t>
            </a:r>
            <a:r>
              <a:rPr lang="en-US" b="1" dirty="0"/>
              <a:t>numerous cells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26542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</a:t>
            </a:r>
            <a:r>
              <a:rPr lang="en-US" dirty="0"/>
              <a:t>cross walls, called </a:t>
            </a:r>
            <a:r>
              <a:rPr lang="en-US" b="1" dirty="0"/>
              <a:t>septa</a:t>
            </a:r>
            <a:r>
              <a:rPr lang="en-US" dirty="0"/>
              <a:t> have small pores through which cytoplasm </a:t>
            </a:r>
            <a:r>
              <a:rPr lang="en-US" dirty="0" smtClean="0"/>
              <a:t>is continuous </a:t>
            </a:r>
            <a:r>
              <a:rPr lang="en-US" dirty="0"/>
              <a:t>throughout the hyphae. 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hyphal fungi tend to be </a:t>
            </a:r>
            <a:r>
              <a:rPr lang="en-US" dirty="0" err="1"/>
              <a:t>coenocytic</a:t>
            </a:r>
            <a:r>
              <a:rPr lang="en-US" dirty="0"/>
              <a:t> (multinucleate). </a:t>
            </a:r>
            <a:endParaRPr lang="en-US" dirty="0" smtClean="0"/>
          </a:p>
          <a:p>
            <a:r>
              <a:rPr lang="en-US" dirty="0" smtClean="0"/>
              <a:t>With exception of </a:t>
            </a:r>
            <a:r>
              <a:rPr lang="en-US" dirty="0" err="1"/>
              <a:t>zygomycetes</a:t>
            </a:r>
            <a:r>
              <a:rPr lang="en-US" dirty="0"/>
              <a:t> (</a:t>
            </a:r>
            <a:r>
              <a:rPr lang="en-US" dirty="0" err="1"/>
              <a:t>Rhizopus</a:t>
            </a:r>
            <a:r>
              <a:rPr lang="en-US" dirty="0"/>
              <a:t>, </a:t>
            </a:r>
            <a:r>
              <a:rPr lang="en-US" dirty="0" err="1"/>
              <a:t>Mucor</a:t>
            </a:r>
            <a:r>
              <a:rPr lang="en-US" dirty="0"/>
              <a:t>), all </a:t>
            </a:r>
            <a:r>
              <a:rPr lang="en-US" dirty="0" smtClean="0"/>
              <a:t>molds </a:t>
            </a:r>
            <a:r>
              <a:rPr lang="en-US" dirty="0"/>
              <a:t>are septate. </a:t>
            </a:r>
            <a:endParaRPr lang="en-US" dirty="0" smtClean="0"/>
          </a:p>
          <a:p>
            <a:r>
              <a:rPr lang="en-US" dirty="0" smtClean="0"/>
              <a:t>Non-septate </a:t>
            </a:r>
            <a:r>
              <a:rPr lang="en-US" dirty="0"/>
              <a:t>hyphae are considered to be more </a:t>
            </a:r>
            <a:r>
              <a:rPr lang="en-US" dirty="0" smtClean="0"/>
              <a:t>primitive because </a:t>
            </a:r>
            <a:r>
              <a:rPr lang="en-US" dirty="0"/>
              <a:t>if a hyphal strand is damaged the entire strand dies.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89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septate hyphal strand is damaged, the pores between adjacent compartments can be plugged, thus preventing death of the whole hyphal strand.</a:t>
            </a:r>
          </a:p>
          <a:p>
            <a:r>
              <a:rPr lang="en-US" dirty="0"/>
              <a:t>Mycelium are of three kinds: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Vegetative mycelium </a:t>
            </a:r>
            <a:r>
              <a:rPr lang="en-US" dirty="0"/>
              <a:t>are those that penetrates the surface of the medium and absorbs nutrients.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b="1" dirty="0"/>
              <a:t>. Aerial mycelium </a:t>
            </a:r>
            <a:r>
              <a:rPr lang="en-US" dirty="0"/>
              <a:t>are those that grow above the agar surface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/>
              <a:t>Fertile mycelium </a:t>
            </a:r>
            <a:r>
              <a:rPr lang="en-US" dirty="0"/>
              <a:t>are aerial hyphae that bear reproductive structures such as conidia or sporangia.</a:t>
            </a:r>
          </a:p>
        </p:txBody>
      </p:sp>
    </p:spTree>
    <p:extLst>
      <p:ext uri="{BB962C8B-B14F-4D97-AF65-F5344CB8AC3E}">
        <p14:creationId xmlns:p14="http://schemas.microsoft.com/office/powerpoint/2010/main" val="4291862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2" y="409434"/>
            <a:ext cx="5773003" cy="5186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125" y="941696"/>
            <a:ext cx="5594875" cy="42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92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Spiral hyphae</a:t>
            </a:r>
            <a:r>
              <a:rPr lang="en-US" dirty="0"/>
              <a:t>: These are spirally coiled hyphae commonly seen in Trichophyton </a:t>
            </a:r>
            <a:r>
              <a:rPr lang="en-US" dirty="0" err="1" smtClean="0"/>
              <a:t>mentagrophytes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Pectinate </a:t>
            </a:r>
            <a:r>
              <a:rPr lang="en-US" b="1" dirty="0"/>
              <a:t>body: </a:t>
            </a:r>
            <a:r>
              <a:rPr lang="en-US" dirty="0"/>
              <a:t>These are short, unilateral projections from the hyphae that resemble a broken comb.</a:t>
            </a:r>
          </a:p>
          <a:p>
            <a:r>
              <a:rPr lang="en-US" dirty="0"/>
              <a:t>Commonly seen in </a:t>
            </a:r>
            <a:r>
              <a:rPr lang="en-US" dirty="0" err="1"/>
              <a:t>Microsporum</a:t>
            </a:r>
            <a:r>
              <a:rPr lang="en-US" dirty="0"/>
              <a:t> </a:t>
            </a:r>
            <a:r>
              <a:rPr lang="en-US" dirty="0" err="1"/>
              <a:t>audouinii</a:t>
            </a:r>
            <a:r>
              <a:rPr lang="en-US" dirty="0"/>
              <a:t>.</a:t>
            </a:r>
          </a:p>
          <a:p>
            <a:r>
              <a:rPr lang="en-US" b="1" dirty="0" err="1" smtClean="0"/>
              <a:t>Favic</a:t>
            </a:r>
            <a:r>
              <a:rPr lang="en-US" b="1" dirty="0" smtClean="0"/>
              <a:t> </a:t>
            </a:r>
            <a:r>
              <a:rPr lang="en-US" b="1" dirty="0"/>
              <a:t>chandelier: </a:t>
            </a:r>
            <a:r>
              <a:rPr lang="en-US" dirty="0"/>
              <a:t>These are the group of hyphal tips that collectively resemble a chandelier or the </a:t>
            </a:r>
            <a:r>
              <a:rPr lang="en-US" dirty="0" smtClean="0"/>
              <a:t>antlers of </a:t>
            </a:r>
            <a:r>
              <a:rPr lang="en-US" dirty="0"/>
              <a:t>the deer (antler hyphae).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occur in Trichophyton </a:t>
            </a:r>
            <a:r>
              <a:rPr lang="en-US" dirty="0" err="1"/>
              <a:t>schoenleinii</a:t>
            </a:r>
            <a:r>
              <a:rPr lang="en-US" dirty="0"/>
              <a:t> and Trichophyton </a:t>
            </a:r>
            <a:r>
              <a:rPr lang="en-US" dirty="0" err="1"/>
              <a:t>violaceum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39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Nodular </a:t>
            </a:r>
            <a:r>
              <a:rPr lang="en-US" b="1" dirty="0"/>
              <a:t>organ</a:t>
            </a:r>
            <a:r>
              <a:rPr lang="en-US" dirty="0"/>
              <a:t>: This is an enlargement in the mycelium that consists of closely twisted hyphae. </a:t>
            </a:r>
            <a:endParaRPr lang="en-US" dirty="0" smtClean="0"/>
          </a:p>
          <a:p>
            <a:r>
              <a:rPr lang="en-US" dirty="0" smtClean="0"/>
              <a:t>Often seen in </a:t>
            </a:r>
            <a:r>
              <a:rPr lang="en-US" dirty="0"/>
              <a:t>Trichophyton </a:t>
            </a:r>
            <a:r>
              <a:rPr lang="en-US" dirty="0" err="1"/>
              <a:t>mentagrophytes</a:t>
            </a:r>
            <a:r>
              <a:rPr lang="en-US" dirty="0"/>
              <a:t> and </a:t>
            </a:r>
            <a:r>
              <a:rPr lang="en-US" dirty="0" err="1"/>
              <a:t>Microsporum</a:t>
            </a:r>
            <a:r>
              <a:rPr lang="en-US" dirty="0"/>
              <a:t> </a:t>
            </a:r>
            <a:r>
              <a:rPr lang="en-US" dirty="0" err="1"/>
              <a:t>canis</a:t>
            </a:r>
            <a:r>
              <a:rPr lang="en-US" dirty="0"/>
              <a:t>.</a:t>
            </a:r>
          </a:p>
          <a:p>
            <a:r>
              <a:rPr lang="en-US" b="1" dirty="0" smtClean="0"/>
              <a:t>Racquet </a:t>
            </a:r>
            <a:r>
              <a:rPr lang="en-US" b="1" dirty="0"/>
              <a:t>hyphae: </a:t>
            </a:r>
            <a:r>
              <a:rPr lang="en-US" dirty="0"/>
              <a:t>There is regular enlargement of one end of each segment with the opposing </a:t>
            </a:r>
            <a:r>
              <a:rPr lang="en-US" dirty="0" smtClean="0"/>
              <a:t>end remaining </a:t>
            </a:r>
            <a:r>
              <a:rPr lang="en-US" dirty="0"/>
              <a:t>thin. </a:t>
            </a:r>
            <a:endParaRPr lang="en-US" dirty="0" smtClean="0"/>
          </a:p>
          <a:p>
            <a:r>
              <a:rPr lang="en-US" dirty="0" smtClean="0"/>
              <a:t>Seen </a:t>
            </a:r>
            <a:r>
              <a:rPr lang="en-US" dirty="0"/>
              <a:t>in </a:t>
            </a:r>
            <a:r>
              <a:rPr lang="en-US" dirty="0" err="1"/>
              <a:t>Epidermophyton</a:t>
            </a:r>
            <a:r>
              <a:rPr lang="en-US" dirty="0"/>
              <a:t> </a:t>
            </a:r>
            <a:r>
              <a:rPr lang="en-US" dirty="0" err="1"/>
              <a:t>floccosum</a:t>
            </a:r>
            <a:r>
              <a:rPr lang="en-US" dirty="0"/>
              <a:t>, Trichophyton </a:t>
            </a:r>
            <a:r>
              <a:rPr lang="en-US" dirty="0" err="1"/>
              <a:t>mentagrophytes</a:t>
            </a:r>
            <a:r>
              <a:rPr lang="en-US" dirty="0"/>
              <a:t>.</a:t>
            </a:r>
          </a:p>
          <a:p>
            <a:r>
              <a:rPr lang="en-US" b="1" dirty="0" err="1" smtClean="0"/>
              <a:t>Rhizoides</a:t>
            </a:r>
            <a:r>
              <a:rPr lang="en-US" b="1" dirty="0"/>
              <a:t>: </a:t>
            </a:r>
            <a:r>
              <a:rPr lang="en-US" dirty="0"/>
              <a:t>These are the root like structures seen in portions of vegetative hyphae in some members </a:t>
            </a:r>
            <a:r>
              <a:rPr lang="en-US" dirty="0" smtClean="0"/>
              <a:t>of </a:t>
            </a:r>
            <a:r>
              <a:rPr lang="en-US" dirty="0" err="1" smtClean="0"/>
              <a:t>zygomycetes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20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7" y="887104"/>
            <a:ext cx="10276764" cy="53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3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Dimorphic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Occur in 2 forms</a:t>
            </a:r>
          </a:p>
          <a:p>
            <a:pPr lvl="1"/>
            <a:r>
              <a:rPr lang="en-US" dirty="0" smtClean="0"/>
              <a:t>Molds (Filaments) – 25 C (soil)</a:t>
            </a:r>
          </a:p>
          <a:p>
            <a:pPr lvl="1"/>
            <a:r>
              <a:rPr lang="en-US" dirty="0" smtClean="0"/>
              <a:t>Yeasts – 37 C (in host tissue)</a:t>
            </a:r>
          </a:p>
          <a:p>
            <a:r>
              <a:rPr lang="en-US" dirty="0" smtClean="0"/>
              <a:t>Most fungi causing systemic infections are dimorphic:</a:t>
            </a:r>
          </a:p>
          <a:p>
            <a:pPr lvl="1"/>
            <a:r>
              <a:rPr lang="en-US" dirty="0" smtClean="0"/>
              <a:t>Histoplasma </a:t>
            </a:r>
            <a:r>
              <a:rPr lang="en-US" dirty="0" err="1" smtClean="0"/>
              <a:t>capsulatum</a:t>
            </a:r>
            <a:endParaRPr lang="en-US" dirty="0" smtClean="0"/>
          </a:p>
          <a:p>
            <a:pPr lvl="1"/>
            <a:r>
              <a:rPr lang="en-US" dirty="0" err="1" smtClean="0"/>
              <a:t>Blastomyces</a:t>
            </a:r>
            <a:r>
              <a:rPr lang="en-US" dirty="0" smtClean="0"/>
              <a:t> </a:t>
            </a:r>
            <a:r>
              <a:rPr lang="en-US" dirty="0" err="1" smtClean="0"/>
              <a:t>dermatidis</a:t>
            </a:r>
            <a:endParaRPr lang="en-US" dirty="0" smtClean="0"/>
          </a:p>
          <a:p>
            <a:pPr lvl="1"/>
            <a:r>
              <a:rPr lang="en-US" dirty="0" err="1" smtClean="0"/>
              <a:t>Paracoccidioides</a:t>
            </a:r>
            <a:r>
              <a:rPr lang="en-US" dirty="0" smtClean="0"/>
              <a:t> </a:t>
            </a:r>
            <a:r>
              <a:rPr lang="en-US" dirty="0" err="1" smtClean="0"/>
              <a:t>brasiliensis</a:t>
            </a:r>
            <a:endParaRPr lang="en-US" dirty="0" smtClean="0"/>
          </a:p>
          <a:p>
            <a:pPr lvl="1"/>
            <a:r>
              <a:rPr lang="en-US" dirty="0" err="1" smtClean="0"/>
              <a:t>Coccidioides</a:t>
            </a:r>
            <a:r>
              <a:rPr lang="en-US" dirty="0" smtClean="0"/>
              <a:t> </a:t>
            </a:r>
            <a:r>
              <a:rPr lang="en-US" dirty="0" err="1" smtClean="0"/>
              <a:t>immitis</a:t>
            </a:r>
            <a:endParaRPr lang="en-US" dirty="0" smtClean="0"/>
          </a:p>
          <a:p>
            <a:pPr lvl="1"/>
            <a:r>
              <a:rPr lang="en-US" dirty="0" err="1" smtClean="0"/>
              <a:t>Penicillium</a:t>
            </a:r>
            <a:r>
              <a:rPr lang="en-US" dirty="0" smtClean="0"/>
              <a:t> </a:t>
            </a:r>
            <a:r>
              <a:rPr lang="en-US" dirty="0" err="1" smtClean="0"/>
              <a:t>marneffei</a:t>
            </a:r>
            <a:endParaRPr lang="en-US" dirty="0" smtClean="0"/>
          </a:p>
          <a:p>
            <a:pPr lvl="1"/>
            <a:r>
              <a:rPr lang="en-US" dirty="0" err="1" smtClean="0"/>
              <a:t>Sporothrix</a:t>
            </a:r>
            <a:r>
              <a:rPr lang="en-US" dirty="0" smtClean="0"/>
              <a:t> </a:t>
            </a:r>
            <a:r>
              <a:rPr lang="en-US" dirty="0" err="1" smtClean="0"/>
              <a:t>schenkii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083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REPRODUCTION IN FUNGI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Fungi reproduce by asexual, sexual and </a:t>
            </a:r>
            <a:r>
              <a:rPr lang="en-US" dirty="0" err="1"/>
              <a:t>parasexual</a:t>
            </a:r>
            <a:r>
              <a:rPr lang="en-US" dirty="0"/>
              <a:t> means.</a:t>
            </a:r>
          </a:p>
          <a:p>
            <a:r>
              <a:rPr lang="en-US" dirty="0"/>
              <a:t>Asexual reproduction is the commonest mode in most fungi with fungi participating in sexual mode only </a:t>
            </a:r>
            <a:r>
              <a:rPr lang="en-US" dirty="0" smtClean="0"/>
              <a:t>under certain </a:t>
            </a:r>
            <a:r>
              <a:rPr lang="en-US" dirty="0"/>
              <a:t>circumstances.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form of fungus undergoing </a:t>
            </a:r>
            <a:r>
              <a:rPr lang="en-US" b="1" dirty="0"/>
              <a:t>asexual reproduction </a:t>
            </a:r>
            <a:r>
              <a:rPr lang="en-US" dirty="0"/>
              <a:t>is known as </a:t>
            </a:r>
            <a:r>
              <a:rPr lang="en-US" b="1" dirty="0"/>
              <a:t>anamorph</a:t>
            </a:r>
            <a:r>
              <a:rPr lang="en-US" dirty="0"/>
              <a:t> (or </a:t>
            </a:r>
            <a:r>
              <a:rPr lang="en-US" dirty="0" smtClean="0"/>
              <a:t>imperfect stage</a:t>
            </a:r>
            <a:r>
              <a:rPr lang="en-US" dirty="0"/>
              <a:t>) </a:t>
            </a:r>
          </a:p>
          <a:p>
            <a:r>
              <a:rPr lang="en-US" dirty="0"/>
              <a:t>W</a:t>
            </a:r>
            <a:r>
              <a:rPr lang="en-US" dirty="0" smtClean="0"/>
              <a:t>hen the </a:t>
            </a:r>
            <a:r>
              <a:rPr lang="en-US" dirty="0"/>
              <a:t>fungus is undergoing </a:t>
            </a:r>
            <a:r>
              <a:rPr lang="en-US" b="1" dirty="0"/>
              <a:t>sexual reproduction</a:t>
            </a:r>
            <a:r>
              <a:rPr lang="en-US" dirty="0"/>
              <a:t>, the form is said to be </a:t>
            </a:r>
            <a:r>
              <a:rPr lang="en-US" b="1" dirty="0"/>
              <a:t>teleomorph</a:t>
            </a:r>
            <a:r>
              <a:rPr lang="en-US" dirty="0"/>
              <a:t> (or </a:t>
            </a:r>
            <a:r>
              <a:rPr lang="en-US" dirty="0" smtClean="0"/>
              <a:t>perfect stage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whole fungus, including both the forms is referred as </a:t>
            </a:r>
            <a:r>
              <a:rPr lang="en-US" b="1" dirty="0" err="1"/>
              <a:t>holomorph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956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Dimorphic fungi: </a:t>
            </a:r>
            <a:r>
              <a:rPr lang="en-US" dirty="0"/>
              <a:t>Fungi that can grow as either </a:t>
            </a:r>
            <a:r>
              <a:rPr lang="en-US" dirty="0" smtClean="0"/>
              <a:t>a yeast </a:t>
            </a:r>
            <a:r>
              <a:rPr lang="en-US" dirty="0"/>
              <a:t>or mold, depending on environmental </a:t>
            </a:r>
            <a:r>
              <a:rPr lang="en-US" dirty="0" smtClean="0"/>
              <a:t>conditions and temperature</a:t>
            </a:r>
          </a:p>
          <a:p>
            <a:r>
              <a:rPr lang="en-US" b="1" dirty="0"/>
              <a:t>Saprophytes</a:t>
            </a:r>
            <a:r>
              <a:rPr lang="en-US" dirty="0"/>
              <a:t>: Fungi that live in and utilize </a:t>
            </a:r>
            <a:r>
              <a:rPr lang="en-US" dirty="0" smtClean="0"/>
              <a:t>organic matter </a:t>
            </a:r>
            <a:r>
              <a:rPr lang="en-US" dirty="0"/>
              <a:t>(soil, rotten vegetation) as an energy source</a:t>
            </a:r>
            <a:r>
              <a:rPr lang="en-US" dirty="0" smtClean="0"/>
              <a:t>.</a:t>
            </a:r>
          </a:p>
          <a:p>
            <a:r>
              <a:rPr lang="en-US" b="1" dirty="0"/>
              <a:t>Spores: </a:t>
            </a:r>
            <a:r>
              <a:rPr lang="en-US" dirty="0"/>
              <a:t>The reproducing bodies of molds.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15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 IN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Sexual</a:t>
            </a:r>
            <a:r>
              <a:rPr lang="en-US" dirty="0" smtClean="0"/>
              <a:t> - formation of </a:t>
            </a:r>
            <a:r>
              <a:rPr lang="en-US" dirty="0" err="1" smtClean="0"/>
              <a:t>Zygospore</a:t>
            </a:r>
            <a:r>
              <a:rPr lang="en-US" dirty="0" smtClean="0"/>
              <a:t>, </a:t>
            </a:r>
            <a:r>
              <a:rPr lang="en-US" dirty="0" err="1" smtClean="0"/>
              <a:t>ascospores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basidiospores</a:t>
            </a:r>
            <a:endParaRPr lang="en-US" dirty="0" smtClean="0"/>
          </a:p>
          <a:p>
            <a:r>
              <a:rPr lang="en-US" b="1" dirty="0" smtClean="0"/>
              <a:t>Asexual reproduction </a:t>
            </a:r>
            <a:r>
              <a:rPr lang="en-US" dirty="0" smtClean="0"/>
              <a:t>– budding or fission</a:t>
            </a:r>
          </a:p>
          <a:p>
            <a:r>
              <a:rPr lang="en-US" dirty="0" smtClean="0"/>
              <a:t>Asexual spores are formed on or in specialized structures.</a:t>
            </a:r>
          </a:p>
          <a:p>
            <a:r>
              <a:rPr lang="en-US" dirty="0" smtClean="0"/>
              <a:t>Vary in size, shape &amp; </a:t>
            </a:r>
            <a:r>
              <a:rPr lang="en-US" dirty="0" err="1" smtClean="0"/>
              <a:t>colour</a:t>
            </a:r>
            <a:r>
              <a:rPr lang="en-US" dirty="0" smtClean="0"/>
              <a:t> but these characteristics are constant for a particular species.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315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SPORES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Produced by aerial hyphae: adapted for dispersal</a:t>
            </a:r>
          </a:p>
          <a:p>
            <a:r>
              <a:rPr lang="en-US" dirty="0" smtClean="0"/>
              <a:t>Progeny genetically identical to parent</a:t>
            </a:r>
          </a:p>
          <a:p>
            <a:r>
              <a:rPr lang="en-US" dirty="0" smtClean="0"/>
              <a:t>Several types</a:t>
            </a:r>
          </a:p>
          <a:p>
            <a:r>
              <a:rPr lang="en-US" b="1" dirty="0" err="1" smtClean="0"/>
              <a:t>Conidiospores</a:t>
            </a:r>
            <a:endParaRPr lang="en-US" dirty="0"/>
          </a:p>
          <a:p>
            <a:pPr lvl="1"/>
            <a:r>
              <a:rPr lang="en-US" dirty="0" smtClean="0"/>
              <a:t>not enclosed in a sac</a:t>
            </a:r>
          </a:p>
          <a:p>
            <a:pPr lvl="1"/>
            <a:r>
              <a:rPr lang="en-US" dirty="0" smtClean="0"/>
              <a:t>produced in a chain at end of a conidiophore</a:t>
            </a:r>
          </a:p>
          <a:p>
            <a:pPr lvl="1"/>
            <a:r>
              <a:rPr lang="en-US" dirty="0" smtClean="0"/>
              <a:t>Several types</a:t>
            </a:r>
          </a:p>
          <a:p>
            <a:r>
              <a:rPr lang="en-US" b="1" dirty="0" err="1" smtClean="0"/>
              <a:t>Sporangiospores</a:t>
            </a:r>
            <a:endParaRPr lang="en-US" b="1" dirty="0" smtClean="0"/>
          </a:p>
          <a:p>
            <a:pPr lvl="1"/>
            <a:r>
              <a:rPr lang="en-US" dirty="0" smtClean="0"/>
              <a:t>Within a sac, sporangium</a:t>
            </a:r>
          </a:p>
          <a:p>
            <a:pPr lvl="1"/>
            <a:r>
              <a:rPr lang="en-US" dirty="0" smtClean="0"/>
              <a:t>End of </a:t>
            </a:r>
            <a:r>
              <a:rPr lang="en-US" dirty="0" err="1" smtClean="0"/>
              <a:t>sporangiophore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93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REPRODUCTION IN FUNGI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Importance of Spores:</a:t>
            </a:r>
          </a:p>
          <a:p>
            <a:pPr marL="0" indent="0">
              <a:buNone/>
            </a:pPr>
            <a:r>
              <a:rPr lang="en-US" b="1" dirty="0"/>
              <a:t>A. Biological</a:t>
            </a:r>
          </a:p>
          <a:p>
            <a:r>
              <a:rPr lang="en-US" dirty="0" smtClean="0"/>
              <a:t>Allows </a:t>
            </a:r>
            <a:r>
              <a:rPr lang="en-US" dirty="0"/>
              <a:t>for dissemination</a:t>
            </a:r>
          </a:p>
          <a:p>
            <a:r>
              <a:rPr lang="en-US" dirty="0" smtClean="0"/>
              <a:t>Allows </a:t>
            </a:r>
            <a:r>
              <a:rPr lang="en-US" dirty="0"/>
              <a:t>for reproduction</a:t>
            </a:r>
          </a:p>
          <a:p>
            <a:r>
              <a:rPr lang="en-US" dirty="0" smtClean="0"/>
              <a:t>Allows </a:t>
            </a:r>
            <a:r>
              <a:rPr lang="en-US" dirty="0"/>
              <a:t>the fungus to move to new food source.</a:t>
            </a:r>
          </a:p>
          <a:p>
            <a:r>
              <a:rPr lang="en-US" dirty="0" smtClean="0"/>
              <a:t>Allows </a:t>
            </a:r>
            <a:r>
              <a:rPr lang="en-US" dirty="0"/>
              <a:t>fungus to survive periods of adversity.</a:t>
            </a:r>
          </a:p>
          <a:p>
            <a:r>
              <a:rPr lang="en-US" dirty="0" smtClean="0"/>
              <a:t>Means </a:t>
            </a:r>
            <a:r>
              <a:rPr lang="en-US" dirty="0"/>
              <a:t>of introducing new genetic combinations into a </a:t>
            </a:r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B. Practical</a:t>
            </a:r>
          </a:p>
          <a:p>
            <a:r>
              <a:rPr lang="en-US" dirty="0" smtClean="0"/>
              <a:t>Rapid </a:t>
            </a:r>
            <a:r>
              <a:rPr lang="en-US" dirty="0"/>
              <a:t>identification (also helps with classification)</a:t>
            </a:r>
          </a:p>
          <a:p>
            <a:r>
              <a:rPr lang="en-US" dirty="0" smtClean="0"/>
              <a:t>Source </a:t>
            </a:r>
            <a:r>
              <a:rPr lang="en-US" dirty="0"/>
              <a:t>of </a:t>
            </a:r>
            <a:r>
              <a:rPr lang="en-US" dirty="0" err="1"/>
              <a:t>inocula</a:t>
            </a:r>
            <a:r>
              <a:rPr lang="en-US" dirty="0"/>
              <a:t> for human infection</a:t>
            </a:r>
          </a:p>
          <a:p>
            <a:r>
              <a:rPr lang="en-US" dirty="0" smtClean="0"/>
              <a:t>Source </a:t>
            </a:r>
            <a:r>
              <a:rPr lang="en-US" dirty="0"/>
              <a:t>of </a:t>
            </a:r>
            <a:r>
              <a:rPr lang="en-US" dirty="0" err="1"/>
              <a:t>inocula</a:t>
            </a:r>
            <a:r>
              <a:rPr lang="en-US" dirty="0"/>
              <a:t> for contamination</a:t>
            </a:r>
          </a:p>
        </p:txBody>
      </p:sp>
    </p:spTree>
    <p:extLst>
      <p:ext uri="{BB962C8B-B14F-4D97-AF65-F5344CB8AC3E}">
        <p14:creationId xmlns:p14="http://schemas.microsoft.com/office/powerpoint/2010/main" val="27255512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REPRODUCTION IN FUNGI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Asexual reproduction:</a:t>
            </a:r>
          </a:p>
          <a:p>
            <a:r>
              <a:rPr lang="en-US" dirty="0"/>
              <a:t>Asexual propagules are termed either </a:t>
            </a:r>
            <a:r>
              <a:rPr lang="en-US" b="1" dirty="0"/>
              <a:t>spores or conidia </a:t>
            </a:r>
            <a:r>
              <a:rPr lang="en-US" dirty="0"/>
              <a:t>depending on their mode of production. </a:t>
            </a:r>
            <a:endParaRPr lang="en-US" dirty="0" smtClean="0"/>
          </a:p>
          <a:p>
            <a:r>
              <a:rPr lang="en-US" dirty="0" smtClean="0"/>
              <a:t>Asexual </a:t>
            </a:r>
            <a:r>
              <a:rPr lang="en-US" dirty="0"/>
              <a:t>spores </a:t>
            </a:r>
            <a:r>
              <a:rPr lang="en-US" dirty="0" smtClean="0"/>
              <a:t>are produced </a:t>
            </a:r>
            <a:r>
              <a:rPr lang="en-US" dirty="0"/>
              <a:t>following </a:t>
            </a:r>
            <a:r>
              <a:rPr lang="en-US" b="1" dirty="0"/>
              <a:t>mitosis</a:t>
            </a:r>
            <a:r>
              <a:rPr lang="en-US" dirty="0"/>
              <a:t> where as sexual spores are produced following </a:t>
            </a:r>
            <a:r>
              <a:rPr lang="en-US" b="1" dirty="0"/>
              <a:t>meiosis.</a:t>
            </a:r>
          </a:p>
          <a:p>
            <a:r>
              <a:rPr lang="en-US" dirty="0"/>
              <a:t>The asexual spores of </a:t>
            </a:r>
            <a:r>
              <a:rPr lang="en-US" dirty="0" err="1"/>
              <a:t>zygomycetes</a:t>
            </a:r>
            <a:r>
              <a:rPr lang="en-US" dirty="0"/>
              <a:t>, which are known as </a:t>
            </a:r>
            <a:r>
              <a:rPr lang="en-US" b="1" dirty="0" err="1"/>
              <a:t>sporangiospores</a:t>
            </a:r>
            <a:r>
              <a:rPr lang="en-US" dirty="0"/>
              <a:t> form within sac like structure known </a:t>
            </a:r>
            <a:r>
              <a:rPr lang="en-US" dirty="0" smtClean="0"/>
              <a:t>as </a:t>
            </a:r>
            <a:r>
              <a:rPr lang="en-US" b="1" dirty="0" smtClean="0"/>
              <a:t>sporangia</a:t>
            </a:r>
            <a:r>
              <a:rPr lang="en-US" b="1" dirty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The </a:t>
            </a:r>
            <a:r>
              <a:rPr lang="en-US" dirty="0" err="1"/>
              <a:t>sporangiospores</a:t>
            </a:r>
            <a:r>
              <a:rPr lang="en-US" dirty="0"/>
              <a:t> result from the </a:t>
            </a:r>
            <a:r>
              <a:rPr lang="en-US" b="1" dirty="0"/>
              <a:t>mitotic cleavage of cytoplasm in the sporangium.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82788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REPRODUCTION IN FUNGI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sporangia are borne on special hyphae called </a:t>
            </a:r>
            <a:r>
              <a:rPr lang="en-US" b="1" dirty="0" err="1"/>
              <a:t>sporangiophore</a:t>
            </a:r>
            <a:r>
              <a:rPr lang="en-US" b="1" dirty="0"/>
              <a:t>. </a:t>
            </a:r>
          </a:p>
          <a:p>
            <a:r>
              <a:rPr lang="en-US" dirty="0"/>
              <a:t>This endogenous process of spore formation within a sac is known as </a:t>
            </a:r>
            <a:r>
              <a:rPr lang="en-US" b="1" dirty="0" err="1"/>
              <a:t>sporogenesis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872" y="2893325"/>
            <a:ext cx="7137779" cy="378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757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REPRODUCTION IN FUNGI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Conidia arise either by </a:t>
            </a:r>
            <a:r>
              <a:rPr lang="en-US" b="1" dirty="0"/>
              <a:t>budding off </a:t>
            </a:r>
            <a:r>
              <a:rPr lang="en-US" b="1" dirty="0" err="1"/>
              <a:t>conidiogenous</a:t>
            </a:r>
            <a:r>
              <a:rPr lang="en-US" b="1" dirty="0"/>
              <a:t> hyphae </a:t>
            </a:r>
            <a:r>
              <a:rPr lang="en-US" dirty="0"/>
              <a:t>or by differentiation of preformed hyphae. </a:t>
            </a:r>
            <a:endParaRPr lang="en-US" dirty="0" smtClean="0"/>
          </a:p>
          <a:p>
            <a:r>
              <a:rPr lang="en-US" dirty="0" smtClean="0"/>
              <a:t>These develop following </a:t>
            </a:r>
            <a:r>
              <a:rPr lang="en-US" dirty="0"/>
              <a:t>mitosis of a parent nucleus and are formed in any manner except involving cytoplasmic cleavage. </a:t>
            </a:r>
            <a:endParaRPr lang="en-US" dirty="0" smtClean="0"/>
          </a:p>
          <a:p>
            <a:r>
              <a:rPr lang="en-US" dirty="0" smtClean="0"/>
              <a:t>This exogenous </a:t>
            </a:r>
            <a:r>
              <a:rPr lang="en-US" dirty="0"/>
              <a:t>process is known as </a:t>
            </a:r>
            <a:r>
              <a:rPr lang="en-US" b="1" dirty="0" err="1"/>
              <a:t>conidiogenesis</a:t>
            </a:r>
            <a:r>
              <a:rPr lang="en-US" b="1" dirty="0"/>
              <a:t>,</a:t>
            </a:r>
            <a:r>
              <a:rPr lang="en-US" dirty="0"/>
              <a:t> a process that occurs both in yeasts and </a:t>
            </a:r>
            <a:r>
              <a:rPr lang="en-US" dirty="0" err="1"/>
              <a:t>moulds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01294"/>
            <a:ext cx="5527783" cy="28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671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REPRODUCTION IN FUNGI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Sexual Reproduction:</a:t>
            </a:r>
          </a:p>
          <a:p>
            <a:r>
              <a:rPr lang="en-US" dirty="0"/>
              <a:t>Sexual propagules are produced by the </a:t>
            </a:r>
            <a:r>
              <a:rPr lang="en-US" b="1" dirty="0"/>
              <a:t>fusion of two nuclei </a:t>
            </a:r>
            <a:r>
              <a:rPr lang="en-US" dirty="0"/>
              <a:t>that then generally undergo </a:t>
            </a:r>
            <a:r>
              <a:rPr lang="en-US" b="1" dirty="0"/>
              <a:t>meiosis.</a:t>
            </a:r>
          </a:p>
          <a:p>
            <a:r>
              <a:rPr lang="en-US" dirty="0"/>
              <a:t>The first step in sexual methods of reproduction involves </a:t>
            </a:r>
            <a:r>
              <a:rPr lang="en-US" b="1" dirty="0" err="1"/>
              <a:t>plasmogamy</a:t>
            </a:r>
            <a:r>
              <a:rPr lang="en-US" dirty="0"/>
              <a:t> (cytoplasmic fusion of two cells). </a:t>
            </a:r>
            <a:endParaRPr lang="en-US" dirty="0" smtClean="0"/>
          </a:p>
          <a:p>
            <a:r>
              <a:rPr lang="en-US" dirty="0" smtClean="0"/>
              <a:t>The second step </a:t>
            </a:r>
            <a:r>
              <a:rPr lang="en-US" dirty="0"/>
              <a:t>is </a:t>
            </a:r>
            <a:r>
              <a:rPr lang="en-US" b="1" dirty="0" err="1"/>
              <a:t>karyogamy</a:t>
            </a:r>
            <a:r>
              <a:rPr lang="en-US" dirty="0"/>
              <a:t> (fusion of two compatible nuclei), resulting in production of diploid or zygote nucleus. </a:t>
            </a:r>
            <a:endParaRPr lang="en-US" dirty="0" smtClean="0"/>
          </a:p>
          <a:p>
            <a:r>
              <a:rPr lang="en-US" dirty="0" smtClean="0"/>
              <a:t>This is followed </a:t>
            </a:r>
            <a:r>
              <a:rPr lang="en-US" dirty="0"/>
              <a:t>by </a:t>
            </a:r>
            <a:r>
              <a:rPr lang="en-US" b="1" dirty="0"/>
              <a:t>genetic recombination and meiosis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resulting </a:t>
            </a:r>
            <a:r>
              <a:rPr lang="en-US" b="1" dirty="0"/>
              <a:t>four haploid spores </a:t>
            </a:r>
            <a:r>
              <a:rPr lang="en-US" dirty="0"/>
              <a:t>are said to be sexual spores, </a:t>
            </a:r>
            <a:r>
              <a:rPr lang="en-US" dirty="0" smtClean="0"/>
              <a:t>e.g. </a:t>
            </a:r>
            <a:r>
              <a:rPr lang="en-US" dirty="0" err="1" smtClean="0"/>
              <a:t>zygospores</a:t>
            </a:r>
            <a:r>
              <a:rPr lang="en-US" dirty="0"/>
              <a:t>, </a:t>
            </a:r>
            <a:r>
              <a:rPr lang="en-US" dirty="0" err="1"/>
              <a:t>ascospores</a:t>
            </a:r>
            <a:r>
              <a:rPr lang="en-US" dirty="0"/>
              <a:t> and </a:t>
            </a:r>
            <a:r>
              <a:rPr lang="en-US" dirty="0" err="1"/>
              <a:t>basidiospores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08246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sexual spore formation:</a:t>
            </a:r>
          </a:p>
          <a:p>
            <a:pPr marL="0" indent="0">
              <a:buNone/>
            </a:pPr>
            <a:r>
              <a:rPr lang="en-US" b="1" dirty="0" smtClean="0"/>
              <a:t>4 classes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Zygomycetes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Ascomycetes </a:t>
            </a:r>
          </a:p>
          <a:p>
            <a:pPr marL="0" indent="0">
              <a:buNone/>
            </a:pPr>
            <a:r>
              <a:rPr lang="en-US" dirty="0" smtClean="0"/>
              <a:t>3. Basidiomycetes</a:t>
            </a:r>
          </a:p>
          <a:p>
            <a:pPr marL="0" indent="0">
              <a:buNone/>
            </a:pPr>
            <a:r>
              <a:rPr lang="en-US" dirty="0" smtClean="0"/>
              <a:t>4. Deuteromycetes (fungi </a:t>
            </a:r>
            <a:r>
              <a:rPr lang="en-US" dirty="0" err="1" smtClean="0"/>
              <a:t>imperfectii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976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ZYGOMYCETES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Commonly </a:t>
            </a:r>
            <a:r>
              <a:rPr lang="en-US" dirty="0"/>
              <a:t>known as </a:t>
            </a:r>
            <a:r>
              <a:rPr lang="en-US" b="1" dirty="0"/>
              <a:t>bread </a:t>
            </a:r>
            <a:r>
              <a:rPr lang="en-US" b="1" dirty="0" smtClean="0"/>
              <a:t>molds</a:t>
            </a:r>
          </a:p>
          <a:p>
            <a:r>
              <a:rPr lang="en-US" dirty="0"/>
              <a:t>T</a:t>
            </a:r>
            <a:r>
              <a:rPr lang="en-US" dirty="0" smtClean="0"/>
              <a:t>hese </a:t>
            </a:r>
            <a:r>
              <a:rPr lang="en-US" dirty="0"/>
              <a:t>are fast growing, terrestrial, largely saprophytic fungi. </a:t>
            </a:r>
            <a:endParaRPr lang="en-US" dirty="0" smtClean="0"/>
          </a:p>
          <a:p>
            <a:r>
              <a:rPr lang="en-US" dirty="0" smtClean="0"/>
              <a:t>Hyphae are </a:t>
            </a:r>
            <a:r>
              <a:rPr lang="en-US" dirty="0" err="1" smtClean="0"/>
              <a:t>coenocytic</a:t>
            </a:r>
            <a:r>
              <a:rPr lang="en-US" dirty="0" smtClean="0"/>
              <a:t> </a:t>
            </a:r>
            <a:r>
              <a:rPr lang="en-US" dirty="0"/>
              <a:t>and mostly </a:t>
            </a:r>
            <a:r>
              <a:rPr lang="en-US" dirty="0" err="1"/>
              <a:t>aseptate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Asexual </a:t>
            </a:r>
            <a:r>
              <a:rPr lang="en-US" dirty="0"/>
              <a:t>spores include </a:t>
            </a:r>
            <a:r>
              <a:rPr lang="en-US" dirty="0" err="1"/>
              <a:t>chlamydoconidia</a:t>
            </a:r>
            <a:r>
              <a:rPr lang="en-US" dirty="0"/>
              <a:t>, conidia </a:t>
            </a:r>
            <a:r>
              <a:rPr lang="en-US" dirty="0" smtClean="0"/>
              <a:t>and </a:t>
            </a:r>
            <a:r>
              <a:rPr lang="en-US" dirty="0" err="1" smtClean="0"/>
              <a:t>sporangiospores</a:t>
            </a:r>
            <a:r>
              <a:rPr lang="en-US" dirty="0"/>
              <a:t>.</a:t>
            </a:r>
          </a:p>
          <a:p>
            <a:r>
              <a:rPr lang="en-US" dirty="0" err="1"/>
              <a:t>Sporangiophores</a:t>
            </a:r>
            <a:r>
              <a:rPr lang="en-US" dirty="0"/>
              <a:t> may be simple or branched. </a:t>
            </a:r>
            <a:endParaRPr lang="en-US" dirty="0" smtClean="0"/>
          </a:p>
          <a:p>
            <a:r>
              <a:rPr lang="en-US" dirty="0" smtClean="0"/>
              <a:t>Sexual </a:t>
            </a:r>
            <a:r>
              <a:rPr lang="en-US" dirty="0"/>
              <a:t>reproduction involves producing a thick-walled sexual </a:t>
            </a:r>
            <a:r>
              <a:rPr lang="en-US" dirty="0" smtClean="0"/>
              <a:t>resting spore </a:t>
            </a:r>
            <a:r>
              <a:rPr lang="en-US" dirty="0"/>
              <a:t>called a </a:t>
            </a:r>
            <a:r>
              <a:rPr lang="en-US" dirty="0" err="1"/>
              <a:t>zygospore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044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ZYGOMYCETES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Medically important orders and genera include:</a:t>
            </a:r>
          </a:p>
          <a:p>
            <a:r>
              <a:rPr lang="en-US" dirty="0" err="1" smtClean="0"/>
              <a:t>Entomophthorales</a:t>
            </a:r>
            <a:r>
              <a:rPr lang="en-US" dirty="0"/>
              <a:t>: </a:t>
            </a:r>
            <a:r>
              <a:rPr lang="en-US" dirty="0" err="1"/>
              <a:t>Conidiobolus</a:t>
            </a:r>
            <a:r>
              <a:rPr lang="en-US" dirty="0"/>
              <a:t> and </a:t>
            </a:r>
            <a:r>
              <a:rPr lang="en-US" dirty="0" err="1"/>
              <a:t>Basidiobolus</a:t>
            </a:r>
            <a:r>
              <a:rPr lang="en-US" dirty="0"/>
              <a:t> are involved in subcutaneous </a:t>
            </a:r>
            <a:r>
              <a:rPr lang="en-US" dirty="0" err="1"/>
              <a:t>zygomycosis</a:t>
            </a:r>
            <a:endParaRPr lang="en-US" dirty="0"/>
          </a:p>
          <a:p>
            <a:r>
              <a:rPr lang="en-US" dirty="0" err="1" smtClean="0"/>
              <a:t>Mucorales</a:t>
            </a:r>
            <a:r>
              <a:rPr lang="en-US" dirty="0"/>
              <a:t>: </a:t>
            </a:r>
            <a:r>
              <a:rPr lang="en-US" dirty="0" err="1"/>
              <a:t>Rhizopus</a:t>
            </a:r>
            <a:r>
              <a:rPr lang="en-US" dirty="0"/>
              <a:t>, </a:t>
            </a:r>
            <a:r>
              <a:rPr lang="en-US" dirty="0" err="1"/>
              <a:t>Mucor</a:t>
            </a:r>
            <a:r>
              <a:rPr lang="en-US" dirty="0"/>
              <a:t>, </a:t>
            </a:r>
            <a:r>
              <a:rPr lang="en-US" dirty="0" err="1"/>
              <a:t>Rhizomucor</a:t>
            </a:r>
            <a:r>
              <a:rPr lang="en-US" dirty="0"/>
              <a:t>, </a:t>
            </a:r>
            <a:r>
              <a:rPr lang="en-US" dirty="0" err="1"/>
              <a:t>Absidia</a:t>
            </a:r>
            <a:r>
              <a:rPr lang="en-US" dirty="0"/>
              <a:t> and </a:t>
            </a:r>
            <a:r>
              <a:rPr lang="en-US" dirty="0" err="1"/>
              <a:t>Cunninghamella</a:t>
            </a:r>
            <a:r>
              <a:rPr lang="en-US" dirty="0"/>
              <a:t> are involved in subcutaneous </a:t>
            </a:r>
            <a:r>
              <a:rPr lang="en-US" dirty="0" smtClean="0"/>
              <a:t>and systemic </a:t>
            </a:r>
            <a:r>
              <a:rPr lang="en-US" dirty="0" err="1"/>
              <a:t>zygomycosis</a:t>
            </a:r>
            <a:r>
              <a:rPr lang="en-US" dirty="0"/>
              <a:t> (formerly called </a:t>
            </a:r>
            <a:r>
              <a:rPr lang="en-US" dirty="0" err="1"/>
              <a:t>Mucormycosis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(Mycology)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fungi are eukaryotic</a:t>
            </a:r>
          </a:p>
          <a:p>
            <a:r>
              <a:rPr lang="en-US" dirty="0" smtClean="0"/>
              <a:t>Natural habitat- soil, water and decaying organic </a:t>
            </a:r>
            <a:r>
              <a:rPr lang="en-US" dirty="0" smtClean="0"/>
              <a:t>debris</a:t>
            </a:r>
            <a:endParaRPr lang="en-US" dirty="0" smtClean="0"/>
          </a:p>
          <a:p>
            <a:r>
              <a:rPr lang="en-US" dirty="0"/>
              <a:t>Fungi - molds and yeasts</a:t>
            </a:r>
          </a:p>
          <a:p>
            <a:pPr lvl="1"/>
            <a:r>
              <a:rPr lang="en-US" dirty="0"/>
              <a:t>Molds - exhibit filamentous type of growth</a:t>
            </a:r>
          </a:p>
          <a:p>
            <a:pPr lvl="1"/>
            <a:r>
              <a:rPr lang="en-US" dirty="0"/>
              <a:t>Yeasts - pasty or mucoid form of fungal growth</a:t>
            </a:r>
          </a:p>
          <a:p>
            <a:r>
              <a:rPr lang="en-US" dirty="0"/>
              <a:t>50,000 + valid species; some have more than one name due to minor variations in size, color, host relationship, or geographic distribution</a:t>
            </a:r>
          </a:p>
        </p:txBody>
      </p:sp>
    </p:spTree>
    <p:extLst>
      <p:ext uri="{BB962C8B-B14F-4D97-AF65-F5344CB8AC3E}">
        <p14:creationId xmlns:p14="http://schemas.microsoft.com/office/powerpoint/2010/main" val="40972601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039" y="733559"/>
            <a:ext cx="4780625" cy="4746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67" y="733559"/>
            <a:ext cx="4746121" cy="490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387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ASCOMYCETES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 both yeasts &amp; filamentous fungi</a:t>
            </a:r>
          </a:p>
          <a:p>
            <a:r>
              <a:rPr lang="en-US" dirty="0" smtClean="0"/>
              <a:t>Narrow, septate hyphae</a:t>
            </a:r>
          </a:p>
          <a:p>
            <a:r>
              <a:rPr lang="en-US" dirty="0" smtClean="0"/>
              <a:t>Asexual spores are called conidia borne on conidiophore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" y="3438659"/>
            <a:ext cx="11934423" cy="325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023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ASCOMYCETES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Sexual spores called </a:t>
            </a:r>
            <a:r>
              <a:rPr lang="en-US" b="1" dirty="0" err="1" smtClean="0"/>
              <a:t>ascospores</a:t>
            </a:r>
            <a:r>
              <a:rPr lang="en-US" dirty="0" smtClean="0"/>
              <a:t> are present within a sac like structure called </a:t>
            </a:r>
            <a:r>
              <a:rPr lang="en-US" b="1" dirty="0" smtClean="0"/>
              <a:t>Ascus.</a:t>
            </a:r>
          </a:p>
          <a:p>
            <a:r>
              <a:rPr lang="en-US" dirty="0" smtClean="0"/>
              <a:t>Several asci may be seen within a fruiting body as seen in </a:t>
            </a:r>
            <a:r>
              <a:rPr lang="en-US" dirty="0" err="1" smtClean="0"/>
              <a:t>Penicillium</a:t>
            </a:r>
            <a:r>
              <a:rPr lang="en-US" dirty="0" smtClean="0"/>
              <a:t>, Aspergillus</a:t>
            </a:r>
          </a:p>
          <a:p>
            <a:r>
              <a:rPr lang="en-US" dirty="0" smtClean="0"/>
              <a:t>Each ascus has 4 to 8 </a:t>
            </a:r>
            <a:r>
              <a:rPr lang="en-US" dirty="0" err="1" smtClean="0"/>
              <a:t>ascospores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334" y="3103808"/>
            <a:ext cx="5695666" cy="37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721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ASCOMYCETES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Medically </a:t>
            </a:r>
            <a:r>
              <a:rPr lang="en-US" b="1" dirty="0"/>
              <a:t>important genera include the:</a:t>
            </a:r>
          </a:p>
          <a:p>
            <a:r>
              <a:rPr lang="en-US" dirty="0" smtClean="0"/>
              <a:t>Teleomorphs </a:t>
            </a:r>
            <a:r>
              <a:rPr lang="en-US" dirty="0"/>
              <a:t>of known pathogenic fungi e.g. </a:t>
            </a:r>
            <a:r>
              <a:rPr lang="en-US" dirty="0" err="1"/>
              <a:t>Arthroderma</a:t>
            </a:r>
            <a:r>
              <a:rPr lang="en-US" dirty="0"/>
              <a:t> (of Trichophyton and </a:t>
            </a:r>
            <a:r>
              <a:rPr lang="en-US" dirty="0" err="1"/>
              <a:t>Microsporum</a:t>
            </a:r>
            <a:r>
              <a:rPr lang="en-US" dirty="0"/>
              <a:t>), </a:t>
            </a:r>
            <a:r>
              <a:rPr lang="en-US" dirty="0" err="1" smtClean="0"/>
              <a:t>Ajellomyces</a:t>
            </a:r>
            <a:r>
              <a:rPr lang="en-US" dirty="0" smtClean="0"/>
              <a:t> </a:t>
            </a:r>
            <a:r>
              <a:rPr lang="en-US" dirty="0" err="1" smtClean="0"/>
              <a:t>dermatitidis</a:t>
            </a:r>
            <a:r>
              <a:rPr lang="en-US" dirty="0" smtClean="0"/>
              <a:t> </a:t>
            </a:r>
            <a:r>
              <a:rPr lang="en-US" dirty="0"/>
              <a:t>(of </a:t>
            </a:r>
            <a:r>
              <a:rPr lang="en-US" dirty="0" err="1"/>
              <a:t>Blastomyces</a:t>
            </a:r>
            <a:r>
              <a:rPr lang="en-US" dirty="0"/>
              <a:t> </a:t>
            </a:r>
            <a:r>
              <a:rPr lang="en-US" dirty="0" err="1"/>
              <a:t>dermatitidis</a:t>
            </a:r>
            <a:r>
              <a:rPr lang="en-US" dirty="0"/>
              <a:t>), </a:t>
            </a:r>
            <a:r>
              <a:rPr lang="en-US" dirty="0" err="1"/>
              <a:t>Pseudallescheria</a:t>
            </a:r>
            <a:r>
              <a:rPr lang="en-US" dirty="0"/>
              <a:t> </a:t>
            </a:r>
            <a:r>
              <a:rPr lang="en-US" dirty="0" err="1"/>
              <a:t>boydii</a:t>
            </a:r>
            <a:r>
              <a:rPr lang="en-US" dirty="0"/>
              <a:t> (of </a:t>
            </a:r>
            <a:r>
              <a:rPr lang="en-US" dirty="0" err="1"/>
              <a:t>Scedosporium</a:t>
            </a:r>
            <a:r>
              <a:rPr lang="en-US" dirty="0"/>
              <a:t> </a:t>
            </a:r>
            <a:r>
              <a:rPr lang="en-US" dirty="0" err="1"/>
              <a:t>apiospermum</a:t>
            </a:r>
            <a:r>
              <a:rPr lang="en-US" dirty="0"/>
              <a:t>)</a:t>
            </a:r>
          </a:p>
          <a:p>
            <a:r>
              <a:rPr lang="en-US" dirty="0" smtClean="0"/>
              <a:t>Agents </a:t>
            </a:r>
            <a:r>
              <a:rPr lang="en-US" dirty="0"/>
              <a:t>of </a:t>
            </a:r>
            <a:r>
              <a:rPr lang="en-US" dirty="0" err="1"/>
              <a:t>mycetoma</a:t>
            </a:r>
            <a:r>
              <a:rPr lang="en-US" dirty="0"/>
              <a:t>, like </a:t>
            </a:r>
            <a:r>
              <a:rPr lang="en-US" dirty="0" err="1"/>
              <a:t>Leptosphaeria</a:t>
            </a:r>
            <a:endParaRPr lang="en-US" dirty="0"/>
          </a:p>
          <a:p>
            <a:r>
              <a:rPr lang="en-US" dirty="0" smtClean="0"/>
              <a:t>Agents </a:t>
            </a:r>
            <a:r>
              <a:rPr lang="en-US" dirty="0"/>
              <a:t>of black </a:t>
            </a:r>
            <a:r>
              <a:rPr lang="en-US" dirty="0" err="1"/>
              <a:t>piedra</a:t>
            </a:r>
            <a:r>
              <a:rPr lang="en-US" dirty="0"/>
              <a:t>, like </a:t>
            </a:r>
            <a:r>
              <a:rPr lang="en-US" dirty="0" err="1"/>
              <a:t>Piedraia</a:t>
            </a:r>
            <a:r>
              <a:rPr lang="en-US" dirty="0"/>
              <a:t> </a:t>
            </a:r>
            <a:r>
              <a:rPr lang="en-US" dirty="0" err="1"/>
              <a:t>hortae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7746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BASIDIOMYCETES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</a:t>
            </a:r>
            <a:r>
              <a:rPr lang="en-US" dirty="0"/>
              <a:t>exist as saprobes and parasites of plants. </a:t>
            </a:r>
            <a:endParaRPr lang="en-US" dirty="0" smtClean="0"/>
          </a:p>
          <a:p>
            <a:r>
              <a:rPr lang="en-US" dirty="0" smtClean="0"/>
              <a:t>Hyphae </a:t>
            </a:r>
            <a:r>
              <a:rPr lang="en-US" dirty="0"/>
              <a:t>are </a:t>
            </a:r>
            <a:r>
              <a:rPr lang="en-US" dirty="0" err="1"/>
              <a:t>dikaryotic</a:t>
            </a:r>
            <a:r>
              <a:rPr lang="en-US" dirty="0"/>
              <a:t> and can often be distinguished by </a:t>
            </a:r>
            <a:r>
              <a:rPr lang="en-US" dirty="0" smtClean="0"/>
              <a:t>the presence </a:t>
            </a:r>
            <a:r>
              <a:rPr lang="en-US" dirty="0"/>
              <a:t>of clamp connections over the septa. </a:t>
            </a:r>
            <a:endParaRPr lang="en-US" dirty="0" smtClean="0"/>
          </a:p>
          <a:p>
            <a:r>
              <a:rPr lang="en-US" dirty="0" smtClean="0"/>
              <a:t>Sexual </a:t>
            </a:r>
            <a:r>
              <a:rPr lang="en-US" dirty="0"/>
              <a:t>reproduction is by the formation of </a:t>
            </a:r>
            <a:r>
              <a:rPr lang="en-US" dirty="0" smtClean="0"/>
              <a:t>exogenous </a:t>
            </a:r>
            <a:r>
              <a:rPr lang="en-US" b="1" dirty="0" err="1" smtClean="0"/>
              <a:t>basidiospores</a:t>
            </a:r>
            <a:r>
              <a:rPr lang="en-US" b="1" dirty="0"/>
              <a:t>, typically four, on a </a:t>
            </a:r>
            <a:r>
              <a:rPr lang="en-US" b="1" dirty="0" err="1"/>
              <a:t>basidium</a:t>
            </a:r>
            <a:r>
              <a:rPr lang="en-US" b="1" dirty="0"/>
              <a:t>.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69995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BASIDIOMYCETES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Sexual fusion results in the formation of a club shaped organ called base or </a:t>
            </a:r>
            <a:r>
              <a:rPr lang="en-US" dirty="0" err="1" smtClean="0"/>
              <a:t>basidium</a:t>
            </a:r>
            <a:r>
              <a:rPr lang="en-US" dirty="0" smtClean="0"/>
              <a:t> which bear spores called </a:t>
            </a:r>
            <a:r>
              <a:rPr lang="en-US" b="1" dirty="0" err="1" smtClean="0"/>
              <a:t>basidiospores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30" y="2906973"/>
            <a:ext cx="10316570" cy="34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001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BASIDIOMYCETES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Occasional species produce conidia but most are sterile.</a:t>
            </a:r>
          </a:p>
          <a:p>
            <a:pPr marL="0" indent="0">
              <a:buNone/>
            </a:pPr>
            <a:r>
              <a:rPr lang="en-US" b="1" dirty="0"/>
              <a:t>Genera of medical importance include:</a:t>
            </a:r>
          </a:p>
          <a:p>
            <a:r>
              <a:rPr lang="en-US" dirty="0" smtClean="0"/>
              <a:t>Teleomorph </a:t>
            </a:r>
            <a:r>
              <a:rPr lang="en-US" dirty="0"/>
              <a:t>of Cryptococcus </a:t>
            </a:r>
            <a:r>
              <a:rPr lang="en-US" dirty="0" err="1"/>
              <a:t>neoformans</a:t>
            </a:r>
            <a:r>
              <a:rPr lang="en-US" dirty="0"/>
              <a:t>, which is </a:t>
            </a:r>
            <a:r>
              <a:rPr lang="en-US" dirty="0" err="1"/>
              <a:t>Filobasidiella</a:t>
            </a:r>
            <a:r>
              <a:rPr lang="en-US" dirty="0"/>
              <a:t> </a:t>
            </a:r>
            <a:r>
              <a:rPr lang="en-US" dirty="0" err="1"/>
              <a:t>neoformans</a:t>
            </a:r>
            <a:endParaRPr lang="en-US" dirty="0"/>
          </a:p>
          <a:p>
            <a:r>
              <a:rPr lang="en-US" dirty="0" smtClean="0"/>
              <a:t>Agents </a:t>
            </a:r>
            <a:r>
              <a:rPr lang="en-US" dirty="0"/>
              <a:t>of </a:t>
            </a:r>
            <a:r>
              <a:rPr lang="en-US" dirty="0" err="1"/>
              <a:t>basidiomycosis</a:t>
            </a:r>
            <a:r>
              <a:rPr lang="en-US" dirty="0"/>
              <a:t> such as </a:t>
            </a:r>
            <a:r>
              <a:rPr lang="en-US" dirty="0" err="1"/>
              <a:t>Coprinus</a:t>
            </a:r>
            <a:r>
              <a:rPr lang="en-US" dirty="0"/>
              <a:t> and </a:t>
            </a:r>
            <a:r>
              <a:rPr lang="en-US" dirty="0" err="1"/>
              <a:t>Schizophyllium</a:t>
            </a:r>
            <a:endParaRPr lang="en-US" dirty="0"/>
          </a:p>
          <a:p>
            <a:r>
              <a:rPr lang="en-US" dirty="0" smtClean="0"/>
              <a:t>Mushroom </a:t>
            </a:r>
            <a:r>
              <a:rPr lang="en-US" dirty="0"/>
              <a:t>poisoning by </a:t>
            </a:r>
            <a:r>
              <a:rPr lang="en-US" dirty="0" err="1"/>
              <a:t>Aminita</a:t>
            </a:r>
            <a:r>
              <a:rPr lang="en-US" dirty="0"/>
              <a:t>, </a:t>
            </a:r>
            <a:r>
              <a:rPr lang="en-US" dirty="0" err="1"/>
              <a:t>Lepiota</a:t>
            </a:r>
            <a:r>
              <a:rPr lang="en-US" dirty="0"/>
              <a:t>, </a:t>
            </a:r>
            <a:r>
              <a:rPr lang="en-US" dirty="0" err="1"/>
              <a:t>Coprinus</a:t>
            </a:r>
            <a:r>
              <a:rPr lang="en-US" dirty="0"/>
              <a:t> and </a:t>
            </a:r>
            <a:r>
              <a:rPr lang="en-US" dirty="0" err="1"/>
              <a:t>Psilocybe</a:t>
            </a:r>
            <a:r>
              <a:rPr lang="en-US" dirty="0"/>
              <a:t>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959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DEUTEROMYCETES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Deuteromycetes</a:t>
            </a:r>
            <a:r>
              <a:rPr lang="en-US" dirty="0" smtClean="0"/>
              <a:t> </a:t>
            </a:r>
            <a:r>
              <a:rPr lang="en-US" dirty="0"/>
              <a:t>are also known as </a:t>
            </a:r>
            <a:r>
              <a:rPr lang="en-US" b="1" dirty="0"/>
              <a:t>Fungi </a:t>
            </a:r>
            <a:r>
              <a:rPr lang="en-US" b="1" dirty="0" err="1"/>
              <a:t>Imperfecti</a:t>
            </a:r>
            <a:r>
              <a:rPr lang="en-US" b="1" dirty="0"/>
              <a:t> </a:t>
            </a:r>
            <a:r>
              <a:rPr lang="en-US" dirty="0"/>
              <a:t>because of absence of sexually reproducing forms (</a:t>
            </a:r>
            <a:r>
              <a:rPr lang="en-US" dirty="0" smtClean="0"/>
              <a:t>teleomorph or </a:t>
            </a:r>
            <a:r>
              <a:rPr lang="en-US" dirty="0"/>
              <a:t>perfect stage). </a:t>
            </a:r>
            <a:endParaRPr lang="en-US" dirty="0" smtClean="0"/>
          </a:p>
          <a:p>
            <a:r>
              <a:rPr lang="en-US" dirty="0"/>
              <a:t>Group of fungi whose sexual phases are not identified.</a:t>
            </a:r>
          </a:p>
          <a:p>
            <a:r>
              <a:rPr lang="en-US" dirty="0"/>
              <a:t>Grow as molds as well as yeasts.</a:t>
            </a:r>
          </a:p>
          <a:p>
            <a:r>
              <a:rPr lang="en-US" dirty="0"/>
              <a:t>Asexual stage – conidia e.g. Candida, Cryptococcus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88491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DEUTEROMYCETES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three classes of Fungi </a:t>
            </a:r>
            <a:r>
              <a:rPr lang="en-US" dirty="0" err="1"/>
              <a:t>Imperfecti</a:t>
            </a:r>
            <a:r>
              <a:rPr lang="en-US" dirty="0"/>
              <a:t>.</a:t>
            </a:r>
          </a:p>
          <a:p>
            <a:r>
              <a:rPr lang="en-US" b="1" dirty="0" err="1" smtClean="0"/>
              <a:t>Blastomycetes</a:t>
            </a:r>
            <a:endParaRPr lang="en-US" dirty="0"/>
          </a:p>
          <a:p>
            <a:r>
              <a:rPr lang="en-US" b="1" dirty="0" err="1" smtClean="0"/>
              <a:t>Hyphomycetes</a:t>
            </a:r>
            <a:endParaRPr lang="en-US" dirty="0" smtClean="0"/>
          </a:p>
          <a:p>
            <a:r>
              <a:rPr lang="en-US" b="1" dirty="0" err="1" smtClean="0"/>
              <a:t>Coelomycetes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156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FUNGAL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Mycosis- fungal infection</a:t>
            </a:r>
          </a:p>
          <a:p>
            <a:pPr lvl="1"/>
            <a:r>
              <a:rPr lang="en-US" dirty="0" smtClean="0"/>
              <a:t>&lt; 100 cause human disease</a:t>
            </a:r>
          </a:p>
          <a:p>
            <a:pPr lvl="1"/>
            <a:r>
              <a:rPr lang="en-US" dirty="0" smtClean="0"/>
              <a:t>Not highly contagious</a:t>
            </a:r>
          </a:p>
          <a:p>
            <a:pPr lvl="1"/>
            <a:r>
              <a:rPr lang="en-US" dirty="0" smtClean="0"/>
              <a:t>Humans acquire from nature</a:t>
            </a:r>
          </a:p>
          <a:p>
            <a:r>
              <a:rPr lang="en-US" dirty="0" smtClean="0"/>
              <a:t>Groups based on degree on tissue involvement and mode of entry</a:t>
            </a:r>
          </a:p>
          <a:p>
            <a:r>
              <a:rPr lang="en-US" dirty="0" smtClean="0"/>
              <a:t>Cutaneous mycoses-dermatophytes</a:t>
            </a:r>
          </a:p>
          <a:p>
            <a:pPr lvl="1"/>
            <a:r>
              <a:rPr lang="en-US" dirty="0" smtClean="0"/>
              <a:t>Epidermis, hair &amp; nails</a:t>
            </a:r>
          </a:p>
          <a:p>
            <a:pPr lvl="1"/>
            <a:r>
              <a:rPr lang="en-US" dirty="0" smtClean="0"/>
              <a:t>Contagious-direct or indirect contact</a:t>
            </a:r>
          </a:p>
          <a:p>
            <a:pPr lvl="1"/>
            <a:r>
              <a:rPr lang="en-US" dirty="0" smtClean="0"/>
              <a:t>Secrete keratinase that degrades keratin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7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(Mycology)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Diverse group of heterotrophs.</a:t>
            </a:r>
          </a:p>
          <a:p>
            <a:pPr lvl="1"/>
            <a:r>
              <a:rPr lang="en-US" dirty="0" smtClean="0"/>
              <a:t>Many are ecologically important saprophytes (consume dead and decaying matter)</a:t>
            </a:r>
          </a:p>
          <a:p>
            <a:pPr lvl="1"/>
            <a:r>
              <a:rPr lang="en-US" dirty="0" smtClean="0"/>
              <a:t>Others are parasites.</a:t>
            </a:r>
          </a:p>
          <a:p>
            <a:r>
              <a:rPr lang="en-US" dirty="0" smtClean="0"/>
              <a:t>Most are multicellular, but yeasts are unicellular.</a:t>
            </a:r>
          </a:p>
          <a:p>
            <a:r>
              <a:rPr lang="en-US" dirty="0" smtClean="0"/>
              <a:t>Most are aerobes or facultative anaerobes.</a:t>
            </a:r>
          </a:p>
          <a:p>
            <a:r>
              <a:rPr lang="en-US" dirty="0" smtClean="0"/>
              <a:t>Cell walls are made up of chitin (polysaccharide).</a:t>
            </a:r>
          </a:p>
          <a:p>
            <a:r>
              <a:rPr lang="en-US" dirty="0" smtClean="0"/>
              <a:t>Over 100,000 fungal species identified. Only about 100 are human or animal pathogens.</a:t>
            </a:r>
          </a:p>
          <a:p>
            <a:pPr lvl="1"/>
            <a:r>
              <a:rPr lang="en-US" dirty="0" smtClean="0"/>
              <a:t>Most human fungal infections are nosocomial and/or occur in immunocompromised individuals (opportunistic infections).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751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FUNGAL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Infection in humans </a:t>
            </a:r>
            <a:r>
              <a:rPr lang="en-US" dirty="0" smtClean="0"/>
              <a:t>is a </a:t>
            </a:r>
            <a:r>
              <a:rPr lang="en-US" dirty="0"/>
              <a:t>chance event, occurring only when conditions are </a:t>
            </a:r>
            <a:r>
              <a:rPr lang="en-US" dirty="0" smtClean="0"/>
              <a:t>favorable. </a:t>
            </a:r>
          </a:p>
          <a:p>
            <a:r>
              <a:rPr lang="en-US" dirty="0" smtClean="0"/>
              <a:t>Except </a:t>
            </a:r>
            <a:r>
              <a:rPr lang="en-US" dirty="0"/>
              <a:t>for few fungi such as the dimorphic </a:t>
            </a:r>
            <a:r>
              <a:rPr lang="en-US" dirty="0" smtClean="0"/>
              <a:t>fungi that </a:t>
            </a:r>
            <a:r>
              <a:rPr lang="en-US" dirty="0"/>
              <a:t>cause systemic mycoses and dermatophytes, which are primary pathogens, </a:t>
            </a:r>
            <a:r>
              <a:rPr lang="en-US" b="1" dirty="0"/>
              <a:t>the rest are only </a:t>
            </a:r>
            <a:r>
              <a:rPr lang="en-US" b="1" dirty="0" smtClean="0"/>
              <a:t>opportunistic </a:t>
            </a:r>
            <a:r>
              <a:rPr lang="en-US" dirty="0" smtClean="0"/>
              <a:t>pathogens</a:t>
            </a:r>
            <a:r>
              <a:rPr lang="en-US" dirty="0"/>
              <a:t>.</a:t>
            </a:r>
          </a:p>
          <a:p>
            <a:r>
              <a:rPr lang="en-US" dirty="0"/>
              <a:t>Human body is a hostile environment and offers great resistance to fungal invasion</a:t>
            </a:r>
            <a:r>
              <a:rPr lang="en-US" dirty="0" smtClean="0"/>
              <a:t>.</a:t>
            </a:r>
          </a:p>
          <a:p>
            <a:r>
              <a:rPr lang="en-US" dirty="0"/>
              <a:t>The complex interplay between </a:t>
            </a:r>
            <a:r>
              <a:rPr lang="en-US" b="1" dirty="0"/>
              <a:t>fungal virulence factors and host </a:t>
            </a:r>
            <a:r>
              <a:rPr lang="en-US" b="1" dirty="0" err="1"/>
              <a:t>defence</a:t>
            </a:r>
            <a:r>
              <a:rPr lang="en-US" b="1" dirty="0"/>
              <a:t> factors</a:t>
            </a:r>
            <a:r>
              <a:rPr lang="en-US" dirty="0"/>
              <a:t> will determine if a fungal </a:t>
            </a:r>
            <a:r>
              <a:rPr lang="en-US" dirty="0" smtClean="0"/>
              <a:t>infection will </a:t>
            </a:r>
            <a:r>
              <a:rPr lang="en-US" dirty="0"/>
              <a:t>cause a disease. </a:t>
            </a:r>
            <a:endParaRPr lang="en-US" dirty="0" smtClean="0"/>
          </a:p>
          <a:p>
            <a:r>
              <a:rPr lang="en-US" dirty="0" smtClean="0"/>
              <a:t>Infection </a:t>
            </a:r>
            <a:r>
              <a:rPr lang="en-US" dirty="0"/>
              <a:t>depends on inoculum size and the general immunity of the host.</a:t>
            </a:r>
          </a:p>
        </p:txBody>
      </p:sp>
    </p:spTree>
    <p:extLst>
      <p:ext uri="{BB962C8B-B14F-4D97-AF65-F5344CB8AC3E}">
        <p14:creationId xmlns:p14="http://schemas.microsoft.com/office/powerpoint/2010/main" val="39233432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VIRULENCE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Ability </a:t>
            </a:r>
            <a:r>
              <a:rPr lang="en-US" dirty="0"/>
              <a:t>to adhere to host cells by way of cell wall glycoproteins</a:t>
            </a:r>
          </a:p>
          <a:p>
            <a:r>
              <a:rPr lang="en-US" dirty="0" smtClean="0"/>
              <a:t>Production </a:t>
            </a:r>
            <a:r>
              <a:rPr lang="en-US" dirty="0"/>
              <a:t>capsules allowing them to resist phagocytosis</a:t>
            </a:r>
          </a:p>
          <a:p>
            <a:r>
              <a:rPr lang="en-US" dirty="0" smtClean="0"/>
              <a:t>Production </a:t>
            </a:r>
            <a:r>
              <a:rPr lang="en-US" dirty="0"/>
              <a:t>of a cytokine called GM-CSF by Candida </a:t>
            </a:r>
            <a:r>
              <a:rPr lang="en-US" dirty="0" err="1"/>
              <a:t>albicans</a:t>
            </a:r>
            <a:r>
              <a:rPr lang="en-US" dirty="0"/>
              <a:t> that suppress the production of complement.</a:t>
            </a:r>
          </a:p>
          <a:p>
            <a:r>
              <a:rPr lang="en-US" dirty="0" smtClean="0"/>
              <a:t>Ability </a:t>
            </a:r>
            <a:r>
              <a:rPr lang="en-US" dirty="0"/>
              <a:t>to acquire iron from red blood cells as in Candida </a:t>
            </a:r>
            <a:r>
              <a:rPr lang="en-US" dirty="0" err="1"/>
              <a:t>albicans</a:t>
            </a:r>
            <a:endParaRPr lang="en-US" dirty="0"/>
          </a:p>
          <a:p>
            <a:r>
              <a:rPr lang="en-US" dirty="0" smtClean="0"/>
              <a:t>Ability </a:t>
            </a:r>
            <a:r>
              <a:rPr lang="en-US" dirty="0"/>
              <a:t>to damage host by secreting enzymes such as keratinase, elastase, collagenase</a:t>
            </a:r>
          </a:p>
          <a:p>
            <a:r>
              <a:rPr lang="en-US" dirty="0" smtClean="0"/>
              <a:t>Ability </a:t>
            </a:r>
            <a:r>
              <a:rPr lang="en-US" dirty="0"/>
              <a:t>to resist killing by phagocytes as in dimorphic fungi</a:t>
            </a:r>
          </a:p>
          <a:p>
            <a:r>
              <a:rPr lang="en-US" dirty="0" smtClean="0"/>
              <a:t>Ability </a:t>
            </a:r>
            <a:r>
              <a:rPr lang="en-US" dirty="0"/>
              <a:t>to secrete mycotoxins</a:t>
            </a:r>
          </a:p>
          <a:p>
            <a:r>
              <a:rPr lang="en-US" dirty="0" smtClean="0"/>
              <a:t>Having </a:t>
            </a:r>
            <a:r>
              <a:rPr lang="en-US" dirty="0"/>
              <a:t>a unique enzymatic capacity</a:t>
            </a:r>
          </a:p>
          <a:p>
            <a:r>
              <a:rPr lang="en-US" dirty="0" smtClean="0"/>
              <a:t>Ability </a:t>
            </a:r>
            <a:r>
              <a:rPr lang="en-US" dirty="0"/>
              <a:t>to block the cell-mediated immune </a:t>
            </a:r>
            <a:r>
              <a:rPr lang="en-US" dirty="0" smtClean="0"/>
              <a:t>defenses </a:t>
            </a:r>
            <a:r>
              <a:rPr lang="en-US" dirty="0"/>
              <a:t>of the host.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250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DEFENSE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</a:t>
            </a:r>
            <a:r>
              <a:rPr lang="en-US" dirty="0"/>
              <a:t>barriers, such as skin and mucus membranes</a:t>
            </a:r>
          </a:p>
          <a:p>
            <a:r>
              <a:rPr lang="en-US" dirty="0" smtClean="0"/>
              <a:t>The </a:t>
            </a:r>
            <a:r>
              <a:rPr lang="en-US" dirty="0"/>
              <a:t>fatty acid content of the skin</a:t>
            </a:r>
          </a:p>
          <a:p>
            <a:r>
              <a:rPr lang="en-US" dirty="0" smtClean="0"/>
              <a:t>The </a:t>
            </a:r>
            <a:r>
              <a:rPr lang="en-US" dirty="0"/>
              <a:t>pH of the skin, mucosal surfaces and body fluids</a:t>
            </a:r>
          </a:p>
          <a:p>
            <a:r>
              <a:rPr lang="en-US" dirty="0" smtClean="0"/>
              <a:t>Epithelial </a:t>
            </a:r>
            <a:r>
              <a:rPr lang="en-US" dirty="0"/>
              <a:t>cell </a:t>
            </a:r>
            <a:r>
              <a:rPr lang="en-US" dirty="0" smtClean="0"/>
              <a:t>turnover</a:t>
            </a:r>
            <a:endParaRPr lang="en-US" dirty="0"/>
          </a:p>
          <a:p>
            <a:r>
              <a:rPr lang="en-US" dirty="0" smtClean="0"/>
              <a:t>Chemical </a:t>
            </a:r>
            <a:r>
              <a:rPr lang="en-US" dirty="0"/>
              <a:t>barriers, such as secretions, serum </a:t>
            </a:r>
            <a:r>
              <a:rPr lang="en-US" dirty="0" smtClean="0"/>
              <a:t>factors</a:t>
            </a:r>
            <a:endParaRPr lang="en-US" dirty="0"/>
          </a:p>
          <a:p>
            <a:r>
              <a:rPr lang="en-US" dirty="0" smtClean="0"/>
              <a:t>Natural </a:t>
            </a:r>
            <a:r>
              <a:rPr lang="en-US" dirty="0"/>
              <a:t>Effector Cells (</a:t>
            </a:r>
            <a:r>
              <a:rPr lang="en-US" dirty="0" err="1"/>
              <a:t>polymorphonuclear</a:t>
            </a:r>
            <a:r>
              <a:rPr lang="en-US" dirty="0"/>
              <a:t> leucocytes) and the Professional Phagocytes (monocytes </a:t>
            </a:r>
            <a:r>
              <a:rPr lang="en-US" dirty="0" smtClean="0"/>
              <a:t>and macrophages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54598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PREDISPOSING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Immunosuppressive conditions</a:t>
            </a:r>
          </a:p>
          <a:p>
            <a:r>
              <a:rPr lang="en-US" dirty="0" smtClean="0"/>
              <a:t>Prolonged </a:t>
            </a:r>
            <a:r>
              <a:rPr lang="en-US" dirty="0"/>
              <a:t>antibiotic </a:t>
            </a:r>
            <a:r>
              <a:rPr lang="en-US" dirty="0" smtClean="0"/>
              <a:t>therapy</a:t>
            </a:r>
            <a:endParaRPr lang="en-US" dirty="0"/>
          </a:p>
          <a:p>
            <a:r>
              <a:rPr lang="en-US" dirty="0" smtClean="0"/>
              <a:t>Age</a:t>
            </a:r>
            <a:endParaRPr lang="en-US" dirty="0"/>
          </a:p>
          <a:p>
            <a:r>
              <a:rPr lang="en-US" dirty="0" smtClean="0"/>
              <a:t>Surgical </a:t>
            </a:r>
            <a:r>
              <a:rPr lang="en-US" dirty="0"/>
              <a:t>procedures</a:t>
            </a:r>
          </a:p>
          <a:p>
            <a:r>
              <a:rPr lang="en-US" dirty="0" smtClean="0"/>
              <a:t>Immunosuppressive </a:t>
            </a:r>
            <a:r>
              <a:rPr lang="en-US" dirty="0"/>
              <a:t>drugs</a:t>
            </a:r>
          </a:p>
          <a:p>
            <a:r>
              <a:rPr lang="en-US" dirty="0" smtClean="0"/>
              <a:t> </a:t>
            </a:r>
            <a:r>
              <a:rPr lang="en-US" dirty="0"/>
              <a:t>Irradiation </a:t>
            </a:r>
            <a:r>
              <a:rPr lang="en-US" dirty="0" smtClean="0"/>
              <a:t>therapy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Obesity</a:t>
            </a:r>
          </a:p>
          <a:p>
            <a:r>
              <a:rPr lang="en-US" dirty="0" smtClean="0"/>
              <a:t>Drug </a:t>
            </a:r>
            <a:r>
              <a:rPr lang="en-US" dirty="0"/>
              <a:t>addiction</a:t>
            </a:r>
          </a:p>
          <a:p>
            <a:r>
              <a:rPr lang="en-US" dirty="0" smtClean="0"/>
              <a:t>Transplants</a:t>
            </a:r>
            <a:endParaRPr lang="en-US" dirty="0"/>
          </a:p>
          <a:p>
            <a:r>
              <a:rPr lang="en-US" dirty="0" smtClean="0"/>
              <a:t>Occupation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648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6" y="122830"/>
            <a:ext cx="11859905" cy="66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2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Superficial: Surface mycoses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 exclusively on dead surfaces of skin and its appendages</a:t>
            </a:r>
          </a:p>
          <a:p>
            <a:r>
              <a:rPr lang="en-US" dirty="0" smtClean="0"/>
              <a:t>No contact with living tissue, hence no inflammatory response</a:t>
            </a:r>
          </a:p>
          <a:p>
            <a:r>
              <a:rPr lang="en-US" dirty="0"/>
              <a:t>Essentially no pathology; the disease is recognized purely on cosmetic basis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Tinea </a:t>
            </a:r>
            <a:r>
              <a:rPr lang="en-US" b="1" dirty="0"/>
              <a:t>versicolor</a:t>
            </a:r>
            <a:r>
              <a:rPr lang="en-US" dirty="0"/>
              <a:t>: </a:t>
            </a:r>
            <a:r>
              <a:rPr lang="en-US" dirty="0" err="1"/>
              <a:t>hypopigmented</a:t>
            </a:r>
            <a:r>
              <a:rPr lang="en-US" dirty="0"/>
              <a:t> or </a:t>
            </a:r>
            <a:r>
              <a:rPr lang="en-US" dirty="0" err="1"/>
              <a:t>hyperpigmented</a:t>
            </a:r>
            <a:r>
              <a:rPr lang="en-US" dirty="0"/>
              <a:t> patches</a:t>
            </a:r>
          </a:p>
          <a:p>
            <a:pPr marL="0" indent="0">
              <a:buNone/>
            </a:pPr>
            <a:r>
              <a:rPr lang="en-US" dirty="0"/>
              <a:t>on the skin.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dirty="0" smtClean="0"/>
              <a:t>Tinea nigra: </a:t>
            </a:r>
            <a:r>
              <a:rPr lang="en-US" dirty="0"/>
              <a:t>superficial fungal infection </a:t>
            </a:r>
            <a:r>
              <a:rPr lang="en-US" dirty="0" smtClean="0"/>
              <a:t>that causes </a:t>
            </a:r>
            <a:r>
              <a:rPr lang="en-US" dirty="0"/>
              <a:t>dark brown to black painless patches on the </a:t>
            </a:r>
            <a:r>
              <a:rPr lang="en-US" dirty="0" smtClean="0"/>
              <a:t>soles of </a:t>
            </a:r>
            <a:r>
              <a:rPr lang="en-US" dirty="0"/>
              <a:t>the hands and feet.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black/white </a:t>
            </a:r>
            <a:r>
              <a:rPr lang="en-US" dirty="0" err="1" smtClean="0"/>
              <a:t>Piedra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472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6" y="580740"/>
            <a:ext cx="4858603" cy="5342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210" y="696036"/>
            <a:ext cx="5145206" cy="522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751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Cutaneous mycoses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Cornified</a:t>
            </a:r>
            <a:r>
              <a:rPr lang="en-US" dirty="0" smtClean="0"/>
              <a:t> layer of skin &amp; its appendages</a:t>
            </a:r>
          </a:p>
          <a:p>
            <a:r>
              <a:rPr lang="en-US" dirty="0" smtClean="0"/>
              <a:t>Contact with living tissue, hence inflammatory &amp; allergic responses seen</a:t>
            </a:r>
          </a:p>
          <a:p>
            <a:r>
              <a:rPr lang="en-US" dirty="0"/>
              <a:t>Have particular affinity for the keratin of the skin, nails, and hair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Most cutaneous infections are caused by a closely related group of fungi, called the </a:t>
            </a:r>
            <a:r>
              <a:rPr lang="en-US" b="1" dirty="0"/>
              <a:t>dermatophytes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57562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Cutaneous mycoses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</a:t>
            </a:r>
            <a:r>
              <a:rPr lang="en-US" dirty="0" err="1"/>
              <a:t>keratinophilic</a:t>
            </a:r>
            <a:r>
              <a:rPr lang="en-US" dirty="0"/>
              <a:t> prefer the non-living </a:t>
            </a:r>
            <a:r>
              <a:rPr lang="en-US" dirty="0" err="1"/>
              <a:t>cornified</a:t>
            </a:r>
            <a:r>
              <a:rPr lang="en-US" dirty="0"/>
              <a:t> layers. </a:t>
            </a:r>
          </a:p>
          <a:p>
            <a:r>
              <a:rPr lang="en-US" dirty="0"/>
              <a:t>The disease caused by these organisms is called </a:t>
            </a:r>
            <a:r>
              <a:rPr lang="en-US" dirty="0" err="1"/>
              <a:t>Adermatophytosis</a:t>
            </a:r>
            <a:r>
              <a:rPr lang="en-US" dirty="0"/>
              <a:t> or "dermatomycosis". </a:t>
            </a:r>
            <a:endParaRPr lang="en-US" dirty="0" smtClean="0"/>
          </a:p>
          <a:p>
            <a:r>
              <a:rPr lang="en-US" dirty="0" smtClean="0"/>
              <a:t>Host </a:t>
            </a:r>
            <a:r>
              <a:rPr lang="en-US" dirty="0"/>
              <a:t>response is patchy scaling or eczema forming eruptions; inflammation may occur.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classified according to the area of the body that is involved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Tinea </a:t>
            </a:r>
            <a:r>
              <a:rPr lang="en-US" b="1" dirty="0" err="1"/>
              <a:t>corporis</a:t>
            </a:r>
            <a:r>
              <a:rPr lang="en-US" b="1" dirty="0"/>
              <a:t> </a:t>
            </a:r>
            <a:r>
              <a:rPr lang="en-US" dirty="0"/>
              <a:t>(body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Tinea </a:t>
            </a:r>
            <a:r>
              <a:rPr lang="en-US" b="1" dirty="0" err="1"/>
              <a:t>cruris</a:t>
            </a:r>
            <a:r>
              <a:rPr lang="en-US" b="1" dirty="0"/>
              <a:t> </a:t>
            </a:r>
            <a:r>
              <a:rPr lang="en-US" dirty="0"/>
              <a:t>(jock itch): Patients develop </a:t>
            </a:r>
            <a:r>
              <a:rPr lang="en-US" dirty="0" smtClean="0"/>
              <a:t>itchy red </a:t>
            </a:r>
            <a:r>
              <a:rPr lang="en-US" dirty="0"/>
              <a:t>patches on the groin and scrotum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143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Cutaneous mycoses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Tinea </a:t>
            </a:r>
            <a:r>
              <a:rPr lang="en-US" b="1" dirty="0" err="1"/>
              <a:t>pedis</a:t>
            </a:r>
            <a:r>
              <a:rPr lang="en-US" b="1" dirty="0"/>
              <a:t> (athlete's foot): </a:t>
            </a:r>
            <a:r>
              <a:rPr lang="en-US" dirty="0"/>
              <a:t>This infection </a:t>
            </a:r>
            <a:r>
              <a:rPr lang="en-US" dirty="0" smtClean="0"/>
              <a:t>commonly begins </a:t>
            </a:r>
            <a:r>
              <a:rPr lang="en-US" dirty="0"/>
              <a:t>between the toes, and causes cracking </a:t>
            </a:r>
            <a:r>
              <a:rPr lang="en-US" dirty="0" smtClean="0"/>
              <a:t>and peeling </a:t>
            </a:r>
            <a:r>
              <a:rPr lang="en-US" dirty="0"/>
              <a:t>of the skin. Infection requires warmth and </a:t>
            </a:r>
            <a:r>
              <a:rPr lang="en-US" dirty="0" smtClean="0"/>
              <a:t>moisture, so </a:t>
            </a:r>
            <a:r>
              <a:rPr lang="en-US" dirty="0"/>
              <a:t>it only occurs in those wearing </a:t>
            </a:r>
            <a:r>
              <a:rPr lang="en-US" dirty="0" smtClean="0"/>
              <a:t>shoes</a:t>
            </a:r>
          </a:p>
          <a:p>
            <a:r>
              <a:rPr lang="en-US" b="1" dirty="0" smtClean="0"/>
              <a:t>Tinea </a:t>
            </a:r>
            <a:r>
              <a:rPr lang="en-US" b="1" dirty="0"/>
              <a:t>capitis (scalp): </a:t>
            </a:r>
            <a:r>
              <a:rPr lang="en-US" dirty="0"/>
              <a:t>This condition </a:t>
            </a:r>
            <a:r>
              <a:rPr lang="en-US" dirty="0" smtClean="0"/>
              <a:t>primarily occurs </a:t>
            </a:r>
            <a:r>
              <a:rPr lang="en-US" dirty="0"/>
              <a:t>in children. The infecting organisms grow in </a:t>
            </a:r>
            <a:r>
              <a:rPr lang="en-US" dirty="0" smtClean="0"/>
              <a:t>the hair </a:t>
            </a:r>
            <a:r>
              <a:rPr lang="en-US" dirty="0"/>
              <a:t>and scalp, resulting in scaly red lesions with loss </a:t>
            </a:r>
            <a:r>
              <a:rPr lang="en-US" dirty="0" smtClean="0"/>
              <a:t>of hair</a:t>
            </a:r>
            <a:r>
              <a:rPr lang="en-US" dirty="0"/>
              <a:t>. The infection appears as an expanding ring.</a:t>
            </a:r>
          </a:p>
          <a:p>
            <a:r>
              <a:rPr lang="en-US" b="1" dirty="0" smtClean="0"/>
              <a:t>Tinea </a:t>
            </a:r>
            <a:r>
              <a:rPr lang="en-US" b="1" dirty="0" err="1"/>
              <a:t>unguium</a:t>
            </a:r>
            <a:r>
              <a:rPr lang="en-US" b="1" dirty="0"/>
              <a:t> (onychomycosis) (nails): </a:t>
            </a:r>
            <a:r>
              <a:rPr lang="en-US" dirty="0" smtClean="0"/>
              <a:t>The nails </a:t>
            </a:r>
            <a:r>
              <a:rPr lang="en-US" dirty="0"/>
              <a:t>are thickened, discolored, and brittle.</a:t>
            </a:r>
          </a:p>
        </p:txBody>
      </p:sp>
    </p:spTree>
    <p:extLst>
      <p:ext uri="{BB962C8B-B14F-4D97-AF65-F5344CB8AC3E}">
        <p14:creationId xmlns:p14="http://schemas.microsoft.com/office/powerpoint/2010/main" val="212636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PROPERTIES OF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They </a:t>
            </a:r>
            <a:r>
              <a:rPr lang="en-US" dirty="0"/>
              <a:t>are </a:t>
            </a:r>
            <a:r>
              <a:rPr lang="en-US" b="1" dirty="0" smtClean="0"/>
              <a:t>eukaryotic</a:t>
            </a:r>
            <a:endParaRPr lang="en-US" dirty="0"/>
          </a:p>
          <a:p>
            <a:r>
              <a:rPr lang="en-US" dirty="0" smtClean="0"/>
              <a:t>cells </a:t>
            </a:r>
            <a:r>
              <a:rPr lang="en-US" dirty="0"/>
              <a:t>contain membrane bound cell organelles including nuclei, mitochondria, </a:t>
            </a:r>
            <a:r>
              <a:rPr lang="en-US" dirty="0" err="1" smtClean="0"/>
              <a:t>golgi</a:t>
            </a:r>
            <a:r>
              <a:rPr lang="en-US" dirty="0" smtClean="0"/>
              <a:t> apparatus</a:t>
            </a:r>
            <a:r>
              <a:rPr lang="en-US" dirty="0"/>
              <a:t>, endoplasmic reticulum, lysosomes etc.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also exhibit mitosis.</a:t>
            </a:r>
          </a:p>
          <a:p>
            <a:pPr marL="0" indent="0">
              <a:buNone/>
            </a:pPr>
            <a:r>
              <a:rPr lang="en-US" dirty="0"/>
              <a:t>2. Have </a:t>
            </a:r>
            <a:r>
              <a:rPr lang="en-US" b="1" dirty="0" err="1"/>
              <a:t>ergosterols</a:t>
            </a:r>
            <a:r>
              <a:rPr lang="en-US" dirty="0"/>
              <a:t> in their membranes and possesses 80S ribosomes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Have a </a:t>
            </a:r>
            <a:r>
              <a:rPr lang="en-US" b="1" dirty="0"/>
              <a:t>rigid cell wall </a:t>
            </a:r>
            <a:r>
              <a:rPr lang="en-US" dirty="0"/>
              <a:t>and are therefore non-motile, a feature that separates them from animals. </a:t>
            </a:r>
            <a:endParaRPr lang="en-US" dirty="0" smtClean="0"/>
          </a:p>
          <a:p>
            <a:r>
              <a:rPr lang="en-US" dirty="0" smtClean="0"/>
              <a:t>All fungi possess </a:t>
            </a:r>
            <a:r>
              <a:rPr lang="en-US" dirty="0"/>
              <a:t>cell wall made of chitin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927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Dermatophytes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infect superficial keratinized tissue (skin, nail and hair) without involving tissue</a:t>
            </a:r>
          </a:p>
          <a:p>
            <a:r>
              <a:rPr lang="en-US" dirty="0" smtClean="0"/>
              <a:t>They break down and utilizes keratin</a:t>
            </a:r>
          </a:p>
          <a:p>
            <a:r>
              <a:rPr lang="en-US" dirty="0" smtClean="0"/>
              <a:t>In capable of penetrating subcutaneous tissue</a:t>
            </a:r>
          </a:p>
          <a:p>
            <a:r>
              <a:rPr lang="en-US" dirty="0" smtClean="0"/>
              <a:t>Cause dermatomycoses also known as ringworm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751" y="4271747"/>
            <a:ext cx="3002507" cy="2586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808" y="4271748"/>
            <a:ext cx="5620850" cy="25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999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68"/>
            <a:ext cx="4490113" cy="3909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689" y="1"/>
            <a:ext cx="4906726" cy="4026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189" y="4026090"/>
            <a:ext cx="5800298" cy="283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994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Dermatophytes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Classification</a:t>
            </a:r>
          </a:p>
          <a:p>
            <a:pPr lvl="1"/>
            <a:r>
              <a:rPr lang="en-US" dirty="0" smtClean="0"/>
              <a:t>Trichophyton - hair, skin and nail</a:t>
            </a:r>
          </a:p>
          <a:p>
            <a:pPr lvl="1"/>
            <a:r>
              <a:rPr lang="en-US" dirty="0" err="1" smtClean="0"/>
              <a:t>Microsporum</a:t>
            </a:r>
            <a:r>
              <a:rPr lang="en-US" dirty="0" smtClean="0"/>
              <a:t> – hair , skin</a:t>
            </a:r>
          </a:p>
          <a:p>
            <a:pPr lvl="1"/>
            <a:r>
              <a:rPr lang="en-US" dirty="0" err="1" smtClean="0"/>
              <a:t>Epidermophyton</a:t>
            </a:r>
            <a:r>
              <a:rPr lang="en-US" dirty="0" smtClean="0"/>
              <a:t> – skin and nail</a:t>
            </a:r>
          </a:p>
          <a:p>
            <a:r>
              <a:rPr lang="en-US" b="1" dirty="0" smtClean="0"/>
              <a:t>Lab diagnosis:</a:t>
            </a:r>
          </a:p>
          <a:p>
            <a:r>
              <a:rPr lang="en-US" dirty="0" smtClean="0"/>
              <a:t>Specimen: skin, hair or nail</a:t>
            </a:r>
          </a:p>
          <a:p>
            <a:r>
              <a:rPr lang="en-US" dirty="0" smtClean="0"/>
              <a:t>Direct microscopy – LPCB mount</a:t>
            </a:r>
          </a:p>
          <a:p>
            <a:r>
              <a:rPr lang="en-US" dirty="0" smtClean="0"/>
              <a:t>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026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Subcutaneous mycosis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 </a:t>
            </a:r>
            <a:r>
              <a:rPr lang="en-US" dirty="0"/>
              <a:t>the deeper layers of skin and often muscle tissue.</a:t>
            </a:r>
          </a:p>
          <a:p>
            <a:r>
              <a:rPr lang="en-US" dirty="0"/>
              <a:t>Man is an accidental host following inoculation of fungal spores via some form of trauma.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type of fungal infection is often tentatively identified by the presence of a characteristic tissue reaction or granule</a:t>
            </a:r>
            <a:r>
              <a:rPr lang="en-US" dirty="0" smtClean="0"/>
              <a:t>.</a:t>
            </a:r>
          </a:p>
          <a:p>
            <a:r>
              <a:rPr lang="en-US" dirty="0"/>
              <a:t>Mycotic </a:t>
            </a:r>
            <a:r>
              <a:rPr lang="en-US" dirty="0" err="1"/>
              <a:t>Mycetoma</a:t>
            </a:r>
            <a:endParaRPr lang="en-US" dirty="0"/>
          </a:p>
          <a:p>
            <a:r>
              <a:rPr lang="en-US" dirty="0" err="1"/>
              <a:t>Chromoblastomycoses</a:t>
            </a:r>
            <a:endParaRPr lang="en-US" dirty="0"/>
          </a:p>
          <a:p>
            <a:r>
              <a:rPr lang="en-US" dirty="0" err="1"/>
              <a:t>Sporotrichosis</a:t>
            </a:r>
            <a:endParaRPr lang="en-US" dirty="0"/>
          </a:p>
          <a:p>
            <a:r>
              <a:rPr lang="en-US" dirty="0" err="1"/>
              <a:t>Rhinosporidiosis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411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Subcutaneous Mycoses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Mycetoma</a:t>
            </a:r>
            <a:r>
              <a:rPr lang="en-US" dirty="0" smtClean="0"/>
              <a:t> : chronic granulomatous infection of subcutaneous tissue usually affects foot</a:t>
            </a:r>
          </a:p>
          <a:p>
            <a:r>
              <a:rPr lang="en-US" dirty="0" smtClean="0"/>
              <a:t>Also known as </a:t>
            </a:r>
            <a:r>
              <a:rPr lang="en-US" b="1" dirty="0" smtClean="0"/>
              <a:t>Madura foot</a:t>
            </a:r>
          </a:p>
          <a:p>
            <a:r>
              <a:rPr lang="en-US" dirty="0" smtClean="0"/>
              <a:t>Mainly in tropical countries</a:t>
            </a:r>
          </a:p>
          <a:p>
            <a:r>
              <a:rPr lang="en-US" dirty="0" smtClean="0"/>
              <a:t>Caused by </a:t>
            </a:r>
            <a:r>
              <a:rPr lang="en-US" dirty="0" err="1" smtClean="0"/>
              <a:t>Actinomycetes</a:t>
            </a:r>
            <a:r>
              <a:rPr lang="en-US" dirty="0" smtClean="0"/>
              <a:t> and filamentous fungi</a:t>
            </a:r>
          </a:p>
          <a:p>
            <a:r>
              <a:rPr lang="en-US" dirty="0" smtClean="0"/>
              <a:t>Enter through minor trauma</a:t>
            </a:r>
          </a:p>
          <a:p>
            <a:r>
              <a:rPr lang="en-US" dirty="0" smtClean="0"/>
              <a:t>Diagnosis made by observing granules</a:t>
            </a:r>
          </a:p>
          <a:p>
            <a:r>
              <a:rPr lang="en-US" dirty="0" smtClean="0"/>
              <a:t>Treatment- </a:t>
            </a:r>
            <a:r>
              <a:rPr lang="en-US" dirty="0" err="1" smtClean="0"/>
              <a:t>sulphonamides</a:t>
            </a:r>
            <a:r>
              <a:rPr lang="en-US" dirty="0" smtClean="0"/>
              <a:t> sometime amputation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419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5" y="586854"/>
            <a:ext cx="6277686" cy="5663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528" y="586853"/>
            <a:ext cx="5213445" cy="56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849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Sporotrichosis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nodular, ulcerating disease of skin and subcutaneous tissue</a:t>
            </a:r>
          </a:p>
          <a:p>
            <a:r>
              <a:rPr lang="en-US" dirty="0" smtClean="0"/>
              <a:t>Access through thorn pricks or injuries</a:t>
            </a:r>
          </a:p>
          <a:p>
            <a:r>
              <a:rPr lang="en-US" dirty="0" smtClean="0"/>
              <a:t>Spread through lymphatics up to regional lymph nodes</a:t>
            </a:r>
          </a:p>
          <a:p>
            <a:r>
              <a:rPr lang="en-US" dirty="0" err="1" smtClean="0"/>
              <a:t>Sporothrix</a:t>
            </a:r>
            <a:r>
              <a:rPr lang="en-US" dirty="0" smtClean="0"/>
              <a:t> </a:t>
            </a:r>
            <a:r>
              <a:rPr lang="en-US" dirty="0" err="1" smtClean="0"/>
              <a:t>schenckii</a:t>
            </a:r>
            <a:r>
              <a:rPr lang="en-US" dirty="0" smtClean="0"/>
              <a:t> – dimorphic fungi</a:t>
            </a:r>
          </a:p>
          <a:p>
            <a:r>
              <a:rPr lang="en-US" dirty="0" smtClean="0"/>
              <a:t>Lab diagnosis by culture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585" y="3275463"/>
            <a:ext cx="5395415" cy="358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376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Rhinosporidiosis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chronic granulomatous disease characterized by formation of friable polyps, usually confined to nose, mouth or eye</a:t>
            </a:r>
          </a:p>
          <a:p>
            <a:r>
              <a:rPr lang="en-US" dirty="0" smtClean="0"/>
              <a:t>Causative agent </a:t>
            </a:r>
            <a:r>
              <a:rPr lang="en-US" dirty="0" err="1" smtClean="0"/>
              <a:t>Rhinosporidium</a:t>
            </a:r>
            <a:r>
              <a:rPr lang="en-US" dirty="0" smtClean="0"/>
              <a:t> </a:t>
            </a:r>
            <a:r>
              <a:rPr lang="en-US" dirty="0" err="1" smtClean="0"/>
              <a:t>seeberi</a:t>
            </a:r>
            <a:endParaRPr lang="en-US" dirty="0" smtClean="0"/>
          </a:p>
          <a:p>
            <a:r>
              <a:rPr lang="en-US" dirty="0" smtClean="0"/>
              <a:t>Mode of infection is not known</a:t>
            </a:r>
          </a:p>
          <a:p>
            <a:r>
              <a:rPr lang="en-US" dirty="0" smtClean="0"/>
              <a:t>Lab diagnosis done by demonstration of sporangia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5" y="2647666"/>
            <a:ext cx="3744036" cy="421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487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mycoses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 </a:t>
            </a:r>
            <a:r>
              <a:rPr lang="en-US" dirty="0"/>
              <a:t>the deep tissues and organ systems; often create symptoms that resemble other diseases.</a:t>
            </a:r>
          </a:p>
          <a:p>
            <a:pPr marL="0" indent="0">
              <a:buNone/>
            </a:pPr>
            <a:r>
              <a:rPr lang="en-US" b="1" dirty="0"/>
              <a:t>Two categories of systemic disease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a. Those caused by truly pathogenic fungi with the ability to cause disease in the normal human host when the inoculum is of sufficient size.</a:t>
            </a:r>
          </a:p>
          <a:p>
            <a:pPr lvl="1"/>
            <a:r>
              <a:rPr lang="en-US" dirty="0"/>
              <a:t>Histoplasma </a:t>
            </a:r>
            <a:r>
              <a:rPr lang="en-US" dirty="0" err="1"/>
              <a:t>capsulatum</a:t>
            </a:r>
            <a:endParaRPr lang="en-US" dirty="0"/>
          </a:p>
          <a:p>
            <a:pPr lvl="1"/>
            <a:r>
              <a:rPr lang="en-US" dirty="0" err="1"/>
              <a:t>Blastomyces</a:t>
            </a:r>
            <a:r>
              <a:rPr lang="en-US" dirty="0"/>
              <a:t> </a:t>
            </a:r>
            <a:r>
              <a:rPr lang="en-US" dirty="0" err="1"/>
              <a:t>dermatitidis</a:t>
            </a:r>
            <a:endParaRPr lang="en-US" dirty="0"/>
          </a:p>
          <a:p>
            <a:pPr lvl="1"/>
            <a:r>
              <a:rPr lang="en-US" dirty="0" err="1"/>
              <a:t>Coccidioides</a:t>
            </a:r>
            <a:r>
              <a:rPr lang="en-US" dirty="0"/>
              <a:t> </a:t>
            </a:r>
            <a:r>
              <a:rPr lang="en-US" dirty="0" err="1"/>
              <a:t>immitis</a:t>
            </a:r>
            <a:endParaRPr lang="en-US" dirty="0"/>
          </a:p>
          <a:p>
            <a:pPr lvl="1"/>
            <a:r>
              <a:rPr lang="en-US" dirty="0" err="1"/>
              <a:t>Paracoccidioides</a:t>
            </a:r>
            <a:r>
              <a:rPr lang="en-US" dirty="0"/>
              <a:t> </a:t>
            </a:r>
            <a:r>
              <a:rPr lang="en-US" dirty="0" err="1" smtClean="0"/>
              <a:t>brasiliensis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760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mycoses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b. Opportunistic fungi, low virulence organisms, require the patient's defenses to be lowered before the infection is established.</a:t>
            </a:r>
          </a:p>
          <a:p>
            <a:pPr lvl="1"/>
            <a:r>
              <a:rPr lang="en-US" sz="2800" dirty="0"/>
              <a:t>Aspergillus sp.</a:t>
            </a:r>
          </a:p>
          <a:p>
            <a:pPr lvl="1"/>
            <a:r>
              <a:rPr lang="en-US" sz="2800" dirty="0"/>
              <a:t>Candida </a:t>
            </a:r>
            <a:r>
              <a:rPr lang="en-US" sz="2800" dirty="0" err="1"/>
              <a:t>albicans</a:t>
            </a:r>
            <a:endParaRPr lang="en-US" sz="2800" dirty="0"/>
          </a:p>
          <a:p>
            <a:pPr lvl="1"/>
            <a:r>
              <a:rPr lang="en-US" sz="2800" dirty="0"/>
              <a:t>Cryptococcus </a:t>
            </a:r>
            <a:r>
              <a:rPr lang="en-US" sz="2800" dirty="0" err="1"/>
              <a:t>neoformans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0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PROPERTIES OF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4. Are  </a:t>
            </a:r>
            <a:r>
              <a:rPr lang="en-US" b="1" dirty="0"/>
              <a:t>heterotrophic</a:t>
            </a:r>
            <a:r>
              <a:rPr lang="en-US" dirty="0"/>
              <a:t> like animals and most bacteria; they require organic nutrients as a source of energy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5. Fungi are </a:t>
            </a:r>
            <a:r>
              <a:rPr lang="en-US" b="1" dirty="0" err="1"/>
              <a:t>osmiotrophic</a:t>
            </a:r>
            <a:r>
              <a:rPr lang="en-US" dirty="0"/>
              <a:t>; they obtain their nutrients by absorption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They obtain nutrients as </a:t>
            </a:r>
            <a:r>
              <a:rPr lang="en-US" b="1" dirty="0"/>
              <a:t>saprophytes</a:t>
            </a:r>
            <a:r>
              <a:rPr lang="en-US" dirty="0"/>
              <a:t> (live off of decaying matter) or as </a:t>
            </a:r>
            <a:r>
              <a:rPr lang="en-US" b="1" dirty="0"/>
              <a:t>parasites</a:t>
            </a:r>
            <a:r>
              <a:rPr lang="en-US" dirty="0"/>
              <a:t> (live off of living matter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7. All fungi require water and </a:t>
            </a:r>
            <a:r>
              <a:rPr lang="en-US" dirty="0" smtClean="0"/>
              <a:t>oxygen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725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534" y="365125"/>
            <a:ext cx="10515600" cy="1325563"/>
          </a:xfrm>
        </p:spPr>
        <p:txBody>
          <a:bodyPr/>
          <a:lstStyle/>
          <a:p>
            <a:r>
              <a:rPr lang="en-US" dirty="0" smtClean="0"/>
              <a:t>Systemic mycoses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Histoplasmosis</a:t>
            </a:r>
          </a:p>
          <a:p>
            <a:pPr lvl="1"/>
            <a:r>
              <a:rPr lang="en-US" dirty="0" smtClean="0"/>
              <a:t>Histoplasma </a:t>
            </a:r>
            <a:r>
              <a:rPr lang="en-US" dirty="0" err="1" smtClean="0"/>
              <a:t>capsulatum</a:t>
            </a:r>
            <a:endParaRPr lang="en-US" dirty="0" smtClean="0"/>
          </a:p>
          <a:p>
            <a:pPr lvl="1"/>
            <a:r>
              <a:rPr lang="en-US" dirty="0" smtClean="0"/>
              <a:t>Reticuloendothelial system</a:t>
            </a:r>
          </a:p>
          <a:p>
            <a:pPr lvl="1"/>
            <a:r>
              <a:rPr lang="en-US" dirty="0" smtClean="0"/>
              <a:t>Source – soil with excreta of birds</a:t>
            </a:r>
          </a:p>
          <a:p>
            <a:pPr lvl="1"/>
            <a:r>
              <a:rPr lang="en-US" dirty="0" smtClean="0"/>
              <a:t>Asymptomatic</a:t>
            </a:r>
          </a:p>
          <a:p>
            <a:pPr lvl="1"/>
            <a:r>
              <a:rPr lang="en-US" dirty="0" smtClean="0"/>
              <a:t>Sputum, bone marrow, blood, scrapings,</a:t>
            </a:r>
          </a:p>
          <a:p>
            <a:pPr lvl="1"/>
            <a:r>
              <a:rPr lang="en-US" dirty="0" smtClean="0"/>
              <a:t>biopsies</a:t>
            </a:r>
          </a:p>
          <a:p>
            <a:pPr lvl="1"/>
            <a:r>
              <a:rPr lang="en-US" dirty="0" err="1" smtClean="0"/>
              <a:t>Geimsa</a:t>
            </a:r>
            <a:r>
              <a:rPr lang="en-US" dirty="0" smtClean="0"/>
              <a:t> stain or Wright stain</a:t>
            </a:r>
          </a:p>
          <a:p>
            <a:pPr lvl="1"/>
            <a:r>
              <a:rPr lang="en-US" dirty="0" smtClean="0"/>
              <a:t>Culture- SDA</a:t>
            </a:r>
          </a:p>
          <a:p>
            <a:pPr lvl="1"/>
            <a:r>
              <a:rPr lang="en-US" dirty="0" smtClean="0"/>
              <a:t>Amphotericin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350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mycoses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Blastomycosis</a:t>
            </a:r>
            <a:endParaRPr lang="en-US" b="1" dirty="0" smtClean="0"/>
          </a:p>
          <a:p>
            <a:pPr lvl="1"/>
            <a:r>
              <a:rPr lang="en-US" dirty="0" err="1" smtClean="0"/>
              <a:t>Blastomyces</a:t>
            </a:r>
            <a:r>
              <a:rPr lang="en-US" dirty="0" smtClean="0"/>
              <a:t> </a:t>
            </a:r>
            <a:r>
              <a:rPr lang="en-US" dirty="0" err="1" smtClean="0"/>
              <a:t>dermatitidis</a:t>
            </a:r>
            <a:r>
              <a:rPr lang="en-US" dirty="0" smtClean="0"/>
              <a:t>- dimorphic fungi</a:t>
            </a:r>
          </a:p>
          <a:p>
            <a:pPr lvl="1"/>
            <a:r>
              <a:rPr lang="en-US" dirty="0" smtClean="0"/>
              <a:t>Infection mainly to skin, bone and genitourinary tract</a:t>
            </a:r>
          </a:p>
          <a:p>
            <a:pPr lvl="1"/>
            <a:r>
              <a:rPr lang="en-US" dirty="0" smtClean="0"/>
              <a:t>Inhalation of conidia</a:t>
            </a:r>
          </a:p>
          <a:p>
            <a:pPr lvl="1"/>
            <a:r>
              <a:rPr lang="en-US" dirty="0" smtClean="0"/>
              <a:t>Asymptomatic</a:t>
            </a:r>
          </a:p>
          <a:p>
            <a:pPr lvl="1"/>
            <a:r>
              <a:rPr lang="en-US" dirty="0" smtClean="0"/>
              <a:t>Sputum, pus or scrapings</a:t>
            </a:r>
          </a:p>
          <a:p>
            <a:pPr lvl="1"/>
            <a:r>
              <a:rPr lang="en-US" dirty="0" smtClean="0"/>
              <a:t>10% KOH, H&amp;E stain and PAS stain</a:t>
            </a:r>
          </a:p>
          <a:p>
            <a:pPr lvl="1"/>
            <a:r>
              <a:rPr lang="en-US" dirty="0" smtClean="0"/>
              <a:t>Culture-SDA</a:t>
            </a:r>
          </a:p>
          <a:p>
            <a:pPr lvl="1"/>
            <a:r>
              <a:rPr lang="en-US" dirty="0" smtClean="0"/>
              <a:t>Amphotericin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729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Histoplasma, </a:t>
            </a:r>
            <a:r>
              <a:rPr lang="en-US" dirty="0" err="1"/>
              <a:t>Blastomyces</a:t>
            </a:r>
            <a:r>
              <a:rPr lang="en-US" dirty="0"/>
              <a:t>, and</a:t>
            </a:r>
            <a:br>
              <a:rPr lang="en-US" dirty="0"/>
            </a:br>
            <a:r>
              <a:rPr lang="en-US" dirty="0" err="1"/>
              <a:t>Coccidioides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Inhaled, primary </a:t>
            </a:r>
            <a:r>
              <a:rPr lang="en-US" dirty="0" smtClean="0"/>
              <a:t>infection </a:t>
            </a:r>
            <a:r>
              <a:rPr lang="en-US" dirty="0"/>
              <a:t>in the lung.</a:t>
            </a:r>
          </a:p>
          <a:p>
            <a:r>
              <a:rPr lang="en-US" dirty="0"/>
              <a:t>Asymptomatic, mild, </a:t>
            </a:r>
            <a:r>
              <a:rPr lang="en-US" dirty="0" smtClean="0"/>
              <a:t>severe, or </a:t>
            </a:r>
            <a:r>
              <a:rPr lang="en-US" dirty="0"/>
              <a:t>chronic lung infections.</a:t>
            </a:r>
          </a:p>
          <a:p>
            <a:r>
              <a:rPr lang="en-US" dirty="0"/>
              <a:t>Lung granulomas, </a:t>
            </a:r>
            <a:r>
              <a:rPr lang="en-US" dirty="0" smtClean="0"/>
              <a:t>calcifications, and/or </a:t>
            </a:r>
            <a:r>
              <a:rPr lang="en-US" dirty="0" err="1"/>
              <a:t>cavitations</a:t>
            </a:r>
            <a:r>
              <a:rPr lang="en-US" dirty="0"/>
              <a:t>.</a:t>
            </a:r>
          </a:p>
          <a:p>
            <a:r>
              <a:rPr lang="en-US" dirty="0"/>
              <a:t>Can disseminate </a:t>
            </a:r>
            <a:r>
              <a:rPr lang="en-US" dirty="0" err="1" smtClean="0"/>
              <a:t>hematogenously</a:t>
            </a:r>
            <a:r>
              <a:rPr lang="en-US" dirty="0" smtClean="0"/>
              <a:t> to </a:t>
            </a:r>
            <a:r>
              <a:rPr lang="en-US" dirty="0"/>
              <a:t>distant sites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Cause </a:t>
            </a:r>
            <a:r>
              <a:rPr lang="en-US" dirty="0"/>
              <a:t>disease in the lungs, skin, bones, and meninges</a:t>
            </a:r>
          </a:p>
        </p:txBody>
      </p:sp>
    </p:spTree>
    <p:extLst>
      <p:ext uri="{BB962C8B-B14F-4D97-AF65-F5344CB8AC3E}">
        <p14:creationId xmlns:p14="http://schemas.microsoft.com/office/powerpoint/2010/main" val="31021080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mycoses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b="1" dirty="0" err="1" smtClean="0"/>
              <a:t>Paracoccidiomycosis</a:t>
            </a:r>
            <a:endParaRPr lang="en-US" b="1" dirty="0" smtClean="0"/>
          </a:p>
          <a:p>
            <a:pPr lvl="1"/>
            <a:r>
              <a:rPr lang="en-US" dirty="0" err="1" smtClean="0"/>
              <a:t>Paracoccidioides</a:t>
            </a:r>
            <a:r>
              <a:rPr lang="en-US" dirty="0" smtClean="0"/>
              <a:t> </a:t>
            </a:r>
            <a:r>
              <a:rPr lang="en-US" dirty="0" err="1" smtClean="0"/>
              <a:t>brasilensis</a:t>
            </a:r>
            <a:r>
              <a:rPr lang="en-US" dirty="0" smtClean="0"/>
              <a:t>- dimorphic fungi</a:t>
            </a:r>
          </a:p>
          <a:p>
            <a:pPr lvl="1"/>
            <a:r>
              <a:rPr lang="en-US" dirty="0" smtClean="0"/>
              <a:t>Inhalation of spores</a:t>
            </a:r>
          </a:p>
          <a:p>
            <a:pPr lvl="1"/>
            <a:r>
              <a:rPr lang="en-US" dirty="0" smtClean="0"/>
              <a:t>Same</a:t>
            </a:r>
          </a:p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b="1" dirty="0" err="1" smtClean="0"/>
              <a:t>Cryptococcosis</a:t>
            </a:r>
            <a:endParaRPr lang="en-US" b="1" dirty="0" smtClean="0"/>
          </a:p>
          <a:p>
            <a:pPr lvl="1"/>
            <a:r>
              <a:rPr lang="en-US" dirty="0" err="1" smtClean="0"/>
              <a:t>Crptococcus</a:t>
            </a:r>
            <a:r>
              <a:rPr lang="en-US" dirty="0" smtClean="0"/>
              <a:t> </a:t>
            </a:r>
            <a:r>
              <a:rPr lang="en-US" dirty="0" err="1" smtClean="0"/>
              <a:t>neoformans</a:t>
            </a:r>
            <a:endParaRPr lang="en-US" dirty="0" smtClean="0"/>
          </a:p>
          <a:p>
            <a:pPr lvl="1"/>
            <a:r>
              <a:rPr lang="en-US" dirty="0" smtClean="0"/>
              <a:t>Inhalation of dust</a:t>
            </a:r>
          </a:p>
          <a:p>
            <a:pPr lvl="1"/>
            <a:r>
              <a:rPr lang="en-US" dirty="0" smtClean="0"/>
              <a:t>Seen in immunocompromised</a:t>
            </a:r>
          </a:p>
          <a:p>
            <a:pPr lvl="1"/>
            <a:r>
              <a:rPr lang="en-US" dirty="0" err="1" smtClean="0"/>
              <a:t>demosntration</a:t>
            </a:r>
            <a:r>
              <a:rPr lang="en-US" dirty="0" smtClean="0"/>
              <a:t> of capsule by </a:t>
            </a:r>
            <a:r>
              <a:rPr lang="en-US" dirty="0" err="1" smtClean="0"/>
              <a:t>india</a:t>
            </a:r>
            <a:r>
              <a:rPr lang="en-US" dirty="0" smtClean="0"/>
              <a:t> ink</a:t>
            </a:r>
          </a:p>
          <a:p>
            <a:pPr marL="0" indent="0">
              <a:buNone/>
            </a:pPr>
            <a:r>
              <a:rPr lang="en-US" b="1" dirty="0"/>
              <a:t>5</a:t>
            </a:r>
            <a:r>
              <a:rPr lang="en-US" b="1" dirty="0" smtClean="0"/>
              <a:t>. Opportunistic mycoses- </a:t>
            </a:r>
            <a:r>
              <a:rPr lang="en-US" dirty="0" err="1" smtClean="0"/>
              <a:t>candiasis</a:t>
            </a:r>
            <a:r>
              <a:rPr lang="en-US" dirty="0" smtClean="0"/>
              <a:t>, aspergillosis, </a:t>
            </a:r>
            <a:r>
              <a:rPr lang="en-US" dirty="0" err="1" smtClean="0"/>
              <a:t>zygomycoses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577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94" y="423081"/>
            <a:ext cx="11354937" cy="62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152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53" y="131005"/>
            <a:ext cx="5501541" cy="3622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721" y="131004"/>
            <a:ext cx="5064172" cy="3512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53" y="3875964"/>
            <a:ext cx="5501541" cy="2982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721" y="3875965"/>
            <a:ext cx="5064172" cy="298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563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Methods in Medical Mycology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Collection - usually by physician or nursing staff</a:t>
            </a:r>
          </a:p>
          <a:p>
            <a:r>
              <a:rPr lang="en-US" dirty="0" smtClean="0"/>
              <a:t>Skin </a:t>
            </a:r>
            <a:r>
              <a:rPr lang="en-US" dirty="0"/>
              <a:t>- cleaned with 70% alcohol to remove dirt, oil and surface saprophytes</a:t>
            </a:r>
          </a:p>
          <a:p>
            <a:r>
              <a:rPr lang="en-US" dirty="0" smtClean="0"/>
              <a:t>Nails </a:t>
            </a:r>
            <a:r>
              <a:rPr lang="en-US" dirty="0"/>
              <a:t>- cleaned same as for skin. Usually clipped; need to be finely minced before </a:t>
            </a:r>
            <a:r>
              <a:rPr lang="en-US" dirty="0" err="1"/>
              <a:t>innoculating</a:t>
            </a:r>
            <a:r>
              <a:rPr lang="en-US" dirty="0"/>
              <a:t> to </a:t>
            </a:r>
            <a:r>
              <a:rPr lang="en-US" dirty="0" smtClean="0"/>
              <a:t>media</a:t>
            </a:r>
            <a:endParaRPr lang="en-US" dirty="0"/>
          </a:p>
          <a:p>
            <a:r>
              <a:rPr lang="en-US" dirty="0" smtClean="0"/>
              <a:t>Hair </a:t>
            </a:r>
            <a:r>
              <a:rPr lang="en-US" dirty="0"/>
              <a:t>- obtained from edge of infected area of scalp,. Use a Wood's </a:t>
            </a:r>
            <a:r>
              <a:rPr lang="en-US" dirty="0" smtClean="0"/>
              <a:t>lamp </a:t>
            </a:r>
            <a:r>
              <a:rPr lang="en-US" dirty="0"/>
              <a:t>to help locate infected hair. Hair can be obtained by plucking, brushing, or with a sticky tape.</a:t>
            </a:r>
          </a:p>
          <a:p>
            <a:r>
              <a:rPr lang="en-US" dirty="0" smtClean="0"/>
              <a:t>Body </a:t>
            </a:r>
            <a:r>
              <a:rPr lang="en-US" dirty="0"/>
              <a:t>fluids - normal sterile collection procedures</a:t>
            </a:r>
          </a:p>
        </p:txBody>
      </p:sp>
    </p:spTree>
    <p:extLst>
      <p:ext uri="{BB962C8B-B14F-4D97-AF65-F5344CB8AC3E}">
        <p14:creationId xmlns:p14="http://schemas.microsoft.com/office/powerpoint/2010/main" val="12024085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Methods in Medical Mycology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Skin, nails, &amp; hair - direct exam following KOH </a:t>
            </a:r>
            <a:r>
              <a:rPr lang="en-US" dirty="0" smtClean="0"/>
              <a:t>preparation</a:t>
            </a:r>
          </a:p>
          <a:p>
            <a:r>
              <a:rPr lang="en-US" dirty="0"/>
              <a:t>KOH prep - Potassium hydroxide; done on skin scrapings, hail, nails, sputum, vaginal specimens, etc. The KOH digests and clears the specimen’s tissue cells, mucous, etc., so fungal elements can be seen</a:t>
            </a:r>
            <a:r>
              <a:rPr lang="en-US" dirty="0" smtClean="0"/>
              <a:t>.</a:t>
            </a:r>
          </a:p>
          <a:p>
            <a:r>
              <a:rPr lang="en-US" dirty="0"/>
              <a:t>Wet mount prep - good for yeast; examination is done in natural </a:t>
            </a:r>
            <a:r>
              <a:rPr lang="en-US" dirty="0" smtClean="0"/>
              <a:t>environment</a:t>
            </a:r>
            <a:r>
              <a:rPr lang="en-US" dirty="0"/>
              <a:t>, so loss of fragile structure is minimal</a:t>
            </a:r>
            <a:r>
              <a:rPr lang="en-US" dirty="0" smtClean="0"/>
              <a:t>.</a:t>
            </a:r>
          </a:p>
          <a:p>
            <a:r>
              <a:rPr lang="en-US" dirty="0"/>
              <a:t>Gram Stain - generally fungi are gram positive; </a:t>
            </a:r>
            <a:r>
              <a:rPr lang="en-US" dirty="0" err="1"/>
              <a:t>Actinomyces</a:t>
            </a:r>
            <a:r>
              <a:rPr lang="en-US" dirty="0"/>
              <a:t> and </a:t>
            </a:r>
            <a:r>
              <a:rPr lang="en-US" dirty="0" err="1"/>
              <a:t>Nocardia</a:t>
            </a:r>
            <a:r>
              <a:rPr lang="en-US" dirty="0"/>
              <a:t> are gram </a:t>
            </a:r>
            <a:r>
              <a:rPr lang="en-US" dirty="0" smtClean="0"/>
              <a:t>variable</a:t>
            </a:r>
          </a:p>
        </p:txBody>
      </p:sp>
    </p:spTree>
    <p:extLst>
      <p:ext uri="{BB962C8B-B14F-4D97-AF65-F5344CB8AC3E}">
        <p14:creationId xmlns:p14="http://schemas.microsoft.com/office/powerpoint/2010/main" val="23218952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Methods in Medical Mycology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Giemsa’s stain: It is particularly useful in the detection of </a:t>
            </a:r>
            <a:r>
              <a:rPr lang="en-US" dirty="0" err="1"/>
              <a:t>Histoplamsa</a:t>
            </a:r>
            <a:r>
              <a:rPr lang="en-US" dirty="0"/>
              <a:t> </a:t>
            </a:r>
            <a:r>
              <a:rPr lang="en-US" dirty="0" err="1"/>
              <a:t>capsulatum</a:t>
            </a:r>
            <a:r>
              <a:rPr lang="en-US" dirty="0"/>
              <a:t> in the bone </a:t>
            </a:r>
            <a:r>
              <a:rPr lang="en-US" dirty="0" smtClean="0"/>
              <a:t>marrow smears.</a:t>
            </a:r>
          </a:p>
          <a:p>
            <a:r>
              <a:rPr lang="en-US" dirty="0"/>
              <a:t>India Ink - demonstrates the capsule of Cryptococcus </a:t>
            </a:r>
            <a:r>
              <a:rPr lang="en-US" dirty="0" err="1"/>
              <a:t>neoformans</a:t>
            </a:r>
            <a:r>
              <a:rPr lang="en-US" dirty="0"/>
              <a:t> in CSF specimens.</a:t>
            </a:r>
          </a:p>
          <a:p>
            <a:r>
              <a:rPr lang="en-US" b="1" dirty="0"/>
              <a:t>Culture</a:t>
            </a:r>
            <a:r>
              <a:rPr lang="en-US" dirty="0"/>
              <a:t>: One of the most common media used to culture fungi in laboratory is </a:t>
            </a:r>
            <a:r>
              <a:rPr lang="en-US" dirty="0" err="1"/>
              <a:t>Sabouraud’s</a:t>
            </a:r>
            <a:r>
              <a:rPr lang="en-US" dirty="0"/>
              <a:t> Dextrose Agar (SDA). </a:t>
            </a:r>
            <a:endParaRPr lang="en-US" dirty="0" smtClean="0"/>
          </a:p>
          <a:p>
            <a:r>
              <a:rPr lang="en-US" dirty="0" smtClean="0"/>
              <a:t>It consists </a:t>
            </a:r>
            <a:r>
              <a:rPr lang="en-US" dirty="0"/>
              <a:t>of peptone, dextrose and agar. High concentration of sugar and a low pH (4.5-5.5) prevents growth of </a:t>
            </a:r>
            <a:r>
              <a:rPr lang="en-US" dirty="0" smtClean="0"/>
              <a:t>most bacteria </a:t>
            </a:r>
            <a:r>
              <a:rPr lang="en-US" dirty="0"/>
              <a:t>and makes it selective for fungi.</a:t>
            </a:r>
          </a:p>
        </p:txBody>
      </p:sp>
    </p:spTree>
    <p:extLst>
      <p:ext uri="{BB962C8B-B14F-4D97-AF65-F5344CB8AC3E}">
        <p14:creationId xmlns:p14="http://schemas.microsoft.com/office/powerpoint/2010/main" val="96046897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Fungi are eukaryotes</a:t>
            </a:r>
          </a:p>
          <a:p>
            <a:r>
              <a:rPr lang="en-US" dirty="0" smtClean="0"/>
              <a:t>Medically important fungi belongs to Fungi </a:t>
            </a:r>
            <a:r>
              <a:rPr lang="en-US" dirty="0" err="1" smtClean="0"/>
              <a:t>imperfecti</a:t>
            </a:r>
            <a:r>
              <a:rPr lang="en-US" dirty="0" smtClean="0"/>
              <a:t> or Deuteromycetes</a:t>
            </a:r>
          </a:p>
          <a:p>
            <a:r>
              <a:rPr lang="en-US" dirty="0" err="1" smtClean="0"/>
              <a:t>Sabourauds</a:t>
            </a:r>
            <a:r>
              <a:rPr lang="en-US" dirty="0" smtClean="0"/>
              <a:t> dextrose agar is used to culture</a:t>
            </a:r>
          </a:p>
          <a:p>
            <a:r>
              <a:rPr lang="en-US" dirty="0" smtClean="0"/>
              <a:t>Slide culture to demonstrate better morphological characters</a:t>
            </a:r>
          </a:p>
          <a:p>
            <a:r>
              <a:rPr lang="en-US" dirty="0" smtClean="0"/>
              <a:t>KOH mount or LPCB mount for demonstration</a:t>
            </a:r>
          </a:p>
          <a:p>
            <a:r>
              <a:rPr lang="en-US" dirty="0" smtClean="0"/>
              <a:t>Mainly opportunistic infections</a:t>
            </a:r>
          </a:p>
          <a:p>
            <a:r>
              <a:rPr lang="en-US" dirty="0" smtClean="0"/>
              <a:t>E.g. Candidiasis, </a:t>
            </a:r>
            <a:r>
              <a:rPr lang="en-US" dirty="0" err="1" smtClean="0"/>
              <a:t>Cryptococcosis</a:t>
            </a:r>
            <a:r>
              <a:rPr lang="en-US" dirty="0" smtClean="0"/>
              <a:t>, Aspergillosis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3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PROPERTIES OF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8</a:t>
            </a:r>
            <a:r>
              <a:rPr lang="en-US" dirty="0"/>
              <a:t>. Typically reproduce </a:t>
            </a:r>
            <a:r>
              <a:rPr lang="en-US" b="1" dirty="0"/>
              <a:t>asexually and/or sexually </a:t>
            </a:r>
            <a:r>
              <a:rPr lang="en-US" dirty="0"/>
              <a:t>by producing spores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9. They grow either reproductively by budding or non-reproductively by hyphal tip elongation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10. Food storage is generally in the form of lipids and glycogen.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11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4290</Words>
  <Application>Microsoft Office PowerPoint</Application>
  <PresentationFormat>Widescreen</PresentationFormat>
  <Paragraphs>493</Paragraphs>
  <Slides>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3" baseType="lpstr">
      <vt:lpstr>Arial</vt:lpstr>
      <vt:lpstr>Calibri</vt:lpstr>
      <vt:lpstr>Calibri Light</vt:lpstr>
      <vt:lpstr>Office Theme</vt:lpstr>
      <vt:lpstr>FUNGI</vt:lpstr>
      <vt:lpstr>FUNGI (Mycology)</vt:lpstr>
      <vt:lpstr>TERMINOLOGY</vt:lpstr>
      <vt:lpstr>TERMINOLOGY</vt:lpstr>
      <vt:lpstr>FUNGI (Mycology)</vt:lpstr>
      <vt:lpstr>FUNGI (Mycology)</vt:lpstr>
      <vt:lpstr>GENERAL PROPERTIES OF FUNGI</vt:lpstr>
      <vt:lpstr>GENERAL PROPERTIES OF FUNGI</vt:lpstr>
      <vt:lpstr>GENERAL PROPERTIES OF FUNGI</vt:lpstr>
      <vt:lpstr>BENEFICIAL EFFECTS OF FUNGI</vt:lpstr>
      <vt:lpstr>BENEFICIAL EFFECTS OF FUNGI</vt:lpstr>
      <vt:lpstr>HARMFUL EFFECTS OF FUNGI</vt:lpstr>
      <vt:lpstr>FUNGI (Mycology)</vt:lpstr>
      <vt:lpstr>FUNGI (Mycology)</vt:lpstr>
      <vt:lpstr>PowerPoint Presentation</vt:lpstr>
      <vt:lpstr>PowerPoint Presentation</vt:lpstr>
      <vt:lpstr>HOW THE FUNGUS ARE NOURISHED</vt:lpstr>
      <vt:lpstr>THE STRUCTURE OF FUNGI</vt:lpstr>
      <vt:lpstr>CHARACTERISTICS OF FUNGI</vt:lpstr>
      <vt:lpstr>CLASSIFICATION </vt:lpstr>
      <vt:lpstr>PowerPoint Presentation</vt:lpstr>
      <vt:lpstr>CLASSIFICATION</vt:lpstr>
      <vt:lpstr>MORPHOLOGY OF FUNGI</vt:lpstr>
      <vt:lpstr>MORPHOLOGY OF FUNGI</vt:lpstr>
      <vt:lpstr>MORPHOLOGY OF FUNGI</vt:lpstr>
      <vt:lpstr>Yeasts</vt:lpstr>
      <vt:lpstr>Yeasts</vt:lpstr>
      <vt:lpstr>Yeasts</vt:lpstr>
      <vt:lpstr>Yeasts</vt:lpstr>
      <vt:lpstr>Yeast like fungi</vt:lpstr>
      <vt:lpstr>Molds</vt:lpstr>
      <vt:lpstr>Molds</vt:lpstr>
      <vt:lpstr>Molds</vt:lpstr>
      <vt:lpstr>PowerPoint Presentation</vt:lpstr>
      <vt:lpstr>Molds</vt:lpstr>
      <vt:lpstr>Molds</vt:lpstr>
      <vt:lpstr>PowerPoint Presentation</vt:lpstr>
      <vt:lpstr>Dimorphic fungi</vt:lpstr>
      <vt:lpstr>REPRODUCTION IN FUNGI</vt:lpstr>
      <vt:lpstr>REPRODUCTION IN FUNGI</vt:lpstr>
      <vt:lpstr>ASEXUAL SPORES</vt:lpstr>
      <vt:lpstr>REPRODUCTION IN FUNGI</vt:lpstr>
      <vt:lpstr>REPRODUCTION IN FUNGI</vt:lpstr>
      <vt:lpstr>REPRODUCTION IN FUNGI</vt:lpstr>
      <vt:lpstr>REPRODUCTION IN FUNGI</vt:lpstr>
      <vt:lpstr>REPRODUCTION IN FUNGI</vt:lpstr>
      <vt:lpstr>CLASSIFICATION</vt:lpstr>
      <vt:lpstr>ZYGOMYCETES</vt:lpstr>
      <vt:lpstr>ZYGOMYCETES</vt:lpstr>
      <vt:lpstr>PowerPoint Presentation</vt:lpstr>
      <vt:lpstr>ASCOMYCETES</vt:lpstr>
      <vt:lpstr>ASCOMYCETES</vt:lpstr>
      <vt:lpstr>ASCOMYCETES</vt:lpstr>
      <vt:lpstr>BASIDIOMYCETES</vt:lpstr>
      <vt:lpstr>BASIDIOMYCETES</vt:lpstr>
      <vt:lpstr>BASIDIOMYCETES</vt:lpstr>
      <vt:lpstr>DEUTEROMYCETES</vt:lpstr>
      <vt:lpstr>DEUTEROMYCETES</vt:lpstr>
      <vt:lpstr>FUNGAL DISEASES</vt:lpstr>
      <vt:lpstr>FUNGAL DISEASES</vt:lpstr>
      <vt:lpstr>VIRULENCE FACTORS</vt:lpstr>
      <vt:lpstr>HOST DEFENSE FACTORS</vt:lpstr>
      <vt:lpstr>PREDISPOSING FACTORS</vt:lpstr>
      <vt:lpstr>PowerPoint Presentation</vt:lpstr>
      <vt:lpstr>Superficial: Surface mycoses</vt:lpstr>
      <vt:lpstr>PowerPoint Presentation</vt:lpstr>
      <vt:lpstr>Cutaneous mycoses</vt:lpstr>
      <vt:lpstr>Cutaneous mycoses</vt:lpstr>
      <vt:lpstr>Cutaneous mycoses</vt:lpstr>
      <vt:lpstr>Dermatophytes</vt:lpstr>
      <vt:lpstr>PowerPoint Presentation</vt:lpstr>
      <vt:lpstr>Dermatophytes</vt:lpstr>
      <vt:lpstr>Subcutaneous mycosis</vt:lpstr>
      <vt:lpstr>Subcutaneous Mycoses</vt:lpstr>
      <vt:lpstr>PowerPoint Presentation</vt:lpstr>
      <vt:lpstr>Sporotrichosis</vt:lpstr>
      <vt:lpstr>Rhinosporidiosis</vt:lpstr>
      <vt:lpstr>Systemic mycoses</vt:lpstr>
      <vt:lpstr>Systemic mycoses</vt:lpstr>
      <vt:lpstr>Systemic mycoses</vt:lpstr>
      <vt:lpstr>Systemic mycoses</vt:lpstr>
      <vt:lpstr>Histoplasma, Blastomyces, and Coccidioides</vt:lpstr>
      <vt:lpstr>Systemic mycoses</vt:lpstr>
      <vt:lpstr>PowerPoint Presentation</vt:lpstr>
      <vt:lpstr>PowerPoint Presentation</vt:lpstr>
      <vt:lpstr>Laboratory Methods in Medical Mycology</vt:lpstr>
      <vt:lpstr>Laboratory Methods in Medical Mycology</vt:lpstr>
      <vt:lpstr>Laboratory Methods in Medical Mycology</vt:lpstr>
      <vt:lpstr>Take home message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Jebet</dc:creator>
  <cp:lastModifiedBy>Jebet</cp:lastModifiedBy>
  <cp:revision>45</cp:revision>
  <dcterms:created xsi:type="dcterms:W3CDTF">2019-01-30T06:33:32Z</dcterms:created>
  <dcterms:modified xsi:type="dcterms:W3CDTF">2019-02-06T04:27:15Z</dcterms:modified>
</cp:coreProperties>
</file>