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notesMasterIdLst>
    <p:notesMasterId r:id="rId176"/>
  </p:notesMasterIdLst>
  <p:handoutMasterIdLst>
    <p:handoutMasterId r:id="rId177"/>
  </p:handoutMasterIdLst>
  <p:sldIdLst>
    <p:sldId id="257" r:id="rId2"/>
    <p:sldId id="258" r:id="rId3"/>
    <p:sldId id="259" r:id="rId4"/>
    <p:sldId id="260" r:id="rId5"/>
    <p:sldId id="261" r:id="rId6"/>
    <p:sldId id="426" r:id="rId7"/>
    <p:sldId id="262" r:id="rId8"/>
    <p:sldId id="263" r:id="rId9"/>
    <p:sldId id="265" r:id="rId10"/>
    <p:sldId id="264" r:id="rId11"/>
    <p:sldId id="266" r:id="rId12"/>
    <p:sldId id="267" r:id="rId13"/>
    <p:sldId id="268" r:id="rId14"/>
    <p:sldId id="269" r:id="rId15"/>
    <p:sldId id="270" r:id="rId16"/>
    <p:sldId id="271" r:id="rId17"/>
    <p:sldId id="272" r:id="rId18"/>
    <p:sldId id="276" r:id="rId19"/>
    <p:sldId id="273" r:id="rId20"/>
    <p:sldId id="274" r:id="rId21"/>
    <p:sldId id="275" r:id="rId22"/>
    <p:sldId id="277" r:id="rId23"/>
    <p:sldId id="278" r:id="rId24"/>
    <p:sldId id="279" r:id="rId25"/>
    <p:sldId id="280" r:id="rId26"/>
    <p:sldId id="427" r:id="rId27"/>
    <p:sldId id="281" r:id="rId28"/>
    <p:sldId id="282" r:id="rId29"/>
    <p:sldId id="283" r:id="rId30"/>
    <p:sldId id="428" r:id="rId31"/>
    <p:sldId id="284" r:id="rId32"/>
    <p:sldId id="285" r:id="rId33"/>
    <p:sldId id="429" r:id="rId34"/>
    <p:sldId id="286" r:id="rId35"/>
    <p:sldId id="287" r:id="rId36"/>
    <p:sldId id="430" r:id="rId37"/>
    <p:sldId id="288" r:id="rId38"/>
    <p:sldId id="431" r:id="rId39"/>
    <p:sldId id="289" r:id="rId40"/>
    <p:sldId id="437" r:id="rId41"/>
    <p:sldId id="438" r:id="rId42"/>
    <p:sldId id="439" r:id="rId43"/>
    <p:sldId id="290" r:id="rId44"/>
    <p:sldId id="440" r:id="rId45"/>
    <p:sldId id="441" r:id="rId46"/>
    <p:sldId id="442" r:id="rId47"/>
    <p:sldId id="291" r:id="rId48"/>
    <p:sldId id="432" r:id="rId49"/>
    <p:sldId id="292" r:id="rId50"/>
    <p:sldId id="296" r:id="rId51"/>
    <p:sldId id="293" r:id="rId52"/>
    <p:sldId id="294" r:id="rId53"/>
    <p:sldId id="295" r:id="rId54"/>
    <p:sldId id="434" r:id="rId55"/>
    <p:sldId id="297" r:id="rId56"/>
    <p:sldId id="298" r:id="rId57"/>
    <p:sldId id="299" r:id="rId58"/>
    <p:sldId id="435" r:id="rId59"/>
    <p:sldId id="300" r:id="rId60"/>
    <p:sldId id="436" r:id="rId61"/>
    <p:sldId id="301" r:id="rId62"/>
    <p:sldId id="302" r:id="rId63"/>
    <p:sldId id="443" r:id="rId64"/>
    <p:sldId id="303" r:id="rId65"/>
    <p:sldId id="304" r:id="rId66"/>
    <p:sldId id="305" r:id="rId67"/>
    <p:sldId id="306" r:id="rId68"/>
    <p:sldId id="307" r:id="rId69"/>
    <p:sldId id="308" r:id="rId70"/>
    <p:sldId id="309" r:id="rId71"/>
    <p:sldId id="310" r:id="rId72"/>
    <p:sldId id="444" r:id="rId73"/>
    <p:sldId id="311" r:id="rId74"/>
    <p:sldId id="312" r:id="rId75"/>
    <p:sldId id="313" r:id="rId76"/>
    <p:sldId id="425" r:id="rId77"/>
    <p:sldId id="314" r:id="rId78"/>
    <p:sldId id="315" r:id="rId79"/>
    <p:sldId id="316" r:id="rId80"/>
    <p:sldId id="317" r:id="rId81"/>
    <p:sldId id="318" r:id="rId82"/>
    <p:sldId id="319" r:id="rId83"/>
    <p:sldId id="320" r:id="rId84"/>
    <p:sldId id="321" r:id="rId85"/>
    <p:sldId id="322" r:id="rId86"/>
    <p:sldId id="323" r:id="rId87"/>
    <p:sldId id="347" r:id="rId88"/>
    <p:sldId id="445" r:id="rId89"/>
    <p:sldId id="348" r:id="rId90"/>
    <p:sldId id="349" r:id="rId91"/>
    <p:sldId id="350" r:id="rId92"/>
    <p:sldId id="351" r:id="rId93"/>
    <p:sldId id="325" r:id="rId94"/>
    <p:sldId id="326" r:id="rId95"/>
    <p:sldId id="327" r:id="rId96"/>
    <p:sldId id="328" r:id="rId97"/>
    <p:sldId id="329" r:id="rId98"/>
    <p:sldId id="377" r:id="rId99"/>
    <p:sldId id="378" r:id="rId100"/>
    <p:sldId id="379" r:id="rId101"/>
    <p:sldId id="380" r:id="rId102"/>
    <p:sldId id="381" r:id="rId103"/>
    <p:sldId id="382" r:id="rId104"/>
    <p:sldId id="330" r:id="rId105"/>
    <p:sldId id="331" r:id="rId106"/>
    <p:sldId id="332" r:id="rId107"/>
    <p:sldId id="333" r:id="rId108"/>
    <p:sldId id="334" r:id="rId109"/>
    <p:sldId id="335" r:id="rId110"/>
    <p:sldId id="336" r:id="rId111"/>
    <p:sldId id="337" r:id="rId112"/>
    <p:sldId id="338" r:id="rId113"/>
    <p:sldId id="339" r:id="rId114"/>
    <p:sldId id="340" r:id="rId115"/>
    <p:sldId id="341" r:id="rId116"/>
    <p:sldId id="342" r:id="rId117"/>
    <p:sldId id="343" r:id="rId118"/>
    <p:sldId id="344" r:id="rId119"/>
    <p:sldId id="345" r:id="rId120"/>
    <p:sldId id="346" r:id="rId121"/>
    <p:sldId id="352" r:id="rId122"/>
    <p:sldId id="353" r:id="rId123"/>
    <p:sldId id="354" r:id="rId124"/>
    <p:sldId id="355" r:id="rId125"/>
    <p:sldId id="356" r:id="rId126"/>
    <p:sldId id="357" r:id="rId127"/>
    <p:sldId id="358" r:id="rId128"/>
    <p:sldId id="359" r:id="rId129"/>
    <p:sldId id="360" r:id="rId130"/>
    <p:sldId id="361" r:id="rId131"/>
    <p:sldId id="363" r:id="rId132"/>
    <p:sldId id="364" r:id="rId133"/>
    <p:sldId id="365" r:id="rId134"/>
    <p:sldId id="366" r:id="rId135"/>
    <p:sldId id="367" r:id="rId136"/>
    <p:sldId id="368" r:id="rId137"/>
    <p:sldId id="369" r:id="rId138"/>
    <p:sldId id="371" r:id="rId139"/>
    <p:sldId id="433" r:id="rId140"/>
    <p:sldId id="374" r:id="rId141"/>
    <p:sldId id="388" r:id="rId142"/>
    <p:sldId id="375" r:id="rId143"/>
    <p:sldId id="376" r:id="rId144"/>
    <p:sldId id="383" r:id="rId145"/>
    <p:sldId id="384" r:id="rId146"/>
    <p:sldId id="386" r:id="rId147"/>
    <p:sldId id="387" r:id="rId148"/>
    <p:sldId id="390" r:id="rId149"/>
    <p:sldId id="393" r:id="rId150"/>
    <p:sldId id="394" r:id="rId151"/>
    <p:sldId id="395" r:id="rId152"/>
    <p:sldId id="396" r:id="rId153"/>
    <p:sldId id="397" r:id="rId154"/>
    <p:sldId id="401" r:id="rId155"/>
    <p:sldId id="402" r:id="rId156"/>
    <p:sldId id="403" r:id="rId157"/>
    <p:sldId id="404" r:id="rId158"/>
    <p:sldId id="405" r:id="rId159"/>
    <p:sldId id="406" r:id="rId160"/>
    <p:sldId id="407" r:id="rId161"/>
    <p:sldId id="408" r:id="rId162"/>
    <p:sldId id="409" r:id="rId163"/>
    <p:sldId id="410" r:id="rId164"/>
    <p:sldId id="411" r:id="rId165"/>
    <p:sldId id="412" r:id="rId166"/>
    <p:sldId id="413" r:id="rId167"/>
    <p:sldId id="417" r:id="rId168"/>
    <p:sldId id="418" r:id="rId169"/>
    <p:sldId id="419" r:id="rId170"/>
    <p:sldId id="420" r:id="rId171"/>
    <p:sldId id="421" r:id="rId172"/>
    <p:sldId id="422" r:id="rId173"/>
    <p:sldId id="423" r:id="rId174"/>
    <p:sldId id="424" r:id="rId175"/>
  </p:sldIdLst>
  <p:sldSz cx="9144000" cy="6858000" type="screen4x3"/>
  <p:notesSz cx="6854825" cy="9664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3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handoutMaster" Target="handoutMasters/handoutMaster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CBAA77F-CFFF-4892-AE80-440622046DD9}"/>
              </a:ext>
            </a:extLst>
          </p:cNvPr>
          <p:cNvSpPr>
            <a:spLocks noGrp="1"/>
          </p:cNvSpPr>
          <p:nvPr>
            <p:ph type="hdr" sz="quarter"/>
          </p:nvPr>
        </p:nvSpPr>
        <p:spPr>
          <a:xfrm>
            <a:off x="0" y="0"/>
            <a:ext cx="2970213" cy="482600"/>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xmlns="" id="{67B0DC20-D761-4BD0-B3DD-AF7CC1B811BD}"/>
              </a:ext>
            </a:extLst>
          </p:cNvPr>
          <p:cNvSpPr>
            <a:spLocks noGrp="1"/>
          </p:cNvSpPr>
          <p:nvPr>
            <p:ph type="dt" sz="quarter" idx="1"/>
          </p:nvPr>
        </p:nvSpPr>
        <p:spPr>
          <a:xfrm>
            <a:off x="3883025" y="0"/>
            <a:ext cx="2970213" cy="482600"/>
          </a:xfrm>
          <a:prstGeom prst="rect">
            <a:avLst/>
          </a:prstGeom>
        </p:spPr>
        <p:txBody>
          <a:bodyPr vert="horz" lIns="91440" tIns="45720" rIns="91440" bIns="45720" rtlCol="0"/>
          <a:lstStyle>
            <a:lvl1pPr algn="r" eaLnBrk="1" hangingPunct="1">
              <a:defRPr sz="1200"/>
            </a:lvl1pPr>
          </a:lstStyle>
          <a:p>
            <a:pPr>
              <a:defRPr/>
            </a:pPr>
            <a:fld id="{F187DAAA-342F-4A26-8E72-793BB6C19FC0}" type="datetimeFigureOut">
              <a:rPr lang="en-GB"/>
              <a:pPr>
                <a:defRPr/>
              </a:pPr>
              <a:t>24/01/2021</a:t>
            </a:fld>
            <a:endParaRPr lang="en-GB"/>
          </a:p>
        </p:txBody>
      </p:sp>
      <p:sp>
        <p:nvSpPr>
          <p:cNvPr id="4" name="Footer Placeholder 3">
            <a:extLst>
              <a:ext uri="{FF2B5EF4-FFF2-40B4-BE49-F238E27FC236}">
                <a16:creationId xmlns:a16="http://schemas.microsoft.com/office/drawing/2014/main" xmlns="" id="{B146B483-1E9B-4828-ADF8-E0ED0D27D499}"/>
              </a:ext>
            </a:extLst>
          </p:cNvPr>
          <p:cNvSpPr>
            <a:spLocks noGrp="1"/>
          </p:cNvSpPr>
          <p:nvPr>
            <p:ph type="ftr" sz="quarter" idx="2"/>
          </p:nvPr>
        </p:nvSpPr>
        <p:spPr>
          <a:xfrm>
            <a:off x="0" y="9180513"/>
            <a:ext cx="2970213" cy="482600"/>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5" name="Slide Number Placeholder 4">
            <a:extLst>
              <a:ext uri="{FF2B5EF4-FFF2-40B4-BE49-F238E27FC236}">
                <a16:creationId xmlns:a16="http://schemas.microsoft.com/office/drawing/2014/main" xmlns="" id="{2E7F4837-0D52-4C83-981F-0C6D7136E774}"/>
              </a:ext>
            </a:extLst>
          </p:cNvPr>
          <p:cNvSpPr>
            <a:spLocks noGrp="1"/>
          </p:cNvSpPr>
          <p:nvPr>
            <p:ph type="sldNum" sz="quarter" idx="3"/>
          </p:nvPr>
        </p:nvSpPr>
        <p:spPr>
          <a:xfrm>
            <a:off x="3883025" y="9180513"/>
            <a:ext cx="2970213" cy="4826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AA435E8-F351-4E25-8805-CC618D987207}" type="slidenum">
              <a:rPr lang="en-GB" altLang="en-US"/>
              <a:pPr/>
              <a:t>‹#›</a:t>
            </a:fld>
            <a:endParaRPr lang="en-GB" altLang="en-US"/>
          </a:p>
        </p:txBody>
      </p:sp>
    </p:spTree>
    <p:extLst>
      <p:ext uri="{BB962C8B-B14F-4D97-AF65-F5344CB8AC3E}">
        <p14:creationId xmlns:p14="http://schemas.microsoft.com/office/powerpoint/2010/main" val="1622782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AA943D9-1819-4B65-9463-4E0E9BED8718}"/>
              </a:ext>
            </a:extLst>
          </p:cNvPr>
          <p:cNvSpPr>
            <a:spLocks noGrp="1"/>
          </p:cNvSpPr>
          <p:nvPr>
            <p:ph type="hdr" sz="quarter"/>
          </p:nvPr>
        </p:nvSpPr>
        <p:spPr>
          <a:xfrm>
            <a:off x="0" y="0"/>
            <a:ext cx="2970213" cy="482600"/>
          </a:xfrm>
          <a:prstGeom prst="rect">
            <a:avLst/>
          </a:prstGeom>
        </p:spPr>
        <p:txBody>
          <a:bodyPr vert="horz" lIns="96661" tIns="48331" rIns="96661" bIns="48331" rtlCol="0"/>
          <a:lstStyle>
            <a:lvl1pPr algn="l" eaLnBrk="1" hangingPunct="1">
              <a:defRPr sz="13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xmlns="" id="{DDD4DF3C-7C49-435A-ADE1-2CE6788CD0A8}"/>
              </a:ext>
            </a:extLst>
          </p:cNvPr>
          <p:cNvSpPr>
            <a:spLocks noGrp="1"/>
          </p:cNvSpPr>
          <p:nvPr>
            <p:ph type="dt" idx="1"/>
          </p:nvPr>
        </p:nvSpPr>
        <p:spPr>
          <a:xfrm>
            <a:off x="3883025" y="0"/>
            <a:ext cx="2970213" cy="482600"/>
          </a:xfrm>
          <a:prstGeom prst="rect">
            <a:avLst/>
          </a:prstGeom>
        </p:spPr>
        <p:txBody>
          <a:bodyPr vert="horz" lIns="96661" tIns="48331" rIns="96661" bIns="48331" rtlCol="0"/>
          <a:lstStyle>
            <a:lvl1pPr algn="r" eaLnBrk="1" hangingPunct="1">
              <a:defRPr sz="1300">
                <a:latin typeface="Arial" charset="0"/>
                <a:cs typeface="+mn-cs"/>
              </a:defRPr>
            </a:lvl1pPr>
          </a:lstStyle>
          <a:p>
            <a:pPr>
              <a:defRPr/>
            </a:pPr>
            <a:fld id="{6020D90F-5309-47E9-827B-255DD154AEBA}" type="datetimeFigureOut">
              <a:rPr lang="en-US"/>
              <a:pPr>
                <a:defRPr/>
              </a:pPr>
              <a:t>1/24/2021</a:t>
            </a:fld>
            <a:endParaRPr lang="en-US"/>
          </a:p>
        </p:txBody>
      </p:sp>
      <p:sp>
        <p:nvSpPr>
          <p:cNvPr id="4" name="Slide Image Placeholder 3">
            <a:extLst>
              <a:ext uri="{FF2B5EF4-FFF2-40B4-BE49-F238E27FC236}">
                <a16:creationId xmlns:a16="http://schemas.microsoft.com/office/drawing/2014/main" xmlns="" id="{4C50C32F-2A70-431E-B42E-3586E0AF94B5}"/>
              </a:ext>
            </a:extLst>
          </p:cNvPr>
          <p:cNvSpPr>
            <a:spLocks noGrp="1" noRot="1" noChangeAspect="1"/>
          </p:cNvSpPr>
          <p:nvPr>
            <p:ph type="sldImg" idx="2"/>
          </p:nvPr>
        </p:nvSpPr>
        <p:spPr>
          <a:xfrm>
            <a:off x="1011238" y="725488"/>
            <a:ext cx="4832350" cy="3624262"/>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a:extLst>
              <a:ext uri="{FF2B5EF4-FFF2-40B4-BE49-F238E27FC236}">
                <a16:creationId xmlns:a16="http://schemas.microsoft.com/office/drawing/2014/main" xmlns="" id="{1E406C12-2992-4F6D-A640-2F36C5C21DC2}"/>
              </a:ext>
            </a:extLst>
          </p:cNvPr>
          <p:cNvSpPr>
            <a:spLocks noGrp="1"/>
          </p:cNvSpPr>
          <p:nvPr>
            <p:ph type="body" sz="quarter" idx="3"/>
          </p:nvPr>
        </p:nvSpPr>
        <p:spPr>
          <a:xfrm>
            <a:off x="685800" y="4591050"/>
            <a:ext cx="5483225" cy="4348163"/>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9B19D7F1-6539-4ABE-82A5-3AC777774D98}"/>
              </a:ext>
            </a:extLst>
          </p:cNvPr>
          <p:cNvSpPr>
            <a:spLocks noGrp="1"/>
          </p:cNvSpPr>
          <p:nvPr>
            <p:ph type="ftr" sz="quarter" idx="4"/>
          </p:nvPr>
        </p:nvSpPr>
        <p:spPr>
          <a:xfrm>
            <a:off x="0" y="9180513"/>
            <a:ext cx="2970213" cy="482600"/>
          </a:xfrm>
          <a:prstGeom prst="rect">
            <a:avLst/>
          </a:prstGeom>
        </p:spPr>
        <p:txBody>
          <a:bodyPr vert="horz" lIns="96661" tIns="48331" rIns="96661" bIns="48331" rtlCol="0" anchor="b"/>
          <a:lstStyle>
            <a:lvl1pPr algn="l" eaLnBrk="1" hangingPunct="1">
              <a:defRPr sz="13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DB39C7EC-8569-40B2-A941-8B49ED1AD1D8}"/>
              </a:ext>
            </a:extLst>
          </p:cNvPr>
          <p:cNvSpPr>
            <a:spLocks noGrp="1"/>
          </p:cNvSpPr>
          <p:nvPr>
            <p:ph type="sldNum" sz="quarter" idx="5"/>
          </p:nvPr>
        </p:nvSpPr>
        <p:spPr>
          <a:xfrm>
            <a:off x="3883025" y="9180513"/>
            <a:ext cx="2970213" cy="482600"/>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vl1pPr>
          </a:lstStyle>
          <a:p>
            <a:fld id="{0A4A9F73-11C3-4084-AC5A-E09C580428C0}" type="slidenum">
              <a:rPr lang="en-US" altLang="en-US"/>
              <a:pPr/>
              <a:t>‹#›</a:t>
            </a:fld>
            <a:endParaRPr lang="en-US" altLang="en-US"/>
          </a:p>
        </p:txBody>
      </p:sp>
    </p:spTree>
    <p:extLst>
      <p:ext uri="{BB962C8B-B14F-4D97-AF65-F5344CB8AC3E}">
        <p14:creationId xmlns:p14="http://schemas.microsoft.com/office/powerpoint/2010/main" val="3345790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F3343DED-D0EC-448D-9D24-7EAB582228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B9A6AB5A-01E7-448D-A1D3-B3D4D961E1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xmlns="" id="{3B54F670-E383-401D-A018-8F171BAD12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BF1CAE5-03C2-463C-9B2D-D2511D6B146E}" type="slidenum">
              <a:rPr lang="en-US" altLang="en-US" sz="1300">
                <a:latin typeface="Arial" panose="020B0604020202020204" pitchFamily="34" charset="0"/>
              </a:rPr>
              <a:pPr>
                <a:spcBef>
                  <a:spcPct val="0"/>
                </a:spcBef>
              </a:pPr>
              <a:t>14</a:t>
            </a:fld>
            <a:endParaRPr lang="en-US" altLang="en-US" sz="1300">
              <a:latin typeface="Arial" panose="020B0604020202020204" pitchFamily="34" charset="0"/>
            </a:endParaRPr>
          </a:p>
        </p:txBody>
      </p:sp>
    </p:spTree>
    <p:extLst>
      <p:ext uri="{BB962C8B-B14F-4D97-AF65-F5344CB8AC3E}">
        <p14:creationId xmlns:p14="http://schemas.microsoft.com/office/powerpoint/2010/main" val="2960083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xmlns="" id="{F51E2586-7482-440B-AD53-D9AE59E7DA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xmlns="" id="{686AD5E0-20D7-431C-B1B2-09933B168A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xmlns="" id="{F61C7814-672C-4D66-BE21-3C2E4C64DC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8D2E0C-1F40-4711-A56F-DD0C72C65B8A}" type="slidenum">
              <a:rPr lang="en-US" altLang="en-US" sz="1300">
                <a:latin typeface="Arial" panose="020B0604020202020204" pitchFamily="34" charset="0"/>
              </a:rPr>
              <a:pPr>
                <a:spcBef>
                  <a:spcPct val="0"/>
                </a:spcBef>
              </a:pPr>
              <a:t>16</a:t>
            </a:fld>
            <a:endParaRPr lang="en-US" altLang="en-US" sz="1300">
              <a:latin typeface="Arial" panose="020B0604020202020204" pitchFamily="34" charset="0"/>
            </a:endParaRPr>
          </a:p>
        </p:txBody>
      </p:sp>
    </p:spTree>
    <p:extLst>
      <p:ext uri="{BB962C8B-B14F-4D97-AF65-F5344CB8AC3E}">
        <p14:creationId xmlns:p14="http://schemas.microsoft.com/office/powerpoint/2010/main" val="2206622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xmlns="" id="{AEF342CF-F2E7-498C-8915-432A162DC5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xmlns="" id="{BE9A713C-1D05-4996-9245-13638A544E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7348" name="Slide Number Placeholder 3">
            <a:extLst>
              <a:ext uri="{FF2B5EF4-FFF2-40B4-BE49-F238E27FC236}">
                <a16:creationId xmlns:a16="http://schemas.microsoft.com/office/drawing/2014/main" xmlns="" id="{EA4AF3A6-3077-4F46-9E0C-952D80D881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56601B-9A38-4475-8CE4-AEAFA97323B9}" type="slidenum">
              <a:rPr lang="en-US" altLang="en-US" sz="1300">
                <a:latin typeface="Arial" panose="020B0604020202020204" pitchFamily="34" charset="0"/>
              </a:rPr>
              <a:pPr>
                <a:spcBef>
                  <a:spcPct val="0"/>
                </a:spcBef>
              </a:pPr>
              <a:t>50</a:t>
            </a:fld>
            <a:endParaRPr lang="en-US" altLang="en-US" sz="1300">
              <a:latin typeface="Arial" panose="020B0604020202020204" pitchFamily="34" charset="0"/>
            </a:endParaRPr>
          </a:p>
        </p:txBody>
      </p:sp>
    </p:spTree>
    <p:extLst>
      <p:ext uri="{BB962C8B-B14F-4D97-AF65-F5344CB8AC3E}">
        <p14:creationId xmlns:p14="http://schemas.microsoft.com/office/powerpoint/2010/main" val="2281913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xmlns="" id="{77FBCE2F-6EB0-4A28-A071-5288E2878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xmlns="" id="{6372C8B5-161D-481D-896D-F63F450871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3492" name="Slide Number Placeholder 3">
            <a:extLst>
              <a:ext uri="{FF2B5EF4-FFF2-40B4-BE49-F238E27FC236}">
                <a16:creationId xmlns:a16="http://schemas.microsoft.com/office/drawing/2014/main" xmlns="" id="{299D9C29-F43E-4ADA-BA45-994E2E0013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996697-91E8-4763-841C-7FCFAFE69437}" type="slidenum">
              <a:rPr lang="en-US" altLang="en-US" sz="1300">
                <a:latin typeface="Arial" panose="020B0604020202020204" pitchFamily="34" charset="0"/>
              </a:rPr>
              <a:pPr>
                <a:spcBef>
                  <a:spcPct val="0"/>
                </a:spcBef>
              </a:pPr>
              <a:t>55</a:t>
            </a:fld>
            <a:endParaRPr lang="en-US" altLang="en-US" sz="1300">
              <a:latin typeface="Arial" panose="020B0604020202020204" pitchFamily="34" charset="0"/>
            </a:endParaRPr>
          </a:p>
        </p:txBody>
      </p:sp>
    </p:spTree>
    <p:extLst>
      <p:ext uri="{BB962C8B-B14F-4D97-AF65-F5344CB8AC3E}">
        <p14:creationId xmlns:p14="http://schemas.microsoft.com/office/powerpoint/2010/main" val="323649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xmlns="" id="{C07F6161-7A78-4E0F-A92F-7EF3082761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xmlns="" id="{F9D7523D-41E3-4B5A-A8E7-D8D8882221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7828" name="Slide Number Placeholder 3">
            <a:extLst>
              <a:ext uri="{FF2B5EF4-FFF2-40B4-BE49-F238E27FC236}">
                <a16:creationId xmlns:a16="http://schemas.microsoft.com/office/drawing/2014/main" xmlns="" id="{C48D2D39-D259-44BE-A7BA-B046066C5D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4DA061-1A44-4883-B4C1-992E753A531D}" type="slidenum">
              <a:rPr lang="en-US" altLang="en-US" sz="1300">
                <a:latin typeface="Arial" panose="020B0604020202020204" pitchFamily="34" charset="0"/>
              </a:rPr>
              <a:pPr>
                <a:spcBef>
                  <a:spcPct val="0"/>
                </a:spcBef>
              </a:pPr>
              <a:t>68</a:t>
            </a:fld>
            <a:endParaRPr lang="en-US" altLang="en-US" sz="1300">
              <a:latin typeface="Arial" panose="020B0604020202020204" pitchFamily="34" charset="0"/>
            </a:endParaRPr>
          </a:p>
        </p:txBody>
      </p:sp>
    </p:spTree>
    <p:extLst>
      <p:ext uri="{BB962C8B-B14F-4D97-AF65-F5344CB8AC3E}">
        <p14:creationId xmlns:p14="http://schemas.microsoft.com/office/powerpoint/2010/main" val="3835191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xmlns="" id="{65042720-0F11-4E7B-B592-C8E314253F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xmlns="" id="{B05B9340-FEEC-447E-8CD8-D1A152A9D0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0900" name="Slide Number Placeholder 3">
            <a:extLst>
              <a:ext uri="{FF2B5EF4-FFF2-40B4-BE49-F238E27FC236}">
                <a16:creationId xmlns:a16="http://schemas.microsoft.com/office/drawing/2014/main" xmlns="" id="{08B19054-3023-4176-B704-2760BE04D9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C76CA1-CA5B-4B3F-AD04-5C8F12738048}" type="slidenum">
              <a:rPr lang="en-US" altLang="en-US" sz="1300">
                <a:latin typeface="Arial" panose="020B0604020202020204" pitchFamily="34" charset="0"/>
              </a:rPr>
              <a:pPr>
                <a:spcBef>
                  <a:spcPct val="0"/>
                </a:spcBef>
              </a:pPr>
              <a:t>70</a:t>
            </a:fld>
            <a:endParaRPr lang="en-US" altLang="en-US" sz="1300">
              <a:latin typeface="Arial" panose="020B0604020202020204" pitchFamily="34" charset="0"/>
            </a:endParaRPr>
          </a:p>
        </p:txBody>
      </p:sp>
    </p:spTree>
    <p:extLst>
      <p:ext uri="{BB962C8B-B14F-4D97-AF65-F5344CB8AC3E}">
        <p14:creationId xmlns:p14="http://schemas.microsoft.com/office/powerpoint/2010/main" val="2543383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xmlns="" id="{36C951F7-D633-4B6E-9C05-9CB543A5D8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xmlns="" id="{9EAB25F0-60FA-41F8-AC42-BB2D20861D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8548" name="Slide Number Placeholder 3">
            <a:extLst>
              <a:ext uri="{FF2B5EF4-FFF2-40B4-BE49-F238E27FC236}">
                <a16:creationId xmlns:a16="http://schemas.microsoft.com/office/drawing/2014/main" xmlns="" id="{8D7C5638-96A0-4AD3-816B-4D11A58D8A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AD0F05-666E-432C-87F7-71BBE7EC18CF}" type="slidenum">
              <a:rPr lang="en-US" altLang="en-US" sz="1300">
                <a:latin typeface="Arial" panose="020B0604020202020204" pitchFamily="34" charset="0"/>
              </a:rPr>
              <a:pPr>
                <a:spcBef>
                  <a:spcPct val="0"/>
                </a:spcBef>
              </a:pPr>
              <a:t>96</a:t>
            </a:fld>
            <a:endParaRPr lang="en-US" altLang="en-US" sz="1300">
              <a:latin typeface="Arial" panose="020B0604020202020204" pitchFamily="34" charset="0"/>
            </a:endParaRPr>
          </a:p>
        </p:txBody>
      </p:sp>
    </p:spTree>
    <p:extLst>
      <p:ext uri="{BB962C8B-B14F-4D97-AF65-F5344CB8AC3E}">
        <p14:creationId xmlns:p14="http://schemas.microsoft.com/office/powerpoint/2010/main" val="2769015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xmlns="" id="{53B203A3-F4B2-44EE-AD87-131F9E3F7C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a:extLst>
              <a:ext uri="{FF2B5EF4-FFF2-40B4-BE49-F238E27FC236}">
                <a16:creationId xmlns:a16="http://schemas.microsoft.com/office/drawing/2014/main" xmlns="" id="{6C6D36D2-42FE-4066-8307-1CA8A31624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24" name="Slide Number Placeholder 3">
            <a:extLst>
              <a:ext uri="{FF2B5EF4-FFF2-40B4-BE49-F238E27FC236}">
                <a16:creationId xmlns:a16="http://schemas.microsoft.com/office/drawing/2014/main" xmlns="" id="{87A71C4D-B909-4929-8B20-516F259189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461176-A480-4FB6-94CC-C9F9D99902A3}" type="slidenum">
              <a:rPr lang="en-US" altLang="en-US" sz="1300">
                <a:latin typeface="Arial" panose="020B0604020202020204" pitchFamily="34" charset="0"/>
              </a:rPr>
              <a:pPr>
                <a:spcBef>
                  <a:spcPct val="0"/>
                </a:spcBef>
              </a:pPr>
              <a:t>119</a:t>
            </a:fld>
            <a:endParaRPr lang="en-US" altLang="en-US" sz="1300">
              <a:latin typeface="Arial" panose="020B0604020202020204" pitchFamily="34" charset="0"/>
            </a:endParaRPr>
          </a:p>
        </p:txBody>
      </p:sp>
    </p:spTree>
    <p:extLst>
      <p:ext uri="{BB962C8B-B14F-4D97-AF65-F5344CB8AC3E}">
        <p14:creationId xmlns:p14="http://schemas.microsoft.com/office/powerpoint/2010/main" val="3787179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a:extLst>
              <a:ext uri="{FF2B5EF4-FFF2-40B4-BE49-F238E27FC236}">
                <a16:creationId xmlns:a16="http://schemas.microsoft.com/office/drawing/2014/main" xmlns="" id="{6417C5B0-5E72-46E3-9A93-3683D73470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9" name="Notes Placeholder 2">
            <a:extLst>
              <a:ext uri="{FF2B5EF4-FFF2-40B4-BE49-F238E27FC236}">
                <a16:creationId xmlns:a16="http://schemas.microsoft.com/office/drawing/2014/main" xmlns="" id="{FB65D9C6-BA16-44E3-81AD-958DED9731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8180" name="Slide Number Placeholder 3">
            <a:extLst>
              <a:ext uri="{FF2B5EF4-FFF2-40B4-BE49-F238E27FC236}">
                <a16:creationId xmlns:a16="http://schemas.microsoft.com/office/drawing/2014/main" xmlns="" id="{4C374267-6F2A-4E03-BE57-7EAA2C67BA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2D888D-C1A4-478B-A9FE-AF2BA3E2DC44}" type="slidenum">
              <a:rPr lang="en-US" altLang="en-US" sz="1300">
                <a:latin typeface="Arial" panose="020B0604020202020204" pitchFamily="34" charset="0"/>
              </a:rPr>
              <a:pPr>
                <a:spcBef>
                  <a:spcPct val="0"/>
                </a:spcBef>
              </a:pPr>
              <a:t>162</a:t>
            </a:fld>
            <a:endParaRPr lang="en-US" altLang="en-US" sz="1300">
              <a:latin typeface="Arial" panose="020B0604020202020204" pitchFamily="34" charset="0"/>
            </a:endParaRPr>
          </a:p>
        </p:txBody>
      </p:sp>
    </p:spTree>
    <p:extLst>
      <p:ext uri="{BB962C8B-B14F-4D97-AF65-F5344CB8AC3E}">
        <p14:creationId xmlns:p14="http://schemas.microsoft.com/office/powerpoint/2010/main" val="64536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8B8D7FAF-40A8-477C-9AFF-4A8B8528585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5F1DB0F3-EFB1-4AFF-BF10-C59857A5F8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1FEB9C2-C867-4C66-BA72-620E9A0A2B51}"/>
              </a:ext>
            </a:extLst>
          </p:cNvPr>
          <p:cNvSpPr>
            <a:spLocks noGrp="1"/>
          </p:cNvSpPr>
          <p:nvPr>
            <p:ph type="sldNum" sz="quarter" idx="12"/>
          </p:nvPr>
        </p:nvSpPr>
        <p:spPr/>
        <p:txBody>
          <a:bodyPr/>
          <a:lstStyle>
            <a:lvl1pPr>
              <a:defRPr/>
            </a:lvl1pPr>
          </a:lstStyle>
          <a:p>
            <a:fld id="{C1B84A56-FA03-4810-8EEB-85F6F442FE9C}" type="slidenum">
              <a:rPr lang="en-US" altLang="en-US"/>
              <a:pPr/>
              <a:t>‹#›</a:t>
            </a:fld>
            <a:endParaRPr lang="en-US" altLang="en-US"/>
          </a:p>
        </p:txBody>
      </p:sp>
    </p:spTree>
    <p:extLst>
      <p:ext uri="{BB962C8B-B14F-4D97-AF65-F5344CB8AC3E}">
        <p14:creationId xmlns:p14="http://schemas.microsoft.com/office/powerpoint/2010/main" val="3711133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F146D35-C263-42DA-978D-DD11D43090E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5822403E-7AF2-400A-B26A-7843F78246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FE87BA02-D0E2-4CE0-854F-9B83E0C79C60}"/>
              </a:ext>
            </a:extLst>
          </p:cNvPr>
          <p:cNvSpPr>
            <a:spLocks noGrp="1"/>
          </p:cNvSpPr>
          <p:nvPr>
            <p:ph type="sldNum" sz="quarter" idx="12"/>
          </p:nvPr>
        </p:nvSpPr>
        <p:spPr/>
        <p:txBody>
          <a:bodyPr/>
          <a:lstStyle>
            <a:lvl1pPr>
              <a:defRPr/>
            </a:lvl1pPr>
          </a:lstStyle>
          <a:p>
            <a:fld id="{147B362C-B84A-452A-B309-4D0AE14C7278}" type="slidenum">
              <a:rPr lang="en-US" altLang="en-US"/>
              <a:pPr/>
              <a:t>‹#›</a:t>
            </a:fld>
            <a:endParaRPr lang="en-US" altLang="en-US"/>
          </a:p>
        </p:txBody>
      </p:sp>
    </p:spTree>
    <p:extLst>
      <p:ext uri="{BB962C8B-B14F-4D97-AF65-F5344CB8AC3E}">
        <p14:creationId xmlns:p14="http://schemas.microsoft.com/office/powerpoint/2010/main" val="401183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D20EA91-1106-4661-99B1-9DDAAF014E2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C4A01C05-98B2-403E-8263-79F10C2338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DE2F71E-DD50-43F8-AB34-BA24592EC61A}"/>
              </a:ext>
            </a:extLst>
          </p:cNvPr>
          <p:cNvSpPr>
            <a:spLocks noGrp="1"/>
          </p:cNvSpPr>
          <p:nvPr>
            <p:ph type="sldNum" sz="quarter" idx="12"/>
          </p:nvPr>
        </p:nvSpPr>
        <p:spPr/>
        <p:txBody>
          <a:bodyPr/>
          <a:lstStyle>
            <a:lvl1pPr>
              <a:defRPr/>
            </a:lvl1pPr>
          </a:lstStyle>
          <a:p>
            <a:fld id="{09273E43-BB98-485C-8C5A-8B729E5C4EAA}" type="slidenum">
              <a:rPr lang="en-US" altLang="en-US"/>
              <a:pPr/>
              <a:t>‹#›</a:t>
            </a:fld>
            <a:endParaRPr lang="en-US" altLang="en-US"/>
          </a:p>
        </p:txBody>
      </p:sp>
    </p:spTree>
    <p:extLst>
      <p:ext uri="{BB962C8B-B14F-4D97-AF65-F5344CB8AC3E}">
        <p14:creationId xmlns:p14="http://schemas.microsoft.com/office/powerpoint/2010/main" val="4079690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C3060C6-E013-436E-8225-76DC91A84DF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CBEAF54E-BE41-4E6F-9287-4CC22927EB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9A3EA3D-D7BE-4913-BF53-11C78109284D}"/>
              </a:ext>
            </a:extLst>
          </p:cNvPr>
          <p:cNvSpPr>
            <a:spLocks noGrp="1"/>
          </p:cNvSpPr>
          <p:nvPr>
            <p:ph type="sldNum" sz="quarter" idx="12"/>
          </p:nvPr>
        </p:nvSpPr>
        <p:spPr/>
        <p:txBody>
          <a:bodyPr/>
          <a:lstStyle>
            <a:lvl1pPr>
              <a:defRPr/>
            </a:lvl1pPr>
          </a:lstStyle>
          <a:p>
            <a:fld id="{755E43C1-1043-481A-9160-7907FB0FA235}" type="slidenum">
              <a:rPr lang="en-US" altLang="en-US"/>
              <a:pPr/>
              <a:t>‹#›</a:t>
            </a:fld>
            <a:endParaRPr lang="en-US" altLang="en-US"/>
          </a:p>
        </p:txBody>
      </p:sp>
    </p:spTree>
    <p:extLst>
      <p:ext uri="{BB962C8B-B14F-4D97-AF65-F5344CB8AC3E}">
        <p14:creationId xmlns:p14="http://schemas.microsoft.com/office/powerpoint/2010/main" val="411525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FAC41D4-BB8B-4C16-8B4C-DDC30504D06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2A8F52BC-582A-4747-9E64-7E17BBE626F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A1D2519-5C68-4D49-9CAA-EC51EAC2D579}"/>
              </a:ext>
            </a:extLst>
          </p:cNvPr>
          <p:cNvSpPr>
            <a:spLocks noGrp="1"/>
          </p:cNvSpPr>
          <p:nvPr>
            <p:ph type="sldNum" sz="quarter" idx="12"/>
          </p:nvPr>
        </p:nvSpPr>
        <p:spPr/>
        <p:txBody>
          <a:bodyPr/>
          <a:lstStyle>
            <a:lvl1pPr>
              <a:defRPr/>
            </a:lvl1pPr>
          </a:lstStyle>
          <a:p>
            <a:fld id="{8024B4C0-637D-4C3D-87D4-46EEFC50ACEE}" type="slidenum">
              <a:rPr lang="en-US" altLang="en-US"/>
              <a:pPr/>
              <a:t>‹#›</a:t>
            </a:fld>
            <a:endParaRPr lang="en-US" altLang="en-US"/>
          </a:p>
        </p:txBody>
      </p:sp>
    </p:spTree>
    <p:extLst>
      <p:ext uri="{BB962C8B-B14F-4D97-AF65-F5344CB8AC3E}">
        <p14:creationId xmlns:p14="http://schemas.microsoft.com/office/powerpoint/2010/main" val="338555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xmlns="" id="{D30D7BFA-759B-44A2-9299-F53F3B7140A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0138E6DD-6DF5-41AF-92CC-1DBA24B1D5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BDB15201-2AF4-41F4-9B60-F93F24FF7FE8}"/>
              </a:ext>
            </a:extLst>
          </p:cNvPr>
          <p:cNvSpPr>
            <a:spLocks noGrp="1"/>
          </p:cNvSpPr>
          <p:nvPr>
            <p:ph type="sldNum" sz="quarter" idx="12"/>
          </p:nvPr>
        </p:nvSpPr>
        <p:spPr/>
        <p:txBody>
          <a:bodyPr/>
          <a:lstStyle>
            <a:lvl1pPr>
              <a:defRPr/>
            </a:lvl1pPr>
          </a:lstStyle>
          <a:p>
            <a:fld id="{1C49DD74-BF82-43E2-8541-EF017868FCCF}" type="slidenum">
              <a:rPr lang="en-US" altLang="en-US"/>
              <a:pPr/>
              <a:t>‹#›</a:t>
            </a:fld>
            <a:endParaRPr lang="en-US" altLang="en-US"/>
          </a:p>
        </p:txBody>
      </p:sp>
    </p:spTree>
    <p:extLst>
      <p:ext uri="{BB962C8B-B14F-4D97-AF65-F5344CB8AC3E}">
        <p14:creationId xmlns:p14="http://schemas.microsoft.com/office/powerpoint/2010/main" val="267007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xmlns="" id="{843A48C8-DEE1-4862-BA4B-2E5128EC7D9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xmlns="" id="{E96AD13A-E070-4975-BA15-32AD553DE58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281B620D-ADF8-422C-96F6-E8EF39487DD7}"/>
              </a:ext>
            </a:extLst>
          </p:cNvPr>
          <p:cNvSpPr>
            <a:spLocks noGrp="1"/>
          </p:cNvSpPr>
          <p:nvPr>
            <p:ph type="sldNum" sz="quarter" idx="12"/>
          </p:nvPr>
        </p:nvSpPr>
        <p:spPr/>
        <p:txBody>
          <a:bodyPr/>
          <a:lstStyle>
            <a:lvl1pPr>
              <a:defRPr/>
            </a:lvl1pPr>
          </a:lstStyle>
          <a:p>
            <a:fld id="{9AD9B70E-077D-4CDA-AFE5-F9AF10864E91}" type="slidenum">
              <a:rPr lang="en-US" altLang="en-US"/>
              <a:pPr/>
              <a:t>‹#›</a:t>
            </a:fld>
            <a:endParaRPr lang="en-US" altLang="en-US"/>
          </a:p>
        </p:txBody>
      </p:sp>
    </p:spTree>
    <p:extLst>
      <p:ext uri="{BB962C8B-B14F-4D97-AF65-F5344CB8AC3E}">
        <p14:creationId xmlns:p14="http://schemas.microsoft.com/office/powerpoint/2010/main" val="255790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xmlns="" id="{378BA8BD-8E2F-4C77-BC5B-5E1891A2293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xmlns="" id="{C4E89EB1-79D2-4B0D-B610-7854569395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53A27590-95CD-40DC-A5B0-4E5D7E0A56D9}"/>
              </a:ext>
            </a:extLst>
          </p:cNvPr>
          <p:cNvSpPr>
            <a:spLocks noGrp="1"/>
          </p:cNvSpPr>
          <p:nvPr>
            <p:ph type="sldNum" sz="quarter" idx="12"/>
          </p:nvPr>
        </p:nvSpPr>
        <p:spPr/>
        <p:txBody>
          <a:bodyPr/>
          <a:lstStyle>
            <a:lvl1pPr>
              <a:defRPr/>
            </a:lvl1pPr>
          </a:lstStyle>
          <a:p>
            <a:fld id="{5DD6868A-BBBC-484D-ADCF-9651E6E4AF29}" type="slidenum">
              <a:rPr lang="en-US" altLang="en-US"/>
              <a:pPr/>
              <a:t>‹#›</a:t>
            </a:fld>
            <a:endParaRPr lang="en-US" altLang="en-US"/>
          </a:p>
        </p:txBody>
      </p:sp>
    </p:spTree>
    <p:extLst>
      <p:ext uri="{BB962C8B-B14F-4D97-AF65-F5344CB8AC3E}">
        <p14:creationId xmlns:p14="http://schemas.microsoft.com/office/powerpoint/2010/main" val="196662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72216F73-8B1A-405E-97C4-9B1F6FF7514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xmlns="" id="{3BBC3693-05F4-42FD-BA33-E47666CF312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63B0EB98-000C-4850-B8E3-46F43F8373E2}"/>
              </a:ext>
            </a:extLst>
          </p:cNvPr>
          <p:cNvSpPr>
            <a:spLocks noGrp="1"/>
          </p:cNvSpPr>
          <p:nvPr>
            <p:ph type="sldNum" sz="quarter" idx="12"/>
          </p:nvPr>
        </p:nvSpPr>
        <p:spPr/>
        <p:txBody>
          <a:bodyPr/>
          <a:lstStyle>
            <a:lvl1pPr>
              <a:defRPr/>
            </a:lvl1pPr>
          </a:lstStyle>
          <a:p>
            <a:fld id="{B0D5991D-3528-4462-84D5-D29683F01AD6}" type="slidenum">
              <a:rPr lang="en-US" altLang="en-US"/>
              <a:pPr/>
              <a:t>‹#›</a:t>
            </a:fld>
            <a:endParaRPr lang="en-US" altLang="en-US"/>
          </a:p>
        </p:txBody>
      </p:sp>
    </p:spTree>
    <p:extLst>
      <p:ext uri="{BB962C8B-B14F-4D97-AF65-F5344CB8AC3E}">
        <p14:creationId xmlns:p14="http://schemas.microsoft.com/office/powerpoint/2010/main" val="231846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7357D9C8-2928-413C-A78C-1DB525FD42F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24D8DEEC-7823-4886-B571-C8495EAA792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CDE85D7-97A8-4AE1-9708-FBEB153162F3}"/>
              </a:ext>
            </a:extLst>
          </p:cNvPr>
          <p:cNvSpPr>
            <a:spLocks noGrp="1"/>
          </p:cNvSpPr>
          <p:nvPr>
            <p:ph type="sldNum" sz="quarter" idx="12"/>
          </p:nvPr>
        </p:nvSpPr>
        <p:spPr/>
        <p:txBody>
          <a:bodyPr/>
          <a:lstStyle>
            <a:lvl1pPr>
              <a:defRPr/>
            </a:lvl1pPr>
          </a:lstStyle>
          <a:p>
            <a:fld id="{8430114E-3C1E-4FCA-9EA9-2AC4DFC121CB}" type="slidenum">
              <a:rPr lang="en-US" altLang="en-US"/>
              <a:pPr/>
              <a:t>‹#›</a:t>
            </a:fld>
            <a:endParaRPr lang="en-US" altLang="en-US"/>
          </a:p>
        </p:txBody>
      </p:sp>
    </p:spTree>
    <p:extLst>
      <p:ext uri="{BB962C8B-B14F-4D97-AF65-F5344CB8AC3E}">
        <p14:creationId xmlns:p14="http://schemas.microsoft.com/office/powerpoint/2010/main" val="36777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89011AFA-21B8-4F25-9B8C-D04F9B78292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xmlns="" id="{AA7C1787-72EA-4405-834E-803F9E746CA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423D3E6-1C8A-48EB-9370-1A26DB827908}"/>
              </a:ext>
            </a:extLst>
          </p:cNvPr>
          <p:cNvSpPr>
            <a:spLocks noGrp="1"/>
          </p:cNvSpPr>
          <p:nvPr>
            <p:ph type="sldNum" sz="quarter" idx="12"/>
          </p:nvPr>
        </p:nvSpPr>
        <p:spPr/>
        <p:txBody>
          <a:bodyPr/>
          <a:lstStyle>
            <a:lvl1pPr>
              <a:defRPr/>
            </a:lvl1pPr>
          </a:lstStyle>
          <a:p>
            <a:fld id="{BCDFF661-69E8-4A3A-BF22-6B57440B39FF}" type="slidenum">
              <a:rPr lang="en-US" altLang="en-US"/>
              <a:pPr/>
              <a:t>‹#›</a:t>
            </a:fld>
            <a:endParaRPr lang="en-US" altLang="en-US"/>
          </a:p>
        </p:txBody>
      </p:sp>
    </p:spTree>
    <p:extLst>
      <p:ext uri="{BB962C8B-B14F-4D97-AF65-F5344CB8AC3E}">
        <p14:creationId xmlns:p14="http://schemas.microsoft.com/office/powerpoint/2010/main" val="63131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527B9AEC-087B-4E54-8DDA-2CEF250B326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xmlns="" id="{BE097243-81E3-4A9A-BBDC-CADAEB8587D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xmlns="" id="{7B4D7848-9C2D-4993-B759-2E7A1F769B0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xmlns="" id="{404BEC78-F585-4C45-841D-79D4DE45029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2961BD67-3E13-442E-A164-51378BD2BB1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2E61620A-EDDA-4667-87A0-6A8842F6180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06D843DC-57DA-4DFA-AF0F-5F185F149DF9}"/>
              </a:ext>
            </a:extLst>
          </p:cNvPr>
          <p:cNvSpPr>
            <a:spLocks noGrp="1" noChangeArrowheads="1"/>
          </p:cNvSpPr>
          <p:nvPr>
            <p:ph type="title"/>
          </p:nvPr>
        </p:nvSpPr>
        <p:spPr>
          <a:xfrm>
            <a:off x="457200" y="1219200"/>
            <a:ext cx="8229600" cy="1189038"/>
          </a:xfrm>
        </p:spPr>
        <p:txBody>
          <a:bodyPr/>
          <a:lstStyle/>
          <a:p>
            <a:pPr eaLnBrk="1" hangingPunct="1"/>
            <a:r>
              <a:rPr lang="en-US" altLang="en-US">
                <a:solidFill>
                  <a:srgbClr val="7B9899"/>
                </a:solidFill>
              </a:rPr>
              <a:t>Objective</a:t>
            </a:r>
          </a:p>
        </p:txBody>
      </p:sp>
      <p:sp>
        <p:nvSpPr>
          <p:cNvPr id="4099" name="Rectangle 3">
            <a:extLst>
              <a:ext uri="{FF2B5EF4-FFF2-40B4-BE49-F238E27FC236}">
                <a16:creationId xmlns:a16="http://schemas.microsoft.com/office/drawing/2014/main" xmlns="" id="{CE232E32-1D11-4E24-B2A7-152110FDA05A}"/>
              </a:ext>
            </a:extLst>
          </p:cNvPr>
          <p:cNvSpPr>
            <a:spLocks noGrp="1" noChangeArrowheads="1"/>
          </p:cNvSpPr>
          <p:nvPr>
            <p:ph idx="1"/>
          </p:nvPr>
        </p:nvSpPr>
        <p:spPr>
          <a:xfrm>
            <a:off x="381000" y="2514600"/>
            <a:ext cx="8229600" cy="4525963"/>
          </a:xfrm>
        </p:spPr>
        <p:txBody>
          <a:bodyPr/>
          <a:lstStyle/>
          <a:p>
            <a:pPr eaLnBrk="1" hangingPunct="1"/>
            <a:r>
              <a:rPr lang="en-US" altLang="en-US"/>
              <a:t>To gain knowledge and understanding on various F/P concepts in kenya and globally</a:t>
            </a:r>
          </a:p>
          <a:p>
            <a:pPr eaLnBrk="1" hangingPunct="1"/>
            <a:r>
              <a:rPr lang="en-US" altLang="en-US"/>
              <a:t>To be able to offer safe and quality F/P services to clients taking into consideration the clients rights</a:t>
            </a:r>
          </a:p>
        </p:txBody>
      </p:sp>
      <p:sp>
        <p:nvSpPr>
          <p:cNvPr id="4" name="Rectangle 2">
            <a:extLst>
              <a:ext uri="{FF2B5EF4-FFF2-40B4-BE49-F238E27FC236}">
                <a16:creationId xmlns:a16="http://schemas.microsoft.com/office/drawing/2014/main" xmlns="" id="{37A473BC-E662-499E-8D44-71A3D8EF6EC2}"/>
              </a:ext>
            </a:extLst>
          </p:cNvPr>
          <p:cNvSpPr txBox="1">
            <a:spLocks noChangeArrowheads="1"/>
          </p:cNvSpPr>
          <p:nvPr/>
        </p:nvSpPr>
        <p:spPr bwMode="auto">
          <a:xfrm>
            <a:off x="533400" y="304800"/>
            <a:ext cx="7772400" cy="1470025"/>
          </a:xfrm>
          <a:prstGeom prst="rect">
            <a:avLst/>
          </a:prstGeom>
          <a:noFill/>
          <a:ln w="9525">
            <a:noFill/>
            <a:miter lim="800000"/>
            <a:headEnd/>
            <a:tailEnd/>
          </a:ln>
        </p:spPr>
        <p:txBody>
          <a:bodyPr anchor="ctr"/>
          <a:lstStyle/>
          <a:p>
            <a:pPr algn="ctr" eaLnBrk="1" hangingPunct="1">
              <a:defRPr/>
            </a:pPr>
            <a:r>
              <a:rPr lang="en-US" sz="4400" b="1" kern="0" dirty="0">
                <a:solidFill>
                  <a:schemeClr val="tx2"/>
                </a:solidFill>
                <a:latin typeface="+mj-lt"/>
                <a:ea typeface="+mj-ea"/>
                <a:cs typeface="+mj-cs"/>
              </a:rPr>
              <a:t>FAMILY PLANING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324B5A0B-4606-47DD-B6A5-A4F57CC78772}"/>
              </a:ext>
            </a:extLst>
          </p:cNvPr>
          <p:cNvSpPr>
            <a:spLocks noGrp="1" noChangeArrowheads="1"/>
          </p:cNvSpPr>
          <p:nvPr>
            <p:ph type="title"/>
          </p:nvPr>
        </p:nvSpPr>
        <p:spPr>
          <a:xfrm>
            <a:off x="457200" y="274638"/>
            <a:ext cx="8229600" cy="715962"/>
          </a:xfrm>
        </p:spPr>
        <p:txBody>
          <a:bodyPr/>
          <a:lstStyle/>
          <a:p>
            <a:pPr eaLnBrk="1" hangingPunct="1"/>
            <a:r>
              <a:rPr lang="en-US" altLang="en-US" sz="4000" b="1">
                <a:solidFill>
                  <a:srgbClr val="7B9899"/>
                </a:solidFill>
              </a:rPr>
              <a:t>History of FP in Kenya</a:t>
            </a:r>
          </a:p>
        </p:txBody>
      </p:sp>
      <p:sp>
        <p:nvSpPr>
          <p:cNvPr id="13315" name="Rectangle 3">
            <a:extLst>
              <a:ext uri="{FF2B5EF4-FFF2-40B4-BE49-F238E27FC236}">
                <a16:creationId xmlns:a16="http://schemas.microsoft.com/office/drawing/2014/main" xmlns="" id="{688E11B7-1584-4A7C-A954-3EB11859DF5A}"/>
              </a:ext>
            </a:extLst>
          </p:cNvPr>
          <p:cNvSpPr>
            <a:spLocks noGrp="1" noChangeArrowheads="1"/>
          </p:cNvSpPr>
          <p:nvPr>
            <p:ph idx="1"/>
          </p:nvPr>
        </p:nvSpPr>
        <p:spPr>
          <a:xfrm>
            <a:off x="0" y="1066800"/>
            <a:ext cx="8991600" cy="5791200"/>
          </a:xfrm>
        </p:spPr>
        <p:txBody>
          <a:bodyPr/>
          <a:lstStyle/>
          <a:p>
            <a:pPr eaLnBrk="1" hangingPunct="1">
              <a:lnSpc>
                <a:spcPct val="90000"/>
              </a:lnSpc>
            </a:pPr>
            <a:r>
              <a:rPr lang="en-US" altLang="en-US" sz="2800"/>
              <a:t>Practice of FP started long before the modern methods were introduced.</a:t>
            </a:r>
          </a:p>
          <a:p>
            <a:pPr eaLnBrk="1" hangingPunct="1">
              <a:lnSpc>
                <a:spcPct val="90000"/>
              </a:lnSpc>
            </a:pPr>
            <a:r>
              <a:rPr lang="en-US" altLang="en-US" sz="2800"/>
              <a:t>Each community had its own traditional methods of family planning. Mention a few…</a:t>
            </a:r>
          </a:p>
          <a:p>
            <a:pPr eaLnBrk="1" hangingPunct="1">
              <a:lnSpc>
                <a:spcPct val="90000"/>
              </a:lnSpc>
            </a:pPr>
            <a:r>
              <a:rPr lang="en-US" altLang="en-US" sz="2800" b="1"/>
              <a:t>Examples of traditional methods of FP:-</a:t>
            </a:r>
          </a:p>
          <a:p>
            <a:pPr eaLnBrk="1" hangingPunct="1">
              <a:lnSpc>
                <a:spcPct val="90000"/>
              </a:lnSpc>
            </a:pPr>
            <a:r>
              <a:rPr lang="en-US" altLang="en-US" sz="2800"/>
              <a:t>Practice of polygamy</a:t>
            </a:r>
          </a:p>
          <a:p>
            <a:pPr eaLnBrk="1" hangingPunct="1">
              <a:lnSpc>
                <a:spcPct val="90000"/>
              </a:lnSpc>
            </a:pPr>
            <a:r>
              <a:rPr lang="en-US" altLang="en-US" sz="2800"/>
              <a:t>Abstinence before marriage</a:t>
            </a:r>
          </a:p>
          <a:p>
            <a:pPr eaLnBrk="1" hangingPunct="1">
              <a:lnSpc>
                <a:spcPct val="90000"/>
              </a:lnSpc>
            </a:pPr>
            <a:r>
              <a:rPr lang="en-US" altLang="en-US" sz="2800"/>
              <a:t>Delaying of intercourse until the child attained a certain age</a:t>
            </a:r>
          </a:p>
          <a:p>
            <a:pPr eaLnBrk="1" hangingPunct="1">
              <a:lnSpc>
                <a:spcPct val="90000"/>
              </a:lnSpc>
            </a:pPr>
            <a:r>
              <a:rPr lang="en-US" altLang="en-US" sz="2800"/>
              <a:t>Use of certain herbs which reduce libido or kill spermatozoa</a:t>
            </a:r>
          </a:p>
          <a:p>
            <a:pPr eaLnBrk="1" hangingPunct="1">
              <a:lnSpc>
                <a:spcPct val="90000"/>
              </a:lnSpc>
            </a:pPr>
            <a:r>
              <a:rPr lang="en-US" altLang="en-US" sz="2800"/>
              <a:t>Female circumcision to reduce libido</a:t>
            </a:r>
          </a:p>
          <a:p>
            <a:pPr eaLnBrk="1" hangingPunct="1">
              <a:lnSpc>
                <a:spcPct val="90000"/>
              </a:lnSpc>
            </a:pPr>
            <a:r>
              <a:rPr lang="en-US" altLang="en-US" sz="2800"/>
              <a:t>Prolonged breastfeeding</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xmlns="" id="{9E079F7C-BD01-4598-87D8-4E5328504C89}"/>
              </a:ext>
            </a:extLst>
          </p:cNvPr>
          <p:cNvSpPr>
            <a:spLocks noGrp="1"/>
          </p:cNvSpPr>
          <p:nvPr>
            <p:ph type="title"/>
          </p:nvPr>
        </p:nvSpPr>
        <p:spPr/>
        <p:txBody>
          <a:bodyPr rtlCol="0">
            <a:normAutofit fontScale="90000"/>
          </a:bodyPr>
          <a:lstStyle/>
          <a:p>
            <a:pPr eaLnBrk="1" fontAlgn="auto" hangingPunct="1">
              <a:spcAft>
                <a:spcPts val="0"/>
              </a:spcAft>
              <a:defRPr/>
            </a:pPr>
            <a:r>
              <a:rPr lang="en-US" b="1"/>
              <a:t>Types of Contraceptive Implants </a:t>
            </a:r>
            <a:r>
              <a:rPr lang="en-US"/>
              <a:t/>
            </a:r>
            <a:br>
              <a:rPr lang="en-US"/>
            </a:br>
            <a:endParaRPr lang="en-US"/>
          </a:p>
        </p:txBody>
      </p:sp>
      <p:graphicFrame>
        <p:nvGraphicFramePr>
          <p:cNvPr id="4" name="Content Placeholder 3">
            <a:extLst>
              <a:ext uri="{FF2B5EF4-FFF2-40B4-BE49-F238E27FC236}">
                <a16:creationId xmlns:a16="http://schemas.microsoft.com/office/drawing/2014/main" xmlns="" id="{9F932CF6-4244-427A-B007-B130F237AA5C}"/>
              </a:ext>
            </a:extLst>
          </p:cNvPr>
          <p:cNvGraphicFramePr>
            <a:graphicFrameLocks noGrp="1"/>
          </p:cNvGraphicFramePr>
          <p:nvPr>
            <p:ph idx="1"/>
          </p:nvPr>
        </p:nvGraphicFramePr>
        <p:xfrm>
          <a:off x="381000" y="1600200"/>
          <a:ext cx="8305800" cy="2849563"/>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40056">
                <a:tc>
                  <a:txBody>
                    <a:bodyPr/>
                    <a:lstStyle/>
                    <a:p>
                      <a:r>
                        <a:rPr lang="en-US" sz="1800" b="1" kern="1200" dirty="0">
                          <a:solidFill>
                            <a:schemeClr val="lt1"/>
                          </a:solidFill>
                          <a:latin typeface="+mn-lt"/>
                          <a:ea typeface="+mn-ea"/>
                          <a:cs typeface="+mn-cs"/>
                        </a:rPr>
                        <a:t>Device </a:t>
                      </a:r>
                      <a:endParaRPr lang="en-US" sz="1800" dirty="0"/>
                    </a:p>
                  </a:txBody>
                  <a:tcPr marT="45708" marB="45708"/>
                </a:tc>
                <a:tc>
                  <a:txBody>
                    <a:bodyPr/>
                    <a:lstStyle/>
                    <a:p>
                      <a:r>
                        <a:rPr lang="en-US" sz="1800" b="1" kern="1200" dirty="0">
                          <a:solidFill>
                            <a:schemeClr val="lt1"/>
                          </a:solidFill>
                          <a:latin typeface="+mn-lt"/>
                          <a:ea typeface="+mn-ea"/>
                          <a:cs typeface="+mn-cs"/>
                        </a:rPr>
                        <a:t>Design</a:t>
                      </a:r>
                      <a:endParaRPr lang="en-US" sz="1800" dirty="0"/>
                    </a:p>
                  </a:txBody>
                  <a:tcPr marT="45708" marB="45708"/>
                </a:tc>
                <a:tc>
                  <a:txBody>
                    <a:bodyPr/>
                    <a:lstStyle/>
                    <a:p>
                      <a:r>
                        <a:rPr lang="en-US" sz="1800" b="1" kern="1200" dirty="0">
                          <a:solidFill>
                            <a:schemeClr val="lt1"/>
                          </a:solidFill>
                          <a:latin typeface="+mn-lt"/>
                          <a:ea typeface="+mn-ea"/>
                          <a:cs typeface="+mn-cs"/>
                        </a:rPr>
                        <a:t>Hormone</a:t>
                      </a:r>
                      <a:endParaRPr lang="en-US" sz="1800" dirty="0"/>
                    </a:p>
                  </a:txBody>
                  <a:tcPr marT="45708" marB="45708"/>
                </a:tc>
                <a:tc>
                  <a:txBody>
                    <a:bodyPr/>
                    <a:lstStyle/>
                    <a:p>
                      <a:r>
                        <a:rPr lang="en-US" sz="1800" b="1" kern="1200" dirty="0">
                          <a:solidFill>
                            <a:schemeClr val="lt1"/>
                          </a:solidFill>
                          <a:latin typeface="+mn-lt"/>
                          <a:ea typeface="+mn-ea"/>
                          <a:cs typeface="+mn-cs"/>
                        </a:rPr>
                        <a:t>Duration of   effectiveness </a:t>
                      </a:r>
                      <a:endParaRPr lang="en-US" sz="1800" dirty="0"/>
                    </a:p>
                  </a:txBody>
                  <a:tcPr marT="45708" marB="45708"/>
                </a:tc>
                <a:extLst>
                  <a:ext uri="{0D108BD9-81ED-4DB2-BD59-A6C34878D82A}">
                    <a16:rowId xmlns:a16="http://schemas.microsoft.com/office/drawing/2014/main" xmlns="" val="10000"/>
                  </a:ext>
                </a:extLst>
              </a:tr>
              <a:tr h="548640">
                <a:tc>
                  <a:txBody>
                    <a:bodyPr/>
                    <a:lstStyle/>
                    <a:p>
                      <a:pPr marL="0" marR="0">
                        <a:spcBef>
                          <a:spcPts val="0"/>
                        </a:spcBef>
                        <a:spcAft>
                          <a:spcPts val="0"/>
                        </a:spcAft>
                      </a:pPr>
                      <a:r>
                        <a:rPr lang="en-US" sz="1800" dirty="0" err="1">
                          <a:solidFill>
                            <a:srgbClr val="211D1E"/>
                          </a:solidFill>
                          <a:latin typeface="Optima"/>
                          <a:ea typeface="Times New Roman"/>
                          <a:cs typeface="Optima"/>
                        </a:rPr>
                        <a:t>Jadelle</a:t>
                      </a:r>
                      <a:r>
                        <a:rPr lang="en-US" sz="1800" dirty="0">
                          <a:solidFill>
                            <a:srgbClr val="211D1E"/>
                          </a:solidFill>
                          <a:latin typeface="Optima"/>
                          <a:ea typeface="Times New Roman"/>
                          <a:cs typeface="Optima"/>
                        </a:rPr>
                        <a:t>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2 rods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Levonorgestrel   75 mg/rod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5 years </a:t>
                      </a:r>
                      <a:endParaRPr lang="en-US" sz="18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xmlns="" val="10001"/>
                  </a:ext>
                </a:extLst>
              </a:tr>
              <a:tr h="548640">
                <a:tc>
                  <a:txBody>
                    <a:bodyPr/>
                    <a:lstStyle/>
                    <a:p>
                      <a:pPr marL="0" marR="0">
                        <a:spcBef>
                          <a:spcPts val="0"/>
                        </a:spcBef>
                        <a:spcAft>
                          <a:spcPts val="0"/>
                        </a:spcAft>
                      </a:pPr>
                      <a:r>
                        <a:rPr lang="en-US" sz="1800" dirty="0" err="1">
                          <a:solidFill>
                            <a:srgbClr val="211D1E"/>
                          </a:solidFill>
                          <a:latin typeface="Optima"/>
                          <a:ea typeface="Times New Roman"/>
                          <a:cs typeface="Optima"/>
                        </a:rPr>
                        <a:t>Implanon</a:t>
                      </a:r>
                      <a:r>
                        <a:rPr lang="en-US" sz="1800" dirty="0">
                          <a:solidFill>
                            <a:srgbClr val="211D1E"/>
                          </a:solidFill>
                          <a:latin typeface="Optima"/>
                          <a:ea typeface="Times New Roman"/>
                          <a:cs typeface="Optima"/>
                        </a:rPr>
                        <a:t>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1 rod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Etonogestrel   68 mg/rod </a:t>
                      </a:r>
                      <a:endParaRPr lang="en-US" sz="1800">
                        <a:solidFill>
                          <a:srgbClr val="000000"/>
                        </a:solidFill>
                        <a:latin typeface="Optima"/>
                        <a:ea typeface="Times New Roman"/>
                        <a:cs typeface="Optima"/>
                      </a:endParaRPr>
                    </a:p>
                  </a:txBody>
                  <a:tcPr marL="68580" marR="68580" marT="0" marB="0" anchor="ctr"/>
                </a:tc>
                <a:tc>
                  <a:txBody>
                    <a:bodyPr/>
                    <a:lstStyle/>
                    <a:p>
                      <a:pPr marL="0" marR="0">
                        <a:spcBef>
                          <a:spcPts val="0"/>
                        </a:spcBef>
                        <a:spcAft>
                          <a:spcPts val="0"/>
                        </a:spcAft>
                      </a:pPr>
                      <a:r>
                        <a:rPr lang="en-US" sz="1800" dirty="0">
                          <a:solidFill>
                            <a:srgbClr val="211D1E"/>
                          </a:solidFill>
                          <a:latin typeface="Optima"/>
                          <a:ea typeface="Times New Roman"/>
                          <a:cs typeface="Optima"/>
                        </a:rPr>
                        <a:t>3 years </a:t>
                      </a:r>
                      <a:endParaRPr lang="en-US" sz="18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xmlns="" val="10002"/>
                  </a:ext>
                </a:extLst>
              </a:tr>
              <a:tr h="370743">
                <a:tc>
                  <a:txBody>
                    <a:bodyPr/>
                    <a:lstStyle/>
                    <a:p>
                      <a:pPr marL="0" marR="0">
                        <a:spcBef>
                          <a:spcPts val="0"/>
                        </a:spcBef>
                        <a:spcAft>
                          <a:spcPts val="0"/>
                        </a:spcAft>
                      </a:pPr>
                      <a:r>
                        <a:rPr lang="en-US" sz="1800" dirty="0">
                          <a:solidFill>
                            <a:srgbClr val="211D1E"/>
                          </a:solidFill>
                          <a:latin typeface="Optima"/>
                          <a:ea typeface="Times New Roman"/>
                          <a:cs typeface="Optima"/>
                        </a:rPr>
                        <a:t>Sino-implant </a:t>
                      </a:r>
                      <a:endParaRPr lang="en-US" sz="1800" dirty="0">
                        <a:solidFill>
                          <a:srgbClr val="000000"/>
                        </a:solidFill>
                        <a:latin typeface="Optima"/>
                        <a:ea typeface="Times New Roman"/>
                        <a:cs typeface="Optima"/>
                      </a:endParaRPr>
                    </a:p>
                  </a:txBody>
                  <a:tcPr marL="68580" marR="68580" marT="0" marB="0" anchor="ctr"/>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a:solidFill>
                          <a:srgbClr val="000000"/>
                        </a:solidFill>
                        <a:latin typeface="Optima"/>
                        <a:ea typeface="Times New Roman"/>
                        <a:cs typeface="Times New Roman"/>
                      </a:endParaRPr>
                    </a:p>
                  </a:txBody>
                  <a:tcPr marL="68580" marR="68580" marT="0" marB="0"/>
                </a:tc>
                <a:extLst>
                  <a:ext uri="{0D108BD9-81ED-4DB2-BD59-A6C34878D82A}">
                    <a16:rowId xmlns:a16="http://schemas.microsoft.com/office/drawing/2014/main" xmlns="" val="10003"/>
                  </a:ext>
                </a:extLst>
              </a:tr>
              <a:tr h="370743">
                <a:tc>
                  <a:txBody>
                    <a:bodyPr/>
                    <a:lstStyle/>
                    <a:p>
                      <a:pPr marL="0" marR="0">
                        <a:spcBef>
                          <a:spcPts val="0"/>
                        </a:spcBef>
                        <a:spcAft>
                          <a:spcPts val="0"/>
                        </a:spcAft>
                      </a:pPr>
                      <a:r>
                        <a:rPr lang="en-US" sz="1800" dirty="0">
                          <a:solidFill>
                            <a:srgbClr val="211D1E"/>
                          </a:solidFill>
                          <a:latin typeface="Optima"/>
                          <a:ea typeface="Times New Roman"/>
                          <a:cs typeface="Optima"/>
                        </a:rPr>
                        <a:t>[ZARIN]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a:solidFill>
                            <a:srgbClr val="211D1E"/>
                          </a:solidFill>
                          <a:latin typeface="Optima"/>
                          <a:ea typeface="Times New Roman"/>
                          <a:cs typeface="Optima"/>
                        </a:rPr>
                        <a:t>2 Rods </a:t>
                      </a:r>
                      <a:endParaRPr lang="en-US" sz="1800">
                        <a:solidFill>
                          <a:srgbClr val="000000"/>
                        </a:solidFill>
                        <a:latin typeface="Optima"/>
                        <a:ea typeface="Times New Roman"/>
                        <a:cs typeface="Optima"/>
                      </a:endParaRPr>
                    </a:p>
                  </a:txBody>
                  <a:tcPr marL="68580" marR="68580" marT="0" marB="0"/>
                </a:tc>
                <a:tc>
                  <a:txBody>
                    <a:bodyPr/>
                    <a:lstStyle/>
                    <a:p>
                      <a:pPr marL="0" marR="0" algn="ctr">
                        <a:spcBef>
                          <a:spcPts val="0"/>
                        </a:spcBef>
                        <a:spcAft>
                          <a:spcPts val="0"/>
                        </a:spcAft>
                      </a:pPr>
                      <a:r>
                        <a:rPr lang="en-US" sz="1800">
                          <a:solidFill>
                            <a:srgbClr val="211D1E"/>
                          </a:solidFill>
                          <a:latin typeface="Optima"/>
                          <a:ea typeface="Times New Roman"/>
                          <a:cs typeface="Optima"/>
                        </a:rPr>
                        <a:t>Levonorgestrel  </a:t>
                      </a:r>
                      <a:endParaRPr lang="en-US" sz="180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4 years  </a:t>
                      </a:r>
                      <a:endParaRPr lang="en-US" sz="18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04"/>
                  </a:ext>
                </a:extLst>
              </a:tr>
              <a:tr h="370743">
                <a:tc>
                  <a:txBody>
                    <a:bodyPr/>
                    <a:lstStyle/>
                    <a:p>
                      <a:pPr marL="0" marR="0">
                        <a:spcBef>
                          <a:spcPts val="0"/>
                        </a:spcBef>
                        <a:spcAft>
                          <a:spcPts val="0"/>
                        </a:spcAft>
                      </a:pPr>
                      <a:r>
                        <a:rPr lang="en-US" sz="1800" dirty="0">
                          <a:solidFill>
                            <a:srgbClr val="211D1E"/>
                          </a:solidFill>
                          <a:latin typeface="Optima"/>
                          <a:ea typeface="Times New Roman"/>
                          <a:cs typeface="Optima"/>
                        </a:rPr>
                        <a:t>75 mg/rod </a:t>
                      </a:r>
                      <a:endParaRPr lang="en-US" sz="18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800" dirty="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800" dirty="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r>
                        <a:rPr lang="en-US" sz="1800" dirty="0">
                          <a:solidFill>
                            <a:srgbClr val="211D1E"/>
                          </a:solidFill>
                          <a:latin typeface="Optima"/>
                          <a:ea typeface="Times New Roman"/>
                          <a:cs typeface="Optima"/>
                        </a:rPr>
                        <a:t>  (possibly 5) </a:t>
                      </a:r>
                      <a:endParaRPr lang="en-US" sz="18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05"/>
                  </a:ext>
                </a:extLst>
              </a:tr>
            </a:tbl>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xmlns="" id="{7F272515-7EDB-41D8-9391-A754709EC516}"/>
              </a:ext>
            </a:extLst>
          </p:cNvPr>
          <p:cNvSpPr>
            <a:spLocks noGrp="1"/>
          </p:cNvSpPr>
          <p:nvPr>
            <p:ph type="title"/>
          </p:nvPr>
        </p:nvSpPr>
        <p:spPr/>
        <p:txBody>
          <a:bodyPr rtlCol="0">
            <a:normAutofit fontScale="90000"/>
          </a:bodyPr>
          <a:lstStyle/>
          <a:p>
            <a:pPr eaLnBrk="1" fontAlgn="auto" hangingPunct="1">
              <a:spcAft>
                <a:spcPts val="0"/>
              </a:spcAft>
              <a:defRPr/>
            </a:pPr>
            <a:r>
              <a:rPr lang="en-US" b="1"/>
              <a:t>Advantages and Beneﬁts of Using Contraceptive Implants </a:t>
            </a:r>
            <a:r>
              <a:rPr lang="en-US"/>
              <a:t/>
            </a:r>
            <a:br>
              <a:rPr lang="en-US"/>
            </a:br>
            <a:endParaRPr lang="en-US"/>
          </a:p>
        </p:txBody>
      </p:sp>
      <p:sp>
        <p:nvSpPr>
          <p:cNvPr id="113667" name="Content Placeholder 2">
            <a:extLst>
              <a:ext uri="{FF2B5EF4-FFF2-40B4-BE49-F238E27FC236}">
                <a16:creationId xmlns:a16="http://schemas.microsoft.com/office/drawing/2014/main" xmlns="" id="{3721E2CD-B2EB-4568-BAF9-1006A64187B6}"/>
              </a:ext>
            </a:extLst>
          </p:cNvPr>
          <p:cNvSpPr>
            <a:spLocks noGrp="1"/>
          </p:cNvSpPr>
          <p:nvPr>
            <p:ph idx="1"/>
          </p:nvPr>
        </p:nvSpPr>
        <p:spPr>
          <a:xfrm>
            <a:off x="0" y="1295400"/>
            <a:ext cx="8991600" cy="4830763"/>
          </a:xfrm>
        </p:spPr>
        <p:txBody>
          <a:bodyPr/>
          <a:lstStyle/>
          <a:p>
            <a:pPr eaLnBrk="1" hangingPunct="1"/>
            <a:r>
              <a:rPr lang="en-US" altLang="en-US" i="1"/>
              <a:t>Contraceptive Beneﬁts </a:t>
            </a:r>
            <a:endParaRPr lang="en-US" altLang="en-US"/>
          </a:p>
          <a:p>
            <a:pPr eaLnBrk="1" hangingPunct="1"/>
            <a:r>
              <a:rPr lang="en-US" altLang="en-US"/>
              <a:t>As a method of contraception, contraceptive implants are highly effective and safe, and they have signiﬁcant beneﬁts: </a:t>
            </a:r>
          </a:p>
          <a:p>
            <a:pPr eaLnBrk="1" hangingPunct="1">
              <a:buFontTx/>
              <a:buNone/>
            </a:pPr>
            <a:r>
              <a:rPr lang="en-US" altLang="en-US"/>
              <a:t>• 	Contraception is immediate if inserted within the ﬁrst seven days of menstrual cycle, or within the ﬁrst ﬁve days for Implanon. </a:t>
            </a:r>
          </a:p>
          <a:p>
            <a:pPr eaLnBrk="1" hangingPunct="1">
              <a:buFontTx/>
              <a:buNone/>
            </a:pPr>
            <a:r>
              <a:rPr lang="en-US" altLang="en-US"/>
              <a:t>• 	There is no delay in return to fertility. </a:t>
            </a:r>
          </a:p>
          <a:p>
            <a:pPr eaLnBrk="1" hangingPunct="1">
              <a:buFontTx/>
              <a:buNone/>
            </a:pPr>
            <a:r>
              <a:rPr lang="en-US" altLang="en-US"/>
              <a:t>• 	They offer continuous, long-term protection </a:t>
            </a:r>
          </a:p>
          <a:p>
            <a:pPr eaLnBrk="1" hangingPunct="1">
              <a:buFontTx/>
              <a:buNone/>
            </a:pPr>
            <a:r>
              <a:rPr lang="en-US" altLang="en-US"/>
              <a:t> </a:t>
            </a:r>
          </a:p>
          <a:p>
            <a:pPr eaLnBrk="1" hangingPunct="1"/>
            <a:endParaRPr lang="en-US" alt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xmlns="" id="{81EE5D73-1049-4145-8622-06818BB1609C}"/>
              </a:ext>
            </a:extLst>
          </p:cNvPr>
          <p:cNvSpPr>
            <a:spLocks noGrp="1"/>
          </p:cNvSpPr>
          <p:nvPr>
            <p:ph type="title"/>
          </p:nvPr>
        </p:nvSpPr>
        <p:spPr/>
        <p:txBody>
          <a:bodyPr rtlCol="0">
            <a:normAutofit fontScale="90000"/>
          </a:bodyPr>
          <a:lstStyle/>
          <a:p>
            <a:pPr eaLnBrk="1" fontAlgn="auto" hangingPunct="1">
              <a:spcAft>
                <a:spcPts val="0"/>
              </a:spcAft>
              <a:defRPr/>
            </a:pPr>
            <a:r>
              <a:rPr lang="en-US" i="1"/>
              <a:t>Non-contraceptive Health Beneﬁts </a:t>
            </a:r>
            <a:r>
              <a:rPr lang="en-US"/>
              <a:t/>
            </a:r>
            <a:br>
              <a:rPr lang="en-US"/>
            </a:br>
            <a:endParaRPr lang="en-US"/>
          </a:p>
        </p:txBody>
      </p:sp>
      <p:sp>
        <p:nvSpPr>
          <p:cNvPr id="114691" name="Content Placeholder 2">
            <a:extLst>
              <a:ext uri="{FF2B5EF4-FFF2-40B4-BE49-F238E27FC236}">
                <a16:creationId xmlns:a16="http://schemas.microsoft.com/office/drawing/2014/main" xmlns="" id="{D7810818-6F8A-4784-97E8-5470CA71790B}"/>
              </a:ext>
            </a:extLst>
          </p:cNvPr>
          <p:cNvSpPr>
            <a:spLocks noGrp="1"/>
          </p:cNvSpPr>
          <p:nvPr>
            <p:ph idx="1"/>
          </p:nvPr>
        </p:nvSpPr>
        <p:spPr/>
        <p:txBody>
          <a:bodyPr/>
          <a:lstStyle/>
          <a:p>
            <a:pPr eaLnBrk="1" hangingPunct="1"/>
            <a:r>
              <a:rPr lang="en-US" altLang="en-US"/>
              <a:t>Other beneﬁts are as follows: </a:t>
            </a:r>
          </a:p>
          <a:p>
            <a:pPr eaLnBrk="1" hangingPunct="1">
              <a:buFontTx/>
              <a:buNone/>
            </a:pPr>
            <a:r>
              <a:rPr lang="en-US" altLang="en-US"/>
              <a:t>• 	Implants do not affect breastfeeding. </a:t>
            </a:r>
          </a:p>
          <a:p>
            <a:pPr eaLnBrk="1" hangingPunct="1">
              <a:buFontTx/>
              <a:buNone/>
            </a:pPr>
            <a:r>
              <a:rPr lang="en-US" altLang="en-US"/>
              <a:t>• 	They reduce menstrual ﬂow. </a:t>
            </a:r>
          </a:p>
          <a:p>
            <a:pPr eaLnBrk="1" hangingPunct="1">
              <a:buFontTx/>
              <a:buNone/>
            </a:pPr>
            <a:r>
              <a:rPr lang="en-US" altLang="en-US"/>
              <a:t>• 	They help prevent ectopic pregnancy (but do not eliminate the risk altogether). </a:t>
            </a:r>
          </a:p>
          <a:p>
            <a:pPr eaLnBrk="1" hangingPunct="1">
              <a:buFontTx/>
              <a:buNone/>
            </a:pPr>
            <a:r>
              <a:rPr lang="en-US" altLang="en-US"/>
              <a:t>• 	They protect against iron-defﬁeciency anaemia. </a:t>
            </a:r>
          </a:p>
          <a:p>
            <a:pPr eaLnBrk="1" hangingPunct="1">
              <a:buFontTx/>
              <a:buNone/>
            </a:pPr>
            <a:r>
              <a:rPr lang="en-US" altLang="en-US"/>
              <a:t>• 	They help protect from symptomatic PID. </a:t>
            </a:r>
          </a:p>
          <a:p>
            <a:pPr eaLnBrk="1" hangingPunct="1">
              <a:buFontTx/>
              <a:buNone/>
            </a:pPr>
            <a:r>
              <a:rPr lang="en-US" altLang="en-US"/>
              <a:t/>
            </a:r>
            <a:br>
              <a:rPr lang="en-US" altLang="en-US"/>
            </a:br>
            <a:r>
              <a:rPr lang="en-US" altLang="en-US"/>
              <a:t> </a:t>
            </a:r>
          </a:p>
          <a:p>
            <a:pPr eaLnBrk="1" hangingPunct="1"/>
            <a:endParaRPr lang="en-US" alt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xmlns="" id="{47A858B2-3ABC-4383-8A8D-39CA19ACB9D0}"/>
              </a:ext>
            </a:extLst>
          </p:cNvPr>
          <p:cNvSpPr>
            <a:spLocks noGrp="1"/>
          </p:cNvSpPr>
          <p:nvPr>
            <p:ph type="title"/>
          </p:nvPr>
        </p:nvSpPr>
        <p:spPr>
          <a:xfrm>
            <a:off x="457200" y="0"/>
            <a:ext cx="8229600" cy="914400"/>
          </a:xfrm>
        </p:spPr>
        <p:txBody>
          <a:bodyPr rtlCol="0">
            <a:normAutofit fontScale="90000"/>
          </a:bodyPr>
          <a:lstStyle/>
          <a:p>
            <a:pPr eaLnBrk="1" fontAlgn="auto" hangingPunct="1">
              <a:spcAft>
                <a:spcPts val="0"/>
              </a:spcAft>
              <a:defRPr/>
            </a:pPr>
            <a:r>
              <a:rPr lang="en-US" b="1"/>
              <a:t>Eligibility for Using Contraceptive Implants </a:t>
            </a:r>
            <a:endParaRPr lang="en-US"/>
          </a:p>
        </p:txBody>
      </p:sp>
      <p:sp>
        <p:nvSpPr>
          <p:cNvPr id="88067" name="Content Placeholder 2">
            <a:extLst>
              <a:ext uri="{FF2B5EF4-FFF2-40B4-BE49-F238E27FC236}">
                <a16:creationId xmlns:a16="http://schemas.microsoft.com/office/drawing/2014/main" xmlns="" id="{810B2F86-88B0-46F5-9D9E-3ECFF4326525}"/>
              </a:ext>
            </a:extLst>
          </p:cNvPr>
          <p:cNvSpPr>
            <a:spLocks noGrp="1"/>
          </p:cNvSpPr>
          <p:nvPr>
            <p:ph idx="1"/>
          </p:nvPr>
        </p:nvSpPr>
        <p:spPr>
          <a:xfrm>
            <a:off x="0" y="838200"/>
            <a:ext cx="9448800" cy="5287963"/>
          </a:xfrm>
        </p:spPr>
        <p:txBody>
          <a:bodyPr rtlCol="0">
            <a:normAutofit lnSpcReduction="10000"/>
          </a:bodyPr>
          <a:lstStyle/>
          <a:p>
            <a:pPr marL="274320" indent="-274320" eaLnBrk="1" fontAlgn="auto" hangingPunct="1">
              <a:spcAft>
                <a:spcPts val="0"/>
              </a:spcAft>
              <a:buFont typeface="Wingdings 2"/>
              <a:buChar char=""/>
              <a:defRPr/>
            </a:pPr>
            <a:r>
              <a:rPr lang="en-US"/>
              <a:t>Contraceptive implants are safe and appropriate for the majority of women. Some women might use contraceptive implants with additional monitoring/care; and a few women should not use contraceptive implants at all, or only in very limited circumstances.  </a:t>
            </a:r>
          </a:p>
          <a:p>
            <a:pPr marL="274320" indent="-274320" eaLnBrk="1" fontAlgn="auto" hangingPunct="1">
              <a:spcAft>
                <a:spcPts val="0"/>
              </a:spcAft>
              <a:buFont typeface="Wingdings 2"/>
              <a:buChar char=""/>
              <a:defRPr/>
            </a:pPr>
            <a:r>
              <a:rPr lang="en-US" sz="2800" i="1"/>
              <a:t>Use Contraceptive Implants without Restrictions (includes MEC Category 1) </a:t>
            </a:r>
            <a:endParaRPr lang="en-US" sz="2800"/>
          </a:p>
          <a:p>
            <a:pPr marL="274320" indent="-274320" eaLnBrk="1" fontAlgn="auto" hangingPunct="1">
              <a:spcAft>
                <a:spcPts val="0"/>
              </a:spcAft>
              <a:buFont typeface="Wingdings 2"/>
              <a:buChar char=""/>
              <a:defRPr/>
            </a:pPr>
            <a:r>
              <a:rPr lang="en-US" sz="2800"/>
              <a:t> women of reproductive age, from menarche to menopause, with or without children, including the following: Breastfeeding mothers after four weeks postpartum, or immediate postpartum if not breastfeeding </a:t>
            </a:r>
          </a:p>
          <a:p>
            <a:pPr marL="274320" indent="-274320" eaLnBrk="1" fontAlgn="auto" hangingPunct="1">
              <a:spcAft>
                <a:spcPts val="0"/>
              </a:spcAft>
              <a:buFont typeface="Wingdings 2"/>
              <a:buChar char=""/>
              <a:defRPr/>
            </a:pPr>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xmlns="" id="{8869FD18-ACF3-498E-8AA0-97B76C29AD99}"/>
              </a:ext>
            </a:extLst>
          </p:cNvPr>
          <p:cNvSpPr>
            <a:spLocks noGrp="1"/>
          </p:cNvSpPr>
          <p:nvPr>
            <p:ph type="title"/>
          </p:nvPr>
        </p:nvSpPr>
        <p:spPr>
          <a:xfrm>
            <a:off x="-228600" y="274638"/>
            <a:ext cx="9601200" cy="1325562"/>
          </a:xfrm>
        </p:spPr>
        <p:txBody>
          <a:bodyPr rtlCol="0">
            <a:normAutofit fontScale="90000"/>
          </a:bodyPr>
          <a:lstStyle/>
          <a:p>
            <a:pPr eaLnBrk="1" fontAlgn="auto" hangingPunct="1">
              <a:spcAft>
                <a:spcPts val="0"/>
              </a:spcAft>
              <a:defRPr/>
            </a:pPr>
            <a:r>
              <a:rPr lang="en-US" b="1" dirty="0"/>
              <a:t/>
            </a:r>
            <a:br>
              <a:rPr lang="en-US" b="1" dirty="0"/>
            </a:br>
            <a:r>
              <a:rPr lang="en-US" b="1" dirty="0"/>
              <a:t>INTRAUTERINE CONTRACEPTIVE DEVICES (IUCDS) </a:t>
            </a:r>
            <a:r>
              <a:rPr lang="en-US" dirty="0"/>
              <a:t/>
            </a:r>
            <a:br>
              <a:rPr lang="en-US" dirty="0"/>
            </a:br>
            <a:endParaRPr lang="en-US" dirty="0"/>
          </a:p>
        </p:txBody>
      </p:sp>
      <p:sp>
        <p:nvSpPr>
          <p:cNvPr id="116739" name="Content Placeholder 2">
            <a:extLst>
              <a:ext uri="{FF2B5EF4-FFF2-40B4-BE49-F238E27FC236}">
                <a16:creationId xmlns:a16="http://schemas.microsoft.com/office/drawing/2014/main" xmlns="" id="{3E2240F9-5611-45DE-B49C-CF1D231EFCD4}"/>
              </a:ext>
            </a:extLst>
          </p:cNvPr>
          <p:cNvSpPr>
            <a:spLocks noGrp="1"/>
          </p:cNvSpPr>
          <p:nvPr>
            <p:ph idx="1"/>
          </p:nvPr>
        </p:nvSpPr>
        <p:spPr>
          <a:xfrm>
            <a:off x="0" y="1219200"/>
            <a:ext cx="9144000" cy="5638800"/>
          </a:xfrm>
        </p:spPr>
        <p:txBody>
          <a:bodyPr/>
          <a:lstStyle/>
          <a:p>
            <a:pPr eaLnBrk="1" hangingPunct="1"/>
            <a:r>
              <a:rPr lang="en-US" altLang="en-US"/>
              <a:t>The IUCD is a ﬂexible device that is inserted into the uterine cavity by a trained service provider through the vagina. Has strings which assist when checking and removing</a:t>
            </a:r>
          </a:p>
          <a:p>
            <a:pPr eaLnBrk="1" hangingPunct="1"/>
            <a:r>
              <a:rPr lang="en-US" altLang="en-US"/>
              <a:t>It is a safe and highly effective, long-acting contraceptive method. </a:t>
            </a:r>
          </a:p>
          <a:p>
            <a:pPr eaLnBrk="1" hangingPunct="1"/>
            <a:r>
              <a:rPr lang="en-US" altLang="en-US"/>
              <a:t>There are two broad categories of intrauterine contraceptive devices (IUCDs): the copper-based and the hormone-releasing devices. </a:t>
            </a:r>
          </a:p>
          <a:p>
            <a:pPr eaLnBrk="1" hangingPunct="1"/>
            <a:r>
              <a:rPr lang="en-US" altLang="en-US"/>
              <a:t>Lippes loop (no longer available) Unmedicated plastic</a:t>
            </a:r>
            <a:br>
              <a:rPr lang="en-US" altLang="en-US"/>
            </a:br>
            <a:endParaRPr lang="en-US" alt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a:extLst>
              <a:ext uri="{FF2B5EF4-FFF2-40B4-BE49-F238E27FC236}">
                <a16:creationId xmlns:a16="http://schemas.microsoft.com/office/drawing/2014/main" xmlns="" id="{5A62EE0C-2EB5-4CE6-9B80-683F8E1E0751}"/>
              </a:ext>
            </a:extLst>
          </p:cNvPr>
          <p:cNvSpPr>
            <a:spLocks noGrp="1"/>
          </p:cNvSpPr>
          <p:nvPr>
            <p:ph type="title"/>
          </p:nvPr>
        </p:nvSpPr>
        <p:spPr>
          <a:xfrm>
            <a:off x="457200" y="0"/>
            <a:ext cx="8229600" cy="838200"/>
          </a:xfrm>
        </p:spPr>
        <p:txBody>
          <a:bodyPr/>
          <a:lstStyle/>
          <a:p>
            <a:pPr eaLnBrk="1" hangingPunct="1"/>
            <a:r>
              <a:rPr lang="en-US" altLang="en-US">
                <a:solidFill>
                  <a:srgbClr val="7B9899"/>
                </a:solidFill>
              </a:rPr>
              <a:t>Coper-based IUCD</a:t>
            </a:r>
          </a:p>
        </p:txBody>
      </p:sp>
      <p:sp>
        <p:nvSpPr>
          <p:cNvPr id="117763" name="Content Placeholder 2">
            <a:extLst>
              <a:ext uri="{FF2B5EF4-FFF2-40B4-BE49-F238E27FC236}">
                <a16:creationId xmlns:a16="http://schemas.microsoft.com/office/drawing/2014/main" xmlns="" id="{80AD4A25-DA8D-42ED-B1E1-2EFB70FA204B}"/>
              </a:ext>
            </a:extLst>
          </p:cNvPr>
          <p:cNvSpPr>
            <a:spLocks noGrp="1"/>
          </p:cNvSpPr>
          <p:nvPr>
            <p:ph idx="1"/>
          </p:nvPr>
        </p:nvSpPr>
        <p:spPr>
          <a:xfrm>
            <a:off x="0" y="1143000"/>
            <a:ext cx="9144000" cy="4983163"/>
          </a:xfrm>
        </p:spPr>
        <p:txBody>
          <a:bodyPr/>
          <a:lstStyle/>
          <a:p>
            <a:pPr eaLnBrk="1" hangingPunct="1"/>
            <a:r>
              <a:rPr lang="en-US" altLang="en-US"/>
              <a:t>Copper-based devices release copper and work mainly by preventing fertilization</a:t>
            </a:r>
          </a:p>
          <a:p>
            <a:pPr eaLnBrk="1" hangingPunct="1"/>
            <a:r>
              <a:rPr lang="en-US" altLang="en-US"/>
              <a:t>copper IUCDs reduce the number of viable sperm that reach the fallopian tubes</a:t>
            </a:r>
          </a:p>
          <a:p>
            <a:pPr eaLnBrk="1" hangingPunct="1"/>
            <a:r>
              <a:rPr lang="en-US" altLang="en-US"/>
              <a:t>prevention of implantation</a:t>
            </a:r>
          </a:p>
          <a:p>
            <a:pPr eaLnBrk="1" hangingPunct="1"/>
            <a:r>
              <a:rPr lang="en-US" altLang="en-US"/>
              <a:t>In Kenya, the most widely used copper-bearing IUCD is Copper T380A</a:t>
            </a:r>
          </a:p>
          <a:p>
            <a:pPr eaLnBrk="1" hangingPunct="1"/>
            <a:r>
              <a:rPr lang="en-US" altLang="en-US"/>
              <a:t>It provides protection from pregnancy for as long as 12 years</a:t>
            </a:r>
          </a:p>
          <a:p>
            <a:pPr eaLnBrk="1" hangingPunct="1"/>
            <a:endParaRPr lang="en-US" alt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xmlns="" id="{2AEDA47E-D405-4E31-8035-6CA77C943FE8}"/>
              </a:ext>
            </a:extLst>
          </p:cNvPr>
          <p:cNvSpPr>
            <a:spLocks noGrp="1"/>
          </p:cNvSpPr>
          <p:nvPr>
            <p:ph type="title"/>
          </p:nvPr>
        </p:nvSpPr>
        <p:spPr>
          <a:xfrm>
            <a:off x="457200" y="274638"/>
            <a:ext cx="8229600" cy="639762"/>
          </a:xfrm>
        </p:spPr>
        <p:txBody>
          <a:bodyPr rtlCol="0">
            <a:normAutofit fontScale="90000"/>
          </a:bodyPr>
          <a:lstStyle/>
          <a:p>
            <a:pPr eaLnBrk="1" fontAlgn="auto" hangingPunct="1">
              <a:spcAft>
                <a:spcPts val="0"/>
              </a:spcAft>
              <a:defRPr/>
            </a:pPr>
            <a:r>
              <a:rPr lang="en-US" b="1"/>
              <a:t>Hormone-Releasing IUCDs </a:t>
            </a:r>
            <a:r>
              <a:rPr lang="en-US"/>
              <a:t/>
            </a:r>
            <a:br>
              <a:rPr lang="en-US"/>
            </a:br>
            <a:endParaRPr lang="en-US"/>
          </a:p>
        </p:txBody>
      </p:sp>
      <p:sp>
        <p:nvSpPr>
          <p:cNvPr id="118787" name="Content Placeholder 2">
            <a:extLst>
              <a:ext uri="{FF2B5EF4-FFF2-40B4-BE49-F238E27FC236}">
                <a16:creationId xmlns:a16="http://schemas.microsoft.com/office/drawing/2014/main" xmlns="" id="{742D1494-B1A9-4B23-9FE5-346E2AC68939}"/>
              </a:ext>
            </a:extLst>
          </p:cNvPr>
          <p:cNvSpPr>
            <a:spLocks noGrp="1"/>
          </p:cNvSpPr>
          <p:nvPr>
            <p:ph idx="1"/>
          </p:nvPr>
        </p:nvSpPr>
        <p:spPr>
          <a:xfrm>
            <a:off x="0" y="609600"/>
            <a:ext cx="9144000" cy="6248400"/>
          </a:xfrm>
        </p:spPr>
        <p:txBody>
          <a:bodyPr/>
          <a:lstStyle/>
          <a:p>
            <a:pPr eaLnBrk="1" hangingPunct="1"/>
            <a:r>
              <a:rPr lang="en-US" altLang="en-US"/>
              <a:t>The hormone releasing IUCDs are less widely available in Kenya. </a:t>
            </a:r>
          </a:p>
          <a:p>
            <a:pPr eaLnBrk="1" hangingPunct="1"/>
            <a:r>
              <a:rPr lang="en-US" altLang="en-US"/>
              <a:t>They are made of plastic and work by releasing a progestin, levonorgestrel, during a period of ﬁve years. </a:t>
            </a:r>
          </a:p>
          <a:p>
            <a:pPr eaLnBrk="1" hangingPunct="1"/>
            <a:r>
              <a:rPr lang="en-US" altLang="en-US"/>
              <a:t>They work by suppressing ovulation through thickening cervical mucus, and making the endometrium thin. </a:t>
            </a:r>
          </a:p>
          <a:p>
            <a:pPr eaLnBrk="1" hangingPunct="1"/>
            <a:r>
              <a:rPr lang="en-US" altLang="en-US"/>
              <a:t>They are also referred to as Intra-Uterine Systems (IUS). </a:t>
            </a:r>
            <a:r>
              <a:rPr lang="en-US" altLang="en-US" b="1"/>
              <a:t>Mirena</a:t>
            </a:r>
            <a:r>
              <a:rPr lang="en-US" altLang="en-US"/>
              <a:t>, the LNG-20 IUS, is the most widely used hormone-releasing intrauterine system in use in Kenya.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a:extLst>
              <a:ext uri="{FF2B5EF4-FFF2-40B4-BE49-F238E27FC236}">
                <a16:creationId xmlns:a16="http://schemas.microsoft.com/office/drawing/2014/main" xmlns="" id="{6D0A6518-FE99-4673-85EA-8B5AFA339D8F}"/>
              </a:ext>
            </a:extLst>
          </p:cNvPr>
          <p:cNvSpPr>
            <a:spLocks noGrp="1"/>
          </p:cNvSpPr>
          <p:nvPr>
            <p:ph type="title"/>
          </p:nvPr>
        </p:nvSpPr>
        <p:spPr>
          <a:xfrm>
            <a:off x="457200" y="0"/>
            <a:ext cx="8229600" cy="609600"/>
          </a:xfrm>
        </p:spPr>
        <p:txBody>
          <a:bodyPr/>
          <a:lstStyle/>
          <a:p>
            <a:pPr eaLnBrk="1" hangingPunct="1"/>
            <a:r>
              <a:rPr lang="en-US" altLang="en-US">
                <a:solidFill>
                  <a:srgbClr val="7B9899"/>
                </a:solidFill>
              </a:rPr>
              <a:t>IUCD cont.</a:t>
            </a:r>
          </a:p>
        </p:txBody>
      </p:sp>
      <p:sp>
        <p:nvSpPr>
          <p:cNvPr id="119811" name="Content Placeholder 2">
            <a:extLst>
              <a:ext uri="{FF2B5EF4-FFF2-40B4-BE49-F238E27FC236}">
                <a16:creationId xmlns:a16="http://schemas.microsoft.com/office/drawing/2014/main" xmlns="" id="{793EF3FC-52CD-4327-BA08-EA26147318AD}"/>
              </a:ext>
            </a:extLst>
          </p:cNvPr>
          <p:cNvSpPr>
            <a:spLocks noGrp="1"/>
          </p:cNvSpPr>
          <p:nvPr>
            <p:ph idx="1"/>
          </p:nvPr>
        </p:nvSpPr>
        <p:spPr>
          <a:xfrm>
            <a:off x="0" y="381000"/>
            <a:ext cx="9144000" cy="6477000"/>
          </a:xfrm>
        </p:spPr>
        <p:txBody>
          <a:bodyPr/>
          <a:lstStyle/>
          <a:p>
            <a:pPr eaLnBrk="1" hangingPunct="1"/>
            <a:r>
              <a:rPr lang="en-US" altLang="en-US"/>
              <a:t>Also, there is a generic version of Mirena that is available in the Kenya market, and it goes by the name of Lingus. </a:t>
            </a:r>
          </a:p>
          <a:p>
            <a:pPr eaLnBrk="1" hangingPunct="1"/>
            <a:r>
              <a:rPr lang="en-US" altLang="en-US"/>
              <a:t>IUCDs do not prevent pregnancy by causing an abortion.</a:t>
            </a:r>
          </a:p>
          <a:p>
            <a:pPr eaLnBrk="1" hangingPunct="1"/>
            <a:r>
              <a:rPr lang="en-US" altLang="en-US"/>
              <a:t>IUCDs are very safe; they do not cause PID in low-risk couples</a:t>
            </a:r>
          </a:p>
          <a:p>
            <a:pPr eaLnBrk="1" hangingPunct="1"/>
            <a:r>
              <a:rPr lang="en-US" altLang="en-US"/>
              <a:t>Almost all brands of IUCDs have one or two strings, or threads, tied to the lower end</a:t>
            </a:r>
          </a:p>
          <a:p>
            <a:pPr eaLnBrk="1" hangingPunct="1"/>
            <a:r>
              <a:rPr lang="en-US" altLang="en-US" sz="2800"/>
              <a:t>The strings hang through the opening of the cervix into the vagina. After insertion, the strings short, to about 3cm long from the cervical’s external os, or coil the strings around the fornix (postpartum insertion). </a:t>
            </a:r>
          </a:p>
          <a:p>
            <a:pPr eaLnBrk="1" hangingPunct="1">
              <a:buFontTx/>
              <a:buNone/>
            </a:pPr>
            <a:r>
              <a:rPr lang="en-US" altLang="en-US"/>
              <a:t/>
            </a:r>
            <a:br>
              <a:rPr lang="en-US" altLang="en-US"/>
            </a:br>
            <a:endParaRPr lang="en-US" alt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a:extLst>
              <a:ext uri="{FF2B5EF4-FFF2-40B4-BE49-F238E27FC236}">
                <a16:creationId xmlns:a16="http://schemas.microsoft.com/office/drawing/2014/main" xmlns="" id="{7D526A7C-B1B0-4999-8C31-08DF141B35DC}"/>
              </a:ext>
            </a:extLst>
          </p:cNvPr>
          <p:cNvSpPr>
            <a:spLocks noGrp="1"/>
          </p:cNvSpPr>
          <p:nvPr>
            <p:ph type="title"/>
          </p:nvPr>
        </p:nvSpPr>
        <p:spPr/>
        <p:txBody>
          <a:bodyPr rtlCol="0">
            <a:normAutofit fontScale="90000"/>
          </a:bodyPr>
          <a:lstStyle/>
          <a:p>
            <a:pPr eaLnBrk="1" fontAlgn="auto" hangingPunct="1">
              <a:spcAft>
                <a:spcPts val="0"/>
              </a:spcAft>
              <a:defRPr/>
            </a:pPr>
            <a:r>
              <a:rPr lang="en-US"/>
              <a:t>Advantages and Beneﬁts of IUCDs </a:t>
            </a:r>
            <a:br>
              <a:rPr lang="en-US"/>
            </a:br>
            <a:endParaRPr lang="en-US"/>
          </a:p>
        </p:txBody>
      </p:sp>
      <p:sp>
        <p:nvSpPr>
          <p:cNvPr id="120835" name="Content Placeholder 2">
            <a:extLst>
              <a:ext uri="{FF2B5EF4-FFF2-40B4-BE49-F238E27FC236}">
                <a16:creationId xmlns:a16="http://schemas.microsoft.com/office/drawing/2014/main" xmlns="" id="{2AF9FFF5-9C04-4C66-BEE6-49B50492AF90}"/>
              </a:ext>
            </a:extLst>
          </p:cNvPr>
          <p:cNvSpPr>
            <a:spLocks noGrp="1"/>
          </p:cNvSpPr>
          <p:nvPr>
            <p:ph idx="1"/>
          </p:nvPr>
        </p:nvSpPr>
        <p:spPr/>
        <p:txBody>
          <a:bodyPr/>
          <a:lstStyle/>
          <a:p>
            <a:pPr eaLnBrk="1" hangingPunct="1"/>
            <a:r>
              <a:rPr lang="en-US" altLang="en-US" b="1"/>
              <a:t>Contraceptive Beneﬁts </a:t>
            </a:r>
            <a:endParaRPr lang="en-US" altLang="en-US"/>
          </a:p>
          <a:p>
            <a:pPr eaLnBrk="1" hangingPunct="1"/>
            <a:r>
              <a:rPr lang="en-US" altLang="en-US"/>
              <a:t>IUCDs offer the following contraceptive beneﬁts: </a:t>
            </a:r>
          </a:p>
          <a:p>
            <a:pPr eaLnBrk="1" hangingPunct="1">
              <a:buFontTx/>
              <a:buNone/>
            </a:pPr>
            <a:r>
              <a:rPr lang="en-US" altLang="en-US"/>
              <a:t>• 	High effectiveness and safety </a:t>
            </a:r>
          </a:p>
          <a:p>
            <a:pPr eaLnBrk="1" hangingPunct="1">
              <a:buFontTx/>
              <a:buNone/>
            </a:pPr>
            <a:r>
              <a:rPr lang="en-US" altLang="en-US"/>
              <a:t>• 	Immediate effectiveness </a:t>
            </a:r>
          </a:p>
          <a:p>
            <a:pPr eaLnBrk="1" hangingPunct="1">
              <a:buFontTx/>
              <a:buNone/>
            </a:pPr>
            <a:r>
              <a:rPr lang="en-US" altLang="en-US"/>
              <a:t>• 	Long-acting protection </a:t>
            </a:r>
          </a:p>
          <a:p>
            <a:pPr eaLnBrk="1" hangingPunct="1">
              <a:buFontTx/>
              <a:buNone/>
            </a:pPr>
            <a:r>
              <a:rPr lang="en-US" altLang="en-US"/>
              <a:t>• 	Immediate return of fertility upon removal of device </a:t>
            </a:r>
          </a:p>
          <a:p>
            <a:pPr eaLnBrk="1" hangingPunct="1">
              <a:buFontTx/>
              <a:buNone/>
            </a:pPr>
            <a:r>
              <a:rPr lang="en-US" altLang="en-US"/>
              <a:t/>
            </a:r>
            <a:br>
              <a:rPr lang="en-US" altLang="en-US"/>
            </a:br>
            <a:r>
              <a:rPr lang="en-US" altLang="en-US"/>
              <a:t> </a:t>
            </a:r>
          </a:p>
          <a:p>
            <a:pPr eaLnBrk="1" hangingPunct="1"/>
            <a:endParaRPr lang="en-US" alt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a:extLst>
              <a:ext uri="{FF2B5EF4-FFF2-40B4-BE49-F238E27FC236}">
                <a16:creationId xmlns:a16="http://schemas.microsoft.com/office/drawing/2014/main" xmlns="" id="{38B13107-3804-407E-A6B5-D80C32E6A35C}"/>
              </a:ext>
            </a:extLst>
          </p:cNvPr>
          <p:cNvSpPr>
            <a:spLocks noGrp="1"/>
          </p:cNvSpPr>
          <p:nvPr>
            <p:ph type="title"/>
          </p:nvPr>
        </p:nvSpPr>
        <p:spPr>
          <a:xfrm>
            <a:off x="-381000" y="0"/>
            <a:ext cx="10287000" cy="990600"/>
          </a:xfrm>
        </p:spPr>
        <p:txBody>
          <a:bodyPr/>
          <a:lstStyle/>
          <a:p>
            <a:pPr eaLnBrk="1" hangingPunct="1"/>
            <a:r>
              <a:rPr lang="en-US" altLang="en-US" b="1">
                <a:solidFill>
                  <a:srgbClr val="7B9899"/>
                </a:solidFill>
              </a:rPr>
              <a:t>Other Beneﬁts of</a:t>
            </a:r>
            <a:r>
              <a:rPr lang="en-US" altLang="en-US">
                <a:solidFill>
                  <a:srgbClr val="7B9899"/>
                </a:solidFill>
              </a:rPr>
              <a:t> IUCDs</a:t>
            </a:r>
          </a:p>
        </p:txBody>
      </p:sp>
      <p:sp>
        <p:nvSpPr>
          <p:cNvPr id="121859" name="Content Placeholder 2">
            <a:extLst>
              <a:ext uri="{FF2B5EF4-FFF2-40B4-BE49-F238E27FC236}">
                <a16:creationId xmlns:a16="http://schemas.microsoft.com/office/drawing/2014/main" xmlns="" id="{6B9579D2-5E3C-4E01-8944-D9752643531D}"/>
              </a:ext>
            </a:extLst>
          </p:cNvPr>
          <p:cNvSpPr>
            <a:spLocks noGrp="1"/>
          </p:cNvSpPr>
          <p:nvPr>
            <p:ph idx="1"/>
          </p:nvPr>
        </p:nvSpPr>
        <p:spPr>
          <a:xfrm>
            <a:off x="0" y="990600"/>
            <a:ext cx="9144000" cy="5867400"/>
          </a:xfrm>
        </p:spPr>
        <p:txBody>
          <a:bodyPr/>
          <a:lstStyle/>
          <a:p>
            <a:pPr eaLnBrk="1" hangingPunct="1"/>
            <a:r>
              <a:rPr lang="en-US" altLang="en-US"/>
              <a:t>IUCDs do not interfere with intercourse. </a:t>
            </a:r>
          </a:p>
          <a:p>
            <a:pPr eaLnBrk="1" hangingPunct="1">
              <a:buFontTx/>
              <a:buNone/>
            </a:pPr>
            <a:r>
              <a:rPr lang="en-US" altLang="en-US"/>
              <a:t>• 	Women who are breastfeeding can use IUCDs. </a:t>
            </a:r>
          </a:p>
          <a:p>
            <a:pPr eaLnBrk="1" hangingPunct="1">
              <a:buFontTx/>
              <a:buNone/>
            </a:pPr>
            <a:r>
              <a:rPr lang="en-US" altLang="en-US"/>
              <a:t>• 	IUCDs help prevent ectopic pregnancies. </a:t>
            </a:r>
          </a:p>
          <a:p>
            <a:pPr eaLnBrk="1" hangingPunct="1">
              <a:buFontTx/>
              <a:buNone/>
            </a:pPr>
            <a:r>
              <a:rPr lang="en-US" altLang="en-US"/>
              <a:t>• 	Women can use IUCDs immediately after delivery (to use LNG-IUS, breastfeeding women should wait till four weeks postpartum). </a:t>
            </a:r>
          </a:p>
          <a:p>
            <a:pPr eaLnBrk="1" hangingPunct="1">
              <a:buFontTx/>
              <a:buNone/>
            </a:pPr>
            <a:r>
              <a:rPr lang="en-US" altLang="en-US"/>
              <a:t>• 	IUCDs, including the Cu-IUCDS, might help protect from endometrial cancer. </a:t>
            </a:r>
          </a:p>
          <a:p>
            <a:pPr eaLnBrk="1" hangingPunct="1">
              <a:buFontTx/>
              <a:buNone/>
            </a:pPr>
            <a:r>
              <a:rPr lang="en-US" altLang="en-US"/>
              <a:t>• 	LNG-IUS do not increase bleeding as Cu-IUCDS do; they may reduce menstrual bleeding or cause amenorrhoea. </a:t>
            </a:r>
          </a:p>
          <a:p>
            <a:pPr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F3A4A978-ADFF-464E-B273-56587AB629CA}"/>
              </a:ext>
            </a:extLst>
          </p:cNvPr>
          <p:cNvSpPr>
            <a:spLocks noGrp="1" noChangeArrowheads="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sz="4000" b="1" dirty="0"/>
              <a:t>Modern family planning</a:t>
            </a:r>
          </a:p>
        </p:txBody>
      </p:sp>
      <p:sp>
        <p:nvSpPr>
          <p:cNvPr id="14339" name="Rectangle 3">
            <a:extLst>
              <a:ext uri="{FF2B5EF4-FFF2-40B4-BE49-F238E27FC236}">
                <a16:creationId xmlns:a16="http://schemas.microsoft.com/office/drawing/2014/main" xmlns="" id="{FA85796A-707B-404D-B462-EFD2BD457F35}"/>
              </a:ext>
            </a:extLst>
          </p:cNvPr>
          <p:cNvSpPr>
            <a:spLocks noGrp="1" noChangeArrowheads="1"/>
          </p:cNvSpPr>
          <p:nvPr>
            <p:ph idx="1"/>
          </p:nvPr>
        </p:nvSpPr>
        <p:spPr>
          <a:xfrm>
            <a:off x="0" y="838200"/>
            <a:ext cx="8991600" cy="6019800"/>
          </a:xfrm>
        </p:spPr>
        <p:txBody>
          <a:bodyPr/>
          <a:lstStyle/>
          <a:p>
            <a:pPr eaLnBrk="1" hangingPunct="1"/>
            <a:r>
              <a:rPr lang="en-US" altLang="en-US" sz="2800"/>
              <a:t>Urbanization and civilization have brought about a lot of changes in society which necessitated modern methods of FP</a:t>
            </a:r>
          </a:p>
          <a:p>
            <a:pPr eaLnBrk="1" hangingPunct="1"/>
            <a:r>
              <a:rPr lang="en-US" altLang="en-US" sz="2800"/>
              <a:t>It took collaborative efforts of multiple stakeholders such as government, private practitioners and international bodies</a:t>
            </a:r>
          </a:p>
          <a:p>
            <a:pPr eaLnBrk="1" hangingPunct="1"/>
            <a:r>
              <a:rPr lang="en-US" altLang="en-US" sz="2800"/>
              <a:t>In 1950s private practitioners started family planning clinics</a:t>
            </a:r>
          </a:p>
          <a:p>
            <a:pPr eaLnBrk="1" hangingPunct="1"/>
            <a:r>
              <a:rPr lang="en-US" altLang="en-US" sz="2800"/>
              <a:t>In 1956 Family planning association of Kenya was started spear headed by Dr. Mwathi and other volunteers</a:t>
            </a:r>
          </a:p>
          <a:p>
            <a:pPr eaLnBrk="1" hangingPunct="1"/>
            <a:r>
              <a:rPr lang="en-US" altLang="en-US" sz="2800"/>
              <a:t>In 1962 FPA was incorporated as a member of the international planned parenthood federation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a:extLst>
              <a:ext uri="{FF2B5EF4-FFF2-40B4-BE49-F238E27FC236}">
                <a16:creationId xmlns:a16="http://schemas.microsoft.com/office/drawing/2014/main" xmlns="" id="{325474CF-857C-4800-B803-F83AF0C8A10F}"/>
              </a:ext>
            </a:extLst>
          </p:cNvPr>
          <p:cNvSpPr>
            <a:spLocks noGrp="1"/>
          </p:cNvSpPr>
          <p:nvPr>
            <p:ph type="title"/>
          </p:nvPr>
        </p:nvSpPr>
        <p:spPr>
          <a:xfrm>
            <a:off x="0" y="0"/>
            <a:ext cx="8686800" cy="762000"/>
          </a:xfrm>
        </p:spPr>
        <p:txBody>
          <a:bodyPr rtlCol="0">
            <a:normAutofit fontScale="90000"/>
          </a:bodyPr>
          <a:lstStyle/>
          <a:p>
            <a:pPr eaLnBrk="1" fontAlgn="auto" hangingPunct="1">
              <a:spcAft>
                <a:spcPts val="0"/>
              </a:spcAft>
              <a:defRPr/>
            </a:pPr>
            <a:r>
              <a:rPr lang="en-US"/>
              <a:t/>
            </a:r>
            <a:br>
              <a:rPr lang="en-US"/>
            </a:br>
            <a:r>
              <a:rPr lang="en-US"/>
              <a:t>When Can an IUCD Be Inserted? </a:t>
            </a:r>
            <a:br>
              <a:rPr lang="en-US"/>
            </a:br>
            <a:endParaRPr lang="en-US"/>
          </a:p>
        </p:txBody>
      </p:sp>
      <p:sp>
        <p:nvSpPr>
          <p:cNvPr id="122883" name="Content Placeholder 2">
            <a:extLst>
              <a:ext uri="{FF2B5EF4-FFF2-40B4-BE49-F238E27FC236}">
                <a16:creationId xmlns:a16="http://schemas.microsoft.com/office/drawing/2014/main" xmlns="" id="{6C0F8EAC-7E34-4FD6-B6A3-FEAFC09C6905}"/>
              </a:ext>
            </a:extLst>
          </p:cNvPr>
          <p:cNvSpPr>
            <a:spLocks noGrp="1"/>
          </p:cNvSpPr>
          <p:nvPr>
            <p:ph idx="1"/>
          </p:nvPr>
        </p:nvSpPr>
        <p:spPr>
          <a:xfrm>
            <a:off x="0" y="762000"/>
            <a:ext cx="9144000" cy="6096000"/>
          </a:xfrm>
        </p:spPr>
        <p:txBody>
          <a:bodyPr/>
          <a:lstStyle/>
          <a:p>
            <a:pPr eaLnBrk="1" hangingPunct="1"/>
            <a:r>
              <a:rPr lang="en-US" altLang="en-US"/>
              <a:t>The IUCD insertion is categorised as postpartum, postarbotal, and interval. </a:t>
            </a:r>
          </a:p>
          <a:p>
            <a:pPr eaLnBrk="1" hangingPunct="1">
              <a:buFontTx/>
              <a:buNone/>
            </a:pPr>
            <a:r>
              <a:rPr lang="en-US" altLang="en-US"/>
              <a:t>• 	Postpartum insertion (does not apply to LNG-IUS if the woman intends to or is breastfeeding. Breastfeeding women can have LNG-IUD inserted at four weeks): </a:t>
            </a:r>
          </a:p>
          <a:p>
            <a:pPr eaLnBrk="1" hangingPunct="1"/>
            <a:r>
              <a:rPr lang="en-US" altLang="en-US"/>
              <a:t>Trans-caesarean (i.e., following a caesarean delivery): The IUCD can be inserted before the uterus is sutured. -–Post-placental: The IUCD can be inserted within 10 minutes after expulsion of the placenta following a vaginal delivery. </a:t>
            </a:r>
          </a:p>
          <a:p>
            <a:pPr eaLnBrk="1" hangingPunct="1"/>
            <a:r>
              <a:rPr lang="en-US" altLang="en-US"/>
              <a:t>-–•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a:extLst>
              <a:ext uri="{FF2B5EF4-FFF2-40B4-BE49-F238E27FC236}">
                <a16:creationId xmlns:a16="http://schemas.microsoft.com/office/drawing/2014/main" xmlns="" id="{49925D08-CACE-44F7-8666-A4BC657EE219}"/>
              </a:ext>
            </a:extLst>
          </p:cNvPr>
          <p:cNvSpPr>
            <a:spLocks noGrp="1"/>
          </p:cNvSpPr>
          <p:nvPr>
            <p:ph type="title"/>
          </p:nvPr>
        </p:nvSpPr>
        <p:spPr>
          <a:xfrm>
            <a:off x="457200" y="274638"/>
            <a:ext cx="8229600" cy="639762"/>
          </a:xfrm>
        </p:spPr>
        <p:txBody>
          <a:bodyPr/>
          <a:lstStyle/>
          <a:p>
            <a:pPr eaLnBrk="1" hangingPunct="1"/>
            <a:r>
              <a:rPr lang="en-US" altLang="en-US">
                <a:solidFill>
                  <a:srgbClr val="7B9899"/>
                </a:solidFill>
              </a:rPr>
              <a:t>When to insert IUCD cont.</a:t>
            </a:r>
          </a:p>
        </p:txBody>
      </p:sp>
      <p:sp>
        <p:nvSpPr>
          <p:cNvPr id="123907" name="Content Placeholder 2">
            <a:extLst>
              <a:ext uri="{FF2B5EF4-FFF2-40B4-BE49-F238E27FC236}">
                <a16:creationId xmlns:a16="http://schemas.microsoft.com/office/drawing/2014/main" xmlns="" id="{E12C4065-C8D8-4E0F-A524-6FA9EEF6D2FC}"/>
              </a:ext>
            </a:extLst>
          </p:cNvPr>
          <p:cNvSpPr>
            <a:spLocks noGrp="1"/>
          </p:cNvSpPr>
          <p:nvPr>
            <p:ph idx="1"/>
          </p:nvPr>
        </p:nvSpPr>
        <p:spPr>
          <a:xfrm>
            <a:off x="0" y="838200"/>
            <a:ext cx="9144000" cy="5287963"/>
          </a:xfrm>
        </p:spPr>
        <p:txBody>
          <a:bodyPr/>
          <a:lstStyle/>
          <a:p>
            <a:pPr eaLnBrk="1" hangingPunct="1"/>
            <a:r>
              <a:rPr lang="en-US" altLang="en-US"/>
              <a:t>Immediate postpartum: The IUCD can be inserted after the post-placental window, but within 48 hours of delivery. If IUCD is not inserted within 48 hours, wait until four weeks after delivery. </a:t>
            </a:r>
          </a:p>
          <a:p>
            <a:pPr eaLnBrk="1" hangingPunct="1">
              <a:buFontTx/>
              <a:buNone/>
            </a:pPr>
            <a:r>
              <a:rPr lang="en-US" altLang="en-US"/>
              <a:t>• 	Postabortion where there are no complications. Following ﬁrst or second trimester abortion, insert the IUCD immediately or within 12 days. Insertion of the IUCD should be undertaken only after genital tract infection has been ruled out.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a:extLst>
              <a:ext uri="{FF2B5EF4-FFF2-40B4-BE49-F238E27FC236}">
                <a16:creationId xmlns:a16="http://schemas.microsoft.com/office/drawing/2014/main" xmlns="" id="{8A650313-9586-4F0B-AA77-C2FA54D6A51D}"/>
              </a:ext>
            </a:extLst>
          </p:cNvPr>
          <p:cNvSpPr>
            <a:spLocks noGrp="1"/>
          </p:cNvSpPr>
          <p:nvPr>
            <p:ph type="title"/>
          </p:nvPr>
        </p:nvSpPr>
        <p:spPr>
          <a:xfrm>
            <a:off x="0" y="274638"/>
            <a:ext cx="8686800" cy="1143000"/>
          </a:xfrm>
        </p:spPr>
        <p:txBody>
          <a:bodyPr/>
          <a:lstStyle/>
          <a:p>
            <a:pPr eaLnBrk="1" hangingPunct="1"/>
            <a:r>
              <a:rPr lang="en-US" altLang="en-US">
                <a:solidFill>
                  <a:srgbClr val="7B9899"/>
                </a:solidFill>
              </a:rPr>
              <a:t>Timing of Insertion of IUCD cont.</a:t>
            </a:r>
          </a:p>
        </p:txBody>
      </p:sp>
      <p:sp>
        <p:nvSpPr>
          <p:cNvPr id="124931" name="Content Placeholder 2">
            <a:extLst>
              <a:ext uri="{FF2B5EF4-FFF2-40B4-BE49-F238E27FC236}">
                <a16:creationId xmlns:a16="http://schemas.microsoft.com/office/drawing/2014/main" xmlns="" id="{F109F6BA-495F-4F8D-B493-80E03A3D272B}"/>
              </a:ext>
            </a:extLst>
          </p:cNvPr>
          <p:cNvSpPr>
            <a:spLocks noGrp="1"/>
          </p:cNvSpPr>
          <p:nvPr>
            <p:ph idx="1"/>
          </p:nvPr>
        </p:nvSpPr>
        <p:spPr>
          <a:xfrm>
            <a:off x="228600" y="1600200"/>
            <a:ext cx="8763000" cy="4800600"/>
          </a:xfrm>
        </p:spPr>
        <p:txBody>
          <a:bodyPr/>
          <a:lstStyle/>
          <a:p>
            <a:pPr eaLnBrk="1" hangingPunct="1"/>
            <a:r>
              <a:rPr lang="en-US" altLang="en-US"/>
              <a:t>If there is suspicion of infection, or there is signiﬁcant injury to the genital tract, insertion should be delayed until after appropriate treatment (see interval insertion). </a:t>
            </a:r>
          </a:p>
          <a:p>
            <a:pPr eaLnBrk="1" hangingPunct="1"/>
            <a:r>
              <a:rPr lang="en-US" altLang="en-US" b="1"/>
              <a:t>Interval</a:t>
            </a:r>
            <a:r>
              <a:rPr lang="en-US" altLang="en-US"/>
              <a:t>: Insert IUCD within the ﬁrst 12 days after the start of menstrual bleeding or any other time of woman’s menstrual cycle if provider is reasonably sure she is not pregnant. </a:t>
            </a:r>
          </a:p>
          <a:p>
            <a:pPr eaLnBrk="1" hangingPunct="1"/>
            <a:endParaRPr lang="en-US" alt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a:extLst>
              <a:ext uri="{FF2B5EF4-FFF2-40B4-BE49-F238E27FC236}">
                <a16:creationId xmlns:a16="http://schemas.microsoft.com/office/drawing/2014/main" xmlns="" id="{EDD6CAB7-CEE9-40E7-930C-CDCDC8A1A981}"/>
              </a:ext>
            </a:extLst>
          </p:cNvPr>
          <p:cNvSpPr>
            <a:spLocks noGrp="1"/>
          </p:cNvSpPr>
          <p:nvPr>
            <p:ph type="title"/>
          </p:nvPr>
        </p:nvSpPr>
        <p:spPr/>
        <p:txBody>
          <a:bodyPr/>
          <a:lstStyle/>
          <a:p>
            <a:pPr eaLnBrk="1" hangingPunct="1"/>
            <a:r>
              <a:rPr lang="en-US" altLang="en-US">
                <a:solidFill>
                  <a:srgbClr val="7B9899"/>
                </a:solidFill>
              </a:rPr>
              <a:t>MEC for IUCD</a:t>
            </a:r>
          </a:p>
        </p:txBody>
      </p:sp>
      <p:sp>
        <p:nvSpPr>
          <p:cNvPr id="125955" name="Content Placeholder 2">
            <a:extLst>
              <a:ext uri="{FF2B5EF4-FFF2-40B4-BE49-F238E27FC236}">
                <a16:creationId xmlns:a16="http://schemas.microsoft.com/office/drawing/2014/main" xmlns="" id="{C8AA641D-8E17-4CF8-8008-CAF72EFFEB9A}"/>
              </a:ext>
            </a:extLst>
          </p:cNvPr>
          <p:cNvSpPr>
            <a:spLocks noGrp="1"/>
          </p:cNvSpPr>
          <p:nvPr>
            <p:ph idx="1"/>
          </p:nvPr>
        </p:nvSpPr>
        <p:spPr/>
        <p:txBody>
          <a:bodyPr/>
          <a:lstStyle/>
          <a:p>
            <a:pPr eaLnBrk="1" hangingPunct="1"/>
            <a:r>
              <a:rPr lang="en-US" altLang="en-US"/>
              <a:t>IUCDs can comfortably be inserted to majority of women including those contra-indicated to hormonal methods apart from the hormone releasing IUCDs.</a:t>
            </a:r>
          </a:p>
          <a:p>
            <a:pPr eaLnBrk="1" hangingPunct="1"/>
            <a:r>
              <a:rPr lang="en-US" altLang="en-US"/>
              <a:t>For MEC category 2,3 and 4 see table in word document</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a:extLst>
              <a:ext uri="{FF2B5EF4-FFF2-40B4-BE49-F238E27FC236}">
                <a16:creationId xmlns:a16="http://schemas.microsoft.com/office/drawing/2014/main" xmlns="" id="{F51A4E03-D7EA-4AF7-A053-97E1B5BAC89F}"/>
              </a:ext>
            </a:extLst>
          </p:cNvPr>
          <p:cNvSpPr>
            <a:spLocks noGrp="1"/>
          </p:cNvSpPr>
          <p:nvPr>
            <p:ph type="title"/>
          </p:nvPr>
        </p:nvSpPr>
        <p:spPr/>
        <p:txBody>
          <a:bodyPr rtlCol="0">
            <a:normAutofit fontScale="90000"/>
          </a:bodyPr>
          <a:lstStyle/>
          <a:p>
            <a:pPr eaLnBrk="1" fontAlgn="auto" hangingPunct="1">
              <a:spcAft>
                <a:spcPts val="0"/>
              </a:spcAft>
              <a:defRPr/>
            </a:pPr>
            <a:r>
              <a:rPr lang="en-US" b="1"/>
              <a:t>NOTE: </a:t>
            </a:r>
            <a:r>
              <a:rPr lang="en-US"/>
              <a:t/>
            </a:r>
            <a:br>
              <a:rPr lang="en-US"/>
            </a:br>
            <a:endParaRPr lang="en-US"/>
          </a:p>
        </p:txBody>
      </p:sp>
      <p:sp>
        <p:nvSpPr>
          <p:cNvPr id="126979" name="Content Placeholder 2">
            <a:extLst>
              <a:ext uri="{FF2B5EF4-FFF2-40B4-BE49-F238E27FC236}">
                <a16:creationId xmlns:a16="http://schemas.microsoft.com/office/drawing/2014/main" xmlns="" id="{87BDFF09-AA30-4775-9006-2C2FEDD1C5A2}"/>
              </a:ext>
            </a:extLst>
          </p:cNvPr>
          <p:cNvSpPr>
            <a:spLocks noGrp="1"/>
          </p:cNvSpPr>
          <p:nvPr>
            <p:ph idx="1"/>
          </p:nvPr>
        </p:nvSpPr>
        <p:spPr/>
        <p:txBody>
          <a:bodyPr/>
          <a:lstStyle/>
          <a:p>
            <a:pPr eaLnBrk="1" hangingPunct="1"/>
            <a:r>
              <a:rPr lang="en-US" altLang="en-US"/>
              <a:t>Postpartum IUCD is contraindicated in situations that increase the risk of infections. </a:t>
            </a:r>
          </a:p>
          <a:p>
            <a:pPr eaLnBrk="1" hangingPunct="1"/>
            <a:r>
              <a:rPr lang="en-US" altLang="en-US"/>
              <a:t>These situations include: </a:t>
            </a:r>
          </a:p>
          <a:p>
            <a:pPr eaLnBrk="1" hangingPunct="1"/>
            <a:r>
              <a:rPr lang="en-US" altLang="en-US"/>
              <a:t>• Prolonged rupture of membranes </a:t>
            </a:r>
          </a:p>
          <a:p>
            <a:pPr eaLnBrk="1" hangingPunct="1"/>
            <a:r>
              <a:rPr lang="en-US" altLang="en-US"/>
              <a:t>• Prolonged labour </a:t>
            </a:r>
          </a:p>
          <a:p>
            <a:pPr eaLnBrk="1" hangingPunct="1"/>
            <a:r>
              <a:rPr lang="en-US" altLang="en-US"/>
              <a:t>• Puerperal genital infection </a:t>
            </a:r>
          </a:p>
          <a:p>
            <a:pPr eaLnBrk="1" hangingPunct="1"/>
            <a:r>
              <a:rPr lang="en-US" altLang="en-US"/>
              <a:t>• Puerperal sepsis </a:t>
            </a:r>
          </a:p>
          <a:p>
            <a:pPr eaLnBrk="1" hangingPunct="1"/>
            <a:endParaRPr lang="en-US" alt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a:extLst>
              <a:ext uri="{FF2B5EF4-FFF2-40B4-BE49-F238E27FC236}">
                <a16:creationId xmlns:a16="http://schemas.microsoft.com/office/drawing/2014/main" xmlns="" id="{C63EC5D3-9531-432B-B8B3-C0323BF2825F}"/>
              </a:ext>
            </a:extLst>
          </p:cNvPr>
          <p:cNvSpPr>
            <a:spLocks noGrp="1"/>
          </p:cNvSpPr>
          <p:nvPr>
            <p:ph type="title"/>
          </p:nvPr>
        </p:nvSpPr>
        <p:spPr>
          <a:xfrm>
            <a:off x="0" y="274638"/>
            <a:ext cx="9144000" cy="1143000"/>
          </a:xfrm>
        </p:spPr>
        <p:txBody>
          <a:bodyPr rtlCol="0">
            <a:normAutofit fontScale="90000"/>
          </a:bodyPr>
          <a:lstStyle/>
          <a:p>
            <a:pPr eaLnBrk="1" fontAlgn="auto" hangingPunct="1">
              <a:spcAft>
                <a:spcPts val="0"/>
              </a:spcAft>
              <a:defRPr/>
            </a:pPr>
            <a:r>
              <a:rPr lang="en-US" sz="6000" b="1"/>
              <a:t/>
            </a:r>
            <a:br>
              <a:rPr lang="en-US" sz="6000" b="1"/>
            </a:br>
            <a:r>
              <a:rPr lang="en-US" sz="6000" b="1"/>
              <a:t>Post-insertion Follow-Up </a:t>
            </a:r>
            <a:r>
              <a:rPr lang="en-US" sz="6000"/>
              <a:t/>
            </a:r>
            <a:br>
              <a:rPr lang="en-US" sz="6000"/>
            </a:br>
            <a:endParaRPr lang="en-US"/>
          </a:p>
        </p:txBody>
      </p:sp>
      <p:sp>
        <p:nvSpPr>
          <p:cNvPr id="100355" name="Content Placeholder 2">
            <a:extLst>
              <a:ext uri="{FF2B5EF4-FFF2-40B4-BE49-F238E27FC236}">
                <a16:creationId xmlns:a16="http://schemas.microsoft.com/office/drawing/2014/main" xmlns="" id="{FC1B7F20-BDE0-4AF7-9608-417A49C78CBA}"/>
              </a:ext>
            </a:extLst>
          </p:cNvPr>
          <p:cNvSpPr>
            <a:spLocks noGrp="1"/>
          </p:cNvSpPr>
          <p:nvPr>
            <p:ph idx="1"/>
          </p:nvPr>
        </p:nvSpPr>
        <p:spPr>
          <a:xfrm>
            <a:off x="457200" y="1752600"/>
            <a:ext cx="8229600" cy="4373563"/>
          </a:xfrm>
        </p:spPr>
        <p:txBody>
          <a:bodyPr rtlCol="0">
            <a:normAutofit fontScale="85000" lnSpcReduction="20000"/>
          </a:bodyPr>
          <a:lstStyle/>
          <a:p>
            <a:pPr marL="274320" indent="-274320" eaLnBrk="1" fontAlgn="auto" hangingPunct="1">
              <a:spcAft>
                <a:spcPts val="0"/>
              </a:spcAft>
              <a:buFont typeface="Wingdings 2"/>
              <a:buChar char=""/>
              <a:defRPr/>
            </a:pPr>
            <a:r>
              <a:rPr lang="en-US" sz="3600"/>
              <a:t>Arrange a follow-up visit three to six weeks after insertion. </a:t>
            </a:r>
          </a:p>
          <a:p>
            <a:pPr marL="274320" indent="-274320" eaLnBrk="1" fontAlgn="auto" hangingPunct="1">
              <a:spcAft>
                <a:spcPts val="0"/>
              </a:spcAft>
              <a:buFont typeface="Wingdings 2"/>
              <a:buChar char=""/>
              <a:defRPr/>
            </a:pPr>
            <a:r>
              <a:rPr lang="en-US" sz="3600"/>
              <a:t>If IUCD strings cannot be felt on bimanual examination, refer client for ultrasound scan or X-Ray to conﬁrm whether the device is still in situ.</a:t>
            </a:r>
          </a:p>
          <a:p>
            <a:pPr marL="274320" indent="-274320" eaLnBrk="1" fontAlgn="auto" hangingPunct="1">
              <a:spcAft>
                <a:spcPts val="0"/>
              </a:spcAft>
              <a:buFont typeface="Wingdings 2"/>
              <a:buChar char=""/>
              <a:defRPr/>
            </a:pPr>
            <a:r>
              <a:rPr lang="en-US" sz="3600"/>
              <a:t> Advise the woman to use a back-up contraceptive method in the meanwhile. </a:t>
            </a:r>
          </a:p>
          <a:p>
            <a:pPr marL="274320" indent="-274320" eaLnBrk="1" fontAlgn="auto" hangingPunct="1">
              <a:spcAft>
                <a:spcPts val="0"/>
              </a:spcAft>
              <a:buFontTx/>
              <a:buNone/>
              <a:defRPr/>
            </a:pPr>
            <a:r>
              <a:rPr lang="en-US" sz="3600"/>
              <a:t/>
            </a:r>
            <a:br>
              <a:rPr lang="en-US" sz="3600"/>
            </a:br>
            <a:endParaRPr lang="en-US" sz="36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a:extLst>
              <a:ext uri="{FF2B5EF4-FFF2-40B4-BE49-F238E27FC236}">
                <a16:creationId xmlns:a16="http://schemas.microsoft.com/office/drawing/2014/main" xmlns="" id="{A3A904D8-F0D2-46B2-BB12-514B08FEBC6E}"/>
              </a:ext>
            </a:extLst>
          </p:cNvPr>
          <p:cNvSpPr>
            <a:spLocks noGrp="1"/>
          </p:cNvSpPr>
          <p:nvPr>
            <p:ph type="title"/>
          </p:nvPr>
        </p:nvSpPr>
        <p:spPr>
          <a:xfrm>
            <a:off x="457200" y="0"/>
            <a:ext cx="8229600" cy="1066800"/>
          </a:xfrm>
        </p:spPr>
        <p:txBody>
          <a:bodyPr rtlCol="0">
            <a:normAutofit fontScale="90000"/>
          </a:bodyPr>
          <a:lstStyle/>
          <a:p>
            <a:pPr eaLnBrk="1" fontAlgn="auto" hangingPunct="1">
              <a:spcAft>
                <a:spcPts val="0"/>
              </a:spcAft>
              <a:defRPr/>
            </a:pPr>
            <a:r>
              <a:rPr lang="en-US"/>
              <a:t>Limitations, Problems, and Side Effects with the Use of IUCDs</a:t>
            </a:r>
          </a:p>
        </p:txBody>
      </p:sp>
      <p:sp>
        <p:nvSpPr>
          <p:cNvPr id="129027" name="Content Placeholder 2">
            <a:extLst>
              <a:ext uri="{FF2B5EF4-FFF2-40B4-BE49-F238E27FC236}">
                <a16:creationId xmlns:a16="http://schemas.microsoft.com/office/drawing/2014/main" xmlns="" id="{1938A354-812A-4E93-9D82-718419E963EC}"/>
              </a:ext>
            </a:extLst>
          </p:cNvPr>
          <p:cNvSpPr>
            <a:spLocks noGrp="1"/>
          </p:cNvSpPr>
          <p:nvPr>
            <p:ph idx="1"/>
          </p:nvPr>
        </p:nvSpPr>
        <p:spPr>
          <a:xfrm>
            <a:off x="0" y="914400"/>
            <a:ext cx="9144000" cy="5943600"/>
          </a:xfrm>
        </p:spPr>
        <p:txBody>
          <a:bodyPr/>
          <a:lstStyle/>
          <a:p>
            <a:pPr eaLnBrk="1" hangingPunct="1"/>
            <a:r>
              <a:rPr lang="en-US" altLang="en-US"/>
              <a:t>An IUCD requires a trained provider to insert and remove the device. </a:t>
            </a:r>
          </a:p>
          <a:p>
            <a:pPr eaLnBrk="1" hangingPunct="1">
              <a:buFontTx/>
              <a:buNone/>
            </a:pPr>
            <a:r>
              <a:rPr lang="en-US" altLang="en-US"/>
              <a:t>• 	Appropriate infection-prevention practices must be observed during insertion and removal. </a:t>
            </a:r>
          </a:p>
          <a:p>
            <a:pPr eaLnBrk="1" hangingPunct="1">
              <a:buFontTx/>
              <a:buNone/>
            </a:pPr>
            <a:r>
              <a:rPr lang="en-US" altLang="en-US"/>
              <a:t>• 	Cu-IUCDs might increase menstrual bleeding and cause cramping, more commonly during the ﬁrst few months of use (LNG-IUs do not increase menstrual bleeding).  </a:t>
            </a:r>
          </a:p>
          <a:p>
            <a:pPr eaLnBrk="1" hangingPunct="1">
              <a:buFontTx/>
              <a:buNone/>
            </a:pPr>
            <a:r>
              <a:rPr lang="en-US" altLang="en-US"/>
              <a:t>• IUCDs do not protect against STIs or HIV/AIDS. </a:t>
            </a:r>
          </a:p>
          <a:p>
            <a:pPr eaLnBrk="1" hangingPunct="1">
              <a:buFontTx/>
              <a:buNone/>
            </a:pPr>
            <a:r>
              <a:rPr lang="en-US" altLang="en-US"/>
              <a:t>• An IUCD could be expelled or translocated. </a:t>
            </a:r>
          </a:p>
          <a:p>
            <a:pPr eaLnBrk="1" hangingPunct="1">
              <a:buFontTx/>
              <a:buNone/>
            </a:pPr>
            <a:r>
              <a:rPr lang="en-US" altLang="en-US"/>
              <a:t>• Uterine Perforation could occur, but this is rare. </a:t>
            </a:r>
          </a:p>
          <a:p>
            <a:pPr eaLnBrk="1" hangingPunct="1">
              <a:buFontTx/>
              <a:buNone/>
            </a:pPr>
            <a:r>
              <a:rPr lang="en-US" altLang="en-US"/>
              <a:t> </a:t>
            </a:r>
          </a:p>
          <a:p>
            <a:pPr eaLnBrk="1" hangingPunct="1"/>
            <a:endParaRPr lang="en-US" alt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a:extLst>
              <a:ext uri="{FF2B5EF4-FFF2-40B4-BE49-F238E27FC236}">
                <a16:creationId xmlns:a16="http://schemas.microsoft.com/office/drawing/2014/main" xmlns="" id="{99475C42-C344-43AA-BEB9-0D39F69A100C}"/>
              </a:ext>
            </a:extLst>
          </p:cNvPr>
          <p:cNvSpPr>
            <a:spLocks noGrp="1"/>
          </p:cNvSpPr>
          <p:nvPr>
            <p:ph type="title"/>
          </p:nvPr>
        </p:nvSpPr>
        <p:spPr/>
        <p:txBody>
          <a:bodyPr rtlCol="0">
            <a:normAutofit fontScale="90000"/>
          </a:bodyPr>
          <a:lstStyle/>
          <a:p>
            <a:pPr eaLnBrk="1" fontAlgn="auto" hangingPunct="1">
              <a:spcAft>
                <a:spcPts val="0"/>
              </a:spcAft>
              <a:defRPr/>
            </a:pPr>
            <a:r>
              <a:rPr lang="en-US"/>
              <a:t>Obtaining This Method </a:t>
            </a:r>
            <a:br>
              <a:rPr lang="en-US"/>
            </a:br>
            <a:endParaRPr lang="en-US"/>
          </a:p>
        </p:txBody>
      </p:sp>
      <p:sp>
        <p:nvSpPr>
          <p:cNvPr id="130051" name="Content Placeholder 2">
            <a:extLst>
              <a:ext uri="{FF2B5EF4-FFF2-40B4-BE49-F238E27FC236}">
                <a16:creationId xmlns:a16="http://schemas.microsoft.com/office/drawing/2014/main" xmlns="" id="{5A2DEA85-2171-4B27-9189-56DAF7C27D00}"/>
              </a:ext>
            </a:extLst>
          </p:cNvPr>
          <p:cNvSpPr>
            <a:spLocks noGrp="1"/>
          </p:cNvSpPr>
          <p:nvPr>
            <p:ph idx="1"/>
          </p:nvPr>
        </p:nvSpPr>
        <p:spPr>
          <a:xfrm>
            <a:off x="0" y="838200"/>
            <a:ext cx="9144000" cy="5287963"/>
          </a:xfrm>
        </p:spPr>
        <p:txBody>
          <a:bodyPr/>
          <a:lstStyle/>
          <a:p>
            <a:pPr eaLnBrk="1" hangingPunct="1"/>
            <a:r>
              <a:rPr lang="en-US" altLang="en-US"/>
              <a:t>IUCDs should be provided within facilities that follow appropriate infection prevention practices: </a:t>
            </a:r>
            <a:endParaRPr lang="en-US" altLang="en-US" sz="3600"/>
          </a:p>
          <a:p>
            <a:pPr eaLnBrk="1" hangingPunct="1">
              <a:buFontTx/>
              <a:buNone/>
            </a:pPr>
            <a:r>
              <a:rPr lang="en-US" altLang="en-US"/>
              <a:t>• 	Level 5 and above (prov. hospitals and others) </a:t>
            </a:r>
            <a:endParaRPr lang="en-US" altLang="en-US" sz="3600"/>
          </a:p>
          <a:p>
            <a:pPr eaLnBrk="1" hangingPunct="1">
              <a:buFontTx/>
              <a:buNone/>
            </a:pPr>
            <a:r>
              <a:rPr lang="en-US" altLang="en-US"/>
              <a:t>• 	Level 4 (district hospitals) </a:t>
            </a:r>
            <a:endParaRPr lang="en-US" altLang="en-US" sz="3600"/>
          </a:p>
          <a:p>
            <a:pPr eaLnBrk="1" hangingPunct="1">
              <a:buFontTx/>
              <a:buNone/>
            </a:pPr>
            <a:r>
              <a:rPr lang="en-US" altLang="en-US"/>
              <a:t>• 	Level 3 (health centres, nursing or maternity homes) </a:t>
            </a:r>
            <a:endParaRPr lang="en-US" altLang="en-US" sz="3600"/>
          </a:p>
          <a:p>
            <a:pPr eaLnBrk="1" hangingPunct="1">
              <a:buFontTx/>
              <a:buNone/>
            </a:pPr>
            <a:r>
              <a:rPr lang="en-US" altLang="en-US"/>
              <a:t>• 	Level 2 (dispensaries, private clinics) </a:t>
            </a:r>
            <a:endParaRPr lang="en-US" altLang="en-US" sz="3600"/>
          </a:p>
          <a:p>
            <a:pPr lvl="1" eaLnBrk="1" hangingPunct="1">
              <a:buFontTx/>
              <a:buNone/>
            </a:pPr>
            <a:r>
              <a:rPr lang="en-US" altLang="en-US"/>
              <a:t>• 	Level 1 (outreach by trained clinicians) </a:t>
            </a:r>
            <a:endParaRPr lang="en-US" altLang="en-US" sz="3200"/>
          </a:p>
          <a:p>
            <a:pPr eaLnBrk="1" hangingPunct="1"/>
            <a:endParaRPr lang="en-US" alt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a:extLst>
              <a:ext uri="{FF2B5EF4-FFF2-40B4-BE49-F238E27FC236}">
                <a16:creationId xmlns:a16="http://schemas.microsoft.com/office/drawing/2014/main" xmlns="" id="{1F89BDE6-D9BF-4A65-83FC-485FE2769433}"/>
              </a:ext>
            </a:extLst>
          </p:cNvPr>
          <p:cNvSpPr>
            <a:spLocks noGrp="1"/>
          </p:cNvSpPr>
          <p:nvPr>
            <p:ph type="title"/>
          </p:nvPr>
        </p:nvSpPr>
        <p:spPr/>
        <p:txBody>
          <a:bodyPr/>
          <a:lstStyle/>
          <a:p>
            <a:pPr eaLnBrk="1" hangingPunct="1"/>
            <a:r>
              <a:rPr lang="en-US" altLang="en-US">
                <a:solidFill>
                  <a:srgbClr val="7B9899"/>
                </a:solidFill>
              </a:rPr>
              <a:t>Authorized service providers</a:t>
            </a:r>
          </a:p>
        </p:txBody>
      </p:sp>
      <p:sp>
        <p:nvSpPr>
          <p:cNvPr id="131075" name="Content Placeholder 2">
            <a:extLst>
              <a:ext uri="{FF2B5EF4-FFF2-40B4-BE49-F238E27FC236}">
                <a16:creationId xmlns:a16="http://schemas.microsoft.com/office/drawing/2014/main" xmlns="" id="{4CE72C46-5D06-4145-9FC7-64B8AB81D4A6}"/>
              </a:ext>
            </a:extLst>
          </p:cNvPr>
          <p:cNvSpPr>
            <a:spLocks noGrp="1"/>
          </p:cNvSpPr>
          <p:nvPr>
            <p:ph idx="1"/>
          </p:nvPr>
        </p:nvSpPr>
        <p:spPr/>
        <p:txBody>
          <a:bodyPr/>
          <a:lstStyle/>
          <a:p>
            <a:pPr lvl="1" eaLnBrk="1" hangingPunct="1"/>
            <a:r>
              <a:rPr lang="en-US" altLang="en-US"/>
              <a:t>IUCDs can be obtained from service providers with appropriate training: </a:t>
            </a:r>
            <a:endParaRPr lang="en-US" altLang="en-US" sz="3200"/>
          </a:p>
          <a:p>
            <a:pPr eaLnBrk="1" hangingPunct="1">
              <a:buFontTx/>
              <a:buNone/>
            </a:pPr>
            <a:r>
              <a:rPr lang="en-US" altLang="en-US"/>
              <a:t>• 	Medical doctors </a:t>
            </a:r>
            <a:endParaRPr lang="en-US" altLang="en-US" sz="3600"/>
          </a:p>
          <a:p>
            <a:pPr eaLnBrk="1" hangingPunct="1">
              <a:buFontTx/>
              <a:buNone/>
            </a:pPr>
            <a:r>
              <a:rPr lang="en-US" altLang="en-US"/>
              <a:t>• 	Nurses or midwives </a:t>
            </a:r>
            <a:endParaRPr lang="en-US" altLang="en-US" sz="3600"/>
          </a:p>
          <a:p>
            <a:pPr eaLnBrk="1" hangingPunct="1">
              <a:buFontTx/>
              <a:buNone/>
            </a:pPr>
            <a:r>
              <a:rPr lang="en-US" altLang="en-US"/>
              <a:t>• 	Clinical ofﬁcers </a:t>
            </a:r>
            <a:endParaRPr lang="en-US" altLang="en-US" sz="3600"/>
          </a:p>
          <a:p>
            <a:pPr eaLnBrk="1" hangingPunct="1">
              <a:buFontTx/>
              <a:buNone/>
            </a:pPr>
            <a:endParaRPr lang="en-US" alt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a:extLst>
              <a:ext uri="{FF2B5EF4-FFF2-40B4-BE49-F238E27FC236}">
                <a16:creationId xmlns:a16="http://schemas.microsoft.com/office/drawing/2014/main" xmlns="" id="{5F4C2030-3E29-40E0-B081-C5C622AB133D}"/>
              </a:ext>
            </a:extLst>
          </p:cNvPr>
          <p:cNvSpPr>
            <a:spLocks noGrp="1"/>
          </p:cNvSpPr>
          <p:nvPr>
            <p:ph type="title"/>
          </p:nvPr>
        </p:nvSpPr>
        <p:spPr/>
        <p:txBody>
          <a:bodyPr/>
          <a:lstStyle/>
          <a:p>
            <a:pPr eaLnBrk="1" hangingPunct="1"/>
            <a:r>
              <a:rPr lang="en-US" altLang="en-US">
                <a:solidFill>
                  <a:srgbClr val="7B9899"/>
                </a:solidFill>
              </a:rPr>
              <a:t>Management of common side effects </a:t>
            </a:r>
          </a:p>
        </p:txBody>
      </p:sp>
      <p:graphicFrame>
        <p:nvGraphicFramePr>
          <p:cNvPr id="4" name="Content Placeholder 3">
            <a:extLst>
              <a:ext uri="{FF2B5EF4-FFF2-40B4-BE49-F238E27FC236}">
                <a16:creationId xmlns:a16="http://schemas.microsoft.com/office/drawing/2014/main" xmlns="" id="{82E6A365-8761-4E5F-8941-DA05CBEFC100}"/>
              </a:ext>
            </a:extLst>
          </p:cNvPr>
          <p:cNvGraphicFramePr>
            <a:graphicFrameLocks noGrp="1"/>
          </p:cNvGraphicFramePr>
          <p:nvPr>
            <p:ph idx="1"/>
          </p:nvPr>
        </p:nvGraphicFramePr>
        <p:xfrm>
          <a:off x="0" y="1600200"/>
          <a:ext cx="9144000" cy="9821863"/>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xmlns="" val="20000"/>
                    </a:ext>
                  </a:extLst>
                </a:gridCol>
                <a:gridCol w="5410200">
                  <a:extLst>
                    <a:ext uri="{9D8B030D-6E8A-4147-A177-3AD203B41FA5}">
                      <a16:colId xmlns:a16="http://schemas.microsoft.com/office/drawing/2014/main" xmlns="" val="20001"/>
                    </a:ext>
                  </a:extLst>
                </a:gridCol>
              </a:tblGrid>
              <a:tr h="385326">
                <a:tc>
                  <a:txBody>
                    <a:bodyPr/>
                    <a:lstStyle/>
                    <a:p>
                      <a:r>
                        <a:rPr lang="en-US" sz="1900" dirty="0"/>
                        <a:t>Type of problem</a:t>
                      </a:r>
                    </a:p>
                  </a:txBody>
                  <a:tcPr marT="47506" marB="47506"/>
                </a:tc>
                <a:tc>
                  <a:txBody>
                    <a:bodyPr/>
                    <a:lstStyle/>
                    <a:p>
                      <a:r>
                        <a:rPr lang="en-US" sz="1900" dirty="0"/>
                        <a:t>management</a:t>
                      </a:r>
                    </a:p>
                  </a:txBody>
                  <a:tcPr marT="47506" marB="47506"/>
                </a:tc>
                <a:extLst>
                  <a:ext uri="{0D108BD9-81ED-4DB2-BD59-A6C34878D82A}">
                    <a16:rowId xmlns:a16="http://schemas.microsoft.com/office/drawing/2014/main" xmlns="" val="10000"/>
                  </a:ext>
                </a:extLst>
              </a:tr>
              <a:tr h="963730">
                <a:tc>
                  <a:txBody>
                    <a:bodyPr/>
                    <a:lstStyle/>
                    <a:p>
                      <a:r>
                        <a:rPr lang="en-US" sz="1900" dirty="0"/>
                        <a:t>Abnormal</a:t>
                      </a:r>
                      <a:r>
                        <a:rPr lang="en-US" sz="1900" baseline="0" dirty="0"/>
                        <a:t> bleeding such as spotting, irregular or heavy bleeding</a:t>
                      </a:r>
                      <a:endParaRPr lang="en-US" sz="1900" dirty="0"/>
                    </a:p>
                  </a:txBody>
                  <a:tcPr marT="47506" marB="47506"/>
                </a:tc>
                <a:tc>
                  <a:txBody>
                    <a:bodyPr/>
                    <a:lstStyle/>
                    <a:p>
                      <a:r>
                        <a:rPr lang="en-US" sz="1900" dirty="0"/>
                        <a:t>Counsel and </a:t>
                      </a:r>
                      <a:r>
                        <a:rPr lang="en-US" sz="1900" dirty="0" err="1"/>
                        <a:t>reasure</a:t>
                      </a:r>
                      <a:r>
                        <a:rPr lang="en-US" sz="1900" dirty="0"/>
                        <a:t> the client that the problem is common in the first 3-4 months but will end with time</a:t>
                      </a:r>
                    </a:p>
                  </a:txBody>
                  <a:tcPr marT="47506" marB="47506"/>
                </a:tc>
                <a:extLst>
                  <a:ext uri="{0D108BD9-81ED-4DB2-BD59-A6C34878D82A}">
                    <a16:rowId xmlns:a16="http://schemas.microsoft.com/office/drawing/2014/main" xmlns="" val="10001"/>
                  </a:ext>
                </a:extLst>
              </a:tr>
              <a:tr h="963730">
                <a:tc>
                  <a:txBody>
                    <a:bodyPr/>
                    <a:lstStyle/>
                    <a:p>
                      <a:endParaRPr lang="en-US" sz="1900" dirty="0"/>
                    </a:p>
                  </a:txBody>
                  <a:tcPr marT="47506" marB="47506"/>
                </a:tc>
                <a:tc>
                  <a:txBody>
                    <a:bodyPr/>
                    <a:lstStyle/>
                    <a:p>
                      <a:r>
                        <a:rPr lang="en-US" sz="1900" dirty="0"/>
                        <a:t>If more serious give some NSAIDS </a:t>
                      </a:r>
                      <a:r>
                        <a:rPr lang="en-US" sz="1900" dirty="0" err="1"/>
                        <a:t>eg</a:t>
                      </a:r>
                      <a:r>
                        <a:rPr lang="en-US" sz="1900" dirty="0"/>
                        <a:t> ibuprofen. She may be advised to see a </a:t>
                      </a:r>
                      <a:r>
                        <a:rPr lang="en-US" sz="1900" dirty="0" err="1"/>
                        <a:t>gynaecologist</a:t>
                      </a:r>
                      <a:r>
                        <a:rPr lang="en-US" sz="1900" dirty="0"/>
                        <a:t> or choose another method</a:t>
                      </a:r>
                    </a:p>
                  </a:txBody>
                  <a:tcPr marT="47506" marB="47506"/>
                </a:tc>
                <a:extLst>
                  <a:ext uri="{0D108BD9-81ED-4DB2-BD59-A6C34878D82A}">
                    <a16:rowId xmlns:a16="http://schemas.microsoft.com/office/drawing/2014/main" xmlns="" val="10002"/>
                  </a:ext>
                </a:extLst>
              </a:tr>
              <a:tr h="1253303">
                <a:tc>
                  <a:txBody>
                    <a:bodyPr/>
                    <a:lstStyle/>
                    <a:p>
                      <a:r>
                        <a:rPr lang="en-US" sz="1900" dirty="0"/>
                        <a:t>Pregnancy with the IUCD in situ</a:t>
                      </a:r>
                    </a:p>
                  </a:txBody>
                  <a:tcPr marT="47506" marB="47506"/>
                </a:tc>
                <a:tc>
                  <a:txBody>
                    <a:bodyPr/>
                    <a:lstStyle/>
                    <a:p>
                      <a:r>
                        <a:rPr lang="en-US" sz="1900" dirty="0"/>
                        <a:t>Counsel</a:t>
                      </a:r>
                      <a:r>
                        <a:rPr lang="en-US" sz="1900" baseline="0" dirty="0"/>
                        <a:t> on the possibility of a miscarriage and need to remove it or leave it but have a closer follow up, and to report any signs of excessive bleeding. </a:t>
                      </a:r>
                      <a:endParaRPr lang="en-US" sz="1900" dirty="0"/>
                    </a:p>
                  </a:txBody>
                  <a:tcPr marT="47506" marB="47506"/>
                </a:tc>
                <a:extLst>
                  <a:ext uri="{0D108BD9-81ED-4DB2-BD59-A6C34878D82A}">
                    <a16:rowId xmlns:a16="http://schemas.microsoft.com/office/drawing/2014/main" xmlns="" val="10003"/>
                  </a:ext>
                </a:extLst>
              </a:tr>
              <a:tr h="4133013">
                <a:tc>
                  <a:txBody>
                    <a:bodyPr/>
                    <a:lstStyle/>
                    <a:p>
                      <a:r>
                        <a:rPr lang="en-US" sz="1900" kern="1200" dirty="0">
                          <a:solidFill>
                            <a:schemeClr val="dk1"/>
                          </a:solidFill>
                          <a:latin typeface="+mn-lt"/>
                          <a:ea typeface="+mn-ea"/>
                          <a:cs typeface="+mn-cs"/>
                        </a:rPr>
                        <a:t>A woman experiences abdominal cramps, pain, and severe </a:t>
                      </a:r>
                      <a:r>
                        <a:rPr lang="en-US" sz="1900" kern="1200" dirty="0" err="1">
                          <a:solidFill>
                            <a:schemeClr val="dk1"/>
                          </a:solidFill>
                          <a:latin typeface="+mn-lt"/>
                          <a:ea typeface="+mn-ea"/>
                          <a:cs typeface="+mn-cs"/>
                        </a:rPr>
                        <a:t>dysmenorrhoea</a:t>
                      </a:r>
                      <a:r>
                        <a:rPr lang="en-US" sz="1900" kern="1200" dirty="0">
                          <a:solidFill>
                            <a:schemeClr val="dk1"/>
                          </a:solidFill>
                          <a:latin typeface="+mn-lt"/>
                          <a:ea typeface="+mn-ea"/>
                          <a:cs typeface="+mn-cs"/>
                        </a:rPr>
                        <a:t>. </a:t>
                      </a:r>
                      <a:endParaRPr lang="en-US" sz="1900" dirty="0"/>
                    </a:p>
                  </a:txBody>
                  <a:tcPr marT="47506" marB="475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500" dirty="0">
                          <a:solidFill>
                            <a:srgbClr val="211D1E"/>
                          </a:solidFill>
                          <a:latin typeface="Optima"/>
                          <a:ea typeface="Times New Roman"/>
                          <a:cs typeface="Optima"/>
                        </a:rPr>
                        <a:t>All women should be </a:t>
                      </a:r>
                      <a:r>
                        <a:rPr lang="en-US" sz="2500" dirty="0" err="1">
                          <a:solidFill>
                            <a:srgbClr val="211D1E"/>
                          </a:solidFill>
                          <a:latin typeface="Optima"/>
                          <a:ea typeface="Times New Roman"/>
                          <a:cs typeface="Optima"/>
                        </a:rPr>
                        <a:t>counselled</a:t>
                      </a:r>
                      <a:r>
                        <a:rPr lang="en-US" sz="2500" dirty="0">
                          <a:solidFill>
                            <a:srgbClr val="211D1E"/>
                          </a:solidFill>
                          <a:latin typeface="Optima"/>
                          <a:ea typeface="Times New Roman"/>
                          <a:cs typeface="Optima"/>
                        </a:rPr>
                        <a:t> on potential changes in menstrual cycle before the IUCD is inserted. Examination should rule out partial expulsion of the IUCD, ectopic pregnancy, or PID (see below). Treat </a:t>
                      </a:r>
                      <a:r>
                        <a:rPr lang="en-US" sz="2500" dirty="0" err="1">
                          <a:solidFill>
                            <a:srgbClr val="211D1E"/>
                          </a:solidFill>
                          <a:latin typeface="Optima"/>
                          <a:ea typeface="Times New Roman"/>
                          <a:cs typeface="Optima"/>
                        </a:rPr>
                        <a:t>dysmenorrhoea</a:t>
                      </a:r>
                      <a:r>
                        <a:rPr lang="en-US" sz="2500" dirty="0">
                          <a:solidFill>
                            <a:srgbClr val="211D1E"/>
                          </a:solidFill>
                          <a:latin typeface="Optima"/>
                          <a:ea typeface="Times New Roman"/>
                          <a:cs typeface="Optima"/>
                        </a:rPr>
                        <a:t> with analgesics. If persistent, rule out pelvic pathology (refer and manage as appropriate-referral protocol</a:t>
                      </a:r>
                      <a:r>
                        <a:rPr lang="en-US" sz="1900" dirty="0">
                          <a:solidFill>
                            <a:srgbClr val="211D1E"/>
                          </a:solidFill>
                          <a:latin typeface="Optima"/>
                          <a:ea typeface="Times New Roman"/>
                          <a:cs typeface="Optima"/>
                        </a:rPr>
                        <a:t>). </a:t>
                      </a:r>
                      <a:endParaRPr lang="en-US" sz="19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latin typeface="Optima"/>
                        <a:ea typeface="Times New Roman"/>
                        <a:cs typeface="Optima"/>
                      </a:endParaRPr>
                    </a:p>
                    <a:p>
                      <a:pPr marL="0" marR="0">
                        <a:spcBef>
                          <a:spcPts val="0"/>
                        </a:spcBef>
                        <a:spcAft>
                          <a:spcPts val="0"/>
                        </a:spcAft>
                      </a:pPr>
                      <a:r>
                        <a:rPr lang="en-US" sz="900" dirty="0">
                          <a:solidFill>
                            <a:srgbClr val="211D1E"/>
                          </a:solidFill>
                          <a:latin typeface="Optima"/>
                          <a:ea typeface="Times New Roman"/>
                          <a:cs typeface="Optima"/>
                        </a:rPr>
                        <a:t> </a:t>
                      </a: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xmlns="" val="10004"/>
                  </a:ext>
                </a:extLst>
              </a:tr>
              <a:tr h="1737436">
                <a:tc>
                  <a:txBody>
                    <a:bodyPr/>
                    <a:lstStyle/>
                    <a:p>
                      <a:r>
                        <a:rPr lang="en-US" sz="1900" kern="1200" dirty="0">
                          <a:solidFill>
                            <a:schemeClr val="dk1"/>
                          </a:solidFill>
                          <a:latin typeface="+mn-lt"/>
                          <a:ea typeface="+mn-ea"/>
                          <a:cs typeface="+mn-cs"/>
                        </a:rPr>
                        <a:t>A woman using an IUCD is diagnosed with PID. </a:t>
                      </a:r>
                      <a:endParaRPr lang="en-US" sz="1900" dirty="0"/>
                    </a:p>
                  </a:txBody>
                  <a:tcPr marT="47506" marB="47506"/>
                </a:tc>
                <a:tc>
                  <a:txBody>
                    <a:bodyPr/>
                    <a:lstStyle/>
                    <a:p>
                      <a:pPr marL="0" marR="0">
                        <a:spcBef>
                          <a:spcPts val="0"/>
                        </a:spcBef>
                        <a:spcAft>
                          <a:spcPts val="0"/>
                        </a:spcAft>
                      </a:pPr>
                      <a:r>
                        <a:rPr lang="en-US" sz="1900" kern="1200" dirty="0">
                          <a:solidFill>
                            <a:schemeClr val="dk1"/>
                          </a:solidFill>
                          <a:latin typeface="+mn-lt"/>
                          <a:ea typeface="+mn-ea"/>
                          <a:cs typeface="+mn-cs"/>
                        </a:rPr>
                        <a:t>Treat the PID using appropriate antibiotics. There is no need to remove the IUCD if she wishes to continue its use. If symptoms do not improve after a few (2-3) days of antibiotics, removal of the IUCD might be considered and antibiotic treatment continued or reviewed. </a:t>
                      </a: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xmlns="" val="10005"/>
                  </a:ext>
                </a:extLst>
              </a:tr>
              <a:tr h="385326">
                <a:tc>
                  <a:txBody>
                    <a:bodyPr/>
                    <a:lstStyle/>
                    <a:p>
                      <a:endParaRPr lang="en-US" sz="1900" dirty="0"/>
                    </a:p>
                  </a:txBody>
                  <a:tcPr marT="47506" marB="47506"/>
                </a:tc>
                <a:tc>
                  <a:txBody>
                    <a:bodyPr/>
                    <a:lstStyle/>
                    <a:p>
                      <a:pPr marL="0" marR="0">
                        <a:spcBef>
                          <a:spcPts val="0"/>
                        </a:spcBef>
                        <a:spcAft>
                          <a:spcPts val="0"/>
                        </a:spcAft>
                      </a:pPr>
                      <a:endParaRPr lang="en-US" sz="12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xmlns=""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36F6B341-A624-4529-8A79-B54C62818F4D}"/>
              </a:ext>
            </a:extLst>
          </p:cNvPr>
          <p:cNvSpPr>
            <a:spLocks noGrp="1" noChangeArrowheads="1"/>
          </p:cNvSpPr>
          <p:nvPr>
            <p:ph type="title"/>
          </p:nvPr>
        </p:nvSpPr>
        <p:spPr>
          <a:xfrm>
            <a:off x="457200" y="0"/>
            <a:ext cx="8229600" cy="914400"/>
          </a:xfrm>
        </p:spPr>
        <p:txBody>
          <a:bodyPr/>
          <a:lstStyle/>
          <a:p>
            <a:pPr eaLnBrk="1" hangingPunct="1"/>
            <a:r>
              <a:rPr lang="en-US" altLang="en-US" b="1">
                <a:solidFill>
                  <a:srgbClr val="7B9899"/>
                </a:solidFill>
              </a:rPr>
              <a:t>Government participation</a:t>
            </a:r>
          </a:p>
        </p:txBody>
      </p:sp>
      <p:sp>
        <p:nvSpPr>
          <p:cNvPr id="15363" name="Rectangle 3">
            <a:extLst>
              <a:ext uri="{FF2B5EF4-FFF2-40B4-BE49-F238E27FC236}">
                <a16:creationId xmlns:a16="http://schemas.microsoft.com/office/drawing/2014/main" xmlns="" id="{CD597DF2-FE26-4473-AA5A-3B69C207C036}"/>
              </a:ext>
            </a:extLst>
          </p:cNvPr>
          <p:cNvSpPr>
            <a:spLocks noGrp="1" noChangeArrowheads="1"/>
          </p:cNvSpPr>
          <p:nvPr>
            <p:ph idx="1"/>
          </p:nvPr>
        </p:nvSpPr>
        <p:spPr>
          <a:xfrm>
            <a:off x="0" y="838200"/>
            <a:ext cx="8915400" cy="6019800"/>
          </a:xfrm>
        </p:spPr>
        <p:txBody>
          <a:bodyPr/>
          <a:lstStyle/>
          <a:p>
            <a:pPr eaLnBrk="1" hangingPunct="1">
              <a:lnSpc>
                <a:spcPct val="80000"/>
              </a:lnSpc>
            </a:pPr>
            <a:r>
              <a:rPr lang="en-US" altLang="en-US" sz="2800"/>
              <a:t>Initially FP services were offered by FPA with very minimal government support</a:t>
            </a:r>
          </a:p>
          <a:p>
            <a:pPr eaLnBrk="1" hangingPunct="1">
              <a:lnSpc>
                <a:spcPct val="80000"/>
              </a:lnSpc>
            </a:pPr>
            <a:r>
              <a:rPr lang="en-US" altLang="en-US" sz="2800"/>
              <a:t>In 1965 the government through parliament accepted to play a more active role in the provision of FP services so as to control the rapid population growth.</a:t>
            </a:r>
          </a:p>
          <a:p>
            <a:pPr eaLnBrk="1" hangingPunct="1">
              <a:lnSpc>
                <a:spcPct val="80000"/>
              </a:lnSpc>
            </a:pPr>
            <a:r>
              <a:rPr lang="en-US" altLang="en-US" sz="2800"/>
              <a:t>This was spearheaded by population council and in 1967 population council of kenya was formed consisting of govt. ministries under direction of ministry of economic planning with government financial support.</a:t>
            </a:r>
          </a:p>
          <a:p>
            <a:pPr eaLnBrk="1" hangingPunct="1">
              <a:lnSpc>
                <a:spcPct val="80000"/>
              </a:lnSpc>
            </a:pPr>
            <a:r>
              <a:rPr lang="en-US" altLang="en-US" sz="2800"/>
              <a:t>In 1</a:t>
            </a:r>
            <a:r>
              <a:rPr lang="en-US" altLang="en-US" sz="2800" baseline="30000"/>
              <a:t>st</a:t>
            </a:r>
            <a:r>
              <a:rPr lang="en-US" altLang="en-US" sz="2800"/>
              <a:t> May1968 Kenya government declared family panning services free of charge and were integrated with other health services in hospitals.</a:t>
            </a:r>
          </a:p>
          <a:p>
            <a:pPr eaLnBrk="1" hangingPunct="1">
              <a:lnSpc>
                <a:spcPct val="80000"/>
              </a:lnSpc>
            </a:pPr>
            <a:r>
              <a:rPr lang="en-US" altLang="en-US" sz="2800"/>
              <a:t>Several service delivery points and mobile units were established and enrolled nurse midwives trained to offer the services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a:extLst>
              <a:ext uri="{FF2B5EF4-FFF2-40B4-BE49-F238E27FC236}">
                <a16:creationId xmlns:a16="http://schemas.microsoft.com/office/drawing/2014/main" xmlns="" id="{5ACBE793-0D16-41EC-B1F0-58DA7C3A6D27}"/>
              </a:ext>
            </a:extLst>
          </p:cNvPr>
          <p:cNvSpPr>
            <a:spLocks noGrp="1"/>
          </p:cNvSpPr>
          <p:nvPr>
            <p:ph type="title"/>
          </p:nvPr>
        </p:nvSpPr>
        <p:spPr>
          <a:xfrm>
            <a:off x="457200" y="0"/>
            <a:ext cx="8229600" cy="1295400"/>
          </a:xfrm>
        </p:spPr>
        <p:txBody>
          <a:bodyPr/>
          <a:lstStyle/>
          <a:p>
            <a:pPr eaLnBrk="1" hangingPunct="1"/>
            <a:r>
              <a:rPr lang="en-US" altLang="en-US" b="1">
                <a:solidFill>
                  <a:srgbClr val="7B9899"/>
                </a:solidFill>
              </a:rPr>
              <a:t>VOLUNTARY SURGICAL CONTRACEPTION</a:t>
            </a:r>
            <a:endParaRPr lang="en-US" altLang="en-US">
              <a:solidFill>
                <a:srgbClr val="7B9899"/>
              </a:solidFill>
            </a:endParaRPr>
          </a:p>
        </p:txBody>
      </p:sp>
      <p:sp>
        <p:nvSpPr>
          <p:cNvPr id="134147" name="Content Placeholder 2">
            <a:extLst>
              <a:ext uri="{FF2B5EF4-FFF2-40B4-BE49-F238E27FC236}">
                <a16:creationId xmlns:a16="http://schemas.microsoft.com/office/drawing/2014/main" xmlns="" id="{300F93C2-A3B9-473A-910B-AA4D0FE09720}"/>
              </a:ext>
            </a:extLst>
          </p:cNvPr>
          <p:cNvSpPr>
            <a:spLocks noGrp="1"/>
          </p:cNvSpPr>
          <p:nvPr>
            <p:ph idx="1"/>
          </p:nvPr>
        </p:nvSpPr>
        <p:spPr>
          <a:xfrm>
            <a:off x="0" y="1143000"/>
            <a:ext cx="9144000" cy="5715000"/>
          </a:xfrm>
        </p:spPr>
        <p:txBody>
          <a:bodyPr/>
          <a:lstStyle/>
          <a:p>
            <a:pPr eaLnBrk="1" hangingPunct="1"/>
            <a:r>
              <a:rPr lang="en-US" altLang="en-US"/>
              <a:t>Voluntary Surgical Contraception (VSC) includes female and male sterilisation procedures</a:t>
            </a:r>
            <a:r>
              <a:rPr lang="en-US" altLang="en-US" baseline="30000"/>
              <a:t> </a:t>
            </a:r>
            <a:r>
              <a:rPr lang="en-US" altLang="en-US"/>
              <a:t> that are intended to provide permanent contraception. </a:t>
            </a:r>
          </a:p>
          <a:p>
            <a:pPr eaLnBrk="1" hangingPunct="1"/>
            <a:r>
              <a:rPr lang="en-US" altLang="en-US"/>
              <a:t>As such, special care must be taken to assure that every client who chooses this method does so voluntarily and is fully informed about the permanence of this method and the availability of alternative, long-acting, highly effective methods. </a:t>
            </a:r>
          </a:p>
          <a:p>
            <a:pPr eaLnBrk="1" hangingPunct="1"/>
            <a:r>
              <a:rPr lang="en-US" altLang="en-US"/>
              <a:t>No medical contra-indications to most clients</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a:extLst>
              <a:ext uri="{FF2B5EF4-FFF2-40B4-BE49-F238E27FC236}">
                <a16:creationId xmlns:a16="http://schemas.microsoft.com/office/drawing/2014/main" xmlns="" id="{CC129F97-6F45-431C-8485-2FFCC69835AE}"/>
              </a:ext>
            </a:extLst>
          </p:cNvPr>
          <p:cNvSpPr>
            <a:spLocks noGrp="1"/>
          </p:cNvSpPr>
          <p:nvPr>
            <p:ph type="title"/>
          </p:nvPr>
        </p:nvSpPr>
        <p:spPr>
          <a:xfrm>
            <a:off x="457200" y="274638"/>
            <a:ext cx="8229600" cy="868362"/>
          </a:xfrm>
        </p:spPr>
        <p:txBody>
          <a:bodyPr/>
          <a:lstStyle/>
          <a:p>
            <a:pPr eaLnBrk="1" hangingPunct="1"/>
            <a:r>
              <a:rPr lang="en-US" altLang="en-US">
                <a:solidFill>
                  <a:srgbClr val="7B9899"/>
                </a:solidFill>
              </a:rPr>
              <a:t>Caution in voluntary surgial contraception</a:t>
            </a:r>
          </a:p>
        </p:txBody>
      </p:sp>
      <p:sp>
        <p:nvSpPr>
          <p:cNvPr id="135171" name="Content Placeholder 2">
            <a:extLst>
              <a:ext uri="{FF2B5EF4-FFF2-40B4-BE49-F238E27FC236}">
                <a16:creationId xmlns:a16="http://schemas.microsoft.com/office/drawing/2014/main" xmlns="" id="{C75A90DC-9023-48C4-82FE-DF737573D145}"/>
              </a:ext>
            </a:extLst>
          </p:cNvPr>
          <p:cNvSpPr>
            <a:spLocks noGrp="1"/>
          </p:cNvSpPr>
          <p:nvPr>
            <p:ph idx="1"/>
          </p:nvPr>
        </p:nvSpPr>
        <p:spPr>
          <a:xfrm>
            <a:off x="228600" y="1371600"/>
            <a:ext cx="8915400" cy="5486400"/>
          </a:xfrm>
        </p:spPr>
        <p:txBody>
          <a:bodyPr/>
          <a:lstStyle/>
          <a:p>
            <a:pPr eaLnBrk="1" hangingPunct="1"/>
            <a:r>
              <a:rPr lang="en-US" altLang="en-US"/>
              <a:t>Caution must be taken when the following individuals choose permanent methods: Nulliparous women; youth; men who have not fathered a child; and persons with mental health problems, including depressive disorders.</a:t>
            </a:r>
            <a:r>
              <a:rPr lang="en-US" altLang="en-US" b="1"/>
              <a:t> </a:t>
            </a:r>
          </a:p>
          <a:p>
            <a:pPr eaLnBrk="1" hangingPunct="1"/>
            <a:r>
              <a:rPr lang="en-US" altLang="en-US" b="1"/>
              <a:t>Sterilisation does not protect against STIs</a:t>
            </a:r>
            <a:r>
              <a:rPr lang="en-US" altLang="en-US"/>
              <a:t>, including hepatitis B and HIV/AIDS. If the client is at risk of contracting one of these, the correct use of condoms is recommended following sterilisation. </a:t>
            </a:r>
          </a:p>
          <a:p>
            <a:pPr eaLnBrk="1" hangingPunct="1">
              <a:buFontTx/>
              <a:buNone/>
            </a:pPr>
            <a:r>
              <a:rPr lang="en-US" altLang="en-US"/>
              <a:t/>
            </a:r>
            <a:br>
              <a:rPr lang="en-US" altLang="en-US"/>
            </a:br>
            <a:endParaRPr lang="en-US" altLang="en-US"/>
          </a:p>
          <a:p>
            <a:pPr eaLnBrk="1" hangingPunct="1">
              <a:buFontTx/>
              <a:buNone/>
            </a:pPr>
            <a:r>
              <a:rPr lang="en-US" altLang="en-US"/>
              <a:t> </a:t>
            </a:r>
          </a:p>
          <a:p>
            <a:pPr eaLnBrk="1" hangingPunct="1"/>
            <a:endParaRPr lang="en-US" altLang="en-US"/>
          </a:p>
          <a:p>
            <a:pPr eaLnBrk="1" hangingPunct="1"/>
            <a:endParaRPr lang="en-US" alt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xmlns="" id="{EFD4E422-B2F3-4D28-B773-4851532096CE}"/>
              </a:ext>
            </a:extLst>
          </p:cNvPr>
          <p:cNvSpPr>
            <a:spLocks noGrp="1"/>
          </p:cNvSpPr>
          <p:nvPr>
            <p:ph type="title"/>
          </p:nvPr>
        </p:nvSpPr>
        <p:spPr>
          <a:xfrm>
            <a:off x="-1143000" y="0"/>
            <a:ext cx="11277600" cy="609600"/>
          </a:xfrm>
        </p:spPr>
        <p:txBody>
          <a:bodyPr rtlCol="0">
            <a:normAutofit fontScale="90000"/>
          </a:bodyPr>
          <a:lstStyle/>
          <a:p>
            <a:pPr eaLnBrk="1" fontAlgn="auto" hangingPunct="1">
              <a:spcAft>
                <a:spcPts val="0"/>
              </a:spcAft>
              <a:defRPr/>
            </a:pPr>
            <a:r>
              <a:rPr lang="en-US"/>
              <a:t/>
            </a:r>
            <a:br>
              <a:rPr lang="en-US"/>
            </a:br>
            <a:r>
              <a:rPr lang="en-US" sz="3600" b="1"/>
              <a:t>Female Voluntary Surgical Contraception </a:t>
            </a:r>
            <a:r>
              <a:rPr lang="en-US"/>
              <a:t/>
            </a:r>
            <a:br>
              <a:rPr lang="en-US"/>
            </a:br>
            <a:endParaRPr lang="en-US"/>
          </a:p>
        </p:txBody>
      </p:sp>
      <p:sp>
        <p:nvSpPr>
          <p:cNvPr id="136195" name="Content Placeholder 2">
            <a:extLst>
              <a:ext uri="{FF2B5EF4-FFF2-40B4-BE49-F238E27FC236}">
                <a16:creationId xmlns:a16="http://schemas.microsoft.com/office/drawing/2014/main" xmlns="" id="{2CC14232-D3E2-4F39-8A13-1418E6FDDA4C}"/>
              </a:ext>
            </a:extLst>
          </p:cNvPr>
          <p:cNvSpPr>
            <a:spLocks noGrp="1"/>
          </p:cNvSpPr>
          <p:nvPr>
            <p:ph idx="1"/>
          </p:nvPr>
        </p:nvSpPr>
        <p:spPr>
          <a:xfrm>
            <a:off x="0" y="685800"/>
            <a:ext cx="9296400" cy="6172200"/>
          </a:xfrm>
        </p:spPr>
        <p:txBody>
          <a:bodyPr/>
          <a:lstStyle/>
          <a:p>
            <a:pPr eaLnBrk="1" hangingPunct="1"/>
            <a:r>
              <a:rPr lang="en-US" altLang="en-US"/>
              <a:t>Female voluntary surgical contraception, also referred to as female sterilisation or tubal ligation (TL), is a minor surgical operation that involves cutting and tying the fallopian tubes</a:t>
            </a:r>
          </a:p>
          <a:p>
            <a:pPr eaLnBrk="1" hangingPunct="1"/>
            <a:r>
              <a:rPr lang="en-US" altLang="en-US"/>
              <a:t>This is to prevent the sperm from fertilising the ovum that was released from the ovary, and reaching the uterine cavity. </a:t>
            </a:r>
          </a:p>
          <a:p>
            <a:pPr eaLnBrk="1" hangingPunct="1"/>
            <a:r>
              <a:rPr lang="en-US" altLang="en-US"/>
              <a:t>In Kenya, nearly 14 percent of users use this method</a:t>
            </a:r>
          </a:p>
          <a:p>
            <a:pPr eaLnBrk="1" hangingPunct="1"/>
            <a:r>
              <a:rPr lang="en-US" altLang="en-US"/>
              <a:t>It is a highly effective method of contraception, with a pregnancy rate of less than one percent of women in the ﬁ rst year after surgery</a:t>
            </a:r>
          </a:p>
          <a:p>
            <a:pPr eaLnBrk="1" hangingPunct="1"/>
            <a:endParaRPr lang="en-US" alt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a:extLst>
              <a:ext uri="{FF2B5EF4-FFF2-40B4-BE49-F238E27FC236}">
                <a16:creationId xmlns:a16="http://schemas.microsoft.com/office/drawing/2014/main" xmlns="" id="{0AD2041D-CDD5-4323-8F00-97EBA5D92963}"/>
              </a:ext>
            </a:extLst>
          </p:cNvPr>
          <p:cNvSpPr>
            <a:spLocks noGrp="1"/>
          </p:cNvSpPr>
          <p:nvPr>
            <p:ph type="title"/>
          </p:nvPr>
        </p:nvSpPr>
        <p:spPr>
          <a:xfrm>
            <a:off x="-1447800" y="274638"/>
            <a:ext cx="12039600" cy="792162"/>
          </a:xfrm>
        </p:spPr>
        <p:txBody>
          <a:bodyPr rtlCol="0">
            <a:normAutofit fontScale="90000"/>
          </a:bodyPr>
          <a:lstStyle/>
          <a:p>
            <a:pPr eaLnBrk="1" fontAlgn="auto" hangingPunct="1">
              <a:spcAft>
                <a:spcPts val="0"/>
              </a:spcAft>
              <a:defRPr/>
            </a:pPr>
            <a:r>
              <a:rPr lang="en-US" b="1" dirty="0"/>
              <a:t/>
            </a:r>
            <a:br>
              <a:rPr lang="en-US" b="1" dirty="0"/>
            </a:br>
            <a:r>
              <a:rPr lang="en-US" sz="3600" b="1" dirty="0"/>
              <a:t>Female Voluntary Surgical Contraception </a:t>
            </a:r>
            <a:r>
              <a:rPr lang="en-US" dirty="0"/>
              <a:t/>
            </a:r>
            <a:br>
              <a:rPr lang="en-US" dirty="0"/>
            </a:br>
            <a:endParaRPr lang="en-US" dirty="0"/>
          </a:p>
        </p:txBody>
      </p:sp>
      <p:sp>
        <p:nvSpPr>
          <p:cNvPr id="137219" name="Content Placeholder 2">
            <a:extLst>
              <a:ext uri="{FF2B5EF4-FFF2-40B4-BE49-F238E27FC236}">
                <a16:creationId xmlns:a16="http://schemas.microsoft.com/office/drawing/2014/main" xmlns="" id="{8F97ECB8-8E8E-4AE3-9D37-043A94067665}"/>
              </a:ext>
            </a:extLst>
          </p:cNvPr>
          <p:cNvSpPr>
            <a:spLocks noGrp="1"/>
          </p:cNvSpPr>
          <p:nvPr>
            <p:ph idx="1"/>
          </p:nvPr>
        </p:nvSpPr>
        <p:spPr>
          <a:xfrm>
            <a:off x="0" y="685800"/>
            <a:ext cx="9144000" cy="5440363"/>
          </a:xfrm>
        </p:spPr>
        <p:txBody>
          <a:bodyPr/>
          <a:lstStyle/>
          <a:p>
            <a:pPr eaLnBrk="1" hangingPunct="1"/>
            <a:r>
              <a:rPr lang="en-US" altLang="en-US"/>
              <a:t>TL can be performed on a conscious client using local anaesthesia,  </a:t>
            </a:r>
          </a:p>
          <a:p>
            <a:pPr eaLnBrk="1" hangingPunct="1"/>
            <a:r>
              <a:rPr lang="en-US" altLang="en-US"/>
              <a:t>It is generally a safe procedure when performed by a trained provider. </a:t>
            </a:r>
          </a:p>
          <a:p>
            <a:pPr eaLnBrk="1" hangingPunct="1"/>
            <a:r>
              <a:rPr lang="en-US" altLang="en-US"/>
              <a:t>Few women experience side effects or complications. Overall rates of complications are in the range of 0.4 to 2.0 percent. </a:t>
            </a:r>
          </a:p>
          <a:p>
            <a:pPr eaLnBrk="1" hangingPunct="1"/>
            <a:r>
              <a:rPr lang="en-US" altLang="en-US"/>
              <a:t>TL is a permanent FP method (reversal cannot be assured). Hence, a client needs thorough and careful counselling before she decides to have this procedure. </a:t>
            </a:r>
          </a:p>
          <a:p>
            <a:pPr eaLnBrk="1" hangingPunct="1"/>
            <a:r>
              <a:rPr lang="en-US" altLang="en-US"/>
              <a:t/>
            </a:r>
            <a:br>
              <a:rPr lang="en-US" altLang="en-US"/>
            </a:br>
            <a:endParaRPr lang="en-US" alt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a:extLst>
              <a:ext uri="{FF2B5EF4-FFF2-40B4-BE49-F238E27FC236}">
                <a16:creationId xmlns:a16="http://schemas.microsoft.com/office/drawing/2014/main" xmlns="" id="{050FD026-0655-48AE-99B3-A09B891C29FD}"/>
              </a:ext>
            </a:extLst>
          </p:cNvPr>
          <p:cNvSpPr>
            <a:spLocks noGrp="1"/>
          </p:cNvSpPr>
          <p:nvPr>
            <p:ph type="title"/>
          </p:nvPr>
        </p:nvSpPr>
        <p:spPr/>
        <p:txBody>
          <a:bodyPr/>
          <a:lstStyle/>
          <a:p>
            <a:pPr eaLnBrk="1" hangingPunct="1"/>
            <a:r>
              <a:rPr lang="en-US" altLang="en-US">
                <a:solidFill>
                  <a:srgbClr val="7B9899"/>
                </a:solidFill>
              </a:rPr>
              <a:t>BTL cont.</a:t>
            </a:r>
          </a:p>
        </p:txBody>
      </p:sp>
      <p:sp>
        <p:nvSpPr>
          <p:cNvPr id="138243" name="Content Placeholder 2">
            <a:extLst>
              <a:ext uri="{FF2B5EF4-FFF2-40B4-BE49-F238E27FC236}">
                <a16:creationId xmlns:a16="http://schemas.microsoft.com/office/drawing/2014/main" xmlns="" id="{863A45FE-CB9C-4005-B891-B01548A08F73}"/>
              </a:ext>
            </a:extLst>
          </p:cNvPr>
          <p:cNvSpPr>
            <a:spLocks noGrp="1"/>
          </p:cNvSpPr>
          <p:nvPr>
            <p:ph idx="1"/>
          </p:nvPr>
        </p:nvSpPr>
        <p:spPr/>
        <p:txBody>
          <a:bodyPr/>
          <a:lstStyle/>
          <a:p>
            <a:pPr eaLnBrk="1" hangingPunct="1"/>
            <a:r>
              <a:rPr lang="en-US" altLang="en-US"/>
              <a:t>A consent form must be signed by the client in all cases before the procedure is undertaken. </a:t>
            </a:r>
          </a:p>
          <a:p>
            <a:pPr eaLnBrk="1" hangingPunct="1"/>
            <a:r>
              <a:rPr lang="en-US" altLang="en-US"/>
              <a:t>In the case of a mentally challenged client, the surgeon may, after consultation with a professional colleague, obtain the written consent of the parent or guardian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a:extLst>
              <a:ext uri="{FF2B5EF4-FFF2-40B4-BE49-F238E27FC236}">
                <a16:creationId xmlns:a16="http://schemas.microsoft.com/office/drawing/2014/main" xmlns="" id="{B5A768FA-C952-4C8D-A2A7-61F7261C4B2B}"/>
              </a:ext>
            </a:extLst>
          </p:cNvPr>
          <p:cNvSpPr>
            <a:spLocks noGrp="1"/>
          </p:cNvSpPr>
          <p:nvPr>
            <p:ph type="title"/>
          </p:nvPr>
        </p:nvSpPr>
        <p:spPr/>
        <p:txBody>
          <a:bodyPr rtlCol="0">
            <a:normAutofit fontScale="90000"/>
          </a:bodyPr>
          <a:lstStyle/>
          <a:p>
            <a:pPr eaLnBrk="1" fontAlgn="auto" hangingPunct="1">
              <a:spcAft>
                <a:spcPts val="0"/>
              </a:spcAft>
              <a:defRPr/>
            </a:pPr>
            <a:r>
              <a:rPr lang="en-US" b="1"/>
              <a:t>Types of TL </a:t>
            </a:r>
            <a:r>
              <a:rPr lang="en-US"/>
              <a:t/>
            </a:r>
            <a:br>
              <a:rPr lang="en-US"/>
            </a:br>
            <a:endParaRPr lang="en-US"/>
          </a:p>
        </p:txBody>
      </p:sp>
      <p:sp>
        <p:nvSpPr>
          <p:cNvPr id="139267" name="Content Placeholder 2">
            <a:extLst>
              <a:ext uri="{FF2B5EF4-FFF2-40B4-BE49-F238E27FC236}">
                <a16:creationId xmlns:a16="http://schemas.microsoft.com/office/drawing/2014/main" xmlns="" id="{07680C1A-E06D-4E86-BA63-EA2D58042D87}"/>
              </a:ext>
            </a:extLst>
          </p:cNvPr>
          <p:cNvSpPr>
            <a:spLocks noGrp="1"/>
          </p:cNvSpPr>
          <p:nvPr>
            <p:ph idx="1"/>
          </p:nvPr>
        </p:nvSpPr>
        <p:spPr/>
        <p:txBody>
          <a:bodyPr/>
          <a:lstStyle/>
          <a:p>
            <a:pPr eaLnBrk="1" hangingPunct="1"/>
            <a:r>
              <a:rPr lang="en-US" altLang="en-US"/>
              <a:t>There are several ways to perform a TL: </a:t>
            </a:r>
          </a:p>
          <a:p>
            <a:pPr eaLnBrk="1" hangingPunct="1">
              <a:buFontTx/>
              <a:buNone/>
            </a:pPr>
            <a:r>
              <a:rPr lang="en-US" altLang="en-US"/>
              <a:t>• 	Minilaparotomy (postpartum, postabortion,  or interval) </a:t>
            </a:r>
          </a:p>
          <a:p>
            <a:pPr eaLnBrk="1" hangingPunct="1">
              <a:buFontTx/>
              <a:buNone/>
            </a:pPr>
            <a:r>
              <a:rPr lang="en-US" altLang="en-US"/>
              <a:t>• 	Laparoscopic tubal ligation (interval) </a:t>
            </a:r>
          </a:p>
          <a:p>
            <a:pPr eaLnBrk="1" hangingPunct="1">
              <a:buFontTx/>
              <a:buNone/>
            </a:pPr>
            <a:r>
              <a:rPr lang="en-US" altLang="en-US"/>
              <a:t>• 	In conjunction with a caesarean section or other abdominal surgery </a:t>
            </a:r>
          </a:p>
          <a:p>
            <a:pPr eaLnBrk="1" hangingPunct="1"/>
            <a:r>
              <a:rPr lang="en-US" altLang="en-US"/>
              <a:t/>
            </a:r>
            <a:br>
              <a:rPr lang="en-US" altLang="en-US"/>
            </a:br>
            <a:r>
              <a:rPr lang="en-US" altLang="en-US"/>
              <a:t> </a:t>
            </a:r>
          </a:p>
          <a:p>
            <a:pPr eaLnBrk="1" hangingPunct="1"/>
            <a:endParaRPr lang="en-US" alt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a:extLst>
              <a:ext uri="{FF2B5EF4-FFF2-40B4-BE49-F238E27FC236}">
                <a16:creationId xmlns:a16="http://schemas.microsoft.com/office/drawing/2014/main" xmlns="" id="{429AF3AE-DD88-4269-8E45-84B0E504D8C4}"/>
              </a:ext>
            </a:extLst>
          </p:cNvPr>
          <p:cNvSpPr>
            <a:spLocks noGrp="1"/>
          </p:cNvSpPr>
          <p:nvPr>
            <p:ph type="title"/>
          </p:nvPr>
        </p:nvSpPr>
        <p:spPr>
          <a:xfrm>
            <a:off x="533400" y="533400"/>
            <a:ext cx="8229600" cy="457200"/>
          </a:xfrm>
        </p:spPr>
        <p:txBody>
          <a:bodyPr rtlCol="0">
            <a:normAutofit fontScale="90000"/>
          </a:bodyPr>
          <a:lstStyle/>
          <a:p>
            <a:pPr eaLnBrk="1" fontAlgn="auto" hangingPunct="1">
              <a:spcAft>
                <a:spcPts val="0"/>
              </a:spcAft>
              <a:defRPr/>
            </a:pPr>
            <a:r>
              <a:rPr lang="en-US" b="1" dirty="0"/>
              <a:t>Advantages of TL </a:t>
            </a:r>
            <a:r>
              <a:rPr lang="en-US" dirty="0"/>
              <a:t/>
            </a:r>
            <a:br>
              <a:rPr lang="en-US" dirty="0"/>
            </a:br>
            <a:endParaRPr lang="en-US" dirty="0"/>
          </a:p>
        </p:txBody>
      </p:sp>
      <p:sp>
        <p:nvSpPr>
          <p:cNvPr id="140291" name="Content Placeholder 2">
            <a:extLst>
              <a:ext uri="{FF2B5EF4-FFF2-40B4-BE49-F238E27FC236}">
                <a16:creationId xmlns:a16="http://schemas.microsoft.com/office/drawing/2014/main" xmlns="" id="{C2754580-B756-47EE-AA18-910C42FE4E28}"/>
              </a:ext>
            </a:extLst>
          </p:cNvPr>
          <p:cNvSpPr>
            <a:spLocks noGrp="1"/>
          </p:cNvSpPr>
          <p:nvPr>
            <p:ph idx="1"/>
          </p:nvPr>
        </p:nvSpPr>
        <p:spPr>
          <a:xfrm>
            <a:off x="0" y="457200"/>
            <a:ext cx="9144000" cy="6400800"/>
          </a:xfrm>
        </p:spPr>
        <p:txBody>
          <a:bodyPr/>
          <a:lstStyle/>
          <a:p>
            <a:pPr eaLnBrk="1" hangingPunct="1"/>
            <a:r>
              <a:rPr lang="en-US" altLang="en-US"/>
              <a:t>TL is a highly effective, immediate, and safe form of contraception that offers the following beneﬁts: </a:t>
            </a:r>
          </a:p>
          <a:p>
            <a:pPr eaLnBrk="1" hangingPunct="1"/>
            <a:r>
              <a:rPr lang="en-US" altLang="en-US" baseline="30000"/>
              <a:t> </a:t>
            </a:r>
            <a:r>
              <a:rPr lang="en-US" altLang="en-US"/>
              <a:t>After an uncomplicated abortion. </a:t>
            </a:r>
          </a:p>
          <a:p>
            <a:pPr eaLnBrk="1" hangingPunct="1">
              <a:buFontTx/>
              <a:buNone/>
            </a:pPr>
            <a:r>
              <a:rPr lang="en-US" altLang="en-US"/>
              <a:t>• 	TL does not change sexual function and does not interfere with intercourse. </a:t>
            </a:r>
          </a:p>
          <a:p>
            <a:pPr eaLnBrk="1" hangingPunct="1">
              <a:buFontTx/>
              <a:buNone/>
            </a:pPr>
            <a:r>
              <a:rPr lang="en-US" altLang="en-US"/>
              <a:t>• 	TL is permanent. </a:t>
            </a:r>
          </a:p>
          <a:p>
            <a:pPr eaLnBrk="1" hangingPunct="1">
              <a:buFontTx/>
              <a:buNone/>
            </a:pPr>
            <a:r>
              <a:rPr lang="en-US" altLang="en-US"/>
              <a:t>• 	TL has few known side effects  </a:t>
            </a:r>
          </a:p>
          <a:p>
            <a:pPr eaLnBrk="1" hangingPunct="1">
              <a:buFontTx/>
              <a:buNone/>
            </a:pPr>
            <a:r>
              <a:rPr lang="en-US" altLang="en-US"/>
              <a:t>• 	TL does not affect breastfeeding.  </a:t>
            </a:r>
          </a:p>
          <a:p>
            <a:pPr eaLnBrk="1" hangingPunct="1"/>
            <a:r>
              <a:rPr lang="en-US" altLang="en-US"/>
              <a:t>Women who have TLs have a decreased risk of getting ovarian cancer and have a possible decreased risk of PID. </a:t>
            </a:r>
          </a:p>
          <a:p>
            <a:pPr eaLnBrk="1" hangingPunct="1">
              <a:buFontTx/>
              <a:buNone/>
            </a:pPr>
            <a:r>
              <a:rPr lang="en-US" altLang="en-US"/>
              <a:t/>
            </a:r>
            <a:br>
              <a:rPr lang="en-US" altLang="en-US"/>
            </a:br>
            <a:endParaRPr lang="en-US" alt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a:extLst>
              <a:ext uri="{FF2B5EF4-FFF2-40B4-BE49-F238E27FC236}">
                <a16:creationId xmlns:a16="http://schemas.microsoft.com/office/drawing/2014/main" xmlns="" id="{FB696000-335A-447E-B3C4-ADCEE904D33C}"/>
              </a:ext>
            </a:extLst>
          </p:cNvPr>
          <p:cNvSpPr>
            <a:spLocks noGrp="1"/>
          </p:cNvSpPr>
          <p:nvPr>
            <p:ph type="title"/>
          </p:nvPr>
        </p:nvSpPr>
        <p:spPr/>
        <p:txBody>
          <a:bodyPr rtlCol="0">
            <a:normAutofit fontScale="90000"/>
          </a:bodyPr>
          <a:lstStyle/>
          <a:p>
            <a:pPr eaLnBrk="1" fontAlgn="auto" hangingPunct="1">
              <a:spcAft>
                <a:spcPts val="0"/>
              </a:spcAft>
              <a:defRPr/>
            </a:pPr>
            <a:r>
              <a:rPr lang="en-US" b="1"/>
              <a:t>Limitations and Side Effects of TL </a:t>
            </a:r>
            <a:r>
              <a:rPr lang="en-US"/>
              <a:t/>
            </a:r>
            <a:br>
              <a:rPr lang="en-US"/>
            </a:br>
            <a:endParaRPr lang="en-US"/>
          </a:p>
        </p:txBody>
      </p:sp>
      <p:sp>
        <p:nvSpPr>
          <p:cNvPr id="141315" name="Content Placeholder 2">
            <a:extLst>
              <a:ext uri="{FF2B5EF4-FFF2-40B4-BE49-F238E27FC236}">
                <a16:creationId xmlns:a16="http://schemas.microsoft.com/office/drawing/2014/main" xmlns="" id="{7D6DD1FB-CC4B-414D-98F8-60F729ABFFC6}"/>
              </a:ext>
            </a:extLst>
          </p:cNvPr>
          <p:cNvSpPr>
            <a:spLocks noGrp="1"/>
          </p:cNvSpPr>
          <p:nvPr>
            <p:ph idx="1"/>
          </p:nvPr>
        </p:nvSpPr>
        <p:spPr>
          <a:xfrm>
            <a:off x="0" y="1066800"/>
            <a:ext cx="9144000" cy="5059363"/>
          </a:xfrm>
        </p:spPr>
        <p:txBody>
          <a:bodyPr/>
          <a:lstStyle/>
          <a:p>
            <a:pPr eaLnBrk="1" hangingPunct="1"/>
            <a:r>
              <a:rPr lang="en-US" altLang="en-US"/>
              <a:t>TL is generally irreversible—the success of reversal surgery cannot be guaranteed. </a:t>
            </a:r>
            <a:endParaRPr lang="en-US" altLang="en-US" sz="3600"/>
          </a:p>
          <a:p>
            <a:pPr lvl="1" eaLnBrk="1" hangingPunct="1">
              <a:buFontTx/>
              <a:buNone/>
            </a:pPr>
            <a:r>
              <a:rPr lang="en-US" altLang="en-US"/>
              <a:t>• 	Side effects include: </a:t>
            </a:r>
            <a:endParaRPr lang="en-US" altLang="en-US" sz="3200"/>
          </a:p>
          <a:p>
            <a:pPr lvl="1" eaLnBrk="1" hangingPunct="1">
              <a:buFontTx/>
              <a:buNone/>
            </a:pPr>
            <a:r>
              <a:rPr lang="en-US" altLang="en-US"/>
              <a:t>– Minimal risks and side effects of anaesthesia </a:t>
            </a:r>
            <a:endParaRPr lang="en-US" altLang="en-US" sz="3200"/>
          </a:p>
          <a:p>
            <a:pPr lvl="1" eaLnBrk="1" hangingPunct="1">
              <a:buFontTx/>
              <a:buNone/>
            </a:pPr>
            <a:r>
              <a:rPr lang="en-US" altLang="en-US"/>
              <a:t>– Risks associated with surgical procedures </a:t>
            </a:r>
            <a:endParaRPr lang="en-US" altLang="en-US" sz="3200"/>
          </a:p>
          <a:p>
            <a:pPr lvl="1" eaLnBrk="1" hangingPunct="1">
              <a:buFontTx/>
              <a:buNone/>
            </a:pPr>
            <a:r>
              <a:rPr lang="en-US" altLang="en-US"/>
              <a:t>– Some pain for several days after the procedure </a:t>
            </a:r>
            <a:endParaRPr lang="en-US" altLang="en-US" sz="3200"/>
          </a:p>
          <a:p>
            <a:pPr eaLnBrk="1" hangingPunct="1">
              <a:buFontTx/>
              <a:buNone/>
            </a:pPr>
            <a:r>
              <a:rPr lang="en-US" altLang="en-US"/>
              <a:t>• 	In rare cases when pregnancy occurs, it is more likely to be ectopic (although overall, female sterilisation greatly reduces the risk for ectopic pregnancy compared to women who use no contraception). </a:t>
            </a:r>
            <a:endParaRPr lang="en-US" altLang="en-US" sz="3600"/>
          </a:p>
          <a:p>
            <a:pPr eaLnBrk="1" hangingPunct="1">
              <a:buFontTx/>
              <a:buNone/>
            </a:pPr>
            <a:r>
              <a:rPr lang="en-US" altLang="en-US"/>
              <a:t>•</a:t>
            </a:r>
          </a:p>
          <a:p>
            <a:pPr eaLnBrk="1" hangingPunct="1"/>
            <a:endParaRPr lang="en-US" alt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a:extLst>
              <a:ext uri="{FF2B5EF4-FFF2-40B4-BE49-F238E27FC236}">
                <a16:creationId xmlns:a16="http://schemas.microsoft.com/office/drawing/2014/main" xmlns="" id="{27249249-545C-4D62-9E96-8E5C02766688}"/>
              </a:ext>
            </a:extLst>
          </p:cNvPr>
          <p:cNvSpPr>
            <a:spLocks noGrp="1"/>
          </p:cNvSpPr>
          <p:nvPr>
            <p:ph type="title"/>
          </p:nvPr>
        </p:nvSpPr>
        <p:spPr/>
        <p:txBody>
          <a:bodyPr/>
          <a:lstStyle/>
          <a:p>
            <a:pPr eaLnBrk="1" hangingPunct="1"/>
            <a:r>
              <a:rPr lang="en-US" altLang="en-US">
                <a:solidFill>
                  <a:srgbClr val="7B9899"/>
                </a:solidFill>
              </a:rPr>
              <a:t>Limitations of TL cont.</a:t>
            </a:r>
          </a:p>
        </p:txBody>
      </p:sp>
      <p:sp>
        <p:nvSpPr>
          <p:cNvPr id="142339" name="Content Placeholder 2">
            <a:extLst>
              <a:ext uri="{FF2B5EF4-FFF2-40B4-BE49-F238E27FC236}">
                <a16:creationId xmlns:a16="http://schemas.microsoft.com/office/drawing/2014/main" xmlns="" id="{CEC31C1C-4681-468C-B391-58DC4F86F77A}"/>
              </a:ext>
            </a:extLst>
          </p:cNvPr>
          <p:cNvSpPr>
            <a:spLocks noGrp="1"/>
          </p:cNvSpPr>
          <p:nvPr>
            <p:ph idx="1"/>
          </p:nvPr>
        </p:nvSpPr>
        <p:spPr/>
        <p:txBody>
          <a:bodyPr/>
          <a:lstStyle/>
          <a:p>
            <a:pPr eaLnBrk="1" hangingPunct="1">
              <a:buFontTx/>
              <a:buNone/>
            </a:pPr>
            <a:r>
              <a:rPr lang="en-US" altLang="en-US"/>
              <a:t>	 </a:t>
            </a:r>
            <a:endParaRPr lang="en-US" altLang="en-US" sz="3600"/>
          </a:p>
          <a:p>
            <a:pPr eaLnBrk="1" hangingPunct="1">
              <a:buFontTx/>
              <a:buNone/>
            </a:pPr>
            <a:r>
              <a:rPr lang="en-US" altLang="en-US"/>
              <a:t>• 	Only a trained provider can perform the procedure. </a:t>
            </a:r>
            <a:endParaRPr lang="en-US" altLang="en-US" sz="3600"/>
          </a:p>
          <a:p>
            <a:pPr eaLnBrk="1" hangingPunct="1">
              <a:buFontTx/>
              <a:buNone/>
            </a:pPr>
            <a:r>
              <a:rPr lang="en-US" altLang="en-US"/>
              <a:t>• 	TL does not protect against STIs, including HIV/AIDS and hepatitis B. </a:t>
            </a:r>
            <a:endParaRPr lang="en-US" altLang="en-US" sz="3600"/>
          </a:p>
          <a:p>
            <a:pPr eaLnBrk="1" hangingPunct="1"/>
            <a:r>
              <a:rPr lang="en-US" altLang="en-US" sz="2800"/>
              <a:t/>
            </a:r>
            <a:br>
              <a:rPr lang="en-US" altLang="en-US" sz="2800"/>
            </a:br>
            <a:r>
              <a:rPr lang="en-US" altLang="en-US"/>
              <a:t>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a:extLst>
              <a:ext uri="{FF2B5EF4-FFF2-40B4-BE49-F238E27FC236}">
                <a16:creationId xmlns:a16="http://schemas.microsoft.com/office/drawing/2014/main" xmlns="" id="{40361BED-F807-4E56-A9D2-0CAB8556836D}"/>
              </a:ext>
            </a:extLst>
          </p:cNvPr>
          <p:cNvSpPr>
            <a:spLocks noGrp="1"/>
          </p:cNvSpPr>
          <p:nvPr>
            <p:ph type="title"/>
          </p:nvPr>
        </p:nvSpPr>
        <p:spPr>
          <a:xfrm>
            <a:off x="-533400" y="274638"/>
            <a:ext cx="10363200" cy="1143000"/>
          </a:xfrm>
        </p:spPr>
        <p:txBody>
          <a:bodyPr rtlCol="0">
            <a:normAutofit fontScale="90000"/>
          </a:bodyPr>
          <a:lstStyle/>
          <a:p>
            <a:pPr eaLnBrk="1" fontAlgn="auto" hangingPunct="1">
              <a:spcAft>
                <a:spcPts val="0"/>
              </a:spcAft>
              <a:defRPr/>
            </a:pPr>
            <a:r>
              <a:rPr lang="en-US" sz="3600" b="1" dirty="0"/>
              <a:t>Women Who Can Use TL</a:t>
            </a:r>
            <a:r>
              <a:rPr lang="en-US" sz="3600" dirty="0"/>
              <a:t/>
            </a:r>
            <a:br>
              <a:rPr lang="en-US" sz="3600" dirty="0"/>
            </a:br>
            <a:endParaRPr lang="en-US" sz="3600" dirty="0"/>
          </a:p>
        </p:txBody>
      </p:sp>
      <p:sp>
        <p:nvSpPr>
          <p:cNvPr id="143363" name="Content Placeholder 2">
            <a:extLst>
              <a:ext uri="{FF2B5EF4-FFF2-40B4-BE49-F238E27FC236}">
                <a16:creationId xmlns:a16="http://schemas.microsoft.com/office/drawing/2014/main" xmlns="" id="{D735536A-7260-4739-A037-BAC27112CB50}"/>
              </a:ext>
            </a:extLst>
          </p:cNvPr>
          <p:cNvSpPr>
            <a:spLocks noGrp="1"/>
          </p:cNvSpPr>
          <p:nvPr>
            <p:ph idx="1"/>
          </p:nvPr>
        </p:nvSpPr>
        <p:spPr>
          <a:xfrm>
            <a:off x="0" y="762000"/>
            <a:ext cx="9144000" cy="5364163"/>
          </a:xfrm>
        </p:spPr>
        <p:txBody>
          <a:bodyPr/>
          <a:lstStyle/>
          <a:p>
            <a:pPr eaLnBrk="1" hangingPunct="1"/>
            <a:r>
              <a:rPr lang="en-US" altLang="en-US"/>
              <a:t>Women of reproductive age. </a:t>
            </a:r>
          </a:p>
          <a:p>
            <a:pPr eaLnBrk="1" hangingPunct="1">
              <a:buFontTx/>
              <a:buNone/>
            </a:pPr>
            <a:r>
              <a:rPr lang="en-US" altLang="en-US"/>
              <a:t>• 	Women who are certain that they have achieved the desired family size. </a:t>
            </a:r>
          </a:p>
          <a:p>
            <a:pPr eaLnBrk="1" hangingPunct="1">
              <a:buFontTx/>
              <a:buNone/>
            </a:pPr>
            <a:r>
              <a:rPr lang="en-US" altLang="en-US"/>
              <a:t>• 	Clients in whom pregnancy would pose a serious health risk. </a:t>
            </a:r>
          </a:p>
          <a:p>
            <a:pPr eaLnBrk="1" hangingPunct="1">
              <a:buFontTx/>
              <a:buNone/>
            </a:pPr>
            <a:r>
              <a:rPr lang="en-US" altLang="en-US"/>
              <a:t>• 	Women who understand and voluntarily consent to the procedure. In certain situations the procedure may be performed on a mentally-challenged person after consultation with a professional colleague, and with the written consent of a responsible parent or guardian. </a:t>
            </a:r>
          </a:p>
          <a:p>
            <a:pPr eaLnBrk="1" hangingPunct="1">
              <a:buFontTx/>
              <a:buNone/>
            </a:pPr>
            <a:r>
              <a:rPr lang="en-US" altLang="en-US"/>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B52797D2-91B6-47BC-BA05-BE86A5BC3B75}"/>
              </a:ext>
            </a:extLst>
          </p:cNvPr>
          <p:cNvSpPr>
            <a:spLocks noGrp="1" noChangeArrowheads="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sz="4000" b="1" dirty="0"/>
              <a:t>History of modern FP in Kenya</a:t>
            </a:r>
          </a:p>
        </p:txBody>
      </p:sp>
      <p:sp>
        <p:nvSpPr>
          <p:cNvPr id="13315" name="Rectangle 3">
            <a:extLst>
              <a:ext uri="{FF2B5EF4-FFF2-40B4-BE49-F238E27FC236}">
                <a16:creationId xmlns:a16="http://schemas.microsoft.com/office/drawing/2014/main" xmlns="" id="{58FD9BB5-F810-4DE6-ACFA-A683CD5BEBA9}"/>
              </a:ext>
            </a:extLst>
          </p:cNvPr>
          <p:cNvSpPr>
            <a:spLocks noGrp="1" noChangeArrowheads="1"/>
          </p:cNvSpPr>
          <p:nvPr>
            <p:ph idx="1"/>
          </p:nvPr>
        </p:nvSpPr>
        <p:spPr>
          <a:xfrm>
            <a:off x="0" y="762000"/>
            <a:ext cx="9144000" cy="6096000"/>
          </a:xfrm>
        </p:spPr>
        <p:txBody>
          <a:bodyPr/>
          <a:lstStyle/>
          <a:p>
            <a:pPr eaLnBrk="1" hangingPunct="1">
              <a:lnSpc>
                <a:spcPct val="80000"/>
              </a:lnSpc>
              <a:defRPr/>
            </a:pPr>
            <a:r>
              <a:rPr lang="en-US" sz="2800" dirty="0"/>
              <a:t>Registered nurse midwives were trained in family planning so that they can train family field health workers</a:t>
            </a:r>
          </a:p>
          <a:p>
            <a:pPr eaLnBrk="1" hangingPunct="1">
              <a:lnSpc>
                <a:spcPct val="80000"/>
              </a:lnSpc>
              <a:defRPr/>
            </a:pPr>
            <a:r>
              <a:rPr lang="en-US" sz="2800" dirty="0"/>
              <a:t>The training was extended to include clinical officers</a:t>
            </a:r>
          </a:p>
          <a:p>
            <a:pPr eaLnBrk="1" hangingPunct="1">
              <a:lnSpc>
                <a:spcPct val="80000"/>
              </a:lnSpc>
              <a:defRPr/>
            </a:pPr>
            <a:r>
              <a:rPr lang="en-US" sz="2800" dirty="0"/>
              <a:t>These initiatives were supported by international agencies who were working in collaboration with the family planning association of Kenya. Examples of such agencies included:</a:t>
            </a:r>
          </a:p>
          <a:p>
            <a:pPr marL="0" indent="0" eaLnBrk="1" hangingPunct="1">
              <a:lnSpc>
                <a:spcPct val="80000"/>
              </a:lnSpc>
              <a:buFont typeface="Arial" panose="020B0604020202020204" pitchFamily="34" charset="0"/>
              <a:buNone/>
              <a:defRPr/>
            </a:pPr>
            <a:r>
              <a:rPr lang="en-US" sz="2800" dirty="0"/>
              <a:t>-International planned parenthood federation</a:t>
            </a:r>
          </a:p>
          <a:p>
            <a:pPr marL="0" indent="0" eaLnBrk="1" hangingPunct="1">
              <a:lnSpc>
                <a:spcPct val="80000"/>
              </a:lnSpc>
              <a:buFont typeface="Arial" panose="020B0604020202020204" pitchFamily="34" charset="0"/>
              <a:buNone/>
              <a:defRPr/>
            </a:pPr>
            <a:r>
              <a:rPr lang="en-US" sz="2800" dirty="0"/>
              <a:t>-Pathfinder international</a:t>
            </a:r>
          </a:p>
          <a:p>
            <a:pPr marL="0" indent="0" eaLnBrk="1" hangingPunct="1">
              <a:lnSpc>
                <a:spcPct val="80000"/>
              </a:lnSpc>
              <a:buFont typeface="Arial" panose="020B0604020202020204" pitchFamily="34" charset="0"/>
              <a:buNone/>
              <a:defRPr/>
            </a:pPr>
            <a:r>
              <a:rPr lang="en-US" sz="2800" dirty="0"/>
              <a:t>-World bank</a:t>
            </a:r>
          </a:p>
          <a:p>
            <a:pPr marL="0" indent="0" eaLnBrk="1" hangingPunct="1">
              <a:lnSpc>
                <a:spcPct val="80000"/>
              </a:lnSpc>
              <a:buFont typeface="Arial" panose="020B0604020202020204" pitchFamily="34" charset="0"/>
              <a:buNone/>
              <a:defRPr/>
            </a:pPr>
            <a:r>
              <a:rPr lang="en-US" sz="2800" dirty="0"/>
              <a:t>-Danish government</a:t>
            </a:r>
          </a:p>
          <a:p>
            <a:pPr marL="0" indent="0" eaLnBrk="1" hangingPunct="1">
              <a:lnSpc>
                <a:spcPct val="80000"/>
              </a:lnSpc>
              <a:buFont typeface="Arial" panose="020B0604020202020204" pitchFamily="34" charset="0"/>
              <a:buNone/>
              <a:defRPr/>
            </a:pPr>
            <a:r>
              <a:rPr lang="en-US" sz="2800" dirty="0"/>
              <a:t>-German government and </a:t>
            </a:r>
          </a:p>
          <a:p>
            <a:pPr marL="0" indent="0" eaLnBrk="1" hangingPunct="1">
              <a:lnSpc>
                <a:spcPct val="80000"/>
              </a:lnSpc>
              <a:buFont typeface="Arial" panose="020B0604020202020204" pitchFamily="34" charset="0"/>
              <a:buNone/>
              <a:defRPr/>
            </a:pPr>
            <a:r>
              <a:rPr lang="en-US" sz="2800" dirty="0"/>
              <a:t>-Swedish international development agency</a:t>
            </a:r>
          </a:p>
          <a:p>
            <a:pPr eaLnBrk="1" hangingPunct="1">
              <a:lnSpc>
                <a:spcPct val="80000"/>
              </a:lnSpc>
              <a:defRPr/>
            </a:pPr>
            <a:endParaRPr lang="en-US" sz="2800"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
            <a:extLst>
              <a:ext uri="{FF2B5EF4-FFF2-40B4-BE49-F238E27FC236}">
                <a16:creationId xmlns:a16="http://schemas.microsoft.com/office/drawing/2014/main" xmlns="" id="{CDC4C5AB-62A9-41B7-96C2-64812DA5FD31}"/>
              </a:ext>
            </a:extLst>
          </p:cNvPr>
          <p:cNvSpPr>
            <a:spLocks noGrp="1"/>
          </p:cNvSpPr>
          <p:nvPr>
            <p:ph type="title"/>
          </p:nvPr>
        </p:nvSpPr>
        <p:spPr>
          <a:xfrm>
            <a:off x="457200" y="0"/>
            <a:ext cx="8229600" cy="609600"/>
          </a:xfrm>
        </p:spPr>
        <p:txBody>
          <a:bodyPr/>
          <a:lstStyle/>
          <a:p>
            <a:pPr eaLnBrk="1" hangingPunct="1"/>
            <a:endParaRPr lang="en-US" altLang="en-US">
              <a:solidFill>
                <a:srgbClr val="7B9899"/>
              </a:solidFill>
            </a:endParaRPr>
          </a:p>
        </p:txBody>
      </p:sp>
      <p:sp>
        <p:nvSpPr>
          <p:cNvPr id="144387" name="Content Placeholder 2">
            <a:extLst>
              <a:ext uri="{FF2B5EF4-FFF2-40B4-BE49-F238E27FC236}">
                <a16:creationId xmlns:a16="http://schemas.microsoft.com/office/drawing/2014/main" xmlns="" id="{CBC9E654-767F-4A4A-811D-9B68EBC8315D}"/>
              </a:ext>
            </a:extLst>
          </p:cNvPr>
          <p:cNvSpPr>
            <a:spLocks noGrp="1"/>
          </p:cNvSpPr>
          <p:nvPr>
            <p:ph idx="1"/>
          </p:nvPr>
        </p:nvSpPr>
        <p:spPr>
          <a:xfrm>
            <a:off x="0" y="685800"/>
            <a:ext cx="9372600" cy="6172200"/>
          </a:xfrm>
        </p:spPr>
        <p:txBody>
          <a:bodyPr/>
          <a:lstStyle/>
          <a:p>
            <a:pPr eaLnBrk="1" hangingPunct="1">
              <a:buFontTx/>
              <a:buNone/>
            </a:pPr>
            <a:r>
              <a:rPr lang="en-US" altLang="en-US"/>
              <a:t>	Women who want a permanent method. </a:t>
            </a:r>
          </a:p>
          <a:p>
            <a:pPr eaLnBrk="1" hangingPunct="1">
              <a:buFontTx/>
              <a:buNone/>
            </a:pPr>
            <a:r>
              <a:rPr lang="en-US" altLang="en-US"/>
              <a:t>• 	Women who are less than seven or more than 42 days postpartum. </a:t>
            </a:r>
          </a:p>
          <a:p>
            <a:pPr eaLnBrk="1" hangingPunct="1">
              <a:buFontTx/>
              <a:buNone/>
            </a:pPr>
            <a:r>
              <a:rPr lang="en-US" altLang="en-US"/>
              <a:t>• 	Women who have had uncomplicated abortions. </a:t>
            </a:r>
          </a:p>
          <a:p>
            <a:pPr eaLnBrk="1" hangingPunct="1">
              <a:buFontTx/>
              <a:buNone/>
            </a:pPr>
            <a:r>
              <a:rPr lang="en-US" altLang="en-US"/>
              <a:t>• 	Women of any reproductive age who are smokers. </a:t>
            </a:r>
          </a:p>
          <a:p>
            <a:pPr eaLnBrk="1" hangingPunct="1">
              <a:buFontTx/>
              <a:buNone/>
            </a:pPr>
            <a:r>
              <a:rPr lang="en-US" altLang="en-US"/>
              <a:t>• 	Women with a history of DVT or PE, a family history of DVT or PE, or who have had major or minor surgery without prolonged immobilization. </a:t>
            </a:r>
          </a:p>
          <a:p>
            <a:pPr eaLnBrk="1" hangingPunct="1">
              <a:buFontTx/>
              <a:buNone/>
            </a:pPr>
            <a:r>
              <a:rPr lang="en-US" altLang="en-US"/>
              <a:t>• 	Women with superﬁcial venous thrombosis. </a:t>
            </a:r>
          </a:p>
          <a:p>
            <a:pPr eaLnBrk="1" hangingPunct="1">
              <a:buFontTx/>
              <a:buNone/>
            </a:pPr>
            <a:r>
              <a:rPr lang="en-US" altLang="en-US"/>
              <a:t>• 	Women with headaches, with or without aura. </a:t>
            </a:r>
          </a:p>
          <a:p>
            <a:pPr eaLnBrk="1" hangingPunct="1">
              <a:buFontTx/>
              <a:buNone/>
            </a:pPr>
            <a:r>
              <a:rPr lang="en-US" altLang="en-US"/>
              <a:t>•</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a:extLst>
              <a:ext uri="{FF2B5EF4-FFF2-40B4-BE49-F238E27FC236}">
                <a16:creationId xmlns:a16="http://schemas.microsoft.com/office/drawing/2014/main" xmlns="" id="{366FAFB4-9EC3-4727-8BB6-D340D7DE3000}"/>
              </a:ext>
            </a:extLst>
          </p:cNvPr>
          <p:cNvSpPr>
            <a:spLocks noGrp="1"/>
          </p:cNvSpPr>
          <p:nvPr>
            <p:ph type="title"/>
          </p:nvPr>
        </p:nvSpPr>
        <p:spPr>
          <a:xfrm>
            <a:off x="457200" y="0"/>
            <a:ext cx="8229600" cy="838200"/>
          </a:xfrm>
        </p:spPr>
        <p:txBody>
          <a:bodyPr/>
          <a:lstStyle/>
          <a:p>
            <a:pPr eaLnBrk="1" hangingPunct="1"/>
            <a:r>
              <a:rPr lang="en-US" altLang="en-US">
                <a:solidFill>
                  <a:srgbClr val="7B9899"/>
                </a:solidFill>
              </a:rPr>
              <a:t>.</a:t>
            </a:r>
          </a:p>
        </p:txBody>
      </p:sp>
      <p:sp>
        <p:nvSpPr>
          <p:cNvPr id="145411" name="Content Placeholder 2">
            <a:extLst>
              <a:ext uri="{FF2B5EF4-FFF2-40B4-BE49-F238E27FC236}">
                <a16:creationId xmlns:a16="http://schemas.microsoft.com/office/drawing/2014/main" xmlns="" id="{9837988E-A817-419B-B339-2C32CA183A8B}"/>
              </a:ext>
            </a:extLst>
          </p:cNvPr>
          <p:cNvSpPr>
            <a:spLocks noGrp="1"/>
          </p:cNvSpPr>
          <p:nvPr>
            <p:ph idx="1"/>
          </p:nvPr>
        </p:nvSpPr>
        <p:spPr>
          <a:xfrm>
            <a:off x="0" y="533400"/>
            <a:ext cx="9144000" cy="6324600"/>
          </a:xfrm>
        </p:spPr>
        <p:txBody>
          <a:bodyPr/>
          <a:lstStyle/>
          <a:p>
            <a:pPr eaLnBrk="1" hangingPunct="1">
              <a:buFontTx/>
              <a:buNone/>
            </a:pPr>
            <a:r>
              <a:rPr lang="en-US" altLang="en-US"/>
              <a:t>Women at high risk of HIV or who are already HIV-positive (use of condoms is strongly recommended following sterilisation). </a:t>
            </a:r>
          </a:p>
          <a:p>
            <a:pPr eaLnBrk="1" hangingPunct="1">
              <a:buFontTx/>
              <a:buNone/>
            </a:pPr>
            <a:r>
              <a:rPr lang="en-US" altLang="en-US"/>
              <a:t>• 	Women with non-pelvic tuberculosis. </a:t>
            </a:r>
          </a:p>
          <a:p>
            <a:pPr eaLnBrk="1" hangingPunct="1">
              <a:buFontTx/>
              <a:buNone/>
            </a:pPr>
            <a:r>
              <a:rPr lang="en-US" altLang="en-US"/>
              <a:t>• 	Women with gall-bladder disease (asymptomatic or symptomatic and treated by either cholecystectomy or by medications). </a:t>
            </a:r>
          </a:p>
          <a:p>
            <a:pPr eaLnBrk="1" hangingPunct="1">
              <a:buFontTx/>
              <a:buNone/>
            </a:pPr>
            <a:r>
              <a:rPr lang="en-US" altLang="en-US"/>
              <a:t>• 	Women who are viral hepatitis carriers. </a:t>
            </a:r>
          </a:p>
          <a:p>
            <a:pPr eaLnBrk="1" hangingPunct="1">
              <a:buFontTx/>
              <a:buNone/>
            </a:pPr>
            <a:r>
              <a:rPr lang="en-US" altLang="en-US"/>
              <a:t>• 	Women with chronic viral hepatitis, benign focal nodular hyperplasia and mild (compensated) cirrhosis.  </a:t>
            </a:r>
          </a:p>
          <a:p>
            <a:pPr eaLnBrk="1" hangingPunct="1"/>
            <a:endParaRPr lang="en-US" alt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a:extLst>
              <a:ext uri="{FF2B5EF4-FFF2-40B4-BE49-F238E27FC236}">
                <a16:creationId xmlns:a16="http://schemas.microsoft.com/office/drawing/2014/main" xmlns="" id="{6176C5D6-AD59-43B2-BAD4-1210051821BC}"/>
              </a:ext>
            </a:extLst>
          </p:cNvPr>
          <p:cNvSpPr>
            <a:spLocks noGrp="1"/>
          </p:cNvSpPr>
          <p:nvPr>
            <p:ph type="title"/>
          </p:nvPr>
        </p:nvSpPr>
        <p:spPr>
          <a:xfrm>
            <a:off x="457200" y="274638"/>
            <a:ext cx="8229600" cy="792162"/>
          </a:xfrm>
        </p:spPr>
        <p:txBody>
          <a:bodyPr rtlCol="0">
            <a:normAutofit fontScale="90000"/>
          </a:bodyPr>
          <a:lstStyle/>
          <a:p>
            <a:pPr eaLnBrk="1" fontAlgn="auto" hangingPunct="1">
              <a:spcAft>
                <a:spcPts val="0"/>
              </a:spcAft>
              <a:defRPr/>
            </a:pPr>
            <a:r>
              <a:rPr lang="en-US" b="1"/>
              <a:t/>
            </a:r>
            <a:br>
              <a:rPr lang="en-US" b="1"/>
            </a:br>
            <a:r>
              <a:rPr lang="en-US" b="1"/>
              <a:t>Women Who Should Not Use TL </a:t>
            </a:r>
            <a:r>
              <a:rPr lang="en-US"/>
              <a:t/>
            </a:r>
            <a:br>
              <a:rPr lang="en-US"/>
            </a:br>
            <a:endParaRPr lang="en-US"/>
          </a:p>
        </p:txBody>
      </p:sp>
      <p:sp>
        <p:nvSpPr>
          <p:cNvPr id="146435" name="Content Placeholder 2">
            <a:extLst>
              <a:ext uri="{FF2B5EF4-FFF2-40B4-BE49-F238E27FC236}">
                <a16:creationId xmlns:a16="http://schemas.microsoft.com/office/drawing/2014/main" xmlns="" id="{1DDD4EC0-A636-42C1-9FA7-8616148093CD}"/>
              </a:ext>
            </a:extLst>
          </p:cNvPr>
          <p:cNvSpPr>
            <a:spLocks noGrp="1"/>
          </p:cNvSpPr>
          <p:nvPr>
            <p:ph idx="1"/>
          </p:nvPr>
        </p:nvSpPr>
        <p:spPr>
          <a:xfrm>
            <a:off x="457200" y="1219200"/>
            <a:ext cx="8229600" cy="4906963"/>
          </a:xfrm>
        </p:spPr>
        <p:txBody>
          <a:bodyPr/>
          <a:lstStyle/>
          <a:p>
            <a:pPr eaLnBrk="1" hangingPunct="1"/>
            <a:r>
              <a:rPr lang="en-US" altLang="en-US"/>
              <a:t>Providers should not perform TL on certain women: </a:t>
            </a:r>
          </a:p>
          <a:p>
            <a:pPr eaLnBrk="1" hangingPunct="1">
              <a:buFontTx/>
              <a:buNone/>
            </a:pPr>
            <a:r>
              <a:rPr lang="en-US" altLang="en-US"/>
              <a:t>• Women who are uncertain of their desire for future fertility </a:t>
            </a:r>
          </a:p>
          <a:p>
            <a:pPr eaLnBrk="1" hangingPunct="1">
              <a:buFontTx/>
              <a:buNone/>
            </a:pPr>
            <a:r>
              <a:rPr lang="en-US" altLang="en-US"/>
              <a:t>• Women who cannot withstand surgery </a:t>
            </a:r>
          </a:p>
          <a:p>
            <a:pPr eaLnBrk="1" hangingPunct="1">
              <a:buFontTx/>
              <a:buNone/>
            </a:pPr>
            <a:r>
              <a:rPr lang="en-US" altLang="en-US"/>
              <a:t>• Women or girls who do not give voluntary informed consent </a:t>
            </a:r>
          </a:p>
          <a:p>
            <a:pPr eaLnBrk="1" hangingPunct="1">
              <a:buFontTx/>
              <a:buNone/>
            </a:pPr>
            <a:r>
              <a:rPr lang="en-US" altLang="en-US"/>
              <a:t/>
            </a:r>
            <a:br>
              <a:rPr lang="en-US" altLang="en-US"/>
            </a:br>
            <a:r>
              <a:rPr lang="en-US" altLang="en-US"/>
              <a:t> </a:t>
            </a:r>
          </a:p>
          <a:p>
            <a:pPr eaLnBrk="1" hangingPunct="1"/>
            <a:endParaRPr lang="en-US" alt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a:extLst>
              <a:ext uri="{FF2B5EF4-FFF2-40B4-BE49-F238E27FC236}">
                <a16:creationId xmlns:a16="http://schemas.microsoft.com/office/drawing/2014/main" xmlns="" id="{2F72149F-E419-4ACF-B53D-161EF57911BC}"/>
              </a:ext>
            </a:extLst>
          </p:cNvPr>
          <p:cNvSpPr>
            <a:spLocks noGrp="1"/>
          </p:cNvSpPr>
          <p:nvPr>
            <p:ph type="title"/>
          </p:nvPr>
        </p:nvSpPr>
        <p:spPr>
          <a:xfrm>
            <a:off x="-1295400" y="-152400"/>
            <a:ext cx="11277600" cy="914400"/>
          </a:xfrm>
        </p:spPr>
        <p:txBody>
          <a:bodyPr/>
          <a:lstStyle/>
          <a:p>
            <a:pPr eaLnBrk="1" hangingPunct="1"/>
            <a:r>
              <a:rPr lang="en-US" altLang="en-US" sz="3200" b="1">
                <a:solidFill>
                  <a:srgbClr val="7B9899"/>
                </a:solidFill>
              </a:rPr>
              <a:t> </a:t>
            </a:r>
            <a:r>
              <a:rPr lang="en-US" altLang="en-US" sz="2400" b="1">
                <a:solidFill>
                  <a:srgbClr val="7B9899"/>
                </a:solidFill>
              </a:rPr>
              <a:t>Male Voluntary Surgical Contraception (Vasectomy</a:t>
            </a:r>
            <a:r>
              <a:rPr lang="en-US" altLang="en-US" sz="3200" b="1">
                <a:solidFill>
                  <a:srgbClr val="7B9899"/>
                </a:solidFill>
              </a:rPr>
              <a:t>)</a:t>
            </a:r>
          </a:p>
        </p:txBody>
      </p:sp>
      <p:sp>
        <p:nvSpPr>
          <p:cNvPr id="147459" name="Content Placeholder 2">
            <a:extLst>
              <a:ext uri="{FF2B5EF4-FFF2-40B4-BE49-F238E27FC236}">
                <a16:creationId xmlns:a16="http://schemas.microsoft.com/office/drawing/2014/main" xmlns="" id="{37085976-9996-4E4A-A1D8-F2807D79AA5A}"/>
              </a:ext>
            </a:extLst>
          </p:cNvPr>
          <p:cNvSpPr>
            <a:spLocks noGrp="1"/>
          </p:cNvSpPr>
          <p:nvPr>
            <p:ph idx="1"/>
          </p:nvPr>
        </p:nvSpPr>
        <p:spPr>
          <a:xfrm>
            <a:off x="0" y="457200"/>
            <a:ext cx="9372600" cy="6400800"/>
          </a:xfrm>
        </p:spPr>
        <p:txBody>
          <a:bodyPr/>
          <a:lstStyle/>
          <a:p>
            <a:pPr eaLnBrk="1" hangingPunct="1"/>
            <a:r>
              <a:rPr lang="en-US" altLang="en-US"/>
              <a:t>Vasectomy is the surgical process of cutting and tying the vas deferens in order to prevent spermatozoa from mixing with semen. </a:t>
            </a:r>
          </a:p>
          <a:p>
            <a:pPr eaLnBrk="1" hangingPunct="1"/>
            <a:r>
              <a:rPr lang="en-US" altLang="en-US"/>
              <a:t>Consequently, when ejaculation occurs, the semen will not have any sperms. </a:t>
            </a:r>
          </a:p>
          <a:p>
            <a:pPr eaLnBrk="1" hangingPunct="1"/>
            <a:r>
              <a:rPr lang="en-US" altLang="en-US"/>
              <a:t>The operation is performed under a local anaesthetic, and it is one of the most effective methods of contraception—it  has a reported failure rate of about 0.1 percent. </a:t>
            </a:r>
          </a:p>
          <a:p>
            <a:pPr eaLnBrk="1" hangingPunct="1"/>
            <a:r>
              <a:rPr lang="en-US" altLang="en-US"/>
              <a:t>vasectomies are not often performed in Kenya.  </a:t>
            </a:r>
            <a:r>
              <a:rPr lang="en-US" altLang="en-US" sz="2800"/>
              <a:t>The option  is a good solution when a woman has medical conditions that hinder use of all female methods. </a:t>
            </a:r>
          </a:p>
          <a:p>
            <a:pPr eaLnBrk="1" hangingPunct="1"/>
            <a:r>
              <a:rPr lang="en-US" altLang="en-US" sz="2800"/>
              <a:t/>
            </a:r>
            <a:br>
              <a:rPr lang="en-US" altLang="en-US" sz="2800"/>
            </a:br>
            <a:endParaRPr lang="en-US" altLang="en-US" sz="280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a:extLst>
              <a:ext uri="{FF2B5EF4-FFF2-40B4-BE49-F238E27FC236}">
                <a16:creationId xmlns:a16="http://schemas.microsoft.com/office/drawing/2014/main" xmlns="" id="{7856363A-54D4-49FF-9229-AD02ED19ABF6}"/>
              </a:ext>
            </a:extLst>
          </p:cNvPr>
          <p:cNvSpPr>
            <a:spLocks noGrp="1"/>
          </p:cNvSpPr>
          <p:nvPr>
            <p:ph type="title"/>
          </p:nvPr>
        </p:nvSpPr>
        <p:spPr>
          <a:xfrm>
            <a:off x="457200" y="0"/>
            <a:ext cx="8686800" cy="1752600"/>
          </a:xfrm>
        </p:spPr>
        <p:txBody>
          <a:bodyPr rtlCol="0">
            <a:normAutofit fontScale="90000"/>
          </a:bodyPr>
          <a:lstStyle/>
          <a:p>
            <a:pPr eaLnBrk="1" fontAlgn="auto" hangingPunct="1">
              <a:spcAft>
                <a:spcPts val="0"/>
              </a:spcAft>
              <a:defRPr/>
            </a:pPr>
            <a:r>
              <a:rPr lang="en-US" b="1" dirty="0"/>
              <a:t/>
            </a:r>
            <a:br>
              <a:rPr lang="en-US" b="1" dirty="0"/>
            </a:br>
            <a:r>
              <a:rPr lang="en-US" sz="3600" b="1" dirty="0"/>
              <a:t>Correcting Myths and Misconceptions about the Vasectomy </a:t>
            </a:r>
            <a:r>
              <a:rPr lang="en-US" dirty="0"/>
              <a:t/>
            </a:r>
            <a:br>
              <a:rPr lang="en-US" dirty="0"/>
            </a:br>
            <a:endParaRPr lang="en-US" dirty="0"/>
          </a:p>
        </p:txBody>
      </p:sp>
      <p:sp>
        <p:nvSpPr>
          <p:cNvPr id="148483" name="Content Placeholder 2">
            <a:extLst>
              <a:ext uri="{FF2B5EF4-FFF2-40B4-BE49-F238E27FC236}">
                <a16:creationId xmlns:a16="http://schemas.microsoft.com/office/drawing/2014/main" xmlns="" id="{587B7F3B-8F13-408C-AC9F-3E19145B7EC9}"/>
              </a:ext>
            </a:extLst>
          </p:cNvPr>
          <p:cNvSpPr>
            <a:spLocks noGrp="1"/>
          </p:cNvSpPr>
          <p:nvPr>
            <p:ph idx="1"/>
          </p:nvPr>
        </p:nvSpPr>
        <p:spPr>
          <a:xfrm>
            <a:off x="-152400" y="1524000"/>
            <a:ext cx="9448800" cy="5334000"/>
          </a:xfrm>
        </p:spPr>
        <p:txBody>
          <a:bodyPr/>
          <a:lstStyle/>
          <a:p>
            <a:pPr eaLnBrk="1" hangingPunct="1"/>
            <a:r>
              <a:rPr lang="en-US" altLang="en-US"/>
              <a:t>Vasectomy is </a:t>
            </a:r>
            <a:r>
              <a:rPr lang="en-US" altLang="en-US" i="1"/>
              <a:t>not</a:t>
            </a:r>
            <a:r>
              <a:rPr lang="en-US" altLang="en-US"/>
              <a:t> synonymous with castration, and it does not affect a man’s sexual ability or desire. </a:t>
            </a:r>
          </a:p>
          <a:p>
            <a:pPr eaLnBrk="1" hangingPunct="1"/>
            <a:r>
              <a:rPr lang="en-US" altLang="en-US"/>
              <a:t>A vasectomy does </a:t>
            </a:r>
            <a:r>
              <a:rPr lang="en-US" altLang="en-US" i="1"/>
              <a:t>not</a:t>
            </a:r>
            <a:r>
              <a:rPr lang="en-US" altLang="en-US"/>
              <a:t> become effective immediately. The client should be instructed to use condoms or another FP method for three months after the operation to be completely safe. </a:t>
            </a:r>
          </a:p>
          <a:p>
            <a:pPr eaLnBrk="1" hangingPunct="1"/>
            <a:r>
              <a:rPr lang="en-US" altLang="en-US"/>
              <a:t>Reversal surgery </a:t>
            </a:r>
            <a:r>
              <a:rPr lang="en-US" altLang="en-US" i="1"/>
              <a:t>cannot</a:t>
            </a:r>
            <a:r>
              <a:rPr lang="en-US" altLang="en-US"/>
              <a:t> be assured. Thorough and careful counselling is needed before making a decision in order to avoid future regret. The procedure must be considered permanent.   </a:t>
            </a:r>
          </a:p>
          <a:p>
            <a:pPr eaLnBrk="1" hangingPunct="1"/>
            <a:endParaRPr lang="en-US" alt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a:extLst>
              <a:ext uri="{FF2B5EF4-FFF2-40B4-BE49-F238E27FC236}">
                <a16:creationId xmlns:a16="http://schemas.microsoft.com/office/drawing/2014/main" xmlns="" id="{0A005602-2E60-4F7E-87B7-166C787F0200}"/>
              </a:ext>
            </a:extLst>
          </p:cNvPr>
          <p:cNvSpPr>
            <a:spLocks noGrp="1"/>
          </p:cNvSpPr>
          <p:nvPr>
            <p:ph type="title"/>
          </p:nvPr>
        </p:nvSpPr>
        <p:spPr/>
        <p:txBody>
          <a:bodyPr rtlCol="0">
            <a:normAutofit fontScale="90000"/>
          </a:bodyPr>
          <a:lstStyle/>
          <a:p>
            <a:pPr eaLnBrk="1" fontAlgn="auto" hangingPunct="1">
              <a:spcAft>
                <a:spcPts val="0"/>
              </a:spcAft>
              <a:defRPr/>
            </a:pPr>
            <a:r>
              <a:rPr lang="en-US" b="1"/>
              <a:t>Types of Vasectomy </a:t>
            </a:r>
            <a:r>
              <a:rPr lang="en-US"/>
              <a:t/>
            </a:r>
            <a:br>
              <a:rPr lang="en-US"/>
            </a:br>
            <a:endParaRPr lang="en-US"/>
          </a:p>
        </p:txBody>
      </p:sp>
      <p:sp>
        <p:nvSpPr>
          <p:cNvPr id="149507" name="Content Placeholder 2">
            <a:extLst>
              <a:ext uri="{FF2B5EF4-FFF2-40B4-BE49-F238E27FC236}">
                <a16:creationId xmlns:a16="http://schemas.microsoft.com/office/drawing/2014/main" xmlns="" id="{1C4CED72-D6A7-42C2-8CFB-DA6DE2D89036}"/>
              </a:ext>
            </a:extLst>
          </p:cNvPr>
          <p:cNvSpPr>
            <a:spLocks noGrp="1"/>
          </p:cNvSpPr>
          <p:nvPr>
            <p:ph idx="1"/>
          </p:nvPr>
        </p:nvSpPr>
        <p:spPr>
          <a:xfrm>
            <a:off x="0" y="762000"/>
            <a:ext cx="9144000" cy="6096000"/>
          </a:xfrm>
        </p:spPr>
        <p:txBody>
          <a:bodyPr/>
          <a:lstStyle/>
          <a:p>
            <a:pPr eaLnBrk="1" hangingPunct="1"/>
            <a:r>
              <a:rPr lang="en-US" altLang="en-US"/>
              <a:t>There are scalpel and non-scalpel vasectomy techniques. </a:t>
            </a:r>
          </a:p>
          <a:p>
            <a:pPr eaLnBrk="1" hangingPunct="1"/>
            <a:r>
              <a:rPr lang="en-US" altLang="en-US" b="1"/>
              <a:t>Advantages and Beneﬁts of Vasectomy </a:t>
            </a:r>
            <a:endParaRPr lang="en-US" altLang="en-US"/>
          </a:p>
          <a:p>
            <a:pPr eaLnBrk="1" hangingPunct="1"/>
            <a:r>
              <a:rPr lang="en-US" altLang="en-US"/>
              <a:t>Contraceptive beneﬁts of vasectomies include the following: </a:t>
            </a:r>
          </a:p>
          <a:p>
            <a:pPr eaLnBrk="1" hangingPunct="1">
              <a:buFontTx/>
              <a:buNone/>
            </a:pPr>
            <a:r>
              <a:rPr lang="en-US" altLang="en-US"/>
              <a:t>• 	The procedure is highly effective and safe. </a:t>
            </a:r>
          </a:p>
          <a:p>
            <a:pPr eaLnBrk="1" hangingPunct="1">
              <a:buFontTx/>
              <a:buNone/>
            </a:pPr>
            <a:r>
              <a:rPr lang="en-US" altLang="en-US"/>
              <a:t>• 	There is no change in sexual function—the procedure does not interfere with sexual intercourse. </a:t>
            </a:r>
          </a:p>
          <a:p>
            <a:pPr eaLnBrk="1" hangingPunct="1">
              <a:buFontTx/>
              <a:buNone/>
            </a:pPr>
            <a:r>
              <a:rPr lang="en-US" altLang="en-US"/>
              <a:t>• 	It is permanent. </a:t>
            </a:r>
          </a:p>
          <a:p>
            <a:pPr eaLnBrk="1" hangingPunct="1"/>
            <a:endParaRPr lang="en-US" alt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a:extLst>
              <a:ext uri="{FF2B5EF4-FFF2-40B4-BE49-F238E27FC236}">
                <a16:creationId xmlns:a16="http://schemas.microsoft.com/office/drawing/2014/main" xmlns="" id="{98D9C15E-4669-4A19-8FDE-A21A8E88C4BB}"/>
              </a:ext>
            </a:extLst>
          </p:cNvPr>
          <p:cNvSpPr>
            <a:spLocks noGrp="1"/>
          </p:cNvSpPr>
          <p:nvPr>
            <p:ph type="title"/>
          </p:nvPr>
        </p:nvSpPr>
        <p:spPr>
          <a:xfrm>
            <a:off x="-685800" y="274638"/>
            <a:ext cx="9829800" cy="868362"/>
          </a:xfrm>
        </p:spPr>
        <p:txBody>
          <a:bodyPr rtlCol="0">
            <a:normAutofit fontScale="90000"/>
          </a:bodyPr>
          <a:lstStyle/>
          <a:p>
            <a:pPr eaLnBrk="1" fontAlgn="auto" hangingPunct="1">
              <a:spcAft>
                <a:spcPts val="0"/>
              </a:spcAft>
              <a:defRPr/>
            </a:pPr>
            <a:r>
              <a:rPr lang="en-US" sz="3600" b="1" dirty="0"/>
              <a:t>Limitations and Risks of vasectomy </a:t>
            </a:r>
            <a:r>
              <a:rPr lang="en-US" dirty="0"/>
              <a:t/>
            </a:r>
            <a:br>
              <a:rPr lang="en-US" dirty="0"/>
            </a:br>
            <a:endParaRPr lang="en-US" dirty="0"/>
          </a:p>
        </p:txBody>
      </p:sp>
      <p:sp>
        <p:nvSpPr>
          <p:cNvPr id="150531" name="Content Placeholder 2">
            <a:extLst>
              <a:ext uri="{FF2B5EF4-FFF2-40B4-BE49-F238E27FC236}">
                <a16:creationId xmlns:a16="http://schemas.microsoft.com/office/drawing/2014/main" xmlns="" id="{36F9D691-7E08-42B0-ACCB-8EFC3EF825F9}"/>
              </a:ext>
            </a:extLst>
          </p:cNvPr>
          <p:cNvSpPr>
            <a:spLocks noGrp="1"/>
          </p:cNvSpPr>
          <p:nvPr>
            <p:ph idx="1"/>
          </p:nvPr>
        </p:nvSpPr>
        <p:spPr>
          <a:xfrm>
            <a:off x="0" y="457200"/>
            <a:ext cx="9144000" cy="6400800"/>
          </a:xfrm>
        </p:spPr>
        <p:txBody>
          <a:bodyPr/>
          <a:lstStyle/>
          <a:p>
            <a:pPr eaLnBrk="1" hangingPunct="1"/>
            <a:r>
              <a:rPr lang="en-US" altLang="en-US"/>
              <a:t>A vasectomy has some limitations and risks: </a:t>
            </a:r>
          </a:p>
          <a:p>
            <a:pPr eaLnBrk="1" hangingPunct="1">
              <a:buFontTx/>
              <a:buNone/>
            </a:pPr>
            <a:r>
              <a:rPr lang="en-US" altLang="en-US"/>
              <a:t>• 	The procedure is virtually irreversible (i.e., success of reversal surgery cannot be guaranteed). </a:t>
            </a:r>
          </a:p>
          <a:p>
            <a:pPr eaLnBrk="1" hangingPunct="1">
              <a:buFontTx/>
              <a:buNone/>
            </a:pPr>
            <a:r>
              <a:rPr lang="en-US" altLang="en-US"/>
              <a:t>• 	There are minimal risks and side effects of local anaesthesia. </a:t>
            </a:r>
          </a:p>
          <a:p>
            <a:pPr eaLnBrk="1" hangingPunct="1">
              <a:buFontTx/>
              <a:buNone/>
            </a:pPr>
            <a:r>
              <a:rPr lang="en-US" altLang="en-US"/>
              <a:t>• 	The risks associated with surgical procedures. </a:t>
            </a:r>
          </a:p>
          <a:p>
            <a:pPr eaLnBrk="1" hangingPunct="1">
              <a:buFontTx/>
              <a:buNone/>
            </a:pPr>
            <a:r>
              <a:rPr lang="en-US" altLang="en-US"/>
              <a:t>• 	A vasectomy does not protect against STIs, including HIV/ AIDS. </a:t>
            </a:r>
          </a:p>
          <a:p>
            <a:pPr eaLnBrk="1" hangingPunct="1">
              <a:buFontTx/>
              <a:buNone/>
            </a:pPr>
            <a:r>
              <a:rPr lang="en-US" altLang="en-US"/>
              <a:t>• 	Only a trained provider can offer a vasectomy. </a:t>
            </a:r>
          </a:p>
          <a:p>
            <a:pPr eaLnBrk="1" hangingPunct="1">
              <a:buFontTx/>
              <a:buNone/>
            </a:pPr>
            <a:r>
              <a:rPr lang="en-US" altLang="en-US"/>
              <a:t>• 	</a:t>
            </a:r>
            <a:r>
              <a:rPr lang="en-US" altLang="en-US" sz="2800"/>
              <a:t>There is a delay in effectiveness after the procedure has been performed. </a:t>
            </a:r>
          </a:p>
          <a:p>
            <a:pPr eaLnBrk="1" hangingPunct="1"/>
            <a:endParaRPr lang="en-US" alt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a:extLst>
              <a:ext uri="{FF2B5EF4-FFF2-40B4-BE49-F238E27FC236}">
                <a16:creationId xmlns:a16="http://schemas.microsoft.com/office/drawing/2014/main" xmlns="" id="{1A50730F-FF5C-4D43-9C05-62DC7E97776A}"/>
              </a:ext>
            </a:extLst>
          </p:cNvPr>
          <p:cNvSpPr>
            <a:spLocks noGrp="1"/>
          </p:cNvSpPr>
          <p:nvPr>
            <p:ph type="title"/>
          </p:nvPr>
        </p:nvSpPr>
        <p:spPr>
          <a:xfrm>
            <a:off x="301625" y="228600"/>
            <a:ext cx="8534400" cy="1295400"/>
          </a:xfrm>
        </p:spPr>
        <p:txBody>
          <a:bodyPr rtlCol="0">
            <a:normAutofit fontScale="90000"/>
          </a:bodyPr>
          <a:lstStyle/>
          <a:p>
            <a:pPr eaLnBrk="1" fontAlgn="auto" hangingPunct="1">
              <a:spcAft>
                <a:spcPts val="0"/>
              </a:spcAft>
              <a:defRPr/>
            </a:pPr>
            <a:r>
              <a:rPr lang="en-US" b="1" dirty="0"/>
              <a:t>Men Who Should Not Have Vasectomies </a:t>
            </a:r>
            <a:r>
              <a:rPr lang="en-US" dirty="0"/>
              <a:t/>
            </a:r>
            <a:br>
              <a:rPr lang="en-US" dirty="0"/>
            </a:br>
            <a:endParaRPr lang="en-US" dirty="0"/>
          </a:p>
        </p:txBody>
      </p:sp>
      <p:sp>
        <p:nvSpPr>
          <p:cNvPr id="151555" name="Content Placeholder 2">
            <a:extLst>
              <a:ext uri="{FF2B5EF4-FFF2-40B4-BE49-F238E27FC236}">
                <a16:creationId xmlns:a16="http://schemas.microsoft.com/office/drawing/2014/main" xmlns="" id="{E6D0B2A5-A9C0-4F1B-AEAA-78F10A0C7515}"/>
              </a:ext>
            </a:extLst>
          </p:cNvPr>
          <p:cNvSpPr>
            <a:spLocks noGrp="1"/>
          </p:cNvSpPr>
          <p:nvPr>
            <p:ph idx="1"/>
          </p:nvPr>
        </p:nvSpPr>
        <p:spPr/>
        <p:txBody>
          <a:bodyPr/>
          <a:lstStyle/>
          <a:p>
            <a:pPr eaLnBrk="1" hangingPunct="1"/>
            <a:r>
              <a:rPr lang="en-US" altLang="en-US"/>
              <a:t>Vasectomies are not the appropriate choice for every man. Men who should not have vasectomies include the following: </a:t>
            </a:r>
          </a:p>
          <a:p>
            <a:pPr eaLnBrk="1" hangingPunct="1">
              <a:buFontTx/>
              <a:buNone/>
            </a:pPr>
            <a:r>
              <a:rPr lang="en-US" altLang="en-US"/>
              <a:t>• Clients who are uncertain of their desire for future fertility </a:t>
            </a:r>
          </a:p>
          <a:p>
            <a:pPr eaLnBrk="1" hangingPunct="1">
              <a:buFontTx/>
              <a:buNone/>
            </a:pPr>
            <a:r>
              <a:rPr lang="en-US" altLang="en-US"/>
              <a:t>• Clients who cannot withstand surgery </a:t>
            </a:r>
          </a:p>
          <a:p>
            <a:pPr eaLnBrk="1" hangingPunct="1">
              <a:buFontTx/>
              <a:buNone/>
            </a:pPr>
            <a:r>
              <a:rPr lang="en-US" altLang="en-US"/>
              <a:t>• Clients who do not or cannot give voluntary informed consent </a:t>
            </a:r>
          </a:p>
          <a:p>
            <a:pPr eaLnBrk="1" hangingPunct="1"/>
            <a:endParaRPr lang="en-US" alt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a:extLst>
              <a:ext uri="{FF2B5EF4-FFF2-40B4-BE49-F238E27FC236}">
                <a16:creationId xmlns:a16="http://schemas.microsoft.com/office/drawing/2014/main" xmlns="" id="{3FD7ED2A-061E-4826-B43D-79A2ACEF8403}"/>
              </a:ext>
            </a:extLst>
          </p:cNvPr>
          <p:cNvSpPr>
            <a:spLocks noGrp="1"/>
          </p:cNvSpPr>
          <p:nvPr>
            <p:ph type="title"/>
          </p:nvPr>
        </p:nvSpPr>
        <p:spPr>
          <a:xfrm>
            <a:off x="457200" y="152400"/>
            <a:ext cx="8229600" cy="1295400"/>
          </a:xfrm>
        </p:spPr>
        <p:txBody>
          <a:bodyPr rtlCol="0">
            <a:normAutofit fontScale="90000"/>
          </a:bodyPr>
          <a:lstStyle/>
          <a:p>
            <a:pPr eaLnBrk="1" fontAlgn="auto" hangingPunct="1">
              <a:spcAft>
                <a:spcPts val="0"/>
              </a:spcAft>
              <a:defRPr/>
            </a:pPr>
            <a:r>
              <a:rPr lang="en-US" b="1" dirty="0"/>
              <a:t>NATURAL METHODS OF FAMILY PLANNING</a:t>
            </a:r>
          </a:p>
        </p:txBody>
      </p:sp>
      <p:sp>
        <p:nvSpPr>
          <p:cNvPr id="152579" name="Content Placeholder 2">
            <a:extLst>
              <a:ext uri="{FF2B5EF4-FFF2-40B4-BE49-F238E27FC236}">
                <a16:creationId xmlns:a16="http://schemas.microsoft.com/office/drawing/2014/main" xmlns="" id="{3B9E2A66-66A3-402D-882E-65D2AE9810F4}"/>
              </a:ext>
            </a:extLst>
          </p:cNvPr>
          <p:cNvSpPr>
            <a:spLocks noGrp="1"/>
          </p:cNvSpPr>
          <p:nvPr>
            <p:ph idx="1"/>
          </p:nvPr>
        </p:nvSpPr>
        <p:spPr>
          <a:xfrm>
            <a:off x="0" y="1752600"/>
            <a:ext cx="8915400" cy="4373563"/>
          </a:xfrm>
        </p:spPr>
        <p:txBody>
          <a:bodyPr/>
          <a:lstStyle/>
          <a:p>
            <a:pPr eaLnBrk="1" hangingPunct="1"/>
            <a:r>
              <a:rPr lang="en-US" altLang="en-US" sz="4000"/>
              <a:t>These are methods which do not require the client to use any artificial drug or devise to prevent pregnancy.</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a:extLst>
              <a:ext uri="{FF2B5EF4-FFF2-40B4-BE49-F238E27FC236}">
                <a16:creationId xmlns:a16="http://schemas.microsoft.com/office/drawing/2014/main" xmlns="" id="{EE4B551B-DB40-4948-B12C-ABA8076B4FA9}"/>
              </a:ext>
            </a:extLst>
          </p:cNvPr>
          <p:cNvSpPr>
            <a:spLocks noGrp="1"/>
          </p:cNvSpPr>
          <p:nvPr>
            <p:ph type="title"/>
          </p:nvPr>
        </p:nvSpPr>
        <p:spPr/>
        <p:txBody>
          <a:bodyPr/>
          <a:lstStyle/>
          <a:p>
            <a:endParaRPr lang="en-GB" altLang="en-US"/>
          </a:p>
        </p:txBody>
      </p:sp>
      <p:sp>
        <p:nvSpPr>
          <p:cNvPr id="153603" name="Content Placeholder 2">
            <a:extLst>
              <a:ext uri="{FF2B5EF4-FFF2-40B4-BE49-F238E27FC236}">
                <a16:creationId xmlns:a16="http://schemas.microsoft.com/office/drawing/2014/main" xmlns="" id="{927282E8-6E39-421A-90CB-3DBA701461DC}"/>
              </a:ext>
            </a:extLst>
          </p:cNvPr>
          <p:cNvSpPr>
            <a:spLocks noGrp="1"/>
          </p:cNvSpPr>
          <p:nvPr>
            <p:ph idx="1"/>
          </p:nvPr>
        </p:nvSpPr>
        <p:spPr>
          <a:xfrm>
            <a:off x="457200" y="1143000"/>
            <a:ext cx="8229600" cy="5410200"/>
          </a:xfrm>
        </p:spPr>
        <p:txBody>
          <a:bodyPr/>
          <a:lstStyle/>
          <a:p>
            <a:pPr eaLnBrk="1" hangingPunct="1"/>
            <a:r>
              <a:rPr lang="en-US" altLang="en-US"/>
              <a:t>The client is advised to observe natural body changes which determine her fertility and abstain from sexual intercourse when she feels unsafe. They include:</a:t>
            </a:r>
          </a:p>
          <a:p>
            <a:pPr eaLnBrk="1" hangingPunct="1">
              <a:buFontTx/>
              <a:buAutoNum type="arabicPeriod"/>
            </a:pPr>
            <a:r>
              <a:rPr lang="en-US" altLang="en-US"/>
              <a:t>Lactational amenorrhea method</a:t>
            </a:r>
          </a:p>
          <a:p>
            <a:pPr eaLnBrk="1" hangingPunct="1">
              <a:buFontTx/>
              <a:buAutoNum type="arabicPeriod"/>
            </a:pPr>
            <a:r>
              <a:rPr lang="en-US" altLang="en-US"/>
              <a:t>Fertility awareness methods such as:</a:t>
            </a:r>
          </a:p>
          <a:p>
            <a:pPr eaLnBrk="1" hangingPunct="1"/>
            <a:r>
              <a:rPr lang="en-US" altLang="en-US"/>
              <a:t>Cervical Mucus</a:t>
            </a:r>
          </a:p>
          <a:p>
            <a:pPr eaLnBrk="1" hangingPunct="1"/>
            <a:r>
              <a:rPr lang="en-US" altLang="en-US"/>
              <a:t>Ovulation, </a:t>
            </a:r>
          </a:p>
          <a:p>
            <a:pPr eaLnBrk="1" hangingPunct="1"/>
            <a:r>
              <a:rPr lang="en-US" altLang="en-US"/>
              <a:t>BBT(basal body temperature). </a:t>
            </a:r>
          </a:p>
          <a:p>
            <a:endParaRPr lang="en-GB"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7112D150-4B8F-454E-9F3A-731FD65B8C9B}"/>
              </a:ext>
            </a:extLst>
          </p:cNvPr>
          <p:cNvSpPr>
            <a:spLocks noGrp="1" noChangeArrowheads="1"/>
          </p:cNvSpPr>
          <p:nvPr>
            <p:ph type="title"/>
          </p:nvPr>
        </p:nvSpPr>
        <p:spPr>
          <a:xfrm>
            <a:off x="457200" y="274638"/>
            <a:ext cx="8229600" cy="715962"/>
          </a:xfrm>
        </p:spPr>
        <p:txBody>
          <a:bodyPr/>
          <a:lstStyle/>
          <a:p>
            <a:pPr eaLnBrk="1" hangingPunct="1"/>
            <a:r>
              <a:rPr lang="en-US" altLang="en-US" sz="4000" b="1">
                <a:solidFill>
                  <a:srgbClr val="7B9899"/>
                </a:solidFill>
              </a:rPr>
              <a:t>Benefits of family planning</a:t>
            </a:r>
          </a:p>
        </p:txBody>
      </p:sp>
      <p:sp>
        <p:nvSpPr>
          <p:cNvPr id="17411" name="Rectangle 3">
            <a:extLst>
              <a:ext uri="{FF2B5EF4-FFF2-40B4-BE49-F238E27FC236}">
                <a16:creationId xmlns:a16="http://schemas.microsoft.com/office/drawing/2014/main" xmlns="" id="{E9BB77D0-FF12-402D-B68E-29F73FA4A163}"/>
              </a:ext>
            </a:extLst>
          </p:cNvPr>
          <p:cNvSpPr>
            <a:spLocks noGrp="1" noChangeArrowheads="1"/>
          </p:cNvSpPr>
          <p:nvPr>
            <p:ph idx="1"/>
          </p:nvPr>
        </p:nvSpPr>
        <p:spPr>
          <a:xfrm>
            <a:off x="0" y="990600"/>
            <a:ext cx="9144000" cy="5562600"/>
          </a:xfrm>
        </p:spPr>
        <p:txBody>
          <a:bodyPr/>
          <a:lstStyle/>
          <a:p>
            <a:pPr eaLnBrk="1" hangingPunct="1"/>
            <a:r>
              <a:rPr lang="en-US" altLang="en-US" b="1"/>
              <a:t>Woman</a:t>
            </a:r>
          </a:p>
          <a:p>
            <a:pPr eaLnBrk="1" hangingPunct="1">
              <a:buFontTx/>
              <a:buAutoNum type="arabicPeriod"/>
            </a:pPr>
            <a:r>
              <a:rPr lang="en-US" altLang="en-US"/>
              <a:t>Protected from unwanted pregnancies</a:t>
            </a:r>
          </a:p>
          <a:p>
            <a:pPr eaLnBrk="1" hangingPunct="1">
              <a:buFontTx/>
              <a:buAutoNum type="arabicPeriod"/>
            </a:pPr>
            <a:r>
              <a:rPr lang="en-US" altLang="en-US"/>
              <a:t>High risky pregnancies are prevented</a:t>
            </a:r>
          </a:p>
          <a:p>
            <a:pPr eaLnBrk="1" hangingPunct="1">
              <a:buFontTx/>
              <a:buAutoNum type="arabicPeriod"/>
            </a:pPr>
            <a:r>
              <a:rPr lang="en-US" altLang="en-US"/>
              <a:t>Prevented from diseases such as STIs, cancers and anemia</a:t>
            </a:r>
          </a:p>
          <a:p>
            <a:pPr eaLnBrk="1" hangingPunct="1"/>
            <a:r>
              <a:rPr lang="en-US" altLang="en-US" b="1"/>
              <a:t>Children</a:t>
            </a:r>
          </a:p>
          <a:p>
            <a:pPr eaLnBrk="1" hangingPunct="1">
              <a:buFontTx/>
              <a:buAutoNum type="arabicPeriod"/>
            </a:pPr>
            <a:r>
              <a:rPr lang="en-US" altLang="en-US"/>
              <a:t>Reduced infant &amp; child morbidity and mortality</a:t>
            </a:r>
          </a:p>
          <a:p>
            <a:pPr eaLnBrk="1" hangingPunct="1">
              <a:buFontTx/>
              <a:buAutoNum type="arabicPeriod"/>
            </a:pPr>
            <a:r>
              <a:rPr lang="en-US" altLang="en-US"/>
              <a:t>Prolonged periods of breast feeding</a:t>
            </a:r>
          </a:p>
          <a:p>
            <a:pPr eaLnBrk="1" hangingPunct="1">
              <a:buFontTx/>
              <a:buAutoNum type="arabicPeriod"/>
            </a:pPr>
            <a:r>
              <a:rPr lang="en-US" altLang="en-US"/>
              <a:t>Better health care due to reduced costs </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le 1">
            <a:extLst>
              <a:ext uri="{FF2B5EF4-FFF2-40B4-BE49-F238E27FC236}">
                <a16:creationId xmlns:a16="http://schemas.microsoft.com/office/drawing/2014/main" xmlns="" id="{A753FEBC-1857-496F-9DFA-0DE3969A3E3E}"/>
              </a:ext>
            </a:extLst>
          </p:cNvPr>
          <p:cNvSpPr>
            <a:spLocks noGrp="1"/>
          </p:cNvSpPr>
          <p:nvPr>
            <p:ph type="title"/>
          </p:nvPr>
        </p:nvSpPr>
        <p:spPr>
          <a:xfrm>
            <a:off x="457200" y="274638"/>
            <a:ext cx="8229600" cy="792162"/>
          </a:xfrm>
        </p:spPr>
        <p:txBody>
          <a:bodyPr/>
          <a:lstStyle/>
          <a:p>
            <a:pPr eaLnBrk="1" hangingPunct="1"/>
            <a:r>
              <a:rPr lang="en-US" altLang="en-US">
                <a:solidFill>
                  <a:srgbClr val="7B9899"/>
                </a:solidFill>
              </a:rPr>
              <a:t>Natural methods cont.</a:t>
            </a:r>
          </a:p>
        </p:txBody>
      </p:sp>
      <p:sp>
        <p:nvSpPr>
          <p:cNvPr id="138243" name="Content Placeholder 2">
            <a:extLst>
              <a:ext uri="{FF2B5EF4-FFF2-40B4-BE49-F238E27FC236}">
                <a16:creationId xmlns:a16="http://schemas.microsoft.com/office/drawing/2014/main" xmlns="" id="{D1686E20-CB48-45FA-B912-41E09F7EC9C2}"/>
              </a:ext>
            </a:extLst>
          </p:cNvPr>
          <p:cNvSpPr>
            <a:spLocks noGrp="1"/>
          </p:cNvSpPr>
          <p:nvPr>
            <p:ph idx="1"/>
          </p:nvPr>
        </p:nvSpPr>
        <p:spPr>
          <a:xfrm>
            <a:off x="457200" y="1066800"/>
            <a:ext cx="8229600" cy="5059363"/>
          </a:xfrm>
        </p:spPr>
        <p:txBody>
          <a:bodyPr rtlCol="0">
            <a:normAutofit/>
          </a:bodyPr>
          <a:lstStyle/>
          <a:p>
            <a:pPr eaLnBrk="1" fontAlgn="auto" hangingPunct="1">
              <a:spcAft>
                <a:spcPts val="0"/>
              </a:spcAft>
              <a:defRPr/>
            </a:pPr>
            <a:r>
              <a:rPr lang="en-US" dirty="0"/>
              <a:t>Withdrawal method (coitus </a:t>
            </a:r>
            <a:r>
              <a:rPr lang="en-US" dirty="0" err="1"/>
              <a:t>interuptus</a:t>
            </a:r>
            <a:r>
              <a:rPr lang="en-US" dirty="0"/>
              <a:t>)</a:t>
            </a:r>
          </a:p>
          <a:p>
            <a:pPr marL="0" indent="0" eaLnBrk="1" fontAlgn="auto" hangingPunct="1">
              <a:spcAft>
                <a:spcPts val="0"/>
              </a:spcAft>
              <a:buFont typeface="Wingdings 2" pitchFamily="18" charset="2"/>
              <a:buNone/>
              <a:defRPr/>
            </a:pP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a:extLst>
              <a:ext uri="{FF2B5EF4-FFF2-40B4-BE49-F238E27FC236}">
                <a16:creationId xmlns:a16="http://schemas.microsoft.com/office/drawing/2014/main" xmlns="" id="{A6A50A8B-5BEE-434E-AE1B-89E4B0D9053D}"/>
              </a:ext>
            </a:extLst>
          </p:cNvPr>
          <p:cNvSpPr>
            <a:spLocks noGrp="1"/>
          </p:cNvSpPr>
          <p:nvPr>
            <p:ph type="title"/>
          </p:nvPr>
        </p:nvSpPr>
        <p:spPr>
          <a:xfrm>
            <a:off x="457200" y="0"/>
            <a:ext cx="8229600" cy="304800"/>
          </a:xfrm>
        </p:spPr>
        <p:txBody>
          <a:bodyPr rtlCol="0">
            <a:normAutofit fontScale="90000"/>
          </a:bodyPr>
          <a:lstStyle/>
          <a:p>
            <a:pPr eaLnBrk="1" fontAlgn="auto" hangingPunct="1">
              <a:spcAft>
                <a:spcPts val="0"/>
              </a:spcAft>
              <a:defRPr/>
            </a:pPr>
            <a:r>
              <a:rPr lang="en-US" b="1" dirty="0"/>
              <a:t/>
            </a:r>
            <a:br>
              <a:rPr lang="en-US" b="1" dirty="0"/>
            </a:br>
            <a:r>
              <a:rPr lang="en-US" b="1" dirty="0"/>
              <a:t/>
            </a:r>
            <a:br>
              <a:rPr lang="en-US" b="1" dirty="0"/>
            </a:br>
            <a:r>
              <a:rPr lang="en-US" sz="3600" b="1" dirty="0"/>
              <a:t>LACTATIONAL AMENORRHOEA METHOD</a:t>
            </a:r>
            <a:r>
              <a:rPr lang="en-US" dirty="0"/>
              <a:t/>
            </a:r>
            <a:br>
              <a:rPr lang="en-US" dirty="0"/>
            </a:br>
            <a:endParaRPr lang="en-US" dirty="0"/>
          </a:p>
        </p:txBody>
      </p:sp>
      <p:sp>
        <p:nvSpPr>
          <p:cNvPr id="155651" name="Content Placeholder 2">
            <a:extLst>
              <a:ext uri="{FF2B5EF4-FFF2-40B4-BE49-F238E27FC236}">
                <a16:creationId xmlns:a16="http://schemas.microsoft.com/office/drawing/2014/main" xmlns="" id="{9040CC20-13D3-46AE-B85B-3048873C8A76}"/>
              </a:ext>
            </a:extLst>
          </p:cNvPr>
          <p:cNvSpPr>
            <a:spLocks noGrp="1"/>
          </p:cNvSpPr>
          <p:nvPr>
            <p:ph idx="1"/>
          </p:nvPr>
        </p:nvSpPr>
        <p:spPr>
          <a:xfrm>
            <a:off x="0" y="838200"/>
            <a:ext cx="9144000" cy="6019800"/>
          </a:xfrm>
        </p:spPr>
        <p:txBody>
          <a:bodyPr/>
          <a:lstStyle/>
          <a:p>
            <a:pPr eaLnBrk="1" hangingPunct="1"/>
            <a:r>
              <a:rPr lang="en-US" altLang="en-US"/>
              <a:t>The Lactational Amenorrhoea Method (LAM), is a temporary method of natural FP based on the lack of ovulation that results from exclusive breastfeeding. </a:t>
            </a:r>
          </a:p>
          <a:p>
            <a:pPr eaLnBrk="1" hangingPunct="1"/>
            <a:r>
              <a:rPr lang="en-US" altLang="en-US"/>
              <a:t>LAM works primarily by preventing ovulation—but for this to occur, exclusive breastfeeding is mandatory. Therefore, effectiveness depends on the user . </a:t>
            </a:r>
          </a:p>
          <a:p>
            <a:pPr eaLnBrk="1" hangingPunct="1"/>
            <a:r>
              <a:rPr lang="en-US" altLang="en-US"/>
              <a:t>As commonly used, the pregnancy rate is about two per 100 women in the ﬁrst six months. With perfect use, the pregnancy rate is less than one per 100 women </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a:extLst>
              <a:ext uri="{FF2B5EF4-FFF2-40B4-BE49-F238E27FC236}">
                <a16:creationId xmlns:a16="http://schemas.microsoft.com/office/drawing/2014/main" xmlns="" id="{68AEBE79-53AC-4B39-AE5A-9E433FAD8880}"/>
              </a:ext>
            </a:extLst>
          </p:cNvPr>
          <p:cNvSpPr>
            <a:spLocks noGrp="1"/>
          </p:cNvSpPr>
          <p:nvPr>
            <p:ph type="title"/>
          </p:nvPr>
        </p:nvSpPr>
        <p:spPr/>
        <p:txBody>
          <a:bodyPr rtlCol="0">
            <a:normAutofit fontScale="90000"/>
          </a:bodyPr>
          <a:lstStyle/>
          <a:p>
            <a:pPr eaLnBrk="1" fontAlgn="auto" hangingPunct="1">
              <a:spcAft>
                <a:spcPts val="0"/>
              </a:spcAft>
              <a:defRPr/>
            </a:pPr>
            <a:r>
              <a:rPr lang="en-US" b="1"/>
              <a:t>Advantages and Beneﬁts of LAM </a:t>
            </a:r>
            <a:r>
              <a:rPr lang="en-US"/>
              <a:t/>
            </a:r>
            <a:br>
              <a:rPr lang="en-US"/>
            </a:br>
            <a:endParaRPr lang="en-US"/>
          </a:p>
        </p:txBody>
      </p:sp>
      <p:sp>
        <p:nvSpPr>
          <p:cNvPr id="156675" name="Content Placeholder 2">
            <a:extLst>
              <a:ext uri="{FF2B5EF4-FFF2-40B4-BE49-F238E27FC236}">
                <a16:creationId xmlns:a16="http://schemas.microsoft.com/office/drawing/2014/main" xmlns="" id="{54017F7E-D545-40BC-94DB-97DA3AD18309}"/>
              </a:ext>
            </a:extLst>
          </p:cNvPr>
          <p:cNvSpPr>
            <a:spLocks noGrp="1"/>
          </p:cNvSpPr>
          <p:nvPr>
            <p:ph idx="1"/>
          </p:nvPr>
        </p:nvSpPr>
        <p:spPr>
          <a:xfrm>
            <a:off x="0" y="1143000"/>
            <a:ext cx="9144000" cy="5715000"/>
          </a:xfrm>
        </p:spPr>
        <p:txBody>
          <a:bodyPr/>
          <a:lstStyle/>
          <a:p>
            <a:pPr eaLnBrk="1" hangingPunct="1"/>
            <a:r>
              <a:rPr lang="en-US" altLang="en-US"/>
              <a:t>LAM provides effective protection against pregnancy as long as all three LAM criteria are met. Its other contraceptive beneﬁts include the following: </a:t>
            </a:r>
            <a:endParaRPr lang="en-US" altLang="en-US" sz="3600"/>
          </a:p>
          <a:p>
            <a:pPr eaLnBrk="1" hangingPunct="1">
              <a:buFontTx/>
              <a:buNone/>
            </a:pPr>
            <a:r>
              <a:rPr lang="en-US" altLang="en-US"/>
              <a:t>• 	LAM does not interfere with sexual activity. </a:t>
            </a:r>
            <a:endParaRPr lang="en-US" altLang="en-US" sz="3600"/>
          </a:p>
          <a:p>
            <a:pPr eaLnBrk="1" hangingPunct="1">
              <a:buFontTx/>
              <a:buNone/>
            </a:pPr>
            <a:r>
              <a:rPr lang="en-US" altLang="en-US"/>
              <a:t>• 	It has no known health risks. </a:t>
            </a:r>
            <a:endParaRPr lang="en-US" altLang="en-US" sz="3600"/>
          </a:p>
          <a:p>
            <a:pPr lvl="1" eaLnBrk="1" hangingPunct="1">
              <a:buFontTx/>
              <a:buNone/>
            </a:pPr>
            <a:r>
              <a:rPr lang="en-US" altLang="en-US"/>
              <a:t>• 	Return to fertility is immediate. </a:t>
            </a:r>
            <a:endParaRPr lang="en-US" altLang="en-US" sz="3200"/>
          </a:p>
          <a:p>
            <a:pPr lvl="1" eaLnBrk="1" hangingPunct="1"/>
            <a:r>
              <a:rPr lang="en-US" altLang="en-US"/>
              <a:t>LAM offers other beneﬁts, as well: </a:t>
            </a:r>
            <a:endParaRPr lang="en-US" altLang="en-US" sz="3200"/>
          </a:p>
          <a:p>
            <a:pPr eaLnBrk="1" hangingPunct="1">
              <a:buFontTx/>
              <a:buNone/>
            </a:pPr>
            <a:r>
              <a:rPr lang="en-US" altLang="en-US"/>
              <a:t>• 	Optimal breastfeeding provides health beneﬁts for both the mother and the baby. </a:t>
            </a:r>
            <a:endParaRPr lang="en-US" altLang="en-US" sz="3600"/>
          </a:p>
          <a:p>
            <a:pPr eaLnBrk="1" hangingPunct="1">
              <a:buFontTx/>
              <a:buNone/>
            </a:pPr>
            <a:r>
              <a:rPr lang="en-US" altLang="en-US"/>
              <a:t>	</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a:extLst>
              <a:ext uri="{FF2B5EF4-FFF2-40B4-BE49-F238E27FC236}">
                <a16:creationId xmlns:a16="http://schemas.microsoft.com/office/drawing/2014/main" xmlns="" id="{CB1FFD5C-7239-4258-9390-F507C7CE31CA}"/>
              </a:ext>
            </a:extLst>
          </p:cNvPr>
          <p:cNvSpPr>
            <a:spLocks noGrp="1"/>
          </p:cNvSpPr>
          <p:nvPr>
            <p:ph type="title"/>
          </p:nvPr>
        </p:nvSpPr>
        <p:spPr/>
        <p:txBody>
          <a:bodyPr/>
          <a:lstStyle/>
          <a:p>
            <a:pPr eaLnBrk="1" hangingPunct="1"/>
            <a:r>
              <a:rPr lang="en-US" altLang="en-US">
                <a:solidFill>
                  <a:srgbClr val="7B9899"/>
                </a:solidFill>
              </a:rPr>
              <a:t>Benefits of LAM cont.</a:t>
            </a:r>
          </a:p>
        </p:txBody>
      </p:sp>
      <p:sp>
        <p:nvSpPr>
          <p:cNvPr id="157699" name="Content Placeholder 2">
            <a:extLst>
              <a:ext uri="{FF2B5EF4-FFF2-40B4-BE49-F238E27FC236}">
                <a16:creationId xmlns:a16="http://schemas.microsoft.com/office/drawing/2014/main" xmlns="" id="{DEBAB809-3867-4994-BAFF-AD0CD8B873BF}"/>
              </a:ext>
            </a:extLst>
          </p:cNvPr>
          <p:cNvSpPr>
            <a:spLocks noGrp="1"/>
          </p:cNvSpPr>
          <p:nvPr>
            <p:ph idx="1"/>
          </p:nvPr>
        </p:nvSpPr>
        <p:spPr/>
        <p:txBody>
          <a:bodyPr/>
          <a:lstStyle/>
          <a:p>
            <a:pPr eaLnBrk="1" hangingPunct="1">
              <a:buFontTx/>
              <a:buNone/>
            </a:pPr>
            <a:r>
              <a:rPr lang="en-US" altLang="en-US"/>
              <a:t>Breastfeeding provides passive immunity for the child. </a:t>
            </a:r>
            <a:endParaRPr lang="en-US" altLang="en-US" sz="3600"/>
          </a:p>
          <a:p>
            <a:pPr eaLnBrk="1" hangingPunct="1">
              <a:buFontTx/>
              <a:buNone/>
            </a:pPr>
            <a:r>
              <a:rPr lang="en-US" altLang="en-US"/>
              <a:t>• 	Counselling for LAM encourages women to start a follow-on method at the appropriate time. </a:t>
            </a:r>
            <a:endParaRPr lang="en-US" altLang="en-US" sz="3600"/>
          </a:p>
          <a:p>
            <a:pPr eaLnBrk="1" hangingPunct="1">
              <a:buFontTx/>
              <a:buNone/>
            </a:pPr>
            <a:r>
              <a:rPr lang="en-US" altLang="en-US"/>
              <a:t>• 	LAM is affordable FP—it has no direct costs. </a:t>
            </a:r>
            <a:endParaRPr lang="en-US" altLang="en-US" sz="3600"/>
          </a:p>
          <a:p>
            <a:pPr eaLnBrk="1" hangingPunct="1">
              <a:buFontTx/>
              <a:buNone/>
            </a:pPr>
            <a:r>
              <a:rPr lang="en-US" altLang="en-US"/>
              <a:t>• 	Women living with HIV/AIDS can use LAM. </a:t>
            </a:r>
            <a:endParaRPr lang="en-US" altLang="en-US" sz="3600"/>
          </a:p>
          <a:p>
            <a:pPr eaLnBrk="1" hangingPunct="1">
              <a:buFontTx/>
              <a:buNone/>
            </a:pPr>
            <a:r>
              <a:rPr lang="en-US" altLang="en-US"/>
              <a:t> </a:t>
            </a:r>
            <a:endParaRPr lang="en-US" altLang="en-US" sz="3600"/>
          </a:p>
          <a:p>
            <a:pPr eaLnBrk="1" hangingPunct="1"/>
            <a:endParaRPr lang="en-US" alt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a:extLst>
              <a:ext uri="{FF2B5EF4-FFF2-40B4-BE49-F238E27FC236}">
                <a16:creationId xmlns:a16="http://schemas.microsoft.com/office/drawing/2014/main" xmlns="" id="{30B2C46F-FE39-4668-961E-160E965D87FF}"/>
              </a:ext>
            </a:extLst>
          </p:cNvPr>
          <p:cNvSpPr>
            <a:spLocks noGrp="1"/>
          </p:cNvSpPr>
          <p:nvPr>
            <p:ph type="title"/>
          </p:nvPr>
        </p:nvSpPr>
        <p:spPr/>
        <p:txBody>
          <a:bodyPr rtlCol="0">
            <a:normAutofit fontScale="90000"/>
          </a:bodyPr>
          <a:lstStyle/>
          <a:p>
            <a:pPr eaLnBrk="1" fontAlgn="auto" hangingPunct="1">
              <a:spcAft>
                <a:spcPts val="0"/>
              </a:spcAft>
              <a:defRPr/>
            </a:pPr>
            <a:r>
              <a:rPr lang="en-US" b="1"/>
              <a:t>Limitations of LAM </a:t>
            </a:r>
            <a:r>
              <a:rPr lang="en-US"/>
              <a:t/>
            </a:r>
            <a:br>
              <a:rPr lang="en-US"/>
            </a:br>
            <a:endParaRPr lang="en-US"/>
          </a:p>
        </p:txBody>
      </p:sp>
      <p:sp>
        <p:nvSpPr>
          <p:cNvPr id="158723" name="Content Placeholder 2">
            <a:extLst>
              <a:ext uri="{FF2B5EF4-FFF2-40B4-BE49-F238E27FC236}">
                <a16:creationId xmlns:a16="http://schemas.microsoft.com/office/drawing/2014/main" xmlns="" id="{102C2F10-13DD-458A-9465-1A1805021772}"/>
              </a:ext>
            </a:extLst>
          </p:cNvPr>
          <p:cNvSpPr>
            <a:spLocks noGrp="1"/>
          </p:cNvSpPr>
          <p:nvPr>
            <p:ph idx="1"/>
          </p:nvPr>
        </p:nvSpPr>
        <p:spPr>
          <a:xfrm>
            <a:off x="0" y="762000"/>
            <a:ext cx="9144000" cy="5364163"/>
          </a:xfrm>
        </p:spPr>
        <p:txBody>
          <a:bodyPr/>
          <a:lstStyle/>
          <a:p>
            <a:pPr eaLnBrk="1" hangingPunct="1"/>
            <a:r>
              <a:rPr lang="en-US" altLang="en-US"/>
              <a:t>This method is effective only as long as all three LAM criteria are met. However, there are a number of reasons that discourage a woman from breastfeeding: </a:t>
            </a:r>
          </a:p>
          <a:p>
            <a:pPr eaLnBrk="1" hangingPunct="1">
              <a:buFontTx/>
              <a:buNone/>
            </a:pPr>
            <a:r>
              <a:rPr lang="en-US" altLang="en-US"/>
              <a:t>• 	Breastfeeding can transmit HIV from a mother to her baby. </a:t>
            </a:r>
          </a:p>
          <a:p>
            <a:pPr eaLnBrk="1" hangingPunct="1">
              <a:buFontTx/>
              <a:buNone/>
            </a:pPr>
            <a:r>
              <a:rPr lang="en-US" altLang="en-US"/>
              <a:t>• 	A woman might not breastfeed because she is taking certain drugs (e.g., mood altering drugs, reserpine, ergotamine, antimetabolites, cyclosporine, cortisone, bromocryptine, radioactive drugs, lithium, or certain anticoagulants).  </a:t>
            </a:r>
          </a:p>
          <a:p>
            <a:pPr eaLnBrk="1" hangingPunct="1">
              <a:buFontTx/>
              <a:buNone/>
            </a:pPr>
            <a:r>
              <a:rPr lang="en-US" altLang="en-US"/>
              <a:t>•</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a:extLst>
              <a:ext uri="{FF2B5EF4-FFF2-40B4-BE49-F238E27FC236}">
                <a16:creationId xmlns:a16="http://schemas.microsoft.com/office/drawing/2014/main" xmlns="" id="{32C745CD-D9F2-4830-9826-A372A5839189}"/>
              </a:ext>
            </a:extLst>
          </p:cNvPr>
          <p:cNvSpPr>
            <a:spLocks noGrp="1"/>
          </p:cNvSpPr>
          <p:nvPr>
            <p:ph type="title"/>
          </p:nvPr>
        </p:nvSpPr>
        <p:spPr/>
        <p:txBody>
          <a:bodyPr/>
          <a:lstStyle/>
          <a:p>
            <a:pPr eaLnBrk="1" hangingPunct="1"/>
            <a:r>
              <a:rPr lang="en-US" altLang="en-US">
                <a:solidFill>
                  <a:srgbClr val="7B9899"/>
                </a:solidFill>
              </a:rPr>
              <a:t>Limitations cont.</a:t>
            </a:r>
          </a:p>
        </p:txBody>
      </p:sp>
      <p:sp>
        <p:nvSpPr>
          <p:cNvPr id="159747" name="Content Placeholder 2">
            <a:extLst>
              <a:ext uri="{FF2B5EF4-FFF2-40B4-BE49-F238E27FC236}">
                <a16:creationId xmlns:a16="http://schemas.microsoft.com/office/drawing/2014/main" xmlns="" id="{868682CF-4788-459C-AEB6-DCE2240CA0DB}"/>
              </a:ext>
            </a:extLst>
          </p:cNvPr>
          <p:cNvSpPr>
            <a:spLocks noGrp="1"/>
          </p:cNvSpPr>
          <p:nvPr>
            <p:ph idx="1"/>
          </p:nvPr>
        </p:nvSpPr>
        <p:spPr/>
        <p:txBody>
          <a:bodyPr/>
          <a:lstStyle/>
          <a:p>
            <a:pPr eaLnBrk="1" hangingPunct="1"/>
            <a:r>
              <a:rPr lang="en-US" altLang="en-US"/>
              <a:t>ergotamine, antimetabolites, cyclosporine, cortisone, bromocryptine, radioactive drugs, lithium, or certain anticoagulants).  </a:t>
            </a:r>
          </a:p>
          <a:p>
            <a:pPr eaLnBrk="1" hangingPunct="1">
              <a:buFontTx/>
              <a:buNone/>
            </a:pPr>
            <a:r>
              <a:rPr lang="en-US" altLang="en-US"/>
              <a:t>• 	Exclusive breastfeeding might be inconvenient or difﬁcult for some women, especially working mothers. </a:t>
            </a:r>
          </a:p>
          <a:p>
            <a:pPr eaLnBrk="1" hangingPunct="1">
              <a:buFontTx/>
              <a:buNone/>
            </a:pPr>
            <a:r>
              <a:rPr lang="en-US" altLang="en-US"/>
              <a:t>• 	LAM does not protect a woman against STIs, including hepatitis B, HIV, and AIDS. </a:t>
            </a:r>
          </a:p>
          <a:p>
            <a:pPr eaLnBrk="1" hangingPunct="1"/>
            <a:endParaRPr lang="en-US" alt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a:extLst>
              <a:ext uri="{FF2B5EF4-FFF2-40B4-BE49-F238E27FC236}">
                <a16:creationId xmlns:a16="http://schemas.microsoft.com/office/drawing/2014/main" xmlns="" id="{27E993D5-BE48-428C-A540-5977EB28B497}"/>
              </a:ext>
            </a:extLst>
          </p:cNvPr>
          <p:cNvSpPr>
            <a:spLocks noGrp="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sz="3600" b="1"/>
              <a:t>Women Who Can Use LAM without Restrictions</a:t>
            </a:r>
            <a:endParaRPr lang="en-US" sz="3600"/>
          </a:p>
        </p:txBody>
      </p:sp>
      <p:sp>
        <p:nvSpPr>
          <p:cNvPr id="160771" name="Content Placeholder 2">
            <a:extLst>
              <a:ext uri="{FF2B5EF4-FFF2-40B4-BE49-F238E27FC236}">
                <a16:creationId xmlns:a16="http://schemas.microsoft.com/office/drawing/2014/main" xmlns="" id="{1B5A2616-E076-436F-ACD1-367FDB22FE6C}"/>
              </a:ext>
            </a:extLst>
          </p:cNvPr>
          <p:cNvSpPr>
            <a:spLocks noGrp="1"/>
          </p:cNvSpPr>
          <p:nvPr>
            <p:ph idx="1"/>
          </p:nvPr>
        </p:nvSpPr>
        <p:spPr>
          <a:xfrm>
            <a:off x="0" y="990600"/>
            <a:ext cx="9144000" cy="5135563"/>
          </a:xfrm>
        </p:spPr>
        <p:txBody>
          <a:bodyPr/>
          <a:lstStyle/>
          <a:p>
            <a:pPr eaLnBrk="1" hangingPunct="1"/>
            <a:r>
              <a:rPr lang="en-US" altLang="en-US"/>
              <a:t>Women whose babies are less than six-months old, who are exclusively breastfeeding, and are amenorrhoeic can use this method as contraception. </a:t>
            </a:r>
          </a:p>
          <a:p>
            <a:pPr eaLnBrk="1" hangingPunct="1"/>
            <a:r>
              <a:rPr lang="en-US" altLang="en-US"/>
              <a:t>Women should be counselled in advance about future FP options so as to initiate another method as soon as any of the following occurs: </a:t>
            </a:r>
          </a:p>
          <a:p>
            <a:pPr eaLnBrk="1" hangingPunct="1">
              <a:buFontTx/>
              <a:buNone/>
            </a:pPr>
            <a:r>
              <a:rPr lang="en-US" altLang="en-US"/>
              <a:t>• 	Supplementary feeding begins, or baby starts to skip regular meals (sleeps through the night). </a:t>
            </a:r>
          </a:p>
          <a:p>
            <a:pPr eaLnBrk="1" hangingPunct="1">
              <a:buFontTx/>
              <a:buNone/>
            </a:pPr>
            <a:r>
              <a:rPr lang="en-US" altLang="en-US"/>
              <a:t>• 	Menstruation begins. </a:t>
            </a:r>
          </a:p>
          <a:p>
            <a:pPr eaLnBrk="1" hangingPunct="1">
              <a:buFontTx/>
              <a:buNone/>
            </a:pPr>
            <a:r>
              <a:rPr lang="en-US" altLang="en-US"/>
              <a:t>• 	The baby is about to turn six-months old. </a:t>
            </a:r>
          </a:p>
          <a:p>
            <a:pPr eaLnBrk="1" hangingPunct="1"/>
            <a:endParaRPr lang="en-US" alt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a:extLst>
              <a:ext uri="{FF2B5EF4-FFF2-40B4-BE49-F238E27FC236}">
                <a16:creationId xmlns:a16="http://schemas.microsoft.com/office/drawing/2014/main" xmlns="" id="{376B7029-4E99-4A38-AB6A-A5CC8E3527C8}"/>
              </a:ext>
            </a:extLst>
          </p:cNvPr>
          <p:cNvSpPr>
            <a:spLocks noGrp="1"/>
          </p:cNvSpPr>
          <p:nvPr>
            <p:ph type="title"/>
          </p:nvPr>
        </p:nvSpPr>
        <p:spPr>
          <a:xfrm>
            <a:off x="457200" y="274638"/>
            <a:ext cx="8229600" cy="944562"/>
          </a:xfrm>
        </p:spPr>
        <p:txBody>
          <a:bodyPr rtlCol="0">
            <a:normAutofit fontScale="90000"/>
          </a:bodyPr>
          <a:lstStyle/>
          <a:p>
            <a:pPr eaLnBrk="1" fontAlgn="auto" hangingPunct="1">
              <a:spcAft>
                <a:spcPts val="0"/>
              </a:spcAft>
              <a:defRPr/>
            </a:pPr>
            <a:r>
              <a:rPr lang="en-US" b="1"/>
              <a:t/>
            </a:r>
            <a:br>
              <a:rPr lang="en-US" b="1"/>
            </a:br>
            <a:r>
              <a:rPr lang="en-US" b="1"/>
              <a:t>Women Who Should Not Rely on LAM </a:t>
            </a:r>
            <a:r>
              <a:rPr lang="en-US"/>
              <a:t/>
            </a:r>
            <a:br>
              <a:rPr lang="en-US"/>
            </a:br>
            <a:endParaRPr lang="en-US"/>
          </a:p>
        </p:txBody>
      </p:sp>
      <p:sp>
        <p:nvSpPr>
          <p:cNvPr id="161795" name="Content Placeholder 2">
            <a:extLst>
              <a:ext uri="{FF2B5EF4-FFF2-40B4-BE49-F238E27FC236}">
                <a16:creationId xmlns:a16="http://schemas.microsoft.com/office/drawing/2014/main" xmlns="" id="{A7275A46-2D8E-4405-90EF-F050CA21A8DE}"/>
              </a:ext>
            </a:extLst>
          </p:cNvPr>
          <p:cNvSpPr>
            <a:spLocks noGrp="1"/>
          </p:cNvSpPr>
          <p:nvPr>
            <p:ph idx="1"/>
          </p:nvPr>
        </p:nvSpPr>
        <p:spPr/>
        <p:txBody>
          <a:bodyPr/>
          <a:lstStyle/>
          <a:p>
            <a:pPr eaLnBrk="1" hangingPunct="1"/>
            <a:r>
              <a:rPr lang="en-US" altLang="en-US"/>
              <a:t>The woman is not exclusively breastfeeding. </a:t>
            </a:r>
          </a:p>
          <a:p>
            <a:pPr eaLnBrk="1" hangingPunct="1">
              <a:buFontTx/>
              <a:buNone/>
            </a:pPr>
            <a:r>
              <a:rPr lang="en-US" altLang="en-US"/>
              <a:t>• 	The woman’s menses has resumed. </a:t>
            </a:r>
          </a:p>
          <a:p>
            <a:pPr eaLnBrk="1" hangingPunct="1">
              <a:buFontTx/>
              <a:buNone/>
            </a:pPr>
            <a:r>
              <a:rPr lang="en-US" altLang="en-US"/>
              <a:t>• 	The baby is more than six months of age. </a:t>
            </a:r>
          </a:p>
          <a:p>
            <a:pPr eaLnBrk="1" hangingPunct="1">
              <a:buFontTx/>
              <a:buNone/>
            </a:pPr>
            <a:r>
              <a:rPr lang="en-US" altLang="en-US"/>
              <a:t>• 	Couples need highly effective protection against pregnancy (e.g., the woman has conditions that make pregnancy dangerous— see </a:t>
            </a:r>
            <a:r>
              <a:rPr lang="en-US" altLang="en-US" b="1"/>
              <a:t>Appendix 2</a:t>
            </a:r>
            <a:r>
              <a:rPr lang="en-US" altLang="en-US"/>
              <a:t>). </a:t>
            </a:r>
          </a:p>
          <a:p>
            <a:pPr eaLnBrk="1" hangingPunct="1"/>
            <a:endParaRPr lang="en-US" alt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a:extLst>
              <a:ext uri="{FF2B5EF4-FFF2-40B4-BE49-F238E27FC236}">
                <a16:creationId xmlns:a16="http://schemas.microsoft.com/office/drawing/2014/main" xmlns="" id="{6871BE2B-C487-4D50-9937-5B3E46B67685}"/>
              </a:ext>
            </a:extLst>
          </p:cNvPr>
          <p:cNvSpPr>
            <a:spLocks noGrp="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b="1"/>
              <a:t>Calendar-Based Methods </a:t>
            </a:r>
            <a:r>
              <a:rPr lang="en-US"/>
              <a:t/>
            </a:r>
            <a:br>
              <a:rPr lang="en-US"/>
            </a:br>
            <a:endParaRPr lang="en-US"/>
          </a:p>
        </p:txBody>
      </p:sp>
      <p:sp>
        <p:nvSpPr>
          <p:cNvPr id="162819" name="Content Placeholder 2">
            <a:extLst>
              <a:ext uri="{FF2B5EF4-FFF2-40B4-BE49-F238E27FC236}">
                <a16:creationId xmlns:a16="http://schemas.microsoft.com/office/drawing/2014/main" xmlns="" id="{4FE92065-1CE9-45B1-893C-71A391C7626F}"/>
              </a:ext>
            </a:extLst>
          </p:cNvPr>
          <p:cNvSpPr>
            <a:spLocks noGrp="1"/>
          </p:cNvSpPr>
          <p:nvPr>
            <p:ph idx="1"/>
          </p:nvPr>
        </p:nvSpPr>
        <p:spPr>
          <a:xfrm>
            <a:off x="0" y="609600"/>
            <a:ext cx="9144000" cy="5516563"/>
          </a:xfrm>
        </p:spPr>
        <p:txBody>
          <a:bodyPr/>
          <a:lstStyle/>
          <a:p>
            <a:pPr eaLnBrk="1" hangingPunct="1"/>
            <a:r>
              <a:rPr lang="en-US" altLang="en-US"/>
              <a:t>In the calendar-based methods, the couple keeps track of the days in the menstrual cycle to identify the start and end of the fertile time. </a:t>
            </a:r>
          </a:p>
          <a:p>
            <a:pPr eaLnBrk="1" hangingPunct="1">
              <a:buFontTx/>
              <a:buNone/>
            </a:pPr>
            <a:r>
              <a:rPr lang="en-US" altLang="en-US" i="1"/>
              <a:t>1.Standard Days Method (SDM) </a:t>
            </a:r>
            <a:endParaRPr lang="en-US" altLang="en-US"/>
          </a:p>
          <a:p>
            <a:pPr eaLnBrk="1" hangingPunct="1"/>
            <a:r>
              <a:rPr lang="en-US" altLang="en-US"/>
              <a:t>This is based on the fact that there is a fertile window during the woman’s menstrual cycle when she can become pregnant. </a:t>
            </a:r>
          </a:p>
          <a:p>
            <a:pPr eaLnBrk="1" hangingPunct="1"/>
            <a:r>
              <a:rPr lang="en-US" altLang="en-US"/>
              <a:t>Typically, this window occurs several days before ovulation and a few hours after. </a:t>
            </a:r>
          </a:p>
          <a:p>
            <a:pPr eaLnBrk="1" hangingPunct="1"/>
            <a:r>
              <a:rPr lang="en-US" altLang="en-US"/>
              <a:t>To prevent pregnancy, couples avoid unprotected sex or abstain between days 8-19 of the menstrual cycle. </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le 1">
            <a:extLst>
              <a:ext uri="{FF2B5EF4-FFF2-40B4-BE49-F238E27FC236}">
                <a16:creationId xmlns:a16="http://schemas.microsoft.com/office/drawing/2014/main" xmlns="" id="{51FC12C1-FC43-4DB2-99F2-DB068262DFA3}"/>
              </a:ext>
            </a:extLst>
          </p:cNvPr>
          <p:cNvSpPr>
            <a:spLocks noGrp="1"/>
          </p:cNvSpPr>
          <p:nvPr>
            <p:ph type="title"/>
          </p:nvPr>
        </p:nvSpPr>
        <p:spPr>
          <a:xfrm>
            <a:off x="457200" y="-228600"/>
            <a:ext cx="8229600" cy="914400"/>
          </a:xfrm>
        </p:spPr>
        <p:txBody>
          <a:bodyPr/>
          <a:lstStyle/>
          <a:p>
            <a:pPr eaLnBrk="1" hangingPunct="1"/>
            <a:r>
              <a:rPr lang="en-US" altLang="en-US">
                <a:solidFill>
                  <a:srgbClr val="7B9899"/>
                </a:solidFill>
              </a:rPr>
              <a:t>SDM cont.</a:t>
            </a:r>
          </a:p>
        </p:txBody>
      </p:sp>
      <p:sp>
        <p:nvSpPr>
          <p:cNvPr id="163843" name="Content Placeholder 2">
            <a:extLst>
              <a:ext uri="{FF2B5EF4-FFF2-40B4-BE49-F238E27FC236}">
                <a16:creationId xmlns:a16="http://schemas.microsoft.com/office/drawing/2014/main" xmlns="" id="{831D9340-4B8B-4CE0-887A-A00184755BC2}"/>
              </a:ext>
            </a:extLst>
          </p:cNvPr>
          <p:cNvSpPr>
            <a:spLocks noGrp="1"/>
          </p:cNvSpPr>
          <p:nvPr>
            <p:ph idx="1"/>
          </p:nvPr>
        </p:nvSpPr>
        <p:spPr>
          <a:xfrm>
            <a:off x="0" y="533400"/>
            <a:ext cx="9144000" cy="5592763"/>
          </a:xfrm>
        </p:spPr>
        <p:txBody>
          <a:bodyPr/>
          <a:lstStyle/>
          <a:p>
            <a:pPr eaLnBrk="1" hangingPunct="1"/>
            <a:r>
              <a:rPr lang="en-US" altLang="en-US"/>
              <a:t>Most women who get their periods about once a month fall within this range. The SDM efﬁcacy is similar to most other user-dependent methods. </a:t>
            </a:r>
          </a:p>
          <a:p>
            <a:pPr eaLnBrk="1" hangingPunct="1"/>
            <a:r>
              <a:rPr lang="en-US" altLang="en-US"/>
              <a:t>The SDM is appropriate for women who can avoid unprotected sex on fertile days and usually have cycles between 26-32 days long (approximately 80 percent of cycles are in this range). </a:t>
            </a:r>
          </a:p>
          <a:p>
            <a:pPr eaLnBrk="1" hangingPunct="1"/>
            <a:endParaRPr lang="en-US" altLang="en-US"/>
          </a:p>
          <a:p>
            <a:pPr eaLnBrk="1" hangingPunct="1"/>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F0C5BE64-E2D9-4262-BCCA-9FCD505E094C}"/>
              </a:ext>
            </a:extLst>
          </p:cNvPr>
          <p:cNvSpPr>
            <a:spLocks noGrp="1"/>
          </p:cNvSpPr>
          <p:nvPr>
            <p:ph type="title"/>
          </p:nvPr>
        </p:nvSpPr>
        <p:spPr>
          <a:xfrm>
            <a:off x="457200" y="274638"/>
            <a:ext cx="8229600" cy="868362"/>
          </a:xfrm>
        </p:spPr>
        <p:txBody>
          <a:bodyPr/>
          <a:lstStyle/>
          <a:p>
            <a:pPr eaLnBrk="1" hangingPunct="1"/>
            <a:r>
              <a:rPr lang="en-US" altLang="en-US" b="1">
                <a:solidFill>
                  <a:srgbClr val="7B9899"/>
                </a:solidFill>
              </a:rPr>
              <a:t>Benefits of FP cont.</a:t>
            </a:r>
          </a:p>
        </p:txBody>
      </p:sp>
      <p:sp>
        <p:nvSpPr>
          <p:cNvPr id="19459" name="Content Placeholder 2">
            <a:extLst>
              <a:ext uri="{FF2B5EF4-FFF2-40B4-BE49-F238E27FC236}">
                <a16:creationId xmlns:a16="http://schemas.microsoft.com/office/drawing/2014/main" xmlns="" id="{A52B5933-C0D9-47CF-98E0-5CBE096AFC18}"/>
              </a:ext>
            </a:extLst>
          </p:cNvPr>
          <p:cNvSpPr>
            <a:spLocks noGrp="1"/>
          </p:cNvSpPr>
          <p:nvPr>
            <p:ph idx="1"/>
          </p:nvPr>
        </p:nvSpPr>
        <p:spPr>
          <a:xfrm>
            <a:off x="457200" y="1143000"/>
            <a:ext cx="8229600" cy="4983163"/>
          </a:xfrm>
        </p:spPr>
        <p:txBody>
          <a:bodyPr/>
          <a:lstStyle/>
          <a:p>
            <a:pPr eaLnBrk="1" hangingPunct="1"/>
            <a:r>
              <a:rPr lang="en-US" altLang="en-US" b="1"/>
              <a:t>Men</a:t>
            </a:r>
            <a:r>
              <a:rPr lang="en-US" altLang="en-US"/>
              <a:t> </a:t>
            </a:r>
          </a:p>
          <a:p>
            <a:pPr eaLnBrk="1" hangingPunct="1">
              <a:buFontTx/>
              <a:buAutoNum type="arabicPeriod"/>
            </a:pPr>
            <a:r>
              <a:rPr lang="en-US" altLang="en-US"/>
              <a:t>Helps them provide better care to their families as more resources are available</a:t>
            </a:r>
          </a:p>
          <a:p>
            <a:pPr eaLnBrk="1" hangingPunct="1">
              <a:buFontTx/>
              <a:buAutoNum type="arabicPeriod"/>
            </a:pPr>
            <a:r>
              <a:rPr lang="en-US" altLang="en-US"/>
              <a:t>Have less stress hence better life</a:t>
            </a:r>
          </a:p>
          <a:p>
            <a:pPr eaLnBrk="1" hangingPunct="1"/>
            <a:r>
              <a:rPr lang="en-US" altLang="en-US" b="1"/>
              <a:t>Families/couples</a:t>
            </a:r>
          </a:p>
          <a:p>
            <a:pPr eaLnBrk="1" hangingPunct="1">
              <a:buFontTx/>
              <a:buAutoNum type="arabicPeriod"/>
            </a:pPr>
            <a:r>
              <a:rPr lang="en-US" altLang="en-US"/>
              <a:t>Improved family well being</a:t>
            </a:r>
          </a:p>
          <a:p>
            <a:pPr eaLnBrk="1" hangingPunct="1">
              <a:buFontTx/>
              <a:buAutoNum type="arabicPeriod"/>
            </a:pPr>
            <a:r>
              <a:rPr lang="en-US" altLang="en-US"/>
              <a:t>Better care in terms of food, clothing, housing, health care and education</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le 1">
            <a:extLst>
              <a:ext uri="{FF2B5EF4-FFF2-40B4-BE49-F238E27FC236}">
                <a16:creationId xmlns:a16="http://schemas.microsoft.com/office/drawing/2014/main" xmlns="" id="{28DB922C-304F-43A2-9217-0557BB71324F}"/>
              </a:ext>
            </a:extLst>
          </p:cNvPr>
          <p:cNvSpPr>
            <a:spLocks noGrp="1"/>
          </p:cNvSpPr>
          <p:nvPr>
            <p:ph type="title"/>
          </p:nvPr>
        </p:nvSpPr>
        <p:spPr>
          <a:xfrm>
            <a:off x="457200" y="274638"/>
            <a:ext cx="8229600" cy="639762"/>
          </a:xfrm>
        </p:spPr>
        <p:txBody>
          <a:bodyPr/>
          <a:lstStyle/>
          <a:p>
            <a:pPr eaLnBrk="1" hangingPunct="1"/>
            <a:r>
              <a:rPr lang="en-US" altLang="en-US">
                <a:solidFill>
                  <a:srgbClr val="7B9899"/>
                </a:solidFill>
              </a:rPr>
              <a:t>SDM cont.</a:t>
            </a:r>
          </a:p>
        </p:txBody>
      </p:sp>
      <p:sp>
        <p:nvSpPr>
          <p:cNvPr id="164867" name="Content Placeholder 2">
            <a:extLst>
              <a:ext uri="{FF2B5EF4-FFF2-40B4-BE49-F238E27FC236}">
                <a16:creationId xmlns:a16="http://schemas.microsoft.com/office/drawing/2014/main" xmlns="" id="{8DAC5BB2-62D3-4CAA-9DD4-6436F39758FC}"/>
              </a:ext>
            </a:extLst>
          </p:cNvPr>
          <p:cNvSpPr>
            <a:spLocks noGrp="1"/>
          </p:cNvSpPr>
          <p:nvPr>
            <p:ph idx="1"/>
          </p:nvPr>
        </p:nvSpPr>
        <p:spPr>
          <a:xfrm>
            <a:off x="228600" y="990600"/>
            <a:ext cx="8610600" cy="5562600"/>
          </a:xfrm>
        </p:spPr>
        <p:txBody>
          <a:bodyPr/>
          <a:lstStyle/>
          <a:p>
            <a:pPr eaLnBrk="1" hangingPunct="1"/>
            <a:r>
              <a:rPr lang="en-US" altLang="en-US"/>
              <a:t>The SDM makes use of Cycle Beads, a color-coded string of beads used with the SDM that represent the days of a woman’s fertility cycle. </a:t>
            </a:r>
          </a:p>
          <a:p>
            <a:pPr eaLnBrk="1" hangingPunct="1"/>
            <a:r>
              <a:rPr lang="en-US" altLang="en-US"/>
              <a:t>Cycle Beads help the woman track her cycle days, know on which days she is fertile, and monitor her cycle length. </a:t>
            </a:r>
          </a:p>
          <a:p>
            <a:pPr eaLnBrk="1" hangingPunct="1"/>
            <a:r>
              <a:rPr lang="en-US" altLang="en-US"/>
              <a:t>The woman and her partner must avoid unprotected intercourse or abstain on the 12 fertile days identiﬁed by the white colour beads.  </a:t>
            </a:r>
          </a:p>
          <a:p>
            <a:pPr eaLnBrk="1" hangingPunct="1">
              <a:buFontTx/>
              <a:buNone/>
            </a:pPr>
            <a:endParaRPr lang="en-US" alt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1">
            <a:extLst>
              <a:ext uri="{FF2B5EF4-FFF2-40B4-BE49-F238E27FC236}">
                <a16:creationId xmlns:a16="http://schemas.microsoft.com/office/drawing/2014/main" xmlns="" id="{1B482A59-B513-4AE6-A57D-2CCAD7750AB7}"/>
              </a:ext>
            </a:extLst>
          </p:cNvPr>
          <p:cNvSpPr>
            <a:spLocks noGrp="1"/>
          </p:cNvSpPr>
          <p:nvPr>
            <p:ph type="title"/>
          </p:nvPr>
        </p:nvSpPr>
        <p:spPr>
          <a:xfrm>
            <a:off x="457200" y="0"/>
            <a:ext cx="8229600" cy="685800"/>
          </a:xfrm>
        </p:spPr>
        <p:txBody>
          <a:bodyPr/>
          <a:lstStyle/>
          <a:p>
            <a:pPr eaLnBrk="1" hangingPunct="1"/>
            <a:r>
              <a:rPr lang="en-US" altLang="en-US">
                <a:solidFill>
                  <a:srgbClr val="7B9899"/>
                </a:solidFill>
              </a:rPr>
              <a:t>SDM cont.</a:t>
            </a:r>
          </a:p>
        </p:txBody>
      </p:sp>
      <p:sp>
        <p:nvSpPr>
          <p:cNvPr id="165891" name="Content Placeholder 2">
            <a:extLst>
              <a:ext uri="{FF2B5EF4-FFF2-40B4-BE49-F238E27FC236}">
                <a16:creationId xmlns:a16="http://schemas.microsoft.com/office/drawing/2014/main" xmlns="" id="{81AD5B88-2E35-4CB8-8D39-DDBFF0A9CF99}"/>
              </a:ext>
            </a:extLst>
          </p:cNvPr>
          <p:cNvSpPr>
            <a:spLocks noGrp="1"/>
          </p:cNvSpPr>
          <p:nvPr>
            <p:ph idx="1"/>
          </p:nvPr>
        </p:nvSpPr>
        <p:spPr>
          <a:xfrm>
            <a:off x="0" y="533400"/>
            <a:ext cx="9144000" cy="6324600"/>
          </a:xfrm>
        </p:spPr>
        <p:txBody>
          <a:bodyPr/>
          <a:lstStyle/>
          <a:p>
            <a:pPr eaLnBrk="1" hangingPunct="1"/>
            <a:r>
              <a:rPr lang="en-US" altLang="en-US"/>
              <a:t>Cycle Beads serve as a visual tool to help women use the SDM correctly. </a:t>
            </a:r>
          </a:p>
          <a:p>
            <a:pPr eaLnBrk="1" hangingPunct="1"/>
            <a:r>
              <a:rPr lang="en-US" altLang="en-US"/>
              <a:t>On the day she starts her period, the woman moves the ring to the red bead to begin a new cycle and marks that day on her calendar. </a:t>
            </a:r>
          </a:p>
          <a:p>
            <a:pPr eaLnBrk="1" hangingPunct="1"/>
            <a:r>
              <a:rPr lang="en-US" altLang="en-US"/>
              <a:t>To keep track of her cycle days and know whether she is on a fertile day, the woman moves a rubber ring one bead every day. </a:t>
            </a:r>
          </a:p>
          <a:p>
            <a:pPr eaLnBrk="1" hangingPunct="1"/>
            <a:r>
              <a:rPr lang="en-US" altLang="en-US"/>
              <a:t>To monitor her cycle length, the woman knows that if her period starts before she moves the ring to the darker brown bead, her cycle is shorter than 26 days. </a:t>
            </a:r>
          </a:p>
          <a:p>
            <a:pPr eaLnBrk="1" hangingPunct="1"/>
            <a:r>
              <a:rPr lang="en-US" altLang="en-US"/>
              <a:t/>
            </a:r>
            <a:br>
              <a:rPr lang="en-US" altLang="en-US"/>
            </a:br>
            <a:endParaRPr lang="en-US" alt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le 1">
            <a:extLst>
              <a:ext uri="{FF2B5EF4-FFF2-40B4-BE49-F238E27FC236}">
                <a16:creationId xmlns:a16="http://schemas.microsoft.com/office/drawing/2014/main" xmlns="" id="{368E915B-30BF-4467-B2B4-0D995C0B805E}"/>
              </a:ext>
            </a:extLst>
          </p:cNvPr>
          <p:cNvSpPr>
            <a:spLocks noGrp="1"/>
          </p:cNvSpPr>
          <p:nvPr>
            <p:ph type="title"/>
          </p:nvPr>
        </p:nvSpPr>
        <p:spPr/>
        <p:txBody>
          <a:bodyPr/>
          <a:lstStyle/>
          <a:p>
            <a:pPr eaLnBrk="1" hangingPunct="1"/>
            <a:r>
              <a:rPr lang="en-US" altLang="en-US">
                <a:solidFill>
                  <a:srgbClr val="7B9899"/>
                </a:solidFill>
              </a:rPr>
              <a:t>Sdm cont.</a:t>
            </a:r>
          </a:p>
        </p:txBody>
      </p:sp>
      <p:sp>
        <p:nvSpPr>
          <p:cNvPr id="166915" name="Content Placeholder 2">
            <a:extLst>
              <a:ext uri="{FF2B5EF4-FFF2-40B4-BE49-F238E27FC236}">
                <a16:creationId xmlns:a16="http://schemas.microsoft.com/office/drawing/2014/main" xmlns="" id="{9325E13D-85ED-4617-A17E-3AA759FC9215}"/>
              </a:ext>
            </a:extLst>
          </p:cNvPr>
          <p:cNvSpPr>
            <a:spLocks noGrp="1"/>
          </p:cNvSpPr>
          <p:nvPr>
            <p:ph idx="1"/>
          </p:nvPr>
        </p:nvSpPr>
        <p:spPr/>
        <p:txBody>
          <a:bodyPr/>
          <a:lstStyle/>
          <a:p>
            <a:pPr eaLnBrk="1" hangingPunct="1"/>
            <a:r>
              <a:rPr lang="en-US" altLang="en-US"/>
              <a:t>If she doesn’t start her period by the day after she moves the ring to the last brown bead, her cycle is longer than 32 days. </a:t>
            </a:r>
          </a:p>
          <a:p>
            <a:pPr eaLnBrk="1" hangingPunct="1"/>
            <a:r>
              <a:rPr lang="en-US" altLang="en-US"/>
              <a:t>If she has a cycle shorter than 26 days or longer than 32 days more than once in a year, the SDM will not be effective for her.</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a:extLst>
              <a:ext uri="{FF2B5EF4-FFF2-40B4-BE49-F238E27FC236}">
                <a16:creationId xmlns:a16="http://schemas.microsoft.com/office/drawing/2014/main" xmlns="" id="{0EC015A9-165A-4395-BECD-7082DBCA0162}"/>
              </a:ext>
            </a:extLst>
          </p:cNvPr>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b="1"/>
              <a:t>Symptoms-Based Methods </a:t>
            </a:r>
            <a:r>
              <a:rPr lang="en-US"/>
              <a:t/>
            </a:r>
            <a:br>
              <a:rPr lang="en-US"/>
            </a:br>
            <a:endParaRPr lang="en-US"/>
          </a:p>
        </p:txBody>
      </p:sp>
      <p:sp>
        <p:nvSpPr>
          <p:cNvPr id="167939" name="Content Placeholder 2">
            <a:extLst>
              <a:ext uri="{FF2B5EF4-FFF2-40B4-BE49-F238E27FC236}">
                <a16:creationId xmlns:a16="http://schemas.microsoft.com/office/drawing/2014/main" xmlns="" id="{55BF139C-BABE-4161-A15B-3D37E0B3D2DB}"/>
              </a:ext>
            </a:extLst>
          </p:cNvPr>
          <p:cNvSpPr>
            <a:spLocks noGrp="1"/>
          </p:cNvSpPr>
          <p:nvPr>
            <p:ph idx="1"/>
          </p:nvPr>
        </p:nvSpPr>
        <p:spPr>
          <a:xfrm>
            <a:off x="228600" y="685800"/>
            <a:ext cx="8686800" cy="5440363"/>
          </a:xfrm>
        </p:spPr>
        <p:txBody>
          <a:bodyPr/>
          <a:lstStyle/>
          <a:p>
            <a:pPr eaLnBrk="1" hangingPunct="1"/>
            <a:r>
              <a:rPr lang="en-US" altLang="en-US"/>
              <a:t>Symptoms-based methods depend on observation of signs of fertility, such as the</a:t>
            </a:r>
          </a:p>
          <a:p>
            <a:pPr eaLnBrk="1" hangingPunct="1"/>
            <a:r>
              <a:rPr lang="en-US" altLang="en-US"/>
              <a:t> Presence or absence of cervical mucus,</a:t>
            </a:r>
          </a:p>
          <a:p>
            <a:pPr eaLnBrk="1" hangingPunct="1"/>
            <a:r>
              <a:rPr lang="en-US" altLang="en-US"/>
              <a:t>Changes in the amounts and characteristics of the cervical mucus, </a:t>
            </a:r>
          </a:p>
          <a:p>
            <a:pPr eaLnBrk="1" hangingPunct="1"/>
            <a:r>
              <a:rPr lang="en-US" altLang="en-US"/>
              <a:t>Changes in body temperature, </a:t>
            </a:r>
          </a:p>
          <a:p>
            <a:pPr eaLnBrk="1" hangingPunct="1"/>
            <a:r>
              <a:rPr lang="en-US" altLang="en-US"/>
              <a:t>A combination of the latter two, or </a:t>
            </a:r>
          </a:p>
          <a:p>
            <a:pPr eaLnBrk="1" hangingPunct="1"/>
            <a:r>
              <a:rPr lang="en-US" altLang="en-US"/>
              <a:t>Use of speciﬁc ovulation detection kits. </a:t>
            </a:r>
          </a:p>
          <a:p>
            <a:pPr eaLnBrk="1" hangingPunct="1"/>
            <a:endParaRPr lang="en-US" alt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a:extLst>
              <a:ext uri="{FF2B5EF4-FFF2-40B4-BE49-F238E27FC236}">
                <a16:creationId xmlns:a16="http://schemas.microsoft.com/office/drawing/2014/main" xmlns="" id="{3FD188E8-851D-4072-843C-EFDCC7822383}"/>
              </a:ext>
            </a:extLst>
          </p:cNvPr>
          <p:cNvSpPr>
            <a:spLocks noGrp="1"/>
          </p:cNvSpPr>
          <p:nvPr>
            <p:ph type="title"/>
          </p:nvPr>
        </p:nvSpPr>
        <p:spPr>
          <a:xfrm>
            <a:off x="457200" y="274638"/>
            <a:ext cx="8229600" cy="411162"/>
          </a:xfrm>
        </p:spPr>
        <p:txBody>
          <a:bodyPr rtlCol="0">
            <a:normAutofit fontScale="90000"/>
          </a:bodyPr>
          <a:lstStyle/>
          <a:p>
            <a:pPr eaLnBrk="1" fontAlgn="auto" hangingPunct="1">
              <a:spcAft>
                <a:spcPts val="0"/>
              </a:spcAft>
              <a:defRPr/>
            </a:pPr>
            <a:r>
              <a:rPr lang="en-US" i="1"/>
              <a:t>Cervical Mucus, or Billings Ovulation Method </a:t>
            </a:r>
            <a:endParaRPr lang="en-US"/>
          </a:p>
        </p:txBody>
      </p:sp>
      <p:sp>
        <p:nvSpPr>
          <p:cNvPr id="168963" name="Content Placeholder 2">
            <a:extLst>
              <a:ext uri="{FF2B5EF4-FFF2-40B4-BE49-F238E27FC236}">
                <a16:creationId xmlns:a16="http://schemas.microsoft.com/office/drawing/2014/main" xmlns="" id="{12AE41B9-ECC6-4FD2-BE2B-02D0B83BD073}"/>
              </a:ext>
            </a:extLst>
          </p:cNvPr>
          <p:cNvSpPr>
            <a:spLocks noGrp="1"/>
          </p:cNvSpPr>
          <p:nvPr>
            <p:ph idx="1"/>
          </p:nvPr>
        </p:nvSpPr>
        <p:spPr>
          <a:xfrm>
            <a:off x="0" y="990600"/>
            <a:ext cx="9372600" cy="5135563"/>
          </a:xfrm>
        </p:spPr>
        <p:txBody>
          <a:bodyPr/>
          <a:lstStyle/>
          <a:p>
            <a:pPr eaLnBrk="1" hangingPunct="1"/>
            <a:endParaRPr lang="en-US" altLang="en-US"/>
          </a:p>
          <a:p>
            <a:pPr eaLnBrk="1" hangingPunct="1"/>
            <a:r>
              <a:rPr lang="en-US" altLang="en-US"/>
              <a:t>In this method, the days of infertility, possible fertility, and maximum fertility of the menstrual cycle are deﬁned by observation of changes in the cervical mucus. </a:t>
            </a:r>
          </a:p>
          <a:p>
            <a:pPr eaLnBrk="1" hangingPunct="1"/>
            <a:r>
              <a:rPr lang="en-US" altLang="en-US"/>
              <a:t>The woman identiﬁes the fertile time by observing the characteristics of the cervical mucus.  </a:t>
            </a:r>
          </a:p>
          <a:p>
            <a:pPr eaLnBrk="1" hangingPunct="1"/>
            <a:r>
              <a:rPr lang="en-US" altLang="en-US"/>
              <a:t>To use this method correctly, the woman should: </a:t>
            </a:r>
          </a:p>
          <a:p>
            <a:pPr eaLnBrk="1" hangingPunct="1">
              <a:buFontTx/>
              <a:buNone/>
            </a:pPr>
            <a:r>
              <a:rPr lang="en-US" altLang="en-US"/>
              <a:t>• 	Avoid sex on days of monthly bleeding. </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1">
            <a:extLst>
              <a:ext uri="{FF2B5EF4-FFF2-40B4-BE49-F238E27FC236}">
                <a16:creationId xmlns:a16="http://schemas.microsoft.com/office/drawing/2014/main" xmlns="" id="{EE848B3E-7249-4673-993C-9F043B06FF1B}"/>
              </a:ext>
            </a:extLst>
          </p:cNvPr>
          <p:cNvSpPr>
            <a:spLocks noGrp="1"/>
          </p:cNvSpPr>
          <p:nvPr>
            <p:ph type="title"/>
          </p:nvPr>
        </p:nvSpPr>
        <p:spPr>
          <a:xfrm>
            <a:off x="457200" y="274638"/>
            <a:ext cx="8229600" cy="792162"/>
          </a:xfrm>
        </p:spPr>
        <p:txBody>
          <a:bodyPr/>
          <a:lstStyle/>
          <a:p>
            <a:pPr eaLnBrk="1" hangingPunct="1"/>
            <a:r>
              <a:rPr lang="en-US" altLang="en-US">
                <a:solidFill>
                  <a:srgbClr val="7B9899"/>
                </a:solidFill>
              </a:rPr>
              <a:t>Billings ovulation method cont.</a:t>
            </a:r>
          </a:p>
        </p:txBody>
      </p:sp>
      <p:sp>
        <p:nvSpPr>
          <p:cNvPr id="169987" name="Content Placeholder 2">
            <a:extLst>
              <a:ext uri="{FF2B5EF4-FFF2-40B4-BE49-F238E27FC236}">
                <a16:creationId xmlns:a16="http://schemas.microsoft.com/office/drawing/2014/main" xmlns="" id="{8764033B-07A4-425C-A20F-8068F380792C}"/>
              </a:ext>
            </a:extLst>
          </p:cNvPr>
          <p:cNvSpPr>
            <a:spLocks noGrp="1"/>
          </p:cNvSpPr>
          <p:nvPr>
            <p:ph idx="1"/>
          </p:nvPr>
        </p:nvSpPr>
        <p:spPr>
          <a:xfrm>
            <a:off x="0" y="838200"/>
            <a:ext cx="9144000" cy="6019800"/>
          </a:xfrm>
        </p:spPr>
        <p:txBody>
          <a:bodyPr/>
          <a:lstStyle/>
          <a:p>
            <a:pPr eaLnBrk="1" hangingPunct="1">
              <a:buFontTx/>
              <a:buNone/>
            </a:pPr>
            <a:r>
              <a:rPr lang="en-US" altLang="en-US"/>
              <a:t>In cases when ovulation occurs early in the cycle, bleeding could make it hard to observe cervical mucus signs (this can happen to women with short cycles and heavy menses). </a:t>
            </a:r>
          </a:p>
          <a:p>
            <a:pPr eaLnBrk="1" hangingPunct="1">
              <a:buFontTx/>
              <a:buNone/>
            </a:pPr>
            <a:r>
              <a:rPr lang="en-US" altLang="en-US"/>
              <a:t>• 	Avoid sex as soon as she notices any secretions. The fertile phase of the menstrual cycle begins with the appearance of a mucus secretion, which changes as the days go by, becoming more stretchy and slippery. </a:t>
            </a:r>
          </a:p>
          <a:p>
            <a:pPr eaLnBrk="1" hangingPunct="1">
              <a:buFontTx/>
              <a:buNone/>
            </a:pPr>
            <a:r>
              <a:rPr lang="en-US" altLang="en-US"/>
              <a:t>• 	Recognise evidence of ovulation (peak day), when the mucus is very clear, stretchy (Spinnberkeit’s sign), and slippery. </a:t>
            </a:r>
          </a:p>
          <a:p>
            <a:pPr eaLnBrk="1" hangingPunct="1">
              <a:buFontTx/>
              <a:buNone/>
            </a:pPr>
            <a:r>
              <a:rPr lang="en-US" altLang="en-US"/>
              <a:t>•</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1">
            <a:extLst>
              <a:ext uri="{FF2B5EF4-FFF2-40B4-BE49-F238E27FC236}">
                <a16:creationId xmlns:a16="http://schemas.microsoft.com/office/drawing/2014/main" xmlns="" id="{4E3196BF-6230-4CA2-9708-CFD0AE9CC517}"/>
              </a:ext>
            </a:extLst>
          </p:cNvPr>
          <p:cNvSpPr>
            <a:spLocks noGrp="1"/>
          </p:cNvSpPr>
          <p:nvPr>
            <p:ph type="title"/>
          </p:nvPr>
        </p:nvSpPr>
        <p:spPr/>
        <p:txBody>
          <a:bodyPr/>
          <a:lstStyle/>
          <a:p>
            <a:pPr eaLnBrk="1" hangingPunct="1"/>
            <a:r>
              <a:rPr lang="en-US" altLang="en-US">
                <a:solidFill>
                  <a:srgbClr val="7B9899"/>
                </a:solidFill>
              </a:rPr>
              <a:t>Billings ovulation method cont.</a:t>
            </a:r>
          </a:p>
        </p:txBody>
      </p:sp>
      <p:sp>
        <p:nvSpPr>
          <p:cNvPr id="171011" name="Content Placeholder 2">
            <a:extLst>
              <a:ext uri="{FF2B5EF4-FFF2-40B4-BE49-F238E27FC236}">
                <a16:creationId xmlns:a16="http://schemas.microsoft.com/office/drawing/2014/main" xmlns="" id="{2FB49778-8E73-4ED0-BED8-60ACAB745FFE}"/>
              </a:ext>
            </a:extLst>
          </p:cNvPr>
          <p:cNvSpPr>
            <a:spLocks noGrp="1"/>
          </p:cNvSpPr>
          <p:nvPr>
            <p:ph idx="1"/>
          </p:nvPr>
        </p:nvSpPr>
        <p:spPr>
          <a:xfrm>
            <a:off x="152400" y="1600200"/>
            <a:ext cx="8991600" cy="4525963"/>
          </a:xfrm>
        </p:spPr>
        <p:txBody>
          <a:bodyPr/>
          <a:lstStyle/>
          <a:p>
            <a:pPr eaLnBrk="1" hangingPunct="1">
              <a:buFontTx/>
              <a:buNone/>
            </a:pPr>
            <a:r>
              <a:rPr lang="en-US" altLang="en-US"/>
              <a:t>	Continue to avoid sex for three more days after peak day, even if secretions completely disappear before three days have expired. </a:t>
            </a:r>
          </a:p>
          <a:p>
            <a:pPr eaLnBrk="1" hangingPunct="1"/>
            <a:r>
              <a:rPr lang="en-US" altLang="en-US"/>
              <a:t>The couple can resume sex on the fourth day after the peak day and until her next monthly bleeding. The client should be taught to apply the method rules appropriately. </a:t>
            </a:r>
          </a:p>
          <a:p>
            <a:pPr eaLnBrk="1" hangingPunct="1"/>
            <a:r>
              <a:rPr lang="en-US" altLang="en-US"/>
              <a:t>A major advantage of this method is that it can be used by women wanting to achieve a pregnancy by identifying her fertile days. </a:t>
            </a:r>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le 1">
            <a:extLst>
              <a:ext uri="{FF2B5EF4-FFF2-40B4-BE49-F238E27FC236}">
                <a16:creationId xmlns:a16="http://schemas.microsoft.com/office/drawing/2014/main" xmlns="" id="{469338A3-010A-43E0-A433-02C33C87B1D0}"/>
              </a:ext>
            </a:extLst>
          </p:cNvPr>
          <p:cNvSpPr>
            <a:spLocks noGrp="1"/>
          </p:cNvSpPr>
          <p:nvPr>
            <p:ph type="title"/>
          </p:nvPr>
        </p:nvSpPr>
        <p:spPr>
          <a:xfrm>
            <a:off x="457200" y="0"/>
            <a:ext cx="8229600" cy="685800"/>
          </a:xfrm>
        </p:spPr>
        <p:txBody>
          <a:bodyPr/>
          <a:lstStyle/>
          <a:p>
            <a:pPr eaLnBrk="1" hangingPunct="1"/>
            <a:r>
              <a:rPr lang="en-US" altLang="en-US">
                <a:solidFill>
                  <a:srgbClr val="7B9899"/>
                </a:solidFill>
              </a:rPr>
              <a:t>Basal body temperature method</a:t>
            </a:r>
          </a:p>
        </p:txBody>
      </p:sp>
      <p:sp>
        <p:nvSpPr>
          <p:cNvPr id="172035" name="Content Placeholder 2">
            <a:extLst>
              <a:ext uri="{FF2B5EF4-FFF2-40B4-BE49-F238E27FC236}">
                <a16:creationId xmlns:a16="http://schemas.microsoft.com/office/drawing/2014/main" xmlns="" id="{485FB5DB-57A9-4C3B-B0BD-4EE76554BB77}"/>
              </a:ext>
            </a:extLst>
          </p:cNvPr>
          <p:cNvSpPr>
            <a:spLocks noGrp="1"/>
          </p:cNvSpPr>
          <p:nvPr>
            <p:ph idx="1"/>
          </p:nvPr>
        </p:nvSpPr>
        <p:spPr>
          <a:xfrm>
            <a:off x="0" y="762000"/>
            <a:ext cx="9144000" cy="5364163"/>
          </a:xfrm>
        </p:spPr>
        <p:txBody>
          <a:bodyPr/>
          <a:lstStyle/>
          <a:p>
            <a:pPr eaLnBrk="1" hangingPunct="1"/>
            <a:r>
              <a:rPr lang="en-US" altLang="en-US"/>
              <a:t> the woman is instructed to take her body temperature either orally, rectally, or vaginally at the same time each morning before getting out of bed and before eating anything. </a:t>
            </a:r>
          </a:p>
          <a:p>
            <a:pPr eaLnBrk="1" hangingPunct="1"/>
            <a:r>
              <a:rPr lang="en-US" altLang="en-US"/>
              <a:t>The routine for taking the temperature must be the same for the entire cycle. </a:t>
            </a:r>
          </a:p>
          <a:p>
            <a:pPr eaLnBrk="1" hangingPunct="1"/>
            <a:r>
              <a:rPr lang="en-US" altLang="en-US"/>
              <a:t>The temperature readings are recorded on a special graph paper, which makes it easy to identify small changes in temperature readings.</a:t>
            </a:r>
          </a:p>
          <a:p>
            <a:pPr eaLnBrk="1" hangingPunct="1"/>
            <a:r>
              <a:rPr lang="en-US" altLang="en-US"/>
              <a:t> The woman’s temperature rises by 0.20C - 0.50 C, around the time of ovulation (about midway through the menstrual cycle for many women). </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le 1">
            <a:extLst>
              <a:ext uri="{FF2B5EF4-FFF2-40B4-BE49-F238E27FC236}">
                <a16:creationId xmlns:a16="http://schemas.microsoft.com/office/drawing/2014/main" xmlns="" id="{559FDD7B-90F9-4A9F-B932-19618529E83E}"/>
              </a:ext>
            </a:extLst>
          </p:cNvPr>
          <p:cNvSpPr>
            <a:spLocks noGrp="1"/>
          </p:cNvSpPr>
          <p:nvPr>
            <p:ph type="title"/>
          </p:nvPr>
        </p:nvSpPr>
        <p:spPr>
          <a:xfrm>
            <a:off x="457200" y="0"/>
            <a:ext cx="8229600" cy="838200"/>
          </a:xfrm>
        </p:spPr>
        <p:txBody>
          <a:bodyPr/>
          <a:lstStyle/>
          <a:p>
            <a:pPr eaLnBrk="1" hangingPunct="1"/>
            <a:r>
              <a:rPr lang="en-US" altLang="en-US">
                <a:solidFill>
                  <a:srgbClr val="7B9899"/>
                </a:solidFill>
              </a:rPr>
              <a:t>BBT method cont.</a:t>
            </a:r>
          </a:p>
        </p:txBody>
      </p:sp>
      <p:sp>
        <p:nvSpPr>
          <p:cNvPr id="173059" name="Content Placeholder 2">
            <a:extLst>
              <a:ext uri="{FF2B5EF4-FFF2-40B4-BE49-F238E27FC236}">
                <a16:creationId xmlns:a16="http://schemas.microsoft.com/office/drawing/2014/main" xmlns="" id="{45C788F7-2D2C-4075-AD30-592A86286C47}"/>
              </a:ext>
            </a:extLst>
          </p:cNvPr>
          <p:cNvSpPr>
            <a:spLocks noGrp="1"/>
          </p:cNvSpPr>
          <p:nvPr>
            <p:ph idx="1"/>
          </p:nvPr>
        </p:nvSpPr>
        <p:spPr>
          <a:xfrm>
            <a:off x="457200" y="838200"/>
            <a:ext cx="8229600" cy="5287963"/>
          </a:xfrm>
        </p:spPr>
        <p:txBody>
          <a:bodyPr/>
          <a:lstStyle/>
          <a:p>
            <a:pPr eaLnBrk="1" hangingPunct="1"/>
            <a:r>
              <a:rPr lang="en-US" altLang="en-US"/>
              <a:t>The couple avoids sex from the ﬁrst day of monthly bleeding until three days after the woman’s temperature has risen above her regular temperature. </a:t>
            </a:r>
          </a:p>
          <a:p>
            <a:pPr eaLnBrk="1" hangingPunct="1"/>
            <a:r>
              <a:rPr lang="en-US" altLang="en-US"/>
              <a:t>The couple should be taught to apply method rules appropriately. </a:t>
            </a:r>
          </a:p>
          <a:p>
            <a:pPr eaLnBrk="1" hangingPunct="1"/>
            <a:endParaRPr lang="en-US" altLang="en-US"/>
          </a:p>
          <a:p>
            <a:pPr eaLnBrk="1" hangingPunct="1"/>
            <a:endParaRPr lang="en-US" alt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a:extLst>
              <a:ext uri="{FF2B5EF4-FFF2-40B4-BE49-F238E27FC236}">
                <a16:creationId xmlns:a16="http://schemas.microsoft.com/office/drawing/2014/main" xmlns="" id="{56508036-0CA2-4624-8289-B61F63E8E26E}"/>
              </a:ext>
            </a:extLst>
          </p:cNvPr>
          <p:cNvSpPr>
            <a:spLocks noGrp="1"/>
          </p:cNvSpPr>
          <p:nvPr>
            <p:ph type="title"/>
          </p:nvPr>
        </p:nvSpPr>
        <p:spPr/>
        <p:txBody>
          <a:bodyPr rtlCol="0">
            <a:normAutofit fontScale="90000"/>
          </a:bodyPr>
          <a:lstStyle/>
          <a:p>
            <a:pPr eaLnBrk="1" fontAlgn="auto" hangingPunct="1">
              <a:spcAft>
                <a:spcPts val="0"/>
              </a:spcAft>
              <a:defRPr/>
            </a:pPr>
            <a:r>
              <a:rPr lang="en-US" i="1"/>
              <a:t>Sympto-thermal Method (Cervical Mucus + BBT) </a:t>
            </a:r>
            <a:r>
              <a:rPr lang="en-US"/>
              <a:t/>
            </a:r>
            <a:br>
              <a:rPr lang="en-US"/>
            </a:br>
            <a:endParaRPr lang="en-US"/>
          </a:p>
        </p:txBody>
      </p:sp>
      <p:sp>
        <p:nvSpPr>
          <p:cNvPr id="174083" name="Content Placeholder 2">
            <a:extLst>
              <a:ext uri="{FF2B5EF4-FFF2-40B4-BE49-F238E27FC236}">
                <a16:creationId xmlns:a16="http://schemas.microsoft.com/office/drawing/2014/main" xmlns="" id="{0E44A41F-8ABA-4182-84A1-C254F56AEB96}"/>
              </a:ext>
            </a:extLst>
          </p:cNvPr>
          <p:cNvSpPr>
            <a:spLocks noGrp="1"/>
          </p:cNvSpPr>
          <p:nvPr>
            <p:ph idx="1"/>
          </p:nvPr>
        </p:nvSpPr>
        <p:spPr>
          <a:xfrm>
            <a:off x="0" y="990600"/>
            <a:ext cx="9144000" cy="5135563"/>
          </a:xfrm>
        </p:spPr>
        <p:txBody>
          <a:bodyPr/>
          <a:lstStyle/>
          <a:p>
            <a:pPr eaLnBrk="1" hangingPunct="1"/>
            <a:r>
              <a:rPr lang="en-US" altLang="en-US"/>
              <a:t>In this method, the pre-ovulatory and post-ovulatory infertile phases of the menstrual cycle are identiﬁed by a combination of the above two techniques (the cervical mucus and BBT shift), as well as other signs and symptoms around ovulation. </a:t>
            </a:r>
          </a:p>
          <a:p>
            <a:pPr eaLnBrk="1" hangingPunct="1"/>
            <a:r>
              <a:rPr lang="en-US" altLang="en-US"/>
              <a:t>The signs and symptoms used in the sympto-thermal method include: </a:t>
            </a:r>
          </a:p>
          <a:p>
            <a:pPr eaLnBrk="1" hangingPunct="1">
              <a:buFontTx/>
              <a:buNone/>
            </a:pPr>
            <a:r>
              <a:rPr lang="en-US" altLang="en-US"/>
              <a:t>• 	Thermal shift (BBT) </a:t>
            </a:r>
          </a:p>
          <a:p>
            <a:pPr eaLnBrk="1" hangingPunct="1">
              <a:buFontTx/>
              <a:buNone/>
            </a:pPr>
            <a:r>
              <a:rPr lang="en-US" altLang="en-US"/>
              <a:t>• 	Cervical mucus changes (BILLINGS) </a:t>
            </a:r>
          </a:p>
          <a:p>
            <a:pPr eaLnBrk="1" hangingPunct="1">
              <a:buFontTx/>
              <a:buNone/>
            </a:pPr>
            <a:r>
              <a:rPr lang="en-US" altLang="en-U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6D7D0891-8863-4325-99BE-09E5AF082E87}"/>
              </a:ext>
            </a:extLst>
          </p:cNvPr>
          <p:cNvSpPr>
            <a:spLocks noGrp="1"/>
          </p:cNvSpPr>
          <p:nvPr>
            <p:ph type="title"/>
          </p:nvPr>
        </p:nvSpPr>
        <p:spPr>
          <a:xfrm>
            <a:off x="457200" y="274638"/>
            <a:ext cx="8229600" cy="792162"/>
          </a:xfrm>
        </p:spPr>
        <p:txBody>
          <a:bodyPr/>
          <a:lstStyle/>
          <a:p>
            <a:pPr eaLnBrk="1" hangingPunct="1"/>
            <a:r>
              <a:rPr lang="en-US" altLang="en-US">
                <a:solidFill>
                  <a:srgbClr val="7B9899"/>
                </a:solidFill>
              </a:rPr>
              <a:t>Benefits of FP cont.</a:t>
            </a:r>
          </a:p>
        </p:txBody>
      </p:sp>
      <p:sp>
        <p:nvSpPr>
          <p:cNvPr id="20483" name="Content Placeholder 2">
            <a:extLst>
              <a:ext uri="{FF2B5EF4-FFF2-40B4-BE49-F238E27FC236}">
                <a16:creationId xmlns:a16="http://schemas.microsoft.com/office/drawing/2014/main" xmlns="" id="{62C84363-AFD1-40E9-B23C-0F0C4E672BCB}"/>
              </a:ext>
            </a:extLst>
          </p:cNvPr>
          <p:cNvSpPr>
            <a:spLocks noGrp="1"/>
          </p:cNvSpPr>
          <p:nvPr>
            <p:ph idx="1"/>
          </p:nvPr>
        </p:nvSpPr>
        <p:spPr>
          <a:xfrm>
            <a:off x="0" y="990600"/>
            <a:ext cx="9144000" cy="5562600"/>
          </a:xfrm>
        </p:spPr>
        <p:txBody>
          <a:bodyPr/>
          <a:lstStyle/>
          <a:p>
            <a:pPr eaLnBrk="1" hangingPunct="1"/>
            <a:r>
              <a:rPr lang="en-US" altLang="en-US" b="1"/>
              <a:t>Community </a:t>
            </a:r>
          </a:p>
          <a:p>
            <a:pPr eaLnBrk="1" hangingPunct="1">
              <a:buFontTx/>
              <a:buAutoNum type="arabicPeriod"/>
            </a:pPr>
            <a:r>
              <a:rPr lang="en-US" altLang="en-US"/>
              <a:t>Living standards are improved</a:t>
            </a:r>
          </a:p>
          <a:p>
            <a:pPr eaLnBrk="1" hangingPunct="1">
              <a:buFontTx/>
              <a:buAutoNum type="arabicPeriod"/>
            </a:pPr>
            <a:r>
              <a:rPr lang="en-US" altLang="en-US"/>
              <a:t>Availability of better infrastructure and services</a:t>
            </a:r>
          </a:p>
          <a:p>
            <a:pPr eaLnBrk="1" hangingPunct="1">
              <a:buFontTx/>
              <a:buAutoNum type="arabicPeriod"/>
            </a:pPr>
            <a:r>
              <a:rPr lang="en-US" altLang="en-US"/>
              <a:t>Less incidence of social vices such as prostitution and crime</a:t>
            </a:r>
          </a:p>
          <a:p>
            <a:pPr eaLnBrk="1" hangingPunct="1"/>
            <a:r>
              <a:rPr lang="en-US" altLang="en-US" b="1"/>
              <a:t>Nation</a:t>
            </a:r>
          </a:p>
          <a:p>
            <a:pPr eaLnBrk="1" hangingPunct="1">
              <a:buFontTx/>
              <a:buAutoNum type="arabicPeriod"/>
            </a:pPr>
            <a:r>
              <a:rPr lang="en-US" altLang="en-US"/>
              <a:t>Improved economy in terms of GDP</a:t>
            </a:r>
          </a:p>
          <a:p>
            <a:pPr eaLnBrk="1" hangingPunct="1">
              <a:buFontTx/>
              <a:buAutoNum type="arabicPeriod"/>
            </a:pPr>
            <a:r>
              <a:rPr lang="en-US" altLang="en-US"/>
              <a:t>Better social services such as health and education</a:t>
            </a:r>
          </a:p>
          <a:p>
            <a:pPr eaLnBrk="1" hangingPunct="1">
              <a:buFontTx/>
              <a:buAutoNum type="arabicPeriod"/>
            </a:pPr>
            <a:endParaRPr lang="en-US" altLang="en-US"/>
          </a:p>
          <a:p>
            <a:pPr eaLnBrk="1" hangingPunct="1">
              <a:buFontTx/>
              <a:buNone/>
            </a:pPr>
            <a:endParaRPr lang="en-US" alt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le 1">
            <a:extLst>
              <a:ext uri="{FF2B5EF4-FFF2-40B4-BE49-F238E27FC236}">
                <a16:creationId xmlns:a16="http://schemas.microsoft.com/office/drawing/2014/main" xmlns="" id="{8E7A20DD-ED33-4D98-A508-C6CBEAAB7A71}"/>
              </a:ext>
            </a:extLst>
          </p:cNvPr>
          <p:cNvSpPr>
            <a:spLocks noGrp="1"/>
          </p:cNvSpPr>
          <p:nvPr>
            <p:ph type="title"/>
          </p:nvPr>
        </p:nvSpPr>
        <p:spPr>
          <a:xfrm>
            <a:off x="-609600" y="0"/>
            <a:ext cx="10134600" cy="685800"/>
          </a:xfrm>
        </p:spPr>
        <p:txBody>
          <a:bodyPr/>
          <a:lstStyle/>
          <a:p>
            <a:pPr eaLnBrk="1" hangingPunct="1"/>
            <a:r>
              <a:rPr lang="en-US" altLang="en-US">
                <a:solidFill>
                  <a:srgbClr val="7B9899"/>
                </a:solidFill>
              </a:rPr>
              <a:t>  Sympto-thermal+billings method cont.</a:t>
            </a:r>
          </a:p>
        </p:txBody>
      </p:sp>
      <p:sp>
        <p:nvSpPr>
          <p:cNvPr id="175107" name="Content Placeholder 2">
            <a:extLst>
              <a:ext uri="{FF2B5EF4-FFF2-40B4-BE49-F238E27FC236}">
                <a16:creationId xmlns:a16="http://schemas.microsoft.com/office/drawing/2014/main" xmlns="" id="{010F4D42-05EB-4268-AECB-E0DA88E1FEC6}"/>
              </a:ext>
            </a:extLst>
          </p:cNvPr>
          <p:cNvSpPr>
            <a:spLocks noGrp="1"/>
          </p:cNvSpPr>
          <p:nvPr>
            <p:ph idx="1"/>
          </p:nvPr>
        </p:nvSpPr>
        <p:spPr>
          <a:xfrm>
            <a:off x="0" y="1066800"/>
            <a:ext cx="8915400" cy="5059363"/>
          </a:xfrm>
        </p:spPr>
        <p:txBody>
          <a:bodyPr/>
          <a:lstStyle/>
          <a:p>
            <a:pPr eaLnBrk="1" hangingPunct="1">
              <a:buFontTx/>
              <a:buNone/>
            </a:pPr>
            <a:r>
              <a:rPr lang="en-US" altLang="en-US"/>
              <a:t>Cervical changes (consistency, position, openness, or closure) </a:t>
            </a:r>
          </a:p>
          <a:p>
            <a:pPr eaLnBrk="1" hangingPunct="1">
              <a:buFontTx/>
              <a:buNone/>
            </a:pPr>
            <a:r>
              <a:rPr lang="en-US" altLang="en-US"/>
              <a:t>• 	Other appropriate signs and symptoms, such as sharp lower abdominal pain (mittelschmerz), breast tenderness, increased libido, or intermenstrual bleeding </a:t>
            </a:r>
          </a:p>
          <a:p>
            <a:pPr eaLnBrk="1" hangingPunct="1"/>
            <a:r>
              <a:rPr lang="en-US" altLang="en-US"/>
              <a:t>Couples are taught to apply the combined rules of the above methods to identify the fertile time.</a:t>
            </a:r>
          </a:p>
          <a:p>
            <a:pPr eaLnBrk="1" hangingPunct="1"/>
            <a:endParaRPr lang="en-US" alt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le 1">
            <a:extLst>
              <a:ext uri="{FF2B5EF4-FFF2-40B4-BE49-F238E27FC236}">
                <a16:creationId xmlns:a16="http://schemas.microsoft.com/office/drawing/2014/main" xmlns="" id="{C9D5DF80-88AC-49C2-948E-CCDFBE2DF12A}"/>
              </a:ext>
            </a:extLst>
          </p:cNvPr>
          <p:cNvSpPr>
            <a:spLocks noGrp="1"/>
          </p:cNvSpPr>
          <p:nvPr>
            <p:ph type="title"/>
          </p:nvPr>
        </p:nvSpPr>
        <p:spPr>
          <a:xfrm>
            <a:off x="457200" y="0"/>
            <a:ext cx="8229600" cy="1066800"/>
          </a:xfrm>
        </p:spPr>
        <p:txBody>
          <a:bodyPr rtlCol="0">
            <a:normAutofit fontScale="90000"/>
          </a:bodyPr>
          <a:lstStyle/>
          <a:p>
            <a:pPr eaLnBrk="1" fontAlgn="auto" hangingPunct="1">
              <a:spcAft>
                <a:spcPts val="0"/>
              </a:spcAft>
              <a:defRPr/>
            </a:pPr>
            <a:r>
              <a:rPr lang="en-US" b="1" dirty="0"/>
              <a:t/>
            </a:r>
            <a:br>
              <a:rPr lang="en-US" b="1" dirty="0"/>
            </a:br>
            <a:r>
              <a:rPr lang="en-US" b="1" dirty="0"/>
              <a:t>New Approaches </a:t>
            </a:r>
            <a:r>
              <a:rPr lang="en-US" dirty="0"/>
              <a:t/>
            </a:r>
            <a:br>
              <a:rPr lang="en-US" dirty="0"/>
            </a:br>
            <a:endParaRPr lang="en-US" dirty="0"/>
          </a:p>
        </p:txBody>
      </p:sp>
      <p:sp>
        <p:nvSpPr>
          <p:cNvPr id="154627" name="Content Placeholder 2">
            <a:extLst>
              <a:ext uri="{FF2B5EF4-FFF2-40B4-BE49-F238E27FC236}">
                <a16:creationId xmlns:a16="http://schemas.microsoft.com/office/drawing/2014/main" xmlns="" id="{D307514A-F817-44C8-8545-8F6AA422EC78}"/>
              </a:ext>
            </a:extLst>
          </p:cNvPr>
          <p:cNvSpPr>
            <a:spLocks noGrp="1"/>
          </p:cNvSpPr>
          <p:nvPr>
            <p:ph idx="1"/>
          </p:nvPr>
        </p:nvSpPr>
        <p:spPr>
          <a:xfrm>
            <a:off x="0" y="914400"/>
            <a:ext cx="9372600" cy="5410200"/>
          </a:xfrm>
        </p:spPr>
        <p:txBody>
          <a:bodyPr rtlCol="0">
            <a:normAutofit fontScale="85000" lnSpcReduction="10000"/>
          </a:bodyPr>
          <a:lstStyle/>
          <a:p>
            <a:pPr marL="274320" indent="-274320" eaLnBrk="1" fontAlgn="auto" hangingPunct="1">
              <a:spcAft>
                <a:spcPts val="0"/>
              </a:spcAft>
              <a:buFont typeface="Wingdings 2"/>
              <a:buChar char=""/>
              <a:defRPr/>
            </a:pPr>
            <a:r>
              <a:rPr lang="en-US" dirty="0"/>
              <a:t>To enhance the efﬁcacy of fertility awareness methods and make the methods easier for couples to use, several new technologies for identifying fertility signs have been developed to provide a more precise way to detect ovulation: </a:t>
            </a:r>
          </a:p>
          <a:p>
            <a:pPr marL="274320" indent="-274320" eaLnBrk="1" fontAlgn="auto" hangingPunct="1">
              <a:spcAft>
                <a:spcPts val="0"/>
              </a:spcAft>
              <a:buFontTx/>
              <a:buNone/>
              <a:defRPr/>
            </a:pPr>
            <a:r>
              <a:rPr lang="en-US" dirty="0"/>
              <a:t>• 	</a:t>
            </a:r>
            <a:r>
              <a:rPr lang="en-US" sz="2800" dirty="0"/>
              <a:t>Advanced thermometers for detection of BBT shift </a:t>
            </a:r>
          </a:p>
          <a:p>
            <a:pPr marL="274320" indent="-274320" eaLnBrk="1" fontAlgn="auto" hangingPunct="1">
              <a:spcAft>
                <a:spcPts val="0"/>
              </a:spcAft>
              <a:buFontTx/>
              <a:buNone/>
              <a:defRPr/>
            </a:pPr>
            <a:r>
              <a:rPr lang="en-US" dirty="0"/>
              <a:t>• 	Hand-held electronic devices that record multiple signs to predict ovulation </a:t>
            </a:r>
          </a:p>
          <a:p>
            <a:pPr marL="274320" indent="-274320" eaLnBrk="1" fontAlgn="auto" hangingPunct="1">
              <a:spcAft>
                <a:spcPts val="0"/>
              </a:spcAft>
              <a:buFontTx/>
              <a:buNone/>
              <a:defRPr/>
            </a:pPr>
            <a:r>
              <a:rPr lang="en-US" dirty="0"/>
              <a:t>• 	Ovulation-detection kits that measure levels of luteinizing hormone (LH) in urine  </a:t>
            </a:r>
          </a:p>
          <a:p>
            <a:pPr marL="274320" indent="-274320" eaLnBrk="1" fontAlgn="auto" hangingPunct="1">
              <a:spcAft>
                <a:spcPts val="0"/>
              </a:spcAft>
              <a:buFontTx/>
              <a:buNone/>
              <a:defRPr/>
            </a:pPr>
            <a:r>
              <a:rPr lang="en-US" dirty="0"/>
              <a:t>• 	</a:t>
            </a:r>
            <a:r>
              <a:rPr lang="en-US" dirty="0" err="1"/>
              <a:t>CycleBeads</a:t>
            </a:r>
            <a:r>
              <a:rPr lang="en-US" dirty="0"/>
              <a:t> that help women keep track of their cycle days when using the SDM </a:t>
            </a:r>
          </a:p>
          <a:p>
            <a:pPr marL="274320" indent="-274320" eaLnBrk="1" fontAlgn="auto" hangingPunct="1">
              <a:spcAft>
                <a:spcPts val="0"/>
              </a:spcAft>
              <a:buFontTx/>
              <a:buNone/>
              <a:defRPr/>
            </a:pPr>
            <a:r>
              <a:rPr lang="en-US" dirty="0"/>
              <a:t/>
            </a:r>
            <a:br>
              <a:rPr lang="en-US" dirty="0"/>
            </a:b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le 1">
            <a:extLst>
              <a:ext uri="{FF2B5EF4-FFF2-40B4-BE49-F238E27FC236}">
                <a16:creationId xmlns:a16="http://schemas.microsoft.com/office/drawing/2014/main" xmlns="" id="{777A0996-846B-4B4A-9A0A-AB2D0806D3B9}"/>
              </a:ext>
            </a:extLst>
          </p:cNvPr>
          <p:cNvSpPr>
            <a:spLocks noGrp="1"/>
          </p:cNvSpPr>
          <p:nvPr>
            <p:ph type="title"/>
          </p:nvPr>
        </p:nvSpPr>
        <p:spPr>
          <a:xfrm>
            <a:off x="457200" y="0"/>
            <a:ext cx="8229600" cy="609600"/>
          </a:xfrm>
        </p:spPr>
        <p:txBody>
          <a:bodyPr/>
          <a:lstStyle/>
          <a:p>
            <a:pPr eaLnBrk="1" hangingPunct="1"/>
            <a:r>
              <a:rPr lang="en-US" altLang="en-US" b="1">
                <a:solidFill>
                  <a:srgbClr val="7B9899"/>
                </a:solidFill>
              </a:rPr>
              <a:t>Advantages of FAMs Methods </a:t>
            </a:r>
            <a:endParaRPr lang="en-US" altLang="en-US">
              <a:solidFill>
                <a:srgbClr val="7B9899"/>
              </a:solidFill>
            </a:endParaRPr>
          </a:p>
        </p:txBody>
      </p:sp>
      <p:sp>
        <p:nvSpPr>
          <p:cNvPr id="177155" name="Content Placeholder 2">
            <a:extLst>
              <a:ext uri="{FF2B5EF4-FFF2-40B4-BE49-F238E27FC236}">
                <a16:creationId xmlns:a16="http://schemas.microsoft.com/office/drawing/2014/main" xmlns="" id="{A4DB9B81-391E-4D0E-A43A-89F4B25B6693}"/>
              </a:ext>
            </a:extLst>
          </p:cNvPr>
          <p:cNvSpPr>
            <a:spLocks noGrp="1"/>
          </p:cNvSpPr>
          <p:nvPr>
            <p:ph idx="1"/>
          </p:nvPr>
        </p:nvSpPr>
        <p:spPr>
          <a:xfrm>
            <a:off x="0" y="533400"/>
            <a:ext cx="9144000" cy="6324600"/>
          </a:xfrm>
        </p:spPr>
        <p:txBody>
          <a:bodyPr/>
          <a:lstStyle/>
          <a:p>
            <a:pPr eaLnBrk="1" hangingPunct="1"/>
            <a:r>
              <a:rPr lang="en-US" altLang="en-US"/>
              <a:t>When used correctly and consistently, FAMs can be reasonably effective and have several other contraceptive beneﬁts: </a:t>
            </a:r>
            <a:endParaRPr lang="en-US" altLang="en-US" sz="3600"/>
          </a:p>
          <a:p>
            <a:pPr eaLnBrk="1" hangingPunct="1">
              <a:buFontTx/>
              <a:buNone/>
            </a:pPr>
            <a:r>
              <a:rPr lang="en-US" altLang="en-US"/>
              <a:t>• 	They do not require contraceptive commodities and supplies. </a:t>
            </a:r>
            <a:endParaRPr lang="en-US" altLang="en-US" sz="3600"/>
          </a:p>
          <a:p>
            <a:pPr eaLnBrk="1" hangingPunct="1">
              <a:buFontTx/>
              <a:buNone/>
            </a:pPr>
            <a:r>
              <a:rPr lang="en-US" altLang="en-US"/>
              <a:t>• 	There are no side effects or health risks. </a:t>
            </a:r>
            <a:endParaRPr lang="en-US" altLang="en-US" sz="3600"/>
          </a:p>
          <a:p>
            <a:pPr eaLnBrk="1" hangingPunct="1">
              <a:buFontTx/>
              <a:buNone/>
            </a:pPr>
            <a:r>
              <a:rPr lang="en-US" altLang="en-US"/>
              <a:t>• 	Some couples like the active involvement of the male partner. </a:t>
            </a:r>
          </a:p>
          <a:p>
            <a:pPr lvl="1" eaLnBrk="1" hangingPunct="1"/>
            <a:r>
              <a:rPr lang="en-US" altLang="en-US"/>
              <a:t>These methods offer other beneﬁts, as well: </a:t>
            </a:r>
            <a:endParaRPr lang="en-US" altLang="en-US" sz="3200"/>
          </a:p>
          <a:p>
            <a:pPr eaLnBrk="1" hangingPunct="1">
              <a:buFontTx/>
              <a:buNone/>
            </a:pPr>
            <a:r>
              <a:rPr lang="en-US" altLang="en-US"/>
              <a:t>• 	</a:t>
            </a:r>
            <a:r>
              <a:rPr lang="en-US" altLang="en-US" sz="2800"/>
              <a:t>They result in an improved knowledge of the reproductive system and possible closer relationship between couples (strengthen male involvement). </a:t>
            </a:r>
          </a:p>
          <a:p>
            <a:pPr eaLnBrk="1" hangingPunct="1">
              <a:buFontTx/>
              <a:buNone/>
            </a:pPr>
            <a:endParaRPr lang="en-US" alt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itle 1">
            <a:extLst>
              <a:ext uri="{FF2B5EF4-FFF2-40B4-BE49-F238E27FC236}">
                <a16:creationId xmlns:a16="http://schemas.microsoft.com/office/drawing/2014/main" xmlns="" id="{19487E39-93E0-4129-AC7E-82A6988A8747}"/>
              </a:ext>
            </a:extLst>
          </p:cNvPr>
          <p:cNvSpPr>
            <a:spLocks noGrp="1"/>
          </p:cNvSpPr>
          <p:nvPr>
            <p:ph type="title"/>
          </p:nvPr>
        </p:nvSpPr>
        <p:spPr/>
        <p:txBody>
          <a:bodyPr/>
          <a:lstStyle/>
          <a:p>
            <a:pPr eaLnBrk="1" hangingPunct="1"/>
            <a:r>
              <a:rPr lang="en-US" altLang="en-US">
                <a:solidFill>
                  <a:srgbClr val="7B9899"/>
                </a:solidFill>
              </a:rPr>
              <a:t>Advantages of FAM cont.</a:t>
            </a:r>
          </a:p>
        </p:txBody>
      </p:sp>
      <p:sp>
        <p:nvSpPr>
          <p:cNvPr id="179203" name="Content Placeholder 2">
            <a:extLst>
              <a:ext uri="{FF2B5EF4-FFF2-40B4-BE49-F238E27FC236}">
                <a16:creationId xmlns:a16="http://schemas.microsoft.com/office/drawing/2014/main" xmlns="" id="{272B441B-E85A-4689-A478-FAFCD6879690}"/>
              </a:ext>
            </a:extLst>
          </p:cNvPr>
          <p:cNvSpPr>
            <a:spLocks noGrp="1"/>
          </p:cNvSpPr>
          <p:nvPr>
            <p:ph idx="1"/>
          </p:nvPr>
        </p:nvSpPr>
        <p:spPr/>
        <p:txBody>
          <a:bodyPr/>
          <a:lstStyle/>
          <a:p>
            <a:pPr eaLnBrk="1" hangingPunct="1">
              <a:buFontTx/>
              <a:buNone/>
            </a:pPr>
            <a:r>
              <a:rPr lang="en-US" altLang="en-US"/>
              <a:t>They can be used by both literate and illiterate women. </a:t>
            </a:r>
            <a:endParaRPr lang="en-US" altLang="en-US" sz="3600"/>
          </a:p>
          <a:p>
            <a:pPr eaLnBrk="1" hangingPunct="1">
              <a:buFontTx/>
              <a:buNone/>
            </a:pPr>
            <a:r>
              <a:rPr lang="en-US" altLang="en-US"/>
              <a:t>• 	They allow adherence to religious and cultural norms. </a:t>
            </a:r>
            <a:endParaRPr lang="en-US" altLang="en-US" sz="3600"/>
          </a:p>
          <a:p>
            <a:pPr eaLnBrk="1" hangingPunct="1">
              <a:buFontTx/>
              <a:buNone/>
            </a:pPr>
            <a:r>
              <a:rPr lang="en-US" altLang="en-US"/>
              <a:t>• 	HIV-positive women can use them. </a:t>
            </a:r>
            <a:endParaRPr lang="en-US" altLang="en-US" sz="3600"/>
          </a:p>
          <a:p>
            <a:pPr eaLnBrk="1" hangingPunct="1">
              <a:buFontTx/>
              <a:buNone/>
            </a:pPr>
            <a:r>
              <a:rPr lang="en-US" altLang="en-US"/>
              <a:t>• 	Women who want to become pregnant can use them to identify fertile days. </a:t>
            </a:r>
            <a:endParaRPr lang="en-US" altLang="en-US" sz="3600"/>
          </a:p>
          <a:p>
            <a:pPr eaLnBrk="1" hangingPunct="1">
              <a:buFontTx/>
              <a:buNone/>
            </a:pPr>
            <a:r>
              <a:rPr lang="en-US" altLang="en-US"/>
              <a:t>• 	They can be used where other methods are contra-indicated. </a:t>
            </a:r>
            <a:endParaRPr lang="en-US" altLang="en-US" sz="3600"/>
          </a:p>
          <a:p>
            <a:pPr eaLnBrk="1" hangingPunct="1"/>
            <a:endParaRPr lang="en-US" altLang="en-US"/>
          </a:p>
          <a:p>
            <a:pPr eaLnBrk="1" hangingPunct="1"/>
            <a:endParaRPr lang="en-US" alt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itle 1">
            <a:extLst>
              <a:ext uri="{FF2B5EF4-FFF2-40B4-BE49-F238E27FC236}">
                <a16:creationId xmlns:a16="http://schemas.microsoft.com/office/drawing/2014/main" xmlns="" id="{81F2BA97-94B6-48A1-A25A-2E11601DB1D4}"/>
              </a:ext>
            </a:extLst>
          </p:cNvPr>
          <p:cNvSpPr>
            <a:spLocks noGrp="1"/>
          </p:cNvSpPr>
          <p:nvPr>
            <p:ph type="title"/>
          </p:nvPr>
        </p:nvSpPr>
        <p:spPr>
          <a:xfrm>
            <a:off x="457200" y="0"/>
            <a:ext cx="8229600" cy="838200"/>
          </a:xfrm>
        </p:spPr>
        <p:txBody>
          <a:bodyPr/>
          <a:lstStyle/>
          <a:p>
            <a:pPr eaLnBrk="1" hangingPunct="1"/>
            <a:r>
              <a:rPr lang="en-US" altLang="en-US" b="1">
                <a:solidFill>
                  <a:srgbClr val="7B9899"/>
                </a:solidFill>
              </a:rPr>
              <a:t>Limitations of These Methods </a:t>
            </a:r>
            <a:endParaRPr lang="en-US" altLang="en-US">
              <a:solidFill>
                <a:srgbClr val="7B9899"/>
              </a:solidFill>
            </a:endParaRPr>
          </a:p>
        </p:txBody>
      </p:sp>
      <p:sp>
        <p:nvSpPr>
          <p:cNvPr id="180227" name="Content Placeholder 2">
            <a:extLst>
              <a:ext uri="{FF2B5EF4-FFF2-40B4-BE49-F238E27FC236}">
                <a16:creationId xmlns:a16="http://schemas.microsoft.com/office/drawing/2014/main" xmlns="" id="{8B04F837-14AE-4536-8055-2942884FB4AF}"/>
              </a:ext>
            </a:extLst>
          </p:cNvPr>
          <p:cNvSpPr>
            <a:spLocks noGrp="1"/>
          </p:cNvSpPr>
          <p:nvPr>
            <p:ph idx="1"/>
          </p:nvPr>
        </p:nvSpPr>
        <p:spPr>
          <a:xfrm>
            <a:off x="0" y="609600"/>
            <a:ext cx="9144000" cy="6248400"/>
          </a:xfrm>
        </p:spPr>
        <p:txBody>
          <a:bodyPr/>
          <a:lstStyle/>
          <a:p>
            <a:pPr eaLnBrk="1" hangingPunct="1"/>
            <a:r>
              <a:rPr lang="en-US" altLang="en-US"/>
              <a:t>These are user-dependent methods, so their effectiveness relies greatly on correct and consistent use. </a:t>
            </a:r>
          </a:p>
          <a:p>
            <a:pPr eaLnBrk="1" hangingPunct="1">
              <a:buFontTx/>
              <a:buNone/>
            </a:pPr>
            <a:r>
              <a:rPr lang="en-US" altLang="en-US"/>
              <a:t>• 	Some FAM methods require daily record keeping and monitoring of menstrual cycles. </a:t>
            </a:r>
          </a:p>
          <a:p>
            <a:pPr eaLnBrk="1" hangingPunct="1">
              <a:buFontTx/>
              <a:buNone/>
            </a:pPr>
            <a:r>
              <a:rPr lang="en-US" altLang="en-US"/>
              <a:t>• 	Ovulation, Basal-body Temperature, and Sympto-thermal methods require individualized training before use of the methods and more intensive counseling. </a:t>
            </a:r>
          </a:p>
          <a:p>
            <a:pPr eaLnBrk="1" hangingPunct="1">
              <a:buFontTx/>
              <a:buNone/>
            </a:pPr>
            <a:r>
              <a:rPr lang="en-US" altLang="en-US"/>
              <a:t>• 	These methods require varying periods of sexual abstinence during fertile phase. </a:t>
            </a:r>
          </a:p>
          <a:p>
            <a:pPr eaLnBrk="1" hangingPunct="1">
              <a:buFontTx/>
              <a:buNone/>
            </a:pPr>
            <a:r>
              <a:rPr lang="en-US" altLang="en-US"/>
              <a:t>• 	Both partners must actively cooperate. </a:t>
            </a:r>
          </a:p>
          <a:p>
            <a:pPr eaLnBrk="1" hangingPunct="1">
              <a:buFontTx/>
              <a:buNone/>
            </a:pPr>
            <a:r>
              <a:rPr lang="en-US" altLang="en-US"/>
              <a:t>• 	</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itle 1">
            <a:extLst>
              <a:ext uri="{FF2B5EF4-FFF2-40B4-BE49-F238E27FC236}">
                <a16:creationId xmlns:a16="http://schemas.microsoft.com/office/drawing/2014/main" xmlns="" id="{F16CF61E-927B-44BF-B8F1-809DF2AFA8AF}"/>
              </a:ext>
            </a:extLst>
          </p:cNvPr>
          <p:cNvSpPr>
            <a:spLocks noGrp="1"/>
          </p:cNvSpPr>
          <p:nvPr>
            <p:ph type="title"/>
          </p:nvPr>
        </p:nvSpPr>
        <p:spPr>
          <a:xfrm>
            <a:off x="457200" y="274638"/>
            <a:ext cx="8229600" cy="792162"/>
          </a:xfrm>
        </p:spPr>
        <p:txBody>
          <a:bodyPr/>
          <a:lstStyle/>
          <a:p>
            <a:pPr eaLnBrk="1" hangingPunct="1"/>
            <a:r>
              <a:rPr lang="en-US" altLang="en-US">
                <a:solidFill>
                  <a:srgbClr val="7B9899"/>
                </a:solidFill>
              </a:rPr>
              <a:t>Limitations of FAM cont.</a:t>
            </a:r>
          </a:p>
        </p:txBody>
      </p:sp>
      <p:sp>
        <p:nvSpPr>
          <p:cNvPr id="181251" name="Content Placeholder 2">
            <a:extLst>
              <a:ext uri="{FF2B5EF4-FFF2-40B4-BE49-F238E27FC236}">
                <a16:creationId xmlns:a16="http://schemas.microsoft.com/office/drawing/2014/main" xmlns="" id="{0B77238B-AC1D-4A45-8E42-DC604B3476E9}"/>
              </a:ext>
            </a:extLst>
          </p:cNvPr>
          <p:cNvSpPr>
            <a:spLocks noGrp="1"/>
          </p:cNvSpPr>
          <p:nvPr>
            <p:ph idx="1"/>
          </p:nvPr>
        </p:nvSpPr>
        <p:spPr>
          <a:xfrm>
            <a:off x="0" y="1066800"/>
            <a:ext cx="9144000" cy="5059363"/>
          </a:xfrm>
        </p:spPr>
        <p:txBody>
          <a:bodyPr/>
          <a:lstStyle/>
          <a:p>
            <a:pPr eaLnBrk="1" hangingPunct="1">
              <a:buFontTx/>
              <a:buNone/>
            </a:pPr>
            <a:r>
              <a:rPr lang="en-US" altLang="en-US"/>
              <a:t>These methods offer no protection against STIs, including HIV/ AIDS and HBV. </a:t>
            </a:r>
          </a:p>
          <a:p>
            <a:pPr eaLnBrk="1" hangingPunct="1">
              <a:buFontTx/>
              <a:buNone/>
            </a:pPr>
            <a:r>
              <a:rPr lang="en-US" altLang="en-US"/>
              <a:t>• 	Breastfeeding women and current or recent users of injectable contraceptives need to wait until their menstrual cycles resume their regular pattern before they can use the SDM. </a:t>
            </a:r>
          </a:p>
          <a:p>
            <a:pPr eaLnBrk="1" hangingPunct="1">
              <a:buFontTx/>
              <a:buNone/>
            </a:pPr>
            <a:r>
              <a:rPr lang="en-US" altLang="en-US"/>
              <a:t>• 	The SDM requires more extensive counselling following recent childbirth, in recent menarche, during perimenopause, and following recent discontinuation of injectable contraceptive methods. </a:t>
            </a:r>
          </a:p>
          <a:p>
            <a:pPr eaLnBrk="1" hangingPunct="1"/>
            <a:endParaRPr lang="en-US" alt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a:extLst>
              <a:ext uri="{FF2B5EF4-FFF2-40B4-BE49-F238E27FC236}">
                <a16:creationId xmlns:a16="http://schemas.microsoft.com/office/drawing/2014/main" xmlns="" id="{85AF5D04-772A-416E-A160-43FD148D5A5F}"/>
              </a:ext>
            </a:extLst>
          </p:cNvPr>
          <p:cNvSpPr>
            <a:spLocks noGrp="1"/>
          </p:cNvSpPr>
          <p:nvPr>
            <p:ph type="title"/>
          </p:nvPr>
        </p:nvSpPr>
        <p:spPr>
          <a:xfrm>
            <a:off x="457200" y="274638"/>
            <a:ext cx="8229600" cy="1096962"/>
          </a:xfrm>
        </p:spPr>
        <p:txBody>
          <a:bodyPr rtlCol="0">
            <a:normAutofit fontScale="90000"/>
          </a:bodyPr>
          <a:lstStyle/>
          <a:p>
            <a:pPr eaLnBrk="1" fontAlgn="auto" hangingPunct="1">
              <a:spcAft>
                <a:spcPts val="0"/>
              </a:spcAft>
              <a:defRPr/>
            </a:pPr>
            <a:r>
              <a:rPr lang="en-US" b="1" dirty="0"/>
              <a:t/>
            </a:r>
            <a:br>
              <a:rPr lang="en-US" b="1" dirty="0"/>
            </a:br>
            <a:r>
              <a:rPr lang="en-US" b="1" dirty="0"/>
              <a:t>Women Who Can Use FAMs </a:t>
            </a:r>
            <a:r>
              <a:rPr lang="en-US" dirty="0"/>
              <a:t/>
            </a:r>
            <a:br>
              <a:rPr lang="en-US" dirty="0"/>
            </a:br>
            <a:endParaRPr lang="en-US" dirty="0"/>
          </a:p>
        </p:txBody>
      </p:sp>
      <p:sp>
        <p:nvSpPr>
          <p:cNvPr id="182275" name="Content Placeholder 2">
            <a:extLst>
              <a:ext uri="{FF2B5EF4-FFF2-40B4-BE49-F238E27FC236}">
                <a16:creationId xmlns:a16="http://schemas.microsoft.com/office/drawing/2014/main" xmlns="" id="{8A896E62-9968-45C0-B55B-25CE68EAB3D3}"/>
              </a:ext>
            </a:extLst>
          </p:cNvPr>
          <p:cNvSpPr>
            <a:spLocks noGrp="1"/>
          </p:cNvSpPr>
          <p:nvPr>
            <p:ph idx="1"/>
          </p:nvPr>
        </p:nvSpPr>
        <p:spPr>
          <a:xfrm>
            <a:off x="152400" y="1143000"/>
            <a:ext cx="8534400" cy="4983163"/>
          </a:xfrm>
        </p:spPr>
        <p:txBody>
          <a:bodyPr/>
          <a:lstStyle/>
          <a:p>
            <a:pPr eaLnBrk="1" hangingPunct="1"/>
            <a:r>
              <a:rPr lang="en-US" altLang="en-US"/>
              <a:t>All women of reproductive age with established menstrual cycles, including women with disabilities and migrant populations, can use FAM methods if they can learn to identify their fertile days. </a:t>
            </a:r>
          </a:p>
          <a:p>
            <a:pPr eaLnBrk="1" hangingPunct="1"/>
            <a:r>
              <a:rPr lang="en-US" altLang="en-US"/>
              <a:t>These methods are good FP options for couples that cannot use modern methods on religious, cultural, or medical grounds; and </a:t>
            </a:r>
          </a:p>
          <a:p>
            <a:pPr eaLnBrk="1" hangingPunct="1"/>
            <a:endParaRPr lang="en-US" alt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le 1">
            <a:extLst>
              <a:ext uri="{FF2B5EF4-FFF2-40B4-BE49-F238E27FC236}">
                <a16:creationId xmlns:a16="http://schemas.microsoft.com/office/drawing/2014/main" xmlns="" id="{FA416AD3-C3B3-467C-9DAA-6E628E793B5B}"/>
              </a:ext>
            </a:extLst>
          </p:cNvPr>
          <p:cNvSpPr>
            <a:spLocks noGrp="1"/>
          </p:cNvSpPr>
          <p:nvPr>
            <p:ph type="title"/>
          </p:nvPr>
        </p:nvSpPr>
        <p:spPr/>
        <p:txBody>
          <a:bodyPr rtlCol="0">
            <a:normAutofit fontScale="90000"/>
          </a:bodyPr>
          <a:lstStyle/>
          <a:p>
            <a:pPr eaLnBrk="1" fontAlgn="auto" hangingPunct="1">
              <a:spcAft>
                <a:spcPts val="0"/>
              </a:spcAft>
              <a:defRPr/>
            </a:pPr>
            <a:r>
              <a:rPr lang="en-US" b="1"/>
              <a:t>Women Who Should Not Use This Method </a:t>
            </a:r>
            <a:r>
              <a:rPr lang="en-US"/>
              <a:t/>
            </a:r>
            <a:br>
              <a:rPr lang="en-US"/>
            </a:br>
            <a:endParaRPr lang="en-US"/>
          </a:p>
        </p:txBody>
      </p:sp>
      <p:sp>
        <p:nvSpPr>
          <p:cNvPr id="183299" name="Content Placeholder 2">
            <a:extLst>
              <a:ext uri="{FF2B5EF4-FFF2-40B4-BE49-F238E27FC236}">
                <a16:creationId xmlns:a16="http://schemas.microsoft.com/office/drawing/2014/main" xmlns="" id="{E942ED9B-A4DF-4A4A-BF46-A3B56857F17B}"/>
              </a:ext>
            </a:extLst>
          </p:cNvPr>
          <p:cNvSpPr>
            <a:spLocks noGrp="1"/>
          </p:cNvSpPr>
          <p:nvPr>
            <p:ph idx="1"/>
          </p:nvPr>
        </p:nvSpPr>
        <p:spPr/>
        <p:txBody>
          <a:bodyPr/>
          <a:lstStyle/>
          <a:p>
            <a:pPr eaLnBrk="1" hangingPunct="1"/>
            <a:r>
              <a:rPr lang="en-US" altLang="en-US"/>
              <a:t>This method would not be appropriate for the following: </a:t>
            </a:r>
          </a:p>
          <a:p>
            <a:pPr eaLnBrk="1" hangingPunct="1">
              <a:buFontTx/>
              <a:buNone/>
            </a:pPr>
            <a:r>
              <a:rPr lang="en-US" altLang="en-US"/>
              <a:t>• 	Women who dislike touching their genitals </a:t>
            </a:r>
          </a:p>
          <a:p>
            <a:pPr eaLnBrk="1" hangingPunct="1">
              <a:buFontTx/>
              <a:buNone/>
            </a:pPr>
            <a:r>
              <a:rPr lang="en-US" altLang="en-US"/>
              <a:t>• 	Women whose partners will not cooperate </a:t>
            </a:r>
          </a:p>
          <a:p>
            <a:pPr eaLnBrk="1" hangingPunct="1">
              <a:buFontTx/>
              <a:buNone/>
            </a:pPr>
            <a:r>
              <a:rPr lang="en-US" altLang="en-US"/>
              <a:t>• 	Couples who want highly effective protection against pregnancy (e.g., the woman has conditions that can be made worse by pregnancy</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le 1">
            <a:extLst>
              <a:ext uri="{FF2B5EF4-FFF2-40B4-BE49-F238E27FC236}">
                <a16:creationId xmlns:a16="http://schemas.microsoft.com/office/drawing/2014/main" xmlns="" id="{47102A89-AD1E-436F-BEAB-E1CC74790699}"/>
              </a:ext>
            </a:extLst>
          </p:cNvPr>
          <p:cNvSpPr>
            <a:spLocks noGrp="1"/>
          </p:cNvSpPr>
          <p:nvPr>
            <p:ph type="title"/>
          </p:nvPr>
        </p:nvSpPr>
        <p:spPr/>
        <p:txBody>
          <a:bodyPr rtlCol="0">
            <a:normAutofit fontScale="90000"/>
          </a:bodyPr>
          <a:lstStyle/>
          <a:p>
            <a:pPr eaLnBrk="1" fontAlgn="auto" hangingPunct="1">
              <a:spcAft>
                <a:spcPts val="0"/>
              </a:spcAft>
              <a:defRPr/>
            </a:pPr>
            <a:r>
              <a:rPr lang="en-US" b="1"/>
              <a:t>Obtaining These Methods </a:t>
            </a:r>
            <a:r>
              <a:rPr lang="en-US"/>
              <a:t/>
            </a:r>
            <a:br>
              <a:rPr lang="en-US"/>
            </a:br>
            <a:endParaRPr lang="en-US"/>
          </a:p>
        </p:txBody>
      </p:sp>
      <p:sp>
        <p:nvSpPr>
          <p:cNvPr id="184323" name="Content Placeholder 2">
            <a:extLst>
              <a:ext uri="{FF2B5EF4-FFF2-40B4-BE49-F238E27FC236}">
                <a16:creationId xmlns:a16="http://schemas.microsoft.com/office/drawing/2014/main" xmlns="" id="{2A627326-A11D-438F-A4FB-7F7CCFCAA85A}"/>
              </a:ext>
            </a:extLst>
          </p:cNvPr>
          <p:cNvSpPr>
            <a:spLocks noGrp="1"/>
          </p:cNvSpPr>
          <p:nvPr>
            <p:ph idx="1"/>
          </p:nvPr>
        </p:nvSpPr>
        <p:spPr/>
        <p:txBody>
          <a:bodyPr/>
          <a:lstStyle/>
          <a:p>
            <a:pPr eaLnBrk="1" hangingPunct="1"/>
            <a:r>
              <a:rPr lang="en-US" altLang="en-US"/>
              <a:t>Health professionals and lay persons who have received training in FAMs and NFP methods can counsel women on these methods. </a:t>
            </a:r>
          </a:p>
          <a:p>
            <a:pPr eaLnBrk="1" hangingPunct="1"/>
            <a:r>
              <a:rPr lang="en-US" altLang="en-US"/>
              <a:t>Women and couples can obtain assistance at any appropriate site with a qualiﬁed service provider. </a:t>
            </a:r>
          </a:p>
          <a:p>
            <a:pPr eaLnBrk="1" hangingPunct="1">
              <a:buFontTx/>
              <a:buNone/>
            </a:pPr>
            <a:r>
              <a:rPr lang="en-US" altLang="en-US"/>
              <a:t/>
            </a:r>
            <a:br>
              <a:rPr lang="en-US" altLang="en-US"/>
            </a:br>
            <a:endParaRPr lang="en-US" alt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1">
            <a:extLst>
              <a:ext uri="{FF2B5EF4-FFF2-40B4-BE49-F238E27FC236}">
                <a16:creationId xmlns:a16="http://schemas.microsoft.com/office/drawing/2014/main" xmlns="" id="{AFDC9931-3322-4471-8BE3-A36E274F783C}"/>
              </a:ext>
            </a:extLst>
          </p:cNvPr>
          <p:cNvSpPr>
            <a:spLocks noGrp="1"/>
          </p:cNvSpPr>
          <p:nvPr>
            <p:ph type="title"/>
          </p:nvPr>
        </p:nvSpPr>
        <p:spPr>
          <a:xfrm>
            <a:off x="0" y="-152400"/>
            <a:ext cx="9372600" cy="1371600"/>
          </a:xfrm>
        </p:spPr>
        <p:txBody>
          <a:bodyPr rtlCol="0">
            <a:normAutofit fontScale="90000"/>
          </a:bodyPr>
          <a:lstStyle/>
          <a:p>
            <a:pPr eaLnBrk="1" fontAlgn="auto" hangingPunct="1">
              <a:spcAft>
                <a:spcPts val="0"/>
              </a:spcAft>
              <a:defRPr/>
            </a:pPr>
            <a:r>
              <a:rPr lang="en-US" dirty="0"/>
              <a:t>      </a:t>
            </a:r>
            <a:br>
              <a:rPr lang="en-US" dirty="0"/>
            </a:br>
            <a:r>
              <a:rPr lang="en-US" sz="3600" b="1" dirty="0"/>
              <a:t>Withdrawal (Coitus </a:t>
            </a:r>
            <a:r>
              <a:rPr lang="en-US" sz="3600" b="1" dirty="0" err="1"/>
              <a:t>Interruptus</a:t>
            </a:r>
            <a:r>
              <a:rPr lang="en-US" sz="3600" b="1" dirty="0"/>
              <a:t>) Method </a:t>
            </a:r>
            <a:br>
              <a:rPr lang="en-US" sz="3600" b="1" dirty="0"/>
            </a:br>
            <a:endParaRPr lang="en-US" sz="3600" b="1" dirty="0"/>
          </a:p>
        </p:txBody>
      </p:sp>
      <p:sp>
        <p:nvSpPr>
          <p:cNvPr id="185347" name="Content Placeholder 2">
            <a:extLst>
              <a:ext uri="{FF2B5EF4-FFF2-40B4-BE49-F238E27FC236}">
                <a16:creationId xmlns:a16="http://schemas.microsoft.com/office/drawing/2014/main" xmlns="" id="{46387B17-1DAF-43B0-88C5-0E8C2527E053}"/>
              </a:ext>
            </a:extLst>
          </p:cNvPr>
          <p:cNvSpPr>
            <a:spLocks noGrp="1"/>
          </p:cNvSpPr>
          <p:nvPr>
            <p:ph idx="1"/>
          </p:nvPr>
        </p:nvSpPr>
        <p:spPr>
          <a:xfrm>
            <a:off x="0" y="609600"/>
            <a:ext cx="9144000" cy="5516563"/>
          </a:xfrm>
        </p:spPr>
        <p:txBody>
          <a:bodyPr/>
          <a:lstStyle/>
          <a:p>
            <a:pPr eaLnBrk="1" hangingPunct="1"/>
            <a:r>
              <a:rPr lang="en-US" altLang="en-US"/>
              <a:t>Coitus interruptus (CI) is one of the traditional methods of birth control. A couple that is using this method may have intercourse in any way acceptable to them until ejaculation is about to occur. </a:t>
            </a:r>
          </a:p>
          <a:p>
            <a:pPr eaLnBrk="1" hangingPunct="1"/>
            <a:r>
              <a:rPr lang="en-US" altLang="en-US"/>
              <a:t>Before ejaculation, the male withdraws his penis from the vagina and external genitalia of the female in order to prevent sperm from entering the female’s reproductive tract, thereby preventing contact between the spermatozoa and the ovum.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0B16C950-8530-4652-B574-291018C63038}"/>
              </a:ext>
            </a:extLst>
          </p:cNvPr>
          <p:cNvSpPr>
            <a:spLocks noGrp="1"/>
          </p:cNvSpPr>
          <p:nvPr>
            <p:ph type="title"/>
          </p:nvPr>
        </p:nvSpPr>
        <p:spPr>
          <a:xfrm>
            <a:off x="152400" y="228600"/>
            <a:ext cx="8991600" cy="685800"/>
          </a:xfrm>
        </p:spPr>
        <p:txBody>
          <a:bodyPr/>
          <a:lstStyle/>
          <a:p>
            <a:pPr eaLnBrk="1" hangingPunct="1"/>
            <a:r>
              <a:rPr lang="en-US" altLang="en-US" b="1">
                <a:solidFill>
                  <a:srgbClr val="7B9899"/>
                </a:solidFill>
              </a:rPr>
              <a:t>Factors promoting/hindering FP practice</a:t>
            </a:r>
          </a:p>
        </p:txBody>
      </p:sp>
      <p:sp>
        <p:nvSpPr>
          <p:cNvPr id="22531" name="Content Placeholder 2">
            <a:extLst>
              <a:ext uri="{FF2B5EF4-FFF2-40B4-BE49-F238E27FC236}">
                <a16:creationId xmlns:a16="http://schemas.microsoft.com/office/drawing/2014/main" xmlns="" id="{E23B6FB1-F23F-4ED7-B643-4D1BB186AB37}"/>
              </a:ext>
            </a:extLst>
          </p:cNvPr>
          <p:cNvSpPr>
            <a:spLocks noGrp="1"/>
          </p:cNvSpPr>
          <p:nvPr>
            <p:ph idx="1"/>
          </p:nvPr>
        </p:nvSpPr>
        <p:spPr>
          <a:xfrm>
            <a:off x="0" y="1143000"/>
            <a:ext cx="8991600" cy="5715000"/>
          </a:xfrm>
        </p:spPr>
        <p:txBody>
          <a:bodyPr/>
          <a:lstStyle/>
          <a:p>
            <a:pPr eaLnBrk="1" hangingPunct="1"/>
            <a:r>
              <a:rPr lang="en-US" altLang="en-US"/>
              <a:t>Ignorance among individuals and communities</a:t>
            </a:r>
          </a:p>
          <a:p>
            <a:pPr eaLnBrk="1" hangingPunct="1"/>
            <a:r>
              <a:rPr lang="en-US" altLang="en-US"/>
              <a:t>Cultural practices</a:t>
            </a:r>
          </a:p>
          <a:p>
            <a:pPr eaLnBrk="1" hangingPunct="1"/>
            <a:r>
              <a:rPr lang="en-US" altLang="en-US"/>
              <a:t>Religious beliefs</a:t>
            </a:r>
          </a:p>
          <a:p>
            <a:pPr eaLnBrk="1" hangingPunct="1"/>
            <a:r>
              <a:rPr lang="en-US" altLang="en-US"/>
              <a:t>High cost of living</a:t>
            </a:r>
          </a:p>
          <a:p>
            <a:pPr eaLnBrk="1" hangingPunct="1"/>
            <a:r>
              <a:rPr lang="en-US" altLang="en-US"/>
              <a:t>Provider bias/conflict of interest</a:t>
            </a:r>
          </a:p>
          <a:p>
            <a:pPr eaLnBrk="1" hangingPunct="1"/>
            <a:r>
              <a:rPr lang="en-US" altLang="en-US"/>
              <a:t>Provider values, beliefs and attitudes</a:t>
            </a:r>
          </a:p>
          <a:p>
            <a:pPr eaLnBrk="1" hangingPunct="1"/>
            <a:r>
              <a:rPr lang="en-US" altLang="en-US"/>
              <a:t>Shortage of facilities and service providers</a:t>
            </a:r>
          </a:p>
          <a:p>
            <a:pPr eaLnBrk="1" hangingPunct="1"/>
            <a:r>
              <a:rPr lang="en-US" altLang="en-US"/>
              <a:t>Shortage of FP methods</a:t>
            </a:r>
          </a:p>
          <a:p>
            <a:pPr eaLnBrk="1" hangingPunct="1"/>
            <a:endParaRPr lang="en-US" alt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le 1">
            <a:extLst>
              <a:ext uri="{FF2B5EF4-FFF2-40B4-BE49-F238E27FC236}">
                <a16:creationId xmlns:a16="http://schemas.microsoft.com/office/drawing/2014/main" xmlns="" id="{3BE41BA7-3443-425C-A4BF-451F7CB81CA6}"/>
              </a:ext>
            </a:extLst>
          </p:cNvPr>
          <p:cNvSpPr>
            <a:spLocks noGrp="1"/>
          </p:cNvSpPr>
          <p:nvPr>
            <p:ph type="title"/>
          </p:nvPr>
        </p:nvSpPr>
        <p:spPr>
          <a:xfrm>
            <a:off x="457200" y="0"/>
            <a:ext cx="8229600" cy="838200"/>
          </a:xfrm>
        </p:spPr>
        <p:txBody>
          <a:bodyPr/>
          <a:lstStyle/>
          <a:p>
            <a:pPr eaLnBrk="1" hangingPunct="1"/>
            <a:r>
              <a:rPr lang="en-US" altLang="en-US">
                <a:solidFill>
                  <a:srgbClr val="7B9899"/>
                </a:solidFill>
              </a:rPr>
              <a:t>Coitus interruptus cont.</a:t>
            </a:r>
          </a:p>
        </p:txBody>
      </p:sp>
      <p:sp>
        <p:nvSpPr>
          <p:cNvPr id="186371" name="Content Placeholder 2">
            <a:extLst>
              <a:ext uri="{FF2B5EF4-FFF2-40B4-BE49-F238E27FC236}">
                <a16:creationId xmlns:a16="http://schemas.microsoft.com/office/drawing/2014/main" xmlns="" id="{2D48A130-6D77-433C-964A-3663CFD469B4}"/>
              </a:ext>
            </a:extLst>
          </p:cNvPr>
          <p:cNvSpPr>
            <a:spLocks noGrp="1"/>
          </p:cNvSpPr>
          <p:nvPr>
            <p:ph idx="1"/>
          </p:nvPr>
        </p:nvSpPr>
        <p:spPr>
          <a:xfrm>
            <a:off x="0" y="609600"/>
            <a:ext cx="9372600" cy="5516563"/>
          </a:xfrm>
        </p:spPr>
        <p:txBody>
          <a:bodyPr/>
          <a:lstStyle/>
          <a:p>
            <a:pPr eaLnBrk="1" hangingPunct="1"/>
            <a:r>
              <a:rPr lang="en-US" altLang="en-US"/>
              <a:t>This method might be appropriate for couples who need a temporary method while they await the start of another method, or for those who have entered into a sexual act without any other method and need contraception immediately. </a:t>
            </a:r>
          </a:p>
          <a:p>
            <a:pPr eaLnBrk="1" hangingPunct="1"/>
            <a:r>
              <a:rPr lang="en-US" altLang="en-US"/>
              <a:t>The method has one strong disadvantage: It demands consistent self-control on the part of the male partner, which could be difﬁcult at times. </a:t>
            </a:r>
          </a:p>
          <a:p>
            <a:pPr eaLnBrk="1" hangingPunct="1"/>
            <a:r>
              <a:rPr lang="en-US" altLang="en-US"/>
              <a:t>In addition, it is possible for pre-ejaculatory ﬂuid containing sperm to ﬂow out during the excitement phase, before the penis is withdrawn. </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Title 1">
            <a:extLst>
              <a:ext uri="{FF2B5EF4-FFF2-40B4-BE49-F238E27FC236}">
                <a16:creationId xmlns:a16="http://schemas.microsoft.com/office/drawing/2014/main" xmlns="" id="{CC4153CA-6E15-475D-B3AC-F6AC55BF10A9}"/>
              </a:ext>
            </a:extLst>
          </p:cNvPr>
          <p:cNvSpPr>
            <a:spLocks noGrp="1"/>
          </p:cNvSpPr>
          <p:nvPr>
            <p:ph type="title"/>
          </p:nvPr>
        </p:nvSpPr>
        <p:spPr/>
        <p:txBody>
          <a:bodyPr/>
          <a:lstStyle/>
          <a:p>
            <a:pPr eaLnBrk="1" hangingPunct="1"/>
            <a:r>
              <a:rPr lang="en-US" altLang="en-US">
                <a:solidFill>
                  <a:srgbClr val="7B9899"/>
                </a:solidFill>
              </a:rPr>
              <a:t>Coitus interruptus cont.</a:t>
            </a:r>
          </a:p>
        </p:txBody>
      </p:sp>
      <p:sp>
        <p:nvSpPr>
          <p:cNvPr id="187395" name="Content Placeholder 2">
            <a:extLst>
              <a:ext uri="{FF2B5EF4-FFF2-40B4-BE49-F238E27FC236}">
                <a16:creationId xmlns:a16="http://schemas.microsoft.com/office/drawing/2014/main" xmlns="" id="{2BE6197D-7D87-4AFE-A652-083D39E17E22}"/>
              </a:ext>
            </a:extLst>
          </p:cNvPr>
          <p:cNvSpPr>
            <a:spLocks noGrp="1"/>
          </p:cNvSpPr>
          <p:nvPr>
            <p:ph idx="1"/>
          </p:nvPr>
        </p:nvSpPr>
        <p:spPr/>
        <p:txBody>
          <a:bodyPr/>
          <a:lstStyle/>
          <a:p>
            <a:pPr eaLnBrk="1" hangingPunct="1"/>
            <a:r>
              <a:rPr lang="en-US" altLang="en-US"/>
              <a:t>The failure rate of the withdrawal method ranges from 4-10 pregnancies per 100 women per year when it is used consistently, to 14-23 pregnancies per 100 woman per year among actual users (i.e., when it is not used consistently). </a:t>
            </a:r>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le 1">
            <a:extLst>
              <a:ext uri="{FF2B5EF4-FFF2-40B4-BE49-F238E27FC236}">
                <a16:creationId xmlns:a16="http://schemas.microsoft.com/office/drawing/2014/main" xmlns="" id="{E9047E39-18FB-4C12-B289-46DDBF2357E9}"/>
              </a:ext>
            </a:extLst>
          </p:cNvPr>
          <p:cNvSpPr>
            <a:spLocks noGrp="1"/>
          </p:cNvSpPr>
          <p:nvPr>
            <p:ph type="title"/>
          </p:nvPr>
        </p:nvSpPr>
        <p:spPr/>
        <p:txBody>
          <a:bodyPr rtlCol="0">
            <a:normAutofit fontScale="90000"/>
          </a:bodyPr>
          <a:lstStyle/>
          <a:p>
            <a:pPr eaLnBrk="1" fontAlgn="auto" hangingPunct="1">
              <a:spcAft>
                <a:spcPts val="0"/>
              </a:spcAft>
              <a:defRPr/>
            </a:pPr>
            <a:r>
              <a:rPr lang="en-US" b="1"/>
              <a:t>Advantages of CI </a:t>
            </a:r>
            <a:r>
              <a:rPr lang="en-US"/>
              <a:t/>
            </a:r>
            <a:br>
              <a:rPr lang="en-US"/>
            </a:br>
            <a:endParaRPr lang="en-US"/>
          </a:p>
        </p:txBody>
      </p:sp>
      <p:sp>
        <p:nvSpPr>
          <p:cNvPr id="188419" name="Content Placeholder 2">
            <a:extLst>
              <a:ext uri="{FF2B5EF4-FFF2-40B4-BE49-F238E27FC236}">
                <a16:creationId xmlns:a16="http://schemas.microsoft.com/office/drawing/2014/main" xmlns="" id="{99A86B00-7F73-42F5-B27B-65303C05FFE0}"/>
              </a:ext>
            </a:extLst>
          </p:cNvPr>
          <p:cNvSpPr>
            <a:spLocks noGrp="1"/>
          </p:cNvSpPr>
          <p:nvPr>
            <p:ph idx="1"/>
          </p:nvPr>
        </p:nvSpPr>
        <p:spPr>
          <a:xfrm>
            <a:off x="457200" y="762000"/>
            <a:ext cx="8229600" cy="5364163"/>
          </a:xfrm>
        </p:spPr>
        <p:txBody>
          <a:bodyPr/>
          <a:lstStyle/>
          <a:p>
            <a:pPr eaLnBrk="1" hangingPunct="1"/>
            <a:r>
              <a:rPr lang="en-US" altLang="en-US"/>
              <a:t>Coitus interruptus can be an effective method if it is used correctly, and it is always available for use as a primary or back-up method. This method offers several other beneﬁts: </a:t>
            </a:r>
          </a:p>
          <a:p>
            <a:pPr eaLnBrk="1" hangingPunct="1">
              <a:buFontTx/>
              <a:buNone/>
            </a:pPr>
            <a:r>
              <a:rPr lang="en-US" altLang="en-US"/>
              <a:t>• CI does not affect breastfeeding. </a:t>
            </a:r>
          </a:p>
          <a:p>
            <a:pPr eaLnBrk="1" hangingPunct="1">
              <a:buFontTx/>
              <a:buNone/>
            </a:pPr>
            <a:r>
              <a:rPr lang="en-US" altLang="en-US"/>
              <a:t>• CI involves no economic cost. </a:t>
            </a:r>
          </a:p>
          <a:p>
            <a:pPr eaLnBrk="1" hangingPunct="1">
              <a:buFontTx/>
              <a:buNone/>
            </a:pPr>
            <a:r>
              <a:rPr lang="en-US" altLang="en-US"/>
              <a:t>• CI involves no use of devices or chemicals. </a:t>
            </a:r>
          </a:p>
          <a:p>
            <a:pPr eaLnBrk="1" hangingPunct="1">
              <a:buFontTx/>
              <a:buNone/>
            </a:pPr>
            <a:r>
              <a:rPr lang="en-US" altLang="en-US"/>
              <a:t>• CI has no health risks associated directly with it. </a:t>
            </a:r>
          </a:p>
          <a:p>
            <a:pPr eaLnBrk="1" hangingPunct="1"/>
            <a:endParaRPr lang="en-US" alt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1">
            <a:extLst>
              <a:ext uri="{FF2B5EF4-FFF2-40B4-BE49-F238E27FC236}">
                <a16:creationId xmlns:a16="http://schemas.microsoft.com/office/drawing/2014/main" xmlns="" id="{0B383A8C-2CCB-4B03-86C4-2C8E9782CD57}"/>
              </a:ext>
            </a:extLst>
          </p:cNvPr>
          <p:cNvSpPr>
            <a:spLocks noGrp="1"/>
          </p:cNvSpPr>
          <p:nvPr>
            <p:ph type="title"/>
          </p:nvPr>
        </p:nvSpPr>
        <p:spPr/>
        <p:txBody>
          <a:bodyPr rtlCol="0">
            <a:normAutofit fontScale="90000"/>
          </a:bodyPr>
          <a:lstStyle/>
          <a:p>
            <a:pPr eaLnBrk="1" fontAlgn="auto" hangingPunct="1">
              <a:spcAft>
                <a:spcPts val="0"/>
              </a:spcAft>
              <a:defRPr/>
            </a:pPr>
            <a:r>
              <a:rPr lang="en-US" b="1"/>
              <a:t>Limitations of CI </a:t>
            </a:r>
            <a:r>
              <a:rPr lang="en-US"/>
              <a:t/>
            </a:r>
            <a:br>
              <a:rPr lang="en-US"/>
            </a:br>
            <a:endParaRPr lang="en-US"/>
          </a:p>
        </p:txBody>
      </p:sp>
      <p:sp>
        <p:nvSpPr>
          <p:cNvPr id="3" name="Content Placeholder 2">
            <a:extLst>
              <a:ext uri="{FF2B5EF4-FFF2-40B4-BE49-F238E27FC236}">
                <a16:creationId xmlns:a16="http://schemas.microsoft.com/office/drawing/2014/main" xmlns="" id="{D949C648-9226-4FC1-9DDB-A116FBEB3E5C}"/>
              </a:ext>
            </a:extLst>
          </p:cNvPr>
          <p:cNvSpPr>
            <a:spLocks noGrp="1"/>
          </p:cNvSpPr>
          <p:nvPr>
            <p:ph idx="1"/>
          </p:nvPr>
        </p:nvSpPr>
        <p:spPr>
          <a:xfrm>
            <a:off x="0" y="838200"/>
            <a:ext cx="9144000" cy="6019800"/>
          </a:xfrm>
        </p:spPr>
        <p:txBody>
          <a:bodyPr rtlCol="0">
            <a:normAutofit/>
          </a:bodyPr>
          <a:lstStyle/>
          <a:p>
            <a:pPr marL="274320" indent="-274320" eaLnBrk="1" fontAlgn="auto" hangingPunct="1">
              <a:spcAft>
                <a:spcPts val="0"/>
              </a:spcAft>
              <a:buFont typeface="Wingdings 2"/>
              <a:buChar char=""/>
              <a:defRPr/>
            </a:pPr>
            <a:r>
              <a:rPr lang="en-US" dirty="0"/>
              <a:t>The withdrawal method has two major limitations: </a:t>
            </a:r>
          </a:p>
          <a:p>
            <a:pPr marL="514350" indent="-514350" eaLnBrk="1" fontAlgn="auto" hangingPunct="1">
              <a:spcAft>
                <a:spcPts val="0"/>
              </a:spcAft>
              <a:buFontTx/>
              <a:buAutoNum type="arabicParenBoth"/>
              <a:defRPr/>
            </a:pPr>
            <a:r>
              <a:rPr lang="en-US" dirty="0"/>
              <a:t>It does not protect from STIs, including HIV/AIDS and </a:t>
            </a:r>
          </a:p>
          <a:p>
            <a:pPr marL="514350" indent="-514350" eaLnBrk="1" fontAlgn="auto" hangingPunct="1">
              <a:spcAft>
                <a:spcPts val="0"/>
              </a:spcAft>
              <a:buFontTx/>
              <a:buNone/>
              <a:defRPr/>
            </a:pPr>
            <a:r>
              <a:rPr lang="en-US" dirty="0"/>
              <a:t>(2) Effectiveness depends on the willingness and ability of the male partner to use withdrawal with every act of intercourse. </a:t>
            </a:r>
          </a:p>
          <a:p>
            <a:pPr marL="274320" indent="-274320" eaLnBrk="1" fontAlgn="auto" hangingPunct="1">
              <a:spcAft>
                <a:spcPts val="0"/>
              </a:spcAft>
              <a:buFont typeface="Wingdings 2"/>
              <a:buChar char=""/>
              <a:defRPr/>
            </a:pPr>
            <a:r>
              <a:rPr lang="en-US" b="1" dirty="0"/>
              <a:t>NOTE: </a:t>
            </a:r>
            <a:endParaRPr lang="en-US" dirty="0"/>
          </a:p>
          <a:p>
            <a:pPr marL="274320" indent="-274320" eaLnBrk="1" fontAlgn="auto" hangingPunct="1">
              <a:spcAft>
                <a:spcPts val="0"/>
              </a:spcAft>
              <a:buFont typeface="Wingdings 2"/>
              <a:buChar char=""/>
              <a:defRPr/>
            </a:pPr>
            <a:r>
              <a:rPr lang="en-US" dirty="0"/>
              <a:t>Couples who have intercourse infrequently should not rely on the withdrawal method because it requires a lot of practice.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le 1">
            <a:extLst>
              <a:ext uri="{FF2B5EF4-FFF2-40B4-BE49-F238E27FC236}">
                <a16:creationId xmlns:a16="http://schemas.microsoft.com/office/drawing/2014/main" xmlns="" id="{96E54F23-DCEA-4935-93CF-8001A6B7B1FD}"/>
              </a:ext>
            </a:extLst>
          </p:cNvPr>
          <p:cNvSpPr>
            <a:spLocks noGrp="1"/>
          </p:cNvSpPr>
          <p:nvPr>
            <p:ph type="title"/>
          </p:nvPr>
        </p:nvSpPr>
        <p:spPr/>
        <p:txBody>
          <a:bodyPr/>
          <a:lstStyle/>
          <a:p>
            <a:pPr eaLnBrk="1" hangingPunct="1"/>
            <a:r>
              <a:rPr lang="en-US" altLang="en-US">
                <a:solidFill>
                  <a:srgbClr val="7B9899"/>
                </a:solidFill>
              </a:rPr>
              <a:t>Limitations of CI cont.</a:t>
            </a:r>
          </a:p>
        </p:txBody>
      </p:sp>
      <p:sp>
        <p:nvSpPr>
          <p:cNvPr id="190467" name="Content Placeholder 2">
            <a:extLst>
              <a:ext uri="{FF2B5EF4-FFF2-40B4-BE49-F238E27FC236}">
                <a16:creationId xmlns:a16="http://schemas.microsoft.com/office/drawing/2014/main" xmlns="" id="{5515FA1D-AB2A-4E05-83E7-65BEC72169DE}"/>
              </a:ext>
            </a:extLst>
          </p:cNvPr>
          <p:cNvSpPr>
            <a:spLocks noGrp="1"/>
          </p:cNvSpPr>
          <p:nvPr>
            <p:ph idx="1"/>
          </p:nvPr>
        </p:nvSpPr>
        <p:spPr/>
        <p:txBody>
          <a:bodyPr/>
          <a:lstStyle/>
          <a:p>
            <a:pPr eaLnBrk="1" hangingPunct="1"/>
            <a:r>
              <a:rPr lang="en-US" altLang="en-US"/>
              <a:t>Service providers should counsel couples who want to rely on the withdrawal method to use another method while the man is learning to withdraw on time. </a:t>
            </a:r>
          </a:p>
          <a:p>
            <a:pPr eaLnBrk="1" hangingPunct="1"/>
            <a:r>
              <a:rPr lang="en-US" altLang="en-US"/>
              <a:t>Lack of ejaculatory control (or premature ejaculation) is a contraindication to the use of the withdrawal method of birth control. </a:t>
            </a:r>
          </a:p>
          <a:p>
            <a:pPr eaLnBrk="1" hangingPunct="1"/>
            <a:endParaRPr lang="en-US" altLang="en-US"/>
          </a:p>
          <a:p>
            <a:pPr eaLnBrk="1" hangingPunct="1"/>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5721E73D-E5B5-434C-8B4C-8A3069E61516}"/>
              </a:ext>
            </a:extLst>
          </p:cNvPr>
          <p:cNvSpPr>
            <a:spLocks noGrp="1"/>
          </p:cNvSpPr>
          <p:nvPr>
            <p:ph type="title"/>
          </p:nvPr>
        </p:nvSpPr>
        <p:spPr>
          <a:xfrm>
            <a:off x="457200" y="0"/>
            <a:ext cx="8229600" cy="1066800"/>
          </a:xfrm>
        </p:spPr>
        <p:txBody>
          <a:bodyPr rtlCol="0">
            <a:normAutofit fontScale="90000"/>
          </a:bodyPr>
          <a:lstStyle/>
          <a:p>
            <a:pPr eaLnBrk="1" fontAlgn="auto" hangingPunct="1">
              <a:spcAft>
                <a:spcPts val="0"/>
              </a:spcAft>
              <a:defRPr/>
            </a:pPr>
            <a:r>
              <a:rPr lang="en-US" dirty="0"/>
              <a:t/>
            </a:r>
            <a:br>
              <a:rPr lang="en-US" dirty="0"/>
            </a:br>
            <a:r>
              <a:rPr lang="en-US" sz="4000" dirty="0"/>
              <a:t> </a:t>
            </a:r>
            <a:r>
              <a:rPr lang="en-US" sz="4000" b="1" dirty="0"/>
              <a:t>Essentials of FP Service Provision </a:t>
            </a:r>
            <a:r>
              <a:rPr lang="en-US" dirty="0"/>
              <a:t/>
            </a:r>
            <a:br>
              <a:rPr lang="en-US" dirty="0"/>
            </a:br>
            <a:endParaRPr lang="en-US" dirty="0"/>
          </a:p>
        </p:txBody>
      </p:sp>
      <p:sp>
        <p:nvSpPr>
          <p:cNvPr id="23555" name="Content Placeholder 2">
            <a:extLst>
              <a:ext uri="{FF2B5EF4-FFF2-40B4-BE49-F238E27FC236}">
                <a16:creationId xmlns:a16="http://schemas.microsoft.com/office/drawing/2014/main" xmlns="" id="{23975665-70DA-4716-B14B-9FDEAF025262}"/>
              </a:ext>
            </a:extLst>
          </p:cNvPr>
          <p:cNvSpPr>
            <a:spLocks noGrp="1"/>
          </p:cNvSpPr>
          <p:nvPr>
            <p:ph idx="1"/>
          </p:nvPr>
        </p:nvSpPr>
        <p:spPr>
          <a:xfrm>
            <a:off x="0" y="533400"/>
            <a:ext cx="9372600" cy="6324600"/>
          </a:xfrm>
        </p:spPr>
        <p:txBody>
          <a:bodyPr/>
          <a:lstStyle/>
          <a:p>
            <a:pPr eaLnBrk="1" hangingPunct="1"/>
            <a:r>
              <a:rPr lang="en-US" altLang="en-US"/>
              <a:t>Increasing Demand for FP Services </a:t>
            </a:r>
          </a:p>
          <a:p>
            <a:pPr eaLnBrk="1" hangingPunct="1"/>
            <a:r>
              <a:rPr lang="en-US" altLang="en-US"/>
              <a:t>Increasing Availability and Utilization of Services </a:t>
            </a:r>
          </a:p>
          <a:p>
            <a:pPr eaLnBrk="1" hangingPunct="1"/>
            <a:r>
              <a:rPr lang="en-US" altLang="en-US"/>
              <a:t>Counseling</a:t>
            </a:r>
          </a:p>
          <a:p>
            <a:pPr eaLnBrk="1" hangingPunct="1"/>
            <a:r>
              <a:rPr lang="en-US" altLang="en-US"/>
              <a:t>Dual Protection</a:t>
            </a:r>
          </a:p>
          <a:p>
            <a:pPr eaLnBrk="1" hangingPunct="1"/>
            <a:r>
              <a:rPr lang="en-US" altLang="en-US"/>
              <a:t>Provision of Contraceptives </a:t>
            </a:r>
          </a:p>
          <a:p>
            <a:pPr eaLnBrk="1" hangingPunct="1"/>
            <a:r>
              <a:rPr lang="en-US" altLang="en-US"/>
              <a:t>Follow-up and Referral System</a:t>
            </a:r>
          </a:p>
          <a:p>
            <a:pPr eaLnBrk="1" hangingPunct="1"/>
            <a:r>
              <a:rPr lang="en-US" altLang="en-US"/>
              <a:t>Record Keeping </a:t>
            </a:r>
          </a:p>
          <a:p>
            <a:pPr eaLnBrk="1" hangingPunct="1"/>
            <a:r>
              <a:rPr lang="en-US" altLang="en-US"/>
              <a:t>Supervision </a:t>
            </a:r>
          </a:p>
          <a:p>
            <a:pPr eaLnBrk="1" hangingPunct="1"/>
            <a:r>
              <a:rPr lang="en-US" altLang="en-US"/>
              <a:t>Logistics </a:t>
            </a:r>
          </a:p>
          <a:p>
            <a:pPr eaLnBrk="1" hangingPunct="1"/>
            <a:r>
              <a:rPr lang="en-US" altLang="en-US"/>
              <a:t>Cost Considerations for Clients</a:t>
            </a:r>
          </a:p>
          <a:p>
            <a:pPr eaLnBrk="1" hangingPunct="1"/>
            <a:r>
              <a:rPr lang="en-US" altLang="en-US"/>
              <a:t>Integration of FP with HIV and other RH services </a:t>
            </a:r>
          </a:p>
          <a:p>
            <a:pPr eaLnBrk="1" hangingPunct="1">
              <a:buFontTx/>
              <a:buNone/>
            </a:pPr>
            <a:r>
              <a:rPr lang="en-US" altLang="en-US"/>
              <a:t> </a:t>
            </a:r>
          </a:p>
          <a:p>
            <a:pPr eaLnBrk="1" hangingPunct="1"/>
            <a:endParaRPr lang="en-US" altLang="en-US"/>
          </a:p>
          <a:p>
            <a:pPr eaLnBrk="1" hangingPunct="1"/>
            <a:endParaRPr lang="en-US" altLang="en-US" b="1"/>
          </a:p>
          <a:p>
            <a:pPr eaLnBrk="1" hangingPunct="1"/>
            <a:endParaRPr lang="en-US" altLang="en-US" b="1"/>
          </a:p>
          <a:p>
            <a:pPr eaLnBrk="1" hangingPunct="1"/>
            <a:endParaRPr lang="en-US" altLang="en-US"/>
          </a:p>
          <a:p>
            <a:pPr eaLnBrk="1" hangingPunct="1"/>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02C524E9-F539-4B98-B123-08BA4B03BE17}"/>
              </a:ext>
            </a:extLst>
          </p:cNvPr>
          <p:cNvSpPr>
            <a:spLocks noGrp="1"/>
          </p:cNvSpPr>
          <p:nvPr>
            <p:ph type="title"/>
          </p:nvPr>
        </p:nvSpPr>
        <p:spPr/>
        <p:txBody>
          <a:bodyPr/>
          <a:lstStyle/>
          <a:p>
            <a:pPr eaLnBrk="1" hangingPunct="1"/>
            <a:r>
              <a:rPr lang="en-US" altLang="en-US" b="1">
                <a:solidFill>
                  <a:srgbClr val="7B9899"/>
                </a:solidFill>
              </a:rPr>
              <a:t>PRICIPLES OF COUNSELLING IN FP.</a:t>
            </a:r>
          </a:p>
        </p:txBody>
      </p:sp>
      <p:sp>
        <p:nvSpPr>
          <p:cNvPr id="24579" name="Content Placeholder 2">
            <a:extLst>
              <a:ext uri="{FF2B5EF4-FFF2-40B4-BE49-F238E27FC236}">
                <a16:creationId xmlns:a16="http://schemas.microsoft.com/office/drawing/2014/main" xmlns="" id="{61554505-6CA8-48B2-A8CA-BD7DEC90B53C}"/>
              </a:ext>
            </a:extLst>
          </p:cNvPr>
          <p:cNvSpPr>
            <a:spLocks noGrp="1"/>
          </p:cNvSpPr>
          <p:nvPr>
            <p:ph idx="1"/>
          </p:nvPr>
        </p:nvSpPr>
        <p:spPr>
          <a:xfrm>
            <a:off x="0" y="1371600"/>
            <a:ext cx="9144000" cy="5257800"/>
          </a:xfrm>
        </p:spPr>
        <p:txBody>
          <a:bodyPr/>
          <a:lstStyle/>
          <a:p>
            <a:pPr eaLnBrk="1" hangingPunct="1"/>
            <a:r>
              <a:rPr lang="en-US" altLang="en-US"/>
              <a:t>Use a rights based approach to treat the client well. Consider the </a:t>
            </a:r>
            <a:r>
              <a:rPr lang="en-US" altLang="en-US" b="1"/>
              <a:t>7 </a:t>
            </a:r>
            <a:r>
              <a:rPr lang="en-US" altLang="en-US"/>
              <a:t>rights of the client:-</a:t>
            </a:r>
          </a:p>
          <a:p>
            <a:pPr eaLnBrk="1" hangingPunct="1">
              <a:buFontTx/>
              <a:buAutoNum type="arabicPeriod"/>
            </a:pPr>
            <a:r>
              <a:rPr lang="en-US" altLang="en-US" b="1"/>
              <a:t>Right to information</a:t>
            </a:r>
            <a:r>
              <a:rPr lang="en-US" altLang="en-US"/>
              <a:t>-offer adequate information</a:t>
            </a:r>
          </a:p>
          <a:p>
            <a:pPr eaLnBrk="1" hangingPunct="1">
              <a:buFontTx/>
              <a:buAutoNum type="arabicPeriod"/>
            </a:pPr>
            <a:r>
              <a:rPr lang="en-US" altLang="en-US" b="1"/>
              <a:t>Right to access of services</a:t>
            </a:r>
            <a:r>
              <a:rPr lang="en-US" altLang="en-US"/>
              <a:t>– don’t deny service</a:t>
            </a:r>
          </a:p>
          <a:p>
            <a:pPr eaLnBrk="1" hangingPunct="1">
              <a:buFontTx/>
              <a:buAutoNum type="arabicPeriod"/>
            </a:pPr>
            <a:r>
              <a:rPr lang="en-US" altLang="en-US" b="1"/>
              <a:t>Informed choice</a:t>
            </a:r>
            <a:r>
              <a:rPr lang="en-US" altLang="en-US"/>
              <a:t>- allow client to choose</a:t>
            </a:r>
          </a:p>
          <a:p>
            <a:pPr eaLnBrk="1" hangingPunct="1">
              <a:buFontTx/>
              <a:buAutoNum type="arabicPeriod"/>
            </a:pPr>
            <a:r>
              <a:rPr lang="en-US" altLang="en-US" b="1"/>
              <a:t>Safety of service</a:t>
            </a:r>
            <a:r>
              <a:rPr lang="en-US" altLang="en-US"/>
              <a:t>- infection prevention</a:t>
            </a:r>
          </a:p>
          <a:p>
            <a:pPr eaLnBrk="1" hangingPunct="1">
              <a:buFontTx/>
              <a:buAutoNum type="arabicPeriod"/>
            </a:pPr>
            <a:r>
              <a:rPr lang="en-US" altLang="en-US" b="1"/>
              <a:t>Privacy and confidentiality</a:t>
            </a:r>
          </a:p>
          <a:p>
            <a:pPr eaLnBrk="1" hangingPunct="1">
              <a:buFontTx/>
              <a:buAutoNum type="arabicPeriod"/>
            </a:pPr>
            <a:r>
              <a:rPr lang="en-US" altLang="en-US" b="1"/>
              <a:t>Dignity, comfort and expression of opinion</a:t>
            </a:r>
          </a:p>
          <a:p>
            <a:pPr eaLnBrk="1" hangingPunct="1">
              <a:buFontTx/>
              <a:buAutoNum type="arabicPeriod"/>
            </a:pPr>
            <a:r>
              <a:rPr lang="en-US" altLang="en-US" b="1"/>
              <a:t>Continuity of care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9234FFD7-CFB9-4B17-A62C-B357B86CAF8E}"/>
              </a:ext>
            </a:extLst>
          </p:cNvPr>
          <p:cNvSpPr>
            <a:spLocks noGrp="1" noChangeArrowheads="1"/>
          </p:cNvSpPr>
          <p:nvPr>
            <p:ph type="title"/>
          </p:nvPr>
        </p:nvSpPr>
        <p:spPr>
          <a:xfrm>
            <a:off x="457200" y="0"/>
            <a:ext cx="8229600" cy="762000"/>
          </a:xfrm>
        </p:spPr>
        <p:txBody>
          <a:bodyPr/>
          <a:lstStyle/>
          <a:p>
            <a:pPr eaLnBrk="1" hangingPunct="1"/>
            <a:r>
              <a:rPr lang="en-US" altLang="en-US" b="1">
                <a:solidFill>
                  <a:srgbClr val="7B9899"/>
                </a:solidFill>
              </a:rPr>
              <a:t>Specific objectives</a:t>
            </a:r>
          </a:p>
        </p:txBody>
      </p:sp>
      <p:sp>
        <p:nvSpPr>
          <p:cNvPr id="5123" name="Rectangle 3">
            <a:extLst>
              <a:ext uri="{FF2B5EF4-FFF2-40B4-BE49-F238E27FC236}">
                <a16:creationId xmlns:a16="http://schemas.microsoft.com/office/drawing/2014/main" xmlns="" id="{205BD779-7FE4-4F43-9843-8DE0C71F850A}"/>
              </a:ext>
            </a:extLst>
          </p:cNvPr>
          <p:cNvSpPr>
            <a:spLocks noGrp="1" noChangeArrowheads="1"/>
          </p:cNvSpPr>
          <p:nvPr>
            <p:ph idx="1"/>
          </p:nvPr>
        </p:nvSpPr>
        <p:spPr>
          <a:xfrm>
            <a:off x="0" y="990600"/>
            <a:ext cx="9296400" cy="5867400"/>
          </a:xfrm>
        </p:spPr>
        <p:txBody>
          <a:bodyPr/>
          <a:lstStyle/>
          <a:p>
            <a:pPr eaLnBrk="1" hangingPunct="1">
              <a:lnSpc>
                <a:spcPct val="90000"/>
              </a:lnSpc>
            </a:pPr>
            <a:r>
              <a:rPr lang="en-US" altLang="en-US" sz="2800"/>
              <a:t>Define F/P, birth control and other population based concepts eg. Demography, fertility, crude birth rate, etc</a:t>
            </a:r>
          </a:p>
          <a:p>
            <a:pPr eaLnBrk="1" hangingPunct="1">
              <a:lnSpc>
                <a:spcPct val="90000"/>
              </a:lnSpc>
            </a:pPr>
            <a:r>
              <a:rPr lang="en-US" altLang="en-US" sz="2800"/>
              <a:t>Describe history of FP in Kenya</a:t>
            </a:r>
          </a:p>
          <a:p>
            <a:pPr eaLnBrk="1" hangingPunct="1">
              <a:lnSpc>
                <a:spcPct val="90000"/>
              </a:lnSpc>
            </a:pPr>
            <a:r>
              <a:rPr lang="en-US" altLang="en-US" sz="2800"/>
              <a:t>Describe the benefits of FP to individual, family, community and nation</a:t>
            </a:r>
          </a:p>
          <a:p>
            <a:pPr eaLnBrk="1" hangingPunct="1">
              <a:lnSpc>
                <a:spcPct val="90000"/>
              </a:lnSpc>
            </a:pPr>
            <a:r>
              <a:rPr lang="en-US" altLang="en-US" sz="2800"/>
              <a:t>Describe the anatomy and physiology of both male and female reproductive systems and menstrual cycle</a:t>
            </a:r>
          </a:p>
          <a:p>
            <a:pPr eaLnBrk="1" hangingPunct="1">
              <a:lnSpc>
                <a:spcPct val="90000"/>
              </a:lnSpc>
            </a:pPr>
            <a:r>
              <a:rPr lang="en-US" altLang="en-US" sz="2800"/>
              <a:t>Describe the various FP methods practiced in Kenya and globally</a:t>
            </a:r>
          </a:p>
          <a:p>
            <a:pPr eaLnBrk="1" hangingPunct="1">
              <a:lnSpc>
                <a:spcPct val="90000"/>
              </a:lnSpc>
            </a:pPr>
            <a:r>
              <a:rPr lang="en-US" altLang="en-US" sz="2800"/>
              <a:t>Explain the eligibility criteria for the various FP Methods and their timing</a:t>
            </a:r>
          </a:p>
          <a:p>
            <a:pPr eaLnBrk="1" hangingPunct="1">
              <a:lnSpc>
                <a:spcPct val="90000"/>
              </a:lnSpc>
            </a:pPr>
            <a:r>
              <a:rPr lang="en-US" altLang="en-US" sz="2800"/>
              <a:t>Explain the FP clients counseling process (GATHER)</a:t>
            </a:r>
          </a:p>
          <a:p>
            <a:pPr eaLnBrk="1" hangingPunct="1">
              <a:lnSpc>
                <a:spcPct val="90000"/>
              </a:lnSpc>
            </a:pPr>
            <a:r>
              <a:rPr lang="en-US" altLang="en-US" sz="2800"/>
              <a:t>State the clients’ reproductive health rights</a:t>
            </a:r>
          </a:p>
          <a:p>
            <a:pPr eaLnBrk="1" hangingPunct="1">
              <a:lnSpc>
                <a:spcPct val="90000"/>
              </a:lnSpc>
            </a:pPr>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BD9770C3-F9E1-4317-8AB7-566749E72265}"/>
              </a:ext>
            </a:extLst>
          </p:cNvPr>
          <p:cNvSpPr>
            <a:spLocks noGrp="1"/>
          </p:cNvSpPr>
          <p:nvPr>
            <p:ph type="title"/>
          </p:nvPr>
        </p:nvSpPr>
        <p:spPr/>
        <p:txBody>
          <a:bodyPr/>
          <a:lstStyle/>
          <a:p>
            <a:pPr eaLnBrk="1" hangingPunct="1"/>
            <a:r>
              <a:rPr lang="en-US" altLang="en-US" b="1">
                <a:solidFill>
                  <a:srgbClr val="7B9899"/>
                </a:solidFill>
              </a:rPr>
              <a:t>Providers staff needs</a:t>
            </a:r>
          </a:p>
        </p:txBody>
      </p:sp>
      <p:sp>
        <p:nvSpPr>
          <p:cNvPr id="25603" name="Content Placeholder 2">
            <a:extLst>
              <a:ext uri="{FF2B5EF4-FFF2-40B4-BE49-F238E27FC236}">
                <a16:creationId xmlns:a16="http://schemas.microsoft.com/office/drawing/2014/main" xmlns="" id="{E41A00CD-41D6-4790-B959-9D0F741E717B}"/>
              </a:ext>
            </a:extLst>
          </p:cNvPr>
          <p:cNvSpPr>
            <a:spLocks noGrp="1"/>
          </p:cNvSpPr>
          <p:nvPr>
            <p:ph idx="1"/>
          </p:nvPr>
        </p:nvSpPr>
        <p:spPr/>
        <p:txBody>
          <a:bodyPr/>
          <a:lstStyle/>
          <a:p>
            <a:pPr eaLnBrk="1" hangingPunct="1"/>
            <a:r>
              <a:rPr lang="en-US" altLang="en-US"/>
              <a:t>Supportive supervision and management</a:t>
            </a:r>
          </a:p>
          <a:p>
            <a:pPr eaLnBrk="1" hangingPunct="1"/>
            <a:r>
              <a:rPr lang="en-US" altLang="en-US"/>
              <a:t>Information, training and development</a:t>
            </a:r>
          </a:p>
          <a:p>
            <a:pPr eaLnBrk="1" hangingPunct="1"/>
            <a:r>
              <a:rPr lang="en-US" altLang="en-US"/>
              <a:t>Supplies, equipment and infrustructure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6FCA039E-B8A6-44C5-81B0-081A98253309}"/>
              </a:ext>
            </a:extLst>
          </p:cNvPr>
          <p:cNvSpPr>
            <a:spLocks noGrp="1"/>
          </p:cNvSpPr>
          <p:nvPr>
            <p:ph type="title"/>
          </p:nvPr>
        </p:nvSpPr>
        <p:spPr/>
        <p:txBody>
          <a:bodyPr/>
          <a:lstStyle/>
          <a:p>
            <a:pPr eaLnBrk="1" hangingPunct="1"/>
            <a:r>
              <a:rPr lang="en-US" altLang="en-US" b="1">
                <a:solidFill>
                  <a:srgbClr val="7B9899"/>
                </a:solidFill>
              </a:rPr>
              <a:t>Principles cont.</a:t>
            </a:r>
          </a:p>
        </p:txBody>
      </p:sp>
      <p:sp>
        <p:nvSpPr>
          <p:cNvPr id="26627" name="Content Placeholder 2">
            <a:extLst>
              <a:ext uri="{FF2B5EF4-FFF2-40B4-BE49-F238E27FC236}">
                <a16:creationId xmlns:a16="http://schemas.microsoft.com/office/drawing/2014/main" xmlns="" id="{A5FC5004-61ED-4534-A274-D6E05EE139FD}"/>
              </a:ext>
            </a:extLst>
          </p:cNvPr>
          <p:cNvSpPr>
            <a:spLocks noGrp="1"/>
          </p:cNvSpPr>
          <p:nvPr>
            <p:ph idx="1"/>
          </p:nvPr>
        </p:nvSpPr>
        <p:spPr>
          <a:xfrm>
            <a:off x="0" y="1600200"/>
            <a:ext cx="9296400" cy="4525963"/>
          </a:xfrm>
        </p:spPr>
        <p:txBody>
          <a:bodyPr/>
          <a:lstStyle/>
          <a:p>
            <a:pPr eaLnBrk="1" hangingPunct="1"/>
            <a:r>
              <a:rPr lang="en-US" altLang="en-US" b="1"/>
              <a:t>Interact with the client</a:t>
            </a:r>
          </a:p>
          <a:p>
            <a:pPr eaLnBrk="1" hangingPunct="1">
              <a:buFontTx/>
              <a:buAutoNum type="arabicPeriod"/>
            </a:pPr>
            <a:r>
              <a:rPr lang="en-US" altLang="en-US"/>
              <a:t>Be a good listener, respond to client’s concerns</a:t>
            </a:r>
          </a:p>
          <a:p>
            <a:pPr eaLnBrk="1" hangingPunct="1">
              <a:buFontTx/>
              <a:buAutoNum type="arabicPeriod"/>
            </a:pPr>
            <a:r>
              <a:rPr lang="en-US" altLang="en-US"/>
              <a:t>Be ready to help</a:t>
            </a:r>
          </a:p>
          <a:p>
            <a:pPr eaLnBrk="1" hangingPunct="1">
              <a:buFontTx/>
              <a:buAutoNum type="arabicPeriod"/>
            </a:pPr>
            <a:r>
              <a:rPr lang="en-US" altLang="en-US"/>
              <a:t>Encourage the client to talk and ask questions</a:t>
            </a:r>
          </a:p>
          <a:p>
            <a:pPr eaLnBrk="1" hangingPunct="1">
              <a:buFontTx/>
              <a:buAutoNum type="arabicPeriod"/>
            </a:pPr>
            <a:r>
              <a:rPr lang="en-US" altLang="en-US"/>
              <a:t>Ask and answer client’s questions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6E4AB636-36AA-4230-8E34-116AB30CF42A}"/>
              </a:ext>
            </a:extLst>
          </p:cNvPr>
          <p:cNvSpPr>
            <a:spLocks noGrp="1"/>
          </p:cNvSpPr>
          <p:nvPr>
            <p:ph type="title"/>
          </p:nvPr>
        </p:nvSpPr>
        <p:spPr>
          <a:xfrm>
            <a:off x="457200" y="274638"/>
            <a:ext cx="8229600" cy="868362"/>
          </a:xfrm>
        </p:spPr>
        <p:txBody>
          <a:bodyPr/>
          <a:lstStyle/>
          <a:p>
            <a:pPr eaLnBrk="1" hangingPunct="1"/>
            <a:r>
              <a:rPr lang="en-US" altLang="en-US" b="1">
                <a:solidFill>
                  <a:srgbClr val="7B9899"/>
                </a:solidFill>
              </a:rPr>
              <a:t>Principles cont.</a:t>
            </a:r>
          </a:p>
        </p:txBody>
      </p:sp>
      <p:sp>
        <p:nvSpPr>
          <p:cNvPr id="27651" name="Content Placeholder 2">
            <a:extLst>
              <a:ext uri="{FF2B5EF4-FFF2-40B4-BE49-F238E27FC236}">
                <a16:creationId xmlns:a16="http://schemas.microsoft.com/office/drawing/2014/main" xmlns="" id="{245601EA-280A-4A5F-B841-70CB8B4CECB7}"/>
              </a:ext>
            </a:extLst>
          </p:cNvPr>
          <p:cNvSpPr>
            <a:spLocks noGrp="1"/>
          </p:cNvSpPr>
          <p:nvPr>
            <p:ph idx="1"/>
          </p:nvPr>
        </p:nvSpPr>
        <p:spPr>
          <a:xfrm>
            <a:off x="457200" y="1447800"/>
            <a:ext cx="8229600" cy="4678363"/>
          </a:xfrm>
        </p:spPr>
        <p:txBody>
          <a:bodyPr/>
          <a:lstStyle/>
          <a:p>
            <a:pPr eaLnBrk="1" hangingPunct="1"/>
            <a:r>
              <a:rPr lang="en-US" altLang="en-US" b="1"/>
              <a:t>Provide information</a:t>
            </a:r>
          </a:p>
          <a:p>
            <a:pPr eaLnBrk="1" hangingPunct="1">
              <a:buFontTx/>
              <a:buAutoNum type="arabicPeriod"/>
            </a:pPr>
            <a:r>
              <a:rPr lang="en-US" altLang="en-US"/>
              <a:t>Tailor information to clients needs</a:t>
            </a:r>
          </a:p>
          <a:p>
            <a:pPr eaLnBrk="1" hangingPunct="1">
              <a:buFontTx/>
              <a:buAutoNum type="arabicPeriod"/>
            </a:pPr>
            <a:r>
              <a:rPr lang="en-US" altLang="en-US"/>
              <a:t>Be non judgmental</a:t>
            </a:r>
          </a:p>
          <a:p>
            <a:pPr eaLnBrk="1" hangingPunct="1">
              <a:buFontTx/>
              <a:buAutoNum type="arabicPeriod"/>
            </a:pPr>
            <a:r>
              <a:rPr lang="en-US" altLang="en-US"/>
              <a:t>Bridge the gap between the providers knowledge and client’s understanding</a:t>
            </a:r>
          </a:p>
          <a:p>
            <a:pPr eaLnBrk="1" hangingPunct="1">
              <a:buFontTx/>
              <a:buAutoNum type="arabicPeriod"/>
            </a:pPr>
            <a:r>
              <a:rPr lang="en-US" altLang="en-US"/>
              <a:t>Avoid too much information (information overload)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160DDB76-8832-4D94-BE2A-1D52A5B6BC33}"/>
              </a:ext>
            </a:extLst>
          </p:cNvPr>
          <p:cNvSpPr>
            <a:spLocks noGrp="1"/>
          </p:cNvSpPr>
          <p:nvPr>
            <p:ph type="title"/>
          </p:nvPr>
        </p:nvSpPr>
        <p:spPr/>
        <p:txBody>
          <a:bodyPr/>
          <a:lstStyle/>
          <a:p>
            <a:pPr eaLnBrk="1" hangingPunct="1"/>
            <a:r>
              <a:rPr lang="en-US" altLang="en-US" b="1">
                <a:solidFill>
                  <a:srgbClr val="7B9899"/>
                </a:solidFill>
              </a:rPr>
              <a:t>Principles cont.</a:t>
            </a:r>
          </a:p>
        </p:txBody>
      </p:sp>
      <p:sp>
        <p:nvSpPr>
          <p:cNvPr id="28675" name="Content Placeholder 2">
            <a:extLst>
              <a:ext uri="{FF2B5EF4-FFF2-40B4-BE49-F238E27FC236}">
                <a16:creationId xmlns:a16="http://schemas.microsoft.com/office/drawing/2014/main" xmlns="" id="{A90A0719-7545-41CE-9B80-53009ECC73B1}"/>
              </a:ext>
            </a:extLst>
          </p:cNvPr>
          <p:cNvSpPr>
            <a:spLocks noGrp="1"/>
          </p:cNvSpPr>
          <p:nvPr>
            <p:ph idx="1"/>
          </p:nvPr>
        </p:nvSpPr>
        <p:spPr/>
        <p:txBody>
          <a:bodyPr/>
          <a:lstStyle/>
          <a:p>
            <a:pPr eaLnBrk="1" hangingPunct="1"/>
            <a:r>
              <a:rPr lang="en-US" altLang="en-US" b="1"/>
              <a:t>Provide the method the client wants</a:t>
            </a:r>
          </a:p>
          <a:p>
            <a:pPr eaLnBrk="1" hangingPunct="1">
              <a:buFontTx/>
              <a:buChar char="-"/>
            </a:pPr>
            <a:r>
              <a:rPr lang="en-US" altLang="en-US"/>
              <a:t>Help the client make an informed choice</a:t>
            </a:r>
          </a:p>
          <a:p>
            <a:pPr eaLnBrk="1" hangingPunct="1">
              <a:buFontTx/>
              <a:buChar char="-"/>
            </a:pPr>
            <a:r>
              <a:rPr lang="en-US" altLang="en-US"/>
              <a:t>Consider the medical eligibility criteria</a:t>
            </a:r>
          </a:p>
          <a:p>
            <a:pPr eaLnBrk="1" hangingPunct="1">
              <a:buFontTx/>
              <a:buNone/>
            </a:pPr>
            <a:r>
              <a:rPr lang="en-US" altLang="en-US"/>
              <a:t>- Help the client understand and remember</a:t>
            </a:r>
          </a:p>
          <a:p>
            <a:pPr eaLnBrk="1" hangingPunct="1">
              <a:buFontTx/>
              <a:buNone/>
            </a:pPr>
            <a:r>
              <a:rPr lang="en-US" altLang="en-US"/>
              <a:t>- Demonstrate all the available methods using teaching aids such as samples, posters, charts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EB458DA7-3FC5-41A4-BCDF-3A5424EEA2EB}"/>
              </a:ext>
            </a:extLst>
          </p:cNvPr>
          <p:cNvSpPr>
            <a:spLocks noGrp="1"/>
          </p:cNvSpPr>
          <p:nvPr>
            <p:ph type="title"/>
          </p:nvPr>
        </p:nvSpPr>
        <p:spPr>
          <a:xfrm>
            <a:off x="457200" y="274638"/>
            <a:ext cx="8229600" cy="792162"/>
          </a:xfrm>
        </p:spPr>
        <p:txBody>
          <a:bodyPr/>
          <a:lstStyle/>
          <a:p>
            <a:pPr eaLnBrk="1" hangingPunct="1"/>
            <a:r>
              <a:rPr lang="en-US" altLang="en-US" b="1">
                <a:solidFill>
                  <a:srgbClr val="7B9899"/>
                </a:solidFill>
              </a:rPr>
              <a:t>Counseling cont.</a:t>
            </a:r>
          </a:p>
        </p:txBody>
      </p:sp>
      <p:sp>
        <p:nvSpPr>
          <p:cNvPr id="29699" name="Content Placeholder 2">
            <a:extLst>
              <a:ext uri="{FF2B5EF4-FFF2-40B4-BE49-F238E27FC236}">
                <a16:creationId xmlns:a16="http://schemas.microsoft.com/office/drawing/2014/main" xmlns="" id="{1A7AB31E-63F3-4960-9DBA-5AC1CE7D1B71}"/>
              </a:ext>
            </a:extLst>
          </p:cNvPr>
          <p:cNvSpPr>
            <a:spLocks noGrp="1"/>
          </p:cNvSpPr>
          <p:nvPr>
            <p:ph idx="1"/>
          </p:nvPr>
        </p:nvSpPr>
        <p:spPr>
          <a:xfrm>
            <a:off x="0" y="1219200"/>
            <a:ext cx="9144000" cy="5638800"/>
          </a:xfrm>
        </p:spPr>
        <p:txBody>
          <a:bodyPr/>
          <a:lstStyle/>
          <a:p>
            <a:pPr eaLnBrk="1" hangingPunct="1"/>
            <a:r>
              <a:rPr lang="en-US" altLang="en-US"/>
              <a:t>The counseling should help the client to understand the following in relation to available methods:-</a:t>
            </a:r>
          </a:p>
          <a:p>
            <a:pPr eaLnBrk="1" hangingPunct="1">
              <a:buFontTx/>
              <a:buAutoNum type="arabicPeriod"/>
            </a:pPr>
            <a:r>
              <a:rPr lang="en-US" altLang="en-US"/>
              <a:t>Effectiveness- ability to prevent pregnancy</a:t>
            </a:r>
          </a:p>
          <a:p>
            <a:pPr eaLnBrk="1" hangingPunct="1">
              <a:buFontTx/>
              <a:buAutoNum type="arabicPeriod"/>
            </a:pPr>
            <a:r>
              <a:rPr lang="en-US" altLang="en-US"/>
              <a:t>Advantages and disadvantages of each method</a:t>
            </a:r>
          </a:p>
          <a:p>
            <a:pPr eaLnBrk="1" hangingPunct="1">
              <a:buFontTx/>
              <a:buAutoNum type="arabicPeriod"/>
            </a:pPr>
            <a:r>
              <a:rPr lang="en-US" altLang="en-US"/>
              <a:t>Side effect and complications </a:t>
            </a:r>
          </a:p>
          <a:p>
            <a:pPr eaLnBrk="1" hangingPunct="1">
              <a:buFontTx/>
              <a:buAutoNum type="arabicPeriod"/>
            </a:pPr>
            <a:r>
              <a:rPr lang="en-US" altLang="en-US"/>
              <a:t>How to use the method</a:t>
            </a:r>
          </a:p>
          <a:p>
            <a:pPr eaLnBrk="1" hangingPunct="1">
              <a:buFontTx/>
              <a:buAutoNum type="arabicPeriod"/>
            </a:pPr>
            <a:r>
              <a:rPr lang="en-US" altLang="en-US"/>
              <a:t>STI prevention- dual protection</a:t>
            </a:r>
          </a:p>
          <a:p>
            <a:pPr eaLnBrk="1" hangingPunct="1">
              <a:buFontTx/>
              <a:buAutoNum type="arabicPeriod"/>
            </a:pPr>
            <a:r>
              <a:rPr lang="en-US" altLang="en-US"/>
              <a:t>When to return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xmlns="" id="{6BFD6572-3401-41CF-AFE7-D3FA6B121E12}"/>
              </a:ext>
            </a:extLst>
          </p:cNvPr>
          <p:cNvSpPr>
            <a:spLocks noGrp="1"/>
          </p:cNvSpPr>
          <p:nvPr>
            <p:ph type="title"/>
          </p:nvPr>
        </p:nvSpPr>
        <p:spPr/>
        <p:txBody>
          <a:bodyPr/>
          <a:lstStyle/>
          <a:p>
            <a:pPr eaLnBrk="1" hangingPunct="1"/>
            <a:r>
              <a:rPr lang="en-US" altLang="en-US" b="1">
                <a:solidFill>
                  <a:srgbClr val="7B9899"/>
                </a:solidFill>
              </a:rPr>
              <a:t>The 6 steps GATHER</a:t>
            </a:r>
          </a:p>
        </p:txBody>
      </p:sp>
      <p:sp>
        <p:nvSpPr>
          <p:cNvPr id="30723" name="Content Placeholder 2">
            <a:extLst>
              <a:ext uri="{FF2B5EF4-FFF2-40B4-BE49-F238E27FC236}">
                <a16:creationId xmlns:a16="http://schemas.microsoft.com/office/drawing/2014/main" xmlns="" id="{1708035F-5B4E-443A-95CA-0A95381063BE}"/>
              </a:ext>
            </a:extLst>
          </p:cNvPr>
          <p:cNvSpPr>
            <a:spLocks noGrp="1"/>
          </p:cNvSpPr>
          <p:nvPr>
            <p:ph idx="1"/>
          </p:nvPr>
        </p:nvSpPr>
        <p:spPr/>
        <p:txBody>
          <a:bodyPr/>
          <a:lstStyle/>
          <a:p>
            <a:pPr eaLnBrk="1" hangingPunct="1"/>
            <a:r>
              <a:rPr lang="en-US" altLang="en-US"/>
              <a:t>G - greet the client</a:t>
            </a:r>
          </a:p>
          <a:p>
            <a:pPr eaLnBrk="1" hangingPunct="1"/>
            <a:r>
              <a:rPr lang="en-US" altLang="en-US"/>
              <a:t>A- ask what you can offer to the client</a:t>
            </a:r>
          </a:p>
          <a:p>
            <a:pPr eaLnBrk="1" hangingPunct="1"/>
            <a:r>
              <a:rPr lang="en-US" altLang="en-US"/>
              <a:t>T- tell the client about available methods</a:t>
            </a:r>
          </a:p>
          <a:p>
            <a:pPr eaLnBrk="1" hangingPunct="1"/>
            <a:r>
              <a:rPr lang="en-US" altLang="en-US"/>
              <a:t>H- help her make an informed choice</a:t>
            </a:r>
          </a:p>
          <a:p>
            <a:pPr eaLnBrk="1" hangingPunct="1"/>
            <a:r>
              <a:rPr lang="en-US" altLang="en-US"/>
              <a:t>E- explain how to use the modern method</a:t>
            </a:r>
          </a:p>
          <a:p>
            <a:pPr eaLnBrk="1" hangingPunct="1"/>
            <a:r>
              <a:rPr lang="en-US" altLang="en-US"/>
              <a:t>R- return visit. Agree with the client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9E3CFE8C-323D-4F4F-9144-CB1308B8431D}"/>
              </a:ext>
            </a:extLst>
          </p:cNvPr>
          <p:cNvSpPr>
            <a:spLocks noGrp="1"/>
          </p:cNvSpPr>
          <p:nvPr>
            <p:ph type="title"/>
          </p:nvPr>
        </p:nvSpPr>
        <p:spPr/>
        <p:txBody>
          <a:bodyPr/>
          <a:lstStyle/>
          <a:p>
            <a:pPr eaLnBrk="1" hangingPunct="1"/>
            <a:endParaRPr lang="en-GB" altLang="en-US"/>
          </a:p>
        </p:txBody>
      </p:sp>
      <p:sp>
        <p:nvSpPr>
          <p:cNvPr id="31747" name="Content Placeholder 2">
            <a:extLst>
              <a:ext uri="{FF2B5EF4-FFF2-40B4-BE49-F238E27FC236}">
                <a16:creationId xmlns:a16="http://schemas.microsoft.com/office/drawing/2014/main" xmlns="" id="{42E7B3F6-3798-4222-8E88-4B204B64C57C}"/>
              </a:ext>
            </a:extLst>
          </p:cNvPr>
          <p:cNvSpPr>
            <a:spLocks noGrp="1"/>
          </p:cNvSpPr>
          <p:nvPr>
            <p:ph idx="1"/>
          </p:nvPr>
        </p:nvSpPr>
        <p:spPr/>
        <p:txBody>
          <a:bodyPr/>
          <a:lstStyle/>
          <a:p>
            <a:pPr eaLnBrk="1" hangingPunct="1"/>
            <a:endParaRPr lang="en-GB" altLang="en-US" sz="4400" b="1"/>
          </a:p>
          <a:p>
            <a:pPr eaLnBrk="1" hangingPunct="1"/>
            <a:endParaRPr lang="en-GB" altLang="en-US" sz="4400" b="1"/>
          </a:p>
          <a:p>
            <a:pPr eaLnBrk="1" hangingPunct="1"/>
            <a:r>
              <a:rPr lang="en-GB" altLang="en-US" sz="4400" b="1"/>
              <a:t>ADMINISTRATION PROCESS.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EDFC4912-B235-4D24-9756-57D81C8A5F24}"/>
              </a:ext>
            </a:extLst>
          </p:cNvPr>
          <p:cNvSpPr>
            <a:spLocks noGrp="1"/>
          </p:cNvSpPr>
          <p:nvPr>
            <p:ph type="title"/>
          </p:nvPr>
        </p:nvSpPr>
        <p:spPr/>
        <p:txBody>
          <a:bodyPr/>
          <a:lstStyle/>
          <a:p>
            <a:pPr eaLnBrk="1" hangingPunct="1"/>
            <a:r>
              <a:rPr lang="en-US" altLang="en-US" b="1">
                <a:solidFill>
                  <a:srgbClr val="7B9899"/>
                </a:solidFill>
              </a:rPr>
              <a:t>FP Administration process</a:t>
            </a:r>
          </a:p>
        </p:txBody>
      </p:sp>
      <p:sp>
        <p:nvSpPr>
          <p:cNvPr id="26627" name="Content Placeholder 2">
            <a:extLst>
              <a:ext uri="{FF2B5EF4-FFF2-40B4-BE49-F238E27FC236}">
                <a16:creationId xmlns:a16="http://schemas.microsoft.com/office/drawing/2014/main" xmlns="" id="{B6964716-A3E0-484E-AFBD-3F5FE2E3C544}"/>
              </a:ext>
            </a:extLst>
          </p:cNvPr>
          <p:cNvSpPr>
            <a:spLocks noGrp="1"/>
          </p:cNvSpPr>
          <p:nvPr>
            <p:ph idx="1"/>
          </p:nvPr>
        </p:nvSpPr>
        <p:spPr>
          <a:xfrm>
            <a:off x="152400" y="1600200"/>
            <a:ext cx="8991600" cy="4525963"/>
          </a:xfrm>
        </p:spPr>
        <p:txBody>
          <a:bodyPr/>
          <a:lstStyle/>
          <a:p>
            <a:pPr eaLnBrk="1" hangingPunct="1">
              <a:defRPr/>
            </a:pPr>
            <a:r>
              <a:rPr lang="en-US" b="1" dirty="0"/>
              <a:t>History taking</a:t>
            </a:r>
            <a:endParaRPr lang="en-US" dirty="0"/>
          </a:p>
          <a:p>
            <a:pPr marL="0" indent="0" eaLnBrk="1" hangingPunct="1">
              <a:buFont typeface="Arial" panose="020B0604020202020204" pitchFamily="34" charset="0"/>
              <a:buNone/>
              <a:defRPr/>
            </a:pPr>
            <a:r>
              <a:rPr lang="en-US" dirty="0"/>
              <a:t> Personal history, health history and previous fp use</a:t>
            </a:r>
          </a:p>
          <a:p>
            <a:pPr eaLnBrk="1" hangingPunct="1">
              <a:defRPr/>
            </a:pPr>
            <a:r>
              <a:rPr lang="en-US" b="1" dirty="0"/>
              <a:t>Physical examination</a:t>
            </a:r>
            <a:endParaRPr lang="en-US" dirty="0"/>
          </a:p>
          <a:p>
            <a:pPr marL="0" indent="0" eaLnBrk="1" hangingPunct="1">
              <a:buFont typeface="Arial" panose="020B0604020202020204" pitchFamily="34" charset="0"/>
              <a:buNone/>
              <a:defRPr/>
            </a:pPr>
            <a:r>
              <a:rPr lang="en-US" dirty="0"/>
              <a:t>General Examination, breast and pelvic examination. Do a pap smear or via </a:t>
            </a:r>
            <a:r>
              <a:rPr lang="en-US" dirty="0" err="1"/>
              <a:t>vili</a:t>
            </a:r>
            <a:endParaRPr lang="en-US" dirty="0"/>
          </a:p>
          <a:p>
            <a:pPr eaLnBrk="1" hangingPunct="1">
              <a:defRPr/>
            </a:pPr>
            <a:r>
              <a:rPr lang="en-US" dirty="0"/>
              <a:t>Provide information on all available methods</a:t>
            </a:r>
          </a:p>
          <a:p>
            <a:pPr eaLnBrk="1" hangingPunct="1">
              <a:buFontTx/>
              <a:buChar char="-"/>
              <a:defRPr/>
            </a:pPr>
            <a:r>
              <a:rPr lang="en-US" dirty="0"/>
              <a:t>This helps the clients to make informed choices</a:t>
            </a:r>
          </a:p>
          <a:p>
            <a:pPr eaLnBrk="1" hangingPunct="1">
              <a:buFontTx/>
              <a:buChar char="-"/>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xmlns="" id="{EB67B288-E54A-4D8F-B00B-62C8BA4C935A}"/>
              </a:ext>
            </a:extLst>
          </p:cNvPr>
          <p:cNvSpPr>
            <a:spLocks noGrp="1"/>
          </p:cNvSpPr>
          <p:nvPr>
            <p:ph type="title"/>
          </p:nvPr>
        </p:nvSpPr>
        <p:spPr>
          <a:xfrm>
            <a:off x="457200" y="274638"/>
            <a:ext cx="8229600" cy="639762"/>
          </a:xfrm>
        </p:spPr>
        <p:txBody>
          <a:bodyPr/>
          <a:lstStyle/>
          <a:p>
            <a:pPr eaLnBrk="1" hangingPunct="1"/>
            <a:r>
              <a:rPr lang="en-US" altLang="en-US" b="1">
                <a:solidFill>
                  <a:srgbClr val="7B9899"/>
                </a:solidFill>
              </a:rPr>
              <a:t>Informed choice</a:t>
            </a:r>
          </a:p>
        </p:txBody>
      </p:sp>
      <p:sp>
        <p:nvSpPr>
          <p:cNvPr id="33795" name="Content Placeholder 2">
            <a:extLst>
              <a:ext uri="{FF2B5EF4-FFF2-40B4-BE49-F238E27FC236}">
                <a16:creationId xmlns:a16="http://schemas.microsoft.com/office/drawing/2014/main" xmlns="" id="{BD6948D3-E256-40A6-A2E3-0EF47A1D2A2D}"/>
              </a:ext>
            </a:extLst>
          </p:cNvPr>
          <p:cNvSpPr>
            <a:spLocks noGrp="1"/>
          </p:cNvSpPr>
          <p:nvPr>
            <p:ph idx="1"/>
          </p:nvPr>
        </p:nvSpPr>
        <p:spPr>
          <a:xfrm>
            <a:off x="0" y="838200"/>
            <a:ext cx="9144000" cy="6019800"/>
          </a:xfrm>
        </p:spPr>
        <p:txBody>
          <a:bodyPr/>
          <a:lstStyle/>
          <a:p>
            <a:pPr eaLnBrk="1" hangingPunct="1"/>
            <a:r>
              <a:rPr lang="en-US" altLang="en-US" b="1"/>
              <a:t>Informed means:-</a:t>
            </a:r>
          </a:p>
          <a:p>
            <a:pPr eaLnBrk="1" hangingPunct="1">
              <a:buFontTx/>
              <a:buChar char="-"/>
            </a:pPr>
            <a:r>
              <a:rPr lang="en-US" altLang="en-US"/>
              <a:t>Clients have </a:t>
            </a:r>
            <a:r>
              <a:rPr lang="en-US" altLang="en-US" b="1"/>
              <a:t>clear, accurate </a:t>
            </a:r>
            <a:r>
              <a:rPr lang="en-US" altLang="en-US"/>
              <a:t>and </a:t>
            </a:r>
            <a:r>
              <a:rPr lang="en-US" altLang="en-US" b="1"/>
              <a:t>specific</a:t>
            </a:r>
            <a:r>
              <a:rPr lang="en-US" altLang="en-US"/>
              <a:t> information that they need to make their own reproductive health choices including a family planning method.</a:t>
            </a:r>
          </a:p>
          <a:p>
            <a:pPr eaLnBrk="1" hangingPunct="1">
              <a:buFontTx/>
              <a:buChar char="-"/>
            </a:pPr>
            <a:r>
              <a:rPr lang="en-US" altLang="en-US"/>
              <a:t>Clients have their own needs because they have thought over their situation</a:t>
            </a:r>
          </a:p>
          <a:p>
            <a:pPr eaLnBrk="1" hangingPunct="1"/>
            <a:r>
              <a:rPr lang="en-US" altLang="en-US" b="1"/>
              <a:t>Choice means:-</a:t>
            </a:r>
          </a:p>
          <a:p>
            <a:pPr eaLnBrk="1" hangingPunct="1">
              <a:buFontTx/>
              <a:buNone/>
            </a:pPr>
            <a:r>
              <a:rPr lang="en-US" altLang="en-US"/>
              <a:t>- Clients have a wide range of family planning methods to choose from.</a:t>
            </a:r>
          </a:p>
          <a:p>
            <a:pPr eaLnBrk="1" hangingPunct="1">
              <a:buFontTx/>
              <a:buNone/>
            </a:pPr>
            <a:r>
              <a:rPr lang="en-US" altLang="en-US"/>
              <a:t>-Clients make their own decisions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839CE9DB-FB9B-4508-9E08-29536B3F9E31}"/>
              </a:ext>
            </a:extLst>
          </p:cNvPr>
          <p:cNvSpPr>
            <a:spLocks noGrp="1"/>
          </p:cNvSpPr>
          <p:nvPr>
            <p:ph type="title"/>
          </p:nvPr>
        </p:nvSpPr>
        <p:spPr>
          <a:xfrm>
            <a:off x="457200" y="0"/>
            <a:ext cx="8229600" cy="914400"/>
          </a:xfrm>
        </p:spPr>
        <p:txBody>
          <a:bodyPr/>
          <a:lstStyle/>
          <a:p>
            <a:pPr eaLnBrk="1" hangingPunct="1"/>
            <a:r>
              <a:rPr lang="en-US" altLang="en-US" b="1">
                <a:solidFill>
                  <a:srgbClr val="7B9899"/>
                </a:solidFill>
              </a:rPr>
              <a:t>Physical examination</a:t>
            </a:r>
          </a:p>
        </p:txBody>
      </p:sp>
      <p:sp>
        <p:nvSpPr>
          <p:cNvPr id="34819" name="Content Placeholder 2">
            <a:extLst>
              <a:ext uri="{FF2B5EF4-FFF2-40B4-BE49-F238E27FC236}">
                <a16:creationId xmlns:a16="http://schemas.microsoft.com/office/drawing/2014/main" xmlns="" id="{45F13A50-02C9-43EE-BCBB-E535D35BA49A}"/>
              </a:ext>
            </a:extLst>
          </p:cNvPr>
          <p:cNvSpPr>
            <a:spLocks noGrp="1"/>
          </p:cNvSpPr>
          <p:nvPr>
            <p:ph idx="1"/>
          </p:nvPr>
        </p:nvSpPr>
        <p:spPr>
          <a:xfrm>
            <a:off x="228600" y="914400"/>
            <a:ext cx="8915400" cy="5943600"/>
          </a:xfrm>
        </p:spPr>
        <p:txBody>
          <a:bodyPr/>
          <a:lstStyle/>
          <a:p>
            <a:pPr eaLnBrk="1" hangingPunct="1"/>
            <a:r>
              <a:rPr lang="en-US" altLang="en-US" sz="3600" b="1"/>
              <a:t>General</a:t>
            </a:r>
            <a:r>
              <a:rPr lang="en-US" altLang="en-US" sz="3600"/>
              <a:t>- weight and other vital signs e.g BP,</a:t>
            </a:r>
          </a:p>
          <a:p>
            <a:pPr eaLnBrk="1" hangingPunct="1">
              <a:buFontTx/>
              <a:buNone/>
            </a:pPr>
            <a:r>
              <a:rPr lang="en-US" altLang="en-US" sz="3600"/>
              <a:t>   Pallor, jaundice.</a:t>
            </a:r>
          </a:p>
          <a:p>
            <a:pPr eaLnBrk="1" hangingPunct="1"/>
            <a:r>
              <a:rPr lang="en-US" altLang="en-US" sz="3600" b="1"/>
              <a:t>Breast</a:t>
            </a:r>
            <a:r>
              <a:rPr lang="en-US" altLang="en-US" sz="3600"/>
              <a:t>- Check for any skin lesions, pain, swellings/lumps and any abnormal discharge</a:t>
            </a:r>
          </a:p>
          <a:p>
            <a:pPr eaLnBrk="1" hangingPunct="1"/>
            <a:r>
              <a:rPr lang="en-US" altLang="en-US" sz="3600" b="1"/>
              <a:t>Abdomen</a:t>
            </a:r>
            <a:r>
              <a:rPr lang="en-US" altLang="en-US" sz="3600"/>
              <a:t>- Check for any masses in both the abdominal and pelvic organs e.g. liver, intestines, spleen, bladder and uterus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49D4C19C-D862-4419-A079-153D47DAA93C}"/>
              </a:ext>
            </a:extLst>
          </p:cNvPr>
          <p:cNvSpPr>
            <a:spLocks noGrp="1" noChangeArrowheads="1"/>
          </p:cNvSpPr>
          <p:nvPr>
            <p:ph type="title"/>
          </p:nvPr>
        </p:nvSpPr>
        <p:spPr/>
        <p:txBody>
          <a:bodyPr/>
          <a:lstStyle/>
          <a:p>
            <a:pPr eaLnBrk="1" hangingPunct="1"/>
            <a:r>
              <a:rPr lang="en-US" altLang="en-US" b="1">
                <a:solidFill>
                  <a:srgbClr val="7B9899"/>
                </a:solidFill>
              </a:rPr>
              <a:t>Definition of terms</a:t>
            </a:r>
          </a:p>
        </p:txBody>
      </p:sp>
      <p:sp>
        <p:nvSpPr>
          <p:cNvPr id="6147" name="Rectangle 3">
            <a:extLst>
              <a:ext uri="{FF2B5EF4-FFF2-40B4-BE49-F238E27FC236}">
                <a16:creationId xmlns:a16="http://schemas.microsoft.com/office/drawing/2014/main" xmlns="" id="{6F16082F-C134-4679-B6BD-374AE0FD5B17}"/>
              </a:ext>
            </a:extLst>
          </p:cNvPr>
          <p:cNvSpPr>
            <a:spLocks noGrp="1" noChangeArrowheads="1"/>
          </p:cNvSpPr>
          <p:nvPr>
            <p:ph idx="1"/>
          </p:nvPr>
        </p:nvSpPr>
        <p:spPr>
          <a:xfrm>
            <a:off x="228600" y="1600200"/>
            <a:ext cx="8763000" cy="5029200"/>
          </a:xfrm>
        </p:spPr>
        <p:txBody>
          <a:bodyPr/>
          <a:lstStyle/>
          <a:p>
            <a:pPr eaLnBrk="1" hangingPunct="1"/>
            <a:r>
              <a:rPr lang="en-US" altLang="en-US"/>
              <a:t>FP is the ability of a woman/couple to decide when to have a child/children, how many and at what interval.</a:t>
            </a:r>
          </a:p>
          <a:p>
            <a:pPr eaLnBrk="1" hangingPunct="1"/>
            <a:r>
              <a:rPr lang="en-US" altLang="en-US"/>
              <a:t>Birth control is a government’s desire to limit the number of children a couple should have depending on the population growth rate  of that particular country. It is common in countries with high population growth rates. Each country has its own limits eg. 2, 3, 4 etc.</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205A84E7-D19A-44EC-BF45-A8DBA702E639}"/>
              </a:ext>
            </a:extLst>
          </p:cNvPr>
          <p:cNvSpPr>
            <a:spLocks noGrp="1"/>
          </p:cNvSpPr>
          <p:nvPr>
            <p:ph type="title"/>
          </p:nvPr>
        </p:nvSpPr>
        <p:spPr/>
        <p:txBody>
          <a:bodyPr/>
          <a:lstStyle/>
          <a:p>
            <a:endParaRPr lang="en-GB" altLang="en-US"/>
          </a:p>
        </p:txBody>
      </p:sp>
      <p:sp>
        <p:nvSpPr>
          <p:cNvPr id="3" name="Content Placeholder 2">
            <a:extLst>
              <a:ext uri="{FF2B5EF4-FFF2-40B4-BE49-F238E27FC236}">
                <a16:creationId xmlns:a16="http://schemas.microsoft.com/office/drawing/2014/main" xmlns="" id="{92CC3A76-485F-41BF-8135-9A0B7DA3C1A4}"/>
              </a:ext>
            </a:extLst>
          </p:cNvPr>
          <p:cNvSpPr>
            <a:spLocks noGrp="1"/>
          </p:cNvSpPr>
          <p:nvPr>
            <p:ph idx="1"/>
          </p:nvPr>
        </p:nvSpPr>
        <p:spPr/>
        <p:txBody>
          <a:bodyPr/>
          <a:lstStyle/>
          <a:p>
            <a:pPr eaLnBrk="1" hangingPunct="1">
              <a:defRPr/>
            </a:pPr>
            <a:r>
              <a:rPr lang="en-US" sz="4000" b="1" dirty="0"/>
              <a:t>Pelvic</a:t>
            </a:r>
            <a:r>
              <a:rPr lang="en-US" sz="4000" dirty="0"/>
              <a:t>- Check for signs of infection, position and status of the cervix</a:t>
            </a:r>
          </a:p>
          <a:p>
            <a:pPr eaLnBrk="1" hangingPunct="1">
              <a:defRPr/>
            </a:pPr>
            <a:r>
              <a:rPr lang="en-US" sz="4000" dirty="0"/>
              <a:t>Do a via </a:t>
            </a:r>
            <a:r>
              <a:rPr lang="en-US" sz="4000" dirty="0" err="1"/>
              <a:t>vili</a:t>
            </a:r>
            <a:r>
              <a:rPr lang="en-US" sz="4000" dirty="0"/>
              <a:t>, pap smear or both depending on the resources status of the facility.</a:t>
            </a:r>
          </a:p>
          <a:p>
            <a:pPr marL="0" indent="0">
              <a:buFont typeface="Arial" panose="020B0604020202020204" pitchFamily="34" charset="0"/>
              <a:buNone/>
              <a:defRPr/>
            </a:pPr>
            <a:endParaRPr lang="en-GB"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172834BC-88DB-4D94-A2D0-AF4844E3E7CB}"/>
              </a:ext>
            </a:extLst>
          </p:cNvPr>
          <p:cNvSpPr>
            <a:spLocks noGrp="1"/>
          </p:cNvSpPr>
          <p:nvPr>
            <p:ph type="title"/>
          </p:nvPr>
        </p:nvSpPr>
        <p:spPr>
          <a:xfrm>
            <a:off x="457200" y="0"/>
            <a:ext cx="8229600" cy="914400"/>
          </a:xfrm>
        </p:spPr>
        <p:txBody>
          <a:bodyPr/>
          <a:lstStyle/>
          <a:p>
            <a:pPr eaLnBrk="1" hangingPunct="1"/>
            <a:r>
              <a:rPr lang="en-US" altLang="en-US" b="1">
                <a:solidFill>
                  <a:srgbClr val="7B9899"/>
                </a:solidFill>
              </a:rPr>
              <a:t>Pelvic examination</a:t>
            </a:r>
          </a:p>
        </p:txBody>
      </p:sp>
      <p:sp>
        <p:nvSpPr>
          <p:cNvPr id="36867" name="Content Placeholder 2">
            <a:extLst>
              <a:ext uri="{FF2B5EF4-FFF2-40B4-BE49-F238E27FC236}">
                <a16:creationId xmlns:a16="http://schemas.microsoft.com/office/drawing/2014/main" xmlns="" id="{D65A2BA6-6795-4C32-B01B-4A04CF86193E}"/>
              </a:ext>
            </a:extLst>
          </p:cNvPr>
          <p:cNvSpPr>
            <a:spLocks noGrp="1"/>
          </p:cNvSpPr>
          <p:nvPr>
            <p:ph idx="1"/>
          </p:nvPr>
        </p:nvSpPr>
        <p:spPr>
          <a:xfrm>
            <a:off x="228600" y="762000"/>
            <a:ext cx="8686800" cy="6096000"/>
          </a:xfrm>
        </p:spPr>
        <p:txBody>
          <a:bodyPr/>
          <a:lstStyle/>
          <a:p>
            <a:pPr eaLnBrk="1" hangingPunct="1"/>
            <a:r>
              <a:rPr lang="en-US" altLang="en-US"/>
              <a:t>This is very important for family planning clients as it offers them an opportunity to know the </a:t>
            </a:r>
            <a:r>
              <a:rPr lang="en-US" altLang="en-US" b="1"/>
              <a:t>health status </a:t>
            </a:r>
            <a:r>
              <a:rPr lang="en-US" altLang="en-US"/>
              <a:t>of their </a:t>
            </a:r>
            <a:r>
              <a:rPr lang="en-US" altLang="en-US" b="1"/>
              <a:t>genital organs </a:t>
            </a:r>
            <a:r>
              <a:rPr lang="en-US" altLang="en-US"/>
              <a:t>as one way of preventing genital cancers.</a:t>
            </a:r>
          </a:p>
          <a:p>
            <a:pPr eaLnBrk="1" hangingPunct="1"/>
            <a:r>
              <a:rPr lang="en-US" altLang="en-US"/>
              <a:t>It also helps the service provider to </a:t>
            </a:r>
            <a:r>
              <a:rPr lang="en-US" altLang="en-US" b="1"/>
              <a:t>rule out </a:t>
            </a:r>
            <a:r>
              <a:rPr lang="en-US" altLang="en-US"/>
              <a:t>any </a:t>
            </a:r>
            <a:r>
              <a:rPr lang="en-US" altLang="en-US" b="1"/>
              <a:t>infections</a:t>
            </a:r>
            <a:r>
              <a:rPr lang="en-US" altLang="en-US"/>
              <a:t> which may require treatment.</a:t>
            </a:r>
          </a:p>
          <a:p>
            <a:pPr eaLnBrk="1" hangingPunct="1"/>
            <a:r>
              <a:rPr lang="en-US" altLang="en-US"/>
              <a:t>It helps to locate the positions of the uterus such as anteverted, retroverted and mid positions which determine client’s eligibility to certain methods such as IUCD.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D8D2AF1A-EC11-4208-8F82-C82EBA9DBCF8}"/>
              </a:ext>
            </a:extLst>
          </p:cNvPr>
          <p:cNvSpPr>
            <a:spLocks noGrp="1"/>
          </p:cNvSpPr>
          <p:nvPr>
            <p:ph type="title"/>
          </p:nvPr>
        </p:nvSpPr>
        <p:spPr/>
        <p:txBody>
          <a:bodyPr/>
          <a:lstStyle/>
          <a:p>
            <a:pPr eaLnBrk="1" hangingPunct="1"/>
            <a:r>
              <a:rPr lang="en-US" altLang="en-US" b="1">
                <a:solidFill>
                  <a:srgbClr val="7B9899"/>
                </a:solidFill>
              </a:rPr>
              <a:t>PELVIC EXAM</a:t>
            </a:r>
          </a:p>
        </p:txBody>
      </p:sp>
      <p:sp>
        <p:nvSpPr>
          <p:cNvPr id="37891" name="Content Placeholder 2">
            <a:extLst>
              <a:ext uri="{FF2B5EF4-FFF2-40B4-BE49-F238E27FC236}">
                <a16:creationId xmlns:a16="http://schemas.microsoft.com/office/drawing/2014/main" xmlns="" id="{32EEF5B2-5728-4BF6-A6B8-C29EC0E59D73}"/>
              </a:ext>
            </a:extLst>
          </p:cNvPr>
          <p:cNvSpPr>
            <a:spLocks noGrp="1"/>
          </p:cNvSpPr>
          <p:nvPr>
            <p:ph idx="1"/>
          </p:nvPr>
        </p:nvSpPr>
        <p:spPr/>
        <p:txBody>
          <a:bodyPr/>
          <a:lstStyle/>
          <a:p>
            <a:pPr marL="514350" indent="-514350" eaLnBrk="1" hangingPunct="1">
              <a:buFont typeface="Wingdings 2" panose="05020102010507070707" pitchFamily="18" charset="2"/>
              <a:buChar char=""/>
            </a:pPr>
            <a:r>
              <a:rPr lang="en-US" altLang="en-US"/>
              <a:t>Has three steps:-</a:t>
            </a:r>
          </a:p>
          <a:p>
            <a:pPr marL="514350" indent="-514350" eaLnBrk="1" hangingPunct="1">
              <a:buFontTx/>
              <a:buAutoNum type="arabicPeriod"/>
            </a:pPr>
            <a:r>
              <a:rPr lang="en-US" altLang="en-US"/>
              <a:t>Inspection for any abnormalities in the external genitalia</a:t>
            </a:r>
          </a:p>
          <a:p>
            <a:pPr marL="514350" indent="-514350" eaLnBrk="1" hangingPunct="1">
              <a:buFontTx/>
              <a:buAutoNum type="arabicPeriod"/>
            </a:pPr>
            <a:r>
              <a:rPr lang="en-US" altLang="en-US"/>
              <a:t>Speculum examination to view the cervix and do a VIA VILI and or PAP SMEAR</a:t>
            </a:r>
          </a:p>
          <a:p>
            <a:pPr marL="514350" indent="-514350" eaLnBrk="1" hangingPunct="1">
              <a:buFontTx/>
              <a:buAutoNum type="arabicPeriod"/>
            </a:pPr>
            <a:r>
              <a:rPr lang="en-US" altLang="en-US"/>
              <a:t>Bimanual examination to get the size, consistency and position of the uterus</a:t>
            </a:r>
          </a:p>
          <a:p>
            <a:pPr marL="514350" indent="-514350" eaLnBrk="1" hangingPunct="1">
              <a:buFontTx/>
              <a:buNone/>
            </a:pPr>
            <a:endParaRPr lang="en-US" altLang="en-US"/>
          </a:p>
          <a:p>
            <a:pPr marL="514350" indent="-514350" eaLnBrk="1" hangingPunct="1">
              <a:buFont typeface="Wingdings 2" panose="05020102010507070707" pitchFamily="18" charset="2"/>
              <a:buChar char=""/>
            </a:pPr>
            <a:endParaRPr lang="en-US" altLang="en-US"/>
          </a:p>
          <a:p>
            <a:pPr marL="514350" indent="-514350" eaLnBrk="1" hangingPunct="1">
              <a:buFontTx/>
              <a:buNone/>
            </a:pPr>
            <a:endParaRPr lang="en-US" altLang="en-US"/>
          </a:p>
          <a:p>
            <a:pPr marL="514350" indent="-514350" eaLnBrk="1" hangingPunct="1">
              <a:buFont typeface="Wingdings 2" panose="05020102010507070707" pitchFamily="18" charset="2"/>
              <a:buChar char=""/>
            </a:pPr>
            <a:endParaRPr lang="en-US" altLang="en-US"/>
          </a:p>
          <a:p>
            <a:pPr marL="514350" indent="-514350" eaLnBrk="1" hangingPunct="1">
              <a:buFont typeface="Wingdings 2" panose="05020102010507070707" pitchFamily="18" charset="2"/>
              <a:buChar char=""/>
            </a:pPr>
            <a:endParaRPr lang="en-US" altLang="en-US"/>
          </a:p>
          <a:p>
            <a:pPr marL="514350" indent="-514350" eaLnBrk="1" hangingPunct="1">
              <a:buFont typeface="Wingdings 2" panose="05020102010507070707" pitchFamily="18" charset="2"/>
              <a:buChar char=""/>
            </a:pPr>
            <a:endParaRPr lang="en-US" altLang="en-US"/>
          </a:p>
          <a:p>
            <a:pPr marL="514350" indent="-514350" eaLnBrk="1" hangingPunct="1">
              <a:buFont typeface="Wingdings 2" panose="05020102010507070707" pitchFamily="18" charset="2"/>
              <a:buChar char=""/>
            </a:pPr>
            <a:endParaRPr lang="en-US" altLang="en-US"/>
          </a:p>
          <a:p>
            <a:pPr marL="514350" indent="-514350" eaLnBrk="1" hangingPunct="1">
              <a:buFont typeface="Wingdings 2" panose="05020102010507070707" pitchFamily="18" charset="2"/>
              <a:buChar char=""/>
            </a:pPr>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3FC72902-92C9-4BD7-A527-D6067F0FA29A}"/>
              </a:ext>
            </a:extLst>
          </p:cNvPr>
          <p:cNvSpPr>
            <a:spLocks noGrp="1"/>
          </p:cNvSpPr>
          <p:nvPr>
            <p:ph type="title"/>
          </p:nvPr>
        </p:nvSpPr>
        <p:spPr/>
        <p:txBody>
          <a:bodyPr/>
          <a:lstStyle/>
          <a:p>
            <a:endParaRPr lang="en-GB" altLang="en-US"/>
          </a:p>
        </p:txBody>
      </p:sp>
      <p:sp>
        <p:nvSpPr>
          <p:cNvPr id="38915" name="Content Placeholder 2">
            <a:extLst>
              <a:ext uri="{FF2B5EF4-FFF2-40B4-BE49-F238E27FC236}">
                <a16:creationId xmlns:a16="http://schemas.microsoft.com/office/drawing/2014/main" xmlns="" id="{16872CCA-BF84-4867-A4B6-F495DEFF7FD8}"/>
              </a:ext>
            </a:extLst>
          </p:cNvPr>
          <p:cNvSpPr>
            <a:spLocks noGrp="1"/>
          </p:cNvSpPr>
          <p:nvPr>
            <p:ph idx="1"/>
          </p:nvPr>
        </p:nvSpPr>
        <p:spPr/>
        <p:txBody>
          <a:bodyPr/>
          <a:lstStyle/>
          <a:p>
            <a:pPr algn="ctr"/>
            <a:r>
              <a:rPr lang="en-GB" altLang="en-US" sz="5400" b="1"/>
              <a:t>SPECIFIC METHODS OF FAMILY PLANNING.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xmlns="" id="{52788353-04F0-467D-9E5C-2CC272125968}"/>
              </a:ext>
            </a:extLst>
          </p:cNvPr>
          <p:cNvSpPr>
            <a:spLocks noGrp="1"/>
          </p:cNvSpPr>
          <p:nvPr>
            <p:ph type="title"/>
          </p:nvPr>
        </p:nvSpPr>
        <p:spPr>
          <a:xfrm>
            <a:off x="457200" y="274638"/>
            <a:ext cx="8229600" cy="792162"/>
          </a:xfrm>
        </p:spPr>
        <p:txBody>
          <a:bodyPr/>
          <a:lstStyle/>
          <a:p>
            <a:pPr eaLnBrk="1" hangingPunct="1"/>
            <a:r>
              <a:rPr lang="en-US" altLang="en-US" b="1">
                <a:solidFill>
                  <a:srgbClr val="7B9899"/>
                </a:solidFill>
              </a:rPr>
              <a:t>The specific methods</a:t>
            </a:r>
          </a:p>
        </p:txBody>
      </p:sp>
      <p:sp>
        <p:nvSpPr>
          <p:cNvPr id="39939" name="Content Placeholder 2">
            <a:extLst>
              <a:ext uri="{FF2B5EF4-FFF2-40B4-BE49-F238E27FC236}">
                <a16:creationId xmlns:a16="http://schemas.microsoft.com/office/drawing/2014/main" xmlns="" id="{E59D92A3-DE13-4628-A301-A6074F599EDA}"/>
              </a:ext>
            </a:extLst>
          </p:cNvPr>
          <p:cNvSpPr>
            <a:spLocks noGrp="1"/>
          </p:cNvSpPr>
          <p:nvPr>
            <p:ph idx="1"/>
          </p:nvPr>
        </p:nvSpPr>
        <p:spPr>
          <a:xfrm>
            <a:off x="0" y="990600"/>
            <a:ext cx="8991600" cy="5867400"/>
          </a:xfrm>
        </p:spPr>
        <p:txBody>
          <a:bodyPr/>
          <a:lstStyle/>
          <a:p>
            <a:pPr eaLnBrk="1" hangingPunct="1"/>
            <a:r>
              <a:rPr lang="en-US" altLang="en-US"/>
              <a:t>Barrier methods e.g. male and female condoms, diaphragm, cervical caps, spermicides</a:t>
            </a:r>
          </a:p>
          <a:p>
            <a:pPr eaLnBrk="1" hangingPunct="1"/>
            <a:r>
              <a:rPr lang="en-US" altLang="en-US"/>
              <a:t>Hormonal contraceptives- oral pills and injectables</a:t>
            </a:r>
          </a:p>
          <a:p>
            <a:pPr eaLnBrk="1" hangingPunct="1"/>
            <a:r>
              <a:rPr lang="en-US" altLang="en-US"/>
              <a:t>Intra-uterine contraceptive devices (IUCD)</a:t>
            </a:r>
          </a:p>
          <a:p>
            <a:pPr eaLnBrk="1" hangingPunct="1"/>
            <a:r>
              <a:rPr lang="en-US" altLang="en-US"/>
              <a:t>Implants e.g. implanon, norplant and jadelle</a:t>
            </a:r>
          </a:p>
          <a:p>
            <a:pPr eaLnBrk="1" hangingPunct="1"/>
            <a:r>
              <a:rPr lang="en-US" altLang="en-US"/>
              <a:t>Permanent surgical methods</a:t>
            </a:r>
          </a:p>
          <a:p>
            <a:pPr eaLnBrk="1" hangingPunct="1"/>
            <a:r>
              <a:rPr lang="en-US" altLang="en-US"/>
              <a:t>Natural methods e.g Lactational amenorrhea methods (LAM) and fertility awareness based methods </a:t>
            </a:r>
          </a:p>
          <a:p>
            <a:pPr eaLnBrk="1" hangingPunct="1"/>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AB85DBFD-D492-4D68-9B04-FCCCD8765035}"/>
              </a:ext>
            </a:extLst>
          </p:cNvPr>
          <p:cNvSpPr>
            <a:spLocks noGrp="1"/>
          </p:cNvSpPr>
          <p:nvPr>
            <p:ph type="title"/>
          </p:nvPr>
        </p:nvSpPr>
        <p:spPr>
          <a:xfrm>
            <a:off x="457200" y="274638"/>
            <a:ext cx="8229600" cy="639762"/>
          </a:xfrm>
        </p:spPr>
        <p:txBody>
          <a:bodyPr/>
          <a:lstStyle/>
          <a:p>
            <a:pPr eaLnBrk="1" hangingPunct="1"/>
            <a:r>
              <a:rPr lang="en-US" altLang="en-US" b="1"/>
              <a:t>A. BARRIER METHODS</a:t>
            </a:r>
          </a:p>
        </p:txBody>
      </p:sp>
      <p:sp>
        <p:nvSpPr>
          <p:cNvPr id="34819" name="Content Placeholder 2">
            <a:extLst>
              <a:ext uri="{FF2B5EF4-FFF2-40B4-BE49-F238E27FC236}">
                <a16:creationId xmlns:a16="http://schemas.microsoft.com/office/drawing/2014/main" xmlns="" id="{0ED7EA0E-A7BB-43C5-B780-72AAA0867843}"/>
              </a:ext>
            </a:extLst>
          </p:cNvPr>
          <p:cNvSpPr>
            <a:spLocks noGrp="1"/>
          </p:cNvSpPr>
          <p:nvPr>
            <p:ph idx="1"/>
          </p:nvPr>
        </p:nvSpPr>
        <p:spPr>
          <a:xfrm>
            <a:off x="457200" y="990600"/>
            <a:ext cx="8229600" cy="5562600"/>
          </a:xfrm>
        </p:spPr>
        <p:txBody>
          <a:bodyPr/>
          <a:lstStyle/>
          <a:p>
            <a:pPr marL="514350" indent="-514350" eaLnBrk="1" hangingPunct="1">
              <a:buFont typeface="Arial" panose="020B0604020202020204" pitchFamily="34" charset="0"/>
              <a:buAutoNum type="arabicPeriod"/>
              <a:defRPr/>
            </a:pPr>
            <a:r>
              <a:rPr lang="en-US" b="1" dirty="0"/>
              <a:t>Male condom</a:t>
            </a:r>
            <a:r>
              <a:rPr lang="en-US" dirty="0"/>
              <a:t>. </a:t>
            </a:r>
          </a:p>
          <a:p>
            <a:pPr marL="0" indent="0" eaLnBrk="1" hangingPunct="1">
              <a:buFont typeface="Arial" panose="020B0604020202020204" pitchFamily="34" charset="0"/>
              <a:buNone/>
              <a:defRPr/>
            </a:pPr>
            <a:r>
              <a:rPr lang="en-US" dirty="0"/>
              <a:t>The most commonly used method in this category.</a:t>
            </a:r>
          </a:p>
          <a:p>
            <a:pPr eaLnBrk="1" hangingPunct="1">
              <a:defRPr/>
            </a:pPr>
            <a:r>
              <a:rPr lang="en-US" b="1" i="1" dirty="0"/>
              <a:t>Advantages </a:t>
            </a:r>
          </a:p>
          <a:p>
            <a:pPr eaLnBrk="1" hangingPunct="1">
              <a:buFontTx/>
              <a:buAutoNum type="arabicPeriod"/>
              <a:defRPr/>
            </a:pPr>
            <a:r>
              <a:rPr lang="en-US" sz="3600" dirty="0"/>
              <a:t>Has high success rate if used properly</a:t>
            </a:r>
          </a:p>
          <a:p>
            <a:pPr eaLnBrk="1" hangingPunct="1">
              <a:buFontTx/>
              <a:buAutoNum type="arabicPeriod"/>
              <a:defRPr/>
            </a:pPr>
            <a:r>
              <a:rPr lang="en-US" sz="3600" dirty="0"/>
              <a:t>Offers dual protection</a:t>
            </a:r>
          </a:p>
          <a:p>
            <a:pPr eaLnBrk="1" hangingPunct="1">
              <a:buFontTx/>
              <a:buAutoNum type="arabicPeriod"/>
              <a:defRPr/>
            </a:pPr>
            <a:r>
              <a:rPr lang="en-US" sz="3600" dirty="0"/>
              <a:t>Does not interfere with the client’s hormonal system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B82706A2-18C6-4C69-80F5-3B78B7A64332}"/>
              </a:ext>
            </a:extLst>
          </p:cNvPr>
          <p:cNvSpPr>
            <a:spLocks noGrp="1"/>
          </p:cNvSpPr>
          <p:nvPr>
            <p:ph type="title"/>
          </p:nvPr>
        </p:nvSpPr>
        <p:spPr/>
        <p:txBody>
          <a:bodyPr/>
          <a:lstStyle/>
          <a:p>
            <a:endParaRPr lang="en-GB" altLang="en-US"/>
          </a:p>
        </p:txBody>
      </p:sp>
      <p:sp>
        <p:nvSpPr>
          <p:cNvPr id="3" name="Content Placeholder 2">
            <a:extLst>
              <a:ext uri="{FF2B5EF4-FFF2-40B4-BE49-F238E27FC236}">
                <a16:creationId xmlns:a16="http://schemas.microsoft.com/office/drawing/2014/main" xmlns="" id="{1690A2EF-2651-44A7-9862-0BB41542898D}"/>
              </a:ext>
            </a:extLst>
          </p:cNvPr>
          <p:cNvSpPr>
            <a:spLocks noGrp="1"/>
          </p:cNvSpPr>
          <p:nvPr>
            <p:ph idx="1"/>
          </p:nvPr>
        </p:nvSpPr>
        <p:spPr/>
        <p:txBody>
          <a:bodyPr/>
          <a:lstStyle/>
          <a:p>
            <a:pPr marL="0" indent="0" eaLnBrk="1" hangingPunct="1">
              <a:buFont typeface="Arial" panose="020B0604020202020204" pitchFamily="34" charset="0"/>
              <a:buNone/>
              <a:defRPr/>
            </a:pPr>
            <a:r>
              <a:rPr lang="en-US" sz="4000" dirty="0"/>
              <a:t>4. Has minimal complications</a:t>
            </a:r>
          </a:p>
          <a:p>
            <a:pPr marL="0" indent="0" eaLnBrk="1" hangingPunct="1">
              <a:buFont typeface="Arial" panose="020B0604020202020204" pitchFamily="34" charset="0"/>
              <a:buNone/>
              <a:defRPr/>
            </a:pPr>
            <a:r>
              <a:rPr lang="en-US" sz="4000" dirty="0"/>
              <a:t>5. Only used when necessary</a:t>
            </a:r>
          </a:p>
          <a:p>
            <a:pPr marL="0" indent="0" eaLnBrk="1" hangingPunct="1">
              <a:buFont typeface="Arial" panose="020B0604020202020204" pitchFamily="34" charset="0"/>
              <a:buNone/>
              <a:defRPr/>
            </a:pPr>
            <a:r>
              <a:rPr lang="en-US" sz="4000" dirty="0"/>
              <a:t>6. Easily available at a low cost</a:t>
            </a:r>
          </a:p>
          <a:p>
            <a:pPr>
              <a:defRPr/>
            </a:pPr>
            <a:endParaRPr lang="en-GB" sz="4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CF3CA506-F7C3-41C0-B1C6-FFFFC195DB9A}"/>
              </a:ext>
            </a:extLst>
          </p:cNvPr>
          <p:cNvSpPr>
            <a:spLocks noGrp="1"/>
          </p:cNvSpPr>
          <p:nvPr>
            <p:ph type="title"/>
          </p:nvPr>
        </p:nvSpPr>
        <p:spPr>
          <a:xfrm>
            <a:off x="457200" y="274638"/>
            <a:ext cx="8229600" cy="487362"/>
          </a:xfrm>
        </p:spPr>
        <p:txBody>
          <a:bodyPr/>
          <a:lstStyle/>
          <a:p>
            <a:pPr eaLnBrk="1" hangingPunct="1"/>
            <a:endParaRPr lang="en-US" altLang="en-US" b="1">
              <a:solidFill>
                <a:srgbClr val="7B9899"/>
              </a:solidFill>
            </a:endParaRPr>
          </a:p>
        </p:txBody>
      </p:sp>
      <p:sp>
        <p:nvSpPr>
          <p:cNvPr id="35843" name="Content Placeholder 2">
            <a:extLst>
              <a:ext uri="{FF2B5EF4-FFF2-40B4-BE49-F238E27FC236}">
                <a16:creationId xmlns:a16="http://schemas.microsoft.com/office/drawing/2014/main" xmlns="" id="{1CC00E8B-C9E0-4A4C-80CE-B7F68571EFDC}"/>
              </a:ext>
            </a:extLst>
          </p:cNvPr>
          <p:cNvSpPr>
            <a:spLocks noGrp="1"/>
          </p:cNvSpPr>
          <p:nvPr>
            <p:ph idx="1"/>
          </p:nvPr>
        </p:nvSpPr>
        <p:spPr>
          <a:xfrm>
            <a:off x="457200" y="1371600"/>
            <a:ext cx="8229600" cy="4754563"/>
          </a:xfrm>
        </p:spPr>
        <p:txBody>
          <a:bodyPr/>
          <a:lstStyle/>
          <a:p>
            <a:pPr marL="0" indent="0" eaLnBrk="1" hangingPunct="1">
              <a:buFont typeface="Arial" panose="020B0604020202020204" pitchFamily="34" charset="0"/>
              <a:buNone/>
              <a:defRPr/>
            </a:pPr>
            <a:r>
              <a:rPr lang="en-US" sz="3600" b="1" i="1" dirty="0"/>
              <a:t>Disadvantages of male condoms</a:t>
            </a:r>
            <a:endParaRPr lang="en-US" sz="3600" dirty="0"/>
          </a:p>
          <a:p>
            <a:pPr eaLnBrk="1" hangingPunct="1">
              <a:defRPr/>
            </a:pPr>
            <a:r>
              <a:rPr lang="en-US" sz="3600" dirty="0"/>
              <a:t>If not properly used, it has a high failure rate</a:t>
            </a:r>
          </a:p>
          <a:p>
            <a:pPr eaLnBrk="1" hangingPunct="1">
              <a:defRPr/>
            </a:pPr>
            <a:r>
              <a:rPr lang="en-US" sz="3600" dirty="0"/>
              <a:t>Some clients may be allergic to latex</a:t>
            </a:r>
          </a:p>
          <a:p>
            <a:pPr eaLnBrk="1" hangingPunct="1">
              <a:defRPr/>
            </a:pPr>
            <a:r>
              <a:rPr lang="en-US" sz="3600" dirty="0"/>
              <a:t>It Needs understanding and cooperation of both partners</a:t>
            </a:r>
          </a:p>
          <a:p>
            <a:pPr marL="0" indent="0" eaLnBrk="1" hangingPunct="1">
              <a:buFont typeface="Arial" panose="020B0604020202020204" pitchFamily="34" charset="0"/>
              <a:buNone/>
              <a:defRPr/>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51E0DA4C-BF87-4FB2-B223-7AE8833EEB61}"/>
              </a:ext>
            </a:extLst>
          </p:cNvPr>
          <p:cNvSpPr>
            <a:spLocks noGrp="1"/>
          </p:cNvSpPr>
          <p:nvPr>
            <p:ph type="title"/>
          </p:nvPr>
        </p:nvSpPr>
        <p:spPr/>
        <p:txBody>
          <a:bodyPr/>
          <a:lstStyle/>
          <a:p>
            <a:endParaRPr lang="en-GB" altLang="en-US"/>
          </a:p>
        </p:txBody>
      </p:sp>
      <p:sp>
        <p:nvSpPr>
          <p:cNvPr id="44035" name="Content Placeholder 2">
            <a:extLst>
              <a:ext uri="{FF2B5EF4-FFF2-40B4-BE49-F238E27FC236}">
                <a16:creationId xmlns:a16="http://schemas.microsoft.com/office/drawing/2014/main" xmlns="" id="{078ABDD8-54F1-455D-9321-CF3DA2FC490D}"/>
              </a:ext>
            </a:extLst>
          </p:cNvPr>
          <p:cNvSpPr>
            <a:spLocks noGrp="1"/>
          </p:cNvSpPr>
          <p:nvPr>
            <p:ph idx="1"/>
          </p:nvPr>
        </p:nvSpPr>
        <p:spPr/>
        <p:txBody>
          <a:bodyPr/>
          <a:lstStyle/>
          <a:p>
            <a:pPr eaLnBrk="1" hangingPunct="1"/>
            <a:r>
              <a:rPr lang="en-US" altLang="en-US" sz="3600"/>
              <a:t>Cannot be used secretly where one partner is unwilling</a:t>
            </a:r>
          </a:p>
          <a:p>
            <a:pPr eaLnBrk="1" hangingPunct="1"/>
            <a:r>
              <a:rPr lang="en-US" altLang="en-US" sz="3600"/>
              <a:t>Disposal of used condoms may pose a public health hazard</a:t>
            </a:r>
          </a:p>
          <a:p>
            <a:endParaRPr lang="en-GB"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xmlns="" id="{E607A773-CA11-47E8-B625-7DA21694B73E}"/>
              </a:ext>
            </a:extLst>
          </p:cNvPr>
          <p:cNvSpPr>
            <a:spLocks noGrp="1"/>
          </p:cNvSpPr>
          <p:nvPr>
            <p:ph type="title"/>
          </p:nvPr>
        </p:nvSpPr>
        <p:spPr>
          <a:xfrm>
            <a:off x="457200" y="274638"/>
            <a:ext cx="8229600" cy="792162"/>
          </a:xfrm>
        </p:spPr>
        <p:txBody>
          <a:bodyPr/>
          <a:lstStyle/>
          <a:p>
            <a:pPr eaLnBrk="1" hangingPunct="1"/>
            <a:r>
              <a:rPr lang="en-US" altLang="en-US" b="1"/>
              <a:t>2.Female condom</a:t>
            </a:r>
          </a:p>
        </p:txBody>
      </p:sp>
      <p:sp>
        <p:nvSpPr>
          <p:cNvPr id="45059" name="Content Placeholder 2">
            <a:extLst>
              <a:ext uri="{FF2B5EF4-FFF2-40B4-BE49-F238E27FC236}">
                <a16:creationId xmlns:a16="http://schemas.microsoft.com/office/drawing/2014/main" xmlns="" id="{C2CB820F-8CB7-4D3D-8D80-AE50D00BF0C5}"/>
              </a:ext>
            </a:extLst>
          </p:cNvPr>
          <p:cNvSpPr>
            <a:spLocks noGrp="1"/>
          </p:cNvSpPr>
          <p:nvPr>
            <p:ph idx="1"/>
          </p:nvPr>
        </p:nvSpPr>
        <p:spPr>
          <a:xfrm>
            <a:off x="457200" y="1219200"/>
            <a:ext cx="8229600" cy="5334000"/>
          </a:xfrm>
        </p:spPr>
        <p:txBody>
          <a:bodyPr/>
          <a:lstStyle/>
          <a:p>
            <a:pPr eaLnBrk="1" hangingPunct="1"/>
            <a:r>
              <a:rPr lang="en-US" altLang="en-US"/>
              <a:t>This works the same way as the male condom but it is worn by the female partner.</a:t>
            </a:r>
          </a:p>
          <a:p>
            <a:pPr eaLnBrk="1" hangingPunct="1"/>
            <a:r>
              <a:rPr lang="en-US" altLang="en-US"/>
              <a:t>It is inserted into the vagina and has two rings whereby one fits in the cervix while the other one at the vulval opening</a:t>
            </a:r>
          </a:p>
          <a:p>
            <a:pPr eaLnBrk="1" hangingPunct="1"/>
            <a:r>
              <a:rPr lang="en-US" altLang="en-US"/>
              <a:t>For best results it is worn earlier at least ½ an hour or more before sexual intercourse.</a:t>
            </a:r>
          </a:p>
          <a:p>
            <a:pPr eaLnBrk="1" hangingPunct="1"/>
            <a:r>
              <a:rPr lang="en-US" altLang="en-US"/>
              <a:t>It should not be used together with the male condom at the same time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FE61AF42-1B02-4FE2-9C3C-34EFC095E439}"/>
              </a:ext>
            </a:extLst>
          </p:cNvPr>
          <p:cNvSpPr>
            <a:spLocks noGrp="1" noChangeArrowheads="1"/>
          </p:cNvSpPr>
          <p:nvPr>
            <p:ph type="title"/>
          </p:nvPr>
        </p:nvSpPr>
        <p:spPr>
          <a:xfrm>
            <a:off x="457200" y="0"/>
            <a:ext cx="8229600" cy="1143000"/>
          </a:xfrm>
        </p:spPr>
        <p:txBody>
          <a:bodyPr/>
          <a:lstStyle/>
          <a:p>
            <a:pPr eaLnBrk="1" hangingPunct="1"/>
            <a:r>
              <a:rPr lang="en-US" altLang="en-US" b="1">
                <a:solidFill>
                  <a:srgbClr val="7B9899"/>
                </a:solidFill>
              </a:rPr>
              <a:t>Definition of terms cont.</a:t>
            </a:r>
          </a:p>
        </p:txBody>
      </p:sp>
      <p:sp>
        <p:nvSpPr>
          <p:cNvPr id="7171" name="Rectangle 3">
            <a:extLst>
              <a:ext uri="{FF2B5EF4-FFF2-40B4-BE49-F238E27FC236}">
                <a16:creationId xmlns:a16="http://schemas.microsoft.com/office/drawing/2014/main" xmlns="" id="{DC6DA175-D8EF-4647-96A3-EAFE068029CC}"/>
              </a:ext>
            </a:extLst>
          </p:cNvPr>
          <p:cNvSpPr>
            <a:spLocks noGrp="1" noChangeArrowheads="1"/>
          </p:cNvSpPr>
          <p:nvPr>
            <p:ph idx="1"/>
          </p:nvPr>
        </p:nvSpPr>
        <p:spPr>
          <a:xfrm>
            <a:off x="228600" y="1143000"/>
            <a:ext cx="8915400" cy="5364163"/>
          </a:xfrm>
        </p:spPr>
        <p:txBody>
          <a:bodyPr/>
          <a:lstStyle/>
          <a:p>
            <a:pPr eaLnBrk="1" hangingPunct="1"/>
            <a:r>
              <a:rPr lang="en-US" altLang="en-US"/>
              <a:t>Population is the total number of people in a defined geographical area e.g a village, town, district or a country.</a:t>
            </a:r>
          </a:p>
          <a:p>
            <a:pPr eaLnBrk="1" hangingPunct="1"/>
            <a:r>
              <a:rPr lang="en-US" altLang="en-US"/>
              <a:t>Demography is the study of populations and their characteristics such as composition by gender, age, ethnicity, race and territorial distribution. It also includes the changes occurring within the population e.g birth rate, mortality, migrations and social mobility (change in status)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9FB9DBF6-6093-4B3D-AAB0-3E334CDF2189}"/>
              </a:ext>
            </a:extLst>
          </p:cNvPr>
          <p:cNvSpPr>
            <a:spLocks noGrp="1"/>
          </p:cNvSpPr>
          <p:nvPr>
            <p:ph type="title"/>
          </p:nvPr>
        </p:nvSpPr>
        <p:spPr/>
        <p:txBody>
          <a:bodyPr/>
          <a:lstStyle/>
          <a:p>
            <a:endParaRPr lang="en-GB" altLang="en-US"/>
          </a:p>
        </p:txBody>
      </p:sp>
      <p:pic>
        <p:nvPicPr>
          <p:cNvPr id="46083" name="Picture 2" descr="C:\Users\ISAAC\Downloads\fp 1.jpg">
            <a:extLst>
              <a:ext uri="{FF2B5EF4-FFF2-40B4-BE49-F238E27FC236}">
                <a16:creationId xmlns:a16="http://schemas.microsoft.com/office/drawing/2014/main" xmlns="" id="{EF348576-0C28-4AA9-A874-8098C9BB0F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49275" y="1371600"/>
            <a:ext cx="8045450" cy="5562600"/>
          </a:xfr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xmlns="" id="{1C56D14A-BCAA-4CEF-8CED-E45B26C1D719}"/>
              </a:ext>
            </a:extLst>
          </p:cNvPr>
          <p:cNvSpPr>
            <a:spLocks noGrp="1"/>
          </p:cNvSpPr>
          <p:nvPr>
            <p:ph type="title"/>
          </p:nvPr>
        </p:nvSpPr>
        <p:spPr/>
        <p:txBody>
          <a:bodyPr/>
          <a:lstStyle/>
          <a:p>
            <a:endParaRPr lang="en-GB" altLang="en-US"/>
          </a:p>
        </p:txBody>
      </p:sp>
      <p:pic>
        <p:nvPicPr>
          <p:cNvPr id="47107" name="Picture 2" descr="C:\Users\ISAAC\Downloads\fp 2.png">
            <a:extLst>
              <a:ext uri="{FF2B5EF4-FFF2-40B4-BE49-F238E27FC236}">
                <a16:creationId xmlns:a16="http://schemas.microsoft.com/office/drawing/2014/main" xmlns="" id="{F1FDBFD3-ADC7-47B3-98DA-606A50EF893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219200"/>
            <a:ext cx="8763000" cy="4876800"/>
          </a:xfr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2D396B73-BFE1-436D-BEE2-8233A6092F35}"/>
              </a:ext>
            </a:extLst>
          </p:cNvPr>
          <p:cNvSpPr>
            <a:spLocks noGrp="1"/>
          </p:cNvSpPr>
          <p:nvPr>
            <p:ph type="title"/>
          </p:nvPr>
        </p:nvSpPr>
        <p:spPr/>
        <p:txBody>
          <a:bodyPr/>
          <a:lstStyle/>
          <a:p>
            <a:endParaRPr lang="en-GB" altLang="en-US"/>
          </a:p>
        </p:txBody>
      </p:sp>
      <p:pic>
        <p:nvPicPr>
          <p:cNvPr id="48131" name="Picture 2" descr="C:\Users\ISAAC\Downloads\fp 3.jpg">
            <a:extLst>
              <a:ext uri="{FF2B5EF4-FFF2-40B4-BE49-F238E27FC236}">
                <a16:creationId xmlns:a16="http://schemas.microsoft.com/office/drawing/2014/main" xmlns="" id="{C4256C5F-5CC8-432A-97F1-4768426DEA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371600"/>
            <a:ext cx="6096000" cy="4800600"/>
          </a:xfr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BA54AA88-B4F6-40EF-9537-6B32B741E508}"/>
              </a:ext>
            </a:extLst>
          </p:cNvPr>
          <p:cNvSpPr>
            <a:spLocks noGrp="1"/>
          </p:cNvSpPr>
          <p:nvPr>
            <p:ph type="title"/>
          </p:nvPr>
        </p:nvSpPr>
        <p:spPr>
          <a:xfrm>
            <a:off x="457200" y="274638"/>
            <a:ext cx="8229600" cy="1020762"/>
          </a:xfrm>
        </p:spPr>
        <p:txBody>
          <a:bodyPr/>
          <a:lstStyle/>
          <a:p>
            <a:pPr eaLnBrk="1" hangingPunct="1"/>
            <a:r>
              <a:rPr lang="en-US" altLang="en-US" b="1"/>
              <a:t>Other barrier methods</a:t>
            </a:r>
          </a:p>
        </p:txBody>
      </p:sp>
      <p:sp>
        <p:nvSpPr>
          <p:cNvPr id="49155" name="Content Placeholder 2">
            <a:extLst>
              <a:ext uri="{FF2B5EF4-FFF2-40B4-BE49-F238E27FC236}">
                <a16:creationId xmlns:a16="http://schemas.microsoft.com/office/drawing/2014/main" xmlns="" id="{E6C804A0-F136-4AAC-8A06-0B9BE81C7387}"/>
              </a:ext>
            </a:extLst>
          </p:cNvPr>
          <p:cNvSpPr>
            <a:spLocks noGrp="1"/>
          </p:cNvSpPr>
          <p:nvPr>
            <p:ph idx="1"/>
          </p:nvPr>
        </p:nvSpPr>
        <p:spPr/>
        <p:txBody>
          <a:bodyPr/>
          <a:lstStyle/>
          <a:p>
            <a:pPr eaLnBrk="1" hangingPunct="1"/>
            <a:r>
              <a:rPr lang="en-US" altLang="en-US"/>
              <a:t>Diaphragm</a:t>
            </a:r>
          </a:p>
          <a:p>
            <a:pPr eaLnBrk="1" hangingPunct="1"/>
            <a:r>
              <a:rPr lang="en-US" altLang="en-US"/>
              <a:t>Cervical caps</a:t>
            </a:r>
          </a:p>
          <a:p>
            <a:pPr eaLnBrk="1" hangingPunct="1"/>
            <a:r>
              <a:rPr lang="en-US" altLang="en-US"/>
              <a:t>Spermicides</a:t>
            </a:r>
          </a:p>
          <a:p>
            <a:pPr eaLnBrk="1" hangingPunct="1"/>
            <a:endParaRPr lang="en-US" altLang="en-US"/>
          </a:p>
          <a:p>
            <a:pPr eaLnBrk="1" hangingPunct="1">
              <a:buFontTx/>
              <a:buNone/>
            </a:pPr>
            <a:r>
              <a:rPr lang="en-US" altLang="en-US"/>
              <a:t>These are not commonly used locally due to issues of availability and information about them.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xmlns="" id="{FE3A9FB8-CD9E-4EF0-AB72-F5277488FD58}"/>
              </a:ext>
            </a:extLst>
          </p:cNvPr>
          <p:cNvSpPr>
            <a:spLocks noGrp="1"/>
          </p:cNvSpPr>
          <p:nvPr>
            <p:ph type="title"/>
          </p:nvPr>
        </p:nvSpPr>
        <p:spPr/>
        <p:txBody>
          <a:bodyPr/>
          <a:lstStyle/>
          <a:p>
            <a:endParaRPr lang="en-GB" altLang="en-US"/>
          </a:p>
        </p:txBody>
      </p:sp>
      <p:pic>
        <p:nvPicPr>
          <p:cNvPr id="50179" name="Picture 2" descr="C:\Users\ISAAC\Downloads\fp 6.png">
            <a:extLst>
              <a:ext uri="{FF2B5EF4-FFF2-40B4-BE49-F238E27FC236}">
                <a16:creationId xmlns:a16="http://schemas.microsoft.com/office/drawing/2014/main" xmlns="" id="{A854751F-CBBC-439F-820A-FFFFABD4D20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990600"/>
            <a:ext cx="6858000" cy="5638800"/>
          </a:xfr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xmlns="" id="{D043D00C-5382-4264-8E9C-EF34D25C2AE7}"/>
              </a:ext>
            </a:extLst>
          </p:cNvPr>
          <p:cNvSpPr>
            <a:spLocks noGrp="1"/>
          </p:cNvSpPr>
          <p:nvPr>
            <p:ph type="title"/>
          </p:nvPr>
        </p:nvSpPr>
        <p:spPr/>
        <p:txBody>
          <a:bodyPr/>
          <a:lstStyle/>
          <a:p>
            <a:endParaRPr lang="en-GB" altLang="en-US"/>
          </a:p>
        </p:txBody>
      </p:sp>
      <p:pic>
        <p:nvPicPr>
          <p:cNvPr id="51203" name="Picture 2" descr="C:\Users\ISAAC\Downloads\fp 5.png">
            <a:extLst>
              <a:ext uri="{FF2B5EF4-FFF2-40B4-BE49-F238E27FC236}">
                <a16:creationId xmlns:a16="http://schemas.microsoft.com/office/drawing/2014/main" xmlns="" id="{B51E57D9-B79C-41AF-929D-9196F318492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28688" y="1371600"/>
            <a:ext cx="7286625" cy="5029200"/>
          </a:xfr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xmlns="" id="{17279FB9-2B22-42A6-B335-AC0D18A9978F}"/>
              </a:ext>
            </a:extLst>
          </p:cNvPr>
          <p:cNvSpPr>
            <a:spLocks noGrp="1"/>
          </p:cNvSpPr>
          <p:nvPr>
            <p:ph type="title"/>
          </p:nvPr>
        </p:nvSpPr>
        <p:spPr/>
        <p:txBody>
          <a:bodyPr/>
          <a:lstStyle/>
          <a:p>
            <a:endParaRPr lang="en-GB" altLang="en-US"/>
          </a:p>
        </p:txBody>
      </p:sp>
      <p:pic>
        <p:nvPicPr>
          <p:cNvPr id="52227" name="Picture 2" descr="C:\Users\ISAAC\Downloads\fp 7.jpg">
            <a:extLst>
              <a:ext uri="{FF2B5EF4-FFF2-40B4-BE49-F238E27FC236}">
                <a16:creationId xmlns:a16="http://schemas.microsoft.com/office/drawing/2014/main" xmlns="" id="{17A020C7-E13F-477B-8A84-C3B9A6DB32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295400"/>
            <a:ext cx="6477000" cy="5486400"/>
          </a:xfr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xmlns="" id="{4B14E36C-D4E7-4DD7-ADE5-6A50C8CA2DD2}"/>
              </a:ext>
            </a:extLst>
          </p:cNvPr>
          <p:cNvSpPr>
            <a:spLocks noGrp="1"/>
          </p:cNvSpPr>
          <p:nvPr>
            <p:ph type="title"/>
          </p:nvPr>
        </p:nvSpPr>
        <p:spPr>
          <a:xfrm>
            <a:off x="457200" y="274638"/>
            <a:ext cx="8229600" cy="868362"/>
          </a:xfrm>
        </p:spPr>
        <p:txBody>
          <a:bodyPr/>
          <a:lstStyle/>
          <a:p>
            <a:pPr eaLnBrk="1" hangingPunct="1"/>
            <a:r>
              <a:rPr lang="en-US" altLang="en-US" b="1"/>
              <a:t>B. HORMONAL CONTRACEPTIVES</a:t>
            </a:r>
          </a:p>
        </p:txBody>
      </p:sp>
      <p:sp>
        <p:nvSpPr>
          <p:cNvPr id="38915" name="Content Placeholder 2">
            <a:extLst>
              <a:ext uri="{FF2B5EF4-FFF2-40B4-BE49-F238E27FC236}">
                <a16:creationId xmlns:a16="http://schemas.microsoft.com/office/drawing/2014/main" xmlns="" id="{2BF8B316-18E9-4AA2-A607-601C0DFED776}"/>
              </a:ext>
            </a:extLst>
          </p:cNvPr>
          <p:cNvSpPr>
            <a:spLocks noGrp="1"/>
          </p:cNvSpPr>
          <p:nvPr>
            <p:ph idx="1"/>
          </p:nvPr>
        </p:nvSpPr>
        <p:spPr>
          <a:xfrm>
            <a:off x="0" y="1295400"/>
            <a:ext cx="8991600" cy="4830763"/>
          </a:xfrm>
        </p:spPr>
        <p:txBody>
          <a:bodyPr/>
          <a:lstStyle/>
          <a:p>
            <a:pPr eaLnBrk="1" hangingPunct="1">
              <a:defRPr/>
            </a:pPr>
            <a:r>
              <a:rPr lang="en-US" sz="3600" dirty="0"/>
              <a:t>These contain artificial/synthetic hormones that mimic the natural estrogen and progesterone hormones produced by the ovary.</a:t>
            </a:r>
          </a:p>
          <a:p>
            <a:pPr eaLnBrk="1" hangingPunct="1">
              <a:defRPr/>
            </a:pPr>
            <a:r>
              <a:rPr lang="en-US" sz="3600" dirty="0"/>
              <a:t>They interfere with the normal functioning of the natural estrogen and progesterone hence preventing ovulation.</a:t>
            </a:r>
          </a:p>
          <a:p>
            <a:pPr eaLnBrk="1" hangingPunct="1">
              <a:defRPr/>
            </a:pPr>
            <a:endParaRPr lang="en-US" dirty="0"/>
          </a:p>
          <a:p>
            <a:pPr marL="0" indent="0" eaLnBrk="1" hangingPunct="1">
              <a:buFont typeface="Arial" panose="020B0604020202020204" pitchFamily="34" charset="0"/>
              <a:buNone/>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xmlns="" id="{E38141F0-887A-4F05-A6C7-6AD6E15D8A3F}"/>
              </a:ext>
            </a:extLst>
          </p:cNvPr>
          <p:cNvSpPr>
            <a:spLocks noGrp="1"/>
          </p:cNvSpPr>
          <p:nvPr>
            <p:ph type="title"/>
          </p:nvPr>
        </p:nvSpPr>
        <p:spPr/>
        <p:txBody>
          <a:bodyPr/>
          <a:lstStyle/>
          <a:p>
            <a:endParaRPr lang="en-GB" altLang="en-US"/>
          </a:p>
        </p:txBody>
      </p:sp>
      <p:sp>
        <p:nvSpPr>
          <p:cNvPr id="3" name="Content Placeholder 2">
            <a:extLst>
              <a:ext uri="{FF2B5EF4-FFF2-40B4-BE49-F238E27FC236}">
                <a16:creationId xmlns:a16="http://schemas.microsoft.com/office/drawing/2014/main" xmlns="" id="{51EE8103-1CF9-4426-B783-82DCEE063416}"/>
              </a:ext>
            </a:extLst>
          </p:cNvPr>
          <p:cNvSpPr>
            <a:spLocks noGrp="1"/>
          </p:cNvSpPr>
          <p:nvPr>
            <p:ph idx="1"/>
          </p:nvPr>
        </p:nvSpPr>
        <p:spPr>
          <a:xfrm>
            <a:off x="457200" y="1447800"/>
            <a:ext cx="8229600" cy="4953000"/>
          </a:xfrm>
        </p:spPr>
        <p:txBody>
          <a:bodyPr/>
          <a:lstStyle/>
          <a:p>
            <a:pPr eaLnBrk="1" hangingPunct="1">
              <a:defRPr/>
            </a:pPr>
            <a:r>
              <a:rPr lang="en-US" sz="3600" dirty="0"/>
              <a:t>They include:-</a:t>
            </a:r>
          </a:p>
          <a:p>
            <a:pPr eaLnBrk="1" hangingPunct="1">
              <a:buFont typeface="Wingdings" pitchFamily="2" charset="2"/>
              <a:buChar char="v"/>
              <a:defRPr/>
            </a:pPr>
            <a:r>
              <a:rPr lang="en-US" sz="3600" dirty="0"/>
              <a:t>The combined oral contraceptive (COC)</a:t>
            </a:r>
          </a:p>
          <a:p>
            <a:pPr eaLnBrk="1" hangingPunct="1">
              <a:buFont typeface="Wingdings" pitchFamily="2" charset="2"/>
              <a:buChar char="v"/>
              <a:defRPr/>
            </a:pPr>
            <a:r>
              <a:rPr lang="en-US" sz="3600" dirty="0"/>
              <a:t>Progesterone only pill (mini pill)</a:t>
            </a:r>
          </a:p>
          <a:p>
            <a:pPr eaLnBrk="1" hangingPunct="1">
              <a:buFont typeface="Wingdings" pitchFamily="2" charset="2"/>
              <a:buChar char="v"/>
              <a:defRPr/>
            </a:pPr>
            <a:r>
              <a:rPr lang="en-US" sz="3600" dirty="0"/>
              <a:t>Injectable progesterone based contraceptives</a:t>
            </a:r>
          </a:p>
          <a:p>
            <a:pPr eaLnBrk="1" hangingPunct="1">
              <a:buFont typeface="Wingdings" pitchFamily="2" charset="2"/>
              <a:buChar char="v"/>
              <a:defRPr/>
            </a:pPr>
            <a:r>
              <a:rPr lang="en-US" sz="3600" dirty="0"/>
              <a:t>Long life progesterone based implants</a:t>
            </a:r>
          </a:p>
          <a:p>
            <a:pPr marL="0" indent="0">
              <a:buFont typeface="Arial" panose="020B0604020202020204" pitchFamily="34" charset="0"/>
              <a:buNone/>
              <a:defRPr/>
            </a:pPr>
            <a:endParaRPr lang="en-GB" sz="3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xmlns="" id="{D8DC6709-355F-4BD2-95E4-AAE9AFBB10FC}"/>
              </a:ext>
            </a:extLst>
          </p:cNvPr>
          <p:cNvSpPr>
            <a:spLocks noGrp="1"/>
          </p:cNvSpPr>
          <p:nvPr>
            <p:ph type="title"/>
          </p:nvPr>
        </p:nvSpPr>
        <p:spPr>
          <a:xfrm>
            <a:off x="457200" y="274638"/>
            <a:ext cx="8229600" cy="1096962"/>
          </a:xfrm>
        </p:spPr>
        <p:txBody>
          <a:bodyPr/>
          <a:lstStyle/>
          <a:p>
            <a:pPr eaLnBrk="1" hangingPunct="1"/>
            <a:r>
              <a:rPr lang="en-US" altLang="en-US" sz="3600" b="1"/>
              <a:t>1. THE COMBINED ORAL CONTRACEPTIVE PILL (COC)</a:t>
            </a:r>
          </a:p>
        </p:txBody>
      </p:sp>
      <p:sp>
        <p:nvSpPr>
          <p:cNvPr id="55299" name="Content Placeholder 2">
            <a:extLst>
              <a:ext uri="{FF2B5EF4-FFF2-40B4-BE49-F238E27FC236}">
                <a16:creationId xmlns:a16="http://schemas.microsoft.com/office/drawing/2014/main" xmlns="" id="{19CA003B-634C-4696-AF38-17F58040662D}"/>
              </a:ext>
            </a:extLst>
          </p:cNvPr>
          <p:cNvSpPr>
            <a:spLocks noGrp="1"/>
          </p:cNvSpPr>
          <p:nvPr>
            <p:ph idx="1"/>
          </p:nvPr>
        </p:nvSpPr>
        <p:spPr>
          <a:xfrm>
            <a:off x="304800" y="1295400"/>
            <a:ext cx="8686800" cy="5257800"/>
          </a:xfrm>
        </p:spPr>
        <p:txBody>
          <a:bodyPr/>
          <a:lstStyle/>
          <a:p>
            <a:pPr eaLnBrk="1" hangingPunct="1"/>
            <a:r>
              <a:rPr lang="en-US" altLang="en-US"/>
              <a:t>Contain both estrogen and progesterone in low doses.</a:t>
            </a:r>
          </a:p>
          <a:p>
            <a:pPr eaLnBrk="1" hangingPunct="1"/>
            <a:r>
              <a:rPr lang="en-US" altLang="en-US"/>
              <a:t>Come in packs containing 21 active pills and 7 iron pills (reminder)</a:t>
            </a:r>
          </a:p>
          <a:p>
            <a:pPr eaLnBrk="1" hangingPunct="1"/>
            <a:r>
              <a:rPr lang="en-US" altLang="en-US"/>
              <a:t>Taken orally 1pill daily</a:t>
            </a:r>
          </a:p>
          <a:p>
            <a:pPr eaLnBrk="1" hangingPunct="1"/>
            <a:r>
              <a:rPr lang="en-US" altLang="en-US"/>
              <a:t>These suppress ovulation.</a:t>
            </a:r>
          </a:p>
          <a:p>
            <a:pPr eaLnBrk="1" hangingPunct="1"/>
            <a:r>
              <a:rPr lang="en-US" altLang="en-US"/>
              <a:t>They also thicken the cervical mucus making it difficult for sperms to pass through.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F6768D76-520B-4043-B3D0-1FADC2AE9F77}"/>
              </a:ext>
            </a:extLst>
          </p:cNvPr>
          <p:cNvSpPr>
            <a:spLocks noGrp="1" noChangeArrowheads="1"/>
          </p:cNvSpPr>
          <p:nvPr>
            <p:ph type="title"/>
          </p:nvPr>
        </p:nvSpPr>
        <p:spPr>
          <a:xfrm>
            <a:off x="457200" y="0"/>
            <a:ext cx="8229600" cy="685800"/>
          </a:xfrm>
        </p:spPr>
        <p:txBody>
          <a:bodyPr rtlCol="0">
            <a:normAutofit fontScale="90000"/>
          </a:bodyPr>
          <a:lstStyle/>
          <a:p>
            <a:pPr eaLnBrk="1" fontAlgn="auto" hangingPunct="1">
              <a:spcAft>
                <a:spcPts val="0"/>
              </a:spcAft>
              <a:defRPr/>
            </a:pPr>
            <a:r>
              <a:rPr lang="en-US" sz="4000" b="1" dirty="0"/>
              <a:t>Definition of terms cont</a:t>
            </a:r>
            <a:r>
              <a:rPr lang="en-US" sz="4000" dirty="0"/>
              <a:t>.</a:t>
            </a:r>
          </a:p>
        </p:txBody>
      </p:sp>
      <p:sp>
        <p:nvSpPr>
          <p:cNvPr id="6147" name="Rectangle 3">
            <a:extLst>
              <a:ext uri="{FF2B5EF4-FFF2-40B4-BE49-F238E27FC236}">
                <a16:creationId xmlns:a16="http://schemas.microsoft.com/office/drawing/2014/main" xmlns="" id="{CD67907D-F02D-44F9-ADAA-310A81E03E9C}"/>
              </a:ext>
            </a:extLst>
          </p:cNvPr>
          <p:cNvSpPr>
            <a:spLocks noGrp="1" noChangeArrowheads="1"/>
          </p:cNvSpPr>
          <p:nvPr>
            <p:ph idx="1"/>
          </p:nvPr>
        </p:nvSpPr>
        <p:spPr>
          <a:xfrm>
            <a:off x="0" y="685800"/>
            <a:ext cx="8991600" cy="6172200"/>
          </a:xfrm>
        </p:spPr>
        <p:txBody>
          <a:bodyPr/>
          <a:lstStyle/>
          <a:p>
            <a:pPr eaLnBrk="1" hangingPunct="1">
              <a:lnSpc>
                <a:spcPct val="80000"/>
              </a:lnSpc>
              <a:defRPr/>
            </a:pPr>
            <a:r>
              <a:rPr lang="en-US" i="1" dirty="0"/>
              <a:t>Development</a:t>
            </a:r>
            <a:r>
              <a:rPr lang="en-US" dirty="0"/>
              <a:t> is a positive change in the society such as: better housing, better education, transportation, improvement in infrastructure such as roads schools and health facilities.</a:t>
            </a:r>
          </a:p>
          <a:p>
            <a:pPr eaLnBrk="1" hangingPunct="1">
              <a:lnSpc>
                <a:spcPct val="80000"/>
              </a:lnSpc>
              <a:defRPr/>
            </a:pPr>
            <a:r>
              <a:rPr lang="en-US" i="1" dirty="0"/>
              <a:t>Total Fertility Rate. </a:t>
            </a:r>
          </a:p>
          <a:p>
            <a:pPr marL="0" indent="0" eaLnBrk="1" hangingPunct="1">
              <a:lnSpc>
                <a:spcPct val="80000"/>
              </a:lnSpc>
              <a:buFont typeface="Arial" panose="020B0604020202020204" pitchFamily="34" charset="0"/>
              <a:buNone/>
              <a:defRPr/>
            </a:pPr>
            <a:r>
              <a:rPr lang="en-US" dirty="0"/>
              <a:t>Is the average number of births per woman during her reproductive age (12-49years). It reduced from 8.1 births per woman In 1978 to 4.6 in 2008.</a:t>
            </a:r>
          </a:p>
          <a:p>
            <a:pPr eaLnBrk="1" hangingPunct="1">
              <a:lnSpc>
                <a:spcPct val="80000"/>
              </a:lnSpc>
              <a:defRPr/>
            </a:pPr>
            <a:r>
              <a:rPr lang="en-US" i="1" dirty="0"/>
              <a:t>Crude birth rates. </a:t>
            </a:r>
          </a:p>
          <a:p>
            <a:pPr marL="0" indent="0" eaLnBrk="1" hangingPunct="1">
              <a:lnSpc>
                <a:spcPct val="80000"/>
              </a:lnSpc>
              <a:buFont typeface="Arial" panose="020B0604020202020204" pitchFamily="34" charset="0"/>
              <a:buNone/>
              <a:defRPr/>
            </a:pPr>
            <a:r>
              <a:rPr lang="en-US" dirty="0"/>
              <a:t>This is the number of births per 1000 population per year.</a:t>
            </a:r>
          </a:p>
          <a:p>
            <a:pPr eaLnBrk="1" hangingPunct="1">
              <a:lnSpc>
                <a:spcPct val="80000"/>
              </a:lnSpc>
              <a:defRPr/>
            </a:pPr>
            <a:r>
              <a:rPr lang="en-US" i="1" dirty="0"/>
              <a:t>Crude death rate. </a:t>
            </a:r>
          </a:p>
          <a:p>
            <a:pPr marL="0" indent="0" eaLnBrk="1" hangingPunct="1">
              <a:lnSpc>
                <a:spcPct val="80000"/>
              </a:lnSpc>
              <a:buFont typeface="Arial" panose="020B0604020202020204" pitchFamily="34" charset="0"/>
              <a:buNone/>
              <a:defRPr/>
            </a:pPr>
            <a:r>
              <a:rPr lang="en-US" dirty="0"/>
              <a:t>This is the number of deaths per 1000 population per year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xmlns="" id="{4936E56C-E20F-486D-A963-069ABA1D0AC0}"/>
              </a:ext>
            </a:extLst>
          </p:cNvPr>
          <p:cNvSpPr>
            <a:spLocks noGrp="1"/>
          </p:cNvSpPr>
          <p:nvPr>
            <p:ph type="title"/>
          </p:nvPr>
        </p:nvSpPr>
        <p:spPr>
          <a:xfrm>
            <a:off x="457200" y="0"/>
            <a:ext cx="8229600" cy="838200"/>
          </a:xfrm>
        </p:spPr>
        <p:txBody>
          <a:bodyPr/>
          <a:lstStyle/>
          <a:p>
            <a:pPr eaLnBrk="1" hangingPunct="1"/>
            <a:r>
              <a:rPr lang="en-US" altLang="en-US" sz="3600" b="1"/>
              <a:t>Contraceptive benefits of COC</a:t>
            </a:r>
          </a:p>
        </p:txBody>
      </p:sp>
      <p:sp>
        <p:nvSpPr>
          <p:cNvPr id="46083" name="Content Placeholder 2">
            <a:extLst>
              <a:ext uri="{FF2B5EF4-FFF2-40B4-BE49-F238E27FC236}">
                <a16:creationId xmlns:a16="http://schemas.microsoft.com/office/drawing/2014/main" xmlns="" id="{EDF7FC7D-AFB2-4EE9-A735-14AFFC7762BF}"/>
              </a:ext>
            </a:extLst>
          </p:cNvPr>
          <p:cNvSpPr>
            <a:spLocks noGrp="1"/>
          </p:cNvSpPr>
          <p:nvPr>
            <p:ph idx="1"/>
          </p:nvPr>
        </p:nvSpPr>
        <p:spPr>
          <a:xfrm>
            <a:off x="457200" y="762000"/>
            <a:ext cx="8229600" cy="6019800"/>
          </a:xfrm>
        </p:spPr>
        <p:txBody>
          <a:bodyPr/>
          <a:lstStyle/>
          <a:p>
            <a:pPr eaLnBrk="1" hangingPunct="1">
              <a:defRPr/>
            </a:pPr>
            <a:r>
              <a:rPr lang="en-US" sz="3600" dirty="0"/>
              <a:t>COCs are highly effective and are effective immediately when started</a:t>
            </a:r>
          </a:p>
          <a:p>
            <a:pPr marL="0" indent="0" eaLnBrk="1" hangingPunct="1">
              <a:buFont typeface="Arial" panose="020B0604020202020204" pitchFamily="34" charset="0"/>
              <a:buNone/>
              <a:defRPr/>
            </a:pPr>
            <a:r>
              <a:rPr lang="en-US" sz="3600" dirty="0"/>
              <a:t>• COCs are safe for the majority of women. </a:t>
            </a:r>
          </a:p>
          <a:p>
            <a:pPr eaLnBrk="1" hangingPunct="1">
              <a:buFontTx/>
              <a:buNone/>
              <a:defRPr/>
            </a:pPr>
            <a:r>
              <a:rPr lang="en-US" sz="3600" dirty="0"/>
              <a:t>• 	COCs are easy to use. </a:t>
            </a:r>
          </a:p>
          <a:p>
            <a:pPr eaLnBrk="1" hangingPunct="1">
              <a:buFontTx/>
              <a:buNone/>
              <a:defRPr/>
            </a:pPr>
            <a:r>
              <a:rPr lang="en-US" sz="3600" dirty="0"/>
              <a:t>• 	COCs can be provided by trained non-clinical service providers.  </a:t>
            </a:r>
          </a:p>
          <a:p>
            <a:pPr eaLnBrk="1" hangingPunct="1">
              <a:buFontTx/>
              <a:buNone/>
              <a:defRPr/>
            </a:pPr>
            <a:r>
              <a:rPr lang="en-US" sz="3600" dirty="0"/>
              <a:t>• 	A pelvic exam is not required to initiate use of COCs.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xmlns="" id="{3CA3B153-EA50-4CB7-BA18-79C87E334D73}"/>
              </a:ext>
            </a:extLst>
          </p:cNvPr>
          <p:cNvSpPr>
            <a:spLocks noGrp="1"/>
          </p:cNvSpPr>
          <p:nvPr>
            <p:ph type="title"/>
          </p:nvPr>
        </p:nvSpPr>
        <p:spPr>
          <a:xfrm>
            <a:off x="457200" y="274638"/>
            <a:ext cx="8229600" cy="868362"/>
          </a:xfrm>
        </p:spPr>
        <p:txBody>
          <a:bodyPr/>
          <a:lstStyle/>
          <a:p>
            <a:pPr eaLnBrk="1" hangingPunct="1"/>
            <a:r>
              <a:rPr lang="en-US" altLang="en-US" sz="4000" b="1"/>
              <a:t>Other benefits of COC Pills</a:t>
            </a:r>
          </a:p>
        </p:txBody>
      </p:sp>
      <p:sp>
        <p:nvSpPr>
          <p:cNvPr id="58371" name="Content Placeholder 2">
            <a:extLst>
              <a:ext uri="{FF2B5EF4-FFF2-40B4-BE49-F238E27FC236}">
                <a16:creationId xmlns:a16="http://schemas.microsoft.com/office/drawing/2014/main" xmlns="" id="{0AECCDA3-4898-4BB5-8F35-4C9AD4851136}"/>
              </a:ext>
            </a:extLst>
          </p:cNvPr>
          <p:cNvSpPr>
            <a:spLocks noGrp="1"/>
          </p:cNvSpPr>
          <p:nvPr>
            <p:ph idx="1"/>
          </p:nvPr>
        </p:nvSpPr>
        <p:spPr>
          <a:xfrm>
            <a:off x="457200" y="1295400"/>
            <a:ext cx="8229600" cy="5105400"/>
          </a:xfrm>
        </p:spPr>
        <p:txBody>
          <a:bodyPr/>
          <a:lstStyle/>
          <a:p>
            <a:pPr eaLnBrk="1" hangingPunct="1"/>
            <a:r>
              <a:rPr lang="en-US" altLang="en-US" sz="3600"/>
              <a:t>To alleviate menstrual disorders, including dysmenorrhea (painful periods), irregular cycles, and premenstrual mood syndrome.</a:t>
            </a:r>
          </a:p>
          <a:p>
            <a:pPr eaLnBrk="1" hangingPunct="1"/>
            <a:r>
              <a:rPr lang="en-US" altLang="en-US" sz="3600"/>
              <a:t>They are prescribed to treat acne or hirsutism, as well.</a:t>
            </a:r>
          </a:p>
          <a:p>
            <a:pPr eaLnBrk="1" hangingPunct="1"/>
            <a:r>
              <a:rPr lang="en-US" altLang="en-US" sz="3600"/>
              <a:t>Help to prevent anemia especially to clients who have been having heavy menstruation  </a:t>
            </a:r>
          </a:p>
          <a:p>
            <a:pPr eaLnBrk="1" hangingPunct="1"/>
            <a:endParaRPr lang="en-US" altLang="en-US" sz="36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xmlns="" id="{EE2942AD-9179-4CE1-BCA2-E207EB1AD977}"/>
              </a:ext>
            </a:extLst>
          </p:cNvPr>
          <p:cNvSpPr>
            <a:spLocks noGrp="1"/>
          </p:cNvSpPr>
          <p:nvPr>
            <p:ph type="title"/>
          </p:nvPr>
        </p:nvSpPr>
        <p:spPr>
          <a:xfrm>
            <a:off x="0" y="-76200"/>
            <a:ext cx="8991600" cy="914400"/>
          </a:xfrm>
        </p:spPr>
        <p:txBody>
          <a:bodyPr/>
          <a:lstStyle/>
          <a:p>
            <a:pPr eaLnBrk="1" hangingPunct="1"/>
            <a:r>
              <a:rPr lang="en-US" altLang="en-US" sz="4000" b="1"/>
              <a:t>Non contraceptive benefits of COCs</a:t>
            </a:r>
          </a:p>
        </p:txBody>
      </p:sp>
      <p:sp>
        <p:nvSpPr>
          <p:cNvPr id="59395" name="Content Placeholder 2">
            <a:extLst>
              <a:ext uri="{FF2B5EF4-FFF2-40B4-BE49-F238E27FC236}">
                <a16:creationId xmlns:a16="http://schemas.microsoft.com/office/drawing/2014/main" xmlns="" id="{4253AEDA-1F2C-40BE-A239-DC67F87ADE51}"/>
              </a:ext>
            </a:extLst>
          </p:cNvPr>
          <p:cNvSpPr>
            <a:spLocks noGrp="1"/>
          </p:cNvSpPr>
          <p:nvPr>
            <p:ph idx="1"/>
          </p:nvPr>
        </p:nvSpPr>
        <p:spPr>
          <a:xfrm>
            <a:off x="152400" y="838200"/>
            <a:ext cx="8991600" cy="5867400"/>
          </a:xfrm>
        </p:spPr>
        <p:txBody>
          <a:bodyPr/>
          <a:lstStyle/>
          <a:p>
            <a:pPr eaLnBrk="1" hangingPunct="1"/>
            <a:r>
              <a:rPr lang="en-US" altLang="en-US"/>
              <a:t>Reduction of menstrual ﬂow (lighter, shorter periods) </a:t>
            </a:r>
          </a:p>
          <a:p>
            <a:pPr eaLnBrk="1" hangingPunct="1">
              <a:buFontTx/>
              <a:buNone/>
            </a:pPr>
            <a:r>
              <a:rPr lang="en-US" altLang="en-US"/>
              <a:t>• 	Decrease in dysmenorrhea (painful periods)  </a:t>
            </a:r>
          </a:p>
          <a:p>
            <a:pPr eaLnBrk="1" hangingPunct="1">
              <a:buFontTx/>
              <a:buNone/>
            </a:pPr>
            <a:r>
              <a:rPr lang="en-US" altLang="en-US"/>
              <a:t>• 	Reduction of symptoms of endometriosis </a:t>
            </a:r>
          </a:p>
          <a:p>
            <a:pPr eaLnBrk="1" hangingPunct="1">
              <a:buFontTx/>
              <a:buNone/>
            </a:pPr>
            <a:r>
              <a:rPr lang="en-US" altLang="en-US"/>
              <a:t>• 	Improvement and prevention of anemia </a:t>
            </a:r>
          </a:p>
          <a:p>
            <a:pPr eaLnBrk="1" hangingPunct="1">
              <a:buFontTx/>
              <a:buNone/>
            </a:pPr>
            <a:r>
              <a:rPr lang="en-US" altLang="en-US"/>
              <a:t>• 	Protection against ovarian and endometrial cancer </a:t>
            </a:r>
          </a:p>
          <a:p>
            <a:pPr eaLnBrk="1" hangingPunct="1">
              <a:buFontTx/>
              <a:buNone/>
            </a:pPr>
            <a:r>
              <a:rPr lang="en-US" altLang="en-US"/>
              <a:t>• 	Treatment for acne and hirsutism </a:t>
            </a:r>
          </a:p>
          <a:p>
            <a:pPr eaLnBrk="1" hangingPunct="1">
              <a:buFontTx/>
              <a:buNone/>
            </a:pPr>
            <a:r>
              <a:rPr lang="en-US" altLang="en-US"/>
              <a:t/>
            </a:r>
            <a:br>
              <a:rPr lang="en-US" altLang="en-US"/>
            </a:br>
            <a:r>
              <a:rPr lang="en-US" altLang="en-US"/>
              <a:t> </a:t>
            </a:r>
          </a:p>
          <a:p>
            <a:pPr eaLnBrk="1" hangingPunct="1">
              <a:buFontTx/>
              <a:buNone/>
            </a:pPr>
            <a:endParaRPr lang="en-US"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E3110E25-A933-44EA-97FB-4C3E281E97F2}"/>
              </a:ext>
            </a:extLst>
          </p:cNvPr>
          <p:cNvSpPr>
            <a:spLocks noGrp="1"/>
          </p:cNvSpPr>
          <p:nvPr>
            <p:ph type="title"/>
          </p:nvPr>
        </p:nvSpPr>
        <p:spPr>
          <a:xfrm>
            <a:off x="0" y="76200"/>
            <a:ext cx="9144000" cy="1066800"/>
          </a:xfrm>
        </p:spPr>
        <p:txBody>
          <a:bodyPr rtlCol="0">
            <a:normAutofit fontScale="90000"/>
          </a:bodyPr>
          <a:lstStyle/>
          <a:p>
            <a:pPr eaLnBrk="1" fontAlgn="auto" hangingPunct="1">
              <a:spcAft>
                <a:spcPts val="0"/>
              </a:spcAft>
              <a:defRPr/>
            </a:pPr>
            <a:r>
              <a:rPr lang="en-US" b="1" dirty="0"/>
              <a:t/>
            </a:r>
            <a:br>
              <a:rPr lang="en-US" b="1" dirty="0"/>
            </a:br>
            <a:r>
              <a:rPr lang="en-US" b="1" dirty="0"/>
              <a:t>Limitations and Side Effects of COCs </a:t>
            </a:r>
            <a:r>
              <a:rPr lang="en-US" dirty="0"/>
              <a:t/>
            </a:r>
            <a:br>
              <a:rPr lang="en-US" dirty="0"/>
            </a:br>
            <a:endParaRPr lang="en-US" dirty="0"/>
          </a:p>
        </p:txBody>
      </p:sp>
      <p:sp>
        <p:nvSpPr>
          <p:cNvPr id="60419" name="Content Placeholder 2">
            <a:extLst>
              <a:ext uri="{FF2B5EF4-FFF2-40B4-BE49-F238E27FC236}">
                <a16:creationId xmlns:a16="http://schemas.microsoft.com/office/drawing/2014/main" xmlns="" id="{C7E38093-D724-4364-8041-F35723DFEA06}"/>
              </a:ext>
            </a:extLst>
          </p:cNvPr>
          <p:cNvSpPr>
            <a:spLocks noGrp="1"/>
          </p:cNvSpPr>
          <p:nvPr>
            <p:ph idx="1"/>
          </p:nvPr>
        </p:nvSpPr>
        <p:spPr>
          <a:xfrm>
            <a:off x="0" y="1066800"/>
            <a:ext cx="9144000" cy="5791200"/>
          </a:xfrm>
        </p:spPr>
        <p:txBody>
          <a:bodyPr/>
          <a:lstStyle/>
          <a:p>
            <a:pPr marL="514350" indent="-514350" eaLnBrk="1" hangingPunct="1">
              <a:buFontTx/>
              <a:buAutoNum type="arabicPeriod"/>
            </a:pPr>
            <a:r>
              <a:rPr lang="en-US" altLang="en-US" sz="3600"/>
              <a:t>COCs must be taken daily to be effective, preferably at the same time each day.</a:t>
            </a:r>
          </a:p>
          <a:p>
            <a:pPr marL="514350" indent="-514350" eaLnBrk="1" hangingPunct="1">
              <a:buFontTx/>
              <a:buAutoNum type="arabicPeriod"/>
            </a:pPr>
            <a:r>
              <a:rPr lang="en-US" altLang="en-US" sz="3600"/>
              <a:t>Effectiveness of COCs might be decreased when taken concurrently with other drugs (e.g., certain anti- tuberculosis, anti-epileptic, and antiretroviral drugs).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xmlns="" id="{4BC03BDB-7ECF-4158-B78A-EC75A7AE0693}"/>
              </a:ext>
            </a:extLst>
          </p:cNvPr>
          <p:cNvSpPr>
            <a:spLocks noGrp="1"/>
          </p:cNvSpPr>
          <p:nvPr>
            <p:ph type="title"/>
          </p:nvPr>
        </p:nvSpPr>
        <p:spPr/>
        <p:txBody>
          <a:bodyPr/>
          <a:lstStyle/>
          <a:p>
            <a:endParaRPr lang="en-GB" altLang="en-US"/>
          </a:p>
        </p:txBody>
      </p:sp>
      <p:sp>
        <p:nvSpPr>
          <p:cNvPr id="3" name="Content Placeholder 2">
            <a:extLst>
              <a:ext uri="{FF2B5EF4-FFF2-40B4-BE49-F238E27FC236}">
                <a16:creationId xmlns:a16="http://schemas.microsoft.com/office/drawing/2014/main" xmlns="" id="{605B4980-7547-45F5-BD80-A8DCED101D4E}"/>
              </a:ext>
            </a:extLst>
          </p:cNvPr>
          <p:cNvSpPr>
            <a:spLocks noGrp="1"/>
          </p:cNvSpPr>
          <p:nvPr>
            <p:ph idx="1"/>
          </p:nvPr>
        </p:nvSpPr>
        <p:spPr/>
        <p:txBody>
          <a:bodyPr/>
          <a:lstStyle/>
          <a:p>
            <a:pPr marL="0" indent="0" eaLnBrk="1" hangingPunct="1">
              <a:buFont typeface="Arial" panose="020B0604020202020204" pitchFamily="34" charset="0"/>
              <a:buNone/>
              <a:defRPr/>
            </a:pPr>
            <a:r>
              <a:rPr lang="en-US" dirty="0"/>
              <a:t>3. Clients should refer to MEC for possible interactions. </a:t>
            </a:r>
          </a:p>
          <a:p>
            <a:pPr marL="0" indent="0" eaLnBrk="1" hangingPunct="1">
              <a:buFont typeface="Arial" panose="020B0604020202020204" pitchFamily="34" charset="0"/>
              <a:buNone/>
              <a:defRPr/>
            </a:pPr>
            <a:r>
              <a:rPr lang="en-US" dirty="0"/>
              <a:t>4. Effectiveness could be lowered in cases of gastroenteritis, severe vomiting, and diarrhea. </a:t>
            </a:r>
          </a:p>
          <a:p>
            <a:pPr marL="0" indent="0" eaLnBrk="1" hangingPunct="1">
              <a:buFont typeface="Arial" panose="020B0604020202020204" pitchFamily="34" charset="0"/>
              <a:buNone/>
              <a:defRPr/>
            </a:pPr>
            <a:r>
              <a:rPr lang="en-US" dirty="0"/>
              <a:t>5. COCs offer no protection against STls, including hepatitis B and HIV. Therefore, at-risk individuals should use condoms to ensure protection against STIs. </a:t>
            </a:r>
          </a:p>
          <a:p>
            <a:pPr>
              <a:defRPr/>
            </a:pP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xmlns="" id="{39AD7FDC-CAC7-491C-BFAC-D5C504AFB591}"/>
              </a:ext>
            </a:extLst>
          </p:cNvPr>
          <p:cNvSpPr>
            <a:spLocks noGrp="1"/>
          </p:cNvSpPr>
          <p:nvPr>
            <p:ph type="title"/>
          </p:nvPr>
        </p:nvSpPr>
        <p:spPr>
          <a:xfrm>
            <a:off x="457200" y="0"/>
            <a:ext cx="8229600" cy="914400"/>
          </a:xfrm>
        </p:spPr>
        <p:txBody>
          <a:bodyPr/>
          <a:lstStyle/>
          <a:p>
            <a:pPr eaLnBrk="1" hangingPunct="1"/>
            <a:r>
              <a:rPr lang="en-US" altLang="en-US" sz="4000" b="1"/>
              <a:t>MINOR SIDE EFFECTS OF COCs</a:t>
            </a:r>
          </a:p>
        </p:txBody>
      </p:sp>
      <p:sp>
        <p:nvSpPr>
          <p:cNvPr id="62467" name="Content Placeholder 2">
            <a:extLst>
              <a:ext uri="{FF2B5EF4-FFF2-40B4-BE49-F238E27FC236}">
                <a16:creationId xmlns:a16="http://schemas.microsoft.com/office/drawing/2014/main" xmlns="" id="{777737AB-8D26-455A-9E08-33C1D63A252F}"/>
              </a:ext>
            </a:extLst>
          </p:cNvPr>
          <p:cNvSpPr>
            <a:spLocks noGrp="1"/>
          </p:cNvSpPr>
          <p:nvPr>
            <p:ph idx="1"/>
          </p:nvPr>
        </p:nvSpPr>
        <p:spPr>
          <a:xfrm>
            <a:off x="457200" y="838200"/>
            <a:ext cx="8229600" cy="5638800"/>
          </a:xfrm>
        </p:spPr>
        <p:txBody>
          <a:bodyPr/>
          <a:lstStyle/>
          <a:p>
            <a:pPr eaLnBrk="1" hangingPunct="1"/>
            <a:r>
              <a:rPr lang="en-US" altLang="en-US"/>
              <a:t>Nausea (more common in the ﬁrst three months) </a:t>
            </a:r>
            <a:endParaRPr lang="en-US" altLang="en-US" sz="3600"/>
          </a:p>
          <a:p>
            <a:pPr eaLnBrk="1" hangingPunct="1">
              <a:buFontTx/>
              <a:buNone/>
            </a:pPr>
            <a:r>
              <a:rPr lang="en-US" altLang="en-US"/>
              <a:t>• 	Spotting or bleeding in between menstrual periods, especially if a woman forgets to take her pills or takes them late (more common in the ﬁrst three months) </a:t>
            </a:r>
            <a:endParaRPr lang="en-US" altLang="en-US" sz="3600"/>
          </a:p>
          <a:p>
            <a:pPr eaLnBrk="1" hangingPunct="1">
              <a:buFontTx/>
              <a:buNone/>
            </a:pPr>
            <a:r>
              <a:rPr lang="en-US" altLang="en-US"/>
              <a:t>• 	Mild headaches </a:t>
            </a:r>
            <a:endParaRPr lang="en-US" altLang="en-US" sz="3600"/>
          </a:p>
          <a:p>
            <a:pPr eaLnBrk="1" hangingPunct="1">
              <a:buFontTx/>
              <a:buNone/>
            </a:pPr>
            <a:r>
              <a:rPr lang="en-US" altLang="en-US"/>
              <a:t>• 	Breast tenderness </a:t>
            </a:r>
            <a:endParaRPr lang="en-US" altLang="en-US" sz="3600"/>
          </a:p>
          <a:p>
            <a:pPr eaLnBrk="1" hangingPunct="1">
              <a:buFontTx/>
              <a:buNone/>
            </a:pPr>
            <a:r>
              <a:rPr lang="en-US" altLang="en-US"/>
              <a:t>• 	Slight weight gain </a:t>
            </a:r>
            <a:endParaRPr lang="en-US" altLang="en-US" sz="3600"/>
          </a:p>
          <a:p>
            <a:pPr eaLnBrk="1" hangingPunct="1">
              <a:buFontTx/>
              <a:buNone/>
            </a:pPr>
            <a:r>
              <a:rPr lang="en-US" altLang="en-US"/>
              <a:t>• 	Mood change </a:t>
            </a:r>
            <a:endParaRPr lang="en-US" altLang="en-US" sz="3600"/>
          </a:p>
          <a:p>
            <a:pPr eaLnBrk="1" hangingPunct="1">
              <a:buFontTx/>
              <a:buNone/>
            </a:pPr>
            <a:endParaRPr lang="en-US"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xmlns="" id="{6143FAD7-75B9-41D5-83EE-D1A0A8FCF41A}"/>
              </a:ext>
            </a:extLst>
          </p:cNvPr>
          <p:cNvSpPr>
            <a:spLocks noGrp="1"/>
          </p:cNvSpPr>
          <p:nvPr>
            <p:ph type="title"/>
          </p:nvPr>
        </p:nvSpPr>
        <p:spPr/>
        <p:txBody>
          <a:bodyPr/>
          <a:lstStyle/>
          <a:p>
            <a:pPr eaLnBrk="1" hangingPunct="1"/>
            <a:r>
              <a:rPr lang="en-US" altLang="en-US" sz="4000" b="1"/>
              <a:t>MAJOR COMPLICATIONS OF COCS</a:t>
            </a:r>
          </a:p>
        </p:txBody>
      </p:sp>
      <p:sp>
        <p:nvSpPr>
          <p:cNvPr id="64515" name="Content Placeholder 2">
            <a:extLst>
              <a:ext uri="{FF2B5EF4-FFF2-40B4-BE49-F238E27FC236}">
                <a16:creationId xmlns:a16="http://schemas.microsoft.com/office/drawing/2014/main" xmlns="" id="{93D54682-221F-42E1-8E56-AE9FAA92223C}"/>
              </a:ext>
            </a:extLst>
          </p:cNvPr>
          <p:cNvSpPr>
            <a:spLocks noGrp="1"/>
          </p:cNvSpPr>
          <p:nvPr>
            <p:ph idx="1"/>
          </p:nvPr>
        </p:nvSpPr>
        <p:spPr>
          <a:xfrm>
            <a:off x="457200" y="1371600"/>
            <a:ext cx="8229600" cy="4754563"/>
          </a:xfrm>
        </p:spPr>
        <p:txBody>
          <a:bodyPr/>
          <a:lstStyle/>
          <a:p>
            <a:pPr lvl="1" eaLnBrk="1" hangingPunct="1"/>
            <a:r>
              <a:rPr lang="en-US" altLang="en-US" sz="3200"/>
              <a:t>The following major side effects or complications are rare, but possible</a:t>
            </a:r>
            <a:r>
              <a:rPr lang="en-US" altLang="en-US"/>
              <a:t>: </a:t>
            </a:r>
            <a:endParaRPr lang="en-US" altLang="en-US" sz="3200"/>
          </a:p>
          <a:p>
            <a:pPr eaLnBrk="1" hangingPunct="1">
              <a:buFontTx/>
              <a:buNone/>
            </a:pPr>
            <a:r>
              <a:rPr lang="en-US" altLang="en-US"/>
              <a:t>• 	Myocardial infarction </a:t>
            </a:r>
            <a:endParaRPr lang="en-US" altLang="en-US" sz="3600"/>
          </a:p>
          <a:p>
            <a:pPr eaLnBrk="1" hangingPunct="1">
              <a:buFontTx/>
              <a:buNone/>
            </a:pPr>
            <a:r>
              <a:rPr lang="en-US" altLang="en-US"/>
              <a:t>• 	Stroke </a:t>
            </a:r>
            <a:endParaRPr lang="en-US" altLang="en-US" sz="3600"/>
          </a:p>
          <a:p>
            <a:pPr eaLnBrk="1" hangingPunct="1">
              <a:buFontTx/>
              <a:buNone/>
            </a:pPr>
            <a:r>
              <a:rPr lang="en-US" altLang="en-US"/>
              <a:t>• 	Venous thrombosis or embolism, or both </a:t>
            </a:r>
            <a:endParaRPr lang="en-US" altLang="en-US" sz="3600"/>
          </a:p>
          <a:p>
            <a:pPr eaLnBrk="1" hangingPunct="1"/>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xmlns="" id="{2D941687-1B8A-4F78-966A-75DEEB4BDA37}"/>
              </a:ext>
            </a:extLst>
          </p:cNvPr>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sz="4000" b="1" dirty="0"/>
              <a:t/>
            </a:r>
            <a:br>
              <a:rPr lang="en-US" sz="4000" b="1" dirty="0"/>
            </a:br>
            <a:r>
              <a:rPr lang="en-US" sz="4000" b="1" dirty="0"/>
              <a:t>Eligibility for Using COCs </a:t>
            </a:r>
            <a:r>
              <a:rPr lang="en-US" dirty="0"/>
              <a:t/>
            </a:r>
            <a:br>
              <a:rPr lang="en-US" dirty="0"/>
            </a:br>
            <a:endParaRPr lang="en-US" dirty="0"/>
          </a:p>
        </p:txBody>
      </p:sp>
      <p:sp>
        <p:nvSpPr>
          <p:cNvPr id="65539" name="Content Placeholder 2">
            <a:extLst>
              <a:ext uri="{FF2B5EF4-FFF2-40B4-BE49-F238E27FC236}">
                <a16:creationId xmlns:a16="http://schemas.microsoft.com/office/drawing/2014/main" xmlns="" id="{44C86635-C913-4A18-B638-AEB287E682BB}"/>
              </a:ext>
            </a:extLst>
          </p:cNvPr>
          <p:cNvSpPr>
            <a:spLocks noGrp="1"/>
          </p:cNvSpPr>
          <p:nvPr>
            <p:ph idx="1"/>
          </p:nvPr>
        </p:nvSpPr>
        <p:spPr>
          <a:xfrm>
            <a:off x="0" y="1066800"/>
            <a:ext cx="9144000" cy="5791200"/>
          </a:xfrm>
        </p:spPr>
        <p:txBody>
          <a:bodyPr/>
          <a:lstStyle/>
          <a:p>
            <a:pPr eaLnBrk="1" hangingPunct="1"/>
            <a:r>
              <a:rPr lang="en-US" altLang="en-US"/>
              <a:t>COCs are safe and appropriate for many women. </a:t>
            </a:r>
          </a:p>
          <a:p>
            <a:pPr eaLnBrk="1" hangingPunct="1"/>
            <a:r>
              <a:rPr lang="en-US" altLang="en-US"/>
              <a:t>Other women might take COCs with additional monitoring or care and some women should not take COCs at all, or only in very limited circumstances.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xmlns="" id="{9B9F647D-F261-48F3-9717-AE2F84081170}"/>
              </a:ext>
            </a:extLst>
          </p:cNvPr>
          <p:cNvSpPr>
            <a:spLocks noGrp="1"/>
          </p:cNvSpPr>
          <p:nvPr>
            <p:ph type="title"/>
          </p:nvPr>
        </p:nvSpPr>
        <p:spPr/>
        <p:txBody>
          <a:bodyPr/>
          <a:lstStyle/>
          <a:p>
            <a:endParaRPr lang="en-GB" altLang="en-US"/>
          </a:p>
        </p:txBody>
      </p:sp>
      <p:sp>
        <p:nvSpPr>
          <p:cNvPr id="54275" name="Content Placeholder 2">
            <a:extLst>
              <a:ext uri="{FF2B5EF4-FFF2-40B4-BE49-F238E27FC236}">
                <a16:creationId xmlns:a16="http://schemas.microsoft.com/office/drawing/2014/main" xmlns="" id="{FD69161F-DD06-45C5-9B58-CACCBBD988BC}"/>
              </a:ext>
            </a:extLst>
          </p:cNvPr>
          <p:cNvSpPr>
            <a:spLocks noGrp="1"/>
          </p:cNvSpPr>
          <p:nvPr>
            <p:ph idx="1"/>
          </p:nvPr>
        </p:nvSpPr>
        <p:spPr>
          <a:xfrm>
            <a:off x="457200" y="1447800"/>
            <a:ext cx="8229600" cy="4678363"/>
          </a:xfrm>
        </p:spPr>
        <p:txBody>
          <a:bodyPr/>
          <a:lstStyle/>
          <a:p>
            <a:pPr marL="0" indent="0" eaLnBrk="1" hangingPunct="1">
              <a:buFont typeface="Arial" panose="020B0604020202020204" pitchFamily="34" charset="0"/>
              <a:buNone/>
              <a:defRPr/>
            </a:pPr>
            <a:r>
              <a:rPr lang="en-US" b="1" i="1" dirty="0"/>
              <a:t>Women Who Can Use COCs without Restrictions (Includes MEC Category 1) </a:t>
            </a:r>
            <a:endParaRPr lang="en-US" b="1" dirty="0"/>
          </a:p>
          <a:p>
            <a:pPr eaLnBrk="1" hangingPunct="1">
              <a:defRPr/>
            </a:pPr>
            <a:r>
              <a:rPr lang="en-US" dirty="0"/>
              <a:t>This method is recommended and acceptable with no restrictions for sexually active women of reproductive age (from menarche to menopause) in all of the following speciﬁc circumstances: </a:t>
            </a:r>
          </a:p>
          <a:p>
            <a:pPr eaLnBrk="1" hangingPunct="1">
              <a:defRPr/>
            </a:pPr>
            <a:endParaRPr lang="en-US" dirty="0"/>
          </a:p>
          <a:p>
            <a:pPr>
              <a:defRPr/>
            </a:pP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xmlns="" id="{7A1E9DDE-E707-4041-BAD2-7FBCDCF372EE}"/>
              </a:ext>
            </a:extLst>
          </p:cNvPr>
          <p:cNvSpPr>
            <a:spLocks noGrp="1"/>
          </p:cNvSpPr>
          <p:nvPr>
            <p:ph type="title"/>
          </p:nvPr>
        </p:nvSpPr>
        <p:spPr>
          <a:xfrm>
            <a:off x="-381000" y="152400"/>
            <a:ext cx="9982200" cy="838200"/>
          </a:xfrm>
        </p:spPr>
        <p:txBody>
          <a:bodyPr/>
          <a:lstStyle/>
          <a:p>
            <a:pPr eaLnBrk="1" hangingPunct="1"/>
            <a:r>
              <a:rPr lang="en-US" altLang="en-US" b="1"/>
              <a:t>MEC1 No restrictions or conditions</a:t>
            </a:r>
          </a:p>
        </p:txBody>
      </p:sp>
      <p:sp>
        <p:nvSpPr>
          <p:cNvPr id="67587" name="Content Placeholder 2">
            <a:extLst>
              <a:ext uri="{FF2B5EF4-FFF2-40B4-BE49-F238E27FC236}">
                <a16:creationId xmlns:a16="http://schemas.microsoft.com/office/drawing/2014/main" xmlns="" id="{F8A60BBB-C623-4A84-A9D6-D8D7CCDC4055}"/>
              </a:ext>
            </a:extLst>
          </p:cNvPr>
          <p:cNvSpPr>
            <a:spLocks noGrp="1"/>
          </p:cNvSpPr>
          <p:nvPr>
            <p:ph idx="1"/>
          </p:nvPr>
        </p:nvSpPr>
        <p:spPr>
          <a:xfrm>
            <a:off x="0" y="1295400"/>
            <a:ext cx="9144000" cy="4830763"/>
          </a:xfrm>
        </p:spPr>
        <p:txBody>
          <a:bodyPr/>
          <a:lstStyle/>
          <a:p>
            <a:pPr marL="273050" indent="-273050" eaLnBrk="1" hangingPunct="1">
              <a:buFont typeface="Wingdings 2" panose="05020102010507070707" pitchFamily="18" charset="2"/>
              <a:buChar char=""/>
            </a:pPr>
            <a:r>
              <a:rPr lang="en-US" altLang="en-US"/>
              <a:t>Women of any parity, including those who have never given birth (the nulliparous) </a:t>
            </a:r>
            <a:endParaRPr lang="en-US" altLang="en-US" sz="3600"/>
          </a:p>
          <a:p>
            <a:pPr marL="273050" indent="-273050" eaLnBrk="1" hangingPunct="1">
              <a:buFontTx/>
              <a:buNone/>
            </a:pPr>
            <a:r>
              <a:rPr lang="en-US" altLang="en-US"/>
              <a:t>• Women who want highly effective protection against pregnancy and who feel they can follow a daily routine of pill taking </a:t>
            </a:r>
            <a:endParaRPr lang="en-US" altLang="en-US" sz="3600"/>
          </a:p>
          <a:p>
            <a:pPr marL="273050" indent="-273050" eaLnBrk="1" hangingPunct="1">
              <a:buFontTx/>
              <a:buNone/>
            </a:pPr>
            <a:r>
              <a:rPr lang="en-US" altLang="en-US"/>
              <a:t>• Post-abortion women (should begin within ﬁve days of abortion for immediate effectiveness) </a:t>
            </a:r>
            <a:endParaRPr lang="en-US" altLang="en-US" sz="3600"/>
          </a:p>
          <a:p>
            <a:pPr marL="273050" indent="-273050" eaLnBrk="1" hangingPunct="1">
              <a:buFontTx/>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7AA41F3D-7AEB-45EE-A1C7-1A23307BC790}"/>
              </a:ext>
            </a:extLst>
          </p:cNvPr>
          <p:cNvSpPr>
            <a:spLocks noGrp="1"/>
          </p:cNvSpPr>
          <p:nvPr>
            <p:ph type="title"/>
          </p:nvPr>
        </p:nvSpPr>
        <p:spPr/>
        <p:txBody>
          <a:bodyPr/>
          <a:lstStyle/>
          <a:p>
            <a:pPr eaLnBrk="1" hangingPunct="1"/>
            <a:endParaRPr lang="en-GB" altLang="en-US"/>
          </a:p>
        </p:txBody>
      </p:sp>
      <p:sp>
        <p:nvSpPr>
          <p:cNvPr id="3" name="Content Placeholder 2">
            <a:extLst>
              <a:ext uri="{FF2B5EF4-FFF2-40B4-BE49-F238E27FC236}">
                <a16:creationId xmlns:a16="http://schemas.microsoft.com/office/drawing/2014/main" xmlns="" id="{8AAA1DCD-AB13-4D71-9651-F944D3F5A67E}"/>
              </a:ext>
            </a:extLst>
          </p:cNvPr>
          <p:cNvSpPr>
            <a:spLocks noGrp="1"/>
          </p:cNvSpPr>
          <p:nvPr>
            <p:ph idx="1"/>
          </p:nvPr>
        </p:nvSpPr>
        <p:spPr>
          <a:xfrm>
            <a:off x="457200" y="1143000"/>
            <a:ext cx="8229600" cy="5334000"/>
          </a:xfrm>
        </p:spPr>
        <p:txBody>
          <a:bodyPr/>
          <a:lstStyle/>
          <a:p>
            <a:pPr eaLnBrk="1" hangingPunct="1">
              <a:lnSpc>
                <a:spcPct val="80000"/>
              </a:lnSpc>
              <a:defRPr/>
            </a:pPr>
            <a:r>
              <a:rPr lang="en-US" i="1" dirty="0"/>
              <a:t>Infant mortality rate. </a:t>
            </a:r>
          </a:p>
          <a:p>
            <a:pPr marL="0" indent="0" eaLnBrk="1" hangingPunct="1">
              <a:lnSpc>
                <a:spcPct val="80000"/>
              </a:lnSpc>
              <a:buFont typeface="Arial" panose="020B0604020202020204" pitchFamily="34" charset="0"/>
              <a:buNone/>
              <a:defRPr/>
            </a:pPr>
            <a:r>
              <a:rPr lang="en-US" dirty="0"/>
              <a:t>This is the number of infants who die before completing their first year of life per 1000 live births </a:t>
            </a:r>
          </a:p>
          <a:p>
            <a:pPr eaLnBrk="1" hangingPunct="1">
              <a:lnSpc>
                <a:spcPct val="80000"/>
              </a:lnSpc>
              <a:defRPr/>
            </a:pPr>
            <a:r>
              <a:rPr lang="en-US" i="1" dirty="0"/>
              <a:t>Maternal mortality rate</a:t>
            </a:r>
            <a:r>
              <a:rPr lang="en-US" dirty="0"/>
              <a:t>. </a:t>
            </a:r>
          </a:p>
          <a:p>
            <a:pPr marL="0" indent="0" eaLnBrk="1" hangingPunct="1">
              <a:lnSpc>
                <a:spcPct val="80000"/>
              </a:lnSpc>
              <a:buFont typeface="Arial" panose="020B0604020202020204" pitchFamily="34" charset="0"/>
              <a:buNone/>
              <a:defRPr/>
            </a:pPr>
            <a:r>
              <a:rPr lang="en-US" dirty="0"/>
              <a:t>The number of women who die from pregnancy and child birth related causes per 100,000 live births per year.</a:t>
            </a:r>
          </a:p>
          <a:p>
            <a:pPr eaLnBrk="1" hangingPunct="1">
              <a:lnSpc>
                <a:spcPct val="80000"/>
              </a:lnSpc>
              <a:defRPr/>
            </a:pPr>
            <a:r>
              <a:rPr lang="en-US" i="1" dirty="0"/>
              <a:t>Contraceptive prevalence rate</a:t>
            </a:r>
            <a:r>
              <a:rPr lang="en-US" dirty="0"/>
              <a:t>. </a:t>
            </a:r>
          </a:p>
          <a:p>
            <a:pPr marL="0" indent="0" eaLnBrk="1" hangingPunct="1">
              <a:lnSpc>
                <a:spcPct val="80000"/>
              </a:lnSpc>
              <a:buFont typeface="Arial" panose="020B0604020202020204" pitchFamily="34" charset="0"/>
              <a:buNone/>
              <a:defRPr/>
            </a:pPr>
            <a:r>
              <a:rPr lang="en-US" dirty="0"/>
              <a:t>The percentage number of reproductive age women using contraceptives. Currently it is 46%  </a:t>
            </a:r>
          </a:p>
          <a:p>
            <a:pPr eaLnBrk="1" hangingPunct="1">
              <a:defRPr/>
            </a:pPr>
            <a:endParaRPr lang="en-GB"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xmlns="" id="{AEF02DA4-DD16-4D3F-B8B8-3A16E1C63821}"/>
              </a:ext>
            </a:extLst>
          </p:cNvPr>
          <p:cNvSpPr>
            <a:spLocks noGrp="1"/>
          </p:cNvSpPr>
          <p:nvPr>
            <p:ph type="title"/>
          </p:nvPr>
        </p:nvSpPr>
        <p:spPr/>
        <p:txBody>
          <a:bodyPr/>
          <a:lstStyle/>
          <a:p>
            <a:endParaRPr lang="en-GB" altLang="en-US"/>
          </a:p>
        </p:txBody>
      </p:sp>
      <p:sp>
        <p:nvSpPr>
          <p:cNvPr id="3" name="Content Placeholder 2">
            <a:extLst>
              <a:ext uri="{FF2B5EF4-FFF2-40B4-BE49-F238E27FC236}">
                <a16:creationId xmlns:a16="http://schemas.microsoft.com/office/drawing/2014/main" xmlns="" id="{2DE787B4-DBE6-4A09-993F-03A8F330B482}"/>
              </a:ext>
            </a:extLst>
          </p:cNvPr>
          <p:cNvSpPr>
            <a:spLocks noGrp="1"/>
          </p:cNvSpPr>
          <p:nvPr>
            <p:ph idx="1"/>
          </p:nvPr>
        </p:nvSpPr>
        <p:spPr/>
        <p:txBody>
          <a:bodyPr/>
          <a:lstStyle/>
          <a:p>
            <a:pPr eaLnBrk="1" fontAlgn="auto" hangingPunct="1">
              <a:spcAft>
                <a:spcPts val="0"/>
              </a:spcAft>
              <a:defRPr/>
            </a:pPr>
            <a:r>
              <a:rPr lang="en-US" sz="3600" dirty="0"/>
              <a:t>Women with severe dysmenorrhea </a:t>
            </a:r>
          </a:p>
          <a:p>
            <a:pPr marL="274320" indent="-274320" eaLnBrk="1" fontAlgn="auto" hangingPunct="1">
              <a:spcAft>
                <a:spcPts val="0"/>
              </a:spcAft>
              <a:buFontTx/>
              <a:buNone/>
              <a:defRPr/>
            </a:pPr>
            <a:r>
              <a:rPr lang="en-US" sz="3600" dirty="0"/>
              <a:t>• Women with a history of ectopic pregnancy  </a:t>
            </a:r>
          </a:p>
          <a:p>
            <a:pPr marL="274320" indent="-274320" eaLnBrk="1" fontAlgn="auto" hangingPunct="1">
              <a:spcAft>
                <a:spcPts val="0"/>
              </a:spcAft>
              <a:buFontTx/>
              <a:buNone/>
              <a:defRPr/>
            </a:pPr>
            <a:r>
              <a:rPr lang="en-US" sz="3600" dirty="0"/>
              <a:t>• Women who suffer from headaches (can initiate pill use [category 1]; but if headaches continue, eligibility changes to category 2) </a:t>
            </a:r>
          </a:p>
          <a:p>
            <a:pPr marL="274320" indent="-274320" eaLnBrk="1" fontAlgn="auto" hangingPunct="1">
              <a:spcAft>
                <a:spcPts val="0"/>
              </a:spcAft>
              <a:buFontTx/>
              <a:buNone/>
              <a:defRPr/>
            </a:pPr>
            <a:r>
              <a:rPr lang="en-US" sz="3600" dirty="0"/>
              <a:t> 	</a:t>
            </a:r>
          </a:p>
          <a:p>
            <a:pPr>
              <a:defRPr/>
            </a:pP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xmlns="" id="{C358A14E-7F03-498F-8363-2C4180F7F868}"/>
              </a:ext>
            </a:extLst>
          </p:cNvPr>
          <p:cNvSpPr>
            <a:spLocks noGrp="1"/>
          </p:cNvSpPr>
          <p:nvPr>
            <p:ph type="title"/>
          </p:nvPr>
        </p:nvSpPr>
        <p:spPr>
          <a:xfrm>
            <a:off x="457200" y="0"/>
            <a:ext cx="8229600" cy="609600"/>
          </a:xfrm>
        </p:spPr>
        <p:txBody>
          <a:bodyPr/>
          <a:lstStyle/>
          <a:p>
            <a:pPr eaLnBrk="1" hangingPunct="1"/>
            <a:r>
              <a:rPr lang="en-US" altLang="en-US" sz="3600"/>
              <a:t>MEC 1 CONT.</a:t>
            </a:r>
          </a:p>
        </p:txBody>
      </p:sp>
      <p:sp>
        <p:nvSpPr>
          <p:cNvPr id="57347" name="Content Placeholder 2">
            <a:extLst>
              <a:ext uri="{FF2B5EF4-FFF2-40B4-BE49-F238E27FC236}">
                <a16:creationId xmlns:a16="http://schemas.microsoft.com/office/drawing/2014/main" xmlns="" id="{0128F260-2F3D-4B81-BDD0-744A5BFAF806}"/>
              </a:ext>
            </a:extLst>
          </p:cNvPr>
          <p:cNvSpPr>
            <a:spLocks noGrp="1"/>
          </p:cNvSpPr>
          <p:nvPr>
            <p:ph idx="1"/>
          </p:nvPr>
        </p:nvSpPr>
        <p:spPr>
          <a:xfrm>
            <a:off x="0" y="762000"/>
            <a:ext cx="9144000" cy="6096000"/>
          </a:xfrm>
        </p:spPr>
        <p:txBody>
          <a:bodyPr/>
          <a:lstStyle/>
          <a:p>
            <a:pPr eaLnBrk="1" hangingPunct="1">
              <a:defRPr/>
            </a:pPr>
            <a:r>
              <a:rPr lang="en-US" dirty="0"/>
              <a:t>Women on antibiotics that do not affect effectiveness of COCs  </a:t>
            </a:r>
            <a:endParaRPr lang="en-US" sz="3600" dirty="0"/>
          </a:p>
          <a:p>
            <a:pPr eaLnBrk="1" hangingPunct="1">
              <a:buFontTx/>
              <a:buNone/>
              <a:defRPr/>
            </a:pPr>
            <a:r>
              <a:rPr lang="en-US" dirty="0"/>
              <a:t>• 	Women with AIDS, those receiving ARVs that do not interfere with effectiveness of COCs </a:t>
            </a:r>
            <a:endParaRPr lang="en-US" sz="3600" dirty="0"/>
          </a:p>
          <a:p>
            <a:pPr eaLnBrk="1" hangingPunct="1">
              <a:buFontTx/>
              <a:buNone/>
              <a:defRPr/>
            </a:pPr>
            <a:r>
              <a:rPr lang="en-US"/>
              <a:t>• </a:t>
            </a:r>
            <a:r>
              <a:rPr lang="en-US" dirty="0"/>
              <a:t>	Women with Malaria and Non-pelvic TB</a:t>
            </a:r>
          </a:p>
          <a:p>
            <a:pPr marL="0" indent="0" eaLnBrk="1" hangingPunct="1">
              <a:buFont typeface="Arial" panose="020B0604020202020204" pitchFamily="34" charset="0"/>
              <a:buNone/>
              <a:defRPr/>
            </a:pPr>
            <a:endParaRPr lang="en-US" dirty="0"/>
          </a:p>
          <a:p>
            <a:pPr eaLnBrk="1" hangingPunct="1">
              <a:buFontTx/>
              <a:buNone/>
              <a:defRPr/>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E06466A2-D8C5-4F24-92BB-EBE08F86D441}"/>
              </a:ext>
            </a:extLst>
          </p:cNvPr>
          <p:cNvSpPr>
            <a:spLocks noGrp="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a:t>MEC 1 Cont.</a:t>
            </a:r>
          </a:p>
        </p:txBody>
      </p:sp>
      <p:sp>
        <p:nvSpPr>
          <p:cNvPr id="70659" name="Content Placeholder 2">
            <a:extLst>
              <a:ext uri="{FF2B5EF4-FFF2-40B4-BE49-F238E27FC236}">
                <a16:creationId xmlns:a16="http://schemas.microsoft.com/office/drawing/2014/main" xmlns="" id="{DA9D0561-9641-4DC3-8065-31ACE1D25C16}"/>
              </a:ext>
            </a:extLst>
          </p:cNvPr>
          <p:cNvSpPr>
            <a:spLocks noGrp="1"/>
          </p:cNvSpPr>
          <p:nvPr>
            <p:ph idx="1"/>
          </p:nvPr>
        </p:nvSpPr>
        <p:spPr>
          <a:xfrm>
            <a:off x="0" y="838200"/>
            <a:ext cx="8686800" cy="6019800"/>
          </a:xfrm>
        </p:spPr>
        <p:txBody>
          <a:bodyPr/>
          <a:lstStyle/>
          <a:p>
            <a:pPr lvl="1" eaLnBrk="1" hangingPunct="1"/>
            <a:r>
              <a:rPr lang="en-US" altLang="en-US" sz="3600"/>
              <a:t>Thyroid disease</a:t>
            </a:r>
          </a:p>
          <a:p>
            <a:pPr lvl="1" eaLnBrk="1" hangingPunct="1">
              <a:buFontTx/>
              <a:buNone/>
            </a:pPr>
            <a:r>
              <a:rPr lang="en-US" altLang="en-US" sz="3600"/>
              <a:t>– 	Iron-deﬁciency anaemia </a:t>
            </a:r>
          </a:p>
          <a:p>
            <a:pPr lvl="1" eaLnBrk="1" hangingPunct="1">
              <a:buFontTx/>
              <a:buNone/>
            </a:pPr>
            <a:r>
              <a:rPr lang="en-US" altLang="en-US" sz="3600"/>
              <a:t>– 	Benign breast disease </a:t>
            </a:r>
          </a:p>
          <a:p>
            <a:pPr lvl="1" eaLnBrk="1" hangingPunct="1">
              <a:buFontTx/>
              <a:buNone/>
            </a:pPr>
            <a:r>
              <a:rPr lang="en-US" altLang="en-US" sz="3600"/>
              <a:t>– 	Endometrial or ovarian cancer </a:t>
            </a:r>
          </a:p>
          <a:p>
            <a:pPr lvl="1" eaLnBrk="1" hangingPunct="1">
              <a:buFontTx/>
              <a:buNone/>
            </a:pPr>
            <a:endParaRPr lang="en-US" altLang="en-US" sz="36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xmlns="" id="{6C2019D8-4424-4A42-8C92-668642E69F8D}"/>
              </a:ext>
            </a:extLst>
          </p:cNvPr>
          <p:cNvSpPr>
            <a:spLocks noGrp="1"/>
          </p:cNvSpPr>
          <p:nvPr>
            <p:ph type="title"/>
          </p:nvPr>
        </p:nvSpPr>
        <p:spPr/>
        <p:txBody>
          <a:bodyPr/>
          <a:lstStyle/>
          <a:p>
            <a:endParaRPr lang="en-GB" altLang="en-US"/>
          </a:p>
        </p:txBody>
      </p:sp>
      <p:sp>
        <p:nvSpPr>
          <p:cNvPr id="71683" name="Content Placeholder 2">
            <a:extLst>
              <a:ext uri="{FF2B5EF4-FFF2-40B4-BE49-F238E27FC236}">
                <a16:creationId xmlns:a16="http://schemas.microsoft.com/office/drawing/2014/main" xmlns="" id="{2C3D11D9-F3E2-481F-A0EB-5B6047F32519}"/>
              </a:ext>
            </a:extLst>
          </p:cNvPr>
          <p:cNvSpPr>
            <a:spLocks noGrp="1"/>
          </p:cNvSpPr>
          <p:nvPr>
            <p:ph idx="1"/>
          </p:nvPr>
        </p:nvSpPr>
        <p:spPr/>
        <p:txBody>
          <a:bodyPr/>
          <a:lstStyle/>
          <a:p>
            <a:pPr lvl="1" eaLnBrk="1" hangingPunct="1">
              <a:buFontTx/>
              <a:buNone/>
            </a:pPr>
            <a:r>
              <a:rPr lang="en-US" altLang="en-US"/>
              <a:t>-</a:t>
            </a:r>
            <a:r>
              <a:rPr lang="en-US" altLang="en-US" sz="4000"/>
              <a:t>Abnormal vaginal bleeding patterns: irregular, heavy, or prolonged bleeding </a:t>
            </a:r>
          </a:p>
          <a:p>
            <a:pPr lvl="1" eaLnBrk="1" hangingPunct="1">
              <a:buFontTx/>
              <a:buNone/>
            </a:pPr>
            <a:endParaRPr lang="en-GB"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AAD829EC-FCF3-4930-826A-A0B3F6748A93}"/>
              </a:ext>
            </a:extLst>
          </p:cNvPr>
          <p:cNvSpPr>
            <a:spLocks noGrp="1"/>
          </p:cNvSpPr>
          <p:nvPr>
            <p:ph type="title"/>
          </p:nvPr>
        </p:nvSpPr>
        <p:spPr>
          <a:xfrm>
            <a:off x="0" y="274638"/>
            <a:ext cx="9144000" cy="1477962"/>
          </a:xfrm>
        </p:spPr>
        <p:txBody>
          <a:bodyPr rtlCol="0">
            <a:normAutofit fontScale="90000"/>
          </a:bodyPr>
          <a:lstStyle/>
          <a:p>
            <a:pPr eaLnBrk="1" fontAlgn="auto" hangingPunct="1">
              <a:spcAft>
                <a:spcPts val="0"/>
              </a:spcAft>
              <a:defRPr/>
            </a:pPr>
            <a:r>
              <a:rPr lang="en-US" i="1" dirty="0"/>
              <a:t/>
            </a:r>
            <a:br>
              <a:rPr lang="en-US" i="1" dirty="0"/>
            </a:br>
            <a:r>
              <a:rPr lang="en-US" sz="4000" b="1" i="1" dirty="0"/>
              <a:t>Women Who Can Use This Method with Extra Care (Includes MEC Category 2) </a:t>
            </a:r>
            <a:r>
              <a:rPr lang="en-US" sz="4000" b="1" dirty="0"/>
              <a:t/>
            </a:r>
            <a:br>
              <a:rPr lang="en-US" sz="4000" b="1" dirty="0"/>
            </a:br>
            <a:endParaRPr lang="en-US" sz="4000" b="1" dirty="0"/>
          </a:p>
        </p:txBody>
      </p:sp>
      <p:sp>
        <p:nvSpPr>
          <p:cNvPr id="59395" name="Content Placeholder 2">
            <a:extLst>
              <a:ext uri="{FF2B5EF4-FFF2-40B4-BE49-F238E27FC236}">
                <a16:creationId xmlns:a16="http://schemas.microsoft.com/office/drawing/2014/main" xmlns="" id="{91C68176-005D-4A2C-A887-66C925623C5B}"/>
              </a:ext>
            </a:extLst>
          </p:cNvPr>
          <p:cNvSpPr>
            <a:spLocks noGrp="1"/>
          </p:cNvSpPr>
          <p:nvPr>
            <p:ph idx="1"/>
          </p:nvPr>
        </p:nvSpPr>
        <p:spPr>
          <a:xfrm>
            <a:off x="457200" y="1066800"/>
            <a:ext cx="8229600" cy="5059363"/>
          </a:xfrm>
        </p:spPr>
        <p:txBody>
          <a:bodyPr/>
          <a:lstStyle/>
          <a:p>
            <a:pPr eaLnBrk="1" hangingPunct="1">
              <a:buFontTx/>
              <a:buNone/>
              <a:defRPr/>
            </a:pPr>
            <a:endParaRPr lang="en-US" b="1" dirty="0"/>
          </a:p>
          <a:p>
            <a:pPr eaLnBrk="1" hangingPunct="1">
              <a:defRPr/>
            </a:pPr>
            <a:r>
              <a:rPr lang="en-US" dirty="0"/>
              <a:t>Women who suffer from obesity, i.e., weight equal or greater than 30kg/ m2 Body Mass Index (BMI) </a:t>
            </a:r>
          </a:p>
          <a:p>
            <a:pPr marL="0" indent="0" eaLnBrk="1" hangingPunct="1">
              <a:buFont typeface="Arial" panose="020B0604020202020204" pitchFamily="34" charset="0"/>
              <a:buNone/>
              <a:defRPr/>
            </a:pPr>
            <a:r>
              <a:rPr lang="en-US" dirty="0"/>
              <a:t>-Use the method, but counsel about small risk and symptoms of thrombosis. Advise follow-up. </a:t>
            </a:r>
          </a:p>
          <a:p>
            <a:pPr marL="0" indent="0" eaLnBrk="1" hangingPunct="1">
              <a:buFont typeface="Arial" panose="020B0604020202020204" pitchFamily="34" charset="0"/>
              <a:buNone/>
              <a:defRPr/>
            </a:pPr>
            <a:r>
              <a:rPr lang="en-US" dirty="0"/>
              <a:t>-Initiate method and refer for evaluation as soon as possible. Re-supply as needed. </a:t>
            </a:r>
          </a:p>
          <a:p>
            <a:pPr eaLnBrk="1" hangingPunct="1">
              <a:buFontTx/>
              <a:buNone/>
              <a:defRPr/>
            </a:pPr>
            <a:endParaRPr lang="en-US" dirty="0"/>
          </a:p>
        </p:txBody>
      </p:sp>
      <p:graphicFrame>
        <p:nvGraphicFramePr>
          <p:cNvPr id="5" name="Table 4">
            <a:extLst>
              <a:ext uri="{FF2B5EF4-FFF2-40B4-BE49-F238E27FC236}">
                <a16:creationId xmlns:a16="http://schemas.microsoft.com/office/drawing/2014/main" xmlns="" id="{8B71E2BE-7FFB-4803-8B8D-FE76FB3C5599}"/>
              </a:ext>
            </a:extLst>
          </p:cNvPr>
          <p:cNvGraphicFramePr>
            <a:graphicFrameLocks noGrp="1"/>
          </p:cNvGraphicFramePr>
          <p:nvPr/>
        </p:nvGraphicFramePr>
        <p:xfrm>
          <a:off x="-381000" y="15087600"/>
          <a:ext cx="9982200" cy="29416375"/>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gridCol w="4343400">
                  <a:extLst>
                    <a:ext uri="{9D8B030D-6E8A-4147-A177-3AD203B41FA5}">
                      <a16:colId xmlns:a16="http://schemas.microsoft.com/office/drawing/2014/main" xmlns="" val="20002"/>
                    </a:ext>
                  </a:extLst>
                </a:gridCol>
              </a:tblGrid>
              <a:tr h="987656">
                <a:tc>
                  <a:txBody>
                    <a:bodyPr/>
                    <a:lstStyle/>
                    <a:p>
                      <a:r>
                        <a:rPr lang="en-US" sz="1900" dirty="0"/>
                        <a:t>condition</a:t>
                      </a:r>
                    </a:p>
                  </a:txBody>
                  <a:tcPr marT="49120" marB="49120"/>
                </a:tc>
                <a:tc gridSpan="2">
                  <a:txBody>
                    <a:bodyPr/>
                    <a:lstStyle/>
                    <a:p>
                      <a:r>
                        <a:rPr lang="en-US" sz="1900" dirty="0"/>
                        <a:t>Suggested action</a:t>
                      </a:r>
                    </a:p>
                  </a:txBody>
                  <a:tcPr marT="49120" marB="49120"/>
                </a:tc>
                <a:tc hMerge="1">
                  <a:txBody>
                    <a:bodyPr/>
                    <a:lstStyle/>
                    <a:p>
                      <a:endParaRPr lang="en-US" dirty="0"/>
                    </a:p>
                  </a:txBody>
                  <a:tcPr/>
                </a:tc>
                <a:extLst>
                  <a:ext uri="{0D108BD9-81ED-4DB2-BD59-A6C34878D82A}">
                    <a16:rowId xmlns:a16="http://schemas.microsoft.com/office/drawing/2014/main" xmlns="" val="10000"/>
                  </a:ext>
                </a:extLst>
              </a:tr>
              <a:tr h="982397">
                <a:tc>
                  <a:txBody>
                    <a:bodyPr/>
                    <a:lstStyle/>
                    <a:p>
                      <a:endParaRPr lang="en-US" sz="1900"/>
                    </a:p>
                  </a:txBody>
                  <a:tcPr marT="49120" marB="491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dirty="0"/>
                        <a:t>When clinical judgment is possible</a:t>
                      </a:r>
                    </a:p>
                    <a:p>
                      <a:endParaRPr lang="en-US" sz="1900" dirty="0"/>
                    </a:p>
                  </a:txBody>
                  <a:tcPr marT="49120" marB="491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dirty="0"/>
                        <a:t>When judgment is not possible or limited</a:t>
                      </a:r>
                    </a:p>
                    <a:p>
                      <a:r>
                        <a:rPr lang="en-US" sz="1900" dirty="0" err="1"/>
                        <a:t>Eg</a:t>
                      </a:r>
                      <a:r>
                        <a:rPr lang="en-US" sz="1900" dirty="0"/>
                        <a:t> CHW with FP</a:t>
                      </a:r>
                      <a:r>
                        <a:rPr lang="en-US" sz="1900" baseline="0" dirty="0"/>
                        <a:t> training and</a:t>
                      </a:r>
                      <a:r>
                        <a:rPr lang="en-US" sz="1900" dirty="0"/>
                        <a:t> CBD</a:t>
                      </a:r>
                    </a:p>
                  </a:txBody>
                  <a:tcPr marT="49120" marB="49120"/>
                </a:tc>
                <a:extLst>
                  <a:ext uri="{0D108BD9-81ED-4DB2-BD59-A6C34878D82A}">
                    <a16:rowId xmlns:a16="http://schemas.microsoft.com/office/drawing/2014/main" xmlns="" val="10001"/>
                  </a:ext>
                </a:extLst>
              </a:tr>
              <a:tr h="982397">
                <a:tc>
                  <a:txBody>
                    <a:bodyPr/>
                    <a:lstStyle/>
                    <a:p>
                      <a:r>
                        <a:rPr lang="en-US" sz="1900" kern="1200" dirty="0">
                          <a:solidFill>
                            <a:schemeClr val="dk1"/>
                          </a:solidFill>
                          <a:latin typeface="+mn-lt"/>
                          <a:ea typeface="+mn-ea"/>
                          <a:cs typeface="+mn-cs"/>
                        </a:rPr>
                        <a:t>Women over 40 years of age </a:t>
                      </a:r>
                      <a:endParaRPr lang="en-US" sz="1900" dirty="0"/>
                    </a:p>
                  </a:txBody>
                  <a:tcPr marT="49120" marB="49120"/>
                </a:tc>
                <a:tc>
                  <a:txBody>
                    <a:bodyPr/>
                    <a:lstStyle/>
                    <a:p>
                      <a:r>
                        <a:rPr lang="en-US" sz="1900" kern="1200" dirty="0">
                          <a:solidFill>
                            <a:schemeClr val="dk1"/>
                          </a:solidFill>
                          <a:latin typeface="+mn-lt"/>
                          <a:ea typeface="+mn-ea"/>
                          <a:cs typeface="+mn-cs"/>
                        </a:rPr>
                        <a:t>Initiate method. Age by itself does not restrict use of any method. </a:t>
                      </a:r>
                      <a:endParaRPr lang="en-US" sz="1900" dirty="0"/>
                    </a:p>
                  </a:txBody>
                  <a:tcPr marT="49120" marB="49120"/>
                </a:tc>
                <a:tc>
                  <a:txBody>
                    <a:bodyPr/>
                    <a:lstStyle/>
                    <a:p>
                      <a:r>
                        <a:rPr lang="en-US" sz="1900" kern="1200" dirty="0">
                          <a:solidFill>
                            <a:schemeClr val="dk1"/>
                          </a:solidFill>
                          <a:latin typeface="+mn-lt"/>
                          <a:ea typeface="+mn-ea"/>
                          <a:cs typeface="+mn-cs"/>
                        </a:rPr>
                        <a:t>Initiate and re-supply method. </a:t>
                      </a:r>
                      <a:endParaRPr lang="en-US" sz="1900" dirty="0"/>
                    </a:p>
                  </a:txBody>
                  <a:tcPr marT="49120" marB="49120"/>
                </a:tc>
                <a:extLst>
                  <a:ext uri="{0D108BD9-81ED-4DB2-BD59-A6C34878D82A}">
                    <a16:rowId xmlns:a16="http://schemas.microsoft.com/office/drawing/2014/main" xmlns="" val="10002"/>
                  </a:ext>
                </a:extLst>
              </a:tr>
              <a:tr h="982397">
                <a:tc>
                  <a:txBody>
                    <a:bodyPr/>
                    <a:lstStyle/>
                    <a:p>
                      <a:r>
                        <a:rPr lang="en-US" sz="1900" kern="1200" dirty="0">
                          <a:solidFill>
                            <a:schemeClr val="dk1"/>
                          </a:solidFill>
                          <a:latin typeface="+mn-lt"/>
                          <a:ea typeface="+mn-ea"/>
                          <a:cs typeface="+mn-cs"/>
                        </a:rPr>
                        <a:t>Women who have unexplained vaginal bleeding </a:t>
                      </a:r>
                      <a:endParaRPr lang="en-US" sz="1900" dirty="0"/>
                    </a:p>
                  </a:txBody>
                  <a:tcPr marT="49120" marB="49120"/>
                </a:tc>
                <a:tc>
                  <a:txBody>
                    <a:bodyPr/>
                    <a:lstStyle/>
                    <a:p>
                      <a:r>
                        <a:rPr lang="en-US" sz="1900" kern="1200" dirty="0">
                          <a:solidFill>
                            <a:schemeClr val="dk1"/>
                          </a:solidFill>
                          <a:latin typeface="+mn-lt"/>
                          <a:ea typeface="+mn-ea"/>
                          <a:cs typeface="+mn-cs"/>
                        </a:rPr>
                        <a:t>Initiate method. Evaluate bleeding, including VIA/ VILI or Pap Smear. </a:t>
                      </a:r>
                      <a:endParaRPr lang="en-US" sz="1900" dirty="0"/>
                    </a:p>
                  </a:txBody>
                  <a:tcPr marT="49120" marB="49120"/>
                </a:tc>
                <a:tc>
                  <a:txBody>
                    <a:bodyPr/>
                    <a:lstStyle/>
                    <a:p>
                      <a:r>
                        <a:rPr lang="en-US" sz="1900" kern="1200" dirty="0">
                          <a:solidFill>
                            <a:schemeClr val="dk1"/>
                          </a:solidFill>
                          <a:latin typeface="+mn-lt"/>
                          <a:ea typeface="+mn-ea"/>
                          <a:cs typeface="+mn-cs"/>
                        </a:rPr>
                        <a:t>Initiate method and refer for evaluation as soon as possible. Re-supply as needed. </a:t>
                      </a:r>
                      <a:endParaRPr lang="en-US" sz="1900" dirty="0"/>
                    </a:p>
                  </a:txBody>
                  <a:tcPr marT="49120" marB="49120"/>
                </a:tc>
                <a:extLst>
                  <a:ext uri="{0D108BD9-81ED-4DB2-BD59-A6C34878D82A}">
                    <a16:rowId xmlns:a16="http://schemas.microsoft.com/office/drawing/2014/main" xmlns="" val="10003"/>
                  </a:ext>
                </a:extLst>
              </a:tr>
              <a:tr h="1309863">
                <a:tc>
                  <a:txBody>
                    <a:bodyPr/>
                    <a:lstStyle/>
                    <a:p>
                      <a:pPr marL="0" marR="0">
                        <a:spcBef>
                          <a:spcPts val="0"/>
                        </a:spcBef>
                        <a:spcAft>
                          <a:spcPts val="0"/>
                        </a:spcAft>
                      </a:pPr>
                      <a:r>
                        <a:rPr lang="en-US" sz="1700" dirty="0">
                          <a:solidFill>
                            <a:srgbClr val="211D1E"/>
                          </a:solidFill>
                          <a:latin typeface="Optima"/>
                          <a:ea typeface="Times New Roman"/>
                          <a:cs typeface="Optima"/>
                        </a:rPr>
                        <a:t>Women who have migraines without aura and are less than 35 years of age (See Appendix 3)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follow-up closely. </a:t>
                      </a:r>
                      <a:endParaRPr lang="en-US" sz="1900" dirty="0"/>
                    </a:p>
                  </a:txBody>
                  <a:tcPr marT="49120" marB="49120"/>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refer for evaluation as soon as possible. Re-supply if migraine is not getting more severe.   </a:t>
                      </a:r>
                      <a:endParaRPr lang="en-US" sz="17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04"/>
                  </a:ext>
                </a:extLst>
              </a:tr>
              <a:tr h="1295400">
                <a:tc>
                  <a:txBody>
                    <a:bodyPr/>
                    <a:lstStyle/>
                    <a:p>
                      <a:pPr marL="0" marR="0">
                        <a:spcBef>
                          <a:spcPts val="0"/>
                        </a:spcBef>
                        <a:spcAft>
                          <a:spcPts val="0"/>
                        </a:spcAft>
                      </a:pPr>
                      <a:r>
                        <a:rPr lang="en-US" sz="1700" dirty="0">
                          <a:solidFill>
                            <a:srgbClr val="211D1E"/>
                          </a:solidFill>
                          <a:latin typeface="Optima"/>
                          <a:ea typeface="Times New Roman"/>
                          <a:cs typeface="Optima"/>
                        </a:rPr>
                        <a:t>Women who suffer from obesity, i.e., weight equal or greater than 30kg/ m2 Body Mass Index (BMI)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Use the method, but counsel about small risk and symptoms of thrombosis. Advise follow-up.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evaluation as soon as possible. Re-supply as needed. </a:t>
                      </a:r>
                      <a:endParaRPr lang="en-US" sz="19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xmlns="" val="10005"/>
                  </a:ext>
                </a:extLst>
              </a:tr>
              <a:tr h="1835570">
                <a:tc>
                  <a:txBody>
                    <a:bodyPr/>
                    <a:lstStyle/>
                    <a:p>
                      <a:pPr marL="0" marR="0">
                        <a:spcBef>
                          <a:spcPts val="0"/>
                        </a:spcBef>
                        <a:spcAft>
                          <a:spcPts val="0"/>
                        </a:spcAft>
                      </a:pPr>
                      <a:r>
                        <a:rPr lang="en-US" sz="1700" dirty="0">
                          <a:solidFill>
                            <a:srgbClr val="211D1E"/>
                          </a:solidFill>
                          <a:latin typeface="Optima"/>
                          <a:ea typeface="Times New Roman"/>
                          <a:cs typeface="Optima"/>
                        </a:rPr>
                        <a:t>Women with gall­bladder disease who are currently asymptomatic or have been treated by </a:t>
                      </a:r>
                      <a:r>
                        <a:rPr lang="en-US" sz="1700" dirty="0" err="1">
                          <a:solidFill>
                            <a:srgbClr val="211D1E"/>
                          </a:solidFill>
                          <a:latin typeface="Optima"/>
                          <a:ea typeface="Times New Roman"/>
                          <a:cs typeface="Optima"/>
                        </a:rPr>
                        <a:t>cholecystectomy</a:t>
                      </a: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Use the method, follow-up, and discontinue if symptoms develop. (Note: Women on medical treatment for this disease fall in category 3). </a:t>
                      </a:r>
                      <a:endParaRPr lang="en-US" sz="1900" dirty="0"/>
                    </a:p>
                  </a:txBody>
                  <a:tcPr marT="49120" marB="49120"/>
                </a:tc>
                <a:tc>
                  <a:txBody>
                    <a:bodyPr/>
                    <a:lstStyle/>
                    <a:p>
                      <a:r>
                        <a:rPr lang="en-US" sz="1900" kern="1200" dirty="0">
                          <a:solidFill>
                            <a:schemeClr val="dk1"/>
                          </a:solidFill>
                          <a:latin typeface="+mn-lt"/>
                          <a:ea typeface="+mn-ea"/>
                          <a:cs typeface="+mn-cs"/>
                        </a:rPr>
                        <a:t>May initiate and re-supply as needed, especially where </a:t>
                      </a:r>
                      <a:r>
                        <a:rPr lang="en-US" sz="1900" kern="1200" dirty="0" err="1">
                          <a:solidFill>
                            <a:schemeClr val="dk1"/>
                          </a:solidFill>
                          <a:latin typeface="+mn-lt"/>
                          <a:ea typeface="+mn-ea"/>
                          <a:cs typeface="+mn-cs"/>
                        </a:rPr>
                        <a:t>cholecystectomy</a:t>
                      </a:r>
                      <a:r>
                        <a:rPr lang="en-US" sz="1900" kern="1200" dirty="0">
                          <a:solidFill>
                            <a:schemeClr val="dk1"/>
                          </a:solidFill>
                          <a:latin typeface="+mn-lt"/>
                          <a:ea typeface="+mn-ea"/>
                          <a:cs typeface="+mn-cs"/>
                        </a:rPr>
                        <a:t> has been performed. </a:t>
                      </a:r>
                      <a:endParaRPr lang="en-US" sz="1900" dirty="0"/>
                    </a:p>
                  </a:txBody>
                  <a:tcPr marT="49120" marB="49120"/>
                </a:tc>
                <a:extLst>
                  <a:ext uri="{0D108BD9-81ED-4DB2-BD59-A6C34878D82A}">
                    <a16:rowId xmlns:a16="http://schemas.microsoft.com/office/drawing/2014/main" xmlns="" val="10006"/>
                  </a:ext>
                </a:extLst>
              </a:tr>
              <a:tr h="572214">
                <a:tc>
                  <a:txBody>
                    <a:bodyPr/>
                    <a:lstStyle/>
                    <a:p>
                      <a:pPr marL="0" marR="0">
                        <a:spcBef>
                          <a:spcPts val="0"/>
                        </a:spcBef>
                        <a:spcAft>
                          <a:spcPts val="0"/>
                        </a:spcAft>
                      </a:pPr>
                      <a:r>
                        <a:rPr lang="en-US" sz="1700" dirty="0">
                          <a:solidFill>
                            <a:srgbClr val="211D1E"/>
                          </a:solidFill>
                          <a:latin typeface="Optima"/>
                          <a:ea typeface="Times New Roman"/>
                          <a:cs typeface="Optima"/>
                        </a:rPr>
                        <a:t>Women with </a:t>
                      </a:r>
                      <a:endParaRPr lang="en-US" sz="1700" dirty="0">
                        <a:solidFill>
                          <a:srgbClr val="000000"/>
                        </a:solidFill>
                        <a:latin typeface="Optima"/>
                        <a:ea typeface="Times New Roman"/>
                        <a:cs typeface="Optima"/>
                      </a:endParaRPr>
                    </a:p>
                  </a:txBody>
                  <a:tcPr marL="68580" marR="68580" marT="0" marB="0" anchor="b"/>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a:t>
                      </a:r>
                      <a:endParaRPr lang="en-US" sz="1700" dirty="0">
                        <a:solidFill>
                          <a:srgbClr val="000000"/>
                        </a:solidFill>
                        <a:latin typeface="Optima"/>
                        <a:ea typeface="Times New Roman"/>
                        <a:cs typeface="Optima"/>
                      </a:endParaRPr>
                    </a:p>
                  </a:txBody>
                  <a:tcPr marL="68580" marR="68580" marT="0" marB="0" anchor="b"/>
                </a:tc>
                <a:tc>
                  <a:txBody>
                    <a:bodyPr/>
                    <a:lstStyle/>
                    <a:p>
                      <a:pPr marL="0" marR="0">
                        <a:spcBef>
                          <a:spcPts val="0"/>
                        </a:spcBef>
                        <a:spcAft>
                          <a:spcPts val="0"/>
                        </a:spcAft>
                      </a:pPr>
                      <a:r>
                        <a:rPr lang="en-US" sz="1900" dirty="0">
                          <a:solidFill>
                            <a:srgbClr val="211D1E"/>
                          </a:solidFill>
                          <a:latin typeface="Optima"/>
                          <a:ea typeface="Times New Roman"/>
                          <a:cs typeface="Optima"/>
                        </a:rPr>
                        <a:t>Refer for evaluation </a:t>
                      </a:r>
                      <a:endParaRPr lang="en-US" sz="1900" dirty="0">
                        <a:solidFill>
                          <a:srgbClr val="000000"/>
                        </a:solidFill>
                        <a:latin typeface="Optima"/>
                        <a:ea typeface="Times New Roman"/>
                        <a:cs typeface="Optima"/>
                      </a:endParaRPr>
                    </a:p>
                  </a:txBody>
                  <a:tcPr marL="68580" marR="68580" marT="0" marB="0" anchor="b"/>
                </a:tc>
                <a:extLst>
                  <a:ext uri="{0D108BD9-81ED-4DB2-BD59-A6C34878D82A}">
                    <a16:rowId xmlns:a16="http://schemas.microsoft.com/office/drawing/2014/main" xmlns="" val="10007"/>
                  </a:ext>
                </a:extLst>
              </a:tr>
              <a:tr h="1036320">
                <a:tc>
                  <a:txBody>
                    <a:bodyPr/>
                    <a:lstStyle/>
                    <a:p>
                      <a:pPr marL="0" marR="0">
                        <a:spcBef>
                          <a:spcPts val="0"/>
                        </a:spcBef>
                        <a:spcAft>
                          <a:spcPts val="0"/>
                        </a:spcAft>
                      </a:pPr>
                      <a:r>
                        <a:rPr lang="en-US" sz="1700" dirty="0">
                          <a:solidFill>
                            <a:srgbClr val="211D1E"/>
                          </a:solidFill>
                          <a:latin typeface="Optima"/>
                          <a:ea typeface="Times New Roman"/>
                          <a:cs typeface="Optima"/>
                        </a:rPr>
                        <a:t>undiagnosed breast lumps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evaluate the lump or refer as appropriate as soon as possible. After evaluation, women with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b="1" dirty="0">
                          <a:solidFill>
                            <a:srgbClr val="211D1E"/>
                          </a:solidFill>
                          <a:latin typeface="Optima"/>
                          <a:ea typeface="Times New Roman"/>
                          <a:cs typeface="Optima"/>
                        </a:rPr>
                        <a:t>before</a:t>
                      </a:r>
                      <a:r>
                        <a:rPr lang="en-US" sz="1900" dirty="0">
                          <a:solidFill>
                            <a:srgbClr val="211D1E"/>
                          </a:solidFill>
                          <a:latin typeface="Optima"/>
                          <a:ea typeface="Times New Roman"/>
                          <a:cs typeface="Optima"/>
                        </a:rPr>
                        <a:t> initiating method. </a:t>
                      </a:r>
                      <a:endParaRPr lang="en-US" sz="19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08"/>
                  </a:ext>
                </a:extLst>
              </a:tr>
              <a:tr h="572214">
                <a:tc>
                  <a:txBody>
                    <a:bodyPr/>
                    <a:lstStyle/>
                    <a:p>
                      <a:endParaRPr lang="en-US" sz="1900"/>
                    </a:p>
                  </a:txBody>
                  <a:tcPr marT="49120" marB="49120"/>
                </a:tc>
                <a:tc>
                  <a:txBody>
                    <a:bodyPr/>
                    <a:lstStyle/>
                    <a:p>
                      <a:pPr marL="0" marR="0">
                        <a:spcBef>
                          <a:spcPts val="0"/>
                        </a:spcBef>
                        <a:spcAft>
                          <a:spcPts val="0"/>
                        </a:spcAft>
                      </a:pPr>
                      <a:r>
                        <a:rPr lang="en-US" sz="1700" dirty="0">
                          <a:solidFill>
                            <a:srgbClr val="211D1E"/>
                          </a:solidFill>
                          <a:latin typeface="Optima"/>
                          <a:ea typeface="Times New Roman"/>
                          <a:cs typeface="Optima"/>
                        </a:rPr>
                        <a:t>benign breast disease fall into category 1; women with breast </a:t>
                      </a:r>
                      <a:endParaRPr lang="en-US" sz="1700" dirty="0">
                        <a:solidFill>
                          <a:srgbClr val="000000"/>
                        </a:solidFill>
                        <a:latin typeface="Optima"/>
                        <a:ea typeface="Times New Roman"/>
                        <a:cs typeface="Optima"/>
                      </a:endParaRPr>
                    </a:p>
                  </a:txBody>
                  <a:tcPr marL="68580" marR="68580" marT="0" marB="0"/>
                </a:tc>
                <a:tc>
                  <a:txBody>
                    <a:bodyPr/>
                    <a:lstStyle/>
                    <a:p>
                      <a:endParaRPr lang="en-US" sz="1900"/>
                    </a:p>
                  </a:txBody>
                  <a:tcPr marT="49120" marB="49120"/>
                </a:tc>
                <a:extLst>
                  <a:ext uri="{0D108BD9-81ED-4DB2-BD59-A6C34878D82A}">
                    <a16:rowId xmlns:a16="http://schemas.microsoft.com/office/drawing/2014/main" xmlns="" val="10009"/>
                  </a:ext>
                </a:extLst>
              </a:tr>
              <a:tr h="572214">
                <a:tc>
                  <a:txBody>
                    <a:bodyPr/>
                    <a:lstStyle/>
                    <a:p>
                      <a:endParaRPr lang="en-US" sz="1900"/>
                    </a:p>
                  </a:txBody>
                  <a:tcPr marT="49120" marB="49120"/>
                </a:tc>
                <a:tc>
                  <a:txBody>
                    <a:bodyPr/>
                    <a:lstStyle/>
                    <a:p>
                      <a:pPr marL="0" marR="0">
                        <a:spcBef>
                          <a:spcPts val="0"/>
                        </a:spcBef>
                        <a:spcAft>
                          <a:spcPts val="0"/>
                        </a:spcAft>
                      </a:pPr>
                      <a:r>
                        <a:rPr lang="en-US" sz="1700" dirty="0">
                          <a:solidFill>
                            <a:srgbClr val="211D1E"/>
                          </a:solidFill>
                          <a:latin typeface="Optima"/>
                          <a:ea typeface="Times New Roman"/>
                          <a:cs typeface="Optima"/>
                        </a:rPr>
                        <a:t>cancer fall into category 4, and COCs should be discontinued</a:t>
                      </a:r>
                      <a:endParaRPr lang="en-US" sz="1700" dirty="0">
                        <a:solidFill>
                          <a:srgbClr val="000000"/>
                        </a:solidFill>
                        <a:latin typeface="Optima"/>
                        <a:ea typeface="Times New Roman"/>
                        <a:cs typeface="Optima"/>
                      </a:endParaRPr>
                    </a:p>
                  </a:txBody>
                  <a:tcPr marL="68580" marR="68580" marT="0" marB="0"/>
                </a:tc>
                <a:tc>
                  <a:txBody>
                    <a:bodyPr/>
                    <a:lstStyle/>
                    <a:p>
                      <a:endParaRPr lang="en-US" sz="1900"/>
                    </a:p>
                  </a:txBody>
                  <a:tcPr marT="49120" marB="49120"/>
                </a:tc>
                <a:extLst>
                  <a:ext uri="{0D108BD9-81ED-4DB2-BD59-A6C34878D82A}">
                    <a16:rowId xmlns:a16="http://schemas.microsoft.com/office/drawing/2014/main" xmlns="" val="10010"/>
                  </a:ext>
                </a:extLst>
              </a:tr>
              <a:tr h="966906">
                <a:tc>
                  <a:txBody>
                    <a:bodyPr/>
                    <a:lstStyle/>
                    <a:p>
                      <a:r>
                        <a:rPr lang="en-US" sz="1900" kern="1200" dirty="0">
                          <a:solidFill>
                            <a:schemeClr val="dk1"/>
                          </a:solidFill>
                          <a:latin typeface="+mn-lt"/>
                          <a:ea typeface="+mn-ea"/>
                          <a:cs typeface="+mn-cs"/>
                        </a:rPr>
                        <a:t>Women with sickle cell disease </a:t>
                      </a:r>
                      <a:endParaRPr lang="en-US" sz="1900" dirty="0"/>
                    </a:p>
                  </a:txBody>
                  <a:tcPr marT="49120" marB="49120"/>
                </a:tc>
                <a:tc>
                  <a:txBody>
                    <a:bodyPr/>
                    <a:lstStyle/>
                    <a:p>
                      <a:pPr marL="0" marR="0">
                        <a:spcBef>
                          <a:spcPts val="0"/>
                        </a:spcBef>
                        <a:spcAft>
                          <a:spcPts val="0"/>
                        </a:spcAft>
                      </a:pPr>
                      <a:r>
                        <a:rPr lang="en-US" sz="1000" dirty="0">
                          <a:solidFill>
                            <a:srgbClr val="211D1E"/>
                          </a:solidFill>
                          <a:latin typeface="Optima"/>
                          <a:ea typeface="Times New Roman"/>
                          <a:cs typeface="Optima"/>
                        </a:rPr>
                        <a:t>. </a:t>
                      </a:r>
                      <a:r>
                        <a:rPr lang="en-US" sz="1900" kern="1200" dirty="0">
                          <a:solidFill>
                            <a:schemeClr val="dk1"/>
                          </a:solidFill>
                          <a:latin typeface="+mn-lt"/>
                          <a:ea typeface="+mn-ea"/>
                          <a:cs typeface="+mn-cs"/>
                        </a:rPr>
                        <a:t>Initiate method and advise regular follow-up. </a:t>
                      </a:r>
                      <a:endParaRPr lang="en-US" sz="13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evaluation as soon as possible if symptoms start. </a:t>
                      </a:r>
                      <a:endParaRPr lang="en-US" sz="1900" dirty="0"/>
                    </a:p>
                  </a:txBody>
                  <a:tcPr marT="49120" marB="49120"/>
                </a:tc>
                <a:extLst>
                  <a:ext uri="{0D108BD9-81ED-4DB2-BD59-A6C34878D82A}">
                    <a16:rowId xmlns:a16="http://schemas.microsoft.com/office/drawing/2014/main" xmlns="" val="10011"/>
                  </a:ext>
                </a:extLst>
              </a:tr>
              <a:tr h="1295400">
                <a:tc>
                  <a:txBody>
                    <a:bodyPr/>
                    <a:lstStyle/>
                    <a:p>
                      <a:pPr marL="0" marR="0">
                        <a:spcBef>
                          <a:spcPts val="0"/>
                        </a:spcBef>
                        <a:spcAft>
                          <a:spcPts val="0"/>
                        </a:spcAft>
                      </a:pPr>
                      <a:r>
                        <a:rPr lang="en-US" sz="1900" dirty="0">
                          <a:solidFill>
                            <a:srgbClr val="211D1E"/>
                          </a:solidFill>
                          <a:latin typeface="Optima"/>
                          <a:ea typeface="Times New Roman"/>
                          <a:cs typeface="Optima"/>
                        </a:rPr>
                        <a:t>Women who smoke and are less than 35 years of age </a:t>
                      </a:r>
                      <a:endParaRPr lang="en-US" sz="19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and recommend follow-up. Discontinue if symptoms or signs of CVD appear (category 3 or 4).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evaluation as soon as possible. May re-supply as needed. </a:t>
                      </a:r>
                      <a:endParaRPr lang="en-US" sz="1900" dirty="0"/>
                    </a:p>
                  </a:txBody>
                  <a:tcPr marT="49120" marB="49120"/>
                </a:tc>
                <a:extLst>
                  <a:ext uri="{0D108BD9-81ED-4DB2-BD59-A6C34878D82A}">
                    <a16:rowId xmlns:a16="http://schemas.microsoft.com/office/drawing/2014/main" xmlns="" val="10012"/>
                  </a:ext>
                </a:extLst>
              </a:tr>
              <a:tr h="1571835">
                <a:tc>
                  <a:txBody>
                    <a:bodyPr/>
                    <a:lstStyle/>
                    <a:p>
                      <a:r>
                        <a:rPr lang="en-US" sz="1900" kern="1200" dirty="0">
                          <a:solidFill>
                            <a:schemeClr val="dk1"/>
                          </a:solidFill>
                          <a:latin typeface="+mn-lt"/>
                          <a:ea typeface="+mn-ea"/>
                          <a:cs typeface="+mn-cs"/>
                        </a:rPr>
                        <a:t>Uncomplicated diabetes (no vascular disease or diabetes of less than 20 years duration) </a:t>
                      </a:r>
                      <a:endParaRPr lang="en-US" sz="1900" dirty="0"/>
                    </a:p>
                  </a:txBody>
                  <a:tcPr marT="49120" marB="49120"/>
                </a:tc>
                <a:tc>
                  <a:txBody>
                    <a:bodyPr/>
                    <a:lstStyle/>
                    <a:p>
                      <a:pPr marL="0" marR="0">
                        <a:spcBef>
                          <a:spcPts val="0"/>
                        </a:spcBef>
                        <a:spcAft>
                          <a:spcPts val="0"/>
                        </a:spcAft>
                      </a:pPr>
                      <a:r>
                        <a:rPr lang="en-US" sz="1900" dirty="0">
                          <a:solidFill>
                            <a:srgbClr val="211D1E"/>
                          </a:solidFill>
                          <a:latin typeface="Optima"/>
                          <a:ea typeface="Times New Roman"/>
                          <a:cs typeface="Optima"/>
                        </a:rPr>
                        <a:t>Generally use the method and recommend follow-up. </a:t>
                      </a:r>
                      <a:endParaRPr lang="en-US" sz="19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Initiate method and refer for follow-up, as soon as possible. Re-supply as needed. </a:t>
                      </a:r>
                      <a:endParaRPr lang="en-US" sz="1900" dirty="0"/>
                    </a:p>
                  </a:txBody>
                  <a:tcPr marT="49120" marB="49120"/>
                </a:tc>
                <a:extLst>
                  <a:ext uri="{0D108BD9-81ED-4DB2-BD59-A6C34878D82A}">
                    <a16:rowId xmlns:a16="http://schemas.microsoft.com/office/drawing/2014/main" xmlns="" val="10013"/>
                  </a:ext>
                </a:extLst>
              </a:tr>
              <a:tr h="1256462">
                <a:tc>
                  <a:txBody>
                    <a:bodyPr/>
                    <a:lstStyle/>
                    <a:p>
                      <a:r>
                        <a:rPr lang="en-US" sz="1900" kern="1200" dirty="0">
                          <a:solidFill>
                            <a:schemeClr val="dk1"/>
                          </a:solidFill>
                          <a:latin typeface="+mn-lt"/>
                          <a:ea typeface="+mn-ea"/>
                          <a:cs typeface="+mn-cs"/>
                        </a:rPr>
                        <a:t>Women with </a:t>
                      </a:r>
                      <a:r>
                        <a:rPr lang="en-US" sz="1900" kern="1200" dirty="0" err="1">
                          <a:solidFill>
                            <a:schemeClr val="dk1"/>
                          </a:solidFill>
                          <a:latin typeface="+mn-lt"/>
                          <a:ea typeface="+mn-ea"/>
                          <a:cs typeface="+mn-cs"/>
                        </a:rPr>
                        <a:t>superﬁ</a:t>
                      </a:r>
                      <a:r>
                        <a:rPr lang="en-US" sz="1900" kern="1200" dirty="0">
                          <a:solidFill>
                            <a:schemeClr val="dk1"/>
                          </a:solidFill>
                          <a:latin typeface="+mn-lt"/>
                          <a:ea typeface="+mn-ea"/>
                          <a:cs typeface="+mn-cs"/>
                        </a:rPr>
                        <a:t> </a:t>
                      </a:r>
                      <a:r>
                        <a:rPr lang="en-US" sz="1900" kern="1200" dirty="0" err="1">
                          <a:solidFill>
                            <a:schemeClr val="dk1"/>
                          </a:solidFill>
                          <a:latin typeface="+mn-lt"/>
                          <a:ea typeface="+mn-ea"/>
                          <a:cs typeface="+mn-cs"/>
                        </a:rPr>
                        <a:t>cial</a:t>
                      </a:r>
                      <a:r>
                        <a:rPr lang="en-US" sz="1900" kern="1200" dirty="0">
                          <a:solidFill>
                            <a:schemeClr val="dk1"/>
                          </a:solidFill>
                          <a:latin typeface="+mn-lt"/>
                          <a:ea typeface="+mn-ea"/>
                          <a:cs typeface="+mn-cs"/>
                        </a:rPr>
                        <a:t> venous thrombosis </a:t>
                      </a:r>
                      <a:endParaRPr lang="en-US" sz="1900" dirty="0"/>
                    </a:p>
                  </a:txBody>
                  <a:tcPr marT="49120" marB="49120"/>
                </a:tc>
                <a:tc>
                  <a:txBody>
                    <a:bodyPr/>
                    <a:lstStyle/>
                    <a:p>
                      <a:r>
                        <a:rPr lang="en-US" sz="1900" kern="1200" dirty="0">
                          <a:solidFill>
                            <a:schemeClr val="dk1"/>
                          </a:solidFill>
                          <a:latin typeface="+mn-lt"/>
                          <a:ea typeface="+mn-ea"/>
                          <a:cs typeface="+mn-cs"/>
                        </a:rPr>
                        <a:t>Initiate method and arrange for investigations to rule out deep vein thrombosis (DVT). </a:t>
                      </a:r>
                      <a:endParaRPr lang="en-US" sz="1900" dirty="0"/>
                    </a:p>
                  </a:txBody>
                  <a:tcPr marT="49120" marB="49120"/>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follow-up as soon as possible. Re­supply as needed. </a:t>
                      </a:r>
                      <a:endParaRPr lang="en-US" sz="19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14"/>
                  </a:ext>
                </a:extLst>
              </a:tr>
              <a:tr h="2414680">
                <a:tc>
                  <a:txBody>
                    <a:bodyPr/>
                    <a:lstStyle/>
                    <a:p>
                      <a:r>
                        <a:rPr lang="en-US" sz="1900" kern="1200" dirty="0">
                          <a:solidFill>
                            <a:schemeClr val="dk1"/>
                          </a:solidFill>
                          <a:latin typeface="+mn-lt"/>
                          <a:ea typeface="+mn-ea"/>
                          <a:cs typeface="+mn-cs"/>
                        </a:rPr>
                        <a:t>Women with a family history of DVT (</a:t>
                      </a:r>
                      <a:r>
                        <a:rPr lang="en-US" sz="1900" kern="1200" dirty="0" err="1">
                          <a:solidFill>
                            <a:schemeClr val="dk1"/>
                          </a:solidFill>
                          <a:latin typeface="+mn-lt"/>
                          <a:ea typeface="+mn-ea"/>
                          <a:cs typeface="+mn-cs"/>
                        </a:rPr>
                        <a:t>ﬁrst­degree</a:t>
                      </a:r>
                      <a:r>
                        <a:rPr lang="en-US" sz="1900" kern="1200" dirty="0">
                          <a:solidFill>
                            <a:schemeClr val="dk1"/>
                          </a:solidFill>
                          <a:latin typeface="+mn-lt"/>
                          <a:ea typeface="+mn-ea"/>
                          <a:cs typeface="+mn-cs"/>
                        </a:rPr>
                        <a:t> relatives) </a:t>
                      </a:r>
                      <a:endParaRPr lang="en-US" sz="1900" dirty="0"/>
                    </a:p>
                  </a:txBody>
                  <a:tcPr marT="49120" marB="49120"/>
                </a:tc>
                <a:tc>
                  <a:txBody>
                    <a:bodyPr/>
                    <a:lstStyle/>
                    <a:p>
                      <a:r>
                        <a:rPr lang="en-US" sz="1900" kern="1200" dirty="0">
                          <a:solidFill>
                            <a:schemeClr val="dk1"/>
                          </a:solidFill>
                          <a:latin typeface="+mn-lt"/>
                          <a:ea typeface="+mn-ea"/>
                          <a:cs typeface="+mn-cs"/>
                        </a:rPr>
                        <a:t>Initiate method and counsel about DVT symptoms. Warn client to come back as soon as possible if symptoms arise (Note: Women with a personal medical history of DVT fall into category 4). </a:t>
                      </a:r>
                      <a:endParaRPr lang="en-US" sz="1900" dirty="0"/>
                    </a:p>
                  </a:txBody>
                  <a:tcPr marT="49120" marB="49120"/>
                </a:tc>
                <a:tc>
                  <a:txBody>
                    <a:bodyPr/>
                    <a:lstStyle/>
                    <a:p>
                      <a:r>
                        <a:rPr lang="en-US" sz="1900" kern="1200" dirty="0">
                          <a:solidFill>
                            <a:schemeClr val="dk1"/>
                          </a:solidFill>
                          <a:latin typeface="+mn-lt"/>
                          <a:ea typeface="+mn-ea"/>
                          <a:cs typeface="+mn-cs"/>
                        </a:rPr>
                        <a:t>Initiate method and refer for evaluation as soon as possible. Re­supply as needed. </a:t>
                      </a:r>
                      <a:endParaRPr lang="en-US" sz="1900" dirty="0"/>
                    </a:p>
                  </a:txBody>
                  <a:tcPr marT="49120" marB="49120"/>
                </a:tc>
                <a:extLst>
                  <a:ext uri="{0D108BD9-81ED-4DB2-BD59-A6C34878D82A}">
                    <a16:rowId xmlns:a16="http://schemas.microsoft.com/office/drawing/2014/main" xmlns="" val="10015"/>
                  </a:ext>
                </a:extLst>
              </a:tr>
              <a:tr h="1813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Women who have had major surgery but without prolonged immobilization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Initiate method and arrange close follow-up. Discontinue if symptoms of DVT appear.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 </a:t>
                      </a:r>
                      <a:endParaRPr lang="en-US" sz="1700" dirty="0">
                        <a:solidFill>
                          <a:srgbClr val="000000"/>
                        </a:solidFill>
                        <a:latin typeface="Optima"/>
                        <a:ea typeface="Times New Roman"/>
                        <a:cs typeface="Optim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soon as possible. Re-supply as needed. </a:t>
                      </a:r>
                      <a:endParaRPr lang="en-US" sz="17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ctr"/>
                </a:tc>
                <a:extLst>
                  <a:ext uri="{0D108BD9-81ED-4DB2-BD59-A6C34878D82A}">
                    <a16:rowId xmlns:a16="http://schemas.microsoft.com/office/drawing/2014/main" xmlns="" val="10016"/>
                  </a:ext>
                </a:extLst>
              </a:tr>
              <a:tr h="2357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Women with Systemic Lupus </a:t>
                      </a:r>
                      <a:r>
                        <a:rPr lang="en-US" sz="1700" dirty="0" err="1">
                          <a:solidFill>
                            <a:srgbClr val="211D1E"/>
                          </a:solidFill>
                          <a:latin typeface="Optima"/>
                          <a:ea typeface="Times New Roman"/>
                          <a:cs typeface="Optima"/>
                        </a:rPr>
                        <a:t>Erythematosus</a:t>
                      </a:r>
                      <a:r>
                        <a:rPr lang="en-US" sz="1700" dirty="0">
                          <a:solidFill>
                            <a:srgbClr val="211D1E"/>
                          </a:solidFill>
                          <a:latin typeface="Optima"/>
                          <a:ea typeface="Times New Roman"/>
                          <a:cs typeface="Optima"/>
                        </a:rPr>
                        <a:t> (SLE) who have severe thrombocytopenia or who are on immunosuppressive therapy. </a:t>
                      </a:r>
                      <a:endParaRPr lang="en-US" sz="30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211D1E"/>
                          </a:solidFill>
                          <a:latin typeface="Optima"/>
                          <a:ea typeface="Times New Roman"/>
                          <a:cs typeface="Optima"/>
                        </a:rPr>
                        <a:t>If woman is known to be negative for </a:t>
                      </a:r>
                      <a:r>
                        <a:rPr lang="en-US" sz="1700" dirty="0" err="1">
                          <a:solidFill>
                            <a:srgbClr val="211D1E"/>
                          </a:solidFill>
                          <a:latin typeface="Optima"/>
                          <a:ea typeface="Times New Roman"/>
                          <a:cs typeface="Optima"/>
                        </a:rPr>
                        <a:t>antiphospholipid</a:t>
                      </a:r>
                      <a:r>
                        <a:rPr lang="en-US" sz="1700" dirty="0">
                          <a:solidFill>
                            <a:srgbClr val="211D1E"/>
                          </a:solidFill>
                          <a:latin typeface="Optima"/>
                          <a:ea typeface="Times New Roman"/>
                          <a:cs typeface="Optima"/>
                        </a:rPr>
                        <a:t> antibodies, initiate method and arrange for close follow-up, including referral as appropriate. If antibodies are positive or unknown, these women fall into category 4. </a:t>
                      </a:r>
                      <a:endParaRPr lang="en-US" sz="3000" dirty="0">
                        <a:solidFill>
                          <a:srgbClr val="000000"/>
                        </a:solidFill>
                        <a:latin typeface="Optima"/>
                        <a:ea typeface="Times New Roman"/>
                        <a:cs typeface="Optima"/>
                      </a:endParaRPr>
                    </a:p>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Refer for evaluation </a:t>
                      </a:r>
                      <a:r>
                        <a:rPr lang="en-US" sz="1700" b="1" dirty="0">
                          <a:solidFill>
                            <a:srgbClr val="211D1E"/>
                          </a:solidFill>
                          <a:latin typeface="Optima"/>
                          <a:ea typeface="Times New Roman"/>
                          <a:cs typeface="Optima"/>
                        </a:rPr>
                        <a:t>before</a:t>
                      </a:r>
                      <a:r>
                        <a:rPr lang="en-US" sz="1700" dirty="0">
                          <a:solidFill>
                            <a:srgbClr val="211D1E"/>
                          </a:solidFill>
                          <a:latin typeface="Optima"/>
                          <a:ea typeface="Times New Roman"/>
                          <a:cs typeface="Optima"/>
                        </a:rPr>
                        <a:t> initiating method</a:t>
                      </a:r>
                      <a:endParaRPr lang="en-US" sz="17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17"/>
                  </a:ext>
                </a:extLst>
              </a:tr>
              <a:tr h="2357753">
                <a:tc>
                  <a:txBody>
                    <a:bodyPr/>
                    <a:lstStyle/>
                    <a:p>
                      <a:pPr marL="0" marR="0">
                        <a:spcBef>
                          <a:spcPts val="0"/>
                        </a:spcBef>
                        <a:spcAft>
                          <a:spcPts val="0"/>
                        </a:spcAft>
                      </a:pPr>
                      <a:r>
                        <a:rPr lang="en-US" sz="1900" dirty="0">
                          <a:solidFill>
                            <a:srgbClr val="211D1E"/>
                          </a:solidFill>
                          <a:latin typeface="Optima"/>
                          <a:ea typeface="Times New Roman"/>
                          <a:cs typeface="Optima"/>
                        </a:rPr>
                        <a:t>Women with liver </a:t>
                      </a:r>
                      <a:r>
                        <a:rPr lang="en-US" sz="1900" dirty="0" err="1">
                          <a:solidFill>
                            <a:srgbClr val="211D1E"/>
                          </a:solidFill>
                          <a:latin typeface="Optima"/>
                          <a:ea typeface="Times New Roman"/>
                          <a:cs typeface="Optima"/>
                        </a:rPr>
                        <a:t>tumour</a:t>
                      </a:r>
                      <a:r>
                        <a:rPr lang="en-US" sz="1900" dirty="0">
                          <a:solidFill>
                            <a:srgbClr val="211D1E"/>
                          </a:solidFill>
                          <a:latin typeface="Optima"/>
                          <a:ea typeface="Times New Roman"/>
                          <a:cs typeface="Optima"/>
                        </a:rPr>
                        <a:t> </a:t>
                      </a:r>
                      <a:endParaRPr lang="en-US" sz="19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If a woman is known to have focal nodular hyperplasia, initiate method. If the type of liver </a:t>
                      </a:r>
                      <a:r>
                        <a:rPr lang="en-US" sz="1700" dirty="0" err="1">
                          <a:solidFill>
                            <a:srgbClr val="211D1E"/>
                          </a:solidFill>
                          <a:latin typeface="Optima"/>
                          <a:ea typeface="Times New Roman"/>
                          <a:cs typeface="Optima"/>
                        </a:rPr>
                        <a:t>tumour</a:t>
                      </a:r>
                      <a:r>
                        <a:rPr lang="en-US" sz="1700" dirty="0">
                          <a:solidFill>
                            <a:srgbClr val="211D1E"/>
                          </a:solidFill>
                          <a:latin typeface="Optima"/>
                          <a:ea typeface="Times New Roman"/>
                          <a:cs typeface="Optima"/>
                        </a:rPr>
                        <a:t> is not known, evaluate or refer for evaluation prior to initiation. (Women with </a:t>
                      </a:r>
                      <a:r>
                        <a:rPr lang="en-US" sz="1700" dirty="0" err="1">
                          <a:solidFill>
                            <a:srgbClr val="211D1E"/>
                          </a:solidFill>
                          <a:latin typeface="Optima"/>
                          <a:ea typeface="Times New Roman"/>
                          <a:cs typeface="Optima"/>
                        </a:rPr>
                        <a:t>tumours</a:t>
                      </a:r>
                      <a:r>
                        <a:rPr lang="en-US" sz="1700" dirty="0">
                          <a:solidFill>
                            <a:srgbClr val="211D1E"/>
                          </a:solidFill>
                          <a:latin typeface="Optima"/>
                          <a:ea typeface="Times New Roman"/>
                          <a:cs typeface="Optima"/>
                        </a:rPr>
                        <a:t> other than focal nodular hyperplasia are </a:t>
                      </a:r>
                      <a:r>
                        <a:rPr lang="en-US" sz="1700" dirty="0" err="1">
                          <a:solidFill>
                            <a:srgbClr val="211D1E"/>
                          </a:solidFill>
                          <a:latin typeface="Optima"/>
                          <a:ea typeface="Times New Roman"/>
                          <a:cs typeface="Optima"/>
                        </a:rPr>
                        <a:t>classiﬁed</a:t>
                      </a:r>
                      <a:r>
                        <a:rPr lang="en-US" sz="1700" dirty="0">
                          <a:solidFill>
                            <a:srgbClr val="211D1E"/>
                          </a:solidFill>
                          <a:latin typeface="Optima"/>
                          <a:ea typeface="Times New Roman"/>
                          <a:cs typeface="Optima"/>
                        </a:rPr>
                        <a:t> as category 4). </a:t>
                      </a:r>
                      <a:endParaRPr lang="en-US" sz="1700" dirty="0">
                        <a:solidFill>
                          <a:srgbClr val="000000"/>
                        </a:solidFill>
                        <a:latin typeface="Optima"/>
                        <a:ea typeface="Times New Roman"/>
                        <a:cs typeface="Optima"/>
                      </a:endParaRPr>
                    </a:p>
                  </a:txBody>
                  <a:tcPr marL="68580" marR="68580" marT="0" marB="0"/>
                </a:tc>
                <a:tc>
                  <a:txBody>
                    <a:bodyPr/>
                    <a:lstStyle/>
                    <a:p>
                      <a:r>
                        <a:rPr lang="en-US" sz="1900" kern="1200" dirty="0">
                          <a:solidFill>
                            <a:schemeClr val="dk1"/>
                          </a:solidFill>
                          <a:latin typeface="+mn-lt"/>
                          <a:ea typeface="+mn-ea"/>
                          <a:cs typeface="+mn-cs"/>
                        </a:rPr>
                        <a:t>Refer for evaluation </a:t>
                      </a:r>
                      <a:r>
                        <a:rPr lang="en-US" sz="1900" b="1" kern="1200" dirty="0">
                          <a:solidFill>
                            <a:schemeClr val="dk1"/>
                          </a:solidFill>
                          <a:latin typeface="+mn-lt"/>
                          <a:ea typeface="+mn-ea"/>
                          <a:cs typeface="+mn-cs"/>
                        </a:rPr>
                        <a:t>before</a:t>
                      </a:r>
                      <a:r>
                        <a:rPr lang="en-US" sz="1900" kern="1200" dirty="0">
                          <a:solidFill>
                            <a:schemeClr val="dk1"/>
                          </a:solidFill>
                          <a:latin typeface="+mn-lt"/>
                          <a:ea typeface="+mn-ea"/>
                          <a:cs typeface="+mn-cs"/>
                        </a:rPr>
                        <a:t> initiating method. </a:t>
                      </a:r>
                      <a:endParaRPr lang="en-US" sz="1900" dirty="0"/>
                    </a:p>
                  </a:txBody>
                  <a:tcPr marL="68580" marR="68580" marT="0" marB="0" anchor="ctr"/>
                </a:tc>
                <a:extLst>
                  <a:ext uri="{0D108BD9-81ED-4DB2-BD59-A6C34878D82A}">
                    <a16:rowId xmlns:a16="http://schemas.microsoft.com/office/drawing/2014/main" xmlns="" val="10018"/>
                  </a:ext>
                </a:extLst>
              </a:tr>
              <a:tr h="3108960">
                <a:tc>
                  <a:txBody>
                    <a:bodyPr/>
                    <a:lstStyle/>
                    <a:p>
                      <a:pPr marL="0" marR="0">
                        <a:spcBef>
                          <a:spcPts val="0"/>
                        </a:spcBef>
                        <a:spcAft>
                          <a:spcPts val="0"/>
                        </a:spcAft>
                      </a:pPr>
                      <a:r>
                        <a:rPr lang="en-US" sz="1700" dirty="0">
                          <a:solidFill>
                            <a:srgbClr val="211D1E"/>
                          </a:solidFill>
                          <a:latin typeface="Optima"/>
                          <a:ea typeface="Times New Roman"/>
                          <a:cs typeface="Optima"/>
                        </a:rPr>
                        <a:t>Women taking ARVs other than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or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-boosted PIs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700" dirty="0">
                          <a:solidFill>
                            <a:srgbClr val="211D1E"/>
                          </a:solidFill>
                          <a:latin typeface="Optima"/>
                          <a:ea typeface="Times New Roman"/>
                          <a:cs typeface="Optima"/>
                        </a:rPr>
                        <a:t>Initiate method; continue use if not on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or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-boosted protease inhibitors (use of </a:t>
                      </a:r>
                      <a:r>
                        <a:rPr lang="en-US" sz="1700" dirty="0" err="1">
                          <a:solidFill>
                            <a:srgbClr val="211D1E"/>
                          </a:solidFill>
                          <a:latin typeface="Optima"/>
                          <a:ea typeface="Times New Roman"/>
                          <a:cs typeface="Optima"/>
                        </a:rPr>
                        <a:t>ritonavir</a:t>
                      </a:r>
                      <a:r>
                        <a:rPr lang="en-US" sz="1700" dirty="0">
                          <a:solidFill>
                            <a:srgbClr val="211D1E"/>
                          </a:solidFill>
                          <a:latin typeface="Optima"/>
                          <a:ea typeface="Times New Roman"/>
                          <a:cs typeface="Optima"/>
                        </a:rPr>
                        <a:t> falls in category 3). Ensure COC preparation contains a minimum of 30 mcg EE. Advise consistent condom use to prevent HIV and to compensate for any possible reduction in COC effectiveness. </a:t>
                      </a: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900" dirty="0">
                          <a:solidFill>
                            <a:srgbClr val="211D1E"/>
                          </a:solidFill>
                          <a:latin typeface="Optima"/>
                          <a:ea typeface="Times New Roman"/>
                          <a:cs typeface="Optima"/>
                        </a:rPr>
                        <a:t>Initiate method and refer for review as soon as possible. Re-supply as needed</a:t>
                      </a:r>
                      <a:r>
                        <a:rPr lang="en-US" sz="1000" dirty="0">
                          <a:solidFill>
                            <a:srgbClr val="211D1E"/>
                          </a:solidFill>
                          <a:latin typeface="Optima"/>
                          <a:ea typeface="Times New Roman"/>
                          <a:cs typeface="Optima"/>
                        </a:rPr>
                        <a:t>. </a:t>
                      </a:r>
                      <a:endParaRPr lang="en-US" sz="13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19"/>
                  </a:ext>
                </a:extLst>
              </a:tr>
              <a:tr h="572214">
                <a:tc>
                  <a:txBody>
                    <a:bodyPr/>
                    <a:lstStyle/>
                    <a:p>
                      <a:pPr marL="0" marR="0">
                        <a:spcBef>
                          <a:spcPts val="0"/>
                        </a:spcBef>
                        <a:spcAft>
                          <a:spcPts val="0"/>
                        </a:spcAft>
                      </a:pPr>
                      <a:endParaRPr lang="en-US" sz="1300">
                        <a:solidFill>
                          <a:srgbClr val="000000"/>
                        </a:solidFill>
                        <a:latin typeface="Optima"/>
                        <a:ea typeface="Times New Roman"/>
                        <a:cs typeface="Times New Roman"/>
                      </a:endParaRPr>
                    </a:p>
                  </a:txBody>
                  <a:tcPr marL="68580" marR="68580" marT="0" marB="0"/>
                </a:tc>
                <a:tc>
                  <a:txBody>
                    <a:bodyPr/>
                    <a:lstStyle/>
                    <a:p>
                      <a:pPr marL="0" marR="0">
                        <a:spcBef>
                          <a:spcPts val="0"/>
                        </a:spcBef>
                        <a:spcAft>
                          <a:spcPts val="0"/>
                        </a:spcAft>
                      </a:pPr>
                      <a:endParaRPr lang="en-US" sz="17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300" dirty="0">
                        <a:solidFill>
                          <a:srgbClr val="000000"/>
                        </a:solidFill>
                        <a:latin typeface="Optima"/>
                        <a:ea typeface="Times New Roman"/>
                        <a:cs typeface="Times New Roman"/>
                      </a:endParaRPr>
                    </a:p>
                  </a:txBody>
                  <a:tcPr marL="68580" marR="68580" marT="0" marB="0"/>
                </a:tc>
                <a:extLst>
                  <a:ext uri="{0D108BD9-81ED-4DB2-BD59-A6C34878D82A}">
                    <a16:rowId xmlns:a16="http://schemas.microsoft.com/office/drawing/2014/main" xmlns="" val="10020"/>
                  </a:ext>
                </a:extLst>
              </a:tr>
              <a:tr h="572214">
                <a:tc>
                  <a:txBody>
                    <a:bodyPr/>
                    <a:lstStyle/>
                    <a:p>
                      <a:pPr marL="0" marR="0">
                        <a:spcBef>
                          <a:spcPts val="0"/>
                        </a:spcBef>
                        <a:spcAft>
                          <a:spcPts val="0"/>
                        </a:spcAft>
                      </a:pPr>
                      <a:endParaRPr lang="en-US" sz="13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endParaRPr lang="en-US" sz="1300" dirty="0">
                        <a:solidFill>
                          <a:srgbClr val="000000"/>
                        </a:solidFill>
                        <a:latin typeface="Optima"/>
                        <a:ea typeface="Times New Roman"/>
                        <a:cs typeface="Optima"/>
                      </a:endParaRPr>
                    </a:p>
                  </a:txBody>
                  <a:tcPr marL="68580" marR="68580" marT="0" marB="0"/>
                </a:tc>
                <a:tc>
                  <a:txBody>
                    <a:bodyPr/>
                    <a:lstStyle/>
                    <a:p>
                      <a:pPr marL="0" marR="0">
                        <a:spcBef>
                          <a:spcPts val="0"/>
                        </a:spcBef>
                        <a:spcAft>
                          <a:spcPts val="0"/>
                        </a:spcAft>
                      </a:pPr>
                      <a:r>
                        <a:rPr lang="en-US" sz="1000" dirty="0">
                          <a:solidFill>
                            <a:srgbClr val="211D1E"/>
                          </a:solidFill>
                          <a:latin typeface="Optima"/>
                          <a:ea typeface="Times New Roman"/>
                          <a:cs typeface="Optima"/>
                        </a:rPr>
                        <a:t>. </a:t>
                      </a:r>
                      <a:endParaRPr lang="en-US" sz="1300" dirty="0">
                        <a:solidFill>
                          <a:srgbClr val="000000"/>
                        </a:solidFill>
                        <a:latin typeface="Optima"/>
                        <a:ea typeface="Times New Roman"/>
                        <a:cs typeface="Optima"/>
                      </a:endParaRPr>
                    </a:p>
                  </a:txBody>
                  <a:tcPr marL="68580" marR="68580" marT="0" marB="0"/>
                </a:tc>
                <a:extLst>
                  <a:ext uri="{0D108BD9-81ED-4DB2-BD59-A6C34878D82A}">
                    <a16:rowId xmlns:a16="http://schemas.microsoft.com/office/drawing/2014/main" xmlns="" val="10021"/>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xmlns="" id="{42A00AAA-E3F6-416B-8D6F-0E024F7B93FD}"/>
              </a:ext>
            </a:extLst>
          </p:cNvPr>
          <p:cNvSpPr>
            <a:spLocks noGrp="1"/>
          </p:cNvSpPr>
          <p:nvPr>
            <p:ph type="title"/>
          </p:nvPr>
        </p:nvSpPr>
        <p:spPr>
          <a:xfrm>
            <a:off x="0" y="0"/>
            <a:ext cx="9144000" cy="1066800"/>
          </a:xfrm>
        </p:spPr>
        <p:txBody>
          <a:bodyPr rtlCol="0">
            <a:normAutofit fontScale="90000"/>
          </a:bodyPr>
          <a:lstStyle/>
          <a:p>
            <a:pPr eaLnBrk="1" fontAlgn="auto" hangingPunct="1">
              <a:spcAft>
                <a:spcPts val="0"/>
              </a:spcAft>
              <a:defRPr/>
            </a:pPr>
            <a:r>
              <a:rPr lang="en-US" i="1"/>
              <a:t/>
            </a:r>
            <a:br>
              <a:rPr lang="en-US" i="1"/>
            </a:br>
            <a:r>
              <a:rPr lang="en-US" i="1"/>
              <a:t>Women Who Should Not Use COCs (MEC Categories 3 and 4) </a:t>
            </a:r>
            <a:endParaRPr lang="en-US"/>
          </a:p>
        </p:txBody>
      </p:sp>
      <p:sp>
        <p:nvSpPr>
          <p:cNvPr id="60419" name="Content Placeholder 2">
            <a:extLst>
              <a:ext uri="{FF2B5EF4-FFF2-40B4-BE49-F238E27FC236}">
                <a16:creationId xmlns:a16="http://schemas.microsoft.com/office/drawing/2014/main" xmlns="" id="{FB135742-65D2-48F3-B4D2-6C1A736AF784}"/>
              </a:ext>
            </a:extLst>
          </p:cNvPr>
          <p:cNvSpPr>
            <a:spLocks noGrp="1"/>
          </p:cNvSpPr>
          <p:nvPr>
            <p:ph idx="1"/>
          </p:nvPr>
        </p:nvSpPr>
        <p:spPr>
          <a:xfrm>
            <a:off x="0" y="1447800"/>
            <a:ext cx="9144000" cy="5410200"/>
          </a:xfrm>
        </p:spPr>
        <p:txBody>
          <a:bodyPr/>
          <a:lstStyle/>
          <a:p>
            <a:pPr eaLnBrk="1" hangingPunct="1">
              <a:defRPr/>
            </a:pPr>
            <a:r>
              <a:rPr lang="en-US" sz="3600" dirty="0"/>
              <a:t>This section outlines circumstances that would absolutely prohibit a woman from using COCs (category 4), as well as circumstances that generally prohibit a woman from using COCs, but would allow it if these three criteria are met:</a:t>
            </a:r>
          </a:p>
          <a:p>
            <a:pPr marL="0" indent="0" eaLnBrk="1" hangingPunct="1">
              <a:buFont typeface="Arial" panose="020B0604020202020204" pitchFamily="34" charset="0"/>
              <a:buNone/>
              <a:defRPr/>
            </a:pPr>
            <a:r>
              <a:rPr lang="en-US" sz="3600" dirty="0"/>
              <a:t>-No other method is available or acceptable,</a:t>
            </a:r>
          </a:p>
          <a:p>
            <a:pPr marL="0" indent="0" eaLnBrk="1" hangingPunct="1">
              <a:buFont typeface="Arial" panose="020B0604020202020204" pitchFamily="34" charset="0"/>
              <a:buNone/>
              <a:defRPr/>
            </a:pPr>
            <a:r>
              <a:rPr lang="en-US" sz="3600" dirty="0"/>
              <a:t>-clinical judgment is possible, and  careful follow-up can be assured.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xmlns="" id="{67500CDA-4D36-4321-A23E-2D61517E2163}"/>
              </a:ext>
            </a:extLst>
          </p:cNvPr>
          <p:cNvSpPr>
            <a:spLocks noGrp="1"/>
          </p:cNvSpPr>
          <p:nvPr>
            <p:ph type="title"/>
          </p:nvPr>
        </p:nvSpPr>
        <p:spPr>
          <a:xfrm>
            <a:off x="0" y="0"/>
            <a:ext cx="9144000" cy="1417638"/>
          </a:xfrm>
        </p:spPr>
        <p:txBody>
          <a:bodyPr/>
          <a:lstStyle/>
          <a:p>
            <a:pPr eaLnBrk="1" hangingPunct="1"/>
            <a:endParaRPr lang="en-US" altLang="en-US">
              <a:solidFill>
                <a:srgbClr val="7B9899"/>
              </a:solidFill>
            </a:endParaRPr>
          </a:p>
        </p:txBody>
      </p:sp>
      <p:sp>
        <p:nvSpPr>
          <p:cNvPr id="74755" name="Content Placeholder 2">
            <a:extLst>
              <a:ext uri="{FF2B5EF4-FFF2-40B4-BE49-F238E27FC236}">
                <a16:creationId xmlns:a16="http://schemas.microsoft.com/office/drawing/2014/main" xmlns="" id="{4DF05FAA-5693-4464-8874-2BBC60728770}"/>
              </a:ext>
            </a:extLst>
          </p:cNvPr>
          <p:cNvSpPr>
            <a:spLocks noGrp="1"/>
          </p:cNvSpPr>
          <p:nvPr>
            <p:ph idx="1"/>
          </p:nvPr>
        </p:nvSpPr>
        <p:spPr>
          <a:xfrm>
            <a:off x="0" y="685800"/>
            <a:ext cx="9144000" cy="6172200"/>
          </a:xfrm>
        </p:spPr>
        <p:txBody>
          <a:bodyPr/>
          <a:lstStyle/>
          <a:p>
            <a:pPr eaLnBrk="1" hangingPunct="1"/>
            <a:r>
              <a:rPr lang="en-US" altLang="en-US"/>
              <a:t>Non-breastfeeding mothers before three weeks postpartum </a:t>
            </a:r>
          </a:p>
          <a:p>
            <a:pPr eaLnBrk="1" hangingPunct="1"/>
            <a:r>
              <a:rPr lang="en-US" altLang="en-US"/>
              <a:t>Women with a history of hypertension (where blood pressure [BP] cannot be measured), or moderate hypertension (BP is between 140/90 to 159/99) </a:t>
            </a:r>
          </a:p>
          <a:p>
            <a:pPr eaLnBrk="1" hangingPunct="1"/>
            <a:r>
              <a:rPr lang="en-US" altLang="en-US"/>
              <a:t>Women who smoke (less than 15 cigarettes a day) and are 35 years of age or older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xmlns="" id="{5D49BE04-B37B-447C-9EC0-6A843436BC66}"/>
              </a:ext>
            </a:extLst>
          </p:cNvPr>
          <p:cNvSpPr>
            <a:spLocks noGrp="1"/>
          </p:cNvSpPr>
          <p:nvPr>
            <p:ph type="title"/>
          </p:nvPr>
        </p:nvSpPr>
        <p:spPr>
          <a:xfrm>
            <a:off x="457200" y="274638"/>
            <a:ext cx="8229600" cy="792162"/>
          </a:xfrm>
        </p:spPr>
        <p:txBody>
          <a:bodyPr/>
          <a:lstStyle/>
          <a:p>
            <a:pPr eaLnBrk="1" hangingPunct="1"/>
            <a:endParaRPr lang="en-US" altLang="en-US">
              <a:solidFill>
                <a:srgbClr val="7B9899"/>
              </a:solidFill>
            </a:endParaRPr>
          </a:p>
        </p:txBody>
      </p:sp>
      <p:sp>
        <p:nvSpPr>
          <p:cNvPr id="75779" name="Content Placeholder 2">
            <a:extLst>
              <a:ext uri="{FF2B5EF4-FFF2-40B4-BE49-F238E27FC236}">
                <a16:creationId xmlns:a16="http://schemas.microsoft.com/office/drawing/2014/main" xmlns="" id="{064BE5C5-3C51-4224-B58B-35C7CC6F644B}"/>
              </a:ext>
            </a:extLst>
          </p:cNvPr>
          <p:cNvSpPr>
            <a:spLocks noGrp="1"/>
          </p:cNvSpPr>
          <p:nvPr>
            <p:ph idx="1"/>
          </p:nvPr>
        </p:nvSpPr>
        <p:spPr>
          <a:xfrm>
            <a:off x="228600" y="1066800"/>
            <a:ext cx="8610600" cy="5562600"/>
          </a:xfrm>
        </p:spPr>
        <p:txBody>
          <a:bodyPr/>
          <a:lstStyle/>
          <a:p>
            <a:pPr eaLnBrk="1" hangingPunct="1"/>
            <a:r>
              <a:rPr lang="en-US" altLang="en-US"/>
              <a:t>Women on ARV therapy who are receiving ritonavir or ritonavir-boosted protease inhibitors </a:t>
            </a:r>
          </a:p>
          <a:p>
            <a:pPr eaLnBrk="1" hangingPunct="1"/>
            <a:r>
              <a:rPr lang="en-US" altLang="en-US"/>
              <a:t>Women on certain anticonvulsants (phenytoin, carbamazepine, barbiturates, primidone, oxcarbazepine, or Lamotrigine) </a:t>
            </a:r>
          </a:p>
          <a:p>
            <a:pPr eaLnBrk="1" hangingPunct="1"/>
            <a:r>
              <a:rPr lang="en-US" altLang="en-US"/>
              <a:t>Women on TB therapy who are on Rifampicin or Rifabutin </a:t>
            </a:r>
          </a:p>
          <a:p>
            <a:pPr eaLnBrk="1" hangingPunct="1">
              <a:buFontTx/>
              <a:buNone/>
            </a:pPr>
            <a:endParaRPr lang="en-US"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xmlns="" id="{45E8F3EA-F929-4B5B-BAF3-DEE77A2BFE47}"/>
              </a:ext>
            </a:extLst>
          </p:cNvPr>
          <p:cNvSpPr>
            <a:spLocks noGrp="1"/>
          </p:cNvSpPr>
          <p:nvPr>
            <p:ph type="title"/>
          </p:nvPr>
        </p:nvSpPr>
        <p:spPr>
          <a:xfrm>
            <a:off x="457200" y="0"/>
            <a:ext cx="8229600" cy="914400"/>
          </a:xfrm>
        </p:spPr>
        <p:txBody>
          <a:bodyPr/>
          <a:lstStyle/>
          <a:p>
            <a:pPr eaLnBrk="1" hangingPunct="1"/>
            <a:r>
              <a:rPr lang="en-US" altLang="en-US" sz="4000" b="1"/>
              <a:t>MEC category 4</a:t>
            </a:r>
          </a:p>
        </p:txBody>
      </p:sp>
      <p:sp>
        <p:nvSpPr>
          <p:cNvPr id="76803" name="Content Placeholder 2">
            <a:extLst>
              <a:ext uri="{FF2B5EF4-FFF2-40B4-BE49-F238E27FC236}">
                <a16:creationId xmlns:a16="http://schemas.microsoft.com/office/drawing/2014/main" xmlns="" id="{94D25997-1324-4E39-8329-8FE9A79CE1CB}"/>
              </a:ext>
            </a:extLst>
          </p:cNvPr>
          <p:cNvSpPr>
            <a:spLocks noGrp="1"/>
          </p:cNvSpPr>
          <p:nvPr>
            <p:ph idx="1"/>
          </p:nvPr>
        </p:nvSpPr>
        <p:spPr>
          <a:xfrm>
            <a:off x="0" y="1066800"/>
            <a:ext cx="9144000" cy="5791200"/>
          </a:xfrm>
        </p:spPr>
        <p:txBody>
          <a:bodyPr/>
          <a:lstStyle/>
          <a:p>
            <a:pPr eaLnBrk="1" hangingPunct="1"/>
            <a:r>
              <a:rPr lang="en-US" altLang="en-US" sz="3600"/>
              <a:t>Breastfeeding mothers before six weeks postpartum </a:t>
            </a:r>
          </a:p>
          <a:p>
            <a:pPr eaLnBrk="1" hangingPunct="1"/>
            <a:r>
              <a:rPr lang="en-US" altLang="en-US" sz="3600"/>
              <a:t>Women with current or history of ischemic heart disease</a:t>
            </a:r>
          </a:p>
          <a:p>
            <a:pPr eaLnBrk="1" hangingPunct="1"/>
            <a:r>
              <a:rPr lang="en-US" altLang="en-US" sz="3600"/>
              <a:t>Complicated valvular heart disease or stroke </a:t>
            </a:r>
          </a:p>
          <a:p>
            <a:pPr eaLnBrk="1" hangingPunct="1"/>
            <a:r>
              <a:rPr lang="en-US" altLang="en-US" sz="3600"/>
              <a:t>Women who smoke (more than 15 cigarettes a day) and are 35 years of age or older </a:t>
            </a:r>
          </a:p>
          <a:p>
            <a:pPr eaLnBrk="1" hangingPunct="1"/>
            <a:r>
              <a:rPr lang="en-US" altLang="en-US" sz="3600"/>
              <a:t>Women with a history of or current breast cancer </a:t>
            </a:r>
          </a:p>
          <a:p>
            <a:pPr eaLnBrk="1" hangingPunct="1">
              <a:buFontTx/>
              <a:buNone/>
            </a:pPr>
            <a:endParaRPr lang="en-US" altLang="en-US" sz="3600"/>
          </a:p>
          <a:p>
            <a:pPr eaLnBrk="1" hangingPunct="1">
              <a:buFontTx/>
              <a:buNone/>
            </a:pPr>
            <a:endParaRPr lang="en-US" altLang="en-US" sz="36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xmlns="" id="{782A5BB6-AD9E-49F0-B553-AED676A0A081}"/>
              </a:ext>
            </a:extLst>
          </p:cNvPr>
          <p:cNvSpPr>
            <a:spLocks noGrp="1"/>
          </p:cNvSpPr>
          <p:nvPr>
            <p:ph type="title"/>
          </p:nvPr>
        </p:nvSpPr>
        <p:spPr>
          <a:xfrm>
            <a:off x="457200" y="274638"/>
            <a:ext cx="8229600" cy="639762"/>
          </a:xfrm>
        </p:spPr>
        <p:txBody>
          <a:bodyPr/>
          <a:lstStyle/>
          <a:p>
            <a:pPr eaLnBrk="1" hangingPunct="1"/>
            <a:r>
              <a:rPr lang="en-US" altLang="en-US" sz="4000" b="1"/>
              <a:t>MEC category 4 cont</a:t>
            </a:r>
            <a:r>
              <a:rPr lang="en-US" altLang="en-US">
                <a:solidFill>
                  <a:srgbClr val="7B9899"/>
                </a:solidFill>
              </a:rPr>
              <a:t>.</a:t>
            </a:r>
          </a:p>
        </p:txBody>
      </p:sp>
      <p:sp>
        <p:nvSpPr>
          <p:cNvPr id="64515" name="Content Placeholder 2">
            <a:extLst>
              <a:ext uri="{FF2B5EF4-FFF2-40B4-BE49-F238E27FC236}">
                <a16:creationId xmlns:a16="http://schemas.microsoft.com/office/drawing/2014/main" xmlns="" id="{DF760E80-EFB2-4A77-9368-DCFFDE39DBE1}"/>
              </a:ext>
            </a:extLst>
          </p:cNvPr>
          <p:cNvSpPr>
            <a:spLocks noGrp="1"/>
          </p:cNvSpPr>
          <p:nvPr>
            <p:ph idx="1"/>
          </p:nvPr>
        </p:nvSpPr>
        <p:spPr>
          <a:xfrm>
            <a:off x="0" y="990600"/>
            <a:ext cx="9144000" cy="5867400"/>
          </a:xfrm>
        </p:spPr>
        <p:txBody>
          <a:bodyPr/>
          <a:lstStyle/>
          <a:p>
            <a:pPr eaLnBrk="1" hangingPunct="1">
              <a:defRPr/>
            </a:pPr>
            <a:r>
              <a:rPr lang="en-US" sz="4000" dirty="0"/>
              <a:t>Women who have had major surgery with prolonged  immobilization </a:t>
            </a:r>
          </a:p>
          <a:p>
            <a:pPr eaLnBrk="1" hangingPunct="1">
              <a:defRPr/>
            </a:pPr>
            <a:r>
              <a:rPr lang="en-US" sz="4000" dirty="0"/>
              <a:t>Women with severe cirrhosis  </a:t>
            </a:r>
          </a:p>
          <a:p>
            <a:pPr marL="0" indent="0" eaLnBrk="1" hangingPunct="1">
              <a:buFont typeface="Arial" panose="020B0604020202020204" pitchFamily="34" charset="0"/>
              <a:buNone/>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DFA5D350-933F-4AF8-9B22-8698C1BE4BCD}"/>
              </a:ext>
            </a:extLst>
          </p:cNvPr>
          <p:cNvSpPr>
            <a:spLocks noGrp="1" noChangeArrowheads="1"/>
          </p:cNvSpPr>
          <p:nvPr>
            <p:ph type="title"/>
          </p:nvPr>
        </p:nvSpPr>
        <p:spPr/>
        <p:txBody>
          <a:bodyPr/>
          <a:lstStyle/>
          <a:p>
            <a:pPr eaLnBrk="1" hangingPunct="1"/>
            <a:r>
              <a:rPr lang="en-US" altLang="en-US" b="1">
                <a:solidFill>
                  <a:srgbClr val="7B9899"/>
                </a:solidFill>
              </a:rPr>
              <a:t>Population trends in kenya</a:t>
            </a:r>
          </a:p>
        </p:txBody>
      </p:sp>
      <p:sp>
        <p:nvSpPr>
          <p:cNvPr id="10243" name="Rectangle 3">
            <a:extLst>
              <a:ext uri="{FF2B5EF4-FFF2-40B4-BE49-F238E27FC236}">
                <a16:creationId xmlns:a16="http://schemas.microsoft.com/office/drawing/2014/main" xmlns="" id="{9C73E92A-4B93-4853-86DF-1537A589CF40}"/>
              </a:ext>
            </a:extLst>
          </p:cNvPr>
          <p:cNvSpPr>
            <a:spLocks noGrp="1" noChangeArrowheads="1"/>
          </p:cNvSpPr>
          <p:nvPr>
            <p:ph idx="1"/>
          </p:nvPr>
        </p:nvSpPr>
        <p:spPr>
          <a:xfrm>
            <a:off x="457200" y="1143000"/>
            <a:ext cx="8229600" cy="5486400"/>
          </a:xfrm>
        </p:spPr>
        <p:txBody>
          <a:bodyPr/>
          <a:lstStyle/>
          <a:p>
            <a:pPr eaLnBrk="1" hangingPunct="1"/>
            <a:r>
              <a:rPr lang="en-US" altLang="en-US"/>
              <a:t>The population trends have been changing over the years characterized by changes in size and other demographic indicators as follows:</a:t>
            </a:r>
          </a:p>
          <a:p>
            <a:pPr eaLnBrk="1" hangingPunct="1"/>
            <a:r>
              <a:rPr lang="en-US" altLang="en-US"/>
              <a:t>1962- 8.6 million</a:t>
            </a:r>
          </a:p>
          <a:p>
            <a:pPr eaLnBrk="1" hangingPunct="1"/>
            <a:r>
              <a:rPr lang="en-US" altLang="en-US"/>
              <a:t>1969= 11million</a:t>
            </a:r>
          </a:p>
          <a:p>
            <a:pPr eaLnBrk="1" hangingPunct="1"/>
            <a:r>
              <a:rPr lang="en-US" altLang="en-US"/>
              <a:t>1979= 16.1milion</a:t>
            </a:r>
          </a:p>
          <a:p>
            <a:pPr eaLnBrk="1" hangingPunct="1"/>
            <a:r>
              <a:rPr lang="en-US" altLang="en-US"/>
              <a:t>1989=25 million</a:t>
            </a:r>
          </a:p>
          <a:p>
            <a:pPr eaLnBrk="1" hangingPunct="1"/>
            <a:r>
              <a:rPr lang="en-US" altLang="en-US"/>
              <a:t>1999= 28 million</a:t>
            </a:r>
          </a:p>
          <a:p>
            <a:pPr eaLnBrk="1" hangingPunct="1"/>
            <a:r>
              <a:rPr lang="en-US" altLang="en-US"/>
              <a:t>2009= 40 million</a:t>
            </a:r>
          </a:p>
          <a:p>
            <a:pPr eaLnBrk="1" hangingPunct="1"/>
            <a:endParaRPr lang="en-US" altLang="en-US" sz="2800"/>
          </a:p>
          <a:p>
            <a:pPr eaLnBrk="1" hangingPunct="1"/>
            <a:endParaRPr lang="en-US" altLang="en-US" sz="28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xmlns="" id="{8985EFF5-0ACE-4BF7-AB5E-1B3602E2FDD0}"/>
              </a:ext>
            </a:extLst>
          </p:cNvPr>
          <p:cNvSpPr>
            <a:spLocks noGrp="1"/>
          </p:cNvSpPr>
          <p:nvPr>
            <p:ph type="title"/>
          </p:nvPr>
        </p:nvSpPr>
        <p:spPr>
          <a:xfrm>
            <a:off x="457200" y="381000"/>
            <a:ext cx="8229600" cy="533400"/>
          </a:xfrm>
        </p:spPr>
        <p:txBody>
          <a:bodyPr rtlCol="0">
            <a:normAutofit fontScale="90000"/>
          </a:bodyPr>
          <a:lstStyle/>
          <a:p>
            <a:pPr eaLnBrk="1" fontAlgn="auto" hangingPunct="1">
              <a:spcAft>
                <a:spcPts val="0"/>
              </a:spcAft>
              <a:defRPr/>
            </a:pPr>
            <a:r>
              <a:rPr lang="en-US" b="1" dirty="0"/>
              <a:t>Common Types of COCs </a:t>
            </a:r>
            <a:r>
              <a:rPr lang="en-US" dirty="0"/>
              <a:t/>
            </a:r>
            <a:br>
              <a:rPr lang="en-US" dirty="0"/>
            </a:br>
            <a:endParaRPr lang="en-US" dirty="0"/>
          </a:p>
        </p:txBody>
      </p:sp>
      <p:sp>
        <p:nvSpPr>
          <p:cNvPr id="79875" name="Content Placeholder 2">
            <a:extLst>
              <a:ext uri="{FF2B5EF4-FFF2-40B4-BE49-F238E27FC236}">
                <a16:creationId xmlns:a16="http://schemas.microsoft.com/office/drawing/2014/main" xmlns="" id="{5862EB90-2269-4AB6-A13B-2D87AC0B233C}"/>
              </a:ext>
            </a:extLst>
          </p:cNvPr>
          <p:cNvSpPr>
            <a:spLocks noGrp="1"/>
          </p:cNvSpPr>
          <p:nvPr>
            <p:ph idx="1"/>
          </p:nvPr>
        </p:nvSpPr>
        <p:spPr>
          <a:xfrm>
            <a:off x="0" y="838200"/>
            <a:ext cx="9144000" cy="6019800"/>
          </a:xfrm>
        </p:spPr>
        <p:txBody>
          <a:bodyPr/>
          <a:lstStyle/>
          <a:p>
            <a:pPr eaLnBrk="1" hangingPunct="1"/>
            <a:r>
              <a:rPr lang="en-US" altLang="en-US" sz="3600"/>
              <a:t>The Pill comes in packets of 21 or 28 tablets. </a:t>
            </a:r>
          </a:p>
          <a:p>
            <a:pPr eaLnBrk="1" hangingPunct="1"/>
            <a:r>
              <a:rPr lang="en-US" altLang="en-US" sz="3600"/>
              <a:t>In the 28-pill packet, only the ﬁrst 21 pills are active pills (i.e., they contain hormones). The remaining seven pills are not active and usually contain iron. </a:t>
            </a:r>
          </a:p>
          <a:p>
            <a:pPr eaLnBrk="1" hangingPunct="1"/>
            <a:r>
              <a:rPr lang="en-US" altLang="en-US" sz="3600"/>
              <a:t>The low-dose pill comes in three types: </a:t>
            </a:r>
          </a:p>
          <a:p>
            <a:pPr eaLnBrk="1" hangingPunct="1">
              <a:buFontTx/>
              <a:buNone/>
            </a:pPr>
            <a:r>
              <a:rPr lang="en-US" altLang="en-US" sz="3600"/>
              <a:t>• 	</a:t>
            </a:r>
            <a:r>
              <a:rPr lang="en-US" altLang="en-US" sz="3600" b="1" u="sng"/>
              <a:t>Monophasic</a:t>
            </a:r>
            <a:r>
              <a:rPr lang="en-US" altLang="en-US" sz="3600"/>
              <a:t>: Each active pill contains the same amount of estrogen and progestin. Examples include Microgynon, Nordette, Marvelon, and Yasmin. </a:t>
            </a:r>
          </a:p>
          <a:p>
            <a:pPr eaLnBrk="1" hangingPunct="1">
              <a:buFontTx/>
              <a:buNone/>
            </a:pPr>
            <a:endParaRPr lang="en-US"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xmlns="" id="{516C4CEF-8FBA-427C-A2AB-BF3E7683C773}"/>
              </a:ext>
            </a:extLst>
          </p:cNvPr>
          <p:cNvSpPr>
            <a:spLocks noGrp="1"/>
          </p:cNvSpPr>
          <p:nvPr>
            <p:ph type="title"/>
          </p:nvPr>
        </p:nvSpPr>
        <p:spPr>
          <a:xfrm>
            <a:off x="457200" y="-228600"/>
            <a:ext cx="8229600" cy="1295400"/>
          </a:xfrm>
        </p:spPr>
        <p:txBody>
          <a:bodyPr/>
          <a:lstStyle/>
          <a:p>
            <a:pPr eaLnBrk="1" hangingPunct="1"/>
            <a:r>
              <a:rPr lang="en-US" altLang="en-US" sz="4000" b="1"/>
              <a:t>Types of COCs cont.</a:t>
            </a:r>
          </a:p>
        </p:txBody>
      </p:sp>
      <p:sp>
        <p:nvSpPr>
          <p:cNvPr id="81923" name="Content Placeholder 2">
            <a:extLst>
              <a:ext uri="{FF2B5EF4-FFF2-40B4-BE49-F238E27FC236}">
                <a16:creationId xmlns:a16="http://schemas.microsoft.com/office/drawing/2014/main" xmlns="" id="{5F70FBFB-843D-43FD-A6E4-0F905B354883}"/>
              </a:ext>
            </a:extLst>
          </p:cNvPr>
          <p:cNvSpPr>
            <a:spLocks noGrp="1"/>
          </p:cNvSpPr>
          <p:nvPr>
            <p:ph idx="1"/>
          </p:nvPr>
        </p:nvSpPr>
        <p:spPr>
          <a:xfrm>
            <a:off x="0" y="1143000"/>
            <a:ext cx="9144000" cy="4983163"/>
          </a:xfrm>
        </p:spPr>
        <p:txBody>
          <a:bodyPr/>
          <a:lstStyle/>
          <a:p>
            <a:pPr eaLnBrk="1" hangingPunct="1">
              <a:buFontTx/>
              <a:buNone/>
            </a:pPr>
            <a:r>
              <a:rPr lang="en-US" altLang="en-US" b="1" u="sng"/>
              <a:t>Biphasic:</a:t>
            </a:r>
            <a:r>
              <a:rPr lang="en-US" altLang="en-US"/>
              <a:t> </a:t>
            </a:r>
          </a:p>
          <a:p>
            <a:pPr eaLnBrk="1" hangingPunct="1">
              <a:buFontTx/>
              <a:buNone/>
            </a:pPr>
            <a:r>
              <a:rPr lang="en-US" altLang="en-US"/>
              <a:t>The active pills in the packet contain two different dose combinations of estrogen and progestin. For example, in a cycle of 21 active pills, 10 may contain one combination, while 11 contain another. Examples include Biphasil, Ovanon, and Normovlar. </a:t>
            </a:r>
          </a:p>
          <a:p>
            <a:pPr eaLnBrk="1" hangingPunct="1">
              <a:buFontTx/>
              <a:buNone/>
            </a:pPr>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xmlns="" id="{7AF447FA-8D9F-454C-8C54-A989E9F3E6B9}"/>
              </a:ext>
            </a:extLst>
          </p:cNvPr>
          <p:cNvSpPr>
            <a:spLocks noGrp="1"/>
          </p:cNvSpPr>
          <p:nvPr>
            <p:ph type="title"/>
          </p:nvPr>
        </p:nvSpPr>
        <p:spPr/>
        <p:txBody>
          <a:bodyPr/>
          <a:lstStyle/>
          <a:p>
            <a:endParaRPr lang="en-GB" altLang="en-US"/>
          </a:p>
        </p:txBody>
      </p:sp>
      <p:sp>
        <p:nvSpPr>
          <p:cNvPr id="82947" name="Content Placeholder 2">
            <a:extLst>
              <a:ext uri="{FF2B5EF4-FFF2-40B4-BE49-F238E27FC236}">
                <a16:creationId xmlns:a16="http://schemas.microsoft.com/office/drawing/2014/main" xmlns="" id="{6A07B6FF-456B-4FE8-AD20-BE081BF7FC8D}"/>
              </a:ext>
            </a:extLst>
          </p:cNvPr>
          <p:cNvSpPr>
            <a:spLocks noGrp="1"/>
          </p:cNvSpPr>
          <p:nvPr>
            <p:ph idx="1"/>
          </p:nvPr>
        </p:nvSpPr>
        <p:spPr/>
        <p:txBody>
          <a:bodyPr/>
          <a:lstStyle/>
          <a:p>
            <a:pPr eaLnBrk="1" hangingPunct="1">
              <a:buFontTx/>
              <a:buNone/>
            </a:pPr>
            <a:r>
              <a:rPr lang="en-US" altLang="en-US" b="1" u="sng"/>
              <a:t>Triphasic.</a:t>
            </a:r>
            <a:r>
              <a:rPr lang="en-US" altLang="en-US" b="1"/>
              <a:t> </a:t>
            </a:r>
          </a:p>
          <a:p>
            <a:pPr eaLnBrk="1" hangingPunct="1">
              <a:buFontTx/>
              <a:buNone/>
            </a:pPr>
            <a:r>
              <a:rPr lang="en-US" altLang="en-US"/>
              <a:t>The active pills contain three different dose combinations of estrogen and progestin. Out of a cycle of 21 active pills, six might contain one combination, ﬁve pills contain another combination, while 10 pills contain other  combinations of the same two hormones. Examples include Logynon and Trinordial. </a:t>
            </a:r>
          </a:p>
          <a:p>
            <a:pPr eaLnBrk="1" hangingPunct="1"/>
            <a:endParaRPr lang="en-US" altLang="en-US"/>
          </a:p>
          <a:p>
            <a:pPr eaLnBrk="1" hangingPunct="1"/>
            <a:endParaRPr lang="en-US" altLang="en-US"/>
          </a:p>
          <a:p>
            <a:endParaRPr lang="en-GB" alt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xmlns="" id="{5A98A3F8-6E29-4DE0-863E-9441CE7E9D25}"/>
              </a:ext>
            </a:extLst>
          </p:cNvPr>
          <p:cNvSpPr>
            <a:spLocks noGrp="1"/>
          </p:cNvSpPr>
          <p:nvPr>
            <p:ph type="title"/>
          </p:nvPr>
        </p:nvSpPr>
        <p:spPr>
          <a:xfrm>
            <a:off x="0" y="0"/>
            <a:ext cx="9144000" cy="1219200"/>
          </a:xfrm>
        </p:spPr>
        <p:txBody>
          <a:bodyPr rtlCol="0">
            <a:normAutofit fontScale="90000"/>
          </a:bodyPr>
          <a:lstStyle/>
          <a:p>
            <a:pPr eaLnBrk="1" fontAlgn="auto" hangingPunct="1">
              <a:spcAft>
                <a:spcPts val="0"/>
              </a:spcAft>
              <a:defRPr/>
            </a:pPr>
            <a:r>
              <a:rPr lang="en-US" dirty="0"/>
              <a:t/>
            </a:r>
            <a:br>
              <a:rPr lang="en-US" dirty="0"/>
            </a:br>
            <a:r>
              <a:rPr lang="en-US" b="1" dirty="0"/>
              <a:t>Danger signs which fp clients should report immediately to H/worker</a:t>
            </a:r>
          </a:p>
        </p:txBody>
      </p:sp>
      <p:sp>
        <p:nvSpPr>
          <p:cNvPr id="83971" name="Content Placeholder 2">
            <a:extLst>
              <a:ext uri="{FF2B5EF4-FFF2-40B4-BE49-F238E27FC236}">
                <a16:creationId xmlns:a16="http://schemas.microsoft.com/office/drawing/2014/main" xmlns="" id="{1CDBF227-CCFE-46B7-98DE-5A735F1765A3}"/>
              </a:ext>
            </a:extLst>
          </p:cNvPr>
          <p:cNvSpPr>
            <a:spLocks noGrp="1"/>
          </p:cNvSpPr>
          <p:nvPr>
            <p:ph idx="1"/>
          </p:nvPr>
        </p:nvSpPr>
        <p:spPr>
          <a:xfrm>
            <a:off x="0" y="1676400"/>
            <a:ext cx="9144000" cy="5181600"/>
          </a:xfrm>
        </p:spPr>
        <p:txBody>
          <a:bodyPr/>
          <a:lstStyle/>
          <a:p>
            <a:pPr eaLnBrk="1" hangingPunct="1">
              <a:buFontTx/>
              <a:buNone/>
            </a:pPr>
            <a:endParaRPr lang="en-US" altLang="en-US"/>
          </a:p>
          <a:p>
            <a:pPr eaLnBrk="1" hangingPunct="1"/>
            <a:r>
              <a:rPr lang="en-US" altLang="en-US"/>
              <a:t> Abdominal pains </a:t>
            </a:r>
          </a:p>
          <a:p>
            <a:pPr eaLnBrk="1" hangingPunct="1">
              <a:buFontTx/>
              <a:buNone/>
            </a:pPr>
            <a:r>
              <a:rPr lang="en-US" altLang="en-US"/>
              <a:t>•  Chest pain or shortness of breath </a:t>
            </a:r>
          </a:p>
          <a:p>
            <a:pPr eaLnBrk="1" hangingPunct="1">
              <a:buFontTx/>
              <a:buNone/>
            </a:pPr>
            <a:r>
              <a:rPr lang="en-US" altLang="en-US"/>
              <a:t>•  Headaches </a:t>
            </a:r>
          </a:p>
          <a:p>
            <a:pPr eaLnBrk="1" hangingPunct="1">
              <a:buFontTx/>
              <a:buNone/>
            </a:pPr>
            <a:r>
              <a:rPr lang="en-US" altLang="en-US"/>
              <a:t>•  Eye problems </a:t>
            </a:r>
          </a:p>
          <a:p>
            <a:pPr eaLnBrk="1" hangingPunct="1">
              <a:buFontTx/>
              <a:buNone/>
            </a:pPr>
            <a:r>
              <a:rPr lang="en-US" altLang="en-US"/>
              <a:t>•  Severe calf muscle pain </a:t>
            </a:r>
          </a:p>
          <a:p>
            <a:pPr eaLnBrk="1" hangingPunct="1">
              <a:buFontTx/>
              <a:buNone/>
            </a:pPr>
            <a:r>
              <a:rPr lang="en-US" altLang="en-US" sz="2800"/>
              <a:t>N/B Bleeding changes are common, but not harmful. Irregular bleeding typically occurs during the ﬁrst few months, followed by lighter and more regular bleeding. </a:t>
            </a:r>
          </a:p>
          <a:p>
            <a:pPr eaLnBrk="1" hangingPunct="1">
              <a:buFontTx/>
              <a:buNone/>
            </a:pPr>
            <a:r>
              <a:rPr lang="en-US" altLang="en-US"/>
              <a:t/>
            </a:r>
            <a:br>
              <a:rPr lang="en-US" altLang="en-US"/>
            </a:br>
            <a:endParaRPr lang="en-US" alt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xmlns="" id="{B7E750E9-90A9-40DB-B6CF-E3D6875C28F0}"/>
              </a:ext>
            </a:extLst>
          </p:cNvPr>
          <p:cNvSpPr>
            <a:spLocks noGrp="1"/>
          </p:cNvSpPr>
          <p:nvPr>
            <p:ph type="title"/>
          </p:nvPr>
        </p:nvSpPr>
        <p:spPr/>
        <p:txBody>
          <a:bodyPr rtlCol="0">
            <a:normAutofit fontScale="90000"/>
          </a:bodyPr>
          <a:lstStyle/>
          <a:p>
            <a:pPr eaLnBrk="1" fontAlgn="auto" hangingPunct="1">
              <a:spcAft>
                <a:spcPts val="0"/>
              </a:spcAft>
              <a:defRPr/>
            </a:pPr>
            <a:r>
              <a:rPr lang="en-US" b="1"/>
              <a:t>Management of Common Side Effects of COCs </a:t>
            </a:r>
            <a:r>
              <a:rPr lang="en-US"/>
              <a:t/>
            </a:r>
            <a:br>
              <a:rPr lang="en-US"/>
            </a:br>
            <a:endParaRPr lang="en-US"/>
          </a:p>
        </p:txBody>
      </p:sp>
      <p:sp>
        <p:nvSpPr>
          <p:cNvPr id="84995" name="Content Placeholder 2">
            <a:extLst>
              <a:ext uri="{FF2B5EF4-FFF2-40B4-BE49-F238E27FC236}">
                <a16:creationId xmlns:a16="http://schemas.microsoft.com/office/drawing/2014/main" xmlns="" id="{4037AE74-5D8F-4CC9-BFFD-2300D9EA6434}"/>
              </a:ext>
            </a:extLst>
          </p:cNvPr>
          <p:cNvSpPr>
            <a:spLocks noGrp="1"/>
          </p:cNvSpPr>
          <p:nvPr>
            <p:ph idx="1"/>
          </p:nvPr>
        </p:nvSpPr>
        <p:spPr>
          <a:xfrm>
            <a:off x="0" y="1676400"/>
            <a:ext cx="8686800" cy="4648200"/>
          </a:xfrm>
        </p:spPr>
        <p:txBody>
          <a:bodyPr/>
          <a:lstStyle/>
          <a:p>
            <a:pPr eaLnBrk="1" hangingPunct="1"/>
            <a:r>
              <a:rPr lang="en-US" altLang="en-US"/>
              <a:t> </a:t>
            </a:r>
            <a:r>
              <a:rPr lang="en-US" altLang="en-US">
                <a:solidFill>
                  <a:srgbClr val="0070C0"/>
                </a:solidFill>
              </a:rPr>
              <a:t>Nausea</a:t>
            </a:r>
            <a:r>
              <a:rPr lang="en-US" altLang="en-US"/>
              <a:t> and dizziness- assess for pregnancy, advice client to take pills with meals or at bed time, reassure the client</a:t>
            </a:r>
          </a:p>
          <a:p>
            <a:pPr eaLnBrk="1" hangingPunct="1"/>
            <a:r>
              <a:rPr lang="en-US" altLang="en-US">
                <a:solidFill>
                  <a:srgbClr val="0070C0"/>
                </a:solidFill>
              </a:rPr>
              <a:t>Spotting</a:t>
            </a:r>
            <a:r>
              <a:rPr lang="en-US" altLang="en-US"/>
              <a:t>- assess for pregnancy, assess for other illnesses, reassure, encourage client to take pills at the same time daily. If bleeding gets worse, change method</a:t>
            </a:r>
          </a:p>
          <a:p>
            <a:pPr eaLnBrk="1" hangingPunct="1"/>
            <a:r>
              <a:rPr lang="en-US" altLang="en-US">
                <a:solidFill>
                  <a:srgbClr val="0070C0"/>
                </a:solidFill>
              </a:rPr>
              <a:t>Amenorrhea</a:t>
            </a:r>
            <a:r>
              <a:rPr lang="en-US" altLang="en-US"/>
              <a:t>- assess for pregnancy, reassure the client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xmlns="" id="{EB0B29EF-AE79-4641-A5BD-FD768BD19880}"/>
              </a:ext>
            </a:extLst>
          </p:cNvPr>
          <p:cNvSpPr>
            <a:spLocks noGrp="1"/>
          </p:cNvSpPr>
          <p:nvPr>
            <p:ph type="title"/>
          </p:nvPr>
        </p:nvSpPr>
        <p:spPr>
          <a:xfrm>
            <a:off x="457200" y="609600"/>
            <a:ext cx="8229600" cy="533400"/>
          </a:xfrm>
        </p:spPr>
        <p:txBody>
          <a:bodyPr rtlCol="0">
            <a:normAutofit fontScale="90000"/>
          </a:bodyPr>
          <a:lstStyle/>
          <a:p>
            <a:pPr eaLnBrk="1" fontAlgn="auto" hangingPunct="1">
              <a:spcAft>
                <a:spcPts val="0"/>
              </a:spcAft>
              <a:defRPr/>
            </a:pPr>
            <a:r>
              <a:rPr lang="en-US" b="1" dirty="0"/>
              <a:t>When to start </a:t>
            </a:r>
            <a:r>
              <a:rPr lang="en-US" b="1" dirty="0" err="1"/>
              <a:t>coc</a:t>
            </a:r>
            <a:endParaRPr lang="en-US" b="1" dirty="0"/>
          </a:p>
        </p:txBody>
      </p:sp>
      <p:sp>
        <p:nvSpPr>
          <p:cNvPr id="86019" name="Content Placeholder 2">
            <a:extLst>
              <a:ext uri="{FF2B5EF4-FFF2-40B4-BE49-F238E27FC236}">
                <a16:creationId xmlns:a16="http://schemas.microsoft.com/office/drawing/2014/main" xmlns="" id="{7BF052D9-4BD4-4A4C-8C27-1EBEE22AE431}"/>
              </a:ext>
            </a:extLst>
          </p:cNvPr>
          <p:cNvSpPr>
            <a:spLocks noGrp="1"/>
          </p:cNvSpPr>
          <p:nvPr>
            <p:ph idx="1"/>
          </p:nvPr>
        </p:nvSpPr>
        <p:spPr>
          <a:xfrm>
            <a:off x="0" y="1676400"/>
            <a:ext cx="9144000" cy="4419600"/>
          </a:xfrm>
        </p:spPr>
        <p:txBody>
          <a:bodyPr/>
          <a:lstStyle/>
          <a:p>
            <a:pPr eaLnBrk="1" hangingPunct="1"/>
            <a:r>
              <a:rPr lang="en-US" altLang="en-US"/>
              <a:t>A woman can start using COCs at any time if it is reasonably certain she is not pregnant. </a:t>
            </a:r>
          </a:p>
          <a:p>
            <a:pPr eaLnBrk="1" hangingPunct="1"/>
            <a:r>
              <a:rPr lang="en-US" altLang="en-US"/>
              <a:t>If she begins using COCs within ﬁve days after the start of her monthly bleeding, she will not need a back-up contraceptive method. </a:t>
            </a:r>
          </a:p>
          <a:p>
            <a:pPr eaLnBrk="1" hangingPunct="1"/>
            <a:endParaRPr lang="en-US"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a:extLst>
              <a:ext uri="{FF2B5EF4-FFF2-40B4-BE49-F238E27FC236}">
                <a16:creationId xmlns:a16="http://schemas.microsoft.com/office/drawing/2014/main" xmlns="" id="{32FF54A9-D0AA-4E50-A71C-2D461ED12C3E}"/>
              </a:ext>
            </a:extLst>
          </p:cNvPr>
          <p:cNvSpPr>
            <a:spLocks noGrp="1"/>
          </p:cNvSpPr>
          <p:nvPr>
            <p:ph idx="1"/>
          </p:nvPr>
        </p:nvSpPr>
        <p:spPr>
          <a:xfrm>
            <a:off x="457200" y="381000"/>
            <a:ext cx="8229600" cy="6096000"/>
          </a:xfrm>
        </p:spPr>
        <p:txBody>
          <a:bodyPr/>
          <a:lstStyle/>
          <a:p>
            <a:pPr eaLnBrk="1" hangingPunct="1"/>
            <a:r>
              <a:rPr lang="en-US" altLang="en-US"/>
              <a:t>If she begins using COCs more than ﬁve days after the start of her monthly bleeding, during the ﬁrst seven days when she takes COCs she should also use a backup method. </a:t>
            </a:r>
          </a:p>
          <a:p>
            <a:pPr eaLnBrk="1" hangingPunct="1"/>
            <a:r>
              <a:rPr lang="en-US" altLang="en-US"/>
              <a:t>If a woman misses one or more hormonal pills, the primary advice is to take the missed pill as soon as possible and keep taking pills as usual, one each day. She may take two pills at the same time or on the same day.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xmlns="" id="{15BDC090-5DE9-4D58-809B-22EE87E950A0}"/>
              </a:ext>
            </a:extLst>
          </p:cNvPr>
          <p:cNvSpPr>
            <a:spLocks noGrp="1"/>
          </p:cNvSpPr>
          <p:nvPr>
            <p:ph type="title"/>
          </p:nvPr>
        </p:nvSpPr>
        <p:spPr>
          <a:xfrm>
            <a:off x="301625" y="228600"/>
            <a:ext cx="8534400" cy="1447800"/>
          </a:xfrm>
        </p:spPr>
        <p:txBody>
          <a:bodyPr rtlCol="0">
            <a:normAutofit fontScale="90000"/>
          </a:bodyPr>
          <a:lstStyle/>
          <a:p>
            <a:pPr eaLnBrk="1" fontAlgn="auto" hangingPunct="1">
              <a:spcAft>
                <a:spcPts val="0"/>
              </a:spcAft>
              <a:defRPr/>
            </a:pPr>
            <a:r>
              <a:rPr lang="en-US" sz="6000" b="1" dirty="0"/>
              <a:t/>
            </a:r>
            <a:br>
              <a:rPr lang="en-US" sz="6000" b="1" dirty="0"/>
            </a:br>
            <a:r>
              <a:rPr lang="en-US" sz="4000" b="1" dirty="0"/>
              <a:t>What to Do in the Case of Missed Pill(s) </a:t>
            </a:r>
            <a:r>
              <a:rPr lang="en-US" sz="6000" dirty="0"/>
              <a:t/>
            </a:r>
            <a:br>
              <a:rPr lang="en-US" sz="6000" dirty="0"/>
            </a:br>
            <a:endParaRPr lang="en-US" dirty="0"/>
          </a:p>
        </p:txBody>
      </p:sp>
      <p:sp>
        <p:nvSpPr>
          <p:cNvPr id="88067" name="Content Placeholder 2">
            <a:extLst>
              <a:ext uri="{FF2B5EF4-FFF2-40B4-BE49-F238E27FC236}">
                <a16:creationId xmlns:a16="http://schemas.microsoft.com/office/drawing/2014/main" xmlns="" id="{7F9EB90E-D425-4270-8167-FBD0C7C478D6}"/>
              </a:ext>
            </a:extLst>
          </p:cNvPr>
          <p:cNvSpPr>
            <a:spLocks noGrp="1"/>
          </p:cNvSpPr>
          <p:nvPr>
            <p:ph idx="1"/>
          </p:nvPr>
        </p:nvSpPr>
        <p:spPr>
          <a:xfrm>
            <a:off x="0" y="1371600"/>
            <a:ext cx="8686800" cy="5181600"/>
          </a:xfrm>
        </p:spPr>
        <p:txBody>
          <a:bodyPr/>
          <a:lstStyle/>
          <a:p>
            <a:pPr eaLnBrk="1" hangingPunct="1"/>
            <a:r>
              <a:rPr lang="en-US" altLang="en-US"/>
              <a:t>If a woman misses one or more hormonal pills, the primary advice is to take the missed pill as soon as possible and keep taking pills as usual, one each day. She may take two pills at the same time or on the same day. </a:t>
            </a:r>
          </a:p>
          <a:p>
            <a:pPr eaLnBrk="1" hangingPunct="1"/>
            <a:r>
              <a:rPr lang="en-US" altLang="en-US"/>
              <a:t>If she misses more than two pills, she will need to take them immediately she remembers and use a back up method</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xmlns="" id="{D4618B1E-92B7-4B29-970E-3DB07887A099}"/>
              </a:ext>
            </a:extLst>
          </p:cNvPr>
          <p:cNvSpPr>
            <a:spLocks noGrp="1"/>
          </p:cNvSpPr>
          <p:nvPr>
            <p:ph type="title"/>
          </p:nvPr>
        </p:nvSpPr>
        <p:spPr>
          <a:xfrm>
            <a:off x="0" y="381000"/>
            <a:ext cx="8991600" cy="609600"/>
          </a:xfrm>
        </p:spPr>
        <p:txBody>
          <a:bodyPr rtlCol="0">
            <a:normAutofit fontScale="90000"/>
          </a:bodyPr>
          <a:lstStyle/>
          <a:p>
            <a:pPr eaLnBrk="1" fontAlgn="auto" hangingPunct="1">
              <a:spcAft>
                <a:spcPts val="0"/>
              </a:spcAft>
              <a:defRPr/>
            </a:pPr>
            <a:r>
              <a:rPr lang="en-US" b="1" dirty="0"/>
              <a:t>PROGESTIN-ONLY PILLS (POPS) </a:t>
            </a:r>
            <a:br>
              <a:rPr lang="en-US" b="1" dirty="0"/>
            </a:br>
            <a:endParaRPr lang="en-US" b="1" dirty="0"/>
          </a:p>
        </p:txBody>
      </p:sp>
      <p:sp>
        <p:nvSpPr>
          <p:cNvPr id="89091" name="Content Placeholder 2">
            <a:extLst>
              <a:ext uri="{FF2B5EF4-FFF2-40B4-BE49-F238E27FC236}">
                <a16:creationId xmlns:a16="http://schemas.microsoft.com/office/drawing/2014/main" xmlns="" id="{925EB85A-A0C9-4EEA-B36F-27D28916E23F}"/>
              </a:ext>
            </a:extLst>
          </p:cNvPr>
          <p:cNvSpPr>
            <a:spLocks noGrp="1"/>
          </p:cNvSpPr>
          <p:nvPr>
            <p:ph idx="1"/>
          </p:nvPr>
        </p:nvSpPr>
        <p:spPr>
          <a:xfrm>
            <a:off x="0" y="838200"/>
            <a:ext cx="9144000" cy="5867400"/>
          </a:xfrm>
        </p:spPr>
        <p:txBody>
          <a:bodyPr/>
          <a:lstStyle/>
          <a:p>
            <a:pPr eaLnBrk="1" hangingPunct="1"/>
            <a:r>
              <a:rPr lang="en-US" altLang="en-US"/>
              <a:t>As the name suggests, the Progestin-only pills (POPs) contain only one hormone—progestin; they do not contain any estrogen. Therefore they do not cause many of the side effects associated with COC use. </a:t>
            </a:r>
          </a:p>
          <a:p>
            <a:pPr eaLnBrk="1" hangingPunct="1"/>
            <a:r>
              <a:rPr lang="en-US" altLang="en-US"/>
              <a:t>Progestins do not suppress production of breast milk, which makes POPs an ideal contraceptive method for breastfeeding women</a:t>
            </a:r>
          </a:p>
          <a:p>
            <a:pPr eaLnBrk="1" hangingPunct="1"/>
            <a:r>
              <a:rPr lang="en-US" altLang="en-US"/>
              <a:t>POPs prevent pregnancy by thickening the cervical mucus, which prevents the passage of sperm, and suppressing ovulation in about 50 percent of cycles. </a:t>
            </a:r>
          </a:p>
          <a:p>
            <a:pPr eaLnBrk="1" hangingPunct="1">
              <a:buFontTx/>
              <a:buNone/>
            </a:pPr>
            <a:endParaRPr lang="en-US"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xmlns="" id="{8F93A11A-4A2B-46DC-BCA2-B4644A903397}"/>
              </a:ext>
            </a:extLst>
          </p:cNvPr>
          <p:cNvSpPr>
            <a:spLocks noGrp="1"/>
          </p:cNvSpPr>
          <p:nvPr>
            <p:ph type="title"/>
          </p:nvPr>
        </p:nvSpPr>
        <p:spPr/>
        <p:txBody>
          <a:bodyPr rtlCol="0">
            <a:normAutofit fontScale="90000"/>
          </a:bodyPr>
          <a:lstStyle/>
          <a:p>
            <a:pPr eaLnBrk="1" fontAlgn="auto" hangingPunct="1">
              <a:spcAft>
                <a:spcPts val="0"/>
              </a:spcAft>
              <a:defRPr/>
            </a:pPr>
            <a:r>
              <a:rPr lang="en-US" b="1"/>
              <a:t>Types of POPs </a:t>
            </a:r>
            <a:r>
              <a:rPr lang="en-US"/>
              <a:t/>
            </a:r>
            <a:br>
              <a:rPr lang="en-US"/>
            </a:br>
            <a:endParaRPr lang="en-US"/>
          </a:p>
        </p:txBody>
      </p:sp>
      <p:sp>
        <p:nvSpPr>
          <p:cNvPr id="90115" name="Content Placeholder 2">
            <a:extLst>
              <a:ext uri="{FF2B5EF4-FFF2-40B4-BE49-F238E27FC236}">
                <a16:creationId xmlns:a16="http://schemas.microsoft.com/office/drawing/2014/main" xmlns="" id="{C36E9361-CB04-4A93-B4DD-9B4FDF1FC381}"/>
              </a:ext>
            </a:extLst>
          </p:cNvPr>
          <p:cNvSpPr>
            <a:spLocks noGrp="1"/>
          </p:cNvSpPr>
          <p:nvPr>
            <p:ph idx="1"/>
          </p:nvPr>
        </p:nvSpPr>
        <p:spPr/>
        <p:txBody>
          <a:bodyPr/>
          <a:lstStyle/>
          <a:p>
            <a:pPr eaLnBrk="1" hangingPunct="1"/>
            <a:r>
              <a:rPr lang="en-US" altLang="en-US"/>
              <a:t>The brands commonly available in the public sector and the local market include Microlut, Micronor, Microval, Ovrette, Norgeston, and Noriday. </a:t>
            </a:r>
          </a:p>
          <a:p>
            <a:pPr eaLnBrk="1" hangingPunct="1"/>
            <a:r>
              <a:rPr lang="en-US" altLang="en-US"/>
              <a:t>In public health facilities the commonly used pill is microlut</a:t>
            </a:r>
            <a:br>
              <a:rPr lang="en-US" altLang="en-US"/>
            </a:b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1A4BAACE-7731-4E31-B299-BB2A327B7F6E}"/>
              </a:ext>
            </a:extLst>
          </p:cNvPr>
          <p:cNvSpPr>
            <a:spLocks noGrp="1" noChangeArrowheads="1"/>
          </p:cNvSpPr>
          <p:nvPr>
            <p:ph type="title"/>
          </p:nvPr>
        </p:nvSpPr>
        <p:spPr>
          <a:xfrm>
            <a:off x="457200" y="274638"/>
            <a:ext cx="8229600" cy="792162"/>
          </a:xfrm>
        </p:spPr>
        <p:txBody>
          <a:bodyPr/>
          <a:lstStyle/>
          <a:p>
            <a:pPr eaLnBrk="1" hangingPunct="1"/>
            <a:r>
              <a:rPr lang="en-US" altLang="en-US" b="1">
                <a:solidFill>
                  <a:srgbClr val="7B9899"/>
                </a:solidFill>
              </a:rPr>
              <a:t>Fertility </a:t>
            </a:r>
          </a:p>
        </p:txBody>
      </p:sp>
      <p:sp>
        <p:nvSpPr>
          <p:cNvPr id="11267" name="Rectangle 3">
            <a:extLst>
              <a:ext uri="{FF2B5EF4-FFF2-40B4-BE49-F238E27FC236}">
                <a16:creationId xmlns:a16="http://schemas.microsoft.com/office/drawing/2014/main" xmlns="" id="{901EEE85-73EC-4771-A5FB-20F2688283F4}"/>
              </a:ext>
            </a:extLst>
          </p:cNvPr>
          <p:cNvSpPr>
            <a:spLocks noGrp="1" noChangeArrowheads="1"/>
          </p:cNvSpPr>
          <p:nvPr>
            <p:ph idx="1"/>
          </p:nvPr>
        </p:nvSpPr>
        <p:spPr>
          <a:xfrm>
            <a:off x="228600" y="990600"/>
            <a:ext cx="8763000" cy="5715000"/>
          </a:xfrm>
        </p:spPr>
        <p:txBody>
          <a:bodyPr/>
          <a:lstStyle/>
          <a:p>
            <a:pPr eaLnBrk="1" hangingPunct="1">
              <a:lnSpc>
                <a:spcPct val="80000"/>
              </a:lnSpc>
            </a:pPr>
            <a:r>
              <a:rPr lang="en-US" altLang="en-US" sz="2800"/>
              <a:t>The total fertility rate had been on increase since independence from 6.8 in 1962 to 8.1 in 1978 but has since declined to 4.6 in 2008.</a:t>
            </a:r>
          </a:p>
          <a:p>
            <a:pPr eaLnBrk="1" hangingPunct="1">
              <a:lnSpc>
                <a:spcPct val="80000"/>
              </a:lnSpc>
            </a:pPr>
            <a:r>
              <a:rPr lang="en-US" altLang="en-US" sz="2800"/>
              <a:t>The reasons for high fertility include:-</a:t>
            </a:r>
          </a:p>
          <a:p>
            <a:pPr eaLnBrk="1" hangingPunct="1">
              <a:lnSpc>
                <a:spcPct val="80000"/>
              </a:lnSpc>
            </a:pPr>
            <a:r>
              <a:rPr lang="en-US" altLang="en-US" sz="2800"/>
              <a:t>Better nutrition</a:t>
            </a:r>
          </a:p>
          <a:p>
            <a:pPr eaLnBrk="1" hangingPunct="1">
              <a:lnSpc>
                <a:spcPct val="80000"/>
              </a:lnSpc>
            </a:pPr>
            <a:r>
              <a:rPr lang="en-US" altLang="en-US" sz="2800"/>
              <a:t>Better hygiene</a:t>
            </a:r>
          </a:p>
          <a:p>
            <a:pPr eaLnBrk="1" hangingPunct="1">
              <a:lnSpc>
                <a:spcPct val="80000"/>
              </a:lnSpc>
            </a:pPr>
            <a:r>
              <a:rPr lang="en-US" altLang="en-US" sz="2800"/>
              <a:t>Better health services</a:t>
            </a:r>
          </a:p>
          <a:p>
            <a:pPr eaLnBrk="1" hangingPunct="1">
              <a:lnSpc>
                <a:spcPct val="80000"/>
              </a:lnSpc>
            </a:pPr>
            <a:r>
              <a:rPr lang="en-US" altLang="en-US" sz="2800"/>
              <a:t>Early marriages</a:t>
            </a:r>
          </a:p>
          <a:p>
            <a:pPr eaLnBrk="1" hangingPunct="1">
              <a:lnSpc>
                <a:spcPct val="80000"/>
              </a:lnSpc>
            </a:pPr>
            <a:r>
              <a:rPr lang="en-US" altLang="en-US" sz="2800"/>
              <a:t>Lack of family planning awareness</a:t>
            </a:r>
          </a:p>
          <a:p>
            <a:pPr eaLnBrk="1" hangingPunct="1">
              <a:lnSpc>
                <a:spcPct val="80000"/>
              </a:lnSpc>
            </a:pPr>
            <a:r>
              <a:rPr lang="en-US" altLang="en-US" sz="2800"/>
              <a:t>Cultural practices encouraging many children</a:t>
            </a:r>
          </a:p>
          <a:p>
            <a:pPr eaLnBrk="1" hangingPunct="1">
              <a:lnSpc>
                <a:spcPct val="80000"/>
              </a:lnSpc>
            </a:pPr>
            <a:r>
              <a:rPr lang="en-US" altLang="en-US" sz="2800"/>
              <a:t>Sex preferences.</a:t>
            </a:r>
          </a:p>
          <a:p>
            <a:pPr eaLnBrk="1" hangingPunct="1">
              <a:lnSpc>
                <a:spcPct val="80000"/>
              </a:lnSpc>
              <a:buFontTx/>
              <a:buNone/>
            </a:pPr>
            <a:r>
              <a:rPr lang="en-US" altLang="en-US" sz="2800"/>
              <a:t>This has led to higher population growth rate and better life expectancy</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xmlns="" id="{F3DF3AB5-EF18-4565-AF7C-90590D0D81C1}"/>
              </a:ext>
            </a:extLst>
          </p:cNvPr>
          <p:cNvSpPr>
            <a:spLocks noGrp="1"/>
          </p:cNvSpPr>
          <p:nvPr>
            <p:ph type="title"/>
          </p:nvPr>
        </p:nvSpPr>
        <p:spPr>
          <a:xfrm>
            <a:off x="457200" y="0"/>
            <a:ext cx="8229600" cy="762000"/>
          </a:xfrm>
        </p:spPr>
        <p:txBody>
          <a:bodyPr rtlCol="0">
            <a:normAutofit fontScale="90000"/>
          </a:bodyPr>
          <a:lstStyle/>
          <a:p>
            <a:pPr eaLnBrk="1" fontAlgn="auto" hangingPunct="1">
              <a:spcAft>
                <a:spcPts val="0"/>
              </a:spcAft>
              <a:defRPr/>
            </a:pPr>
            <a:r>
              <a:rPr lang="en-US" b="1" dirty="0"/>
              <a:t/>
            </a:r>
            <a:br>
              <a:rPr lang="en-US" b="1" dirty="0"/>
            </a:br>
            <a:r>
              <a:rPr lang="en-US" b="1" dirty="0"/>
              <a:t>Advantages of POPs </a:t>
            </a:r>
            <a:r>
              <a:rPr lang="en-US" dirty="0"/>
              <a:t/>
            </a:r>
            <a:br>
              <a:rPr lang="en-US" dirty="0"/>
            </a:br>
            <a:endParaRPr lang="en-US" dirty="0"/>
          </a:p>
        </p:txBody>
      </p:sp>
      <p:sp>
        <p:nvSpPr>
          <p:cNvPr id="91139" name="Content Placeholder 2">
            <a:extLst>
              <a:ext uri="{FF2B5EF4-FFF2-40B4-BE49-F238E27FC236}">
                <a16:creationId xmlns:a16="http://schemas.microsoft.com/office/drawing/2014/main" xmlns="" id="{F67961D7-7A62-4037-BD05-9C6E53BCBD5F}"/>
              </a:ext>
            </a:extLst>
          </p:cNvPr>
          <p:cNvSpPr>
            <a:spLocks noGrp="1"/>
          </p:cNvSpPr>
          <p:nvPr>
            <p:ph idx="1"/>
          </p:nvPr>
        </p:nvSpPr>
        <p:spPr>
          <a:xfrm>
            <a:off x="0" y="914400"/>
            <a:ext cx="9144000" cy="6096000"/>
          </a:xfrm>
        </p:spPr>
        <p:txBody>
          <a:bodyPr/>
          <a:lstStyle/>
          <a:p>
            <a:pPr eaLnBrk="1" hangingPunct="1"/>
            <a:r>
              <a:rPr lang="en-US" altLang="en-US"/>
              <a:t>They are effective. </a:t>
            </a:r>
          </a:p>
          <a:p>
            <a:pPr eaLnBrk="1" hangingPunct="1">
              <a:buFontTx/>
              <a:buNone/>
            </a:pPr>
            <a:r>
              <a:rPr lang="en-US" altLang="en-US"/>
              <a:t>• 	They are safe (POPs have no known health risks). </a:t>
            </a:r>
          </a:p>
          <a:p>
            <a:pPr eaLnBrk="1" hangingPunct="1"/>
            <a:r>
              <a:rPr lang="en-US" altLang="en-US"/>
              <a:t> Women return to fertility immediately upon discontinuation.  </a:t>
            </a:r>
          </a:p>
          <a:p>
            <a:pPr eaLnBrk="1" hangingPunct="1"/>
            <a:r>
              <a:rPr lang="en-US" altLang="en-US"/>
              <a:t>A pelvic exam is not required to initiate use. </a:t>
            </a:r>
          </a:p>
          <a:p>
            <a:pPr eaLnBrk="1" hangingPunct="1">
              <a:buFontTx/>
              <a:buNone/>
            </a:pPr>
            <a:r>
              <a:rPr lang="en-US" altLang="en-US"/>
              <a:t>• 	They can be given to a woman at any time to start later. If pregnancy cannot be ruled out, a provider can give her pills to take later, when her monthly bleeding begins. </a:t>
            </a:r>
          </a:p>
          <a:p>
            <a:pPr eaLnBrk="1" hangingPunct="1">
              <a:buFontTx/>
              <a:buNone/>
            </a:pPr>
            <a:endParaRPr lang="en-US" alt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a:extLst>
              <a:ext uri="{FF2B5EF4-FFF2-40B4-BE49-F238E27FC236}">
                <a16:creationId xmlns:a16="http://schemas.microsoft.com/office/drawing/2014/main" xmlns="" id="{CBE06E81-9724-4BE1-853D-E0DD465F2DD9}"/>
              </a:ext>
            </a:extLst>
          </p:cNvPr>
          <p:cNvSpPr>
            <a:spLocks noGrp="1"/>
          </p:cNvSpPr>
          <p:nvPr>
            <p:ph type="title"/>
          </p:nvPr>
        </p:nvSpPr>
        <p:spPr>
          <a:xfrm>
            <a:off x="457200" y="274638"/>
            <a:ext cx="8229600" cy="868362"/>
          </a:xfrm>
        </p:spPr>
        <p:txBody>
          <a:bodyPr/>
          <a:lstStyle/>
          <a:p>
            <a:pPr eaLnBrk="1" hangingPunct="1"/>
            <a:endParaRPr lang="en-US" altLang="en-US">
              <a:solidFill>
                <a:srgbClr val="7B9899"/>
              </a:solidFill>
            </a:endParaRPr>
          </a:p>
        </p:txBody>
      </p:sp>
      <p:sp>
        <p:nvSpPr>
          <p:cNvPr id="92163" name="Content Placeholder 2">
            <a:extLst>
              <a:ext uri="{FF2B5EF4-FFF2-40B4-BE49-F238E27FC236}">
                <a16:creationId xmlns:a16="http://schemas.microsoft.com/office/drawing/2014/main" xmlns="" id="{310EA0CB-8FD2-4F8C-9071-333F1DCCD5EB}"/>
              </a:ext>
            </a:extLst>
          </p:cNvPr>
          <p:cNvSpPr>
            <a:spLocks noGrp="1"/>
          </p:cNvSpPr>
          <p:nvPr>
            <p:ph idx="1"/>
          </p:nvPr>
        </p:nvSpPr>
        <p:spPr>
          <a:xfrm>
            <a:off x="381000" y="1066800"/>
            <a:ext cx="8229600" cy="5059363"/>
          </a:xfrm>
        </p:spPr>
        <p:txBody>
          <a:bodyPr/>
          <a:lstStyle/>
          <a:p>
            <a:pPr eaLnBrk="1" hangingPunct="1"/>
            <a:r>
              <a:rPr lang="en-US" altLang="en-US"/>
              <a:t>Taking POPs does not affect milk production or breastfeeding. It is safe for breastfeeding women and their babies.  </a:t>
            </a:r>
          </a:p>
          <a:p>
            <a:pPr eaLnBrk="1" hangingPunct="1">
              <a:buFontTx/>
              <a:buNone/>
            </a:pPr>
            <a:r>
              <a:rPr lang="en-US" altLang="en-US"/>
              <a:t>• 	POPs add to the contraceptive effect of breastfeeding. Together, they provide effective pregnancy protection. Typically, pills lengthen the time during which breastfeeding women have no monthly bleeding. </a:t>
            </a:r>
          </a:p>
          <a:p>
            <a:pPr eaLnBrk="1" hangingPunct="1">
              <a:buFontTx/>
              <a:buNone/>
            </a:pPr>
            <a:r>
              <a:rPr lang="en-US" altLang="en-US"/>
              <a:t>• 	Taking POPs does not increase blood clotting</a:t>
            </a:r>
          </a:p>
          <a:p>
            <a:pPr eaLnBrk="1" hangingPunct="1"/>
            <a:endParaRPr lang="en-US" alt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xmlns="" id="{F0EF7FF1-5B8D-4B1D-987A-07AAE5C207EA}"/>
              </a:ext>
            </a:extLst>
          </p:cNvPr>
          <p:cNvSpPr>
            <a:spLocks noGrp="1"/>
          </p:cNvSpPr>
          <p:nvPr>
            <p:ph type="title"/>
          </p:nvPr>
        </p:nvSpPr>
        <p:spPr>
          <a:xfrm>
            <a:off x="-228600" y="274638"/>
            <a:ext cx="9372600" cy="639762"/>
          </a:xfrm>
        </p:spPr>
        <p:txBody>
          <a:bodyPr rtlCol="0">
            <a:normAutofit fontScale="90000"/>
          </a:bodyPr>
          <a:lstStyle/>
          <a:p>
            <a:pPr eaLnBrk="1" fontAlgn="auto" hangingPunct="1">
              <a:spcAft>
                <a:spcPts val="0"/>
              </a:spcAft>
              <a:defRPr/>
            </a:pPr>
            <a:r>
              <a:rPr lang="en-US" b="1"/>
              <a:t/>
            </a:r>
            <a:br>
              <a:rPr lang="en-US" b="1"/>
            </a:br>
            <a:r>
              <a:rPr lang="en-US" b="1"/>
              <a:t>Limitations and Side Effects of POPs </a:t>
            </a:r>
            <a:r>
              <a:rPr lang="en-US"/>
              <a:t/>
            </a:r>
            <a:br>
              <a:rPr lang="en-US"/>
            </a:br>
            <a:endParaRPr lang="en-US"/>
          </a:p>
        </p:txBody>
      </p:sp>
      <p:sp>
        <p:nvSpPr>
          <p:cNvPr id="66563" name="Content Placeholder 2">
            <a:extLst>
              <a:ext uri="{FF2B5EF4-FFF2-40B4-BE49-F238E27FC236}">
                <a16:creationId xmlns:a16="http://schemas.microsoft.com/office/drawing/2014/main" xmlns="" id="{8BDCB0AF-B658-4953-89C9-0F1547D7B78C}"/>
              </a:ext>
            </a:extLst>
          </p:cNvPr>
          <p:cNvSpPr>
            <a:spLocks noGrp="1"/>
          </p:cNvSpPr>
          <p:nvPr>
            <p:ph idx="1"/>
          </p:nvPr>
        </p:nvSpPr>
        <p:spPr>
          <a:xfrm>
            <a:off x="0" y="1066800"/>
            <a:ext cx="9372600" cy="5410200"/>
          </a:xfrm>
        </p:spPr>
        <p:txBody>
          <a:bodyPr rtlCol="0">
            <a:normAutofit lnSpcReduction="10000"/>
          </a:bodyPr>
          <a:lstStyle/>
          <a:p>
            <a:pPr marL="274320" indent="-274320" eaLnBrk="1" fontAlgn="auto" hangingPunct="1">
              <a:spcAft>
                <a:spcPts val="0"/>
              </a:spcAft>
              <a:buFont typeface="Wingdings 2"/>
              <a:buChar char=""/>
              <a:defRPr/>
            </a:pPr>
            <a:r>
              <a:rPr lang="en-US" dirty="0"/>
              <a:t>They provide a slightly lower level of contraceptive protection than COCs. </a:t>
            </a:r>
          </a:p>
          <a:p>
            <a:pPr marL="274320" indent="-274320" eaLnBrk="1" fontAlgn="auto" hangingPunct="1">
              <a:spcAft>
                <a:spcPts val="0"/>
              </a:spcAft>
              <a:buFontTx/>
              <a:buNone/>
              <a:defRPr/>
            </a:pPr>
            <a:r>
              <a:rPr lang="en-US" dirty="0"/>
              <a:t>• They require strict daily pill-taking, preferably at the same time each day. </a:t>
            </a:r>
          </a:p>
          <a:p>
            <a:pPr marL="274320" indent="-274320" eaLnBrk="1" fontAlgn="auto" hangingPunct="1">
              <a:spcAft>
                <a:spcPts val="0"/>
              </a:spcAft>
              <a:buFontTx/>
              <a:buNone/>
              <a:defRPr/>
            </a:pPr>
            <a:r>
              <a:rPr lang="en-US" dirty="0"/>
              <a:t>• They do not protect against STIs, including hepatitis B and HIV/ AIDS. Therefore, at-risk individuals should use a barrier method to ensure protection against STIs and HIV/AIDS. </a:t>
            </a:r>
          </a:p>
          <a:p>
            <a:pPr marL="274320" indent="-274320" eaLnBrk="1" fontAlgn="auto" hangingPunct="1">
              <a:spcAft>
                <a:spcPts val="0"/>
              </a:spcAft>
              <a:buFontTx/>
              <a:buNone/>
              <a:defRPr/>
            </a:pPr>
            <a:r>
              <a:rPr lang="en-US" dirty="0"/>
              <a:t>• They may lower effectiveness when certain drugs are taken concurrently (</a:t>
            </a:r>
            <a:r>
              <a:rPr lang="en-US" dirty="0" err="1"/>
              <a:t>e.g</a:t>
            </a:r>
            <a:r>
              <a:rPr lang="en-US" dirty="0"/>
              <a:t> certain anti-tuberculosis, anti-retroviral and anti-epileptic drugs).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a:extLst>
              <a:ext uri="{FF2B5EF4-FFF2-40B4-BE49-F238E27FC236}">
                <a16:creationId xmlns:a16="http://schemas.microsoft.com/office/drawing/2014/main" xmlns="" id="{03BE1512-4992-463C-83C9-9DD511036B24}"/>
              </a:ext>
            </a:extLst>
          </p:cNvPr>
          <p:cNvSpPr>
            <a:spLocks noGrp="1"/>
          </p:cNvSpPr>
          <p:nvPr>
            <p:ph type="title"/>
          </p:nvPr>
        </p:nvSpPr>
        <p:spPr>
          <a:xfrm>
            <a:off x="457200" y="274638"/>
            <a:ext cx="8229600" cy="715962"/>
          </a:xfrm>
        </p:spPr>
        <p:txBody>
          <a:bodyPr/>
          <a:lstStyle/>
          <a:p>
            <a:pPr eaLnBrk="1" hangingPunct="1"/>
            <a:endParaRPr lang="en-US" altLang="en-US">
              <a:solidFill>
                <a:srgbClr val="7B9899"/>
              </a:solidFill>
            </a:endParaRPr>
          </a:p>
        </p:txBody>
      </p:sp>
      <p:sp>
        <p:nvSpPr>
          <p:cNvPr id="77827" name="Content Placeholder 2">
            <a:extLst>
              <a:ext uri="{FF2B5EF4-FFF2-40B4-BE49-F238E27FC236}">
                <a16:creationId xmlns:a16="http://schemas.microsoft.com/office/drawing/2014/main" xmlns="" id="{A033DBD5-95C5-45C2-8BCA-40775BCF5EC4}"/>
              </a:ext>
            </a:extLst>
          </p:cNvPr>
          <p:cNvSpPr>
            <a:spLocks noGrp="1"/>
          </p:cNvSpPr>
          <p:nvPr>
            <p:ph idx="1"/>
          </p:nvPr>
        </p:nvSpPr>
        <p:spPr>
          <a:xfrm>
            <a:off x="457200" y="685800"/>
            <a:ext cx="8229600" cy="5943600"/>
          </a:xfrm>
        </p:spPr>
        <p:txBody>
          <a:bodyPr/>
          <a:lstStyle/>
          <a:p>
            <a:pPr eaLnBrk="1" hangingPunct="1">
              <a:defRPr/>
            </a:pPr>
            <a:r>
              <a:rPr lang="en-US" dirty="0"/>
              <a:t>Irregular spotting or bleeding, frequent or infrequent bleeding, </a:t>
            </a:r>
          </a:p>
          <a:p>
            <a:pPr eaLnBrk="1" hangingPunct="1">
              <a:defRPr/>
            </a:pPr>
            <a:r>
              <a:rPr lang="en-US" dirty="0"/>
              <a:t>Use of POPs could be associated with some side effects, which include: </a:t>
            </a:r>
          </a:p>
          <a:p>
            <a:pPr marL="0" indent="0" eaLnBrk="1" hangingPunct="1">
              <a:buFont typeface="Arial" panose="020B0604020202020204" pitchFamily="34" charset="0"/>
              <a:buNone/>
              <a:defRPr/>
            </a:pPr>
            <a:r>
              <a:rPr lang="en-US" dirty="0"/>
              <a:t>-prolonged bleeding, amenorrhea (less common). Bleeding changes are common, but not harmful. </a:t>
            </a:r>
          </a:p>
          <a:p>
            <a:pPr eaLnBrk="1" hangingPunct="1">
              <a:buFontTx/>
              <a:buNone/>
              <a:defRPr/>
            </a:pPr>
            <a:r>
              <a:rPr lang="en-US" dirty="0"/>
              <a:t>-Headaches, dizziness, nausea. </a:t>
            </a:r>
          </a:p>
          <a:p>
            <a:pPr eaLnBrk="1" hangingPunct="1">
              <a:buFontTx/>
              <a:buNone/>
              <a:defRPr/>
            </a:pPr>
            <a:r>
              <a:rPr lang="en-US" dirty="0"/>
              <a:t>-Mood changes. </a:t>
            </a:r>
          </a:p>
          <a:p>
            <a:pPr eaLnBrk="1" hangingPunct="1">
              <a:buFontTx/>
              <a:buNone/>
              <a:defRPr/>
            </a:pPr>
            <a:r>
              <a:rPr lang="en-US" dirty="0"/>
              <a:t>-Breast tenderness (although less common than with COCs).</a:t>
            </a:r>
          </a:p>
          <a:p>
            <a:pPr eaLnBrk="1" hangingPunct="1">
              <a:defRPr/>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xmlns="" id="{66F58B97-B170-409D-B6AC-B17909DFCB9E}"/>
              </a:ext>
            </a:extLst>
          </p:cNvPr>
          <p:cNvSpPr>
            <a:spLocks noGrp="1"/>
          </p:cNvSpPr>
          <p:nvPr>
            <p:ph type="title"/>
          </p:nvPr>
        </p:nvSpPr>
        <p:spPr>
          <a:xfrm>
            <a:off x="457200" y="457200"/>
            <a:ext cx="8229600" cy="685800"/>
          </a:xfrm>
        </p:spPr>
        <p:txBody>
          <a:bodyPr rtlCol="0">
            <a:normAutofit fontScale="90000"/>
          </a:bodyPr>
          <a:lstStyle/>
          <a:p>
            <a:pPr eaLnBrk="1" fontAlgn="auto" hangingPunct="1">
              <a:spcAft>
                <a:spcPts val="0"/>
              </a:spcAft>
              <a:defRPr/>
            </a:pPr>
            <a:r>
              <a:rPr lang="en-US" b="1" dirty="0"/>
              <a:t>Eligibility for Using POPs </a:t>
            </a:r>
            <a:r>
              <a:rPr lang="en-US" dirty="0"/>
              <a:t/>
            </a:r>
            <a:br>
              <a:rPr lang="en-US" dirty="0"/>
            </a:br>
            <a:endParaRPr lang="en-US" dirty="0"/>
          </a:p>
        </p:txBody>
      </p:sp>
      <p:sp>
        <p:nvSpPr>
          <p:cNvPr id="95235" name="Content Placeholder 2">
            <a:extLst>
              <a:ext uri="{FF2B5EF4-FFF2-40B4-BE49-F238E27FC236}">
                <a16:creationId xmlns:a16="http://schemas.microsoft.com/office/drawing/2014/main" xmlns="" id="{2BEA1B58-F844-4072-ADCF-72C34F7DB33A}"/>
              </a:ext>
            </a:extLst>
          </p:cNvPr>
          <p:cNvSpPr>
            <a:spLocks noGrp="1"/>
          </p:cNvSpPr>
          <p:nvPr>
            <p:ph idx="1"/>
          </p:nvPr>
        </p:nvSpPr>
        <p:spPr>
          <a:xfrm>
            <a:off x="0" y="1295400"/>
            <a:ext cx="9144000" cy="5410200"/>
          </a:xfrm>
        </p:spPr>
        <p:txBody>
          <a:bodyPr/>
          <a:lstStyle/>
          <a:p>
            <a:pPr eaLnBrk="1" hangingPunct="1"/>
            <a:r>
              <a:rPr lang="en-US" altLang="en-US" b="1" i="1"/>
              <a:t>Women Who Can Use This Method without Restrictions (Includes MEC Category 1) </a:t>
            </a:r>
            <a:endParaRPr lang="en-US" altLang="en-US" sz="4400" b="1"/>
          </a:p>
          <a:p>
            <a:pPr eaLnBrk="1" hangingPunct="1"/>
            <a:r>
              <a:rPr lang="en-US" altLang="en-US"/>
              <a:t>This method is acceptable for the following sexually active women of reproductive age: </a:t>
            </a:r>
            <a:endParaRPr lang="en-US" altLang="en-US" sz="3600"/>
          </a:p>
          <a:p>
            <a:pPr eaLnBrk="1" hangingPunct="1">
              <a:buFontTx/>
              <a:buNone/>
            </a:pPr>
            <a:r>
              <a:rPr lang="en-US" altLang="en-US"/>
              <a:t>-Women of any parity, including women who have never given birth (nulliparous women) </a:t>
            </a:r>
            <a:endParaRPr lang="en-US" altLang="en-US" sz="3600"/>
          </a:p>
          <a:p>
            <a:pPr eaLnBrk="1" hangingPunct="1">
              <a:buFontTx/>
              <a:buNone/>
            </a:pPr>
            <a:r>
              <a:rPr lang="en-US" altLang="en-US"/>
              <a:t>-Women immediately postpartum, if they are not breastfeeding </a:t>
            </a:r>
            <a:endParaRPr lang="en-US" altLang="en-US" sz="3600"/>
          </a:p>
          <a:p>
            <a:pPr eaLnBrk="1" hangingPunct="1">
              <a:buFontTx/>
              <a:buNone/>
            </a:pPr>
            <a:r>
              <a:rPr lang="en-US" altLang="en-US"/>
              <a:t>-Breastfeeding mothers from four weeks postpartum </a:t>
            </a:r>
            <a:endParaRPr lang="en-US" altLang="en-US" sz="3600"/>
          </a:p>
          <a:p>
            <a:pPr eaLnBrk="1" hangingPunct="1">
              <a:buFontTx/>
              <a:buNone/>
            </a:pPr>
            <a:endParaRPr lang="en-US" alt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a:extLst>
              <a:ext uri="{FF2B5EF4-FFF2-40B4-BE49-F238E27FC236}">
                <a16:creationId xmlns:a16="http://schemas.microsoft.com/office/drawing/2014/main" xmlns="" id="{88522DE5-ED2C-48FF-AB59-BDFAF557EF02}"/>
              </a:ext>
            </a:extLst>
          </p:cNvPr>
          <p:cNvSpPr>
            <a:spLocks noGrp="1"/>
          </p:cNvSpPr>
          <p:nvPr>
            <p:ph type="title"/>
          </p:nvPr>
        </p:nvSpPr>
        <p:spPr>
          <a:xfrm>
            <a:off x="457200" y="0"/>
            <a:ext cx="8229600" cy="533400"/>
          </a:xfrm>
        </p:spPr>
        <p:txBody>
          <a:bodyPr/>
          <a:lstStyle/>
          <a:p>
            <a:pPr eaLnBrk="1" hangingPunct="1"/>
            <a:endParaRPr lang="en-US" altLang="en-US">
              <a:solidFill>
                <a:srgbClr val="7B9899"/>
              </a:solidFill>
            </a:endParaRPr>
          </a:p>
        </p:txBody>
      </p:sp>
      <p:sp>
        <p:nvSpPr>
          <p:cNvPr id="96259" name="Content Placeholder 2">
            <a:extLst>
              <a:ext uri="{FF2B5EF4-FFF2-40B4-BE49-F238E27FC236}">
                <a16:creationId xmlns:a16="http://schemas.microsoft.com/office/drawing/2014/main" xmlns="" id="{71C08232-F736-45C0-AB08-D232043BBC46}"/>
              </a:ext>
            </a:extLst>
          </p:cNvPr>
          <p:cNvSpPr>
            <a:spLocks noGrp="1"/>
          </p:cNvSpPr>
          <p:nvPr>
            <p:ph idx="1"/>
          </p:nvPr>
        </p:nvSpPr>
        <p:spPr>
          <a:xfrm>
            <a:off x="0" y="609600"/>
            <a:ext cx="9144000" cy="6248400"/>
          </a:xfrm>
        </p:spPr>
        <p:txBody>
          <a:bodyPr/>
          <a:lstStyle/>
          <a:p>
            <a:pPr eaLnBrk="1" hangingPunct="1"/>
            <a:r>
              <a:rPr lang="en-US" altLang="en-US"/>
              <a:t>Women of any age who are cigarette smokers </a:t>
            </a:r>
            <a:endParaRPr lang="en-US" altLang="en-US" sz="3600"/>
          </a:p>
          <a:p>
            <a:pPr eaLnBrk="1" hangingPunct="1">
              <a:buFontTx/>
              <a:buNone/>
            </a:pPr>
            <a:r>
              <a:rPr lang="en-US" altLang="en-US"/>
              <a:t>• 	Women who cannot use COCs as a result of oestrogen-related contraindications </a:t>
            </a:r>
            <a:endParaRPr lang="en-US" altLang="en-US" sz="3600"/>
          </a:p>
          <a:p>
            <a:pPr eaLnBrk="1" hangingPunct="1">
              <a:buFontTx/>
              <a:buNone/>
            </a:pPr>
            <a:r>
              <a:rPr lang="en-US" altLang="en-US"/>
              <a:t>• 	Post-abortion clients (no additional protection needed if method is initiated within ﬁve days after abortion) </a:t>
            </a:r>
            <a:endParaRPr lang="en-US" altLang="en-US" sz="3600"/>
          </a:p>
          <a:p>
            <a:pPr eaLnBrk="1" hangingPunct="1">
              <a:buFontTx/>
              <a:buNone/>
            </a:pPr>
            <a:r>
              <a:rPr lang="en-US" altLang="en-US"/>
              <a:t>• 	Women with any of the following conditions:</a:t>
            </a:r>
          </a:p>
          <a:p>
            <a:pPr lvl="1" eaLnBrk="1" hangingPunct="1">
              <a:buFontTx/>
              <a:buNone/>
            </a:pPr>
            <a:r>
              <a:rPr lang="en-US" altLang="en-US"/>
              <a:t>– 	Hypertension </a:t>
            </a:r>
            <a:endParaRPr lang="en-US" altLang="en-US" sz="3200"/>
          </a:p>
          <a:p>
            <a:pPr lvl="1" eaLnBrk="1" hangingPunct="1">
              <a:buFontTx/>
              <a:buNone/>
            </a:pPr>
            <a:r>
              <a:rPr lang="en-US" altLang="en-US"/>
              <a:t>– 	Sickle cell disease </a:t>
            </a:r>
            <a:endParaRPr lang="en-US" altLang="en-US" sz="3200"/>
          </a:p>
          <a:p>
            <a:pPr lvl="1" eaLnBrk="1" hangingPunct="1">
              <a:buFontTx/>
              <a:buNone/>
            </a:pPr>
            <a:r>
              <a:rPr lang="en-US" altLang="en-US"/>
              <a:t>– 	Benign breast disease </a:t>
            </a:r>
            <a:endParaRPr lang="en-US" altLang="en-US" sz="3600"/>
          </a:p>
          <a:p>
            <a:pPr eaLnBrk="1" hangingPunct="1"/>
            <a:r>
              <a:rPr lang="en-US" altLang="en-US"/>
              <a:t>– Viral hepatitis, acute or chronic but mild</a:t>
            </a:r>
          </a:p>
          <a:p>
            <a:pPr eaLnBrk="1" hangingPunct="1"/>
            <a:endParaRPr lang="en-US" alt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a:extLst>
              <a:ext uri="{FF2B5EF4-FFF2-40B4-BE49-F238E27FC236}">
                <a16:creationId xmlns:a16="http://schemas.microsoft.com/office/drawing/2014/main" xmlns="" id="{F6DFF66A-E9D4-41E9-94D3-615F2A568E04}"/>
              </a:ext>
            </a:extLst>
          </p:cNvPr>
          <p:cNvSpPr>
            <a:spLocks noGrp="1"/>
          </p:cNvSpPr>
          <p:nvPr>
            <p:ph type="title"/>
          </p:nvPr>
        </p:nvSpPr>
        <p:spPr/>
        <p:txBody>
          <a:bodyPr/>
          <a:lstStyle/>
          <a:p>
            <a:pPr eaLnBrk="1" hangingPunct="1"/>
            <a:endParaRPr lang="en-US" altLang="en-US">
              <a:solidFill>
                <a:srgbClr val="7B9899"/>
              </a:solidFill>
            </a:endParaRPr>
          </a:p>
        </p:txBody>
      </p:sp>
      <p:sp>
        <p:nvSpPr>
          <p:cNvPr id="97283" name="Content Placeholder 2">
            <a:extLst>
              <a:ext uri="{FF2B5EF4-FFF2-40B4-BE49-F238E27FC236}">
                <a16:creationId xmlns:a16="http://schemas.microsoft.com/office/drawing/2014/main" xmlns="" id="{CB1CA5D4-D620-4A38-B7B6-25738F7F9CC5}"/>
              </a:ext>
            </a:extLst>
          </p:cNvPr>
          <p:cNvSpPr>
            <a:spLocks noGrp="1"/>
          </p:cNvSpPr>
          <p:nvPr>
            <p:ph idx="1"/>
          </p:nvPr>
        </p:nvSpPr>
        <p:spPr/>
        <p:txBody>
          <a:bodyPr/>
          <a:lstStyle/>
          <a:p>
            <a:pPr eaLnBrk="1" hangingPunct="1">
              <a:buFontTx/>
              <a:buNone/>
            </a:pPr>
            <a:r>
              <a:rPr lang="en-US" altLang="en-US"/>
              <a:t>• 	Obese women and girls (individuals whose BMI is greater than 30 kg/m2) </a:t>
            </a:r>
            <a:endParaRPr lang="en-US" altLang="en-US" sz="3600"/>
          </a:p>
          <a:p>
            <a:pPr eaLnBrk="1" hangingPunct="1">
              <a:buFontTx/>
              <a:buNone/>
            </a:pPr>
            <a:r>
              <a:rPr lang="en-US" altLang="en-US"/>
              <a:t>• 	Women with a family history (ﬁrst-degree relatives) of DVT or PE, and those who have had minor or major surgery without prolonged immobilization </a:t>
            </a:r>
            <a:endParaRPr lang="en-US" altLang="en-US" sz="3600"/>
          </a:p>
          <a:p>
            <a:pPr eaLnBrk="1" hangingPunct="1"/>
            <a:endParaRPr lang="en-US" alt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xmlns="" id="{B0579C2B-880B-4FF2-96D5-B154F1708C79}"/>
              </a:ext>
            </a:extLst>
          </p:cNvPr>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b="1" dirty="0"/>
              <a:t>INJECTABLE</a:t>
            </a:r>
            <a:r>
              <a:rPr lang="en-US" dirty="0"/>
              <a:t> </a:t>
            </a:r>
            <a:r>
              <a:rPr lang="en-US" b="1" dirty="0"/>
              <a:t>CONTRACEPTIVES</a:t>
            </a:r>
          </a:p>
        </p:txBody>
      </p:sp>
      <p:sp>
        <p:nvSpPr>
          <p:cNvPr id="98307" name="Content Placeholder 2">
            <a:extLst>
              <a:ext uri="{FF2B5EF4-FFF2-40B4-BE49-F238E27FC236}">
                <a16:creationId xmlns:a16="http://schemas.microsoft.com/office/drawing/2014/main" xmlns="" id="{5AE6FFDE-3880-4D22-A3B5-299A6EE63B30}"/>
              </a:ext>
            </a:extLst>
          </p:cNvPr>
          <p:cNvSpPr>
            <a:spLocks noGrp="1"/>
          </p:cNvSpPr>
          <p:nvPr>
            <p:ph idx="1"/>
          </p:nvPr>
        </p:nvSpPr>
        <p:spPr>
          <a:xfrm>
            <a:off x="0" y="1143000"/>
            <a:ext cx="9296400" cy="5334000"/>
          </a:xfrm>
        </p:spPr>
        <p:txBody>
          <a:bodyPr/>
          <a:lstStyle/>
          <a:p>
            <a:pPr eaLnBrk="1" hangingPunct="1"/>
            <a:r>
              <a:rPr lang="en-US" altLang="en-US" sz="4000"/>
              <a:t>Injectable contraceptives contain one or two contraceptive hormones and provide protection from pregnancy for one, two, or three months (depending on the type) following an injection.</a:t>
            </a:r>
          </a:p>
          <a:p>
            <a:pPr eaLnBrk="1" hangingPunct="1"/>
            <a:r>
              <a:rPr lang="en-US" altLang="en-US" sz="4000"/>
              <a:t> About 61 percent of all women in Kenya who use modern contraceptive methods choose injectable contraceptives.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a:extLst>
              <a:ext uri="{FF2B5EF4-FFF2-40B4-BE49-F238E27FC236}">
                <a16:creationId xmlns:a16="http://schemas.microsoft.com/office/drawing/2014/main" xmlns="" id="{D39ABC1A-61B9-4B7B-A6CA-6C38FF82698B}"/>
              </a:ext>
            </a:extLst>
          </p:cNvPr>
          <p:cNvSpPr>
            <a:spLocks noGrp="1"/>
          </p:cNvSpPr>
          <p:nvPr>
            <p:ph type="title"/>
          </p:nvPr>
        </p:nvSpPr>
        <p:spPr/>
        <p:txBody>
          <a:bodyPr/>
          <a:lstStyle/>
          <a:p>
            <a:endParaRPr lang="en-GB" altLang="en-US"/>
          </a:p>
        </p:txBody>
      </p:sp>
      <p:sp>
        <p:nvSpPr>
          <p:cNvPr id="99331" name="Content Placeholder 2">
            <a:extLst>
              <a:ext uri="{FF2B5EF4-FFF2-40B4-BE49-F238E27FC236}">
                <a16:creationId xmlns:a16="http://schemas.microsoft.com/office/drawing/2014/main" xmlns="" id="{FA0C8A9D-9818-42A7-88EE-8BEA98A2B759}"/>
              </a:ext>
            </a:extLst>
          </p:cNvPr>
          <p:cNvSpPr>
            <a:spLocks noGrp="1"/>
          </p:cNvSpPr>
          <p:nvPr>
            <p:ph idx="1"/>
          </p:nvPr>
        </p:nvSpPr>
        <p:spPr/>
        <p:txBody>
          <a:bodyPr/>
          <a:lstStyle/>
          <a:p>
            <a:r>
              <a:rPr lang="en-US" altLang="en-US"/>
              <a:t>The most widely used injectable methods contain only a progestin (Progestin ­only Injectable Contraceptives or POIC). </a:t>
            </a:r>
            <a:r>
              <a:rPr lang="en-US" altLang="en-US" sz="2800"/>
              <a:t>Less common methods are those that contain both progestin and oestrogen (Combined Injectable </a:t>
            </a:r>
            <a:r>
              <a:rPr lang="en-US" altLang="en-US"/>
              <a:t>Contraceptives or CIC). </a:t>
            </a:r>
          </a:p>
          <a:p>
            <a:endParaRPr lang="en-GB" alt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xmlns="" id="{6A5A20DB-1891-4ABF-A96E-0E62C94C5F8D}"/>
              </a:ext>
            </a:extLst>
          </p:cNvPr>
          <p:cNvSpPr>
            <a:spLocks noGrp="1"/>
          </p:cNvSpPr>
          <p:nvPr>
            <p:ph type="title"/>
          </p:nvPr>
        </p:nvSpPr>
        <p:spPr>
          <a:xfrm>
            <a:off x="457200" y="274638"/>
            <a:ext cx="8229600" cy="868362"/>
          </a:xfrm>
        </p:spPr>
        <p:txBody>
          <a:bodyPr rtlCol="0">
            <a:normAutofit fontScale="90000"/>
          </a:bodyPr>
          <a:lstStyle/>
          <a:p>
            <a:pPr eaLnBrk="1" fontAlgn="auto" hangingPunct="1">
              <a:spcAft>
                <a:spcPts val="0"/>
              </a:spcAft>
              <a:defRPr/>
            </a:pPr>
            <a:r>
              <a:rPr lang="en-US" b="1"/>
              <a:t/>
            </a:r>
            <a:br>
              <a:rPr lang="en-US" b="1"/>
            </a:br>
            <a:r>
              <a:rPr lang="en-US" b="1"/>
              <a:t>Progestin-Only Injectable Contraceptives (POICs) </a:t>
            </a:r>
            <a:r>
              <a:rPr lang="en-US"/>
              <a:t/>
            </a:r>
            <a:br>
              <a:rPr lang="en-US"/>
            </a:br>
            <a:endParaRPr lang="en-US"/>
          </a:p>
        </p:txBody>
      </p:sp>
      <p:sp>
        <p:nvSpPr>
          <p:cNvPr id="100355" name="Content Placeholder 2">
            <a:extLst>
              <a:ext uri="{FF2B5EF4-FFF2-40B4-BE49-F238E27FC236}">
                <a16:creationId xmlns:a16="http://schemas.microsoft.com/office/drawing/2014/main" xmlns="" id="{87CFD587-272C-4EA0-AAA1-48E952DC8384}"/>
              </a:ext>
            </a:extLst>
          </p:cNvPr>
          <p:cNvSpPr>
            <a:spLocks noGrp="1"/>
          </p:cNvSpPr>
          <p:nvPr>
            <p:ph idx="1"/>
          </p:nvPr>
        </p:nvSpPr>
        <p:spPr>
          <a:xfrm>
            <a:off x="0" y="1371600"/>
            <a:ext cx="9144000" cy="5486400"/>
          </a:xfrm>
        </p:spPr>
        <p:txBody>
          <a:bodyPr/>
          <a:lstStyle/>
          <a:p>
            <a:pPr eaLnBrk="1" hangingPunct="1"/>
            <a:r>
              <a:rPr lang="en-US" altLang="en-US"/>
              <a:t>The most widely available injectable contraceptives are the three-month-interval (13 weeks) Depo Provera (Depot­medroxyprogesterone acetate-DMPA) and </a:t>
            </a:r>
          </a:p>
          <a:p>
            <a:pPr eaLnBrk="1" hangingPunct="1"/>
            <a:r>
              <a:rPr lang="en-US" altLang="en-US"/>
              <a:t>The two-month-interval Noristerat (Norethisterone enanthate-NET-EN). </a:t>
            </a:r>
          </a:p>
          <a:p>
            <a:pPr eaLnBrk="1" hangingPunct="1"/>
            <a:r>
              <a:rPr lang="en-US" altLang="en-US"/>
              <a:t>Both of these injectables are given by an intramuscular (IM) injection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30E52CC3-DEB5-406D-8B24-8A7C8564033E}"/>
              </a:ext>
            </a:extLst>
          </p:cNvPr>
          <p:cNvSpPr>
            <a:spLocks noGrp="1" noChangeArrowheads="1"/>
          </p:cNvSpPr>
          <p:nvPr>
            <p:ph type="title"/>
          </p:nvPr>
        </p:nvSpPr>
        <p:spPr/>
        <p:txBody>
          <a:bodyPr/>
          <a:lstStyle/>
          <a:p>
            <a:pPr eaLnBrk="1" hangingPunct="1"/>
            <a:r>
              <a:rPr lang="en-US" altLang="en-US" b="1">
                <a:solidFill>
                  <a:srgbClr val="7B9899"/>
                </a:solidFill>
              </a:rPr>
              <a:t>Effects of a big population</a:t>
            </a:r>
          </a:p>
        </p:txBody>
      </p:sp>
      <p:sp>
        <p:nvSpPr>
          <p:cNvPr id="12291" name="Rectangle 3">
            <a:extLst>
              <a:ext uri="{FF2B5EF4-FFF2-40B4-BE49-F238E27FC236}">
                <a16:creationId xmlns:a16="http://schemas.microsoft.com/office/drawing/2014/main" xmlns="" id="{9B0EB696-245F-479A-AA5E-F8FB0BFC5844}"/>
              </a:ext>
            </a:extLst>
          </p:cNvPr>
          <p:cNvSpPr>
            <a:spLocks noGrp="1" noChangeArrowheads="1"/>
          </p:cNvSpPr>
          <p:nvPr>
            <p:ph idx="1"/>
          </p:nvPr>
        </p:nvSpPr>
        <p:spPr>
          <a:xfrm>
            <a:off x="0" y="1219200"/>
            <a:ext cx="9144000" cy="5364163"/>
          </a:xfrm>
        </p:spPr>
        <p:txBody>
          <a:bodyPr/>
          <a:lstStyle/>
          <a:p>
            <a:pPr eaLnBrk="1" hangingPunct="1"/>
            <a:r>
              <a:rPr lang="en-US" altLang="en-US"/>
              <a:t>Constraints on individual and national resources hence limiting development</a:t>
            </a:r>
          </a:p>
          <a:p>
            <a:pPr eaLnBrk="1" hangingPunct="1"/>
            <a:r>
              <a:rPr lang="en-US" altLang="en-US"/>
              <a:t>Poor delivery of essential services</a:t>
            </a:r>
          </a:p>
          <a:p>
            <a:pPr eaLnBrk="1" hangingPunct="1"/>
            <a:r>
              <a:rPr lang="en-US" altLang="en-US"/>
              <a:t>Food insecurity</a:t>
            </a:r>
          </a:p>
          <a:p>
            <a:pPr eaLnBrk="1" hangingPunct="1"/>
            <a:r>
              <a:rPr lang="en-US" altLang="en-US"/>
              <a:t>Environmental degradation</a:t>
            </a:r>
          </a:p>
          <a:p>
            <a:pPr eaLnBrk="1" hangingPunct="1"/>
            <a:r>
              <a:rPr lang="en-US" altLang="en-US"/>
              <a:t>Social vices such as crime and prostitution</a:t>
            </a:r>
          </a:p>
          <a:p>
            <a:pPr eaLnBrk="1" hangingPunct="1"/>
            <a:r>
              <a:rPr lang="en-US" altLang="en-US"/>
              <a:t>Overcrowding especially in urban areas</a:t>
            </a:r>
          </a:p>
          <a:p>
            <a:pPr eaLnBrk="1" hangingPunct="1"/>
            <a:r>
              <a:rPr lang="en-US" altLang="en-US"/>
              <a:t>Poor housing</a:t>
            </a:r>
          </a:p>
          <a:p>
            <a:pPr eaLnBrk="1" hangingPunct="1"/>
            <a:r>
              <a:rPr lang="en-US" altLang="en-US"/>
              <a:t>Out-break of diseases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a:extLst>
              <a:ext uri="{FF2B5EF4-FFF2-40B4-BE49-F238E27FC236}">
                <a16:creationId xmlns:a16="http://schemas.microsoft.com/office/drawing/2014/main" xmlns="" id="{295FC057-13FA-415F-A4DD-5B86CC0D5055}"/>
              </a:ext>
            </a:extLst>
          </p:cNvPr>
          <p:cNvSpPr>
            <a:spLocks noGrp="1"/>
          </p:cNvSpPr>
          <p:nvPr>
            <p:ph type="title"/>
          </p:nvPr>
        </p:nvSpPr>
        <p:spPr>
          <a:xfrm>
            <a:off x="457200" y="274638"/>
            <a:ext cx="8229600" cy="868362"/>
          </a:xfrm>
        </p:spPr>
        <p:txBody>
          <a:bodyPr/>
          <a:lstStyle/>
          <a:p>
            <a:pPr eaLnBrk="1" hangingPunct="1"/>
            <a:r>
              <a:rPr lang="en-US" altLang="en-US">
                <a:solidFill>
                  <a:srgbClr val="7B9899"/>
                </a:solidFill>
              </a:rPr>
              <a:t>Progesterone only injectables</a:t>
            </a:r>
          </a:p>
        </p:txBody>
      </p:sp>
      <p:sp>
        <p:nvSpPr>
          <p:cNvPr id="101379" name="Content Placeholder 2">
            <a:extLst>
              <a:ext uri="{FF2B5EF4-FFF2-40B4-BE49-F238E27FC236}">
                <a16:creationId xmlns:a16="http://schemas.microsoft.com/office/drawing/2014/main" xmlns="" id="{3AA0AC77-B804-4845-8A1C-E1D302AECE55}"/>
              </a:ext>
            </a:extLst>
          </p:cNvPr>
          <p:cNvSpPr>
            <a:spLocks noGrp="1"/>
          </p:cNvSpPr>
          <p:nvPr>
            <p:ph idx="1"/>
          </p:nvPr>
        </p:nvSpPr>
        <p:spPr>
          <a:xfrm>
            <a:off x="0" y="1219200"/>
            <a:ext cx="9144000" cy="4906963"/>
          </a:xfrm>
        </p:spPr>
        <p:txBody>
          <a:bodyPr/>
          <a:lstStyle/>
          <a:p>
            <a:pPr eaLnBrk="1" hangingPunct="1"/>
            <a:r>
              <a:rPr lang="en-US" altLang="en-US"/>
              <a:t>They do not have oestrogen-associated side effects. In addition, because progestins do not suppress production of breast milk, these injectables can be used by breastfeeding women after four weeks postpartum </a:t>
            </a:r>
          </a:p>
          <a:p>
            <a:pPr eaLnBrk="1" hangingPunct="1"/>
            <a:r>
              <a:rPr lang="en-US" altLang="en-US"/>
              <a:t>prevent pregnancy mainly by suppressing ovulation, but also by thickening cervical mucus and thereby preventing sperm from passing through it, and by thinning the endometrium, which could theoretically prevent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a:extLst>
              <a:ext uri="{FF2B5EF4-FFF2-40B4-BE49-F238E27FC236}">
                <a16:creationId xmlns:a16="http://schemas.microsoft.com/office/drawing/2014/main" xmlns="" id="{87B3DC1F-10CE-4AF7-9C84-F32D5F9C7B5B}"/>
              </a:ext>
            </a:extLst>
          </p:cNvPr>
          <p:cNvSpPr>
            <a:spLocks noGrp="1"/>
          </p:cNvSpPr>
          <p:nvPr>
            <p:ph type="title"/>
          </p:nvPr>
        </p:nvSpPr>
        <p:spPr>
          <a:xfrm>
            <a:off x="0" y="0"/>
            <a:ext cx="9144000" cy="685800"/>
          </a:xfrm>
        </p:spPr>
        <p:txBody>
          <a:bodyPr/>
          <a:lstStyle/>
          <a:p>
            <a:pPr eaLnBrk="1" hangingPunct="1"/>
            <a:r>
              <a:rPr lang="en-US" altLang="en-US">
                <a:solidFill>
                  <a:srgbClr val="7B9899"/>
                </a:solidFill>
              </a:rPr>
              <a:t>Dosage of injectable contraceptives</a:t>
            </a:r>
          </a:p>
        </p:txBody>
      </p:sp>
      <p:sp>
        <p:nvSpPr>
          <p:cNvPr id="102403" name="Content Placeholder 2">
            <a:extLst>
              <a:ext uri="{FF2B5EF4-FFF2-40B4-BE49-F238E27FC236}">
                <a16:creationId xmlns:a16="http://schemas.microsoft.com/office/drawing/2014/main" xmlns="" id="{F2C0B6CF-09EE-4A7B-BEE5-552704057D5D}"/>
              </a:ext>
            </a:extLst>
          </p:cNvPr>
          <p:cNvSpPr>
            <a:spLocks noGrp="1"/>
          </p:cNvSpPr>
          <p:nvPr>
            <p:ph idx="1"/>
          </p:nvPr>
        </p:nvSpPr>
        <p:spPr>
          <a:xfrm>
            <a:off x="0" y="609600"/>
            <a:ext cx="9144000" cy="6781800"/>
          </a:xfrm>
        </p:spPr>
        <p:txBody>
          <a:bodyPr/>
          <a:lstStyle/>
          <a:p>
            <a:pPr eaLnBrk="1" hangingPunct="1"/>
            <a:r>
              <a:rPr lang="en-US" altLang="en-US"/>
              <a:t>Depot-medroxyprogesterone acetate (DMPA): Depo-ProveraR, Megestron 150mg is given every three months (13 weeks), but can be given upto two weeks (14 days) earlier or four weeks (28 days) later. </a:t>
            </a:r>
          </a:p>
          <a:p>
            <a:pPr eaLnBrk="1" hangingPunct="1">
              <a:buFontTx/>
              <a:buNone/>
            </a:pPr>
            <a:r>
              <a:rPr lang="en-US" altLang="en-US"/>
              <a:t>• 	Norethisterone enanthate (NET-EN): NoristeratR 200mg is given every two months, but it can be given as much as two weeks (14 days) earlier or two weeks (14 days) later. </a:t>
            </a:r>
          </a:p>
          <a:p>
            <a:pPr eaLnBrk="1" hangingPunct="1">
              <a:buFontTx/>
              <a:buNone/>
            </a:pPr>
            <a:r>
              <a:rPr lang="en-US" altLang="en-US"/>
              <a:t>• 	</a:t>
            </a:r>
            <a:r>
              <a:rPr lang="en-US" altLang="en-US" sz="2800"/>
              <a:t>Depo-subQ provera 104 (also called DMPA-SC) is a new, lower-dose formulation of DMPA that is injected sub-cutaneously. </a:t>
            </a:r>
            <a:r>
              <a:rPr lang="en-US" altLang="en-US" sz="2400"/>
              <a:t>It contains 104 mg of DMPA instead of the 150 mg in the IM formulation. Like the IM formulation, DMPA-SC is given at three-month intervals. </a:t>
            </a:r>
          </a:p>
          <a:p>
            <a:pPr eaLnBrk="1" hangingPunct="1"/>
            <a:endParaRPr lang="en-US" alt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xmlns="" id="{13631A66-A1AA-4B29-B4AA-32B67D6D2541}"/>
              </a:ext>
            </a:extLst>
          </p:cNvPr>
          <p:cNvSpPr>
            <a:spLocks noGrp="1"/>
          </p:cNvSpPr>
          <p:nvPr>
            <p:ph type="title"/>
          </p:nvPr>
        </p:nvSpPr>
        <p:spPr/>
        <p:txBody>
          <a:bodyPr rtlCol="0">
            <a:normAutofit fontScale="90000"/>
          </a:bodyPr>
          <a:lstStyle/>
          <a:p>
            <a:pPr eaLnBrk="1" fontAlgn="auto" hangingPunct="1">
              <a:spcAft>
                <a:spcPts val="0"/>
              </a:spcAft>
              <a:defRPr/>
            </a:pPr>
            <a:r>
              <a:rPr lang="en-US" b="1"/>
              <a:t>Types of CICs </a:t>
            </a:r>
            <a:r>
              <a:rPr lang="en-US"/>
              <a:t/>
            </a:r>
            <a:br>
              <a:rPr lang="en-US"/>
            </a:br>
            <a:endParaRPr lang="en-US"/>
          </a:p>
        </p:txBody>
      </p:sp>
      <p:sp>
        <p:nvSpPr>
          <p:cNvPr id="103427" name="Content Placeholder 2">
            <a:extLst>
              <a:ext uri="{FF2B5EF4-FFF2-40B4-BE49-F238E27FC236}">
                <a16:creationId xmlns:a16="http://schemas.microsoft.com/office/drawing/2014/main" xmlns="" id="{E83EAF18-7886-4F86-9107-E8E5FC1B9EF0}"/>
              </a:ext>
            </a:extLst>
          </p:cNvPr>
          <p:cNvSpPr>
            <a:spLocks noGrp="1"/>
          </p:cNvSpPr>
          <p:nvPr>
            <p:ph idx="1"/>
          </p:nvPr>
        </p:nvSpPr>
        <p:spPr/>
        <p:txBody>
          <a:bodyPr/>
          <a:lstStyle/>
          <a:p>
            <a:pPr eaLnBrk="1" hangingPunct="1"/>
            <a:r>
              <a:rPr lang="en-US" altLang="en-US"/>
              <a:t>Two CIC formulations, both given at four-week intervals, are on the market: Cyclofem/ Cyclo-Provera, which contains Medroxyprogesterone acetate 25mg plus estradiol cypionate 5mg; and</a:t>
            </a:r>
          </a:p>
          <a:p>
            <a:pPr eaLnBrk="1" hangingPunct="1"/>
            <a:r>
              <a:rPr lang="en-US" altLang="en-US"/>
              <a:t> Mesigyna/Norigynon, which contains Norethisterone enanthate 50mg plus estradiol valerate 5mg. </a:t>
            </a:r>
          </a:p>
          <a:p>
            <a:pPr eaLnBrk="1" hangingPunct="1"/>
            <a:endParaRPr lang="en-US"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xmlns="" id="{965A8BE2-F5AA-4905-B8A6-AE110879D714}"/>
              </a:ext>
            </a:extLst>
          </p:cNvPr>
          <p:cNvSpPr>
            <a:spLocks noGrp="1"/>
          </p:cNvSpPr>
          <p:nvPr>
            <p:ph type="title"/>
          </p:nvPr>
        </p:nvSpPr>
        <p:spPr/>
        <p:txBody>
          <a:bodyPr rtlCol="0">
            <a:normAutofit fontScale="90000"/>
          </a:bodyPr>
          <a:lstStyle/>
          <a:p>
            <a:pPr eaLnBrk="1" fontAlgn="auto" hangingPunct="1">
              <a:spcAft>
                <a:spcPts val="0"/>
              </a:spcAft>
              <a:defRPr/>
            </a:pPr>
            <a:r>
              <a:rPr lang="en-US"/>
              <a:t>Emergency Hormonal Contraceptive Pills (ECPs) </a:t>
            </a:r>
            <a:br>
              <a:rPr lang="en-US"/>
            </a:br>
            <a:endParaRPr lang="en-US"/>
          </a:p>
        </p:txBody>
      </p:sp>
      <p:sp>
        <p:nvSpPr>
          <p:cNvPr id="104451" name="Content Placeholder 2">
            <a:extLst>
              <a:ext uri="{FF2B5EF4-FFF2-40B4-BE49-F238E27FC236}">
                <a16:creationId xmlns:a16="http://schemas.microsoft.com/office/drawing/2014/main" xmlns="" id="{07AD4AB4-A683-4037-A9AC-EFDE46B2E2FA}"/>
              </a:ext>
            </a:extLst>
          </p:cNvPr>
          <p:cNvSpPr>
            <a:spLocks noGrp="1"/>
          </p:cNvSpPr>
          <p:nvPr>
            <p:ph idx="1"/>
          </p:nvPr>
        </p:nvSpPr>
        <p:spPr>
          <a:xfrm>
            <a:off x="0" y="1143000"/>
            <a:ext cx="8991600" cy="5715000"/>
          </a:xfrm>
        </p:spPr>
        <p:txBody>
          <a:bodyPr/>
          <a:lstStyle/>
          <a:p>
            <a:pPr eaLnBrk="1" hangingPunct="1"/>
            <a:r>
              <a:rPr lang="en-US" altLang="en-US"/>
              <a:t>The use of certain contraceptive methods (very high dozes) by women to prevent pregnancy after unprotected sexual intercourse. </a:t>
            </a:r>
          </a:p>
          <a:p>
            <a:pPr eaLnBrk="1" hangingPunct="1"/>
            <a:r>
              <a:rPr lang="en-US" altLang="en-US"/>
              <a:t>Hormonal ECPs must be taken within 120 hours of intercourse, however, the sooner they are taken, the more effective they are. </a:t>
            </a:r>
          </a:p>
          <a:p>
            <a:pPr eaLnBrk="1" hangingPunct="1"/>
            <a:r>
              <a:rPr lang="en-US" altLang="en-US"/>
              <a:t>ECPs provide a second chance for preventing pregnancy after unprotected sex, either accidental or coerced sex, or rape. </a:t>
            </a:r>
          </a:p>
          <a:p>
            <a:pPr eaLnBrk="1" hangingPunct="1"/>
            <a:r>
              <a:rPr lang="en-US" altLang="en-US"/>
              <a:t>Ecps should not be used as regular methods since they are less effective</a:t>
            </a:r>
          </a:p>
          <a:p>
            <a:pPr eaLnBrk="1" hangingPunct="1"/>
            <a:endParaRPr lang="en-US" alt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xmlns="" id="{E458A1A7-729F-4A82-AD8B-EF56C74BE8E8}"/>
              </a:ext>
            </a:extLst>
          </p:cNvPr>
          <p:cNvSpPr>
            <a:spLocks noGrp="1"/>
          </p:cNvSpPr>
          <p:nvPr>
            <p:ph type="title"/>
          </p:nvPr>
        </p:nvSpPr>
        <p:spPr>
          <a:xfrm>
            <a:off x="457200" y="0"/>
            <a:ext cx="8229600" cy="609600"/>
          </a:xfrm>
        </p:spPr>
        <p:txBody>
          <a:bodyPr/>
          <a:lstStyle/>
          <a:p>
            <a:pPr eaLnBrk="1" hangingPunct="1"/>
            <a:r>
              <a:rPr lang="en-US" altLang="en-US">
                <a:solidFill>
                  <a:srgbClr val="7B9899"/>
                </a:solidFill>
              </a:rPr>
              <a:t>Ecps cont.</a:t>
            </a:r>
          </a:p>
        </p:txBody>
      </p:sp>
      <p:sp>
        <p:nvSpPr>
          <p:cNvPr id="105475" name="Content Placeholder 2">
            <a:extLst>
              <a:ext uri="{FF2B5EF4-FFF2-40B4-BE49-F238E27FC236}">
                <a16:creationId xmlns:a16="http://schemas.microsoft.com/office/drawing/2014/main" xmlns="" id="{9AFC39D4-47CC-4EA5-860A-1F3E01FFB07F}"/>
              </a:ext>
            </a:extLst>
          </p:cNvPr>
          <p:cNvSpPr>
            <a:spLocks noGrp="1"/>
          </p:cNvSpPr>
          <p:nvPr>
            <p:ph idx="1"/>
          </p:nvPr>
        </p:nvSpPr>
        <p:spPr>
          <a:xfrm>
            <a:off x="0" y="457200"/>
            <a:ext cx="9296400" cy="6400800"/>
          </a:xfrm>
        </p:spPr>
        <p:txBody>
          <a:bodyPr/>
          <a:lstStyle/>
          <a:p>
            <a:pPr eaLnBrk="1" hangingPunct="1"/>
            <a:r>
              <a:rPr lang="en-US" altLang="en-US"/>
              <a:t>ECPs prevent pregnancy, largely depending on the time in a woman’s cycle when she has sexual intercourse. </a:t>
            </a:r>
          </a:p>
          <a:p>
            <a:pPr eaLnBrk="1" hangingPunct="1"/>
            <a:r>
              <a:rPr lang="en-US" altLang="en-US"/>
              <a:t>ECPs do not cause abortion because they work before implantation. They prevent pregnancy by: </a:t>
            </a:r>
          </a:p>
          <a:p>
            <a:pPr eaLnBrk="1" hangingPunct="1">
              <a:buFontTx/>
              <a:buNone/>
            </a:pPr>
            <a:r>
              <a:rPr lang="en-US" altLang="en-US"/>
              <a:t>• 	Preventing or delaying ovulation </a:t>
            </a:r>
          </a:p>
          <a:p>
            <a:pPr eaLnBrk="1" hangingPunct="1">
              <a:buFontTx/>
              <a:buNone/>
            </a:pPr>
            <a:r>
              <a:rPr lang="en-US" altLang="en-US"/>
              <a:t>• 	Inhibiting or slowing down transportation of the egg and sperm through the fallopian tubes, which prevents fertilization and implantation  </a:t>
            </a:r>
          </a:p>
          <a:p>
            <a:pPr eaLnBrk="1" hangingPunct="1"/>
            <a:r>
              <a:rPr lang="en-US" altLang="en-US"/>
              <a:t>ECPs do not work once a woman is pregnant—women and girls who are already pregnant should not take ECPs.  </a:t>
            </a:r>
          </a:p>
          <a:p>
            <a:pPr eaLnBrk="1" hangingPunct="1"/>
            <a:endParaRPr lang="en-US"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xmlns="" id="{F33F5DB9-8F5A-4F47-946C-E2519F34B2D3}"/>
              </a:ext>
            </a:extLst>
          </p:cNvPr>
          <p:cNvSpPr>
            <a:spLocks noGrp="1"/>
          </p:cNvSpPr>
          <p:nvPr>
            <p:ph type="title"/>
          </p:nvPr>
        </p:nvSpPr>
        <p:spPr>
          <a:xfrm>
            <a:off x="457200" y="274638"/>
            <a:ext cx="8229600" cy="563562"/>
          </a:xfrm>
        </p:spPr>
        <p:txBody>
          <a:bodyPr rtlCol="0">
            <a:normAutofit fontScale="90000"/>
          </a:bodyPr>
          <a:lstStyle/>
          <a:p>
            <a:pPr eaLnBrk="1" fontAlgn="auto" hangingPunct="1">
              <a:spcAft>
                <a:spcPts val="0"/>
              </a:spcAft>
              <a:defRPr/>
            </a:pPr>
            <a:r>
              <a:rPr lang="en-US" b="1"/>
              <a:t>Types of ECPs and Dosage  </a:t>
            </a:r>
            <a:r>
              <a:rPr lang="en-US"/>
              <a:t/>
            </a:r>
            <a:br>
              <a:rPr lang="en-US"/>
            </a:br>
            <a:endParaRPr lang="en-US"/>
          </a:p>
        </p:txBody>
      </p:sp>
      <p:sp>
        <p:nvSpPr>
          <p:cNvPr id="106499" name="Content Placeholder 2">
            <a:extLst>
              <a:ext uri="{FF2B5EF4-FFF2-40B4-BE49-F238E27FC236}">
                <a16:creationId xmlns:a16="http://schemas.microsoft.com/office/drawing/2014/main" xmlns="" id="{288EC82C-458C-499C-B02D-BCC81FCC5B40}"/>
              </a:ext>
            </a:extLst>
          </p:cNvPr>
          <p:cNvSpPr>
            <a:spLocks noGrp="1"/>
          </p:cNvSpPr>
          <p:nvPr>
            <p:ph idx="1"/>
          </p:nvPr>
        </p:nvSpPr>
        <p:spPr>
          <a:xfrm>
            <a:off x="0" y="609600"/>
            <a:ext cx="9144000" cy="6248400"/>
          </a:xfrm>
        </p:spPr>
        <p:txBody>
          <a:bodyPr/>
          <a:lstStyle/>
          <a:p>
            <a:pPr eaLnBrk="1" hangingPunct="1"/>
            <a:r>
              <a:rPr lang="en-US" altLang="en-US" i="1"/>
              <a:t>Combined Oral Contraceptives (Yuzpe Method) </a:t>
            </a:r>
            <a:endParaRPr lang="en-US" altLang="en-US"/>
          </a:p>
          <a:p>
            <a:pPr eaLnBrk="1" hangingPunct="1"/>
            <a:r>
              <a:rPr lang="en-US" altLang="en-US"/>
              <a:t>50 mcg oestrogen pills (e.g., Eugynon): Two tablets to be taken as soon as possible after unprotected intercourse, but within 120 hours. Repeat the same dose in 12 hours. A total of four pills are required. </a:t>
            </a:r>
          </a:p>
          <a:p>
            <a:pPr eaLnBrk="1" hangingPunct="1">
              <a:buFontTx/>
              <a:buNone/>
            </a:pPr>
            <a:r>
              <a:rPr lang="en-US" altLang="en-US"/>
              <a:t>• 	30 mcg oestrogen pills (e.g., Microgynon): Four tablets to be taken as soon as possible after unprotected intercourse, but within 120 hours. Repeat the same dose in 12 hours. A total of eight pills are required. </a:t>
            </a:r>
          </a:p>
          <a:p>
            <a:pPr eaLnBrk="1" hangingPunct="1"/>
            <a:endParaRPr lang="en-US" alt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xmlns="" id="{03B1CF8A-7483-430E-9E33-E062FF45A407}"/>
              </a:ext>
            </a:extLst>
          </p:cNvPr>
          <p:cNvSpPr>
            <a:spLocks noGrp="1"/>
          </p:cNvSpPr>
          <p:nvPr>
            <p:ph type="title"/>
          </p:nvPr>
        </p:nvSpPr>
        <p:spPr>
          <a:xfrm>
            <a:off x="0" y="0"/>
            <a:ext cx="9144000" cy="762000"/>
          </a:xfrm>
        </p:spPr>
        <p:txBody>
          <a:bodyPr/>
          <a:lstStyle/>
          <a:p>
            <a:pPr eaLnBrk="1" hangingPunct="1"/>
            <a:r>
              <a:rPr lang="en-US" altLang="en-US" i="1">
                <a:solidFill>
                  <a:srgbClr val="7B9899"/>
                </a:solidFill>
              </a:rPr>
              <a:t>Progestin-only Oral Contraceptives </a:t>
            </a:r>
            <a:endParaRPr lang="en-US" altLang="en-US">
              <a:solidFill>
                <a:srgbClr val="7B9899"/>
              </a:solidFill>
            </a:endParaRPr>
          </a:p>
        </p:txBody>
      </p:sp>
      <p:sp>
        <p:nvSpPr>
          <p:cNvPr id="107523" name="Content Placeholder 2">
            <a:extLst>
              <a:ext uri="{FF2B5EF4-FFF2-40B4-BE49-F238E27FC236}">
                <a16:creationId xmlns:a16="http://schemas.microsoft.com/office/drawing/2014/main" xmlns="" id="{C6457AE8-0F3E-4EA8-B5F0-393F41E1F20A}"/>
              </a:ext>
            </a:extLst>
          </p:cNvPr>
          <p:cNvSpPr>
            <a:spLocks noGrp="1"/>
          </p:cNvSpPr>
          <p:nvPr>
            <p:ph idx="1"/>
          </p:nvPr>
        </p:nvSpPr>
        <p:spPr>
          <a:xfrm>
            <a:off x="0" y="609600"/>
            <a:ext cx="9144000" cy="6248400"/>
          </a:xfrm>
        </p:spPr>
        <p:txBody>
          <a:bodyPr/>
          <a:lstStyle/>
          <a:p>
            <a:pPr eaLnBrk="1" hangingPunct="1"/>
            <a:r>
              <a:rPr lang="en-US" altLang="en-US"/>
              <a:t>These ECPs contain the same progestin hormone (levonorgestrel) as some other progestin-only pills, although in higher doses. They are more effective than the combined pills, preventing up to 95 percent of expected pregnancies. Examples of brands of dedicated ECPs that are available in Kenya are </a:t>
            </a:r>
            <a:r>
              <a:rPr lang="en-US" altLang="en-US" b="1"/>
              <a:t>Postinor</a:t>
            </a:r>
            <a:r>
              <a:rPr lang="en-US" altLang="en-US"/>
              <a:t> 2, Pregnon, Smart lady, ECee2, and Truston2. </a:t>
            </a:r>
          </a:p>
          <a:p>
            <a:pPr eaLnBrk="1" hangingPunct="1"/>
            <a:r>
              <a:rPr lang="en-US" altLang="en-US"/>
              <a:t>The standard dosage is as follows: </a:t>
            </a:r>
          </a:p>
          <a:p>
            <a:pPr eaLnBrk="1" hangingPunct="1">
              <a:buFontTx/>
              <a:buNone/>
            </a:pPr>
            <a:r>
              <a:rPr lang="en-US" altLang="en-US"/>
              <a:t>• 	One 750 mcg levonorgestrel pill taken as soon as possible after unprotected intercourse within 120 hours. Repeat the same dose in 12 hours.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a:extLst>
              <a:ext uri="{FF2B5EF4-FFF2-40B4-BE49-F238E27FC236}">
                <a16:creationId xmlns:a16="http://schemas.microsoft.com/office/drawing/2014/main" xmlns="" id="{6BF8F8B5-9E64-4B20-A585-39D461436006}"/>
              </a:ext>
            </a:extLst>
          </p:cNvPr>
          <p:cNvSpPr>
            <a:spLocks noGrp="1"/>
          </p:cNvSpPr>
          <p:nvPr>
            <p:ph type="title"/>
          </p:nvPr>
        </p:nvSpPr>
        <p:spPr>
          <a:xfrm>
            <a:off x="457200" y="0"/>
            <a:ext cx="8229600" cy="762000"/>
          </a:xfrm>
        </p:spPr>
        <p:txBody>
          <a:bodyPr/>
          <a:lstStyle/>
          <a:p>
            <a:pPr eaLnBrk="1" hangingPunct="1"/>
            <a:r>
              <a:rPr lang="en-US" altLang="en-US">
                <a:solidFill>
                  <a:srgbClr val="7B9899"/>
                </a:solidFill>
              </a:rPr>
              <a:t>Ecp progestin only pills</a:t>
            </a:r>
          </a:p>
        </p:txBody>
      </p:sp>
      <p:sp>
        <p:nvSpPr>
          <p:cNvPr id="109571" name="Content Placeholder 2">
            <a:extLst>
              <a:ext uri="{FF2B5EF4-FFF2-40B4-BE49-F238E27FC236}">
                <a16:creationId xmlns:a16="http://schemas.microsoft.com/office/drawing/2014/main" xmlns="" id="{9F70BDC3-3E57-4A3E-BD47-4B0A66FBE896}"/>
              </a:ext>
            </a:extLst>
          </p:cNvPr>
          <p:cNvSpPr>
            <a:spLocks noGrp="1"/>
          </p:cNvSpPr>
          <p:nvPr>
            <p:ph idx="1"/>
          </p:nvPr>
        </p:nvSpPr>
        <p:spPr>
          <a:xfrm>
            <a:off x="0" y="838200"/>
            <a:ext cx="9144000" cy="6019800"/>
          </a:xfrm>
        </p:spPr>
        <p:txBody>
          <a:bodyPr/>
          <a:lstStyle/>
          <a:p>
            <a:pPr eaLnBrk="1" hangingPunct="1">
              <a:buFontTx/>
              <a:buNone/>
            </a:pPr>
            <a:r>
              <a:rPr lang="en-US" altLang="en-US"/>
              <a:t>A total of two pills are required; or </a:t>
            </a:r>
          </a:p>
          <a:p>
            <a:pPr eaLnBrk="1" hangingPunct="1">
              <a:buFontTx/>
              <a:buNone/>
            </a:pPr>
            <a:r>
              <a:rPr lang="en-US" altLang="en-US"/>
              <a:t>• 	Two 750 mcg levonorgestrel pills to be taken as a single dose as soon as possible after unprotected intercourse, but within 120 hours. This regimen is to be preferred because it easier to comply with the one-dose regimen compared to the two-dose regimen </a:t>
            </a:r>
          </a:p>
          <a:p>
            <a:pPr eaLnBrk="1" hangingPunct="1">
              <a:buFontTx/>
              <a:buNone/>
            </a:pPr>
            <a:r>
              <a:rPr lang="en-US" altLang="en-US"/>
              <a:t>• 	Regular progestin-only pill (POP) may be used: 20 tablets taken within 120 hours after unprotected intercourse. Repeat the same dose in 12 hours. A total of 40 pills are required. </a:t>
            </a:r>
          </a:p>
          <a:p>
            <a:pPr eaLnBrk="1" hangingPunct="1">
              <a:buFontTx/>
              <a:buNone/>
            </a:pPr>
            <a:r>
              <a:rPr lang="en-US" altLang="en-US"/>
              <a:t> </a:t>
            </a:r>
          </a:p>
          <a:p>
            <a:pPr eaLnBrk="1" hangingPunct="1"/>
            <a:endParaRPr lang="en-US" altLang="en-US"/>
          </a:p>
          <a:p>
            <a:pPr eaLnBrk="1" hangingPunct="1"/>
            <a:endParaRPr lang="en-US" alt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xmlns="" id="{B34A765D-8F19-43D2-B31B-F4CF8F2DE707}"/>
              </a:ext>
            </a:extLst>
          </p:cNvPr>
          <p:cNvSpPr>
            <a:spLocks noGrp="1"/>
          </p:cNvSpPr>
          <p:nvPr>
            <p:ph type="title"/>
          </p:nvPr>
        </p:nvSpPr>
        <p:spPr/>
        <p:txBody>
          <a:bodyPr rtlCol="0">
            <a:normAutofit fontScale="90000"/>
          </a:bodyPr>
          <a:lstStyle/>
          <a:p>
            <a:pPr eaLnBrk="1" fontAlgn="auto" hangingPunct="1">
              <a:spcAft>
                <a:spcPts val="0"/>
              </a:spcAft>
              <a:defRPr/>
            </a:pPr>
            <a:r>
              <a:rPr lang="en-US" b="1"/>
              <a:t>Contraceptive Implants </a:t>
            </a:r>
            <a:r>
              <a:rPr lang="en-US"/>
              <a:t/>
            </a:r>
            <a:br>
              <a:rPr lang="en-US"/>
            </a:br>
            <a:endParaRPr lang="en-US"/>
          </a:p>
        </p:txBody>
      </p:sp>
      <p:sp>
        <p:nvSpPr>
          <p:cNvPr id="110595" name="Content Placeholder 2">
            <a:extLst>
              <a:ext uri="{FF2B5EF4-FFF2-40B4-BE49-F238E27FC236}">
                <a16:creationId xmlns:a16="http://schemas.microsoft.com/office/drawing/2014/main" xmlns="" id="{D920AA83-B6BA-4080-BB69-B09CB8A9ADFE}"/>
              </a:ext>
            </a:extLst>
          </p:cNvPr>
          <p:cNvSpPr>
            <a:spLocks noGrp="1"/>
          </p:cNvSpPr>
          <p:nvPr>
            <p:ph idx="1"/>
          </p:nvPr>
        </p:nvSpPr>
        <p:spPr>
          <a:xfrm>
            <a:off x="-152400" y="914400"/>
            <a:ext cx="9296400" cy="5211763"/>
          </a:xfrm>
        </p:spPr>
        <p:txBody>
          <a:bodyPr/>
          <a:lstStyle/>
          <a:p>
            <a:pPr eaLnBrk="1" hangingPunct="1"/>
            <a:r>
              <a:rPr lang="en-US" altLang="en-US"/>
              <a:t>Contraceptive implants are small rods that are inserted under the skin of a woman’s upper arm to release progestin slowly and prevent pregnancy. </a:t>
            </a:r>
          </a:p>
          <a:p>
            <a:pPr eaLnBrk="1" hangingPunct="1"/>
            <a:r>
              <a:rPr lang="en-US" altLang="en-US"/>
              <a:t>Contraceptive implants, which are also called sub-dermal implants, do not contain oestrogen; hence are free from the side effects associated with that hormone. </a:t>
            </a:r>
          </a:p>
          <a:p>
            <a:pPr eaLnBrk="1" hangingPunct="1"/>
            <a:r>
              <a:rPr lang="en-US" altLang="en-US"/>
              <a:t>The latest implant to be registered in Kenya is the two-rod Sino-implant-II (Zarin).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a:extLst>
              <a:ext uri="{FF2B5EF4-FFF2-40B4-BE49-F238E27FC236}">
                <a16:creationId xmlns:a16="http://schemas.microsoft.com/office/drawing/2014/main" xmlns="" id="{80E53878-A042-4386-8E89-1122BFFA4A03}"/>
              </a:ext>
            </a:extLst>
          </p:cNvPr>
          <p:cNvSpPr>
            <a:spLocks noGrp="1"/>
          </p:cNvSpPr>
          <p:nvPr>
            <p:ph type="title"/>
          </p:nvPr>
        </p:nvSpPr>
        <p:spPr/>
        <p:txBody>
          <a:bodyPr/>
          <a:lstStyle/>
          <a:p>
            <a:pPr eaLnBrk="1" hangingPunct="1"/>
            <a:r>
              <a:rPr lang="en-US" altLang="en-US">
                <a:solidFill>
                  <a:srgbClr val="7B9899"/>
                </a:solidFill>
              </a:rPr>
              <a:t>Mode of action</a:t>
            </a:r>
          </a:p>
        </p:txBody>
      </p:sp>
      <p:sp>
        <p:nvSpPr>
          <p:cNvPr id="111619" name="Content Placeholder 2">
            <a:extLst>
              <a:ext uri="{FF2B5EF4-FFF2-40B4-BE49-F238E27FC236}">
                <a16:creationId xmlns:a16="http://schemas.microsoft.com/office/drawing/2014/main" xmlns="" id="{27BDEA34-F1F2-4768-AF51-2CBB6F513610}"/>
              </a:ext>
            </a:extLst>
          </p:cNvPr>
          <p:cNvSpPr>
            <a:spLocks noGrp="1"/>
          </p:cNvSpPr>
          <p:nvPr>
            <p:ph idx="1"/>
          </p:nvPr>
        </p:nvSpPr>
        <p:spPr/>
        <p:txBody>
          <a:bodyPr/>
          <a:lstStyle/>
          <a:p>
            <a:pPr eaLnBrk="1" hangingPunct="1"/>
            <a:r>
              <a:rPr lang="en-US" altLang="en-US"/>
              <a:t>Contraceptive implants prevent pregnancy primarily by making cervical mucus too thick for sperm to pass through it, and </a:t>
            </a:r>
          </a:p>
          <a:p>
            <a:pPr eaLnBrk="1" hangingPunct="1"/>
            <a:r>
              <a:rPr lang="en-US" altLang="en-US"/>
              <a:t>they also suppress ovulation in many cycles.</a:t>
            </a:r>
          </a:p>
          <a:p>
            <a:pPr eaLnBrk="1" hangingPunct="1"/>
            <a:endParaRPr lang="en-US"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33850</TotalTime>
  <Words>8640</Words>
  <Application>Microsoft Office PowerPoint</Application>
  <PresentationFormat>On-screen Show (4:3)</PresentationFormat>
  <Paragraphs>983</Paragraphs>
  <Slides>174</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174</vt:i4>
      </vt:variant>
    </vt:vector>
  </HeadingPairs>
  <TitlesOfParts>
    <vt:vector size="181" baseType="lpstr">
      <vt:lpstr>Arial</vt:lpstr>
      <vt:lpstr>Calibri</vt:lpstr>
      <vt:lpstr>Optima</vt:lpstr>
      <vt:lpstr>Times New Roman</vt:lpstr>
      <vt:lpstr>Wingdings</vt:lpstr>
      <vt:lpstr>Wingdings 2</vt:lpstr>
      <vt:lpstr>Office Theme</vt:lpstr>
      <vt:lpstr>Objective</vt:lpstr>
      <vt:lpstr>Specific objectives</vt:lpstr>
      <vt:lpstr>Definition of terms</vt:lpstr>
      <vt:lpstr>Definition of terms cont.</vt:lpstr>
      <vt:lpstr>Definition of terms cont.</vt:lpstr>
      <vt:lpstr>PowerPoint Presentation</vt:lpstr>
      <vt:lpstr>Population trends in kenya</vt:lpstr>
      <vt:lpstr>Fertility </vt:lpstr>
      <vt:lpstr>Effects of a big population</vt:lpstr>
      <vt:lpstr>History of FP in Kenya</vt:lpstr>
      <vt:lpstr>Modern family planning</vt:lpstr>
      <vt:lpstr>Government participation</vt:lpstr>
      <vt:lpstr>History of modern FP in Kenya</vt:lpstr>
      <vt:lpstr>Benefits of family planning</vt:lpstr>
      <vt:lpstr>Benefits of FP cont.</vt:lpstr>
      <vt:lpstr>Benefits of FP cont.</vt:lpstr>
      <vt:lpstr>Factors promoting/hindering FP practice</vt:lpstr>
      <vt:lpstr>  Essentials of FP Service Provision  </vt:lpstr>
      <vt:lpstr>PRICIPLES OF COUNSELLING IN FP.</vt:lpstr>
      <vt:lpstr>Providers staff needs</vt:lpstr>
      <vt:lpstr>Principles cont.</vt:lpstr>
      <vt:lpstr>Principles cont.</vt:lpstr>
      <vt:lpstr>Principles cont.</vt:lpstr>
      <vt:lpstr>Counseling cont.</vt:lpstr>
      <vt:lpstr>The 6 steps GATHER</vt:lpstr>
      <vt:lpstr>PowerPoint Presentation</vt:lpstr>
      <vt:lpstr>FP Administration process</vt:lpstr>
      <vt:lpstr>Informed choice</vt:lpstr>
      <vt:lpstr>Physical examination</vt:lpstr>
      <vt:lpstr>PowerPoint Presentation</vt:lpstr>
      <vt:lpstr>Pelvic examination</vt:lpstr>
      <vt:lpstr>PELVIC EXAM</vt:lpstr>
      <vt:lpstr>PowerPoint Presentation</vt:lpstr>
      <vt:lpstr>The specific methods</vt:lpstr>
      <vt:lpstr>A. BARRIER METHODS</vt:lpstr>
      <vt:lpstr>PowerPoint Presentation</vt:lpstr>
      <vt:lpstr>PowerPoint Presentation</vt:lpstr>
      <vt:lpstr>PowerPoint Presentation</vt:lpstr>
      <vt:lpstr>2.Female condom</vt:lpstr>
      <vt:lpstr>PowerPoint Presentation</vt:lpstr>
      <vt:lpstr>PowerPoint Presentation</vt:lpstr>
      <vt:lpstr>PowerPoint Presentation</vt:lpstr>
      <vt:lpstr>Other barrier methods</vt:lpstr>
      <vt:lpstr>PowerPoint Presentation</vt:lpstr>
      <vt:lpstr>PowerPoint Presentation</vt:lpstr>
      <vt:lpstr>PowerPoint Presentation</vt:lpstr>
      <vt:lpstr>B. HORMONAL CONTRACEPTIVES</vt:lpstr>
      <vt:lpstr>PowerPoint Presentation</vt:lpstr>
      <vt:lpstr>1. THE COMBINED ORAL CONTRACEPTIVE PILL (COC)</vt:lpstr>
      <vt:lpstr>Contraceptive benefits of COC</vt:lpstr>
      <vt:lpstr>Other benefits of COC Pills</vt:lpstr>
      <vt:lpstr>Non contraceptive benefits of COCs</vt:lpstr>
      <vt:lpstr> Limitations and Side Effects of COCs  </vt:lpstr>
      <vt:lpstr>PowerPoint Presentation</vt:lpstr>
      <vt:lpstr>MINOR SIDE EFFECTS OF COCs</vt:lpstr>
      <vt:lpstr>MAJOR COMPLICATIONS OF COCS</vt:lpstr>
      <vt:lpstr> Eligibility for Using COCs  </vt:lpstr>
      <vt:lpstr>PowerPoint Presentation</vt:lpstr>
      <vt:lpstr>MEC1 No restrictions or conditions</vt:lpstr>
      <vt:lpstr>PowerPoint Presentation</vt:lpstr>
      <vt:lpstr>MEC 1 CONT.</vt:lpstr>
      <vt:lpstr>MEC 1 Cont.</vt:lpstr>
      <vt:lpstr>PowerPoint Presentation</vt:lpstr>
      <vt:lpstr> Women Who Can Use This Method with Extra Care (Includes MEC Category 2)  </vt:lpstr>
      <vt:lpstr> Women Who Should Not Use COCs (MEC Categories 3 and 4) </vt:lpstr>
      <vt:lpstr>PowerPoint Presentation</vt:lpstr>
      <vt:lpstr>PowerPoint Presentation</vt:lpstr>
      <vt:lpstr>MEC category 4</vt:lpstr>
      <vt:lpstr>MEC category 4 cont.</vt:lpstr>
      <vt:lpstr>Common Types of COCs  </vt:lpstr>
      <vt:lpstr>Types of COCs cont.</vt:lpstr>
      <vt:lpstr>PowerPoint Presentation</vt:lpstr>
      <vt:lpstr> Danger signs which fp clients should report immediately to H/worker</vt:lpstr>
      <vt:lpstr>Management of Common Side Effects of COCs  </vt:lpstr>
      <vt:lpstr>When to start coc</vt:lpstr>
      <vt:lpstr>PowerPoint Presentation</vt:lpstr>
      <vt:lpstr> What to Do in the Case of Missed Pill(s)  </vt:lpstr>
      <vt:lpstr>PROGESTIN-ONLY PILLS (POPS)  </vt:lpstr>
      <vt:lpstr>Types of POPs  </vt:lpstr>
      <vt:lpstr> Advantages of POPs  </vt:lpstr>
      <vt:lpstr>PowerPoint Presentation</vt:lpstr>
      <vt:lpstr> Limitations and Side Effects of POPs  </vt:lpstr>
      <vt:lpstr>PowerPoint Presentation</vt:lpstr>
      <vt:lpstr>Eligibility for Using POPs  </vt:lpstr>
      <vt:lpstr>PowerPoint Presentation</vt:lpstr>
      <vt:lpstr>PowerPoint Presentation</vt:lpstr>
      <vt:lpstr>INJECTABLE CONTRACEPTIVES</vt:lpstr>
      <vt:lpstr>PowerPoint Presentation</vt:lpstr>
      <vt:lpstr> Progestin-Only Injectable Contraceptives (POICs)  </vt:lpstr>
      <vt:lpstr>Progesterone only injectables</vt:lpstr>
      <vt:lpstr>Dosage of injectable contraceptives</vt:lpstr>
      <vt:lpstr>Types of CICs  </vt:lpstr>
      <vt:lpstr>Emergency Hormonal Contraceptive Pills (ECPs)  </vt:lpstr>
      <vt:lpstr>Ecps cont.</vt:lpstr>
      <vt:lpstr>Types of ECPs and Dosage   </vt:lpstr>
      <vt:lpstr>Progestin-only Oral Contraceptives </vt:lpstr>
      <vt:lpstr>Ecp progestin only pills</vt:lpstr>
      <vt:lpstr>Contraceptive Implants  </vt:lpstr>
      <vt:lpstr>Mode of action</vt:lpstr>
      <vt:lpstr>Types of Contraceptive Implants  </vt:lpstr>
      <vt:lpstr>Advantages and Beneﬁts of Using Contraceptive Implants  </vt:lpstr>
      <vt:lpstr>Non-contraceptive Health Beneﬁts  </vt:lpstr>
      <vt:lpstr>Eligibility for Using Contraceptive Implants </vt:lpstr>
      <vt:lpstr> INTRAUTERINE CONTRACEPTIVE DEVICES (IUCDS)  </vt:lpstr>
      <vt:lpstr>Coper-based IUCD</vt:lpstr>
      <vt:lpstr>Hormone-Releasing IUCDs  </vt:lpstr>
      <vt:lpstr>IUCD cont.</vt:lpstr>
      <vt:lpstr>Advantages and Beneﬁts of IUCDs  </vt:lpstr>
      <vt:lpstr>Other Beneﬁts of IUCDs</vt:lpstr>
      <vt:lpstr> When Can an IUCD Be Inserted?  </vt:lpstr>
      <vt:lpstr>When to insert IUCD cont.</vt:lpstr>
      <vt:lpstr>Timing of Insertion of IUCD cont.</vt:lpstr>
      <vt:lpstr>MEC for IUCD</vt:lpstr>
      <vt:lpstr>NOTE:  </vt:lpstr>
      <vt:lpstr> Post-insertion Follow-Up  </vt:lpstr>
      <vt:lpstr>Limitations, Problems, and Side Effects with the Use of IUCDs</vt:lpstr>
      <vt:lpstr>Obtaining This Method  </vt:lpstr>
      <vt:lpstr>Authorized service providers</vt:lpstr>
      <vt:lpstr>Management of common side effects </vt:lpstr>
      <vt:lpstr>VOLUNTARY SURGICAL CONTRACEPTION</vt:lpstr>
      <vt:lpstr>Caution in voluntary surgial contraception</vt:lpstr>
      <vt:lpstr> Female Voluntary Surgical Contraception  </vt:lpstr>
      <vt:lpstr> Female Voluntary Surgical Contraception  </vt:lpstr>
      <vt:lpstr>BTL cont.</vt:lpstr>
      <vt:lpstr>Types of TL  </vt:lpstr>
      <vt:lpstr>Advantages of TL  </vt:lpstr>
      <vt:lpstr>Limitations and Side Effects of TL  </vt:lpstr>
      <vt:lpstr>Limitations of TL cont.</vt:lpstr>
      <vt:lpstr>Women Who Can Use TL </vt:lpstr>
      <vt:lpstr>PowerPoint Presentation</vt:lpstr>
      <vt:lpstr>.</vt:lpstr>
      <vt:lpstr> Women Who Should Not Use TL  </vt:lpstr>
      <vt:lpstr> Male Voluntary Surgical Contraception (Vasectomy)</vt:lpstr>
      <vt:lpstr> Correcting Myths and Misconceptions about the Vasectomy  </vt:lpstr>
      <vt:lpstr>Types of Vasectomy  </vt:lpstr>
      <vt:lpstr>Limitations and Risks of vasectomy  </vt:lpstr>
      <vt:lpstr>Men Who Should Not Have Vasectomies  </vt:lpstr>
      <vt:lpstr>NATURAL METHODS OF FAMILY PLANNING</vt:lpstr>
      <vt:lpstr>PowerPoint Presentation</vt:lpstr>
      <vt:lpstr>Natural methods cont.</vt:lpstr>
      <vt:lpstr>  LACTATIONAL AMENORRHOEA METHOD </vt:lpstr>
      <vt:lpstr>Advantages and Beneﬁts of LAM  </vt:lpstr>
      <vt:lpstr>Benefits of LAM cont.</vt:lpstr>
      <vt:lpstr>Limitations of LAM  </vt:lpstr>
      <vt:lpstr>Limitations cont.</vt:lpstr>
      <vt:lpstr>Women Who Can Use LAM without Restrictions</vt:lpstr>
      <vt:lpstr> Women Who Should Not Rely on LAM  </vt:lpstr>
      <vt:lpstr>Calendar-Based Methods  </vt:lpstr>
      <vt:lpstr>SDM cont.</vt:lpstr>
      <vt:lpstr>SDM cont.</vt:lpstr>
      <vt:lpstr>SDM cont.</vt:lpstr>
      <vt:lpstr>Sdm cont.</vt:lpstr>
      <vt:lpstr>Symptoms-Based Methods  </vt:lpstr>
      <vt:lpstr>Cervical Mucus, or Billings Ovulation Method </vt:lpstr>
      <vt:lpstr>Billings ovulation method cont.</vt:lpstr>
      <vt:lpstr>Billings ovulation method cont.</vt:lpstr>
      <vt:lpstr>Basal body temperature method</vt:lpstr>
      <vt:lpstr>BBT method cont.</vt:lpstr>
      <vt:lpstr>Sympto-thermal Method (Cervical Mucus + BBT)  </vt:lpstr>
      <vt:lpstr>  Sympto-thermal+billings method cont.</vt:lpstr>
      <vt:lpstr> New Approaches  </vt:lpstr>
      <vt:lpstr>Advantages of FAMs Methods </vt:lpstr>
      <vt:lpstr>Advantages of FAM cont.</vt:lpstr>
      <vt:lpstr>Limitations of These Methods </vt:lpstr>
      <vt:lpstr>Limitations of FAM cont.</vt:lpstr>
      <vt:lpstr> Women Who Can Use FAMs  </vt:lpstr>
      <vt:lpstr>Women Who Should Not Use This Method  </vt:lpstr>
      <vt:lpstr>Obtaining These Methods  </vt:lpstr>
      <vt:lpstr>       Withdrawal (Coitus Interruptus) Method  </vt:lpstr>
      <vt:lpstr>Coitus interruptus cont.</vt:lpstr>
      <vt:lpstr>Coitus interruptus cont.</vt:lpstr>
      <vt:lpstr>Advantages of CI  </vt:lpstr>
      <vt:lpstr>Limitations of CI  </vt:lpstr>
      <vt:lpstr>Limitations of CI cont.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PLANING</dc:title>
  <dc:creator>owner</dc:creator>
  <cp:lastModifiedBy>RYAN</cp:lastModifiedBy>
  <cp:revision>418</cp:revision>
  <cp:lastPrinted>2016-02-25T05:05:05Z</cp:lastPrinted>
  <dcterms:created xsi:type="dcterms:W3CDTF">2011-05-22T04:42:19Z</dcterms:created>
  <dcterms:modified xsi:type="dcterms:W3CDTF">2021-01-24T07:33:03Z</dcterms:modified>
</cp:coreProperties>
</file>