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1"/>
  </p:notesMasterIdLst>
  <p:sldIdLst>
    <p:sldId id="256" r:id="rId2"/>
    <p:sldId id="307" r:id="rId3"/>
    <p:sldId id="646" r:id="rId4"/>
    <p:sldId id="257" r:id="rId5"/>
    <p:sldId id="258" r:id="rId6"/>
    <p:sldId id="259" r:id="rId7"/>
    <p:sldId id="260" r:id="rId8"/>
    <p:sldId id="261" r:id="rId9"/>
    <p:sldId id="262" r:id="rId10"/>
    <p:sldId id="263" r:id="rId11"/>
    <p:sldId id="301" r:id="rId12"/>
    <p:sldId id="302" r:id="rId13"/>
    <p:sldId id="264" r:id="rId14"/>
    <p:sldId id="265" r:id="rId15"/>
    <p:sldId id="644" r:id="rId16"/>
    <p:sldId id="266" r:id="rId17"/>
    <p:sldId id="645" r:id="rId18"/>
    <p:sldId id="267" r:id="rId19"/>
    <p:sldId id="268" r:id="rId20"/>
    <p:sldId id="269" r:id="rId21"/>
    <p:sldId id="270" r:id="rId22"/>
    <p:sldId id="271" r:id="rId23"/>
    <p:sldId id="272" r:id="rId24"/>
    <p:sldId id="273" r:id="rId25"/>
    <p:sldId id="306" r:id="rId26"/>
    <p:sldId id="305" r:id="rId27"/>
    <p:sldId id="296" r:id="rId28"/>
    <p:sldId id="647" r:id="rId29"/>
    <p:sldId id="297" r:id="rId30"/>
    <p:sldId id="274" r:id="rId31"/>
    <p:sldId id="298" r:id="rId32"/>
    <p:sldId id="299" r:id="rId33"/>
    <p:sldId id="275" r:id="rId34"/>
    <p:sldId id="276" r:id="rId35"/>
    <p:sldId id="277" r:id="rId36"/>
    <p:sldId id="278" r:id="rId37"/>
    <p:sldId id="279" r:id="rId38"/>
    <p:sldId id="280" r:id="rId39"/>
    <p:sldId id="281" r:id="rId40"/>
    <p:sldId id="282" r:id="rId41"/>
    <p:sldId id="283" r:id="rId42"/>
    <p:sldId id="284" r:id="rId43"/>
    <p:sldId id="285" r:id="rId44"/>
    <p:sldId id="300" r:id="rId45"/>
    <p:sldId id="286" r:id="rId46"/>
    <p:sldId id="287" r:id="rId47"/>
    <p:sldId id="288" r:id="rId48"/>
    <p:sldId id="303" r:id="rId49"/>
    <p:sldId id="290" r:id="rId50"/>
    <p:sldId id="291" r:id="rId51"/>
    <p:sldId id="292" r:id="rId52"/>
    <p:sldId id="293" r:id="rId53"/>
    <p:sldId id="294" r:id="rId54"/>
    <p:sldId id="295" r:id="rId55"/>
    <p:sldId id="304" r:id="rId56"/>
    <p:sldId id="308" r:id="rId57"/>
    <p:sldId id="309" r:id="rId58"/>
    <p:sldId id="310" r:id="rId59"/>
    <p:sldId id="311" r:id="rId60"/>
    <p:sldId id="312" r:id="rId61"/>
    <p:sldId id="313" r:id="rId62"/>
    <p:sldId id="314" r:id="rId63"/>
    <p:sldId id="315" r:id="rId64"/>
    <p:sldId id="318" r:id="rId65"/>
    <p:sldId id="403" r:id="rId66"/>
    <p:sldId id="404" r:id="rId67"/>
    <p:sldId id="405" r:id="rId68"/>
    <p:sldId id="319" r:id="rId69"/>
    <p:sldId id="320" r:id="rId70"/>
    <p:sldId id="323" r:id="rId71"/>
    <p:sldId id="345" r:id="rId72"/>
    <p:sldId id="349" r:id="rId73"/>
    <p:sldId id="653" r:id="rId74"/>
    <p:sldId id="351" r:id="rId75"/>
    <p:sldId id="406" r:id="rId76"/>
    <p:sldId id="333" r:id="rId77"/>
    <p:sldId id="334" r:id="rId78"/>
    <p:sldId id="335" r:id="rId79"/>
    <p:sldId id="340" r:id="rId80"/>
    <p:sldId id="336" r:id="rId81"/>
    <p:sldId id="341" r:id="rId82"/>
    <p:sldId id="337" r:id="rId83"/>
    <p:sldId id="338" r:id="rId84"/>
    <p:sldId id="369" r:id="rId85"/>
    <p:sldId id="370" r:id="rId86"/>
    <p:sldId id="372" r:id="rId87"/>
    <p:sldId id="355" r:id="rId88"/>
    <p:sldId id="356" r:id="rId89"/>
    <p:sldId id="360" r:id="rId90"/>
    <p:sldId id="359" r:id="rId91"/>
    <p:sldId id="399" r:id="rId92"/>
    <p:sldId id="401" r:id="rId93"/>
    <p:sldId id="354" r:id="rId94"/>
    <p:sldId id="361" r:id="rId95"/>
    <p:sldId id="362" r:id="rId96"/>
    <p:sldId id="375" r:id="rId97"/>
    <p:sldId id="376" r:id="rId98"/>
    <p:sldId id="377" r:id="rId99"/>
    <p:sldId id="402" r:id="rId100"/>
    <p:sldId id="373" r:id="rId101"/>
    <p:sldId id="378" r:id="rId102"/>
    <p:sldId id="379" r:id="rId103"/>
    <p:sldId id="380" r:id="rId104"/>
    <p:sldId id="381" r:id="rId105"/>
    <p:sldId id="383" r:id="rId106"/>
    <p:sldId id="384" r:id="rId107"/>
    <p:sldId id="385" r:id="rId108"/>
    <p:sldId id="386" r:id="rId109"/>
    <p:sldId id="387" r:id="rId110"/>
    <p:sldId id="388" r:id="rId111"/>
    <p:sldId id="389" r:id="rId112"/>
    <p:sldId id="390" r:id="rId113"/>
    <p:sldId id="391" r:id="rId114"/>
    <p:sldId id="392" r:id="rId115"/>
    <p:sldId id="393" r:id="rId116"/>
    <p:sldId id="394" r:id="rId117"/>
    <p:sldId id="395" r:id="rId118"/>
    <p:sldId id="396" r:id="rId119"/>
    <p:sldId id="397" r:id="rId120"/>
    <p:sldId id="339" r:id="rId121"/>
    <p:sldId id="346" r:id="rId122"/>
    <p:sldId id="343" r:id="rId123"/>
    <p:sldId id="347" r:id="rId124"/>
    <p:sldId id="348" r:id="rId125"/>
    <p:sldId id="321" r:id="rId126"/>
    <p:sldId id="407" r:id="rId127"/>
    <p:sldId id="325" r:id="rId128"/>
    <p:sldId id="408" r:id="rId129"/>
    <p:sldId id="326" r:id="rId130"/>
    <p:sldId id="409" r:id="rId131"/>
    <p:sldId id="327" r:id="rId132"/>
    <p:sldId id="328" r:id="rId133"/>
    <p:sldId id="329" r:id="rId134"/>
    <p:sldId id="330" r:id="rId135"/>
    <p:sldId id="331" r:id="rId136"/>
    <p:sldId id="332" r:id="rId137"/>
    <p:sldId id="324" r:id="rId138"/>
    <p:sldId id="412" r:id="rId139"/>
    <p:sldId id="413" r:id="rId140"/>
    <p:sldId id="414" r:id="rId141"/>
    <p:sldId id="415" r:id="rId142"/>
    <p:sldId id="649" r:id="rId143"/>
    <p:sldId id="416" r:id="rId144"/>
    <p:sldId id="417" r:id="rId145"/>
    <p:sldId id="418" r:id="rId146"/>
    <p:sldId id="419" r:id="rId147"/>
    <p:sldId id="420" r:id="rId148"/>
    <p:sldId id="421" r:id="rId149"/>
    <p:sldId id="422" r:id="rId150"/>
    <p:sldId id="423" r:id="rId151"/>
    <p:sldId id="425" r:id="rId152"/>
    <p:sldId id="426" r:id="rId153"/>
    <p:sldId id="427" r:id="rId154"/>
    <p:sldId id="428" r:id="rId155"/>
    <p:sldId id="429" r:id="rId156"/>
    <p:sldId id="430" r:id="rId157"/>
    <p:sldId id="431" r:id="rId158"/>
    <p:sldId id="432" r:id="rId159"/>
    <p:sldId id="433" r:id="rId160"/>
    <p:sldId id="434" r:id="rId161"/>
    <p:sldId id="435" r:id="rId162"/>
    <p:sldId id="436" r:id="rId163"/>
    <p:sldId id="424" r:id="rId164"/>
    <p:sldId id="410" r:id="rId165"/>
    <p:sldId id="411" r:id="rId166"/>
    <p:sldId id="437" r:id="rId167"/>
    <p:sldId id="438" r:id="rId168"/>
    <p:sldId id="439" r:id="rId169"/>
    <p:sldId id="440" r:id="rId170"/>
    <p:sldId id="441" r:id="rId171"/>
    <p:sldId id="442" r:id="rId172"/>
    <p:sldId id="443" r:id="rId173"/>
    <p:sldId id="444" r:id="rId174"/>
    <p:sldId id="445" r:id="rId175"/>
    <p:sldId id="448" r:id="rId176"/>
    <p:sldId id="446" r:id="rId177"/>
    <p:sldId id="447" r:id="rId178"/>
    <p:sldId id="449" r:id="rId179"/>
    <p:sldId id="450" r:id="rId180"/>
    <p:sldId id="451" r:id="rId181"/>
    <p:sldId id="478" r:id="rId182"/>
    <p:sldId id="654" r:id="rId183"/>
    <p:sldId id="655" r:id="rId184"/>
    <p:sldId id="452" r:id="rId185"/>
    <p:sldId id="453" r:id="rId186"/>
    <p:sldId id="454" r:id="rId187"/>
    <p:sldId id="455" r:id="rId188"/>
    <p:sldId id="456" r:id="rId189"/>
    <p:sldId id="457" r:id="rId190"/>
    <p:sldId id="458" r:id="rId191"/>
    <p:sldId id="459" r:id="rId192"/>
    <p:sldId id="460" r:id="rId193"/>
    <p:sldId id="461" r:id="rId194"/>
    <p:sldId id="462" r:id="rId195"/>
    <p:sldId id="463" r:id="rId196"/>
    <p:sldId id="464" r:id="rId197"/>
    <p:sldId id="465" r:id="rId198"/>
    <p:sldId id="466" r:id="rId199"/>
    <p:sldId id="467" r:id="rId200"/>
    <p:sldId id="468" r:id="rId201"/>
    <p:sldId id="656" r:id="rId202"/>
    <p:sldId id="657" r:id="rId203"/>
    <p:sldId id="658" r:id="rId204"/>
    <p:sldId id="659" r:id="rId205"/>
    <p:sldId id="660" r:id="rId206"/>
    <p:sldId id="661" r:id="rId207"/>
    <p:sldId id="662" r:id="rId208"/>
    <p:sldId id="479" r:id="rId209"/>
    <p:sldId id="480" r:id="rId210"/>
    <p:sldId id="481" r:id="rId211"/>
    <p:sldId id="482" r:id="rId212"/>
    <p:sldId id="483" r:id="rId213"/>
    <p:sldId id="506" r:id="rId214"/>
    <p:sldId id="484" r:id="rId215"/>
    <p:sldId id="485" r:id="rId216"/>
    <p:sldId id="487" r:id="rId217"/>
    <p:sldId id="650" r:id="rId218"/>
    <p:sldId id="488" r:id="rId219"/>
    <p:sldId id="489" r:id="rId220"/>
    <p:sldId id="490" r:id="rId221"/>
    <p:sldId id="491" r:id="rId222"/>
    <p:sldId id="492" r:id="rId223"/>
    <p:sldId id="493" r:id="rId224"/>
    <p:sldId id="494" r:id="rId225"/>
    <p:sldId id="495" r:id="rId226"/>
    <p:sldId id="499" r:id="rId227"/>
    <p:sldId id="500" r:id="rId228"/>
    <p:sldId id="501" r:id="rId229"/>
    <p:sldId id="651" r:id="rId230"/>
    <p:sldId id="498" r:id="rId231"/>
    <p:sldId id="496" r:id="rId232"/>
    <p:sldId id="497" r:id="rId233"/>
    <p:sldId id="502" r:id="rId234"/>
    <p:sldId id="505" r:id="rId235"/>
    <p:sldId id="503" r:id="rId236"/>
    <p:sldId id="504" r:id="rId237"/>
    <p:sldId id="486" r:id="rId238"/>
    <p:sldId id="469" r:id="rId239"/>
    <p:sldId id="470" r:id="rId240"/>
    <p:sldId id="471" r:id="rId241"/>
    <p:sldId id="547" r:id="rId242"/>
    <p:sldId id="472" r:id="rId243"/>
    <p:sldId id="473" r:id="rId244"/>
    <p:sldId id="474" r:id="rId245"/>
    <p:sldId id="652" r:id="rId246"/>
    <p:sldId id="475" r:id="rId247"/>
    <p:sldId id="517" r:id="rId248"/>
    <p:sldId id="476" r:id="rId249"/>
    <p:sldId id="477" r:id="rId250"/>
    <p:sldId id="548" r:id="rId251"/>
    <p:sldId id="570" r:id="rId252"/>
    <p:sldId id="561" r:id="rId253"/>
    <p:sldId id="563" r:id="rId254"/>
    <p:sldId id="565" r:id="rId255"/>
    <p:sldId id="558" r:id="rId256"/>
    <p:sldId id="559" r:id="rId257"/>
    <p:sldId id="569" r:id="rId258"/>
    <p:sldId id="549" r:id="rId259"/>
    <p:sldId id="567" r:id="rId260"/>
    <p:sldId id="522" r:id="rId261"/>
    <p:sldId id="523" r:id="rId262"/>
    <p:sldId id="524" r:id="rId263"/>
    <p:sldId id="525" r:id="rId264"/>
    <p:sldId id="526" r:id="rId265"/>
    <p:sldId id="527" r:id="rId266"/>
    <p:sldId id="528" r:id="rId267"/>
    <p:sldId id="529" r:id="rId268"/>
    <p:sldId id="530" r:id="rId269"/>
    <p:sldId id="531" r:id="rId270"/>
    <p:sldId id="533" r:id="rId271"/>
    <p:sldId id="532" r:id="rId272"/>
    <p:sldId id="534" r:id="rId273"/>
    <p:sldId id="585" r:id="rId274"/>
    <p:sldId id="584" r:id="rId275"/>
    <p:sldId id="586" r:id="rId276"/>
    <p:sldId id="616" r:id="rId277"/>
    <p:sldId id="581" r:id="rId278"/>
    <p:sldId id="537" r:id="rId279"/>
    <p:sldId id="538" r:id="rId280"/>
    <p:sldId id="590" r:id="rId281"/>
    <p:sldId id="592" r:id="rId282"/>
    <p:sldId id="593" r:id="rId283"/>
    <p:sldId id="594" r:id="rId284"/>
    <p:sldId id="539" r:id="rId285"/>
    <p:sldId id="542" r:id="rId286"/>
    <p:sldId id="568" r:id="rId287"/>
    <p:sldId id="543" r:id="rId288"/>
    <p:sldId id="597" r:id="rId289"/>
    <p:sldId id="595" r:id="rId290"/>
    <p:sldId id="596" r:id="rId291"/>
    <p:sldId id="545" r:id="rId292"/>
    <p:sldId id="598" r:id="rId293"/>
    <p:sldId id="546" r:id="rId294"/>
    <p:sldId id="566" r:id="rId295"/>
    <p:sldId id="550" r:id="rId296"/>
    <p:sldId id="615" r:id="rId297"/>
    <p:sldId id="551" r:id="rId298"/>
    <p:sldId id="552" r:id="rId299"/>
    <p:sldId id="553" r:id="rId300"/>
    <p:sldId id="554" r:id="rId301"/>
    <p:sldId id="555" r:id="rId302"/>
    <p:sldId id="557" r:id="rId303"/>
    <p:sldId id="556" r:id="rId304"/>
    <p:sldId id="571" r:id="rId305"/>
    <p:sldId id="572" r:id="rId306"/>
    <p:sldId id="573" r:id="rId307"/>
    <p:sldId id="599" r:id="rId308"/>
    <p:sldId id="574" r:id="rId309"/>
    <p:sldId id="575" r:id="rId310"/>
    <p:sldId id="578" r:id="rId311"/>
    <p:sldId id="579" r:id="rId312"/>
    <p:sldId id="600" r:id="rId313"/>
    <p:sldId id="576" r:id="rId314"/>
    <p:sldId id="577" r:id="rId315"/>
    <p:sldId id="601" r:id="rId316"/>
    <p:sldId id="602" r:id="rId317"/>
    <p:sldId id="603" r:id="rId318"/>
    <p:sldId id="604" r:id="rId319"/>
    <p:sldId id="606" r:id="rId320"/>
    <p:sldId id="607" r:id="rId321"/>
    <p:sldId id="608" r:id="rId322"/>
    <p:sldId id="609" r:id="rId323"/>
    <p:sldId id="610" r:id="rId324"/>
    <p:sldId id="611" r:id="rId325"/>
    <p:sldId id="612" r:id="rId326"/>
    <p:sldId id="663" r:id="rId327"/>
    <p:sldId id="664" r:id="rId328"/>
    <p:sldId id="665" r:id="rId329"/>
    <p:sldId id="666" r:id="rId330"/>
    <p:sldId id="667" r:id="rId331"/>
    <p:sldId id="614" r:id="rId332"/>
    <p:sldId id="508" r:id="rId333"/>
    <p:sldId id="509" r:id="rId334"/>
    <p:sldId id="510" r:id="rId335"/>
    <p:sldId id="511" r:id="rId336"/>
    <p:sldId id="512" r:id="rId337"/>
    <p:sldId id="513" r:id="rId338"/>
    <p:sldId id="514" r:id="rId339"/>
    <p:sldId id="515" r:id="rId340"/>
    <p:sldId id="648" r:id="rId341"/>
    <p:sldId id="516" r:id="rId342"/>
    <p:sldId id="617" r:id="rId343"/>
    <p:sldId id="618" r:id="rId344"/>
    <p:sldId id="619" r:id="rId345"/>
    <p:sldId id="620" r:id="rId346"/>
    <p:sldId id="621" r:id="rId347"/>
    <p:sldId id="622" r:id="rId348"/>
    <p:sldId id="623" r:id="rId349"/>
    <p:sldId id="624" r:id="rId350"/>
    <p:sldId id="668" r:id="rId351"/>
    <p:sldId id="625" r:id="rId352"/>
    <p:sldId id="626" r:id="rId353"/>
    <p:sldId id="627" r:id="rId354"/>
    <p:sldId id="628" r:id="rId355"/>
    <p:sldId id="629" r:id="rId356"/>
    <p:sldId id="630" r:id="rId357"/>
    <p:sldId id="631" r:id="rId358"/>
    <p:sldId id="632" r:id="rId359"/>
    <p:sldId id="633" r:id="rId360"/>
    <p:sldId id="634" r:id="rId361"/>
    <p:sldId id="635" r:id="rId362"/>
    <p:sldId id="636" r:id="rId363"/>
    <p:sldId id="637" r:id="rId364"/>
    <p:sldId id="638" r:id="rId365"/>
    <p:sldId id="639" r:id="rId366"/>
    <p:sldId id="640" r:id="rId367"/>
    <p:sldId id="641" r:id="rId368"/>
    <p:sldId id="642" r:id="rId369"/>
    <p:sldId id="643" r:id="rId3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6" autoAdjust="0"/>
    <p:restoredTop sz="94575" autoAdjust="0"/>
  </p:normalViewPr>
  <p:slideViewPr>
    <p:cSldViewPr>
      <p:cViewPr varScale="1">
        <p:scale>
          <a:sx n="96" d="100"/>
          <a:sy n="96" d="100"/>
        </p:scale>
        <p:origin x="1068" y="84"/>
      </p:cViewPr>
      <p:guideLst>
        <p:guide orient="horz" pos="2160"/>
        <p:guide pos="2880"/>
      </p:guideLst>
    </p:cSldViewPr>
  </p:slideViewPr>
  <p:outlineViewPr>
    <p:cViewPr>
      <p:scale>
        <a:sx n="33" d="100"/>
        <a:sy n="33" d="100"/>
      </p:scale>
      <p:origin x="0" y="1086"/>
    </p:cViewPr>
  </p:outlin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notesMaster" Target="notesMasters/notesMaster1.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presProps" Target="presProps.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viewProps" Target="viewProp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theme" Target="theme/theme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tableStyles" Target="tableStyle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554274-7479-466E-87C6-1C5C43CE66AD}" type="datetimeFigureOut">
              <a:rPr lang="en-US" smtClean="0"/>
              <a:pPr/>
              <a:t>7/25/2021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E2C203-66AC-4283-90D9-E09B51D96E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2C203-66AC-4283-90D9-E09B51D96E01}" type="slidenum">
              <a:rPr lang="en-US" smtClean="0"/>
              <a:pPr/>
              <a:t>79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2C203-66AC-4283-90D9-E09B51D96E01}" type="slidenum">
              <a:rPr lang="en-US" smtClean="0"/>
              <a:pPr/>
              <a:t>81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2C203-66AC-4283-90D9-E09B51D96E01}" type="slidenum">
              <a:rPr lang="en-US" smtClean="0"/>
              <a:pPr/>
              <a:t>115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2C203-66AC-4283-90D9-E09B51D96E01}" type="slidenum">
              <a:rPr lang="en-US" smtClean="0"/>
              <a:pPr/>
              <a:t>129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E2C203-66AC-4283-90D9-E09B51D96E01}" type="slidenum">
              <a:rPr lang="en-US" smtClean="0"/>
              <a:pPr/>
              <a:t>132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KE" dirty="0"/>
          </a:p>
        </p:txBody>
      </p:sp>
      <p:sp>
        <p:nvSpPr>
          <p:cNvPr id="4" name="Slide Number Placeholder 3"/>
          <p:cNvSpPr>
            <a:spLocks noGrp="1"/>
          </p:cNvSpPr>
          <p:nvPr>
            <p:ph type="sldNum" sz="quarter" idx="5"/>
          </p:nvPr>
        </p:nvSpPr>
        <p:spPr/>
        <p:txBody>
          <a:bodyPr/>
          <a:lstStyle/>
          <a:p>
            <a:fld id="{41E2C203-66AC-4283-90D9-E09B51D96E01}" type="slidenum">
              <a:rPr lang="en-US" smtClean="0"/>
              <a:pPr/>
              <a:t>293</a:t>
            </a:fld>
            <a:endParaRPr lang="en-US"/>
          </a:p>
        </p:txBody>
      </p:sp>
    </p:spTree>
    <p:extLst>
      <p:ext uri="{BB962C8B-B14F-4D97-AF65-F5344CB8AC3E}">
        <p14:creationId xmlns:p14="http://schemas.microsoft.com/office/powerpoint/2010/main" val="53735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E2C203-66AC-4283-90D9-E09B51D96E01}" type="slidenum">
              <a:rPr lang="en-US" smtClean="0"/>
              <a:pPr/>
              <a:t>344</a:t>
            </a:fld>
            <a:endParaRPr lang="en-US"/>
          </a:p>
        </p:txBody>
      </p:sp>
    </p:spTree>
    <p:extLst>
      <p:ext uri="{BB962C8B-B14F-4D97-AF65-F5344CB8AC3E}">
        <p14:creationId xmlns:p14="http://schemas.microsoft.com/office/powerpoint/2010/main" val="3104703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C9103A-FF6B-4241-AFE3-F7F8BDE07FE0}"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103A-FF6B-4241-AFE3-F7F8BDE07FE0}"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103A-FF6B-4241-AFE3-F7F8BDE07FE0}"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C9103A-FF6B-4241-AFE3-F7F8BDE07FE0}"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C9103A-FF6B-4241-AFE3-F7F8BDE07FE0}" type="datetimeFigureOut">
              <a:rPr lang="en-US" smtClean="0"/>
              <a:pPr/>
              <a:t>7/25/2021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9103A-FF6B-4241-AFE3-F7F8BDE07FE0}" type="datetimeFigureOut">
              <a:rPr lang="en-US" smtClean="0"/>
              <a:pPr/>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C9103A-FF6B-4241-AFE3-F7F8BDE07FE0}" type="datetimeFigureOut">
              <a:rPr lang="en-US" smtClean="0"/>
              <a:pPr/>
              <a:t>7/25/2021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C9103A-FF6B-4241-AFE3-F7F8BDE07FE0}" type="datetimeFigureOut">
              <a:rPr lang="en-US" smtClean="0"/>
              <a:pPr/>
              <a:t>7/25/2021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9103A-FF6B-4241-AFE3-F7F8BDE07FE0}" type="datetimeFigureOut">
              <a:rPr lang="en-US" smtClean="0"/>
              <a:pPr/>
              <a:t>7/25/2021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9103A-FF6B-4241-AFE3-F7F8BDE07FE0}" type="datetimeFigureOut">
              <a:rPr lang="en-US" smtClean="0"/>
              <a:pPr/>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C9103A-FF6B-4241-AFE3-F7F8BDE07FE0}" type="datetimeFigureOut">
              <a:rPr lang="en-US" smtClean="0"/>
              <a:pPr/>
              <a:t>7/25/2021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9A10D3-2F25-4D62-AF62-5CCD4DF619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9103A-FF6B-4241-AFE3-F7F8BDE07FE0}" type="datetimeFigureOut">
              <a:rPr lang="en-US" smtClean="0"/>
              <a:pPr/>
              <a:t>7/25/2021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A10D3-2F25-4D62-AF62-5CCD4DF619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hyperlink" Target="https://www.mayoclinic.org/-/media/kcms/gbs/patient-consumer/images/2017/09/22/17/06/self-heimlich-maneuver-8col.jpg"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hyperlink" Target="https://www.nhs.uk/conditions/first-aid/" TargetMode="Externa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3" Type="http://schemas.openxmlformats.org/officeDocument/2006/relationships/hyperlink" Target="https://www.nhs.uk/conditions/ibuprofen/" TargetMode="External"/><Relationship Id="rId2" Type="http://schemas.openxmlformats.org/officeDocument/2006/relationships/hyperlink" Target="https://www.nhs.uk/conditions/paracetamol/" TargetMode="External"/><Relationship Id="rId1" Type="http://schemas.openxmlformats.org/officeDocument/2006/relationships/slideLayout" Target="../slideLayouts/slideLayout2.xml"/><Relationship Id="rId4" Type="http://schemas.openxmlformats.org/officeDocument/2006/relationships/hyperlink" Target="https://www.nhs.uk/conditions/acid-and-chemical-burns/" TargetMode="Externa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First Aid</a:t>
            </a:r>
          </a:p>
        </p:txBody>
      </p:sp>
      <p:sp>
        <p:nvSpPr>
          <p:cNvPr id="3" name="Subtitle 2"/>
          <p:cNvSpPr>
            <a:spLocks noGrp="1"/>
          </p:cNvSpPr>
          <p:nvPr>
            <p:ph type="subTitle" idx="1"/>
          </p:nvPr>
        </p:nvSpPr>
        <p:spPr/>
        <p:txBody>
          <a:bodyPr/>
          <a:lstStyle/>
          <a:p>
            <a:r>
              <a:rPr lang="en-US" dirty="0"/>
              <a:t>Lecturer: Angela Chepkirui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first aider is a person who takes action while taking care to keep everyone involved safe and to cause no further harm while doing so.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Grp="1" noChangeAspect="1" noChangeArrowheads="1"/>
          </p:cNvPicPr>
          <p:nvPr>
            <p:ph idx="1"/>
          </p:nvPr>
        </p:nvPicPr>
        <p:blipFill>
          <a:blip r:embed="rId2"/>
          <a:srcRect/>
          <a:stretch>
            <a:fillRect/>
          </a:stretch>
        </p:blipFill>
        <p:spPr bwMode="auto">
          <a:xfrm>
            <a:off x="1447800" y="533400"/>
            <a:ext cx="6553199" cy="5592763"/>
          </a:xfrm>
          <a:prstGeom prst="rect">
            <a:avLst/>
          </a:prstGeom>
          <a:noFill/>
          <a:ln w="9525">
            <a:noFill/>
            <a:miter lim="800000"/>
            <a:headEnd/>
            <a:tailEnd/>
          </a:ln>
          <a:effec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EYE WOUND</a:t>
            </a:r>
          </a:p>
        </p:txBody>
      </p:sp>
      <p:sp>
        <p:nvSpPr>
          <p:cNvPr id="3" name="Content Placeholder 2"/>
          <p:cNvSpPr>
            <a:spLocks noGrp="1"/>
          </p:cNvSpPr>
          <p:nvPr>
            <p:ph idx="1"/>
          </p:nvPr>
        </p:nvSpPr>
        <p:spPr/>
        <p:txBody>
          <a:bodyPr>
            <a:normAutofit lnSpcReduction="10000"/>
          </a:bodyPr>
          <a:lstStyle/>
          <a:p>
            <a:r>
              <a:rPr lang="en-US" dirty="0"/>
              <a:t>The eye can be bruised or cut by direct blows or by sharp </a:t>
            </a:r>
            <a:r>
              <a:rPr lang="en-US" b="1" dirty="0"/>
              <a:t>, </a:t>
            </a:r>
            <a:r>
              <a:rPr lang="en-US" dirty="0"/>
              <a:t>chipped fragments of metal, grit, and glass.</a:t>
            </a:r>
          </a:p>
          <a:p>
            <a:r>
              <a:rPr lang="en-US" dirty="0"/>
              <a:t>All eye injuries are potentially serious because of the risk to the casualty’s vision. </a:t>
            </a:r>
          </a:p>
          <a:p>
            <a:r>
              <a:rPr lang="en-US" dirty="0"/>
              <a:t>Even superficial abrasions to the surface (cornea) of the eye can lead to scarring or infection, with the possibility of permanent deterioration of vision.</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1905000" y="-304800"/>
            <a:ext cx="9982199" cy="6126163"/>
          </a:xfrm>
          <a:prstGeom prst="rect">
            <a:avLst/>
          </a:prstGeom>
          <a:noFill/>
          <a:ln w="9525">
            <a:noFill/>
            <a:miter lim="800000"/>
            <a:headEnd/>
            <a:tailEnd/>
          </a:ln>
          <a:effec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lnSpcReduction="10000"/>
          </a:bodyPr>
          <a:lstStyle/>
          <a:p>
            <a:r>
              <a:rPr lang="en-US" dirty="0"/>
              <a:t>Help the casualty into a half-sitting position , and hold his head to keep it as still as possible. Tell him to keep both eyes still.</a:t>
            </a:r>
          </a:p>
          <a:p>
            <a:r>
              <a:rPr lang="en-US" dirty="0"/>
              <a:t>Give the casualty a sterile dressing or a clean, non fluffy pad to hold over the affected eye. If it will take some time to obtain medical help, secure the pad in place with a bandage. Do not apply pressure to the injured eye.</a:t>
            </a:r>
          </a:p>
          <a:p>
            <a:r>
              <a:rPr lang="en-US" dirty="0"/>
              <a:t>Arrange to take or send the casualty to the hospital. </a:t>
            </a:r>
            <a:endParaRPr lang="en-US" b="1" dirty="0"/>
          </a:p>
          <a:p>
            <a:endParaRPr lang="en-US" b="1"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t>CAUTION</a:t>
            </a:r>
          </a:p>
          <a:p>
            <a:r>
              <a:rPr lang="en-US" dirty="0"/>
              <a:t>Do not touch or attempt to remove anything that is sticking to, or embedded in, the eyeball or on the iris of the eye. Instead, place a paper cup over the affected eye and bandage it in place. </a:t>
            </a:r>
          </a:p>
          <a:p>
            <a:pPr>
              <a:buNone/>
            </a:pPr>
            <a:r>
              <a:rPr lang="en-US" dirty="0"/>
              <a:t>RECOGNITION</a:t>
            </a:r>
          </a:p>
          <a:p>
            <a:r>
              <a:rPr lang="en-US" dirty="0"/>
              <a:t>Pain in the eye or eyelids</a:t>
            </a:r>
          </a:p>
          <a:p>
            <a:r>
              <a:rPr lang="en-US" dirty="0"/>
              <a:t>Visible wound and/or bloodshot appearance</a:t>
            </a:r>
          </a:p>
          <a:p>
            <a:r>
              <a:rPr lang="en-US" dirty="0"/>
              <a:t>Partial or total loss of vision</a:t>
            </a:r>
          </a:p>
          <a:p>
            <a:r>
              <a:rPr lang="en-US" dirty="0"/>
              <a:t>Leakage of blood or clear fluid from a wound</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YOUR AIMS</a:t>
            </a:r>
          </a:p>
          <a:p>
            <a:r>
              <a:rPr lang="en-US" dirty="0"/>
              <a:t>To prevent further damage</a:t>
            </a:r>
          </a:p>
          <a:p>
            <a:r>
              <a:rPr lang="en-US" dirty="0"/>
              <a:t> To arrange transportation to the hospital</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 FROM THE EAR</a:t>
            </a:r>
          </a:p>
        </p:txBody>
      </p:sp>
      <p:sp>
        <p:nvSpPr>
          <p:cNvPr id="3" name="Content Placeholder 2"/>
          <p:cNvSpPr>
            <a:spLocks noGrp="1"/>
          </p:cNvSpPr>
          <p:nvPr>
            <p:ph idx="1"/>
          </p:nvPr>
        </p:nvSpPr>
        <p:spPr/>
        <p:txBody>
          <a:bodyPr>
            <a:normAutofit/>
          </a:bodyPr>
          <a:lstStyle/>
          <a:p>
            <a:r>
              <a:rPr lang="en-US" dirty="0"/>
              <a:t>This may be due to a burst (perforated) eardrum, an ear infection, a blow to the side of the head, or an explosion.</a:t>
            </a:r>
          </a:p>
          <a:p>
            <a:r>
              <a:rPr lang="en-US" dirty="0"/>
              <a:t>Symptoms include a sharp pain, earache, deafness, and possibly dizziness. The presence of blood or blood-stained watery fluid or indicates a more serious, underlying head injury .</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CAUTION</a:t>
            </a:r>
          </a:p>
          <a:p>
            <a:r>
              <a:rPr lang="en-US" dirty="0"/>
              <a:t>If you suspect a head injury, support the</a:t>
            </a:r>
          </a:p>
          <a:p>
            <a:pPr>
              <a:buNone/>
            </a:pPr>
            <a:r>
              <a:rPr lang="en-US" dirty="0"/>
              <a:t>casualty’s head in the position you found him and call for emergency help</a:t>
            </a:r>
            <a:r>
              <a:rPr lang="en-US" b="1" dirty="0"/>
              <a:t>.</a:t>
            </a: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Help the casualty into a half-sitting position, with his head tilted to the injured side to allow blood to drain from the ear. </a:t>
            </a:r>
          </a:p>
          <a:p>
            <a:r>
              <a:rPr lang="en-US" dirty="0"/>
              <a:t>Hold a sterile dressing or a clean, gauze pad lightly in place on the ear. Do not plug the ear. Send or take the casualty to the hospital.</a:t>
            </a:r>
          </a:p>
          <a:p>
            <a:pPr>
              <a:buNone/>
            </a:pPr>
            <a:r>
              <a:rPr lang="en-US" b="1" dirty="0"/>
              <a:t>YOUR AIM</a:t>
            </a:r>
          </a:p>
          <a:p>
            <a:r>
              <a:rPr lang="en-US" dirty="0"/>
              <a:t>To arrange transportation to the hospital.</a:t>
            </a:r>
          </a:p>
          <a:p>
            <a:endParaRPr lang="en-US" dirty="0"/>
          </a:p>
          <a:p>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NOSE BLEEDING</a:t>
            </a:r>
          </a:p>
        </p:txBody>
      </p:sp>
      <p:sp>
        <p:nvSpPr>
          <p:cNvPr id="3" name="Content Placeholder 2"/>
          <p:cNvSpPr>
            <a:spLocks noGrp="1"/>
          </p:cNvSpPr>
          <p:nvPr>
            <p:ph idx="1"/>
          </p:nvPr>
        </p:nvSpPr>
        <p:spPr/>
        <p:txBody>
          <a:bodyPr>
            <a:noAutofit/>
          </a:bodyPr>
          <a:lstStyle/>
          <a:p>
            <a:r>
              <a:rPr lang="en-US" sz="2400" dirty="0"/>
              <a:t>Bleeding from the nose most commonly occurs when tiny blood vessels inside the nostrils are ruptured, either by a blow to the nose, or as a result of sneezing, picking, or blowing the nose.</a:t>
            </a:r>
          </a:p>
          <a:p>
            <a:r>
              <a:rPr lang="en-US" sz="2400" dirty="0"/>
              <a:t>Nosebleeds may also occur as a result of high blood pressure and anti clotting medication.</a:t>
            </a:r>
          </a:p>
          <a:p>
            <a:r>
              <a:rPr lang="en-US" sz="2400" dirty="0"/>
              <a:t>If bleeding follows a head injury, the blood may appear thin and watery. The latter is a very serious sign because it indicates that the skull is fractured and fluid is leaking from around the brain.</a:t>
            </a:r>
            <a:r>
              <a:rPr lang="en-US" sz="2400" b="1"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 of First aid</a:t>
            </a:r>
          </a:p>
        </p:txBody>
      </p:sp>
      <p:sp>
        <p:nvSpPr>
          <p:cNvPr id="3" name="Content Placeholder 2"/>
          <p:cNvSpPr>
            <a:spLocks noGrp="1"/>
          </p:cNvSpPr>
          <p:nvPr>
            <p:ph idx="1"/>
          </p:nvPr>
        </p:nvSpPr>
        <p:spPr/>
        <p:txBody>
          <a:bodyPr>
            <a:normAutofit fontScale="92500"/>
          </a:bodyPr>
          <a:lstStyle/>
          <a:p>
            <a:pPr marL="514350" indent="-514350">
              <a:buAutoNum type="arabicPeriod"/>
            </a:pPr>
            <a:r>
              <a:rPr lang="en-US" dirty="0"/>
              <a:t>To restore and maintain vital functions. The ABC of basic life support (Airway, Breathing, and Circulation) are always the first priority. </a:t>
            </a:r>
          </a:p>
          <a:p>
            <a:pPr marL="514350" indent="-514350">
              <a:buNone/>
            </a:pPr>
            <a:r>
              <a:rPr lang="en-US" dirty="0"/>
              <a:t>      ● Airway must be open so that air containing oxygen enters the body</a:t>
            </a:r>
          </a:p>
          <a:p>
            <a:pPr marL="514350" indent="-514350"/>
            <a:r>
              <a:rPr lang="en-US" dirty="0"/>
              <a:t> Breathing must take place so that oxygen passes through the lungs into the blood stream </a:t>
            </a:r>
          </a:p>
          <a:p>
            <a:pPr marL="514350" indent="-514350"/>
            <a:r>
              <a:rPr lang="en-US" dirty="0"/>
              <a:t>● The heart must circulate the oxygen carrying blood</a:t>
            </a:r>
          </a:p>
          <a:p>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CAUTION</a:t>
            </a:r>
            <a:endParaRPr lang="en-US" dirty="0"/>
          </a:p>
          <a:p>
            <a:r>
              <a:rPr lang="en-US" dirty="0"/>
              <a:t>Do not let the casualty tip his head back because blood may then run down the throat and induce vomiting.</a:t>
            </a:r>
          </a:p>
          <a:p>
            <a:pPr>
              <a:buNone/>
            </a:pPr>
            <a:r>
              <a:rPr lang="en-US" dirty="0"/>
              <a:t>YOUR AIM</a:t>
            </a:r>
          </a:p>
          <a:p>
            <a:pPr>
              <a:buNone/>
            </a:pPr>
            <a:r>
              <a:rPr lang="en-US" dirty="0"/>
              <a:t>■ To maintain an open airway</a:t>
            </a:r>
          </a:p>
          <a:p>
            <a:pPr>
              <a:buNone/>
            </a:pPr>
            <a:r>
              <a:rPr lang="en-US" dirty="0"/>
              <a:t>■ To control bleeding</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Tell the casualty to sit down and tilt his head forward to allow the blood to drain from the nostrils. </a:t>
            </a:r>
          </a:p>
          <a:p>
            <a:r>
              <a:rPr lang="en-US" dirty="0"/>
              <a:t>Ask him to breathe through his mouth (this will have a calming effect) and to pinch the soft part of his nose for up to ten minutes, holding constant pressure. Reassure and help him if necessary</a:t>
            </a:r>
          </a:p>
          <a:p>
            <a:r>
              <a:rPr lang="en-US" dirty="0"/>
              <a:t>Advise the casualty not to speak, swallow, cough, spit, or sniff since this may disturb blood clots that have formed in the nose. Give him a clean cloth or tissue to mop up any dribbling.</a:t>
            </a:r>
          </a:p>
          <a:p>
            <a:r>
              <a:rPr lang="en-US" dirty="0"/>
              <a:t>After ten minutes, tell the casualty to release the pressure. If the bleeding has not stopped, tell him to reapply the pressure for two further periods of ten minutes.</a:t>
            </a:r>
          </a:p>
          <a:p>
            <a:endParaRPr lang="en-US" dirty="0"/>
          </a:p>
          <a:p>
            <a:pPr>
              <a:buNone/>
            </a:pP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Once the bleeding has stopped, and with the casualty still leaning forward, clean around his nose with lukewarm water.</a:t>
            </a:r>
          </a:p>
          <a:p>
            <a:r>
              <a:rPr lang="en-US" dirty="0"/>
              <a:t> Advise him to rest. Tell him to avoid exertion and, in particular, not to blow his nose, because this could disturb any clots.</a:t>
            </a:r>
          </a:p>
          <a:p>
            <a:r>
              <a:rPr lang="en-US" dirty="0"/>
              <a:t>If bleeding stops and then restarts, help the casualty reapply pressure. </a:t>
            </a:r>
            <a:endParaRPr lang="en-US" b="1" dirty="0"/>
          </a:p>
          <a:p>
            <a:r>
              <a:rPr lang="en-US" dirty="0"/>
              <a:t>If the nosebleed is severe, or if it lasts longer than 30 minutes, arrange to take or send the casualty to the hospital.</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FOR A YOUNG CHILD</a:t>
            </a:r>
          </a:p>
        </p:txBody>
      </p:sp>
      <p:sp>
        <p:nvSpPr>
          <p:cNvPr id="3" name="Content Placeholder 2"/>
          <p:cNvSpPr>
            <a:spLocks noGrp="1"/>
          </p:cNvSpPr>
          <p:nvPr>
            <p:ph idx="1"/>
          </p:nvPr>
        </p:nvSpPr>
        <p:spPr/>
        <p:txBody>
          <a:bodyPr>
            <a:normAutofit/>
          </a:bodyPr>
          <a:lstStyle/>
          <a:p>
            <a:r>
              <a:rPr lang="en-US" dirty="0"/>
              <a:t> Tell her to lean forward, and then pinch her nose for her, reassure her, and give her a bowl to spit or dribble into.</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KNOCKED-OUT ADULT TOOTH</a:t>
            </a:r>
            <a:br>
              <a:rPr lang="en-US" b="1" dirty="0"/>
            </a:br>
            <a:endParaRPr lang="en-US" dirty="0"/>
          </a:p>
        </p:txBody>
      </p:sp>
      <p:sp>
        <p:nvSpPr>
          <p:cNvPr id="3" name="Content Placeholder 2"/>
          <p:cNvSpPr>
            <a:spLocks noGrp="1"/>
          </p:cNvSpPr>
          <p:nvPr>
            <p:ph idx="1"/>
          </p:nvPr>
        </p:nvSpPr>
        <p:spPr/>
        <p:txBody>
          <a:bodyPr>
            <a:normAutofit lnSpcReduction="10000"/>
          </a:bodyPr>
          <a:lstStyle/>
          <a:p>
            <a:r>
              <a:rPr lang="en-US" dirty="0"/>
              <a:t>If a secondary tooth is knocked out, it should be replanted in its socket as soon as possible. Gently rinse off any dirt before replacing it in the socket. </a:t>
            </a:r>
          </a:p>
          <a:p>
            <a:r>
              <a:rPr lang="en-US" dirty="0"/>
              <a:t>If this is not possible, ask the casualty to keep the tooth inside his cheek or under his tongue if he feels able to do this without swallowing the tooth. Alternatively, place it in a small container of milk to prevent it from drying out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685800" y="1524000"/>
            <a:ext cx="8229600" cy="4525963"/>
          </a:xfrm>
        </p:spPr>
        <p:txBody>
          <a:bodyPr>
            <a:normAutofit fontScale="92500" lnSpcReduction="20000"/>
          </a:bodyPr>
          <a:lstStyle/>
          <a:p>
            <a:r>
              <a:rPr lang="en-US" dirty="0"/>
              <a:t>Do not clean off any fleshy debris—you may damage the tissues, reducing the chance of </a:t>
            </a:r>
            <a:r>
              <a:rPr lang="en-US" dirty="0" err="1"/>
              <a:t>reimplantation</a:t>
            </a:r>
            <a:r>
              <a:rPr lang="en-US" dirty="0"/>
              <a:t>.</a:t>
            </a:r>
            <a:r>
              <a:rPr lang="en-US" b="1" dirty="0"/>
              <a:t> </a:t>
            </a:r>
          </a:p>
          <a:p>
            <a:pPr>
              <a:buNone/>
            </a:pPr>
            <a:r>
              <a:rPr lang="en-US" b="1" dirty="0"/>
              <a:t>WHAT TO DO</a:t>
            </a:r>
          </a:p>
          <a:p>
            <a:r>
              <a:rPr lang="en-US" dirty="0"/>
              <a:t>Ask the casualty to hold the tooth firmly in place. Send him to a dentist or the hospital.</a:t>
            </a:r>
          </a:p>
          <a:p>
            <a:r>
              <a:rPr lang="en-US" dirty="0"/>
              <a:t>Gently push the tooth into the socket. Then press a gauze pad between the bottom and top teeth to help keep the tooth in place.</a:t>
            </a:r>
          </a:p>
          <a:p>
            <a:r>
              <a:rPr lang="en-US" dirty="0"/>
              <a:t>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BLEEDING FROM THE MOUTH</a:t>
            </a:r>
            <a:endParaRPr lang="en-US" dirty="0"/>
          </a:p>
        </p:txBody>
      </p:sp>
      <p:sp>
        <p:nvSpPr>
          <p:cNvPr id="3" name="Content Placeholder 2"/>
          <p:cNvSpPr>
            <a:spLocks noGrp="1"/>
          </p:cNvSpPr>
          <p:nvPr>
            <p:ph idx="1"/>
          </p:nvPr>
        </p:nvSpPr>
        <p:spPr/>
        <p:txBody>
          <a:bodyPr>
            <a:normAutofit lnSpcReduction="10000"/>
          </a:bodyPr>
          <a:lstStyle/>
          <a:p>
            <a:r>
              <a:rPr lang="en-US" dirty="0"/>
              <a:t>Cuts to the tongue, lips, or lining of the mouth range from minor injuries to more serious wounds. </a:t>
            </a:r>
          </a:p>
          <a:p>
            <a:r>
              <a:rPr lang="en-US" dirty="0"/>
              <a:t>The cause is usually the casualty’s own teeth or dental extraction. Bleeding from the mouth may be profuse and can be alarming.</a:t>
            </a:r>
          </a:p>
          <a:p>
            <a:r>
              <a:rPr lang="en-US" dirty="0"/>
              <a:t> In addition, there is a danger that blood may be inhaled into the lungs, causing problems with breathing.</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Autofit/>
          </a:bodyPr>
          <a:lstStyle/>
          <a:p>
            <a:r>
              <a:rPr lang="en-US" sz="2400" dirty="0"/>
              <a:t>Ask the casualty to sit down, with her head forward and tilted slightly to the injured side, to allow blood to drain from her mouth. </a:t>
            </a:r>
          </a:p>
          <a:p>
            <a:r>
              <a:rPr lang="en-US" sz="2400" dirty="0"/>
              <a:t>Place a sterile gauze pad over the wound. Ask the casualty to squeeze the pad between finger and thumb and press on the wound for ten minutes. </a:t>
            </a:r>
          </a:p>
          <a:p>
            <a:r>
              <a:rPr lang="en-US" sz="2400" dirty="0"/>
              <a:t>If bleeding persists, replace the pad. Tell the casualty to let the blood dribble out; if she swallows it, it may induce vomiting. Do not wash the mouth out because this may</a:t>
            </a:r>
          </a:p>
          <a:p>
            <a:pPr>
              <a:buNone/>
            </a:pPr>
            <a:r>
              <a:rPr lang="en-US" sz="2400" dirty="0"/>
              <a:t>    disturb a clot. Advise her to avoid drinking anything hot for</a:t>
            </a:r>
          </a:p>
          <a:p>
            <a:pPr>
              <a:buNone/>
            </a:pPr>
            <a:r>
              <a:rPr lang="en-US" sz="2400" dirty="0"/>
              <a:t>    12 hours.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CAUTION</a:t>
            </a:r>
          </a:p>
          <a:p>
            <a:r>
              <a:rPr lang="en-US" dirty="0"/>
              <a:t>If the wound is large, or bleeding lasts longer than 30 minutes or restarts, seek medical or dental advice.</a:t>
            </a:r>
          </a:p>
          <a:p>
            <a:pPr>
              <a:buNone/>
            </a:pPr>
            <a:r>
              <a:rPr lang="en-US" b="1" dirty="0"/>
              <a:t>YOUR AIMS</a:t>
            </a:r>
          </a:p>
          <a:p>
            <a:r>
              <a:rPr lang="en-US" dirty="0"/>
              <a:t> To control bleeding</a:t>
            </a:r>
          </a:p>
          <a:p>
            <a:r>
              <a:rPr lang="en-US" dirty="0"/>
              <a:t> To safeguard the airway by preventing any inhalation of blood</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CASE, BLEEDING SOCKET</a:t>
            </a:r>
          </a:p>
        </p:txBody>
      </p:sp>
      <p:sp>
        <p:nvSpPr>
          <p:cNvPr id="3" name="Content Placeholder 2"/>
          <p:cNvSpPr>
            <a:spLocks noGrp="1"/>
          </p:cNvSpPr>
          <p:nvPr>
            <p:ph idx="1"/>
          </p:nvPr>
        </p:nvSpPr>
        <p:spPr/>
        <p:txBody>
          <a:bodyPr/>
          <a:lstStyle/>
          <a:p>
            <a:r>
              <a:rPr lang="en-US" dirty="0"/>
              <a:t>To control bleeding from a tooth socket, roll a gauze pad or teabag thick enough to keep the casualty’s teeth from meeting, place it across the </a:t>
            </a:r>
            <a:r>
              <a:rPr lang="en-US"/>
              <a:t>empty socket and </a:t>
            </a:r>
            <a:r>
              <a:rPr lang="en-US" dirty="0"/>
              <a:t>tell him to bite down on 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2. To prevent further injury or deterioration.</a:t>
            </a:r>
          </a:p>
          <a:p>
            <a:endParaRPr lang="en-US" dirty="0"/>
          </a:p>
          <a:p>
            <a:pPr>
              <a:buNone/>
            </a:pPr>
            <a:r>
              <a:rPr lang="en-US" dirty="0"/>
              <a:t>   3. To reassure the victim and make him or her as comfortable as possible.</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INTERNAL BLEEDING</a:t>
            </a:r>
          </a:p>
        </p:txBody>
      </p:sp>
      <p:sp>
        <p:nvSpPr>
          <p:cNvPr id="3" name="Content Placeholder 2"/>
          <p:cNvSpPr>
            <a:spLocks noGrp="1"/>
          </p:cNvSpPr>
          <p:nvPr>
            <p:ph idx="1"/>
          </p:nvPr>
        </p:nvSpPr>
        <p:spPr/>
        <p:txBody>
          <a:bodyPr>
            <a:normAutofit fontScale="85000" lnSpcReduction="10000"/>
          </a:bodyPr>
          <a:lstStyle/>
          <a:p>
            <a:r>
              <a:rPr lang="en-US" dirty="0"/>
              <a:t>Bleeding inside body cavities may follow an injury, such as  a fracture or a blow from a blunt object, but it can also occur spontaneously—for example, bleeding from a stomach ulcer. </a:t>
            </a:r>
          </a:p>
          <a:p>
            <a:r>
              <a:rPr lang="en-US" dirty="0"/>
              <a:t>The main risk from internal bleeding is shock . In addition, blood can build up around organs such as the lungs or brain and exert damaging pressure on them.</a:t>
            </a:r>
          </a:p>
          <a:p>
            <a:r>
              <a:rPr lang="en-US" dirty="0"/>
              <a:t> Suspect internal bleeding if a casualty develops signs of shock without obvious blood loss. Check for any bleeding from body openings such as the ear, mouth, and nose. </a:t>
            </a:r>
          </a:p>
          <a:p>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There may also be bleeding from the urethra, vagina, or anus . The signs of bleeding vary depending on the site of the blood loss , but the most obvious is a discharge of blood from a body opening.</a:t>
            </a:r>
          </a:p>
          <a:p>
            <a:r>
              <a:rPr lang="en-US" dirty="0"/>
              <a:t>Blood loss from any </a:t>
            </a:r>
            <a:r>
              <a:rPr lang="en-US" dirty="0" err="1"/>
              <a:t>oriﬁce</a:t>
            </a:r>
            <a:r>
              <a:rPr lang="en-US" dirty="0"/>
              <a:t> is </a:t>
            </a:r>
            <a:r>
              <a:rPr lang="en-US" dirty="0" err="1"/>
              <a:t>signiﬁcant</a:t>
            </a:r>
            <a:r>
              <a:rPr lang="en-US" dirty="0"/>
              <a:t> and can lead to shock. In addition, bleeding from some </a:t>
            </a:r>
            <a:r>
              <a:rPr lang="en-US" dirty="0" err="1"/>
              <a:t>oriﬁces</a:t>
            </a:r>
            <a:r>
              <a:rPr lang="en-US" dirty="0"/>
              <a:t> can indicate a serious underlying injury or illness.</a:t>
            </a:r>
          </a:p>
          <a:p>
            <a:r>
              <a:rPr lang="en-US" dirty="0"/>
              <a:t>Follow treatment for shock .</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normAutofit fontScale="77500" lnSpcReduction="20000"/>
          </a:bodyPr>
          <a:lstStyle/>
          <a:p>
            <a:pPr>
              <a:buNone/>
            </a:pPr>
            <a:r>
              <a:rPr lang="en-US" dirty="0"/>
              <a:t>Initially</a:t>
            </a:r>
          </a:p>
          <a:p>
            <a:r>
              <a:rPr lang="en-US" dirty="0"/>
              <a:t>pale, cold, clammy skin. </a:t>
            </a:r>
          </a:p>
          <a:p>
            <a:r>
              <a:rPr lang="en-US" dirty="0"/>
              <a:t>If bleeding continues, the skin may turn blue-gray (cyanosis) </a:t>
            </a:r>
          </a:p>
          <a:p>
            <a:pPr>
              <a:buNone/>
            </a:pPr>
            <a:r>
              <a:rPr lang="en-US" dirty="0"/>
              <a:t>■ Rapid, weak pulse ■ Thirst■ Rapid, shallow breathing ■ Confusion, restlessness,  and irritability ■ Possible collapse and unconsciousness ■ Bleeding from body </a:t>
            </a:r>
            <a:r>
              <a:rPr lang="en-US" dirty="0" err="1"/>
              <a:t>oriﬁces</a:t>
            </a:r>
            <a:r>
              <a:rPr lang="en-US" dirty="0"/>
              <a:t>.</a:t>
            </a:r>
          </a:p>
          <a:p>
            <a:pPr>
              <a:buNone/>
            </a:pPr>
            <a:r>
              <a:rPr lang="en-US" dirty="0"/>
              <a:t> ■ In cases of violent injury, “pattern bruising”—an area of discolored  skin with a shape that matches the pattern of clothes or crushing or restraining objects </a:t>
            </a:r>
          </a:p>
          <a:p>
            <a:pPr>
              <a:buNone/>
            </a:pPr>
            <a:r>
              <a:rPr lang="en-US" dirty="0"/>
              <a:t>■ Pain</a:t>
            </a:r>
          </a:p>
          <a:p>
            <a:pPr>
              <a:buNone/>
            </a:pPr>
            <a:r>
              <a:rPr lang="en-US" dirty="0"/>
              <a:t> ■ Information from the casualty that indicates recent injury or illness </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609600" y="330200"/>
          <a:ext cx="8229600" cy="6527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90040">
                <a:tc>
                  <a:txBody>
                    <a:bodyPr/>
                    <a:lstStyle/>
                    <a:p>
                      <a:r>
                        <a:rPr lang="en-US" dirty="0"/>
                        <a:t>SITE</a:t>
                      </a:r>
                    </a:p>
                  </a:txBody>
                  <a:tcPr/>
                </a:tc>
                <a:tc>
                  <a:txBody>
                    <a:bodyPr/>
                    <a:lstStyle/>
                    <a:p>
                      <a:r>
                        <a:rPr lang="en-US" dirty="0"/>
                        <a:t>APPEARANCE OF BLOOD </a:t>
                      </a:r>
                    </a:p>
                  </a:txBody>
                  <a:tcPr/>
                </a:tc>
                <a:tc>
                  <a:txBody>
                    <a:bodyPr/>
                    <a:lstStyle/>
                    <a:p>
                      <a:r>
                        <a:rPr lang="en-US" dirty="0"/>
                        <a:t>CAUSES OF BLOOD LOSS</a:t>
                      </a: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Mouth</a:t>
                      </a:r>
                    </a:p>
                    <a:p>
                      <a:endParaRPr lang="en-US" dirty="0"/>
                    </a:p>
                  </a:txBody>
                  <a:tcPr/>
                </a:tc>
                <a:tc>
                  <a:txBody>
                    <a:bodyPr/>
                    <a:lstStyle/>
                    <a:p>
                      <a:pPr>
                        <a:buFont typeface="Wingdings" pitchFamily="2" charset="2"/>
                        <a:buChar char="§"/>
                      </a:pPr>
                      <a:r>
                        <a:rPr lang="en-US" dirty="0"/>
                        <a:t>Bright red, frothy, coughed-up blood </a:t>
                      </a:r>
                    </a:p>
                    <a:p>
                      <a:r>
                        <a:rPr lang="en-US" dirty="0"/>
                        <a:t>■ Vomited blood, red or dark reddish brown, resembling </a:t>
                      </a:r>
                      <a:r>
                        <a:rPr lang="en-US" dirty="0" err="1"/>
                        <a:t>coﬀee</a:t>
                      </a:r>
                      <a:r>
                        <a:rPr lang="en-US" dirty="0"/>
                        <a:t> grounds </a:t>
                      </a:r>
                    </a:p>
                  </a:txBody>
                  <a:tcPr/>
                </a:tc>
                <a:tc>
                  <a:txBody>
                    <a:bodyPr/>
                    <a:lstStyle/>
                    <a:p>
                      <a:pPr>
                        <a:buFont typeface="Wingdings" pitchFamily="2" charset="2"/>
                        <a:buChar char="§"/>
                      </a:pPr>
                      <a:r>
                        <a:rPr lang="en-US" dirty="0"/>
                        <a:t>Bleeding in lungs</a:t>
                      </a:r>
                    </a:p>
                    <a:p>
                      <a:pPr>
                        <a:buFont typeface="Wingdings" pitchFamily="2" charset="2"/>
                        <a:buChar char="§"/>
                      </a:pPr>
                      <a:endParaRPr lang="en-US" dirty="0"/>
                    </a:p>
                    <a:p>
                      <a:pPr>
                        <a:buFont typeface="Wingdings" pitchFamily="2" charset="2"/>
                        <a:buChar char="§"/>
                      </a:pPr>
                      <a:r>
                        <a:rPr lang="en-US" dirty="0"/>
                        <a:t>Bleeding within digestive system</a:t>
                      </a:r>
                    </a:p>
                    <a:p>
                      <a:endParaRPr lang="en-US" dirty="0"/>
                    </a:p>
                    <a:p>
                      <a:endParaRPr lang="en-US" dirty="0"/>
                    </a:p>
                  </a:txBody>
                  <a:tcPr/>
                </a:tc>
                <a:extLst>
                  <a:ext uri="{0D108BD9-81ED-4DB2-BD59-A6C34878D82A}">
                    <a16:rowId xmlns:a16="http://schemas.microsoft.com/office/drawing/2014/main" val="10001"/>
                  </a:ext>
                </a:extLst>
              </a:tr>
              <a:tr h="370840">
                <a:tc>
                  <a:txBody>
                    <a:bodyPr/>
                    <a:lstStyle/>
                    <a:p>
                      <a:r>
                        <a:rPr lang="en-US" dirty="0"/>
                        <a:t>Ear</a:t>
                      </a:r>
                    </a:p>
                  </a:txBody>
                  <a:tcPr/>
                </a:tc>
                <a:tc>
                  <a:txBody>
                    <a:bodyPr/>
                    <a:lstStyle/>
                    <a:p>
                      <a:r>
                        <a:rPr lang="en-US" dirty="0"/>
                        <a:t>■ Fresh, bright red blood</a:t>
                      </a:r>
                    </a:p>
                    <a:p>
                      <a:endParaRPr lang="en-US" dirty="0"/>
                    </a:p>
                    <a:p>
                      <a:r>
                        <a:rPr lang="en-US" dirty="0"/>
                        <a:t>■ Thin, watery blood </a:t>
                      </a:r>
                    </a:p>
                    <a:p>
                      <a:r>
                        <a:rPr lang="en-US" dirty="0"/>
                        <a:t> </a:t>
                      </a:r>
                    </a:p>
                  </a:txBody>
                  <a:tcPr/>
                </a:tc>
                <a:tc>
                  <a:txBody>
                    <a:bodyPr/>
                    <a:lstStyle/>
                    <a:p>
                      <a:r>
                        <a:rPr lang="en-US" dirty="0"/>
                        <a:t>■ Injury to inner or outer ear or perforated eardrum</a:t>
                      </a:r>
                    </a:p>
                    <a:p>
                      <a:r>
                        <a:rPr lang="en-US" dirty="0"/>
                        <a:t>■ Leakage of </a:t>
                      </a:r>
                      <a:r>
                        <a:rPr lang="en-US" dirty="0" err="1"/>
                        <a:t>ﬂuid</a:t>
                      </a:r>
                      <a:r>
                        <a:rPr lang="en-US" dirty="0"/>
                        <a:t> from around brain due to head injury (skull fracture)</a:t>
                      </a:r>
                    </a:p>
                    <a:p>
                      <a:r>
                        <a:rPr lang="en-US" dirty="0"/>
                        <a:t> </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Nose</a:t>
                      </a:r>
                    </a:p>
                    <a:p>
                      <a:endParaRPr lang="en-US" dirty="0"/>
                    </a:p>
                  </a:txBody>
                  <a:tcPr/>
                </a:tc>
                <a:tc>
                  <a:txBody>
                    <a:bodyPr/>
                    <a:lstStyle/>
                    <a:p>
                      <a:r>
                        <a:rPr lang="en-US" dirty="0"/>
                        <a:t>■ Fresh, bright red blood</a:t>
                      </a:r>
                    </a:p>
                    <a:p>
                      <a:r>
                        <a:rPr lang="en-US" dirty="0"/>
                        <a:t>■ Thin, watery blood </a:t>
                      </a:r>
                    </a:p>
                    <a:p>
                      <a:endParaRPr lang="en-US" dirty="0"/>
                    </a:p>
                  </a:txBody>
                  <a:tcPr/>
                </a:tc>
                <a:tc>
                  <a:txBody>
                    <a:bodyPr/>
                    <a:lstStyle/>
                    <a:p>
                      <a:pPr>
                        <a:buFont typeface="Wingdings" pitchFamily="2" charset="2"/>
                        <a:buChar char="§"/>
                      </a:pPr>
                      <a:r>
                        <a:rPr lang="en-US" dirty="0"/>
                        <a:t>Ruptured blood vessel</a:t>
                      </a:r>
                      <a:r>
                        <a:rPr lang="en-US" baseline="0" dirty="0"/>
                        <a:t> in the nostril</a:t>
                      </a:r>
                    </a:p>
                    <a:p>
                      <a:pPr>
                        <a:buFont typeface="Wingdings" pitchFamily="2" charset="2"/>
                        <a:buChar char="§"/>
                      </a:pPr>
                      <a:r>
                        <a:rPr lang="en-US" baseline="0" dirty="0"/>
                        <a:t>Leakage of fluid from around the brain due to head injury</a:t>
                      </a:r>
                      <a:endParaRPr lang="en-US"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0" y="761999"/>
          <a:ext cx="8686800" cy="53340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28956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2032000">
                <a:tc>
                  <a:txBody>
                    <a:bodyPr/>
                    <a:lstStyle/>
                    <a:p>
                      <a:r>
                        <a:rPr lang="en-US" dirty="0"/>
                        <a:t>Anus</a:t>
                      </a:r>
                    </a:p>
                  </a:txBody>
                  <a:tcPr/>
                </a:tc>
                <a:tc>
                  <a:txBody>
                    <a:bodyPr/>
                    <a:lstStyle/>
                    <a:p>
                      <a:r>
                        <a:rPr lang="en-US" dirty="0"/>
                        <a:t>Fresh, bright red blood</a:t>
                      </a:r>
                    </a:p>
                    <a:p>
                      <a:endParaRPr lang="en-US" dirty="0"/>
                    </a:p>
                    <a:p>
                      <a:r>
                        <a:rPr lang="en-US" dirty="0"/>
                        <a:t> ■ Black, tarry stool (</a:t>
                      </a:r>
                      <a:r>
                        <a:rPr lang="en-US" dirty="0" err="1"/>
                        <a:t>melena</a:t>
                      </a:r>
                      <a:r>
                        <a:rPr lang="en-US" dirty="0"/>
                        <a:t>) </a:t>
                      </a:r>
                    </a:p>
                    <a:p>
                      <a:endParaRPr lang="en-US" dirty="0"/>
                    </a:p>
                  </a:txBody>
                  <a:tcPr/>
                </a:tc>
                <a:tc>
                  <a:txBody>
                    <a:bodyPr/>
                    <a:lstStyle/>
                    <a:p>
                      <a:r>
                        <a:rPr lang="en-US" dirty="0"/>
                        <a:t> ■ Injury to anus or lower intestine </a:t>
                      </a:r>
                    </a:p>
                    <a:p>
                      <a:r>
                        <a:rPr lang="en-US" dirty="0"/>
                        <a:t>Disease or injury to intestine</a:t>
                      </a:r>
                    </a:p>
                  </a:txBody>
                  <a:tcPr/>
                </a:tc>
                <a:extLst>
                  <a:ext uri="{0D108BD9-81ED-4DB2-BD59-A6C34878D82A}">
                    <a16:rowId xmlns:a16="http://schemas.microsoft.com/office/drawing/2014/main" val="10000"/>
                  </a:ext>
                </a:extLst>
              </a:tr>
              <a:tr h="1270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Urethra</a:t>
                      </a:r>
                    </a:p>
                    <a:p>
                      <a:endParaRPr lang="en-US" dirty="0"/>
                    </a:p>
                  </a:txBody>
                  <a:tcPr/>
                </a:tc>
                <a:tc>
                  <a:txBody>
                    <a:bodyPr/>
                    <a:lstStyle/>
                    <a:p>
                      <a:r>
                        <a:rPr lang="en-US" dirty="0"/>
                        <a:t>■ Red or smoky appearance to urine, occasionally containing clots </a:t>
                      </a:r>
                    </a:p>
                  </a:txBody>
                  <a:tcPr/>
                </a:tc>
                <a:tc>
                  <a:txBody>
                    <a:bodyPr/>
                    <a:lstStyle/>
                    <a:p>
                      <a:r>
                        <a:rPr lang="en-US" dirty="0"/>
                        <a:t>Bleeding from bladder, kidneys, or urethra </a:t>
                      </a:r>
                    </a:p>
                  </a:txBody>
                  <a:tcPr/>
                </a:tc>
                <a:extLst>
                  <a:ext uri="{0D108BD9-81ED-4DB2-BD59-A6C34878D82A}">
                    <a16:rowId xmlns:a16="http://schemas.microsoft.com/office/drawing/2014/main" val="10001"/>
                  </a:ext>
                </a:extLst>
              </a:tr>
              <a:tr h="2032000">
                <a:tc>
                  <a:txBody>
                    <a:bodyPr/>
                    <a:lstStyle/>
                    <a:p>
                      <a:r>
                        <a:rPr lang="en-US" dirty="0"/>
                        <a:t>Vagina</a:t>
                      </a:r>
                    </a:p>
                  </a:txBody>
                  <a:tcPr/>
                </a:tc>
                <a:tc>
                  <a:txBody>
                    <a:bodyPr/>
                    <a:lstStyle/>
                    <a:p>
                      <a:r>
                        <a:rPr lang="en-US" dirty="0"/>
                        <a:t>■ Either fresh or dark blood </a:t>
                      </a:r>
                    </a:p>
                  </a:txBody>
                  <a:tcPr/>
                </a:tc>
                <a:tc>
                  <a:txBody>
                    <a:bodyPr/>
                    <a:lstStyle/>
                    <a:p>
                      <a:r>
                        <a:rPr lang="en-US" dirty="0"/>
                        <a:t>■ Menstruation  ■ Miscarriage  ■ Ectopic pregnancy  ■ Pregnancy ■ Recent childbirth  ■ Assault</a:t>
                      </a:r>
                    </a:p>
                    <a:p>
                      <a:endParaRPr lang="en-US" dirty="0"/>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Shock</a:t>
            </a:r>
          </a:p>
        </p:txBody>
      </p:sp>
      <p:sp>
        <p:nvSpPr>
          <p:cNvPr id="3" name="Content Placeholder 2"/>
          <p:cNvSpPr>
            <a:spLocks noGrp="1"/>
          </p:cNvSpPr>
          <p:nvPr>
            <p:ph idx="1"/>
          </p:nvPr>
        </p:nvSpPr>
        <p:spPr/>
        <p:txBody>
          <a:bodyPr>
            <a:normAutofit fontScale="92500" lnSpcReduction="10000"/>
          </a:bodyPr>
          <a:lstStyle/>
          <a:p>
            <a:pPr>
              <a:buNone/>
            </a:pPr>
            <a:r>
              <a:rPr lang="en-US" b="1" dirty="0"/>
              <a:t>Definition:</a:t>
            </a:r>
          </a:p>
          <a:p>
            <a:r>
              <a:rPr lang="en-US" dirty="0"/>
              <a:t> Poor circulation to the vital organs.  Shock is very serious and life threatening. The casualty may not know that they are in shock.  </a:t>
            </a:r>
          </a:p>
          <a:p>
            <a:pPr>
              <a:buNone/>
            </a:pPr>
            <a:r>
              <a:rPr lang="en-US" b="1" dirty="0"/>
              <a:t> Causes</a:t>
            </a:r>
            <a:r>
              <a:rPr lang="en-US" dirty="0"/>
              <a:t>:   Dilated blood vessels, bleeding, severe dehydration, all leading to a drop in blood pressure, which results in poor circulation. These can be caused by severe emotional trauma, physical injury, illness, etc.</a:t>
            </a:r>
          </a:p>
          <a:p>
            <a:pPr>
              <a:buNone/>
            </a:pPr>
            <a:r>
              <a:rPr lang="en-US" dirty="0"/>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Signs/Symptoms:</a:t>
            </a:r>
            <a:r>
              <a:rPr lang="en-US" dirty="0"/>
              <a:t> </a:t>
            </a:r>
          </a:p>
        </p:txBody>
      </p:sp>
      <p:sp>
        <p:nvSpPr>
          <p:cNvPr id="3" name="Content Placeholder 2"/>
          <p:cNvSpPr>
            <a:spLocks noGrp="1"/>
          </p:cNvSpPr>
          <p:nvPr>
            <p:ph idx="1"/>
          </p:nvPr>
        </p:nvSpPr>
        <p:spPr/>
        <p:txBody>
          <a:bodyPr>
            <a:normAutofit/>
          </a:bodyPr>
          <a:lstStyle/>
          <a:p>
            <a:pPr>
              <a:buNone/>
            </a:pPr>
            <a:r>
              <a:rPr lang="en-US" dirty="0"/>
              <a:t>• Unusual behavior (e.g. Very calm or very anxious), </a:t>
            </a:r>
          </a:p>
          <a:p>
            <a:pPr>
              <a:buNone/>
            </a:pPr>
            <a:r>
              <a:rPr lang="en-US" dirty="0"/>
              <a:t>• Lack of pain to an injury </a:t>
            </a:r>
          </a:p>
          <a:p>
            <a:pPr>
              <a:buNone/>
            </a:pPr>
            <a:r>
              <a:rPr lang="en-US" dirty="0"/>
              <a:t>• Rapid breathing </a:t>
            </a:r>
          </a:p>
          <a:p>
            <a:pPr>
              <a:buNone/>
            </a:pPr>
            <a:r>
              <a:rPr lang="en-US" dirty="0"/>
              <a:t>• Rapid but weak pulse </a:t>
            </a:r>
          </a:p>
          <a:p>
            <a:pPr>
              <a:buNone/>
            </a:pPr>
            <a:r>
              <a:rPr lang="en-US" dirty="0"/>
              <a:t>• Cyanosis </a:t>
            </a:r>
          </a:p>
          <a:p>
            <a:pPr>
              <a:buNone/>
            </a:pPr>
            <a:r>
              <a:rPr lang="en-US" dirty="0"/>
              <a:t>• Unconsciousness.</a:t>
            </a:r>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This is a life-threatening condition that occurs when the circulatory system fails and vital organs such as the heart and brain are deprived of oxygen. </a:t>
            </a:r>
          </a:p>
          <a:p>
            <a:r>
              <a:rPr lang="en-US" dirty="0"/>
              <a:t>It requires immediate emergency treatment. Shock can worsen by fear and pain. </a:t>
            </a:r>
          </a:p>
          <a:p>
            <a:r>
              <a:rPr lang="en-US" dirty="0"/>
              <a:t>Minimize the risk of shock developing by reassuring the casualty and making him comfortable. The most common cause of shock is </a:t>
            </a:r>
            <a:r>
              <a:rPr lang="en-US" b="1" dirty="0"/>
              <a:t>severe blood loss.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this exceeds 2 pints (1.2 liters), shock will develop.</a:t>
            </a:r>
          </a:p>
          <a:p>
            <a:r>
              <a:rPr lang="en-US" dirty="0"/>
              <a:t> This degree of blood loss may result from external bleeding. </a:t>
            </a:r>
          </a:p>
          <a:p>
            <a:r>
              <a:rPr lang="en-US" dirty="0"/>
              <a:t>It may also be caused by: hidden bleeding from internal organs , blood escaping into a body cavity, or bleeding from damaged blood vessels due to a closed fracture . </a:t>
            </a:r>
          </a:p>
          <a:p>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a:t>Loss of other body </a:t>
            </a:r>
            <a:r>
              <a:rPr lang="en-US" dirty="0" err="1"/>
              <a:t>ﬂuids</a:t>
            </a:r>
            <a:r>
              <a:rPr lang="en-US" dirty="0"/>
              <a:t> can also result in shock.</a:t>
            </a:r>
          </a:p>
          <a:p>
            <a:pPr>
              <a:buNone/>
            </a:pPr>
            <a:r>
              <a:rPr lang="en-US" dirty="0"/>
              <a:t>Conditions that can cause severe </a:t>
            </a:r>
            <a:r>
              <a:rPr lang="en-US" dirty="0" err="1"/>
              <a:t>ﬂuid</a:t>
            </a:r>
            <a:r>
              <a:rPr lang="en-US" dirty="0"/>
              <a:t> loss include :</a:t>
            </a:r>
          </a:p>
          <a:p>
            <a:pPr>
              <a:buFont typeface="Wingdings" pitchFamily="2" charset="2"/>
              <a:buChar char="v"/>
            </a:pPr>
            <a:r>
              <a:rPr lang="en-US" dirty="0"/>
              <a:t>Diarrhea</a:t>
            </a:r>
          </a:p>
          <a:p>
            <a:pPr>
              <a:buFont typeface="Wingdings" pitchFamily="2" charset="2"/>
              <a:buChar char="v"/>
            </a:pPr>
            <a:r>
              <a:rPr lang="en-US" dirty="0"/>
              <a:t> vomiting</a:t>
            </a:r>
          </a:p>
          <a:p>
            <a:pPr>
              <a:buFont typeface="Wingdings" pitchFamily="2" charset="2"/>
              <a:buChar char="v"/>
            </a:pPr>
            <a:r>
              <a:rPr lang="en-US" dirty="0"/>
              <a:t>bowel obstruction</a:t>
            </a:r>
          </a:p>
          <a:p>
            <a:pPr>
              <a:buFont typeface="Wingdings" pitchFamily="2" charset="2"/>
              <a:buChar char="v"/>
            </a:pPr>
            <a:r>
              <a:rPr lang="en-US" dirty="0"/>
              <a:t>serious burns, and </a:t>
            </a:r>
          </a:p>
          <a:p>
            <a:pPr>
              <a:buFont typeface="Wingdings" pitchFamily="2" charset="2"/>
              <a:buChar char="v"/>
            </a:pPr>
            <a:r>
              <a:rPr lang="en-US" dirty="0"/>
              <a:t>blood infection.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first aid</a:t>
            </a:r>
          </a:p>
        </p:txBody>
      </p:sp>
      <p:sp>
        <p:nvSpPr>
          <p:cNvPr id="3" name="Content Placeholder 2"/>
          <p:cNvSpPr>
            <a:spLocks noGrp="1"/>
          </p:cNvSpPr>
          <p:nvPr>
            <p:ph idx="1"/>
          </p:nvPr>
        </p:nvSpPr>
        <p:spPr/>
        <p:txBody>
          <a:bodyPr>
            <a:normAutofit fontScale="92500"/>
          </a:bodyPr>
          <a:lstStyle/>
          <a:p>
            <a:r>
              <a:rPr lang="en-US" dirty="0"/>
              <a:t>One of the primary rules of first aid is to ensure that an area is safe for you before you approach a casualty.</a:t>
            </a:r>
          </a:p>
          <a:p>
            <a:r>
              <a:rPr lang="en-US" dirty="0"/>
              <a:t> Do not attempt heroic rescues in hazardous circumstances. If you put yourself at risk, you are unlikely to be able to help casualties and could become one yourself and cause harm to others. </a:t>
            </a:r>
          </a:p>
          <a:p>
            <a:r>
              <a:rPr lang="en-US" dirty="0"/>
              <a:t>If it is not safe, do not approach the casualty, but call for emergency help.</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Shock may also occur when there is </a:t>
            </a:r>
            <a:r>
              <a:rPr lang="en-US" dirty="0" err="1"/>
              <a:t>suﬃcient</a:t>
            </a:r>
            <a:r>
              <a:rPr lang="en-US" dirty="0"/>
              <a:t> blood volume but the heart is unable to pump the blood around the body. </a:t>
            </a:r>
          </a:p>
          <a:p>
            <a:r>
              <a:rPr lang="en-US" dirty="0"/>
              <a:t>This can be due to severe heart disease, heart attack, or acute heart failure </a:t>
            </a:r>
            <a:r>
              <a:rPr lang="en-US" b="1" dirty="0"/>
              <a:t>(</a:t>
            </a:r>
            <a:r>
              <a:rPr lang="en-US" b="1" dirty="0" err="1"/>
              <a:t>cardiogenic</a:t>
            </a:r>
            <a:r>
              <a:rPr lang="en-US" b="1" dirty="0"/>
              <a:t> shock).</a:t>
            </a:r>
          </a:p>
          <a:p>
            <a:r>
              <a:rPr lang="en-US" dirty="0"/>
              <a:t>Other causes of shock include overwhelming infection </a:t>
            </a:r>
            <a:r>
              <a:rPr lang="en-US" b="1" dirty="0"/>
              <a:t>(septic shock)</a:t>
            </a:r>
            <a:r>
              <a:rPr lang="en-US" dirty="0"/>
              <a:t>, severe allergic reaction </a:t>
            </a:r>
            <a:r>
              <a:rPr lang="en-US" b="1" dirty="0"/>
              <a:t>(anaphylactic shock)</a:t>
            </a:r>
            <a:r>
              <a:rPr lang="en-US" dirty="0"/>
              <a:t>, and damage to the CNS spinal cord injury </a:t>
            </a:r>
            <a:r>
              <a:rPr lang="en-US" b="1" dirty="0"/>
              <a:t>(</a:t>
            </a:r>
            <a:r>
              <a:rPr lang="en-US" b="1" dirty="0" err="1"/>
              <a:t>neurogenic</a:t>
            </a:r>
            <a:r>
              <a:rPr lang="en-US" b="1" dirty="0"/>
              <a:t> shock), </a:t>
            </a:r>
            <a:r>
              <a:rPr lang="en-US" b="1" dirty="0" err="1"/>
              <a:t>hypovolemic</a:t>
            </a:r>
            <a:r>
              <a:rPr lang="en-US" b="1" dirty="0"/>
              <a:t> shock </a:t>
            </a:r>
            <a:r>
              <a:rPr lang="en-US" dirty="0"/>
              <a:t>Caused</a:t>
            </a:r>
            <a:r>
              <a:rPr lang="en-US" b="1" dirty="0"/>
              <a:t> </a:t>
            </a:r>
            <a:r>
              <a:rPr lang="en-US" dirty="0"/>
              <a:t>by severe blood loss</a:t>
            </a:r>
          </a:p>
          <a:p>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normAutofit fontScale="70000" lnSpcReduction="20000"/>
          </a:bodyPr>
          <a:lstStyle/>
          <a:p>
            <a:pPr>
              <a:buNone/>
            </a:pPr>
            <a:r>
              <a:rPr lang="en-US" dirty="0"/>
              <a:t>■  Do not allow the casualty to eat or drink because an anesthetic may be needed. If he complains of thirst, moisten his lips with a  little water.</a:t>
            </a:r>
          </a:p>
          <a:p>
            <a:pPr>
              <a:buNone/>
            </a:pPr>
            <a:r>
              <a:rPr lang="en-US" dirty="0"/>
              <a:t>■  Do not leave the casualty unattended, unless you have to call emergency help.</a:t>
            </a:r>
          </a:p>
          <a:p>
            <a:pPr>
              <a:buNone/>
            </a:pPr>
            <a:r>
              <a:rPr lang="en-US" dirty="0"/>
              <a:t> ■  Do not warm the casualty with a hot-water bottle or other direct sources of heat, cover him with a blanket. </a:t>
            </a:r>
          </a:p>
          <a:p>
            <a:pPr>
              <a:buNone/>
            </a:pPr>
            <a:r>
              <a:rPr lang="en-US" dirty="0"/>
              <a:t>■  If the casualty is in the later stages of pregnancy, help her lie down leaning toward her left side to prevent the pregnant uterus from restricting blood </a:t>
            </a:r>
            <a:r>
              <a:rPr lang="en-US" dirty="0" err="1"/>
              <a:t>ﬂow</a:t>
            </a:r>
            <a:r>
              <a:rPr lang="en-US" dirty="0"/>
              <a:t> back to the heart. </a:t>
            </a:r>
          </a:p>
          <a:p>
            <a:pPr>
              <a:buNone/>
            </a:pPr>
            <a:r>
              <a:rPr lang="en-US" dirty="0"/>
              <a:t>■ If the casualty loses consciousness, assess for normal breathing and, if absent, begin CPR with chest compressions .</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b="1" dirty="0"/>
              <a:t>APPROXIMATE VOLUME LOST EFFECTS ON THE BODY</a:t>
            </a:r>
          </a:p>
          <a:p>
            <a:r>
              <a:rPr lang="en-US" dirty="0"/>
              <a:t> Less than 11⁄2 pints (0.75 liter) &gt;■ Little or no </a:t>
            </a:r>
            <a:r>
              <a:rPr lang="en-US" dirty="0" err="1"/>
              <a:t>eﬀect</a:t>
            </a:r>
            <a:r>
              <a:rPr lang="en-US" dirty="0"/>
              <a:t>; this is the quantity of blood normally taken when donating blood</a:t>
            </a:r>
          </a:p>
          <a:p>
            <a:r>
              <a:rPr lang="en-US" dirty="0"/>
              <a:t>11⁄2–3¼ pints (0.75–1.5 liters) &gt;■ Heart and respiratory rates quicken ■ Small blood vessels in non vital areas, such as the skin, shut down to divert blood and oxygen to the vital organs, so the skin may feel cool, especially at the </a:t>
            </a:r>
            <a:r>
              <a:rPr lang="en-US" dirty="0" err="1"/>
              <a:t>ﬁngers</a:t>
            </a:r>
            <a:r>
              <a:rPr lang="en-US" dirty="0"/>
              <a:t> and toes ■ Anxiety is common</a:t>
            </a:r>
          </a:p>
          <a:p>
            <a:pPr>
              <a:buNone/>
            </a:pPr>
            <a:r>
              <a:rPr lang="en-US" dirty="0"/>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3¼–4 pints (1.5–2 liters) &gt;■ Heart and respiratory rates increase even more ■ Blood pressure drops  and the brain may not receive enough oxygen, leading to increased anxiety  and confusion ■ The pulse at the wrist may become undetectable</a:t>
            </a:r>
          </a:p>
          <a:p>
            <a:r>
              <a:rPr lang="en-US" dirty="0"/>
              <a:t>More than 4 pints (2 liters)   (over a third of the normal volume in the average adult)&gt;■ Heart and respiratory rates increase until the body can no longer sustain them, at which time point they decrease, a very ominous sign that often precedes death. ■ Skin may be cool and pale. ■ The casualty is likely to be </a:t>
            </a:r>
            <a:r>
              <a:rPr lang="en-US" dirty="0" err="1"/>
              <a:t>unconcious</a:t>
            </a:r>
            <a:endParaRPr lang="en-US" dirty="0"/>
          </a:p>
          <a:p>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normAutofit fontScale="85000" lnSpcReduction="20000"/>
          </a:bodyPr>
          <a:lstStyle/>
          <a:p>
            <a:r>
              <a:rPr lang="en-US" dirty="0"/>
              <a:t>Initially:</a:t>
            </a:r>
          </a:p>
          <a:p>
            <a:pPr>
              <a:buNone/>
            </a:pPr>
            <a:r>
              <a:rPr lang="en-US" dirty="0"/>
              <a:t> ■ A rapid pulse ■ Pale, cold, clammy skin ■ Sweating</a:t>
            </a:r>
          </a:p>
          <a:p>
            <a:r>
              <a:rPr lang="en-US" dirty="0"/>
              <a:t> As shock develops:</a:t>
            </a:r>
          </a:p>
          <a:p>
            <a:pPr>
              <a:buNone/>
            </a:pPr>
            <a:r>
              <a:rPr lang="en-US" dirty="0"/>
              <a:t> ■ Rapid, shallow breathing ■ A weak, “</a:t>
            </a:r>
            <a:r>
              <a:rPr lang="en-US" dirty="0" err="1"/>
              <a:t>thready</a:t>
            </a:r>
            <a:r>
              <a:rPr lang="en-US" dirty="0"/>
              <a:t>” pulse ■ cyanosis,  especially inside the lips. A  </a:t>
            </a:r>
            <a:r>
              <a:rPr lang="en-US" dirty="0" err="1"/>
              <a:t>ﬁngernail</a:t>
            </a:r>
            <a:r>
              <a:rPr lang="en-US" dirty="0"/>
              <a:t> or earlobe, if pressed,  will not regain its color immediately ■ Weakness and dizziness ■ Nausea, and possibly vomiting ■ Thirst</a:t>
            </a:r>
          </a:p>
          <a:p>
            <a:r>
              <a:rPr lang="en-US" dirty="0"/>
              <a:t> As the brain’s oxygen supply weakens: </a:t>
            </a:r>
          </a:p>
          <a:p>
            <a:pPr>
              <a:buNone/>
            </a:pPr>
            <a:r>
              <a:rPr lang="en-US" dirty="0"/>
              <a:t> ■ Restlessness and aggressive behavior ■ Yawning and gasping for air ■ Unconsciousness ■ Finally, the heart stops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 To recognize shock </a:t>
            </a:r>
          </a:p>
          <a:p>
            <a:r>
              <a:rPr lang="en-US" dirty="0"/>
              <a:t> To treat any obvious cause of shock</a:t>
            </a:r>
          </a:p>
          <a:p>
            <a:r>
              <a:rPr lang="en-US" dirty="0"/>
              <a:t>To improve the blood supply to the brain, heart, and lungs</a:t>
            </a:r>
          </a:p>
          <a:p>
            <a:r>
              <a:rPr lang="en-US" dirty="0"/>
              <a:t>To arrange urgent transport to  the hospital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85000" lnSpcReduction="10000"/>
          </a:bodyPr>
          <a:lstStyle/>
          <a:p>
            <a:r>
              <a:rPr lang="en-US" dirty="0"/>
              <a:t>Treat any possible cause of shock that you can detect, such  as severe bleeding or serious burns . Reassure the casualty.</a:t>
            </a:r>
          </a:p>
          <a:p>
            <a:r>
              <a:rPr lang="en-US" dirty="0"/>
              <a:t>Help the casualty lie down—on a rug or blanket if there is one, because this will protect him from the cold.</a:t>
            </a:r>
          </a:p>
          <a:p>
            <a:r>
              <a:rPr lang="en-US" dirty="0"/>
              <a:t>Raise and support his legs above the level of his heart to improve blood supply to  the vital organs. </a:t>
            </a:r>
          </a:p>
          <a:p>
            <a:r>
              <a:rPr lang="en-US" dirty="0"/>
              <a:t>Call for emergency help. Tell the dispatcher that you suspect shock. </a:t>
            </a:r>
          </a:p>
          <a:p>
            <a:r>
              <a:rPr lang="en-US" dirty="0"/>
              <a:t>Loosen tight clothing to reduce constriction at the neck, chest, and waist. </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Keep the casualty warm by covering his  body and legs with coats or blankets.</a:t>
            </a:r>
          </a:p>
          <a:p>
            <a:r>
              <a:rPr lang="en-US" dirty="0"/>
              <a:t>Monitor and record vital signs—level of response, breathing, and pulse — while waiting for help to arrive. </a:t>
            </a:r>
          </a:p>
          <a:p>
            <a:pPr>
              <a:buNone/>
            </a:pPr>
            <a:r>
              <a:rPr lang="en-US" b="1" dirty="0"/>
              <a:t>Management:</a:t>
            </a:r>
          </a:p>
          <a:p>
            <a:pPr>
              <a:buNone/>
            </a:pPr>
            <a:r>
              <a:rPr lang="en-US" dirty="0"/>
              <a:t>• Activate the ambulance right away. </a:t>
            </a:r>
          </a:p>
          <a:p>
            <a:pPr>
              <a:buNone/>
            </a:pPr>
            <a:r>
              <a:rPr lang="en-US" dirty="0"/>
              <a:t>• Assist the person to lie on their side to improve circulation, treat any injuries, help them take any medication for an illness</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FINGER WOUND</a:t>
            </a:r>
          </a:p>
        </p:txBody>
      </p:sp>
      <p:sp>
        <p:nvSpPr>
          <p:cNvPr id="3" name="Content Placeholder 2"/>
          <p:cNvSpPr>
            <a:spLocks noGrp="1"/>
          </p:cNvSpPr>
          <p:nvPr>
            <p:ph idx="1"/>
          </p:nvPr>
        </p:nvSpPr>
        <p:spPr/>
        <p:txBody>
          <a:bodyPr>
            <a:normAutofit fontScale="92500" lnSpcReduction="10000"/>
          </a:bodyPr>
          <a:lstStyle/>
          <a:p>
            <a:r>
              <a:rPr lang="en-US" dirty="0"/>
              <a:t>Injuries to the </a:t>
            </a:r>
            <a:r>
              <a:rPr lang="en-US" dirty="0" err="1"/>
              <a:t>ﬁngers</a:t>
            </a:r>
            <a:r>
              <a:rPr lang="en-US" dirty="0"/>
              <a:t> are common and can vary from small cuts and scrapes to wounds with underlying damage to bones, tendons, and ligaments.</a:t>
            </a:r>
          </a:p>
          <a:p>
            <a:r>
              <a:rPr lang="en-US" dirty="0"/>
              <a:t> A cut to a </a:t>
            </a:r>
            <a:r>
              <a:rPr lang="en-US" dirty="0" err="1"/>
              <a:t>ﬁnger</a:t>
            </a:r>
            <a:r>
              <a:rPr lang="en-US" dirty="0"/>
              <a:t> may go through the skin only or it can cut through blood vessels, nerves, and tendons that lie under the skin.</a:t>
            </a:r>
          </a:p>
          <a:p>
            <a:r>
              <a:rPr lang="en-US" dirty="0"/>
              <a:t> Bleeding can be profuse, and possibly bruising, deformity, or loss of movement or sensation  if the underlying structures are damaged.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normAutofit fontScale="92500" lnSpcReduction="20000"/>
          </a:bodyPr>
          <a:lstStyle/>
          <a:p>
            <a:pPr>
              <a:buNone/>
            </a:pPr>
            <a:r>
              <a:rPr lang="en-US" dirty="0"/>
              <a:t>   Seek urgent medical advice if there is:</a:t>
            </a:r>
          </a:p>
          <a:p>
            <a:pPr>
              <a:buNone/>
            </a:pPr>
            <a:r>
              <a:rPr lang="en-US" dirty="0"/>
              <a:t> ■ Severe pain</a:t>
            </a:r>
          </a:p>
          <a:p>
            <a:pPr>
              <a:buNone/>
            </a:pPr>
            <a:r>
              <a:rPr lang="en-US" dirty="0"/>
              <a:t> ■ Severe bleeding </a:t>
            </a:r>
          </a:p>
          <a:p>
            <a:pPr>
              <a:buNone/>
            </a:pPr>
            <a:r>
              <a:rPr lang="en-US" dirty="0"/>
              <a:t>■ Missing tissue or nail, or amputation of part of </a:t>
            </a:r>
            <a:r>
              <a:rPr lang="en-US" dirty="0" err="1"/>
              <a:t>ﬁnger</a:t>
            </a:r>
            <a:r>
              <a:rPr lang="en-US" dirty="0"/>
              <a:t> </a:t>
            </a:r>
          </a:p>
          <a:p>
            <a:pPr>
              <a:buNone/>
            </a:pPr>
            <a:r>
              <a:rPr lang="en-US" dirty="0"/>
              <a:t>■ Obvious deformity</a:t>
            </a:r>
          </a:p>
          <a:p>
            <a:pPr>
              <a:buNone/>
            </a:pPr>
            <a:r>
              <a:rPr lang="en-US" dirty="0"/>
              <a:t> ■ A gaping wound </a:t>
            </a:r>
          </a:p>
          <a:p>
            <a:pPr>
              <a:buNone/>
            </a:pPr>
            <a:r>
              <a:rPr lang="en-US" dirty="0"/>
              <a:t>■ Numbness, weakness, or loss of movement in the </a:t>
            </a:r>
            <a:r>
              <a:rPr lang="en-US" dirty="0" err="1"/>
              <a:t>ﬁnger</a:t>
            </a:r>
            <a:r>
              <a:rPr lang="en-US" dirty="0"/>
              <a:t> or hand </a:t>
            </a:r>
          </a:p>
          <a:p>
            <a:pPr>
              <a:buNone/>
            </a:pPr>
            <a:r>
              <a:rPr lang="en-US" dirty="0"/>
              <a:t>■ A foreign object in the wound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AID PRIORITIES</a:t>
            </a:r>
          </a:p>
        </p:txBody>
      </p:sp>
      <p:sp>
        <p:nvSpPr>
          <p:cNvPr id="3" name="Content Placeholder 2"/>
          <p:cNvSpPr>
            <a:spLocks noGrp="1"/>
          </p:cNvSpPr>
          <p:nvPr>
            <p:ph idx="1"/>
          </p:nvPr>
        </p:nvSpPr>
        <p:spPr/>
        <p:txBody>
          <a:bodyPr>
            <a:normAutofit fontScale="92500" lnSpcReduction="10000"/>
          </a:bodyPr>
          <a:lstStyle/>
          <a:p>
            <a:pPr>
              <a:buNone/>
            </a:pPr>
            <a:r>
              <a:rPr lang="en-US" dirty="0"/>
              <a:t> ■ Assess a situation quickly and calmly. </a:t>
            </a:r>
          </a:p>
          <a:p>
            <a:pPr>
              <a:buNone/>
            </a:pPr>
            <a:r>
              <a:rPr lang="en-US" dirty="0"/>
              <a:t>■ Protect yourself and any casualties from danger—never put yourself at risk . </a:t>
            </a:r>
          </a:p>
          <a:p>
            <a:pPr>
              <a:buNone/>
            </a:pPr>
            <a:r>
              <a:rPr lang="en-US" dirty="0"/>
              <a:t>■ Prevent cross-contamination between yourself and the casualty as best as possible. </a:t>
            </a:r>
          </a:p>
          <a:p>
            <a:pPr>
              <a:buNone/>
            </a:pPr>
            <a:r>
              <a:rPr lang="en-US" dirty="0"/>
              <a:t>■ Comfort and reassure casualties. </a:t>
            </a:r>
          </a:p>
          <a:p>
            <a:pPr>
              <a:buNone/>
            </a:pPr>
            <a:r>
              <a:rPr lang="en-US" dirty="0"/>
              <a:t>■ Assess the casualty: identify, as best as you can, the injury or nature of illness affecting a casualty .</a:t>
            </a:r>
          </a:p>
          <a:p>
            <a:pPr>
              <a:buNone/>
            </a:pPr>
            <a:r>
              <a:rPr lang="en-US" dirty="0"/>
              <a:t> </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pPr>
              <a:buNone/>
            </a:pPr>
            <a:r>
              <a:rPr lang="en-US" dirty="0"/>
              <a:t>■ To control bleeding </a:t>
            </a:r>
          </a:p>
          <a:p>
            <a:pPr>
              <a:buNone/>
            </a:pPr>
            <a:r>
              <a:rPr lang="en-US" dirty="0"/>
              <a:t>■ To assess whether or not the wound needs a medical assessment </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lnSpcReduction="20000"/>
          </a:bodyPr>
          <a:lstStyle/>
          <a:p>
            <a:r>
              <a:rPr lang="en-US" dirty="0"/>
              <a:t>If the wound to the </a:t>
            </a:r>
            <a:r>
              <a:rPr lang="en-US" dirty="0" err="1"/>
              <a:t>ﬁnger</a:t>
            </a:r>
            <a:r>
              <a:rPr lang="en-US" dirty="0"/>
              <a:t> breaks the skin, it should be cleaned with soap and water like any other abrasion. </a:t>
            </a:r>
          </a:p>
          <a:p>
            <a:r>
              <a:rPr lang="en-US" dirty="0"/>
              <a:t>Press a sterile dressing or clean gauze pad on the wound and apply direct pressure to control bleeding.</a:t>
            </a:r>
          </a:p>
          <a:p>
            <a:r>
              <a:rPr lang="en-US" dirty="0"/>
              <a:t>When the bleeding has stopped, cover the wound  to protect it. Use an adhesive dressing or for a larger wound apply a dressing pad, secured with a tubular gauze bandage.  If there is a fracture or dislocation, the </a:t>
            </a:r>
            <a:r>
              <a:rPr lang="en-US" dirty="0" err="1"/>
              <a:t>ﬁnger</a:t>
            </a:r>
            <a:r>
              <a:rPr lang="en-US" dirty="0"/>
              <a:t> should be splinted.</a:t>
            </a:r>
          </a:p>
          <a:p>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6BAE-9A31-4C7E-8F76-050441A07D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75ABBA-407E-4AAE-8726-5AA1789FA2A0}"/>
              </a:ext>
            </a:extLst>
          </p:cNvPr>
          <p:cNvSpPr>
            <a:spLocks noGrp="1"/>
          </p:cNvSpPr>
          <p:nvPr>
            <p:ph idx="1"/>
          </p:nvPr>
        </p:nvSpPr>
        <p:spPr/>
        <p:txBody>
          <a:bodyPr/>
          <a:lstStyle/>
          <a:p>
            <a:r>
              <a:rPr lang="en-US" dirty="0"/>
              <a:t>Seek medical help if  necessary. If you need to take the casualty to the hospital, support the injured arm in an elevation sling .</a:t>
            </a:r>
          </a:p>
          <a:p>
            <a:r>
              <a:rPr lang="en-US" dirty="0"/>
              <a:t>Raise and support the  injured hand and maintain pressure on the wound until the bleeding stops.</a:t>
            </a:r>
          </a:p>
          <a:p>
            <a:endParaRPr lang="en-US" dirty="0"/>
          </a:p>
        </p:txBody>
      </p:sp>
    </p:spTree>
    <p:extLst>
      <p:ext uri="{BB962C8B-B14F-4D97-AF65-F5344CB8AC3E}">
        <p14:creationId xmlns:p14="http://schemas.microsoft.com/office/powerpoint/2010/main" val="375790992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TO THE PALM</a:t>
            </a:r>
          </a:p>
        </p:txBody>
      </p:sp>
      <p:sp>
        <p:nvSpPr>
          <p:cNvPr id="3" name="Content Placeholder 2"/>
          <p:cNvSpPr>
            <a:spLocks noGrp="1"/>
          </p:cNvSpPr>
          <p:nvPr>
            <p:ph idx="1"/>
          </p:nvPr>
        </p:nvSpPr>
        <p:spPr/>
        <p:txBody>
          <a:bodyPr/>
          <a:lstStyle/>
          <a:p>
            <a:r>
              <a:rPr lang="en-US" dirty="0"/>
              <a:t>The palm of the hand has a good blood supply, which is why  a wound there may cause profuse bleeding. A deep wound to the palm may sever tendons and nerves in the hand and result in loss of feeling or movement in the </a:t>
            </a:r>
            <a:r>
              <a:rPr lang="en-US" dirty="0" err="1"/>
              <a:t>ﬁngers</a:t>
            </a:r>
            <a:r>
              <a:rPr lang="en-US" dirty="0"/>
              <a:t>. </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Bandaging the </a:t>
            </a:r>
            <a:r>
              <a:rPr lang="en-US" dirty="0" err="1"/>
              <a:t>ﬁst</a:t>
            </a:r>
            <a:r>
              <a:rPr lang="en-US" dirty="0"/>
              <a:t> can be an </a:t>
            </a:r>
            <a:r>
              <a:rPr lang="en-US" dirty="0" err="1"/>
              <a:t>eﬀective</a:t>
            </a:r>
            <a:r>
              <a:rPr lang="en-US" dirty="0"/>
              <a:t> way to control bleeding.  </a:t>
            </a:r>
          </a:p>
          <a:p>
            <a:r>
              <a:rPr lang="en-US" dirty="0"/>
              <a:t>If, however, a casualty has a foreign object embedded in a palm wound, it will be impossible to clench the </a:t>
            </a:r>
            <a:r>
              <a:rPr lang="en-US" dirty="0" err="1"/>
              <a:t>ﬁst</a:t>
            </a:r>
            <a:r>
              <a:rPr lang="en-US" dirty="0"/>
              <a:t>. In such cases, control the bleeding and bandage the injury.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AIMS</a:t>
            </a:r>
            <a:br>
              <a:rPr lang="en-US" dirty="0"/>
            </a:br>
            <a:endParaRPr lang="en-US" dirty="0"/>
          </a:p>
        </p:txBody>
      </p:sp>
      <p:sp>
        <p:nvSpPr>
          <p:cNvPr id="3" name="Content Placeholder 2"/>
          <p:cNvSpPr>
            <a:spLocks noGrp="1"/>
          </p:cNvSpPr>
          <p:nvPr>
            <p:ph idx="1"/>
          </p:nvPr>
        </p:nvSpPr>
        <p:spPr/>
        <p:txBody>
          <a:bodyPr/>
          <a:lstStyle/>
          <a:p>
            <a:pPr>
              <a:buNone/>
            </a:pPr>
            <a:r>
              <a:rPr lang="en-US" dirty="0"/>
              <a:t>■ To control bleeding </a:t>
            </a:r>
          </a:p>
          <a:p>
            <a:pPr>
              <a:buNone/>
            </a:pPr>
            <a:r>
              <a:rPr lang="en-US" dirty="0"/>
              <a:t>■  To prevent and minimize the </a:t>
            </a:r>
            <a:r>
              <a:rPr lang="en-US" dirty="0" err="1"/>
              <a:t>eﬀects</a:t>
            </a:r>
            <a:r>
              <a:rPr lang="en-US" dirty="0"/>
              <a:t>  of shock </a:t>
            </a:r>
          </a:p>
          <a:p>
            <a:pPr>
              <a:buNone/>
            </a:pPr>
            <a:r>
              <a:rPr lang="en-US" dirty="0"/>
              <a:t>■  To arrange transportation to the hospital</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wound to the palm breaks the skin, it should be cleaned with soap and water. </a:t>
            </a:r>
          </a:p>
          <a:p>
            <a:r>
              <a:rPr lang="en-US" dirty="0"/>
              <a:t>Press a sterile dressing or clean pad </a:t>
            </a:r>
            <a:r>
              <a:rPr lang="en-US" dirty="0" err="1"/>
              <a:t>ﬁrmly</a:t>
            </a:r>
            <a:r>
              <a:rPr lang="en-US" dirty="0"/>
              <a:t> into the palm, and ask the casualty to clench his </a:t>
            </a:r>
            <a:r>
              <a:rPr lang="en-US" dirty="0" err="1"/>
              <a:t>ﬁst</a:t>
            </a:r>
            <a:r>
              <a:rPr lang="en-US" dirty="0"/>
              <a:t> over it or to grasp his </a:t>
            </a:r>
            <a:r>
              <a:rPr lang="en-US" dirty="0" err="1"/>
              <a:t>ﬁst</a:t>
            </a:r>
            <a:r>
              <a:rPr lang="en-US" dirty="0"/>
              <a:t> with his other hand.</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Raise and support the hand. Bandage the casualty’s </a:t>
            </a:r>
            <a:r>
              <a:rPr lang="en-US" dirty="0" err="1"/>
              <a:t>ﬁngers</a:t>
            </a:r>
            <a:r>
              <a:rPr lang="en-US" dirty="0"/>
              <a:t> so that they are clenched over the pad; leave the thumb free so that you can check circulation. </a:t>
            </a:r>
          </a:p>
          <a:p>
            <a:r>
              <a:rPr lang="en-US" dirty="0"/>
              <a:t> Tie the ends of the bandage over the top of the </a:t>
            </a:r>
            <a:r>
              <a:rPr lang="en-US" dirty="0" err="1"/>
              <a:t>ﬁngers</a:t>
            </a:r>
            <a:r>
              <a:rPr lang="en-US" dirty="0"/>
              <a:t> to help maintain pressure.</a:t>
            </a:r>
          </a:p>
          <a:p>
            <a:r>
              <a:rPr lang="en-US" dirty="0"/>
              <a:t>Support the arm in an elevation sling </a:t>
            </a:r>
          </a:p>
          <a:p>
            <a:r>
              <a:rPr lang="en-US" dirty="0"/>
              <a:t> Arrange to take or send him  to the hospital.</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WOUND AT A JOINT CREASE</a:t>
            </a:r>
          </a:p>
        </p:txBody>
      </p:sp>
      <p:sp>
        <p:nvSpPr>
          <p:cNvPr id="3" name="Content Placeholder 2"/>
          <p:cNvSpPr>
            <a:spLocks noGrp="1"/>
          </p:cNvSpPr>
          <p:nvPr>
            <p:ph idx="1"/>
          </p:nvPr>
        </p:nvSpPr>
        <p:spPr/>
        <p:txBody>
          <a:bodyPr/>
          <a:lstStyle/>
          <a:p>
            <a:r>
              <a:rPr lang="en-US" dirty="0"/>
              <a:t>Large blood vessels pass across the inside of the elbow and back of the knee.</a:t>
            </a:r>
          </a:p>
          <a:p>
            <a:r>
              <a:rPr lang="en-US" dirty="0"/>
              <a:t> If severed, these vessels will bleed profusely. The steps given below help control bleeding and shock. </a:t>
            </a:r>
          </a:p>
          <a:p>
            <a:r>
              <a:rPr lang="en-US" dirty="0"/>
              <a:t>Take care to ensure that there is adequate circulation to the part of the limb beyond the bandage.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YOUR AIMS</a:t>
            </a:r>
          </a:p>
          <a:p>
            <a:pPr>
              <a:buNone/>
            </a:pPr>
            <a:r>
              <a:rPr lang="en-US" dirty="0"/>
              <a:t>■ To control bleeding</a:t>
            </a:r>
          </a:p>
          <a:p>
            <a:pPr>
              <a:buNone/>
            </a:pPr>
            <a:r>
              <a:rPr lang="en-US" dirty="0"/>
              <a:t> ■  To prevent and minimize the </a:t>
            </a:r>
            <a:r>
              <a:rPr lang="en-US" dirty="0" err="1"/>
              <a:t>eﬀects</a:t>
            </a:r>
            <a:r>
              <a:rPr lang="en-US" dirty="0"/>
              <a:t>  of shock</a:t>
            </a:r>
          </a:p>
          <a:p>
            <a:pPr>
              <a:buNone/>
            </a:pPr>
            <a:r>
              <a:rPr lang="en-US" dirty="0"/>
              <a:t> ■  To arrange transportation to the hospital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Font typeface="Wingdings" pitchFamily="2" charset="2"/>
              <a:buChar char="§"/>
            </a:pPr>
            <a:r>
              <a:rPr lang="en-US" dirty="0"/>
              <a:t>Give early treatment, and treat the casualties with the most serious (life-threatening) conditions first.</a:t>
            </a:r>
          </a:p>
          <a:p>
            <a:pPr>
              <a:buNone/>
            </a:pPr>
            <a:r>
              <a:rPr lang="en-US" dirty="0"/>
              <a:t> ■ Arrange for appropriate help: call for emergency help if you suspect serious injury or illness; take or send the casualty to the hospital; transfer him into  the care of a healthcare professional, or to a higher level of medical care</a:t>
            </a:r>
          </a:p>
          <a:p>
            <a:pPr>
              <a:buFont typeface="Wingdings" pitchFamily="2" charset="2"/>
              <a:buChar char="§"/>
            </a:pPr>
            <a:r>
              <a:rPr lang="en-US" dirty="0"/>
              <a:t>Stay with a casualty until care is available.</a:t>
            </a:r>
          </a:p>
          <a:p>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85000" lnSpcReduction="20000"/>
          </a:bodyPr>
          <a:lstStyle/>
          <a:p>
            <a:r>
              <a:rPr lang="en-US" dirty="0"/>
              <a:t>Arrange to take or send him to the hospital. Every ten minutes, check the circulation  in the lower part of the limb.  If there is no pulse, loosen the dressing a bit. If active bleeding recurs, tighten it.</a:t>
            </a:r>
          </a:p>
          <a:p>
            <a:r>
              <a:rPr lang="en-US" dirty="0"/>
              <a:t>Raise and support the limb.  If possible, help the casualty lie down with his legs raised and supported. If you are unable to control the bleeding and you are trained to use a tourniquet.</a:t>
            </a:r>
          </a:p>
          <a:p>
            <a:r>
              <a:rPr lang="en-US" dirty="0"/>
              <a:t>Firmly press a sterile dressing or clean gauze pad on the injury. If the casualty is alone and must apply pressure himself, it may help to bend the joint as far as it will go, holding the pad </a:t>
            </a:r>
            <a:r>
              <a:rPr lang="en-US" dirty="0" err="1"/>
              <a:t>ﬁrmly</a:t>
            </a:r>
            <a:r>
              <a:rPr lang="en-US" dirty="0"/>
              <a:t> in place.</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ABDOMINAL WOUND</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A stab wound, gunshot, or crush injury to the abdomen may cause a serious wound. </a:t>
            </a:r>
          </a:p>
          <a:p>
            <a:r>
              <a:rPr lang="en-US" dirty="0"/>
              <a:t>Organs and large blood vessels can be punctured, lacerated, or ruptured.</a:t>
            </a:r>
          </a:p>
          <a:p>
            <a:r>
              <a:rPr lang="en-US" dirty="0"/>
              <a:t> There may be external bleeding, protruding abdominal contents, and internal bleeding and injury.</a:t>
            </a:r>
          </a:p>
          <a:p>
            <a:r>
              <a:rPr lang="en-US" dirty="0"/>
              <a:t> External bleeding and wounds can be treated as below. </a:t>
            </a:r>
          </a:p>
          <a:p>
            <a:endParaRPr lang="en-US" dirty="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lnSpcReduction="20000"/>
          </a:bodyPr>
          <a:lstStyle/>
          <a:p>
            <a:r>
              <a:rPr lang="en-US" dirty="0"/>
              <a:t>Help the casualty lie down on a </a:t>
            </a:r>
            <a:r>
              <a:rPr lang="en-US" dirty="0" err="1"/>
              <a:t>ﬁrm</a:t>
            </a:r>
            <a:r>
              <a:rPr lang="en-US" dirty="0"/>
              <a:t> surface, on a blanket if available. Loosen any tight clothing, such as a belt or a shirt.</a:t>
            </a:r>
          </a:p>
          <a:p>
            <a:r>
              <a:rPr lang="en-US" dirty="0"/>
              <a:t>Cover wound with a sterile dressing and hold it </a:t>
            </a:r>
            <a:r>
              <a:rPr lang="en-US" dirty="0" err="1"/>
              <a:t>ﬁrmly</a:t>
            </a:r>
            <a:r>
              <a:rPr lang="en-US" dirty="0"/>
              <a:t>; the casualty may be able to help. Raise and support the casualty’s knees to ease strain on injury. </a:t>
            </a:r>
          </a:p>
          <a:p>
            <a:r>
              <a:rPr lang="en-US" dirty="0"/>
              <a:t>Call for emergency help. Treat the casualty for shock. Monitor and record vital signs—breathing, pulse, and level of response—  while waiting for help to arrive.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normAutofit fontScale="92500" lnSpcReduction="10000"/>
          </a:bodyPr>
          <a:lstStyle/>
          <a:p>
            <a:r>
              <a:rPr lang="en-US" dirty="0"/>
              <a:t> Do not touch any protruding intestine, and do not put pressure on the wound.</a:t>
            </a:r>
          </a:p>
          <a:p>
            <a:r>
              <a:rPr lang="en-US" dirty="0"/>
              <a:t> Cover the area with a clean plastic bag or plastic wrap to prevent the wound from drying out. Help the casualty bend his knees. </a:t>
            </a:r>
          </a:p>
          <a:p>
            <a:r>
              <a:rPr lang="en-US" dirty="0"/>
              <a:t>If the casualty loses consciousness and is not breathing normally,  begin CPR with chest compressions . </a:t>
            </a:r>
          </a:p>
          <a:p>
            <a:r>
              <a:rPr lang="en-US" dirty="0"/>
              <a:t>Do not allow the casualty to eat or drink because an anesthetic  may be needed.</a:t>
            </a:r>
          </a:p>
          <a:p>
            <a:endParaRPr lang="en-US"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pPr>
              <a:buNone/>
            </a:pPr>
            <a:r>
              <a:rPr lang="en-US" dirty="0"/>
              <a:t>■ To minimize shock </a:t>
            </a:r>
          </a:p>
          <a:p>
            <a:pPr>
              <a:buNone/>
            </a:pPr>
            <a:r>
              <a:rPr lang="en-US" dirty="0"/>
              <a:t>■  To arrange urgent removal  to the hospital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VAGINAL BLEEDING</a:t>
            </a:r>
            <a:br>
              <a:rPr lang="en-US" dirty="0"/>
            </a:br>
            <a:endParaRPr lang="en-US" dirty="0"/>
          </a:p>
        </p:txBody>
      </p:sp>
      <p:sp>
        <p:nvSpPr>
          <p:cNvPr id="3" name="Content Placeholder 2"/>
          <p:cNvSpPr>
            <a:spLocks noGrp="1"/>
          </p:cNvSpPr>
          <p:nvPr>
            <p:ph idx="1"/>
          </p:nvPr>
        </p:nvSpPr>
        <p:spPr/>
        <p:txBody>
          <a:bodyPr>
            <a:normAutofit/>
          </a:bodyPr>
          <a:lstStyle/>
          <a:p>
            <a:r>
              <a:rPr lang="en-US" dirty="0"/>
              <a:t>Be sensitive to the woman’s feelings. The bleeding is possibly menstrual bleeding, but it can also indicate a more serious condition such as miscarriage, pregnancy including ruptured ectopic pregnancy, recent termination of pregnancy, childbirth, or injury as a result of sexual assault. If the bleeding is severe, shock may develop.</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a woman has been sexually assaulted, it is vital to preserve the evidence if possible. Gently advise her to refrain from washing or using the toilet until a forensic examination has been performed. </a:t>
            </a:r>
          </a:p>
          <a:p>
            <a:r>
              <a:rPr lang="en-US" dirty="0"/>
              <a:t>If she wishes to remove clothing, keep it intact in a clean brown bag if possible.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Allow the woman privacy and give her a sanitary napkin. Make her comfortable in whichever position she prefers.</a:t>
            </a:r>
          </a:p>
          <a:p>
            <a:r>
              <a:rPr lang="en-US" dirty="0"/>
              <a:t>If she has menstrual period pains, she may take the recommended dose of acetaminophen or ibuprofen.</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If bleeding is severe, call for emergency help. </a:t>
            </a:r>
          </a:p>
          <a:p>
            <a:r>
              <a:rPr lang="en-US" dirty="0"/>
              <a:t>Treat for shock  </a:t>
            </a:r>
          </a:p>
          <a:p>
            <a:r>
              <a:rPr lang="en-US" dirty="0"/>
              <a:t>Monitor and record vital  signs while waiting for help.</a:t>
            </a:r>
          </a:p>
          <a:p>
            <a:pPr>
              <a:buNone/>
            </a:pPr>
            <a:r>
              <a:rPr lang="en-US" b="1" dirty="0"/>
              <a:t>YOUR AIMS</a:t>
            </a:r>
          </a:p>
          <a:p>
            <a:pPr>
              <a:buNone/>
            </a:pPr>
            <a:r>
              <a:rPr lang="en-US" dirty="0"/>
              <a:t>■ To make the woman comfortable and reassure her</a:t>
            </a:r>
          </a:p>
          <a:p>
            <a:pPr>
              <a:buNone/>
            </a:pPr>
            <a:r>
              <a:rPr lang="en-US" dirty="0"/>
              <a:t> ■ To arrange removal to the hospital  if necessary</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BLEEDING VARICOSE VEIN</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Veins contain one-way valves that keep the blood </a:t>
            </a:r>
            <a:r>
              <a:rPr lang="en-US" dirty="0" err="1"/>
              <a:t>ﬂowing</a:t>
            </a:r>
            <a:r>
              <a:rPr lang="en-US" dirty="0"/>
              <a:t> toward the heart. If these valves fail, blood collects (pools) behind them and makes the veins swell. This problem, called varicose veins, usually develops in the legs. </a:t>
            </a:r>
          </a:p>
          <a:p>
            <a:r>
              <a:rPr lang="en-US" dirty="0"/>
              <a:t>A varicose vein has taut, thin walls and is often raised, typically producing </a:t>
            </a:r>
            <a:r>
              <a:rPr lang="en-US" dirty="0" err="1"/>
              <a:t>knobbly</a:t>
            </a:r>
            <a:r>
              <a:rPr lang="en-US" dirty="0"/>
              <a:t> skin over the aﬀected area. The vein can be burst by a gentle knock, and this may result in profuse bleeding. Shock will quickly develop if bleeding is not controlled.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a first aider</a:t>
            </a:r>
          </a:p>
        </p:txBody>
      </p:sp>
      <p:sp>
        <p:nvSpPr>
          <p:cNvPr id="3" name="Content Placeholder 2"/>
          <p:cNvSpPr>
            <a:spLocks noGrp="1"/>
          </p:cNvSpPr>
          <p:nvPr>
            <p:ph idx="1"/>
          </p:nvPr>
        </p:nvSpPr>
        <p:spPr>
          <a:xfrm>
            <a:off x="457200" y="1676400"/>
            <a:ext cx="8229600" cy="4525963"/>
          </a:xfrm>
        </p:spPr>
        <p:txBody>
          <a:bodyPr>
            <a:normAutofit fontScale="92500" lnSpcReduction="20000"/>
          </a:bodyPr>
          <a:lstStyle/>
          <a:p>
            <a:pPr>
              <a:buNone/>
            </a:pPr>
            <a:r>
              <a:rPr lang="en-US" dirty="0"/>
              <a:t>A) Organization</a:t>
            </a:r>
          </a:p>
          <a:p>
            <a:pPr>
              <a:buNone/>
            </a:pPr>
            <a:endParaRPr lang="en-US" dirty="0"/>
          </a:p>
          <a:p>
            <a:pPr>
              <a:buNone/>
            </a:pPr>
            <a:r>
              <a:rPr lang="en-US" dirty="0"/>
              <a:t>■Make the area safe; for example, control traffic and keep onlookers away. </a:t>
            </a:r>
          </a:p>
          <a:p>
            <a:pPr>
              <a:buNone/>
            </a:pPr>
            <a:r>
              <a:rPr lang="en-US" dirty="0"/>
              <a:t>■ Call  for emergency help if the casualty needs urgent medical attention and should be transported to the hospital in an ambulance, for example, when you suspect a heart attack. </a:t>
            </a:r>
          </a:p>
          <a:p>
            <a:pPr>
              <a:buNone/>
            </a:pPr>
            <a:r>
              <a:rPr lang="en-US" dirty="0"/>
              <a:t>Obtain first aid equipment, for example an AED (automated external defibrillator). </a:t>
            </a:r>
          </a:p>
          <a:p>
            <a:pPr>
              <a:buNone/>
            </a:pPr>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To control bleeding</a:t>
            </a:r>
          </a:p>
          <a:p>
            <a:r>
              <a:rPr lang="en-US" dirty="0"/>
              <a:t>To prevent and minimize shock </a:t>
            </a:r>
          </a:p>
          <a:p>
            <a:r>
              <a:rPr lang="en-US" dirty="0"/>
              <a:t> To arrange urgent removal  to the hospital</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85000" lnSpcReduction="10000"/>
          </a:bodyPr>
          <a:lstStyle/>
          <a:p>
            <a:r>
              <a:rPr lang="en-US" dirty="0"/>
              <a:t>Help the casualty lie down on his back. Raise and support the injured leg as high as possible immediately, because this reduces the amount of bleeding.</a:t>
            </a:r>
          </a:p>
          <a:p>
            <a:r>
              <a:rPr lang="en-US" dirty="0"/>
              <a:t>Rest the injured leg on your shoulder or on a chair. Apply </a:t>
            </a:r>
            <a:r>
              <a:rPr lang="en-US" dirty="0" err="1"/>
              <a:t>ﬁrm</a:t>
            </a:r>
            <a:r>
              <a:rPr lang="en-US" dirty="0"/>
              <a:t>, direct pressure on the injury, using a sterile dressing, or a clean gauze pad, until the blood loss is under control. If necessary, carefully cut away clothing to expose the site of the bleeding.</a:t>
            </a:r>
          </a:p>
          <a:p>
            <a:r>
              <a:rPr lang="en-US" dirty="0"/>
              <a:t>Remove garments such as girdles or pantyhose because these may cause the bleeding to continue.</a:t>
            </a:r>
          </a:p>
          <a:p>
            <a:endParaRPr lang="en-US"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Keeping the leg raised, put another large, soft pad over the dressing. Bandage it </a:t>
            </a:r>
            <a:r>
              <a:rPr lang="en-US" dirty="0" err="1"/>
              <a:t>ﬁrmly</a:t>
            </a:r>
            <a:r>
              <a:rPr lang="en-US" dirty="0"/>
              <a:t> enough to exert even pressure, but not so tightly that the circulation in the limb is impaired. </a:t>
            </a:r>
          </a:p>
          <a:p>
            <a:r>
              <a:rPr lang="en-US" dirty="0"/>
              <a:t>Call for emergency help. Keep the injured leg raised and supported until the ambulance arrives. Monitor and record vital signs—level of response, breathing, and pulse—regularly until help arrives. In addition, check the circulation in the limb beyond the bandage  every ten minutes.</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Abdominal wound</a:t>
            </a:r>
          </a:p>
          <a:p>
            <a:r>
              <a:rPr lang="en-US" dirty="0"/>
              <a:t>Vaginal bleeding</a:t>
            </a:r>
          </a:p>
          <a:p>
            <a:r>
              <a:rPr lang="en-US" dirty="0"/>
              <a:t>Bleeding from the varicose vein</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 IN ADULTS </a:t>
            </a:r>
          </a:p>
        </p:txBody>
      </p:sp>
      <p:sp>
        <p:nvSpPr>
          <p:cNvPr id="3" name="Content Placeholder 2"/>
          <p:cNvSpPr>
            <a:spLocks noGrp="1"/>
          </p:cNvSpPr>
          <p:nvPr>
            <p:ph idx="1"/>
          </p:nvPr>
        </p:nvSpPr>
        <p:spPr/>
        <p:txBody>
          <a:bodyPr>
            <a:normAutofit fontScale="92500" lnSpcReduction="10000"/>
          </a:bodyPr>
          <a:lstStyle/>
          <a:p>
            <a:r>
              <a:rPr lang="en-US" dirty="0"/>
              <a:t>A seizure (convulsion)—consists of involuntary contractions of many of the muscles in the body. </a:t>
            </a:r>
          </a:p>
          <a:p>
            <a:r>
              <a:rPr lang="en-US" dirty="0"/>
              <a:t>The condition is due to a disturbance in the electrical activity of the brain. Seizures usually result in loss or impairment of consciousness. </a:t>
            </a:r>
          </a:p>
          <a:p>
            <a:r>
              <a:rPr lang="en-US" dirty="0"/>
              <a:t>The most common cause is epilepsy. Other causes include head injury, some brain-damaging diseases, shortage of oxygen or glucose in the brain, and the intake of certain poisons, including alcohol or drugs. </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Epileptic seizures result from recurrent, major disturbances of brain activity. </a:t>
            </a:r>
          </a:p>
          <a:p>
            <a:r>
              <a:rPr lang="en-US" dirty="0"/>
              <a:t>These seizures can be sudden and dramatic. Just before a seizure, a casualty may have a brief warning period (aura) with, for example, a strange feeling or a particular smell or taste. </a:t>
            </a:r>
          </a:p>
          <a:p>
            <a:r>
              <a:rPr lang="en-US" dirty="0"/>
              <a:t>Care must always include maintaining an open, clear airway and a monitoring of the casualty’s vital signs—level of response, breathing, and pulse. </a:t>
            </a:r>
          </a:p>
          <a:p>
            <a:r>
              <a:rPr lang="en-US" dirty="0"/>
              <a:t>Protect the casualty from further harm  during a seizure and arrange appropriate aftercare once  he has recovered.</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normAutofit fontScale="77500" lnSpcReduction="20000"/>
          </a:bodyPr>
          <a:lstStyle/>
          <a:p>
            <a:r>
              <a:rPr lang="en-US" dirty="0"/>
              <a:t> Do not move the casualty unless he is in immediate danger  or is vomiting.</a:t>
            </a:r>
          </a:p>
          <a:p>
            <a:r>
              <a:rPr lang="en-US" dirty="0"/>
              <a:t> Do not put anything in his mouth or attempt to restrain him during a seizure. </a:t>
            </a:r>
          </a:p>
          <a:p>
            <a:r>
              <a:rPr lang="en-US" dirty="0"/>
              <a:t>Call for emergency help if:</a:t>
            </a:r>
          </a:p>
          <a:p>
            <a:pPr>
              <a:buNone/>
            </a:pPr>
            <a:r>
              <a:rPr lang="en-US" dirty="0"/>
              <a:t> ■  The casualty is having repeated seizures or having his  </a:t>
            </a:r>
            <a:r>
              <a:rPr lang="en-US" dirty="0" err="1"/>
              <a:t>ﬁrst</a:t>
            </a:r>
            <a:r>
              <a:rPr lang="en-US" dirty="0"/>
              <a:t> seizure. </a:t>
            </a:r>
          </a:p>
          <a:p>
            <a:pPr>
              <a:buNone/>
            </a:pPr>
            <a:r>
              <a:rPr lang="en-US" dirty="0"/>
              <a:t>■ The casualty is not aware of any reason for the seizure. </a:t>
            </a:r>
          </a:p>
          <a:p>
            <a:pPr>
              <a:buNone/>
            </a:pPr>
            <a:r>
              <a:rPr lang="en-US" dirty="0"/>
              <a:t>■ The seizure continues for more than </a:t>
            </a:r>
            <a:r>
              <a:rPr lang="en-US" dirty="0" err="1"/>
              <a:t>ﬁve</a:t>
            </a:r>
            <a:r>
              <a:rPr lang="en-US" dirty="0"/>
              <a:t> minutes. </a:t>
            </a:r>
          </a:p>
          <a:p>
            <a:pPr>
              <a:buNone/>
            </a:pPr>
            <a:r>
              <a:rPr lang="en-US" dirty="0"/>
              <a:t>■ The casualty is unconscious for more than ten minutes.</a:t>
            </a:r>
          </a:p>
          <a:p>
            <a:pPr>
              <a:buNone/>
            </a:pPr>
            <a:r>
              <a:rPr lang="en-US" dirty="0"/>
              <a:t> ■ The casualty has sustained  an injury to another part of  the body.</a:t>
            </a:r>
          </a:p>
          <a:p>
            <a:endParaRPr lang="en-US"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ABSENT SEIZURES</a:t>
            </a:r>
          </a:p>
        </p:txBody>
      </p:sp>
      <p:sp>
        <p:nvSpPr>
          <p:cNvPr id="3" name="Content Placeholder 2"/>
          <p:cNvSpPr>
            <a:spLocks noGrp="1"/>
          </p:cNvSpPr>
          <p:nvPr>
            <p:ph idx="1"/>
          </p:nvPr>
        </p:nvSpPr>
        <p:spPr/>
        <p:txBody>
          <a:bodyPr>
            <a:normAutofit fontScale="85000" lnSpcReduction="10000"/>
          </a:bodyPr>
          <a:lstStyle/>
          <a:p>
            <a:r>
              <a:rPr lang="en-US" dirty="0"/>
              <a:t>Some people experience a mild  form of epilepsy known as absence seizures, during which they appear distant and unaware of their surroundings. </a:t>
            </a:r>
          </a:p>
          <a:p>
            <a:r>
              <a:rPr lang="en-US" dirty="0"/>
              <a:t>These seizures tend to </a:t>
            </a:r>
            <a:r>
              <a:rPr lang="en-US" dirty="0" err="1"/>
              <a:t>aﬀect</a:t>
            </a:r>
            <a:r>
              <a:rPr lang="en-US" dirty="0"/>
              <a:t> children more than adults, and a more severe seizure with convulsions may follow. </a:t>
            </a:r>
          </a:p>
          <a:p>
            <a:r>
              <a:rPr lang="en-US" dirty="0"/>
              <a:t>A casualty may suddenly “switch </a:t>
            </a:r>
            <a:r>
              <a:rPr lang="en-US" dirty="0" err="1"/>
              <a:t>oﬀ</a:t>
            </a:r>
            <a:r>
              <a:rPr lang="en-US" dirty="0"/>
              <a:t>” and stare blankly </a:t>
            </a:r>
            <a:r>
              <a:rPr lang="en-US" dirty="0" err="1"/>
              <a:t>ahaed</a:t>
            </a:r>
            <a:r>
              <a:rPr lang="en-US" dirty="0"/>
              <a:t>. You may notice slight or localized twitching or jerking of the lips, eyelids, head, or limbs and/ or odd “automatic” movements, such as lip-smacking or making noises. </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If a casualty has an absence seizure:</a:t>
            </a:r>
          </a:p>
          <a:p>
            <a:pPr>
              <a:buFont typeface="Wingdings" pitchFamily="2" charset="2"/>
              <a:buChar char="§"/>
            </a:pPr>
            <a:r>
              <a:rPr lang="en-US" dirty="0"/>
              <a:t>   Help him sit down in a quiet place </a:t>
            </a:r>
          </a:p>
          <a:p>
            <a:pPr>
              <a:buNone/>
            </a:pPr>
            <a:r>
              <a:rPr lang="en-US" dirty="0"/>
              <a:t>    ■ Remove any potentially dangerous items such as hot drinks and sharp objects </a:t>
            </a:r>
          </a:p>
          <a:p>
            <a:pPr>
              <a:buNone/>
            </a:pPr>
            <a:r>
              <a:rPr lang="en-US" dirty="0"/>
              <a:t>    ■ Talk to him in a  calm and reassuring way and stay with him until he has fully recovered ■ Advise him to seek medical advice if he is unaware of his condition or does not fully recover.</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a:bodyPr>
          <a:lstStyle/>
          <a:p>
            <a:r>
              <a:rPr lang="en-US" dirty="0"/>
              <a:t>Make space around the casualty, and ask bystanders to move away. Remove potentially dangerous items, such as hot drinks and sharp objects. Note the time that the seizure started.</a:t>
            </a:r>
          </a:p>
          <a:p>
            <a:r>
              <a:rPr lang="en-US" dirty="0"/>
              <a:t>Protect the casualty’s head from objects nearby; place soft padding such as rolled towels underneath or around his neck if possible. Loosen tight clothing around his neck if necessary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dirty="0"/>
              <a:t>Control bleeding with direct pressure, or support an injured limb. </a:t>
            </a:r>
          </a:p>
          <a:p>
            <a:pPr>
              <a:buNone/>
            </a:pPr>
            <a:r>
              <a:rPr lang="en-US" dirty="0"/>
              <a:t>■ Help maintain the casualty’s privacy by holding a blanket around the scene and encouraging onlookers to move away. </a:t>
            </a:r>
          </a:p>
          <a:p>
            <a:pPr>
              <a:buNone/>
            </a:pPr>
            <a:r>
              <a:rPr lang="en-US" dirty="0"/>
              <a:t>■ Transport the casualty to a safe place if his life is in immediate danger, only if it is safer to move him than to leave him where he is, and you have the necessary help and equipment </a:t>
            </a:r>
          </a:p>
          <a:p>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When the convulsive movements have ceased, open the casualty’s airway and check breathing. If he is breathing, place him in the recovery position.</a:t>
            </a:r>
          </a:p>
          <a:p>
            <a:r>
              <a:rPr lang="en-US" dirty="0"/>
              <a:t>Monitor and record his vital signs—level of response, breathing, and pulse—until he recovers. Make a note of how long the seizure lasted</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normAutofit fontScale="92500" lnSpcReduction="20000"/>
          </a:bodyPr>
          <a:lstStyle/>
          <a:p>
            <a:r>
              <a:rPr lang="en-US" dirty="0"/>
              <a:t>In epilepsy, the following sequence is common:</a:t>
            </a:r>
          </a:p>
          <a:p>
            <a:pPr>
              <a:buNone/>
            </a:pPr>
            <a:r>
              <a:rPr lang="en-US" dirty="0"/>
              <a:t> ■ Sudden loss of consciousness </a:t>
            </a:r>
          </a:p>
          <a:p>
            <a:pPr>
              <a:buNone/>
            </a:pPr>
            <a:r>
              <a:rPr lang="en-US" dirty="0"/>
              <a:t>■ Casualty becomes rigid and arches his back </a:t>
            </a:r>
          </a:p>
          <a:p>
            <a:pPr>
              <a:buNone/>
            </a:pPr>
            <a:r>
              <a:rPr lang="en-US" dirty="0"/>
              <a:t>■ Breathing may be noisy and become </a:t>
            </a:r>
            <a:r>
              <a:rPr lang="en-US" dirty="0" err="1"/>
              <a:t>diﬃcult</a:t>
            </a:r>
            <a:r>
              <a:rPr lang="en-US" dirty="0"/>
              <a:t>—the lips may show a gray blue tinge (cyanosis) </a:t>
            </a:r>
          </a:p>
          <a:p>
            <a:pPr>
              <a:buNone/>
            </a:pPr>
            <a:r>
              <a:rPr lang="en-US" dirty="0"/>
              <a:t>■ Convulsive movements begin</a:t>
            </a:r>
          </a:p>
          <a:p>
            <a:pPr>
              <a:buNone/>
            </a:pPr>
            <a:r>
              <a:rPr lang="en-US" dirty="0"/>
              <a:t> ■ Saliva may appear at the mouth and may be bloodstained if the lips or tongue have been bitten </a:t>
            </a:r>
          </a:p>
          <a:p>
            <a:pPr>
              <a:buNone/>
            </a:pPr>
            <a:r>
              <a:rPr lang="en-US" dirty="0"/>
              <a:t> </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Font typeface="Wingdings" pitchFamily="2" charset="2"/>
              <a:buChar char="§"/>
            </a:pPr>
            <a:r>
              <a:rPr lang="en-US" dirty="0"/>
              <a:t>Possible loss of bladder or  bowel control </a:t>
            </a:r>
          </a:p>
          <a:p>
            <a:pPr>
              <a:buNone/>
            </a:pPr>
            <a:r>
              <a:rPr lang="en-US" dirty="0"/>
              <a:t>■ Muscles relax and breathing becomes normal; the casualty recovers consciousness, usually within a few minutes. He may feel dazed, or act strangely. He may be unaware of his actions </a:t>
            </a:r>
          </a:p>
          <a:p>
            <a:pPr>
              <a:buNone/>
            </a:pPr>
            <a:r>
              <a:rPr lang="en-US" dirty="0"/>
              <a:t>■ After a seizure, the casualty may feel tired and fall into a deep sleep</a:t>
            </a:r>
          </a:p>
          <a:p>
            <a:pPr>
              <a:buFont typeface="Wingdings" pitchFamily="2" charset="2"/>
              <a:buChar char="§"/>
            </a:pPr>
            <a:r>
              <a:rPr lang="en-US" dirty="0"/>
              <a:t>Drooling</a:t>
            </a:r>
          </a:p>
          <a:p>
            <a:pPr>
              <a:buFont typeface="Wingdings" pitchFamily="2" charset="2"/>
              <a:buChar char="§"/>
            </a:pPr>
            <a:r>
              <a:rPr lang="en-US" dirty="0"/>
              <a:t>Sudden fall</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To protect the casualty from injury during the seizure </a:t>
            </a:r>
          </a:p>
          <a:p>
            <a:r>
              <a:rPr lang="en-US" dirty="0"/>
              <a:t>  To care for the casualty when consciousness is regained and arrange for transport to the hospital  if necessary</a:t>
            </a:r>
          </a:p>
          <a:p>
            <a:endParaRPr lang="en-US"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 IN CHILDREN</a:t>
            </a:r>
          </a:p>
        </p:txBody>
      </p:sp>
      <p:sp>
        <p:nvSpPr>
          <p:cNvPr id="3" name="Content Placeholder 2"/>
          <p:cNvSpPr>
            <a:spLocks noGrp="1"/>
          </p:cNvSpPr>
          <p:nvPr>
            <p:ph idx="1"/>
          </p:nvPr>
        </p:nvSpPr>
        <p:spPr/>
        <p:txBody>
          <a:bodyPr>
            <a:normAutofit fontScale="85000" lnSpcReduction="10000"/>
          </a:bodyPr>
          <a:lstStyle/>
          <a:p>
            <a:pPr>
              <a:buNone/>
            </a:pPr>
            <a:r>
              <a:rPr lang="en-US" dirty="0"/>
              <a:t>    Are most often the result of a raised body temperature associated with a throat or ear infection or other infections. </a:t>
            </a:r>
          </a:p>
          <a:p>
            <a:pPr>
              <a:buNone/>
            </a:pPr>
            <a:r>
              <a:rPr lang="en-US" dirty="0"/>
              <a:t>    This type of seizure, also known as a </a:t>
            </a:r>
            <a:r>
              <a:rPr lang="en-US" b="1" dirty="0"/>
              <a:t>febrile seizure</a:t>
            </a:r>
            <a:r>
              <a:rPr lang="en-US" dirty="0"/>
              <a:t>, occurs because the electrical systems in the brain are not mature enough to deal with the body’s high temperature.</a:t>
            </a:r>
          </a:p>
          <a:p>
            <a:pPr>
              <a:buNone/>
            </a:pPr>
            <a:r>
              <a:rPr lang="en-US" dirty="0"/>
              <a:t>    Although seizures can be alarming, they are rarely dangerous if properly dealt with. </a:t>
            </a:r>
          </a:p>
          <a:p>
            <a:pPr>
              <a:buNone/>
            </a:pPr>
            <a:r>
              <a:rPr lang="en-US" dirty="0"/>
              <a:t>    However, you should always seek medical advice for the child to rule out any serious underlying condition.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CAUTION</a:t>
            </a:r>
          </a:p>
          <a:p>
            <a:r>
              <a:rPr lang="en-US" dirty="0"/>
              <a:t> Do not over- or under-dress a child with fever; do not sponge  a child to cool her because there is a risk of overcooling. </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normAutofit fontScale="85000" lnSpcReduction="10000"/>
          </a:bodyPr>
          <a:lstStyle/>
          <a:p>
            <a:pPr>
              <a:buNone/>
            </a:pPr>
            <a:r>
              <a:rPr lang="en-US" dirty="0"/>
              <a:t>■ Vigorous shaking, with clenched </a:t>
            </a:r>
            <a:r>
              <a:rPr lang="en-US" dirty="0" err="1"/>
              <a:t>ﬁsts</a:t>
            </a:r>
            <a:r>
              <a:rPr lang="en-US" dirty="0"/>
              <a:t> and an arched back.  </a:t>
            </a:r>
          </a:p>
          <a:p>
            <a:pPr>
              <a:buNone/>
            </a:pPr>
            <a:r>
              <a:rPr lang="en-US" dirty="0"/>
              <a:t>■ Obvious signs of fever: hot, </a:t>
            </a:r>
            <a:r>
              <a:rPr lang="en-US" dirty="0" err="1"/>
              <a:t>ﬂushed</a:t>
            </a:r>
            <a:r>
              <a:rPr lang="en-US" dirty="0"/>
              <a:t> skin and sweating </a:t>
            </a:r>
          </a:p>
          <a:p>
            <a:pPr>
              <a:buNone/>
            </a:pPr>
            <a:r>
              <a:rPr lang="en-US" dirty="0"/>
              <a:t>■ Twitching of the face and squinting, </a:t>
            </a:r>
            <a:r>
              <a:rPr lang="en-US" dirty="0" err="1"/>
              <a:t>ﬁxed</a:t>
            </a:r>
            <a:r>
              <a:rPr lang="en-US" dirty="0"/>
              <a:t> or upturned eyes </a:t>
            </a:r>
          </a:p>
          <a:p>
            <a:pPr>
              <a:buNone/>
            </a:pPr>
            <a:r>
              <a:rPr lang="en-US" dirty="0"/>
              <a:t>■ Breath-holding, with red, “</a:t>
            </a:r>
            <a:r>
              <a:rPr lang="en-US" dirty="0" err="1"/>
              <a:t>puﬀy</a:t>
            </a:r>
            <a:r>
              <a:rPr lang="en-US" dirty="0"/>
              <a:t>” face and neck and drooling </a:t>
            </a:r>
          </a:p>
          <a:p>
            <a:pPr>
              <a:buNone/>
            </a:pPr>
            <a:r>
              <a:rPr lang="en-US" dirty="0"/>
              <a:t>■ Possible vomiting </a:t>
            </a:r>
          </a:p>
          <a:p>
            <a:pPr>
              <a:buNone/>
            </a:pPr>
            <a:r>
              <a:rPr lang="en-US" dirty="0"/>
              <a:t>■ Loss of bowel or bladder control </a:t>
            </a:r>
          </a:p>
          <a:p>
            <a:pPr>
              <a:buNone/>
            </a:pPr>
            <a:r>
              <a:rPr lang="en-US" dirty="0"/>
              <a:t>■ Loss of or impaired consciousness</a:t>
            </a:r>
          </a:p>
          <a:p>
            <a:pPr>
              <a:buNone/>
            </a:pPr>
            <a:endParaRPr lang="en-US" dirty="0"/>
          </a:p>
          <a:p>
            <a:endParaRPr lang="en-US"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pPr>
              <a:buNone/>
            </a:pPr>
            <a:r>
              <a:rPr lang="en-US" dirty="0"/>
              <a:t>■ To protect the child from injury during the seizure </a:t>
            </a:r>
          </a:p>
          <a:p>
            <a:pPr>
              <a:buNone/>
            </a:pPr>
            <a:r>
              <a:rPr lang="en-US" dirty="0"/>
              <a:t>■ To cool the child </a:t>
            </a:r>
          </a:p>
          <a:p>
            <a:pPr>
              <a:buNone/>
            </a:pPr>
            <a:r>
              <a:rPr lang="en-US" dirty="0"/>
              <a:t>■ To reassure the parents </a:t>
            </a:r>
          </a:p>
          <a:p>
            <a:pPr>
              <a:buNone/>
            </a:pPr>
            <a:r>
              <a:rPr lang="en-US" dirty="0"/>
              <a:t>■ To arrange transport to the hospital</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Place pillows or soft padding around the child so that even violent movement will not result in injury. Do not restrain the child in any way</a:t>
            </a:r>
          </a:p>
          <a:p>
            <a:r>
              <a:rPr lang="en-US" dirty="0"/>
              <a:t>If the child’s seizure was caused by a fever, cool him by removing any bedding and clothes; you may have to wait until the seizure stops. Ensure a good supply of fresh air (but do not overcool the child).</a:t>
            </a:r>
          </a:p>
          <a:p>
            <a:endParaRPr 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Once the seizures have stopped, maintain an open airway by placing the casualty in the recovery position. Call for emergency help.</a:t>
            </a:r>
          </a:p>
          <a:p>
            <a:r>
              <a:rPr lang="en-US" dirty="0"/>
              <a:t>Reassure the child as well as the parents  or caregiver. Monitor and record vital  signs—level of response, breathing, and pulse —until emergency help arrives.</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a:t>■ Take or send the casualty to a hospital. Choose this option when a casualty needs hospital treatment, but his condition is unlikely to worsen; for example, with a finger injury. You can take him yourself if you can arrange transportation.</a:t>
            </a:r>
          </a:p>
          <a:p>
            <a:pPr>
              <a:buNone/>
            </a:pPr>
            <a:r>
              <a:rPr lang="en-US" dirty="0"/>
              <a:t> ■ Seek medical advice. Depending on what is available in his area, the casualty should be advised to call his own physician or nurse practitioner.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FRACTURES</a:t>
            </a:r>
          </a:p>
        </p:txBody>
      </p:sp>
      <p:sp>
        <p:nvSpPr>
          <p:cNvPr id="3" name="Content Placeholder 2"/>
          <p:cNvSpPr>
            <a:spLocks noGrp="1"/>
          </p:cNvSpPr>
          <p:nvPr>
            <p:ph idx="1"/>
          </p:nvPr>
        </p:nvSpPr>
        <p:spPr/>
        <p:txBody>
          <a:bodyPr/>
          <a:lstStyle/>
          <a:p>
            <a:r>
              <a:rPr lang="en-US" dirty="0"/>
              <a:t>A </a:t>
            </a:r>
            <a:r>
              <a:rPr lang="en-US" b="1" dirty="0"/>
              <a:t>fracture </a:t>
            </a:r>
            <a:r>
              <a:rPr lang="en-US" dirty="0"/>
              <a:t>is a break or crack in a bone. </a:t>
            </a:r>
          </a:p>
          <a:p>
            <a:r>
              <a:rPr lang="en-US" dirty="0"/>
              <a:t> A bone may break at the point where a heavy blow is received. </a:t>
            </a:r>
          </a:p>
          <a:p>
            <a:r>
              <a:rPr lang="en-US" dirty="0"/>
              <a:t>Fractures may also result from a twist or a wrench (indirect force).</a:t>
            </a:r>
          </a:p>
          <a:p>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AND CLOSED FRACTURES</a:t>
            </a:r>
          </a:p>
        </p:txBody>
      </p:sp>
      <p:sp>
        <p:nvSpPr>
          <p:cNvPr id="3" name="Content Placeholder 2"/>
          <p:cNvSpPr>
            <a:spLocks noGrp="1"/>
          </p:cNvSpPr>
          <p:nvPr>
            <p:ph idx="1"/>
          </p:nvPr>
        </p:nvSpPr>
        <p:spPr/>
        <p:txBody>
          <a:bodyPr>
            <a:normAutofit lnSpcReduction="10000"/>
          </a:bodyPr>
          <a:lstStyle/>
          <a:p>
            <a:r>
              <a:rPr lang="en-US" dirty="0"/>
              <a:t>In an open fracture, one of the broken bone ends may pierce the skin surface, or there may be a wound at the fracture site. An open fracture carries a high risk of becoming infected. </a:t>
            </a:r>
          </a:p>
          <a:p>
            <a:r>
              <a:rPr lang="en-US" dirty="0"/>
              <a:t>In a closed fracture, the skin above the fracture is intact although bones may be displaced (unstable), causing internal bleeding and the casualty may develop shock.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11148-C484-4DC4-A44C-7E5045A39D4F}"/>
              </a:ext>
            </a:extLst>
          </p:cNvPr>
          <p:cNvSpPr>
            <a:spLocks noGrp="1"/>
          </p:cNvSpPr>
          <p:nvPr>
            <p:ph type="title"/>
          </p:nvPr>
        </p:nvSpPr>
        <p:spPr/>
        <p:txBody>
          <a:bodyPr/>
          <a:lstStyle/>
          <a:p>
            <a:r>
              <a:rPr lang="en-US" dirty="0"/>
              <a:t>Types of fracture:</a:t>
            </a:r>
            <a:endParaRPr lang="en-KE" dirty="0"/>
          </a:p>
        </p:txBody>
      </p:sp>
      <p:sp>
        <p:nvSpPr>
          <p:cNvPr id="3" name="Content Placeholder 2">
            <a:extLst>
              <a:ext uri="{FF2B5EF4-FFF2-40B4-BE49-F238E27FC236}">
                <a16:creationId xmlns:a16="http://schemas.microsoft.com/office/drawing/2014/main" id="{D1774003-0251-4FE2-BC26-067D1D408858}"/>
              </a:ext>
            </a:extLst>
          </p:cNvPr>
          <p:cNvSpPr>
            <a:spLocks noGrp="1"/>
          </p:cNvSpPr>
          <p:nvPr>
            <p:ph idx="1"/>
          </p:nvPr>
        </p:nvSpPr>
        <p:spPr/>
        <p:txBody>
          <a:bodyPr>
            <a:normAutofit fontScale="77500" lnSpcReduction="20000"/>
          </a:bodyPr>
          <a:lstStyle/>
          <a:p>
            <a:r>
              <a:rPr lang="en-US" b="1" dirty="0"/>
              <a:t>Green stick fractures</a:t>
            </a:r>
            <a:r>
              <a:rPr lang="en-US" dirty="0"/>
              <a:t>: Closed fracture mostly it occurs in children.. </a:t>
            </a:r>
          </a:p>
          <a:p>
            <a:pPr marL="0" indent="0">
              <a:buNone/>
            </a:pPr>
            <a:r>
              <a:rPr lang="en-US" dirty="0"/>
              <a:t>• </a:t>
            </a:r>
            <a:r>
              <a:rPr lang="en-US" b="1" dirty="0"/>
              <a:t>Complicated fractures</a:t>
            </a:r>
            <a:r>
              <a:rPr lang="en-US" dirty="0"/>
              <a:t>: They occur when the jagged ends of the bone fragments damage blood vessels, nerves or a joint, broken bones in the chest may penetrate the lung, heart or liver. In fractures of the skull the brain is usually damaged. </a:t>
            </a:r>
          </a:p>
          <a:p>
            <a:pPr marL="0" indent="0">
              <a:buNone/>
            </a:pPr>
            <a:r>
              <a:rPr lang="en-US" dirty="0"/>
              <a:t>• </a:t>
            </a:r>
            <a:r>
              <a:rPr lang="en-US" b="1" dirty="0"/>
              <a:t>Depressed fractures</a:t>
            </a:r>
            <a:r>
              <a:rPr lang="en-US" dirty="0"/>
              <a:t>: These occur in the skull when the broken ends of the bones are pressed inwards. </a:t>
            </a:r>
          </a:p>
          <a:p>
            <a:pPr marL="0" indent="0">
              <a:buNone/>
            </a:pPr>
            <a:r>
              <a:rPr lang="en-US" dirty="0"/>
              <a:t>• </a:t>
            </a:r>
            <a:r>
              <a:rPr lang="en-US" b="1" dirty="0"/>
              <a:t>Commutated Fractures</a:t>
            </a:r>
            <a:r>
              <a:rPr lang="en-US" dirty="0"/>
              <a:t>: In these cases, the bone is broken into several fragments. This is serious because there will be muscle damage with more bleeding at the fracture site.</a:t>
            </a:r>
            <a:endParaRPr lang="en-KE" dirty="0"/>
          </a:p>
        </p:txBody>
      </p:sp>
    </p:spTree>
    <p:extLst>
      <p:ext uri="{BB962C8B-B14F-4D97-AF65-F5344CB8AC3E}">
        <p14:creationId xmlns:p14="http://schemas.microsoft.com/office/powerpoint/2010/main" val="112647948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8263C-E1A1-4ADD-AA17-B24FDBD3AC36}"/>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8126671F-F54B-4DA1-94A5-907BDAC71A5B}"/>
              </a:ext>
            </a:extLst>
          </p:cNvPr>
          <p:cNvSpPr>
            <a:spLocks noGrp="1"/>
          </p:cNvSpPr>
          <p:nvPr>
            <p:ph idx="1"/>
          </p:nvPr>
        </p:nvSpPr>
        <p:spPr/>
        <p:txBody>
          <a:bodyPr>
            <a:normAutofit fontScale="85000" lnSpcReduction="10000"/>
          </a:bodyPr>
          <a:lstStyle/>
          <a:p>
            <a:r>
              <a:rPr lang="en-US" b="1" dirty="0"/>
              <a:t>Impacted Fractures</a:t>
            </a:r>
            <a:r>
              <a:rPr lang="en-US" dirty="0"/>
              <a:t>: After a heavy fall, the fracture may be impacted by the force, (</a:t>
            </a:r>
            <a:r>
              <a:rPr lang="en-US" dirty="0" err="1"/>
              <a:t>eg.</a:t>
            </a:r>
            <a:r>
              <a:rPr lang="en-US" dirty="0"/>
              <a:t>) Spinal injury falling from tree. </a:t>
            </a:r>
          </a:p>
          <a:p>
            <a:pPr marL="0" indent="0">
              <a:buNone/>
            </a:pPr>
            <a:r>
              <a:rPr lang="en-US" b="1" dirty="0"/>
              <a:t>• Pathological Fractures</a:t>
            </a:r>
            <a:r>
              <a:rPr lang="en-US" dirty="0"/>
              <a:t>: These occur when the bone is weakened by loss of calcium, infection or cancer. Minimal cause a break in such cases. In old age the bones are more brittle, and may break spontaneously due to calcium loss which is part of the ageing process. </a:t>
            </a:r>
          </a:p>
          <a:p>
            <a:pPr marL="0" indent="0">
              <a:buNone/>
            </a:pPr>
            <a:r>
              <a:rPr lang="en-US" dirty="0"/>
              <a:t>• </a:t>
            </a:r>
            <a:r>
              <a:rPr lang="en-US" b="1" dirty="0"/>
              <a:t>Stress Fractures</a:t>
            </a:r>
            <a:r>
              <a:rPr lang="en-US" dirty="0"/>
              <a:t>: Stress caused by repeated minor trauma as in athletic training. Involved in strenuous training, such as jogging or marathon running.</a:t>
            </a:r>
            <a:endParaRPr lang="en-KE" dirty="0"/>
          </a:p>
        </p:txBody>
      </p:sp>
    </p:spTree>
    <p:extLst>
      <p:ext uri="{BB962C8B-B14F-4D97-AF65-F5344CB8AC3E}">
        <p14:creationId xmlns:p14="http://schemas.microsoft.com/office/powerpoint/2010/main" val="366445915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AND UNSTABLE FRACTURES</a:t>
            </a:r>
          </a:p>
        </p:txBody>
      </p:sp>
      <p:sp>
        <p:nvSpPr>
          <p:cNvPr id="3" name="Content Placeholder 2"/>
          <p:cNvSpPr>
            <a:spLocks noGrp="1"/>
          </p:cNvSpPr>
          <p:nvPr>
            <p:ph idx="1"/>
          </p:nvPr>
        </p:nvSpPr>
        <p:spPr/>
        <p:txBody>
          <a:bodyPr>
            <a:normAutofit fontScale="85000" lnSpcReduction="10000"/>
          </a:bodyPr>
          <a:lstStyle/>
          <a:p>
            <a:r>
              <a:rPr lang="en-US" dirty="0"/>
              <a:t>A stable fracture -The broken bone ends do not move because they are not completely broken or they are impacted. Such injuries are common at the wrist, shoulder, ankle, and hip. Usually, these fractures can be gently handled without further damage.</a:t>
            </a:r>
          </a:p>
          <a:p>
            <a:r>
              <a:rPr lang="en-US" dirty="0"/>
              <a:t> In an unstable fracture- The broken bone ends can easily move. There is a risk that they may damage blood vessels, nerves, and organs around the injury. Unstable injuries can occur if the bone is broken or the ligaments are torn (ruptured). They should be handled carefully to prevent further damage. </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CLOSED FRACTURE</a:t>
            </a:r>
          </a:p>
        </p:txBody>
      </p:sp>
      <p:sp>
        <p:nvSpPr>
          <p:cNvPr id="3" name="Content Placeholder 2"/>
          <p:cNvSpPr>
            <a:spLocks noGrp="1"/>
          </p:cNvSpPr>
          <p:nvPr>
            <p:ph idx="1"/>
          </p:nvPr>
        </p:nvSpPr>
        <p:spPr/>
        <p:txBody>
          <a:bodyPr>
            <a:normAutofit fontScale="92500"/>
          </a:bodyPr>
          <a:lstStyle/>
          <a:p>
            <a:r>
              <a:rPr lang="en-US" dirty="0"/>
              <a:t>Advise the casualty to keep still. Support the joints above and below the injury with your hands until it is immobilized with a sling or bandages, in the position in which it is found.</a:t>
            </a:r>
          </a:p>
          <a:p>
            <a:r>
              <a:rPr lang="en-US" dirty="0"/>
              <a:t>Place padding around the injury for extra support. </a:t>
            </a:r>
          </a:p>
          <a:p>
            <a:r>
              <a:rPr lang="en-US" dirty="0"/>
              <a:t>Take or send the casualty to the hospital; a casualty with an arm injury may be transported by car; call for emergency help for a leg injury.</a:t>
            </a:r>
          </a:p>
          <a:p>
            <a:endParaRPr 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a:t>
            </a:r>
            <a:r>
              <a:rPr lang="en-US" dirty="0" err="1"/>
              <a:t>ﬁrmer</a:t>
            </a:r>
            <a:r>
              <a:rPr lang="en-US" dirty="0"/>
              <a:t> support secure the injured part to an </a:t>
            </a:r>
            <a:r>
              <a:rPr lang="en-US" dirty="0" err="1"/>
              <a:t>unaﬀected</a:t>
            </a:r>
            <a:r>
              <a:rPr lang="en-US" dirty="0"/>
              <a:t> part of the body.</a:t>
            </a:r>
          </a:p>
          <a:p>
            <a:r>
              <a:rPr lang="en-US" dirty="0"/>
              <a:t>For upper limb fractures, immobilize the arm with a sling . For lower limb fractures, move the uninjured leg to the injured one and secure with broad-fold bandages. Always tie knots on the uninjured side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Treat for shock if necessary. Do not raise an injured leg. Elevate an uninjured limb if shock is present.</a:t>
            </a:r>
          </a:p>
          <a:p>
            <a:r>
              <a:rPr lang="en-US" dirty="0"/>
              <a:t> Monitor and record vital signs while waiting for help.</a:t>
            </a:r>
          </a:p>
          <a:p>
            <a:r>
              <a:rPr lang="en-US" dirty="0"/>
              <a:t> Check the circulation beyond a sling or bandage every ten minutes.  If the circulation is impaired, loosen the bandages.</a:t>
            </a:r>
          </a:p>
          <a:p>
            <a:endParaRPr lang="en-US"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r>
              <a:rPr lang="en-US" dirty="0"/>
              <a:t> Do not move the casualty until the injured part is secured  and supported, unless she  is in immediate danger.</a:t>
            </a:r>
          </a:p>
          <a:p>
            <a:r>
              <a:rPr lang="en-US" dirty="0"/>
              <a:t> Do not allow the casualty  to eat or drink because an anesthetic may be needed.</a:t>
            </a:r>
          </a:p>
          <a:p>
            <a:endParaRPr lang="en-US"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Open fracture</a:t>
            </a:r>
          </a:p>
        </p:txBody>
      </p:sp>
      <p:sp>
        <p:nvSpPr>
          <p:cNvPr id="3" name="Content Placeholder 2"/>
          <p:cNvSpPr>
            <a:spLocks noGrp="1"/>
          </p:cNvSpPr>
          <p:nvPr>
            <p:ph idx="1"/>
          </p:nvPr>
        </p:nvSpPr>
        <p:spPr/>
        <p:txBody>
          <a:bodyPr>
            <a:normAutofit fontScale="92500"/>
          </a:bodyPr>
          <a:lstStyle/>
          <a:p>
            <a:r>
              <a:rPr lang="en-US" dirty="0"/>
              <a:t>Cover the wound with a sterile dressing or large, clean, gauze pad. Apply pressure around the injury to control bleeding; be careful not to press on a protruding bone. </a:t>
            </a:r>
          </a:p>
          <a:p>
            <a:r>
              <a:rPr lang="en-US" dirty="0"/>
              <a:t>Carefully place a sterile wound dressing or more clean padding over and around the dressing.</a:t>
            </a:r>
          </a:p>
          <a:p>
            <a:r>
              <a:rPr lang="en-US" dirty="0"/>
              <a:t>Secure the dressing and padding with a bandage. Bandage </a:t>
            </a:r>
            <a:r>
              <a:rPr lang="en-US" dirty="0" err="1"/>
              <a:t>ﬁrmly</a:t>
            </a:r>
            <a:r>
              <a:rPr lang="en-US" dirty="0"/>
              <a:t>, but not so tightly that it impairs the circulation beyond  the bandage. </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a:t>   B) Assessment of the situation</a:t>
            </a:r>
          </a:p>
          <a:p>
            <a:endParaRPr lang="en-US" dirty="0"/>
          </a:p>
          <a:p>
            <a:r>
              <a:rPr lang="en-US" dirty="0"/>
              <a:t>Evaluating the scene accurately is one of the most important factors in the management of an incident. You should stay calm.</a:t>
            </a:r>
          </a:p>
          <a:p>
            <a:r>
              <a:rPr lang="en-US" dirty="0"/>
              <a:t> State that you have first aid training and, if there are no medical personnel in attendance, calmly take charge.</a:t>
            </a:r>
          </a:p>
          <a:p>
            <a:r>
              <a:rPr lang="en-US" dirty="0"/>
              <a:t>Identify any safety risks and assess the resources available.</a:t>
            </a:r>
          </a:p>
          <a:p>
            <a:r>
              <a:rPr lang="en-US" dirty="0"/>
              <a:t>Action for key dangers you may face, such as fire, of tripping hazards, sharp objects, chemical spills, and falling debris.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Immobilize the injured part as for a closed fracture, and arrange to transport the casualty to the hospital</a:t>
            </a:r>
          </a:p>
          <a:p>
            <a:r>
              <a:rPr lang="en-US" dirty="0"/>
              <a:t>Treat the casualty for shock if necessary. Do not raise the injured leg. </a:t>
            </a:r>
          </a:p>
          <a:p>
            <a:r>
              <a:rPr lang="en-US" dirty="0"/>
              <a:t>Monitor and record vital signs—level of response, breathing, and pulse —while waiting for help to arrive.</a:t>
            </a:r>
          </a:p>
          <a:p>
            <a:r>
              <a:rPr lang="en-US" dirty="0"/>
              <a:t> Check the circulation beyond the bandage every ten minutes. If the circulation is impaired, loosen the bandages. </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CASUALTY</a:t>
            </a:r>
          </a:p>
        </p:txBody>
      </p:sp>
      <p:sp>
        <p:nvSpPr>
          <p:cNvPr id="3" name="Content Placeholder 2"/>
          <p:cNvSpPr>
            <a:spLocks noGrp="1"/>
          </p:cNvSpPr>
          <p:nvPr>
            <p:ph idx="1"/>
          </p:nvPr>
        </p:nvSpPr>
        <p:spPr/>
        <p:txBody>
          <a:bodyPr/>
          <a:lstStyle/>
          <a:p>
            <a:r>
              <a:rPr lang="en-US" dirty="0"/>
              <a:t> Do not move the casualty until the injured part is secured and supported, unless he is in immediate danger. </a:t>
            </a:r>
          </a:p>
          <a:p>
            <a:r>
              <a:rPr lang="en-US" dirty="0"/>
              <a:t> Do not allow the casualty  to eat or drink because an anesthetic may be needed. </a:t>
            </a:r>
          </a:p>
          <a:p>
            <a:r>
              <a:rPr lang="en-US" dirty="0"/>
              <a:t> Do not press directly on  a protruding bone end.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 To prevent blood loss, movement, and infection at the site of injury </a:t>
            </a:r>
          </a:p>
          <a:p>
            <a:r>
              <a:rPr lang="en-US" dirty="0"/>
              <a:t> To arrange transport to the hospital, with comfortable support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PROTRUDING BONE</a:t>
            </a:r>
          </a:p>
        </p:txBody>
      </p:sp>
      <p:sp>
        <p:nvSpPr>
          <p:cNvPr id="3" name="Content Placeholder 2"/>
          <p:cNvSpPr>
            <a:spLocks noGrp="1"/>
          </p:cNvSpPr>
          <p:nvPr>
            <p:ph idx="1"/>
          </p:nvPr>
        </p:nvSpPr>
        <p:spPr/>
        <p:txBody>
          <a:bodyPr/>
          <a:lstStyle/>
          <a:p>
            <a:r>
              <a:rPr lang="en-US" dirty="0"/>
              <a:t>If a bone end is protruding, build up pads of clean, soft, </a:t>
            </a:r>
            <a:r>
              <a:rPr lang="en-US" dirty="0" err="1"/>
              <a:t>nonﬂuﬀy</a:t>
            </a:r>
            <a:r>
              <a:rPr lang="en-US" dirty="0"/>
              <a:t> material around the bone, until you can bandage over it without pressing  on the injury.</a:t>
            </a:r>
          </a:p>
          <a:p>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DISLOCATED JOINT</a:t>
            </a:r>
          </a:p>
        </p:txBody>
      </p:sp>
      <p:sp>
        <p:nvSpPr>
          <p:cNvPr id="3" name="Content Placeholder 2"/>
          <p:cNvSpPr>
            <a:spLocks noGrp="1"/>
          </p:cNvSpPr>
          <p:nvPr>
            <p:ph idx="1"/>
          </p:nvPr>
        </p:nvSpPr>
        <p:spPr/>
        <p:txBody>
          <a:bodyPr>
            <a:normAutofit fontScale="85000" lnSpcReduction="10000"/>
          </a:bodyPr>
          <a:lstStyle/>
          <a:p>
            <a:r>
              <a:rPr lang="en-US" dirty="0"/>
              <a:t>A joint injury in which the </a:t>
            </a:r>
            <a:r>
              <a:rPr lang="en-US" b="1" dirty="0"/>
              <a:t>bones are partially or completely pulled out of their normal position</a:t>
            </a:r>
            <a:r>
              <a:rPr lang="en-US" dirty="0"/>
              <a:t>. Dislocation  can be caused by a strong force wrenching the bone into an abnormal position, or by violent muscle contraction. </a:t>
            </a:r>
          </a:p>
          <a:p>
            <a:r>
              <a:rPr lang="en-US" dirty="0"/>
              <a:t>This very painful injury most often </a:t>
            </a:r>
            <a:r>
              <a:rPr lang="en-US" dirty="0" err="1"/>
              <a:t>aﬀects</a:t>
            </a:r>
            <a:r>
              <a:rPr lang="en-US" dirty="0"/>
              <a:t> the shoulder, knee, jaw, or joints in the thumbs or </a:t>
            </a:r>
            <a:r>
              <a:rPr lang="en-US" dirty="0" err="1"/>
              <a:t>ﬁngers</a:t>
            </a:r>
            <a:r>
              <a:rPr lang="en-US" dirty="0"/>
              <a:t>. Dislocations may be associated with torn ligaments , or with damage to the synovial membrane that lines the joint capsule . If vertebrae are dislocated, the spinal cord can be damaged.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Dislocation of the shoulder or hip may damage the large nerves that supply the limbs and result in partial paralysis.</a:t>
            </a:r>
          </a:p>
          <a:p>
            <a:r>
              <a:rPr lang="en-US" dirty="0"/>
              <a:t> A dislocation of any joint may also fracture the bones involved. It is </a:t>
            </a:r>
            <a:r>
              <a:rPr lang="en-US" dirty="0" err="1"/>
              <a:t>diﬃcult</a:t>
            </a:r>
            <a:r>
              <a:rPr lang="en-US" dirty="0"/>
              <a:t> to distinguish a dislocation from a closed fracture . If you are in any doubt, treat the injury as a fracture.</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a:bodyPr>
          <a:lstStyle/>
          <a:p>
            <a:r>
              <a:rPr lang="en-US" dirty="0"/>
              <a:t>If  the casualty has a dislocated shoulder, advise the casualty to keep still. Help him support the injured arm in the position he </a:t>
            </a:r>
            <a:r>
              <a:rPr lang="en-US" dirty="0" err="1"/>
              <a:t>ﬁnds</a:t>
            </a:r>
            <a:r>
              <a:rPr lang="en-US" dirty="0"/>
              <a:t>  most comfortable. </a:t>
            </a:r>
          </a:p>
          <a:p>
            <a:r>
              <a:rPr lang="en-US" dirty="0"/>
              <a:t>Immobilize the injured arm with a sling.</a:t>
            </a:r>
          </a:p>
          <a:p>
            <a:r>
              <a:rPr lang="en-US" dirty="0"/>
              <a:t>For extra support for an injured arm, secure the limb to the chest by tying a broad-fold bandage around the chest and  the sling.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Arrange to take or send the casualty to the hospital. Treat for shock if necessary. Monitor and record vital signs—level of response, breathing, and pulse—while waiting for help.</a:t>
            </a:r>
          </a:p>
          <a:p>
            <a:r>
              <a:rPr lang="en-US" dirty="0"/>
              <a:t>Check the circulation beyond the bandages every  ten minutes.</a:t>
            </a:r>
          </a:p>
          <a:p>
            <a:endParaRPr lang="en-US" dirty="0"/>
          </a:p>
          <a:p>
            <a:endParaRPr lang="en-US"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normAutofit lnSpcReduction="10000"/>
          </a:bodyPr>
          <a:lstStyle/>
          <a:p>
            <a:r>
              <a:rPr lang="en-US" dirty="0"/>
              <a:t>Do not try to replace a dislocated bone into its socket because this may cause further injury. ■ Do not move the casualty until the injured part is secured and supported, unless she is in immediate danger. </a:t>
            </a:r>
          </a:p>
          <a:p>
            <a:pPr>
              <a:buNone/>
            </a:pPr>
            <a:r>
              <a:rPr lang="en-US" dirty="0"/>
              <a:t>    ■ For a hand or arm injury remove bracelets, rings, and watches in case of swelling.</a:t>
            </a:r>
          </a:p>
          <a:p>
            <a:pPr>
              <a:buNone/>
            </a:pPr>
            <a:r>
              <a:rPr lang="en-US" dirty="0"/>
              <a:t>     ■ Do not allow the casualty to eat or drink because an anesthetic may be needed.</a:t>
            </a:r>
          </a:p>
          <a:p>
            <a:endParaRPr lang="en-US"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lstStyle/>
          <a:p>
            <a:pPr>
              <a:buNone/>
            </a:pPr>
            <a:endParaRPr lang="en-US" dirty="0"/>
          </a:p>
          <a:p>
            <a:pPr>
              <a:buNone/>
            </a:pPr>
            <a:r>
              <a:rPr lang="en-US" dirty="0"/>
              <a:t> ■ severe pain </a:t>
            </a:r>
          </a:p>
          <a:p>
            <a:pPr>
              <a:buNone/>
            </a:pPr>
            <a:r>
              <a:rPr lang="en-US" dirty="0"/>
              <a:t> ■ Inability to move the joint </a:t>
            </a:r>
          </a:p>
          <a:p>
            <a:pPr>
              <a:buNone/>
            </a:pPr>
            <a:r>
              <a:rPr lang="en-US" dirty="0"/>
              <a:t> ■ Swelling and bruising around the </a:t>
            </a:r>
            <a:r>
              <a:rPr lang="en-US" dirty="0" err="1"/>
              <a:t>aﬀected</a:t>
            </a:r>
            <a:r>
              <a:rPr lang="en-US" dirty="0"/>
              <a:t> joint </a:t>
            </a:r>
          </a:p>
          <a:p>
            <a:pPr>
              <a:buNone/>
            </a:pPr>
            <a:r>
              <a:rPr lang="en-US" dirty="0"/>
              <a:t> ■ Shortening, bending or deformity of the area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Module content</a:t>
            </a:r>
          </a:p>
        </p:txBody>
      </p:sp>
      <p:sp>
        <p:nvSpPr>
          <p:cNvPr id="3" name="Content Placeholder 2"/>
          <p:cNvSpPr>
            <a:spLocks noGrp="1"/>
          </p:cNvSpPr>
          <p:nvPr>
            <p:ph idx="1"/>
          </p:nvPr>
        </p:nvSpPr>
        <p:spPr/>
        <p:txBody>
          <a:bodyPr/>
          <a:lstStyle/>
          <a:p>
            <a:r>
              <a:rPr lang="en-US" dirty="0"/>
              <a:t>Concepts and principles of first aid</a:t>
            </a:r>
          </a:p>
          <a:p>
            <a:r>
              <a:rPr lang="en-US" dirty="0"/>
              <a:t>Common emergencies</a:t>
            </a:r>
          </a:p>
          <a:p>
            <a:r>
              <a:rPr lang="en-US" dirty="0"/>
              <a:t>First aid</a:t>
            </a:r>
          </a:p>
          <a:p>
            <a:r>
              <a:rPr lang="en-US" dirty="0"/>
              <a:t>Transportation of a casualty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dirty="0"/>
              <a:t>All incidents should be managed in a similar manner. Consider the following: </a:t>
            </a:r>
          </a:p>
          <a:p>
            <a:pPr>
              <a:buNone/>
            </a:pPr>
            <a:r>
              <a:rPr lang="en-US" dirty="0"/>
              <a:t>■ Safety -What are the dangers and do they still exist? Are you wearing protective equipment? Is it safe for you to approach?</a:t>
            </a:r>
          </a:p>
          <a:p>
            <a:pPr>
              <a:buNone/>
            </a:pPr>
            <a:r>
              <a:rPr lang="en-US" dirty="0"/>
              <a:t>■ Scene- What factors are involved at the incident? What are the mechanisms of the injuries? How many casualties are there? What are the potential injuries? </a:t>
            </a:r>
          </a:p>
          <a:p>
            <a:pPr>
              <a:buNone/>
            </a:pPr>
            <a:r>
              <a:rPr lang="en-US" dirty="0"/>
              <a:t>■ Situation- What happened? How many people are involved and what ages are they? Are any of them children or elderly?</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 To prevent movement at  the injury site.</a:t>
            </a:r>
          </a:p>
          <a:p>
            <a:r>
              <a:rPr lang="en-US" dirty="0"/>
              <a:t>  To arrange transport to the hospital, with comfortable support.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7A2E8-63B9-4F9C-9A57-1C889511685B}"/>
              </a:ext>
            </a:extLst>
          </p:cNvPr>
          <p:cNvSpPr>
            <a:spLocks noGrp="1"/>
          </p:cNvSpPr>
          <p:nvPr>
            <p:ph type="title"/>
          </p:nvPr>
        </p:nvSpPr>
        <p:spPr/>
        <p:txBody>
          <a:bodyPr/>
          <a:lstStyle/>
          <a:p>
            <a:r>
              <a:rPr lang="en-US" dirty="0"/>
              <a:t>Injuries to the soft tissues:</a:t>
            </a:r>
            <a:endParaRPr lang="en-KE" dirty="0"/>
          </a:p>
        </p:txBody>
      </p:sp>
      <p:sp>
        <p:nvSpPr>
          <p:cNvPr id="3" name="Content Placeholder 2">
            <a:extLst>
              <a:ext uri="{FF2B5EF4-FFF2-40B4-BE49-F238E27FC236}">
                <a16:creationId xmlns:a16="http://schemas.microsoft.com/office/drawing/2014/main" id="{0ED08C7D-6D65-4957-A880-7D8D5231738A}"/>
              </a:ext>
            </a:extLst>
          </p:cNvPr>
          <p:cNvSpPr>
            <a:spLocks noGrp="1"/>
          </p:cNvSpPr>
          <p:nvPr>
            <p:ph idx="1"/>
          </p:nvPr>
        </p:nvSpPr>
        <p:spPr/>
        <p:txBody>
          <a:bodyPr>
            <a:normAutofit/>
          </a:bodyPr>
          <a:lstStyle/>
          <a:p>
            <a:r>
              <a:rPr lang="en-US" dirty="0"/>
              <a:t> Definition: – This is an injury to a bone, a joint, a ligament, or a tendon. </a:t>
            </a:r>
          </a:p>
          <a:p>
            <a:r>
              <a:rPr lang="en-US" dirty="0"/>
              <a:t>Joint injuries usually involve a dislocation. </a:t>
            </a:r>
          </a:p>
          <a:p>
            <a:r>
              <a:rPr lang="en-US" dirty="0"/>
              <a:t>This is where the bone has popped out of its socket. </a:t>
            </a:r>
          </a:p>
          <a:p>
            <a:r>
              <a:rPr lang="en-US" dirty="0"/>
              <a:t>This may be accompanied with a fracture, a strain, or a sprain.  </a:t>
            </a:r>
          </a:p>
          <a:p>
            <a:r>
              <a:rPr lang="en-US" dirty="0"/>
              <a:t>Do not push it back into place.</a:t>
            </a:r>
            <a:endParaRPr lang="en-KE" dirty="0"/>
          </a:p>
        </p:txBody>
      </p:sp>
    </p:spTree>
    <p:extLst>
      <p:ext uri="{BB962C8B-B14F-4D97-AF65-F5344CB8AC3E}">
        <p14:creationId xmlns:p14="http://schemas.microsoft.com/office/powerpoint/2010/main" val="31520097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80358-4FC5-4B86-BC9B-CDBC64511BE9}"/>
              </a:ext>
            </a:extLst>
          </p:cNvPr>
          <p:cNvSpPr>
            <a:spLocks noGrp="1"/>
          </p:cNvSpPr>
          <p:nvPr>
            <p:ph type="title"/>
          </p:nvPr>
        </p:nvSpPr>
        <p:spPr/>
        <p:txBody>
          <a:bodyPr/>
          <a:lstStyle/>
          <a:p>
            <a:r>
              <a:rPr lang="en-US" dirty="0"/>
              <a:t>Injuries to the soft tissues</a:t>
            </a:r>
            <a:endParaRPr lang="en-KE" dirty="0"/>
          </a:p>
        </p:txBody>
      </p:sp>
      <p:sp>
        <p:nvSpPr>
          <p:cNvPr id="3" name="Content Placeholder 2">
            <a:extLst>
              <a:ext uri="{FF2B5EF4-FFF2-40B4-BE49-F238E27FC236}">
                <a16:creationId xmlns:a16="http://schemas.microsoft.com/office/drawing/2014/main" id="{77CB9CE3-0FDD-463A-A717-E08A1F3B2832}"/>
              </a:ext>
            </a:extLst>
          </p:cNvPr>
          <p:cNvSpPr>
            <a:spLocks noGrp="1"/>
          </p:cNvSpPr>
          <p:nvPr>
            <p:ph idx="1"/>
          </p:nvPr>
        </p:nvSpPr>
        <p:spPr/>
        <p:txBody>
          <a:bodyPr>
            <a:normAutofit fontScale="85000" lnSpcReduction="20000"/>
          </a:bodyPr>
          <a:lstStyle/>
          <a:p>
            <a:r>
              <a:rPr lang="en-US" dirty="0"/>
              <a:t>Tendons are strong tissues that connect a muscle onto a bone. </a:t>
            </a:r>
          </a:p>
          <a:p>
            <a:r>
              <a:rPr lang="en-US" dirty="0"/>
              <a:t>When a tendon tears it is called a </a:t>
            </a:r>
            <a:r>
              <a:rPr lang="en-US" b="1" dirty="0"/>
              <a:t>strain</a:t>
            </a:r>
            <a:r>
              <a:rPr lang="en-US" dirty="0"/>
              <a:t>. </a:t>
            </a:r>
          </a:p>
          <a:p>
            <a:r>
              <a:rPr lang="en-US" dirty="0"/>
              <a:t>When they become torn they take a very long time to heal, many times never as good as before, and sometimes surgery is required to reattach them. </a:t>
            </a:r>
          </a:p>
          <a:p>
            <a:r>
              <a:rPr lang="en-US" dirty="0"/>
              <a:t>When a ligament is torn it is called a </a:t>
            </a:r>
            <a:r>
              <a:rPr lang="en-US" b="1" dirty="0"/>
              <a:t>sprain.</a:t>
            </a:r>
            <a:r>
              <a:rPr lang="en-US" dirty="0"/>
              <a:t> </a:t>
            </a:r>
          </a:p>
          <a:p>
            <a:r>
              <a:rPr lang="en-US" dirty="0"/>
              <a:t> Ligaments connect a bone to another bone. – These are found around the joints. </a:t>
            </a:r>
          </a:p>
          <a:p>
            <a:r>
              <a:rPr lang="en-US" dirty="0"/>
              <a:t> Ligaments are very strong, but, as with tendons, when they tear they take a long time to heal, never as good as before, and sometimes surgery is required.</a:t>
            </a:r>
            <a:endParaRPr lang="en-KE" dirty="0"/>
          </a:p>
        </p:txBody>
      </p:sp>
    </p:spTree>
    <p:extLst>
      <p:ext uri="{BB962C8B-B14F-4D97-AF65-F5344CB8AC3E}">
        <p14:creationId xmlns:p14="http://schemas.microsoft.com/office/powerpoint/2010/main" val="233332463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05C74-3AD8-4BBC-A11E-665E24A07CFD}"/>
              </a:ext>
            </a:extLst>
          </p:cNvPr>
          <p:cNvSpPr>
            <a:spLocks noGrp="1"/>
          </p:cNvSpPr>
          <p:nvPr>
            <p:ph type="title"/>
          </p:nvPr>
        </p:nvSpPr>
        <p:spPr/>
        <p:txBody>
          <a:bodyPr/>
          <a:lstStyle/>
          <a:p>
            <a:r>
              <a:rPr lang="en-US" dirty="0"/>
              <a:t>Injuries to the soft tissues:</a:t>
            </a:r>
            <a:endParaRPr lang="en-KE" dirty="0"/>
          </a:p>
        </p:txBody>
      </p:sp>
      <p:sp>
        <p:nvSpPr>
          <p:cNvPr id="3" name="Content Placeholder 2">
            <a:extLst>
              <a:ext uri="{FF2B5EF4-FFF2-40B4-BE49-F238E27FC236}">
                <a16:creationId xmlns:a16="http://schemas.microsoft.com/office/drawing/2014/main" id="{23643808-0A4B-46B1-9617-2F3909335A96}"/>
              </a:ext>
            </a:extLst>
          </p:cNvPr>
          <p:cNvSpPr>
            <a:spLocks noGrp="1"/>
          </p:cNvSpPr>
          <p:nvPr>
            <p:ph idx="1"/>
          </p:nvPr>
        </p:nvSpPr>
        <p:spPr/>
        <p:txBody>
          <a:bodyPr>
            <a:normAutofit fontScale="92500" lnSpcReduction="20000"/>
          </a:bodyPr>
          <a:lstStyle/>
          <a:p>
            <a:pPr marL="0" indent="0">
              <a:buNone/>
            </a:pPr>
            <a:r>
              <a:rPr lang="en-US" dirty="0"/>
              <a:t>• </a:t>
            </a:r>
            <a:r>
              <a:rPr lang="en-US" b="1" dirty="0"/>
              <a:t>Causes:</a:t>
            </a:r>
          </a:p>
          <a:p>
            <a:pPr marL="0" indent="0">
              <a:buNone/>
            </a:pPr>
            <a:r>
              <a:rPr lang="en-US" dirty="0"/>
              <a:t>Any kind of force that is greater than what the tissue can withhold will cause such an injury. Some common activities include falling, twisting, getting hit, etc. </a:t>
            </a:r>
          </a:p>
          <a:p>
            <a:pPr marL="0" indent="0">
              <a:buNone/>
            </a:pPr>
            <a:r>
              <a:rPr lang="en-US" dirty="0"/>
              <a:t>• </a:t>
            </a:r>
            <a:r>
              <a:rPr lang="en-US" b="1" dirty="0"/>
              <a:t>Prevention: </a:t>
            </a:r>
          </a:p>
          <a:p>
            <a:pPr marL="0" indent="0">
              <a:buNone/>
            </a:pPr>
            <a:r>
              <a:rPr lang="en-US" dirty="0"/>
              <a:t>Use safety equipment and wear it properly. </a:t>
            </a:r>
          </a:p>
          <a:p>
            <a:pPr marL="0" indent="0">
              <a:buNone/>
            </a:pPr>
            <a:r>
              <a:rPr lang="en-US" dirty="0"/>
              <a:t>Use seat belts and car seats. </a:t>
            </a:r>
          </a:p>
          <a:p>
            <a:pPr marL="0" indent="0">
              <a:buNone/>
            </a:pPr>
            <a:r>
              <a:rPr lang="en-US" dirty="0"/>
              <a:t>Keep joints and bones strong through weight bearing physical activities.</a:t>
            </a:r>
            <a:endParaRPr lang="en-KE" dirty="0"/>
          </a:p>
        </p:txBody>
      </p:sp>
    </p:spTree>
    <p:extLst>
      <p:ext uri="{BB962C8B-B14F-4D97-AF65-F5344CB8AC3E}">
        <p14:creationId xmlns:p14="http://schemas.microsoft.com/office/powerpoint/2010/main" val="400744489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DFFD5-90B7-4785-966C-5EDA6DF2714C}"/>
              </a:ext>
            </a:extLst>
          </p:cNvPr>
          <p:cNvSpPr>
            <a:spLocks noGrp="1"/>
          </p:cNvSpPr>
          <p:nvPr>
            <p:ph type="title"/>
          </p:nvPr>
        </p:nvSpPr>
        <p:spPr/>
        <p:txBody>
          <a:bodyPr/>
          <a:lstStyle/>
          <a:p>
            <a:r>
              <a:rPr lang="en-US" dirty="0"/>
              <a:t>Injuries to the soft tissues:</a:t>
            </a:r>
            <a:endParaRPr lang="en-KE" dirty="0"/>
          </a:p>
        </p:txBody>
      </p:sp>
      <p:sp>
        <p:nvSpPr>
          <p:cNvPr id="3" name="Content Placeholder 2">
            <a:extLst>
              <a:ext uri="{FF2B5EF4-FFF2-40B4-BE49-F238E27FC236}">
                <a16:creationId xmlns:a16="http://schemas.microsoft.com/office/drawing/2014/main" id="{102CF03D-F51D-4573-ADE8-30581B1A1C10}"/>
              </a:ext>
            </a:extLst>
          </p:cNvPr>
          <p:cNvSpPr>
            <a:spLocks noGrp="1"/>
          </p:cNvSpPr>
          <p:nvPr>
            <p:ph idx="1"/>
          </p:nvPr>
        </p:nvSpPr>
        <p:spPr/>
        <p:txBody>
          <a:bodyPr/>
          <a:lstStyle/>
          <a:p>
            <a:pPr marL="0" indent="0">
              <a:buNone/>
            </a:pPr>
            <a:r>
              <a:rPr lang="en-US" dirty="0"/>
              <a:t>Signs/Symptoms: </a:t>
            </a:r>
          </a:p>
          <a:p>
            <a:pPr marL="0" indent="0">
              <a:buNone/>
            </a:pPr>
            <a:r>
              <a:rPr lang="en-US" dirty="0"/>
              <a:t>• A ‘snapping’ noise. </a:t>
            </a:r>
          </a:p>
          <a:p>
            <a:pPr marL="0" indent="0">
              <a:buNone/>
            </a:pPr>
            <a:r>
              <a:rPr lang="en-US" dirty="0"/>
              <a:t>• Pain. </a:t>
            </a:r>
          </a:p>
          <a:p>
            <a:pPr marL="0" indent="0">
              <a:buNone/>
            </a:pPr>
            <a:r>
              <a:rPr lang="en-US" dirty="0"/>
              <a:t>• Deformity. </a:t>
            </a:r>
          </a:p>
          <a:p>
            <a:pPr marL="0" indent="0">
              <a:buNone/>
            </a:pPr>
            <a:r>
              <a:rPr lang="en-US" dirty="0"/>
              <a:t>• Inability to move. </a:t>
            </a:r>
          </a:p>
          <a:p>
            <a:pPr marL="0" indent="0">
              <a:buNone/>
            </a:pPr>
            <a:r>
              <a:rPr lang="en-US" dirty="0"/>
              <a:t>• Swelling. </a:t>
            </a:r>
          </a:p>
          <a:p>
            <a:pPr marL="0" indent="0">
              <a:buNone/>
            </a:pPr>
            <a:r>
              <a:rPr lang="en-US" dirty="0"/>
              <a:t>• Bruising.</a:t>
            </a:r>
            <a:endParaRPr lang="en-KE" dirty="0"/>
          </a:p>
        </p:txBody>
      </p:sp>
    </p:spTree>
    <p:extLst>
      <p:ext uri="{BB962C8B-B14F-4D97-AF65-F5344CB8AC3E}">
        <p14:creationId xmlns:p14="http://schemas.microsoft.com/office/powerpoint/2010/main" val="284889421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5CCAB-F76E-461D-B243-DE9694903F8E}"/>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8F52031F-D044-4886-AC6B-379DC60900D8}"/>
              </a:ext>
            </a:extLst>
          </p:cNvPr>
          <p:cNvSpPr>
            <a:spLocks noGrp="1"/>
          </p:cNvSpPr>
          <p:nvPr>
            <p:ph idx="1"/>
          </p:nvPr>
        </p:nvSpPr>
        <p:spPr/>
        <p:txBody>
          <a:bodyPr>
            <a:normAutofit fontScale="92500"/>
          </a:bodyPr>
          <a:lstStyle/>
          <a:p>
            <a:r>
              <a:rPr lang="en-US" dirty="0"/>
              <a:t>– Apply the RICE principle. </a:t>
            </a:r>
          </a:p>
          <a:p>
            <a:pPr>
              <a:buFont typeface="Wingdings" panose="05000000000000000000" pitchFamily="2" charset="2"/>
              <a:buChar char="Ø"/>
            </a:pPr>
            <a:r>
              <a:rPr lang="en-US" b="1" dirty="0"/>
              <a:t>R</a:t>
            </a:r>
            <a:r>
              <a:rPr lang="en-US" dirty="0"/>
              <a:t>est the injured body part and the entire casualty. </a:t>
            </a:r>
          </a:p>
          <a:p>
            <a:pPr>
              <a:buFont typeface="Wingdings" panose="05000000000000000000" pitchFamily="2" charset="2"/>
              <a:buChar char="Ø"/>
            </a:pPr>
            <a:r>
              <a:rPr lang="en-US" b="1" dirty="0"/>
              <a:t>I</a:t>
            </a:r>
            <a:r>
              <a:rPr lang="en-US" dirty="0"/>
              <a:t>mmobilize the injured body part. </a:t>
            </a:r>
          </a:p>
          <a:p>
            <a:pPr>
              <a:buFont typeface="Wingdings" panose="05000000000000000000" pitchFamily="2" charset="2"/>
              <a:buChar char="Ø"/>
            </a:pPr>
            <a:r>
              <a:rPr lang="en-US" dirty="0"/>
              <a:t> </a:t>
            </a:r>
            <a:r>
              <a:rPr lang="en-US" b="1" dirty="0"/>
              <a:t>C</a:t>
            </a:r>
            <a:r>
              <a:rPr lang="en-US" dirty="0"/>
              <a:t>old compress over the injury to reduce swelling. </a:t>
            </a:r>
          </a:p>
          <a:p>
            <a:pPr>
              <a:buFont typeface="Wingdings" panose="05000000000000000000" pitchFamily="2" charset="2"/>
              <a:buChar char="Ø"/>
            </a:pPr>
            <a:r>
              <a:rPr lang="en-US" dirty="0"/>
              <a:t> </a:t>
            </a:r>
            <a:r>
              <a:rPr lang="en-US" b="1" dirty="0"/>
              <a:t>E</a:t>
            </a:r>
            <a:r>
              <a:rPr lang="en-US" dirty="0"/>
              <a:t>levate the injured body part if it can be done without causing further injury. </a:t>
            </a:r>
          </a:p>
          <a:p>
            <a:r>
              <a:rPr lang="en-US" dirty="0"/>
              <a:t>Seek medical help. </a:t>
            </a:r>
          </a:p>
        </p:txBody>
      </p:sp>
    </p:spTree>
    <p:extLst>
      <p:ext uri="{BB962C8B-B14F-4D97-AF65-F5344CB8AC3E}">
        <p14:creationId xmlns:p14="http://schemas.microsoft.com/office/powerpoint/2010/main" val="100841610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F143-C961-477C-9FAF-0FA49B5E4599}"/>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A6FBFEF6-9831-463A-A655-56D683696578}"/>
              </a:ext>
            </a:extLst>
          </p:cNvPr>
          <p:cNvSpPr>
            <a:spLocks noGrp="1"/>
          </p:cNvSpPr>
          <p:nvPr>
            <p:ph idx="1"/>
          </p:nvPr>
        </p:nvSpPr>
        <p:spPr/>
        <p:txBody>
          <a:bodyPr>
            <a:normAutofit fontScale="92500"/>
          </a:bodyPr>
          <a:lstStyle/>
          <a:p>
            <a:r>
              <a:rPr lang="en-US" dirty="0"/>
              <a:t>Do not rub or move the injured body part. </a:t>
            </a:r>
          </a:p>
          <a:p>
            <a:r>
              <a:rPr lang="en-US" dirty="0"/>
              <a:t>If there is a protruding bone then bleeding will need to be taken care of by applying indirect pressure. </a:t>
            </a:r>
          </a:p>
          <a:p>
            <a:r>
              <a:rPr lang="en-US" dirty="0"/>
              <a:t>Never straighten or realign an injured body part. </a:t>
            </a:r>
          </a:p>
          <a:p>
            <a:pPr marL="0" indent="0">
              <a:buNone/>
            </a:pPr>
            <a:r>
              <a:rPr lang="en-US" dirty="0"/>
              <a:t>• Note: Bone fractures, if set properly, will heal fully in a few weeks and will be stronger than before. This happens because the area builds up with more calcification than before.</a:t>
            </a:r>
            <a:endParaRPr lang="en-KE" dirty="0"/>
          </a:p>
          <a:p>
            <a:endParaRPr lang="en-KE" dirty="0"/>
          </a:p>
        </p:txBody>
      </p:sp>
    </p:spTree>
    <p:extLst>
      <p:ext uri="{BB962C8B-B14F-4D97-AF65-F5344CB8AC3E}">
        <p14:creationId xmlns:p14="http://schemas.microsoft.com/office/powerpoint/2010/main" val="29068836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7CC77-FCE7-4DE8-9989-E77EBD008B4C}"/>
              </a:ext>
            </a:extLst>
          </p:cNvPr>
          <p:cNvSpPr>
            <a:spLocks noGrp="1"/>
          </p:cNvSpPr>
          <p:nvPr>
            <p:ph type="title"/>
          </p:nvPr>
        </p:nvSpPr>
        <p:spPr/>
        <p:txBody>
          <a:bodyPr>
            <a:normAutofit fontScale="90000"/>
          </a:bodyPr>
          <a:lstStyle/>
          <a:p>
            <a:r>
              <a:rPr lang="en-US" dirty="0"/>
              <a:t>Group discussions and presentations</a:t>
            </a:r>
            <a:endParaRPr lang="en-KE" dirty="0"/>
          </a:p>
        </p:txBody>
      </p:sp>
      <p:sp>
        <p:nvSpPr>
          <p:cNvPr id="3" name="Content Placeholder 2">
            <a:extLst>
              <a:ext uri="{FF2B5EF4-FFF2-40B4-BE49-F238E27FC236}">
                <a16:creationId xmlns:a16="http://schemas.microsoft.com/office/drawing/2014/main" id="{18FFCE9F-6A44-400B-9DD9-D987E5CBF02A}"/>
              </a:ext>
            </a:extLst>
          </p:cNvPr>
          <p:cNvSpPr>
            <a:spLocks noGrp="1"/>
          </p:cNvSpPr>
          <p:nvPr>
            <p:ph idx="1"/>
          </p:nvPr>
        </p:nvSpPr>
        <p:spPr/>
        <p:txBody>
          <a:bodyPr/>
          <a:lstStyle/>
          <a:p>
            <a:r>
              <a:rPr lang="en-US" dirty="0"/>
              <a:t>Hypothermia</a:t>
            </a:r>
          </a:p>
          <a:p>
            <a:pPr>
              <a:buFont typeface="Wingdings" panose="05000000000000000000" pitchFamily="2" charset="2"/>
              <a:buChar char="Ø"/>
            </a:pPr>
            <a:r>
              <a:rPr lang="en-US" dirty="0"/>
              <a:t> frostbite</a:t>
            </a:r>
          </a:p>
          <a:p>
            <a:r>
              <a:rPr lang="en-US" dirty="0"/>
              <a:t>Hyperthermia – heat emergencies</a:t>
            </a:r>
          </a:p>
          <a:p>
            <a:pPr>
              <a:buFont typeface="Wingdings" panose="05000000000000000000" pitchFamily="2" charset="2"/>
              <a:buChar char="Ø"/>
            </a:pPr>
            <a:r>
              <a:rPr lang="en-US" dirty="0"/>
              <a:t>Cramp</a:t>
            </a:r>
          </a:p>
          <a:p>
            <a:pPr>
              <a:buFont typeface="Wingdings" panose="05000000000000000000" pitchFamily="2" charset="2"/>
              <a:buChar char="Ø"/>
            </a:pPr>
            <a:r>
              <a:rPr lang="en-US" dirty="0"/>
              <a:t>Exhaustion</a:t>
            </a:r>
          </a:p>
          <a:p>
            <a:pPr>
              <a:buFont typeface="Wingdings" panose="05000000000000000000" pitchFamily="2" charset="2"/>
              <a:buChar char="Ø"/>
            </a:pPr>
            <a:r>
              <a:rPr lang="en-US" dirty="0"/>
              <a:t>stroke</a:t>
            </a:r>
            <a:endParaRPr lang="en-KE" dirty="0"/>
          </a:p>
        </p:txBody>
      </p:sp>
    </p:spTree>
    <p:extLst>
      <p:ext uri="{BB962C8B-B14F-4D97-AF65-F5344CB8AC3E}">
        <p14:creationId xmlns:p14="http://schemas.microsoft.com/office/powerpoint/2010/main" val="336237870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HEAD INJURY</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 They are potentially serious because they can lead to damage to the brain. There may also be injuries to the spine in the neck, scalp wounds and/or a skull fracture. </a:t>
            </a:r>
          </a:p>
          <a:p>
            <a:r>
              <a:rPr lang="en-US" dirty="0"/>
              <a:t>If a casualty has sustained a minor injury such as a bruise or scalp wound, he is likely to be fully conscious.</a:t>
            </a:r>
          </a:p>
          <a:p>
            <a:r>
              <a:rPr lang="en-US" dirty="0"/>
              <a:t> If he has suﬀered  a more serious blow to the head, such as in a sporting impact, consciousness may be temporarily impaired</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brain lies inside the skull, cushioned by </a:t>
            </a:r>
            <a:r>
              <a:rPr lang="en-US" dirty="0" err="1"/>
              <a:t>ﬂuid</a:t>
            </a:r>
            <a:r>
              <a:rPr lang="en-US" dirty="0"/>
              <a:t> and can therefore be shaken by a blow to the head. </a:t>
            </a:r>
          </a:p>
          <a:p>
            <a:r>
              <a:rPr lang="en-US" dirty="0"/>
              <a:t>This is called </a:t>
            </a:r>
            <a:r>
              <a:rPr lang="en-US" b="1" dirty="0"/>
              <a:t>concussion</a:t>
            </a:r>
            <a:r>
              <a:rPr lang="en-US" dirty="0"/>
              <a:t> and it often produces a temporary loss of consciousness. </a:t>
            </a:r>
          </a:p>
          <a:p>
            <a:r>
              <a:rPr lang="en-US" dirty="0"/>
              <a:t>Complications from concussion may </a:t>
            </a:r>
            <a:r>
              <a:rPr lang="en-US" dirty="0" err="1"/>
              <a:t>aﬀect</a:t>
            </a:r>
            <a:r>
              <a:rPr lang="en-US" dirty="0"/>
              <a:t> thinking, language, or emotions, and may lead to problems with communication and memory, and cause personality changes, depression, and early-onset dementia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Quickly assess any casualties by carrying out a primary survey. Deal first with those who have life-threatening injuries. Assume that any casualty who has been involved in a traffic accident may have a neck or spinal injury.</a:t>
            </a:r>
          </a:p>
          <a:p>
            <a:r>
              <a:rPr lang="en-US" dirty="0"/>
              <a:t>If possible, treat casualties in the position in which you find them, supporting the head and neck at all times, and wait for the emergency services.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head injury</a:t>
            </a:r>
          </a:p>
        </p:txBody>
      </p:sp>
      <p:sp>
        <p:nvSpPr>
          <p:cNvPr id="3" name="Content Placeholder 2"/>
          <p:cNvSpPr>
            <a:spLocks noGrp="1"/>
          </p:cNvSpPr>
          <p:nvPr>
            <p:ph idx="1"/>
          </p:nvPr>
        </p:nvSpPr>
        <p:spPr/>
        <p:txBody>
          <a:bodyPr/>
          <a:lstStyle/>
          <a:p>
            <a:r>
              <a:rPr lang="en-US" dirty="0"/>
              <a:t>The brain can be literally “shaken” inside  the skull with concussion.</a:t>
            </a:r>
          </a:p>
          <a:p>
            <a:r>
              <a:rPr lang="en-US" dirty="0"/>
              <a:t> Injury that results in bleeding can cause pressure to build up inside the skull and damage the tissues of the brain.</a:t>
            </a:r>
          </a:p>
          <a:p>
            <a:endParaRPr 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p:txBody>
          <a:bodyPr>
            <a:normAutofit fontScale="92500" lnSpcReduction="10000"/>
          </a:bodyPr>
          <a:lstStyle/>
          <a:p>
            <a:r>
              <a:rPr lang="en-US" dirty="0"/>
              <a:t>Increasing drowsiness </a:t>
            </a:r>
          </a:p>
          <a:p>
            <a:r>
              <a:rPr lang="en-US" dirty="0"/>
              <a:t>Persistent headache </a:t>
            </a:r>
          </a:p>
          <a:p>
            <a:r>
              <a:rPr lang="en-US" dirty="0"/>
              <a:t>Confusion, dizziness, balance problems, and/or memory loss </a:t>
            </a:r>
          </a:p>
          <a:p>
            <a:r>
              <a:rPr lang="en-US" dirty="0"/>
              <a:t> </a:t>
            </a:r>
            <a:r>
              <a:rPr lang="en-US" dirty="0" err="1"/>
              <a:t>Diﬃculty</a:t>
            </a:r>
            <a:r>
              <a:rPr lang="en-US" dirty="0"/>
              <a:t> speaking </a:t>
            </a:r>
          </a:p>
          <a:p>
            <a:r>
              <a:rPr lang="en-US" dirty="0"/>
              <a:t> </a:t>
            </a:r>
            <a:r>
              <a:rPr lang="en-US" dirty="0" err="1"/>
              <a:t>Diﬃculty</a:t>
            </a:r>
            <a:r>
              <a:rPr lang="en-US" dirty="0"/>
              <a:t> walking </a:t>
            </a:r>
          </a:p>
          <a:p>
            <a:r>
              <a:rPr lang="en-US" dirty="0"/>
              <a:t> Vomiting episodes after the injury </a:t>
            </a:r>
          </a:p>
          <a:p>
            <a:r>
              <a:rPr lang="en-US" dirty="0"/>
              <a:t> Double vision </a:t>
            </a:r>
          </a:p>
          <a:p>
            <a:r>
              <a:rPr lang="en-US" dirty="0"/>
              <a:t> Seizure</a:t>
            </a:r>
          </a:p>
          <a:p>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Sit the casualty down and give him a cold compress to hold against the injury. Carry out an assessment of the casualty’s level of consciousness using the AVPU scale .</a:t>
            </a:r>
          </a:p>
          <a:p>
            <a:r>
              <a:rPr lang="en-US" dirty="0"/>
              <a:t> Treat any scalp wounds by applying direct pressure to the wound. </a:t>
            </a:r>
          </a:p>
          <a:p>
            <a:r>
              <a:rPr lang="en-US" dirty="0"/>
              <a:t>Regularly monitor and record vital signs—breathing, pulse and level of response . Watch especially for changes in his level of response.</a:t>
            </a:r>
          </a:p>
          <a:p>
            <a:r>
              <a:rPr lang="en-US" dirty="0"/>
              <a:t>When the casualty has recovered, ask a responsible person to look after him.</a:t>
            </a:r>
          </a:p>
          <a:p>
            <a:endParaRPr lang="en-US" dirty="0"/>
          </a:p>
          <a:p>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a casualty’s injury is the result of a sporting accident, do not allow him to return to the sport until he has been fully assessed by a medical practitioner.</a:t>
            </a:r>
          </a:p>
          <a:p>
            <a:r>
              <a:rPr lang="en-US" dirty="0"/>
              <a:t>Advise the casualty to seek medical help or arrange transportation to a hospital if he develops signs and symptoms of a worsening head injury </a:t>
            </a:r>
          </a:p>
          <a:p>
            <a:endParaRPr lang="en-US"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If ANY of the following apply take caution: </a:t>
            </a:r>
          </a:p>
          <a:p>
            <a:r>
              <a:rPr lang="en-US" dirty="0"/>
              <a:t> He is over 65 years of age   </a:t>
            </a:r>
          </a:p>
          <a:p>
            <a:r>
              <a:rPr lang="en-US" dirty="0"/>
              <a:t>He has had previous brain surgery  </a:t>
            </a:r>
          </a:p>
          <a:p>
            <a:r>
              <a:rPr lang="en-US" dirty="0"/>
              <a:t> He is taking anticoagulant medication   </a:t>
            </a:r>
          </a:p>
          <a:p>
            <a:r>
              <a:rPr lang="en-US" dirty="0"/>
              <a:t>The head injury is accompanied by drug or alcohol intoxication  </a:t>
            </a:r>
          </a:p>
          <a:p>
            <a:r>
              <a:rPr lang="en-US" dirty="0"/>
              <a:t> There is no responsible person to look after him</a:t>
            </a:r>
          </a:p>
          <a:p>
            <a:endParaRPr lang="en-US"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place the casualty in the care of a responsible person </a:t>
            </a:r>
          </a:p>
          <a:p>
            <a:r>
              <a:rPr lang="en-US" dirty="0"/>
              <a:t> To obtain medical help if the head injury is associated with loss of consciousness, confusion, or any other alteration in consciousness; if it is associated with motor or sensory defects, or </a:t>
            </a:r>
            <a:r>
              <a:rPr lang="en-US" dirty="0" err="1"/>
              <a:t>persistant</a:t>
            </a:r>
            <a:r>
              <a:rPr lang="en-US" dirty="0"/>
              <a:t> vomiting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RIB INJURY</a:t>
            </a:r>
          </a:p>
        </p:txBody>
      </p:sp>
      <p:sp>
        <p:nvSpPr>
          <p:cNvPr id="3" name="Content Placeholder 2"/>
          <p:cNvSpPr>
            <a:spLocks noGrp="1"/>
          </p:cNvSpPr>
          <p:nvPr>
            <p:ph idx="1"/>
          </p:nvPr>
        </p:nvSpPr>
        <p:spPr/>
        <p:txBody>
          <a:bodyPr>
            <a:normAutofit fontScale="92500"/>
          </a:bodyPr>
          <a:lstStyle/>
          <a:p>
            <a:r>
              <a:rPr lang="en-US" dirty="0"/>
              <a:t>One or more ribs can be fractured by direct force to the chest from a blow or a fall, or by a crush injury. If there is a wound over the fracture, or if a broken rib pierces a lung, the casualty’s breathing may be seriously impaired. </a:t>
            </a:r>
          </a:p>
          <a:p>
            <a:r>
              <a:rPr lang="en-US" dirty="0"/>
              <a:t>An injury to the chest can cause an area of fractured ribs  to become detached from the rest of the chest wall, producing a “</a:t>
            </a:r>
            <a:r>
              <a:rPr lang="en-US" b="1" dirty="0"/>
              <a:t>ﬂail-chest</a:t>
            </a:r>
            <a:r>
              <a:rPr lang="en-US" dirty="0"/>
              <a:t>” injury.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62F74-16E4-458F-8812-29BAA019CA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28BE55-7808-4018-B842-686454D4148E}"/>
              </a:ext>
            </a:extLst>
          </p:cNvPr>
          <p:cNvSpPr>
            <a:spLocks noGrp="1"/>
          </p:cNvSpPr>
          <p:nvPr>
            <p:ph idx="1"/>
          </p:nvPr>
        </p:nvSpPr>
        <p:spPr/>
        <p:txBody>
          <a:bodyPr/>
          <a:lstStyle/>
          <a:p>
            <a:r>
              <a:rPr lang="en-US" dirty="0"/>
              <a:t>The detached area  moves inward when the casualty inhales, and outward as he exhales. This so-called “paradoxical” breathing causes severe breathing diﬃculties. Fractures of the lower ribs may injure internal organs such as the liver and spleen, and may cause internal bleeding</a:t>
            </a:r>
          </a:p>
          <a:p>
            <a:endParaRPr lang="en-US" dirty="0"/>
          </a:p>
        </p:txBody>
      </p:sp>
    </p:spTree>
    <p:extLst>
      <p:ext uri="{BB962C8B-B14F-4D97-AF65-F5344CB8AC3E}">
        <p14:creationId xmlns:p14="http://schemas.microsoft.com/office/powerpoint/2010/main" val="2567529964"/>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normAutofit fontScale="92500"/>
          </a:bodyPr>
          <a:lstStyle/>
          <a:p>
            <a:r>
              <a:rPr lang="en-US" dirty="0"/>
              <a:t> Bruising, swelling, or a wound at the fracture site </a:t>
            </a:r>
          </a:p>
          <a:p>
            <a:r>
              <a:rPr lang="en-US" dirty="0"/>
              <a:t>Pain at the site of injury </a:t>
            </a:r>
          </a:p>
          <a:p>
            <a:r>
              <a:rPr lang="en-US" dirty="0"/>
              <a:t> Pain on taking a deep breath </a:t>
            </a:r>
          </a:p>
          <a:p>
            <a:r>
              <a:rPr lang="en-US" dirty="0"/>
              <a:t>Shallow breathing </a:t>
            </a:r>
          </a:p>
          <a:p>
            <a:r>
              <a:rPr lang="en-US" dirty="0"/>
              <a:t> A wound over the fracture; you  may hear air being “sucked”  into chest cavity </a:t>
            </a:r>
          </a:p>
          <a:p>
            <a:r>
              <a:rPr lang="en-US" dirty="0"/>
              <a:t> Paradoxical breathing </a:t>
            </a:r>
          </a:p>
          <a:p>
            <a:r>
              <a:rPr lang="en-US" dirty="0"/>
              <a:t>  Signs of internal bleeding and shock </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Help the casualty sit down and ask him to support the arm on the injured side. For extra support place the arm on the injured side in a sling </a:t>
            </a:r>
          </a:p>
          <a:p>
            <a:r>
              <a:rPr lang="en-US" dirty="0"/>
              <a:t> Arrange to take or send the casualty to the hospital</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Search the area around the accident thoroughly to make sure you do not overlook any casualty who may have been thrown or who has wandered away from the site.</a:t>
            </a:r>
          </a:p>
          <a:p>
            <a:r>
              <a:rPr lang="en-US" dirty="0"/>
              <a:t>Bystanders can help. If a person is trapped in or under a vehicle, she will need to be released by the fire department. </a:t>
            </a:r>
          </a:p>
          <a:p>
            <a:r>
              <a:rPr lang="en-US" dirty="0"/>
              <a:t>Monitor and record the casualty’s vital signs—level of response, breathing, and pulse —while you wait.</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PENETRATING CHEST WOUND</a:t>
            </a:r>
          </a:p>
        </p:txBody>
      </p:sp>
      <p:sp>
        <p:nvSpPr>
          <p:cNvPr id="3" name="Content Placeholder 2"/>
          <p:cNvSpPr>
            <a:spLocks noGrp="1"/>
          </p:cNvSpPr>
          <p:nvPr>
            <p:ph idx="1"/>
          </p:nvPr>
        </p:nvSpPr>
        <p:spPr/>
        <p:txBody>
          <a:bodyPr>
            <a:normAutofit fontScale="92500" lnSpcReduction="10000"/>
          </a:bodyPr>
          <a:lstStyle/>
          <a:p>
            <a:r>
              <a:rPr lang="en-US" dirty="0"/>
              <a:t>If there is a penetrating wound, help the casualty sit down on the </a:t>
            </a:r>
            <a:r>
              <a:rPr lang="en-US" dirty="0" err="1"/>
              <a:t>ﬂoor</a:t>
            </a:r>
            <a:r>
              <a:rPr lang="en-US" dirty="0"/>
              <a:t>, leaning toward the injured side.</a:t>
            </a:r>
          </a:p>
          <a:p>
            <a:r>
              <a:rPr lang="en-US" dirty="0"/>
              <a:t> Cover and seal the wound on there edges . Support him  with cushions and place the arm  on the injured side in an elevation sling . </a:t>
            </a:r>
          </a:p>
          <a:p>
            <a:r>
              <a:rPr lang="en-US" dirty="0"/>
              <a:t>Call  for emergency help. </a:t>
            </a:r>
          </a:p>
          <a:p>
            <a:r>
              <a:rPr lang="en-US" dirty="0"/>
              <a:t>Monitor and record vital signs—level of response, breathing, and pulse—while waiting for help to arrive.</a:t>
            </a:r>
          </a:p>
          <a:p>
            <a:endParaRPr lang="en-US"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FRACTURED PELVIS</a:t>
            </a:r>
          </a:p>
        </p:txBody>
      </p:sp>
      <p:sp>
        <p:nvSpPr>
          <p:cNvPr id="3" name="Content Placeholder 2"/>
          <p:cNvSpPr>
            <a:spLocks noGrp="1"/>
          </p:cNvSpPr>
          <p:nvPr>
            <p:ph idx="1"/>
          </p:nvPr>
        </p:nvSpPr>
        <p:spPr/>
        <p:txBody>
          <a:bodyPr>
            <a:normAutofit fontScale="92500" lnSpcReduction="10000"/>
          </a:bodyPr>
          <a:lstStyle/>
          <a:p>
            <a:r>
              <a:rPr lang="en-US" dirty="0"/>
              <a:t>Injuries to the pelvis are usually caused by indirect force, such as a car crash, a fall from a height, or by crushing. These incidents can force the femur through the hip socket in the pelvis. </a:t>
            </a:r>
          </a:p>
          <a:p>
            <a:r>
              <a:rPr lang="en-US" dirty="0"/>
              <a:t>A fracture of the pelvic bones may also be complicated by injury to tissues and organs inside the pelvis, such as the bladder and the urinary passages. The bleeding from large organs and blood vessels in the pelvis may be severe and lead to shock.</a:t>
            </a:r>
          </a:p>
          <a:p>
            <a:endParaRPr lang="en-US"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RECOGNITION</a:t>
            </a:r>
          </a:p>
        </p:txBody>
      </p:sp>
      <p:sp>
        <p:nvSpPr>
          <p:cNvPr id="3" name="Content Placeholder 2"/>
          <p:cNvSpPr>
            <a:spLocks noGrp="1"/>
          </p:cNvSpPr>
          <p:nvPr>
            <p:ph idx="1"/>
          </p:nvPr>
        </p:nvSpPr>
        <p:spPr/>
        <p:txBody>
          <a:bodyPr/>
          <a:lstStyle/>
          <a:p>
            <a:r>
              <a:rPr lang="en-US" dirty="0"/>
              <a:t>Inability to walk or even stand</a:t>
            </a:r>
          </a:p>
          <a:p>
            <a:r>
              <a:rPr lang="en-US" dirty="0"/>
              <a:t>Pain and tenderness in the region of the hip, groin, or back, which increases with movement </a:t>
            </a:r>
          </a:p>
          <a:p>
            <a:r>
              <a:rPr lang="en-US" dirty="0" err="1"/>
              <a:t>Dysuria</a:t>
            </a:r>
            <a:r>
              <a:rPr lang="en-US" dirty="0"/>
              <a:t> and bloodstained clothing </a:t>
            </a:r>
          </a:p>
          <a:p>
            <a:r>
              <a:rPr lang="en-US" dirty="0"/>
              <a:t>Signs of shock and internal bleeding </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Help the casualty lie down  on her back with her head ﬂat or low to minimize shock. </a:t>
            </a:r>
          </a:p>
          <a:p>
            <a:r>
              <a:rPr lang="en-US" dirty="0"/>
              <a:t>Keep her legs straight and ﬂat  or, if it is more comfortable,  help her bend her knees  slightly and support them with padding, such as a cushion  or folded clothing.</a:t>
            </a:r>
          </a:p>
          <a:p>
            <a:r>
              <a:rPr lang="en-US" dirty="0"/>
              <a:t>Place padding between the knees and ankles. Immobilize her legs by bandaging them together with folded bandages</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Call for emergency help. Treat the casualty for shock. Do not raise  the legs. </a:t>
            </a:r>
          </a:p>
          <a:p>
            <a:r>
              <a:rPr lang="en-US" dirty="0"/>
              <a:t>Monitor and record  vital signs—level of response, breathing, and pulse —until help arrives</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SPINAL INJURY</a:t>
            </a:r>
          </a:p>
        </p:txBody>
      </p:sp>
      <p:sp>
        <p:nvSpPr>
          <p:cNvPr id="3" name="Content Placeholder 2"/>
          <p:cNvSpPr>
            <a:spLocks noGrp="1"/>
          </p:cNvSpPr>
          <p:nvPr>
            <p:ph idx="1"/>
          </p:nvPr>
        </p:nvSpPr>
        <p:spPr/>
        <p:txBody>
          <a:bodyPr/>
          <a:lstStyle/>
          <a:p>
            <a:r>
              <a:rPr lang="en-US" dirty="0"/>
              <a:t>Injuries to the spine can involve one or more parts of the  back and/or neck: the bones (vertebrae), the disks of tissue  that separate the vertebrae, the surrounding muscles, and ligaments, or the spinal cord and the nerves that branch  </a:t>
            </a:r>
            <a:r>
              <a:rPr lang="en-US" dirty="0" err="1"/>
              <a:t>oﬀ</a:t>
            </a:r>
            <a:r>
              <a:rPr lang="en-US" dirty="0"/>
              <a:t> from it. </a:t>
            </a:r>
          </a:p>
          <a:p>
            <a:r>
              <a:rPr lang="en-US" dirty="0"/>
              <a:t> The most serious risk associated with spinal injury is  damage to the spinal cord</a:t>
            </a:r>
          </a:p>
          <a:p>
            <a:endParaRPr lang="en-US" dirty="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Although spinal cord injury may occur without any damage to the vertebrae, spinal fracture greatly increases the risk. The areas that are most vulnerable are the bones in the neck and those in the lower back.</a:t>
            </a:r>
          </a:p>
          <a:p>
            <a:r>
              <a:rPr lang="en-US" dirty="0"/>
              <a:t> Any of the following incidents should alert you to a possible spinal injury: </a:t>
            </a:r>
          </a:p>
          <a:p>
            <a:pPr>
              <a:buNone/>
            </a:pPr>
            <a:r>
              <a:rPr lang="en-US" dirty="0"/>
              <a:t>■ Falling from a height or for instance, while doing  gymnastics or bouncing on a trampoline </a:t>
            </a:r>
          </a:p>
          <a:p>
            <a:pPr>
              <a:buNone/>
            </a:pPr>
            <a:r>
              <a:rPr lang="en-US" dirty="0"/>
              <a:t>■ Diving into a shallow pool and hitting  the bottom </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Falling from a horse or motorcycle </a:t>
            </a:r>
          </a:p>
          <a:p>
            <a:pPr>
              <a:buNone/>
            </a:pPr>
            <a:r>
              <a:rPr lang="en-US" dirty="0"/>
              <a:t>■ Football tackle or misplaced hit </a:t>
            </a:r>
          </a:p>
          <a:p>
            <a:pPr>
              <a:buNone/>
            </a:pPr>
            <a:r>
              <a:rPr lang="en-US" dirty="0"/>
              <a:t>■ Sudden deceleration in a motor vehicle </a:t>
            </a:r>
          </a:p>
          <a:p>
            <a:pPr>
              <a:buNone/>
            </a:pPr>
            <a:r>
              <a:rPr lang="en-US" dirty="0"/>
              <a:t>■ A heavy object falling across the back </a:t>
            </a:r>
          </a:p>
          <a:p>
            <a:pPr>
              <a:buNone/>
            </a:pPr>
            <a:r>
              <a:rPr lang="en-US" dirty="0"/>
              <a:t>■ Injury to the head or the face</a:t>
            </a:r>
          </a:p>
          <a:p>
            <a:endParaRPr 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normAutofit/>
          </a:bodyPr>
          <a:lstStyle/>
          <a:p>
            <a:pPr>
              <a:buNone/>
            </a:pPr>
            <a:r>
              <a:rPr lang="en-US" dirty="0"/>
              <a:t>■ Pain in the neck or back at the injury site. This may be masked by other, more painful, injuries. </a:t>
            </a:r>
          </a:p>
          <a:p>
            <a:pPr>
              <a:buNone/>
            </a:pPr>
            <a:r>
              <a:rPr lang="en-US" dirty="0"/>
              <a:t>■ Irregularity or twisting in the normal curve of the spine</a:t>
            </a:r>
          </a:p>
          <a:p>
            <a:pPr>
              <a:buNone/>
            </a:pPr>
            <a:r>
              <a:rPr lang="en-US" dirty="0"/>
              <a:t>■ Tenderness and/or bruising in the skin over the spine </a:t>
            </a:r>
          </a:p>
          <a:p>
            <a:pPr>
              <a:buNone/>
            </a:pPr>
            <a:endParaRPr 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3D65-853D-410C-9F93-D42EC4A10E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4B300C-9FE9-439D-B7CC-F718CDBC35C1}"/>
              </a:ext>
            </a:extLst>
          </p:cNvPr>
          <p:cNvSpPr>
            <a:spLocks noGrp="1"/>
          </p:cNvSpPr>
          <p:nvPr>
            <p:ph idx="1"/>
          </p:nvPr>
        </p:nvSpPr>
        <p:spPr/>
        <p:txBody>
          <a:bodyPr>
            <a:normAutofit lnSpcReduction="10000"/>
          </a:bodyPr>
          <a:lstStyle/>
          <a:p>
            <a:pPr>
              <a:buNone/>
            </a:pPr>
            <a:r>
              <a:rPr lang="en-US" b="1" dirty="0"/>
              <a:t>When the spinal cord is damaged, there may be:</a:t>
            </a:r>
          </a:p>
          <a:p>
            <a:pPr>
              <a:buNone/>
            </a:pPr>
            <a:r>
              <a:rPr lang="en-US" dirty="0"/>
              <a:t> ■  Loss of control over limbs: movement may be weak or absent</a:t>
            </a:r>
          </a:p>
          <a:p>
            <a:pPr>
              <a:buNone/>
            </a:pPr>
            <a:r>
              <a:rPr lang="en-US" dirty="0"/>
              <a:t> ■ Loss of sensation, or abnormal sensations such as burning or tingling; a casualty may tell you that  his limbs feel stiﬀ, heavy, or clumsy </a:t>
            </a:r>
          </a:p>
          <a:p>
            <a:pPr>
              <a:buNone/>
            </a:pPr>
            <a:r>
              <a:rPr lang="en-US" dirty="0"/>
              <a:t>■ Loss of bladder and/or bowel control </a:t>
            </a:r>
          </a:p>
          <a:p>
            <a:pPr>
              <a:buNone/>
            </a:pPr>
            <a:r>
              <a:rPr lang="en-US" dirty="0"/>
              <a:t>■ Dyspnea</a:t>
            </a:r>
          </a:p>
          <a:p>
            <a:endParaRPr lang="en-US" dirty="0"/>
          </a:p>
        </p:txBody>
      </p:sp>
    </p:spTree>
    <p:extLst>
      <p:ext uri="{BB962C8B-B14F-4D97-AF65-F5344CB8AC3E}">
        <p14:creationId xmlns:p14="http://schemas.microsoft.com/office/powerpoint/2010/main" val="1468780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Do not cross a highway to attend to an accident or casualty.</a:t>
            </a:r>
          </a:p>
          <a:p>
            <a:pPr>
              <a:buNone/>
            </a:pPr>
            <a:r>
              <a:rPr lang="en-US" dirty="0"/>
              <a:t> ■ At night, wear or carry something light or reflective, such as a high-visibility jacket, and use a flashlight. </a:t>
            </a:r>
          </a:p>
          <a:p>
            <a:pPr>
              <a:buNone/>
            </a:pPr>
            <a:r>
              <a:rPr lang="en-US" dirty="0"/>
              <a:t>■ Do not move the casualty unless it is absolutely necessary. If you do have to move her, the method will depend on the casualty’s condition and available help.</a:t>
            </a:r>
          </a:p>
          <a:p>
            <a:pPr>
              <a:buNone/>
            </a:pPr>
            <a:r>
              <a:rPr lang="en-US" dirty="0"/>
              <a:t>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Do not move the casualty  from the position in which  you found her unless she  is in immediate danger. </a:t>
            </a:r>
          </a:p>
          <a:p>
            <a:r>
              <a:rPr lang="en-US" dirty="0"/>
              <a:t>If the casualty has to be  moved, use the log-roll technique . </a:t>
            </a:r>
          </a:p>
          <a:p>
            <a:endParaRPr 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 conscious casualty:</a:t>
            </a:r>
          </a:p>
        </p:txBody>
      </p:sp>
      <p:sp>
        <p:nvSpPr>
          <p:cNvPr id="3" name="Content Placeholder 2"/>
          <p:cNvSpPr>
            <a:spLocks noGrp="1"/>
          </p:cNvSpPr>
          <p:nvPr>
            <p:ph idx="1"/>
          </p:nvPr>
        </p:nvSpPr>
        <p:spPr/>
        <p:txBody>
          <a:bodyPr>
            <a:normAutofit fontScale="92500"/>
          </a:bodyPr>
          <a:lstStyle/>
          <a:p>
            <a:r>
              <a:rPr lang="en-US" dirty="0"/>
              <a:t>Reassure the casualty and advise him not to move. Call for emergency help</a:t>
            </a:r>
          </a:p>
          <a:p>
            <a:r>
              <a:rPr lang="en-US" dirty="0"/>
              <a:t>Kneel or lie behind the casualty’s head. Rest your elbows on the ground or on your knees to keep your arms steady. Grasp the sides of the casualty’s head. Spread your </a:t>
            </a:r>
            <a:r>
              <a:rPr lang="en-US" dirty="0" err="1"/>
              <a:t>ﬁngers</a:t>
            </a:r>
            <a:r>
              <a:rPr lang="en-US" dirty="0"/>
              <a:t> so that you do not cover his ears, so he can hear you. Steady and support his head in this neutral position, in which the head, neck, and spine are aligned</a:t>
            </a:r>
          </a:p>
          <a:p>
            <a:endParaRPr lang="en-US"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Ask a helper to place rolled up blankets, on either side of the casualty’s head and neck, while  you keep his head in the neutral position. </a:t>
            </a:r>
          </a:p>
          <a:p>
            <a:r>
              <a:rPr lang="en-US" dirty="0"/>
              <a:t>Continue to support the casualty’s head until emergency services arrive.</a:t>
            </a:r>
          </a:p>
          <a:p>
            <a:r>
              <a:rPr lang="en-US" dirty="0"/>
              <a:t> Get your helper to monitor and record vital signs—level of response, breathing, and pulse </a:t>
            </a:r>
          </a:p>
          <a:p>
            <a:endParaRPr lang="en-US" dirty="0"/>
          </a:p>
          <a:p>
            <a:endParaRPr 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an unconscious casualty</a:t>
            </a:r>
          </a:p>
        </p:txBody>
      </p:sp>
      <p:sp>
        <p:nvSpPr>
          <p:cNvPr id="3" name="Content Placeholder 2"/>
          <p:cNvSpPr>
            <a:spLocks noGrp="1"/>
          </p:cNvSpPr>
          <p:nvPr>
            <p:ph idx="1"/>
          </p:nvPr>
        </p:nvSpPr>
        <p:spPr/>
        <p:txBody>
          <a:bodyPr>
            <a:normAutofit/>
          </a:bodyPr>
          <a:lstStyle/>
          <a:p>
            <a:pPr>
              <a:buNone/>
            </a:pPr>
            <a:r>
              <a:rPr lang="en-US" dirty="0"/>
              <a:t>YOUR AIMS</a:t>
            </a:r>
          </a:p>
          <a:p>
            <a:r>
              <a:rPr lang="en-US" dirty="0"/>
              <a:t> To maintain an open airway </a:t>
            </a:r>
          </a:p>
          <a:p>
            <a:pPr>
              <a:buNone/>
            </a:pPr>
            <a:r>
              <a:rPr lang="en-US" dirty="0"/>
              <a:t>■  To begin CPR if necessary</a:t>
            </a:r>
          </a:p>
          <a:p>
            <a:pPr>
              <a:buNone/>
            </a:pPr>
            <a:r>
              <a:rPr lang="en-US" dirty="0"/>
              <a:t> ■  To prevent further spinal damage</a:t>
            </a:r>
          </a:p>
          <a:p>
            <a:pPr>
              <a:buNone/>
            </a:pPr>
            <a:r>
              <a:rPr lang="en-US" dirty="0"/>
              <a:t> ■  To arrange urgent removal to  the hospital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Kneel or lie behind the casualty’s head. Rest your elbows on the ground or on your knees to keep your arms steady. Grasp the sides of her head. Support her head so that her head, trunk, and legs are in a straight line.</a:t>
            </a:r>
          </a:p>
          <a:p>
            <a:r>
              <a:rPr lang="en-US" dirty="0"/>
              <a:t>Check the casualty’s breathing. If she is breathing, continue to  support her head. Call for emergency help.</a:t>
            </a:r>
          </a:p>
          <a:p>
            <a:r>
              <a:rPr lang="en-US" dirty="0"/>
              <a:t>Open the casualty’s airway using the jaw-thrust technique. Place your </a:t>
            </a:r>
            <a:r>
              <a:rPr lang="en-US" dirty="0" err="1"/>
              <a:t>ﬁngertips</a:t>
            </a:r>
            <a:r>
              <a:rPr lang="en-US" dirty="0"/>
              <a:t> at the angles of her jaw. Gently lift the jaw to open the airway. Take care not to tilt the casualty’s neck.</a:t>
            </a:r>
          </a:p>
          <a:p>
            <a:endParaRPr lang="en-US"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If the casualty is not breathing, begin CPR. If you need to turn the casualty, use the log-roll technique.</a:t>
            </a:r>
          </a:p>
          <a:p>
            <a:r>
              <a:rPr lang="en-US" dirty="0"/>
              <a:t>Monitor and record vital signs—level of response, breathing, and pulse —while waiting for help</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r>
              <a:rPr lang="en-US" dirty="0"/>
              <a:t> If the casualty has to be moved and you have help, use the logroll technique.</a:t>
            </a:r>
          </a:p>
          <a:p>
            <a:r>
              <a:rPr lang="en-US" dirty="0"/>
              <a:t> If you are alone and you need  to leave the casualty to call for emergency help, and if the casualty is unable to maintain  an open airway, you should place her in the recovery position before you </a:t>
            </a:r>
            <a:r>
              <a:rPr lang="en-US"/>
              <a:t>leave him/her</a:t>
            </a:r>
            <a:endParaRPr lang="en-US"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None/>
            </a:pPr>
            <a:r>
              <a:rPr lang="en-US" dirty="0"/>
              <a:t>Read and write notes on:</a:t>
            </a:r>
          </a:p>
          <a:p>
            <a:r>
              <a:rPr lang="en-US" dirty="0"/>
              <a:t> FACIAL INJURY CHEEKBONE AND NOSE INJURY and LOWER JAW INJURY </a:t>
            </a:r>
          </a:p>
          <a:p>
            <a:r>
              <a:rPr lang="en-US" dirty="0"/>
              <a:t> COLLARBONE and SHOULDER INJURY</a:t>
            </a:r>
          </a:p>
          <a:p>
            <a:r>
              <a:rPr lang="en-US" dirty="0"/>
              <a:t> UPPER ARM and ELBOW INJURY</a:t>
            </a:r>
          </a:p>
          <a:p>
            <a:r>
              <a:rPr lang="en-US" dirty="0"/>
              <a:t> FOREARM AND WRIST INJURIES and                HAND AND FINGER INJURIES</a:t>
            </a:r>
          </a:p>
          <a:p>
            <a:r>
              <a:rPr lang="en-US" dirty="0"/>
              <a:t>LOWER LEG INJURIES</a:t>
            </a:r>
          </a:p>
          <a:p>
            <a:endParaRPr lang="en-US" dirty="0"/>
          </a:p>
          <a:p>
            <a:endParaRPr lang="en-US"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BITES, STINGS AND FOREIGN BODIES</a:t>
            </a:r>
          </a:p>
        </p:txBody>
      </p:sp>
      <p:sp>
        <p:nvSpPr>
          <p:cNvPr id="3" name="Content Placeholder 2"/>
          <p:cNvSpPr>
            <a:spLocks noGrp="1"/>
          </p:cNvSpPr>
          <p:nvPr>
            <p:ph idx="1"/>
          </p:nvPr>
        </p:nvSpPr>
        <p:spPr/>
        <p:txBody>
          <a:bodyPr>
            <a:normAutofit/>
          </a:bodyPr>
          <a:lstStyle/>
          <a:p>
            <a:r>
              <a:rPr lang="en-US" b="1" dirty="0"/>
              <a:t>SPLINTERS</a:t>
            </a:r>
          </a:p>
          <a:p>
            <a:pPr>
              <a:buNone/>
            </a:pPr>
            <a:r>
              <a:rPr lang="en-US" dirty="0"/>
              <a:t>    They carry a risk of infection. Often a splinter can be successfully withdrawn from the skin using tweezers.</a:t>
            </a:r>
          </a:p>
          <a:p>
            <a:pPr>
              <a:buNone/>
            </a:pPr>
            <a:r>
              <a:rPr lang="en-US" dirty="0"/>
              <a:t>    However, if the splinter is deeply embedded, lies over a joint, or is </a:t>
            </a:r>
            <a:r>
              <a:rPr lang="en-US" dirty="0" err="1"/>
              <a:t>diﬃcult</a:t>
            </a:r>
            <a:r>
              <a:rPr lang="en-US" dirty="0"/>
              <a:t> to remove, you should leave it in place and advise the casualty to seek medical help.</a:t>
            </a:r>
          </a:p>
          <a:p>
            <a:endParaRPr 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To remove the splinter </a:t>
            </a:r>
          </a:p>
          <a:p>
            <a:r>
              <a:rPr lang="en-US" dirty="0"/>
              <a:t> To minimize the risk of infection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 Be aware that road surfaces may be slippery because of fuel, oil, or even ice. </a:t>
            </a:r>
          </a:p>
          <a:p>
            <a:pPr>
              <a:buNone/>
            </a:pPr>
            <a:r>
              <a:rPr lang="en-US" dirty="0"/>
              <a:t>■ Be aware that </a:t>
            </a:r>
            <a:r>
              <a:rPr lang="en-US" dirty="0" err="1"/>
              <a:t>undeployed</a:t>
            </a:r>
            <a:r>
              <a:rPr lang="en-US" dirty="0"/>
              <a:t> air bags and </a:t>
            </a:r>
            <a:r>
              <a:rPr lang="en-US" dirty="0" err="1"/>
              <a:t>unactivated</a:t>
            </a:r>
            <a:r>
              <a:rPr lang="en-US" dirty="0"/>
              <a:t> seat-belt </a:t>
            </a:r>
            <a:r>
              <a:rPr lang="en-US" dirty="0" err="1"/>
              <a:t>tensioners</a:t>
            </a:r>
            <a:r>
              <a:rPr lang="en-US" dirty="0"/>
              <a:t> may be a hazard.</a:t>
            </a:r>
          </a:p>
          <a:p>
            <a:pPr>
              <a:buNone/>
            </a:pPr>
            <a:r>
              <a:rPr lang="en-US" dirty="0"/>
              <a:t> ■ Find out as much as you can about the accident and relay this information to the emergency services when they arrive. </a:t>
            </a:r>
          </a:p>
          <a:p>
            <a:endParaRPr lang="en-US" dirty="0"/>
          </a:p>
          <a:p>
            <a:endParaRPr lang="en-US" dirty="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to do</a:t>
            </a:r>
          </a:p>
        </p:txBody>
      </p:sp>
      <p:sp>
        <p:nvSpPr>
          <p:cNvPr id="3" name="Content Placeholder 2"/>
          <p:cNvSpPr>
            <a:spLocks noGrp="1"/>
          </p:cNvSpPr>
          <p:nvPr>
            <p:ph idx="1"/>
          </p:nvPr>
        </p:nvSpPr>
        <p:spPr/>
        <p:txBody>
          <a:bodyPr>
            <a:normAutofit lnSpcReduction="10000"/>
          </a:bodyPr>
          <a:lstStyle/>
          <a:p>
            <a:r>
              <a:rPr lang="en-US" dirty="0"/>
              <a:t> Advise the casualty about tetanus immunization. Seek medical advice if he is not sure whether he is up to date on his tetanus immunization.</a:t>
            </a:r>
          </a:p>
          <a:p>
            <a:r>
              <a:rPr lang="en-US" dirty="0"/>
              <a:t>Gently clean the area around the splinter with soap and  warm water.</a:t>
            </a:r>
          </a:p>
          <a:p>
            <a:r>
              <a:rPr lang="en-US" dirty="0"/>
              <a:t>Draw the splinter out in  a straight line at the same angle that it went into the skin; make sure it does not break.</a:t>
            </a:r>
          </a:p>
          <a:p>
            <a:endParaRPr lang="en-US" dirty="0"/>
          </a:p>
          <a:p>
            <a:pPr>
              <a:buNone/>
            </a:pPr>
            <a:endParaRPr 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Hold the tweezers close to the end for a better grip. Grasp the splinter with tweezers as close to the skin as possible.</a:t>
            </a:r>
          </a:p>
          <a:p>
            <a:r>
              <a:rPr lang="en-US" dirty="0"/>
              <a:t>Carefully squeeze the wound to encourage a little bleeding. This will help </a:t>
            </a:r>
            <a:r>
              <a:rPr lang="en-US" dirty="0" err="1"/>
              <a:t>ﬂush</a:t>
            </a:r>
            <a:r>
              <a:rPr lang="en-US" dirty="0"/>
              <a:t> out any remaining dirt.</a:t>
            </a:r>
          </a:p>
          <a:p>
            <a:r>
              <a:rPr lang="en-US" dirty="0"/>
              <a:t>Wash again with soap and water. Clean and dry the wound and cover with a dressing.</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SPECIAL CASE  EMBEDDED SPLINTER</a:t>
            </a:r>
          </a:p>
        </p:txBody>
      </p:sp>
      <p:sp>
        <p:nvSpPr>
          <p:cNvPr id="3" name="Content Placeholder 2"/>
          <p:cNvSpPr>
            <a:spLocks noGrp="1"/>
          </p:cNvSpPr>
          <p:nvPr>
            <p:ph idx="1"/>
          </p:nvPr>
        </p:nvSpPr>
        <p:spPr/>
        <p:txBody>
          <a:bodyPr/>
          <a:lstStyle/>
          <a:p>
            <a:pPr>
              <a:buNone/>
            </a:pPr>
            <a:r>
              <a:rPr lang="en-US" dirty="0"/>
              <a:t>    Pad around the splinter until you can bandage over it without pressing on it, and seek medical help.</a:t>
            </a:r>
          </a:p>
          <a:p>
            <a:endParaRPr lang="en-US"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ANIMAL AND HUMAN BITES</a:t>
            </a:r>
          </a:p>
        </p:txBody>
      </p:sp>
      <p:sp>
        <p:nvSpPr>
          <p:cNvPr id="3" name="Content Placeholder 2"/>
          <p:cNvSpPr>
            <a:spLocks noGrp="1"/>
          </p:cNvSpPr>
          <p:nvPr>
            <p:ph idx="1"/>
          </p:nvPr>
        </p:nvSpPr>
        <p:spPr/>
        <p:txBody>
          <a:bodyPr>
            <a:normAutofit fontScale="85000" lnSpcReduction="20000"/>
          </a:bodyPr>
          <a:lstStyle/>
          <a:p>
            <a:r>
              <a:rPr lang="en-US" dirty="0"/>
              <a:t>Bites from sharp, pointed teeth cause deep puncture wounds that can damage tissues and introduce germs. Bites also crush the tissue. Any bite that breaks the skin needs prompt </a:t>
            </a:r>
            <a:r>
              <a:rPr lang="en-US" dirty="0" err="1"/>
              <a:t>ﬁrst</a:t>
            </a:r>
            <a:r>
              <a:rPr lang="en-US" dirty="0"/>
              <a:t> aid. </a:t>
            </a:r>
          </a:p>
          <a:p>
            <a:r>
              <a:rPr lang="en-US" dirty="0"/>
              <a:t>A serious risk is rabies, a fatal viral infection  of the nervous system. The virus is carried in the saliva of infected animals. Seek medical advice because the casualty must be given </a:t>
            </a:r>
            <a:r>
              <a:rPr lang="en-US" dirty="0" err="1"/>
              <a:t>antirabies</a:t>
            </a:r>
            <a:r>
              <a:rPr lang="en-US" dirty="0"/>
              <a:t> injections. Try to identify the animal.</a:t>
            </a:r>
          </a:p>
          <a:p>
            <a:r>
              <a:rPr lang="en-US" dirty="0"/>
              <a:t> Tetanus is also a potential risk following any animal bite. Human bites carry only a small risk of transmitting the </a:t>
            </a:r>
            <a:r>
              <a:rPr lang="en-US" dirty="0" err="1"/>
              <a:t>hepatis</a:t>
            </a:r>
            <a:r>
              <a:rPr lang="en-US" dirty="0"/>
              <a:t> or HIV/AIDS viruses. </a:t>
            </a:r>
          </a:p>
          <a:p>
            <a:endParaRPr 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Scrub the wound with soap and water for at least 15 minutes, then rinse and apply a disinfectant (e.g. </a:t>
            </a:r>
            <a:r>
              <a:rPr lang="en-US" dirty="0" err="1"/>
              <a:t>iodopovidone</a:t>
            </a:r>
            <a:r>
              <a:rPr lang="en-US" dirty="0"/>
              <a:t>)</a:t>
            </a:r>
          </a:p>
          <a:p>
            <a:r>
              <a:rPr lang="en-US" dirty="0"/>
              <a:t>pre-emptive early antimicrobial therapy for 3–5 days is recommended for patients who;</a:t>
            </a:r>
          </a:p>
          <a:p>
            <a:pPr>
              <a:buFont typeface="Wingdings" pitchFamily="2" charset="2"/>
              <a:buChar char="Ø"/>
            </a:pPr>
            <a:r>
              <a:rPr lang="en-US" dirty="0"/>
              <a:t> are </a:t>
            </a:r>
            <a:r>
              <a:rPr lang="en-US" dirty="0" err="1"/>
              <a:t>immunocompromised</a:t>
            </a:r>
            <a:endParaRPr lang="en-US" dirty="0"/>
          </a:p>
          <a:p>
            <a:pPr>
              <a:buFont typeface="Wingdings" pitchFamily="2" charset="2"/>
              <a:buChar char="Ø"/>
            </a:pPr>
            <a:r>
              <a:rPr lang="en-US" dirty="0"/>
              <a:t>are </a:t>
            </a:r>
            <a:r>
              <a:rPr lang="en-US" dirty="0" err="1"/>
              <a:t>asplenic</a:t>
            </a:r>
            <a:endParaRPr lang="en-US" dirty="0"/>
          </a:p>
          <a:p>
            <a:pPr>
              <a:buFont typeface="Wingdings" pitchFamily="2" charset="2"/>
              <a:buChar char="Ø"/>
            </a:pPr>
            <a:r>
              <a:rPr lang="en-US" dirty="0"/>
              <a:t> have advanced liver disease</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40E02-6ED1-4715-AF71-29EF8C630A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DEA32C-C863-4822-8A3F-BB55D47F1CDA}"/>
              </a:ext>
            </a:extLst>
          </p:cNvPr>
          <p:cNvSpPr>
            <a:spLocks noGrp="1"/>
          </p:cNvSpPr>
          <p:nvPr>
            <p:ph idx="1"/>
          </p:nvPr>
        </p:nvSpPr>
        <p:spPr/>
        <p:txBody>
          <a:bodyPr/>
          <a:lstStyle/>
          <a:p>
            <a:pPr>
              <a:buFont typeface="Wingdings" pitchFamily="2" charset="2"/>
              <a:buChar char="Ø"/>
            </a:pPr>
            <a:r>
              <a:rPr lang="en-US" dirty="0"/>
              <a:t>have pre-existing or resultant oedema of the affected area</a:t>
            </a:r>
          </a:p>
          <a:p>
            <a:pPr>
              <a:buFont typeface="Wingdings" pitchFamily="2" charset="2"/>
              <a:buChar char="Ø"/>
            </a:pPr>
            <a:r>
              <a:rPr lang="en-US" dirty="0"/>
              <a:t> have moderate to severe injuries, especially to the hand or face</a:t>
            </a:r>
          </a:p>
          <a:p>
            <a:pPr>
              <a:buFont typeface="Wingdings" pitchFamily="2" charset="2"/>
              <a:buChar char="Ø"/>
            </a:pPr>
            <a:r>
              <a:rPr lang="en-US" dirty="0"/>
              <a:t> have injuries that may have penetrated the periosteum or joint capsule</a:t>
            </a:r>
          </a:p>
          <a:p>
            <a:endParaRPr lang="en-US" dirty="0"/>
          </a:p>
        </p:txBody>
      </p:sp>
    </p:spTree>
    <p:extLst>
      <p:ext uri="{BB962C8B-B14F-4D97-AF65-F5344CB8AC3E}">
        <p14:creationId xmlns:p14="http://schemas.microsoft.com/office/powerpoint/2010/main" val="348301114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ALL Human bites should receive;</a:t>
            </a:r>
          </a:p>
          <a:p>
            <a:pPr>
              <a:buNone/>
            </a:pPr>
            <a:r>
              <a:rPr lang="en-US" dirty="0"/>
              <a:t>• prophylactic antibiotics</a:t>
            </a:r>
          </a:p>
          <a:p>
            <a:pPr>
              <a:buNone/>
            </a:pPr>
            <a:r>
              <a:rPr lang="en-US" dirty="0"/>
              <a:t>• consider post-exposure prophylaxis for HIV within 72hrs. The risk is greater to the biter if blood is drawn from the victim’s wound because of exposure to mucous membranes.</a:t>
            </a:r>
          </a:p>
          <a:p>
            <a:r>
              <a:rPr lang="en-US" dirty="0"/>
              <a:t>Hepatitis B vaccine preferably ≤ 24 hours if not previously immunized</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 DO NOT SUTURE ANIMAL AND HUMAN BITES.</a:t>
            </a:r>
          </a:p>
          <a:p>
            <a:r>
              <a:rPr lang="en-US" dirty="0"/>
              <a:t> The wounds should be irrigated copiously, dressed, left open to drain, and examined daily to detect signs of infection.</a:t>
            </a:r>
          </a:p>
          <a:p>
            <a:r>
              <a:rPr lang="en-US" dirty="0"/>
              <a:t> Elevation of the injured body part, especially if swollen, accelerates healing. </a:t>
            </a:r>
          </a:p>
          <a:p>
            <a:r>
              <a:rPr lang="en-US" dirty="0"/>
              <a:t> ALL infected wounds should be treated. If no signs of infection, delayed primary closure may be done 72 hours after the injury.</a:t>
            </a:r>
          </a:p>
          <a:p>
            <a:r>
              <a:rPr lang="en-US" dirty="0"/>
              <a:t>Antibiotics Amoxicillin/Clavulanate 1gm BD x 5-7 days In Penicillin Allergic </a:t>
            </a:r>
            <a:r>
              <a:rPr lang="en-US" dirty="0" err="1"/>
              <a:t>Patients:Clindamycin</a:t>
            </a:r>
            <a:r>
              <a:rPr lang="en-US" dirty="0"/>
              <a:t> 300 mg PO QID/600 mg IV TDS OR Azithromycin 500mg PO OD for 3 days</a:t>
            </a:r>
          </a:p>
          <a:p>
            <a:r>
              <a:rPr lang="en-US" dirty="0"/>
              <a:t>Tetanus </a:t>
            </a:r>
            <a:r>
              <a:rPr lang="en-US" dirty="0" err="1"/>
              <a:t>Toxoid</a:t>
            </a:r>
            <a:r>
              <a:rPr lang="en-US" dirty="0"/>
              <a:t> 0.5mg IM</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Signs of infection in an animal include:</a:t>
            </a:r>
          </a:p>
          <a:p>
            <a:r>
              <a:rPr lang="en-US" dirty="0"/>
              <a:t>Excessive salivation</a:t>
            </a:r>
          </a:p>
          <a:p>
            <a:r>
              <a:rPr lang="en-US" dirty="0"/>
              <a:t>Aggression</a:t>
            </a:r>
          </a:p>
          <a:p>
            <a:r>
              <a:rPr lang="en-US" dirty="0"/>
              <a:t>Paralysis and impaired movement. </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SNAKE BITE</a:t>
            </a:r>
          </a:p>
        </p:txBody>
      </p:sp>
      <p:sp>
        <p:nvSpPr>
          <p:cNvPr id="3" name="Content Placeholder 2"/>
          <p:cNvSpPr>
            <a:spLocks noGrp="1"/>
          </p:cNvSpPr>
          <p:nvPr>
            <p:ph idx="1"/>
          </p:nvPr>
        </p:nvSpPr>
        <p:spPr/>
        <p:txBody>
          <a:bodyPr>
            <a:normAutofit fontScale="85000" lnSpcReduction="20000"/>
          </a:bodyPr>
          <a:lstStyle/>
          <a:p>
            <a:pPr>
              <a:buNone/>
            </a:pPr>
            <a:endParaRPr lang="en-US" dirty="0"/>
          </a:p>
          <a:p>
            <a:r>
              <a:rPr lang="en-US" dirty="0"/>
              <a:t>A venomous bite is often painless. Depending on the snake, venom may cause local tissue destruction; it may block nerve impulses, causing breathing and the heart to stop; or, cause blood clotting (coagulation) and then internal bleeding.</a:t>
            </a:r>
          </a:p>
          <a:p>
            <a:r>
              <a:rPr lang="en-US" dirty="0"/>
              <a:t>Do not attempt to kill or capture the snake that bit the casualty. But, if possible, make a note of the snake’s appearance to help doctors identify the correct </a:t>
            </a:r>
            <a:r>
              <a:rPr lang="en-US" dirty="0" err="1"/>
              <a:t>antivenom</a:t>
            </a:r>
            <a:r>
              <a:rPr lang="en-US" dirty="0"/>
              <a:t>. Take precautions to prevent other people from being bitten. The </a:t>
            </a:r>
            <a:r>
              <a:rPr lang="en-US" dirty="0" err="1"/>
              <a:t>ﬁrst</a:t>
            </a:r>
            <a:r>
              <a:rPr lang="en-US" dirty="0"/>
              <a:t> aid principles for treating any kind of snake bite are the same.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C) Prioritization</a:t>
            </a:r>
          </a:p>
          <a:p>
            <a:pPr>
              <a:buNone/>
            </a:pPr>
            <a:r>
              <a:rPr lang="en-US" dirty="0"/>
              <a:t>    TRIAGE </a:t>
            </a:r>
          </a:p>
          <a:p>
            <a:r>
              <a:rPr lang="en-US" dirty="0"/>
              <a:t>The emergency services use a system called triage to assess casualties. </a:t>
            </a:r>
          </a:p>
          <a:p>
            <a:r>
              <a:rPr lang="en-US" dirty="0"/>
              <a:t>All casualties undergo a primary survey at the scene to establish treatment priorities.</a:t>
            </a:r>
          </a:p>
          <a:p>
            <a:endParaRPr lang="en-US" dirty="0"/>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normAutofit/>
          </a:bodyPr>
          <a:lstStyle/>
          <a:p>
            <a:r>
              <a:rPr lang="en-US" dirty="0"/>
              <a:t>Mild: slow progressive painful swelling</a:t>
            </a:r>
          </a:p>
          <a:p>
            <a:r>
              <a:rPr lang="en-US" dirty="0"/>
              <a:t>Severe: rapidly progressive swelling  </a:t>
            </a:r>
          </a:p>
          <a:p>
            <a:r>
              <a:rPr lang="en-US" dirty="0"/>
              <a:t>swallowing, salivation, and severe pain, </a:t>
            </a:r>
            <a:r>
              <a:rPr lang="en-US" dirty="0" err="1"/>
              <a:t>ecchymosis</a:t>
            </a:r>
            <a:r>
              <a:rPr lang="en-US" dirty="0"/>
              <a:t>, blisters, severe tissue necrosis, abscess formation, pseudo- and true compartment syndrome, nausea and vomiting, hypotension, bleeding tendency, shock, </a:t>
            </a:r>
            <a:r>
              <a:rPr lang="en-US" dirty="0" err="1"/>
              <a:t>rhabdomyolysis</a:t>
            </a:r>
            <a:r>
              <a:rPr lang="en-US" dirty="0"/>
              <a:t>, renal failure</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Ptosis</a:t>
            </a:r>
            <a:r>
              <a:rPr lang="en-US" dirty="0"/>
              <a:t>, </a:t>
            </a:r>
            <a:r>
              <a:rPr lang="en-US" dirty="0" err="1"/>
              <a:t>diplopia</a:t>
            </a:r>
            <a:r>
              <a:rPr lang="en-US" dirty="0"/>
              <a:t>, dilated pupils, </a:t>
            </a:r>
            <a:r>
              <a:rPr lang="en-US" dirty="0" err="1"/>
              <a:t>dyspnea</a:t>
            </a:r>
            <a:r>
              <a:rPr lang="en-US" dirty="0"/>
              <a:t>, hypoxia</a:t>
            </a:r>
          </a:p>
          <a:p>
            <a:r>
              <a:rPr lang="en-US" dirty="0"/>
              <a:t>Bleeding from puncture sites, Minor lacerations, development of disseminated intravascular </a:t>
            </a:r>
            <a:r>
              <a:rPr lang="en-US" dirty="0" err="1"/>
              <a:t>coagulopathy</a:t>
            </a:r>
            <a:r>
              <a:rPr lang="en-US"/>
              <a:t> over time</a:t>
            </a:r>
          </a:p>
          <a:p>
            <a:endParaRPr lang="en-US"/>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a:bodyPr>
          <a:lstStyle/>
          <a:p>
            <a:r>
              <a:rPr lang="en-US" dirty="0"/>
              <a:t>Help the casualty lie down, with head and shoulders raised. </a:t>
            </a:r>
          </a:p>
          <a:p>
            <a:r>
              <a:rPr lang="en-US" dirty="0"/>
              <a:t>Reassure the casualty and advise her not to move the bitten limb to prevent venom from spreading. Call for emergency help.</a:t>
            </a:r>
          </a:p>
          <a:p>
            <a:r>
              <a:rPr lang="en-US" dirty="0"/>
              <a:t>Consider wrapping a  pressure bandage around the entire length of the limb that was bitten. The bandage should be comfortably snug but loose enough to allow a </a:t>
            </a:r>
            <a:r>
              <a:rPr lang="en-US" dirty="0" err="1"/>
              <a:t>ﬁnger</a:t>
            </a:r>
            <a:r>
              <a:rPr lang="en-US" dirty="0"/>
              <a:t> to be slipped under it.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bitten limb should be immobilized with a splint to prevent the casualty from bending it. Keep the limb below the level of the heart.</a:t>
            </a:r>
          </a:p>
          <a:p>
            <a:r>
              <a:rPr lang="en-US" dirty="0"/>
              <a:t>Monitor and record vital signs while waiting for emergency help. The casualty must remain still, and should be taken to the hospital as soon as possible.</a:t>
            </a:r>
          </a:p>
          <a:p>
            <a:endParaRPr 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r>
              <a:rPr lang="en-US" dirty="0"/>
              <a:t> Do not apply a tourniquet, slash the wound with a knife, or try to suck out the venom. </a:t>
            </a:r>
          </a:p>
          <a:p>
            <a:r>
              <a:rPr lang="en-US" dirty="0"/>
              <a:t>If the casualty loses consciousness and is not breathing normally,  begin CPR with chest compressions .</a:t>
            </a:r>
          </a:p>
          <a:p>
            <a:endParaRPr 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fontScale="92500" lnSpcReduction="10000"/>
          </a:bodyPr>
          <a:lstStyle/>
          <a:p>
            <a:r>
              <a:rPr lang="en-US" dirty="0"/>
              <a:t>Establish IV access</a:t>
            </a:r>
          </a:p>
          <a:p>
            <a:r>
              <a:rPr lang="en-US" dirty="0"/>
              <a:t>Give analgesia </a:t>
            </a:r>
          </a:p>
          <a:p>
            <a:r>
              <a:rPr lang="en-US" dirty="0"/>
              <a:t>Position the limb at the level of the heart-Give IV fluid for shock and renal failure </a:t>
            </a:r>
          </a:p>
          <a:p>
            <a:r>
              <a:rPr lang="en-US" dirty="0"/>
              <a:t>Monitor oxygenation and ventilation closely (HDU)</a:t>
            </a:r>
          </a:p>
          <a:p>
            <a:r>
              <a:rPr lang="en-US" dirty="0"/>
              <a:t>Intubation and mechanical ventilation may be necessary</a:t>
            </a:r>
          </a:p>
          <a:p>
            <a:r>
              <a:rPr lang="en-US" dirty="0"/>
              <a:t>Give blood/blood component therapy if indicated</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Indications for </a:t>
            </a:r>
            <a:r>
              <a:rPr lang="en-US" dirty="0" err="1"/>
              <a:t>AntivenomPolyvalent</a:t>
            </a:r>
            <a:endParaRPr lang="en-US" dirty="0"/>
          </a:p>
        </p:txBody>
      </p:sp>
      <p:sp>
        <p:nvSpPr>
          <p:cNvPr id="3" name="Content Placeholder 2"/>
          <p:cNvSpPr>
            <a:spLocks noGrp="1"/>
          </p:cNvSpPr>
          <p:nvPr>
            <p:ph idx="1"/>
          </p:nvPr>
        </p:nvSpPr>
        <p:spPr/>
        <p:txBody>
          <a:bodyPr>
            <a:normAutofit/>
          </a:bodyPr>
          <a:lstStyle/>
          <a:p>
            <a:r>
              <a:rPr lang="en-US" dirty="0"/>
              <a:t>Swelling progressive at ≥15cm/hr-Swelling to a knee or elbow from a foot or hand bite within 4 hours-</a:t>
            </a:r>
          </a:p>
          <a:p>
            <a:r>
              <a:rPr lang="en-US" dirty="0"/>
              <a:t>Swelling of a whole limb by 8 hours-</a:t>
            </a:r>
          </a:p>
          <a:p>
            <a:r>
              <a:rPr lang="en-US" dirty="0"/>
              <a:t>Swelling threatening the airway</a:t>
            </a:r>
          </a:p>
          <a:p>
            <a:r>
              <a:rPr lang="en-US" dirty="0"/>
              <a:t>Unexplained </a:t>
            </a:r>
            <a:r>
              <a:rPr lang="en-US" dirty="0" err="1"/>
              <a:t>dyspnoea</a:t>
            </a:r>
            <a:endParaRPr lang="en-US" dirty="0"/>
          </a:p>
          <a:p>
            <a:r>
              <a:rPr lang="en-US" dirty="0" err="1"/>
              <a:t>Paraesthesia</a:t>
            </a:r>
            <a:r>
              <a:rPr lang="en-US" dirty="0"/>
              <a:t>, </a:t>
            </a:r>
          </a:p>
          <a:p>
            <a:endParaRPr 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Excessive salivation/metallic taste and sweating </a:t>
            </a:r>
          </a:p>
          <a:p>
            <a:r>
              <a:rPr lang="en-US" dirty="0" err="1"/>
              <a:t>Dyspnoea</a:t>
            </a:r>
            <a:r>
              <a:rPr lang="en-US" dirty="0"/>
              <a:t>  in the absence of painful progressive swelling (mambas)-</a:t>
            </a:r>
          </a:p>
          <a:p>
            <a:r>
              <a:rPr lang="en-US" dirty="0"/>
              <a:t>Paresis in the presence of significant swelling (non-spitting cobras)</a:t>
            </a:r>
          </a:p>
          <a:p>
            <a:r>
              <a:rPr lang="en-US" dirty="0" err="1"/>
              <a:t>Monovalent</a:t>
            </a:r>
            <a:r>
              <a:rPr lang="en-US" dirty="0"/>
              <a:t> </a:t>
            </a:r>
            <a:r>
              <a:rPr lang="en-US" dirty="0" err="1"/>
              <a:t>antivenom</a:t>
            </a:r>
            <a:r>
              <a:rPr lang="en-US" dirty="0"/>
              <a:t> –Active bleeding-</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Administration of </a:t>
            </a:r>
            <a:r>
              <a:rPr lang="en-US" dirty="0" err="1"/>
              <a:t>Antivenom</a:t>
            </a:r>
            <a:r>
              <a:rPr lang="en-US" dirty="0"/>
              <a:t>:</a:t>
            </a:r>
          </a:p>
        </p:txBody>
      </p:sp>
      <p:sp>
        <p:nvSpPr>
          <p:cNvPr id="3" name="Content Placeholder 2"/>
          <p:cNvSpPr>
            <a:spLocks noGrp="1"/>
          </p:cNvSpPr>
          <p:nvPr>
            <p:ph idx="1"/>
          </p:nvPr>
        </p:nvSpPr>
        <p:spPr/>
        <p:txBody>
          <a:bodyPr>
            <a:normAutofit fontScale="92500" lnSpcReduction="20000"/>
          </a:bodyPr>
          <a:lstStyle/>
          <a:p>
            <a:r>
              <a:rPr lang="en-US" dirty="0"/>
              <a:t> Give the first dose (10ml) of </a:t>
            </a:r>
            <a:r>
              <a:rPr lang="en-US" dirty="0" err="1"/>
              <a:t>antivenom</a:t>
            </a:r>
            <a:r>
              <a:rPr lang="en-US" dirty="0"/>
              <a:t> intravenously at the slow rate of 1-2 ml per minute. Subsequent doses may be injected into a bag of saline drip, no more than 20 ml per 500ml bag. The drip should run through fairly fast (should run through in 30 </a:t>
            </a:r>
            <a:r>
              <a:rPr lang="en-US" dirty="0" err="1"/>
              <a:t>mins</a:t>
            </a:r>
            <a:r>
              <a:rPr lang="en-US" dirty="0"/>
              <a:t>).</a:t>
            </a:r>
          </a:p>
          <a:p>
            <a:r>
              <a:rPr lang="en-US" dirty="0"/>
              <a:t>Monitor breathing and other vital signs continuously. Remember not to have the drip running direct into the wounded limb which is already in danger from the pressure of swelling and should be kept elevated and well protected.</a:t>
            </a:r>
          </a:p>
          <a:p>
            <a:pPr>
              <a:buNone/>
            </a:pPr>
            <a:endParaRPr lang="en-US" dirty="0"/>
          </a:p>
          <a:p>
            <a:pPr>
              <a:buNone/>
            </a:pPr>
            <a:endParaRPr 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Have adrenaline (1:1,000) at the bedside in case of anaphylaxis. If the patient has known allergies (asthma etc.), draw up the adrenaline (0.3 - 0.5 ml for adults and 0.1 - 0.3 for children) and have antihistamine available in case allergic symptoms are overwhelming. Antihistamine is NOT recommended as routine treatment for snake-bite.</a:t>
            </a:r>
          </a:p>
          <a:p>
            <a:r>
              <a:rPr lang="en-US" dirty="0"/>
              <a:t>Monitor breathing and other vital signs continuously. </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514350" indent="-514350">
              <a:buNone/>
            </a:pPr>
            <a:r>
              <a:rPr lang="en-US" dirty="0"/>
              <a:t> </a:t>
            </a:r>
            <a:r>
              <a:rPr lang="en-US" b="1" dirty="0"/>
              <a:t>THE PRIMARY SURVEY </a:t>
            </a:r>
            <a:r>
              <a:rPr lang="en-US" dirty="0"/>
              <a:t>This is an initial rapid assessment of a casualty to establish and treat conditions that are an immediate threat to life.</a:t>
            </a:r>
          </a:p>
          <a:p>
            <a:r>
              <a:rPr lang="en-US" dirty="0"/>
              <a:t> If a casualty is conscious, suffering from minor injuries and is talking to you, then this survey will be completed very quickly. If, however, a casualty is more seriously injured (for example, unconscious), this assessment will take longer.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INSECT STING</a:t>
            </a:r>
          </a:p>
        </p:txBody>
      </p:sp>
      <p:sp>
        <p:nvSpPr>
          <p:cNvPr id="3" name="Content Placeholder 2"/>
          <p:cNvSpPr>
            <a:spLocks noGrp="1"/>
          </p:cNvSpPr>
          <p:nvPr>
            <p:ph idx="1"/>
          </p:nvPr>
        </p:nvSpPr>
        <p:spPr/>
        <p:txBody>
          <a:bodyPr>
            <a:normAutofit lnSpcReduction="10000"/>
          </a:bodyPr>
          <a:lstStyle/>
          <a:p>
            <a:r>
              <a:rPr lang="en-US" dirty="0"/>
              <a:t> An initial sharp pain is followed by mild swelling, redness, and soreness.</a:t>
            </a:r>
          </a:p>
          <a:p>
            <a:r>
              <a:rPr lang="en-US" dirty="0"/>
              <a:t> A sting in the mouth or throat is potentially dangerous because swelling can obstruct the airway. </a:t>
            </a:r>
          </a:p>
          <a:p>
            <a:r>
              <a:rPr lang="en-US" dirty="0"/>
              <a:t>With any bite or sting, it is important to watch for signs of an allergic reaction, which can lead to anaphylactic shock.  </a:t>
            </a:r>
          </a:p>
          <a:p>
            <a:pPr>
              <a:buNone/>
            </a:pPr>
            <a:r>
              <a:rPr lang="en-US" dirty="0"/>
              <a:t> </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r>
              <a:rPr lang="en-US" dirty="0"/>
              <a:t> Pain at the site of the sting </a:t>
            </a:r>
          </a:p>
          <a:p>
            <a:r>
              <a:rPr lang="en-US" dirty="0"/>
              <a:t> Redness and swelling around the site of the sting</a:t>
            </a:r>
          </a:p>
          <a:p>
            <a:endParaRPr lang="en-US"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lnSpcReduction="20000"/>
          </a:bodyPr>
          <a:lstStyle/>
          <a:p>
            <a:r>
              <a:rPr lang="en-US" dirty="0"/>
              <a:t> Call for emergency help if the casualty shows signs of anaphylactic shock  such as breathing </a:t>
            </a:r>
            <a:r>
              <a:rPr lang="en-US" dirty="0" err="1"/>
              <a:t>diﬃculties</a:t>
            </a:r>
            <a:r>
              <a:rPr lang="en-US" dirty="0"/>
              <a:t> and/or swelling of the face and neck. </a:t>
            </a:r>
          </a:p>
          <a:p>
            <a:r>
              <a:rPr lang="en-US" dirty="0"/>
              <a:t>Monitor and record vital signs— level of response, breathing, and pulse—while waiting for help to arrive</a:t>
            </a:r>
          </a:p>
          <a:p>
            <a:r>
              <a:rPr lang="en-US" dirty="0"/>
              <a:t>Reassure the casualty.</a:t>
            </a:r>
          </a:p>
          <a:p>
            <a:r>
              <a:rPr lang="en-US" dirty="0"/>
              <a:t> If  the sting is visible, brush  or scrape it </a:t>
            </a:r>
            <a:r>
              <a:rPr lang="en-US" dirty="0" err="1"/>
              <a:t>oﬀ</a:t>
            </a:r>
            <a:r>
              <a:rPr lang="en-US" dirty="0"/>
              <a:t> sideways . Do not use tweezers because you could squeeze the stinger and inject more poison into the casualty.</a:t>
            </a:r>
          </a:p>
          <a:p>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Raise the </a:t>
            </a:r>
            <a:r>
              <a:rPr lang="en-US" dirty="0" err="1"/>
              <a:t>aﬀected</a:t>
            </a:r>
            <a:r>
              <a:rPr lang="en-US" dirty="0"/>
              <a:t> part and apply a cold compress such as an ice pack to minimize swelling. Advise the casualty to keep the compress in place for at least  ten minutes. Tell her to seek medical advice if the pain and  swelling persist.</a:t>
            </a:r>
          </a:p>
          <a:p>
            <a:r>
              <a:rPr lang="en-US" dirty="0"/>
              <a:t>Monitor vital signs—level  of response, breathing, and pulse. Watch for signs of an allergic reaction, such  as wheezing and/or reddened, swollen, itchy skin.</a:t>
            </a:r>
          </a:p>
          <a:p>
            <a:endParaRPr lang="en-US"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TICK BITES</a:t>
            </a:r>
          </a:p>
        </p:txBody>
      </p:sp>
      <p:sp>
        <p:nvSpPr>
          <p:cNvPr id="3" name="Content Placeholder 2"/>
          <p:cNvSpPr>
            <a:spLocks noGrp="1"/>
          </p:cNvSpPr>
          <p:nvPr>
            <p:ph idx="1"/>
          </p:nvPr>
        </p:nvSpPr>
        <p:spPr/>
        <p:txBody>
          <a:bodyPr/>
          <a:lstStyle/>
          <a:p>
            <a:r>
              <a:rPr lang="en-US" dirty="0"/>
              <a:t>They attach themselves to passing animals (including humans) and bite into the skin to suck blood. </a:t>
            </a:r>
          </a:p>
          <a:p>
            <a:r>
              <a:rPr lang="en-US" dirty="0"/>
              <a:t>When sucking blood, a tick swells to about the size of a pea, and it can then be seen easily. Ticks can carry disease and cause infection, so they should be removed as soon as possible.</a:t>
            </a:r>
          </a:p>
          <a:p>
            <a:endParaRPr lang="en-US"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lstStyle/>
          <a:p>
            <a:r>
              <a:rPr lang="en-US" dirty="0"/>
              <a:t>Using tweezers, grasp  the tick’s head as close  to the casualty’s skin as you can.  Gently pull the head upward using  steady, even pressure. Do not  jerk the tick, which may leave the mouth parts embedded or cause the tick to regurgitate infective </a:t>
            </a:r>
            <a:r>
              <a:rPr lang="en-US" dirty="0" err="1"/>
              <a:t>ﬂuids</a:t>
            </a:r>
            <a:r>
              <a:rPr lang="en-US" dirty="0"/>
              <a:t> into the skin</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bites and stings</a:t>
            </a:r>
          </a:p>
        </p:txBody>
      </p:sp>
      <p:sp>
        <p:nvSpPr>
          <p:cNvPr id="3" name="Content Placeholder 2"/>
          <p:cNvSpPr>
            <a:spLocks noGrp="1"/>
          </p:cNvSpPr>
          <p:nvPr>
            <p:ph idx="1"/>
          </p:nvPr>
        </p:nvSpPr>
        <p:spPr/>
        <p:txBody>
          <a:bodyPr/>
          <a:lstStyle/>
          <a:p>
            <a:r>
              <a:rPr lang="en-US" dirty="0"/>
              <a:t>Scorpion stings as well as bites from some spiders and mosquitoes can cause serious illness, and may be fatal. </a:t>
            </a:r>
          </a:p>
          <a:p>
            <a:r>
              <a:rPr lang="en-US" dirty="0"/>
              <a:t>Bites or stings in the mouth or throat are potentially dangerous because swelling can obstruct the airway. Be alert  to an allergic reaction, which may lead the casualty to </a:t>
            </a:r>
            <a:r>
              <a:rPr lang="en-US" dirty="0" err="1"/>
              <a:t>suﬀer</a:t>
            </a:r>
            <a:r>
              <a:rPr lang="en-US" dirty="0"/>
              <a:t> anaphylactic shock.</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r>
              <a:rPr lang="en-US" dirty="0"/>
              <a:t>Pain, redness, and swelling at site  of sting </a:t>
            </a:r>
          </a:p>
          <a:p>
            <a:r>
              <a:rPr lang="en-US" dirty="0"/>
              <a:t>Nausea and vomiting </a:t>
            </a:r>
          </a:p>
          <a:p>
            <a:r>
              <a:rPr lang="en-US" dirty="0"/>
              <a:t>Headache</a:t>
            </a:r>
          </a:p>
          <a:p>
            <a:endParaRPr 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Reassure the casualty and help him sit or lie down.</a:t>
            </a:r>
          </a:p>
          <a:p>
            <a:r>
              <a:rPr lang="en-US" dirty="0"/>
              <a:t>Raise the </a:t>
            </a:r>
            <a:r>
              <a:rPr lang="en-US" dirty="0" err="1"/>
              <a:t>aﬀected</a:t>
            </a:r>
            <a:r>
              <a:rPr lang="en-US" dirty="0"/>
              <a:t> part  if possible. Place a cold compress such as an ice pack on the </a:t>
            </a:r>
            <a:r>
              <a:rPr lang="en-US" dirty="0" err="1"/>
              <a:t>aﬀected</a:t>
            </a:r>
            <a:r>
              <a:rPr lang="en-US" dirty="0"/>
              <a:t> area for  at least ten minutes to minimize the risk of swelling.</a:t>
            </a:r>
          </a:p>
          <a:p>
            <a:r>
              <a:rPr lang="en-US" dirty="0"/>
              <a:t>Monitor vital signs—level  of response, breathing, and pulse . Watch for signs of an allergic reaction, such as wheezing and/or reddened, swollen, itchy skin</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STINGS FROM SEA CREATURES</a:t>
            </a:r>
          </a:p>
        </p:txBody>
      </p:sp>
      <p:sp>
        <p:nvSpPr>
          <p:cNvPr id="3" name="Content Placeholder 2"/>
          <p:cNvSpPr>
            <a:spLocks noGrp="1"/>
          </p:cNvSpPr>
          <p:nvPr>
            <p:ph idx="1"/>
          </p:nvPr>
        </p:nvSpPr>
        <p:spPr/>
        <p:txBody>
          <a:bodyPr/>
          <a:lstStyle/>
          <a:p>
            <a:r>
              <a:rPr lang="en-US" dirty="0"/>
              <a:t>Sea creatures such as </a:t>
            </a:r>
            <a:r>
              <a:rPr lang="en-US" dirty="0" err="1"/>
              <a:t>Jellyﬁsh</a:t>
            </a:r>
            <a:r>
              <a:rPr lang="en-US" dirty="0"/>
              <a:t> cause stings. Their venom is contained in stinging cells (nematocysts) that stick to the casualty's skin.</a:t>
            </a:r>
          </a:p>
          <a:p>
            <a:r>
              <a:rPr lang="en-US" dirty="0"/>
              <a:t> Some tropical marine creatures can cause severe poisoning. Death may result from paralysis of the chest muscles anaphylactic shock.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a:t>Follow the Airway, Breathing, and Circulation (ABC) principle: </a:t>
            </a:r>
          </a:p>
          <a:p>
            <a:pPr>
              <a:buNone/>
            </a:pPr>
            <a:r>
              <a:rPr lang="en-US" dirty="0"/>
              <a:t>■ Airway Is the airway open and clear? The airway is not open and clear if the casualty is unable to speak. An obstructed airway will prevent breathing, causing hypoxia and, ultimately, death. The airway is open and clear if the casualty is talking to you. </a:t>
            </a:r>
          </a:p>
          <a:p>
            <a:pPr>
              <a:buNone/>
            </a:pPr>
            <a:r>
              <a:rPr lang="en-US" dirty="0"/>
              <a:t>■</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r>
              <a:rPr lang="en-US" dirty="0"/>
              <a:t> Pain, redness, and swelling at site  of sting</a:t>
            </a:r>
          </a:p>
          <a:p>
            <a:r>
              <a:rPr lang="en-US" dirty="0"/>
              <a:t> Nausea and vomiting </a:t>
            </a:r>
          </a:p>
          <a:p>
            <a:r>
              <a:rPr lang="en-US" dirty="0"/>
              <a:t>Headache</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a:bodyPr>
          <a:lstStyle/>
          <a:p>
            <a:r>
              <a:rPr lang="en-US" dirty="0"/>
              <a:t>Encourage the casualty to  sit or lie down. Wash the area in copious quantities of vinegar  to remove the nematocysts or deactivate  the venom.</a:t>
            </a:r>
          </a:p>
          <a:p>
            <a:r>
              <a:rPr lang="en-US" dirty="0"/>
              <a:t>To treat pain after venom has been deactivated, immerse the </a:t>
            </a:r>
            <a:r>
              <a:rPr lang="en-US" dirty="0" err="1"/>
              <a:t>aﬀected</a:t>
            </a:r>
            <a:r>
              <a:rPr lang="en-US" dirty="0"/>
              <a:t> area in hot water</a:t>
            </a:r>
          </a:p>
          <a:p>
            <a:r>
              <a:rPr lang="en-US" dirty="0"/>
              <a:t>Monitor vital signs—level  of response, breathing, and pulse. Watch for signs of an allergic reaction, such as wheezing.</a:t>
            </a:r>
          </a:p>
          <a:p>
            <a:endParaRPr 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MARINE PUNCTURE WOUND</a:t>
            </a:r>
          </a:p>
        </p:txBody>
      </p:sp>
      <p:sp>
        <p:nvSpPr>
          <p:cNvPr id="3" name="Content Placeholder 2"/>
          <p:cNvSpPr>
            <a:spLocks noGrp="1"/>
          </p:cNvSpPr>
          <p:nvPr>
            <p:ph idx="1"/>
          </p:nvPr>
        </p:nvSpPr>
        <p:spPr/>
        <p:txBody>
          <a:bodyPr>
            <a:normAutofit fontScale="92500"/>
          </a:bodyPr>
          <a:lstStyle/>
          <a:p>
            <a:r>
              <a:rPr lang="en-US" dirty="0"/>
              <a:t>Many marine creatures have spines that provide a mechanism against attack from predators but that can also cause painful wounds if stepped on.</a:t>
            </a:r>
          </a:p>
          <a:p>
            <a:r>
              <a:rPr lang="en-US" dirty="0"/>
              <a:t> Sea urchins and </a:t>
            </a:r>
            <a:r>
              <a:rPr lang="en-US" dirty="0" err="1"/>
              <a:t>weever</a:t>
            </a:r>
            <a:r>
              <a:rPr lang="en-US" dirty="0"/>
              <a:t> </a:t>
            </a:r>
            <a:r>
              <a:rPr lang="en-US" dirty="0" err="1"/>
              <a:t>ﬁsh</a:t>
            </a:r>
            <a:r>
              <a:rPr lang="en-US" dirty="0"/>
              <a:t> have sharp spines that can become embedded in the sole of the foot.</a:t>
            </a:r>
          </a:p>
          <a:p>
            <a:r>
              <a:rPr lang="en-US" dirty="0"/>
              <a:t> Wounds may become infected if the spines are not removed.  Hot water breaks down </a:t>
            </a:r>
            <a:r>
              <a:rPr lang="en-US" dirty="0" err="1"/>
              <a:t>ﬁsh</a:t>
            </a:r>
            <a:r>
              <a:rPr lang="en-US" dirty="0"/>
              <a:t> venom.</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lstStyle/>
          <a:p>
            <a:r>
              <a:rPr lang="en-US" dirty="0"/>
              <a:t>Help the casualty sit down. Immerse the injured part in water as hot as he can tolerate for about 30 minutes.</a:t>
            </a:r>
          </a:p>
          <a:p>
            <a:r>
              <a:rPr lang="en-US" dirty="0"/>
              <a:t>Take or send the casualty to the hospital so that the spines can be safely removed.</a:t>
            </a:r>
          </a:p>
          <a:p>
            <a:endParaRPr 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BODIES</a:t>
            </a:r>
          </a:p>
        </p:txBody>
      </p:sp>
      <p:sp>
        <p:nvSpPr>
          <p:cNvPr id="3" name="Content Placeholder 2"/>
          <p:cNvSpPr>
            <a:spLocks noGrp="1"/>
          </p:cNvSpPr>
          <p:nvPr>
            <p:ph idx="1"/>
          </p:nvPr>
        </p:nvSpPr>
        <p:spPr/>
        <p:txBody>
          <a:bodyPr>
            <a:normAutofit/>
          </a:bodyPr>
          <a:lstStyle/>
          <a:p>
            <a:pPr>
              <a:buNone/>
            </a:pPr>
            <a:r>
              <a:rPr lang="en-US" b="1" dirty="0"/>
              <a:t>FOREIGN BODY AIRWAY OBSTRUCTION</a:t>
            </a:r>
          </a:p>
          <a:p>
            <a:pPr>
              <a:buNone/>
            </a:pPr>
            <a:r>
              <a:rPr lang="sw-KE" dirty="0"/>
              <a:t>Complete or partial obstruction of the airway by a foreign object</a:t>
            </a:r>
          </a:p>
          <a:p>
            <a:pPr>
              <a:buNone/>
            </a:pPr>
            <a:r>
              <a:rPr lang="en-US" dirty="0"/>
              <a:t>If the person is able to cough forcefully, the person should keep coughing. </a:t>
            </a:r>
          </a:p>
          <a:p>
            <a:pPr>
              <a:buNone/>
            </a:pPr>
            <a:endParaRPr 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C:\WINDOWS\Desktop\eimlicAdulto\04SegnoHeimlich.jpg"/>
          <p:cNvPicPr>
            <a:picLocks noGrp="1" noChangeAspect="1" noChangeArrowheads="1"/>
          </p:cNvPicPr>
          <p:nvPr>
            <p:ph idx="1"/>
          </p:nvPr>
        </p:nvPicPr>
        <p:blipFill>
          <a:blip r:embed="rId2" cstate="print"/>
          <a:srcRect/>
          <a:stretch>
            <a:fillRect/>
          </a:stretch>
        </p:blipFill>
        <p:spPr bwMode="auto">
          <a:xfrm>
            <a:off x="3794760" y="2286000"/>
            <a:ext cx="2529840" cy="3124200"/>
          </a:xfrm>
          <a:prstGeom prst="rect">
            <a:avLst/>
          </a:prstGeom>
          <a:noFill/>
          <a:ln w="9525">
            <a:solidFill>
              <a:srgbClr val="000000"/>
            </a:solidFill>
            <a:miter lim="800000"/>
            <a:headEnd/>
            <a:tailEnd/>
          </a:ln>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Features of hypoxia</a:t>
            </a:r>
          </a:p>
          <a:p>
            <a:pPr>
              <a:buNone/>
            </a:pPr>
            <a:r>
              <a:rPr lang="en-US" dirty="0"/>
              <a:t>■ </a:t>
            </a:r>
            <a:r>
              <a:rPr lang="en-US" dirty="0" err="1"/>
              <a:t>Diﬃculty</a:t>
            </a:r>
            <a:r>
              <a:rPr lang="en-US" dirty="0"/>
              <a:t> speaking and breathing </a:t>
            </a:r>
          </a:p>
          <a:p>
            <a:pPr>
              <a:buNone/>
            </a:pPr>
            <a:r>
              <a:rPr lang="en-US" dirty="0"/>
              <a:t>■ Noisy breathing in partial airway obstruction</a:t>
            </a:r>
          </a:p>
          <a:p>
            <a:pPr>
              <a:buNone/>
            </a:pPr>
            <a:r>
              <a:rPr lang="en-US" dirty="0"/>
              <a:t>■ Silence or minimal, high-pitched sounds if complete or near complete obstruction </a:t>
            </a:r>
          </a:p>
          <a:p>
            <a:pPr>
              <a:buNone/>
            </a:pPr>
            <a:r>
              <a:rPr lang="en-US" dirty="0"/>
              <a:t>■ Red, </a:t>
            </a:r>
            <a:r>
              <a:rPr lang="en-US" dirty="0" err="1"/>
              <a:t>puﬀy</a:t>
            </a:r>
            <a:r>
              <a:rPr lang="en-US" dirty="0"/>
              <a:t> face </a:t>
            </a:r>
          </a:p>
          <a:p>
            <a:pPr>
              <a:buNone/>
            </a:pPr>
            <a:r>
              <a:rPr lang="en-US" dirty="0"/>
              <a:t>■ Signs of distress from the casualty, who may point to the throat or grasp the neck</a:t>
            </a:r>
          </a:p>
          <a:p>
            <a:endParaRPr 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“five-and-five" approach</a:t>
            </a:r>
          </a:p>
        </p:txBody>
      </p:sp>
      <p:sp>
        <p:nvSpPr>
          <p:cNvPr id="3" name="Content Placeholder 2"/>
          <p:cNvSpPr>
            <a:spLocks noGrp="1"/>
          </p:cNvSpPr>
          <p:nvPr>
            <p:ph idx="1"/>
          </p:nvPr>
        </p:nvSpPr>
        <p:spPr/>
        <p:txBody>
          <a:bodyPr>
            <a:normAutofit fontScale="85000" lnSpcReduction="10000"/>
          </a:bodyPr>
          <a:lstStyle/>
          <a:p>
            <a:r>
              <a:rPr lang="en-US" b="1" dirty="0"/>
              <a:t>Give 5 back blows.</a:t>
            </a:r>
            <a:r>
              <a:rPr lang="en-US" dirty="0"/>
              <a:t> Stand to the side and just behind a choking adult. For a child, kneel down behind. Place one arm across the person's chest for support. Bend the person over at the waist so that the upper body is parallel with the ground. Deliver five separate back blows between the person's shoulder blades with the heel of your hand.</a:t>
            </a:r>
          </a:p>
          <a:p>
            <a:r>
              <a:rPr lang="en-US" b="1" dirty="0"/>
              <a:t>Give 5 abdominal thrusts.</a:t>
            </a:r>
            <a:r>
              <a:rPr lang="en-US" dirty="0"/>
              <a:t> Perform five abdominal thrusts (Heimlich maneuver).</a:t>
            </a:r>
          </a:p>
          <a:p>
            <a:r>
              <a:rPr lang="en-US" b="1" dirty="0"/>
              <a:t>Alternate between 5 blows and 5 thrusts</a:t>
            </a:r>
            <a:r>
              <a:rPr lang="en-US" dirty="0"/>
              <a:t> until the blockage is dislodged</a:t>
            </a:r>
          </a:p>
          <a:p>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If you're the only rescuer, perform back blows and abdominal thrusts before calling for emergency help. If another person is available, have that person call for help while you perform first aid.</a:t>
            </a:r>
          </a:p>
          <a:p>
            <a:r>
              <a:rPr lang="en-US" dirty="0"/>
              <a:t>If the person who has inhaled an object becomes unconscious, lay the person on his or her back on the ground. If you can see an object in the mouth, reach a finger in and sweep the object out.</a:t>
            </a:r>
          </a:p>
          <a:p>
            <a:r>
              <a:rPr lang="en-US" dirty="0"/>
              <a:t> If the object remains stuck and the person doesn't respond to your efforts, perform cardiopulmonary resuscitation (CPR)</a:t>
            </a:r>
          </a:p>
          <a:p>
            <a:endParaRPr 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 perform abdominal thrusts (the Heimlich maneuver) on someone else</a:t>
            </a:r>
            <a:br>
              <a:rPr lang="en-US" b="1"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a:t>Stand behind the person.</a:t>
            </a:r>
            <a:r>
              <a:rPr lang="en-US" dirty="0"/>
              <a:t> Place one foot slightly in front of the other for balance. Wrap your arms around the waist. Tip the person forward slightly. If a child is choking, kneel down behind the child.</a:t>
            </a:r>
          </a:p>
          <a:p>
            <a:r>
              <a:rPr lang="en-US" b="1" dirty="0"/>
              <a:t>Make a fist with one hand.</a:t>
            </a:r>
            <a:r>
              <a:rPr lang="en-US" dirty="0"/>
              <a:t> Position it slightly above the person's navel.</a:t>
            </a:r>
          </a:p>
          <a:p>
            <a:r>
              <a:rPr lang="en-US" b="1" dirty="0"/>
              <a:t>Grasp the fist with the other hand.</a:t>
            </a:r>
            <a:r>
              <a:rPr lang="en-US" dirty="0"/>
              <a:t> Press hard into the abdomen with a quick, upward thrust — as if trying to lift the person up.</a:t>
            </a:r>
          </a:p>
          <a:p>
            <a:r>
              <a:rPr lang="en-US" b="1" dirty="0"/>
              <a:t>Perform between six and 10 abdominal thrusts</a:t>
            </a:r>
            <a:r>
              <a:rPr lang="en-US" dirty="0"/>
              <a:t> until the blockage is dislodged.</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2840E-A036-40B9-8508-5CDA334723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6F1CCE-689D-4872-8250-7533768546D9}"/>
              </a:ext>
            </a:extLst>
          </p:cNvPr>
          <p:cNvSpPr>
            <a:spLocks noGrp="1"/>
          </p:cNvSpPr>
          <p:nvPr>
            <p:ph idx="1"/>
          </p:nvPr>
        </p:nvSpPr>
        <p:spPr/>
        <p:txBody>
          <a:bodyPr/>
          <a:lstStyle/>
          <a:p>
            <a:r>
              <a:rPr lang="en-US" dirty="0"/>
              <a:t>Breathing Is the casualty breathing normally? If the casualty is not breathing normally, call  for emergency help, then start chest compressions with rescue breaths (cardiopulmonary resuscitation/CPR).</a:t>
            </a:r>
          </a:p>
        </p:txBody>
      </p:sp>
    </p:spTree>
    <p:extLst>
      <p:ext uri="{BB962C8B-B14F-4D97-AF65-F5344CB8AC3E}">
        <p14:creationId xmlns:p14="http://schemas.microsoft.com/office/powerpoint/2010/main" val="2855713894"/>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10" descr="C:\WINDOWS\Desktop\eimlicAdulto\02HeimlichAdultoCosciente.jpg"/>
          <p:cNvPicPr>
            <a:picLocks noGrp="1" noChangeAspect="1" noChangeArrowheads="1"/>
          </p:cNvPicPr>
          <p:nvPr>
            <p:ph idx="1"/>
          </p:nvPr>
        </p:nvPicPr>
        <p:blipFill>
          <a:blip r:embed="rId2" cstate="print"/>
          <a:srcRect/>
          <a:stretch>
            <a:fillRect/>
          </a:stretch>
        </p:blipFill>
        <p:spPr bwMode="auto">
          <a:xfrm>
            <a:off x="3037332" y="2183733"/>
            <a:ext cx="3069336" cy="3358896"/>
          </a:xfrm>
          <a:prstGeom prst="rect">
            <a:avLst/>
          </a:prstGeom>
          <a:noFill/>
          <a:ln w="9525">
            <a:solidFill>
              <a:srgbClr val="000000"/>
            </a:solidFill>
            <a:miter lim="800000"/>
            <a:headEnd/>
            <a:tailEnd/>
          </a:ln>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WINDOWS\Desktop\eimlicAdulto\05HeimlichAdultoPosizione.jpg"/>
          <p:cNvPicPr>
            <a:picLocks noGrp="1"/>
          </p:cNvPicPr>
          <p:nvPr>
            <p:ph idx="1"/>
          </p:nvPr>
        </p:nvPicPr>
        <p:blipFill>
          <a:blip r:embed="rId2" cstate="print"/>
          <a:srcRect/>
          <a:stretch>
            <a:fillRect/>
          </a:stretch>
        </p:blipFill>
        <p:spPr>
          <a:xfrm>
            <a:off x="2819400" y="1447800"/>
            <a:ext cx="3124200" cy="4576413"/>
          </a:xfrm>
          <a:prstGeom prst="rect">
            <a:avLst/>
          </a:prstGeom>
          <a:ln>
            <a:solidFill>
              <a:srgbClr val="000000"/>
            </a:solidFill>
          </a:ln>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Abdominal thrust</a:t>
            </a:r>
          </a:p>
          <a:p>
            <a:endParaRPr lang="en-US" dirty="0"/>
          </a:p>
        </p:txBody>
      </p:sp>
      <p:pic>
        <p:nvPicPr>
          <p:cNvPr id="4" name="Picture 3" descr="C:\My Documents\TEMPWORK\PHECPhotos\AAAVMZT0.jpg"/>
          <p:cNvPicPr>
            <a:picLocks noChangeAspect="1" noChangeArrowheads="1"/>
          </p:cNvPicPr>
          <p:nvPr/>
        </p:nvPicPr>
        <p:blipFill>
          <a:blip r:embed="rId2" cstate="print"/>
          <a:srcRect/>
          <a:stretch>
            <a:fillRect/>
          </a:stretch>
        </p:blipFill>
        <p:spPr bwMode="auto">
          <a:xfrm>
            <a:off x="4572000" y="1295400"/>
            <a:ext cx="3276600" cy="4613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Chest thrust</a:t>
            </a:r>
          </a:p>
        </p:txBody>
      </p:sp>
      <p:pic>
        <p:nvPicPr>
          <p:cNvPr id="4" name="Picture 5" descr="C:\My Documents\TEMPWORK\PHECPhotos\AAAVMZV0.jpg"/>
          <p:cNvPicPr>
            <a:picLocks noChangeAspect="1" noChangeArrowheads="1"/>
          </p:cNvPicPr>
          <p:nvPr/>
        </p:nvPicPr>
        <p:blipFill>
          <a:blip r:embed="rId2" cstate="print"/>
          <a:srcRect/>
          <a:stretch>
            <a:fillRect/>
          </a:stretch>
        </p:blipFill>
        <p:spPr bwMode="auto">
          <a:xfrm>
            <a:off x="4114800" y="269728"/>
            <a:ext cx="3338513" cy="51404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 perform the Heimlich maneuver on yourself</a:t>
            </a:r>
          </a:p>
        </p:txBody>
      </p:sp>
      <p:sp>
        <p:nvSpPr>
          <p:cNvPr id="3" name="Content Placeholder 2"/>
          <p:cNvSpPr>
            <a:spLocks noGrp="1"/>
          </p:cNvSpPr>
          <p:nvPr>
            <p:ph idx="1"/>
          </p:nvPr>
        </p:nvSpPr>
        <p:spPr/>
        <p:txBody>
          <a:bodyPr>
            <a:normAutofit/>
          </a:bodyPr>
          <a:lstStyle/>
          <a:p>
            <a:pPr>
              <a:buNone/>
            </a:pPr>
            <a:endParaRPr lang="en-US" dirty="0">
              <a:hlinkClick r:id="rId2"/>
            </a:endParaRPr>
          </a:p>
          <a:p>
            <a:r>
              <a:rPr lang="en-US" dirty="0"/>
              <a:t>If you're choking and alone, call for emergency help immediately. </a:t>
            </a:r>
          </a:p>
          <a:p>
            <a:r>
              <a:rPr lang="en-US" dirty="0"/>
              <a:t>Place a fist slightly above your navel.</a:t>
            </a:r>
          </a:p>
          <a:p>
            <a:r>
              <a:rPr lang="en-US" dirty="0"/>
              <a:t>Grasp your fist with the other hand and bend over a hard surface — a countertop or chair will do.</a:t>
            </a:r>
          </a:p>
          <a:p>
            <a:r>
              <a:rPr lang="en-US" dirty="0"/>
              <a:t>Shove your fist inward and upward.</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a:t>Severe airway obstruction in infants (&lt;1 year)</a:t>
            </a:r>
          </a:p>
          <a:p>
            <a:pPr>
              <a:buNone/>
            </a:pPr>
            <a:r>
              <a:rPr lang="en-GB" b="1" dirty="0"/>
              <a:t>RECOGNITION</a:t>
            </a:r>
          </a:p>
          <a:p>
            <a:pPr lvl="0"/>
            <a:r>
              <a:rPr lang="en-US" dirty="0"/>
              <a:t>Casualty unable to cry, cough or breathe.</a:t>
            </a:r>
            <a:endParaRPr lang="sw-KE" dirty="0"/>
          </a:p>
          <a:p>
            <a:pPr lvl="0"/>
            <a:r>
              <a:rPr lang="sw-KE" dirty="0"/>
              <a:t>Cyanosis, high‐pitched noise, signs of distress</a:t>
            </a:r>
          </a:p>
          <a:p>
            <a:pPr>
              <a:buNone/>
            </a:pPr>
            <a:endParaRPr lang="en-US" dirty="0"/>
          </a:p>
          <a:p>
            <a:pPr>
              <a:buNone/>
            </a:pPr>
            <a:r>
              <a:rPr lang="en-US" dirty="0"/>
              <a:t>If the infant shows signs of severe airway obstruction:</a:t>
            </a:r>
          </a:p>
          <a:p>
            <a:r>
              <a:rPr lang="en-US" dirty="0"/>
              <a:t>Call for emergency help immediately;</a:t>
            </a:r>
          </a:p>
          <a:p>
            <a:r>
              <a:rPr lang="en-US" dirty="0"/>
              <a:t>Deliver up to five back blows using the following procedure:</a:t>
            </a:r>
          </a:p>
          <a:p>
            <a:pPr lvl="1"/>
            <a:r>
              <a:rPr lang="en-US" dirty="0"/>
              <a:t>Place the infant in a prone position (usually over the lap) with the head downwards to enable gravity to help remove the foreign body;</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1"/>
            <a:r>
              <a:rPr lang="en-US" dirty="0" err="1"/>
              <a:t>Stabilise</a:t>
            </a:r>
            <a:r>
              <a:rPr lang="en-US" dirty="0"/>
              <a:t> the infant’s head: place the thumb of one hand at the angle of the lower jaw and one or two fingers on the opposite side of the jaw (take care not to compress the soft tissues under the infant’s jaw, as this could exacerbate the obstruction of the airway);</a:t>
            </a:r>
          </a:p>
          <a:p>
            <a:pPr lvl="1"/>
            <a:r>
              <a:rPr lang="en-US" dirty="0"/>
              <a:t>Deliver up to five sharp back blows (slaps) with the heel of one hand in the middle of the back between the shoulder blades. Following each back blow, check to see whether it has relieved the obstruction.</a:t>
            </a:r>
          </a:p>
          <a:p>
            <a:endParaRPr lang="en-US" dirty="0"/>
          </a:p>
          <a:p>
            <a:endParaRPr lang="en-US"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a:t>   If back blows fail to dislodge the object and the infant is still conscious, deliver up to five chest thrusts :</a:t>
            </a:r>
          </a:p>
          <a:p>
            <a:r>
              <a:rPr lang="en-US" dirty="0"/>
              <a:t>Turn the infant supine with head in a downwards position, using your arm to support the infant’s back and your hand to support the head. Your thigh can provide additional support;</a:t>
            </a:r>
          </a:p>
          <a:p>
            <a:r>
              <a:rPr lang="en-US" dirty="0"/>
              <a:t>Locate the ‘landmark’ for chest compressions – this is the lower sternum approximately a finger-width above the </a:t>
            </a:r>
            <a:r>
              <a:rPr lang="en-US" dirty="0" err="1"/>
              <a:t>xiphisternum</a:t>
            </a:r>
            <a:r>
              <a:rPr lang="en-US" dirty="0"/>
              <a:t>;</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Perform up to five chest thrusts – these are like chest compressions, but sharper in nature and delivered at a slower rate;</a:t>
            </a:r>
          </a:p>
          <a:p>
            <a:r>
              <a:rPr lang="en-US" dirty="0"/>
              <a:t>Following each chest thrust, check to see whether the obstruction has been dislodged;</a:t>
            </a:r>
          </a:p>
          <a:p>
            <a:r>
              <a:rPr lang="en-US" dirty="0"/>
              <a:t>If the obstruction remains, continue alternating up to five back blows with up to five chest thrusts.</a:t>
            </a:r>
          </a:p>
          <a:p>
            <a:endParaRPr lang="en-US"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D:\FA\HFI\2\Training\AAOS Pix\Chap39\C39F36A.JPG"/>
          <p:cNvPicPr>
            <a:picLocks noGrp="1" noChangeAspect="1" noChangeArrowheads="1"/>
          </p:cNvPicPr>
          <p:nvPr>
            <p:ph idx="1"/>
          </p:nvPr>
        </p:nvPicPr>
        <p:blipFill>
          <a:blip r:embed="rId2" cstate="print"/>
          <a:srcRect/>
          <a:stretch>
            <a:fillRect/>
          </a:stretch>
        </p:blipFill>
        <p:spPr>
          <a:xfrm>
            <a:off x="2743200" y="2057400"/>
            <a:ext cx="3997934" cy="452596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If this happens, you are unlikely to move on to the next stage. If the casualty is breathing, check for and treat any breathing difficulty such as asthma.</a:t>
            </a:r>
          </a:p>
          <a:p>
            <a:pPr>
              <a:buNone/>
            </a:pPr>
            <a:r>
              <a:rPr lang="en-US" dirty="0"/>
              <a:t> ■ Circulation - Is the casualty bleeding severely? If he is bleeding this must be treated immediately because it can lead to a life threatening condition known as shock. Call for emergency help. If there is no bleeding, continue to the secondary survey</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Chest thrust</a:t>
            </a:r>
          </a:p>
          <a:p>
            <a:endParaRPr lang="en-US" dirty="0"/>
          </a:p>
        </p:txBody>
      </p:sp>
      <p:pic>
        <p:nvPicPr>
          <p:cNvPr id="4" name="Content Placeholder 3" descr="D:\FA\HFI\2\Training\AAOS Pix\Chap39\C39F36B.JPG"/>
          <p:cNvPicPr>
            <a:picLocks noChangeAspect="1" noChangeArrowheads="1"/>
          </p:cNvPicPr>
          <p:nvPr/>
        </p:nvPicPr>
        <p:blipFill>
          <a:blip r:embed="rId2" cstate="print"/>
          <a:srcRect/>
          <a:stretch>
            <a:fillRect/>
          </a:stretch>
        </p:blipFill>
        <p:spPr bwMode="auto">
          <a:xfrm>
            <a:off x="3581400" y="1834993"/>
            <a:ext cx="3798649" cy="5023007"/>
          </a:xfrm>
          <a:prstGeom prst="rect">
            <a:avLst/>
          </a:prstGeom>
          <a:noFill/>
          <a:ln w="9525">
            <a:noFill/>
            <a:miter lim="800000"/>
            <a:headEnd/>
            <a:tailEnd/>
          </a:ln>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of the unconscious infant/child</a:t>
            </a:r>
          </a:p>
        </p:txBody>
      </p:sp>
      <p:sp>
        <p:nvSpPr>
          <p:cNvPr id="3" name="Content Placeholder 2"/>
          <p:cNvSpPr>
            <a:spLocks noGrp="1"/>
          </p:cNvSpPr>
          <p:nvPr>
            <p:ph idx="1"/>
          </p:nvPr>
        </p:nvSpPr>
        <p:spPr/>
        <p:txBody>
          <a:bodyPr>
            <a:normAutofit fontScale="92500" lnSpcReduction="10000"/>
          </a:bodyPr>
          <a:lstStyle/>
          <a:p>
            <a:pPr>
              <a:buNone/>
            </a:pPr>
            <a:endParaRPr lang="en-US" dirty="0"/>
          </a:p>
          <a:p>
            <a:r>
              <a:rPr lang="en-US" dirty="0"/>
              <a:t>Carefully support them to a flat surface</a:t>
            </a:r>
          </a:p>
          <a:p>
            <a:r>
              <a:rPr lang="en-US" dirty="0"/>
              <a:t>Summon help if it is still not available (do not leave the infant/child)</a:t>
            </a:r>
          </a:p>
          <a:p>
            <a:r>
              <a:rPr lang="en-US" dirty="0"/>
              <a:t>Open the infant’s/child’s mouth. If an obvious object is seen, attempt to remove it with a single finger sweep. </a:t>
            </a:r>
          </a:p>
          <a:p>
            <a:r>
              <a:rPr lang="en-US" dirty="0"/>
              <a:t>Open the airway and attempt five ventilations. Determine the effectiveness of each ventilation</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the infant/child remains unresponsive, commence chest compressions immediately. </a:t>
            </a:r>
          </a:p>
          <a:p>
            <a:r>
              <a:rPr lang="en-US" dirty="0"/>
              <a:t>Before repeating ventilations, check the mouth for the presence of an object and remove it if this is possible </a:t>
            </a:r>
          </a:p>
          <a:p>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FOREIGN OBJECT IN THE EYE</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a:t>Foreign objects such as grit, a loose eyelash, or a contact lens that are </a:t>
            </a:r>
            <a:r>
              <a:rPr lang="en-US" dirty="0" err="1"/>
              <a:t>ﬂoating</a:t>
            </a:r>
            <a:r>
              <a:rPr lang="en-US" dirty="0"/>
              <a:t> on the surface of the eye can be easily rinsed out. However, you must not attempt to remove anything that sticks to the eye or penetrates the eyeball because this may damage the eye. Instead, make sure that the casualty receives urgent medical attention.</a:t>
            </a:r>
          </a:p>
          <a:p>
            <a:pPr>
              <a:buNone/>
            </a:pPr>
            <a:r>
              <a:rPr lang="en-US" b="1" dirty="0"/>
              <a:t>RECOGNITION</a:t>
            </a:r>
          </a:p>
          <a:p>
            <a:pPr>
              <a:buFont typeface="Wingdings" pitchFamily="2" charset="2"/>
              <a:buChar char="§"/>
            </a:pPr>
            <a:r>
              <a:rPr lang="en-US" dirty="0"/>
              <a:t>Blurred vision </a:t>
            </a:r>
          </a:p>
          <a:p>
            <a:pPr>
              <a:buNone/>
            </a:pPr>
            <a:r>
              <a:rPr lang="en-US" dirty="0"/>
              <a:t>■ Pain or discomfort </a:t>
            </a:r>
          </a:p>
          <a:p>
            <a:pPr>
              <a:buNone/>
            </a:pPr>
            <a:r>
              <a:rPr lang="en-US" dirty="0"/>
              <a:t>■ Redness and watering of the eye </a:t>
            </a:r>
          </a:p>
          <a:p>
            <a:pPr>
              <a:buNone/>
            </a:pPr>
            <a:r>
              <a:rPr lang="en-US" dirty="0"/>
              <a:t>■ Eyelids held tight in spasm</a:t>
            </a:r>
          </a:p>
          <a:p>
            <a:pPr>
              <a:buNone/>
            </a:pPr>
            <a:endParaRPr lang="en-US" dirty="0"/>
          </a:p>
          <a:p>
            <a:endParaRPr lang="en-US"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AIM</a:t>
            </a:r>
            <a:br>
              <a:rPr lang="en-US" dirty="0"/>
            </a:br>
            <a:endParaRPr lang="en-US" dirty="0"/>
          </a:p>
        </p:txBody>
      </p:sp>
      <p:sp>
        <p:nvSpPr>
          <p:cNvPr id="3" name="Content Placeholder 2"/>
          <p:cNvSpPr>
            <a:spLocks noGrp="1"/>
          </p:cNvSpPr>
          <p:nvPr>
            <p:ph idx="1"/>
          </p:nvPr>
        </p:nvSpPr>
        <p:spPr/>
        <p:txBody>
          <a:bodyPr/>
          <a:lstStyle/>
          <a:p>
            <a:pPr>
              <a:buNone/>
            </a:pPr>
            <a:r>
              <a:rPr lang="en-US" b="1" dirty="0"/>
              <a:t>CAUTION</a:t>
            </a:r>
          </a:p>
          <a:p>
            <a:r>
              <a:rPr lang="en-US" dirty="0"/>
              <a:t>Do not touch anything that is sticking to, or embedded in, the eyeball. </a:t>
            </a:r>
          </a:p>
          <a:p>
            <a:r>
              <a:rPr lang="en-US" dirty="0"/>
              <a:t>Cover the eye and arrange to take or send the casualty to the hospital. </a:t>
            </a:r>
          </a:p>
          <a:p>
            <a:pPr>
              <a:buNone/>
            </a:pPr>
            <a:r>
              <a:rPr lang="en-US" b="1" dirty="0"/>
              <a:t>YOUR AIM</a:t>
            </a:r>
          </a:p>
          <a:p>
            <a:r>
              <a:rPr lang="en-US" dirty="0"/>
              <a:t>To prevent injury to the eye</a:t>
            </a:r>
          </a:p>
          <a:p>
            <a:endParaRPr lang="en-US" dirty="0"/>
          </a:p>
          <a:p>
            <a:endParaRPr lang="en-US"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TO DO</a:t>
            </a:r>
            <a:br>
              <a:rPr lang="en-US" dirty="0"/>
            </a:br>
            <a:endParaRPr lang="en-US" dirty="0"/>
          </a:p>
        </p:txBody>
      </p:sp>
      <p:sp>
        <p:nvSpPr>
          <p:cNvPr id="3" name="Content Placeholder 2"/>
          <p:cNvSpPr>
            <a:spLocks noGrp="1"/>
          </p:cNvSpPr>
          <p:nvPr>
            <p:ph idx="1"/>
          </p:nvPr>
        </p:nvSpPr>
        <p:spPr/>
        <p:txBody>
          <a:bodyPr>
            <a:normAutofit/>
          </a:bodyPr>
          <a:lstStyle/>
          <a:p>
            <a:r>
              <a:rPr lang="en-US" dirty="0"/>
              <a:t>Advise the casualty not to rub her eye. Ask her to sit down  facing a light.</a:t>
            </a:r>
          </a:p>
          <a:p>
            <a:r>
              <a:rPr lang="en-US" dirty="0"/>
              <a:t>Stand beside, or behind, the casualty. Gently separate her eyelids with your thumbs or </a:t>
            </a:r>
            <a:r>
              <a:rPr lang="en-US" dirty="0" err="1"/>
              <a:t>ﬁnger</a:t>
            </a:r>
            <a:r>
              <a:rPr lang="en-US" dirty="0"/>
              <a:t> and thumb. Ask her to rotate her eyeballs. Examine every part of her eye.</a:t>
            </a:r>
          </a:p>
          <a:p>
            <a:endParaRPr lang="en-US"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If you can see a foreign object on the sclera, wash it out by pouring clean water, or by using a sterile eyewash if you have one. Put a towel around the casualty’s shoulders. Hold her eye open and pour the water from the inner corner so that it drains onto the towel.</a:t>
            </a:r>
          </a:p>
          <a:p>
            <a:r>
              <a:rPr lang="en-US" dirty="0"/>
              <a:t>If this is unsuccessful, try lifting the object </a:t>
            </a:r>
            <a:r>
              <a:rPr lang="en-US" dirty="0" err="1"/>
              <a:t>oﬀ</a:t>
            </a:r>
            <a:r>
              <a:rPr lang="en-US" dirty="0"/>
              <a:t> with a moist swab or the damp corner of a clean handkerchief or tissue. If you still cannot remove the object, seek medical help.</a:t>
            </a:r>
          </a:p>
          <a:p>
            <a:endParaRPr lang="en-US"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OBJECT  IS UNDER UPPER EYELID</a:t>
            </a:r>
          </a:p>
        </p:txBody>
      </p:sp>
      <p:sp>
        <p:nvSpPr>
          <p:cNvPr id="3" name="Content Placeholder 2"/>
          <p:cNvSpPr>
            <a:spLocks noGrp="1"/>
          </p:cNvSpPr>
          <p:nvPr>
            <p:ph idx="1"/>
          </p:nvPr>
        </p:nvSpPr>
        <p:spPr/>
        <p:txBody>
          <a:bodyPr>
            <a:normAutofit/>
          </a:bodyPr>
          <a:lstStyle/>
          <a:p>
            <a:r>
              <a:rPr lang="en-US" dirty="0"/>
              <a:t>Ask the casualty to grasp the lashes on her upper eyelid and pull the upper lid over the lower lid; the lower lashes may brush the particle clear. If this is unsuccessful, ask her to try blinking underwater because this may also make the object </a:t>
            </a:r>
            <a:r>
              <a:rPr lang="en-US" dirty="0" err="1"/>
              <a:t>ﬂoat</a:t>
            </a:r>
            <a:r>
              <a:rPr lang="en-US" dirty="0"/>
              <a:t> </a:t>
            </a:r>
            <a:r>
              <a:rPr lang="en-US" dirty="0" err="1"/>
              <a:t>oﬀ</a:t>
            </a:r>
            <a:r>
              <a:rPr lang="en-US" dirty="0"/>
              <a:t>.</a:t>
            </a:r>
          </a:p>
          <a:p>
            <a:r>
              <a:rPr lang="en-US" dirty="0"/>
              <a:t> Do not attempt to do this if the object is large or abrasive.</a:t>
            </a:r>
          </a:p>
          <a:p>
            <a:pPr>
              <a:buNone/>
            </a:pPr>
            <a:endParaRPr lang="en-US" dirty="0"/>
          </a:p>
          <a:p>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 IN EAR</a:t>
            </a:r>
          </a:p>
        </p:txBody>
      </p:sp>
      <p:sp>
        <p:nvSpPr>
          <p:cNvPr id="3" name="Content Placeholder 2"/>
          <p:cNvSpPr>
            <a:spLocks noGrp="1"/>
          </p:cNvSpPr>
          <p:nvPr>
            <p:ph idx="1"/>
          </p:nvPr>
        </p:nvSpPr>
        <p:spPr/>
        <p:txBody>
          <a:bodyPr/>
          <a:lstStyle/>
          <a:p>
            <a:r>
              <a:rPr lang="en-US" dirty="0"/>
              <a:t>If a foreign object becomes lodged in the ear, it may cause temporary loss of hearing by blocking the ear canal. </a:t>
            </a:r>
          </a:p>
          <a:p>
            <a:r>
              <a:rPr lang="en-US" dirty="0"/>
              <a:t>It may damage the eardrum.</a:t>
            </a:r>
          </a:p>
          <a:p>
            <a:r>
              <a:rPr lang="en-US" dirty="0"/>
              <a:t> The tips of cotton swabs are often left in the ear. </a:t>
            </a:r>
          </a:p>
          <a:p>
            <a:r>
              <a:rPr lang="en-US" dirty="0"/>
              <a:t>Insects can </a:t>
            </a:r>
            <a:r>
              <a:rPr lang="en-US" dirty="0" err="1"/>
              <a:t>ﬂy</a:t>
            </a:r>
            <a:r>
              <a:rPr lang="en-US" dirty="0"/>
              <a:t> or crawl into the ear and may cause distress</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a:bodyPr>
          <a:lstStyle/>
          <a:p>
            <a:pPr>
              <a:buNone/>
            </a:pPr>
            <a:endParaRPr lang="en-US" dirty="0"/>
          </a:p>
          <a:p>
            <a:r>
              <a:rPr lang="en-US" dirty="0"/>
              <a:t>Arrange to take or send the casualty to the hospital. Do not try to remove a lodged foreign object yourself.</a:t>
            </a:r>
          </a:p>
          <a:p>
            <a:r>
              <a:rPr lang="en-US" dirty="0"/>
              <a:t>Reassure the casualty during the journey or until medical help arrives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pPr>
              <a:buNone/>
            </a:pPr>
            <a:r>
              <a:rPr lang="en-US" dirty="0"/>
              <a:t>By the end of this class you should be able to:</a:t>
            </a:r>
          </a:p>
          <a:p>
            <a:r>
              <a:rPr lang="en-US" dirty="0"/>
              <a:t>Define first aid</a:t>
            </a:r>
          </a:p>
          <a:p>
            <a:r>
              <a:rPr lang="en-US" dirty="0"/>
              <a:t>Discuss the concept and principles of first aid</a:t>
            </a:r>
          </a:p>
          <a:p>
            <a:r>
              <a:rPr lang="en-US" dirty="0"/>
              <a:t>Outline the goals of first aid</a:t>
            </a:r>
          </a:p>
          <a:p>
            <a:r>
              <a:rPr lang="en-US" dirty="0"/>
              <a:t>Explain responsibilities of a first aider</a:t>
            </a:r>
          </a:p>
          <a:p>
            <a:r>
              <a:rPr lang="en-US" dirty="0"/>
              <a:t>List common emergencies</a:t>
            </a:r>
          </a:p>
          <a:p>
            <a:r>
              <a:rPr lang="en-US" dirty="0"/>
              <a:t>Discuss methods of fire extinguishing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514350" indent="-514350">
              <a:buNone/>
            </a:pPr>
            <a:r>
              <a:rPr lang="en-US" dirty="0"/>
              <a:t>     This check will be repeated and any change monitored until a casualty recovers or is transferred into the care of a medical team. </a:t>
            </a:r>
            <a:r>
              <a:rPr lang="en-US" b="1" dirty="0"/>
              <a:t>THE SECONDARY SURVEY </a:t>
            </a:r>
            <a:r>
              <a:rPr lang="en-US" dirty="0"/>
              <a:t>This is a detailed examination of a casualty to look for other injuries or conditions that may not be readily apparent on the primary survey. </a:t>
            </a:r>
          </a:p>
          <a:p>
            <a:endParaRPr lang="en-US" dirty="0"/>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I NSECT INSIDE THE EAR</a:t>
            </a:r>
          </a:p>
        </p:txBody>
      </p:sp>
      <p:sp>
        <p:nvSpPr>
          <p:cNvPr id="3" name="Content Placeholder 2"/>
          <p:cNvSpPr>
            <a:spLocks noGrp="1"/>
          </p:cNvSpPr>
          <p:nvPr>
            <p:ph idx="1"/>
          </p:nvPr>
        </p:nvSpPr>
        <p:spPr/>
        <p:txBody>
          <a:bodyPr/>
          <a:lstStyle/>
          <a:p>
            <a:r>
              <a:rPr lang="en-US" dirty="0"/>
              <a:t>Reassure the casualty and ask  him to sit down. </a:t>
            </a:r>
          </a:p>
          <a:p>
            <a:r>
              <a:rPr lang="en-US" dirty="0"/>
              <a:t>Support his head, with the </a:t>
            </a:r>
            <a:r>
              <a:rPr lang="en-US" dirty="0" err="1"/>
              <a:t>aﬀected</a:t>
            </a:r>
            <a:r>
              <a:rPr lang="en-US" dirty="0"/>
              <a:t> ear uppermost. Gently </a:t>
            </a:r>
            <a:r>
              <a:rPr lang="en-US" dirty="0" err="1"/>
              <a:t>ﬂood</a:t>
            </a:r>
            <a:r>
              <a:rPr lang="en-US" dirty="0"/>
              <a:t> the ear with tepid water; the insect should </a:t>
            </a:r>
            <a:r>
              <a:rPr lang="en-US" dirty="0" err="1"/>
              <a:t>ﬂoat</a:t>
            </a:r>
            <a:r>
              <a:rPr lang="en-US" dirty="0"/>
              <a:t> out.</a:t>
            </a:r>
          </a:p>
          <a:p>
            <a:r>
              <a:rPr lang="en-US" dirty="0"/>
              <a:t> If this </a:t>
            </a:r>
            <a:r>
              <a:rPr lang="en-US" dirty="0" err="1"/>
              <a:t>ﬂooding</a:t>
            </a:r>
            <a:r>
              <a:rPr lang="en-US" dirty="0"/>
              <a:t> does not remove the insect, seek medical help.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FB IN NOSE</a:t>
            </a:r>
          </a:p>
        </p:txBody>
      </p:sp>
      <p:sp>
        <p:nvSpPr>
          <p:cNvPr id="3" name="Content Placeholder 2"/>
          <p:cNvSpPr>
            <a:spLocks noGrp="1"/>
          </p:cNvSpPr>
          <p:nvPr>
            <p:ph idx="1"/>
          </p:nvPr>
        </p:nvSpPr>
        <p:spPr/>
        <p:txBody>
          <a:bodyPr/>
          <a:lstStyle/>
          <a:p>
            <a:r>
              <a:rPr lang="en-US" dirty="0"/>
              <a:t>Young children may push small objects up their noses. Objects can block the nose and cause infection. If the object is sharp it can damage the tissues, and “button” batteries can cause burns and bleeding. Do not try to remove a foreign object; you may cause injury or push it farther into the airway.</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a:t>
            </a:r>
          </a:p>
        </p:txBody>
      </p:sp>
      <p:sp>
        <p:nvSpPr>
          <p:cNvPr id="3" name="Content Placeholder 2"/>
          <p:cNvSpPr>
            <a:spLocks noGrp="1"/>
          </p:cNvSpPr>
          <p:nvPr>
            <p:ph idx="1"/>
          </p:nvPr>
        </p:nvSpPr>
        <p:spPr/>
        <p:txBody>
          <a:bodyPr/>
          <a:lstStyle/>
          <a:p>
            <a:pPr>
              <a:buNone/>
            </a:pPr>
            <a:r>
              <a:rPr lang="en-US" dirty="0"/>
              <a:t>There may be: </a:t>
            </a:r>
          </a:p>
          <a:p>
            <a:pPr>
              <a:buNone/>
            </a:pPr>
            <a:r>
              <a:rPr lang="en-US" dirty="0"/>
              <a:t>■ </a:t>
            </a:r>
            <a:r>
              <a:rPr lang="en-US" dirty="0" err="1"/>
              <a:t>Diﬃcult</a:t>
            </a:r>
            <a:r>
              <a:rPr lang="en-US" dirty="0"/>
              <a:t> or noisy breathing through the nose</a:t>
            </a:r>
          </a:p>
          <a:p>
            <a:pPr>
              <a:buNone/>
            </a:pPr>
            <a:r>
              <a:rPr lang="en-US" dirty="0"/>
              <a:t>■ Swelling of the nose </a:t>
            </a:r>
          </a:p>
          <a:p>
            <a:pPr>
              <a:buNone/>
            </a:pPr>
            <a:r>
              <a:rPr lang="en-US" dirty="0"/>
              <a:t>■ Smelly or blood-stained discharge, indicating that an object may have been lodged for some time</a:t>
            </a:r>
          </a:p>
          <a:p>
            <a:pPr>
              <a:buNone/>
            </a:pPr>
            <a:endParaRPr lang="en-US" dirty="0"/>
          </a:p>
          <a:p>
            <a:endParaRPr lang="en-US" dirty="0"/>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lnSpcReduction="10000"/>
          </a:bodyPr>
          <a:lstStyle/>
          <a:p>
            <a:r>
              <a:rPr lang="en-US" dirty="0"/>
              <a:t>Try to keep the casualty quiet and calm. Tell him to breathe through his mouth at a normal rate. Advise him not to poke inside his nose to try to remove the object himself.</a:t>
            </a:r>
          </a:p>
          <a:p>
            <a:r>
              <a:rPr lang="en-US" dirty="0"/>
              <a:t>Arrange to take or send the casualty to the hospital, so that  it can be safely removed  by medical </a:t>
            </a:r>
            <a:r>
              <a:rPr lang="en-US" dirty="0" err="1"/>
              <a:t>staﬀ</a:t>
            </a:r>
            <a:r>
              <a:rPr lang="en-US" dirty="0"/>
              <a:t>.</a:t>
            </a:r>
          </a:p>
          <a:p>
            <a:r>
              <a:rPr lang="en-US" dirty="0"/>
              <a:t>Do not attempt to remove the foreign object, even if you can see it.</a:t>
            </a:r>
          </a:p>
          <a:p>
            <a:endParaRPr lang="en-US" dirty="0"/>
          </a:p>
          <a:p>
            <a:endParaRPr lang="en-US" dirty="0"/>
          </a:p>
          <a:p>
            <a:endParaRPr lang="en-US" dirty="0"/>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Burns and scalds</a:t>
            </a:r>
          </a:p>
        </p:txBody>
      </p:sp>
      <p:sp>
        <p:nvSpPr>
          <p:cNvPr id="3" name="Content Placeholder 2"/>
          <p:cNvSpPr>
            <a:spLocks noGrp="1"/>
          </p:cNvSpPr>
          <p:nvPr>
            <p:ph idx="1"/>
          </p:nvPr>
        </p:nvSpPr>
        <p:spPr/>
        <p:txBody>
          <a:bodyPr>
            <a:normAutofit lnSpcReduction="10000"/>
          </a:bodyPr>
          <a:lstStyle/>
          <a:p>
            <a:r>
              <a:rPr lang="en-US" dirty="0"/>
              <a:t>Burns and scalds are damage to the skin usually caused by heat. Both are treated in the same way.</a:t>
            </a:r>
          </a:p>
          <a:p>
            <a:r>
              <a:rPr lang="en-US" dirty="0"/>
              <a:t>A burn is caused by dry heat – by an iron or fire, for example. </a:t>
            </a:r>
          </a:p>
          <a:p>
            <a:r>
              <a:rPr lang="en-US" dirty="0"/>
              <a:t>A scald is caused by something wet, such as hot water or steam.</a:t>
            </a:r>
          </a:p>
          <a:p>
            <a:pPr>
              <a:buNone/>
            </a:pPr>
            <a:br>
              <a:rPr lang="en-US" dirty="0"/>
            </a:br>
            <a:endParaRPr lang="en-US"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1st Degree Burns</a:t>
            </a:r>
          </a:p>
          <a:p>
            <a:pPr>
              <a:buNone/>
            </a:pPr>
            <a:r>
              <a:rPr lang="en-US" dirty="0"/>
              <a:t>Epidermis only</a:t>
            </a:r>
          </a:p>
          <a:p>
            <a:pPr>
              <a:buNone/>
            </a:pPr>
            <a:r>
              <a:rPr lang="en-US" dirty="0"/>
              <a:t>• Commonly caused by UV light or very short flash or flame exposure</a:t>
            </a:r>
          </a:p>
          <a:p>
            <a:pPr>
              <a:buNone/>
            </a:pPr>
            <a:r>
              <a:rPr lang="en-US" dirty="0"/>
              <a:t>• Skin is red, dry &amp; hypersensitive</a:t>
            </a:r>
          </a:p>
          <a:p>
            <a:pPr>
              <a:buNone/>
            </a:pPr>
            <a:r>
              <a:rPr lang="en-US" dirty="0"/>
              <a:t>• No treatment except analgesia</a:t>
            </a:r>
          </a:p>
          <a:p>
            <a:pPr>
              <a:buNone/>
            </a:pPr>
            <a:r>
              <a:rPr lang="en-US" dirty="0"/>
              <a:t>• Leaves no scarring on healing</a:t>
            </a:r>
          </a:p>
          <a:p>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2nd Degree Burns</a:t>
            </a:r>
          </a:p>
          <a:p>
            <a:pPr>
              <a:buNone/>
            </a:pPr>
            <a:r>
              <a:rPr lang="en-US" b="1" dirty="0"/>
              <a:t>Superficial</a:t>
            </a:r>
            <a:r>
              <a:rPr lang="en-US" dirty="0"/>
              <a:t>;</a:t>
            </a:r>
          </a:p>
          <a:p>
            <a:pPr>
              <a:buNone/>
            </a:pPr>
            <a:r>
              <a:rPr lang="en-US" dirty="0"/>
              <a:t>• Epidermis + Upper ⅓ of Dermis</a:t>
            </a:r>
          </a:p>
          <a:p>
            <a:pPr>
              <a:buNone/>
            </a:pPr>
            <a:r>
              <a:rPr lang="en-US" dirty="0"/>
              <a:t>• Commonly caused by scald (spill or splash)</a:t>
            </a:r>
          </a:p>
          <a:p>
            <a:pPr>
              <a:buNone/>
            </a:pPr>
            <a:r>
              <a:rPr lang="en-US" dirty="0"/>
              <a:t>• Red, moist, weeping, cob blisters that blanche with pressure</a:t>
            </a:r>
          </a:p>
          <a:p>
            <a:pPr>
              <a:buNone/>
            </a:pPr>
            <a:r>
              <a:rPr lang="en-US" dirty="0"/>
              <a:t>• Painful - due to nerve exposure, &amp; heals from 7-14days </a:t>
            </a:r>
          </a:p>
          <a:p>
            <a:pPr>
              <a:buNone/>
            </a:pPr>
            <a:r>
              <a:rPr lang="en-US" dirty="0"/>
              <a:t>• Leaves no scarring on healing but there is potential </a:t>
            </a:r>
            <a:r>
              <a:rPr lang="en-US" dirty="0" err="1"/>
              <a:t>pigmentary</a:t>
            </a:r>
            <a:r>
              <a:rPr lang="en-US" dirty="0"/>
              <a:t> changes</a:t>
            </a:r>
          </a:p>
          <a:p>
            <a:pPr>
              <a:buNone/>
            </a:pPr>
            <a:endParaRPr lang="en-US" dirty="0"/>
          </a:p>
          <a:p>
            <a:endParaRPr lang="en-US"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Deep;</a:t>
            </a:r>
          </a:p>
          <a:p>
            <a:pPr>
              <a:buNone/>
            </a:pPr>
            <a:r>
              <a:rPr lang="en-US" dirty="0"/>
              <a:t>• Epidermis + Upper ⅔ of Dermis</a:t>
            </a:r>
          </a:p>
          <a:p>
            <a:pPr>
              <a:buNone/>
            </a:pPr>
            <a:r>
              <a:rPr lang="en-US" dirty="0"/>
              <a:t>• Commonly caused by scald, flame, chemicals, oil &amp; grease</a:t>
            </a:r>
          </a:p>
          <a:p>
            <a:pPr>
              <a:buNone/>
            </a:pPr>
            <a:r>
              <a:rPr lang="en-US" dirty="0"/>
              <a:t>• Cheesy white, wet or waxy </a:t>
            </a:r>
            <a:r>
              <a:rPr lang="en-US" dirty="0" err="1"/>
              <a:t>dry;Do</a:t>
            </a:r>
            <a:r>
              <a:rPr lang="en-US" dirty="0"/>
              <a:t> not blanche with pressure </a:t>
            </a:r>
          </a:p>
          <a:p>
            <a:pPr>
              <a:buNone/>
            </a:pPr>
            <a:r>
              <a:rPr lang="en-US" dirty="0"/>
              <a:t>• Healing takes &gt; 21days</a:t>
            </a:r>
          </a:p>
          <a:p>
            <a:pPr>
              <a:buNone/>
            </a:pPr>
            <a:r>
              <a:rPr lang="en-US" dirty="0"/>
              <a:t>• Severe scarring &amp; risk of contractures</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3rd Degree Burns (Full Thickness Burns)</a:t>
            </a:r>
          </a:p>
          <a:p>
            <a:pPr>
              <a:buNone/>
            </a:pPr>
            <a:r>
              <a:rPr lang="en-US" dirty="0"/>
              <a:t>• Full Epidermis + Dermis are destroyed leaving no cells to heal</a:t>
            </a:r>
          </a:p>
          <a:p>
            <a:pPr>
              <a:buNone/>
            </a:pPr>
            <a:r>
              <a:rPr lang="en-US" dirty="0"/>
              <a:t>• Commonly caused by scald, steam, flame, chemicals, oil, grease &amp; high voltage electricity</a:t>
            </a:r>
          </a:p>
          <a:p>
            <a:pPr>
              <a:buNone/>
            </a:pPr>
            <a:r>
              <a:rPr lang="en-US" dirty="0"/>
              <a:t>• Grey to charred &amp; black, insensate, contracted, pale, leathery tissue </a:t>
            </a:r>
          </a:p>
          <a:p>
            <a:pPr>
              <a:buNone/>
            </a:pPr>
            <a:r>
              <a:rPr lang="en-US" dirty="0"/>
              <a:t>• Severe scarring &amp; high risk of contractures</a:t>
            </a:r>
          </a:p>
          <a:p>
            <a:pPr>
              <a:buNone/>
            </a:pPr>
            <a:endParaRPr lang="en-US" dirty="0"/>
          </a:p>
          <a:p>
            <a:pPr>
              <a:buNone/>
            </a:pPr>
            <a:endParaRPr lang="en-US" dirty="0"/>
          </a:p>
          <a:p>
            <a:endParaRPr lang="en-US"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4th Degree Burns</a:t>
            </a:r>
          </a:p>
          <a:p>
            <a:pPr>
              <a:buNone/>
            </a:pPr>
            <a:r>
              <a:rPr lang="en-US" dirty="0"/>
              <a:t>• Muscle involvement</a:t>
            </a:r>
          </a:p>
          <a:p>
            <a:pPr>
              <a:buNone/>
            </a:pPr>
            <a:r>
              <a:rPr lang="en-US" dirty="0"/>
              <a:t>    Bone involvement - Especially in epileptics who convulse during burning</a:t>
            </a:r>
            <a:endParaRPr lang="en-US" b="1" dirty="0"/>
          </a:p>
          <a:p>
            <a:pPr>
              <a:buNone/>
            </a:pPr>
            <a:endParaRPr lang="en-US"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To do this, carry out a head-to-toe examination. Your aim is to find out:</a:t>
            </a:r>
          </a:p>
          <a:p>
            <a:pPr>
              <a:buNone/>
            </a:pPr>
            <a:r>
              <a:rPr lang="en-US" dirty="0"/>
              <a:t>   ■ History -What actually happened and any relevant medical history. </a:t>
            </a:r>
          </a:p>
          <a:p>
            <a:pPr>
              <a:buNone/>
            </a:pPr>
            <a:r>
              <a:rPr lang="en-US" dirty="0"/>
              <a:t>    ■ Symptoms- Injuries or abnormalities that the casualty tells you about.</a:t>
            </a:r>
          </a:p>
          <a:p>
            <a:pPr>
              <a:buNone/>
            </a:pPr>
            <a:r>
              <a:rPr lang="en-US" dirty="0"/>
              <a:t>    ■ Signs- Injuries or abnormalities that you can see</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Total Body Surface Area (TBSA) </a:t>
            </a:r>
            <a:br>
              <a:rPr lang="en-US" dirty="0"/>
            </a:br>
            <a:endParaRPr lang="en-US" dirty="0"/>
          </a:p>
        </p:txBody>
      </p:sp>
      <p:sp>
        <p:nvSpPr>
          <p:cNvPr id="3" name="Content Placeholder 2"/>
          <p:cNvSpPr>
            <a:spLocks noGrp="1"/>
          </p:cNvSpPr>
          <p:nvPr>
            <p:ph idx="1"/>
          </p:nvPr>
        </p:nvSpPr>
        <p:spPr/>
        <p:txBody>
          <a:bodyPr>
            <a:normAutofit lnSpcReduction="10000"/>
          </a:bodyPr>
          <a:lstStyle/>
          <a:p>
            <a:pPr>
              <a:buNone/>
            </a:pPr>
            <a:r>
              <a:rPr lang="en-US" dirty="0"/>
              <a:t>Burns Estimation</a:t>
            </a:r>
          </a:p>
          <a:p>
            <a:r>
              <a:rPr lang="en-US" dirty="0"/>
              <a:t>Do not include first degree burns in the calculation of % TBSA. </a:t>
            </a:r>
          </a:p>
          <a:p>
            <a:r>
              <a:rPr lang="en-US" dirty="0"/>
              <a:t>The surface area of a patient's palm (including fingers) is roughly 1% of TBSA. </a:t>
            </a:r>
            <a:r>
              <a:rPr lang="en-US" dirty="0" err="1"/>
              <a:t>Palmar</a:t>
            </a:r>
            <a:r>
              <a:rPr lang="en-US" dirty="0"/>
              <a:t> surface can be used to estimate relatively small burns (&lt; 15% of total surface area) or very large burns (&gt;85%, when </a:t>
            </a:r>
            <a:r>
              <a:rPr lang="en-US" dirty="0" err="1"/>
              <a:t>unburnt</a:t>
            </a:r>
            <a:r>
              <a:rPr lang="en-US" dirty="0"/>
              <a:t> skin is counted). For medium-sized burns, it is inaccurate.  </a:t>
            </a:r>
          </a:p>
          <a:p>
            <a:endParaRPr lang="en-US" dirty="0"/>
          </a:p>
          <a:p>
            <a:endParaRPr 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treat a burn, follow the </a:t>
            </a:r>
            <a:r>
              <a:rPr lang="en-US" dirty="0">
                <a:hlinkClick r:id="rId2"/>
              </a:rPr>
              <a:t>first aid</a:t>
            </a:r>
            <a:r>
              <a:rPr lang="en-US" dirty="0"/>
              <a:t> advice below:</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dirty="0"/>
              <a:t>Immediately get the person away from the heat source to stop the burning</a:t>
            </a:r>
          </a:p>
          <a:p>
            <a:r>
              <a:rPr lang="en-US" dirty="0"/>
              <a:t>Cool the burn with cool or lukewarm running water for 20 minutes – do not use ice, iced water, or any creams or greasy substances like butter</a:t>
            </a:r>
          </a:p>
          <a:p>
            <a:r>
              <a:rPr lang="en-US" dirty="0"/>
              <a:t>Remove any clothing or </a:t>
            </a:r>
            <a:r>
              <a:rPr lang="en-US" dirty="0" err="1"/>
              <a:t>jewellery</a:t>
            </a:r>
            <a:r>
              <a:rPr lang="en-US" dirty="0"/>
              <a:t> that's near the burnt area of skin, including babies' nappies, but do not move anything that's stuck to the skin</a:t>
            </a:r>
          </a:p>
          <a:p>
            <a:r>
              <a:rPr lang="en-US" dirty="0"/>
              <a:t>Make sure the person keeps warm by using a blanket, for example, but take care not to rub it against the burnt area</a:t>
            </a:r>
          </a:p>
          <a:p>
            <a:endParaRPr lang="en-US"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Cover the burn by placing a layer of cling film over it – a clean plastic bag could also be used for burns on your hand</a:t>
            </a:r>
          </a:p>
          <a:p>
            <a:r>
              <a:rPr lang="en-US" dirty="0"/>
              <a:t>Use painkillers such as </a:t>
            </a:r>
            <a:r>
              <a:rPr lang="en-US" dirty="0" err="1">
                <a:hlinkClick r:id="rId2"/>
              </a:rPr>
              <a:t>paracetamol</a:t>
            </a:r>
            <a:r>
              <a:rPr lang="en-US" dirty="0"/>
              <a:t> or </a:t>
            </a:r>
            <a:r>
              <a:rPr lang="en-US" dirty="0">
                <a:hlinkClick r:id="rId3"/>
              </a:rPr>
              <a:t>ibuprofen</a:t>
            </a:r>
            <a:r>
              <a:rPr lang="en-US" dirty="0"/>
              <a:t> to treat any pain</a:t>
            </a:r>
          </a:p>
          <a:p>
            <a:r>
              <a:rPr lang="en-US" dirty="0"/>
              <a:t>If the face or eyes are burnt, sit up as much as possible – this helps to reduce swelling</a:t>
            </a:r>
          </a:p>
          <a:p>
            <a:r>
              <a:rPr lang="en-US" dirty="0"/>
              <a:t>If it's an </a:t>
            </a:r>
            <a:r>
              <a:rPr lang="en-US" dirty="0">
                <a:hlinkClick r:id="rId4"/>
              </a:rPr>
              <a:t>acid or chemical </a:t>
            </a:r>
            <a:r>
              <a:rPr lang="en-US" dirty="0" err="1">
                <a:hlinkClick r:id="rId4"/>
              </a:rPr>
              <a:t>burn</a:t>
            </a:r>
            <a:r>
              <a:rPr lang="en-US" dirty="0" err="1"/>
              <a:t>,call</a:t>
            </a:r>
            <a:r>
              <a:rPr lang="en-US" dirty="0"/>
              <a:t> for emergency help, carefully try to remove the chemical and any contaminated clothing, and rinse the affected area using as much clean water as possible</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Burns that require hospitalization</a:t>
            </a:r>
          </a:p>
        </p:txBody>
      </p:sp>
      <p:sp>
        <p:nvSpPr>
          <p:cNvPr id="3" name="Content Placeholder 2"/>
          <p:cNvSpPr>
            <a:spLocks noGrp="1"/>
          </p:cNvSpPr>
          <p:nvPr>
            <p:ph idx="1"/>
          </p:nvPr>
        </p:nvSpPr>
        <p:spPr/>
        <p:txBody>
          <a:bodyPr>
            <a:normAutofit/>
          </a:bodyPr>
          <a:lstStyle/>
          <a:p>
            <a:r>
              <a:rPr lang="en-US" dirty="0"/>
              <a:t> All partial-thickness burns larger than  10  percent of the total body surface area </a:t>
            </a:r>
          </a:p>
          <a:p>
            <a:r>
              <a:rPr lang="en-US" dirty="0"/>
              <a:t>All burns involving the face, hands, feet, genitals and genital area, or major joints </a:t>
            </a:r>
          </a:p>
          <a:p>
            <a:r>
              <a:rPr lang="en-US" dirty="0"/>
              <a:t> All full-thickness burns  </a:t>
            </a:r>
          </a:p>
          <a:p>
            <a:r>
              <a:rPr lang="en-US" dirty="0"/>
              <a:t>Electrical burns, including lightning injury  </a:t>
            </a:r>
          </a:p>
          <a:p>
            <a:r>
              <a:rPr lang="en-US" dirty="0"/>
              <a:t>Chemical burns </a:t>
            </a:r>
          </a:p>
          <a:p>
            <a:endParaRPr 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Inhalation injury  </a:t>
            </a:r>
          </a:p>
          <a:p>
            <a:r>
              <a:rPr lang="en-US" dirty="0"/>
              <a:t>Casualties with preexisting medical disorders that could complicate treatment  </a:t>
            </a:r>
          </a:p>
          <a:p>
            <a:r>
              <a:rPr lang="en-US" dirty="0"/>
              <a:t> Casualties with trauma as well as burns </a:t>
            </a:r>
          </a:p>
          <a:p>
            <a:r>
              <a:rPr lang="en-US" dirty="0"/>
              <a:t> Casualties who will require social, emotional, or rehabilitative  treatment </a:t>
            </a:r>
          </a:p>
          <a:p>
            <a:r>
              <a:rPr lang="en-US" dirty="0"/>
              <a:t>If you are unsure about the severity of any burn, seek medical advice</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Unconsciousness</a:t>
            </a:r>
          </a:p>
        </p:txBody>
      </p:sp>
      <p:sp>
        <p:nvSpPr>
          <p:cNvPr id="3" name="Content Placeholder 2"/>
          <p:cNvSpPr>
            <a:spLocks noGrp="1"/>
          </p:cNvSpPr>
          <p:nvPr>
            <p:ph idx="1"/>
          </p:nvPr>
        </p:nvSpPr>
        <p:spPr/>
        <p:txBody>
          <a:bodyPr/>
          <a:lstStyle/>
          <a:p>
            <a:pPr>
              <a:buNone/>
            </a:pPr>
            <a:r>
              <a:rPr lang="en-US" dirty="0"/>
              <a:t>Unconsciousness is a state in which:</a:t>
            </a:r>
          </a:p>
          <a:p>
            <a:pPr>
              <a:buNone/>
            </a:pPr>
            <a:r>
              <a:rPr lang="en-US" dirty="0"/>
              <a:t>    • Unable to respond to people and activities. • Lacking awareness and the capacity for sensory perception.</a:t>
            </a:r>
          </a:p>
          <a:p>
            <a:r>
              <a:rPr lang="en-US" dirty="0"/>
              <a:t>Not aware of one’s </a:t>
            </a:r>
            <a:r>
              <a:rPr lang="en-US" dirty="0" err="1"/>
              <a:t>actions,behaviour</a:t>
            </a:r>
            <a:r>
              <a:rPr lang="en-US" dirty="0"/>
              <a:t>. </a:t>
            </a:r>
          </a:p>
          <a:p>
            <a:pPr>
              <a:buNone/>
            </a:pPr>
            <a:r>
              <a:rPr lang="en-US" dirty="0"/>
              <a:t>• Lacking normal sensory awareness of the environment.</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COMA</a:t>
            </a:r>
          </a:p>
        </p:txBody>
      </p:sp>
      <p:sp>
        <p:nvSpPr>
          <p:cNvPr id="3" name="Content Placeholder 2"/>
          <p:cNvSpPr>
            <a:spLocks noGrp="1"/>
          </p:cNvSpPr>
          <p:nvPr>
            <p:ph idx="1"/>
          </p:nvPr>
        </p:nvSpPr>
        <p:spPr/>
        <p:txBody>
          <a:bodyPr>
            <a:normAutofit lnSpcReduction="10000"/>
          </a:bodyPr>
          <a:lstStyle/>
          <a:p>
            <a:pPr>
              <a:buNone/>
            </a:pPr>
            <a:r>
              <a:rPr lang="en-US" dirty="0"/>
              <a:t>Coma is a state of sustained unconsciousness in which the patient:</a:t>
            </a:r>
          </a:p>
          <a:p>
            <a:pPr>
              <a:buNone/>
            </a:pPr>
            <a:r>
              <a:rPr lang="en-US" dirty="0"/>
              <a:t>• Does not respond to verbal stimuli. </a:t>
            </a:r>
          </a:p>
          <a:p>
            <a:pPr>
              <a:buNone/>
            </a:pPr>
            <a:r>
              <a:rPr lang="en-US" dirty="0"/>
              <a:t>• May have varying painful stimuli. </a:t>
            </a:r>
          </a:p>
          <a:p>
            <a:pPr>
              <a:buNone/>
            </a:pPr>
            <a:r>
              <a:rPr lang="en-US" dirty="0"/>
              <a:t>• Does not move voluntarily. </a:t>
            </a:r>
          </a:p>
          <a:p>
            <a:pPr>
              <a:buNone/>
            </a:pPr>
            <a:r>
              <a:rPr lang="en-US" dirty="0"/>
              <a:t>• Altered respiratory patterns. </a:t>
            </a:r>
          </a:p>
          <a:p>
            <a:pPr>
              <a:buNone/>
            </a:pPr>
            <a:r>
              <a:rPr lang="en-US" dirty="0"/>
              <a:t>• Altered papillary response to light. </a:t>
            </a:r>
          </a:p>
          <a:p>
            <a:pPr>
              <a:buNone/>
            </a:pPr>
            <a:r>
              <a:rPr lang="en-US" dirty="0"/>
              <a:t>• Does not blink.</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UNCONSCIOUSNESS</a:t>
            </a:r>
          </a:p>
        </p:txBody>
      </p:sp>
      <p:sp>
        <p:nvSpPr>
          <p:cNvPr id="3" name="Content Placeholder 2"/>
          <p:cNvSpPr>
            <a:spLocks noGrp="1"/>
          </p:cNvSpPr>
          <p:nvPr>
            <p:ph idx="1"/>
          </p:nvPr>
        </p:nvSpPr>
        <p:spPr/>
        <p:txBody>
          <a:bodyPr>
            <a:normAutofit fontScale="92500"/>
          </a:bodyPr>
          <a:lstStyle/>
          <a:p>
            <a:r>
              <a:rPr lang="en-US" b="1" dirty="0"/>
              <a:t>Stupor</a:t>
            </a:r>
            <a:r>
              <a:rPr lang="en-US" dirty="0"/>
              <a:t>: - State of semi consciousness in which person responds to external stimuli or loud noise or painful stimuli i.e., pricking or pinching.</a:t>
            </a:r>
          </a:p>
          <a:p>
            <a:r>
              <a:rPr lang="en-US" b="1" dirty="0"/>
              <a:t>Somnolent</a:t>
            </a:r>
            <a:r>
              <a:rPr lang="en-US" dirty="0"/>
              <a:t> :-State when person feels drowsy or sleepy and </a:t>
            </a:r>
            <a:r>
              <a:rPr lang="en-US"/>
              <a:t>will respond </a:t>
            </a:r>
            <a:r>
              <a:rPr lang="en-US" dirty="0"/>
              <a:t>only if spoken to directly.</a:t>
            </a:r>
          </a:p>
          <a:p>
            <a:r>
              <a:rPr lang="en-US" b="1" dirty="0"/>
              <a:t>Excitatory</a:t>
            </a:r>
            <a:r>
              <a:rPr lang="en-US" dirty="0"/>
              <a:t> :- Patient does not respond to but disturb by sensory stimuli i.e., bright light, noise and sudden movement.</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Deep coma </a:t>
            </a:r>
            <a:r>
              <a:rPr lang="en-US" dirty="0"/>
              <a:t>:-Complete loss of consciousness. Person is aware of himself and the environment and cannot be aroused if he is in deep coma.</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AID MANAGEMENT</a:t>
            </a:r>
          </a:p>
        </p:txBody>
      </p:sp>
      <p:sp>
        <p:nvSpPr>
          <p:cNvPr id="3" name="Content Placeholder 2"/>
          <p:cNvSpPr>
            <a:spLocks noGrp="1"/>
          </p:cNvSpPr>
          <p:nvPr>
            <p:ph idx="1"/>
          </p:nvPr>
        </p:nvSpPr>
        <p:spPr/>
        <p:txBody>
          <a:bodyPr>
            <a:normAutofit/>
          </a:bodyPr>
          <a:lstStyle/>
          <a:p>
            <a:r>
              <a:rPr lang="en-US" dirty="0"/>
              <a:t>If no heart sound, no breathing (cardiac arrest) </a:t>
            </a:r>
          </a:p>
          <a:p>
            <a:r>
              <a:rPr lang="en-US" dirty="0"/>
              <a:t>Call for help </a:t>
            </a:r>
          </a:p>
          <a:p>
            <a:r>
              <a:rPr lang="en-US" dirty="0"/>
              <a:t> Start cardiopulmonary resuscitation: </a:t>
            </a:r>
          </a:p>
          <a:p>
            <a:r>
              <a:rPr lang="en-US" dirty="0"/>
              <a:t>Chest compressions: Characters: lower third of sternum use both fists 100-120/min 6cm deep 30 compressions in 1 cycle with 2 rescue breathing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Use the mnemonic A M P L E as a reminder when assessing a casualty to ensure that you have covered all aspects of the casualty's history. When the emergency services arrive, they may ask: </a:t>
            </a:r>
          </a:p>
          <a:p>
            <a:pPr>
              <a:buNone/>
            </a:pPr>
            <a:r>
              <a:rPr lang="en-US" dirty="0"/>
              <a:t>A   Allergy—does the person have any allergies? </a:t>
            </a:r>
          </a:p>
          <a:p>
            <a:pPr>
              <a:buNone/>
            </a:pPr>
            <a:r>
              <a:rPr lang="en-US" dirty="0"/>
              <a:t>M  Medications—is the person on any medication?</a:t>
            </a:r>
          </a:p>
          <a:p>
            <a:pPr>
              <a:buNone/>
            </a:pPr>
            <a:r>
              <a:rPr lang="en-US" dirty="0"/>
              <a:t> P   Previous medical history—do you know of any pre existing conditions?</a:t>
            </a:r>
          </a:p>
          <a:p>
            <a:pPr>
              <a:buNone/>
            </a:pPr>
            <a:r>
              <a:rPr lang="en-US" dirty="0"/>
              <a:t> L   Last meal—when did the person last eat? </a:t>
            </a:r>
          </a:p>
          <a:p>
            <a:pPr>
              <a:buNone/>
            </a:pPr>
            <a:r>
              <a:rPr lang="en-US" dirty="0"/>
              <a:t>E    Event history—what happened?</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Rescue breathing: Head tilt, chin </a:t>
            </a:r>
            <a:r>
              <a:rPr lang="en-US" dirty="0" err="1"/>
              <a:t>lift,jaw</a:t>
            </a:r>
            <a:r>
              <a:rPr lang="en-US" dirty="0"/>
              <a:t> thrust Clear secretions from nose and mouth</a:t>
            </a:r>
          </a:p>
          <a:p>
            <a:r>
              <a:rPr lang="en-US" dirty="0"/>
              <a:t> Cover your mouth completely on the patient mouth Deep breaths : 2 times Start chest compressions</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a:t>Continue CPR till:</a:t>
            </a:r>
          </a:p>
          <a:p>
            <a:r>
              <a:rPr lang="en-US" dirty="0"/>
              <a:t> Patient has pulse and breathing </a:t>
            </a:r>
          </a:p>
          <a:p>
            <a:r>
              <a:rPr lang="en-US" dirty="0" err="1"/>
              <a:t>Atleast</a:t>
            </a:r>
            <a:r>
              <a:rPr lang="en-US" dirty="0"/>
              <a:t> 30 min </a:t>
            </a:r>
          </a:p>
          <a:p>
            <a:r>
              <a:rPr lang="en-US" dirty="0"/>
              <a:t>Till you are tired </a:t>
            </a:r>
          </a:p>
          <a:p>
            <a:r>
              <a:rPr lang="en-US" dirty="0"/>
              <a:t>Till there are dangerous causes for the condition and death is obvious </a:t>
            </a:r>
          </a:p>
          <a:p>
            <a:r>
              <a:rPr lang="en-US" dirty="0"/>
              <a:t>Till medical help approaches </a:t>
            </a:r>
          </a:p>
          <a:p>
            <a:pPr>
              <a:buNone/>
            </a:pPr>
            <a:r>
              <a:rPr lang="en-US" dirty="0"/>
              <a:t> Every patient who needs CPR must be referred.</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Reassess after 5 cycles:</a:t>
            </a:r>
          </a:p>
          <a:p>
            <a:pPr>
              <a:buNone/>
            </a:pPr>
            <a:r>
              <a:rPr lang="en-US" dirty="0"/>
              <a:t> • See pulse ,breathing • If absent : continue CPR • If present: recovery position and continuous monitoring</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IF BREATHING AND HAS HEART SOUNDS: </a:t>
            </a:r>
          </a:p>
          <a:p>
            <a:pPr>
              <a:buNone/>
            </a:pPr>
            <a:r>
              <a:rPr lang="en-US" dirty="0"/>
              <a:t>• Call for help </a:t>
            </a:r>
          </a:p>
          <a:p>
            <a:pPr>
              <a:buNone/>
            </a:pPr>
            <a:r>
              <a:rPr lang="en-US" dirty="0"/>
              <a:t>• Keep the patient in safe place</a:t>
            </a:r>
          </a:p>
          <a:p>
            <a:pPr>
              <a:buNone/>
            </a:pPr>
            <a:r>
              <a:rPr lang="en-US" dirty="0"/>
              <a:t>• Maintain airway </a:t>
            </a:r>
          </a:p>
          <a:p>
            <a:pPr>
              <a:buNone/>
            </a:pPr>
            <a:r>
              <a:rPr lang="en-US" dirty="0"/>
              <a:t>• Maintain breathing </a:t>
            </a:r>
          </a:p>
          <a:p>
            <a:pPr>
              <a:buNone/>
            </a:pPr>
            <a:r>
              <a:rPr lang="en-US" dirty="0"/>
              <a:t>• Treat the cause </a:t>
            </a:r>
          </a:p>
          <a:p>
            <a:pPr>
              <a:buNone/>
            </a:pPr>
            <a:r>
              <a:rPr lang="en-US" dirty="0"/>
              <a:t>• Keep in recovery position</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Keep in safe place :</a:t>
            </a:r>
          </a:p>
          <a:p>
            <a:r>
              <a:rPr lang="en-US" dirty="0"/>
              <a:t> If you see pt falling ,try to ease fall </a:t>
            </a:r>
          </a:p>
          <a:p>
            <a:r>
              <a:rPr lang="en-US" dirty="0"/>
              <a:t>Prevent injury by clearing the area around the person of anything hard or sharp </a:t>
            </a:r>
          </a:p>
          <a:p>
            <a:r>
              <a:rPr lang="en-US" dirty="0"/>
              <a:t>Place soft clothes , folded jacket under his head. </a:t>
            </a:r>
          </a:p>
          <a:p>
            <a:r>
              <a:rPr lang="en-US" dirty="0"/>
              <a:t>Don’t restrain the patient</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a:t>Maintain  Airway  Patency: </a:t>
            </a:r>
          </a:p>
          <a:p>
            <a:pPr>
              <a:buNone/>
            </a:pPr>
            <a:r>
              <a:rPr lang="en-US" dirty="0"/>
              <a:t>• Left lateral position </a:t>
            </a:r>
          </a:p>
          <a:p>
            <a:pPr>
              <a:buNone/>
            </a:pPr>
            <a:r>
              <a:rPr lang="en-US" dirty="0"/>
              <a:t>• Clear secretions </a:t>
            </a:r>
          </a:p>
          <a:p>
            <a:pPr>
              <a:buNone/>
            </a:pPr>
            <a:r>
              <a:rPr lang="en-US" dirty="0"/>
              <a:t>• Don’t insert anything in mouth</a:t>
            </a:r>
          </a:p>
          <a:p>
            <a:pPr>
              <a:buNone/>
            </a:pPr>
            <a:r>
              <a:rPr lang="en-US" dirty="0"/>
              <a:t>• Head tilt, chin lift , jaw thrust to prevent tongue fall </a:t>
            </a:r>
          </a:p>
          <a:p>
            <a:pPr>
              <a:buNone/>
            </a:pPr>
            <a:r>
              <a:rPr lang="en-US" dirty="0"/>
              <a:t>• Loosen tie ,clothing around the neck </a:t>
            </a:r>
          </a:p>
          <a:p>
            <a:pPr>
              <a:buNone/>
            </a:pPr>
            <a:r>
              <a:rPr lang="en-US" dirty="0"/>
              <a:t>• Remove artificial dentures if possible</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2E36-6701-4475-9EBB-B259EC6B331D}"/>
              </a:ext>
            </a:extLst>
          </p:cNvPr>
          <p:cNvSpPr>
            <a:spLocks noGrp="1"/>
          </p:cNvSpPr>
          <p:nvPr>
            <p:ph type="title"/>
          </p:nvPr>
        </p:nvSpPr>
        <p:spPr/>
        <p:txBody>
          <a:bodyPr/>
          <a:lstStyle/>
          <a:p>
            <a:r>
              <a:rPr lang="en-US" dirty="0"/>
              <a:t>Stroke</a:t>
            </a:r>
            <a:endParaRPr lang="en-KE" dirty="0"/>
          </a:p>
        </p:txBody>
      </p:sp>
      <p:sp>
        <p:nvSpPr>
          <p:cNvPr id="3" name="Content Placeholder 2">
            <a:extLst>
              <a:ext uri="{FF2B5EF4-FFF2-40B4-BE49-F238E27FC236}">
                <a16:creationId xmlns:a16="http://schemas.microsoft.com/office/drawing/2014/main" id="{5B39A41F-98DE-4AF8-9A4E-027F97F5FB57}"/>
              </a:ext>
            </a:extLst>
          </p:cNvPr>
          <p:cNvSpPr>
            <a:spLocks noGrp="1"/>
          </p:cNvSpPr>
          <p:nvPr>
            <p:ph idx="1"/>
          </p:nvPr>
        </p:nvSpPr>
        <p:spPr/>
        <p:txBody>
          <a:bodyPr>
            <a:normAutofit/>
          </a:bodyPr>
          <a:lstStyle/>
          <a:p>
            <a:r>
              <a:rPr lang="en-US" dirty="0"/>
              <a:t>Stroke: The sudden death of brain cells due to lack of oxygen, caused by blockage of blood flow or rupture of an artery to the brain. Sudden loss of speech, weakness, or paralysis of one side of the body can be symptoms. </a:t>
            </a:r>
          </a:p>
          <a:p>
            <a:r>
              <a:rPr lang="en-US" dirty="0"/>
              <a:t>The medical term for stroke is cerebrovascular accident (CVA). </a:t>
            </a:r>
          </a:p>
          <a:p>
            <a:pPr marL="0" indent="0">
              <a:buNone/>
            </a:pPr>
            <a:endParaRPr lang="en-KE" dirty="0"/>
          </a:p>
        </p:txBody>
      </p:sp>
    </p:spTree>
    <p:extLst>
      <p:ext uri="{BB962C8B-B14F-4D97-AF65-F5344CB8AC3E}">
        <p14:creationId xmlns:p14="http://schemas.microsoft.com/office/powerpoint/2010/main" val="182417264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68AC-C28F-4D3D-A93D-17D7D87DE385}"/>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1DFC0AF7-4123-41D8-8833-27A0135BB128}"/>
              </a:ext>
            </a:extLst>
          </p:cNvPr>
          <p:cNvSpPr>
            <a:spLocks noGrp="1"/>
          </p:cNvSpPr>
          <p:nvPr>
            <p:ph idx="1"/>
          </p:nvPr>
        </p:nvSpPr>
        <p:spPr/>
        <p:txBody>
          <a:bodyPr/>
          <a:lstStyle/>
          <a:p>
            <a:r>
              <a:rPr lang="en-US" dirty="0"/>
              <a:t>Thrombotic/ ischemic stroke (caused by blood clots) </a:t>
            </a:r>
          </a:p>
          <a:p>
            <a:pPr marL="0" indent="0">
              <a:buNone/>
            </a:pPr>
            <a:r>
              <a:rPr lang="en-US" dirty="0"/>
              <a:t>• hemorrhagic stroke (caused by ruptured blood vessels that cause brain bleeding) </a:t>
            </a:r>
          </a:p>
          <a:p>
            <a:pPr marL="0" indent="0">
              <a:buNone/>
            </a:pPr>
            <a:r>
              <a:rPr lang="en-US" dirty="0"/>
              <a:t>• transient ischemic attack (TIA) (a “mini-stroke,” caused by a temporary blood clot) </a:t>
            </a:r>
          </a:p>
          <a:p>
            <a:pPr marL="0" indent="0">
              <a:buNone/>
            </a:pPr>
            <a:r>
              <a:rPr lang="en-US" dirty="0"/>
              <a:t>• Embolic stroke – When a blood clot forms in another part of the body and moves to the brain</a:t>
            </a:r>
            <a:endParaRPr lang="en-KE" dirty="0"/>
          </a:p>
          <a:p>
            <a:endParaRPr lang="en-KE" dirty="0"/>
          </a:p>
        </p:txBody>
      </p:sp>
    </p:spTree>
    <p:extLst>
      <p:ext uri="{BB962C8B-B14F-4D97-AF65-F5344CB8AC3E}">
        <p14:creationId xmlns:p14="http://schemas.microsoft.com/office/powerpoint/2010/main" val="1230836379"/>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145D-56F2-437B-8846-7E1DFBB5E4D9}"/>
              </a:ext>
            </a:extLst>
          </p:cNvPr>
          <p:cNvSpPr>
            <a:spLocks noGrp="1"/>
          </p:cNvSpPr>
          <p:nvPr>
            <p:ph type="title"/>
          </p:nvPr>
        </p:nvSpPr>
        <p:spPr/>
        <p:txBody>
          <a:bodyPr/>
          <a:lstStyle/>
          <a:p>
            <a:r>
              <a:rPr lang="en-US" dirty="0"/>
              <a:t>Signs/symptoms:</a:t>
            </a:r>
            <a:endParaRPr lang="en-KE" dirty="0"/>
          </a:p>
        </p:txBody>
      </p:sp>
      <p:sp>
        <p:nvSpPr>
          <p:cNvPr id="3" name="Content Placeholder 2">
            <a:extLst>
              <a:ext uri="{FF2B5EF4-FFF2-40B4-BE49-F238E27FC236}">
                <a16:creationId xmlns:a16="http://schemas.microsoft.com/office/drawing/2014/main" id="{7763B694-00B1-42E3-B56E-EA908FF61CBE}"/>
              </a:ext>
            </a:extLst>
          </p:cNvPr>
          <p:cNvSpPr>
            <a:spLocks noGrp="1"/>
          </p:cNvSpPr>
          <p:nvPr>
            <p:ph idx="1"/>
          </p:nvPr>
        </p:nvSpPr>
        <p:spPr/>
        <p:txBody>
          <a:bodyPr/>
          <a:lstStyle/>
          <a:p>
            <a:pPr marL="0" indent="0">
              <a:buNone/>
            </a:pPr>
            <a:r>
              <a:rPr lang="en-US" dirty="0"/>
              <a:t>• Numbness, tingling, paralysis on one side of the body, extremities, hands, and feet. </a:t>
            </a:r>
          </a:p>
          <a:p>
            <a:pPr marL="0" indent="0">
              <a:buNone/>
            </a:pPr>
            <a:r>
              <a:rPr lang="en-US" dirty="0"/>
              <a:t>• Slurred speech, not making sense. </a:t>
            </a:r>
          </a:p>
          <a:p>
            <a:pPr marL="0" indent="0">
              <a:buNone/>
            </a:pPr>
            <a:r>
              <a:rPr lang="en-US" dirty="0"/>
              <a:t>• Trouble understanding you. </a:t>
            </a:r>
          </a:p>
          <a:p>
            <a:pPr marL="0" indent="0">
              <a:buNone/>
            </a:pPr>
            <a:r>
              <a:rPr lang="en-US" dirty="0"/>
              <a:t>• Uneven pupils. </a:t>
            </a:r>
          </a:p>
          <a:p>
            <a:pPr marL="0" indent="0">
              <a:buNone/>
            </a:pPr>
            <a:r>
              <a:rPr lang="en-US" dirty="0"/>
              <a:t>• Nausea or vomiting. </a:t>
            </a:r>
          </a:p>
          <a:p>
            <a:pPr marL="0" indent="0">
              <a:buNone/>
            </a:pPr>
            <a:r>
              <a:rPr lang="en-US" dirty="0"/>
              <a:t>• Decreased level of consciousness.</a:t>
            </a:r>
            <a:endParaRPr lang="en-KE" dirty="0"/>
          </a:p>
        </p:txBody>
      </p:sp>
    </p:spTree>
    <p:extLst>
      <p:ext uri="{BB962C8B-B14F-4D97-AF65-F5344CB8AC3E}">
        <p14:creationId xmlns:p14="http://schemas.microsoft.com/office/powerpoint/2010/main" val="166362325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AAAB-1301-40E1-9E21-B12721F05C8D}"/>
              </a:ext>
            </a:extLst>
          </p:cNvPr>
          <p:cNvSpPr>
            <a:spLocks noGrp="1"/>
          </p:cNvSpPr>
          <p:nvPr>
            <p:ph type="title"/>
          </p:nvPr>
        </p:nvSpPr>
        <p:spPr/>
        <p:txBody>
          <a:bodyPr/>
          <a:lstStyle/>
          <a:p>
            <a:r>
              <a:rPr lang="en-US" dirty="0"/>
              <a:t>Management:</a:t>
            </a:r>
            <a:endParaRPr lang="en-KE" dirty="0"/>
          </a:p>
        </p:txBody>
      </p:sp>
      <p:sp>
        <p:nvSpPr>
          <p:cNvPr id="3" name="Content Placeholder 2">
            <a:extLst>
              <a:ext uri="{FF2B5EF4-FFF2-40B4-BE49-F238E27FC236}">
                <a16:creationId xmlns:a16="http://schemas.microsoft.com/office/drawing/2014/main" id="{BDC6EABF-7823-4DCF-A07F-7E8737ABD6B0}"/>
              </a:ext>
            </a:extLst>
          </p:cNvPr>
          <p:cNvSpPr>
            <a:spLocks noGrp="1"/>
          </p:cNvSpPr>
          <p:nvPr>
            <p:ph idx="1"/>
          </p:nvPr>
        </p:nvSpPr>
        <p:spPr/>
        <p:txBody>
          <a:bodyPr>
            <a:normAutofit/>
          </a:bodyPr>
          <a:lstStyle/>
          <a:p>
            <a:pPr marL="0" indent="0">
              <a:buNone/>
            </a:pPr>
            <a:r>
              <a:rPr lang="en-US" dirty="0"/>
              <a:t>– Help them get in a comfortable position on their side, make sure they are resting.</a:t>
            </a:r>
          </a:p>
          <a:p>
            <a:pPr marL="0" indent="0">
              <a:buNone/>
            </a:pPr>
            <a:r>
              <a:rPr lang="en-US" dirty="0"/>
              <a:t> – Activate the ambulance. </a:t>
            </a:r>
          </a:p>
          <a:p>
            <a:pPr marL="0" indent="0">
              <a:buNone/>
            </a:pPr>
            <a:r>
              <a:rPr lang="en-US" dirty="0"/>
              <a:t>– Reassure them that help is on the way.</a:t>
            </a:r>
          </a:p>
          <a:p>
            <a:pPr marL="0" indent="0">
              <a:buNone/>
            </a:pPr>
            <a:r>
              <a:rPr lang="en-US" dirty="0"/>
              <a:t> – Keep them warm with a blanket.</a:t>
            </a:r>
          </a:p>
          <a:p>
            <a:pPr marL="0" indent="0">
              <a:buNone/>
            </a:pPr>
            <a:r>
              <a:rPr lang="en-US" dirty="0"/>
              <a:t> – Do not give them anything to eat or drink. </a:t>
            </a:r>
          </a:p>
        </p:txBody>
      </p:sp>
    </p:spTree>
    <p:extLst>
      <p:ext uri="{BB962C8B-B14F-4D97-AF65-F5344CB8AC3E}">
        <p14:creationId xmlns:p14="http://schemas.microsoft.com/office/powerpoint/2010/main" val="1077375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a:t>Casualties who cannot walk will undergo further assessment. They will be assigned to Red / Priority One </a:t>
            </a:r>
            <a:r>
              <a:rPr lang="en-US" b="1" dirty="0"/>
              <a:t>(immediate) </a:t>
            </a:r>
            <a:r>
              <a:rPr lang="en-US" dirty="0"/>
              <a:t>or Yellow / Priority Two (</a:t>
            </a:r>
            <a:r>
              <a:rPr lang="en-US" b="1" dirty="0"/>
              <a:t>urgent</a:t>
            </a:r>
            <a:r>
              <a:rPr lang="en-US" dirty="0"/>
              <a:t>) areas for treatment, and transferred to a hospital by ambulance as soon as possible. </a:t>
            </a:r>
          </a:p>
          <a:p>
            <a:pPr>
              <a:buNone/>
            </a:pPr>
            <a:r>
              <a:rPr lang="en-US" dirty="0"/>
              <a:t>    ■ Walking casualties with minor injuries will be assigned to the Green /Priority Three area for treatment and transferred to a hospital if necessary. </a:t>
            </a:r>
          </a:p>
          <a:p>
            <a:pPr>
              <a:buNone/>
            </a:pPr>
            <a:r>
              <a:rPr lang="en-US" dirty="0"/>
              <a:t>    ■ Uninjured people may be taken to a survivor reception center. </a:t>
            </a:r>
          </a:p>
          <a:p>
            <a:pPr>
              <a:buNone/>
            </a:pPr>
            <a:r>
              <a:rPr lang="en-US" dirty="0"/>
              <a:t>    ■ Dead will be assigned to the Grey or Black categories</a:t>
            </a:r>
          </a:p>
          <a:p>
            <a:endParaRPr lang="en-US" dirty="0"/>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7321-26D3-4B5E-B998-A8859AB8BD00}"/>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FB6E73BB-0066-4566-B560-4DDF6A5543F2}"/>
              </a:ext>
            </a:extLst>
          </p:cNvPr>
          <p:cNvSpPr>
            <a:spLocks noGrp="1"/>
          </p:cNvSpPr>
          <p:nvPr>
            <p:ph idx="1"/>
          </p:nvPr>
        </p:nvSpPr>
        <p:spPr/>
        <p:txBody>
          <a:bodyPr>
            <a:normAutofit fontScale="77500" lnSpcReduction="20000"/>
          </a:bodyPr>
          <a:lstStyle/>
          <a:p>
            <a:r>
              <a:rPr lang="en-US" dirty="0"/>
              <a:t>It is extremely common for people to ignore the warning signs of a stroke. Unfortunately, this is one reason why so many people die from this disease – because they don’t get help soon enough.</a:t>
            </a:r>
          </a:p>
          <a:p>
            <a:r>
              <a:rPr lang="en-US" dirty="0"/>
              <a:t> As a first responder, it is your job to activate the ambulance as soon as possible. Sometimes a stroke is called Cerebral Vascular Accident (CVA). Mini stroke is a condition where the casualty experiences similar warning signs as that of a stroke, but these warning signs go away on their own. </a:t>
            </a:r>
          </a:p>
          <a:p>
            <a:r>
              <a:rPr lang="en-US" dirty="0"/>
              <a:t>This is a warning sign that a serious stroke may occur and the person needs medical help immediately. This condition is sometimes called Transient Ischemic Attack (TIA)</a:t>
            </a:r>
            <a:endParaRPr lang="en-KE" dirty="0"/>
          </a:p>
          <a:p>
            <a:endParaRPr lang="en-KE" dirty="0"/>
          </a:p>
        </p:txBody>
      </p:sp>
    </p:spTree>
    <p:extLst>
      <p:ext uri="{BB962C8B-B14F-4D97-AF65-F5344CB8AC3E}">
        <p14:creationId xmlns:p14="http://schemas.microsoft.com/office/powerpoint/2010/main" val="2675312440"/>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AID MATERIALS</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STERILE DRESSINGS</a:t>
            </a:r>
          </a:p>
          <a:p>
            <a:pPr marL="0" indent="0">
              <a:buNone/>
            </a:pPr>
            <a:r>
              <a:rPr lang="en-US" dirty="0"/>
              <a:t>Wound dressings The most useful dressings consist of a dressing pad attached to a roller bandage, and are sealed  in a protective wrapping. They are easy to apply,  so they are ideal in an emergency. Various sizes are available. Individual sterile dressing pads that can be secured with tape  or bandages are also available. Dressings with a nonstick </a:t>
            </a:r>
            <a:r>
              <a:rPr lang="en-US" dirty="0" err="1"/>
              <a:t>suface</a:t>
            </a:r>
            <a:r>
              <a:rPr lang="en-US" dirty="0"/>
              <a:t> are useful.</a:t>
            </a:r>
          </a:p>
          <a:p>
            <a:endParaRPr lang="en-US"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Adhesive dressings  or bandages</a:t>
            </a:r>
          </a:p>
          <a:p>
            <a:pPr>
              <a:buNone/>
            </a:pPr>
            <a:r>
              <a:rPr lang="en-US" dirty="0"/>
              <a:t>    These are applied to small cuts and abrasions and are made of fabric or waterproof plastic. Use hypoallergenic bandages for anyone who is allergic to the adhesive in regular ones. Special  gel bandages can protect blisters</a:t>
            </a:r>
          </a:p>
          <a:p>
            <a:pPr>
              <a:buNone/>
            </a:pPr>
            <a:r>
              <a:rPr lang="en-US" dirty="0"/>
              <a:t>    </a:t>
            </a:r>
          </a:p>
          <a:p>
            <a:pPr>
              <a:buNone/>
            </a:pPr>
            <a:endParaRPr 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dirty="0"/>
              <a:t>BANDAGES </a:t>
            </a:r>
          </a:p>
          <a:p>
            <a:r>
              <a:rPr lang="en-US" dirty="0"/>
              <a:t>Rollers </a:t>
            </a:r>
          </a:p>
          <a:p>
            <a:pPr>
              <a:buNone/>
            </a:pPr>
            <a:r>
              <a:rPr lang="en-US" dirty="0"/>
              <a:t>    These items are used to  give support to injured joints, secure dressings in place, maintain pressure on wounds, and  limit swelling.</a:t>
            </a:r>
          </a:p>
          <a:p>
            <a:r>
              <a:rPr lang="en-US" dirty="0"/>
              <a:t>Triangular bandages</a:t>
            </a:r>
          </a:p>
          <a:p>
            <a:pPr>
              <a:buNone/>
            </a:pPr>
            <a:r>
              <a:rPr lang="en-US" dirty="0"/>
              <a:t>    Made of cloth, these items can be used folded  as bandages or slings. If they are sterile and individually wrapped, they may also be used as dressings for large wounds and burns.</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Gauze tubular bandages </a:t>
            </a:r>
          </a:p>
          <a:p>
            <a:pPr>
              <a:buNone/>
            </a:pPr>
            <a:r>
              <a:rPr lang="en-US" dirty="0"/>
              <a:t>    Gauze tubular bandages are used with an applicator to secure dressings on </a:t>
            </a:r>
            <a:r>
              <a:rPr lang="en-US" dirty="0" err="1"/>
              <a:t>ﬁngers</a:t>
            </a:r>
            <a:r>
              <a:rPr lang="en-US" dirty="0"/>
              <a:t> and toes. </a:t>
            </a:r>
          </a:p>
          <a:p>
            <a:pPr>
              <a:buNone/>
            </a:pPr>
            <a:r>
              <a:rPr lang="en-US" dirty="0"/>
              <a:t>    </a:t>
            </a:r>
            <a:r>
              <a:rPr lang="en-US" dirty="0" err="1"/>
              <a:t>Elasticated</a:t>
            </a:r>
            <a:r>
              <a:rPr lang="en-US" dirty="0"/>
              <a:t> tubular bandages are sometimes used to support injured joints such as the knee or elbow.</a:t>
            </a:r>
          </a:p>
          <a:p>
            <a:endParaRPr lang="en-US" dirty="0"/>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a:t>PROTECTIVE ITEMS</a:t>
            </a:r>
          </a:p>
          <a:p>
            <a:pPr>
              <a:buNone/>
            </a:pPr>
            <a:r>
              <a:rPr lang="en-US" dirty="0"/>
              <a:t>    Disposable gloves </a:t>
            </a:r>
          </a:p>
          <a:p>
            <a:pPr>
              <a:buNone/>
            </a:pPr>
            <a:r>
              <a:rPr lang="en-US" dirty="0"/>
              <a:t>    Wear gloves, if available, whenever you dress wounds or when you handle body </a:t>
            </a:r>
            <a:r>
              <a:rPr lang="en-US" dirty="0" err="1"/>
              <a:t>ﬂuids</a:t>
            </a:r>
            <a:r>
              <a:rPr lang="en-US" dirty="0"/>
              <a:t> or other waste materials. Use latex-free gloves because some people are allergic to latex.</a:t>
            </a:r>
          </a:p>
          <a:p>
            <a:pPr>
              <a:buNone/>
            </a:pPr>
            <a:r>
              <a:rPr lang="en-US" dirty="0"/>
              <a:t>   FACE SHIELD POCKET MASK</a:t>
            </a:r>
          </a:p>
          <a:p>
            <a:pPr>
              <a:buNone/>
            </a:pPr>
            <a:r>
              <a:rPr lang="en-US" dirty="0"/>
              <a:t>    Protection from infection in CPR </a:t>
            </a:r>
          </a:p>
          <a:p>
            <a:r>
              <a:rPr lang="en-US" dirty="0"/>
              <a:t>You can use a plastic face shield or a pocket mask to protect you and the casualty from cross infections when giving rescue breaths.</a:t>
            </a:r>
          </a:p>
          <a:p>
            <a:endParaRPr lang="en-US" dirty="0"/>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Cleansing wipes </a:t>
            </a:r>
          </a:p>
          <a:p>
            <a:pPr>
              <a:buNone/>
            </a:pPr>
            <a:r>
              <a:rPr lang="en-US" dirty="0"/>
              <a:t>    Alcohol-free wipes can be used to clean skin around wounds.</a:t>
            </a:r>
          </a:p>
          <a:p>
            <a:r>
              <a:rPr lang="en-US" dirty="0"/>
              <a:t>Gauze pads </a:t>
            </a:r>
          </a:p>
          <a:p>
            <a:pPr>
              <a:buNone/>
            </a:pPr>
            <a:r>
              <a:rPr lang="en-US" dirty="0"/>
              <a:t>    Use these pads as dressings, as padding, or as swabs to clean around wounds</a:t>
            </a:r>
          </a:p>
          <a:p>
            <a:r>
              <a:rPr lang="en-US" dirty="0"/>
              <a:t>Adhesive tape </a:t>
            </a:r>
          </a:p>
          <a:p>
            <a:pPr>
              <a:buNone/>
            </a:pPr>
            <a:r>
              <a:rPr lang="en-US" dirty="0"/>
              <a:t>    Use tape to secure dressings  or the loose ends of bandages. If the casualty is allergic to the adhesive on the tape, use a hypoallergenic tape.</a:t>
            </a:r>
          </a:p>
          <a:p>
            <a:endParaRPr lang="en-US"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Scissors, shears, and tweezers </a:t>
            </a:r>
          </a:p>
          <a:p>
            <a:pPr>
              <a:buNone/>
            </a:pPr>
            <a:r>
              <a:rPr lang="en-US" dirty="0"/>
              <a:t>   Choose items that are blunt-ended so that they will not cause injuries. Use shears to cut clothing.</a:t>
            </a:r>
          </a:p>
          <a:p>
            <a:r>
              <a:rPr lang="en-US" dirty="0"/>
              <a:t>Pins and clips </a:t>
            </a:r>
          </a:p>
          <a:p>
            <a:pPr>
              <a:buNone/>
            </a:pPr>
            <a:r>
              <a:rPr lang="en-US" dirty="0"/>
              <a:t>    Use these to secure the ends of bandages</a:t>
            </a:r>
          </a:p>
          <a:p>
            <a:pPr>
              <a:buNone/>
            </a:pPr>
            <a:r>
              <a:rPr lang="en-US" dirty="0"/>
              <a:t>Useful items </a:t>
            </a:r>
          </a:p>
          <a:p>
            <a:pPr>
              <a:buNone/>
            </a:pPr>
            <a:r>
              <a:rPr lang="en-US" dirty="0"/>
              <a:t>    Plastic wrap or clean plastic bags can be used to dress burns and scalds. Nonstick dressings can be kept for larger wounds. Keep alcohol gel to clean your hands when no water is available.</a:t>
            </a:r>
          </a:p>
          <a:p>
            <a:pPr>
              <a:buNone/>
            </a:pPr>
            <a:endParaRPr lang="en-US"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use outdoors</a:t>
            </a:r>
          </a:p>
          <a:p>
            <a:r>
              <a:rPr lang="en-US" dirty="0"/>
              <a:t> A blanket can protect a casualty from cold. Survival bags are very compact and will keep a person warm and dry in an emergency. A </a:t>
            </a:r>
            <a:r>
              <a:rPr lang="en-US" dirty="0" err="1"/>
              <a:t>ﬂashlight</a:t>
            </a:r>
            <a:r>
              <a:rPr lang="en-US" dirty="0"/>
              <a:t> helps visibility, and a whistle can be used to summon help. </a:t>
            </a:r>
          </a:p>
          <a:p>
            <a:pPr>
              <a:buNone/>
            </a:pPr>
            <a:endParaRPr lang="en-US"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MATERIALS FOR A GENERAL FIRST AID KIT</a:t>
            </a:r>
            <a:br>
              <a:rPr lang="en-US" dirty="0"/>
            </a:br>
            <a:endParaRPr lang="en-US" dirty="0"/>
          </a:p>
        </p:txBody>
      </p:sp>
      <p:sp>
        <p:nvSpPr>
          <p:cNvPr id="3" name="Content Placeholder 2"/>
          <p:cNvSpPr>
            <a:spLocks noGrp="1"/>
          </p:cNvSpPr>
          <p:nvPr>
            <p:ph idx="1"/>
          </p:nvPr>
        </p:nvSpPr>
        <p:spPr/>
        <p:txBody>
          <a:bodyPr>
            <a:normAutofit/>
          </a:bodyPr>
          <a:lstStyle/>
          <a:p>
            <a:r>
              <a:rPr lang="en-US" dirty="0"/>
              <a:t>Easily </a:t>
            </a:r>
            <a:r>
              <a:rPr lang="en-US" dirty="0" err="1"/>
              <a:t>identiﬁable</a:t>
            </a:r>
            <a:r>
              <a:rPr lang="en-US" dirty="0"/>
              <a:t> watertight box </a:t>
            </a:r>
          </a:p>
          <a:p>
            <a:r>
              <a:rPr lang="en-US" dirty="0"/>
              <a:t>20 adhesive bandages in  assorted sizes </a:t>
            </a:r>
          </a:p>
          <a:p>
            <a:r>
              <a:rPr lang="en-US" dirty="0"/>
              <a:t>Six medium sterile dressings </a:t>
            </a:r>
          </a:p>
          <a:p>
            <a:r>
              <a:rPr lang="en-US" dirty="0"/>
              <a:t>Two large sterile dressings</a:t>
            </a:r>
          </a:p>
          <a:p>
            <a:r>
              <a:rPr lang="en-US" dirty="0"/>
              <a:t>One sterile eye pad </a:t>
            </a:r>
          </a:p>
          <a:p>
            <a:r>
              <a:rPr lang="en-US" dirty="0"/>
              <a:t> Six triangular bandages</a:t>
            </a:r>
          </a:p>
          <a:p>
            <a:pPr marL="0" indent="0">
              <a:buNone/>
            </a:pPr>
            <a:r>
              <a:rPr lang="en-US" dirty="0"/>
              <a:t> </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a:buNone/>
            </a:pPr>
            <a:r>
              <a:rPr lang="en-US" dirty="0"/>
              <a:t>LEVEL OF RESPONSE </a:t>
            </a:r>
          </a:p>
          <a:p>
            <a:pPr>
              <a:buFont typeface="Wingdings" pitchFamily="2" charset="2"/>
              <a:buChar char="v"/>
            </a:pPr>
            <a:r>
              <a:rPr lang="en-US" dirty="0"/>
              <a:t>You will initially have noted whether or not a casualty is conscious. He may have spoken to you or made eye contact or some other gesture. Or perhaps there has been no response to your questions such as “Are you all right?” or “What happened?” </a:t>
            </a:r>
          </a:p>
          <a:p>
            <a:pPr>
              <a:buFont typeface="Wingdings" pitchFamily="2" charset="2"/>
              <a:buChar char="v"/>
            </a:pPr>
            <a:r>
              <a:rPr lang="en-US" dirty="0"/>
              <a:t>You need to establish the level of response using the AVPU scale. This is important because some illnesses and injuries cause a deterioration in a casualty’s level of response, so it is vital to assess the level, then monitor him for changes.</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CB5EA-0F45-46AD-81D6-9DD6270C351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7FA78F6-0651-43FD-B06B-30CE3D2E48E5}"/>
              </a:ext>
            </a:extLst>
          </p:cNvPr>
          <p:cNvSpPr>
            <a:spLocks noGrp="1"/>
          </p:cNvSpPr>
          <p:nvPr>
            <p:ph idx="1"/>
          </p:nvPr>
        </p:nvSpPr>
        <p:spPr/>
        <p:txBody>
          <a:bodyPr/>
          <a:lstStyle/>
          <a:p>
            <a:r>
              <a:rPr lang="en-US" dirty="0"/>
              <a:t>Six safety pins </a:t>
            </a:r>
          </a:p>
          <a:p>
            <a:r>
              <a:rPr lang="en-US" dirty="0"/>
              <a:t>Disposable gloves </a:t>
            </a:r>
          </a:p>
          <a:p>
            <a:r>
              <a:rPr lang="en-US" dirty="0"/>
              <a:t>Two roller bandages </a:t>
            </a:r>
          </a:p>
          <a:p>
            <a:r>
              <a:rPr lang="en-US" dirty="0"/>
              <a:t>Scissors </a:t>
            </a:r>
          </a:p>
          <a:p>
            <a:r>
              <a:rPr lang="en-US" dirty="0"/>
              <a:t>Tweezers </a:t>
            </a:r>
          </a:p>
          <a:p>
            <a:r>
              <a:rPr lang="en-US" dirty="0"/>
              <a:t> Alcohol-free wound cleansing wipes</a:t>
            </a:r>
          </a:p>
          <a:p>
            <a:r>
              <a:rPr lang="en-US" dirty="0"/>
              <a:t> Adhesive tape</a:t>
            </a:r>
          </a:p>
          <a:p>
            <a:endParaRPr lang="en-US" dirty="0"/>
          </a:p>
        </p:txBody>
      </p:sp>
    </p:spTree>
    <p:extLst>
      <p:ext uri="{BB962C8B-B14F-4D97-AF65-F5344CB8AC3E}">
        <p14:creationId xmlns:p14="http://schemas.microsoft.com/office/powerpoint/2010/main" val="3770353440"/>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  Plastic face shield or pocket mask</a:t>
            </a:r>
          </a:p>
          <a:p>
            <a:pPr marL="0" indent="0">
              <a:buNone/>
            </a:pPr>
            <a:r>
              <a:rPr lang="en-US" dirty="0"/>
              <a:t>■  Notepad and pencil </a:t>
            </a:r>
          </a:p>
          <a:p>
            <a:pPr marL="0" indent="0">
              <a:buNone/>
            </a:pPr>
            <a:r>
              <a:rPr lang="en-US" dirty="0"/>
              <a:t>■  Alcohol gel (hand sanitizer) </a:t>
            </a:r>
          </a:p>
          <a:p>
            <a:r>
              <a:rPr lang="en-US" dirty="0"/>
              <a:t>Other useful items: </a:t>
            </a:r>
          </a:p>
          <a:p>
            <a:pPr marL="0" indent="0">
              <a:buNone/>
            </a:pPr>
            <a:r>
              <a:rPr lang="en-US" dirty="0"/>
              <a:t>■  Blanket, survival bag,  ﬂashlight, whistle </a:t>
            </a:r>
          </a:p>
          <a:p>
            <a:pPr marL="0" indent="0">
              <a:buNone/>
            </a:pPr>
            <a:r>
              <a:rPr lang="en-US" dirty="0"/>
              <a:t>■  Flares, warning triangles, and high visibility jacket to keep in the car</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BANDAGING </a:t>
            </a:r>
          </a:p>
        </p:txBody>
      </p:sp>
      <p:sp>
        <p:nvSpPr>
          <p:cNvPr id="3" name="Content Placeholder 2"/>
          <p:cNvSpPr>
            <a:spLocks noGrp="1"/>
          </p:cNvSpPr>
          <p:nvPr>
            <p:ph idx="1"/>
          </p:nvPr>
        </p:nvSpPr>
        <p:spPr/>
        <p:txBody>
          <a:bodyPr>
            <a:normAutofit/>
          </a:bodyPr>
          <a:lstStyle/>
          <a:p>
            <a:r>
              <a:rPr lang="en-US" dirty="0"/>
              <a:t> Bandaging is the process of covering a wound or an injured part. </a:t>
            </a:r>
          </a:p>
          <a:p>
            <a:pPr>
              <a:buNone/>
            </a:pPr>
            <a:r>
              <a:rPr lang="en-US" b="1" dirty="0"/>
              <a:t>USES:</a:t>
            </a:r>
            <a:r>
              <a:rPr lang="en-US" dirty="0"/>
              <a:t> </a:t>
            </a:r>
          </a:p>
          <a:p>
            <a:r>
              <a:rPr lang="en-US" dirty="0"/>
              <a:t> To prevent contamination of wound by holding dressings in position. </a:t>
            </a:r>
          </a:p>
          <a:p>
            <a:r>
              <a:rPr lang="en-US" dirty="0"/>
              <a:t> To provide support to the part that is injured, sprained or dislocated joint. </a:t>
            </a:r>
          </a:p>
          <a:p>
            <a:r>
              <a:rPr lang="en-US" dirty="0"/>
              <a:t> To provide rest to the part that is injured. </a:t>
            </a:r>
          </a:p>
          <a:p>
            <a:pPr>
              <a:buNone/>
            </a:pPr>
            <a:endParaRPr lang="en-US"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To prevent &amp; control hemorrhage. </a:t>
            </a:r>
          </a:p>
          <a:p>
            <a:r>
              <a:rPr lang="en-US" dirty="0"/>
              <a:t> To restrict movement / immobilize a fracture or a dislocation. </a:t>
            </a:r>
          </a:p>
          <a:p>
            <a:r>
              <a:rPr lang="en-US" dirty="0"/>
              <a:t>To correct deformity. </a:t>
            </a:r>
          </a:p>
          <a:p>
            <a:r>
              <a:rPr lang="en-US" dirty="0"/>
              <a:t> To maintain pressure e.g. elastic bandages applied to the improve venous return.</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BANDAGES</a:t>
            </a:r>
          </a:p>
        </p:txBody>
      </p:sp>
      <p:sp>
        <p:nvSpPr>
          <p:cNvPr id="3" name="Content Placeholder 2"/>
          <p:cNvSpPr>
            <a:spLocks noGrp="1"/>
          </p:cNvSpPr>
          <p:nvPr>
            <p:ph idx="1"/>
          </p:nvPr>
        </p:nvSpPr>
        <p:spPr/>
        <p:txBody>
          <a:bodyPr>
            <a:normAutofit fontScale="92500" lnSpcReduction="10000"/>
          </a:bodyPr>
          <a:lstStyle/>
          <a:p>
            <a:r>
              <a:rPr lang="en-US" dirty="0"/>
              <a:t> Triangular Bandage. </a:t>
            </a:r>
          </a:p>
          <a:p>
            <a:r>
              <a:rPr lang="en-US" dirty="0"/>
              <a:t> Roller Bandage.  </a:t>
            </a:r>
          </a:p>
          <a:p>
            <a:r>
              <a:rPr lang="en-US" dirty="0"/>
              <a:t>Special Bandage. E.g. T- bandage. </a:t>
            </a:r>
          </a:p>
          <a:p>
            <a:pPr>
              <a:buNone/>
            </a:pPr>
            <a:r>
              <a:rPr lang="en-US" b="1" dirty="0"/>
              <a:t>MATERIALS COMMONLY USED FOR BANDAGES: </a:t>
            </a:r>
          </a:p>
          <a:p>
            <a:pPr>
              <a:buFont typeface="Wingdings" pitchFamily="2" charset="2"/>
              <a:buChar char="Ø"/>
            </a:pPr>
            <a:r>
              <a:rPr lang="en-US" b="1" dirty="0"/>
              <a:t> </a:t>
            </a:r>
            <a:r>
              <a:rPr lang="en-US" dirty="0"/>
              <a:t>Cotton</a:t>
            </a:r>
            <a:r>
              <a:rPr lang="en-US" b="1" dirty="0"/>
              <a:t> </a:t>
            </a:r>
          </a:p>
          <a:p>
            <a:pPr>
              <a:buFont typeface="Wingdings" pitchFamily="2" charset="2"/>
              <a:buChar char="Ø"/>
            </a:pPr>
            <a:r>
              <a:rPr lang="en-US" dirty="0"/>
              <a:t>Cotton gauze  </a:t>
            </a:r>
          </a:p>
          <a:p>
            <a:pPr>
              <a:buFont typeface="Wingdings" pitchFamily="2" charset="2"/>
              <a:buChar char="Ø"/>
            </a:pPr>
            <a:r>
              <a:rPr lang="en-US" dirty="0"/>
              <a:t> Wool </a:t>
            </a:r>
          </a:p>
          <a:p>
            <a:pPr>
              <a:buFont typeface="Wingdings" pitchFamily="2" charset="2"/>
              <a:buChar char="Ø"/>
            </a:pPr>
            <a:r>
              <a:rPr lang="en-US" dirty="0"/>
              <a:t> Special materials like crepe bandage, elastic bandage.</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PRINCIPLES</a:t>
            </a:r>
          </a:p>
        </p:txBody>
      </p:sp>
      <p:sp>
        <p:nvSpPr>
          <p:cNvPr id="3" name="Content Placeholder 2"/>
          <p:cNvSpPr>
            <a:spLocks noGrp="1"/>
          </p:cNvSpPr>
          <p:nvPr>
            <p:ph idx="1"/>
          </p:nvPr>
        </p:nvSpPr>
        <p:spPr/>
        <p:txBody>
          <a:bodyPr/>
          <a:lstStyle/>
          <a:p>
            <a:r>
              <a:rPr lang="en-US" dirty="0"/>
              <a:t> Select a bandage of proper size &amp; suitable material.</a:t>
            </a:r>
          </a:p>
          <a:p>
            <a:r>
              <a:rPr lang="en-US" dirty="0"/>
              <a:t>  Put the patient in a comfortable position. </a:t>
            </a:r>
          </a:p>
          <a:p>
            <a:r>
              <a:rPr lang="en-US" dirty="0"/>
              <a:t>Support the injured area while bandaging.</a:t>
            </a:r>
          </a:p>
          <a:p>
            <a:r>
              <a:rPr lang="en-US" dirty="0"/>
              <a:t> If a joint is involved, flex it slightly. </a:t>
            </a:r>
          </a:p>
          <a:p>
            <a:r>
              <a:rPr lang="en-US" dirty="0"/>
              <a:t>Face the patient while applying the bandage, except when applying it to the head.</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Hold the roll of the bandage in the right hand when applying bandage on the left side, Hold the bandage with the roll uppermost &amp; apply the outer surface to the skin, unrolling a few centimeters of the bandage at a time. </a:t>
            </a:r>
          </a:p>
          <a:p>
            <a:r>
              <a:rPr lang="en-US" dirty="0"/>
              <a:t>Put some cotton wool on the part to be bandaged so that the bandage does not slip or cause cutting into the skin underneath. </a:t>
            </a:r>
          </a:p>
          <a:p>
            <a:r>
              <a:rPr lang="en-US" dirty="0"/>
              <a:t>Bandage from below upward, &amp; from within outward.</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Cover two thirds of the bandage by the next one, while covering a large area by winding the roller bandage around the part. Keep the edges parallel. </a:t>
            </a:r>
          </a:p>
          <a:p>
            <a:r>
              <a:rPr lang="en-US" dirty="0"/>
              <a:t>Keep even &amp; not too tight pressure while applying bandage, too tight bandage interferes with circulation.</a:t>
            </a:r>
          </a:p>
          <a:p>
            <a:r>
              <a:rPr lang="en-US" dirty="0"/>
              <a:t>Finish with a straight turn &amp; fix the end with a safety pin, sticking plaster or by dividing the terminal portion of the bandage longitudinally &amp; tying the two ends around the bandaged part. </a:t>
            </a:r>
          </a:p>
          <a:p>
            <a:r>
              <a:rPr lang="en-US" dirty="0"/>
              <a:t>If possible, leave fingers &amp; toes exposed to check circulation.</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Do not bandage the part too tightly or too loosely.</a:t>
            </a:r>
          </a:p>
          <a:p>
            <a:r>
              <a:rPr lang="en-US" dirty="0"/>
              <a:t> Observe the extremities carefully for any signs of swelling or blueness due to interference with circulation by a bandage that is too tight. </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TERMS USED IN ROLLER BANDAGING</a:t>
            </a:r>
          </a:p>
        </p:txBody>
      </p:sp>
      <p:sp>
        <p:nvSpPr>
          <p:cNvPr id="3" name="Content Placeholder 2"/>
          <p:cNvSpPr>
            <a:spLocks noGrp="1"/>
          </p:cNvSpPr>
          <p:nvPr>
            <p:ph idx="1"/>
          </p:nvPr>
        </p:nvSpPr>
        <p:spPr/>
        <p:txBody>
          <a:bodyPr>
            <a:normAutofit lnSpcReduction="10000"/>
          </a:bodyPr>
          <a:lstStyle/>
          <a:p>
            <a:r>
              <a:rPr lang="en-US" dirty="0"/>
              <a:t>Circular turns - as used for head and trunk.</a:t>
            </a:r>
          </a:p>
          <a:p>
            <a:r>
              <a:rPr lang="en-US" dirty="0"/>
              <a:t>Simple spiral- for parts of uniform thickness, e.g. fingers, wrist. </a:t>
            </a:r>
          </a:p>
          <a:p>
            <a:r>
              <a:rPr lang="en-US" dirty="0"/>
              <a:t>Reverse spiral - used on limbs where the thickness of the part various e.g. Forearm, leg</a:t>
            </a:r>
          </a:p>
          <a:p>
            <a:r>
              <a:rPr lang="en-US" dirty="0"/>
              <a:t>Figure of eight - This may be used on limbs instead of the reverse spiral, also for the hand and foot. </a:t>
            </a:r>
          </a:p>
          <a:p>
            <a:r>
              <a:rPr lang="en-US" dirty="0"/>
              <a:t>Spica- used for the shoulder, hip and thumb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dirty="0"/>
              <a:t>A—Is the casualty </a:t>
            </a:r>
            <a:r>
              <a:rPr lang="en-US" b="1" dirty="0"/>
              <a:t>Alert</a:t>
            </a:r>
            <a:r>
              <a:rPr lang="en-US" dirty="0"/>
              <a:t>? Are her eyes open and does she respond to questions?</a:t>
            </a:r>
          </a:p>
          <a:p>
            <a:pPr>
              <a:buNone/>
            </a:pPr>
            <a:r>
              <a:rPr lang="en-US" dirty="0"/>
              <a:t> V—Does the casualty respond to </a:t>
            </a:r>
            <a:r>
              <a:rPr lang="en-US" b="1" dirty="0"/>
              <a:t>Voice</a:t>
            </a:r>
            <a:r>
              <a:rPr lang="en-US" dirty="0"/>
              <a:t>? Can she answer questions and obey commands? </a:t>
            </a:r>
          </a:p>
          <a:p>
            <a:pPr>
              <a:buNone/>
            </a:pPr>
            <a:r>
              <a:rPr lang="en-US" dirty="0"/>
              <a:t> P—Does the casualty respond to </a:t>
            </a:r>
            <a:r>
              <a:rPr lang="en-US" b="1" dirty="0"/>
              <a:t>Pain</a:t>
            </a:r>
            <a:r>
              <a:rPr lang="en-US" dirty="0"/>
              <a:t>? Does she open her eyes or move if pinched? </a:t>
            </a:r>
          </a:p>
          <a:p>
            <a:pPr>
              <a:buNone/>
            </a:pPr>
            <a:r>
              <a:rPr lang="en-US" dirty="0"/>
              <a:t> U—Is the casualty </a:t>
            </a:r>
            <a:r>
              <a:rPr lang="en-US" b="1" dirty="0"/>
              <a:t>Unresponsive</a:t>
            </a:r>
            <a:r>
              <a:rPr lang="en-US" dirty="0"/>
              <a:t> to any stimulus (i.e. unconscious)?</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25CD-EE2C-4B79-BB15-934CED94A41B}"/>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F3606B96-332D-450C-BF32-5E1F1651C6B0}"/>
              </a:ext>
            </a:extLst>
          </p:cNvPr>
          <p:cNvSpPr>
            <a:spLocks noGrp="1"/>
          </p:cNvSpPr>
          <p:nvPr>
            <p:ph idx="1"/>
          </p:nvPr>
        </p:nvSpPr>
        <p:spPr/>
        <p:txBody>
          <a:bodyPr/>
          <a:lstStyle/>
          <a:p>
            <a:r>
              <a:rPr lang="en-US" dirty="0"/>
              <a:t>Divergent Spica - for a flexed joint, e.g. elbow, knee, heel</a:t>
            </a:r>
            <a:endParaRPr lang="en-KE" dirty="0"/>
          </a:p>
        </p:txBody>
      </p:sp>
    </p:spTree>
    <p:extLst>
      <p:ext uri="{BB962C8B-B14F-4D97-AF65-F5344CB8AC3E}">
        <p14:creationId xmlns:p14="http://schemas.microsoft.com/office/powerpoint/2010/main" val="2990377508"/>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Bandages:</a:t>
            </a:r>
          </a:p>
        </p:txBody>
      </p:sp>
      <p:sp>
        <p:nvSpPr>
          <p:cNvPr id="3" name="Content Placeholder 2"/>
          <p:cNvSpPr>
            <a:spLocks noGrp="1"/>
          </p:cNvSpPr>
          <p:nvPr>
            <p:ph idx="1"/>
          </p:nvPr>
        </p:nvSpPr>
        <p:spPr/>
        <p:txBody>
          <a:bodyPr/>
          <a:lstStyle/>
          <a:p>
            <a:pPr>
              <a:buNone/>
            </a:pPr>
            <a:r>
              <a:rPr lang="en-US" dirty="0"/>
              <a:t> Many Tail Bandage:</a:t>
            </a:r>
          </a:p>
          <a:p>
            <a:r>
              <a:rPr lang="en-US" dirty="0"/>
              <a:t> This bandage is usually used for abdominal wounds &amp; chest injuries. It is prepared from a number of strips or tails of flannel or cotton material. </a:t>
            </a:r>
          </a:p>
          <a:p>
            <a:r>
              <a:rPr lang="en-US" dirty="0"/>
              <a:t>It is 4 to 6 inches wide &amp; has sufficient length to cover the affected part.</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STEPS OF APPLYING ROLLAR BANDAGE:</a:t>
            </a:r>
          </a:p>
        </p:txBody>
      </p:sp>
      <p:sp>
        <p:nvSpPr>
          <p:cNvPr id="3" name="Content Placeholder 2"/>
          <p:cNvSpPr>
            <a:spLocks noGrp="1"/>
          </p:cNvSpPr>
          <p:nvPr>
            <p:ph idx="1"/>
          </p:nvPr>
        </p:nvSpPr>
        <p:spPr/>
        <p:txBody>
          <a:bodyPr>
            <a:normAutofit/>
          </a:bodyPr>
          <a:lstStyle/>
          <a:p>
            <a:r>
              <a:rPr lang="en-US" dirty="0"/>
              <a:t>Fixing </a:t>
            </a:r>
          </a:p>
          <a:p>
            <a:r>
              <a:rPr lang="en-US" dirty="0"/>
              <a:t>Rolling</a:t>
            </a:r>
          </a:p>
          <a:p>
            <a:r>
              <a:rPr lang="en-US" dirty="0"/>
              <a:t>Securing</a:t>
            </a:r>
          </a:p>
          <a:p>
            <a:pPr>
              <a:buNone/>
            </a:pPr>
            <a:r>
              <a:rPr lang="en-US" b="1" dirty="0"/>
              <a:t>CHECKING CIRCULATION AFTER BANDAGING </a:t>
            </a:r>
          </a:p>
          <a:p>
            <a:pPr>
              <a:buNone/>
            </a:pPr>
            <a:r>
              <a:rPr lang="en-US" dirty="0"/>
              <a:t>Pressing nail </a:t>
            </a:r>
          </a:p>
          <a:p>
            <a:pPr>
              <a:buNone/>
            </a:pPr>
            <a:r>
              <a:rPr lang="en-US" dirty="0"/>
              <a:t>Checking pulse </a:t>
            </a:r>
          </a:p>
          <a:p>
            <a:pPr>
              <a:buNone/>
            </a:pPr>
            <a:r>
              <a:rPr lang="en-US" dirty="0"/>
              <a:t>Tingling, coldness, inability to move fingers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TYING THE BANDAGE</a:t>
            </a:r>
          </a:p>
        </p:txBody>
      </p:sp>
      <p:sp>
        <p:nvSpPr>
          <p:cNvPr id="3" name="Content Placeholder 2"/>
          <p:cNvSpPr>
            <a:spLocks noGrp="1"/>
          </p:cNvSpPr>
          <p:nvPr>
            <p:ph idx="1"/>
          </p:nvPr>
        </p:nvSpPr>
        <p:spPr/>
        <p:txBody>
          <a:bodyPr/>
          <a:lstStyle/>
          <a:p>
            <a:r>
              <a:rPr lang="en-US" dirty="0"/>
              <a:t> A ‘reef knot’ must be always used. </a:t>
            </a:r>
          </a:p>
          <a:p>
            <a:r>
              <a:rPr lang="en-US" dirty="0"/>
              <a:t> Knot should not cause discomfort. </a:t>
            </a:r>
          </a:p>
          <a:p>
            <a:r>
              <a:rPr lang="en-US" dirty="0"/>
              <a:t>Tuck the loose ends of bandage out of sight</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SLINGS</a:t>
            </a:r>
          </a:p>
        </p:txBody>
      </p:sp>
      <p:sp>
        <p:nvSpPr>
          <p:cNvPr id="3" name="Content Placeholder 2"/>
          <p:cNvSpPr>
            <a:spLocks noGrp="1"/>
          </p:cNvSpPr>
          <p:nvPr>
            <p:ph idx="1"/>
          </p:nvPr>
        </p:nvSpPr>
        <p:spPr/>
        <p:txBody>
          <a:bodyPr/>
          <a:lstStyle/>
          <a:p>
            <a:r>
              <a:rPr lang="en-US" dirty="0"/>
              <a:t>Slings are used to provide support and protection for injured arms, wrists and hands or for </a:t>
            </a:r>
            <a:r>
              <a:rPr lang="en-US" dirty="0" err="1"/>
              <a:t>immobilising</a:t>
            </a:r>
            <a:r>
              <a:rPr lang="en-US" dirty="0"/>
              <a:t> an </a:t>
            </a:r>
            <a:r>
              <a:rPr lang="en-US" dirty="0" err="1"/>
              <a:t>upperlimb</a:t>
            </a:r>
            <a:r>
              <a:rPr lang="en-US" dirty="0"/>
              <a:t> when there are arm or chest injuries. </a:t>
            </a:r>
          </a:p>
          <a:p>
            <a:pPr>
              <a:buNone/>
            </a:pPr>
            <a:r>
              <a:rPr lang="en-US" dirty="0"/>
              <a:t> </a:t>
            </a:r>
            <a:r>
              <a:rPr lang="en-US" b="1" dirty="0"/>
              <a:t>Types of Slings:- </a:t>
            </a:r>
          </a:p>
          <a:p>
            <a:r>
              <a:rPr lang="en-US" dirty="0"/>
              <a:t> Arm sling </a:t>
            </a:r>
          </a:p>
          <a:p>
            <a:r>
              <a:rPr lang="en-US" dirty="0"/>
              <a:t>Elevation sling </a:t>
            </a:r>
          </a:p>
          <a:p>
            <a:r>
              <a:rPr lang="en-US" dirty="0"/>
              <a:t>Improvised sling</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Arm Sling</a:t>
            </a:r>
          </a:p>
        </p:txBody>
      </p:sp>
      <p:sp>
        <p:nvSpPr>
          <p:cNvPr id="3" name="Content Placeholder 2"/>
          <p:cNvSpPr>
            <a:spLocks noGrp="1"/>
          </p:cNvSpPr>
          <p:nvPr>
            <p:ph idx="1"/>
          </p:nvPr>
        </p:nvSpPr>
        <p:spPr/>
        <p:txBody>
          <a:bodyPr>
            <a:normAutofit fontScale="92500" lnSpcReduction="10000"/>
          </a:bodyPr>
          <a:lstStyle/>
          <a:p>
            <a:r>
              <a:rPr lang="en-US" dirty="0"/>
              <a:t>This is used when there are injuries to the </a:t>
            </a:r>
            <a:r>
              <a:rPr lang="en-US" dirty="0" err="1"/>
              <a:t>upperlimb</a:t>
            </a:r>
            <a:r>
              <a:rPr lang="en-US" dirty="0"/>
              <a:t> and for some chest injuries. </a:t>
            </a:r>
          </a:p>
          <a:p>
            <a:r>
              <a:rPr lang="en-US" dirty="0"/>
              <a:t>It holds the forearm across the chest but it is only effective if the casualty sits or stands. </a:t>
            </a:r>
          </a:p>
          <a:p>
            <a:r>
              <a:rPr lang="en-US" dirty="0"/>
              <a:t>When an arm sling is in the correct position ,the casualty's hand will be slightly higher than the elbow.</a:t>
            </a:r>
          </a:p>
          <a:p>
            <a:r>
              <a:rPr lang="en-US" dirty="0"/>
              <a:t> The base of the triangular bandage should lie at the root of the little finger leaving the finger nails exposed.</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Application</a:t>
            </a:r>
          </a:p>
        </p:txBody>
      </p:sp>
      <p:sp>
        <p:nvSpPr>
          <p:cNvPr id="3" name="Content Placeholder 2"/>
          <p:cNvSpPr>
            <a:spLocks noGrp="1"/>
          </p:cNvSpPr>
          <p:nvPr>
            <p:ph idx="1"/>
          </p:nvPr>
        </p:nvSpPr>
        <p:spPr/>
        <p:txBody>
          <a:bodyPr>
            <a:normAutofit fontScale="92500" lnSpcReduction="10000"/>
          </a:bodyPr>
          <a:lstStyle/>
          <a:p>
            <a:r>
              <a:rPr lang="en-US" dirty="0"/>
              <a:t>Ask the casualty to sit down and support the forearm on the injured side with the wrist and hand slightly higher than the elbow. </a:t>
            </a:r>
          </a:p>
          <a:p>
            <a:r>
              <a:rPr lang="en-US" dirty="0"/>
              <a:t>Using the hollow between the elbow and the chest slide one end of the triangular bandage between the chest and forearm so that its point reaches well beyond the elbow. </a:t>
            </a:r>
          </a:p>
          <a:p>
            <a:r>
              <a:rPr lang="en-US" dirty="0"/>
              <a:t> Place the upper end over the shoulder on the sound side and around the back of the neck to the front of the injured side. </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lnSpcReduction="10000"/>
          </a:bodyPr>
          <a:lstStyle/>
          <a:p>
            <a:r>
              <a:rPr lang="en-US" dirty="0"/>
              <a:t> Still supporting the forearm, carry the lower end of the bandage up over the hand and forearm and using a reef knot, tie off on the injured side in the hollow above the collar bone . </a:t>
            </a:r>
          </a:p>
          <a:p>
            <a:r>
              <a:rPr lang="en-US" dirty="0"/>
              <a:t>Bring the point forward and secure it to the front of the bandage with a safety pin. </a:t>
            </a:r>
          </a:p>
          <a:p>
            <a:r>
              <a:rPr lang="en-US" dirty="0"/>
              <a:t> Check the circulation. If it is affected adjust the bandage or the position of the sling.</a:t>
            </a:r>
          </a:p>
          <a:p>
            <a:endParaRPr lang="en-US" dirty="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Elevation Sling</a:t>
            </a:r>
          </a:p>
        </p:txBody>
      </p:sp>
      <p:sp>
        <p:nvSpPr>
          <p:cNvPr id="3" name="Content Placeholder 2"/>
          <p:cNvSpPr>
            <a:spLocks noGrp="1"/>
          </p:cNvSpPr>
          <p:nvPr>
            <p:ph idx="1"/>
          </p:nvPr>
        </p:nvSpPr>
        <p:spPr/>
        <p:txBody>
          <a:bodyPr/>
          <a:lstStyle/>
          <a:p>
            <a:r>
              <a:rPr lang="en-US" dirty="0"/>
              <a:t> This sling is used to support the hand and forearm in a well raised position.</a:t>
            </a:r>
          </a:p>
          <a:p>
            <a:pPr>
              <a:buNone/>
            </a:pPr>
            <a:r>
              <a:rPr lang="en-US" dirty="0"/>
              <a:t> -If the hand is bleeding. </a:t>
            </a:r>
          </a:p>
          <a:p>
            <a:pPr>
              <a:buNone/>
            </a:pPr>
            <a:r>
              <a:rPr lang="en-US" dirty="0"/>
              <a:t>-There are complicated chest injuries.</a:t>
            </a:r>
          </a:p>
          <a:p>
            <a:pPr>
              <a:buNone/>
            </a:pPr>
            <a:r>
              <a:rPr lang="en-US" dirty="0"/>
              <a:t> -There are shoulder injuries.</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Collar and Cuff Sling:-</a:t>
            </a:r>
          </a:p>
          <a:p>
            <a:r>
              <a:rPr lang="en-US" dirty="0"/>
              <a:t> This is used to support the wrist only.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FIRES</a:t>
            </a:r>
          </a:p>
        </p:txBody>
      </p:sp>
      <p:sp>
        <p:nvSpPr>
          <p:cNvPr id="3" name="Content Placeholder 2"/>
          <p:cNvSpPr>
            <a:spLocks noGrp="1"/>
          </p:cNvSpPr>
          <p:nvPr>
            <p:ph idx="1"/>
          </p:nvPr>
        </p:nvSpPr>
        <p:spPr/>
        <p:txBody>
          <a:bodyPr>
            <a:normAutofit lnSpcReduction="10000"/>
          </a:bodyPr>
          <a:lstStyle/>
          <a:p>
            <a:r>
              <a:rPr lang="en-US" dirty="0"/>
              <a:t>Fire spreads very quickly, so your first priority is to warn any people at risk. </a:t>
            </a:r>
          </a:p>
          <a:p>
            <a:r>
              <a:rPr lang="en-US" dirty="0"/>
              <a:t>If in a building, activate the nearest fire alarm, call for emergency help, then leave the building. </a:t>
            </a:r>
          </a:p>
          <a:p>
            <a:r>
              <a:rPr lang="en-US" dirty="0"/>
              <a:t>However, if doing this delays your escape, make the call when you are out of the building. As a first aider, try to keep everyone calm</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Application</a:t>
            </a:r>
          </a:p>
        </p:txBody>
      </p:sp>
      <p:sp>
        <p:nvSpPr>
          <p:cNvPr id="3" name="Content Placeholder 2"/>
          <p:cNvSpPr>
            <a:spLocks noGrp="1"/>
          </p:cNvSpPr>
          <p:nvPr>
            <p:ph idx="1"/>
          </p:nvPr>
        </p:nvSpPr>
        <p:spPr/>
        <p:txBody>
          <a:bodyPr>
            <a:normAutofit/>
          </a:bodyPr>
          <a:lstStyle/>
          <a:p>
            <a:r>
              <a:rPr lang="en-US" dirty="0"/>
              <a:t> The elbow is bent, the forearm is placed across the chest in such a way that the fingers touch the opposite shoulder. Now the sling is applied  </a:t>
            </a:r>
          </a:p>
          <a:p>
            <a:r>
              <a:rPr lang="en-US" dirty="0"/>
              <a:t> A clove-hitch is passed round the wrist and the ends tied in the hollow above the collar bone on the injured side. </a:t>
            </a:r>
          </a:p>
          <a:p>
            <a:r>
              <a:rPr lang="en-US" dirty="0"/>
              <a:t>Clove-hitch is made with a narrow bandage.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Triangular Sling:- </a:t>
            </a:r>
          </a:p>
          <a:p>
            <a:r>
              <a:rPr lang="en-US" dirty="0"/>
              <a:t>This is used in treating a fracture of the collarbone. It helps to keep the hand raised high up giving relief from pain due to the fracture.</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of Application:-</a:t>
            </a:r>
          </a:p>
        </p:txBody>
      </p:sp>
      <p:sp>
        <p:nvSpPr>
          <p:cNvPr id="3" name="Content Placeholder 2"/>
          <p:cNvSpPr>
            <a:spLocks noGrp="1"/>
          </p:cNvSpPr>
          <p:nvPr>
            <p:ph idx="1"/>
          </p:nvPr>
        </p:nvSpPr>
        <p:spPr/>
        <p:txBody>
          <a:bodyPr/>
          <a:lstStyle/>
          <a:p>
            <a:r>
              <a:rPr lang="en-US" dirty="0"/>
              <a:t>Place the forearm across the chest with the fingers pointing towards the opposite shoulder and the palm over the breastbone. </a:t>
            </a:r>
          </a:p>
          <a:p>
            <a:r>
              <a:rPr lang="en-US" dirty="0"/>
              <a:t>Place an open bandage over the chest with one end over the hand and the point beyond the elbow.</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Improvised Sling</a:t>
            </a:r>
          </a:p>
        </p:txBody>
      </p:sp>
      <p:sp>
        <p:nvSpPr>
          <p:cNvPr id="3" name="Content Placeholder 2"/>
          <p:cNvSpPr>
            <a:spLocks noGrp="1"/>
          </p:cNvSpPr>
          <p:nvPr>
            <p:ph idx="1"/>
          </p:nvPr>
        </p:nvSpPr>
        <p:spPr/>
        <p:txBody>
          <a:bodyPr>
            <a:normAutofit fontScale="92500"/>
          </a:bodyPr>
          <a:lstStyle/>
          <a:p>
            <a:r>
              <a:rPr lang="en-US" dirty="0"/>
              <a:t>If no triangular bandages are available slings may be improvised in several ways to provide support- </a:t>
            </a:r>
          </a:p>
          <a:p>
            <a:pPr>
              <a:buNone/>
            </a:pPr>
            <a:r>
              <a:rPr lang="en-US" dirty="0"/>
              <a:t>    (a) Turn the free end of a coat and pin it to the clothing. </a:t>
            </a:r>
          </a:p>
          <a:p>
            <a:pPr>
              <a:buNone/>
            </a:pPr>
            <a:r>
              <a:rPr lang="en-US" dirty="0"/>
              <a:t>    (b) Pass the hand inside the buttoned coat or shirt. </a:t>
            </a:r>
          </a:p>
          <a:p>
            <a:pPr>
              <a:buNone/>
            </a:pPr>
            <a:r>
              <a:rPr lang="en-US" dirty="0"/>
              <a:t>    (c) Pin the sleeve of the injured limb to clothing.</a:t>
            </a:r>
          </a:p>
          <a:p>
            <a:pPr>
              <a:buNone/>
            </a:pPr>
            <a:r>
              <a:rPr lang="en-US" dirty="0"/>
              <a:t>    (d) Use scarf, belt, tie or soft cloth.</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SPLINTS</a:t>
            </a:r>
          </a:p>
        </p:txBody>
      </p:sp>
      <p:sp>
        <p:nvSpPr>
          <p:cNvPr id="3" name="Content Placeholder 2"/>
          <p:cNvSpPr>
            <a:spLocks noGrp="1"/>
          </p:cNvSpPr>
          <p:nvPr>
            <p:ph idx="1"/>
          </p:nvPr>
        </p:nvSpPr>
        <p:spPr/>
        <p:txBody>
          <a:bodyPr>
            <a:normAutofit fontScale="77500" lnSpcReduction="20000"/>
          </a:bodyPr>
          <a:lstStyle/>
          <a:p>
            <a:r>
              <a:rPr lang="en-US" dirty="0"/>
              <a:t>A splint is a rigid appliance, usually made of wood or metal, which is tied to a fractured limb to support it and prevent movement from taking place at the site of fracture. </a:t>
            </a:r>
          </a:p>
          <a:p>
            <a:pPr>
              <a:buNone/>
            </a:pPr>
            <a:r>
              <a:rPr lang="en-US" dirty="0"/>
              <a:t>Using a Splint:- </a:t>
            </a:r>
          </a:p>
          <a:p>
            <a:r>
              <a:rPr lang="en-US" dirty="0"/>
              <a:t>Make sure that the splint is well padded. This is particularly important when splints are improvised from pieces of wood which are uneven. </a:t>
            </a:r>
          </a:p>
          <a:p>
            <a:r>
              <a:rPr lang="en-US" dirty="0"/>
              <a:t> Make sure that the splint is sufficiently long to immobilize the joint above and the joint below the fracture. </a:t>
            </a:r>
          </a:p>
          <a:p>
            <a:r>
              <a:rPr lang="en-US" dirty="0"/>
              <a:t> Make sure that that the </a:t>
            </a:r>
            <a:r>
              <a:rPr lang="en-US"/>
              <a:t>bandage is used </a:t>
            </a:r>
            <a:r>
              <a:rPr lang="en-US" dirty="0"/>
              <a:t>to secure. The splint have the knot tied on the splint.</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Refined splints used in </a:t>
            </a:r>
            <a:r>
              <a:rPr lang="en-US" dirty="0" err="1"/>
              <a:t>orthopaedics</a:t>
            </a:r>
            <a:r>
              <a:rPr lang="en-US" dirty="0"/>
              <a:t> are:- </a:t>
            </a:r>
          </a:p>
          <a:p>
            <a:r>
              <a:rPr lang="en-US" dirty="0"/>
              <a:t>Plaster of Paris splints, </a:t>
            </a:r>
          </a:p>
          <a:p>
            <a:r>
              <a:rPr lang="en-US" dirty="0"/>
              <a:t>Thomas splints, </a:t>
            </a:r>
          </a:p>
          <a:p>
            <a:r>
              <a:rPr lang="en-US" dirty="0" err="1"/>
              <a:t>Bohler</a:t>
            </a:r>
            <a:r>
              <a:rPr lang="en-US" dirty="0"/>
              <a:t>-Braun splints, </a:t>
            </a:r>
          </a:p>
          <a:p>
            <a:r>
              <a:rPr lang="en-US" dirty="0" err="1"/>
              <a:t>Aeroplane</a:t>
            </a:r>
            <a:r>
              <a:rPr lang="en-US" dirty="0"/>
              <a:t> splints.</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Uses of Thomas splint:-</a:t>
            </a:r>
          </a:p>
        </p:txBody>
      </p:sp>
      <p:sp>
        <p:nvSpPr>
          <p:cNvPr id="3" name="Content Placeholder 2"/>
          <p:cNvSpPr>
            <a:spLocks noGrp="1"/>
          </p:cNvSpPr>
          <p:nvPr>
            <p:ph idx="1"/>
          </p:nvPr>
        </p:nvSpPr>
        <p:spPr/>
        <p:txBody>
          <a:bodyPr/>
          <a:lstStyle/>
          <a:p>
            <a:pPr>
              <a:buNone/>
            </a:pPr>
            <a:r>
              <a:rPr lang="en-US" dirty="0"/>
              <a:t>1. To </a:t>
            </a:r>
            <a:r>
              <a:rPr lang="en-US" dirty="0" err="1"/>
              <a:t>immobilise</a:t>
            </a:r>
            <a:r>
              <a:rPr lang="en-US" dirty="0"/>
              <a:t> fracture femur anywhere. </a:t>
            </a:r>
          </a:p>
          <a:p>
            <a:pPr>
              <a:buNone/>
            </a:pPr>
            <a:r>
              <a:rPr lang="en-US" dirty="0"/>
              <a:t>2. As a first aid measure to </a:t>
            </a:r>
            <a:r>
              <a:rPr lang="en-US" dirty="0" err="1"/>
              <a:t>immobilise</a:t>
            </a:r>
            <a:r>
              <a:rPr lang="en-US" dirty="0"/>
              <a:t> the lower limb injuries. </a:t>
            </a:r>
          </a:p>
          <a:p>
            <a:pPr>
              <a:buNone/>
            </a:pPr>
            <a:r>
              <a:rPr lang="en-US" dirty="0"/>
              <a:t>3. For transportation of an injured patient </a:t>
            </a:r>
          </a:p>
          <a:p>
            <a:pPr>
              <a:buNone/>
            </a:pPr>
            <a:r>
              <a:rPr lang="en-US" dirty="0"/>
              <a:t>4. In the treatment of joint diseases like TB knee, septic arthritis etc.</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of a casualty</a:t>
            </a:r>
          </a:p>
        </p:txBody>
      </p:sp>
      <p:sp>
        <p:nvSpPr>
          <p:cNvPr id="3" name="Content Placeholder 2"/>
          <p:cNvSpPr>
            <a:spLocks noGrp="1"/>
          </p:cNvSpPr>
          <p:nvPr>
            <p:ph idx="1"/>
          </p:nvPr>
        </p:nvSpPr>
        <p:spPr/>
        <p:txBody>
          <a:bodyPr/>
          <a:lstStyle/>
          <a:p>
            <a:r>
              <a:rPr lang="en-US" b="1" dirty="0"/>
              <a:t>Lifting and carrying</a:t>
            </a:r>
          </a:p>
          <a:p>
            <a:pPr>
              <a:buNone/>
            </a:pPr>
            <a:r>
              <a:rPr lang="en-US" dirty="0"/>
              <a:t>Emergency Methods of Casualty Evacuation from Surface Area </a:t>
            </a:r>
          </a:p>
          <a:p>
            <a:pPr>
              <a:buNone/>
            </a:pPr>
            <a:r>
              <a:rPr lang="en-US" dirty="0"/>
              <a:t>1. Fireman’s Lift One-Man Operations </a:t>
            </a:r>
          </a:p>
          <a:p>
            <a:r>
              <a:rPr lang="en-US" dirty="0"/>
              <a:t>Light casualty, no back/spinal injuries</a:t>
            </a:r>
          </a:p>
          <a:p>
            <a:pPr>
              <a:buNone/>
            </a:pPr>
            <a:r>
              <a:rPr lang="en-US" dirty="0"/>
              <a:t>2. Fore Method </a:t>
            </a:r>
          </a:p>
          <a:p>
            <a:r>
              <a:rPr lang="en-US" dirty="0"/>
              <a:t>Casualty of similar weight or heavier than rescuer</a:t>
            </a:r>
          </a:p>
          <a:p>
            <a:endParaRPr lang="en-US" dirty="0"/>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3. The Cradle </a:t>
            </a:r>
          </a:p>
          <a:p>
            <a:pPr>
              <a:buNone/>
            </a:pPr>
            <a:r>
              <a:rPr lang="en-US" dirty="0"/>
              <a:t>• Light-weight casualties   or children</a:t>
            </a:r>
          </a:p>
          <a:p>
            <a:pPr>
              <a:buNone/>
            </a:pPr>
            <a:r>
              <a:rPr lang="en-US" dirty="0"/>
              <a:t>4. The Pick-a-back</a:t>
            </a:r>
          </a:p>
          <a:p>
            <a:pPr>
              <a:buNone/>
            </a:pPr>
            <a:r>
              <a:rPr lang="en-US" dirty="0"/>
              <a:t>Casualty is able to hang on </a:t>
            </a:r>
          </a:p>
          <a:p>
            <a:pPr>
              <a:buNone/>
            </a:pPr>
            <a:r>
              <a:rPr lang="en-US" dirty="0"/>
              <a:t> Will not lose consciousness</a:t>
            </a:r>
          </a:p>
          <a:p>
            <a:pPr>
              <a:buNone/>
            </a:pPr>
            <a:r>
              <a:rPr lang="en-US" dirty="0"/>
              <a:t>5. Backward drag</a:t>
            </a:r>
          </a:p>
          <a:p>
            <a:pPr>
              <a:buNone/>
            </a:pPr>
            <a:r>
              <a:rPr lang="en-US" dirty="0"/>
              <a:t>• Casualty is too heavy to be lifted</a:t>
            </a:r>
          </a:p>
          <a:p>
            <a:pPr>
              <a:buNone/>
            </a:pPr>
            <a:endParaRPr 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6. The Human Crutch</a:t>
            </a:r>
          </a:p>
          <a:p>
            <a:pPr>
              <a:buNone/>
            </a:pPr>
            <a:r>
              <a:rPr lang="en-US" dirty="0"/>
              <a:t> Casualty can walk with assistance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Encourage and assist people to evacuate the area. When arriving at an incident involving fire, stop, observe, think: do not enter the area.</a:t>
            </a:r>
          </a:p>
          <a:p>
            <a:r>
              <a:rPr lang="en-US" dirty="0"/>
              <a:t> A minor fire can escalate in minutes to a serious blaze. Call for emergency help and wait for it to arrive.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ELEMENT OF FIRE</a:t>
            </a:r>
          </a:p>
        </p:txBody>
      </p:sp>
      <p:sp>
        <p:nvSpPr>
          <p:cNvPr id="3" name="Content Placeholder 2"/>
          <p:cNvSpPr>
            <a:spLocks noGrp="1"/>
          </p:cNvSpPr>
          <p:nvPr>
            <p:ph idx="1"/>
          </p:nvPr>
        </p:nvSpPr>
        <p:spPr/>
        <p:txBody>
          <a:bodyPr>
            <a:normAutofit fontScale="92500" lnSpcReduction="20000"/>
          </a:bodyPr>
          <a:lstStyle/>
          <a:p>
            <a:r>
              <a:rPr lang="en-US" dirty="0"/>
              <a:t>A fire needs three components to start and maintain it:</a:t>
            </a:r>
          </a:p>
          <a:p>
            <a:pPr>
              <a:buFont typeface="Wingdings" pitchFamily="2" charset="2"/>
              <a:buChar char="v"/>
            </a:pPr>
            <a:r>
              <a:rPr lang="en-US" dirty="0"/>
              <a:t> ignition (a spark or flame);</a:t>
            </a:r>
          </a:p>
          <a:p>
            <a:pPr>
              <a:buFont typeface="Wingdings" pitchFamily="2" charset="2"/>
              <a:buChar char="v"/>
            </a:pPr>
            <a:r>
              <a:rPr lang="en-US" dirty="0"/>
              <a:t> a source of fuel (gasoline, wood, or fabric);</a:t>
            </a:r>
          </a:p>
          <a:p>
            <a:pPr>
              <a:buFont typeface="Wingdings" pitchFamily="2" charset="2"/>
              <a:buChar char="v"/>
            </a:pPr>
            <a:r>
              <a:rPr lang="en-US" dirty="0"/>
              <a:t>and oxygen (air).</a:t>
            </a:r>
          </a:p>
          <a:p>
            <a:r>
              <a:rPr lang="en-US" dirty="0"/>
              <a:t> Removing one of these elements can break this “triangle of fire.” </a:t>
            </a:r>
          </a:p>
          <a:p>
            <a:pPr>
              <a:buNone/>
            </a:pPr>
            <a:r>
              <a:rPr lang="en-US" dirty="0"/>
              <a:t>    ■ Remove combustible materials, such as paper or cardboard, from the path of a fire, because they can fuel the flames.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 Cut off a fire’s oxygen supply by shutting a door on a fire or smothering the flames with a fire blanket. This will cause the fire to suffocate and go out. </a:t>
            </a:r>
          </a:p>
          <a:p>
            <a:pPr>
              <a:buNone/>
            </a:pPr>
            <a:r>
              <a:rPr lang="en-US" dirty="0"/>
              <a:t>   ■ Turn off a car’s ignition, or switch off the gasoline supply.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a:t>CONCEPTS AND PRINCIPLES OF FIRST AID</a:t>
            </a:r>
            <a:endParaRPr lang="en-US" dirty="0"/>
          </a:p>
        </p:txBody>
      </p:sp>
      <p:sp>
        <p:nvSpPr>
          <p:cNvPr id="17" name="Text Placeholder 16"/>
          <p:cNvSpPr>
            <a:spLocks noGrp="1"/>
          </p:cNvSpPr>
          <p:nvPr>
            <p:ph type="body"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If you see or suspect a fire in a building, activate the first fire alarm you see. </a:t>
            </a:r>
          </a:p>
          <a:p>
            <a:r>
              <a:rPr lang="en-US" dirty="0"/>
              <a:t>Try to help people out of the building without putting yourself at risk.</a:t>
            </a:r>
          </a:p>
          <a:p>
            <a:r>
              <a:rPr lang="en-US" dirty="0"/>
              <a:t> Close doors behind you to help prevent the fire from spreading.</a:t>
            </a:r>
          </a:p>
          <a:p>
            <a:r>
              <a:rPr lang="en-US" dirty="0"/>
              <a:t> If you are in a public building, use the fire exits and look for assembly points outside. You should already know the evacuation procedure at your workplace.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If, however, you are visiting other premises you are not familiar with, follow the signs for escape routes and obey any instructions given by the fire marshals.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Evacuating other people</a:t>
            </a:r>
          </a:p>
          <a:p>
            <a:r>
              <a:rPr lang="en-US" dirty="0"/>
              <a:t> Encourage people to leave the building calmly but quickly via the nearest exit. </a:t>
            </a:r>
          </a:p>
          <a:p>
            <a:r>
              <a:rPr lang="en-US" dirty="0"/>
              <a:t>If they have to use the stairs, make sure they do not rush and risk falling down.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a:t>When escaping from a fire: </a:t>
            </a:r>
          </a:p>
          <a:p>
            <a:pPr>
              <a:buNone/>
            </a:pPr>
            <a:r>
              <a:rPr lang="en-US" dirty="0"/>
              <a:t>■ Do not reenter a burning building to collect personal possessions</a:t>
            </a:r>
          </a:p>
          <a:p>
            <a:pPr>
              <a:buNone/>
            </a:pPr>
            <a:r>
              <a:rPr lang="en-US" dirty="0"/>
              <a:t> ■ Do not use elevators </a:t>
            </a:r>
          </a:p>
          <a:p>
            <a:pPr>
              <a:buNone/>
            </a:pPr>
            <a:r>
              <a:rPr lang="en-US" dirty="0"/>
              <a:t>■ Do not go back to a building unless cleared to do so by a fire officer </a:t>
            </a:r>
          </a:p>
          <a:p>
            <a:pPr>
              <a:buNone/>
            </a:pPr>
            <a:r>
              <a:rPr lang="en-US" dirty="0"/>
              <a:t>Fire precautions: </a:t>
            </a:r>
          </a:p>
          <a:p>
            <a:pPr>
              <a:buNone/>
            </a:pPr>
            <a:r>
              <a:rPr lang="en-US" dirty="0"/>
              <a:t>■ Do not move anything that is on fire</a:t>
            </a:r>
          </a:p>
          <a:p>
            <a:pPr>
              <a:buNone/>
            </a:pPr>
            <a:r>
              <a:rPr lang="en-US"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Font typeface="Wingdings" pitchFamily="2" charset="2"/>
              <a:buChar char="§"/>
            </a:pPr>
            <a:r>
              <a:rPr lang="en-US" dirty="0"/>
              <a:t>Do not smother flames with flammable materials </a:t>
            </a:r>
          </a:p>
          <a:p>
            <a:pPr>
              <a:buNone/>
            </a:pPr>
            <a:r>
              <a:rPr lang="en-US" dirty="0"/>
              <a:t>■ Do not fight a fire if it could endanger your own safety</a:t>
            </a:r>
          </a:p>
          <a:p>
            <a:pPr>
              <a:buNone/>
            </a:pPr>
            <a:r>
              <a:rPr lang="en-US" dirty="0"/>
              <a:t> ■ If your clothes catch fire and help is not available, you can extinguish the flames yourself by stopping, dropping to the ground, and rolling </a:t>
            </a:r>
          </a:p>
          <a:p>
            <a:pPr>
              <a:buNone/>
            </a:pPr>
            <a:r>
              <a:rPr lang="en-US" dirty="0"/>
              <a:t>■ Do not put water on an electrical fire: pull the plug out or switch the power off </a:t>
            </a:r>
          </a:p>
          <a:p>
            <a:pPr>
              <a:buNone/>
            </a:pPr>
            <a:r>
              <a:rPr lang="en-US" dirty="0"/>
              <a:t>■ Smother a grease fire with a fire blanket or pot lid; never use water</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CLOTHING ON FIRE</a:t>
            </a:r>
          </a:p>
        </p:txBody>
      </p:sp>
      <p:sp>
        <p:nvSpPr>
          <p:cNvPr id="3" name="Content Placeholder 2"/>
          <p:cNvSpPr>
            <a:spLocks noGrp="1"/>
          </p:cNvSpPr>
          <p:nvPr>
            <p:ph idx="1"/>
          </p:nvPr>
        </p:nvSpPr>
        <p:spPr/>
        <p:txBody>
          <a:bodyPr>
            <a:normAutofit fontScale="92500" lnSpcReduction="10000"/>
          </a:bodyPr>
          <a:lstStyle/>
          <a:p>
            <a:pPr>
              <a:buNone/>
            </a:pPr>
            <a:r>
              <a:rPr lang="en-US" dirty="0"/>
              <a:t>Always follow this procedure: </a:t>
            </a:r>
          </a:p>
          <a:p>
            <a:pPr>
              <a:buNone/>
            </a:pPr>
            <a:r>
              <a:rPr lang="en-US" dirty="0"/>
              <a:t>Stop, Drop, and Roll. </a:t>
            </a:r>
          </a:p>
          <a:p>
            <a:pPr>
              <a:buNone/>
            </a:pPr>
            <a:r>
              <a:rPr lang="en-US" dirty="0"/>
              <a:t>■ Stop the casualty from panicking, running around, or going outside; any movement or breeze will fan the flames. </a:t>
            </a:r>
          </a:p>
          <a:p>
            <a:pPr>
              <a:buNone/>
            </a:pPr>
            <a:r>
              <a:rPr lang="en-US" dirty="0"/>
              <a:t>■ Drop the casualty to the ground. If possible, wrap him tightly in a fire blanket, or heavy fabric such as a coat, curtain, blanket (not a nylon blanket or an open weave type of any material—acrylic, wool, cotton, or other), or rug.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Roll the casualty along the ground until the flames have been smothered.</a:t>
            </a:r>
          </a:p>
          <a:p>
            <a:pPr>
              <a:buNone/>
            </a:pPr>
            <a:r>
              <a:rPr lang="en-US" dirty="0"/>
              <a:t> Treat any burns: help the casualty lie down with the burned side uppermost, and cool the burn by applying cool water or fanning the area gently.</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Putting out flames </a:t>
            </a:r>
          </a:p>
          <a:p>
            <a:r>
              <a:rPr lang="en-US" dirty="0"/>
              <a:t>Help the casualty onto the ground to stop flames from rising to his face. </a:t>
            </a:r>
          </a:p>
          <a:p>
            <a:r>
              <a:rPr lang="en-US" dirty="0"/>
              <a:t>Wrap him in a fire blanket to starve flames of oxygen, and roll him on the ground until the flames are extinguished.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fire extinguishing</a:t>
            </a:r>
          </a:p>
        </p:txBody>
      </p:sp>
      <p:pic>
        <p:nvPicPr>
          <p:cNvPr id="1026" name="Picture 2"/>
          <p:cNvPicPr>
            <a:picLocks noGrp="1" noChangeAspect="1" noChangeArrowheads="1"/>
          </p:cNvPicPr>
          <p:nvPr>
            <p:ph idx="1"/>
          </p:nvPr>
        </p:nvPicPr>
        <p:blipFill>
          <a:blip r:embed="rId2"/>
          <a:srcRect/>
          <a:stretch>
            <a:fillRect/>
          </a:stretch>
        </p:blipFill>
        <p:spPr bwMode="auto">
          <a:xfrm>
            <a:off x="914400" y="1524000"/>
            <a:ext cx="7696200" cy="5334000"/>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fire extinguishing</a:t>
            </a:r>
          </a:p>
        </p:txBody>
      </p:sp>
      <p:sp>
        <p:nvSpPr>
          <p:cNvPr id="3" name="Content Placeholder 2"/>
          <p:cNvSpPr>
            <a:spLocks noGrp="1"/>
          </p:cNvSpPr>
          <p:nvPr>
            <p:ph idx="1"/>
          </p:nvPr>
        </p:nvSpPr>
        <p:spPr/>
        <p:txBody>
          <a:bodyPr/>
          <a:lstStyle/>
          <a:p>
            <a:pPr>
              <a:buNone/>
            </a:pPr>
            <a:r>
              <a:rPr lang="en-US" b="1" dirty="0"/>
              <a:t>   1) Starvation-Removal of fuel by cutting fuel supply.</a:t>
            </a:r>
          </a:p>
          <a:p>
            <a:pPr>
              <a:buNone/>
            </a:pPr>
            <a:r>
              <a:rPr lang="en-US" b="1" dirty="0"/>
              <a:t>    Examples</a:t>
            </a:r>
          </a:p>
          <a:p>
            <a:r>
              <a:rPr lang="en-US" dirty="0"/>
              <a:t>Removal of surrounding combustible materials</a:t>
            </a:r>
          </a:p>
          <a:p>
            <a:r>
              <a:rPr lang="en-US" dirty="0"/>
              <a:t>Turning off a gas supply</a:t>
            </a:r>
          </a:p>
          <a:p>
            <a:r>
              <a:rPr lang="en-US" dirty="0"/>
              <a:t>Blanking of a pipeline</a:t>
            </a:r>
          </a:p>
          <a:p>
            <a:r>
              <a:rPr lang="en-US" dirty="0"/>
              <a:t>Turning off petroleum pipe lines.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u="sng" dirty="0"/>
              <a:t>FIRST AID</a:t>
            </a:r>
          </a:p>
          <a:p>
            <a:pPr>
              <a:buNone/>
            </a:pPr>
            <a:r>
              <a:rPr lang="en-US" dirty="0"/>
              <a:t>   The immediate care or the initial assistance or treatment  given to the victim of an injury or sudden illness until more advanced care can be obtained. </a:t>
            </a:r>
          </a:p>
          <a:p>
            <a:pPr>
              <a:buNone/>
            </a:pPr>
            <a:r>
              <a:rPr lang="en-US" dirty="0"/>
              <a:t>    The person who provides this help may be a first aider, a first responder, a policeman or fireman, or a paramedic or EMT</a:t>
            </a:r>
          </a:p>
          <a:p>
            <a:pPr>
              <a:buNone/>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2576512" y="1828800"/>
            <a:ext cx="5881688" cy="3305969"/>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a:t>    2) Smothering- Removal of oxygen</a:t>
            </a:r>
          </a:p>
          <a:p>
            <a:pPr>
              <a:buNone/>
            </a:pPr>
            <a:r>
              <a:rPr lang="en-US" b="1" dirty="0"/>
              <a:t>    Examples</a:t>
            </a:r>
          </a:p>
          <a:p>
            <a:r>
              <a:rPr lang="en-US" dirty="0"/>
              <a:t>Covering a blanket or wood to prevent small fire in a drum.</a:t>
            </a:r>
          </a:p>
          <a:p>
            <a:r>
              <a:rPr lang="en-US" dirty="0"/>
              <a:t>Smothering a frying pan blaze with a fire blanket</a:t>
            </a:r>
          </a:p>
          <a:p>
            <a:r>
              <a:rPr lang="en-US" dirty="0"/>
              <a:t>Covering a candle with a glass</a:t>
            </a:r>
          </a:p>
          <a:p>
            <a:r>
              <a:rPr lang="en-US" dirty="0"/>
              <a:t>Covering a waste bin with fire blanket to prevent oxygen supply.</a:t>
            </a:r>
          </a:p>
          <a:p>
            <a:r>
              <a:rPr lang="en-US" dirty="0"/>
              <a:t>Closing the doors of the closed cabins.</a:t>
            </a:r>
          </a:p>
          <a:p>
            <a:r>
              <a:rPr lang="en-US" dirty="0"/>
              <a:t>Using CO2 and DCP extinguishers.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srcRect/>
          <a:stretch>
            <a:fillRect/>
          </a:stretch>
        </p:blipFill>
        <p:spPr bwMode="auto">
          <a:xfrm>
            <a:off x="1905000" y="2286000"/>
            <a:ext cx="5791200" cy="3727556"/>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dirty="0"/>
              <a:t>    3) Cooling- Removing of heat</a:t>
            </a:r>
          </a:p>
          <a:p>
            <a:r>
              <a:rPr lang="en-US" dirty="0"/>
              <a:t>Cooling the burning material is the most common method used in extinguishing fire involving solid materials.</a:t>
            </a:r>
          </a:p>
          <a:p>
            <a:pPr>
              <a:buNone/>
            </a:pPr>
            <a:r>
              <a:rPr lang="en-US" b="1" dirty="0"/>
              <a:t>     Examples</a:t>
            </a:r>
          </a:p>
          <a:p>
            <a:r>
              <a:rPr lang="en-US" dirty="0"/>
              <a:t>Using water type (CO2 CARTRIDGE TYPE)</a:t>
            </a:r>
          </a:p>
          <a:p>
            <a:r>
              <a:rPr lang="en-US" dirty="0"/>
              <a:t>Water stored pressure type-using hydrant system</a:t>
            </a:r>
          </a:p>
          <a:p>
            <a:r>
              <a:rPr lang="en-US" dirty="0"/>
              <a:t>Water bucket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srcRect/>
          <a:stretch>
            <a:fillRect/>
          </a:stretch>
        </p:blipFill>
        <p:spPr bwMode="auto">
          <a:xfrm>
            <a:off x="1295400" y="1828800"/>
            <a:ext cx="6705600" cy="47244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a:t>   4) INHIBITION-STOPPING THE CHAIN REACTION</a:t>
            </a:r>
          </a:p>
          <a:p>
            <a:r>
              <a:rPr lang="en-US" dirty="0"/>
              <a:t>Some extinguishing agents such as dry chemical powder interrupt the flame producing by cutting off the chemical chain reaction of the substance. </a:t>
            </a:r>
          </a:p>
          <a:p>
            <a:r>
              <a:rPr lang="en-US" dirty="0"/>
              <a:t>DCP extinguishers puts out fire by coating the fuel surfaces with chemical powder. </a:t>
            </a:r>
          </a:p>
          <a:p>
            <a:r>
              <a:rPr lang="en-US" dirty="0"/>
              <a:t>This separates the fuel from the oxygen in the air and prevent vapor formation. The powder also interrupts the chemical chain reaction of fire.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Emergencies</a:t>
            </a:r>
          </a:p>
        </p:txBody>
      </p:sp>
      <p:sp>
        <p:nvSpPr>
          <p:cNvPr id="3" name="Content Placeholder 2"/>
          <p:cNvSpPr>
            <a:spLocks noGrp="1"/>
          </p:cNvSpPr>
          <p:nvPr>
            <p:ph idx="1"/>
          </p:nvPr>
        </p:nvSpPr>
        <p:spPr/>
        <p:txBody>
          <a:bodyPr>
            <a:normAutofit fontScale="92500" lnSpcReduction="20000"/>
          </a:bodyPr>
          <a:lstStyle/>
          <a:p>
            <a:r>
              <a:rPr lang="en-US" dirty="0"/>
              <a:t>Asphyxia</a:t>
            </a:r>
          </a:p>
          <a:p>
            <a:r>
              <a:rPr lang="en-US" dirty="0"/>
              <a:t>Near drowning</a:t>
            </a:r>
          </a:p>
          <a:p>
            <a:r>
              <a:rPr lang="en-US" dirty="0"/>
              <a:t>Wounds/hemorrhages</a:t>
            </a:r>
          </a:p>
          <a:p>
            <a:r>
              <a:rPr lang="en-US" dirty="0"/>
              <a:t>Shock</a:t>
            </a:r>
          </a:p>
          <a:p>
            <a:r>
              <a:rPr lang="en-US" dirty="0"/>
              <a:t>Convulsive disorders</a:t>
            </a:r>
          </a:p>
          <a:p>
            <a:r>
              <a:rPr lang="en-US" dirty="0"/>
              <a:t>Fractures</a:t>
            </a:r>
          </a:p>
          <a:p>
            <a:r>
              <a:rPr lang="en-US" dirty="0"/>
              <a:t>Injured ligaments and muscles</a:t>
            </a:r>
          </a:p>
          <a:p>
            <a:r>
              <a:rPr lang="en-US" dirty="0"/>
              <a:t>Poisoning</a:t>
            </a:r>
          </a:p>
          <a:p>
            <a:r>
              <a:rPr lang="en-US" dirty="0"/>
              <a:t>Bites and stings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Burns and scalds</a:t>
            </a:r>
          </a:p>
          <a:p>
            <a:r>
              <a:rPr lang="en-US" dirty="0" err="1"/>
              <a:t>Unconciousness</a:t>
            </a:r>
            <a:endParaRPr lang="en-US" dirty="0"/>
          </a:p>
          <a:p>
            <a:r>
              <a:rPr lang="en-US" dirty="0"/>
              <a:t>Foreign bodies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Asphyxia</a:t>
            </a:r>
          </a:p>
        </p:txBody>
      </p:sp>
      <p:sp>
        <p:nvSpPr>
          <p:cNvPr id="3" name="Content Placeholder 2"/>
          <p:cNvSpPr>
            <a:spLocks noGrp="1"/>
          </p:cNvSpPr>
          <p:nvPr>
            <p:ph idx="1"/>
          </p:nvPr>
        </p:nvSpPr>
        <p:spPr/>
        <p:txBody>
          <a:bodyPr/>
          <a:lstStyle/>
          <a:p>
            <a:pPr>
              <a:buNone/>
            </a:pPr>
            <a:r>
              <a:rPr lang="en-US" b="1" dirty="0">
                <a:latin typeface="Times New Roman" panose="02020603050405020304" pitchFamily="18" charset="0"/>
                <a:cs typeface="Times New Roman" panose="02020603050405020304" pitchFamily="18" charset="0"/>
              </a:rPr>
              <a:t>Definition</a:t>
            </a:r>
          </a:p>
          <a:p>
            <a:r>
              <a:rPr lang="en-US" dirty="0">
                <a:latin typeface="Times New Roman" panose="02020603050405020304" pitchFamily="18" charset="0"/>
                <a:cs typeface="Times New Roman" panose="02020603050405020304" pitchFamily="18" charset="0"/>
              </a:rPr>
              <a:t>Lack of exchange of oxygen and carbon dioxide due to respiratory failure or disturbance, resulting in insufficient brain oxygen, which leads to unconsciousness or death</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a:t>
            </a:r>
          </a:p>
        </p:txBody>
      </p:sp>
      <p:sp>
        <p:nvSpPr>
          <p:cNvPr id="3" name="Content Placeholder 2"/>
          <p:cNvSpPr>
            <a:spLocks noGrp="1"/>
          </p:cNvSpPr>
          <p:nvPr>
            <p:ph idx="1"/>
          </p:nvPr>
        </p:nvSpPr>
        <p:spPr/>
        <p:txBody>
          <a:bodyPr>
            <a:normAutofit fontScale="70000" lnSpcReduction="20000"/>
          </a:bodyPr>
          <a:lstStyle/>
          <a:p>
            <a:endParaRPr lang="en-US" dirty="0"/>
          </a:p>
          <a:p>
            <a:r>
              <a:rPr lang="en-US" dirty="0">
                <a:latin typeface="Times New Roman" panose="02020603050405020304" pitchFamily="18" charset="0"/>
                <a:cs typeface="Times New Roman" panose="02020603050405020304" pitchFamily="18" charset="0"/>
              </a:rPr>
              <a:t> Drowning.</a:t>
            </a:r>
          </a:p>
          <a:p>
            <a:pPr>
              <a:lnSpc>
                <a:spcPct val="150000"/>
              </a:lnSpc>
            </a:pPr>
            <a:r>
              <a:rPr lang="en-US" dirty="0">
                <a:latin typeface="Times New Roman" panose="02020603050405020304" pitchFamily="18" charset="0"/>
                <a:cs typeface="Times New Roman" panose="02020603050405020304" pitchFamily="18" charset="0"/>
              </a:rPr>
              <a:t> Strangulation.</a:t>
            </a:r>
          </a:p>
          <a:p>
            <a:pPr>
              <a:lnSpc>
                <a:spcPct val="150000"/>
              </a:lnSpc>
            </a:pPr>
            <a:r>
              <a:rPr lang="en-US" dirty="0">
                <a:latin typeface="Times New Roman" panose="02020603050405020304" pitchFamily="18" charset="0"/>
                <a:cs typeface="Times New Roman" panose="02020603050405020304" pitchFamily="18" charset="0"/>
              </a:rPr>
              <a:t> Choking due to the entry of a foreign substance.</a:t>
            </a:r>
          </a:p>
          <a:p>
            <a:pPr>
              <a:lnSpc>
                <a:spcPct val="150000"/>
              </a:lnSpc>
            </a:pPr>
            <a:r>
              <a:rPr lang="en-US" dirty="0">
                <a:latin typeface="Times New Roman" panose="02020603050405020304" pitchFamily="18" charset="0"/>
                <a:cs typeface="Times New Roman" panose="02020603050405020304" pitchFamily="18" charset="0"/>
              </a:rPr>
              <a:t>Swelling within the throat.</a:t>
            </a:r>
          </a:p>
          <a:p>
            <a:pPr>
              <a:lnSpc>
                <a:spcPct val="150000"/>
              </a:lnSpc>
            </a:pPr>
            <a:r>
              <a:rPr lang="en-US" dirty="0">
                <a:latin typeface="Times New Roman" panose="02020603050405020304" pitchFamily="18" charset="0"/>
                <a:cs typeface="Times New Roman" panose="02020603050405020304" pitchFamily="18" charset="0"/>
              </a:rPr>
              <a:t>Suffocation by smoke.</a:t>
            </a:r>
          </a:p>
          <a:p>
            <a:pPr>
              <a:lnSpc>
                <a:spcPct val="150000"/>
              </a:lnSpc>
            </a:pPr>
            <a:r>
              <a:rPr lang="en-US" dirty="0">
                <a:latin typeface="Times New Roman" panose="02020603050405020304" pitchFamily="18" charset="0"/>
                <a:cs typeface="Times New Roman" panose="02020603050405020304" pitchFamily="18" charset="0"/>
              </a:rPr>
              <a:t>Suffocation by poisonous gases.</a:t>
            </a:r>
          </a:p>
          <a:p>
            <a:pPr>
              <a:lnSpc>
                <a:spcPct val="150000"/>
              </a:lnSpc>
            </a:pPr>
            <a:r>
              <a:rPr lang="en-US" dirty="0">
                <a:latin typeface="Times New Roman" panose="02020603050405020304" pitchFamily="18" charset="0"/>
                <a:cs typeface="Times New Roman" panose="02020603050405020304" pitchFamily="18" charset="0"/>
              </a:rPr>
              <a:t> Asthma.</a:t>
            </a:r>
          </a:p>
          <a:p>
            <a:pPr>
              <a:lnSpc>
                <a:spcPct val="150000"/>
              </a:lnSpc>
            </a:pPr>
            <a:r>
              <a:rPr lang="en-US" dirty="0">
                <a:latin typeface="Times New Roman" panose="02020603050405020304" pitchFamily="18" charset="0"/>
                <a:cs typeface="Times New Roman" panose="02020603050405020304" pitchFamily="18" charset="0"/>
              </a:rPr>
              <a:t>Electrocution</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first aid</a:t>
            </a:r>
          </a:p>
        </p:txBody>
      </p:sp>
      <p:sp>
        <p:nvSpPr>
          <p:cNvPr id="3" name="Content Placeholder 2"/>
          <p:cNvSpPr>
            <a:spLocks noGrp="1"/>
          </p:cNvSpPr>
          <p:nvPr>
            <p:ph idx="1"/>
          </p:nvPr>
        </p:nvSpPr>
        <p:spPr/>
        <p:txBody>
          <a:bodyPr/>
          <a:lstStyle/>
          <a:p>
            <a:pPr>
              <a:buNone/>
            </a:pPr>
            <a:r>
              <a:rPr lang="en-US" dirty="0"/>
              <a:t>    I. Save Life </a:t>
            </a:r>
          </a:p>
          <a:p>
            <a:pPr>
              <a:buNone/>
            </a:pPr>
            <a:r>
              <a:rPr lang="en-US" dirty="0"/>
              <a:t>    II. Prevent the Injury or condition becoming worse </a:t>
            </a:r>
          </a:p>
          <a:p>
            <a:pPr>
              <a:buNone/>
            </a:pPr>
            <a:r>
              <a:rPr lang="en-US" dirty="0"/>
              <a:t>    III. To Ease Pain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a:t>
            </a:r>
          </a:p>
        </p:txBody>
      </p:sp>
      <p:sp>
        <p:nvSpPr>
          <p:cNvPr id="3" name="Content Placeholder 2"/>
          <p:cNvSpPr>
            <a:spLocks noGrp="1"/>
          </p:cNvSpPr>
          <p:nvPr>
            <p:ph idx="1"/>
          </p:nvPr>
        </p:nvSpPr>
        <p:spPr/>
        <p:txBody>
          <a:bodyPr>
            <a:normAutofit fontScale="77500" lnSpcReduction="20000"/>
          </a:bodyPr>
          <a:lstStyle/>
          <a:p>
            <a:pPr>
              <a:lnSpc>
                <a:spcPct val="150000"/>
              </a:lnSpc>
              <a:buNone/>
            </a:pPr>
            <a:endParaRPr lang="en-US" sz="2400" b="1" dirty="0">
              <a:latin typeface="Times New Roman" panose="02020603050405020304" pitchFamily="18" charset="0"/>
              <a:cs typeface="Times New Roman" panose="02020603050405020304" pitchFamily="18" charset="0"/>
            </a:endParaRPr>
          </a:p>
          <a:p>
            <a:pPr>
              <a:lnSpc>
                <a:spcPct val="150000"/>
              </a:lnSpc>
              <a:buNone/>
            </a:pPr>
            <a:r>
              <a:rPr lang="en-US" dirty="0">
                <a:latin typeface="Times New Roman" panose="02020603050405020304" pitchFamily="18" charset="0"/>
                <a:cs typeface="Times New Roman" panose="02020603050405020304" pitchFamily="18" charset="0"/>
              </a:rPr>
              <a:t>1. The Patients skin, lips, tongue, ear lobes or nail beds turn blue (cyanosis).</a:t>
            </a:r>
          </a:p>
          <a:p>
            <a:pPr>
              <a:lnSpc>
                <a:spcPct val="150000"/>
              </a:lnSpc>
              <a:buNone/>
            </a:pPr>
            <a:r>
              <a:rPr lang="en-US" dirty="0">
                <a:latin typeface="Times New Roman" panose="02020603050405020304" pitchFamily="18" charset="0"/>
                <a:cs typeface="Times New Roman" panose="02020603050405020304" pitchFamily="18" charset="0"/>
              </a:rPr>
              <a:t>2.	The patient will be gasping for air.</a:t>
            </a:r>
          </a:p>
          <a:p>
            <a:pPr>
              <a:lnSpc>
                <a:spcPct val="150000"/>
              </a:lnSpc>
              <a:buNone/>
            </a:pPr>
            <a:r>
              <a:rPr lang="en-US" dirty="0">
                <a:latin typeface="Times New Roman" panose="02020603050405020304" pitchFamily="18" charset="0"/>
                <a:cs typeface="Times New Roman" panose="02020603050405020304" pitchFamily="18" charset="0"/>
              </a:rPr>
              <a:t>3.	Coughing.</a:t>
            </a:r>
          </a:p>
          <a:p>
            <a:pPr>
              <a:lnSpc>
                <a:spcPct val="150000"/>
              </a:lnSpc>
              <a:buNone/>
            </a:pPr>
            <a:r>
              <a:rPr lang="en-US" dirty="0">
                <a:latin typeface="Times New Roman" panose="02020603050405020304" pitchFamily="18" charset="0"/>
                <a:cs typeface="Times New Roman" panose="02020603050405020304" pitchFamily="18" charset="0"/>
              </a:rPr>
              <a:t>4.	Coldness of the body.</a:t>
            </a:r>
          </a:p>
          <a:p>
            <a:pPr>
              <a:lnSpc>
                <a:spcPct val="150000"/>
              </a:lnSpc>
              <a:buNone/>
            </a:pPr>
            <a:r>
              <a:rPr lang="en-US" dirty="0">
                <a:latin typeface="Times New Roman" panose="02020603050405020304" pitchFamily="18" charset="0"/>
                <a:cs typeface="Times New Roman" panose="02020603050405020304" pitchFamily="18" charset="0"/>
              </a:rPr>
              <a:t>5.	Irregular breathing.</a:t>
            </a:r>
          </a:p>
          <a:p>
            <a:pPr>
              <a:lnSpc>
                <a:spcPct val="150000"/>
              </a:lnSpc>
              <a:buNone/>
            </a:pPr>
            <a:r>
              <a:rPr lang="en-US" dirty="0">
                <a:latin typeface="Times New Roman" panose="02020603050405020304" pitchFamily="18" charset="0"/>
                <a:cs typeface="Times New Roman" panose="02020603050405020304" pitchFamily="18" charset="0"/>
              </a:rPr>
              <a:t>6.	Semi unconsciousness.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nSpc>
                <a:spcPct val="150000"/>
              </a:lnSpc>
              <a:buNone/>
            </a:pPr>
            <a:r>
              <a:rPr lang="en-US" dirty="0">
                <a:latin typeface="Times New Roman" panose="02020603050405020304" pitchFamily="18" charset="0"/>
                <a:cs typeface="Times New Roman" panose="02020603050405020304" pitchFamily="18" charset="0"/>
              </a:rPr>
              <a:t>Asphyxia is caused by poisonous gases such as-</a:t>
            </a:r>
          </a:p>
          <a:p>
            <a:pPr>
              <a:lnSpc>
                <a:spcPct val="200000"/>
              </a:lnSpc>
              <a:buNone/>
            </a:pPr>
            <a:r>
              <a:rPr lang="en-US" dirty="0">
                <a:latin typeface="Times New Roman" panose="02020603050405020304" pitchFamily="18" charset="0"/>
                <a:cs typeface="Times New Roman" panose="02020603050405020304" pitchFamily="18" charset="0"/>
              </a:rPr>
              <a:t>1 Carbon monoxide. (Co).</a:t>
            </a:r>
          </a:p>
          <a:p>
            <a:pPr>
              <a:lnSpc>
                <a:spcPct val="200000"/>
              </a:lnSpc>
              <a:buNone/>
            </a:pPr>
            <a:r>
              <a:rPr lang="en-US" dirty="0">
                <a:latin typeface="Times New Roman" panose="02020603050405020304" pitchFamily="18" charset="0"/>
                <a:cs typeface="Times New Roman" panose="02020603050405020304" pitchFamily="18" charset="0"/>
              </a:rPr>
              <a:t>2	Sulfur and sulfur oxide.</a:t>
            </a:r>
          </a:p>
          <a:p>
            <a:pPr>
              <a:lnSpc>
                <a:spcPct val="200000"/>
              </a:lnSpc>
              <a:buNone/>
            </a:pPr>
            <a:r>
              <a:rPr lang="en-US" dirty="0">
                <a:latin typeface="Times New Roman" panose="02020603050405020304" pitchFamily="18" charset="0"/>
                <a:cs typeface="Times New Roman" panose="02020603050405020304" pitchFamily="18" charset="0"/>
              </a:rPr>
              <a:t>3 Natural gases.</a:t>
            </a:r>
          </a:p>
          <a:p>
            <a:pPr>
              <a:lnSpc>
                <a:spcPct val="200000"/>
              </a:lnSpc>
              <a:buNone/>
            </a:pPr>
            <a:r>
              <a:rPr lang="en-US" dirty="0">
                <a:latin typeface="Times New Roman" panose="02020603050405020304" pitchFamily="18" charset="0"/>
                <a:cs typeface="Times New Roman" panose="02020603050405020304" pitchFamily="18" charset="0"/>
              </a:rPr>
              <a:t>4	Fire gases.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aid of asphyxia</a:t>
            </a:r>
          </a:p>
        </p:txBody>
      </p:sp>
      <p:sp>
        <p:nvSpPr>
          <p:cNvPr id="3" name="Content Placeholder 2"/>
          <p:cNvSpPr>
            <a:spLocks noGrp="1"/>
          </p:cNvSpPr>
          <p:nvPr>
            <p:ph idx="1"/>
          </p:nvPr>
        </p:nvSpPr>
        <p:spPr>
          <a:xfrm>
            <a:off x="457200" y="1524000"/>
            <a:ext cx="8229600" cy="4525963"/>
          </a:xfrm>
        </p:spPr>
        <p:txBody>
          <a:bodyPr>
            <a:normAutofit fontScale="70000" lnSpcReduction="20000"/>
          </a:bodyPr>
          <a:lstStyle/>
          <a:p>
            <a:pPr marL="514350" indent="-514350">
              <a:lnSpc>
                <a:spcPct val="200000"/>
              </a:lnSpc>
              <a:buFont typeface="+mj-lt"/>
              <a:buAutoNum type="arabicPeriod"/>
            </a:pPr>
            <a:r>
              <a:rPr lang="en-US" dirty="0">
                <a:latin typeface="Times New Roman" panose="02020603050405020304" pitchFamily="18" charset="0"/>
                <a:cs typeface="Times New Roman" panose="02020603050405020304" pitchFamily="18" charset="0"/>
              </a:rPr>
              <a:t>Firstly, ensure a patent airway.</a:t>
            </a:r>
          </a:p>
          <a:p>
            <a:pPr marL="514350" indent="-514350">
              <a:lnSpc>
                <a:spcPct val="200000"/>
              </a:lnSpc>
              <a:buNone/>
            </a:pPr>
            <a:r>
              <a:rPr lang="en-US" b="1"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Check for the respiratory rate.</a:t>
            </a:r>
          </a:p>
          <a:p>
            <a:pPr marL="514350" indent="-514350">
              <a:lnSpc>
                <a:spcPct val="200000"/>
              </a:lnSpc>
              <a:buNone/>
            </a:pPr>
            <a:r>
              <a:rPr lang="en-US" b="1"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Check for the level of cyanosis.</a:t>
            </a:r>
          </a:p>
          <a:p>
            <a:pPr marL="514350" indent="-514350">
              <a:lnSpc>
                <a:spcPct val="200000"/>
              </a:lnSpc>
              <a:buNone/>
            </a:pPr>
            <a:r>
              <a:rPr lang="en-US" b="1"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In case of drowning, tilt the client to one side with head down.</a:t>
            </a:r>
          </a:p>
          <a:p>
            <a:pPr marL="514350" indent="-514350">
              <a:lnSpc>
                <a:spcPct val="200000"/>
              </a:lnSpc>
              <a:buNone/>
            </a:pPr>
            <a:r>
              <a:rPr lang="en-US" b="1"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If strangulation is the cause then remove the band that is constricting the throat.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Low">
              <a:lnSpc>
                <a:spcPct val="200000"/>
              </a:lnSpc>
              <a:buNone/>
            </a:pPr>
            <a:r>
              <a:rPr lang="en-US" b="1" dirty="0">
                <a:latin typeface="Times New Roman" panose="02020603050405020304" pitchFamily="18" charset="0"/>
                <a:cs typeface="Times New Roman" panose="02020603050405020304" pitchFamily="18" charset="0"/>
              </a:rPr>
              <a:t>6. </a:t>
            </a:r>
            <a:r>
              <a:rPr lang="en-US" dirty="0">
                <a:latin typeface="Times New Roman" panose="02020603050405020304" pitchFamily="18" charset="0"/>
                <a:cs typeface="Times New Roman" panose="02020603050405020304" pitchFamily="18" charset="0"/>
              </a:rPr>
              <a:t>Asphyxia caused due to swelling of the throat or asthma make the victim sit upright and ensure fresh air.</a:t>
            </a:r>
          </a:p>
          <a:p>
            <a:pPr algn="justLow">
              <a:lnSpc>
                <a:spcPct val="200000"/>
              </a:lnSpc>
              <a:buNone/>
            </a:pPr>
            <a:r>
              <a:rPr lang="en-US" b="1" dirty="0">
                <a:latin typeface="Times New Roman" panose="02020603050405020304" pitchFamily="18" charset="0"/>
                <a:cs typeface="Times New Roman" panose="02020603050405020304" pitchFamily="18" charset="0"/>
              </a:rPr>
              <a:t>7</a:t>
            </a:r>
            <a:r>
              <a:rPr lang="en-US" dirty="0">
                <a:latin typeface="Times New Roman" panose="02020603050405020304" pitchFamily="18" charset="0"/>
                <a:cs typeface="Times New Roman" panose="02020603050405020304" pitchFamily="18" charset="0"/>
              </a:rPr>
              <a:t>. In case of suffocation by gases, remove the victim as soon as possible to fresh air.</a:t>
            </a:r>
          </a:p>
          <a:p>
            <a:pPr algn="justLow">
              <a:lnSpc>
                <a:spcPct val="200000"/>
              </a:lnSpc>
              <a:buNone/>
            </a:pPr>
            <a:r>
              <a:rPr lang="en-US" b="1" dirty="0">
                <a:latin typeface="Times New Roman" panose="02020603050405020304" pitchFamily="18" charset="0"/>
                <a:cs typeface="Times New Roman" panose="02020603050405020304" pitchFamily="18" charset="0"/>
              </a:rPr>
              <a:t>8. </a:t>
            </a:r>
            <a:r>
              <a:rPr lang="en-US" dirty="0">
                <a:latin typeface="Times New Roman" panose="02020603050405020304" pitchFamily="18" charset="0"/>
                <a:cs typeface="Times New Roman" panose="02020603050405020304" pitchFamily="18" charset="0"/>
              </a:rPr>
              <a:t>For all the victims loosen the clothing surrounding the neck.</a:t>
            </a:r>
          </a:p>
          <a:p>
            <a:pPr algn="justLow">
              <a:lnSpc>
                <a:spcPct val="200000"/>
              </a:lnSpc>
              <a:buNone/>
            </a:pPr>
            <a:r>
              <a:rPr lang="en-US" b="1" dirty="0">
                <a:latin typeface="Times New Roman" panose="02020603050405020304" pitchFamily="18" charset="0"/>
                <a:cs typeface="Times New Roman" panose="02020603050405020304" pitchFamily="18" charset="0"/>
              </a:rPr>
              <a:t>9. </a:t>
            </a:r>
            <a:r>
              <a:rPr lang="en-US" dirty="0">
                <a:latin typeface="Times New Roman" panose="02020603050405020304" pitchFamily="18" charset="0"/>
                <a:cs typeface="Times New Roman" panose="02020603050405020304" pitchFamily="18" charset="0"/>
              </a:rPr>
              <a:t>If breathing gets restored give sips of cold water.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Drowning</a:t>
            </a:r>
          </a:p>
        </p:txBody>
      </p:sp>
      <p:sp>
        <p:nvSpPr>
          <p:cNvPr id="3" name="Content Placeholder 2"/>
          <p:cNvSpPr>
            <a:spLocks noGrp="1"/>
          </p:cNvSpPr>
          <p:nvPr>
            <p:ph idx="1"/>
          </p:nvPr>
        </p:nvSpPr>
        <p:spPr/>
        <p:txBody>
          <a:bodyPr>
            <a:normAutofit fontScale="25000" lnSpcReduction="20000"/>
          </a:bodyPr>
          <a:lstStyle/>
          <a:p>
            <a:pPr algn="justLow">
              <a:lnSpc>
                <a:spcPct val="170000"/>
              </a:lnSpc>
            </a:pPr>
            <a:r>
              <a:rPr lang="en-US" sz="9600" dirty="0">
                <a:latin typeface="Times New Roman" pitchFamily="18" charset="0"/>
                <a:cs typeface="Times New Roman" pitchFamily="18" charset="0"/>
              </a:rPr>
              <a:t>According to the World Health Organization, </a:t>
            </a:r>
            <a:r>
              <a:rPr lang="en-US" sz="9600" b="1" dirty="0">
                <a:latin typeface="Times New Roman" pitchFamily="18" charset="0"/>
                <a:cs typeface="Times New Roman" pitchFamily="18" charset="0"/>
              </a:rPr>
              <a:t>drowning is defined as "the process of experiencing respiratory impairment from submersion/immersion in liquid.“</a:t>
            </a:r>
          </a:p>
          <a:p>
            <a:pPr algn="justLow">
              <a:lnSpc>
                <a:spcPct val="170000"/>
              </a:lnSpc>
            </a:pPr>
            <a:r>
              <a:rPr lang="en-US" sz="9600" dirty="0">
                <a:latin typeface="Times New Roman" pitchFamily="18" charset="0"/>
                <a:cs typeface="Times New Roman" pitchFamily="18" charset="0"/>
              </a:rPr>
              <a:t> Drowning outcomes should be classified as resulting in death.</a:t>
            </a:r>
          </a:p>
          <a:p>
            <a:pPr algn="justLow">
              <a:lnSpc>
                <a:spcPct val="170000"/>
              </a:lnSpc>
            </a:pPr>
            <a:r>
              <a:rPr lang="en-US" sz="9600" dirty="0">
                <a:latin typeface="Times New Roman" pitchFamily="18" charset="0"/>
                <a:cs typeface="Times New Roman" pitchFamily="18" charset="0"/>
              </a:rPr>
              <a:t>Drowning is the result of complete immersion of the nose and mouth in water (or any other liquid). Water enters the trachea and lungs, clogging the lungs completely.</a:t>
            </a:r>
          </a:p>
          <a:p>
            <a:pPr algn="justLow">
              <a:lnSpc>
                <a:spcPct val="250000"/>
              </a:lnSpc>
            </a:pPr>
            <a:endParaRPr lang="en-US" sz="2000" dirty="0">
              <a:latin typeface="Times New Roman" panose="02020603050405020304" pitchFamily="18" charset="0"/>
              <a:cs typeface="Times New Roman" panose="02020603050405020304" pitchFamily="18" charset="0"/>
            </a:endParaRPr>
          </a:p>
          <a:p>
            <a:pPr algn="justLow">
              <a:lnSpc>
                <a:spcPct val="250000"/>
              </a:lnSpc>
            </a:pPr>
            <a:endParaRPr lang="en-US" sz="2000" dirty="0">
              <a:latin typeface="Times New Roman" panose="02020603050405020304" pitchFamily="18" charset="0"/>
              <a:cs typeface="Times New Roman" panose="02020603050405020304" pitchFamily="18" charset="0"/>
            </a:endParaRPr>
          </a:p>
          <a:p>
            <a:pPr algn="justLow">
              <a:lnSpc>
                <a:spcPct val="250000"/>
              </a:lnSpc>
            </a:pPr>
            <a:endParaRPr lang="en-US" sz="20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Near-drowning </a:t>
            </a:r>
            <a:r>
              <a:rPr lang="en-US" b="1" dirty="0"/>
              <a:t>is a term typically used to describe almost dying from suffocating under water.</a:t>
            </a:r>
          </a:p>
          <a:p>
            <a:r>
              <a:rPr lang="en-US" dirty="0"/>
              <a:t> It is the last stage before fatal drowning, which results in death. Near-drowning victims require medical attention to prevent related health complications.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normAutofit fontScale="90000"/>
          </a:bodyPr>
          <a:lstStyle/>
          <a:p>
            <a:r>
              <a:rPr lang="en-US" dirty="0"/>
              <a:t>The signs and symptoms of Near Drowning include:</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Difficulty breathing; noisy breathing</a:t>
            </a:r>
          </a:p>
          <a:p>
            <a:r>
              <a:rPr lang="en-US" dirty="0"/>
              <a:t>Chest pain and cough</a:t>
            </a:r>
          </a:p>
          <a:p>
            <a:r>
              <a:rPr lang="en-US" dirty="0"/>
              <a:t>Face, lips, and skin turning blue</a:t>
            </a:r>
          </a:p>
          <a:p>
            <a:r>
              <a:rPr lang="en-US" dirty="0"/>
              <a:t>Swollen abdomen from swallowing water</a:t>
            </a:r>
          </a:p>
          <a:p>
            <a:r>
              <a:rPr lang="en-US" dirty="0"/>
              <a:t>Neurological symptoms including confusion, irritability, restlessness, become panicky</a:t>
            </a:r>
          </a:p>
          <a:p>
            <a:r>
              <a:rPr lang="en-US" dirty="0"/>
              <a:t>Infants may have a weak cry, noisy breathing, breathing difficulty, and changes in skin color</a:t>
            </a:r>
          </a:p>
          <a:p>
            <a:r>
              <a:rPr lang="en-US" dirty="0"/>
              <a:t>Loss of consciousness, fainting</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aid tips for Near Drowning:</a:t>
            </a:r>
          </a:p>
        </p:txBody>
      </p:sp>
      <p:sp>
        <p:nvSpPr>
          <p:cNvPr id="3" name="Content Placeholder 2"/>
          <p:cNvSpPr>
            <a:spLocks noGrp="1"/>
          </p:cNvSpPr>
          <p:nvPr>
            <p:ph idx="1"/>
          </p:nvPr>
        </p:nvSpPr>
        <p:spPr/>
        <p:txBody>
          <a:bodyPr>
            <a:normAutofit fontScale="77500" lnSpcReduction="20000"/>
          </a:bodyPr>
          <a:lstStyle/>
          <a:p>
            <a:r>
              <a:rPr lang="en-US" dirty="0"/>
              <a:t>Call  your local emergency number</a:t>
            </a:r>
          </a:p>
          <a:p>
            <a:r>
              <a:rPr lang="en-US" dirty="0"/>
              <a:t>If the individual is still in water, and:</a:t>
            </a:r>
          </a:p>
          <a:p>
            <a:pPr lvl="1"/>
            <a:r>
              <a:rPr lang="en-US" dirty="0"/>
              <a:t>If you have received adequate training on rescuing individuals who are drowning, then try to rescue the affected individual as soon as possible</a:t>
            </a:r>
          </a:p>
          <a:p>
            <a:pPr lvl="1"/>
            <a:r>
              <a:rPr lang="en-US" dirty="0"/>
              <a:t>If available, use life jackets, rubber rings, or rope to help the drowning victim</a:t>
            </a:r>
          </a:p>
          <a:p>
            <a:pPr lvl="1"/>
            <a:r>
              <a:rPr lang="en-US" dirty="0"/>
              <a:t>If the individual who is drowning can be safely pulled out, attempt to remove the individual (such as by using a long piece of cloth, pole, or a tree branch)</a:t>
            </a:r>
          </a:p>
          <a:p>
            <a:r>
              <a:rPr lang="en-US" dirty="0"/>
              <a:t>If the individual is unable to breathe or is not breathing, begin CPR (cardiopulmonary resuscitation)</a:t>
            </a:r>
          </a:p>
          <a:p>
            <a:r>
              <a:rPr lang="en-US" dirty="0"/>
              <a:t>Attend to any injuries, bleeding from wounds, remove wet (cold) clothes, and keep the individual warm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200000"/>
              </a:lnSpc>
            </a:pPr>
            <a:r>
              <a:rPr lang="en-US" b="1" dirty="0">
                <a:latin typeface="Times New Roman" panose="02020603050405020304" pitchFamily="18" charset="0"/>
                <a:cs typeface="Times New Roman" panose="02020603050405020304" pitchFamily="18" charset="0"/>
              </a:rPr>
              <a:t>First aid of drowning victim </a:t>
            </a:r>
          </a:p>
        </p:txBody>
      </p:sp>
      <p:sp>
        <p:nvSpPr>
          <p:cNvPr id="3" name="Content Placeholder 2"/>
          <p:cNvSpPr>
            <a:spLocks noGrp="1"/>
          </p:cNvSpPr>
          <p:nvPr>
            <p:ph idx="1"/>
          </p:nvPr>
        </p:nvSpPr>
        <p:spPr/>
        <p:txBody>
          <a:bodyPr>
            <a:normAutofit fontScale="70000" lnSpcReduction="20000"/>
          </a:bodyPr>
          <a:lstStyle/>
          <a:p>
            <a:pPr>
              <a:lnSpc>
                <a:spcPct val="200000"/>
              </a:lnSpc>
              <a:buNone/>
            </a:pPr>
            <a:r>
              <a:rPr lang="en-US" dirty="0">
                <a:latin typeface="Times New Roman" panose="02020603050405020304" pitchFamily="18" charset="0"/>
                <a:cs typeface="Times New Roman" panose="02020603050405020304" pitchFamily="18" charset="0"/>
              </a:rPr>
              <a:t>The priority is to ensure an open airway and that the person is breathing </a:t>
            </a:r>
          </a:p>
          <a:p>
            <a:pPr>
              <a:lnSpc>
                <a:spcPct val="200000"/>
              </a:lnSpc>
            </a:pP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Open the airway by tilting the head, checking the mouth, and lifting the chin. Check for breathing for up to 10 seconds.</a:t>
            </a:r>
          </a:p>
          <a:p>
            <a:pPr>
              <a:lnSpc>
                <a:spcPct val="200000"/>
              </a:lnSpc>
            </a:pPr>
            <a:r>
              <a:rPr lang="en-US" dirty="0">
                <a:latin typeface="Times New Roman" panose="02020603050405020304" pitchFamily="18" charset="0"/>
                <a:cs typeface="Times New Roman" panose="02020603050405020304" pitchFamily="18" charset="0"/>
              </a:rPr>
              <a:t> If the victim is breathing, place into the recovery position.</a:t>
            </a:r>
          </a:p>
          <a:p>
            <a:pPr>
              <a:lnSpc>
                <a:spcPct val="200000"/>
              </a:lnSpc>
            </a:pPr>
            <a:r>
              <a:rPr lang="en-US" dirty="0">
                <a:latin typeface="Times New Roman" panose="02020603050405020304" pitchFamily="18" charset="0"/>
                <a:cs typeface="Times New Roman" panose="02020603050405020304" pitchFamily="18" charset="0"/>
              </a:rPr>
              <a:t>If the victim is not breathing, provide rescue breathing before moving on to an assessment of circulation, begin with artificial breathing</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Low">
              <a:lnSpc>
                <a:spcPct val="200000"/>
              </a:lnSpc>
            </a:pPr>
            <a:r>
              <a:rPr lang="en-US" dirty="0">
                <a:latin typeface="Times New Roman" panose="02020603050405020304" pitchFamily="18" charset="0"/>
                <a:cs typeface="Times New Roman" panose="02020603050405020304" pitchFamily="18" charset="0"/>
              </a:rPr>
              <a:t> Remove wet clothing if you are able to replace it quickly with warm and dry clothing.</a:t>
            </a:r>
          </a:p>
          <a:p>
            <a:pPr algn="justLow">
              <a:lnSpc>
                <a:spcPct val="200000"/>
              </a:lnSpc>
            </a:pPr>
            <a:r>
              <a:rPr lang="en-US" dirty="0">
                <a:latin typeface="Times New Roman" panose="02020603050405020304" pitchFamily="18" charset="0"/>
                <a:cs typeface="Times New Roman" panose="02020603050405020304" pitchFamily="18" charset="0"/>
              </a:rPr>
              <a:t>To reduce the risk of hypothermia in a case of near-drowning, place the victim on a blanket or layer of coats to insulate him from the ground.</a:t>
            </a:r>
          </a:p>
          <a:p>
            <a:pPr algn="justLow">
              <a:lnSpc>
                <a:spcPct val="200000"/>
              </a:lnSpc>
            </a:pPr>
            <a:r>
              <a:rPr lang="en-US" dirty="0">
                <a:latin typeface="Times New Roman" panose="02020603050405020304" pitchFamily="18" charset="0"/>
                <a:cs typeface="Times New Roman" panose="02020603050405020304" pitchFamily="18" charset="0"/>
              </a:rPr>
              <a:t>Cover the head to prevent heat loss.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I. Save life</a:t>
            </a:r>
          </a:p>
          <a:p>
            <a:pPr>
              <a:buFont typeface="Wingdings" pitchFamily="2" charset="2"/>
              <a:buChar char="Ø"/>
            </a:pPr>
            <a:r>
              <a:rPr lang="en-US" dirty="0"/>
              <a:t>    Stop Bleeding </a:t>
            </a:r>
          </a:p>
          <a:p>
            <a:pPr>
              <a:buFont typeface="Wingdings" pitchFamily="2" charset="2"/>
              <a:buChar char="Ø"/>
            </a:pPr>
            <a:r>
              <a:rPr lang="en-US" dirty="0"/>
              <a:t>    Carryout Artificial Respiration </a:t>
            </a:r>
          </a:p>
          <a:p>
            <a:pPr>
              <a:buFont typeface="Wingdings" pitchFamily="2" charset="2"/>
              <a:buChar char="Ø"/>
            </a:pPr>
            <a:r>
              <a:rPr lang="en-US" dirty="0"/>
              <a:t>    Treat Shock</a:t>
            </a:r>
          </a:p>
          <a:p>
            <a:pPr>
              <a:buNone/>
            </a:pPr>
            <a:r>
              <a:rPr lang="en-US" dirty="0"/>
              <a:t>  II .To Prevent an Injury Becoming Worse by:</a:t>
            </a:r>
          </a:p>
          <a:p>
            <a:pPr>
              <a:buFont typeface="Wingdings" pitchFamily="2" charset="2"/>
              <a:buChar char="Ø"/>
            </a:pPr>
            <a:r>
              <a:rPr lang="en-US" dirty="0"/>
              <a:t>    Protection of the wound.</a:t>
            </a:r>
          </a:p>
          <a:p>
            <a:pPr>
              <a:buFont typeface="Wingdings" pitchFamily="2" charset="2"/>
              <a:buChar char="Ø"/>
            </a:pPr>
            <a:r>
              <a:rPr lang="en-US" dirty="0"/>
              <a:t>    Immobilization of a broken bone.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The aim of first aid is to drain out water (or other matter) from lungs and to give artificial respiration. </a:t>
            </a:r>
          </a:p>
          <a:p>
            <a:r>
              <a:rPr lang="en-US" dirty="0"/>
              <a:t>Act quickly. Remove seaweeds and mud from the nose and throat. Start artificial ventilation immediately. </a:t>
            </a:r>
          </a:p>
          <a:p>
            <a:r>
              <a:rPr lang="en-US" dirty="0"/>
              <a:t> Turn the victim face down with head to one side and arms stretched beyond his head. Infants or children could be help upside down for a short period.</a:t>
            </a:r>
          </a:p>
          <a:p>
            <a:r>
              <a:rPr lang="en-US" dirty="0"/>
              <a:t> Raise the middle part of the body with your hands round the belly. This is to cause water to drain out of the lungs.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Give artificial respiration until breathing comes back to normal. This may have to go on for as long as two hours.</a:t>
            </a:r>
          </a:p>
          <a:p>
            <a:r>
              <a:rPr lang="en-US" dirty="0"/>
              <a:t>When victim becomes conscious, give hot drinks </a:t>
            </a:r>
            <a:r>
              <a:rPr lang="en-US" dirty="0" err="1"/>
              <a:t>e.g</a:t>
            </a:r>
            <a:r>
              <a:rPr lang="en-US" dirty="0"/>
              <a:t> coffee or tea. </a:t>
            </a:r>
          </a:p>
          <a:p>
            <a:r>
              <a:rPr lang="en-US" dirty="0"/>
              <a:t> Do not allow him to sit up.</a:t>
            </a:r>
          </a:p>
          <a:p>
            <a:r>
              <a:rPr lang="en-US" dirty="0"/>
              <a:t>  After doing the above, transfer quickly to hospital as a stretcher case.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 AND TYPES OF WOUND</a:t>
            </a:r>
          </a:p>
        </p:txBody>
      </p:sp>
      <p:sp>
        <p:nvSpPr>
          <p:cNvPr id="3" name="Content Placeholder 2"/>
          <p:cNvSpPr>
            <a:spLocks noGrp="1"/>
          </p:cNvSpPr>
          <p:nvPr>
            <p:ph idx="1"/>
          </p:nvPr>
        </p:nvSpPr>
        <p:spPr/>
        <p:txBody>
          <a:bodyPr>
            <a:normAutofit/>
          </a:bodyPr>
          <a:lstStyle/>
          <a:p>
            <a:r>
              <a:rPr lang="en-US" dirty="0"/>
              <a:t>When a blood vessel is damaged, the vessel constricts, and a series of chemical reactions occur to form a blood clot—a “plug” over the damaged area. If large blood vessels are torn or severed, uncontrolled blood loss may occur before clotting can take place, and shock  may develop.</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0913D-579E-4021-B4C5-99B53B08102C}"/>
              </a:ext>
            </a:extLst>
          </p:cNvPr>
          <p:cNvSpPr>
            <a:spLocks noGrp="1"/>
          </p:cNvSpPr>
          <p:nvPr>
            <p:ph type="title"/>
          </p:nvPr>
        </p:nvSpPr>
        <p:spPr/>
        <p:txBody>
          <a:bodyPr/>
          <a:lstStyle/>
          <a:p>
            <a:endParaRPr lang="en-KE"/>
          </a:p>
        </p:txBody>
      </p:sp>
      <p:sp>
        <p:nvSpPr>
          <p:cNvPr id="3" name="Content Placeholder 2">
            <a:extLst>
              <a:ext uri="{FF2B5EF4-FFF2-40B4-BE49-F238E27FC236}">
                <a16:creationId xmlns:a16="http://schemas.microsoft.com/office/drawing/2014/main" id="{B32047C2-3470-46A1-88D9-A5575E0A3199}"/>
              </a:ext>
            </a:extLst>
          </p:cNvPr>
          <p:cNvSpPr>
            <a:spLocks noGrp="1"/>
          </p:cNvSpPr>
          <p:nvPr>
            <p:ph idx="1"/>
          </p:nvPr>
        </p:nvSpPr>
        <p:spPr/>
        <p:txBody>
          <a:bodyPr/>
          <a:lstStyle/>
          <a:p>
            <a:pPr>
              <a:buNone/>
            </a:pPr>
            <a:r>
              <a:rPr lang="en-US" b="1" dirty="0"/>
              <a:t>TYPES OF BLEEDING </a:t>
            </a:r>
          </a:p>
          <a:p>
            <a:r>
              <a:rPr lang="en-US" dirty="0"/>
              <a:t>Bleeding (hemorrhage) is characterized by  the type of blood vessel that is damaged. Arteries carry oxygenated blood under pressure from the heart. If an artery is damaged, bleeding will be profuse. Blood will spurt out with each heartbeat</a:t>
            </a:r>
          </a:p>
          <a:p>
            <a:endParaRPr lang="en-KE" dirty="0"/>
          </a:p>
        </p:txBody>
      </p:sp>
    </p:spTree>
    <p:extLst>
      <p:ext uri="{BB962C8B-B14F-4D97-AF65-F5344CB8AC3E}">
        <p14:creationId xmlns:p14="http://schemas.microsoft.com/office/powerpoint/2010/main" val="1768253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WOUNDS HEAL</a:t>
            </a:r>
          </a:p>
        </p:txBody>
      </p:sp>
      <p:sp>
        <p:nvSpPr>
          <p:cNvPr id="3" name="Content Placeholder 2"/>
          <p:cNvSpPr>
            <a:spLocks noGrp="1"/>
          </p:cNvSpPr>
          <p:nvPr>
            <p:ph idx="1"/>
          </p:nvPr>
        </p:nvSpPr>
        <p:spPr/>
        <p:txBody>
          <a:bodyPr>
            <a:normAutofit/>
          </a:bodyPr>
          <a:lstStyle/>
          <a:p>
            <a:r>
              <a:rPr lang="en-US" dirty="0"/>
              <a:t>When a blood vessel is severed or damaged,  it constricts (narrows) in order to prevent excessive amounts of blood from escaping. Injured tissue cells at the site of the wound, together with specialized blood cells called platelets, then trigger a series of chemical reactions that result in the formation of a substance that forms a mesh. This mesh traps blood cells to make a blood clot.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clot releases a </a:t>
            </a:r>
            <a:r>
              <a:rPr lang="en-US" dirty="0" err="1"/>
              <a:t>ﬂuid</a:t>
            </a:r>
            <a:r>
              <a:rPr lang="en-US" dirty="0"/>
              <a:t> known as serum, which contains antibodies and specialized cells;  this serum begins the process of repairing the damaged area.</a:t>
            </a:r>
          </a:p>
          <a:p>
            <a:r>
              <a:rPr lang="en-US" dirty="0"/>
              <a:t> At </a:t>
            </a:r>
            <a:r>
              <a:rPr lang="en-US" dirty="0" err="1"/>
              <a:t>ﬁrst</a:t>
            </a:r>
            <a:r>
              <a:rPr lang="en-US" dirty="0"/>
              <a:t>, the blood clot is a jellylike mass. Fibroblast cells form a plug within the clot. Later, this dries into a crust (scab) that seals and protects the site of the wound until the healing process is complete</a:t>
            </a:r>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EXTERNAL BLEEDING</a:t>
            </a:r>
          </a:p>
        </p:txBody>
      </p:sp>
      <p:sp>
        <p:nvSpPr>
          <p:cNvPr id="3" name="Content Placeholder 2"/>
          <p:cNvSpPr>
            <a:spLocks noGrp="1"/>
          </p:cNvSpPr>
          <p:nvPr>
            <p:ph idx="1"/>
          </p:nvPr>
        </p:nvSpPr>
        <p:spPr/>
        <p:txBody>
          <a:bodyPr>
            <a:normAutofit fontScale="92500" lnSpcReduction="10000"/>
          </a:bodyPr>
          <a:lstStyle/>
          <a:p>
            <a:r>
              <a:rPr lang="en-US" dirty="0"/>
              <a:t>When bleeding is severe and not controlled, shock may develop and the casualty may lose consciousness. </a:t>
            </a:r>
          </a:p>
          <a:p>
            <a:r>
              <a:rPr lang="en-US" dirty="0"/>
              <a:t>Bleeding from the mouth or nose may </a:t>
            </a:r>
            <a:r>
              <a:rPr lang="en-US" dirty="0" err="1"/>
              <a:t>aﬀect</a:t>
            </a:r>
            <a:r>
              <a:rPr lang="en-US" dirty="0"/>
              <a:t> breathing.</a:t>
            </a:r>
          </a:p>
          <a:p>
            <a:r>
              <a:rPr lang="en-US" dirty="0"/>
              <a:t> When treating severe bleeding, check </a:t>
            </a:r>
            <a:r>
              <a:rPr lang="en-US" dirty="0" err="1"/>
              <a:t>ﬁrst</a:t>
            </a:r>
            <a:r>
              <a:rPr lang="en-US" dirty="0"/>
              <a:t> whether there is an object embedded in the wound; take care not to press directly on the object.</a:t>
            </a:r>
          </a:p>
          <a:p>
            <a:pPr>
              <a:buNone/>
            </a:pPr>
            <a:r>
              <a:rPr lang="en-US" dirty="0"/>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CAUTION</a:t>
            </a:r>
          </a:p>
          <a:p>
            <a:r>
              <a:rPr lang="en-US" dirty="0"/>
              <a:t>Do not allow the casualty  to eat or drink because an anesthetic may be needed. </a:t>
            </a:r>
          </a:p>
          <a:p>
            <a:r>
              <a:rPr lang="en-US" dirty="0"/>
              <a:t> If the casualty loses consciousness and is not breathing normally, begin  CPR with chest compressions.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AIMS</a:t>
            </a:r>
          </a:p>
        </p:txBody>
      </p:sp>
      <p:sp>
        <p:nvSpPr>
          <p:cNvPr id="3" name="Content Placeholder 2"/>
          <p:cNvSpPr>
            <a:spLocks noGrp="1"/>
          </p:cNvSpPr>
          <p:nvPr>
            <p:ph idx="1"/>
          </p:nvPr>
        </p:nvSpPr>
        <p:spPr/>
        <p:txBody>
          <a:bodyPr/>
          <a:lstStyle/>
          <a:p>
            <a:r>
              <a:rPr lang="en-US" dirty="0"/>
              <a:t> To control bleeding </a:t>
            </a:r>
          </a:p>
          <a:p>
            <a:r>
              <a:rPr lang="en-US" dirty="0"/>
              <a:t> To prevent and minimize  the </a:t>
            </a:r>
            <a:r>
              <a:rPr lang="en-US" dirty="0" err="1"/>
              <a:t>eﬀects</a:t>
            </a:r>
            <a:r>
              <a:rPr lang="en-US" dirty="0"/>
              <a:t> of shock</a:t>
            </a:r>
          </a:p>
          <a:p>
            <a:r>
              <a:rPr lang="en-US" dirty="0"/>
              <a:t>To minimize infection </a:t>
            </a:r>
          </a:p>
          <a:p>
            <a:r>
              <a:rPr lang="en-US" dirty="0"/>
              <a:t>To arrange urgent transfer to the hospital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lnSpcReduction="10000"/>
          </a:bodyPr>
          <a:lstStyle/>
          <a:p>
            <a:r>
              <a:rPr lang="en-US" dirty="0"/>
              <a:t>Remove or cut clothing as necessary to expose the  wound.</a:t>
            </a:r>
          </a:p>
          <a:p>
            <a:r>
              <a:rPr lang="en-US" dirty="0"/>
              <a:t> Apply direct pressure over the wound with your </a:t>
            </a:r>
            <a:r>
              <a:rPr lang="en-US" dirty="0" err="1"/>
              <a:t>ﬁngers</a:t>
            </a:r>
            <a:r>
              <a:rPr lang="en-US" dirty="0"/>
              <a:t> using a sterile dressing or clean, gauze pad.</a:t>
            </a:r>
          </a:p>
          <a:p>
            <a:r>
              <a:rPr lang="en-US" dirty="0"/>
              <a:t> If you do not have a dressing, ask the casualty to apply direct pressure himself. If there is an object in the wound, apply pressure on either side of the object (opposite).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   III. To Ease Pain</a:t>
            </a:r>
          </a:p>
          <a:p>
            <a:r>
              <a:rPr lang="en-US" dirty="0"/>
              <a:t>That is to know how to :</a:t>
            </a:r>
          </a:p>
          <a:p>
            <a:pPr>
              <a:buFont typeface="Wingdings" pitchFamily="2" charset="2"/>
              <a:buChar char="Ø"/>
            </a:pPr>
            <a:r>
              <a:rPr lang="en-US" dirty="0"/>
              <a:t>Least possible movement</a:t>
            </a:r>
          </a:p>
          <a:p>
            <a:pPr>
              <a:buFont typeface="Wingdings" pitchFamily="2" charset="2"/>
              <a:buChar char="Ø"/>
            </a:pPr>
            <a:r>
              <a:rPr lang="en-US" dirty="0"/>
              <a:t> Gentle Handling </a:t>
            </a:r>
          </a:p>
          <a:p>
            <a:pPr>
              <a:buFont typeface="Wingdings" pitchFamily="2" charset="2"/>
              <a:buChar char="Ø"/>
            </a:pPr>
            <a:r>
              <a:rPr lang="en-US" dirty="0"/>
              <a:t> Supporting casualty in a good position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Maintain direct pressure  on the wound to control bleeding. Raise and support  the injured limb above the level  of the casualty’s heart to reduce blood loss.</a:t>
            </a:r>
          </a:p>
          <a:p>
            <a:r>
              <a:rPr lang="en-US" dirty="0"/>
              <a:t>Help the casualty lie down—on a rug or blanket if there is one, because this will protect him from the cold. Since shock may develop, raise and support his legs so that they are above the level of his heart. </a:t>
            </a:r>
          </a:p>
          <a:p>
            <a:r>
              <a:rPr lang="en-US" dirty="0"/>
              <a:t>Ask a helper to call for emergency help, and to give the dispatcher details of the site and extent of the bleeding.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Secure the dressing with a bandage that is  </a:t>
            </a:r>
            <a:r>
              <a:rPr lang="en-US" dirty="0" err="1"/>
              <a:t>ﬁrm</a:t>
            </a:r>
            <a:r>
              <a:rPr lang="en-US" dirty="0"/>
              <a:t> enough to maintain pressure, but not so tight that it impairs circulation. </a:t>
            </a:r>
          </a:p>
          <a:p>
            <a:r>
              <a:rPr lang="en-US" dirty="0"/>
              <a:t>If bleeding shows through the dressing, apply a second one on top of the </a:t>
            </a:r>
            <a:r>
              <a:rPr lang="en-US" dirty="0" err="1"/>
              <a:t>ﬁrst</a:t>
            </a:r>
            <a:r>
              <a:rPr lang="en-US" dirty="0"/>
              <a:t>. </a:t>
            </a:r>
          </a:p>
          <a:p>
            <a:r>
              <a:rPr lang="en-US" dirty="0"/>
              <a:t>If blood seeps through the second dressing, remove both and apply a fresh one, ensuring that pressure is applied accurately at the point of bleeding.</a:t>
            </a:r>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Support the injured part  in a raised position with  a sling and/or bandage. Check  the circulation beyond the bandage every ten minutes . If the circulation is impaired, loosen the bandage and reapply.</a:t>
            </a:r>
          </a:p>
          <a:p>
            <a:r>
              <a:rPr lang="en-US" dirty="0"/>
              <a:t>Monitor and record vital signs—level of response, breathing, and pulse –while waiting  for help to arrive.</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there’s an object in the wound</a:t>
            </a:r>
          </a:p>
        </p:txBody>
      </p:sp>
      <p:sp>
        <p:nvSpPr>
          <p:cNvPr id="3" name="Content Placeholder 2"/>
          <p:cNvSpPr>
            <a:spLocks noGrp="1"/>
          </p:cNvSpPr>
          <p:nvPr>
            <p:ph idx="1"/>
          </p:nvPr>
        </p:nvSpPr>
        <p:spPr/>
        <p:txBody>
          <a:bodyPr>
            <a:normAutofit fontScale="85000" lnSpcReduction="10000"/>
          </a:bodyPr>
          <a:lstStyle/>
          <a:p>
            <a:r>
              <a:rPr lang="en-US" dirty="0"/>
              <a:t>Control bleeding by pressing </a:t>
            </a:r>
            <a:r>
              <a:rPr lang="en-US" dirty="0" err="1"/>
              <a:t>ﬁrmly</a:t>
            </a:r>
            <a:r>
              <a:rPr lang="en-US" dirty="0"/>
              <a:t> on either side of the embedded object to push the edges of the wound together. Do not press directly on the object, or try to remove it. Raise the injury above the level of the heart.</a:t>
            </a:r>
          </a:p>
          <a:p>
            <a:r>
              <a:rPr lang="en-US" dirty="0"/>
              <a:t>To protect the wound, drape a piece of gauze over the object. Build up padding on either side, then carefully bandage over the object and pads without pressing on the object. </a:t>
            </a:r>
          </a:p>
          <a:p>
            <a:r>
              <a:rPr lang="en-US" dirty="0"/>
              <a:t>Check the circulation beyond the bandage every ten minutes . If the circulation is impaired, loosen the bandage and reapply.</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Remove foreign objects, such as small pieces of glass or grit, from a wound before beginning treatment. If left in a wound, they may cause </a:t>
            </a:r>
            <a:r>
              <a:rPr lang="en-US" b="1" dirty="0"/>
              <a:t>infection or delay healing</a:t>
            </a:r>
            <a:r>
              <a:rPr lang="en-US" dirty="0"/>
              <a:t>.  </a:t>
            </a:r>
          </a:p>
          <a:p>
            <a:r>
              <a:rPr lang="en-US" dirty="0"/>
              <a:t>Alternatively, rinse loose pieces off with running water. Do not try to remove pieces that are firmly embedded in the wound because you may damage the surrounding tissue and aggravate bleeding. Instead, cover the object with a dressing and bandage and take the casualty to a healthcare provider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p:txBody>
          <a:bodyPr/>
          <a:lstStyle/>
          <a:p>
            <a:r>
              <a:rPr lang="en-US" dirty="0"/>
              <a:t>Ask the casualty about tetanus immunization. Seek medical advice if:</a:t>
            </a:r>
          </a:p>
          <a:p>
            <a:pPr>
              <a:buNone/>
            </a:pPr>
            <a:r>
              <a:rPr lang="en-US" dirty="0"/>
              <a:t>■ He has a dirty wound.</a:t>
            </a:r>
          </a:p>
          <a:p>
            <a:pPr>
              <a:buNone/>
            </a:pPr>
            <a:r>
              <a:rPr lang="en-US" dirty="0"/>
              <a:t>■ He has never been immunized.</a:t>
            </a:r>
          </a:p>
          <a:p>
            <a:pPr>
              <a:buNone/>
            </a:pPr>
            <a:r>
              <a:rPr lang="en-US" dirty="0"/>
              <a:t>■ He is not sure he is up to date with his immunizations.</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buNone/>
            </a:pPr>
            <a:r>
              <a:rPr lang="en-US" dirty="0"/>
              <a:t>YOUR AIMS</a:t>
            </a:r>
          </a:p>
          <a:p>
            <a:r>
              <a:rPr lang="en-US" dirty="0"/>
              <a:t>To control bleeding without pressing the object farther into the wound</a:t>
            </a:r>
          </a:p>
          <a:p>
            <a:r>
              <a:rPr lang="en-US" dirty="0"/>
              <a:t> To minimize the risk of infection</a:t>
            </a:r>
          </a:p>
          <a:p>
            <a:r>
              <a:rPr lang="en-US" dirty="0"/>
              <a:t> To arrange transportation to the hospital if necessary- Call for emergency help. </a:t>
            </a:r>
          </a:p>
          <a:p>
            <a:r>
              <a:rPr lang="en-US" dirty="0"/>
              <a:t>Monitor and record vital signs—level of response, breathing, and pulse —while waiting for help to arrive.</a:t>
            </a:r>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CUTS AND SCRAPES</a:t>
            </a:r>
          </a:p>
        </p:txBody>
      </p:sp>
      <p:sp>
        <p:nvSpPr>
          <p:cNvPr id="3" name="Content Placeholder 2"/>
          <p:cNvSpPr>
            <a:spLocks noGrp="1"/>
          </p:cNvSpPr>
          <p:nvPr>
            <p:ph idx="1"/>
          </p:nvPr>
        </p:nvSpPr>
        <p:spPr/>
        <p:txBody>
          <a:bodyPr>
            <a:normAutofit fontScale="92500" lnSpcReduction="10000"/>
          </a:bodyPr>
          <a:lstStyle/>
          <a:p>
            <a:r>
              <a:rPr lang="en-US" dirty="0"/>
              <a:t>Bleeding from small cuts and scrapes is easily controlled by pressure and elevation. An adhesive bandage is normally all that is required, and the wound will heal by itself in a few days. </a:t>
            </a:r>
          </a:p>
          <a:p>
            <a:r>
              <a:rPr lang="en-US" dirty="0"/>
              <a:t>Medical help needs to be sought only if: bleeding does not stop; there is a foreign object embedded in the cut; there is a particular risk of infection, from a human or animal bite , or a puncture by a dirty object; or an old wound shows signs of becoming infected.</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rmAutofit fontScale="92500" lnSpcReduction="20000"/>
          </a:bodyPr>
          <a:lstStyle/>
          <a:p>
            <a:r>
              <a:rPr lang="en-US" dirty="0"/>
              <a:t>Clean the wound by rinsing under running water, or use alcohol-free wipes.</a:t>
            </a:r>
          </a:p>
          <a:p>
            <a:r>
              <a:rPr lang="en-US" dirty="0"/>
              <a:t>Pat the wound dry using a gauze swab and cover it with sterile gauze.</a:t>
            </a:r>
          </a:p>
          <a:p>
            <a:r>
              <a:rPr lang="en-US" dirty="0"/>
              <a:t>Raise and support the injured part above the level of the heart, if possible.</a:t>
            </a:r>
          </a:p>
          <a:p>
            <a:r>
              <a:rPr lang="en-US" dirty="0"/>
              <a:t> Avoid touching the wound.</a:t>
            </a:r>
          </a:p>
          <a:p>
            <a:r>
              <a:rPr lang="en-US" dirty="0"/>
              <a:t>Clean the area around the wound with water. Wipe away from the wound and use a clean swab for each stroke. Pat dry. Remove the wound covering and apply a sterile dressing.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If there is a particular risk of infection, advise the casualty to seek medical advice.</a:t>
            </a:r>
          </a:p>
          <a:p>
            <a:pPr>
              <a:buNone/>
            </a:pPr>
            <a:r>
              <a:rPr lang="en-US" b="1" dirty="0"/>
              <a:t>CAUTION</a:t>
            </a:r>
          </a:p>
          <a:p>
            <a:pPr>
              <a:buNone/>
            </a:pPr>
            <a:r>
              <a:rPr lang="en-US" dirty="0"/>
              <a:t>Ask the casualty about tetanus immunization. Seek medical advice if:</a:t>
            </a:r>
          </a:p>
          <a:p>
            <a:r>
              <a:rPr lang="en-US" dirty="0"/>
              <a:t> Has an open wound</a:t>
            </a:r>
          </a:p>
          <a:p>
            <a:r>
              <a:rPr lang="en-US" dirty="0"/>
              <a:t>He has never been immunized</a:t>
            </a:r>
          </a:p>
          <a:p>
            <a:r>
              <a:rPr lang="en-US" dirty="0"/>
              <a:t>He is not sure whether he is up to date on his injections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Direct Pressure</a:t>
            </a:r>
          </a:p>
          <a:p>
            <a:r>
              <a:rPr lang="en-US" dirty="0"/>
              <a:t>Elevation</a:t>
            </a:r>
          </a:p>
          <a:p>
            <a:r>
              <a:rPr lang="en-US" dirty="0"/>
              <a:t>Cold Applications</a:t>
            </a:r>
          </a:p>
          <a:p>
            <a:r>
              <a:rPr lang="en-US" dirty="0"/>
              <a:t>Pressure bandage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YOUR AIMS</a:t>
            </a:r>
          </a:p>
          <a:p>
            <a:r>
              <a:rPr lang="en-US" dirty="0"/>
              <a:t> To control bleeding</a:t>
            </a:r>
          </a:p>
          <a:p>
            <a:r>
              <a:rPr lang="en-US" dirty="0"/>
              <a:t>To minimize the risk of infection</a:t>
            </a:r>
          </a:p>
          <a:p>
            <a:r>
              <a:rPr lang="en-US" dirty="0"/>
              <a:t>To reduce blood flow to the injury, in order to minimize swelling</a:t>
            </a:r>
          </a:p>
          <a:p>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SPECIAL CASE TETANUS</a:t>
            </a:r>
            <a:endParaRPr lang="en-US" dirty="0"/>
          </a:p>
        </p:txBody>
      </p:sp>
      <p:sp>
        <p:nvSpPr>
          <p:cNvPr id="3" name="Content Placeholder 2"/>
          <p:cNvSpPr>
            <a:spLocks noGrp="1"/>
          </p:cNvSpPr>
          <p:nvPr>
            <p:ph idx="1"/>
          </p:nvPr>
        </p:nvSpPr>
        <p:spPr/>
        <p:txBody>
          <a:bodyPr>
            <a:normAutofit lnSpcReduction="10000"/>
          </a:bodyPr>
          <a:lstStyle/>
          <a:p>
            <a:r>
              <a:rPr lang="en-US" dirty="0"/>
              <a:t>This is a dangerous infection caused by a bacterium that lives in soil. </a:t>
            </a:r>
          </a:p>
          <a:p>
            <a:r>
              <a:rPr lang="en-US" dirty="0"/>
              <a:t>If it enters a wound, it multiplies in the damaged tissues and release a toxin that spreads through the nervous system, causing muscle spasms, paralysis, and death.</a:t>
            </a:r>
          </a:p>
          <a:p>
            <a:r>
              <a:rPr lang="en-US" dirty="0"/>
              <a:t> Tetanus can be prevented by immunization, which is normally given in childhood and repeated as boosters in adulthood.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INFECTED WOUND</a:t>
            </a:r>
          </a:p>
        </p:txBody>
      </p:sp>
      <p:sp>
        <p:nvSpPr>
          <p:cNvPr id="3" name="Content Placeholder 2"/>
          <p:cNvSpPr>
            <a:spLocks noGrp="1"/>
          </p:cNvSpPr>
          <p:nvPr>
            <p:ph idx="1"/>
          </p:nvPr>
        </p:nvSpPr>
        <p:spPr/>
        <p:txBody>
          <a:bodyPr>
            <a:normAutofit fontScale="77500" lnSpcReduction="20000"/>
          </a:bodyPr>
          <a:lstStyle/>
          <a:p>
            <a:pPr>
              <a:buNone/>
            </a:pPr>
            <a:r>
              <a:rPr lang="en-US" dirty="0"/>
              <a:t>RECOGNITION</a:t>
            </a:r>
          </a:p>
          <a:p>
            <a:r>
              <a:rPr lang="en-US" dirty="0"/>
              <a:t>Increasing pain and soreness at the site of the wound</a:t>
            </a:r>
          </a:p>
          <a:p>
            <a:r>
              <a:rPr lang="en-US" dirty="0"/>
              <a:t> Swelling, redness, and a feeling of heat around the injury</a:t>
            </a:r>
          </a:p>
          <a:p>
            <a:r>
              <a:rPr lang="en-US" dirty="0"/>
              <a:t> Pus within, or oozing from, the wound</a:t>
            </a:r>
          </a:p>
          <a:p>
            <a:r>
              <a:rPr lang="en-US" dirty="0"/>
              <a:t> Swelling and tenderness of the glands in the neck, armpit, or groin</a:t>
            </a:r>
          </a:p>
          <a:p>
            <a:r>
              <a:rPr lang="en-US" dirty="0"/>
              <a:t>Faint red trails on the skin that lead to the glands in the neck, armpit, or groin</a:t>
            </a:r>
          </a:p>
          <a:p>
            <a:pPr>
              <a:buNone/>
            </a:pPr>
            <a:r>
              <a:rPr lang="en-US" dirty="0"/>
              <a:t>If infection is advanced:</a:t>
            </a:r>
          </a:p>
          <a:p>
            <a:r>
              <a:rPr lang="en-US" dirty="0"/>
              <a:t> Signs of fever, such as sweating,</a:t>
            </a:r>
          </a:p>
          <a:p>
            <a:r>
              <a:rPr lang="en-US" dirty="0"/>
              <a:t>Thirst, shivering, and lethargy</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b="1" dirty="0"/>
              <a:t>YOUR AIMS</a:t>
            </a:r>
          </a:p>
          <a:p>
            <a:r>
              <a:rPr lang="en-US" dirty="0"/>
              <a:t>To prevent further infection</a:t>
            </a:r>
          </a:p>
          <a:p>
            <a:r>
              <a:rPr lang="en-US" dirty="0"/>
              <a:t>To obtain medical advice if necessary</a:t>
            </a:r>
          </a:p>
          <a:p>
            <a:pPr>
              <a:buNone/>
            </a:pPr>
            <a:r>
              <a:rPr lang="en-US" b="1" dirty="0"/>
              <a:t>What to do</a:t>
            </a:r>
          </a:p>
          <a:p>
            <a:r>
              <a:rPr lang="en-US" dirty="0"/>
              <a:t>Cover the wound with a sterile dressing and bandage it in place.</a:t>
            </a:r>
          </a:p>
          <a:p>
            <a:r>
              <a:rPr lang="en-US" dirty="0"/>
              <a:t>Raise and support the injured part with a sling and/or bandages.</a:t>
            </a:r>
          </a:p>
          <a:p>
            <a:r>
              <a:rPr lang="en-US" dirty="0"/>
              <a:t>This helps reduce the swelling around the injury.</a:t>
            </a:r>
          </a:p>
          <a:p>
            <a:r>
              <a:rPr lang="en-US" dirty="0"/>
              <a:t>Advise the casualty to seek medical advice. If infection is</a:t>
            </a:r>
          </a:p>
          <a:p>
            <a:pPr>
              <a:buNone/>
            </a:pPr>
            <a:r>
              <a:rPr lang="en-US" dirty="0"/>
              <a:t>advanced (with signs of fever, </a:t>
            </a:r>
            <a:r>
              <a:rPr lang="en-US" dirty="0" err="1"/>
              <a:t>e.g</a:t>
            </a:r>
            <a:r>
              <a:rPr lang="en-US" dirty="0"/>
              <a:t> sweating, shivering, and</a:t>
            </a:r>
          </a:p>
          <a:p>
            <a:pPr>
              <a:buNone/>
            </a:pPr>
            <a:r>
              <a:rPr lang="en-US" dirty="0"/>
              <a:t>lethargy), take or send the casualty to the hospital.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BLISTERS</a:t>
            </a:r>
            <a:endParaRPr lang="en-US" dirty="0"/>
          </a:p>
        </p:txBody>
      </p:sp>
      <p:sp>
        <p:nvSpPr>
          <p:cNvPr id="3" name="Content Placeholder 2"/>
          <p:cNvSpPr>
            <a:spLocks noGrp="1"/>
          </p:cNvSpPr>
          <p:nvPr>
            <p:ph idx="1"/>
          </p:nvPr>
        </p:nvSpPr>
        <p:spPr/>
        <p:txBody>
          <a:bodyPr>
            <a:normAutofit/>
          </a:bodyPr>
          <a:lstStyle/>
          <a:p>
            <a:pPr>
              <a:buNone/>
            </a:pPr>
            <a:r>
              <a:rPr lang="en-US" b="1" dirty="0"/>
              <a:t>CAUTION</a:t>
            </a:r>
          </a:p>
          <a:p>
            <a:r>
              <a:rPr lang="en-US" dirty="0"/>
              <a:t>Do not burst a blister because it increases the risk of infection.</a:t>
            </a:r>
          </a:p>
          <a:p>
            <a:r>
              <a:rPr lang="en-US" b="1" dirty="0"/>
              <a:t>Blisters occur when the skin is repeatedly rubbed against another surface or when it is exposed to heat</a:t>
            </a:r>
            <a:r>
              <a:rPr lang="en-US" dirty="0"/>
              <a:t>. The damaged area of skin leaks tissue fluid that collects under the top layer of the skin , forming a blister</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dirty="0"/>
              <a:t>WHAT TO DO</a:t>
            </a:r>
          </a:p>
          <a:p>
            <a:r>
              <a:rPr lang="en-US" dirty="0"/>
              <a:t>Wash the area with clean water and rinse.</a:t>
            </a:r>
          </a:p>
          <a:p>
            <a:r>
              <a:rPr lang="en-US" dirty="0"/>
              <a:t>Gently pat the area and surrounding skin thoroughly dry with a sterile gauze pad. </a:t>
            </a:r>
          </a:p>
          <a:p>
            <a:r>
              <a:rPr lang="en-US" dirty="0"/>
              <a:t>Cover the blister with an adhesive dressing; make sure the pad of the bandage is larger than the blister. </a:t>
            </a:r>
          </a:p>
          <a:p>
            <a:r>
              <a:rPr lang="en-US" dirty="0"/>
              <a:t>Use a blister bandage, which has a cushioned pad that provides extra protection and comfort.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SCALP AND HEAD WOUNDS</a:t>
            </a:r>
          </a:p>
        </p:txBody>
      </p:sp>
      <p:sp>
        <p:nvSpPr>
          <p:cNvPr id="3" name="Content Placeholder 2"/>
          <p:cNvSpPr>
            <a:spLocks noGrp="1"/>
          </p:cNvSpPr>
          <p:nvPr>
            <p:ph idx="1"/>
          </p:nvPr>
        </p:nvSpPr>
        <p:spPr/>
        <p:txBody>
          <a:bodyPr>
            <a:normAutofit fontScale="92500" lnSpcReduction="20000"/>
          </a:bodyPr>
          <a:lstStyle/>
          <a:p>
            <a:r>
              <a:rPr lang="en-US" dirty="0"/>
              <a:t>The scalp has many small blood vessels running close to the skin surface, so any cut can result in profuse bleeding.</a:t>
            </a:r>
          </a:p>
          <a:p>
            <a:r>
              <a:rPr lang="en-US" dirty="0"/>
              <a:t>In some cases, however, a scalp wound may form part of a more serious underlying head injury, such as a skull fracture, or may be associated with a neck injury. </a:t>
            </a:r>
          </a:p>
          <a:p>
            <a:r>
              <a:rPr lang="en-US" dirty="0"/>
              <a:t>A scalp wound should be very carefully examined, particularly if it is possible that signs of a serious head injury are being masked by alcohol or drug intoxication.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a:t>CAUTION</a:t>
            </a:r>
          </a:p>
          <a:p>
            <a:r>
              <a:rPr lang="en-US" dirty="0"/>
              <a:t>If at any stage the person loses consciousness and is not breathing normally, begin CPR with chest compressions.</a:t>
            </a:r>
          </a:p>
          <a:p>
            <a:pPr>
              <a:buNone/>
            </a:pPr>
            <a:r>
              <a:rPr lang="en-US" dirty="0"/>
              <a:t>YOUR AIMS</a:t>
            </a:r>
          </a:p>
          <a:p>
            <a:pPr>
              <a:buNone/>
            </a:pPr>
            <a:r>
              <a:rPr lang="en-US" dirty="0"/>
              <a:t>■ To control bleeding</a:t>
            </a:r>
          </a:p>
          <a:p>
            <a:pPr>
              <a:buNone/>
            </a:pPr>
            <a:r>
              <a:rPr lang="en-US" dirty="0"/>
              <a:t>■ To arrange transportation to the hospital</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a:t>
            </a:r>
          </a:p>
        </p:txBody>
      </p:sp>
      <p:sp>
        <p:nvSpPr>
          <p:cNvPr id="3" name="Content Placeholder 2"/>
          <p:cNvSpPr>
            <a:spLocks noGrp="1"/>
          </p:cNvSpPr>
          <p:nvPr>
            <p:ph idx="1"/>
          </p:nvPr>
        </p:nvSpPr>
        <p:spPr/>
        <p:txBody>
          <a:bodyPr>
            <a:noAutofit/>
          </a:bodyPr>
          <a:lstStyle/>
          <a:p>
            <a:r>
              <a:rPr lang="en-US" sz="2800" dirty="0"/>
              <a:t>If there are any displaced flaps of skin at the injury site, carefully replace them over the wound. </a:t>
            </a:r>
          </a:p>
          <a:p>
            <a:r>
              <a:rPr lang="en-US" sz="2800" dirty="0"/>
              <a:t>Reassure the casualty.</a:t>
            </a:r>
          </a:p>
          <a:p>
            <a:r>
              <a:rPr lang="en-US" sz="2800" dirty="0"/>
              <a:t>Cover the wound with a sterile dressing or a large clean, gauze pad. </a:t>
            </a:r>
          </a:p>
          <a:p>
            <a:r>
              <a:rPr lang="en-US" sz="2800" dirty="0"/>
              <a:t>Apply firm, direct pressure on the pad to help control bleeding, To reduce blood loss, and minimize the risk of shock</a:t>
            </a:r>
            <a:r>
              <a:rPr lang="en-US" sz="2400" dirty="0"/>
              <a:t>.</a:t>
            </a:r>
          </a:p>
          <a:p>
            <a:endParaRPr lang="en-US" sz="24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Keep the pad in place with a roller bandage to secure the pad and maintain pressure.</a:t>
            </a:r>
          </a:p>
          <a:p>
            <a:r>
              <a:rPr lang="en-US" dirty="0"/>
              <a:t>Help the casualty lie down with her head and shoulders slightly raised. If she feels dizzy or shows any signs of shock, call for emergency help. </a:t>
            </a:r>
          </a:p>
          <a:p>
            <a:r>
              <a:rPr lang="en-US" dirty="0"/>
              <a:t>Monitor and record vital</a:t>
            </a:r>
            <a:r>
              <a:rPr lang="en-US" b="1" dirty="0"/>
              <a:t> </a:t>
            </a:r>
            <a:r>
              <a:rPr lang="en-US" dirty="0"/>
              <a:t>signs—level of response, breathing, and pulse—while waiting for help.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13288</TotalTime>
  <Words>21628</Words>
  <Application>Microsoft Office PowerPoint</Application>
  <PresentationFormat>On-screen Show (4:3)</PresentationFormat>
  <Paragraphs>1543</Paragraphs>
  <Slides>369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369</vt:i4>
      </vt:variant>
    </vt:vector>
  </HeadingPairs>
  <TitlesOfParts>
    <vt:vector size="374" baseType="lpstr">
      <vt:lpstr>Arial</vt:lpstr>
      <vt:lpstr>Calibri</vt:lpstr>
      <vt:lpstr>Times New Roman</vt:lpstr>
      <vt:lpstr>Wingdings</vt:lpstr>
      <vt:lpstr>Office Theme</vt:lpstr>
      <vt:lpstr>First Aid</vt:lpstr>
      <vt:lpstr>Module content</vt:lpstr>
      <vt:lpstr>Objectives</vt:lpstr>
      <vt:lpstr>CONCEPTS AND PRINCIPLES OF FIRST AID</vt:lpstr>
      <vt:lpstr>PowerPoint Presentation</vt:lpstr>
      <vt:lpstr>Objectives of first aid</vt:lpstr>
      <vt:lpstr>PowerPoint Presentation</vt:lpstr>
      <vt:lpstr>PowerPoint Presentation</vt:lpstr>
      <vt:lpstr>PowerPoint Presentation</vt:lpstr>
      <vt:lpstr>PowerPoint Presentation</vt:lpstr>
      <vt:lpstr>Purpose of First aid</vt:lpstr>
      <vt:lpstr>PowerPoint Presentation</vt:lpstr>
      <vt:lpstr>Principles of first aid</vt:lpstr>
      <vt:lpstr>FIRST AID PRIORITIES</vt:lpstr>
      <vt:lpstr>PowerPoint Presentation</vt:lpstr>
      <vt:lpstr>Responsibilities of a first aider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FIRES</vt:lpstr>
      <vt:lpstr>PowerPoint Presentation</vt:lpstr>
      <vt:lpstr>THE ELEMENT OF FIRE</vt:lpstr>
      <vt:lpstr>PowerPoint Presentation</vt:lpstr>
      <vt:lpstr>PowerPoint Presentation</vt:lpstr>
      <vt:lpstr>PowerPoint Presentation</vt:lpstr>
      <vt:lpstr>PowerPoint Presentation</vt:lpstr>
      <vt:lpstr>PowerPoint Presentation</vt:lpstr>
      <vt:lpstr>PowerPoint Presentation</vt:lpstr>
      <vt:lpstr>CLOTHING ON FIRE</vt:lpstr>
      <vt:lpstr>PowerPoint Presentation</vt:lpstr>
      <vt:lpstr>PowerPoint Presentation</vt:lpstr>
      <vt:lpstr>Methods of fire extinguishing</vt:lpstr>
      <vt:lpstr>Methods of fire extinguishing</vt:lpstr>
      <vt:lpstr>PowerPoint Presentation</vt:lpstr>
      <vt:lpstr>PowerPoint Presentation</vt:lpstr>
      <vt:lpstr>PowerPoint Presentation</vt:lpstr>
      <vt:lpstr>PowerPoint Presentation</vt:lpstr>
      <vt:lpstr>PowerPoint Presentation</vt:lpstr>
      <vt:lpstr>PowerPoint Presentation</vt:lpstr>
      <vt:lpstr>Common Emergencies</vt:lpstr>
      <vt:lpstr>PowerPoint Presentation</vt:lpstr>
      <vt:lpstr>Asphyxia</vt:lpstr>
      <vt:lpstr>Causes</vt:lpstr>
      <vt:lpstr>Signs and symptoms</vt:lpstr>
      <vt:lpstr>PowerPoint Presentation</vt:lpstr>
      <vt:lpstr>First aid of asphyxia</vt:lpstr>
      <vt:lpstr>PowerPoint Presentation</vt:lpstr>
      <vt:lpstr>Drowning</vt:lpstr>
      <vt:lpstr>PowerPoint Presentation</vt:lpstr>
      <vt:lpstr>The signs and symptoms of Near Drowning include: </vt:lpstr>
      <vt:lpstr>First aid tips for Near Drowning:</vt:lpstr>
      <vt:lpstr>First aid of drowning victim </vt:lpstr>
      <vt:lpstr>PowerPoint Presentation</vt:lpstr>
      <vt:lpstr>PowerPoint Presentation</vt:lpstr>
      <vt:lpstr>PowerPoint Presentation</vt:lpstr>
      <vt:lpstr>BLEEDING AND TYPES OF WOUND</vt:lpstr>
      <vt:lpstr>PowerPoint Presentation</vt:lpstr>
      <vt:lpstr>HOW WOUNDS HEAL</vt:lpstr>
      <vt:lpstr>PowerPoint Presentation</vt:lpstr>
      <vt:lpstr>SEVERE EXTERNAL BLEEDING</vt:lpstr>
      <vt:lpstr>PowerPoint Presentation</vt:lpstr>
      <vt:lpstr>YOUR AIMS</vt:lpstr>
      <vt:lpstr>What to do</vt:lpstr>
      <vt:lpstr>PowerPoint Presentation</vt:lpstr>
      <vt:lpstr>PowerPoint Presentation</vt:lpstr>
      <vt:lpstr>PowerPoint Presentation</vt:lpstr>
      <vt:lpstr>If there’s an object in the wound</vt:lpstr>
      <vt:lpstr>PowerPoint Presentation</vt:lpstr>
      <vt:lpstr>CAUTION</vt:lpstr>
      <vt:lpstr>PowerPoint Presentation</vt:lpstr>
      <vt:lpstr>CUTS AND SCRAPES</vt:lpstr>
      <vt:lpstr>What to do</vt:lpstr>
      <vt:lpstr>PowerPoint Presentation</vt:lpstr>
      <vt:lpstr>PowerPoint Presentation</vt:lpstr>
      <vt:lpstr>SPECIAL CASE TETANUS</vt:lpstr>
      <vt:lpstr>INFECTED WOUND</vt:lpstr>
      <vt:lpstr>PowerPoint Presentation</vt:lpstr>
      <vt:lpstr>BLISTERS</vt:lpstr>
      <vt:lpstr>PowerPoint Presentation</vt:lpstr>
      <vt:lpstr>SCALP AND HEAD WOUNDS</vt:lpstr>
      <vt:lpstr>PowerPoint Presentation</vt:lpstr>
      <vt:lpstr>What to do:</vt:lpstr>
      <vt:lpstr>PowerPoint Presentation</vt:lpstr>
      <vt:lpstr>PowerPoint Presentation</vt:lpstr>
      <vt:lpstr>EYE WOUND</vt:lpstr>
      <vt:lpstr>PowerPoint Presentation</vt:lpstr>
      <vt:lpstr>What to do</vt:lpstr>
      <vt:lpstr>PowerPoint Presentation</vt:lpstr>
      <vt:lpstr>PowerPoint Presentation</vt:lpstr>
      <vt:lpstr>BLEEDING FROM THE EAR</vt:lpstr>
      <vt:lpstr>PowerPoint Presentation</vt:lpstr>
      <vt:lpstr>PowerPoint Presentation</vt:lpstr>
      <vt:lpstr>NOSE BLEEDING</vt:lpstr>
      <vt:lpstr>PowerPoint Presentation</vt:lpstr>
      <vt:lpstr>PowerPoint Presentation</vt:lpstr>
      <vt:lpstr>PowerPoint Presentation</vt:lpstr>
      <vt:lpstr>SPECIAL CASE FOR A YOUNG CHILD</vt:lpstr>
      <vt:lpstr>KNOCKED-OUT ADULT TOOTH </vt:lpstr>
      <vt:lpstr>CAUTION</vt:lpstr>
      <vt:lpstr>BLEEDING FROM THE MOUTH</vt:lpstr>
      <vt:lpstr>What to do</vt:lpstr>
      <vt:lpstr>PowerPoint Presentation</vt:lpstr>
      <vt:lpstr>SPECIAL CASE, BLEEDING SOCKET</vt:lpstr>
      <vt:lpstr>INTERNAL BLEEDING</vt:lpstr>
      <vt:lpstr>PowerPoint Presentation</vt:lpstr>
      <vt:lpstr>Recognition</vt:lpstr>
      <vt:lpstr>PowerPoint Presentation</vt:lpstr>
      <vt:lpstr>PowerPoint Presentation</vt:lpstr>
      <vt:lpstr>Shock</vt:lpstr>
      <vt:lpstr>Signs/Symptoms: </vt:lpstr>
      <vt:lpstr>PowerPoint Presentation</vt:lpstr>
      <vt:lpstr>PowerPoint Presentation</vt:lpstr>
      <vt:lpstr>PowerPoint Presentation</vt:lpstr>
      <vt:lpstr>PowerPoint Presentation</vt:lpstr>
      <vt:lpstr>CAUTION</vt:lpstr>
      <vt:lpstr>PowerPoint Presentation</vt:lpstr>
      <vt:lpstr>PowerPoint Presentation</vt:lpstr>
      <vt:lpstr>RECOGNITION</vt:lpstr>
      <vt:lpstr>Your aims</vt:lpstr>
      <vt:lpstr>What to do</vt:lpstr>
      <vt:lpstr>PowerPoint Presentation</vt:lpstr>
      <vt:lpstr>FINGER WOUND</vt:lpstr>
      <vt:lpstr>CAUTION</vt:lpstr>
      <vt:lpstr>YOUR AIMS</vt:lpstr>
      <vt:lpstr>What to do</vt:lpstr>
      <vt:lpstr>PowerPoint Presentation</vt:lpstr>
      <vt:lpstr>WOUND TO THE PALM</vt:lpstr>
      <vt:lpstr>PowerPoint Presentation</vt:lpstr>
      <vt:lpstr>YOUR AIMS </vt:lpstr>
      <vt:lpstr>PowerPoint Presentation</vt:lpstr>
      <vt:lpstr>PowerPoint Presentation</vt:lpstr>
      <vt:lpstr>WOUND AT A JOINT CREASE</vt:lpstr>
      <vt:lpstr>PowerPoint Presentation</vt:lpstr>
      <vt:lpstr>What to do</vt:lpstr>
      <vt:lpstr>ABDOMINAL WOUND </vt:lpstr>
      <vt:lpstr>What to do</vt:lpstr>
      <vt:lpstr>CAUTION</vt:lpstr>
      <vt:lpstr>YOUR AIMS</vt:lpstr>
      <vt:lpstr> VAGINAL BLEEDING </vt:lpstr>
      <vt:lpstr>PowerPoint Presentation</vt:lpstr>
      <vt:lpstr>PowerPoint Presentation</vt:lpstr>
      <vt:lpstr>PowerPoint Presentation</vt:lpstr>
      <vt:lpstr>BLEEDING VARICOSE VEIN </vt:lpstr>
      <vt:lpstr>YOUR AIMS</vt:lpstr>
      <vt:lpstr>What to do</vt:lpstr>
      <vt:lpstr>PowerPoint Presentation</vt:lpstr>
      <vt:lpstr>PowerPoint Presentation</vt:lpstr>
      <vt:lpstr>SEIZURES IN ADULTS </vt:lpstr>
      <vt:lpstr>PowerPoint Presentation</vt:lpstr>
      <vt:lpstr>CAUTION</vt:lpstr>
      <vt:lpstr>ABSENT SEIZURES</vt:lpstr>
      <vt:lpstr>PowerPoint Presentation</vt:lpstr>
      <vt:lpstr>What to do</vt:lpstr>
      <vt:lpstr>PowerPoint Presentation</vt:lpstr>
      <vt:lpstr>RECOGNITION</vt:lpstr>
      <vt:lpstr>PowerPoint Presentation</vt:lpstr>
      <vt:lpstr>YOUR AIMS</vt:lpstr>
      <vt:lpstr>SEIZURES IN CHILDREN</vt:lpstr>
      <vt:lpstr>PowerPoint Presentation</vt:lpstr>
      <vt:lpstr>RECOGNITION</vt:lpstr>
      <vt:lpstr>YOUR AIMS</vt:lpstr>
      <vt:lpstr>PowerPoint Presentation</vt:lpstr>
      <vt:lpstr>PowerPoint Presentation</vt:lpstr>
      <vt:lpstr>FRACTURES</vt:lpstr>
      <vt:lpstr>OPEN AND CLOSED FRACTURES</vt:lpstr>
      <vt:lpstr>Types of fracture:</vt:lpstr>
      <vt:lpstr>PowerPoint Presentation</vt:lpstr>
      <vt:lpstr>STABLE AND UNSTABLE FRACTURES</vt:lpstr>
      <vt:lpstr> CLOSED FRACTURE</vt:lpstr>
      <vt:lpstr>PowerPoint Presentation</vt:lpstr>
      <vt:lpstr>PowerPoint Presentation</vt:lpstr>
      <vt:lpstr>CAUTION</vt:lpstr>
      <vt:lpstr> Open fracture</vt:lpstr>
      <vt:lpstr>PowerPoint Presentation</vt:lpstr>
      <vt:lpstr>CASUALTY</vt:lpstr>
      <vt:lpstr>YOUR AIMS</vt:lpstr>
      <vt:lpstr>PROTRUDING BONE</vt:lpstr>
      <vt:lpstr>DISLOCATED JOINT</vt:lpstr>
      <vt:lpstr>PowerPoint Presentation</vt:lpstr>
      <vt:lpstr>What to do</vt:lpstr>
      <vt:lpstr>PowerPoint Presentation</vt:lpstr>
      <vt:lpstr>CAUTION</vt:lpstr>
      <vt:lpstr>RECOGNITION</vt:lpstr>
      <vt:lpstr>YOUR AIMS</vt:lpstr>
      <vt:lpstr>Injuries to the soft tissues:</vt:lpstr>
      <vt:lpstr>Injuries to the soft tissues</vt:lpstr>
      <vt:lpstr>Injuries to the soft tissues:</vt:lpstr>
      <vt:lpstr>Injuries to the soft tissues:</vt:lpstr>
      <vt:lpstr>Management:</vt:lpstr>
      <vt:lpstr>PowerPoint Presentation</vt:lpstr>
      <vt:lpstr>Group discussions and presentations</vt:lpstr>
      <vt:lpstr>HEAD INJURY </vt:lpstr>
      <vt:lpstr>PowerPoint Presentation</vt:lpstr>
      <vt:lpstr>Causes of head injury</vt:lpstr>
      <vt:lpstr>Signs and symptoms</vt:lpstr>
      <vt:lpstr>PowerPoint Presentation</vt:lpstr>
      <vt:lpstr>PowerPoint Presentation</vt:lpstr>
      <vt:lpstr>PowerPoint Presentation</vt:lpstr>
      <vt:lpstr>PowerPoint Presentation</vt:lpstr>
      <vt:lpstr>RIB INJURY</vt:lpstr>
      <vt:lpstr>PowerPoint Presentation</vt:lpstr>
      <vt:lpstr>Signs</vt:lpstr>
      <vt:lpstr>PowerPoint Presentation</vt:lpstr>
      <vt:lpstr>PENETRATING CHEST WOUND</vt:lpstr>
      <vt:lpstr>FRACTURED PELVIS</vt:lpstr>
      <vt:lpstr>RECOGNITION</vt:lpstr>
      <vt:lpstr>PowerPoint Presentation</vt:lpstr>
      <vt:lpstr>PowerPoint Presentation</vt:lpstr>
      <vt:lpstr>SPINAL INJURY</vt:lpstr>
      <vt:lpstr>PowerPoint Presentation</vt:lpstr>
      <vt:lpstr>PowerPoint Presentation</vt:lpstr>
      <vt:lpstr>Signs</vt:lpstr>
      <vt:lpstr>PowerPoint Presentation</vt:lpstr>
      <vt:lpstr>PowerPoint Presentation</vt:lpstr>
      <vt:lpstr>For a conscious casualty:</vt:lpstr>
      <vt:lpstr>PowerPoint Presentation</vt:lpstr>
      <vt:lpstr>For an unconscious casualty</vt:lpstr>
      <vt:lpstr>PowerPoint Presentation</vt:lpstr>
      <vt:lpstr>PowerPoint Presentation</vt:lpstr>
      <vt:lpstr>CAUTION</vt:lpstr>
      <vt:lpstr>PowerPoint Presentation</vt:lpstr>
      <vt:lpstr>BITES, STINGS AND FOREIGN BODIES</vt:lpstr>
      <vt:lpstr>YOUR AIMS</vt:lpstr>
      <vt:lpstr>What to do</vt:lpstr>
      <vt:lpstr>PowerPoint Presentation</vt:lpstr>
      <vt:lpstr>SPECIAL CASE  EMBEDDED SPLINTER</vt:lpstr>
      <vt:lpstr>ANIMAL AND HUMAN BITES</vt:lpstr>
      <vt:lpstr>PowerPoint Presentation</vt:lpstr>
      <vt:lpstr>PowerPoint Presentation</vt:lpstr>
      <vt:lpstr>PowerPoint Presentation</vt:lpstr>
      <vt:lpstr>PowerPoint Presentation</vt:lpstr>
      <vt:lpstr>PowerPoint Presentation</vt:lpstr>
      <vt:lpstr>SNAKE BITE</vt:lpstr>
      <vt:lpstr>Signs</vt:lpstr>
      <vt:lpstr>PowerPoint Presentation</vt:lpstr>
      <vt:lpstr>What to do</vt:lpstr>
      <vt:lpstr>PowerPoint Presentation</vt:lpstr>
      <vt:lpstr>CAUTION</vt:lpstr>
      <vt:lpstr>Management</vt:lpstr>
      <vt:lpstr>Indications for AntivenomPolyvalent</vt:lpstr>
      <vt:lpstr>PowerPoint Presentation</vt:lpstr>
      <vt:lpstr> Administration of Antivenom:</vt:lpstr>
      <vt:lpstr>PowerPoint Presentation</vt:lpstr>
      <vt:lpstr>INSECT STING</vt:lpstr>
      <vt:lpstr>SIGNS</vt:lpstr>
      <vt:lpstr>What to do:</vt:lpstr>
      <vt:lpstr>PowerPoint Presentation</vt:lpstr>
      <vt:lpstr>TICK BITES</vt:lpstr>
      <vt:lpstr>What to do</vt:lpstr>
      <vt:lpstr>Other bites and stings</vt:lpstr>
      <vt:lpstr>Signs</vt:lpstr>
      <vt:lpstr>PowerPoint Presentation</vt:lpstr>
      <vt:lpstr>STINGS FROM SEA CREATURES</vt:lpstr>
      <vt:lpstr>Signs</vt:lpstr>
      <vt:lpstr>What to do</vt:lpstr>
      <vt:lpstr>MARINE PUNCTURE WOUND</vt:lpstr>
      <vt:lpstr>What to do</vt:lpstr>
      <vt:lpstr>FOREIGN BODIES</vt:lpstr>
      <vt:lpstr>PowerPoint Presentation</vt:lpstr>
      <vt:lpstr>PowerPoint Presentation</vt:lpstr>
      <vt:lpstr>“five-and-five" approach</vt:lpstr>
      <vt:lpstr>PowerPoint Presentation</vt:lpstr>
      <vt:lpstr>To perform abdominal thrusts (the Heimlich maneuver) on someone else </vt:lpstr>
      <vt:lpstr>PowerPoint Presentation</vt:lpstr>
      <vt:lpstr>PowerPoint Presentation</vt:lpstr>
      <vt:lpstr>PowerPoint Presentation</vt:lpstr>
      <vt:lpstr>PowerPoint Presentation</vt:lpstr>
      <vt:lpstr>To perform the Heimlich maneuver on yourself</vt:lpstr>
      <vt:lpstr>PowerPoint Presentation</vt:lpstr>
      <vt:lpstr>PowerPoint Presentation</vt:lpstr>
      <vt:lpstr>PowerPoint Presentation</vt:lpstr>
      <vt:lpstr>PowerPoint Presentation</vt:lpstr>
      <vt:lpstr>PowerPoint Presentation</vt:lpstr>
      <vt:lpstr>PowerPoint Presentation</vt:lpstr>
      <vt:lpstr>Management of the unconscious infant/child</vt:lpstr>
      <vt:lpstr>PowerPoint Presentation</vt:lpstr>
      <vt:lpstr>FOREIGN OBJECT IN THE EYE </vt:lpstr>
      <vt:lpstr>YOUR AIM </vt:lpstr>
      <vt:lpstr>WHAT TO DO </vt:lpstr>
      <vt:lpstr>PowerPoint Presentation</vt:lpstr>
      <vt:lpstr> OBJECT  IS UNDER UPPER EYELID</vt:lpstr>
      <vt:lpstr>FB IN EAR</vt:lpstr>
      <vt:lpstr>WHAT TO DO</vt:lpstr>
      <vt:lpstr> I NSECT INSIDE THE EAR</vt:lpstr>
      <vt:lpstr>FB IN NOSE</vt:lpstr>
      <vt:lpstr>Signs</vt:lpstr>
      <vt:lpstr>What to do</vt:lpstr>
      <vt:lpstr>Burns and scalds</vt:lpstr>
      <vt:lpstr>PowerPoint Presentation</vt:lpstr>
      <vt:lpstr>PowerPoint Presentation</vt:lpstr>
      <vt:lpstr>PowerPoint Presentation</vt:lpstr>
      <vt:lpstr>PowerPoint Presentation</vt:lpstr>
      <vt:lpstr>PowerPoint Presentation</vt:lpstr>
      <vt:lpstr>Total Body Surface Area (TBSA)  </vt:lpstr>
      <vt:lpstr>To treat a burn, follow the first aid advice below: </vt:lpstr>
      <vt:lpstr>PowerPoint Presentation</vt:lpstr>
      <vt:lpstr>Burns that require hospitalization</vt:lpstr>
      <vt:lpstr>PowerPoint Presentation</vt:lpstr>
      <vt:lpstr>Unconsciousness</vt:lpstr>
      <vt:lpstr>COMA</vt:lpstr>
      <vt:lpstr>TYPES OF UNCONSCIOUSNESS</vt:lpstr>
      <vt:lpstr>PowerPoint Presentation</vt:lpstr>
      <vt:lpstr>FIRST AID MANAGEMENT</vt:lpstr>
      <vt:lpstr>PowerPoint Presentation</vt:lpstr>
      <vt:lpstr>PowerPoint Presentation</vt:lpstr>
      <vt:lpstr>PowerPoint Presentation</vt:lpstr>
      <vt:lpstr>PowerPoint Presentation</vt:lpstr>
      <vt:lpstr>PowerPoint Presentation</vt:lpstr>
      <vt:lpstr>PowerPoint Presentation</vt:lpstr>
      <vt:lpstr>Stroke</vt:lpstr>
      <vt:lpstr>PowerPoint Presentation</vt:lpstr>
      <vt:lpstr>Signs/symptoms:</vt:lpstr>
      <vt:lpstr>Management:</vt:lpstr>
      <vt:lpstr>PowerPoint Presentation</vt:lpstr>
      <vt:lpstr>FIRST AID MATERIALS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MATERIALS FOR A GENERAL FIRST AID KIT </vt:lpstr>
      <vt:lpstr>PowerPoint Presentation</vt:lpstr>
      <vt:lpstr>PowerPoint Presentation</vt:lpstr>
      <vt:lpstr>BANDAGING </vt:lpstr>
      <vt:lpstr>PowerPoint Presentation</vt:lpstr>
      <vt:lpstr>TYPES OF BANDAGES</vt:lpstr>
      <vt:lpstr>GENERAL PRINCIPLES</vt:lpstr>
      <vt:lpstr>PowerPoint Presentation</vt:lpstr>
      <vt:lpstr>PowerPoint Presentation</vt:lpstr>
      <vt:lpstr>PowerPoint Presentation</vt:lpstr>
      <vt:lpstr>TERMS USED IN ROLLER BANDAGING</vt:lpstr>
      <vt:lpstr>PowerPoint Presentation</vt:lpstr>
      <vt:lpstr>Special Bandages:</vt:lpstr>
      <vt:lpstr>STEPS OF APPLYING ROLLAR BANDAGE:</vt:lpstr>
      <vt:lpstr>TYING THE BANDAGE</vt:lpstr>
      <vt:lpstr>SLINGS</vt:lpstr>
      <vt:lpstr>Arm Sling</vt:lpstr>
      <vt:lpstr>Method of Application</vt:lpstr>
      <vt:lpstr>PowerPoint Presentation</vt:lpstr>
      <vt:lpstr>Elevation Sling</vt:lpstr>
      <vt:lpstr>PowerPoint Presentation</vt:lpstr>
      <vt:lpstr>Method of Application</vt:lpstr>
      <vt:lpstr>PowerPoint Presentation</vt:lpstr>
      <vt:lpstr>Method of Application:-</vt:lpstr>
      <vt:lpstr>Improvised Sling</vt:lpstr>
      <vt:lpstr>SPLINTS</vt:lpstr>
      <vt:lpstr>PowerPoint Presentation</vt:lpstr>
      <vt:lpstr>Uses of Thomas splint:-</vt:lpstr>
      <vt:lpstr>Transportation of a casualty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dc:title>
  <dc:creator>Angie</dc:creator>
  <cp:lastModifiedBy>Onchagwa Collins</cp:lastModifiedBy>
  <cp:revision>499</cp:revision>
  <dcterms:created xsi:type="dcterms:W3CDTF">2019-11-07T17:57:04Z</dcterms:created>
  <dcterms:modified xsi:type="dcterms:W3CDTF">2021-07-26T09:25:59Z</dcterms:modified>
</cp:coreProperties>
</file>