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6"/>
  </p:notesMasterIdLst>
  <p:handoutMasterIdLst>
    <p:handoutMasterId r:id="rId57"/>
  </p:handoutMasterIdLst>
  <p:sldIdLst>
    <p:sldId id="256" r:id="rId2"/>
    <p:sldId id="305" r:id="rId3"/>
    <p:sldId id="257" r:id="rId4"/>
    <p:sldId id="304" r:id="rId5"/>
    <p:sldId id="258" r:id="rId6"/>
    <p:sldId id="267" r:id="rId7"/>
    <p:sldId id="284" r:id="rId8"/>
    <p:sldId id="306" r:id="rId9"/>
    <p:sldId id="269" r:id="rId10"/>
    <p:sldId id="260" r:id="rId11"/>
    <p:sldId id="307" r:id="rId12"/>
    <p:sldId id="262" r:id="rId13"/>
    <p:sldId id="285" r:id="rId14"/>
    <p:sldId id="308" r:id="rId15"/>
    <p:sldId id="263" r:id="rId16"/>
    <p:sldId id="286" r:id="rId17"/>
    <p:sldId id="301" r:id="rId18"/>
    <p:sldId id="302" r:id="rId19"/>
    <p:sldId id="268" r:id="rId20"/>
    <p:sldId id="309" r:id="rId21"/>
    <p:sldId id="293" r:id="rId22"/>
    <p:sldId id="294" r:id="rId23"/>
    <p:sldId id="273" r:id="rId24"/>
    <p:sldId id="274" r:id="rId25"/>
    <p:sldId id="275" r:id="rId26"/>
    <p:sldId id="295" r:id="rId27"/>
    <p:sldId id="303" r:id="rId28"/>
    <p:sldId id="296" r:id="rId29"/>
    <p:sldId id="297" r:id="rId30"/>
    <p:sldId id="298" r:id="rId31"/>
    <p:sldId id="299" r:id="rId32"/>
    <p:sldId id="265" r:id="rId33"/>
    <p:sldId id="287" r:id="rId34"/>
    <p:sldId id="276" r:id="rId35"/>
    <p:sldId id="277" r:id="rId36"/>
    <p:sldId id="266" r:id="rId37"/>
    <p:sldId id="289" r:id="rId38"/>
    <p:sldId id="281" r:id="rId39"/>
    <p:sldId id="282" r:id="rId40"/>
    <p:sldId id="288" r:id="rId41"/>
    <p:sldId id="278" r:id="rId42"/>
    <p:sldId id="290" r:id="rId43"/>
    <p:sldId id="279" r:id="rId44"/>
    <p:sldId id="291" r:id="rId45"/>
    <p:sldId id="300" r:id="rId46"/>
    <p:sldId id="292" r:id="rId47"/>
    <p:sldId id="280" r:id="rId48"/>
    <p:sldId id="310" r:id="rId49"/>
    <p:sldId id="311" r:id="rId50"/>
    <p:sldId id="270" r:id="rId51"/>
    <p:sldId id="271" r:id="rId52"/>
    <p:sldId id="272" r:id="rId53"/>
    <p:sldId id="259" r:id="rId54"/>
    <p:sldId id="283" r:id="rId5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1" d="100"/>
          <a:sy n="81" d="100"/>
        </p:scale>
        <p:origin x="105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6" d="100"/>
          <a:sy n="56" d="100"/>
        </p:scale>
        <p:origin x="-2826"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Formulations of drugs</a:t>
            </a: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Okoth </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5CC6C41-1B50-4273-B8EE-60DD388D859D}" type="slidenum">
              <a:rPr lang="en-US" smtClean="0"/>
              <a:t>‹#›</a:t>
            </a:fld>
            <a:endParaRPr lang="en-US"/>
          </a:p>
        </p:txBody>
      </p:sp>
    </p:spTree>
    <p:extLst>
      <p:ext uri="{BB962C8B-B14F-4D97-AF65-F5344CB8AC3E}">
        <p14:creationId xmlns:p14="http://schemas.microsoft.com/office/powerpoint/2010/main" val="320309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9ED48AF-8CAB-4FA3-9B60-23B25B3A0054}" type="datetimeFigureOut">
              <a:rPr lang="en-US" smtClean="0"/>
              <a:pPr/>
              <a:t>10/6/2020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89D731B-34C1-4967-8439-BED00DEC41E3}" type="slidenum">
              <a:rPr lang="en-US" smtClean="0"/>
              <a:pPr/>
              <a:t>‹#›</a:t>
            </a:fld>
            <a:endParaRPr lang="en-US"/>
          </a:p>
        </p:txBody>
      </p:sp>
    </p:spTree>
    <p:extLst>
      <p:ext uri="{BB962C8B-B14F-4D97-AF65-F5344CB8AC3E}">
        <p14:creationId xmlns:p14="http://schemas.microsoft.com/office/powerpoint/2010/main" val="3977922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pPr>
              <a:defRPr/>
            </a:pPr>
            <a:fld id="{6DBF1418-E777-4A6A-A2EA-BB0585420437}" type="datetime1">
              <a:rPr lang="en-US" smtClean="0"/>
              <a:pPr>
                <a:defRPr/>
              </a:pPr>
              <a:t>10/6/2020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209CF73-A8CB-4BA3-834B-99F79324BFBF}" type="slidenum">
              <a:rPr lang="en-US" smtClean="0"/>
              <a:pPr>
                <a:defRPr/>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874F8EE3-2D23-4A88-AAC6-AB33FD7B0A88}" type="datetime1">
              <a:rPr lang="en-US" smtClean="0"/>
              <a:pPr>
                <a:defRPr/>
              </a:pPr>
              <a:t>10/6/2020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F4967FD-BC65-4F83-A971-392B7E7E860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8C2B4A7-94FB-4A8F-AABD-6D2472D32A9F}" type="datetime1">
              <a:rPr lang="en-US" smtClean="0"/>
              <a:pPr>
                <a:defRPr/>
              </a:pPr>
              <a:t>10/6/2020</a:t>
            </a:fld>
            <a:endParaRPr lang="en-US"/>
          </a:p>
        </p:txBody>
      </p:sp>
      <p:sp>
        <p:nvSpPr>
          <p:cNvPr id="5" name="Footer Placeholder 4"/>
          <p:cNvSpPr>
            <a:spLocks noGrp="1"/>
          </p:cNvSpPr>
          <p:nvPr>
            <p:ph type="ftr" sz="quarter" idx="11"/>
          </p:nvPr>
        </p:nvSpPr>
        <p:spPr>
          <a:xfrm>
            <a:off x="2640597" y="6377459"/>
            <a:ext cx="3836404" cy="365125"/>
          </a:xfr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8D4BF79-4816-4F60-8FE8-6D12117F780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2342451C-D1F0-4135-BEBB-473B09B8C85E}" type="datetime1">
              <a:rPr lang="en-US" smtClean="0"/>
              <a:pPr>
                <a:defRPr/>
              </a:pPr>
              <a:t>10/6/2020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5B72B11-FFBE-41C4-B44A-41D3C0BFB19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F0F2C40F-7385-4FE7-BC6E-5194C6D2F90A}" type="datetime1">
              <a:rPr lang="en-US" smtClean="0"/>
              <a:pPr>
                <a:defRPr/>
              </a:pPr>
              <a:t>10/6/2020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59B846-9580-4C52-9035-D07BB4E47E20}"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C81B9308-CFDD-4C5D-BEFB-93B55F12B0D4}" type="datetime1">
              <a:rPr lang="en-US" smtClean="0"/>
              <a:pPr>
                <a:defRPr/>
              </a:pPr>
              <a:t>10/6/2020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40427C3-E4C0-4822-B34E-C6E323D9C9F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2ADA110B-2E6E-4953-95A7-821C8822B0AC}" type="datetime1">
              <a:rPr lang="en-US" smtClean="0"/>
              <a:pPr>
                <a:defRPr/>
              </a:pPr>
              <a:t>10/6/2020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1CCB061-02DD-4A60-80CC-62DEEFBA53C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7F1377BF-0B13-484A-8323-CC6E63F2C16D}" type="datetime1">
              <a:rPr lang="en-US" smtClean="0"/>
              <a:pPr>
                <a:defRPr/>
              </a:pPr>
              <a:t>10/6/2020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7A7B4B9-AC57-4B67-B3BB-205C4EC0CC2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3D40562-E9FA-4C79-9778-B9600C591C84}" type="datetime1">
              <a:rPr lang="en-US" smtClean="0"/>
              <a:pPr>
                <a:defRPr/>
              </a:pPr>
              <a:t>10/6/2020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E77710A-D45E-4B90-A0A9-07577D01D86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69F2EE32-D764-4172-84F2-FB044E9236F2}" type="datetime1">
              <a:rPr lang="en-US" smtClean="0"/>
              <a:pPr>
                <a:defRPr/>
              </a:pPr>
              <a:t>10/6/2020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71ED3F3-4E1A-4E1D-A331-4990CD1BCCA0}" type="slidenum">
              <a:rPr lang="en-US" smtClean="0"/>
              <a:pPr>
                <a:defRPr/>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pPr>
              <a:defRPr/>
            </a:pPr>
            <a:fld id="{4D6FFE43-C3D6-4B7E-8C9D-7BCA1516A0A1}" type="datetime1">
              <a:rPr lang="en-US" smtClean="0"/>
              <a:pPr>
                <a:defRPr/>
              </a:pPr>
              <a:t>10/6/2020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n-US"/>
          </a:p>
        </p:txBody>
      </p:sp>
      <p:sp>
        <p:nvSpPr>
          <p:cNvPr id="7" name="Slide Number Placeholder 6"/>
          <p:cNvSpPr>
            <a:spLocks noGrp="1"/>
          </p:cNvSpPr>
          <p:nvPr>
            <p:ph type="sldNum" sz="quarter" idx="12"/>
          </p:nvPr>
        </p:nvSpPr>
        <p:spPr>
          <a:xfrm>
            <a:off x="8339328" y="1170432"/>
            <a:ext cx="733864" cy="201168"/>
          </a:xfrm>
        </p:spPr>
        <p:txBody>
          <a:bodyPr/>
          <a:lstStyle/>
          <a:p>
            <a:pPr>
              <a:defRPr/>
            </a:pPr>
            <a:fld id="{0D7D539E-DC44-4EA0-8898-6EF599E3F30B}"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18C81EA3-FE6C-47FA-A452-07B9EF6E8B70}" type="datetime1">
              <a:rPr lang="en-US" smtClean="0"/>
              <a:pPr>
                <a:defRPr/>
              </a:pPr>
              <a:t>10/6/2020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AF1E4AE0-13A6-4BD4-A7B5-F56CA3EAB8DC}"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pharmaxchange.info/press/wp-content/uploads/2011/03/drug-formulations-crop.jpg" TargetMode="Externa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mtClean="0"/>
              <a:t>Formulations of drugs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Mr. Okoth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b="1" dirty="0" smtClean="0"/>
              <a:t>Enteric Coated Tablets</a:t>
            </a:r>
            <a:endParaRPr lang="en-US" dirty="0" smtClean="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dirty="0" smtClean="0"/>
              <a:t>Enteric coated tablets are coated with a material that </a:t>
            </a:r>
            <a:r>
              <a:rPr lang="en-US" b="1" dirty="0" smtClean="0"/>
              <a:t>does not disintegrate in the acidic medium</a:t>
            </a:r>
            <a:r>
              <a:rPr lang="en-US" dirty="0" smtClean="0"/>
              <a:t> of the stomach but disintegrates in the alkaline medium of the intestine. </a:t>
            </a:r>
          </a:p>
          <a:p>
            <a:pPr fontAlgn="auto">
              <a:spcAft>
                <a:spcPts val="0"/>
              </a:spcAft>
              <a:buFont typeface="Arial" pitchFamily="34" charset="0"/>
              <a:buChar char="•"/>
              <a:defRPr/>
            </a:pPr>
            <a:r>
              <a:rPr lang="en-US" dirty="0" smtClean="0"/>
              <a:t>These have ``EC`` written on their cover and it is essential that these drugs are </a:t>
            </a:r>
            <a:r>
              <a:rPr lang="en-US" b="1" dirty="0" smtClean="0"/>
              <a:t>not crushed</a:t>
            </a:r>
            <a:r>
              <a:rPr lang="en-US" dirty="0" smtClean="0"/>
              <a:t> and swallowed. </a:t>
            </a:r>
          </a:p>
          <a:p>
            <a:pPr fontAlgn="auto">
              <a:spcAft>
                <a:spcPts val="0"/>
              </a:spcAft>
              <a:buFont typeface="Arial" pitchFamily="34"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Enteric coated tablets …</a:t>
            </a:r>
            <a:endParaRPr lang="en-US" dirty="0"/>
          </a:p>
        </p:txBody>
      </p:sp>
      <p:sp>
        <p:nvSpPr>
          <p:cNvPr id="3" name="Content Placeholder 2"/>
          <p:cNvSpPr>
            <a:spLocks noGrp="1"/>
          </p:cNvSpPr>
          <p:nvPr>
            <p:ph idx="1"/>
          </p:nvPr>
        </p:nvSpPr>
        <p:spPr/>
        <p:txBody>
          <a:bodyPr/>
          <a:lstStyle/>
          <a:p>
            <a:r>
              <a:rPr lang="en-US" dirty="0" smtClean="0"/>
              <a:t>Some of </a:t>
            </a:r>
            <a:r>
              <a:rPr lang="en-US" dirty="0"/>
              <a:t>these preparations are made in such a </a:t>
            </a:r>
            <a:r>
              <a:rPr lang="en-US" dirty="0" smtClean="0"/>
              <a:t>way </a:t>
            </a:r>
            <a:r>
              <a:rPr lang="en-US" dirty="0"/>
              <a:t>that small portions of the drugs are enteric coated into tiny balls and are enclosed in a capsule. </a:t>
            </a:r>
            <a:endParaRPr lang="en-US" dirty="0" smtClean="0"/>
          </a:p>
          <a:p>
            <a:r>
              <a:rPr lang="en-US" dirty="0" smtClean="0"/>
              <a:t>This </a:t>
            </a:r>
            <a:r>
              <a:rPr lang="en-US" dirty="0"/>
              <a:t>can be opened and sprinkled on a suitable medium and then swallowed.</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11</a:t>
            </a:fld>
            <a:endParaRPr lang="en-US"/>
          </a:p>
        </p:txBody>
      </p:sp>
    </p:spTree>
    <p:extLst>
      <p:ext uri="{BB962C8B-B14F-4D97-AF65-F5344CB8AC3E}">
        <p14:creationId xmlns:p14="http://schemas.microsoft.com/office/powerpoint/2010/main" val="3869126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US" b="1" dirty="0" smtClean="0"/>
              <a:t>Sustained Release (SR) Preparations</a:t>
            </a:r>
            <a:endParaRPr lang="en-US" dirty="0" smtClean="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smtClean="0"/>
              <a:t>SR drugs are formulated to be released slowly into the digestive tract. </a:t>
            </a:r>
          </a:p>
          <a:p>
            <a:pPr fontAlgn="auto">
              <a:spcAft>
                <a:spcPts val="0"/>
              </a:spcAft>
              <a:buFont typeface="Arial" pitchFamily="34" charset="0"/>
              <a:buChar char="•"/>
              <a:defRPr/>
            </a:pPr>
            <a:r>
              <a:rPr lang="en-US" dirty="0" smtClean="0"/>
              <a:t>This is useful </a:t>
            </a:r>
            <a:r>
              <a:rPr lang="en-US" dirty="0"/>
              <a:t>of drugs that have a short </a:t>
            </a:r>
            <a:r>
              <a:rPr lang="en-US" dirty="0" smtClean="0"/>
              <a:t>half-life.</a:t>
            </a:r>
          </a:p>
          <a:p>
            <a:pPr fontAlgn="auto">
              <a:spcAft>
                <a:spcPts val="0"/>
              </a:spcAft>
              <a:buFont typeface="Arial" pitchFamily="34" charset="0"/>
              <a:buChar char="•"/>
              <a:defRPr/>
            </a:pPr>
            <a:r>
              <a:rPr lang="en-US" dirty="0" smtClean="0"/>
              <a:t>Also called slow release or retard release. </a:t>
            </a:r>
          </a:p>
          <a:p>
            <a:pPr fontAlgn="auto">
              <a:spcAft>
                <a:spcPts val="0"/>
              </a:spcAft>
              <a:buFont typeface="Arial" pitchFamily="34" charset="0"/>
              <a:buChar char="•"/>
              <a:defRPr/>
            </a:pPr>
            <a:r>
              <a:rPr lang="en-US" dirty="0" smtClean="0"/>
              <a:t>This is also done to improve the compliance to the drug.</a:t>
            </a:r>
          </a:p>
          <a:p>
            <a:pPr fontAlgn="auto">
              <a:spcAft>
                <a:spcPts val="0"/>
              </a:spcAft>
              <a:buFont typeface="Arial" pitchFamily="34" charset="0"/>
              <a:buChar char="•"/>
              <a:defRPr/>
            </a:pPr>
            <a:r>
              <a:rPr lang="en-US" dirty="0" smtClean="0"/>
              <a:t>The drug is embedded in a matrix of relatively inert material such that the drug release is slow.</a:t>
            </a:r>
          </a:p>
          <a:p>
            <a:pPr fontAlgn="auto">
              <a:spcAft>
                <a:spcPts val="0"/>
              </a:spcAft>
              <a:buNone/>
              <a:defRPr/>
            </a:pPr>
            <a:endParaRPr lang="en-US" dirty="0" smtClean="0"/>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Preparations</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defRPr/>
            </a:pPr>
            <a:r>
              <a:rPr lang="en-US" dirty="0" smtClean="0"/>
              <a:t>The drug can be prepared in </a:t>
            </a:r>
            <a:r>
              <a:rPr lang="en-US" b="1" dirty="0" smtClean="0"/>
              <a:t>layered tablets</a:t>
            </a:r>
            <a:r>
              <a:rPr lang="en-US" dirty="0" smtClean="0"/>
              <a:t> such that </a:t>
            </a:r>
            <a:r>
              <a:rPr lang="en-US" b="1" dirty="0" smtClean="0"/>
              <a:t>each layer of drug is coated</a:t>
            </a:r>
            <a:r>
              <a:rPr lang="en-US" dirty="0" smtClean="0"/>
              <a:t> by some inert material and hence once the layer disintegrates the drug is released. Until the next layer is disintegrated there is no further release of drugs.</a:t>
            </a:r>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SR preps…</a:t>
            </a:r>
            <a:endParaRPr lang="en-US" dirty="0"/>
          </a:p>
        </p:txBody>
      </p:sp>
      <p:sp>
        <p:nvSpPr>
          <p:cNvPr id="3" name="Content Placeholder 2"/>
          <p:cNvSpPr>
            <a:spLocks noGrp="1"/>
          </p:cNvSpPr>
          <p:nvPr>
            <p:ph idx="1"/>
          </p:nvPr>
        </p:nvSpPr>
        <p:spPr/>
        <p:txBody>
          <a:bodyPr/>
          <a:lstStyle/>
          <a:p>
            <a:r>
              <a:rPr lang="en-US" dirty="0" smtClean="0"/>
              <a:t>SR drug </a:t>
            </a:r>
            <a:r>
              <a:rPr lang="en-US" dirty="0"/>
              <a:t>can be made in the form of </a:t>
            </a:r>
            <a:r>
              <a:rPr lang="en-US" b="1" dirty="0"/>
              <a:t>pellets</a:t>
            </a:r>
            <a:r>
              <a:rPr lang="en-US" dirty="0"/>
              <a:t> which are </a:t>
            </a:r>
            <a:r>
              <a:rPr lang="en-US" b="1" dirty="0"/>
              <a:t>coated by different thicknes</a:t>
            </a:r>
            <a:r>
              <a:rPr lang="en-US" dirty="0"/>
              <a:t>s of the inert material and the one with the </a:t>
            </a:r>
            <a:r>
              <a:rPr lang="en-US" b="1" dirty="0"/>
              <a:t>thinnest</a:t>
            </a:r>
            <a:r>
              <a:rPr lang="en-US" dirty="0"/>
              <a:t> coating would </a:t>
            </a:r>
            <a:r>
              <a:rPr lang="en-US" b="1" dirty="0"/>
              <a:t>disintegrate the fastes</a:t>
            </a:r>
            <a:r>
              <a:rPr lang="en-US" dirty="0"/>
              <a:t>t and the others would follow accordingly. </a:t>
            </a:r>
            <a:endParaRPr lang="en-US" dirty="0" smtClean="0"/>
          </a:p>
          <a:p>
            <a:r>
              <a:rPr lang="en-US" dirty="0" smtClean="0"/>
              <a:t>These </a:t>
            </a:r>
            <a:r>
              <a:rPr lang="en-US" dirty="0"/>
              <a:t>pellets are then filled in capsules also called </a:t>
            </a:r>
            <a:r>
              <a:rPr lang="en-US" b="1" dirty="0"/>
              <a:t>spansules</a:t>
            </a:r>
            <a:r>
              <a:rPr lang="en-US" dirty="0"/>
              <a:t> and tablets called </a:t>
            </a:r>
            <a:r>
              <a:rPr lang="en-US" b="1" dirty="0"/>
              <a:t>durules</a:t>
            </a:r>
            <a:r>
              <a:rPr lang="en-US" dirty="0"/>
              <a:t>.</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14</a:t>
            </a:fld>
            <a:endParaRPr lang="en-US"/>
          </a:p>
        </p:txBody>
      </p:sp>
    </p:spTree>
    <p:extLst>
      <p:ext uri="{BB962C8B-B14F-4D97-AF65-F5344CB8AC3E}">
        <p14:creationId xmlns:p14="http://schemas.microsoft.com/office/powerpoint/2010/main" val="1401670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838200"/>
            <a:ext cx="8077200" cy="533400"/>
          </a:xfrm>
        </p:spPr>
        <p:txBody>
          <a:bodyPr>
            <a:normAutofit fontScale="90000"/>
          </a:bodyPr>
          <a:lstStyle/>
          <a:p>
            <a:r>
              <a:rPr lang="en-US" sz="4400" b="1" dirty="0" smtClean="0"/>
              <a:t>Controlled Release Tablet</a:t>
            </a:r>
            <a:endParaRPr lang="en-US" sz="4400" dirty="0" smtClean="0"/>
          </a:p>
        </p:txBody>
      </p:sp>
      <p:sp>
        <p:nvSpPr>
          <p:cNvPr id="3" name="Content Placeholder 2"/>
          <p:cNvSpPr>
            <a:spLocks noGrp="1"/>
          </p:cNvSpPr>
          <p:nvPr>
            <p:ph idx="1"/>
          </p:nvPr>
        </p:nvSpPr>
        <p:spPr>
          <a:xfrm>
            <a:off x="457200" y="1676400"/>
            <a:ext cx="8229600" cy="4898136"/>
          </a:xfrm>
        </p:spPr>
        <p:txBody>
          <a:bodyPr rtlCol="0">
            <a:normAutofit/>
          </a:bodyPr>
          <a:lstStyle/>
          <a:p>
            <a:pPr fontAlgn="auto">
              <a:spcAft>
                <a:spcPts val="0"/>
              </a:spcAft>
              <a:buFont typeface="Arial" pitchFamily="34" charset="0"/>
              <a:buChar char="•"/>
              <a:defRPr/>
            </a:pPr>
            <a:r>
              <a:rPr lang="en-US" sz="3600" dirty="0" smtClean="0"/>
              <a:t>In</a:t>
            </a:r>
            <a:r>
              <a:rPr lang="en-US" sz="3600" b="1" dirty="0" smtClean="0"/>
              <a:t> controlled release tablet </a:t>
            </a:r>
            <a:r>
              <a:rPr lang="en-US" sz="3600" dirty="0" smtClean="0"/>
              <a:t>the drug is covered with a </a:t>
            </a:r>
            <a:r>
              <a:rPr lang="en-US" sz="3600" b="1" dirty="0" smtClean="0"/>
              <a:t>semi permeable membrane</a:t>
            </a:r>
            <a:r>
              <a:rPr lang="en-US" sz="3600" dirty="0" smtClean="0"/>
              <a:t> and a </a:t>
            </a:r>
            <a:r>
              <a:rPr lang="en-US" sz="3600" b="1" dirty="0" smtClean="0"/>
              <a:t>hole</a:t>
            </a:r>
            <a:r>
              <a:rPr lang="en-US" sz="3600" dirty="0" smtClean="0"/>
              <a:t> is punctured through this membrane with the help of a laser. </a:t>
            </a:r>
          </a:p>
          <a:p>
            <a:pPr fontAlgn="auto">
              <a:spcAft>
                <a:spcPts val="0"/>
              </a:spcAft>
              <a:buNone/>
              <a:defRPr/>
            </a:pPr>
            <a:endParaRPr lang="en-US" sz="8000" dirty="0" smtClean="0"/>
          </a:p>
          <a:p>
            <a:pPr fontAlgn="auto">
              <a:spcAft>
                <a:spcPts val="0"/>
              </a:spcAft>
              <a:buNone/>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Controlled release tablet</a:t>
            </a:r>
            <a:endParaRPr lang="en-US" dirty="0"/>
          </a:p>
        </p:txBody>
      </p:sp>
      <p:sp>
        <p:nvSpPr>
          <p:cNvPr id="3" name="Content Placeholder 2"/>
          <p:cNvSpPr>
            <a:spLocks noGrp="1"/>
          </p:cNvSpPr>
          <p:nvPr>
            <p:ph idx="1"/>
          </p:nvPr>
        </p:nvSpPr>
        <p:spPr/>
        <p:txBody>
          <a:bodyPr/>
          <a:lstStyle/>
          <a:p>
            <a:pPr>
              <a:buFont typeface="Arial" pitchFamily="34" charset="0"/>
              <a:buChar char="•"/>
              <a:defRPr/>
            </a:pPr>
            <a:r>
              <a:rPr lang="en-US" dirty="0" smtClean="0"/>
              <a:t>Once the tablet enters the GI tract the </a:t>
            </a:r>
            <a:r>
              <a:rPr lang="en-US" b="1" dirty="0" smtClean="0"/>
              <a:t>water seeps inside through the hole</a:t>
            </a:r>
            <a:r>
              <a:rPr lang="en-US" dirty="0" smtClean="0"/>
              <a:t> and the </a:t>
            </a:r>
            <a:r>
              <a:rPr lang="en-US" b="1" dirty="0" smtClean="0"/>
              <a:t>tablet</a:t>
            </a:r>
            <a:r>
              <a:rPr lang="en-US" dirty="0" smtClean="0"/>
              <a:t> </a:t>
            </a:r>
            <a:r>
              <a:rPr lang="en-US" b="1" dirty="0" smtClean="0"/>
              <a:t>swells</a:t>
            </a:r>
            <a:r>
              <a:rPr lang="en-US" dirty="0" smtClean="0"/>
              <a:t> and due to the difference in the </a:t>
            </a:r>
            <a:r>
              <a:rPr lang="en-US" b="1" dirty="0" smtClean="0"/>
              <a:t>osmotic</a:t>
            </a:r>
            <a:r>
              <a:rPr lang="en-US" dirty="0" smtClean="0"/>
              <a:t> </a:t>
            </a:r>
            <a:r>
              <a:rPr lang="en-US" b="1" dirty="0" smtClean="0"/>
              <a:t>pressure</a:t>
            </a:r>
            <a:r>
              <a:rPr lang="en-US" dirty="0" smtClean="0"/>
              <a:t> the drug is released.</a:t>
            </a:r>
          </a:p>
          <a:p>
            <a:pPr>
              <a:buFont typeface="Arial" pitchFamily="34" charset="0"/>
              <a:buChar char="•"/>
              <a:defRPr/>
            </a:pPr>
            <a:r>
              <a:rPr lang="en-US" dirty="0" smtClean="0"/>
              <a:t>These drugs would have </a:t>
            </a:r>
            <a:r>
              <a:rPr lang="en-US" b="1" dirty="0" smtClean="0"/>
              <a:t>CR</a:t>
            </a:r>
            <a:r>
              <a:rPr lang="en-US" dirty="0" smtClean="0"/>
              <a:t> or </a:t>
            </a:r>
            <a:r>
              <a:rPr lang="en-US" b="1" dirty="0" smtClean="0"/>
              <a:t>SR</a:t>
            </a:r>
            <a:r>
              <a:rPr lang="en-US" dirty="0" smtClean="0"/>
              <a:t> written on the cover.</a:t>
            </a:r>
            <a:endParaRPr lang="en-US" sz="3600"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tablet types</a:t>
            </a:r>
            <a:endParaRPr lang="en-US" dirty="0"/>
          </a:p>
        </p:txBody>
      </p:sp>
      <p:sp>
        <p:nvSpPr>
          <p:cNvPr id="3" name="Content Placeholder 2"/>
          <p:cNvSpPr>
            <a:spLocks noGrp="1"/>
          </p:cNvSpPr>
          <p:nvPr>
            <p:ph idx="1"/>
          </p:nvPr>
        </p:nvSpPr>
        <p:spPr/>
        <p:txBody>
          <a:bodyPr>
            <a:normAutofit/>
          </a:bodyPr>
          <a:lstStyle/>
          <a:p>
            <a:r>
              <a:rPr lang="en-US" b="1" dirty="0" smtClean="0"/>
              <a:t>Dispersible or effervescent tablets</a:t>
            </a:r>
          </a:p>
          <a:p>
            <a:pPr lvl="1"/>
            <a:r>
              <a:rPr lang="en-US" dirty="0" smtClean="0"/>
              <a:t>These tablets are designed to be added to water just prior to swallowing.</a:t>
            </a:r>
          </a:p>
          <a:p>
            <a:r>
              <a:rPr lang="en-US" b="1" dirty="0" smtClean="0"/>
              <a:t>Oro-dispersible tablets</a:t>
            </a:r>
          </a:p>
          <a:p>
            <a:pPr lvl="1"/>
            <a:r>
              <a:rPr lang="en-US" dirty="0" smtClean="0"/>
              <a:t>Oro-dispersible tablets are designed to disperse in the mouth and to be washed down with saliva. E.g. melts</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Tablet types</a:t>
            </a:r>
            <a:endParaRPr lang="en-US" dirty="0"/>
          </a:p>
        </p:txBody>
      </p:sp>
      <p:sp>
        <p:nvSpPr>
          <p:cNvPr id="3" name="Content Placeholder 2"/>
          <p:cNvSpPr>
            <a:spLocks noGrp="1"/>
          </p:cNvSpPr>
          <p:nvPr>
            <p:ph idx="1"/>
          </p:nvPr>
        </p:nvSpPr>
        <p:spPr/>
        <p:txBody>
          <a:bodyPr>
            <a:normAutofit/>
          </a:bodyPr>
          <a:lstStyle/>
          <a:p>
            <a:r>
              <a:rPr lang="en-US" b="1" dirty="0" smtClean="0"/>
              <a:t>Melts</a:t>
            </a:r>
          </a:p>
          <a:p>
            <a:pPr lvl="1"/>
            <a:r>
              <a:rPr lang="en-US" dirty="0" smtClean="0"/>
              <a:t>Melt tablets are placed on the tongue and are designed to dissolve directly in the mouth's saliva. </a:t>
            </a:r>
          </a:p>
          <a:p>
            <a:pPr lvl="1"/>
            <a:r>
              <a:rPr lang="en-US" dirty="0" smtClean="0"/>
              <a:t>The contents are then swallowed with saliva and consequently water does not have to be administered with these medicines. </a:t>
            </a:r>
          </a:p>
          <a:p>
            <a:pPr lvl="1"/>
            <a:r>
              <a:rPr lang="en-US" dirty="0" smtClean="0"/>
              <a:t>This is particularly useful in patients who are at risk of aspiration and therefore unable to swallow tablets with water concurrently.</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04800"/>
            <a:ext cx="8229600" cy="1066800"/>
          </a:xfrm>
        </p:spPr>
        <p:txBody>
          <a:bodyPr/>
          <a:lstStyle/>
          <a:p>
            <a:r>
              <a:rPr lang="en-US" dirty="0" smtClean="0"/>
              <a:t>Dispersible tablets</a:t>
            </a:r>
          </a:p>
        </p:txBody>
      </p:sp>
      <p:pic>
        <p:nvPicPr>
          <p:cNvPr id="15363" name="Picture 2" descr="C:\Users\JPOKOT~1\AppData\Local\Temp\Ulcid-20 test.jpg"/>
          <p:cNvPicPr>
            <a:picLocks noGrp="1" noChangeAspect="1" noChangeArrowheads="1"/>
          </p:cNvPicPr>
          <p:nvPr>
            <p:ph idx="1"/>
          </p:nvPr>
        </p:nvPicPr>
        <p:blipFill>
          <a:blip r:embed="rId2"/>
          <a:srcRect/>
          <a:stretch>
            <a:fillRect/>
          </a:stretch>
        </p:blipFill>
        <p:spPr>
          <a:xfrm>
            <a:off x="2209800" y="1905000"/>
            <a:ext cx="4191000" cy="4684713"/>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Outline the </a:t>
            </a:r>
            <a:r>
              <a:rPr lang="en-US" dirty="0" smtClean="0"/>
              <a:t>types of drug formulations</a:t>
            </a:r>
          </a:p>
          <a:p>
            <a:r>
              <a:rPr lang="en-US" dirty="0" smtClean="0"/>
              <a:t>Describe the types of solid </a:t>
            </a:r>
            <a:r>
              <a:rPr lang="en-US" dirty="0" smtClean="0"/>
              <a:t>formulations</a:t>
            </a:r>
          </a:p>
          <a:p>
            <a:r>
              <a:rPr lang="en-US" dirty="0" smtClean="0"/>
              <a:t>Describe </a:t>
            </a:r>
            <a:r>
              <a:rPr lang="en-US" dirty="0" smtClean="0"/>
              <a:t>liquid formulations</a:t>
            </a:r>
          </a:p>
          <a:p>
            <a:r>
              <a:rPr lang="en-US" dirty="0" smtClean="0"/>
              <a:t>State the types of </a:t>
            </a:r>
            <a:r>
              <a:rPr lang="en-US" dirty="0" smtClean="0"/>
              <a:t>topical </a:t>
            </a:r>
            <a:r>
              <a:rPr lang="en-US" dirty="0" smtClean="0"/>
              <a:t>preparations</a:t>
            </a:r>
          </a:p>
          <a:p>
            <a:r>
              <a:rPr lang="en-CA" dirty="0" smtClean="0"/>
              <a:t>Describe injectable formulations and their packages</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a:t>
            </a:fld>
            <a:endParaRPr lang="en-US"/>
          </a:p>
        </p:txBody>
      </p:sp>
    </p:spTree>
    <p:extLst>
      <p:ext uri="{BB962C8B-B14F-4D97-AF65-F5344CB8AC3E}">
        <p14:creationId xmlns:p14="http://schemas.microsoft.com/office/powerpoint/2010/main" val="1520786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Tablet types</a:t>
            </a:r>
            <a:endParaRPr lang="en-US" dirty="0"/>
          </a:p>
        </p:txBody>
      </p:sp>
      <p:sp>
        <p:nvSpPr>
          <p:cNvPr id="3" name="Content Placeholder 2"/>
          <p:cNvSpPr>
            <a:spLocks noGrp="1"/>
          </p:cNvSpPr>
          <p:nvPr>
            <p:ph idx="1"/>
          </p:nvPr>
        </p:nvSpPr>
        <p:spPr/>
        <p:txBody>
          <a:bodyPr/>
          <a:lstStyle/>
          <a:p>
            <a:r>
              <a:rPr lang="en-US" b="1" dirty="0"/>
              <a:t>Sub-lingual tablets </a:t>
            </a:r>
          </a:p>
          <a:p>
            <a:pPr lvl="1"/>
            <a:r>
              <a:rPr lang="en-US" dirty="0"/>
              <a:t>These tablets are designed to be dissolved under the tongue, are rapidly absorbed through the tongue and therefore work quickly.</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20</a:t>
            </a:fld>
            <a:endParaRPr lang="en-US"/>
          </a:p>
        </p:txBody>
      </p:sp>
    </p:spTree>
    <p:extLst>
      <p:ext uri="{BB962C8B-B14F-4D97-AF65-F5344CB8AC3E}">
        <p14:creationId xmlns:p14="http://schemas.microsoft.com/office/powerpoint/2010/main" val="1817199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Capsules</a:t>
            </a:r>
            <a:endParaRPr lang="en-US" dirty="0"/>
          </a:p>
        </p:txBody>
      </p:sp>
      <p:sp>
        <p:nvSpPr>
          <p:cNvPr id="3" name="Content Placeholder 2"/>
          <p:cNvSpPr>
            <a:spLocks noGrp="1"/>
          </p:cNvSpPr>
          <p:nvPr>
            <p:ph idx="1"/>
          </p:nvPr>
        </p:nvSpPr>
        <p:spPr/>
        <p:txBody>
          <a:bodyPr/>
          <a:lstStyle/>
          <a:p>
            <a:r>
              <a:rPr lang="en-US" dirty="0" smtClean="0"/>
              <a:t>Capsules are easier to swallow and are used by manufacturers when the drug can’t be compacted into a solid tablet. </a:t>
            </a:r>
          </a:p>
          <a:p>
            <a:r>
              <a:rPr lang="en-US" dirty="0" smtClean="0"/>
              <a:t>They are also useful when the drug needs to be mixed with oil or other liquid to aid absorption in the body. </a:t>
            </a:r>
          </a:p>
          <a:p>
            <a:r>
              <a:rPr lang="en-US" dirty="0" smtClean="0"/>
              <a:t>It is normally a shell or container made of gelatin that contains the drug.</a:t>
            </a:r>
          </a:p>
          <a:p>
            <a:r>
              <a:rPr lang="en-US" dirty="0" smtClean="0"/>
              <a:t>There are two types of capsules, hard or soft. </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Capsules </a:t>
            </a:r>
            <a:endParaRPr lang="en-US" dirty="0"/>
          </a:p>
        </p:txBody>
      </p:sp>
      <p:sp>
        <p:nvSpPr>
          <p:cNvPr id="3" name="Content Placeholder 2"/>
          <p:cNvSpPr>
            <a:spLocks noGrp="1"/>
          </p:cNvSpPr>
          <p:nvPr>
            <p:ph idx="1"/>
          </p:nvPr>
        </p:nvSpPr>
        <p:spPr/>
        <p:txBody>
          <a:bodyPr>
            <a:normAutofit/>
          </a:bodyPr>
          <a:lstStyle/>
          <a:p>
            <a:pPr>
              <a:buNone/>
              <a:defRPr/>
            </a:pPr>
            <a:r>
              <a:rPr lang="en-US" b="1" dirty="0" smtClean="0"/>
              <a:t>Hard capsules</a:t>
            </a:r>
            <a:r>
              <a:rPr lang="en-US" dirty="0" smtClean="0"/>
              <a:t>  </a:t>
            </a:r>
          </a:p>
          <a:p>
            <a:pPr>
              <a:buFont typeface="Arial" pitchFamily="34" charset="0"/>
              <a:buChar char="•"/>
              <a:defRPr/>
            </a:pPr>
            <a:r>
              <a:rPr lang="en-US" dirty="0" smtClean="0"/>
              <a:t>Hard capsules contain the drug in solid form</a:t>
            </a:r>
            <a:endParaRPr lang="en-US" b="1" dirty="0" smtClean="0"/>
          </a:p>
          <a:p>
            <a:r>
              <a:rPr lang="en-US" dirty="0" smtClean="0"/>
              <a:t>Hard capsules, which are more commonly seen, are made up of a rigid shell in two pieces that fit together and is then filled with the drug. </a:t>
            </a:r>
          </a:p>
          <a:p>
            <a:r>
              <a:rPr lang="en-US" dirty="0" smtClean="0"/>
              <a:t>This formulation is normally more suitable for drug powders and can only be used if the drug will be easily dissolved in the stomach.</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04800"/>
            <a:ext cx="8229600" cy="1066800"/>
          </a:xfrm>
        </p:spPr>
        <p:txBody>
          <a:bodyPr/>
          <a:lstStyle/>
          <a:p>
            <a:r>
              <a:rPr lang="en-US" dirty="0" smtClean="0"/>
              <a:t>Capsules </a:t>
            </a:r>
          </a:p>
        </p:txBody>
      </p:sp>
      <p:pic>
        <p:nvPicPr>
          <p:cNvPr id="19459" name="Picture 2" descr="C:\Users\JPOKOT~1\AppData\Local\Temp\Cloxampin 500mg.jpg"/>
          <p:cNvPicPr>
            <a:picLocks noGrp="1" noChangeAspect="1" noChangeArrowheads="1"/>
          </p:cNvPicPr>
          <p:nvPr>
            <p:ph idx="1"/>
          </p:nvPr>
        </p:nvPicPr>
        <p:blipFill>
          <a:blip r:embed="rId2"/>
          <a:srcRect/>
          <a:stretch>
            <a:fillRect/>
          </a:stretch>
        </p:blipFill>
        <p:spPr>
          <a:xfrm>
            <a:off x="2209800" y="2057400"/>
            <a:ext cx="4505325" cy="4213225"/>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81000" y="381000"/>
            <a:ext cx="8229600" cy="1066800"/>
          </a:xfrm>
        </p:spPr>
        <p:txBody>
          <a:bodyPr/>
          <a:lstStyle/>
          <a:p>
            <a:r>
              <a:rPr lang="en-US" dirty="0" smtClean="0"/>
              <a:t>Capsules </a:t>
            </a:r>
          </a:p>
        </p:txBody>
      </p:sp>
      <p:pic>
        <p:nvPicPr>
          <p:cNvPr id="20483" name="Picture 2" descr="C:\Users\JPOKOT~1\AppData\Local\Temp\Cephaxin 500.jpg"/>
          <p:cNvPicPr>
            <a:picLocks noGrp="1" noChangeAspect="1" noChangeArrowheads="1"/>
          </p:cNvPicPr>
          <p:nvPr>
            <p:ph idx="1"/>
          </p:nvPr>
        </p:nvPicPr>
        <p:blipFill>
          <a:blip r:embed="rId2"/>
          <a:srcRect/>
          <a:stretch>
            <a:fillRect/>
          </a:stretch>
        </p:blipFill>
        <p:spPr>
          <a:xfrm>
            <a:off x="2158807" y="2286000"/>
            <a:ext cx="4693688" cy="3810000"/>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3400" y="381000"/>
            <a:ext cx="8229600" cy="1066800"/>
          </a:xfrm>
        </p:spPr>
        <p:txBody>
          <a:bodyPr/>
          <a:lstStyle/>
          <a:p>
            <a:r>
              <a:rPr lang="en-US" dirty="0" smtClean="0"/>
              <a:t>Capsules </a:t>
            </a:r>
          </a:p>
        </p:txBody>
      </p:sp>
      <p:pic>
        <p:nvPicPr>
          <p:cNvPr id="21507" name="Picture 2" descr="C:\Users\JPOKOT~1\AppData\Local\Temp\Chemodox 100mg.jpg"/>
          <p:cNvPicPr>
            <a:picLocks noGrp="1" noChangeAspect="1" noChangeArrowheads="1"/>
          </p:cNvPicPr>
          <p:nvPr>
            <p:ph idx="1"/>
          </p:nvPr>
        </p:nvPicPr>
        <p:blipFill>
          <a:blip r:embed="rId2"/>
          <a:srcRect/>
          <a:stretch>
            <a:fillRect/>
          </a:stretch>
        </p:blipFill>
        <p:spPr>
          <a:xfrm>
            <a:off x="2590800" y="1981200"/>
            <a:ext cx="4265612" cy="4114800"/>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r>
              <a:rPr lang="en-US" dirty="0" smtClean="0"/>
              <a:t>Capsules </a:t>
            </a:r>
            <a:endParaRPr lang="en-US" dirty="0"/>
          </a:p>
        </p:txBody>
      </p:sp>
      <p:sp>
        <p:nvSpPr>
          <p:cNvPr id="3" name="Content Placeholder 2"/>
          <p:cNvSpPr>
            <a:spLocks noGrp="1"/>
          </p:cNvSpPr>
          <p:nvPr>
            <p:ph idx="1"/>
          </p:nvPr>
        </p:nvSpPr>
        <p:spPr>
          <a:xfrm>
            <a:off x="457200" y="1828800"/>
            <a:ext cx="8229600" cy="4745736"/>
          </a:xfrm>
        </p:spPr>
        <p:txBody>
          <a:bodyPr>
            <a:normAutofit/>
          </a:bodyPr>
          <a:lstStyle/>
          <a:p>
            <a:pPr>
              <a:buNone/>
            </a:pPr>
            <a:r>
              <a:rPr lang="en-US" b="1" dirty="0" smtClean="0"/>
              <a:t>Soft capsules</a:t>
            </a:r>
            <a:r>
              <a:rPr lang="en-US" dirty="0" smtClean="0"/>
              <a:t> </a:t>
            </a:r>
          </a:p>
          <a:p>
            <a:r>
              <a:rPr lang="en-US" dirty="0" smtClean="0"/>
              <a:t>Soft capsules contain the drug either in liquid or semi-solid form.</a:t>
            </a:r>
          </a:p>
          <a:p>
            <a:r>
              <a:rPr lang="en-US" dirty="0" smtClean="0"/>
              <a:t>Soft capsules are useful for drugs that are hard to dissolve in water. </a:t>
            </a:r>
          </a:p>
          <a:p>
            <a:r>
              <a:rPr lang="en-US" dirty="0" smtClean="0"/>
              <a:t>These are dissolved in liquids such as propylene or glycol and can be easily absorbed in the GI tract.</a:t>
            </a:r>
            <a:endParaRPr lang="en-US" b="1"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Capsules … soft</a:t>
            </a:r>
            <a:endParaRPr lang="en-US" dirty="0"/>
          </a:p>
        </p:txBody>
      </p:sp>
      <p:sp>
        <p:nvSpPr>
          <p:cNvPr id="3" name="Content Placeholder 2"/>
          <p:cNvSpPr>
            <a:spLocks noGrp="1"/>
          </p:cNvSpPr>
          <p:nvPr>
            <p:ph idx="1"/>
          </p:nvPr>
        </p:nvSpPr>
        <p:spPr/>
        <p:txBody>
          <a:bodyPr/>
          <a:lstStyle/>
          <a:p>
            <a:r>
              <a:rPr lang="en-US" dirty="0" smtClean="0"/>
              <a:t>Soft capsules are formed in a single piece and are more suitable for oils e.g. fish oils, or drugs that need to be dissolved in oils or other liquids to aid the drug to be absorbed in the stomach. </a:t>
            </a:r>
          </a:p>
          <a:p>
            <a:r>
              <a:rPr lang="en-US" dirty="0" smtClean="0"/>
              <a:t>In soft capsules the drug is combined with an appropriate solvent in the centre of the capsule and the capsule shell melts within minutes in the stomach.</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Capsules … soft </a:t>
            </a:r>
            <a:endParaRPr lang="en-US" dirty="0"/>
          </a:p>
        </p:txBody>
      </p:sp>
      <p:sp>
        <p:nvSpPr>
          <p:cNvPr id="3" name="Content Placeholder 2"/>
          <p:cNvSpPr>
            <a:spLocks noGrp="1"/>
          </p:cNvSpPr>
          <p:nvPr>
            <p:ph idx="1"/>
          </p:nvPr>
        </p:nvSpPr>
        <p:spPr/>
        <p:txBody>
          <a:bodyPr/>
          <a:lstStyle/>
          <a:p>
            <a:r>
              <a:rPr lang="en-US" dirty="0" smtClean="0"/>
              <a:t>Once the capsule shell melts, drugs are easily absorbed from the mixtures. </a:t>
            </a:r>
          </a:p>
          <a:p>
            <a:r>
              <a:rPr lang="en-US" dirty="0" smtClean="0"/>
              <a:t>This offers two distinct advantages: -</a:t>
            </a:r>
          </a:p>
          <a:p>
            <a:pPr lvl="1"/>
            <a:r>
              <a:rPr lang="en-US" dirty="0" smtClean="0"/>
              <a:t>1) quicker effect, which is good for immediate pain relief</a:t>
            </a:r>
          </a:p>
          <a:p>
            <a:pPr lvl="1"/>
            <a:r>
              <a:rPr lang="en-US" dirty="0" smtClean="0"/>
              <a:t>2) Drug absorbed more effectively, so lower doses can be used which in turn means the soft capsules can be made smaller, making swallowing easier.</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formulations</a:t>
            </a:r>
            <a:endParaRPr lang="en-US" dirty="0"/>
          </a:p>
        </p:txBody>
      </p:sp>
      <p:sp>
        <p:nvSpPr>
          <p:cNvPr id="3" name="Content Placeholder 2"/>
          <p:cNvSpPr>
            <a:spLocks noGrp="1"/>
          </p:cNvSpPr>
          <p:nvPr>
            <p:ph idx="1"/>
          </p:nvPr>
        </p:nvSpPr>
        <p:spPr>
          <a:xfrm>
            <a:off x="457200" y="1524000"/>
            <a:ext cx="8229600" cy="4952999"/>
          </a:xfrm>
        </p:spPr>
        <p:txBody>
          <a:bodyPr>
            <a:normAutofit fontScale="92500" lnSpcReduction="10000"/>
          </a:bodyPr>
          <a:lstStyle/>
          <a:p>
            <a:r>
              <a:rPr lang="en-US" dirty="0" smtClean="0"/>
              <a:t>Pharmaceutically produced liquid medicines can either be called </a:t>
            </a:r>
            <a:r>
              <a:rPr lang="en-US" b="1" dirty="0" smtClean="0"/>
              <a:t>liquids</a:t>
            </a:r>
            <a:r>
              <a:rPr lang="en-US" dirty="0" smtClean="0"/>
              <a:t>, </a:t>
            </a:r>
            <a:r>
              <a:rPr lang="en-US" b="1" dirty="0" smtClean="0"/>
              <a:t>solutions</a:t>
            </a:r>
            <a:r>
              <a:rPr lang="en-US" dirty="0" smtClean="0"/>
              <a:t>, </a:t>
            </a:r>
            <a:r>
              <a:rPr lang="en-US" b="1" dirty="0" smtClean="0"/>
              <a:t>syrups</a:t>
            </a:r>
            <a:r>
              <a:rPr lang="en-US" dirty="0" smtClean="0"/>
              <a:t> or </a:t>
            </a:r>
            <a:r>
              <a:rPr lang="en-US" b="1" dirty="0" smtClean="0"/>
              <a:t>mixtures</a:t>
            </a:r>
            <a:r>
              <a:rPr lang="en-US" dirty="0" smtClean="0"/>
              <a:t>. </a:t>
            </a:r>
          </a:p>
          <a:p>
            <a:r>
              <a:rPr lang="en-US" dirty="0" smtClean="0"/>
              <a:t>Liquid medicines are largely designed for patients who are unable to swallow tablets or capsules and therefore are prescribed mainly for children and the elderly.</a:t>
            </a:r>
          </a:p>
          <a:p>
            <a:r>
              <a:rPr lang="en-US" dirty="0" smtClean="0"/>
              <a:t>They are designed to ensure that the drug is dispersed evenly throughout.</a:t>
            </a:r>
          </a:p>
          <a:p>
            <a:r>
              <a:rPr lang="en-US" dirty="0" smtClean="0"/>
              <a:t>The taste of the drug is masked by sweeteners and flavourings.</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Formulations of drugs</a:t>
            </a:r>
          </a:p>
        </p:txBody>
      </p:sp>
      <p:sp>
        <p:nvSpPr>
          <p:cNvPr id="3" name="Content Placeholder 2"/>
          <p:cNvSpPr>
            <a:spLocks noGrp="1"/>
          </p:cNvSpPr>
          <p:nvPr>
            <p:ph idx="1"/>
          </p:nvPr>
        </p:nvSpPr>
        <p:spPr/>
        <p:txBody>
          <a:bodyPr rtlCol="0">
            <a:normAutofit/>
          </a:bodyPr>
          <a:lstStyle/>
          <a:p>
            <a:pPr fontAlgn="auto">
              <a:lnSpc>
                <a:spcPct val="150000"/>
              </a:lnSpc>
              <a:spcAft>
                <a:spcPts val="0"/>
              </a:spcAft>
              <a:buFont typeface="Arial" pitchFamily="34" charset="0"/>
              <a:buChar char="•"/>
              <a:defRPr/>
            </a:pPr>
            <a:r>
              <a:rPr lang="en-US" dirty="0" smtClean="0"/>
              <a:t>Drugs can be given to a person in a variety of formulations. </a:t>
            </a:r>
          </a:p>
          <a:p>
            <a:pPr fontAlgn="auto">
              <a:lnSpc>
                <a:spcPct val="150000"/>
              </a:lnSpc>
              <a:spcAft>
                <a:spcPts val="0"/>
              </a:spcAft>
              <a:buFont typeface="Arial" pitchFamily="34" charset="0"/>
              <a:buChar char="•"/>
              <a:defRPr/>
            </a:pPr>
            <a:r>
              <a:rPr lang="en-US" dirty="0" smtClean="0"/>
              <a:t>Formulation is a particular state in which the drug is supplied to the patient. </a:t>
            </a:r>
          </a:p>
          <a:p>
            <a:pPr fontAlgn="auto">
              <a:lnSpc>
                <a:spcPct val="150000"/>
              </a:lnSpc>
              <a:spcAft>
                <a:spcPts val="0"/>
              </a:spcAft>
              <a:buFont typeface="Arial" pitchFamily="34" charset="0"/>
              <a:buChar char="•"/>
              <a:defRPr/>
            </a:pPr>
            <a:r>
              <a:rPr lang="en-US" dirty="0" smtClean="0"/>
              <a:t>It can be either </a:t>
            </a:r>
            <a:r>
              <a:rPr lang="en-US" b="1" dirty="0" smtClean="0"/>
              <a:t>solid</a:t>
            </a:r>
            <a:r>
              <a:rPr lang="en-US" dirty="0" smtClean="0"/>
              <a:t>, </a:t>
            </a:r>
            <a:r>
              <a:rPr lang="en-US" b="1" dirty="0" smtClean="0"/>
              <a:t>semisolid</a:t>
            </a:r>
            <a:r>
              <a:rPr lang="en-US" dirty="0" smtClean="0"/>
              <a:t> or </a:t>
            </a:r>
            <a:r>
              <a:rPr lang="en-US" b="1" dirty="0" smtClean="0"/>
              <a:t>liquid</a:t>
            </a:r>
            <a:r>
              <a:rPr lang="en-US" dirty="0" smtClean="0"/>
              <a:t> formulation. </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formulations</a:t>
            </a:r>
            <a:endParaRPr lang="en-US" dirty="0"/>
          </a:p>
        </p:txBody>
      </p:sp>
      <p:sp>
        <p:nvSpPr>
          <p:cNvPr id="3" name="Content Placeholder 2"/>
          <p:cNvSpPr>
            <a:spLocks noGrp="1"/>
          </p:cNvSpPr>
          <p:nvPr>
            <p:ph idx="1"/>
          </p:nvPr>
        </p:nvSpPr>
        <p:spPr/>
        <p:txBody>
          <a:bodyPr>
            <a:normAutofit/>
          </a:bodyPr>
          <a:lstStyle/>
          <a:p>
            <a:r>
              <a:rPr lang="en-US" dirty="0" smtClean="0"/>
              <a:t>Water is the most commonly used solvent. </a:t>
            </a:r>
          </a:p>
          <a:p>
            <a:r>
              <a:rPr lang="en-US" dirty="0" smtClean="0"/>
              <a:t>However, due to drug Instability in water, some liquid medicines contain stabilizers.  </a:t>
            </a:r>
          </a:p>
          <a:p>
            <a:r>
              <a:rPr lang="en-US" dirty="0" smtClean="0"/>
              <a:t>Occasionally alternative liquid solvents such as glycerol or alcohol are used.  </a:t>
            </a:r>
          </a:p>
          <a:p>
            <a:r>
              <a:rPr lang="en-US" dirty="0" smtClean="0"/>
              <a:t>Where the drug doesn't dissolve in the liquid solvent manufacturers use suspending agents to ensure the even drug distribution. </a:t>
            </a:r>
          </a:p>
          <a:p>
            <a:pPr>
              <a:buNone/>
            </a:pP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 formulations</a:t>
            </a:r>
            <a:endParaRPr lang="en-US" dirty="0"/>
          </a:p>
        </p:txBody>
      </p:sp>
      <p:sp>
        <p:nvSpPr>
          <p:cNvPr id="3" name="Content Placeholder 2"/>
          <p:cNvSpPr>
            <a:spLocks noGrp="1"/>
          </p:cNvSpPr>
          <p:nvPr>
            <p:ph idx="1"/>
          </p:nvPr>
        </p:nvSpPr>
        <p:spPr/>
        <p:txBody>
          <a:bodyPr/>
          <a:lstStyle/>
          <a:p>
            <a:r>
              <a:rPr lang="en-US" dirty="0" smtClean="0"/>
              <a:t>A liquid medicine may contain:</a:t>
            </a:r>
          </a:p>
          <a:p>
            <a:pPr lvl="1"/>
            <a:r>
              <a:rPr lang="en-US" dirty="0" smtClean="0"/>
              <a:t>Stabilizer</a:t>
            </a:r>
          </a:p>
          <a:p>
            <a:pPr lvl="1"/>
            <a:r>
              <a:rPr lang="en-US" dirty="0" smtClean="0"/>
              <a:t>Colourant</a:t>
            </a:r>
          </a:p>
          <a:p>
            <a:pPr lvl="1"/>
            <a:r>
              <a:rPr lang="en-US" dirty="0" smtClean="0"/>
              <a:t>Flavouring</a:t>
            </a:r>
          </a:p>
          <a:p>
            <a:pPr lvl="1"/>
            <a:r>
              <a:rPr lang="en-US" dirty="0" smtClean="0"/>
              <a:t>Active drug</a:t>
            </a:r>
          </a:p>
          <a:p>
            <a:pPr lvl="1"/>
            <a:r>
              <a:rPr lang="en-US" dirty="0" smtClean="0"/>
              <a:t>Suspending agent or solvent</a:t>
            </a:r>
          </a:p>
          <a:p>
            <a:r>
              <a:rPr lang="en-US" dirty="0" smtClean="0"/>
              <a:t>It is more complex than simply having a crushed tablet in water.</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rtlCol="0">
            <a:normAutofit fontScale="90000"/>
          </a:bodyPr>
          <a:lstStyle/>
          <a:p>
            <a:pPr fontAlgn="auto">
              <a:spcAft>
                <a:spcPts val="0"/>
              </a:spcAft>
              <a:defRPr/>
            </a:pPr>
            <a:r>
              <a:rPr lang="en-US" b="1" dirty="0" smtClean="0"/>
              <a:t/>
            </a:r>
            <a:br>
              <a:rPr lang="en-US" b="1" dirty="0" smtClean="0"/>
            </a:br>
            <a:r>
              <a:rPr lang="en-US" b="1" dirty="0" smtClean="0"/>
              <a:t>Oral Liquid Preparations</a:t>
            </a:r>
            <a:r>
              <a:rPr lang="en-US" dirty="0" smtClean="0"/>
              <a:t/>
            </a:r>
            <a:br>
              <a:rPr lang="en-US" dirty="0" smtClean="0"/>
            </a:br>
            <a:endParaRPr lang="en-US" dirty="0" smtClean="0"/>
          </a:p>
        </p:txBody>
      </p:sp>
      <p:sp>
        <p:nvSpPr>
          <p:cNvPr id="3" name="Content Placeholder 2"/>
          <p:cNvSpPr>
            <a:spLocks noGrp="1"/>
          </p:cNvSpPr>
          <p:nvPr>
            <p:ph idx="1"/>
          </p:nvPr>
        </p:nvSpPr>
        <p:spPr>
          <a:xfrm>
            <a:off x="457200" y="1981200"/>
            <a:ext cx="8229600" cy="4593336"/>
          </a:xfrm>
        </p:spPr>
        <p:txBody>
          <a:bodyPr rtlCol="0">
            <a:normAutofit/>
          </a:bodyPr>
          <a:lstStyle/>
          <a:p>
            <a:pPr fontAlgn="auto">
              <a:spcAft>
                <a:spcPts val="0"/>
              </a:spcAft>
              <a:buFont typeface="Arial" pitchFamily="34" charset="0"/>
              <a:buChar char="•"/>
              <a:defRPr/>
            </a:pPr>
            <a:r>
              <a:rPr lang="en-US" dirty="0" smtClean="0"/>
              <a:t>Such preparations are easier to swallow.</a:t>
            </a:r>
          </a:p>
          <a:p>
            <a:pPr fontAlgn="auto">
              <a:spcAft>
                <a:spcPts val="0"/>
              </a:spcAft>
              <a:buFont typeface="Arial" pitchFamily="34" charset="0"/>
              <a:buChar char="•"/>
              <a:defRPr/>
            </a:pPr>
            <a:r>
              <a:rPr lang="en-US" dirty="0" smtClean="0"/>
              <a:t>Flavourings can be added, but should not be given a lot of importance since drug abuse could occur. </a:t>
            </a:r>
          </a:p>
          <a:p>
            <a:pPr fontAlgn="auto">
              <a:spcAft>
                <a:spcPts val="0"/>
              </a:spcAft>
              <a:buFont typeface="Arial" pitchFamily="34" charset="0"/>
              <a:buChar char="•"/>
              <a:defRPr/>
            </a:pPr>
            <a:r>
              <a:rPr lang="en-US" dirty="0" smtClean="0"/>
              <a:t>Sugar is added in some cases but mostly sorbitol (a sugar alcohol) is now used. </a:t>
            </a:r>
          </a:p>
          <a:p>
            <a:pPr fontAlgn="auto">
              <a:spcAft>
                <a:spcPts val="0"/>
              </a:spcAft>
              <a:buFont typeface="Arial" pitchFamily="34" charset="0"/>
              <a:buChar char="•"/>
              <a:defRPr/>
            </a:pPr>
            <a:r>
              <a:rPr lang="en-US" dirty="0" smtClean="0"/>
              <a:t>Sorbitol is good since it acts as an osmotic laxative and can prevent drug abuse. </a:t>
            </a:r>
          </a:p>
          <a:p>
            <a:pPr fontAlgn="auto">
              <a:spcAft>
                <a:spcPts val="0"/>
              </a:spcAft>
              <a:buFont typeface="Arial" pitchFamily="34" charset="0"/>
              <a:buChar char="•"/>
              <a:defRPr/>
            </a:pPr>
            <a:endParaRPr lang="en-US" dirty="0" smtClean="0"/>
          </a:p>
          <a:p>
            <a:pPr fontAlgn="auto">
              <a:spcAft>
                <a:spcPts val="0"/>
              </a:spcAft>
              <a:buNone/>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liquid preparations</a:t>
            </a:r>
            <a:endParaRPr lang="en-US" dirty="0"/>
          </a:p>
        </p:txBody>
      </p:sp>
      <p:sp>
        <p:nvSpPr>
          <p:cNvPr id="3" name="Content Placeholder 2"/>
          <p:cNvSpPr>
            <a:spLocks noGrp="1"/>
          </p:cNvSpPr>
          <p:nvPr>
            <p:ph idx="1"/>
          </p:nvPr>
        </p:nvSpPr>
        <p:spPr/>
        <p:txBody>
          <a:bodyPr/>
          <a:lstStyle/>
          <a:p>
            <a:pPr>
              <a:buFont typeface="Arial" pitchFamily="34" charset="0"/>
              <a:buChar char="•"/>
              <a:defRPr/>
            </a:pPr>
            <a:r>
              <a:rPr lang="en-US" dirty="0" smtClean="0"/>
              <a:t>When the drug is insufficiently soluble in water then it is dissolved in alcohol. Such a drug is called an </a:t>
            </a:r>
            <a:r>
              <a:rPr lang="en-US" b="1" dirty="0" smtClean="0"/>
              <a:t>elixir</a:t>
            </a:r>
            <a:r>
              <a:rPr lang="en-US" dirty="0" smtClean="0"/>
              <a:t>.</a:t>
            </a:r>
          </a:p>
          <a:p>
            <a:pPr>
              <a:buFont typeface="Arial" pitchFamily="34" charset="0"/>
              <a:buChar char="•"/>
              <a:defRPr/>
            </a:pPr>
            <a:r>
              <a:rPr lang="en-US" dirty="0" smtClean="0"/>
              <a:t>In cases where the drug is used as a solid and alcohol is not used for dissolving, then such solutions are called </a:t>
            </a:r>
            <a:r>
              <a:rPr lang="en-US" b="1" dirty="0" smtClean="0"/>
              <a:t>suspension.</a:t>
            </a:r>
          </a:p>
          <a:p>
            <a:pPr>
              <a:buFont typeface="Arial" pitchFamily="34" charset="0"/>
              <a:buChar char="•"/>
              <a:defRPr/>
            </a:pPr>
            <a:r>
              <a:rPr lang="en-US" dirty="0" smtClean="0"/>
              <a:t>When liquid which is not soluble is used mixed with water then it is called </a:t>
            </a:r>
            <a:r>
              <a:rPr lang="en-US" b="1" dirty="0" smtClean="0"/>
              <a:t>emulsion</a:t>
            </a:r>
            <a:r>
              <a:rPr lang="en-US" dirty="0" smtClean="0"/>
              <a:t>. Such drugs should be well shaken before use.</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381000"/>
            <a:ext cx="8229600" cy="1066800"/>
          </a:xfrm>
        </p:spPr>
        <p:txBody>
          <a:bodyPr/>
          <a:lstStyle/>
          <a:p>
            <a:r>
              <a:rPr lang="en-US" dirty="0" smtClean="0"/>
              <a:t>Oral liquid preparation</a:t>
            </a:r>
          </a:p>
        </p:txBody>
      </p:sp>
      <p:pic>
        <p:nvPicPr>
          <p:cNvPr id="22531" name="Picture 2" descr="C:\Users\JPOKOT~1\AppData\Local\Temp\Nulid 30ml.jpg"/>
          <p:cNvPicPr>
            <a:picLocks noGrp="1" noChangeAspect="1" noChangeArrowheads="1"/>
          </p:cNvPicPr>
          <p:nvPr>
            <p:ph idx="1"/>
          </p:nvPr>
        </p:nvPicPr>
        <p:blipFill>
          <a:blip r:embed="rId2"/>
          <a:stretch>
            <a:fillRect/>
          </a:stretch>
        </p:blipFill>
        <p:spPr>
          <a:xfrm>
            <a:off x="2739609" y="2209800"/>
            <a:ext cx="3737391" cy="3869300"/>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Dry powder for Oral suspension</a:t>
            </a:r>
          </a:p>
        </p:txBody>
      </p:sp>
      <p:pic>
        <p:nvPicPr>
          <p:cNvPr id="23555" name="Picture 2" descr="C:\Users\JPOKOT~1\AppData\Local\Temp\Cloxampin .jpg"/>
          <p:cNvPicPr>
            <a:picLocks noGrp="1" noChangeAspect="1" noChangeArrowheads="1"/>
          </p:cNvPicPr>
          <p:nvPr>
            <p:ph idx="1"/>
          </p:nvPr>
        </p:nvPicPr>
        <p:blipFill>
          <a:blip r:embed="rId2"/>
          <a:stretch>
            <a:fillRect/>
          </a:stretch>
        </p:blipFill>
        <p:spPr>
          <a:xfrm>
            <a:off x="2133600" y="2286000"/>
            <a:ext cx="4038600" cy="3839514"/>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838200"/>
          </a:xfrm>
        </p:spPr>
        <p:txBody>
          <a:bodyPr rtlCol="0">
            <a:normAutofit fontScale="90000"/>
          </a:bodyPr>
          <a:lstStyle/>
          <a:p>
            <a:pPr fontAlgn="auto">
              <a:spcAft>
                <a:spcPts val="0"/>
              </a:spcAft>
              <a:defRPr/>
            </a:pPr>
            <a:r>
              <a:rPr lang="en-US" b="1" dirty="0" smtClean="0"/>
              <a:t/>
            </a:r>
            <a:br>
              <a:rPr lang="en-US" b="1" dirty="0" smtClean="0"/>
            </a:br>
            <a:r>
              <a:rPr lang="en-US" b="1" dirty="0" smtClean="0"/>
              <a:t>Topical Preparations</a:t>
            </a:r>
            <a:r>
              <a:rPr lang="en-US" dirty="0" smtClean="0"/>
              <a:t/>
            </a:r>
            <a:br>
              <a:rPr lang="en-US" dirty="0" smtClean="0"/>
            </a:br>
            <a:endParaRPr lang="en-US" dirty="0" smtClean="0"/>
          </a:p>
        </p:txBody>
      </p:sp>
      <p:sp>
        <p:nvSpPr>
          <p:cNvPr id="3" name="Content Placeholder 2"/>
          <p:cNvSpPr>
            <a:spLocks noGrp="1"/>
          </p:cNvSpPr>
          <p:nvPr>
            <p:ph idx="1"/>
          </p:nvPr>
        </p:nvSpPr>
        <p:spPr>
          <a:xfrm>
            <a:off x="457200" y="1600200"/>
            <a:ext cx="8229600" cy="4724400"/>
          </a:xfrm>
        </p:spPr>
        <p:txBody>
          <a:bodyPr rtlCol="0">
            <a:normAutofit/>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The application of a drug to an area of the body for direct treatment is called topical application.</a:t>
            </a:r>
          </a:p>
          <a:p>
            <a:pPr fontAlgn="auto">
              <a:spcAft>
                <a:spcPts val="0"/>
              </a:spcAft>
              <a:buFont typeface="Arial" pitchFamily="34" charset="0"/>
              <a:buChar char="•"/>
              <a:defRPr/>
            </a:pPr>
            <a:r>
              <a:rPr lang="en-US" dirty="0" smtClean="0"/>
              <a:t>It is not restricted to the skin and hair but can be used in the mouth and entire GI tract during operations. </a:t>
            </a:r>
          </a:p>
          <a:p>
            <a:pPr fontAlgn="auto">
              <a:spcAft>
                <a:spcPts val="0"/>
              </a:spcAft>
              <a:buFont typeface="Arial" pitchFamily="34" charset="0"/>
              <a:buChar char="•"/>
              <a:defRPr/>
            </a:pPr>
            <a:r>
              <a:rPr lang="en-US" dirty="0" smtClean="0"/>
              <a:t>It is also used for the eyes, nose, ears and vagina.</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85800"/>
          </a:xfrm>
        </p:spPr>
        <p:txBody>
          <a:bodyPr>
            <a:normAutofit fontScale="90000"/>
          </a:bodyPr>
          <a:lstStyle/>
          <a:p>
            <a:r>
              <a:rPr lang="en-US" dirty="0" smtClean="0"/>
              <a:t>Topical preparations</a:t>
            </a:r>
            <a:endParaRPr lang="en-US" dirty="0"/>
          </a:p>
        </p:txBody>
      </p:sp>
      <p:sp>
        <p:nvSpPr>
          <p:cNvPr id="3" name="Content Placeholder 2"/>
          <p:cNvSpPr>
            <a:spLocks noGrp="1"/>
          </p:cNvSpPr>
          <p:nvPr>
            <p:ph idx="1"/>
          </p:nvPr>
        </p:nvSpPr>
        <p:spPr>
          <a:xfrm>
            <a:off x="457200" y="1981200"/>
            <a:ext cx="8229600" cy="4593336"/>
          </a:xfrm>
        </p:spPr>
        <p:txBody>
          <a:bodyPr>
            <a:normAutofit lnSpcReduction="10000"/>
          </a:bodyPr>
          <a:lstStyle/>
          <a:p>
            <a:r>
              <a:rPr lang="en-US" b="1" i="1" dirty="0" smtClean="0"/>
              <a:t>Drops: </a:t>
            </a:r>
            <a:r>
              <a:rPr lang="en-US" dirty="0" smtClean="0"/>
              <a:t>Eye and nose drops are made isotonic to avoid pain and discomfort on application. </a:t>
            </a:r>
          </a:p>
          <a:p>
            <a:r>
              <a:rPr lang="en-US" dirty="0" smtClean="0"/>
              <a:t>The eye drops are either </a:t>
            </a:r>
            <a:r>
              <a:rPr lang="en-US" b="1" dirty="0" smtClean="0"/>
              <a:t>aqueous</a:t>
            </a:r>
            <a:r>
              <a:rPr lang="en-US" dirty="0" smtClean="0"/>
              <a:t> or </a:t>
            </a:r>
            <a:r>
              <a:rPr lang="en-US" b="1" dirty="0" smtClean="0"/>
              <a:t>oily</a:t>
            </a:r>
            <a:r>
              <a:rPr lang="en-US" dirty="0" smtClean="0"/>
              <a:t> </a:t>
            </a:r>
            <a:r>
              <a:rPr lang="en-US" b="1" dirty="0" smtClean="0"/>
              <a:t>suspensions</a:t>
            </a:r>
            <a:r>
              <a:rPr lang="en-US" dirty="0" smtClean="0"/>
              <a:t> to be put into the eye. </a:t>
            </a:r>
          </a:p>
          <a:p>
            <a:r>
              <a:rPr lang="en-US" dirty="0" smtClean="0"/>
              <a:t>The nasal drops are </a:t>
            </a:r>
            <a:r>
              <a:rPr lang="en-US" b="1" dirty="0" smtClean="0"/>
              <a:t>aqueous</a:t>
            </a:r>
            <a:r>
              <a:rPr lang="en-US" dirty="0" smtClean="0"/>
              <a:t> since oily solution can hinder the ciliary action of the mucosa and also enter the trachea and lead to aspiration pneumonitis. </a:t>
            </a:r>
          </a:p>
          <a:p>
            <a:r>
              <a:rPr lang="en-US" dirty="0" smtClean="0"/>
              <a:t>Ear drops are </a:t>
            </a:r>
            <a:r>
              <a:rPr lang="en-US" b="1" dirty="0" smtClean="0"/>
              <a:t>oily</a:t>
            </a:r>
            <a:r>
              <a:rPr lang="en-US" dirty="0" smtClean="0"/>
              <a:t> solutions that can adhere to the aural cavity.</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304800"/>
            <a:ext cx="8229600" cy="1066800"/>
          </a:xfrm>
        </p:spPr>
        <p:txBody>
          <a:bodyPr/>
          <a:lstStyle/>
          <a:p>
            <a:r>
              <a:rPr lang="en-US" dirty="0" smtClean="0"/>
              <a:t>Eye ointment</a:t>
            </a:r>
          </a:p>
        </p:txBody>
      </p:sp>
      <p:pic>
        <p:nvPicPr>
          <p:cNvPr id="27651" name="Picture 2" descr="C:\Users\JPOKOT~1\AppData\Local\Temp\Gentacin 3g.jpg"/>
          <p:cNvPicPr>
            <a:picLocks noGrp="1" noChangeAspect="1" noChangeArrowheads="1"/>
          </p:cNvPicPr>
          <p:nvPr>
            <p:ph idx="1"/>
          </p:nvPr>
        </p:nvPicPr>
        <p:blipFill>
          <a:blip r:embed="rId2"/>
          <a:srcRect/>
          <a:stretch>
            <a:fillRect/>
          </a:stretch>
        </p:blipFill>
        <p:spPr>
          <a:xfrm>
            <a:off x="1676400" y="2286000"/>
            <a:ext cx="5907087" cy="3856037"/>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381000"/>
            <a:ext cx="8229600" cy="1066800"/>
          </a:xfrm>
        </p:spPr>
        <p:txBody>
          <a:bodyPr/>
          <a:lstStyle/>
          <a:p>
            <a:r>
              <a:rPr lang="en-US" dirty="0" smtClean="0"/>
              <a:t>Eye/ear drops</a:t>
            </a:r>
          </a:p>
        </p:txBody>
      </p:sp>
      <p:pic>
        <p:nvPicPr>
          <p:cNvPr id="28675" name="Picture 2" descr="C:\Users\JPOKOT~1\AppData\Local\Temp\Noraflox 5ml.jpg"/>
          <p:cNvPicPr>
            <a:picLocks noGrp="1" noChangeAspect="1" noChangeArrowheads="1"/>
          </p:cNvPicPr>
          <p:nvPr>
            <p:ph idx="1"/>
          </p:nvPr>
        </p:nvPicPr>
        <p:blipFill>
          <a:blip r:embed="rId2"/>
          <a:srcRect/>
          <a:stretch>
            <a:fillRect/>
          </a:stretch>
        </p:blipFill>
        <p:spPr>
          <a:xfrm>
            <a:off x="2514600" y="1854200"/>
            <a:ext cx="3953038" cy="3860800"/>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Formulations …</a:t>
            </a:r>
            <a:endParaRPr lang="en-US" dirty="0"/>
          </a:p>
        </p:txBody>
      </p:sp>
      <p:sp>
        <p:nvSpPr>
          <p:cNvPr id="3" name="Content Placeholder 2"/>
          <p:cNvSpPr>
            <a:spLocks noGrp="1"/>
          </p:cNvSpPr>
          <p:nvPr>
            <p:ph idx="1"/>
          </p:nvPr>
        </p:nvSpPr>
        <p:spPr/>
        <p:txBody>
          <a:bodyPr/>
          <a:lstStyle/>
          <a:p>
            <a:pPr fontAlgn="auto">
              <a:lnSpc>
                <a:spcPct val="150000"/>
              </a:lnSpc>
              <a:spcAft>
                <a:spcPts val="0"/>
              </a:spcAft>
              <a:buFont typeface="Arial" pitchFamily="34" charset="0"/>
              <a:buChar char="•"/>
              <a:defRPr/>
            </a:pPr>
            <a:r>
              <a:rPr lang="en-US" dirty="0" smtClean="0"/>
              <a:t>The type of formulation given to a patient depends upon the type of patient and the condition of the patient (such as age, sex, and health condition). </a:t>
            </a:r>
          </a:p>
          <a:p>
            <a:pPr fontAlgn="auto">
              <a:lnSpc>
                <a:spcPct val="150000"/>
              </a:lnSpc>
              <a:spcAft>
                <a:spcPts val="0"/>
              </a:spcAft>
              <a:buFont typeface="Arial" pitchFamily="34" charset="0"/>
              <a:buChar char="•"/>
              <a:defRPr/>
            </a:pPr>
            <a:r>
              <a:rPr lang="en-US" dirty="0" smtClean="0"/>
              <a:t>Also, the type of formulation is specific for particular routes of administration.</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r>
              <a:rPr lang="en-US" dirty="0" smtClean="0"/>
              <a:t>Topical preparations</a:t>
            </a:r>
            <a:endParaRPr lang="en-US" dirty="0"/>
          </a:p>
        </p:txBody>
      </p:sp>
      <p:sp>
        <p:nvSpPr>
          <p:cNvPr id="3" name="Content Placeholder 2"/>
          <p:cNvSpPr>
            <a:spLocks noGrp="1"/>
          </p:cNvSpPr>
          <p:nvPr>
            <p:ph idx="1"/>
          </p:nvPr>
        </p:nvSpPr>
        <p:spPr>
          <a:xfrm>
            <a:off x="457200" y="1447800"/>
            <a:ext cx="8229600" cy="5126736"/>
          </a:xfrm>
        </p:spPr>
        <p:txBody>
          <a:bodyPr>
            <a:normAutofit fontScale="85000" lnSpcReduction="10000"/>
          </a:bodyPr>
          <a:lstStyle/>
          <a:p>
            <a:pPr>
              <a:buNone/>
              <a:defRPr/>
            </a:pPr>
            <a:r>
              <a:rPr lang="en-US" b="1" i="1" dirty="0" smtClean="0"/>
              <a:t>Creams and Ointments:</a:t>
            </a:r>
            <a:r>
              <a:rPr lang="en-US" dirty="0" smtClean="0"/>
              <a:t> </a:t>
            </a:r>
          </a:p>
          <a:p>
            <a:pPr>
              <a:buFont typeface="Arial" pitchFamily="34" charset="0"/>
              <a:buChar char="•"/>
              <a:defRPr/>
            </a:pPr>
            <a:r>
              <a:rPr lang="en-US" dirty="0" smtClean="0"/>
              <a:t>Mainly used for skin treatment. </a:t>
            </a:r>
          </a:p>
          <a:p>
            <a:pPr>
              <a:buFont typeface="Arial" pitchFamily="34" charset="0"/>
              <a:buChar char="•"/>
              <a:defRPr/>
            </a:pPr>
            <a:r>
              <a:rPr lang="en-US" b="1" dirty="0" smtClean="0"/>
              <a:t>Creams</a:t>
            </a:r>
            <a:r>
              <a:rPr lang="en-US" dirty="0" smtClean="0"/>
              <a:t> have an </a:t>
            </a:r>
            <a:r>
              <a:rPr lang="en-US" b="1" dirty="0" smtClean="0"/>
              <a:t>aqueous</a:t>
            </a:r>
            <a:r>
              <a:rPr lang="en-US" dirty="0" smtClean="0"/>
              <a:t> base such that the water evaporates quickly and the drug remains on the surface. </a:t>
            </a:r>
          </a:p>
          <a:p>
            <a:pPr>
              <a:buFont typeface="Arial" pitchFamily="34" charset="0"/>
              <a:buChar char="•"/>
              <a:defRPr/>
            </a:pPr>
            <a:r>
              <a:rPr lang="en-US" dirty="0" smtClean="0"/>
              <a:t>It remains on the superficial layer of the skin and very little is absorbed into the systemic circulation. </a:t>
            </a:r>
          </a:p>
          <a:p>
            <a:pPr>
              <a:buFont typeface="Arial" pitchFamily="34" charset="0"/>
              <a:buChar char="•"/>
              <a:defRPr/>
            </a:pPr>
            <a:r>
              <a:rPr lang="en-US" b="1" dirty="0" smtClean="0"/>
              <a:t>Ointments</a:t>
            </a:r>
            <a:r>
              <a:rPr lang="en-US" dirty="0" smtClean="0"/>
              <a:t> are </a:t>
            </a:r>
            <a:r>
              <a:rPr lang="en-US" b="1" dirty="0" smtClean="0"/>
              <a:t>lipid</a:t>
            </a:r>
            <a:r>
              <a:rPr lang="en-US" dirty="0" smtClean="0"/>
              <a:t> based. When they are applied on the body they shut off the skin from air and the sweating still occurs as a result of which the skin is softened and there is more penetration of the drug into the tissue. Absorption can be significant.</a:t>
            </a:r>
          </a:p>
          <a:p>
            <a:pPr>
              <a:buNone/>
              <a:defRPr/>
            </a:pP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81000" y="381000"/>
            <a:ext cx="8229600" cy="1066800"/>
          </a:xfrm>
        </p:spPr>
        <p:txBody>
          <a:bodyPr/>
          <a:lstStyle/>
          <a:p>
            <a:r>
              <a:rPr lang="en-US" dirty="0" smtClean="0"/>
              <a:t>Topical cream </a:t>
            </a:r>
          </a:p>
        </p:txBody>
      </p:sp>
      <p:pic>
        <p:nvPicPr>
          <p:cNvPr id="24579" name="Picture 2" descr="C:\Users\JPOKOT~1\AppData\Local\Temp\Fungsten 30g.jpg"/>
          <p:cNvPicPr>
            <a:picLocks noGrp="1" noChangeAspect="1" noChangeArrowheads="1"/>
          </p:cNvPicPr>
          <p:nvPr>
            <p:ph idx="1"/>
          </p:nvPr>
        </p:nvPicPr>
        <p:blipFill>
          <a:blip r:embed="rId2"/>
          <a:srcRect/>
          <a:stretch>
            <a:fillRect/>
          </a:stretch>
        </p:blipFill>
        <p:spPr>
          <a:xfrm>
            <a:off x="1600200" y="2057400"/>
            <a:ext cx="5916612" cy="4419600"/>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Topical preparations</a:t>
            </a:r>
            <a:endParaRPr lang="en-US" dirty="0"/>
          </a:p>
        </p:txBody>
      </p:sp>
      <p:sp>
        <p:nvSpPr>
          <p:cNvPr id="3" name="Content Placeholder 2"/>
          <p:cNvSpPr>
            <a:spLocks noGrp="1"/>
          </p:cNvSpPr>
          <p:nvPr>
            <p:ph idx="1"/>
          </p:nvPr>
        </p:nvSpPr>
        <p:spPr/>
        <p:txBody>
          <a:bodyPr/>
          <a:lstStyle/>
          <a:p>
            <a:pPr>
              <a:buFont typeface="Arial" pitchFamily="34" charset="0"/>
              <a:buChar char="•"/>
              <a:defRPr/>
            </a:pPr>
            <a:r>
              <a:rPr lang="en-US" b="1" i="1" dirty="0" smtClean="0"/>
              <a:t>Pastes:</a:t>
            </a:r>
            <a:r>
              <a:rPr lang="en-US" dirty="0" smtClean="0"/>
              <a:t> Pastes have powder and are water repellant and hence help in protecting the skin from moisture.</a:t>
            </a:r>
          </a:p>
          <a:p>
            <a:pPr>
              <a:buNone/>
              <a:defRPr/>
            </a:pPr>
            <a:endParaRPr lang="en-US" dirty="0" smtClean="0"/>
          </a:p>
          <a:p>
            <a:pPr>
              <a:buFont typeface="Arial" pitchFamily="34" charset="0"/>
              <a:buChar char="•"/>
              <a:defRPr/>
            </a:pPr>
            <a:r>
              <a:rPr lang="en-US" b="1" i="1" dirty="0" smtClean="0"/>
              <a:t>Gels and Lotions:</a:t>
            </a:r>
            <a:r>
              <a:rPr lang="en-US" dirty="0" smtClean="0"/>
              <a:t> are alcohol based and are useful in application where there is hair. Since the evaporation is fast very little of the drug penetrates.</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81000" y="381000"/>
            <a:ext cx="8229600" cy="1066800"/>
          </a:xfrm>
        </p:spPr>
        <p:txBody>
          <a:bodyPr/>
          <a:lstStyle/>
          <a:p>
            <a:r>
              <a:rPr lang="en-US" dirty="0" smtClean="0"/>
              <a:t>Topical gel</a:t>
            </a:r>
          </a:p>
        </p:txBody>
      </p:sp>
      <p:pic>
        <p:nvPicPr>
          <p:cNvPr id="25603" name="Picture 2" descr="C:\Users\JPOKOT~1\AppData\Local\Temp\Painex gel 30g.jpg"/>
          <p:cNvPicPr>
            <a:picLocks noGrp="1" noChangeAspect="1" noChangeArrowheads="1"/>
          </p:cNvPicPr>
          <p:nvPr>
            <p:ph idx="1"/>
          </p:nvPr>
        </p:nvPicPr>
        <p:blipFill>
          <a:blip r:embed="rId2"/>
          <a:stretch>
            <a:fillRect/>
          </a:stretch>
        </p:blipFill>
        <p:spPr>
          <a:xfrm>
            <a:off x="1524000" y="2133600"/>
            <a:ext cx="5970105" cy="4038600"/>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Suppositories </a:t>
            </a:r>
            <a:endParaRPr lang="en-US" dirty="0"/>
          </a:p>
        </p:txBody>
      </p:sp>
      <p:sp>
        <p:nvSpPr>
          <p:cNvPr id="3" name="Content Placeholder 2"/>
          <p:cNvSpPr>
            <a:spLocks noGrp="1"/>
          </p:cNvSpPr>
          <p:nvPr>
            <p:ph idx="1"/>
          </p:nvPr>
        </p:nvSpPr>
        <p:spPr/>
        <p:txBody>
          <a:bodyPr>
            <a:normAutofit/>
          </a:bodyPr>
          <a:lstStyle/>
          <a:p>
            <a:pPr>
              <a:buNone/>
            </a:pPr>
            <a:r>
              <a:rPr lang="en-US" b="1" i="1" dirty="0" smtClean="0"/>
              <a:t>Suppositories:</a:t>
            </a:r>
            <a:r>
              <a:rPr lang="en-US" dirty="0" smtClean="0"/>
              <a:t> </a:t>
            </a:r>
          </a:p>
          <a:p>
            <a:r>
              <a:rPr lang="en-US" dirty="0" smtClean="0"/>
              <a:t>Suppositories are designed for anal administration and usually consist of the </a:t>
            </a:r>
            <a:r>
              <a:rPr lang="en-US" b="1" dirty="0" smtClean="0"/>
              <a:t>active drug(s) </a:t>
            </a:r>
            <a:r>
              <a:rPr lang="en-US" dirty="0" smtClean="0"/>
              <a:t>and</a:t>
            </a:r>
            <a:r>
              <a:rPr lang="en-US" b="1" dirty="0" smtClean="0"/>
              <a:t> a base</a:t>
            </a:r>
            <a:r>
              <a:rPr lang="en-US" dirty="0" smtClean="0"/>
              <a:t> which is designed to </a:t>
            </a:r>
            <a:r>
              <a:rPr lang="en-US" b="1" dirty="0" smtClean="0"/>
              <a:t>melt at room temperature</a:t>
            </a:r>
            <a:r>
              <a:rPr lang="en-US" dirty="0" smtClean="0"/>
              <a:t>. </a:t>
            </a:r>
          </a:p>
          <a:p>
            <a:r>
              <a:rPr lang="en-US" dirty="0" smtClean="0"/>
              <a:t>Once the suppository has been rectally administered the base will then break down and the drug will be released. </a:t>
            </a:r>
            <a:endParaRPr lang="en-US" b="1" i="1" dirty="0" smtClean="0"/>
          </a:p>
          <a:p>
            <a:pPr>
              <a:buNone/>
            </a:pPr>
            <a:endParaRPr lang="en-US" dirty="0" smtClean="0"/>
          </a:p>
          <a:p>
            <a:endParaRPr lang="en-US" u="sng" dirty="0" smtClean="0"/>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Enemas</a:t>
            </a:r>
            <a:endParaRPr lang="en-US" dirty="0"/>
          </a:p>
        </p:txBody>
      </p:sp>
      <p:sp>
        <p:nvSpPr>
          <p:cNvPr id="3" name="Content Placeholder 2"/>
          <p:cNvSpPr>
            <a:spLocks noGrp="1"/>
          </p:cNvSpPr>
          <p:nvPr>
            <p:ph idx="1"/>
          </p:nvPr>
        </p:nvSpPr>
        <p:spPr>
          <a:xfrm>
            <a:off x="457200" y="1524000"/>
            <a:ext cx="8229600" cy="5029199"/>
          </a:xfrm>
        </p:spPr>
        <p:txBody>
          <a:bodyPr>
            <a:normAutofit fontScale="92500" lnSpcReduction="10000"/>
          </a:bodyPr>
          <a:lstStyle/>
          <a:p>
            <a:r>
              <a:rPr lang="en-US" dirty="0" smtClean="0"/>
              <a:t>are also preparations for rectal administration but are liquid. </a:t>
            </a:r>
          </a:p>
          <a:p>
            <a:r>
              <a:rPr lang="en-US" dirty="0" smtClean="0"/>
              <a:t>These can be used for topical or systemic treatment and also for bowel movement. </a:t>
            </a:r>
          </a:p>
          <a:p>
            <a:r>
              <a:rPr lang="en-US" dirty="0" smtClean="0"/>
              <a:t>For topical and systemic applications the solution is hypotonic such that fluid will be taken up by the body along with the active ingredient. </a:t>
            </a:r>
          </a:p>
          <a:p>
            <a:r>
              <a:rPr lang="en-US" dirty="0" smtClean="0"/>
              <a:t>In case of bowel motion the solution is hypertonic to cause an outward flow of water from the body into the distal portion of the digestive system.</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62000"/>
          </a:xfrm>
        </p:spPr>
        <p:txBody>
          <a:bodyPr>
            <a:normAutofit fontScale="90000"/>
          </a:bodyPr>
          <a:lstStyle/>
          <a:p>
            <a:r>
              <a:rPr lang="en-US" dirty="0" smtClean="0"/>
              <a:t>Vaginal pessaries</a:t>
            </a:r>
            <a:endParaRPr lang="en-US" dirty="0"/>
          </a:p>
        </p:txBody>
      </p:sp>
      <p:sp>
        <p:nvSpPr>
          <p:cNvPr id="3" name="Content Placeholder 2"/>
          <p:cNvSpPr>
            <a:spLocks noGrp="1"/>
          </p:cNvSpPr>
          <p:nvPr>
            <p:ph idx="1"/>
          </p:nvPr>
        </p:nvSpPr>
        <p:spPr>
          <a:xfrm>
            <a:off x="457200" y="1676400"/>
            <a:ext cx="8229600" cy="4898136"/>
          </a:xfrm>
        </p:spPr>
        <p:txBody>
          <a:bodyPr>
            <a:normAutofit fontScale="92500" lnSpcReduction="20000"/>
          </a:bodyPr>
          <a:lstStyle/>
          <a:p>
            <a:r>
              <a:rPr lang="en-US" dirty="0" smtClean="0"/>
              <a:t>Pessaries are solid, bullet-shaped preparations designed for easy insertion into the vagina. </a:t>
            </a:r>
          </a:p>
          <a:p>
            <a:r>
              <a:rPr lang="en-US" dirty="0" smtClean="0"/>
              <a:t>They can be inserted using fingers, or may come with an applicator. </a:t>
            </a:r>
          </a:p>
          <a:p>
            <a:r>
              <a:rPr lang="en-US" dirty="0" smtClean="0"/>
              <a:t>Pessaries are normally made of a solid vegetable oil that contains the medicine. </a:t>
            </a:r>
          </a:p>
          <a:p>
            <a:r>
              <a:rPr lang="en-US" dirty="0" smtClean="0"/>
              <a:t>The medicine is gradually released into the vagina as the pessary dissolves at body temperature.</a:t>
            </a:r>
          </a:p>
          <a:p>
            <a:r>
              <a:rPr lang="en-US" dirty="0" smtClean="0"/>
              <a:t>The drug should coat all the vaginal mucosa and for this the drug should be entered as high as possible into the vagina.</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381000"/>
            <a:ext cx="8229600" cy="1066800"/>
          </a:xfrm>
        </p:spPr>
        <p:txBody>
          <a:bodyPr/>
          <a:lstStyle/>
          <a:p>
            <a:r>
              <a:rPr lang="en-US" dirty="0" smtClean="0"/>
              <a:t>Vaginal pessaries</a:t>
            </a:r>
          </a:p>
        </p:txBody>
      </p:sp>
      <p:pic>
        <p:nvPicPr>
          <p:cNvPr id="26627" name="Picture 2" descr="C:\Users\JPOKOT~1\AppData\Local\Temp\Vidon .jpg"/>
          <p:cNvPicPr>
            <a:picLocks noGrp="1" noChangeAspect="1" noChangeArrowheads="1"/>
          </p:cNvPicPr>
          <p:nvPr>
            <p:ph idx="1"/>
          </p:nvPr>
        </p:nvPicPr>
        <p:blipFill>
          <a:blip r:embed="rId2"/>
          <a:stretch>
            <a:fillRect/>
          </a:stretch>
        </p:blipFill>
        <p:spPr>
          <a:xfrm>
            <a:off x="2249305" y="2438400"/>
            <a:ext cx="4608695" cy="3915351"/>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Injectable preparations </a:t>
            </a:r>
            <a:endParaRPr lang="en-US" dirty="0"/>
          </a:p>
        </p:txBody>
      </p:sp>
      <p:sp>
        <p:nvSpPr>
          <p:cNvPr id="3" name="Content Placeholder 2"/>
          <p:cNvSpPr>
            <a:spLocks noGrp="1"/>
          </p:cNvSpPr>
          <p:nvPr>
            <p:ph idx="1"/>
          </p:nvPr>
        </p:nvSpPr>
        <p:spPr/>
        <p:txBody>
          <a:bodyPr/>
          <a:lstStyle/>
          <a:p>
            <a:r>
              <a:rPr lang="en-CA" dirty="0" smtClean="0"/>
              <a:t>Injectable preparations can be: -</a:t>
            </a:r>
          </a:p>
          <a:p>
            <a:pPr marL="633222" indent="-514350">
              <a:buFont typeface="+mj-lt"/>
              <a:buAutoNum type="arabicPeriod"/>
            </a:pPr>
            <a:r>
              <a:rPr lang="en-CA" dirty="0" smtClean="0"/>
              <a:t>In liquid form</a:t>
            </a:r>
          </a:p>
          <a:p>
            <a:pPr marL="633222" indent="-514350">
              <a:buFont typeface="+mj-lt"/>
              <a:buAutoNum type="arabicPeriod"/>
            </a:pPr>
            <a:r>
              <a:rPr lang="en-CA" dirty="0" smtClean="0"/>
              <a:t>In powder form for reconstitution before administration</a:t>
            </a:r>
          </a:p>
          <a:p>
            <a:pPr marL="633222" indent="-514350">
              <a:buFont typeface="+mj-lt"/>
              <a:buAutoNum type="arabicPeriod"/>
            </a:pPr>
            <a:r>
              <a:rPr lang="en-CA" dirty="0" smtClean="0"/>
              <a:t>Preparations can be in aqueous solution, oily solution, or suspensions.</a:t>
            </a:r>
          </a:p>
          <a:p>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48</a:t>
            </a:fld>
            <a:endParaRPr lang="en-US"/>
          </a:p>
        </p:txBody>
      </p:sp>
    </p:spTree>
    <p:extLst>
      <p:ext uri="{BB962C8B-B14F-4D97-AF65-F5344CB8AC3E}">
        <p14:creationId xmlns:p14="http://schemas.microsoft.com/office/powerpoint/2010/main" val="12858238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Injectable preparations</a:t>
            </a:r>
            <a:endParaRPr lang="en-US" dirty="0"/>
          </a:p>
        </p:txBody>
      </p:sp>
      <p:sp>
        <p:nvSpPr>
          <p:cNvPr id="3" name="Content Placeholder 2"/>
          <p:cNvSpPr>
            <a:spLocks noGrp="1"/>
          </p:cNvSpPr>
          <p:nvPr>
            <p:ph idx="1"/>
          </p:nvPr>
        </p:nvSpPr>
        <p:spPr/>
        <p:txBody>
          <a:bodyPr/>
          <a:lstStyle/>
          <a:p>
            <a:r>
              <a:rPr lang="en-CA" dirty="0" smtClean="0"/>
              <a:t>Such injectable drugs can be packaged in special containers such as: -</a:t>
            </a:r>
          </a:p>
          <a:p>
            <a:pPr marL="633222" indent="-514350">
              <a:buFont typeface="+mj-lt"/>
              <a:buAutoNum type="arabicPeriod"/>
            </a:pPr>
            <a:r>
              <a:rPr lang="en-CA" dirty="0" smtClean="0"/>
              <a:t>Ampoules</a:t>
            </a:r>
          </a:p>
          <a:p>
            <a:pPr marL="633222" indent="-514350">
              <a:buFont typeface="+mj-lt"/>
              <a:buAutoNum type="arabicPeriod"/>
            </a:pPr>
            <a:r>
              <a:rPr lang="en-CA" dirty="0" smtClean="0"/>
              <a:t>Vials</a:t>
            </a:r>
          </a:p>
          <a:p>
            <a:pPr marL="633222" indent="-514350">
              <a:buFont typeface="+mj-lt"/>
              <a:buAutoNum type="arabicPeriod"/>
            </a:pPr>
            <a:r>
              <a:rPr lang="en-CA" dirty="0" smtClean="0"/>
              <a:t>Bottles for I.V. infusion </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49</a:t>
            </a:fld>
            <a:endParaRPr lang="en-US"/>
          </a:p>
        </p:txBody>
      </p:sp>
    </p:spTree>
    <p:extLst>
      <p:ext uri="{BB962C8B-B14F-4D97-AF65-F5344CB8AC3E}">
        <p14:creationId xmlns:p14="http://schemas.microsoft.com/office/powerpoint/2010/main" val="2548454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
            </a:r>
            <a:br>
              <a:rPr lang="en-US" b="1" dirty="0" smtClean="0"/>
            </a:br>
            <a:r>
              <a:rPr lang="en-US" b="1" dirty="0" smtClean="0"/>
              <a:t>Solid Formulations</a:t>
            </a:r>
            <a:r>
              <a:rPr lang="en-US" dirty="0" smtClean="0"/>
              <a:t/>
            </a:r>
            <a:br>
              <a:rPr lang="en-US" dirty="0" smtClean="0"/>
            </a:br>
            <a:endParaRPr lang="en-US" dirty="0" smtClean="0"/>
          </a:p>
        </p:txBody>
      </p:sp>
      <p:sp>
        <p:nvSpPr>
          <p:cNvPr id="3" name="Content Placeholder 2"/>
          <p:cNvSpPr>
            <a:spLocks noGrp="1"/>
          </p:cNvSpPr>
          <p:nvPr>
            <p:ph idx="1"/>
          </p:nvPr>
        </p:nvSpPr>
        <p:spPr>
          <a:xfrm>
            <a:off x="457200" y="1600201"/>
            <a:ext cx="8229600" cy="4800600"/>
          </a:xfrm>
        </p:spPr>
        <p:txBody>
          <a:bodyPr rtlCol="0">
            <a:normAutofit fontScale="92500"/>
          </a:bodyPr>
          <a:lstStyle/>
          <a:p>
            <a:pPr fontAlgn="auto">
              <a:spcAft>
                <a:spcPts val="0"/>
              </a:spcAft>
              <a:buFont typeface="Arial" pitchFamily="34" charset="0"/>
              <a:buChar char="•"/>
              <a:defRPr/>
            </a:pPr>
            <a:r>
              <a:rPr lang="en-US" dirty="0" smtClean="0"/>
              <a:t>Solid formulations are generally given orally and are the most commonly used formulation.</a:t>
            </a:r>
          </a:p>
          <a:p>
            <a:pPr fontAlgn="auto">
              <a:spcAft>
                <a:spcPts val="0"/>
              </a:spcAft>
              <a:buFont typeface="Arial" pitchFamily="34" charset="0"/>
              <a:buNone/>
              <a:defRPr/>
            </a:pPr>
            <a:r>
              <a:rPr lang="en-US" b="1" dirty="0" smtClean="0"/>
              <a:t>Tablets</a:t>
            </a:r>
            <a:endParaRPr lang="en-US" dirty="0" smtClean="0"/>
          </a:p>
          <a:p>
            <a:pPr fontAlgn="auto">
              <a:spcAft>
                <a:spcPts val="0"/>
              </a:spcAft>
              <a:buFont typeface="Arial" pitchFamily="34" charset="0"/>
              <a:buChar char="•"/>
              <a:defRPr/>
            </a:pPr>
            <a:r>
              <a:rPr lang="en-US" dirty="0" smtClean="0"/>
              <a:t>Solid drugs are mostly administered in the form of tablets. </a:t>
            </a:r>
          </a:p>
          <a:p>
            <a:pPr fontAlgn="auto">
              <a:spcAft>
                <a:spcPts val="0"/>
              </a:spcAft>
              <a:buFont typeface="Arial" pitchFamily="34" charset="0"/>
              <a:buChar char="•"/>
              <a:defRPr/>
            </a:pPr>
            <a:r>
              <a:rPr lang="en-US" dirty="0" smtClean="0"/>
              <a:t>The tablet is disc shaped and is made by compressing a granulated powder in a die of the suitable machinery. </a:t>
            </a:r>
          </a:p>
          <a:p>
            <a:pPr fontAlgn="auto">
              <a:spcAft>
                <a:spcPts val="0"/>
              </a:spcAft>
              <a:buFont typeface="Arial" pitchFamily="34" charset="0"/>
              <a:buChar char="•"/>
              <a:defRPr/>
            </a:pPr>
            <a:r>
              <a:rPr lang="en-US" dirty="0" smtClean="0"/>
              <a:t>It is made up of inert filler material since the drug may be required only in small quantities. </a:t>
            </a:r>
          </a:p>
          <a:p>
            <a:pPr fontAlgn="auto">
              <a:spcAft>
                <a:spcPts val="0"/>
              </a:spcAft>
              <a:buFont typeface="Arial" pitchFamily="34" charset="0"/>
              <a:buNone/>
              <a:defRPr/>
            </a:pPr>
            <a:endParaRPr lang="en-US" dirty="0" smtClean="0"/>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4800" y="304800"/>
            <a:ext cx="8229600" cy="1066800"/>
          </a:xfrm>
        </p:spPr>
        <p:txBody>
          <a:bodyPr/>
          <a:lstStyle/>
          <a:p>
            <a:r>
              <a:rPr lang="en-US" dirty="0" smtClean="0"/>
              <a:t>Ampoules of Digoxin</a:t>
            </a:r>
          </a:p>
        </p:txBody>
      </p:sp>
      <p:pic>
        <p:nvPicPr>
          <p:cNvPr id="16387" name="Picture 2" descr="C:\Users\JPOKOT~1\AppData\Local\Temp\Dixin 2ml.jpg"/>
          <p:cNvPicPr>
            <a:picLocks noGrp="1" noChangeAspect="1" noChangeArrowheads="1"/>
          </p:cNvPicPr>
          <p:nvPr>
            <p:ph idx="1"/>
          </p:nvPr>
        </p:nvPicPr>
        <p:blipFill>
          <a:blip r:embed="rId2"/>
          <a:srcRect/>
          <a:stretch>
            <a:fillRect/>
          </a:stretch>
        </p:blipFill>
        <p:spPr>
          <a:xfrm>
            <a:off x="2057400" y="1905000"/>
            <a:ext cx="5518150" cy="4639048"/>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81000" y="381000"/>
            <a:ext cx="8229600" cy="1066800"/>
          </a:xfrm>
        </p:spPr>
        <p:txBody>
          <a:bodyPr/>
          <a:lstStyle/>
          <a:p>
            <a:pPr algn="ctr"/>
            <a:r>
              <a:rPr lang="en-US" dirty="0" smtClean="0"/>
              <a:t>Vials  </a:t>
            </a:r>
          </a:p>
        </p:txBody>
      </p:sp>
      <p:pic>
        <p:nvPicPr>
          <p:cNvPr id="17411" name="Picture 2" descr="C:\Users\JPOKOT~1\AppData\Local\Temp\Endron 2ml Glass bottle.jpg"/>
          <p:cNvPicPr>
            <a:picLocks noGrp="1" noChangeAspect="1" noChangeArrowheads="1"/>
          </p:cNvPicPr>
          <p:nvPr>
            <p:ph idx="1"/>
          </p:nvPr>
        </p:nvPicPr>
        <p:blipFill>
          <a:blip r:embed="rId2"/>
          <a:stretch>
            <a:fillRect/>
          </a:stretch>
        </p:blipFill>
        <p:spPr>
          <a:xfrm>
            <a:off x="1715389" y="2057400"/>
            <a:ext cx="5526994" cy="3886200"/>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Bottle for I.V. infusion </a:t>
            </a:r>
          </a:p>
        </p:txBody>
      </p:sp>
      <p:pic>
        <p:nvPicPr>
          <p:cNvPr id="18435" name="Picture 2" descr="C:\Users\JPOKOT~1\AppData\Local\Temp\Chemogyl 5gm.jpg"/>
          <p:cNvPicPr>
            <a:picLocks noGrp="1" noChangeAspect="1" noChangeArrowheads="1"/>
          </p:cNvPicPr>
          <p:nvPr>
            <p:ph idx="1"/>
          </p:nvPr>
        </p:nvPicPr>
        <p:blipFill>
          <a:blip r:embed="rId2"/>
          <a:stretch>
            <a:fillRect/>
          </a:stretch>
        </p:blipFill>
        <p:spPr>
          <a:xfrm>
            <a:off x="1852747" y="2438400"/>
            <a:ext cx="4929053" cy="3576835"/>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a:bodyPr>
          <a:lstStyle/>
          <a:p>
            <a:r>
              <a:rPr lang="en-US" smtClean="0"/>
              <a:t>A picture showing different drug formulations</a:t>
            </a:r>
          </a:p>
        </p:txBody>
      </p:sp>
      <p:pic>
        <p:nvPicPr>
          <p:cNvPr id="30724" name="Picture 4" descr="A picture showing different drug formulations. Taken from the cover of reference 3.">
            <a:hlinkClick r:id="rId2"/>
          </p:cNvPr>
          <p:cNvPicPr>
            <a:picLocks noGrp="1" noChangeAspect="1" noChangeArrowheads="1"/>
          </p:cNvPicPr>
          <p:nvPr>
            <p:ph type="pic" idx="1"/>
          </p:nvPr>
        </p:nvPicPr>
        <p:blipFill>
          <a:blip r:embed="rId3"/>
          <a:srcRect t="4747" b="4747"/>
          <a:stretch>
            <a:fillRect/>
          </a:stretch>
        </p:blipFill>
        <p:spPr/>
      </p:pic>
      <p:sp>
        <p:nvSpPr>
          <p:cNvPr id="30723" name="Text Placeholder 3"/>
          <p:cNvSpPr>
            <a:spLocks noGrp="1"/>
          </p:cNvSpPr>
          <p:nvPr>
            <p:ph type="body" sz="half" idx="2"/>
          </p:nvPr>
        </p:nvSpPr>
        <p:spPr/>
        <p:txBody>
          <a:bodyPr/>
          <a:lstStyle/>
          <a:p>
            <a:r>
              <a:rPr lang="en-US" smtClean="0"/>
              <a:t>Can you name some of them?</a:t>
            </a:r>
          </a:p>
        </p:txBody>
      </p:sp>
      <p:sp>
        <p:nvSpPr>
          <p:cNvPr id="5" name="Slide Number Placeholder 4"/>
          <p:cNvSpPr>
            <a:spLocks noGrp="1"/>
          </p:cNvSpPr>
          <p:nvPr>
            <p:ph type="sldNum" sz="quarter" idx="12"/>
          </p:nvPr>
        </p:nvSpPr>
        <p:spPr/>
        <p:txBody>
          <a:bodyPr/>
          <a:lstStyle/>
          <a:p>
            <a:pPr>
              <a:defRPr/>
            </a:pPr>
            <a:fld id="{0D7D539E-DC44-4EA0-8898-6EF599E3F30B}"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Conclusion </a:t>
            </a:r>
          </a:p>
        </p:txBody>
      </p:sp>
      <p:sp>
        <p:nvSpPr>
          <p:cNvPr id="29699" name="Content Placeholder 2"/>
          <p:cNvSpPr>
            <a:spLocks noGrp="1"/>
          </p:cNvSpPr>
          <p:nvPr>
            <p:ph idx="1"/>
          </p:nvPr>
        </p:nvSpPr>
        <p:spPr/>
        <p:txBody>
          <a:bodyPr/>
          <a:lstStyle/>
          <a:p>
            <a:r>
              <a:rPr lang="en-US" dirty="0" smtClean="0"/>
              <a:t>What has been presented may not be all there is in the form of drug preparations!</a:t>
            </a:r>
          </a:p>
          <a:p>
            <a:r>
              <a:rPr lang="en-US" dirty="0" smtClean="0"/>
              <a:t>Add to the list by doing further search!</a:t>
            </a:r>
          </a:p>
          <a:p>
            <a:endParaRPr lang="en-US" dirty="0" smtClean="0"/>
          </a:p>
          <a:p>
            <a:r>
              <a:rPr lang="en-US" dirty="0" smtClean="0"/>
              <a:t>THE END.</a:t>
            </a:r>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54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81000" y="533400"/>
            <a:ext cx="8229600" cy="838200"/>
          </a:xfrm>
        </p:spPr>
        <p:txBody>
          <a:bodyPr>
            <a:normAutofit/>
          </a:bodyPr>
          <a:lstStyle/>
          <a:p>
            <a:r>
              <a:rPr lang="en-US" dirty="0" smtClean="0"/>
              <a:t>Tablets in Blister packs</a:t>
            </a:r>
          </a:p>
        </p:txBody>
      </p:sp>
      <p:pic>
        <p:nvPicPr>
          <p:cNvPr id="13315" name="Picture 2" descr="C:\Users\JPOKOT~1\AppData\Local\Temp\Warfain 5mg test.jpg"/>
          <p:cNvPicPr>
            <a:picLocks noGrp="1" noChangeAspect="1" noChangeArrowheads="1"/>
          </p:cNvPicPr>
          <p:nvPr>
            <p:ph idx="1"/>
          </p:nvPr>
        </p:nvPicPr>
        <p:blipFill>
          <a:blip r:embed="rId2"/>
          <a:srcRect/>
          <a:stretch>
            <a:fillRect/>
          </a:stretch>
        </p:blipFill>
        <p:spPr>
          <a:xfrm>
            <a:off x="2514600" y="1828800"/>
            <a:ext cx="4710113" cy="4487863"/>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Tablets </a:t>
            </a:r>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dirty="0" smtClean="0"/>
              <a:t>To help the tablet disintegrate in the GI tract it is coated with a substance like starch which swells up when in contact with fluid , such substances are called </a:t>
            </a:r>
            <a:r>
              <a:rPr lang="en-US" b="1" dirty="0" smtClean="0"/>
              <a:t>excipients</a:t>
            </a:r>
            <a:r>
              <a:rPr lang="en-US" dirty="0" smtClean="0"/>
              <a:t>. </a:t>
            </a:r>
          </a:p>
          <a:p>
            <a:pPr fontAlgn="auto">
              <a:spcAft>
                <a:spcPts val="0"/>
              </a:spcAft>
              <a:buFont typeface="Arial" pitchFamily="34" charset="0"/>
              <a:buChar char="•"/>
              <a:defRPr/>
            </a:pPr>
            <a:r>
              <a:rPr lang="en-US" b="1" dirty="0" smtClean="0"/>
              <a:t>Binding agent</a:t>
            </a:r>
            <a:r>
              <a:rPr lang="en-US" dirty="0" smtClean="0"/>
              <a:t> is added to hold the tablet together and finally </a:t>
            </a:r>
            <a:r>
              <a:rPr lang="en-US" b="1" dirty="0" smtClean="0"/>
              <a:t>lubricating</a:t>
            </a:r>
            <a:r>
              <a:rPr lang="en-US" dirty="0" smtClean="0"/>
              <a:t> </a:t>
            </a:r>
            <a:r>
              <a:rPr lang="en-US" b="1" dirty="0" smtClean="0"/>
              <a:t>material</a:t>
            </a:r>
            <a:r>
              <a:rPr lang="en-US" dirty="0" smtClean="0"/>
              <a:t> to prevent the tablet from sticking during manufacture. </a:t>
            </a:r>
          </a:p>
          <a:p>
            <a:pPr fontAlgn="auto">
              <a:spcAft>
                <a:spcPts val="0"/>
              </a:spcAft>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Tablets </a:t>
            </a:r>
            <a:endParaRPr lang="en-US" dirty="0"/>
          </a:p>
        </p:txBody>
      </p:sp>
      <p:sp>
        <p:nvSpPr>
          <p:cNvPr id="3" name="Content Placeholder 2"/>
          <p:cNvSpPr>
            <a:spLocks noGrp="1"/>
          </p:cNvSpPr>
          <p:nvPr>
            <p:ph idx="1"/>
          </p:nvPr>
        </p:nvSpPr>
        <p:spPr/>
        <p:txBody>
          <a:bodyPr/>
          <a:lstStyle/>
          <a:p>
            <a:pPr fontAlgn="auto">
              <a:spcAft>
                <a:spcPts val="0"/>
              </a:spcAft>
              <a:buFont typeface="Arial" pitchFamily="34" charset="0"/>
              <a:buChar char="•"/>
              <a:defRPr/>
            </a:pPr>
            <a:r>
              <a:rPr lang="en-US" dirty="0" smtClean="0"/>
              <a:t>Tablets </a:t>
            </a:r>
            <a:r>
              <a:rPr lang="en-US" dirty="0"/>
              <a:t>can be sugar coated or film coated. </a:t>
            </a:r>
          </a:p>
          <a:p>
            <a:pPr fontAlgn="auto">
              <a:spcAft>
                <a:spcPts val="0"/>
              </a:spcAft>
              <a:buFont typeface="Arial" pitchFamily="34" charset="0"/>
              <a:buChar char="•"/>
              <a:defRPr/>
            </a:pPr>
            <a:r>
              <a:rPr lang="en-US" dirty="0"/>
              <a:t>Some are given as chewable tablets and </a:t>
            </a:r>
            <a:r>
              <a:rPr lang="en-US" dirty="0" err="1"/>
              <a:t>flavourings</a:t>
            </a:r>
            <a:r>
              <a:rPr lang="en-US" dirty="0"/>
              <a:t> can be </a:t>
            </a:r>
            <a:r>
              <a:rPr lang="en-US" dirty="0" smtClean="0"/>
              <a:t>added. </a:t>
            </a:r>
            <a:r>
              <a:rPr lang="en-US" dirty="0"/>
              <a:t>These are called </a:t>
            </a:r>
            <a:r>
              <a:rPr lang="en-US" b="1" dirty="0" err="1" smtClean="0"/>
              <a:t>Dragees</a:t>
            </a:r>
            <a:r>
              <a:rPr lang="en-US" b="1" dirty="0" smtClean="0"/>
              <a:t> </a:t>
            </a:r>
            <a:r>
              <a:rPr lang="en-US" dirty="0" smtClean="0"/>
              <a:t>(``</a:t>
            </a:r>
            <a:r>
              <a:rPr lang="en-US" dirty="0" err="1" smtClean="0"/>
              <a:t>dra</a:t>
            </a:r>
            <a:r>
              <a:rPr lang="en-US" dirty="0" smtClean="0"/>
              <a:t>-jays``).</a:t>
            </a:r>
            <a:endParaRPr lang="en-US" dirty="0"/>
          </a:p>
        </p:txBody>
      </p:sp>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8</a:t>
            </a:fld>
            <a:endParaRPr lang="en-US"/>
          </a:p>
        </p:txBody>
      </p:sp>
    </p:spTree>
    <p:extLst>
      <p:ext uri="{BB962C8B-B14F-4D97-AF65-F5344CB8AC3E}">
        <p14:creationId xmlns:p14="http://schemas.microsoft.com/office/powerpoint/2010/main" val="4097553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381000"/>
            <a:ext cx="8229600" cy="1066800"/>
          </a:xfrm>
        </p:spPr>
        <p:txBody>
          <a:bodyPr/>
          <a:lstStyle/>
          <a:p>
            <a:r>
              <a:rPr lang="en-US" dirty="0" smtClean="0"/>
              <a:t>Loose tablets in a tin</a:t>
            </a:r>
          </a:p>
        </p:txBody>
      </p:sp>
      <p:pic>
        <p:nvPicPr>
          <p:cNvPr id="14339" name="Picture 2" descr="C:\Users\JPOKOT~1\AppData\Local\Temp\Triptylin-25mg Plastic jar test.jpg"/>
          <p:cNvPicPr>
            <a:picLocks noGrp="1" noChangeAspect="1" noChangeArrowheads="1"/>
          </p:cNvPicPr>
          <p:nvPr>
            <p:ph idx="1"/>
          </p:nvPr>
        </p:nvPicPr>
        <p:blipFill>
          <a:blip r:embed="rId2"/>
          <a:srcRect/>
          <a:stretch>
            <a:fillRect/>
          </a:stretch>
        </p:blipFill>
        <p:spPr>
          <a:xfrm>
            <a:off x="2209800" y="1828800"/>
            <a:ext cx="4495800" cy="4706938"/>
          </a:xfrm>
          <a:noFill/>
        </p:spPr>
      </p:pic>
      <p:sp>
        <p:nvSpPr>
          <p:cNvPr id="4" name="Slide Number Placeholder 3"/>
          <p:cNvSpPr>
            <a:spLocks noGrp="1"/>
          </p:cNvSpPr>
          <p:nvPr>
            <p:ph type="sldNum" sz="quarter" idx="12"/>
          </p:nvPr>
        </p:nvSpPr>
        <p:spPr/>
        <p:txBody>
          <a:bodyPr/>
          <a:lstStyle/>
          <a:p>
            <a:pPr>
              <a:defRPr/>
            </a:pPr>
            <a:fld id="{35B72B11-FFBE-41C4-B44A-41D3C0BFB19E}"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2019</TotalTime>
  <Words>2026</Words>
  <Application>Microsoft Office PowerPoint</Application>
  <PresentationFormat>On-screen Show (4:3)</PresentationFormat>
  <Paragraphs>236</Paragraphs>
  <Slides>54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54</vt:i4>
      </vt:variant>
    </vt:vector>
  </HeadingPairs>
  <TitlesOfParts>
    <vt:vector size="61" baseType="lpstr">
      <vt:lpstr>Arial</vt:lpstr>
      <vt:lpstr>Calibri</vt:lpstr>
      <vt:lpstr>Corbel</vt:lpstr>
      <vt:lpstr>Wingdings</vt:lpstr>
      <vt:lpstr>Wingdings 2</vt:lpstr>
      <vt:lpstr>Wingdings 3</vt:lpstr>
      <vt:lpstr>Module</vt:lpstr>
      <vt:lpstr>Formulations of drugs</vt:lpstr>
      <vt:lpstr>Learning objectives</vt:lpstr>
      <vt:lpstr>Formulations of drugs</vt:lpstr>
      <vt:lpstr>Formulations …</vt:lpstr>
      <vt:lpstr> Solid Formulations </vt:lpstr>
      <vt:lpstr>Tablets in Blister packs</vt:lpstr>
      <vt:lpstr>Tablets </vt:lpstr>
      <vt:lpstr>Tablets </vt:lpstr>
      <vt:lpstr>Loose tablets in a tin</vt:lpstr>
      <vt:lpstr>Enteric Coated Tablets</vt:lpstr>
      <vt:lpstr>Enteric coated tablets …</vt:lpstr>
      <vt:lpstr>Sustained Release (SR) Preparations</vt:lpstr>
      <vt:lpstr>SR Preparations</vt:lpstr>
      <vt:lpstr>SR preps…</vt:lpstr>
      <vt:lpstr>Controlled Release Tablet</vt:lpstr>
      <vt:lpstr>Controlled release tablet</vt:lpstr>
      <vt:lpstr>Other tablet types</vt:lpstr>
      <vt:lpstr>Tablet types</vt:lpstr>
      <vt:lpstr>Dispersible tablets</vt:lpstr>
      <vt:lpstr>Tablet types</vt:lpstr>
      <vt:lpstr>Capsules</vt:lpstr>
      <vt:lpstr>Capsules </vt:lpstr>
      <vt:lpstr>Capsules </vt:lpstr>
      <vt:lpstr>Capsules </vt:lpstr>
      <vt:lpstr>Capsules </vt:lpstr>
      <vt:lpstr>Capsules </vt:lpstr>
      <vt:lpstr>Capsules … soft</vt:lpstr>
      <vt:lpstr>Capsules … soft </vt:lpstr>
      <vt:lpstr>Liquid formulations</vt:lpstr>
      <vt:lpstr>Liquid formulations</vt:lpstr>
      <vt:lpstr>Liquid formulations</vt:lpstr>
      <vt:lpstr> Oral Liquid Preparations </vt:lpstr>
      <vt:lpstr>Oral liquid preparations</vt:lpstr>
      <vt:lpstr>Oral liquid preparation</vt:lpstr>
      <vt:lpstr>Dry powder for Oral suspension</vt:lpstr>
      <vt:lpstr> Topical Preparations </vt:lpstr>
      <vt:lpstr>Topical preparations</vt:lpstr>
      <vt:lpstr>Eye ointment</vt:lpstr>
      <vt:lpstr>Eye/ear drops</vt:lpstr>
      <vt:lpstr>Topical preparations</vt:lpstr>
      <vt:lpstr>Topical cream </vt:lpstr>
      <vt:lpstr>Topical preparations</vt:lpstr>
      <vt:lpstr>Topical gel</vt:lpstr>
      <vt:lpstr>Suppositories </vt:lpstr>
      <vt:lpstr>Enemas</vt:lpstr>
      <vt:lpstr>Vaginal pessaries</vt:lpstr>
      <vt:lpstr>Vaginal pessaries</vt:lpstr>
      <vt:lpstr>Injectable preparations </vt:lpstr>
      <vt:lpstr>Injectable preparations</vt:lpstr>
      <vt:lpstr>Ampoules of Digoxin</vt:lpstr>
      <vt:lpstr>Vials  </vt:lpstr>
      <vt:lpstr>Bottle for I.V. infusion </vt:lpstr>
      <vt:lpstr>A picture showing different drug formulations</vt:lpstr>
      <vt:lpstr>Conclusion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Formulations of drugs</dc:title>
  <dc:creator>JP OKOTH</dc:creator>
  <cp:lastModifiedBy>HP</cp:lastModifiedBy>
  <cp:revision>91</cp:revision>
  <cp:lastPrinted>2017-11-10T05:02:48Z</cp:lastPrinted>
  <dcterms:created xsi:type="dcterms:W3CDTF">2012-10-18T07:28:08Z</dcterms:created>
  <dcterms:modified xsi:type="dcterms:W3CDTF">2020-10-06T19:18:04Z</dcterms:modified>
</cp:coreProperties>
</file>