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8"/>
  </p:notesMasterIdLst>
  <p:sldIdLst>
    <p:sldId id="256" r:id="rId2"/>
    <p:sldId id="257" r:id="rId3"/>
    <p:sldId id="310" r:id="rId4"/>
    <p:sldId id="313" r:id="rId5"/>
    <p:sldId id="312" r:id="rId6"/>
    <p:sldId id="314" r:id="rId7"/>
    <p:sldId id="311" r:id="rId8"/>
    <p:sldId id="521" r:id="rId9"/>
    <p:sldId id="508" r:id="rId10"/>
    <p:sldId id="386" r:id="rId11"/>
    <p:sldId id="384" r:id="rId12"/>
    <p:sldId id="532" r:id="rId13"/>
    <p:sldId id="343" r:id="rId14"/>
    <p:sldId id="355" r:id="rId15"/>
    <p:sldId id="533" r:id="rId16"/>
    <p:sldId id="534" r:id="rId17"/>
    <p:sldId id="535" r:id="rId18"/>
    <p:sldId id="536" r:id="rId19"/>
    <p:sldId id="537" r:id="rId20"/>
    <p:sldId id="538"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539" r:id="rId41"/>
    <p:sldId id="375" r:id="rId42"/>
    <p:sldId id="376" r:id="rId43"/>
    <p:sldId id="377" r:id="rId44"/>
    <p:sldId id="378" r:id="rId45"/>
    <p:sldId id="379" r:id="rId46"/>
    <p:sldId id="380" r:id="rId47"/>
    <p:sldId id="540" r:id="rId48"/>
    <p:sldId id="387" r:id="rId49"/>
    <p:sldId id="388" r:id="rId50"/>
    <p:sldId id="541" r:id="rId51"/>
    <p:sldId id="542" r:id="rId52"/>
    <p:sldId id="543" r:id="rId53"/>
    <p:sldId id="544" r:id="rId54"/>
    <p:sldId id="296" r:id="rId55"/>
    <p:sldId id="297" r:id="rId56"/>
    <p:sldId id="545" r:id="rId57"/>
    <p:sldId id="546" r:id="rId58"/>
    <p:sldId id="298" r:id="rId59"/>
    <p:sldId id="299" r:id="rId60"/>
    <p:sldId id="300" r:id="rId61"/>
    <p:sldId id="301" r:id="rId62"/>
    <p:sldId id="302" r:id="rId63"/>
    <p:sldId id="304" r:id="rId64"/>
    <p:sldId id="305" r:id="rId65"/>
    <p:sldId id="306" r:id="rId66"/>
    <p:sldId id="307" r:id="rId67"/>
    <p:sldId id="308" r:id="rId68"/>
    <p:sldId id="547" r:id="rId69"/>
    <p:sldId id="315" r:id="rId70"/>
    <p:sldId id="316" r:id="rId71"/>
    <p:sldId id="317" r:id="rId72"/>
    <p:sldId id="318" r:id="rId73"/>
    <p:sldId id="334" r:id="rId74"/>
    <p:sldId id="319" r:id="rId75"/>
    <p:sldId id="320" r:id="rId76"/>
    <p:sldId id="321" r:id="rId77"/>
    <p:sldId id="335" r:id="rId78"/>
    <p:sldId id="322" r:id="rId79"/>
    <p:sldId id="323" r:id="rId80"/>
    <p:sldId id="324" r:id="rId81"/>
    <p:sldId id="325" r:id="rId82"/>
    <p:sldId id="326" r:id="rId83"/>
    <p:sldId id="336" r:id="rId84"/>
    <p:sldId id="327" r:id="rId85"/>
    <p:sldId id="328" r:id="rId86"/>
    <p:sldId id="329" r:id="rId87"/>
    <p:sldId id="330" r:id="rId88"/>
    <p:sldId id="331" r:id="rId89"/>
    <p:sldId id="332" r:id="rId90"/>
    <p:sldId id="523" r:id="rId91"/>
    <p:sldId id="524" r:id="rId92"/>
    <p:sldId id="525" r:id="rId93"/>
    <p:sldId id="526" r:id="rId94"/>
    <p:sldId id="527" r:id="rId95"/>
    <p:sldId id="528" r:id="rId96"/>
    <p:sldId id="529" r:id="rId97"/>
    <p:sldId id="530" r:id="rId98"/>
    <p:sldId id="522" r:id="rId99"/>
    <p:sldId id="385" r:id="rId100"/>
    <p:sldId id="389" r:id="rId101"/>
    <p:sldId id="391" r:id="rId102"/>
    <p:sldId id="390" r:id="rId103"/>
    <p:sldId id="399" r:id="rId104"/>
    <p:sldId id="392" r:id="rId105"/>
    <p:sldId id="393" r:id="rId106"/>
    <p:sldId id="394" r:id="rId107"/>
    <p:sldId id="395" r:id="rId108"/>
    <p:sldId id="396" r:id="rId109"/>
    <p:sldId id="397" r:id="rId110"/>
    <p:sldId id="398" r:id="rId111"/>
    <p:sldId id="419" r:id="rId112"/>
    <p:sldId id="496" r:id="rId113"/>
    <p:sldId id="494" r:id="rId114"/>
    <p:sldId id="495" r:id="rId115"/>
    <p:sldId id="510" r:id="rId116"/>
    <p:sldId id="501" r:id="rId117"/>
    <p:sldId id="503" r:id="rId118"/>
    <p:sldId id="504" r:id="rId119"/>
    <p:sldId id="505" r:id="rId120"/>
    <p:sldId id="511" r:id="rId121"/>
    <p:sldId id="514" r:id="rId122"/>
    <p:sldId id="515" r:id="rId123"/>
    <p:sldId id="516" r:id="rId124"/>
    <p:sldId id="509" r:id="rId125"/>
    <p:sldId id="512" r:id="rId126"/>
    <p:sldId id="513" r:id="rId127"/>
    <p:sldId id="518" r:id="rId128"/>
    <p:sldId id="520" r:id="rId129"/>
    <p:sldId id="517" r:id="rId130"/>
    <p:sldId id="519" r:id="rId131"/>
    <p:sldId id="507" r:id="rId132"/>
    <p:sldId id="506" r:id="rId133"/>
    <p:sldId id="502" r:id="rId134"/>
    <p:sldId id="485" r:id="rId135"/>
    <p:sldId id="477" r:id="rId136"/>
    <p:sldId id="497" r:id="rId137"/>
    <p:sldId id="487" r:id="rId138"/>
    <p:sldId id="486" r:id="rId139"/>
    <p:sldId id="484" r:id="rId140"/>
    <p:sldId id="488" r:id="rId141"/>
    <p:sldId id="490" r:id="rId142"/>
    <p:sldId id="489" r:id="rId143"/>
    <p:sldId id="498" r:id="rId144"/>
    <p:sldId id="499" r:id="rId145"/>
    <p:sldId id="500" r:id="rId146"/>
    <p:sldId id="491" r:id="rId147"/>
    <p:sldId id="492" r:id="rId148"/>
    <p:sldId id="493" r:id="rId149"/>
    <p:sldId id="469" r:id="rId150"/>
    <p:sldId id="473" r:id="rId151"/>
    <p:sldId id="471" r:id="rId152"/>
    <p:sldId id="474" r:id="rId153"/>
    <p:sldId id="472" r:id="rId154"/>
    <p:sldId id="475" r:id="rId155"/>
    <p:sldId id="476" r:id="rId156"/>
    <p:sldId id="479" r:id="rId157"/>
    <p:sldId id="478" r:id="rId158"/>
    <p:sldId id="480" r:id="rId159"/>
    <p:sldId id="481" r:id="rId160"/>
    <p:sldId id="483" r:id="rId161"/>
    <p:sldId id="482" r:id="rId162"/>
    <p:sldId id="453" r:id="rId163"/>
    <p:sldId id="452" r:id="rId164"/>
    <p:sldId id="456" r:id="rId165"/>
    <p:sldId id="457" r:id="rId166"/>
    <p:sldId id="455" r:id="rId167"/>
    <p:sldId id="458" r:id="rId168"/>
    <p:sldId id="459" r:id="rId169"/>
    <p:sldId id="454" r:id="rId170"/>
    <p:sldId id="460" r:id="rId171"/>
    <p:sldId id="461" r:id="rId172"/>
    <p:sldId id="462" r:id="rId173"/>
    <p:sldId id="466" r:id="rId174"/>
    <p:sldId id="464" r:id="rId175"/>
    <p:sldId id="467" r:id="rId176"/>
    <p:sldId id="465" r:id="rId177"/>
    <p:sldId id="463" r:id="rId178"/>
    <p:sldId id="470" r:id="rId179"/>
    <p:sldId id="468" r:id="rId180"/>
    <p:sldId id="443" r:id="rId181"/>
    <p:sldId id="444" r:id="rId182"/>
    <p:sldId id="445" r:id="rId183"/>
    <p:sldId id="446" r:id="rId184"/>
    <p:sldId id="449" r:id="rId185"/>
    <p:sldId id="448" r:id="rId186"/>
    <p:sldId id="447" r:id="rId187"/>
    <p:sldId id="450" r:id="rId188"/>
    <p:sldId id="451" r:id="rId189"/>
    <p:sldId id="400" r:id="rId190"/>
    <p:sldId id="442" r:id="rId191"/>
    <p:sldId id="441" r:id="rId192"/>
    <p:sldId id="425" r:id="rId193"/>
    <p:sldId id="429" r:id="rId194"/>
    <p:sldId id="430" r:id="rId195"/>
    <p:sldId id="426" r:id="rId196"/>
    <p:sldId id="427" r:id="rId197"/>
    <p:sldId id="428" r:id="rId198"/>
    <p:sldId id="432" r:id="rId199"/>
    <p:sldId id="431" r:id="rId200"/>
    <p:sldId id="435" r:id="rId201"/>
    <p:sldId id="436" r:id="rId202"/>
    <p:sldId id="434" r:id="rId203"/>
    <p:sldId id="439" r:id="rId204"/>
    <p:sldId id="438" r:id="rId205"/>
    <p:sldId id="424" r:id="rId206"/>
    <p:sldId id="420" r:id="rId207"/>
    <p:sldId id="423" r:id="rId208"/>
    <p:sldId id="401" r:id="rId209"/>
    <p:sldId id="402" r:id="rId210"/>
    <p:sldId id="403" r:id="rId211"/>
    <p:sldId id="406" r:id="rId212"/>
    <p:sldId id="404" r:id="rId213"/>
    <p:sldId id="408" r:id="rId214"/>
    <p:sldId id="410" r:id="rId215"/>
    <p:sldId id="411" r:id="rId216"/>
    <p:sldId id="409" r:id="rId217"/>
    <p:sldId id="421" r:id="rId218"/>
    <p:sldId id="422" r:id="rId219"/>
    <p:sldId id="407" r:id="rId220"/>
    <p:sldId id="414" r:id="rId221"/>
    <p:sldId id="415" r:id="rId222"/>
    <p:sldId id="413" r:id="rId223"/>
    <p:sldId id="412" r:id="rId224"/>
    <p:sldId id="416" r:id="rId225"/>
    <p:sldId id="418" r:id="rId226"/>
    <p:sldId id="383" r:id="rId2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2/14/2019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9267684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397153630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155301674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29043044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25962242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19396003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41528418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31008413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32704357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36467195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206501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20958467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148131756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37310352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13378914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10177910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22288222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19715988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39020810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37447390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252910156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243843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10416771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19361705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156283403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14547342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68108637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300928451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68886723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395715708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24943053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232789349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91644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19584855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210</a:t>
            </a:fld>
            <a:endParaRPr lang="en-US"/>
          </a:p>
        </p:txBody>
      </p:sp>
    </p:spTree>
    <p:extLst>
      <p:ext uri="{BB962C8B-B14F-4D97-AF65-F5344CB8AC3E}">
        <p14:creationId xmlns:p14="http://schemas.microsoft.com/office/powerpoint/2010/main" val="12807082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211</a:t>
            </a:fld>
            <a:endParaRPr lang="en-US"/>
          </a:p>
        </p:txBody>
      </p:sp>
    </p:spTree>
    <p:extLst>
      <p:ext uri="{BB962C8B-B14F-4D97-AF65-F5344CB8AC3E}">
        <p14:creationId xmlns:p14="http://schemas.microsoft.com/office/powerpoint/2010/main" val="129583594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212</a:t>
            </a:fld>
            <a:endParaRPr lang="en-US"/>
          </a:p>
        </p:txBody>
      </p:sp>
    </p:spTree>
    <p:extLst>
      <p:ext uri="{BB962C8B-B14F-4D97-AF65-F5344CB8AC3E}">
        <p14:creationId xmlns:p14="http://schemas.microsoft.com/office/powerpoint/2010/main" val="607379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213</a:t>
            </a:fld>
            <a:endParaRPr lang="en-US"/>
          </a:p>
        </p:txBody>
      </p:sp>
    </p:spTree>
    <p:extLst>
      <p:ext uri="{BB962C8B-B14F-4D97-AF65-F5344CB8AC3E}">
        <p14:creationId xmlns:p14="http://schemas.microsoft.com/office/powerpoint/2010/main" val="21707379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213804424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35992112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216</a:t>
            </a:fld>
            <a:endParaRPr lang="en-US"/>
          </a:p>
        </p:txBody>
      </p:sp>
    </p:spTree>
    <p:extLst>
      <p:ext uri="{BB962C8B-B14F-4D97-AF65-F5344CB8AC3E}">
        <p14:creationId xmlns:p14="http://schemas.microsoft.com/office/powerpoint/2010/main" val="2308254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217</a:t>
            </a:fld>
            <a:endParaRPr lang="en-US"/>
          </a:p>
        </p:txBody>
      </p:sp>
    </p:spTree>
    <p:extLst>
      <p:ext uri="{BB962C8B-B14F-4D97-AF65-F5344CB8AC3E}">
        <p14:creationId xmlns:p14="http://schemas.microsoft.com/office/powerpoint/2010/main" val="237587383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218</a:t>
            </a:fld>
            <a:endParaRPr lang="en-US"/>
          </a:p>
        </p:txBody>
      </p:sp>
    </p:spTree>
    <p:extLst>
      <p:ext uri="{BB962C8B-B14F-4D97-AF65-F5344CB8AC3E}">
        <p14:creationId xmlns:p14="http://schemas.microsoft.com/office/powerpoint/2010/main" val="325532933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219</a:t>
            </a:fld>
            <a:endParaRPr lang="en-US"/>
          </a:p>
        </p:txBody>
      </p:sp>
    </p:spTree>
    <p:extLst>
      <p:ext uri="{BB962C8B-B14F-4D97-AF65-F5344CB8AC3E}">
        <p14:creationId xmlns:p14="http://schemas.microsoft.com/office/powerpoint/2010/main" val="2631504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183873433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220</a:t>
            </a:fld>
            <a:endParaRPr lang="en-US"/>
          </a:p>
        </p:txBody>
      </p:sp>
    </p:spTree>
    <p:extLst>
      <p:ext uri="{BB962C8B-B14F-4D97-AF65-F5344CB8AC3E}">
        <p14:creationId xmlns:p14="http://schemas.microsoft.com/office/powerpoint/2010/main" val="183939112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221</a:t>
            </a:fld>
            <a:endParaRPr lang="en-US"/>
          </a:p>
        </p:txBody>
      </p:sp>
    </p:spTree>
    <p:extLst>
      <p:ext uri="{BB962C8B-B14F-4D97-AF65-F5344CB8AC3E}">
        <p14:creationId xmlns:p14="http://schemas.microsoft.com/office/powerpoint/2010/main" val="328276933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222</a:t>
            </a:fld>
            <a:endParaRPr lang="en-US"/>
          </a:p>
        </p:txBody>
      </p:sp>
    </p:spTree>
    <p:extLst>
      <p:ext uri="{BB962C8B-B14F-4D97-AF65-F5344CB8AC3E}">
        <p14:creationId xmlns:p14="http://schemas.microsoft.com/office/powerpoint/2010/main" val="53010461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363380739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23836471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330555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289430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409838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3565927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195879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394076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1537163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386176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3079736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1748279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3463834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97331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147020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3130201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4073126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268968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177688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3571653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1282089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398913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471758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1736890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3450445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653188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3687080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114905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579114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1891262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122</a:t>
            </a:fld>
            <a:endParaRPr lang="en-US"/>
          </a:p>
        </p:txBody>
      </p:sp>
    </p:spTree>
    <p:extLst>
      <p:ext uri="{BB962C8B-B14F-4D97-AF65-F5344CB8AC3E}">
        <p14:creationId xmlns:p14="http://schemas.microsoft.com/office/powerpoint/2010/main" val="4154796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1358026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3820845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5662932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55949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1425045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3806026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98978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38854208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3462917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2599333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19659927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3057976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21944397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33161467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358335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1541043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199260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24180520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8249243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817574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7402819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29737625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13172631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19580140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16042486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36769268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231461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21811072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150</a:t>
            </a:fld>
            <a:endParaRPr lang="en-US"/>
          </a:p>
        </p:txBody>
      </p:sp>
    </p:spTree>
    <p:extLst>
      <p:ext uri="{BB962C8B-B14F-4D97-AF65-F5344CB8AC3E}">
        <p14:creationId xmlns:p14="http://schemas.microsoft.com/office/powerpoint/2010/main" val="40047484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419383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1380867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14070401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18272912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12896285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1928312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37942530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32408724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316077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15057767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1468595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12768979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35377131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37526065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13108115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35673679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15037342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663614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33181427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79937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1638373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14751133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17043494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8509210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5268" indent="-278949">
              <a:defRPr>
                <a:solidFill>
                  <a:schemeClr val="tx1"/>
                </a:solidFill>
                <a:latin typeface="Arial" charset="0"/>
              </a:defRPr>
            </a:lvl2pPr>
            <a:lvl3pPr marL="1115797" indent="-223159">
              <a:defRPr>
                <a:solidFill>
                  <a:schemeClr val="tx1"/>
                </a:solidFill>
                <a:latin typeface="Arial" charset="0"/>
              </a:defRPr>
            </a:lvl3pPr>
            <a:lvl4pPr marL="1562115" indent="-223159">
              <a:defRPr>
                <a:solidFill>
                  <a:schemeClr val="tx1"/>
                </a:solidFill>
                <a:latin typeface="Arial" charset="0"/>
              </a:defRPr>
            </a:lvl4pPr>
            <a:lvl5pPr marL="2008434" indent="-223159">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fld id="{4A7B1C49-C690-4043-8D8B-97212A9F0F3C}" type="slidenum">
              <a:rPr lang="en-US" smtClean="0"/>
              <a:pPr/>
              <a:t>173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888065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7783996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35931743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2973387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9421023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20131133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283828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2/14/2019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1" y="838200"/>
            <a:ext cx="7239000" cy="3212636"/>
          </a:xfrm>
        </p:spPr>
        <p:txBody>
          <a:bodyPr>
            <a:noAutofit/>
          </a:bodyPr>
          <a:lstStyle/>
          <a:p>
            <a:pPr algn="ctr"/>
            <a:r>
              <a:rPr lang="en-US" sz="4800" b="1" dirty="0"/>
              <a:t>ENVIRONMENTAL HEALTH NURSING</a:t>
            </a:r>
            <a:br>
              <a:rPr lang="en-US" sz="4800" b="1" i="1" dirty="0"/>
            </a:br>
            <a:endParaRPr lang="en-US" sz="4800" dirty="0"/>
          </a:p>
        </p:txBody>
      </p:sp>
      <p:sp>
        <p:nvSpPr>
          <p:cNvPr id="3" name="Subtitle 2"/>
          <p:cNvSpPr>
            <a:spLocks noGrp="1"/>
          </p:cNvSpPr>
          <p:nvPr>
            <p:ph type="subTitle" idx="1"/>
          </p:nvPr>
        </p:nvSpPr>
        <p:spPr>
          <a:xfrm>
            <a:off x="304800" y="3200400"/>
            <a:ext cx="7391399" cy="3657600"/>
          </a:xfrm>
        </p:spPr>
        <p:txBody>
          <a:bodyPr>
            <a:normAutofit fontScale="92500" lnSpcReduction="20000"/>
          </a:bodyPr>
          <a:lstStyle/>
          <a:p>
            <a:pPr algn="ctr"/>
            <a:endParaRPr lang="en-US" sz="2400" dirty="0"/>
          </a:p>
          <a:p>
            <a:pPr algn="ctr"/>
            <a:r>
              <a:rPr lang="en-US" sz="2400" b="1" dirty="0"/>
              <a:t>DIPLOMA IN COMMUNITY HEALTH NURSING</a:t>
            </a:r>
          </a:p>
          <a:p>
            <a:pPr algn="ctr"/>
            <a:endParaRPr lang="en-US" sz="2400" b="1" dirty="0"/>
          </a:p>
          <a:p>
            <a:pPr algn="ctr"/>
            <a:r>
              <a:rPr lang="en-US" sz="2400" b="1" dirty="0" err="1"/>
              <a:t>KMTC</a:t>
            </a:r>
            <a:r>
              <a:rPr lang="en-US" sz="2400" b="1" dirty="0"/>
              <a:t> MWINGI CAMPUS</a:t>
            </a:r>
          </a:p>
          <a:p>
            <a:pPr algn="ctr"/>
            <a:endParaRPr lang="en-US" sz="2400" b="1" dirty="0"/>
          </a:p>
          <a:p>
            <a:pPr algn="ctr"/>
            <a:r>
              <a:rPr lang="en-US" sz="2400" b="1" dirty="0"/>
              <a:t>1ST  YEARS, SEPTEMBER 2018</a:t>
            </a:r>
            <a:endParaRPr lang="en-US" sz="3600" b="1" i="1" dirty="0"/>
          </a:p>
          <a:p>
            <a:pPr algn="just">
              <a:lnSpc>
                <a:spcPct val="115000"/>
              </a:lnSpc>
              <a:spcBef>
                <a:spcPts val="0"/>
              </a:spcBef>
            </a:pPr>
            <a:r>
              <a:rPr lang="en-US" sz="4400" b="1" dirty="0">
                <a:latin typeface="Bookman Old Style" panose="02050604050505020204" pitchFamily="18" charset="0"/>
              </a:rPr>
              <a:t>MODULE 11: </a:t>
            </a:r>
          </a:p>
          <a:p>
            <a:pPr algn="just">
              <a:lnSpc>
                <a:spcPct val="115000"/>
              </a:lnSpc>
              <a:spcBef>
                <a:spcPts val="0"/>
              </a:spcBef>
            </a:pPr>
            <a:r>
              <a:rPr lang="en-US" sz="2000" b="1" dirty="0">
                <a:latin typeface="Bookman Old Style" panose="02050604050505020204" pitchFamily="18" charset="0"/>
              </a:rPr>
              <a:t>ENVIRONMENTAL HEALTH NURSING</a:t>
            </a:r>
          </a:p>
          <a:p>
            <a:pPr algn="just">
              <a:lnSpc>
                <a:spcPct val="115000"/>
              </a:lnSpc>
              <a:spcBef>
                <a:spcPts val="0"/>
              </a:spcBef>
            </a:pPr>
            <a:r>
              <a:rPr lang="en-US" sz="2800" b="1" dirty="0">
                <a:latin typeface="Bookman Old Style" panose="02050604050505020204" pitchFamily="18" charset="0"/>
              </a:rPr>
              <a:t>Code: </a:t>
            </a:r>
            <a:r>
              <a:rPr lang="en-US" sz="2800" b="1" dirty="0" err="1">
                <a:latin typeface="Bookman Old Style" panose="02050604050505020204" pitchFamily="18" charset="0"/>
              </a:rPr>
              <a:t>ENH</a:t>
            </a:r>
            <a:r>
              <a:rPr lang="en-US" sz="2800" b="1" dirty="0">
                <a:latin typeface="Bookman Old Style" panose="02050604050505020204" pitchFamily="18" charset="0"/>
              </a:rPr>
              <a:t> 1103; Hours - 22; Credits - 3</a:t>
            </a:r>
          </a:p>
        </p:txBody>
      </p:sp>
      <p:sp>
        <p:nvSpPr>
          <p:cNvPr id="6" name="Slide Number Placeholder 1">
            <a:extLst>
              <a:ext uri="{FF2B5EF4-FFF2-40B4-BE49-F238E27FC236}">
                <a16:creationId xmlns:a16="http://schemas.microsoft.com/office/drawing/2014/main" id="{D9A920CA-630D-4B15-AA49-D63DE96161A6}"/>
              </a:ext>
            </a:extLst>
          </p:cNvPr>
          <p:cNvSpPr>
            <a:spLocks noGrp="1"/>
          </p:cNvSpPr>
          <p:nvPr>
            <p:ph type="sldNum" sz="quarter" idx="12"/>
          </p:nvPr>
        </p:nvSpPr>
        <p:spPr>
          <a:xfrm>
            <a:off x="8401038" y="6170822"/>
            <a:ext cx="43816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40000" lnSpcReduction="20000"/>
          </a:bodyPr>
          <a:lstStyle/>
          <a:p>
            <a:pPr marL="0" indent="0" algn="just">
              <a:buNone/>
            </a:pPr>
            <a:r>
              <a:rPr lang="en-US" sz="6000" b="1" dirty="0">
                <a:solidFill>
                  <a:srgbClr val="00B050"/>
                </a:solidFill>
              </a:rPr>
              <a:t>Scope of practice of Environmental health.</a:t>
            </a:r>
          </a:p>
          <a:p>
            <a:pPr marL="0" indent="0" algn="just">
              <a:buNone/>
            </a:pPr>
            <a:r>
              <a:rPr lang="en-US" sz="5000" dirty="0">
                <a:solidFill>
                  <a:schemeClr val="tx1"/>
                </a:solidFill>
              </a:rPr>
              <a:t>The practice of environmental health by registered </a:t>
            </a:r>
            <a:r>
              <a:rPr lang="en-US" sz="4500" dirty="0">
                <a:solidFill>
                  <a:schemeClr val="tx1"/>
                </a:solidFill>
              </a:rPr>
              <a:t>environmental health specialists in the public and private sector includes prevention of environmental health hazards and the promotion and protection of the public health and the environment in the following areas:- </a:t>
            </a:r>
          </a:p>
          <a:p>
            <a:pPr algn="just">
              <a:buClrTx/>
              <a:buFont typeface="Wingdings" panose="05000000000000000000" pitchFamily="2" charset="2"/>
              <a:buChar char="q"/>
            </a:pPr>
            <a:r>
              <a:rPr lang="en-US" sz="4000" dirty="0">
                <a:solidFill>
                  <a:schemeClr val="tx1"/>
                </a:solidFill>
              </a:rPr>
              <a:t>Food protection. </a:t>
            </a:r>
          </a:p>
          <a:p>
            <a:pPr algn="just">
              <a:buClrTx/>
              <a:buFont typeface="Wingdings" panose="05000000000000000000" pitchFamily="2" charset="2"/>
              <a:buChar char="q"/>
            </a:pPr>
            <a:r>
              <a:rPr lang="en-US" sz="4000" dirty="0">
                <a:solidFill>
                  <a:schemeClr val="tx1"/>
                </a:solidFill>
              </a:rPr>
              <a:t>Housing. </a:t>
            </a:r>
          </a:p>
          <a:p>
            <a:pPr algn="just">
              <a:buClrTx/>
              <a:buFont typeface="Wingdings" panose="05000000000000000000" pitchFamily="2" charset="2"/>
              <a:buChar char="q"/>
            </a:pPr>
            <a:r>
              <a:rPr lang="en-US" sz="4000" dirty="0">
                <a:solidFill>
                  <a:schemeClr val="tx1"/>
                </a:solidFill>
              </a:rPr>
              <a:t>Institutional environmental health. </a:t>
            </a:r>
          </a:p>
          <a:p>
            <a:pPr algn="just">
              <a:buClrTx/>
              <a:buFont typeface="Wingdings" panose="05000000000000000000" pitchFamily="2" charset="2"/>
              <a:buChar char="q"/>
            </a:pPr>
            <a:r>
              <a:rPr lang="en-US" sz="4000" dirty="0">
                <a:solidFill>
                  <a:schemeClr val="tx1"/>
                </a:solidFill>
              </a:rPr>
              <a:t>Land use. </a:t>
            </a:r>
          </a:p>
          <a:p>
            <a:pPr algn="just">
              <a:buClrTx/>
              <a:buFont typeface="Wingdings" panose="05000000000000000000" pitchFamily="2" charset="2"/>
              <a:buChar char="q"/>
            </a:pPr>
            <a:r>
              <a:rPr lang="en-US" sz="4000" dirty="0">
                <a:solidFill>
                  <a:schemeClr val="tx1"/>
                </a:solidFill>
              </a:rPr>
              <a:t>Community noise control. </a:t>
            </a:r>
          </a:p>
          <a:p>
            <a:pPr algn="just">
              <a:buClrTx/>
              <a:buFont typeface="Wingdings" panose="05000000000000000000" pitchFamily="2" charset="2"/>
              <a:buChar char="q"/>
            </a:pPr>
            <a:r>
              <a:rPr lang="en-US" sz="4000" dirty="0">
                <a:solidFill>
                  <a:schemeClr val="tx1"/>
                </a:solidFill>
              </a:rPr>
              <a:t>Recreational swimming areas and waters. </a:t>
            </a:r>
          </a:p>
          <a:p>
            <a:pPr algn="just">
              <a:buClrTx/>
              <a:buFont typeface="Wingdings" panose="05000000000000000000" pitchFamily="2" charset="2"/>
              <a:buChar char="q"/>
            </a:pPr>
            <a:r>
              <a:rPr lang="en-US" sz="4000" dirty="0">
                <a:solidFill>
                  <a:schemeClr val="tx1"/>
                </a:solidFill>
              </a:rPr>
              <a:t>Electromagnetic radiation control. </a:t>
            </a:r>
          </a:p>
          <a:p>
            <a:pPr algn="just">
              <a:buClrTx/>
              <a:buFont typeface="Wingdings" panose="05000000000000000000" pitchFamily="2" charset="2"/>
              <a:buChar char="q"/>
            </a:pPr>
            <a:r>
              <a:rPr lang="en-US" sz="4000" dirty="0">
                <a:solidFill>
                  <a:schemeClr val="tx1"/>
                </a:solidFill>
              </a:rPr>
              <a:t>Solid, liquid, and hazardous materials management. </a:t>
            </a:r>
          </a:p>
          <a:p>
            <a:pPr algn="just">
              <a:buClrTx/>
              <a:buFont typeface="Wingdings" panose="05000000000000000000" pitchFamily="2" charset="2"/>
              <a:buChar char="q"/>
            </a:pPr>
            <a:r>
              <a:rPr lang="en-US" sz="4000" dirty="0">
                <a:solidFill>
                  <a:schemeClr val="tx1"/>
                </a:solidFill>
              </a:rPr>
              <a:t>Underground storage tank control. </a:t>
            </a:r>
          </a:p>
          <a:p>
            <a:pPr algn="just">
              <a:buClrTx/>
              <a:buFont typeface="Wingdings" panose="05000000000000000000" pitchFamily="2" charset="2"/>
              <a:buChar char="q"/>
            </a:pPr>
            <a:r>
              <a:rPr lang="en-US" sz="4000" dirty="0">
                <a:solidFill>
                  <a:schemeClr val="tx1"/>
                </a:solidFill>
              </a:rPr>
              <a:t>Onsite septic systems. </a:t>
            </a:r>
          </a:p>
          <a:p>
            <a:pPr algn="just">
              <a:buClrTx/>
              <a:buFont typeface="Wingdings" panose="05000000000000000000" pitchFamily="2" charset="2"/>
              <a:buChar char="q"/>
            </a:pPr>
            <a:r>
              <a:rPr lang="en-US" sz="4000" dirty="0">
                <a:solidFill>
                  <a:schemeClr val="tx1"/>
                </a:solidFill>
              </a:rPr>
              <a:t>Vector control. </a:t>
            </a:r>
          </a:p>
          <a:p>
            <a:pPr algn="just">
              <a:buClrTx/>
              <a:buFont typeface="Wingdings" panose="05000000000000000000" pitchFamily="2" charset="2"/>
              <a:buChar char="q"/>
            </a:pPr>
            <a:r>
              <a:rPr lang="en-US" sz="4000" dirty="0">
                <a:solidFill>
                  <a:schemeClr val="tx1"/>
                </a:solidFill>
              </a:rPr>
              <a:t>Drinking water quality. </a:t>
            </a:r>
          </a:p>
          <a:p>
            <a:pPr algn="just">
              <a:buClrTx/>
              <a:buFont typeface="Wingdings" panose="05000000000000000000" pitchFamily="2" charset="2"/>
              <a:buChar char="q"/>
            </a:pPr>
            <a:r>
              <a:rPr lang="en-US" sz="4000" dirty="0">
                <a:solidFill>
                  <a:schemeClr val="tx1"/>
                </a:solidFill>
              </a:rPr>
              <a:t>Environmental sanitation. </a:t>
            </a:r>
          </a:p>
          <a:p>
            <a:pPr algn="just">
              <a:buClrTx/>
              <a:buFont typeface="Wingdings" panose="05000000000000000000" pitchFamily="2" charset="2"/>
              <a:buChar char="q"/>
            </a:pPr>
            <a:r>
              <a:rPr lang="en-US" sz="4000" dirty="0">
                <a:solidFill>
                  <a:schemeClr val="tx1"/>
                </a:solidFill>
              </a:rPr>
              <a:t>Emergency preparedness. </a:t>
            </a:r>
          </a:p>
          <a:p>
            <a:pPr algn="just">
              <a:buClrTx/>
              <a:buFont typeface="Wingdings" panose="05000000000000000000" pitchFamily="2" charset="2"/>
              <a:buChar char="q"/>
            </a:pPr>
            <a:r>
              <a:rPr lang="en-US" sz="4000" dirty="0">
                <a:solidFill>
                  <a:schemeClr val="tx1"/>
                </a:solidFill>
              </a:rPr>
              <a:t>Milk and dairy products, etc.</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4175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
            </a:pPr>
            <a:r>
              <a:rPr lang="en-US" sz="3400" dirty="0"/>
              <a:t>Human excreta are faeces and urine. They are a source of pathogenic organisms.</a:t>
            </a:r>
          </a:p>
          <a:p>
            <a:pPr algn="just">
              <a:lnSpc>
                <a:spcPct val="120000"/>
              </a:lnSpc>
              <a:spcBef>
                <a:spcPts val="0"/>
              </a:spcBef>
              <a:buClrTx/>
              <a:buFont typeface="Wingdings" panose="05000000000000000000" pitchFamily="2" charset="2"/>
              <a:buChar char="§"/>
            </a:pPr>
            <a:r>
              <a:rPr lang="en-US" sz="3400" dirty="0"/>
              <a:t>Excreta are offensive to both sight and smell and can also lead to the contamination of water and foods. </a:t>
            </a:r>
            <a:r>
              <a:rPr lang="en-US" sz="3400" dirty="0" err="1"/>
              <a:t>Faecal</a:t>
            </a:r>
            <a:r>
              <a:rPr lang="en-US" sz="3400" dirty="0"/>
              <a:t> organisms may infect people directly or indirectly.</a:t>
            </a:r>
          </a:p>
          <a:p>
            <a:pPr algn="just">
              <a:lnSpc>
                <a:spcPct val="120000"/>
              </a:lnSpc>
              <a:spcBef>
                <a:spcPts val="0"/>
              </a:spcBef>
              <a:buClrTx/>
              <a:buFont typeface="Wingdings" panose="05000000000000000000" pitchFamily="2" charset="2"/>
              <a:buChar char="§"/>
            </a:pPr>
            <a:r>
              <a:rPr lang="en-US" sz="3400" dirty="0"/>
              <a:t>Faeces should not be accessible to fingers, feet, flies and food. The fingers and flies transfer the faeces to the food through the </a:t>
            </a:r>
            <a:r>
              <a:rPr lang="en-US" sz="3400" dirty="0" err="1"/>
              <a:t>faecal</a:t>
            </a:r>
            <a:r>
              <a:rPr lang="en-US" sz="3400" dirty="0"/>
              <a:t>-oral route transmission, known as the 4F connection</a:t>
            </a:r>
          </a:p>
          <a:p>
            <a:pPr algn="just">
              <a:lnSpc>
                <a:spcPct val="120000"/>
              </a:lnSpc>
              <a:spcBef>
                <a:spcPts val="0"/>
              </a:spcBef>
              <a:buClrTx/>
              <a:buFont typeface="Wingdings" panose="05000000000000000000" pitchFamily="2" charset="2"/>
              <a:buChar char="§"/>
            </a:pPr>
            <a:r>
              <a:rPr lang="en-US" sz="3400" dirty="0"/>
              <a:t>Urine carries the infective ova of </a:t>
            </a:r>
            <a:r>
              <a:rPr lang="en-US" sz="3400" dirty="0" err="1"/>
              <a:t>schistosoma</a:t>
            </a:r>
            <a:r>
              <a:rPr lang="en-US" sz="3400" dirty="0"/>
              <a:t> </a:t>
            </a:r>
            <a:r>
              <a:rPr lang="en-US" sz="3400" dirty="0" err="1"/>
              <a:t>heamatobium</a:t>
            </a:r>
            <a:r>
              <a:rPr lang="en-US" sz="3400" dirty="0"/>
              <a:t> while faeces spread the </a:t>
            </a:r>
            <a:r>
              <a:rPr lang="en-US" sz="3400" dirty="0" err="1"/>
              <a:t>schistosoma</a:t>
            </a:r>
            <a:r>
              <a:rPr lang="en-US" sz="3400" dirty="0"/>
              <a:t> </a:t>
            </a:r>
            <a:r>
              <a:rPr lang="en-US" sz="3400" dirty="0" err="1"/>
              <a:t>mansoni</a:t>
            </a:r>
            <a:r>
              <a:rPr lang="en-US" sz="3400" dirty="0"/>
              <a:t>.</a:t>
            </a:r>
          </a:p>
          <a:p>
            <a:pPr algn="just">
              <a:lnSpc>
                <a:spcPct val="120000"/>
              </a:lnSpc>
              <a:spcBef>
                <a:spcPts val="0"/>
              </a:spcBef>
              <a:buClrTx/>
              <a:buFont typeface="Wingdings" panose="05000000000000000000" pitchFamily="2" charset="2"/>
              <a:buChar char="§"/>
            </a:pPr>
            <a:endParaRPr lang="en-US" sz="3400" dirty="0"/>
          </a:p>
          <a:p>
            <a:pPr algn="just">
              <a:lnSpc>
                <a:spcPct val="120000"/>
              </a:lnSpc>
              <a:spcBef>
                <a:spcPts val="0"/>
              </a:spcBef>
              <a:buClrTx/>
              <a:buFont typeface="Wingdings" panose="05000000000000000000" pitchFamily="2" charset="2"/>
              <a:buChar char="§"/>
            </a:pPr>
            <a:endParaRPr lang="en-US" sz="3400" dirty="0"/>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15421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
            </a:pPr>
            <a:r>
              <a:rPr lang="en-US" sz="3400" dirty="0"/>
              <a:t>It is, therefore, necessary to help people understand the importance of proper excreta disposal by use of simple and cheap facilities.</a:t>
            </a:r>
          </a:p>
          <a:p>
            <a:pPr algn="just">
              <a:lnSpc>
                <a:spcPct val="120000"/>
              </a:lnSpc>
              <a:spcBef>
                <a:spcPts val="0"/>
              </a:spcBef>
              <a:buClrTx/>
              <a:buFont typeface="Wingdings" panose="05000000000000000000" pitchFamily="2" charset="2"/>
              <a:buChar char="§"/>
            </a:pPr>
            <a:r>
              <a:rPr lang="en-US" sz="3400" dirty="0"/>
              <a:t>As a nurse, you should be able to identify possible customs and beliefs, which hinder proper excreta disposal in the community and educate the people accordingly.</a:t>
            </a:r>
          </a:p>
          <a:p>
            <a:pPr algn="just">
              <a:lnSpc>
                <a:spcPct val="120000"/>
              </a:lnSpc>
              <a:spcBef>
                <a:spcPts val="0"/>
              </a:spcBef>
              <a:buClrTx/>
              <a:buFont typeface="Wingdings" panose="05000000000000000000" pitchFamily="2" charset="2"/>
              <a:buChar char="§"/>
            </a:pPr>
            <a:endParaRPr lang="en-US" sz="3400" dirty="0"/>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75824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400" b="1" dirty="0" err="1"/>
              <a:t>Faecal</a:t>
            </a:r>
            <a:r>
              <a:rPr lang="en-US" sz="3400" b="1" dirty="0"/>
              <a:t>-oral transmission routes.</a:t>
            </a: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199" y="6325127"/>
            <a:ext cx="1047757"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07E48B30-3611-4FF4-834C-0CC8C1A2584E}"/>
              </a:ext>
            </a:extLst>
          </p:cNvPr>
          <p:cNvPicPr/>
          <p:nvPr/>
        </p:nvPicPr>
        <p:blipFill>
          <a:blip r:embed="rId3" cstate="print"/>
          <a:srcRect/>
          <a:stretch>
            <a:fillRect/>
          </a:stretch>
        </p:blipFill>
        <p:spPr bwMode="auto">
          <a:xfrm>
            <a:off x="1066801" y="990600"/>
            <a:ext cx="7315200" cy="5334527"/>
          </a:xfrm>
          <a:prstGeom prst="rect">
            <a:avLst/>
          </a:prstGeom>
          <a:noFill/>
          <a:ln w="9525">
            <a:noFill/>
            <a:miter lim="800000"/>
            <a:headEnd/>
            <a:tailEnd/>
          </a:ln>
        </p:spPr>
      </p:pic>
    </p:spTree>
    <p:extLst>
      <p:ext uri="{BB962C8B-B14F-4D97-AF65-F5344CB8AC3E}">
        <p14:creationId xmlns:p14="http://schemas.microsoft.com/office/powerpoint/2010/main" val="5617236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400" b="1" dirty="0"/>
              <a:t>Diseases caused by poor excreta disposal</a:t>
            </a:r>
          </a:p>
          <a:p>
            <a:pPr marL="0" indent="0" algn="just">
              <a:lnSpc>
                <a:spcPct val="120000"/>
              </a:lnSpc>
              <a:spcBef>
                <a:spcPts val="0"/>
              </a:spcBef>
              <a:buClrTx/>
              <a:buNone/>
            </a:pPr>
            <a:r>
              <a:rPr lang="en-US" sz="3400" dirty="0"/>
              <a:t>Human excreta may spread the following diseases:</a:t>
            </a:r>
          </a:p>
          <a:p>
            <a:pPr algn="just">
              <a:lnSpc>
                <a:spcPct val="120000"/>
              </a:lnSpc>
              <a:spcBef>
                <a:spcPts val="0"/>
              </a:spcBef>
              <a:buClrTx/>
              <a:buFont typeface="Wingdings" panose="05000000000000000000" pitchFamily="2" charset="2"/>
              <a:buChar char="§"/>
            </a:pPr>
            <a:r>
              <a:rPr lang="en-US" sz="3400" dirty="0"/>
              <a:t>Typhoid fever</a:t>
            </a:r>
          </a:p>
          <a:p>
            <a:pPr algn="just">
              <a:lnSpc>
                <a:spcPct val="120000"/>
              </a:lnSpc>
              <a:spcBef>
                <a:spcPts val="0"/>
              </a:spcBef>
              <a:buClrTx/>
              <a:buFont typeface="Wingdings" panose="05000000000000000000" pitchFamily="2" charset="2"/>
              <a:buChar char="§"/>
            </a:pPr>
            <a:r>
              <a:rPr lang="en-US" sz="3400" dirty="0"/>
              <a:t>Cholera</a:t>
            </a:r>
          </a:p>
          <a:p>
            <a:pPr algn="just">
              <a:lnSpc>
                <a:spcPct val="120000"/>
              </a:lnSpc>
              <a:spcBef>
                <a:spcPts val="0"/>
              </a:spcBef>
              <a:buClrTx/>
              <a:buFont typeface="Wingdings" panose="05000000000000000000" pitchFamily="2" charset="2"/>
              <a:buChar char="§"/>
            </a:pPr>
            <a:r>
              <a:rPr lang="en-US" sz="3400" dirty="0"/>
              <a:t>Intestinal worms</a:t>
            </a:r>
          </a:p>
          <a:p>
            <a:pPr algn="just">
              <a:lnSpc>
                <a:spcPct val="120000"/>
              </a:lnSpc>
              <a:spcBef>
                <a:spcPts val="0"/>
              </a:spcBef>
              <a:buClrTx/>
              <a:buFont typeface="Wingdings" panose="05000000000000000000" pitchFamily="2" charset="2"/>
              <a:buChar char="§"/>
            </a:pPr>
            <a:r>
              <a:rPr lang="en-US" sz="3400" dirty="0"/>
              <a:t>Poliomyelitis</a:t>
            </a:r>
          </a:p>
          <a:p>
            <a:pPr algn="just">
              <a:lnSpc>
                <a:spcPct val="120000"/>
              </a:lnSpc>
              <a:spcBef>
                <a:spcPts val="0"/>
              </a:spcBef>
              <a:buClrTx/>
              <a:buFont typeface="Wingdings" panose="05000000000000000000" pitchFamily="2" charset="2"/>
              <a:buChar char="§"/>
            </a:pPr>
            <a:r>
              <a:rPr lang="en-US" sz="3400" dirty="0"/>
              <a:t>Infective hepatitis A</a:t>
            </a:r>
          </a:p>
          <a:p>
            <a:pPr algn="just">
              <a:lnSpc>
                <a:spcPct val="120000"/>
              </a:lnSpc>
              <a:spcBef>
                <a:spcPts val="0"/>
              </a:spcBef>
              <a:buClrTx/>
              <a:buFont typeface="Wingdings" panose="05000000000000000000" pitchFamily="2" charset="2"/>
              <a:buChar char="§"/>
            </a:pPr>
            <a:r>
              <a:rPr lang="en-US" sz="3400" dirty="0"/>
              <a:t>Bacillary and amoebic dysentery</a:t>
            </a:r>
          </a:p>
          <a:p>
            <a:pPr algn="just">
              <a:lnSpc>
                <a:spcPct val="120000"/>
              </a:lnSpc>
              <a:spcBef>
                <a:spcPts val="0"/>
              </a:spcBef>
              <a:buClrTx/>
              <a:buFont typeface="Wingdings" panose="05000000000000000000" pitchFamily="2" charset="2"/>
              <a:buChar char="§"/>
            </a:pPr>
            <a:endParaRPr lang="en-US" sz="3400" dirty="0"/>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249053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400" b="1" dirty="0"/>
              <a:t>Factors that influence the types and construction methods of any sanitation system. </a:t>
            </a:r>
          </a:p>
          <a:p>
            <a:pPr marL="0" indent="0" algn="just">
              <a:lnSpc>
                <a:spcPct val="120000"/>
              </a:lnSpc>
              <a:spcBef>
                <a:spcPts val="0"/>
              </a:spcBef>
              <a:buClrTx/>
              <a:buNone/>
            </a:pPr>
            <a:r>
              <a:rPr lang="en-US" sz="3400" dirty="0"/>
              <a:t>1. Social, cultural, beliefs, values and practices.</a:t>
            </a:r>
          </a:p>
          <a:p>
            <a:pPr marL="0" indent="0" algn="just">
              <a:lnSpc>
                <a:spcPct val="120000"/>
              </a:lnSpc>
              <a:spcBef>
                <a:spcPts val="0"/>
              </a:spcBef>
              <a:buClrTx/>
              <a:buNone/>
            </a:pPr>
            <a:r>
              <a:rPr lang="en-US" sz="3400" dirty="0"/>
              <a:t>2. Religious customs.</a:t>
            </a:r>
          </a:p>
          <a:p>
            <a:pPr marL="0" indent="0" algn="just">
              <a:lnSpc>
                <a:spcPct val="120000"/>
              </a:lnSpc>
              <a:spcBef>
                <a:spcPts val="0"/>
              </a:spcBef>
              <a:buClrTx/>
              <a:buNone/>
            </a:pPr>
            <a:r>
              <a:rPr lang="en-US" sz="3400" dirty="0"/>
              <a:t>3. Population density and settlement pattern.</a:t>
            </a:r>
          </a:p>
          <a:p>
            <a:pPr marL="0" indent="0" algn="just">
              <a:lnSpc>
                <a:spcPct val="120000"/>
              </a:lnSpc>
              <a:spcBef>
                <a:spcPts val="0"/>
              </a:spcBef>
              <a:buClrTx/>
              <a:buNone/>
            </a:pPr>
            <a:r>
              <a:rPr lang="en-US" sz="3400" dirty="0"/>
              <a:t>4. Climatic conditions.</a:t>
            </a:r>
          </a:p>
          <a:p>
            <a:pPr marL="0" indent="0" algn="just">
              <a:lnSpc>
                <a:spcPct val="120000"/>
              </a:lnSpc>
              <a:spcBef>
                <a:spcPts val="0"/>
              </a:spcBef>
              <a:buClrTx/>
              <a:buNone/>
            </a:pPr>
            <a:r>
              <a:rPr lang="en-US" sz="3400" dirty="0"/>
              <a:t>5. Topography and soil conditions.</a:t>
            </a:r>
          </a:p>
          <a:p>
            <a:pPr marL="0" indent="0" algn="just">
              <a:lnSpc>
                <a:spcPct val="120000"/>
              </a:lnSpc>
              <a:spcBef>
                <a:spcPts val="0"/>
              </a:spcBef>
              <a:buClrTx/>
              <a:buNone/>
            </a:pPr>
            <a:r>
              <a:rPr lang="en-US" sz="3400" dirty="0"/>
              <a:t>6. Geological formations.</a:t>
            </a:r>
          </a:p>
          <a:p>
            <a:pPr marL="0" indent="0" algn="just">
              <a:lnSpc>
                <a:spcPct val="120000"/>
              </a:lnSpc>
              <a:spcBef>
                <a:spcPts val="0"/>
              </a:spcBef>
              <a:buClrTx/>
              <a:buNone/>
            </a:pPr>
            <a:r>
              <a:rPr lang="en-US" sz="3400" dirty="0"/>
              <a:t>7. Abundance or scarcity of water.</a:t>
            </a:r>
          </a:p>
          <a:p>
            <a:pPr marL="0" indent="0" algn="just">
              <a:lnSpc>
                <a:spcPct val="120000"/>
              </a:lnSpc>
              <a:spcBef>
                <a:spcPts val="0"/>
              </a:spcBef>
              <a:buClrTx/>
              <a:buNone/>
            </a:pPr>
            <a:r>
              <a:rPr lang="en-US" sz="3400" dirty="0"/>
              <a:t>8. Economic standards.</a:t>
            </a:r>
          </a:p>
          <a:p>
            <a:pPr marL="0" indent="0" algn="just">
              <a:lnSpc>
                <a:spcPct val="120000"/>
              </a:lnSpc>
              <a:spcBef>
                <a:spcPts val="0"/>
              </a:spcBef>
              <a:buClrTx/>
              <a:buNone/>
            </a:pPr>
            <a:r>
              <a:rPr lang="en-US" sz="3400" dirty="0"/>
              <a:t>9. Political and social organizations.</a:t>
            </a:r>
          </a:p>
          <a:p>
            <a:pPr marL="0" indent="0" algn="just">
              <a:lnSpc>
                <a:spcPct val="120000"/>
              </a:lnSpc>
              <a:spcBef>
                <a:spcPts val="0"/>
              </a:spcBef>
              <a:buClrTx/>
              <a:buNone/>
            </a:pPr>
            <a:r>
              <a:rPr lang="en-US" sz="3400" dirty="0"/>
              <a:t>10. Educational level of communities.</a:t>
            </a:r>
          </a:p>
          <a:p>
            <a:pPr marL="0" indent="0" algn="just">
              <a:lnSpc>
                <a:spcPct val="120000"/>
              </a:lnSpc>
              <a:spcBef>
                <a:spcPts val="0"/>
              </a:spcBef>
              <a:buClrTx/>
              <a:buNone/>
            </a:pPr>
            <a:r>
              <a:rPr lang="en-US" sz="3400" dirty="0"/>
              <a:t>11. Level of health awareness.</a:t>
            </a:r>
          </a:p>
          <a:p>
            <a:pPr marL="0" indent="0" algn="just">
              <a:lnSpc>
                <a:spcPct val="120000"/>
              </a:lnSpc>
              <a:spcBef>
                <a:spcPts val="0"/>
              </a:spcBef>
              <a:buClrTx/>
              <a:buNone/>
            </a:pPr>
            <a:r>
              <a:rPr lang="en-US" sz="3400" dirty="0"/>
              <a:t>12. Safety to users.</a:t>
            </a:r>
          </a:p>
          <a:p>
            <a:pPr marL="0" indent="0" algn="just">
              <a:lnSpc>
                <a:spcPct val="120000"/>
              </a:lnSpc>
              <a:spcBef>
                <a:spcPts val="0"/>
              </a:spcBef>
              <a:buClrTx/>
              <a:buNone/>
            </a:pPr>
            <a:r>
              <a:rPr lang="en-US" sz="3400" dirty="0"/>
              <a:t>13. Availability of resources, and infrastructure that may support sanitation system (Skilled power, construction materials, on-going water or Hygiene programs etc.).</a:t>
            </a:r>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254376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000" b="1" dirty="0"/>
              <a:t>Latrines Constructed in Turkana:   Latrines Constructed in Coast:</a:t>
            </a:r>
          </a:p>
          <a:p>
            <a:pPr marL="0" indent="0" algn="just">
              <a:lnSpc>
                <a:spcPct val="120000"/>
              </a:lnSpc>
              <a:spcBef>
                <a:spcPts val="0"/>
              </a:spcBef>
              <a:buClrTx/>
              <a:buNone/>
            </a:pPr>
            <a:endParaRPr lang="en-US" sz="2000" b="1" dirty="0"/>
          </a:p>
          <a:p>
            <a:pPr marL="0" indent="0" algn="just">
              <a:lnSpc>
                <a:spcPct val="120000"/>
              </a:lnSpc>
              <a:spcBef>
                <a:spcPts val="0"/>
              </a:spcBef>
              <a:buClrTx/>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420706E7-1C16-4276-A348-E4A885584C22}"/>
              </a:ext>
            </a:extLst>
          </p:cNvPr>
          <p:cNvPicPr/>
          <p:nvPr/>
        </p:nvPicPr>
        <p:blipFill>
          <a:blip r:embed="rId3" cstate="print"/>
          <a:srcRect/>
          <a:stretch>
            <a:fillRect/>
          </a:stretch>
        </p:blipFill>
        <p:spPr bwMode="auto">
          <a:xfrm>
            <a:off x="219075" y="838200"/>
            <a:ext cx="3848100" cy="4914900"/>
          </a:xfrm>
          <a:prstGeom prst="rect">
            <a:avLst/>
          </a:prstGeom>
          <a:solidFill>
            <a:srgbClr val="FFFFFF"/>
          </a:solidFill>
          <a:ln w="9525">
            <a:noFill/>
            <a:miter lim="800000"/>
            <a:headEnd/>
            <a:tailEnd/>
          </a:ln>
        </p:spPr>
      </p:pic>
      <p:pic>
        <p:nvPicPr>
          <p:cNvPr id="6" name="Picture 5">
            <a:extLst>
              <a:ext uri="{FF2B5EF4-FFF2-40B4-BE49-F238E27FC236}">
                <a16:creationId xmlns:a16="http://schemas.microsoft.com/office/drawing/2014/main" id="{EB18D103-DEE1-4D45-8CAF-0835BE6E1344}"/>
              </a:ext>
            </a:extLst>
          </p:cNvPr>
          <p:cNvPicPr/>
          <p:nvPr/>
        </p:nvPicPr>
        <p:blipFill>
          <a:blip r:embed="rId4" cstate="print"/>
          <a:srcRect/>
          <a:stretch>
            <a:fillRect/>
          </a:stretch>
        </p:blipFill>
        <p:spPr bwMode="auto">
          <a:xfrm>
            <a:off x="4543425" y="838200"/>
            <a:ext cx="4067175" cy="4914900"/>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5700780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000" b="1" dirty="0"/>
              <a:t>Latrine Construction in Tana River District:   Bangladesh</a:t>
            </a:r>
          </a:p>
          <a:p>
            <a:pPr marL="0" indent="0" algn="just">
              <a:lnSpc>
                <a:spcPct val="120000"/>
              </a:lnSpc>
              <a:spcBef>
                <a:spcPts val="0"/>
              </a:spcBef>
              <a:buClrTx/>
              <a:buNone/>
            </a:pPr>
            <a:endParaRPr lang="en-US" sz="2000" b="1" dirty="0"/>
          </a:p>
          <a:p>
            <a:pPr marL="0" indent="0" algn="just">
              <a:lnSpc>
                <a:spcPct val="120000"/>
              </a:lnSpc>
              <a:spcBef>
                <a:spcPts val="0"/>
              </a:spcBef>
              <a:buClrTx/>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pic>
        <p:nvPicPr>
          <p:cNvPr id="7" name="Picture 6">
            <a:extLst>
              <a:ext uri="{FF2B5EF4-FFF2-40B4-BE49-F238E27FC236}">
                <a16:creationId xmlns:a16="http://schemas.microsoft.com/office/drawing/2014/main" id="{5B3A0BC0-81E4-4C86-B148-188B93873C9E}"/>
              </a:ext>
            </a:extLst>
          </p:cNvPr>
          <p:cNvPicPr/>
          <p:nvPr/>
        </p:nvPicPr>
        <p:blipFill>
          <a:blip r:embed="rId3" cstate="print"/>
          <a:srcRect/>
          <a:stretch>
            <a:fillRect/>
          </a:stretch>
        </p:blipFill>
        <p:spPr bwMode="auto">
          <a:xfrm>
            <a:off x="338455" y="842962"/>
            <a:ext cx="3976370" cy="4910138"/>
          </a:xfrm>
          <a:prstGeom prst="rect">
            <a:avLst/>
          </a:prstGeom>
          <a:solidFill>
            <a:srgbClr val="FFFFFF"/>
          </a:solidFill>
          <a:ln w="9525">
            <a:noFill/>
            <a:miter lim="800000"/>
            <a:headEnd/>
            <a:tailEnd/>
          </a:ln>
        </p:spPr>
      </p:pic>
      <p:pic>
        <p:nvPicPr>
          <p:cNvPr id="8" name="Picture 7">
            <a:extLst>
              <a:ext uri="{FF2B5EF4-FFF2-40B4-BE49-F238E27FC236}">
                <a16:creationId xmlns:a16="http://schemas.microsoft.com/office/drawing/2014/main" id="{ACB451D3-D9ED-4767-93F8-58DEF06C57A3}"/>
              </a:ext>
            </a:extLst>
          </p:cNvPr>
          <p:cNvPicPr/>
          <p:nvPr/>
        </p:nvPicPr>
        <p:blipFill>
          <a:blip r:embed="rId4" cstate="print"/>
          <a:srcRect/>
          <a:stretch>
            <a:fillRect/>
          </a:stretch>
        </p:blipFill>
        <p:spPr bwMode="auto">
          <a:xfrm>
            <a:off x="4895856" y="842962"/>
            <a:ext cx="3638544" cy="4910138"/>
          </a:xfrm>
          <a:prstGeom prst="rect">
            <a:avLst/>
          </a:prstGeom>
          <a:noFill/>
          <a:ln w="9525">
            <a:noFill/>
            <a:miter lim="800000"/>
            <a:headEnd/>
            <a:tailEnd/>
          </a:ln>
        </p:spPr>
      </p:pic>
    </p:spTree>
    <p:extLst>
      <p:ext uri="{BB962C8B-B14F-4D97-AF65-F5344CB8AC3E}">
        <p14:creationId xmlns:p14="http://schemas.microsoft.com/office/powerpoint/2010/main" val="8374042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4000" b="1" dirty="0"/>
              <a:t>SANITARY SYSTEM REQUIREMENTS.</a:t>
            </a:r>
          </a:p>
          <a:p>
            <a:pPr marL="0" indent="0" algn="just">
              <a:lnSpc>
                <a:spcPct val="120000"/>
              </a:lnSpc>
              <a:spcBef>
                <a:spcPts val="0"/>
              </a:spcBef>
              <a:buClrTx/>
              <a:buNone/>
            </a:pPr>
            <a:r>
              <a:rPr lang="en-US" sz="3400" dirty="0"/>
              <a:t>Excreta disposal system should satisfy the following requirements as adapted from Ehlers and Steel.</a:t>
            </a:r>
          </a:p>
          <a:p>
            <a:pPr marL="0" indent="0" algn="just">
              <a:lnSpc>
                <a:spcPct val="120000"/>
              </a:lnSpc>
              <a:spcBef>
                <a:spcPts val="0"/>
              </a:spcBef>
              <a:buClrTx/>
              <a:buNone/>
            </a:pPr>
            <a:r>
              <a:rPr lang="en-US" sz="3400" dirty="0"/>
              <a:t>1. The surface soil should not be contaminated because of the technology used.</a:t>
            </a:r>
          </a:p>
          <a:p>
            <a:pPr marL="0" indent="0" algn="just">
              <a:lnSpc>
                <a:spcPct val="120000"/>
              </a:lnSpc>
              <a:spcBef>
                <a:spcPts val="0"/>
              </a:spcBef>
              <a:buClrTx/>
              <a:buNone/>
            </a:pPr>
            <a:r>
              <a:rPr lang="en-US" sz="3400" dirty="0"/>
              <a:t>2. There should be no contamination of ground water that may enter springs or wells.</a:t>
            </a:r>
          </a:p>
          <a:p>
            <a:pPr marL="0" indent="0" algn="just">
              <a:lnSpc>
                <a:spcPct val="120000"/>
              </a:lnSpc>
              <a:spcBef>
                <a:spcPts val="0"/>
              </a:spcBef>
              <a:buClrTx/>
              <a:buNone/>
            </a:pPr>
            <a:r>
              <a:rPr lang="en-US" sz="3400" dirty="0"/>
              <a:t>3. There should be no contamination of surface water.</a:t>
            </a:r>
          </a:p>
          <a:p>
            <a:pPr marL="0" indent="0" algn="just">
              <a:lnSpc>
                <a:spcPct val="120000"/>
              </a:lnSpc>
              <a:spcBef>
                <a:spcPts val="0"/>
              </a:spcBef>
              <a:buClrTx/>
              <a:buNone/>
            </a:pPr>
            <a:r>
              <a:rPr lang="en-US" sz="3400" dirty="0"/>
              <a:t>4. Excreta should not be accessible to flies or animals.</a:t>
            </a:r>
          </a:p>
          <a:p>
            <a:pPr marL="0" indent="0" algn="just">
              <a:lnSpc>
                <a:spcPct val="120000"/>
              </a:lnSpc>
              <a:spcBef>
                <a:spcPts val="0"/>
              </a:spcBef>
              <a:buClrTx/>
              <a:buNone/>
            </a:pPr>
            <a:r>
              <a:rPr lang="en-US" sz="3400" dirty="0"/>
              <a:t>5. There should be no handling of fresh excreta or, when this is indispensable, it should be kept to a strict minimum.</a:t>
            </a:r>
          </a:p>
          <a:p>
            <a:pPr marL="0" indent="0" algn="just">
              <a:lnSpc>
                <a:spcPct val="120000"/>
              </a:lnSpc>
              <a:spcBef>
                <a:spcPts val="0"/>
              </a:spcBef>
              <a:buClrTx/>
              <a:buNone/>
            </a:pPr>
            <a:r>
              <a:rPr lang="en-US" sz="3400" dirty="0"/>
              <a:t>6. There should be freedom from </a:t>
            </a:r>
            <a:r>
              <a:rPr lang="en-US" sz="3400" dirty="0" err="1"/>
              <a:t>odours</a:t>
            </a:r>
            <a:r>
              <a:rPr lang="en-US" sz="3400" dirty="0"/>
              <a:t> or unsightly conditions.</a:t>
            </a:r>
          </a:p>
          <a:p>
            <a:pPr marL="0" indent="0" algn="just">
              <a:lnSpc>
                <a:spcPct val="120000"/>
              </a:lnSpc>
              <a:spcBef>
                <a:spcPts val="0"/>
              </a:spcBef>
              <a:buClrTx/>
              <a:buNone/>
            </a:pPr>
            <a:r>
              <a:rPr lang="en-US" sz="3400" dirty="0"/>
              <a:t>7. The method used should be simple and inexpensive in construction and operation.</a:t>
            </a:r>
          </a:p>
          <a:p>
            <a:pPr marL="0" indent="0" algn="just">
              <a:lnSpc>
                <a:spcPct val="120000"/>
              </a:lnSpc>
              <a:spcBef>
                <a:spcPts val="0"/>
              </a:spcBef>
              <a:buClrTx/>
              <a:buNone/>
            </a:pPr>
            <a:r>
              <a:rPr lang="en-US" sz="3400" dirty="0"/>
              <a:t>8. Should serve at least 4 to five years to be cost effective.</a:t>
            </a:r>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042600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TECHNOLOGIES.</a:t>
            </a:r>
          </a:p>
          <a:p>
            <a:pPr marL="0" indent="0" algn="just">
              <a:lnSpc>
                <a:spcPct val="120000"/>
              </a:lnSpc>
              <a:spcBef>
                <a:spcPts val="0"/>
              </a:spcBef>
              <a:buClrTx/>
              <a:buNone/>
            </a:pPr>
            <a:r>
              <a:rPr lang="en-US" sz="2800" dirty="0"/>
              <a:t>The available technologies are grouped according to the technology involved and their overall function.</a:t>
            </a:r>
          </a:p>
          <a:p>
            <a:pPr marL="0" indent="0" algn="just">
              <a:lnSpc>
                <a:spcPct val="120000"/>
              </a:lnSpc>
              <a:spcBef>
                <a:spcPts val="0"/>
              </a:spcBef>
              <a:buClrTx/>
              <a:buNone/>
            </a:pPr>
            <a:r>
              <a:rPr lang="en-US" sz="2800" b="1" dirty="0"/>
              <a:t>1. Drop-and-Store Systems.</a:t>
            </a:r>
          </a:p>
          <a:p>
            <a:pPr marL="400050" lvl="1" indent="0" algn="just">
              <a:lnSpc>
                <a:spcPct val="120000"/>
              </a:lnSpc>
              <a:spcBef>
                <a:spcPts val="0"/>
              </a:spcBef>
              <a:buClrTx/>
              <a:buNone/>
            </a:pPr>
            <a:r>
              <a:rPr lang="en-US" sz="2800" dirty="0"/>
              <a:t>1.1 Pit latrines/pit privy.</a:t>
            </a:r>
          </a:p>
          <a:p>
            <a:pPr marL="400050" lvl="1" indent="0" algn="just">
              <a:lnSpc>
                <a:spcPct val="120000"/>
              </a:lnSpc>
              <a:spcBef>
                <a:spcPts val="0"/>
              </a:spcBef>
              <a:buClrTx/>
              <a:buNone/>
            </a:pPr>
            <a:r>
              <a:rPr lang="en-US" sz="2800" dirty="0"/>
              <a:t>1.2 VIP latrines.</a:t>
            </a:r>
          </a:p>
          <a:p>
            <a:pPr marL="400050" lvl="1" indent="0" algn="just">
              <a:lnSpc>
                <a:spcPct val="120000"/>
              </a:lnSpc>
              <a:spcBef>
                <a:spcPts val="0"/>
              </a:spcBef>
              <a:buClrTx/>
              <a:buNone/>
            </a:pPr>
            <a:r>
              <a:rPr lang="en-US" sz="2800" dirty="0"/>
              <a:t>1.3 Compost latrines.</a:t>
            </a:r>
          </a:p>
          <a:p>
            <a:pPr marL="400050" lvl="1" indent="0" algn="just">
              <a:lnSpc>
                <a:spcPct val="120000"/>
              </a:lnSpc>
              <a:spcBef>
                <a:spcPts val="0"/>
              </a:spcBef>
              <a:buClrTx/>
              <a:buNone/>
            </a:pPr>
            <a:r>
              <a:rPr lang="en-US" sz="2800" dirty="0"/>
              <a:t>1.4 Aqua Privy.</a:t>
            </a:r>
          </a:p>
          <a:p>
            <a:pPr marL="400050" lvl="1" indent="0" algn="just">
              <a:lnSpc>
                <a:spcPct val="120000"/>
              </a:lnSpc>
              <a:spcBef>
                <a:spcPts val="0"/>
              </a:spcBef>
              <a:buClrTx/>
              <a:buNone/>
            </a:pPr>
            <a:r>
              <a:rPr lang="en-US" sz="2800" dirty="0"/>
              <a:t>1.5 Bucket latrine.</a:t>
            </a:r>
          </a:p>
          <a:p>
            <a:pPr marL="400050" lvl="1" indent="0" algn="just">
              <a:lnSpc>
                <a:spcPct val="120000"/>
              </a:lnSpc>
              <a:spcBef>
                <a:spcPts val="0"/>
              </a:spcBef>
              <a:buClrTx/>
              <a:buNone/>
            </a:pPr>
            <a:r>
              <a:rPr lang="en-US" sz="2800" dirty="0"/>
              <a:t>1.6 Trench latrine.</a:t>
            </a:r>
          </a:p>
          <a:p>
            <a:pPr marL="400050" lvl="1" indent="0" algn="just">
              <a:lnSpc>
                <a:spcPct val="120000"/>
              </a:lnSpc>
              <a:spcBef>
                <a:spcPts val="0"/>
              </a:spcBef>
              <a:buClrTx/>
              <a:buNone/>
            </a:pPr>
            <a:r>
              <a:rPr lang="en-US" sz="2800" dirty="0"/>
              <a:t>1.7 Overhung latrine.</a:t>
            </a:r>
          </a:p>
          <a:p>
            <a:pPr marL="400050" lvl="1" indent="0" algn="just">
              <a:lnSpc>
                <a:spcPct val="120000"/>
              </a:lnSpc>
              <a:spcBef>
                <a:spcPts val="0"/>
              </a:spcBef>
              <a:buClrTx/>
              <a:buNone/>
            </a:pPr>
            <a:r>
              <a:rPr lang="en-US" sz="2800" dirty="0"/>
              <a:t>1.8 Borehole latrine.</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04562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2. Drop-Flush-and-Discharge Systems.</a:t>
            </a:r>
          </a:p>
          <a:p>
            <a:pPr marL="400050" lvl="1" indent="0" algn="just">
              <a:lnSpc>
                <a:spcPct val="120000"/>
              </a:lnSpc>
              <a:spcBef>
                <a:spcPts val="0"/>
              </a:spcBef>
              <a:buClrTx/>
              <a:buNone/>
            </a:pPr>
            <a:r>
              <a:rPr lang="en-US" sz="2600" dirty="0"/>
              <a:t>2.1 Water carriage (Water closet).</a:t>
            </a:r>
          </a:p>
          <a:p>
            <a:pPr marL="400050" lvl="1" indent="0" algn="just">
              <a:lnSpc>
                <a:spcPct val="120000"/>
              </a:lnSpc>
              <a:spcBef>
                <a:spcPts val="0"/>
              </a:spcBef>
              <a:buClrTx/>
              <a:buNone/>
            </a:pPr>
            <a:r>
              <a:rPr lang="en-US" sz="2600" dirty="0"/>
              <a:t>2.2 Pour-flush latrine.</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3. Individual containment and Treatment Systems.</a:t>
            </a:r>
          </a:p>
          <a:p>
            <a:pPr marL="400050" lvl="1" indent="0" algn="just">
              <a:lnSpc>
                <a:spcPct val="120000"/>
              </a:lnSpc>
              <a:spcBef>
                <a:spcPts val="0"/>
              </a:spcBef>
              <a:buClrTx/>
              <a:buNone/>
            </a:pPr>
            <a:r>
              <a:rPr lang="en-US" sz="2600" b="1" dirty="0"/>
              <a:t>3.1 Cesspools.</a:t>
            </a:r>
          </a:p>
          <a:p>
            <a:pPr marL="400050" lvl="1" indent="0" algn="just">
              <a:lnSpc>
                <a:spcPct val="120000"/>
              </a:lnSpc>
              <a:spcBef>
                <a:spcPts val="0"/>
              </a:spcBef>
              <a:buClrTx/>
              <a:buNone/>
            </a:pPr>
            <a:r>
              <a:rPr lang="en-US" sz="2600" b="1" dirty="0"/>
              <a:t>3.2 Septic tanks.</a:t>
            </a:r>
          </a:p>
          <a:p>
            <a:pPr marL="400050" lvl="1" indent="0" algn="just">
              <a:lnSpc>
                <a:spcPct val="120000"/>
              </a:lnSpc>
              <a:spcBef>
                <a:spcPts val="0"/>
              </a:spcBef>
              <a:buClrTx/>
              <a:buNone/>
            </a:pPr>
            <a:r>
              <a:rPr lang="en-US" sz="2600" b="1" dirty="0"/>
              <a:t>3.3 Soak pits.</a:t>
            </a:r>
          </a:p>
          <a:p>
            <a:pPr marL="400050" lvl="1" indent="0" algn="just">
              <a:lnSpc>
                <a:spcPct val="120000"/>
              </a:lnSpc>
              <a:spcBef>
                <a:spcPts val="0"/>
              </a:spcBef>
              <a:buClrTx/>
              <a:buNone/>
            </a:pPr>
            <a:r>
              <a:rPr lang="en-US" sz="2600" b="1" dirty="0"/>
              <a:t>3.4 Seepage pits.</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4. Community Treatment Systems</a:t>
            </a:r>
          </a:p>
          <a:p>
            <a:pPr marL="400050" lvl="1" indent="0" algn="just">
              <a:lnSpc>
                <a:spcPct val="120000"/>
              </a:lnSpc>
              <a:spcBef>
                <a:spcPts val="0"/>
              </a:spcBef>
              <a:buClrTx/>
              <a:buNone/>
            </a:pPr>
            <a:r>
              <a:rPr lang="en-US" sz="2600" dirty="0"/>
              <a:t>4.1 Waste water treatment process.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4135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72428F-3E5C-4DB3-8C02-C5F6BAE08968}"/>
              </a:ext>
            </a:extLst>
          </p:cNvPr>
          <p:cNvSpPr>
            <a:spLocks noGrp="1"/>
          </p:cNvSpPr>
          <p:nvPr>
            <p:ph type="subTitle" idx="1"/>
          </p:nvPr>
        </p:nvSpPr>
        <p:spPr>
          <a:xfrm>
            <a:off x="179388" y="188913"/>
            <a:ext cx="8785225" cy="6669087"/>
          </a:xfrm>
        </p:spPr>
        <p:txBody>
          <a:bodyPr rtlCol="0">
            <a:normAutofit/>
          </a:bodyPr>
          <a:lstStyle/>
          <a:p>
            <a:pPr algn="just" eaLnBrk="1" fontAlgn="auto" hangingPunct="1">
              <a:spcAft>
                <a:spcPts val="0"/>
              </a:spcAft>
              <a:defRPr/>
            </a:pPr>
            <a:r>
              <a:rPr lang="en-US" sz="2800" b="1" dirty="0">
                <a:solidFill>
                  <a:schemeClr val="tx1"/>
                </a:solidFill>
              </a:rPr>
              <a:t>Principles of environmental health</a:t>
            </a:r>
          </a:p>
          <a:p>
            <a:pPr marL="514350" indent="-514350" algn="just" eaLnBrk="1" fontAlgn="auto" hangingPunct="1">
              <a:spcAft>
                <a:spcPts val="0"/>
              </a:spcAft>
              <a:buFont typeface="+mj-lt"/>
              <a:buAutoNum type="arabicPeriod"/>
              <a:defRPr/>
            </a:pPr>
            <a:r>
              <a:rPr lang="en-US" sz="2800" dirty="0">
                <a:solidFill>
                  <a:schemeClr val="tx1"/>
                </a:solidFill>
              </a:rPr>
              <a:t>The </a:t>
            </a:r>
            <a:r>
              <a:rPr lang="en-US" sz="2800" b="1" dirty="0">
                <a:solidFill>
                  <a:schemeClr val="tx1"/>
                </a:solidFill>
              </a:rPr>
              <a:t>maintenance</a:t>
            </a:r>
            <a:r>
              <a:rPr lang="en-US" sz="2800" dirty="0">
                <a:solidFill>
                  <a:schemeClr val="tx1"/>
                </a:solidFill>
              </a:rPr>
              <a:t> and </a:t>
            </a:r>
            <a:r>
              <a:rPr lang="en-US" sz="2800" b="1" dirty="0">
                <a:solidFill>
                  <a:schemeClr val="tx1"/>
                </a:solidFill>
              </a:rPr>
              <a:t>improvement</a:t>
            </a:r>
            <a:r>
              <a:rPr lang="en-US" sz="2800" dirty="0">
                <a:solidFill>
                  <a:schemeClr val="tx1"/>
                </a:solidFill>
              </a:rPr>
              <a:t> of human condition is at the Centre of environmental health action.</a:t>
            </a:r>
          </a:p>
          <a:p>
            <a:pPr marL="514350" indent="-514350" algn="just" eaLnBrk="1" fontAlgn="auto" hangingPunct="1">
              <a:spcAft>
                <a:spcPts val="0"/>
              </a:spcAft>
              <a:buFont typeface="+mj-lt"/>
              <a:buAutoNum type="arabicPeriod"/>
              <a:defRPr/>
            </a:pPr>
            <a:r>
              <a:rPr lang="en-US" sz="2800" dirty="0">
                <a:solidFill>
                  <a:schemeClr val="tx1"/>
                </a:solidFill>
              </a:rPr>
              <a:t>The </a:t>
            </a:r>
            <a:r>
              <a:rPr lang="en-US" sz="2800" b="1" dirty="0">
                <a:solidFill>
                  <a:schemeClr val="tx1"/>
                </a:solidFill>
              </a:rPr>
              <a:t>disadvantaged group </a:t>
            </a:r>
            <a:r>
              <a:rPr lang="en-US" sz="2800" dirty="0">
                <a:solidFill>
                  <a:schemeClr val="tx1"/>
                </a:solidFill>
              </a:rPr>
              <a:t>within the society is often those that must live in the worst housing with poor environment conditions, work in most dangerous occupations, and that have limited access to a wholesome and varied food supply. </a:t>
            </a:r>
          </a:p>
          <a:p>
            <a:pPr marL="514350" indent="-514350" algn="just" eaLnBrk="1" fontAlgn="auto" hangingPunct="1">
              <a:spcAft>
                <a:spcPts val="0"/>
              </a:spcAft>
              <a:buFont typeface="+mj-lt"/>
              <a:buAutoNum type="arabicPeriod"/>
              <a:defRPr/>
            </a:pPr>
            <a:r>
              <a:rPr lang="en-US" sz="2800" dirty="0">
                <a:solidFill>
                  <a:schemeClr val="tx1"/>
                </a:solidFill>
              </a:rPr>
              <a:t>A range of governance issues that can be described as the conditions for </a:t>
            </a:r>
            <a:r>
              <a:rPr lang="en-US" sz="2800" b="1" dirty="0">
                <a:solidFill>
                  <a:schemeClr val="tx1"/>
                </a:solidFill>
              </a:rPr>
              <a:t>civic engagement </a:t>
            </a:r>
            <a:r>
              <a:rPr lang="en-US" sz="2800" dirty="0">
                <a:solidFill>
                  <a:schemeClr val="tx1"/>
                </a:solidFill>
              </a:rPr>
              <a:t>must be in place. </a:t>
            </a:r>
          </a:p>
          <a:p>
            <a:pPr marL="514350" indent="-514350" algn="l" eaLnBrk="1" fontAlgn="auto" hangingPunct="1">
              <a:spcAft>
                <a:spcPts val="0"/>
              </a:spcAft>
              <a:buFont typeface="+mj-lt"/>
              <a:buAutoNum type="arabicPeriod"/>
              <a:defRPr/>
            </a:pPr>
            <a:endParaRPr lang="en-US" dirty="0">
              <a:solidFill>
                <a:schemeClr val="tx1"/>
              </a:solidFill>
            </a:endParaRPr>
          </a:p>
          <a:p>
            <a:pPr marL="514350" indent="-514350" algn="l" eaLnBrk="1" fontAlgn="auto" hangingPunct="1">
              <a:spcAft>
                <a:spcPts val="0"/>
              </a:spcAft>
              <a:buFont typeface="+mj-lt"/>
              <a:buAutoNum type="arabicPeriod"/>
              <a:defRPr/>
            </a:pPr>
            <a:endParaRPr lang="en-US" dirty="0">
              <a:solidFill>
                <a:schemeClr val="tx1"/>
              </a:solidFill>
            </a:endParaRPr>
          </a:p>
          <a:p>
            <a:pPr marL="514350" indent="-514350" algn="l" eaLnBrk="1" fontAlgn="auto" hangingPunct="1">
              <a:spcAft>
                <a:spcPts val="0"/>
              </a:spcAft>
              <a:buFont typeface="+mj-lt"/>
              <a:buAutoNum type="arabicPeriod"/>
              <a:defRPr/>
            </a:pPr>
            <a:endParaRPr lang="en-US" dirty="0">
              <a:solidFill>
                <a:schemeClr val="tx1"/>
              </a:solidFill>
            </a:endParaRPr>
          </a:p>
        </p:txBody>
      </p:sp>
      <p:sp>
        <p:nvSpPr>
          <p:cNvPr id="4" name="Slide Number Placeholder 1">
            <a:extLst>
              <a:ext uri="{FF2B5EF4-FFF2-40B4-BE49-F238E27FC236}">
                <a16:creationId xmlns:a16="http://schemas.microsoft.com/office/drawing/2014/main" id="{58073C04-B348-4529-8B78-FB3B0755FF54}"/>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Pit Latrine:</a:t>
            </a:r>
          </a:p>
          <a:p>
            <a:pPr algn="just">
              <a:lnSpc>
                <a:spcPct val="120000"/>
              </a:lnSpc>
              <a:spcBef>
                <a:spcPts val="0"/>
              </a:spcBef>
              <a:buClrTx/>
              <a:buFont typeface="Wingdings" panose="05000000000000000000" pitchFamily="2" charset="2"/>
              <a:buChar char="§"/>
            </a:pPr>
            <a:r>
              <a:rPr lang="en-US" sz="2600" dirty="0"/>
              <a:t>This system is known as traditional pit latrine, pit privy, ordinary latrine or out-house.</a:t>
            </a:r>
          </a:p>
          <a:p>
            <a:pPr algn="just">
              <a:lnSpc>
                <a:spcPct val="120000"/>
              </a:lnSpc>
              <a:spcBef>
                <a:spcPts val="0"/>
              </a:spcBef>
              <a:buClrTx/>
              <a:buFont typeface="Wingdings" panose="05000000000000000000" pitchFamily="2" charset="2"/>
              <a:buChar char="§"/>
            </a:pPr>
            <a:r>
              <a:rPr lang="en-US" sz="2600" dirty="0"/>
              <a:t>Pit latrine is the cheapest type of excreta disposal system known. It is also considered the most common sanitation system in the world. It is based on containment and indefinite storage of human excreta. It is now given another name based on its function- “DROP-AND-STORE”.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17895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100" b="1" dirty="0">
                <a:solidFill>
                  <a:srgbClr val="00B050"/>
                </a:solidFill>
              </a:rPr>
              <a:t>Size Determination of a pit latrine.</a:t>
            </a:r>
          </a:p>
          <a:p>
            <a:pPr algn="just">
              <a:lnSpc>
                <a:spcPct val="120000"/>
              </a:lnSpc>
              <a:spcBef>
                <a:spcPts val="0"/>
              </a:spcBef>
              <a:buClrTx/>
              <a:buFont typeface="Wingdings" panose="05000000000000000000" pitchFamily="2" charset="2"/>
              <a:buChar char="§"/>
            </a:pPr>
            <a:r>
              <a:rPr lang="en-US" sz="3100" dirty="0"/>
              <a:t>How quickly the pit fills depends on many factors including the size, number of people using it, how much other material are added to it and what type of anal cleaning material is used. </a:t>
            </a:r>
          </a:p>
          <a:p>
            <a:pPr algn="just">
              <a:lnSpc>
                <a:spcPct val="120000"/>
              </a:lnSpc>
              <a:spcBef>
                <a:spcPts val="0"/>
              </a:spcBef>
              <a:buClrTx/>
              <a:buFont typeface="Wingdings" panose="05000000000000000000" pitchFamily="2" charset="2"/>
              <a:buChar char="§"/>
            </a:pPr>
            <a:r>
              <a:rPr lang="en-US" sz="3100" dirty="0"/>
              <a:t>In the African situation 0.025 to 0.040 M3 of waste will accumulate each year per user. </a:t>
            </a:r>
          </a:p>
          <a:p>
            <a:pPr algn="just">
              <a:lnSpc>
                <a:spcPct val="120000"/>
              </a:lnSpc>
              <a:spcBef>
                <a:spcPts val="0"/>
              </a:spcBef>
              <a:buClrTx/>
              <a:buFont typeface="Wingdings" panose="05000000000000000000" pitchFamily="2" charset="2"/>
              <a:buChar char="§"/>
            </a:pPr>
            <a:r>
              <a:rPr lang="en-US" sz="3100" dirty="0"/>
              <a:t>Depth of a pit required could be calculated using following formula;</a:t>
            </a:r>
          </a:p>
          <a:p>
            <a:pPr algn="just">
              <a:lnSpc>
                <a:spcPct val="120000"/>
              </a:lnSpc>
              <a:spcBef>
                <a:spcPts val="0"/>
              </a:spcBef>
              <a:buClrTx/>
              <a:buFont typeface="Wingdings" panose="05000000000000000000" pitchFamily="2" charset="2"/>
              <a:buChar char="§"/>
            </a:pPr>
            <a:r>
              <a:rPr lang="en-US" sz="3100" b="1" dirty="0"/>
              <a:t>Depth</a:t>
            </a:r>
            <a:r>
              <a:rPr lang="en-US" sz="3100" dirty="0"/>
              <a:t> = (P x S x N) divide by A + 0.5 meter. </a:t>
            </a:r>
          </a:p>
          <a:p>
            <a:pPr algn="just">
              <a:lnSpc>
                <a:spcPct val="120000"/>
              </a:lnSpc>
              <a:spcBef>
                <a:spcPts val="0"/>
              </a:spcBef>
              <a:buClrTx/>
              <a:buFont typeface="Wingdings" panose="05000000000000000000" pitchFamily="2" charset="2"/>
              <a:buChar char="§"/>
            </a:pPr>
            <a:r>
              <a:rPr lang="en-US" sz="3100" dirty="0"/>
              <a:t>Where: </a:t>
            </a:r>
          </a:p>
          <a:p>
            <a:pPr marL="400050" lvl="1" indent="0" algn="just">
              <a:lnSpc>
                <a:spcPct val="120000"/>
              </a:lnSpc>
              <a:spcBef>
                <a:spcPts val="0"/>
              </a:spcBef>
              <a:buClrTx/>
              <a:buNone/>
            </a:pPr>
            <a:r>
              <a:rPr lang="en-US" sz="3100" b="1" dirty="0"/>
              <a:t>P </a:t>
            </a:r>
            <a:r>
              <a:rPr lang="en-US" sz="3100" dirty="0"/>
              <a:t>= average number of users.</a:t>
            </a:r>
          </a:p>
          <a:p>
            <a:pPr marL="400050" lvl="1" indent="0" algn="just">
              <a:lnSpc>
                <a:spcPct val="120000"/>
              </a:lnSpc>
              <a:spcBef>
                <a:spcPts val="0"/>
              </a:spcBef>
              <a:buClrTx/>
              <a:buNone/>
            </a:pPr>
            <a:r>
              <a:rPr lang="en-US" sz="3100" b="1" dirty="0"/>
              <a:t>S </a:t>
            </a:r>
            <a:r>
              <a:rPr lang="en-US" sz="3100" dirty="0"/>
              <a:t>= Solid accumulation rate in M3 per person per year (0.025M3 to 0.040M3).</a:t>
            </a:r>
          </a:p>
          <a:p>
            <a:pPr marL="400050" lvl="1" indent="0" algn="just">
              <a:lnSpc>
                <a:spcPct val="120000"/>
              </a:lnSpc>
              <a:spcBef>
                <a:spcPts val="0"/>
              </a:spcBef>
              <a:buClrTx/>
              <a:buNone/>
            </a:pPr>
            <a:r>
              <a:rPr lang="en-US" sz="3100" b="1" dirty="0"/>
              <a:t>N </a:t>
            </a:r>
            <a:r>
              <a:rPr lang="en-US" sz="3100" dirty="0"/>
              <a:t>= Minimum useful life required.</a:t>
            </a:r>
          </a:p>
          <a:p>
            <a:pPr marL="400050" lvl="1" indent="0" algn="just">
              <a:lnSpc>
                <a:spcPct val="120000"/>
              </a:lnSpc>
              <a:spcBef>
                <a:spcPts val="0"/>
              </a:spcBef>
              <a:buClrTx/>
              <a:buNone/>
            </a:pPr>
            <a:r>
              <a:rPr lang="en-US" sz="3100" b="1" dirty="0"/>
              <a:t>A </a:t>
            </a:r>
            <a:r>
              <a:rPr lang="en-US" sz="3100" dirty="0"/>
              <a:t>= Cross sectional area of the pit (based on the plot available)</a:t>
            </a:r>
          </a:p>
          <a:p>
            <a:pPr marL="400050" lvl="1" indent="0" algn="just">
              <a:lnSpc>
                <a:spcPct val="120000"/>
              </a:lnSpc>
              <a:spcBef>
                <a:spcPts val="0"/>
              </a:spcBef>
              <a:buClrTx/>
              <a:buNone/>
            </a:pPr>
            <a:r>
              <a:rPr lang="en-US" sz="3100" dirty="0"/>
              <a:t>0.5 meter - This is added into the calculated depth for the service year required because the pit has to be filled with soil when the pit is full up to 0.5 meters from the top.</a:t>
            </a:r>
          </a:p>
          <a:p>
            <a:pPr algn="just">
              <a:lnSpc>
                <a:spcPct val="120000"/>
              </a:lnSpc>
              <a:spcBef>
                <a:spcPts val="0"/>
              </a:spcBef>
              <a:buClrTx/>
              <a:buFont typeface="Wingdings" panose="05000000000000000000" pitchFamily="2" charset="2"/>
              <a:buChar char="§"/>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084097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dirty="0">
                <a:solidFill>
                  <a:schemeClr val="tx1"/>
                </a:solidFill>
              </a:rPr>
              <a:t>Pit latrine, a Drop and store requires for a hole to be dug in the ground. The excreta is deposited in the hole for until it is full after which the content will be pumped out or filled up by soil to remain underground forever. Pit Latrine among other things requires:-</a:t>
            </a:r>
          </a:p>
          <a:p>
            <a:pPr algn="just">
              <a:lnSpc>
                <a:spcPct val="120000"/>
              </a:lnSpc>
              <a:spcBef>
                <a:spcPts val="0"/>
              </a:spcBef>
              <a:buClrTx/>
              <a:buFont typeface="Wingdings" panose="05000000000000000000" pitchFamily="2" charset="2"/>
              <a:buChar char="q"/>
            </a:pPr>
            <a:r>
              <a:rPr lang="en-US" sz="3100" dirty="0">
                <a:solidFill>
                  <a:schemeClr val="tx1"/>
                </a:solidFill>
              </a:rPr>
              <a:t>A reasonable amount of open space.</a:t>
            </a:r>
          </a:p>
          <a:p>
            <a:pPr algn="just">
              <a:lnSpc>
                <a:spcPct val="120000"/>
              </a:lnSpc>
              <a:spcBef>
                <a:spcPts val="0"/>
              </a:spcBef>
              <a:buClrTx/>
              <a:buFont typeface="Wingdings" panose="05000000000000000000" pitchFamily="2" charset="2"/>
              <a:buChar char="q"/>
            </a:pPr>
            <a:r>
              <a:rPr lang="en-US" sz="3100" dirty="0">
                <a:solidFill>
                  <a:schemeClr val="tx1"/>
                </a:solidFill>
              </a:rPr>
              <a:t>Soil condition that can be dug easily.</a:t>
            </a:r>
          </a:p>
          <a:p>
            <a:pPr algn="just">
              <a:lnSpc>
                <a:spcPct val="120000"/>
              </a:lnSpc>
              <a:spcBef>
                <a:spcPts val="0"/>
              </a:spcBef>
              <a:buClrTx/>
              <a:buFont typeface="Wingdings" panose="05000000000000000000" pitchFamily="2" charset="2"/>
              <a:buChar char="q"/>
            </a:pPr>
            <a:r>
              <a:rPr lang="en-US" sz="3100" dirty="0">
                <a:solidFill>
                  <a:schemeClr val="tx1"/>
                </a:solidFill>
              </a:rPr>
              <a:t>A low ground water level.</a:t>
            </a:r>
          </a:p>
          <a:p>
            <a:pPr algn="just">
              <a:lnSpc>
                <a:spcPct val="120000"/>
              </a:lnSpc>
              <a:spcBef>
                <a:spcPts val="0"/>
              </a:spcBef>
              <a:buClrTx/>
              <a:buFont typeface="Wingdings" panose="05000000000000000000" pitchFamily="2" charset="2"/>
              <a:buChar char="q"/>
            </a:pPr>
            <a:r>
              <a:rPr lang="en-US" sz="3100" dirty="0">
                <a:solidFill>
                  <a:schemeClr val="tx1"/>
                </a:solidFill>
              </a:rPr>
              <a:t>Site that is never flooded.</a:t>
            </a:r>
          </a:p>
          <a:p>
            <a:pPr marL="0" indent="0" algn="just">
              <a:lnSpc>
                <a:spcPct val="120000"/>
              </a:lnSpc>
              <a:spcBef>
                <a:spcPts val="0"/>
              </a:spcBef>
              <a:buClrTx/>
              <a:buNone/>
            </a:pPr>
            <a:r>
              <a:rPr lang="en-US" sz="3100" b="1" dirty="0">
                <a:solidFill>
                  <a:srgbClr val="00B050"/>
                </a:solidFill>
              </a:rPr>
              <a:t>Determinants of a pit latrine lifespan.</a:t>
            </a:r>
          </a:p>
          <a:p>
            <a:pPr marL="0" indent="0" algn="just">
              <a:lnSpc>
                <a:spcPct val="120000"/>
              </a:lnSpc>
              <a:spcBef>
                <a:spcPts val="0"/>
              </a:spcBef>
              <a:buClrTx/>
              <a:buNone/>
            </a:pPr>
            <a:r>
              <a:rPr lang="en-US" sz="3100" dirty="0">
                <a:solidFill>
                  <a:schemeClr val="tx1"/>
                </a:solidFill>
              </a:rPr>
              <a:t>The lifespan of a pit latrine depends not only on the volume but also on:-</a:t>
            </a:r>
          </a:p>
          <a:p>
            <a:pPr marL="0" indent="0" algn="just">
              <a:lnSpc>
                <a:spcPct val="120000"/>
              </a:lnSpc>
              <a:spcBef>
                <a:spcPts val="0"/>
              </a:spcBef>
              <a:buClrTx/>
              <a:buNone/>
            </a:pPr>
            <a:r>
              <a:rPr lang="en-US" sz="3100" dirty="0">
                <a:solidFill>
                  <a:schemeClr val="tx1"/>
                </a:solidFill>
              </a:rPr>
              <a:t>1. The maintenance and care taken.</a:t>
            </a:r>
          </a:p>
          <a:p>
            <a:pPr marL="0" indent="0" algn="just">
              <a:lnSpc>
                <a:spcPct val="120000"/>
              </a:lnSpc>
              <a:spcBef>
                <a:spcPts val="0"/>
              </a:spcBef>
              <a:buClrTx/>
              <a:buNone/>
            </a:pPr>
            <a:r>
              <a:rPr lang="en-US" sz="3100" dirty="0">
                <a:solidFill>
                  <a:schemeClr val="tx1"/>
                </a:solidFill>
              </a:rPr>
              <a:t>2. How and where it is built (technology and soil).</a:t>
            </a:r>
          </a:p>
          <a:p>
            <a:pPr marL="0" indent="0" algn="just">
              <a:lnSpc>
                <a:spcPct val="120000"/>
              </a:lnSpc>
              <a:spcBef>
                <a:spcPts val="0"/>
              </a:spcBef>
              <a:buClrTx/>
              <a:buNone/>
            </a:pPr>
            <a:r>
              <a:rPr lang="en-US" sz="3100" dirty="0">
                <a:solidFill>
                  <a:schemeClr val="tx1"/>
                </a:solidFill>
              </a:rPr>
              <a:t>3. The materials used in its construction.</a:t>
            </a:r>
          </a:p>
          <a:p>
            <a:pPr marL="0" indent="0" algn="just">
              <a:lnSpc>
                <a:spcPct val="120000"/>
              </a:lnSpc>
              <a:spcBef>
                <a:spcPts val="0"/>
              </a:spcBef>
              <a:buClrTx/>
              <a:buNone/>
            </a:pPr>
            <a:r>
              <a:rPr lang="en-US" sz="3100" dirty="0">
                <a:solidFill>
                  <a:schemeClr val="tx1"/>
                </a:solidFill>
              </a:rPr>
              <a:t>4. The design period or the time required for the pit to fill.</a:t>
            </a:r>
          </a:p>
          <a:p>
            <a:pPr marL="0" indent="0" algn="just">
              <a:lnSpc>
                <a:spcPct val="120000"/>
              </a:lnSpc>
              <a:spcBef>
                <a:spcPts val="0"/>
              </a:spcBef>
              <a:buClrTx/>
              <a:buNone/>
            </a:pPr>
            <a:r>
              <a:rPr lang="en-US" sz="3100" dirty="0">
                <a:solidFill>
                  <a:schemeClr val="tx1"/>
                </a:solidFill>
              </a:rPr>
              <a:t>5. The anal cleansing material used.</a:t>
            </a: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479100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100" b="1" dirty="0">
                <a:solidFill>
                  <a:schemeClr val="tx1"/>
                </a:solidFill>
              </a:rPr>
              <a:t>Advantages of a Pit Latrine.</a:t>
            </a:r>
          </a:p>
          <a:p>
            <a:pPr algn="just">
              <a:lnSpc>
                <a:spcPct val="120000"/>
              </a:lnSpc>
              <a:spcBef>
                <a:spcPts val="0"/>
              </a:spcBef>
              <a:buClrTx/>
              <a:buFont typeface="Wingdings" panose="05000000000000000000" pitchFamily="2" charset="2"/>
              <a:buChar char="q"/>
            </a:pPr>
            <a:r>
              <a:rPr lang="en-US" sz="3100" dirty="0">
                <a:solidFill>
                  <a:schemeClr val="tx1"/>
                </a:solidFill>
              </a:rPr>
              <a:t>Low cost.</a:t>
            </a:r>
          </a:p>
          <a:p>
            <a:pPr algn="just">
              <a:lnSpc>
                <a:spcPct val="120000"/>
              </a:lnSpc>
              <a:spcBef>
                <a:spcPts val="0"/>
              </a:spcBef>
              <a:buClrTx/>
              <a:buFont typeface="Wingdings" panose="05000000000000000000" pitchFamily="2" charset="2"/>
              <a:buChar char="q"/>
            </a:pPr>
            <a:r>
              <a:rPr lang="en-US" sz="3100" dirty="0">
                <a:solidFill>
                  <a:schemeClr val="tx1"/>
                </a:solidFill>
              </a:rPr>
              <a:t>Can be built easily.</a:t>
            </a:r>
          </a:p>
          <a:p>
            <a:pPr algn="just">
              <a:lnSpc>
                <a:spcPct val="120000"/>
              </a:lnSpc>
              <a:spcBef>
                <a:spcPts val="0"/>
              </a:spcBef>
              <a:buClrTx/>
              <a:buFont typeface="Wingdings" panose="05000000000000000000" pitchFamily="2" charset="2"/>
              <a:buChar char="q"/>
            </a:pPr>
            <a:r>
              <a:rPr lang="en-US" sz="3100" dirty="0">
                <a:solidFill>
                  <a:schemeClr val="tx1"/>
                </a:solidFill>
              </a:rPr>
              <a:t>Can use all type of anal cleansing materials (stone, corn cob, leaves, grass, mud, sticks etc.)</a:t>
            </a:r>
          </a:p>
          <a:p>
            <a:pPr algn="just">
              <a:lnSpc>
                <a:spcPct val="120000"/>
              </a:lnSpc>
              <a:spcBef>
                <a:spcPts val="0"/>
              </a:spcBef>
              <a:buClrTx/>
              <a:buFont typeface="Wingdings" panose="05000000000000000000" pitchFamily="2" charset="2"/>
              <a:buChar char="q"/>
            </a:pPr>
            <a:r>
              <a:rPr lang="en-US" sz="3100" dirty="0">
                <a:solidFill>
                  <a:schemeClr val="tx1"/>
                </a:solidFill>
              </a:rPr>
              <a:t>Minimal water requirement.</a:t>
            </a:r>
          </a:p>
          <a:p>
            <a:pPr marL="0" indent="0" algn="just">
              <a:lnSpc>
                <a:spcPct val="120000"/>
              </a:lnSpc>
              <a:spcBef>
                <a:spcPts val="0"/>
              </a:spcBef>
              <a:buClrTx/>
              <a:buNone/>
            </a:pPr>
            <a:r>
              <a:rPr lang="en-US" sz="3100" b="1" dirty="0">
                <a:solidFill>
                  <a:schemeClr val="tx1"/>
                </a:solidFill>
              </a:rPr>
              <a:t>Disadvantage of a Pit Latrine.</a:t>
            </a:r>
          </a:p>
          <a:p>
            <a:pPr algn="just">
              <a:lnSpc>
                <a:spcPct val="120000"/>
              </a:lnSpc>
              <a:spcBef>
                <a:spcPts val="0"/>
              </a:spcBef>
              <a:buClrTx/>
              <a:buFont typeface="Wingdings" panose="05000000000000000000" pitchFamily="2" charset="2"/>
              <a:buChar char="q"/>
            </a:pPr>
            <a:r>
              <a:rPr lang="en-US" sz="3100" dirty="0">
                <a:solidFill>
                  <a:schemeClr val="tx1"/>
                </a:solidFill>
              </a:rPr>
              <a:t>Fly and mosquito nuisance.</a:t>
            </a:r>
          </a:p>
          <a:p>
            <a:pPr algn="just">
              <a:lnSpc>
                <a:spcPct val="120000"/>
              </a:lnSpc>
              <a:spcBef>
                <a:spcPts val="0"/>
              </a:spcBef>
              <a:buClrTx/>
              <a:buFont typeface="Wingdings" panose="05000000000000000000" pitchFamily="2" charset="2"/>
              <a:buChar char="q"/>
            </a:pPr>
            <a:r>
              <a:rPr lang="en-US" sz="3100" dirty="0">
                <a:solidFill>
                  <a:schemeClr val="tx1"/>
                </a:solidFill>
              </a:rPr>
              <a:t>Waste cannot be easily recycled.</a:t>
            </a:r>
          </a:p>
          <a:p>
            <a:pPr algn="just">
              <a:lnSpc>
                <a:spcPct val="120000"/>
              </a:lnSpc>
              <a:spcBef>
                <a:spcPts val="0"/>
              </a:spcBef>
              <a:buClrTx/>
              <a:buFont typeface="Wingdings" panose="05000000000000000000" pitchFamily="2" charset="2"/>
              <a:buChar char="q"/>
            </a:pPr>
            <a:r>
              <a:rPr lang="en-US" sz="3100" dirty="0">
                <a:solidFill>
                  <a:schemeClr val="tx1"/>
                </a:solidFill>
              </a:rPr>
              <a:t>Smell problem.</a:t>
            </a:r>
          </a:p>
          <a:p>
            <a:pPr algn="just">
              <a:lnSpc>
                <a:spcPct val="120000"/>
              </a:lnSpc>
              <a:spcBef>
                <a:spcPts val="0"/>
              </a:spcBef>
              <a:buClrTx/>
              <a:buFont typeface="Wingdings" panose="05000000000000000000" pitchFamily="2" charset="2"/>
              <a:buChar char="q"/>
            </a:pPr>
            <a:r>
              <a:rPr lang="en-US" sz="3100" dirty="0">
                <a:solidFill>
                  <a:schemeClr val="tx1"/>
                </a:solidFill>
              </a:rPr>
              <a:t>Lack of space for relocating new ones when full.</a:t>
            </a:r>
          </a:p>
          <a:p>
            <a:pPr algn="just">
              <a:lnSpc>
                <a:spcPct val="120000"/>
              </a:lnSpc>
              <a:spcBef>
                <a:spcPts val="0"/>
              </a:spcBef>
              <a:buClrTx/>
              <a:buFont typeface="Wingdings" panose="05000000000000000000" pitchFamily="2" charset="2"/>
              <a:buChar char="q"/>
            </a:pPr>
            <a:r>
              <a:rPr lang="en-US" sz="3100" dirty="0">
                <a:solidFill>
                  <a:schemeClr val="tx1"/>
                </a:solidFill>
              </a:rPr>
              <a:t>Potential for ground water pollution.</a:t>
            </a:r>
          </a:p>
          <a:p>
            <a:pPr algn="just">
              <a:lnSpc>
                <a:spcPct val="120000"/>
              </a:lnSpc>
              <a:spcBef>
                <a:spcPts val="0"/>
              </a:spcBef>
              <a:buClrTx/>
              <a:buFont typeface="Wingdings" panose="05000000000000000000" pitchFamily="2" charset="2"/>
              <a:buChar char="q"/>
            </a:pPr>
            <a:r>
              <a:rPr lang="en-US" sz="3100" dirty="0">
                <a:solidFill>
                  <a:schemeClr val="tx1"/>
                </a:solidFill>
              </a:rPr>
              <a:t>Difficulty to sink/dig in rocky or sandy soil.</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17285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b="1" dirty="0">
                <a:solidFill>
                  <a:srgbClr val="00B050"/>
                </a:solidFill>
              </a:rPr>
              <a:t>Guidelines for a latrine site </a:t>
            </a:r>
          </a:p>
          <a:p>
            <a:pPr algn="just">
              <a:lnSpc>
                <a:spcPct val="120000"/>
              </a:lnSpc>
              <a:spcBef>
                <a:spcPts val="0"/>
              </a:spcBef>
              <a:buClrTx/>
              <a:buFont typeface="Wingdings" panose="05000000000000000000" pitchFamily="2" charset="2"/>
              <a:buChar char="q"/>
            </a:pPr>
            <a:r>
              <a:rPr lang="en-US" sz="3200" dirty="0">
                <a:solidFill>
                  <a:schemeClr val="tx1"/>
                </a:solidFill>
              </a:rPr>
              <a:t>Pit latrines should be at least 2-3m respectively above the water table.</a:t>
            </a:r>
          </a:p>
          <a:p>
            <a:pPr algn="just">
              <a:lnSpc>
                <a:spcPct val="120000"/>
              </a:lnSpc>
              <a:spcBef>
                <a:spcPts val="0"/>
              </a:spcBef>
              <a:buClrTx/>
              <a:buFont typeface="Wingdings" panose="05000000000000000000" pitchFamily="2" charset="2"/>
              <a:buChar char="q"/>
            </a:pPr>
            <a:r>
              <a:rPr lang="en-US" sz="3200" dirty="0">
                <a:solidFill>
                  <a:schemeClr val="tx1"/>
                </a:solidFill>
              </a:rPr>
              <a:t>Latrines should be located at least 6metres away from the buildings</a:t>
            </a:r>
          </a:p>
          <a:p>
            <a:pPr algn="just">
              <a:lnSpc>
                <a:spcPct val="120000"/>
              </a:lnSpc>
              <a:spcBef>
                <a:spcPts val="0"/>
              </a:spcBef>
              <a:buClrTx/>
              <a:buFont typeface="Wingdings" panose="05000000000000000000" pitchFamily="2" charset="2"/>
              <a:buChar char="q"/>
            </a:pPr>
            <a:r>
              <a:rPr lang="en-US" sz="3200" dirty="0">
                <a:solidFill>
                  <a:schemeClr val="tx1"/>
                </a:solidFill>
              </a:rPr>
              <a:t>Wells should be located upstream to avoid contamination of the well by ground water passing through the pit latrine.</a:t>
            </a:r>
          </a:p>
          <a:p>
            <a:pPr algn="just">
              <a:lnSpc>
                <a:spcPct val="120000"/>
              </a:lnSpc>
              <a:spcBef>
                <a:spcPts val="0"/>
              </a:spcBef>
              <a:buClrTx/>
              <a:buFont typeface="Wingdings" panose="05000000000000000000" pitchFamily="2" charset="2"/>
              <a:buChar char="q"/>
            </a:pPr>
            <a:r>
              <a:rPr lang="en-US" sz="3200" dirty="0">
                <a:solidFill>
                  <a:schemeClr val="tx1"/>
                </a:solidFill>
              </a:rPr>
              <a:t>Distance between the latrine and the water source should be at least 20 meters.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148103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rgbClr val="00B050"/>
                </a:solidFill>
              </a:rPr>
              <a:t>Borehole latrine : </a:t>
            </a:r>
          </a:p>
          <a:p>
            <a:pPr algn="just">
              <a:lnSpc>
                <a:spcPct val="120000"/>
              </a:lnSpc>
              <a:spcBef>
                <a:spcPts val="0"/>
              </a:spcBef>
              <a:buClrTx/>
              <a:buFont typeface="Wingdings" panose="05000000000000000000" pitchFamily="2" charset="2"/>
              <a:buChar char="q"/>
            </a:pPr>
            <a:r>
              <a:rPr lang="en-US" sz="2400" dirty="0">
                <a:solidFill>
                  <a:schemeClr val="tx1"/>
                </a:solidFill>
              </a:rPr>
              <a:t>About 18 inches in diameter and from 15 to 20 feet deep.</a:t>
            </a:r>
          </a:p>
          <a:p>
            <a:pPr algn="just">
              <a:lnSpc>
                <a:spcPct val="120000"/>
              </a:lnSpc>
              <a:spcBef>
                <a:spcPts val="0"/>
              </a:spcBef>
              <a:buClrTx/>
              <a:buFont typeface="Wingdings" panose="05000000000000000000" pitchFamily="2" charset="2"/>
              <a:buChar char="q"/>
            </a:pPr>
            <a:r>
              <a:rPr lang="en-US" sz="2400" dirty="0">
                <a:solidFill>
                  <a:schemeClr val="tx1"/>
                </a:solidFill>
              </a:rPr>
              <a:t>It has a smaller volume and fills up faster than a pit. </a:t>
            </a:r>
          </a:p>
          <a:p>
            <a:pPr algn="just">
              <a:lnSpc>
                <a:spcPct val="120000"/>
              </a:lnSpc>
              <a:spcBef>
                <a:spcPts val="0"/>
              </a:spcBef>
              <a:buClrTx/>
              <a:buFont typeface="Wingdings" panose="05000000000000000000" pitchFamily="2" charset="2"/>
              <a:buChar char="q"/>
            </a:pPr>
            <a:r>
              <a:rPr lang="en-US" sz="2400" dirty="0">
                <a:solidFill>
                  <a:schemeClr val="tx1"/>
                </a:solidFill>
              </a:rPr>
              <a:t>It is faster to install, and is appropriate following disasters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pic>
        <p:nvPicPr>
          <p:cNvPr id="4" name="Content Placeholder 3" descr="BOREHOLE PIT.gif">
            <a:extLst>
              <a:ext uri="{FF2B5EF4-FFF2-40B4-BE49-F238E27FC236}">
                <a16:creationId xmlns:a16="http://schemas.microsoft.com/office/drawing/2014/main" id="{133EAF20-D8E1-4109-AE9D-BF59CE23C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8125" y="1981727"/>
            <a:ext cx="3333750" cy="4257675"/>
          </a:xfrm>
          <a:prstGeom prst="rect">
            <a:avLst/>
          </a:prstGeom>
        </p:spPr>
      </p:pic>
      <p:graphicFrame>
        <p:nvGraphicFramePr>
          <p:cNvPr id="6" name="Table 5">
            <a:extLst>
              <a:ext uri="{FF2B5EF4-FFF2-40B4-BE49-F238E27FC236}">
                <a16:creationId xmlns:a16="http://schemas.microsoft.com/office/drawing/2014/main" id="{E4978701-D42E-4676-9AFB-A276C6A9A216}"/>
              </a:ext>
            </a:extLst>
          </p:cNvPr>
          <p:cNvGraphicFramePr>
            <a:graphicFrameLocks noGrp="1"/>
          </p:cNvGraphicFramePr>
          <p:nvPr>
            <p:extLst>
              <p:ext uri="{D42A27DB-BD31-4B8C-83A1-F6EECF244321}">
                <p14:modId xmlns:p14="http://schemas.microsoft.com/office/powerpoint/2010/main" val="2650413375"/>
              </p:ext>
            </p:extLst>
          </p:nvPr>
        </p:nvGraphicFramePr>
        <p:xfrm>
          <a:off x="3913187" y="2107244"/>
          <a:ext cx="4464050" cy="1817865"/>
        </p:xfrm>
        <a:graphic>
          <a:graphicData uri="http://schemas.openxmlformats.org/drawingml/2006/table">
            <a:tbl>
              <a:tblPr firstRow="1" bandRow="1">
                <a:tableStyleId>{5C22544A-7EE6-4342-B048-85BDC9FD1C3A}</a:tableStyleId>
              </a:tblPr>
              <a:tblGrid>
                <a:gridCol w="4464050">
                  <a:extLst>
                    <a:ext uri="{9D8B030D-6E8A-4147-A177-3AD203B41FA5}">
                      <a16:colId xmlns:a16="http://schemas.microsoft.com/office/drawing/2014/main" val="20000"/>
                    </a:ext>
                  </a:extLst>
                </a:gridCol>
              </a:tblGrid>
              <a:tr h="534283">
                <a:tc>
                  <a:txBody>
                    <a:bodyPr/>
                    <a:lstStyle/>
                    <a:p>
                      <a:r>
                        <a:rPr lang="en-US" sz="1800" dirty="0"/>
                        <a:t>Advantages </a:t>
                      </a:r>
                    </a:p>
                  </a:txBody>
                  <a:tcPr marL="91431" marR="91431" marT="45742" marB="45742"/>
                </a:tc>
                <a:extLst>
                  <a:ext uri="{0D108BD9-81ED-4DB2-BD59-A6C34878D82A}">
                    <a16:rowId xmlns:a16="http://schemas.microsoft.com/office/drawing/2014/main" val="10000"/>
                  </a:ext>
                </a:extLst>
              </a:tr>
              <a:tr h="641791">
                <a:tc>
                  <a:txBody>
                    <a:bodyPr/>
                    <a:lstStyle/>
                    <a:p>
                      <a:r>
                        <a:rPr lang="en-US" sz="1800" dirty="0"/>
                        <a:t>Can be excavated easily if the</a:t>
                      </a:r>
                      <a:r>
                        <a:rPr lang="en-US" sz="1800" baseline="0" dirty="0"/>
                        <a:t> boring equipment is available </a:t>
                      </a:r>
                      <a:endParaRPr lang="en-US" sz="1800" dirty="0"/>
                    </a:p>
                  </a:txBody>
                  <a:tcPr marL="91431" marR="91431" marT="45742" marB="45742"/>
                </a:tc>
                <a:extLst>
                  <a:ext uri="{0D108BD9-81ED-4DB2-BD59-A6C34878D82A}">
                    <a16:rowId xmlns:a16="http://schemas.microsoft.com/office/drawing/2014/main" val="10001"/>
                  </a:ext>
                </a:extLst>
              </a:tr>
              <a:tr h="641791">
                <a:tc>
                  <a:txBody>
                    <a:bodyPr/>
                    <a:lstStyle/>
                    <a:p>
                      <a:r>
                        <a:rPr lang="en-US" sz="1800" dirty="0"/>
                        <a:t>Suitable for short term use,</a:t>
                      </a:r>
                      <a:r>
                        <a:rPr lang="en-US" sz="1800" baseline="0" dirty="0"/>
                        <a:t> as in disaster situations. </a:t>
                      </a:r>
                      <a:endParaRPr lang="en-US" sz="1800" dirty="0"/>
                    </a:p>
                  </a:txBody>
                  <a:tcPr marL="91431" marR="91431" marT="45742" marB="45742"/>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98D0F1F4-B298-4A1C-B3DC-B967F5D3C5FD}"/>
              </a:ext>
            </a:extLst>
          </p:cNvPr>
          <p:cNvGraphicFramePr>
            <a:graphicFrameLocks noGrp="1"/>
          </p:cNvGraphicFramePr>
          <p:nvPr>
            <p:extLst>
              <p:ext uri="{D42A27DB-BD31-4B8C-83A1-F6EECF244321}">
                <p14:modId xmlns:p14="http://schemas.microsoft.com/office/powerpoint/2010/main" val="1623223167"/>
              </p:ext>
            </p:extLst>
          </p:nvPr>
        </p:nvGraphicFramePr>
        <p:xfrm>
          <a:off x="3913187" y="3896178"/>
          <a:ext cx="4464050" cy="3025776"/>
        </p:xfrm>
        <a:graphic>
          <a:graphicData uri="http://schemas.openxmlformats.org/drawingml/2006/table">
            <a:tbl>
              <a:tblPr firstRow="1" bandRow="1"/>
              <a:tblGrid>
                <a:gridCol w="4464050">
                  <a:extLst>
                    <a:ext uri="{9D8B030D-6E8A-4147-A177-3AD203B41FA5}">
                      <a16:colId xmlns:a16="http://schemas.microsoft.com/office/drawing/2014/main" val="20001"/>
                    </a:ext>
                  </a:extLst>
                </a:gridCol>
              </a:tblGrid>
              <a:tr h="68729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800" dirty="0"/>
                        <a:t>Disadvantages </a:t>
                      </a:r>
                    </a:p>
                  </a:txBody>
                  <a:tcPr marL="91431" marR="91431" marT="45742" marB="45742">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6951"/>
                    </a:solidFill>
                  </a:tcPr>
                </a:tc>
                <a:extLst>
                  <a:ext uri="{0D108BD9-81ED-4DB2-BD59-A6C34878D82A}">
                    <a16:rowId xmlns:a16="http://schemas.microsoft.com/office/drawing/2014/main" val="10000"/>
                  </a:ext>
                </a:extLst>
              </a:tr>
              <a:tr h="8255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dirty="0"/>
                        <a:t>Sides liable to be fouled with consequent fly nuisance </a:t>
                      </a:r>
                    </a:p>
                  </a:txBody>
                  <a:tcPr marL="91431" marR="91431" marT="45742" marB="4574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6951">
                        <a:tint val="40000"/>
                      </a:srgbClr>
                    </a:solidFill>
                  </a:tcPr>
                </a:tc>
                <a:extLst>
                  <a:ext uri="{0D108BD9-81ED-4DB2-BD59-A6C34878D82A}">
                    <a16:rowId xmlns:a16="http://schemas.microsoft.com/office/drawing/2014/main" val="10001"/>
                  </a:ext>
                </a:extLst>
              </a:tr>
              <a:tr h="8255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dirty="0"/>
                        <a:t>Greater risk of ground</a:t>
                      </a:r>
                      <a:r>
                        <a:rPr lang="en-US" sz="1800" baseline="0" dirty="0"/>
                        <a:t> water pollution owing to depth of hole.</a:t>
                      </a:r>
                      <a:endParaRPr lang="en-US" sz="1800" dirty="0"/>
                    </a:p>
                  </a:txBody>
                  <a:tcPr marL="91431" marR="91431" marT="45742" marB="4574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6951">
                        <a:tint val="20000"/>
                      </a:srgbClr>
                    </a:solidFill>
                  </a:tcPr>
                </a:tc>
                <a:extLst>
                  <a:ext uri="{0D108BD9-81ED-4DB2-BD59-A6C34878D82A}">
                    <a16:rowId xmlns:a16="http://schemas.microsoft.com/office/drawing/2014/main" val="10002"/>
                  </a:ext>
                </a:extLst>
              </a:tr>
              <a:tr h="68729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dirty="0"/>
                        <a:t>Short life owing to small cross sectional</a:t>
                      </a:r>
                      <a:r>
                        <a:rPr lang="en-US" sz="1800" baseline="0" dirty="0"/>
                        <a:t> area. </a:t>
                      </a:r>
                      <a:endParaRPr lang="en-US" sz="1800" dirty="0"/>
                    </a:p>
                  </a:txBody>
                  <a:tcPr marL="91431" marR="91431" marT="45742" marB="4574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66951">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52637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Trench latrine:</a:t>
            </a:r>
          </a:p>
          <a:p>
            <a:pPr algn="just">
              <a:lnSpc>
                <a:spcPct val="120000"/>
              </a:lnSpc>
              <a:spcBef>
                <a:spcPts val="0"/>
              </a:spcBef>
              <a:buClrTx/>
              <a:buFont typeface="Wingdings" panose="05000000000000000000" pitchFamily="2" charset="2"/>
              <a:buChar char="q"/>
            </a:pPr>
            <a:r>
              <a:rPr lang="en-US" sz="2800" dirty="0">
                <a:solidFill>
                  <a:schemeClr val="tx1"/>
                </a:solidFill>
              </a:rPr>
              <a:t>A trench is dug </a:t>
            </a:r>
          </a:p>
          <a:p>
            <a:pPr algn="just">
              <a:lnSpc>
                <a:spcPct val="120000"/>
              </a:lnSpc>
              <a:spcBef>
                <a:spcPts val="0"/>
              </a:spcBef>
              <a:buClrTx/>
              <a:buFont typeface="Wingdings" panose="05000000000000000000" pitchFamily="2" charset="2"/>
              <a:buChar char="q"/>
            </a:pPr>
            <a:r>
              <a:rPr lang="en-US" sz="2800" dirty="0">
                <a:solidFill>
                  <a:schemeClr val="tx1"/>
                </a:solidFill>
              </a:rPr>
              <a:t>A number of holes with dividing partitions constructed over it. </a:t>
            </a:r>
          </a:p>
          <a:p>
            <a:pPr algn="just">
              <a:lnSpc>
                <a:spcPct val="120000"/>
              </a:lnSpc>
              <a:spcBef>
                <a:spcPts val="0"/>
              </a:spcBef>
              <a:buClrTx/>
              <a:buFont typeface="Wingdings" panose="05000000000000000000" pitchFamily="2" charset="2"/>
              <a:buChar char="q"/>
            </a:pPr>
            <a:r>
              <a:rPr lang="en-US" sz="2800" dirty="0">
                <a:solidFill>
                  <a:schemeClr val="tx1"/>
                </a:solidFill>
              </a:rPr>
              <a:t>Used in temporary work camps.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39766" y="6345688"/>
            <a:ext cx="1004234"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pic>
        <p:nvPicPr>
          <p:cNvPr id="4" name="Content Placeholder 3" descr="shallow-trench-latrine-12.jpg">
            <a:extLst>
              <a:ext uri="{FF2B5EF4-FFF2-40B4-BE49-F238E27FC236}">
                <a16:creationId xmlns:a16="http://schemas.microsoft.com/office/drawing/2014/main" id="{7DAA302E-E269-4948-A19E-3DC2873D7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19200" y="2895600"/>
            <a:ext cx="6019800" cy="3819626"/>
          </a:xfrm>
          <a:prstGeom prst="rect">
            <a:avLst/>
          </a:prstGeom>
        </p:spPr>
      </p:pic>
    </p:spTree>
    <p:extLst>
      <p:ext uri="{BB962C8B-B14F-4D97-AF65-F5344CB8AC3E}">
        <p14:creationId xmlns:p14="http://schemas.microsoft.com/office/powerpoint/2010/main" val="40660478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rgbClr val="00B050"/>
                </a:solidFill>
              </a:rPr>
              <a:t>Bucket latrines:</a:t>
            </a:r>
          </a:p>
          <a:p>
            <a:pPr algn="just">
              <a:lnSpc>
                <a:spcPct val="120000"/>
              </a:lnSpc>
              <a:spcBef>
                <a:spcPts val="0"/>
              </a:spcBef>
              <a:buClrTx/>
              <a:buFont typeface="Wingdings" panose="05000000000000000000" pitchFamily="2" charset="2"/>
              <a:buChar char="q"/>
            </a:pPr>
            <a:r>
              <a:rPr lang="en-US" sz="2400" dirty="0">
                <a:solidFill>
                  <a:schemeClr val="tx1"/>
                </a:solidFill>
              </a:rPr>
              <a:t>Also known as pail closets </a:t>
            </a:r>
          </a:p>
          <a:p>
            <a:pPr algn="just">
              <a:lnSpc>
                <a:spcPct val="120000"/>
              </a:lnSpc>
              <a:spcBef>
                <a:spcPts val="0"/>
              </a:spcBef>
              <a:buClrTx/>
              <a:buFont typeface="Wingdings" panose="05000000000000000000" pitchFamily="2" charset="2"/>
              <a:buChar char="q"/>
            </a:pPr>
            <a:r>
              <a:rPr lang="en-US" sz="2400" dirty="0">
                <a:solidFill>
                  <a:schemeClr val="tx1"/>
                </a:solidFill>
              </a:rPr>
              <a:t>Used where the water tables are high.</a:t>
            </a:r>
          </a:p>
          <a:p>
            <a:pPr algn="just">
              <a:lnSpc>
                <a:spcPct val="120000"/>
              </a:lnSpc>
              <a:spcBef>
                <a:spcPts val="0"/>
              </a:spcBef>
              <a:buClrTx/>
              <a:buFont typeface="Wingdings" panose="05000000000000000000" pitchFamily="2" charset="2"/>
              <a:buChar char="q"/>
            </a:pPr>
            <a:r>
              <a:rPr lang="en-US" sz="2400" dirty="0">
                <a:solidFill>
                  <a:schemeClr val="tx1"/>
                </a:solidFill>
              </a:rPr>
              <a:t> A squatting slab or seat is placed above the bucket.</a:t>
            </a:r>
          </a:p>
          <a:p>
            <a:pPr algn="just">
              <a:lnSpc>
                <a:spcPct val="120000"/>
              </a:lnSpc>
              <a:spcBef>
                <a:spcPts val="0"/>
              </a:spcBef>
              <a:buClrTx/>
              <a:buFont typeface="Wingdings" panose="05000000000000000000" pitchFamily="2" charset="2"/>
              <a:buChar char="q"/>
            </a:pPr>
            <a:r>
              <a:rPr lang="en-US" sz="2400" dirty="0">
                <a:solidFill>
                  <a:schemeClr val="tx1"/>
                </a:solidFill>
              </a:rPr>
              <a:t>Fills within a few days. </a:t>
            </a:r>
          </a:p>
          <a:p>
            <a:pPr algn="just">
              <a:lnSpc>
                <a:spcPct val="120000"/>
              </a:lnSpc>
              <a:spcBef>
                <a:spcPts val="0"/>
              </a:spcBef>
              <a:buClrTx/>
              <a:buFont typeface="Wingdings" panose="05000000000000000000" pitchFamily="2" charset="2"/>
              <a:buChar char="q"/>
            </a:pPr>
            <a:r>
              <a:rPr lang="en-US" sz="2400" dirty="0">
                <a:solidFill>
                  <a:schemeClr val="tx1"/>
                </a:solidFill>
              </a:rPr>
              <a:t>It is unpleasant to emptying it </a:t>
            </a:r>
          </a:p>
          <a:p>
            <a:pPr algn="just">
              <a:lnSpc>
                <a:spcPct val="120000"/>
              </a:lnSpc>
              <a:spcBef>
                <a:spcPts val="0"/>
              </a:spcBef>
              <a:buClrTx/>
              <a:buFont typeface="Wingdings" panose="05000000000000000000" pitchFamily="2" charset="2"/>
              <a:buChar char="q"/>
            </a:pPr>
            <a:r>
              <a:rPr lang="en-US" sz="2400" dirty="0">
                <a:solidFill>
                  <a:schemeClr val="tx1"/>
                </a:solidFill>
              </a:rPr>
              <a:t>Causes spillage which attracts flies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graphicFrame>
        <p:nvGraphicFramePr>
          <p:cNvPr id="4" name="Table 3">
            <a:extLst>
              <a:ext uri="{FF2B5EF4-FFF2-40B4-BE49-F238E27FC236}">
                <a16:creationId xmlns:a16="http://schemas.microsoft.com/office/drawing/2014/main" id="{767641BA-5C7A-4A81-9530-E359067DDFCA}"/>
              </a:ext>
            </a:extLst>
          </p:cNvPr>
          <p:cNvGraphicFramePr>
            <a:graphicFrameLocks noGrp="1"/>
          </p:cNvGraphicFramePr>
          <p:nvPr>
            <p:extLst>
              <p:ext uri="{D42A27DB-BD31-4B8C-83A1-F6EECF244321}">
                <p14:modId xmlns:p14="http://schemas.microsoft.com/office/powerpoint/2010/main" val="2250547086"/>
              </p:ext>
            </p:extLst>
          </p:nvPr>
        </p:nvGraphicFramePr>
        <p:xfrm>
          <a:off x="195263" y="3429000"/>
          <a:ext cx="8186737" cy="3257651"/>
        </p:xfrm>
        <a:graphic>
          <a:graphicData uri="http://schemas.openxmlformats.org/drawingml/2006/table">
            <a:tbl>
              <a:tblPr firstRow="1" bandRow="1">
                <a:tableStyleId>{5C22544A-7EE6-4342-B048-85BDC9FD1C3A}</a:tableStyleId>
              </a:tblPr>
              <a:tblGrid>
                <a:gridCol w="4175337">
                  <a:extLst>
                    <a:ext uri="{9D8B030D-6E8A-4147-A177-3AD203B41FA5}">
                      <a16:colId xmlns:a16="http://schemas.microsoft.com/office/drawing/2014/main" val="20000"/>
                    </a:ext>
                  </a:extLst>
                </a:gridCol>
                <a:gridCol w="4011400">
                  <a:extLst>
                    <a:ext uri="{9D8B030D-6E8A-4147-A177-3AD203B41FA5}">
                      <a16:colId xmlns:a16="http://schemas.microsoft.com/office/drawing/2014/main" val="20001"/>
                    </a:ext>
                  </a:extLst>
                </a:gridCol>
              </a:tblGrid>
              <a:tr h="504845">
                <a:tc>
                  <a:txBody>
                    <a:bodyPr/>
                    <a:lstStyle/>
                    <a:p>
                      <a:r>
                        <a:rPr lang="en-US" sz="2000" dirty="0"/>
                        <a:t>Advantages</a:t>
                      </a:r>
                      <a:r>
                        <a:rPr lang="en-US" sz="2000" baseline="0" dirty="0"/>
                        <a:t> </a:t>
                      </a:r>
                      <a:endParaRPr lang="en-US" sz="2000" dirty="0"/>
                    </a:p>
                  </a:txBody>
                  <a:tcPr marL="91428" marR="91428" marT="45709" marB="45709"/>
                </a:tc>
                <a:tc>
                  <a:txBody>
                    <a:bodyPr/>
                    <a:lstStyle/>
                    <a:p>
                      <a:r>
                        <a:rPr lang="en-US" sz="2000" dirty="0"/>
                        <a:t>Disadvantages </a:t>
                      </a:r>
                    </a:p>
                  </a:txBody>
                  <a:tcPr marL="91428" marR="91428" marT="45709" marB="45709"/>
                </a:tc>
                <a:extLst>
                  <a:ext uri="{0D108BD9-81ED-4DB2-BD59-A6C34878D82A}">
                    <a16:rowId xmlns:a16="http://schemas.microsoft.com/office/drawing/2014/main" val="10000"/>
                  </a:ext>
                </a:extLst>
              </a:tr>
              <a:tr h="504845">
                <a:tc>
                  <a:txBody>
                    <a:bodyPr/>
                    <a:lstStyle/>
                    <a:p>
                      <a:r>
                        <a:rPr lang="en-US" sz="2000" dirty="0"/>
                        <a:t>Low initial cost </a:t>
                      </a:r>
                    </a:p>
                  </a:txBody>
                  <a:tcPr marL="91428" marR="91428" marT="45709" marB="45709"/>
                </a:tc>
                <a:tc>
                  <a:txBody>
                    <a:bodyPr/>
                    <a:lstStyle/>
                    <a:p>
                      <a:r>
                        <a:rPr lang="en-US" sz="2000" dirty="0"/>
                        <a:t>Malodorous </a:t>
                      </a:r>
                    </a:p>
                  </a:txBody>
                  <a:tcPr marL="91428" marR="91428" marT="45709" marB="45709"/>
                </a:tc>
                <a:extLst>
                  <a:ext uri="{0D108BD9-81ED-4DB2-BD59-A6C34878D82A}">
                    <a16:rowId xmlns:a16="http://schemas.microsoft.com/office/drawing/2014/main" val="10001"/>
                  </a:ext>
                </a:extLst>
              </a:tr>
              <a:tr h="504845">
                <a:tc>
                  <a:txBody>
                    <a:bodyPr/>
                    <a:lstStyle/>
                    <a:p>
                      <a:endParaRPr lang="en-US" sz="2000"/>
                    </a:p>
                  </a:txBody>
                  <a:tcPr marL="91428" marR="91428" marT="45709" marB="45709"/>
                </a:tc>
                <a:tc>
                  <a:txBody>
                    <a:bodyPr/>
                    <a:lstStyle/>
                    <a:p>
                      <a:r>
                        <a:rPr lang="en-US" sz="2000" dirty="0"/>
                        <a:t>Creates fly nuisance </a:t>
                      </a:r>
                    </a:p>
                  </a:txBody>
                  <a:tcPr marL="91428" marR="91428" marT="45709" marB="45709"/>
                </a:tc>
                <a:extLst>
                  <a:ext uri="{0D108BD9-81ED-4DB2-BD59-A6C34878D82A}">
                    <a16:rowId xmlns:a16="http://schemas.microsoft.com/office/drawing/2014/main" val="10002"/>
                  </a:ext>
                </a:extLst>
              </a:tr>
              <a:tr h="871558">
                <a:tc>
                  <a:txBody>
                    <a:bodyPr/>
                    <a:lstStyle/>
                    <a:p>
                      <a:endParaRPr lang="en-US" sz="2000"/>
                    </a:p>
                  </a:txBody>
                  <a:tcPr marL="91428" marR="91428" marT="45709" marB="45709"/>
                </a:tc>
                <a:tc>
                  <a:txBody>
                    <a:bodyPr/>
                    <a:lstStyle/>
                    <a:p>
                      <a:r>
                        <a:rPr lang="en-US" sz="2000" dirty="0"/>
                        <a:t>Danger to health of those who collect or use the night soil. </a:t>
                      </a:r>
                    </a:p>
                  </a:txBody>
                  <a:tcPr marL="91428" marR="91428" marT="45709" marB="45709"/>
                </a:tc>
                <a:extLst>
                  <a:ext uri="{0D108BD9-81ED-4DB2-BD59-A6C34878D82A}">
                    <a16:rowId xmlns:a16="http://schemas.microsoft.com/office/drawing/2014/main" val="10003"/>
                  </a:ext>
                </a:extLst>
              </a:tr>
              <a:tr h="871558">
                <a:tc>
                  <a:txBody>
                    <a:bodyPr/>
                    <a:lstStyle/>
                    <a:p>
                      <a:endParaRPr lang="en-US" sz="2000"/>
                    </a:p>
                  </a:txBody>
                  <a:tcPr marL="91428" marR="91428" marT="45709" marB="45709"/>
                </a:tc>
                <a:tc>
                  <a:txBody>
                    <a:bodyPr/>
                    <a:lstStyle/>
                    <a:p>
                      <a:r>
                        <a:rPr lang="en-US" sz="2000" dirty="0"/>
                        <a:t>Collection is</a:t>
                      </a:r>
                      <a:r>
                        <a:rPr lang="en-US" sz="2000" baseline="0" dirty="0"/>
                        <a:t> environmentally and physically undesirable. </a:t>
                      </a:r>
                      <a:endParaRPr lang="en-US" sz="2000" dirty="0"/>
                    </a:p>
                  </a:txBody>
                  <a:tcPr marL="91428" marR="91428" marT="45709" marB="4570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30921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000" b="1" dirty="0">
                <a:solidFill>
                  <a:srgbClr val="00B050"/>
                </a:solidFill>
              </a:rPr>
              <a:t>Composting pit latrine </a:t>
            </a:r>
          </a:p>
          <a:p>
            <a:pPr algn="just">
              <a:lnSpc>
                <a:spcPct val="120000"/>
              </a:lnSpc>
              <a:spcBef>
                <a:spcPts val="0"/>
              </a:spcBef>
              <a:buClrTx/>
              <a:buFont typeface="Wingdings" panose="05000000000000000000" pitchFamily="2" charset="2"/>
              <a:buChar char="q"/>
            </a:pPr>
            <a:r>
              <a:rPr lang="en-US" sz="2000" dirty="0">
                <a:solidFill>
                  <a:schemeClr val="tx1"/>
                </a:solidFill>
              </a:rPr>
              <a:t>It uses a predominantly aerobic processing system that treats excreta, typically with no water . </a:t>
            </a:r>
          </a:p>
          <a:p>
            <a:pPr algn="just">
              <a:lnSpc>
                <a:spcPct val="120000"/>
              </a:lnSpc>
              <a:spcBef>
                <a:spcPts val="0"/>
              </a:spcBef>
              <a:buClrTx/>
              <a:buFont typeface="Wingdings" panose="05000000000000000000" pitchFamily="2" charset="2"/>
              <a:buChar char="q"/>
            </a:pPr>
            <a:r>
              <a:rPr lang="en-US" sz="2000" dirty="0">
                <a:solidFill>
                  <a:schemeClr val="tx1"/>
                </a:solidFill>
              </a:rPr>
              <a:t>Suitable where the water table is too high. </a:t>
            </a:r>
          </a:p>
          <a:p>
            <a:pPr algn="just">
              <a:lnSpc>
                <a:spcPct val="120000"/>
              </a:lnSpc>
              <a:spcBef>
                <a:spcPts val="0"/>
              </a:spcBef>
              <a:buClrTx/>
              <a:buFont typeface="Wingdings" panose="05000000000000000000" pitchFamily="2" charset="2"/>
              <a:buChar char="q"/>
            </a:pPr>
            <a:r>
              <a:rPr lang="en-US" sz="2000" dirty="0">
                <a:solidFill>
                  <a:schemeClr val="tx1"/>
                </a:solidFill>
              </a:rPr>
              <a:t>Composting toilets may be used as an alternative to flush toilets in situations where there is no suitable water supply or waste treatment facility available or to capture nutrients in human excreta as human manure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pic>
        <p:nvPicPr>
          <p:cNvPr id="4" name="Content Placeholder 3" descr="heh_session20_fig6.jpg">
            <a:extLst>
              <a:ext uri="{FF2B5EF4-FFF2-40B4-BE49-F238E27FC236}">
                <a16:creationId xmlns:a16="http://schemas.microsoft.com/office/drawing/2014/main" id="{79F48F4D-08C3-4DD4-8D03-7BE2ED711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588" y="3489008"/>
            <a:ext cx="7346150" cy="3295224"/>
          </a:xfrm>
          <a:prstGeom prst="rect">
            <a:avLst/>
          </a:prstGeom>
        </p:spPr>
      </p:pic>
      <p:graphicFrame>
        <p:nvGraphicFramePr>
          <p:cNvPr id="6" name="Table 5">
            <a:extLst>
              <a:ext uri="{FF2B5EF4-FFF2-40B4-BE49-F238E27FC236}">
                <a16:creationId xmlns:a16="http://schemas.microsoft.com/office/drawing/2014/main" id="{49C5DAC8-4061-4CAC-8E8E-43E95C367735}"/>
              </a:ext>
            </a:extLst>
          </p:cNvPr>
          <p:cNvGraphicFramePr>
            <a:graphicFrameLocks noGrp="1"/>
          </p:cNvGraphicFramePr>
          <p:nvPr>
            <p:extLst>
              <p:ext uri="{D42A27DB-BD31-4B8C-83A1-F6EECF244321}">
                <p14:modId xmlns:p14="http://schemas.microsoft.com/office/powerpoint/2010/main" val="2584070156"/>
              </p:ext>
            </p:extLst>
          </p:nvPr>
        </p:nvGraphicFramePr>
        <p:xfrm>
          <a:off x="3147602" y="2819400"/>
          <a:ext cx="5599913" cy="1514372"/>
        </p:xfrm>
        <a:graphic>
          <a:graphicData uri="http://schemas.openxmlformats.org/drawingml/2006/table">
            <a:tbl>
              <a:tblPr firstRow="1" bandRow="1">
                <a:tableStyleId>{5C22544A-7EE6-4342-B048-85BDC9FD1C3A}</a:tableStyleId>
              </a:tblPr>
              <a:tblGrid>
                <a:gridCol w="2161370">
                  <a:extLst>
                    <a:ext uri="{9D8B030D-6E8A-4147-A177-3AD203B41FA5}">
                      <a16:colId xmlns:a16="http://schemas.microsoft.com/office/drawing/2014/main" val="20000"/>
                    </a:ext>
                  </a:extLst>
                </a:gridCol>
                <a:gridCol w="3438543">
                  <a:extLst>
                    <a:ext uri="{9D8B030D-6E8A-4147-A177-3AD203B41FA5}">
                      <a16:colId xmlns:a16="http://schemas.microsoft.com/office/drawing/2014/main" val="20001"/>
                    </a:ext>
                  </a:extLst>
                </a:gridCol>
              </a:tblGrid>
              <a:tr h="173676">
                <a:tc>
                  <a:txBody>
                    <a:bodyPr/>
                    <a:lstStyle/>
                    <a:p>
                      <a:r>
                        <a:rPr lang="en-US" sz="1400" dirty="0"/>
                        <a:t>Advantages </a:t>
                      </a:r>
                    </a:p>
                  </a:txBody>
                  <a:tcPr marL="91441" marR="91441" marT="45705" marB="45705"/>
                </a:tc>
                <a:tc>
                  <a:txBody>
                    <a:bodyPr/>
                    <a:lstStyle/>
                    <a:p>
                      <a:r>
                        <a:rPr lang="en-US" sz="1400" dirty="0"/>
                        <a:t>Disadvantages</a:t>
                      </a:r>
                      <a:r>
                        <a:rPr lang="en-US" sz="1400" baseline="0" dirty="0"/>
                        <a:t> </a:t>
                      </a:r>
                      <a:endParaRPr lang="en-US" sz="1400" dirty="0"/>
                    </a:p>
                  </a:txBody>
                  <a:tcPr marL="91441" marR="91441" marT="45705" marB="45705"/>
                </a:tc>
                <a:extLst>
                  <a:ext uri="{0D108BD9-81ED-4DB2-BD59-A6C34878D82A}">
                    <a16:rowId xmlns:a16="http://schemas.microsoft.com/office/drawing/2014/main" val="10000"/>
                  </a:ext>
                </a:extLst>
              </a:tr>
              <a:tr h="295262">
                <a:tc>
                  <a:txBody>
                    <a:bodyPr/>
                    <a:lstStyle/>
                    <a:p>
                      <a:r>
                        <a:rPr lang="en-US" sz="1200" dirty="0"/>
                        <a:t>Valuable humus is produced</a:t>
                      </a:r>
                    </a:p>
                  </a:txBody>
                  <a:tcPr marL="91441" marR="91441" marT="45705" marB="45705"/>
                </a:tc>
                <a:tc>
                  <a:txBody>
                    <a:bodyPr/>
                    <a:lstStyle/>
                    <a:p>
                      <a:r>
                        <a:rPr lang="en-US" sz="1200" dirty="0"/>
                        <a:t>Careful operation is essential</a:t>
                      </a:r>
                      <a:r>
                        <a:rPr lang="en-US" sz="1200" baseline="0" dirty="0"/>
                        <a:t> </a:t>
                      </a:r>
                      <a:endParaRPr lang="en-US" sz="1200" dirty="0"/>
                    </a:p>
                  </a:txBody>
                  <a:tcPr marL="91441" marR="91441" marT="45705" marB="45705"/>
                </a:tc>
                <a:extLst>
                  <a:ext uri="{0D108BD9-81ED-4DB2-BD59-A6C34878D82A}">
                    <a16:rowId xmlns:a16="http://schemas.microsoft.com/office/drawing/2014/main" val="10001"/>
                  </a:ext>
                </a:extLst>
              </a:tr>
              <a:tr h="295262">
                <a:tc>
                  <a:txBody>
                    <a:bodyPr/>
                    <a:lstStyle/>
                    <a:p>
                      <a:endParaRPr lang="en-US" sz="1200"/>
                    </a:p>
                  </a:txBody>
                  <a:tcPr marL="91441" marR="91441" marT="45705" marB="45705"/>
                </a:tc>
                <a:tc>
                  <a:txBody>
                    <a:bodyPr/>
                    <a:lstStyle/>
                    <a:p>
                      <a:r>
                        <a:rPr lang="en-US" sz="1200" dirty="0"/>
                        <a:t>Urine has to be collected separately in the batch system </a:t>
                      </a:r>
                    </a:p>
                  </a:txBody>
                  <a:tcPr marL="91441" marR="91441" marT="45705" marB="45705"/>
                </a:tc>
                <a:extLst>
                  <a:ext uri="{0D108BD9-81ED-4DB2-BD59-A6C34878D82A}">
                    <a16:rowId xmlns:a16="http://schemas.microsoft.com/office/drawing/2014/main" val="10002"/>
                  </a:ext>
                </a:extLst>
              </a:tr>
              <a:tr h="295262">
                <a:tc>
                  <a:txBody>
                    <a:bodyPr/>
                    <a:lstStyle/>
                    <a:p>
                      <a:endParaRPr lang="en-US" sz="1200"/>
                    </a:p>
                  </a:txBody>
                  <a:tcPr marL="91441" marR="91441" marT="45705" marB="45705"/>
                </a:tc>
                <a:tc>
                  <a:txBody>
                    <a:bodyPr/>
                    <a:lstStyle/>
                    <a:p>
                      <a:r>
                        <a:rPr lang="en-US" sz="1200" dirty="0"/>
                        <a:t>Ash or vegetable matter must be added regularly.</a:t>
                      </a:r>
                    </a:p>
                  </a:txBody>
                  <a:tcPr marL="91441" marR="91441" marT="45705" marB="4570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994762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Ventilated pit latrine (VIP)</a:t>
            </a:r>
          </a:p>
          <a:p>
            <a:pPr marL="0" indent="0" algn="just">
              <a:lnSpc>
                <a:spcPct val="120000"/>
              </a:lnSpc>
              <a:spcBef>
                <a:spcPts val="0"/>
              </a:spcBef>
              <a:buClrTx/>
              <a:buNone/>
            </a:pPr>
            <a:r>
              <a:rPr lang="en-US" dirty="0"/>
              <a:t>Fly and odor nuisance may be substantially reduced if the pit is ventilated by a pipe extending above the latrine roof, with fly proof netting across the top. </a:t>
            </a:r>
          </a:p>
          <a:p>
            <a:pPr marL="0" indent="0" algn="just">
              <a:lnSpc>
                <a:spcPct val="120000"/>
              </a:lnSpc>
              <a:spcBef>
                <a:spcPts val="0"/>
              </a:spcBef>
              <a:buClrTx/>
              <a:buNone/>
            </a:pPr>
            <a:r>
              <a:rPr lang="en-US" dirty="0"/>
              <a:t>The inside of the superstructure is kept dark, hence VIP. </a:t>
            </a:r>
          </a:p>
          <a:p>
            <a:pPr marL="0" indent="0" algn="just">
              <a:lnSpc>
                <a:spcPct val="120000"/>
              </a:lnSpc>
              <a:spcBef>
                <a:spcPts val="0"/>
              </a:spcBef>
              <a:buClrTx/>
              <a:buNone/>
            </a:pPr>
            <a:endParaRPr lang="en-US" sz="24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graphicFrame>
        <p:nvGraphicFramePr>
          <p:cNvPr id="6" name="Table 5">
            <a:extLst>
              <a:ext uri="{FF2B5EF4-FFF2-40B4-BE49-F238E27FC236}">
                <a16:creationId xmlns:a16="http://schemas.microsoft.com/office/drawing/2014/main" id="{A5040CDA-B3FD-45BC-9F4F-91FBC5170A5D}"/>
              </a:ext>
            </a:extLst>
          </p:cNvPr>
          <p:cNvGraphicFramePr>
            <a:graphicFrameLocks noGrp="1"/>
          </p:cNvGraphicFramePr>
          <p:nvPr>
            <p:extLst>
              <p:ext uri="{D42A27DB-BD31-4B8C-83A1-F6EECF244321}">
                <p14:modId xmlns:p14="http://schemas.microsoft.com/office/powerpoint/2010/main" val="2599167284"/>
              </p:ext>
            </p:extLst>
          </p:nvPr>
        </p:nvGraphicFramePr>
        <p:xfrm>
          <a:off x="4833142" y="2438400"/>
          <a:ext cx="4296570" cy="2357044"/>
        </p:xfrm>
        <a:graphic>
          <a:graphicData uri="http://schemas.openxmlformats.org/drawingml/2006/table">
            <a:tbl>
              <a:tblPr firstRow="1" bandRow="1">
                <a:tableStyleId>{5C22544A-7EE6-4342-B048-85BDC9FD1C3A}</a:tableStyleId>
              </a:tblPr>
              <a:tblGrid>
                <a:gridCol w="4296570">
                  <a:extLst>
                    <a:ext uri="{9D8B030D-6E8A-4147-A177-3AD203B41FA5}">
                      <a16:colId xmlns:a16="http://schemas.microsoft.com/office/drawing/2014/main" val="20000"/>
                    </a:ext>
                  </a:extLst>
                </a:gridCol>
              </a:tblGrid>
              <a:tr h="365780">
                <a:tc>
                  <a:txBody>
                    <a:bodyPr/>
                    <a:lstStyle/>
                    <a:p>
                      <a:r>
                        <a:rPr lang="en-US" sz="1800" dirty="0"/>
                        <a:t>Advantages </a:t>
                      </a:r>
                    </a:p>
                  </a:txBody>
                  <a:tcPr marL="91439" marR="91439" marT="45702" marB="45702"/>
                </a:tc>
                <a:extLst>
                  <a:ext uri="{0D108BD9-81ED-4DB2-BD59-A6C34878D82A}">
                    <a16:rowId xmlns:a16="http://schemas.microsoft.com/office/drawing/2014/main" val="10000"/>
                  </a:ext>
                </a:extLst>
              </a:tr>
              <a:tr h="492641">
                <a:tc>
                  <a:txBody>
                    <a:bodyPr/>
                    <a:lstStyle/>
                    <a:p>
                      <a:r>
                        <a:rPr lang="en-US" sz="1800" dirty="0"/>
                        <a:t>Low cost </a:t>
                      </a:r>
                    </a:p>
                  </a:txBody>
                  <a:tcPr marL="91439" marR="91439" marT="45702" marB="45702"/>
                </a:tc>
                <a:extLst>
                  <a:ext uri="{0D108BD9-81ED-4DB2-BD59-A6C34878D82A}">
                    <a16:rowId xmlns:a16="http://schemas.microsoft.com/office/drawing/2014/main" val="10001"/>
                  </a:ext>
                </a:extLst>
              </a:tr>
              <a:tr h="492799">
                <a:tc>
                  <a:txBody>
                    <a:bodyPr/>
                    <a:lstStyle/>
                    <a:p>
                      <a:r>
                        <a:rPr lang="en-US" sz="1800" dirty="0"/>
                        <a:t>Can be built by householder</a:t>
                      </a:r>
                    </a:p>
                  </a:txBody>
                  <a:tcPr marL="91439" marR="91439" marT="45702" marB="45702"/>
                </a:tc>
                <a:extLst>
                  <a:ext uri="{0D108BD9-81ED-4DB2-BD59-A6C34878D82A}">
                    <a16:rowId xmlns:a16="http://schemas.microsoft.com/office/drawing/2014/main" val="10002"/>
                  </a:ext>
                </a:extLst>
              </a:tr>
              <a:tr h="365780">
                <a:tc>
                  <a:txBody>
                    <a:bodyPr/>
                    <a:lstStyle/>
                    <a:p>
                      <a:r>
                        <a:rPr lang="en-US" sz="1800" dirty="0"/>
                        <a:t>Does not need water</a:t>
                      </a:r>
                      <a:r>
                        <a:rPr lang="en-US" sz="1800" baseline="0" dirty="0"/>
                        <a:t> for operation </a:t>
                      </a:r>
                      <a:endParaRPr lang="en-US" sz="1800" dirty="0"/>
                    </a:p>
                  </a:txBody>
                  <a:tcPr marL="91439" marR="91439" marT="45702" marB="45702"/>
                </a:tc>
                <a:extLst>
                  <a:ext uri="{0D108BD9-81ED-4DB2-BD59-A6C34878D82A}">
                    <a16:rowId xmlns:a16="http://schemas.microsoft.com/office/drawing/2014/main" val="10003"/>
                  </a:ext>
                </a:extLst>
              </a:tr>
              <a:tr h="492799">
                <a:tc>
                  <a:txBody>
                    <a:bodyPr/>
                    <a:lstStyle/>
                    <a:p>
                      <a:r>
                        <a:rPr lang="en-US" sz="1800" dirty="0"/>
                        <a:t>Absence of smell in latrine and</a:t>
                      </a:r>
                      <a:r>
                        <a:rPr lang="en-US" sz="1800" baseline="0" dirty="0"/>
                        <a:t> controlled flies </a:t>
                      </a:r>
                      <a:endParaRPr lang="en-US" sz="1800" dirty="0"/>
                    </a:p>
                  </a:txBody>
                  <a:tcPr marL="91439" marR="91439" marT="45702" marB="45702"/>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79599899-79C7-44BB-881C-36D6CF49B97D}"/>
              </a:ext>
            </a:extLst>
          </p:cNvPr>
          <p:cNvGraphicFramePr>
            <a:graphicFrameLocks noGrp="1"/>
          </p:cNvGraphicFramePr>
          <p:nvPr>
            <p:extLst>
              <p:ext uri="{D42A27DB-BD31-4B8C-83A1-F6EECF244321}">
                <p14:modId xmlns:p14="http://schemas.microsoft.com/office/powerpoint/2010/main" val="3686728043"/>
              </p:ext>
            </p:extLst>
          </p:nvPr>
        </p:nvGraphicFramePr>
        <p:xfrm>
          <a:off x="4906506" y="4795444"/>
          <a:ext cx="4237493" cy="2595752"/>
        </p:xfrm>
        <a:graphic>
          <a:graphicData uri="http://schemas.openxmlformats.org/drawingml/2006/table">
            <a:tbl>
              <a:tblPr firstRow="1" bandRow="1">
                <a:tableStyleId>{5C22544A-7EE6-4342-B048-85BDC9FD1C3A}</a:tableStyleId>
              </a:tblPr>
              <a:tblGrid>
                <a:gridCol w="4237493">
                  <a:extLst>
                    <a:ext uri="{9D8B030D-6E8A-4147-A177-3AD203B41FA5}">
                      <a16:colId xmlns:a16="http://schemas.microsoft.com/office/drawing/2014/main" val="20001"/>
                    </a:ext>
                  </a:extLst>
                </a:gridCol>
              </a:tblGrid>
              <a:tr h="475073">
                <a:tc>
                  <a:txBody>
                    <a:bodyPr/>
                    <a:lstStyle/>
                    <a:p>
                      <a:r>
                        <a:rPr lang="en-US" sz="1800" dirty="0"/>
                        <a:t>Disadvantages</a:t>
                      </a:r>
                      <a:r>
                        <a:rPr lang="en-US" sz="1800" baseline="0" dirty="0"/>
                        <a:t> </a:t>
                      </a:r>
                      <a:endParaRPr lang="en-US" sz="1800" dirty="0"/>
                    </a:p>
                  </a:txBody>
                  <a:tcPr marL="91439" marR="91439" marT="45702" marB="45702"/>
                </a:tc>
                <a:extLst>
                  <a:ext uri="{0D108BD9-81ED-4DB2-BD59-A6C34878D82A}">
                    <a16:rowId xmlns:a16="http://schemas.microsoft.com/office/drawing/2014/main" val="10000"/>
                  </a:ext>
                </a:extLst>
              </a:tr>
              <a:tr h="639838">
                <a:tc>
                  <a:txBody>
                    <a:bodyPr/>
                    <a:lstStyle/>
                    <a:p>
                      <a:r>
                        <a:rPr lang="en-US" sz="1800" dirty="0"/>
                        <a:t>Does not control</a:t>
                      </a:r>
                      <a:r>
                        <a:rPr lang="en-US" sz="1800" baseline="0" dirty="0"/>
                        <a:t> mosquitoes</a:t>
                      </a:r>
                      <a:endParaRPr lang="en-US" sz="1800" dirty="0"/>
                    </a:p>
                  </a:txBody>
                  <a:tcPr marL="91439" marR="91439" marT="45702" marB="45702"/>
                </a:tc>
                <a:extLst>
                  <a:ext uri="{0D108BD9-81ED-4DB2-BD59-A6C34878D82A}">
                    <a16:rowId xmlns:a16="http://schemas.microsoft.com/office/drawing/2014/main" val="10001"/>
                  </a:ext>
                </a:extLst>
              </a:tr>
              <a:tr h="640044">
                <a:tc>
                  <a:txBody>
                    <a:bodyPr/>
                    <a:lstStyle/>
                    <a:p>
                      <a:r>
                        <a:rPr lang="en-US" sz="1800" dirty="0"/>
                        <a:t>Extra cost of providing vent pipe. </a:t>
                      </a:r>
                    </a:p>
                  </a:txBody>
                  <a:tcPr marL="91439" marR="91439" marT="45702" marB="45702"/>
                </a:tc>
                <a:extLst>
                  <a:ext uri="{0D108BD9-81ED-4DB2-BD59-A6C34878D82A}">
                    <a16:rowId xmlns:a16="http://schemas.microsoft.com/office/drawing/2014/main" val="10002"/>
                  </a:ext>
                </a:extLst>
              </a:tr>
              <a:tr h="231401">
                <a:tc>
                  <a:txBody>
                    <a:bodyPr/>
                    <a:lstStyle/>
                    <a:p>
                      <a:r>
                        <a:rPr lang="en-US" sz="1800" dirty="0"/>
                        <a:t>Need to keep interior dark. </a:t>
                      </a:r>
                    </a:p>
                  </a:txBody>
                  <a:tcPr marL="91439" marR="91439" marT="45702" marB="45702"/>
                </a:tc>
                <a:extLst>
                  <a:ext uri="{0D108BD9-81ED-4DB2-BD59-A6C34878D82A}">
                    <a16:rowId xmlns:a16="http://schemas.microsoft.com/office/drawing/2014/main" val="10003"/>
                  </a:ext>
                </a:extLst>
              </a:tr>
              <a:tr h="475073">
                <a:tc>
                  <a:txBody>
                    <a:bodyPr/>
                    <a:lstStyle/>
                    <a:p>
                      <a:endParaRPr lang="en-US" sz="1800" dirty="0"/>
                    </a:p>
                  </a:txBody>
                  <a:tcPr marL="91439" marR="91439" marT="45702" marB="4570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435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FAE057F-31B1-4C2D-8F1C-010B85CA8EB9}"/>
              </a:ext>
            </a:extLst>
          </p:cNvPr>
          <p:cNvSpPr>
            <a:spLocks noGrp="1"/>
          </p:cNvSpPr>
          <p:nvPr>
            <p:ph type="subTitle" idx="1"/>
          </p:nvPr>
        </p:nvSpPr>
        <p:spPr>
          <a:xfrm>
            <a:off x="179388" y="188913"/>
            <a:ext cx="8713787" cy="6669087"/>
          </a:xfrm>
        </p:spPr>
        <p:txBody>
          <a:bodyPr rtlCol="0">
            <a:normAutofit/>
          </a:bodyPr>
          <a:lstStyle/>
          <a:p>
            <a:pPr algn="l" eaLnBrk="1" fontAlgn="auto" hangingPunct="1">
              <a:spcAft>
                <a:spcPts val="0"/>
              </a:spcAft>
              <a:defRPr/>
            </a:pPr>
            <a:r>
              <a:rPr lang="en-US" sz="3600" dirty="0"/>
              <a:t>4. </a:t>
            </a:r>
            <a:r>
              <a:rPr lang="en-US" sz="3600" b="1" dirty="0"/>
              <a:t>Cooperation and partnership  </a:t>
            </a:r>
            <a:r>
              <a:rPr lang="en-US" sz="3600" dirty="0"/>
              <a:t>- intersectoral approach. </a:t>
            </a:r>
          </a:p>
          <a:p>
            <a:pPr algn="l" eaLnBrk="1" fontAlgn="auto" hangingPunct="1">
              <a:spcAft>
                <a:spcPts val="0"/>
              </a:spcAft>
              <a:defRPr/>
            </a:pPr>
            <a:r>
              <a:rPr lang="en-US" sz="3600" dirty="0"/>
              <a:t>5. </a:t>
            </a:r>
            <a:r>
              <a:rPr lang="en-US" sz="3600" b="1" dirty="0"/>
              <a:t>Sustainable development and sustainability</a:t>
            </a:r>
            <a:r>
              <a:rPr lang="en-US" sz="3600" dirty="0"/>
              <a:t>. </a:t>
            </a:r>
          </a:p>
          <a:p>
            <a:pPr algn="l" eaLnBrk="1" fontAlgn="auto" hangingPunct="1">
              <a:spcAft>
                <a:spcPts val="0"/>
              </a:spcAft>
              <a:defRPr/>
            </a:pPr>
            <a:r>
              <a:rPr lang="en-US" sz="3600" dirty="0"/>
              <a:t>6. Environmental health issues are truly </a:t>
            </a:r>
            <a:r>
              <a:rPr lang="en-US" sz="3600" b="1" dirty="0"/>
              <a:t>international </a:t>
            </a:r>
            <a:r>
              <a:rPr lang="en-US" sz="3600" dirty="0"/>
              <a:t>in their character. </a:t>
            </a:r>
          </a:p>
          <a:p>
            <a:pPr algn="l" eaLnBrk="1" fontAlgn="auto" hangingPunct="1">
              <a:spcAft>
                <a:spcPts val="0"/>
              </a:spcAft>
              <a:defRPr/>
            </a:pPr>
            <a:endParaRPr lang="en-US" sz="3600" dirty="0"/>
          </a:p>
          <a:p>
            <a:pPr algn="l" eaLnBrk="1" fontAlgn="auto" hangingPunct="1">
              <a:spcAft>
                <a:spcPts val="0"/>
              </a:spcAft>
              <a:defRPr/>
            </a:pPr>
            <a:endParaRPr lang="en-US" sz="3600" dirty="0"/>
          </a:p>
        </p:txBody>
      </p:sp>
      <p:sp>
        <p:nvSpPr>
          <p:cNvPr id="4" name="Slide Number Placeholder 1">
            <a:extLst>
              <a:ext uri="{FF2B5EF4-FFF2-40B4-BE49-F238E27FC236}">
                <a16:creationId xmlns:a16="http://schemas.microsoft.com/office/drawing/2014/main" id="{2E117307-4817-4CBA-98E5-A5282413F458}"/>
              </a:ext>
            </a:extLst>
          </p:cNvPr>
          <p:cNvSpPr>
            <a:spLocks noGrp="1"/>
          </p:cNvSpPr>
          <p:nvPr>
            <p:ph type="sldNum" sz="quarter" idx="12"/>
          </p:nvPr>
        </p:nvSpPr>
        <p:spPr>
          <a:xfrm>
            <a:off x="7924800" y="6202680"/>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Ventilated improved pit latrines(VIP)</a:t>
            </a:r>
          </a:p>
          <a:p>
            <a:pPr marL="0" indent="0" algn="just">
              <a:lnSpc>
                <a:spcPct val="120000"/>
              </a:lnSpc>
              <a:spcBef>
                <a:spcPts val="0"/>
              </a:spcBef>
              <a:buClrTx/>
              <a:buNone/>
            </a:pPr>
            <a:r>
              <a:rPr lang="en-US" sz="2400" dirty="0"/>
              <a:t>VIP LATRINE.</a:t>
            </a:r>
          </a:p>
          <a:p>
            <a:pPr marL="0" indent="0" algn="just">
              <a:lnSpc>
                <a:spcPct val="120000"/>
              </a:lnSpc>
              <a:spcBef>
                <a:spcPts val="0"/>
              </a:spcBef>
              <a:buClrTx/>
              <a:buNone/>
            </a:pPr>
            <a:r>
              <a:rPr lang="en-US" sz="2400" dirty="0"/>
              <a:t>Ventilated Improved Pit (VIP) is a technical modification of simple pit latrine. It is also a drop-and-store technology.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pic>
        <p:nvPicPr>
          <p:cNvPr id="4" name="Picture 2" descr="C:\Documents and Settings\felarmine.muiruri\My Documents\My Pictures\latrine.jpg">
            <a:extLst>
              <a:ext uri="{FF2B5EF4-FFF2-40B4-BE49-F238E27FC236}">
                <a16:creationId xmlns:a16="http://schemas.microsoft.com/office/drawing/2014/main" id="{A9DFABD2-1EE6-49EE-91B0-93325579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8125" y="2438400"/>
            <a:ext cx="4541837" cy="4394409"/>
          </a:xfrm>
          <a:prstGeom prst="rect">
            <a:avLst/>
          </a:prstGeom>
        </p:spPr>
      </p:pic>
      <p:graphicFrame>
        <p:nvGraphicFramePr>
          <p:cNvPr id="6" name="Table 5">
            <a:extLst>
              <a:ext uri="{FF2B5EF4-FFF2-40B4-BE49-F238E27FC236}">
                <a16:creationId xmlns:a16="http://schemas.microsoft.com/office/drawing/2014/main" id="{A5040CDA-B3FD-45BC-9F4F-91FBC5170A5D}"/>
              </a:ext>
            </a:extLst>
          </p:cNvPr>
          <p:cNvGraphicFramePr>
            <a:graphicFrameLocks noGrp="1"/>
          </p:cNvGraphicFramePr>
          <p:nvPr>
            <p:extLst>
              <p:ext uri="{D42A27DB-BD31-4B8C-83A1-F6EECF244321}">
                <p14:modId xmlns:p14="http://schemas.microsoft.com/office/powerpoint/2010/main" val="818134335"/>
              </p:ext>
            </p:extLst>
          </p:nvPr>
        </p:nvGraphicFramePr>
        <p:xfrm>
          <a:off x="4833142" y="2438400"/>
          <a:ext cx="4296570" cy="2209799"/>
        </p:xfrm>
        <a:graphic>
          <a:graphicData uri="http://schemas.openxmlformats.org/drawingml/2006/table">
            <a:tbl>
              <a:tblPr firstRow="1" bandRow="1">
                <a:tableStyleId>{5C22544A-7EE6-4342-B048-85BDC9FD1C3A}</a:tableStyleId>
              </a:tblPr>
              <a:tblGrid>
                <a:gridCol w="4296570">
                  <a:extLst>
                    <a:ext uri="{9D8B030D-6E8A-4147-A177-3AD203B41FA5}">
                      <a16:colId xmlns:a16="http://schemas.microsoft.com/office/drawing/2014/main" val="20000"/>
                    </a:ext>
                  </a:extLst>
                </a:gridCol>
              </a:tblGrid>
              <a:tr h="365780">
                <a:tc>
                  <a:txBody>
                    <a:bodyPr/>
                    <a:lstStyle/>
                    <a:p>
                      <a:r>
                        <a:rPr lang="en-US" sz="1800" dirty="0"/>
                        <a:t>Advantages </a:t>
                      </a:r>
                    </a:p>
                  </a:txBody>
                  <a:tcPr marL="91439" marR="91439" marT="45702" marB="45702"/>
                </a:tc>
                <a:extLst>
                  <a:ext uri="{0D108BD9-81ED-4DB2-BD59-A6C34878D82A}">
                    <a16:rowId xmlns:a16="http://schemas.microsoft.com/office/drawing/2014/main" val="10000"/>
                  </a:ext>
                </a:extLst>
              </a:tr>
              <a:tr h="492641">
                <a:tc>
                  <a:txBody>
                    <a:bodyPr/>
                    <a:lstStyle/>
                    <a:p>
                      <a:r>
                        <a:rPr lang="en-US" sz="1800" dirty="0"/>
                        <a:t>Eliminates fly breeding problem.</a:t>
                      </a:r>
                    </a:p>
                  </a:txBody>
                  <a:tcPr marL="91439" marR="91439" marT="45702" marB="45702"/>
                </a:tc>
                <a:extLst>
                  <a:ext uri="{0D108BD9-81ED-4DB2-BD59-A6C34878D82A}">
                    <a16:rowId xmlns:a16="http://schemas.microsoft.com/office/drawing/2014/main" val="10001"/>
                  </a:ext>
                </a:extLst>
              </a:tr>
              <a:tr h="492799">
                <a:tc>
                  <a:txBody>
                    <a:bodyPr/>
                    <a:lstStyle/>
                    <a:p>
                      <a:r>
                        <a:rPr lang="en-US" sz="1800" dirty="0"/>
                        <a:t>Reduces odour nuisance problem</a:t>
                      </a:r>
                    </a:p>
                  </a:txBody>
                  <a:tcPr marL="91439" marR="91439" marT="45702" marB="45702"/>
                </a:tc>
                <a:extLst>
                  <a:ext uri="{0D108BD9-81ED-4DB2-BD59-A6C34878D82A}">
                    <a16:rowId xmlns:a16="http://schemas.microsoft.com/office/drawing/2014/main" val="10002"/>
                  </a:ext>
                </a:extLst>
              </a:tr>
              <a:tr h="365780">
                <a:tc>
                  <a:txBody>
                    <a:bodyPr/>
                    <a:lstStyle/>
                    <a:p>
                      <a:endParaRPr lang="en-US" sz="1800" dirty="0"/>
                    </a:p>
                  </a:txBody>
                  <a:tcPr marL="91439" marR="91439" marT="45702" marB="45702"/>
                </a:tc>
                <a:extLst>
                  <a:ext uri="{0D108BD9-81ED-4DB2-BD59-A6C34878D82A}">
                    <a16:rowId xmlns:a16="http://schemas.microsoft.com/office/drawing/2014/main" val="10003"/>
                  </a:ext>
                </a:extLst>
              </a:tr>
              <a:tr h="492799">
                <a:tc>
                  <a:txBody>
                    <a:bodyPr/>
                    <a:lstStyle/>
                    <a:p>
                      <a:endParaRPr lang="en-US" sz="1800" dirty="0"/>
                    </a:p>
                  </a:txBody>
                  <a:tcPr marL="91439" marR="91439" marT="45702" marB="45702"/>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79599899-79C7-44BB-881C-36D6CF49B97D}"/>
              </a:ext>
            </a:extLst>
          </p:cNvPr>
          <p:cNvGraphicFramePr>
            <a:graphicFrameLocks noGrp="1"/>
          </p:cNvGraphicFramePr>
          <p:nvPr>
            <p:extLst>
              <p:ext uri="{D42A27DB-BD31-4B8C-83A1-F6EECF244321}">
                <p14:modId xmlns:p14="http://schemas.microsoft.com/office/powerpoint/2010/main" val="1656701472"/>
              </p:ext>
            </p:extLst>
          </p:nvPr>
        </p:nvGraphicFramePr>
        <p:xfrm>
          <a:off x="4906506" y="4795444"/>
          <a:ext cx="4237493" cy="2595752"/>
        </p:xfrm>
        <a:graphic>
          <a:graphicData uri="http://schemas.openxmlformats.org/drawingml/2006/table">
            <a:tbl>
              <a:tblPr firstRow="1" bandRow="1">
                <a:tableStyleId>{5C22544A-7EE6-4342-B048-85BDC9FD1C3A}</a:tableStyleId>
              </a:tblPr>
              <a:tblGrid>
                <a:gridCol w="4237493">
                  <a:extLst>
                    <a:ext uri="{9D8B030D-6E8A-4147-A177-3AD203B41FA5}">
                      <a16:colId xmlns:a16="http://schemas.microsoft.com/office/drawing/2014/main" val="20001"/>
                    </a:ext>
                  </a:extLst>
                </a:gridCol>
              </a:tblGrid>
              <a:tr h="475073">
                <a:tc>
                  <a:txBody>
                    <a:bodyPr/>
                    <a:lstStyle/>
                    <a:p>
                      <a:r>
                        <a:rPr lang="en-US" sz="1800" dirty="0"/>
                        <a:t>Disadvantages</a:t>
                      </a:r>
                      <a:r>
                        <a:rPr lang="en-US" sz="1800" baseline="0" dirty="0"/>
                        <a:t> </a:t>
                      </a:r>
                      <a:endParaRPr lang="en-US" sz="1800" dirty="0"/>
                    </a:p>
                  </a:txBody>
                  <a:tcPr marL="91439" marR="91439" marT="45702" marB="45702"/>
                </a:tc>
                <a:extLst>
                  <a:ext uri="{0D108BD9-81ED-4DB2-BD59-A6C34878D82A}">
                    <a16:rowId xmlns:a16="http://schemas.microsoft.com/office/drawing/2014/main" val="10000"/>
                  </a:ext>
                </a:extLst>
              </a:tr>
              <a:tr h="639838">
                <a:tc>
                  <a:txBody>
                    <a:bodyPr/>
                    <a:lstStyle/>
                    <a:p>
                      <a:r>
                        <a:rPr lang="en-US" sz="1800" dirty="0"/>
                        <a:t>Costly to construct / maintain</a:t>
                      </a:r>
                    </a:p>
                  </a:txBody>
                  <a:tcPr marL="91439" marR="91439" marT="45702" marB="45702"/>
                </a:tc>
                <a:extLst>
                  <a:ext uri="{0D108BD9-81ED-4DB2-BD59-A6C34878D82A}">
                    <a16:rowId xmlns:a16="http://schemas.microsoft.com/office/drawing/2014/main" val="10001"/>
                  </a:ext>
                </a:extLst>
              </a:tr>
              <a:tr h="640044">
                <a:tc>
                  <a:txBody>
                    <a:bodyPr/>
                    <a:lstStyle/>
                    <a:p>
                      <a:endParaRPr lang="en-US" sz="1800" dirty="0"/>
                    </a:p>
                  </a:txBody>
                  <a:tcPr marL="91439" marR="91439" marT="45702" marB="45702"/>
                </a:tc>
                <a:extLst>
                  <a:ext uri="{0D108BD9-81ED-4DB2-BD59-A6C34878D82A}">
                    <a16:rowId xmlns:a16="http://schemas.microsoft.com/office/drawing/2014/main" val="10002"/>
                  </a:ext>
                </a:extLst>
              </a:tr>
              <a:tr h="231401">
                <a:tc>
                  <a:txBody>
                    <a:bodyPr/>
                    <a:lstStyle/>
                    <a:p>
                      <a:endParaRPr lang="en-US" sz="1800" dirty="0"/>
                    </a:p>
                  </a:txBody>
                  <a:tcPr marL="91439" marR="91439" marT="45702" marB="45702"/>
                </a:tc>
                <a:extLst>
                  <a:ext uri="{0D108BD9-81ED-4DB2-BD59-A6C34878D82A}">
                    <a16:rowId xmlns:a16="http://schemas.microsoft.com/office/drawing/2014/main" val="10003"/>
                  </a:ext>
                </a:extLst>
              </a:tr>
              <a:tr h="475073">
                <a:tc>
                  <a:txBody>
                    <a:bodyPr/>
                    <a:lstStyle/>
                    <a:p>
                      <a:endParaRPr lang="en-US" sz="1800" dirty="0"/>
                    </a:p>
                  </a:txBody>
                  <a:tcPr marL="91439" marR="91439" marT="45702" marB="4570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70759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difference of VIP from the traditional one is the ventilation arrangement and a concrete slab cover. The pit is ventilated using a vent pipe extending above the roof of the VIP. </a:t>
            </a:r>
          </a:p>
          <a:p>
            <a:pPr algn="just">
              <a:lnSpc>
                <a:spcPct val="120000"/>
              </a:lnSpc>
              <a:spcBef>
                <a:spcPts val="0"/>
              </a:spcBef>
              <a:buClrTx/>
              <a:buFont typeface="Wingdings" panose="05000000000000000000" pitchFamily="2" charset="2"/>
              <a:buChar char="q"/>
            </a:pPr>
            <a:r>
              <a:rPr lang="en-US" sz="2800" b="1" dirty="0">
                <a:solidFill>
                  <a:schemeClr val="tx1"/>
                </a:solidFill>
              </a:rPr>
              <a:t>As a result of the vent technology added, VIP has advantages over the ordinary pit latrine by:</a:t>
            </a:r>
          </a:p>
          <a:p>
            <a:pPr algn="just">
              <a:lnSpc>
                <a:spcPct val="120000"/>
              </a:lnSpc>
              <a:spcBef>
                <a:spcPts val="0"/>
              </a:spcBef>
              <a:buClrTx/>
            </a:pPr>
            <a:r>
              <a:rPr lang="en-US" sz="2800" dirty="0">
                <a:solidFill>
                  <a:schemeClr val="tx1"/>
                </a:solidFill>
              </a:rPr>
              <a:t>Eliminating fly breeding problem.</a:t>
            </a:r>
          </a:p>
          <a:p>
            <a:pPr algn="just">
              <a:lnSpc>
                <a:spcPct val="120000"/>
              </a:lnSpc>
              <a:spcBef>
                <a:spcPts val="0"/>
              </a:spcBef>
              <a:buClrTx/>
            </a:pPr>
            <a:r>
              <a:rPr lang="en-US" sz="2800" dirty="0">
                <a:solidFill>
                  <a:schemeClr val="tx1"/>
                </a:solidFill>
              </a:rPr>
              <a:t>Reduction of odour nuisance problem.</a:t>
            </a:r>
          </a:p>
          <a:p>
            <a:pPr algn="just">
              <a:lnSpc>
                <a:spcPct val="120000"/>
              </a:lnSpc>
              <a:spcBef>
                <a:spcPts val="0"/>
              </a:spcBef>
              <a:buClrTx/>
              <a:buFont typeface="Wingdings" panose="05000000000000000000" pitchFamily="2" charset="2"/>
              <a:buChar char="q"/>
            </a:pPr>
            <a:r>
              <a:rPr lang="en-US" sz="2800" b="1" dirty="0">
                <a:solidFill>
                  <a:schemeClr val="tx1"/>
                </a:solidFill>
              </a:rPr>
              <a:t>But to control flies and reduce odor,</a:t>
            </a:r>
          </a:p>
          <a:p>
            <a:pPr algn="just">
              <a:lnSpc>
                <a:spcPct val="120000"/>
              </a:lnSpc>
              <a:spcBef>
                <a:spcPts val="0"/>
              </a:spcBef>
              <a:buClrTx/>
            </a:pPr>
            <a:r>
              <a:rPr lang="en-US" sz="2800" dirty="0">
                <a:solidFill>
                  <a:schemeClr val="tx1"/>
                </a:solidFill>
              </a:rPr>
              <a:t>The vent pipe should be fitted with fly proof net (mesh).</a:t>
            </a:r>
          </a:p>
          <a:p>
            <a:pPr algn="just">
              <a:lnSpc>
                <a:spcPct val="120000"/>
              </a:lnSpc>
              <a:spcBef>
                <a:spcPts val="0"/>
              </a:spcBef>
              <a:buClrTx/>
            </a:pPr>
            <a:r>
              <a:rPr lang="en-US" sz="2800" dirty="0">
                <a:solidFill>
                  <a:schemeClr val="tx1"/>
                </a:solidFill>
              </a:rPr>
              <a:t>The inside of the superstructure should be kept dark.</a:t>
            </a:r>
          </a:p>
          <a:p>
            <a:pPr algn="just">
              <a:lnSpc>
                <a:spcPct val="120000"/>
              </a:lnSpc>
              <a:spcBef>
                <a:spcPts val="0"/>
              </a:spcBef>
              <a:buClrTx/>
            </a:pPr>
            <a:r>
              <a:rPr lang="en-US" sz="2800" dirty="0">
                <a:solidFill>
                  <a:schemeClr val="tx1"/>
                </a:solidFill>
              </a:rPr>
              <a:t>The door should face towards the prevailing wind and kept always closed to keep the inside area dark living space at floor level for air entrance.</a:t>
            </a:r>
          </a:p>
          <a:p>
            <a:pPr algn="just">
              <a:lnSpc>
                <a:spcPct val="120000"/>
              </a:lnSpc>
              <a:spcBef>
                <a:spcPts val="0"/>
              </a:spcBef>
              <a:buClrTx/>
            </a:pPr>
            <a:r>
              <a:rPr lang="en-US" sz="2800" dirty="0">
                <a:solidFill>
                  <a:schemeClr val="tx1"/>
                </a:solidFill>
              </a:rPr>
              <a:t>It is not necessary to cover the squat hole.</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99014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Key Features of VIP Latrine</a:t>
            </a:r>
          </a:p>
          <a:p>
            <a:pPr algn="just">
              <a:lnSpc>
                <a:spcPct val="120000"/>
              </a:lnSpc>
              <a:spcBef>
                <a:spcPts val="0"/>
              </a:spcBef>
              <a:buClrTx/>
              <a:buFont typeface="Wingdings" panose="05000000000000000000" pitchFamily="2" charset="2"/>
              <a:buChar char="q"/>
            </a:pPr>
            <a:r>
              <a:rPr lang="en-US" sz="2800" dirty="0" err="1">
                <a:solidFill>
                  <a:schemeClr val="tx1"/>
                </a:solidFill>
              </a:rPr>
              <a:t>V.I.P</a:t>
            </a:r>
            <a:r>
              <a:rPr lang="en-US" sz="2800" dirty="0">
                <a:solidFill>
                  <a:schemeClr val="tx1"/>
                </a:solidFill>
              </a:rPr>
              <a:t> smell control: One of the important features of a VIP latrine is its ventilation arrangement.</a:t>
            </a:r>
          </a:p>
          <a:p>
            <a:pPr algn="just">
              <a:lnSpc>
                <a:spcPct val="120000"/>
              </a:lnSpc>
              <a:spcBef>
                <a:spcPts val="0"/>
              </a:spcBef>
              <a:buClrTx/>
              <a:buFont typeface="Wingdings" panose="05000000000000000000" pitchFamily="2" charset="2"/>
              <a:buChar char="q"/>
            </a:pPr>
            <a:r>
              <a:rPr lang="en-US" sz="2800" dirty="0">
                <a:solidFill>
                  <a:schemeClr val="tx1"/>
                </a:solidFill>
              </a:rPr>
              <a:t>Fly Control: The inside of the superstructure should be relatively dark to discourage flies staying there.</a:t>
            </a:r>
          </a:p>
          <a:p>
            <a:pPr marL="0" indent="0" algn="just">
              <a:lnSpc>
                <a:spcPct val="120000"/>
              </a:lnSpc>
              <a:spcBef>
                <a:spcPts val="0"/>
              </a:spcBef>
              <a:buClrTx/>
              <a:buNone/>
            </a:pPr>
            <a:r>
              <a:rPr lang="en-US" sz="2600" b="1" dirty="0">
                <a:solidFill>
                  <a:srgbClr val="00B050"/>
                </a:solidFill>
              </a:rPr>
              <a:t>VIP Latrine parts, which need periodic inspection;</a:t>
            </a:r>
          </a:p>
          <a:p>
            <a:pPr algn="just">
              <a:lnSpc>
                <a:spcPct val="120000"/>
              </a:lnSpc>
              <a:spcBef>
                <a:spcPts val="0"/>
              </a:spcBef>
              <a:buClrTx/>
              <a:buFont typeface="Wingdings" panose="05000000000000000000" pitchFamily="2" charset="2"/>
              <a:buChar char="q"/>
            </a:pPr>
            <a:r>
              <a:rPr lang="en-US" sz="2600" b="1" dirty="0"/>
              <a:t>Fly screen: </a:t>
            </a:r>
            <a:r>
              <a:rPr lang="en-US" sz="2600" dirty="0"/>
              <a:t>[At the top the vent should be kept clear of Blockages and be quickly replaced if the screen has any holes in it]</a:t>
            </a:r>
          </a:p>
          <a:p>
            <a:pPr algn="just">
              <a:lnSpc>
                <a:spcPct val="120000"/>
              </a:lnSpc>
              <a:spcBef>
                <a:spcPts val="0"/>
              </a:spcBef>
              <a:buClrTx/>
              <a:buFont typeface="Wingdings" panose="05000000000000000000" pitchFamily="2" charset="2"/>
              <a:buChar char="q"/>
            </a:pPr>
            <a:r>
              <a:rPr lang="en-US" sz="2600" b="1" dirty="0"/>
              <a:t>Foundation: </a:t>
            </a:r>
            <a:r>
              <a:rPr lang="en-US" sz="2600" dirty="0"/>
              <a:t>[any sign of erosion of the foundation around the edge of the slab should be filled immediately]</a:t>
            </a:r>
          </a:p>
          <a:p>
            <a:pPr algn="just">
              <a:lnSpc>
                <a:spcPct val="120000"/>
              </a:lnSpc>
              <a:spcBef>
                <a:spcPts val="0"/>
              </a:spcBef>
              <a:buClrTx/>
              <a:buFont typeface="Wingdings" panose="05000000000000000000" pitchFamily="2" charset="2"/>
              <a:buChar char="q"/>
            </a:pPr>
            <a:r>
              <a:rPr lang="en-US" sz="2600" b="1" dirty="0"/>
              <a:t>The Door: </a:t>
            </a:r>
            <a:r>
              <a:rPr lang="en-US" sz="2600" dirty="0"/>
              <a:t>[should be self closing always]</a:t>
            </a:r>
          </a:p>
          <a:p>
            <a:pPr algn="just">
              <a:lnSpc>
                <a:spcPct val="120000"/>
              </a:lnSpc>
              <a:spcBef>
                <a:spcPts val="0"/>
              </a:spcBef>
              <a:buClrTx/>
              <a:buFont typeface="Wingdings" panose="05000000000000000000" pitchFamily="2" charset="2"/>
              <a:buChar char="q"/>
            </a:pPr>
            <a:r>
              <a:rPr lang="en-US" sz="2600" b="1" dirty="0"/>
              <a:t>Sunlight/heat: </a:t>
            </a:r>
            <a:r>
              <a:rPr lang="en-US" sz="2600" dirty="0"/>
              <a:t>[Trees or any features which can block sunlight from reaching the vent pipe directly should be removed to facilitate heating of the air in the vent pipe.]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058200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Parts of a VIP Latrine. </a:t>
            </a: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7BC96C0C-F878-4186-B9BE-CF8F841DF3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5867717" cy="571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222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Pour – flush latrine </a:t>
            </a:r>
          </a:p>
          <a:p>
            <a:pPr marL="0" indent="0" algn="just">
              <a:lnSpc>
                <a:spcPct val="120000"/>
              </a:lnSpc>
              <a:spcBef>
                <a:spcPts val="0"/>
              </a:spcBef>
              <a:buClrTx/>
              <a:buNone/>
            </a:pPr>
            <a:r>
              <a:rPr lang="en-US" sz="2800" dirty="0">
                <a:solidFill>
                  <a:schemeClr val="tx1"/>
                </a:solidFill>
              </a:rPr>
              <a:t>A latrine may be fitted with a trap providing a water seal, which is cleared of faeces by pouring in sufficient quantities of water to wash the solids into the pit and replenish the water seal. </a:t>
            </a: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96200" y="6325127"/>
            <a:ext cx="1428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graphicFrame>
        <p:nvGraphicFramePr>
          <p:cNvPr id="4" name="Table 3">
            <a:extLst>
              <a:ext uri="{FF2B5EF4-FFF2-40B4-BE49-F238E27FC236}">
                <a16:creationId xmlns:a16="http://schemas.microsoft.com/office/drawing/2014/main" id="{88F1D167-D023-4587-848B-221D339C4BC6}"/>
              </a:ext>
            </a:extLst>
          </p:cNvPr>
          <p:cNvGraphicFramePr>
            <a:graphicFrameLocks noGrp="1"/>
          </p:cNvGraphicFramePr>
          <p:nvPr>
            <p:extLst>
              <p:ext uri="{D42A27DB-BD31-4B8C-83A1-F6EECF244321}">
                <p14:modId xmlns:p14="http://schemas.microsoft.com/office/powerpoint/2010/main" val="217019810"/>
              </p:ext>
            </p:extLst>
          </p:nvPr>
        </p:nvGraphicFramePr>
        <p:xfrm>
          <a:off x="179387" y="2928185"/>
          <a:ext cx="8785226" cy="3688305"/>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501907">
                <a:tc>
                  <a:txBody>
                    <a:bodyPr/>
                    <a:lstStyle/>
                    <a:p>
                      <a:r>
                        <a:rPr lang="en-US" sz="1800" dirty="0"/>
                        <a:t>Advantages </a:t>
                      </a:r>
                    </a:p>
                  </a:txBody>
                  <a:tcPr marL="91443" marR="91443" marT="45722" marB="45722"/>
                </a:tc>
                <a:tc>
                  <a:txBody>
                    <a:bodyPr/>
                    <a:lstStyle/>
                    <a:p>
                      <a:r>
                        <a:rPr lang="en-US" sz="1800" dirty="0"/>
                        <a:t>Disadvantages </a:t>
                      </a:r>
                    </a:p>
                  </a:txBody>
                  <a:tcPr marL="91443" marR="91443" marT="45722" marB="45722"/>
                </a:tc>
                <a:extLst>
                  <a:ext uri="{0D108BD9-81ED-4DB2-BD59-A6C34878D82A}">
                    <a16:rowId xmlns:a16="http://schemas.microsoft.com/office/drawing/2014/main" val="10000"/>
                  </a:ext>
                </a:extLst>
              </a:tr>
              <a:tr h="727528">
                <a:tc>
                  <a:txBody>
                    <a:bodyPr/>
                    <a:lstStyle/>
                    <a:p>
                      <a:r>
                        <a:rPr lang="en-US" sz="1800" dirty="0"/>
                        <a:t>Low cost </a:t>
                      </a:r>
                    </a:p>
                  </a:txBody>
                  <a:tcPr marL="91443" marR="91443" marT="45722" marB="45722"/>
                </a:tc>
                <a:tc>
                  <a:txBody>
                    <a:bodyPr/>
                    <a:lstStyle/>
                    <a:p>
                      <a:r>
                        <a:rPr lang="en-US" sz="1800" dirty="0"/>
                        <a:t>A reliable water supply must be available </a:t>
                      </a:r>
                    </a:p>
                  </a:txBody>
                  <a:tcPr marL="91443" marR="91443" marT="45722" marB="45722"/>
                </a:tc>
                <a:extLst>
                  <a:ext uri="{0D108BD9-81ED-4DB2-BD59-A6C34878D82A}">
                    <a16:rowId xmlns:a16="http://schemas.microsoft.com/office/drawing/2014/main" val="10001"/>
                  </a:ext>
                </a:extLst>
              </a:tr>
              <a:tr h="727528">
                <a:tc>
                  <a:txBody>
                    <a:bodyPr/>
                    <a:lstStyle/>
                    <a:p>
                      <a:r>
                        <a:rPr lang="en-US" sz="1800" dirty="0"/>
                        <a:t>Control of flies and mosquitoes </a:t>
                      </a:r>
                    </a:p>
                  </a:txBody>
                  <a:tcPr marL="91443" marR="91443" marT="45722" marB="45722"/>
                </a:tc>
                <a:tc>
                  <a:txBody>
                    <a:bodyPr/>
                    <a:lstStyle/>
                    <a:p>
                      <a:r>
                        <a:rPr lang="en-US" sz="1800" dirty="0"/>
                        <a:t>Unsuitable</a:t>
                      </a:r>
                      <a:r>
                        <a:rPr lang="en-US" sz="1800" baseline="0" dirty="0"/>
                        <a:t> where solid anal cleaning material is used. </a:t>
                      </a:r>
                      <a:endParaRPr lang="en-US" sz="1800" dirty="0"/>
                    </a:p>
                  </a:txBody>
                  <a:tcPr marL="91443" marR="91443" marT="45722" marB="45722"/>
                </a:tc>
                <a:extLst>
                  <a:ext uri="{0D108BD9-81ED-4DB2-BD59-A6C34878D82A}">
                    <a16:rowId xmlns:a16="http://schemas.microsoft.com/office/drawing/2014/main" val="10002"/>
                  </a:ext>
                </a:extLst>
              </a:tr>
              <a:tr h="501907">
                <a:tc>
                  <a:txBody>
                    <a:bodyPr/>
                    <a:lstStyle/>
                    <a:p>
                      <a:r>
                        <a:rPr lang="en-US" sz="1800" dirty="0"/>
                        <a:t>Absence of smell and latrine</a:t>
                      </a:r>
                      <a:r>
                        <a:rPr lang="en-US" sz="1800" baseline="0" dirty="0"/>
                        <a:t> </a:t>
                      </a:r>
                      <a:endParaRPr lang="en-US" sz="1800" dirty="0"/>
                    </a:p>
                  </a:txBody>
                  <a:tcPr marL="91443" marR="91443" marT="45722" marB="45722"/>
                </a:tc>
                <a:tc>
                  <a:txBody>
                    <a:bodyPr/>
                    <a:lstStyle/>
                    <a:p>
                      <a:r>
                        <a:rPr lang="en-US" sz="1800" dirty="0"/>
                        <a:t>Content of pit not visible.</a:t>
                      </a:r>
                    </a:p>
                  </a:txBody>
                  <a:tcPr marL="91443" marR="91443" marT="45722" marB="45722"/>
                </a:tc>
                <a:extLst>
                  <a:ext uri="{0D108BD9-81ED-4DB2-BD59-A6C34878D82A}">
                    <a16:rowId xmlns:a16="http://schemas.microsoft.com/office/drawing/2014/main" val="10003"/>
                  </a:ext>
                </a:extLst>
              </a:tr>
              <a:tr h="727528">
                <a:tc>
                  <a:txBody>
                    <a:bodyPr/>
                    <a:lstStyle/>
                    <a:p>
                      <a:r>
                        <a:rPr lang="en-US" sz="1800" dirty="0"/>
                        <a:t>Pan supported by ground </a:t>
                      </a:r>
                    </a:p>
                  </a:txBody>
                  <a:tcPr marL="91443" marR="91443" marT="45722" marB="45722"/>
                </a:tc>
                <a:tc>
                  <a:txBody>
                    <a:bodyPr/>
                    <a:lstStyle/>
                    <a:p>
                      <a:r>
                        <a:rPr lang="en-US" sz="1800" dirty="0"/>
                        <a:t>Can be upgraded</a:t>
                      </a:r>
                      <a:r>
                        <a:rPr lang="en-US" sz="1800" baseline="0" dirty="0"/>
                        <a:t> by connection to sewer when sewerage becomes available. </a:t>
                      </a:r>
                      <a:endParaRPr lang="en-US" sz="1800" dirty="0"/>
                    </a:p>
                  </a:txBody>
                  <a:tcPr marL="91443" marR="91443" marT="45722" marB="45722"/>
                </a:tc>
                <a:extLst>
                  <a:ext uri="{0D108BD9-81ED-4DB2-BD59-A6C34878D82A}">
                    <a16:rowId xmlns:a16="http://schemas.microsoft.com/office/drawing/2014/main" val="10004"/>
                  </a:ext>
                </a:extLst>
              </a:tr>
              <a:tr h="501907">
                <a:tc>
                  <a:txBody>
                    <a:bodyPr/>
                    <a:lstStyle/>
                    <a:p>
                      <a:r>
                        <a:rPr lang="en-US" sz="1800" dirty="0"/>
                        <a:t>Latrine can be in the house</a:t>
                      </a:r>
                    </a:p>
                  </a:txBody>
                  <a:tcPr marL="91443" marR="91443" marT="45722" marB="45722"/>
                </a:tc>
                <a:tc>
                  <a:txBody>
                    <a:bodyPr/>
                    <a:lstStyle/>
                    <a:p>
                      <a:endParaRPr lang="en-US" sz="1800" dirty="0"/>
                    </a:p>
                  </a:txBody>
                  <a:tcPr marL="91443" marR="91443" marT="45722" marB="45722"/>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33164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Aqua  - privy </a:t>
            </a:r>
          </a:p>
          <a:p>
            <a:pPr marL="0" indent="0" algn="just">
              <a:lnSpc>
                <a:spcPct val="120000"/>
              </a:lnSpc>
              <a:spcBef>
                <a:spcPts val="0"/>
              </a:spcBef>
              <a:buClrTx/>
              <a:buNone/>
            </a:pPr>
            <a:r>
              <a:rPr lang="en-US" sz="2400" dirty="0">
                <a:solidFill>
                  <a:schemeClr val="tx1"/>
                </a:solidFill>
              </a:rPr>
              <a:t>An aqua – privy has a watertight tank immediately under the latrine floor. </a:t>
            </a:r>
          </a:p>
          <a:p>
            <a:pPr marL="0" indent="0" algn="just">
              <a:lnSpc>
                <a:spcPct val="120000"/>
              </a:lnSpc>
              <a:spcBef>
                <a:spcPts val="0"/>
              </a:spcBef>
              <a:buClrTx/>
              <a:buNone/>
            </a:pPr>
            <a:r>
              <a:rPr lang="en-US" sz="2400" dirty="0">
                <a:solidFill>
                  <a:schemeClr val="tx1"/>
                </a:solidFill>
              </a:rPr>
              <a:t>Excreta drop directly into the tank through a pipe. The bottom of the pipe is submerged in the liquid in the tank, forming a water seal to prevent escape flies, mosquitos and smell. The tank functions like a septic tank. </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graphicFrame>
        <p:nvGraphicFramePr>
          <p:cNvPr id="4" name="Table 3">
            <a:extLst>
              <a:ext uri="{FF2B5EF4-FFF2-40B4-BE49-F238E27FC236}">
                <a16:creationId xmlns:a16="http://schemas.microsoft.com/office/drawing/2014/main" id="{D431916A-62B5-4DFA-A77D-D600A1D7B657}"/>
              </a:ext>
            </a:extLst>
          </p:cNvPr>
          <p:cNvGraphicFramePr>
            <a:graphicFrameLocks noGrp="1"/>
          </p:cNvGraphicFramePr>
          <p:nvPr>
            <p:extLst>
              <p:ext uri="{D42A27DB-BD31-4B8C-83A1-F6EECF244321}">
                <p14:modId xmlns:p14="http://schemas.microsoft.com/office/powerpoint/2010/main" val="807831143"/>
              </p:ext>
            </p:extLst>
          </p:nvPr>
        </p:nvGraphicFramePr>
        <p:xfrm>
          <a:off x="323849" y="3538352"/>
          <a:ext cx="8610600" cy="3486265"/>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60225">
                <a:tc>
                  <a:txBody>
                    <a:bodyPr/>
                    <a:lstStyle/>
                    <a:p>
                      <a:r>
                        <a:rPr lang="en-US" sz="1800" dirty="0"/>
                        <a:t>Advantages </a:t>
                      </a:r>
                    </a:p>
                  </a:txBody>
                  <a:tcPr marL="91439" marR="91439" marT="45716" marB="45716"/>
                </a:tc>
                <a:tc>
                  <a:txBody>
                    <a:bodyPr/>
                    <a:lstStyle/>
                    <a:p>
                      <a:r>
                        <a:rPr lang="en-US" sz="1800" dirty="0"/>
                        <a:t>Disadvantages </a:t>
                      </a:r>
                    </a:p>
                  </a:txBody>
                  <a:tcPr marL="91439" marR="91439" marT="45716" marB="45716"/>
                </a:tc>
                <a:extLst>
                  <a:ext uri="{0D108BD9-81ED-4DB2-BD59-A6C34878D82A}">
                    <a16:rowId xmlns:a16="http://schemas.microsoft.com/office/drawing/2014/main" val="10000"/>
                  </a:ext>
                </a:extLst>
              </a:tr>
              <a:tr h="326537">
                <a:tc>
                  <a:txBody>
                    <a:bodyPr/>
                    <a:lstStyle/>
                    <a:p>
                      <a:r>
                        <a:rPr lang="en-US" sz="1800" dirty="0"/>
                        <a:t>Does not need piped water on site </a:t>
                      </a:r>
                    </a:p>
                  </a:txBody>
                  <a:tcPr marL="91439" marR="91439" marT="45716" marB="45716"/>
                </a:tc>
                <a:tc>
                  <a:txBody>
                    <a:bodyPr/>
                    <a:lstStyle/>
                    <a:p>
                      <a:r>
                        <a:rPr lang="en-US" sz="1800" dirty="0"/>
                        <a:t>Water must be available nearby</a:t>
                      </a:r>
                    </a:p>
                  </a:txBody>
                  <a:tcPr marL="91439" marR="91439" marT="45716" marB="45716"/>
                </a:tc>
                <a:extLst>
                  <a:ext uri="{0D108BD9-81ED-4DB2-BD59-A6C34878D82A}">
                    <a16:rowId xmlns:a16="http://schemas.microsoft.com/office/drawing/2014/main" val="10001"/>
                  </a:ext>
                </a:extLst>
              </a:tr>
              <a:tr h="326537">
                <a:tc>
                  <a:txBody>
                    <a:bodyPr/>
                    <a:lstStyle/>
                    <a:p>
                      <a:r>
                        <a:rPr lang="en-US" sz="1800" dirty="0"/>
                        <a:t>Less expensive than a septic tank </a:t>
                      </a:r>
                    </a:p>
                  </a:txBody>
                  <a:tcPr marL="91439" marR="91439" marT="45716" marB="45716"/>
                </a:tc>
                <a:tc>
                  <a:txBody>
                    <a:bodyPr/>
                    <a:lstStyle/>
                    <a:p>
                      <a:r>
                        <a:rPr lang="en-US" sz="1800" dirty="0"/>
                        <a:t>More expensive than VIP or pour flash </a:t>
                      </a:r>
                    </a:p>
                  </a:txBody>
                  <a:tcPr marL="91439" marR="91439" marT="45716" marB="45716"/>
                </a:tc>
                <a:extLst>
                  <a:ext uri="{0D108BD9-81ED-4DB2-BD59-A6C34878D82A}">
                    <a16:rowId xmlns:a16="http://schemas.microsoft.com/office/drawing/2014/main" val="10002"/>
                  </a:ext>
                </a:extLst>
              </a:tr>
              <a:tr h="816354">
                <a:tc>
                  <a:txBody>
                    <a:bodyPr/>
                    <a:lstStyle/>
                    <a:p>
                      <a:endParaRPr lang="en-US" sz="1800"/>
                    </a:p>
                  </a:txBody>
                  <a:tcPr marL="91439" marR="91439" marT="45716" marB="45716"/>
                </a:tc>
                <a:tc>
                  <a:txBody>
                    <a:bodyPr/>
                    <a:lstStyle/>
                    <a:p>
                      <a:r>
                        <a:rPr lang="en-US" sz="1800" dirty="0"/>
                        <a:t>Fly mosquito</a:t>
                      </a:r>
                      <a:r>
                        <a:rPr lang="en-US" sz="1800" baseline="0" dirty="0"/>
                        <a:t> and smell nuisance if seal is lost because insufficient water is added. </a:t>
                      </a:r>
                      <a:endParaRPr lang="en-US" sz="1800" dirty="0"/>
                    </a:p>
                  </a:txBody>
                  <a:tcPr marL="91439" marR="91439" marT="45716" marB="45716"/>
                </a:tc>
                <a:extLst>
                  <a:ext uri="{0D108BD9-81ED-4DB2-BD59-A6C34878D82A}">
                    <a16:rowId xmlns:a16="http://schemas.microsoft.com/office/drawing/2014/main" val="10003"/>
                  </a:ext>
                </a:extLst>
              </a:tr>
              <a:tr h="571445">
                <a:tc>
                  <a:txBody>
                    <a:bodyPr/>
                    <a:lstStyle/>
                    <a:p>
                      <a:endParaRPr lang="en-US" sz="1800"/>
                    </a:p>
                  </a:txBody>
                  <a:tcPr marL="91439" marR="91439" marT="45716" marB="45716"/>
                </a:tc>
                <a:tc>
                  <a:txBody>
                    <a:bodyPr/>
                    <a:lstStyle/>
                    <a:p>
                      <a:r>
                        <a:rPr lang="en-US" sz="1800" dirty="0"/>
                        <a:t>Regular desludging required and sludge needs careful handling.</a:t>
                      </a:r>
                      <a:r>
                        <a:rPr lang="en-US" sz="1800" baseline="0" dirty="0"/>
                        <a:t> </a:t>
                      </a:r>
                      <a:endParaRPr lang="en-US" sz="1800" dirty="0"/>
                    </a:p>
                  </a:txBody>
                  <a:tcPr marL="91439" marR="91439" marT="45716" marB="45716"/>
                </a:tc>
                <a:extLst>
                  <a:ext uri="{0D108BD9-81ED-4DB2-BD59-A6C34878D82A}">
                    <a16:rowId xmlns:a16="http://schemas.microsoft.com/office/drawing/2014/main" val="10004"/>
                  </a:ext>
                </a:extLst>
              </a:tr>
              <a:tr h="571445">
                <a:tc>
                  <a:txBody>
                    <a:bodyPr/>
                    <a:lstStyle/>
                    <a:p>
                      <a:endParaRPr lang="en-US" sz="1800"/>
                    </a:p>
                  </a:txBody>
                  <a:tcPr marL="91439" marR="91439" marT="45716" marB="45716"/>
                </a:tc>
                <a:tc>
                  <a:txBody>
                    <a:bodyPr/>
                    <a:lstStyle/>
                    <a:p>
                      <a:r>
                        <a:rPr lang="en-US" sz="1800" dirty="0"/>
                        <a:t>Permeable soil required to dispose of effluent. </a:t>
                      </a:r>
                    </a:p>
                  </a:txBody>
                  <a:tcPr marL="91439" marR="91439" marT="45716" marB="4571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30349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dirty="0">
                <a:solidFill>
                  <a:srgbClr val="00B050"/>
                </a:solidFill>
              </a:rPr>
              <a:t>WATER CARRIAGE SYSTEM (WATER CLOSET).</a:t>
            </a:r>
          </a:p>
          <a:p>
            <a:pPr algn="just">
              <a:lnSpc>
                <a:spcPct val="120000"/>
              </a:lnSpc>
              <a:spcBef>
                <a:spcPts val="0"/>
              </a:spcBef>
              <a:buClrTx/>
              <a:buFont typeface="Wingdings" panose="05000000000000000000" pitchFamily="2" charset="2"/>
              <a:buChar char="q"/>
            </a:pPr>
            <a:r>
              <a:rPr lang="en-US" sz="3100" dirty="0">
                <a:solidFill>
                  <a:schemeClr val="tx1"/>
                </a:solidFill>
              </a:rPr>
              <a:t>The water carriage system is usually connected to a sewerage system. In order to carry the excreta to the sewers adequate water has to be used to flush it.</a:t>
            </a:r>
          </a:p>
          <a:p>
            <a:pPr algn="just">
              <a:lnSpc>
                <a:spcPct val="120000"/>
              </a:lnSpc>
              <a:spcBef>
                <a:spcPts val="0"/>
              </a:spcBef>
              <a:buClrTx/>
              <a:buFont typeface="Wingdings" panose="05000000000000000000" pitchFamily="2" charset="2"/>
              <a:buChar char="q"/>
            </a:pPr>
            <a:r>
              <a:rPr lang="en-US" sz="3100" dirty="0">
                <a:solidFill>
                  <a:schemeClr val="tx1"/>
                </a:solidFill>
              </a:rPr>
              <a:t>The water carriage system is a system where the user is not concerned about the waste once it is flushed away to the sewers. However, many installations depend on septic tank as receiver of the waste water. </a:t>
            </a:r>
          </a:p>
          <a:p>
            <a:pPr algn="just">
              <a:lnSpc>
                <a:spcPct val="120000"/>
              </a:lnSpc>
              <a:spcBef>
                <a:spcPts val="0"/>
              </a:spcBef>
              <a:buClrTx/>
              <a:buFont typeface="Wingdings" panose="05000000000000000000" pitchFamily="2" charset="2"/>
              <a:buChar char="q"/>
            </a:pPr>
            <a:r>
              <a:rPr lang="en-US" sz="3100" b="1" dirty="0">
                <a:solidFill>
                  <a:schemeClr val="tx1"/>
                </a:solidFill>
              </a:rPr>
              <a:t>A septic tank </a:t>
            </a:r>
            <a:r>
              <a:rPr lang="en-US" sz="3100" dirty="0">
                <a:solidFill>
                  <a:schemeClr val="tx1"/>
                </a:solidFill>
              </a:rPr>
              <a:t>is a key component of the septic system, a small-scale sewage treatment system common in areas that lack connection to main sewage pipes provided by local governments or private corporations. </a:t>
            </a:r>
          </a:p>
          <a:p>
            <a:pPr algn="just">
              <a:lnSpc>
                <a:spcPct val="120000"/>
              </a:lnSpc>
              <a:spcBef>
                <a:spcPts val="0"/>
              </a:spcBef>
              <a:buClrTx/>
              <a:buFont typeface="Wingdings" panose="05000000000000000000" pitchFamily="2" charset="2"/>
              <a:buChar char="q"/>
            </a:pPr>
            <a:r>
              <a:rPr lang="en-US" sz="3100" dirty="0">
                <a:solidFill>
                  <a:schemeClr val="tx1"/>
                </a:solidFill>
              </a:rPr>
              <a:t>The term </a:t>
            </a:r>
            <a:r>
              <a:rPr lang="en-US" sz="3100" b="1" dirty="0">
                <a:solidFill>
                  <a:schemeClr val="tx1"/>
                </a:solidFill>
              </a:rPr>
              <a:t>"septic" </a:t>
            </a:r>
            <a:r>
              <a:rPr lang="en-US" sz="3100" dirty="0">
                <a:solidFill>
                  <a:schemeClr val="tx1"/>
                </a:solidFill>
              </a:rPr>
              <a:t>refers to the anaerobic bacterial environment that develops in the tank which decomposes or mineralizes the waste discharged into the tank.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8367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100" b="1" dirty="0">
                <a:solidFill>
                  <a:srgbClr val="00B050"/>
                </a:solidFill>
              </a:rPr>
              <a:t> Septic tank and septic drain field.</a:t>
            </a:r>
          </a:p>
          <a:p>
            <a:pPr algn="just">
              <a:lnSpc>
                <a:spcPct val="120000"/>
              </a:lnSpc>
              <a:spcBef>
                <a:spcPts val="0"/>
              </a:spcBef>
              <a:buClrTx/>
              <a:buFont typeface="Wingdings" panose="05000000000000000000" pitchFamily="2" charset="2"/>
              <a:buChar char="q"/>
            </a:pPr>
            <a:r>
              <a:rPr lang="en-US" sz="3100" dirty="0">
                <a:solidFill>
                  <a:schemeClr val="tx1"/>
                </a:solidFill>
              </a:rPr>
              <a:t>A septic tank consists of one or more concrete or plastic tanks of between 4000 and 7500 liters.  One end is connected to an inlet waste water pipe and the other to a septic drain field. Generally these pipe connections are made with a T pipe, allowing liquid to enter and exit without disturbing any crust on the surface. The design of the tank usually incorporates two chambers; each equipped with a manhole cover, and separated by a dividing wall with openings located about midway between the floor and roof of the tank.</a:t>
            </a:r>
          </a:p>
          <a:p>
            <a:pPr algn="just">
              <a:lnSpc>
                <a:spcPct val="120000"/>
              </a:lnSpc>
              <a:spcBef>
                <a:spcPts val="0"/>
              </a:spcBef>
              <a:buClrTx/>
              <a:buFont typeface="Wingdings" panose="05000000000000000000" pitchFamily="2" charset="2"/>
              <a:buChar char="q"/>
            </a:pPr>
            <a:r>
              <a:rPr lang="en-US" sz="3100" dirty="0">
                <a:solidFill>
                  <a:schemeClr val="tx1"/>
                </a:solidFill>
              </a:rPr>
              <a:t>Wastewater enters the first chamber of the tank, allowing solids to settle and scum to float. The settled solids are anaerobically digested, reducing the volume of solids. The liquid component flows through the dividing wall into the second chamber, where further settlement takes place. The excess liquid, now in a relatively clear condition, then drains from the outlet into the cesspool or septic drain field, or seepage field, depending upon locality.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73806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191" y="20642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Septic Tank</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pic>
        <p:nvPicPr>
          <p:cNvPr id="4" name="Picture 3" descr="http://abccesspoolandsepticpumping.com/wp-content/uploads/2012/06/ccccc.jpg">
            <a:extLst>
              <a:ext uri="{FF2B5EF4-FFF2-40B4-BE49-F238E27FC236}">
                <a16:creationId xmlns:a16="http://schemas.microsoft.com/office/drawing/2014/main" id="{46B0A4A4-FCE9-4C60-8C04-F090FDC50AD0}"/>
              </a:ext>
            </a:extLst>
          </p:cNvPr>
          <p:cNvPicPr/>
          <p:nvPr/>
        </p:nvPicPr>
        <p:blipFill>
          <a:blip r:embed="rId3" cstate="print"/>
          <a:srcRect/>
          <a:stretch>
            <a:fillRect/>
          </a:stretch>
        </p:blipFill>
        <p:spPr bwMode="auto">
          <a:xfrm>
            <a:off x="392583" y="1068756"/>
            <a:ext cx="8141817" cy="4874844"/>
          </a:xfrm>
          <a:prstGeom prst="rect">
            <a:avLst/>
          </a:prstGeom>
          <a:noFill/>
          <a:ln w="9525">
            <a:noFill/>
            <a:miter lim="800000"/>
            <a:headEnd/>
            <a:tailEnd/>
          </a:ln>
        </p:spPr>
      </p:pic>
    </p:spTree>
    <p:extLst>
      <p:ext uri="{BB962C8B-B14F-4D97-AF65-F5344CB8AC3E}">
        <p14:creationId xmlns:p14="http://schemas.microsoft.com/office/powerpoint/2010/main" val="32577506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100" b="1" dirty="0">
                <a:solidFill>
                  <a:srgbClr val="00B050"/>
                </a:solidFill>
              </a:rPr>
              <a:t>WASTE WATER TREATMENT PROCESSES.</a:t>
            </a:r>
          </a:p>
          <a:p>
            <a:pPr algn="just">
              <a:lnSpc>
                <a:spcPct val="120000"/>
              </a:lnSpc>
              <a:spcBef>
                <a:spcPts val="0"/>
              </a:spcBef>
              <a:buClrTx/>
              <a:buFont typeface="Wingdings" panose="05000000000000000000" pitchFamily="2" charset="2"/>
              <a:buChar char="q"/>
            </a:pPr>
            <a:r>
              <a:rPr lang="en-US" sz="2600" dirty="0"/>
              <a:t>Sewage is generated by residential, institutional, commercial and industrial establishments. It includes household waste liquid from toilets, baths, showers, kitchens, and sinks draining into sewers. </a:t>
            </a:r>
          </a:p>
          <a:p>
            <a:pPr algn="just">
              <a:lnSpc>
                <a:spcPct val="120000"/>
              </a:lnSpc>
              <a:spcBef>
                <a:spcPts val="0"/>
              </a:spcBef>
              <a:buClrTx/>
              <a:buFont typeface="Wingdings" panose="05000000000000000000" pitchFamily="2" charset="2"/>
              <a:buChar char="q"/>
            </a:pPr>
            <a:r>
              <a:rPr lang="en-US" sz="2600" dirty="0"/>
              <a:t>Waste water (liquid waste) from flushing the toilet, bathing, washing sinks and general cleaning goes down the drain and into a pipe, which joins a larger sewer pipe under the road. The larger pipe also joins a major pipe that leads to the treatment center.</a:t>
            </a:r>
          </a:p>
          <a:p>
            <a:pPr algn="just">
              <a:lnSpc>
                <a:spcPct val="120000"/>
              </a:lnSpc>
              <a:spcBef>
                <a:spcPts val="0"/>
              </a:spcBef>
              <a:buClrTx/>
              <a:buFont typeface="Wingdings" panose="05000000000000000000" pitchFamily="2" charset="2"/>
              <a:buChar char="q"/>
            </a:pPr>
            <a:r>
              <a:rPr lang="en-US" sz="2600" dirty="0"/>
              <a:t>Stages: [Waste water treatment Stages]</a:t>
            </a:r>
          </a:p>
          <a:p>
            <a:pPr algn="just">
              <a:lnSpc>
                <a:spcPct val="120000"/>
              </a:lnSpc>
              <a:spcBef>
                <a:spcPts val="0"/>
              </a:spcBef>
              <a:buClrTx/>
            </a:pPr>
            <a:r>
              <a:rPr lang="en-US" sz="2600" dirty="0"/>
              <a:t>Stage one: Screening.</a:t>
            </a:r>
          </a:p>
          <a:p>
            <a:pPr algn="just">
              <a:lnSpc>
                <a:spcPct val="120000"/>
              </a:lnSpc>
              <a:spcBef>
                <a:spcPts val="0"/>
              </a:spcBef>
              <a:buClrTx/>
            </a:pPr>
            <a:r>
              <a:rPr lang="en-US" sz="2600" dirty="0"/>
              <a:t>Stage two: Primary treatment.</a:t>
            </a:r>
          </a:p>
          <a:p>
            <a:pPr algn="just">
              <a:lnSpc>
                <a:spcPct val="120000"/>
              </a:lnSpc>
              <a:spcBef>
                <a:spcPts val="0"/>
              </a:spcBef>
              <a:buClrTx/>
            </a:pPr>
            <a:r>
              <a:rPr lang="en-US" sz="2600" dirty="0"/>
              <a:t>Stage Three: Secondary treatment.</a:t>
            </a:r>
          </a:p>
          <a:p>
            <a:pPr algn="just">
              <a:lnSpc>
                <a:spcPct val="120000"/>
              </a:lnSpc>
              <a:spcBef>
                <a:spcPts val="0"/>
              </a:spcBef>
              <a:buClrTx/>
            </a:pPr>
            <a:r>
              <a:rPr lang="en-US" sz="2600" dirty="0"/>
              <a:t>Stage four: Tertiary treatment (final treatment).</a:t>
            </a:r>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952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E4B962-E83B-4FF1-AD55-6F9A62F22FC2}"/>
              </a:ext>
            </a:extLst>
          </p:cNvPr>
          <p:cNvSpPr>
            <a:spLocks noGrp="1"/>
          </p:cNvSpPr>
          <p:nvPr>
            <p:ph type="title"/>
          </p:nvPr>
        </p:nvSpPr>
        <p:spPr>
          <a:xfrm>
            <a:off x="457200" y="274638"/>
            <a:ext cx="8229600" cy="922337"/>
          </a:xfrm>
        </p:spPr>
        <p:txBody>
          <a:bodyPr/>
          <a:lstStyle/>
          <a:p>
            <a:pPr eaLnBrk="1" hangingPunct="1"/>
            <a:r>
              <a:rPr lang="en-GB" altLang="en-US" b="1">
                <a:solidFill>
                  <a:srgbClr val="FF0000"/>
                </a:solidFill>
              </a:rPr>
              <a:t>Types of environments</a:t>
            </a:r>
            <a:endParaRPr lang="en-US" altLang="en-US" b="1">
              <a:solidFill>
                <a:srgbClr val="FF0000"/>
              </a:solidFill>
            </a:endParaRPr>
          </a:p>
        </p:txBody>
      </p:sp>
      <p:sp>
        <p:nvSpPr>
          <p:cNvPr id="6147" name="Rectangle 3">
            <a:extLst>
              <a:ext uri="{FF2B5EF4-FFF2-40B4-BE49-F238E27FC236}">
                <a16:creationId xmlns:a16="http://schemas.microsoft.com/office/drawing/2014/main" id="{256D6246-F42B-4CF4-A28D-12F0502BFCE5}"/>
              </a:ext>
            </a:extLst>
          </p:cNvPr>
          <p:cNvSpPr>
            <a:spLocks noGrp="1"/>
          </p:cNvSpPr>
          <p:nvPr>
            <p:ph idx="1"/>
          </p:nvPr>
        </p:nvSpPr>
        <p:spPr>
          <a:xfrm>
            <a:off x="107950" y="1196975"/>
            <a:ext cx="8928100" cy="5545138"/>
          </a:xfrm>
        </p:spPr>
        <p:txBody>
          <a:bodyPr/>
          <a:lstStyle/>
          <a:p>
            <a:pPr eaLnBrk="1" hangingPunct="1"/>
            <a:r>
              <a:rPr lang="en-GB" altLang="en-US" b="1"/>
              <a:t>Physical environment (air, water, soil, whether)</a:t>
            </a:r>
          </a:p>
          <a:p>
            <a:pPr eaLnBrk="1" hangingPunct="1"/>
            <a:r>
              <a:rPr lang="en-GB" altLang="en-US" b="1"/>
              <a:t>Biological (plants, animals, micro-organisms)</a:t>
            </a:r>
          </a:p>
          <a:p>
            <a:pPr eaLnBrk="1" hangingPunct="1"/>
            <a:r>
              <a:rPr lang="en-GB" altLang="en-US" b="1"/>
              <a:t>Technological (internet, new technology)</a:t>
            </a:r>
          </a:p>
          <a:p>
            <a:pPr eaLnBrk="1" hangingPunct="1"/>
            <a:r>
              <a:rPr lang="en-GB" altLang="en-US" b="1"/>
              <a:t>Social/cultural (culture, family, religion, kinship)</a:t>
            </a:r>
          </a:p>
          <a:p>
            <a:pPr eaLnBrk="1" hangingPunct="1"/>
            <a:r>
              <a:rPr lang="en-GB" altLang="en-US" b="1"/>
              <a:t>Economic/Political (occupation, resources governance, infrastructure) </a:t>
            </a:r>
          </a:p>
          <a:p>
            <a:pPr eaLnBrk="1" hangingPunct="1"/>
            <a:endParaRPr lang="en-US" altLang="en-US"/>
          </a:p>
        </p:txBody>
      </p:sp>
      <p:sp>
        <p:nvSpPr>
          <p:cNvPr id="5" name="Slide Number Placeholder 1">
            <a:extLst>
              <a:ext uri="{FF2B5EF4-FFF2-40B4-BE49-F238E27FC236}">
                <a16:creationId xmlns:a16="http://schemas.microsoft.com/office/drawing/2014/main" id="{E7C613C5-2342-4C04-B054-14961088DC93}"/>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Waste water treatment Stages</a:t>
            </a: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pic>
        <p:nvPicPr>
          <p:cNvPr id="4" name="Picture 3" descr="Waste water treatment">
            <a:extLst>
              <a:ext uri="{FF2B5EF4-FFF2-40B4-BE49-F238E27FC236}">
                <a16:creationId xmlns:a16="http://schemas.microsoft.com/office/drawing/2014/main" id="{637CA3C3-63A4-402D-B55A-3DC2EB3646A9}"/>
              </a:ext>
            </a:extLst>
          </p:cNvPr>
          <p:cNvPicPr/>
          <p:nvPr/>
        </p:nvPicPr>
        <p:blipFill>
          <a:blip r:embed="rId3" cstate="print"/>
          <a:srcRect/>
          <a:stretch>
            <a:fillRect/>
          </a:stretch>
        </p:blipFill>
        <p:spPr bwMode="auto">
          <a:xfrm>
            <a:off x="381000" y="1268730"/>
            <a:ext cx="8381999" cy="5208270"/>
          </a:xfrm>
          <a:prstGeom prst="rect">
            <a:avLst/>
          </a:prstGeom>
          <a:noFill/>
          <a:ln w="9525">
            <a:noFill/>
            <a:miter lim="800000"/>
            <a:headEnd/>
            <a:tailEnd/>
          </a:ln>
        </p:spPr>
      </p:pic>
    </p:spTree>
    <p:extLst>
      <p:ext uri="{BB962C8B-B14F-4D97-AF65-F5344CB8AC3E}">
        <p14:creationId xmlns:p14="http://schemas.microsoft.com/office/powerpoint/2010/main" val="27467749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3100" b="1" dirty="0">
                <a:solidFill>
                  <a:srgbClr val="00B050"/>
                </a:solidFill>
              </a:rPr>
              <a:t>Methods of solid waste disposal:</a:t>
            </a:r>
          </a:p>
          <a:p>
            <a:pPr marL="0" indent="0" algn="just">
              <a:lnSpc>
                <a:spcPct val="120000"/>
              </a:lnSpc>
              <a:spcBef>
                <a:spcPts val="0"/>
              </a:spcBef>
              <a:buClrTx/>
              <a:buNone/>
            </a:pPr>
            <a:r>
              <a:rPr lang="en-US" sz="2600" b="1" dirty="0"/>
              <a:t>1.Dumping</a:t>
            </a:r>
            <a:r>
              <a:rPr lang="en-US" sz="2600" dirty="0"/>
              <a:t> This can be in the sea or river or open dumping.</a:t>
            </a:r>
          </a:p>
          <a:p>
            <a:pPr marL="0" indent="0" algn="just">
              <a:lnSpc>
                <a:spcPct val="120000"/>
              </a:lnSpc>
              <a:spcBef>
                <a:spcPts val="0"/>
              </a:spcBef>
              <a:buClrTx/>
              <a:buNone/>
            </a:pPr>
            <a:r>
              <a:rPr lang="en-US" sz="2600" b="1" dirty="0"/>
              <a:t>2.Burning </a:t>
            </a:r>
            <a:r>
              <a:rPr lang="en-US" sz="2600" dirty="0"/>
              <a:t>by:</a:t>
            </a:r>
          </a:p>
          <a:p>
            <a:pPr algn="just">
              <a:lnSpc>
                <a:spcPct val="120000"/>
              </a:lnSpc>
              <a:spcBef>
                <a:spcPts val="0"/>
              </a:spcBef>
              <a:buClrTx/>
              <a:buFont typeface="Wingdings" panose="05000000000000000000" pitchFamily="2" charset="2"/>
              <a:buChar char="q"/>
            </a:pPr>
            <a:r>
              <a:rPr lang="en-US" sz="2600" dirty="0"/>
              <a:t>Simple open air burning</a:t>
            </a:r>
          </a:p>
          <a:p>
            <a:pPr algn="just">
              <a:lnSpc>
                <a:spcPct val="120000"/>
              </a:lnSpc>
              <a:spcBef>
                <a:spcPts val="0"/>
              </a:spcBef>
              <a:buClrTx/>
              <a:buFont typeface="Wingdings" panose="05000000000000000000" pitchFamily="2" charset="2"/>
              <a:buChar char="q"/>
            </a:pPr>
            <a:r>
              <a:rPr lang="en-US" sz="2600" dirty="0"/>
              <a:t>Burning in a trench</a:t>
            </a:r>
          </a:p>
          <a:p>
            <a:pPr algn="just">
              <a:lnSpc>
                <a:spcPct val="120000"/>
              </a:lnSpc>
              <a:spcBef>
                <a:spcPts val="0"/>
              </a:spcBef>
              <a:buClrTx/>
              <a:buFont typeface="Wingdings" panose="05000000000000000000" pitchFamily="2" charset="2"/>
              <a:buChar char="q"/>
            </a:pPr>
            <a:r>
              <a:rPr lang="en-US" sz="2600" dirty="0"/>
              <a:t>Using an incinerator</a:t>
            </a:r>
          </a:p>
          <a:p>
            <a:pPr marL="0" indent="0" algn="just">
              <a:lnSpc>
                <a:spcPct val="120000"/>
              </a:lnSpc>
              <a:spcBef>
                <a:spcPts val="0"/>
              </a:spcBef>
              <a:buClrTx/>
              <a:buNone/>
            </a:pPr>
            <a:r>
              <a:rPr lang="en-US" sz="2600" b="1" dirty="0"/>
              <a:t>3.Composting. </a:t>
            </a:r>
          </a:p>
          <a:p>
            <a:pPr algn="just">
              <a:lnSpc>
                <a:spcPct val="120000"/>
              </a:lnSpc>
              <a:spcBef>
                <a:spcPts val="0"/>
              </a:spcBef>
              <a:buClrTx/>
              <a:buFont typeface="Wingdings" panose="05000000000000000000" pitchFamily="2" charset="2"/>
              <a:buChar char="q"/>
            </a:pPr>
            <a:r>
              <a:rPr lang="en-US" sz="2600" dirty="0"/>
              <a:t>Wet and dry refuse is heaped in alternative layers on to a plot about 2.5 square metres to a depth of about 1.5 metres. </a:t>
            </a:r>
          </a:p>
          <a:p>
            <a:pPr algn="just">
              <a:lnSpc>
                <a:spcPct val="120000"/>
              </a:lnSpc>
              <a:spcBef>
                <a:spcPts val="0"/>
              </a:spcBef>
              <a:buClrTx/>
              <a:buFont typeface="Wingdings" panose="05000000000000000000" pitchFamily="2" charset="2"/>
              <a:buChar char="q"/>
            </a:pPr>
            <a:r>
              <a:rPr lang="en-US" sz="2600" dirty="0"/>
              <a:t>The refuse is then covered with grass and earth. Compost is then turned frequently after 30 days then after 60 days. </a:t>
            </a:r>
          </a:p>
          <a:p>
            <a:pPr algn="just">
              <a:lnSpc>
                <a:spcPct val="120000"/>
              </a:lnSpc>
              <a:spcBef>
                <a:spcPts val="0"/>
              </a:spcBef>
              <a:buClrTx/>
              <a:buFont typeface="Wingdings" panose="05000000000000000000" pitchFamily="2" charset="2"/>
              <a:buChar char="q"/>
            </a:pPr>
            <a:r>
              <a:rPr lang="en-US" sz="2600" dirty="0"/>
              <a:t>This turning helps to distribute all parts of the heap to undergo the high temperature of the interior. </a:t>
            </a:r>
          </a:p>
          <a:p>
            <a:pPr algn="just">
              <a:lnSpc>
                <a:spcPct val="120000"/>
              </a:lnSpc>
              <a:spcBef>
                <a:spcPts val="0"/>
              </a:spcBef>
              <a:buClrTx/>
              <a:buFont typeface="Wingdings" panose="05000000000000000000" pitchFamily="2" charset="2"/>
              <a:buChar char="q"/>
            </a:pPr>
            <a:r>
              <a:rPr lang="en-US" sz="2600" dirty="0"/>
              <a:t>After 90 days the refuse is ready to be used as manure. </a:t>
            </a:r>
          </a:p>
          <a:p>
            <a:pPr algn="just">
              <a:lnSpc>
                <a:spcPct val="120000"/>
              </a:lnSpc>
              <a:spcBef>
                <a:spcPts val="0"/>
              </a:spcBef>
              <a:buClrTx/>
              <a:buFont typeface="Wingdings" panose="05000000000000000000" pitchFamily="2" charset="2"/>
              <a:buChar char="q"/>
            </a:pPr>
            <a:r>
              <a:rPr lang="en-US" sz="2600" dirty="0"/>
              <a:t>This method is, cheap, convenient and recommended especially in rural areas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793418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chemeClr val="tx1"/>
                </a:solidFill>
              </a:rPr>
              <a:t>4.Controlled Tipping </a:t>
            </a:r>
          </a:p>
          <a:p>
            <a:pPr marL="0" indent="0" algn="just">
              <a:lnSpc>
                <a:spcPct val="120000"/>
              </a:lnSpc>
              <a:spcBef>
                <a:spcPts val="0"/>
              </a:spcBef>
              <a:buClrTx/>
              <a:buNone/>
            </a:pPr>
            <a:r>
              <a:rPr lang="en-US" sz="3100" dirty="0">
                <a:solidFill>
                  <a:schemeClr val="tx1"/>
                </a:solidFill>
              </a:rPr>
              <a:t>involves depositing refuse into depressions or large holes in the ground. </a:t>
            </a:r>
          </a:p>
          <a:p>
            <a:pPr marL="0" indent="0" algn="just">
              <a:lnSpc>
                <a:spcPct val="120000"/>
              </a:lnSpc>
              <a:spcBef>
                <a:spcPts val="0"/>
              </a:spcBef>
              <a:buClrTx/>
              <a:buNone/>
            </a:pPr>
            <a:r>
              <a:rPr lang="en-US" sz="3100" dirty="0">
                <a:solidFill>
                  <a:schemeClr val="tx1"/>
                </a:solidFill>
              </a:rPr>
              <a:t>These tips should be situated at least half a Kilometre away from settlement, preferably out of sight and down wind. </a:t>
            </a:r>
          </a:p>
          <a:p>
            <a:pPr marL="0" indent="0">
              <a:lnSpc>
                <a:spcPct val="120000"/>
              </a:lnSpc>
              <a:spcBef>
                <a:spcPts val="0"/>
              </a:spcBef>
              <a:buClrTx/>
              <a:buNone/>
            </a:pPr>
            <a:r>
              <a:rPr lang="en-US" sz="3100" b="1" dirty="0">
                <a:solidFill>
                  <a:schemeClr val="tx1"/>
                </a:solidFill>
              </a:rPr>
              <a:t>5.Recycling </a:t>
            </a:r>
            <a:br>
              <a:rPr lang="en-US" sz="3100" dirty="0">
                <a:solidFill>
                  <a:schemeClr val="tx1"/>
                </a:solidFill>
              </a:rPr>
            </a:br>
            <a:r>
              <a:rPr lang="en-US" sz="3100" dirty="0">
                <a:solidFill>
                  <a:schemeClr val="tx1"/>
                </a:solidFill>
              </a:rPr>
              <a:t>This is a method of re-using non-biodegradable refuse such as paper, bottles, plastics, metal cans and so on. </a:t>
            </a:r>
          </a:p>
          <a:p>
            <a:pPr marL="0" indent="0" algn="just">
              <a:lnSpc>
                <a:spcPct val="120000"/>
              </a:lnSpc>
              <a:spcBef>
                <a:spcPts val="0"/>
              </a:spcBef>
              <a:buClrTx/>
              <a:buNone/>
            </a:pPr>
            <a:r>
              <a:rPr lang="en-US" sz="3100" b="1" dirty="0">
                <a:solidFill>
                  <a:schemeClr val="tx1"/>
                </a:solidFill>
              </a:rPr>
              <a:t>6.Burying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350438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100" b="1" dirty="0">
                <a:solidFill>
                  <a:srgbClr val="00B050"/>
                </a:solidFill>
              </a:rPr>
              <a:t>Refuse containers should be:-</a:t>
            </a:r>
          </a:p>
          <a:p>
            <a:pPr algn="just">
              <a:lnSpc>
                <a:spcPct val="120000"/>
              </a:lnSpc>
              <a:spcBef>
                <a:spcPts val="0"/>
              </a:spcBef>
              <a:buClrTx/>
              <a:buFont typeface="Wingdings" panose="05000000000000000000" pitchFamily="2" charset="2"/>
              <a:buChar char="q"/>
            </a:pPr>
            <a:r>
              <a:rPr lang="en-US" sz="2600" dirty="0"/>
              <a:t>Watertight plastic or metal with a tight-fitting lid or polythene bags;</a:t>
            </a:r>
          </a:p>
          <a:p>
            <a:pPr algn="just">
              <a:lnSpc>
                <a:spcPct val="120000"/>
              </a:lnSpc>
              <a:spcBef>
                <a:spcPts val="0"/>
              </a:spcBef>
              <a:buClrTx/>
              <a:buFont typeface="Wingdings" panose="05000000000000000000" pitchFamily="2" charset="2"/>
              <a:buChar char="q"/>
            </a:pPr>
            <a:r>
              <a:rPr lang="en-US" sz="2600" dirty="0"/>
              <a:t>Rust resistant</a:t>
            </a:r>
          </a:p>
          <a:p>
            <a:pPr algn="just">
              <a:lnSpc>
                <a:spcPct val="120000"/>
              </a:lnSpc>
              <a:spcBef>
                <a:spcPts val="0"/>
              </a:spcBef>
              <a:buClrTx/>
              <a:buFont typeface="Wingdings" panose="05000000000000000000" pitchFamily="2" charset="2"/>
              <a:buChar char="q"/>
            </a:pPr>
            <a:r>
              <a:rPr lang="en-US" sz="2600" dirty="0"/>
              <a:t>Easily filled, emptied and cleaned</a:t>
            </a:r>
          </a:p>
          <a:p>
            <a:pPr algn="just">
              <a:lnSpc>
                <a:spcPct val="120000"/>
              </a:lnSpc>
              <a:spcBef>
                <a:spcPts val="0"/>
              </a:spcBef>
              <a:buClrTx/>
              <a:buFont typeface="Wingdings" panose="05000000000000000000" pitchFamily="2" charset="2"/>
              <a:buChar char="q"/>
            </a:pPr>
            <a:r>
              <a:rPr lang="en-US" sz="2600" dirty="0"/>
              <a:t>Have side handles</a:t>
            </a:r>
          </a:p>
          <a:p>
            <a:pPr algn="just">
              <a:lnSpc>
                <a:spcPct val="120000"/>
              </a:lnSpc>
              <a:spcBef>
                <a:spcPts val="0"/>
              </a:spcBef>
              <a:buClrTx/>
              <a:buFont typeface="Wingdings" panose="05000000000000000000" pitchFamily="2" charset="2"/>
              <a:buChar char="q"/>
            </a:pPr>
            <a:r>
              <a:rPr lang="en-US" sz="2600" dirty="0"/>
              <a:t>Rest on a concrete slab to ensure cleanliness of adjacent ground</a:t>
            </a:r>
          </a:p>
          <a:p>
            <a:pPr marL="0" indent="0" algn="just">
              <a:lnSpc>
                <a:spcPct val="120000"/>
              </a:lnSpc>
              <a:spcBef>
                <a:spcPts val="0"/>
              </a:spcBef>
              <a:buClrTx/>
              <a:buNone/>
            </a:pPr>
            <a:r>
              <a:rPr lang="en-US" sz="2600" b="1" dirty="0">
                <a:solidFill>
                  <a:srgbClr val="00B050"/>
                </a:solidFill>
              </a:rPr>
              <a:t>Disadvantages of Proper Waste Disposal </a:t>
            </a:r>
          </a:p>
          <a:p>
            <a:pPr algn="just">
              <a:lnSpc>
                <a:spcPct val="120000"/>
              </a:lnSpc>
              <a:spcBef>
                <a:spcPts val="0"/>
              </a:spcBef>
              <a:buClrTx/>
              <a:buFont typeface="Wingdings" panose="05000000000000000000" pitchFamily="2" charset="2"/>
              <a:buChar char="q"/>
            </a:pPr>
            <a:r>
              <a:rPr lang="en-US" sz="2600" dirty="0"/>
              <a:t>Breeding of pests and vectors</a:t>
            </a:r>
          </a:p>
          <a:p>
            <a:pPr algn="just">
              <a:lnSpc>
                <a:spcPct val="120000"/>
              </a:lnSpc>
              <a:spcBef>
                <a:spcPts val="0"/>
              </a:spcBef>
              <a:buClrTx/>
              <a:buFont typeface="Wingdings" panose="05000000000000000000" pitchFamily="2" charset="2"/>
              <a:buChar char="q"/>
            </a:pPr>
            <a:r>
              <a:rPr lang="en-US" sz="2600" dirty="0"/>
              <a:t>Foul smells</a:t>
            </a:r>
          </a:p>
          <a:p>
            <a:pPr algn="just">
              <a:lnSpc>
                <a:spcPct val="120000"/>
              </a:lnSpc>
              <a:spcBef>
                <a:spcPts val="0"/>
              </a:spcBef>
              <a:buClrTx/>
              <a:buFont typeface="Wingdings" panose="05000000000000000000" pitchFamily="2" charset="2"/>
              <a:buChar char="q"/>
            </a:pPr>
            <a:r>
              <a:rPr lang="en-US" sz="2600" dirty="0"/>
              <a:t>Contamination of water sources</a:t>
            </a:r>
          </a:p>
          <a:p>
            <a:pPr algn="just">
              <a:lnSpc>
                <a:spcPct val="120000"/>
              </a:lnSpc>
              <a:spcBef>
                <a:spcPts val="0"/>
              </a:spcBef>
              <a:buClrTx/>
              <a:buFont typeface="Wingdings" panose="05000000000000000000" pitchFamily="2" charset="2"/>
              <a:buChar char="q"/>
            </a:pPr>
            <a:r>
              <a:rPr lang="en-US" sz="2600" dirty="0"/>
              <a:t>Accidents from sharp objects</a:t>
            </a:r>
          </a:p>
          <a:p>
            <a:pPr algn="just">
              <a:lnSpc>
                <a:spcPct val="120000"/>
              </a:lnSpc>
              <a:spcBef>
                <a:spcPts val="0"/>
              </a:spcBef>
              <a:buClrTx/>
              <a:buFont typeface="Wingdings" panose="05000000000000000000" pitchFamily="2" charset="2"/>
              <a:buChar char="q"/>
            </a:pPr>
            <a:r>
              <a:rPr lang="en-US" sz="2600" dirty="0"/>
              <a:t>Overcrowding where space can be created for better utilization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022523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3100" b="1" dirty="0">
                <a:solidFill>
                  <a:srgbClr val="00B050"/>
                </a:solidFill>
              </a:rPr>
              <a:t>Air and ventilation: </a:t>
            </a:r>
            <a:endParaRPr lang="en-US" sz="2800" dirty="0"/>
          </a:p>
          <a:p>
            <a:pPr algn="just">
              <a:lnSpc>
                <a:spcPct val="120000"/>
              </a:lnSpc>
              <a:spcBef>
                <a:spcPts val="0"/>
              </a:spcBef>
              <a:buClrTx/>
              <a:buFont typeface="Wingdings" panose="05000000000000000000" pitchFamily="2" charset="2"/>
              <a:buChar char="q"/>
            </a:pPr>
            <a:r>
              <a:rPr lang="en-US" sz="2600" b="1" dirty="0"/>
              <a:t>Ventilation</a:t>
            </a:r>
            <a:r>
              <a:rPr lang="en-US" sz="2600" dirty="0"/>
              <a:t> - This is the intentional introduction of outside air into a space.  Ventilation is mainly used to control indoor air quality by diluting and displacing indoor pollutants. It can also be used for purposes of thermal comfort or dehumidification.</a:t>
            </a:r>
          </a:p>
          <a:p>
            <a:pPr algn="just">
              <a:lnSpc>
                <a:spcPct val="120000"/>
              </a:lnSpc>
              <a:spcBef>
                <a:spcPts val="0"/>
              </a:spcBef>
              <a:buClrTx/>
              <a:buFont typeface="Wingdings" panose="05000000000000000000" pitchFamily="2" charset="2"/>
              <a:buChar char="q"/>
            </a:pPr>
            <a:r>
              <a:rPr lang="en-US" sz="2600" dirty="0"/>
              <a:t>It’s the process of supplying air to or removing it from any enclosed space by natural or mechanical means. </a:t>
            </a:r>
          </a:p>
          <a:p>
            <a:pPr algn="just">
              <a:lnSpc>
                <a:spcPct val="120000"/>
              </a:lnSpc>
              <a:spcBef>
                <a:spcPts val="0"/>
              </a:spcBef>
              <a:buClrTx/>
              <a:buFont typeface="Wingdings" panose="05000000000000000000" pitchFamily="2" charset="2"/>
              <a:buChar char="q"/>
            </a:pPr>
            <a:r>
              <a:rPr lang="en-US" sz="2600" dirty="0"/>
              <a:t>The consumption of oxygen in breathing, results in a reduction of the amount of oxygen in the atmosphere of a closed room and a proportional increase in the amount of Carbon dioxide (Co2).</a:t>
            </a:r>
          </a:p>
          <a:p>
            <a:pPr algn="just">
              <a:lnSpc>
                <a:spcPct val="120000"/>
              </a:lnSpc>
              <a:spcBef>
                <a:spcPts val="0"/>
              </a:spcBef>
              <a:buClrTx/>
              <a:buFont typeface="Wingdings" panose="05000000000000000000" pitchFamily="2" charset="2"/>
              <a:buChar char="q"/>
            </a:pPr>
            <a:r>
              <a:rPr lang="en-US" sz="2600" dirty="0"/>
              <a:t>In breathing, adults contribute about 0.67 cubic meter of carbon dioxide per hour to the atmosphere. Children contribute somewhat less. The average in mixed group is about 0.6 cubic meter per hour.</a:t>
            </a:r>
          </a:p>
          <a:p>
            <a:pPr algn="just">
              <a:lnSpc>
                <a:spcPct val="120000"/>
              </a:lnSpc>
              <a:spcBef>
                <a:spcPts val="0"/>
              </a:spcBef>
              <a:buClrTx/>
              <a:buFont typeface="Wingdings" panose="05000000000000000000" pitchFamily="2" charset="2"/>
              <a:buChar char="q"/>
            </a:pPr>
            <a:r>
              <a:rPr lang="en-US" sz="2600" dirty="0"/>
              <a:t>The reduction of oxygen and the increase of carbon dioxide may not be alarming except in tightly closed living or working environment.</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16296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3100" dirty="0">
                <a:solidFill>
                  <a:schemeClr val="tx1"/>
                </a:solidFill>
              </a:rPr>
              <a:t>Ventilation is aimed at removing the undesirable effects of poor ventilation from indoor environment. </a:t>
            </a:r>
          </a:p>
          <a:p>
            <a:pPr algn="just">
              <a:lnSpc>
                <a:spcPct val="120000"/>
              </a:lnSpc>
              <a:spcBef>
                <a:spcPts val="0"/>
              </a:spcBef>
              <a:buClrTx/>
              <a:buFont typeface="Wingdings" panose="05000000000000000000" pitchFamily="2" charset="2"/>
              <a:buChar char="q"/>
            </a:pPr>
            <a:r>
              <a:rPr lang="en-US" sz="3100" dirty="0">
                <a:solidFill>
                  <a:schemeClr val="tx1"/>
                </a:solidFill>
              </a:rPr>
              <a:t>The cooling power of air is mainly dependent upon its temperature and motion. Anemometers with rotating or deflecting vanes are used for rough measurements of air motion. The kata thermometer also known as comfort meter, is an instrument used to measure the cooling effect of the air in a given place.</a:t>
            </a:r>
          </a:p>
          <a:p>
            <a:pPr algn="just">
              <a:lnSpc>
                <a:spcPct val="120000"/>
              </a:lnSpc>
              <a:spcBef>
                <a:spcPts val="0"/>
              </a:spcBef>
              <a:buClrTx/>
              <a:buFont typeface="Wingdings" panose="05000000000000000000" pitchFamily="2" charset="2"/>
              <a:buChar char="q"/>
            </a:pPr>
            <a:r>
              <a:rPr lang="en-US" sz="3100" dirty="0">
                <a:solidFill>
                  <a:schemeClr val="tx1"/>
                </a:solidFill>
              </a:rPr>
              <a:t>The recommended velocity of air to attain comfort is 20 to 50 feet per minute (6.1 to 15.2 meter/ minute), with the lower values applying to heating systems and the higher to cooling.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009423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600" b="1" dirty="0">
                <a:solidFill>
                  <a:srgbClr val="00B050"/>
                </a:solidFill>
              </a:rPr>
              <a:t>Air composition.</a:t>
            </a:r>
          </a:p>
          <a:p>
            <a:pPr algn="just">
              <a:lnSpc>
                <a:spcPct val="120000"/>
              </a:lnSpc>
              <a:spcBef>
                <a:spcPts val="0"/>
              </a:spcBef>
              <a:buClrTx/>
              <a:buFont typeface="Wingdings" panose="05000000000000000000" pitchFamily="2" charset="2"/>
              <a:buChar char="q"/>
            </a:pPr>
            <a:r>
              <a:rPr lang="en-US" sz="3200" dirty="0">
                <a:solidFill>
                  <a:schemeClr val="tx1"/>
                </a:solidFill>
              </a:rPr>
              <a:t>Air is absolutely essential for sustainability of life. It is a mechanical mixture of gases and not a chemical compound. The pure ambient air that envelops the overlying earth’s surface is the composition of various elements.</a:t>
            </a:r>
          </a:p>
          <a:p>
            <a:pPr marL="0" indent="0" algn="just">
              <a:lnSpc>
                <a:spcPct val="120000"/>
              </a:lnSpc>
              <a:spcBef>
                <a:spcPts val="0"/>
              </a:spcBef>
              <a:buClrTx/>
              <a:buNone/>
            </a:pPr>
            <a:r>
              <a:rPr lang="en-US" sz="3200" dirty="0"/>
              <a:t>Nitrogen----------------- 78.1%</a:t>
            </a:r>
          </a:p>
          <a:p>
            <a:pPr marL="0" indent="0" algn="just">
              <a:lnSpc>
                <a:spcPct val="120000"/>
              </a:lnSpc>
              <a:spcBef>
                <a:spcPts val="0"/>
              </a:spcBef>
              <a:buClrTx/>
              <a:buNone/>
            </a:pPr>
            <a:r>
              <a:rPr lang="en-US" sz="3200" dirty="0"/>
              <a:t>Oxygen------------------20.9%</a:t>
            </a:r>
          </a:p>
          <a:p>
            <a:pPr marL="0" indent="0" algn="just">
              <a:lnSpc>
                <a:spcPct val="120000"/>
              </a:lnSpc>
              <a:spcBef>
                <a:spcPts val="0"/>
              </a:spcBef>
              <a:buClrTx/>
              <a:buNone/>
            </a:pPr>
            <a:r>
              <a:rPr lang="en-US" sz="3200" dirty="0"/>
              <a:t>Carbon dioxide---------0.03%</a:t>
            </a:r>
            <a:endParaRPr lang="en-US" sz="3100" dirty="0">
              <a:solidFill>
                <a:schemeClr val="tx1"/>
              </a:solidFill>
            </a:endParaRPr>
          </a:p>
          <a:p>
            <a:pPr algn="just">
              <a:lnSpc>
                <a:spcPct val="120000"/>
              </a:lnSpc>
              <a:spcBef>
                <a:spcPts val="0"/>
              </a:spcBef>
              <a:buClrTx/>
              <a:buFont typeface="Wingdings" panose="05000000000000000000" pitchFamily="2" charset="2"/>
              <a:buChar char="q"/>
            </a:pPr>
            <a:r>
              <a:rPr lang="en-US" sz="2600" dirty="0"/>
              <a:t>Argon gas, Neon, Helium, Hydrogen, Krypton, are also present in the air with a very small proportion in the atmosphere. </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216535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3100" b="1" dirty="0">
                <a:solidFill>
                  <a:schemeClr val="tx1"/>
                </a:solidFill>
              </a:rPr>
              <a:t>Air space volume per person used as a general guideline in the estimation of dimensions of the buildings</a:t>
            </a: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endParaRPr lang="en-US" sz="3100" b="1" dirty="0">
              <a:solidFill>
                <a:schemeClr val="tx1"/>
              </a:solidFill>
            </a:endParaRPr>
          </a:p>
          <a:p>
            <a:pPr marL="0" indent="0" algn="just">
              <a:lnSpc>
                <a:spcPct val="120000"/>
              </a:lnSpc>
              <a:spcBef>
                <a:spcPts val="0"/>
              </a:spcBef>
              <a:buClrTx/>
              <a:buNone/>
            </a:pPr>
            <a:r>
              <a:rPr lang="en-US" sz="3100" dirty="0">
                <a:solidFill>
                  <a:schemeClr val="tx1"/>
                </a:solidFill>
              </a:rPr>
              <a:t>A person requires generally 300 ft3 (8.49 m3) of air per hour.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graphicFrame>
        <p:nvGraphicFramePr>
          <p:cNvPr id="2" name="Table 1">
            <a:extLst>
              <a:ext uri="{FF2B5EF4-FFF2-40B4-BE49-F238E27FC236}">
                <a16:creationId xmlns:a16="http://schemas.microsoft.com/office/drawing/2014/main" id="{81E0AAD3-9126-4D07-8D02-FD047DDA5ABB}"/>
              </a:ext>
            </a:extLst>
          </p:cNvPr>
          <p:cNvGraphicFramePr>
            <a:graphicFrameLocks noGrp="1"/>
          </p:cNvGraphicFramePr>
          <p:nvPr>
            <p:extLst>
              <p:ext uri="{D42A27DB-BD31-4B8C-83A1-F6EECF244321}">
                <p14:modId xmlns:p14="http://schemas.microsoft.com/office/powerpoint/2010/main" val="2750117782"/>
              </p:ext>
            </p:extLst>
          </p:nvPr>
        </p:nvGraphicFramePr>
        <p:xfrm>
          <a:off x="266700" y="1600200"/>
          <a:ext cx="8610599" cy="3922586"/>
        </p:xfrm>
        <a:graphic>
          <a:graphicData uri="http://schemas.openxmlformats.org/drawingml/2006/table">
            <a:tbl>
              <a:tblPr firstRow="1" firstCol="1" bandRow="1"/>
              <a:tblGrid>
                <a:gridCol w="907105">
                  <a:extLst>
                    <a:ext uri="{9D8B030D-6E8A-4147-A177-3AD203B41FA5}">
                      <a16:colId xmlns:a16="http://schemas.microsoft.com/office/drawing/2014/main" val="3990259554"/>
                    </a:ext>
                  </a:extLst>
                </a:gridCol>
                <a:gridCol w="3895491">
                  <a:extLst>
                    <a:ext uri="{9D8B030D-6E8A-4147-A177-3AD203B41FA5}">
                      <a16:colId xmlns:a16="http://schemas.microsoft.com/office/drawing/2014/main" val="54671945"/>
                    </a:ext>
                  </a:extLst>
                </a:gridCol>
                <a:gridCol w="3808003">
                  <a:extLst>
                    <a:ext uri="{9D8B030D-6E8A-4147-A177-3AD203B41FA5}">
                      <a16:colId xmlns:a16="http://schemas.microsoft.com/office/drawing/2014/main" val="3732826775"/>
                    </a:ext>
                  </a:extLst>
                </a:gridCol>
              </a:tblGrid>
              <a:tr h="702730">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 </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Types of Building</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Air space volume per person (m3)</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44707"/>
                  </a:ext>
                </a:extLst>
              </a:tr>
              <a:tr h="367636">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1.</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a:effectLst/>
                          <a:latin typeface="Bookman Old Style" panose="02050604050505020204" pitchFamily="18" charset="0"/>
                          <a:ea typeface="Calibri" panose="020F0502020204030204" pitchFamily="34" charset="0"/>
                          <a:cs typeface="Times New Roman" panose="02020603050405020304" pitchFamily="18" charset="0"/>
                        </a:rPr>
                        <a:t>General Hospital</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34</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738659"/>
                  </a:ext>
                </a:extLst>
              </a:tr>
              <a:tr h="703284">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2.</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a:effectLst/>
                          <a:latin typeface="Bookman Old Style" panose="02050604050505020204" pitchFamily="18" charset="0"/>
                          <a:ea typeface="Calibri" panose="020F0502020204030204" pitchFamily="34" charset="0"/>
                          <a:cs typeface="Times New Roman" panose="02020603050405020304" pitchFamily="18" charset="0"/>
                        </a:rPr>
                        <a:t>Infectious disease Hospital</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53</a:t>
                      </a:r>
                      <a:endParaRPr lang="en-GB" sz="2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704151"/>
                  </a:ext>
                </a:extLst>
              </a:tr>
              <a:tr h="367636">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3.</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a:effectLst/>
                          <a:latin typeface="Bookman Old Style" panose="02050604050505020204" pitchFamily="18" charset="0"/>
                          <a:ea typeface="Calibri" panose="020F0502020204030204" pitchFamily="34" charset="0"/>
                          <a:cs typeface="Times New Roman" panose="02020603050405020304" pitchFamily="18" charset="0"/>
                        </a:rPr>
                        <a:t>Sleeping rooms</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14.2</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498567"/>
                  </a:ext>
                </a:extLst>
              </a:tr>
              <a:tr h="367636">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4.</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a:effectLst/>
                          <a:latin typeface="Bookman Old Style" panose="02050604050505020204" pitchFamily="18" charset="0"/>
                          <a:ea typeface="Calibri" panose="020F0502020204030204" pitchFamily="34" charset="0"/>
                          <a:cs typeface="Times New Roman" panose="02020603050405020304" pitchFamily="18" charset="0"/>
                        </a:rPr>
                        <a:t>School class rooms</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3.54</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543956"/>
                  </a:ext>
                </a:extLst>
              </a:tr>
              <a:tr h="367636">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5.</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a:effectLst/>
                          <a:latin typeface="Bookman Old Style" panose="02050604050505020204" pitchFamily="18" charset="0"/>
                          <a:ea typeface="Calibri" panose="020F0502020204030204" pitchFamily="34" charset="0"/>
                          <a:cs typeface="Times New Roman" panose="02020603050405020304" pitchFamily="18" charset="0"/>
                        </a:rPr>
                        <a:t>Dormitories</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8.49</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393177"/>
                  </a:ext>
                </a:extLst>
              </a:tr>
              <a:tr h="367636">
                <a:tc>
                  <a:txBody>
                    <a:bodyPr/>
                    <a:lstStyle/>
                    <a:p>
                      <a:pPr>
                        <a:lnSpc>
                          <a:spcPct val="107000"/>
                        </a:lnSpc>
                        <a:spcAft>
                          <a:spcPts val="0"/>
                        </a:spcAft>
                      </a:pPr>
                      <a:r>
                        <a:rPr lang="en-US" sz="2800" b="1">
                          <a:effectLst/>
                          <a:latin typeface="Bookman Old Style" panose="02050604050505020204" pitchFamily="18" charset="0"/>
                          <a:ea typeface="Calibri" panose="020F0502020204030204" pitchFamily="34" charset="0"/>
                          <a:cs typeface="Times New Roman" panose="02020603050405020304" pitchFamily="18" charset="0"/>
                        </a:rPr>
                        <a:t>6.</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a:effectLst/>
                          <a:latin typeface="Bookman Old Style" panose="02050604050505020204" pitchFamily="18" charset="0"/>
                          <a:ea typeface="Calibri" panose="020F0502020204030204" pitchFamily="34" charset="0"/>
                          <a:cs typeface="Times New Roman" panose="02020603050405020304" pitchFamily="18" charset="0"/>
                        </a:rPr>
                        <a:t>Cow sheds</a:t>
                      </a:r>
                      <a:endParaRPr lang="en-GB" sz="24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22.7</a:t>
                      </a:r>
                      <a:endParaRPr lang="en-GB" sz="2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876569"/>
                  </a:ext>
                </a:extLst>
              </a:tr>
            </a:tbl>
          </a:graphicData>
        </a:graphic>
      </p:graphicFrame>
    </p:spTree>
    <p:extLst>
      <p:ext uri="{BB962C8B-B14F-4D97-AF65-F5344CB8AC3E}">
        <p14:creationId xmlns:p14="http://schemas.microsoft.com/office/powerpoint/2010/main" val="18088419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3100" b="1" dirty="0">
                <a:solidFill>
                  <a:srgbClr val="00B050"/>
                </a:solidFill>
              </a:rPr>
              <a:t>Methods of Ventilating a House</a:t>
            </a:r>
          </a:p>
          <a:p>
            <a:pPr marL="0" indent="0" algn="just">
              <a:lnSpc>
                <a:spcPct val="120000"/>
              </a:lnSpc>
              <a:spcBef>
                <a:spcPts val="0"/>
              </a:spcBef>
              <a:buClrTx/>
              <a:buNone/>
            </a:pPr>
            <a:r>
              <a:rPr lang="en-US" sz="3100" dirty="0">
                <a:solidFill>
                  <a:schemeClr val="tx1"/>
                </a:solidFill>
              </a:rPr>
              <a:t>There are two means of ventilation: -</a:t>
            </a:r>
          </a:p>
          <a:p>
            <a:pPr marL="514350" indent="-514350" algn="just">
              <a:lnSpc>
                <a:spcPct val="120000"/>
              </a:lnSpc>
              <a:spcBef>
                <a:spcPts val="0"/>
              </a:spcBef>
              <a:buClrTx/>
              <a:buFont typeface="+mj-lt"/>
              <a:buAutoNum type="arabicPeriod"/>
            </a:pPr>
            <a:r>
              <a:rPr lang="en-US" sz="3100" dirty="0">
                <a:solidFill>
                  <a:schemeClr val="tx1"/>
                </a:solidFill>
              </a:rPr>
              <a:t>Natural ventilation</a:t>
            </a:r>
          </a:p>
          <a:p>
            <a:pPr marL="514350" indent="-514350" algn="just">
              <a:lnSpc>
                <a:spcPct val="120000"/>
              </a:lnSpc>
              <a:spcBef>
                <a:spcPts val="0"/>
              </a:spcBef>
              <a:buClrTx/>
              <a:buFont typeface="+mj-lt"/>
              <a:buAutoNum type="arabicPeriod"/>
            </a:pPr>
            <a:r>
              <a:rPr lang="en-US" sz="3100" dirty="0">
                <a:solidFill>
                  <a:schemeClr val="tx1"/>
                </a:solidFill>
              </a:rPr>
              <a:t>Artificial ventilation</a:t>
            </a:r>
            <a:endParaRPr lang="en-US" sz="3100" b="1" dirty="0">
              <a:solidFill>
                <a:srgbClr val="00B050"/>
              </a:solidFill>
            </a:endParaRPr>
          </a:p>
          <a:p>
            <a:pPr marL="0" indent="0" algn="just">
              <a:lnSpc>
                <a:spcPct val="120000"/>
              </a:lnSpc>
              <a:spcBef>
                <a:spcPts val="0"/>
              </a:spcBef>
              <a:buClrTx/>
              <a:buNone/>
            </a:pPr>
            <a:r>
              <a:rPr lang="en-US" sz="3100" b="1" dirty="0">
                <a:solidFill>
                  <a:schemeClr val="tx1"/>
                </a:solidFill>
              </a:rPr>
              <a:t>Natural ventilation</a:t>
            </a:r>
          </a:p>
          <a:p>
            <a:pPr algn="just">
              <a:lnSpc>
                <a:spcPct val="120000"/>
              </a:lnSpc>
              <a:spcBef>
                <a:spcPts val="0"/>
              </a:spcBef>
              <a:buClrTx/>
              <a:buFont typeface="Wingdings" panose="05000000000000000000" pitchFamily="2" charset="2"/>
              <a:buChar char="q"/>
            </a:pPr>
            <a:r>
              <a:rPr lang="en-US" sz="3100" dirty="0">
                <a:solidFill>
                  <a:schemeClr val="tx1"/>
                </a:solidFill>
              </a:rPr>
              <a:t>It involves the use of natural forces of air diffusion and current by having properly built doors, windows e.g. fanlight, hopper or sliding sash windows.</a:t>
            </a:r>
          </a:p>
          <a:p>
            <a:pPr algn="just">
              <a:lnSpc>
                <a:spcPct val="120000"/>
              </a:lnSpc>
              <a:spcBef>
                <a:spcPts val="0"/>
              </a:spcBef>
              <a:buClrTx/>
              <a:buFont typeface="Wingdings" panose="05000000000000000000" pitchFamily="2" charset="2"/>
              <a:buChar char="q"/>
            </a:pPr>
            <a:r>
              <a:rPr lang="en-US" sz="3100" dirty="0">
                <a:solidFill>
                  <a:schemeClr val="tx1"/>
                </a:solidFill>
              </a:rPr>
              <a:t> Natural ventilation is an efficient, cheap and satisfactory form of effecting air movement in the house. Natural ventilation might not be used successfully in theaters, auditoriums, large schools, or large churches, but it is applicable in homes and small offices. </a:t>
            </a:r>
          </a:p>
          <a:p>
            <a:pPr marL="0" indent="0" algn="just">
              <a:lnSpc>
                <a:spcPct val="120000"/>
              </a:lnSpc>
              <a:spcBef>
                <a:spcPts val="0"/>
              </a:spcBef>
              <a:buClrTx/>
              <a:buNone/>
            </a:pPr>
            <a:endParaRPr lang="en-US" sz="31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2475601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40000" lnSpcReduction="20000"/>
          </a:bodyPr>
          <a:lstStyle/>
          <a:p>
            <a:pPr algn="just">
              <a:lnSpc>
                <a:spcPct val="120000"/>
              </a:lnSpc>
              <a:spcBef>
                <a:spcPts val="0"/>
              </a:spcBef>
              <a:buClrTx/>
              <a:buFont typeface="Wingdings" panose="05000000000000000000" pitchFamily="2" charset="2"/>
              <a:buChar char="q"/>
            </a:pPr>
            <a:r>
              <a:rPr lang="en-US" sz="5000" dirty="0">
                <a:solidFill>
                  <a:schemeClr val="tx1"/>
                </a:solidFill>
              </a:rPr>
              <a:t>Such institutions require mechanical ventilation for efficient distribution and evacuation of contaminated air. It should be kept in mind that air movement into rooms through windows and a door depends up on winds and temperature differences between inside and outside air.</a:t>
            </a:r>
          </a:p>
          <a:p>
            <a:pPr marL="0" indent="0" algn="just">
              <a:lnSpc>
                <a:spcPct val="120000"/>
              </a:lnSpc>
              <a:spcBef>
                <a:spcPts val="0"/>
              </a:spcBef>
              <a:buClrTx/>
              <a:buNone/>
            </a:pPr>
            <a:r>
              <a:rPr lang="en-US" sz="5000" b="1" dirty="0">
                <a:solidFill>
                  <a:schemeClr val="tx1"/>
                </a:solidFill>
              </a:rPr>
              <a:t>The disadvantages of natural ventilation are:</a:t>
            </a:r>
          </a:p>
          <a:p>
            <a:pPr marL="514350" indent="-514350" algn="just">
              <a:lnSpc>
                <a:spcPct val="120000"/>
              </a:lnSpc>
              <a:spcBef>
                <a:spcPts val="0"/>
              </a:spcBef>
              <a:buClrTx/>
              <a:buFont typeface="+mj-lt"/>
              <a:buAutoNum type="arabicPeriod"/>
            </a:pPr>
            <a:r>
              <a:rPr lang="en-US" sz="4800" dirty="0">
                <a:solidFill>
                  <a:schemeClr val="tx1"/>
                </a:solidFill>
              </a:rPr>
              <a:t>It is dependent upon wind direction</a:t>
            </a:r>
          </a:p>
          <a:p>
            <a:pPr marL="514350" indent="-514350" algn="just">
              <a:lnSpc>
                <a:spcPct val="120000"/>
              </a:lnSpc>
              <a:spcBef>
                <a:spcPts val="0"/>
              </a:spcBef>
              <a:buClrTx/>
              <a:buFont typeface="+mj-lt"/>
              <a:buAutoNum type="arabicPeriod"/>
            </a:pPr>
            <a:r>
              <a:rPr lang="en-US" sz="4800" dirty="0">
                <a:solidFill>
                  <a:schemeClr val="tx1"/>
                </a:solidFill>
              </a:rPr>
              <a:t>It does not control the possibility of entrance of smoky, dusty, and generally undesirable air. </a:t>
            </a:r>
          </a:p>
          <a:p>
            <a:pPr marL="0" indent="0" algn="just">
              <a:lnSpc>
                <a:spcPct val="120000"/>
              </a:lnSpc>
              <a:spcBef>
                <a:spcPts val="0"/>
              </a:spcBef>
              <a:buClrTx/>
              <a:buNone/>
            </a:pPr>
            <a:r>
              <a:rPr lang="en-US" sz="5000" b="1" dirty="0">
                <a:solidFill>
                  <a:srgbClr val="00B050"/>
                </a:solidFill>
              </a:rPr>
              <a:t>Methods of natural ventilation.</a:t>
            </a:r>
          </a:p>
          <a:p>
            <a:pPr marL="0" indent="0" algn="just">
              <a:lnSpc>
                <a:spcPct val="120000"/>
              </a:lnSpc>
              <a:spcBef>
                <a:spcPts val="0"/>
              </a:spcBef>
              <a:buClrTx/>
              <a:buNone/>
            </a:pPr>
            <a:r>
              <a:rPr lang="en-US" sz="5000" dirty="0">
                <a:solidFill>
                  <a:schemeClr val="tx1"/>
                </a:solidFill>
              </a:rPr>
              <a:t>Various methods of natural ventilation of houses. </a:t>
            </a:r>
          </a:p>
          <a:p>
            <a:pPr marL="0" indent="0" algn="just">
              <a:lnSpc>
                <a:spcPct val="120000"/>
              </a:lnSpc>
              <a:spcBef>
                <a:spcPts val="0"/>
              </a:spcBef>
              <a:buClrTx/>
              <a:buNone/>
            </a:pPr>
            <a:r>
              <a:rPr lang="en-US" sz="5000" b="1" dirty="0">
                <a:solidFill>
                  <a:schemeClr val="tx1"/>
                </a:solidFill>
              </a:rPr>
              <a:t>a. Through ventilation - </a:t>
            </a:r>
            <a:r>
              <a:rPr lang="en-US" sz="5000" dirty="0">
                <a:solidFill>
                  <a:schemeClr val="tx1"/>
                </a:solidFill>
              </a:rPr>
              <a:t>The windows are placed opposite to each other so that a current of air passes straight through the room.</a:t>
            </a:r>
          </a:p>
          <a:p>
            <a:pPr marL="0" indent="0" algn="just">
              <a:lnSpc>
                <a:spcPct val="120000"/>
              </a:lnSpc>
              <a:spcBef>
                <a:spcPts val="0"/>
              </a:spcBef>
              <a:buClrTx/>
              <a:buNone/>
            </a:pPr>
            <a:r>
              <a:rPr lang="en-US" sz="5000" b="1" dirty="0">
                <a:solidFill>
                  <a:schemeClr val="tx1"/>
                </a:solidFill>
              </a:rPr>
              <a:t>b. Cross ventilation - </a:t>
            </a:r>
            <a:r>
              <a:rPr lang="en-US" sz="5000" dirty="0">
                <a:solidFill>
                  <a:schemeClr val="tx1"/>
                </a:solidFill>
              </a:rPr>
              <a:t>The windows are placed diagonally on the two adjacent walls so that a current of air circulates and passes across the room.</a:t>
            </a:r>
          </a:p>
          <a:p>
            <a:pPr marL="0" indent="0" algn="just">
              <a:lnSpc>
                <a:spcPct val="120000"/>
              </a:lnSpc>
              <a:spcBef>
                <a:spcPts val="0"/>
              </a:spcBef>
              <a:buClrTx/>
              <a:buNone/>
            </a:pPr>
            <a:r>
              <a:rPr lang="en-US" sz="4800" b="1" dirty="0">
                <a:solidFill>
                  <a:schemeClr val="tx1"/>
                </a:solidFill>
              </a:rPr>
              <a:t>c. Back to back ventilation – </a:t>
            </a:r>
            <a:r>
              <a:rPr lang="en-US" sz="4800" dirty="0">
                <a:solidFill>
                  <a:schemeClr val="tx1"/>
                </a:solidFill>
              </a:rPr>
              <a:t>This is where the openings are placed on the same wall and air enters through one opening, circulates in the room goes out through the same wall on the same opening or the other opening, same direction.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543800" y="6325127"/>
            <a:ext cx="1581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06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1B42E79-21DD-4E5B-BE83-603AB4602CED}"/>
              </a:ext>
            </a:extLst>
          </p:cNvPr>
          <p:cNvSpPr>
            <a:spLocks noGrp="1"/>
          </p:cNvSpPr>
          <p:nvPr>
            <p:ph type="title"/>
          </p:nvPr>
        </p:nvSpPr>
        <p:spPr/>
        <p:txBody>
          <a:bodyPr/>
          <a:lstStyle/>
          <a:p>
            <a:pPr eaLnBrk="1" hangingPunct="1"/>
            <a:r>
              <a:rPr lang="en-GB" altLang="en-US" b="1">
                <a:solidFill>
                  <a:srgbClr val="FF0000"/>
                </a:solidFill>
              </a:rPr>
              <a:t>Water </a:t>
            </a:r>
            <a:endParaRPr lang="en-US" altLang="en-US" b="1">
              <a:solidFill>
                <a:srgbClr val="FF0000"/>
              </a:solidFill>
            </a:endParaRPr>
          </a:p>
        </p:txBody>
      </p:sp>
      <p:sp>
        <p:nvSpPr>
          <p:cNvPr id="9219" name="Rectangle 3">
            <a:extLst>
              <a:ext uri="{FF2B5EF4-FFF2-40B4-BE49-F238E27FC236}">
                <a16:creationId xmlns:a16="http://schemas.microsoft.com/office/drawing/2014/main" id="{6500D257-E3EF-41B0-9247-E59D2A487C6D}"/>
              </a:ext>
            </a:extLst>
          </p:cNvPr>
          <p:cNvSpPr>
            <a:spLocks noGrp="1" noChangeArrowheads="1"/>
          </p:cNvSpPr>
          <p:nvPr>
            <p:ph idx="1"/>
          </p:nvPr>
        </p:nvSpPr>
        <p:spPr>
          <a:xfrm>
            <a:off x="107950" y="1268413"/>
            <a:ext cx="8856663" cy="5473700"/>
          </a:xfrm>
        </p:spPr>
        <p:txBody>
          <a:bodyPr/>
          <a:lstStyle/>
          <a:p>
            <a:pPr marL="0" indent="0" eaLnBrk="1" hangingPunct="1">
              <a:buFont typeface="Arial" charset="0"/>
              <a:buNone/>
              <a:defRPr/>
            </a:pPr>
            <a:r>
              <a:rPr lang="en-GB" b="1" dirty="0">
                <a:solidFill>
                  <a:srgbClr val="0070C0"/>
                </a:solidFill>
              </a:rPr>
              <a:t>Water quality </a:t>
            </a:r>
          </a:p>
          <a:p>
            <a:pPr marL="0" indent="0" eaLnBrk="1" hangingPunct="1">
              <a:buFont typeface="Arial" charset="0"/>
              <a:buNone/>
              <a:defRPr/>
            </a:pPr>
            <a:r>
              <a:rPr lang="en-GB" b="1" dirty="0"/>
              <a:t>Properties of water</a:t>
            </a:r>
          </a:p>
          <a:p>
            <a:pPr marL="514350" indent="-514350" eaLnBrk="1" hangingPunct="1">
              <a:buFont typeface="Arial" charset="0"/>
              <a:buAutoNum type="arabicPeriod"/>
              <a:defRPr/>
            </a:pPr>
            <a:r>
              <a:rPr lang="en-GB" dirty="0"/>
              <a:t>Water is a chemical compound consisting of two gases, hydrogen and oxygen in ratios 2;1 hence H2O.</a:t>
            </a:r>
          </a:p>
          <a:p>
            <a:pPr marL="514350" indent="-514350" eaLnBrk="1" hangingPunct="1">
              <a:buFont typeface="Arial" charset="0"/>
              <a:buAutoNum type="arabicPeriod"/>
              <a:defRPr/>
            </a:pPr>
            <a:r>
              <a:rPr lang="en-GB" dirty="0"/>
              <a:t>Pure water should be, odourless, colourless, tasteless, and neutral ( PH7).</a:t>
            </a:r>
          </a:p>
          <a:p>
            <a:pPr marL="514350" indent="-514350" eaLnBrk="1" hangingPunct="1">
              <a:buFont typeface="Arial" charset="0"/>
              <a:buAutoNum type="arabicPeriod"/>
              <a:defRPr/>
            </a:pPr>
            <a:r>
              <a:rPr lang="en-GB" dirty="0"/>
              <a:t>Water freezes at OC or 32 0 F and boils at 100C or 212 F. </a:t>
            </a:r>
          </a:p>
          <a:p>
            <a:pPr marL="514350" indent="-514350" eaLnBrk="1" hangingPunct="1">
              <a:buFont typeface="Arial" charset="0"/>
              <a:buAutoNum type="arabicPeriod"/>
              <a:defRPr/>
            </a:pPr>
            <a:r>
              <a:rPr lang="en-GB" dirty="0"/>
              <a:t>Density of water is I </a:t>
            </a:r>
            <a:r>
              <a:rPr lang="en-GB" dirty="0" err="1"/>
              <a:t>gm</a:t>
            </a:r>
            <a:r>
              <a:rPr lang="en-GB" dirty="0"/>
              <a:t>/cc at 40 c ( max density )</a:t>
            </a:r>
          </a:p>
          <a:p>
            <a:pPr marL="514350" indent="-514350" eaLnBrk="1" hangingPunct="1">
              <a:buFont typeface="Arial" charset="0"/>
              <a:buAutoNum type="arabicPeriod"/>
              <a:defRPr/>
            </a:pPr>
            <a:endParaRPr lang="en-GB" b="1" dirty="0"/>
          </a:p>
          <a:p>
            <a:pPr marL="514350" indent="-514350" eaLnBrk="1" hangingPunct="1">
              <a:buFont typeface="Arial" charset="0"/>
              <a:buAutoNum type="arabicPeriod"/>
              <a:defRPr/>
            </a:pPr>
            <a:endParaRPr lang="en-GB" b="1" dirty="0"/>
          </a:p>
        </p:txBody>
      </p:sp>
      <p:sp>
        <p:nvSpPr>
          <p:cNvPr id="5" name="Slide Number Placeholder 1">
            <a:extLst>
              <a:ext uri="{FF2B5EF4-FFF2-40B4-BE49-F238E27FC236}">
                <a16:creationId xmlns:a16="http://schemas.microsoft.com/office/drawing/2014/main" id="{A115D268-A4BF-40F7-AC88-F536709714D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Some means of natural ventilation:</a:t>
            </a:r>
          </a:p>
          <a:p>
            <a:pPr algn="just">
              <a:lnSpc>
                <a:spcPct val="120000"/>
              </a:lnSpc>
              <a:spcBef>
                <a:spcPts val="0"/>
              </a:spcBef>
              <a:buClrTx/>
              <a:buFont typeface="Wingdings" panose="05000000000000000000" pitchFamily="2" charset="2"/>
              <a:buChar char="q"/>
            </a:pPr>
            <a:r>
              <a:rPr lang="en-US" sz="2600" dirty="0">
                <a:solidFill>
                  <a:schemeClr val="tx1"/>
                </a:solidFill>
              </a:rPr>
              <a:t>Air Inlets and Outlets</a:t>
            </a:r>
          </a:p>
          <a:p>
            <a:pPr algn="just">
              <a:lnSpc>
                <a:spcPct val="120000"/>
              </a:lnSpc>
              <a:spcBef>
                <a:spcPts val="0"/>
              </a:spcBef>
              <a:buClrTx/>
              <a:buFont typeface="Wingdings" panose="05000000000000000000" pitchFamily="2" charset="2"/>
              <a:buChar char="q"/>
            </a:pPr>
            <a:r>
              <a:rPr lang="en-US" sz="2600" dirty="0">
                <a:solidFill>
                  <a:schemeClr val="tx1"/>
                </a:solidFill>
              </a:rPr>
              <a:t>Provision of windows</a:t>
            </a:r>
          </a:p>
          <a:p>
            <a:pPr algn="just">
              <a:lnSpc>
                <a:spcPct val="120000"/>
              </a:lnSpc>
              <a:spcBef>
                <a:spcPts val="0"/>
              </a:spcBef>
              <a:buClrTx/>
              <a:buFont typeface="Wingdings" panose="05000000000000000000" pitchFamily="2" charset="2"/>
              <a:buChar char="q"/>
            </a:pPr>
            <a:r>
              <a:rPr lang="en-US" sz="2600" dirty="0">
                <a:solidFill>
                  <a:schemeClr val="tx1"/>
                </a:solidFill>
              </a:rPr>
              <a:t>In houses built of mud and poles, the mud is omitted from the top most part of the eaves to ventilate and illuminate the house.</a:t>
            </a:r>
          </a:p>
          <a:p>
            <a:pPr algn="just">
              <a:lnSpc>
                <a:spcPct val="120000"/>
              </a:lnSpc>
              <a:spcBef>
                <a:spcPts val="0"/>
              </a:spcBef>
              <a:buClrTx/>
              <a:buFont typeface="Wingdings" panose="05000000000000000000" pitchFamily="2" charset="2"/>
              <a:buChar char="q"/>
            </a:pPr>
            <a:r>
              <a:rPr lang="en-US" sz="2600" dirty="0">
                <a:solidFill>
                  <a:schemeClr val="tx1"/>
                </a:solidFill>
              </a:rPr>
              <a:t>Air perforated bricks and chimney flues may be used to construct the house.</a:t>
            </a:r>
          </a:p>
          <a:p>
            <a:pPr algn="just">
              <a:lnSpc>
                <a:spcPct val="120000"/>
              </a:lnSpc>
              <a:spcBef>
                <a:spcPts val="0"/>
              </a:spcBef>
              <a:buClrTx/>
              <a:buFont typeface="Wingdings" panose="05000000000000000000" pitchFamily="2" charset="2"/>
              <a:buChar char="q"/>
            </a:pPr>
            <a:r>
              <a:rPr lang="en-US" sz="2600" dirty="0">
                <a:solidFill>
                  <a:schemeClr val="tx1"/>
                </a:solidFill>
              </a:rPr>
              <a:t>Simple wooden frame works also allow good fresh air circulation and adequate illumination.</a:t>
            </a:r>
          </a:p>
          <a:p>
            <a:pPr marL="0" indent="0" algn="just">
              <a:lnSpc>
                <a:spcPct val="120000"/>
              </a:lnSpc>
              <a:spcBef>
                <a:spcPts val="0"/>
              </a:spcBef>
              <a:buClrTx/>
              <a:buNone/>
            </a:pPr>
            <a:r>
              <a:rPr lang="en-US" sz="2600" b="1" dirty="0">
                <a:solidFill>
                  <a:srgbClr val="00B050"/>
                </a:solidFill>
              </a:rPr>
              <a:t>Artificial (mechanical) Ventilation</a:t>
            </a:r>
          </a:p>
          <a:p>
            <a:pPr algn="just">
              <a:lnSpc>
                <a:spcPct val="120000"/>
              </a:lnSpc>
              <a:spcBef>
                <a:spcPts val="0"/>
              </a:spcBef>
              <a:buClrTx/>
              <a:buFont typeface="Wingdings" panose="05000000000000000000" pitchFamily="2" charset="2"/>
              <a:buChar char="q"/>
            </a:pPr>
            <a:r>
              <a:rPr lang="en-US" sz="2600" dirty="0"/>
              <a:t>It involves the use of mechanical apparatus such as fans and air conditioners. Such mechanical ventilators set air current in motion.</a:t>
            </a:r>
          </a:p>
          <a:p>
            <a:pPr algn="just">
              <a:lnSpc>
                <a:spcPct val="120000"/>
              </a:lnSpc>
              <a:spcBef>
                <a:spcPts val="0"/>
              </a:spcBef>
              <a:buClrTx/>
              <a:buFont typeface="Wingdings" panose="05000000000000000000" pitchFamily="2" charset="2"/>
              <a:buChar char="q"/>
            </a:pPr>
            <a:r>
              <a:rPr lang="en-US" sz="2600" dirty="0"/>
              <a:t>Fans are either the extraction type (exhaust vacuum system), propulsion (plenum) type, or the balance system that combines both systems.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49745"/>
            <a:ext cx="11430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925055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62500" lnSpcReduction="20000"/>
          </a:bodyPr>
          <a:lstStyle/>
          <a:p>
            <a:pPr marL="0" indent="0" algn="just">
              <a:lnSpc>
                <a:spcPct val="120000"/>
              </a:lnSpc>
              <a:spcBef>
                <a:spcPts val="0"/>
              </a:spcBef>
              <a:buClrTx/>
              <a:buNone/>
            </a:pPr>
            <a:r>
              <a:rPr lang="en-US" sz="3200" dirty="0">
                <a:solidFill>
                  <a:schemeClr val="tx1"/>
                </a:solidFill>
              </a:rPr>
              <a:t>a. </a:t>
            </a:r>
            <a:r>
              <a:rPr lang="en-US" sz="3800" b="1" dirty="0">
                <a:solidFill>
                  <a:schemeClr val="tx1"/>
                </a:solidFill>
              </a:rPr>
              <a:t>Exhaust vacuum system of ventilation</a:t>
            </a:r>
            <a:r>
              <a:rPr lang="en-US" sz="3800" dirty="0">
                <a:solidFill>
                  <a:schemeClr val="tx1"/>
                </a:solidFill>
              </a:rPr>
              <a:t>: </a:t>
            </a:r>
            <a:r>
              <a:rPr lang="en-US" sz="3200" dirty="0">
                <a:solidFill>
                  <a:schemeClr val="tx1"/>
                </a:solidFill>
              </a:rPr>
              <a:t>is the type of ventilation in which the air is exhausted to the outside by fan or blower, thereby causing a lower pressure inside and a leakage inward through windows, doors, and walls. This method is largely used in kitchens to remove odors and smoke, in industrial plants and factories to remove dangerous dusts and fumes, the inlets to the ducts being placed near the point of their production, and in other circumstances where local ventilation is required.</a:t>
            </a:r>
          </a:p>
          <a:p>
            <a:pPr marL="0" indent="0" algn="just">
              <a:lnSpc>
                <a:spcPct val="120000"/>
              </a:lnSpc>
              <a:spcBef>
                <a:spcPts val="0"/>
              </a:spcBef>
              <a:buClrTx/>
              <a:buNone/>
            </a:pPr>
            <a:r>
              <a:rPr lang="en-US" sz="3200" dirty="0">
                <a:solidFill>
                  <a:schemeClr val="tx1"/>
                </a:solidFill>
              </a:rPr>
              <a:t>b. </a:t>
            </a:r>
            <a:r>
              <a:rPr lang="en-US" sz="3800" b="1" dirty="0">
                <a:solidFill>
                  <a:schemeClr val="tx1"/>
                </a:solidFill>
              </a:rPr>
              <a:t>The plenum system</a:t>
            </a:r>
            <a:r>
              <a:rPr lang="en-US" sz="3800" dirty="0">
                <a:solidFill>
                  <a:schemeClr val="tx1"/>
                </a:solidFill>
              </a:rPr>
              <a:t>: </a:t>
            </a:r>
            <a:r>
              <a:rPr lang="en-US" sz="3200" dirty="0">
                <a:solidFill>
                  <a:schemeClr val="tx1"/>
                </a:solidFill>
              </a:rPr>
              <a:t>is the type of ventilation which forces air into the room and cause a leakage outward, although exhaust ducts may also be provided. The forcing is accomplished by centrifugal fans, which operate in a manner similar to that of the centrifugal pump, or by impeller fans. The air in this method is introduced at a low level near the floors, so that the breathing line is completely bathed by the incoming air.</a:t>
            </a:r>
          </a:p>
          <a:p>
            <a:pPr marL="0" indent="0" algn="just">
              <a:lnSpc>
                <a:spcPct val="120000"/>
              </a:lnSpc>
              <a:spcBef>
                <a:spcPts val="0"/>
              </a:spcBef>
              <a:buClrTx/>
              <a:buNone/>
            </a:pPr>
            <a:r>
              <a:rPr lang="en-US" sz="3200" dirty="0">
                <a:solidFill>
                  <a:schemeClr val="tx1"/>
                </a:solidFill>
              </a:rPr>
              <a:t>c. </a:t>
            </a:r>
            <a:r>
              <a:rPr lang="en-US" sz="3800" b="1" dirty="0">
                <a:solidFill>
                  <a:schemeClr val="tx1"/>
                </a:solidFill>
              </a:rPr>
              <a:t>The balance system</a:t>
            </a:r>
            <a:r>
              <a:rPr lang="en-US" sz="3800" dirty="0">
                <a:solidFill>
                  <a:schemeClr val="tx1"/>
                </a:solidFill>
              </a:rPr>
              <a:t>:- </a:t>
            </a:r>
            <a:r>
              <a:rPr lang="en-US" sz="3200" dirty="0">
                <a:solidFill>
                  <a:schemeClr val="tx1"/>
                </a:solidFill>
              </a:rPr>
              <a:t>is a combination of the exhaust and plenum system. Air is drawn in through ducts by centrifugal fan and extracted at suitable points by exhaust fans. For the efficient working of this system, it is essential that there should be no leakage through windows or doors.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09082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3100" b="1" dirty="0">
                <a:solidFill>
                  <a:schemeClr val="tx1"/>
                </a:solidFill>
              </a:rPr>
              <a:t>Advantages of artificial ventilation</a:t>
            </a:r>
          </a:p>
          <a:p>
            <a:pPr marL="0" indent="0" algn="just">
              <a:lnSpc>
                <a:spcPct val="120000"/>
              </a:lnSpc>
              <a:spcBef>
                <a:spcPts val="0"/>
              </a:spcBef>
              <a:buClrTx/>
              <a:buNone/>
            </a:pPr>
            <a:r>
              <a:rPr lang="en-US" sz="3100" dirty="0">
                <a:solidFill>
                  <a:schemeClr val="tx1"/>
                </a:solidFill>
              </a:rPr>
              <a:t>	The air can be warmed, cooled, filtered, or humidified before allowing it to enter the building.</a:t>
            </a:r>
          </a:p>
          <a:p>
            <a:pPr marL="0" indent="0" algn="just">
              <a:lnSpc>
                <a:spcPct val="120000"/>
              </a:lnSpc>
              <a:spcBef>
                <a:spcPts val="0"/>
              </a:spcBef>
              <a:buClrTx/>
              <a:buNone/>
            </a:pPr>
            <a:r>
              <a:rPr lang="en-US" sz="3100" dirty="0">
                <a:solidFill>
                  <a:schemeClr val="tx1"/>
                </a:solidFill>
              </a:rPr>
              <a:t>	 It can also be supplied at any rate and at any level inside the room.</a:t>
            </a:r>
          </a:p>
          <a:p>
            <a:pPr marL="0" indent="0" algn="just">
              <a:lnSpc>
                <a:spcPct val="120000"/>
              </a:lnSpc>
              <a:spcBef>
                <a:spcPts val="0"/>
              </a:spcBef>
              <a:buClrTx/>
              <a:buNone/>
            </a:pPr>
            <a:r>
              <a:rPr lang="en-US" sz="3100" b="1" dirty="0">
                <a:solidFill>
                  <a:schemeClr val="tx1"/>
                </a:solidFill>
              </a:rPr>
              <a:t>Disadvantages of artificial ventilation</a:t>
            </a:r>
          </a:p>
          <a:p>
            <a:pPr marL="0" indent="0" algn="just">
              <a:lnSpc>
                <a:spcPct val="120000"/>
              </a:lnSpc>
              <a:spcBef>
                <a:spcPts val="0"/>
              </a:spcBef>
              <a:buClrTx/>
              <a:buNone/>
            </a:pPr>
            <a:r>
              <a:rPr lang="en-US" sz="3100" dirty="0">
                <a:solidFill>
                  <a:schemeClr val="tx1"/>
                </a:solidFill>
              </a:rPr>
              <a:t>	It is expensive to be used by the average population particularly in developing countries,</a:t>
            </a:r>
          </a:p>
          <a:p>
            <a:pPr marL="0" indent="0" algn="just">
              <a:lnSpc>
                <a:spcPct val="120000"/>
              </a:lnSpc>
              <a:spcBef>
                <a:spcPts val="0"/>
              </a:spcBef>
              <a:buClrTx/>
              <a:buNone/>
            </a:pPr>
            <a:r>
              <a:rPr lang="en-US" sz="3100" dirty="0">
                <a:solidFill>
                  <a:schemeClr val="tx1"/>
                </a:solidFill>
              </a:rPr>
              <a:t>	Adopted rarely to the existing buildings, and </a:t>
            </a:r>
          </a:p>
          <a:p>
            <a:pPr marL="0" indent="0" algn="just">
              <a:lnSpc>
                <a:spcPct val="120000"/>
              </a:lnSpc>
              <a:spcBef>
                <a:spcPts val="0"/>
              </a:spcBef>
              <a:buClrTx/>
              <a:buNone/>
            </a:pPr>
            <a:r>
              <a:rPr lang="en-US" sz="3100" dirty="0">
                <a:solidFill>
                  <a:schemeClr val="tx1"/>
                </a:solidFill>
              </a:rPr>
              <a:t>	Requires skilled persons for its application. Therefore, the environmental health professionals and other concerned bodies need to analyze these advantages and drawbacks before recommending certain types of artificial ventilation.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729645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B050"/>
                </a:solidFill>
              </a:rPr>
              <a:t>General and Specific Health Effects of Indoor Air Pollution</a:t>
            </a:r>
          </a:p>
          <a:p>
            <a:pPr marL="0" indent="0" algn="just">
              <a:lnSpc>
                <a:spcPct val="120000"/>
              </a:lnSpc>
              <a:spcBef>
                <a:spcPts val="0"/>
              </a:spcBef>
              <a:buClrTx/>
              <a:buNone/>
            </a:pPr>
            <a:r>
              <a:rPr lang="en-US" sz="2600" dirty="0"/>
              <a:t>Indoor air pollution is the “The presence of one or more contaminants such as solid, liquid, or gases, in the indoor air in concentrations injurious to the inhabitants or which unreasonably interfere with comfort or enjoyment of humans”. </a:t>
            </a:r>
          </a:p>
          <a:p>
            <a:pPr marL="0" indent="0" algn="just">
              <a:lnSpc>
                <a:spcPct val="120000"/>
              </a:lnSpc>
              <a:spcBef>
                <a:spcPts val="0"/>
              </a:spcBef>
              <a:buClrTx/>
              <a:buNone/>
            </a:pPr>
            <a:r>
              <a:rPr lang="en-US" sz="2600" dirty="0"/>
              <a:t>Indoor air pollutants are generally grouped into the following major sources:</a:t>
            </a:r>
          </a:p>
          <a:p>
            <a:pPr marL="0" indent="0" algn="just">
              <a:lnSpc>
                <a:spcPct val="120000"/>
              </a:lnSpc>
              <a:spcBef>
                <a:spcPts val="0"/>
              </a:spcBef>
              <a:buClrTx/>
              <a:buNone/>
            </a:pPr>
            <a:r>
              <a:rPr lang="en-US" sz="2600" dirty="0"/>
              <a:t>1. Radon gas</a:t>
            </a:r>
          </a:p>
          <a:p>
            <a:pPr marL="0" indent="0" algn="just">
              <a:lnSpc>
                <a:spcPct val="120000"/>
              </a:lnSpc>
              <a:spcBef>
                <a:spcPts val="0"/>
              </a:spcBef>
              <a:buClrTx/>
              <a:buNone/>
            </a:pPr>
            <a:r>
              <a:rPr lang="en-US" sz="2600" dirty="0"/>
              <a:t>2. Combustion products</a:t>
            </a:r>
          </a:p>
          <a:p>
            <a:pPr marL="0" indent="0" algn="just">
              <a:lnSpc>
                <a:spcPct val="120000"/>
              </a:lnSpc>
              <a:spcBef>
                <a:spcPts val="0"/>
              </a:spcBef>
              <a:buClrTx/>
              <a:buNone/>
            </a:pPr>
            <a:r>
              <a:rPr lang="en-US" sz="2600" dirty="0"/>
              <a:t>3. Building materials and chemicals</a:t>
            </a:r>
          </a:p>
          <a:p>
            <a:pPr marL="0" indent="0" algn="just">
              <a:lnSpc>
                <a:spcPct val="120000"/>
              </a:lnSpc>
              <a:spcBef>
                <a:spcPts val="0"/>
              </a:spcBef>
              <a:buClrTx/>
              <a:buNone/>
            </a:pPr>
            <a:r>
              <a:rPr lang="en-US" sz="2600" dirty="0"/>
              <a:t>4. Biological aerosols and house hold dusts</a:t>
            </a:r>
          </a:p>
          <a:p>
            <a:pPr marL="0" indent="0" algn="just">
              <a:lnSpc>
                <a:spcPct val="120000"/>
              </a:lnSpc>
              <a:spcBef>
                <a:spcPts val="0"/>
              </a:spcBef>
              <a:buClrTx/>
              <a:buNone/>
            </a:pPr>
            <a:r>
              <a:rPr lang="en-US" sz="2600" dirty="0"/>
              <a:t>5. Decomposition processes</a:t>
            </a:r>
          </a:p>
          <a:p>
            <a:pPr marL="0" indent="0" algn="just">
              <a:lnSpc>
                <a:spcPct val="120000"/>
              </a:lnSpc>
              <a:spcBef>
                <a:spcPts val="0"/>
              </a:spcBef>
              <a:buClrTx/>
              <a:buNone/>
            </a:pPr>
            <a:r>
              <a:rPr lang="en-US" sz="2600" dirty="0"/>
              <a:t>6. Respiration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74862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dirty="0">
                <a:solidFill>
                  <a:srgbClr val="00B050"/>
                </a:solidFill>
              </a:rPr>
              <a:t>General Health Effects</a:t>
            </a:r>
          </a:p>
          <a:p>
            <a:pPr algn="just">
              <a:lnSpc>
                <a:spcPct val="120000"/>
              </a:lnSpc>
              <a:spcBef>
                <a:spcPts val="0"/>
              </a:spcBef>
              <a:buClrTx/>
              <a:buFont typeface="Wingdings" panose="05000000000000000000" pitchFamily="2" charset="2"/>
              <a:buChar char="q"/>
            </a:pPr>
            <a:r>
              <a:rPr lang="en-US" sz="2600" dirty="0"/>
              <a:t>Burns and scalds are common</a:t>
            </a:r>
          </a:p>
          <a:p>
            <a:pPr algn="just">
              <a:lnSpc>
                <a:spcPct val="120000"/>
              </a:lnSpc>
              <a:spcBef>
                <a:spcPts val="0"/>
              </a:spcBef>
              <a:buClrTx/>
              <a:buFont typeface="Wingdings" panose="05000000000000000000" pitchFamily="2" charset="2"/>
              <a:buChar char="q"/>
            </a:pPr>
            <a:r>
              <a:rPr lang="en-US" sz="2600" dirty="0"/>
              <a:t>Initial heat damage to the conjunctiva and cornea</a:t>
            </a:r>
          </a:p>
          <a:p>
            <a:pPr algn="just">
              <a:lnSpc>
                <a:spcPct val="120000"/>
              </a:lnSpc>
              <a:spcBef>
                <a:spcPts val="0"/>
              </a:spcBef>
              <a:buClrTx/>
              <a:buFont typeface="Wingdings" panose="05000000000000000000" pitchFamily="2" charset="2"/>
              <a:buChar char="q"/>
            </a:pPr>
            <a:r>
              <a:rPr lang="en-US" sz="2600" dirty="0"/>
              <a:t>Prolonged exposure will lead to keratitis causing impaired vision, cataract and ultimately blindness.</a:t>
            </a:r>
          </a:p>
          <a:p>
            <a:pPr marL="0" indent="0" algn="just">
              <a:lnSpc>
                <a:spcPct val="120000"/>
              </a:lnSpc>
              <a:spcBef>
                <a:spcPts val="0"/>
              </a:spcBef>
              <a:buClrTx/>
              <a:buNone/>
            </a:pPr>
            <a:r>
              <a:rPr lang="en-US" sz="2600" b="1" dirty="0">
                <a:solidFill>
                  <a:srgbClr val="00B050"/>
                </a:solidFill>
              </a:rPr>
              <a:t>Specific Health Effects of Indoor Air Pollution upon</a:t>
            </a:r>
          </a:p>
          <a:p>
            <a:pPr algn="just">
              <a:lnSpc>
                <a:spcPct val="120000"/>
              </a:lnSpc>
              <a:spcBef>
                <a:spcPts val="0"/>
              </a:spcBef>
              <a:buClrTx/>
              <a:buFont typeface="Wingdings" panose="05000000000000000000" pitchFamily="2" charset="2"/>
              <a:buChar char="q"/>
            </a:pPr>
            <a:r>
              <a:rPr lang="en-US" sz="2400" dirty="0"/>
              <a:t>Bronchitis, predisposing factor for tuberculosis and Asthma. Physiological and mental discomfort due to odor from skin and cloth of the occupants and increase in temperature as a result of heat generated from human body is significant.</a:t>
            </a:r>
          </a:p>
          <a:p>
            <a:pPr marL="0" indent="0" algn="just">
              <a:lnSpc>
                <a:spcPct val="120000"/>
              </a:lnSpc>
              <a:spcBef>
                <a:spcPts val="0"/>
              </a:spcBef>
              <a:buClrTx/>
              <a:buNone/>
            </a:pPr>
            <a:r>
              <a:rPr lang="en-US" sz="2400" b="1" dirty="0"/>
              <a:t>Nitrogen Dioxide (NO2)</a:t>
            </a:r>
          </a:p>
          <a:p>
            <a:pPr algn="just">
              <a:lnSpc>
                <a:spcPct val="120000"/>
              </a:lnSpc>
              <a:spcBef>
                <a:spcPts val="0"/>
              </a:spcBef>
              <a:buClrTx/>
              <a:buFont typeface="Wingdings" panose="05000000000000000000" pitchFamily="2" charset="2"/>
              <a:buChar char="q"/>
            </a:pPr>
            <a:r>
              <a:rPr lang="en-US" sz="2400" dirty="0"/>
              <a:t>Cause respiratory tract irritation and inflammation.</a:t>
            </a:r>
          </a:p>
          <a:p>
            <a:pPr algn="just">
              <a:lnSpc>
                <a:spcPct val="120000"/>
              </a:lnSpc>
              <a:spcBef>
                <a:spcPts val="0"/>
              </a:spcBef>
              <a:buClrTx/>
              <a:buFont typeface="Wingdings" panose="05000000000000000000" pitchFamily="2" charset="2"/>
              <a:buChar char="q"/>
            </a:pPr>
            <a:r>
              <a:rPr lang="en-US" sz="2400" dirty="0"/>
              <a:t>Cause an increased air-flow resistance in respiratory tract.</a:t>
            </a:r>
          </a:p>
          <a:p>
            <a:pPr algn="just">
              <a:lnSpc>
                <a:spcPct val="120000"/>
              </a:lnSpc>
              <a:spcBef>
                <a:spcPts val="0"/>
              </a:spcBef>
              <a:buClrTx/>
              <a:buFont typeface="Wingdings" panose="05000000000000000000" pitchFamily="2" charset="2"/>
              <a:buChar char="q"/>
            </a:pPr>
            <a:r>
              <a:rPr lang="en-US" sz="2400" dirty="0"/>
              <a:t>Cause an increased risk of the respiratory infection.</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40707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10000"/>
              </a:lnSpc>
              <a:spcBef>
                <a:spcPts val="0"/>
              </a:spcBef>
              <a:buClrTx/>
              <a:buNone/>
            </a:pPr>
            <a:r>
              <a:rPr lang="en-US" sz="2600" b="1" dirty="0">
                <a:solidFill>
                  <a:schemeClr val="tx1"/>
                </a:solidFill>
              </a:rPr>
              <a:t>Sulfur Dioxide (SO2)</a:t>
            </a:r>
          </a:p>
          <a:p>
            <a:pPr algn="just">
              <a:lnSpc>
                <a:spcPct val="110000"/>
              </a:lnSpc>
              <a:spcBef>
                <a:spcPts val="0"/>
              </a:spcBef>
              <a:buClrTx/>
              <a:buFont typeface="Wingdings" panose="05000000000000000000" pitchFamily="2" charset="2"/>
              <a:buChar char="q"/>
            </a:pPr>
            <a:r>
              <a:rPr lang="en-US" sz="2600" dirty="0">
                <a:solidFill>
                  <a:schemeClr val="tx1"/>
                </a:solidFill>
              </a:rPr>
              <a:t>Broncho-constriction, often associated with wheezing and respiratory distress.</a:t>
            </a:r>
          </a:p>
          <a:p>
            <a:pPr algn="just">
              <a:lnSpc>
                <a:spcPct val="110000"/>
              </a:lnSpc>
              <a:spcBef>
                <a:spcPts val="0"/>
              </a:spcBef>
              <a:buClrTx/>
              <a:buFont typeface="Wingdings" panose="05000000000000000000" pitchFamily="2" charset="2"/>
              <a:buChar char="q"/>
            </a:pPr>
            <a:r>
              <a:rPr lang="en-US" sz="2600" dirty="0">
                <a:solidFill>
                  <a:schemeClr val="tx1"/>
                </a:solidFill>
              </a:rPr>
              <a:t>Impairment of lung function</a:t>
            </a:r>
          </a:p>
          <a:p>
            <a:pPr algn="just">
              <a:lnSpc>
                <a:spcPct val="110000"/>
              </a:lnSpc>
              <a:spcBef>
                <a:spcPts val="0"/>
              </a:spcBef>
              <a:buClrTx/>
              <a:buFont typeface="Wingdings" panose="05000000000000000000" pitchFamily="2" charset="2"/>
              <a:buChar char="q"/>
            </a:pPr>
            <a:r>
              <a:rPr lang="en-US" sz="2600" dirty="0">
                <a:solidFill>
                  <a:schemeClr val="tx1"/>
                </a:solidFill>
              </a:rPr>
              <a:t>Increased asthmatic attack.</a:t>
            </a:r>
          </a:p>
          <a:p>
            <a:pPr marL="0" indent="0" algn="just">
              <a:lnSpc>
                <a:spcPct val="110000"/>
              </a:lnSpc>
              <a:spcBef>
                <a:spcPts val="0"/>
              </a:spcBef>
              <a:buNone/>
            </a:pPr>
            <a:r>
              <a:rPr lang="en-US" sz="2600" b="1" dirty="0"/>
              <a:t>Carbon monoxide </a:t>
            </a:r>
            <a:r>
              <a:rPr lang="en-US" sz="2600" dirty="0"/>
              <a:t>combines readily with blood hemoglobin to form carboxyl hemoglobin, thereby reducing the amount of hemoglobin available to carry oxygen to other parts of the body. </a:t>
            </a:r>
          </a:p>
          <a:p>
            <a:pPr marL="0" indent="0" algn="just">
              <a:lnSpc>
                <a:spcPct val="110000"/>
              </a:lnSpc>
              <a:spcBef>
                <a:spcPts val="0"/>
              </a:spcBef>
              <a:buNone/>
            </a:pPr>
            <a:r>
              <a:rPr lang="en-US" sz="2600" b="1" dirty="0"/>
              <a:t>Formaldehyde: </a:t>
            </a:r>
            <a:r>
              <a:rPr lang="en-US" sz="2600" dirty="0"/>
              <a:t>irritation of eyes and respiratory tract, cause bronchial asthma at higher doses. Cause occupational allergic contact dermatitis and skin irritation.</a:t>
            </a:r>
          </a:p>
          <a:p>
            <a:pPr marL="0" indent="0" algn="just">
              <a:lnSpc>
                <a:spcPct val="110000"/>
              </a:lnSpc>
              <a:spcBef>
                <a:spcPts val="0"/>
              </a:spcBef>
              <a:buNone/>
            </a:pPr>
            <a:r>
              <a:rPr lang="en-US" sz="2600" b="1" dirty="0"/>
              <a:t>Tobacco smoke: </a:t>
            </a:r>
            <a:r>
              <a:rPr lang="en-US" sz="2600" dirty="0"/>
              <a:t>Eye, nose, and throat irritation; Nasal congestion and rhinorrhea; Inflammation of the lower respiratory tract; Lung cancer</a:t>
            </a:r>
          </a:p>
          <a:p>
            <a:pPr marL="0" indent="0" algn="just">
              <a:lnSpc>
                <a:spcPct val="110000"/>
              </a:lnSpc>
              <a:spcBef>
                <a:spcPts val="0"/>
              </a:spcBef>
              <a:buNone/>
            </a:pPr>
            <a:r>
              <a:rPr lang="en-US" sz="2600" b="1" dirty="0"/>
              <a:t>Fungi and Bacteria: </a:t>
            </a:r>
            <a:r>
              <a:rPr lang="en-US" sz="2600" dirty="0"/>
              <a:t>Hypersensitivity pneumonitis, causing cough, dyspnea, and fatigue and allergic rhinitis. - Humidifier fever, causing flu-like illness with fever, chills, myalgia, and malaise.</a:t>
            </a:r>
          </a:p>
          <a:p>
            <a:pPr marL="0" indent="0" algn="just">
              <a:buNone/>
            </a:pPr>
            <a:endParaRPr lang="en-US" sz="2400" dirty="0"/>
          </a:p>
          <a:p>
            <a:pPr marL="0" indent="0" algn="just">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96200" y="6325127"/>
            <a:ext cx="1428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134919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Lighting of a House (Illumination)</a:t>
            </a:r>
          </a:p>
          <a:p>
            <a:pPr marL="0" indent="0" algn="just">
              <a:lnSpc>
                <a:spcPct val="120000"/>
              </a:lnSpc>
              <a:spcBef>
                <a:spcPts val="0"/>
              </a:spcBef>
              <a:buClrTx/>
              <a:buNone/>
            </a:pPr>
            <a:r>
              <a:rPr lang="en-US" sz="3100" dirty="0">
                <a:solidFill>
                  <a:schemeClr val="tx1"/>
                </a:solidFill>
              </a:rPr>
              <a:t>Light is related to health in several ways: </a:t>
            </a:r>
          </a:p>
          <a:p>
            <a:pPr algn="just">
              <a:lnSpc>
                <a:spcPct val="120000"/>
              </a:lnSpc>
              <a:spcBef>
                <a:spcPts val="0"/>
              </a:spcBef>
              <a:buClrTx/>
              <a:buFont typeface="Wingdings" panose="05000000000000000000" pitchFamily="2" charset="2"/>
              <a:buChar char="q"/>
            </a:pPr>
            <a:r>
              <a:rPr lang="en-US" sz="3100" dirty="0">
                <a:solidFill>
                  <a:schemeClr val="tx1"/>
                </a:solidFill>
              </a:rPr>
              <a:t>Light (sunlight) helps in combating diseases and in promoting metabolism.</a:t>
            </a:r>
          </a:p>
          <a:p>
            <a:pPr algn="just">
              <a:lnSpc>
                <a:spcPct val="120000"/>
              </a:lnSpc>
              <a:spcBef>
                <a:spcPts val="0"/>
              </a:spcBef>
              <a:buClrTx/>
              <a:buFont typeface="Wingdings" panose="05000000000000000000" pitchFamily="2" charset="2"/>
              <a:buChar char="q"/>
            </a:pPr>
            <a:r>
              <a:rPr lang="en-US" sz="3100" dirty="0">
                <a:solidFill>
                  <a:schemeClr val="tx1"/>
                </a:solidFill>
              </a:rPr>
              <a:t>The ultraviolet rays have a beneficial effect in the health of the body as in the prevention of rickets by helping the body produce its own vitamin D.</a:t>
            </a:r>
          </a:p>
          <a:p>
            <a:pPr algn="just">
              <a:lnSpc>
                <a:spcPct val="120000"/>
              </a:lnSpc>
              <a:spcBef>
                <a:spcPts val="0"/>
              </a:spcBef>
              <a:buClrTx/>
              <a:buFont typeface="Wingdings" panose="05000000000000000000" pitchFamily="2" charset="2"/>
              <a:buChar char="q"/>
            </a:pPr>
            <a:r>
              <a:rPr lang="en-US" sz="3100" dirty="0">
                <a:solidFill>
                  <a:schemeClr val="tx1"/>
                </a:solidFill>
              </a:rPr>
              <a:t>The ultraviolet rays have also bactericidal effect, and thus, may kill pathogens that are sensitive to light.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693823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3100" b="1" dirty="0">
                <a:solidFill>
                  <a:srgbClr val="00B050"/>
                </a:solidFill>
              </a:rPr>
              <a:t>Importance of proper lighting</a:t>
            </a:r>
          </a:p>
          <a:p>
            <a:pPr algn="just">
              <a:lnSpc>
                <a:spcPct val="120000"/>
              </a:lnSpc>
              <a:spcBef>
                <a:spcPts val="0"/>
              </a:spcBef>
              <a:buClrTx/>
              <a:buFont typeface="Wingdings" panose="05000000000000000000" pitchFamily="2" charset="2"/>
              <a:buChar char="q"/>
            </a:pPr>
            <a:r>
              <a:rPr lang="en-US" sz="3100" dirty="0">
                <a:solidFill>
                  <a:schemeClr val="tx1"/>
                </a:solidFill>
              </a:rPr>
              <a:t>Proper lighting is essential for cleanliness</a:t>
            </a:r>
          </a:p>
          <a:p>
            <a:pPr algn="just">
              <a:lnSpc>
                <a:spcPct val="120000"/>
              </a:lnSpc>
              <a:spcBef>
                <a:spcPts val="0"/>
              </a:spcBef>
              <a:buClrTx/>
              <a:buFont typeface="Wingdings" panose="05000000000000000000" pitchFamily="2" charset="2"/>
              <a:buChar char="q"/>
            </a:pPr>
            <a:r>
              <a:rPr lang="en-US" sz="3100" dirty="0">
                <a:solidFill>
                  <a:schemeClr val="tx1"/>
                </a:solidFill>
              </a:rPr>
              <a:t>Accident prevention i.e.  reduces accident hazards</a:t>
            </a:r>
          </a:p>
          <a:p>
            <a:pPr algn="just">
              <a:lnSpc>
                <a:spcPct val="120000"/>
              </a:lnSpc>
              <a:spcBef>
                <a:spcPts val="0"/>
              </a:spcBef>
              <a:buClrTx/>
              <a:buFont typeface="Wingdings" panose="05000000000000000000" pitchFamily="2" charset="2"/>
              <a:buChar char="q"/>
            </a:pPr>
            <a:r>
              <a:rPr lang="en-US" sz="3100" dirty="0">
                <a:solidFill>
                  <a:schemeClr val="tx1"/>
                </a:solidFill>
              </a:rPr>
              <a:t>Reduce fatigue in the homes. </a:t>
            </a:r>
          </a:p>
          <a:p>
            <a:pPr algn="just">
              <a:lnSpc>
                <a:spcPct val="120000"/>
              </a:lnSpc>
              <a:spcBef>
                <a:spcPts val="0"/>
              </a:spcBef>
              <a:buClrTx/>
              <a:buFont typeface="Wingdings" panose="05000000000000000000" pitchFamily="2" charset="2"/>
              <a:buChar char="q"/>
            </a:pPr>
            <a:r>
              <a:rPr lang="en-US" sz="3100" dirty="0">
                <a:solidFill>
                  <a:schemeClr val="tx1"/>
                </a:solidFill>
              </a:rPr>
              <a:t>It also takes into consideration the task, </a:t>
            </a:r>
          </a:p>
          <a:p>
            <a:pPr algn="just">
              <a:lnSpc>
                <a:spcPct val="120000"/>
              </a:lnSpc>
              <a:spcBef>
                <a:spcPts val="0"/>
              </a:spcBef>
              <a:buClrTx/>
              <a:buFont typeface="Wingdings" panose="05000000000000000000" pitchFamily="2" charset="2"/>
              <a:buChar char="q"/>
            </a:pPr>
            <a:r>
              <a:rPr lang="en-US" sz="3100" dirty="0">
                <a:solidFill>
                  <a:schemeClr val="tx1"/>
                </a:solidFill>
              </a:rPr>
              <a:t> Spacing of light sources, </a:t>
            </a:r>
          </a:p>
          <a:p>
            <a:pPr algn="just">
              <a:lnSpc>
                <a:spcPct val="120000"/>
              </a:lnSpc>
              <a:spcBef>
                <a:spcPts val="0"/>
              </a:spcBef>
              <a:buClrTx/>
              <a:buFont typeface="Wingdings" panose="05000000000000000000" pitchFamily="2" charset="2"/>
              <a:buChar char="q"/>
            </a:pPr>
            <a:r>
              <a:rPr lang="en-US" sz="3100" dirty="0">
                <a:solidFill>
                  <a:schemeClr val="tx1"/>
                </a:solidFill>
              </a:rPr>
              <a:t> Elimination of shadows and glare, </a:t>
            </a:r>
          </a:p>
          <a:p>
            <a:pPr algn="just">
              <a:lnSpc>
                <a:spcPct val="120000"/>
              </a:lnSpc>
              <a:spcBef>
                <a:spcPts val="0"/>
              </a:spcBef>
              <a:buClrTx/>
              <a:buFont typeface="Wingdings" panose="05000000000000000000" pitchFamily="2" charset="2"/>
              <a:buChar char="q"/>
            </a:pPr>
            <a:r>
              <a:rPr lang="en-US" sz="3100" dirty="0">
                <a:solidFill>
                  <a:schemeClr val="tx1"/>
                </a:solidFill>
              </a:rPr>
              <a:t> Control of outside light and lightness of working surfaces, walls, ceilings, fixtures, trim and floors.</a:t>
            </a:r>
          </a:p>
          <a:p>
            <a:pPr algn="just">
              <a:lnSpc>
                <a:spcPct val="120000"/>
              </a:lnSpc>
              <a:spcBef>
                <a:spcPts val="0"/>
              </a:spcBef>
              <a:buClrTx/>
              <a:buFont typeface="Wingdings" panose="05000000000000000000" pitchFamily="2" charset="2"/>
              <a:buChar char="q"/>
            </a:pPr>
            <a:r>
              <a:rPr lang="en-US" sz="3100" dirty="0">
                <a:solidFill>
                  <a:schemeClr val="tx1"/>
                </a:solidFill>
              </a:rPr>
              <a:t> Good lighting safeguards the eyesight,</a:t>
            </a:r>
          </a:p>
          <a:p>
            <a:pPr algn="just">
              <a:lnSpc>
                <a:spcPct val="120000"/>
              </a:lnSpc>
              <a:spcBef>
                <a:spcPts val="0"/>
              </a:spcBef>
              <a:buClrTx/>
              <a:buFont typeface="Wingdings" panose="05000000000000000000" pitchFamily="2" charset="2"/>
              <a:buChar char="q"/>
            </a:pPr>
            <a:r>
              <a:rPr lang="en-US" sz="3100" dirty="0">
                <a:solidFill>
                  <a:schemeClr val="tx1"/>
                </a:solidFill>
              </a:rPr>
              <a:t> It saves the workers time, and thus economically profitable.</a:t>
            </a:r>
          </a:p>
          <a:p>
            <a:pPr algn="just">
              <a:lnSpc>
                <a:spcPct val="120000"/>
              </a:lnSpc>
              <a:spcBef>
                <a:spcPts val="0"/>
              </a:spcBef>
              <a:buClrTx/>
              <a:buFont typeface="Wingdings" panose="05000000000000000000" pitchFamily="2" charset="2"/>
              <a:buChar char="q"/>
            </a:pPr>
            <a:r>
              <a:rPr lang="en-US" sz="3100" dirty="0">
                <a:solidFill>
                  <a:schemeClr val="tx1"/>
                </a:solidFill>
              </a:rPr>
              <a:t> Good lighting is also conducive to rest, comfort, sleep, study and thinking.</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542161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62500" lnSpcReduction="20000"/>
          </a:bodyPr>
          <a:lstStyle/>
          <a:p>
            <a:pPr marL="0" indent="0" algn="just">
              <a:lnSpc>
                <a:spcPct val="120000"/>
              </a:lnSpc>
              <a:spcBef>
                <a:spcPts val="0"/>
              </a:spcBef>
              <a:buClrTx/>
              <a:buNone/>
            </a:pPr>
            <a:r>
              <a:rPr lang="en-US" sz="3200" b="1" dirty="0">
                <a:solidFill>
                  <a:schemeClr val="tx1"/>
                </a:solidFill>
              </a:rPr>
              <a:t>Types (source) of Lighting</a:t>
            </a:r>
          </a:p>
          <a:p>
            <a:pPr marL="0" indent="0" algn="just">
              <a:lnSpc>
                <a:spcPct val="120000"/>
              </a:lnSpc>
              <a:spcBef>
                <a:spcPts val="0"/>
              </a:spcBef>
              <a:buClrTx/>
              <a:buNone/>
            </a:pPr>
            <a:r>
              <a:rPr lang="en-US" sz="3200" dirty="0">
                <a:solidFill>
                  <a:schemeClr val="tx1"/>
                </a:solidFill>
              </a:rPr>
              <a:t>There are two types (source) of lighting:</a:t>
            </a:r>
          </a:p>
          <a:p>
            <a:pPr marL="0" indent="0" algn="just">
              <a:lnSpc>
                <a:spcPct val="120000"/>
              </a:lnSpc>
              <a:spcBef>
                <a:spcPts val="0"/>
              </a:spcBef>
              <a:buClrTx/>
              <a:buNone/>
            </a:pPr>
            <a:r>
              <a:rPr lang="en-US" sz="3200" dirty="0">
                <a:solidFill>
                  <a:schemeClr val="tx1"/>
                </a:solidFill>
              </a:rPr>
              <a:t>1. Natural lighting</a:t>
            </a:r>
          </a:p>
          <a:p>
            <a:pPr marL="0" indent="0" algn="just">
              <a:lnSpc>
                <a:spcPct val="120000"/>
              </a:lnSpc>
              <a:spcBef>
                <a:spcPts val="0"/>
              </a:spcBef>
              <a:buClrTx/>
              <a:buNone/>
            </a:pPr>
            <a:r>
              <a:rPr lang="en-US" sz="3200" dirty="0">
                <a:solidFill>
                  <a:schemeClr val="tx1"/>
                </a:solidFill>
              </a:rPr>
              <a:t>2. Artificial lighting</a:t>
            </a:r>
          </a:p>
          <a:p>
            <a:pPr marL="0" indent="0" algn="just">
              <a:lnSpc>
                <a:spcPct val="120000"/>
              </a:lnSpc>
              <a:spcBef>
                <a:spcPts val="0"/>
              </a:spcBef>
              <a:buClrTx/>
              <a:buNone/>
            </a:pPr>
            <a:r>
              <a:rPr lang="en-US" sz="3200" b="1" dirty="0">
                <a:solidFill>
                  <a:schemeClr val="tx1"/>
                </a:solidFill>
              </a:rPr>
              <a:t>Natural Lighting: </a:t>
            </a:r>
            <a:r>
              <a:rPr lang="en-US" sz="3100" dirty="0">
                <a:solidFill>
                  <a:schemeClr val="tx1"/>
                </a:solidFill>
              </a:rPr>
              <a:t>This is the natural day light from the sun. Light enters through doors and windows and is reflected from surfaces. Amount of daylight entering the house through windows or doors largely dependent upon the sky area visible at that point.</a:t>
            </a:r>
          </a:p>
          <a:p>
            <a:pPr marL="0" indent="0" algn="just">
              <a:lnSpc>
                <a:spcPct val="120000"/>
              </a:lnSpc>
              <a:spcBef>
                <a:spcPts val="0"/>
              </a:spcBef>
              <a:buClrTx/>
              <a:buNone/>
            </a:pPr>
            <a:r>
              <a:rPr lang="en-US" sz="3200" b="1" dirty="0">
                <a:solidFill>
                  <a:schemeClr val="tx1"/>
                </a:solidFill>
              </a:rPr>
              <a:t>Artificial Lighting: </a:t>
            </a:r>
          </a:p>
          <a:p>
            <a:pPr marL="0" indent="0" algn="just">
              <a:lnSpc>
                <a:spcPct val="120000"/>
              </a:lnSpc>
              <a:spcBef>
                <a:spcPts val="0"/>
              </a:spcBef>
              <a:buClrTx/>
              <a:buNone/>
            </a:pPr>
            <a:r>
              <a:rPr lang="en-US" sz="3100" dirty="0">
                <a:solidFill>
                  <a:schemeClr val="tx1"/>
                </a:solidFill>
              </a:rPr>
              <a:t>These are the systems of artificial (man-made) lighting. Artificial lighting can be sub-divided into five i.e.</a:t>
            </a:r>
          </a:p>
          <a:p>
            <a:pPr algn="just">
              <a:lnSpc>
                <a:spcPct val="120000"/>
              </a:lnSpc>
              <a:spcBef>
                <a:spcPts val="0"/>
              </a:spcBef>
              <a:buClrTx/>
              <a:buFont typeface="Wingdings" panose="05000000000000000000" pitchFamily="2" charset="2"/>
              <a:buChar char="q"/>
            </a:pPr>
            <a:r>
              <a:rPr lang="en-US" sz="3100" dirty="0">
                <a:solidFill>
                  <a:schemeClr val="tx1"/>
                </a:solidFill>
              </a:rPr>
              <a:t>Direct: the light passes through transparent material. </a:t>
            </a:r>
          </a:p>
          <a:p>
            <a:pPr algn="just">
              <a:lnSpc>
                <a:spcPct val="120000"/>
              </a:lnSpc>
              <a:spcBef>
                <a:spcPts val="0"/>
              </a:spcBef>
              <a:buClrTx/>
              <a:buFont typeface="Wingdings" panose="05000000000000000000" pitchFamily="2" charset="2"/>
              <a:buChar char="q"/>
            </a:pPr>
            <a:r>
              <a:rPr lang="en-US" sz="3100" dirty="0">
                <a:solidFill>
                  <a:schemeClr val="tx1"/>
                </a:solidFill>
              </a:rPr>
              <a:t>Direct indirect: is designed to provide generally diffused lighting, with nearly equal distribution in all directions (both up ward and down ward).</a:t>
            </a:r>
          </a:p>
          <a:p>
            <a:pPr algn="just">
              <a:lnSpc>
                <a:spcPct val="120000"/>
              </a:lnSpc>
              <a:spcBef>
                <a:spcPts val="0"/>
              </a:spcBef>
              <a:buClrTx/>
              <a:buFont typeface="Wingdings" panose="05000000000000000000" pitchFamily="2" charset="2"/>
              <a:buChar char="q"/>
            </a:pPr>
            <a:r>
              <a:rPr lang="en-US" sz="3100" dirty="0">
                <a:solidFill>
                  <a:schemeClr val="tx1"/>
                </a:solidFill>
              </a:rPr>
              <a:t>Semi-direct: 60 – 90 per cent of the light is directed downward to the work. The remaining percentage is directed upward. </a:t>
            </a:r>
          </a:p>
          <a:p>
            <a:pPr algn="just">
              <a:lnSpc>
                <a:spcPct val="120000"/>
              </a:lnSpc>
              <a:spcBef>
                <a:spcPts val="0"/>
              </a:spcBef>
              <a:buClrTx/>
              <a:buFont typeface="Wingdings" panose="05000000000000000000" pitchFamily="2" charset="2"/>
              <a:buChar char="q"/>
            </a:pPr>
            <a:r>
              <a:rPr lang="en-US" sz="3100" dirty="0">
                <a:solidFill>
                  <a:schemeClr val="tx1"/>
                </a:solidFill>
              </a:rPr>
              <a:t>Indirect. 90 – 100 per cent of the light is directed towards the ceiling and upper side walls from which it is reflected to all parts of room and 10% of the diffused light falls upon the working area.</a:t>
            </a:r>
          </a:p>
          <a:p>
            <a:pPr algn="just">
              <a:lnSpc>
                <a:spcPct val="120000"/>
              </a:lnSpc>
              <a:spcBef>
                <a:spcPts val="0"/>
              </a:spcBef>
              <a:buClrTx/>
              <a:buFont typeface="Wingdings" panose="05000000000000000000" pitchFamily="2" charset="2"/>
              <a:buChar char="q"/>
            </a:pPr>
            <a:r>
              <a:rPr lang="en-US" sz="3100" dirty="0">
                <a:solidFill>
                  <a:schemeClr val="tx1"/>
                </a:solidFill>
              </a:rPr>
              <a:t>Semi-indirect: </a:t>
            </a: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96200" y="6325127"/>
            <a:ext cx="1428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134009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3800" b="1" dirty="0">
                <a:solidFill>
                  <a:srgbClr val="00B050"/>
                </a:solidFill>
              </a:rPr>
              <a:t>Pollution</a:t>
            </a:r>
            <a:r>
              <a:rPr lang="en-US" sz="3800" dirty="0"/>
              <a:t>.</a:t>
            </a:r>
          </a:p>
          <a:p>
            <a:pPr algn="just">
              <a:lnSpc>
                <a:spcPct val="120000"/>
              </a:lnSpc>
              <a:spcBef>
                <a:spcPts val="0"/>
              </a:spcBef>
              <a:buClrTx/>
              <a:buFont typeface="Wingdings" panose="05000000000000000000" pitchFamily="2" charset="2"/>
              <a:buChar char="q"/>
            </a:pPr>
            <a:r>
              <a:rPr lang="en-US" sz="2800" b="1" dirty="0"/>
              <a:t>Pollution:</a:t>
            </a:r>
            <a:r>
              <a:rPr lang="en-US" sz="2800" dirty="0"/>
              <a:t> This is the introduction of contaminants into the environment in such amount and duration that affect health or adverse change.</a:t>
            </a:r>
          </a:p>
          <a:p>
            <a:pPr algn="just">
              <a:lnSpc>
                <a:spcPct val="120000"/>
              </a:lnSpc>
              <a:spcBef>
                <a:spcPts val="0"/>
              </a:spcBef>
              <a:buClrTx/>
              <a:buFont typeface="Wingdings" panose="05000000000000000000" pitchFamily="2" charset="2"/>
              <a:buChar char="q"/>
            </a:pPr>
            <a:r>
              <a:rPr lang="en-US" sz="2800" b="1" dirty="0"/>
              <a:t>Pollutants: </a:t>
            </a:r>
            <a:r>
              <a:rPr lang="en-US" sz="2800" dirty="0"/>
              <a:t>These are the components of pollution. They can be either foreign substances/energies or naturally occurring contaminants. </a:t>
            </a:r>
          </a:p>
          <a:p>
            <a:pPr algn="just">
              <a:lnSpc>
                <a:spcPct val="120000"/>
              </a:lnSpc>
              <a:spcBef>
                <a:spcPts val="0"/>
              </a:spcBef>
              <a:buClrTx/>
              <a:buFont typeface="Wingdings" panose="05000000000000000000" pitchFamily="2" charset="2"/>
              <a:buChar char="q"/>
            </a:pPr>
            <a:r>
              <a:rPr lang="en-US" sz="2800" b="1" dirty="0"/>
              <a:t>Contaminants: </a:t>
            </a:r>
            <a:r>
              <a:rPr lang="en-US" sz="2800" dirty="0"/>
              <a:t>Biological, chemical, physical, or radiological substance (normally absent in the environment) which, in sufficient concentration, can adversely affect living organisms through air, water, soil, and/or food.</a:t>
            </a:r>
          </a:p>
          <a:p>
            <a:pPr algn="just">
              <a:lnSpc>
                <a:spcPct val="120000"/>
              </a:lnSpc>
              <a:spcBef>
                <a:spcPts val="0"/>
              </a:spcBef>
              <a:buClrTx/>
              <a:buFont typeface="Wingdings" panose="05000000000000000000" pitchFamily="2" charset="2"/>
              <a:buChar char="q"/>
            </a:pPr>
            <a:r>
              <a:rPr lang="en-US" sz="2800" b="1" dirty="0"/>
              <a:t>Ecosystem: </a:t>
            </a:r>
            <a:r>
              <a:rPr lang="en-US" sz="2800" dirty="0"/>
              <a:t>Is a community of living organisms (plants, animals and microbes) in conjunction with the non living components of their environment (things like air, water and mineral soil), interacting as a system.</a:t>
            </a:r>
          </a:p>
          <a:p>
            <a:pPr algn="just">
              <a:lnSpc>
                <a:spcPct val="120000"/>
              </a:lnSpc>
              <a:spcBef>
                <a:spcPts val="0"/>
              </a:spcBef>
              <a:buClrTx/>
              <a:buFont typeface="Wingdings" panose="05000000000000000000" pitchFamily="2" charset="2"/>
              <a:buChar char="q"/>
            </a:pPr>
            <a:endParaRPr lang="en-US" sz="2800" dirty="0"/>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6942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8A8736-6443-4D9B-B13E-566C79BDFF85}"/>
              </a:ext>
            </a:extLst>
          </p:cNvPr>
          <p:cNvSpPr>
            <a:spLocks noGrp="1"/>
          </p:cNvSpPr>
          <p:nvPr>
            <p:ph type="subTitle" idx="1"/>
          </p:nvPr>
        </p:nvSpPr>
        <p:spPr>
          <a:xfrm>
            <a:off x="179388" y="188913"/>
            <a:ext cx="8856662" cy="6480175"/>
          </a:xfrm>
        </p:spPr>
        <p:txBody>
          <a:bodyPr>
            <a:normAutofit fontScale="92500"/>
          </a:bodyPr>
          <a:lstStyle/>
          <a:p>
            <a:pPr algn="l" eaLnBrk="1" hangingPunct="1">
              <a:buFont typeface="Arial" charset="0"/>
              <a:buNone/>
              <a:defRPr/>
            </a:pPr>
            <a:r>
              <a:rPr lang="en-US" sz="2800" dirty="0"/>
              <a:t>5. Water is the greatest solvent known to science and due to this, it is never found pure in nature. </a:t>
            </a:r>
          </a:p>
          <a:p>
            <a:pPr marL="457200" indent="-457200" algn="l" eaLnBrk="1" hangingPunct="1">
              <a:buFont typeface="Arial" panose="020B0604020202020204" pitchFamily="34" charset="0"/>
              <a:buChar char="•"/>
              <a:defRPr/>
            </a:pPr>
            <a:r>
              <a:rPr lang="en-US" sz="2800" dirty="0"/>
              <a:t>Temperature – the higher the temps of water the more it dissolves. </a:t>
            </a:r>
          </a:p>
          <a:p>
            <a:pPr marL="457200" indent="-457200" algn="l" eaLnBrk="1" hangingPunct="1">
              <a:buFont typeface="Arial" panose="020B0604020202020204" pitchFamily="34" charset="0"/>
              <a:buChar char="•"/>
              <a:defRPr/>
            </a:pPr>
            <a:r>
              <a:rPr lang="en-US" sz="2800" dirty="0"/>
              <a:t> softness – the softer water is, the more soluble it becomes.</a:t>
            </a:r>
          </a:p>
          <a:p>
            <a:pPr algn="l" eaLnBrk="1" hangingPunct="1">
              <a:buFont typeface="Arial" charset="0"/>
              <a:buNone/>
              <a:defRPr/>
            </a:pPr>
            <a:r>
              <a:rPr lang="en-US" sz="2800" dirty="0"/>
              <a:t>6. As water passes through the atmosphere, it absorbs CO2, forming carbonic acid which increases the solubility and enables water to dissolve lime and magnesium to form bicarbonates. Referred to as hard water. </a:t>
            </a:r>
          </a:p>
          <a:p>
            <a:pPr algn="l" eaLnBrk="1" hangingPunct="1">
              <a:buFont typeface="Arial" charset="0"/>
              <a:buNone/>
              <a:defRPr/>
            </a:pPr>
            <a:r>
              <a:rPr lang="en-US" sz="2800" dirty="0"/>
              <a:t>7. Water is found in </a:t>
            </a:r>
            <a:r>
              <a:rPr lang="en-US" sz="2800" b="1" dirty="0"/>
              <a:t>three forms </a:t>
            </a:r>
            <a:r>
              <a:rPr lang="en-US" sz="2800" dirty="0"/>
              <a:t>in nature.</a:t>
            </a:r>
          </a:p>
          <a:p>
            <a:pPr marL="2286000" lvl="4" indent="-457200" algn="l" eaLnBrk="1" hangingPunct="1">
              <a:buFont typeface="Wingdings" pitchFamily="2" charset="2"/>
              <a:buChar char="q"/>
              <a:defRPr/>
            </a:pPr>
            <a:r>
              <a:rPr lang="en-US" sz="2400" b="1" dirty="0"/>
              <a:t>solid </a:t>
            </a:r>
            <a:r>
              <a:rPr lang="en-US" sz="2400" dirty="0"/>
              <a:t>– when frozen </a:t>
            </a:r>
          </a:p>
          <a:p>
            <a:pPr marL="2286000" lvl="4" indent="-457200" algn="l" eaLnBrk="1" hangingPunct="1">
              <a:buFont typeface="Wingdings" pitchFamily="2" charset="2"/>
              <a:buChar char="q"/>
              <a:defRPr/>
            </a:pPr>
            <a:r>
              <a:rPr lang="en-US" sz="2400" b="1" dirty="0"/>
              <a:t>liquid</a:t>
            </a:r>
            <a:r>
              <a:rPr lang="en-US" sz="2400" dirty="0"/>
              <a:t> – in aqueous form </a:t>
            </a:r>
          </a:p>
          <a:p>
            <a:pPr marL="2286000" lvl="4" indent="-457200" algn="l" eaLnBrk="1" hangingPunct="1">
              <a:buFont typeface="Wingdings" pitchFamily="2" charset="2"/>
              <a:buChar char="q"/>
              <a:defRPr/>
            </a:pPr>
            <a:r>
              <a:rPr lang="en-US" sz="2400" b="1" dirty="0"/>
              <a:t>gaseous</a:t>
            </a:r>
            <a:r>
              <a:rPr lang="en-US" sz="2400" dirty="0"/>
              <a:t> – in vapor form. </a:t>
            </a:r>
          </a:p>
          <a:p>
            <a:pPr marL="457200" indent="-457200" algn="l" eaLnBrk="1" hangingPunct="1">
              <a:buFont typeface="Arial" panose="020B0604020202020204" pitchFamily="34" charset="0"/>
              <a:buChar char="•"/>
              <a:defRPr/>
            </a:pPr>
            <a:endParaRPr lang="en-US" dirty="0"/>
          </a:p>
        </p:txBody>
      </p:sp>
      <p:sp>
        <p:nvSpPr>
          <p:cNvPr id="4" name="Slide Number Placeholder 1">
            <a:extLst>
              <a:ext uri="{FF2B5EF4-FFF2-40B4-BE49-F238E27FC236}">
                <a16:creationId xmlns:a16="http://schemas.microsoft.com/office/drawing/2014/main" id="{A9AB47CE-A25D-4E79-A72F-1EB19F6DA380}"/>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Sources of Pollution</a:t>
            </a:r>
          </a:p>
          <a:p>
            <a:pPr marL="0" indent="0" algn="just">
              <a:lnSpc>
                <a:spcPct val="120000"/>
              </a:lnSpc>
              <a:spcBef>
                <a:spcPts val="0"/>
              </a:spcBef>
              <a:buClrTx/>
              <a:buNone/>
            </a:pPr>
            <a:r>
              <a:rPr lang="en-US" sz="2600" dirty="0"/>
              <a:t>There are six major sources of environmental pollution:</a:t>
            </a:r>
          </a:p>
          <a:p>
            <a:pPr marL="0" indent="0" algn="just">
              <a:lnSpc>
                <a:spcPct val="120000"/>
              </a:lnSpc>
              <a:spcBef>
                <a:spcPts val="0"/>
              </a:spcBef>
              <a:buClrTx/>
              <a:buNone/>
            </a:pPr>
            <a:r>
              <a:rPr lang="en-US" sz="2600" dirty="0"/>
              <a:t>1. Industrial sources</a:t>
            </a:r>
          </a:p>
          <a:p>
            <a:pPr marL="0" indent="0" algn="just">
              <a:lnSpc>
                <a:spcPct val="120000"/>
              </a:lnSpc>
              <a:spcBef>
                <a:spcPts val="0"/>
              </a:spcBef>
              <a:buClrTx/>
              <a:buNone/>
            </a:pPr>
            <a:r>
              <a:rPr lang="en-US" sz="2600" dirty="0"/>
              <a:t>2. Agricultural sources</a:t>
            </a:r>
          </a:p>
          <a:p>
            <a:pPr marL="0" indent="0" algn="just">
              <a:lnSpc>
                <a:spcPct val="120000"/>
              </a:lnSpc>
              <a:spcBef>
                <a:spcPts val="0"/>
              </a:spcBef>
              <a:buClrTx/>
              <a:buNone/>
            </a:pPr>
            <a:r>
              <a:rPr lang="en-US" sz="2600" dirty="0"/>
              <a:t>3. Biogenic sources</a:t>
            </a:r>
          </a:p>
          <a:p>
            <a:pPr marL="0" indent="0" algn="just">
              <a:lnSpc>
                <a:spcPct val="120000"/>
              </a:lnSpc>
              <a:spcBef>
                <a:spcPts val="0"/>
              </a:spcBef>
              <a:buClrTx/>
              <a:buNone/>
            </a:pPr>
            <a:r>
              <a:rPr lang="en-US" sz="2600" dirty="0"/>
              <a:t>4. Anthropogenic sources</a:t>
            </a:r>
          </a:p>
          <a:p>
            <a:pPr marL="0" indent="0" algn="just">
              <a:lnSpc>
                <a:spcPct val="120000"/>
              </a:lnSpc>
              <a:spcBef>
                <a:spcPts val="0"/>
              </a:spcBef>
              <a:buClrTx/>
              <a:buNone/>
            </a:pPr>
            <a:r>
              <a:rPr lang="en-US" sz="2600" dirty="0"/>
              <a:t>5. Unnatural sources</a:t>
            </a:r>
          </a:p>
          <a:p>
            <a:pPr marL="0" indent="0" algn="just">
              <a:lnSpc>
                <a:spcPct val="120000"/>
              </a:lnSpc>
              <a:spcBef>
                <a:spcPts val="0"/>
              </a:spcBef>
              <a:buClrTx/>
              <a:buNone/>
            </a:pPr>
            <a:r>
              <a:rPr lang="en-US" sz="2600" dirty="0"/>
              <a:t>6. Extra-terrestrial sources.</a:t>
            </a:r>
          </a:p>
          <a:p>
            <a:pPr marL="0" indent="0" algn="just">
              <a:lnSpc>
                <a:spcPct val="120000"/>
              </a:lnSpc>
              <a:spcBef>
                <a:spcPts val="0"/>
              </a:spcBef>
              <a:buClrTx/>
              <a:buNone/>
            </a:pPr>
            <a:r>
              <a:rPr lang="en-US" sz="2600" b="1" dirty="0">
                <a:solidFill>
                  <a:srgbClr val="00B050"/>
                </a:solidFill>
              </a:rPr>
              <a:t>Types of Pollution</a:t>
            </a:r>
          </a:p>
          <a:p>
            <a:pPr marL="0" indent="0" algn="just">
              <a:lnSpc>
                <a:spcPct val="120000"/>
              </a:lnSpc>
              <a:spcBef>
                <a:spcPts val="0"/>
              </a:spcBef>
              <a:buClrTx/>
              <a:buNone/>
            </a:pPr>
            <a:r>
              <a:rPr lang="en-US" sz="2600" b="1" dirty="0">
                <a:solidFill>
                  <a:srgbClr val="00B050"/>
                </a:solidFill>
              </a:rPr>
              <a:t>[Major types of pollution]</a:t>
            </a:r>
          </a:p>
          <a:p>
            <a:pPr marL="514350" indent="-514350" algn="just">
              <a:lnSpc>
                <a:spcPct val="120000"/>
              </a:lnSpc>
              <a:spcBef>
                <a:spcPts val="0"/>
              </a:spcBef>
              <a:buClrTx/>
              <a:buFont typeface="+mj-lt"/>
              <a:buAutoNum type="arabicPeriod"/>
            </a:pPr>
            <a:r>
              <a:rPr lang="en-US" sz="2600" dirty="0"/>
              <a:t>Air/ atmosphere pollution</a:t>
            </a:r>
          </a:p>
          <a:p>
            <a:pPr marL="514350" indent="-514350" algn="just">
              <a:lnSpc>
                <a:spcPct val="120000"/>
              </a:lnSpc>
              <a:spcBef>
                <a:spcPts val="0"/>
              </a:spcBef>
              <a:buClrTx/>
              <a:buFont typeface="+mj-lt"/>
              <a:buAutoNum type="arabicPeriod"/>
            </a:pPr>
            <a:r>
              <a:rPr lang="en-US" sz="2600" dirty="0"/>
              <a:t>Water pollution</a:t>
            </a:r>
          </a:p>
          <a:p>
            <a:pPr marL="514350" indent="-514350" algn="just">
              <a:lnSpc>
                <a:spcPct val="120000"/>
              </a:lnSpc>
              <a:spcBef>
                <a:spcPts val="0"/>
              </a:spcBef>
              <a:buClrTx/>
              <a:buFont typeface="+mj-lt"/>
              <a:buAutoNum type="arabicPeriod"/>
            </a:pPr>
            <a:r>
              <a:rPr lang="en-US" sz="2600" dirty="0"/>
              <a:t>Land / soil pollution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24998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3100" b="1" dirty="0">
                <a:solidFill>
                  <a:srgbClr val="00B050"/>
                </a:solidFill>
              </a:rPr>
              <a:t>Others types of pollution</a:t>
            </a:r>
          </a:p>
          <a:p>
            <a:pPr marL="514350" indent="-514350" algn="just">
              <a:lnSpc>
                <a:spcPct val="120000"/>
              </a:lnSpc>
              <a:spcBef>
                <a:spcPts val="0"/>
              </a:spcBef>
              <a:buClrTx/>
              <a:buFont typeface="+mj-lt"/>
              <a:buAutoNum type="arabicParenR"/>
            </a:pPr>
            <a:r>
              <a:rPr lang="fr-FR" sz="3300" dirty="0"/>
              <a:t>Noise pollution</a:t>
            </a:r>
          </a:p>
          <a:p>
            <a:pPr marL="514350" indent="-514350" algn="just">
              <a:lnSpc>
                <a:spcPct val="120000"/>
              </a:lnSpc>
              <a:spcBef>
                <a:spcPts val="0"/>
              </a:spcBef>
              <a:buClrTx/>
              <a:buFont typeface="+mj-lt"/>
              <a:buAutoNum type="arabicParenR"/>
            </a:pPr>
            <a:r>
              <a:rPr lang="fr-FR" sz="3300" dirty="0"/>
              <a:t>Thermal pollution</a:t>
            </a:r>
          </a:p>
          <a:p>
            <a:pPr marL="514350" indent="-514350" algn="just">
              <a:lnSpc>
                <a:spcPct val="120000"/>
              </a:lnSpc>
              <a:spcBef>
                <a:spcPts val="0"/>
              </a:spcBef>
              <a:buClrTx/>
              <a:buFont typeface="+mj-lt"/>
              <a:buAutoNum type="arabicParenR"/>
            </a:pPr>
            <a:r>
              <a:rPr lang="fr-FR" sz="3300" dirty="0"/>
              <a:t>Radioactive pollution</a:t>
            </a:r>
          </a:p>
          <a:p>
            <a:pPr marL="514350" indent="-514350" algn="just">
              <a:lnSpc>
                <a:spcPct val="120000"/>
              </a:lnSpc>
              <a:spcBef>
                <a:spcPts val="0"/>
              </a:spcBef>
              <a:buClrTx/>
              <a:buFont typeface="+mj-lt"/>
              <a:buAutoNum type="arabicParenR"/>
            </a:pPr>
            <a:r>
              <a:rPr lang="fr-FR" sz="3300" dirty="0"/>
              <a:t>Visual pollution</a:t>
            </a:r>
          </a:p>
          <a:p>
            <a:pPr marL="514350" indent="-514350" algn="just">
              <a:lnSpc>
                <a:spcPct val="120000"/>
              </a:lnSpc>
              <a:spcBef>
                <a:spcPts val="0"/>
              </a:spcBef>
              <a:buClrTx/>
              <a:buFont typeface="+mj-lt"/>
              <a:buAutoNum type="arabicParenR"/>
            </a:pPr>
            <a:r>
              <a:rPr lang="fr-FR" sz="3300" dirty="0"/>
              <a:t>Light pollution</a:t>
            </a:r>
          </a:p>
          <a:p>
            <a:pPr marL="514350" indent="-514350" algn="just">
              <a:lnSpc>
                <a:spcPct val="120000"/>
              </a:lnSpc>
              <a:spcBef>
                <a:spcPts val="0"/>
              </a:spcBef>
              <a:buClrTx/>
              <a:buFont typeface="+mj-lt"/>
              <a:buAutoNum type="arabicParenR"/>
            </a:pPr>
            <a:r>
              <a:rPr lang="fr-FR" sz="3300" dirty="0"/>
              <a:t>Marine pollution </a:t>
            </a:r>
          </a:p>
          <a:p>
            <a:pPr algn="just">
              <a:lnSpc>
                <a:spcPct val="120000"/>
              </a:lnSpc>
              <a:spcBef>
                <a:spcPts val="0"/>
              </a:spcBef>
              <a:buClrTx/>
              <a:buFont typeface="Wingdings" panose="05000000000000000000" pitchFamily="2" charset="2"/>
              <a:buChar char="q"/>
            </a:pPr>
            <a:r>
              <a:rPr lang="en-US" sz="2800" b="1" dirty="0"/>
              <a:t>Air pollution </a:t>
            </a:r>
            <a:r>
              <a:rPr lang="en-US" sz="2800" dirty="0"/>
              <a:t>- It is any contamination of the atmosphere that disturbs the natural composition and chemistry of the air. </a:t>
            </a:r>
          </a:p>
          <a:p>
            <a:pPr algn="just">
              <a:lnSpc>
                <a:spcPct val="120000"/>
              </a:lnSpc>
              <a:spcBef>
                <a:spcPts val="0"/>
              </a:spcBef>
              <a:buClrTx/>
              <a:buFont typeface="Wingdings" panose="05000000000000000000" pitchFamily="2" charset="2"/>
              <a:buChar char="q"/>
            </a:pPr>
            <a:r>
              <a:rPr lang="en-US" sz="2800" dirty="0"/>
              <a:t>It occurs when gases, dust particles, fumes (or smoke) or odour are introduced into the atmosphere in a way that makes it harmful to humans, animals and plant.</a:t>
            </a:r>
          </a:p>
          <a:p>
            <a:pPr algn="just">
              <a:lnSpc>
                <a:spcPct val="120000"/>
              </a:lnSpc>
              <a:spcBef>
                <a:spcPts val="0"/>
              </a:spcBef>
              <a:buClrTx/>
              <a:buFont typeface="Wingdings" panose="05000000000000000000" pitchFamily="2" charset="2"/>
              <a:buChar char="q"/>
            </a:pPr>
            <a:r>
              <a:rPr lang="en-US" sz="2800" dirty="0"/>
              <a:t>Common air pollutants - Carbon monoxide, Lead, Sulfur Dioxide, Particulate Matter, Nitrogen Dioxide, Ozone (Ground-level ozone).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6316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62500" lnSpcReduction="20000"/>
          </a:bodyPr>
          <a:lstStyle/>
          <a:p>
            <a:pPr algn="just">
              <a:lnSpc>
                <a:spcPct val="120000"/>
              </a:lnSpc>
              <a:spcBef>
                <a:spcPts val="0"/>
              </a:spcBef>
              <a:buClrTx/>
              <a:buFont typeface="Wingdings" panose="05000000000000000000" pitchFamily="2" charset="2"/>
              <a:buChar char="q"/>
            </a:pPr>
            <a:r>
              <a:rPr lang="en-US" sz="3200" b="1" dirty="0">
                <a:solidFill>
                  <a:schemeClr val="tx1"/>
                </a:solidFill>
              </a:rPr>
              <a:t>SOIL POLLUTION </a:t>
            </a:r>
            <a:r>
              <a:rPr lang="en-US" sz="3200" dirty="0">
                <a:solidFill>
                  <a:schemeClr val="tx1"/>
                </a:solidFill>
              </a:rPr>
              <a:t>- This is the contamination of soil causing adverse effects on living organisms in it.</a:t>
            </a:r>
          </a:p>
          <a:p>
            <a:pPr algn="just">
              <a:lnSpc>
                <a:spcPct val="120000"/>
              </a:lnSpc>
              <a:spcBef>
                <a:spcPts val="0"/>
              </a:spcBef>
              <a:buClrTx/>
              <a:buFont typeface="Wingdings" panose="05000000000000000000" pitchFamily="2" charset="2"/>
              <a:buChar char="q"/>
            </a:pPr>
            <a:r>
              <a:rPr lang="en-US" sz="3200" dirty="0">
                <a:solidFill>
                  <a:schemeClr val="tx1"/>
                </a:solidFill>
              </a:rPr>
              <a:t>It  is the degradation of the earth's surface caused by a misuse of resources and improper disposal of waste. </a:t>
            </a:r>
          </a:p>
          <a:p>
            <a:pPr algn="just">
              <a:lnSpc>
                <a:spcPct val="120000"/>
              </a:lnSpc>
              <a:spcBef>
                <a:spcPts val="0"/>
              </a:spcBef>
              <a:buClrTx/>
              <a:buFont typeface="Wingdings" panose="05000000000000000000" pitchFamily="2" charset="2"/>
              <a:buChar char="q"/>
            </a:pPr>
            <a:r>
              <a:rPr lang="en-US" sz="3200" dirty="0">
                <a:solidFill>
                  <a:schemeClr val="tx1"/>
                </a:solidFill>
              </a:rPr>
              <a:t>The pollution of soil affects the entire ecosystem as it is the source of food/nutrition of all the living beings on earth. </a:t>
            </a:r>
          </a:p>
          <a:p>
            <a:pPr algn="just">
              <a:lnSpc>
                <a:spcPct val="120000"/>
              </a:lnSpc>
              <a:spcBef>
                <a:spcPts val="0"/>
              </a:spcBef>
              <a:buClrTx/>
              <a:buFont typeface="Wingdings" panose="05000000000000000000" pitchFamily="2" charset="2"/>
              <a:buChar char="q"/>
            </a:pPr>
            <a:r>
              <a:rPr lang="en-US" sz="3200" dirty="0">
                <a:solidFill>
                  <a:schemeClr val="tx1"/>
                </a:solidFill>
              </a:rPr>
              <a:t>Causes of soil pollution - Soil erosion, Industrial wastes, Urban wastes, Agricultural practice, Biological agents:</a:t>
            </a:r>
          </a:p>
          <a:p>
            <a:pPr algn="just">
              <a:lnSpc>
                <a:spcPct val="120000"/>
              </a:lnSpc>
              <a:spcBef>
                <a:spcPts val="0"/>
              </a:spcBef>
              <a:buClrTx/>
              <a:buFont typeface="Wingdings" panose="05000000000000000000" pitchFamily="2" charset="2"/>
              <a:buChar char="q"/>
            </a:pPr>
            <a:r>
              <a:rPr lang="en-US" sz="3800" b="1" dirty="0">
                <a:solidFill>
                  <a:schemeClr val="tx1"/>
                </a:solidFill>
              </a:rPr>
              <a:t>WATER POLLUTION </a:t>
            </a:r>
            <a:r>
              <a:rPr lang="en-US" sz="3800" dirty="0">
                <a:solidFill>
                  <a:schemeClr val="tx1"/>
                </a:solidFill>
              </a:rPr>
              <a:t>- It is the contamination of water bodies (e.g. lakes, rivers, oceans, aquifers and groundwater). </a:t>
            </a:r>
          </a:p>
          <a:p>
            <a:pPr algn="just">
              <a:lnSpc>
                <a:spcPct val="120000"/>
              </a:lnSpc>
              <a:spcBef>
                <a:spcPts val="0"/>
              </a:spcBef>
              <a:buClrTx/>
              <a:buFont typeface="Wingdings" panose="05000000000000000000" pitchFamily="2" charset="2"/>
              <a:buChar char="q"/>
            </a:pPr>
            <a:r>
              <a:rPr lang="en-US" sz="3200" dirty="0">
                <a:solidFill>
                  <a:schemeClr val="tx1"/>
                </a:solidFill>
              </a:rPr>
              <a:t>Occurs when pollutants are discharged directly or indirectly into water bodies without adequate treatment to remove harmful compounds.</a:t>
            </a:r>
          </a:p>
          <a:p>
            <a:pPr algn="just">
              <a:lnSpc>
                <a:spcPct val="120000"/>
              </a:lnSpc>
              <a:spcBef>
                <a:spcPts val="0"/>
              </a:spcBef>
              <a:buClrTx/>
              <a:buFont typeface="Wingdings" panose="05000000000000000000" pitchFamily="2" charset="2"/>
              <a:buChar char="q"/>
            </a:pPr>
            <a:r>
              <a:rPr lang="en-US" sz="3200" dirty="0">
                <a:solidFill>
                  <a:schemeClr val="tx1"/>
                </a:solidFill>
              </a:rPr>
              <a:t>Any change or modification in the physical, chemical and biological properties of water that has a detrimental consequence on living things. </a:t>
            </a:r>
          </a:p>
          <a:p>
            <a:pPr algn="just">
              <a:lnSpc>
                <a:spcPct val="120000"/>
              </a:lnSpc>
              <a:spcBef>
                <a:spcPts val="0"/>
              </a:spcBef>
              <a:buClrTx/>
              <a:buFont typeface="Wingdings" panose="05000000000000000000" pitchFamily="2" charset="2"/>
              <a:buChar char="q"/>
            </a:pPr>
            <a:r>
              <a:rPr lang="en-US" sz="3200" dirty="0">
                <a:solidFill>
                  <a:schemeClr val="tx1"/>
                </a:solidFill>
              </a:rPr>
              <a:t>Sources and causes of water pollution – Microbial, Persistent organic chemicals, Solid waste, chemical, Oxygen demanding substances, Oil pollution, Plants Nutrients (Eutrophication), Suspended Matter.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720724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55000" lnSpcReduction="20000"/>
          </a:bodyPr>
          <a:lstStyle/>
          <a:p>
            <a:pPr algn="just">
              <a:lnSpc>
                <a:spcPct val="120000"/>
              </a:lnSpc>
              <a:spcBef>
                <a:spcPts val="0"/>
              </a:spcBef>
              <a:buClrTx/>
              <a:buFont typeface="Wingdings" panose="05000000000000000000" pitchFamily="2" charset="2"/>
              <a:buChar char="q"/>
            </a:pPr>
            <a:r>
              <a:rPr lang="en-US" sz="3800" b="1" dirty="0">
                <a:solidFill>
                  <a:schemeClr val="tx1"/>
                </a:solidFill>
              </a:rPr>
              <a:t>NOISE POLLUTION </a:t>
            </a:r>
            <a:r>
              <a:rPr lang="en-US" sz="3800" dirty="0">
                <a:solidFill>
                  <a:schemeClr val="tx1"/>
                </a:solidFill>
              </a:rPr>
              <a:t>- Sound becomes unwanted when it either interferes with normal activities such as sleeping, conversation, or disrupts or diminishes one’s quality of life.</a:t>
            </a:r>
          </a:p>
          <a:p>
            <a:pPr algn="just">
              <a:lnSpc>
                <a:spcPct val="120000"/>
              </a:lnSpc>
              <a:spcBef>
                <a:spcPts val="0"/>
              </a:spcBef>
              <a:buClrTx/>
              <a:buFont typeface="Wingdings" panose="05000000000000000000" pitchFamily="2" charset="2"/>
              <a:buChar char="q"/>
            </a:pPr>
            <a:r>
              <a:rPr lang="en-US" sz="3800" dirty="0">
                <a:solidFill>
                  <a:schemeClr val="tx1"/>
                </a:solidFill>
              </a:rPr>
              <a:t>Noise (or sound) is measured in the units of decibels and is denoted by the </a:t>
            </a:r>
            <a:r>
              <a:rPr lang="en-US" sz="3800" dirty="0" err="1">
                <a:solidFill>
                  <a:schemeClr val="tx1"/>
                </a:solidFill>
              </a:rPr>
              <a:t>dB.</a:t>
            </a:r>
            <a:r>
              <a:rPr lang="en-US" sz="3800" dirty="0">
                <a:solidFill>
                  <a:schemeClr val="tx1"/>
                </a:solidFill>
              </a:rPr>
              <a:t>  Noise which is more than 115 dB is tolerant. </a:t>
            </a:r>
            <a:r>
              <a:rPr lang="en-US" sz="4400" dirty="0">
                <a:solidFill>
                  <a:schemeClr val="tx1"/>
                </a:solidFill>
              </a:rPr>
              <a:t>The industrial limit of sound in the industries must be 75 dB according to the WHO</a:t>
            </a:r>
          </a:p>
          <a:p>
            <a:pPr algn="just">
              <a:lnSpc>
                <a:spcPct val="120000"/>
              </a:lnSpc>
              <a:spcBef>
                <a:spcPts val="0"/>
              </a:spcBef>
              <a:buClrTx/>
              <a:buFont typeface="Wingdings" panose="05000000000000000000" pitchFamily="2" charset="2"/>
              <a:buChar char="q"/>
            </a:pPr>
            <a:r>
              <a:rPr lang="en-US" sz="4400" dirty="0">
                <a:solidFill>
                  <a:schemeClr val="tx1"/>
                </a:solidFill>
              </a:rPr>
              <a:t>Sources of noise pollution - Household sources, Social events, Commercial and industrial activities, transportation</a:t>
            </a:r>
          </a:p>
          <a:p>
            <a:pPr algn="just">
              <a:lnSpc>
                <a:spcPct val="120000"/>
              </a:lnSpc>
              <a:spcBef>
                <a:spcPts val="0"/>
              </a:spcBef>
              <a:buClrTx/>
              <a:buFont typeface="Wingdings" panose="05000000000000000000" pitchFamily="2" charset="2"/>
              <a:buChar char="q"/>
            </a:pPr>
            <a:r>
              <a:rPr lang="en-US" sz="4400" b="1" dirty="0">
                <a:solidFill>
                  <a:schemeClr val="tx1"/>
                </a:solidFill>
              </a:rPr>
              <a:t>THERMAL POLLUTION </a:t>
            </a:r>
            <a:r>
              <a:rPr lang="en-US" sz="4400" dirty="0">
                <a:solidFill>
                  <a:schemeClr val="tx1"/>
                </a:solidFill>
              </a:rPr>
              <a:t>- This is the rising air/water temperature so that it becomes harmful to human being and other organisms.</a:t>
            </a:r>
          </a:p>
          <a:p>
            <a:pPr algn="just">
              <a:lnSpc>
                <a:spcPct val="120000"/>
              </a:lnSpc>
              <a:spcBef>
                <a:spcPts val="0"/>
              </a:spcBef>
              <a:buClrTx/>
              <a:buFont typeface="Wingdings" panose="05000000000000000000" pitchFamily="2" charset="2"/>
              <a:buChar char="q"/>
            </a:pPr>
            <a:r>
              <a:rPr lang="en-US" sz="4400" dirty="0">
                <a:solidFill>
                  <a:schemeClr val="tx1"/>
                </a:solidFill>
              </a:rPr>
              <a:t>Sources of thermal pollution - Thermal power station, Nuclear power plants, Petroleum refiners, Domestic sewage.</a:t>
            </a:r>
          </a:p>
          <a:p>
            <a:pPr algn="just">
              <a:lnSpc>
                <a:spcPct val="120000"/>
              </a:lnSpc>
              <a:spcBef>
                <a:spcPts val="0"/>
              </a:spcBef>
              <a:buClrTx/>
              <a:buFont typeface="Wingdings" panose="05000000000000000000" pitchFamily="2" charset="2"/>
              <a:buChar char="q"/>
            </a:pPr>
            <a:r>
              <a:rPr lang="en-US" sz="4400" b="1" dirty="0">
                <a:solidFill>
                  <a:schemeClr val="tx1"/>
                </a:solidFill>
              </a:rPr>
              <a:t>Marine pollution </a:t>
            </a:r>
            <a:r>
              <a:rPr lang="en-US" sz="4400" dirty="0">
                <a:solidFill>
                  <a:schemeClr val="tx1"/>
                </a:solidFill>
              </a:rPr>
              <a:t>– contamination of the sea. </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022523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3100" b="1" dirty="0">
                <a:solidFill>
                  <a:schemeClr val="tx1"/>
                </a:solidFill>
              </a:rPr>
              <a:t>Radioactive Pollution (Nuclear Hazards) </a:t>
            </a:r>
            <a:r>
              <a:rPr lang="en-US" sz="3100" dirty="0">
                <a:solidFill>
                  <a:schemeClr val="tx1"/>
                </a:solidFill>
              </a:rPr>
              <a:t>- Radioactivity is produced by the spontaneous decay of the isotopes of some elements, whose nuclei are unstable.</a:t>
            </a:r>
          </a:p>
          <a:p>
            <a:pPr algn="just">
              <a:lnSpc>
                <a:spcPct val="120000"/>
              </a:lnSpc>
              <a:spcBef>
                <a:spcPts val="0"/>
              </a:spcBef>
              <a:buClrTx/>
              <a:buFont typeface="Wingdings" panose="05000000000000000000" pitchFamily="2" charset="2"/>
              <a:buChar char="q"/>
            </a:pPr>
            <a:r>
              <a:rPr lang="en-US" sz="3100" dirty="0">
                <a:solidFill>
                  <a:schemeClr val="tx1"/>
                </a:solidFill>
              </a:rPr>
              <a:t>Five types of radiation may occur: alpha, beta particles, neutrons, gamma rays and x-rays.</a:t>
            </a:r>
          </a:p>
          <a:p>
            <a:pPr algn="just">
              <a:lnSpc>
                <a:spcPct val="120000"/>
              </a:lnSpc>
              <a:spcBef>
                <a:spcPts val="0"/>
              </a:spcBef>
              <a:buClrTx/>
              <a:buFont typeface="Wingdings" panose="05000000000000000000" pitchFamily="2" charset="2"/>
              <a:buChar char="q"/>
            </a:pPr>
            <a:r>
              <a:rPr lang="en-US" sz="3100" dirty="0">
                <a:solidFill>
                  <a:schemeClr val="tx1"/>
                </a:solidFill>
              </a:rPr>
              <a:t>Sources of man-made Radiation - Nuclear reactors, Commercial and military reactors, Nuclear installations</a:t>
            </a:r>
          </a:p>
          <a:p>
            <a:pPr algn="just">
              <a:lnSpc>
                <a:spcPct val="120000"/>
              </a:lnSpc>
              <a:spcBef>
                <a:spcPts val="0"/>
              </a:spcBef>
              <a:buClrTx/>
              <a:buFont typeface="Wingdings" panose="05000000000000000000" pitchFamily="2" charset="2"/>
              <a:buChar char="q"/>
            </a:pPr>
            <a:r>
              <a:rPr lang="en-US" sz="3100" b="1" dirty="0">
                <a:solidFill>
                  <a:schemeClr val="tx1"/>
                </a:solidFill>
              </a:rPr>
              <a:t>Light pollution:  </a:t>
            </a:r>
            <a:r>
              <a:rPr lang="en-US" sz="3100" dirty="0">
                <a:solidFill>
                  <a:schemeClr val="tx1"/>
                </a:solidFill>
              </a:rPr>
              <a:t>Includes light trespass, over-illumination and astronomical interference. </a:t>
            </a:r>
          </a:p>
          <a:p>
            <a:pPr algn="just">
              <a:lnSpc>
                <a:spcPct val="120000"/>
              </a:lnSpc>
              <a:spcBef>
                <a:spcPts val="0"/>
              </a:spcBef>
              <a:buClrTx/>
              <a:buFont typeface="Wingdings" panose="05000000000000000000" pitchFamily="2" charset="2"/>
              <a:buChar char="q"/>
            </a:pPr>
            <a:r>
              <a:rPr lang="en-US" sz="3100" b="1" dirty="0">
                <a:solidFill>
                  <a:schemeClr val="tx1"/>
                </a:solidFill>
              </a:rPr>
              <a:t>Visual pollution:  </a:t>
            </a:r>
            <a:r>
              <a:rPr lang="en-US" sz="3100" dirty="0">
                <a:solidFill>
                  <a:schemeClr val="tx1"/>
                </a:solidFill>
              </a:rPr>
              <a:t>Which can refer to the presence of overhead power lines, motorway billboards, landforms, open storage of trash, municipal solid waste or space debris.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88445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dirty="0">
                <a:solidFill>
                  <a:srgbClr val="00B050"/>
                </a:solidFill>
              </a:rPr>
              <a:t>POLLUTION PREVENTION AND CONTROL STRATEGIES: </a:t>
            </a:r>
          </a:p>
          <a:p>
            <a:pPr marL="0" indent="0" algn="just">
              <a:lnSpc>
                <a:spcPct val="120000"/>
              </a:lnSpc>
              <a:spcBef>
                <a:spcPts val="0"/>
              </a:spcBef>
              <a:buClrTx/>
              <a:buNone/>
            </a:pPr>
            <a:r>
              <a:rPr lang="en-US" sz="3100" b="1" dirty="0">
                <a:solidFill>
                  <a:schemeClr val="tx1"/>
                </a:solidFill>
              </a:rPr>
              <a:t>(A) Industrial prevention &amp; control strategies</a:t>
            </a:r>
          </a:p>
          <a:p>
            <a:pPr marL="0" indent="0" algn="just">
              <a:lnSpc>
                <a:spcPct val="120000"/>
              </a:lnSpc>
              <a:spcBef>
                <a:spcPts val="0"/>
              </a:spcBef>
              <a:buClrTx/>
              <a:buNone/>
            </a:pPr>
            <a:r>
              <a:rPr lang="en-US" sz="3100" dirty="0">
                <a:solidFill>
                  <a:schemeClr val="tx1"/>
                </a:solidFill>
              </a:rPr>
              <a:t>1. </a:t>
            </a:r>
            <a:r>
              <a:rPr lang="en-US" sz="3100" u="sng" dirty="0">
                <a:solidFill>
                  <a:schemeClr val="tx1"/>
                </a:solidFill>
              </a:rPr>
              <a:t>Waste minimization </a:t>
            </a:r>
            <a:r>
              <a:rPr lang="en-US" sz="3100" dirty="0">
                <a:solidFill>
                  <a:schemeClr val="tx1"/>
                </a:solidFill>
              </a:rPr>
              <a:t>- Source reduction, Reuse, Recycling, Toxic chemical substitution, Production process modification, Production modernization</a:t>
            </a:r>
          </a:p>
          <a:p>
            <a:pPr marL="0" indent="0" algn="just">
              <a:lnSpc>
                <a:spcPct val="120000"/>
              </a:lnSpc>
              <a:spcBef>
                <a:spcPts val="0"/>
              </a:spcBef>
              <a:buClrTx/>
              <a:buNone/>
            </a:pPr>
            <a:r>
              <a:rPr lang="en-US" sz="3100" dirty="0">
                <a:solidFill>
                  <a:schemeClr val="tx1"/>
                </a:solidFill>
              </a:rPr>
              <a:t>2. </a:t>
            </a:r>
            <a:r>
              <a:rPr lang="en-US" sz="3100" u="sng" dirty="0">
                <a:solidFill>
                  <a:schemeClr val="tx1"/>
                </a:solidFill>
              </a:rPr>
              <a:t>Cleaner production </a:t>
            </a:r>
            <a:r>
              <a:rPr lang="en-US" sz="3100" dirty="0">
                <a:solidFill>
                  <a:schemeClr val="tx1"/>
                </a:solidFill>
              </a:rPr>
              <a:t>- It is a preventive, company-specific environmental protection initiative. It is intended to minimize waste and emissions maximizing product output.</a:t>
            </a:r>
          </a:p>
          <a:p>
            <a:pPr marL="0" indent="0" algn="just">
              <a:lnSpc>
                <a:spcPct val="120000"/>
              </a:lnSpc>
              <a:spcBef>
                <a:spcPts val="0"/>
              </a:spcBef>
              <a:buClrTx/>
              <a:buNone/>
            </a:pPr>
            <a:r>
              <a:rPr lang="en-US" sz="3100" dirty="0">
                <a:solidFill>
                  <a:schemeClr val="tx1"/>
                </a:solidFill>
              </a:rPr>
              <a:t>3. </a:t>
            </a:r>
            <a:r>
              <a:rPr lang="en-US" sz="3100" u="sng" dirty="0">
                <a:solidFill>
                  <a:schemeClr val="tx1"/>
                </a:solidFill>
              </a:rPr>
              <a:t>Capacity training and development </a:t>
            </a:r>
          </a:p>
          <a:p>
            <a:pPr marL="0" indent="0" algn="just">
              <a:lnSpc>
                <a:spcPct val="120000"/>
              </a:lnSpc>
              <a:spcBef>
                <a:spcPts val="0"/>
              </a:spcBef>
              <a:buClrTx/>
              <a:buNone/>
            </a:pPr>
            <a:r>
              <a:rPr lang="en-US" sz="3100" dirty="0">
                <a:solidFill>
                  <a:schemeClr val="tx1"/>
                </a:solidFill>
              </a:rPr>
              <a:t>4. </a:t>
            </a:r>
            <a:r>
              <a:rPr lang="en-US" sz="3100" u="sng" dirty="0">
                <a:solidFill>
                  <a:schemeClr val="tx1"/>
                </a:solidFill>
              </a:rPr>
              <a:t>Treatment of waste </a:t>
            </a:r>
            <a:r>
              <a:rPr lang="en-US" sz="3100" dirty="0">
                <a:solidFill>
                  <a:schemeClr val="tx1"/>
                </a:solidFill>
              </a:rPr>
              <a:t>to an acceptable levels before discharging - Sewage treatment, Industrial wastewater treatment </a:t>
            </a:r>
          </a:p>
          <a:p>
            <a:pPr marL="0" indent="0" algn="just">
              <a:lnSpc>
                <a:spcPct val="120000"/>
              </a:lnSpc>
              <a:spcBef>
                <a:spcPts val="0"/>
              </a:spcBef>
              <a:buClrTx/>
              <a:buNone/>
            </a:pPr>
            <a:r>
              <a:rPr lang="en-US" sz="3100" dirty="0">
                <a:solidFill>
                  <a:schemeClr val="tx1"/>
                </a:solidFill>
              </a:rPr>
              <a:t>5</a:t>
            </a:r>
            <a:r>
              <a:rPr lang="en-US" sz="3100" u="sng" dirty="0">
                <a:solidFill>
                  <a:schemeClr val="tx1"/>
                </a:solidFill>
              </a:rPr>
              <a:t>. Improvement </a:t>
            </a:r>
            <a:r>
              <a:rPr lang="en-US" sz="3100" dirty="0">
                <a:solidFill>
                  <a:schemeClr val="tx1"/>
                </a:solidFill>
              </a:rPr>
              <a:t>in operation and maintenance of plants – use of pollution control devices, Dust collection systems, devices</a:t>
            </a:r>
          </a:p>
          <a:p>
            <a:pPr marL="0" indent="0" algn="just">
              <a:lnSpc>
                <a:spcPct val="120000"/>
              </a:lnSpc>
              <a:spcBef>
                <a:spcPts val="0"/>
              </a:spcBef>
              <a:buClrTx/>
              <a:buNone/>
            </a:pPr>
            <a:r>
              <a:rPr lang="en-US" sz="3100" dirty="0">
                <a:solidFill>
                  <a:schemeClr val="tx1"/>
                </a:solidFill>
              </a:rPr>
              <a:t>6.</a:t>
            </a:r>
            <a:r>
              <a:rPr lang="en-US" sz="3100" u="sng" dirty="0">
                <a:solidFill>
                  <a:schemeClr val="tx1"/>
                </a:solidFill>
              </a:rPr>
              <a:t>Awareness</a:t>
            </a:r>
            <a:r>
              <a:rPr lang="en-US" sz="3100" dirty="0">
                <a:solidFill>
                  <a:schemeClr val="tx1"/>
                </a:solidFill>
              </a:rPr>
              <a:t> </a:t>
            </a:r>
          </a:p>
          <a:p>
            <a:pPr marL="0" indent="0" algn="just">
              <a:lnSpc>
                <a:spcPct val="120000"/>
              </a:lnSpc>
              <a:spcBef>
                <a:spcPts val="0"/>
              </a:spcBef>
              <a:buClrTx/>
              <a:buNone/>
            </a:pPr>
            <a:r>
              <a:rPr lang="en-US" sz="3100" dirty="0">
                <a:solidFill>
                  <a:schemeClr val="tx1"/>
                </a:solidFill>
              </a:rPr>
              <a:t>7. </a:t>
            </a:r>
            <a:r>
              <a:rPr lang="en-US" sz="3100" u="sng" dirty="0">
                <a:solidFill>
                  <a:schemeClr val="tx1"/>
                </a:solidFill>
              </a:rPr>
              <a:t>Environmental Statistics and Mapping</a:t>
            </a:r>
          </a:p>
          <a:p>
            <a:pPr marL="0" indent="0" algn="just">
              <a:lnSpc>
                <a:spcPct val="120000"/>
              </a:lnSpc>
              <a:spcBef>
                <a:spcPts val="0"/>
              </a:spcBef>
              <a:buClrTx/>
              <a:buNone/>
            </a:pPr>
            <a:r>
              <a:rPr lang="en-US" sz="3100" dirty="0">
                <a:solidFill>
                  <a:schemeClr val="tx1"/>
                </a:solidFill>
              </a:rPr>
              <a:t>8. Enacting </a:t>
            </a:r>
            <a:r>
              <a:rPr lang="en-US" sz="3100" u="sng" dirty="0">
                <a:solidFill>
                  <a:schemeClr val="tx1"/>
                </a:solidFill>
              </a:rPr>
              <a:t>legislation</a:t>
            </a:r>
            <a:r>
              <a:rPr lang="en-US" sz="3100" dirty="0">
                <a:solidFill>
                  <a:schemeClr val="tx1"/>
                </a:solidFill>
              </a:rPr>
              <a:t> to regulate various types of pollution</a:t>
            </a: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31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430033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3100" b="1" dirty="0">
                <a:solidFill>
                  <a:srgbClr val="00B050"/>
                </a:solidFill>
              </a:rPr>
              <a:t>Pollution Prevention and Control Strategies at home</a:t>
            </a:r>
          </a:p>
          <a:p>
            <a:pPr algn="just">
              <a:lnSpc>
                <a:spcPct val="120000"/>
              </a:lnSpc>
              <a:spcBef>
                <a:spcPts val="0"/>
              </a:spcBef>
              <a:buClrTx/>
              <a:buFont typeface="Wingdings" panose="05000000000000000000" pitchFamily="2" charset="2"/>
              <a:buChar char="q"/>
            </a:pPr>
            <a:r>
              <a:rPr lang="en-US" sz="3100" dirty="0">
                <a:solidFill>
                  <a:schemeClr val="tx1"/>
                </a:solidFill>
              </a:rPr>
              <a:t>Purchase products with less packaging.</a:t>
            </a:r>
          </a:p>
          <a:p>
            <a:pPr algn="just">
              <a:lnSpc>
                <a:spcPct val="120000"/>
              </a:lnSpc>
              <a:spcBef>
                <a:spcPts val="0"/>
              </a:spcBef>
              <a:buClrTx/>
              <a:buFont typeface="Wingdings" panose="05000000000000000000" pitchFamily="2" charset="2"/>
              <a:buChar char="q"/>
            </a:pPr>
            <a:r>
              <a:rPr lang="en-US" sz="3100" dirty="0">
                <a:solidFill>
                  <a:schemeClr val="tx1"/>
                </a:solidFill>
              </a:rPr>
              <a:t>Recycle cardboard, glass, and plastic packaging.</a:t>
            </a:r>
          </a:p>
          <a:p>
            <a:pPr algn="just">
              <a:lnSpc>
                <a:spcPct val="120000"/>
              </a:lnSpc>
              <a:spcBef>
                <a:spcPts val="0"/>
              </a:spcBef>
              <a:buClrTx/>
              <a:buFont typeface="Wingdings" panose="05000000000000000000" pitchFamily="2" charset="2"/>
              <a:buChar char="q"/>
            </a:pPr>
            <a:r>
              <a:rPr lang="en-US" sz="3100" dirty="0">
                <a:solidFill>
                  <a:schemeClr val="tx1"/>
                </a:solidFill>
              </a:rPr>
              <a:t>Recycle aluminum, tin cans, and newspapers.</a:t>
            </a:r>
          </a:p>
          <a:p>
            <a:pPr algn="just">
              <a:lnSpc>
                <a:spcPct val="120000"/>
              </a:lnSpc>
              <a:spcBef>
                <a:spcPts val="0"/>
              </a:spcBef>
              <a:buClrTx/>
              <a:buFont typeface="Wingdings" panose="05000000000000000000" pitchFamily="2" charset="2"/>
              <a:buChar char="q"/>
            </a:pPr>
            <a:r>
              <a:rPr lang="en-US" sz="3100" dirty="0">
                <a:solidFill>
                  <a:schemeClr val="tx1"/>
                </a:solidFill>
              </a:rPr>
              <a:t>Purchase products made from recycled materials.</a:t>
            </a:r>
          </a:p>
          <a:p>
            <a:pPr algn="just">
              <a:lnSpc>
                <a:spcPct val="120000"/>
              </a:lnSpc>
              <a:spcBef>
                <a:spcPts val="0"/>
              </a:spcBef>
              <a:buClrTx/>
              <a:buFont typeface="Wingdings" panose="05000000000000000000" pitchFamily="2" charset="2"/>
              <a:buChar char="q"/>
            </a:pPr>
            <a:r>
              <a:rPr lang="en-US" sz="3100" dirty="0">
                <a:solidFill>
                  <a:schemeClr val="tx1"/>
                </a:solidFill>
              </a:rPr>
              <a:t>Properly dispose of waste oil and fluids from vehicles.</a:t>
            </a:r>
          </a:p>
          <a:p>
            <a:pPr algn="just">
              <a:lnSpc>
                <a:spcPct val="120000"/>
              </a:lnSpc>
              <a:spcBef>
                <a:spcPts val="0"/>
              </a:spcBef>
              <a:buClrTx/>
              <a:buFont typeface="Wingdings" panose="05000000000000000000" pitchFamily="2" charset="2"/>
              <a:buChar char="q"/>
            </a:pPr>
            <a:r>
              <a:rPr lang="en-US" sz="3100" dirty="0">
                <a:solidFill>
                  <a:schemeClr val="tx1"/>
                </a:solidFill>
              </a:rPr>
              <a:t>Maintain your septic tank in good condition.</a:t>
            </a:r>
          </a:p>
          <a:p>
            <a:pPr algn="just">
              <a:lnSpc>
                <a:spcPct val="120000"/>
              </a:lnSpc>
              <a:spcBef>
                <a:spcPts val="0"/>
              </a:spcBef>
              <a:buClrTx/>
              <a:buFont typeface="Wingdings" panose="05000000000000000000" pitchFamily="2" charset="2"/>
              <a:buChar char="q"/>
            </a:pPr>
            <a:r>
              <a:rPr lang="en-US" sz="3100" dirty="0">
                <a:solidFill>
                  <a:schemeClr val="tx1"/>
                </a:solidFill>
              </a:rPr>
              <a:t>Fix leaking faucets and toilets.</a:t>
            </a:r>
          </a:p>
          <a:p>
            <a:pPr algn="just">
              <a:lnSpc>
                <a:spcPct val="120000"/>
              </a:lnSpc>
              <a:spcBef>
                <a:spcPts val="0"/>
              </a:spcBef>
              <a:buClrTx/>
              <a:buFont typeface="Wingdings" panose="05000000000000000000" pitchFamily="2" charset="2"/>
              <a:buChar char="q"/>
            </a:pPr>
            <a:r>
              <a:rPr lang="en-US" sz="3100" dirty="0">
                <a:solidFill>
                  <a:schemeClr val="tx1"/>
                </a:solidFill>
              </a:rPr>
              <a:t>Run full loads of laundry. Install a low-flow shower head.</a:t>
            </a:r>
          </a:p>
          <a:p>
            <a:pPr algn="just">
              <a:lnSpc>
                <a:spcPct val="120000"/>
              </a:lnSpc>
              <a:spcBef>
                <a:spcPts val="0"/>
              </a:spcBef>
              <a:buClrTx/>
              <a:buFont typeface="Wingdings" panose="05000000000000000000" pitchFamily="2" charset="2"/>
              <a:buChar char="q"/>
            </a:pPr>
            <a:r>
              <a:rPr lang="en-US" sz="3100" dirty="0">
                <a:solidFill>
                  <a:schemeClr val="tx1"/>
                </a:solidFill>
              </a:rPr>
              <a:t>Mulch or compost your yard waste and vegetable scraps.</a:t>
            </a:r>
          </a:p>
          <a:p>
            <a:pPr algn="just">
              <a:lnSpc>
                <a:spcPct val="120000"/>
              </a:lnSpc>
              <a:spcBef>
                <a:spcPts val="0"/>
              </a:spcBef>
              <a:buClrTx/>
              <a:buFont typeface="Wingdings" panose="05000000000000000000" pitchFamily="2" charset="2"/>
              <a:buChar char="q"/>
            </a:pPr>
            <a:r>
              <a:rPr lang="en-US" sz="3100" dirty="0">
                <a:solidFill>
                  <a:schemeClr val="tx1"/>
                </a:solidFill>
              </a:rPr>
              <a:t>Apply herbicides and pesticides properly; more is not better.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20000" y="6325127"/>
            <a:ext cx="1504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089209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dirty="0">
                <a:solidFill>
                  <a:srgbClr val="00B050"/>
                </a:solidFill>
              </a:rPr>
              <a:t>Pollution prevention strategies in agricultural activities</a:t>
            </a:r>
          </a:p>
          <a:p>
            <a:pPr algn="just">
              <a:lnSpc>
                <a:spcPct val="120000"/>
              </a:lnSpc>
              <a:spcBef>
                <a:spcPts val="0"/>
              </a:spcBef>
              <a:buClrTx/>
              <a:buFont typeface="Wingdings" panose="05000000000000000000" pitchFamily="2" charset="2"/>
              <a:buChar char="q"/>
            </a:pPr>
            <a:r>
              <a:rPr lang="en-US" sz="3100" dirty="0">
                <a:solidFill>
                  <a:schemeClr val="tx1"/>
                </a:solidFill>
              </a:rPr>
              <a:t>Apply pesticides and herbicides at the proper concentrations.</a:t>
            </a:r>
          </a:p>
          <a:p>
            <a:pPr algn="just">
              <a:lnSpc>
                <a:spcPct val="120000"/>
              </a:lnSpc>
              <a:spcBef>
                <a:spcPts val="0"/>
              </a:spcBef>
              <a:buClrTx/>
              <a:buFont typeface="Wingdings" panose="05000000000000000000" pitchFamily="2" charset="2"/>
              <a:buChar char="q"/>
            </a:pPr>
            <a:r>
              <a:rPr lang="en-US" sz="3100" dirty="0">
                <a:solidFill>
                  <a:schemeClr val="tx1"/>
                </a:solidFill>
              </a:rPr>
              <a:t>Explore non-chemical methods of agricultural production.</a:t>
            </a:r>
          </a:p>
          <a:p>
            <a:pPr algn="just">
              <a:lnSpc>
                <a:spcPct val="120000"/>
              </a:lnSpc>
              <a:spcBef>
                <a:spcPts val="0"/>
              </a:spcBef>
              <a:buClrTx/>
              <a:buFont typeface="Wingdings" panose="05000000000000000000" pitchFamily="2" charset="2"/>
              <a:buChar char="q"/>
            </a:pPr>
            <a:r>
              <a:rPr lang="en-US" sz="3100" dirty="0">
                <a:solidFill>
                  <a:schemeClr val="tx1"/>
                </a:solidFill>
              </a:rPr>
              <a:t>Use alternative fuels when possible.</a:t>
            </a:r>
          </a:p>
          <a:p>
            <a:pPr algn="just">
              <a:lnSpc>
                <a:spcPct val="120000"/>
              </a:lnSpc>
              <a:spcBef>
                <a:spcPts val="0"/>
              </a:spcBef>
              <a:buClrTx/>
              <a:buFont typeface="Wingdings" panose="05000000000000000000" pitchFamily="2" charset="2"/>
              <a:buChar char="q"/>
            </a:pPr>
            <a:r>
              <a:rPr lang="en-US" sz="3100" dirty="0">
                <a:solidFill>
                  <a:schemeClr val="tx1"/>
                </a:solidFill>
              </a:rPr>
              <a:t>Maintain vehicles for maximum fuel efficiency.</a:t>
            </a:r>
          </a:p>
          <a:p>
            <a:pPr algn="just">
              <a:lnSpc>
                <a:spcPct val="120000"/>
              </a:lnSpc>
              <a:spcBef>
                <a:spcPts val="0"/>
              </a:spcBef>
              <a:buClrTx/>
              <a:buFont typeface="Wingdings" panose="05000000000000000000" pitchFamily="2" charset="2"/>
              <a:buChar char="q"/>
            </a:pPr>
            <a:r>
              <a:rPr lang="en-US" sz="3100" dirty="0">
                <a:solidFill>
                  <a:schemeClr val="tx1"/>
                </a:solidFill>
              </a:rPr>
              <a:t>Consider protecting sensitive environmental areas by planting "timber crops" or native grasses.</a:t>
            </a:r>
          </a:p>
          <a:p>
            <a:pPr algn="just">
              <a:lnSpc>
                <a:spcPct val="120000"/>
              </a:lnSpc>
              <a:spcBef>
                <a:spcPts val="0"/>
              </a:spcBef>
              <a:buClrTx/>
              <a:buFont typeface="Wingdings" panose="05000000000000000000" pitchFamily="2" charset="2"/>
              <a:buChar char="q"/>
            </a:pPr>
            <a:r>
              <a:rPr lang="en-US" sz="3100" dirty="0">
                <a:solidFill>
                  <a:schemeClr val="tx1"/>
                </a:solidFill>
              </a:rPr>
              <a:t>Mix and apply pesticides carefully, keeping in mind that they are potential contaminants.</a:t>
            </a:r>
          </a:p>
          <a:p>
            <a:pPr algn="just">
              <a:lnSpc>
                <a:spcPct val="120000"/>
              </a:lnSpc>
              <a:spcBef>
                <a:spcPts val="0"/>
              </a:spcBef>
              <a:buClrTx/>
              <a:buFont typeface="Wingdings" panose="05000000000000000000" pitchFamily="2" charset="2"/>
              <a:buChar char="q"/>
            </a:pPr>
            <a:r>
              <a:rPr lang="en-US" sz="3100" dirty="0">
                <a:solidFill>
                  <a:schemeClr val="tx1"/>
                </a:solidFill>
              </a:rPr>
              <a:t>Get involved in a pesticide container recycling program.</a:t>
            </a:r>
          </a:p>
          <a:p>
            <a:pPr algn="just">
              <a:lnSpc>
                <a:spcPct val="120000"/>
              </a:lnSpc>
              <a:spcBef>
                <a:spcPts val="0"/>
              </a:spcBef>
              <a:buClrTx/>
              <a:buFont typeface="Wingdings" panose="05000000000000000000" pitchFamily="2" charset="2"/>
              <a:buChar char="q"/>
            </a:pPr>
            <a:r>
              <a:rPr lang="en-US" sz="3100" dirty="0">
                <a:solidFill>
                  <a:schemeClr val="tx1"/>
                </a:solidFill>
              </a:rPr>
              <a:t>Manage animal wastes properly.</a:t>
            </a:r>
          </a:p>
          <a:p>
            <a:pPr algn="just">
              <a:lnSpc>
                <a:spcPct val="120000"/>
              </a:lnSpc>
              <a:spcBef>
                <a:spcPts val="0"/>
              </a:spcBef>
              <a:buClrTx/>
              <a:buFont typeface="Wingdings" panose="05000000000000000000" pitchFamily="2" charset="2"/>
              <a:buChar char="q"/>
            </a:pPr>
            <a:r>
              <a:rPr lang="en-US" sz="3100" dirty="0">
                <a:solidFill>
                  <a:schemeClr val="tx1"/>
                </a:solidFill>
              </a:rPr>
              <a:t>Apply nutrients and fertilizers with care since high concentrations can cause problems in ground water and streams.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391400" y="6325127"/>
            <a:ext cx="1733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28575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3100" b="1" dirty="0">
                <a:solidFill>
                  <a:srgbClr val="00B050"/>
                </a:solidFill>
              </a:rPr>
              <a:t>Role of an individual in prevention of pollution</a:t>
            </a:r>
          </a:p>
          <a:p>
            <a:pPr algn="just">
              <a:lnSpc>
                <a:spcPct val="120000"/>
              </a:lnSpc>
              <a:spcBef>
                <a:spcPts val="0"/>
              </a:spcBef>
              <a:buClrTx/>
              <a:buFont typeface="Wingdings" panose="05000000000000000000" pitchFamily="2" charset="2"/>
              <a:buChar char="q"/>
            </a:pPr>
            <a:r>
              <a:rPr lang="en-US" sz="3100" dirty="0">
                <a:solidFill>
                  <a:schemeClr val="tx1"/>
                </a:solidFill>
              </a:rPr>
              <a:t>Reduce your dependency on fossil fuel especially coal or oil</a:t>
            </a:r>
          </a:p>
          <a:p>
            <a:pPr algn="just">
              <a:lnSpc>
                <a:spcPct val="120000"/>
              </a:lnSpc>
              <a:spcBef>
                <a:spcPts val="0"/>
              </a:spcBef>
              <a:buClrTx/>
              <a:buFont typeface="Wingdings" panose="05000000000000000000" pitchFamily="2" charset="2"/>
              <a:buChar char="q"/>
            </a:pPr>
            <a:r>
              <a:rPr lang="en-US" sz="3100" dirty="0">
                <a:solidFill>
                  <a:schemeClr val="tx1"/>
                </a:solidFill>
              </a:rPr>
              <a:t>Use eco-friendly products e.g. do not use polystyrene cups that has CFCs molecules as they destroy the ozone layer</a:t>
            </a:r>
          </a:p>
          <a:p>
            <a:pPr algn="just">
              <a:lnSpc>
                <a:spcPct val="120000"/>
              </a:lnSpc>
              <a:spcBef>
                <a:spcPts val="0"/>
              </a:spcBef>
              <a:buClrTx/>
              <a:buFont typeface="Wingdings" panose="05000000000000000000" pitchFamily="2" charset="2"/>
              <a:buChar char="q"/>
            </a:pPr>
            <a:r>
              <a:rPr lang="en-US" sz="3100" dirty="0">
                <a:solidFill>
                  <a:schemeClr val="tx1"/>
                </a:solidFill>
              </a:rPr>
              <a:t> Adopt and popularize renewable energy sources.</a:t>
            </a:r>
          </a:p>
          <a:p>
            <a:pPr algn="just">
              <a:lnSpc>
                <a:spcPct val="120000"/>
              </a:lnSpc>
              <a:spcBef>
                <a:spcPts val="0"/>
              </a:spcBef>
              <a:buClrTx/>
              <a:buFont typeface="Wingdings" panose="05000000000000000000" pitchFamily="2" charset="2"/>
              <a:buChar char="q"/>
            </a:pPr>
            <a:r>
              <a:rPr lang="en-US" sz="3100" dirty="0">
                <a:solidFill>
                  <a:schemeClr val="tx1"/>
                </a:solidFill>
              </a:rPr>
              <a:t>Promote reuse and recycling whatever possible and reduce the production of wastes.</a:t>
            </a:r>
          </a:p>
          <a:p>
            <a:pPr algn="just">
              <a:lnSpc>
                <a:spcPct val="120000"/>
              </a:lnSpc>
              <a:spcBef>
                <a:spcPts val="0"/>
              </a:spcBef>
              <a:buClrTx/>
              <a:buFont typeface="Wingdings" panose="05000000000000000000" pitchFamily="2" charset="2"/>
              <a:buChar char="q"/>
            </a:pPr>
            <a:r>
              <a:rPr lang="en-US" sz="3100" dirty="0">
                <a:solidFill>
                  <a:schemeClr val="tx1"/>
                </a:solidFill>
              </a:rPr>
              <a:t>Use mass transport system - decrease the use of automobiles.</a:t>
            </a:r>
          </a:p>
          <a:p>
            <a:pPr algn="just">
              <a:lnSpc>
                <a:spcPct val="120000"/>
              </a:lnSpc>
              <a:spcBef>
                <a:spcPts val="0"/>
              </a:spcBef>
              <a:buClrTx/>
              <a:buFont typeface="Wingdings" panose="05000000000000000000" pitchFamily="2" charset="2"/>
              <a:buChar char="q"/>
            </a:pPr>
            <a:r>
              <a:rPr lang="en-US" sz="3100" dirty="0">
                <a:solidFill>
                  <a:schemeClr val="tx1"/>
                </a:solidFill>
              </a:rPr>
              <a:t>Plant more trees as trees can absorb many toxic gases and can purify the air.</a:t>
            </a:r>
          </a:p>
          <a:p>
            <a:pPr algn="just">
              <a:lnSpc>
                <a:spcPct val="120000"/>
              </a:lnSpc>
              <a:spcBef>
                <a:spcPts val="0"/>
              </a:spcBef>
              <a:buClrTx/>
              <a:buFont typeface="Wingdings" panose="05000000000000000000" pitchFamily="2" charset="2"/>
              <a:buChar char="q"/>
            </a:pPr>
            <a:r>
              <a:rPr lang="en-US" sz="3100" dirty="0">
                <a:solidFill>
                  <a:schemeClr val="tx1"/>
                </a:solidFill>
              </a:rPr>
              <a:t>Use less hazardous chemicals wherever possible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06950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600" b="1" dirty="0">
                <a:solidFill>
                  <a:srgbClr val="00B050"/>
                </a:solidFill>
              </a:rPr>
              <a:t>Effects of pollution [Diseases caused by pollution]</a:t>
            </a:r>
          </a:p>
          <a:p>
            <a:pPr marL="0" indent="0" algn="just">
              <a:lnSpc>
                <a:spcPct val="120000"/>
              </a:lnSpc>
              <a:spcBef>
                <a:spcPts val="0"/>
              </a:spcBef>
              <a:buClrTx/>
              <a:buNone/>
            </a:pPr>
            <a:r>
              <a:rPr lang="en-US" sz="3100" u="sng" dirty="0"/>
              <a:t>Air pollution effects</a:t>
            </a:r>
          </a:p>
          <a:p>
            <a:pPr algn="just">
              <a:lnSpc>
                <a:spcPct val="120000"/>
              </a:lnSpc>
              <a:spcBef>
                <a:spcPts val="0"/>
              </a:spcBef>
              <a:buClrTx/>
              <a:buFont typeface="Wingdings" panose="05000000000000000000" pitchFamily="2" charset="2"/>
              <a:buChar char="q"/>
            </a:pPr>
            <a:r>
              <a:rPr lang="en-US" sz="2800" dirty="0"/>
              <a:t>Premature death in people with heart or lung disease, Nonfatal heart attacks, Irregular heartbeat, Aggravated asthma, Decreased lung function, and Increased respiratory symptoms, such as irritation of the airways, coughing or difficulty </a:t>
            </a:r>
            <a:r>
              <a:rPr lang="en-US" sz="3100" dirty="0"/>
              <a:t>breathing</a:t>
            </a:r>
          </a:p>
          <a:p>
            <a:pPr algn="just">
              <a:lnSpc>
                <a:spcPct val="120000"/>
              </a:lnSpc>
              <a:spcBef>
                <a:spcPts val="0"/>
              </a:spcBef>
              <a:buClrTx/>
              <a:buFont typeface="Wingdings" panose="05000000000000000000" pitchFamily="2" charset="2"/>
              <a:buChar char="q"/>
            </a:pPr>
            <a:r>
              <a:rPr lang="en-US" sz="3100" dirty="0" err="1"/>
              <a:t>Flouride</a:t>
            </a:r>
            <a:r>
              <a:rPr lang="en-US" sz="3100" dirty="0"/>
              <a:t> may lead skeletal </a:t>
            </a:r>
            <a:r>
              <a:rPr lang="en-US" sz="3100" dirty="0" err="1"/>
              <a:t>flourisis</a:t>
            </a:r>
            <a:r>
              <a:rPr lang="en-US" sz="3100" dirty="0"/>
              <a:t> to animals</a:t>
            </a:r>
          </a:p>
          <a:p>
            <a:pPr marL="0" indent="0" algn="just">
              <a:lnSpc>
                <a:spcPct val="120000"/>
              </a:lnSpc>
              <a:spcBef>
                <a:spcPts val="0"/>
              </a:spcBef>
              <a:buClrTx/>
              <a:buNone/>
            </a:pPr>
            <a:r>
              <a:rPr lang="en-US" sz="3600" u="sng" dirty="0"/>
              <a:t>Soil pollution effects </a:t>
            </a:r>
          </a:p>
          <a:p>
            <a:pPr algn="just">
              <a:lnSpc>
                <a:spcPct val="120000"/>
              </a:lnSpc>
              <a:spcBef>
                <a:spcPts val="0"/>
              </a:spcBef>
              <a:buClrTx/>
              <a:buFont typeface="Wingdings" panose="05000000000000000000" pitchFamily="2" charset="2"/>
              <a:buChar char="q"/>
            </a:pPr>
            <a:r>
              <a:rPr lang="en-US" sz="2800" dirty="0"/>
              <a:t>Hazardous chemicals enter into food chain from soil disturbing the biochemical process.</a:t>
            </a:r>
          </a:p>
          <a:p>
            <a:pPr algn="just">
              <a:lnSpc>
                <a:spcPct val="120000"/>
              </a:lnSpc>
              <a:spcBef>
                <a:spcPts val="0"/>
              </a:spcBef>
              <a:buClrTx/>
              <a:buFont typeface="Wingdings" panose="05000000000000000000" pitchFamily="2" charset="2"/>
              <a:buChar char="q"/>
            </a:pPr>
            <a:r>
              <a:rPr lang="en-US" sz="2800" dirty="0"/>
              <a:t>Nervous disorders, gastrointestinal disorder, joint pain, respiratory problems are the effects seen on human beings.</a:t>
            </a:r>
          </a:p>
          <a:p>
            <a:pPr algn="just">
              <a:lnSpc>
                <a:spcPct val="120000"/>
              </a:lnSpc>
              <a:spcBef>
                <a:spcPts val="0"/>
              </a:spcBef>
              <a:buClrTx/>
            </a:pPr>
            <a:r>
              <a:rPr lang="en-US" sz="3100" dirty="0"/>
              <a:t>Lead and other heavy metals have been shown to cause neurological problems. </a:t>
            </a:r>
          </a:p>
          <a:p>
            <a:pPr algn="just">
              <a:lnSpc>
                <a:spcPct val="120000"/>
              </a:lnSpc>
              <a:spcBef>
                <a:spcPts val="0"/>
              </a:spcBef>
              <a:buClrTx/>
            </a:pPr>
            <a:r>
              <a:rPr lang="en-US" sz="3100" dirty="0"/>
              <a:t>Mercury has been linked to developmental deficits in children and neurologic symptoms.</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96200" y="6325127"/>
            <a:ext cx="1428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5908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4161BB-3866-4E33-B363-3FB5770C0E3B}"/>
              </a:ext>
            </a:extLst>
          </p:cNvPr>
          <p:cNvSpPr>
            <a:spLocks noGrp="1"/>
          </p:cNvSpPr>
          <p:nvPr>
            <p:ph type="subTitle" idx="1"/>
          </p:nvPr>
        </p:nvSpPr>
        <p:spPr>
          <a:xfrm>
            <a:off x="107950" y="0"/>
            <a:ext cx="8928100" cy="6742113"/>
          </a:xfrm>
        </p:spPr>
        <p:txBody>
          <a:bodyPr>
            <a:normAutofit/>
          </a:bodyPr>
          <a:lstStyle/>
          <a:p>
            <a:pPr algn="just" eaLnBrk="1" hangingPunct="1">
              <a:buFont typeface="Arial" charset="0"/>
              <a:buNone/>
              <a:defRPr/>
            </a:pPr>
            <a:r>
              <a:rPr lang="en-US" sz="2400" b="1" dirty="0">
                <a:solidFill>
                  <a:srgbClr val="0070C0"/>
                </a:solidFill>
              </a:rPr>
              <a:t>Physical characteristics of water</a:t>
            </a:r>
            <a:r>
              <a:rPr lang="en-US" sz="2400" dirty="0"/>
              <a:t>. </a:t>
            </a:r>
          </a:p>
          <a:p>
            <a:pPr marL="514350" indent="-514350" algn="just" eaLnBrk="1" hangingPunct="1">
              <a:buFont typeface="Arial" charset="0"/>
              <a:buAutoNum type="arabicPeriod"/>
              <a:defRPr/>
            </a:pPr>
            <a:r>
              <a:rPr lang="en-US" sz="2400" dirty="0"/>
              <a:t>Temperature</a:t>
            </a:r>
          </a:p>
          <a:p>
            <a:pPr algn="just" eaLnBrk="1" hangingPunct="1">
              <a:buFont typeface="Arial" charset="0"/>
              <a:buNone/>
              <a:defRPr/>
            </a:pPr>
            <a:r>
              <a:rPr lang="en-US" sz="2400" dirty="0"/>
              <a:t>Pure water freezes atomic </a:t>
            </a:r>
            <a:r>
              <a:rPr lang="en-US" sz="2400" dirty="0" err="1"/>
              <a:t>Oc</a:t>
            </a:r>
            <a:r>
              <a:rPr lang="en-US" sz="2400" dirty="0"/>
              <a:t> and boils at 100 c.</a:t>
            </a:r>
          </a:p>
          <a:p>
            <a:pPr algn="just" eaLnBrk="1" hangingPunct="1">
              <a:buFont typeface="Arial" charset="0"/>
              <a:buNone/>
              <a:defRPr/>
            </a:pPr>
            <a:r>
              <a:rPr lang="en-US" sz="2400" dirty="0"/>
              <a:t>2. Taste and odor. </a:t>
            </a:r>
          </a:p>
          <a:p>
            <a:pPr algn="just" eaLnBrk="1" hangingPunct="1">
              <a:buFont typeface="Arial" charset="0"/>
              <a:buNone/>
              <a:defRPr/>
            </a:pPr>
            <a:r>
              <a:rPr lang="en-US" sz="2400" dirty="0"/>
              <a:t>Should be odorless and tasteless. But due to fact that, it dissolves impurities, organic in nature  </a:t>
            </a:r>
            <a:r>
              <a:rPr lang="en-US" sz="2400" dirty="0" err="1"/>
              <a:t>eg</a:t>
            </a:r>
            <a:r>
              <a:rPr lang="en-US" sz="2400" dirty="0"/>
              <a:t> phenols and chloraphenols it may not be so. </a:t>
            </a:r>
          </a:p>
          <a:p>
            <a:pPr algn="just" eaLnBrk="1" hangingPunct="1">
              <a:buFont typeface="Arial" charset="0"/>
              <a:buNone/>
              <a:defRPr/>
            </a:pPr>
            <a:r>
              <a:rPr lang="en-US" sz="2400" dirty="0"/>
              <a:t>3. Color </a:t>
            </a:r>
          </a:p>
          <a:p>
            <a:pPr algn="just" eaLnBrk="1" hangingPunct="1">
              <a:buFont typeface="Arial" charset="0"/>
              <a:buNone/>
              <a:defRPr/>
            </a:pPr>
            <a:r>
              <a:rPr lang="en-US" sz="2400" dirty="0"/>
              <a:t>Even pure water is not colorless. It has a pale green – blue tint in large volumes. It is necessary to differentiate between true color due to material in solution and apparent color due to the suspended matter. </a:t>
            </a:r>
          </a:p>
        </p:txBody>
      </p:sp>
      <p:sp>
        <p:nvSpPr>
          <p:cNvPr id="4" name="Slide Number Placeholder 1">
            <a:extLst>
              <a:ext uri="{FF2B5EF4-FFF2-40B4-BE49-F238E27FC236}">
                <a16:creationId xmlns:a16="http://schemas.microsoft.com/office/drawing/2014/main" id="{251B449C-AABB-4E19-B283-9E98B019A017}"/>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u="sng" dirty="0">
                <a:solidFill>
                  <a:schemeClr val="tx1"/>
                </a:solidFill>
              </a:rPr>
              <a:t>Water pollution effects</a:t>
            </a:r>
          </a:p>
          <a:p>
            <a:pPr algn="just">
              <a:lnSpc>
                <a:spcPct val="120000"/>
              </a:lnSpc>
              <a:spcBef>
                <a:spcPts val="0"/>
              </a:spcBef>
              <a:buClrTx/>
            </a:pPr>
            <a:r>
              <a:rPr lang="en-US" sz="3100" dirty="0">
                <a:solidFill>
                  <a:schemeClr val="tx1"/>
                </a:solidFill>
              </a:rPr>
              <a:t>Water-borne disease outbreaks such as cholera and tuberculosis from drinking contaminated water</a:t>
            </a:r>
          </a:p>
          <a:p>
            <a:pPr algn="just">
              <a:lnSpc>
                <a:spcPct val="120000"/>
              </a:lnSpc>
              <a:spcBef>
                <a:spcPts val="0"/>
              </a:spcBef>
              <a:buClrTx/>
            </a:pPr>
            <a:r>
              <a:rPr lang="en-US" sz="3100" dirty="0">
                <a:solidFill>
                  <a:schemeClr val="tx1"/>
                </a:solidFill>
              </a:rPr>
              <a:t>Taking toxins emitted by algae growth for instance can cause stomach aches and rashes. </a:t>
            </a:r>
          </a:p>
          <a:p>
            <a:pPr algn="just">
              <a:lnSpc>
                <a:spcPct val="120000"/>
              </a:lnSpc>
              <a:spcBef>
                <a:spcPts val="0"/>
              </a:spcBef>
              <a:buClrTx/>
            </a:pPr>
            <a:r>
              <a:rPr lang="en-US" sz="3100" dirty="0">
                <a:solidFill>
                  <a:schemeClr val="tx1"/>
                </a:solidFill>
              </a:rPr>
              <a:t>Excess nitrogen in drinking water also pose serious risks to infants. </a:t>
            </a:r>
          </a:p>
          <a:p>
            <a:pPr algn="just">
              <a:lnSpc>
                <a:spcPct val="120000"/>
              </a:lnSpc>
              <a:spcBef>
                <a:spcPts val="0"/>
              </a:spcBef>
              <a:buClrTx/>
              <a:buFont typeface="Wingdings" panose="05000000000000000000" pitchFamily="2" charset="2"/>
              <a:buChar char="q"/>
            </a:pPr>
            <a:r>
              <a:rPr lang="en-US" sz="3100" u="sng" dirty="0">
                <a:solidFill>
                  <a:schemeClr val="tx1"/>
                </a:solidFill>
              </a:rPr>
              <a:t>Noise pollution effects </a:t>
            </a:r>
            <a:r>
              <a:rPr lang="en-US" sz="3100" dirty="0">
                <a:solidFill>
                  <a:schemeClr val="tx1"/>
                </a:solidFill>
              </a:rPr>
              <a:t>include stress related illnesses, speech interference, hearing loss, sleep disruption, and lost productivity.</a:t>
            </a:r>
          </a:p>
          <a:p>
            <a:pPr algn="just">
              <a:lnSpc>
                <a:spcPct val="120000"/>
              </a:lnSpc>
              <a:spcBef>
                <a:spcPts val="0"/>
              </a:spcBef>
              <a:buClrTx/>
              <a:buFont typeface="Wingdings" panose="05000000000000000000" pitchFamily="2" charset="2"/>
              <a:buChar char="q"/>
            </a:pPr>
            <a:r>
              <a:rPr lang="en-US" sz="3100" u="sng" dirty="0">
                <a:solidFill>
                  <a:schemeClr val="tx1"/>
                </a:solidFill>
              </a:rPr>
              <a:t>Radiation effects</a:t>
            </a:r>
            <a:r>
              <a:rPr lang="en-US" sz="3100" dirty="0">
                <a:solidFill>
                  <a:schemeClr val="tx1"/>
                </a:solidFill>
              </a:rPr>
              <a:t> - Disrupts molecules within cells, thus causing chemical changes. At high doses, radiation causes burning, nausea and other rapidly produced symptoms due to extensive, immediate death of body cells. At lower doses, radiation results in health problems such as cancer. Disruption of DNA, leading to the development of radionuclide exposure. Detrimental damage to cells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400" dirty="0">
              <a:solidFill>
                <a:schemeClr val="tx1"/>
              </a:solidFill>
            </a:endParaRPr>
          </a:p>
          <a:p>
            <a:pPr algn="just">
              <a:buFont typeface="Wingdings" panose="05000000000000000000" pitchFamily="2" charset="2"/>
              <a:buChar char="q"/>
            </a:pPr>
            <a:endParaRPr lang="en-US" sz="2400" dirty="0">
              <a:solidFill>
                <a:schemeClr val="tx1"/>
              </a:solidFill>
            </a:endParaRPr>
          </a:p>
          <a:p>
            <a:pPr algn="just">
              <a:buFont typeface="Wingdings" panose="05000000000000000000" pitchFamily="2" charset="2"/>
              <a:buChar char="q"/>
            </a:pPr>
            <a:endParaRPr lang="en-US" sz="2400" dirty="0">
              <a:solidFill>
                <a:schemeClr val="tx1"/>
              </a:solidFill>
            </a:endParaRPr>
          </a:p>
          <a:p>
            <a:pPr algn="just">
              <a:buFont typeface="Wingdings" panose="05000000000000000000" pitchFamily="2" charset="2"/>
              <a:buChar char="q"/>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96200" y="6325127"/>
            <a:ext cx="1428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71807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dirty="0">
                <a:solidFill>
                  <a:srgbClr val="00B050"/>
                </a:solidFill>
              </a:rPr>
              <a:t>Effects of pollution [Effects to the Environment]</a:t>
            </a:r>
          </a:p>
          <a:p>
            <a:pPr algn="just">
              <a:lnSpc>
                <a:spcPct val="120000"/>
              </a:lnSpc>
              <a:spcBef>
                <a:spcPts val="0"/>
              </a:spcBef>
              <a:buClrTx/>
              <a:buFont typeface="Wingdings" panose="05000000000000000000" pitchFamily="2" charset="2"/>
              <a:buChar char="q"/>
            </a:pPr>
            <a:r>
              <a:rPr lang="en-US" sz="3100" u="sng" dirty="0">
                <a:solidFill>
                  <a:schemeClr val="tx1"/>
                </a:solidFill>
              </a:rPr>
              <a:t>Air pollution effects</a:t>
            </a:r>
            <a:r>
              <a:rPr lang="en-US" sz="3100" dirty="0">
                <a:solidFill>
                  <a:schemeClr val="tx1"/>
                </a:solidFill>
              </a:rPr>
              <a:t> - Acidification, Eutrophication, Ground-level Ozone, Aesthetic and Climatic effects</a:t>
            </a:r>
          </a:p>
          <a:p>
            <a:pPr algn="just">
              <a:lnSpc>
                <a:spcPct val="120000"/>
              </a:lnSpc>
              <a:spcBef>
                <a:spcPts val="0"/>
              </a:spcBef>
              <a:buClrTx/>
              <a:buFont typeface="Wingdings" panose="05000000000000000000" pitchFamily="2" charset="2"/>
              <a:buChar char="q"/>
            </a:pPr>
            <a:r>
              <a:rPr lang="en-US" sz="3100" u="sng" dirty="0">
                <a:solidFill>
                  <a:schemeClr val="tx1"/>
                </a:solidFill>
              </a:rPr>
              <a:t>Soil pollution effects</a:t>
            </a:r>
            <a:r>
              <a:rPr lang="en-US" sz="3100" dirty="0">
                <a:solidFill>
                  <a:schemeClr val="tx1"/>
                </a:solidFill>
              </a:rPr>
              <a:t> - Water logging and salinity makes soil infertile.</a:t>
            </a:r>
          </a:p>
          <a:p>
            <a:pPr algn="just">
              <a:lnSpc>
                <a:spcPct val="120000"/>
              </a:lnSpc>
              <a:spcBef>
                <a:spcPts val="0"/>
              </a:spcBef>
              <a:buClrTx/>
              <a:buFont typeface="Wingdings" panose="05000000000000000000" pitchFamily="2" charset="2"/>
              <a:buChar char="q"/>
            </a:pPr>
            <a:r>
              <a:rPr lang="en-US" sz="3100" u="sng" dirty="0">
                <a:solidFill>
                  <a:schemeClr val="tx1"/>
                </a:solidFill>
              </a:rPr>
              <a:t>Water pollution effects</a:t>
            </a:r>
            <a:r>
              <a:rPr lang="en-US" sz="3100" dirty="0">
                <a:solidFill>
                  <a:schemeClr val="tx1"/>
                </a:solidFill>
              </a:rPr>
              <a:t> - Death of aquatic (water) animals, Disruption of food-chains, Destruction of ecosystems</a:t>
            </a:r>
          </a:p>
          <a:p>
            <a:pPr algn="just">
              <a:lnSpc>
                <a:spcPct val="120000"/>
              </a:lnSpc>
              <a:spcBef>
                <a:spcPts val="0"/>
              </a:spcBef>
              <a:buClrTx/>
              <a:buFont typeface="Wingdings" panose="05000000000000000000" pitchFamily="2" charset="2"/>
              <a:buChar char="q"/>
            </a:pPr>
            <a:r>
              <a:rPr lang="en-US" sz="3100" u="sng" dirty="0">
                <a:solidFill>
                  <a:schemeClr val="tx1"/>
                </a:solidFill>
              </a:rPr>
              <a:t>Thermal pollution effects </a:t>
            </a:r>
            <a:r>
              <a:rPr lang="en-US" sz="3100" dirty="0">
                <a:solidFill>
                  <a:schemeClr val="tx1"/>
                </a:solidFill>
              </a:rPr>
              <a:t>- Species composition changes as species tolerant of warmer waters replace those unable to adapt e.g. algae, fish. Reduces dissolved oxygen (DO). The water properties changes. Toxic chemical becomes soluble at high temperatures. Disrupts natural reproductive cycle of water animals by premature hatching of eggs.</a:t>
            </a:r>
          </a:p>
          <a:p>
            <a:pPr algn="just">
              <a:lnSpc>
                <a:spcPct val="120000"/>
              </a:lnSpc>
              <a:spcBef>
                <a:spcPts val="0"/>
              </a:spcBef>
              <a:buClrTx/>
            </a:pPr>
            <a:r>
              <a:rPr lang="en-US" sz="3100" dirty="0">
                <a:solidFill>
                  <a:schemeClr val="tx1"/>
                </a:solidFill>
              </a:rPr>
              <a:t>The emission of greenhouse gases leads to global warming which affects ecosystems in many ways.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31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729304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3100" b="1" dirty="0">
                <a:solidFill>
                  <a:srgbClr val="00B050"/>
                </a:solidFill>
              </a:rPr>
              <a:t>Leadership and Power Structure</a:t>
            </a:r>
          </a:p>
          <a:p>
            <a:pPr algn="just">
              <a:lnSpc>
                <a:spcPct val="120000"/>
              </a:lnSpc>
              <a:spcBef>
                <a:spcPts val="0"/>
              </a:spcBef>
              <a:buClrTx/>
              <a:buFont typeface="Wingdings" panose="05000000000000000000" pitchFamily="2" charset="2"/>
              <a:buChar char="q"/>
            </a:pPr>
            <a:r>
              <a:rPr lang="en-US" sz="3100" b="1" dirty="0">
                <a:solidFill>
                  <a:schemeClr val="tx1"/>
                </a:solidFill>
              </a:rPr>
              <a:t>Leadership</a:t>
            </a:r>
            <a:r>
              <a:rPr lang="en-US" sz="3100" dirty="0">
                <a:solidFill>
                  <a:schemeClr val="tx1"/>
                </a:solidFill>
              </a:rPr>
              <a:t> is  a process by which a person influences others to accomplish an objective and directs the organization in away that makes it more cohesive and coherent.</a:t>
            </a:r>
          </a:p>
          <a:p>
            <a:pPr algn="just">
              <a:lnSpc>
                <a:spcPct val="120000"/>
              </a:lnSpc>
              <a:spcBef>
                <a:spcPts val="0"/>
              </a:spcBef>
              <a:buClrTx/>
              <a:buFont typeface="Wingdings" panose="05000000000000000000" pitchFamily="2" charset="2"/>
              <a:buChar char="q"/>
            </a:pPr>
            <a:r>
              <a:rPr lang="en-US" sz="3100" b="1" dirty="0">
                <a:solidFill>
                  <a:schemeClr val="tx1"/>
                </a:solidFill>
              </a:rPr>
              <a:t>Leaders </a:t>
            </a:r>
            <a:r>
              <a:rPr lang="en-US" sz="3100" dirty="0">
                <a:solidFill>
                  <a:schemeClr val="tx1"/>
                </a:solidFill>
              </a:rPr>
              <a:t>carry out this process by applying their leadership attributes ,such  as beliefs, values ethics character knowledge and skills.</a:t>
            </a:r>
          </a:p>
          <a:p>
            <a:pPr algn="just">
              <a:lnSpc>
                <a:spcPct val="120000"/>
              </a:lnSpc>
              <a:spcBef>
                <a:spcPts val="0"/>
              </a:spcBef>
              <a:buClrTx/>
              <a:buFont typeface="Wingdings" panose="05000000000000000000" pitchFamily="2" charset="2"/>
              <a:buChar char="q"/>
            </a:pPr>
            <a:r>
              <a:rPr lang="en-US" sz="3100" dirty="0">
                <a:solidFill>
                  <a:schemeClr val="tx1"/>
                </a:solidFill>
              </a:rPr>
              <a:t>It is about leading ,influencing ,commanding people.</a:t>
            </a:r>
          </a:p>
          <a:p>
            <a:pPr algn="just">
              <a:lnSpc>
                <a:spcPct val="120000"/>
              </a:lnSpc>
              <a:spcBef>
                <a:spcPts val="0"/>
              </a:spcBef>
              <a:buClrTx/>
              <a:buFont typeface="Wingdings" panose="05000000000000000000" pitchFamily="2" charset="2"/>
              <a:buChar char="q"/>
            </a:pPr>
            <a:r>
              <a:rPr lang="en-US" sz="3100" dirty="0">
                <a:solidFill>
                  <a:schemeClr val="tx1"/>
                </a:solidFill>
              </a:rPr>
              <a:t>Studying leadership is important because it enables us to understand how and why  events and societal developments happened.</a:t>
            </a:r>
          </a:p>
          <a:p>
            <a:pPr algn="just">
              <a:lnSpc>
                <a:spcPct val="120000"/>
              </a:lnSpc>
              <a:spcBef>
                <a:spcPts val="0"/>
              </a:spcBef>
              <a:buClrTx/>
              <a:buFont typeface="Wingdings" panose="05000000000000000000" pitchFamily="2" charset="2"/>
              <a:buChar char="q"/>
            </a:pPr>
            <a:r>
              <a:rPr lang="en-US" sz="3100" dirty="0">
                <a:solidFill>
                  <a:schemeClr val="tx1"/>
                </a:solidFill>
              </a:rPr>
              <a:t>Having  a strong Leadership was critical for survival of early civilizations, tribes etc.</a:t>
            </a:r>
          </a:p>
          <a:p>
            <a:pPr algn="just">
              <a:lnSpc>
                <a:spcPct val="120000"/>
              </a:lnSpc>
              <a:spcBef>
                <a:spcPts val="0"/>
              </a:spcBef>
              <a:buClrTx/>
              <a:buFont typeface="Wingdings" panose="05000000000000000000" pitchFamily="2" charset="2"/>
              <a:buChar char="q"/>
            </a:pPr>
            <a:r>
              <a:rPr lang="en-US" sz="3100" dirty="0">
                <a:solidFill>
                  <a:schemeClr val="tx1"/>
                </a:solidFill>
              </a:rPr>
              <a:t>Leadership as a function has existed since the beginning of mankind.</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96200" y="6325127"/>
            <a:ext cx="1428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39187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100" b="1" dirty="0">
                <a:solidFill>
                  <a:srgbClr val="00B050"/>
                </a:solidFill>
              </a:rPr>
              <a:t>IMPORTANCE OF LEADERSHIP.</a:t>
            </a:r>
          </a:p>
          <a:p>
            <a:pPr algn="just">
              <a:lnSpc>
                <a:spcPct val="120000"/>
              </a:lnSpc>
              <a:spcBef>
                <a:spcPts val="0"/>
              </a:spcBef>
              <a:buClrTx/>
              <a:buFont typeface="Wingdings" panose="05000000000000000000" pitchFamily="2" charset="2"/>
              <a:buChar char="q"/>
            </a:pPr>
            <a:r>
              <a:rPr lang="en-US" sz="3100" dirty="0">
                <a:solidFill>
                  <a:schemeClr val="tx1"/>
                </a:solidFill>
              </a:rPr>
              <a:t>Initiates Action.</a:t>
            </a:r>
          </a:p>
          <a:p>
            <a:pPr algn="just">
              <a:lnSpc>
                <a:spcPct val="120000"/>
              </a:lnSpc>
              <a:spcBef>
                <a:spcPts val="0"/>
              </a:spcBef>
              <a:buClrTx/>
              <a:buFont typeface="Wingdings" panose="05000000000000000000" pitchFamily="2" charset="2"/>
              <a:buChar char="q"/>
            </a:pPr>
            <a:r>
              <a:rPr lang="en-US" sz="3100" dirty="0">
                <a:solidFill>
                  <a:schemeClr val="tx1"/>
                </a:solidFill>
              </a:rPr>
              <a:t>Provides motivation and building morale.</a:t>
            </a:r>
          </a:p>
          <a:p>
            <a:pPr algn="just">
              <a:lnSpc>
                <a:spcPct val="120000"/>
              </a:lnSpc>
              <a:spcBef>
                <a:spcPts val="0"/>
              </a:spcBef>
              <a:buClrTx/>
              <a:buFont typeface="Wingdings" panose="05000000000000000000" pitchFamily="2" charset="2"/>
              <a:buChar char="q"/>
            </a:pPr>
            <a:r>
              <a:rPr lang="en-US" sz="3100" dirty="0">
                <a:solidFill>
                  <a:schemeClr val="tx1"/>
                </a:solidFill>
              </a:rPr>
              <a:t>Provides confidence.</a:t>
            </a:r>
          </a:p>
          <a:p>
            <a:pPr algn="just">
              <a:lnSpc>
                <a:spcPct val="120000"/>
              </a:lnSpc>
              <a:spcBef>
                <a:spcPts val="0"/>
              </a:spcBef>
              <a:buClrTx/>
              <a:buFont typeface="Wingdings" panose="05000000000000000000" pitchFamily="2" charset="2"/>
              <a:buChar char="q"/>
            </a:pPr>
            <a:r>
              <a:rPr lang="en-US" sz="3100" dirty="0">
                <a:solidFill>
                  <a:schemeClr val="tx1"/>
                </a:solidFill>
              </a:rPr>
              <a:t>Builds work environment.</a:t>
            </a:r>
          </a:p>
          <a:p>
            <a:pPr algn="just">
              <a:lnSpc>
                <a:spcPct val="120000"/>
              </a:lnSpc>
              <a:spcBef>
                <a:spcPts val="0"/>
              </a:spcBef>
              <a:buClrTx/>
              <a:buFont typeface="Wingdings" panose="05000000000000000000" pitchFamily="2" charset="2"/>
              <a:buChar char="q"/>
            </a:pPr>
            <a:r>
              <a:rPr lang="en-US" sz="3100" dirty="0">
                <a:solidFill>
                  <a:schemeClr val="tx1"/>
                </a:solidFill>
              </a:rPr>
              <a:t>Coordination</a:t>
            </a:r>
          </a:p>
          <a:p>
            <a:pPr marL="0" indent="0" algn="just">
              <a:lnSpc>
                <a:spcPct val="120000"/>
              </a:lnSpc>
              <a:spcBef>
                <a:spcPts val="0"/>
              </a:spcBef>
              <a:buClrTx/>
              <a:buNone/>
            </a:pPr>
            <a:r>
              <a:rPr lang="en-US" sz="2600" b="1" dirty="0">
                <a:solidFill>
                  <a:srgbClr val="00B050"/>
                </a:solidFill>
              </a:rPr>
              <a:t>CONCEPT OF LEADERSHIP.</a:t>
            </a:r>
          </a:p>
          <a:p>
            <a:pPr algn="just">
              <a:lnSpc>
                <a:spcPct val="120000"/>
              </a:lnSpc>
              <a:spcBef>
                <a:spcPts val="0"/>
              </a:spcBef>
              <a:buClrTx/>
              <a:buFont typeface="Wingdings" panose="05000000000000000000" pitchFamily="2" charset="2"/>
              <a:buChar char="q"/>
            </a:pPr>
            <a:r>
              <a:rPr lang="en-US" sz="2600" dirty="0"/>
              <a:t>Leadership occurs within a group context (process of influence and goal attainment).</a:t>
            </a:r>
          </a:p>
          <a:p>
            <a:pPr algn="just">
              <a:lnSpc>
                <a:spcPct val="120000"/>
              </a:lnSpc>
              <a:spcBef>
                <a:spcPts val="0"/>
              </a:spcBef>
              <a:buClrTx/>
              <a:buFont typeface="Wingdings" panose="05000000000000000000" pitchFamily="2" charset="2"/>
              <a:buChar char="q"/>
            </a:pPr>
            <a:r>
              <a:rPr lang="en-US" sz="2600" dirty="0"/>
              <a:t>Good leaders develop through a never ending process of self-study, education, training and experience.</a:t>
            </a:r>
          </a:p>
          <a:p>
            <a:pPr algn="just">
              <a:lnSpc>
                <a:spcPct val="120000"/>
              </a:lnSpc>
              <a:spcBef>
                <a:spcPts val="0"/>
              </a:spcBef>
              <a:buClrTx/>
              <a:buFont typeface="Wingdings" panose="05000000000000000000" pitchFamily="2" charset="2"/>
              <a:buChar char="q"/>
            </a:pPr>
            <a:r>
              <a:rPr lang="en-US" sz="2600" dirty="0"/>
              <a:t>Good leaders are made not  born. If you have the desire and will power, you can become an effective leader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89928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3100" b="1" dirty="0">
                <a:solidFill>
                  <a:srgbClr val="00B050"/>
                </a:solidFill>
              </a:rPr>
              <a:t>SOURCES  OF LEADERSHIP POWER.</a:t>
            </a:r>
          </a:p>
          <a:p>
            <a:pPr algn="just">
              <a:lnSpc>
                <a:spcPct val="120000"/>
              </a:lnSpc>
              <a:spcBef>
                <a:spcPts val="0"/>
              </a:spcBef>
              <a:buClrTx/>
              <a:buFont typeface="Wingdings" panose="05000000000000000000" pitchFamily="2" charset="2"/>
              <a:buChar char="q"/>
            </a:pPr>
            <a:r>
              <a:rPr lang="en-US" sz="3100" b="1" dirty="0">
                <a:solidFill>
                  <a:schemeClr val="tx1"/>
                </a:solidFill>
              </a:rPr>
              <a:t>POWER </a:t>
            </a:r>
            <a:r>
              <a:rPr lang="en-US" sz="3100" dirty="0">
                <a:solidFill>
                  <a:schemeClr val="tx1"/>
                </a:solidFill>
              </a:rPr>
              <a:t>- The capacity or potential to influence, it is the ability to affect others beliefs, attitudes and actions.</a:t>
            </a:r>
          </a:p>
          <a:p>
            <a:pPr algn="just">
              <a:lnSpc>
                <a:spcPct val="120000"/>
              </a:lnSpc>
              <a:spcBef>
                <a:spcPts val="0"/>
              </a:spcBef>
              <a:buClrTx/>
              <a:buFont typeface="Wingdings" panose="05000000000000000000" pitchFamily="2" charset="2"/>
              <a:buChar char="q"/>
            </a:pPr>
            <a:r>
              <a:rPr lang="en-US" sz="3100" dirty="0">
                <a:solidFill>
                  <a:schemeClr val="tx1"/>
                </a:solidFill>
              </a:rPr>
              <a:t>It is a relational concern for both leaders and followers.</a:t>
            </a:r>
          </a:p>
          <a:p>
            <a:pPr marL="0" indent="0" algn="just">
              <a:lnSpc>
                <a:spcPct val="120000"/>
              </a:lnSpc>
              <a:spcBef>
                <a:spcPts val="0"/>
              </a:spcBef>
              <a:buClrTx/>
              <a:buNone/>
            </a:pPr>
            <a:r>
              <a:rPr lang="en-US" sz="3100" b="1" dirty="0">
                <a:solidFill>
                  <a:schemeClr val="tx1"/>
                </a:solidFill>
              </a:rPr>
              <a:t>5 BASES OF POWER.</a:t>
            </a:r>
          </a:p>
          <a:p>
            <a:pPr marL="0" indent="0" algn="just">
              <a:lnSpc>
                <a:spcPct val="120000"/>
              </a:lnSpc>
              <a:spcBef>
                <a:spcPts val="0"/>
              </a:spcBef>
              <a:buClrTx/>
              <a:buNone/>
            </a:pPr>
            <a:r>
              <a:rPr lang="en-US" sz="3100" dirty="0">
                <a:solidFill>
                  <a:schemeClr val="tx1"/>
                </a:solidFill>
              </a:rPr>
              <a:t>1.</a:t>
            </a:r>
            <a:r>
              <a:rPr lang="en-US" sz="3100" b="1" dirty="0">
                <a:solidFill>
                  <a:schemeClr val="tx1"/>
                </a:solidFill>
              </a:rPr>
              <a:t>Referent Power </a:t>
            </a:r>
            <a:r>
              <a:rPr lang="en-US" sz="3100" dirty="0">
                <a:solidFill>
                  <a:schemeClr val="tx1"/>
                </a:solidFill>
              </a:rPr>
              <a:t>- based on followers identification and liking of the leader e.g. A school teacher who is adored by her students has referent power.</a:t>
            </a:r>
          </a:p>
          <a:p>
            <a:pPr marL="0" indent="0" algn="just">
              <a:lnSpc>
                <a:spcPct val="120000"/>
              </a:lnSpc>
              <a:spcBef>
                <a:spcPts val="0"/>
              </a:spcBef>
              <a:buClrTx/>
              <a:buNone/>
            </a:pPr>
            <a:r>
              <a:rPr lang="en-US" sz="3100" dirty="0">
                <a:solidFill>
                  <a:schemeClr val="tx1"/>
                </a:solidFill>
              </a:rPr>
              <a:t>2. </a:t>
            </a:r>
            <a:r>
              <a:rPr lang="en-US" sz="3100" b="1" dirty="0">
                <a:solidFill>
                  <a:schemeClr val="tx1"/>
                </a:solidFill>
              </a:rPr>
              <a:t>Expert Power </a:t>
            </a:r>
            <a:r>
              <a:rPr lang="en-US" sz="3100" dirty="0">
                <a:solidFill>
                  <a:schemeClr val="tx1"/>
                </a:solidFill>
              </a:rPr>
              <a:t>- based on followers perception of leaders competence e.g.  a tour guide who is knowledgeable about a foreign country has expert power.</a:t>
            </a:r>
          </a:p>
          <a:p>
            <a:pPr marL="0" indent="0" algn="just">
              <a:lnSpc>
                <a:spcPct val="120000"/>
              </a:lnSpc>
              <a:spcBef>
                <a:spcPts val="0"/>
              </a:spcBef>
              <a:buClrTx/>
              <a:buNone/>
            </a:pPr>
            <a:r>
              <a:rPr lang="en-US" sz="3100" dirty="0">
                <a:solidFill>
                  <a:schemeClr val="tx1"/>
                </a:solidFill>
              </a:rPr>
              <a:t>3. </a:t>
            </a:r>
            <a:r>
              <a:rPr lang="en-US" sz="3100" b="1" dirty="0">
                <a:solidFill>
                  <a:schemeClr val="tx1"/>
                </a:solidFill>
              </a:rPr>
              <a:t>Reward Power </a:t>
            </a:r>
            <a:r>
              <a:rPr lang="en-US" sz="3100" dirty="0">
                <a:solidFill>
                  <a:schemeClr val="tx1"/>
                </a:solidFill>
              </a:rPr>
              <a:t>- derived from having the capacity to provide rewards to others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7576951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3100" b="1" dirty="0">
                <a:solidFill>
                  <a:schemeClr val="tx1"/>
                </a:solidFill>
              </a:rPr>
              <a:t>Legitimate Power </a:t>
            </a:r>
            <a:r>
              <a:rPr lang="en-US" sz="3100" dirty="0">
                <a:solidFill>
                  <a:schemeClr val="tx1"/>
                </a:solidFill>
              </a:rPr>
              <a:t>- associated with having status or formal job authority – e.g. a judge who administers sentences in the court room exhibits legitimate power…</a:t>
            </a:r>
          </a:p>
          <a:p>
            <a:pPr algn="just">
              <a:lnSpc>
                <a:spcPct val="120000"/>
              </a:lnSpc>
              <a:spcBef>
                <a:spcPts val="0"/>
              </a:spcBef>
              <a:buClrTx/>
              <a:buFont typeface="Wingdings" panose="05000000000000000000" pitchFamily="2" charset="2"/>
              <a:buChar char="q"/>
            </a:pPr>
            <a:r>
              <a:rPr lang="en-US" sz="3100" b="1" dirty="0">
                <a:solidFill>
                  <a:schemeClr val="tx1"/>
                </a:solidFill>
              </a:rPr>
              <a:t>Coercive Power </a:t>
            </a:r>
            <a:r>
              <a:rPr lang="en-US" sz="3100" dirty="0">
                <a:solidFill>
                  <a:schemeClr val="tx1"/>
                </a:solidFill>
              </a:rPr>
              <a:t>- derived from having  capacity to penalize or punish others- e.g. a couch who sits a player on bench for being late for practice.</a:t>
            </a:r>
          </a:p>
          <a:p>
            <a:pPr algn="just">
              <a:lnSpc>
                <a:spcPct val="120000"/>
              </a:lnSpc>
              <a:spcBef>
                <a:spcPts val="0"/>
              </a:spcBef>
              <a:buClrTx/>
              <a:buFont typeface="Wingdings" panose="05000000000000000000" pitchFamily="2" charset="2"/>
              <a:buChar char="q"/>
            </a:pPr>
            <a:r>
              <a:rPr lang="en-US" sz="3100" dirty="0">
                <a:solidFill>
                  <a:schemeClr val="tx1"/>
                </a:solidFill>
              </a:rPr>
              <a:t>Coercion  -  use of force effect change and influencing others to do something through manipulation of rewards and penalties in the work  environment, use of  threats, </a:t>
            </a:r>
          </a:p>
          <a:p>
            <a:pPr algn="just">
              <a:lnSpc>
                <a:spcPct val="120000"/>
              </a:lnSpc>
              <a:spcBef>
                <a:spcPts val="0"/>
              </a:spcBef>
              <a:buClrTx/>
              <a:buFont typeface="Wingdings" panose="05000000000000000000" pitchFamily="2" charset="2"/>
              <a:buChar char="q"/>
            </a:pPr>
            <a:r>
              <a:rPr lang="en-US" sz="3100" dirty="0">
                <a:solidFill>
                  <a:schemeClr val="tx1"/>
                </a:solidFill>
              </a:rPr>
              <a:t>Punishment or negative rewards - example of coercive leaders-Adolf Hitler</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2243685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100" b="1" dirty="0">
                <a:solidFill>
                  <a:srgbClr val="00B050"/>
                </a:solidFill>
              </a:rPr>
              <a:t>THEORIES OF LEADERSHIP</a:t>
            </a:r>
            <a:endParaRPr lang="en-US" sz="2600" dirty="0"/>
          </a:p>
          <a:p>
            <a:pPr marL="0" indent="0" algn="just">
              <a:lnSpc>
                <a:spcPct val="120000"/>
              </a:lnSpc>
              <a:spcBef>
                <a:spcPts val="0"/>
              </a:spcBef>
              <a:buClrTx/>
              <a:buNone/>
            </a:pPr>
            <a:r>
              <a:rPr lang="en-US" sz="2600" dirty="0"/>
              <a:t>ARE classified as follows.</a:t>
            </a:r>
          </a:p>
          <a:p>
            <a:pPr marL="514350" indent="-514350" algn="just">
              <a:lnSpc>
                <a:spcPct val="120000"/>
              </a:lnSpc>
              <a:spcBef>
                <a:spcPts val="0"/>
              </a:spcBef>
              <a:buClrTx/>
              <a:buFont typeface="+mj-lt"/>
              <a:buAutoNum type="arabicPeriod"/>
            </a:pPr>
            <a:r>
              <a:rPr lang="en-US" sz="2600" dirty="0"/>
              <a:t>Trait.</a:t>
            </a:r>
          </a:p>
          <a:p>
            <a:pPr marL="514350" indent="-514350" algn="just">
              <a:lnSpc>
                <a:spcPct val="120000"/>
              </a:lnSpc>
              <a:spcBef>
                <a:spcPts val="0"/>
              </a:spcBef>
              <a:buClrTx/>
              <a:buFont typeface="+mj-lt"/>
              <a:buAutoNum type="arabicPeriod"/>
            </a:pPr>
            <a:r>
              <a:rPr lang="en-US" sz="2600" dirty="0"/>
              <a:t>Contingency.</a:t>
            </a:r>
          </a:p>
          <a:p>
            <a:pPr marL="514350" indent="-514350" algn="just">
              <a:lnSpc>
                <a:spcPct val="120000"/>
              </a:lnSpc>
              <a:spcBef>
                <a:spcPts val="0"/>
              </a:spcBef>
              <a:buClrTx/>
              <a:buFont typeface="+mj-lt"/>
              <a:buAutoNum type="arabicPeriod"/>
            </a:pPr>
            <a:r>
              <a:rPr lang="en-US" sz="2600" dirty="0"/>
              <a:t>Invitational.</a:t>
            </a:r>
          </a:p>
          <a:p>
            <a:pPr marL="514350" indent="-514350" algn="just">
              <a:lnSpc>
                <a:spcPct val="120000"/>
              </a:lnSpc>
              <a:spcBef>
                <a:spcPts val="0"/>
              </a:spcBef>
              <a:buClrTx/>
              <a:buFont typeface="+mj-lt"/>
              <a:buAutoNum type="arabicPeriod"/>
            </a:pPr>
            <a:r>
              <a:rPr lang="en-US" sz="2600" dirty="0"/>
              <a:t>Transactional, etc.</a:t>
            </a:r>
          </a:p>
          <a:p>
            <a:pPr algn="just">
              <a:lnSpc>
                <a:spcPct val="120000"/>
              </a:lnSpc>
              <a:spcBef>
                <a:spcPts val="0"/>
              </a:spcBef>
              <a:buClrTx/>
              <a:buFont typeface="Wingdings" panose="05000000000000000000" pitchFamily="2" charset="2"/>
              <a:buChar char="q"/>
            </a:pPr>
            <a:r>
              <a:rPr lang="en-US" sz="2400" b="1" dirty="0"/>
              <a:t>TRAIT THEORY </a:t>
            </a:r>
            <a:r>
              <a:rPr lang="en-US" sz="2400" dirty="0"/>
              <a:t>- States that there's a set of characteristics that determine a good leader i.e. personality, dominance (personal presence), charisma, self-confidence, achievement and ability to formulate vision.</a:t>
            </a:r>
          </a:p>
          <a:p>
            <a:pPr algn="just">
              <a:lnSpc>
                <a:spcPct val="120000"/>
              </a:lnSpc>
              <a:spcBef>
                <a:spcPts val="0"/>
              </a:spcBef>
              <a:buClrTx/>
              <a:buFont typeface="Wingdings" panose="05000000000000000000" pitchFamily="2" charset="2"/>
              <a:buChar char="q"/>
            </a:pPr>
            <a:r>
              <a:rPr lang="en-US" sz="2400" b="1" dirty="0"/>
              <a:t>CONTINGENCY THEORY- </a:t>
            </a:r>
            <a:r>
              <a:rPr lang="en-US" sz="2400" dirty="0"/>
              <a:t>Views leadership as more flexible i.e. different styles can be used at different times depending on circumstances</a:t>
            </a:r>
          </a:p>
          <a:p>
            <a:pPr algn="just">
              <a:lnSpc>
                <a:spcPct val="120000"/>
              </a:lnSpc>
              <a:spcBef>
                <a:spcPts val="0"/>
              </a:spcBef>
              <a:buClrTx/>
              <a:buFont typeface="Wingdings" panose="05000000000000000000" pitchFamily="2" charset="2"/>
              <a:buChar char="q"/>
            </a:pPr>
            <a:r>
              <a:rPr lang="en-US" sz="2400" dirty="0"/>
              <a:t>Theory also suggests that leadership is not a fixed series of characteristics that can be transposed into different contexts.</a:t>
            </a:r>
          </a:p>
          <a:p>
            <a:pPr algn="just">
              <a:lnSpc>
                <a:spcPct val="120000"/>
              </a:lnSpc>
              <a:spcBef>
                <a:spcPts val="0"/>
              </a:spcBef>
              <a:buClrTx/>
              <a:buFont typeface="Wingdings" panose="05000000000000000000" pitchFamily="2" charset="2"/>
              <a:buChar char="q"/>
            </a:pPr>
            <a:endParaRPr lang="en-US" sz="24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220805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3100" b="1" dirty="0">
                <a:solidFill>
                  <a:schemeClr val="tx1"/>
                </a:solidFill>
              </a:rPr>
              <a:t>BEHAVIORAL THEORY – </a:t>
            </a:r>
            <a:r>
              <a:rPr lang="en-US" sz="3100" dirty="0">
                <a:solidFill>
                  <a:schemeClr val="tx1"/>
                </a:solidFill>
              </a:rPr>
              <a:t>Suggests that leaders can be trained and focuses on the way of doing  things. Structures based on Behavioral theories  focus on leader instituting structures i.e.  he's task-oriented.</a:t>
            </a:r>
          </a:p>
          <a:p>
            <a:pPr algn="just">
              <a:lnSpc>
                <a:spcPct val="120000"/>
              </a:lnSpc>
              <a:spcBef>
                <a:spcPts val="0"/>
              </a:spcBef>
              <a:buClrTx/>
              <a:buFont typeface="Wingdings" panose="05000000000000000000" pitchFamily="2" charset="2"/>
              <a:buChar char="q"/>
            </a:pPr>
            <a:r>
              <a:rPr lang="en-US" sz="3100" dirty="0">
                <a:solidFill>
                  <a:schemeClr val="tx1"/>
                </a:solidFill>
              </a:rPr>
              <a:t>Relationships based on behavioral theories focus on the development and maintenance of relationships i.e. Process-Orientated.</a:t>
            </a:r>
          </a:p>
          <a:p>
            <a:pPr algn="just">
              <a:lnSpc>
                <a:spcPct val="120000"/>
              </a:lnSpc>
              <a:spcBef>
                <a:spcPts val="0"/>
              </a:spcBef>
              <a:buClrTx/>
              <a:buFont typeface="Wingdings" panose="05000000000000000000" pitchFamily="2" charset="2"/>
              <a:buChar char="q"/>
            </a:pPr>
            <a:r>
              <a:rPr lang="en-US" sz="3100" b="1" dirty="0">
                <a:solidFill>
                  <a:schemeClr val="tx1"/>
                </a:solidFill>
              </a:rPr>
              <a:t>TRANSFORMATIONAL THEORY </a:t>
            </a:r>
            <a:r>
              <a:rPr lang="en-US" sz="3100" dirty="0">
                <a:solidFill>
                  <a:schemeClr val="tx1"/>
                </a:solidFill>
              </a:rPr>
              <a:t>- Involves widespread changes to the organization / business.</a:t>
            </a:r>
          </a:p>
          <a:p>
            <a:pPr algn="just">
              <a:lnSpc>
                <a:spcPct val="120000"/>
              </a:lnSpc>
              <a:spcBef>
                <a:spcPts val="0"/>
              </a:spcBef>
              <a:buClrTx/>
              <a:buFont typeface="Wingdings" panose="05000000000000000000" pitchFamily="2" charset="2"/>
              <a:buChar char="q"/>
            </a:pPr>
            <a:r>
              <a:rPr lang="en-US" sz="3100" dirty="0">
                <a:solidFill>
                  <a:schemeClr val="tx1"/>
                </a:solidFill>
              </a:rPr>
              <a:t>This type requires long-term Strategic Planning and clear objectives.</a:t>
            </a:r>
          </a:p>
          <a:p>
            <a:pPr algn="just">
              <a:lnSpc>
                <a:spcPct val="120000"/>
              </a:lnSpc>
              <a:spcBef>
                <a:spcPts val="0"/>
              </a:spcBef>
              <a:buClrTx/>
              <a:buFont typeface="Wingdings" panose="05000000000000000000" pitchFamily="2" charset="2"/>
              <a:buChar char="q"/>
            </a:pPr>
            <a:r>
              <a:rPr lang="en-US" sz="3100" dirty="0">
                <a:solidFill>
                  <a:schemeClr val="tx1"/>
                </a:solidFill>
              </a:rPr>
              <a:t>Requires clear vision.</a:t>
            </a:r>
          </a:p>
          <a:p>
            <a:pPr algn="just">
              <a:lnSpc>
                <a:spcPct val="120000"/>
              </a:lnSpc>
              <a:spcBef>
                <a:spcPts val="0"/>
              </a:spcBef>
              <a:buClrTx/>
              <a:buFont typeface="Wingdings" panose="05000000000000000000" pitchFamily="2" charset="2"/>
              <a:buChar char="q"/>
            </a:pPr>
            <a:r>
              <a:rPr lang="en-US" sz="3100" dirty="0">
                <a:solidFill>
                  <a:schemeClr val="tx1"/>
                </a:solidFill>
              </a:rPr>
              <a:t>Leadership by example and believes in efficiency of systems and processes.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19159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algn="just">
              <a:lnSpc>
                <a:spcPct val="120000"/>
              </a:lnSpc>
              <a:spcBef>
                <a:spcPts val="0"/>
              </a:spcBef>
              <a:buClrTx/>
              <a:buFont typeface="Wingdings" panose="05000000000000000000" pitchFamily="2" charset="2"/>
              <a:buChar char="q"/>
            </a:pPr>
            <a:r>
              <a:rPr lang="en-US" sz="3300" b="1" dirty="0">
                <a:solidFill>
                  <a:schemeClr val="tx1"/>
                </a:solidFill>
              </a:rPr>
              <a:t>TRANSACTIONAL THEORY</a:t>
            </a:r>
            <a:r>
              <a:rPr lang="en-US" sz="3300" dirty="0">
                <a:solidFill>
                  <a:schemeClr val="tx1"/>
                </a:solidFill>
              </a:rPr>
              <a:t> - Focuses on management of  the organization, also on procedures and efficiency.</a:t>
            </a:r>
          </a:p>
          <a:p>
            <a:pPr algn="just">
              <a:lnSpc>
                <a:spcPct val="120000"/>
              </a:lnSpc>
              <a:spcBef>
                <a:spcPts val="0"/>
              </a:spcBef>
              <a:buClrTx/>
              <a:buFont typeface="Wingdings" panose="05000000000000000000" pitchFamily="2" charset="2"/>
              <a:buChar char="q"/>
            </a:pPr>
            <a:r>
              <a:rPr lang="en-US" sz="3300" dirty="0">
                <a:solidFill>
                  <a:schemeClr val="tx1"/>
                </a:solidFill>
              </a:rPr>
              <a:t>Focuses on working to the rules and contracts.</a:t>
            </a:r>
          </a:p>
          <a:p>
            <a:pPr algn="just">
              <a:lnSpc>
                <a:spcPct val="120000"/>
              </a:lnSpc>
              <a:spcBef>
                <a:spcPts val="0"/>
              </a:spcBef>
              <a:buClrTx/>
              <a:buFont typeface="Wingdings" panose="05000000000000000000" pitchFamily="2" charset="2"/>
              <a:buChar char="q"/>
            </a:pPr>
            <a:r>
              <a:rPr lang="en-US" sz="3300" dirty="0">
                <a:solidFill>
                  <a:schemeClr val="tx1"/>
                </a:solidFill>
              </a:rPr>
              <a:t>Focus also on current issues and processes</a:t>
            </a:r>
          </a:p>
          <a:p>
            <a:pPr algn="just">
              <a:lnSpc>
                <a:spcPct val="120000"/>
              </a:lnSpc>
              <a:spcBef>
                <a:spcPts val="0"/>
              </a:spcBef>
              <a:buClrTx/>
              <a:buFont typeface="Wingdings" panose="05000000000000000000" pitchFamily="2" charset="2"/>
              <a:buChar char="q"/>
            </a:pPr>
            <a:r>
              <a:rPr lang="en-US" sz="3300" b="1" dirty="0">
                <a:solidFill>
                  <a:schemeClr val="tx1"/>
                </a:solidFill>
              </a:rPr>
              <a:t>INVITATIONAL THEORY - </a:t>
            </a:r>
            <a:r>
              <a:rPr lang="en-US" sz="3300" dirty="0">
                <a:solidFill>
                  <a:schemeClr val="tx1"/>
                </a:solidFill>
              </a:rPr>
              <a:t>Focus on improving the atmosphere and messages sent out by the organization.</a:t>
            </a:r>
          </a:p>
          <a:p>
            <a:pPr algn="just">
              <a:lnSpc>
                <a:spcPct val="120000"/>
              </a:lnSpc>
              <a:spcBef>
                <a:spcPts val="0"/>
              </a:spcBef>
              <a:buClrTx/>
              <a:buFont typeface="Wingdings" panose="05000000000000000000" pitchFamily="2" charset="2"/>
              <a:buChar char="q"/>
            </a:pPr>
            <a:r>
              <a:rPr lang="en-US" sz="3300" dirty="0">
                <a:solidFill>
                  <a:schemeClr val="tx1"/>
                </a:solidFill>
              </a:rPr>
              <a:t>Focus on reducing negative messages sent out through every day actions of the organization both externally and crucially internally.</a:t>
            </a:r>
          </a:p>
          <a:p>
            <a:pPr algn="just">
              <a:lnSpc>
                <a:spcPct val="120000"/>
              </a:lnSpc>
              <a:spcBef>
                <a:spcPts val="0"/>
              </a:spcBef>
              <a:buClrTx/>
              <a:buFont typeface="Wingdings" panose="05000000000000000000" pitchFamily="2" charset="2"/>
              <a:buChar char="q"/>
            </a:pPr>
            <a:r>
              <a:rPr lang="en-US" sz="3300" dirty="0">
                <a:solidFill>
                  <a:schemeClr val="tx1"/>
                </a:solidFill>
              </a:rPr>
              <a:t>Reviews  internal processes to reduce them</a:t>
            </a:r>
          </a:p>
          <a:p>
            <a:pPr algn="just">
              <a:lnSpc>
                <a:spcPct val="120000"/>
              </a:lnSpc>
              <a:spcBef>
                <a:spcPts val="0"/>
              </a:spcBef>
              <a:buClrTx/>
              <a:buFont typeface="Wingdings" panose="05000000000000000000" pitchFamily="2" charset="2"/>
              <a:buChar char="q"/>
            </a:pPr>
            <a:r>
              <a:rPr lang="en-US" sz="3300" dirty="0">
                <a:solidFill>
                  <a:schemeClr val="tx1"/>
                </a:solidFill>
              </a:rPr>
              <a:t>Builds relationship and sense of belonging and identity with the organization and get connected to customers.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356443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3100" b="1" dirty="0">
                <a:solidFill>
                  <a:schemeClr val="tx1"/>
                </a:solidFill>
              </a:rPr>
              <a:t>Behavioral  Theories - </a:t>
            </a:r>
            <a:r>
              <a:rPr lang="en-US" sz="3100" dirty="0">
                <a:solidFill>
                  <a:schemeClr val="tx1"/>
                </a:solidFill>
              </a:rPr>
              <a:t>Suggests that successful leaders display particular behaviors which can be learned.</a:t>
            </a:r>
          </a:p>
          <a:p>
            <a:pPr algn="just">
              <a:lnSpc>
                <a:spcPct val="120000"/>
              </a:lnSpc>
              <a:spcBef>
                <a:spcPts val="0"/>
              </a:spcBef>
              <a:buClrTx/>
              <a:buFont typeface="Wingdings" panose="05000000000000000000" pitchFamily="2" charset="2"/>
              <a:buChar char="q"/>
            </a:pPr>
            <a:r>
              <a:rPr lang="en-US" sz="3100" b="1" dirty="0">
                <a:solidFill>
                  <a:schemeClr val="tx1"/>
                </a:solidFill>
              </a:rPr>
              <a:t>The social learning theory </a:t>
            </a:r>
            <a:r>
              <a:rPr lang="en-US" sz="3100" dirty="0">
                <a:solidFill>
                  <a:schemeClr val="tx1"/>
                </a:solidFill>
              </a:rPr>
              <a:t>– states that individuals learn leadership by observing other who are leaders and copying their behavior and if rewarded then he is likely to repeat the same.</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96200" y="6325127"/>
            <a:ext cx="1428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133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8A27E7-D2FA-443D-A83E-991BCC81FA47}"/>
              </a:ext>
            </a:extLst>
          </p:cNvPr>
          <p:cNvSpPr>
            <a:spLocks noGrp="1"/>
          </p:cNvSpPr>
          <p:nvPr>
            <p:ph type="subTitle" idx="1"/>
          </p:nvPr>
        </p:nvSpPr>
        <p:spPr>
          <a:xfrm>
            <a:off x="250825" y="260350"/>
            <a:ext cx="8713788" cy="6408738"/>
          </a:xfrm>
        </p:spPr>
        <p:txBody>
          <a:bodyPr/>
          <a:lstStyle/>
          <a:p>
            <a:pPr algn="l" eaLnBrk="1" hangingPunct="1">
              <a:buFont typeface="Arial" charset="0"/>
              <a:buNone/>
              <a:defRPr/>
            </a:pPr>
            <a:r>
              <a:rPr lang="en-US" dirty="0"/>
              <a:t>4. Turbidity – the presence of colloidal solids gives water cloud appearance which aesthetically unattractive and may be harmful. </a:t>
            </a:r>
          </a:p>
          <a:p>
            <a:pPr algn="l" eaLnBrk="1" hangingPunct="1">
              <a:buFont typeface="Arial" charset="0"/>
              <a:buNone/>
              <a:defRPr/>
            </a:pPr>
            <a:r>
              <a:rPr lang="en-US" dirty="0"/>
              <a:t>5. Solids – these may be present in suspension or dissolved. </a:t>
            </a:r>
          </a:p>
          <a:p>
            <a:pPr algn="l" eaLnBrk="1" hangingPunct="1">
              <a:buFont typeface="Arial" charset="0"/>
              <a:buNone/>
              <a:defRPr/>
            </a:pPr>
            <a:r>
              <a:rPr lang="en-US" dirty="0"/>
              <a:t>6. Electrical conductivity – the conductivity of solutions depends with TDS. </a:t>
            </a:r>
          </a:p>
          <a:p>
            <a:pPr algn="l" eaLnBrk="1" hangingPunct="1">
              <a:buFont typeface="Arial" charset="0"/>
              <a:buNone/>
              <a:defRPr/>
            </a:pPr>
            <a:endParaRPr lang="en-US" dirty="0"/>
          </a:p>
          <a:p>
            <a:pPr algn="l" eaLnBrk="1" hangingPunct="1">
              <a:buFont typeface="Arial" charset="0"/>
              <a:buNone/>
              <a:defRPr/>
            </a:pPr>
            <a:endParaRPr lang="en-US" dirty="0"/>
          </a:p>
        </p:txBody>
      </p:sp>
      <p:sp>
        <p:nvSpPr>
          <p:cNvPr id="4" name="Slide Number Placeholder 1">
            <a:extLst>
              <a:ext uri="{FF2B5EF4-FFF2-40B4-BE49-F238E27FC236}">
                <a16:creationId xmlns:a16="http://schemas.microsoft.com/office/drawing/2014/main" id="{12CFDA79-7E47-41D4-B508-1F44872AFFBC}"/>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3100" b="1" dirty="0">
                <a:solidFill>
                  <a:srgbClr val="00B050"/>
                </a:solidFill>
              </a:rPr>
              <a:t>OTHER THEORIES</a:t>
            </a:r>
          </a:p>
          <a:p>
            <a:pPr marL="0" indent="0" algn="just">
              <a:lnSpc>
                <a:spcPct val="120000"/>
              </a:lnSpc>
              <a:spcBef>
                <a:spcPts val="0"/>
              </a:spcBef>
              <a:buClrTx/>
              <a:buNone/>
            </a:pPr>
            <a:r>
              <a:rPr lang="en-US" sz="3100" b="1" dirty="0">
                <a:solidFill>
                  <a:schemeClr val="tx1"/>
                </a:solidFill>
              </a:rPr>
              <a:t>Big question are leaders born or made?</a:t>
            </a:r>
          </a:p>
          <a:p>
            <a:pPr algn="just">
              <a:lnSpc>
                <a:spcPct val="120000"/>
              </a:lnSpc>
              <a:spcBef>
                <a:spcPts val="0"/>
              </a:spcBef>
              <a:buClrTx/>
              <a:buFont typeface="Wingdings" panose="05000000000000000000" pitchFamily="2" charset="2"/>
              <a:buChar char="q"/>
            </a:pPr>
            <a:r>
              <a:rPr lang="en-US" sz="3100" dirty="0">
                <a:solidFill>
                  <a:schemeClr val="tx1"/>
                </a:solidFill>
              </a:rPr>
              <a:t>The great man theory (trait) suggests that all successful leaders have common characteristics or traits.</a:t>
            </a:r>
          </a:p>
          <a:p>
            <a:pPr algn="just">
              <a:lnSpc>
                <a:spcPct val="120000"/>
              </a:lnSpc>
              <a:spcBef>
                <a:spcPts val="0"/>
              </a:spcBef>
              <a:buClrTx/>
              <a:buFont typeface="Wingdings" panose="05000000000000000000" pitchFamily="2" charset="2"/>
              <a:buChar char="q"/>
            </a:pPr>
            <a:r>
              <a:rPr lang="en-US" sz="3100" dirty="0">
                <a:solidFill>
                  <a:schemeClr val="tx1"/>
                </a:solidFill>
              </a:rPr>
              <a:t>Proposes that a good leader in industry would also be a good captain in sport.</a:t>
            </a:r>
          </a:p>
          <a:p>
            <a:pPr algn="just">
              <a:lnSpc>
                <a:spcPct val="120000"/>
              </a:lnSpc>
              <a:spcBef>
                <a:spcPts val="0"/>
              </a:spcBef>
              <a:buClrTx/>
              <a:buFont typeface="Wingdings" panose="05000000000000000000" pitchFamily="2" charset="2"/>
              <a:buChar char="q"/>
            </a:pPr>
            <a:r>
              <a:rPr lang="en-US" sz="3100" dirty="0">
                <a:solidFill>
                  <a:schemeClr val="tx1"/>
                </a:solidFill>
              </a:rPr>
              <a:t>Research also suggests some common traits e.g. intelligence ,assertion and ambition.</a:t>
            </a:r>
          </a:p>
          <a:p>
            <a:pPr algn="just">
              <a:lnSpc>
                <a:spcPct val="120000"/>
              </a:lnSpc>
              <a:spcBef>
                <a:spcPts val="0"/>
              </a:spcBef>
              <a:buClrTx/>
              <a:buFont typeface="Wingdings" panose="05000000000000000000" pitchFamily="2" charset="2"/>
              <a:buChar char="q"/>
            </a:pPr>
            <a:r>
              <a:rPr lang="en-US" sz="3100" dirty="0">
                <a:solidFill>
                  <a:schemeClr val="tx1"/>
                </a:solidFill>
              </a:rPr>
              <a:t>However the above could possibly relate more to how leaders emerge rather than their effectiveness.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07101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100" b="1" dirty="0">
                <a:solidFill>
                  <a:srgbClr val="00B050"/>
                </a:solidFill>
              </a:rPr>
              <a:t>DEFINITIONS OF TERMS </a:t>
            </a:r>
          </a:p>
          <a:p>
            <a:pPr marL="0" indent="0" algn="just">
              <a:lnSpc>
                <a:spcPct val="120000"/>
              </a:lnSpc>
              <a:spcBef>
                <a:spcPts val="0"/>
              </a:spcBef>
              <a:buClrTx/>
              <a:buNone/>
            </a:pPr>
            <a:r>
              <a:rPr lang="en-US" sz="2600" b="1" dirty="0"/>
              <a:t>[TASK AND PEOPLE ORIENTED] leadership</a:t>
            </a:r>
          </a:p>
          <a:p>
            <a:pPr marL="0" indent="0" algn="just">
              <a:lnSpc>
                <a:spcPct val="120000"/>
              </a:lnSpc>
              <a:spcBef>
                <a:spcPts val="0"/>
              </a:spcBef>
              <a:buClrTx/>
              <a:buNone/>
            </a:pPr>
            <a:r>
              <a:rPr lang="en-US" sz="2600" b="1" dirty="0"/>
              <a:t>TASK-ORIENTED</a:t>
            </a:r>
            <a:r>
              <a:rPr lang="en-US" sz="2600" dirty="0"/>
              <a:t> - Concerned  with the demands of the task and focus on outcomes/results rather than peoples welfare.</a:t>
            </a:r>
          </a:p>
          <a:p>
            <a:pPr algn="just">
              <a:lnSpc>
                <a:spcPct val="120000"/>
              </a:lnSpc>
              <a:spcBef>
                <a:spcPts val="0"/>
              </a:spcBef>
              <a:buClrTx/>
              <a:buFont typeface="Wingdings" panose="05000000000000000000" pitchFamily="2" charset="2"/>
              <a:buChar char="q"/>
            </a:pPr>
            <a:r>
              <a:rPr lang="en-US" sz="2600" dirty="0"/>
              <a:t>It is good for really  difficult tasks.</a:t>
            </a:r>
          </a:p>
          <a:p>
            <a:pPr algn="just">
              <a:lnSpc>
                <a:spcPct val="120000"/>
              </a:lnSpc>
              <a:spcBef>
                <a:spcPts val="0"/>
              </a:spcBef>
              <a:buClrTx/>
              <a:buFont typeface="Wingdings" panose="05000000000000000000" pitchFamily="2" charset="2"/>
              <a:buChar char="q"/>
            </a:pPr>
            <a:r>
              <a:rPr lang="en-US" sz="2600" dirty="0"/>
              <a:t>Popular - with Military</a:t>
            </a:r>
          </a:p>
          <a:p>
            <a:pPr marL="0" indent="0" algn="just">
              <a:lnSpc>
                <a:spcPct val="120000"/>
              </a:lnSpc>
              <a:spcBef>
                <a:spcPts val="0"/>
              </a:spcBef>
              <a:buClrTx/>
              <a:buNone/>
            </a:pPr>
            <a:r>
              <a:rPr lang="en-US" sz="2600" b="1" dirty="0"/>
              <a:t>PEOPLE ORIENTED - </a:t>
            </a:r>
            <a:r>
              <a:rPr lang="en-US" sz="2600" dirty="0"/>
              <a:t>Focus on interpersonal relationships within the organization.</a:t>
            </a:r>
          </a:p>
          <a:p>
            <a:pPr algn="just">
              <a:lnSpc>
                <a:spcPct val="120000"/>
              </a:lnSpc>
              <a:spcBef>
                <a:spcPts val="0"/>
              </a:spcBef>
              <a:buClrTx/>
              <a:buFont typeface="Wingdings" panose="05000000000000000000" pitchFamily="2" charset="2"/>
              <a:buChar char="q"/>
            </a:pPr>
            <a:r>
              <a:rPr lang="en-US" sz="2600" dirty="0"/>
              <a:t>Focus more on the journey i.e. the process by which we get there.</a:t>
            </a:r>
          </a:p>
          <a:p>
            <a:pPr algn="just">
              <a:lnSpc>
                <a:spcPct val="120000"/>
              </a:lnSpc>
              <a:spcBef>
                <a:spcPts val="0"/>
              </a:spcBef>
              <a:buClrTx/>
              <a:buFont typeface="Wingdings" panose="05000000000000000000" pitchFamily="2" charset="2"/>
              <a:buChar char="q"/>
            </a:pPr>
            <a:r>
              <a:rPr lang="en-US" sz="2600" dirty="0"/>
              <a:t>Good for personal development/nurturing, less concerned with results.</a:t>
            </a:r>
          </a:p>
          <a:p>
            <a:pPr algn="just">
              <a:lnSpc>
                <a:spcPct val="120000"/>
              </a:lnSpc>
              <a:spcBef>
                <a:spcPts val="0"/>
              </a:spcBef>
              <a:buClrTx/>
              <a:buFont typeface="Wingdings" panose="05000000000000000000" pitchFamily="2" charset="2"/>
              <a:buChar char="q"/>
            </a:pPr>
            <a:r>
              <a:rPr lang="en-US" sz="2600" dirty="0"/>
              <a:t>NB: A personal style of leadership can change depending  on situations</a:t>
            </a:r>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6299965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Leadership Style</a:t>
            </a:r>
          </a:p>
          <a:p>
            <a:pPr algn="just">
              <a:lnSpc>
                <a:spcPct val="120000"/>
              </a:lnSpc>
              <a:spcBef>
                <a:spcPts val="0"/>
              </a:spcBef>
              <a:buClrTx/>
              <a:buFont typeface="Wingdings" panose="05000000000000000000" pitchFamily="2" charset="2"/>
              <a:buChar char="q"/>
            </a:pPr>
            <a:r>
              <a:rPr lang="en-US" sz="2600" dirty="0"/>
              <a:t>Leadership style is the manner and approach of providing direction, implementing plans and motivating people.</a:t>
            </a:r>
          </a:p>
          <a:p>
            <a:pPr marL="514350" indent="-514350" algn="just">
              <a:lnSpc>
                <a:spcPct val="120000"/>
              </a:lnSpc>
              <a:spcBef>
                <a:spcPts val="0"/>
              </a:spcBef>
              <a:buClrTx/>
              <a:buFont typeface="+mj-lt"/>
              <a:buAutoNum type="arabicPeriod"/>
            </a:pPr>
            <a:r>
              <a:rPr lang="en-US" sz="2600" b="1" dirty="0"/>
              <a:t>Autocratic leader - </a:t>
            </a:r>
            <a:r>
              <a:rPr lang="en-US" sz="2600" dirty="0"/>
              <a:t>make all group decisions and assign tasks to members</a:t>
            </a:r>
          </a:p>
          <a:p>
            <a:pPr marL="514350" indent="-514350" algn="just">
              <a:lnSpc>
                <a:spcPct val="120000"/>
              </a:lnSpc>
              <a:spcBef>
                <a:spcPts val="0"/>
              </a:spcBef>
              <a:buClrTx/>
              <a:buFont typeface="+mj-lt"/>
              <a:buAutoNum type="arabicPeriod"/>
            </a:pPr>
            <a:r>
              <a:rPr lang="en-US" sz="2600" b="1" dirty="0"/>
              <a:t>Democratic / Participative leader </a:t>
            </a:r>
            <a:r>
              <a:rPr lang="en-US" sz="2600" dirty="0"/>
              <a:t>- encourage group discussion and decision making through census building.</a:t>
            </a:r>
          </a:p>
          <a:p>
            <a:pPr marL="514350" indent="-514350" algn="just">
              <a:lnSpc>
                <a:spcPct val="120000"/>
              </a:lnSpc>
              <a:spcBef>
                <a:spcPts val="0"/>
              </a:spcBef>
              <a:buClrTx/>
              <a:buFont typeface="+mj-lt"/>
              <a:buAutoNum type="arabicPeriod"/>
            </a:pPr>
            <a:r>
              <a:rPr lang="en-US" sz="2600" b="1" dirty="0"/>
              <a:t>Delegative leader </a:t>
            </a:r>
            <a:r>
              <a:rPr lang="en-US" sz="2600" dirty="0"/>
              <a:t>- minimally involved in decision making and encourage group members to make their own decisions.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20000" y="6325127"/>
            <a:ext cx="1504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096755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Oval 13"/>
          <p:cNvSpPr>
            <a:spLocks noChangeArrowheads="1"/>
          </p:cNvSpPr>
          <p:nvPr/>
        </p:nvSpPr>
        <p:spPr bwMode="auto">
          <a:xfrm>
            <a:off x="1066800" y="2438400"/>
            <a:ext cx="1600200" cy="1752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87" name="Oval 12"/>
          <p:cNvSpPr>
            <a:spLocks noChangeArrowheads="1"/>
          </p:cNvSpPr>
          <p:nvPr/>
        </p:nvSpPr>
        <p:spPr bwMode="auto">
          <a:xfrm>
            <a:off x="6172200" y="3657600"/>
            <a:ext cx="1600200" cy="1752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88" name="Rectangle 4"/>
          <p:cNvSpPr>
            <a:spLocks noGrp="1" noChangeArrowheads="1"/>
          </p:cNvSpPr>
          <p:nvPr>
            <p:ph type="title"/>
          </p:nvPr>
        </p:nvSpPr>
        <p:spPr/>
        <p:txBody>
          <a:bodyPr/>
          <a:lstStyle/>
          <a:p>
            <a:pPr algn="ctr" eaLnBrk="1" hangingPunct="1"/>
            <a:r>
              <a:rPr lang="en-US" sz="4000" dirty="0">
                <a:latin typeface="Arial Narrow" pitchFamily="34" charset="0"/>
              </a:rPr>
              <a:t>Leadership Style</a:t>
            </a:r>
          </a:p>
        </p:txBody>
      </p:sp>
      <p:sp>
        <p:nvSpPr>
          <p:cNvPr id="16389" name="Oval 6"/>
          <p:cNvSpPr>
            <a:spLocks noChangeArrowheads="1"/>
          </p:cNvSpPr>
          <p:nvPr/>
        </p:nvSpPr>
        <p:spPr bwMode="auto">
          <a:xfrm>
            <a:off x="3657600" y="2438400"/>
            <a:ext cx="1752600" cy="2895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390" name="Oval 5"/>
          <p:cNvSpPr>
            <a:spLocks noChangeArrowheads="1"/>
          </p:cNvSpPr>
          <p:nvPr/>
        </p:nvSpPr>
        <p:spPr bwMode="auto">
          <a:xfrm>
            <a:off x="4038600" y="3962400"/>
            <a:ext cx="990600" cy="990600"/>
          </a:xfrm>
          <a:prstGeom prst="ellipse">
            <a:avLst/>
          </a:prstGeom>
          <a:solidFill>
            <a:srgbClr val="FF9900"/>
          </a:solidFill>
          <a:ln w="9525">
            <a:solidFill>
              <a:schemeClr val="tx1"/>
            </a:solidFill>
            <a:round/>
            <a:headEnd/>
            <a:tailEnd/>
          </a:ln>
        </p:spPr>
        <p:txBody>
          <a:bodyPr wrap="none" anchor="ctr"/>
          <a:lstStyle/>
          <a:p>
            <a:endParaRPr lang="en-US"/>
          </a:p>
        </p:txBody>
      </p:sp>
      <p:sp>
        <p:nvSpPr>
          <p:cNvPr id="16391" name="Oval 7"/>
          <p:cNvSpPr>
            <a:spLocks noChangeArrowheads="1"/>
          </p:cNvSpPr>
          <p:nvPr/>
        </p:nvSpPr>
        <p:spPr bwMode="auto">
          <a:xfrm>
            <a:off x="4038600" y="2819400"/>
            <a:ext cx="990600" cy="990600"/>
          </a:xfrm>
          <a:prstGeom prst="ellipse">
            <a:avLst/>
          </a:prstGeom>
          <a:solidFill>
            <a:srgbClr val="00FF00"/>
          </a:solidFill>
          <a:ln w="9525">
            <a:solidFill>
              <a:schemeClr val="tx1"/>
            </a:solidFill>
            <a:round/>
            <a:headEnd/>
            <a:tailEnd/>
          </a:ln>
        </p:spPr>
        <p:txBody>
          <a:bodyPr wrap="none" anchor="ctr"/>
          <a:lstStyle/>
          <a:p>
            <a:endParaRPr lang="en-US"/>
          </a:p>
        </p:txBody>
      </p:sp>
      <p:sp>
        <p:nvSpPr>
          <p:cNvPr id="16392" name="Oval 8"/>
          <p:cNvSpPr>
            <a:spLocks noChangeArrowheads="1"/>
          </p:cNvSpPr>
          <p:nvPr/>
        </p:nvSpPr>
        <p:spPr bwMode="auto">
          <a:xfrm>
            <a:off x="6477000" y="4038600"/>
            <a:ext cx="990600" cy="990600"/>
          </a:xfrm>
          <a:prstGeom prst="ellipse">
            <a:avLst/>
          </a:prstGeom>
          <a:solidFill>
            <a:srgbClr val="FF9900"/>
          </a:solidFill>
          <a:ln w="9525">
            <a:solidFill>
              <a:schemeClr val="tx1"/>
            </a:solidFill>
            <a:round/>
            <a:headEnd/>
            <a:tailEnd/>
          </a:ln>
        </p:spPr>
        <p:txBody>
          <a:bodyPr wrap="none" anchor="ctr"/>
          <a:lstStyle/>
          <a:p>
            <a:endParaRPr lang="en-US"/>
          </a:p>
        </p:txBody>
      </p:sp>
      <p:sp>
        <p:nvSpPr>
          <p:cNvPr id="16393" name="Oval 9"/>
          <p:cNvSpPr>
            <a:spLocks noChangeArrowheads="1"/>
          </p:cNvSpPr>
          <p:nvPr/>
        </p:nvSpPr>
        <p:spPr bwMode="auto">
          <a:xfrm>
            <a:off x="1371600" y="4343400"/>
            <a:ext cx="990600" cy="990600"/>
          </a:xfrm>
          <a:prstGeom prst="ellipse">
            <a:avLst/>
          </a:prstGeom>
          <a:solidFill>
            <a:srgbClr val="FF9900"/>
          </a:solidFill>
          <a:ln w="9525">
            <a:solidFill>
              <a:schemeClr val="tx1"/>
            </a:solidFill>
            <a:round/>
            <a:headEnd/>
            <a:tailEnd/>
          </a:ln>
        </p:spPr>
        <p:txBody>
          <a:bodyPr wrap="none" anchor="ctr"/>
          <a:lstStyle/>
          <a:p>
            <a:endParaRPr lang="en-US"/>
          </a:p>
        </p:txBody>
      </p:sp>
      <p:sp>
        <p:nvSpPr>
          <p:cNvPr id="16394" name="Oval 10"/>
          <p:cNvSpPr>
            <a:spLocks noChangeArrowheads="1"/>
          </p:cNvSpPr>
          <p:nvPr/>
        </p:nvSpPr>
        <p:spPr bwMode="auto">
          <a:xfrm>
            <a:off x="6400800" y="2438400"/>
            <a:ext cx="990600" cy="990600"/>
          </a:xfrm>
          <a:prstGeom prst="ellipse">
            <a:avLst/>
          </a:prstGeom>
          <a:solidFill>
            <a:srgbClr val="00FF00"/>
          </a:solidFill>
          <a:ln w="9525">
            <a:solidFill>
              <a:schemeClr val="tx1"/>
            </a:solidFill>
            <a:round/>
            <a:headEnd/>
            <a:tailEnd/>
          </a:ln>
        </p:spPr>
        <p:txBody>
          <a:bodyPr wrap="none" anchor="ctr"/>
          <a:lstStyle/>
          <a:p>
            <a:endParaRPr lang="en-US"/>
          </a:p>
        </p:txBody>
      </p:sp>
      <p:sp>
        <p:nvSpPr>
          <p:cNvPr id="16395" name="Oval 11"/>
          <p:cNvSpPr>
            <a:spLocks noChangeArrowheads="1"/>
          </p:cNvSpPr>
          <p:nvPr/>
        </p:nvSpPr>
        <p:spPr bwMode="auto">
          <a:xfrm>
            <a:off x="1371600" y="2819400"/>
            <a:ext cx="990600" cy="990600"/>
          </a:xfrm>
          <a:prstGeom prst="ellipse">
            <a:avLst/>
          </a:prstGeom>
          <a:solidFill>
            <a:srgbClr val="00FF00"/>
          </a:solidFill>
          <a:ln w="9525">
            <a:solidFill>
              <a:schemeClr val="tx1"/>
            </a:solidFill>
            <a:round/>
            <a:headEnd/>
            <a:tailEnd/>
          </a:ln>
        </p:spPr>
        <p:txBody>
          <a:bodyPr wrap="none" anchor="ctr"/>
          <a:lstStyle/>
          <a:p>
            <a:endParaRPr lang="en-US"/>
          </a:p>
        </p:txBody>
      </p:sp>
      <p:sp>
        <p:nvSpPr>
          <p:cNvPr id="16396" name="Text Box 14"/>
          <p:cNvSpPr txBox="1">
            <a:spLocks noChangeArrowheads="1"/>
          </p:cNvSpPr>
          <p:nvPr/>
        </p:nvSpPr>
        <p:spPr bwMode="auto">
          <a:xfrm>
            <a:off x="1355725" y="54864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Leader</a:t>
            </a:r>
          </a:p>
        </p:txBody>
      </p:sp>
      <p:sp>
        <p:nvSpPr>
          <p:cNvPr id="16397" name="Text Box 15"/>
          <p:cNvSpPr txBox="1">
            <a:spLocks noChangeArrowheads="1"/>
          </p:cNvSpPr>
          <p:nvPr/>
        </p:nvSpPr>
        <p:spPr bwMode="auto">
          <a:xfrm>
            <a:off x="3803650" y="5486400"/>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Whole Group</a:t>
            </a:r>
          </a:p>
        </p:txBody>
      </p:sp>
      <p:sp>
        <p:nvSpPr>
          <p:cNvPr id="16398" name="Text Box 16"/>
          <p:cNvSpPr txBox="1">
            <a:spLocks noChangeArrowheads="1"/>
          </p:cNvSpPr>
          <p:nvPr/>
        </p:nvSpPr>
        <p:spPr bwMode="auto">
          <a:xfrm>
            <a:off x="6400800" y="5486400"/>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Employees</a:t>
            </a:r>
          </a:p>
        </p:txBody>
      </p:sp>
      <p:sp>
        <p:nvSpPr>
          <p:cNvPr id="16399" name="Text Box 17"/>
          <p:cNvSpPr txBox="1">
            <a:spLocks noChangeArrowheads="1"/>
          </p:cNvSpPr>
          <p:nvPr/>
        </p:nvSpPr>
        <p:spPr bwMode="auto">
          <a:xfrm>
            <a:off x="1060450" y="1568450"/>
            <a:ext cx="178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dirty="0"/>
              <a:t>Autocratic</a:t>
            </a:r>
          </a:p>
          <a:p>
            <a:pPr algn="ctr"/>
            <a:r>
              <a:rPr lang="en-US" b="1" dirty="0"/>
              <a:t>(Authoritarian)</a:t>
            </a:r>
          </a:p>
        </p:txBody>
      </p:sp>
      <p:sp>
        <p:nvSpPr>
          <p:cNvPr id="16400" name="Text Box 18"/>
          <p:cNvSpPr txBox="1">
            <a:spLocks noChangeArrowheads="1"/>
          </p:cNvSpPr>
          <p:nvPr/>
        </p:nvSpPr>
        <p:spPr bwMode="auto">
          <a:xfrm>
            <a:off x="3835400" y="1568450"/>
            <a:ext cx="171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dirty="0"/>
              <a:t>Democratic</a:t>
            </a:r>
          </a:p>
          <a:p>
            <a:pPr algn="ctr"/>
            <a:r>
              <a:rPr lang="en-US" b="1" dirty="0"/>
              <a:t>(Participative)</a:t>
            </a:r>
          </a:p>
        </p:txBody>
      </p:sp>
      <p:sp>
        <p:nvSpPr>
          <p:cNvPr id="16401" name="Text Box 19"/>
          <p:cNvSpPr txBox="1">
            <a:spLocks noChangeArrowheads="1"/>
          </p:cNvSpPr>
          <p:nvPr/>
        </p:nvSpPr>
        <p:spPr bwMode="auto">
          <a:xfrm>
            <a:off x="6280150" y="1447800"/>
            <a:ext cx="1338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dirty="0"/>
          </a:p>
          <a:p>
            <a:pPr algn="ctr"/>
            <a:r>
              <a:rPr lang="en-US" b="1" dirty="0"/>
              <a:t>Delegative</a:t>
            </a:r>
          </a:p>
        </p:txBody>
      </p:sp>
      <p:sp>
        <p:nvSpPr>
          <p:cNvPr id="16402" name="Text Box 20"/>
          <p:cNvSpPr txBox="1">
            <a:spLocks noChangeArrowheads="1"/>
          </p:cNvSpPr>
          <p:nvPr/>
        </p:nvSpPr>
        <p:spPr bwMode="auto">
          <a:xfrm>
            <a:off x="6400800" y="4394200"/>
            <a:ext cx="1062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Employees</a:t>
            </a:r>
          </a:p>
        </p:txBody>
      </p:sp>
      <p:sp>
        <p:nvSpPr>
          <p:cNvPr id="16403" name="Text Box 21"/>
          <p:cNvSpPr txBox="1">
            <a:spLocks noChangeArrowheads="1"/>
          </p:cNvSpPr>
          <p:nvPr/>
        </p:nvSpPr>
        <p:spPr bwMode="auto">
          <a:xfrm>
            <a:off x="3967163" y="4318000"/>
            <a:ext cx="1062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Employees</a:t>
            </a:r>
          </a:p>
        </p:txBody>
      </p:sp>
      <p:sp>
        <p:nvSpPr>
          <p:cNvPr id="16404" name="Text Box 22"/>
          <p:cNvSpPr txBox="1">
            <a:spLocks noChangeArrowheads="1"/>
          </p:cNvSpPr>
          <p:nvPr/>
        </p:nvSpPr>
        <p:spPr bwMode="auto">
          <a:xfrm>
            <a:off x="1300163" y="4699000"/>
            <a:ext cx="1062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Employees</a:t>
            </a:r>
          </a:p>
        </p:txBody>
      </p:sp>
      <p:sp>
        <p:nvSpPr>
          <p:cNvPr id="16405" name="Text Box 23"/>
          <p:cNvSpPr txBox="1">
            <a:spLocks noChangeArrowheads="1"/>
          </p:cNvSpPr>
          <p:nvPr/>
        </p:nvSpPr>
        <p:spPr bwMode="auto">
          <a:xfrm>
            <a:off x="1474788" y="3175000"/>
            <a:ext cx="735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Leader</a:t>
            </a:r>
          </a:p>
        </p:txBody>
      </p:sp>
      <p:sp>
        <p:nvSpPr>
          <p:cNvPr id="16406" name="Text Box 24"/>
          <p:cNvSpPr txBox="1">
            <a:spLocks noChangeArrowheads="1"/>
          </p:cNvSpPr>
          <p:nvPr/>
        </p:nvSpPr>
        <p:spPr bwMode="auto">
          <a:xfrm>
            <a:off x="4141788" y="3124200"/>
            <a:ext cx="735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Leader</a:t>
            </a:r>
          </a:p>
        </p:txBody>
      </p:sp>
      <p:sp>
        <p:nvSpPr>
          <p:cNvPr id="16407" name="Text Box 25"/>
          <p:cNvSpPr txBox="1">
            <a:spLocks noChangeArrowheads="1"/>
          </p:cNvSpPr>
          <p:nvPr/>
        </p:nvSpPr>
        <p:spPr bwMode="auto">
          <a:xfrm>
            <a:off x="6503988" y="2819400"/>
            <a:ext cx="735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Leader</a:t>
            </a:r>
          </a:p>
        </p:txBody>
      </p:sp>
      <p:sp>
        <p:nvSpPr>
          <p:cNvPr id="16408" name="Text Box 26"/>
          <p:cNvSpPr txBox="1">
            <a:spLocks noChangeArrowheads="1"/>
          </p:cNvSpPr>
          <p:nvPr/>
        </p:nvSpPr>
        <p:spPr bwMode="auto">
          <a:xfrm>
            <a:off x="3816350" y="586740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rgbClr val="FF0000"/>
                </a:solidFill>
              </a:rPr>
              <a:t>EMPHASIS</a:t>
            </a:r>
          </a:p>
        </p:txBody>
      </p:sp>
      <p:sp>
        <p:nvSpPr>
          <p:cNvPr id="16409" name="Date Placeholder 2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012A3A-20D4-46A7-9A26-C78FC4E5A793}" type="datetime1">
              <a:rPr lang="en-US" smtClean="0"/>
              <a:pPr/>
              <a:t>2/14/2019</a:t>
            </a:fld>
            <a:endParaRPr lang="en-US"/>
          </a:p>
        </p:txBody>
      </p:sp>
      <p:sp>
        <p:nvSpPr>
          <p:cNvPr id="28" name="Slide Number Placeholder 1">
            <a:extLst>
              <a:ext uri="{FF2B5EF4-FFF2-40B4-BE49-F238E27FC236}">
                <a16:creationId xmlns:a16="http://schemas.microsoft.com/office/drawing/2014/main" id="{D15DD385-F16B-4ADC-8E9F-5B28C931FB01}"/>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059738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Varying Leadership Style</a:t>
            </a:r>
          </a:p>
          <a:p>
            <a:pPr marL="0" indent="0" algn="just">
              <a:lnSpc>
                <a:spcPct val="120000"/>
              </a:lnSpc>
              <a:spcBef>
                <a:spcPts val="0"/>
              </a:spcBef>
              <a:buClrTx/>
              <a:buNone/>
            </a:pPr>
            <a:r>
              <a:rPr lang="en-US" sz="2600" dirty="0"/>
              <a:t>While the proper leadership style depends on the situation, there are other factors that influence which style to use:</a:t>
            </a:r>
          </a:p>
          <a:p>
            <a:pPr algn="just">
              <a:lnSpc>
                <a:spcPct val="120000"/>
              </a:lnSpc>
              <a:spcBef>
                <a:spcPts val="0"/>
              </a:spcBef>
              <a:buClrTx/>
              <a:buFont typeface="Wingdings" panose="05000000000000000000" pitchFamily="2" charset="2"/>
              <a:buChar char="q"/>
            </a:pPr>
            <a:r>
              <a:rPr lang="en-US" sz="2600" dirty="0"/>
              <a:t>The leader’s personal background.  What personality, knowledge, values, ethics does the leader have.</a:t>
            </a:r>
          </a:p>
          <a:p>
            <a:pPr algn="just">
              <a:lnSpc>
                <a:spcPct val="120000"/>
              </a:lnSpc>
              <a:spcBef>
                <a:spcPts val="0"/>
              </a:spcBef>
              <a:buClrTx/>
              <a:buFont typeface="Wingdings" panose="05000000000000000000" pitchFamily="2" charset="2"/>
              <a:buChar char="q"/>
            </a:pPr>
            <a:r>
              <a:rPr lang="en-US" sz="2600" dirty="0"/>
              <a:t>The leader’s preferred style.</a:t>
            </a:r>
          </a:p>
          <a:p>
            <a:pPr algn="just">
              <a:lnSpc>
                <a:spcPct val="120000"/>
              </a:lnSpc>
              <a:spcBef>
                <a:spcPts val="0"/>
              </a:spcBef>
              <a:buClrTx/>
              <a:buFont typeface="Wingdings" panose="05000000000000000000" pitchFamily="2" charset="2"/>
              <a:buChar char="q"/>
            </a:pPr>
            <a:r>
              <a:rPr lang="en-US" sz="2600" dirty="0"/>
              <a:t>The skill and experience of the subordinates.</a:t>
            </a:r>
          </a:p>
          <a:p>
            <a:pPr algn="just">
              <a:lnSpc>
                <a:spcPct val="120000"/>
              </a:lnSpc>
              <a:spcBef>
                <a:spcPts val="0"/>
              </a:spcBef>
              <a:buClrTx/>
              <a:buFont typeface="Wingdings" panose="05000000000000000000" pitchFamily="2" charset="2"/>
              <a:buChar char="q"/>
            </a:pPr>
            <a:r>
              <a:rPr lang="en-US" sz="2600" dirty="0"/>
              <a:t>The organization itself. The traditions, values, philosophy and concerns of the organization.</a:t>
            </a:r>
          </a:p>
          <a:p>
            <a:pPr algn="just">
              <a:lnSpc>
                <a:spcPct val="120000"/>
              </a:lnSpc>
              <a:spcBef>
                <a:spcPts val="0"/>
              </a:spcBef>
              <a:buClrTx/>
              <a:buFont typeface="Wingdings" panose="05000000000000000000" pitchFamily="2" charset="2"/>
              <a:buChar char="q"/>
            </a:pPr>
            <a:r>
              <a:rPr lang="en-US" sz="2600" dirty="0"/>
              <a:t>The organization environment – stable or suffering turbulent.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840187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Effective Leader</a:t>
            </a:r>
          </a:p>
          <a:p>
            <a:pPr marL="0" indent="0" algn="just">
              <a:lnSpc>
                <a:spcPct val="120000"/>
              </a:lnSpc>
              <a:spcBef>
                <a:spcPts val="0"/>
              </a:spcBef>
              <a:buClrTx/>
              <a:buNone/>
            </a:pPr>
            <a:r>
              <a:rPr lang="en-US" sz="2600" dirty="0"/>
              <a:t>someone who knows how to </a:t>
            </a:r>
            <a:r>
              <a:rPr lang="en-US" sz="2600" b="1" dirty="0">
                <a:solidFill>
                  <a:srgbClr val="FF0000"/>
                </a:solidFill>
              </a:rPr>
              <a:t>inspire</a:t>
            </a:r>
            <a:r>
              <a:rPr lang="en-US" sz="2600" dirty="0"/>
              <a:t> and relate to subordinates; able to convince subordinates that the organisational vision is not only important but attainable; able to challenge them with goals, projects, tasks and responsibility that allow them to feel a sense of personal success, achievement, and accomplishment; rewards subordinates who perform well with recognition, money and promotions</a:t>
            </a:r>
          </a:p>
          <a:p>
            <a:pPr marL="0" indent="0" algn="just">
              <a:lnSpc>
                <a:spcPct val="120000"/>
              </a:lnSpc>
              <a:spcBef>
                <a:spcPts val="0"/>
              </a:spcBef>
              <a:buClrTx/>
              <a:buNone/>
            </a:pPr>
            <a:endParaRPr lang="en-US" sz="2600" dirty="0"/>
          </a:p>
          <a:p>
            <a:pPr marL="0" indent="0" algn="just">
              <a:lnSpc>
                <a:spcPct val="120000"/>
              </a:lnSpc>
              <a:spcBef>
                <a:spcPts val="0"/>
              </a:spcBef>
              <a:buClrTx/>
              <a:buNone/>
            </a:pPr>
            <a:r>
              <a:rPr lang="en-US" sz="2600" dirty="0"/>
              <a:t>Edwin A. Locke (1999)</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69944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3100" b="1" dirty="0">
                <a:solidFill>
                  <a:srgbClr val="00B050"/>
                </a:solidFill>
              </a:rPr>
              <a:t>CHARACTERISTICS OF AN EFFECTIVE LEADER</a:t>
            </a:r>
          </a:p>
          <a:p>
            <a:pPr marL="0" indent="0" algn="just">
              <a:lnSpc>
                <a:spcPct val="120000"/>
              </a:lnSpc>
              <a:spcBef>
                <a:spcPts val="0"/>
              </a:spcBef>
              <a:buClrTx/>
              <a:buNone/>
            </a:pPr>
            <a:r>
              <a:rPr lang="en-US" sz="2600" dirty="0"/>
              <a:t>Effective leadership is putting first things first. Effective management is discipline, carrying it out”– Stephen Covey</a:t>
            </a:r>
          </a:p>
          <a:p>
            <a:pPr algn="just">
              <a:lnSpc>
                <a:spcPct val="120000"/>
              </a:lnSpc>
              <a:spcBef>
                <a:spcPts val="0"/>
              </a:spcBef>
              <a:buClrTx/>
              <a:buFont typeface="Wingdings" panose="05000000000000000000" pitchFamily="2" charset="2"/>
              <a:buChar char="q"/>
            </a:pPr>
            <a:r>
              <a:rPr lang="en-US" sz="2600" dirty="0"/>
              <a:t>Has a clear forward vision</a:t>
            </a:r>
          </a:p>
          <a:p>
            <a:pPr algn="just">
              <a:lnSpc>
                <a:spcPct val="120000"/>
              </a:lnSpc>
              <a:spcBef>
                <a:spcPts val="0"/>
              </a:spcBef>
              <a:buClrTx/>
              <a:buFont typeface="Wingdings" panose="05000000000000000000" pitchFamily="2" charset="2"/>
              <a:buChar char="q"/>
            </a:pPr>
            <a:r>
              <a:rPr lang="en-US" sz="2600" dirty="0"/>
              <a:t>Having Clear Values</a:t>
            </a:r>
          </a:p>
          <a:p>
            <a:pPr algn="just">
              <a:lnSpc>
                <a:spcPct val="120000"/>
              </a:lnSpc>
              <a:spcBef>
                <a:spcPts val="0"/>
              </a:spcBef>
              <a:buClrTx/>
              <a:buFont typeface="Wingdings" panose="05000000000000000000" pitchFamily="2" charset="2"/>
              <a:buChar char="q"/>
            </a:pPr>
            <a:r>
              <a:rPr lang="en-US" sz="2600" dirty="0"/>
              <a:t>Knowledgeable and intelligence</a:t>
            </a:r>
          </a:p>
          <a:p>
            <a:pPr algn="just">
              <a:lnSpc>
                <a:spcPct val="120000"/>
              </a:lnSpc>
              <a:spcBef>
                <a:spcPts val="0"/>
              </a:spcBef>
              <a:buClrTx/>
              <a:buFont typeface="Wingdings" panose="05000000000000000000" pitchFamily="2" charset="2"/>
              <a:buChar char="q"/>
            </a:pPr>
            <a:r>
              <a:rPr lang="en-US" sz="2600" dirty="0"/>
              <a:t>Able  to Inspire</a:t>
            </a:r>
          </a:p>
          <a:p>
            <a:pPr algn="just">
              <a:lnSpc>
                <a:spcPct val="120000"/>
              </a:lnSpc>
              <a:spcBef>
                <a:spcPts val="0"/>
              </a:spcBef>
              <a:buClrTx/>
              <a:buFont typeface="Wingdings" panose="05000000000000000000" pitchFamily="2" charset="2"/>
              <a:buChar char="q"/>
            </a:pPr>
            <a:r>
              <a:rPr lang="en-US" sz="2600" dirty="0"/>
              <a:t>Able  to  Lead by Example</a:t>
            </a:r>
          </a:p>
          <a:p>
            <a:pPr algn="just">
              <a:lnSpc>
                <a:spcPct val="120000"/>
              </a:lnSpc>
              <a:spcBef>
                <a:spcPts val="0"/>
              </a:spcBef>
              <a:buClrTx/>
              <a:buFont typeface="Wingdings" panose="05000000000000000000" pitchFamily="2" charset="2"/>
              <a:buChar char="q"/>
            </a:pPr>
            <a:r>
              <a:rPr lang="en-US" sz="2600" dirty="0"/>
              <a:t>Take responsibility</a:t>
            </a:r>
          </a:p>
          <a:p>
            <a:pPr algn="just">
              <a:lnSpc>
                <a:spcPct val="120000"/>
              </a:lnSpc>
              <a:spcBef>
                <a:spcPts val="0"/>
              </a:spcBef>
              <a:buClrTx/>
              <a:buFont typeface="Wingdings" panose="05000000000000000000" pitchFamily="2" charset="2"/>
              <a:buChar char="q"/>
            </a:pPr>
            <a:r>
              <a:rPr lang="en-US" sz="2600" dirty="0"/>
              <a:t>Courageous</a:t>
            </a:r>
          </a:p>
          <a:p>
            <a:pPr algn="just">
              <a:lnSpc>
                <a:spcPct val="120000"/>
              </a:lnSpc>
              <a:spcBef>
                <a:spcPts val="0"/>
              </a:spcBef>
              <a:buClrTx/>
              <a:buFont typeface="Wingdings" panose="05000000000000000000" pitchFamily="2" charset="2"/>
              <a:buChar char="q"/>
            </a:pPr>
            <a:r>
              <a:rPr lang="en-US" sz="2600" dirty="0"/>
              <a:t>Able  to  create a spirit of collaboration and community </a:t>
            </a:r>
          </a:p>
          <a:p>
            <a:pPr algn="just">
              <a:lnSpc>
                <a:spcPct val="120000"/>
              </a:lnSpc>
              <a:spcBef>
                <a:spcPts val="0"/>
              </a:spcBef>
              <a:buClrTx/>
              <a:buFont typeface="Wingdings" panose="05000000000000000000" pitchFamily="2" charset="2"/>
              <a:buChar char="q"/>
            </a:pPr>
            <a:r>
              <a:rPr lang="en-US" sz="2600" dirty="0"/>
              <a:t>Continuously improve</a:t>
            </a:r>
          </a:p>
          <a:p>
            <a:pPr algn="just">
              <a:lnSpc>
                <a:spcPct val="120000"/>
              </a:lnSpc>
              <a:spcBef>
                <a:spcPts val="0"/>
              </a:spcBef>
              <a:buClrTx/>
              <a:buFont typeface="Wingdings" panose="05000000000000000000" pitchFamily="2" charset="2"/>
              <a:buChar char="q"/>
            </a:pPr>
            <a:r>
              <a:rPr lang="en-US" sz="2600" dirty="0"/>
              <a:t>Problem solving skills</a:t>
            </a:r>
          </a:p>
          <a:p>
            <a:pPr algn="just">
              <a:lnSpc>
                <a:spcPct val="120000"/>
              </a:lnSpc>
              <a:spcBef>
                <a:spcPts val="0"/>
              </a:spcBef>
              <a:buClrTx/>
              <a:buFont typeface="Wingdings" panose="05000000000000000000" pitchFamily="2" charset="2"/>
              <a:buChar char="q"/>
            </a:pPr>
            <a:r>
              <a:rPr lang="en-US" sz="2600" dirty="0"/>
              <a:t>Effective communication skills </a:t>
            </a:r>
          </a:p>
          <a:p>
            <a:pPr algn="just">
              <a:lnSpc>
                <a:spcPct val="120000"/>
              </a:lnSpc>
              <a:spcBef>
                <a:spcPts val="0"/>
              </a:spcBef>
              <a:buClrTx/>
              <a:buFont typeface="Wingdings" panose="05000000000000000000" pitchFamily="2" charset="2"/>
              <a:buChar char="q"/>
            </a:pPr>
            <a:r>
              <a:rPr lang="en-US" sz="2600" dirty="0"/>
              <a:t>Able to generate new ideas</a:t>
            </a:r>
          </a:p>
          <a:p>
            <a:pPr algn="just">
              <a:lnSpc>
                <a:spcPct val="120000"/>
              </a:lnSpc>
              <a:spcBef>
                <a:spcPts val="0"/>
              </a:spcBef>
              <a:buClrTx/>
              <a:buFont typeface="Wingdings" panose="05000000000000000000" pitchFamily="2" charset="2"/>
              <a:buChar char="q"/>
            </a:pPr>
            <a:r>
              <a:rPr lang="en-US" sz="2600" dirty="0"/>
              <a:t>Good learner and listener </a:t>
            </a:r>
          </a:p>
          <a:p>
            <a:pPr algn="just">
              <a:lnSpc>
                <a:spcPct val="120000"/>
              </a:lnSpc>
              <a:spcBef>
                <a:spcPts val="0"/>
              </a:spcBef>
              <a:buClrTx/>
              <a:buFont typeface="Wingdings" panose="05000000000000000000" pitchFamily="2" charset="2"/>
              <a:buChar char="q"/>
            </a:pPr>
            <a:r>
              <a:rPr lang="en-US" sz="2600" dirty="0"/>
              <a:t>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136525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3300" dirty="0">
                <a:solidFill>
                  <a:schemeClr val="tx1"/>
                </a:solidFill>
              </a:rPr>
              <a:t>Successful leaders get most out of their followers.</a:t>
            </a:r>
          </a:p>
          <a:p>
            <a:pPr algn="just">
              <a:lnSpc>
                <a:spcPct val="120000"/>
              </a:lnSpc>
              <a:spcBef>
                <a:spcPts val="0"/>
              </a:spcBef>
              <a:buClrTx/>
              <a:buFont typeface="Wingdings" panose="05000000000000000000" pitchFamily="2" charset="2"/>
              <a:buChar char="q"/>
            </a:pPr>
            <a:r>
              <a:rPr lang="en-US" sz="3300" dirty="0">
                <a:solidFill>
                  <a:schemeClr val="tx1"/>
                </a:solidFill>
              </a:rPr>
              <a:t>Leaders know how to lead and follow with the group.</a:t>
            </a:r>
          </a:p>
          <a:p>
            <a:pPr algn="just">
              <a:lnSpc>
                <a:spcPct val="120000"/>
              </a:lnSpc>
              <a:spcBef>
                <a:spcPts val="0"/>
              </a:spcBef>
              <a:buClrTx/>
              <a:buFont typeface="Wingdings" panose="05000000000000000000" pitchFamily="2" charset="2"/>
              <a:buChar char="q"/>
            </a:pPr>
            <a:r>
              <a:rPr lang="en-US" sz="3300" dirty="0">
                <a:solidFill>
                  <a:schemeClr val="tx1"/>
                </a:solidFill>
              </a:rPr>
              <a:t>They know how to make good decisions</a:t>
            </a:r>
          </a:p>
          <a:p>
            <a:pPr algn="just">
              <a:lnSpc>
                <a:spcPct val="120000"/>
              </a:lnSpc>
              <a:spcBef>
                <a:spcPts val="0"/>
              </a:spcBef>
              <a:buClrTx/>
              <a:buFont typeface="Wingdings" panose="05000000000000000000" pitchFamily="2" charset="2"/>
              <a:buChar char="q"/>
            </a:pPr>
            <a:r>
              <a:rPr lang="en-US" sz="3300" dirty="0">
                <a:solidFill>
                  <a:schemeClr val="tx1"/>
                </a:solidFill>
              </a:rPr>
              <a:t>He / She is a good  teacher.</a:t>
            </a:r>
          </a:p>
          <a:p>
            <a:pPr algn="just">
              <a:lnSpc>
                <a:spcPct val="120000"/>
              </a:lnSpc>
              <a:spcBef>
                <a:spcPts val="0"/>
              </a:spcBef>
              <a:buClrTx/>
              <a:buFont typeface="Wingdings" panose="05000000000000000000" pitchFamily="2" charset="2"/>
              <a:buChar char="q"/>
            </a:pPr>
            <a:r>
              <a:rPr lang="en-US" sz="3300" dirty="0">
                <a:solidFill>
                  <a:schemeClr val="tx1"/>
                </a:solidFill>
              </a:rPr>
              <a:t>Does not put down those they work with.</a:t>
            </a:r>
          </a:p>
          <a:p>
            <a:pPr algn="just">
              <a:lnSpc>
                <a:spcPct val="120000"/>
              </a:lnSpc>
              <a:spcBef>
                <a:spcPts val="0"/>
              </a:spcBef>
              <a:buClrTx/>
              <a:buFont typeface="Wingdings" panose="05000000000000000000" pitchFamily="2" charset="2"/>
              <a:buChar char="q"/>
            </a:pPr>
            <a:r>
              <a:rPr lang="en-US" sz="3300" dirty="0">
                <a:solidFill>
                  <a:schemeClr val="tx1"/>
                </a:solidFill>
              </a:rPr>
              <a:t>A Leader is one who knows the way and  shows the way(John Maxwell)</a:t>
            </a:r>
          </a:p>
          <a:p>
            <a:pPr algn="just">
              <a:lnSpc>
                <a:spcPct val="120000"/>
              </a:lnSpc>
              <a:spcBef>
                <a:spcPts val="0"/>
              </a:spcBef>
              <a:buClrTx/>
              <a:buFont typeface="Wingdings" panose="05000000000000000000" pitchFamily="2" charset="2"/>
              <a:buChar char="q"/>
            </a:pPr>
            <a:r>
              <a:rPr lang="en-US" sz="3300" dirty="0">
                <a:solidFill>
                  <a:schemeClr val="tx1"/>
                </a:solidFill>
              </a:rPr>
              <a:t>Effective leaders also know how not to be afraid to fail or make mistakes’</a:t>
            </a:r>
          </a:p>
          <a:p>
            <a:pPr algn="just">
              <a:lnSpc>
                <a:spcPct val="120000"/>
              </a:lnSpc>
              <a:spcBef>
                <a:spcPts val="0"/>
              </a:spcBef>
              <a:buClrTx/>
              <a:buFont typeface="Wingdings" panose="05000000000000000000" pitchFamily="2" charset="2"/>
              <a:buChar char="q"/>
            </a:pPr>
            <a:r>
              <a:rPr lang="en-US" sz="3300" dirty="0">
                <a:solidFill>
                  <a:schemeClr val="tx1"/>
                </a:solidFill>
              </a:rPr>
              <a:t>Effective leaders encourage people to be the best they can ever be.</a:t>
            </a:r>
          </a:p>
          <a:p>
            <a:pPr algn="just">
              <a:lnSpc>
                <a:spcPct val="120000"/>
              </a:lnSpc>
              <a:spcBef>
                <a:spcPts val="0"/>
              </a:spcBef>
              <a:buClrTx/>
              <a:buFont typeface="Wingdings" panose="05000000000000000000" pitchFamily="2" charset="2"/>
              <a:buChar char="q"/>
            </a:pPr>
            <a:r>
              <a:rPr lang="en-US" sz="3300" dirty="0">
                <a:solidFill>
                  <a:schemeClr val="tx1"/>
                </a:solidFill>
              </a:rPr>
              <a:t>They take responsibility for success as well as failure</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111871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3100" b="1" dirty="0">
                <a:solidFill>
                  <a:srgbClr val="00B050"/>
                </a:solidFill>
              </a:rPr>
              <a:t>NB:</a:t>
            </a:r>
          </a:p>
          <a:p>
            <a:pPr marL="0" indent="0" algn="just">
              <a:lnSpc>
                <a:spcPct val="120000"/>
              </a:lnSpc>
              <a:spcBef>
                <a:spcPts val="0"/>
              </a:spcBef>
              <a:buClrTx/>
              <a:buNone/>
            </a:pPr>
            <a:r>
              <a:rPr lang="en-US" sz="2800" dirty="0"/>
              <a:t>Leadership is combination of Character and Competence of who you are and What you Can do.</a:t>
            </a:r>
          </a:p>
          <a:p>
            <a:pPr algn="just">
              <a:lnSpc>
                <a:spcPct val="120000"/>
              </a:lnSpc>
              <a:spcBef>
                <a:spcPts val="0"/>
              </a:spcBef>
              <a:buClrTx/>
              <a:buFont typeface="Wingdings" panose="05000000000000000000" pitchFamily="2" charset="2"/>
              <a:buChar char="q"/>
            </a:pPr>
            <a:r>
              <a:rPr lang="en-US" sz="2800" dirty="0"/>
              <a:t>Does leadership matter? Yes it does  -it is crucial for survival of any organization</a:t>
            </a:r>
          </a:p>
          <a:p>
            <a:pPr marL="0" indent="0" algn="just">
              <a:lnSpc>
                <a:spcPct val="120000"/>
              </a:lnSpc>
              <a:spcBef>
                <a:spcPts val="0"/>
              </a:spcBef>
              <a:buClrTx/>
              <a:buNone/>
            </a:pPr>
            <a:r>
              <a:rPr lang="en-US" sz="2800" b="1" dirty="0">
                <a:solidFill>
                  <a:srgbClr val="00B050"/>
                </a:solidFill>
              </a:rPr>
              <a:t>Types of Leadership</a:t>
            </a:r>
          </a:p>
          <a:p>
            <a:pPr marL="514350" indent="-514350" algn="just">
              <a:lnSpc>
                <a:spcPct val="120000"/>
              </a:lnSpc>
              <a:spcBef>
                <a:spcPts val="0"/>
              </a:spcBef>
              <a:buClrTx/>
              <a:buAutoNum type="arabicPeriod"/>
            </a:pPr>
            <a:r>
              <a:rPr lang="en-US" sz="2800" b="1" dirty="0"/>
              <a:t>Formal leadership </a:t>
            </a:r>
            <a:r>
              <a:rPr lang="en-US" sz="2800" dirty="0"/>
              <a:t>where an appointed leader is chosen by administration and given official or legitimate authority.  This has the greatest impact when followers accept the leader.</a:t>
            </a:r>
          </a:p>
          <a:p>
            <a:pPr marL="514350" indent="-514350" algn="just">
              <a:lnSpc>
                <a:spcPct val="120000"/>
              </a:lnSpc>
              <a:spcBef>
                <a:spcPts val="0"/>
              </a:spcBef>
              <a:buClrTx/>
              <a:buAutoNum type="arabicPeriod"/>
            </a:pPr>
            <a:r>
              <a:rPr lang="en-US" sz="2800" b="1" dirty="0"/>
              <a:t>Informal leadership. </a:t>
            </a:r>
            <a:r>
              <a:rPr lang="en-US" sz="2800" dirty="0"/>
              <a:t>This type does not have official authority to direct activities of others. A leader is chosen by a group itself e.g. social group, church organization or work group. One may become a leader because the members of the group respect her /him due to age, seniority or special competencies or personality.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7511878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3100" b="1" dirty="0">
                <a:solidFill>
                  <a:srgbClr val="00B050"/>
                </a:solidFill>
              </a:rPr>
              <a:t>Types of Leaders</a:t>
            </a:r>
          </a:p>
          <a:p>
            <a:pPr marL="0" indent="0" algn="just">
              <a:lnSpc>
                <a:spcPct val="120000"/>
              </a:lnSpc>
              <a:spcBef>
                <a:spcPts val="0"/>
              </a:spcBef>
              <a:buClrTx/>
              <a:buNone/>
            </a:pPr>
            <a:r>
              <a:rPr lang="en-US" sz="2600" b="1" dirty="0"/>
              <a:t>1.Charismatic Leader- </a:t>
            </a:r>
            <a:r>
              <a:rPr lang="en-US" sz="2600" dirty="0"/>
              <a:t>This is the one who gains influence mainly from strength of personality and has exceptional qualities required to transform all those around into willing followers.</a:t>
            </a:r>
          </a:p>
          <a:p>
            <a:pPr marL="0" indent="0" algn="just">
              <a:lnSpc>
                <a:spcPct val="120000"/>
              </a:lnSpc>
              <a:spcBef>
                <a:spcPts val="0"/>
              </a:spcBef>
              <a:buClrTx/>
              <a:buNone/>
            </a:pPr>
            <a:r>
              <a:rPr lang="en-US" sz="2600" dirty="0"/>
              <a:t>2.</a:t>
            </a:r>
            <a:r>
              <a:rPr lang="en-US" sz="2600" b="1" dirty="0"/>
              <a:t>Traditional leader- </a:t>
            </a:r>
            <a:r>
              <a:rPr lang="en-US" sz="2600" dirty="0"/>
              <a:t>A leader whose position is assured by birth e.g. kings or tribal chieftains. In this one few people can aspire to be leaders</a:t>
            </a:r>
          </a:p>
          <a:p>
            <a:pPr marL="0" indent="0" algn="just">
              <a:lnSpc>
                <a:spcPct val="120000"/>
              </a:lnSpc>
              <a:spcBef>
                <a:spcPts val="0"/>
              </a:spcBef>
              <a:buClrTx/>
              <a:buNone/>
            </a:pPr>
            <a:r>
              <a:rPr lang="en-US" sz="2600" dirty="0"/>
              <a:t>3.</a:t>
            </a:r>
            <a:r>
              <a:rPr lang="en-US" sz="2600" b="1" dirty="0"/>
              <a:t>Appointed leader </a:t>
            </a:r>
            <a:r>
              <a:rPr lang="en-US" sz="2600" dirty="0"/>
              <a:t>– This is the one whose influence arises directly out of his position, e.g. a manager or supervisor</a:t>
            </a:r>
          </a:p>
          <a:p>
            <a:pPr marL="0" indent="0" algn="just">
              <a:lnSpc>
                <a:spcPct val="120000"/>
              </a:lnSpc>
              <a:spcBef>
                <a:spcPts val="0"/>
              </a:spcBef>
              <a:buClrTx/>
              <a:buNone/>
            </a:pPr>
            <a:r>
              <a:rPr lang="en-US" sz="2600" dirty="0"/>
              <a:t>4.</a:t>
            </a:r>
            <a:r>
              <a:rPr lang="en-US" sz="2600" b="1" dirty="0"/>
              <a:t>Situational leader </a:t>
            </a:r>
            <a:r>
              <a:rPr lang="en-US" sz="2600" dirty="0"/>
              <a:t>– A leader whose influence is effective by being in the right place at the right time. The leader is looked at as someone who can assume leadership of a temporary measure over a specific period of time</a:t>
            </a:r>
          </a:p>
          <a:p>
            <a:pPr marL="0" indent="0" algn="just">
              <a:lnSpc>
                <a:spcPct val="120000"/>
              </a:lnSpc>
              <a:spcBef>
                <a:spcPts val="0"/>
              </a:spcBef>
              <a:buClrTx/>
              <a:buNone/>
            </a:pPr>
            <a:r>
              <a:rPr lang="en-US" sz="2600" dirty="0"/>
              <a:t>5.</a:t>
            </a:r>
            <a:r>
              <a:rPr lang="en-US" sz="2600" b="1" dirty="0"/>
              <a:t>Functional leader </a:t>
            </a:r>
            <a:r>
              <a:rPr lang="en-US" sz="2600" dirty="0"/>
              <a:t>– This is a leader who gets into a leadership position because of what he or she does rather than what they are.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655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BCF4D9C-1A41-4FAF-BF00-1943409FDC46}"/>
              </a:ext>
            </a:extLst>
          </p:cNvPr>
          <p:cNvSpPr>
            <a:spLocks noGrp="1"/>
          </p:cNvSpPr>
          <p:nvPr>
            <p:ph type="subTitle" idx="1"/>
          </p:nvPr>
        </p:nvSpPr>
        <p:spPr>
          <a:xfrm>
            <a:off x="179388" y="188913"/>
            <a:ext cx="8713787" cy="6408737"/>
          </a:xfrm>
        </p:spPr>
        <p:txBody>
          <a:bodyPr/>
          <a:lstStyle/>
          <a:p>
            <a:pPr algn="l" eaLnBrk="1" hangingPunct="1">
              <a:buFont typeface="Arial" charset="0"/>
              <a:buNone/>
              <a:defRPr/>
            </a:pPr>
            <a:r>
              <a:rPr lang="en-US" b="1" u="sng" dirty="0">
                <a:solidFill>
                  <a:srgbClr val="FF0000"/>
                </a:solidFill>
              </a:rPr>
              <a:t>CHEMICAL CHARACTERISTICS OF WATER</a:t>
            </a:r>
          </a:p>
          <a:p>
            <a:pPr marL="514350" indent="-514350" algn="l" eaLnBrk="1" hangingPunct="1">
              <a:buFont typeface="Arial" charset="0"/>
              <a:buAutoNum type="arabicPeriod"/>
              <a:defRPr/>
            </a:pPr>
            <a:r>
              <a:rPr lang="en-US" b="1" dirty="0">
                <a:solidFill>
                  <a:prstClr val="black">
                    <a:tint val="75000"/>
                  </a:prstClr>
                </a:solidFill>
              </a:rPr>
              <a:t>PH</a:t>
            </a:r>
            <a:r>
              <a:rPr lang="en-US" dirty="0">
                <a:solidFill>
                  <a:prstClr val="black">
                    <a:tint val="75000"/>
                  </a:prstClr>
                </a:solidFill>
              </a:rPr>
              <a:t>: this measures the hydrogen ion concentration in water. Ranges in scale of 0 – 14 with 7 being neutral. </a:t>
            </a:r>
          </a:p>
          <a:p>
            <a:pPr marL="514350" indent="-514350" algn="l" eaLnBrk="1" hangingPunct="1">
              <a:buFont typeface="Arial" charset="0"/>
              <a:buAutoNum type="arabicPeriod"/>
              <a:defRPr/>
            </a:pPr>
            <a:r>
              <a:rPr lang="en-US" b="1" dirty="0">
                <a:solidFill>
                  <a:prstClr val="black">
                    <a:tint val="75000"/>
                  </a:prstClr>
                </a:solidFill>
              </a:rPr>
              <a:t>Hardness: </a:t>
            </a:r>
            <a:r>
              <a:rPr lang="en-US" dirty="0">
                <a:solidFill>
                  <a:prstClr val="black">
                    <a:tint val="75000"/>
                  </a:prstClr>
                </a:solidFill>
              </a:rPr>
              <a:t>this is the property of water being unable to form lather easily with soap and produces scale in hot water system. </a:t>
            </a:r>
          </a:p>
          <a:p>
            <a:pPr marL="514350" indent="-514350" algn="l" eaLnBrk="1" hangingPunct="1">
              <a:buFont typeface="Arial" charset="0"/>
              <a:buAutoNum type="arabicPeriod"/>
              <a:defRPr/>
            </a:pPr>
            <a:r>
              <a:rPr lang="en-US" b="1" dirty="0">
                <a:solidFill>
                  <a:prstClr val="black">
                    <a:tint val="75000"/>
                  </a:prstClr>
                </a:solidFill>
              </a:rPr>
              <a:t>Oxygen demand (OD): </a:t>
            </a:r>
            <a:r>
              <a:rPr lang="en-US" dirty="0">
                <a:solidFill>
                  <a:prstClr val="black">
                    <a:tint val="75000"/>
                  </a:prstClr>
                </a:solidFill>
              </a:rPr>
              <a:t>organic compounds are generally unstable and may be </a:t>
            </a:r>
            <a:r>
              <a:rPr lang="en-US" dirty="0" err="1">
                <a:solidFill>
                  <a:prstClr val="black">
                    <a:tint val="75000"/>
                  </a:prstClr>
                </a:solidFill>
              </a:rPr>
              <a:t>oxidised</a:t>
            </a:r>
            <a:r>
              <a:rPr lang="en-US" dirty="0">
                <a:solidFill>
                  <a:prstClr val="black">
                    <a:tint val="75000"/>
                  </a:prstClr>
                </a:solidFill>
              </a:rPr>
              <a:t> biologically or chemically to stable ,inert end product </a:t>
            </a:r>
            <a:r>
              <a:rPr lang="en-US" dirty="0" err="1">
                <a:solidFill>
                  <a:prstClr val="black">
                    <a:tint val="75000"/>
                  </a:prstClr>
                </a:solidFill>
              </a:rPr>
              <a:t>eg</a:t>
            </a:r>
            <a:r>
              <a:rPr lang="en-US" dirty="0">
                <a:solidFill>
                  <a:prstClr val="black">
                    <a:tint val="75000"/>
                  </a:prstClr>
                </a:solidFill>
              </a:rPr>
              <a:t> CO2, NO3, H2O.</a:t>
            </a:r>
          </a:p>
          <a:p>
            <a:pPr>
              <a:buFont typeface="Arial" charset="0"/>
              <a:buNone/>
              <a:defRPr/>
            </a:pPr>
            <a:endParaRPr lang="en-US" dirty="0"/>
          </a:p>
        </p:txBody>
      </p:sp>
      <p:sp>
        <p:nvSpPr>
          <p:cNvPr id="4" name="Slide Number Placeholder 1">
            <a:extLst>
              <a:ext uri="{FF2B5EF4-FFF2-40B4-BE49-F238E27FC236}">
                <a16:creationId xmlns:a16="http://schemas.microsoft.com/office/drawing/2014/main" id="{1C62DED9-2870-4A41-9998-DAFF55EBC99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3000" b="1" dirty="0">
                <a:solidFill>
                  <a:srgbClr val="00B050"/>
                </a:solidFill>
              </a:rPr>
              <a:t>Rural and Urban Communities</a:t>
            </a:r>
          </a:p>
          <a:p>
            <a:pPr marL="0" indent="0" algn="just">
              <a:lnSpc>
                <a:spcPct val="120000"/>
              </a:lnSpc>
              <a:spcBef>
                <a:spcPts val="0"/>
              </a:spcBef>
              <a:buClrTx/>
              <a:buNone/>
            </a:pPr>
            <a:r>
              <a:rPr lang="en-US" sz="3000" b="1" dirty="0">
                <a:solidFill>
                  <a:schemeClr val="tx1"/>
                </a:solidFill>
              </a:rPr>
              <a:t>Rural.</a:t>
            </a:r>
          </a:p>
          <a:p>
            <a:pPr marL="0" indent="0" algn="just">
              <a:lnSpc>
                <a:spcPct val="120000"/>
              </a:lnSpc>
              <a:spcBef>
                <a:spcPts val="0"/>
              </a:spcBef>
              <a:buClrTx/>
              <a:buNone/>
            </a:pPr>
            <a:r>
              <a:rPr lang="en-US" sz="3000" dirty="0">
                <a:solidFill>
                  <a:schemeClr val="tx1"/>
                </a:solidFill>
              </a:rPr>
              <a:t>Means a reserve or hinterland.  It is that interior and natural environment away from the urban.</a:t>
            </a:r>
          </a:p>
          <a:p>
            <a:pPr marL="0" indent="0" algn="just">
              <a:lnSpc>
                <a:spcPct val="120000"/>
              </a:lnSpc>
              <a:spcBef>
                <a:spcPts val="0"/>
              </a:spcBef>
              <a:buClrTx/>
              <a:buNone/>
            </a:pPr>
            <a:r>
              <a:rPr lang="en-US" sz="3000" b="1" dirty="0">
                <a:solidFill>
                  <a:schemeClr val="tx1"/>
                </a:solidFill>
              </a:rPr>
              <a:t>Urban.</a:t>
            </a:r>
          </a:p>
          <a:p>
            <a:pPr marL="0" indent="0" algn="just">
              <a:lnSpc>
                <a:spcPct val="120000"/>
              </a:lnSpc>
              <a:spcBef>
                <a:spcPts val="0"/>
              </a:spcBef>
              <a:buClrTx/>
              <a:buNone/>
            </a:pPr>
            <a:r>
              <a:rPr lang="en-US" sz="3000" dirty="0">
                <a:solidFill>
                  <a:schemeClr val="tx1"/>
                </a:solidFill>
              </a:rPr>
              <a:t>Is a relatively large dense and permanent settlement of individuals, groups or firms that are socially, economically and geographically heterogeneous.</a:t>
            </a:r>
          </a:p>
          <a:p>
            <a:pPr marL="0" indent="0" algn="just">
              <a:lnSpc>
                <a:spcPct val="120000"/>
              </a:lnSpc>
              <a:spcBef>
                <a:spcPts val="0"/>
              </a:spcBef>
              <a:buClrTx/>
              <a:buNone/>
            </a:pPr>
            <a:r>
              <a:rPr lang="en-US" sz="3000" b="1" dirty="0">
                <a:solidFill>
                  <a:schemeClr val="tx1"/>
                </a:solidFill>
              </a:rPr>
              <a:t>Community</a:t>
            </a:r>
          </a:p>
          <a:p>
            <a:pPr marL="0" indent="0" algn="just">
              <a:lnSpc>
                <a:spcPct val="120000"/>
              </a:lnSpc>
              <a:spcBef>
                <a:spcPts val="0"/>
              </a:spcBef>
              <a:buClrTx/>
              <a:buNone/>
            </a:pPr>
            <a:r>
              <a:rPr lang="en-US" sz="3000" dirty="0">
                <a:solidFill>
                  <a:schemeClr val="tx1"/>
                </a:solidFill>
              </a:rPr>
              <a:t>This is a group of people within the same area sharing the same utilities and interests.</a:t>
            </a:r>
          </a:p>
          <a:p>
            <a:pPr marL="0" indent="0" algn="just">
              <a:lnSpc>
                <a:spcPct val="120000"/>
              </a:lnSpc>
              <a:spcBef>
                <a:spcPts val="0"/>
              </a:spcBef>
              <a:buClrTx/>
              <a:buNone/>
            </a:pPr>
            <a:r>
              <a:rPr lang="en-US" sz="3000" b="1" dirty="0">
                <a:solidFill>
                  <a:schemeClr val="tx1"/>
                </a:solidFill>
              </a:rPr>
              <a:t>Urbanization </a:t>
            </a:r>
          </a:p>
          <a:p>
            <a:pPr marL="0" indent="0" algn="just">
              <a:lnSpc>
                <a:spcPct val="120000"/>
              </a:lnSpc>
              <a:spcBef>
                <a:spcPts val="0"/>
              </a:spcBef>
              <a:buClrTx/>
              <a:buNone/>
            </a:pPr>
            <a:r>
              <a:rPr lang="en-US" sz="3000" dirty="0">
                <a:solidFill>
                  <a:schemeClr val="tx1"/>
                </a:solidFill>
              </a:rPr>
              <a:t>An increase in capital investment and infrastructural improvements leading to better jobs and services.</a:t>
            </a:r>
          </a:p>
          <a:p>
            <a:pPr marL="0" indent="0" algn="just">
              <a:lnSpc>
                <a:spcPct val="120000"/>
              </a:lnSpc>
              <a:spcBef>
                <a:spcPts val="0"/>
              </a:spcBef>
              <a:buClrTx/>
              <a:buNone/>
            </a:pPr>
            <a:endParaRPr lang="en-US" sz="3100" dirty="0">
              <a:solidFill>
                <a:schemeClr val="tx1"/>
              </a:solidFill>
            </a:endParaRPr>
          </a:p>
          <a:p>
            <a:pPr algn="just">
              <a:lnSpc>
                <a:spcPct val="120000"/>
              </a:lnSpc>
              <a:spcBef>
                <a:spcPts val="0"/>
              </a:spcBef>
              <a:buClrTx/>
              <a:buFont typeface="Wingdings" panose="05000000000000000000" pitchFamily="2" charset="2"/>
              <a:buChar char="§"/>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7445072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100" b="1" dirty="0">
                <a:solidFill>
                  <a:srgbClr val="00B050"/>
                </a:solidFill>
              </a:rPr>
              <a:t>RURAL – URBAN INTERDEPENDENCE.</a:t>
            </a:r>
          </a:p>
          <a:p>
            <a:pPr marL="0" indent="0" algn="just">
              <a:lnSpc>
                <a:spcPct val="120000"/>
              </a:lnSpc>
              <a:spcBef>
                <a:spcPts val="0"/>
              </a:spcBef>
              <a:buClrTx/>
              <a:buNone/>
            </a:pPr>
            <a:r>
              <a:rPr lang="en-US" sz="3100" dirty="0">
                <a:solidFill>
                  <a:schemeClr val="tx1"/>
                </a:solidFill>
              </a:rPr>
              <a:t>What can the rural benefit from the urban?.</a:t>
            </a:r>
          </a:p>
          <a:p>
            <a:pPr marL="0" indent="0" algn="just">
              <a:lnSpc>
                <a:spcPct val="120000"/>
              </a:lnSpc>
              <a:spcBef>
                <a:spcPts val="0"/>
              </a:spcBef>
              <a:buClrTx/>
              <a:buNone/>
            </a:pPr>
            <a:r>
              <a:rPr lang="en-US" sz="3100" dirty="0">
                <a:solidFill>
                  <a:schemeClr val="tx1"/>
                </a:solidFill>
              </a:rPr>
              <a:t>1.	Job opportunities.</a:t>
            </a:r>
          </a:p>
          <a:p>
            <a:pPr marL="0" indent="0" algn="just">
              <a:lnSpc>
                <a:spcPct val="120000"/>
              </a:lnSpc>
              <a:spcBef>
                <a:spcPts val="0"/>
              </a:spcBef>
              <a:buClrTx/>
              <a:buNone/>
            </a:pPr>
            <a:r>
              <a:rPr lang="en-US" sz="3100" dirty="0">
                <a:solidFill>
                  <a:schemeClr val="tx1"/>
                </a:solidFill>
              </a:rPr>
              <a:t>2.	Market for products e.g. foodstuffs, building materials.</a:t>
            </a:r>
          </a:p>
          <a:p>
            <a:pPr marL="0" indent="0" algn="just">
              <a:lnSpc>
                <a:spcPct val="120000"/>
              </a:lnSpc>
              <a:spcBef>
                <a:spcPts val="0"/>
              </a:spcBef>
              <a:buClrTx/>
              <a:buNone/>
            </a:pPr>
            <a:r>
              <a:rPr lang="en-US" sz="3100" dirty="0">
                <a:solidFill>
                  <a:schemeClr val="tx1"/>
                </a:solidFill>
              </a:rPr>
              <a:t>3.	Banking and financial facilities.</a:t>
            </a:r>
          </a:p>
          <a:p>
            <a:pPr marL="0" indent="0" algn="just">
              <a:lnSpc>
                <a:spcPct val="120000"/>
              </a:lnSpc>
              <a:spcBef>
                <a:spcPts val="0"/>
              </a:spcBef>
              <a:buClrTx/>
              <a:buNone/>
            </a:pPr>
            <a:r>
              <a:rPr lang="en-US" sz="3100" dirty="0">
                <a:solidFill>
                  <a:schemeClr val="tx1"/>
                </a:solidFill>
              </a:rPr>
              <a:t>4.	Administrative services.</a:t>
            </a:r>
          </a:p>
          <a:p>
            <a:pPr marL="0" indent="0" algn="just">
              <a:lnSpc>
                <a:spcPct val="120000"/>
              </a:lnSpc>
              <a:spcBef>
                <a:spcPts val="0"/>
              </a:spcBef>
              <a:buClrTx/>
              <a:buNone/>
            </a:pPr>
            <a:r>
              <a:rPr lang="en-US" sz="3100" dirty="0">
                <a:solidFill>
                  <a:schemeClr val="tx1"/>
                </a:solidFill>
              </a:rPr>
              <a:t>5.	Manufactured goods.</a:t>
            </a:r>
          </a:p>
          <a:p>
            <a:pPr marL="0" indent="0" algn="just">
              <a:lnSpc>
                <a:spcPct val="120000"/>
              </a:lnSpc>
              <a:spcBef>
                <a:spcPts val="0"/>
              </a:spcBef>
              <a:buClrTx/>
              <a:buNone/>
            </a:pPr>
            <a:r>
              <a:rPr lang="en-US" sz="3100" dirty="0">
                <a:solidFill>
                  <a:schemeClr val="tx1"/>
                </a:solidFill>
              </a:rPr>
              <a:t>6.	Improved technologies e.g. solar technologies, energy </a:t>
            </a:r>
            <a:r>
              <a:rPr lang="en-US" sz="3100" dirty="0" err="1">
                <a:solidFill>
                  <a:schemeClr val="tx1"/>
                </a:solidFill>
              </a:rPr>
              <a:t>jikos</a:t>
            </a:r>
            <a:r>
              <a:rPr lang="en-US" sz="3100" dirty="0">
                <a:solidFill>
                  <a:schemeClr val="tx1"/>
                </a:solidFill>
              </a:rPr>
              <a:t>…</a:t>
            </a:r>
          </a:p>
          <a:p>
            <a:pPr marL="0" indent="0" algn="just">
              <a:lnSpc>
                <a:spcPct val="120000"/>
              </a:lnSpc>
              <a:spcBef>
                <a:spcPts val="0"/>
              </a:spcBef>
              <a:buClrTx/>
              <a:buNone/>
            </a:pPr>
            <a:r>
              <a:rPr lang="en-US" sz="3100" dirty="0">
                <a:solidFill>
                  <a:schemeClr val="tx1"/>
                </a:solidFill>
              </a:rPr>
              <a:t>7.	Educational facilities e.g. </a:t>
            </a:r>
            <a:r>
              <a:rPr lang="en-US" sz="3100" dirty="0" err="1">
                <a:solidFill>
                  <a:schemeClr val="tx1"/>
                </a:solidFill>
              </a:rPr>
              <a:t>KMTCs</a:t>
            </a:r>
            <a:r>
              <a:rPr lang="en-US" sz="3100" dirty="0">
                <a:solidFill>
                  <a:schemeClr val="tx1"/>
                </a:solidFill>
              </a:rPr>
              <a:t>, Teachers colleges, etc.</a:t>
            </a:r>
          </a:p>
          <a:p>
            <a:pPr marL="0" indent="0" algn="just">
              <a:lnSpc>
                <a:spcPct val="120000"/>
              </a:lnSpc>
              <a:spcBef>
                <a:spcPts val="0"/>
              </a:spcBef>
              <a:buClrTx/>
              <a:buNone/>
            </a:pPr>
            <a:r>
              <a:rPr lang="en-US" sz="3100" dirty="0">
                <a:solidFill>
                  <a:schemeClr val="tx1"/>
                </a:solidFill>
              </a:rPr>
              <a:t>8.	Easing of population pressure from farmlands</a:t>
            </a:r>
            <a:r>
              <a:rPr lang="en-US" sz="3100" b="1" dirty="0">
                <a:solidFill>
                  <a:srgbClr val="00B050"/>
                </a:solidFill>
              </a:rPr>
              <a: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9768102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3000" b="1" dirty="0">
                <a:solidFill>
                  <a:srgbClr val="00B050"/>
                </a:solidFill>
              </a:rPr>
              <a:t>WHAT CAN THE URBAN GAIN FROM THE RURAL?.</a:t>
            </a:r>
          </a:p>
          <a:p>
            <a:pPr marL="0" indent="0" algn="just">
              <a:lnSpc>
                <a:spcPct val="120000"/>
              </a:lnSpc>
              <a:spcBef>
                <a:spcPts val="0"/>
              </a:spcBef>
              <a:buClrTx/>
              <a:buNone/>
            </a:pPr>
            <a:r>
              <a:rPr lang="en-US" sz="3000" dirty="0">
                <a:solidFill>
                  <a:schemeClr val="tx1"/>
                </a:solidFill>
              </a:rPr>
              <a:t>1.	Foodstuffs.</a:t>
            </a:r>
          </a:p>
          <a:p>
            <a:pPr marL="0" indent="0" algn="just">
              <a:lnSpc>
                <a:spcPct val="120000"/>
              </a:lnSpc>
              <a:spcBef>
                <a:spcPts val="0"/>
              </a:spcBef>
              <a:buClrTx/>
              <a:buNone/>
            </a:pPr>
            <a:r>
              <a:rPr lang="en-US" sz="3000" dirty="0">
                <a:solidFill>
                  <a:schemeClr val="tx1"/>
                </a:solidFill>
              </a:rPr>
              <a:t>2.	Raw materials for industries.</a:t>
            </a:r>
          </a:p>
          <a:p>
            <a:pPr marL="0" indent="0" algn="just">
              <a:lnSpc>
                <a:spcPct val="120000"/>
              </a:lnSpc>
              <a:spcBef>
                <a:spcPts val="0"/>
              </a:spcBef>
              <a:buClrTx/>
              <a:buNone/>
            </a:pPr>
            <a:r>
              <a:rPr lang="en-US" sz="3000" dirty="0">
                <a:solidFill>
                  <a:schemeClr val="tx1"/>
                </a:solidFill>
              </a:rPr>
              <a:t>3.	Labor force.</a:t>
            </a:r>
          </a:p>
          <a:p>
            <a:pPr marL="0" indent="0" algn="just">
              <a:lnSpc>
                <a:spcPct val="120000"/>
              </a:lnSpc>
              <a:spcBef>
                <a:spcPts val="0"/>
              </a:spcBef>
              <a:buClrTx/>
              <a:buNone/>
            </a:pPr>
            <a:r>
              <a:rPr lang="en-US" sz="3000" dirty="0">
                <a:solidFill>
                  <a:schemeClr val="tx1"/>
                </a:solidFill>
              </a:rPr>
              <a:t>4.	Energy sources.</a:t>
            </a:r>
          </a:p>
          <a:p>
            <a:pPr marL="0" indent="0" algn="just">
              <a:lnSpc>
                <a:spcPct val="120000"/>
              </a:lnSpc>
              <a:spcBef>
                <a:spcPts val="0"/>
              </a:spcBef>
              <a:buClrTx/>
              <a:buNone/>
            </a:pPr>
            <a:r>
              <a:rPr lang="en-US" sz="3000" dirty="0">
                <a:solidFill>
                  <a:schemeClr val="tx1"/>
                </a:solidFill>
              </a:rPr>
              <a:t>5.	Markets for finished goods.</a:t>
            </a:r>
          </a:p>
          <a:p>
            <a:pPr marL="0" indent="0" algn="just">
              <a:lnSpc>
                <a:spcPct val="120000"/>
              </a:lnSpc>
              <a:spcBef>
                <a:spcPts val="0"/>
              </a:spcBef>
              <a:buClrTx/>
              <a:buNone/>
            </a:pPr>
            <a:r>
              <a:rPr lang="en-US" sz="3000" dirty="0">
                <a:solidFill>
                  <a:schemeClr val="tx1"/>
                </a:solidFill>
              </a:rPr>
              <a:t>6.	Land for expansion.</a:t>
            </a:r>
          </a:p>
          <a:p>
            <a:pPr marL="0" indent="0" algn="just">
              <a:lnSpc>
                <a:spcPct val="120000"/>
              </a:lnSpc>
              <a:spcBef>
                <a:spcPts val="0"/>
              </a:spcBef>
              <a:buClrTx/>
              <a:buNone/>
            </a:pPr>
            <a:r>
              <a:rPr lang="en-US" sz="3000" b="1" dirty="0">
                <a:solidFill>
                  <a:srgbClr val="00B050"/>
                </a:solidFill>
              </a:rPr>
              <a:t>THE PUSH AND PULL PHENOMENA.</a:t>
            </a:r>
          </a:p>
          <a:p>
            <a:pPr marL="0" indent="0" algn="just">
              <a:lnSpc>
                <a:spcPct val="120000"/>
              </a:lnSpc>
              <a:spcBef>
                <a:spcPts val="0"/>
              </a:spcBef>
              <a:buClrTx/>
              <a:buNone/>
            </a:pPr>
            <a:r>
              <a:rPr lang="en-US" sz="3000" b="1" dirty="0"/>
              <a:t>The rural push &amp; the urban pull.</a:t>
            </a:r>
          </a:p>
          <a:p>
            <a:pPr marL="0" indent="0" algn="just">
              <a:lnSpc>
                <a:spcPct val="120000"/>
              </a:lnSpc>
              <a:spcBef>
                <a:spcPts val="0"/>
              </a:spcBef>
              <a:buClrTx/>
              <a:buNone/>
            </a:pPr>
            <a:r>
              <a:rPr lang="en-US" sz="3000" dirty="0"/>
              <a:t>1.	In search of (white collar) jobs.</a:t>
            </a:r>
          </a:p>
          <a:p>
            <a:pPr marL="0" indent="0" algn="just">
              <a:lnSpc>
                <a:spcPct val="120000"/>
              </a:lnSpc>
              <a:spcBef>
                <a:spcPts val="0"/>
              </a:spcBef>
              <a:buClrTx/>
              <a:buNone/>
            </a:pPr>
            <a:r>
              <a:rPr lang="en-US" sz="3000" dirty="0"/>
              <a:t>2.	Trade and business opportunities.</a:t>
            </a:r>
          </a:p>
          <a:p>
            <a:pPr marL="0" indent="0" algn="just">
              <a:lnSpc>
                <a:spcPct val="120000"/>
              </a:lnSpc>
              <a:spcBef>
                <a:spcPts val="0"/>
              </a:spcBef>
              <a:buClrTx/>
              <a:buNone/>
            </a:pPr>
            <a:r>
              <a:rPr lang="en-US" sz="3000" dirty="0"/>
              <a:t>3.	As prestige, to become civilized and sophisticated.</a:t>
            </a:r>
          </a:p>
          <a:p>
            <a:pPr marL="514350" indent="-514350" algn="just">
              <a:lnSpc>
                <a:spcPct val="120000"/>
              </a:lnSpc>
              <a:spcBef>
                <a:spcPts val="0"/>
              </a:spcBef>
              <a:buClrTx/>
              <a:buAutoNum type="arabicPeriod" startAt="4"/>
            </a:pPr>
            <a:r>
              <a:rPr lang="en-US" sz="3000" dirty="0"/>
              <a:t>The city lights, city life &amp; preference to town life.</a:t>
            </a:r>
          </a:p>
          <a:p>
            <a:pPr marL="514350" indent="-514350" algn="just">
              <a:lnSpc>
                <a:spcPct val="120000"/>
              </a:lnSpc>
              <a:spcBef>
                <a:spcPts val="0"/>
              </a:spcBef>
              <a:buClrTx/>
              <a:buAutoNum type="arabicPeriod" startAt="4"/>
            </a:pPr>
            <a:r>
              <a:rPr lang="en-US" sz="3000" dirty="0"/>
              <a:t>To get away from notorious relatives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06774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62500" lnSpcReduction="20000"/>
          </a:bodyPr>
          <a:lstStyle/>
          <a:p>
            <a:pPr marL="0" indent="0" algn="just">
              <a:lnSpc>
                <a:spcPct val="120000"/>
              </a:lnSpc>
              <a:spcBef>
                <a:spcPts val="0"/>
              </a:spcBef>
              <a:buClrTx/>
              <a:buNone/>
            </a:pPr>
            <a:r>
              <a:rPr lang="en-US" sz="3400" dirty="0">
                <a:solidFill>
                  <a:schemeClr val="tx1"/>
                </a:solidFill>
              </a:rPr>
              <a:t>6.	To join immediate relatives who live in towns.</a:t>
            </a:r>
          </a:p>
          <a:p>
            <a:pPr marL="0" indent="0" algn="just">
              <a:lnSpc>
                <a:spcPct val="120000"/>
              </a:lnSpc>
              <a:spcBef>
                <a:spcPts val="0"/>
              </a:spcBef>
              <a:buClrTx/>
              <a:buNone/>
            </a:pPr>
            <a:r>
              <a:rPr lang="en-US" sz="3400" dirty="0">
                <a:solidFill>
                  <a:schemeClr val="tx1"/>
                </a:solidFill>
              </a:rPr>
              <a:t>7.	To gain education and training.</a:t>
            </a:r>
          </a:p>
          <a:p>
            <a:pPr marL="0" indent="0" algn="just">
              <a:lnSpc>
                <a:spcPct val="120000"/>
              </a:lnSpc>
              <a:spcBef>
                <a:spcPts val="0"/>
              </a:spcBef>
              <a:buClrTx/>
              <a:buNone/>
            </a:pPr>
            <a:r>
              <a:rPr lang="en-US" sz="3400" dirty="0">
                <a:solidFill>
                  <a:schemeClr val="tx1"/>
                </a:solidFill>
              </a:rPr>
              <a:t>8.	Desire to travel and enjoy.</a:t>
            </a:r>
          </a:p>
          <a:p>
            <a:pPr marL="0" indent="0" algn="just">
              <a:lnSpc>
                <a:spcPct val="120000"/>
              </a:lnSpc>
              <a:spcBef>
                <a:spcPts val="0"/>
              </a:spcBef>
              <a:buClrTx/>
              <a:buNone/>
            </a:pPr>
            <a:r>
              <a:rPr lang="en-US" sz="3400" dirty="0">
                <a:solidFill>
                  <a:schemeClr val="tx1"/>
                </a:solidFill>
              </a:rPr>
              <a:t>9.	To get away from those problems of the village.</a:t>
            </a:r>
          </a:p>
          <a:p>
            <a:pPr marL="0" indent="0" algn="just">
              <a:lnSpc>
                <a:spcPct val="120000"/>
              </a:lnSpc>
              <a:spcBef>
                <a:spcPts val="0"/>
              </a:spcBef>
              <a:buClrTx/>
              <a:buNone/>
            </a:pPr>
            <a:r>
              <a:rPr lang="en-US" sz="3400" dirty="0">
                <a:solidFill>
                  <a:schemeClr val="tx1"/>
                </a:solidFill>
              </a:rPr>
              <a:t>10.	Land scarcity.</a:t>
            </a:r>
          </a:p>
          <a:p>
            <a:pPr marL="0" indent="0" algn="just">
              <a:lnSpc>
                <a:spcPct val="120000"/>
              </a:lnSpc>
              <a:spcBef>
                <a:spcPts val="0"/>
              </a:spcBef>
              <a:buClrTx/>
              <a:buNone/>
            </a:pPr>
            <a:r>
              <a:rPr lang="en-US" sz="3400" dirty="0">
                <a:solidFill>
                  <a:schemeClr val="tx1"/>
                </a:solidFill>
              </a:rPr>
              <a:t>11.	Poor rural facilities.</a:t>
            </a:r>
          </a:p>
          <a:p>
            <a:pPr marL="0" indent="0" algn="just">
              <a:lnSpc>
                <a:spcPct val="120000"/>
              </a:lnSpc>
              <a:spcBef>
                <a:spcPts val="0"/>
              </a:spcBef>
              <a:buClrTx/>
              <a:buNone/>
            </a:pPr>
            <a:r>
              <a:rPr lang="en-US" sz="3400" dirty="0">
                <a:solidFill>
                  <a:schemeClr val="tx1"/>
                </a:solidFill>
              </a:rPr>
              <a:t>12.	Village and family friends in urban places.</a:t>
            </a:r>
          </a:p>
          <a:p>
            <a:pPr marL="0" indent="0" algn="just">
              <a:lnSpc>
                <a:spcPct val="120000"/>
              </a:lnSpc>
              <a:spcBef>
                <a:spcPts val="0"/>
              </a:spcBef>
              <a:buClrTx/>
              <a:buNone/>
            </a:pPr>
            <a:r>
              <a:rPr lang="en-US" sz="3400" dirty="0">
                <a:solidFill>
                  <a:schemeClr val="tx1"/>
                </a:solidFill>
              </a:rPr>
              <a:t>13.	No network in rural home.</a:t>
            </a:r>
          </a:p>
          <a:p>
            <a:pPr marL="0" indent="0" algn="just">
              <a:lnSpc>
                <a:spcPct val="120000"/>
              </a:lnSpc>
              <a:spcBef>
                <a:spcPts val="0"/>
              </a:spcBef>
              <a:buClrTx/>
              <a:buNone/>
            </a:pPr>
            <a:r>
              <a:rPr lang="en-US" sz="3500" b="1" dirty="0">
                <a:solidFill>
                  <a:srgbClr val="00B050"/>
                </a:solidFill>
              </a:rPr>
              <a:t>The Rural Pull.</a:t>
            </a:r>
          </a:p>
          <a:p>
            <a:pPr marL="0" indent="0" algn="just">
              <a:lnSpc>
                <a:spcPct val="120000"/>
              </a:lnSpc>
              <a:spcBef>
                <a:spcPts val="0"/>
              </a:spcBef>
              <a:buClrTx/>
              <a:buNone/>
            </a:pPr>
            <a:r>
              <a:rPr lang="en-US" sz="3500" dirty="0"/>
              <a:t>1.	Preference to village life.</a:t>
            </a:r>
          </a:p>
          <a:p>
            <a:pPr marL="0" indent="0" algn="just">
              <a:lnSpc>
                <a:spcPct val="120000"/>
              </a:lnSpc>
              <a:spcBef>
                <a:spcPts val="0"/>
              </a:spcBef>
              <a:buClrTx/>
              <a:buNone/>
            </a:pPr>
            <a:r>
              <a:rPr lang="en-US" sz="3500" dirty="0"/>
              <a:t>2.	Have a village job e.g. farming / care for the old / or working</a:t>
            </a:r>
          </a:p>
          <a:p>
            <a:pPr marL="0" indent="0" algn="just">
              <a:lnSpc>
                <a:spcPct val="120000"/>
              </a:lnSpc>
              <a:spcBef>
                <a:spcPts val="0"/>
              </a:spcBef>
              <a:buClrTx/>
              <a:buNone/>
            </a:pPr>
            <a:r>
              <a:rPr lang="en-US" sz="3500" dirty="0"/>
              <a:t>3.	Own immovable property.</a:t>
            </a:r>
          </a:p>
          <a:p>
            <a:pPr marL="0" indent="0" algn="just">
              <a:lnSpc>
                <a:spcPct val="120000"/>
              </a:lnSpc>
              <a:spcBef>
                <a:spcPts val="0"/>
              </a:spcBef>
              <a:buClrTx/>
              <a:buNone/>
            </a:pPr>
            <a:r>
              <a:rPr lang="en-US" sz="3500" dirty="0"/>
              <a:t>4.	Have family &amp; village ties.</a:t>
            </a:r>
          </a:p>
          <a:p>
            <a:pPr marL="514350" indent="-514350" algn="just">
              <a:lnSpc>
                <a:spcPct val="120000"/>
              </a:lnSpc>
              <a:spcBef>
                <a:spcPts val="0"/>
              </a:spcBef>
              <a:buClrTx/>
              <a:buAutoNum type="arabicPeriod" startAt="5"/>
            </a:pPr>
            <a:r>
              <a:rPr lang="en-US" sz="3500" dirty="0"/>
              <a:t>Difficulties in migrating; no money / no education / </a:t>
            </a:r>
          </a:p>
          <a:p>
            <a:pPr marL="514350" indent="-514350" algn="just">
              <a:lnSpc>
                <a:spcPct val="120000"/>
              </a:lnSpc>
              <a:spcBef>
                <a:spcPts val="0"/>
              </a:spcBef>
              <a:buClrTx/>
              <a:buAutoNum type="arabicPeriod" startAt="5"/>
            </a:pPr>
            <a:r>
              <a:rPr lang="en-US" sz="3500" dirty="0"/>
              <a:t>Town life is very expensive.</a:t>
            </a:r>
          </a:p>
          <a:p>
            <a:pPr marL="0" indent="0" algn="just">
              <a:lnSpc>
                <a:spcPct val="120000"/>
              </a:lnSpc>
              <a:spcBef>
                <a:spcPts val="0"/>
              </a:spcBef>
              <a:buClrTx/>
              <a:buNone/>
            </a:pPr>
            <a:r>
              <a:rPr lang="en-US" sz="3500" dirty="0"/>
              <a:t>7.	Slow old and overwhelmed by the pace of town life.</a:t>
            </a:r>
          </a:p>
          <a:p>
            <a:pPr marL="514350" indent="-514350" algn="just">
              <a:lnSpc>
                <a:spcPct val="120000"/>
              </a:lnSpc>
              <a:spcBef>
                <a:spcPts val="0"/>
              </a:spcBef>
              <a:buClrTx/>
              <a:buAutoNum type="arabicPeriod" startAt="8"/>
            </a:pPr>
            <a:r>
              <a:rPr lang="en-US" sz="3500" dirty="0"/>
              <a:t>Insecurity in towns</a:t>
            </a:r>
          </a:p>
          <a:p>
            <a:pPr marL="514350" indent="-514350" algn="just">
              <a:lnSpc>
                <a:spcPct val="120000"/>
              </a:lnSpc>
              <a:spcBef>
                <a:spcPts val="0"/>
              </a:spcBef>
              <a:buClrTx/>
              <a:buAutoNum type="arabicPeriod" startAt="8"/>
            </a:pPr>
            <a:r>
              <a:rPr lang="en-US" sz="3500" dirty="0"/>
              <a:t>Poor sanitation in towns.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38633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Autofit/>
          </a:bodyPr>
          <a:lstStyle/>
          <a:p>
            <a:pPr marL="0" indent="0" algn="just">
              <a:lnSpc>
                <a:spcPct val="120000"/>
              </a:lnSpc>
              <a:spcBef>
                <a:spcPts val="0"/>
              </a:spcBef>
              <a:buClrTx/>
              <a:buNone/>
            </a:pPr>
            <a:r>
              <a:rPr lang="en-US" sz="2000" b="1" dirty="0">
                <a:solidFill>
                  <a:srgbClr val="00B050"/>
                </a:solidFill>
              </a:rPr>
              <a:t>PROBLEMS ASSOCIATED WITH RAPID URBANIZATION. </a:t>
            </a:r>
          </a:p>
          <a:p>
            <a:pPr marL="0" indent="0" algn="just">
              <a:lnSpc>
                <a:spcPct val="120000"/>
              </a:lnSpc>
              <a:spcBef>
                <a:spcPts val="0"/>
              </a:spcBef>
              <a:buClrTx/>
              <a:buNone/>
            </a:pPr>
            <a:r>
              <a:rPr lang="en-US" sz="2000" b="1" dirty="0">
                <a:solidFill>
                  <a:schemeClr val="tx1"/>
                </a:solidFill>
              </a:rPr>
              <a:t>1.</a:t>
            </a:r>
            <a:r>
              <a:rPr lang="en-US" dirty="0">
                <a:solidFill>
                  <a:schemeClr val="tx1"/>
                </a:solidFill>
              </a:rPr>
              <a:t>	High crime rate,- murders, muggings, robberies, rape, pick-pocketing.</a:t>
            </a:r>
          </a:p>
          <a:p>
            <a:pPr marL="0" indent="0" algn="just">
              <a:lnSpc>
                <a:spcPct val="120000"/>
              </a:lnSpc>
              <a:spcBef>
                <a:spcPts val="0"/>
              </a:spcBef>
              <a:buClrTx/>
              <a:buNone/>
            </a:pPr>
            <a:r>
              <a:rPr lang="en-US" dirty="0">
                <a:solidFill>
                  <a:schemeClr val="tx1"/>
                </a:solidFill>
              </a:rPr>
              <a:t>2.	Inadequate sanitation –disposal of solid waste, waste water, and human - waste.  Pollution – noise, air, water, and grounds.</a:t>
            </a:r>
          </a:p>
          <a:p>
            <a:pPr marL="0" indent="0" algn="just">
              <a:lnSpc>
                <a:spcPct val="120000"/>
              </a:lnSpc>
              <a:spcBef>
                <a:spcPts val="0"/>
              </a:spcBef>
              <a:buClrTx/>
              <a:buNone/>
            </a:pPr>
            <a:r>
              <a:rPr lang="en-US" dirty="0">
                <a:solidFill>
                  <a:schemeClr val="tx1"/>
                </a:solidFill>
              </a:rPr>
              <a:t>3.	Inadequate planning and uncoordinated development.</a:t>
            </a:r>
          </a:p>
          <a:p>
            <a:pPr marL="0" indent="0" algn="just">
              <a:lnSpc>
                <a:spcPct val="120000"/>
              </a:lnSpc>
              <a:spcBef>
                <a:spcPts val="0"/>
              </a:spcBef>
              <a:buClrTx/>
              <a:buNone/>
            </a:pPr>
            <a:r>
              <a:rPr lang="en-US" dirty="0">
                <a:solidFill>
                  <a:schemeClr val="tx1"/>
                </a:solidFill>
              </a:rPr>
              <a:t>4.	Uncontrolled trades.</a:t>
            </a:r>
          </a:p>
          <a:p>
            <a:pPr marL="0" indent="0" algn="just">
              <a:lnSpc>
                <a:spcPct val="120000"/>
              </a:lnSpc>
              <a:spcBef>
                <a:spcPts val="0"/>
              </a:spcBef>
              <a:buClrTx/>
              <a:buNone/>
            </a:pPr>
            <a:r>
              <a:rPr lang="en-US" dirty="0">
                <a:solidFill>
                  <a:schemeClr val="tx1"/>
                </a:solidFill>
              </a:rPr>
              <a:t>5.	Over stretching infrastructure and services.</a:t>
            </a:r>
          </a:p>
          <a:p>
            <a:pPr marL="0" indent="0" algn="just">
              <a:lnSpc>
                <a:spcPct val="120000"/>
              </a:lnSpc>
              <a:spcBef>
                <a:spcPts val="0"/>
              </a:spcBef>
              <a:buClrTx/>
              <a:buNone/>
            </a:pPr>
            <a:r>
              <a:rPr lang="en-US" dirty="0">
                <a:solidFill>
                  <a:schemeClr val="tx1"/>
                </a:solidFill>
              </a:rPr>
              <a:t>6.	Development of slums &amp; poor housing conditions / unplanned structures.</a:t>
            </a:r>
          </a:p>
          <a:p>
            <a:pPr marL="0" indent="0" algn="just">
              <a:lnSpc>
                <a:spcPct val="120000"/>
              </a:lnSpc>
              <a:spcBef>
                <a:spcPts val="0"/>
              </a:spcBef>
              <a:buClrTx/>
              <a:buNone/>
            </a:pPr>
            <a:r>
              <a:rPr lang="en-US" dirty="0">
                <a:solidFill>
                  <a:schemeClr val="tx1"/>
                </a:solidFill>
              </a:rPr>
              <a:t>7.	Inadequate social amenities.</a:t>
            </a:r>
          </a:p>
          <a:p>
            <a:pPr marL="0" indent="0" algn="just">
              <a:lnSpc>
                <a:spcPct val="120000"/>
              </a:lnSpc>
              <a:spcBef>
                <a:spcPts val="0"/>
              </a:spcBef>
              <a:buClrTx/>
              <a:buNone/>
            </a:pPr>
            <a:r>
              <a:rPr lang="en-US" dirty="0">
                <a:solidFill>
                  <a:schemeClr val="tx1"/>
                </a:solidFill>
              </a:rPr>
              <a:t>8.	Politicking.</a:t>
            </a:r>
          </a:p>
          <a:p>
            <a:pPr marL="0" indent="0" algn="just">
              <a:lnSpc>
                <a:spcPct val="120000"/>
              </a:lnSpc>
              <a:spcBef>
                <a:spcPts val="0"/>
              </a:spcBef>
              <a:buClrTx/>
              <a:buNone/>
            </a:pPr>
            <a:r>
              <a:rPr lang="en-US" dirty="0">
                <a:solidFill>
                  <a:schemeClr val="tx1"/>
                </a:solidFill>
              </a:rPr>
              <a:t>9.	Corruption and land grabbing.</a:t>
            </a:r>
          </a:p>
          <a:p>
            <a:pPr marL="0" indent="0" algn="just">
              <a:lnSpc>
                <a:spcPct val="120000"/>
              </a:lnSpc>
              <a:spcBef>
                <a:spcPts val="0"/>
              </a:spcBef>
              <a:buClrTx/>
              <a:buNone/>
            </a:pPr>
            <a:r>
              <a:rPr lang="en-US" dirty="0">
                <a:solidFill>
                  <a:schemeClr val="tx1"/>
                </a:solidFill>
              </a:rPr>
              <a:t>10.	Decay in moral standards.</a:t>
            </a:r>
          </a:p>
          <a:p>
            <a:pPr marL="0" indent="0" algn="just">
              <a:lnSpc>
                <a:spcPct val="120000"/>
              </a:lnSpc>
              <a:spcBef>
                <a:spcPts val="0"/>
              </a:spcBef>
              <a:buClrTx/>
              <a:buNone/>
            </a:pPr>
            <a:r>
              <a:rPr lang="en-US" dirty="0">
                <a:solidFill>
                  <a:schemeClr val="tx1"/>
                </a:solidFill>
              </a:rPr>
              <a:t>11.	Social diseases, - street children, prostitution.</a:t>
            </a:r>
          </a:p>
          <a:p>
            <a:pPr marL="0" indent="0" algn="just">
              <a:lnSpc>
                <a:spcPct val="120000"/>
              </a:lnSpc>
              <a:spcBef>
                <a:spcPts val="0"/>
              </a:spcBef>
              <a:buClrTx/>
              <a:buNone/>
            </a:pPr>
            <a:r>
              <a:rPr lang="en-US" dirty="0">
                <a:solidFill>
                  <a:schemeClr val="tx1"/>
                </a:solidFill>
              </a:rPr>
              <a:t>12.	Cultural conflicts and tensions.</a:t>
            </a:r>
          </a:p>
          <a:p>
            <a:pPr marL="0" indent="0" algn="just">
              <a:lnSpc>
                <a:spcPct val="120000"/>
              </a:lnSpc>
              <a:spcBef>
                <a:spcPts val="0"/>
              </a:spcBef>
              <a:buClrTx/>
              <a:buNone/>
            </a:pPr>
            <a:r>
              <a:rPr lang="en-US" dirty="0">
                <a:solidFill>
                  <a:schemeClr val="tx1"/>
                </a:solidFill>
              </a:rPr>
              <a:t>13.	Congestion and overcrowding / overloading the urban centers.</a:t>
            </a:r>
          </a:p>
          <a:p>
            <a:pPr marL="0" indent="0" algn="just">
              <a:lnSpc>
                <a:spcPct val="120000"/>
              </a:lnSpc>
              <a:spcBef>
                <a:spcPts val="0"/>
              </a:spcBef>
              <a:buClrTx/>
              <a:buNone/>
            </a:pPr>
            <a:r>
              <a:rPr lang="en-US" dirty="0">
                <a:solidFill>
                  <a:schemeClr val="tx1"/>
                </a:solidFill>
              </a:rPr>
              <a:t>14.	Rural-Urban development disparity.</a:t>
            </a:r>
          </a:p>
          <a:p>
            <a:pPr marL="0" indent="0" algn="just">
              <a:lnSpc>
                <a:spcPct val="120000"/>
              </a:lnSpc>
              <a:spcBef>
                <a:spcPts val="0"/>
              </a:spcBef>
              <a:buClrTx/>
              <a:buNone/>
            </a:pPr>
            <a:r>
              <a:rPr lang="en-US" dirty="0">
                <a:solidFill>
                  <a:schemeClr val="tx1"/>
                </a:solidFill>
              </a:rPr>
              <a:t>15.	Declining viability, profitability &amp; revenues, security and economic base.</a:t>
            </a:r>
          </a:p>
          <a:p>
            <a:pPr marL="0" indent="0" algn="just">
              <a:lnSpc>
                <a:spcPct val="120000"/>
              </a:lnSpc>
              <a:spcBef>
                <a:spcPts val="0"/>
              </a:spcBef>
              <a:buClrTx/>
              <a:buNone/>
            </a:pPr>
            <a:r>
              <a:rPr lang="en-US" dirty="0">
                <a:solidFill>
                  <a:schemeClr val="tx1"/>
                </a:solidFill>
              </a:rPr>
              <a:t>16.	Unemployment.</a:t>
            </a:r>
          </a:p>
          <a:p>
            <a:pPr marL="0" indent="0" algn="just">
              <a:lnSpc>
                <a:spcPct val="120000"/>
              </a:lnSpc>
              <a:spcBef>
                <a:spcPts val="0"/>
              </a:spcBef>
              <a:buClrTx/>
              <a:buNone/>
            </a:pPr>
            <a:r>
              <a:rPr lang="en-US" dirty="0">
                <a:solidFill>
                  <a:schemeClr val="tx1"/>
                </a:solidFill>
              </a:rPr>
              <a:t>17.	Poor health standards and frequent outbreaks of disease.</a:t>
            </a:r>
          </a:p>
          <a:p>
            <a:pPr marL="0" indent="0" algn="just">
              <a:lnSpc>
                <a:spcPct val="120000"/>
              </a:lnSpc>
              <a:spcBef>
                <a:spcPts val="0"/>
              </a:spcBef>
              <a:buClrTx/>
              <a:buNone/>
            </a:pPr>
            <a:r>
              <a:rPr lang="en-US" dirty="0">
                <a:solidFill>
                  <a:schemeClr val="tx1"/>
                </a:solidFill>
              </a:rPr>
              <a:t>18.	Low quality of life.</a:t>
            </a:r>
          </a:p>
          <a:p>
            <a:pPr marL="0" indent="0" algn="just">
              <a:lnSpc>
                <a:spcPct val="120000"/>
              </a:lnSpc>
              <a:spcBef>
                <a:spcPts val="0"/>
              </a:spcBef>
              <a:buClrTx/>
              <a:buNone/>
            </a:pPr>
            <a:endParaRPr lang="en-US" sz="2000" dirty="0"/>
          </a:p>
          <a:p>
            <a:pPr marL="0" indent="0" algn="just">
              <a:lnSpc>
                <a:spcPct val="120000"/>
              </a:lnSpc>
              <a:spcBef>
                <a:spcPts val="0"/>
              </a:spcBef>
              <a:buClrTx/>
              <a:buNone/>
            </a:pPr>
            <a:endParaRPr lang="en-US" sz="2000" dirty="0"/>
          </a:p>
          <a:p>
            <a:pPr marL="0" indent="0" algn="just">
              <a:lnSpc>
                <a:spcPct val="120000"/>
              </a:lnSpc>
              <a:spcBef>
                <a:spcPts val="0"/>
              </a:spcBef>
              <a:buClrTx/>
              <a:buNone/>
            </a:pPr>
            <a:endParaRPr lang="en-US" sz="2000" dirty="0"/>
          </a:p>
          <a:p>
            <a:pPr marL="0" indent="0" algn="just">
              <a:buNone/>
            </a:pPr>
            <a:endParaRPr lang="en-US" sz="2000" dirty="0"/>
          </a:p>
          <a:p>
            <a:pPr marL="0" indent="0" algn="just">
              <a:buNone/>
            </a:pPr>
            <a:endParaRPr lang="en-US" sz="2000" dirty="0"/>
          </a:p>
          <a:p>
            <a:pPr algn="just"/>
            <a:endParaRPr lang="en-US" sz="20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19699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RURAL SETTLEMENT.</a:t>
            </a:r>
          </a:p>
          <a:p>
            <a:pPr marL="0" indent="0" algn="just">
              <a:lnSpc>
                <a:spcPct val="120000"/>
              </a:lnSpc>
              <a:spcBef>
                <a:spcPts val="0"/>
              </a:spcBef>
              <a:buClrTx/>
              <a:buNone/>
            </a:pPr>
            <a:r>
              <a:rPr lang="en-US" sz="2600" dirty="0"/>
              <a:t>Rural development Is a series of qualitative and quantitative changes happening in a rural set up.</a:t>
            </a:r>
          </a:p>
          <a:p>
            <a:pPr marL="0" indent="0" algn="just">
              <a:lnSpc>
                <a:spcPct val="120000"/>
              </a:lnSpc>
              <a:spcBef>
                <a:spcPts val="0"/>
              </a:spcBef>
              <a:buClrTx/>
              <a:buNone/>
            </a:pPr>
            <a:r>
              <a:rPr lang="en-US" sz="2600" b="1" dirty="0">
                <a:solidFill>
                  <a:srgbClr val="00B050"/>
                </a:solidFill>
              </a:rPr>
              <a:t>THE UPSIDE OF VILLAGE LIFE.</a:t>
            </a:r>
          </a:p>
          <a:p>
            <a:pPr marL="0" indent="0" algn="just">
              <a:lnSpc>
                <a:spcPct val="120000"/>
              </a:lnSpc>
              <a:spcBef>
                <a:spcPts val="0"/>
              </a:spcBef>
              <a:buClrTx/>
              <a:buNone/>
            </a:pPr>
            <a:r>
              <a:rPr lang="en-US" sz="2600" dirty="0"/>
              <a:t>1).Economic – Low cost of living, free or cheap accommodation, cheaper and fresher foodstuffs.</a:t>
            </a:r>
          </a:p>
          <a:p>
            <a:pPr marL="0" indent="0" algn="just">
              <a:lnSpc>
                <a:spcPct val="120000"/>
              </a:lnSpc>
              <a:spcBef>
                <a:spcPts val="0"/>
              </a:spcBef>
              <a:buClrTx/>
              <a:buNone/>
            </a:pPr>
            <a:r>
              <a:rPr lang="en-US" sz="2600" dirty="0"/>
              <a:t>2). Way of life -That quiet life.</a:t>
            </a:r>
          </a:p>
          <a:p>
            <a:pPr marL="0" indent="0" algn="just">
              <a:lnSpc>
                <a:spcPct val="120000"/>
              </a:lnSpc>
              <a:spcBef>
                <a:spcPts val="0"/>
              </a:spcBef>
              <a:buClrTx/>
              <a:buNone/>
            </a:pPr>
            <a:r>
              <a:rPr lang="en-US" sz="2600" dirty="0"/>
              <a:t>		          -  Enjoy farming, rearing livestock, hunting 		         -  Mutual help from family and community.</a:t>
            </a:r>
          </a:p>
          <a:p>
            <a:pPr marL="0" indent="0" algn="just">
              <a:lnSpc>
                <a:spcPct val="120000"/>
              </a:lnSpc>
              <a:spcBef>
                <a:spcPts val="0"/>
              </a:spcBef>
              <a:buClrTx/>
              <a:buNone/>
            </a:pPr>
            <a:r>
              <a:rPr lang="en-US" sz="2600" dirty="0"/>
              <a:t>		        - Traditional and family cultures.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70092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3100" b="1" dirty="0">
                <a:solidFill>
                  <a:srgbClr val="00B050"/>
                </a:solidFill>
              </a:rPr>
              <a:t>THE DOWNSIDE OF VILLAGE LIFE.</a:t>
            </a:r>
          </a:p>
          <a:p>
            <a:pPr marL="0" indent="0" algn="just">
              <a:lnSpc>
                <a:spcPct val="120000"/>
              </a:lnSpc>
              <a:spcBef>
                <a:spcPts val="0"/>
              </a:spcBef>
              <a:buClrTx/>
              <a:buNone/>
            </a:pPr>
            <a:r>
              <a:rPr lang="en-US" sz="3100" dirty="0">
                <a:solidFill>
                  <a:schemeClr val="tx1"/>
                </a:solidFill>
              </a:rPr>
              <a:t>1).</a:t>
            </a:r>
            <a:r>
              <a:rPr lang="en-US" sz="3100" b="1" dirty="0">
                <a:solidFill>
                  <a:schemeClr val="tx1"/>
                </a:solidFill>
              </a:rPr>
              <a:t>Economic</a:t>
            </a:r>
            <a:r>
              <a:rPr lang="en-US" sz="3100" dirty="0">
                <a:solidFill>
                  <a:schemeClr val="tx1"/>
                </a:solidFill>
              </a:rPr>
              <a:t> – No white collar jobs, crop failures.</a:t>
            </a:r>
          </a:p>
          <a:p>
            <a:pPr marL="0" indent="0" algn="just">
              <a:lnSpc>
                <a:spcPct val="120000"/>
              </a:lnSpc>
              <a:spcBef>
                <a:spcPts val="0"/>
              </a:spcBef>
              <a:buClrTx/>
              <a:buNone/>
            </a:pPr>
            <a:r>
              <a:rPr lang="en-US" sz="3100" dirty="0">
                <a:solidFill>
                  <a:schemeClr val="tx1"/>
                </a:solidFill>
              </a:rPr>
              <a:t>2).</a:t>
            </a:r>
            <a:r>
              <a:rPr lang="en-US" sz="3100" b="1" dirty="0">
                <a:solidFill>
                  <a:schemeClr val="tx1"/>
                </a:solidFill>
              </a:rPr>
              <a:t>Infrastructure</a:t>
            </a:r>
            <a:r>
              <a:rPr lang="en-US" sz="3100" dirty="0">
                <a:solidFill>
                  <a:schemeClr val="tx1"/>
                </a:solidFill>
              </a:rPr>
              <a:t> – Few or no social amenities, Poor educational facilities , health </a:t>
            </a:r>
            <a:r>
              <a:rPr lang="en-US" sz="3100" dirty="0" err="1">
                <a:solidFill>
                  <a:schemeClr val="tx1"/>
                </a:solidFill>
              </a:rPr>
              <a:t>facilitie</a:t>
            </a:r>
            <a:r>
              <a:rPr lang="en-US" sz="3100" dirty="0">
                <a:solidFill>
                  <a:schemeClr val="tx1"/>
                </a:solidFill>
              </a:rPr>
              <a:t>, etc.</a:t>
            </a:r>
          </a:p>
          <a:p>
            <a:pPr marL="0" indent="0" algn="just">
              <a:lnSpc>
                <a:spcPct val="120000"/>
              </a:lnSpc>
              <a:spcBef>
                <a:spcPts val="0"/>
              </a:spcBef>
              <a:buClrTx/>
              <a:buNone/>
            </a:pPr>
            <a:r>
              <a:rPr lang="en-US" sz="3100" dirty="0">
                <a:solidFill>
                  <a:schemeClr val="tx1"/>
                </a:solidFill>
              </a:rPr>
              <a:t>3).</a:t>
            </a:r>
            <a:r>
              <a:rPr lang="en-US" sz="3100" b="1" dirty="0">
                <a:solidFill>
                  <a:schemeClr val="tx1"/>
                </a:solidFill>
              </a:rPr>
              <a:t>Recreations &amp; entertainment </a:t>
            </a:r>
            <a:r>
              <a:rPr lang="en-US" sz="3100" dirty="0">
                <a:solidFill>
                  <a:schemeClr val="tx1"/>
                </a:solidFill>
              </a:rPr>
              <a:t>– Life is ‘dull and uncivilized’, no color TVs, people are ‘backward.’, per say.</a:t>
            </a:r>
          </a:p>
          <a:p>
            <a:pPr marL="0" indent="0" algn="just">
              <a:lnSpc>
                <a:spcPct val="120000"/>
              </a:lnSpc>
              <a:spcBef>
                <a:spcPts val="0"/>
              </a:spcBef>
              <a:buClrTx/>
              <a:buNone/>
            </a:pPr>
            <a:r>
              <a:rPr lang="en-US" sz="3100" dirty="0">
                <a:solidFill>
                  <a:schemeClr val="tx1"/>
                </a:solidFill>
              </a:rPr>
              <a:t>4).</a:t>
            </a:r>
            <a:r>
              <a:rPr lang="en-US" sz="3100" b="1" dirty="0">
                <a:solidFill>
                  <a:schemeClr val="tx1"/>
                </a:solidFill>
              </a:rPr>
              <a:t>Social stress </a:t>
            </a:r>
            <a:r>
              <a:rPr lang="en-US" sz="3100" dirty="0">
                <a:solidFill>
                  <a:schemeClr val="tx1"/>
                </a:solidFill>
              </a:rPr>
              <a:t>- Family and friends conflicts, conflicts over land and grazing rights, old fashioned practices (</a:t>
            </a:r>
            <a:r>
              <a:rPr lang="en-US" sz="3100" dirty="0" err="1">
                <a:solidFill>
                  <a:schemeClr val="tx1"/>
                </a:solidFill>
              </a:rPr>
              <a:t>FGM</a:t>
            </a:r>
            <a:r>
              <a:rPr lang="en-US" sz="3100" dirty="0">
                <a:solidFill>
                  <a:schemeClr val="tx1"/>
                </a:solidFill>
              </a:rPr>
              <a:t>), many other restrictions, etc.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162273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nSpc>
                <a:spcPct val="120000"/>
              </a:lnSpc>
              <a:spcBef>
                <a:spcPts val="0"/>
              </a:spcBef>
              <a:buClrTx/>
              <a:buNone/>
            </a:pPr>
            <a:r>
              <a:rPr lang="en-US" sz="3700" b="1" dirty="0">
                <a:solidFill>
                  <a:srgbClr val="00B050"/>
                </a:solidFill>
              </a:rPr>
              <a:t>Malpractices in the rural.</a:t>
            </a:r>
          </a:p>
          <a:p>
            <a:pPr marL="0" indent="0">
              <a:lnSpc>
                <a:spcPct val="120000"/>
              </a:lnSpc>
              <a:spcBef>
                <a:spcPts val="0"/>
              </a:spcBef>
              <a:buClrTx/>
              <a:buNone/>
            </a:pPr>
            <a:r>
              <a:rPr lang="en-US" sz="3700" dirty="0">
                <a:solidFill>
                  <a:schemeClr val="tx1"/>
                </a:solidFill>
              </a:rPr>
              <a:t>They may destroy or affect the quality of life. This includes;</a:t>
            </a:r>
          </a:p>
          <a:p>
            <a:pPr marL="0" indent="0">
              <a:lnSpc>
                <a:spcPct val="120000"/>
              </a:lnSpc>
              <a:spcBef>
                <a:spcPts val="0"/>
              </a:spcBef>
              <a:buClrTx/>
              <a:buNone/>
            </a:pPr>
            <a:r>
              <a:rPr lang="en-US" sz="3700" dirty="0">
                <a:solidFill>
                  <a:schemeClr val="tx1"/>
                </a:solidFill>
              </a:rPr>
              <a:t>1.	Over subdivision of human land or fragmentation.</a:t>
            </a:r>
          </a:p>
          <a:p>
            <a:pPr marL="514350" indent="-514350">
              <a:lnSpc>
                <a:spcPct val="120000"/>
              </a:lnSpc>
              <a:spcBef>
                <a:spcPts val="0"/>
              </a:spcBef>
              <a:buClrTx/>
              <a:buAutoNum type="arabicPeriod" startAt="2"/>
            </a:pPr>
            <a:r>
              <a:rPr lang="en-US" sz="3700" dirty="0">
                <a:solidFill>
                  <a:schemeClr val="tx1"/>
                </a:solidFill>
              </a:rPr>
              <a:t>Deforestation and overgrazing. </a:t>
            </a:r>
          </a:p>
          <a:p>
            <a:pPr marL="0" indent="0">
              <a:lnSpc>
                <a:spcPct val="120000"/>
              </a:lnSpc>
              <a:spcBef>
                <a:spcPts val="0"/>
              </a:spcBef>
              <a:buClrTx/>
              <a:buNone/>
            </a:pPr>
            <a:r>
              <a:rPr lang="en-US" sz="3700" dirty="0">
                <a:solidFill>
                  <a:schemeClr val="tx1"/>
                </a:solidFill>
              </a:rPr>
              <a:t>3.	Over cultivation.</a:t>
            </a:r>
          </a:p>
          <a:p>
            <a:pPr marL="0" indent="0">
              <a:lnSpc>
                <a:spcPct val="120000"/>
              </a:lnSpc>
              <a:spcBef>
                <a:spcPts val="0"/>
              </a:spcBef>
              <a:buClrTx/>
              <a:buNone/>
            </a:pPr>
            <a:r>
              <a:rPr lang="en-US" sz="3700" dirty="0">
                <a:solidFill>
                  <a:schemeClr val="tx1"/>
                </a:solidFill>
              </a:rPr>
              <a:t>4.	Cultivation to river banks.</a:t>
            </a:r>
          </a:p>
          <a:p>
            <a:pPr marL="0" indent="0">
              <a:lnSpc>
                <a:spcPct val="120000"/>
              </a:lnSpc>
              <a:spcBef>
                <a:spcPts val="0"/>
              </a:spcBef>
              <a:buClrTx/>
              <a:buNone/>
            </a:pPr>
            <a:r>
              <a:rPr lang="en-US" sz="3700" dirty="0">
                <a:solidFill>
                  <a:schemeClr val="tx1"/>
                </a:solidFill>
              </a:rPr>
              <a:t>5.	Excessive sand mining.</a:t>
            </a:r>
          </a:p>
          <a:p>
            <a:pPr marL="0" indent="0" algn="just">
              <a:lnSpc>
                <a:spcPct val="120000"/>
              </a:lnSpc>
              <a:spcBef>
                <a:spcPts val="0"/>
              </a:spcBef>
              <a:buClrTx/>
              <a:buNone/>
            </a:pPr>
            <a:r>
              <a:rPr lang="en-US" sz="3700" b="1" dirty="0">
                <a:solidFill>
                  <a:srgbClr val="00B050"/>
                </a:solidFill>
              </a:rPr>
              <a:t>Malpractices in the urban.</a:t>
            </a:r>
          </a:p>
          <a:p>
            <a:pPr marL="0" indent="0" algn="just">
              <a:lnSpc>
                <a:spcPct val="120000"/>
              </a:lnSpc>
              <a:spcBef>
                <a:spcPts val="0"/>
              </a:spcBef>
              <a:buClrTx/>
              <a:buNone/>
            </a:pPr>
            <a:r>
              <a:rPr lang="en-US" sz="3700" dirty="0"/>
              <a:t>1.	Over-concentration of urban activities over a small area of land. This leads to many problems including traffic snarl-up.  </a:t>
            </a:r>
          </a:p>
          <a:p>
            <a:pPr marL="0" indent="0" algn="just">
              <a:lnSpc>
                <a:spcPct val="120000"/>
              </a:lnSpc>
              <a:spcBef>
                <a:spcPts val="0"/>
              </a:spcBef>
              <a:buClrTx/>
              <a:buNone/>
            </a:pPr>
            <a:r>
              <a:rPr lang="en-US" sz="3700" dirty="0"/>
              <a:t>2.	Intruding on road reserves.</a:t>
            </a:r>
          </a:p>
          <a:p>
            <a:pPr marL="0" indent="0" algn="just">
              <a:lnSpc>
                <a:spcPct val="120000"/>
              </a:lnSpc>
              <a:spcBef>
                <a:spcPts val="0"/>
              </a:spcBef>
              <a:buClrTx/>
              <a:buNone/>
            </a:pPr>
            <a:r>
              <a:rPr lang="en-US" sz="3700" dirty="0"/>
              <a:t>3.	Pollution, Solid and liquid waste mismanaged. </a:t>
            </a:r>
          </a:p>
          <a:p>
            <a:pPr marL="0" indent="0" algn="just">
              <a:lnSpc>
                <a:spcPct val="120000"/>
              </a:lnSpc>
              <a:spcBef>
                <a:spcPts val="0"/>
              </a:spcBef>
              <a:buClrTx/>
              <a:buNone/>
            </a:pPr>
            <a:r>
              <a:rPr lang="en-US" sz="3700" dirty="0"/>
              <a:t>4.	Lack of zoning of e.g. industries, residential areas.</a:t>
            </a:r>
          </a:p>
          <a:p>
            <a:pPr marL="0" indent="0" algn="just">
              <a:lnSpc>
                <a:spcPct val="120000"/>
              </a:lnSpc>
              <a:spcBef>
                <a:spcPts val="0"/>
              </a:spcBef>
              <a:buClrTx/>
              <a:buNone/>
            </a:pPr>
            <a:r>
              <a:rPr lang="en-US" sz="3700" dirty="0"/>
              <a:t>5.	Lack of land allocation for essential services.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6538896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LAND ZONING. [some key concerns]</a:t>
            </a:r>
          </a:p>
          <a:p>
            <a:pPr marL="0" indent="0" algn="just">
              <a:lnSpc>
                <a:spcPct val="120000"/>
              </a:lnSpc>
              <a:spcBef>
                <a:spcPts val="0"/>
              </a:spcBef>
              <a:buClrTx/>
              <a:buNone/>
            </a:pPr>
            <a:r>
              <a:rPr lang="en-US" sz="2400" b="1" dirty="0">
                <a:solidFill>
                  <a:schemeClr val="tx1"/>
                </a:solidFill>
              </a:rPr>
              <a:t>A.	RESIDENTIAL COMPONENT.</a:t>
            </a:r>
          </a:p>
          <a:p>
            <a:pPr marL="514350" indent="-514350" algn="just">
              <a:lnSpc>
                <a:spcPct val="120000"/>
              </a:lnSpc>
              <a:spcBef>
                <a:spcPts val="0"/>
              </a:spcBef>
              <a:buClrTx/>
              <a:buAutoNum type="alphaUcPeriod" startAt="2"/>
            </a:pPr>
            <a:r>
              <a:rPr lang="en-US" sz="2400" dirty="0">
                <a:solidFill>
                  <a:schemeClr val="tx1"/>
                </a:solidFill>
              </a:rPr>
              <a:t>INDUSTRIAL LOCATIONS.</a:t>
            </a:r>
          </a:p>
          <a:p>
            <a:pPr marL="0" indent="0" algn="just">
              <a:lnSpc>
                <a:spcPct val="120000"/>
              </a:lnSpc>
              <a:spcBef>
                <a:spcPts val="0"/>
              </a:spcBef>
              <a:buClrTx/>
              <a:buNone/>
            </a:pPr>
            <a:r>
              <a:rPr lang="en-US" sz="2400" dirty="0">
                <a:solidFill>
                  <a:schemeClr val="tx1"/>
                </a:solidFill>
              </a:rPr>
              <a:t>C.	THE RURAL VILLAGE.</a:t>
            </a:r>
          </a:p>
          <a:p>
            <a:pPr marL="0" indent="0" algn="just">
              <a:lnSpc>
                <a:spcPct val="120000"/>
              </a:lnSpc>
              <a:spcBef>
                <a:spcPts val="0"/>
              </a:spcBef>
              <a:buClrTx/>
              <a:buNone/>
            </a:pPr>
            <a:r>
              <a:rPr lang="en-US" sz="2400" dirty="0">
                <a:solidFill>
                  <a:schemeClr val="tx1"/>
                </a:solidFill>
              </a:rPr>
              <a:t>D. OPEN AIR MARKET.</a:t>
            </a:r>
          </a:p>
          <a:p>
            <a:pPr marL="0" indent="0" algn="just">
              <a:lnSpc>
                <a:spcPct val="120000"/>
              </a:lnSpc>
              <a:spcBef>
                <a:spcPts val="0"/>
              </a:spcBef>
              <a:buClrTx/>
              <a:buNone/>
            </a:pPr>
            <a:r>
              <a:rPr lang="en-US" sz="2400" dirty="0">
                <a:solidFill>
                  <a:schemeClr val="tx1"/>
                </a:solidFill>
              </a:rPr>
              <a:t>E. </a:t>
            </a:r>
            <a:r>
              <a:rPr lang="en-US" sz="2400" dirty="0" err="1">
                <a:solidFill>
                  <a:schemeClr val="tx1"/>
                </a:solidFill>
              </a:rPr>
              <a:t>IDP</a:t>
            </a:r>
            <a:r>
              <a:rPr lang="en-US" sz="2400" dirty="0">
                <a:solidFill>
                  <a:schemeClr val="tx1"/>
                </a:solidFill>
              </a:rPr>
              <a:t> CAMPS, EMERGENCY AND DISASTER RELIEF WORKS AND REFUGEE CAMPS.</a:t>
            </a:r>
          </a:p>
          <a:p>
            <a:pPr marL="0" indent="0" algn="just">
              <a:lnSpc>
                <a:spcPct val="120000"/>
              </a:lnSpc>
              <a:spcBef>
                <a:spcPts val="0"/>
              </a:spcBef>
              <a:buClrTx/>
              <a:buNone/>
            </a:pPr>
            <a:r>
              <a:rPr lang="en-US" sz="2400" dirty="0">
                <a:solidFill>
                  <a:schemeClr val="tx1"/>
                </a:solidFill>
              </a:rPr>
              <a:t>G.	DISPOSAL OF THE DEAD.</a:t>
            </a:r>
          </a:p>
          <a:p>
            <a:pPr marL="0" indent="0" algn="just">
              <a:lnSpc>
                <a:spcPct val="120000"/>
              </a:lnSpc>
              <a:spcBef>
                <a:spcPts val="0"/>
              </a:spcBef>
              <a:buClrTx/>
              <a:buNone/>
            </a:pPr>
            <a:r>
              <a:rPr lang="en-US" sz="2400" dirty="0">
                <a:solidFill>
                  <a:schemeClr val="tx1"/>
                </a:solidFill>
              </a:rPr>
              <a:t>I.	HOUSING ESTATE.</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976530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3300" b="1" dirty="0">
                <a:solidFill>
                  <a:srgbClr val="00B050"/>
                </a:solidFill>
              </a:rPr>
              <a:t>PUBLIC HEALTH ACT</a:t>
            </a:r>
          </a:p>
          <a:p>
            <a:pPr marL="0" indent="0" algn="just">
              <a:lnSpc>
                <a:spcPct val="120000"/>
              </a:lnSpc>
              <a:spcBef>
                <a:spcPts val="0"/>
              </a:spcBef>
              <a:buClrTx/>
              <a:buNone/>
            </a:pPr>
            <a:r>
              <a:rPr lang="en-US" sz="2800" dirty="0"/>
              <a:t>DEFINITIONS.</a:t>
            </a:r>
          </a:p>
          <a:p>
            <a:pPr marL="0" indent="0" algn="just">
              <a:lnSpc>
                <a:spcPct val="120000"/>
              </a:lnSpc>
              <a:spcBef>
                <a:spcPts val="0"/>
              </a:spcBef>
              <a:buClrTx/>
              <a:buNone/>
            </a:pPr>
            <a:r>
              <a:rPr lang="en-US" sz="2800" b="1" dirty="0">
                <a:solidFill>
                  <a:schemeClr val="tx1"/>
                </a:solidFill>
              </a:rPr>
              <a:t>Law. </a:t>
            </a:r>
          </a:p>
          <a:p>
            <a:pPr marL="0" indent="0" algn="just">
              <a:lnSpc>
                <a:spcPct val="120000"/>
              </a:lnSpc>
              <a:spcBef>
                <a:spcPts val="0"/>
              </a:spcBef>
              <a:buClrTx/>
              <a:buNone/>
            </a:pPr>
            <a:r>
              <a:rPr lang="en-US" sz="2800" dirty="0">
                <a:solidFill>
                  <a:schemeClr val="tx1"/>
                </a:solidFill>
              </a:rPr>
              <a:t>This is the system of rules that a particular country or community recognizes as regulating the actions of its members and it is enforced by the imposition of penalties.</a:t>
            </a:r>
          </a:p>
          <a:p>
            <a:pPr marL="0" indent="0" algn="just">
              <a:lnSpc>
                <a:spcPct val="120000"/>
              </a:lnSpc>
              <a:spcBef>
                <a:spcPts val="0"/>
              </a:spcBef>
              <a:buClrTx/>
              <a:buNone/>
            </a:pPr>
            <a:r>
              <a:rPr lang="en-US" sz="2800" b="1" dirty="0">
                <a:solidFill>
                  <a:schemeClr val="tx1"/>
                </a:solidFill>
              </a:rPr>
              <a:t>Rules.</a:t>
            </a:r>
          </a:p>
          <a:p>
            <a:pPr marL="0" indent="0" algn="just">
              <a:lnSpc>
                <a:spcPct val="120000"/>
              </a:lnSpc>
              <a:spcBef>
                <a:spcPts val="0"/>
              </a:spcBef>
              <a:buClrTx/>
              <a:buNone/>
            </a:pPr>
            <a:r>
              <a:rPr lang="en-US" sz="2800" dirty="0">
                <a:solidFill>
                  <a:schemeClr val="tx1"/>
                </a:solidFill>
              </a:rPr>
              <a:t>These are accepted principles or instructions that states the way things are or should be done, and tells you what you are allowed or not allowed to do.</a:t>
            </a:r>
          </a:p>
          <a:p>
            <a:pPr marL="0" indent="0" algn="just">
              <a:lnSpc>
                <a:spcPct val="120000"/>
              </a:lnSpc>
              <a:spcBef>
                <a:spcPts val="0"/>
              </a:spcBef>
              <a:buClrTx/>
              <a:buNone/>
            </a:pPr>
            <a:r>
              <a:rPr lang="en-US" sz="2800" b="1" dirty="0">
                <a:solidFill>
                  <a:schemeClr val="tx1"/>
                </a:solidFill>
              </a:rPr>
              <a:t>Regulations.</a:t>
            </a:r>
          </a:p>
          <a:p>
            <a:pPr marL="0" indent="0" algn="just">
              <a:lnSpc>
                <a:spcPct val="120000"/>
              </a:lnSpc>
              <a:spcBef>
                <a:spcPts val="0"/>
              </a:spcBef>
              <a:buClrTx/>
              <a:buNone/>
            </a:pPr>
            <a:r>
              <a:rPr lang="en-US" sz="2800" dirty="0">
                <a:solidFill>
                  <a:schemeClr val="tx1"/>
                </a:solidFill>
              </a:rPr>
              <a:t>These are official or authoritative instructions. They are "moral and ethical directives, instruction, directions, command, order, charge, injunction, prescription, ruling, decree, formal ordinance, </a:t>
            </a:r>
            <a:r>
              <a:rPr lang="en-US" sz="2800" dirty="0" err="1">
                <a:solidFill>
                  <a:schemeClr val="tx1"/>
                </a:solidFill>
              </a:rPr>
              <a:t>etc</a:t>
            </a:r>
            <a:r>
              <a:rPr lang="en-US" sz="2800" dirty="0">
                <a:solidFill>
                  <a:schemeClr val="tx1"/>
                </a:solidFill>
              </a:rPr>
              <a:t> ".</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066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F67F96-645B-446E-9845-3151D5F37B94}"/>
              </a:ext>
            </a:extLst>
          </p:cNvPr>
          <p:cNvSpPr>
            <a:spLocks noGrp="1"/>
          </p:cNvSpPr>
          <p:nvPr>
            <p:ph type="subTitle" idx="1"/>
          </p:nvPr>
        </p:nvSpPr>
        <p:spPr>
          <a:xfrm>
            <a:off x="323850" y="188913"/>
            <a:ext cx="8569325" cy="6408737"/>
          </a:xfrm>
        </p:spPr>
        <p:txBody>
          <a:bodyPr/>
          <a:lstStyle/>
          <a:p>
            <a:pPr algn="l">
              <a:buFont typeface="Arial" charset="0"/>
              <a:buNone/>
              <a:defRPr/>
            </a:pPr>
            <a:r>
              <a:rPr lang="en-US" dirty="0"/>
              <a:t>4. </a:t>
            </a:r>
            <a:r>
              <a:rPr lang="en-US" b="1" dirty="0"/>
              <a:t>Dissolved oxygen </a:t>
            </a:r>
            <a:r>
              <a:rPr lang="en-US" dirty="0"/>
              <a:t>– this is most important element in water quality control. Its presence is essential to maintain the higher forms of biological life. </a:t>
            </a:r>
          </a:p>
          <a:p>
            <a:pPr algn="l">
              <a:buFont typeface="Arial" charset="0"/>
              <a:buNone/>
              <a:defRPr/>
            </a:pPr>
            <a:r>
              <a:rPr lang="en-US" dirty="0"/>
              <a:t>5. </a:t>
            </a:r>
            <a:r>
              <a:rPr lang="en-US" b="1" dirty="0"/>
              <a:t>Biological oxygen Demand </a:t>
            </a:r>
            <a:r>
              <a:rPr lang="en-US" dirty="0"/>
              <a:t>– this is the amount of water required by micro organisms to break down ( oxidize ) organic matter in given sample of water. </a:t>
            </a:r>
          </a:p>
          <a:p>
            <a:pPr algn="l">
              <a:buFont typeface="Arial" charset="0"/>
              <a:buNone/>
              <a:defRPr/>
            </a:pPr>
            <a:r>
              <a:rPr lang="en-US" dirty="0"/>
              <a:t>6. </a:t>
            </a:r>
            <a:r>
              <a:rPr lang="en-US" b="1" dirty="0"/>
              <a:t>Chemical oxygen demand </a:t>
            </a:r>
            <a:r>
              <a:rPr lang="en-US" dirty="0"/>
              <a:t>– sometimes chemical oxidizing agents are added to samples in attempt to oxidize chemically the material contained in the sample. </a:t>
            </a:r>
          </a:p>
          <a:p>
            <a:pPr algn="l">
              <a:buFont typeface="Arial" charset="0"/>
              <a:buNone/>
              <a:defRPr/>
            </a:pPr>
            <a:endParaRPr lang="en-US" dirty="0"/>
          </a:p>
        </p:txBody>
      </p:sp>
      <p:sp>
        <p:nvSpPr>
          <p:cNvPr id="4" name="Slide Number Placeholder 1">
            <a:extLst>
              <a:ext uri="{FF2B5EF4-FFF2-40B4-BE49-F238E27FC236}">
                <a16:creationId xmlns:a16="http://schemas.microsoft.com/office/drawing/2014/main" id="{05ECF330-4E25-4C61-8465-150334F87C3E}"/>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chemeClr val="tx1"/>
                </a:solidFill>
              </a:rPr>
              <a:t>By- laws.</a:t>
            </a:r>
          </a:p>
          <a:p>
            <a:pPr marL="0" indent="0" algn="just">
              <a:lnSpc>
                <a:spcPct val="120000"/>
              </a:lnSpc>
              <a:spcBef>
                <a:spcPts val="0"/>
              </a:spcBef>
              <a:buClrTx/>
              <a:buNone/>
            </a:pPr>
            <a:r>
              <a:rPr lang="en-US" sz="2800" dirty="0">
                <a:solidFill>
                  <a:schemeClr val="tx1"/>
                </a:solidFill>
              </a:rPr>
              <a:t>The rules and regulations enacted by an association or a corporation to provide a framework for its operation and management.</a:t>
            </a:r>
          </a:p>
          <a:p>
            <a:pPr marL="0" indent="0" algn="just">
              <a:lnSpc>
                <a:spcPct val="120000"/>
              </a:lnSpc>
              <a:spcBef>
                <a:spcPts val="0"/>
              </a:spcBef>
              <a:buClrTx/>
              <a:buNone/>
            </a:pPr>
            <a:r>
              <a:rPr lang="en-US" sz="2800" dirty="0">
                <a:solidFill>
                  <a:schemeClr val="tx1"/>
                </a:solidFill>
              </a:rPr>
              <a:t>By-laws may specify the qualifications, rights, and liabilities of membership, and the powers, duties, and grounds for the dissolution of an organization.</a:t>
            </a:r>
          </a:p>
          <a:p>
            <a:pPr marL="0" indent="0" algn="just">
              <a:lnSpc>
                <a:spcPct val="120000"/>
              </a:lnSpc>
              <a:spcBef>
                <a:spcPts val="0"/>
              </a:spcBef>
              <a:buClrTx/>
              <a:buNone/>
            </a:pPr>
            <a:r>
              <a:rPr lang="en-US" sz="2800" b="1" dirty="0">
                <a:solidFill>
                  <a:schemeClr val="tx1"/>
                </a:solidFill>
              </a:rPr>
              <a:t>Orders.</a:t>
            </a:r>
          </a:p>
          <a:p>
            <a:pPr marL="0" indent="0" algn="just">
              <a:lnSpc>
                <a:spcPct val="120000"/>
              </a:lnSpc>
              <a:spcBef>
                <a:spcPts val="0"/>
              </a:spcBef>
              <a:buClrTx/>
              <a:buNone/>
            </a:pPr>
            <a:r>
              <a:rPr lang="en-US" sz="2800" dirty="0">
                <a:solidFill>
                  <a:schemeClr val="tx1"/>
                </a:solidFill>
              </a:rPr>
              <a:t>The arrangement or disposition of people or things in relation to each other according to a particular sequence, pattern, or method, or a state in which the laws and rules regulating the behavior of members of a community are observed and authority is obeyed.</a:t>
            </a:r>
          </a:p>
          <a:p>
            <a:pPr marL="0" indent="0" algn="just">
              <a:lnSpc>
                <a:spcPct val="120000"/>
              </a:lnSpc>
              <a:spcBef>
                <a:spcPts val="0"/>
              </a:spcBef>
              <a:buClrTx/>
              <a:buNone/>
            </a:pPr>
            <a:r>
              <a:rPr lang="en-US" sz="2800" b="1" dirty="0">
                <a:solidFill>
                  <a:schemeClr val="tx1"/>
                </a:solidFill>
              </a:rPr>
              <a:t>Declaration.</a:t>
            </a:r>
          </a:p>
          <a:p>
            <a:pPr marL="0" indent="0" algn="just">
              <a:lnSpc>
                <a:spcPct val="120000"/>
              </a:lnSpc>
              <a:spcBef>
                <a:spcPts val="0"/>
              </a:spcBef>
              <a:buClrTx/>
              <a:buNone/>
            </a:pPr>
            <a:r>
              <a:rPr lang="en-US" sz="2800" dirty="0">
                <a:solidFill>
                  <a:schemeClr val="tx1"/>
                </a:solidFill>
              </a:rPr>
              <a:t>In law, a declaration refers to a judgment of the court, usually referred to as a declaratory judgment.</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807376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u="sng" dirty="0">
                <a:solidFill>
                  <a:srgbClr val="00B050"/>
                </a:solidFill>
              </a:rPr>
              <a:t>WHY LEARN LAW?</a:t>
            </a:r>
          </a:p>
          <a:p>
            <a:pPr algn="just">
              <a:lnSpc>
                <a:spcPct val="120000"/>
              </a:lnSpc>
              <a:spcBef>
                <a:spcPts val="0"/>
              </a:spcBef>
              <a:buClrTx/>
              <a:buFont typeface="Wingdings" panose="05000000000000000000" pitchFamily="2" charset="2"/>
              <a:buChar char="q"/>
            </a:pPr>
            <a:r>
              <a:rPr lang="en-US" sz="2800" dirty="0"/>
              <a:t>To know court procedures when prosecuting.</a:t>
            </a:r>
          </a:p>
          <a:p>
            <a:pPr algn="just">
              <a:lnSpc>
                <a:spcPct val="120000"/>
              </a:lnSpc>
              <a:spcBef>
                <a:spcPts val="0"/>
              </a:spcBef>
              <a:buClrTx/>
              <a:buFont typeface="Wingdings" panose="05000000000000000000" pitchFamily="2" charset="2"/>
              <a:buChar char="q"/>
            </a:pPr>
            <a:r>
              <a:rPr lang="en-US" sz="2800" dirty="0"/>
              <a:t>To avoid breaking the law.</a:t>
            </a:r>
          </a:p>
          <a:p>
            <a:pPr algn="just">
              <a:lnSpc>
                <a:spcPct val="120000"/>
              </a:lnSpc>
              <a:spcBef>
                <a:spcPts val="0"/>
              </a:spcBef>
              <a:buClrTx/>
              <a:buFont typeface="Wingdings" panose="05000000000000000000" pitchFamily="2" charset="2"/>
              <a:buChar char="q"/>
            </a:pPr>
            <a:r>
              <a:rPr lang="en-US" sz="2800" dirty="0"/>
              <a:t>To assist somebody in need.</a:t>
            </a:r>
          </a:p>
          <a:p>
            <a:pPr algn="just">
              <a:lnSpc>
                <a:spcPct val="120000"/>
              </a:lnSpc>
              <a:spcBef>
                <a:spcPts val="0"/>
              </a:spcBef>
              <a:buClrTx/>
              <a:buFont typeface="Wingdings" panose="05000000000000000000" pitchFamily="2" charset="2"/>
              <a:buChar char="q"/>
            </a:pPr>
            <a:r>
              <a:rPr lang="en-US" sz="2800" dirty="0"/>
              <a:t>To be aware of ones rights to avoid exploitation, harassment, intimidations etc.</a:t>
            </a:r>
          </a:p>
          <a:p>
            <a:pPr algn="just">
              <a:lnSpc>
                <a:spcPct val="120000"/>
              </a:lnSpc>
              <a:spcBef>
                <a:spcPts val="0"/>
              </a:spcBef>
              <a:buClrTx/>
              <a:buFont typeface="Wingdings" panose="05000000000000000000" pitchFamily="2" charset="2"/>
              <a:buChar char="q"/>
            </a:pPr>
            <a:r>
              <a:rPr lang="en-US" sz="2800" dirty="0"/>
              <a:t>To defend oneself in court of law.</a:t>
            </a:r>
          </a:p>
          <a:p>
            <a:pPr algn="just">
              <a:lnSpc>
                <a:spcPct val="120000"/>
              </a:lnSpc>
              <a:spcBef>
                <a:spcPts val="0"/>
              </a:spcBef>
              <a:buClrTx/>
              <a:buFont typeface="Wingdings" panose="05000000000000000000" pitchFamily="2" charset="2"/>
              <a:buChar char="q"/>
            </a:pPr>
            <a:r>
              <a:rPr lang="en-US" sz="2800" dirty="0"/>
              <a:t>For general knowledge.</a:t>
            </a:r>
          </a:p>
          <a:p>
            <a:pPr algn="just">
              <a:lnSpc>
                <a:spcPct val="120000"/>
              </a:lnSpc>
              <a:spcBef>
                <a:spcPts val="0"/>
              </a:spcBef>
              <a:buClrTx/>
              <a:buFont typeface="Wingdings" panose="05000000000000000000" pitchFamily="2" charset="2"/>
              <a:buChar char="q"/>
            </a:pPr>
            <a:r>
              <a:rPr lang="en-US" sz="2800" dirty="0"/>
              <a:t>To teach others.</a:t>
            </a:r>
          </a:p>
          <a:p>
            <a:pPr marL="0" indent="0" algn="just">
              <a:lnSpc>
                <a:spcPct val="120000"/>
              </a:lnSpc>
              <a:spcBef>
                <a:spcPts val="0"/>
              </a:spcBef>
              <a:buClrTx/>
              <a:buNone/>
            </a:pPr>
            <a:r>
              <a:rPr lang="en-US" sz="2800" b="1" u="sng" dirty="0">
                <a:solidFill>
                  <a:srgbClr val="00B050"/>
                </a:solidFill>
              </a:rPr>
              <a:t>PURPOSE OF LAW</a:t>
            </a:r>
          </a:p>
          <a:p>
            <a:pPr algn="just">
              <a:lnSpc>
                <a:spcPct val="120000"/>
              </a:lnSpc>
              <a:spcBef>
                <a:spcPts val="0"/>
              </a:spcBef>
              <a:buClrTx/>
              <a:buFont typeface="Wingdings" panose="05000000000000000000" pitchFamily="2" charset="2"/>
              <a:buChar char="q"/>
            </a:pPr>
            <a:r>
              <a:rPr lang="en-US" sz="2800" dirty="0"/>
              <a:t>To promote desired behavior of the community.</a:t>
            </a:r>
          </a:p>
          <a:p>
            <a:pPr algn="just">
              <a:lnSpc>
                <a:spcPct val="120000"/>
              </a:lnSpc>
              <a:spcBef>
                <a:spcPts val="0"/>
              </a:spcBef>
              <a:buClrTx/>
              <a:buFont typeface="Wingdings" panose="05000000000000000000" pitchFamily="2" charset="2"/>
              <a:buChar char="q"/>
            </a:pPr>
            <a:r>
              <a:rPr lang="en-US" sz="2800" dirty="0"/>
              <a:t>To protect the individual from outside aggression (robbery, assault, etc.) and vice versa.</a:t>
            </a:r>
          </a:p>
          <a:p>
            <a:pPr algn="just">
              <a:lnSpc>
                <a:spcPct val="120000"/>
              </a:lnSpc>
              <a:spcBef>
                <a:spcPts val="0"/>
              </a:spcBef>
              <a:buClrTx/>
              <a:buFont typeface="Wingdings" panose="05000000000000000000" pitchFamily="2" charset="2"/>
              <a:buChar char="q"/>
            </a:pPr>
            <a:r>
              <a:rPr lang="en-US" sz="2800" dirty="0"/>
              <a:t>Present uniformity of action in case of breach of law.</a:t>
            </a:r>
          </a:p>
          <a:p>
            <a:pPr algn="just">
              <a:lnSpc>
                <a:spcPct val="120000"/>
              </a:lnSpc>
              <a:spcBef>
                <a:spcPts val="0"/>
              </a:spcBef>
              <a:buClrTx/>
              <a:buFont typeface="Wingdings" panose="05000000000000000000" pitchFamily="2" charset="2"/>
              <a:buChar char="q"/>
            </a:pPr>
            <a:r>
              <a:rPr lang="en-US" sz="2800" dirty="0"/>
              <a:t>Prevents errors of judgement.</a:t>
            </a:r>
          </a:p>
          <a:p>
            <a:pPr algn="just">
              <a:lnSpc>
                <a:spcPct val="120000"/>
              </a:lnSpc>
              <a:spcBef>
                <a:spcPts val="0"/>
              </a:spcBef>
              <a:buClrTx/>
              <a:buFont typeface="Wingdings" panose="05000000000000000000" pitchFamily="2" charset="2"/>
              <a:buChar char="q"/>
            </a:pPr>
            <a:r>
              <a:rPr lang="en-US" sz="2800" dirty="0"/>
              <a:t>Accumulate experience for faster administration of justice.</a:t>
            </a:r>
          </a:p>
          <a:p>
            <a:pPr algn="just">
              <a:lnSpc>
                <a:spcPct val="120000"/>
              </a:lnSpc>
              <a:spcBef>
                <a:spcPts val="0"/>
              </a:spcBef>
              <a:buClrTx/>
              <a:buFont typeface="Wingdings" panose="05000000000000000000" pitchFamily="2" charset="2"/>
              <a:buChar char="q"/>
            </a:pPr>
            <a:r>
              <a:rPr lang="en-US" sz="2800" dirty="0"/>
              <a:t>To punish people who commit crimes.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248400"/>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508153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CHARACTERISTICS OF LAW.</a:t>
            </a:r>
          </a:p>
          <a:p>
            <a:pPr algn="just">
              <a:lnSpc>
                <a:spcPct val="120000"/>
              </a:lnSpc>
              <a:spcBef>
                <a:spcPts val="0"/>
              </a:spcBef>
              <a:buClrTx/>
              <a:buFont typeface="Wingdings" panose="05000000000000000000" pitchFamily="2" charset="2"/>
              <a:buChar char="q"/>
            </a:pPr>
            <a:r>
              <a:rPr lang="en-US" sz="2800" dirty="0">
                <a:solidFill>
                  <a:schemeClr val="tx1"/>
                </a:solidFill>
              </a:rPr>
              <a:t>It represents the wish and desire of the community and commands and varies through time and space.</a:t>
            </a:r>
          </a:p>
          <a:p>
            <a:pPr algn="just">
              <a:lnSpc>
                <a:spcPct val="120000"/>
              </a:lnSpc>
              <a:spcBef>
                <a:spcPts val="0"/>
              </a:spcBef>
              <a:buClrTx/>
              <a:buFont typeface="Wingdings" panose="05000000000000000000" pitchFamily="2" charset="2"/>
              <a:buChar char="q"/>
            </a:pPr>
            <a:r>
              <a:rPr lang="en-US" sz="2800" dirty="0">
                <a:solidFill>
                  <a:schemeClr val="tx1"/>
                </a:solidFill>
              </a:rPr>
              <a:t>Are abiding in nature and affects all people uniformly.</a:t>
            </a:r>
          </a:p>
          <a:p>
            <a:pPr algn="just">
              <a:lnSpc>
                <a:spcPct val="120000"/>
              </a:lnSpc>
              <a:spcBef>
                <a:spcPts val="0"/>
              </a:spcBef>
              <a:buClrTx/>
              <a:buFont typeface="Wingdings" panose="05000000000000000000" pitchFamily="2" charset="2"/>
              <a:buChar char="q"/>
            </a:pPr>
            <a:r>
              <a:rPr lang="en-US" sz="2800" dirty="0">
                <a:solidFill>
                  <a:schemeClr val="tx1"/>
                </a:solidFill>
              </a:rPr>
              <a:t>Normally backed fully by government and state.</a:t>
            </a:r>
          </a:p>
          <a:p>
            <a:pPr algn="just">
              <a:lnSpc>
                <a:spcPct val="120000"/>
              </a:lnSpc>
              <a:spcBef>
                <a:spcPts val="0"/>
              </a:spcBef>
              <a:buClrTx/>
              <a:buFont typeface="Wingdings" panose="05000000000000000000" pitchFamily="2" charset="2"/>
              <a:buChar char="q"/>
            </a:pPr>
            <a:r>
              <a:rPr lang="en-US" sz="2800" dirty="0">
                <a:solidFill>
                  <a:schemeClr val="tx1"/>
                </a:solidFill>
              </a:rPr>
              <a:t>Provide the procedures of administration of justice.</a:t>
            </a:r>
          </a:p>
          <a:p>
            <a:pPr marL="0" indent="0" algn="just">
              <a:lnSpc>
                <a:spcPct val="120000"/>
              </a:lnSpc>
              <a:spcBef>
                <a:spcPts val="0"/>
              </a:spcBef>
              <a:buClrTx/>
              <a:buNone/>
            </a:pPr>
            <a:r>
              <a:rPr lang="en-US" sz="2600" b="1" dirty="0">
                <a:solidFill>
                  <a:srgbClr val="00B050"/>
                </a:solidFill>
              </a:rPr>
              <a:t>SOURCES OF LAW</a:t>
            </a:r>
          </a:p>
          <a:p>
            <a:pPr algn="just">
              <a:lnSpc>
                <a:spcPct val="120000"/>
              </a:lnSpc>
              <a:spcBef>
                <a:spcPts val="0"/>
              </a:spcBef>
              <a:buClrTx/>
              <a:buFont typeface="Wingdings" panose="05000000000000000000" pitchFamily="2" charset="2"/>
              <a:buChar char="q"/>
            </a:pPr>
            <a:r>
              <a:rPr lang="en-US" sz="2600" dirty="0"/>
              <a:t>The Constitution.</a:t>
            </a:r>
          </a:p>
          <a:p>
            <a:pPr algn="just">
              <a:lnSpc>
                <a:spcPct val="120000"/>
              </a:lnSpc>
              <a:spcBef>
                <a:spcPts val="0"/>
              </a:spcBef>
              <a:buClrTx/>
              <a:buFont typeface="Wingdings" panose="05000000000000000000" pitchFamily="2" charset="2"/>
              <a:buChar char="q"/>
            </a:pPr>
            <a:r>
              <a:rPr lang="en-US" sz="2600" dirty="0"/>
              <a:t>Legislation.</a:t>
            </a:r>
          </a:p>
          <a:p>
            <a:pPr algn="just">
              <a:lnSpc>
                <a:spcPct val="120000"/>
              </a:lnSpc>
              <a:spcBef>
                <a:spcPts val="0"/>
              </a:spcBef>
              <a:buClrTx/>
              <a:buFont typeface="Wingdings" panose="05000000000000000000" pitchFamily="2" charset="2"/>
              <a:buChar char="q"/>
            </a:pPr>
            <a:r>
              <a:rPr lang="en-US" sz="2600" dirty="0"/>
              <a:t>Delegated Legislation.</a:t>
            </a:r>
          </a:p>
          <a:p>
            <a:pPr algn="just">
              <a:lnSpc>
                <a:spcPct val="120000"/>
              </a:lnSpc>
              <a:spcBef>
                <a:spcPts val="0"/>
              </a:spcBef>
              <a:buClrTx/>
              <a:buFont typeface="Wingdings" panose="05000000000000000000" pitchFamily="2" charset="2"/>
              <a:buChar char="q"/>
            </a:pPr>
            <a:r>
              <a:rPr lang="en-US" sz="2600" dirty="0"/>
              <a:t>Substance of Common Law and doctrines of equity.</a:t>
            </a:r>
          </a:p>
          <a:p>
            <a:pPr algn="just">
              <a:lnSpc>
                <a:spcPct val="120000"/>
              </a:lnSpc>
              <a:spcBef>
                <a:spcPts val="0"/>
              </a:spcBef>
              <a:buClrTx/>
              <a:buFont typeface="Wingdings" panose="05000000000000000000" pitchFamily="2" charset="2"/>
              <a:buChar char="q"/>
            </a:pPr>
            <a:r>
              <a:rPr lang="en-US" sz="2600" dirty="0"/>
              <a:t>African Customary Law.</a:t>
            </a:r>
          </a:p>
          <a:p>
            <a:pPr algn="just">
              <a:lnSpc>
                <a:spcPct val="120000"/>
              </a:lnSpc>
              <a:spcBef>
                <a:spcPts val="0"/>
              </a:spcBef>
              <a:buClrTx/>
              <a:buFont typeface="Wingdings" panose="05000000000000000000" pitchFamily="2" charset="2"/>
              <a:buChar char="q"/>
            </a:pPr>
            <a:r>
              <a:rPr lang="en-US" sz="2600" dirty="0"/>
              <a:t>Islamic Law.</a:t>
            </a:r>
          </a:p>
          <a:p>
            <a:pPr algn="just">
              <a:lnSpc>
                <a:spcPct val="120000"/>
              </a:lnSpc>
              <a:spcBef>
                <a:spcPts val="0"/>
              </a:spcBef>
              <a:buClrTx/>
              <a:buFont typeface="Wingdings" panose="05000000000000000000" pitchFamily="2" charset="2"/>
              <a:buChar char="q"/>
            </a:pPr>
            <a:r>
              <a:rPr lang="en-US" sz="2600" dirty="0"/>
              <a:t>Hindu Law.</a:t>
            </a:r>
          </a:p>
          <a:p>
            <a:pPr algn="just">
              <a:lnSpc>
                <a:spcPct val="120000"/>
              </a:lnSpc>
              <a:spcBef>
                <a:spcPts val="0"/>
              </a:spcBef>
              <a:buClrTx/>
              <a:buFont typeface="Wingdings" panose="05000000000000000000" pitchFamily="2" charset="2"/>
              <a:buChar char="q"/>
            </a:pPr>
            <a:r>
              <a:rPr lang="en-US" sz="2600" dirty="0"/>
              <a:t>Judicial Precedent (Case Law).</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718465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800" b="1" dirty="0">
                <a:solidFill>
                  <a:srgbClr val="00B050"/>
                </a:solidFill>
              </a:rPr>
              <a:t>Key words in law,</a:t>
            </a:r>
          </a:p>
          <a:p>
            <a:pPr algn="just">
              <a:lnSpc>
                <a:spcPct val="120000"/>
              </a:lnSpc>
              <a:spcBef>
                <a:spcPts val="0"/>
              </a:spcBef>
              <a:buClrTx/>
              <a:buFont typeface="Wingdings" panose="05000000000000000000" pitchFamily="2" charset="2"/>
              <a:buChar char="q"/>
            </a:pPr>
            <a:r>
              <a:rPr lang="en-US" sz="2800" b="1" dirty="0">
                <a:solidFill>
                  <a:schemeClr val="tx1"/>
                </a:solidFill>
              </a:rPr>
              <a:t>Bill</a:t>
            </a:r>
            <a:r>
              <a:rPr lang="en-US" sz="2800" dirty="0">
                <a:solidFill>
                  <a:schemeClr val="tx1"/>
                </a:solidFill>
              </a:rPr>
              <a:t>: - a draft law or legislation.</a:t>
            </a:r>
          </a:p>
          <a:p>
            <a:pPr algn="just">
              <a:lnSpc>
                <a:spcPct val="120000"/>
              </a:lnSpc>
              <a:spcBef>
                <a:spcPts val="0"/>
              </a:spcBef>
              <a:buClrTx/>
              <a:buFont typeface="Wingdings" panose="05000000000000000000" pitchFamily="2" charset="2"/>
              <a:buChar char="q"/>
            </a:pPr>
            <a:r>
              <a:rPr lang="en-US" sz="2800" b="1" dirty="0">
                <a:solidFill>
                  <a:schemeClr val="tx1"/>
                </a:solidFill>
              </a:rPr>
              <a:t>Delegated legislation</a:t>
            </a:r>
            <a:r>
              <a:rPr lang="en-US" sz="2800" dirty="0">
                <a:solidFill>
                  <a:schemeClr val="tx1"/>
                </a:solidFill>
              </a:rPr>
              <a:t>: - law made by parliament indirectly.</a:t>
            </a:r>
          </a:p>
          <a:p>
            <a:pPr algn="just">
              <a:lnSpc>
                <a:spcPct val="120000"/>
              </a:lnSpc>
              <a:spcBef>
                <a:spcPts val="0"/>
              </a:spcBef>
              <a:buClrTx/>
              <a:buFont typeface="Wingdings" panose="05000000000000000000" pitchFamily="2" charset="2"/>
              <a:buChar char="q"/>
            </a:pPr>
            <a:r>
              <a:rPr lang="en-US" sz="2800" b="1" dirty="0">
                <a:solidFill>
                  <a:schemeClr val="tx1"/>
                </a:solidFill>
              </a:rPr>
              <a:t>Ultra vires</a:t>
            </a:r>
            <a:r>
              <a:rPr lang="en-US" sz="2800" dirty="0">
                <a:solidFill>
                  <a:schemeClr val="tx1"/>
                </a:solidFill>
              </a:rPr>
              <a:t>: - Latin term which means “beyond the powers”.</a:t>
            </a:r>
          </a:p>
          <a:p>
            <a:pPr algn="just">
              <a:lnSpc>
                <a:spcPct val="120000"/>
              </a:lnSpc>
              <a:spcBef>
                <a:spcPts val="0"/>
              </a:spcBef>
              <a:buClrTx/>
              <a:buFont typeface="Wingdings" panose="05000000000000000000" pitchFamily="2" charset="2"/>
              <a:buChar char="q"/>
            </a:pPr>
            <a:r>
              <a:rPr lang="en-US" sz="2800" b="1" dirty="0">
                <a:solidFill>
                  <a:schemeClr val="tx1"/>
                </a:solidFill>
              </a:rPr>
              <a:t>Common law</a:t>
            </a:r>
            <a:r>
              <a:rPr lang="en-US" sz="2800" dirty="0">
                <a:solidFill>
                  <a:schemeClr val="tx1"/>
                </a:solidFill>
              </a:rPr>
              <a:t>: - a branch of the law of England which was developed from customs, usages and practices of the English people.</a:t>
            </a:r>
          </a:p>
          <a:p>
            <a:pPr algn="just">
              <a:lnSpc>
                <a:spcPct val="120000"/>
              </a:lnSpc>
              <a:spcBef>
                <a:spcPts val="0"/>
              </a:spcBef>
              <a:buClrTx/>
              <a:buFont typeface="Wingdings" panose="05000000000000000000" pitchFamily="2" charset="2"/>
              <a:buChar char="q"/>
            </a:pPr>
            <a:r>
              <a:rPr lang="en-US" sz="2800" b="1" dirty="0">
                <a:solidFill>
                  <a:schemeClr val="tx1"/>
                </a:solidFill>
              </a:rPr>
              <a:t>Stare decisis</a:t>
            </a:r>
            <a:r>
              <a:rPr lang="en-US" sz="2800" dirty="0">
                <a:solidFill>
                  <a:schemeClr val="tx1"/>
                </a:solidFill>
              </a:rPr>
              <a:t>; - Latin term which means “the decision stands”.</a:t>
            </a:r>
          </a:p>
          <a:p>
            <a:pPr algn="just">
              <a:lnSpc>
                <a:spcPct val="120000"/>
              </a:lnSpc>
              <a:spcBef>
                <a:spcPts val="0"/>
              </a:spcBef>
              <a:buClrTx/>
              <a:buFont typeface="Wingdings" panose="05000000000000000000" pitchFamily="2" charset="2"/>
              <a:buChar char="q"/>
            </a:pPr>
            <a:r>
              <a:rPr lang="en-US" sz="2800" b="1" dirty="0">
                <a:solidFill>
                  <a:schemeClr val="tx1"/>
                </a:solidFill>
              </a:rPr>
              <a:t>Precedent</a:t>
            </a:r>
            <a:r>
              <a:rPr lang="en-US" sz="2800" dirty="0">
                <a:solidFill>
                  <a:schemeClr val="tx1"/>
                </a:solidFill>
              </a:rPr>
              <a:t>: - An earlier decision of a court </a:t>
            </a:r>
            <a:r>
              <a:rPr lang="en-US" sz="2800" dirty="0" err="1">
                <a:solidFill>
                  <a:schemeClr val="tx1"/>
                </a:solidFill>
              </a:rPr>
              <a:t>e.g</a:t>
            </a:r>
            <a:r>
              <a:rPr lang="en-US" sz="2800" dirty="0">
                <a:solidFill>
                  <a:schemeClr val="tx1"/>
                </a:solidFill>
              </a:rPr>
              <a:t> </a:t>
            </a:r>
            <a:r>
              <a:rPr lang="en-US" sz="2800" dirty="0" err="1">
                <a:solidFill>
                  <a:schemeClr val="tx1"/>
                </a:solidFill>
              </a:rPr>
              <a:t>S.M</a:t>
            </a:r>
            <a:r>
              <a:rPr lang="en-US" sz="2800" dirty="0">
                <a:solidFill>
                  <a:schemeClr val="tx1"/>
                </a:solidFill>
              </a:rPr>
              <a:t>. Otieno case.</a:t>
            </a:r>
          </a:p>
          <a:p>
            <a:pPr algn="just">
              <a:lnSpc>
                <a:spcPct val="120000"/>
              </a:lnSpc>
              <a:spcBef>
                <a:spcPts val="0"/>
              </a:spcBef>
              <a:buClrTx/>
              <a:buFont typeface="Wingdings" panose="05000000000000000000" pitchFamily="2" charset="2"/>
              <a:buChar char="q"/>
            </a:pPr>
            <a:r>
              <a:rPr lang="en-US" sz="2800" b="1" dirty="0">
                <a:solidFill>
                  <a:schemeClr val="tx1"/>
                </a:solidFill>
              </a:rPr>
              <a:t>Prima facie evidence </a:t>
            </a:r>
            <a:r>
              <a:rPr lang="en-US" sz="2800" dirty="0">
                <a:solidFill>
                  <a:schemeClr val="tx1"/>
                </a:solidFill>
              </a:rPr>
              <a:t>- strength of evidence.</a:t>
            </a:r>
          </a:p>
          <a:p>
            <a:pPr algn="just">
              <a:lnSpc>
                <a:spcPct val="120000"/>
              </a:lnSpc>
              <a:spcBef>
                <a:spcPts val="0"/>
              </a:spcBef>
              <a:buClrTx/>
              <a:buFont typeface="Wingdings" panose="05000000000000000000" pitchFamily="2" charset="2"/>
              <a:buChar char="q"/>
            </a:pPr>
            <a:r>
              <a:rPr lang="en-US" sz="2800" b="1" dirty="0">
                <a:solidFill>
                  <a:schemeClr val="tx1"/>
                </a:solidFill>
              </a:rPr>
              <a:t>Inter alia </a:t>
            </a:r>
            <a:r>
              <a:rPr lang="en-US" sz="2800" dirty="0">
                <a:solidFill>
                  <a:schemeClr val="tx1"/>
                </a:solidFill>
              </a:rPr>
              <a:t>- among other things.</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6841550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rgbClr val="00B050"/>
                </a:solidFill>
              </a:rPr>
              <a:t>FUNCTIONS OF ENVIRONMENTAL HEALTH LAW.</a:t>
            </a:r>
          </a:p>
          <a:p>
            <a:pPr marL="0" indent="0" algn="just">
              <a:lnSpc>
                <a:spcPct val="120000"/>
              </a:lnSpc>
              <a:spcBef>
                <a:spcPts val="0"/>
              </a:spcBef>
              <a:buClrTx/>
              <a:buNone/>
            </a:pPr>
            <a:r>
              <a:rPr lang="en-US" sz="2800" dirty="0">
                <a:solidFill>
                  <a:schemeClr val="tx1"/>
                </a:solidFill>
              </a:rPr>
              <a:t>Ensure healthful living and working environment through; </a:t>
            </a:r>
          </a:p>
          <a:p>
            <a:pPr marL="0" indent="0" algn="just">
              <a:lnSpc>
                <a:spcPct val="120000"/>
              </a:lnSpc>
              <a:spcBef>
                <a:spcPts val="0"/>
              </a:spcBef>
              <a:buClrTx/>
              <a:buNone/>
            </a:pPr>
            <a:r>
              <a:rPr lang="en-US" sz="2800" dirty="0">
                <a:solidFill>
                  <a:schemeClr val="tx1"/>
                </a:solidFill>
              </a:rPr>
              <a:t>1.	Control of air and water quality.</a:t>
            </a:r>
          </a:p>
          <a:p>
            <a:pPr marL="0" indent="0" algn="just">
              <a:lnSpc>
                <a:spcPct val="120000"/>
              </a:lnSpc>
              <a:spcBef>
                <a:spcPts val="0"/>
              </a:spcBef>
              <a:buClrTx/>
              <a:buNone/>
            </a:pPr>
            <a:r>
              <a:rPr lang="en-US" sz="2800" dirty="0">
                <a:solidFill>
                  <a:schemeClr val="tx1"/>
                </a:solidFill>
              </a:rPr>
              <a:t>2.	By regulations of domestic, industrial waste and agricultural effluents.</a:t>
            </a:r>
          </a:p>
          <a:p>
            <a:pPr marL="0" indent="0" algn="just">
              <a:lnSpc>
                <a:spcPct val="120000"/>
              </a:lnSpc>
              <a:spcBef>
                <a:spcPts val="0"/>
              </a:spcBef>
              <a:buClrTx/>
              <a:buNone/>
            </a:pPr>
            <a:r>
              <a:rPr lang="en-US" sz="2800" dirty="0">
                <a:solidFill>
                  <a:schemeClr val="tx1"/>
                </a:solidFill>
              </a:rPr>
              <a:t>3.	Control of marine pollution.</a:t>
            </a:r>
          </a:p>
          <a:p>
            <a:pPr marL="0" indent="0" algn="just">
              <a:lnSpc>
                <a:spcPct val="120000"/>
              </a:lnSpc>
              <a:spcBef>
                <a:spcPts val="0"/>
              </a:spcBef>
              <a:buClrTx/>
              <a:buNone/>
            </a:pPr>
            <a:r>
              <a:rPr lang="en-US" sz="2800" dirty="0">
                <a:solidFill>
                  <a:schemeClr val="tx1"/>
                </a:solidFill>
              </a:rPr>
              <a:t>4.	Regulation of radiation emissions.</a:t>
            </a:r>
          </a:p>
          <a:p>
            <a:pPr marL="0" indent="0" algn="just">
              <a:lnSpc>
                <a:spcPct val="120000"/>
              </a:lnSpc>
              <a:spcBef>
                <a:spcPts val="0"/>
              </a:spcBef>
              <a:buClrTx/>
              <a:buNone/>
            </a:pPr>
            <a:r>
              <a:rPr lang="en-US" sz="2800" dirty="0">
                <a:solidFill>
                  <a:schemeClr val="tx1"/>
                </a:solidFill>
              </a:rPr>
              <a:t>5.	Control of toxic substances.</a:t>
            </a:r>
          </a:p>
          <a:p>
            <a:pPr marL="0" indent="0" algn="just">
              <a:lnSpc>
                <a:spcPct val="120000"/>
              </a:lnSpc>
              <a:spcBef>
                <a:spcPts val="0"/>
              </a:spcBef>
              <a:buClrTx/>
              <a:buNone/>
            </a:pPr>
            <a:r>
              <a:rPr lang="en-US" sz="2800" dirty="0">
                <a:solidFill>
                  <a:schemeClr val="tx1"/>
                </a:solidFill>
              </a:rPr>
              <a:t>6.	Noise reduction.</a:t>
            </a:r>
          </a:p>
          <a:p>
            <a:pPr marL="0" indent="0" algn="just">
              <a:lnSpc>
                <a:spcPct val="120000"/>
              </a:lnSpc>
              <a:spcBef>
                <a:spcPts val="0"/>
              </a:spcBef>
              <a:buClrTx/>
              <a:buNone/>
            </a:pPr>
            <a:r>
              <a:rPr lang="en-US" sz="2800" dirty="0">
                <a:solidFill>
                  <a:schemeClr val="tx1"/>
                </a:solidFill>
              </a:rPr>
              <a:t>7.	Conservation of natural environmental resources.</a:t>
            </a:r>
          </a:p>
          <a:p>
            <a:pPr marL="0" indent="0" algn="just">
              <a:lnSpc>
                <a:spcPct val="120000"/>
              </a:lnSpc>
              <a:spcBef>
                <a:spcPts val="0"/>
              </a:spcBef>
              <a:buClrTx/>
              <a:buNone/>
            </a:pPr>
            <a:r>
              <a:rPr lang="en-US" sz="2800" dirty="0">
                <a:solidFill>
                  <a:schemeClr val="tx1"/>
                </a:solidFill>
              </a:rPr>
              <a:t>8.	Land use control and regulation governing housing.</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1330957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800" b="1" dirty="0">
                <a:solidFill>
                  <a:srgbClr val="00B050"/>
                </a:solidFill>
              </a:rPr>
              <a:t>PUBLIC HEALTH PROSECUTION.</a:t>
            </a:r>
          </a:p>
          <a:p>
            <a:pPr marL="0" indent="0" algn="just">
              <a:lnSpc>
                <a:spcPct val="120000"/>
              </a:lnSpc>
              <a:spcBef>
                <a:spcPts val="0"/>
              </a:spcBef>
              <a:buClrTx/>
              <a:buNone/>
            </a:pPr>
            <a:r>
              <a:rPr lang="en-US" sz="2800" dirty="0">
                <a:solidFill>
                  <a:srgbClr val="00B050"/>
                </a:solidFill>
              </a:rPr>
              <a:t>Crime scene.</a:t>
            </a:r>
          </a:p>
          <a:p>
            <a:pPr marL="0" indent="0" algn="just">
              <a:lnSpc>
                <a:spcPct val="120000"/>
              </a:lnSpc>
              <a:spcBef>
                <a:spcPts val="0"/>
              </a:spcBef>
              <a:buClrTx/>
              <a:buNone/>
            </a:pPr>
            <a:r>
              <a:rPr lang="en-US" sz="2800" dirty="0">
                <a:solidFill>
                  <a:schemeClr val="tx1"/>
                </a:solidFill>
              </a:rPr>
              <a:t>This is the place of offence and it includes any place, land, building, where a certain Act of Kenyan law is being or has been violated by a known or unknown person who should be made to face the law. The Act enforcement officer ought to visit and take a legal action.</a:t>
            </a:r>
          </a:p>
          <a:p>
            <a:pPr marL="0" indent="0" algn="just">
              <a:lnSpc>
                <a:spcPct val="120000"/>
              </a:lnSpc>
              <a:spcBef>
                <a:spcPts val="0"/>
              </a:spcBef>
              <a:buClrTx/>
              <a:buNone/>
            </a:pPr>
            <a:r>
              <a:rPr lang="en-US" sz="2800" b="1" dirty="0">
                <a:solidFill>
                  <a:srgbClr val="00B050"/>
                </a:solidFill>
              </a:rPr>
              <a:t>Purpose of scene visit.</a:t>
            </a:r>
          </a:p>
          <a:p>
            <a:pPr marL="0" indent="0" algn="just">
              <a:lnSpc>
                <a:spcPct val="120000"/>
              </a:lnSpc>
              <a:spcBef>
                <a:spcPts val="0"/>
              </a:spcBef>
              <a:buClrTx/>
              <a:buNone/>
            </a:pPr>
            <a:r>
              <a:rPr lang="en-US" sz="2800" dirty="0">
                <a:solidFill>
                  <a:schemeClr val="tx1"/>
                </a:solidFill>
              </a:rPr>
              <a:t>You visit scene to:-</a:t>
            </a:r>
          </a:p>
          <a:p>
            <a:pPr marL="0" indent="0" algn="just">
              <a:lnSpc>
                <a:spcPct val="120000"/>
              </a:lnSpc>
              <a:spcBef>
                <a:spcPts val="0"/>
              </a:spcBef>
              <a:buClrTx/>
              <a:buNone/>
            </a:pPr>
            <a:r>
              <a:rPr lang="en-US" sz="2800" dirty="0">
                <a:solidFill>
                  <a:schemeClr val="tx1"/>
                </a:solidFill>
              </a:rPr>
              <a:t>1.	Confirm the situation.</a:t>
            </a:r>
          </a:p>
          <a:p>
            <a:pPr marL="0" indent="0" algn="just">
              <a:lnSpc>
                <a:spcPct val="120000"/>
              </a:lnSpc>
              <a:spcBef>
                <a:spcPts val="0"/>
              </a:spcBef>
              <a:buClrTx/>
              <a:buNone/>
            </a:pPr>
            <a:r>
              <a:rPr lang="en-US" sz="2800" dirty="0">
                <a:solidFill>
                  <a:schemeClr val="tx1"/>
                </a:solidFill>
              </a:rPr>
              <a:t>2.	Carry out enquiries.</a:t>
            </a:r>
          </a:p>
          <a:p>
            <a:pPr marL="0" indent="0" algn="just">
              <a:lnSpc>
                <a:spcPct val="120000"/>
              </a:lnSpc>
              <a:spcBef>
                <a:spcPts val="0"/>
              </a:spcBef>
              <a:buClrTx/>
              <a:buNone/>
            </a:pPr>
            <a:r>
              <a:rPr lang="en-US" sz="2800" dirty="0">
                <a:solidFill>
                  <a:schemeClr val="tx1"/>
                </a:solidFill>
              </a:rPr>
              <a:t>3.	If true, proceed with investigation.</a:t>
            </a:r>
          </a:p>
          <a:p>
            <a:pPr marL="0" indent="0" algn="just">
              <a:lnSpc>
                <a:spcPct val="120000"/>
              </a:lnSpc>
              <a:spcBef>
                <a:spcPts val="0"/>
              </a:spcBef>
              <a:buClrTx/>
              <a:buNone/>
            </a:pPr>
            <a:r>
              <a:rPr lang="en-US" sz="2800" dirty="0">
                <a:solidFill>
                  <a:schemeClr val="tx1"/>
                </a:solidFill>
              </a:rPr>
              <a:t>4.	Regulate, restrict or prohibit movements of person or criminals.</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2800" b="1" dirty="0">
              <a:solidFill>
                <a:srgbClr val="00B050"/>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5567931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800" dirty="0">
                <a:solidFill>
                  <a:schemeClr val="tx1"/>
                </a:solidFill>
              </a:rPr>
              <a:t>5.	Impose requirements or conditions on entry of person or animals.</a:t>
            </a:r>
          </a:p>
          <a:p>
            <a:pPr marL="0" indent="0" algn="just">
              <a:lnSpc>
                <a:spcPct val="120000"/>
              </a:lnSpc>
              <a:spcBef>
                <a:spcPts val="0"/>
              </a:spcBef>
              <a:buClrTx/>
              <a:buNone/>
            </a:pPr>
            <a:r>
              <a:rPr lang="en-US" sz="2800" dirty="0">
                <a:solidFill>
                  <a:schemeClr val="tx1"/>
                </a:solidFill>
              </a:rPr>
              <a:t>6.	Perform medical examination, detention, quarantine, isolation of persons.</a:t>
            </a:r>
          </a:p>
          <a:p>
            <a:pPr marL="0" indent="0" algn="just">
              <a:lnSpc>
                <a:spcPct val="120000"/>
              </a:lnSpc>
              <a:spcBef>
                <a:spcPts val="0"/>
              </a:spcBef>
              <a:buClrTx/>
              <a:buNone/>
            </a:pPr>
            <a:r>
              <a:rPr lang="en-US" sz="2800" dirty="0">
                <a:solidFill>
                  <a:schemeClr val="tx1"/>
                </a:solidFill>
              </a:rPr>
              <a:t>7.	Summon the offender through notices.</a:t>
            </a:r>
          </a:p>
          <a:p>
            <a:pPr marL="0" indent="0" algn="just">
              <a:lnSpc>
                <a:spcPct val="120000"/>
              </a:lnSpc>
              <a:spcBef>
                <a:spcPts val="0"/>
              </a:spcBef>
              <a:buClrTx/>
              <a:buNone/>
            </a:pPr>
            <a:r>
              <a:rPr lang="en-US" sz="2800" dirty="0">
                <a:solidFill>
                  <a:schemeClr val="tx1"/>
                </a:solidFill>
              </a:rPr>
              <a:t>8.	Collect evidence or exhibits.</a:t>
            </a:r>
          </a:p>
          <a:p>
            <a:pPr marL="0" indent="0" algn="just">
              <a:lnSpc>
                <a:spcPct val="120000"/>
              </a:lnSpc>
              <a:spcBef>
                <a:spcPts val="0"/>
              </a:spcBef>
              <a:buClrTx/>
              <a:buNone/>
            </a:pPr>
            <a:r>
              <a:rPr lang="en-US" sz="2800" dirty="0">
                <a:solidFill>
                  <a:schemeClr val="tx1"/>
                </a:solidFill>
              </a:rPr>
              <a:t>9.	Take affected persons for treatment or places of safety.</a:t>
            </a:r>
          </a:p>
          <a:p>
            <a:pPr marL="0" indent="0" algn="just">
              <a:lnSpc>
                <a:spcPct val="120000"/>
              </a:lnSpc>
              <a:spcBef>
                <a:spcPts val="0"/>
              </a:spcBef>
              <a:buClrTx/>
              <a:buNone/>
            </a:pPr>
            <a:r>
              <a:rPr lang="en-US" sz="2800" dirty="0">
                <a:solidFill>
                  <a:schemeClr val="tx1"/>
                </a:solidFill>
              </a:rPr>
              <a:t>10.	Stop offence from continuing by condemning premises.</a:t>
            </a:r>
          </a:p>
          <a:p>
            <a:pPr marL="0" indent="0" algn="just">
              <a:lnSpc>
                <a:spcPct val="120000"/>
              </a:lnSpc>
              <a:spcBef>
                <a:spcPts val="0"/>
              </a:spcBef>
              <a:buClrTx/>
              <a:buNone/>
            </a:pPr>
            <a:r>
              <a:rPr lang="en-US" sz="2800" b="1" dirty="0">
                <a:solidFill>
                  <a:srgbClr val="00B050"/>
                </a:solidFill>
              </a:rPr>
              <a:t>PROCEDURE FOR PROSECUTION.</a:t>
            </a:r>
          </a:p>
          <a:p>
            <a:pPr marL="0" indent="0" algn="just">
              <a:lnSpc>
                <a:spcPct val="120000"/>
              </a:lnSpc>
              <a:spcBef>
                <a:spcPts val="0"/>
              </a:spcBef>
              <a:buClrTx/>
              <a:buNone/>
            </a:pPr>
            <a:r>
              <a:rPr lang="en-US" sz="2800" dirty="0">
                <a:solidFill>
                  <a:schemeClr val="tx1"/>
                </a:solidFill>
              </a:rPr>
              <a:t>1.	Making a report.</a:t>
            </a:r>
          </a:p>
          <a:p>
            <a:pPr marL="0" indent="0" algn="just">
              <a:lnSpc>
                <a:spcPct val="120000"/>
              </a:lnSpc>
              <a:spcBef>
                <a:spcPts val="0"/>
              </a:spcBef>
              <a:buClrTx/>
              <a:buNone/>
            </a:pPr>
            <a:r>
              <a:rPr lang="en-US" sz="2800" dirty="0">
                <a:solidFill>
                  <a:schemeClr val="tx1"/>
                </a:solidFill>
              </a:rPr>
              <a:t>2.	Enclose the inspection report.</a:t>
            </a:r>
          </a:p>
          <a:p>
            <a:pPr marL="0" indent="0" algn="just">
              <a:lnSpc>
                <a:spcPct val="120000"/>
              </a:lnSpc>
              <a:spcBef>
                <a:spcPts val="0"/>
              </a:spcBef>
              <a:buClrTx/>
              <a:buNone/>
            </a:pPr>
            <a:r>
              <a:rPr lang="en-US" sz="2800" dirty="0">
                <a:solidFill>
                  <a:schemeClr val="tx1"/>
                </a:solidFill>
              </a:rPr>
              <a:t>3.	Enclose a copy of served notice.</a:t>
            </a:r>
          </a:p>
          <a:p>
            <a:pPr marL="0" indent="0" algn="just">
              <a:lnSpc>
                <a:spcPct val="120000"/>
              </a:lnSpc>
              <a:spcBef>
                <a:spcPts val="0"/>
              </a:spcBef>
              <a:buClrTx/>
              <a:buNone/>
            </a:pPr>
            <a:r>
              <a:rPr lang="en-US" sz="2800" dirty="0">
                <a:solidFill>
                  <a:schemeClr val="tx1"/>
                </a:solidFill>
              </a:rPr>
              <a:t>4.	Enclose any reply received.</a:t>
            </a:r>
          </a:p>
          <a:p>
            <a:pPr marL="0" indent="0" algn="just">
              <a:lnSpc>
                <a:spcPct val="120000"/>
              </a:lnSpc>
              <a:spcBef>
                <a:spcPts val="0"/>
              </a:spcBef>
              <a:buClrTx/>
              <a:buNone/>
            </a:pPr>
            <a:r>
              <a:rPr lang="en-US" sz="2800" dirty="0">
                <a:solidFill>
                  <a:schemeClr val="tx1"/>
                </a:solidFill>
              </a:rPr>
              <a:t>5.	Prepare and enclose charge sheet.</a:t>
            </a:r>
          </a:p>
          <a:p>
            <a:pPr marL="0" indent="0" algn="just">
              <a:lnSpc>
                <a:spcPct val="120000"/>
              </a:lnSpc>
              <a:spcBef>
                <a:spcPts val="0"/>
              </a:spcBef>
              <a:buClrTx/>
              <a:buNone/>
            </a:pPr>
            <a:r>
              <a:rPr lang="en-US" sz="2800" dirty="0">
                <a:solidFill>
                  <a:schemeClr val="tx1"/>
                </a:solidFill>
              </a:rPr>
              <a:t>6.	Consult the Public prosecutor.</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6182949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55000" lnSpcReduction="20000"/>
          </a:bodyPr>
          <a:lstStyle/>
          <a:p>
            <a:pPr marL="0" indent="0" algn="just">
              <a:lnSpc>
                <a:spcPct val="120000"/>
              </a:lnSpc>
              <a:spcBef>
                <a:spcPts val="0"/>
              </a:spcBef>
              <a:buClrTx/>
              <a:buNone/>
            </a:pPr>
            <a:r>
              <a:rPr lang="en-US" sz="3800" dirty="0">
                <a:solidFill>
                  <a:schemeClr val="tx1"/>
                </a:solidFill>
              </a:rPr>
              <a:t>7.	Submit sermons for prosecution.</a:t>
            </a:r>
          </a:p>
          <a:p>
            <a:pPr marL="0" indent="0" algn="just">
              <a:lnSpc>
                <a:spcPct val="120000"/>
              </a:lnSpc>
              <a:spcBef>
                <a:spcPts val="0"/>
              </a:spcBef>
              <a:buClrTx/>
              <a:buNone/>
            </a:pPr>
            <a:r>
              <a:rPr lang="en-US" sz="3800" dirty="0">
                <a:solidFill>
                  <a:schemeClr val="tx1"/>
                </a:solidFill>
              </a:rPr>
              <a:t>8.	File the charge sheet in the court of law.</a:t>
            </a:r>
          </a:p>
          <a:p>
            <a:pPr marL="0" indent="0" algn="just">
              <a:lnSpc>
                <a:spcPct val="120000"/>
              </a:lnSpc>
              <a:spcBef>
                <a:spcPts val="0"/>
              </a:spcBef>
              <a:buClrTx/>
              <a:buNone/>
            </a:pPr>
            <a:r>
              <a:rPr lang="en-US" sz="3800" dirty="0">
                <a:solidFill>
                  <a:schemeClr val="tx1"/>
                </a:solidFill>
              </a:rPr>
              <a:t>9.	Prosecute.</a:t>
            </a:r>
          </a:p>
          <a:p>
            <a:pPr marL="0" indent="0" algn="just">
              <a:lnSpc>
                <a:spcPct val="120000"/>
              </a:lnSpc>
              <a:spcBef>
                <a:spcPts val="0"/>
              </a:spcBef>
              <a:buClrTx/>
              <a:buNone/>
            </a:pPr>
            <a:r>
              <a:rPr lang="en-US" sz="3800" dirty="0">
                <a:solidFill>
                  <a:schemeClr val="tx1"/>
                </a:solidFill>
              </a:rPr>
              <a:t>10.Obtain the copy of judgment.</a:t>
            </a:r>
          </a:p>
          <a:p>
            <a:pPr marL="0" indent="0" algn="just">
              <a:lnSpc>
                <a:spcPct val="120000"/>
              </a:lnSpc>
              <a:spcBef>
                <a:spcPts val="0"/>
              </a:spcBef>
              <a:buClrTx/>
              <a:buNone/>
            </a:pPr>
            <a:r>
              <a:rPr lang="en-US" sz="3800" dirty="0">
                <a:solidFill>
                  <a:schemeClr val="tx1"/>
                </a:solidFill>
              </a:rPr>
              <a:t>11.Review the judgment.</a:t>
            </a:r>
          </a:p>
          <a:p>
            <a:pPr marL="0" indent="0" algn="just">
              <a:lnSpc>
                <a:spcPct val="120000"/>
              </a:lnSpc>
              <a:spcBef>
                <a:spcPts val="0"/>
              </a:spcBef>
              <a:buClrTx/>
              <a:buNone/>
            </a:pPr>
            <a:r>
              <a:rPr lang="en-US" sz="3800" dirty="0">
                <a:solidFill>
                  <a:schemeClr val="tx1"/>
                </a:solidFill>
              </a:rPr>
              <a:t>12. Renew action if further prosecution is necessary.</a:t>
            </a:r>
          </a:p>
          <a:p>
            <a:pPr marL="0" indent="0" algn="just">
              <a:lnSpc>
                <a:spcPct val="120000"/>
              </a:lnSpc>
              <a:spcBef>
                <a:spcPts val="0"/>
              </a:spcBef>
              <a:buClrTx/>
              <a:buNone/>
            </a:pPr>
            <a:r>
              <a:rPr lang="en-US" sz="3800" b="1" dirty="0">
                <a:solidFill>
                  <a:srgbClr val="00B050"/>
                </a:solidFill>
              </a:rPr>
              <a:t>FACTORS INFLUENCING PROSECUTION.</a:t>
            </a:r>
          </a:p>
          <a:p>
            <a:pPr marL="0" indent="0" algn="just">
              <a:lnSpc>
                <a:spcPct val="120000"/>
              </a:lnSpc>
              <a:spcBef>
                <a:spcPts val="0"/>
              </a:spcBef>
              <a:buClrTx/>
              <a:buNone/>
            </a:pPr>
            <a:r>
              <a:rPr lang="en-US" sz="3800" dirty="0"/>
              <a:t>Decision to prosecute or not to depends on;</a:t>
            </a:r>
          </a:p>
          <a:p>
            <a:pPr marL="0" indent="0" algn="just">
              <a:lnSpc>
                <a:spcPct val="120000"/>
              </a:lnSpc>
              <a:spcBef>
                <a:spcPts val="0"/>
              </a:spcBef>
              <a:buClrTx/>
              <a:buNone/>
            </a:pPr>
            <a:r>
              <a:rPr lang="en-US" sz="3800" dirty="0"/>
              <a:t>1.Existence of prima facie evidence (strength of evidence) – are there weaknesses in the case.</a:t>
            </a:r>
          </a:p>
          <a:p>
            <a:pPr marL="0" indent="0" algn="just">
              <a:lnSpc>
                <a:spcPct val="120000"/>
              </a:lnSpc>
              <a:spcBef>
                <a:spcPts val="0"/>
              </a:spcBef>
              <a:buClrTx/>
              <a:buNone/>
            </a:pPr>
            <a:r>
              <a:rPr lang="en-US" sz="3800" dirty="0"/>
              <a:t>2.Attitude of the complainant – Are there relatives involved in the case.</a:t>
            </a:r>
          </a:p>
          <a:p>
            <a:pPr marL="0" indent="0" algn="just">
              <a:lnSpc>
                <a:spcPct val="120000"/>
              </a:lnSpc>
              <a:spcBef>
                <a:spcPts val="0"/>
              </a:spcBef>
              <a:buClrTx/>
              <a:buNone/>
            </a:pPr>
            <a:r>
              <a:rPr lang="en-US" sz="3800" dirty="0"/>
              <a:t>3.The health of the accused- Terminal or mental illness can weaken the case.</a:t>
            </a:r>
          </a:p>
          <a:p>
            <a:pPr marL="0" indent="0" algn="just">
              <a:lnSpc>
                <a:spcPct val="120000"/>
              </a:lnSpc>
              <a:spcBef>
                <a:spcPts val="0"/>
              </a:spcBef>
              <a:buClrTx/>
              <a:buNone/>
            </a:pPr>
            <a:r>
              <a:rPr lang="en-US" sz="3800" dirty="0"/>
              <a:t>4.Humanitarian factors – Fair and not suppressive e.g. a Mother with a young child.</a:t>
            </a:r>
          </a:p>
          <a:p>
            <a:pPr marL="0" indent="0" algn="just">
              <a:lnSpc>
                <a:spcPct val="120000"/>
              </a:lnSpc>
              <a:spcBef>
                <a:spcPts val="0"/>
              </a:spcBef>
              <a:buClrTx/>
              <a:buNone/>
            </a:pPr>
            <a:r>
              <a:rPr lang="en-US" sz="3800" dirty="0"/>
              <a:t>5.Public interest – To avoid public claim or reaction.</a:t>
            </a:r>
          </a:p>
          <a:p>
            <a:pPr marL="0" indent="0" algn="just">
              <a:lnSpc>
                <a:spcPct val="120000"/>
              </a:lnSpc>
              <a:spcBef>
                <a:spcPts val="0"/>
              </a:spcBef>
              <a:buClrTx/>
              <a:buNone/>
            </a:pPr>
            <a:r>
              <a:rPr lang="en-US" sz="3800" dirty="0"/>
              <a:t>6.Gravity of the offence – Very minor offences may not need prosecution.</a:t>
            </a:r>
          </a:p>
          <a:p>
            <a:pPr marL="0" indent="0" algn="just">
              <a:lnSpc>
                <a:spcPct val="120000"/>
              </a:lnSpc>
              <a:spcBef>
                <a:spcPts val="0"/>
              </a:spcBef>
              <a:buClrTx/>
              <a:buNone/>
            </a:pPr>
            <a:r>
              <a:rPr lang="en-US" sz="3800" dirty="0"/>
              <a:t>7.Impact on international relations – Involving two sovereign states. </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5834259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CLASSES OF LAW.</a:t>
            </a:r>
          </a:p>
          <a:p>
            <a:pPr marL="0" indent="0" algn="just">
              <a:lnSpc>
                <a:spcPct val="120000"/>
              </a:lnSpc>
              <a:spcBef>
                <a:spcPts val="0"/>
              </a:spcBef>
              <a:buClrTx/>
              <a:buNone/>
            </a:pPr>
            <a:r>
              <a:rPr lang="en-US" sz="2800" b="1" dirty="0">
                <a:solidFill>
                  <a:srgbClr val="00B050"/>
                </a:solidFill>
              </a:rPr>
              <a:t>Criminal law. </a:t>
            </a:r>
          </a:p>
          <a:p>
            <a:pPr algn="just">
              <a:lnSpc>
                <a:spcPct val="120000"/>
              </a:lnSpc>
              <a:spcBef>
                <a:spcPts val="0"/>
              </a:spcBef>
              <a:buClrTx/>
              <a:buFont typeface="Wingdings" panose="05000000000000000000" pitchFamily="2" charset="2"/>
              <a:buChar char="q"/>
            </a:pPr>
            <a:r>
              <a:rPr lang="en-US" sz="2800" dirty="0">
                <a:solidFill>
                  <a:schemeClr val="tx1"/>
                </a:solidFill>
              </a:rPr>
              <a:t>Substantive and procedural law.</a:t>
            </a:r>
          </a:p>
          <a:p>
            <a:pPr algn="just">
              <a:lnSpc>
                <a:spcPct val="120000"/>
              </a:lnSpc>
              <a:spcBef>
                <a:spcPts val="0"/>
              </a:spcBef>
              <a:buClrTx/>
              <a:buFont typeface="Wingdings" panose="05000000000000000000" pitchFamily="2" charset="2"/>
              <a:buChar char="q"/>
            </a:pPr>
            <a:r>
              <a:rPr lang="en-US" sz="2800" dirty="0">
                <a:solidFill>
                  <a:schemeClr val="tx1"/>
                </a:solidFill>
              </a:rPr>
              <a:t>Deals with the relationship between people and the society.</a:t>
            </a:r>
          </a:p>
          <a:p>
            <a:pPr algn="just">
              <a:lnSpc>
                <a:spcPct val="120000"/>
              </a:lnSpc>
              <a:spcBef>
                <a:spcPts val="0"/>
              </a:spcBef>
              <a:buClrTx/>
              <a:buFont typeface="Wingdings" panose="05000000000000000000" pitchFamily="2" charset="2"/>
              <a:buChar char="q"/>
            </a:pPr>
            <a:r>
              <a:rPr lang="en-US" sz="2800" dirty="0">
                <a:solidFill>
                  <a:schemeClr val="tx1"/>
                </a:solidFill>
              </a:rPr>
              <a:t>Deals with court cases that are between the government and the defendant.</a:t>
            </a:r>
          </a:p>
          <a:p>
            <a:pPr algn="just">
              <a:lnSpc>
                <a:spcPct val="120000"/>
              </a:lnSpc>
              <a:spcBef>
                <a:spcPts val="0"/>
              </a:spcBef>
              <a:buClrTx/>
              <a:buFont typeface="Wingdings" panose="05000000000000000000" pitchFamily="2" charset="2"/>
              <a:buChar char="q"/>
            </a:pPr>
            <a:r>
              <a:rPr lang="en-US" sz="2800" dirty="0">
                <a:solidFill>
                  <a:schemeClr val="tx1"/>
                </a:solidFill>
              </a:rPr>
              <a:t>Government prosecutes the offender.</a:t>
            </a:r>
          </a:p>
          <a:p>
            <a:pPr algn="just">
              <a:lnSpc>
                <a:spcPct val="120000"/>
              </a:lnSpc>
              <a:spcBef>
                <a:spcPts val="0"/>
              </a:spcBef>
              <a:buClrTx/>
              <a:buFont typeface="Wingdings" panose="05000000000000000000" pitchFamily="2" charset="2"/>
              <a:buChar char="q"/>
            </a:pPr>
            <a:r>
              <a:rPr lang="en-US" sz="2800" dirty="0">
                <a:solidFill>
                  <a:schemeClr val="tx1"/>
                </a:solidFill>
              </a:rPr>
              <a:t>The guilty defendant is jailed, fined or sentenced to death in exceptional cases.</a:t>
            </a:r>
          </a:p>
          <a:p>
            <a:pPr algn="just">
              <a:lnSpc>
                <a:spcPct val="120000"/>
              </a:lnSpc>
              <a:spcBef>
                <a:spcPts val="0"/>
              </a:spcBef>
              <a:buClrTx/>
              <a:buFont typeface="Wingdings" panose="05000000000000000000" pitchFamily="2" charset="2"/>
              <a:buChar char="q"/>
            </a:pPr>
            <a:r>
              <a:rPr lang="en-US" sz="2800" dirty="0">
                <a:solidFill>
                  <a:schemeClr val="tx1"/>
                </a:solidFill>
              </a:rPr>
              <a:t>Covers cases such as assault, homicide and sexual offences among others.</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784094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Civil law.</a:t>
            </a:r>
          </a:p>
          <a:p>
            <a:pPr algn="just">
              <a:lnSpc>
                <a:spcPct val="120000"/>
              </a:lnSpc>
              <a:spcBef>
                <a:spcPts val="0"/>
              </a:spcBef>
              <a:buClrTx/>
              <a:buFont typeface="Wingdings" panose="05000000000000000000" pitchFamily="2" charset="2"/>
              <a:buChar char="q"/>
            </a:pPr>
            <a:r>
              <a:rPr lang="en-US" sz="2800" dirty="0">
                <a:solidFill>
                  <a:schemeClr val="tx1"/>
                </a:solidFill>
              </a:rPr>
              <a:t>Deals with the relationship between an individual with the state.</a:t>
            </a:r>
          </a:p>
          <a:p>
            <a:pPr algn="just">
              <a:lnSpc>
                <a:spcPct val="120000"/>
              </a:lnSpc>
              <a:spcBef>
                <a:spcPts val="0"/>
              </a:spcBef>
              <a:buClrTx/>
              <a:buFont typeface="Wingdings" panose="05000000000000000000" pitchFamily="2" charset="2"/>
              <a:buChar char="q"/>
            </a:pPr>
            <a:r>
              <a:rPr lang="en-US" sz="2800" dirty="0">
                <a:solidFill>
                  <a:schemeClr val="tx1"/>
                </a:solidFill>
              </a:rPr>
              <a:t>Concerned with court cases that are between two private parties.</a:t>
            </a:r>
          </a:p>
          <a:p>
            <a:pPr algn="just">
              <a:lnSpc>
                <a:spcPct val="120000"/>
              </a:lnSpc>
              <a:spcBef>
                <a:spcPts val="0"/>
              </a:spcBef>
              <a:buClrTx/>
              <a:buFont typeface="Wingdings" panose="05000000000000000000" pitchFamily="2" charset="2"/>
              <a:buChar char="q"/>
            </a:pPr>
            <a:r>
              <a:rPr lang="en-US" sz="2800" dirty="0">
                <a:solidFill>
                  <a:schemeClr val="tx1"/>
                </a:solidFill>
              </a:rPr>
              <a:t>There is no execution of the defendant.</a:t>
            </a:r>
          </a:p>
          <a:p>
            <a:pPr algn="just">
              <a:lnSpc>
                <a:spcPct val="120000"/>
              </a:lnSpc>
              <a:spcBef>
                <a:spcPts val="0"/>
              </a:spcBef>
              <a:buClrTx/>
              <a:buFont typeface="Wingdings" panose="05000000000000000000" pitchFamily="2" charset="2"/>
              <a:buChar char="q"/>
            </a:pPr>
            <a:r>
              <a:rPr lang="en-US" sz="2800" dirty="0">
                <a:solidFill>
                  <a:schemeClr val="tx1"/>
                </a:solidFill>
              </a:rPr>
              <a:t>Losing defendant (accused) only reimburses the plaintiff (accuser) for losses.</a:t>
            </a:r>
          </a:p>
          <a:p>
            <a:pPr algn="just">
              <a:lnSpc>
                <a:spcPct val="120000"/>
              </a:lnSpc>
              <a:spcBef>
                <a:spcPts val="0"/>
              </a:spcBef>
              <a:buClrTx/>
              <a:buFont typeface="Wingdings" panose="05000000000000000000" pitchFamily="2" charset="2"/>
              <a:buChar char="q"/>
            </a:pPr>
            <a:r>
              <a:rPr lang="en-US" sz="2800" dirty="0">
                <a:solidFill>
                  <a:schemeClr val="tx1"/>
                </a:solidFill>
              </a:rPr>
              <a:t>Covers cases such as contract disputes, accidents and cases concerning will.</a:t>
            </a:r>
          </a:p>
          <a:p>
            <a:pPr marL="0" indent="0" algn="just">
              <a:lnSpc>
                <a:spcPct val="120000"/>
              </a:lnSpc>
              <a:spcBef>
                <a:spcPts val="0"/>
              </a:spcBef>
              <a:buClrTx/>
              <a:buNone/>
            </a:pPr>
            <a:r>
              <a:rPr lang="en-US" sz="2800" b="1" dirty="0">
                <a:solidFill>
                  <a:srgbClr val="00B050"/>
                </a:solidFill>
              </a:rPr>
              <a:t>Why are people reluctant to take cases to court.</a:t>
            </a:r>
          </a:p>
          <a:p>
            <a:pPr marL="0" indent="0" algn="just">
              <a:lnSpc>
                <a:spcPct val="120000"/>
              </a:lnSpc>
              <a:spcBef>
                <a:spcPts val="0"/>
              </a:spcBef>
              <a:buClrTx/>
              <a:buNone/>
            </a:pPr>
            <a:r>
              <a:rPr lang="en-US" sz="2800" dirty="0">
                <a:solidFill>
                  <a:schemeClr val="tx1"/>
                </a:solidFill>
              </a:rPr>
              <a:t>•	Expensive.</a:t>
            </a:r>
          </a:p>
          <a:p>
            <a:pPr marL="0" indent="0" algn="just">
              <a:lnSpc>
                <a:spcPct val="120000"/>
              </a:lnSpc>
              <a:spcBef>
                <a:spcPts val="0"/>
              </a:spcBef>
              <a:buClrTx/>
              <a:buNone/>
            </a:pPr>
            <a:r>
              <a:rPr lang="en-US" sz="2800" dirty="0">
                <a:solidFill>
                  <a:schemeClr val="tx1"/>
                </a:solidFill>
              </a:rPr>
              <a:t>•	Time consuming.</a:t>
            </a:r>
          </a:p>
          <a:p>
            <a:pPr marL="0" indent="0" algn="just">
              <a:lnSpc>
                <a:spcPct val="120000"/>
              </a:lnSpc>
              <a:spcBef>
                <a:spcPts val="0"/>
              </a:spcBef>
              <a:buClrTx/>
              <a:buNone/>
            </a:pPr>
            <a:r>
              <a:rPr lang="en-US" sz="2800" dirty="0">
                <a:solidFill>
                  <a:schemeClr val="tx1"/>
                </a:solidFill>
              </a:rPr>
              <a:t>•	Ignorance.</a:t>
            </a:r>
          </a:p>
          <a:p>
            <a:pPr marL="0" indent="0" algn="just">
              <a:lnSpc>
                <a:spcPct val="120000"/>
              </a:lnSpc>
              <a:spcBef>
                <a:spcPts val="0"/>
              </a:spcBef>
              <a:buClrTx/>
              <a:buNone/>
            </a:pPr>
            <a:r>
              <a:rPr lang="en-US" sz="2800" dirty="0">
                <a:solidFill>
                  <a:schemeClr val="tx1"/>
                </a:solidFill>
              </a:rPr>
              <a:t>•	Social relationship.</a:t>
            </a:r>
          </a:p>
          <a:p>
            <a:pPr marL="0" indent="0" algn="just">
              <a:lnSpc>
                <a:spcPct val="120000"/>
              </a:lnSpc>
              <a:spcBef>
                <a:spcPts val="0"/>
              </a:spcBef>
              <a:buClrTx/>
              <a:buNone/>
            </a:pPr>
            <a:r>
              <a:rPr lang="en-US" sz="2800" dirty="0">
                <a:solidFill>
                  <a:schemeClr val="tx1"/>
                </a:solidFill>
              </a:rPr>
              <a:t>•	Injustice in court.</a:t>
            </a:r>
          </a:p>
          <a:p>
            <a:pPr marL="0" indent="0" algn="just">
              <a:lnSpc>
                <a:spcPct val="120000"/>
              </a:lnSpc>
              <a:spcBef>
                <a:spcPts val="0"/>
              </a:spcBef>
              <a:buClrTx/>
              <a:buNone/>
            </a:pPr>
            <a:r>
              <a:rPr lang="en-US" sz="2800" dirty="0">
                <a:solidFill>
                  <a:schemeClr val="tx1"/>
                </a:solidFill>
              </a:rPr>
              <a:t>•	Victimization fear.</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55080"/>
            <a:ext cx="96832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510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p:txBody>
          <a:bodyPr>
            <a:normAutofit/>
          </a:bodyPr>
          <a:lstStyle/>
          <a:p>
            <a:pPr algn="just"/>
            <a:r>
              <a:rPr lang="en-US" sz="3200" dirty="0"/>
              <a:t>This Module is designed to enable the learner promote health and prevent diseases</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8401038" y="6170822"/>
            <a:ext cx="43816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A410E7-B2B5-4ECD-B3E4-0DC658B9DF8E}"/>
              </a:ext>
            </a:extLst>
          </p:cNvPr>
          <p:cNvSpPr>
            <a:spLocks noGrp="1"/>
          </p:cNvSpPr>
          <p:nvPr>
            <p:ph type="subTitle" idx="1"/>
          </p:nvPr>
        </p:nvSpPr>
        <p:spPr>
          <a:xfrm>
            <a:off x="250825" y="115888"/>
            <a:ext cx="8713788" cy="6553200"/>
          </a:xfrm>
        </p:spPr>
        <p:txBody>
          <a:bodyPr/>
          <a:lstStyle/>
          <a:p>
            <a:pPr algn="l">
              <a:buFont typeface="Arial" charset="0"/>
              <a:buNone/>
              <a:defRPr/>
            </a:pPr>
            <a:r>
              <a:rPr lang="en-US" dirty="0"/>
              <a:t>7. </a:t>
            </a:r>
            <a:r>
              <a:rPr lang="en-US" b="1" dirty="0"/>
              <a:t>Total organic carbon (TOC) </a:t>
            </a:r>
            <a:r>
              <a:rPr lang="en-US" dirty="0"/>
              <a:t>– this is equivalent to the total organic matter contend in water. </a:t>
            </a:r>
          </a:p>
          <a:p>
            <a:pPr algn="l">
              <a:buFont typeface="Arial" charset="0"/>
              <a:buNone/>
              <a:defRPr/>
            </a:pPr>
            <a:r>
              <a:rPr lang="en-US" dirty="0"/>
              <a:t>8. </a:t>
            </a:r>
            <a:r>
              <a:rPr lang="en-US" b="1" dirty="0"/>
              <a:t>Total oxygen demand </a:t>
            </a:r>
            <a:r>
              <a:rPr lang="en-US" dirty="0"/>
              <a:t>– this is amount of oxygen required to oxidize fully a sample of water. </a:t>
            </a:r>
          </a:p>
          <a:p>
            <a:pPr algn="l">
              <a:buFont typeface="Arial" charset="0"/>
              <a:buNone/>
              <a:defRPr/>
            </a:pPr>
            <a:r>
              <a:rPr lang="en-US" dirty="0"/>
              <a:t>9. </a:t>
            </a:r>
            <a:r>
              <a:rPr lang="en-US" b="1" dirty="0"/>
              <a:t>Nitrogen</a:t>
            </a:r>
            <a:r>
              <a:rPr lang="en-US" dirty="0"/>
              <a:t> – it has to be present for biological treatment of water to proceed. </a:t>
            </a:r>
          </a:p>
          <a:p>
            <a:pPr algn="l">
              <a:buFont typeface="Arial" charset="0"/>
              <a:buNone/>
              <a:defRPr/>
            </a:pPr>
            <a:r>
              <a:rPr lang="en-US" dirty="0"/>
              <a:t>10.</a:t>
            </a:r>
            <a:r>
              <a:rPr lang="en-US" b="1" dirty="0"/>
              <a:t> Chlorides </a:t>
            </a:r>
            <a:r>
              <a:rPr lang="en-US" dirty="0"/>
              <a:t>– they make water blackish and are an indication of sewage pollution because of the chloride content of urine. </a:t>
            </a:r>
          </a:p>
        </p:txBody>
      </p:sp>
      <p:sp>
        <p:nvSpPr>
          <p:cNvPr id="4" name="Slide Number Placeholder 1">
            <a:extLst>
              <a:ext uri="{FF2B5EF4-FFF2-40B4-BE49-F238E27FC236}">
                <a16:creationId xmlns:a16="http://schemas.microsoft.com/office/drawing/2014/main" id="{8124BFEF-BA35-4BB8-A37D-C6B10D44A75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32500" lnSpcReduction="20000"/>
          </a:bodyPr>
          <a:lstStyle/>
          <a:p>
            <a:pPr marL="0" indent="0" algn="just">
              <a:lnSpc>
                <a:spcPct val="120000"/>
              </a:lnSpc>
              <a:spcBef>
                <a:spcPts val="0"/>
              </a:spcBef>
              <a:buClrTx/>
              <a:buNone/>
            </a:pPr>
            <a:r>
              <a:rPr lang="en-US" sz="6800" b="1" dirty="0">
                <a:solidFill>
                  <a:srgbClr val="00B050"/>
                </a:solidFill>
              </a:rPr>
              <a:t>THE CONSTITUTION.</a:t>
            </a:r>
          </a:p>
          <a:p>
            <a:pPr algn="just">
              <a:lnSpc>
                <a:spcPct val="120000"/>
              </a:lnSpc>
              <a:spcBef>
                <a:spcPts val="0"/>
              </a:spcBef>
              <a:buClrTx/>
              <a:buFont typeface="Wingdings" panose="05000000000000000000" pitchFamily="2" charset="2"/>
              <a:buChar char="q"/>
            </a:pPr>
            <a:r>
              <a:rPr lang="en-US" sz="6800" dirty="0">
                <a:solidFill>
                  <a:schemeClr val="tx1"/>
                </a:solidFill>
              </a:rPr>
              <a:t>This is a body of the basis of rules and principles by which a society has resolved to govern itself or regulate its affairs. </a:t>
            </a:r>
          </a:p>
          <a:p>
            <a:pPr algn="just">
              <a:lnSpc>
                <a:spcPct val="120000"/>
              </a:lnSpc>
              <a:spcBef>
                <a:spcPts val="0"/>
              </a:spcBef>
              <a:buClrTx/>
              <a:buFont typeface="Wingdings" panose="05000000000000000000" pitchFamily="2" charset="2"/>
              <a:buChar char="q"/>
            </a:pPr>
            <a:r>
              <a:rPr lang="en-US" sz="6800" dirty="0">
                <a:solidFill>
                  <a:schemeClr val="tx1"/>
                </a:solidFill>
              </a:rPr>
              <a:t>It contains the agreed contents of the political system.</a:t>
            </a:r>
          </a:p>
          <a:p>
            <a:pPr algn="just">
              <a:lnSpc>
                <a:spcPct val="120000"/>
              </a:lnSpc>
              <a:spcBef>
                <a:spcPts val="0"/>
              </a:spcBef>
              <a:buClrTx/>
              <a:buFont typeface="Wingdings" panose="05000000000000000000" pitchFamily="2" charset="2"/>
              <a:buChar char="q"/>
            </a:pPr>
            <a:r>
              <a:rPr lang="en-US" sz="6800" dirty="0">
                <a:solidFill>
                  <a:schemeClr val="tx1"/>
                </a:solidFill>
              </a:rPr>
              <a:t>It sets out the basic structure of Government. </a:t>
            </a:r>
          </a:p>
          <a:p>
            <a:pPr algn="just">
              <a:lnSpc>
                <a:spcPct val="120000"/>
              </a:lnSpc>
              <a:spcBef>
                <a:spcPts val="0"/>
              </a:spcBef>
              <a:buClrTx/>
              <a:buFont typeface="Wingdings" panose="05000000000000000000" pitchFamily="2" charset="2"/>
              <a:buChar char="q"/>
            </a:pPr>
            <a:r>
              <a:rPr lang="en-US" sz="6800" dirty="0">
                <a:solidFill>
                  <a:schemeClr val="tx1"/>
                </a:solidFill>
              </a:rPr>
              <a:t>It is the supreme law.</a:t>
            </a:r>
          </a:p>
          <a:p>
            <a:pPr algn="just">
              <a:lnSpc>
                <a:spcPct val="120000"/>
              </a:lnSpc>
              <a:spcBef>
                <a:spcPts val="0"/>
              </a:spcBef>
              <a:buClrTx/>
              <a:buFont typeface="Wingdings" panose="05000000000000000000" pitchFamily="2" charset="2"/>
              <a:buChar char="q"/>
            </a:pPr>
            <a:r>
              <a:rPr lang="en-US" sz="6800" dirty="0">
                <a:solidFill>
                  <a:schemeClr val="tx1"/>
                </a:solidFill>
              </a:rPr>
              <a:t>The Kenya Constitution is the supreme law of Kenya. It establishes the structure of the Kenyan government, and also defines the relationship between the government and the citizens of Kenya.</a:t>
            </a:r>
          </a:p>
          <a:p>
            <a:pPr marL="0" indent="0" algn="just">
              <a:lnSpc>
                <a:spcPct val="120000"/>
              </a:lnSpc>
              <a:spcBef>
                <a:spcPts val="0"/>
              </a:spcBef>
              <a:buClrTx/>
              <a:buNone/>
            </a:pPr>
            <a:r>
              <a:rPr lang="en-US" sz="6500" b="1" dirty="0">
                <a:solidFill>
                  <a:srgbClr val="00B050"/>
                </a:solidFill>
              </a:rPr>
              <a:t>CONSTITUTION CHAPTERS.</a:t>
            </a:r>
          </a:p>
          <a:p>
            <a:pPr marL="0" indent="0" algn="just">
              <a:lnSpc>
                <a:spcPct val="120000"/>
              </a:lnSpc>
              <a:spcBef>
                <a:spcPts val="0"/>
              </a:spcBef>
              <a:buClrTx/>
              <a:buNone/>
            </a:pPr>
            <a:r>
              <a:rPr lang="en-US" sz="6500" dirty="0">
                <a:solidFill>
                  <a:schemeClr val="tx1"/>
                </a:solidFill>
              </a:rPr>
              <a:t>The Kenyan Constitution is comprised of the following 18 Chapters:-</a:t>
            </a:r>
          </a:p>
          <a:p>
            <a:pPr algn="just">
              <a:lnSpc>
                <a:spcPct val="120000"/>
              </a:lnSpc>
              <a:spcBef>
                <a:spcPts val="0"/>
              </a:spcBef>
              <a:buClrTx/>
              <a:buFont typeface="Wingdings" panose="05000000000000000000" pitchFamily="2" charset="2"/>
              <a:buChar char="q"/>
            </a:pPr>
            <a:r>
              <a:rPr lang="en-US" sz="6500" dirty="0">
                <a:solidFill>
                  <a:schemeClr val="tx1"/>
                </a:solidFill>
              </a:rPr>
              <a:t>Chapter One: Sovereignty of the people and supremacy of the constitution.</a:t>
            </a:r>
          </a:p>
          <a:p>
            <a:pPr algn="just">
              <a:lnSpc>
                <a:spcPct val="120000"/>
              </a:lnSpc>
              <a:spcBef>
                <a:spcPts val="0"/>
              </a:spcBef>
              <a:buClrTx/>
              <a:buFont typeface="Wingdings" panose="05000000000000000000" pitchFamily="2" charset="2"/>
              <a:buChar char="q"/>
            </a:pPr>
            <a:r>
              <a:rPr lang="en-US" sz="6500" dirty="0">
                <a:solidFill>
                  <a:schemeClr val="tx1"/>
                </a:solidFill>
              </a:rPr>
              <a:t>Chapter Two: The republic.</a:t>
            </a:r>
          </a:p>
          <a:p>
            <a:pPr algn="just">
              <a:lnSpc>
                <a:spcPct val="120000"/>
              </a:lnSpc>
              <a:spcBef>
                <a:spcPts val="0"/>
              </a:spcBef>
              <a:buClrTx/>
              <a:buFont typeface="Wingdings" panose="05000000000000000000" pitchFamily="2" charset="2"/>
              <a:buChar char="q"/>
            </a:pPr>
            <a:r>
              <a:rPr lang="en-US" sz="6500" dirty="0">
                <a:solidFill>
                  <a:schemeClr val="tx1"/>
                </a:solidFill>
              </a:rPr>
              <a:t>Chapter Three: Citizenship.</a:t>
            </a:r>
          </a:p>
          <a:p>
            <a:pPr algn="just">
              <a:lnSpc>
                <a:spcPct val="120000"/>
              </a:lnSpc>
              <a:spcBef>
                <a:spcPts val="0"/>
              </a:spcBef>
              <a:buClrTx/>
              <a:buFont typeface="Wingdings" panose="05000000000000000000" pitchFamily="2" charset="2"/>
              <a:buChar char="q"/>
            </a:pPr>
            <a:r>
              <a:rPr lang="en-US" sz="6500" dirty="0">
                <a:solidFill>
                  <a:schemeClr val="tx1"/>
                </a:solidFill>
              </a:rPr>
              <a:t>Chapter Four: The bill of rights.</a:t>
            </a:r>
          </a:p>
          <a:p>
            <a:pPr algn="just">
              <a:lnSpc>
                <a:spcPct val="120000"/>
              </a:lnSpc>
              <a:spcBef>
                <a:spcPts val="0"/>
              </a:spcBef>
              <a:buClrTx/>
              <a:buFont typeface="Wingdings" panose="05000000000000000000" pitchFamily="2" charset="2"/>
              <a:buChar char="q"/>
            </a:pPr>
            <a:r>
              <a:rPr lang="en-US" sz="6500" dirty="0">
                <a:solidFill>
                  <a:schemeClr val="tx1"/>
                </a:solidFill>
              </a:rPr>
              <a:t>Chapter Five: Land and environment.</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142572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Chapter Six: Leadership and integrity.</a:t>
            </a:r>
          </a:p>
          <a:p>
            <a:pPr algn="just">
              <a:lnSpc>
                <a:spcPct val="120000"/>
              </a:lnSpc>
              <a:spcBef>
                <a:spcPts val="0"/>
              </a:spcBef>
              <a:buClrTx/>
              <a:buFont typeface="Wingdings" panose="05000000000000000000" pitchFamily="2" charset="2"/>
              <a:buChar char="q"/>
            </a:pPr>
            <a:r>
              <a:rPr lang="en-US" sz="2800" dirty="0">
                <a:solidFill>
                  <a:schemeClr val="tx1"/>
                </a:solidFill>
              </a:rPr>
              <a:t>Chapter Seven: Representation of the people.</a:t>
            </a:r>
          </a:p>
          <a:p>
            <a:pPr algn="just">
              <a:lnSpc>
                <a:spcPct val="120000"/>
              </a:lnSpc>
              <a:spcBef>
                <a:spcPts val="0"/>
              </a:spcBef>
              <a:buClrTx/>
              <a:buFont typeface="Wingdings" panose="05000000000000000000" pitchFamily="2" charset="2"/>
              <a:buChar char="q"/>
            </a:pPr>
            <a:r>
              <a:rPr lang="en-US" sz="2800" dirty="0">
                <a:solidFill>
                  <a:schemeClr val="tx1"/>
                </a:solidFill>
              </a:rPr>
              <a:t>Chapter Eight: The legislature.</a:t>
            </a:r>
          </a:p>
          <a:p>
            <a:pPr algn="just">
              <a:lnSpc>
                <a:spcPct val="120000"/>
              </a:lnSpc>
              <a:spcBef>
                <a:spcPts val="0"/>
              </a:spcBef>
              <a:buClrTx/>
              <a:buFont typeface="Wingdings" panose="05000000000000000000" pitchFamily="2" charset="2"/>
              <a:buChar char="q"/>
            </a:pPr>
            <a:r>
              <a:rPr lang="en-US" sz="2800" dirty="0">
                <a:solidFill>
                  <a:schemeClr val="tx1"/>
                </a:solidFill>
              </a:rPr>
              <a:t>Chapter Nine: The executive.</a:t>
            </a:r>
          </a:p>
          <a:p>
            <a:pPr algn="just">
              <a:lnSpc>
                <a:spcPct val="120000"/>
              </a:lnSpc>
              <a:spcBef>
                <a:spcPts val="0"/>
              </a:spcBef>
              <a:buClrTx/>
              <a:buFont typeface="Wingdings" panose="05000000000000000000" pitchFamily="2" charset="2"/>
              <a:buChar char="q"/>
            </a:pPr>
            <a:r>
              <a:rPr lang="en-US" sz="2800" dirty="0">
                <a:solidFill>
                  <a:schemeClr val="tx1"/>
                </a:solidFill>
              </a:rPr>
              <a:t>Chapter Ten: Judiciary.</a:t>
            </a:r>
          </a:p>
          <a:p>
            <a:pPr algn="just">
              <a:lnSpc>
                <a:spcPct val="120000"/>
              </a:lnSpc>
              <a:spcBef>
                <a:spcPts val="0"/>
              </a:spcBef>
              <a:buClrTx/>
              <a:buFont typeface="Wingdings" panose="05000000000000000000" pitchFamily="2" charset="2"/>
              <a:buChar char="q"/>
            </a:pPr>
            <a:r>
              <a:rPr lang="en-US" sz="2800" dirty="0">
                <a:solidFill>
                  <a:schemeClr val="tx1"/>
                </a:solidFill>
              </a:rPr>
              <a:t>Chapter Eleven: Devolved government.</a:t>
            </a:r>
          </a:p>
          <a:p>
            <a:pPr algn="just">
              <a:lnSpc>
                <a:spcPct val="120000"/>
              </a:lnSpc>
              <a:spcBef>
                <a:spcPts val="0"/>
              </a:spcBef>
              <a:buClrTx/>
              <a:buFont typeface="Wingdings" panose="05000000000000000000" pitchFamily="2" charset="2"/>
              <a:buChar char="q"/>
            </a:pPr>
            <a:r>
              <a:rPr lang="en-US" sz="2800" dirty="0">
                <a:solidFill>
                  <a:schemeClr val="tx1"/>
                </a:solidFill>
              </a:rPr>
              <a:t>Chapter Twelve: Public finance.</a:t>
            </a:r>
          </a:p>
          <a:p>
            <a:pPr algn="just">
              <a:lnSpc>
                <a:spcPct val="120000"/>
              </a:lnSpc>
              <a:spcBef>
                <a:spcPts val="0"/>
              </a:spcBef>
              <a:buClrTx/>
              <a:buFont typeface="Wingdings" panose="05000000000000000000" pitchFamily="2" charset="2"/>
              <a:buChar char="q"/>
            </a:pPr>
            <a:r>
              <a:rPr lang="en-US" sz="2800" dirty="0">
                <a:solidFill>
                  <a:schemeClr val="tx1"/>
                </a:solidFill>
              </a:rPr>
              <a:t>Chapter Thirteen: The public service.</a:t>
            </a:r>
          </a:p>
          <a:p>
            <a:pPr algn="just">
              <a:lnSpc>
                <a:spcPct val="120000"/>
              </a:lnSpc>
              <a:spcBef>
                <a:spcPts val="0"/>
              </a:spcBef>
              <a:buClrTx/>
              <a:buFont typeface="Wingdings" panose="05000000000000000000" pitchFamily="2" charset="2"/>
              <a:buChar char="q"/>
            </a:pPr>
            <a:r>
              <a:rPr lang="en-US" sz="2800" dirty="0">
                <a:solidFill>
                  <a:schemeClr val="tx1"/>
                </a:solidFill>
              </a:rPr>
              <a:t>Chapter Fourteen: National security.</a:t>
            </a:r>
          </a:p>
          <a:p>
            <a:pPr algn="just">
              <a:lnSpc>
                <a:spcPct val="120000"/>
              </a:lnSpc>
              <a:spcBef>
                <a:spcPts val="0"/>
              </a:spcBef>
              <a:buClrTx/>
              <a:buFont typeface="Wingdings" panose="05000000000000000000" pitchFamily="2" charset="2"/>
              <a:buChar char="q"/>
            </a:pPr>
            <a:r>
              <a:rPr lang="en-US" sz="2800" dirty="0">
                <a:solidFill>
                  <a:schemeClr val="tx1"/>
                </a:solidFill>
              </a:rPr>
              <a:t>Chapter Fifteen: Commissions and independent offices.</a:t>
            </a:r>
          </a:p>
          <a:p>
            <a:pPr algn="just">
              <a:lnSpc>
                <a:spcPct val="120000"/>
              </a:lnSpc>
              <a:spcBef>
                <a:spcPts val="0"/>
              </a:spcBef>
              <a:buClrTx/>
              <a:buFont typeface="Wingdings" panose="05000000000000000000" pitchFamily="2" charset="2"/>
              <a:buChar char="q"/>
            </a:pPr>
            <a:r>
              <a:rPr lang="en-US" sz="2800" dirty="0">
                <a:solidFill>
                  <a:schemeClr val="tx1"/>
                </a:solidFill>
              </a:rPr>
              <a:t>Chapter Sixteen: Amendment of the constitution.</a:t>
            </a:r>
          </a:p>
          <a:p>
            <a:pPr algn="just">
              <a:lnSpc>
                <a:spcPct val="120000"/>
              </a:lnSpc>
              <a:spcBef>
                <a:spcPts val="0"/>
              </a:spcBef>
              <a:buClrTx/>
              <a:buFont typeface="Wingdings" panose="05000000000000000000" pitchFamily="2" charset="2"/>
              <a:buChar char="q"/>
            </a:pPr>
            <a:r>
              <a:rPr lang="en-US" sz="2800" dirty="0">
                <a:solidFill>
                  <a:schemeClr val="tx1"/>
                </a:solidFill>
              </a:rPr>
              <a:t>Chapter Seventeen: General provisions.</a:t>
            </a:r>
          </a:p>
          <a:p>
            <a:pPr algn="just">
              <a:lnSpc>
                <a:spcPct val="120000"/>
              </a:lnSpc>
              <a:spcBef>
                <a:spcPts val="0"/>
              </a:spcBef>
              <a:buClrTx/>
              <a:buFont typeface="Wingdings" panose="05000000000000000000" pitchFamily="2" charset="2"/>
              <a:buChar char="q"/>
            </a:pPr>
            <a:r>
              <a:rPr lang="en-US" sz="2800" dirty="0">
                <a:solidFill>
                  <a:schemeClr val="tx1"/>
                </a:solidFill>
              </a:rPr>
              <a:t>Chapter Eighteen: Transitional and consequential provisions.</a:t>
            </a:r>
          </a:p>
          <a:p>
            <a:pPr marL="0" indent="0" algn="just">
              <a:lnSpc>
                <a:spcPct val="120000"/>
              </a:lnSpc>
              <a:spcBef>
                <a:spcPts val="0"/>
              </a:spcBef>
              <a:buClrTx/>
              <a:buNone/>
            </a:pPr>
            <a:r>
              <a:rPr lang="en-US" sz="2800" b="1" dirty="0">
                <a:solidFill>
                  <a:schemeClr val="tx1"/>
                </a:solidFill>
              </a:rPr>
              <a:t>Kenya’s new constitution was enacted on 27th August 2010 replacing the old one that had been in place since Kenya’s Independence in 1963.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797058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SUPREMACY OF THE CONSTITUTION.</a:t>
            </a:r>
          </a:p>
          <a:p>
            <a:pPr marL="0" indent="0" algn="just">
              <a:lnSpc>
                <a:spcPct val="120000"/>
              </a:lnSpc>
              <a:spcBef>
                <a:spcPts val="0"/>
              </a:spcBef>
              <a:buClrTx/>
              <a:buNone/>
            </a:pPr>
            <a:r>
              <a:rPr lang="en-US" sz="2800" dirty="0">
                <a:solidFill>
                  <a:schemeClr val="tx1"/>
                </a:solidFill>
              </a:rPr>
              <a:t>The supremacy of the Constitution as source of law is manifested in various ways:-</a:t>
            </a:r>
          </a:p>
          <a:p>
            <a:pPr marL="0" indent="0" algn="just">
              <a:lnSpc>
                <a:spcPct val="120000"/>
              </a:lnSpc>
              <a:spcBef>
                <a:spcPts val="0"/>
              </a:spcBef>
              <a:buClrTx/>
              <a:buNone/>
            </a:pPr>
            <a:r>
              <a:rPr lang="en-US" sz="2800" dirty="0">
                <a:solidFill>
                  <a:schemeClr val="tx1"/>
                </a:solidFill>
              </a:rPr>
              <a:t>1)All other laws derive their validity from the Constitution.</a:t>
            </a:r>
          </a:p>
          <a:p>
            <a:pPr marL="0" indent="0" algn="just">
              <a:lnSpc>
                <a:spcPct val="120000"/>
              </a:lnSpc>
              <a:spcBef>
                <a:spcPts val="0"/>
              </a:spcBef>
              <a:buClrTx/>
              <a:buNone/>
            </a:pPr>
            <a:r>
              <a:rPr lang="en-US" sz="2800" dirty="0">
                <a:solidFill>
                  <a:schemeClr val="tx1"/>
                </a:solidFill>
              </a:rPr>
              <a:t>2)It proclaims its supremacy. Section 2 of the Constitution provides inter alia (among other things) “The Constitution is the Constitution of the Republic of Kenya and shall take the force of law throughout Kenya, if any other law is inconsistent with this Constitution, this Constitution will prevail and the other law shall to the extent of its inconsistency be void”.</a:t>
            </a:r>
          </a:p>
          <a:p>
            <a:pPr marL="0" indent="0" algn="just">
              <a:lnSpc>
                <a:spcPct val="120000"/>
              </a:lnSpc>
              <a:spcBef>
                <a:spcPts val="0"/>
              </a:spcBef>
              <a:buClrTx/>
              <a:buNone/>
            </a:pPr>
            <a:r>
              <a:rPr lang="en-US" sz="2800" b="1" dirty="0">
                <a:solidFill>
                  <a:srgbClr val="00B050"/>
                </a:solidFill>
              </a:rPr>
              <a:t>The rights Guaranteed by the Constitution</a:t>
            </a:r>
          </a:p>
          <a:p>
            <a:pPr algn="just">
              <a:lnSpc>
                <a:spcPct val="120000"/>
              </a:lnSpc>
              <a:spcBef>
                <a:spcPts val="0"/>
              </a:spcBef>
              <a:buClrTx/>
              <a:buFont typeface="Wingdings" panose="05000000000000000000" pitchFamily="2" charset="2"/>
              <a:buChar char="q"/>
            </a:pPr>
            <a:r>
              <a:rPr lang="en-US" sz="2800" dirty="0">
                <a:solidFill>
                  <a:schemeClr val="tx1"/>
                </a:solidFill>
              </a:rPr>
              <a:t>Right to life. </a:t>
            </a:r>
          </a:p>
          <a:p>
            <a:pPr algn="just">
              <a:lnSpc>
                <a:spcPct val="120000"/>
              </a:lnSpc>
              <a:spcBef>
                <a:spcPts val="0"/>
              </a:spcBef>
              <a:buClrTx/>
              <a:buFont typeface="Wingdings" panose="05000000000000000000" pitchFamily="2" charset="2"/>
              <a:buChar char="q"/>
            </a:pPr>
            <a:r>
              <a:rPr lang="en-US" sz="2800" dirty="0">
                <a:solidFill>
                  <a:schemeClr val="tx1"/>
                </a:solidFill>
              </a:rPr>
              <a:t>Right to personal liberty. </a:t>
            </a:r>
          </a:p>
          <a:p>
            <a:pPr algn="just">
              <a:lnSpc>
                <a:spcPct val="120000"/>
              </a:lnSpc>
              <a:spcBef>
                <a:spcPts val="0"/>
              </a:spcBef>
              <a:buClrTx/>
              <a:buFont typeface="Wingdings" panose="05000000000000000000" pitchFamily="2" charset="2"/>
              <a:buChar char="q"/>
            </a:pPr>
            <a:r>
              <a:rPr lang="en-US" sz="2800" dirty="0">
                <a:solidFill>
                  <a:schemeClr val="tx1"/>
                </a:solidFill>
              </a:rPr>
              <a:t>Right to property. </a:t>
            </a:r>
          </a:p>
          <a:p>
            <a:pPr algn="just">
              <a:lnSpc>
                <a:spcPct val="120000"/>
              </a:lnSpc>
              <a:spcBef>
                <a:spcPts val="0"/>
              </a:spcBef>
              <a:buClrTx/>
              <a:buFont typeface="Wingdings" panose="05000000000000000000" pitchFamily="2" charset="2"/>
              <a:buChar char="q"/>
            </a:pPr>
            <a:r>
              <a:rPr lang="en-US" sz="2800" dirty="0">
                <a:solidFill>
                  <a:schemeClr val="tx1"/>
                </a:solidFill>
              </a:rPr>
              <a:t>Right to protection of law.</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6156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2800" b="1" dirty="0">
                <a:solidFill>
                  <a:srgbClr val="00B050"/>
                </a:solidFill>
              </a:rPr>
              <a:t>PUBLIC HEALTH ACT – CAP 242 LAWS OF KENYA.</a:t>
            </a:r>
          </a:p>
          <a:p>
            <a:pPr marL="0" indent="0" algn="just">
              <a:lnSpc>
                <a:spcPct val="120000"/>
              </a:lnSpc>
              <a:spcBef>
                <a:spcPts val="0"/>
              </a:spcBef>
              <a:buClrTx/>
              <a:buNone/>
            </a:pPr>
            <a:r>
              <a:rPr lang="en-US" sz="3100" dirty="0"/>
              <a:t>PART III – NOTIFICATION OF INFECTIOUS DISEASES.</a:t>
            </a:r>
          </a:p>
          <a:p>
            <a:pPr marL="0" indent="0" algn="just">
              <a:lnSpc>
                <a:spcPct val="120000"/>
              </a:lnSpc>
              <a:spcBef>
                <a:spcPts val="0"/>
              </a:spcBef>
              <a:buClrTx/>
              <a:buNone/>
            </a:pPr>
            <a:r>
              <a:rPr lang="en-US" sz="3100" dirty="0"/>
              <a:t>17. Application of Part.</a:t>
            </a:r>
          </a:p>
          <a:p>
            <a:pPr marL="0" indent="0" algn="just">
              <a:lnSpc>
                <a:spcPct val="120000"/>
              </a:lnSpc>
              <a:spcBef>
                <a:spcPts val="0"/>
              </a:spcBef>
              <a:buClrTx/>
              <a:buNone/>
            </a:pPr>
            <a:r>
              <a:rPr lang="en-US" sz="3100" dirty="0"/>
              <a:t>18. Notification of infectious diseases.</a:t>
            </a:r>
          </a:p>
          <a:p>
            <a:pPr marL="0" indent="0" algn="just">
              <a:lnSpc>
                <a:spcPct val="120000"/>
              </a:lnSpc>
              <a:spcBef>
                <a:spcPts val="0"/>
              </a:spcBef>
              <a:buClrTx/>
              <a:buNone/>
            </a:pPr>
            <a:r>
              <a:rPr lang="en-US" sz="3100" dirty="0"/>
              <a:t>17. Application of Part.</a:t>
            </a:r>
          </a:p>
          <a:p>
            <a:pPr marL="0" indent="0" algn="just">
              <a:lnSpc>
                <a:spcPct val="120000"/>
              </a:lnSpc>
              <a:spcBef>
                <a:spcPts val="0"/>
              </a:spcBef>
              <a:buClrTx/>
              <a:buNone/>
            </a:pPr>
            <a:r>
              <a:rPr lang="en-US" sz="3100" dirty="0"/>
              <a:t>18. Notification of infectious diseases.</a:t>
            </a:r>
          </a:p>
          <a:p>
            <a:pPr marL="0" indent="0" algn="just">
              <a:lnSpc>
                <a:spcPct val="120000"/>
              </a:lnSpc>
              <a:spcBef>
                <a:spcPts val="0"/>
              </a:spcBef>
              <a:buClrTx/>
              <a:buNone/>
            </a:pPr>
            <a:r>
              <a:rPr lang="en-US" sz="3100" dirty="0"/>
              <a:t>PART IV – PREVENTION AND SUPPRESSION OF INFECTIOUS DISEASES</a:t>
            </a:r>
          </a:p>
          <a:p>
            <a:pPr marL="0" indent="0" algn="just">
              <a:lnSpc>
                <a:spcPct val="120000"/>
              </a:lnSpc>
              <a:spcBef>
                <a:spcPts val="0"/>
              </a:spcBef>
              <a:buClrTx/>
              <a:buNone/>
            </a:pPr>
            <a:r>
              <a:rPr lang="en-US" sz="3100" dirty="0"/>
              <a:t>21. Inspection of infected premises and examination of persons suspected to be suffering from infectious disease.</a:t>
            </a:r>
          </a:p>
          <a:p>
            <a:pPr marL="0" indent="0" algn="just">
              <a:lnSpc>
                <a:spcPct val="120000"/>
              </a:lnSpc>
              <a:spcBef>
                <a:spcPts val="0"/>
              </a:spcBef>
              <a:buClrTx/>
              <a:buNone/>
            </a:pPr>
            <a:r>
              <a:rPr lang="en-US" sz="3100" dirty="0"/>
              <a:t>22. Health authority to cause premises to be cleansed and disinfected.</a:t>
            </a:r>
          </a:p>
          <a:p>
            <a:pPr marL="0" indent="0" algn="just">
              <a:lnSpc>
                <a:spcPct val="120000"/>
              </a:lnSpc>
              <a:spcBef>
                <a:spcPts val="0"/>
              </a:spcBef>
              <a:buClrTx/>
              <a:buNone/>
            </a:pPr>
            <a:r>
              <a:rPr lang="en-US" sz="3100" dirty="0"/>
              <a:t>23. Destruction of infected bedding.</a:t>
            </a:r>
          </a:p>
          <a:p>
            <a:pPr marL="0" indent="0" algn="just">
              <a:lnSpc>
                <a:spcPct val="120000"/>
              </a:lnSpc>
              <a:spcBef>
                <a:spcPts val="0"/>
              </a:spcBef>
              <a:buClrTx/>
              <a:buNone/>
            </a:pPr>
            <a:r>
              <a:rPr lang="en-US" sz="3100" dirty="0"/>
              <a:t>24. Provision of means of disinfection.</a:t>
            </a:r>
          </a:p>
          <a:p>
            <a:pPr marL="0" indent="0" algn="just">
              <a:lnSpc>
                <a:spcPct val="120000"/>
              </a:lnSpc>
              <a:spcBef>
                <a:spcPts val="0"/>
              </a:spcBef>
              <a:buClrTx/>
              <a:buNone/>
            </a:pPr>
            <a:r>
              <a:rPr lang="en-US" sz="3100" dirty="0"/>
              <a:t>25. Provision of conveyance for infected persons.</a:t>
            </a:r>
          </a:p>
          <a:p>
            <a:pPr marL="0" indent="0" algn="just">
              <a:lnSpc>
                <a:spcPct val="120000"/>
              </a:lnSpc>
              <a:spcBef>
                <a:spcPts val="0"/>
              </a:spcBef>
              <a:buClrTx/>
              <a:buNone/>
            </a:pPr>
            <a:r>
              <a:rPr lang="en-US" sz="3100" dirty="0"/>
              <a:t>26. Removal to hospital of infected persons.</a:t>
            </a:r>
          </a:p>
          <a:p>
            <a:pPr marL="0" indent="0" algn="just">
              <a:lnSpc>
                <a:spcPct val="120000"/>
              </a:lnSpc>
              <a:spcBef>
                <a:spcPts val="0"/>
              </a:spcBef>
              <a:buClrTx/>
              <a:buNone/>
            </a:pPr>
            <a:r>
              <a:rPr lang="en-US" sz="3100" dirty="0"/>
              <a:t>27. Isolation of persons who have been exposed to infection.</a:t>
            </a:r>
          </a:p>
          <a:p>
            <a:pPr marL="0" indent="0" algn="just">
              <a:lnSpc>
                <a:spcPct val="120000"/>
              </a:lnSpc>
              <a:spcBef>
                <a:spcPts val="0"/>
              </a:spcBef>
              <a:buClrTx/>
              <a:buNone/>
            </a:pPr>
            <a:r>
              <a:rPr lang="en-US" sz="3100" dirty="0"/>
              <a:t>28. Penalty for exposure of infected persons and things.</a:t>
            </a:r>
          </a:p>
          <a:p>
            <a:pPr marL="0" indent="0" algn="just">
              <a:lnSpc>
                <a:spcPct val="120000"/>
              </a:lnSpc>
              <a:spcBef>
                <a:spcPts val="0"/>
              </a:spcBef>
              <a:buClrTx/>
              <a:buNone/>
            </a:pPr>
            <a:r>
              <a:rPr lang="en-US" sz="3100" dirty="0"/>
              <a:t>37. Health authority to see to execution of rules.</a:t>
            </a:r>
          </a:p>
          <a:p>
            <a:pPr marL="0" indent="0" algn="just">
              <a:lnSpc>
                <a:spcPct val="120000"/>
              </a:lnSpc>
              <a:spcBef>
                <a:spcPts val="0"/>
              </a:spcBef>
              <a:buClrTx/>
              <a:buNone/>
            </a:pPr>
            <a:r>
              <a:rPr lang="en-US" sz="3100" dirty="0"/>
              <a:t>38. Power of entry.</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166185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dirty="0">
                <a:solidFill>
                  <a:schemeClr val="tx1"/>
                </a:solidFill>
              </a:rPr>
              <a:t>PART V – VENEREAL DISEASES.</a:t>
            </a:r>
          </a:p>
          <a:p>
            <a:pPr marL="0" indent="0" algn="just">
              <a:lnSpc>
                <a:spcPct val="120000"/>
              </a:lnSpc>
              <a:spcBef>
                <a:spcPts val="0"/>
              </a:spcBef>
              <a:buClrTx/>
              <a:buNone/>
            </a:pPr>
            <a:r>
              <a:rPr lang="en-US" sz="3100" dirty="0">
                <a:solidFill>
                  <a:schemeClr val="tx1"/>
                </a:solidFill>
              </a:rPr>
              <a:t>43. Venereal diseases.</a:t>
            </a:r>
          </a:p>
          <a:p>
            <a:pPr marL="0" indent="0" algn="just">
              <a:lnSpc>
                <a:spcPct val="120000"/>
              </a:lnSpc>
              <a:spcBef>
                <a:spcPts val="0"/>
              </a:spcBef>
              <a:buClrTx/>
              <a:buNone/>
            </a:pPr>
            <a:r>
              <a:rPr lang="en-US" sz="3100" dirty="0">
                <a:solidFill>
                  <a:schemeClr val="tx1"/>
                </a:solidFill>
              </a:rPr>
              <a:t>44. Persons suffering from venereal disease to have themselves treated until cured.</a:t>
            </a:r>
          </a:p>
          <a:p>
            <a:pPr marL="0" indent="0" algn="just">
              <a:lnSpc>
                <a:spcPct val="120000"/>
              </a:lnSpc>
              <a:spcBef>
                <a:spcPts val="0"/>
              </a:spcBef>
              <a:buClrTx/>
              <a:buNone/>
            </a:pPr>
            <a:r>
              <a:rPr lang="en-US" sz="3100" dirty="0">
                <a:solidFill>
                  <a:schemeClr val="tx1"/>
                </a:solidFill>
              </a:rPr>
              <a:t>45. Duties of medical practitioners.</a:t>
            </a:r>
          </a:p>
          <a:p>
            <a:pPr marL="0" indent="0" algn="just">
              <a:lnSpc>
                <a:spcPct val="120000"/>
              </a:lnSpc>
              <a:spcBef>
                <a:spcPts val="0"/>
              </a:spcBef>
              <a:buClrTx/>
              <a:buNone/>
            </a:pPr>
            <a:r>
              <a:rPr lang="en-US" sz="3100" dirty="0">
                <a:solidFill>
                  <a:schemeClr val="tx1"/>
                </a:solidFill>
              </a:rPr>
              <a:t>46. Duties of parents or guardians of infected children.</a:t>
            </a:r>
          </a:p>
          <a:p>
            <a:pPr marL="0" indent="0" algn="just">
              <a:lnSpc>
                <a:spcPct val="120000"/>
              </a:lnSpc>
              <a:spcBef>
                <a:spcPts val="0"/>
              </a:spcBef>
              <a:buClrTx/>
              <a:buNone/>
            </a:pPr>
            <a:r>
              <a:rPr lang="en-US" sz="3100" dirty="0">
                <a:solidFill>
                  <a:schemeClr val="tx1"/>
                </a:solidFill>
              </a:rPr>
              <a:t>PART VII – LEPROSY.</a:t>
            </a:r>
          </a:p>
          <a:p>
            <a:pPr marL="0" indent="0" algn="just">
              <a:lnSpc>
                <a:spcPct val="120000"/>
              </a:lnSpc>
              <a:spcBef>
                <a:spcPts val="0"/>
              </a:spcBef>
              <a:buClrTx/>
              <a:buNone/>
            </a:pPr>
            <a:r>
              <a:rPr lang="en-US" sz="3100" dirty="0">
                <a:solidFill>
                  <a:schemeClr val="tx1"/>
                </a:solidFill>
              </a:rPr>
              <a:t>76. Interpretation of Part-</a:t>
            </a:r>
          </a:p>
          <a:p>
            <a:pPr marL="0" indent="0" algn="just">
              <a:lnSpc>
                <a:spcPct val="120000"/>
              </a:lnSpc>
              <a:spcBef>
                <a:spcPts val="0"/>
              </a:spcBef>
              <a:buClrTx/>
              <a:buNone/>
            </a:pPr>
            <a:r>
              <a:rPr lang="en-US" sz="3100" dirty="0">
                <a:solidFill>
                  <a:schemeClr val="tx1"/>
                </a:solidFill>
              </a:rPr>
              <a:t>PART IX – SANITATION AND HOUSING.</a:t>
            </a:r>
          </a:p>
          <a:p>
            <a:pPr marL="0" indent="0" algn="just">
              <a:lnSpc>
                <a:spcPct val="120000"/>
              </a:lnSpc>
              <a:spcBef>
                <a:spcPts val="0"/>
              </a:spcBef>
              <a:buClrTx/>
              <a:buNone/>
            </a:pPr>
            <a:r>
              <a:rPr lang="en-US" sz="3100" dirty="0">
                <a:solidFill>
                  <a:schemeClr val="tx1"/>
                </a:solidFill>
              </a:rPr>
              <a:t>PART X – PROTECTION OF FOODSTUFFS.</a:t>
            </a:r>
          </a:p>
          <a:p>
            <a:pPr marL="0" indent="0" algn="just">
              <a:lnSpc>
                <a:spcPct val="120000"/>
              </a:lnSpc>
              <a:spcBef>
                <a:spcPts val="0"/>
              </a:spcBef>
              <a:buClrTx/>
              <a:buNone/>
            </a:pPr>
            <a:r>
              <a:rPr lang="en-US" sz="3100" dirty="0">
                <a:solidFill>
                  <a:schemeClr val="tx1"/>
                </a:solidFill>
              </a:rPr>
              <a:t>PART XI – PUBLIC WATER SUPPLIES, MEAT, MILK AND OTHER ARTICLES OF FOOD.</a:t>
            </a:r>
          </a:p>
          <a:p>
            <a:pPr marL="0" indent="0" algn="just">
              <a:lnSpc>
                <a:spcPct val="120000"/>
              </a:lnSpc>
              <a:spcBef>
                <a:spcPts val="0"/>
              </a:spcBef>
              <a:buClrTx/>
              <a:buNone/>
            </a:pPr>
            <a:r>
              <a:rPr lang="en-US" sz="3100" dirty="0">
                <a:solidFill>
                  <a:schemeClr val="tx1"/>
                </a:solidFill>
              </a:rPr>
              <a:t>PART XII – PREVENTION AND DESTRUCTION OF MOSQUITOES.</a:t>
            </a:r>
          </a:p>
          <a:p>
            <a:pPr marL="0" indent="0" algn="just">
              <a:lnSpc>
                <a:spcPct val="120000"/>
              </a:lnSpc>
              <a:spcBef>
                <a:spcPts val="0"/>
              </a:spcBef>
              <a:buClrTx/>
              <a:buNone/>
            </a:pPr>
            <a:r>
              <a:rPr lang="en-US" sz="3100" dirty="0">
                <a:solidFill>
                  <a:schemeClr val="tx1"/>
                </a:solidFill>
              </a:rPr>
              <a:t>PART XIII – CEMETERIES………………………………………….</a:t>
            </a:r>
          </a:p>
          <a:p>
            <a:pPr marL="0" indent="0" algn="just">
              <a:lnSpc>
                <a:spcPct val="120000"/>
              </a:lnSpc>
              <a:spcBef>
                <a:spcPts val="0"/>
              </a:spcBef>
              <a:buClrTx/>
              <a:buNone/>
            </a:pPr>
            <a:r>
              <a:rPr lang="en-US" sz="3100" dirty="0">
                <a:solidFill>
                  <a:schemeClr val="tx1"/>
                </a:solidFill>
              </a:rPr>
              <a:t>PART XIV – GENERAL……………………………………………….</a:t>
            </a:r>
          </a:p>
          <a:p>
            <a:pPr marL="0" indent="0" algn="just">
              <a:lnSpc>
                <a:spcPct val="120000"/>
              </a:lnSpc>
              <a:spcBef>
                <a:spcPts val="0"/>
              </a:spcBef>
              <a:buClrTx/>
              <a:buNone/>
            </a:pPr>
            <a:r>
              <a:rPr lang="en-US" sz="3100" dirty="0">
                <a:solidFill>
                  <a:schemeClr val="tx1"/>
                </a:solidFill>
              </a:rPr>
              <a:t>PART XV – MISCELLANEOUS PROVISIONS…………………….</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656736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Occupational health and safety:</a:t>
            </a:r>
          </a:p>
          <a:p>
            <a:pPr algn="just">
              <a:lnSpc>
                <a:spcPct val="120000"/>
              </a:lnSpc>
              <a:spcBef>
                <a:spcPts val="0"/>
              </a:spcBef>
              <a:buClrTx/>
              <a:buFont typeface="Wingdings" panose="05000000000000000000" pitchFamily="2" charset="2"/>
              <a:buChar char="q"/>
            </a:pPr>
            <a:r>
              <a:rPr lang="en-US" sz="2600" b="1" dirty="0"/>
              <a:t>Occupational health</a:t>
            </a:r>
            <a:r>
              <a:rPr lang="en-US" sz="2600" dirty="0"/>
              <a:t> is the physical, mental and social wellbeing of a person in relation to their work and working environment, as well as their adjustment to work and the adjustment of work to them.</a:t>
            </a:r>
          </a:p>
          <a:p>
            <a:pPr algn="just">
              <a:lnSpc>
                <a:spcPct val="120000"/>
              </a:lnSpc>
              <a:spcBef>
                <a:spcPts val="0"/>
              </a:spcBef>
              <a:buClrTx/>
              <a:buFont typeface="Wingdings" panose="05000000000000000000" pitchFamily="2" charset="2"/>
              <a:buChar char="q"/>
            </a:pPr>
            <a:r>
              <a:rPr lang="en-US" sz="2600" b="1" dirty="0"/>
              <a:t>Occupational health hazard: </a:t>
            </a:r>
            <a:r>
              <a:rPr lang="en-US" sz="2600" dirty="0"/>
              <a:t>An occupational health hazard is any condition of a job that can result in illness or injury, a source of danger, a possibility of incurring a loss or misfortune.</a:t>
            </a:r>
          </a:p>
          <a:p>
            <a:pPr algn="just">
              <a:lnSpc>
                <a:spcPct val="120000"/>
              </a:lnSpc>
              <a:spcBef>
                <a:spcPts val="0"/>
              </a:spcBef>
              <a:buClrTx/>
              <a:buFont typeface="Wingdings" panose="05000000000000000000" pitchFamily="2" charset="2"/>
              <a:buChar char="q"/>
            </a:pPr>
            <a:r>
              <a:rPr lang="en-US" sz="2600" b="1" dirty="0"/>
              <a:t>Hazard</a:t>
            </a:r>
            <a:r>
              <a:rPr lang="en-US" sz="2600" dirty="0"/>
              <a:t> - Potential source of harm or adverse health effect on a person or persons</a:t>
            </a:r>
          </a:p>
          <a:p>
            <a:pPr algn="just">
              <a:lnSpc>
                <a:spcPct val="120000"/>
              </a:lnSpc>
              <a:spcBef>
                <a:spcPts val="0"/>
              </a:spcBef>
              <a:buClrTx/>
              <a:buFont typeface="Wingdings" panose="05000000000000000000" pitchFamily="2" charset="2"/>
              <a:buChar char="q"/>
            </a:pPr>
            <a:r>
              <a:rPr lang="en-US" sz="2600" dirty="0"/>
              <a:t>Exposure to a hazard may produce immediate (acute), medium or long- term (chronic) effects</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271045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Some occupational diseases may take long to manifest e.g. Mesothelioma due to asbestos</a:t>
            </a:r>
          </a:p>
          <a:p>
            <a:pPr algn="just">
              <a:lnSpc>
                <a:spcPct val="120000"/>
              </a:lnSpc>
              <a:spcBef>
                <a:spcPts val="0"/>
              </a:spcBef>
              <a:buClrTx/>
              <a:buFont typeface="Wingdings" panose="05000000000000000000" pitchFamily="2" charset="2"/>
              <a:buChar char="q"/>
            </a:pPr>
            <a:r>
              <a:rPr lang="en-US" sz="2800" b="1" dirty="0">
                <a:solidFill>
                  <a:schemeClr val="tx1"/>
                </a:solidFill>
              </a:rPr>
              <a:t>Risk</a:t>
            </a:r>
            <a:r>
              <a:rPr lang="en-US" sz="2800" dirty="0">
                <a:solidFill>
                  <a:schemeClr val="tx1"/>
                </a:solidFill>
              </a:rPr>
              <a:t> is the probability of occurrence of an adverse event from a substance on a worker or the environment combined with the magnitude of the consequence of that adverse effect</a:t>
            </a:r>
          </a:p>
          <a:p>
            <a:pPr algn="just">
              <a:lnSpc>
                <a:spcPct val="120000"/>
              </a:lnSpc>
              <a:spcBef>
                <a:spcPts val="0"/>
              </a:spcBef>
              <a:buClrTx/>
              <a:buFont typeface="Wingdings" panose="05000000000000000000" pitchFamily="2" charset="2"/>
              <a:buChar char="q"/>
            </a:pPr>
            <a:r>
              <a:rPr lang="en-US" sz="2800" dirty="0">
                <a:solidFill>
                  <a:schemeClr val="tx1"/>
                </a:solidFill>
              </a:rPr>
              <a:t> </a:t>
            </a:r>
            <a:r>
              <a:rPr lang="en-US" sz="2800" b="1" dirty="0">
                <a:solidFill>
                  <a:schemeClr val="tx1"/>
                </a:solidFill>
              </a:rPr>
              <a:t>Work areas </a:t>
            </a:r>
            <a:r>
              <a:rPr lang="en-US" sz="2800" dirty="0">
                <a:solidFill>
                  <a:schemeClr val="tx1"/>
                </a:solidFill>
              </a:rPr>
              <a:t>- Office work, clinical areas, production processes, transportation and other specific work areas (e.g. kitchen, stores, workshops etc.).</a:t>
            </a:r>
          </a:p>
          <a:p>
            <a:pPr algn="just">
              <a:lnSpc>
                <a:spcPct val="120000"/>
              </a:lnSpc>
              <a:spcBef>
                <a:spcPts val="0"/>
              </a:spcBef>
              <a:buClrTx/>
              <a:buFont typeface="Wingdings" panose="05000000000000000000" pitchFamily="2" charset="2"/>
              <a:buChar char="q"/>
            </a:pPr>
            <a:r>
              <a:rPr lang="en-US" sz="2800" b="1" dirty="0">
                <a:solidFill>
                  <a:schemeClr val="tx1"/>
                </a:solidFill>
              </a:rPr>
              <a:t>Accident: </a:t>
            </a:r>
            <a:r>
              <a:rPr lang="en-US" sz="2800" dirty="0">
                <a:solidFill>
                  <a:schemeClr val="tx1"/>
                </a:solidFill>
              </a:rPr>
              <a:t>An unforeseen and undesired event that results in harm to people, damage to property, loss to process or damage to the environment. </a:t>
            </a:r>
          </a:p>
          <a:p>
            <a:pPr algn="just">
              <a:lnSpc>
                <a:spcPct val="120000"/>
              </a:lnSpc>
              <a:spcBef>
                <a:spcPts val="0"/>
              </a:spcBef>
              <a:buClrTx/>
              <a:buFont typeface="Wingdings" panose="05000000000000000000" pitchFamily="2" charset="2"/>
              <a:buChar char="q"/>
            </a:pPr>
            <a:r>
              <a:rPr lang="en-US" sz="2800" dirty="0">
                <a:solidFill>
                  <a:schemeClr val="tx1"/>
                </a:solidFill>
              </a:rPr>
              <a:t>The scope of occupational health safety includes prevention and control of hazards, curative and rehabilitative programs.</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4723763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dirty="0">
                <a:solidFill>
                  <a:srgbClr val="00B050"/>
                </a:solidFill>
              </a:rPr>
              <a:t>According to WHO (1995), </a:t>
            </a:r>
            <a:r>
              <a:rPr lang="en-US" sz="2800" b="1" dirty="0">
                <a:solidFill>
                  <a:srgbClr val="00B050"/>
                </a:solidFill>
              </a:rPr>
              <a:t>occupational safety and health</a:t>
            </a:r>
            <a:r>
              <a:rPr lang="en-US" sz="2800" dirty="0">
                <a:solidFill>
                  <a:srgbClr val="00B050"/>
                </a:solidFill>
              </a:rPr>
              <a:t> can be defined as a multidisciplinary activity aiming at:</a:t>
            </a:r>
          </a:p>
          <a:p>
            <a:pPr algn="just">
              <a:lnSpc>
                <a:spcPct val="120000"/>
              </a:lnSpc>
              <a:spcBef>
                <a:spcPts val="0"/>
              </a:spcBef>
              <a:buClrTx/>
              <a:buFont typeface="Wingdings" panose="05000000000000000000" pitchFamily="2" charset="2"/>
              <a:buChar char="q"/>
            </a:pPr>
            <a:r>
              <a:rPr lang="en-US" sz="2800" dirty="0">
                <a:solidFill>
                  <a:schemeClr val="tx1"/>
                </a:solidFill>
              </a:rPr>
              <a:t>Protection and promotion of the health of workers by eliminating occupational factors and conditions hazardous to health and safety at work</a:t>
            </a:r>
          </a:p>
          <a:p>
            <a:pPr algn="just">
              <a:lnSpc>
                <a:spcPct val="120000"/>
              </a:lnSpc>
              <a:spcBef>
                <a:spcPts val="0"/>
              </a:spcBef>
              <a:buClrTx/>
              <a:buFont typeface="Wingdings" panose="05000000000000000000" pitchFamily="2" charset="2"/>
              <a:buChar char="q"/>
            </a:pPr>
            <a:r>
              <a:rPr lang="en-US" sz="2800" dirty="0">
                <a:solidFill>
                  <a:schemeClr val="tx1"/>
                </a:solidFill>
              </a:rPr>
              <a:t>Enhancement of physical, mental and social well-being of workers and support for the development and maintenance of their working capacity, as well as professional and social development at work</a:t>
            </a:r>
          </a:p>
          <a:p>
            <a:pPr algn="just">
              <a:lnSpc>
                <a:spcPct val="120000"/>
              </a:lnSpc>
              <a:spcBef>
                <a:spcPts val="0"/>
              </a:spcBef>
              <a:buClrTx/>
              <a:buFont typeface="Wingdings" panose="05000000000000000000" pitchFamily="2" charset="2"/>
              <a:buChar char="q"/>
            </a:pPr>
            <a:r>
              <a:rPr lang="en-US" sz="2800" dirty="0">
                <a:solidFill>
                  <a:schemeClr val="tx1"/>
                </a:solidFill>
              </a:rPr>
              <a:t>Development and promotion of sustainable work environments and work organizations</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4206486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Justification of preventing Occupational Health Hazard (</a:t>
            </a:r>
            <a:r>
              <a:rPr lang="en-US" sz="2800" b="1" dirty="0" err="1">
                <a:solidFill>
                  <a:srgbClr val="00B050"/>
                </a:solidFill>
              </a:rPr>
              <a:t>OHH</a:t>
            </a:r>
            <a:r>
              <a:rPr lang="en-US" sz="2800" b="1" dirty="0">
                <a:solidFill>
                  <a:srgbClr val="00B050"/>
                </a:solidFill>
              </a:rPr>
              <a:t>) - [why we need to Control </a:t>
            </a:r>
            <a:r>
              <a:rPr lang="en-US" sz="2800" b="1" dirty="0" err="1">
                <a:solidFill>
                  <a:srgbClr val="00B050"/>
                </a:solidFill>
              </a:rPr>
              <a:t>OHH</a:t>
            </a:r>
            <a:r>
              <a:rPr lang="en-US" sz="2800" b="1" dirty="0">
                <a:solidFill>
                  <a:srgbClr val="00B050"/>
                </a:solidFill>
              </a:rPr>
              <a:t>]</a:t>
            </a:r>
          </a:p>
          <a:p>
            <a:pPr marL="0" indent="0" algn="just">
              <a:lnSpc>
                <a:spcPct val="120000"/>
              </a:lnSpc>
              <a:spcBef>
                <a:spcPts val="0"/>
              </a:spcBef>
              <a:buClrTx/>
              <a:buNone/>
            </a:pPr>
            <a:r>
              <a:rPr lang="en-US" sz="2800" b="1" dirty="0">
                <a:solidFill>
                  <a:schemeClr val="tx1"/>
                </a:solidFill>
              </a:rPr>
              <a:t>1.</a:t>
            </a:r>
            <a:r>
              <a:rPr lang="en-US" sz="2800" dirty="0">
                <a:solidFill>
                  <a:schemeClr val="tx1"/>
                </a:solidFill>
              </a:rPr>
              <a:t>	At work, people often come together in large numbers that can be conveniently cared for at a single service point. </a:t>
            </a:r>
          </a:p>
          <a:p>
            <a:pPr marL="0" indent="0" algn="just">
              <a:lnSpc>
                <a:spcPct val="120000"/>
              </a:lnSpc>
              <a:spcBef>
                <a:spcPts val="0"/>
              </a:spcBef>
              <a:buClrTx/>
              <a:buNone/>
            </a:pPr>
            <a:r>
              <a:rPr lang="en-US" sz="2800" b="1" dirty="0">
                <a:solidFill>
                  <a:schemeClr val="tx1"/>
                </a:solidFill>
              </a:rPr>
              <a:t>2.</a:t>
            </a:r>
            <a:r>
              <a:rPr lang="en-US" sz="2800" dirty="0">
                <a:solidFill>
                  <a:schemeClr val="tx1"/>
                </a:solidFill>
              </a:rPr>
              <a:t>	At work, healthy people can be exposed to health risks. </a:t>
            </a:r>
          </a:p>
          <a:p>
            <a:pPr marL="0" indent="0" algn="just">
              <a:lnSpc>
                <a:spcPct val="120000"/>
              </a:lnSpc>
              <a:spcBef>
                <a:spcPts val="0"/>
              </a:spcBef>
              <a:buClrTx/>
              <a:buNone/>
            </a:pPr>
            <a:r>
              <a:rPr lang="en-US" sz="2800" b="1" dirty="0">
                <a:solidFill>
                  <a:schemeClr val="tx1"/>
                </a:solidFill>
              </a:rPr>
              <a:t>3.</a:t>
            </a:r>
            <a:r>
              <a:rPr lang="en-US" sz="2800" dirty="0">
                <a:solidFill>
                  <a:schemeClr val="tx1"/>
                </a:solidFill>
              </a:rPr>
              <a:t>	People may work in very isolated areas where no other health services are available. </a:t>
            </a:r>
          </a:p>
          <a:p>
            <a:pPr marL="0" indent="0" algn="just">
              <a:lnSpc>
                <a:spcPct val="120000"/>
              </a:lnSpc>
              <a:spcBef>
                <a:spcPts val="0"/>
              </a:spcBef>
              <a:buClrTx/>
              <a:buNone/>
            </a:pPr>
            <a:r>
              <a:rPr lang="en-US" sz="2800" b="1" dirty="0">
                <a:solidFill>
                  <a:schemeClr val="tx1"/>
                </a:solidFill>
              </a:rPr>
              <a:t>4.</a:t>
            </a:r>
            <a:r>
              <a:rPr lang="en-US" sz="2800" dirty="0">
                <a:solidFill>
                  <a:schemeClr val="tx1"/>
                </a:solidFill>
              </a:rPr>
              <a:t>	Illness among workers creates a loss to both individual and national productivity.</a:t>
            </a:r>
          </a:p>
          <a:p>
            <a:pPr marL="0" indent="0" algn="just">
              <a:lnSpc>
                <a:spcPct val="120000"/>
              </a:lnSpc>
              <a:spcBef>
                <a:spcPts val="0"/>
              </a:spcBef>
              <a:buClrTx/>
              <a:buNone/>
            </a:pPr>
            <a:r>
              <a:rPr lang="en-US" sz="2800" b="1" dirty="0">
                <a:solidFill>
                  <a:schemeClr val="tx1"/>
                </a:solidFill>
              </a:rPr>
              <a:t>5.</a:t>
            </a:r>
            <a:r>
              <a:rPr lang="en-US" sz="2800" dirty="0">
                <a:solidFill>
                  <a:schemeClr val="tx1"/>
                </a:solidFill>
              </a:rPr>
              <a:t>	When an employment group is considered as a unit, sickness caused by certain occupations can be identified and prevented. </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075613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Effect of work on health.</a:t>
            </a:r>
          </a:p>
          <a:p>
            <a:pPr marL="0" indent="0" algn="just">
              <a:lnSpc>
                <a:spcPct val="120000"/>
              </a:lnSpc>
              <a:spcBef>
                <a:spcPts val="0"/>
              </a:spcBef>
              <a:buClrTx/>
              <a:buNone/>
            </a:pPr>
            <a:r>
              <a:rPr lang="en-US" sz="2800" dirty="0">
                <a:solidFill>
                  <a:schemeClr val="tx1"/>
                </a:solidFill>
              </a:rPr>
              <a:t>1.	Physical Injuries.</a:t>
            </a:r>
          </a:p>
          <a:p>
            <a:pPr marL="0" indent="0" algn="just">
              <a:lnSpc>
                <a:spcPct val="120000"/>
              </a:lnSpc>
              <a:spcBef>
                <a:spcPts val="0"/>
              </a:spcBef>
              <a:buClrTx/>
              <a:buNone/>
            </a:pPr>
            <a:r>
              <a:rPr lang="en-US" sz="2800" dirty="0">
                <a:solidFill>
                  <a:schemeClr val="tx1"/>
                </a:solidFill>
              </a:rPr>
              <a:t>2.	Chemical Injuries.</a:t>
            </a:r>
          </a:p>
          <a:p>
            <a:pPr marL="514350" indent="-514350" algn="just">
              <a:lnSpc>
                <a:spcPct val="120000"/>
              </a:lnSpc>
              <a:spcBef>
                <a:spcPts val="0"/>
              </a:spcBef>
              <a:buClrTx/>
              <a:buAutoNum type="arabicPeriod" startAt="3"/>
            </a:pPr>
            <a:r>
              <a:rPr lang="en-US" sz="2800" dirty="0">
                <a:solidFill>
                  <a:schemeClr val="tx1"/>
                </a:solidFill>
              </a:rPr>
              <a:t>Diseases. [e.g. skin, Lung, respiratory, poisoning, Physical disorders, Repetitive Trauma, etc.] – </a:t>
            </a:r>
          </a:p>
          <a:p>
            <a:pPr marL="0" indent="0" algn="just">
              <a:lnSpc>
                <a:spcPct val="120000"/>
              </a:lnSpc>
              <a:spcBef>
                <a:spcPts val="0"/>
              </a:spcBef>
              <a:buClrTx/>
              <a:buNone/>
            </a:pPr>
            <a:r>
              <a:rPr lang="en-US" sz="2800" dirty="0">
                <a:solidFill>
                  <a:schemeClr val="tx1"/>
                </a:solidFill>
              </a:rPr>
              <a:t>	some target organ – lung, blood, liver, Genitourinary 	system, Head / Brain, Body</a:t>
            </a:r>
          </a:p>
          <a:p>
            <a:pPr marL="0" indent="0" algn="just">
              <a:lnSpc>
                <a:spcPct val="120000"/>
              </a:lnSpc>
              <a:spcBef>
                <a:spcPts val="0"/>
              </a:spcBef>
              <a:buClrTx/>
              <a:buNone/>
            </a:pPr>
            <a:r>
              <a:rPr lang="en-US" sz="2800" dirty="0">
                <a:solidFill>
                  <a:schemeClr val="tx1"/>
                </a:solidFill>
              </a:rPr>
              <a:t>4.	Emotional Injuries.</a:t>
            </a:r>
          </a:p>
          <a:p>
            <a:pPr marL="0" indent="0" algn="just">
              <a:lnSpc>
                <a:spcPct val="120000"/>
              </a:lnSpc>
              <a:spcBef>
                <a:spcPts val="0"/>
              </a:spcBef>
              <a:buClrTx/>
              <a:buNone/>
            </a:pPr>
            <a:r>
              <a:rPr lang="en-US" sz="2800" b="1" dirty="0">
                <a:solidFill>
                  <a:srgbClr val="00B050"/>
                </a:solidFill>
              </a:rPr>
              <a:t>Actors of preventing Occupational Health Hazard [</a:t>
            </a:r>
            <a:r>
              <a:rPr lang="en-US" sz="2800" b="1" dirty="0" err="1">
                <a:solidFill>
                  <a:srgbClr val="00B050"/>
                </a:solidFill>
              </a:rPr>
              <a:t>OHH</a:t>
            </a:r>
            <a:r>
              <a:rPr lang="en-US" sz="2800" b="1" dirty="0">
                <a:solidFill>
                  <a:srgbClr val="00B050"/>
                </a:solidFill>
              </a:rPr>
              <a:t>].</a:t>
            </a:r>
          </a:p>
          <a:p>
            <a:pPr marL="0" indent="0" algn="just">
              <a:lnSpc>
                <a:spcPct val="120000"/>
              </a:lnSpc>
              <a:spcBef>
                <a:spcPts val="0"/>
              </a:spcBef>
              <a:buClrTx/>
              <a:buNone/>
            </a:pPr>
            <a:r>
              <a:rPr lang="en-US" sz="2800" dirty="0">
                <a:solidFill>
                  <a:schemeClr val="tx1"/>
                </a:solidFill>
              </a:rPr>
              <a:t>1.	The health team. </a:t>
            </a:r>
          </a:p>
          <a:p>
            <a:pPr marL="0" indent="0" algn="just">
              <a:lnSpc>
                <a:spcPct val="120000"/>
              </a:lnSpc>
              <a:spcBef>
                <a:spcPts val="0"/>
              </a:spcBef>
              <a:buClrTx/>
              <a:buNone/>
            </a:pPr>
            <a:r>
              <a:rPr lang="en-US" sz="2800" dirty="0">
                <a:solidFill>
                  <a:schemeClr val="tx1"/>
                </a:solidFill>
              </a:rPr>
              <a:t>2.	Employers. </a:t>
            </a:r>
          </a:p>
          <a:p>
            <a:pPr marL="0" indent="0" algn="just">
              <a:lnSpc>
                <a:spcPct val="120000"/>
              </a:lnSpc>
              <a:spcBef>
                <a:spcPts val="0"/>
              </a:spcBef>
              <a:buClrTx/>
              <a:buNone/>
            </a:pPr>
            <a:r>
              <a:rPr lang="en-US" sz="2800" dirty="0">
                <a:solidFill>
                  <a:schemeClr val="tx1"/>
                </a:solidFill>
              </a:rPr>
              <a:t>3.	The employees. </a:t>
            </a:r>
          </a:p>
          <a:p>
            <a:pPr marL="0" indent="0" algn="just">
              <a:lnSpc>
                <a:spcPct val="120000"/>
              </a:lnSpc>
              <a:spcBef>
                <a:spcPts val="0"/>
              </a:spcBef>
              <a:buClrTx/>
              <a:buNone/>
            </a:pPr>
            <a:r>
              <a:rPr lang="en-US" sz="2800" dirty="0">
                <a:solidFill>
                  <a:schemeClr val="tx1"/>
                </a:solidFill>
              </a:rPr>
              <a:t>4.	The community’s formal and informal leaders.</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283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4695D30-30B4-4399-851F-5D23BFF206CE}"/>
              </a:ext>
            </a:extLst>
          </p:cNvPr>
          <p:cNvSpPr>
            <a:spLocks noGrp="1"/>
          </p:cNvSpPr>
          <p:nvPr>
            <p:ph type="title"/>
          </p:nvPr>
        </p:nvSpPr>
        <p:spPr/>
        <p:txBody>
          <a:bodyPr/>
          <a:lstStyle/>
          <a:p>
            <a:pPr eaLnBrk="1" hangingPunct="1"/>
            <a:r>
              <a:rPr lang="en-GB" altLang="en-US" b="1"/>
              <a:t>Water sources</a:t>
            </a:r>
            <a:endParaRPr lang="en-US" altLang="en-US" b="1"/>
          </a:p>
        </p:txBody>
      </p:sp>
      <p:sp>
        <p:nvSpPr>
          <p:cNvPr id="14339" name="Rectangle 3">
            <a:extLst>
              <a:ext uri="{FF2B5EF4-FFF2-40B4-BE49-F238E27FC236}">
                <a16:creationId xmlns:a16="http://schemas.microsoft.com/office/drawing/2014/main" id="{DD887870-EF81-4108-BDAA-A98D1A7CA878}"/>
              </a:ext>
            </a:extLst>
          </p:cNvPr>
          <p:cNvSpPr>
            <a:spLocks noGrp="1"/>
          </p:cNvSpPr>
          <p:nvPr>
            <p:ph idx="1"/>
          </p:nvPr>
        </p:nvSpPr>
        <p:spPr/>
        <p:txBody>
          <a:bodyPr/>
          <a:lstStyle/>
          <a:p>
            <a:pPr marL="609600" indent="-609600" eaLnBrk="1" hangingPunct="1">
              <a:buClr>
                <a:schemeClr val="tx1"/>
              </a:buClr>
              <a:buFontTx/>
              <a:buAutoNum type="arabicPeriod"/>
            </a:pPr>
            <a:r>
              <a:rPr lang="en-GB" altLang="en-US" b="1"/>
              <a:t>Rain water</a:t>
            </a:r>
          </a:p>
          <a:p>
            <a:pPr marL="609600" indent="-609600" eaLnBrk="1" hangingPunct="1">
              <a:buClr>
                <a:schemeClr val="tx1"/>
              </a:buClr>
              <a:buFontTx/>
              <a:buAutoNum type="arabicPeriod"/>
            </a:pPr>
            <a:r>
              <a:rPr lang="en-GB" altLang="en-US" b="1"/>
              <a:t>surface water</a:t>
            </a:r>
          </a:p>
          <a:p>
            <a:pPr marL="609600" indent="-609600" eaLnBrk="1" hangingPunct="1">
              <a:buClr>
                <a:schemeClr val="tx1"/>
              </a:buClr>
              <a:buFontTx/>
              <a:buAutoNum type="arabicPeriod"/>
            </a:pPr>
            <a:r>
              <a:rPr lang="en-GB" altLang="en-US" b="1"/>
              <a:t>Underground water</a:t>
            </a:r>
          </a:p>
          <a:p>
            <a:pPr marL="609600" indent="-609600" eaLnBrk="1" hangingPunct="1">
              <a:buClr>
                <a:schemeClr val="tx1"/>
              </a:buClr>
              <a:buFontTx/>
              <a:buAutoNum type="arabicPeriod"/>
            </a:pPr>
            <a:r>
              <a:rPr lang="en-GB" altLang="en-US" b="1"/>
              <a:t>Sea water</a:t>
            </a:r>
          </a:p>
          <a:p>
            <a:pPr marL="609600" indent="-609600" eaLnBrk="1" hangingPunct="1"/>
            <a:endParaRPr lang="en-US" altLang="en-US"/>
          </a:p>
        </p:txBody>
      </p:sp>
      <p:sp>
        <p:nvSpPr>
          <p:cNvPr id="5" name="Slide Number Placeholder 1">
            <a:extLst>
              <a:ext uri="{FF2B5EF4-FFF2-40B4-BE49-F238E27FC236}">
                <a16:creationId xmlns:a16="http://schemas.microsoft.com/office/drawing/2014/main" id="{79E14F7C-CF6C-4DD9-9579-C988E4EA50F7}"/>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Aims of Occupational health hazard prevention.</a:t>
            </a:r>
          </a:p>
          <a:p>
            <a:pPr marL="0" indent="0" algn="just">
              <a:lnSpc>
                <a:spcPct val="120000"/>
              </a:lnSpc>
              <a:spcBef>
                <a:spcPts val="0"/>
              </a:spcBef>
              <a:buClrTx/>
              <a:buNone/>
            </a:pPr>
            <a:r>
              <a:rPr lang="en-US" sz="2800" dirty="0">
                <a:solidFill>
                  <a:schemeClr val="tx1"/>
                </a:solidFill>
              </a:rPr>
              <a:t>1.	The promotion and maintenance of the highest degree of physical, mental and social wellbeing in all occupations. </a:t>
            </a:r>
          </a:p>
          <a:p>
            <a:pPr marL="0" indent="0" algn="just">
              <a:lnSpc>
                <a:spcPct val="120000"/>
              </a:lnSpc>
              <a:spcBef>
                <a:spcPts val="0"/>
              </a:spcBef>
              <a:buClrTx/>
              <a:buNone/>
            </a:pPr>
            <a:r>
              <a:rPr lang="en-US" sz="2800" dirty="0">
                <a:solidFill>
                  <a:schemeClr val="tx1"/>
                </a:solidFill>
              </a:rPr>
              <a:t>2.	The protection of workers in their employment, from any risk factors adverse to health. </a:t>
            </a:r>
          </a:p>
          <a:p>
            <a:pPr marL="0" indent="0" algn="just">
              <a:lnSpc>
                <a:spcPct val="120000"/>
              </a:lnSpc>
              <a:spcBef>
                <a:spcPts val="0"/>
              </a:spcBef>
              <a:buClrTx/>
              <a:buNone/>
            </a:pPr>
            <a:r>
              <a:rPr lang="en-US" sz="2800" dirty="0">
                <a:solidFill>
                  <a:schemeClr val="tx1"/>
                </a:solidFill>
              </a:rPr>
              <a:t>3.	The protection of workers in their employment from risk resulting from factors adverse to health. </a:t>
            </a:r>
          </a:p>
          <a:p>
            <a:pPr marL="0" indent="0" algn="just">
              <a:lnSpc>
                <a:spcPct val="120000"/>
              </a:lnSpc>
              <a:spcBef>
                <a:spcPts val="0"/>
              </a:spcBef>
              <a:buClrTx/>
              <a:buNone/>
            </a:pPr>
            <a:r>
              <a:rPr lang="en-US" sz="2800" dirty="0">
                <a:solidFill>
                  <a:schemeClr val="tx1"/>
                </a:solidFill>
              </a:rPr>
              <a:t>4.	The placing and maintenance of the worker in an occupational environment adapted to their physiological equipment.</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6332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55000" lnSpcReduction="20000"/>
          </a:bodyPr>
          <a:lstStyle/>
          <a:p>
            <a:pPr marL="0" indent="0" algn="just">
              <a:lnSpc>
                <a:spcPct val="120000"/>
              </a:lnSpc>
              <a:spcBef>
                <a:spcPts val="0"/>
              </a:spcBef>
              <a:buClrTx/>
              <a:buNone/>
            </a:pPr>
            <a:r>
              <a:rPr lang="en-US" sz="3600" b="1" dirty="0">
                <a:solidFill>
                  <a:srgbClr val="00B050"/>
                </a:solidFill>
              </a:rPr>
              <a:t>Hazards.</a:t>
            </a:r>
          </a:p>
          <a:p>
            <a:pPr marL="514350" indent="-514350" algn="just">
              <a:lnSpc>
                <a:spcPct val="120000"/>
              </a:lnSpc>
              <a:spcBef>
                <a:spcPts val="0"/>
              </a:spcBef>
              <a:buClrTx/>
              <a:buAutoNum type="arabicPeriod"/>
            </a:pPr>
            <a:r>
              <a:rPr lang="en-US" sz="3600" b="1" dirty="0">
                <a:solidFill>
                  <a:schemeClr val="tx1"/>
                </a:solidFill>
              </a:rPr>
              <a:t>Physical</a:t>
            </a:r>
            <a:r>
              <a:rPr lang="en-US" sz="3600" dirty="0">
                <a:solidFill>
                  <a:schemeClr val="tx1"/>
                </a:solidFill>
              </a:rPr>
              <a:t> - Are conditions or situations that can cause the body physical harm or intense stress</a:t>
            </a:r>
          </a:p>
          <a:p>
            <a:pPr marL="0" indent="0" algn="just">
              <a:lnSpc>
                <a:spcPct val="120000"/>
              </a:lnSpc>
              <a:spcBef>
                <a:spcPts val="0"/>
              </a:spcBef>
              <a:buClrTx/>
              <a:buNone/>
            </a:pPr>
            <a:r>
              <a:rPr lang="en-US" sz="3600" dirty="0">
                <a:solidFill>
                  <a:schemeClr val="tx1"/>
                </a:solidFill>
              </a:rPr>
              <a:t>	Can either be natural and/or human made.</a:t>
            </a:r>
          </a:p>
          <a:p>
            <a:pPr marL="0" indent="0" algn="just">
              <a:lnSpc>
                <a:spcPct val="120000"/>
              </a:lnSpc>
              <a:spcBef>
                <a:spcPts val="0"/>
              </a:spcBef>
              <a:buClrTx/>
              <a:buNone/>
            </a:pPr>
            <a:r>
              <a:rPr lang="en-US" sz="3600" dirty="0">
                <a:solidFill>
                  <a:schemeClr val="tx1"/>
                </a:solidFill>
              </a:rPr>
              <a:t>	exposure to hot, cold, light, noise, vibration, ultra violet light, etc. </a:t>
            </a:r>
          </a:p>
          <a:p>
            <a:pPr marL="0" indent="0" algn="just">
              <a:lnSpc>
                <a:spcPct val="120000"/>
              </a:lnSpc>
              <a:spcBef>
                <a:spcPts val="0"/>
              </a:spcBef>
              <a:buClrTx/>
              <a:buNone/>
            </a:pPr>
            <a:r>
              <a:rPr lang="en-US" sz="3600" dirty="0">
                <a:solidFill>
                  <a:schemeClr val="tx1"/>
                </a:solidFill>
              </a:rPr>
              <a:t>2.	</a:t>
            </a:r>
            <a:r>
              <a:rPr lang="en-US" sz="3600" b="1" dirty="0">
                <a:solidFill>
                  <a:schemeClr val="tx1"/>
                </a:solidFill>
              </a:rPr>
              <a:t>Biological</a:t>
            </a:r>
            <a:r>
              <a:rPr lang="en-US" sz="3600" dirty="0">
                <a:solidFill>
                  <a:schemeClr val="tx1"/>
                </a:solidFill>
              </a:rPr>
              <a:t> Hazards -infective and parasitic agents</a:t>
            </a:r>
          </a:p>
          <a:p>
            <a:pPr marL="0" indent="0" algn="just">
              <a:lnSpc>
                <a:spcPct val="120000"/>
              </a:lnSpc>
              <a:spcBef>
                <a:spcPts val="0"/>
              </a:spcBef>
              <a:buClrTx/>
              <a:buNone/>
            </a:pPr>
            <a:r>
              <a:rPr lang="en-US" sz="3600" dirty="0">
                <a:solidFill>
                  <a:schemeClr val="tx1"/>
                </a:solidFill>
              </a:rPr>
              <a:t>3.	</a:t>
            </a:r>
            <a:r>
              <a:rPr lang="en-US" sz="3600" b="1" dirty="0">
                <a:solidFill>
                  <a:schemeClr val="tx1"/>
                </a:solidFill>
              </a:rPr>
              <a:t>Mechanical</a:t>
            </a:r>
            <a:r>
              <a:rPr lang="en-US" sz="3600" dirty="0">
                <a:solidFill>
                  <a:schemeClr val="tx1"/>
                </a:solidFill>
              </a:rPr>
              <a:t> and Electrical Hazards - is any hazard involving a 	machine or process. </a:t>
            </a:r>
          </a:p>
          <a:p>
            <a:pPr marL="514350" indent="-514350" algn="just">
              <a:lnSpc>
                <a:spcPct val="120000"/>
              </a:lnSpc>
              <a:spcBef>
                <a:spcPts val="0"/>
              </a:spcBef>
              <a:buClrTx/>
              <a:buAutoNum type="arabicPeriod" startAt="4"/>
            </a:pPr>
            <a:r>
              <a:rPr lang="en-US" sz="3600" b="1" dirty="0">
                <a:solidFill>
                  <a:schemeClr val="tx1"/>
                </a:solidFill>
              </a:rPr>
              <a:t>Psychosocial</a:t>
            </a:r>
            <a:r>
              <a:rPr lang="en-US" sz="3600" dirty="0">
                <a:solidFill>
                  <a:schemeClr val="tx1"/>
                </a:solidFill>
              </a:rPr>
              <a:t> Hazards - include but aren't limited to stress, violence and other workplace stressors, e.g. unsatisfactory work environment </a:t>
            </a:r>
          </a:p>
          <a:p>
            <a:pPr marL="514350" indent="-514350" algn="just">
              <a:lnSpc>
                <a:spcPct val="120000"/>
              </a:lnSpc>
              <a:spcBef>
                <a:spcPts val="0"/>
              </a:spcBef>
              <a:buClrTx/>
              <a:buAutoNum type="arabicPeriod" startAt="4"/>
            </a:pPr>
            <a:r>
              <a:rPr lang="en-US" sz="3600" b="1" dirty="0">
                <a:solidFill>
                  <a:schemeClr val="tx1"/>
                </a:solidFill>
              </a:rPr>
              <a:t>Chemical</a:t>
            </a:r>
            <a:r>
              <a:rPr lang="en-US" sz="3600" dirty="0">
                <a:solidFill>
                  <a:schemeClr val="tx1"/>
                </a:solidFill>
              </a:rPr>
              <a:t> - Are substances that can cause harm or damage to the body, property or the environment. </a:t>
            </a:r>
          </a:p>
          <a:p>
            <a:pPr marL="514350" indent="-514350" algn="just">
              <a:lnSpc>
                <a:spcPct val="120000"/>
              </a:lnSpc>
              <a:spcBef>
                <a:spcPts val="0"/>
              </a:spcBef>
              <a:buClrTx/>
              <a:buAutoNum type="arabicPeriod" startAt="4"/>
            </a:pPr>
            <a:r>
              <a:rPr lang="en-US" sz="3600" b="1" dirty="0">
                <a:solidFill>
                  <a:schemeClr val="tx1"/>
                </a:solidFill>
              </a:rPr>
              <a:t>Ergonomic</a:t>
            </a:r>
            <a:r>
              <a:rPr lang="en-US" sz="3600" dirty="0">
                <a:solidFill>
                  <a:schemeClr val="tx1"/>
                </a:solidFill>
              </a:rPr>
              <a:t> Hazard - An ergonomic hazard is a physical factor within the environment that harms the musculoskeletal system, e.g. include things such as repetitive movement, manual handling, workplace/job/task design, uncomfortable workstation height and poor body positioning.</a:t>
            </a:r>
            <a:endParaRPr lang="en-US" sz="3600" b="1" dirty="0">
              <a:solidFill>
                <a:srgbClr val="00B050"/>
              </a:solidFill>
            </a:endParaRPr>
          </a:p>
          <a:p>
            <a:pPr marL="0" indent="0" algn="just">
              <a:lnSpc>
                <a:spcPct val="120000"/>
              </a:lnSpc>
              <a:spcBef>
                <a:spcPts val="0"/>
              </a:spcBef>
              <a:buClrTx/>
              <a:buNone/>
            </a:pPr>
            <a:r>
              <a:rPr lang="en-US" sz="3600" b="1" dirty="0">
                <a:solidFill>
                  <a:srgbClr val="00B050"/>
                </a:solidFill>
              </a:rPr>
              <a:t>Hazards occur through.</a:t>
            </a:r>
          </a:p>
          <a:p>
            <a:pPr marL="0" indent="0" algn="just">
              <a:lnSpc>
                <a:spcPct val="120000"/>
              </a:lnSpc>
              <a:spcBef>
                <a:spcPts val="0"/>
              </a:spcBef>
              <a:buClrTx/>
              <a:buNone/>
            </a:pPr>
            <a:r>
              <a:rPr lang="en-US" sz="3600" dirty="0">
                <a:solidFill>
                  <a:schemeClr val="tx1"/>
                </a:solidFill>
              </a:rPr>
              <a:t>1.	Contact.</a:t>
            </a:r>
          </a:p>
          <a:p>
            <a:pPr marL="0" indent="0" algn="just">
              <a:lnSpc>
                <a:spcPct val="120000"/>
              </a:lnSpc>
              <a:spcBef>
                <a:spcPts val="0"/>
              </a:spcBef>
              <a:buClrTx/>
              <a:buNone/>
            </a:pPr>
            <a:r>
              <a:rPr lang="en-US" sz="3600" dirty="0">
                <a:solidFill>
                  <a:schemeClr val="tx1"/>
                </a:solidFill>
              </a:rPr>
              <a:t>2.	Inhalation.</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515464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Common Methods of Dealing with Hazards.</a:t>
            </a:r>
          </a:p>
          <a:p>
            <a:pPr marL="0" indent="0" algn="just">
              <a:lnSpc>
                <a:spcPct val="120000"/>
              </a:lnSpc>
              <a:spcBef>
                <a:spcPts val="0"/>
              </a:spcBef>
              <a:buClrTx/>
              <a:buNone/>
            </a:pPr>
            <a:r>
              <a:rPr lang="en-US" sz="2800" dirty="0">
                <a:solidFill>
                  <a:schemeClr val="tx1"/>
                </a:solidFill>
              </a:rPr>
              <a:t>1.	Remove the Hazard or Toxic Substance from the Work Place.</a:t>
            </a:r>
          </a:p>
          <a:p>
            <a:pPr marL="0" indent="0" algn="just">
              <a:lnSpc>
                <a:spcPct val="120000"/>
              </a:lnSpc>
              <a:spcBef>
                <a:spcPts val="0"/>
              </a:spcBef>
              <a:buClrTx/>
              <a:buNone/>
            </a:pPr>
            <a:r>
              <a:rPr lang="en-US" sz="2800" dirty="0">
                <a:solidFill>
                  <a:schemeClr val="tx1"/>
                </a:solidFill>
              </a:rPr>
              <a:t>2.	Reducing Exposure to the Hazard.</a:t>
            </a:r>
          </a:p>
          <a:p>
            <a:pPr marL="0" indent="0" algn="just">
              <a:lnSpc>
                <a:spcPct val="120000"/>
              </a:lnSpc>
              <a:spcBef>
                <a:spcPts val="0"/>
              </a:spcBef>
              <a:buClrTx/>
              <a:buNone/>
            </a:pPr>
            <a:r>
              <a:rPr lang="en-US" sz="2800" dirty="0">
                <a:solidFill>
                  <a:schemeClr val="tx1"/>
                </a:solidFill>
              </a:rPr>
              <a:t>3.	General Ventilation.</a:t>
            </a:r>
          </a:p>
          <a:p>
            <a:pPr marL="0" indent="0" algn="just">
              <a:lnSpc>
                <a:spcPct val="120000"/>
              </a:lnSpc>
              <a:spcBef>
                <a:spcPts val="0"/>
              </a:spcBef>
              <a:buClrTx/>
              <a:buNone/>
            </a:pPr>
            <a:r>
              <a:rPr lang="en-US" sz="2800" dirty="0">
                <a:solidFill>
                  <a:schemeClr val="tx1"/>
                </a:solidFill>
              </a:rPr>
              <a:t>4.	General Cleanliness.</a:t>
            </a:r>
          </a:p>
          <a:p>
            <a:pPr marL="0" indent="0" algn="just">
              <a:lnSpc>
                <a:spcPct val="120000"/>
              </a:lnSpc>
              <a:spcBef>
                <a:spcPts val="0"/>
              </a:spcBef>
              <a:buClrTx/>
              <a:buNone/>
            </a:pPr>
            <a:r>
              <a:rPr lang="en-US" sz="2800" dirty="0">
                <a:solidFill>
                  <a:schemeClr val="tx1"/>
                </a:solidFill>
              </a:rPr>
              <a:t>5.	Personal Hygiene.</a:t>
            </a:r>
          </a:p>
          <a:p>
            <a:pPr marL="0" indent="0" algn="just">
              <a:lnSpc>
                <a:spcPct val="120000"/>
              </a:lnSpc>
              <a:spcBef>
                <a:spcPts val="0"/>
              </a:spcBef>
              <a:buClrTx/>
              <a:buNone/>
            </a:pPr>
            <a:r>
              <a:rPr lang="en-US" sz="2800" dirty="0">
                <a:solidFill>
                  <a:schemeClr val="tx1"/>
                </a:solidFill>
              </a:rPr>
              <a:t>6.	Protective and Safety Equipment.</a:t>
            </a:r>
          </a:p>
          <a:p>
            <a:pPr marL="0" indent="0" algn="just">
              <a:lnSpc>
                <a:spcPct val="120000"/>
              </a:lnSpc>
              <a:spcBef>
                <a:spcPts val="0"/>
              </a:spcBef>
              <a:buClrTx/>
              <a:buNone/>
            </a:pPr>
            <a:r>
              <a:rPr lang="en-US" sz="2800" b="1" dirty="0">
                <a:solidFill>
                  <a:srgbClr val="00B050"/>
                </a:solidFill>
              </a:rPr>
              <a:t>Prevention of occupational hazards.</a:t>
            </a:r>
          </a:p>
          <a:p>
            <a:pPr marL="0" indent="0" algn="just">
              <a:lnSpc>
                <a:spcPct val="120000"/>
              </a:lnSpc>
              <a:spcBef>
                <a:spcPts val="0"/>
              </a:spcBef>
              <a:buClrTx/>
              <a:buNone/>
            </a:pPr>
            <a:r>
              <a:rPr lang="en-US" sz="2800" dirty="0">
                <a:solidFill>
                  <a:schemeClr val="tx1"/>
                </a:solidFill>
              </a:rPr>
              <a:t>1.	Primary Prevention. </a:t>
            </a:r>
          </a:p>
          <a:p>
            <a:pPr marL="0" indent="0" algn="just">
              <a:lnSpc>
                <a:spcPct val="120000"/>
              </a:lnSpc>
              <a:spcBef>
                <a:spcPts val="0"/>
              </a:spcBef>
              <a:buClrTx/>
              <a:buNone/>
            </a:pPr>
            <a:r>
              <a:rPr lang="en-US" sz="2800" dirty="0">
                <a:solidFill>
                  <a:schemeClr val="tx1"/>
                </a:solidFill>
              </a:rPr>
              <a:t>2.	Secondary Prevention. </a:t>
            </a:r>
          </a:p>
          <a:p>
            <a:pPr marL="0" indent="0" algn="just">
              <a:lnSpc>
                <a:spcPct val="120000"/>
              </a:lnSpc>
              <a:spcBef>
                <a:spcPts val="0"/>
              </a:spcBef>
              <a:buClrTx/>
              <a:buNone/>
            </a:pPr>
            <a:r>
              <a:rPr lang="en-US" sz="2800" dirty="0">
                <a:solidFill>
                  <a:schemeClr val="tx1"/>
                </a:solidFill>
              </a:rPr>
              <a:t>3.	Tertiary Prevention.</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3186674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2800" b="1" dirty="0">
                <a:solidFill>
                  <a:srgbClr val="00B050"/>
                </a:solidFill>
              </a:rPr>
              <a:t>Primary prevention.</a:t>
            </a:r>
          </a:p>
          <a:p>
            <a:pPr marL="0" indent="0" algn="just">
              <a:lnSpc>
                <a:spcPct val="120000"/>
              </a:lnSpc>
              <a:spcBef>
                <a:spcPts val="0"/>
              </a:spcBef>
              <a:buClrTx/>
              <a:buNone/>
            </a:pPr>
            <a:r>
              <a:rPr lang="en-US" sz="2800" dirty="0">
                <a:solidFill>
                  <a:schemeClr val="tx1"/>
                </a:solidFill>
              </a:rPr>
              <a:t>1.	Good construction of machines and buildings. </a:t>
            </a:r>
          </a:p>
          <a:p>
            <a:pPr marL="0" indent="0" algn="just">
              <a:lnSpc>
                <a:spcPct val="120000"/>
              </a:lnSpc>
              <a:spcBef>
                <a:spcPts val="0"/>
              </a:spcBef>
              <a:buClrTx/>
              <a:buNone/>
            </a:pPr>
            <a:r>
              <a:rPr lang="en-US" sz="2800" dirty="0">
                <a:solidFill>
                  <a:schemeClr val="tx1"/>
                </a:solidFill>
              </a:rPr>
              <a:t>2.	Training of the workforce on how to work with machines. </a:t>
            </a:r>
          </a:p>
          <a:p>
            <a:pPr marL="0" indent="0" algn="just">
              <a:lnSpc>
                <a:spcPct val="120000"/>
              </a:lnSpc>
              <a:spcBef>
                <a:spcPts val="0"/>
              </a:spcBef>
              <a:buClrTx/>
              <a:buNone/>
            </a:pPr>
            <a:r>
              <a:rPr lang="en-US" sz="2800" dirty="0">
                <a:solidFill>
                  <a:schemeClr val="tx1"/>
                </a:solidFill>
              </a:rPr>
              <a:t>3.	Proper utilisation of protective, safety equipment and clothing, and cleanliness of workshop. </a:t>
            </a:r>
          </a:p>
          <a:p>
            <a:pPr marL="0" indent="0" algn="just">
              <a:lnSpc>
                <a:spcPct val="120000"/>
              </a:lnSpc>
              <a:spcBef>
                <a:spcPts val="0"/>
              </a:spcBef>
              <a:buClrTx/>
              <a:buNone/>
            </a:pPr>
            <a:r>
              <a:rPr lang="en-US" sz="2800" dirty="0">
                <a:solidFill>
                  <a:schemeClr val="tx1"/>
                </a:solidFill>
              </a:rPr>
              <a:t>4.	Good personal hygiene and health. </a:t>
            </a:r>
          </a:p>
          <a:p>
            <a:pPr marL="0" indent="0" algn="just">
              <a:lnSpc>
                <a:spcPct val="120000"/>
              </a:lnSpc>
              <a:spcBef>
                <a:spcPts val="0"/>
              </a:spcBef>
              <a:buClrTx/>
              <a:buNone/>
            </a:pPr>
            <a:r>
              <a:rPr lang="en-US" sz="2800" dirty="0">
                <a:solidFill>
                  <a:schemeClr val="tx1"/>
                </a:solidFill>
              </a:rPr>
              <a:t>5.	Adequate rest when working with machines.</a:t>
            </a:r>
          </a:p>
          <a:p>
            <a:pPr marL="0" indent="0" algn="just">
              <a:lnSpc>
                <a:spcPct val="120000"/>
              </a:lnSpc>
              <a:spcBef>
                <a:spcPts val="0"/>
              </a:spcBef>
              <a:buClrTx/>
              <a:buNone/>
            </a:pPr>
            <a:r>
              <a:rPr lang="en-US" sz="2800" b="1" dirty="0">
                <a:solidFill>
                  <a:srgbClr val="00B050"/>
                </a:solidFill>
              </a:rPr>
              <a:t>Secondary prevention.</a:t>
            </a:r>
          </a:p>
          <a:p>
            <a:pPr marL="0" indent="0" algn="just">
              <a:lnSpc>
                <a:spcPct val="120000"/>
              </a:lnSpc>
              <a:spcBef>
                <a:spcPts val="0"/>
              </a:spcBef>
              <a:buClrTx/>
              <a:buNone/>
            </a:pPr>
            <a:r>
              <a:rPr lang="en-US" sz="2800" dirty="0">
                <a:solidFill>
                  <a:schemeClr val="tx1"/>
                </a:solidFill>
              </a:rPr>
              <a:t>1.	Screening of employees at risk of a particular hazard. </a:t>
            </a:r>
          </a:p>
          <a:p>
            <a:pPr marL="0" indent="0" algn="just">
              <a:lnSpc>
                <a:spcPct val="120000"/>
              </a:lnSpc>
              <a:spcBef>
                <a:spcPts val="0"/>
              </a:spcBef>
              <a:buClrTx/>
              <a:buNone/>
            </a:pPr>
            <a:r>
              <a:rPr lang="en-US" sz="2800" dirty="0">
                <a:solidFill>
                  <a:schemeClr val="tx1"/>
                </a:solidFill>
              </a:rPr>
              <a:t>2.	Regular screening for non-occupational illness during employment. </a:t>
            </a:r>
          </a:p>
          <a:p>
            <a:pPr marL="0" indent="0" algn="just">
              <a:lnSpc>
                <a:spcPct val="120000"/>
              </a:lnSpc>
              <a:spcBef>
                <a:spcPts val="0"/>
              </a:spcBef>
              <a:buClrTx/>
              <a:buNone/>
            </a:pPr>
            <a:r>
              <a:rPr lang="en-US" sz="2800" dirty="0">
                <a:solidFill>
                  <a:schemeClr val="tx1"/>
                </a:solidFill>
              </a:rPr>
              <a:t>3.	Screening of the working environment to check that recommended safety measures are put in place by employers, to be used by employees.</a:t>
            </a:r>
          </a:p>
          <a:p>
            <a:pPr marL="0" indent="0" algn="just">
              <a:lnSpc>
                <a:spcPct val="120000"/>
              </a:lnSpc>
              <a:spcBef>
                <a:spcPts val="0"/>
              </a:spcBef>
              <a:buClrTx/>
              <a:buNone/>
            </a:pPr>
            <a:r>
              <a:rPr lang="en-US" sz="2800" dirty="0">
                <a:solidFill>
                  <a:schemeClr val="tx1"/>
                </a:solidFill>
              </a:rPr>
              <a:t>4.	Maintaining a safe and healthy environment, through sampling and measuring exposure to physical or chemical agents. </a:t>
            </a:r>
          </a:p>
          <a:p>
            <a:pPr marL="0" indent="0" algn="just">
              <a:lnSpc>
                <a:spcPct val="120000"/>
              </a:lnSpc>
              <a:spcBef>
                <a:spcPts val="0"/>
              </a:spcBef>
              <a:buClrTx/>
              <a:buNone/>
            </a:pPr>
            <a:r>
              <a:rPr lang="en-US" sz="2800" dirty="0">
                <a:solidFill>
                  <a:schemeClr val="tx1"/>
                </a:solidFill>
              </a:rPr>
              <a:t>5.	Periodic medical examination to workers.</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97882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Tertiary Prevention.</a:t>
            </a:r>
          </a:p>
          <a:p>
            <a:pPr marL="0" indent="0" algn="just">
              <a:lnSpc>
                <a:spcPct val="120000"/>
              </a:lnSpc>
              <a:spcBef>
                <a:spcPts val="0"/>
              </a:spcBef>
              <a:buClrTx/>
              <a:buNone/>
            </a:pPr>
            <a:r>
              <a:rPr lang="en-US" sz="2800" dirty="0">
                <a:solidFill>
                  <a:schemeClr val="tx1"/>
                </a:solidFill>
              </a:rPr>
              <a:t>Tertiary prevention includes the whole spectrum of healthcare from first-aid to treatment and rehabilitation</a:t>
            </a:r>
          </a:p>
          <a:p>
            <a:pPr marL="0" indent="0" algn="just">
              <a:lnSpc>
                <a:spcPct val="120000"/>
              </a:lnSpc>
              <a:spcBef>
                <a:spcPts val="0"/>
              </a:spcBef>
              <a:buClrTx/>
              <a:buNone/>
            </a:pPr>
            <a:r>
              <a:rPr lang="en-US" sz="2800" b="1" dirty="0">
                <a:solidFill>
                  <a:srgbClr val="00B050"/>
                </a:solidFill>
              </a:rPr>
              <a:t>Whose roles.</a:t>
            </a:r>
          </a:p>
          <a:p>
            <a:pPr marL="0" indent="0" algn="just">
              <a:lnSpc>
                <a:spcPct val="120000"/>
              </a:lnSpc>
              <a:spcBef>
                <a:spcPts val="0"/>
              </a:spcBef>
              <a:buClrTx/>
              <a:buNone/>
            </a:pPr>
            <a:r>
              <a:rPr lang="en-US" sz="2800" dirty="0">
                <a:solidFill>
                  <a:schemeClr val="tx1"/>
                </a:solidFill>
              </a:rPr>
              <a:t>1.	Professional Role. </a:t>
            </a:r>
          </a:p>
          <a:p>
            <a:pPr marL="0" indent="0" algn="just">
              <a:lnSpc>
                <a:spcPct val="120000"/>
              </a:lnSpc>
              <a:spcBef>
                <a:spcPts val="0"/>
              </a:spcBef>
              <a:buClrTx/>
              <a:buNone/>
            </a:pPr>
            <a:r>
              <a:rPr lang="en-US" sz="2800" dirty="0">
                <a:solidFill>
                  <a:schemeClr val="tx1"/>
                </a:solidFill>
              </a:rPr>
              <a:t>2.	Environmental Role. </a:t>
            </a:r>
          </a:p>
          <a:p>
            <a:pPr marL="0" indent="0" algn="just">
              <a:lnSpc>
                <a:spcPct val="120000"/>
              </a:lnSpc>
              <a:spcBef>
                <a:spcPts val="0"/>
              </a:spcBef>
              <a:buClrTx/>
              <a:buNone/>
            </a:pPr>
            <a:r>
              <a:rPr lang="en-US" sz="2800" dirty="0">
                <a:solidFill>
                  <a:schemeClr val="tx1"/>
                </a:solidFill>
              </a:rPr>
              <a:t>3.	Managerial Role. </a:t>
            </a:r>
          </a:p>
          <a:p>
            <a:pPr marL="0" indent="0" algn="just">
              <a:lnSpc>
                <a:spcPct val="120000"/>
              </a:lnSpc>
              <a:spcBef>
                <a:spcPts val="0"/>
              </a:spcBef>
              <a:buClrTx/>
              <a:buNone/>
            </a:pPr>
            <a:r>
              <a:rPr lang="en-US" sz="2800" dirty="0">
                <a:solidFill>
                  <a:schemeClr val="tx1"/>
                </a:solidFill>
              </a:rPr>
              <a:t>4.	Educational Role.</a:t>
            </a:r>
          </a:p>
          <a:p>
            <a:pPr marL="0" indent="0" algn="just">
              <a:lnSpc>
                <a:spcPct val="120000"/>
              </a:lnSpc>
              <a:spcBef>
                <a:spcPts val="0"/>
              </a:spcBef>
              <a:buClrTx/>
              <a:buNone/>
            </a:pPr>
            <a:r>
              <a:rPr lang="en-US" sz="2800" dirty="0">
                <a:solidFill>
                  <a:schemeClr val="tx1"/>
                </a:solidFill>
              </a:rPr>
              <a:t>5.	Others: Advisors, counsellors, hygienist, rehabilitators, researchers, safety experts and supervisors. </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303209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800" b="1" dirty="0">
                <a:solidFill>
                  <a:srgbClr val="00B050"/>
                </a:solidFill>
              </a:rPr>
              <a:t>FUNCTIONS AND RESPONSIBILITIES OF AN OCCUPATIONAL HEALTH NURSE.</a:t>
            </a:r>
          </a:p>
          <a:p>
            <a:pPr marL="0" indent="0" algn="just">
              <a:lnSpc>
                <a:spcPct val="120000"/>
              </a:lnSpc>
              <a:spcBef>
                <a:spcPts val="0"/>
              </a:spcBef>
              <a:buClrTx/>
              <a:buNone/>
            </a:pPr>
            <a:r>
              <a:rPr lang="en-US" sz="2800" dirty="0">
                <a:solidFill>
                  <a:schemeClr val="tx1"/>
                </a:solidFill>
              </a:rPr>
              <a:t>Occupational health nurses work with employers and employees to identify health and safety needs in the workplace. To meet those needs, they should have knowledge on;</a:t>
            </a:r>
          </a:p>
          <a:p>
            <a:pPr marL="0" indent="0" algn="just">
              <a:lnSpc>
                <a:spcPct val="120000"/>
              </a:lnSpc>
              <a:spcBef>
                <a:spcPts val="0"/>
              </a:spcBef>
              <a:buClrTx/>
              <a:buNone/>
            </a:pPr>
            <a:r>
              <a:rPr lang="en-US" sz="2800" dirty="0">
                <a:solidFill>
                  <a:schemeClr val="tx1"/>
                </a:solidFill>
              </a:rPr>
              <a:t>1.	Physical and psychological assessment of workers.  </a:t>
            </a:r>
          </a:p>
          <a:p>
            <a:pPr marL="0" indent="0" algn="just">
              <a:lnSpc>
                <a:spcPct val="120000"/>
              </a:lnSpc>
              <a:spcBef>
                <a:spcPts val="0"/>
              </a:spcBef>
              <a:buClrTx/>
              <a:buNone/>
            </a:pPr>
            <a:r>
              <a:rPr lang="en-US" sz="2800" dirty="0">
                <a:solidFill>
                  <a:schemeClr val="tx1"/>
                </a:solidFill>
              </a:rPr>
              <a:t>2.	Prevention of occupational and non-occupational illness. </a:t>
            </a:r>
          </a:p>
          <a:p>
            <a:pPr marL="0" indent="0" algn="just">
              <a:lnSpc>
                <a:spcPct val="120000"/>
              </a:lnSpc>
              <a:spcBef>
                <a:spcPts val="0"/>
              </a:spcBef>
              <a:buClrTx/>
              <a:buNone/>
            </a:pPr>
            <a:r>
              <a:rPr lang="en-US" sz="2800" dirty="0">
                <a:solidFill>
                  <a:schemeClr val="tx1"/>
                </a:solidFill>
              </a:rPr>
              <a:t>3.	Provisions of treatment and nursing care.</a:t>
            </a:r>
          </a:p>
          <a:p>
            <a:pPr marL="0" indent="0" algn="just">
              <a:lnSpc>
                <a:spcPct val="120000"/>
              </a:lnSpc>
              <a:spcBef>
                <a:spcPts val="0"/>
              </a:spcBef>
              <a:buClrTx/>
              <a:buNone/>
            </a:pPr>
            <a:r>
              <a:rPr lang="en-US" sz="2800" dirty="0">
                <a:solidFill>
                  <a:schemeClr val="tx1"/>
                </a:solidFill>
              </a:rPr>
              <a:t>4.	Keeping a continuous watch on working conditions, equipment and materials for safety precautions and possible dangers. </a:t>
            </a:r>
          </a:p>
          <a:p>
            <a:pPr marL="0" indent="0" algn="just">
              <a:lnSpc>
                <a:spcPct val="120000"/>
              </a:lnSpc>
              <a:spcBef>
                <a:spcPts val="0"/>
              </a:spcBef>
              <a:buClrTx/>
              <a:buNone/>
            </a:pPr>
            <a:r>
              <a:rPr lang="en-US" sz="2800" dirty="0">
                <a:solidFill>
                  <a:schemeClr val="tx1"/>
                </a:solidFill>
              </a:rPr>
              <a:t>5.	Counselling workers regarding personal and family health problem</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945867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800" dirty="0">
                <a:solidFill>
                  <a:schemeClr val="tx1"/>
                </a:solidFill>
              </a:rPr>
              <a:t>6.	Cooperating with management in the application, enforcement and training on the use of protective measures. </a:t>
            </a:r>
          </a:p>
          <a:p>
            <a:pPr marL="0" indent="0" algn="just">
              <a:lnSpc>
                <a:spcPct val="120000"/>
              </a:lnSpc>
              <a:spcBef>
                <a:spcPts val="0"/>
              </a:spcBef>
              <a:buClrTx/>
              <a:buNone/>
            </a:pPr>
            <a:r>
              <a:rPr lang="en-US" sz="2800" dirty="0">
                <a:solidFill>
                  <a:schemeClr val="tx1"/>
                </a:solidFill>
              </a:rPr>
              <a:t>7.	Giving advice on environmental sanitation.  </a:t>
            </a:r>
          </a:p>
          <a:p>
            <a:pPr marL="0" indent="0" algn="just">
              <a:lnSpc>
                <a:spcPct val="120000"/>
              </a:lnSpc>
              <a:spcBef>
                <a:spcPts val="0"/>
              </a:spcBef>
              <a:buClrTx/>
              <a:buNone/>
            </a:pPr>
            <a:r>
              <a:rPr lang="en-US" sz="2800" dirty="0">
                <a:solidFill>
                  <a:schemeClr val="tx1"/>
                </a:solidFill>
              </a:rPr>
              <a:t>8.	Carrying out nursing administrative duties. </a:t>
            </a:r>
          </a:p>
          <a:p>
            <a:pPr marL="0" indent="0" algn="just">
              <a:lnSpc>
                <a:spcPct val="120000"/>
              </a:lnSpc>
              <a:spcBef>
                <a:spcPts val="0"/>
              </a:spcBef>
              <a:buClrTx/>
              <a:buNone/>
            </a:pPr>
            <a:r>
              <a:rPr lang="en-US" sz="2800" dirty="0">
                <a:solidFill>
                  <a:schemeClr val="tx1"/>
                </a:solidFill>
              </a:rPr>
              <a:t>9.	Maintaining simple records of case. </a:t>
            </a:r>
          </a:p>
          <a:p>
            <a:pPr marL="0" indent="0" algn="just">
              <a:lnSpc>
                <a:spcPct val="120000"/>
              </a:lnSpc>
              <a:spcBef>
                <a:spcPts val="0"/>
              </a:spcBef>
              <a:buClrTx/>
              <a:buNone/>
            </a:pPr>
            <a:r>
              <a:rPr lang="en-US" sz="2800" dirty="0">
                <a:solidFill>
                  <a:schemeClr val="tx1"/>
                </a:solidFill>
              </a:rPr>
              <a:t>10.	Evaluating health programme and activities.</a:t>
            </a:r>
          </a:p>
          <a:p>
            <a:pPr marL="0" indent="0" algn="just">
              <a:lnSpc>
                <a:spcPct val="120000"/>
              </a:lnSpc>
              <a:spcBef>
                <a:spcPts val="0"/>
              </a:spcBef>
              <a:buClrTx/>
              <a:buNone/>
            </a:pPr>
            <a:r>
              <a:rPr lang="en-US" sz="2800" dirty="0">
                <a:solidFill>
                  <a:schemeClr val="tx1"/>
                </a:solidFill>
              </a:rPr>
              <a:t>11.	Encouraging workers to take responsibility for their own health through health education such as smoking cessation, exercise/fitness, nutrition and weight control, stress management, control of chronic illnesses and effective use of medical services.</a:t>
            </a:r>
          </a:p>
          <a:p>
            <a:pPr marL="0" indent="0" algn="just">
              <a:lnSpc>
                <a:spcPct val="120000"/>
              </a:lnSpc>
              <a:spcBef>
                <a:spcPts val="0"/>
              </a:spcBef>
              <a:buClrTx/>
              <a:buNone/>
            </a:pPr>
            <a:r>
              <a:rPr lang="en-US" sz="2800" dirty="0">
                <a:solidFill>
                  <a:schemeClr val="tx1"/>
                </a:solidFill>
              </a:rPr>
              <a:t>12.	Monitor the health status of workers, worker populations and community groups.</a:t>
            </a:r>
          </a:p>
          <a:p>
            <a:pPr marL="0" indent="0" algn="just">
              <a:lnSpc>
                <a:spcPct val="120000"/>
              </a:lnSpc>
              <a:spcBef>
                <a:spcPts val="0"/>
              </a:spcBef>
              <a:buClrTx/>
              <a:buNone/>
            </a:pPr>
            <a:r>
              <a:rPr lang="en-US" sz="2800" dirty="0">
                <a:solidFill>
                  <a:schemeClr val="tx1"/>
                </a:solidFill>
              </a:rPr>
              <a:t>13.	Conduct research on the effects of workplace exposures, gathering health and hazard data.</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5022159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PERSONAL PROTECTIVE EQUIPMENT (PPE)</a:t>
            </a:r>
          </a:p>
          <a:p>
            <a:pPr algn="just">
              <a:lnSpc>
                <a:spcPct val="120000"/>
              </a:lnSpc>
              <a:spcBef>
                <a:spcPts val="0"/>
              </a:spcBef>
              <a:buClrTx/>
              <a:buFont typeface="Wingdings" panose="05000000000000000000" pitchFamily="2" charset="2"/>
              <a:buChar char="q"/>
            </a:pPr>
            <a:r>
              <a:rPr lang="en-US" sz="2600" dirty="0"/>
              <a:t>Is a device that is worn by a worker in order to prevent any part of his body from coming into contact with hazards present at his/her place of work.</a:t>
            </a:r>
          </a:p>
          <a:p>
            <a:pPr algn="just">
              <a:lnSpc>
                <a:spcPct val="120000"/>
              </a:lnSpc>
              <a:spcBef>
                <a:spcPts val="0"/>
              </a:spcBef>
              <a:buClrTx/>
              <a:buFont typeface="Wingdings" panose="05000000000000000000" pitchFamily="2" charset="2"/>
              <a:buChar char="q"/>
            </a:pPr>
            <a:r>
              <a:rPr lang="en-US" sz="2600" dirty="0"/>
              <a:t>The material of PPE’s chosen must be able to withstand the specific hazard prevailing in a given work place. PPE is the last means of hazard control</a:t>
            </a:r>
          </a:p>
          <a:p>
            <a:pPr marL="0" indent="0" algn="just">
              <a:lnSpc>
                <a:spcPct val="120000"/>
              </a:lnSpc>
              <a:spcBef>
                <a:spcPts val="0"/>
              </a:spcBef>
              <a:buClrTx/>
              <a:buNone/>
            </a:pPr>
            <a:r>
              <a:rPr lang="en-US" sz="2600" b="1" dirty="0">
                <a:solidFill>
                  <a:srgbClr val="00B050"/>
                </a:solidFill>
              </a:rPr>
              <a:t>TYPES OF </a:t>
            </a:r>
            <a:r>
              <a:rPr lang="en-US" sz="2600" b="1" dirty="0" err="1">
                <a:solidFill>
                  <a:srgbClr val="00B050"/>
                </a:solidFill>
              </a:rPr>
              <a:t>P.P.E</a:t>
            </a:r>
            <a:endParaRPr lang="en-US" sz="2600" b="1" dirty="0">
              <a:solidFill>
                <a:srgbClr val="00B050"/>
              </a:solidFill>
            </a:endParaRPr>
          </a:p>
          <a:p>
            <a:pPr marL="0" indent="0" algn="just">
              <a:lnSpc>
                <a:spcPct val="120000"/>
              </a:lnSpc>
              <a:spcBef>
                <a:spcPts val="0"/>
              </a:spcBef>
              <a:buClrTx/>
              <a:buNone/>
            </a:pPr>
            <a:r>
              <a:rPr lang="en-US" sz="2600" dirty="0" err="1"/>
              <a:t>P.P.E</a:t>
            </a:r>
            <a:r>
              <a:rPr lang="en-US" sz="2600" dirty="0"/>
              <a:t> act as barriers between the worker and the hazard. They include:-</a:t>
            </a:r>
          </a:p>
          <a:p>
            <a:pPr algn="just">
              <a:lnSpc>
                <a:spcPct val="120000"/>
              </a:lnSpc>
              <a:spcBef>
                <a:spcPts val="0"/>
              </a:spcBef>
              <a:buClrTx/>
              <a:buFont typeface="Wingdings" panose="05000000000000000000" pitchFamily="2" charset="2"/>
              <a:buChar char="q"/>
            </a:pPr>
            <a:r>
              <a:rPr lang="en-US" sz="2600" dirty="0"/>
              <a:t>Head gear(helmets and caps)</a:t>
            </a:r>
          </a:p>
          <a:p>
            <a:pPr algn="just">
              <a:lnSpc>
                <a:spcPct val="120000"/>
              </a:lnSpc>
              <a:spcBef>
                <a:spcPts val="0"/>
              </a:spcBef>
              <a:buClrTx/>
              <a:buFont typeface="Wingdings" panose="05000000000000000000" pitchFamily="2" charset="2"/>
              <a:buChar char="q"/>
            </a:pPr>
            <a:r>
              <a:rPr lang="en-US" sz="2600" dirty="0"/>
              <a:t>Ear protectors or defenders (ear muffs and ear plugs)</a:t>
            </a:r>
          </a:p>
          <a:p>
            <a:pPr algn="just">
              <a:lnSpc>
                <a:spcPct val="120000"/>
              </a:lnSpc>
              <a:spcBef>
                <a:spcPts val="0"/>
              </a:spcBef>
              <a:buClrTx/>
              <a:buFont typeface="Wingdings" panose="05000000000000000000" pitchFamily="2" charset="2"/>
              <a:buChar char="q"/>
            </a:pPr>
            <a:r>
              <a:rPr lang="en-US" sz="2600" dirty="0"/>
              <a:t>Face shields</a:t>
            </a:r>
          </a:p>
          <a:p>
            <a:pPr algn="just">
              <a:lnSpc>
                <a:spcPct val="120000"/>
              </a:lnSpc>
              <a:spcBef>
                <a:spcPts val="0"/>
              </a:spcBef>
              <a:buClrTx/>
              <a:buFont typeface="Wingdings" panose="05000000000000000000" pitchFamily="2" charset="2"/>
              <a:buChar char="q"/>
            </a:pPr>
            <a:r>
              <a:rPr lang="en-US" sz="2600" dirty="0"/>
              <a:t>Goggles</a:t>
            </a:r>
          </a:p>
          <a:p>
            <a:pPr algn="just">
              <a:lnSpc>
                <a:spcPct val="120000"/>
              </a:lnSpc>
              <a:spcBef>
                <a:spcPts val="0"/>
              </a:spcBef>
              <a:buClrTx/>
              <a:buFont typeface="Wingdings" panose="05000000000000000000" pitchFamily="2" charset="2"/>
              <a:buChar char="q"/>
            </a:pPr>
            <a:r>
              <a:rPr lang="en-US" sz="2600" dirty="0"/>
              <a:t>Safety spectacles</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89611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Masks (dust, fluids)</a:t>
            </a:r>
          </a:p>
          <a:p>
            <a:pPr algn="just">
              <a:lnSpc>
                <a:spcPct val="120000"/>
              </a:lnSpc>
              <a:spcBef>
                <a:spcPts val="0"/>
              </a:spcBef>
              <a:buClrTx/>
              <a:buFont typeface="Wingdings" panose="05000000000000000000" pitchFamily="2" charset="2"/>
              <a:buChar char="q"/>
            </a:pPr>
            <a:r>
              <a:rPr lang="en-US" sz="2800" dirty="0">
                <a:solidFill>
                  <a:schemeClr val="tx1"/>
                </a:solidFill>
              </a:rPr>
              <a:t>Respirators</a:t>
            </a:r>
          </a:p>
          <a:p>
            <a:pPr algn="just">
              <a:lnSpc>
                <a:spcPct val="120000"/>
              </a:lnSpc>
              <a:spcBef>
                <a:spcPts val="0"/>
              </a:spcBef>
              <a:buClrTx/>
              <a:buFont typeface="Wingdings" panose="05000000000000000000" pitchFamily="2" charset="2"/>
              <a:buChar char="q"/>
            </a:pPr>
            <a:r>
              <a:rPr lang="en-US" sz="2800" dirty="0">
                <a:solidFill>
                  <a:schemeClr val="tx1"/>
                </a:solidFill>
              </a:rPr>
              <a:t>Safety shoes/boots</a:t>
            </a:r>
          </a:p>
          <a:p>
            <a:pPr algn="just">
              <a:lnSpc>
                <a:spcPct val="120000"/>
              </a:lnSpc>
              <a:spcBef>
                <a:spcPts val="0"/>
              </a:spcBef>
              <a:buClrTx/>
              <a:buFont typeface="Wingdings" panose="05000000000000000000" pitchFamily="2" charset="2"/>
              <a:buChar char="q"/>
            </a:pPr>
            <a:r>
              <a:rPr lang="en-US" sz="2800" dirty="0">
                <a:solidFill>
                  <a:schemeClr val="tx1"/>
                </a:solidFill>
              </a:rPr>
              <a:t>Gloves/Mittens</a:t>
            </a:r>
          </a:p>
          <a:p>
            <a:pPr algn="just">
              <a:lnSpc>
                <a:spcPct val="120000"/>
              </a:lnSpc>
              <a:spcBef>
                <a:spcPts val="0"/>
              </a:spcBef>
              <a:buClrTx/>
              <a:buFont typeface="Wingdings" panose="05000000000000000000" pitchFamily="2" charset="2"/>
              <a:buChar char="q"/>
            </a:pPr>
            <a:r>
              <a:rPr lang="en-US" sz="2800" dirty="0">
                <a:solidFill>
                  <a:schemeClr val="tx1"/>
                </a:solidFill>
              </a:rPr>
              <a:t>Aprons</a:t>
            </a:r>
          </a:p>
          <a:p>
            <a:pPr algn="just">
              <a:lnSpc>
                <a:spcPct val="120000"/>
              </a:lnSpc>
              <a:spcBef>
                <a:spcPts val="0"/>
              </a:spcBef>
              <a:buClrTx/>
              <a:buFont typeface="Wingdings" panose="05000000000000000000" pitchFamily="2" charset="2"/>
              <a:buChar char="q"/>
            </a:pPr>
            <a:r>
              <a:rPr lang="en-US" sz="2800" dirty="0">
                <a:solidFill>
                  <a:schemeClr val="tx1"/>
                </a:solidFill>
              </a:rPr>
              <a:t>Overalls</a:t>
            </a:r>
          </a:p>
          <a:p>
            <a:pPr algn="just">
              <a:lnSpc>
                <a:spcPct val="120000"/>
              </a:lnSpc>
              <a:spcBef>
                <a:spcPts val="0"/>
              </a:spcBef>
              <a:buClrTx/>
              <a:buFont typeface="Wingdings" panose="05000000000000000000" pitchFamily="2" charset="2"/>
              <a:buChar char="q"/>
            </a:pPr>
            <a:r>
              <a:rPr lang="en-US" sz="2800" dirty="0">
                <a:solidFill>
                  <a:schemeClr val="tx1"/>
                </a:solidFill>
              </a:rPr>
              <a:t>Dust coats</a:t>
            </a:r>
          </a:p>
          <a:p>
            <a:pPr algn="just">
              <a:lnSpc>
                <a:spcPct val="120000"/>
              </a:lnSpc>
              <a:spcBef>
                <a:spcPts val="0"/>
              </a:spcBef>
              <a:buClrTx/>
              <a:buFont typeface="Wingdings" panose="05000000000000000000" pitchFamily="2" charset="2"/>
              <a:buChar char="q"/>
            </a:pPr>
            <a:r>
              <a:rPr lang="en-US" sz="2800" dirty="0">
                <a:solidFill>
                  <a:schemeClr val="tx1"/>
                </a:solidFill>
              </a:rPr>
              <a:t>Safety harnesses</a:t>
            </a:r>
          </a:p>
          <a:p>
            <a:pPr algn="just">
              <a:lnSpc>
                <a:spcPct val="120000"/>
              </a:lnSpc>
              <a:spcBef>
                <a:spcPts val="0"/>
              </a:spcBef>
              <a:buClrTx/>
              <a:buFont typeface="Wingdings" panose="05000000000000000000" pitchFamily="2" charset="2"/>
              <a:buChar char="q"/>
            </a:pPr>
            <a:r>
              <a:rPr lang="en-US" sz="2800" dirty="0">
                <a:solidFill>
                  <a:schemeClr val="tx1"/>
                </a:solidFill>
              </a:rPr>
              <a:t>Safety belts</a:t>
            </a:r>
          </a:p>
          <a:p>
            <a:pPr marL="0" indent="0" algn="just">
              <a:lnSpc>
                <a:spcPct val="120000"/>
              </a:lnSpc>
              <a:spcBef>
                <a:spcPts val="0"/>
              </a:spcBef>
              <a:buClrTx/>
              <a:buNone/>
            </a:pPr>
            <a:r>
              <a:rPr lang="en-US" sz="2600" b="1" dirty="0">
                <a:solidFill>
                  <a:srgbClr val="00B050"/>
                </a:solidFill>
              </a:rPr>
              <a:t>PROTECTION OF THE VARIOUS PARTS OF THE BODY</a:t>
            </a:r>
          </a:p>
          <a:p>
            <a:pPr algn="just">
              <a:lnSpc>
                <a:spcPct val="120000"/>
              </a:lnSpc>
              <a:spcBef>
                <a:spcPts val="0"/>
              </a:spcBef>
              <a:buClrTx/>
              <a:buFont typeface="Wingdings" panose="05000000000000000000" pitchFamily="2" charset="2"/>
              <a:buChar char="q"/>
            </a:pPr>
            <a:r>
              <a:rPr lang="en-US" sz="2600" dirty="0"/>
              <a:t>Head protection</a:t>
            </a:r>
          </a:p>
          <a:p>
            <a:pPr algn="just">
              <a:lnSpc>
                <a:spcPct val="120000"/>
              </a:lnSpc>
              <a:spcBef>
                <a:spcPts val="0"/>
              </a:spcBef>
              <a:buClrTx/>
              <a:buFont typeface="Wingdings" panose="05000000000000000000" pitchFamily="2" charset="2"/>
              <a:buChar char="q"/>
            </a:pPr>
            <a:r>
              <a:rPr lang="en-US" sz="2600" dirty="0"/>
              <a:t>Eye and face protection</a:t>
            </a:r>
          </a:p>
          <a:p>
            <a:pPr algn="just">
              <a:lnSpc>
                <a:spcPct val="120000"/>
              </a:lnSpc>
              <a:spcBef>
                <a:spcPts val="0"/>
              </a:spcBef>
              <a:buClrTx/>
              <a:buFont typeface="Wingdings" panose="05000000000000000000" pitchFamily="2" charset="2"/>
              <a:buChar char="q"/>
            </a:pPr>
            <a:r>
              <a:rPr lang="en-US" sz="2600" dirty="0"/>
              <a:t>Ear protection</a:t>
            </a:r>
          </a:p>
          <a:p>
            <a:pPr algn="just">
              <a:lnSpc>
                <a:spcPct val="120000"/>
              </a:lnSpc>
              <a:spcBef>
                <a:spcPts val="0"/>
              </a:spcBef>
              <a:buClrTx/>
              <a:buFont typeface="Wingdings" panose="05000000000000000000" pitchFamily="2" charset="2"/>
              <a:buChar char="q"/>
            </a:pPr>
            <a:r>
              <a:rPr lang="en-US" sz="2600" dirty="0"/>
              <a:t>Respiratory system Protection</a:t>
            </a:r>
          </a:p>
          <a:p>
            <a:pPr algn="just">
              <a:lnSpc>
                <a:spcPct val="120000"/>
              </a:lnSpc>
              <a:spcBef>
                <a:spcPts val="0"/>
              </a:spcBef>
              <a:buClrTx/>
              <a:buFont typeface="Wingdings" panose="05000000000000000000" pitchFamily="2" charset="2"/>
              <a:buChar char="q"/>
            </a:pPr>
            <a:r>
              <a:rPr lang="en-US" sz="2600" dirty="0"/>
              <a:t>Hand/Arm Protection</a:t>
            </a:r>
          </a:p>
          <a:p>
            <a:pPr algn="just">
              <a:lnSpc>
                <a:spcPct val="120000"/>
              </a:lnSpc>
              <a:spcBef>
                <a:spcPts val="0"/>
              </a:spcBef>
              <a:buClrTx/>
              <a:buFont typeface="Wingdings" panose="05000000000000000000" pitchFamily="2" charset="2"/>
              <a:buChar char="q"/>
            </a:pPr>
            <a:r>
              <a:rPr lang="en-US" sz="2600" dirty="0"/>
              <a:t>Foot protection</a:t>
            </a:r>
          </a:p>
          <a:p>
            <a:pPr algn="just">
              <a:lnSpc>
                <a:spcPct val="120000"/>
              </a:lnSpc>
              <a:spcBef>
                <a:spcPts val="0"/>
              </a:spcBef>
              <a:buClrTx/>
              <a:buFont typeface="Wingdings" panose="05000000000000000000" pitchFamily="2" charset="2"/>
              <a:buChar char="q"/>
            </a:pPr>
            <a:r>
              <a:rPr lang="en-US" sz="2600" dirty="0"/>
              <a:t>Main body protection</a:t>
            </a:r>
          </a:p>
          <a:p>
            <a:pPr marL="0" indent="0" algn="just">
              <a:lnSpc>
                <a:spcPct val="120000"/>
              </a:lnSpc>
              <a:spcBef>
                <a:spcPts val="0"/>
              </a:spcBef>
              <a:buClrTx/>
              <a:buNone/>
            </a:pPr>
            <a:endParaRPr lang="en-US" sz="2600" b="1" dirty="0"/>
          </a:p>
          <a:p>
            <a:pPr marL="0" indent="0" algn="just">
              <a:lnSpc>
                <a:spcPct val="120000"/>
              </a:lnSpc>
              <a:spcBef>
                <a:spcPts val="0"/>
              </a:spcBef>
              <a:buClrTx/>
              <a:buNone/>
            </a:pPr>
            <a:endParaRPr lang="en-US" sz="2600" b="1" dirty="0"/>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1" y="6325127"/>
            <a:ext cx="95660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4143180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OCCUPATIONAL HEALTH AND SAFETY ACTS.</a:t>
            </a:r>
          </a:p>
          <a:p>
            <a:pPr marL="0" indent="0" algn="just">
              <a:lnSpc>
                <a:spcPct val="120000"/>
              </a:lnSpc>
              <a:spcBef>
                <a:spcPts val="0"/>
              </a:spcBef>
              <a:buClrTx/>
              <a:buNone/>
            </a:pPr>
            <a:r>
              <a:rPr lang="en-US" sz="2800" b="1" dirty="0">
                <a:solidFill>
                  <a:schemeClr val="tx1"/>
                </a:solidFill>
              </a:rPr>
              <a:t>Occupational Health and Safety Act, 2007.</a:t>
            </a:r>
          </a:p>
          <a:p>
            <a:pPr marL="0" indent="0" algn="just">
              <a:lnSpc>
                <a:spcPct val="120000"/>
              </a:lnSpc>
              <a:spcBef>
                <a:spcPts val="0"/>
              </a:spcBef>
              <a:buClrTx/>
              <a:buNone/>
            </a:pPr>
            <a:r>
              <a:rPr lang="en-US" sz="2800" dirty="0">
                <a:solidFill>
                  <a:schemeClr val="tx1"/>
                </a:solidFill>
              </a:rPr>
              <a:t>The Act applies to all workplaces where any person is at work, whether temporarily or permanently.</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r>
              <a:rPr lang="en-US" sz="2800" b="1" dirty="0">
                <a:solidFill>
                  <a:schemeClr val="tx1"/>
                </a:solidFill>
              </a:rPr>
              <a:t>Duties of occupiers (employers/manager).</a:t>
            </a:r>
          </a:p>
          <a:p>
            <a:pPr algn="just">
              <a:lnSpc>
                <a:spcPct val="120000"/>
              </a:lnSpc>
              <a:spcBef>
                <a:spcPts val="0"/>
              </a:spcBef>
              <a:buClrTx/>
              <a:buFont typeface="Wingdings" panose="05000000000000000000" pitchFamily="2" charset="2"/>
              <a:buChar char="§"/>
            </a:pPr>
            <a:r>
              <a:rPr lang="en-US" sz="2800" dirty="0">
                <a:solidFill>
                  <a:schemeClr val="tx1"/>
                </a:solidFill>
              </a:rPr>
              <a:t>Ensure safety, health and welfare at work of all his employees.</a:t>
            </a:r>
          </a:p>
          <a:p>
            <a:pPr algn="just">
              <a:lnSpc>
                <a:spcPct val="120000"/>
              </a:lnSpc>
              <a:spcBef>
                <a:spcPts val="0"/>
              </a:spcBef>
              <a:buClrTx/>
              <a:buFont typeface="Wingdings" panose="05000000000000000000" pitchFamily="2" charset="2"/>
              <a:buChar char="§"/>
            </a:pPr>
            <a:r>
              <a:rPr lang="en-US" sz="2800" dirty="0">
                <a:solidFill>
                  <a:schemeClr val="tx1"/>
                </a:solidFill>
              </a:rPr>
              <a:t>Registration of workplaces. </a:t>
            </a:r>
          </a:p>
          <a:p>
            <a:pPr algn="just">
              <a:lnSpc>
                <a:spcPct val="120000"/>
              </a:lnSpc>
              <a:spcBef>
                <a:spcPts val="0"/>
              </a:spcBef>
              <a:buClrTx/>
              <a:buFont typeface="Wingdings" panose="05000000000000000000" pitchFamily="2" charset="2"/>
              <a:buChar char="§"/>
            </a:pPr>
            <a:r>
              <a:rPr lang="en-US" sz="2800" dirty="0">
                <a:solidFill>
                  <a:schemeClr val="tx1"/>
                </a:solidFill>
              </a:rPr>
              <a:t>Renewal of registration certificate. </a:t>
            </a:r>
          </a:p>
          <a:p>
            <a:pPr algn="just">
              <a:lnSpc>
                <a:spcPct val="120000"/>
              </a:lnSpc>
              <a:spcBef>
                <a:spcPts val="0"/>
              </a:spcBef>
              <a:buClrTx/>
              <a:buFont typeface="Wingdings" panose="05000000000000000000" pitchFamily="2" charset="2"/>
              <a:buChar char="§"/>
            </a:pPr>
            <a:r>
              <a:rPr lang="en-US" sz="2800" dirty="0">
                <a:solidFill>
                  <a:schemeClr val="tx1"/>
                </a:solidFill>
              </a:rPr>
              <a:t>Prepare a written safety and health policy statement.</a:t>
            </a:r>
          </a:p>
          <a:p>
            <a:pPr algn="just">
              <a:lnSpc>
                <a:spcPct val="120000"/>
              </a:lnSpc>
              <a:spcBef>
                <a:spcPts val="0"/>
              </a:spcBef>
              <a:buClrTx/>
              <a:buFont typeface="Wingdings" panose="05000000000000000000" pitchFamily="2" charset="2"/>
              <a:buChar char="§"/>
            </a:pPr>
            <a:r>
              <a:rPr lang="en-US" sz="2800" dirty="0">
                <a:solidFill>
                  <a:schemeClr val="tx1"/>
                </a:solidFill>
              </a:rPr>
              <a:t>Carry out risk assessments in relation to the safety and health of persons employed. </a:t>
            </a:r>
          </a:p>
          <a:p>
            <a:pPr algn="just">
              <a:lnSpc>
                <a:spcPct val="120000"/>
              </a:lnSpc>
              <a:spcBef>
                <a:spcPts val="0"/>
              </a:spcBef>
              <a:buClrTx/>
              <a:buFont typeface="Wingdings" panose="05000000000000000000" pitchFamily="2" charset="2"/>
              <a:buChar char="§"/>
            </a:pPr>
            <a:r>
              <a:rPr lang="en-US" sz="2800" dirty="0">
                <a:solidFill>
                  <a:schemeClr val="tx1"/>
                </a:solidFill>
              </a:rPr>
              <a:t>Not make any deduction from an employee’s salary or other benefits for anything provided under the Act.</a:t>
            </a:r>
          </a:p>
          <a:p>
            <a:pPr algn="just">
              <a:lnSpc>
                <a:spcPct val="120000"/>
              </a:lnSpc>
              <a:spcBef>
                <a:spcPts val="0"/>
              </a:spcBef>
              <a:buClrTx/>
              <a:buFont typeface="Wingdings" panose="05000000000000000000" pitchFamily="2" charset="2"/>
              <a:buChar char="§"/>
            </a:pPr>
            <a:r>
              <a:rPr lang="en-US" sz="2800" dirty="0">
                <a:solidFill>
                  <a:schemeClr val="tx1"/>
                </a:solidFill>
              </a:rPr>
              <a:t>Safety and health audits at least once every year by an approved safety and health adviser. </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7832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FEC81E2-E0CB-4206-8D75-897E2E2DCA5E}"/>
              </a:ext>
            </a:extLst>
          </p:cNvPr>
          <p:cNvSpPr>
            <a:spLocks noGrp="1"/>
          </p:cNvSpPr>
          <p:nvPr>
            <p:ph type="title"/>
          </p:nvPr>
        </p:nvSpPr>
        <p:spPr/>
        <p:txBody>
          <a:bodyPr/>
          <a:lstStyle/>
          <a:p>
            <a:pPr eaLnBrk="1" hangingPunct="1"/>
            <a:r>
              <a:rPr lang="en-GB" altLang="en-US" b="1"/>
              <a:t>Rain Water</a:t>
            </a:r>
            <a:endParaRPr lang="en-US" altLang="en-US" b="1"/>
          </a:p>
        </p:txBody>
      </p:sp>
      <p:sp>
        <p:nvSpPr>
          <p:cNvPr id="15363" name="Rectangle 3">
            <a:extLst>
              <a:ext uri="{FF2B5EF4-FFF2-40B4-BE49-F238E27FC236}">
                <a16:creationId xmlns:a16="http://schemas.microsoft.com/office/drawing/2014/main" id="{0300BEB5-F5B4-44ED-B3CF-CE18DD384709}"/>
              </a:ext>
            </a:extLst>
          </p:cNvPr>
          <p:cNvSpPr>
            <a:spLocks noGrp="1"/>
          </p:cNvSpPr>
          <p:nvPr>
            <p:ph idx="1"/>
          </p:nvPr>
        </p:nvSpPr>
        <p:spPr/>
        <p:txBody>
          <a:bodyPr/>
          <a:lstStyle/>
          <a:p>
            <a:pPr eaLnBrk="1" hangingPunct="1"/>
            <a:r>
              <a:rPr lang="en-GB" altLang="en-US" b="1"/>
              <a:t>Purest natural water if collected from clean iron sheets &amp; stored well</a:t>
            </a:r>
          </a:p>
          <a:p>
            <a:pPr eaLnBrk="1" hangingPunct="1"/>
            <a:r>
              <a:rPr lang="en-GB" altLang="en-US" b="1"/>
              <a:t>Soft and effective in cleaning and washing</a:t>
            </a:r>
          </a:p>
          <a:p>
            <a:pPr eaLnBrk="1" hangingPunct="1"/>
            <a:r>
              <a:rPr lang="en-GB" altLang="en-US" b="1"/>
              <a:t>No micro-organisms if collected well</a:t>
            </a:r>
          </a:p>
          <a:p>
            <a:pPr eaLnBrk="1" hangingPunct="1"/>
            <a:endParaRPr lang="en-GB" altLang="en-US" b="1"/>
          </a:p>
          <a:p>
            <a:pPr eaLnBrk="1" hangingPunct="1">
              <a:buFont typeface="Wingdings" panose="05000000000000000000" pitchFamily="2" charset="2"/>
              <a:buNone/>
            </a:pPr>
            <a:endParaRPr lang="en-GB" altLang="en-US"/>
          </a:p>
          <a:p>
            <a:pPr eaLnBrk="1" hangingPunct="1"/>
            <a:endParaRPr lang="en-US" altLang="en-US"/>
          </a:p>
        </p:txBody>
      </p:sp>
      <p:sp>
        <p:nvSpPr>
          <p:cNvPr id="5" name="Slide Number Placeholder 1">
            <a:extLst>
              <a:ext uri="{FF2B5EF4-FFF2-40B4-BE49-F238E27FC236}">
                <a16:creationId xmlns:a16="http://schemas.microsoft.com/office/drawing/2014/main" id="{95C8119B-76E8-4D5B-BCFC-CA0B54A62265}"/>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Duties of self-employed persons.</a:t>
            </a:r>
          </a:p>
          <a:p>
            <a:pPr algn="just">
              <a:lnSpc>
                <a:spcPct val="120000"/>
              </a:lnSpc>
              <a:spcBef>
                <a:spcPts val="0"/>
              </a:spcBef>
              <a:buClrTx/>
              <a:buFont typeface="Wingdings" panose="05000000000000000000" pitchFamily="2" charset="2"/>
              <a:buChar char="§"/>
            </a:pPr>
            <a:r>
              <a:rPr lang="en-US" sz="2800" dirty="0">
                <a:solidFill>
                  <a:schemeClr val="tx1"/>
                </a:solidFill>
              </a:rPr>
              <a:t>Take all necessary precautions to ensure his/her own safety and health and that of any other person who may be affected by his activities.</a:t>
            </a:r>
          </a:p>
          <a:p>
            <a:pPr marL="0" indent="0" algn="just">
              <a:lnSpc>
                <a:spcPct val="120000"/>
              </a:lnSpc>
              <a:spcBef>
                <a:spcPts val="0"/>
              </a:spcBef>
              <a:buClrTx/>
              <a:buNone/>
            </a:pPr>
            <a:r>
              <a:rPr lang="en-US" sz="2800" b="1" dirty="0">
                <a:solidFill>
                  <a:srgbClr val="00B050"/>
                </a:solidFill>
              </a:rPr>
              <a:t>Duties of employees.</a:t>
            </a:r>
          </a:p>
          <a:p>
            <a:pPr algn="just">
              <a:lnSpc>
                <a:spcPct val="120000"/>
              </a:lnSpc>
              <a:spcBef>
                <a:spcPts val="0"/>
              </a:spcBef>
              <a:buClrTx/>
              <a:buFont typeface="Wingdings" panose="05000000000000000000" pitchFamily="2" charset="2"/>
              <a:buChar char="§"/>
            </a:pPr>
            <a:r>
              <a:rPr lang="en-US" sz="2800" dirty="0">
                <a:solidFill>
                  <a:schemeClr val="tx1"/>
                </a:solidFill>
              </a:rPr>
              <a:t>Take care of his own safety and health and that of other persons who may be affected by his acts or omissions at work.</a:t>
            </a:r>
          </a:p>
          <a:p>
            <a:pPr algn="just">
              <a:lnSpc>
                <a:spcPct val="120000"/>
              </a:lnSpc>
              <a:spcBef>
                <a:spcPts val="0"/>
              </a:spcBef>
              <a:buClrTx/>
              <a:buFont typeface="Wingdings" panose="05000000000000000000" pitchFamily="2" charset="2"/>
              <a:buChar char="§"/>
            </a:pPr>
            <a:r>
              <a:rPr lang="en-US" sz="2800" dirty="0">
                <a:solidFill>
                  <a:schemeClr val="tx1"/>
                </a:solidFill>
              </a:rPr>
              <a:t>Co-operate with his employer in discharge of any requirement imposed by the Act. </a:t>
            </a:r>
          </a:p>
          <a:p>
            <a:pPr algn="just">
              <a:lnSpc>
                <a:spcPct val="120000"/>
              </a:lnSpc>
              <a:spcBef>
                <a:spcPts val="0"/>
              </a:spcBef>
              <a:buClrTx/>
              <a:buFont typeface="Wingdings" panose="05000000000000000000" pitchFamily="2" charset="2"/>
              <a:buChar char="§"/>
            </a:pPr>
            <a:r>
              <a:rPr lang="en-US" sz="2800" dirty="0">
                <a:solidFill>
                  <a:schemeClr val="tx1"/>
                </a:solidFill>
              </a:rPr>
              <a:t>Use at all times protective equipment or clothing provided by the employer.</a:t>
            </a:r>
          </a:p>
          <a:p>
            <a:pPr algn="just">
              <a:lnSpc>
                <a:spcPct val="120000"/>
              </a:lnSpc>
              <a:spcBef>
                <a:spcPts val="0"/>
              </a:spcBef>
              <a:buClrTx/>
              <a:buFont typeface="Wingdings" panose="05000000000000000000" pitchFamily="2" charset="2"/>
              <a:buChar char="§"/>
            </a:pPr>
            <a:r>
              <a:rPr lang="en-US" sz="2800" dirty="0">
                <a:solidFill>
                  <a:schemeClr val="tx1"/>
                </a:solidFill>
              </a:rPr>
              <a:t>Report to the immediate supervisor any situation which he believes presents imminent danger to his safety.</a:t>
            </a:r>
          </a:p>
          <a:p>
            <a:pPr algn="just">
              <a:lnSpc>
                <a:spcPct val="120000"/>
              </a:lnSpc>
              <a:spcBef>
                <a:spcPts val="0"/>
              </a:spcBef>
              <a:buClrTx/>
              <a:buFont typeface="Wingdings" panose="05000000000000000000" pitchFamily="2" charset="2"/>
              <a:buChar char="§"/>
            </a:pPr>
            <a:r>
              <a:rPr lang="en-US" sz="2800" dirty="0">
                <a:solidFill>
                  <a:schemeClr val="tx1"/>
                </a:solidFill>
              </a:rPr>
              <a:t>No person shall willfully interfere with anything provided for safety, health and welfare.</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3256718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Safety and health committees.</a:t>
            </a:r>
          </a:p>
          <a:p>
            <a:pPr algn="just">
              <a:lnSpc>
                <a:spcPct val="120000"/>
              </a:lnSpc>
              <a:spcBef>
                <a:spcPts val="0"/>
              </a:spcBef>
              <a:buClrTx/>
              <a:buFont typeface="Wingdings" panose="05000000000000000000" pitchFamily="2" charset="2"/>
              <a:buChar char="§"/>
            </a:pPr>
            <a:r>
              <a:rPr lang="en-US" sz="2800" dirty="0">
                <a:solidFill>
                  <a:schemeClr val="tx1"/>
                </a:solidFill>
              </a:rPr>
              <a:t>An employer with twenty or more regular employees shall establish a workplace safety and health committee whose membership shall comprise both the workers and management.</a:t>
            </a:r>
          </a:p>
          <a:p>
            <a:pPr algn="just">
              <a:lnSpc>
                <a:spcPct val="120000"/>
              </a:lnSpc>
              <a:spcBef>
                <a:spcPts val="0"/>
              </a:spcBef>
              <a:buClrTx/>
              <a:buFont typeface="Wingdings" panose="05000000000000000000" pitchFamily="2" charset="2"/>
              <a:buChar char="§"/>
            </a:pPr>
            <a:r>
              <a:rPr lang="en-US" sz="2800" dirty="0">
                <a:solidFill>
                  <a:schemeClr val="tx1"/>
                </a:solidFill>
              </a:rPr>
              <a:t>Accidents, diseases and dangerous occurrences notification.</a:t>
            </a:r>
          </a:p>
          <a:p>
            <a:pPr algn="just">
              <a:lnSpc>
                <a:spcPct val="120000"/>
              </a:lnSpc>
              <a:spcBef>
                <a:spcPts val="0"/>
              </a:spcBef>
              <a:buClrTx/>
              <a:buFont typeface="Wingdings" panose="05000000000000000000" pitchFamily="2" charset="2"/>
              <a:buChar char="§"/>
            </a:pPr>
            <a:r>
              <a:rPr lang="en-US" sz="2800" dirty="0">
                <a:solidFill>
                  <a:schemeClr val="tx1"/>
                </a:solidFill>
              </a:rPr>
              <a:t>Notice of accidents and dangerous occurrences: - Notify the nearest occupational safety and health office within 7 days.</a:t>
            </a:r>
          </a:p>
          <a:p>
            <a:pPr algn="just">
              <a:lnSpc>
                <a:spcPct val="120000"/>
              </a:lnSpc>
              <a:spcBef>
                <a:spcPts val="0"/>
              </a:spcBef>
              <a:buClrTx/>
              <a:buFont typeface="Wingdings" panose="05000000000000000000" pitchFamily="2" charset="2"/>
              <a:buChar char="§"/>
            </a:pPr>
            <a:r>
              <a:rPr lang="en-US" sz="2800" dirty="0">
                <a:solidFill>
                  <a:schemeClr val="tx1"/>
                </a:solidFill>
              </a:rPr>
              <a:t>In the case of a fatal accident the notice must be given within twenty-four hours.</a:t>
            </a:r>
          </a:p>
          <a:p>
            <a:pPr algn="just">
              <a:lnSpc>
                <a:spcPct val="120000"/>
              </a:lnSpc>
              <a:spcBef>
                <a:spcPts val="0"/>
              </a:spcBef>
              <a:buClrTx/>
              <a:buFont typeface="Wingdings" panose="05000000000000000000" pitchFamily="2" charset="2"/>
              <a:buChar char="§"/>
            </a:pPr>
            <a:r>
              <a:rPr lang="en-US" sz="2800" dirty="0">
                <a:solidFill>
                  <a:schemeClr val="tx1"/>
                </a:solidFill>
              </a:rPr>
              <a:t>Notification of occupational diseases seen by medical practitioner while attending a patient within 7 days.</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187975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800" b="1" dirty="0">
                <a:solidFill>
                  <a:srgbClr val="00B050"/>
                </a:solidFill>
              </a:rPr>
              <a:t>Enforcement of the Act.</a:t>
            </a:r>
          </a:p>
          <a:p>
            <a:pPr algn="just">
              <a:lnSpc>
                <a:spcPct val="120000"/>
              </a:lnSpc>
              <a:spcBef>
                <a:spcPts val="0"/>
              </a:spcBef>
              <a:buClrTx/>
              <a:buFont typeface="Wingdings" panose="05000000000000000000" pitchFamily="2" charset="2"/>
              <a:buChar char="§"/>
            </a:pPr>
            <a:r>
              <a:rPr lang="en-US" sz="2800" dirty="0">
                <a:solidFill>
                  <a:schemeClr val="tx1"/>
                </a:solidFill>
              </a:rPr>
              <a:t>Inspections – Occupational Safety and Health Officers have powers to inspect every workplace by day or by night. Any person obstructing such an officer is liable to a penalty.</a:t>
            </a:r>
          </a:p>
          <a:p>
            <a:pPr algn="just">
              <a:lnSpc>
                <a:spcPct val="120000"/>
              </a:lnSpc>
              <a:spcBef>
                <a:spcPts val="0"/>
              </a:spcBef>
              <a:buClrTx/>
              <a:buFont typeface="Wingdings" panose="05000000000000000000" pitchFamily="2" charset="2"/>
              <a:buChar char="§"/>
            </a:pPr>
            <a:r>
              <a:rPr lang="en-US" sz="2800" dirty="0">
                <a:solidFill>
                  <a:schemeClr val="tx1"/>
                </a:solidFill>
              </a:rPr>
              <a:t>Improvement notices and prohibition notices, issued when contraventions recur and no action for improvement is taken.</a:t>
            </a:r>
          </a:p>
          <a:p>
            <a:pPr algn="just">
              <a:lnSpc>
                <a:spcPct val="120000"/>
              </a:lnSpc>
              <a:spcBef>
                <a:spcPts val="0"/>
              </a:spcBef>
              <a:buClrTx/>
              <a:buFont typeface="Wingdings" panose="05000000000000000000" pitchFamily="2" charset="2"/>
              <a:buChar char="§"/>
            </a:pPr>
            <a:r>
              <a:rPr lang="en-US" sz="2800" dirty="0">
                <a:solidFill>
                  <a:schemeClr val="tx1"/>
                </a:solidFill>
              </a:rPr>
              <a:t>Prosecution: for fresh and repetitive contraventions.</a:t>
            </a:r>
          </a:p>
          <a:p>
            <a:pPr marL="0" indent="0" algn="just">
              <a:lnSpc>
                <a:spcPct val="120000"/>
              </a:lnSpc>
              <a:spcBef>
                <a:spcPts val="0"/>
              </a:spcBef>
              <a:buClrTx/>
              <a:buNone/>
            </a:pPr>
            <a:r>
              <a:rPr lang="en-US" sz="2800" b="1" dirty="0">
                <a:solidFill>
                  <a:srgbClr val="00B050"/>
                </a:solidFill>
              </a:rPr>
              <a:t>General Health Provisions.</a:t>
            </a:r>
          </a:p>
          <a:p>
            <a:pPr algn="just">
              <a:lnSpc>
                <a:spcPct val="120000"/>
              </a:lnSpc>
              <a:spcBef>
                <a:spcPts val="0"/>
              </a:spcBef>
              <a:buClrTx/>
              <a:buFont typeface="Wingdings" panose="05000000000000000000" pitchFamily="2" charset="2"/>
              <a:buChar char="§"/>
            </a:pPr>
            <a:r>
              <a:rPr lang="en-US" sz="2800" dirty="0">
                <a:solidFill>
                  <a:schemeClr val="tx1"/>
                </a:solidFill>
              </a:rPr>
              <a:t>Cleanliness: No accumulation of dirt.</a:t>
            </a:r>
          </a:p>
          <a:p>
            <a:pPr algn="just">
              <a:lnSpc>
                <a:spcPct val="120000"/>
              </a:lnSpc>
              <a:spcBef>
                <a:spcPts val="0"/>
              </a:spcBef>
              <a:buClrTx/>
              <a:buFont typeface="Wingdings" panose="05000000000000000000" pitchFamily="2" charset="2"/>
              <a:buChar char="§"/>
            </a:pPr>
            <a:r>
              <a:rPr lang="en-US" sz="2800" dirty="0">
                <a:solidFill>
                  <a:schemeClr val="tx1"/>
                </a:solidFill>
              </a:rPr>
              <a:t>Overcrowding: minimum 10m3 space for each person.</a:t>
            </a:r>
          </a:p>
          <a:p>
            <a:pPr algn="just">
              <a:lnSpc>
                <a:spcPct val="120000"/>
              </a:lnSpc>
              <a:spcBef>
                <a:spcPts val="0"/>
              </a:spcBef>
              <a:buClrTx/>
              <a:buFont typeface="Wingdings" panose="05000000000000000000" pitchFamily="2" charset="2"/>
              <a:buChar char="§"/>
            </a:pPr>
            <a:r>
              <a:rPr lang="en-US" sz="2800" dirty="0">
                <a:solidFill>
                  <a:schemeClr val="tx1"/>
                </a:solidFill>
              </a:rPr>
              <a:t>Ventilation: Adequate free flow of fresh air.</a:t>
            </a:r>
          </a:p>
          <a:p>
            <a:pPr algn="just">
              <a:lnSpc>
                <a:spcPct val="120000"/>
              </a:lnSpc>
              <a:spcBef>
                <a:spcPts val="0"/>
              </a:spcBef>
              <a:buClrTx/>
              <a:buFont typeface="Wingdings" panose="05000000000000000000" pitchFamily="2" charset="2"/>
              <a:buChar char="§"/>
            </a:pPr>
            <a:r>
              <a:rPr lang="en-US" sz="2800" dirty="0">
                <a:solidFill>
                  <a:schemeClr val="tx1"/>
                </a:solidFill>
              </a:rPr>
              <a:t>Lighting: Adequate &amp; suitable for different occupations.</a:t>
            </a:r>
          </a:p>
          <a:p>
            <a:pPr algn="just">
              <a:lnSpc>
                <a:spcPct val="120000"/>
              </a:lnSpc>
              <a:spcBef>
                <a:spcPts val="0"/>
              </a:spcBef>
              <a:buClrTx/>
              <a:buFont typeface="Wingdings" panose="05000000000000000000" pitchFamily="2" charset="2"/>
              <a:buChar char="§"/>
            </a:pPr>
            <a:r>
              <a:rPr lang="en-US" sz="2800" dirty="0">
                <a:solidFill>
                  <a:schemeClr val="tx1"/>
                </a:solidFill>
              </a:rPr>
              <a:t>Drainage of Floors: well drained floors.</a:t>
            </a:r>
          </a:p>
          <a:p>
            <a:pPr algn="just">
              <a:lnSpc>
                <a:spcPct val="120000"/>
              </a:lnSpc>
              <a:spcBef>
                <a:spcPts val="0"/>
              </a:spcBef>
              <a:buClrTx/>
              <a:buFont typeface="Wingdings" panose="05000000000000000000" pitchFamily="2" charset="2"/>
              <a:buChar char="§"/>
            </a:pPr>
            <a:r>
              <a:rPr lang="en-US" sz="2800" dirty="0">
                <a:solidFill>
                  <a:schemeClr val="tx1"/>
                </a:solidFill>
              </a:rPr>
              <a:t>Sanitary Accommodation: sufficient for each gender.</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426003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47500" lnSpcReduction="20000"/>
          </a:bodyPr>
          <a:lstStyle/>
          <a:p>
            <a:pPr marL="0" indent="0" algn="just">
              <a:lnSpc>
                <a:spcPct val="120000"/>
              </a:lnSpc>
              <a:spcBef>
                <a:spcPts val="0"/>
              </a:spcBef>
              <a:buClrTx/>
              <a:buNone/>
            </a:pPr>
            <a:r>
              <a:rPr lang="en-US" sz="5100" b="1" dirty="0">
                <a:solidFill>
                  <a:srgbClr val="00B050"/>
                </a:solidFill>
              </a:rPr>
              <a:t>General Safety Provisions.</a:t>
            </a:r>
          </a:p>
          <a:p>
            <a:pPr algn="just">
              <a:lnSpc>
                <a:spcPct val="120000"/>
              </a:lnSpc>
              <a:spcBef>
                <a:spcPts val="0"/>
              </a:spcBef>
              <a:buClrTx/>
              <a:buFont typeface="Wingdings" panose="05000000000000000000" pitchFamily="2" charset="2"/>
              <a:buChar char="§"/>
            </a:pPr>
            <a:r>
              <a:rPr lang="en-US" sz="4400" dirty="0">
                <a:solidFill>
                  <a:schemeClr val="tx1"/>
                </a:solidFill>
              </a:rPr>
              <a:t>Safe means of access:  Floors, passages, gangways, steps, stairs and ladders must be soundly constructed and properly maintained, and handrails must be provided for stairs.</a:t>
            </a:r>
          </a:p>
          <a:p>
            <a:pPr algn="just">
              <a:lnSpc>
                <a:spcPct val="120000"/>
              </a:lnSpc>
              <a:spcBef>
                <a:spcPts val="0"/>
              </a:spcBef>
              <a:buClrTx/>
              <a:buFont typeface="Wingdings" panose="05000000000000000000" pitchFamily="2" charset="2"/>
              <a:buChar char="§"/>
            </a:pPr>
            <a:r>
              <a:rPr lang="en-US" sz="4400" dirty="0">
                <a:solidFill>
                  <a:schemeClr val="tx1"/>
                </a:solidFill>
              </a:rPr>
              <a:t>Removal of dust or fumes –workers must be protected against inhaling, and where practicable, localized exhaust ventilation must be provided and maintained.</a:t>
            </a:r>
          </a:p>
          <a:p>
            <a:pPr algn="just">
              <a:lnSpc>
                <a:spcPct val="120000"/>
              </a:lnSpc>
              <a:spcBef>
                <a:spcPts val="0"/>
              </a:spcBef>
              <a:buClrTx/>
              <a:buFont typeface="Wingdings" panose="05000000000000000000" pitchFamily="2" charset="2"/>
              <a:buChar char="§"/>
            </a:pPr>
            <a:r>
              <a:rPr lang="en-US" sz="4400" dirty="0">
                <a:solidFill>
                  <a:schemeClr val="tx1"/>
                </a:solidFill>
              </a:rPr>
              <a:t>Meals in Certain Dangerous Trades. -  A person must not partake of food or drink in workrooms where there are hazardous dusts or fumes.</a:t>
            </a:r>
          </a:p>
          <a:p>
            <a:pPr algn="just">
              <a:lnSpc>
                <a:spcPct val="120000"/>
              </a:lnSpc>
              <a:spcBef>
                <a:spcPts val="0"/>
              </a:spcBef>
              <a:buClrTx/>
              <a:buFont typeface="Wingdings" panose="05000000000000000000" pitchFamily="2" charset="2"/>
              <a:buChar char="§"/>
            </a:pPr>
            <a:r>
              <a:rPr lang="en-US" sz="4400" dirty="0">
                <a:solidFill>
                  <a:schemeClr val="tx1"/>
                </a:solidFill>
              </a:rPr>
              <a:t>Protective Clothing and Appliances. – Suitable protective clothing and appliances must be provided and maintained for the use of workers.</a:t>
            </a:r>
          </a:p>
          <a:p>
            <a:pPr algn="just">
              <a:lnSpc>
                <a:spcPct val="120000"/>
              </a:lnSpc>
              <a:spcBef>
                <a:spcPts val="0"/>
              </a:spcBef>
              <a:buClrTx/>
              <a:buFont typeface="Wingdings" panose="05000000000000000000" pitchFamily="2" charset="2"/>
              <a:buChar char="§"/>
            </a:pPr>
            <a:r>
              <a:rPr lang="en-US" sz="4400" dirty="0">
                <a:solidFill>
                  <a:schemeClr val="tx1"/>
                </a:solidFill>
              </a:rPr>
              <a:t>Confined spaces. – Adequate precautions should be taken for work in confined spaces where persons are liable to be overcome by dangerous fumes.</a:t>
            </a:r>
          </a:p>
          <a:p>
            <a:pPr algn="just">
              <a:lnSpc>
                <a:spcPct val="120000"/>
              </a:lnSpc>
              <a:spcBef>
                <a:spcPts val="0"/>
              </a:spcBef>
              <a:buClrTx/>
              <a:buFont typeface="Wingdings" panose="05000000000000000000" pitchFamily="2" charset="2"/>
              <a:buChar char="§"/>
            </a:pPr>
            <a:r>
              <a:rPr lang="en-US" sz="4400" dirty="0">
                <a:solidFill>
                  <a:schemeClr val="tx1"/>
                </a:solidFill>
              </a:rPr>
              <a:t>Explosions of Inflammable Dust or Gas. – Precautions should be taken against explosions for welding or soldering on containers.</a:t>
            </a:r>
          </a:p>
          <a:p>
            <a:pPr algn="just">
              <a:lnSpc>
                <a:spcPct val="120000"/>
              </a:lnSpc>
              <a:spcBef>
                <a:spcPts val="0"/>
              </a:spcBef>
              <a:buClrTx/>
              <a:buFont typeface="Wingdings" panose="05000000000000000000" pitchFamily="2" charset="2"/>
              <a:buChar char="§"/>
            </a:pPr>
            <a:r>
              <a:rPr lang="en-US" sz="4400" dirty="0">
                <a:solidFill>
                  <a:schemeClr val="tx1"/>
                </a:solidFill>
              </a:rPr>
              <a:t>Protection of Eyes. – Goggles or effective screens must be provided in certain specified processes.</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8034214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
            </a:pPr>
            <a:r>
              <a:rPr lang="en-US" sz="2800" dirty="0">
                <a:solidFill>
                  <a:schemeClr val="tx1"/>
                </a:solidFill>
              </a:rPr>
              <a:t>Training and Supervision of Inexperienced Workers. – A person must not work at any dangerous machine or process unless he has been fully instructed.</a:t>
            </a:r>
          </a:p>
          <a:p>
            <a:pPr algn="just">
              <a:lnSpc>
                <a:spcPct val="120000"/>
              </a:lnSpc>
              <a:spcBef>
                <a:spcPts val="0"/>
              </a:spcBef>
              <a:buClrTx/>
              <a:buFont typeface="Wingdings" panose="05000000000000000000" pitchFamily="2" charset="2"/>
              <a:buChar char="§"/>
            </a:pPr>
            <a:r>
              <a:rPr lang="en-US" sz="2800" dirty="0">
                <a:solidFill>
                  <a:schemeClr val="tx1"/>
                </a:solidFill>
              </a:rPr>
              <a:t>Fire. -Adequate and suitable means for extinguishing fire must be provided in every workplace.</a:t>
            </a:r>
          </a:p>
          <a:p>
            <a:pPr algn="just">
              <a:lnSpc>
                <a:spcPct val="120000"/>
              </a:lnSpc>
              <a:spcBef>
                <a:spcPts val="0"/>
              </a:spcBef>
              <a:buClrTx/>
              <a:buFont typeface="Wingdings" panose="05000000000000000000" pitchFamily="2" charset="2"/>
              <a:buChar char="§"/>
            </a:pPr>
            <a:r>
              <a:rPr lang="en-US" sz="2800" dirty="0">
                <a:solidFill>
                  <a:schemeClr val="tx1"/>
                </a:solidFill>
              </a:rPr>
              <a:t>Adequate fire exits must be provided and marked.  All doors affording a means of exit from the workplace must be sliding doors or made to open outwards.  </a:t>
            </a:r>
          </a:p>
          <a:p>
            <a:pPr algn="just">
              <a:lnSpc>
                <a:spcPct val="120000"/>
              </a:lnSpc>
              <a:spcBef>
                <a:spcPts val="0"/>
              </a:spcBef>
              <a:buClrTx/>
              <a:buFont typeface="Wingdings" panose="05000000000000000000" pitchFamily="2" charset="2"/>
              <a:buChar char="§"/>
            </a:pPr>
            <a:r>
              <a:rPr lang="en-US" sz="2800" dirty="0">
                <a:solidFill>
                  <a:schemeClr val="tx1"/>
                </a:solidFill>
              </a:rPr>
              <a:t>Fire Safety Audit: Every occupier shall carry out a fire audit of the work place once every twelve months.  </a:t>
            </a:r>
          </a:p>
          <a:p>
            <a:pPr algn="just">
              <a:lnSpc>
                <a:spcPct val="120000"/>
              </a:lnSpc>
              <a:spcBef>
                <a:spcPts val="0"/>
              </a:spcBef>
              <a:buClrTx/>
              <a:buFont typeface="Wingdings" panose="05000000000000000000" pitchFamily="2" charset="2"/>
              <a:buChar char="§"/>
            </a:pPr>
            <a:r>
              <a:rPr lang="en-US" sz="2800" dirty="0">
                <a:solidFill>
                  <a:schemeClr val="tx1"/>
                </a:solidFill>
              </a:rPr>
              <a:t>Evacuation procedures: - Every occupier of a workplace shall design evacuation procedures to be used during any emergency.</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0471738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800" b="1" dirty="0">
                <a:solidFill>
                  <a:srgbClr val="00B050"/>
                </a:solidFill>
              </a:rPr>
              <a:t>Other Provisions:</a:t>
            </a:r>
          </a:p>
          <a:p>
            <a:pPr algn="just">
              <a:lnSpc>
                <a:spcPct val="120000"/>
              </a:lnSpc>
              <a:spcBef>
                <a:spcPts val="0"/>
              </a:spcBef>
              <a:buClrTx/>
              <a:buFont typeface="Wingdings" panose="05000000000000000000" pitchFamily="2" charset="2"/>
              <a:buChar char="§"/>
            </a:pPr>
            <a:r>
              <a:rPr lang="en-US" sz="2800" dirty="0">
                <a:solidFill>
                  <a:schemeClr val="tx1"/>
                </a:solidFill>
              </a:rPr>
              <a:t>Machinery safety.   </a:t>
            </a:r>
          </a:p>
          <a:p>
            <a:pPr algn="just">
              <a:lnSpc>
                <a:spcPct val="120000"/>
              </a:lnSpc>
              <a:spcBef>
                <a:spcPts val="0"/>
              </a:spcBef>
              <a:buClrTx/>
              <a:buFont typeface="Wingdings" panose="05000000000000000000" pitchFamily="2" charset="2"/>
              <a:buChar char="§"/>
            </a:pPr>
            <a:r>
              <a:rPr lang="en-US" sz="2800" dirty="0">
                <a:solidFill>
                  <a:schemeClr val="tx1"/>
                </a:solidFill>
              </a:rPr>
              <a:t>Chemical safety.</a:t>
            </a:r>
          </a:p>
          <a:p>
            <a:pPr algn="just">
              <a:lnSpc>
                <a:spcPct val="120000"/>
              </a:lnSpc>
              <a:spcBef>
                <a:spcPts val="0"/>
              </a:spcBef>
              <a:buClrTx/>
              <a:buFont typeface="Wingdings" panose="05000000000000000000" pitchFamily="2" charset="2"/>
              <a:buChar char="§"/>
            </a:pPr>
            <a:r>
              <a:rPr lang="en-US" sz="2800" dirty="0">
                <a:solidFill>
                  <a:schemeClr val="tx1"/>
                </a:solidFill>
              </a:rPr>
              <a:t>Welfare Provisions.</a:t>
            </a:r>
          </a:p>
          <a:p>
            <a:pPr algn="just">
              <a:lnSpc>
                <a:spcPct val="120000"/>
              </a:lnSpc>
              <a:spcBef>
                <a:spcPts val="0"/>
              </a:spcBef>
              <a:buClrTx/>
              <a:buFont typeface="Wingdings" panose="05000000000000000000" pitchFamily="2" charset="2"/>
              <a:buChar char="§"/>
            </a:pPr>
            <a:r>
              <a:rPr lang="en-US" sz="2800" dirty="0">
                <a:solidFill>
                  <a:schemeClr val="tx1"/>
                </a:solidFill>
              </a:rPr>
              <a:t>Right to Compensation.</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r>
              <a:rPr lang="en-US" sz="2800" b="1" dirty="0">
                <a:solidFill>
                  <a:srgbClr val="00B050"/>
                </a:solidFill>
              </a:rPr>
              <a:t>Other Related Legislation.</a:t>
            </a:r>
          </a:p>
          <a:p>
            <a:pPr algn="just">
              <a:lnSpc>
                <a:spcPct val="120000"/>
              </a:lnSpc>
              <a:spcBef>
                <a:spcPts val="0"/>
              </a:spcBef>
              <a:buClrTx/>
              <a:buFont typeface="Wingdings" panose="05000000000000000000" pitchFamily="2" charset="2"/>
              <a:buChar char="§"/>
            </a:pPr>
            <a:r>
              <a:rPr lang="en-US" sz="2800" dirty="0">
                <a:solidFill>
                  <a:schemeClr val="tx1"/>
                </a:solidFill>
              </a:rPr>
              <a:t>Public Health Act, Cap. 242.</a:t>
            </a:r>
          </a:p>
          <a:p>
            <a:pPr algn="just">
              <a:lnSpc>
                <a:spcPct val="120000"/>
              </a:lnSpc>
              <a:spcBef>
                <a:spcPts val="0"/>
              </a:spcBef>
              <a:buClrTx/>
              <a:buFont typeface="Wingdings" panose="05000000000000000000" pitchFamily="2" charset="2"/>
              <a:buChar char="§"/>
            </a:pPr>
            <a:r>
              <a:rPr lang="en-US" sz="2800" dirty="0">
                <a:solidFill>
                  <a:schemeClr val="tx1"/>
                </a:solidFill>
              </a:rPr>
              <a:t>Radiation Protection Act, Cap 243.</a:t>
            </a:r>
          </a:p>
          <a:p>
            <a:pPr algn="just">
              <a:lnSpc>
                <a:spcPct val="120000"/>
              </a:lnSpc>
              <a:spcBef>
                <a:spcPts val="0"/>
              </a:spcBef>
              <a:buClrTx/>
              <a:buFont typeface="Wingdings" panose="05000000000000000000" pitchFamily="2" charset="2"/>
              <a:buChar char="§"/>
            </a:pPr>
            <a:r>
              <a:rPr lang="en-US" sz="2800" dirty="0">
                <a:solidFill>
                  <a:schemeClr val="tx1"/>
                </a:solidFill>
              </a:rPr>
              <a:t>Pharmacy and Poisons Act, Cap 244.</a:t>
            </a:r>
          </a:p>
          <a:p>
            <a:pPr algn="just">
              <a:lnSpc>
                <a:spcPct val="120000"/>
              </a:lnSpc>
              <a:spcBef>
                <a:spcPts val="0"/>
              </a:spcBef>
              <a:buClrTx/>
              <a:buFont typeface="Wingdings" panose="05000000000000000000" pitchFamily="2" charset="2"/>
              <a:buChar char="§"/>
            </a:pPr>
            <a:r>
              <a:rPr lang="en-US" sz="2800" dirty="0">
                <a:solidFill>
                  <a:schemeClr val="tx1"/>
                </a:solidFill>
              </a:rPr>
              <a:t>Pest Control Products Act.</a:t>
            </a:r>
          </a:p>
          <a:p>
            <a:pPr algn="just">
              <a:lnSpc>
                <a:spcPct val="120000"/>
              </a:lnSpc>
              <a:spcBef>
                <a:spcPts val="0"/>
              </a:spcBef>
              <a:buClrTx/>
              <a:buFont typeface="Wingdings" panose="05000000000000000000" pitchFamily="2" charset="2"/>
              <a:buChar char="§"/>
            </a:pPr>
            <a:r>
              <a:rPr lang="en-US" sz="2800" dirty="0">
                <a:solidFill>
                  <a:schemeClr val="tx1"/>
                </a:solidFill>
              </a:rPr>
              <a:t>Environmental Management Coordination Act, 1999.</a:t>
            </a:r>
          </a:p>
          <a:p>
            <a:pPr algn="just">
              <a:lnSpc>
                <a:spcPct val="120000"/>
              </a:lnSpc>
              <a:spcBef>
                <a:spcPts val="0"/>
              </a:spcBef>
              <a:buClrTx/>
              <a:buFont typeface="Wingdings" panose="05000000000000000000" pitchFamily="2" charset="2"/>
              <a:buChar char="§"/>
            </a:pPr>
            <a:r>
              <a:rPr lang="en-US" sz="2800" dirty="0">
                <a:solidFill>
                  <a:schemeClr val="tx1"/>
                </a:solidFill>
              </a:rPr>
              <a:t>Waste management regulations 2006.</a:t>
            </a:r>
          </a:p>
          <a:p>
            <a:pPr marL="0" indent="0" algn="just">
              <a:lnSpc>
                <a:spcPct val="120000"/>
              </a:lnSpc>
              <a:spcBef>
                <a:spcPts val="0"/>
              </a:spcBef>
              <a:buClrTx/>
              <a:buNone/>
            </a:pPr>
            <a:endParaRPr lang="en-US" sz="2800" b="1" dirty="0">
              <a:solidFill>
                <a:srgbClr val="00B050"/>
              </a:solidFill>
            </a:endParaRP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885711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848600"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B3242FC-15AF-4C86-A5BA-4EF626AC7276}"/>
              </a:ext>
            </a:extLst>
          </p:cNvPr>
          <p:cNvSpPr>
            <a:spLocks noGrp="1"/>
          </p:cNvSpPr>
          <p:nvPr>
            <p:ph type="title"/>
          </p:nvPr>
        </p:nvSpPr>
        <p:spPr/>
        <p:txBody>
          <a:bodyPr/>
          <a:lstStyle/>
          <a:p>
            <a:pPr eaLnBrk="1" hangingPunct="1"/>
            <a:r>
              <a:rPr lang="en-US" altLang="en-US"/>
              <a:t>Rain water..</a:t>
            </a:r>
          </a:p>
        </p:txBody>
      </p:sp>
      <p:sp>
        <p:nvSpPr>
          <p:cNvPr id="16387" name="Rectangle 3">
            <a:extLst>
              <a:ext uri="{FF2B5EF4-FFF2-40B4-BE49-F238E27FC236}">
                <a16:creationId xmlns:a16="http://schemas.microsoft.com/office/drawing/2014/main" id="{480B1044-9220-40AF-BF35-97237F742F81}"/>
              </a:ext>
            </a:extLst>
          </p:cNvPr>
          <p:cNvSpPr>
            <a:spLocks noGrp="1"/>
          </p:cNvSpPr>
          <p:nvPr>
            <p:ph idx="1"/>
          </p:nvPr>
        </p:nvSpPr>
        <p:spPr/>
        <p:txBody>
          <a:bodyPr/>
          <a:lstStyle/>
          <a:p>
            <a:pPr eaLnBrk="1" hangingPunct="1">
              <a:buFont typeface="Wingdings" panose="05000000000000000000" pitchFamily="2" charset="2"/>
              <a:buNone/>
            </a:pPr>
            <a:r>
              <a:rPr lang="en-GB" altLang="en-US"/>
              <a:t>Disadvantages</a:t>
            </a:r>
          </a:p>
          <a:p>
            <a:pPr eaLnBrk="1" hangingPunct="1"/>
            <a:r>
              <a:rPr lang="en-GB" altLang="en-US"/>
              <a:t>Difficult to collect from some roofs (thatched)</a:t>
            </a:r>
          </a:p>
          <a:p>
            <a:pPr eaLnBrk="1" hangingPunct="1"/>
            <a:r>
              <a:rPr lang="en-GB" altLang="en-US"/>
              <a:t>Buildings require gutters &amp; large tanks</a:t>
            </a:r>
          </a:p>
          <a:p>
            <a:pPr eaLnBrk="1" hangingPunct="1"/>
            <a:r>
              <a:rPr lang="en-GB" altLang="en-US"/>
              <a:t>Not tasty</a:t>
            </a:r>
          </a:p>
          <a:p>
            <a:pPr eaLnBrk="1" hangingPunct="1"/>
            <a:r>
              <a:rPr lang="en-GB" altLang="en-US"/>
              <a:t>Lacks essential minerals</a:t>
            </a:r>
          </a:p>
          <a:p>
            <a:pPr eaLnBrk="1" hangingPunct="1"/>
            <a:r>
              <a:rPr lang="en-GB" altLang="en-US"/>
              <a:t>Prone to atmospheric pollution</a:t>
            </a:r>
            <a:endParaRPr lang="en-US" altLang="en-US"/>
          </a:p>
        </p:txBody>
      </p:sp>
      <p:sp>
        <p:nvSpPr>
          <p:cNvPr id="5" name="Slide Number Placeholder 1">
            <a:extLst>
              <a:ext uri="{FF2B5EF4-FFF2-40B4-BE49-F238E27FC236}">
                <a16:creationId xmlns:a16="http://schemas.microsoft.com/office/drawing/2014/main" id="{DC3E3C88-EA60-44DC-A640-ECAB1BC3AEAB}"/>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9255750-E9CA-4889-9C76-8AEECC6564D1}"/>
              </a:ext>
            </a:extLst>
          </p:cNvPr>
          <p:cNvSpPr>
            <a:spLocks noGrp="1"/>
          </p:cNvSpPr>
          <p:nvPr>
            <p:ph type="title"/>
          </p:nvPr>
        </p:nvSpPr>
        <p:spPr/>
        <p:txBody>
          <a:bodyPr/>
          <a:lstStyle/>
          <a:p>
            <a:pPr eaLnBrk="1" hangingPunct="1"/>
            <a:r>
              <a:rPr lang="en-GB" altLang="en-US" b="1"/>
              <a:t>Underground water</a:t>
            </a:r>
            <a:endParaRPr lang="en-US" altLang="en-US" b="1"/>
          </a:p>
        </p:txBody>
      </p:sp>
      <p:sp>
        <p:nvSpPr>
          <p:cNvPr id="17411" name="Rectangle 3">
            <a:extLst>
              <a:ext uri="{FF2B5EF4-FFF2-40B4-BE49-F238E27FC236}">
                <a16:creationId xmlns:a16="http://schemas.microsoft.com/office/drawing/2014/main" id="{2567933F-4E1E-4186-9E6D-957D4B7A783D}"/>
              </a:ext>
            </a:extLst>
          </p:cNvPr>
          <p:cNvSpPr>
            <a:spLocks noGrp="1"/>
          </p:cNvSpPr>
          <p:nvPr>
            <p:ph idx="1"/>
          </p:nvPr>
        </p:nvSpPr>
        <p:spPr/>
        <p:txBody>
          <a:bodyPr/>
          <a:lstStyle/>
          <a:p>
            <a:pPr eaLnBrk="1" hangingPunct="1">
              <a:buFont typeface="Wingdings" panose="05000000000000000000" pitchFamily="2" charset="2"/>
              <a:buNone/>
            </a:pPr>
            <a:r>
              <a:rPr lang="en-GB" altLang="en-US"/>
              <a:t>Water found beneath the ground</a:t>
            </a:r>
          </a:p>
          <a:p>
            <a:pPr eaLnBrk="1" hangingPunct="1"/>
            <a:r>
              <a:rPr lang="en-GB" altLang="en-US"/>
              <a:t>Stored in porous rocks called acquifers</a:t>
            </a:r>
          </a:p>
          <a:p>
            <a:pPr eaLnBrk="1" hangingPunct="1"/>
            <a:r>
              <a:rPr lang="en-GB" altLang="en-US"/>
              <a:t>Will flow to the surface naturally at springs, seeps &amp; wetlands</a:t>
            </a:r>
          </a:p>
          <a:p>
            <a:pPr eaLnBrk="1" hangingPunct="1"/>
            <a:r>
              <a:rPr lang="en-GB" altLang="en-US"/>
              <a:t>Wells can be contracted to tap it from the ground</a:t>
            </a:r>
            <a:endParaRPr lang="en-US" altLang="en-US"/>
          </a:p>
        </p:txBody>
      </p:sp>
      <p:sp>
        <p:nvSpPr>
          <p:cNvPr id="5" name="Slide Number Placeholder 1">
            <a:extLst>
              <a:ext uri="{FF2B5EF4-FFF2-40B4-BE49-F238E27FC236}">
                <a16:creationId xmlns:a16="http://schemas.microsoft.com/office/drawing/2014/main" id="{83C90164-016E-42A2-BC9C-0A14629EACAE}"/>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6B37FB5-9A84-447E-8C83-CF73EECB0773}"/>
              </a:ext>
            </a:extLst>
          </p:cNvPr>
          <p:cNvSpPr>
            <a:spLocks noGrp="1"/>
          </p:cNvSpPr>
          <p:nvPr>
            <p:ph type="title"/>
          </p:nvPr>
        </p:nvSpPr>
        <p:spPr/>
        <p:txBody>
          <a:bodyPr/>
          <a:lstStyle/>
          <a:p>
            <a:pPr eaLnBrk="1" hangingPunct="1"/>
            <a:r>
              <a:rPr lang="en-US" altLang="en-US"/>
              <a:t>Underground water </a:t>
            </a:r>
            <a:r>
              <a:rPr lang="en-US" altLang="en-US" sz="2000"/>
              <a:t>cont….</a:t>
            </a:r>
            <a:endParaRPr lang="en-US" altLang="en-US"/>
          </a:p>
        </p:txBody>
      </p:sp>
      <p:sp>
        <p:nvSpPr>
          <p:cNvPr id="18435" name="Rectangle 3">
            <a:extLst>
              <a:ext uri="{FF2B5EF4-FFF2-40B4-BE49-F238E27FC236}">
                <a16:creationId xmlns:a16="http://schemas.microsoft.com/office/drawing/2014/main" id="{EB47F6B3-7EEC-446A-A304-91B278E36FBA}"/>
              </a:ext>
            </a:extLst>
          </p:cNvPr>
          <p:cNvSpPr>
            <a:spLocks noGrp="1"/>
          </p:cNvSpPr>
          <p:nvPr>
            <p:ph idx="1"/>
          </p:nvPr>
        </p:nvSpPr>
        <p:spPr/>
        <p:txBody>
          <a:bodyPr/>
          <a:lstStyle/>
          <a:p>
            <a:pPr eaLnBrk="1" hangingPunct="1">
              <a:buFont typeface="Wingdings" panose="05000000000000000000" pitchFamily="2" charset="2"/>
              <a:buNone/>
            </a:pPr>
            <a:r>
              <a:rPr lang="en-GB" altLang="en-US" i="1" u="sng"/>
              <a:t>Advantages</a:t>
            </a:r>
          </a:p>
          <a:p>
            <a:pPr eaLnBrk="1" hangingPunct="1"/>
            <a:r>
              <a:rPr lang="en-GB" altLang="en-US"/>
              <a:t>Usually clean</a:t>
            </a:r>
          </a:p>
          <a:p>
            <a:pPr eaLnBrk="1" hangingPunct="1"/>
            <a:r>
              <a:rPr lang="en-GB" altLang="en-US"/>
              <a:t>In plenty</a:t>
            </a:r>
          </a:p>
          <a:p>
            <a:pPr eaLnBrk="1" hangingPunct="1"/>
            <a:r>
              <a:rPr lang="en-GB" altLang="en-US"/>
              <a:t>Useful in times of draught</a:t>
            </a:r>
          </a:p>
          <a:p>
            <a:pPr eaLnBrk="1" hangingPunct="1">
              <a:buFont typeface="Wingdings" panose="05000000000000000000" pitchFamily="2" charset="2"/>
              <a:buNone/>
            </a:pPr>
            <a:r>
              <a:rPr lang="en-GB" altLang="en-US"/>
              <a:t>NOTE: may come from far away and may  not dependent on local rain.</a:t>
            </a:r>
            <a:endParaRPr lang="en-US" altLang="en-US"/>
          </a:p>
        </p:txBody>
      </p:sp>
      <p:sp>
        <p:nvSpPr>
          <p:cNvPr id="5" name="Slide Number Placeholder 1">
            <a:extLst>
              <a:ext uri="{FF2B5EF4-FFF2-40B4-BE49-F238E27FC236}">
                <a16:creationId xmlns:a16="http://schemas.microsoft.com/office/drawing/2014/main" id="{04A64C90-21E6-42E0-9493-8A6EBA25822B}"/>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85190C0-6EE4-47E8-87C5-E62141D9338A}"/>
              </a:ext>
            </a:extLst>
          </p:cNvPr>
          <p:cNvSpPr>
            <a:spLocks noGrp="1"/>
          </p:cNvSpPr>
          <p:nvPr>
            <p:ph type="title"/>
          </p:nvPr>
        </p:nvSpPr>
        <p:spPr/>
        <p:txBody>
          <a:bodyPr/>
          <a:lstStyle/>
          <a:p>
            <a:pPr eaLnBrk="1" hangingPunct="1"/>
            <a:r>
              <a:rPr lang="en-US" altLang="en-US"/>
              <a:t>Underground water </a:t>
            </a:r>
            <a:r>
              <a:rPr lang="en-US" altLang="en-US" sz="2000"/>
              <a:t>cont….</a:t>
            </a:r>
            <a:endParaRPr lang="en-US" altLang="en-US"/>
          </a:p>
        </p:txBody>
      </p:sp>
      <p:sp>
        <p:nvSpPr>
          <p:cNvPr id="19459" name="Rectangle 3">
            <a:extLst>
              <a:ext uri="{FF2B5EF4-FFF2-40B4-BE49-F238E27FC236}">
                <a16:creationId xmlns:a16="http://schemas.microsoft.com/office/drawing/2014/main" id="{C5824EF2-037E-42FF-9604-A3485FBD09B0}"/>
              </a:ext>
            </a:extLst>
          </p:cNvPr>
          <p:cNvSpPr>
            <a:spLocks noGrp="1"/>
          </p:cNvSpPr>
          <p:nvPr>
            <p:ph idx="1"/>
          </p:nvPr>
        </p:nvSpPr>
        <p:spPr/>
        <p:txBody>
          <a:bodyPr/>
          <a:lstStyle/>
          <a:p>
            <a:pPr eaLnBrk="1" hangingPunct="1">
              <a:buFont typeface="Wingdings" panose="05000000000000000000" pitchFamily="2" charset="2"/>
              <a:buNone/>
            </a:pPr>
            <a:r>
              <a:rPr lang="en-GB" altLang="en-US"/>
              <a:t>Disadvantages</a:t>
            </a:r>
          </a:p>
          <a:p>
            <a:pPr eaLnBrk="1" hangingPunct="1">
              <a:buClr>
                <a:schemeClr val="tx1"/>
              </a:buClr>
            </a:pPr>
            <a:r>
              <a:rPr lang="en-GB" altLang="en-US"/>
              <a:t>Hard water due to the dissolved minerals.</a:t>
            </a:r>
          </a:p>
          <a:p>
            <a:pPr eaLnBrk="1" hangingPunct="1">
              <a:buClr>
                <a:schemeClr val="tx1"/>
              </a:buClr>
            </a:pPr>
            <a:r>
              <a:rPr lang="en-GB" altLang="en-US"/>
              <a:t>Expensive to purify.</a:t>
            </a:r>
          </a:p>
          <a:p>
            <a:pPr eaLnBrk="1" hangingPunct="1">
              <a:buClr>
                <a:schemeClr val="tx1"/>
              </a:buClr>
            </a:pPr>
            <a:r>
              <a:rPr lang="en-GB" altLang="en-US"/>
              <a:t>Costly in pumping from the ground to users</a:t>
            </a:r>
          </a:p>
          <a:p>
            <a:pPr eaLnBrk="1" hangingPunct="1"/>
            <a:endParaRPr lang="en-US" altLang="en-US"/>
          </a:p>
        </p:txBody>
      </p:sp>
      <p:sp>
        <p:nvSpPr>
          <p:cNvPr id="5" name="Slide Number Placeholder 1">
            <a:extLst>
              <a:ext uri="{FF2B5EF4-FFF2-40B4-BE49-F238E27FC236}">
                <a16:creationId xmlns:a16="http://schemas.microsoft.com/office/drawing/2014/main" id="{F6BE7EF6-260D-4A3D-97AD-50DD202AA354}"/>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DFBD390-7F8B-4402-AC25-13166E6A9C6E}"/>
              </a:ext>
            </a:extLst>
          </p:cNvPr>
          <p:cNvSpPr>
            <a:spLocks noGrp="1"/>
          </p:cNvSpPr>
          <p:nvPr>
            <p:ph type="title"/>
          </p:nvPr>
        </p:nvSpPr>
        <p:spPr/>
        <p:txBody>
          <a:bodyPr/>
          <a:lstStyle/>
          <a:p>
            <a:pPr eaLnBrk="1" hangingPunct="1"/>
            <a:r>
              <a:rPr lang="en-GB" altLang="en-US"/>
              <a:t>Surface water</a:t>
            </a:r>
            <a:endParaRPr lang="en-US" altLang="en-US"/>
          </a:p>
        </p:txBody>
      </p:sp>
      <p:sp>
        <p:nvSpPr>
          <p:cNvPr id="20483" name="Rectangle 3">
            <a:extLst>
              <a:ext uri="{FF2B5EF4-FFF2-40B4-BE49-F238E27FC236}">
                <a16:creationId xmlns:a16="http://schemas.microsoft.com/office/drawing/2014/main" id="{88623C8C-979A-4F12-AA78-DC134778B210}"/>
              </a:ext>
            </a:extLst>
          </p:cNvPr>
          <p:cNvSpPr>
            <a:spLocks noGrp="1"/>
          </p:cNvSpPr>
          <p:nvPr>
            <p:ph idx="1"/>
          </p:nvPr>
        </p:nvSpPr>
        <p:spPr/>
        <p:txBody>
          <a:bodyPr/>
          <a:lstStyle/>
          <a:p>
            <a:pPr eaLnBrk="1" hangingPunct="1"/>
            <a:r>
              <a:rPr lang="en-GB" altLang="en-US"/>
              <a:t>Water in lakes, rivers, ponds, dams and shallow wells </a:t>
            </a:r>
          </a:p>
          <a:p>
            <a:pPr eaLnBrk="1" hangingPunct="1">
              <a:buFont typeface="Wingdings" panose="05000000000000000000" pitchFamily="2" charset="2"/>
              <a:buNone/>
            </a:pPr>
            <a:r>
              <a:rPr lang="en-GB" altLang="en-US" i="1" u="sng"/>
              <a:t>Advantages</a:t>
            </a:r>
            <a:r>
              <a:rPr lang="en-GB" altLang="en-US"/>
              <a:t> </a:t>
            </a:r>
          </a:p>
          <a:p>
            <a:pPr eaLnBrk="1" hangingPunct="1"/>
            <a:r>
              <a:rPr lang="en-GB" altLang="en-US"/>
              <a:t>Commonest source of water</a:t>
            </a:r>
          </a:p>
          <a:p>
            <a:pPr eaLnBrk="1" hangingPunct="1"/>
            <a:r>
              <a:rPr lang="en-GB" altLang="en-US"/>
              <a:t>Easily accessible</a:t>
            </a:r>
          </a:p>
          <a:p>
            <a:pPr eaLnBrk="1" hangingPunct="1"/>
            <a:r>
              <a:rPr lang="en-GB" altLang="en-US"/>
              <a:t>Can be obtained by use of simple pumps.</a:t>
            </a:r>
          </a:p>
          <a:p>
            <a:pPr eaLnBrk="1" hangingPunct="1"/>
            <a:r>
              <a:rPr lang="en-GB" altLang="en-US"/>
              <a:t>Water in permanent lakes &amp; rivers ensures.</a:t>
            </a:r>
          </a:p>
          <a:p>
            <a:pPr eaLnBrk="1" hangingPunct="1"/>
            <a:r>
              <a:rPr lang="en-GB" altLang="en-US"/>
              <a:t>constant supply all year </a:t>
            </a:r>
          </a:p>
          <a:p>
            <a:pPr eaLnBrk="1" hangingPunct="1"/>
            <a:endParaRPr lang="en-GB" altLang="en-US"/>
          </a:p>
          <a:p>
            <a:pPr eaLnBrk="1" hangingPunct="1"/>
            <a:endParaRPr lang="en-US" altLang="en-US"/>
          </a:p>
        </p:txBody>
      </p:sp>
      <p:sp>
        <p:nvSpPr>
          <p:cNvPr id="5" name="Slide Number Placeholder 1">
            <a:extLst>
              <a:ext uri="{FF2B5EF4-FFF2-40B4-BE49-F238E27FC236}">
                <a16:creationId xmlns:a16="http://schemas.microsoft.com/office/drawing/2014/main" id="{3B13FF15-A7EC-400A-8BAB-FFF902292F7E}"/>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E19E4B1-8679-48B9-A0E4-2DEBADE5BBEA}"/>
              </a:ext>
            </a:extLst>
          </p:cNvPr>
          <p:cNvSpPr>
            <a:spLocks noGrp="1"/>
          </p:cNvSpPr>
          <p:nvPr>
            <p:ph type="title"/>
          </p:nvPr>
        </p:nvSpPr>
        <p:spPr/>
        <p:txBody>
          <a:bodyPr/>
          <a:lstStyle/>
          <a:p>
            <a:pPr eaLnBrk="1" hangingPunct="1"/>
            <a:r>
              <a:rPr lang="en-US" altLang="en-US"/>
              <a:t>Surface water..</a:t>
            </a:r>
          </a:p>
        </p:txBody>
      </p:sp>
      <p:sp>
        <p:nvSpPr>
          <p:cNvPr id="21507" name="Rectangle 3">
            <a:extLst>
              <a:ext uri="{FF2B5EF4-FFF2-40B4-BE49-F238E27FC236}">
                <a16:creationId xmlns:a16="http://schemas.microsoft.com/office/drawing/2014/main" id="{85648C4E-5F4A-4F0F-9FAA-D5CCC5496D64}"/>
              </a:ext>
            </a:extLst>
          </p:cNvPr>
          <p:cNvSpPr>
            <a:spLocks noGrp="1"/>
          </p:cNvSpPr>
          <p:nvPr>
            <p:ph idx="1"/>
          </p:nvPr>
        </p:nvSpPr>
        <p:spPr/>
        <p:txBody>
          <a:bodyPr/>
          <a:lstStyle/>
          <a:p>
            <a:pPr eaLnBrk="1" hangingPunct="1">
              <a:buFont typeface="Wingdings" panose="05000000000000000000" pitchFamily="2" charset="2"/>
              <a:buNone/>
            </a:pPr>
            <a:r>
              <a:rPr lang="en-GB" altLang="en-US" b="1" i="1" u="sng"/>
              <a:t>Disadvantages</a:t>
            </a:r>
          </a:p>
          <a:p>
            <a:pPr eaLnBrk="1" hangingPunct="1"/>
            <a:r>
              <a:rPr lang="en-GB" altLang="en-US"/>
              <a:t>Easily polluted(human, animal,industrial &amp;agricultural waste)</a:t>
            </a:r>
          </a:p>
          <a:p>
            <a:pPr eaLnBrk="1" hangingPunct="1"/>
            <a:r>
              <a:rPr lang="en-GB" altLang="en-US"/>
              <a:t>Needs treatment before drinking</a:t>
            </a:r>
          </a:p>
          <a:p>
            <a:pPr eaLnBrk="1" hangingPunct="1"/>
            <a:endParaRPr lang="en-US" altLang="en-US"/>
          </a:p>
        </p:txBody>
      </p:sp>
      <p:sp>
        <p:nvSpPr>
          <p:cNvPr id="5" name="Slide Number Placeholder 1">
            <a:extLst>
              <a:ext uri="{FF2B5EF4-FFF2-40B4-BE49-F238E27FC236}">
                <a16:creationId xmlns:a16="http://schemas.microsoft.com/office/drawing/2014/main" id="{3354A1EC-19A5-43D3-BAA5-41A67886C013}"/>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824423E-61B0-4A57-954B-5FB48B389277}"/>
              </a:ext>
            </a:extLst>
          </p:cNvPr>
          <p:cNvSpPr>
            <a:spLocks noGrp="1"/>
          </p:cNvSpPr>
          <p:nvPr>
            <p:ph type="title"/>
          </p:nvPr>
        </p:nvSpPr>
        <p:spPr/>
        <p:txBody>
          <a:bodyPr/>
          <a:lstStyle/>
          <a:p>
            <a:pPr eaLnBrk="1" hangingPunct="1"/>
            <a:r>
              <a:rPr lang="en-GB" altLang="en-US" b="1"/>
              <a:t>Sea water</a:t>
            </a:r>
            <a:endParaRPr lang="en-US" altLang="en-US" b="1"/>
          </a:p>
        </p:txBody>
      </p:sp>
      <p:sp>
        <p:nvSpPr>
          <p:cNvPr id="22531" name="Rectangle 3">
            <a:extLst>
              <a:ext uri="{FF2B5EF4-FFF2-40B4-BE49-F238E27FC236}">
                <a16:creationId xmlns:a16="http://schemas.microsoft.com/office/drawing/2014/main" id="{87ECBEA3-2713-4938-B0D7-478599BE2F06}"/>
              </a:ext>
            </a:extLst>
          </p:cNvPr>
          <p:cNvSpPr>
            <a:spLocks noGrp="1"/>
          </p:cNvSpPr>
          <p:nvPr>
            <p:ph idx="1"/>
          </p:nvPr>
        </p:nvSpPr>
        <p:spPr/>
        <p:txBody>
          <a:bodyPr/>
          <a:lstStyle/>
          <a:p>
            <a:pPr eaLnBrk="1" hangingPunct="1"/>
            <a:r>
              <a:rPr lang="en-GB" altLang="en-US"/>
              <a:t>Water collected in oceans</a:t>
            </a:r>
          </a:p>
          <a:p>
            <a:pPr eaLnBrk="1" hangingPunct="1"/>
            <a:r>
              <a:rPr lang="en-GB" altLang="en-US"/>
              <a:t>Very concentrated in salts(salty water)</a:t>
            </a:r>
          </a:p>
          <a:p>
            <a:pPr eaLnBrk="1" hangingPunct="1"/>
            <a:r>
              <a:rPr lang="en-GB" altLang="en-US"/>
              <a:t>Expensive to purify</a:t>
            </a:r>
            <a:endParaRPr lang="en-US" altLang="en-US"/>
          </a:p>
        </p:txBody>
      </p:sp>
      <p:sp>
        <p:nvSpPr>
          <p:cNvPr id="5" name="Slide Number Placeholder 1">
            <a:extLst>
              <a:ext uri="{FF2B5EF4-FFF2-40B4-BE49-F238E27FC236}">
                <a16:creationId xmlns:a16="http://schemas.microsoft.com/office/drawing/2014/main" id="{2930F8E4-F3DE-434D-8E67-03AEAFB5D79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None/>
            </a:pPr>
            <a:r>
              <a:rPr lang="en-US" sz="3200" b="1" dirty="0"/>
              <a:t>Number 	Name 	Hours	Theory Practical </a:t>
            </a:r>
          </a:p>
          <a:p>
            <a:pPr marL="0" indent="0" algn="just">
              <a:buNone/>
            </a:pPr>
            <a:r>
              <a:rPr lang="en-US" sz="2800" dirty="0"/>
              <a:t>1.	Concepts of environmental health	12		0</a:t>
            </a:r>
          </a:p>
          <a:p>
            <a:pPr marL="0" indent="0" algn="just">
              <a:buNone/>
            </a:pPr>
            <a:r>
              <a:rPr lang="en-US" sz="2800" dirty="0"/>
              <a:t>2.	Occupational health and safety 	 8		0</a:t>
            </a:r>
          </a:p>
          <a:p>
            <a:pPr marL="0" indent="0" algn="just">
              <a:buNone/>
            </a:pPr>
            <a:r>
              <a:rPr lang="en-US" sz="2800" dirty="0"/>
              <a:t>3.	Educational visits		</a:t>
            </a:r>
            <a:r>
              <a:rPr lang="en-US" sz="3200" dirty="0"/>
              <a:t>				 0		20</a:t>
            </a:r>
          </a:p>
          <a:p>
            <a:pPr algn="just"/>
            <a:endParaRPr lang="en-US" sz="3200" dirty="0"/>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8401038" y="6170822"/>
            <a:ext cx="43816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53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0C8E55A-F643-4DBC-B849-727269757125}"/>
              </a:ext>
            </a:extLst>
          </p:cNvPr>
          <p:cNvSpPr>
            <a:spLocks noGrp="1"/>
          </p:cNvSpPr>
          <p:nvPr>
            <p:ph type="title"/>
          </p:nvPr>
        </p:nvSpPr>
        <p:spPr/>
        <p:txBody>
          <a:bodyPr/>
          <a:lstStyle/>
          <a:p>
            <a:pPr eaLnBrk="1" hangingPunct="1"/>
            <a:r>
              <a:rPr lang="en-GB" altLang="en-US" b="1"/>
              <a:t>Water Purification</a:t>
            </a:r>
            <a:endParaRPr lang="en-US" altLang="en-US" b="1"/>
          </a:p>
        </p:txBody>
      </p:sp>
      <p:sp>
        <p:nvSpPr>
          <p:cNvPr id="23555" name="Rectangle 3">
            <a:extLst>
              <a:ext uri="{FF2B5EF4-FFF2-40B4-BE49-F238E27FC236}">
                <a16:creationId xmlns:a16="http://schemas.microsoft.com/office/drawing/2014/main" id="{5DD6F1E9-C53D-41B5-BD24-9DC571604047}"/>
              </a:ext>
            </a:extLst>
          </p:cNvPr>
          <p:cNvSpPr>
            <a:spLocks noGrp="1"/>
          </p:cNvSpPr>
          <p:nvPr>
            <p:ph idx="1"/>
          </p:nvPr>
        </p:nvSpPr>
        <p:spPr/>
        <p:txBody>
          <a:bodyPr/>
          <a:lstStyle/>
          <a:p>
            <a:pPr eaLnBrk="1" hangingPunct="1">
              <a:buFont typeface="Wingdings" panose="05000000000000000000" pitchFamily="2" charset="2"/>
              <a:buNone/>
            </a:pPr>
            <a:r>
              <a:rPr lang="en-GB" altLang="en-US"/>
              <a:t>There are 3 simple methods of purifying water are:</a:t>
            </a:r>
          </a:p>
          <a:p>
            <a:pPr eaLnBrk="1" hangingPunct="1"/>
            <a:r>
              <a:rPr lang="en-GB" altLang="en-US"/>
              <a:t>Storage</a:t>
            </a:r>
          </a:p>
          <a:p>
            <a:pPr eaLnBrk="1" hangingPunct="1"/>
            <a:r>
              <a:rPr lang="en-GB" altLang="en-US"/>
              <a:t>Filtration</a:t>
            </a:r>
          </a:p>
          <a:p>
            <a:pPr eaLnBrk="1" hangingPunct="1"/>
            <a:r>
              <a:rPr lang="en-GB" altLang="en-US"/>
              <a:t>Sterilization</a:t>
            </a:r>
            <a:endParaRPr lang="en-US" altLang="en-US"/>
          </a:p>
        </p:txBody>
      </p:sp>
      <p:sp>
        <p:nvSpPr>
          <p:cNvPr id="5" name="Slide Number Placeholder 1">
            <a:extLst>
              <a:ext uri="{FF2B5EF4-FFF2-40B4-BE49-F238E27FC236}">
                <a16:creationId xmlns:a16="http://schemas.microsoft.com/office/drawing/2014/main" id="{C5381EFD-027D-48FE-A7E6-51E1353874A1}"/>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D090D86-A807-4DB2-A4E0-8D8E7ED5A738}"/>
              </a:ext>
            </a:extLst>
          </p:cNvPr>
          <p:cNvSpPr>
            <a:spLocks noGrp="1"/>
          </p:cNvSpPr>
          <p:nvPr>
            <p:ph type="title"/>
          </p:nvPr>
        </p:nvSpPr>
        <p:spPr/>
        <p:txBody>
          <a:bodyPr/>
          <a:lstStyle/>
          <a:p>
            <a:pPr eaLnBrk="1" hangingPunct="1"/>
            <a:r>
              <a:rPr lang="en-GB" altLang="en-US"/>
              <a:t>Storage </a:t>
            </a:r>
            <a:endParaRPr lang="en-US" altLang="en-US"/>
          </a:p>
        </p:txBody>
      </p:sp>
      <p:sp>
        <p:nvSpPr>
          <p:cNvPr id="24579" name="Rectangle 3">
            <a:extLst>
              <a:ext uri="{FF2B5EF4-FFF2-40B4-BE49-F238E27FC236}">
                <a16:creationId xmlns:a16="http://schemas.microsoft.com/office/drawing/2014/main" id="{A4B75261-A741-4050-8FAD-427E7B1200C5}"/>
              </a:ext>
            </a:extLst>
          </p:cNvPr>
          <p:cNvSpPr>
            <a:spLocks noGrp="1"/>
          </p:cNvSpPr>
          <p:nvPr>
            <p:ph idx="1"/>
          </p:nvPr>
        </p:nvSpPr>
        <p:spPr/>
        <p:txBody>
          <a:bodyPr/>
          <a:lstStyle/>
          <a:p>
            <a:pPr eaLnBrk="1" hangingPunct="1"/>
            <a:r>
              <a:rPr lang="en-GB" altLang="en-US"/>
              <a:t>Standing water kills many bacteria which are deprived of air</a:t>
            </a:r>
          </a:p>
          <a:p>
            <a:pPr eaLnBrk="1" hangingPunct="1"/>
            <a:r>
              <a:rPr lang="en-GB" altLang="en-US"/>
              <a:t>Suspended material settle(turbid water turns clear)</a:t>
            </a:r>
          </a:p>
          <a:p>
            <a:pPr eaLnBrk="1" hangingPunct="1"/>
            <a:r>
              <a:rPr lang="en-GB" altLang="en-US"/>
              <a:t>In small scale, can be done using the 3 pot system to stand water for 24 hours</a:t>
            </a:r>
          </a:p>
          <a:p>
            <a:pPr eaLnBrk="1" hangingPunct="1"/>
            <a:r>
              <a:rPr lang="en-GB" altLang="en-US"/>
              <a:t>In large scale, tanks can be used where the water stands for 3-7 days</a:t>
            </a:r>
          </a:p>
          <a:p>
            <a:pPr eaLnBrk="1" hangingPunct="1"/>
            <a:endParaRPr lang="en-US" altLang="en-US"/>
          </a:p>
        </p:txBody>
      </p:sp>
      <p:sp>
        <p:nvSpPr>
          <p:cNvPr id="5" name="Slide Number Placeholder 1">
            <a:extLst>
              <a:ext uri="{FF2B5EF4-FFF2-40B4-BE49-F238E27FC236}">
                <a16:creationId xmlns:a16="http://schemas.microsoft.com/office/drawing/2014/main" id="{F70FFD36-C3A5-4CA1-B6CF-F827AD083C11}"/>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4A4266E-060E-4867-9FD4-96DBD1E664FB}"/>
              </a:ext>
            </a:extLst>
          </p:cNvPr>
          <p:cNvSpPr>
            <a:spLocks noGrp="1"/>
          </p:cNvSpPr>
          <p:nvPr>
            <p:ph type="title"/>
          </p:nvPr>
        </p:nvSpPr>
        <p:spPr/>
        <p:txBody>
          <a:bodyPr/>
          <a:lstStyle/>
          <a:p>
            <a:pPr eaLnBrk="1" hangingPunct="1"/>
            <a:r>
              <a:rPr lang="en-GB" altLang="en-US"/>
              <a:t>Filtration </a:t>
            </a:r>
            <a:endParaRPr lang="en-US" altLang="en-US"/>
          </a:p>
        </p:txBody>
      </p:sp>
      <p:sp>
        <p:nvSpPr>
          <p:cNvPr id="25603" name="Rectangle 3">
            <a:extLst>
              <a:ext uri="{FF2B5EF4-FFF2-40B4-BE49-F238E27FC236}">
                <a16:creationId xmlns:a16="http://schemas.microsoft.com/office/drawing/2014/main" id="{0348964F-581C-43FE-B685-9C0251C7E1BC}"/>
              </a:ext>
            </a:extLst>
          </p:cNvPr>
          <p:cNvSpPr>
            <a:spLocks noGrp="1"/>
          </p:cNvSpPr>
          <p:nvPr>
            <p:ph idx="1"/>
          </p:nvPr>
        </p:nvSpPr>
        <p:spPr/>
        <p:txBody>
          <a:bodyPr/>
          <a:lstStyle/>
          <a:p>
            <a:pPr eaLnBrk="1" hangingPunct="1"/>
            <a:r>
              <a:rPr lang="en-GB" altLang="en-US"/>
              <a:t>Can be done on small scale &amp; large scale</a:t>
            </a:r>
          </a:p>
          <a:p>
            <a:pPr eaLnBrk="1" hangingPunct="1"/>
            <a:r>
              <a:rPr lang="en-GB" altLang="en-US"/>
              <a:t>Small scale –water filters can be used at home</a:t>
            </a:r>
          </a:p>
          <a:p>
            <a:pPr eaLnBrk="1" hangingPunct="1"/>
            <a:r>
              <a:rPr lang="en-GB" altLang="en-US"/>
              <a:t>In a large scale, sand filters are used</a:t>
            </a:r>
          </a:p>
          <a:p>
            <a:pPr eaLnBrk="1" hangingPunct="1"/>
            <a:r>
              <a:rPr lang="en-GB" altLang="en-US"/>
              <a:t>Layers of stone at the bottom, coarse sand, &amp; fine sand at the top</a:t>
            </a:r>
            <a:endParaRPr lang="en-US" altLang="en-US"/>
          </a:p>
        </p:txBody>
      </p:sp>
      <p:sp>
        <p:nvSpPr>
          <p:cNvPr id="5" name="Slide Number Placeholder 1">
            <a:extLst>
              <a:ext uri="{FF2B5EF4-FFF2-40B4-BE49-F238E27FC236}">
                <a16:creationId xmlns:a16="http://schemas.microsoft.com/office/drawing/2014/main" id="{1AEDFEF3-D81E-41F8-A66D-94DE97069C4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97CDF8C-E6AE-497A-AE71-E8F2A1A484CC}"/>
              </a:ext>
            </a:extLst>
          </p:cNvPr>
          <p:cNvSpPr>
            <a:spLocks noGrp="1"/>
          </p:cNvSpPr>
          <p:nvPr>
            <p:ph type="title"/>
          </p:nvPr>
        </p:nvSpPr>
        <p:spPr/>
        <p:txBody>
          <a:bodyPr/>
          <a:lstStyle/>
          <a:p>
            <a:pPr eaLnBrk="1" hangingPunct="1"/>
            <a:r>
              <a:rPr lang="en-GB" altLang="en-US" b="1"/>
              <a:t>Sterilization </a:t>
            </a:r>
            <a:endParaRPr lang="en-US" altLang="en-US" b="1"/>
          </a:p>
        </p:txBody>
      </p:sp>
      <p:sp>
        <p:nvSpPr>
          <p:cNvPr id="26627" name="Rectangle 3">
            <a:extLst>
              <a:ext uri="{FF2B5EF4-FFF2-40B4-BE49-F238E27FC236}">
                <a16:creationId xmlns:a16="http://schemas.microsoft.com/office/drawing/2014/main" id="{EECDB1BF-7218-4100-9941-DD0BE93C0192}"/>
              </a:ext>
            </a:extLst>
          </p:cNvPr>
          <p:cNvSpPr>
            <a:spLocks noGrp="1"/>
          </p:cNvSpPr>
          <p:nvPr>
            <p:ph idx="1"/>
          </p:nvPr>
        </p:nvSpPr>
        <p:spPr/>
        <p:txBody>
          <a:bodyPr/>
          <a:lstStyle/>
          <a:p>
            <a:pPr eaLnBrk="1" hangingPunct="1"/>
            <a:r>
              <a:rPr lang="en-GB" altLang="en-US" b="1"/>
              <a:t>In large scale done by chlorinating the filtered water.</a:t>
            </a:r>
          </a:p>
          <a:p>
            <a:pPr eaLnBrk="1" hangingPunct="1"/>
            <a:r>
              <a:rPr lang="en-GB" altLang="en-US" b="1"/>
              <a:t>Amount of chlorine proportionate to the volume.</a:t>
            </a:r>
          </a:p>
          <a:p>
            <a:pPr eaLnBrk="1" hangingPunct="1"/>
            <a:r>
              <a:rPr lang="en-GB" altLang="en-US" b="1"/>
              <a:t>Chlorine left for 30 minutes for it to be effective</a:t>
            </a:r>
          </a:p>
          <a:p>
            <a:pPr eaLnBrk="1" hangingPunct="1"/>
            <a:r>
              <a:rPr lang="en-GB" altLang="en-US" b="1"/>
              <a:t>In small scale done by boiling or adding chlorine or iodine.</a:t>
            </a:r>
            <a:endParaRPr lang="en-US" altLang="en-US" b="1"/>
          </a:p>
        </p:txBody>
      </p:sp>
      <p:sp>
        <p:nvSpPr>
          <p:cNvPr id="5" name="Slide Number Placeholder 1">
            <a:extLst>
              <a:ext uri="{FF2B5EF4-FFF2-40B4-BE49-F238E27FC236}">
                <a16:creationId xmlns:a16="http://schemas.microsoft.com/office/drawing/2014/main" id="{06C82074-16E9-461D-A53B-C37EC0A28138}"/>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60189FD-372C-4AEB-85A3-F62D315E4A72}"/>
              </a:ext>
            </a:extLst>
          </p:cNvPr>
          <p:cNvSpPr>
            <a:spLocks noGrp="1"/>
          </p:cNvSpPr>
          <p:nvPr>
            <p:ph type="title"/>
          </p:nvPr>
        </p:nvSpPr>
        <p:spPr/>
        <p:txBody>
          <a:bodyPr/>
          <a:lstStyle/>
          <a:p>
            <a:pPr eaLnBrk="1" hangingPunct="1"/>
            <a:r>
              <a:rPr lang="en-GB" altLang="en-US" b="1"/>
              <a:t>Diseases associated with water</a:t>
            </a:r>
            <a:endParaRPr lang="en-US" altLang="en-US" b="1"/>
          </a:p>
        </p:txBody>
      </p:sp>
      <p:sp>
        <p:nvSpPr>
          <p:cNvPr id="27651" name="Rectangle 3">
            <a:extLst>
              <a:ext uri="{FF2B5EF4-FFF2-40B4-BE49-F238E27FC236}">
                <a16:creationId xmlns:a16="http://schemas.microsoft.com/office/drawing/2014/main" id="{59BB5782-1C60-4DE6-AD92-907E63FF4B6B}"/>
              </a:ext>
            </a:extLst>
          </p:cNvPr>
          <p:cNvSpPr>
            <a:spLocks noGrp="1"/>
          </p:cNvSpPr>
          <p:nvPr>
            <p:ph idx="1"/>
          </p:nvPr>
        </p:nvSpPr>
        <p:spPr/>
        <p:txBody>
          <a:bodyPr/>
          <a:lstStyle/>
          <a:p>
            <a:pPr marL="609600" indent="-609600" eaLnBrk="1" hangingPunct="1">
              <a:buFont typeface="Wingdings" panose="05000000000000000000" pitchFamily="2" charset="2"/>
              <a:buNone/>
            </a:pPr>
            <a:r>
              <a:rPr lang="en-GB" altLang="en-US" b="1"/>
              <a:t>These can be classified as:</a:t>
            </a:r>
          </a:p>
          <a:p>
            <a:pPr marL="609600" indent="-609600" eaLnBrk="1" hangingPunct="1">
              <a:buFontTx/>
              <a:buAutoNum type="arabicPeriod"/>
            </a:pPr>
            <a:r>
              <a:rPr lang="en-GB" altLang="en-US" b="1"/>
              <a:t>Water washed diseases</a:t>
            </a:r>
          </a:p>
          <a:p>
            <a:pPr marL="609600" indent="-609600" eaLnBrk="1" hangingPunct="1">
              <a:buFontTx/>
              <a:buAutoNum type="arabicPeriod"/>
            </a:pPr>
            <a:r>
              <a:rPr lang="en-GB" altLang="en-US" b="1"/>
              <a:t>Water borne diseases</a:t>
            </a:r>
          </a:p>
          <a:p>
            <a:pPr marL="609600" indent="-609600" eaLnBrk="1" hangingPunct="1">
              <a:buFontTx/>
              <a:buAutoNum type="arabicPeriod"/>
            </a:pPr>
            <a:r>
              <a:rPr lang="en-GB" altLang="en-US" b="1"/>
              <a:t>Water related diseases</a:t>
            </a:r>
          </a:p>
          <a:p>
            <a:pPr marL="609600" indent="-609600" eaLnBrk="1" hangingPunct="1">
              <a:buFontTx/>
              <a:buAutoNum type="arabicPeriod"/>
            </a:pPr>
            <a:r>
              <a:rPr lang="en-GB" altLang="en-US" b="1"/>
              <a:t>Water based diseases</a:t>
            </a:r>
            <a:endParaRPr lang="en-US" altLang="en-US" b="1"/>
          </a:p>
        </p:txBody>
      </p:sp>
      <p:sp>
        <p:nvSpPr>
          <p:cNvPr id="5" name="Slide Number Placeholder 1">
            <a:extLst>
              <a:ext uri="{FF2B5EF4-FFF2-40B4-BE49-F238E27FC236}">
                <a16:creationId xmlns:a16="http://schemas.microsoft.com/office/drawing/2014/main" id="{03C2BEC8-46C7-44F7-8FF1-C1A90374F720}"/>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0C300AC-B500-4C3A-8DD9-B48FF0299257}"/>
              </a:ext>
            </a:extLst>
          </p:cNvPr>
          <p:cNvSpPr>
            <a:spLocks noGrp="1"/>
          </p:cNvSpPr>
          <p:nvPr>
            <p:ph type="title"/>
          </p:nvPr>
        </p:nvSpPr>
        <p:spPr/>
        <p:txBody>
          <a:bodyPr/>
          <a:lstStyle/>
          <a:p>
            <a:pPr eaLnBrk="1" hangingPunct="1"/>
            <a:r>
              <a:rPr lang="en-GB" altLang="en-US" b="1"/>
              <a:t>Water washed diseases </a:t>
            </a:r>
            <a:endParaRPr lang="en-US" altLang="en-US" b="1"/>
          </a:p>
        </p:txBody>
      </p:sp>
      <p:sp>
        <p:nvSpPr>
          <p:cNvPr id="28675" name="Rectangle 3">
            <a:extLst>
              <a:ext uri="{FF2B5EF4-FFF2-40B4-BE49-F238E27FC236}">
                <a16:creationId xmlns:a16="http://schemas.microsoft.com/office/drawing/2014/main" id="{595B8D82-6656-48F4-AEAE-3A88697FBE79}"/>
              </a:ext>
            </a:extLst>
          </p:cNvPr>
          <p:cNvSpPr>
            <a:spLocks noGrp="1"/>
          </p:cNvSpPr>
          <p:nvPr>
            <p:ph idx="1"/>
          </p:nvPr>
        </p:nvSpPr>
        <p:spPr/>
        <p:txBody>
          <a:bodyPr/>
          <a:lstStyle/>
          <a:p>
            <a:pPr eaLnBrk="1" hangingPunct="1"/>
            <a:r>
              <a:rPr lang="en-GB" altLang="en-US" b="1"/>
              <a:t> Diseases caused by lack of or  inadequate water</a:t>
            </a:r>
          </a:p>
          <a:p>
            <a:pPr eaLnBrk="1" hangingPunct="1"/>
            <a:r>
              <a:rPr lang="en-GB" altLang="en-US" b="1"/>
              <a:t>Transmitted by fecal oral route due to lack of washing hands, dirty foods &amp; utensils</a:t>
            </a:r>
          </a:p>
          <a:p>
            <a:pPr eaLnBrk="1" hangingPunct="1"/>
            <a:r>
              <a:rPr lang="en-GB" altLang="en-US" b="1"/>
              <a:t>Lack of  personal hygiene (failure to wash hands, eyes, body)</a:t>
            </a:r>
          </a:p>
          <a:p>
            <a:pPr eaLnBrk="1" hangingPunct="1">
              <a:buFont typeface="Wingdings" panose="05000000000000000000" pitchFamily="2" charset="2"/>
              <a:buNone/>
            </a:pPr>
            <a:endParaRPr lang="en-US" altLang="en-US"/>
          </a:p>
        </p:txBody>
      </p:sp>
      <p:sp>
        <p:nvSpPr>
          <p:cNvPr id="5" name="Slide Number Placeholder 1">
            <a:extLst>
              <a:ext uri="{FF2B5EF4-FFF2-40B4-BE49-F238E27FC236}">
                <a16:creationId xmlns:a16="http://schemas.microsoft.com/office/drawing/2014/main" id="{43321109-2D6C-4E10-9945-A3315C73C351}"/>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3E40D35-73CC-4A95-8C11-2D38183CAEA4}"/>
              </a:ext>
            </a:extLst>
          </p:cNvPr>
          <p:cNvSpPr>
            <a:spLocks noGrp="1"/>
          </p:cNvSpPr>
          <p:nvPr>
            <p:ph type="title"/>
          </p:nvPr>
        </p:nvSpPr>
        <p:spPr/>
        <p:txBody>
          <a:bodyPr/>
          <a:lstStyle/>
          <a:p>
            <a:pPr eaLnBrk="1" hangingPunct="1"/>
            <a:r>
              <a:rPr lang="en-GB" altLang="en-US" b="1"/>
              <a:t>Water washed diseases</a:t>
            </a:r>
            <a:endParaRPr lang="en-US" altLang="en-US" b="1"/>
          </a:p>
        </p:txBody>
      </p:sp>
      <p:sp>
        <p:nvSpPr>
          <p:cNvPr id="23555" name="Rectangle 3">
            <a:extLst>
              <a:ext uri="{FF2B5EF4-FFF2-40B4-BE49-F238E27FC236}">
                <a16:creationId xmlns:a16="http://schemas.microsoft.com/office/drawing/2014/main" id="{EC6B2FED-5D25-4D63-867C-5DBD4DB8BD63}"/>
              </a:ext>
            </a:extLst>
          </p:cNvPr>
          <p:cNvSpPr>
            <a:spLocks noGrp="1" noChangeArrowheads="1"/>
          </p:cNvSpPr>
          <p:nvPr>
            <p:ph idx="1"/>
          </p:nvPr>
        </p:nvSpPr>
        <p:spPr>
          <a:xfrm>
            <a:off x="457200" y="1600200"/>
            <a:ext cx="8229600" cy="4997450"/>
          </a:xfrm>
        </p:spPr>
        <p:txBody>
          <a:bodyPr rtlCol="0">
            <a:normAutofit/>
          </a:bodyPr>
          <a:lstStyle/>
          <a:p>
            <a:pPr marL="274320" indent="-274320" eaLnBrk="1" fontAlgn="auto" hangingPunct="1">
              <a:spcAft>
                <a:spcPts val="0"/>
              </a:spcAft>
              <a:buFont typeface="Wingdings"/>
              <a:buChar char=""/>
              <a:defRPr/>
            </a:pPr>
            <a:r>
              <a:rPr lang="en-GB" b="1" dirty="0"/>
              <a:t>Diarrhoea</a:t>
            </a:r>
          </a:p>
          <a:p>
            <a:pPr marL="274320" indent="-274320" eaLnBrk="1" fontAlgn="auto" hangingPunct="1">
              <a:spcAft>
                <a:spcPts val="0"/>
              </a:spcAft>
              <a:buFont typeface="Wingdings"/>
              <a:buChar char=""/>
              <a:defRPr/>
            </a:pPr>
            <a:r>
              <a:rPr lang="en-GB" b="1" dirty="0"/>
              <a:t>Cholera </a:t>
            </a:r>
          </a:p>
          <a:p>
            <a:pPr marL="274320" indent="-274320" eaLnBrk="1" fontAlgn="auto" hangingPunct="1">
              <a:spcAft>
                <a:spcPts val="0"/>
              </a:spcAft>
              <a:buFont typeface="Wingdings"/>
              <a:buChar char=""/>
              <a:defRPr/>
            </a:pPr>
            <a:r>
              <a:rPr lang="en-GB" b="1" dirty="0"/>
              <a:t>Bacillary dysentery</a:t>
            </a:r>
          </a:p>
          <a:p>
            <a:pPr marL="274320" indent="-274320" eaLnBrk="1" fontAlgn="auto" hangingPunct="1">
              <a:spcAft>
                <a:spcPts val="0"/>
              </a:spcAft>
              <a:buFont typeface="Wingdings"/>
              <a:buChar char=""/>
              <a:defRPr/>
            </a:pPr>
            <a:r>
              <a:rPr lang="en-GB" b="1" dirty="0"/>
              <a:t>Skin diseases (e.g. scabies)</a:t>
            </a:r>
          </a:p>
          <a:p>
            <a:pPr marL="274320" indent="-274320" eaLnBrk="1" fontAlgn="auto" hangingPunct="1">
              <a:spcAft>
                <a:spcPts val="0"/>
              </a:spcAft>
              <a:buFont typeface="Wingdings"/>
              <a:buChar char=""/>
              <a:defRPr/>
            </a:pPr>
            <a:r>
              <a:rPr lang="en-GB" b="1" dirty="0"/>
              <a:t>Eye diseases (e.g. trachoma</a:t>
            </a:r>
          </a:p>
          <a:p>
            <a:pPr marL="514350" indent="-514350" eaLnBrk="1" fontAlgn="auto" hangingPunct="1">
              <a:spcAft>
                <a:spcPts val="0"/>
              </a:spcAft>
              <a:buFont typeface="Wingdings" pitchFamily="2" charset="2"/>
              <a:buNone/>
              <a:defRPr/>
            </a:pPr>
            <a:r>
              <a:rPr lang="en-GB" b="1" dirty="0"/>
              <a:t>These diseases are prevented by increasing </a:t>
            </a:r>
            <a:r>
              <a:rPr lang="en-GB" b="1" u="sng" dirty="0"/>
              <a:t>Quantity </a:t>
            </a:r>
            <a:r>
              <a:rPr lang="en-GB" b="1" dirty="0"/>
              <a:t>water available for use</a:t>
            </a:r>
            <a:endParaRPr lang="en-US" b="1" dirty="0"/>
          </a:p>
        </p:txBody>
      </p:sp>
      <p:sp>
        <p:nvSpPr>
          <p:cNvPr id="5" name="Slide Number Placeholder 1">
            <a:extLst>
              <a:ext uri="{FF2B5EF4-FFF2-40B4-BE49-F238E27FC236}">
                <a16:creationId xmlns:a16="http://schemas.microsoft.com/office/drawing/2014/main" id="{DDBF2CB2-6AC5-49DD-A612-A1C2735EC02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5E2F29B-66FD-4D08-9C97-8642B9FD3DF8}"/>
              </a:ext>
            </a:extLst>
          </p:cNvPr>
          <p:cNvSpPr>
            <a:spLocks noGrp="1"/>
          </p:cNvSpPr>
          <p:nvPr>
            <p:ph type="title"/>
          </p:nvPr>
        </p:nvSpPr>
        <p:spPr/>
        <p:txBody>
          <a:bodyPr/>
          <a:lstStyle/>
          <a:p>
            <a:pPr eaLnBrk="1" hangingPunct="1"/>
            <a:r>
              <a:rPr lang="en-GB" altLang="en-US" b="1"/>
              <a:t>Water borne diseases </a:t>
            </a:r>
            <a:endParaRPr lang="en-US" altLang="en-US" b="1"/>
          </a:p>
        </p:txBody>
      </p:sp>
      <p:sp>
        <p:nvSpPr>
          <p:cNvPr id="28675" name="Rectangle 3">
            <a:extLst>
              <a:ext uri="{FF2B5EF4-FFF2-40B4-BE49-F238E27FC236}">
                <a16:creationId xmlns:a16="http://schemas.microsoft.com/office/drawing/2014/main" id="{19824AAB-6920-4D1A-AA3F-A4C7D72EE7AF}"/>
              </a:ext>
            </a:extLst>
          </p:cNvPr>
          <p:cNvSpPr>
            <a:spLocks noGrp="1" noChangeArrowheads="1"/>
          </p:cNvSpPr>
          <p:nvPr>
            <p:ph idx="1"/>
          </p:nvPr>
        </p:nvSpPr>
        <p:spPr>
          <a:xfrm>
            <a:off x="250825" y="1341438"/>
            <a:ext cx="8713788" cy="5400675"/>
          </a:xfrm>
        </p:spPr>
        <p:txBody>
          <a:bodyPr/>
          <a:lstStyle/>
          <a:p>
            <a:pPr marL="0" indent="0" eaLnBrk="1" hangingPunct="1">
              <a:buFont typeface="Arial" charset="0"/>
              <a:buNone/>
              <a:defRPr/>
            </a:pPr>
            <a:r>
              <a:rPr lang="en-GB" b="1" dirty="0"/>
              <a:t>They occur when the pathogen is in water , drunk by a person or animal eventually they become infected. </a:t>
            </a:r>
          </a:p>
          <a:p>
            <a:pPr eaLnBrk="1" hangingPunct="1">
              <a:buFont typeface="Arial" charset="0"/>
              <a:buChar char="•"/>
              <a:defRPr/>
            </a:pPr>
            <a:r>
              <a:rPr lang="en-GB" b="1" dirty="0"/>
              <a:t>Water carries the organisms that cause these diseases.</a:t>
            </a:r>
          </a:p>
          <a:p>
            <a:pPr eaLnBrk="1" hangingPunct="1">
              <a:buFont typeface="Arial" charset="0"/>
              <a:buChar char="•"/>
              <a:defRPr/>
            </a:pPr>
            <a:r>
              <a:rPr lang="en-GB" b="1" dirty="0"/>
              <a:t>Due to dirty water contaminated with the pathogen.</a:t>
            </a:r>
          </a:p>
          <a:p>
            <a:pPr eaLnBrk="1" hangingPunct="1">
              <a:buFont typeface="Wingdings" pitchFamily="2" charset="2"/>
              <a:buNone/>
              <a:defRPr/>
            </a:pPr>
            <a:r>
              <a:rPr lang="en-GB" b="1" dirty="0"/>
              <a:t>These diseases are prevented by increasing the </a:t>
            </a:r>
            <a:r>
              <a:rPr lang="en-GB" b="1" i="1" u="sng" dirty="0"/>
              <a:t>Quality</a:t>
            </a:r>
            <a:r>
              <a:rPr lang="en-GB" b="1" i="1" dirty="0"/>
              <a:t> of </a:t>
            </a:r>
            <a:r>
              <a:rPr lang="en-GB" b="1" dirty="0"/>
              <a:t>water available for use.</a:t>
            </a:r>
            <a:endParaRPr lang="en-US" b="1" dirty="0"/>
          </a:p>
          <a:p>
            <a:pPr eaLnBrk="1" hangingPunct="1">
              <a:buFont typeface="Wingdings" pitchFamily="2" charset="2"/>
              <a:buNone/>
              <a:defRPr/>
            </a:pPr>
            <a:endParaRPr lang="en-GB" dirty="0"/>
          </a:p>
        </p:txBody>
      </p:sp>
      <p:sp>
        <p:nvSpPr>
          <p:cNvPr id="5" name="Slide Number Placeholder 1">
            <a:extLst>
              <a:ext uri="{FF2B5EF4-FFF2-40B4-BE49-F238E27FC236}">
                <a16:creationId xmlns:a16="http://schemas.microsoft.com/office/drawing/2014/main" id="{8ACAC88D-E7B2-466C-9A34-FE8A3771E864}"/>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B3D69DE-9C83-43FE-BCAD-BD3EA3AA4BD1}"/>
              </a:ext>
            </a:extLst>
          </p:cNvPr>
          <p:cNvSpPr>
            <a:spLocks noGrp="1"/>
          </p:cNvSpPr>
          <p:nvPr>
            <p:ph type="title"/>
          </p:nvPr>
        </p:nvSpPr>
        <p:spPr/>
        <p:txBody>
          <a:bodyPr/>
          <a:lstStyle/>
          <a:p>
            <a:pPr eaLnBrk="1" hangingPunct="1"/>
            <a:r>
              <a:rPr lang="en-GB" altLang="en-US" b="1"/>
              <a:t>Water borne diseases, cont..</a:t>
            </a:r>
            <a:endParaRPr lang="en-US" altLang="en-US" b="1"/>
          </a:p>
        </p:txBody>
      </p:sp>
      <p:sp>
        <p:nvSpPr>
          <p:cNvPr id="31747" name="Rectangle 3">
            <a:extLst>
              <a:ext uri="{FF2B5EF4-FFF2-40B4-BE49-F238E27FC236}">
                <a16:creationId xmlns:a16="http://schemas.microsoft.com/office/drawing/2014/main" id="{284A89F0-B611-42B4-9961-336029D14302}"/>
              </a:ext>
            </a:extLst>
          </p:cNvPr>
          <p:cNvSpPr>
            <a:spLocks noGrp="1"/>
          </p:cNvSpPr>
          <p:nvPr>
            <p:ph idx="1"/>
          </p:nvPr>
        </p:nvSpPr>
        <p:spPr/>
        <p:txBody>
          <a:bodyPr/>
          <a:lstStyle/>
          <a:p>
            <a:pPr eaLnBrk="1" hangingPunct="1"/>
            <a:r>
              <a:rPr lang="en-GB" altLang="en-US" b="1"/>
              <a:t>Typhoid</a:t>
            </a:r>
          </a:p>
          <a:p>
            <a:pPr eaLnBrk="1" hangingPunct="1"/>
            <a:r>
              <a:rPr lang="en-GB" altLang="en-US" b="1"/>
              <a:t>Cholera</a:t>
            </a:r>
          </a:p>
          <a:p>
            <a:pPr eaLnBrk="1" hangingPunct="1"/>
            <a:r>
              <a:rPr lang="en-GB" altLang="en-US" b="1"/>
              <a:t>Poliomyelitis</a:t>
            </a:r>
          </a:p>
          <a:p>
            <a:pPr eaLnBrk="1" hangingPunct="1"/>
            <a:r>
              <a:rPr lang="en-GB" altLang="en-US" b="1"/>
              <a:t>Amoebiasis</a:t>
            </a:r>
          </a:p>
          <a:p>
            <a:pPr eaLnBrk="1" hangingPunct="1"/>
            <a:r>
              <a:rPr lang="en-GB" altLang="en-US" b="1"/>
              <a:t>Hepatitis A</a:t>
            </a:r>
          </a:p>
          <a:p>
            <a:pPr eaLnBrk="1" hangingPunct="1">
              <a:buFont typeface="Wingdings" panose="05000000000000000000" pitchFamily="2" charset="2"/>
              <a:buNone/>
            </a:pPr>
            <a:endParaRPr lang="en-GB" altLang="en-US"/>
          </a:p>
          <a:p>
            <a:pPr eaLnBrk="1" hangingPunct="1">
              <a:buFont typeface="Wingdings" panose="05000000000000000000" pitchFamily="2" charset="2"/>
              <a:buNone/>
            </a:pPr>
            <a:endParaRPr lang="en-GB" altLang="en-US"/>
          </a:p>
          <a:p>
            <a:pPr eaLnBrk="1" hangingPunct="1"/>
            <a:endParaRPr lang="en-GB" altLang="en-US"/>
          </a:p>
          <a:p>
            <a:pPr eaLnBrk="1" hangingPunct="1"/>
            <a:endParaRPr lang="en-US" altLang="en-US"/>
          </a:p>
        </p:txBody>
      </p:sp>
      <p:sp>
        <p:nvSpPr>
          <p:cNvPr id="5" name="Slide Number Placeholder 1">
            <a:extLst>
              <a:ext uri="{FF2B5EF4-FFF2-40B4-BE49-F238E27FC236}">
                <a16:creationId xmlns:a16="http://schemas.microsoft.com/office/drawing/2014/main" id="{A7FF111B-7C27-4D60-8A29-B41B6151D21B}"/>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E059D86-6329-453F-B928-3F15257C3C7B}"/>
              </a:ext>
            </a:extLst>
          </p:cNvPr>
          <p:cNvSpPr>
            <a:spLocks noGrp="1"/>
          </p:cNvSpPr>
          <p:nvPr>
            <p:ph type="title"/>
          </p:nvPr>
        </p:nvSpPr>
        <p:spPr/>
        <p:txBody>
          <a:bodyPr/>
          <a:lstStyle/>
          <a:p>
            <a:pPr eaLnBrk="1" hangingPunct="1"/>
            <a:r>
              <a:rPr lang="en-GB" altLang="en-US" b="1"/>
              <a:t>Water related diseases </a:t>
            </a:r>
            <a:endParaRPr lang="en-US" altLang="en-US" b="1"/>
          </a:p>
        </p:txBody>
      </p:sp>
      <p:sp>
        <p:nvSpPr>
          <p:cNvPr id="32771" name="Rectangle 3">
            <a:extLst>
              <a:ext uri="{FF2B5EF4-FFF2-40B4-BE49-F238E27FC236}">
                <a16:creationId xmlns:a16="http://schemas.microsoft.com/office/drawing/2014/main" id="{F97AEA53-7AE5-497E-9C8F-086645E49748}"/>
              </a:ext>
            </a:extLst>
          </p:cNvPr>
          <p:cNvSpPr>
            <a:spLocks noGrp="1"/>
          </p:cNvSpPr>
          <p:nvPr>
            <p:ph idx="1"/>
          </p:nvPr>
        </p:nvSpPr>
        <p:spPr>
          <a:xfrm>
            <a:off x="107950" y="1600200"/>
            <a:ext cx="8928100" cy="5141913"/>
          </a:xfrm>
        </p:spPr>
        <p:txBody>
          <a:bodyPr/>
          <a:lstStyle/>
          <a:p>
            <a:pPr eaLnBrk="1" hangingPunct="1"/>
            <a:r>
              <a:rPr lang="en-GB" altLang="en-US" b="1"/>
              <a:t>The final mechanism of water – related diseases is spread by insects which either breed in water or bite near water. </a:t>
            </a:r>
          </a:p>
          <a:p>
            <a:pPr eaLnBrk="1" hangingPunct="1"/>
            <a:r>
              <a:rPr lang="en-GB" altLang="en-US" b="1"/>
              <a:t>Water is essential in the life cycle of these organisms</a:t>
            </a:r>
          </a:p>
          <a:p>
            <a:pPr lvl="1" eaLnBrk="1" hangingPunct="1"/>
            <a:r>
              <a:rPr lang="en-GB" altLang="en-US" b="1"/>
              <a:t>Malaria</a:t>
            </a:r>
          </a:p>
          <a:p>
            <a:pPr lvl="1" eaLnBrk="1" hangingPunct="1"/>
            <a:r>
              <a:rPr lang="en-GB" altLang="en-US" b="1"/>
              <a:t>Schistosomiasis</a:t>
            </a:r>
          </a:p>
          <a:p>
            <a:pPr lvl="1" eaLnBrk="1" hangingPunct="1"/>
            <a:r>
              <a:rPr lang="en-GB" altLang="en-US" b="1"/>
              <a:t>Onchocerciasis(river blindness)</a:t>
            </a:r>
          </a:p>
          <a:p>
            <a:pPr lvl="1" eaLnBrk="1" hangingPunct="1"/>
            <a:r>
              <a:rPr lang="en-GB" altLang="en-US" b="1"/>
              <a:t>Dracunculosis(guinea worm)</a:t>
            </a:r>
          </a:p>
          <a:p>
            <a:pPr lvl="1" eaLnBrk="1" hangingPunct="1"/>
            <a:r>
              <a:rPr lang="en-GB" altLang="en-US" b="1"/>
              <a:t>Trypanosomiasis(sleeping sickness)</a:t>
            </a:r>
            <a:endParaRPr lang="en-US" altLang="en-US" b="1"/>
          </a:p>
        </p:txBody>
      </p:sp>
      <p:sp>
        <p:nvSpPr>
          <p:cNvPr id="5" name="Slide Number Placeholder 1">
            <a:extLst>
              <a:ext uri="{FF2B5EF4-FFF2-40B4-BE49-F238E27FC236}">
                <a16:creationId xmlns:a16="http://schemas.microsoft.com/office/drawing/2014/main" id="{DC764BEB-9C93-4117-8DDD-1AC0771DE0A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00200"/>
            <a:ext cx="7620001" cy="4441163"/>
          </a:xfrm>
        </p:spPr>
        <p:txBody>
          <a:bodyPr>
            <a:normAutofit lnSpcReduction="10000"/>
          </a:bodyPr>
          <a:lstStyle/>
          <a:p>
            <a:pPr algn="just"/>
            <a:r>
              <a:rPr lang="en-US" sz="3200" dirty="0"/>
              <a:t>By the end of the module, the learner should: -</a:t>
            </a:r>
          </a:p>
          <a:p>
            <a:pPr marL="0" indent="0" algn="just">
              <a:buNone/>
            </a:pPr>
            <a:r>
              <a:rPr lang="en-US" sz="3200" dirty="0"/>
              <a:t>1.	Apply basic knowledge to promote environmental Health</a:t>
            </a:r>
          </a:p>
          <a:p>
            <a:pPr marL="0" indent="0" algn="just">
              <a:buNone/>
            </a:pPr>
            <a:r>
              <a:rPr lang="en-US" sz="3200" dirty="0"/>
              <a:t>2.	Prevent occupational related illnesses and hazards in work related environment</a:t>
            </a:r>
          </a:p>
          <a:p>
            <a:pPr marL="0" indent="0" algn="just">
              <a:buNone/>
            </a:pPr>
            <a:r>
              <a:rPr lang="en-US" sz="3200" dirty="0"/>
              <a:t>3.	Observe environmental health activities that promote health </a:t>
            </a:r>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8401038" y="6170822"/>
            <a:ext cx="43816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09903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39CD34-4C19-422C-9FE5-7BF83352E094}"/>
              </a:ext>
            </a:extLst>
          </p:cNvPr>
          <p:cNvSpPr>
            <a:spLocks noGrp="1"/>
          </p:cNvSpPr>
          <p:nvPr>
            <p:ph type="subTitle" idx="1"/>
          </p:nvPr>
        </p:nvSpPr>
        <p:spPr>
          <a:xfrm>
            <a:off x="179388" y="115888"/>
            <a:ext cx="8785225" cy="6742112"/>
          </a:xfrm>
        </p:spPr>
        <p:txBody>
          <a:bodyPr>
            <a:normAutofit/>
          </a:bodyPr>
          <a:lstStyle/>
          <a:p>
            <a:pPr algn="just">
              <a:buFont typeface="Arial" charset="0"/>
              <a:buNone/>
              <a:defRPr/>
            </a:pPr>
            <a:r>
              <a:rPr lang="en-US" sz="2800" b="1" u="sng" dirty="0">
                <a:solidFill>
                  <a:schemeClr val="tx1"/>
                </a:solidFill>
              </a:rPr>
              <a:t>Water based diseases</a:t>
            </a:r>
          </a:p>
          <a:p>
            <a:pPr algn="just">
              <a:buFont typeface="Arial" charset="0"/>
              <a:buNone/>
              <a:defRPr/>
            </a:pPr>
            <a:r>
              <a:rPr lang="en-US" sz="2800" b="1" dirty="0">
                <a:solidFill>
                  <a:schemeClr val="tx1"/>
                </a:solidFill>
              </a:rPr>
              <a:t>This is the one which the pathogen spends a part of its lifecycle or in an intermediate host which lives in water. Examples </a:t>
            </a:r>
          </a:p>
          <a:p>
            <a:pPr marL="457200" indent="-457200" algn="just">
              <a:buFont typeface="Arial" panose="020B0604020202020204" pitchFamily="34" charset="0"/>
              <a:buChar char="•"/>
              <a:defRPr/>
            </a:pPr>
            <a:r>
              <a:rPr lang="en-US" sz="2800" b="1" dirty="0">
                <a:solidFill>
                  <a:schemeClr val="tx1"/>
                </a:solidFill>
              </a:rPr>
              <a:t>Parasitic worms ( </a:t>
            </a:r>
            <a:r>
              <a:rPr lang="en-US" sz="2800" b="1" dirty="0" err="1">
                <a:solidFill>
                  <a:schemeClr val="tx1"/>
                </a:solidFill>
              </a:rPr>
              <a:t>helminths</a:t>
            </a:r>
            <a:r>
              <a:rPr lang="en-US" sz="2800" b="1" dirty="0">
                <a:solidFill>
                  <a:schemeClr val="tx1"/>
                </a:solidFill>
              </a:rPr>
              <a:t> ) e.g. shistomiasis which develop in snails until they are shed in to water as infective </a:t>
            </a:r>
            <a:r>
              <a:rPr lang="en-US" sz="2800" b="1" dirty="0" err="1">
                <a:solidFill>
                  <a:schemeClr val="tx1"/>
                </a:solidFill>
              </a:rPr>
              <a:t>carcariae</a:t>
            </a:r>
            <a:r>
              <a:rPr lang="en-US" sz="2800" b="1" dirty="0">
                <a:solidFill>
                  <a:schemeClr val="tx1"/>
                </a:solidFill>
              </a:rPr>
              <a:t> and </a:t>
            </a:r>
            <a:r>
              <a:rPr lang="en-US" sz="2800" b="1" dirty="0" err="1">
                <a:solidFill>
                  <a:schemeClr val="tx1"/>
                </a:solidFill>
              </a:rPr>
              <a:t>reinfect</a:t>
            </a:r>
            <a:r>
              <a:rPr lang="en-US" sz="2800" b="1" dirty="0">
                <a:solidFill>
                  <a:schemeClr val="tx1"/>
                </a:solidFill>
              </a:rPr>
              <a:t> man through the skin. </a:t>
            </a:r>
          </a:p>
          <a:p>
            <a:pPr marL="457200" indent="-457200" algn="just">
              <a:buFont typeface="Arial" panose="020B0604020202020204" pitchFamily="34" charset="0"/>
              <a:buChar char="•"/>
              <a:defRPr/>
            </a:pPr>
            <a:r>
              <a:rPr lang="en-US" sz="2800" b="1" dirty="0">
                <a:solidFill>
                  <a:schemeClr val="tx1"/>
                </a:solidFill>
              </a:rPr>
              <a:t>Guinea worm – its intermediate host is Cyclops, human infection occurs when following ingestion of water containing Cyclops. </a:t>
            </a:r>
          </a:p>
        </p:txBody>
      </p:sp>
      <p:sp>
        <p:nvSpPr>
          <p:cNvPr id="4" name="Slide Number Placeholder 1">
            <a:extLst>
              <a:ext uri="{FF2B5EF4-FFF2-40B4-BE49-F238E27FC236}">
                <a16:creationId xmlns:a16="http://schemas.microsoft.com/office/drawing/2014/main" id="{DE123B41-8BDB-4A01-B553-68340BDB59E2}"/>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A6168E2-8779-460B-AE25-3A8C41641190}"/>
              </a:ext>
            </a:extLst>
          </p:cNvPr>
          <p:cNvSpPr>
            <a:spLocks noGrp="1"/>
          </p:cNvSpPr>
          <p:nvPr>
            <p:ph type="title"/>
          </p:nvPr>
        </p:nvSpPr>
        <p:spPr/>
        <p:txBody>
          <a:bodyPr/>
          <a:lstStyle/>
          <a:p>
            <a:pPr eaLnBrk="1" hangingPunct="1"/>
            <a:r>
              <a:rPr lang="en-US" altLang="en-US" sz="3200" b="1"/>
              <a:t>Uses of Water </a:t>
            </a:r>
            <a:endParaRPr lang="en-GB" altLang="en-US" sz="3200" b="1"/>
          </a:p>
        </p:txBody>
      </p:sp>
      <p:sp>
        <p:nvSpPr>
          <p:cNvPr id="34819" name="Content Placeholder 2">
            <a:extLst>
              <a:ext uri="{FF2B5EF4-FFF2-40B4-BE49-F238E27FC236}">
                <a16:creationId xmlns:a16="http://schemas.microsoft.com/office/drawing/2014/main" id="{7B8D1EAE-418B-423B-B441-54DC3821BA9A}"/>
              </a:ext>
            </a:extLst>
          </p:cNvPr>
          <p:cNvSpPr>
            <a:spLocks noGrp="1"/>
          </p:cNvSpPr>
          <p:nvPr>
            <p:ph idx="1"/>
          </p:nvPr>
        </p:nvSpPr>
        <p:spPr>
          <a:xfrm>
            <a:off x="457200" y="1268413"/>
            <a:ext cx="8229600" cy="4857750"/>
          </a:xfrm>
        </p:spPr>
        <p:txBody>
          <a:bodyPr/>
          <a:lstStyle/>
          <a:p>
            <a:pPr eaLnBrk="1" hangingPunct="1"/>
            <a:r>
              <a:rPr lang="en-US" altLang="en-US" b="1"/>
              <a:t>Human consumption for body needs</a:t>
            </a:r>
          </a:p>
          <a:p>
            <a:pPr eaLnBrk="1" hangingPunct="1"/>
            <a:r>
              <a:rPr lang="en-US" altLang="en-US" b="1"/>
              <a:t>Animal watering</a:t>
            </a:r>
          </a:p>
          <a:p>
            <a:pPr eaLnBrk="1" hangingPunct="1"/>
            <a:r>
              <a:rPr lang="en-US" altLang="en-US" b="1"/>
              <a:t>Industrial use for manufacturing</a:t>
            </a:r>
          </a:p>
          <a:p>
            <a:pPr eaLnBrk="1" hangingPunct="1"/>
            <a:r>
              <a:rPr lang="en-US" altLang="en-US" b="1"/>
              <a:t>For recreational activities such as swimming</a:t>
            </a:r>
          </a:p>
          <a:p>
            <a:pPr eaLnBrk="1" hangingPunct="1"/>
            <a:r>
              <a:rPr lang="en-US" altLang="en-US" b="1"/>
              <a:t>To produce electricity</a:t>
            </a:r>
          </a:p>
          <a:p>
            <a:pPr eaLnBrk="1" hangingPunct="1"/>
            <a:r>
              <a:rPr lang="en-US" altLang="en-US" b="1"/>
              <a:t>Sustaining of aquatic life, for example, fish for consumption and export</a:t>
            </a:r>
          </a:p>
          <a:p>
            <a:pPr eaLnBrk="1" hangingPunct="1"/>
            <a:r>
              <a:rPr lang="en-US" altLang="en-US" b="1"/>
              <a:t>Household purposes like washing and cooking</a:t>
            </a:r>
          </a:p>
          <a:p>
            <a:pPr eaLnBrk="1" hangingPunct="1"/>
            <a:endParaRPr lang="en-GB" altLang="en-US"/>
          </a:p>
        </p:txBody>
      </p:sp>
      <p:sp>
        <p:nvSpPr>
          <p:cNvPr id="5" name="Slide Number Placeholder 1">
            <a:extLst>
              <a:ext uri="{FF2B5EF4-FFF2-40B4-BE49-F238E27FC236}">
                <a16:creationId xmlns:a16="http://schemas.microsoft.com/office/drawing/2014/main" id="{D2F782BF-8E34-46EE-978D-7719B2879916}"/>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FCC4794-2AE1-4E05-A529-55160E5F7EE6}"/>
              </a:ext>
            </a:extLst>
          </p:cNvPr>
          <p:cNvSpPr>
            <a:spLocks noGrp="1"/>
          </p:cNvSpPr>
          <p:nvPr>
            <p:ph type="title"/>
          </p:nvPr>
        </p:nvSpPr>
        <p:spPr/>
        <p:txBody>
          <a:bodyPr/>
          <a:lstStyle/>
          <a:p>
            <a:pPr eaLnBrk="1" hangingPunct="1"/>
            <a:r>
              <a:rPr lang="en-GB" altLang="en-US" b="1"/>
              <a:t>Water requirements</a:t>
            </a:r>
          </a:p>
        </p:txBody>
      </p:sp>
      <p:sp>
        <p:nvSpPr>
          <p:cNvPr id="35843" name="Content Placeholder 2">
            <a:extLst>
              <a:ext uri="{FF2B5EF4-FFF2-40B4-BE49-F238E27FC236}">
                <a16:creationId xmlns:a16="http://schemas.microsoft.com/office/drawing/2014/main" id="{F7F92403-F1A3-4178-853D-FCD8579FD5AD}"/>
              </a:ext>
            </a:extLst>
          </p:cNvPr>
          <p:cNvSpPr>
            <a:spLocks noGrp="1"/>
          </p:cNvSpPr>
          <p:nvPr>
            <p:ph idx="1"/>
          </p:nvPr>
        </p:nvSpPr>
        <p:spPr/>
        <p:txBody>
          <a:bodyPr/>
          <a:lstStyle/>
          <a:p>
            <a:pPr eaLnBrk="1" hangingPunct="1"/>
            <a:r>
              <a:rPr lang="en-GB" altLang="en-US" b="1"/>
              <a:t>Every person requires about 2 litres of water a day for basic physiological needs</a:t>
            </a:r>
          </a:p>
          <a:p>
            <a:pPr eaLnBrk="1" hangingPunct="1"/>
            <a:r>
              <a:rPr lang="en-GB" altLang="en-US" b="1"/>
              <a:t>If water is fetched far, at least 1 KM away, people can manage with 6 litres per day</a:t>
            </a:r>
          </a:p>
          <a:p>
            <a:pPr eaLnBrk="1" hangingPunct="1"/>
            <a:r>
              <a:rPr lang="en-GB" altLang="en-US" b="1"/>
              <a:t>People who have a tap in the compound, use up to 25 litres a day</a:t>
            </a:r>
          </a:p>
          <a:p>
            <a:pPr eaLnBrk="1" hangingPunct="1"/>
            <a:r>
              <a:rPr lang="en-GB" altLang="en-US" b="1"/>
              <a:t>In houses with many taps &amp; flush toilets, people will use 100 litres or more</a:t>
            </a:r>
          </a:p>
        </p:txBody>
      </p:sp>
      <p:sp>
        <p:nvSpPr>
          <p:cNvPr id="5" name="Slide Number Placeholder 1">
            <a:extLst>
              <a:ext uri="{FF2B5EF4-FFF2-40B4-BE49-F238E27FC236}">
                <a16:creationId xmlns:a16="http://schemas.microsoft.com/office/drawing/2014/main" id="{CAA156E2-CCCD-4C09-9E62-45C048DC15D2}"/>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2B14241C-BA18-482C-9F5D-A220457ED635}"/>
              </a:ext>
            </a:extLst>
          </p:cNvPr>
          <p:cNvSpPr>
            <a:spLocks noGrp="1"/>
          </p:cNvSpPr>
          <p:nvPr>
            <p:ph idx="1"/>
          </p:nvPr>
        </p:nvSpPr>
        <p:spPr>
          <a:xfrm>
            <a:off x="457200" y="404813"/>
            <a:ext cx="8229600" cy="5721350"/>
          </a:xfrm>
        </p:spPr>
        <p:txBody>
          <a:bodyPr/>
          <a:lstStyle/>
          <a:p>
            <a:pPr eaLnBrk="1" hangingPunct="1">
              <a:buFont typeface="Wingdings" panose="05000000000000000000" pitchFamily="2" charset="2"/>
              <a:buNone/>
            </a:pPr>
            <a:r>
              <a:rPr lang="en-GB" altLang="en-US"/>
              <a:t>NOTE: </a:t>
            </a:r>
          </a:p>
          <a:p>
            <a:pPr eaLnBrk="1" hangingPunct="1"/>
            <a:r>
              <a:rPr lang="en-GB" altLang="en-US"/>
              <a:t>Water washed diseases are the most common, the health of communities can be improved by increasing the quantities of water and then improving its quality</a:t>
            </a:r>
          </a:p>
          <a:p>
            <a:pPr eaLnBrk="1" hangingPunct="1"/>
            <a:r>
              <a:rPr lang="en-GB" altLang="en-US"/>
              <a:t>Water can have less minerals &amp; lead to deficiency diseases (e.g. goitre) or excess minerals (e.g. fluorosis)</a:t>
            </a:r>
            <a:endParaRPr lang="en-US" altLang="en-US"/>
          </a:p>
          <a:p>
            <a:pPr eaLnBrk="1" hangingPunct="1">
              <a:buFont typeface="Wingdings" panose="05000000000000000000" pitchFamily="2" charset="2"/>
              <a:buNone/>
            </a:pPr>
            <a:endParaRPr lang="en-GB" altLang="en-US"/>
          </a:p>
          <a:p>
            <a:pPr eaLnBrk="1" hangingPunct="1">
              <a:buFont typeface="Wingdings" panose="05000000000000000000" pitchFamily="2" charset="2"/>
              <a:buNone/>
            </a:pPr>
            <a:endParaRPr lang="en-GB" altLang="en-US"/>
          </a:p>
        </p:txBody>
      </p:sp>
      <p:sp>
        <p:nvSpPr>
          <p:cNvPr id="4" name="Slide Number Placeholder 1">
            <a:extLst>
              <a:ext uri="{FF2B5EF4-FFF2-40B4-BE49-F238E27FC236}">
                <a16:creationId xmlns:a16="http://schemas.microsoft.com/office/drawing/2014/main" id="{D694F22A-ACB4-4C29-943A-422F457C4BF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3384E8F-1B79-4CBE-98B3-6C30B645FA37}"/>
              </a:ext>
            </a:extLst>
          </p:cNvPr>
          <p:cNvSpPr>
            <a:spLocks noGrp="1"/>
          </p:cNvSpPr>
          <p:nvPr>
            <p:ph type="title"/>
          </p:nvPr>
        </p:nvSpPr>
        <p:spPr/>
        <p:txBody>
          <a:bodyPr/>
          <a:lstStyle/>
          <a:p>
            <a:pPr eaLnBrk="1" hangingPunct="1"/>
            <a:r>
              <a:rPr lang="en-GB" altLang="en-US"/>
              <a:t>Water sampling &amp; Testing</a:t>
            </a:r>
            <a:endParaRPr lang="en-US" altLang="en-US"/>
          </a:p>
        </p:txBody>
      </p:sp>
      <p:sp>
        <p:nvSpPr>
          <p:cNvPr id="37891" name="Rectangle 3">
            <a:extLst>
              <a:ext uri="{FF2B5EF4-FFF2-40B4-BE49-F238E27FC236}">
                <a16:creationId xmlns:a16="http://schemas.microsoft.com/office/drawing/2014/main" id="{34C34044-110D-4B45-9EE8-6DB9CF8D1014}"/>
              </a:ext>
            </a:extLst>
          </p:cNvPr>
          <p:cNvSpPr>
            <a:spLocks noGrp="1"/>
          </p:cNvSpPr>
          <p:nvPr>
            <p:ph idx="1"/>
          </p:nvPr>
        </p:nvSpPr>
        <p:spPr/>
        <p:txBody>
          <a:bodyPr/>
          <a:lstStyle/>
          <a:p>
            <a:pPr marL="609600" indent="-609600" eaLnBrk="1" hangingPunct="1"/>
            <a:r>
              <a:rPr lang="en-GB" altLang="en-US"/>
              <a:t>Used for large scale supplies of water</a:t>
            </a:r>
          </a:p>
          <a:p>
            <a:pPr marL="609600" indent="-609600" eaLnBrk="1" hangingPunct="1">
              <a:buFont typeface="Wingdings" panose="05000000000000000000" pitchFamily="2" charset="2"/>
              <a:buNone/>
            </a:pPr>
            <a:r>
              <a:rPr lang="en-GB" altLang="en-US"/>
              <a:t>Mainly 2 methods</a:t>
            </a:r>
          </a:p>
          <a:p>
            <a:pPr marL="609600" indent="-609600" eaLnBrk="1" hangingPunct="1">
              <a:buFontTx/>
              <a:buAutoNum type="arabicPeriod"/>
            </a:pPr>
            <a:r>
              <a:rPr lang="en-GB" altLang="en-US"/>
              <a:t>Bacteriological analysis</a:t>
            </a:r>
          </a:p>
          <a:p>
            <a:pPr marL="609600" indent="-609600" eaLnBrk="1" hangingPunct="1">
              <a:buFontTx/>
              <a:buAutoNum type="arabicPeriod"/>
            </a:pPr>
            <a:r>
              <a:rPr lang="en-GB" altLang="en-US"/>
              <a:t>Chemical analysis</a:t>
            </a:r>
            <a:endParaRPr lang="en-US" altLang="en-US"/>
          </a:p>
        </p:txBody>
      </p:sp>
      <p:sp>
        <p:nvSpPr>
          <p:cNvPr id="5" name="Slide Number Placeholder 1">
            <a:extLst>
              <a:ext uri="{FF2B5EF4-FFF2-40B4-BE49-F238E27FC236}">
                <a16:creationId xmlns:a16="http://schemas.microsoft.com/office/drawing/2014/main" id="{F74B7AFB-9B16-4EAF-A14B-760001C6FF39}"/>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C4B19F8-D520-4D93-9E62-00F9F4933776}"/>
              </a:ext>
            </a:extLst>
          </p:cNvPr>
          <p:cNvSpPr>
            <a:spLocks noGrp="1"/>
          </p:cNvSpPr>
          <p:nvPr>
            <p:ph type="title"/>
          </p:nvPr>
        </p:nvSpPr>
        <p:spPr/>
        <p:txBody>
          <a:bodyPr/>
          <a:lstStyle/>
          <a:p>
            <a:pPr eaLnBrk="1" hangingPunct="1"/>
            <a:r>
              <a:rPr lang="en-GB" altLang="en-US" b="1"/>
              <a:t>Bacteriological analysis</a:t>
            </a:r>
            <a:endParaRPr lang="en-US" altLang="en-US" b="1"/>
          </a:p>
        </p:txBody>
      </p:sp>
      <p:sp>
        <p:nvSpPr>
          <p:cNvPr id="38915" name="Rectangle 3">
            <a:extLst>
              <a:ext uri="{FF2B5EF4-FFF2-40B4-BE49-F238E27FC236}">
                <a16:creationId xmlns:a16="http://schemas.microsoft.com/office/drawing/2014/main" id="{3C260194-E6B9-405A-B7AD-9ECB81F06B0B}"/>
              </a:ext>
            </a:extLst>
          </p:cNvPr>
          <p:cNvSpPr>
            <a:spLocks noGrp="1"/>
          </p:cNvSpPr>
          <p:nvPr>
            <p:ph idx="1"/>
          </p:nvPr>
        </p:nvSpPr>
        <p:spPr/>
        <p:txBody>
          <a:bodyPr/>
          <a:lstStyle/>
          <a:p>
            <a:pPr eaLnBrk="1" hangingPunct="1"/>
            <a:r>
              <a:rPr lang="en-GB" altLang="en-US" b="1"/>
              <a:t>Water sample collected in 500 ml flask</a:t>
            </a:r>
          </a:p>
          <a:p>
            <a:pPr eaLnBrk="1" hangingPunct="1"/>
            <a:r>
              <a:rPr lang="en-GB" altLang="en-US" b="1"/>
              <a:t>Must be kept cold(4 C to 10 C)</a:t>
            </a:r>
          </a:p>
          <a:p>
            <a:pPr eaLnBrk="1" hangingPunct="1"/>
            <a:r>
              <a:rPr lang="en-GB" altLang="en-US" b="1"/>
              <a:t>Must be analysed in 30 minutes</a:t>
            </a:r>
          </a:p>
          <a:p>
            <a:pPr eaLnBrk="1" hangingPunct="1"/>
            <a:r>
              <a:rPr lang="en-GB" altLang="en-US" b="1"/>
              <a:t>Mainly done to detect E. Coli</a:t>
            </a:r>
          </a:p>
          <a:p>
            <a:pPr eaLnBrk="1" hangingPunct="1"/>
            <a:r>
              <a:rPr lang="en-GB" altLang="en-US" b="1"/>
              <a:t>Presence of E. Coli in large amounts indicates contamination by excreta</a:t>
            </a:r>
          </a:p>
          <a:p>
            <a:pPr eaLnBrk="1" hangingPunct="1"/>
            <a:endParaRPr lang="en-US" altLang="en-US"/>
          </a:p>
        </p:txBody>
      </p:sp>
      <p:sp>
        <p:nvSpPr>
          <p:cNvPr id="5" name="Slide Number Placeholder 1">
            <a:extLst>
              <a:ext uri="{FF2B5EF4-FFF2-40B4-BE49-F238E27FC236}">
                <a16:creationId xmlns:a16="http://schemas.microsoft.com/office/drawing/2014/main" id="{335E076B-9B35-4DCB-8825-2FC218925C26}"/>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405C59F-F2CB-4EF4-9CA2-7E3D9CF6A0F0}"/>
              </a:ext>
            </a:extLst>
          </p:cNvPr>
          <p:cNvSpPr>
            <a:spLocks noGrp="1"/>
          </p:cNvSpPr>
          <p:nvPr>
            <p:ph type="title"/>
          </p:nvPr>
        </p:nvSpPr>
        <p:spPr/>
        <p:txBody>
          <a:bodyPr/>
          <a:lstStyle/>
          <a:p>
            <a:pPr eaLnBrk="1" hangingPunct="1"/>
            <a:r>
              <a:rPr lang="en-GB" altLang="en-US" b="1"/>
              <a:t>Chemical analysis</a:t>
            </a:r>
            <a:endParaRPr lang="en-US" altLang="en-US" b="1"/>
          </a:p>
        </p:txBody>
      </p:sp>
      <p:sp>
        <p:nvSpPr>
          <p:cNvPr id="39939" name="Rectangle 3">
            <a:extLst>
              <a:ext uri="{FF2B5EF4-FFF2-40B4-BE49-F238E27FC236}">
                <a16:creationId xmlns:a16="http://schemas.microsoft.com/office/drawing/2014/main" id="{30D97C26-02CC-4C79-9D2C-71F2E1050B31}"/>
              </a:ext>
            </a:extLst>
          </p:cNvPr>
          <p:cNvSpPr>
            <a:spLocks noGrp="1"/>
          </p:cNvSpPr>
          <p:nvPr>
            <p:ph idx="1"/>
          </p:nvPr>
        </p:nvSpPr>
        <p:spPr>
          <a:xfrm>
            <a:off x="107950" y="1600200"/>
            <a:ext cx="8856663" cy="4997450"/>
          </a:xfrm>
        </p:spPr>
        <p:txBody>
          <a:bodyPr/>
          <a:lstStyle/>
          <a:p>
            <a:pPr eaLnBrk="1" hangingPunct="1"/>
            <a:r>
              <a:rPr lang="en-GB" altLang="en-US" b="1"/>
              <a:t>5 litres collected in a clean container</a:t>
            </a:r>
          </a:p>
          <a:p>
            <a:pPr eaLnBrk="1" hangingPunct="1"/>
            <a:r>
              <a:rPr lang="en-GB" altLang="en-US" b="1"/>
              <a:t>Water tested for various substances</a:t>
            </a:r>
          </a:p>
          <a:p>
            <a:pPr eaLnBrk="1" hangingPunct="1">
              <a:buFont typeface="Wingdings" panose="05000000000000000000" pitchFamily="2" charset="2"/>
              <a:buNone/>
            </a:pPr>
            <a:r>
              <a:rPr lang="en-GB" altLang="en-US" b="1"/>
              <a:t>Including</a:t>
            </a:r>
          </a:p>
          <a:p>
            <a:pPr eaLnBrk="1" hangingPunct="1"/>
            <a:r>
              <a:rPr lang="en-GB" altLang="en-US" b="1"/>
              <a:t>Ammonia</a:t>
            </a:r>
          </a:p>
          <a:p>
            <a:pPr eaLnBrk="1" hangingPunct="1"/>
            <a:r>
              <a:rPr lang="en-GB" altLang="en-US" b="1"/>
              <a:t>Softness &amp; or hardness of water</a:t>
            </a:r>
          </a:p>
          <a:p>
            <a:pPr eaLnBrk="1" hangingPunct="1"/>
            <a:r>
              <a:rPr lang="en-GB" altLang="en-US" b="1"/>
              <a:t>Examination for cyanide &amp; pesticides normally done within 24 hours</a:t>
            </a:r>
            <a:endParaRPr lang="en-US" altLang="en-US" b="1"/>
          </a:p>
        </p:txBody>
      </p:sp>
      <p:sp>
        <p:nvSpPr>
          <p:cNvPr id="5" name="Slide Number Placeholder 1">
            <a:extLst>
              <a:ext uri="{FF2B5EF4-FFF2-40B4-BE49-F238E27FC236}">
                <a16:creationId xmlns:a16="http://schemas.microsoft.com/office/drawing/2014/main" id="{8DE56EBF-FD32-4D9D-B125-C4B0D9286EB7}"/>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849F7D-9F1B-4B5E-BA9E-D5E6C3D2035C}"/>
              </a:ext>
            </a:extLst>
          </p:cNvPr>
          <p:cNvSpPr>
            <a:spLocks noGrp="1"/>
          </p:cNvSpPr>
          <p:nvPr>
            <p:ph type="subTitle" idx="1"/>
          </p:nvPr>
        </p:nvSpPr>
        <p:spPr>
          <a:xfrm>
            <a:off x="107950" y="188913"/>
            <a:ext cx="8856663" cy="6480175"/>
          </a:xfrm>
        </p:spPr>
        <p:txBody>
          <a:bodyPr rtlCol="0">
            <a:normAutofit/>
          </a:bodyPr>
          <a:lstStyle/>
          <a:p>
            <a:pPr algn="just" eaLnBrk="1" fontAlgn="auto" hangingPunct="1">
              <a:spcAft>
                <a:spcPts val="0"/>
              </a:spcAft>
              <a:defRPr/>
            </a:pPr>
            <a:r>
              <a:rPr lang="en-US" sz="2400" b="1" dirty="0">
                <a:solidFill>
                  <a:schemeClr val="tx1"/>
                </a:solidFill>
              </a:rPr>
              <a:t>Pollution types </a:t>
            </a:r>
          </a:p>
          <a:p>
            <a:pPr algn="just" eaLnBrk="1" fontAlgn="auto" hangingPunct="1">
              <a:spcAft>
                <a:spcPts val="0"/>
              </a:spcAft>
              <a:defRPr/>
            </a:pPr>
            <a:r>
              <a:rPr lang="en-US" sz="2400" b="1" dirty="0">
                <a:solidFill>
                  <a:schemeClr val="tx1"/>
                </a:solidFill>
              </a:rPr>
              <a:t>These include </a:t>
            </a:r>
            <a:r>
              <a:rPr lang="en-US" sz="2400" i="1" dirty="0">
                <a:solidFill>
                  <a:schemeClr val="tx1"/>
                </a:solidFill>
              </a:rPr>
              <a:t>point and non- point source</a:t>
            </a:r>
          </a:p>
          <a:p>
            <a:pPr marL="457200" indent="-457200" algn="just" eaLnBrk="1" fontAlgn="auto" hangingPunct="1">
              <a:spcAft>
                <a:spcPts val="0"/>
              </a:spcAft>
              <a:buFont typeface="Arial" panose="020B0604020202020204" pitchFamily="34" charset="0"/>
              <a:buChar char="•"/>
              <a:defRPr/>
            </a:pPr>
            <a:r>
              <a:rPr lang="en-US" sz="2400" b="1" dirty="0">
                <a:solidFill>
                  <a:schemeClr val="tx1"/>
                </a:solidFill>
              </a:rPr>
              <a:t>Point source – from recognizable point e.g. effluent from industries</a:t>
            </a:r>
          </a:p>
          <a:p>
            <a:pPr marL="457200" indent="-457200" algn="just" eaLnBrk="1" fontAlgn="auto" hangingPunct="1">
              <a:spcAft>
                <a:spcPts val="0"/>
              </a:spcAft>
              <a:buFont typeface="Arial" panose="020B0604020202020204" pitchFamily="34" charset="0"/>
              <a:buChar char="•"/>
              <a:defRPr/>
            </a:pPr>
            <a:r>
              <a:rPr lang="en-US" sz="2400" b="1" dirty="0">
                <a:solidFill>
                  <a:schemeClr val="tx1"/>
                </a:solidFill>
              </a:rPr>
              <a:t>Non point source – pollutants diffusing to water sources from unidentified sources. E.g. agricultural sources. </a:t>
            </a:r>
          </a:p>
          <a:p>
            <a:pPr algn="just" eaLnBrk="1" fontAlgn="auto" hangingPunct="1">
              <a:spcAft>
                <a:spcPts val="0"/>
              </a:spcAft>
              <a:defRPr/>
            </a:pPr>
            <a:endParaRPr lang="en-US" sz="2400" b="1" dirty="0"/>
          </a:p>
        </p:txBody>
      </p:sp>
      <p:sp>
        <p:nvSpPr>
          <p:cNvPr id="4" name="Slide Number Placeholder 1">
            <a:extLst>
              <a:ext uri="{FF2B5EF4-FFF2-40B4-BE49-F238E27FC236}">
                <a16:creationId xmlns:a16="http://schemas.microsoft.com/office/drawing/2014/main" id="{20B29098-8844-4FA5-A84B-F3AD0EFADFB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DCF680-8907-4999-BA63-B46A0CC490B2}"/>
              </a:ext>
            </a:extLst>
          </p:cNvPr>
          <p:cNvSpPr>
            <a:spLocks noGrp="1"/>
          </p:cNvSpPr>
          <p:nvPr>
            <p:ph type="subTitle" idx="1"/>
          </p:nvPr>
        </p:nvSpPr>
        <p:spPr>
          <a:xfrm>
            <a:off x="107950" y="188913"/>
            <a:ext cx="8928100" cy="6408737"/>
          </a:xfrm>
        </p:spPr>
        <p:txBody>
          <a:bodyPr rtlCol="0">
            <a:normAutofit/>
          </a:bodyPr>
          <a:lstStyle/>
          <a:p>
            <a:pPr algn="just" eaLnBrk="1" fontAlgn="auto" hangingPunct="1">
              <a:spcAft>
                <a:spcPts val="0"/>
              </a:spcAft>
              <a:defRPr/>
            </a:pPr>
            <a:r>
              <a:rPr lang="en-US" sz="2400" b="1" u="sng" dirty="0">
                <a:solidFill>
                  <a:srgbClr val="FF0000"/>
                </a:solidFill>
              </a:rPr>
              <a:t>Some water pollutants </a:t>
            </a:r>
          </a:p>
          <a:p>
            <a:pPr marL="514350" indent="-514350" algn="just" eaLnBrk="1" fontAlgn="auto" hangingPunct="1">
              <a:spcAft>
                <a:spcPts val="0"/>
              </a:spcAft>
              <a:buFont typeface="+mj-lt"/>
              <a:buAutoNum type="arabicPeriod"/>
              <a:defRPr/>
            </a:pPr>
            <a:r>
              <a:rPr lang="en-US" sz="2400" b="1" dirty="0">
                <a:solidFill>
                  <a:srgbClr val="FF0000"/>
                </a:solidFill>
              </a:rPr>
              <a:t>Heavy metals </a:t>
            </a:r>
            <a:r>
              <a:rPr lang="en-US" sz="2400" dirty="0"/>
              <a:t>– include lead, cadmium, manganese, copper, mercury etc. they have a tendency of being deposited on the surface of some soft and bone tissues and organs such as liver, kidney, lings etc. </a:t>
            </a:r>
          </a:p>
          <a:p>
            <a:pPr marL="514350" indent="-514350" algn="just" eaLnBrk="1" fontAlgn="auto" hangingPunct="1">
              <a:spcAft>
                <a:spcPts val="0"/>
              </a:spcAft>
              <a:buFont typeface="+mj-lt"/>
              <a:buAutoNum type="arabicPeriod"/>
              <a:defRPr/>
            </a:pPr>
            <a:r>
              <a:rPr lang="en-US" sz="2400" b="1" dirty="0">
                <a:solidFill>
                  <a:srgbClr val="FF0000"/>
                </a:solidFill>
              </a:rPr>
              <a:t>Persistent organic pollutants </a:t>
            </a:r>
            <a:r>
              <a:rPr lang="en-US" sz="2400" dirty="0"/>
              <a:t>– including poly – </a:t>
            </a:r>
            <a:r>
              <a:rPr lang="en-US" sz="2400" dirty="0" err="1"/>
              <a:t>chloro</a:t>
            </a:r>
            <a:r>
              <a:rPr lang="en-US" sz="2400" dirty="0"/>
              <a:t> – biphenyls ( PCBs) and organic pesticides such as chlorinated hydrocarbons e.g. dieldrins, DDT. They are cumulative in nature and can be passed from herbivores to secondary consumers. </a:t>
            </a:r>
          </a:p>
          <a:p>
            <a:pPr marL="514350" indent="-514350" algn="just" eaLnBrk="1" fontAlgn="auto" hangingPunct="1">
              <a:spcAft>
                <a:spcPts val="0"/>
              </a:spcAft>
              <a:buFont typeface="+mj-lt"/>
              <a:buAutoNum type="arabicPeriod"/>
              <a:defRPr/>
            </a:pPr>
            <a:r>
              <a:rPr lang="en-US" sz="2400" b="1" dirty="0">
                <a:solidFill>
                  <a:srgbClr val="FF0000"/>
                </a:solidFill>
              </a:rPr>
              <a:t>Pathogens </a:t>
            </a:r>
            <a:r>
              <a:rPr lang="en-US" sz="2400" b="1" dirty="0"/>
              <a:t> - </a:t>
            </a:r>
            <a:r>
              <a:rPr lang="en-US" sz="2400" dirty="0"/>
              <a:t>biological pollutants e.g. E-coli counts exceeding WHO ranges. Others include streptococci, pseudomonas etc. </a:t>
            </a:r>
          </a:p>
          <a:p>
            <a:pPr algn="just" eaLnBrk="1" fontAlgn="auto" hangingPunct="1">
              <a:spcAft>
                <a:spcPts val="0"/>
              </a:spcAft>
              <a:defRPr/>
            </a:pPr>
            <a:endParaRPr lang="en-US" sz="2400" dirty="0"/>
          </a:p>
        </p:txBody>
      </p:sp>
      <p:sp>
        <p:nvSpPr>
          <p:cNvPr id="4" name="Slide Number Placeholder 1">
            <a:extLst>
              <a:ext uri="{FF2B5EF4-FFF2-40B4-BE49-F238E27FC236}">
                <a16:creationId xmlns:a16="http://schemas.microsoft.com/office/drawing/2014/main" id="{C9CA338B-E92C-496C-AF77-6D9811718BF3}"/>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725CFE-82F1-4106-AC79-BAB106A7C492}"/>
              </a:ext>
            </a:extLst>
          </p:cNvPr>
          <p:cNvSpPr>
            <a:spLocks noGrp="1"/>
          </p:cNvSpPr>
          <p:nvPr>
            <p:ph type="subTitle" idx="1"/>
          </p:nvPr>
        </p:nvSpPr>
        <p:spPr>
          <a:xfrm>
            <a:off x="179388" y="188913"/>
            <a:ext cx="8785225" cy="6480175"/>
          </a:xfrm>
        </p:spPr>
        <p:txBody>
          <a:bodyPr rtlCol="0">
            <a:normAutofit/>
          </a:bodyPr>
          <a:lstStyle/>
          <a:p>
            <a:pPr algn="l" eaLnBrk="1" fontAlgn="auto" hangingPunct="1">
              <a:spcAft>
                <a:spcPts val="0"/>
              </a:spcAft>
              <a:defRPr/>
            </a:pPr>
            <a:r>
              <a:rPr lang="en-US" dirty="0"/>
              <a:t>4. </a:t>
            </a:r>
            <a:r>
              <a:rPr lang="en-US" b="1" dirty="0">
                <a:solidFill>
                  <a:srgbClr val="FF0000"/>
                </a:solidFill>
              </a:rPr>
              <a:t>Decomposable organic matter -  </a:t>
            </a:r>
            <a:r>
              <a:rPr lang="en-US" dirty="0"/>
              <a:t>food remains and food processing effluents, rich in carbohydrates, as they decompose, they use dissolved oxygen from the water, causing a deficit in for the aquatic organisms hence creating oxygen demand. </a:t>
            </a:r>
          </a:p>
          <a:p>
            <a:pPr algn="l" eaLnBrk="1" fontAlgn="auto" hangingPunct="1">
              <a:spcAft>
                <a:spcPts val="0"/>
              </a:spcAft>
              <a:defRPr/>
            </a:pPr>
            <a:r>
              <a:rPr lang="en-US" b="1" dirty="0"/>
              <a:t>5. </a:t>
            </a:r>
            <a:r>
              <a:rPr lang="en-US" b="1" dirty="0">
                <a:solidFill>
                  <a:srgbClr val="FF0000"/>
                </a:solidFill>
              </a:rPr>
              <a:t>Thermal pollutants </a:t>
            </a:r>
            <a:r>
              <a:rPr lang="en-US" dirty="0"/>
              <a:t>– introduction to hot or cold effluents into a system causes changes in composition of aquatic organisms hence </a:t>
            </a:r>
            <a:r>
              <a:rPr lang="en-US" dirty="0" err="1"/>
              <a:t>mesophils</a:t>
            </a:r>
            <a:r>
              <a:rPr lang="en-US" dirty="0"/>
              <a:t> dominating. </a:t>
            </a:r>
          </a:p>
          <a:p>
            <a:pPr algn="l" eaLnBrk="1" fontAlgn="auto" hangingPunct="1">
              <a:spcAft>
                <a:spcPts val="0"/>
              </a:spcAft>
              <a:defRPr/>
            </a:pPr>
            <a:r>
              <a:rPr lang="en-US" b="1" dirty="0"/>
              <a:t>6. </a:t>
            </a:r>
            <a:r>
              <a:rPr lang="en-US" b="1" dirty="0">
                <a:solidFill>
                  <a:srgbClr val="FF0000"/>
                </a:solidFill>
              </a:rPr>
              <a:t>Suspended matters </a:t>
            </a:r>
            <a:r>
              <a:rPr lang="en-US" dirty="0"/>
              <a:t>– clay silt from soil erosion cause turbidity, reduce depth of sunlight penetration and thus affect photosynthesis.</a:t>
            </a:r>
          </a:p>
          <a:p>
            <a:pPr algn="l" eaLnBrk="1" fontAlgn="auto" hangingPunct="1">
              <a:spcAft>
                <a:spcPts val="0"/>
              </a:spcAft>
              <a:defRPr/>
            </a:pPr>
            <a:endParaRPr lang="en-US" dirty="0"/>
          </a:p>
        </p:txBody>
      </p:sp>
      <p:sp>
        <p:nvSpPr>
          <p:cNvPr id="4" name="Slide Number Placeholder 1">
            <a:extLst>
              <a:ext uri="{FF2B5EF4-FFF2-40B4-BE49-F238E27FC236}">
                <a16:creationId xmlns:a16="http://schemas.microsoft.com/office/drawing/2014/main" id="{0C8E8DF3-3BAD-4F04-81C5-01F4EA8397A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49</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1524000"/>
            <a:ext cx="7696199" cy="5181600"/>
          </a:xfrm>
        </p:spPr>
        <p:txBody>
          <a:bodyPr>
            <a:normAutofit fontScale="62500" lnSpcReduction="20000"/>
          </a:bodyPr>
          <a:lstStyle/>
          <a:p>
            <a:pPr marL="514350" indent="-514350" algn="just">
              <a:buClrTx/>
              <a:buFont typeface="+mj-lt"/>
              <a:buAutoNum type="arabicPeriod"/>
            </a:pPr>
            <a:r>
              <a:rPr lang="en-US" sz="3200" dirty="0"/>
              <a:t>Definitions 									</a:t>
            </a:r>
          </a:p>
          <a:p>
            <a:pPr marL="514350" indent="-514350" algn="just">
              <a:buClrTx/>
              <a:buFont typeface="+mj-lt"/>
              <a:buAutoNum type="arabicPeriod"/>
            </a:pPr>
            <a:r>
              <a:rPr lang="en-US" sz="3200" dirty="0"/>
              <a:t>Types of environment and their effects 			</a:t>
            </a:r>
          </a:p>
          <a:p>
            <a:pPr marL="514350" indent="-514350" algn="just">
              <a:buClrTx/>
              <a:buFont typeface="+mj-lt"/>
              <a:buAutoNum type="arabicPeriod"/>
            </a:pPr>
            <a:r>
              <a:rPr lang="en-US" sz="3200" dirty="0"/>
              <a:t>Food 										</a:t>
            </a:r>
          </a:p>
          <a:p>
            <a:pPr marL="514350" indent="-514350" algn="just">
              <a:buClrTx/>
              <a:buFont typeface="+mj-lt"/>
              <a:buAutoNum type="arabicPeriod"/>
            </a:pPr>
            <a:r>
              <a:rPr lang="en-US" sz="3200" dirty="0"/>
              <a:t>Water 										 </a:t>
            </a:r>
          </a:p>
          <a:p>
            <a:pPr marL="514350" indent="-514350" algn="just">
              <a:buClrTx/>
              <a:buFont typeface="+mj-lt"/>
              <a:buAutoNum type="arabicPeriod"/>
            </a:pPr>
            <a:r>
              <a:rPr lang="en-US" sz="3200" dirty="0"/>
              <a:t>Housing 									 </a:t>
            </a:r>
          </a:p>
          <a:p>
            <a:pPr marL="514350" indent="-514350" algn="just">
              <a:buClrTx/>
              <a:buFont typeface="+mj-lt"/>
              <a:buAutoNum type="arabicPeriod"/>
            </a:pPr>
            <a:r>
              <a:rPr lang="en-US" sz="3200" dirty="0"/>
              <a:t>Excreta disposal 								 </a:t>
            </a:r>
          </a:p>
          <a:p>
            <a:pPr marL="514350" indent="-514350" algn="just">
              <a:buClrTx/>
              <a:buFont typeface="+mj-lt"/>
              <a:buAutoNum type="arabicPeriod"/>
            </a:pPr>
            <a:r>
              <a:rPr lang="en-US" sz="3200" dirty="0"/>
              <a:t>Air and ventilation 								 </a:t>
            </a:r>
          </a:p>
          <a:p>
            <a:pPr marL="514350" indent="-514350" algn="just">
              <a:buClrTx/>
              <a:buFont typeface="+mj-lt"/>
              <a:buAutoNum type="arabicPeriod"/>
            </a:pPr>
            <a:r>
              <a:rPr lang="en-US" sz="3200" dirty="0"/>
              <a:t>Pollution 									 </a:t>
            </a:r>
          </a:p>
          <a:p>
            <a:pPr marL="514350" indent="-514350" algn="just">
              <a:buClrTx/>
              <a:buFont typeface="+mj-lt"/>
              <a:buAutoNum type="arabicPeriod"/>
            </a:pPr>
            <a:r>
              <a:rPr lang="en-US" sz="3200" dirty="0"/>
              <a:t>Vectors and vermin control 						 </a:t>
            </a:r>
          </a:p>
          <a:p>
            <a:pPr marL="514350" indent="-514350" algn="just">
              <a:buClrTx/>
              <a:buFont typeface="+mj-lt"/>
              <a:buAutoNum type="arabicPeriod"/>
            </a:pPr>
            <a:r>
              <a:rPr lang="en-US" sz="3200" dirty="0"/>
              <a:t>Leadership and power structure 					 </a:t>
            </a:r>
          </a:p>
          <a:p>
            <a:pPr marL="514350" indent="-514350" algn="just">
              <a:buClrTx/>
              <a:buFont typeface="+mj-lt"/>
              <a:buAutoNum type="arabicPeriod"/>
            </a:pPr>
            <a:r>
              <a:rPr lang="en-US" sz="3200" dirty="0"/>
              <a:t>Rural and urban communities 						 </a:t>
            </a:r>
          </a:p>
          <a:p>
            <a:pPr marL="514350" indent="-514350" algn="just">
              <a:buClrTx/>
              <a:buFont typeface="+mj-lt"/>
              <a:buAutoNum type="arabicPeriod"/>
            </a:pPr>
            <a:r>
              <a:rPr lang="en-US" sz="3200" dirty="0"/>
              <a:t>Public health Act								 </a:t>
            </a:r>
          </a:p>
          <a:p>
            <a:pPr marL="514350" indent="-514350" algn="just">
              <a:buClrTx/>
              <a:buFont typeface="+mj-lt"/>
              <a:buAutoNum type="arabicPeriod"/>
            </a:pPr>
            <a:r>
              <a:rPr lang="en-US" sz="3200" dirty="0"/>
              <a:t>Occupational health and safety Act 					 </a:t>
            </a:r>
          </a:p>
          <a:p>
            <a:pPr marL="514350" indent="-514350" algn="just">
              <a:buClrTx/>
              <a:buFont typeface="+mj-lt"/>
              <a:buAutoNum type="arabicPeriod"/>
            </a:pPr>
            <a:r>
              <a:rPr lang="en-US" sz="3200" dirty="0"/>
              <a:t>Educational field visits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401038" y="6170822"/>
            <a:ext cx="43816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53174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81BB5D-6EDE-4811-99BC-30599EBC6091}"/>
              </a:ext>
            </a:extLst>
          </p:cNvPr>
          <p:cNvSpPr>
            <a:spLocks noGrp="1"/>
          </p:cNvSpPr>
          <p:nvPr>
            <p:ph type="subTitle" idx="1"/>
          </p:nvPr>
        </p:nvSpPr>
        <p:spPr>
          <a:xfrm>
            <a:off x="179388" y="188913"/>
            <a:ext cx="8713787" cy="6408737"/>
          </a:xfrm>
        </p:spPr>
        <p:txBody>
          <a:bodyPr rtlCol="0">
            <a:normAutofit/>
          </a:bodyPr>
          <a:lstStyle/>
          <a:p>
            <a:pPr algn="l" eaLnBrk="1" fontAlgn="auto" hangingPunct="1">
              <a:spcAft>
                <a:spcPts val="0"/>
              </a:spcAft>
              <a:defRPr/>
            </a:pPr>
            <a:r>
              <a:rPr lang="en-US" dirty="0"/>
              <a:t>7</a:t>
            </a:r>
            <a:r>
              <a:rPr lang="en-US" b="1" dirty="0"/>
              <a:t>. </a:t>
            </a:r>
            <a:r>
              <a:rPr lang="en-US" b="1" dirty="0">
                <a:solidFill>
                  <a:srgbClr val="FF0000"/>
                </a:solidFill>
              </a:rPr>
              <a:t>Acids and bases </a:t>
            </a:r>
            <a:r>
              <a:rPr lang="en-US" b="1" dirty="0"/>
              <a:t>– change the PH of the water body, thereby shifting the species composition within the system. </a:t>
            </a:r>
          </a:p>
          <a:p>
            <a:pPr algn="l" eaLnBrk="1" fontAlgn="auto" hangingPunct="1">
              <a:spcAft>
                <a:spcPts val="0"/>
              </a:spcAft>
              <a:defRPr/>
            </a:pPr>
            <a:r>
              <a:rPr lang="en-US" b="1" dirty="0"/>
              <a:t>8. </a:t>
            </a:r>
            <a:r>
              <a:rPr lang="en-US" b="1" dirty="0">
                <a:solidFill>
                  <a:srgbClr val="FF0000"/>
                </a:solidFill>
              </a:rPr>
              <a:t>Oil pollution  </a:t>
            </a:r>
            <a:r>
              <a:rPr lang="en-US" b="1" dirty="0"/>
              <a:t>- block the air – water interaction hence interfering with gaseous exchange, reducing the amount of dissolved oxygen. </a:t>
            </a:r>
          </a:p>
          <a:p>
            <a:pPr algn="l" eaLnBrk="1" fontAlgn="auto" hangingPunct="1">
              <a:spcAft>
                <a:spcPts val="0"/>
              </a:spcAft>
              <a:defRPr/>
            </a:pPr>
            <a:r>
              <a:rPr lang="en-US" b="1" dirty="0"/>
              <a:t>9</a:t>
            </a:r>
            <a:r>
              <a:rPr lang="en-US" b="1" dirty="0">
                <a:solidFill>
                  <a:srgbClr val="FF0000"/>
                </a:solidFill>
              </a:rPr>
              <a:t>. Nutrients – </a:t>
            </a:r>
            <a:r>
              <a:rPr lang="en-US" b="1" dirty="0"/>
              <a:t>includes nitrates and phosphates which cause </a:t>
            </a:r>
            <a:r>
              <a:rPr lang="en-US" b="1" dirty="0" err="1"/>
              <a:t>eutrophia</a:t>
            </a:r>
            <a:r>
              <a:rPr lang="en-US" b="1" dirty="0"/>
              <a:t>. </a:t>
            </a:r>
          </a:p>
          <a:p>
            <a:pPr algn="l" eaLnBrk="1" fontAlgn="auto" hangingPunct="1">
              <a:spcAft>
                <a:spcPts val="0"/>
              </a:spcAft>
              <a:defRPr/>
            </a:pPr>
            <a:r>
              <a:rPr lang="en-US" b="1" dirty="0"/>
              <a:t>10. helminthes/ worms – the infective stages of many parasitic roundworms and flat worms can be transmitted to man through drinking water. </a:t>
            </a:r>
          </a:p>
        </p:txBody>
      </p:sp>
      <p:sp>
        <p:nvSpPr>
          <p:cNvPr id="4" name="Slide Number Placeholder 1">
            <a:extLst>
              <a:ext uri="{FF2B5EF4-FFF2-40B4-BE49-F238E27FC236}">
                <a16:creationId xmlns:a16="http://schemas.microsoft.com/office/drawing/2014/main" id="{680CF7EB-B6EF-40BC-9037-7D9EF6ADB120}"/>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1CFEF0B-5A47-4217-8EA6-874651C43791}"/>
              </a:ext>
            </a:extLst>
          </p:cNvPr>
          <p:cNvSpPr>
            <a:spLocks noGrp="1"/>
          </p:cNvSpPr>
          <p:nvPr>
            <p:ph type="ctrTitle"/>
          </p:nvPr>
        </p:nvSpPr>
        <p:spPr>
          <a:xfrm>
            <a:off x="609600" y="2590800"/>
            <a:ext cx="7403805" cy="990600"/>
          </a:xfrm>
        </p:spPr>
        <p:txBody>
          <a:bodyPr/>
          <a:lstStyle/>
          <a:p>
            <a:pPr algn="ctr"/>
            <a:r>
              <a:rPr lang="en-US" altLang="en-US" sz="4400" dirty="0"/>
              <a:t>SANITATION AND HEALTH</a:t>
            </a:r>
          </a:p>
        </p:txBody>
      </p:sp>
      <p:sp>
        <p:nvSpPr>
          <p:cNvPr id="4" name="Slide Number Placeholder 1">
            <a:extLst>
              <a:ext uri="{FF2B5EF4-FFF2-40B4-BE49-F238E27FC236}">
                <a16:creationId xmlns:a16="http://schemas.microsoft.com/office/drawing/2014/main" id="{C9B2BD5B-C829-43CF-890E-39A2E76BF49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0C0EDFC-BE36-4E24-A072-8EB068482879}"/>
              </a:ext>
            </a:extLst>
          </p:cNvPr>
          <p:cNvSpPr>
            <a:spLocks noGrp="1"/>
          </p:cNvSpPr>
          <p:nvPr>
            <p:ph type="subTitle" idx="1"/>
          </p:nvPr>
        </p:nvSpPr>
        <p:spPr>
          <a:xfrm>
            <a:off x="179388" y="188913"/>
            <a:ext cx="8856662" cy="6553200"/>
          </a:xfrm>
        </p:spPr>
        <p:txBody>
          <a:bodyPr>
            <a:normAutofit/>
          </a:bodyPr>
          <a:lstStyle/>
          <a:p>
            <a:pPr algn="l">
              <a:buFont typeface="Arial" charset="0"/>
              <a:buNone/>
              <a:defRPr/>
            </a:pPr>
            <a:r>
              <a:rPr lang="en-US" sz="3600" b="1" dirty="0" err="1">
                <a:solidFill>
                  <a:srgbClr val="FF0000"/>
                </a:solidFill>
              </a:rPr>
              <a:t>Defination</a:t>
            </a:r>
            <a:r>
              <a:rPr lang="en-US" sz="3600" b="1" dirty="0">
                <a:solidFill>
                  <a:srgbClr val="FF0000"/>
                </a:solidFill>
              </a:rPr>
              <a:t>: </a:t>
            </a:r>
          </a:p>
          <a:p>
            <a:pPr algn="l">
              <a:buFont typeface="Arial" charset="0"/>
              <a:buNone/>
              <a:defRPr/>
            </a:pPr>
            <a:r>
              <a:rPr lang="en-US" sz="3600" b="1" dirty="0">
                <a:solidFill>
                  <a:schemeClr val="tx1"/>
                </a:solidFill>
              </a:rPr>
              <a:t>Sanitation refers to all conditions that affect health, especially with regard to dirt and infection and especially to the drainage and disposal of sewage and refuse from houses. </a:t>
            </a:r>
          </a:p>
          <a:p>
            <a:pPr algn="l">
              <a:buFont typeface="Arial" charset="0"/>
              <a:buNone/>
              <a:defRPr/>
            </a:pPr>
            <a:endParaRPr lang="en-US" sz="3600" b="1" dirty="0"/>
          </a:p>
          <a:p>
            <a:pPr algn="l">
              <a:buFont typeface="Arial" charset="0"/>
              <a:buNone/>
              <a:defRPr/>
            </a:pPr>
            <a:endParaRPr lang="en-US" sz="3600" b="1" dirty="0">
              <a:solidFill>
                <a:srgbClr val="FF0000"/>
              </a:solidFill>
            </a:endParaRPr>
          </a:p>
        </p:txBody>
      </p:sp>
      <p:sp>
        <p:nvSpPr>
          <p:cNvPr id="4" name="Slide Number Placeholder 1">
            <a:extLst>
              <a:ext uri="{FF2B5EF4-FFF2-40B4-BE49-F238E27FC236}">
                <a16:creationId xmlns:a16="http://schemas.microsoft.com/office/drawing/2014/main" id="{D0CE028B-77CB-443D-867F-531C21E1B261}"/>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ubtitle 2">
            <a:extLst>
              <a:ext uri="{FF2B5EF4-FFF2-40B4-BE49-F238E27FC236}">
                <a16:creationId xmlns:a16="http://schemas.microsoft.com/office/drawing/2014/main" id="{7BB9F379-2226-4586-BCCD-079EDB6B5568}"/>
              </a:ext>
            </a:extLst>
          </p:cNvPr>
          <p:cNvSpPr>
            <a:spLocks noGrp="1"/>
          </p:cNvSpPr>
          <p:nvPr>
            <p:ph type="subTitle" idx="1"/>
          </p:nvPr>
        </p:nvSpPr>
        <p:spPr>
          <a:xfrm>
            <a:off x="107950" y="115888"/>
            <a:ext cx="8928100" cy="6626225"/>
          </a:xfrm>
        </p:spPr>
        <p:txBody>
          <a:bodyPr>
            <a:normAutofit/>
          </a:bodyPr>
          <a:lstStyle/>
          <a:p>
            <a:pPr algn="just"/>
            <a:r>
              <a:rPr lang="en-US" altLang="en-US" sz="2800" b="1" dirty="0">
                <a:solidFill>
                  <a:srgbClr val="FF0000"/>
                </a:solidFill>
              </a:rPr>
              <a:t>Sanitation and disease transmission </a:t>
            </a:r>
          </a:p>
          <a:p>
            <a:pPr algn="just"/>
            <a:r>
              <a:rPr lang="en-US" altLang="en-US" sz="2800" b="1" i="1" dirty="0">
                <a:solidFill>
                  <a:schemeClr val="tx1"/>
                </a:solidFill>
              </a:rPr>
              <a:t>Sources of disease</a:t>
            </a:r>
          </a:p>
          <a:p>
            <a:pPr algn="just"/>
            <a:r>
              <a:rPr lang="en-US" altLang="en-US" sz="2800" b="1" dirty="0">
                <a:solidFill>
                  <a:schemeClr val="tx1"/>
                </a:solidFill>
              </a:rPr>
              <a:t>Inadequate and insanitary disposal of infected human faeces leads to the contamination of the ground and sources of water</a:t>
            </a:r>
            <a:r>
              <a:rPr lang="en-US" altLang="en-US" sz="2800" dirty="0">
                <a:solidFill>
                  <a:srgbClr val="FF0000"/>
                </a:solidFill>
              </a:rPr>
              <a:t>. </a:t>
            </a:r>
          </a:p>
        </p:txBody>
      </p:sp>
      <p:sp>
        <p:nvSpPr>
          <p:cNvPr id="4" name="Slide Number Placeholder 1">
            <a:extLst>
              <a:ext uri="{FF2B5EF4-FFF2-40B4-BE49-F238E27FC236}">
                <a16:creationId xmlns:a16="http://schemas.microsoft.com/office/drawing/2014/main" id="{D3204BE7-1C70-4575-8A23-AF20B777C5F5}"/>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Content Placeholder 2">
            <a:extLst>
              <a:ext uri="{FF2B5EF4-FFF2-40B4-BE49-F238E27FC236}">
                <a16:creationId xmlns:a16="http://schemas.microsoft.com/office/drawing/2014/main" id="{45763D68-25FD-4E37-BC64-89A7BCC5D57A}"/>
              </a:ext>
            </a:extLst>
          </p:cNvPr>
          <p:cNvSpPr>
            <a:spLocks noGrp="1"/>
          </p:cNvSpPr>
          <p:nvPr>
            <p:ph idx="1"/>
          </p:nvPr>
        </p:nvSpPr>
        <p:spPr>
          <a:xfrm>
            <a:off x="107950" y="115888"/>
            <a:ext cx="9036050" cy="6553200"/>
          </a:xfrm>
        </p:spPr>
        <p:txBody>
          <a:bodyPr/>
          <a:lstStyle/>
          <a:p>
            <a:pPr marL="0" indent="0" algn="ctr" eaLnBrk="1" hangingPunct="1">
              <a:buFont typeface="Arial" charset="0"/>
              <a:buNone/>
              <a:defRPr/>
            </a:pPr>
            <a:r>
              <a:rPr lang="en-US" b="1" dirty="0">
                <a:solidFill>
                  <a:srgbClr val="FF0000"/>
                </a:solidFill>
              </a:rPr>
              <a:t>HOUSING</a:t>
            </a:r>
            <a:r>
              <a:rPr lang="en-US" dirty="0"/>
              <a:t> </a:t>
            </a:r>
          </a:p>
          <a:p>
            <a:pPr eaLnBrk="1" hangingPunct="1">
              <a:buFont typeface="Arial" charset="0"/>
              <a:buChar char="•"/>
              <a:defRPr/>
            </a:pPr>
            <a:r>
              <a:rPr lang="en-US" dirty="0"/>
              <a:t>A combination of </a:t>
            </a:r>
            <a:r>
              <a:rPr lang="en-US" b="1" dirty="0"/>
              <a:t>dampness, lack of light, poor ventilation and overcrowding</a:t>
            </a:r>
            <a:r>
              <a:rPr lang="en-US" dirty="0"/>
              <a:t> will contribute to the spread of airborne and droplet infections. </a:t>
            </a:r>
          </a:p>
          <a:p>
            <a:pPr eaLnBrk="1" hangingPunct="1">
              <a:buFont typeface="Arial" charset="0"/>
              <a:buChar char="•"/>
              <a:defRPr/>
            </a:pPr>
            <a:r>
              <a:rPr lang="en-US" b="1" dirty="0"/>
              <a:t>Earth floors and walls </a:t>
            </a:r>
            <a:r>
              <a:rPr lang="en-US" dirty="0"/>
              <a:t>permit the entry and breeding of flies and bedbugs, while unscreened windows permit entry of mosquitoes. </a:t>
            </a:r>
          </a:p>
          <a:p>
            <a:pPr eaLnBrk="1" hangingPunct="1">
              <a:buFont typeface="Arial" charset="0"/>
              <a:buChar char="•"/>
              <a:defRPr/>
            </a:pPr>
            <a:r>
              <a:rPr lang="en-US" b="1" dirty="0"/>
              <a:t>Cooking fires </a:t>
            </a:r>
            <a:r>
              <a:rPr lang="en-US" dirty="0"/>
              <a:t>on the floor are hazards to small children. Inadequate space to talk and play, especially in town houses, is one of the reasons why fathers and children leave home thereby adding to social problems.</a:t>
            </a:r>
          </a:p>
          <a:p>
            <a:pPr eaLnBrk="1" hangingPunct="1">
              <a:buFont typeface="Wingdings" pitchFamily="2" charset="2"/>
              <a:buNone/>
              <a:defRPr/>
            </a:pPr>
            <a:endParaRPr lang="en-GB" dirty="0"/>
          </a:p>
        </p:txBody>
      </p:sp>
      <p:sp>
        <p:nvSpPr>
          <p:cNvPr id="4" name="Slide Number Placeholder 1">
            <a:extLst>
              <a:ext uri="{FF2B5EF4-FFF2-40B4-BE49-F238E27FC236}">
                <a16:creationId xmlns:a16="http://schemas.microsoft.com/office/drawing/2014/main" id="{62427B65-2E28-4426-A64B-EC0F235B5D4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5728E64-B29B-4304-B9C0-F4A6F8DDA618}"/>
              </a:ext>
            </a:extLst>
          </p:cNvPr>
          <p:cNvSpPr>
            <a:spLocks noGrp="1"/>
          </p:cNvSpPr>
          <p:nvPr>
            <p:ph type="title"/>
          </p:nvPr>
        </p:nvSpPr>
        <p:spPr/>
        <p:txBody>
          <a:bodyPr/>
          <a:lstStyle/>
          <a:p>
            <a:pPr eaLnBrk="1" hangingPunct="1"/>
            <a:r>
              <a:rPr lang="en-US" altLang="en-US" b="1"/>
              <a:t>Types of Housing</a:t>
            </a:r>
            <a:br>
              <a:rPr lang="en-US" altLang="en-US"/>
            </a:br>
            <a:endParaRPr lang="en-GB" altLang="en-US"/>
          </a:p>
        </p:txBody>
      </p:sp>
      <p:sp>
        <p:nvSpPr>
          <p:cNvPr id="49155" name="Content Placeholder 2">
            <a:extLst>
              <a:ext uri="{FF2B5EF4-FFF2-40B4-BE49-F238E27FC236}">
                <a16:creationId xmlns:a16="http://schemas.microsoft.com/office/drawing/2014/main" id="{DC9785B6-71F8-4587-AADF-B59DD5036D2E}"/>
              </a:ext>
            </a:extLst>
          </p:cNvPr>
          <p:cNvSpPr>
            <a:spLocks noGrp="1"/>
          </p:cNvSpPr>
          <p:nvPr>
            <p:ph idx="1"/>
          </p:nvPr>
        </p:nvSpPr>
        <p:spPr>
          <a:xfrm>
            <a:off x="457200" y="1196975"/>
            <a:ext cx="8229600" cy="4929188"/>
          </a:xfrm>
        </p:spPr>
        <p:txBody>
          <a:bodyPr>
            <a:normAutofit lnSpcReduction="10000"/>
          </a:bodyPr>
          <a:lstStyle/>
          <a:p>
            <a:pPr eaLnBrk="1" hangingPunct="1">
              <a:buFont typeface="Courier New" panose="02070309020205020404" pitchFamily="49" charset="0"/>
              <a:buChar char="o"/>
            </a:pPr>
            <a:r>
              <a:rPr lang="en-US" altLang="en-US" b="1">
                <a:solidFill>
                  <a:srgbClr val="FF0000"/>
                </a:solidFill>
              </a:rPr>
              <a:t>Permanent Houses</a:t>
            </a:r>
            <a:endParaRPr lang="en-US" altLang="en-US">
              <a:solidFill>
                <a:srgbClr val="FF0000"/>
              </a:solidFill>
            </a:endParaRPr>
          </a:p>
          <a:p>
            <a:pPr eaLnBrk="1" hangingPunct="1">
              <a:buFont typeface="Wingdings" panose="05000000000000000000" pitchFamily="2" charset="2"/>
              <a:buChar char="v"/>
            </a:pPr>
            <a:r>
              <a:rPr lang="en-US" altLang="en-US"/>
              <a:t>H</a:t>
            </a:r>
            <a:r>
              <a:rPr lang="en-US" altLang="en-US" sz="2800"/>
              <a:t>as a stone foundation</a:t>
            </a:r>
          </a:p>
          <a:p>
            <a:pPr eaLnBrk="1" hangingPunct="1">
              <a:buFont typeface="Wingdings" panose="05000000000000000000" pitchFamily="2" charset="2"/>
              <a:buChar char="v"/>
            </a:pPr>
            <a:r>
              <a:rPr lang="en-US" altLang="en-US" sz="2800"/>
              <a:t>A cemented floor </a:t>
            </a:r>
          </a:p>
          <a:p>
            <a:pPr eaLnBrk="1" hangingPunct="1">
              <a:buFont typeface="Wingdings" panose="05000000000000000000" pitchFamily="2" charset="2"/>
              <a:buChar char="v"/>
            </a:pPr>
            <a:r>
              <a:rPr lang="en-US" altLang="en-US" sz="2800"/>
              <a:t>Plastered walls. </a:t>
            </a:r>
          </a:p>
          <a:p>
            <a:pPr eaLnBrk="1" hangingPunct="1">
              <a:buFont typeface="Wingdings" panose="05000000000000000000" pitchFamily="2" charset="2"/>
              <a:buChar char="v"/>
            </a:pPr>
            <a:r>
              <a:rPr lang="en-US" altLang="en-US" sz="2800"/>
              <a:t>The roof is covered with iron sheets, tiles or stones.</a:t>
            </a:r>
          </a:p>
          <a:p>
            <a:pPr eaLnBrk="1" hangingPunct="1">
              <a:buFont typeface="Wingdings" panose="05000000000000000000" pitchFamily="2" charset="2"/>
              <a:buChar char="v"/>
            </a:pPr>
            <a:r>
              <a:rPr lang="en-US" altLang="en-US" sz="2800"/>
              <a:t>Is easy to keep the floor and walls clean.</a:t>
            </a:r>
          </a:p>
          <a:p>
            <a:pPr eaLnBrk="1" hangingPunct="1">
              <a:buFont typeface="Wingdings" panose="05000000000000000000" pitchFamily="2" charset="2"/>
              <a:buChar char="v"/>
            </a:pPr>
            <a:r>
              <a:rPr lang="en-US" altLang="en-US" sz="2800"/>
              <a:t>The floor should be kept dry to avoid accidental falls.</a:t>
            </a:r>
          </a:p>
          <a:p>
            <a:pPr eaLnBrk="1" hangingPunct="1">
              <a:buFont typeface="Wingdings" panose="05000000000000000000" pitchFamily="2" charset="2"/>
              <a:buChar char="v"/>
            </a:pPr>
            <a:r>
              <a:rPr lang="en-US" altLang="en-US" sz="2800"/>
              <a:t>Are not cheap to construct</a:t>
            </a:r>
          </a:p>
          <a:p>
            <a:pPr eaLnBrk="1" hangingPunct="1">
              <a:buFont typeface="Wingdings" panose="05000000000000000000" pitchFamily="2" charset="2"/>
              <a:buNone/>
            </a:pPr>
            <a:endParaRPr lang="en-US" altLang="en-US"/>
          </a:p>
          <a:p>
            <a:pPr eaLnBrk="1" hangingPunct="1"/>
            <a:endParaRPr lang="en-GB" altLang="en-US"/>
          </a:p>
        </p:txBody>
      </p:sp>
      <p:sp>
        <p:nvSpPr>
          <p:cNvPr id="5" name="Slide Number Placeholder 1">
            <a:extLst>
              <a:ext uri="{FF2B5EF4-FFF2-40B4-BE49-F238E27FC236}">
                <a16:creationId xmlns:a16="http://schemas.microsoft.com/office/drawing/2014/main" id="{1B1E208B-DE30-4FFA-B258-150AF239D64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7" name="Content Placeholder 2">
            <a:extLst>
              <a:ext uri="{FF2B5EF4-FFF2-40B4-BE49-F238E27FC236}">
                <a16:creationId xmlns:a16="http://schemas.microsoft.com/office/drawing/2014/main" id="{5EAAB558-D1F0-408A-BE2F-E3BA4B4EFFCD}"/>
              </a:ext>
            </a:extLst>
          </p:cNvPr>
          <p:cNvSpPr>
            <a:spLocks noGrp="1"/>
          </p:cNvSpPr>
          <p:nvPr>
            <p:ph idx="1"/>
          </p:nvPr>
        </p:nvSpPr>
        <p:spPr>
          <a:xfrm>
            <a:off x="457200" y="333375"/>
            <a:ext cx="8362950" cy="6140450"/>
          </a:xfrm>
        </p:spPr>
        <p:txBody>
          <a:bodyPr/>
          <a:lstStyle/>
          <a:p>
            <a:pPr marL="0" indent="0" eaLnBrk="1" hangingPunct="1">
              <a:buFont typeface="Arial" charset="0"/>
              <a:buNone/>
              <a:defRPr/>
            </a:pPr>
            <a:r>
              <a:rPr lang="en-US" b="1" dirty="0">
                <a:solidFill>
                  <a:srgbClr val="FF0000"/>
                </a:solidFill>
              </a:rPr>
              <a:t>Semi-Permanent Houses</a:t>
            </a:r>
            <a:endParaRPr lang="en-US" dirty="0">
              <a:solidFill>
                <a:srgbClr val="FF0000"/>
              </a:solidFill>
            </a:endParaRPr>
          </a:p>
          <a:p>
            <a:pPr eaLnBrk="1" hangingPunct="1">
              <a:buFont typeface="Wingdings" pitchFamily="2" charset="2"/>
              <a:buChar char="Ø"/>
              <a:defRPr/>
            </a:pPr>
            <a:r>
              <a:rPr lang="en-US" sz="2600" dirty="0"/>
              <a:t>The floor is usually cemented but does not necessarily have a stone foundation.</a:t>
            </a:r>
          </a:p>
          <a:p>
            <a:pPr eaLnBrk="1" hangingPunct="1">
              <a:buFont typeface="Wingdings" pitchFamily="2" charset="2"/>
              <a:buChar char="Ø"/>
              <a:defRPr/>
            </a:pPr>
            <a:r>
              <a:rPr lang="en-US" sz="2600" dirty="0"/>
              <a:t>The walls are made of iron sheets or sometimes timber or mud bricks</a:t>
            </a:r>
          </a:p>
          <a:p>
            <a:pPr eaLnBrk="1" hangingPunct="1">
              <a:buFont typeface="Wingdings" pitchFamily="2" charset="2"/>
              <a:buChar char="Ø"/>
              <a:defRPr/>
            </a:pPr>
            <a:r>
              <a:rPr lang="en-US" sz="2600" dirty="0"/>
              <a:t>The house is iron roofed. </a:t>
            </a:r>
          </a:p>
          <a:p>
            <a:pPr eaLnBrk="1" hangingPunct="1">
              <a:buFont typeface="Wingdings" pitchFamily="2" charset="2"/>
              <a:buChar char="Ø"/>
              <a:defRPr/>
            </a:pPr>
            <a:r>
              <a:rPr lang="en-US" sz="2600" dirty="0"/>
              <a:t>Easy to keep clean.</a:t>
            </a:r>
          </a:p>
          <a:p>
            <a:pPr eaLnBrk="1" hangingPunct="1">
              <a:buFont typeface="Wingdings" pitchFamily="2" charset="2"/>
              <a:buChar char="Ø"/>
              <a:defRPr/>
            </a:pPr>
            <a:r>
              <a:rPr lang="en-US" sz="2600" dirty="0"/>
              <a:t>Appropriate preservatives for timbers have to be used or else termites destroy it</a:t>
            </a:r>
          </a:p>
          <a:p>
            <a:pPr eaLnBrk="1" hangingPunct="1">
              <a:buFont typeface="Wingdings" pitchFamily="2" charset="2"/>
              <a:buChar char="Ø"/>
              <a:defRPr/>
            </a:pPr>
            <a:r>
              <a:rPr lang="en-US" sz="2600" dirty="0"/>
              <a:t>It is less expensive than a permanent house.</a:t>
            </a:r>
          </a:p>
          <a:p>
            <a:pPr eaLnBrk="1" hangingPunct="1">
              <a:buFont typeface="Arial" charset="0"/>
              <a:buChar char="•"/>
              <a:defRPr/>
            </a:pPr>
            <a:endParaRPr lang="en-GB" dirty="0"/>
          </a:p>
        </p:txBody>
      </p:sp>
      <p:sp>
        <p:nvSpPr>
          <p:cNvPr id="4" name="Slide Number Placeholder 1">
            <a:extLst>
              <a:ext uri="{FF2B5EF4-FFF2-40B4-BE49-F238E27FC236}">
                <a16:creationId xmlns:a16="http://schemas.microsoft.com/office/drawing/2014/main" id="{EC0DE6D6-8A75-4282-A168-D9DB04E40D2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Content Placeholder 2">
            <a:extLst>
              <a:ext uri="{FF2B5EF4-FFF2-40B4-BE49-F238E27FC236}">
                <a16:creationId xmlns:a16="http://schemas.microsoft.com/office/drawing/2014/main" id="{BDD52DE0-3126-4005-AE0D-09D051385474}"/>
              </a:ext>
            </a:extLst>
          </p:cNvPr>
          <p:cNvSpPr>
            <a:spLocks noGrp="1"/>
          </p:cNvSpPr>
          <p:nvPr>
            <p:ph idx="1"/>
          </p:nvPr>
        </p:nvSpPr>
        <p:spPr>
          <a:xfrm>
            <a:off x="107950" y="260350"/>
            <a:ext cx="8785225" cy="6337300"/>
          </a:xfrm>
        </p:spPr>
        <p:txBody>
          <a:bodyPr/>
          <a:lstStyle/>
          <a:p>
            <a:pPr marL="0" indent="0" eaLnBrk="1" hangingPunct="1">
              <a:buFont typeface="Arial" charset="0"/>
              <a:buNone/>
              <a:defRPr/>
            </a:pPr>
            <a:r>
              <a:rPr lang="en-US" b="1" dirty="0">
                <a:solidFill>
                  <a:srgbClr val="FF0000"/>
                </a:solidFill>
              </a:rPr>
              <a:t>Temporary Houses</a:t>
            </a:r>
            <a:br>
              <a:rPr lang="en-US" dirty="0"/>
            </a:br>
            <a:r>
              <a:rPr lang="en-US" dirty="0"/>
              <a:t>The floor is earthen</a:t>
            </a:r>
          </a:p>
          <a:p>
            <a:pPr eaLnBrk="1" hangingPunct="1">
              <a:buFont typeface="Wingdings" pitchFamily="2" charset="2"/>
              <a:buChar char="Ø"/>
              <a:defRPr/>
            </a:pPr>
            <a:r>
              <a:rPr lang="en-US" dirty="0"/>
              <a:t> the walls are made of cardboard, polythene paper, grass or mud. </a:t>
            </a:r>
          </a:p>
          <a:p>
            <a:pPr eaLnBrk="1" hangingPunct="1">
              <a:buFont typeface="Wingdings" pitchFamily="2" charset="2"/>
              <a:buChar char="Ø"/>
              <a:defRPr/>
            </a:pPr>
            <a:r>
              <a:rPr lang="en-US" dirty="0"/>
              <a:t>The roof is thatched with the same material as the walls. </a:t>
            </a:r>
          </a:p>
          <a:p>
            <a:pPr eaLnBrk="1" hangingPunct="1">
              <a:buFont typeface="Wingdings" pitchFamily="2" charset="2"/>
              <a:buChar char="Ø"/>
              <a:defRPr/>
            </a:pPr>
            <a:r>
              <a:rPr lang="en-US" dirty="0"/>
              <a:t>This type of a house does not provide for privacy</a:t>
            </a:r>
          </a:p>
          <a:p>
            <a:pPr eaLnBrk="1" hangingPunct="1">
              <a:buFont typeface="Wingdings" pitchFamily="2" charset="2"/>
              <a:buChar char="Ø"/>
              <a:defRPr/>
            </a:pPr>
            <a:r>
              <a:rPr lang="en-US" dirty="0"/>
              <a:t>Can easily catch fire. </a:t>
            </a:r>
          </a:p>
          <a:p>
            <a:pPr eaLnBrk="1" hangingPunct="1">
              <a:buFont typeface="Wingdings" pitchFamily="2" charset="2"/>
              <a:buChar char="Ø"/>
              <a:defRPr/>
            </a:pPr>
            <a:r>
              <a:rPr lang="en-US" dirty="0"/>
              <a:t>Are a health hazard and do not meet the requirements for good housing. They should be discouraged as much as possible.</a:t>
            </a:r>
          </a:p>
          <a:p>
            <a:pPr eaLnBrk="1" hangingPunct="1">
              <a:buFont typeface="Wingdings" pitchFamily="2" charset="2"/>
              <a:buNone/>
              <a:defRPr/>
            </a:pPr>
            <a:endParaRPr lang="en-GB" dirty="0"/>
          </a:p>
        </p:txBody>
      </p:sp>
      <p:sp>
        <p:nvSpPr>
          <p:cNvPr id="4" name="Slide Number Placeholder 1">
            <a:extLst>
              <a:ext uri="{FF2B5EF4-FFF2-40B4-BE49-F238E27FC236}">
                <a16:creationId xmlns:a16="http://schemas.microsoft.com/office/drawing/2014/main" id="{2AC6CD8E-464D-4E37-80AD-6EDD3CE330A8}"/>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67166C4-9507-4F7B-AABA-3041350F4D3D}"/>
              </a:ext>
            </a:extLst>
          </p:cNvPr>
          <p:cNvSpPr>
            <a:spLocks noGrp="1"/>
          </p:cNvSpPr>
          <p:nvPr>
            <p:ph type="title"/>
          </p:nvPr>
        </p:nvSpPr>
        <p:spPr/>
        <p:txBody>
          <a:bodyPr/>
          <a:lstStyle/>
          <a:p>
            <a:pPr eaLnBrk="1" hangingPunct="1"/>
            <a:r>
              <a:rPr lang="en-US" altLang="en-US"/>
              <a:t>Criteria for an Adequate House</a:t>
            </a:r>
            <a:endParaRPr lang="en-GB" altLang="en-US"/>
          </a:p>
        </p:txBody>
      </p:sp>
      <p:sp>
        <p:nvSpPr>
          <p:cNvPr id="52227" name="Content Placeholder 2">
            <a:extLst>
              <a:ext uri="{FF2B5EF4-FFF2-40B4-BE49-F238E27FC236}">
                <a16:creationId xmlns:a16="http://schemas.microsoft.com/office/drawing/2014/main" id="{E082E565-217F-4783-AE62-B3784167D310}"/>
              </a:ext>
            </a:extLst>
          </p:cNvPr>
          <p:cNvSpPr>
            <a:spLocks noGrp="1"/>
          </p:cNvSpPr>
          <p:nvPr>
            <p:ph idx="1"/>
          </p:nvPr>
        </p:nvSpPr>
        <p:spPr/>
        <p:txBody>
          <a:bodyPr/>
          <a:lstStyle/>
          <a:p>
            <a:pPr eaLnBrk="1" hangingPunct="1"/>
            <a:r>
              <a:rPr lang="en-GB" altLang="en-US"/>
              <a:t>Biological criteria</a:t>
            </a:r>
          </a:p>
          <a:p>
            <a:pPr eaLnBrk="1" hangingPunct="1"/>
            <a:r>
              <a:rPr lang="en-GB" altLang="en-US"/>
              <a:t>Physical criteria</a:t>
            </a:r>
          </a:p>
          <a:p>
            <a:pPr eaLnBrk="1" hangingPunct="1"/>
            <a:r>
              <a:rPr lang="en-GB" altLang="en-US"/>
              <a:t>Social criteria</a:t>
            </a:r>
          </a:p>
        </p:txBody>
      </p:sp>
      <p:sp>
        <p:nvSpPr>
          <p:cNvPr id="5" name="Slide Number Placeholder 1">
            <a:extLst>
              <a:ext uri="{FF2B5EF4-FFF2-40B4-BE49-F238E27FC236}">
                <a16:creationId xmlns:a16="http://schemas.microsoft.com/office/drawing/2014/main" id="{1028A0E9-E3F7-4319-A928-478412CBBEC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92CFB491-331D-4B3F-A79B-F5B0B3A04D33}"/>
              </a:ext>
            </a:extLst>
          </p:cNvPr>
          <p:cNvSpPr>
            <a:spLocks noGrp="1"/>
          </p:cNvSpPr>
          <p:nvPr>
            <p:ph idx="1"/>
          </p:nvPr>
        </p:nvSpPr>
        <p:spPr>
          <a:xfrm>
            <a:off x="457200" y="549275"/>
            <a:ext cx="8229600" cy="5576888"/>
          </a:xfrm>
        </p:spPr>
        <p:txBody>
          <a:bodyPr/>
          <a:lstStyle/>
          <a:p>
            <a:pPr eaLnBrk="1" hangingPunct="1">
              <a:buFont typeface="Wingdings" panose="05000000000000000000" pitchFamily="2" charset="2"/>
              <a:buNone/>
            </a:pPr>
            <a:r>
              <a:rPr lang="en-US" altLang="en-US" b="1">
                <a:solidFill>
                  <a:srgbClr val="FF0000"/>
                </a:solidFill>
              </a:rPr>
              <a:t>Biological Criteria</a:t>
            </a:r>
          </a:p>
          <a:p>
            <a:pPr eaLnBrk="1" hangingPunct="1">
              <a:buFont typeface="Wingdings" panose="05000000000000000000" pitchFamily="2" charset="2"/>
              <a:buNone/>
            </a:pPr>
            <a:r>
              <a:rPr lang="en-US" altLang="en-US" sz="2800"/>
              <a:t>Good housing minimizes the risk of transmission of diseases. </a:t>
            </a:r>
          </a:p>
          <a:p>
            <a:pPr eaLnBrk="1" hangingPunct="1">
              <a:buFont typeface="Wingdings" panose="05000000000000000000" pitchFamily="2" charset="2"/>
              <a:buNone/>
            </a:pPr>
            <a:r>
              <a:rPr lang="en-US" altLang="en-US" sz="2800"/>
              <a:t>The spread of gastro-intestinal infections  for instance is minimized by the following factors. </a:t>
            </a:r>
          </a:p>
          <a:p>
            <a:pPr eaLnBrk="1" hangingPunct="1">
              <a:buFont typeface="Wingdings" panose="05000000000000000000" pitchFamily="2" charset="2"/>
              <a:buChar char="ü"/>
            </a:pPr>
            <a:r>
              <a:rPr lang="en-US" altLang="en-US" sz="2800"/>
              <a:t> Good water supply</a:t>
            </a:r>
          </a:p>
          <a:p>
            <a:pPr eaLnBrk="1" hangingPunct="1">
              <a:buFont typeface="Wingdings" panose="05000000000000000000" pitchFamily="2" charset="2"/>
              <a:buChar char="ü"/>
            </a:pPr>
            <a:r>
              <a:rPr lang="en-US" altLang="en-US" sz="2800"/>
              <a:t>Good food storage, preservation and preparation</a:t>
            </a:r>
          </a:p>
          <a:p>
            <a:pPr eaLnBrk="1" hangingPunct="1">
              <a:buFont typeface="Wingdings" panose="05000000000000000000" pitchFamily="2" charset="2"/>
              <a:buChar char="ü"/>
            </a:pPr>
            <a:r>
              <a:rPr lang="en-US" altLang="en-US" sz="2800"/>
              <a:t>Adequate facilities for washing utensils and well designed kitchens</a:t>
            </a:r>
          </a:p>
          <a:p>
            <a:pPr eaLnBrk="1" hangingPunct="1">
              <a:buFont typeface="Wingdings" panose="05000000000000000000" pitchFamily="2" charset="2"/>
              <a:buChar char="ü"/>
            </a:pPr>
            <a:r>
              <a:rPr lang="en-US" altLang="en-US" sz="2800"/>
              <a:t>Adequate methods of refuse disposal</a:t>
            </a:r>
          </a:p>
          <a:p>
            <a:pPr eaLnBrk="1" hangingPunct="1">
              <a:buFont typeface="Wingdings" panose="05000000000000000000" pitchFamily="2" charset="2"/>
              <a:buNone/>
            </a:pPr>
            <a:endParaRPr lang="en-GB" altLang="en-US"/>
          </a:p>
        </p:txBody>
      </p:sp>
      <p:sp>
        <p:nvSpPr>
          <p:cNvPr id="4" name="Slide Number Placeholder 1">
            <a:extLst>
              <a:ext uri="{FF2B5EF4-FFF2-40B4-BE49-F238E27FC236}">
                <a16:creationId xmlns:a16="http://schemas.microsoft.com/office/drawing/2014/main" id="{C2BFB4E1-6D96-4FB6-ADC5-8B778392340C}"/>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00200"/>
            <a:ext cx="7696201" cy="4441163"/>
          </a:xfrm>
        </p:spPr>
        <p:txBody>
          <a:bodyPr>
            <a:normAutofit fontScale="92500" lnSpcReduction="10000"/>
          </a:bodyPr>
          <a:lstStyle/>
          <a:p>
            <a:pPr marL="514350" indent="-514350" algn="just">
              <a:buFont typeface="+mj-lt"/>
              <a:buAutoNum type="arabicPeriod"/>
            </a:pPr>
            <a:r>
              <a:rPr lang="en-US" sz="3200" dirty="0"/>
              <a:t>1.	</a:t>
            </a:r>
            <a:r>
              <a:rPr lang="en-US" sz="3200" dirty="0" err="1"/>
              <a:t>Basavanthappa</a:t>
            </a:r>
            <a:r>
              <a:rPr lang="en-US" sz="3200" dirty="0"/>
              <a:t>, B. (2013) Community Health Nursing 2nd Ed. New Delhi: Jaypee Brothers Medical Publishers.</a:t>
            </a:r>
          </a:p>
          <a:p>
            <a:pPr marL="514350" indent="-514350" algn="just">
              <a:buFont typeface="+mj-lt"/>
              <a:buAutoNum type="arabicPeriod"/>
            </a:pPr>
            <a:r>
              <a:rPr lang="en-US" sz="3200" dirty="0"/>
              <a:t>2.	</a:t>
            </a:r>
            <a:r>
              <a:rPr lang="en-US" sz="3200" dirty="0" err="1"/>
              <a:t>Rukunga</a:t>
            </a:r>
            <a:r>
              <a:rPr lang="en-US" sz="3200" dirty="0"/>
              <a:t>, G. (2010). Environmental Health for East Africa. 4th Ed. Nairobi</a:t>
            </a:r>
          </a:p>
          <a:p>
            <a:pPr marL="514350" indent="-514350" algn="just">
              <a:buFont typeface="+mj-lt"/>
              <a:buAutoNum type="arabicPeriod"/>
            </a:pPr>
            <a:r>
              <a:rPr lang="en-US" sz="3200" dirty="0"/>
              <a:t>3.	</a:t>
            </a:r>
            <a:r>
              <a:rPr lang="en-US" sz="3200" dirty="0" err="1"/>
              <a:t>MOH</a:t>
            </a:r>
            <a:r>
              <a:rPr lang="en-US" sz="3200" dirty="0"/>
              <a:t>, Kenya. (2012). Kenya Health Investment and Plan, 2012 – 2017</a:t>
            </a:r>
          </a:p>
          <a:p>
            <a:pPr marL="514350" indent="-514350" algn="just">
              <a:buFont typeface="+mj-lt"/>
              <a:buAutoNum type="arabicPeriod"/>
            </a:pPr>
            <a:r>
              <a:rPr lang="en-US" sz="3200" dirty="0"/>
              <a:t>4.	Wood, C. (2014), Community Health, Nairobi: </a:t>
            </a:r>
            <a:r>
              <a:rPr lang="en-US" sz="3200" dirty="0" err="1"/>
              <a:t>AMREF</a:t>
            </a: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8401038" y="6170822"/>
            <a:ext cx="43816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F1F7D78F-4171-4E66-AC40-EB31A81A99B2}"/>
              </a:ext>
            </a:extLst>
          </p:cNvPr>
          <p:cNvSpPr>
            <a:spLocks noGrp="1"/>
          </p:cNvSpPr>
          <p:nvPr>
            <p:ph idx="1"/>
          </p:nvPr>
        </p:nvSpPr>
        <p:spPr>
          <a:xfrm>
            <a:off x="457200" y="404813"/>
            <a:ext cx="8229600" cy="5721350"/>
          </a:xfrm>
        </p:spPr>
        <p:txBody>
          <a:bodyPr/>
          <a:lstStyle/>
          <a:p>
            <a:pPr eaLnBrk="1" hangingPunct="1"/>
            <a:r>
              <a:rPr lang="en-US" altLang="en-US" b="1">
                <a:solidFill>
                  <a:srgbClr val="FF0000"/>
                </a:solidFill>
              </a:rPr>
              <a:t>Physical Criteria</a:t>
            </a:r>
            <a:endParaRPr lang="en-US" altLang="en-US">
              <a:solidFill>
                <a:srgbClr val="FF0000"/>
              </a:solidFill>
            </a:endParaRPr>
          </a:p>
          <a:p>
            <a:pPr eaLnBrk="1" hangingPunct="1">
              <a:buFont typeface="Wingdings" panose="05000000000000000000" pitchFamily="2" charset="2"/>
              <a:buChar char="ü"/>
            </a:pPr>
            <a:r>
              <a:rPr lang="en-US" altLang="en-US"/>
              <a:t>The house should be safe for every occupant. </a:t>
            </a:r>
          </a:p>
          <a:p>
            <a:pPr eaLnBrk="1" hangingPunct="1">
              <a:buFont typeface="Wingdings" panose="05000000000000000000" pitchFamily="2" charset="2"/>
              <a:buChar char="ü"/>
            </a:pPr>
            <a:r>
              <a:rPr lang="en-US" altLang="en-US"/>
              <a:t>This means that home accidents should be prevented. </a:t>
            </a:r>
          </a:p>
          <a:p>
            <a:pPr eaLnBrk="1" hangingPunct="1">
              <a:buFont typeface="Wingdings" panose="05000000000000000000" pitchFamily="2" charset="2"/>
              <a:buChar char="ü"/>
            </a:pPr>
            <a:r>
              <a:rPr lang="en-US" altLang="en-US"/>
              <a:t>It is, therefore, necessary that appropriate safety devices be provided for. </a:t>
            </a:r>
          </a:p>
          <a:p>
            <a:pPr eaLnBrk="1" hangingPunct="1">
              <a:buFont typeface="Wingdings" panose="05000000000000000000" pitchFamily="2" charset="2"/>
              <a:buChar char="ü"/>
            </a:pPr>
            <a:r>
              <a:rPr lang="en-US" altLang="en-US"/>
              <a:t>The house should also be free from air pollution.</a:t>
            </a:r>
            <a:endParaRPr lang="en-GB" altLang="en-US"/>
          </a:p>
        </p:txBody>
      </p:sp>
      <p:sp>
        <p:nvSpPr>
          <p:cNvPr id="4" name="Slide Number Placeholder 1">
            <a:extLst>
              <a:ext uri="{FF2B5EF4-FFF2-40B4-BE49-F238E27FC236}">
                <a16:creationId xmlns:a16="http://schemas.microsoft.com/office/drawing/2014/main" id="{63A6E0F4-C9BA-4BEF-8DFA-732512534D7B}"/>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FFEE0A83-4904-48C0-A6A7-74723B5B4700}"/>
              </a:ext>
            </a:extLst>
          </p:cNvPr>
          <p:cNvSpPr>
            <a:spLocks noGrp="1"/>
          </p:cNvSpPr>
          <p:nvPr>
            <p:ph idx="1"/>
          </p:nvPr>
        </p:nvSpPr>
        <p:spPr>
          <a:xfrm>
            <a:off x="457200" y="404813"/>
            <a:ext cx="8229600" cy="5721350"/>
          </a:xfrm>
        </p:spPr>
        <p:txBody>
          <a:bodyPr/>
          <a:lstStyle/>
          <a:p>
            <a:pPr eaLnBrk="1" hangingPunct="1"/>
            <a:r>
              <a:rPr lang="en-US" altLang="en-US" b="1">
                <a:solidFill>
                  <a:srgbClr val="FF0000"/>
                </a:solidFill>
              </a:rPr>
              <a:t>Social Criteria</a:t>
            </a:r>
            <a:endParaRPr lang="en-US" altLang="en-US">
              <a:solidFill>
                <a:srgbClr val="FF0000"/>
              </a:solidFill>
            </a:endParaRPr>
          </a:p>
          <a:p>
            <a:pPr eaLnBrk="1" hangingPunct="1">
              <a:buFont typeface="Wingdings" panose="05000000000000000000" pitchFamily="2" charset="2"/>
              <a:buChar char="ü"/>
            </a:pPr>
            <a:r>
              <a:rPr lang="en-US" altLang="en-US"/>
              <a:t>Good housing should be designed to enable the family function effectively in regard to its cultural background. </a:t>
            </a:r>
          </a:p>
          <a:p>
            <a:pPr eaLnBrk="1" hangingPunct="1">
              <a:buFont typeface="Wingdings" panose="05000000000000000000" pitchFamily="2" charset="2"/>
              <a:buChar char="ü"/>
            </a:pPr>
            <a:r>
              <a:rPr lang="en-US" altLang="en-US"/>
              <a:t>This means that the required privacy for adults should be catered for. </a:t>
            </a:r>
          </a:p>
          <a:p>
            <a:pPr eaLnBrk="1" hangingPunct="1">
              <a:buFont typeface="Wingdings" panose="05000000000000000000" pitchFamily="2" charset="2"/>
              <a:buChar char="ü"/>
            </a:pPr>
            <a:r>
              <a:rPr lang="en-US" altLang="en-US"/>
              <a:t>It should have a suitable setting for bringing</a:t>
            </a:r>
            <a:br>
              <a:rPr lang="en-US" altLang="en-US"/>
            </a:br>
            <a:r>
              <a:rPr lang="en-US" altLang="en-US"/>
              <a:t>up children.</a:t>
            </a:r>
            <a:endParaRPr lang="en-GB" altLang="en-US"/>
          </a:p>
        </p:txBody>
      </p:sp>
      <p:sp>
        <p:nvSpPr>
          <p:cNvPr id="4" name="Slide Number Placeholder 1">
            <a:extLst>
              <a:ext uri="{FF2B5EF4-FFF2-40B4-BE49-F238E27FC236}">
                <a16:creationId xmlns:a16="http://schemas.microsoft.com/office/drawing/2014/main" id="{D671613F-4F5B-4405-AD11-9F7646643823}"/>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D4BF2-8B7D-4B79-99BD-85CBBCA56248}"/>
              </a:ext>
            </a:extLst>
          </p:cNvPr>
          <p:cNvSpPr>
            <a:spLocks noGrp="1"/>
          </p:cNvSpPr>
          <p:nvPr>
            <p:ph idx="1"/>
          </p:nvPr>
        </p:nvSpPr>
        <p:spPr>
          <a:xfrm>
            <a:off x="107950" y="260350"/>
            <a:ext cx="8928100" cy="6337300"/>
          </a:xfrm>
        </p:spPr>
        <p:txBody>
          <a:bodyPr rtlCol="0">
            <a:normAutofit/>
          </a:bodyPr>
          <a:lstStyle/>
          <a:p>
            <a:pPr marL="274320" indent="-274320" eaLnBrk="1" fontAlgn="auto" hangingPunct="1">
              <a:spcAft>
                <a:spcPts val="0"/>
              </a:spcAft>
              <a:buFont typeface="Wingdings"/>
              <a:buNone/>
              <a:defRPr/>
            </a:pPr>
            <a:r>
              <a:rPr lang="en-US" b="1" dirty="0">
                <a:solidFill>
                  <a:srgbClr val="FF0000"/>
                </a:solidFill>
              </a:rPr>
              <a:t>Characteristics of Adequate Housing</a:t>
            </a:r>
          </a:p>
          <a:p>
            <a:pPr marL="457200" indent="-457200" eaLnBrk="1" fontAlgn="auto" hangingPunct="1">
              <a:spcAft>
                <a:spcPts val="0"/>
              </a:spcAft>
              <a:buFont typeface="Wingdings"/>
              <a:buAutoNum type="arabicPeriod"/>
              <a:defRPr/>
            </a:pPr>
            <a:r>
              <a:rPr lang="en-US" i="1" dirty="0">
                <a:solidFill>
                  <a:srgbClr val="00B0F0"/>
                </a:solidFill>
              </a:rPr>
              <a:t>Good Lighting </a:t>
            </a:r>
          </a:p>
          <a:p>
            <a:pPr marL="457200" indent="-457200" eaLnBrk="1" fontAlgn="auto" hangingPunct="1">
              <a:spcAft>
                <a:spcPts val="0"/>
              </a:spcAft>
              <a:buFont typeface="Wingdings"/>
              <a:buNone/>
              <a:defRPr/>
            </a:pPr>
            <a:r>
              <a:rPr lang="en-US" dirty="0"/>
              <a:t>Natural Light</a:t>
            </a:r>
          </a:p>
          <a:p>
            <a:pPr marL="274320" indent="-274320" eaLnBrk="1" fontAlgn="auto" hangingPunct="1">
              <a:spcAft>
                <a:spcPts val="0"/>
              </a:spcAft>
              <a:buFont typeface="Wingdings" pitchFamily="2" charset="2"/>
              <a:buChar char="§"/>
              <a:defRPr/>
            </a:pPr>
            <a:r>
              <a:rPr lang="en-US" dirty="0"/>
              <a:t>The sun provides natural light, which is essential for physical growth, especially in young children. </a:t>
            </a:r>
          </a:p>
          <a:p>
            <a:pPr marL="274320" indent="-274320" eaLnBrk="1" fontAlgn="auto" hangingPunct="1">
              <a:spcAft>
                <a:spcPts val="0"/>
              </a:spcAft>
              <a:buFont typeface="Wingdings" pitchFamily="2" charset="2"/>
              <a:buChar char="§"/>
              <a:defRPr/>
            </a:pPr>
            <a:r>
              <a:rPr lang="en-US" dirty="0"/>
              <a:t>Lighting is also essential for proper vision. </a:t>
            </a:r>
          </a:p>
          <a:p>
            <a:pPr marL="274320" indent="-274320" eaLnBrk="1" fontAlgn="auto" hangingPunct="1">
              <a:spcAft>
                <a:spcPts val="0"/>
              </a:spcAft>
              <a:buFont typeface="Wingdings" pitchFamily="2" charset="2"/>
              <a:buChar char="§"/>
              <a:defRPr/>
            </a:pPr>
            <a:r>
              <a:rPr lang="en-US" dirty="0"/>
              <a:t>The presence of sunlight into the house kills some micro-organisms. </a:t>
            </a:r>
          </a:p>
          <a:p>
            <a:pPr marL="274320" indent="-274320" eaLnBrk="1" fontAlgn="auto" hangingPunct="1">
              <a:spcAft>
                <a:spcPts val="0"/>
              </a:spcAft>
              <a:buFont typeface="Wingdings" pitchFamily="2" charset="2"/>
              <a:buChar char="§"/>
              <a:defRPr/>
            </a:pPr>
            <a:r>
              <a:rPr lang="en-US" dirty="0"/>
              <a:t>Some insects are also driven away by adequate lighting.</a:t>
            </a:r>
          </a:p>
          <a:p>
            <a:pPr marL="274320" indent="-274320" eaLnBrk="1" fontAlgn="auto" hangingPunct="1">
              <a:spcAft>
                <a:spcPts val="0"/>
              </a:spcAft>
              <a:buFont typeface="Wingdings"/>
              <a:buNone/>
              <a:defRPr/>
            </a:pPr>
            <a:r>
              <a:rPr lang="en-US" dirty="0"/>
              <a:t>Artificial Lighting</a:t>
            </a:r>
          </a:p>
          <a:p>
            <a:pPr marL="274320" indent="-274320" eaLnBrk="1" fontAlgn="auto" hangingPunct="1">
              <a:spcAft>
                <a:spcPts val="0"/>
              </a:spcAft>
              <a:buFont typeface="Wingdings" pitchFamily="2" charset="2"/>
              <a:buChar char="§"/>
              <a:defRPr/>
            </a:pPr>
            <a:r>
              <a:rPr lang="en-US" dirty="0"/>
              <a:t>This type of lighting is needed at night. </a:t>
            </a:r>
          </a:p>
          <a:p>
            <a:pPr marL="274320" indent="-274320" eaLnBrk="1" fontAlgn="auto" hangingPunct="1">
              <a:spcAft>
                <a:spcPts val="0"/>
              </a:spcAft>
              <a:buFont typeface="Wingdings" pitchFamily="2" charset="2"/>
              <a:buChar char="§"/>
              <a:defRPr/>
            </a:pPr>
            <a:r>
              <a:rPr lang="en-US" dirty="0"/>
              <a:t>The sources are electricity, oil lamps and gas. </a:t>
            </a:r>
          </a:p>
          <a:p>
            <a:pPr marL="274320" indent="-274320" eaLnBrk="1" fontAlgn="auto" hangingPunct="1">
              <a:spcAft>
                <a:spcPts val="0"/>
              </a:spcAft>
              <a:buFont typeface="Wingdings" pitchFamily="2" charset="2"/>
              <a:buChar char="§"/>
              <a:defRPr/>
            </a:pPr>
            <a:r>
              <a:rPr lang="en-US" dirty="0"/>
              <a:t>The type of lighting used should correspond to the purpose for which it is needed in the house</a:t>
            </a:r>
            <a:endParaRPr lang="en-GB" dirty="0"/>
          </a:p>
        </p:txBody>
      </p:sp>
      <p:sp>
        <p:nvSpPr>
          <p:cNvPr id="4" name="Slide Number Placeholder 1">
            <a:extLst>
              <a:ext uri="{FF2B5EF4-FFF2-40B4-BE49-F238E27FC236}">
                <a16:creationId xmlns:a16="http://schemas.microsoft.com/office/drawing/2014/main" id="{0B50AC5A-64E0-4A1A-AE4D-1A277E8D2087}"/>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32D8C82D-2F36-449B-95A8-EF06CF803508}"/>
              </a:ext>
            </a:extLst>
          </p:cNvPr>
          <p:cNvSpPr>
            <a:spLocks noGrp="1"/>
          </p:cNvSpPr>
          <p:nvPr>
            <p:ph idx="1"/>
          </p:nvPr>
        </p:nvSpPr>
        <p:spPr>
          <a:xfrm>
            <a:off x="457200" y="476250"/>
            <a:ext cx="7467600" cy="5997575"/>
          </a:xfrm>
        </p:spPr>
        <p:txBody>
          <a:bodyPr/>
          <a:lstStyle/>
          <a:p>
            <a:pPr eaLnBrk="1" hangingPunct="1">
              <a:buFont typeface="Wingdings" panose="05000000000000000000" pitchFamily="2" charset="2"/>
              <a:buNone/>
            </a:pPr>
            <a:r>
              <a:rPr lang="en-US" altLang="en-US"/>
              <a:t>2. Ventilation</a:t>
            </a:r>
          </a:p>
          <a:p>
            <a:pPr eaLnBrk="1" hangingPunct="1">
              <a:buFont typeface="Wingdings" panose="05000000000000000000" pitchFamily="2" charset="2"/>
              <a:buChar char="Ø"/>
            </a:pPr>
            <a:r>
              <a:rPr lang="en-US" altLang="en-US"/>
              <a:t>Fresh air is necessary for our health. </a:t>
            </a:r>
          </a:p>
          <a:p>
            <a:pPr eaLnBrk="1" hangingPunct="1">
              <a:buFont typeface="Wingdings" panose="05000000000000000000" pitchFamily="2" charset="2"/>
              <a:buChar char="Ø"/>
            </a:pPr>
            <a:r>
              <a:rPr lang="en-US" altLang="en-US"/>
              <a:t>Ventilation of a house is the removal of impure air and pouring in pure air.</a:t>
            </a:r>
          </a:p>
          <a:p>
            <a:pPr eaLnBrk="1" hangingPunct="1">
              <a:buFont typeface="Wingdings" panose="05000000000000000000" pitchFamily="2" charset="2"/>
              <a:buChar char="Ø"/>
            </a:pPr>
            <a:r>
              <a:rPr lang="en-US" altLang="en-US"/>
              <a:t> Good ventilation in the house is important, because it keeps the air on continuous movement without creating draught, cools the housing and maintains the room temperature at a constant.</a:t>
            </a:r>
            <a:endParaRPr lang="en-GB" altLang="en-US"/>
          </a:p>
        </p:txBody>
      </p:sp>
      <p:sp>
        <p:nvSpPr>
          <p:cNvPr id="4" name="Slide Number Placeholder 1">
            <a:extLst>
              <a:ext uri="{FF2B5EF4-FFF2-40B4-BE49-F238E27FC236}">
                <a16:creationId xmlns:a16="http://schemas.microsoft.com/office/drawing/2014/main" id="{0A6FC3CA-9699-470C-8C73-B2E3BD6C2E13}"/>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75F00FFC-5732-40AA-A7AE-3EFC74C0311A}"/>
              </a:ext>
            </a:extLst>
          </p:cNvPr>
          <p:cNvSpPr>
            <a:spLocks noGrp="1"/>
          </p:cNvSpPr>
          <p:nvPr>
            <p:ph idx="1"/>
          </p:nvPr>
        </p:nvSpPr>
        <p:spPr>
          <a:xfrm>
            <a:off x="457200" y="333375"/>
            <a:ext cx="7467600" cy="6140450"/>
          </a:xfrm>
        </p:spPr>
        <p:txBody>
          <a:bodyPr/>
          <a:lstStyle/>
          <a:p>
            <a:pPr eaLnBrk="1" hangingPunct="1">
              <a:buFont typeface="Wingdings" panose="05000000000000000000" pitchFamily="2" charset="2"/>
              <a:buNone/>
            </a:pPr>
            <a:r>
              <a:rPr lang="en-US" altLang="en-US" sz="3600"/>
              <a:t>3. Room Separation</a:t>
            </a:r>
          </a:p>
          <a:p>
            <a:pPr eaLnBrk="1" hangingPunct="1">
              <a:buFont typeface="Wingdings" panose="05000000000000000000" pitchFamily="2" charset="2"/>
              <a:buChar char="ü"/>
            </a:pPr>
            <a:r>
              <a:rPr lang="en-US" altLang="en-US" sz="3600"/>
              <a:t>The house should have adequate rooms to provide separate accommodation for adults and children. </a:t>
            </a:r>
          </a:p>
          <a:p>
            <a:pPr eaLnBrk="1" hangingPunct="1">
              <a:buFont typeface="Wingdings" panose="05000000000000000000" pitchFamily="2" charset="2"/>
              <a:buChar char="ü"/>
            </a:pPr>
            <a:r>
              <a:rPr lang="en-US" altLang="en-US" sz="3600"/>
              <a:t>The shelter for animals should be separate from the main house. </a:t>
            </a:r>
          </a:p>
          <a:p>
            <a:pPr eaLnBrk="1" hangingPunct="1">
              <a:buFont typeface="Wingdings" panose="05000000000000000000" pitchFamily="2" charset="2"/>
              <a:buChar char="ü"/>
            </a:pPr>
            <a:r>
              <a:rPr lang="en-US" altLang="en-US" sz="3600"/>
              <a:t>There should also be separate rooms for food storage and preparation.</a:t>
            </a:r>
            <a:endParaRPr lang="en-GB" altLang="en-US" sz="3600"/>
          </a:p>
        </p:txBody>
      </p:sp>
      <p:sp>
        <p:nvSpPr>
          <p:cNvPr id="4" name="Slide Number Placeholder 1">
            <a:extLst>
              <a:ext uri="{FF2B5EF4-FFF2-40B4-BE49-F238E27FC236}">
                <a16:creationId xmlns:a16="http://schemas.microsoft.com/office/drawing/2014/main" id="{A631273E-075A-46B5-ACDA-636DD9ABAA93}"/>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8F6A1DB1-C3AF-49C6-B91B-0C1E54502C0A}"/>
              </a:ext>
            </a:extLst>
          </p:cNvPr>
          <p:cNvSpPr>
            <a:spLocks noGrp="1"/>
          </p:cNvSpPr>
          <p:nvPr>
            <p:ph type="title"/>
          </p:nvPr>
        </p:nvSpPr>
        <p:spPr>
          <a:xfrm>
            <a:off x="457200" y="0"/>
            <a:ext cx="7467600" cy="692150"/>
          </a:xfrm>
        </p:spPr>
        <p:txBody>
          <a:bodyPr/>
          <a:lstStyle/>
          <a:p>
            <a:pPr eaLnBrk="1" hangingPunct="1"/>
            <a:r>
              <a:rPr lang="en-GB" altLang="en-US">
                <a:solidFill>
                  <a:srgbClr val="FF0000"/>
                </a:solidFill>
              </a:rPr>
              <a:t>others</a:t>
            </a:r>
          </a:p>
        </p:txBody>
      </p:sp>
      <p:sp>
        <p:nvSpPr>
          <p:cNvPr id="3" name="Content Placeholder 2">
            <a:extLst>
              <a:ext uri="{FF2B5EF4-FFF2-40B4-BE49-F238E27FC236}">
                <a16:creationId xmlns:a16="http://schemas.microsoft.com/office/drawing/2014/main" id="{7949EDF6-05A4-4B30-A898-0195A524AB24}"/>
              </a:ext>
            </a:extLst>
          </p:cNvPr>
          <p:cNvSpPr>
            <a:spLocks noGrp="1"/>
          </p:cNvSpPr>
          <p:nvPr>
            <p:ph idx="1"/>
          </p:nvPr>
        </p:nvSpPr>
        <p:spPr>
          <a:xfrm>
            <a:off x="457200" y="836613"/>
            <a:ext cx="8435975" cy="5832475"/>
          </a:xfrm>
        </p:spPr>
        <p:txBody>
          <a:bodyPr rtlCol="0">
            <a:normAutofit fontScale="92500" lnSpcReduction="20000"/>
          </a:bodyPr>
          <a:lstStyle/>
          <a:p>
            <a:pPr marL="514350" indent="-514350" eaLnBrk="1" fontAlgn="auto" hangingPunct="1">
              <a:spcAft>
                <a:spcPts val="0"/>
              </a:spcAft>
              <a:buFont typeface="Wingdings"/>
              <a:buNone/>
              <a:defRPr/>
            </a:pPr>
            <a:r>
              <a:rPr lang="en-US" sz="3000" dirty="0"/>
              <a:t>4. Cemented floor and plastered walls to protect against insects and should be rodent-proof.</a:t>
            </a:r>
          </a:p>
          <a:p>
            <a:pPr marL="514350" indent="-514350" eaLnBrk="1" fontAlgn="auto" hangingPunct="1">
              <a:spcAft>
                <a:spcPts val="0"/>
              </a:spcAft>
              <a:buFont typeface="Wingdings"/>
              <a:buNone/>
              <a:defRPr/>
            </a:pPr>
            <a:r>
              <a:rPr lang="en-US" sz="3000" dirty="0"/>
              <a:t>5. It should also have water supply in adequate and reliable quantity and quality. </a:t>
            </a:r>
          </a:p>
          <a:p>
            <a:pPr marL="514350" indent="-514350" eaLnBrk="1" fontAlgn="auto" hangingPunct="1">
              <a:spcAft>
                <a:spcPts val="0"/>
              </a:spcAft>
              <a:buFont typeface="Wingdings"/>
              <a:buNone/>
              <a:defRPr/>
            </a:pPr>
            <a:r>
              <a:rPr lang="en-US" sz="3000" dirty="0"/>
              <a:t>6.  Clean compound.</a:t>
            </a:r>
          </a:p>
          <a:p>
            <a:pPr marL="274320" indent="-274320" eaLnBrk="1" fontAlgn="auto" hangingPunct="1">
              <a:spcAft>
                <a:spcPts val="0"/>
              </a:spcAft>
              <a:buFont typeface="Wingdings"/>
              <a:buNone/>
              <a:defRPr/>
            </a:pPr>
            <a:r>
              <a:rPr lang="en-US" sz="3000" dirty="0"/>
              <a:t>7. It should be equipped with proper methods of refuse and human waste disposal</a:t>
            </a:r>
          </a:p>
          <a:p>
            <a:pPr marL="274320" indent="-274320" eaLnBrk="1" fontAlgn="auto" hangingPunct="1">
              <a:spcAft>
                <a:spcPts val="0"/>
              </a:spcAft>
              <a:buFont typeface="Wingdings"/>
              <a:buNone/>
              <a:defRPr/>
            </a:pPr>
            <a:r>
              <a:rPr lang="en-US" sz="3000" dirty="0"/>
              <a:t>8. The house should be dry.</a:t>
            </a:r>
          </a:p>
          <a:p>
            <a:pPr marL="274320" indent="-274320" eaLnBrk="1" fontAlgn="auto" hangingPunct="1">
              <a:spcAft>
                <a:spcPts val="0"/>
              </a:spcAft>
              <a:buFont typeface="Wingdings"/>
              <a:buNone/>
              <a:defRPr/>
            </a:pPr>
            <a:r>
              <a:rPr lang="en-US" sz="3000" dirty="0"/>
              <a:t>9. The cooking arrangements should be satisfactory to avoid home accidents. Generally, there should be an effort to protect against all types of home accidents, for instance, those caused by fire, tools and chemicals</a:t>
            </a:r>
            <a:r>
              <a:rPr lang="en-US" dirty="0"/>
              <a:t>.</a:t>
            </a:r>
          </a:p>
          <a:p>
            <a:pPr marL="274320" indent="-274320" eaLnBrk="1" fontAlgn="auto" hangingPunct="1">
              <a:spcAft>
                <a:spcPts val="0"/>
              </a:spcAft>
              <a:buFont typeface="Wingdings"/>
              <a:buNone/>
              <a:defRPr/>
            </a:pPr>
            <a:r>
              <a:rPr lang="en-US" b="1" i="1" dirty="0"/>
              <a:t> </a:t>
            </a:r>
            <a:endParaRPr lang="en-US" dirty="0"/>
          </a:p>
          <a:p>
            <a:pPr marL="274320" indent="-274320" eaLnBrk="1" fontAlgn="auto" hangingPunct="1">
              <a:spcAft>
                <a:spcPts val="0"/>
              </a:spcAft>
              <a:buFont typeface="Wingdings"/>
              <a:buChar char=""/>
              <a:defRPr/>
            </a:pPr>
            <a:endParaRPr lang="en-GB" dirty="0"/>
          </a:p>
        </p:txBody>
      </p:sp>
      <p:sp>
        <p:nvSpPr>
          <p:cNvPr id="5" name="Slide Number Placeholder 1">
            <a:extLst>
              <a:ext uri="{FF2B5EF4-FFF2-40B4-BE49-F238E27FC236}">
                <a16:creationId xmlns:a16="http://schemas.microsoft.com/office/drawing/2014/main" id="{404B4706-F303-4ED5-9DBF-D9D2DB505CC7}"/>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4CBE9BB-6365-44FA-A0E2-836C3C22E219}"/>
              </a:ext>
            </a:extLst>
          </p:cNvPr>
          <p:cNvSpPr>
            <a:spLocks noGrp="1"/>
          </p:cNvSpPr>
          <p:nvPr>
            <p:ph type="title"/>
          </p:nvPr>
        </p:nvSpPr>
        <p:spPr/>
        <p:txBody>
          <a:bodyPr/>
          <a:lstStyle/>
          <a:p>
            <a:pPr eaLnBrk="1" hangingPunct="1"/>
            <a:r>
              <a:rPr lang="en-US" altLang="en-US">
                <a:solidFill>
                  <a:srgbClr val="FF0000"/>
                </a:solidFill>
              </a:rPr>
              <a:t>Suitable Building Sites</a:t>
            </a:r>
            <a:br>
              <a:rPr lang="en-US" altLang="en-US">
                <a:solidFill>
                  <a:srgbClr val="FF0000"/>
                </a:solidFill>
              </a:rPr>
            </a:br>
            <a:endParaRPr lang="en-GB" altLang="en-US">
              <a:solidFill>
                <a:srgbClr val="FF0000"/>
              </a:solidFill>
            </a:endParaRPr>
          </a:p>
        </p:txBody>
      </p:sp>
      <p:sp>
        <p:nvSpPr>
          <p:cNvPr id="60419" name="Content Placeholder 2">
            <a:extLst>
              <a:ext uri="{FF2B5EF4-FFF2-40B4-BE49-F238E27FC236}">
                <a16:creationId xmlns:a16="http://schemas.microsoft.com/office/drawing/2014/main" id="{FBE2ACC1-F6B8-4E0A-BBCD-0FFA1F235470}"/>
              </a:ext>
            </a:extLst>
          </p:cNvPr>
          <p:cNvSpPr>
            <a:spLocks noGrp="1"/>
          </p:cNvSpPr>
          <p:nvPr>
            <p:ph idx="1"/>
          </p:nvPr>
        </p:nvSpPr>
        <p:spPr>
          <a:xfrm>
            <a:off x="457200" y="1052513"/>
            <a:ext cx="8229600" cy="5073650"/>
          </a:xfrm>
        </p:spPr>
        <p:txBody>
          <a:bodyPr/>
          <a:lstStyle/>
          <a:p>
            <a:pPr eaLnBrk="1" hangingPunct="1"/>
            <a:r>
              <a:rPr lang="en-US" altLang="en-US"/>
              <a:t>The soil should be suitable for construction.</a:t>
            </a:r>
          </a:p>
          <a:p>
            <a:pPr eaLnBrk="1" hangingPunct="1"/>
            <a:r>
              <a:rPr lang="en-US" altLang="en-US"/>
              <a:t>The site should be dry, sunny and exposed to free air.</a:t>
            </a:r>
          </a:p>
          <a:p>
            <a:pPr eaLnBrk="1" hangingPunct="1"/>
            <a:r>
              <a:rPr lang="en-US" altLang="en-US"/>
              <a:t>The surroundings should be hygienic </a:t>
            </a:r>
            <a:br>
              <a:rPr lang="en-US" altLang="en-US"/>
            </a:br>
            <a:r>
              <a:rPr lang="en-US" altLang="en-US"/>
              <a:t>and healthy.</a:t>
            </a:r>
          </a:p>
          <a:p>
            <a:pPr eaLnBrk="1" hangingPunct="1"/>
            <a:r>
              <a:rPr lang="en-US" altLang="en-US"/>
              <a:t>The site should be away from noisy factories, cinema halls and heavy traffic.</a:t>
            </a:r>
          </a:p>
          <a:p>
            <a:pPr eaLnBrk="1" hangingPunct="1"/>
            <a:r>
              <a:rPr lang="en-US" altLang="en-US"/>
              <a:t>It should be on high ground to avoid water from standing and stagnating. This will prevent breeding of mosquitoes.</a:t>
            </a:r>
          </a:p>
          <a:p>
            <a:pPr eaLnBrk="1" hangingPunct="1"/>
            <a:endParaRPr lang="en-GB" altLang="en-US"/>
          </a:p>
        </p:txBody>
      </p:sp>
      <p:sp>
        <p:nvSpPr>
          <p:cNvPr id="5" name="Slide Number Placeholder 1">
            <a:extLst>
              <a:ext uri="{FF2B5EF4-FFF2-40B4-BE49-F238E27FC236}">
                <a16:creationId xmlns:a16="http://schemas.microsoft.com/office/drawing/2014/main" id="{6FB3FC3F-3274-4B01-B687-D92949937E5B}"/>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BB7E7BD-1C7E-4BCE-908C-220BAA5E8060}"/>
              </a:ext>
            </a:extLst>
          </p:cNvPr>
          <p:cNvSpPr>
            <a:spLocks noGrp="1"/>
          </p:cNvSpPr>
          <p:nvPr>
            <p:ph type="title"/>
          </p:nvPr>
        </p:nvSpPr>
        <p:spPr/>
        <p:txBody>
          <a:bodyPr/>
          <a:lstStyle/>
          <a:p>
            <a:pPr eaLnBrk="1" hangingPunct="1"/>
            <a:r>
              <a:rPr lang="en-GB" altLang="en-US">
                <a:solidFill>
                  <a:srgbClr val="FF0000"/>
                </a:solidFill>
              </a:rPr>
              <a:t>Characteristics of poor housing </a:t>
            </a:r>
          </a:p>
        </p:txBody>
      </p:sp>
      <p:sp>
        <p:nvSpPr>
          <p:cNvPr id="3" name="Content Placeholder 2">
            <a:extLst>
              <a:ext uri="{FF2B5EF4-FFF2-40B4-BE49-F238E27FC236}">
                <a16:creationId xmlns:a16="http://schemas.microsoft.com/office/drawing/2014/main" id="{7E65D551-8021-433E-85CD-BC423F3234E4}"/>
              </a:ext>
            </a:extLst>
          </p:cNvPr>
          <p:cNvSpPr>
            <a:spLocks noGrp="1"/>
          </p:cNvSpPr>
          <p:nvPr>
            <p:ph idx="1"/>
          </p:nvPr>
        </p:nvSpPr>
        <p:spPr>
          <a:xfrm>
            <a:off x="457200" y="1600200"/>
            <a:ext cx="8435975" cy="4525963"/>
          </a:xfrm>
        </p:spPr>
        <p:txBody>
          <a:bodyPr rtlCol="0">
            <a:normAutofit/>
          </a:bodyPr>
          <a:lstStyle/>
          <a:p>
            <a:pPr marL="274320" indent="-274320" eaLnBrk="1" fontAlgn="auto" hangingPunct="1">
              <a:spcAft>
                <a:spcPts val="0"/>
              </a:spcAft>
              <a:buFont typeface="Wingdings"/>
              <a:buChar char=""/>
              <a:defRPr/>
            </a:pPr>
            <a:r>
              <a:rPr lang="en-US" dirty="0"/>
              <a:t>Dampness due to poor drainage.</a:t>
            </a:r>
          </a:p>
          <a:p>
            <a:pPr marL="274320" indent="-274320" eaLnBrk="1" fontAlgn="auto" hangingPunct="1">
              <a:spcAft>
                <a:spcPts val="0"/>
              </a:spcAft>
              <a:buFont typeface="Wingdings"/>
              <a:buChar char=""/>
              <a:defRPr/>
            </a:pPr>
            <a:r>
              <a:rPr lang="en-US" dirty="0"/>
              <a:t>Overcrowding </a:t>
            </a:r>
          </a:p>
          <a:p>
            <a:pPr marL="274320" indent="-274320" eaLnBrk="1" fontAlgn="auto" hangingPunct="1">
              <a:spcAft>
                <a:spcPts val="0"/>
              </a:spcAft>
              <a:buFont typeface="Wingdings"/>
              <a:buChar char=""/>
              <a:defRPr/>
            </a:pPr>
            <a:r>
              <a:rPr lang="en-US" dirty="0"/>
              <a:t>Earthen floors and unscreened windows</a:t>
            </a:r>
          </a:p>
          <a:p>
            <a:pPr marL="274320" indent="-274320" eaLnBrk="1" fontAlgn="auto" hangingPunct="1">
              <a:spcAft>
                <a:spcPts val="0"/>
              </a:spcAft>
              <a:buFont typeface="Wingdings"/>
              <a:buChar char=""/>
              <a:defRPr/>
            </a:pPr>
            <a:r>
              <a:rPr lang="en-US" dirty="0"/>
              <a:t>Unprotected fire places with poor cooking arrangements  and improperly stored working tools.</a:t>
            </a:r>
          </a:p>
          <a:p>
            <a:pPr marL="274320" indent="-274320" eaLnBrk="1" fontAlgn="auto" hangingPunct="1">
              <a:spcAft>
                <a:spcPts val="0"/>
              </a:spcAft>
              <a:buFont typeface="Wingdings"/>
              <a:buChar char=""/>
              <a:defRPr/>
            </a:pPr>
            <a:r>
              <a:rPr lang="en-US" dirty="0"/>
              <a:t>Water supply and storage, which lacks hygiene.</a:t>
            </a:r>
          </a:p>
          <a:p>
            <a:pPr marL="274320" indent="-274320" eaLnBrk="1" fontAlgn="auto" hangingPunct="1">
              <a:spcAft>
                <a:spcPts val="0"/>
              </a:spcAft>
              <a:buFont typeface="Wingdings"/>
              <a:buChar char=""/>
              <a:defRPr/>
            </a:pPr>
            <a:r>
              <a:rPr lang="en-US" dirty="0"/>
              <a:t>Improper storage of clean utensils accompanied by poor personal hygiene in the preparation and serving of food.</a:t>
            </a:r>
          </a:p>
          <a:p>
            <a:pPr marL="274320" indent="-274320" eaLnBrk="1" fontAlgn="auto" hangingPunct="1">
              <a:spcAft>
                <a:spcPts val="0"/>
              </a:spcAft>
              <a:buFont typeface="Wingdings"/>
              <a:buChar char=""/>
              <a:defRPr/>
            </a:pPr>
            <a:r>
              <a:rPr lang="en-US" dirty="0"/>
              <a:t>The home environment may lack a good latrine, usually accompanied by improper excreta and inadequate refuse disposal. </a:t>
            </a:r>
          </a:p>
          <a:p>
            <a:pPr marL="274320" indent="-274320" eaLnBrk="1" fontAlgn="auto" hangingPunct="1">
              <a:spcAft>
                <a:spcPts val="0"/>
              </a:spcAft>
              <a:buFont typeface="Wingdings"/>
              <a:buChar char=""/>
              <a:defRPr/>
            </a:pPr>
            <a:r>
              <a:rPr lang="en-US" dirty="0"/>
              <a:t>Compounds with tall grass, pools of water and sprawling litter</a:t>
            </a:r>
          </a:p>
          <a:p>
            <a:pPr marL="274320" indent="-274320" eaLnBrk="1" fontAlgn="auto" hangingPunct="1">
              <a:spcAft>
                <a:spcPts val="0"/>
              </a:spcAft>
              <a:buFont typeface="Wingdings"/>
              <a:buChar char=""/>
              <a:defRPr/>
            </a:pPr>
            <a:endParaRPr lang="en-GB" dirty="0"/>
          </a:p>
        </p:txBody>
      </p:sp>
      <p:sp>
        <p:nvSpPr>
          <p:cNvPr id="5" name="Slide Number Placeholder 1">
            <a:extLst>
              <a:ext uri="{FF2B5EF4-FFF2-40B4-BE49-F238E27FC236}">
                <a16:creationId xmlns:a16="http://schemas.microsoft.com/office/drawing/2014/main" id="{F9820726-336F-4162-9196-A0D751B86C74}"/>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6DEA2C70-37E8-4CCC-BF67-357A36398FE3}"/>
              </a:ext>
            </a:extLst>
          </p:cNvPr>
          <p:cNvSpPr>
            <a:spLocks noGrp="1"/>
          </p:cNvSpPr>
          <p:nvPr>
            <p:ph idx="1"/>
          </p:nvPr>
        </p:nvSpPr>
        <p:spPr/>
        <p:txBody>
          <a:bodyPr/>
          <a:lstStyle/>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GB" altLang="en-US"/>
              <a:t> FOOD HYGIENE</a:t>
            </a:r>
          </a:p>
          <a:p>
            <a:pPr eaLnBrk="1" hangingPunct="1"/>
            <a:endParaRPr lang="en-GB" altLang="en-US"/>
          </a:p>
        </p:txBody>
      </p:sp>
      <p:sp>
        <p:nvSpPr>
          <p:cNvPr id="4" name="Slide Number Placeholder 1">
            <a:extLst>
              <a:ext uri="{FF2B5EF4-FFF2-40B4-BE49-F238E27FC236}">
                <a16:creationId xmlns:a16="http://schemas.microsoft.com/office/drawing/2014/main" id="{52231FA6-AD85-456B-851F-28E2BB286082}"/>
              </a:ext>
            </a:extLst>
          </p:cNvPr>
          <p:cNvSpPr>
            <a:spLocks noGrp="1"/>
          </p:cNvSpPr>
          <p:nvPr>
            <p:ph type="sldNum" sz="quarter" idx="12"/>
          </p:nvPr>
        </p:nvSpPr>
        <p:spPr>
          <a:xfrm>
            <a:off x="7924800" y="6202680"/>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A0ABDFA-0758-4882-92E6-528F7F69239D}"/>
              </a:ext>
            </a:extLst>
          </p:cNvPr>
          <p:cNvSpPr>
            <a:spLocks noGrp="1"/>
          </p:cNvSpPr>
          <p:nvPr>
            <p:ph type="title"/>
          </p:nvPr>
        </p:nvSpPr>
        <p:spPr/>
        <p:txBody>
          <a:bodyPr/>
          <a:lstStyle/>
          <a:p>
            <a:pPr eaLnBrk="1" hangingPunct="1"/>
            <a:r>
              <a:rPr lang="en-GB" altLang="en-US"/>
              <a:t>Food preservation</a:t>
            </a:r>
          </a:p>
        </p:txBody>
      </p:sp>
      <p:sp>
        <p:nvSpPr>
          <p:cNvPr id="63491" name="Content Placeholder 2">
            <a:extLst>
              <a:ext uri="{FF2B5EF4-FFF2-40B4-BE49-F238E27FC236}">
                <a16:creationId xmlns:a16="http://schemas.microsoft.com/office/drawing/2014/main" id="{98859911-680D-4022-9920-F2C38FBDE8CD}"/>
              </a:ext>
            </a:extLst>
          </p:cNvPr>
          <p:cNvSpPr>
            <a:spLocks noGrp="1"/>
          </p:cNvSpPr>
          <p:nvPr>
            <p:ph idx="1"/>
          </p:nvPr>
        </p:nvSpPr>
        <p:spPr/>
        <p:txBody>
          <a:bodyPr/>
          <a:lstStyle/>
          <a:p>
            <a:pPr eaLnBrk="1" hangingPunct="1">
              <a:buFont typeface="Wingdings" panose="05000000000000000000" pitchFamily="2" charset="2"/>
              <a:buNone/>
            </a:pPr>
            <a:r>
              <a:rPr lang="en-US" altLang="en-US"/>
              <a:t>Purpose :</a:t>
            </a:r>
          </a:p>
          <a:p>
            <a:pPr eaLnBrk="1" hangingPunct="1"/>
            <a:r>
              <a:rPr lang="en-US" altLang="en-US"/>
              <a:t>Increase its shelf-life, for example, canned foods</a:t>
            </a:r>
          </a:p>
          <a:p>
            <a:pPr eaLnBrk="1" hangingPunct="1"/>
            <a:r>
              <a:rPr lang="en-US" altLang="en-US"/>
              <a:t>Render the food safe for consumption, for example, highly perishable foods like milk</a:t>
            </a:r>
          </a:p>
          <a:p>
            <a:pPr eaLnBrk="1" hangingPunct="1"/>
            <a:r>
              <a:rPr lang="en-US" altLang="en-US"/>
              <a:t>Conserve the food for use during the periods of scarcity, for instance, dried cereals and vegetables</a:t>
            </a:r>
          </a:p>
          <a:p>
            <a:pPr eaLnBrk="1" hangingPunct="1"/>
            <a:r>
              <a:rPr lang="en-US" altLang="en-US"/>
              <a:t>Avail seasonal foods, like fruits, throughout the year</a:t>
            </a:r>
          </a:p>
          <a:p>
            <a:pPr eaLnBrk="1" hangingPunct="1">
              <a:buFont typeface="Wingdings" panose="05000000000000000000" pitchFamily="2" charset="2"/>
              <a:buNone/>
            </a:pPr>
            <a:endParaRPr lang="en-GB" altLang="en-US"/>
          </a:p>
        </p:txBody>
      </p:sp>
      <p:sp>
        <p:nvSpPr>
          <p:cNvPr id="5" name="Slide Number Placeholder 1">
            <a:extLst>
              <a:ext uri="{FF2B5EF4-FFF2-40B4-BE49-F238E27FC236}">
                <a16:creationId xmlns:a16="http://schemas.microsoft.com/office/drawing/2014/main" id="{C3281D89-5024-4EBD-99B8-4AA39BC1791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Mode of Learning</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514350" indent="-514350" algn="just">
              <a:buFont typeface="+mj-lt"/>
              <a:buAutoNum type="arabicPeriod"/>
            </a:pPr>
            <a:r>
              <a:rPr lang="en-US" sz="3200" dirty="0"/>
              <a:t>Interactive Lectures</a:t>
            </a:r>
          </a:p>
          <a:p>
            <a:pPr marL="514350" indent="-514350" algn="just">
              <a:buFont typeface="+mj-lt"/>
              <a:buAutoNum type="arabicPeriod"/>
            </a:pPr>
            <a:r>
              <a:rPr lang="en-US" sz="3200" dirty="0"/>
              <a:t>Participatory learning </a:t>
            </a:r>
          </a:p>
          <a:p>
            <a:pPr marL="514350" indent="-514350" algn="just">
              <a:buFont typeface="+mj-lt"/>
              <a:buAutoNum type="arabicPeriod"/>
            </a:pPr>
            <a:r>
              <a:rPr lang="en-US" sz="3200" dirty="0"/>
              <a:t>Group Discussions</a:t>
            </a:r>
          </a:p>
          <a:p>
            <a:pPr marL="514350" indent="-514350" algn="just">
              <a:buFont typeface="+mj-lt"/>
              <a:buAutoNum type="arabicPeriod"/>
            </a:pPr>
            <a:r>
              <a:rPr lang="en-US" sz="3200" dirty="0"/>
              <a:t>Assignments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8401038" y="6170822"/>
            <a:ext cx="43816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390AC49-608C-4BEA-B521-63F1E10E0AB3}"/>
              </a:ext>
            </a:extLst>
          </p:cNvPr>
          <p:cNvSpPr>
            <a:spLocks noGrp="1"/>
          </p:cNvSpPr>
          <p:nvPr>
            <p:ph type="title"/>
          </p:nvPr>
        </p:nvSpPr>
        <p:spPr/>
        <p:txBody>
          <a:bodyPr>
            <a:normAutofit fontScale="90000"/>
          </a:bodyPr>
          <a:lstStyle/>
          <a:p>
            <a:pPr eaLnBrk="1" hangingPunct="1"/>
            <a:r>
              <a:rPr lang="en-US" altLang="en-US"/>
              <a:t>Principles of Food Preservation</a:t>
            </a:r>
            <a:br>
              <a:rPr lang="en-US" altLang="en-US"/>
            </a:br>
            <a:endParaRPr lang="en-GB" altLang="en-US"/>
          </a:p>
        </p:txBody>
      </p:sp>
      <p:sp>
        <p:nvSpPr>
          <p:cNvPr id="64515" name="Content Placeholder 2">
            <a:extLst>
              <a:ext uri="{FF2B5EF4-FFF2-40B4-BE49-F238E27FC236}">
                <a16:creationId xmlns:a16="http://schemas.microsoft.com/office/drawing/2014/main" id="{5EDAF69A-6765-4865-BE4C-DCFF955E579E}"/>
              </a:ext>
            </a:extLst>
          </p:cNvPr>
          <p:cNvSpPr>
            <a:spLocks noGrp="1"/>
          </p:cNvSpPr>
          <p:nvPr>
            <p:ph idx="1"/>
          </p:nvPr>
        </p:nvSpPr>
        <p:spPr/>
        <p:txBody>
          <a:bodyPr/>
          <a:lstStyle/>
          <a:p>
            <a:pPr eaLnBrk="1" hangingPunct="1"/>
            <a:r>
              <a:rPr lang="en-US" altLang="en-US"/>
              <a:t>Destroy organisms responsible for spoilage through heat treatment.</a:t>
            </a:r>
          </a:p>
          <a:p>
            <a:pPr eaLnBrk="1" hangingPunct="1">
              <a:buFont typeface="Wingdings" panose="05000000000000000000" pitchFamily="2" charset="2"/>
              <a:buNone/>
            </a:pPr>
            <a:endParaRPr lang="en-US" altLang="en-US"/>
          </a:p>
          <a:p>
            <a:pPr eaLnBrk="1" hangingPunct="1"/>
            <a:r>
              <a:rPr lang="en-US" altLang="en-US"/>
              <a:t>Inhibit the micro-organisms through cold treatment</a:t>
            </a:r>
          </a:p>
          <a:p>
            <a:pPr eaLnBrk="1" hangingPunct="1"/>
            <a:endParaRPr lang="en-GB" altLang="en-US"/>
          </a:p>
        </p:txBody>
      </p:sp>
      <p:sp>
        <p:nvSpPr>
          <p:cNvPr id="5" name="Slide Number Placeholder 1">
            <a:extLst>
              <a:ext uri="{FF2B5EF4-FFF2-40B4-BE49-F238E27FC236}">
                <a16:creationId xmlns:a16="http://schemas.microsoft.com/office/drawing/2014/main" id="{09901DA5-34FD-4FFA-839F-BB563360BFA2}"/>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FF1F2ED-660C-4D84-A5FE-CB1958FB6B14}"/>
              </a:ext>
            </a:extLst>
          </p:cNvPr>
          <p:cNvSpPr>
            <a:spLocks noGrp="1"/>
          </p:cNvSpPr>
          <p:nvPr>
            <p:ph type="title"/>
          </p:nvPr>
        </p:nvSpPr>
        <p:spPr/>
        <p:txBody>
          <a:bodyPr/>
          <a:lstStyle/>
          <a:p>
            <a:pPr eaLnBrk="1" hangingPunct="1"/>
            <a:r>
              <a:rPr lang="en-GB" altLang="en-US"/>
              <a:t>Micro-organisms that can cause food spoilage</a:t>
            </a:r>
          </a:p>
        </p:txBody>
      </p:sp>
      <p:sp>
        <p:nvSpPr>
          <p:cNvPr id="65539" name="Content Placeholder 2">
            <a:extLst>
              <a:ext uri="{FF2B5EF4-FFF2-40B4-BE49-F238E27FC236}">
                <a16:creationId xmlns:a16="http://schemas.microsoft.com/office/drawing/2014/main" id="{38F6EE01-DA8D-4962-8200-DC58036E3782}"/>
              </a:ext>
            </a:extLst>
          </p:cNvPr>
          <p:cNvSpPr>
            <a:spLocks noGrp="1"/>
          </p:cNvSpPr>
          <p:nvPr>
            <p:ph idx="1"/>
          </p:nvPr>
        </p:nvSpPr>
        <p:spPr/>
        <p:txBody>
          <a:bodyPr/>
          <a:lstStyle/>
          <a:p>
            <a:pPr eaLnBrk="1" hangingPunct="1">
              <a:buFont typeface="Wingdings" panose="05000000000000000000" pitchFamily="2" charset="2"/>
              <a:buNone/>
            </a:pPr>
            <a:r>
              <a:rPr lang="en-US" altLang="en-US" b="1"/>
              <a:t>Moulds:</a:t>
            </a:r>
            <a:r>
              <a:rPr lang="en-US" altLang="en-US"/>
              <a:t> Affect the surfaces of foods containing high </a:t>
            </a:r>
            <a:r>
              <a:rPr lang="en-US" altLang="en-US" u="sng"/>
              <a:t>sugar and salt</a:t>
            </a:r>
            <a:r>
              <a:rPr lang="en-US" altLang="en-US"/>
              <a:t>. They also affect dry foods that may become </a:t>
            </a:r>
            <a:r>
              <a:rPr lang="en-US" altLang="en-US" u="sng"/>
              <a:t>damp</a:t>
            </a:r>
            <a:r>
              <a:rPr lang="en-US" altLang="en-US"/>
              <a:t> due to poor storage.</a:t>
            </a:r>
          </a:p>
          <a:p>
            <a:pPr eaLnBrk="1" hangingPunct="1">
              <a:buFont typeface="Wingdings" panose="05000000000000000000" pitchFamily="2" charset="2"/>
              <a:buNone/>
            </a:pPr>
            <a:r>
              <a:rPr lang="en-US" altLang="en-US" b="1"/>
              <a:t>Yeasts</a:t>
            </a:r>
            <a:r>
              <a:rPr lang="en-US" altLang="en-US"/>
              <a:t> :Affect foods that have </a:t>
            </a:r>
            <a:r>
              <a:rPr lang="en-US" altLang="en-US" u="sng"/>
              <a:t>acid or sugar</a:t>
            </a:r>
            <a:r>
              <a:rPr lang="en-US" altLang="en-US"/>
              <a:t> in high concentration, for example, dried fruits, and concentrated fruit juices.</a:t>
            </a:r>
          </a:p>
          <a:p>
            <a:pPr eaLnBrk="1" hangingPunct="1">
              <a:buFont typeface="Wingdings" panose="05000000000000000000" pitchFamily="2" charset="2"/>
              <a:buNone/>
            </a:pPr>
            <a:r>
              <a:rPr lang="en-US" altLang="en-US" b="1"/>
              <a:t>Bacteria:</a:t>
            </a:r>
            <a:r>
              <a:rPr lang="en-US" altLang="en-US"/>
              <a:t> Affect foods under various conditions apart from dry food.</a:t>
            </a:r>
            <a:br>
              <a:rPr lang="en-US" altLang="en-US"/>
            </a:br>
            <a:endParaRPr lang="en-US" altLang="en-US"/>
          </a:p>
        </p:txBody>
      </p:sp>
      <p:sp>
        <p:nvSpPr>
          <p:cNvPr id="5" name="Slide Number Placeholder 1">
            <a:extLst>
              <a:ext uri="{FF2B5EF4-FFF2-40B4-BE49-F238E27FC236}">
                <a16:creationId xmlns:a16="http://schemas.microsoft.com/office/drawing/2014/main" id="{B9332CDA-19E4-4C26-98CD-F8E9F49B668B}"/>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30DD0A0-FA2E-4D46-911C-057E11435E86}"/>
              </a:ext>
            </a:extLst>
          </p:cNvPr>
          <p:cNvSpPr>
            <a:spLocks noGrp="1"/>
          </p:cNvSpPr>
          <p:nvPr>
            <p:ph type="title"/>
          </p:nvPr>
        </p:nvSpPr>
        <p:spPr>
          <a:xfrm>
            <a:off x="457200" y="0"/>
            <a:ext cx="7467600" cy="765175"/>
          </a:xfrm>
        </p:spPr>
        <p:txBody>
          <a:bodyPr/>
          <a:lstStyle/>
          <a:p>
            <a:pPr eaLnBrk="1" hangingPunct="1"/>
            <a:r>
              <a:rPr lang="en-US" altLang="en-US"/>
              <a:t>Heat Treatment</a:t>
            </a:r>
            <a:endParaRPr lang="en-GB" altLang="en-US"/>
          </a:p>
        </p:txBody>
      </p:sp>
      <p:sp>
        <p:nvSpPr>
          <p:cNvPr id="3" name="Content Placeholder 2">
            <a:extLst>
              <a:ext uri="{FF2B5EF4-FFF2-40B4-BE49-F238E27FC236}">
                <a16:creationId xmlns:a16="http://schemas.microsoft.com/office/drawing/2014/main" id="{CC17400F-F55B-46ED-B2E6-3BE82203164B}"/>
              </a:ext>
            </a:extLst>
          </p:cNvPr>
          <p:cNvSpPr>
            <a:spLocks noGrp="1"/>
          </p:cNvSpPr>
          <p:nvPr>
            <p:ph idx="1"/>
          </p:nvPr>
        </p:nvSpPr>
        <p:spPr>
          <a:xfrm>
            <a:off x="457200" y="836613"/>
            <a:ext cx="7467600" cy="5637212"/>
          </a:xfrm>
        </p:spPr>
        <p:txBody>
          <a:bodyPr rtlCol="0">
            <a:normAutofit fontScale="25000" lnSpcReduction="20000"/>
          </a:bodyPr>
          <a:lstStyle/>
          <a:p>
            <a:pPr marL="274320" indent="-274320" eaLnBrk="1" fontAlgn="auto" hangingPunct="1">
              <a:spcAft>
                <a:spcPts val="0"/>
              </a:spcAft>
              <a:buFont typeface="Wingdings"/>
              <a:buChar char=""/>
              <a:defRPr/>
            </a:pPr>
            <a:r>
              <a:rPr lang="en-US" sz="12800" b="1" dirty="0"/>
              <a:t>Cooking</a:t>
            </a:r>
            <a:r>
              <a:rPr lang="en-US" sz="12800" dirty="0"/>
              <a:t>. </a:t>
            </a:r>
          </a:p>
          <a:p>
            <a:pPr marL="640080" lvl="1" indent="-274320" eaLnBrk="1" fontAlgn="auto" hangingPunct="1">
              <a:spcAft>
                <a:spcPts val="0"/>
              </a:spcAft>
              <a:buFontTx/>
              <a:buChar char="-"/>
              <a:defRPr/>
            </a:pPr>
            <a:r>
              <a:rPr lang="en-US" sz="12800" dirty="0"/>
              <a:t>Destroys or reduces micro-organisms and potential toxins in food.</a:t>
            </a:r>
          </a:p>
          <a:p>
            <a:pPr marL="640080" lvl="1" indent="-274320" eaLnBrk="1" fontAlgn="auto" hangingPunct="1">
              <a:spcAft>
                <a:spcPts val="0"/>
              </a:spcAft>
              <a:buFontTx/>
              <a:buChar char="-"/>
              <a:defRPr/>
            </a:pPr>
            <a:r>
              <a:rPr lang="en-US" sz="12800" dirty="0"/>
              <a:t>Inactivates undesirable enzymes in food. </a:t>
            </a:r>
          </a:p>
          <a:p>
            <a:pPr marL="640080" lvl="1" indent="-274320" eaLnBrk="1" fontAlgn="auto" hangingPunct="1">
              <a:spcAft>
                <a:spcPts val="0"/>
              </a:spcAft>
              <a:buFontTx/>
              <a:buChar char="-"/>
              <a:defRPr/>
            </a:pPr>
            <a:r>
              <a:rPr lang="en-US" sz="12800" dirty="0"/>
              <a:t>It alters the </a:t>
            </a:r>
            <a:r>
              <a:rPr lang="en-US" sz="12800" dirty="0" err="1"/>
              <a:t>colour</a:t>
            </a:r>
            <a:r>
              <a:rPr lang="en-US" sz="12800" dirty="0"/>
              <a:t>, texture and flavor of food.</a:t>
            </a:r>
          </a:p>
          <a:p>
            <a:pPr marL="640080" lvl="1" indent="-274320" eaLnBrk="1" fontAlgn="auto" hangingPunct="1">
              <a:spcAft>
                <a:spcPts val="0"/>
              </a:spcAft>
              <a:buFontTx/>
              <a:buChar char="-"/>
              <a:defRPr/>
            </a:pPr>
            <a:r>
              <a:rPr lang="en-US" sz="12800" dirty="0"/>
              <a:t>Improves the digestibility of food. </a:t>
            </a:r>
          </a:p>
          <a:p>
            <a:pPr marL="640080" lvl="1" indent="-274320" eaLnBrk="1" fontAlgn="auto" hangingPunct="1">
              <a:spcAft>
                <a:spcPts val="0"/>
              </a:spcAft>
              <a:buFontTx/>
              <a:buChar char="-"/>
              <a:defRPr/>
            </a:pPr>
            <a:r>
              <a:rPr lang="en-US" sz="12800" dirty="0"/>
              <a:t>Cause degradation of food nutrients</a:t>
            </a:r>
          </a:p>
          <a:p>
            <a:pPr marL="640080" lvl="1" indent="-274320" eaLnBrk="1" fontAlgn="auto" hangingPunct="1">
              <a:spcAft>
                <a:spcPts val="0"/>
              </a:spcAft>
              <a:buFont typeface="Wingdings 2"/>
              <a:buNone/>
              <a:defRPr/>
            </a:pPr>
            <a:endParaRPr lang="en-US" sz="12800" dirty="0"/>
          </a:p>
          <a:p>
            <a:pPr marL="274320" indent="-274320" eaLnBrk="1" fontAlgn="auto" hangingPunct="1">
              <a:spcAft>
                <a:spcPts val="0"/>
              </a:spcAft>
              <a:buFont typeface="Wingdings"/>
              <a:buNone/>
              <a:defRPr/>
            </a:pPr>
            <a:br>
              <a:rPr lang="en-US" sz="9600" dirty="0"/>
            </a:br>
            <a:endParaRPr lang="en-US" sz="9600" dirty="0"/>
          </a:p>
          <a:p>
            <a:pPr marL="274320" indent="-274320" eaLnBrk="1" fontAlgn="auto" hangingPunct="1">
              <a:spcAft>
                <a:spcPts val="0"/>
              </a:spcAft>
              <a:buFont typeface="Wingdings"/>
              <a:buNone/>
              <a:defRPr/>
            </a:pPr>
            <a:br>
              <a:rPr lang="en-US" sz="6000" dirty="0"/>
            </a:br>
            <a:endParaRPr lang="en-US" sz="6000" dirty="0"/>
          </a:p>
          <a:p>
            <a:pPr marL="274320" indent="-274320" eaLnBrk="1" fontAlgn="auto" hangingPunct="1">
              <a:spcAft>
                <a:spcPts val="0"/>
              </a:spcAft>
              <a:buFont typeface="Wingdings"/>
              <a:buChar char=""/>
              <a:defRPr/>
            </a:pPr>
            <a:endParaRPr lang="en-GB" dirty="0"/>
          </a:p>
        </p:txBody>
      </p:sp>
      <p:sp>
        <p:nvSpPr>
          <p:cNvPr id="5" name="Slide Number Placeholder 1">
            <a:extLst>
              <a:ext uri="{FF2B5EF4-FFF2-40B4-BE49-F238E27FC236}">
                <a16:creationId xmlns:a16="http://schemas.microsoft.com/office/drawing/2014/main" id="{6F70DAE0-3D44-4E92-83BB-7A807B3E661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539FA-364F-45A5-B9B4-041D1085A231}"/>
              </a:ext>
            </a:extLst>
          </p:cNvPr>
          <p:cNvSpPr>
            <a:spLocks noGrp="1"/>
          </p:cNvSpPr>
          <p:nvPr>
            <p:ph idx="1"/>
          </p:nvPr>
        </p:nvSpPr>
        <p:spPr>
          <a:xfrm>
            <a:off x="457200" y="404813"/>
            <a:ext cx="7467600" cy="6069012"/>
          </a:xfrm>
        </p:spPr>
        <p:txBody>
          <a:bodyPr rtlCol="0">
            <a:normAutofit fontScale="32500" lnSpcReduction="20000"/>
          </a:bodyPr>
          <a:lstStyle/>
          <a:p>
            <a:pPr marL="274320" indent="-274320" eaLnBrk="1" fontAlgn="auto" hangingPunct="1">
              <a:spcAft>
                <a:spcPts val="0"/>
              </a:spcAft>
              <a:buFont typeface="Wingdings"/>
              <a:buChar char=""/>
              <a:defRPr/>
            </a:pPr>
            <a:r>
              <a:rPr lang="en-US" sz="9600" b="1" dirty="0"/>
              <a:t>Blanching</a:t>
            </a:r>
            <a:r>
              <a:rPr lang="en-US" sz="9600" dirty="0"/>
              <a:t> </a:t>
            </a:r>
          </a:p>
          <a:p>
            <a:pPr marL="640080" lvl="1" indent="-274320" eaLnBrk="1" fontAlgn="auto" hangingPunct="1">
              <a:spcAft>
                <a:spcPts val="0"/>
              </a:spcAft>
              <a:buFontTx/>
              <a:buChar char="-"/>
              <a:defRPr/>
            </a:pPr>
            <a:r>
              <a:rPr lang="en-US" sz="9600" dirty="0"/>
              <a:t>Vegetable foods are heat treated at 70 - 100°C for 2 - 10 minutes. </a:t>
            </a:r>
          </a:p>
          <a:p>
            <a:pPr marL="640080" lvl="1" indent="-274320" eaLnBrk="1" fontAlgn="auto" hangingPunct="1">
              <a:spcAft>
                <a:spcPts val="0"/>
              </a:spcAft>
              <a:buFontTx/>
              <a:buChar char="-"/>
              <a:defRPr/>
            </a:pPr>
            <a:r>
              <a:rPr lang="en-US" sz="9600" dirty="0"/>
              <a:t>This is done by immersing food in boiling water or exposing it to steam.</a:t>
            </a:r>
          </a:p>
          <a:p>
            <a:pPr marL="640080" lvl="1" indent="-274320" eaLnBrk="1" fontAlgn="auto" hangingPunct="1">
              <a:spcAft>
                <a:spcPts val="0"/>
              </a:spcAft>
              <a:buFontTx/>
              <a:buChar char="-"/>
              <a:defRPr/>
            </a:pPr>
            <a:r>
              <a:rPr lang="en-US" sz="9600" dirty="0"/>
              <a:t>Used before freezing, canning or drying. </a:t>
            </a:r>
          </a:p>
          <a:p>
            <a:pPr marL="640080" lvl="1" indent="-274320" eaLnBrk="1" fontAlgn="auto" hangingPunct="1">
              <a:spcAft>
                <a:spcPts val="0"/>
              </a:spcAft>
              <a:buFontTx/>
              <a:buChar char="-"/>
              <a:defRPr/>
            </a:pPr>
            <a:r>
              <a:rPr lang="en-US" sz="9600" dirty="0"/>
              <a:t>It inactivates enzymes,</a:t>
            </a:r>
          </a:p>
          <a:p>
            <a:pPr marL="640080" lvl="1" indent="-274320" eaLnBrk="1" fontAlgn="auto" hangingPunct="1">
              <a:spcAft>
                <a:spcPts val="0"/>
              </a:spcAft>
              <a:buFontTx/>
              <a:buChar char="-"/>
              <a:defRPr/>
            </a:pPr>
            <a:r>
              <a:rPr lang="en-US" sz="9600" dirty="0"/>
              <a:t>Drives out air bubbles trapped in food </a:t>
            </a:r>
          </a:p>
          <a:p>
            <a:pPr marL="640080" lvl="1" indent="-274320" eaLnBrk="1" fontAlgn="auto" hangingPunct="1">
              <a:spcAft>
                <a:spcPts val="0"/>
              </a:spcAft>
              <a:buFontTx/>
              <a:buChar char="-"/>
              <a:defRPr/>
            </a:pPr>
            <a:r>
              <a:rPr lang="en-US" sz="9600" dirty="0"/>
              <a:t>Enhances retention of green </a:t>
            </a:r>
            <a:r>
              <a:rPr lang="en-US" sz="9600" dirty="0" err="1"/>
              <a:t>colours</a:t>
            </a:r>
            <a:endParaRPr lang="en-US" sz="9600" dirty="0"/>
          </a:p>
          <a:p>
            <a:pPr marL="640080" lvl="1" indent="-274320" eaLnBrk="1" fontAlgn="auto" hangingPunct="1">
              <a:spcAft>
                <a:spcPts val="0"/>
              </a:spcAft>
              <a:buFontTx/>
              <a:buChar char="-"/>
              <a:defRPr/>
            </a:pPr>
            <a:r>
              <a:rPr lang="en-US" sz="9600" dirty="0"/>
              <a:t>Reduces micro-organisms.</a:t>
            </a:r>
            <a:endParaRPr lang="en-GB" dirty="0"/>
          </a:p>
        </p:txBody>
      </p:sp>
      <p:sp>
        <p:nvSpPr>
          <p:cNvPr id="4" name="Slide Number Placeholder 1">
            <a:extLst>
              <a:ext uri="{FF2B5EF4-FFF2-40B4-BE49-F238E27FC236}">
                <a16:creationId xmlns:a16="http://schemas.microsoft.com/office/drawing/2014/main" id="{94AA149A-9EB2-4BA6-A217-C6B5E696C094}"/>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5B59EAD-9131-495B-B6EC-E82C51391B66}"/>
              </a:ext>
            </a:extLst>
          </p:cNvPr>
          <p:cNvSpPr>
            <a:spLocks noGrp="1"/>
          </p:cNvSpPr>
          <p:nvPr>
            <p:ph type="title"/>
          </p:nvPr>
        </p:nvSpPr>
        <p:spPr>
          <a:xfrm>
            <a:off x="457200" y="0"/>
            <a:ext cx="7467600" cy="765175"/>
          </a:xfrm>
        </p:spPr>
        <p:txBody>
          <a:bodyPr/>
          <a:lstStyle/>
          <a:p>
            <a:pPr eaLnBrk="1" hangingPunct="1"/>
            <a:r>
              <a:rPr lang="en-GB" altLang="en-US"/>
              <a:t>Heat  treatment cont..</a:t>
            </a:r>
          </a:p>
        </p:txBody>
      </p:sp>
      <p:sp>
        <p:nvSpPr>
          <p:cNvPr id="68611" name="Content Placeholder 2">
            <a:extLst>
              <a:ext uri="{FF2B5EF4-FFF2-40B4-BE49-F238E27FC236}">
                <a16:creationId xmlns:a16="http://schemas.microsoft.com/office/drawing/2014/main" id="{CB98AEF5-E40D-4FFF-A4B9-568D0CDE1092}"/>
              </a:ext>
            </a:extLst>
          </p:cNvPr>
          <p:cNvSpPr>
            <a:spLocks noGrp="1"/>
          </p:cNvSpPr>
          <p:nvPr>
            <p:ph idx="1"/>
          </p:nvPr>
        </p:nvSpPr>
        <p:spPr>
          <a:xfrm>
            <a:off x="457200" y="908050"/>
            <a:ext cx="7467600" cy="5565775"/>
          </a:xfrm>
        </p:spPr>
        <p:txBody>
          <a:bodyPr/>
          <a:lstStyle/>
          <a:p>
            <a:pPr eaLnBrk="1" hangingPunct="1"/>
            <a:r>
              <a:rPr lang="en-US" altLang="en-US" b="1"/>
              <a:t>Smoking and Drying</a:t>
            </a:r>
            <a:r>
              <a:rPr lang="en-US" altLang="en-US"/>
              <a:t> . </a:t>
            </a:r>
          </a:p>
          <a:p>
            <a:pPr eaLnBrk="1" hangingPunct="1">
              <a:buFont typeface="Wingdings" panose="05000000000000000000" pitchFamily="2" charset="2"/>
              <a:buChar char="ü"/>
            </a:pPr>
            <a:r>
              <a:rPr lang="en-US" altLang="en-US"/>
              <a:t>Makes food unsuitable for the bacteria to grow and multiply. E.g Fish and meat . </a:t>
            </a:r>
          </a:p>
          <a:p>
            <a:pPr eaLnBrk="1" hangingPunct="1">
              <a:buFont typeface="Wingdings" panose="05000000000000000000" pitchFamily="2" charset="2"/>
              <a:buChar char="ü"/>
            </a:pPr>
            <a:r>
              <a:rPr lang="en-US" altLang="en-US"/>
              <a:t>In smoking heat is used to  dry the food, and the smoke gets inside the food to act as a preservative. </a:t>
            </a:r>
          </a:p>
          <a:p>
            <a:pPr eaLnBrk="1" hangingPunct="1">
              <a:buFont typeface="Wingdings" panose="05000000000000000000" pitchFamily="2" charset="2"/>
              <a:buChar char="ü"/>
            </a:pPr>
            <a:r>
              <a:rPr lang="en-US" altLang="en-US"/>
              <a:t>Green vegetables, cereals and legumes can be preserved by drying them in the sun. </a:t>
            </a:r>
          </a:p>
          <a:p>
            <a:pPr eaLnBrk="1" hangingPunct="1">
              <a:buFont typeface="Wingdings" panose="05000000000000000000" pitchFamily="2" charset="2"/>
              <a:buChar char="ü"/>
            </a:pPr>
            <a:r>
              <a:rPr lang="en-US" altLang="en-US"/>
              <a:t>If food is preserved by drying, it must be stored in a dry place until it is used.</a:t>
            </a:r>
            <a:endParaRPr lang="en-GB" altLang="en-US"/>
          </a:p>
        </p:txBody>
      </p:sp>
      <p:sp>
        <p:nvSpPr>
          <p:cNvPr id="5" name="Slide Number Placeholder 1">
            <a:extLst>
              <a:ext uri="{FF2B5EF4-FFF2-40B4-BE49-F238E27FC236}">
                <a16:creationId xmlns:a16="http://schemas.microsoft.com/office/drawing/2014/main" id="{002A7822-28E6-4915-A2AE-D1E1747B69EE}"/>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6E523BBF-3D58-4166-9270-E0815706AD15}"/>
              </a:ext>
            </a:extLst>
          </p:cNvPr>
          <p:cNvSpPr>
            <a:spLocks noGrp="1"/>
          </p:cNvSpPr>
          <p:nvPr>
            <p:ph type="title"/>
          </p:nvPr>
        </p:nvSpPr>
        <p:spPr>
          <a:xfrm>
            <a:off x="457200" y="274638"/>
            <a:ext cx="6059488" cy="706437"/>
          </a:xfrm>
        </p:spPr>
        <p:txBody>
          <a:bodyPr/>
          <a:lstStyle/>
          <a:p>
            <a:pPr eaLnBrk="1" hangingPunct="1"/>
            <a:r>
              <a:rPr lang="en-US" altLang="en-US"/>
              <a:t>Heat Treatment</a:t>
            </a:r>
            <a:endParaRPr lang="en-GB" altLang="en-US"/>
          </a:p>
        </p:txBody>
      </p:sp>
      <p:sp>
        <p:nvSpPr>
          <p:cNvPr id="69635" name="Content Placeholder 2">
            <a:extLst>
              <a:ext uri="{FF2B5EF4-FFF2-40B4-BE49-F238E27FC236}">
                <a16:creationId xmlns:a16="http://schemas.microsoft.com/office/drawing/2014/main" id="{CAC5C3B7-DAF8-47FD-8753-D3E380F0FD04}"/>
              </a:ext>
            </a:extLst>
          </p:cNvPr>
          <p:cNvSpPr>
            <a:spLocks noGrp="1"/>
          </p:cNvSpPr>
          <p:nvPr>
            <p:ph idx="1"/>
          </p:nvPr>
        </p:nvSpPr>
        <p:spPr>
          <a:xfrm>
            <a:off x="457200" y="1196975"/>
            <a:ext cx="8229600" cy="4929188"/>
          </a:xfrm>
        </p:spPr>
        <p:txBody>
          <a:bodyPr/>
          <a:lstStyle/>
          <a:p>
            <a:pPr marL="273050" indent="-273050" eaLnBrk="1" hangingPunct="1">
              <a:buFont typeface="Wingdings" panose="05000000000000000000" pitchFamily="2" charset="2"/>
              <a:buChar char=""/>
            </a:pPr>
            <a:r>
              <a:rPr lang="en-US" altLang="en-US" b="1"/>
              <a:t>Pasteurisation</a:t>
            </a:r>
            <a:r>
              <a:rPr lang="en-US" altLang="en-US"/>
              <a:t> .</a:t>
            </a:r>
          </a:p>
          <a:p>
            <a:pPr marL="273050" indent="-273050" eaLnBrk="1" hangingPunct="1">
              <a:buFont typeface="Wingdings" panose="05000000000000000000" pitchFamily="2" charset="2"/>
              <a:buChar char="v"/>
            </a:pPr>
            <a:r>
              <a:rPr lang="en-GB" altLang="en-US"/>
              <a:t>Partial sterilization of foods at a temperature that destroys harmful microorganisms without major changes in the chemistry of the food.</a:t>
            </a:r>
            <a:endParaRPr lang="en-US" altLang="en-US"/>
          </a:p>
          <a:p>
            <a:pPr marL="273050" indent="-273050" eaLnBrk="1" hangingPunct="1">
              <a:buFont typeface="Wingdings" panose="05000000000000000000" pitchFamily="2" charset="2"/>
              <a:buChar char="v"/>
            </a:pPr>
            <a:r>
              <a:rPr lang="en-US" altLang="en-US"/>
              <a:t>Generally carried out at a temperature of below 100°C.</a:t>
            </a:r>
          </a:p>
          <a:p>
            <a:pPr marL="273050" indent="-273050" eaLnBrk="1" hangingPunct="1">
              <a:buFont typeface="Wingdings" panose="05000000000000000000" pitchFamily="2" charset="2"/>
              <a:buChar char="v"/>
            </a:pPr>
            <a:r>
              <a:rPr lang="en-US" altLang="en-US"/>
              <a:t>This method reduces organisms that cause spoilage and eliminates pathogens.</a:t>
            </a:r>
            <a:br>
              <a:rPr lang="en-US" altLang="en-US"/>
            </a:br>
            <a:endParaRPr lang="en-US" altLang="en-US"/>
          </a:p>
        </p:txBody>
      </p:sp>
      <p:sp>
        <p:nvSpPr>
          <p:cNvPr id="5" name="Slide Number Placeholder 1">
            <a:extLst>
              <a:ext uri="{FF2B5EF4-FFF2-40B4-BE49-F238E27FC236}">
                <a16:creationId xmlns:a16="http://schemas.microsoft.com/office/drawing/2014/main" id="{936E5B8E-EEA4-492D-9EB5-E0BBA77DC1DC}"/>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41FBC12-788E-4569-87DD-81B3683A26FD}"/>
              </a:ext>
            </a:extLst>
          </p:cNvPr>
          <p:cNvSpPr>
            <a:spLocks noGrp="1"/>
          </p:cNvSpPr>
          <p:nvPr>
            <p:ph type="title"/>
          </p:nvPr>
        </p:nvSpPr>
        <p:spPr/>
        <p:txBody>
          <a:bodyPr/>
          <a:lstStyle/>
          <a:p>
            <a:pPr eaLnBrk="1" hangingPunct="1"/>
            <a:r>
              <a:rPr lang="en-GB" altLang="en-US"/>
              <a:t>Heat treatment cont…</a:t>
            </a:r>
          </a:p>
        </p:txBody>
      </p:sp>
      <p:sp>
        <p:nvSpPr>
          <p:cNvPr id="70659" name="Content Placeholder 2">
            <a:extLst>
              <a:ext uri="{FF2B5EF4-FFF2-40B4-BE49-F238E27FC236}">
                <a16:creationId xmlns:a16="http://schemas.microsoft.com/office/drawing/2014/main" id="{BF116380-1CDD-4733-93E9-EC7155F62703}"/>
              </a:ext>
            </a:extLst>
          </p:cNvPr>
          <p:cNvSpPr>
            <a:spLocks noGrp="1"/>
          </p:cNvSpPr>
          <p:nvPr>
            <p:ph idx="1"/>
          </p:nvPr>
        </p:nvSpPr>
        <p:spPr/>
        <p:txBody>
          <a:bodyPr/>
          <a:lstStyle/>
          <a:p>
            <a:pPr eaLnBrk="1" hangingPunct="1"/>
            <a:r>
              <a:rPr lang="en-US" altLang="en-US" b="1"/>
              <a:t>Sterilisation</a:t>
            </a:r>
            <a:r>
              <a:rPr lang="en-US" altLang="en-US"/>
              <a:t>.</a:t>
            </a:r>
          </a:p>
          <a:p>
            <a:pPr eaLnBrk="1" hangingPunct="1">
              <a:buFontTx/>
              <a:buChar char="-"/>
            </a:pPr>
            <a:r>
              <a:rPr lang="en-US" altLang="en-US"/>
              <a:t>Heat is used to kill all micro-organisms and their spores at a temperature of above 100°C. </a:t>
            </a:r>
          </a:p>
          <a:p>
            <a:pPr eaLnBrk="1" hangingPunct="1">
              <a:buFontTx/>
              <a:buChar char="-"/>
            </a:pPr>
            <a:r>
              <a:rPr lang="en-US" altLang="en-US"/>
              <a:t>The sterilized food is then stored in an airtight container to prevent the entry of and recontamination by micro-organisms.</a:t>
            </a:r>
            <a:br>
              <a:rPr lang="en-US" altLang="en-US"/>
            </a:br>
            <a:endParaRPr lang="en-US" altLang="en-US"/>
          </a:p>
          <a:p>
            <a:pPr eaLnBrk="1" hangingPunct="1">
              <a:buFont typeface="Wingdings" panose="05000000000000000000" pitchFamily="2" charset="2"/>
              <a:buNone/>
            </a:pPr>
            <a:endParaRPr lang="en-GB" altLang="en-US"/>
          </a:p>
        </p:txBody>
      </p:sp>
      <p:sp>
        <p:nvSpPr>
          <p:cNvPr id="5" name="Slide Number Placeholder 1">
            <a:extLst>
              <a:ext uri="{FF2B5EF4-FFF2-40B4-BE49-F238E27FC236}">
                <a16:creationId xmlns:a16="http://schemas.microsoft.com/office/drawing/2014/main" id="{9AE3326E-E73F-448D-8563-A439A0111386}"/>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Content Placeholder 2">
            <a:extLst>
              <a:ext uri="{FF2B5EF4-FFF2-40B4-BE49-F238E27FC236}">
                <a16:creationId xmlns:a16="http://schemas.microsoft.com/office/drawing/2014/main" id="{F8322B4F-3CFB-4EB8-BDD6-AF0B519D04A9}"/>
              </a:ext>
            </a:extLst>
          </p:cNvPr>
          <p:cNvSpPr>
            <a:spLocks noGrp="1"/>
          </p:cNvSpPr>
          <p:nvPr>
            <p:ph idx="1"/>
          </p:nvPr>
        </p:nvSpPr>
        <p:spPr>
          <a:xfrm>
            <a:off x="457200" y="765175"/>
            <a:ext cx="7467600" cy="5708650"/>
          </a:xfrm>
        </p:spPr>
        <p:txBody>
          <a:bodyPr/>
          <a:lstStyle/>
          <a:p>
            <a:pPr eaLnBrk="1" hangingPunct="1"/>
            <a:r>
              <a:rPr lang="en-US" altLang="en-US" b="1"/>
              <a:t>Canning. </a:t>
            </a:r>
            <a:endParaRPr lang="en-US" altLang="en-US"/>
          </a:p>
          <a:p>
            <a:pPr eaLnBrk="1" hangingPunct="1">
              <a:buFontTx/>
              <a:buChar char="-"/>
            </a:pPr>
            <a:r>
              <a:rPr lang="en-US" altLang="en-US"/>
              <a:t>The food is first heated at a temperature that kills all bacteria </a:t>
            </a:r>
          </a:p>
          <a:p>
            <a:pPr eaLnBrk="1" hangingPunct="1">
              <a:buFontTx/>
              <a:buChar char="-"/>
            </a:pPr>
            <a:r>
              <a:rPr lang="en-US" altLang="en-US"/>
              <a:t>It is then sealed up in sterile cans or bottles.</a:t>
            </a:r>
          </a:p>
          <a:p>
            <a:pPr eaLnBrk="1" hangingPunct="1">
              <a:buFontTx/>
              <a:buChar char="-"/>
            </a:pPr>
            <a:r>
              <a:rPr lang="en-US" altLang="en-US"/>
              <a:t> This prevents bacteria from getting into it and enables it to remain safe for a long time at room temperature. </a:t>
            </a:r>
            <a:endParaRPr lang="en-GB" altLang="en-US"/>
          </a:p>
          <a:p>
            <a:pPr eaLnBrk="1" hangingPunct="1"/>
            <a:endParaRPr lang="en-GB" altLang="en-US"/>
          </a:p>
        </p:txBody>
      </p:sp>
      <p:sp>
        <p:nvSpPr>
          <p:cNvPr id="4" name="Slide Number Placeholder 1">
            <a:extLst>
              <a:ext uri="{FF2B5EF4-FFF2-40B4-BE49-F238E27FC236}">
                <a16:creationId xmlns:a16="http://schemas.microsoft.com/office/drawing/2014/main" id="{D6058E57-4BE4-428C-BB8F-986D04C168E1}"/>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467CA49D-B12D-4174-8DE5-5ABDB70CD501}"/>
              </a:ext>
            </a:extLst>
          </p:cNvPr>
          <p:cNvSpPr>
            <a:spLocks noGrp="1"/>
          </p:cNvSpPr>
          <p:nvPr>
            <p:ph type="title"/>
          </p:nvPr>
        </p:nvSpPr>
        <p:spPr>
          <a:xfrm>
            <a:off x="457200" y="0"/>
            <a:ext cx="7467600" cy="620713"/>
          </a:xfrm>
        </p:spPr>
        <p:txBody>
          <a:bodyPr>
            <a:normAutofit fontScale="90000"/>
          </a:bodyPr>
          <a:lstStyle/>
          <a:p>
            <a:pPr eaLnBrk="1" hangingPunct="1"/>
            <a:r>
              <a:rPr lang="en-GB" altLang="en-US"/>
              <a:t>Cold treatment</a:t>
            </a:r>
          </a:p>
        </p:txBody>
      </p:sp>
      <p:sp>
        <p:nvSpPr>
          <p:cNvPr id="72707" name="Content Placeholder 2">
            <a:extLst>
              <a:ext uri="{FF2B5EF4-FFF2-40B4-BE49-F238E27FC236}">
                <a16:creationId xmlns:a16="http://schemas.microsoft.com/office/drawing/2014/main" id="{EBDED1D2-84AC-417B-955A-87176139C792}"/>
              </a:ext>
            </a:extLst>
          </p:cNvPr>
          <p:cNvSpPr>
            <a:spLocks noGrp="1"/>
          </p:cNvSpPr>
          <p:nvPr>
            <p:ph idx="1"/>
          </p:nvPr>
        </p:nvSpPr>
        <p:spPr>
          <a:xfrm>
            <a:off x="457200" y="836613"/>
            <a:ext cx="7467600" cy="5637212"/>
          </a:xfrm>
        </p:spPr>
        <p:txBody>
          <a:bodyPr/>
          <a:lstStyle/>
          <a:p>
            <a:pPr eaLnBrk="1" hangingPunct="1"/>
            <a:r>
              <a:rPr lang="en-US" altLang="en-US" b="1"/>
              <a:t>Freezing</a:t>
            </a:r>
            <a:r>
              <a:rPr lang="en-US" altLang="en-US"/>
              <a:t> </a:t>
            </a:r>
          </a:p>
          <a:p>
            <a:pPr eaLnBrk="1" hangingPunct="1">
              <a:buFontTx/>
              <a:buChar char="-"/>
            </a:pPr>
            <a:r>
              <a:rPr lang="en-US" altLang="en-US"/>
              <a:t>The most satisfactory method currently available for long-term preservation of food. </a:t>
            </a:r>
          </a:p>
          <a:p>
            <a:pPr eaLnBrk="1" hangingPunct="1">
              <a:buFontTx/>
              <a:buChar char="-"/>
            </a:pPr>
            <a:r>
              <a:rPr lang="en-US" altLang="en-US"/>
              <a:t>When properly done, freezing is effective for retaining the colour, texture, flavour and nutritive value. </a:t>
            </a:r>
          </a:p>
          <a:p>
            <a:pPr eaLnBrk="1" hangingPunct="1">
              <a:buFontTx/>
              <a:buChar char="-"/>
            </a:pPr>
            <a:r>
              <a:rPr lang="en-US" altLang="en-US"/>
              <a:t>Food must be deep-frozen at 0-4°C to remain palatable. This keeps food fresh for weeks or months.</a:t>
            </a:r>
            <a:br>
              <a:rPr lang="en-US" altLang="en-US"/>
            </a:br>
            <a:endParaRPr lang="en-US" altLang="en-US"/>
          </a:p>
          <a:p>
            <a:pPr eaLnBrk="1" hangingPunct="1"/>
            <a:endParaRPr lang="en-GB" altLang="en-US"/>
          </a:p>
        </p:txBody>
      </p:sp>
      <p:sp>
        <p:nvSpPr>
          <p:cNvPr id="5" name="Slide Number Placeholder 1">
            <a:extLst>
              <a:ext uri="{FF2B5EF4-FFF2-40B4-BE49-F238E27FC236}">
                <a16:creationId xmlns:a16="http://schemas.microsoft.com/office/drawing/2014/main" id="{E4FFC56B-27BE-4346-BE3C-FB8E63FE7142}"/>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362E9450-E3B9-4888-92FE-5AE34EF86861}"/>
              </a:ext>
            </a:extLst>
          </p:cNvPr>
          <p:cNvSpPr>
            <a:spLocks noGrp="1"/>
          </p:cNvSpPr>
          <p:nvPr>
            <p:ph type="title"/>
          </p:nvPr>
        </p:nvSpPr>
        <p:spPr/>
        <p:txBody>
          <a:bodyPr/>
          <a:lstStyle/>
          <a:p>
            <a:pPr eaLnBrk="1" hangingPunct="1"/>
            <a:r>
              <a:rPr lang="en-GB" altLang="en-US"/>
              <a:t>Cold treatment cont..</a:t>
            </a:r>
          </a:p>
        </p:txBody>
      </p:sp>
      <p:sp>
        <p:nvSpPr>
          <p:cNvPr id="73731" name="Content Placeholder 2">
            <a:extLst>
              <a:ext uri="{FF2B5EF4-FFF2-40B4-BE49-F238E27FC236}">
                <a16:creationId xmlns:a16="http://schemas.microsoft.com/office/drawing/2014/main" id="{457F3095-A6C1-41AF-ADC8-0E15F7386ED5}"/>
              </a:ext>
            </a:extLst>
          </p:cNvPr>
          <p:cNvSpPr>
            <a:spLocks noGrp="1"/>
          </p:cNvSpPr>
          <p:nvPr>
            <p:ph idx="1"/>
          </p:nvPr>
        </p:nvSpPr>
        <p:spPr/>
        <p:txBody>
          <a:bodyPr/>
          <a:lstStyle/>
          <a:p>
            <a:pPr eaLnBrk="1" hangingPunct="1"/>
            <a:r>
              <a:rPr lang="en-US" altLang="en-US" b="1"/>
              <a:t>Salting</a:t>
            </a:r>
          </a:p>
          <a:p>
            <a:pPr eaLnBrk="1" hangingPunct="1">
              <a:buFontTx/>
              <a:buChar char="-"/>
            </a:pPr>
            <a:r>
              <a:rPr lang="en-US" altLang="en-US"/>
              <a:t>This is the saturation of food with salt or sugar, for example, ham, jam and jelly. </a:t>
            </a:r>
          </a:p>
          <a:p>
            <a:pPr eaLnBrk="1" hangingPunct="1">
              <a:buFontTx/>
              <a:buChar char="-"/>
            </a:pPr>
            <a:r>
              <a:rPr lang="en-US" altLang="en-US"/>
              <a:t>The added solute reduces microbial activity due to its dehydrating effect. </a:t>
            </a:r>
            <a:br>
              <a:rPr lang="en-US" altLang="en-US"/>
            </a:br>
            <a:endParaRPr lang="en-US" altLang="en-US"/>
          </a:p>
          <a:p>
            <a:pPr eaLnBrk="1" hangingPunct="1">
              <a:buFont typeface="Wingdings" panose="05000000000000000000" pitchFamily="2" charset="2"/>
              <a:buNone/>
            </a:pPr>
            <a:br>
              <a:rPr lang="en-US" altLang="en-US"/>
            </a:br>
            <a:endParaRPr lang="en-US" altLang="en-US"/>
          </a:p>
          <a:p>
            <a:pPr eaLnBrk="1" hangingPunct="1"/>
            <a:endParaRPr lang="en-GB" altLang="en-US"/>
          </a:p>
        </p:txBody>
      </p:sp>
      <p:sp>
        <p:nvSpPr>
          <p:cNvPr id="5" name="Slide Number Placeholder 1">
            <a:extLst>
              <a:ext uri="{FF2B5EF4-FFF2-40B4-BE49-F238E27FC236}">
                <a16:creationId xmlns:a16="http://schemas.microsoft.com/office/drawing/2014/main" id="{C0F6933B-96D0-40C0-94EE-31FB68AC8451}"/>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2800" b="1" dirty="0">
                <a:solidFill>
                  <a:srgbClr val="00B050"/>
                </a:solidFill>
              </a:rPr>
              <a:t>Definitions:</a:t>
            </a:r>
          </a:p>
          <a:p>
            <a:pPr marL="0" indent="0" algn="just">
              <a:lnSpc>
                <a:spcPct val="120000"/>
              </a:lnSpc>
              <a:spcBef>
                <a:spcPts val="0"/>
              </a:spcBef>
              <a:buClrTx/>
              <a:buNone/>
            </a:pPr>
            <a:r>
              <a:rPr lang="en-US" sz="2800" b="1" dirty="0">
                <a:solidFill>
                  <a:schemeClr val="tx1"/>
                </a:solidFill>
              </a:rPr>
              <a:t>Environmental Health: </a:t>
            </a:r>
          </a:p>
          <a:p>
            <a:pPr algn="just">
              <a:lnSpc>
                <a:spcPct val="120000"/>
              </a:lnSpc>
              <a:spcBef>
                <a:spcPts val="0"/>
              </a:spcBef>
              <a:buClrTx/>
              <a:buFont typeface="Wingdings" panose="05000000000000000000" pitchFamily="2" charset="2"/>
              <a:buChar char="q"/>
            </a:pPr>
            <a:r>
              <a:rPr lang="en-US" sz="2800" dirty="0">
                <a:solidFill>
                  <a:schemeClr val="tx1"/>
                </a:solidFill>
              </a:rPr>
              <a:t>Comprises those aspects of human health, including quality of life, that are determined by physical, chemical, biological, social, and psychosocial factors in the natural environment. Or </a:t>
            </a:r>
          </a:p>
          <a:p>
            <a:pPr algn="just">
              <a:lnSpc>
                <a:spcPct val="120000"/>
              </a:lnSpc>
              <a:spcBef>
                <a:spcPts val="0"/>
              </a:spcBef>
              <a:buClrTx/>
              <a:buFont typeface="Wingdings" panose="05000000000000000000" pitchFamily="2" charset="2"/>
              <a:buChar char="q"/>
            </a:pPr>
            <a:r>
              <a:rPr lang="en-US" sz="2800" dirty="0">
                <a:solidFill>
                  <a:schemeClr val="tx1"/>
                </a:solidFill>
              </a:rPr>
              <a:t>It also refers to the theory and practice of assessing, correcting, controlling, and preventing those factors in the environment that can potentially affect adversely the health of present and future generations.</a:t>
            </a:r>
          </a:p>
          <a:p>
            <a:pPr marL="0" indent="0" algn="just">
              <a:lnSpc>
                <a:spcPct val="120000"/>
              </a:lnSpc>
              <a:spcBef>
                <a:spcPts val="0"/>
              </a:spcBef>
              <a:buClrTx/>
              <a:buNone/>
            </a:pPr>
            <a:r>
              <a:rPr lang="en-US" sz="2800" b="1" dirty="0"/>
              <a:t>Community health</a:t>
            </a:r>
          </a:p>
          <a:p>
            <a:pPr algn="just">
              <a:lnSpc>
                <a:spcPct val="120000"/>
              </a:lnSpc>
              <a:spcBef>
                <a:spcPts val="0"/>
              </a:spcBef>
              <a:buClrTx/>
              <a:buFont typeface="Wingdings" panose="05000000000000000000" pitchFamily="2" charset="2"/>
              <a:buChar char="q"/>
            </a:pPr>
            <a:r>
              <a:rPr lang="en-US" sz="2800" dirty="0"/>
              <a:t>This is the science and art of preventing disease, prolonging life and health efficacy through organized community effort. Or </a:t>
            </a:r>
          </a:p>
          <a:p>
            <a:pPr algn="just">
              <a:lnSpc>
                <a:spcPct val="120000"/>
              </a:lnSpc>
              <a:spcBef>
                <a:spcPts val="0"/>
              </a:spcBef>
              <a:buClrTx/>
              <a:buFont typeface="Wingdings" panose="05000000000000000000" pitchFamily="2" charset="2"/>
              <a:buChar char="q"/>
            </a:pPr>
            <a:r>
              <a:rPr lang="en-US" sz="2800" dirty="0"/>
              <a:t>It’s the science and art of promoting health and preventing diseases through organized community participation.</a:t>
            </a:r>
          </a:p>
          <a:p>
            <a:pPr algn="just">
              <a:lnSpc>
                <a:spcPct val="120000"/>
              </a:lnSpc>
              <a:spcBef>
                <a:spcPts val="0"/>
              </a:spcBef>
              <a:buClrTx/>
              <a:buFont typeface="Wingdings" panose="05000000000000000000" pitchFamily="2" charset="2"/>
              <a:buChar char="q"/>
            </a:pPr>
            <a:r>
              <a:rPr lang="en-US" sz="3100" b="1" dirty="0"/>
              <a:t>Environment: </a:t>
            </a:r>
            <a:r>
              <a:rPr lang="en-US" sz="3100" dirty="0"/>
              <a:t>The sum total of all surroundings of a living organism, including natural forces and other living things, which provide conditions for development and growth as well as of danger and damage.</a:t>
            </a:r>
          </a:p>
          <a:p>
            <a:pPr algn="just">
              <a:lnSpc>
                <a:spcPct val="120000"/>
              </a:lnSpc>
              <a:spcBef>
                <a:spcPts val="0"/>
              </a:spcBef>
              <a:buClrTx/>
              <a:buFont typeface="Wingdings" panose="05000000000000000000" pitchFamily="2" charset="2"/>
              <a:buChar char="q"/>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149422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0DBFA2B3-996C-4090-A65E-41CED02027D5}"/>
              </a:ext>
            </a:extLst>
          </p:cNvPr>
          <p:cNvSpPr>
            <a:spLocks noGrp="1"/>
          </p:cNvSpPr>
          <p:nvPr>
            <p:ph type="title"/>
          </p:nvPr>
        </p:nvSpPr>
        <p:spPr>
          <a:xfrm>
            <a:off x="457200" y="0"/>
            <a:ext cx="7467600" cy="908050"/>
          </a:xfrm>
        </p:spPr>
        <p:txBody>
          <a:bodyPr/>
          <a:lstStyle/>
          <a:p>
            <a:pPr eaLnBrk="1" hangingPunct="1"/>
            <a:r>
              <a:rPr lang="en-US" altLang="en-US"/>
              <a:t>Food Safety</a:t>
            </a:r>
            <a:endParaRPr lang="en-GB" altLang="en-US"/>
          </a:p>
        </p:txBody>
      </p:sp>
      <p:sp>
        <p:nvSpPr>
          <p:cNvPr id="3" name="Content Placeholder 2">
            <a:extLst>
              <a:ext uri="{FF2B5EF4-FFF2-40B4-BE49-F238E27FC236}">
                <a16:creationId xmlns:a16="http://schemas.microsoft.com/office/drawing/2014/main" id="{EFA27118-F35E-4091-8BE7-BB65B965DFEA}"/>
              </a:ext>
            </a:extLst>
          </p:cNvPr>
          <p:cNvSpPr>
            <a:spLocks noGrp="1"/>
          </p:cNvSpPr>
          <p:nvPr>
            <p:ph idx="1"/>
          </p:nvPr>
        </p:nvSpPr>
        <p:spPr>
          <a:xfrm>
            <a:off x="468313" y="1125538"/>
            <a:ext cx="8229600" cy="5256212"/>
          </a:xfrm>
        </p:spPr>
        <p:txBody>
          <a:bodyPr rtlCol="0">
            <a:normAutofit/>
          </a:bodyPr>
          <a:lstStyle/>
          <a:p>
            <a:pPr marL="274320" indent="-274320" eaLnBrk="1" fontAlgn="auto" hangingPunct="1">
              <a:spcAft>
                <a:spcPts val="0"/>
              </a:spcAft>
              <a:buFont typeface="Wingdings"/>
              <a:buChar char=""/>
              <a:defRPr/>
            </a:pPr>
            <a:r>
              <a:rPr lang="en-US" b="1" dirty="0"/>
              <a:t>Health:</a:t>
            </a:r>
            <a:r>
              <a:rPr lang="en-US" dirty="0"/>
              <a:t> Individuals suffering from respiratory </a:t>
            </a:r>
            <a:r>
              <a:rPr lang="en-US" b="1" dirty="0"/>
              <a:t>infections</a:t>
            </a:r>
            <a:r>
              <a:rPr lang="en-US" dirty="0"/>
              <a:t> such as colds or sore throat as well as people with infected cuts, skin eruptions and diarrheal diseases like dysentery and typhoid should not work with food until they get well. </a:t>
            </a:r>
          </a:p>
          <a:p>
            <a:pPr marL="274320" indent="-274320" eaLnBrk="1" fontAlgn="auto" hangingPunct="1">
              <a:spcAft>
                <a:spcPts val="0"/>
              </a:spcAft>
              <a:buFont typeface="Wingdings"/>
              <a:buChar char=""/>
              <a:defRPr/>
            </a:pPr>
            <a:r>
              <a:rPr lang="en-US" b="1" dirty="0"/>
              <a:t>Clothing</a:t>
            </a:r>
          </a:p>
          <a:p>
            <a:pPr marL="274320" indent="-274320" eaLnBrk="1" fontAlgn="auto" hangingPunct="1">
              <a:spcAft>
                <a:spcPts val="0"/>
              </a:spcAft>
              <a:buFont typeface="Wingdings" pitchFamily="2" charset="2"/>
              <a:buChar char="q"/>
              <a:defRPr/>
            </a:pPr>
            <a:r>
              <a:rPr lang="en-US" dirty="0"/>
              <a:t>Wear clean washable outer garments. </a:t>
            </a:r>
          </a:p>
          <a:p>
            <a:pPr marL="274320" indent="-274320" eaLnBrk="1" fontAlgn="auto" hangingPunct="1">
              <a:spcAft>
                <a:spcPts val="0"/>
              </a:spcAft>
              <a:buFont typeface="Wingdings" pitchFamily="2" charset="2"/>
              <a:buChar char="q"/>
              <a:defRPr/>
            </a:pPr>
            <a:r>
              <a:rPr lang="en-US" dirty="0"/>
              <a:t>Every worker in the kitchen or washing dishes should wear a clean </a:t>
            </a:r>
            <a:r>
              <a:rPr lang="en-US" b="1" dirty="0"/>
              <a:t>uniform</a:t>
            </a:r>
            <a:r>
              <a:rPr lang="en-US" dirty="0"/>
              <a:t> or apron</a:t>
            </a:r>
          </a:p>
          <a:p>
            <a:pPr marL="274320" indent="-274320" eaLnBrk="1" fontAlgn="auto" hangingPunct="1">
              <a:spcAft>
                <a:spcPts val="0"/>
              </a:spcAft>
              <a:buFont typeface="Wingdings" pitchFamily="2" charset="2"/>
              <a:buChar char="q"/>
              <a:defRPr/>
            </a:pPr>
            <a:r>
              <a:rPr lang="en-US" b="1" dirty="0"/>
              <a:t>Head Covering</a:t>
            </a:r>
            <a:br>
              <a:rPr lang="en-US" b="1" dirty="0"/>
            </a:br>
            <a:r>
              <a:rPr lang="en-US" dirty="0"/>
              <a:t>To avoid hair from getting into food, hair bands, caps or nets should be used to cover the head when handling food.</a:t>
            </a:r>
            <a:br>
              <a:rPr lang="en-US" dirty="0"/>
            </a:br>
            <a:endParaRPr lang="en-US" dirty="0"/>
          </a:p>
        </p:txBody>
      </p:sp>
      <p:sp>
        <p:nvSpPr>
          <p:cNvPr id="5" name="Slide Number Placeholder 1">
            <a:extLst>
              <a:ext uri="{FF2B5EF4-FFF2-40B4-BE49-F238E27FC236}">
                <a16:creationId xmlns:a16="http://schemas.microsoft.com/office/drawing/2014/main" id="{8735CCA3-78F2-4852-95C3-601996FC56FE}"/>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8AE79978-9332-400A-9436-4253FBDEFF1F}"/>
              </a:ext>
            </a:extLst>
          </p:cNvPr>
          <p:cNvSpPr>
            <a:spLocks noGrp="1"/>
          </p:cNvSpPr>
          <p:nvPr>
            <p:ph type="title"/>
          </p:nvPr>
        </p:nvSpPr>
        <p:spPr/>
        <p:txBody>
          <a:bodyPr/>
          <a:lstStyle/>
          <a:p>
            <a:pPr eaLnBrk="1" hangingPunct="1"/>
            <a:r>
              <a:rPr lang="en-US" altLang="en-US"/>
              <a:t>Food Safety cont…</a:t>
            </a:r>
            <a:endParaRPr lang="en-GB" altLang="en-US"/>
          </a:p>
        </p:txBody>
      </p:sp>
      <p:sp>
        <p:nvSpPr>
          <p:cNvPr id="75779" name="Content Placeholder 2">
            <a:extLst>
              <a:ext uri="{FF2B5EF4-FFF2-40B4-BE49-F238E27FC236}">
                <a16:creationId xmlns:a16="http://schemas.microsoft.com/office/drawing/2014/main" id="{D9A6D89F-92BF-43B8-9D81-2E5B053CBBE6}"/>
              </a:ext>
            </a:extLst>
          </p:cNvPr>
          <p:cNvSpPr>
            <a:spLocks noGrp="1"/>
          </p:cNvSpPr>
          <p:nvPr>
            <p:ph idx="1"/>
          </p:nvPr>
        </p:nvSpPr>
        <p:spPr>
          <a:xfrm>
            <a:off x="457200" y="1412875"/>
            <a:ext cx="8229600" cy="4713288"/>
          </a:xfrm>
        </p:spPr>
        <p:txBody>
          <a:bodyPr/>
          <a:lstStyle/>
          <a:p>
            <a:pPr eaLnBrk="1" hangingPunct="1"/>
            <a:r>
              <a:rPr lang="en-US" altLang="en-US" b="1"/>
              <a:t>Personal Hygiene: </a:t>
            </a:r>
            <a:r>
              <a:rPr lang="en-US" altLang="en-US"/>
              <a:t>Individuals handling food should:</a:t>
            </a:r>
          </a:p>
          <a:p>
            <a:pPr eaLnBrk="1" hangingPunct="1">
              <a:buFont typeface="Wingdings" panose="05000000000000000000" pitchFamily="2" charset="2"/>
              <a:buChar char="q"/>
            </a:pPr>
            <a:r>
              <a:rPr lang="en-US" altLang="en-US"/>
              <a:t>Wash hands before handling the food</a:t>
            </a:r>
          </a:p>
          <a:p>
            <a:pPr eaLnBrk="1" hangingPunct="1">
              <a:buFont typeface="Wingdings" panose="05000000000000000000" pitchFamily="2" charset="2"/>
              <a:buChar char="q"/>
            </a:pPr>
            <a:r>
              <a:rPr lang="en-US" altLang="en-US"/>
              <a:t>A daily bath </a:t>
            </a:r>
          </a:p>
          <a:p>
            <a:pPr eaLnBrk="1" hangingPunct="1">
              <a:buFont typeface="Wingdings" panose="05000000000000000000" pitchFamily="2" charset="2"/>
              <a:buChar char="q"/>
            </a:pPr>
            <a:r>
              <a:rPr lang="en-US" altLang="en-US"/>
              <a:t>Use clean utensils </a:t>
            </a:r>
          </a:p>
          <a:p>
            <a:pPr eaLnBrk="1" hangingPunct="1">
              <a:buFont typeface="Wingdings" panose="05000000000000000000" pitchFamily="2" charset="2"/>
              <a:buChar char="q"/>
            </a:pPr>
            <a:r>
              <a:rPr lang="en-US" altLang="en-US"/>
              <a:t>Avoid habits such as nose picking</a:t>
            </a:r>
          </a:p>
          <a:p>
            <a:pPr eaLnBrk="1" hangingPunct="1">
              <a:buFont typeface="Wingdings" panose="05000000000000000000" pitchFamily="2" charset="2"/>
              <a:buChar char="q"/>
            </a:pPr>
            <a:r>
              <a:rPr lang="en-US" altLang="en-US"/>
              <a:t> Nails should be kept short and clean.</a:t>
            </a:r>
            <a:br>
              <a:rPr lang="en-US" altLang="en-US"/>
            </a:br>
            <a:endParaRPr lang="en-US" altLang="en-US"/>
          </a:p>
          <a:p>
            <a:pPr eaLnBrk="1" hangingPunct="1">
              <a:buFont typeface="Wingdings" panose="05000000000000000000" pitchFamily="2" charset="2"/>
              <a:buNone/>
            </a:pPr>
            <a:endParaRPr lang="en-GB" altLang="en-US"/>
          </a:p>
          <a:p>
            <a:pPr eaLnBrk="1" hangingPunct="1"/>
            <a:endParaRPr lang="en-GB" altLang="en-US"/>
          </a:p>
        </p:txBody>
      </p:sp>
      <p:sp>
        <p:nvSpPr>
          <p:cNvPr id="5" name="Slide Number Placeholder 1">
            <a:extLst>
              <a:ext uri="{FF2B5EF4-FFF2-40B4-BE49-F238E27FC236}">
                <a16:creationId xmlns:a16="http://schemas.microsoft.com/office/drawing/2014/main" id="{6150AE0C-41EC-431C-8824-35BE52531ED4}"/>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65F83F6F-95DA-431E-9B7D-D4FEAB974BF6}"/>
              </a:ext>
            </a:extLst>
          </p:cNvPr>
          <p:cNvSpPr>
            <a:spLocks noGrp="1"/>
          </p:cNvSpPr>
          <p:nvPr>
            <p:ph type="title"/>
          </p:nvPr>
        </p:nvSpPr>
        <p:spPr/>
        <p:txBody>
          <a:bodyPr/>
          <a:lstStyle/>
          <a:p>
            <a:pPr eaLnBrk="1" hangingPunct="1"/>
            <a:r>
              <a:rPr lang="en-US" altLang="en-US"/>
              <a:t>Food Safety cont…</a:t>
            </a:r>
            <a:endParaRPr lang="en-GB" altLang="en-US"/>
          </a:p>
        </p:txBody>
      </p:sp>
      <p:sp>
        <p:nvSpPr>
          <p:cNvPr id="76803" name="Content Placeholder 2">
            <a:extLst>
              <a:ext uri="{FF2B5EF4-FFF2-40B4-BE49-F238E27FC236}">
                <a16:creationId xmlns:a16="http://schemas.microsoft.com/office/drawing/2014/main" id="{9D1F13D0-D2C3-4E8E-9859-9BF2A44A4F8A}"/>
              </a:ext>
            </a:extLst>
          </p:cNvPr>
          <p:cNvSpPr>
            <a:spLocks noGrp="1"/>
          </p:cNvSpPr>
          <p:nvPr>
            <p:ph idx="1"/>
          </p:nvPr>
        </p:nvSpPr>
        <p:spPr/>
        <p:txBody>
          <a:bodyPr/>
          <a:lstStyle/>
          <a:p>
            <a:pPr eaLnBrk="1" hangingPunct="1">
              <a:buFont typeface="Wingdings" panose="05000000000000000000" pitchFamily="2" charset="2"/>
              <a:buNone/>
            </a:pPr>
            <a:r>
              <a:rPr lang="en-US" altLang="en-US" b="1"/>
              <a:t>Proper Food storage and preparation</a:t>
            </a:r>
            <a:endParaRPr lang="en-US" altLang="en-US"/>
          </a:p>
          <a:p>
            <a:pPr eaLnBrk="1" hangingPunct="1">
              <a:buFont typeface="Wingdings" panose="05000000000000000000" pitchFamily="2" charset="2"/>
              <a:buChar char="ü"/>
            </a:pPr>
            <a:r>
              <a:rPr lang="en-US" altLang="en-US"/>
              <a:t>Raw food should be separated from cooked food. </a:t>
            </a:r>
          </a:p>
          <a:p>
            <a:pPr eaLnBrk="1" hangingPunct="1">
              <a:buFont typeface="Wingdings" panose="05000000000000000000" pitchFamily="2" charset="2"/>
              <a:buChar char="ü"/>
            </a:pPr>
            <a:r>
              <a:rPr lang="en-US" altLang="en-US"/>
              <a:t>All vegetables should be cleaned thoroughly before preparation for cooking. </a:t>
            </a:r>
          </a:p>
          <a:p>
            <a:pPr eaLnBrk="1" hangingPunct="1">
              <a:buFont typeface="Wingdings" panose="05000000000000000000" pitchFamily="2" charset="2"/>
              <a:buChar char="ü"/>
            </a:pPr>
            <a:r>
              <a:rPr lang="en-US" altLang="en-US"/>
              <a:t>Fruits should be washed before eating. </a:t>
            </a:r>
          </a:p>
          <a:p>
            <a:pPr eaLnBrk="1" hangingPunct="1">
              <a:buFont typeface="Wingdings" panose="05000000000000000000" pitchFamily="2" charset="2"/>
              <a:buChar char="ü"/>
            </a:pPr>
            <a:r>
              <a:rPr lang="en-US" altLang="en-US"/>
              <a:t>The food should be hygienically prepared and cooked adequately. </a:t>
            </a:r>
          </a:p>
          <a:p>
            <a:pPr eaLnBrk="1" hangingPunct="1">
              <a:buFont typeface="Wingdings" panose="05000000000000000000" pitchFamily="2" charset="2"/>
              <a:buChar char="ü"/>
            </a:pPr>
            <a:r>
              <a:rPr lang="en-US" altLang="en-US"/>
              <a:t>All food utensils should be cleaned properly after use and left to dry before being stored in a clean place.</a:t>
            </a:r>
          </a:p>
          <a:p>
            <a:pPr eaLnBrk="1" hangingPunct="1"/>
            <a:endParaRPr lang="en-GB" altLang="en-US"/>
          </a:p>
        </p:txBody>
      </p:sp>
      <p:sp>
        <p:nvSpPr>
          <p:cNvPr id="5" name="Slide Number Placeholder 1">
            <a:extLst>
              <a:ext uri="{FF2B5EF4-FFF2-40B4-BE49-F238E27FC236}">
                <a16:creationId xmlns:a16="http://schemas.microsoft.com/office/drawing/2014/main" id="{27227021-D8E9-4FC1-886C-563607DFC6E9}"/>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36CCBD3-F7F5-4B1D-8154-EBAFB23537B0}"/>
              </a:ext>
            </a:extLst>
          </p:cNvPr>
          <p:cNvSpPr>
            <a:spLocks noGrp="1"/>
          </p:cNvSpPr>
          <p:nvPr>
            <p:ph type="title"/>
          </p:nvPr>
        </p:nvSpPr>
        <p:spPr/>
        <p:txBody>
          <a:bodyPr/>
          <a:lstStyle/>
          <a:p>
            <a:pPr eaLnBrk="1" hangingPunct="1"/>
            <a:r>
              <a:rPr lang="en-US" altLang="en-US"/>
              <a:t>Food Safety cont…</a:t>
            </a:r>
            <a:endParaRPr lang="en-GB" altLang="en-US"/>
          </a:p>
        </p:txBody>
      </p:sp>
      <p:sp>
        <p:nvSpPr>
          <p:cNvPr id="77827" name="Content Placeholder 2">
            <a:extLst>
              <a:ext uri="{FF2B5EF4-FFF2-40B4-BE49-F238E27FC236}">
                <a16:creationId xmlns:a16="http://schemas.microsoft.com/office/drawing/2014/main" id="{1D62A2F2-6E72-4558-8571-76FC200F197F}"/>
              </a:ext>
            </a:extLst>
          </p:cNvPr>
          <p:cNvSpPr>
            <a:spLocks noGrp="1"/>
          </p:cNvSpPr>
          <p:nvPr>
            <p:ph idx="1"/>
          </p:nvPr>
        </p:nvSpPr>
        <p:spPr/>
        <p:txBody>
          <a:bodyPr/>
          <a:lstStyle/>
          <a:p>
            <a:pPr eaLnBrk="1" hangingPunct="1">
              <a:buFont typeface="Wingdings" panose="05000000000000000000" pitchFamily="2" charset="2"/>
              <a:buNone/>
            </a:pPr>
            <a:r>
              <a:rPr lang="en-US" altLang="en-US" b="1"/>
              <a:t>Proper environment</a:t>
            </a:r>
          </a:p>
          <a:p>
            <a:pPr eaLnBrk="1" hangingPunct="1">
              <a:buFont typeface="Wingdings" panose="05000000000000000000" pitchFamily="2" charset="2"/>
              <a:buChar char="ü"/>
            </a:pPr>
            <a:r>
              <a:rPr lang="en-US" altLang="en-US"/>
              <a:t>The environment pertaining to the preparation of food should be clean throughout. </a:t>
            </a:r>
          </a:p>
          <a:p>
            <a:pPr eaLnBrk="1" hangingPunct="1">
              <a:buFont typeface="Wingdings" panose="05000000000000000000" pitchFamily="2" charset="2"/>
              <a:buChar char="ü"/>
            </a:pPr>
            <a:r>
              <a:rPr lang="en-US" altLang="en-US"/>
              <a:t>The area should be dust free.</a:t>
            </a:r>
          </a:p>
          <a:p>
            <a:pPr eaLnBrk="1" hangingPunct="1">
              <a:buFont typeface="Wingdings" panose="05000000000000000000" pitchFamily="2" charset="2"/>
              <a:buChar char="ü"/>
            </a:pPr>
            <a:r>
              <a:rPr lang="en-US" altLang="en-US"/>
              <a:t> The facility itself should be clean and with adequate ventilation and lighting.</a:t>
            </a:r>
            <a:br>
              <a:rPr lang="en-US" altLang="en-US"/>
            </a:br>
            <a:endParaRPr lang="en-US" altLang="en-US"/>
          </a:p>
          <a:p>
            <a:pPr eaLnBrk="1" hangingPunct="1"/>
            <a:endParaRPr lang="en-GB" altLang="en-US"/>
          </a:p>
        </p:txBody>
      </p:sp>
      <p:sp>
        <p:nvSpPr>
          <p:cNvPr id="5" name="Slide Number Placeholder 1">
            <a:extLst>
              <a:ext uri="{FF2B5EF4-FFF2-40B4-BE49-F238E27FC236}">
                <a16:creationId xmlns:a16="http://schemas.microsoft.com/office/drawing/2014/main" id="{976092DF-33D2-438E-A5A7-D72143ECE79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7DF4E324-AD91-419B-A393-54ECA43DC545}"/>
              </a:ext>
            </a:extLst>
          </p:cNvPr>
          <p:cNvSpPr>
            <a:spLocks noGrp="1"/>
          </p:cNvSpPr>
          <p:nvPr>
            <p:ph type="title"/>
          </p:nvPr>
        </p:nvSpPr>
        <p:spPr>
          <a:xfrm>
            <a:off x="457200" y="274638"/>
            <a:ext cx="7467600" cy="777875"/>
          </a:xfrm>
        </p:spPr>
        <p:txBody>
          <a:bodyPr/>
          <a:lstStyle/>
          <a:p>
            <a:pPr eaLnBrk="1" hangingPunct="1"/>
            <a:r>
              <a:rPr lang="en-US" altLang="en-US"/>
              <a:t>Food Safety Regulations </a:t>
            </a:r>
            <a:endParaRPr lang="en-GB" altLang="en-US"/>
          </a:p>
        </p:txBody>
      </p:sp>
      <p:sp>
        <p:nvSpPr>
          <p:cNvPr id="78851" name="Content Placeholder 2">
            <a:extLst>
              <a:ext uri="{FF2B5EF4-FFF2-40B4-BE49-F238E27FC236}">
                <a16:creationId xmlns:a16="http://schemas.microsoft.com/office/drawing/2014/main" id="{B59FA892-E1BB-4994-BE09-E9472237A94D}"/>
              </a:ext>
            </a:extLst>
          </p:cNvPr>
          <p:cNvSpPr>
            <a:spLocks noGrp="1"/>
          </p:cNvSpPr>
          <p:nvPr>
            <p:ph idx="1"/>
          </p:nvPr>
        </p:nvSpPr>
        <p:spPr>
          <a:xfrm>
            <a:off x="457200" y="1196975"/>
            <a:ext cx="7467600" cy="5276850"/>
          </a:xfrm>
        </p:spPr>
        <p:txBody>
          <a:bodyPr/>
          <a:lstStyle/>
          <a:p>
            <a:pPr eaLnBrk="1" hangingPunct="1"/>
            <a:r>
              <a:rPr lang="en-US" altLang="en-US" b="1"/>
              <a:t>Meat: </a:t>
            </a:r>
            <a:r>
              <a:rPr lang="en-US" altLang="en-US"/>
              <a:t>it is important to inspect  slaughterhouses and butcheries. </a:t>
            </a:r>
          </a:p>
          <a:p>
            <a:pPr eaLnBrk="1" hangingPunct="1"/>
            <a:r>
              <a:rPr lang="en-US" altLang="en-US" b="1"/>
              <a:t>Milk</a:t>
            </a:r>
            <a:r>
              <a:rPr lang="en-US" altLang="en-US"/>
              <a:t>: </a:t>
            </a:r>
          </a:p>
          <a:p>
            <a:pPr eaLnBrk="1" hangingPunct="1">
              <a:buFont typeface="Wingdings" panose="05000000000000000000" pitchFamily="2" charset="2"/>
              <a:buChar char="Ø"/>
            </a:pPr>
            <a:r>
              <a:rPr lang="en-US" altLang="en-US"/>
              <a:t>Inspection of shops where milk is sold.</a:t>
            </a:r>
          </a:p>
          <a:p>
            <a:pPr eaLnBrk="1" hangingPunct="1">
              <a:buFont typeface="Wingdings" panose="05000000000000000000" pitchFamily="2" charset="2"/>
              <a:buChar char="Ø"/>
            </a:pPr>
            <a:r>
              <a:rPr lang="en-US" altLang="en-US"/>
              <a:t>It should be obtained from healthy cows as it can transmit bovine tuberculosis among other diseases. </a:t>
            </a:r>
          </a:p>
          <a:p>
            <a:pPr eaLnBrk="1" hangingPunct="1">
              <a:buFont typeface="Wingdings" panose="05000000000000000000" pitchFamily="2" charset="2"/>
              <a:buChar char="Ø"/>
            </a:pPr>
            <a:r>
              <a:rPr lang="en-US" altLang="en-US"/>
              <a:t>The room for handling milk should be clean, dustless and separate from the barn. </a:t>
            </a:r>
          </a:p>
          <a:p>
            <a:pPr eaLnBrk="1" hangingPunct="1">
              <a:buFont typeface="Wingdings" panose="05000000000000000000" pitchFamily="2" charset="2"/>
              <a:buChar char="Ø"/>
            </a:pPr>
            <a:r>
              <a:rPr lang="en-US" altLang="en-US"/>
              <a:t>The pails, cans, bottles, coolers and other equipment, which comes into contact with the milk, should be thoroughly cleaned.</a:t>
            </a:r>
          </a:p>
          <a:p>
            <a:pPr eaLnBrk="1" hangingPunct="1">
              <a:buFont typeface="Wingdings" panose="05000000000000000000" pitchFamily="2" charset="2"/>
              <a:buNone/>
            </a:pPr>
            <a:endParaRPr lang="en-US" altLang="en-US"/>
          </a:p>
        </p:txBody>
      </p:sp>
      <p:sp>
        <p:nvSpPr>
          <p:cNvPr id="5" name="Slide Number Placeholder 1">
            <a:extLst>
              <a:ext uri="{FF2B5EF4-FFF2-40B4-BE49-F238E27FC236}">
                <a16:creationId xmlns:a16="http://schemas.microsoft.com/office/drawing/2014/main" id="{4F740E0D-D543-4DE3-B411-0B74CDD2A0FB}"/>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A8CBB6DC-C38F-475F-B31E-B7FAD81AC050}"/>
              </a:ext>
            </a:extLst>
          </p:cNvPr>
          <p:cNvSpPr>
            <a:spLocks noGrp="1"/>
          </p:cNvSpPr>
          <p:nvPr>
            <p:ph type="title"/>
          </p:nvPr>
        </p:nvSpPr>
        <p:spPr>
          <a:xfrm>
            <a:off x="457200" y="274638"/>
            <a:ext cx="7467600" cy="561975"/>
          </a:xfrm>
        </p:spPr>
        <p:txBody>
          <a:bodyPr>
            <a:normAutofit fontScale="90000"/>
          </a:bodyPr>
          <a:lstStyle/>
          <a:p>
            <a:pPr eaLnBrk="1" hangingPunct="1"/>
            <a:r>
              <a:rPr lang="en-US" altLang="en-US"/>
              <a:t>Food Safety Regulations cont…</a:t>
            </a:r>
            <a:endParaRPr lang="en-GB" altLang="en-US"/>
          </a:p>
        </p:txBody>
      </p:sp>
      <p:sp>
        <p:nvSpPr>
          <p:cNvPr id="79875" name="Content Placeholder 2">
            <a:extLst>
              <a:ext uri="{FF2B5EF4-FFF2-40B4-BE49-F238E27FC236}">
                <a16:creationId xmlns:a16="http://schemas.microsoft.com/office/drawing/2014/main" id="{21A96E0B-4C06-4190-B8C9-36FC36C7466D}"/>
              </a:ext>
            </a:extLst>
          </p:cNvPr>
          <p:cNvSpPr>
            <a:spLocks noGrp="1"/>
          </p:cNvSpPr>
          <p:nvPr>
            <p:ph idx="1"/>
          </p:nvPr>
        </p:nvSpPr>
        <p:spPr>
          <a:xfrm>
            <a:off x="457200" y="1052513"/>
            <a:ext cx="7467600" cy="5421312"/>
          </a:xfrm>
        </p:spPr>
        <p:txBody>
          <a:bodyPr/>
          <a:lstStyle/>
          <a:p>
            <a:pPr eaLnBrk="1" hangingPunct="1"/>
            <a:r>
              <a:rPr lang="en-US" altLang="en-US" b="1"/>
              <a:t>Homes </a:t>
            </a:r>
            <a:endParaRPr lang="en-US" altLang="en-US"/>
          </a:p>
          <a:p>
            <a:pPr eaLnBrk="1" hangingPunct="1">
              <a:buFont typeface="Wingdings" panose="05000000000000000000" pitchFamily="2" charset="2"/>
              <a:buNone/>
            </a:pPr>
            <a:r>
              <a:rPr lang="en-US" altLang="en-US"/>
              <a:t>These include maintenance of personal hygiene as covered earlier, that is cleaning the utensils, handling them with clean hands, and storing them in clean and dry cupboards or containers.</a:t>
            </a:r>
          </a:p>
          <a:p>
            <a:pPr eaLnBrk="1" hangingPunct="1">
              <a:buFont typeface="Wingdings" panose="05000000000000000000" pitchFamily="2" charset="2"/>
              <a:buNone/>
            </a:pPr>
            <a:br>
              <a:rPr lang="en-US" altLang="en-US"/>
            </a:br>
            <a:endParaRPr lang="en-US" altLang="en-US"/>
          </a:p>
          <a:p>
            <a:pPr eaLnBrk="1" hangingPunct="1"/>
            <a:endParaRPr lang="en-GB" altLang="en-US"/>
          </a:p>
          <a:p>
            <a:pPr eaLnBrk="1" hangingPunct="1"/>
            <a:endParaRPr lang="en-GB" altLang="en-US"/>
          </a:p>
        </p:txBody>
      </p:sp>
      <p:sp>
        <p:nvSpPr>
          <p:cNvPr id="5" name="Slide Number Placeholder 1">
            <a:extLst>
              <a:ext uri="{FF2B5EF4-FFF2-40B4-BE49-F238E27FC236}">
                <a16:creationId xmlns:a16="http://schemas.microsoft.com/office/drawing/2014/main" id="{21D8CBC8-EB0F-4BE6-82C9-2FB79D3509A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76A60F67-BA39-497F-8EF8-D6F027D493F4}"/>
              </a:ext>
            </a:extLst>
          </p:cNvPr>
          <p:cNvSpPr>
            <a:spLocks noGrp="1"/>
          </p:cNvSpPr>
          <p:nvPr>
            <p:ph type="title"/>
          </p:nvPr>
        </p:nvSpPr>
        <p:spPr>
          <a:xfrm>
            <a:off x="457200" y="0"/>
            <a:ext cx="7467600" cy="836613"/>
          </a:xfrm>
        </p:spPr>
        <p:txBody>
          <a:bodyPr/>
          <a:lstStyle/>
          <a:p>
            <a:pPr eaLnBrk="1" hangingPunct="1"/>
            <a:r>
              <a:rPr lang="en-US" altLang="en-US"/>
              <a:t>Food Safety Regulations cont…</a:t>
            </a:r>
            <a:endParaRPr lang="en-GB" altLang="en-US"/>
          </a:p>
        </p:txBody>
      </p:sp>
      <p:sp>
        <p:nvSpPr>
          <p:cNvPr id="3" name="Content Placeholder 2">
            <a:extLst>
              <a:ext uri="{FF2B5EF4-FFF2-40B4-BE49-F238E27FC236}">
                <a16:creationId xmlns:a16="http://schemas.microsoft.com/office/drawing/2014/main" id="{9E625F7C-8388-4F17-BD7C-5D33B48815C6}"/>
              </a:ext>
            </a:extLst>
          </p:cNvPr>
          <p:cNvSpPr>
            <a:spLocks noGrp="1"/>
          </p:cNvSpPr>
          <p:nvPr>
            <p:ph idx="1"/>
          </p:nvPr>
        </p:nvSpPr>
        <p:spPr>
          <a:xfrm>
            <a:off x="457200" y="981075"/>
            <a:ext cx="7467600" cy="5492750"/>
          </a:xfrm>
        </p:spPr>
        <p:txBody>
          <a:bodyPr rtlCol="0">
            <a:normAutofit/>
          </a:bodyPr>
          <a:lstStyle/>
          <a:p>
            <a:pPr marL="274320" indent="-274320" eaLnBrk="1" fontAlgn="auto" hangingPunct="1">
              <a:spcAft>
                <a:spcPts val="0"/>
              </a:spcAft>
              <a:buFont typeface="Wingdings"/>
              <a:buNone/>
              <a:defRPr/>
            </a:pPr>
            <a:r>
              <a:rPr lang="en-US" b="1" dirty="0"/>
              <a:t>Farms and food hygiene</a:t>
            </a:r>
            <a:endParaRPr lang="en-US" dirty="0"/>
          </a:p>
          <a:p>
            <a:pPr marL="274320" indent="-274320" eaLnBrk="1" fontAlgn="auto" hangingPunct="1">
              <a:spcAft>
                <a:spcPts val="0"/>
              </a:spcAft>
              <a:buFont typeface="Wingdings"/>
              <a:buChar char=""/>
              <a:defRPr/>
            </a:pPr>
            <a:r>
              <a:rPr lang="en-US" dirty="0"/>
              <a:t>The community should follow the regulations on the use of insecticides and pesticides in form of sprays and fertilizers. </a:t>
            </a:r>
          </a:p>
          <a:p>
            <a:pPr marL="274320" indent="-274320" eaLnBrk="1" fontAlgn="auto" hangingPunct="1">
              <a:spcAft>
                <a:spcPts val="0"/>
              </a:spcAft>
              <a:buFont typeface="Wingdings"/>
              <a:buChar char=""/>
              <a:defRPr/>
            </a:pPr>
            <a:r>
              <a:rPr lang="en-US" dirty="0"/>
              <a:t>Encourage the community to adhere to the instructions from the agricultural field educators. </a:t>
            </a:r>
          </a:p>
          <a:p>
            <a:pPr marL="274320" indent="-274320" eaLnBrk="1" fontAlgn="auto" hangingPunct="1">
              <a:spcAft>
                <a:spcPts val="0"/>
              </a:spcAft>
              <a:buFont typeface="Wingdings"/>
              <a:buChar char=""/>
              <a:defRPr/>
            </a:pPr>
            <a:r>
              <a:rPr lang="en-US" dirty="0"/>
              <a:t>Teach the community about regulations of food storage and preservation of different types of food. </a:t>
            </a:r>
          </a:p>
          <a:p>
            <a:pPr marL="274320" indent="-274320" eaLnBrk="1" fontAlgn="auto" hangingPunct="1">
              <a:spcAft>
                <a:spcPts val="0"/>
              </a:spcAft>
              <a:buFont typeface="Wingdings"/>
              <a:buChar char=""/>
              <a:defRPr/>
            </a:pPr>
            <a:r>
              <a:rPr lang="en-US" dirty="0"/>
              <a:t>The harvest should be carried out when the crops are completely ripe or ready to facilitate longer preservation.</a:t>
            </a:r>
          </a:p>
          <a:p>
            <a:pPr marL="274320" indent="-274320" eaLnBrk="1" fontAlgn="auto" hangingPunct="1">
              <a:spcAft>
                <a:spcPts val="0"/>
              </a:spcAft>
              <a:buFont typeface="Wingdings"/>
              <a:buChar char=""/>
              <a:defRPr/>
            </a:pPr>
            <a:r>
              <a:rPr lang="en-US" dirty="0"/>
              <a:t>Cereals and legumes should be dried properly before storage to avoid spoilage.</a:t>
            </a:r>
          </a:p>
          <a:p>
            <a:pPr marL="274320" indent="-274320" eaLnBrk="1" fontAlgn="auto" hangingPunct="1">
              <a:spcAft>
                <a:spcPts val="0"/>
              </a:spcAft>
              <a:buFont typeface="Wingdings"/>
              <a:buChar char=""/>
              <a:defRPr/>
            </a:pPr>
            <a:r>
              <a:rPr lang="en-US" dirty="0"/>
              <a:t> All perishable foods should be consumed at the right time.</a:t>
            </a:r>
            <a:endParaRPr lang="en-GB" dirty="0"/>
          </a:p>
        </p:txBody>
      </p:sp>
      <p:sp>
        <p:nvSpPr>
          <p:cNvPr id="5" name="Slide Number Placeholder 1">
            <a:extLst>
              <a:ext uri="{FF2B5EF4-FFF2-40B4-BE49-F238E27FC236}">
                <a16:creationId xmlns:a16="http://schemas.microsoft.com/office/drawing/2014/main" id="{7B4064CA-6D90-4D7E-9778-1FE027D70705}"/>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457F30D6-9A0C-4B5E-A5F3-8E299958C204}"/>
              </a:ext>
            </a:extLst>
          </p:cNvPr>
          <p:cNvSpPr>
            <a:spLocks noGrp="1"/>
          </p:cNvSpPr>
          <p:nvPr>
            <p:ph type="title"/>
          </p:nvPr>
        </p:nvSpPr>
        <p:spPr>
          <a:xfrm>
            <a:off x="457200" y="0"/>
            <a:ext cx="7467600" cy="620713"/>
          </a:xfrm>
        </p:spPr>
        <p:txBody>
          <a:bodyPr>
            <a:normAutofit fontScale="90000"/>
          </a:bodyPr>
          <a:lstStyle/>
          <a:p>
            <a:pPr eaLnBrk="1" hangingPunct="1"/>
            <a:r>
              <a:rPr lang="en-US" altLang="en-US"/>
              <a:t>Food Safety Regulations cont…</a:t>
            </a:r>
            <a:endParaRPr lang="en-GB" altLang="en-US"/>
          </a:p>
        </p:txBody>
      </p:sp>
      <p:sp>
        <p:nvSpPr>
          <p:cNvPr id="3" name="Content Placeholder 2">
            <a:extLst>
              <a:ext uri="{FF2B5EF4-FFF2-40B4-BE49-F238E27FC236}">
                <a16:creationId xmlns:a16="http://schemas.microsoft.com/office/drawing/2014/main" id="{3776870B-D640-4F05-9592-02036B0CB1A8}"/>
              </a:ext>
            </a:extLst>
          </p:cNvPr>
          <p:cNvSpPr>
            <a:spLocks noGrp="1"/>
          </p:cNvSpPr>
          <p:nvPr>
            <p:ph idx="1"/>
          </p:nvPr>
        </p:nvSpPr>
        <p:spPr>
          <a:xfrm>
            <a:off x="457200" y="620713"/>
            <a:ext cx="7467600" cy="5853112"/>
          </a:xfrm>
        </p:spPr>
        <p:txBody>
          <a:bodyPr rtlCol="0">
            <a:normAutofit/>
          </a:bodyPr>
          <a:lstStyle/>
          <a:p>
            <a:pPr marL="274320" indent="-274320" eaLnBrk="1" fontAlgn="auto" hangingPunct="1">
              <a:spcAft>
                <a:spcPts val="0"/>
              </a:spcAft>
              <a:buFont typeface="Wingdings"/>
              <a:buChar char=""/>
              <a:defRPr/>
            </a:pPr>
            <a:r>
              <a:rPr lang="en-US" b="1" dirty="0"/>
              <a:t>Markets and food hygiene</a:t>
            </a:r>
            <a:endParaRPr lang="en-US" dirty="0"/>
          </a:p>
          <a:p>
            <a:pPr marL="274320" indent="-274320" eaLnBrk="1" fontAlgn="auto" hangingPunct="1">
              <a:spcAft>
                <a:spcPts val="0"/>
              </a:spcAft>
              <a:buFont typeface="Wingdings" pitchFamily="2" charset="2"/>
              <a:buChar char="q"/>
              <a:defRPr/>
            </a:pPr>
            <a:r>
              <a:rPr lang="en-US" dirty="0"/>
              <a:t>The markets should be designed in a manner that considers stations where similar types of food should be stored and sold, for example, vegetables of all kinds, dry foods like cereals, fruits and cooked foods. </a:t>
            </a:r>
          </a:p>
          <a:p>
            <a:pPr marL="274320" indent="-274320" eaLnBrk="1" fontAlgn="auto" hangingPunct="1">
              <a:spcAft>
                <a:spcPts val="0"/>
              </a:spcAft>
              <a:buFont typeface="Wingdings" pitchFamily="2" charset="2"/>
              <a:buChar char="q"/>
              <a:defRPr/>
            </a:pPr>
            <a:r>
              <a:rPr lang="en-US" dirty="0"/>
              <a:t>The market should be kept clean and proper refuse disposal maintained. </a:t>
            </a:r>
          </a:p>
          <a:p>
            <a:pPr marL="274320" indent="-274320" eaLnBrk="1" fontAlgn="auto" hangingPunct="1">
              <a:spcAft>
                <a:spcPts val="0"/>
              </a:spcAft>
              <a:buFont typeface="Wingdings" pitchFamily="2" charset="2"/>
              <a:buChar char="q"/>
              <a:defRPr/>
            </a:pPr>
            <a:r>
              <a:rPr lang="en-US" dirty="0"/>
              <a:t>The food sold should be clean and fit for human consumption. </a:t>
            </a:r>
          </a:p>
          <a:p>
            <a:pPr marL="274320" indent="-274320" eaLnBrk="1" fontAlgn="auto" hangingPunct="1">
              <a:spcAft>
                <a:spcPts val="0"/>
              </a:spcAft>
              <a:buFont typeface="Wingdings" pitchFamily="2" charset="2"/>
              <a:buChar char="q"/>
              <a:defRPr/>
            </a:pPr>
            <a:r>
              <a:rPr lang="en-US" dirty="0"/>
              <a:t>Inspection of  markets should be done by public health officers. These officers have the power to close markets and condemn foods to prevent disease outbreaks.</a:t>
            </a:r>
            <a:br>
              <a:rPr lang="en-US" dirty="0"/>
            </a:br>
            <a:endParaRPr lang="en-US" dirty="0"/>
          </a:p>
          <a:p>
            <a:pPr marL="274320" indent="-274320" eaLnBrk="1" fontAlgn="auto" hangingPunct="1">
              <a:spcAft>
                <a:spcPts val="0"/>
              </a:spcAft>
              <a:buFont typeface="Wingdings"/>
              <a:buChar char=""/>
              <a:defRPr/>
            </a:pPr>
            <a:endParaRPr lang="en-GB" dirty="0"/>
          </a:p>
        </p:txBody>
      </p:sp>
      <p:sp>
        <p:nvSpPr>
          <p:cNvPr id="5" name="Slide Number Placeholder 1">
            <a:extLst>
              <a:ext uri="{FF2B5EF4-FFF2-40B4-BE49-F238E27FC236}">
                <a16:creationId xmlns:a16="http://schemas.microsoft.com/office/drawing/2014/main" id="{C1B567D5-C337-42F0-B436-F8664A1304D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A1E11F91-294B-4102-8DE3-DDB0F03B363C}"/>
              </a:ext>
            </a:extLst>
          </p:cNvPr>
          <p:cNvSpPr>
            <a:spLocks noGrp="1"/>
          </p:cNvSpPr>
          <p:nvPr>
            <p:ph type="title"/>
          </p:nvPr>
        </p:nvSpPr>
        <p:spPr>
          <a:xfrm>
            <a:off x="457200" y="0"/>
            <a:ext cx="7467600" cy="765175"/>
          </a:xfrm>
        </p:spPr>
        <p:txBody>
          <a:bodyPr/>
          <a:lstStyle/>
          <a:p>
            <a:pPr eaLnBrk="1" hangingPunct="1"/>
            <a:r>
              <a:rPr lang="en-US" altLang="en-US"/>
              <a:t>Food Safety Regulations cont…</a:t>
            </a:r>
            <a:endParaRPr lang="en-GB" altLang="en-US"/>
          </a:p>
        </p:txBody>
      </p:sp>
      <p:sp>
        <p:nvSpPr>
          <p:cNvPr id="82947" name="Content Placeholder 2">
            <a:extLst>
              <a:ext uri="{FF2B5EF4-FFF2-40B4-BE49-F238E27FC236}">
                <a16:creationId xmlns:a16="http://schemas.microsoft.com/office/drawing/2014/main" id="{8B2C4C80-44DC-4BA6-8929-A5D6253BBF44}"/>
              </a:ext>
            </a:extLst>
          </p:cNvPr>
          <p:cNvSpPr>
            <a:spLocks noGrp="1"/>
          </p:cNvSpPr>
          <p:nvPr>
            <p:ph idx="1"/>
          </p:nvPr>
        </p:nvSpPr>
        <p:spPr>
          <a:xfrm>
            <a:off x="457200" y="908050"/>
            <a:ext cx="7467600" cy="5565775"/>
          </a:xfrm>
        </p:spPr>
        <p:txBody>
          <a:bodyPr/>
          <a:lstStyle/>
          <a:p>
            <a:pPr eaLnBrk="1" hangingPunct="1"/>
            <a:r>
              <a:rPr lang="en-US" altLang="en-US" b="1"/>
              <a:t>Hotels </a:t>
            </a:r>
            <a:endParaRPr lang="en-US" altLang="en-US"/>
          </a:p>
          <a:p>
            <a:pPr eaLnBrk="1" hangingPunct="1">
              <a:buFont typeface="Wingdings" panose="05000000000000000000" pitchFamily="2" charset="2"/>
              <a:buChar char="§"/>
            </a:pPr>
            <a:r>
              <a:rPr lang="en-US" altLang="en-US"/>
              <a:t>Hotels, restaurants and food shops should also be inspected under hygiene regulations. </a:t>
            </a:r>
          </a:p>
          <a:p>
            <a:pPr eaLnBrk="1" hangingPunct="1">
              <a:buFont typeface="Wingdings" panose="05000000000000000000" pitchFamily="2" charset="2"/>
              <a:buChar char="§"/>
            </a:pPr>
            <a:r>
              <a:rPr lang="en-US" altLang="en-US"/>
              <a:t>They require regular inspection by the public health officers. </a:t>
            </a:r>
          </a:p>
          <a:p>
            <a:pPr eaLnBrk="1" hangingPunct="1">
              <a:buFont typeface="Wingdings" panose="05000000000000000000" pitchFamily="2" charset="2"/>
              <a:buChar char="§"/>
            </a:pPr>
            <a:r>
              <a:rPr lang="en-US" altLang="en-US"/>
              <a:t>All the food handlers should be supervised and a regular medical examination is mandatory for them to prevent spread of diseases through food handling.</a:t>
            </a:r>
          </a:p>
          <a:p>
            <a:pPr eaLnBrk="1" hangingPunct="1">
              <a:buFont typeface="Wingdings" panose="05000000000000000000" pitchFamily="2" charset="2"/>
              <a:buChar char="§"/>
            </a:pPr>
            <a:r>
              <a:rPr lang="en-US" altLang="en-US"/>
              <a:t> Licenses should only be given to hotel owners who have met the requirements. </a:t>
            </a:r>
          </a:p>
          <a:p>
            <a:pPr eaLnBrk="1" hangingPunct="1"/>
            <a:endParaRPr lang="en-GB" altLang="en-US"/>
          </a:p>
        </p:txBody>
      </p:sp>
      <p:sp>
        <p:nvSpPr>
          <p:cNvPr id="5" name="Slide Number Placeholder 1">
            <a:extLst>
              <a:ext uri="{FF2B5EF4-FFF2-40B4-BE49-F238E27FC236}">
                <a16:creationId xmlns:a16="http://schemas.microsoft.com/office/drawing/2014/main" id="{744EA93C-9C61-4886-B3C4-94C33B3DF50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88</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1FCB97F5-06AB-480F-98C5-EB54CA38135B}"/>
              </a:ext>
            </a:extLst>
          </p:cNvPr>
          <p:cNvSpPr>
            <a:spLocks noGrp="1"/>
          </p:cNvSpPr>
          <p:nvPr>
            <p:ph type="title"/>
          </p:nvPr>
        </p:nvSpPr>
        <p:spPr>
          <a:xfrm>
            <a:off x="457200" y="0"/>
            <a:ext cx="6418263" cy="692150"/>
          </a:xfrm>
        </p:spPr>
        <p:txBody>
          <a:bodyPr/>
          <a:lstStyle/>
          <a:p>
            <a:pPr eaLnBrk="1" hangingPunct="1"/>
            <a:r>
              <a:rPr lang="en-GB" altLang="en-US"/>
              <a:t>Hotels cont…</a:t>
            </a:r>
          </a:p>
        </p:txBody>
      </p:sp>
      <p:sp>
        <p:nvSpPr>
          <p:cNvPr id="83971" name="Content Placeholder 2">
            <a:extLst>
              <a:ext uri="{FF2B5EF4-FFF2-40B4-BE49-F238E27FC236}">
                <a16:creationId xmlns:a16="http://schemas.microsoft.com/office/drawing/2014/main" id="{FC781F81-A05D-4190-8A6D-77C1B218BC27}"/>
              </a:ext>
            </a:extLst>
          </p:cNvPr>
          <p:cNvSpPr>
            <a:spLocks noGrp="1"/>
          </p:cNvSpPr>
          <p:nvPr>
            <p:ph idx="1"/>
          </p:nvPr>
        </p:nvSpPr>
        <p:spPr>
          <a:xfrm>
            <a:off x="457200" y="908050"/>
            <a:ext cx="7467600" cy="5565775"/>
          </a:xfrm>
        </p:spPr>
        <p:txBody>
          <a:bodyPr/>
          <a:lstStyle/>
          <a:p>
            <a:pPr eaLnBrk="1" hangingPunct="1">
              <a:buFont typeface="Wingdings" panose="05000000000000000000" pitchFamily="2" charset="2"/>
              <a:buChar char="§"/>
            </a:pPr>
            <a:r>
              <a:rPr lang="en-US" altLang="en-US"/>
              <a:t>Laboratory examinations may be necessary for food such as pre-cooked meat. The use of uniforms, aprons, head coverings, as described earlier, should be observed in the hotels.</a:t>
            </a:r>
          </a:p>
          <a:p>
            <a:pPr eaLnBrk="1" hangingPunct="1">
              <a:buFont typeface="Wingdings" panose="05000000000000000000" pitchFamily="2" charset="2"/>
              <a:buChar char="§"/>
            </a:pPr>
            <a:r>
              <a:rPr lang="en-US" altLang="en-US"/>
              <a:t> Proper personal and environmental hygiene in the hotel premises should be maintained. </a:t>
            </a:r>
          </a:p>
          <a:p>
            <a:pPr eaLnBrk="1" hangingPunct="1">
              <a:buFont typeface="Wingdings" panose="05000000000000000000" pitchFamily="2" charset="2"/>
              <a:buChar char="§"/>
            </a:pPr>
            <a:r>
              <a:rPr lang="en-US" altLang="en-US"/>
              <a:t>The hotel should store, preserve, prepare, cook and serve the food according to public health regulations. </a:t>
            </a:r>
          </a:p>
          <a:p>
            <a:pPr eaLnBrk="1" hangingPunct="1">
              <a:buFont typeface="Wingdings" panose="05000000000000000000" pitchFamily="2" charset="2"/>
              <a:buChar char="§"/>
            </a:pPr>
            <a:r>
              <a:rPr lang="en-US" altLang="en-US"/>
              <a:t>The law a empowers closure of hotels which do not meet the regulations.</a:t>
            </a:r>
          </a:p>
          <a:p>
            <a:pPr eaLnBrk="1" hangingPunct="1"/>
            <a:endParaRPr lang="en-GB" altLang="en-US"/>
          </a:p>
        </p:txBody>
      </p:sp>
      <p:sp>
        <p:nvSpPr>
          <p:cNvPr id="5" name="Slide Number Placeholder 1">
            <a:extLst>
              <a:ext uri="{FF2B5EF4-FFF2-40B4-BE49-F238E27FC236}">
                <a16:creationId xmlns:a16="http://schemas.microsoft.com/office/drawing/2014/main" id="{7ADEF261-DE97-4E16-BDD6-6AA516557E58}"/>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400" b="1" dirty="0">
                <a:solidFill>
                  <a:schemeClr val="tx1"/>
                </a:solidFill>
              </a:rPr>
              <a:t>Community health nursing</a:t>
            </a:r>
          </a:p>
          <a:p>
            <a:pPr algn="just">
              <a:lnSpc>
                <a:spcPct val="120000"/>
              </a:lnSpc>
              <a:spcBef>
                <a:spcPts val="0"/>
              </a:spcBef>
              <a:buClrTx/>
              <a:buFont typeface="Wingdings" panose="05000000000000000000" pitchFamily="2" charset="2"/>
              <a:buChar char="q"/>
            </a:pPr>
            <a:r>
              <a:rPr lang="en-US" sz="2400" dirty="0">
                <a:solidFill>
                  <a:schemeClr val="tx1"/>
                </a:solidFill>
              </a:rPr>
              <a:t>It’s a branch of nursing profession which deals with rendering nursing services within the community as opposed to the hospital setting.</a:t>
            </a:r>
          </a:p>
          <a:p>
            <a:pPr algn="just">
              <a:lnSpc>
                <a:spcPct val="120000"/>
              </a:lnSpc>
              <a:spcBef>
                <a:spcPts val="0"/>
              </a:spcBef>
              <a:buClrTx/>
              <a:buFont typeface="Wingdings" panose="05000000000000000000" pitchFamily="2" charset="2"/>
              <a:buChar char="q"/>
            </a:pPr>
            <a:r>
              <a:rPr lang="en-US" sz="2400" dirty="0">
                <a:solidFill>
                  <a:schemeClr val="tx1"/>
                </a:solidFill>
              </a:rPr>
              <a:t>It offers promotion, prevention and rehabilitation services in the community.</a:t>
            </a:r>
          </a:p>
          <a:p>
            <a:pPr marL="0" indent="0" algn="just">
              <a:lnSpc>
                <a:spcPct val="120000"/>
              </a:lnSpc>
              <a:spcBef>
                <a:spcPts val="0"/>
              </a:spcBef>
              <a:buClrTx/>
              <a:buNone/>
            </a:pPr>
            <a:r>
              <a:rPr lang="en-US" sz="2400" b="1" dirty="0"/>
              <a:t>Community health nurse</a:t>
            </a:r>
          </a:p>
          <a:p>
            <a:pPr algn="just">
              <a:lnSpc>
                <a:spcPct val="120000"/>
              </a:lnSpc>
              <a:spcBef>
                <a:spcPts val="0"/>
              </a:spcBef>
              <a:buClrTx/>
              <a:buFont typeface="Wingdings" panose="05000000000000000000" pitchFamily="2" charset="2"/>
              <a:buChar char="q"/>
            </a:pPr>
            <a:r>
              <a:rPr lang="en-US" sz="2400" dirty="0"/>
              <a:t>This is a qualified </a:t>
            </a:r>
            <a:r>
              <a:rPr lang="en-US" sz="2400" dirty="0" err="1"/>
              <a:t>KRCHN</a:t>
            </a:r>
            <a:r>
              <a:rPr lang="en-US" sz="2400" dirty="0"/>
              <a:t>, who respects people’s cultures, maintain status congruence and ethics with all people at all times.</a:t>
            </a:r>
          </a:p>
          <a:p>
            <a:pPr marL="0" indent="0" algn="just">
              <a:lnSpc>
                <a:spcPct val="120000"/>
              </a:lnSpc>
              <a:spcBef>
                <a:spcPts val="0"/>
              </a:spcBef>
              <a:buClrTx/>
              <a:buNone/>
            </a:pPr>
            <a:r>
              <a:rPr lang="en-US" sz="2400" b="1" dirty="0"/>
              <a:t>Nursing</a:t>
            </a:r>
          </a:p>
          <a:p>
            <a:pPr algn="just">
              <a:lnSpc>
                <a:spcPct val="120000"/>
              </a:lnSpc>
              <a:spcBef>
                <a:spcPts val="0"/>
              </a:spcBef>
              <a:buClrTx/>
              <a:buFont typeface="Wingdings" panose="05000000000000000000" pitchFamily="2" charset="2"/>
              <a:buChar char="q"/>
            </a:pPr>
            <a:r>
              <a:rPr lang="en-US" sz="2400" dirty="0"/>
              <a:t>Is a profession within the health care sector focused on the care of individuals, families, and communities so they may attain, maintain, or recover optimal health and quality of life.</a:t>
            </a:r>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637980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62500" lnSpcReduction="20000"/>
          </a:bodyPr>
          <a:lstStyle/>
          <a:p>
            <a:pPr marL="0" indent="0" algn="just">
              <a:lnSpc>
                <a:spcPct val="120000"/>
              </a:lnSpc>
              <a:spcBef>
                <a:spcPts val="0"/>
              </a:spcBef>
              <a:buNone/>
            </a:pPr>
            <a:r>
              <a:rPr lang="en-US" sz="3200" b="1" dirty="0">
                <a:solidFill>
                  <a:srgbClr val="00B050"/>
                </a:solidFill>
              </a:rPr>
              <a:t>VECTOR AND VERMIN CONTROL</a:t>
            </a:r>
          </a:p>
          <a:p>
            <a:pPr marL="0" indent="0" algn="just">
              <a:lnSpc>
                <a:spcPct val="120000"/>
              </a:lnSpc>
              <a:spcBef>
                <a:spcPts val="0"/>
              </a:spcBef>
              <a:buNone/>
            </a:pPr>
            <a:r>
              <a:rPr lang="en-US" sz="3200" dirty="0">
                <a:solidFill>
                  <a:schemeClr val="tx1"/>
                </a:solidFill>
              </a:rPr>
              <a:t>COMMON INSECTS OF PUBLIC HEALTH IMPORTANCE.</a:t>
            </a:r>
          </a:p>
          <a:p>
            <a:pPr marL="0" indent="0" algn="just">
              <a:lnSpc>
                <a:spcPct val="120000"/>
              </a:lnSpc>
              <a:spcBef>
                <a:spcPts val="0"/>
              </a:spcBef>
              <a:buNone/>
            </a:pPr>
            <a:r>
              <a:rPr lang="en-US" sz="3200" dirty="0">
                <a:solidFill>
                  <a:schemeClr val="tx1"/>
                </a:solidFill>
              </a:rPr>
              <a:t>1.	Housefly.</a:t>
            </a:r>
          </a:p>
          <a:p>
            <a:pPr marL="0" indent="0" algn="just">
              <a:lnSpc>
                <a:spcPct val="120000"/>
              </a:lnSpc>
              <a:spcBef>
                <a:spcPts val="0"/>
              </a:spcBef>
              <a:buNone/>
            </a:pPr>
            <a:r>
              <a:rPr lang="en-US" sz="3200" dirty="0">
                <a:solidFill>
                  <a:schemeClr val="tx1"/>
                </a:solidFill>
              </a:rPr>
              <a:t>2.	Mosquitoes.</a:t>
            </a:r>
          </a:p>
          <a:p>
            <a:pPr marL="0" indent="0" algn="just">
              <a:lnSpc>
                <a:spcPct val="120000"/>
              </a:lnSpc>
              <a:spcBef>
                <a:spcPts val="0"/>
              </a:spcBef>
              <a:buNone/>
            </a:pPr>
            <a:r>
              <a:rPr lang="en-US" sz="3200" dirty="0">
                <a:solidFill>
                  <a:schemeClr val="tx1"/>
                </a:solidFill>
              </a:rPr>
              <a:t>3.	Cockroaches.</a:t>
            </a:r>
          </a:p>
          <a:p>
            <a:pPr marL="0" indent="0" algn="just">
              <a:lnSpc>
                <a:spcPct val="120000"/>
              </a:lnSpc>
              <a:spcBef>
                <a:spcPts val="0"/>
              </a:spcBef>
              <a:buNone/>
            </a:pPr>
            <a:r>
              <a:rPr lang="en-US" sz="3200" dirty="0">
                <a:solidFill>
                  <a:schemeClr val="tx1"/>
                </a:solidFill>
              </a:rPr>
              <a:t>4.	Bed bugs.</a:t>
            </a:r>
          </a:p>
          <a:p>
            <a:pPr marL="0" indent="0" algn="just">
              <a:lnSpc>
                <a:spcPct val="120000"/>
              </a:lnSpc>
              <a:spcBef>
                <a:spcPts val="0"/>
              </a:spcBef>
              <a:buNone/>
            </a:pPr>
            <a:r>
              <a:rPr lang="en-US" sz="3200" dirty="0">
                <a:solidFill>
                  <a:schemeClr val="tx1"/>
                </a:solidFill>
              </a:rPr>
              <a:t>5.	Lice.</a:t>
            </a:r>
          </a:p>
          <a:p>
            <a:pPr marL="0" indent="0" algn="just">
              <a:lnSpc>
                <a:spcPct val="120000"/>
              </a:lnSpc>
              <a:spcBef>
                <a:spcPts val="0"/>
              </a:spcBef>
              <a:buNone/>
            </a:pPr>
            <a:r>
              <a:rPr lang="en-US" sz="3200" dirty="0">
                <a:solidFill>
                  <a:schemeClr val="tx1"/>
                </a:solidFill>
              </a:rPr>
              <a:t>6.	Tsetse fly.</a:t>
            </a:r>
          </a:p>
          <a:p>
            <a:pPr marL="0" indent="0" algn="just">
              <a:lnSpc>
                <a:spcPct val="120000"/>
              </a:lnSpc>
              <a:spcBef>
                <a:spcPts val="0"/>
              </a:spcBef>
              <a:buNone/>
            </a:pPr>
            <a:r>
              <a:rPr lang="en-US" sz="3200" dirty="0">
                <a:solidFill>
                  <a:schemeClr val="tx1"/>
                </a:solidFill>
              </a:rPr>
              <a:t>7.	Sand fly.</a:t>
            </a:r>
          </a:p>
          <a:p>
            <a:pPr algn="just">
              <a:lnSpc>
                <a:spcPct val="120000"/>
              </a:lnSpc>
              <a:spcBef>
                <a:spcPts val="0"/>
              </a:spcBef>
              <a:buClrTx/>
              <a:buFont typeface="Wingdings" panose="05000000000000000000" pitchFamily="2" charset="2"/>
              <a:buChar char="q"/>
            </a:pPr>
            <a:r>
              <a:rPr lang="en-US" sz="3200" b="1" dirty="0">
                <a:solidFill>
                  <a:schemeClr val="tx1"/>
                </a:solidFill>
              </a:rPr>
              <a:t>Vector control </a:t>
            </a:r>
            <a:r>
              <a:rPr lang="en-US" sz="3200" dirty="0">
                <a:solidFill>
                  <a:schemeClr val="tx1"/>
                </a:solidFill>
              </a:rPr>
              <a:t>is any method to limit or eradicate the mammals, birds, insects or other arthropods (here collectively called "vectors") which transmit disease pathogens. The most frequent type of vector control is mosquito control using a variety of strategies. Several of the "neglected tropical diseases" are spread by such vectors.</a:t>
            </a:r>
          </a:p>
          <a:p>
            <a:pPr algn="just">
              <a:lnSpc>
                <a:spcPct val="120000"/>
              </a:lnSpc>
              <a:spcBef>
                <a:spcPts val="0"/>
              </a:spcBef>
              <a:buClrTx/>
              <a:buFont typeface="Wingdings" panose="05000000000000000000" pitchFamily="2" charset="2"/>
              <a:buChar char="q"/>
            </a:pPr>
            <a:r>
              <a:rPr lang="en-US" sz="3200" b="1" dirty="0">
                <a:solidFill>
                  <a:schemeClr val="tx1"/>
                </a:solidFill>
              </a:rPr>
              <a:t>Vector: </a:t>
            </a:r>
            <a:r>
              <a:rPr lang="en-US" sz="3200" dirty="0">
                <a:solidFill>
                  <a:schemeClr val="tx1"/>
                </a:solidFill>
              </a:rPr>
              <a:t>is any agent (person, animal microorganism) that carries and transmits a disease.</a:t>
            </a:r>
          </a:p>
          <a:p>
            <a:pPr algn="just">
              <a:lnSpc>
                <a:spcPct val="120000"/>
              </a:lnSpc>
              <a:spcBef>
                <a:spcPts val="0"/>
              </a:spcBef>
              <a:buClrTx/>
              <a:buFont typeface="Wingdings" panose="05000000000000000000" pitchFamily="2" charset="2"/>
              <a:buChar char="q"/>
            </a:pPr>
            <a:r>
              <a:rPr lang="en-US" sz="3200" b="1" dirty="0">
                <a:solidFill>
                  <a:schemeClr val="tx1"/>
                </a:solidFill>
              </a:rPr>
              <a:t>Vermin: </a:t>
            </a:r>
            <a:r>
              <a:rPr lang="en-US" sz="3200" dirty="0">
                <a:solidFill>
                  <a:schemeClr val="tx1"/>
                </a:solidFill>
              </a:rPr>
              <a:t>any of various small animals or insects that are pests e.g. cockroaches, rats</a:t>
            </a:r>
          </a:p>
          <a:p>
            <a:pPr algn="just">
              <a:lnSpc>
                <a:spcPct val="120000"/>
              </a:lnSpc>
              <a:spcBef>
                <a:spcPts val="0"/>
              </a:spcBef>
              <a:buClrTx/>
              <a:buFont typeface="Wingdings" panose="05000000000000000000" pitchFamily="2" charset="2"/>
              <a:buChar char="q"/>
            </a:pPr>
            <a:r>
              <a:rPr lang="en-US" sz="3200" b="1" dirty="0">
                <a:solidFill>
                  <a:schemeClr val="tx1"/>
                </a:solidFill>
              </a:rPr>
              <a:t>Pest: </a:t>
            </a:r>
            <a:r>
              <a:rPr lang="en-US" sz="3200" dirty="0">
                <a:solidFill>
                  <a:schemeClr val="tx1"/>
                </a:solidFill>
              </a:rPr>
              <a:t>any unwanted and destructive insect or other animal that attacks food or crops or livestock, etc. </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081124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77500" lnSpcReduction="20000"/>
          </a:bodyPr>
          <a:lstStyle/>
          <a:p>
            <a:pPr marL="0" indent="0" algn="just">
              <a:buNone/>
            </a:pPr>
            <a:r>
              <a:rPr lang="en-US" sz="3100" b="1" dirty="0">
                <a:solidFill>
                  <a:srgbClr val="00B050"/>
                </a:solidFill>
              </a:rPr>
              <a:t>Methods of Control.</a:t>
            </a:r>
          </a:p>
          <a:p>
            <a:pPr marL="0" indent="0" algn="just">
              <a:buNone/>
            </a:pPr>
            <a:r>
              <a:rPr lang="en-US" sz="3100" dirty="0">
                <a:solidFill>
                  <a:schemeClr val="tx1"/>
                </a:solidFill>
              </a:rPr>
              <a:t>Vector control focuses on utilizing preventative methods to control or eliminate vector populations. Common preventative measures include:</a:t>
            </a:r>
          </a:p>
          <a:p>
            <a:pPr marL="0" indent="0" algn="just">
              <a:buNone/>
            </a:pPr>
            <a:r>
              <a:rPr lang="en-US" sz="3100" b="1" dirty="0">
                <a:solidFill>
                  <a:srgbClr val="00B050"/>
                </a:solidFill>
              </a:rPr>
              <a:t>Habitat / Environmental Control.</a:t>
            </a:r>
          </a:p>
          <a:p>
            <a:pPr marL="0" indent="0" algn="just">
              <a:buNone/>
            </a:pPr>
            <a:r>
              <a:rPr lang="en-US" sz="3100" dirty="0">
                <a:solidFill>
                  <a:schemeClr val="tx1"/>
                </a:solidFill>
              </a:rPr>
              <a:t>Removing or reducing areas where vectors can easily breed helps to limit population growth. For example, stagnant water removal, destruction of old tires and cans which serve as mosquito breeding environments and good management of used water can reduce areas of excessive vector incidence.</a:t>
            </a:r>
          </a:p>
          <a:p>
            <a:pPr marL="0" indent="0" algn="just">
              <a:buNone/>
            </a:pPr>
            <a:r>
              <a:rPr lang="en-US" sz="3100" b="1" dirty="0">
                <a:solidFill>
                  <a:srgbClr val="00B050"/>
                </a:solidFill>
              </a:rPr>
              <a:t>Reducing Contact.</a:t>
            </a:r>
          </a:p>
          <a:p>
            <a:pPr marL="0" indent="0" algn="just">
              <a:buNone/>
            </a:pPr>
            <a:r>
              <a:rPr lang="en-US" sz="3100" dirty="0">
                <a:solidFill>
                  <a:schemeClr val="tx1"/>
                </a:solidFill>
              </a:rPr>
              <a:t>Limiting exposure to insects or animals that are known disease vectors can reduce infection risks significantly. For example, bed nets, window screens on homes, or protective clothing can help reduce the likelihood contact with vectors. To be effective this requires education and promotion of methods among the population to raise the awareness of vector threats.</a:t>
            </a:r>
          </a:p>
          <a:p>
            <a:pPr marL="0" indent="0" algn="just">
              <a:buNone/>
            </a:pPr>
            <a:endParaRPr lang="en-US" sz="32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51458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85000" lnSpcReduction="20000"/>
          </a:bodyPr>
          <a:lstStyle/>
          <a:p>
            <a:pPr marL="0" indent="0" algn="just">
              <a:buNone/>
            </a:pPr>
            <a:r>
              <a:rPr lang="en-US" sz="3200" b="1" dirty="0">
                <a:solidFill>
                  <a:srgbClr val="00B050"/>
                </a:solidFill>
              </a:rPr>
              <a:t>Chemical Control.</a:t>
            </a:r>
          </a:p>
          <a:p>
            <a:pPr marL="0" indent="0" algn="just">
              <a:buNone/>
            </a:pPr>
            <a:r>
              <a:rPr lang="en-US" sz="3200" dirty="0">
                <a:solidFill>
                  <a:schemeClr val="tx1"/>
                </a:solidFill>
              </a:rPr>
              <a:t>Insecticides, larvicides, rodenticides,  traps and repellents can be used to control vectors. For example, larvicides can be used in mosquito breeding zones; insecticides can be applied to house walls or bed nets, and use of personal repellents can reduce incidence of insect bites and thus infection. The use of pesticides for vector control is promoted by the World Health Organization (WHO) and has proven to be highly effective.</a:t>
            </a:r>
          </a:p>
          <a:p>
            <a:pPr marL="0" indent="0" algn="just">
              <a:buNone/>
            </a:pPr>
            <a:r>
              <a:rPr lang="en-US" sz="3200" b="1" dirty="0">
                <a:solidFill>
                  <a:srgbClr val="00B050"/>
                </a:solidFill>
              </a:rPr>
              <a:t>Biological Control.</a:t>
            </a:r>
          </a:p>
          <a:p>
            <a:pPr marL="0" indent="0" algn="just">
              <a:buNone/>
            </a:pPr>
            <a:r>
              <a:rPr lang="en-US" sz="3200" dirty="0">
                <a:solidFill>
                  <a:schemeClr val="tx1"/>
                </a:solidFill>
              </a:rPr>
              <a:t>The use of natural vector predators, such as bacterial toxins or botanical compounds, can help control vector populations. Using fish that eat mosquito larvae or reducing breeding rates by introducing sterilized male tsetse flies have been shown to control vector populations and reduce infection risks.</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2368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62500" lnSpcReduction="20000"/>
          </a:bodyPr>
          <a:lstStyle/>
          <a:p>
            <a:pPr marL="0" indent="0" algn="just">
              <a:lnSpc>
                <a:spcPct val="120000"/>
              </a:lnSpc>
              <a:spcBef>
                <a:spcPts val="0"/>
              </a:spcBef>
              <a:buNone/>
            </a:pPr>
            <a:r>
              <a:rPr lang="en-US" sz="4500" b="1" dirty="0">
                <a:solidFill>
                  <a:srgbClr val="00B050"/>
                </a:solidFill>
              </a:rPr>
              <a:t>Importance of vector control.</a:t>
            </a:r>
          </a:p>
          <a:p>
            <a:pPr marL="0" indent="0" algn="just">
              <a:lnSpc>
                <a:spcPct val="120000"/>
              </a:lnSpc>
              <a:spcBef>
                <a:spcPts val="0"/>
              </a:spcBef>
              <a:buNone/>
            </a:pPr>
            <a:r>
              <a:rPr lang="en-US" sz="3400" dirty="0">
                <a:solidFill>
                  <a:schemeClr val="tx1"/>
                </a:solidFill>
              </a:rPr>
              <a:t>1.	Some disasters give rise to increases in the populations of vector species, usually insects or rodents. </a:t>
            </a:r>
          </a:p>
          <a:p>
            <a:pPr marL="0" indent="0" algn="just">
              <a:lnSpc>
                <a:spcPct val="120000"/>
              </a:lnSpc>
              <a:spcBef>
                <a:spcPts val="0"/>
              </a:spcBef>
              <a:buNone/>
            </a:pPr>
            <a:r>
              <a:rPr lang="en-US" sz="3400" dirty="0">
                <a:solidFill>
                  <a:schemeClr val="tx1"/>
                </a:solidFill>
              </a:rPr>
              <a:t>2.	Floods may create new mosquito breeding sites in disaster rubble and stagnant pools. </a:t>
            </a:r>
          </a:p>
          <a:p>
            <a:pPr marL="0" indent="0" algn="just">
              <a:lnSpc>
                <a:spcPct val="120000"/>
              </a:lnSpc>
              <a:spcBef>
                <a:spcPts val="0"/>
              </a:spcBef>
              <a:buNone/>
            </a:pPr>
            <a:r>
              <a:rPr lang="en-US" sz="3400" dirty="0">
                <a:solidFill>
                  <a:schemeClr val="tx1"/>
                </a:solidFill>
              </a:rPr>
              <a:t>3.	A general breakdown of sanitation may </a:t>
            </a:r>
            <a:r>
              <a:rPr lang="en-US" sz="3400" dirty="0" err="1">
                <a:solidFill>
                  <a:schemeClr val="tx1"/>
                </a:solidFill>
              </a:rPr>
              <a:t>favour</a:t>
            </a:r>
            <a:r>
              <a:rPr lang="en-US" sz="3400" dirty="0">
                <a:solidFill>
                  <a:schemeClr val="tx1"/>
                </a:solidFill>
              </a:rPr>
              <a:t> the </a:t>
            </a:r>
            <a:r>
              <a:rPr lang="en-US" sz="3400" dirty="0" err="1">
                <a:solidFill>
                  <a:schemeClr val="tx1"/>
                </a:solidFill>
              </a:rPr>
              <a:t>multipli</a:t>
            </a:r>
            <a:r>
              <a:rPr lang="en-US" sz="3400" dirty="0">
                <a:solidFill>
                  <a:schemeClr val="tx1"/>
                </a:solidFill>
              </a:rPr>
              <a:t>-cation of houseflies and rodents.</a:t>
            </a:r>
          </a:p>
          <a:p>
            <a:pPr marL="0" indent="0" algn="just">
              <a:lnSpc>
                <a:spcPct val="120000"/>
              </a:lnSpc>
              <a:spcBef>
                <a:spcPts val="0"/>
              </a:spcBef>
              <a:buNone/>
            </a:pPr>
            <a:r>
              <a:rPr lang="en-US" sz="3400" dirty="0">
                <a:solidFill>
                  <a:schemeClr val="tx1"/>
                </a:solidFill>
              </a:rPr>
              <a:t>4.	People living in partially destroyed houses or primitive shelters may have lost the normal protection afforded by screened windows or mosquito nets.</a:t>
            </a:r>
          </a:p>
          <a:p>
            <a:pPr marL="0" indent="0" algn="just">
              <a:lnSpc>
                <a:spcPct val="120000"/>
              </a:lnSpc>
              <a:spcBef>
                <a:spcPts val="0"/>
              </a:spcBef>
              <a:buNone/>
            </a:pPr>
            <a:r>
              <a:rPr lang="en-US" sz="3400" dirty="0">
                <a:solidFill>
                  <a:schemeClr val="tx1"/>
                </a:solidFill>
              </a:rPr>
              <a:t>5.	Serious infection hazards may arise when massive migrations bring people of different origins together in temporary camps infested with disease vectors. Under such conditions, people who are relatively immune carriers of parasites can set off a disease transmission cycle to which weaker people who are not immune fall victim. </a:t>
            </a:r>
          </a:p>
          <a:p>
            <a:pPr marL="0" indent="0" algn="just">
              <a:lnSpc>
                <a:spcPct val="120000"/>
              </a:lnSpc>
              <a:spcBef>
                <a:spcPts val="0"/>
              </a:spcBef>
              <a:buNone/>
            </a:pPr>
            <a:r>
              <a:rPr lang="en-US" sz="3400" dirty="0">
                <a:solidFill>
                  <a:schemeClr val="tx1"/>
                </a:solidFill>
              </a:rPr>
              <a:t>6.	Fly control is likely to have a positive impact on health in most post disaster situations, particularly when sanitary conditions are poor and diarrhoea, dysentery, or typhoid prevalence are high. </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80448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55000" lnSpcReduction="20000"/>
          </a:bodyPr>
          <a:lstStyle/>
          <a:p>
            <a:pPr marL="0" indent="0" algn="just">
              <a:lnSpc>
                <a:spcPct val="120000"/>
              </a:lnSpc>
              <a:spcBef>
                <a:spcPts val="0"/>
              </a:spcBef>
              <a:buNone/>
            </a:pPr>
            <a:r>
              <a:rPr lang="en-US" sz="3800" dirty="0">
                <a:solidFill>
                  <a:schemeClr val="tx1"/>
                </a:solidFill>
              </a:rPr>
              <a:t>7.	Other vectors may be important in specific locations, depending on the prevalence of the vector and the disease before the disaster, and the susceptibility of the population. </a:t>
            </a:r>
          </a:p>
          <a:p>
            <a:pPr marL="0" indent="0" algn="just">
              <a:lnSpc>
                <a:spcPct val="120000"/>
              </a:lnSpc>
              <a:spcBef>
                <a:spcPts val="0"/>
              </a:spcBef>
              <a:buNone/>
            </a:pPr>
            <a:r>
              <a:rPr lang="en-US" sz="3800" dirty="0">
                <a:solidFill>
                  <a:schemeClr val="tx1"/>
                </a:solidFill>
              </a:rPr>
              <a:t>8.	Standing water rich in organic matter can produce massive numbers of biting midges which do not transmit any disease, but cause extreme nuisance and often trigger allergic reactions in sensitive people. Several mosquito species can also be a great nuisance without presenting a direct risk to health. </a:t>
            </a:r>
          </a:p>
          <a:p>
            <a:pPr marL="0" indent="0" algn="just">
              <a:lnSpc>
                <a:spcPct val="120000"/>
              </a:lnSpc>
              <a:spcBef>
                <a:spcPts val="0"/>
              </a:spcBef>
              <a:buNone/>
            </a:pPr>
            <a:r>
              <a:rPr lang="en-US" sz="3800" dirty="0">
                <a:solidFill>
                  <a:schemeClr val="tx1"/>
                </a:solidFill>
              </a:rPr>
              <a:t>9.	 Some of the most serious disease vectors are hardly considered a nuisance in many areas as their bites are almost painless (e.g. Anopheles  mosquitoes, the vectors of malaria).</a:t>
            </a:r>
          </a:p>
          <a:p>
            <a:pPr marL="0" indent="0" algn="just">
              <a:lnSpc>
                <a:spcPct val="120000"/>
              </a:lnSpc>
              <a:spcBef>
                <a:spcPts val="0"/>
              </a:spcBef>
              <a:buNone/>
            </a:pPr>
            <a:r>
              <a:rPr lang="en-US" sz="3800" dirty="0">
                <a:solidFill>
                  <a:schemeClr val="tx1"/>
                </a:solidFill>
              </a:rPr>
              <a:t>10.	When wild or domestic host animals have been killed or driven away by disaster, ectoparasites, such as ticks, bugs, lice and fleas, may invade a community and produce a serious additional risk of zoonotic vector-borne disease. </a:t>
            </a:r>
          </a:p>
          <a:p>
            <a:pPr marL="0" indent="0" algn="just">
              <a:lnSpc>
                <a:spcPct val="120000"/>
              </a:lnSpc>
              <a:spcBef>
                <a:spcPts val="0"/>
              </a:spcBef>
              <a:buNone/>
            </a:pPr>
            <a:r>
              <a:rPr lang="en-US" sz="3800" dirty="0">
                <a:solidFill>
                  <a:schemeClr val="tx1"/>
                </a:solidFill>
              </a:rPr>
              <a:t>11.	Another, related, vector-borne disease risk may arise when refugees enter territory formerly occupied only by wildlife and accompanying parasites. Examples of diseases that may then emerge include plague (from rats) and Lyme disease (from ticks)</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44244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47500" lnSpcReduction="20000"/>
          </a:bodyPr>
          <a:lstStyle/>
          <a:p>
            <a:pPr marL="0" indent="0" algn="just">
              <a:lnSpc>
                <a:spcPct val="120000"/>
              </a:lnSpc>
              <a:spcBef>
                <a:spcPts val="0"/>
              </a:spcBef>
              <a:buNone/>
            </a:pPr>
            <a:r>
              <a:rPr lang="en-US" sz="5100" b="1" dirty="0">
                <a:solidFill>
                  <a:srgbClr val="00B050"/>
                </a:solidFill>
              </a:rPr>
              <a:t>Vector-borne diseases control.</a:t>
            </a:r>
          </a:p>
          <a:p>
            <a:pPr marL="0" indent="0" algn="just">
              <a:lnSpc>
                <a:spcPct val="120000"/>
              </a:lnSpc>
              <a:spcBef>
                <a:spcPts val="0"/>
              </a:spcBef>
              <a:buNone/>
            </a:pPr>
            <a:r>
              <a:rPr lang="en-US" sz="4200" dirty="0">
                <a:solidFill>
                  <a:schemeClr val="tx1"/>
                </a:solidFill>
              </a:rPr>
              <a:t>The control of a vector-borne disease can be achieved by various means. In emergencies, these include, in order of priority:</a:t>
            </a:r>
          </a:p>
          <a:p>
            <a:pPr marL="0" indent="0" algn="just">
              <a:lnSpc>
                <a:spcPct val="120000"/>
              </a:lnSpc>
              <a:spcBef>
                <a:spcPts val="0"/>
              </a:spcBef>
              <a:buNone/>
            </a:pPr>
            <a:r>
              <a:rPr lang="en-US" sz="4200" dirty="0">
                <a:solidFill>
                  <a:schemeClr val="tx1"/>
                </a:solidFill>
              </a:rPr>
              <a:t>1. Diagnosis and treatment.</a:t>
            </a:r>
          </a:p>
          <a:p>
            <a:pPr marL="0" indent="0" algn="just">
              <a:lnSpc>
                <a:spcPct val="120000"/>
              </a:lnSpc>
              <a:spcBef>
                <a:spcPts val="0"/>
              </a:spcBef>
              <a:buNone/>
            </a:pPr>
            <a:r>
              <a:rPr lang="en-US" sz="4200" dirty="0">
                <a:solidFill>
                  <a:schemeClr val="tx1"/>
                </a:solidFill>
              </a:rPr>
              <a:t>2. Vector control.</a:t>
            </a:r>
          </a:p>
          <a:p>
            <a:pPr marL="0" indent="0" algn="just">
              <a:lnSpc>
                <a:spcPct val="120000"/>
              </a:lnSpc>
              <a:spcBef>
                <a:spcPts val="0"/>
              </a:spcBef>
              <a:buNone/>
            </a:pPr>
            <a:r>
              <a:rPr lang="en-US" sz="4200" dirty="0">
                <a:solidFill>
                  <a:schemeClr val="tx1"/>
                </a:solidFill>
              </a:rPr>
              <a:t>3. Environmental hygiene.</a:t>
            </a:r>
          </a:p>
          <a:p>
            <a:pPr marL="0" indent="0" algn="just">
              <a:lnSpc>
                <a:spcPct val="120000"/>
              </a:lnSpc>
              <a:spcBef>
                <a:spcPts val="0"/>
              </a:spcBef>
              <a:buNone/>
            </a:pPr>
            <a:r>
              <a:rPr lang="en-US" sz="4200" dirty="0">
                <a:solidFill>
                  <a:schemeClr val="tx1"/>
                </a:solidFill>
              </a:rPr>
              <a:t>4. Personal protection.</a:t>
            </a:r>
          </a:p>
          <a:p>
            <a:pPr marL="0" indent="0" algn="just">
              <a:lnSpc>
                <a:spcPct val="120000"/>
              </a:lnSpc>
              <a:spcBef>
                <a:spcPts val="0"/>
              </a:spcBef>
              <a:buNone/>
            </a:pPr>
            <a:r>
              <a:rPr lang="en-US" sz="5100" b="1" dirty="0">
                <a:solidFill>
                  <a:srgbClr val="00B050"/>
                </a:solidFill>
              </a:rPr>
              <a:t>Vector Main diseases.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Mosquitoes - Malaria, yellow fever, dengue, viral encephalitis, filariasis.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Houseflies -  Diarrhoea, dysentery, conjunctivitis, typhoid fever, trachoma, cholera etc.</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Cockroaches - Diarrhoea, dysentery, salmonellosis, cholera.</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Lice - Endemic typhus, pediculosis, relapsing fever, trench fever, skin irritation.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Bedbugs -  Severe skin inflammation.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Ticks - Rickettsia fever, relapsing fever, viral encephalitis (brain inflammation).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Rodent (fleas) - Bubonic plague, endemic typhus.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Sand fly – </a:t>
            </a:r>
            <a:r>
              <a:rPr lang="en-US" sz="4200" dirty="0" err="1">
                <a:solidFill>
                  <a:schemeClr val="tx1"/>
                </a:solidFill>
              </a:rPr>
              <a:t>Kalaazar</a:t>
            </a:r>
            <a:r>
              <a:rPr lang="en-US" sz="4200" dirty="0">
                <a:solidFill>
                  <a:schemeClr val="tx1"/>
                </a:solidFill>
              </a:rPr>
              <a:t>.</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672122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85000" lnSpcReduction="10000"/>
          </a:bodyPr>
          <a:lstStyle/>
          <a:p>
            <a:pPr marL="0" indent="0" algn="just">
              <a:lnSpc>
                <a:spcPct val="120000"/>
              </a:lnSpc>
              <a:spcBef>
                <a:spcPts val="0"/>
              </a:spcBef>
              <a:buNone/>
            </a:pPr>
            <a:r>
              <a:rPr lang="en-US" sz="3000" b="1" dirty="0">
                <a:solidFill>
                  <a:srgbClr val="00B050"/>
                </a:solidFill>
              </a:rPr>
              <a:t>Available control measures.</a:t>
            </a:r>
          </a:p>
          <a:p>
            <a:pPr marL="0" indent="0" algn="just">
              <a:lnSpc>
                <a:spcPct val="120000"/>
              </a:lnSpc>
              <a:spcBef>
                <a:spcPts val="0"/>
              </a:spcBef>
              <a:buClrTx/>
              <a:buNone/>
            </a:pPr>
            <a:r>
              <a:rPr lang="en-US" sz="3000" dirty="0">
                <a:solidFill>
                  <a:schemeClr val="tx1"/>
                </a:solidFill>
              </a:rPr>
              <a:t>Although environmental management is the preferred strategy for reducing vector the use of insecticides for longevity reduction is often called for in emergencies, due to the urgent nature of the problem and the risk of epidemics of vector-borne disease among susceptible populations. Following control measures are applied:-</a:t>
            </a:r>
          </a:p>
          <a:p>
            <a:pPr algn="just">
              <a:lnSpc>
                <a:spcPct val="120000"/>
              </a:lnSpc>
              <a:spcBef>
                <a:spcPts val="0"/>
              </a:spcBef>
              <a:buClrTx/>
            </a:pPr>
            <a:r>
              <a:rPr lang="en-US" sz="3000" dirty="0">
                <a:solidFill>
                  <a:schemeClr val="tx1"/>
                </a:solidFill>
              </a:rPr>
              <a:t>Insecticides for killing adult vectors must be applied in places where the vector will rest, such as the inside surfaces of houses in the case of mosquitoes.</a:t>
            </a:r>
          </a:p>
          <a:p>
            <a:pPr algn="just">
              <a:lnSpc>
                <a:spcPct val="120000"/>
              </a:lnSpc>
              <a:spcBef>
                <a:spcPts val="0"/>
              </a:spcBef>
              <a:buClrTx/>
            </a:pPr>
            <a:r>
              <a:rPr lang="en-US" sz="3000" dirty="0">
                <a:solidFill>
                  <a:schemeClr val="tx1"/>
                </a:solidFill>
              </a:rPr>
              <a:t>In addition, the target species must be susceptible to the chemical and the chemical must not be a health hazard to the population or personnel carrying out the spraying. </a:t>
            </a:r>
          </a:p>
          <a:p>
            <a:pPr marL="0" indent="0" algn="just">
              <a:buClrTx/>
              <a:buNone/>
            </a:pPr>
            <a:endParaRPr lang="en-US" sz="3200" dirty="0">
              <a:solidFill>
                <a:schemeClr val="tx1"/>
              </a:solidFill>
            </a:endParaRPr>
          </a:p>
          <a:p>
            <a:pPr algn="just">
              <a:buClrTx/>
              <a:buFont typeface="Wingdings" panose="05000000000000000000" pitchFamily="2" charset="2"/>
              <a:buChar char="q"/>
            </a:pPr>
            <a:endParaRPr lang="en-US" sz="32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617480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algn="just">
              <a:spcBef>
                <a:spcPts val="0"/>
              </a:spcBef>
              <a:buClrTx/>
            </a:pPr>
            <a:r>
              <a:rPr lang="en-US" sz="3200" dirty="0">
                <a:solidFill>
                  <a:schemeClr val="tx1"/>
                </a:solidFill>
              </a:rPr>
              <a:t>Find out where the vector or rodent breeds. </a:t>
            </a:r>
          </a:p>
          <a:p>
            <a:pPr algn="just">
              <a:spcBef>
                <a:spcPts val="0"/>
              </a:spcBef>
              <a:buClrTx/>
            </a:pPr>
            <a:r>
              <a:rPr lang="en-US" sz="3200" dirty="0">
                <a:solidFill>
                  <a:schemeClr val="tx1"/>
                </a:solidFill>
              </a:rPr>
              <a:t>Establish where the Vector/rodent feeds, what it feeds on and how. </a:t>
            </a:r>
          </a:p>
          <a:p>
            <a:pPr algn="just">
              <a:spcBef>
                <a:spcPts val="0"/>
              </a:spcBef>
              <a:buClrTx/>
            </a:pPr>
            <a:r>
              <a:rPr lang="en-US" sz="3200" dirty="0">
                <a:solidFill>
                  <a:schemeClr val="tx1"/>
                </a:solidFill>
              </a:rPr>
              <a:t>How does the Vector/rodent transmit diseases. </a:t>
            </a:r>
          </a:p>
          <a:p>
            <a:pPr algn="just">
              <a:spcBef>
                <a:spcPts val="0"/>
              </a:spcBef>
              <a:buClrTx/>
            </a:pPr>
            <a:r>
              <a:rPr lang="en-US" sz="3200" dirty="0">
                <a:solidFill>
                  <a:schemeClr val="tx1"/>
                </a:solidFill>
              </a:rPr>
              <a:t>Baits laced with chemicals can be applied to control rodents, e.g. rats. The design and implementation of these measures must be the responsibility of specialized personnel, to avoid poisoning of human food/water.</a:t>
            </a:r>
          </a:p>
          <a:p>
            <a:pPr marL="0" indent="0" algn="just">
              <a:buNone/>
            </a:pPr>
            <a:endParaRPr lang="en-US" sz="3200" dirty="0">
              <a:solidFill>
                <a:schemeClr val="tx1"/>
              </a:solidFill>
            </a:endParaRPr>
          </a:p>
          <a:p>
            <a:pPr marL="0" indent="0" algn="just">
              <a:buNone/>
            </a:pPr>
            <a:endParaRPr lang="en-US" sz="3200" dirty="0">
              <a:solidFill>
                <a:schemeClr val="tx1"/>
              </a:solidFill>
            </a:endParaRPr>
          </a:p>
          <a:p>
            <a:pPr marL="0" indent="0" algn="just">
              <a:buNone/>
            </a:pPr>
            <a:endParaRPr lang="en-US" sz="3200" dirty="0">
              <a:solidFill>
                <a:schemeClr val="tx1"/>
              </a:solidFill>
            </a:endParaRPr>
          </a:p>
          <a:p>
            <a:pPr algn="just"/>
            <a:endParaRPr lang="en-US" sz="32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696115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marL="0" indent="0" algn="just">
              <a:buNone/>
            </a:pPr>
            <a:r>
              <a:rPr lang="en-US" sz="3200" b="1" dirty="0">
                <a:solidFill>
                  <a:srgbClr val="00B050"/>
                </a:solidFill>
              </a:rPr>
              <a:t>Excreta disposal</a:t>
            </a:r>
          </a:p>
          <a:p>
            <a:pPr marL="0" indent="0" algn="just">
              <a:buNone/>
            </a:pPr>
            <a:r>
              <a:rPr lang="en-US" sz="3200" b="1" dirty="0"/>
              <a:t>Excreta</a:t>
            </a:r>
            <a:r>
              <a:rPr lang="en-US" sz="3200" dirty="0"/>
              <a:t> - Waste matter from the body: any waste matter discharged from the body, e.g. feces or urine.</a:t>
            </a:r>
          </a:p>
          <a:p>
            <a:pPr marL="0" indent="0" algn="just">
              <a:buNone/>
            </a:pPr>
            <a:r>
              <a:rPr lang="en-US" sz="3200" b="1" dirty="0"/>
              <a:t>Waste</a:t>
            </a:r>
            <a:r>
              <a:rPr lang="en-US" sz="3200" dirty="0"/>
              <a:t> – Something no longer wanted in a given place &amp; time and has no current value</a:t>
            </a:r>
          </a:p>
          <a:p>
            <a:pPr marL="0" indent="0" algn="just">
              <a:buNone/>
            </a:pPr>
            <a:r>
              <a:rPr lang="en-US" sz="3200" dirty="0">
                <a:sym typeface="Symbol" panose="05050102010706020507" pitchFamily="18" charset="2"/>
              </a:rPr>
              <a:t>I</a:t>
            </a:r>
            <a:r>
              <a:rPr lang="en-US" sz="3200" dirty="0"/>
              <a:t>s any unwanted or useless material. Those materials no longer required by an individual, institution or industry.</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052774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None/>
            </a:pPr>
            <a:r>
              <a:rPr lang="en-US" sz="4600" b="1" dirty="0">
                <a:solidFill>
                  <a:srgbClr val="90C226"/>
                </a:solidFill>
                <a:ea typeface="+mj-ea"/>
                <a:cs typeface="+mj-cs"/>
              </a:rPr>
              <a:t>Types of waste:</a:t>
            </a:r>
          </a:p>
          <a:p>
            <a:pPr marL="0" indent="0" algn="just">
              <a:lnSpc>
                <a:spcPct val="120000"/>
              </a:lnSpc>
              <a:spcBef>
                <a:spcPts val="0"/>
              </a:spcBef>
              <a:buNone/>
            </a:pPr>
            <a:r>
              <a:rPr lang="en-US" sz="3400" b="1" dirty="0"/>
              <a:t>1. Solid waste</a:t>
            </a:r>
          </a:p>
          <a:p>
            <a:pPr marL="0" indent="0" algn="just">
              <a:lnSpc>
                <a:spcPct val="120000"/>
              </a:lnSpc>
              <a:spcBef>
                <a:spcPts val="0"/>
              </a:spcBef>
              <a:buNone/>
            </a:pPr>
            <a:r>
              <a:rPr lang="en-US" sz="3400" dirty="0"/>
              <a:t>These are useless and unwanted substances discarded by human society. These include urban wastes, industrial wastes, agricultural wastes, biomedical wastes and radioactive wastes. </a:t>
            </a:r>
          </a:p>
          <a:p>
            <a:pPr marL="0" indent="0" algn="just">
              <a:lnSpc>
                <a:spcPct val="120000"/>
              </a:lnSpc>
              <a:spcBef>
                <a:spcPts val="0"/>
              </a:spcBef>
              <a:buNone/>
            </a:pPr>
            <a:r>
              <a:rPr lang="en-US" sz="3400" dirty="0"/>
              <a:t>The term refuse is also used for solid waste.</a:t>
            </a:r>
          </a:p>
          <a:p>
            <a:pPr marL="0" indent="0" algn="just">
              <a:lnSpc>
                <a:spcPct val="120000"/>
              </a:lnSpc>
              <a:spcBef>
                <a:spcPts val="0"/>
              </a:spcBef>
              <a:buNone/>
            </a:pPr>
            <a:r>
              <a:rPr lang="en-US" sz="3400" b="1" dirty="0"/>
              <a:t>2. Liquid waste</a:t>
            </a:r>
          </a:p>
          <a:p>
            <a:pPr marL="0" indent="0" algn="just">
              <a:lnSpc>
                <a:spcPct val="120000"/>
              </a:lnSpc>
              <a:spcBef>
                <a:spcPts val="0"/>
              </a:spcBef>
              <a:buNone/>
            </a:pPr>
            <a:r>
              <a:rPr lang="en-US" sz="3400" dirty="0"/>
              <a:t>Wastes generated from washing, flushing or manufacturing processes of industries are called liquid wastes. Such a waste is called sewage. [Include Waste water and </a:t>
            </a:r>
            <a:r>
              <a:rPr lang="en-US" sz="3400" b="1" dirty="0"/>
              <a:t>excreta</a:t>
            </a:r>
            <a:r>
              <a:rPr lang="en-US" sz="3400" dirty="0"/>
              <a:t>]</a:t>
            </a:r>
          </a:p>
          <a:p>
            <a:pPr marL="0" indent="0" algn="just">
              <a:lnSpc>
                <a:spcPct val="120000"/>
              </a:lnSpc>
              <a:spcBef>
                <a:spcPts val="0"/>
              </a:spcBef>
              <a:buNone/>
            </a:pPr>
            <a:r>
              <a:rPr lang="en-US" sz="3400" b="1" dirty="0"/>
              <a:t>3. Gaseous waste</a:t>
            </a:r>
          </a:p>
          <a:p>
            <a:pPr marL="0" indent="0" algn="just">
              <a:lnSpc>
                <a:spcPct val="120000"/>
              </a:lnSpc>
              <a:spcBef>
                <a:spcPts val="0"/>
              </a:spcBef>
              <a:buNone/>
            </a:pPr>
            <a:r>
              <a:rPr lang="en-US" sz="3400" dirty="0"/>
              <a:t>These wastes are released in the form of gases from automobiles, factories, burning of fossil fuels etc. and get mixed in the atmosphere. These gases include carbon monoxide, CO2, Sulphur dioxide, nitrogen dioxide, ozone, methane, etc.</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6" name="Slide Number Placeholder 1">
            <a:extLst>
              <a:ext uri="{FF2B5EF4-FFF2-40B4-BE49-F238E27FC236}">
                <a16:creationId xmlns:a16="http://schemas.microsoft.com/office/drawing/2014/main" id="{97D80E10-F519-42D1-BE89-99F226D5F9C7}"/>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918401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4006</TotalTime>
  <Words>16245</Words>
  <Application>Microsoft Office PowerPoint</Application>
  <PresentationFormat>On-screen Show (4:3)</PresentationFormat>
  <Paragraphs>2787</Paragraphs>
  <Slides>226</Slides>
  <Notes>145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226</vt:i4>
      </vt:variant>
    </vt:vector>
  </HeadingPairs>
  <TitlesOfParts>
    <vt:vector size="236" baseType="lpstr">
      <vt:lpstr>Arial</vt:lpstr>
      <vt:lpstr>Arial Narrow</vt:lpstr>
      <vt:lpstr>Bookman Old Style</vt:lpstr>
      <vt:lpstr>Calibri</vt:lpstr>
      <vt:lpstr>Courier New</vt:lpstr>
      <vt:lpstr>Trebuchet MS</vt:lpstr>
      <vt:lpstr>Wingdings</vt:lpstr>
      <vt:lpstr>Wingdings 2</vt:lpstr>
      <vt:lpstr>Wingdings 3</vt:lpstr>
      <vt:lpstr>Facet</vt:lpstr>
      <vt:lpstr>ENVIRONMENTAL HEALTH NURSING </vt:lpstr>
      <vt:lpstr>Module Competence   </vt:lpstr>
      <vt:lpstr>Module Units    </vt:lpstr>
      <vt:lpstr>Module Outcomes     </vt:lpstr>
      <vt:lpstr>Module Content    </vt:lpstr>
      <vt:lpstr>Reference    </vt:lpstr>
      <vt:lpstr>Mode of Learning    </vt:lpstr>
      <vt:lpstr>PowerPoint Presentation</vt:lpstr>
      <vt:lpstr>PowerPoint Presentation</vt:lpstr>
      <vt:lpstr>     </vt:lpstr>
      <vt:lpstr>PowerPoint Presentation</vt:lpstr>
      <vt:lpstr>PowerPoint Presentation</vt:lpstr>
      <vt:lpstr>Types of environments</vt:lpstr>
      <vt:lpstr>Water </vt:lpstr>
      <vt:lpstr>PowerPoint Presentation</vt:lpstr>
      <vt:lpstr>PowerPoint Presentation</vt:lpstr>
      <vt:lpstr>PowerPoint Presentation</vt:lpstr>
      <vt:lpstr>PowerPoint Presentation</vt:lpstr>
      <vt:lpstr>PowerPoint Presentation</vt:lpstr>
      <vt:lpstr>PowerPoint Presentation</vt:lpstr>
      <vt:lpstr>Water sources</vt:lpstr>
      <vt:lpstr>Rain Water</vt:lpstr>
      <vt:lpstr>Rain water..</vt:lpstr>
      <vt:lpstr>Underground water</vt:lpstr>
      <vt:lpstr>Underground water cont….</vt:lpstr>
      <vt:lpstr>Underground water cont….</vt:lpstr>
      <vt:lpstr>Surface water</vt:lpstr>
      <vt:lpstr>Surface water..</vt:lpstr>
      <vt:lpstr>Sea water</vt:lpstr>
      <vt:lpstr>Water Purification</vt:lpstr>
      <vt:lpstr>Storage </vt:lpstr>
      <vt:lpstr>Filtration </vt:lpstr>
      <vt:lpstr>Sterilization </vt:lpstr>
      <vt:lpstr>Diseases associated with water</vt:lpstr>
      <vt:lpstr>Water washed diseases </vt:lpstr>
      <vt:lpstr>Water washed diseases</vt:lpstr>
      <vt:lpstr>Water borne diseases </vt:lpstr>
      <vt:lpstr>Water borne diseases, cont..</vt:lpstr>
      <vt:lpstr>Water related diseases </vt:lpstr>
      <vt:lpstr>PowerPoint Presentation</vt:lpstr>
      <vt:lpstr>Uses of Water </vt:lpstr>
      <vt:lpstr>Water requirements</vt:lpstr>
      <vt:lpstr>PowerPoint Presentation</vt:lpstr>
      <vt:lpstr>Water sampling &amp; Testing</vt:lpstr>
      <vt:lpstr>Bacteriological analysis</vt:lpstr>
      <vt:lpstr>Chemical analysis</vt:lpstr>
      <vt:lpstr>PowerPoint Presentation</vt:lpstr>
      <vt:lpstr>PowerPoint Presentation</vt:lpstr>
      <vt:lpstr>PowerPoint Presentation</vt:lpstr>
      <vt:lpstr>PowerPoint Presentation</vt:lpstr>
      <vt:lpstr>SANITATION AND HEALTH</vt:lpstr>
      <vt:lpstr>PowerPoint Presentation</vt:lpstr>
      <vt:lpstr>PowerPoint Presentation</vt:lpstr>
      <vt:lpstr>PowerPoint Presentation</vt:lpstr>
      <vt:lpstr>Types of Housing </vt:lpstr>
      <vt:lpstr>PowerPoint Presentation</vt:lpstr>
      <vt:lpstr>PowerPoint Presentation</vt:lpstr>
      <vt:lpstr>Criteria for an Adequate House</vt:lpstr>
      <vt:lpstr>PowerPoint Presentation</vt:lpstr>
      <vt:lpstr>PowerPoint Presentation</vt:lpstr>
      <vt:lpstr>PowerPoint Presentation</vt:lpstr>
      <vt:lpstr>PowerPoint Presentation</vt:lpstr>
      <vt:lpstr>PowerPoint Presentation</vt:lpstr>
      <vt:lpstr>PowerPoint Presentation</vt:lpstr>
      <vt:lpstr>others</vt:lpstr>
      <vt:lpstr>Suitable Building Sites </vt:lpstr>
      <vt:lpstr>Characteristics of poor housing </vt:lpstr>
      <vt:lpstr>PowerPoint Presentation</vt:lpstr>
      <vt:lpstr>Food preservation</vt:lpstr>
      <vt:lpstr>Principles of Food Preservation </vt:lpstr>
      <vt:lpstr>Micro-organisms that can cause food spoilage</vt:lpstr>
      <vt:lpstr>Heat Treatment</vt:lpstr>
      <vt:lpstr>PowerPoint Presentation</vt:lpstr>
      <vt:lpstr>Heat  treatment cont..</vt:lpstr>
      <vt:lpstr>Heat Treatment</vt:lpstr>
      <vt:lpstr>Heat treatment cont…</vt:lpstr>
      <vt:lpstr>PowerPoint Presentation</vt:lpstr>
      <vt:lpstr>Cold treatment</vt:lpstr>
      <vt:lpstr>Cold treatment cont..</vt:lpstr>
      <vt:lpstr>Food Safety</vt:lpstr>
      <vt:lpstr>Food Safety cont…</vt:lpstr>
      <vt:lpstr>Food Safety cont…</vt:lpstr>
      <vt:lpstr>Food Safety cont…</vt:lpstr>
      <vt:lpstr>Food Safety Regulations </vt:lpstr>
      <vt:lpstr>Food Safety Regulations cont…</vt:lpstr>
      <vt:lpstr>Food Safety Regulations cont…</vt:lpstr>
      <vt:lpstr>Food Safety Regulations cont…</vt:lpstr>
      <vt:lpstr>Food Safety Regulations cont…</vt:lpstr>
      <vt:lpstr>Hotels cont…</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Stephen Muthuvi</cp:lastModifiedBy>
  <cp:revision>370</cp:revision>
  <dcterms:created xsi:type="dcterms:W3CDTF">2014-09-21T16:36:48Z</dcterms:created>
  <dcterms:modified xsi:type="dcterms:W3CDTF">2019-02-14T20:27:09Z</dcterms:modified>
</cp:coreProperties>
</file>