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6"/>
  </p:notesMasterIdLst>
  <p:sldIdLst>
    <p:sldId id="256" r:id="rId2"/>
    <p:sldId id="290" r:id="rId3"/>
    <p:sldId id="257" r:id="rId4"/>
    <p:sldId id="282" r:id="rId5"/>
    <p:sldId id="258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8" r:id="rId14"/>
    <p:sldId id="287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4FF60-E561-4AE7-8C60-AE0E7FC4B491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F75297-A706-474C-8198-46C7D1C939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846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AE2B87-A936-4794-A76F-791106915FC4}" type="slidenum">
              <a:rPr lang="en-US"/>
              <a:pPr/>
              <a:t>14</a:t>
            </a:fld>
            <a:endParaRPr lang="en-US"/>
          </a:p>
        </p:txBody>
      </p:sp>
      <p:sp>
        <p:nvSpPr>
          <p:cNvPr id="68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 smtClean="0"/>
              <a:t>Click to edit Master title style</a:t>
            </a:r>
            <a:endParaRPr lang="en-GB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 smtClean="0"/>
              <a:t>Click to edit Master subtitle style</a:t>
            </a:r>
            <a:endParaRPr lang="en-GB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AF58673A-C2C6-42AF-BED2-D16B3A6D9731}" type="datetime1">
              <a:rPr lang="en-US" smtClean="0"/>
              <a:pPr/>
              <a:t>4/13/2022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kenkinyua10@yahoo.com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1920D13-A3AB-4DAF-9D1A-1FE69B4519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96E2E-41CF-4ECB-88B2-C8AF5010F21E}" type="datetime1">
              <a:rPr lang="en-US" smtClean="0"/>
              <a:pPr/>
              <a:t>4/13/2022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kenkinyua10@yahoo.com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20D13-A3AB-4DAF-9D1A-1FE69B4519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ED9830-3D19-4B9C-8383-116A95975811}" type="datetime1">
              <a:rPr lang="en-US" smtClean="0"/>
              <a:pPr/>
              <a:t>4/13/2022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kenkinyua10@yahoo.com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20D13-A3AB-4DAF-9D1A-1FE69B4519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AB6B2B-081A-4061-A8C2-CC8A46E0037C}" type="datetime1">
              <a:rPr lang="en-US" smtClean="0"/>
              <a:pPr/>
              <a:t>4/13/2022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kenkinyua10@yahoo.com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20D13-A3AB-4DAF-9D1A-1FE69B4519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F70A7F-D2D5-4C5F-9A59-5BA83552C450}" type="datetime1">
              <a:rPr lang="en-US" smtClean="0"/>
              <a:pPr/>
              <a:t>4/13/2022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kenkinyua10@yahoo.com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20D13-A3AB-4DAF-9D1A-1FE69B4519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A29A1B-98C6-499F-9D11-5C289578A4B4}" type="datetime1">
              <a:rPr lang="en-US" smtClean="0"/>
              <a:pPr/>
              <a:t>4/13/2022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kenkinyua10@yahoo.com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20D13-A3AB-4DAF-9D1A-1FE69B4519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D6FBC1-B5A1-4C9E-9F45-D1DA2BDE48FB}" type="datetime1">
              <a:rPr lang="en-US" smtClean="0"/>
              <a:pPr/>
              <a:t>4/13/2022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kenkinyua10@yahoo.com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20D13-A3AB-4DAF-9D1A-1FE69B4519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FBB3A8-7E63-4412-916D-863390CC86EC}" type="datetime1">
              <a:rPr lang="en-US" smtClean="0"/>
              <a:pPr/>
              <a:t>4/13/2022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kenkinyua10@yahoo.com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20D13-A3AB-4DAF-9D1A-1FE69B4519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154F44-F8C3-46A7-AA85-640A27EEC3A4}" type="datetime1">
              <a:rPr lang="en-US" smtClean="0"/>
              <a:pPr/>
              <a:t>4/13/2022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kenkinyua10@yahoo.com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20D13-A3AB-4DAF-9D1A-1FE69B4519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67202B-2DF9-4DFE-8386-339B335558C3}" type="datetime1">
              <a:rPr lang="en-US" smtClean="0"/>
              <a:pPr/>
              <a:t>4/13/2022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kenkinyua10@yahoo.com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20D13-A3AB-4DAF-9D1A-1FE69B4519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A851E5-48FA-4EDD-972E-4C220A2B77D2}" type="datetime1">
              <a:rPr lang="en-US" smtClean="0"/>
              <a:pPr/>
              <a:t>4/13/2022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kenkinyua10@yahoo.com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20D13-A3AB-4DAF-9D1A-1FE69B4519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+mj-lt"/>
              </a:defRPr>
            </a:lvl1pPr>
          </a:lstStyle>
          <a:p>
            <a:fld id="{DF98AE4A-4D66-4428-9AF0-78C25113676E}" type="datetime1">
              <a:rPr lang="en-US" smtClean="0"/>
              <a:pPr/>
              <a:t>4/13/2022</a:t>
            </a:fld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+mj-lt"/>
              </a:defRPr>
            </a:lvl1pPr>
          </a:lstStyle>
          <a:p>
            <a:r>
              <a:rPr lang="en-US" smtClean="0"/>
              <a:t>kenkinyua10@yahoo.com</a:t>
            </a: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+mj-lt"/>
              </a:defRPr>
            </a:lvl1pPr>
          </a:lstStyle>
          <a:p>
            <a:fld id="{B1920D13-A3AB-4DAF-9D1A-1FE69B4519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10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cs typeface="+mn-cs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GAS </a:t>
            </a:r>
            <a:r>
              <a:rPr lang="en-US" b="1" dirty="0" smtClean="0"/>
              <a:t>EXCHANGE IN </a:t>
            </a:r>
            <a:r>
              <a:rPr lang="en-US" b="1" dirty="0"/>
              <a:t>THE LUNGS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HENRY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Partial Pressures of Gases in Blood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When a liquid and a gas, such as blood and alveolar </a:t>
            </a:r>
            <a:r>
              <a:rPr lang="en-US" dirty="0" smtClean="0"/>
              <a:t>air, are </a:t>
            </a:r>
            <a:r>
              <a:rPr lang="en-US" dirty="0"/>
              <a:t>at equilibrium, the amount of gas dissolved in the </a:t>
            </a:r>
            <a:r>
              <a:rPr lang="en-US" dirty="0" smtClean="0"/>
              <a:t>fluid reaches </a:t>
            </a:r>
            <a:r>
              <a:rPr lang="en-US" dirty="0"/>
              <a:t>a maximum value. </a:t>
            </a:r>
            <a:endParaRPr lang="en-US" dirty="0" smtClean="0"/>
          </a:p>
          <a:p>
            <a:r>
              <a:rPr lang="en-US" dirty="0" smtClean="0"/>
              <a:t>According </a:t>
            </a:r>
            <a:r>
              <a:rPr lang="en-US" dirty="0"/>
              <a:t>to </a:t>
            </a:r>
            <a:r>
              <a:rPr lang="en-US" b="1" dirty="0"/>
              <a:t>Henry’s law, </a:t>
            </a:r>
            <a:r>
              <a:rPr lang="en-US" b="1" dirty="0" smtClean="0"/>
              <a:t>this </a:t>
            </a:r>
            <a:r>
              <a:rPr lang="en-US" dirty="0" smtClean="0"/>
              <a:t>value </a:t>
            </a:r>
            <a:r>
              <a:rPr lang="en-US" dirty="0"/>
              <a:t>depends </a:t>
            </a:r>
            <a:r>
              <a:rPr lang="en-US" dirty="0" smtClean="0"/>
              <a:t>on:</a:t>
            </a:r>
          </a:p>
          <a:p>
            <a:pPr marL="971550" lvl="1" indent="-514350">
              <a:buAutoNum type="arabicParenBoth"/>
            </a:pPr>
            <a:r>
              <a:rPr lang="en-US" dirty="0" smtClean="0"/>
              <a:t>the </a:t>
            </a:r>
            <a:r>
              <a:rPr lang="en-US" dirty="0"/>
              <a:t>solubility of the gas in the </a:t>
            </a:r>
            <a:r>
              <a:rPr lang="en-US" dirty="0" smtClean="0"/>
              <a:t>fluid, which </a:t>
            </a:r>
            <a:r>
              <a:rPr lang="en-US" dirty="0"/>
              <a:t>is a physical constant; </a:t>
            </a:r>
            <a:endParaRPr lang="en-US" dirty="0" smtClean="0"/>
          </a:p>
          <a:p>
            <a:pPr marL="971550" lvl="1" indent="-514350">
              <a:buAutoNum type="arabicParenBoth"/>
            </a:pPr>
            <a:r>
              <a:rPr lang="en-US" dirty="0" smtClean="0"/>
              <a:t>the </a:t>
            </a:r>
            <a:r>
              <a:rPr lang="en-US" dirty="0"/>
              <a:t>temperature of the </a:t>
            </a:r>
            <a:r>
              <a:rPr lang="en-US" dirty="0" smtClean="0"/>
              <a:t>fluid— more </a:t>
            </a:r>
            <a:r>
              <a:rPr lang="en-US" dirty="0"/>
              <a:t>gas can be dissolved in cold water than warm </a:t>
            </a:r>
            <a:r>
              <a:rPr lang="en-US" dirty="0" smtClean="0"/>
              <a:t>water; and </a:t>
            </a:r>
          </a:p>
          <a:p>
            <a:pPr marL="971550" lvl="1" indent="-514350">
              <a:buAutoNum type="arabicParenBoth"/>
            </a:pPr>
            <a:r>
              <a:rPr lang="en-US" dirty="0" smtClean="0"/>
              <a:t>the </a:t>
            </a:r>
            <a:r>
              <a:rPr lang="en-US" dirty="0"/>
              <a:t>partial pressure of the gas. </a:t>
            </a:r>
            <a:endParaRPr lang="en-US" dirty="0" smtClean="0"/>
          </a:p>
          <a:p>
            <a:pPr marL="571500" indent="-51435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E6725-F6D2-4AF4-857D-5A841EB719AD}" type="datetime1">
              <a:rPr lang="en-US" smtClean="0"/>
              <a:pPr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0D13-A3AB-4DAF-9D1A-1FE69B45197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71500" indent="-514350"/>
            <a:r>
              <a:rPr lang="en-US" dirty="0" smtClean="0"/>
              <a:t>Because solubility is a constant and the temperature of the blood does not vary significantly, </a:t>
            </a:r>
            <a:r>
              <a:rPr lang="en-US" i="1" dirty="0" smtClean="0"/>
              <a:t>the concentration of a gas dissolved in a fluid (such as plasma) depends directly on its partial pressure in the gas mixture.</a:t>
            </a:r>
          </a:p>
          <a:p>
            <a:pPr marL="571500" indent="-514350"/>
            <a:r>
              <a:rPr lang="en-US" dirty="0" smtClean="0"/>
              <a:t>When </a:t>
            </a:r>
            <a:r>
              <a:rPr lang="en-US" dirty="0"/>
              <a:t>water—or plasma—is brought </a:t>
            </a:r>
            <a:r>
              <a:rPr lang="en-US" dirty="0" smtClean="0"/>
              <a:t>into equilibrium </a:t>
            </a:r>
            <a:r>
              <a:rPr lang="en-US" dirty="0"/>
              <a:t>with air at a </a:t>
            </a:r>
            <a:r>
              <a:rPr lang="en-US" dirty="0" smtClean="0"/>
              <a:t>PO2 </a:t>
            </a:r>
            <a:r>
              <a:rPr lang="en-US" dirty="0"/>
              <a:t>of 100 mmHg, for example, </a:t>
            </a:r>
            <a:r>
              <a:rPr lang="en-US" dirty="0" smtClean="0"/>
              <a:t>the fluid </a:t>
            </a:r>
            <a:r>
              <a:rPr lang="en-US" dirty="0"/>
              <a:t>will contain 0.3 ml of </a:t>
            </a:r>
            <a:r>
              <a:rPr lang="en-US" dirty="0" smtClean="0"/>
              <a:t>O2 </a:t>
            </a:r>
            <a:r>
              <a:rPr lang="en-US" dirty="0"/>
              <a:t>per 100 ml fluid at 37 ° </a:t>
            </a:r>
            <a:r>
              <a:rPr lang="en-US" dirty="0" smtClean="0"/>
              <a:t>C.</a:t>
            </a:r>
          </a:p>
          <a:p>
            <a:pPr marL="571500" indent="-514350"/>
            <a:r>
              <a:rPr lang="en-US" dirty="0" smtClean="0"/>
              <a:t>If the PO2 </a:t>
            </a:r>
            <a:r>
              <a:rPr lang="en-US" dirty="0"/>
              <a:t>of the gas were reduced by half, the amount of </a:t>
            </a:r>
            <a:r>
              <a:rPr lang="en-US" dirty="0" smtClean="0"/>
              <a:t>dissolved oxygen </a:t>
            </a:r>
            <a:r>
              <a:rPr lang="en-US" dirty="0"/>
              <a:t>would also be reduced by half.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0149-9854-461D-B740-2AECD63C05BA}" type="datetime1">
              <a:rPr lang="en-US" smtClean="0"/>
              <a:pPr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0D13-A3AB-4DAF-9D1A-1FE69B45197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Significance of Blood </a:t>
            </a:r>
            <a:r>
              <a:rPr lang="en-US" sz="3200" b="1" dirty="0" smtClean="0"/>
              <a:t>PO2 and PCO2 Measurements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Because blood P O 2 measurements are not directly </a:t>
            </a:r>
            <a:r>
              <a:rPr lang="en-US" dirty="0" smtClean="0"/>
              <a:t>affected by </a:t>
            </a:r>
            <a:r>
              <a:rPr lang="en-US" dirty="0"/>
              <a:t>the oxygen in red blood cells, the P O 2 does not </a:t>
            </a:r>
            <a:r>
              <a:rPr lang="en-US" dirty="0" smtClean="0"/>
              <a:t>provide a </a:t>
            </a:r>
            <a:r>
              <a:rPr lang="en-US" dirty="0"/>
              <a:t>measurement of the total oxygen content of whole blood.</a:t>
            </a:r>
          </a:p>
          <a:p>
            <a:r>
              <a:rPr lang="en-US" dirty="0"/>
              <a:t>It does, however, provide a good index of </a:t>
            </a:r>
            <a:r>
              <a:rPr lang="en-US" i="1" dirty="0"/>
              <a:t>lung function. </a:t>
            </a:r>
            <a:endParaRPr lang="en-US" i="1" dirty="0" smtClean="0"/>
          </a:p>
          <a:p>
            <a:r>
              <a:rPr lang="en-US" i="1" dirty="0" smtClean="0"/>
              <a:t>If </a:t>
            </a:r>
            <a:r>
              <a:rPr lang="en-US" dirty="0" smtClean="0"/>
              <a:t>the </a:t>
            </a:r>
            <a:r>
              <a:rPr lang="en-US" dirty="0"/>
              <a:t>inspired air has a normal P O 2 but the arterial P O 2 is </a:t>
            </a:r>
            <a:r>
              <a:rPr lang="en-US" dirty="0" smtClean="0"/>
              <a:t>below normal</a:t>
            </a:r>
            <a:r>
              <a:rPr lang="en-US" dirty="0"/>
              <a:t>, for example, you could conclude that gas </a:t>
            </a:r>
            <a:r>
              <a:rPr lang="en-US" dirty="0" smtClean="0"/>
              <a:t>exchange in </a:t>
            </a:r>
            <a:r>
              <a:rPr lang="en-US" dirty="0"/>
              <a:t>the lungs is impaired.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4BB4B-DCB5-4422-AF10-E5590597263C}" type="datetime1">
              <a:rPr lang="en-US" smtClean="0"/>
              <a:pPr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0D13-A3AB-4DAF-9D1A-1FE69B45197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Pulmonary Circulation </a:t>
            </a:r>
            <a:r>
              <a:rPr lang="en-US" sz="3600" b="1" dirty="0" smtClean="0"/>
              <a:t>and Ventilation/Perfusion </a:t>
            </a:r>
            <a:r>
              <a:rPr lang="en-US" sz="3600" b="1" dirty="0"/>
              <a:t>Ratios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right ventricle (like the left) has a </a:t>
            </a:r>
            <a:r>
              <a:rPr lang="en-US" dirty="0" smtClean="0"/>
              <a:t>cardiac output </a:t>
            </a:r>
            <a:r>
              <a:rPr lang="en-US" dirty="0"/>
              <a:t>of about 5.5 L per minute.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rate of </a:t>
            </a:r>
            <a:r>
              <a:rPr lang="en-US" dirty="0" smtClean="0"/>
              <a:t>blood flow </a:t>
            </a:r>
            <a:r>
              <a:rPr lang="en-US" dirty="0"/>
              <a:t>through the pulmonary circulation is thus equal </a:t>
            </a:r>
            <a:r>
              <a:rPr lang="en-US" dirty="0" smtClean="0"/>
              <a:t>to the </a:t>
            </a:r>
            <a:r>
              <a:rPr lang="en-US" dirty="0"/>
              <a:t>flow rate through the systemic </a:t>
            </a:r>
            <a:r>
              <a:rPr lang="en-US" dirty="0" smtClean="0"/>
              <a:t>circulation.</a:t>
            </a:r>
          </a:p>
          <a:p>
            <a:r>
              <a:rPr lang="en-US" dirty="0"/>
              <a:t>Blood </a:t>
            </a:r>
            <a:r>
              <a:rPr lang="en-US" dirty="0" smtClean="0"/>
              <a:t>flow, </a:t>
            </a:r>
            <a:r>
              <a:rPr lang="en-US" dirty="0"/>
              <a:t>is directly proportional to </a:t>
            </a:r>
            <a:r>
              <a:rPr lang="en-US" dirty="0" smtClean="0"/>
              <a:t>the pressure </a:t>
            </a:r>
            <a:r>
              <a:rPr lang="en-US" dirty="0"/>
              <a:t>difference between the two ends of a vessel </a:t>
            </a:r>
            <a:r>
              <a:rPr lang="en-US" dirty="0" smtClean="0"/>
              <a:t>and inversely </a:t>
            </a:r>
            <a:r>
              <a:rPr lang="en-US" dirty="0"/>
              <a:t>proportional to the vascular resistance.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A7D2-4D80-4690-8EFF-953A48D7A15C}" type="datetime1">
              <a:rPr lang="en-US" smtClean="0"/>
              <a:pPr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0D13-A3AB-4DAF-9D1A-1FE69B45197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6912A-4426-41EF-8504-F8E6A9E1B431}" type="slidenum">
              <a:rPr lang="en-US"/>
              <a:pPr/>
              <a:t>14</a:t>
            </a:fld>
            <a:endParaRPr lang="en-US"/>
          </a:p>
        </p:txBody>
      </p:sp>
      <p:pic>
        <p:nvPicPr>
          <p:cNvPr id="685058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18000"/>
          </a:blip>
          <a:srcRect r="1279" b="5882"/>
          <a:stretch>
            <a:fillRect/>
          </a:stretch>
        </p:blipFill>
        <p:spPr bwMode="auto">
          <a:xfrm>
            <a:off x="617538" y="1524000"/>
            <a:ext cx="4564062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5059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18000"/>
          </a:blip>
          <a:srcRect/>
          <a:stretch>
            <a:fillRect/>
          </a:stretch>
        </p:blipFill>
        <p:spPr bwMode="auto">
          <a:xfrm>
            <a:off x="5049838" y="1600200"/>
            <a:ext cx="3941762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5060" name="Rectangle 4"/>
          <p:cNvSpPr>
            <a:spLocks noChangeArrowheads="1"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4200">
                <a:solidFill>
                  <a:schemeClr val="tx2"/>
                </a:solidFill>
                <a:latin typeface="Times New Roman" pitchFamily="18" charset="0"/>
              </a:rPr>
              <a:t>Circulation Overview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92FC-FA4F-46CC-9CAB-2E3E847A70DB}" type="datetime1">
              <a:rPr lang="en-US" smtClean="0"/>
              <a:pPr/>
              <a:t>4/13/2022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Because the driving pressure in the pulmonary </a:t>
            </a:r>
            <a:r>
              <a:rPr lang="en-US" dirty="0" smtClean="0"/>
              <a:t>circulation is </a:t>
            </a:r>
            <a:r>
              <a:rPr lang="en-US" dirty="0"/>
              <a:t>only one-tenth that of the systemic circulation </a:t>
            </a:r>
            <a:r>
              <a:rPr lang="en-US" dirty="0" smtClean="0"/>
              <a:t>and yet </a:t>
            </a:r>
            <a:r>
              <a:rPr lang="en-US" dirty="0"/>
              <a:t>the flow rates are equal, it follows that the </a:t>
            </a:r>
            <a:r>
              <a:rPr lang="en-US" dirty="0" smtClean="0"/>
              <a:t>pulmonary vascular </a:t>
            </a:r>
            <a:r>
              <a:rPr lang="en-US" dirty="0"/>
              <a:t>resistance must be one-tenth that of the </a:t>
            </a:r>
            <a:r>
              <a:rPr lang="en-US" dirty="0" smtClean="0"/>
              <a:t>systemic vascular resistance.</a:t>
            </a:r>
          </a:p>
          <a:p>
            <a:r>
              <a:rPr lang="en-US" dirty="0"/>
              <a:t>The pulmonary circulation, in </a:t>
            </a:r>
            <a:r>
              <a:rPr lang="en-US" dirty="0" smtClean="0"/>
              <a:t>other</a:t>
            </a:r>
            <a:r>
              <a:rPr lang="en-US" dirty="0"/>
              <a:t> words, is a low-resistance, low-pressure </a:t>
            </a:r>
            <a:r>
              <a:rPr lang="en-US" dirty="0" smtClean="0"/>
              <a:t>pathway.</a:t>
            </a:r>
          </a:p>
          <a:p>
            <a:r>
              <a:rPr lang="en-US" dirty="0" smtClean="0"/>
              <a:t>The low pulmonary </a:t>
            </a:r>
            <a:r>
              <a:rPr lang="en-US" dirty="0"/>
              <a:t>blood pressure produces less filtration </a:t>
            </a:r>
            <a:r>
              <a:rPr lang="en-US" dirty="0" smtClean="0"/>
              <a:t>pressure than systemic </a:t>
            </a:r>
            <a:r>
              <a:rPr lang="en-US" dirty="0"/>
              <a:t>capillaries, and thus affords protection </a:t>
            </a:r>
            <a:r>
              <a:rPr lang="en-US" dirty="0" smtClean="0"/>
              <a:t>against </a:t>
            </a:r>
            <a:r>
              <a:rPr lang="en-US" i="1" dirty="0" smtClean="0"/>
              <a:t>pulmonary </a:t>
            </a:r>
            <a:r>
              <a:rPr lang="en-US" i="1" dirty="0"/>
              <a:t>edema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5464C-4DA4-4006-ACDD-7C322BAB33F1}" type="datetime1">
              <a:rPr lang="en-US" smtClean="0"/>
              <a:pPr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0D13-A3AB-4DAF-9D1A-1FE69B45197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Pulmonary arterioles constrict when the alveolar </a:t>
            </a:r>
            <a:r>
              <a:rPr lang="en-US" dirty="0" smtClean="0"/>
              <a:t>PO2 is low </a:t>
            </a:r>
            <a:r>
              <a:rPr lang="en-US" dirty="0"/>
              <a:t>and dilate as the alveolar P </a:t>
            </a:r>
            <a:r>
              <a:rPr lang="en-US" dirty="0" smtClean="0"/>
              <a:t>O2 </a:t>
            </a:r>
            <a:r>
              <a:rPr lang="en-US" dirty="0"/>
              <a:t>is </a:t>
            </a:r>
            <a:r>
              <a:rPr lang="en-US" dirty="0" smtClean="0"/>
              <a:t>raised.</a:t>
            </a:r>
          </a:p>
          <a:p>
            <a:r>
              <a:rPr lang="en-US" dirty="0" smtClean="0"/>
              <a:t>This response is </a:t>
            </a:r>
            <a:r>
              <a:rPr lang="en-US" dirty="0"/>
              <a:t>opposite to that of systemic arterioles, which dilate </a:t>
            </a:r>
            <a:r>
              <a:rPr lang="en-US" dirty="0" smtClean="0"/>
              <a:t>in response </a:t>
            </a:r>
            <a:r>
              <a:rPr lang="en-US" dirty="0"/>
              <a:t>to low tissue </a:t>
            </a:r>
            <a:r>
              <a:rPr lang="en-US" dirty="0" smtClean="0"/>
              <a:t>PO2.</a:t>
            </a:r>
          </a:p>
          <a:p>
            <a:r>
              <a:rPr lang="en-US" dirty="0" smtClean="0"/>
              <a:t>Dilation of </a:t>
            </a:r>
            <a:r>
              <a:rPr lang="en-US" dirty="0"/>
              <a:t>the systemic arterioles when the P O 2 is low helps </a:t>
            </a:r>
            <a:r>
              <a:rPr lang="en-US" dirty="0" smtClean="0"/>
              <a:t>to supply </a:t>
            </a:r>
            <a:r>
              <a:rPr lang="en-US" dirty="0"/>
              <a:t>more blood and oxygen to the tissues; </a:t>
            </a:r>
            <a:r>
              <a:rPr lang="en-US" dirty="0" smtClean="0"/>
              <a:t>constriction of </a:t>
            </a:r>
            <a:r>
              <a:rPr lang="en-US" dirty="0"/>
              <a:t>the pulmonary arterioles when the alveolar P O 2 is </a:t>
            </a:r>
            <a:r>
              <a:rPr lang="en-US" dirty="0" smtClean="0"/>
              <a:t>low helps </a:t>
            </a:r>
            <a:r>
              <a:rPr lang="en-US" dirty="0"/>
              <a:t>decrease blood flow to alveoli that are </a:t>
            </a:r>
            <a:r>
              <a:rPr lang="en-US" dirty="0" smtClean="0"/>
              <a:t>inadequately ventilated.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this did not occur, blood </a:t>
            </a:r>
            <a:r>
              <a:rPr lang="en-US" dirty="0" smtClean="0"/>
              <a:t>from poorly </a:t>
            </a:r>
            <a:r>
              <a:rPr lang="en-US" dirty="0"/>
              <a:t>ventilated alveoli would mix with blood from </a:t>
            </a:r>
            <a:r>
              <a:rPr lang="en-US" dirty="0" smtClean="0"/>
              <a:t>well ventilated alveoli</a:t>
            </a:r>
            <a:r>
              <a:rPr lang="en-US" dirty="0"/>
              <a:t>, and the blood leaving the lungs </a:t>
            </a:r>
            <a:r>
              <a:rPr lang="en-US" dirty="0" smtClean="0"/>
              <a:t>would have </a:t>
            </a:r>
            <a:r>
              <a:rPr lang="en-US" dirty="0"/>
              <a:t>a lowered P O 2 as a result of this dilution effect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EBE8E-D5FF-4864-BD65-BB902CAAA5CD}" type="datetime1">
              <a:rPr lang="en-US" smtClean="0"/>
              <a:pPr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0D13-A3AB-4DAF-9D1A-1FE69B45197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Dilution of the </a:t>
            </a:r>
            <a:r>
              <a:rPr lang="en-US" dirty="0" smtClean="0"/>
              <a:t>PO2 </a:t>
            </a:r>
            <a:r>
              <a:rPr lang="en-US" dirty="0"/>
              <a:t>of pulmonary vein blood </a:t>
            </a:r>
            <a:r>
              <a:rPr lang="en-US" dirty="0" smtClean="0"/>
              <a:t>actually does </a:t>
            </a:r>
            <a:r>
              <a:rPr lang="en-US" dirty="0"/>
              <a:t>occur to some degree, despite these regulatory mechanisms.</a:t>
            </a:r>
          </a:p>
          <a:p>
            <a:r>
              <a:rPr lang="en-US" dirty="0"/>
              <a:t>When a person stands upright, the force of </a:t>
            </a:r>
            <a:r>
              <a:rPr lang="en-US" dirty="0" smtClean="0"/>
              <a:t>gravity causes </a:t>
            </a:r>
            <a:r>
              <a:rPr lang="en-US" dirty="0"/>
              <a:t>a greater blood flow to the base of the lungs </a:t>
            </a:r>
            <a:r>
              <a:rPr lang="en-US" dirty="0" smtClean="0"/>
              <a:t>than to </a:t>
            </a:r>
            <a:r>
              <a:rPr lang="en-US" dirty="0"/>
              <a:t>the apex (top). </a:t>
            </a:r>
            <a:endParaRPr lang="en-US" dirty="0" smtClean="0"/>
          </a:p>
          <a:p>
            <a:r>
              <a:rPr lang="en-US" dirty="0" smtClean="0"/>
              <a:t>Ventilation </a:t>
            </a:r>
            <a:r>
              <a:rPr lang="en-US" dirty="0"/>
              <a:t>likewise increases from </a:t>
            </a:r>
            <a:r>
              <a:rPr lang="en-US" dirty="0" smtClean="0"/>
              <a:t>apex to </a:t>
            </a:r>
            <a:r>
              <a:rPr lang="en-US" dirty="0"/>
              <a:t>base, because there is less lung tissue in the apex </a:t>
            </a:r>
            <a:r>
              <a:rPr lang="en-US" dirty="0" smtClean="0"/>
              <a:t>and less </a:t>
            </a:r>
            <a:r>
              <a:rPr lang="en-US" dirty="0"/>
              <a:t>expansion of alveoli during inspiration.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2B6E-CF43-4118-9DCA-D78BE8C0C48F}" type="datetime1">
              <a:rPr lang="en-US" smtClean="0"/>
              <a:pPr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0D13-A3AB-4DAF-9D1A-1FE69B45197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However, </a:t>
            </a:r>
            <a:r>
              <a:rPr lang="en-US" dirty="0" smtClean="0"/>
              <a:t>the increase </a:t>
            </a:r>
            <a:r>
              <a:rPr lang="en-US" dirty="0"/>
              <a:t>in ventilation from apex to base is not </a:t>
            </a:r>
            <a:r>
              <a:rPr lang="en-US" dirty="0" smtClean="0"/>
              <a:t>proportionate to </a:t>
            </a:r>
            <a:r>
              <a:rPr lang="en-US" dirty="0"/>
              <a:t>the increase in blood perfusion.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i="1" dirty="0" smtClean="0"/>
              <a:t>ventilation/perfusion </a:t>
            </a:r>
            <a:r>
              <a:rPr lang="en-US" i="1" dirty="0"/>
              <a:t>ratio at the apex is thus high (0.24 L air </a:t>
            </a:r>
            <a:r>
              <a:rPr lang="en-US" i="1" dirty="0" smtClean="0"/>
              <a:t>divided </a:t>
            </a:r>
            <a:r>
              <a:rPr lang="en-US" dirty="0" smtClean="0"/>
              <a:t>by </a:t>
            </a:r>
            <a:r>
              <a:rPr lang="en-US" dirty="0"/>
              <a:t>0.07 L blood per minute gives a ratio of 3.4/1.0), while </a:t>
            </a:r>
            <a:r>
              <a:rPr lang="en-US" dirty="0" smtClean="0"/>
              <a:t>at the </a:t>
            </a:r>
            <a:r>
              <a:rPr lang="en-US" dirty="0"/>
              <a:t>base of the lungs it is low (0.82 L air divided by 1.29 </a:t>
            </a:r>
            <a:r>
              <a:rPr lang="en-US" dirty="0" smtClean="0"/>
              <a:t>L blood </a:t>
            </a:r>
            <a:r>
              <a:rPr lang="en-US" dirty="0"/>
              <a:t>per minute gives a ratio of 0.6/1.0</a:t>
            </a:r>
            <a:r>
              <a:rPr lang="en-US" dirty="0" smtClean="0"/>
              <a:t>).</a:t>
            </a:r>
          </a:p>
          <a:p>
            <a:r>
              <a:rPr lang="en-US" dirty="0"/>
              <a:t>Functionally, the alveoli at the apex of the lungs are </a:t>
            </a:r>
            <a:r>
              <a:rPr lang="en-US" dirty="0" smtClean="0"/>
              <a:t>thus </a:t>
            </a:r>
            <a:r>
              <a:rPr lang="en-US" dirty="0" err="1" smtClean="0"/>
              <a:t>overventilated</a:t>
            </a:r>
            <a:r>
              <a:rPr lang="en-US" dirty="0" smtClean="0"/>
              <a:t> </a:t>
            </a:r>
            <a:r>
              <a:rPr lang="en-US" dirty="0"/>
              <a:t>(or </a:t>
            </a:r>
            <a:r>
              <a:rPr lang="en-US" dirty="0" err="1"/>
              <a:t>underperfused</a:t>
            </a:r>
            <a:r>
              <a:rPr lang="en-US" dirty="0"/>
              <a:t>), and they are larger </a:t>
            </a:r>
            <a:r>
              <a:rPr lang="en-US" dirty="0" smtClean="0"/>
              <a:t>than alveoli </a:t>
            </a:r>
            <a:r>
              <a:rPr lang="en-US" dirty="0"/>
              <a:t>at the base.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44F74-0D37-45E1-B352-B5644839E333}" type="datetime1">
              <a:rPr lang="en-US" smtClean="0"/>
              <a:pPr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0D13-A3AB-4DAF-9D1A-1FE69B45197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2133600"/>
          </a:xfrm>
        </p:spPr>
        <p:txBody>
          <a:bodyPr>
            <a:normAutofit/>
          </a:bodyPr>
          <a:lstStyle/>
          <a:p>
            <a:r>
              <a:rPr lang="en-US" b="1" dirty="0"/>
              <a:t>Disorders Caused by High Partial</a:t>
            </a:r>
            <a:br>
              <a:rPr lang="en-US" b="1" dirty="0"/>
            </a:br>
            <a:r>
              <a:rPr lang="en-US" b="1" dirty="0"/>
              <a:t>Pressures of Gases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51EB-F5B8-4F6F-926E-07E1BE705F6F}" type="datetime1">
              <a:rPr lang="en-US" smtClean="0"/>
              <a:pPr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0D13-A3AB-4DAF-9D1A-1FE69B45197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9955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58853" y="1119293"/>
            <a:ext cx="7721264" cy="5487075"/>
          </a:xfrm>
          <a:prstGeom prst="rect">
            <a:avLst/>
          </a:prstGeom>
        </p:spPr>
      </p:pic>
      <p:sp>
        <p:nvSpPr>
          <p:cNvPr id="73728" name="Oval 73727"/>
          <p:cNvSpPr/>
          <p:nvPr/>
        </p:nvSpPr>
        <p:spPr>
          <a:xfrm>
            <a:off x="1285650" y="4553793"/>
            <a:ext cx="381000" cy="39920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840822" y="4272379"/>
            <a:ext cx="381000" cy="39920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381000" y="4234054"/>
            <a:ext cx="381000" cy="39920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1309893" y="4135760"/>
            <a:ext cx="381000" cy="39920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4372" y="267097"/>
            <a:ext cx="8411028" cy="647303"/>
          </a:xfrm>
        </p:spPr>
        <p:txBody>
          <a:bodyPr/>
          <a:lstStyle/>
          <a:p>
            <a:pPr marL="609600" indent="-609600" algn="just" eaLnBrk="1" hangingPunct="1">
              <a:buNone/>
            </a:pPr>
            <a:r>
              <a:rPr lang="en-US" sz="2400" dirty="0" smtClean="0">
                <a:cs typeface="Times New Roman" pitchFamily="18" charset="0"/>
              </a:rPr>
              <a:t>  </a:t>
            </a:r>
            <a:r>
              <a:rPr lang="en-US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Times New Roman" pitchFamily="18" charset="0"/>
              </a:rPr>
              <a:t>GAS EXCHANGE IN THE LUNGS</a:t>
            </a:r>
            <a:endParaRPr lang="en-US" sz="2400" dirty="0" smtClean="0"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08638" y="2976638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0000"/>
                </a:solidFill>
                <a:cs typeface="Arial" charset="0"/>
              </a:rPr>
              <a:t>Alveoli</a:t>
            </a:r>
            <a:endParaRPr lang="en-US" sz="2000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018238" y="5124508"/>
            <a:ext cx="837134" cy="54287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7936939" y="4875677"/>
            <a:ext cx="90131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021933" y="4905956"/>
            <a:ext cx="779489" cy="6382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81000" y="3791028"/>
            <a:ext cx="714293" cy="434975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218588" y="4875677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3333CC"/>
                </a:solidFill>
                <a:cs typeface="Arial" charset="0"/>
              </a:rPr>
              <a:t>CO</a:t>
            </a:r>
            <a:r>
              <a:rPr lang="en-US" sz="2400" b="1" baseline="-25000" dirty="0" smtClean="0">
                <a:solidFill>
                  <a:srgbClr val="3333CC"/>
                </a:solidFill>
                <a:cs typeface="Arial" charset="0"/>
              </a:rPr>
              <a:t>2 </a:t>
            </a:r>
            <a:r>
              <a:rPr lang="en-US" sz="2400" b="1" dirty="0" smtClean="0">
                <a:solidFill>
                  <a:srgbClr val="3333CC"/>
                </a:solidFill>
                <a:cs typeface="Arial" charset="0"/>
              </a:rPr>
              <a:t>OUT</a:t>
            </a:r>
            <a:endParaRPr lang="en-US" sz="2400" b="1" dirty="0">
              <a:solidFill>
                <a:srgbClr val="3333CC"/>
              </a:solidFill>
              <a:cs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601374" y="4589029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0000"/>
                </a:solidFill>
                <a:cs typeface="Arial" charset="0"/>
              </a:rPr>
              <a:t>O</a:t>
            </a:r>
            <a:r>
              <a:rPr lang="en-US" sz="2400" b="1" baseline="-25000" dirty="0" smtClean="0">
                <a:solidFill>
                  <a:srgbClr val="FF0000"/>
                </a:solidFill>
                <a:cs typeface="Arial" charset="0"/>
              </a:rPr>
              <a:t>2  </a:t>
            </a:r>
            <a:r>
              <a:rPr lang="en-US" sz="2400" b="1" dirty="0" smtClean="0">
                <a:solidFill>
                  <a:srgbClr val="FF0000"/>
                </a:solidFill>
                <a:cs typeface="Arial" charset="0"/>
              </a:rPr>
              <a:t>IN</a:t>
            </a:r>
            <a:endParaRPr lang="en-US" sz="2400" b="1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801031" y="3853443"/>
            <a:ext cx="381000" cy="39920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483676" y="4363199"/>
            <a:ext cx="304800" cy="298103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926777" y="4053047"/>
            <a:ext cx="304800" cy="298103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989594" y="4455294"/>
            <a:ext cx="304800" cy="298103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1401824" y="4632481"/>
            <a:ext cx="304800" cy="298103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1361850" y="4303202"/>
            <a:ext cx="304800" cy="298103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43361" y="3116145"/>
            <a:ext cx="2021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3333CC"/>
                </a:solidFill>
                <a:latin typeface="Arial" charset="0"/>
                <a:cs typeface="Arial" charset="0"/>
              </a:rPr>
              <a:t>CO</a:t>
            </a:r>
            <a:r>
              <a:rPr lang="en-US" b="1" baseline="-25000" dirty="0">
                <a:solidFill>
                  <a:srgbClr val="3333CC"/>
                </a:solidFill>
                <a:latin typeface="Arial" charset="0"/>
                <a:cs typeface="Arial" charset="0"/>
              </a:rPr>
              <a:t>2 </a:t>
            </a:r>
            <a:r>
              <a:rPr lang="en-US" b="1" dirty="0" smtClean="0">
                <a:solidFill>
                  <a:srgbClr val="3333CC"/>
                </a:solidFill>
                <a:cs typeface="Arial" charset="0"/>
              </a:rPr>
              <a:t>Blood from Body to Lungs</a:t>
            </a:r>
            <a:endParaRPr lang="en-US" b="1" dirty="0">
              <a:solidFill>
                <a:srgbClr val="3333CC"/>
              </a:solidFill>
              <a:cs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129056" y="3921037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FF0000"/>
                </a:solidFill>
                <a:latin typeface="Arial" charset="0"/>
                <a:cs typeface="Arial" charset="0"/>
              </a:rPr>
              <a:t>O</a:t>
            </a:r>
            <a:r>
              <a:rPr lang="en-US" b="1" baseline="-25000" dirty="0">
                <a:solidFill>
                  <a:srgbClr val="FF0000"/>
                </a:solidFill>
                <a:latin typeface="Arial" charset="0"/>
                <a:cs typeface="Arial" charset="0"/>
              </a:rPr>
              <a:t>2 </a:t>
            </a:r>
            <a:r>
              <a:rPr lang="en-US" b="1" dirty="0" smtClean="0">
                <a:solidFill>
                  <a:srgbClr val="FF0000"/>
                </a:solidFill>
                <a:cs typeface="Arial" charset="0"/>
              </a:rPr>
              <a:t>Blood Out from Lungs to Body</a:t>
            </a:r>
            <a:endParaRPr lang="en-US" b="1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4757714" y="1460854"/>
            <a:ext cx="231463" cy="251109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4870849" y="1197384"/>
            <a:ext cx="231463" cy="251109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4764117" y="1842082"/>
            <a:ext cx="231463" cy="251109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4953000" y="1676400"/>
            <a:ext cx="231463" cy="251109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4755118" y="2167776"/>
            <a:ext cx="231463" cy="251109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51" name="Left Arrow 50"/>
          <p:cNvSpPr/>
          <p:nvPr/>
        </p:nvSpPr>
        <p:spPr>
          <a:xfrm rot="19344196">
            <a:off x="5992890" y="2889689"/>
            <a:ext cx="837576" cy="762000"/>
          </a:xfrm>
          <a:prstGeom prst="leftArrow">
            <a:avLst/>
          </a:prstGeom>
          <a:solidFill>
            <a:srgbClr val="99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36" name="Oval 35"/>
          <p:cNvSpPr/>
          <p:nvPr/>
        </p:nvSpPr>
        <p:spPr>
          <a:xfrm>
            <a:off x="152400" y="5413785"/>
            <a:ext cx="381000" cy="39920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199572" y="5889192"/>
            <a:ext cx="304800" cy="298103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228600" y="6255678"/>
            <a:ext cx="231463" cy="251109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5454060"/>
            <a:ext cx="16300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Red Blood Cell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37458" y="5776633"/>
            <a:ext cx="16401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Carbon Dioxide Molecule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61258" y="6245423"/>
            <a:ext cx="18935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Oxygen Molecule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755118" y="1467974"/>
            <a:ext cx="2021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Mouth</a:t>
            </a:r>
            <a:endParaRPr lang="en-US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791092" y="1801954"/>
            <a:ext cx="0" cy="5779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6" name="Date Placeholder 4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8B8AE-33C1-4FAD-86AF-9A463EB1626A}" type="datetime1">
              <a:rPr lang="en-US" smtClean="0"/>
              <a:pPr/>
              <a:t>4/13/2022</a:t>
            </a:fld>
            <a:endParaRPr lang="en-US"/>
          </a:p>
        </p:txBody>
      </p:sp>
      <p:sp>
        <p:nvSpPr>
          <p:cNvPr id="52" name="Slide Number Placeholder 5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0D13-A3AB-4DAF-9D1A-1FE69B45197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62489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225 0.00625 0.0092 0.02569 0.01302 0.03079 C 0.01441 0.03264 0.01684 0.03217 0.01875 0.03264 C 0.02691 0.03981 0.02066 0.03356 0.03038 0.04815 C 0.03177 0.05023 0.03333 0.05185 0.03472 0.05393 C 0.03628 0.05648 0.03732 0.05926 0.03906 0.06157 C 0.04271 0.06713 0.0467 0.07199 0.05069 0.07708 C 0.05607 0.08426 0.05312 0.08194 0.05937 0.08472 C 0.06024 0.0868 0.06146 0.08866 0.06215 0.09051 C 0.06285 0.09236 0.06285 0.09467 0.06371 0.09653 C 0.06528 0.0993 0.06788 0.10116 0.06944 0.10416 C 0.07048 0.10602 0.07135 0.1081 0.07239 0.10995 C 0.07326 0.11134 0.07413 0.11296 0.07535 0.11389 C 0.07795 0.11551 0.08403 0.11759 0.08403 0.11759 C 0.08541 0.11898 0.08663 0.12083 0.08837 0.12153 C 0.09201 0.12338 0.09635 0.12291 0.09982 0.12546 C 0.10191 0.12662 0.10364 0.12801 0.10573 0.12916 C 0.10712 0.13009 0.10868 0.13032 0.11007 0.13125 C 0.12135 0.13866 0.10781 0.13217 0.11875 0.13704 C 0.12257 0.14074 0.12639 0.14491 0.13038 0.14861 C 0.13177 0.14977 0.13333 0.15092 0.13472 0.15231 C 0.13767 0.15602 0.13941 0.16319 0.1434 0.16389 L 0.15208 0.16597 C 0.15677 0.17014 0.15469 0.16967 0.15781 0.16967 L 0.15937 0.16967 C 0.1618 0.17546 0.16337 0.18217 0.16649 0.18727 C 0.16979 0.19213 0.17396 0.19537 0.17812 0.19884 C 0.18055 0.20069 0.18298 0.20254 0.18541 0.20463 C 0.18837 0.20694 0.1908 0.21111 0.1941 0.21227 C 0.21232 0.21829 0.18975 0.21065 0.20434 0.2162 C 0.20625 0.2169 0.20816 0.21736 0.21007 0.21805 C 0.21146 0.21991 0.21267 0.22222 0.21441 0.22384 C 0.22066 0.22986 0.225 0.22847 0.23316 0.22963 C 0.25816 0.24305 0.23611 0.23241 0.29705 0.23727 C 0.30191 0.23773 0.3066 0.23866 0.31146 0.23935 C 0.32535 0.24537 0.30972 0.23935 0.3434 0.23935 C 0.34687 0.23935 0.35017 0.24051 0.35347 0.2412 L 0.371 0.23935 C 0.37812 0.23866 0.38559 0.23912 0.39271 0.23727 C 0.39392 0.23704 0.39548 0.23356 0.39548 0.23356 L 0.39548 0.23356 C 0.39982 0.23287 0.40434 0.23287 0.40868 0.23148 C 0.41024 0.23102 0.41146 0.22893 0.41302 0.22778 C 0.41475 0.22616 0.41666 0.22477 0.41875 0.22384 C 0.41875 0.22384 0.43316 0.21898 0.43611 0.21805 L 0.44201 0.2162 C 0.44392 0.21551 0.44583 0.21481 0.44774 0.21412 L 0.45781 0.21041 C 0.4743 0.20463 0.46441 0.20879 0.47378 0.20463 C 0.47535 0.20324 0.47673 0.20208 0.47812 0.20069 C 0.47916 0.19954 0.47969 0.19722 0.48107 0.19676 C 0.4868 0.19514 0.49271 0.1956 0.49844 0.19491 C 0.49982 0.19352 0.50121 0.19213 0.50278 0.19097 C 0.50416 0.19004 0.5059 0.19004 0.50712 0.18912 C 0.5092 0.1875 0.51094 0.18495 0.51302 0.18333 C 0.51614 0.18055 0.51962 0.17778 0.52309 0.17546 C 0.52448 0.17477 0.52604 0.17454 0.52743 0.17361 C 0.53003 0.17199 0.53212 0.16921 0.53472 0.16782 C 0.53698 0.16666 0.53958 0.16666 0.54201 0.16597 C 0.54531 0.16481 0.54878 0.16342 0.55208 0.16204 C 0.55451 0.16088 0.55677 0.15926 0.55937 0.1581 C 0.56232 0.15694 0.56944 0.15509 0.57239 0.1544 C 0.5743 0.15231 0.57604 0.15023 0.57812 0.14861 C 0.57951 0.14745 0.58107 0.14745 0.58246 0.14653 C 0.58524 0.14491 0.59305 0.13634 0.5941 0.13495 C 0.59531 0.13333 0.59583 0.13102 0.59705 0.12916 C 0.59791 0.12778 0.59913 0.12685 0.59982 0.12546 C 0.60191 0.12176 0.60573 0.11389 0.60573 0.11389 C 0.60625 0.11111 0.60607 0.10833 0.60712 0.10602 C 0.60712 0.10602 0.61163 0.1 0.61302 0.09838 L 0.61302 0.09838 C 0.61684 0.09329 0.62031 0.0875 0.62448 0.08287 C 0.62569 0.08171 0.6276 0.08194 0.62882 0.08102 C 0.63038 0.07986 0.63177 0.07847 0.63316 0.07708 C 0.63524 0.07268 0.63628 0.06736 0.63906 0.06366 C 0.64288 0.05856 0.65295 0.05301 0.65781 0.04815 C 0.68194 0.02407 0.64305 0.06273 0.67083 0.03657 C 0.67344 0.03426 0.67552 0.03079 0.67812 0.02893 C 0.67986 0.02754 0.68212 0.02754 0.68403 0.02685 C 0.68541 0.02639 0.68698 0.02592 0.68837 0.025 C 0.69392 0.02129 0.69739 0.01597 0.70416 0.01528 L 0.74479 0.01157 C 0.74722 0.01088 0.74965 0.00949 0.75208 0.00949 C 0.75885 0.00949 0.76562 0.01088 0.77239 0.01157 C 0.77326 0.01157 0.7743 0.01157 0.77535 0.01157 L 0.77535 0.01157 L 0.77535 0.01157 " pathEditMode="relative" ptsTypes="AAAAAAAAAAAAAAAAAAAAAAAAAAAAAAAAAAAAAAAAAAAAAAAAAAAAAAAAAAAAAAAAAAAAAAAAAAAAAAAAAAAAAAAA">
                                      <p:cBhvr>
                                        <p:cTn id="6" dur="6000" fill="hold"/>
                                        <p:tgtEl>
                                          <p:spTgt spid="737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92 0.00487 0.02031 0.01019 0.02882 0.01737 C 0.03212 0.01991 0.03455 0.02408 0.03767 0.02686 C 0.0408 0.02987 0.04427 0.03241 0.04774 0.03473 C 0.05 0.03635 0.05278 0.03681 0.05503 0.03866 C 0.06198 0.04445 0.0684 0.05162 0.07535 0.05787 C 0.07691 0.05926 0.08455 0.06505 0.08681 0.0676 C 0.08837 0.06922 0.08958 0.07176 0.09115 0.07338 C 0.09392 0.07616 0.09722 0.07825 0.1 0.08102 C 0.10503 0.08612 0.10365 0.09028 0.10868 0.09838 C 0.11198 0.10417 0.11719 0.10787 0.12014 0.11389 C 0.12118 0.11598 0.1217 0.11829 0.12309 0.11968 C 0.12674 0.12362 0.13142 0.125 0.13472 0.1294 L 0.14635 0.14491 C 0.14774 0.14676 0.14896 0.14908 0.15069 0.1507 C 0.15208 0.15186 0.15365 0.15301 0.15503 0.15463 C 0.15712 0.15695 0.15903 0.1595 0.16076 0.16227 C 0.16198 0.16412 0.16233 0.16667 0.16371 0.16806 C 0.17743 0.18334 0.16128 0.15903 0.17535 0.17778 C 0.17656 0.1794 0.17708 0.18172 0.17812 0.18357 C 0.18142 0.1882 0.18576 0.19167 0.18837 0.197 C 0.18924 0.19908 0.18993 0.20139 0.19132 0.20278 C 0.19236 0.20417 0.1941 0.20417 0.19566 0.20487 C 0.19948 0.20625 0.2033 0.20787 0.20712 0.20857 C 0.22222 0.21112 0.21493 0.20996 0.22899 0.2125 C 0.23038 0.21389 0.23194 0.21482 0.23333 0.21644 C 0.23437 0.2176 0.23611 0.22014 0.23611 0.22014 L 0.23767 0.22014 C 0.24028 0.22084 0.26858 0.22639 0.2724 0.22801 C 0.29931 0.23912 0.25434 0.22963 0.29132 0.23565 C 0.29375 0.23658 0.3033 0.24051 0.30712 0.24144 C 0.30972 0.24213 0.32031 0.24422 0.32309 0.24537 C 0.32708 0.247 0.33073 0.24977 0.33472 0.25116 C 0.34062 0.25348 0.35729 0.25463 0.36076 0.2551 L 0.36944 0.25695 C 0.37187 0.25764 0.37431 0.25857 0.37674 0.2588 C 0.3816 0.25973 0.38646 0.26019 0.39132 0.26088 L 0.40434 0.26274 C 0.40625 0.26343 0.40816 0.26482 0.41007 0.26482 C 0.42378 0.26482 0.43472 0.26274 0.44774 0.26088 C 0.45069 0.25996 0.45503 0.25857 0.45799 0.25695 C 0.46267 0.25417 0.46337 0.25255 0.46806 0.25116 C 0.47101 0.25024 0.47674 0.24931 0.47674 0.24931 L 0.4783 0.24931 C 0.48351 0.24792 0.48889 0.247 0.4941 0.24537 C 0.49566 0.24491 0.49722 0.24445 0.49844 0.24352 C 0.50625 0.2382 0.49965 0.23866 0.51163 0.23565 C 0.51632 0.2345 0.52118 0.2345 0.52604 0.2338 C 0.52795 0.23311 0.53003 0.23287 0.53194 0.23195 C 0.54792 0.22223 0.53125 0.22871 0.54496 0.22408 C 0.55955 0.21297 0.55139 0.21829 0.56962 0.20857 L 0.56962 0.20857 C 0.57344 0.20602 0.57743 0.20371 0.58108 0.20093 C 0.59219 0.19237 0.5816 0.197 0.59271 0.19329 C 0.59514 0.19051 0.59722 0.1875 0.6 0.18542 C 0.60365 0.18287 0.60781 0.18172 0.61163 0.17963 C 0.61458 0.17801 0.61736 0.1757 0.62031 0.17385 C 0.62222 0.1713 0.62396 0.16829 0.62604 0.16621 C 0.62778 0.16436 0.63038 0.16436 0.63194 0.16227 C 0.63299 0.16088 0.63229 0.15787 0.63333 0.15649 C 0.6349 0.1544 0.63733 0.1544 0.63906 0.15255 C 0.64306 0.14885 0.65017 0.13912 0.65503 0.13519 C 0.65781 0.13287 0.66094 0.13172 0.66371 0.1294 C 0.6658 0.12778 0.66771 0.1257 0.66962 0.12362 C 0.67257 0.11991 0.67465 0.11436 0.6783 0.11204 L 0.68698 0.10625 C 0.68889 0.10371 0.69045 0.1007 0.69271 0.09838 C 0.69392 0.09723 0.69583 0.09769 0.69705 0.09653 C 0.69705 0.09653 0.70608 0.0845 0.70868 0.08102 C 0.70972 0.07987 0.71042 0.07825 0.71163 0.07732 C 0.72569 0.06459 0.70382 0.08426 0.7217 0.0676 C 0.72465 0.06482 0.72743 0.06227 0.73038 0.05973 C 0.73281 0.05787 0.7349 0.05463 0.73767 0.05394 L 0.74496 0.05209 C 0.75104 0.04653 0.74792 0.04838 0.7566 0.0463 C 0.75937 0.04561 0.76233 0.04514 0.76528 0.04445 C 0.76771 0.04375 0.76996 0.04237 0.7724 0.04237 C 0.79618 0.0419 0.81979 0.04237 0.84358 0.04237 L 0.84358 0.04237 L 0.84358 0.04237 " pathEditMode="relative" ptsTypes="AAAAAAAAAAAAAAAAAAAAAAAAAAAAAAAAAAAAAAAAAAAAAAAAAAAAAAAAAAAAAAAAAAAAAAAAAAAAAAAAA">
                                      <p:cBhvr>
                                        <p:cTn id="8" dur="6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191 0.00695 0.00399 0.01389 0.00572 0.02107 C 0.00694 0.02616 0.00763 0.03148 0.00868 0.03658 C 0.00902 0.03912 0.00937 0.0419 0.01006 0.04445 C 0.01284 0.05347 0.01354 0.05579 0.01579 0.06574 C 0.01649 0.06829 0.01684 0.07083 0.01736 0.07338 C 0.0184 0.08125 0.01857 0.08935 0.0217 0.09653 C 0.02256 0.09884 0.02447 0.10046 0.02604 0.10232 C 0.03055 0.12662 0.02482 0.09653 0.02881 0.11597 C 0.02951 0.11852 0.02951 0.1213 0.03038 0.12361 C 0.03177 0.12801 0.03385 0.13009 0.03611 0.13333 C 0.04027 0.14977 0.03454 0.12963 0.04045 0.14306 C 0.04131 0.14468 0.04097 0.14722 0.04201 0.14884 C 0.04305 0.1507 0.04496 0.15116 0.04635 0.15255 C 0.05191 0.1588 0.046 0.15509 0.05347 0.15833 C 0.06267 0.1787 0.0526 0.15903 0.06371 0.17384 C 0.07204 0.18519 0.06024 0.17454 0.071 0.18542 C 0.07465 0.18935 0.07916 0.19398 0.08402 0.19514 C 0.08784 0.19607 0.09166 0.19653 0.09566 0.19722 C 0.1085 0.20278 0.10121 0.20046 0.11736 0.20301 C 0.11875 0.20417 0.12013 0.20579 0.1217 0.20671 C 0.12552 0.20949 0.13072 0.20949 0.13472 0.21065 C 0.13628 0.21111 0.1375 0.21204 0.13906 0.2125 C 0.14149 0.21343 0.14392 0.21366 0.14635 0.21458 C 0.1493 0.21551 0.15503 0.21829 0.15503 0.21829 C 0.15642 0.22037 0.15746 0.22338 0.15937 0.22408 L 0.16371 0.22222 L 0.16371 0.22222 C 0.16909 0.22824 0.18159 0.24398 0.18836 0.24537 L 0.19704 0.24745 C 0.21562 0.25972 0.20642 0.25486 0.22465 0.26296 C 0.22465 0.26296 0.23333 0.26667 0.23333 0.26667 L 0.24496 0.26875 C 0.25677 0.27824 0.24722 0.27199 0.25937 0.27639 C 0.26232 0.27755 0.2651 0.27917 0.26805 0.28033 C 0.27777 0.28357 0.28229 0.2838 0.29131 0.28611 C 0.29375 0.28658 0.296 0.28773 0.29843 0.28796 C 0.30486 0.28889 0.31111 0.28935 0.31736 0.29005 C 0.33715 0.28935 0.35694 0.28982 0.37673 0.28796 C 0.37847 0.28773 0.37951 0.28495 0.38107 0.28403 C 0.3835 0.28287 0.38593 0.28287 0.38836 0.28218 L 0.39566 0.27245 L 0.39704 0.27245 C 0.41041 0.2713 0.42048 0.2713 0.43333 0.26667 C 0.43541 0.26597 0.43715 0.26389 0.43906 0.26296 C 0.4434 0.26065 0.44774 0.2588 0.45208 0.25695 C 0.48125 0.2463 0.45607 0.25718 0.46961 0.25116 C 0.48107 0.23958 0.46892 0.25023 0.48836 0.24167 C 0.49722 0.23773 0.50555 0.23195 0.51441 0.22801 C 0.51597 0.22732 0.51736 0.22662 0.51892 0.22616 C 0.52621 0.22384 0.53472 0.22315 0.54201 0.22222 C 0.54635 0.22107 0.55104 0.22083 0.55503 0.21829 C 0.56128 0.21482 0.56649 0.20903 0.57239 0.20486 C 0.57482 0.20324 0.57725 0.20232 0.57968 0.20093 C 0.59062 0.17917 0.57309 0.21134 0.58836 0.19329 C 0.59149 0.18958 0.59236 0.1831 0.59566 0.17963 C 0.60034 0.175 0.60642 0.17384 0.61163 0.17014 C 0.61527 0.16736 0.61857 0.16389 0.6217 0.16042 C 0.62534 0.15625 0.62968 0.15255 0.63194 0.14676 C 0.63281 0.14421 0.6335 0.14144 0.63472 0.13912 C 0.63593 0.13727 0.63784 0.13681 0.63923 0.13519 C 0.64079 0.13357 0.64184 0.13125 0.64357 0.1294 C 0.64722 0.12546 0.65173 0.12245 0.65503 0.11783 L 0.66232 0.1081 C 0.66579 0.1037 0.66822 0.09977 0.67256 0.09653 C 0.67378 0.0956 0.67534 0.09537 0.67691 0.09468 C 0.67881 0.09259 0.68055 0.09028 0.68263 0.08889 C 0.68437 0.08773 0.68663 0.08773 0.68836 0.08681 C 0.69097 0.08588 0.69322 0.08403 0.69566 0.0831 C 0.69965 0.08125 0.70642 0.07986 0.71024 0.07917 C 0.72222 0.07685 0.71909 0.07361 0.72326 0.07917 L 0.72326 0.08102 C 0.73819 0.07986 0.75329 0.07523 0.76822 0.07732 C 0.78454 0.0794 0.77777 0.07917 0.78854 0.07917 L 0.78854 0.07917 " pathEditMode="relative" ptsTypes="AAAAAAAAAAAAAAAAAAAAAAAAAAAAAAAAAAAAAAAAAAAAAAAAAAAAAAAAAAAAAAAAAAAAAAAAAAAA">
                                      <p:cBhvr>
                                        <p:cTn id="10" dur="6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145 0.00046 0.02309 0.00023 0.03472 0.00185 C 0.03767 0.00231 0.0434 0.00578 0.0434 0.00578 C 0.04982 0.01435 0.04583 0.01065 0.05642 0.01528 L 0.06076 0.01736 C 0.06215 0.01921 0.06336 0.02176 0.0651 0.02315 C 0.07534 0.03078 0.06857 0.01412 0.08246 0.03264 C 0.0835 0.03403 0.0842 0.03588 0.08541 0.03657 C 0.08819 0.03842 0.09409 0.04051 0.09409 0.04051 C 0.09705 0.04305 0.09948 0.04676 0.10277 0.04815 C 0.10434 0.04884 0.10573 0.0493 0.10711 0.05 C 0.1184 0.05764 0.10486 0.05116 0.1158 0.05602 C 0.1217 0.06736 0.11527 0.05741 0.12309 0.06366 C 0.1243 0.06458 0.125 0.06643 0.12604 0.06759 C 0.12777 0.06944 0.13003 0.07129 0.13177 0.07338 C 0.13281 0.07453 0.13368 0.07616 0.13472 0.07708 C 0.13923 0.08171 0.14392 0.08565 0.14913 0.08866 C 0.15052 0.08958 0.15208 0.09004 0.15347 0.09074 L 0.15937 0.09838 C 0.16024 0.09977 0.16232 0.10046 0.16232 0.10231 L 0.16232 0.1081 L 0.16232 0.10995 C 0.16666 0.11458 0.17083 0.11921 0.17534 0.12361 C 0.17673 0.125 0.1783 0.12592 0.17968 0.12731 C 0.19045 0.13935 0.17604 0.12685 0.19114 0.13889 C 0.19288 0.14236 0.1967 0.15 0.19843 0.15254 C 0.20069 0.15532 0.20364 0.15717 0.20573 0.16018 C 0.20798 0.16366 0.20937 0.16828 0.21145 0.17176 C 0.21406 0.17592 0.21736 0.17963 0.22014 0.18333 L 0.22448 0.18912 C 0.22552 0.19051 0.22639 0.19213 0.22743 0.19305 C 0.22899 0.19444 0.23055 0.19537 0.23177 0.19699 C 0.23333 0.19861 0.23437 0.20116 0.23611 0.20278 C 0.23836 0.20463 0.24114 0.20486 0.2434 0.20648 C 0.24652 0.20879 0.24861 0.21389 0.25208 0.21435 C 0.27326 0.21713 0.29461 0.21551 0.3158 0.2162 C 0.31788 0.2169 0.31979 0.21759 0.3217 0.21805 C 0.3408 0.22268 0.32448 0.21759 0.33767 0.22199 C 0.34132 0.22685 0.34045 0.22662 0.34635 0.22986 C 0.34913 0.23125 0.35503 0.23356 0.35503 0.23356 C 0.35746 0.23611 0.35972 0.23889 0.36232 0.24143 C 0.3651 0.24398 0.3684 0.24583 0.371 0.24907 C 0.37239 0.25092 0.37378 0.25301 0.37534 0.25486 C 0.37916 0.25926 0.3809 0.25926 0.38541 0.2625 C 0.38698 0.26366 0.38819 0.26551 0.38975 0.26643 C 0.38975 0.26643 0.40069 0.27129 0.40277 0.27222 L 0.40711 0.2743 C 0.4158 0.27338 0.42968 0.27245 0.43906 0.27037 C 0.4434 0.26921 0.45208 0.26643 0.45208 0.26643 L 0.45208 0.26643 C 0.45607 0.2662 0.47812 0.26574 0.48698 0.2625 C 0.50711 0.25532 0.47639 0.2618 0.50711 0.25486 C 0.51614 0.25278 0.53455 0.25162 0.54201 0.25092 C 0.5434 0.25046 0.54496 0.25 0.54635 0.24907 C 0.54878 0.24745 0.55086 0.24467 0.55364 0.24328 C 0.55729 0.24143 0.5651 0.23935 0.5651 0.23935 C 0.56666 0.23819 0.56788 0.23657 0.56944 0.23565 C 0.57395 0.23264 0.58142 0.23241 0.58541 0.23171 C 0.59548 0.22291 0.5908 0.22546 0.59843 0.22199 C 0.60034 0.22014 0.60243 0.21828 0.60434 0.2162 C 0.60538 0.21504 0.60607 0.21342 0.60711 0.21227 C 0.61059 0.20879 0.61336 0.20717 0.61736 0.20463 C 0.61927 0.20208 0.62083 0.19907 0.62309 0.19699 C 0.6243 0.19583 0.62639 0.19653 0.62743 0.19491 C 0.64027 0.17801 0.62378 0.19074 0.63767 0.18148 C 0.63854 0.17963 0.63958 0.17754 0.64045 0.17569 C 0.64201 0.17315 0.64357 0.1706 0.64496 0.16805 C 0.65017 0.15671 0.64479 0.16296 0.65208 0.15625 C 0.65416 0.14838 0.65399 0.14699 0.65937 0.13889 C 0.66093 0.13657 0.66354 0.13541 0.6651 0.1331 C 0.67014 0.12639 0.66545 0.12754 0.67239 0.12361 C 0.67517 0.12176 0.6783 0.12129 0.68107 0.11967 C 0.68507 0.11736 0.68854 0.11366 0.6927 0.11203 C 0.71007 0.10509 0.70225 0.10717 0.71597 0.10416 C 0.725 0.0919 0.71788 0.09861 0.73177 0.09444 C 0.74514 0.09074 0.73941 0.09004 0.75364 0.0868 C 0.76371 0.08449 0.77395 0.08333 0.78402 0.08102 C 0.79375 0.07893 0.7927 0.0831 0.7927 0.07523 L 0.7927 0.07523 C 0.80173 0.07407 0.81007 0.07338 0.81875 0.07129 C 0.83611 0.06713 0.81493 0.07153 0.82899 0.06759 C 0.83177 0.06666 0.83472 0.06597 0.83767 0.06551 C 0.84687 0.06458 0.85607 0.06435 0.8651 0.06366 L 0.88975 0.0618 C 0.89548 0.05926 0.89444 0.05949 0.90139 0.05787 C 0.90191 0.05764 0.90243 0.05787 0.90277 0.05787 L 0.90277 0.05787 " pathEditMode="relative" ptsTypes="AAAAAAAAAAAAAAAAAAAAAAAAAAAAAAAAAAAAAAAAAAAAAAAAAAAAAAAAAAAAAAAAAAAAAAAAAAAAAAAAAAAAAAAA">
                                      <p:cBhvr>
                                        <p:cTn id="12" dur="6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972 0.00787 0.01997 0.01528 0.02882 0.025 C 0.03212 0.02847 0.03507 0.03217 0.03768 0.03657 C 0.03959 0.04004 0.04063 0.04421 0.04202 0.04815 C 0.04254 0.05 0.04254 0.05231 0.0434 0.05393 C 0.04497 0.05694 0.04722 0.05926 0.04913 0.0618 C 0.05035 0.06597 0.05209 0.07361 0.05347 0.07708 C 0.05469 0.08009 0.05643 0.08241 0.05781 0.08495 C 0.05886 0.08889 0.05938 0.09282 0.06077 0.09653 L 0.06649 0.11203 C 0.06702 0.11574 0.06702 0.11991 0.06806 0.12361 C 0.06858 0.12569 0.06997 0.12731 0.07084 0.1294 C 0.0724 0.13264 0.07396 0.13565 0.07535 0.13912 C 0.08316 0.16018 0.0757 0.1456 0.08403 0.16018 L 0.08837 0.17778 C 0.08872 0.17963 0.08941 0.18148 0.08976 0.18356 C 0.08993 0.18495 0.09132 0.19629 0.09271 0.19884 C 0.09375 0.20116 0.09549 0.20278 0.09705 0.20463 C 0.09792 0.20787 0.09827 0.2118 0.09983 0.21435 C 0.10139 0.21666 0.10382 0.2169 0.10573 0.21828 C 0.11459 0.22477 0.11354 0.22569 0.12448 0.23171 C 0.12639 0.23287 0.12847 0.2331 0.13038 0.23379 C 0.13177 0.23495 0.13334 0.23611 0.13472 0.2375 C 0.14722 0.24953 0.13455 0.23819 0.14479 0.24722 C 0.14653 0.25625 0.14427 0.25486 0.14913 0.25486 L 0.14913 0.25486 C 0.15399 0.2581 0.15886 0.26157 0.16372 0.26458 C 0.16597 0.2662 0.16858 0.2669 0.17084 0.26852 C 0.1809 0.27523 0.16893 0.27037 0.18108 0.2743 C 0.18299 0.27569 0.1849 0.27708 0.18681 0.27824 C 0.1908 0.28032 0.20191 0.28472 0.20573 0.28588 C 0.20816 0.28657 0.21059 0.28703 0.21285 0.28773 C 0.23143 0.29328 0.20417 0.28588 0.22604 0.29166 C 0.22795 0.29352 0.22952 0.29629 0.23177 0.29745 C 0.24288 0.30347 0.23715 0.29629 0.24479 0.30139 C 0.25035 0.30509 0.25608 0.30949 0.26077 0.31481 C 0.26858 0.32384 0.26268 0.32153 0.27674 0.33032 C 0.27986 0.33241 0.28351 0.3331 0.28681 0.33426 C 0.3033 0.33981 0.32084 0.33727 0.3375 0.33796 C 0.35834 0.34028 0.35955 0.34004 0.38247 0.34375 C 0.38924 0.34491 0.39601 0.34722 0.40278 0.34768 L 0.43316 0.34977 C 0.46059 0.34768 0.45313 0.35602 0.46215 0.34375 L 0.46354 0.34375 C 0.46823 0.3419 0.47761 0.33866 0.48247 0.33426 C 0.48507 0.33194 0.48715 0.3287 0.48976 0.32639 C 0.49948 0.31782 0.50174 0.31666 0.51007 0.31111 C 0.51441 0.30463 0.5184 0.29791 0.52309 0.29166 C 0.52674 0.2868 0.53056 0.28217 0.53455 0.27824 C 0.54115 0.27176 0.54931 0.26828 0.55486 0.26088 C 0.56007 0.25393 0.5566 0.25764 0.56649 0.25116 C 0.56997 0.24653 0.57257 0.24097 0.57674 0.2375 C 0.58056 0.23426 0.58542 0.23403 0.58976 0.23171 C 0.59167 0.23078 0.59375 0.2294 0.59549 0.22801 C 0.60052 0.22361 0.60538 0.21944 0.61007 0.21435 C 0.61285 0.21111 0.61545 0.20717 0.61875 0.20463 C 0.62709 0.19815 0.63785 0.19653 0.64479 0.18727 C 0.64618 0.18541 0.6474 0.18287 0.64913 0.18148 C 0.65365 0.17778 0.65851 0.17708 0.66354 0.17569 C 0.67031 0.16967 0.67136 0.16875 0.68108 0.16227 C 0.68229 0.16134 0.68386 0.16088 0.68542 0.16018 C 0.68785 0.15903 0.69028 0.15787 0.69254 0.15648 C 0.69688 0.15393 0.70104 0.15023 0.70556 0.14861 C 0.71024 0.14699 0.71528 0.14745 0.72014 0.14676 C 0.7342 0.13541 0.72066 0.14444 0.74479 0.13912 C 0.74774 0.13842 0.75035 0.13565 0.75347 0.13518 C 0.76302 0.13356 0.77274 0.13379 0.78247 0.13333 C 0.78542 0.13194 0.79011 0.13333 0.79115 0.1294 L 0.79254 0.12361 L 0.7941 0.12361 C 0.80226 0.1243 0.81042 0.1243 0.81858 0.12546 C 0.82014 0.12569 0.82153 0.12685 0.82309 0.12731 C 0.825 0.12824 0.82691 0.1287 0.82882 0.1294 C 0.83021 0.12986 0.8316 0.13125 0.83316 0.13125 C 0.8408 0.13194 0.84861 0.13125 0.85643 0.13125 L 0.85643 0.13125 " pathEditMode="relative" ptsTypes="AAAAAAAAAAAAAAAAAAAAAAAAAAAAAAAAAAAAAAAAAAAAAAAAAAAAAAAAAAAAAAAAAAAAAAAAAAAAA">
                                      <p:cBhvr>
                                        <p:cTn id="14" dur="6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468 -0.00255 0.00954 -0.00556 0.01441 -0.00787 C 0.01701 -0.00903 0.02517 -0.01111 0.02743 -0.01158 C 0.03732 -0.00718 0.02517 -0.01274 0.03906 -0.00579 C 0.04045 -0.0051 0.04201 -0.00463 0.0434 -0.00394 C 0.04635 -0.00209 0.04913 0 0.05208 0.00185 C 0.0559 0.00694 0.05885 0.01226 0.06371 0.01551 C 0.0651 0.01643 0.06666 0.01666 0.06805 0.01736 L 0.07534 0.02708 C 0.07673 0.02893 0.07777 0.03194 0.07968 0.03287 L 0.08402 0.03472 C 0.0875 0.03935 0.08975 0.04305 0.09409 0.04629 C 0.09548 0.04722 0.09704 0.04768 0.09843 0.04814 C 0.1 0.05023 0.10104 0.05254 0.10277 0.05416 C 0.12604 0.07314 0.11007 0.05902 0.1217 0.06574 C 0.12691 0.06851 0.12743 0.06944 0.13177 0.07338 C 0.13958 0.08889 0.12934 0.07014 0.13906 0.0831 C 0.14774 0.09467 0.13246 0.08426 0.15069 0.10046 L 0.15937 0.1081 C 0.16302 0.12268 0.15816 0.10486 0.16371 0.11967 C 0.16527 0.12407 0.16632 0.12893 0.16805 0.13333 C 0.16875 0.13495 0.171 0.13703 0.171 0.13703 L 0.171 0.13703 C 0.17586 0.14236 0.18055 0.14745 0.18541 0.15254 C 0.1868 0.15393 0.18854 0.15486 0.18975 0.15648 C 0.19791 0.16736 0.18611 0.15787 0.19843 0.1662 C 0.21788 0.19189 0.19479 0.16342 0.20868 0.17569 C 0.21041 0.17731 0.21128 0.18009 0.21302 0.18148 C 0.21475 0.18333 0.21684 0.18402 0.21875 0.18541 C 0.221 0.18703 0.2276 0.19351 0.22899 0.19514 C 0.23194 0.19884 0.23507 0.20231 0.23767 0.20671 C 0.23958 0.20995 0.24097 0.21389 0.2434 0.21643 C 0.24496 0.21805 0.24739 0.21736 0.2493 0.21828 C 0.26649 0.22685 0.24236 0.21782 0.26232 0.22407 C 0.28628 0.23171 0.27187 0.22847 0.29132 0.23171 C 0.3085 0.23842 0.29427 0.23379 0.31441 0.2375 C 0.32326 0.23935 0.31927 0.23889 0.32604 0.24143 C 0.32795 0.24213 0.32986 0.24282 0.33194 0.24351 C 0.34149 0.24282 0.35121 0.24259 0.36093 0.24143 C 0.36232 0.2412 0.36371 0.24004 0.36527 0.23958 C 0.36718 0.23889 0.36909 0.23842 0.371 0.2375 C 0.37395 0.23634 0.37673 0.23472 0.37968 0.23379 C 0.38159 0.2331 0.38368 0.23264 0.38541 0.23171 C 0.38993 0.23009 0.39861 0.22592 0.39861 0.22592 C 0.4 0.22476 0.40191 0.22407 0.40295 0.22222 C 0.40659 0.21435 0.40572 0.20926 0.40572 0.20092 L 0.40572 0.19907 C 0.40625 0.18865 0.40659 0.17824 0.40729 0.16805 C 0.40746 0.16412 0.40833 0.16041 0.40868 0.15648 C 0.40937 0.1493 0.4092 0.14213 0.41007 0.13518 C 0.41059 0.13125 0.41302 0.12361 0.41302 0.12361 C 0.41354 0.10879 0.41388 0.09398 0.41441 0.07916 C 0.41493 0.06944 0.41475 0.05972 0.41597 0.05023 C 0.41666 0.04421 0.42031 0.03287 0.42031 0.03287 C 0.42135 0.02268 0.42187 0.01759 0.42326 0.00764 C 0.42361 0.00439 0.42378 0.00115 0.42465 -0.00209 C 0.42517 -0.00417 0.42656 -0.00579 0.4276 -0.00787 C 0.42795 -0.01111 0.42864 -0.01412 0.42899 -0.01736 C 0.42968 -0.02361 0.4309 -0.04375 0.43194 -0.05024 C 0.43229 -0.05348 0.4342 -0.05973 0.43628 -0.06181 C 0.4375 -0.0632 0.44062 -0.06389 0.44062 -0.06389 L 0.44062 -0.06389 C 0.44305 -0.07986 0.44496 -0.09607 0.44791 -0.11204 C 0.44826 -0.11482 0.45 -0.11713 0.45069 -0.11991 C 0.45069 -0.11991 0.45659 -0.14306 0.45659 -0.14306 L 0.45798 -0.14885 C 0.4585 -0.15463 0.4592 -0.16042 0.45937 -0.16621 C 0.4618 -0.21806 0.45711 -0.19746 0.46232 -0.21829 C 0.46371 -0.27338 0.45416 -0.25973 0.46527 -0.27431 L 0.46527 -0.27431 C 0.46788 -0.32755 0.46458 -0.28287 0.46961 -0.32084 C 0.47031 -0.32593 0.46996 -0.33125 0.471 -0.33635 C 0.47204 -0.34098 0.47395 -0.34537 0.47534 -0.34977 C 0.47586 -0.36459 0.47691 -0.3794 0.47691 -0.39422 C 0.47691 -0.41158 0.47621 -0.42894 0.47534 -0.4463 C 0.47534 -0.44838 0.47413 -0.45024 0.47395 -0.45209 C 0.47361 -0.45787 0.47395 -0.46366 0.47395 -0.46945 L 0.47395 -0.46945 L 0.47395 -0.46945 " pathEditMode="relative" ptsTypes="AAAAAAAAAAAAAAAAAAAAAAAAAAAAAAAAAAAAAAAAAAAAAAAAAAAAAAAAAAAAAAAAAAAAAAAAAAAAAAAA">
                                      <p:cBhvr>
                                        <p:cTn id="16" dur="6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33 0.00371 0.0066 0.00787 0.01007 0.01158 C 0.01146 0.01297 0.0132 0.01366 0.01441 0.01528 C 0.01563 0.0169 0.01632 0.01922 0.01736 0.02107 C 0.01771 0.02385 0.01806 0.02639 0.01875 0.02894 C 0.01945 0.03102 0.02083 0.03264 0.0217 0.03473 C 0.02899 0.05186 0.02031 0.03403 0.02743 0.04815 C 0.02795 0.05024 0.02813 0.05232 0.02899 0.05394 C 0.03056 0.05811 0.03472 0.06551 0.03472 0.06551 C 0.03524 0.0676 0.03542 0.06968 0.03611 0.0713 C 0.03698 0.07338 0.03837 0.075 0.03906 0.07732 C 0.04445 0.0963 0.03663 0.07917 0.0434 0.0926 L 0.04636 0.10417 C 0.0467 0.10625 0.0474 0.10811 0.04774 0.10996 C 0.04827 0.11274 0.04827 0.11551 0.04913 0.11783 C 0.05018 0.12014 0.05208 0.12176 0.05347 0.12362 C 0.05608 0.13357 0.0533 0.1257 0.05799 0.13334 C 0.05903 0.13496 0.05972 0.13704 0.06077 0.13912 C 0.06215 0.14167 0.06372 0.14422 0.06511 0.14676 C 0.06719 0.15487 0.06806 0.16135 0.0724 0.16806 C 0.07361 0.16968 0.07535 0.17037 0.07674 0.17199 C 0.08559 0.18195 0.07865 0.17824 0.08837 0.18149 C 0.09132 0.18403 0.09375 0.18774 0.09705 0.18936 C 0.1059 0.19329 0.09653 0.18866 0.10712 0.19514 C 0.10955 0.19653 0.11215 0.19746 0.11441 0.19885 C 0.1257 0.20649 0.11215 0.19977 0.12309 0.20463 C 0.12465 0.20672 0.12587 0.2088 0.12743 0.21042 C 0.13021 0.21343 0.13611 0.21829 0.13611 0.21829 C 0.13715 0.22014 0.13768 0.22246 0.13906 0.22408 C 0.1408 0.22593 0.14306 0.22639 0.14497 0.22801 C 0.14636 0.22917 0.14792 0.23033 0.14931 0.23172 C 0.15486 0.23797 0.15139 0.2375 0.15504 0.2375 L 0.15504 0.2375 C 0.15955 0.23959 0.16893 0.24283 0.17396 0.24723 C 0.17847 0.25139 0.17518 0.25186 0.18108 0.25487 C 0.18351 0.25602 0.18594 0.25625 0.18837 0.25695 C 0.19184 0.25949 0.19514 0.26204 0.19844 0.26459 C 0.2 0.26574 0.20139 0.26737 0.20295 0.26852 C 0.20417 0.26945 0.20573 0.26968 0.20729 0.27037 C 0.20868 0.27176 0.21024 0.27269 0.21163 0.27431 C 0.21511 0.27848 0.21702 0.28658 0.2217 0.28774 C 0.23038 0.29005 0.22656 0.28866 0.23333 0.29167 C 0.23802 0.29792 0.23559 0.29584 0.24497 0.29931 C 0.25504 0.30324 0.25573 0.30301 0.26528 0.30533 C 0.27483 0.30463 0.28455 0.3044 0.29427 0.30324 C 0.2967 0.30301 0.29896 0.30162 0.30139 0.30139 C 0.30868 0.30047 0.31597 0.3 0.32327 0.29931 C 0.32604 0.29815 0.32969 0.29838 0.33195 0.29561 C 0.33281 0.29422 0.33386 0.29306 0.33472 0.29167 C 0.34219 0.2794 0.33351 0.29144 0.34063 0.28195 C 0.34375 0.26945 0.33941 0.28172 0.34636 0.27431 C 0.34774 0.27292 0.34827 0.27037 0.34931 0.26852 C 0.34983 0.26667 0.35035 0.26459 0.3507 0.26274 C 0.35174 0.25764 0.35365 0.24723 0.35365 0.24723 C 0.35417 0.24144 0.35434 0.23565 0.35504 0.22987 C 0.35538 0.22732 0.35625 0.22477 0.3566 0.22223 C 0.35781 0.20741 0.35452 0.19098 0.35938 0.17778 L 0.36233 0.16991 L 0.36233 0.16991 C 0.36285 0.15973 0.36302 0.14931 0.36372 0.13912 C 0.36406 0.13449 0.3658 0.12987 0.36667 0.12547 C 0.36719 0.12292 0.36771 0.12037 0.36806 0.11783 C 0.36893 0.11227 0.36979 0.10232 0.37101 0.09653 C 0.37188 0.0926 0.37327 0.08889 0.37396 0.08496 C 0.37726 0.06713 0.37465 0.07385 0.37969 0.06366 C 0.38021 0.06042 0.38021 0.05695 0.38125 0.05394 C 0.38177 0.05232 0.38351 0.05186 0.38403 0.05024 C 0.38524 0.04723 0.38681 0.03241 0.38698 0.03079 C 0.39063 0.00463 0.38646 0.03334 0.38993 0.01528 C 0.39045 0.01227 0.39063 0.0088 0.39132 0.00579 C 0.39219 0.00186 0.39427 -0.00578 0.39427 -0.00578 C 0.39479 -0.01689 0.39531 -0.02777 0.39566 -0.03865 C 0.39722 -0.07847 0.39705 -0.06666 0.39705 -0.08888 L 0.39705 -0.08888 C 0.39757 -0.09745 0.39774 -0.10578 0.39861 -0.11412 C 0.39879 -0.1162 0.39983 -0.11782 0.4 -0.1199 C 0.4007 -0.125 0.40087 -0.13032 0.40156 -0.13541 C 0.40469 -0.1625 0.40122 -0.13217 0.40434 -0.15069 C 0.40504 -0.15463 0.40538 -0.15856 0.4059 -0.1625 C 0.40625 -0.19838 0.40643 -0.23449 0.40729 -0.2706 C 0.40729 -0.27268 0.40851 -0.2743 0.40868 -0.27638 C 0.40955 -0.28541 0.41007 -0.29444 0.41024 -0.30347 C 0.41059 -0.32592 0.41024 -0.34861 0.41024 -0.37106 L 0.41024 -0.37291 C 0.40799 -0.40578 0.40868 -0.38726 0.40868 -0.42893 L 0.40868 -0.42893 " pathEditMode="relative" ptsTypes="AAAAAAAAAAAAAAAAAAAAAAAAAAAAAAAAAAAAAAAAAAAAAAAAAAAAAAAAAAAAAAAAAAAAAAAAAAAAAAAAAAAAAAA">
                                      <p:cBhvr>
                                        <p:cTn id="18" dur="6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434 0.00833 0.00885 0.01667 0.01302 0.02523 C 0.01406 0.02755 0.01458 0.03055 0.01579 0.03287 C 0.01718 0.03565 0.02673 0.05139 0.02881 0.05231 L 0.03333 0.05417 C 0.03854 0.0588 0.03802 0.05764 0.04201 0.06574 C 0.04305 0.06829 0.04357 0.0713 0.04479 0.07361 C 0.04652 0.07639 0.04878 0.0787 0.05069 0.08125 C 0.05416 0.09514 0.04982 0.07778 0.05347 0.09467 C 0.05399 0.09676 0.05451 0.09861 0.05503 0.10046 C 0.0559 0.11134 0.05607 0.11782 0.05781 0.12755 C 0.06024 0.14028 0.05989 0.12685 0.06215 0.14884 C 0.06267 0.15347 0.0625 0.1581 0.06371 0.1625 C 0.06493 0.16667 0.0684 0.16967 0.06944 0.17407 C 0.06996 0.17592 0.06979 0.17824 0.071 0.17986 C 0.07343 0.1831 0.07708 0.18426 0.07968 0.1875 C 0.08246 0.19143 0.08489 0.19606 0.08836 0.19907 C 0.09114 0.20162 0.09427 0.20393 0.09704 0.20671 C 0.09895 0.2088 0.10069 0.21088 0.10277 0.21273 C 0.10468 0.21412 0.10677 0.21505 0.10868 0.21643 C 0.11006 0.21759 0.11163 0.21898 0.11302 0.22037 C 0.11406 0.22153 0.11458 0.22361 0.11579 0.2243 C 0.12048 0.22639 0.12552 0.22662 0.13038 0.22801 C 0.13229 0.2287 0.1342 0.2294 0.13611 0.23009 C 0.1375 0.23125 0.14409 0.23819 0.14635 0.23958 C 0.14774 0.24051 0.14913 0.24097 0.15069 0.24167 C 0.15503 0.24606 0.1585 0.25278 0.16371 0.25509 L 0.17673 0.26088 L 0.18107 0.26296 C 0.18159 0.26597 0.1809 0.27014 0.18246 0.27245 C 0.18472 0.27569 0.18802 0.27801 0.19131 0.27824 C 0.20763 0.27986 0.22413 0.27824 0.24045 0.27824 L 0.2434 0.27824 C 0.24774 0.27778 0.25208 0.27731 0.25642 0.27639 C 0.25937 0.27569 0.26441 0.27222 0.26666 0.2706 C 0.26805 0.26944 0.26944 0.26782 0.271 0.26667 C 0.27239 0.26574 0.27378 0.26551 0.27534 0.26481 C 0.27847 0.26204 0.2802 0.26111 0.28246 0.25717 C 0.28368 0.25532 0.28437 0.25301 0.28541 0.25116 C 0.2901 0.24398 0.29045 0.24421 0.29566 0.23958 C 0.30017 0.23055 0.29791 0.23611 0.30138 0.22222 L 0.30277 0.21643 C 0.30329 0.21204 0.30364 0.20741 0.30434 0.20301 C 0.30642 0.1875 0.3052 0.20347 0.30711 0.18565 C 0.30781 0.17986 0.30798 0.17384 0.30868 0.16829 C 0.30937 0.16227 0.31059 0.15648 0.31145 0.15069 C 0.31284 0.14282 0.31267 0.14421 0.31441 0.13727 C 0.3151 0.10116 0.30555 0.07245 0.32031 0.04653 C 0.32152 0.04421 0.32326 0.04282 0.32465 0.04074 C 0.32673 0.03704 0.32899 0.03125 0.33038 0.02708 C 0.33385 0.0169 0.33055 0.01736 0.33472 0.01736 L 0.33472 0.01551 C 0.33611 0.01042 0.33784 0.00532 0.33906 0 C 0.3427 -0.01551 0.33784 -0.0044 0.3434 -0.01528 C 0.34392 -0.01921 0.34409 -0.02315 0.34479 -0.02708 C 0.34548 -0.02963 0.34687 -0.03218 0.34774 -0.03472 C 0.34843 -0.03658 0.34878 -0.03866 0.34913 -0.04051 C 0.34965 -0.04445 0.34965 -0.04838 0.35069 -0.05208 C 0.35555 -0.07176 0.35208 -0.04236 0.35503 -0.06574 C 0.35659 -0.07847 0.35746 -0.09144 0.35937 -0.10417 C 0.36024 -0.11065 0.36145 -0.11713 0.36232 -0.12361 C 0.36302 -0.1294 0.36267 -0.13542 0.36371 -0.14097 C 0.36423 -0.14375 0.36579 -0.14607 0.36666 -0.14861 C 0.36892 -0.15648 0.36961 -0.16042 0.371 -0.16806 C 0.37187 -0.18542 0.36666 -0.20579 0.37378 -0.22014 C 0.37638 -0.22523 0.37743 -0.22801 0.38107 -0.23171 C 0.38142 -0.23218 0.38211 -0.23171 0.38263 -0.23171 L 0.38263 -0.23171 C 0.38211 -0.26273 0.38194 -0.29375 0.38107 -0.32454 C 0.3809 -0.33241 0.38038 -0.34005 0.37968 -0.34769 C 0.37951 -0.34977 0.37829 -0.35162 0.37812 -0.35347 C 0.37777 -0.38241 0.37812 -0.41158 0.37812 -0.44051 L 0.37673 -0.44051 C 0.37517 -0.46875 0.37534 -0.45857 0.37534 -0.4713 L 0.37534 -0.4713 " pathEditMode="relative" ptsTypes="AAAAAAAAAAAAAAAAAAAAAAAAAAAAAAAAAAAAAAAAAAAAAAAAAAAAAAAAAAAAAAAAAAAAAAAAAAAA">
                                      <p:cBhvr>
                                        <p:cTn id="20" dur="6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434 0.00763 0.00834 0.01574 0.01302 0.02314 C 0.01598 0.028 0.02309 0.03657 0.02309 0.03657 C 0.02361 0.03981 0.02344 0.04351 0.02448 0.04629 C 0.02587 0.04953 0.03039 0.05416 0.03039 0.05416 C 0.03264 0.06319 0.03073 0.05833 0.03768 0.06759 L 0.04202 0.07338 C 0.04566 0.08333 0.04844 0.09166 0.05504 0.10046 C 0.05695 0.103 0.05851 0.10601 0.06077 0.1081 C 0.0625 0.10995 0.06493 0.11018 0.0665 0.11203 C 0.06875 0.11412 0.07032 0.11736 0.0724 0.11967 C 0.07813 0.12638 0.08438 0.13194 0.08976 0.13912 C 0.09115 0.14097 0.09236 0.14351 0.0941 0.1449 C 0.09636 0.14675 0.09896 0.14745 0.10139 0.14884 C 0.11632 0.16458 0.10104 0.14907 0.1158 0.16226 C 0.12344 0.16898 0.12066 0.16875 0.13039 0.17384 C 0.13351 0.17546 0.14202 0.17824 0.14636 0.17963 C 0.15226 0.19166 0.14705 0.18425 0.16511 0.1875 C 0.17882 0.18958 0.16563 0.18912 0.18247 0.19328 C 0.18733 0.19421 0.19219 0.19444 0.19705 0.19513 C 0.21059 0.19953 0.19393 0.19328 0.21007 0.20277 C 0.21181 0.20393 0.21389 0.20393 0.2158 0.20486 C 0.21927 0.20648 0.22275 0.20833 0.22604 0.21064 C 0.229 0.21273 0.23177 0.21597 0.23473 0.21828 C 0.2375 0.2206 0.24479 0.22476 0.24775 0.22592 C 0.25 0.22708 0.25261 0.22754 0.25504 0.228 C 0.26407 0.22939 0.28247 0.23194 0.28247 0.23194 C 0.29462 0.23125 0.30677 0.23148 0.31875 0.22986 C 0.32466 0.22916 0.32552 0.22338 0.32882 0.21828 C 0.33073 0.2155 0.33282 0.21342 0.33473 0.21064 C 0.33768 0.20601 0.34271 0.1956 0.34479 0.1912 C 0.34879 0.17523 0.34688 0.18356 0.3507 0.1662 C 0.34445 0.13333 0.34931 0.17013 0.35348 0.12361 C 0.35417 0.11666 0.35261 0.10949 0.35209 0.10231 C 0.34948 0.01481 0.3507 0.06898 0.3507 -0.05996 L 0.35209 -0.05996 C 0.35452 -0.06505 0.35625 -0.07084 0.35938 -0.07547 C 0.36077 -0.07755 0.36389 -0.07686 0.36511 -0.07917 C 0.3665 -0.08195 0.36528 -0.08612 0.3665 -0.08889 C 0.36841 -0.09283 0.37188 -0.09491 0.37379 -0.09862 L 0.37969 -0.11019 C 0.38004 -0.11274 0.38039 -0.11551 0.38108 -0.11783 C 0.38768 -0.1419 0.38698 -0.13982 0.39271 -0.15463 C 0.39358 -0.16227 0.39497 -0.17014 0.39549 -0.17778 L 0.39844 -0.21459 C 0.39896 -0.23125 0.39914 -0.24815 0.39983 -0.26482 C 0.40157 -0.3007 0.40139 -0.26135 0.40139 -0.28218 L 0.40278 -0.28403 C 0.4033 -0.30996 0.40313 -0.33565 0.40417 -0.36135 C 0.40452 -0.36806 0.40643 -0.37431 0.40712 -0.38079 C 0.40782 -0.38658 0.40834 -0.39237 0.40851 -0.39815 C 0.41025 -0.42894 0.41302 -0.49075 0.41302 -0.49075 L 0.41302 -0.48889 " pathEditMode="relative" ptsTypes="AAAAAAAAAAAAAAAAAAAAAAAAAAAAAAAAAAAAAAAAAAAAAAAAAAAAAA">
                                      <p:cBhvr>
                                        <p:cTn id="22" dur="6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139 0.00509 0.00295 0.01018 0.00434 0.01551 C 0.00486 0.01782 0.00468 0.02083 0.00573 0.02314 C 0.00677 0.02546 0.00868 0.02685 0.01007 0.02893 C 0.01163 0.03148 0.01302 0.03402 0.01441 0.03657 C 0.01632 0.04051 0.01823 0.04444 0.02014 0.04814 C 0.02118 0.05023 0.02187 0.05231 0.02309 0.05393 C 0.025 0.05671 0.02708 0.05902 0.02882 0.0618 C 0.0335 0.06898 0.03055 0.06921 0.03767 0.07731 C 0.03871 0.07847 0.04045 0.07847 0.04201 0.07916 L 0.05069 0.09074 C 0.05156 0.09213 0.05225 0.09398 0.05347 0.09467 L 0.05781 0.09652 C 0.06024 0.10439 0.0618 0.11134 0.06649 0.11782 C 0.06944 0.12176 0.07205 0.12615 0.07534 0.12939 C 0.07725 0.13125 0.07934 0.1331 0.08107 0.13518 C 0.08368 0.13819 0.08541 0.14236 0.08837 0.1449 C 0.08975 0.14606 0.09149 0.14699 0.09271 0.14861 C 0.10052 0.15926 0.09305 0.15463 0.10139 0.15833 C 0.10382 0.16088 0.1059 0.16389 0.10868 0.1662 C 0.10989 0.16713 0.11163 0.16713 0.11302 0.16805 C 0.11458 0.16898 0.1158 0.17083 0.11736 0.17199 C 0.11875 0.17268 0.12014 0.17314 0.1217 0.17384 C 0.125 0.17523 0.1283 0.17662 0.13177 0.17777 C 0.14514 0.18148 0.15052 0.18171 0.16371 0.18356 C 0.1651 0.18402 0.16649 0.18495 0.16805 0.18541 C 0.20017 0.19676 0.18559 0.1912 0.23767 0.1912 L 0.23767 0.1912 C 0.24149 0.19375 0.24566 0.1956 0.24913 0.19884 C 0.25069 0.20023 0.25069 0.20324 0.25208 0.20463 C 0.2533 0.20602 0.25503 0.20578 0.25642 0.20671 C 0.25798 0.20764 0.2592 0.20949 0.26076 0.21041 C 0.26354 0.21227 0.26649 0.21319 0.26944 0.21435 L 0.27378 0.2162 C 0.28055 0.21574 0.28732 0.21551 0.29409 0.21435 C 0.30087 0.21342 0.2993 0.20833 0.30712 0.20463 L 0.31146 0.20277 C 0.31093 0.19699 0.31076 0.1912 0.31007 0.18541 C 0.30972 0.18333 0.30885 0.18171 0.30868 0.17963 C 0.30781 0.17314 0.30764 0.16666 0.30712 0.16018 C 0.30659 0.12176 0.30416 0.0287 0.30712 -0.01945 C 0.30729 -0.02176 0.3092 -0.02315 0.31007 -0.02523 C 0.31215 -0.03033 0.31389 -0.03542 0.3158 -0.04051 C 0.31632 -0.04445 0.31614 -0.04861 0.31736 -0.05232 C 0.31823 -0.0551 0.32014 -0.05741 0.3217 -0.05996 C 0.32534 -0.06574 0.32587 -0.06551 0.33038 -0.06968 C 0.33125 -0.07153 0.33212 -0.07361 0.33316 -0.07547 C 0.33455 -0.07755 0.33767 -0.08125 0.33767 -0.08125 L 0.33767 -0.08125 C 0.33854 -0.08889 0.33889 -0.09676 0.34045 -0.1044 C 0.34097 -0.10672 0.34271 -0.10811 0.3434 -0.11019 C 0.34479 -0.11505 0.34514 -0.12061 0.34635 -0.1257 C 0.34705 -0.12894 0.34843 -0.13195 0.34913 -0.13519 C 0.34982 -0.13773 0.35 -0.14051 0.35069 -0.14306 C 0.35607 -0.16482 0.35156 -0.1419 0.35503 -0.16042 C 0.35538 -0.17593 0.35607 -0.19121 0.35642 -0.20672 C 0.35694 -0.22662 0.35712 -0.24676 0.35781 -0.26667 C 0.35816 -0.27315 0.35885 -0.27963 0.35937 -0.28588 C 0.36059 -0.30186 0.36024 -0.29815 0.36215 -0.31111 C 0.36267 -0.32269 0.36302 -0.33426 0.36371 -0.34584 C 0.3651 -0.37107 0.3651 -0.35324 0.3651 -0.36135 L 0.3651 -0.36135 C 0.36684 -0.48056 0.36649 -0.43079 0.36649 -0.50996 L 0.36649 -0.50996 L 0.36649 -0.50996 " pathEditMode="relative" ptsTypes="AAAAAAAAAAAAAAAAAAAAAAAAAAAAAAAAAAAAAAAAAAAAAAAAAAAAAAAAAAAAAAAAAA">
                                      <p:cBhvr>
                                        <p:cTn id="24" dur="6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04 0.00579 -0.00191 0.01157 -0.00295 0.01736 C -0.00329 0.01991 -0.00399 0.02245 -0.00434 0.025 C -0.00486 0.02894 -0.00538 0.03264 -0.00572 0.03657 C -0.00625 0.04491 -0.00607 0.05347 -0.00729 0.06181 C -0.00746 0.06343 -0.00954 0.06389 -0.01006 0.06551 C -0.01111 0.06852 -0.01111 0.07199 -0.01163 0.07523 C -0.01423 0.11713 -0.01545 0.13218 -0.01441 0.18727 C -0.01406 0.20995 -0.01006 0.25486 -0.01006 0.25486 C -0.00972 0.26644 -0.00885 0.31273 -0.00729 0.33032 C -0.00711 0.33241 -0.00607 0.33403 -0.00572 0.33611 C -0.0052 0.33981 -0.00486 0.34375 -0.00434 0.34769 C -0.00399 0.35023 -0.00329 0.35278 -0.00295 0.35532 C -0.00243 0.35856 -0.00191 0.36181 -0.00138 0.36505 C -0.00312 0.37199 -0.00295 0.36875 -0.00295 0.37477 L -0.00295 0.37477 C -0.00243 0.40556 -0.00277 0.43657 -0.00138 0.46736 C -0.00138 0.46968 0.00087 0.47106 0.00139 0.47315 C 0.00278 0.47824 0.0033 0.48356 0.00434 0.48866 C 0.00469 0.49074 0.00539 0.49259 0.00573 0.49444 C 0.00643 0.49769 0.00643 0.50116 0.0073 0.50417 C 0.00782 0.50625 0.00938 0.50787 0.01007 0.50995 C 0.01164 0.51389 0.0125 0.52176 0.01303 0.52546 C 0.01355 0.5338 0.01407 0.54213 0.01441 0.55046 C 0.01598 0.58264 0.01598 0.57569 0.01598 0.5912 L 0.01737 0.59306 C 0.01684 0.61736 0.01355 0.6588 0.01875 0.68588 C 0.0198 0.69028 0.02309 0.69329 0.02466 0.69745 C 0.02553 0.7 0.02639 0.70278 0.02761 0.70509 C 0.02987 0.70995 0.03247 0.70995 0.03629 0.71273 C 0.04462 0.71921 0.03612 0.71574 0.04931 0.71875 C 0.05365 0.71806 0.05799 0.71759 0.06233 0.71667 C 0.06389 0.71644 0.06511 0.71528 0.06667 0.71481 C 0.07934 0.70995 0.06632 0.71551 0.07674 0.71088 C 0.0783 0.70833 0.07934 0.70532 0.08108 0.70324 C 0.08716 0.69606 0.08716 0.69861 0.09271 0.69537 C 0.0948 0.69421 0.09671 0.69306 0.09844 0.69167 C 0.1 0.69051 0.10157 0.68912 0.10296 0.68773 C 0.104 0.68657 0.10469 0.68495 0.10573 0.6838 C 0.11025 0.67986 0.11233 0.67986 0.11737 0.67801 C 0.12778 0.66875 0.12292 0.67245 0.13178 0.66644 C 0.13334 0.66458 0.13438 0.66204 0.13612 0.66065 C 0.13889 0.6588 0.14219 0.65856 0.14497 0.65671 C 0.1474 0.65532 0.14983 0.65301 0.15209 0.65093 C 0.17049 0.63565 0.1408 0.66042 0.16077 0.64144 C 0.17865 0.62431 0.15053 0.65694 0.17535 0.62986 C 0.17917 0.62569 0.18212 0.61898 0.18698 0.6162 C 0.18872 0.61528 0.1908 0.61505 0.19271 0.61435 C 0.19879 0.60602 0.19584 0.60648 0.2 0.60648 L 0.2 0.60648 C 0.20712 0.59884 0.21303 0.58796 0.22171 0.58333 C 0.22414 0.58218 0.22674 0.58125 0.229 0.57963 C 0.23108 0.57801 0.23282 0.57569 0.23473 0.57361 C 0.23612 0.57245 0.2375 0.57106 0.23907 0.56991 C 0.24184 0.56782 0.2448 0.56597 0.24775 0.56412 C 0.26164 0.5456 0.24393 0.56759 0.25643 0.55625 C 0.25955 0.55347 0.26198 0.54931 0.26511 0.54676 C 0.26684 0.54537 0.2691 0.5456 0.27101 0.54468 C 0.27379 0.54352 0.27674 0.54213 0.27969 0.54097 C 0.28299 0.53958 0.28646 0.53866 0.28976 0.53704 C 0.30417 0.53009 0.28473 0.53519 0.30573 0.53125 C 0.32084 0.51921 0.30678 0.52847 0.33612 0.52338 C 0.34011 0.52292 0.34775 0.51968 0.34775 0.51968 C 0.35105 0.52037 0.35452 0.52153 0.35782 0.52153 C 0.3599 0.52153 0.36164 0.51968 0.36372 0.51968 C 0.37188 0.51968 0.38004 0.52083 0.38837 0.52153 C 0.40278 0.52407 0.39601 0.52338 0.40869 0.52338 L 0.40869 0.52338 " pathEditMode="relative" ptsTypes="AAAAAAAAAAAAAAAAAAAAAAAAAAAAAAAAAAAAAAAAAAAAAAAAAAAAAAAAAAAAAAAAAAAAA">
                                      <p:cBhvr>
                                        <p:cTn id="26" dur="6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33 0.04768 -0.00243 0.02384 0.00139 0.1081 C 0.00156 0.11134 0.00243 0.11458 0.00295 0.11782 C 0.00347 0.12153 0.00399 0.12546 0.00434 0.1294 C 0.00504 0.13634 0.00521 0.14352 0.00573 0.15069 C 0.00625 0.15648 0.00695 0.16227 0.00729 0.16805 C 0.01198 0.24143 0.0059 0.1574 0.01007 0.21435 C 0.01059 0.2537 0.01076 0.29305 0.01163 0.33217 C 0.01163 0.33611 0.01285 0.34004 0.01302 0.34398 C 0.01337 0.35278 0.01302 0.3618 0.01302 0.37083 L 0.01441 0.37291 C 0.02101 0.39861 0.01597 0.39028 0.02465 0.40185 C 0.02552 0.40509 0.02674 0.4081 0.02761 0.41157 C 0.02934 0.41875 0.0283 0.41852 0.03038 0.425 C 0.03125 0.42778 0.03229 0.43009 0.03333 0.43287 C 0.03386 0.43541 0.03438 0.43796 0.03472 0.44051 C 0.03524 0.44375 0.03559 0.44699 0.03629 0.45023 C 0.03663 0.45208 0.03715 0.45393 0.03767 0.45602 C 0.0382 0.46041 0.0382 0.46504 0.03906 0.46944 C 0.03958 0.47176 0.04201 0.47291 0.04201 0.47523 C 0.04288 0.51713 0.04201 0.55903 0.04201 0.60092 L 0.04201 0.60486 C 0.04254 0.62477 0.04271 0.64467 0.0434 0.66458 C 0.04375 0.67037 0.04531 0.67384 0.04774 0.67824 C 0.04861 0.67963 0.04948 0.68125 0.0507 0.68194 C 0.05243 0.68333 0.05469 0.68333 0.0566 0.68403 C 0.05938 0.68518 0.06233 0.68657 0.06528 0.68796 C 0.07483 0.68727 0.08455 0.6875 0.09427 0.68588 C 0.09601 0.68565 0.09705 0.6831 0.09861 0.68194 C 0.1 0.68125 0.10139 0.68078 0.10295 0.68009 C 0.11198 0.66805 0.09879 0.68426 0.11007 0.6743 C 0.11337 0.67153 0.11563 0.66736 0.11892 0.66458 C 0.12969 0.65555 0.13004 0.65602 0.13906 0.65301 C 0.14115 0.65185 0.14323 0.65115 0.14497 0.6493 C 0.1467 0.64699 0.14774 0.64398 0.14931 0.64143 C 0.1507 0.63935 0.15208 0.6375 0.15365 0.63565 C 0.15972 0.6287 0.16198 0.62824 0.16962 0.62222 C 0.17379 0.61875 0.17535 0.61666 0.17969 0.6125 C 0.18108 0.61111 0.18247 0.60949 0.18403 0.60856 C 0.18872 0.60578 0.19861 0.60092 0.19861 0.60092 C 0.20104 0.59699 0.2033 0.59305 0.20573 0.58935 C 0.21007 0.58333 0.21493 0.57824 0.21892 0.57199 C 0.21979 0.57037 0.21927 0.56759 0.22031 0.5662 C 0.22465 0.56018 0.23021 0.55625 0.23472 0.55069 C 0.2632 0.51666 0.23351 0.54768 0.25938 0.52176 L 0.26233 0.51203 L 0.26233 0.51203 C 0.26771 0.50995 0.27292 0.50787 0.2783 0.50625 C 0.28073 0.50532 0.28316 0.50532 0.28559 0.50416 C 0.2875 0.50324 0.28924 0.50115 0.29132 0.50046 C 0.29566 0.49861 0.3 0.49791 0.30434 0.49653 C 0.3125 0.49398 0.31597 0.4919 0.32604 0.49074 C 0.33715 0.48935 0.34826 0.48958 0.35938 0.48889 C 0.38802 0.48703 0.38073 0.4875 0.40434 0.48495 C 0.42813 0.47268 0.41649 0.47523 0.43924 0.47523 L 0.43924 0.47523 " pathEditMode="relative" ptsTypes="AAAAAAAAAAAAAAAAAAAAAAAAAAAAAAAAAAAAAAAAAAAAAAAAAAAAAAAAA">
                                      <p:cBhvr>
                                        <p:cTn id="28" dur="6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087 0.00579 -0.00191 0.01157 -0.00278 0.01736 C -0.00382 0.02361 -0.00451 0.03032 -0.00573 0.03657 C -0.01666 0.09213 -0.00746 0.03495 -0.01441 0.08102 C -0.01545 0.10926 -0.01857 0.13773 -0.01736 0.16597 C -0.01354 0.24745 -0.01684 0.2088 -0.00868 0.28195 C -0.00764 0.3007 -0.00642 0.31921 -0.00573 0.33796 L -0.00434 0.37269 L -0.00434 0.37269 C 0.00035 0.39028 0.00382 0.40185 0.00729 0.41921 C 0.01146 0.44051 0.00903 0.43056 0.01163 0.44815 C 0.0125 0.45394 0.01354 0.45972 0.01459 0.46551 C 0.01407 0.48611 0.0132 0.50671 0.0132 0.52732 C 0.0132 0.5544 0.01459 0.60857 0.01459 0.60857 L 0.01597 0.61042 C 0.02344 0.61875 0.03212 0.62963 0.04063 0.63542 C 0.05365 0.64468 0.06233 0.64445 0.07691 0.64722 C 0.08368 0.64514 0.0908 0.64491 0.09722 0.6412 C 0.10122 0.63889 0.10365 0.6331 0.10729 0.62963 C 0.11094 0.62662 0.11511 0.62454 0.11893 0.62199 C 0.13594 0.59931 0.10868 0.63472 0.13629 0.60278 C 0.14427 0.59329 0.15226 0.58403 0.15955 0.57361 C 0.16441 0.56667 0.16702 0.55671 0.17257 0.55046 C 0.17882 0.54352 0.1875 0.5412 0.19427 0.53495 C 0.20157 0.52824 0.20747 0.51921 0.21459 0.51181 C 0.22396 0.50185 0.23386 0.49259 0.24358 0.48287 C 0.24879 0.47778 0.25434 0.47292 0.25938 0.46736 C 0.27396 0.45162 0.28229 0.43912 0.30295 0.43449 L 0.32032 0.43079 C 0.32361 0.43009 0.33038 0.4287 0.33038 0.4287 L 0.33038 0.4287 C 0.33525 0.43009 0.34757 0.43357 0.35365 0.43449 C 0.35851 0.43542 0.36337 0.43588 0.36806 0.43657 C 0.3724 0.43843 0.37674 0.44074 0.38125 0.44236 C 0.38837 0.44468 0.38507 0.44352 0.39132 0.44607 C 0.39722 0.4581 0.3908 0.44838 0.40729 0.45394 C 0.41997 0.4581 0.40764 0.45787 0.41302 0.45787 L 0.41459 0.45787 " pathEditMode="relative" ptsTypes="AAAAAAAAAAAAAAAAAAAAAAAAAAAAAAAAAAAAAAA">
                                      <p:cBhvr>
                                        <p:cTn id="30" dur="6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087 0.02523 -0.00312 0.07986 -0.00278 0.10046 C -0.0026 0.11528 -0.00087 0.13009 0 0.14491 C 0.00052 0.15116 0.0007 0.15764 0.00156 0.16412 C 0.00174 0.1662 0.00261 0.16805 0.00295 0.16991 C 0.00347 0.17315 0.00382 0.17639 0.00434 0.17963 C 0.00573 0.18727 0.00729 0.19514 0.00868 0.20278 C 0.00972 0.21967 0.00903 0.23009 0.01302 0.24537 C 0.01424 0.2493 0.01597 0.25301 0.01736 0.25694 C 0.01788 0.27037 0.01771 0.28403 0.01892 0.29745 C 0.0191 0.29977 0.02101 0.30116 0.02188 0.30324 C 0.02448 0.31157 0.02448 0.31481 0.02622 0.32268 C 0.02726 0.32778 0.02899 0.33287 0.03056 0.33796 C 0.0342 0.37291 0.02917 0.33379 0.0349 0.36134 C 0.03559 0.36504 0.03576 0.36898 0.03629 0.37291 C 0.03733 0.38125 0.03767 0.38773 0.03924 0.39606 C 0.03958 0.39791 0.04011 0.39977 0.04063 0.40185 C 0.04219 0.41782 0.0382 0.41736 0.04358 0.41736 L 0.04358 0.41921 C 0.0441 0.45903 0.0441 0.49907 0.04497 0.53889 C 0.04514 0.54421 0.04688 0.57361 0.04792 0.58148 C 0.04809 0.58356 0.04896 0.58541 0.04931 0.58727 C 0.05017 0.5912 0.05052 0.59815 0.05365 0.60092 C 0.05538 0.60231 0.05747 0.60208 0.05955 0.60278 C 0.06372 0.60856 0.06389 0.61088 0.07101 0.61041 C 0.08125 0.60995 0.10156 0.60671 0.10156 0.60671 C 0.10399 0.60532 0.10642 0.6044 0.10868 0.60278 C 0.11389 0.59907 0.12517 0.58727 0.12899 0.58333 C 0.12899 0.58333 0.14063 0.57176 0.14063 0.57176 C 0.15226 0.55116 0.13733 0.57639 0.1507 0.55833 C 0.15243 0.55602 0.15313 0.55231 0.15504 0.55069 C 0.16146 0.54514 0.16927 0.54305 0.17535 0.53703 C 0.17934 0.5331 0.18264 0.52824 0.18698 0.52546 C 0.19601 0.51944 0.1908 0.52268 0.20295 0.51574 C 0.21563 0.49907 0.20556 0.51088 0.22604 0.49259 C 0.24115 0.47916 0.23837 0.47963 0.25365 0.46944 C 0.2559 0.46782 0.25851 0.46666 0.26094 0.46551 C 0.26615 0.46319 0.27153 0.46157 0.27691 0.45972 C 0.29479 0.44791 0.27639 0.45856 0.29427 0.45208 C 0.31788 0.44328 0.30399 0.44421 0.31892 0.44421 L 0.31892 0.44236 C 0.34028 0.43171 0.32188 0.43981 0.33767 0.43472 C 0.33924 0.43426 0.34063 0.4331 0.34201 0.43264 C 0.35451 0.42963 0.37361 0.42963 0.38403 0.42893 C 0.40347 0.43102 0.42136 0.43541 0.44063 0.43078 C 0.44201 0.43055 0.44254 0.42824 0.44358 0.42685 L 0.44358 0.42685 " pathEditMode="relative" ptsTypes="AAAAAAAAAAAAAAAAAAAAAAAAAAAAAAAAAAAAAAAAAAAAAAAA">
                                      <p:cBhvr>
                                        <p:cTn id="32" dur="6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052 0.01158 -0.00069 0.02315 -0.00156 0.03472 C -0.00173 0.03797 -0.00277 0.04097 -0.00295 0.04422 C -0.00555 0.07685 -0.00104 0.0625 -0.00729 0.07917 C -0.00833 0.0875 -0.00989 0.09584 -0.01024 0.10417 C -0.01128 0.12732 -0.01093 0.1507 -0.01163 0.17385 C -0.01197 0.18218 -0.01267 0.19051 -0.01302 0.19885 C -0.01267 0.21621 -0.0125 0.2338 -0.01163 0.25116 C -0.01111 0.2625 -0.01024 0.26297 -0.00868 0.27222 C -0.00694 0.28334 -0.00729 0.28519 -0.00434 0.29746 C -0.00364 0.3007 -0.00225 0.30394 -0.00156 0.30718 C -0.00086 0.30972 -0.00104 0.3125 0 0.31482 C 0.00053 0.31644 0.00191 0.31736 0.00278 0.31875 C 0.00625 0.32431 0.01303 0.33611 0.01303 0.33611 C 0.01632 0.34931 0.01181 0.33334 0.01875 0.34954 C 0.02379 0.36135 0.01632 0.35023 0.0231 0.35926 C 0.02622 0.37755 0.02292 0.37246 0.02744 0.37871 L 0.02744 0.38056 C 0.02796 0.39074 0.02865 0.40116 0.029 0.41135 C 0.02952 0.43403 0.02917 0.45648 0.03039 0.47917 C 0.03073 0.48449 0.03247 0.48935 0.03334 0.49445 C 0.03369 0.49769 0.03421 0.50093 0.03473 0.50417 C 0.03525 0.5081 0.03542 0.51204 0.03612 0.51574 C 0.0375 0.52246 0.0415 0.53241 0.0448 0.53704 C 0.04723 0.54028 0.04879 0.54537 0.05209 0.54676 C 0.05834 0.54954 0.05504 0.54815 0.06233 0.5507 C 0.0724 0.55 0.08264 0.54977 0.09271 0.54861 C 0.09497 0.54838 0.10157 0.54398 0.10278 0.54283 C 0.10487 0.54121 0.10643 0.5382 0.10869 0.53704 C 0.11129 0.53565 0.11441 0.53588 0.11737 0.53519 C 0.11928 0.5338 0.12136 0.53287 0.1231 0.53125 C 0.12535 0.52917 0.12657 0.52547 0.129 0.52361 C 0.13056 0.52222 0.13282 0.52222 0.13473 0.52153 C 0.13664 0.51783 0.13803 0.5132 0.14046 0.50996 C 0.14254 0.50741 0.14549 0.50648 0.14775 0.50417 C 0.14896 0.50324 0.14948 0.50139 0.1507 0.50023 C 0.15417 0.49722 0.15695 0.4963 0.16077 0.49445 C 0.16719 0.48172 0.15973 0.49607 0.16806 0.48287 C 0.16962 0.48056 0.17101 0.47778 0.1724 0.47523 C 0.17344 0.47338 0.17396 0.47084 0.17535 0.46945 C 0.17691 0.4676 0.17917 0.4669 0.18108 0.46551 C 0.18889 0.45949 0.18178 0.4632 0.18976 0.45972 C 0.1908 0.45857 0.1915 0.45695 0.19271 0.45579 C 0.19393 0.45486 0.19566 0.45463 0.19705 0.45394 C 0.19948 0.45278 0.20191 0.45162 0.20435 0.45 C 0.21476 0.44306 0.20035 0.44792 0.21875 0.44422 C 0.22119 0.44306 0.22362 0.44144 0.22605 0.44051 C 0.23091 0.43843 0.2375 0.43866 0.24202 0.43472 C 0.2481 0.42917 0.24514 0.43241 0.2507 0.425 L 0.25209 0.41922 L 0.25209 0.41922 C 0.25643 0.41667 0.26112 0.41482 0.26511 0.41135 C 0.2731 0.4051 0.26841 0.40278 0.27674 0.39792 C 0.28907 0.39074 0.29601 0.38982 0.30869 0.38635 C 0.32188 0.37454 0.31233 0.38172 0.32605 0.37477 C 0.33091 0.37222 0.33542 0.36783 0.34046 0.3669 L 0.35209 0.36505 C 0.3533 0.36459 0.36771 0.35972 0.37101 0.35926 C 0.38056 0.35834 0.39028 0.3581 0.4 0.35741 C 0.41007 0.35926 0.42049 0.35972 0.43039 0.3632 C 0.43212 0.36366 0.43299 0.36667 0.43334 0.36898 C 0.43403 0.37523 0.43334 0.38172 0.43334 0.3882 L 0.43334 0.3882 " pathEditMode="relative" ptsTypes="AAAAAAAAAAAAAAAAAAAAAAAAAAAAAAAAAAAAAAAAAAAAAAAAAAAAAAAAAAAAAAAA">
                                      <p:cBhvr>
                                        <p:cTn id="34" dur="61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28" grpId="0" animBg="1"/>
      <p:bldP spid="48" grpId="0" animBg="1"/>
      <p:bldP spid="49" grpId="0" animBg="1"/>
      <p:bldP spid="47" grpId="0" animBg="1"/>
      <p:bldP spid="50" grpId="0" animBg="1"/>
      <p:bldP spid="24" grpId="0" animBg="1"/>
      <p:bldP spid="28" grpId="0" animBg="1"/>
      <p:bldP spid="29" grpId="0" animBg="1"/>
      <p:bldP spid="30" grpId="0" animBg="1"/>
      <p:bldP spid="31" grpId="0" animBg="1"/>
      <p:bldP spid="27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Oxygen Toxicity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higher </a:t>
            </a:r>
            <a:r>
              <a:rPr lang="en-US" dirty="0" smtClean="0"/>
              <a:t>partial oxygen </a:t>
            </a:r>
            <a:r>
              <a:rPr lang="en-US" dirty="0"/>
              <a:t>pressures can be very </a:t>
            </a:r>
            <a:r>
              <a:rPr lang="en-US" dirty="0" smtClean="0"/>
              <a:t>dangerous.</a:t>
            </a:r>
          </a:p>
          <a:p>
            <a:r>
              <a:rPr lang="en-US" dirty="0" smtClean="0"/>
              <a:t>Oxygen toxicity may </a:t>
            </a:r>
            <a:r>
              <a:rPr lang="en-US" dirty="0"/>
              <a:t>develop rapidly when the P O 2 rises above </a:t>
            </a:r>
            <a:r>
              <a:rPr lang="en-US" dirty="0" smtClean="0"/>
              <a:t>about 2.5 </a:t>
            </a:r>
            <a:r>
              <a:rPr lang="en-US" dirty="0"/>
              <a:t>atmospheres.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is apparently caused by the </a:t>
            </a:r>
            <a:r>
              <a:rPr lang="en-US" dirty="0" smtClean="0"/>
              <a:t>oxidation of </a:t>
            </a:r>
            <a:r>
              <a:rPr lang="en-US" dirty="0"/>
              <a:t>enzymes and other destructive changes that can </a:t>
            </a:r>
            <a:r>
              <a:rPr lang="en-US" dirty="0" smtClean="0"/>
              <a:t>damage the </a:t>
            </a:r>
            <a:r>
              <a:rPr lang="en-US" dirty="0"/>
              <a:t>nervous system and lead to coma and </a:t>
            </a:r>
            <a:r>
              <a:rPr lang="en-US" dirty="0" smtClean="0"/>
              <a:t>death.</a:t>
            </a:r>
          </a:p>
          <a:p>
            <a:r>
              <a:rPr lang="en-US" dirty="0" smtClean="0"/>
              <a:t>For these </a:t>
            </a:r>
            <a:r>
              <a:rPr lang="en-US" dirty="0"/>
              <a:t>reasons, deep-sea divers commonly use gas </a:t>
            </a:r>
            <a:r>
              <a:rPr lang="en-US" dirty="0" smtClean="0"/>
              <a:t>mixtures in </a:t>
            </a:r>
            <a:r>
              <a:rPr lang="en-US" dirty="0"/>
              <a:t>which oxygen is diluted with inert gases such as </a:t>
            </a:r>
            <a:r>
              <a:rPr lang="en-US" dirty="0" smtClean="0"/>
              <a:t>nitrogen (as </a:t>
            </a:r>
            <a:r>
              <a:rPr lang="en-US" dirty="0"/>
              <a:t>in ordinary air) or helium.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8841-9CDA-4178-B4CE-64FB57E89D6B}" type="datetime1">
              <a:rPr lang="en-US" smtClean="0"/>
              <a:pPr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0D13-A3AB-4DAF-9D1A-1FE69B45197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Nitrogen Narcosis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Although at sea level nitrogen is physiologically inert, </a:t>
            </a:r>
            <a:r>
              <a:rPr lang="en-US" dirty="0" smtClean="0"/>
              <a:t>larger amounts </a:t>
            </a:r>
            <a:r>
              <a:rPr lang="en-US" dirty="0"/>
              <a:t>of dissolved nitrogen under hyperbaric (</a:t>
            </a:r>
            <a:r>
              <a:rPr lang="en-US" dirty="0" err="1" smtClean="0"/>
              <a:t>highpressure</a:t>
            </a:r>
            <a:r>
              <a:rPr lang="en-US" dirty="0" smtClean="0"/>
              <a:t>) conditions have deleterious effects, possibly caused by </a:t>
            </a:r>
            <a:r>
              <a:rPr lang="en-US" dirty="0"/>
              <a:t>the increased amounts of nitrogen dissolved in </a:t>
            </a:r>
            <a:r>
              <a:rPr lang="en-US" dirty="0" smtClean="0"/>
              <a:t>plasma membranes </a:t>
            </a:r>
            <a:r>
              <a:rPr lang="en-US" dirty="0"/>
              <a:t>at the high partial pressures. </a:t>
            </a:r>
            <a:endParaRPr lang="en-US" dirty="0" smtClean="0"/>
          </a:p>
          <a:p>
            <a:r>
              <a:rPr lang="en-US" b="1" dirty="0" smtClean="0"/>
              <a:t>Nitrogen narcosis </a:t>
            </a:r>
            <a:r>
              <a:rPr lang="en-US" dirty="0" smtClean="0"/>
              <a:t>resembles </a:t>
            </a:r>
            <a:r>
              <a:rPr lang="en-US" dirty="0"/>
              <a:t>alcohol intoxication; depending on the depth </a:t>
            </a:r>
            <a:r>
              <a:rPr lang="en-US" dirty="0" smtClean="0"/>
              <a:t>of the </a:t>
            </a:r>
            <a:r>
              <a:rPr lang="en-US" dirty="0"/>
              <a:t>dive, the diver may experience what Jacques </a:t>
            </a:r>
            <a:r>
              <a:rPr lang="en-US" dirty="0" smtClean="0"/>
              <a:t>Cousteau termed </a:t>
            </a:r>
            <a:r>
              <a:rPr lang="en-US" dirty="0"/>
              <a:t>“rapture of the deep.” </a:t>
            </a:r>
            <a:endParaRPr lang="en-US" dirty="0" smtClean="0"/>
          </a:p>
          <a:p>
            <a:r>
              <a:rPr lang="en-US" dirty="0" smtClean="0"/>
              <a:t>Dizziness </a:t>
            </a:r>
            <a:r>
              <a:rPr lang="en-US" dirty="0"/>
              <a:t>and extreme </a:t>
            </a:r>
            <a:r>
              <a:rPr lang="en-US" dirty="0" smtClean="0"/>
              <a:t>drowsiness are </a:t>
            </a:r>
            <a:r>
              <a:rPr lang="en-US" dirty="0"/>
              <a:t>other narcotizing effects.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D380-9F12-4A1C-ADF0-EA953FCDB0FC}" type="datetime1">
              <a:rPr lang="en-US" smtClean="0"/>
              <a:pPr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0D13-A3AB-4DAF-9D1A-1FE69B45197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Decompression Sickness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 the diver ascends to sea level, the amount of </a:t>
            </a:r>
            <a:r>
              <a:rPr lang="en-US" dirty="0" smtClean="0"/>
              <a:t>nitrogen dissolved </a:t>
            </a:r>
            <a:r>
              <a:rPr lang="en-US" dirty="0"/>
              <a:t>in the plasma decreases as a result of the </a:t>
            </a:r>
            <a:r>
              <a:rPr lang="en-US" dirty="0" smtClean="0"/>
              <a:t>progressive decrease </a:t>
            </a:r>
            <a:r>
              <a:rPr lang="en-US" dirty="0"/>
              <a:t>in the P N 2 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the diver surfaces slowly, a </a:t>
            </a:r>
            <a:r>
              <a:rPr lang="en-US" dirty="0" smtClean="0"/>
              <a:t>large amount </a:t>
            </a:r>
            <a:r>
              <a:rPr lang="en-US" dirty="0"/>
              <a:t>of nitrogen can diffuse through the alveoli and </a:t>
            </a:r>
            <a:r>
              <a:rPr lang="en-US" dirty="0" smtClean="0"/>
              <a:t>be eliminated </a:t>
            </a:r>
            <a:r>
              <a:rPr lang="en-US" dirty="0"/>
              <a:t>in the expired breath.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decompression </a:t>
            </a:r>
            <a:r>
              <a:rPr lang="en-US" dirty="0" smtClean="0"/>
              <a:t>occurs too </a:t>
            </a:r>
            <a:r>
              <a:rPr lang="en-US" dirty="0"/>
              <a:t>rapidly, however, bubbles of nitrogen gas (N 2 ) can </a:t>
            </a:r>
            <a:r>
              <a:rPr lang="en-US" dirty="0" smtClean="0"/>
              <a:t>form in </a:t>
            </a:r>
            <a:r>
              <a:rPr lang="en-US" dirty="0"/>
              <a:t>the tissue fluids and enter the blood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A223-C1FC-4B36-8D65-2063721372E0}" type="datetime1">
              <a:rPr lang="en-US" smtClean="0"/>
              <a:pPr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0D13-A3AB-4DAF-9D1A-1FE69B45197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</a:t>
            </a:r>
            <a:r>
              <a:rPr lang="en-US" dirty="0" smtClean="0"/>
              <a:t>bubbles of N2 </a:t>
            </a:r>
            <a:r>
              <a:rPr lang="en-US" dirty="0"/>
              <a:t>gas in the blood can block small blood channels, </a:t>
            </a:r>
            <a:r>
              <a:rPr lang="en-US" dirty="0" smtClean="0"/>
              <a:t>producing muscle </a:t>
            </a:r>
            <a:r>
              <a:rPr lang="en-US" dirty="0"/>
              <a:t>and joint pain as well as more serious damage.</a:t>
            </a:r>
          </a:p>
          <a:p>
            <a:r>
              <a:rPr lang="en-US" dirty="0"/>
              <a:t>These effects are known as </a:t>
            </a:r>
            <a:r>
              <a:rPr lang="en-US" b="1" dirty="0"/>
              <a:t>decompression </a:t>
            </a:r>
            <a:r>
              <a:rPr lang="en-US" b="1" dirty="0" smtClean="0"/>
              <a:t>sickness, </a:t>
            </a:r>
            <a:r>
              <a:rPr lang="en-US" dirty="0" smtClean="0"/>
              <a:t>commonly </a:t>
            </a:r>
            <a:r>
              <a:rPr lang="en-US" dirty="0"/>
              <a:t>called “the bends.”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primary treatment </a:t>
            </a:r>
            <a:r>
              <a:rPr lang="en-US" dirty="0" smtClean="0"/>
              <a:t>for decompression </a:t>
            </a:r>
            <a:r>
              <a:rPr lang="en-US" dirty="0"/>
              <a:t>sickness is hyperbaric oxygen treatment.</a:t>
            </a:r>
          </a:p>
          <a:p>
            <a:r>
              <a:rPr lang="en-US" dirty="0"/>
              <a:t>Airplanes that fly long distances at high altitudes (30,000 </a:t>
            </a:r>
            <a:r>
              <a:rPr lang="en-US" dirty="0" smtClean="0"/>
              <a:t>to 40,000 </a:t>
            </a:r>
            <a:r>
              <a:rPr lang="en-US" dirty="0"/>
              <a:t>ft) have pressurized cabins so that the passengers </a:t>
            </a:r>
            <a:r>
              <a:rPr lang="en-US" dirty="0" smtClean="0"/>
              <a:t>and crew </a:t>
            </a:r>
            <a:r>
              <a:rPr lang="en-US" dirty="0"/>
              <a:t>do not experience the very low atmospheric </a:t>
            </a:r>
            <a:r>
              <a:rPr lang="en-US" dirty="0" smtClean="0"/>
              <a:t>pressures of </a:t>
            </a:r>
            <a:r>
              <a:rPr lang="en-US" dirty="0"/>
              <a:t>these altitudes.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CCD2-FC9C-4E7F-993B-8F6BB964D6B4}" type="datetime1">
              <a:rPr lang="en-US" smtClean="0"/>
              <a:pPr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0D13-A3AB-4DAF-9D1A-1FE69B45197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057400" y="2819400"/>
            <a:ext cx="3505200" cy="10668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A4CD-5674-4B58-823F-7530FDAD0E77}" type="datetime1">
              <a:rPr lang="en-US" smtClean="0"/>
              <a:pPr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0D13-A3AB-4DAF-9D1A-1FE69B45197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Gas exchange between the alveolar air and the </a:t>
            </a:r>
            <a:r>
              <a:rPr lang="en-US" dirty="0" smtClean="0"/>
              <a:t>pulmonary capillaries </a:t>
            </a:r>
            <a:r>
              <a:rPr lang="en-US" dirty="0"/>
              <a:t>results in an increased oxygen </a:t>
            </a:r>
            <a:r>
              <a:rPr lang="en-US" dirty="0" smtClean="0"/>
              <a:t>concentration and </a:t>
            </a:r>
            <a:r>
              <a:rPr lang="en-US" dirty="0"/>
              <a:t>a decreased carbon dioxide concentration in </a:t>
            </a:r>
            <a:r>
              <a:rPr lang="en-US" dirty="0" smtClean="0"/>
              <a:t>the blood </a:t>
            </a:r>
            <a:r>
              <a:rPr lang="en-US" dirty="0"/>
              <a:t>leaving the lungs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FCBB8-FF6B-496F-8FEA-25C7004E2FDD}" type="datetime1">
              <a:rPr lang="en-US" smtClean="0"/>
              <a:pPr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0D13-A3AB-4DAF-9D1A-1FE69B45197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FB7524-650A-41D3-851D-7E8B0690875B}" type="slidenum">
              <a:rPr lang="en-US"/>
              <a:pPr/>
              <a:t>4</a:t>
            </a:fld>
            <a:endParaRPr lang="en-US"/>
          </a:p>
        </p:txBody>
      </p:sp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533400"/>
            <a:ext cx="7793038" cy="657225"/>
          </a:xfrm>
          <a:noFill/>
          <a:ln/>
        </p:spPr>
        <p:txBody>
          <a:bodyPr/>
          <a:lstStyle/>
          <a:p>
            <a:r>
              <a:rPr lang="en-US"/>
              <a:t>Blood Gases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8001000" cy="4267200"/>
          </a:xfrm>
        </p:spPr>
        <p:txBody>
          <a:bodyPr/>
          <a:lstStyle/>
          <a:p>
            <a:r>
              <a:rPr lang="en-US" u="sng"/>
              <a:t>Total</a:t>
            </a:r>
            <a:r>
              <a:rPr lang="en-US"/>
              <a:t> pressure of a gas mixture is = to the sum of the independent, partial pressures of each gas </a:t>
            </a:r>
            <a:r>
              <a:rPr lang="en-US">
                <a:solidFill>
                  <a:srgbClr val="F35EFF"/>
                </a:solidFill>
              </a:rPr>
              <a:t>(Dalton’s Law)</a:t>
            </a:r>
            <a:r>
              <a:rPr lang="en-US"/>
              <a:t>.</a:t>
            </a:r>
          </a:p>
          <a:p>
            <a:r>
              <a:rPr lang="en-US"/>
              <a:t>In sea level atmosphere:</a:t>
            </a:r>
            <a:endParaRPr lang="en-US" sz="3600"/>
          </a:p>
          <a:p>
            <a:r>
              <a:rPr lang="en-US" sz="3000">
                <a:solidFill>
                  <a:srgbClr val="00B7FF"/>
                </a:solidFill>
              </a:rPr>
              <a:t>P</a:t>
            </a:r>
            <a:r>
              <a:rPr lang="en-US" sz="3000" baseline="-25000">
                <a:solidFill>
                  <a:srgbClr val="00B7FF"/>
                </a:solidFill>
              </a:rPr>
              <a:t>STP </a:t>
            </a:r>
            <a:r>
              <a:rPr lang="en-US" sz="3000">
                <a:solidFill>
                  <a:srgbClr val="00B7FF"/>
                </a:solidFill>
              </a:rPr>
              <a:t>= 760 mm Hg = </a:t>
            </a:r>
            <a:r>
              <a:rPr lang="en-US" sz="3000" b="1">
                <a:solidFill>
                  <a:srgbClr val="2D14C2"/>
                </a:solidFill>
              </a:rPr>
              <a:t>P</a:t>
            </a:r>
            <a:r>
              <a:rPr lang="en-US" sz="1800" b="1">
                <a:solidFill>
                  <a:srgbClr val="2D14C2"/>
                </a:solidFill>
              </a:rPr>
              <a:t>N</a:t>
            </a:r>
            <a:r>
              <a:rPr lang="en-US" sz="1800" b="1" baseline="-25000">
                <a:solidFill>
                  <a:srgbClr val="2D14C2"/>
                </a:solidFill>
              </a:rPr>
              <a:t>2</a:t>
            </a:r>
            <a:r>
              <a:rPr lang="en-US" sz="3000" b="1" baseline="-25000">
                <a:solidFill>
                  <a:srgbClr val="2D14C2"/>
                </a:solidFill>
              </a:rPr>
              <a:t> </a:t>
            </a:r>
            <a:r>
              <a:rPr lang="en-US" sz="3000" b="1">
                <a:solidFill>
                  <a:srgbClr val="2D14C2"/>
                </a:solidFill>
              </a:rPr>
              <a:t>+ P</a:t>
            </a:r>
            <a:r>
              <a:rPr lang="en-US" sz="1800" b="1">
                <a:solidFill>
                  <a:srgbClr val="2D14C2"/>
                </a:solidFill>
              </a:rPr>
              <a:t>0</a:t>
            </a:r>
            <a:r>
              <a:rPr lang="en-US" sz="1800" b="1" baseline="-25000">
                <a:solidFill>
                  <a:srgbClr val="2D14C2"/>
                </a:solidFill>
              </a:rPr>
              <a:t>2</a:t>
            </a:r>
            <a:r>
              <a:rPr lang="en-US" sz="3000">
                <a:solidFill>
                  <a:srgbClr val="4647FF"/>
                </a:solidFill>
              </a:rPr>
              <a:t> </a:t>
            </a:r>
            <a:r>
              <a:rPr lang="en-US" sz="3000"/>
              <a:t>+ </a:t>
            </a:r>
            <a:r>
              <a:rPr lang="en-US" sz="3000" b="1">
                <a:solidFill>
                  <a:srgbClr val="008000"/>
                </a:solidFill>
              </a:rPr>
              <a:t>P</a:t>
            </a:r>
            <a:r>
              <a:rPr lang="en-US" sz="1800" b="1">
                <a:solidFill>
                  <a:srgbClr val="008000"/>
                </a:solidFill>
              </a:rPr>
              <a:t>C0</a:t>
            </a:r>
            <a:r>
              <a:rPr lang="en-US" sz="1800" b="1" baseline="-25000">
                <a:solidFill>
                  <a:srgbClr val="008000"/>
                </a:solidFill>
              </a:rPr>
              <a:t>2</a:t>
            </a:r>
            <a:r>
              <a:rPr lang="en-US" sz="3000" b="1">
                <a:solidFill>
                  <a:srgbClr val="008000"/>
                </a:solidFill>
              </a:rPr>
              <a:t> + P</a:t>
            </a:r>
            <a:r>
              <a:rPr lang="en-US" sz="1800" b="1">
                <a:solidFill>
                  <a:srgbClr val="008000"/>
                </a:solidFill>
              </a:rPr>
              <a:t>H</a:t>
            </a:r>
            <a:r>
              <a:rPr lang="en-US" sz="1800" b="1" baseline="-25000">
                <a:solidFill>
                  <a:srgbClr val="008000"/>
                </a:solidFill>
              </a:rPr>
              <a:t>2</a:t>
            </a:r>
            <a:r>
              <a:rPr lang="en-US" sz="1800" b="1">
                <a:solidFill>
                  <a:srgbClr val="008000"/>
                </a:solidFill>
              </a:rPr>
              <a:t>0</a:t>
            </a:r>
            <a:endParaRPr lang="en-US" sz="3000">
              <a:solidFill>
                <a:srgbClr val="008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077E-0548-4A1C-A962-4838BA09C011}" type="datetime1">
              <a:rPr lang="en-US" smtClean="0"/>
              <a:pPr/>
              <a:t>4/13/2022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Dalton’s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total pressure of a gas </a:t>
            </a:r>
            <a:r>
              <a:rPr lang="en-US" dirty="0" smtClean="0"/>
              <a:t>mixture (such </a:t>
            </a:r>
            <a:r>
              <a:rPr lang="en-US" dirty="0"/>
              <a:t>as air) is equal to the sum of the pressures that </a:t>
            </a:r>
            <a:r>
              <a:rPr lang="en-US" dirty="0" smtClean="0"/>
              <a:t>each gas </a:t>
            </a:r>
            <a:r>
              <a:rPr lang="en-US" dirty="0"/>
              <a:t>in the mixture would exert independently. </a:t>
            </a:r>
            <a:endParaRPr lang="en-US" dirty="0" smtClean="0"/>
          </a:p>
          <a:p>
            <a:r>
              <a:rPr lang="en-US" dirty="0" smtClean="0"/>
              <a:t>The pressure that </a:t>
            </a:r>
            <a:r>
              <a:rPr lang="en-US" dirty="0"/>
              <a:t>a particular gas in a mixture exerts independently is </a:t>
            </a:r>
            <a:r>
              <a:rPr lang="en-US" dirty="0" smtClean="0"/>
              <a:t>the </a:t>
            </a:r>
            <a:r>
              <a:rPr lang="en-US" b="1" dirty="0" smtClean="0"/>
              <a:t>partial </a:t>
            </a:r>
            <a:r>
              <a:rPr lang="en-US" b="1" dirty="0"/>
              <a:t>pressure of that gas, </a:t>
            </a:r>
            <a:r>
              <a:rPr lang="en-US" dirty="0"/>
              <a:t>which is equal to the product </a:t>
            </a:r>
            <a:r>
              <a:rPr lang="en-US" dirty="0" smtClean="0"/>
              <a:t>of the </a:t>
            </a:r>
            <a:r>
              <a:rPr lang="en-US" dirty="0"/>
              <a:t>total pressure and the fraction of that gas in the mixture.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E36AF-3001-4F9B-BFC9-99FA24D09229}" type="datetime1">
              <a:rPr lang="en-US" smtClean="0"/>
              <a:pPr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0D13-A3AB-4DAF-9D1A-1FE69B45197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dirty="0" smtClean="0"/>
              <a:t>total pressure </a:t>
            </a:r>
            <a:r>
              <a:rPr lang="en-US" dirty="0"/>
              <a:t>of the gas mixture is equal to the sum of the </a:t>
            </a:r>
            <a:r>
              <a:rPr lang="en-US" dirty="0" smtClean="0"/>
              <a:t>partial pressures </a:t>
            </a:r>
            <a:r>
              <a:rPr lang="en-US" dirty="0"/>
              <a:t>of the constituent gases. </a:t>
            </a:r>
            <a:endParaRPr lang="en-US" dirty="0" smtClean="0"/>
          </a:p>
          <a:p>
            <a:r>
              <a:rPr lang="en-US" dirty="0" smtClean="0"/>
              <a:t>Because </a:t>
            </a:r>
            <a:r>
              <a:rPr lang="en-US" dirty="0"/>
              <a:t>oxygen </a:t>
            </a:r>
            <a:r>
              <a:rPr lang="en-US" dirty="0" smtClean="0"/>
              <a:t>constitutes about </a:t>
            </a:r>
            <a:r>
              <a:rPr lang="en-US" dirty="0"/>
              <a:t>21% of the atmosphere, </a:t>
            </a:r>
            <a:r>
              <a:rPr lang="en-US" dirty="0" smtClean="0"/>
              <a:t>eg, </a:t>
            </a:r>
            <a:r>
              <a:rPr lang="en-US" dirty="0"/>
              <a:t>its partial </a:t>
            </a:r>
            <a:r>
              <a:rPr lang="en-US" dirty="0" smtClean="0"/>
              <a:t>pressure (abbreviated </a:t>
            </a:r>
            <a:r>
              <a:rPr lang="en-US" dirty="0"/>
              <a:t>P O 2 ) is 21% of 760, or about 159 mmHg.</a:t>
            </a:r>
          </a:p>
          <a:p>
            <a:r>
              <a:rPr lang="en-US" dirty="0"/>
              <a:t>Nitrogen constitutes about 78% of the atmosphere, so its </a:t>
            </a:r>
            <a:r>
              <a:rPr lang="en-US" dirty="0" smtClean="0"/>
              <a:t>partial pressure </a:t>
            </a:r>
            <a:r>
              <a:rPr lang="en-US" dirty="0"/>
              <a:t>is equal to 0.78 × 760 = 593 mmHg.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1E7C5-42BD-4902-8DD5-A797D503281C}" type="datetime1">
              <a:rPr lang="en-US" smtClean="0"/>
              <a:pPr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0D13-A3AB-4DAF-9D1A-1FE69B45197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With increasing altitude, the total atmospheric pressure and </a:t>
            </a:r>
            <a:r>
              <a:rPr lang="en-US" dirty="0" smtClean="0"/>
              <a:t>the partial </a:t>
            </a:r>
            <a:r>
              <a:rPr lang="en-US" dirty="0"/>
              <a:t>pressure of the constituent gases </a:t>
            </a:r>
            <a:r>
              <a:rPr lang="en-US" dirty="0" smtClean="0"/>
              <a:t>decrease.</a:t>
            </a:r>
            <a:endParaRPr lang="en-US" dirty="0"/>
          </a:p>
          <a:p>
            <a:r>
              <a:rPr lang="en-US" dirty="0"/>
              <a:t>At Denver (5,000 feet above sea level), </a:t>
            </a:r>
            <a:r>
              <a:rPr lang="en-US" dirty="0" smtClean="0"/>
              <a:t>eg, </a:t>
            </a:r>
            <a:r>
              <a:rPr lang="en-US" dirty="0"/>
              <a:t>the </a:t>
            </a:r>
            <a:r>
              <a:rPr lang="en-US" dirty="0" smtClean="0"/>
              <a:t>atmospheric pressure </a:t>
            </a:r>
            <a:r>
              <a:rPr lang="en-US" dirty="0"/>
              <a:t>is decreased to 619 mmHg and the P O 2 </a:t>
            </a:r>
            <a:r>
              <a:rPr lang="en-US" dirty="0" smtClean="0"/>
              <a:t>is therefore </a:t>
            </a:r>
            <a:r>
              <a:rPr lang="en-US" dirty="0"/>
              <a:t>reduced to 619 × 0.21 = 130 </a:t>
            </a:r>
            <a:r>
              <a:rPr lang="en-US" dirty="0" smtClean="0"/>
              <a:t>mmHg.</a:t>
            </a:r>
          </a:p>
          <a:p>
            <a:r>
              <a:rPr lang="en-US" dirty="0" smtClean="0"/>
              <a:t>At </a:t>
            </a:r>
            <a:r>
              <a:rPr lang="en-US" dirty="0"/>
              <a:t>the peak </a:t>
            </a:r>
            <a:r>
              <a:rPr lang="en-US" dirty="0" smtClean="0"/>
              <a:t>of Mount </a:t>
            </a:r>
            <a:r>
              <a:rPr lang="en-US" dirty="0"/>
              <a:t>Everest (at 29,000 feet) the P O 2 is only 42 mmHg. </a:t>
            </a:r>
            <a:endParaRPr lang="en-US" dirty="0" smtClean="0"/>
          </a:p>
          <a:p>
            <a:r>
              <a:rPr lang="en-US" dirty="0" smtClean="0"/>
              <a:t>As one </a:t>
            </a:r>
            <a:r>
              <a:rPr lang="en-US" dirty="0"/>
              <a:t>descends below sea level, as in scuba diving, the </a:t>
            </a:r>
            <a:r>
              <a:rPr lang="en-US" dirty="0" smtClean="0"/>
              <a:t>total pressure </a:t>
            </a:r>
            <a:r>
              <a:rPr lang="en-US" dirty="0"/>
              <a:t>increases by one atmosphere for every 33 </a:t>
            </a:r>
            <a:r>
              <a:rPr lang="en-US" dirty="0" smtClean="0"/>
              <a:t>feet.</a:t>
            </a:r>
          </a:p>
          <a:p>
            <a:r>
              <a:rPr lang="en-US" dirty="0" smtClean="0"/>
              <a:t>At 33 </a:t>
            </a:r>
            <a:r>
              <a:rPr lang="en-US" dirty="0"/>
              <a:t>feet therefore, the pressure equals 2 × 760 = 1,520 mmHg.</a:t>
            </a:r>
          </a:p>
          <a:p>
            <a:r>
              <a:rPr lang="en-US" dirty="0"/>
              <a:t>At 66 feet the pressure equals three atmospheres.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A4046-1CD9-4BC6-AFE7-13E47F7289E9}" type="datetime1">
              <a:rPr lang="en-US" smtClean="0"/>
              <a:pPr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0D13-A3AB-4DAF-9D1A-1FE69B45197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 of water on partial pressure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Inspired air contains variable amounts of moisture. </a:t>
            </a:r>
            <a:r>
              <a:rPr lang="en-US" dirty="0" smtClean="0"/>
              <a:t>By the </a:t>
            </a:r>
            <a:r>
              <a:rPr lang="en-US" dirty="0"/>
              <a:t>time the air has passed into the respiratory zone of </a:t>
            </a:r>
            <a:r>
              <a:rPr lang="en-US" dirty="0" smtClean="0"/>
              <a:t>the lungs</a:t>
            </a:r>
            <a:r>
              <a:rPr lang="en-US" dirty="0"/>
              <a:t>, however, it is normally saturated with water </a:t>
            </a:r>
            <a:r>
              <a:rPr lang="en-US" dirty="0" smtClean="0"/>
              <a:t>vapor (has </a:t>
            </a:r>
            <a:r>
              <a:rPr lang="en-US" dirty="0"/>
              <a:t>a relative humidity of 100%).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capacity of air to </a:t>
            </a:r>
            <a:r>
              <a:rPr lang="en-US" dirty="0" smtClean="0"/>
              <a:t>contain water </a:t>
            </a:r>
            <a:r>
              <a:rPr lang="en-US" dirty="0"/>
              <a:t>vapor depends on its temperature; since the </a:t>
            </a:r>
            <a:r>
              <a:rPr lang="en-US" dirty="0" smtClean="0"/>
              <a:t>temperature of </a:t>
            </a:r>
            <a:r>
              <a:rPr lang="en-US" dirty="0"/>
              <a:t>the respiratory zone is constant at 37 ° C, its </a:t>
            </a:r>
            <a:r>
              <a:rPr lang="en-US" dirty="0" smtClean="0"/>
              <a:t>water vapor </a:t>
            </a:r>
            <a:r>
              <a:rPr lang="en-US" dirty="0"/>
              <a:t>pressure is also constant (at 47 mmHg).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7E145-6EFB-4B11-9B2A-8509145F273B}" type="datetime1">
              <a:rPr lang="en-US" smtClean="0"/>
              <a:pPr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0D13-A3AB-4DAF-9D1A-1FE69B45197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The relationship between alveoli and blood vessels.</a:t>
            </a:r>
            <a:endParaRPr lang="en-US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00200"/>
            <a:ext cx="746365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6FAB-576F-4FD9-BF9D-180B4DCA6C78}" type="datetime1">
              <a:rPr lang="en-US" smtClean="0"/>
              <a:pPr/>
              <a:t>4/13/2022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0D13-A3AB-4DAF-9D1A-1FE69B45197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1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Theme11</Template>
  <TotalTime>247</TotalTime>
  <Words>1591</Words>
  <Application>Microsoft Office PowerPoint</Application>
  <PresentationFormat>On-screen Show (4:3)</PresentationFormat>
  <Paragraphs>139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Theme11</vt:lpstr>
      <vt:lpstr>GAS EXCHANGE IN THE LUNGS</vt:lpstr>
      <vt:lpstr>PowerPoint Presentation</vt:lpstr>
      <vt:lpstr>introduction</vt:lpstr>
      <vt:lpstr>Blood Gases</vt:lpstr>
      <vt:lpstr>Dalton’s law</vt:lpstr>
      <vt:lpstr>…</vt:lpstr>
      <vt:lpstr>…</vt:lpstr>
      <vt:lpstr>Effects of water on partial pressure</vt:lpstr>
      <vt:lpstr>The relationship between alveoli and blood vessels.</vt:lpstr>
      <vt:lpstr>Partial Pressures of Gases in Blood</vt:lpstr>
      <vt:lpstr>…</vt:lpstr>
      <vt:lpstr>Significance of Blood PO2 and PCO2 Measurements</vt:lpstr>
      <vt:lpstr>Pulmonary Circulation and Ventilation/Perfusion Ratios</vt:lpstr>
      <vt:lpstr>PowerPoint Presentation</vt:lpstr>
      <vt:lpstr>…</vt:lpstr>
      <vt:lpstr>..</vt:lpstr>
      <vt:lpstr>PowerPoint Presentation</vt:lpstr>
      <vt:lpstr>…</vt:lpstr>
      <vt:lpstr>Disorders Caused by High Partial Pressures of Gases</vt:lpstr>
      <vt:lpstr>Oxygen Toxicity</vt:lpstr>
      <vt:lpstr>Nitrogen Narcosis</vt:lpstr>
      <vt:lpstr>Decompression Sickness</vt:lpstr>
      <vt:lpstr>…</vt:lpstr>
      <vt:lpstr>Thank you</vt:lpstr>
    </vt:vector>
  </TitlesOfParts>
  <Company>Windows 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 EXCHANGE IN THE LUNGS</dc:title>
  <dc:creator>ke</dc:creator>
  <cp:lastModifiedBy>Hp</cp:lastModifiedBy>
  <cp:revision>9</cp:revision>
  <dcterms:created xsi:type="dcterms:W3CDTF">2016-01-26T19:08:08Z</dcterms:created>
  <dcterms:modified xsi:type="dcterms:W3CDTF">2022-04-13T07:28:59Z</dcterms:modified>
</cp:coreProperties>
</file>