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56" r:id="rId2"/>
    <p:sldId id="277" r:id="rId3"/>
    <p:sldId id="257" r:id="rId4"/>
    <p:sldId id="266" r:id="rId5"/>
    <p:sldId id="258" r:id="rId6"/>
    <p:sldId id="264" r:id="rId7"/>
    <p:sldId id="267" r:id="rId8"/>
    <p:sldId id="259" r:id="rId9"/>
    <p:sldId id="260" r:id="rId10"/>
    <p:sldId id="261" r:id="rId11"/>
    <p:sldId id="262" r:id="rId12"/>
    <p:sldId id="268" r:id="rId13"/>
    <p:sldId id="269" r:id="rId14"/>
    <p:sldId id="270" r:id="rId15"/>
    <p:sldId id="271" r:id="rId16"/>
    <p:sldId id="263" r:id="rId17"/>
    <p:sldId id="265" r:id="rId18"/>
    <p:sldId id="272" r:id="rId19"/>
    <p:sldId id="273" r:id="rId20"/>
    <p:sldId id="274" r:id="rId21"/>
    <p:sldId id="275" r:id="rId22"/>
    <p:sldId id="278" r:id="rId23"/>
    <p:sldId id="279"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GORD</a:t>
            </a:r>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Mr. </a:t>
            </a:r>
            <a:r>
              <a:rPr lang="en-US" dirty="0" err="1" smtClean="0"/>
              <a:t>Okoth</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B4D332-BB8E-44C5-B3FA-22CE003ACD3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9D340B-2ED3-4CDD-9775-F160860FD14A}" type="datetimeFigureOut">
              <a:rPr lang="en-US" smtClean="0"/>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285193-40BC-4B4E-90FF-C972DEA10A7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D7C117A-E51C-4A24-A5DE-06BBF288C783}" type="datetime1">
              <a:rPr lang="en-US" smtClean="0"/>
              <a:t>11/10/2014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Mr. Okoth</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09BEA99-775A-4D9F-A6DB-105847EBA5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0168EA-D7DE-4B4B-992E-B6AC2EA2E1B6}" type="datetime1">
              <a:rPr lang="en-US" smtClean="0"/>
              <a:t>11/10/2014</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
        <p:nvSpPr>
          <p:cNvPr id="6" name="Slide Number Placeholder 5"/>
          <p:cNvSpPr>
            <a:spLocks noGrp="1"/>
          </p:cNvSpPr>
          <p:nvPr>
            <p:ph type="sldNum" sz="quarter" idx="12"/>
          </p:nvPr>
        </p:nvSpPr>
        <p:spPr/>
        <p:txBody>
          <a:bodyPr/>
          <a:lstStyle/>
          <a:p>
            <a:fld id="{109BEA99-775A-4D9F-A6DB-105847EBA5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1891061-1C16-4717-AED4-5095338317F0}" type="datetime1">
              <a:rPr lang="en-US" smtClean="0"/>
              <a:t>11/10/2014</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Mr. Okoth</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09BEA99-775A-4D9F-A6DB-105847EBA54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AF1D09A-D7A2-4858-A0DC-87EA4E89A8DB}" type="datetime1">
              <a:rPr lang="en-US" smtClean="0"/>
              <a:t>11/10/2014</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09BEA99-775A-4D9F-A6DB-105847EBA547}"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5B9DBAD-3EBF-4071-8983-53D7E3374012}" type="datetime1">
              <a:rPr lang="en-US" smtClean="0"/>
              <a:t>11/10/2014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09BEA99-775A-4D9F-A6DB-105847EBA547}"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Mr. Okoth</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C434E3B-1CCD-4C1C-AC38-EA0AB59831F9}" type="datetime1">
              <a:rPr lang="en-US" smtClean="0"/>
              <a:t>11/10/2014</a:t>
            </a:fld>
            <a:endParaRPr lang="en-US"/>
          </a:p>
        </p:txBody>
      </p:sp>
      <p:sp>
        <p:nvSpPr>
          <p:cNvPr id="10" name="Slide Number Placeholder 9"/>
          <p:cNvSpPr>
            <a:spLocks noGrp="1"/>
          </p:cNvSpPr>
          <p:nvPr>
            <p:ph type="sldNum" sz="quarter" idx="16"/>
          </p:nvPr>
        </p:nvSpPr>
        <p:spPr/>
        <p:txBody>
          <a:bodyPr rtlCol="0"/>
          <a:lstStyle/>
          <a:p>
            <a:fld id="{109BEA99-775A-4D9F-A6DB-105847EBA547}"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Mr. Okoth</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41C89A0-FB53-4020-9068-E07FB2476E03}" type="datetime1">
              <a:rPr lang="en-US" smtClean="0"/>
              <a:t>11/10/2014</a:t>
            </a:fld>
            <a:endParaRPr lang="en-US"/>
          </a:p>
        </p:txBody>
      </p:sp>
      <p:sp>
        <p:nvSpPr>
          <p:cNvPr id="12" name="Slide Number Placeholder 11"/>
          <p:cNvSpPr>
            <a:spLocks noGrp="1"/>
          </p:cNvSpPr>
          <p:nvPr>
            <p:ph type="sldNum" sz="quarter" idx="16"/>
          </p:nvPr>
        </p:nvSpPr>
        <p:spPr/>
        <p:txBody>
          <a:bodyPr rtlCol="0"/>
          <a:lstStyle/>
          <a:p>
            <a:fld id="{109BEA99-775A-4D9F-A6DB-105847EBA547}"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Mr. Okoth</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378E87-A3D2-49C7-9FF3-3DFE14F57482}" type="datetime1">
              <a:rPr lang="en-US" smtClean="0"/>
              <a:t>11/10/2014</a:t>
            </a:fld>
            <a:endParaRPr lang="en-US"/>
          </a:p>
        </p:txBody>
      </p:sp>
      <p:sp>
        <p:nvSpPr>
          <p:cNvPr id="4" name="Footer Placeholder 3"/>
          <p:cNvSpPr>
            <a:spLocks noGrp="1"/>
          </p:cNvSpPr>
          <p:nvPr>
            <p:ph type="ftr" sz="quarter" idx="11"/>
          </p:nvPr>
        </p:nvSpPr>
        <p:spPr/>
        <p:txBody>
          <a:bodyPr/>
          <a:lstStyle/>
          <a:p>
            <a:r>
              <a:rPr lang="en-US" smtClean="0"/>
              <a:t>Mr. Okoth</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09BEA99-775A-4D9F-A6DB-105847EBA5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68D22-5326-4396-97CF-6E0AD49FD8A4}" type="datetime1">
              <a:rPr lang="en-US" smtClean="0"/>
              <a:t>11/10/2014</a:t>
            </a:fld>
            <a:endParaRPr lang="en-US"/>
          </a:p>
        </p:txBody>
      </p:sp>
      <p:sp>
        <p:nvSpPr>
          <p:cNvPr id="3" name="Footer Placeholder 2"/>
          <p:cNvSpPr>
            <a:spLocks noGrp="1"/>
          </p:cNvSpPr>
          <p:nvPr>
            <p:ph type="ftr" sz="quarter" idx="11"/>
          </p:nvPr>
        </p:nvSpPr>
        <p:spPr/>
        <p:txBody>
          <a:bodyPr/>
          <a:lstStyle/>
          <a:p>
            <a:r>
              <a:rPr lang="en-US" smtClean="0"/>
              <a:t>Mr. Okoth</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09BEA99-775A-4D9F-A6DB-105847EBA5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2A078F0-42E8-40C5-80FC-89514DC3D17B}" type="datetime1">
              <a:rPr lang="en-US" smtClean="0"/>
              <a:t>11/10/2014</a:t>
            </a:fld>
            <a:endParaRPr lang="en-US"/>
          </a:p>
        </p:txBody>
      </p:sp>
      <p:sp>
        <p:nvSpPr>
          <p:cNvPr id="6" name="Footer Placeholder 5"/>
          <p:cNvSpPr>
            <a:spLocks noGrp="1"/>
          </p:cNvSpPr>
          <p:nvPr>
            <p:ph type="ftr" sz="quarter" idx="11"/>
          </p:nvPr>
        </p:nvSpPr>
        <p:spPr/>
        <p:txBody>
          <a:bodyPr/>
          <a:lstStyle/>
          <a:p>
            <a:r>
              <a:rPr lang="en-US" smtClean="0"/>
              <a:t>Mr. Okoth</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09BEA99-775A-4D9F-A6DB-105847EBA547}"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FFECB28-25FE-4E0A-95E7-953B1681B24F}" type="datetime1">
              <a:rPr lang="en-US" smtClean="0"/>
              <a:t>11/10/2014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09BEA99-775A-4D9F-A6DB-105847EBA547}"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Mr. Okoth</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9C061C3-7640-45AD-A370-FA25989B6DD3}" type="datetime1">
              <a:rPr lang="en-US" smtClean="0"/>
              <a:t>11/10/2014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Mr. Okoth</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09BEA99-775A-4D9F-A6DB-105847EBA5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GASTRO-OESOPHAGEAL REFLUX DISEASE (GORD)</a:t>
            </a:r>
            <a:endParaRPr lang="en-US" dirty="0"/>
          </a:p>
        </p:txBody>
      </p:sp>
      <p:sp>
        <p:nvSpPr>
          <p:cNvPr id="3" name="Subtitle 2"/>
          <p:cNvSpPr>
            <a:spLocks noGrp="1"/>
          </p:cNvSpPr>
          <p:nvPr>
            <p:ph type="subTitle" idx="1"/>
          </p:nvPr>
        </p:nvSpPr>
        <p:spPr/>
        <p:txBody>
          <a:bodyPr/>
          <a:lstStyle/>
          <a:p>
            <a:r>
              <a:rPr lang="en-US" dirty="0" smtClean="0"/>
              <a:t>By P. J. Okoth</a:t>
            </a:r>
            <a:endParaRPr lang="en-US" dirty="0"/>
          </a:p>
        </p:txBody>
      </p:sp>
      <p:sp>
        <p:nvSpPr>
          <p:cNvPr id="4" name="Slide Number Placeholder 3"/>
          <p:cNvSpPr>
            <a:spLocks noGrp="1"/>
          </p:cNvSpPr>
          <p:nvPr>
            <p:ph type="sldNum" sz="quarter" idx="12"/>
          </p:nvPr>
        </p:nvSpPr>
        <p:spPr/>
        <p:txBody>
          <a:bodyPr/>
          <a:lstStyle/>
          <a:p>
            <a:fld id="{109BEA99-775A-4D9F-A6DB-105847EBA54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…summary</a:t>
            </a:r>
            <a:endParaRPr lang="en-US" dirty="0"/>
          </a:p>
        </p:txBody>
      </p:sp>
      <p:sp>
        <p:nvSpPr>
          <p:cNvPr id="3" name="Content Placeholder 2"/>
          <p:cNvSpPr>
            <a:spLocks noGrp="1"/>
          </p:cNvSpPr>
          <p:nvPr>
            <p:ph sz="quarter" idx="1"/>
          </p:nvPr>
        </p:nvSpPr>
        <p:spPr/>
        <p:txBody>
          <a:bodyPr/>
          <a:lstStyle/>
          <a:p>
            <a:pPr>
              <a:lnSpc>
                <a:spcPct val="150000"/>
              </a:lnSpc>
            </a:pPr>
            <a:r>
              <a:rPr lang="en-US" sz="3600" dirty="0" smtClean="0"/>
              <a:t>The most-common symptoms of GERD are:</a:t>
            </a:r>
          </a:p>
          <a:p>
            <a:pPr lvl="1">
              <a:lnSpc>
                <a:spcPct val="150000"/>
              </a:lnSpc>
            </a:pPr>
            <a:r>
              <a:rPr lang="en-US" sz="3200" dirty="0" smtClean="0"/>
              <a:t>Heartburn</a:t>
            </a:r>
          </a:p>
          <a:p>
            <a:pPr lvl="1">
              <a:lnSpc>
                <a:spcPct val="150000"/>
              </a:lnSpc>
            </a:pPr>
            <a:r>
              <a:rPr lang="en-US" sz="3200" dirty="0" smtClean="0"/>
              <a:t>Regurgitation</a:t>
            </a:r>
          </a:p>
          <a:p>
            <a:pPr lvl="1">
              <a:lnSpc>
                <a:spcPct val="150000"/>
              </a:lnSpc>
            </a:pPr>
            <a:r>
              <a:rPr lang="en-US" sz="3200" dirty="0" smtClean="0"/>
              <a:t>Difficulty in swallowing (dysphagia)</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 summary</a:t>
            </a:r>
            <a:endParaRPr lang="en-US" dirty="0"/>
          </a:p>
        </p:txBody>
      </p:sp>
      <p:sp>
        <p:nvSpPr>
          <p:cNvPr id="3" name="Content Placeholder 2"/>
          <p:cNvSpPr>
            <a:spLocks noGrp="1"/>
          </p:cNvSpPr>
          <p:nvPr>
            <p:ph sz="quarter" idx="1"/>
          </p:nvPr>
        </p:nvSpPr>
        <p:spPr/>
        <p:txBody>
          <a:bodyPr>
            <a:normAutofit/>
          </a:bodyPr>
          <a:lstStyle/>
          <a:p>
            <a:r>
              <a:rPr lang="en-US" dirty="0" smtClean="0"/>
              <a:t>Less-common symptoms include:</a:t>
            </a:r>
          </a:p>
          <a:p>
            <a:pPr lvl="1">
              <a:lnSpc>
                <a:spcPct val="150000"/>
              </a:lnSpc>
            </a:pPr>
            <a:r>
              <a:rPr lang="en-US" sz="2800" dirty="0" smtClean="0"/>
              <a:t>Pain with swallowing/sore throat (odynophagia)</a:t>
            </a:r>
          </a:p>
          <a:p>
            <a:pPr lvl="1">
              <a:lnSpc>
                <a:spcPct val="150000"/>
              </a:lnSpc>
            </a:pPr>
            <a:r>
              <a:rPr lang="en-US" sz="2800" dirty="0" smtClean="0"/>
              <a:t>Increased salivation (also known as water brash)</a:t>
            </a:r>
          </a:p>
          <a:p>
            <a:pPr lvl="1">
              <a:lnSpc>
                <a:spcPct val="150000"/>
              </a:lnSpc>
            </a:pPr>
            <a:r>
              <a:rPr lang="en-US" sz="2800" dirty="0" smtClean="0"/>
              <a:t>Nausea</a:t>
            </a:r>
          </a:p>
          <a:p>
            <a:pPr lvl="1">
              <a:lnSpc>
                <a:spcPct val="150000"/>
              </a:lnSpc>
            </a:pPr>
            <a:r>
              <a:rPr lang="en-US" sz="2800" dirty="0" smtClean="0"/>
              <a:t>Chest pain</a:t>
            </a:r>
          </a:p>
          <a:p>
            <a:pPr lvl="1">
              <a:lnSpc>
                <a:spcPct val="150000"/>
              </a:lnSpc>
            </a:pPr>
            <a:r>
              <a:rPr lang="en-US" sz="2800" dirty="0" smtClean="0"/>
              <a:t>Coughing</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Differential diagnosis</a:t>
            </a:r>
            <a:endParaRPr lang="en-US" dirty="0"/>
          </a:p>
        </p:txBody>
      </p:sp>
      <p:sp>
        <p:nvSpPr>
          <p:cNvPr id="2" name="Content Placeholder 1"/>
          <p:cNvSpPr>
            <a:spLocks noGrp="1"/>
          </p:cNvSpPr>
          <p:nvPr>
            <p:ph sz="quarter" idx="1"/>
          </p:nvPr>
        </p:nvSpPr>
        <p:spPr/>
        <p:txBody>
          <a:bodyPr/>
          <a:lstStyle/>
          <a:p>
            <a:pPr>
              <a:lnSpc>
                <a:spcPct val="150000"/>
              </a:lnSpc>
            </a:pPr>
            <a:r>
              <a:rPr lang="en-US" dirty="0" smtClean="0"/>
              <a:t>Myocardial </a:t>
            </a:r>
            <a:r>
              <a:rPr lang="en-US" dirty="0" err="1" smtClean="0"/>
              <a:t>ischaemia</a:t>
            </a:r>
            <a:endParaRPr lang="en-US" dirty="0" smtClean="0"/>
          </a:p>
          <a:p>
            <a:pPr>
              <a:lnSpc>
                <a:spcPct val="150000"/>
              </a:lnSpc>
            </a:pPr>
            <a:r>
              <a:rPr lang="en-US" dirty="0" smtClean="0"/>
              <a:t>Peptic ulcer disease</a:t>
            </a:r>
          </a:p>
          <a:p>
            <a:pPr>
              <a:lnSpc>
                <a:spcPct val="150000"/>
              </a:lnSpc>
            </a:pPr>
            <a:r>
              <a:rPr lang="en-US" dirty="0" err="1" smtClean="0"/>
              <a:t>Cholecystitis</a:t>
            </a:r>
            <a:endParaRPr lang="en-US" dirty="0" smtClean="0"/>
          </a:p>
          <a:p>
            <a:pPr>
              <a:lnSpc>
                <a:spcPct val="150000"/>
              </a:lnSpc>
            </a:pPr>
            <a:r>
              <a:rPr lang="en-US" dirty="0" smtClean="0"/>
              <a:t>Carcinoma of the oesophagus</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Investigations </a:t>
            </a:r>
            <a:endParaRPr lang="en-US" dirty="0"/>
          </a:p>
        </p:txBody>
      </p:sp>
      <p:sp>
        <p:nvSpPr>
          <p:cNvPr id="2" name="Content Placeholder 1"/>
          <p:cNvSpPr>
            <a:spLocks noGrp="1"/>
          </p:cNvSpPr>
          <p:nvPr>
            <p:ph sz="quarter" idx="1"/>
          </p:nvPr>
        </p:nvSpPr>
        <p:spPr/>
        <p:txBody>
          <a:bodyPr/>
          <a:lstStyle/>
          <a:p>
            <a:r>
              <a:rPr lang="en-US" sz="3600" b="1" dirty="0" smtClean="0"/>
              <a:t>Barium swallow and meal</a:t>
            </a:r>
            <a:r>
              <a:rPr lang="en-US" sz="3600" dirty="0" smtClean="0"/>
              <a:t> – might demonstrate:</a:t>
            </a:r>
          </a:p>
          <a:p>
            <a:pPr lvl="1"/>
            <a:r>
              <a:rPr lang="en-US" sz="3200" dirty="0" smtClean="0"/>
              <a:t>Hiatus hernia</a:t>
            </a:r>
          </a:p>
          <a:p>
            <a:pPr lvl="1"/>
            <a:r>
              <a:rPr lang="en-US" sz="3200" dirty="0" smtClean="0"/>
              <a:t>Severe ulceration if present</a:t>
            </a:r>
          </a:p>
          <a:p>
            <a:pPr lvl="1"/>
            <a:r>
              <a:rPr lang="en-US" sz="3200" dirty="0" smtClean="0"/>
              <a:t>Benign strictures</a:t>
            </a:r>
          </a:p>
          <a:p>
            <a:pPr lvl="1"/>
            <a:r>
              <a:rPr lang="en-US" sz="3200" dirty="0" smtClean="0"/>
              <a:t>Reflux of contrast in the head-down position</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Investigations …</a:t>
            </a:r>
            <a:endParaRPr lang="en-US" dirty="0"/>
          </a:p>
        </p:txBody>
      </p:sp>
      <p:sp>
        <p:nvSpPr>
          <p:cNvPr id="2" name="Content Placeholder 1"/>
          <p:cNvSpPr>
            <a:spLocks noGrp="1"/>
          </p:cNvSpPr>
          <p:nvPr>
            <p:ph sz="quarter" idx="1"/>
          </p:nvPr>
        </p:nvSpPr>
        <p:spPr/>
        <p:txBody>
          <a:bodyPr>
            <a:normAutofit/>
          </a:bodyPr>
          <a:lstStyle/>
          <a:p>
            <a:r>
              <a:rPr lang="en-US" sz="3600" b="1" dirty="0" smtClean="0"/>
              <a:t>Endoscopy </a:t>
            </a:r>
          </a:p>
          <a:p>
            <a:pPr lvl="1"/>
            <a:r>
              <a:rPr lang="en-US" sz="3200" dirty="0" smtClean="0"/>
              <a:t>Oesophago-gastroduodenoscopy (OGD) will confirm reflux if oesophagitis is seen</a:t>
            </a:r>
          </a:p>
          <a:p>
            <a:pPr lvl="1"/>
            <a:r>
              <a:rPr lang="en-US" sz="3200" dirty="0" smtClean="0"/>
              <a:t>Biopsies should be taken to establish inflammation </a:t>
            </a:r>
          </a:p>
          <a:p>
            <a:pPr lvl="1"/>
            <a:r>
              <a:rPr lang="en-US" sz="3200" dirty="0" smtClean="0"/>
              <a:t>Strictures can be dilated, but must also be biopsied to rule out malignancy.</a:t>
            </a:r>
            <a:endParaRPr lang="en-US" sz="3200"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Investigations …</a:t>
            </a:r>
            <a:endParaRPr lang="en-US" dirty="0"/>
          </a:p>
        </p:txBody>
      </p:sp>
      <p:sp>
        <p:nvSpPr>
          <p:cNvPr id="2" name="Content Placeholder 1"/>
          <p:cNvSpPr>
            <a:spLocks noGrp="1"/>
          </p:cNvSpPr>
          <p:nvPr>
            <p:ph sz="quarter" idx="1"/>
          </p:nvPr>
        </p:nvSpPr>
        <p:spPr>
          <a:xfrm>
            <a:off x="612648" y="1600200"/>
            <a:ext cx="8153400" cy="4724400"/>
          </a:xfrm>
        </p:spPr>
        <p:txBody>
          <a:bodyPr>
            <a:noAutofit/>
          </a:bodyPr>
          <a:lstStyle/>
          <a:p>
            <a:r>
              <a:rPr lang="en-US" sz="3600" b="1" dirty="0" smtClean="0"/>
              <a:t>pH monitoring and oesophageal manometry</a:t>
            </a:r>
          </a:p>
          <a:p>
            <a:pPr lvl="1"/>
            <a:r>
              <a:rPr lang="en-US" sz="3200" dirty="0" smtClean="0"/>
              <a:t>Ambulatory 24-hour pH monitoring establishes the diagnosis of acid reflux.</a:t>
            </a:r>
          </a:p>
          <a:p>
            <a:pPr lvl="1"/>
            <a:r>
              <a:rPr lang="en-US" sz="3200" dirty="0" smtClean="0"/>
              <a:t>Manometry is carried out to rule out other motility disorders, especially achalasia.</a:t>
            </a:r>
            <a:endParaRPr lang="en-US" sz="3200"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sz="quarter" idx="1"/>
          </p:nvPr>
        </p:nvSpPr>
        <p:spPr>
          <a:xfrm>
            <a:off x="612648" y="1524000"/>
            <a:ext cx="8153400" cy="4800600"/>
          </a:xfrm>
        </p:spPr>
        <p:txBody>
          <a:bodyPr>
            <a:normAutofit lnSpcReduction="10000"/>
          </a:bodyPr>
          <a:lstStyle/>
          <a:p>
            <a:r>
              <a:rPr lang="en-US" dirty="0" smtClean="0"/>
              <a:t>GERD sometimes causes injury of the esophagus. These injuries may include:</a:t>
            </a:r>
          </a:p>
          <a:p>
            <a:pPr lvl="1"/>
            <a:r>
              <a:rPr lang="en-US" b="1" dirty="0" smtClean="0"/>
              <a:t>Reflux esophagitis</a:t>
            </a:r>
            <a:r>
              <a:rPr lang="en-US" dirty="0" smtClean="0"/>
              <a:t>– necrosis of esophageal epithelium causing ulcers near the junction of the stomach and esophagus</a:t>
            </a:r>
          </a:p>
          <a:p>
            <a:pPr lvl="1"/>
            <a:r>
              <a:rPr lang="en-US" b="1" dirty="0" smtClean="0"/>
              <a:t>Esophageal strictures</a:t>
            </a:r>
            <a:r>
              <a:rPr lang="en-US" dirty="0" smtClean="0">
                <a:solidFill>
                  <a:schemeClr val="accent3"/>
                </a:solidFill>
              </a:rPr>
              <a:t> </a:t>
            </a:r>
            <a:r>
              <a:rPr lang="en-US" dirty="0" smtClean="0"/>
              <a:t>– the persistent narrowing of the esophagus caused by reflux-induced inflammation</a:t>
            </a:r>
          </a:p>
          <a:p>
            <a:pPr lvl="1"/>
            <a:r>
              <a:rPr lang="en-US" b="1" dirty="0" smtClean="0"/>
              <a:t>Barrett's esophagus</a:t>
            </a:r>
            <a:r>
              <a:rPr lang="en-US" dirty="0" smtClean="0"/>
              <a:t> – intestinal metaplasia (changes of the epithelial cells from squamous to intestinal columnar epithelium) of the distal esophagus</a:t>
            </a:r>
          </a:p>
          <a:p>
            <a:pPr lvl="1"/>
            <a:r>
              <a:rPr lang="en-US" b="1" dirty="0" smtClean="0"/>
              <a:t>Esophageal adenocarcinoma</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dirty="0"/>
          </a:p>
        </p:txBody>
      </p:sp>
      <p:sp>
        <p:nvSpPr>
          <p:cNvPr id="3" name="Content Placeholder 2"/>
          <p:cNvSpPr>
            <a:spLocks noGrp="1"/>
          </p:cNvSpPr>
          <p:nvPr>
            <p:ph sz="quarter" idx="1"/>
          </p:nvPr>
        </p:nvSpPr>
        <p:spPr/>
        <p:txBody>
          <a:bodyPr/>
          <a:lstStyle/>
          <a:p>
            <a:endParaRPr lang="en-US" b="1" dirty="0" smtClean="0"/>
          </a:p>
          <a:p>
            <a:pPr>
              <a:lnSpc>
                <a:spcPct val="150000"/>
              </a:lnSpc>
            </a:pPr>
            <a:r>
              <a:rPr lang="en-US" dirty="0" smtClean="0"/>
              <a:t>The treatments for GERD include lifestyle modifications, medications, and possibly surgery. </a:t>
            </a:r>
          </a:p>
          <a:p>
            <a:pPr>
              <a:lnSpc>
                <a:spcPct val="150000"/>
              </a:lnSpc>
            </a:pPr>
            <a:r>
              <a:rPr lang="en-US" dirty="0" smtClean="0"/>
              <a:t>Initial treatment is frequently with a </a:t>
            </a:r>
            <a:r>
              <a:rPr lang="en-US" b="1" dirty="0" smtClean="0"/>
              <a:t>proton-pump inhibitor</a:t>
            </a:r>
            <a:r>
              <a:rPr lang="en-US" dirty="0" smtClean="0"/>
              <a:t> such as </a:t>
            </a:r>
            <a:r>
              <a:rPr lang="en-US" b="1" dirty="0" smtClean="0"/>
              <a:t>omeprazole</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fontScale="90000"/>
          </a:bodyPr>
          <a:lstStyle/>
          <a:p>
            <a:r>
              <a:rPr lang="en-US" dirty="0" smtClean="0"/>
              <a:t>Treatment …</a:t>
            </a:r>
            <a:endParaRPr lang="en-US" dirty="0"/>
          </a:p>
        </p:txBody>
      </p:sp>
      <p:sp>
        <p:nvSpPr>
          <p:cNvPr id="2" name="Content Placeholder 1"/>
          <p:cNvSpPr>
            <a:spLocks noGrp="1"/>
          </p:cNvSpPr>
          <p:nvPr>
            <p:ph sz="quarter" idx="1"/>
          </p:nvPr>
        </p:nvSpPr>
        <p:spPr>
          <a:xfrm>
            <a:off x="457200" y="1524000"/>
            <a:ext cx="8458200" cy="4876800"/>
          </a:xfrm>
        </p:spPr>
        <p:txBody>
          <a:bodyPr>
            <a:normAutofit fontScale="70000" lnSpcReduction="20000"/>
          </a:bodyPr>
          <a:lstStyle/>
          <a:p>
            <a:pPr>
              <a:lnSpc>
                <a:spcPct val="120000"/>
              </a:lnSpc>
            </a:pPr>
            <a:r>
              <a:rPr lang="en-US" sz="3800" dirty="0" smtClean="0"/>
              <a:t>Reduction of weight in obese patients</a:t>
            </a:r>
          </a:p>
          <a:p>
            <a:pPr>
              <a:lnSpc>
                <a:spcPct val="120000"/>
              </a:lnSpc>
            </a:pPr>
            <a:r>
              <a:rPr lang="en-US" sz="3800" dirty="0" smtClean="0"/>
              <a:t>Sleeping with additional pillows and raising the head of the bed</a:t>
            </a:r>
          </a:p>
          <a:p>
            <a:pPr>
              <a:lnSpc>
                <a:spcPct val="120000"/>
              </a:lnSpc>
            </a:pPr>
            <a:r>
              <a:rPr lang="en-US" sz="3800" dirty="0" smtClean="0"/>
              <a:t>Avoidance of foods and drinks that trigger the problem, and habits that would worsen the disease:</a:t>
            </a:r>
          </a:p>
          <a:p>
            <a:pPr lvl="1">
              <a:lnSpc>
                <a:spcPct val="120000"/>
              </a:lnSpc>
            </a:pPr>
            <a:r>
              <a:rPr lang="en-US" sz="3800" dirty="0" smtClean="0"/>
              <a:t>Smoking</a:t>
            </a:r>
          </a:p>
          <a:p>
            <a:pPr lvl="1">
              <a:lnSpc>
                <a:spcPct val="120000"/>
              </a:lnSpc>
            </a:pPr>
            <a:r>
              <a:rPr lang="en-US" sz="3800" dirty="0" smtClean="0"/>
              <a:t>Drinking coffee</a:t>
            </a:r>
          </a:p>
          <a:p>
            <a:pPr lvl="1">
              <a:lnSpc>
                <a:spcPct val="120000"/>
              </a:lnSpc>
            </a:pPr>
            <a:r>
              <a:rPr lang="en-US" sz="3800" dirty="0" smtClean="0"/>
              <a:t>Eating spicy and  fatty foods</a:t>
            </a:r>
          </a:p>
          <a:p>
            <a:pPr lvl="1">
              <a:lnSpc>
                <a:spcPct val="120000"/>
              </a:lnSpc>
            </a:pPr>
            <a:r>
              <a:rPr lang="en-US" sz="3800" dirty="0" smtClean="0"/>
              <a:t>Taking alcohol</a:t>
            </a:r>
          </a:p>
          <a:p>
            <a:pPr lvl="1">
              <a:lnSpc>
                <a:spcPct val="120000"/>
              </a:lnSpc>
            </a:pPr>
            <a:r>
              <a:rPr lang="en-US" sz="3800" dirty="0" smtClean="0"/>
              <a:t>Eating tomatoes, citrus fruits, garlic</a:t>
            </a:r>
            <a:endParaRPr lang="en-US" sz="3200"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Treatment …</a:t>
            </a:r>
            <a:endParaRPr lang="en-US" dirty="0"/>
          </a:p>
        </p:txBody>
      </p:sp>
      <p:sp>
        <p:nvSpPr>
          <p:cNvPr id="2" name="Content Placeholder 1"/>
          <p:cNvSpPr>
            <a:spLocks noGrp="1"/>
          </p:cNvSpPr>
          <p:nvPr>
            <p:ph sz="quarter" idx="1"/>
          </p:nvPr>
        </p:nvSpPr>
        <p:spPr>
          <a:xfrm>
            <a:off x="612648" y="1600200"/>
            <a:ext cx="8153400" cy="4876800"/>
          </a:xfrm>
        </p:spPr>
        <p:txBody>
          <a:bodyPr>
            <a:normAutofit fontScale="92500" lnSpcReduction="20000"/>
          </a:bodyPr>
          <a:lstStyle/>
          <a:p>
            <a:pPr>
              <a:lnSpc>
                <a:spcPct val="150000"/>
              </a:lnSpc>
              <a:buNone/>
            </a:pPr>
            <a:r>
              <a:rPr lang="en-US" b="1" dirty="0" smtClean="0"/>
              <a:t>Medical treatment:</a:t>
            </a:r>
          </a:p>
          <a:p>
            <a:pPr>
              <a:lnSpc>
                <a:spcPct val="150000"/>
              </a:lnSpc>
            </a:pPr>
            <a:r>
              <a:rPr lang="en-US" b="1" dirty="0" smtClean="0"/>
              <a:t>Proton-pump inhibitors</a:t>
            </a:r>
            <a:r>
              <a:rPr lang="en-US" dirty="0" smtClean="0"/>
              <a:t> e.g. omeprazole, lansoprazole, esomeprazole or </a:t>
            </a:r>
            <a:r>
              <a:rPr lang="en-US" b="1" dirty="0" smtClean="0"/>
              <a:t>histamine H2-receptor antagonists</a:t>
            </a:r>
            <a:r>
              <a:rPr lang="en-US" dirty="0" smtClean="0"/>
              <a:t> e.g. cimetidine, ranitidine to reduce gastric acid production</a:t>
            </a:r>
          </a:p>
          <a:p>
            <a:pPr>
              <a:lnSpc>
                <a:spcPct val="150000"/>
              </a:lnSpc>
            </a:pPr>
            <a:r>
              <a:rPr lang="en-US" b="1" dirty="0" smtClean="0"/>
              <a:t>Prokinetic agents</a:t>
            </a:r>
            <a:r>
              <a:rPr lang="en-US" dirty="0" smtClean="0"/>
              <a:t> e.g. metoclopramide to improve the lower oesophageal muscle tone and promote gastric emptying.</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Learning objectives</a:t>
            </a:r>
            <a:endParaRPr lang="en-US" dirty="0"/>
          </a:p>
        </p:txBody>
      </p:sp>
      <p:sp>
        <p:nvSpPr>
          <p:cNvPr id="2" name="Content Placeholder 1"/>
          <p:cNvSpPr>
            <a:spLocks noGrp="1"/>
          </p:cNvSpPr>
          <p:nvPr>
            <p:ph sz="quarter" idx="1"/>
          </p:nvPr>
        </p:nvSpPr>
        <p:spPr/>
        <p:txBody>
          <a:bodyPr>
            <a:normAutofit lnSpcReduction="10000"/>
          </a:bodyPr>
          <a:lstStyle/>
          <a:p>
            <a:r>
              <a:rPr lang="en-US" dirty="0" smtClean="0"/>
              <a:t>Describe the pathology in gastro-oesophageal reflux disease</a:t>
            </a:r>
          </a:p>
          <a:p>
            <a:r>
              <a:rPr lang="en-US" dirty="0" smtClean="0"/>
              <a:t>Outline the causes of / factors that contribute to causation of GORD</a:t>
            </a:r>
          </a:p>
          <a:p>
            <a:r>
              <a:rPr lang="en-US" dirty="0" smtClean="0"/>
              <a:t>Describe the clinical features of GORD</a:t>
            </a:r>
          </a:p>
          <a:p>
            <a:r>
              <a:rPr lang="en-US" dirty="0" smtClean="0"/>
              <a:t>State the differential diagnosis of GORD</a:t>
            </a:r>
          </a:p>
          <a:p>
            <a:r>
              <a:rPr lang="en-US" dirty="0" smtClean="0"/>
              <a:t>Outline the investigations of GORD</a:t>
            </a:r>
          </a:p>
          <a:p>
            <a:r>
              <a:rPr lang="en-US" dirty="0" smtClean="0"/>
              <a:t>State the complications of GORD</a:t>
            </a:r>
          </a:p>
          <a:p>
            <a:r>
              <a:rPr lang="en-US" dirty="0" smtClean="0"/>
              <a:t>Outline the treatment modalities of GORD</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lstStyle/>
          <a:p>
            <a:r>
              <a:rPr lang="en-US" dirty="0" smtClean="0"/>
              <a:t>Treatment …</a:t>
            </a:r>
            <a:endParaRPr lang="en-US" dirty="0"/>
          </a:p>
        </p:txBody>
      </p:sp>
      <p:sp>
        <p:nvSpPr>
          <p:cNvPr id="2" name="Content Placeholder 1"/>
          <p:cNvSpPr>
            <a:spLocks noGrp="1"/>
          </p:cNvSpPr>
          <p:nvPr>
            <p:ph sz="quarter" idx="1"/>
          </p:nvPr>
        </p:nvSpPr>
        <p:spPr>
          <a:xfrm>
            <a:off x="457200" y="1600200"/>
            <a:ext cx="8229600" cy="4724400"/>
          </a:xfrm>
        </p:spPr>
        <p:txBody>
          <a:bodyPr>
            <a:normAutofit lnSpcReduction="10000"/>
          </a:bodyPr>
          <a:lstStyle/>
          <a:p>
            <a:pPr>
              <a:buNone/>
            </a:pPr>
            <a:r>
              <a:rPr lang="en-US" b="1" dirty="0" smtClean="0"/>
              <a:t>Antireflux surgery:</a:t>
            </a:r>
          </a:p>
          <a:p>
            <a:pPr>
              <a:lnSpc>
                <a:spcPct val="150000"/>
              </a:lnSpc>
            </a:pPr>
            <a:r>
              <a:rPr lang="en-US" sz="3200" dirty="0" smtClean="0"/>
              <a:t>Indications:</a:t>
            </a:r>
          </a:p>
          <a:p>
            <a:pPr lvl="1">
              <a:lnSpc>
                <a:spcPct val="150000"/>
              </a:lnSpc>
            </a:pPr>
            <a:r>
              <a:rPr lang="en-US" sz="2800" dirty="0" smtClean="0"/>
              <a:t>Those whose symptoms cannot be controlled by medical therapy</a:t>
            </a:r>
          </a:p>
          <a:p>
            <a:pPr lvl="1">
              <a:lnSpc>
                <a:spcPct val="150000"/>
              </a:lnSpc>
            </a:pPr>
            <a:r>
              <a:rPr lang="en-US" sz="2800" dirty="0" smtClean="0"/>
              <a:t>Those with recurrent strictures despite treatment</a:t>
            </a:r>
          </a:p>
          <a:p>
            <a:pPr lvl="1">
              <a:lnSpc>
                <a:spcPct val="150000"/>
              </a:lnSpc>
            </a:pPr>
            <a:r>
              <a:rPr lang="en-US" sz="2800" dirty="0" smtClean="0"/>
              <a:t>Young patients who do not wish to continue taking acid suppression therapy for several decades</a:t>
            </a:r>
            <a:endParaRPr lang="en-US" sz="2800"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lstStyle/>
          <a:p>
            <a:r>
              <a:rPr lang="en-US" dirty="0" smtClean="0"/>
              <a:t>Treatment …</a:t>
            </a:r>
            <a:endParaRPr lang="en-US" dirty="0"/>
          </a:p>
        </p:txBody>
      </p:sp>
      <p:sp>
        <p:nvSpPr>
          <p:cNvPr id="2" name="Content Placeholder 1"/>
          <p:cNvSpPr>
            <a:spLocks noGrp="1"/>
          </p:cNvSpPr>
          <p:nvPr>
            <p:ph sz="quarter" idx="1"/>
          </p:nvPr>
        </p:nvSpPr>
        <p:spPr>
          <a:xfrm>
            <a:off x="457200" y="1524000"/>
            <a:ext cx="8458200" cy="4876800"/>
          </a:xfrm>
        </p:spPr>
        <p:txBody>
          <a:bodyPr>
            <a:normAutofit fontScale="85000" lnSpcReduction="20000"/>
          </a:bodyPr>
          <a:lstStyle/>
          <a:p>
            <a:pPr>
              <a:buNone/>
            </a:pPr>
            <a:r>
              <a:rPr lang="en-US" b="1" dirty="0" smtClean="0"/>
              <a:t>Antireflux surgery</a:t>
            </a:r>
          </a:p>
          <a:p>
            <a:r>
              <a:rPr lang="en-US" dirty="0" smtClean="0"/>
              <a:t>Surgery involves:</a:t>
            </a:r>
          </a:p>
          <a:p>
            <a:pPr lvl="1">
              <a:lnSpc>
                <a:spcPct val="150000"/>
              </a:lnSpc>
            </a:pPr>
            <a:r>
              <a:rPr lang="en-US" dirty="0" smtClean="0"/>
              <a:t>Reduction of the hiatus hernia, if present</a:t>
            </a:r>
          </a:p>
          <a:p>
            <a:pPr lvl="1">
              <a:lnSpc>
                <a:spcPct val="150000"/>
              </a:lnSpc>
            </a:pPr>
            <a:r>
              <a:rPr lang="en-US" dirty="0" smtClean="0"/>
              <a:t>Approximation of the crura around the lower oesophagus</a:t>
            </a:r>
          </a:p>
          <a:p>
            <a:pPr lvl="1">
              <a:lnSpc>
                <a:spcPct val="150000"/>
              </a:lnSpc>
            </a:pPr>
            <a:r>
              <a:rPr lang="en-US" dirty="0" smtClean="0"/>
              <a:t>Fundoplication – mobilizing the fundus of the stomach from its attachments to the undersurface of the left hemidiaphragm and the left crus, and then wrapping it around the oesophagus, either anteriorly or posteriorly.</a:t>
            </a:r>
          </a:p>
          <a:p>
            <a:pPr>
              <a:lnSpc>
                <a:spcPct val="150000"/>
              </a:lnSpc>
            </a:pPr>
            <a:r>
              <a:rPr lang="en-US" dirty="0" smtClean="0"/>
              <a:t>Post-op complications include gas bloat (inability to belch) and dysphagia.</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52400"/>
            <a:ext cx="8305800" cy="914400"/>
          </a:xfrm>
        </p:spPr>
        <p:txBody>
          <a:bodyPr>
            <a:normAutofit fontScale="90000"/>
          </a:bodyPr>
          <a:lstStyle/>
          <a:p>
            <a:r>
              <a:rPr lang="en-US" dirty="0" smtClean="0"/>
              <a:t/>
            </a:r>
            <a:br>
              <a:rPr lang="en-US" dirty="0" smtClean="0"/>
            </a:br>
            <a:r>
              <a:rPr lang="en-US" dirty="0" smtClean="0"/>
              <a:t>How can one prevent heartburn?</a:t>
            </a:r>
            <a:br>
              <a:rPr lang="en-US" dirty="0" smtClean="0"/>
            </a:br>
            <a:endParaRPr lang="en-US" dirty="0"/>
          </a:p>
        </p:txBody>
      </p:sp>
      <p:sp>
        <p:nvSpPr>
          <p:cNvPr id="2" name="Content Placeholder 1"/>
          <p:cNvSpPr>
            <a:spLocks noGrp="1"/>
          </p:cNvSpPr>
          <p:nvPr>
            <p:ph sz="quarter" idx="1"/>
          </p:nvPr>
        </p:nvSpPr>
        <p:spPr>
          <a:xfrm>
            <a:off x="457200" y="1447800"/>
            <a:ext cx="8229600" cy="4876800"/>
          </a:xfrm>
        </p:spPr>
        <p:txBody>
          <a:bodyPr>
            <a:normAutofit fontScale="92500" lnSpcReduction="10000"/>
          </a:bodyPr>
          <a:lstStyle/>
          <a:p>
            <a:r>
              <a:rPr lang="en-US" sz="3500" dirty="0" smtClean="0"/>
              <a:t>Many cases of heartburn can be prevented by simple lifestyle modifications in the diet and daily activities such as:</a:t>
            </a:r>
            <a:endParaRPr lang="en-US" sz="3900" dirty="0" smtClean="0"/>
          </a:p>
          <a:p>
            <a:pPr lvl="1"/>
            <a:r>
              <a:rPr lang="en-US" sz="3500" dirty="0" smtClean="0"/>
              <a:t>Keep ideal body weight.</a:t>
            </a:r>
          </a:p>
          <a:p>
            <a:pPr lvl="1"/>
            <a:r>
              <a:rPr lang="en-US" sz="3500" dirty="0" smtClean="0"/>
              <a:t>Avoid foods and drinks such as tomatoes, citrus fruits, garlic, spicy and oily foods, alcohol, tea and coffee that trigger the problem </a:t>
            </a:r>
          </a:p>
          <a:p>
            <a:pPr lvl="1"/>
            <a:r>
              <a:rPr lang="en-US" sz="3500" dirty="0" smtClean="0"/>
              <a:t>Eat frequent small meals instead of three large meals.</a:t>
            </a:r>
          </a:p>
          <a:p>
            <a:pPr lvl="1"/>
            <a:endParaRPr lang="en-US" sz="3500"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heartburn…</a:t>
            </a:r>
            <a:endParaRPr lang="en-US" dirty="0"/>
          </a:p>
        </p:txBody>
      </p:sp>
      <p:sp>
        <p:nvSpPr>
          <p:cNvPr id="3" name="Content Placeholder 2"/>
          <p:cNvSpPr>
            <a:spLocks noGrp="1"/>
          </p:cNvSpPr>
          <p:nvPr>
            <p:ph sz="quarter" idx="1"/>
          </p:nvPr>
        </p:nvSpPr>
        <p:spPr/>
        <p:txBody>
          <a:bodyPr/>
          <a:lstStyle/>
          <a:p>
            <a:pPr lvl="1"/>
            <a:r>
              <a:rPr lang="en-US" sz="3200" dirty="0" smtClean="0"/>
              <a:t>Avoid eating just before exercise.</a:t>
            </a:r>
          </a:p>
          <a:p>
            <a:pPr lvl="1"/>
            <a:r>
              <a:rPr lang="en-US" sz="3200" dirty="0" smtClean="0"/>
              <a:t>Stop smoking.</a:t>
            </a:r>
          </a:p>
          <a:p>
            <a:pPr lvl="1"/>
            <a:r>
              <a:rPr lang="en-US" sz="3200" dirty="0" smtClean="0"/>
              <a:t>Avoid analgesics such as aspirin, ibuprofen and other </a:t>
            </a:r>
            <a:r>
              <a:rPr lang="en-US" sz="3200" dirty="0" smtClean="0"/>
              <a:t>non-steroidal </a:t>
            </a:r>
            <a:r>
              <a:rPr lang="en-US" sz="3200" dirty="0" smtClean="0"/>
              <a:t>anti-inflammatory drugs.</a:t>
            </a:r>
          </a:p>
          <a:p>
            <a:pPr lvl="1"/>
            <a:r>
              <a:rPr lang="en-US" sz="3200" dirty="0" smtClean="0"/>
              <a:t>Avoid lying down for 2–3 hours after eating.</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Thank you.</a:t>
            </a:r>
            <a:endParaRPr lang="en-US" dirty="0"/>
          </a:p>
        </p:txBody>
      </p:sp>
      <p:sp>
        <p:nvSpPr>
          <p:cNvPr id="2" name="Title 1"/>
          <p:cNvSpPr>
            <a:spLocks noGrp="1"/>
          </p:cNvSpPr>
          <p:nvPr>
            <p:ph type="title"/>
          </p:nvPr>
        </p:nvSpPr>
        <p:spPr/>
        <p:txBody>
          <a:bodyPr/>
          <a:lstStyle/>
          <a:p>
            <a:r>
              <a:rPr lang="en-US" dirty="0" smtClean="0"/>
              <a:t>The End!</a:t>
            </a:r>
            <a:endParaRPr lang="en-US" dirty="0"/>
          </a:p>
        </p:txBody>
      </p:sp>
      <p:sp>
        <p:nvSpPr>
          <p:cNvPr id="4" name="Slide Number Placeholder 3"/>
          <p:cNvSpPr>
            <a:spLocks noGrp="1"/>
          </p:cNvSpPr>
          <p:nvPr>
            <p:ph type="sldNum" sz="quarter" idx="11"/>
          </p:nvPr>
        </p:nvSpPr>
        <p:spPr/>
        <p:txBody>
          <a:bodyPr/>
          <a:lstStyle/>
          <a:p>
            <a:fld id="{109BEA99-775A-4D9F-A6DB-105847EBA547}" type="slidenum">
              <a:rPr lang="en-US" smtClean="0"/>
              <a:pPr/>
              <a:t>24</a:t>
            </a:fld>
            <a:endParaRPr lang="en-US"/>
          </a:p>
        </p:txBody>
      </p:sp>
      <p:sp>
        <p:nvSpPr>
          <p:cNvPr id="5" name="Footer Placeholder 4"/>
          <p:cNvSpPr>
            <a:spLocks noGrp="1"/>
          </p:cNvSpPr>
          <p:nvPr>
            <p:ph type="ftr" sz="quarter" idx="12"/>
          </p:nvPr>
        </p:nvSpPr>
        <p:spPr/>
        <p:txBody>
          <a:bodyPr/>
          <a:lstStyle/>
          <a:p>
            <a:r>
              <a:rPr lang="en-US" smtClean="0"/>
              <a:t>Mr. Okoth</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Pathology </a:t>
            </a:r>
            <a:endParaRPr lang="en-US" dirty="0"/>
          </a:p>
        </p:txBody>
      </p:sp>
      <p:sp>
        <p:nvSpPr>
          <p:cNvPr id="3" name="Content Placeholder 2"/>
          <p:cNvSpPr>
            <a:spLocks noGrp="1"/>
          </p:cNvSpPr>
          <p:nvPr>
            <p:ph sz="quarter" idx="1"/>
          </p:nvPr>
        </p:nvSpPr>
        <p:spPr>
          <a:xfrm>
            <a:off x="457200" y="1295400"/>
            <a:ext cx="8229600" cy="5029200"/>
          </a:xfrm>
        </p:spPr>
        <p:txBody>
          <a:bodyPr>
            <a:normAutofit/>
          </a:bodyPr>
          <a:lstStyle/>
          <a:p>
            <a:pPr>
              <a:lnSpc>
                <a:spcPct val="150000"/>
              </a:lnSpc>
            </a:pPr>
            <a:r>
              <a:rPr lang="en-US" b="1" dirty="0" smtClean="0"/>
              <a:t>Gastro-</a:t>
            </a:r>
            <a:r>
              <a:rPr lang="en-US" b="1" dirty="0" err="1" smtClean="0"/>
              <a:t>oesophageal</a:t>
            </a:r>
            <a:r>
              <a:rPr lang="en-US" b="1" dirty="0" smtClean="0"/>
              <a:t> reflux disease</a:t>
            </a:r>
            <a:r>
              <a:rPr lang="en-US" dirty="0" smtClean="0"/>
              <a:t> (</a:t>
            </a:r>
            <a:r>
              <a:rPr lang="en-US" b="1" dirty="0" smtClean="0"/>
              <a:t>GORD</a:t>
            </a:r>
            <a:r>
              <a:rPr lang="en-US" dirty="0" smtClean="0"/>
              <a:t>), </a:t>
            </a:r>
            <a:r>
              <a:rPr lang="en-US" b="1" dirty="0" smtClean="0"/>
              <a:t>gastro-esophageal reflux disease</a:t>
            </a:r>
            <a:r>
              <a:rPr lang="en-US" dirty="0" smtClean="0"/>
              <a:t> (</a:t>
            </a:r>
            <a:r>
              <a:rPr lang="en-US" b="1" dirty="0" smtClean="0"/>
              <a:t>GERD</a:t>
            </a:r>
            <a:r>
              <a:rPr lang="en-US" dirty="0" smtClean="0"/>
              <a:t>), </a:t>
            </a:r>
            <a:r>
              <a:rPr lang="en-US" b="1" dirty="0" smtClean="0"/>
              <a:t>gastric reflux disease</a:t>
            </a:r>
            <a:r>
              <a:rPr lang="en-US" dirty="0" smtClean="0"/>
              <a:t>, or </a:t>
            </a:r>
            <a:r>
              <a:rPr lang="en-US" b="1" dirty="0" smtClean="0"/>
              <a:t>acid reflux disease</a:t>
            </a:r>
            <a:r>
              <a:rPr lang="en-US" dirty="0" smtClean="0"/>
              <a:t> is a chronic symptom of mucosal</a:t>
            </a:r>
            <a:r>
              <a:rPr lang="en-US" dirty="0"/>
              <a:t> </a:t>
            </a:r>
            <a:r>
              <a:rPr lang="en-US" dirty="0" smtClean="0"/>
              <a:t>damage caused by stomach acid coming up from the stomach into the esophagus</a:t>
            </a:r>
            <a:r>
              <a:rPr lang="en-US" dirty="0"/>
              <a:t>.</a:t>
            </a:r>
            <a:endParaRPr lang="en-US" dirty="0" smtClean="0"/>
          </a:p>
          <a:p>
            <a:pPr>
              <a:lnSpc>
                <a:spcPct val="150000"/>
              </a:lnSpc>
            </a:pPr>
            <a:r>
              <a:rPr lang="en-US" dirty="0" smtClean="0"/>
              <a:t>GORD is the commonest cause of dyspepsia.</a:t>
            </a:r>
          </a:p>
          <a:p>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lstStyle/>
          <a:p>
            <a:r>
              <a:rPr lang="en-US" dirty="0" smtClean="0"/>
              <a:t>Pathology …</a:t>
            </a:r>
            <a:endParaRPr lang="en-US" dirty="0"/>
          </a:p>
        </p:txBody>
      </p:sp>
      <p:sp>
        <p:nvSpPr>
          <p:cNvPr id="2" name="Content Placeholder 1"/>
          <p:cNvSpPr>
            <a:spLocks noGrp="1"/>
          </p:cNvSpPr>
          <p:nvPr>
            <p:ph sz="quarter" idx="1"/>
          </p:nvPr>
        </p:nvSpPr>
        <p:spPr>
          <a:xfrm>
            <a:off x="457200" y="1524000"/>
            <a:ext cx="8229600" cy="4800600"/>
          </a:xfrm>
        </p:spPr>
        <p:txBody>
          <a:bodyPr>
            <a:normAutofit fontScale="92500"/>
          </a:bodyPr>
          <a:lstStyle/>
          <a:p>
            <a:pPr>
              <a:lnSpc>
                <a:spcPct val="150000"/>
              </a:lnSpc>
            </a:pPr>
            <a:r>
              <a:rPr lang="en-US" dirty="0" smtClean="0"/>
              <a:t>It is caused by retrograde flow of gastric acid through an incompetent cardiac sphincter (Lower oesophageal sphincter – LOS) into the lower oesophagus.</a:t>
            </a:r>
          </a:p>
          <a:p>
            <a:pPr>
              <a:lnSpc>
                <a:spcPct val="150000"/>
              </a:lnSpc>
            </a:pPr>
            <a:r>
              <a:rPr lang="en-US" dirty="0" smtClean="0"/>
              <a:t>GERD is usually caused by changes in the barrier between the stomach and the esophagus, including abnormal relaxation of the lower esophageal sphincter, which normally holds the top of the stomach closed.</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Pathology …</a:t>
            </a:r>
            <a:endParaRPr lang="en-US" dirty="0"/>
          </a:p>
        </p:txBody>
      </p:sp>
      <p:sp>
        <p:nvSpPr>
          <p:cNvPr id="3" name="Content Placeholder 2"/>
          <p:cNvSpPr>
            <a:spLocks noGrp="1"/>
          </p:cNvSpPr>
          <p:nvPr>
            <p:ph sz="quarter" idx="1"/>
          </p:nvPr>
        </p:nvSpPr>
        <p:spPr>
          <a:xfrm>
            <a:off x="457200" y="1447800"/>
            <a:ext cx="8458200" cy="5105400"/>
          </a:xfrm>
        </p:spPr>
        <p:txBody>
          <a:bodyPr>
            <a:noAutofit/>
          </a:bodyPr>
          <a:lstStyle/>
          <a:p>
            <a:r>
              <a:rPr lang="en-US" sz="2800" dirty="0" smtClean="0"/>
              <a:t>The cardiac sphincter usually prevents reflux by the following mechanisms:</a:t>
            </a:r>
          </a:p>
          <a:p>
            <a:pPr lvl="1"/>
            <a:r>
              <a:rPr lang="en-US" sz="2400" dirty="0" smtClean="0"/>
              <a:t>A physiological high pressure zone in the lower end of the oesophagus</a:t>
            </a:r>
          </a:p>
          <a:p>
            <a:pPr lvl="1"/>
            <a:r>
              <a:rPr lang="en-US" sz="2400" dirty="0" smtClean="0"/>
              <a:t>The mucosal rosette at the cardia acts as a plug</a:t>
            </a:r>
          </a:p>
          <a:p>
            <a:pPr lvl="1"/>
            <a:r>
              <a:rPr lang="en-US" sz="2400" dirty="0" smtClean="0"/>
              <a:t>The angle at which the oesophagus joins the stomach between the left border of the oesophagus and the fundus (angle of His)</a:t>
            </a:r>
          </a:p>
          <a:p>
            <a:pPr lvl="1"/>
            <a:r>
              <a:rPr lang="en-US" sz="2400" dirty="0" smtClean="0"/>
              <a:t>The diaphragmatic sling (crura) acts like a pinchcock at the lower end of the oesophagus</a:t>
            </a:r>
          </a:p>
          <a:p>
            <a:pPr lvl="1"/>
            <a:r>
              <a:rPr lang="en-US" sz="2400" dirty="0" smtClean="0"/>
              <a:t>The high-pressure area at the lower end of the oesophagus caused by the positive intra-abdominal pressure.</a:t>
            </a:r>
            <a:endParaRPr lang="en-US" sz="2400"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Causes</a:t>
            </a:r>
            <a:endParaRPr lang="en-US" dirty="0"/>
          </a:p>
        </p:txBody>
      </p:sp>
      <p:sp>
        <p:nvSpPr>
          <p:cNvPr id="3" name="Content Placeholder 2"/>
          <p:cNvSpPr>
            <a:spLocks noGrp="1"/>
          </p:cNvSpPr>
          <p:nvPr>
            <p:ph sz="quarter" idx="1"/>
          </p:nvPr>
        </p:nvSpPr>
        <p:spPr>
          <a:xfrm>
            <a:off x="457200" y="1066800"/>
            <a:ext cx="8229600" cy="4940491"/>
          </a:xfrm>
        </p:spPr>
        <p:txBody>
          <a:bodyPr>
            <a:normAutofit fontScale="92500" lnSpcReduction="20000"/>
          </a:bodyPr>
          <a:lstStyle/>
          <a:p>
            <a:endParaRPr lang="en-US" b="1" dirty="0" smtClean="0"/>
          </a:p>
          <a:p>
            <a:pPr>
              <a:lnSpc>
                <a:spcPct val="150000"/>
              </a:lnSpc>
            </a:pPr>
            <a:r>
              <a:rPr lang="en-US" dirty="0" smtClean="0"/>
              <a:t>GERD is caused by a failure of the lower esophageal sphincter. </a:t>
            </a:r>
          </a:p>
          <a:p>
            <a:pPr>
              <a:lnSpc>
                <a:spcPct val="150000"/>
              </a:lnSpc>
            </a:pPr>
            <a:r>
              <a:rPr lang="en-US" dirty="0" smtClean="0"/>
              <a:t>In healthy patients, the "Angle of His"—the angle at which the esophagus enters the stomach—creates a valve that prevents duodenal bile, enzymes, and stomach acid from traveling back into the esophagus where they can cause burning and inflammation of sensitive esophageal tissue.</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Causes …</a:t>
            </a:r>
            <a:endParaRPr lang="en-US" dirty="0"/>
          </a:p>
        </p:txBody>
      </p:sp>
      <p:sp>
        <p:nvSpPr>
          <p:cNvPr id="2" name="Content Placeholder 1"/>
          <p:cNvSpPr>
            <a:spLocks noGrp="1"/>
          </p:cNvSpPr>
          <p:nvPr>
            <p:ph sz="quarter" idx="1"/>
          </p:nvPr>
        </p:nvSpPr>
        <p:spPr>
          <a:xfrm>
            <a:off x="612648" y="1600200"/>
            <a:ext cx="8153400" cy="4800600"/>
          </a:xfrm>
        </p:spPr>
        <p:txBody>
          <a:bodyPr>
            <a:normAutofit fontScale="85000" lnSpcReduction="20000"/>
          </a:bodyPr>
          <a:lstStyle/>
          <a:p>
            <a:r>
              <a:rPr lang="en-US" dirty="0" smtClean="0"/>
              <a:t>Factors that can contribute to GERD:</a:t>
            </a:r>
          </a:p>
          <a:p>
            <a:pPr lvl="1">
              <a:lnSpc>
                <a:spcPct val="120000"/>
              </a:lnSpc>
            </a:pPr>
            <a:r>
              <a:rPr lang="en-US" b="1" dirty="0" smtClean="0"/>
              <a:t>Hiatus hernia</a:t>
            </a:r>
            <a:r>
              <a:rPr lang="en-US" dirty="0" smtClean="0"/>
              <a:t>, which increases the likelihood of GERD due to mechanical and motility factors.</a:t>
            </a:r>
          </a:p>
          <a:p>
            <a:pPr lvl="1">
              <a:lnSpc>
                <a:spcPct val="120000"/>
              </a:lnSpc>
            </a:pPr>
            <a:r>
              <a:rPr lang="en-US" b="1" dirty="0" smtClean="0"/>
              <a:t>Obesity</a:t>
            </a:r>
            <a:r>
              <a:rPr lang="en-US" dirty="0" smtClean="0"/>
              <a:t>: increasing body mass index is associated with more severe GERD.</a:t>
            </a:r>
          </a:p>
          <a:p>
            <a:pPr lvl="1">
              <a:lnSpc>
                <a:spcPct val="120000"/>
              </a:lnSpc>
            </a:pPr>
            <a:r>
              <a:rPr lang="en-US" b="1" dirty="0" smtClean="0"/>
              <a:t>Zollinger-Ellison syndrome</a:t>
            </a:r>
            <a:r>
              <a:rPr lang="en-US" dirty="0" smtClean="0"/>
              <a:t>, which presents with increased gastric acidity due to increased gastrin production.</a:t>
            </a:r>
          </a:p>
          <a:p>
            <a:pPr lvl="1">
              <a:lnSpc>
                <a:spcPct val="120000"/>
              </a:lnSpc>
            </a:pPr>
            <a:r>
              <a:rPr lang="en-US" b="1" dirty="0" smtClean="0"/>
              <a:t>Hypercalcemia</a:t>
            </a:r>
            <a:r>
              <a:rPr lang="en-US" dirty="0" smtClean="0"/>
              <a:t>, which can increase gastrin production, leading to increased acidity.</a:t>
            </a:r>
          </a:p>
          <a:p>
            <a:pPr lvl="1">
              <a:lnSpc>
                <a:spcPct val="120000"/>
              </a:lnSpc>
            </a:pPr>
            <a:r>
              <a:rPr lang="en-US" b="1" dirty="0" smtClean="0"/>
              <a:t>Scleroderma</a:t>
            </a:r>
            <a:r>
              <a:rPr lang="en-US" dirty="0" smtClean="0"/>
              <a:t> and </a:t>
            </a:r>
            <a:r>
              <a:rPr lang="en-US" b="1" dirty="0" smtClean="0"/>
              <a:t>systemic sclerosis</a:t>
            </a:r>
            <a:r>
              <a:rPr lang="en-US" dirty="0" smtClean="0"/>
              <a:t>, which can feature esophageal dysmotility.</a:t>
            </a:r>
          </a:p>
          <a:p>
            <a:pPr lvl="1">
              <a:lnSpc>
                <a:spcPct val="120000"/>
              </a:lnSpc>
            </a:pPr>
            <a:r>
              <a:rPr lang="en-US" dirty="0" smtClean="0"/>
              <a:t>The use of medicines such as </a:t>
            </a:r>
            <a:r>
              <a:rPr lang="en-US" b="1" dirty="0" smtClean="0"/>
              <a:t>prednisolone</a:t>
            </a:r>
            <a:r>
              <a:rPr lang="en-US" dirty="0" smtClean="0"/>
              <a:t>.</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US" dirty="0"/>
          </a:p>
        </p:txBody>
      </p:sp>
      <p:sp>
        <p:nvSpPr>
          <p:cNvPr id="3" name="Content Placeholder 2"/>
          <p:cNvSpPr>
            <a:spLocks noGrp="1"/>
          </p:cNvSpPr>
          <p:nvPr>
            <p:ph sz="quarter" idx="1"/>
          </p:nvPr>
        </p:nvSpPr>
        <p:spPr/>
        <p:txBody>
          <a:bodyPr>
            <a:normAutofit/>
          </a:bodyPr>
          <a:lstStyle/>
          <a:p>
            <a:r>
              <a:rPr lang="en-US" dirty="0" smtClean="0"/>
              <a:t>The reflux of acid causes inflammation and ulceration to the oesophageal mucosa, which manifests as:</a:t>
            </a:r>
          </a:p>
          <a:p>
            <a:r>
              <a:rPr lang="en-US" b="1" dirty="0" smtClean="0"/>
              <a:t>Heartburn</a:t>
            </a:r>
            <a:r>
              <a:rPr lang="en-US" dirty="0" smtClean="0"/>
              <a:t> – retrosternal burning pain, radiating to the epigastrium and through to the back</a:t>
            </a:r>
          </a:p>
          <a:p>
            <a:r>
              <a:rPr lang="en-US" b="1" dirty="0" smtClean="0"/>
              <a:t>Epigastric pain</a:t>
            </a:r>
          </a:p>
          <a:p>
            <a:r>
              <a:rPr lang="en-US" dirty="0" smtClean="0"/>
              <a:t>These symptoms are usually provoked by food, particularly fatty food -  “fatty dyspepsia”</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Clinical features …</a:t>
            </a:r>
            <a:endParaRPr lang="en-US" dirty="0"/>
          </a:p>
        </p:txBody>
      </p:sp>
      <p:sp>
        <p:nvSpPr>
          <p:cNvPr id="3" name="Content Placeholder 2"/>
          <p:cNvSpPr>
            <a:spLocks noGrp="1"/>
          </p:cNvSpPr>
          <p:nvPr>
            <p:ph sz="quarter" idx="1"/>
          </p:nvPr>
        </p:nvSpPr>
        <p:spPr>
          <a:xfrm>
            <a:off x="457200" y="1524000"/>
            <a:ext cx="8229600" cy="4602163"/>
          </a:xfrm>
        </p:spPr>
        <p:txBody>
          <a:bodyPr>
            <a:normAutofit fontScale="92500"/>
          </a:bodyPr>
          <a:lstStyle/>
          <a:p>
            <a:pPr>
              <a:lnSpc>
                <a:spcPct val="110000"/>
              </a:lnSpc>
            </a:pPr>
            <a:r>
              <a:rPr lang="en-US" dirty="0" smtClean="0"/>
              <a:t>Regurgitation of acid stomach contents into the mouth (</a:t>
            </a:r>
            <a:r>
              <a:rPr lang="en-US" b="1" dirty="0" smtClean="0"/>
              <a:t>acid brash</a:t>
            </a:r>
            <a:r>
              <a:rPr lang="en-US" dirty="0" smtClean="0"/>
              <a:t>)</a:t>
            </a:r>
          </a:p>
          <a:p>
            <a:pPr>
              <a:lnSpc>
                <a:spcPct val="110000"/>
              </a:lnSpc>
            </a:pPr>
            <a:r>
              <a:rPr lang="en-US" b="1" dirty="0" smtClean="0"/>
              <a:t>Water brash</a:t>
            </a:r>
            <a:r>
              <a:rPr lang="en-US" dirty="0" smtClean="0"/>
              <a:t>, which is salivation due to reflux salivary gland stimulation as acid enters the oesophagus</a:t>
            </a:r>
          </a:p>
          <a:p>
            <a:pPr>
              <a:lnSpc>
                <a:spcPct val="110000"/>
              </a:lnSpc>
            </a:pPr>
            <a:r>
              <a:rPr lang="en-US" b="1" dirty="0" smtClean="0"/>
              <a:t>Dysphagia</a:t>
            </a:r>
            <a:r>
              <a:rPr lang="en-US" dirty="0" smtClean="0"/>
              <a:t> is usually a sign that a stricture has occurred, or may be due to non-specific motility disorders</a:t>
            </a:r>
          </a:p>
          <a:p>
            <a:pPr>
              <a:lnSpc>
                <a:spcPct val="110000"/>
              </a:lnSpc>
            </a:pPr>
            <a:r>
              <a:rPr lang="en-US" b="1" dirty="0" smtClean="0"/>
              <a:t>Odynophagia</a:t>
            </a:r>
            <a:r>
              <a:rPr lang="en-US" dirty="0" smtClean="0"/>
              <a:t> with hot beverages, citrus drinks or alcohol. This occurs within a few seconds of ingestion – distinguishes oesophageal disease from peptic ulcer.</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109BEA99-775A-4D9F-A6DB-105847EBA54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228</TotalTime>
  <Words>1194</Words>
  <Application>Microsoft Office PowerPoint</Application>
  <PresentationFormat>On-screen Show (4:3)</PresentationFormat>
  <Paragraphs>173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Median</vt:lpstr>
      <vt:lpstr>GASTRO-OESOPHAGEAL REFLUX DISEASE (GORD)</vt:lpstr>
      <vt:lpstr>Learning objectives</vt:lpstr>
      <vt:lpstr>Pathology </vt:lpstr>
      <vt:lpstr>Pathology …</vt:lpstr>
      <vt:lpstr>Pathology …</vt:lpstr>
      <vt:lpstr>Causes</vt:lpstr>
      <vt:lpstr>Causes …</vt:lpstr>
      <vt:lpstr>Clinical Features </vt:lpstr>
      <vt:lpstr>Clinical features …</vt:lpstr>
      <vt:lpstr>Clinical features …summary</vt:lpstr>
      <vt:lpstr>Clinical features … summary</vt:lpstr>
      <vt:lpstr>Differential diagnosis</vt:lpstr>
      <vt:lpstr>Investigations </vt:lpstr>
      <vt:lpstr>Investigations …</vt:lpstr>
      <vt:lpstr>Investigations …</vt:lpstr>
      <vt:lpstr>Complications </vt:lpstr>
      <vt:lpstr>Treatment</vt:lpstr>
      <vt:lpstr>Treatment …</vt:lpstr>
      <vt:lpstr>Treatment …</vt:lpstr>
      <vt:lpstr>Treatment …</vt:lpstr>
      <vt:lpstr>Treatment …</vt:lpstr>
      <vt:lpstr> How can one prevent heartburn? </vt:lpstr>
      <vt:lpstr>Prevention of heartburn…</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GASTRO-OESOPHAGEAL REFLUX DISEASE (GORD)</dc:title>
  <dc:creator>JP OKOTH</dc:creator>
  <cp:lastModifiedBy>peter juma</cp:lastModifiedBy>
  <cp:revision>30</cp:revision>
  <dcterms:created xsi:type="dcterms:W3CDTF">2013-09-30T10:10:37Z</dcterms:created>
  <dcterms:modified xsi:type="dcterms:W3CDTF">2014-11-09T22:13:14Z</dcterms:modified>
</cp:coreProperties>
</file>