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trictFirstAndLastChar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type="screen4x3" cy="6858000" cx="9144000"/>
  <p:notesSz cx="6858000" cy="9207500"/>
  <p:defaultTextStyle>
    <a:defPPr>
      <a:defRPr lang="en-US"/>
    </a:defPPr>
    <a:lvl1pPr algn="l" eaLnBrk="0" fontAlgn="base" hangingPunct="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algn="l" eaLnBrk="0" fontAlgn="base" hangingPunct="0" marL="4572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algn="l" eaLnBrk="0" fontAlgn="base" hangingPunct="0" marL="9144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algn="l" eaLnBrk="0" fontAlgn="base" hangingPunct="0" marL="13716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algn="l" eaLnBrk="0" fontAlgn="base" hangingPunct="0" marL="18288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algn="l" defTabSz="914400" eaLnBrk="1" hangingPunct="1" latinLnBrk="0" marL="22860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algn="l" defTabSz="914400" eaLnBrk="1" hangingPunct="1" latinLnBrk="0" marL="27432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algn="l" defTabSz="914400" eaLnBrk="1" hangingPunct="1" latinLnBrk="0" marL="32004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algn="l" defTabSz="914400" eaLnBrk="1" hangingPunct="1" latinLnBrk="0" marL="36576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chemeClr val="tx1"/>
    </p:penClr>
  </p:showPr>
  <p:clrMru>
    <a:srgbClr val="FF7C80"/>
    <a:srgbClr val="990033"/>
    <a:srgbClr val="0000FF"/>
    <a:srgbClr val="33CC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4794" autoAdjust="0"/>
    <p:restoredTop sz="94686" autoAdjust="0"/>
  </p:normalViewPr>
  <p:slideViewPr>
    <p:cSldViewPr>
      <p:cViewPr varScale="1">
        <p:scale>
          <a:sx n="44" d="100"/>
          <a:sy n="4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tableStyles" Target="tableStyle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0" compatLnSpc="1" lIns="19050" numCol="1" rIns="19050" tIns="0" vert="horz" wrap="square">
            <a:prstTxWarp prst="textNoShape"/>
          </a:bodyPr>
          <a:lstStyle>
            <a:lvl1pPr>
              <a:defRPr sz="1000" i="1"/>
            </a:lvl1pPr>
          </a:lstStyle>
          <a:p>
            <a:r>
              <a:rPr lang="en-US"/>
              <a:t>Implantation and Gastrulation</a:t>
            </a:r>
          </a:p>
        </p:txBody>
      </p:sp>
      <p:sp>
        <p:nvSpPr>
          <p:cNvPr id="10489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0" compatLnSpc="1" lIns="19050" numCol="1" rIns="19050" tIns="0" vert="horz" wrap="square">
            <a:prstTxWarp prst="textNoShape"/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1048951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0" compatLnSpc="1" lIns="19050" numCol="1" rIns="19050" tIns="0" vert="horz" wrap="square">
            <a:prstTxWarp prst="textNoShape"/>
          </a:bodyPr>
          <a:lstStyle>
            <a:lvl1pPr>
              <a:defRPr sz="1000" i="1"/>
            </a:lvl1pPr>
          </a:lstStyle>
          <a:p>
            <a:r>
              <a:rPr lang="en-US"/>
              <a:t>Thomas A. Marino, Ph.D.</a:t>
            </a:r>
          </a:p>
        </p:txBody>
      </p:sp>
      <p:sp>
        <p:nvSpPr>
          <p:cNvPr id="1048952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0" compatLnSpc="1" lIns="19050" numCol="1" rIns="19050" tIns="0" vert="horz" wrap="square">
            <a:prstTxWarp prst="textNoShape"/>
          </a:bodyPr>
          <a:lstStyle>
            <a:lvl1pPr algn="r">
              <a:defRPr sz="1000" i="1"/>
            </a:lvl1pPr>
          </a:lstStyle>
          <a:p>
            <a:fld id="{C187404C-C7DC-41B2-9649-433F66DD378A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Slide Image Placeholder 1"/>
          <p:cNvSpPr>
            <a:spLocks noChangeAspect="1" noRot="1" noGrp="1" noTextEdit="1"/>
          </p:cNvSpPr>
          <p:nvPr>
            <p:ph type="sldImg"/>
          </p:nvPr>
        </p:nvSpPr>
        <p:spPr bwMode="auto">
          <a:xfrm>
            <a:off x="1143000" y="690562"/>
            <a:ext cx="4572000" cy="3452813"/>
          </a:xfrm>
          <a:prstGeom prst="rect"/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9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73563"/>
            <a:ext cx="5486400" cy="4143375"/>
          </a:xfrm>
          <a:prstGeom prst="rect"/>
          <a:noFill/>
        </p:spPr>
        <p:txBody>
          <a:bodyPr anchor="t" anchorCtr="0" compatLnSpc="1" numCol="1" wrap="square">
            <a:prstTxWarp prst="textNoShape"/>
          </a:bodyPr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489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45527"/>
            <a:ext cx="2971800" cy="460375"/>
          </a:xfrm>
          <a:prstGeom prst="rect"/>
        </p:spPr>
        <p:txBody>
          <a:bodyPr anchorCtr="0" compatLnSpc="1" numCol="1" wrap="square">
            <a:prstTxWarp prst="textNoShape"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indent="-285750" marL="7429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indent="-228600" marL="11430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indent="-228600" marL="16002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indent="-228600" marL="20574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3DE90E-AE94-4F96-AE84-FA2C1894BD7C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Rectangle 2"/>
          <p:cNvSpPr>
            <a:spLocks noChangeAspect="1" noRot="1" noGrp="1" noChangeArrowheads="1"/>
          </p:cNvSpPr>
          <p:nvPr>
            <p:ph type="sldImg"/>
          </p:nvPr>
        </p:nvSpPr>
        <p:spPr bwMode="auto">
          <a:xfrm>
            <a:off x="1135063" y="696913"/>
            <a:ext cx="4587875" cy="3440112"/>
          </a:xfrm>
          <a:prstGeom prst="rect"/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488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3563"/>
            <a:ext cx="5029200" cy="4143375"/>
          </a:xfrm>
          <a:prstGeom prst="rect"/>
          <a:noFill/>
          <a:ln>
            <a:miter lim="800000"/>
            <a:headEnd/>
            <a:tailEnd/>
          </a:ln>
        </p:spPr>
        <p:txBody>
          <a:bodyPr bIns="46038" lIns="92075" rIns="92075" tIns="46038"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37FCCD-99D0-4874-91E1-3E5BAE1A913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605CE6-6EE1-40A7-9860-B4D24042B3D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5EA0E1-6BCD-483B-854E-A4FED9FEC7C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p>
            <a:endParaRPr 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p>
            <a:endParaRPr 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p>
            <a:fld id="{E95D7632-F500-4FD5-8743-D07B9B024EF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6763C5-B75B-4375-A6F9-CD5BB984199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B6BA6C1-66F0-4752-BF25-95FB4E9897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2F92B5-5157-4F96-8066-9D5F3499FCF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1644D25-111D-4DCB-93B4-785C6A866AC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43217B5-70A5-4BDE-9990-0BF98614447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F4439D-61D2-4DBA-92FC-8E6F1DC2AD4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10EB80-3554-42A4-B76A-90B8466AC0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92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D2FD67D-A1B5-499C-B411-523D289506F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400"/>
            </a:lvl1pPr>
          </a:lstStyle>
          <a:p>
            <a:fld id="{05A47B2B-507C-42F9-ACDE-C0BDD35043B9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algn="ctr" eaLnBrk="0" fontAlgn="base" hangingPunct="0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algn="ctr" eaLnBrk="0" fontAlgn="base" hangingPunct="0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algn="ctr" eaLnBrk="0" fontAlgn="base" hangingPunct="0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algn="ctr" eaLnBrk="0" fontAlgn="base" hangingPunct="0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algn="l" eaLnBrk="0" fontAlgn="base" hangingPunct="0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eaLnBrk="0" fontAlgn="base" hangingPunct="0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eaLnBrk="0" fontAlgn="base" hangingPunct="0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eaLnBrk="0" fontAlgn="base" hangingPunct="0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4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4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164388" cy="1143000"/>
          </a:xfrm>
          <a:noFill/>
        </p:spPr>
        <p:txBody>
          <a:bodyPr bIns="46038" lIns="92075" rIns="92075" tIns="46038"/>
          <a:p>
            <a:r>
              <a:rPr dirty="0" lang="en-US" smtClean="0"/>
              <a:t>EARLY EMBRYOLOGICAL DEVELOPMENT</a:t>
            </a:r>
            <a:endParaRPr dirty="0" lang="en-US"/>
          </a:p>
        </p:txBody>
      </p:sp>
      <p:sp>
        <p:nvSpPr>
          <p:cNvPr id="1048587" name="TextBox 1"/>
          <p:cNvSpPr txBox="1"/>
          <p:nvPr/>
        </p:nvSpPr>
        <p:spPr>
          <a:xfrm>
            <a:off x="925286" y="5943600"/>
            <a:ext cx="4196080" cy="447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 smtClean="0">
                <a:solidFill>
                  <a:srgbClr val="FF0000"/>
                </a:solidFill>
              </a:rPr>
              <a:t>PREPARED BY:MADAM RUTH</a:t>
            </a:r>
            <a:endParaRPr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775"/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19"/>
          <p:cNvSpPr>
            <a:spLocks noChangeArrowheads="1"/>
          </p:cNvSpPr>
          <p:nvPr/>
        </p:nvSpPr>
        <p:spPr bwMode="auto">
          <a:xfrm>
            <a:off x="990600" y="0"/>
            <a:ext cx="77724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bIns="46038" lIns="92075" rIns="92075" tIns="46038"/>
          <a:p>
            <a:pPr algn="ctr"/>
            <a:r>
              <a:rPr sz="4400" lang="en-US">
                <a:solidFill>
                  <a:schemeClr val="tx2"/>
                </a:solidFill>
              </a:rPr>
              <a:t>Week 2: Early Development</a:t>
            </a:r>
          </a:p>
        </p:txBody>
      </p:sp>
      <p:grpSp>
        <p:nvGrpSpPr>
          <p:cNvPr id="113" name="Group 31"/>
          <p:cNvGrpSpPr/>
          <p:nvPr/>
        </p:nvGrpSpPr>
        <p:grpSpPr bwMode="auto">
          <a:xfrm>
            <a:off x="101600" y="1203325"/>
            <a:ext cx="9040813" cy="5653088"/>
            <a:chOff x="64" y="758"/>
            <a:chExt cx="5695" cy="3561"/>
          </a:xfrm>
        </p:grpSpPr>
        <p:pic>
          <p:nvPicPr>
            <p:cNvPr id="2097160" name="Picture 4"/>
            <p:cNvPicPr>
              <a:picLocks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2743" y="1029"/>
              <a:ext cx="3016" cy="3290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4" name="Group 5"/>
            <p:cNvGrpSpPr/>
            <p:nvPr/>
          </p:nvGrpSpPr>
          <p:grpSpPr bwMode="auto">
            <a:xfrm>
              <a:off x="518" y="1382"/>
              <a:ext cx="3130" cy="778"/>
              <a:chOff x="518" y="1382"/>
              <a:chExt cx="3130" cy="778"/>
            </a:xfrm>
          </p:grpSpPr>
          <p:sp>
            <p:nvSpPr>
              <p:cNvPr id="1048696" name="Rectangle 6"/>
              <p:cNvSpPr>
                <a:spLocks noChangeArrowheads="1"/>
              </p:cNvSpPr>
              <p:nvPr/>
            </p:nvSpPr>
            <p:spPr bwMode="auto">
              <a:xfrm>
                <a:off x="518" y="1382"/>
                <a:ext cx="799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Epiblast</a:t>
                </a:r>
              </a:p>
            </p:txBody>
          </p:sp>
          <p:sp>
            <p:nvSpPr>
              <p:cNvPr id="1048697" name="Line 7"/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352" cy="624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5" name="Group 8"/>
            <p:cNvGrpSpPr/>
            <p:nvPr/>
          </p:nvGrpSpPr>
          <p:grpSpPr bwMode="auto">
            <a:xfrm>
              <a:off x="518" y="1814"/>
              <a:ext cx="2986" cy="538"/>
              <a:chOff x="518" y="1814"/>
              <a:chExt cx="2986" cy="538"/>
            </a:xfrm>
          </p:grpSpPr>
          <p:sp>
            <p:nvSpPr>
              <p:cNvPr id="1048698" name="Rectangle 9"/>
              <p:cNvSpPr>
                <a:spLocks noChangeArrowheads="1"/>
              </p:cNvSpPr>
              <p:nvPr/>
            </p:nvSpPr>
            <p:spPr bwMode="auto">
              <a:xfrm>
                <a:off x="518" y="1814"/>
                <a:ext cx="905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/>
                  <a:t>Hypoblast</a:t>
                </a:r>
              </a:p>
            </p:txBody>
          </p:sp>
          <p:sp>
            <p:nvSpPr>
              <p:cNvPr id="1048699" name="Line 10"/>
              <p:cNvSpPr>
                <a:spLocks noChangeShapeType="1"/>
              </p:cNvSpPr>
              <p:nvPr/>
            </p:nvSpPr>
            <p:spPr bwMode="auto">
              <a:xfrm>
                <a:off x="1392" y="1968"/>
                <a:ext cx="2112" cy="384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sp>
          <p:nvSpPr>
            <p:cNvPr id="1048700" name="Rectangle 11"/>
            <p:cNvSpPr>
              <a:spLocks noChangeArrowheads="1"/>
            </p:cNvSpPr>
            <p:nvPr/>
          </p:nvSpPr>
          <p:spPr bwMode="auto">
            <a:xfrm>
              <a:off x="3926" y="1891"/>
              <a:ext cx="720" cy="442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sz="2000" lang="en-US"/>
                <a:t>Amniotic</a:t>
              </a:r>
            </a:p>
            <a:p>
              <a:r>
                <a:rPr sz="2000" lang="en-US"/>
                <a:t>Cavity</a:t>
              </a:r>
            </a:p>
          </p:txBody>
        </p:sp>
        <p:sp>
          <p:nvSpPr>
            <p:cNvPr id="1048701" name="Rectangle 12"/>
            <p:cNvSpPr>
              <a:spLocks noChangeArrowheads="1"/>
            </p:cNvSpPr>
            <p:nvPr/>
          </p:nvSpPr>
          <p:spPr bwMode="auto">
            <a:xfrm>
              <a:off x="3734" y="2726"/>
              <a:ext cx="783" cy="74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Primary </a:t>
              </a:r>
            </a:p>
            <a:p>
              <a:r>
                <a:rPr lang="en-US"/>
                <a:t>Yolk </a:t>
              </a:r>
            </a:p>
            <a:p>
              <a:r>
                <a:rPr lang="en-US"/>
                <a:t>Sac</a:t>
              </a:r>
            </a:p>
          </p:txBody>
        </p:sp>
        <p:grpSp>
          <p:nvGrpSpPr>
            <p:cNvPr id="116" name="Group 13"/>
            <p:cNvGrpSpPr/>
            <p:nvPr/>
          </p:nvGrpSpPr>
          <p:grpSpPr bwMode="auto">
            <a:xfrm>
              <a:off x="518" y="998"/>
              <a:ext cx="3034" cy="288"/>
              <a:chOff x="518" y="998"/>
              <a:chExt cx="3034" cy="288"/>
            </a:xfrm>
          </p:grpSpPr>
          <p:sp>
            <p:nvSpPr>
              <p:cNvPr id="1048702" name="Rectangle 14"/>
              <p:cNvSpPr>
                <a:spLocks noChangeArrowheads="1"/>
              </p:cNvSpPr>
              <p:nvPr/>
            </p:nvSpPr>
            <p:spPr bwMode="auto">
              <a:xfrm>
                <a:off x="518" y="998"/>
                <a:ext cx="1461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Cytotrophoblast</a:t>
                </a:r>
              </a:p>
            </p:txBody>
          </p:sp>
          <p:sp>
            <p:nvSpPr>
              <p:cNvPr id="1048703" name="Line 15"/>
              <p:cNvSpPr>
                <a:spLocks noChangeShapeType="1"/>
              </p:cNvSpPr>
              <p:nvPr/>
            </p:nvSpPr>
            <p:spPr bwMode="auto">
              <a:xfrm>
                <a:off x="1968" y="1104"/>
                <a:ext cx="1584" cy="96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7" name="Group 16"/>
            <p:cNvGrpSpPr/>
            <p:nvPr/>
          </p:nvGrpSpPr>
          <p:grpSpPr bwMode="auto">
            <a:xfrm>
              <a:off x="470" y="2150"/>
              <a:ext cx="2554" cy="978"/>
              <a:chOff x="470" y="2150"/>
              <a:chExt cx="2554" cy="978"/>
            </a:xfrm>
          </p:grpSpPr>
          <p:sp>
            <p:nvSpPr>
              <p:cNvPr id="1048704" name="Rectangle 17"/>
              <p:cNvSpPr>
                <a:spLocks noChangeArrowheads="1"/>
              </p:cNvSpPr>
              <p:nvPr/>
            </p:nvSpPr>
            <p:spPr bwMode="auto">
              <a:xfrm>
                <a:off x="470" y="2150"/>
                <a:ext cx="1504" cy="97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Extraembryonic </a:t>
                </a:r>
              </a:p>
              <a:p>
                <a:r>
                  <a:rPr lang="en-US">
                    <a:latin typeface="Arial" charset="0"/>
                  </a:rPr>
                  <a:t>   somatopleuric</a:t>
                </a:r>
              </a:p>
              <a:p>
                <a:r>
                  <a:rPr lang="en-US">
                    <a:latin typeface="Arial" charset="0"/>
                  </a:rPr>
                  <a:t> mesoderm</a:t>
                </a:r>
              </a:p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48705" name="Line 18"/>
              <p:cNvSpPr>
                <a:spLocks noChangeShapeType="1"/>
              </p:cNvSpPr>
              <p:nvPr/>
            </p:nvSpPr>
            <p:spPr bwMode="auto">
              <a:xfrm>
                <a:off x="2352" y="2544"/>
                <a:ext cx="672" cy="0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8" name="Group 20"/>
            <p:cNvGrpSpPr/>
            <p:nvPr/>
          </p:nvGrpSpPr>
          <p:grpSpPr bwMode="auto">
            <a:xfrm>
              <a:off x="64" y="2832"/>
              <a:ext cx="3200" cy="748"/>
              <a:chOff x="64" y="2832"/>
              <a:chExt cx="3200" cy="748"/>
            </a:xfrm>
          </p:grpSpPr>
          <p:sp>
            <p:nvSpPr>
              <p:cNvPr id="1048706" name="Rectangle 21"/>
              <p:cNvSpPr>
                <a:spLocks noChangeArrowheads="1"/>
              </p:cNvSpPr>
              <p:nvPr/>
            </p:nvSpPr>
            <p:spPr bwMode="auto">
              <a:xfrm>
                <a:off x="64" y="2832"/>
                <a:ext cx="2336" cy="74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>
                <a:spAutoFit/>
              </a:bodyPr>
              <a:p>
                <a:r>
                  <a:rPr lang="en-US">
                    <a:latin typeface="Arial" charset="0"/>
                  </a:rPr>
                  <a:t>Extraembryonic </a:t>
                </a:r>
              </a:p>
              <a:p>
                <a:r>
                  <a:rPr lang="en-US">
                    <a:latin typeface="Arial" charset="0"/>
                  </a:rPr>
                  <a:t>splanchnopleuric mesoderm</a:t>
                </a:r>
              </a:p>
            </p:txBody>
          </p:sp>
          <p:sp>
            <p:nvSpPr>
              <p:cNvPr id="1048707" name="Line 22"/>
              <p:cNvSpPr>
                <a:spLocks noChangeShapeType="1"/>
              </p:cNvSpPr>
              <p:nvPr/>
            </p:nvSpPr>
            <p:spPr bwMode="auto">
              <a:xfrm flipV="1">
                <a:off x="2016" y="2832"/>
                <a:ext cx="1248" cy="336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9" name="Group 23"/>
            <p:cNvGrpSpPr/>
            <p:nvPr/>
          </p:nvGrpSpPr>
          <p:grpSpPr bwMode="auto">
            <a:xfrm>
              <a:off x="230" y="3590"/>
              <a:ext cx="3706" cy="288"/>
              <a:chOff x="230" y="3590"/>
              <a:chExt cx="3706" cy="288"/>
            </a:xfrm>
          </p:grpSpPr>
          <p:sp>
            <p:nvSpPr>
              <p:cNvPr id="1048708" name="Rectangle 24"/>
              <p:cNvSpPr>
                <a:spLocks noChangeArrowheads="1"/>
              </p:cNvSpPr>
              <p:nvPr/>
            </p:nvSpPr>
            <p:spPr bwMode="auto">
              <a:xfrm>
                <a:off x="230" y="3590"/>
                <a:ext cx="2165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Extraembryonic Coelom</a:t>
                </a:r>
              </a:p>
            </p:txBody>
          </p:sp>
          <p:sp>
            <p:nvSpPr>
              <p:cNvPr id="1048709" name="Line 25"/>
              <p:cNvSpPr>
                <a:spLocks noChangeShapeType="1"/>
              </p:cNvSpPr>
              <p:nvPr/>
            </p:nvSpPr>
            <p:spPr bwMode="auto">
              <a:xfrm flipV="1">
                <a:off x="2400" y="3696"/>
                <a:ext cx="1536" cy="48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20" name="Group 26"/>
            <p:cNvGrpSpPr/>
            <p:nvPr/>
          </p:nvGrpSpPr>
          <p:grpSpPr bwMode="auto">
            <a:xfrm>
              <a:off x="4022" y="758"/>
              <a:ext cx="1535" cy="826"/>
              <a:chOff x="4022" y="758"/>
              <a:chExt cx="1535" cy="826"/>
            </a:xfrm>
          </p:grpSpPr>
          <p:sp>
            <p:nvSpPr>
              <p:cNvPr id="1048710" name="Rectangle 27"/>
              <p:cNvSpPr>
                <a:spLocks noChangeArrowheads="1"/>
              </p:cNvSpPr>
              <p:nvPr/>
            </p:nvSpPr>
            <p:spPr bwMode="auto">
              <a:xfrm>
                <a:off x="4022" y="758"/>
                <a:ext cx="1535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Connecting stalk</a:t>
                </a:r>
              </a:p>
            </p:txBody>
          </p:sp>
          <p:sp>
            <p:nvSpPr>
              <p:cNvPr id="1048711" name="Line 28"/>
              <p:cNvSpPr>
                <a:spLocks noChangeShapeType="1"/>
              </p:cNvSpPr>
              <p:nvPr/>
            </p:nvSpPr>
            <p:spPr bwMode="auto">
              <a:xfrm flipH="1">
                <a:off x="4944" y="1056"/>
                <a:ext cx="288" cy="528"/>
              </a:xfrm>
              <a:prstGeom prst="line"/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sp>
          <p:nvSpPr>
            <p:cNvPr id="1048712" name="AutoShape 29"/>
            <p:cNvSpPr/>
            <p:nvPr/>
          </p:nvSpPr>
          <p:spPr bwMode="auto">
            <a:xfrm>
              <a:off x="1872" y="2160"/>
              <a:ext cx="432" cy="720"/>
            </a:xfrm>
            <a:prstGeom prst="rightBrace">
              <a:avLst>
                <a:gd name="adj1" fmla="val 1388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713" name="AutoShape 30"/>
            <p:cNvSpPr/>
            <p:nvPr/>
          </p:nvSpPr>
          <p:spPr bwMode="auto">
            <a:xfrm>
              <a:off x="1584" y="2832"/>
              <a:ext cx="432" cy="624"/>
            </a:xfrm>
            <a:prstGeom prst="rightBrace">
              <a:avLst>
                <a:gd name="adj1" fmla="val 1203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</p:spTree>
  </p:cSld>
  <p:clrMapOvr>
    <a:masterClrMapping/>
  </p:clrMapOvr>
  <p:transition advTm="78162"/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i="1" lang="en-US" smtClean="0"/>
              <a:t/>
            </a:r>
            <a:br>
              <a:rPr dirty="0" i="1" lang="en-US" smtClean="0"/>
            </a:br>
            <a:r>
              <a:rPr dirty="0" i="1" lang="en-US"/>
              <a:t/>
            </a:r>
            <a:br>
              <a:rPr dirty="0" i="1" lang="en-US"/>
            </a:br>
            <a:r>
              <a:rPr dirty="0" i="1" lang="en-US" smtClean="0">
                <a:solidFill>
                  <a:schemeClr val="tx1"/>
                </a:solidFill>
              </a:rPr>
              <a:t>Third </a:t>
            </a:r>
            <a:r>
              <a:rPr dirty="0" i="1" lang="en-US">
                <a:solidFill>
                  <a:schemeClr val="tx1"/>
                </a:solidFill>
              </a:rPr>
              <a:t>week of development (</a:t>
            </a:r>
            <a:r>
              <a:rPr dirty="0" i="1" lang="en-US" err="1">
                <a:solidFill>
                  <a:schemeClr val="tx1"/>
                </a:solidFill>
              </a:rPr>
              <a:t>trilaminar</a:t>
            </a:r>
            <a:r>
              <a:rPr dirty="0" i="1" lang="en-US">
                <a:solidFill>
                  <a:schemeClr val="tx1"/>
                </a:solidFill>
              </a:rPr>
              <a:t> disc)</a:t>
            </a:r>
            <a:r>
              <a:rPr dirty="0" lang="en-US">
                <a:solidFill>
                  <a:schemeClr val="tx1"/>
                </a:solidFill>
              </a:rPr>
              <a:t/>
            </a:r>
            <a:br>
              <a:rPr dirty="0" lang="en-US">
                <a:solidFill>
                  <a:schemeClr val="tx1"/>
                </a:solidFill>
              </a:rPr>
            </a:br>
            <a:r>
              <a:rPr dirty="0" i="1" lang="en-US" u="sng" smtClean="0"/>
              <a:t/>
            </a:r>
            <a:br>
              <a:rPr dirty="0" i="1" lang="en-US" u="sng" smtClean="0"/>
            </a:br>
            <a:endParaRPr dirty="0" lang="en-US"/>
          </a:p>
        </p:txBody>
      </p:sp>
      <p:sp>
        <p:nvSpPr>
          <p:cNvPr id="10487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105400"/>
          </a:xfrm>
        </p:spPr>
        <p:txBody>
          <a:bodyPr>
            <a:normAutofit fontScale="53571" lnSpcReduction="20000"/>
          </a:bodyPr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b="1" dirty="0" sz="3300" i="1" lang="en-US" err="1" u="sng"/>
              <a:t>Gastrulation</a:t>
            </a:r>
            <a:r>
              <a:rPr b="1" dirty="0" sz="3300" i="1" lang="en-US" u="sng"/>
              <a:t>:</a:t>
            </a:r>
            <a:r>
              <a:rPr dirty="0" sz="3300" lang="en-US"/>
              <a:t> is the process of formation of the 3 germ layers (ectoderm, mesoderm &amp; endoderm).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It begins by the formation of a mid line groove on the </a:t>
            </a:r>
            <a:r>
              <a:rPr dirty="0" sz="3300" lang="en-US" err="1"/>
              <a:t>epiblast</a:t>
            </a:r>
            <a:r>
              <a:rPr dirty="0" sz="3300" lang="en-US"/>
              <a:t> called </a:t>
            </a:r>
            <a:r>
              <a:rPr dirty="0" sz="3300" lang="en-US" smtClean="0"/>
              <a:t>primitive streak</a:t>
            </a:r>
            <a:r>
              <a:rPr dirty="0" sz="3300" lang="en-US"/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The cephalic end of this streak is called primitive node. In the center of this node there is primitive pit.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The </a:t>
            </a:r>
            <a:r>
              <a:rPr dirty="0" sz="3300" lang="en-US" err="1"/>
              <a:t>epiblastic</a:t>
            </a:r>
            <a:r>
              <a:rPr dirty="0" sz="3300" lang="en-US"/>
              <a:t> cells migrate &amp; reach the primitive streak.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They slip under the primitive streak (</a:t>
            </a:r>
            <a:r>
              <a:rPr dirty="0" sz="3300" lang="en-US" err="1"/>
              <a:t>invaginate</a:t>
            </a:r>
            <a:r>
              <a:rPr dirty="0" sz="3300" lang="en-US"/>
              <a:t>) forming endoderm.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Some of </a:t>
            </a:r>
            <a:r>
              <a:rPr dirty="0" sz="3300" lang="en-US" err="1"/>
              <a:t>invaginated</a:t>
            </a:r>
            <a:r>
              <a:rPr dirty="0" sz="3300" lang="en-US"/>
              <a:t> </a:t>
            </a:r>
            <a:r>
              <a:rPr dirty="0" sz="3300" lang="en-US" err="1"/>
              <a:t>epiblastic</a:t>
            </a:r>
            <a:r>
              <a:rPr dirty="0" sz="3300" lang="en-US"/>
              <a:t> cells forms the intra-embryonic mesoderm.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Thus the </a:t>
            </a:r>
            <a:r>
              <a:rPr dirty="0" sz="3300" lang="en-US" err="1"/>
              <a:t>epiblast</a:t>
            </a:r>
            <a:r>
              <a:rPr dirty="0" sz="3300" lang="en-US"/>
              <a:t> is the source of the 3 germ layers, which are ectoderm (dorsally), endoderm (ventrally) and in-between these 2 layers is the mesoderm.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sz="3300" lang="en-US"/>
              <a:t>From these 3 germ layers arise all organs &amp; tissues of the body.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endParaRPr dirty="0" lang="en-US"/>
          </a:p>
        </p:txBody>
      </p:sp>
      <p:pic>
        <p:nvPicPr>
          <p:cNvPr id="2097161" name="Picture 2" descr="http://www.med.umich.edu/lrc/coursepages/M1/embryology/embryo/images/gastrulation_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181600" y="1828800"/>
            <a:ext cx="3581400" cy="44164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2"/>
          <p:cNvSpPr>
            <a:spLocks noGrp="1"/>
          </p:cNvSpPr>
          <p:nvPr>
            <p:ph type="title"/>
          </p:nvPr>
        </p:nvSpPr>
        <p:spPr bwMode="auto"/>
        <p:txBody>
          <a:bodyPr anchorCtr="0" bIns="45720" compatLnSpc="1" lIns="91440" numCol="1" rIns="91440" tIns="45720" wrap="square">
            <a:prstTxWarp prst="textNoShape"/>
          </a:bodyPr>
          <a:p>
            <a:pPr eaLnBrk="1" hangingPunct="1"/>
            <a:r>
              <a:rPr b="0" sz="4500" lang="th-TH" smtClean="0">
                <a:ln>
                  <a:noFill/>
                </a:ln>
                <a:solidFill>
                  <a:schemeClr val="tx1"/>
                </a:solidFill>
                <a:effectLst/>
              </a:rPr>
              <a:t>Trilaminar Embryonic Disc</a:t>
            </a:r>
            <a:endParaRPr lang="th-TH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97162" name="Picture 3" descr="Mesoderm for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0975" y="1676400"/>
            <a:ext cx="3933825" cy="4957763"/>
          </a:xfrm>
          <a:prstGeom prst="rect"/>
          <a:noFill/>
          <a:ln w="57150" cmpd="thinThick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2097163" name="Picture 4" descr="Mesoderm form 0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267200" y="2619375"/>
            <a:ext cx="4648200" cy="2486025"/>
          </a:xfrm>
          <a:prstGeom prst="rect"/>
          <a:noFill/>
          <a:ln w="57150" cmpd="thinThick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00537" cy="928688"/>
          </a:xfrm>
        </p:spPr>
        <p:txBody>
          <a:bodyPr/>
          <a:p>
            <a:pPr algn="l" eaLnBrk="1" fontAlgn="auto" hangingPunct="1">
              <a:spcAft>
                <a:spcPts val="0"/>
              </a:spcAft>
            </a:pPr>
            <a:r>
              <a:rPr dirty="0" lang="en-US" u="sng" smtClean="0">
                <a:solidFill>
                  <a:schemeClr val="tx1"/>
                </a:solidFill>
              </a:rPr>
              <a:t>Gastrulation</a:t>
            </a:r>
          </a:p>
        </p:txBody>
      </p:sp>
      <p:pic>
        <p:nvPicPr>
          <p:cNvPr id="2097164" name="Picture 3" descr="C:\Documents and Settings\Wafaa\Desktop\10.jpg"/>
          <p:cNvPicPr>
            <a:picLocks noChangeAspect="1" noGrp="1" noChangeArrowheads="1"/>
          </p:cNvPicPr>
          <p:nvPr>
            <p:ph sz="half"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5334000" y="76200"/>
            <a:ext cx="3597275" cy="4976813"/>
          </a:xfrm>
        </p:spPr>
      </p:pic>
      <p:pic>
        <p:nvPicPr>
          <p:cNvPr id="2097165" name="Picture 4" descr="scan004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52400" y="2667000"/>
            <a:ext cx="5238750" cy="24860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6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52400" y="5410200"/>
            <a:ext cx="7994650" cy="1066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21"/>
          <p:cNvSpPr>
            <a:spLocks noChangeArrowheads="1"/>
          </p:cNvSpPr>
          <p:nvPr/>
        </p:nvSpPr>
        <p:spPr bwMode="auto">
          <a:xfrm>
            <a:off x="0" y="-228600"/>
            <a:ext cx="3352800" cy="1752600"/>
          </a:xfrm>
          <a:prstGeom prst="rect"/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pPr algn="ctr"/>
            <a:r>
              <a:rPr sz="4000" lang="en-US"/>
              <a:t>Third Week</a:t>
            </a:r>
          </a:p>
        </p:txBody>
      </p:sp>
      <p:pic>
        <p:nvPicPr>
          <p:cNvPr id="2097167" name="Picture 6" descr="lacunae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71600" y="917575"/>
            <a:ext cx="6019800" cy="60150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23" name="Text Box 7"/>
          <p:cNvSpPr txBox="1">
            <a:spLocks noChangeArrowheads="1"/>
          </p:cNvSpPr>
          <p:nvPr/>
        </p:nvSpPr>
        <p:spPr bwMode="auto">
          <a:xfrm>
            <a:off x="136525" y="1108075"/>
            <a:ext cx="2078038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cytotrophoblast</a:t>
            </a:r>
          </a:p>
        </p:txBody>
      </p:sp>
      <p:sp>
        <p:nvSpPr>
          <p:cNvPr id="1048724" name="Line 8"/>
          <p:cNvSpPr>
            <a:spLocks noChangeShapeType="1"/>
          </p:cNvSpPr>
          <p:nvPr/>
        </p:nvSpPr>
        <p:spPr bwMode="auto">
          <a:xfrm>
            <a:off x="2133600" y="1371600"/>
            <a:ext cx="1143000" cy="381000"/>
          </a:xfrm>
          <a:prstGeom prst="line"/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25" name="Text Box 9"/>
          <p:cNvSpPr txBox="1">
            <a:spLocks noChangeArrowheads="1"/>
          </p:cNvSpPr>
          <p:nvPr/>
        </p:nvSpPr>
        <p:spPr bwMode="auto">
          <a:xfrm>
            <a:off x="5318125" y="574675"/>
            <a:ext cx="2144713" cy="118745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Extraembryonic</a:t>
            </a:r>
          </a:p>
          <a:p>
            <a:r>
              <a:rPr lang="en-US"/>
              <a:t>Somatopleuric </a:t>
            </a:r>
          </a:p>
          <a:p>
            <a:r>
              <a:rPr lang="en-US"/>
              <a:t>Mesoderm</a:t>
            </a:r>
          </a:p>
        </p:txBody>
      </p:sp>
      <p:sp>
        <p:nvSpPr>
          <p:cNvPr id="1048726" name="Line 10"/>
          <p:cNvSpPr>
            <a:spLocks noChangeShapeType="1"/>
          </p:cNvSpPr>
          <p:nvPr/>
        </p:nvSpPr>
        <p:spPr bwMode="auto">
          <a:xfrm flipH="1">
            <a:off x="4572000" y="990600"/>
            <a:ext cx="838200" cy="762000"/>
          </a:xfrm>
          <a:prstGeom prst="line"/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27" name="Text Box 12"/>
          <p:cNvSpPr txBox="1">
            <a:spLocks noChangeArrowheads="1"/>
          </p:cNvSpPr>
          <p:nvPr/>
        </p:nvSpPr>
        <p:spPr bwMode="auto">
          <a:xfrm>
            <a:off x="6858000" y="1752600"/>
            <a:ext cx="2390775" cy="118745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Extraembryonic</a:t>
            </a:r>
          </a:p>
          <a:p>
            <a:r>
              <a:rPr lang="en-US"/>
              <a:t>Splanchnopleuric </a:t>
            </a:r>
          </a:p>
          <a:p>
            <a:r>
              <a:rPr lang="en-US"/>
              <a:t>Mesoderm</a:t>
            </a:r>
          </a:p>
        </p:txBody>
      </p:sp>
      <p:sp>
        <p:nvSpPr>
          <p:cNvPr id="1048728" name="Line 13"/>
          <p:cNvSpPr>
            <a:spLocks noChangeShapeType="1"/>
          </p:cNvSpPr>
          <p:nvPr/>
        </p:nvSpPr>
        <p:spPr bwMode="auto">
          <a:xfrm flipH="1">
            <a:off x="6019800" y="2438400"/>
            <a:ext cx="838200" cy="1143000"/>
          </a:xfrm>
          <a:prstGeom prst="line"/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29" name="Text Box 14"/>
          <p:cNvSpPr txBox="1">
            <a:spLocks noChangeArrowheads="1"/>
          </p:cNvSpPr>
          <p:nvPr/>
        </p:nvSpPr>
        <p:spPr bwMode="auto">
          <a:xfrm>
            <a:off x="3886200" y="3886200"/>
            <a:ext cx="1316038" cy="155257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Primitive</a:t>
            </a:r>
          </a:p>
          <a:p>
            <a:r>
              <a:rPr lang="en-US"/>
              <a:t>Yolk</a:t>
            </a:r>
          </a:p>
          <a:p>
            <a:r>
              <a:rPr lang="en-US"/>
              <a:t>Sac</a:t>
            </a:r>
          </a:p>
          <a:p>
            <a:endParaRPr lang="en-US"/>
          </a:p>
        </p:txBody>
      </p:sp>
      <p:sp>
        <p:nvSpPr>
          <p:cNvPr id="1048730" name="Text Box 15"/>
          <p:cNvSpPr txBox="1">
            <a:spLocks noChangeArrowheads="1"/>
          </p:cNvSpPr>
          <p:nvPr/>
        </p:nvSpPr>
        <p:spPr bwMode="auto">
          <a:xfrm>
            <a:off x="288925" y="2479675"/>
            <a:ext cx="1181100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Epiblast</a:t>
            </a:r>
          </a:p>
        </p:txBody>
      </p:sp>
      <p:sp>
        <p:nvSpPr>
          <p:cNvPr id="1048731" name="Line 16"/>
          <p:cNvSpPr>
            <a:spLocks noChangeShapeType="1"/>
          </p:cNvSpPr>
          <p:nvPr/>
        </p:nvSpPr>
        <p:spPr bwMode="auto">
          <a:xfrm>
            <a:off x="1524000" y="2743200"/>
            <a:ext cx="1905000" cy="609600"/>
          </a:xfrm>
          <a:prstGeom prst="line"/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32" name="Text Box 17"/>
          <p:cNvSpPr txBox="1">
            <a:spLocks noChangeArrowheads="1"/>
          </p:cNvSpPr>
          <p:nvPr/>
        </p:nvSpPr>
        <p:spPr bwMode="auto">
          <a:xfrm>
            <a:off x="212725" y="3241675"/>
            <a:ext cx="1436688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Hypoblast</a:t>
            </a:r>
          </a:p>
        </p:txBody>
      </p:sp>
      <p:sp>
        <p:nvSpPr>
          <p:cNvPr id="1048733" name="Line 18"/>
          <p:cNvSpPr>
            <a:spLocks noChangeShapeType="1"/>
          </p:cNvSpPr>
          <p:nvPr/>
        </p:nvSpPr>
        <p:spPr bwMode="auto">
          <a:xfrm>
            <a:off x="1600200" y="3429000"/>
            <a:ext cx="1905000" cy="228600"/>
          </a:xfrm>
          <a:prstGeom prst="line"/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734" name="Text Box 19"/>
          <p:cNvSpPr txBox="1">
            <a:spLocks noChangeArrowheads="1"/>
          </p:cNvSpPr>
          <p:nvPr/>
        </p:nvSpPr>
        <p:spPr bwMode="auto">
          <a:xfrm>
            <a:off x="6781800" y="5715000"/>
            <a:ext cx="2144713" cy="82232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Extraembryonic</a:t>
            </a:r>
          </a:p>
          <a:p>
            <a:r>
              <a:rPr lang="en-US"/>
              <a:t>Coelom</a:t>
            </a:r>
          </a:p>
        </p:txBody>
      </p:sp>
      <p:sp>
        <p:nvSpPr>
          <p:cNvPr id="1048735" name="Line 20"/>
          <p:cNvSpPr>
            <a:spLocks noChangeShapeType="1"/>
          </p:cNvSpPr>
          <p:nvPr/>
        </p:nvSpPr>
        <p:spPr bwMode="auto">
          <a:xfrm flipH="1" flipV="1">
            <a:off x="5562600" y="5334000"/>
            <a:ext cx="1219200" cy="609600"/>
          </a:xfrm>
          <a:prstGeom prst="line"/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ransition advTm="49276"/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7" descr="plate 1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4162425" y="0"/>
            <a:ext cx="4981575" cy="6858000"/>
          </a:xfrm>
        </p:spPr>
      </p:pic>
      <p:sp>
        <p:nvSpPr>
          <p:cNvPr id="104873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657600" cy="990600"/>
          </a:xfrm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37" name="Rectangle 4"/>
          <p:cNvSpPr>
            <a:spLocks noChangeArrowheads="1"/>
          </p:cNvSpPr>
          <p:nvPr/>
        </p:nvSpPr>
        <p:spPr bwMode="auto">
          <a:xfrm>
            <a:off x="7772400" y="3048000"/>
            <a:ext cx="118268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lang="en-US">
                <a:solidFill>
                  <a:schemeClr val="tx2"/>
                </a:solidFill>
              </a:rPr>
              <a:t>Epiblast</a:t>
            </a:r>
          </a:p>
        </p:txBody>
      </p:sp>
      <p:sp>
        <p:nvSpPr>
          <p:cNvPr id="1048738" name="Rectangle 6"/>
          <p:cNvSpPr>
            <a:spLocks noChangeArrowheads="1"/>
          </p:cNvSpPr>
          <p:nvPr/>
        </p:nvSpPr>
        <p:spPr bwMode="auto">
          <a:xfrm>
            <a:off x="2971800" y="1828800"/>
            <a:ext cx="1235075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Amnion</a:t>
            </a:r>
          </a:p>
        </p:txBody>
      </p:sp>
      <p:sp>
        <p:nvSpPr>
          <p:cNvPr id="1048739" name="Rectangle 8"/>
          <p:cNvSpPr>
            <a:spLocks noChangeArrowheads="1"/>
          </p:cNvSpPr>
          <p:nvPr/>
        </p:nvSpPr>
        <p:spPr bwMode="auto">
          <a:xfrm>
            <a:off x="304800" y="6035675"/>
            <a:ext cx="3003550" cy="8223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Extraembryonic </a:t>
            </a:r>
          </a:p>
          <a:p>
            <a:r>
              <a:rPr b="1" lang="en-US"/>
              <a:t>splanchnic mesoderm</a:t>
            </a:r>
          </a:p>
        </p:txBody>
      </p:sp>
      <p:sp>
        <p:nvSpPr>
          <p:cNvPr id="1048740" name="Line 9"/>
          <p:cNvSpPr>
            <a:spLocks noChangeShapeType="1"/>
          </p:cNvSpPr>
          <p:nvPr/>
        </p:nvSpPr>
        <p:spPr bwMode="auto">
          <a:xfrm flipH="1">
            <a:off x="2286000" y="6172200"/>
            <a:ext cx="762000" cy="304800"/>
          </a:xfrm>
          <a:prstGeom prst="line"/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41" name="Rectangle 10"/>
          <p:cNvSpPr>
            <a:spLocks noChangeArrowheads="1"/>
          </p:cNvSpPr>
          <p:nvPr/>
        </p:nvSpPr>
        <p:spPr bwMode="auto">
          <a:xfrm>
            <a:off x="2667000" y="4038600"/>
            <a:ext cx="2514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>
            <a:spAutoFit/>
          </a:bodyPr>
          <a:p>
            <a:r>
              <a:rPr lang="en-US">
                <a:effectLst>
                  <a:outerShdw algn="tl" blurRad="38100" dir="2700000" dist="38100">
                    <a:srgbClr val="C0C0C0"/>
                  </a:outerShdw>
                </a:effectLst>
              </a:rPr>
              <a:t>Primary  Yolk Sac</a:t>
            </a:r>
          </a:p>
        </p:txBody>
      </p:sp>
      <p:sp>
        <p:nvSpPr>
          <p:cNvPr id="1048742" name="Line 11"/>
          <p:cNvSpPr>
            <a:spLocks noChangeShapeType="1"/>
          </p:cNvSpPr>
          <p:nvPr/>
        </p:nvSpPr>
        <p:spPr bwMode="auto">
          <a:xfrm>
            <a:off x="7162800" y="2057400"/>
            <a:ext cx="685800" cy="1143000"/>
          </a:xfrm>
          <a:prstGeom prst="line"/>
          <a:noFill/>
          <a:ln w="28575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43" name="Rectangle 12"/>
          <p:cNvSpPr>
            <a:spLocks noChangeArrowheads="1"/>
          </p:cNvSpPr>
          <p:nvPr/>
        </p:nvSpPr>
        <p:spPr bwMode="auto">
          <a:xfrm>
            <a:off x="2514600" y="3124200"/>
            <a:ext cx="18288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>
            <a:spAutoFit/>
          </a:bodyPr>
          <a:p>
            <a:r>
              <a:rPr b="1" lang="en-US"/>
              <a:t>Hypoblast</a:t>
            </a:r>
          </a:p>
        </p:txBody>
      </p:sp>
      <p:sp>
        <p:nvSpPr>
          <p:cNvPr id="1048744" name="Line 13"/>
          <p:cNvSpPr>
            <a:spLocks noChangeShapeType="1"/>
          </p:cNvSpPr>
          <p:nvPr/>
        </p:nvSpPr>
        <p:spPr bwMode="auto">
          <a:xfrm flipH="1">
            <a:off x="4953000" y="3048000"/>
            <a:ext cx="762000" cy="8382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45" name="Line 5"/>
          <p:cNvSpPr>
            <a:spLocks noChangeShapeType="1"/>
          </p:cNvSpPr>
          <p:nvPr/>
        </p:nvSpPr>
        <p:spPr bwMode="auto">
          <a:xfrm flipH="1">
            <a:off x="4419600" y="1219200"/>
            <a:ext cx="1295400" cy="685800"/>
          </a:xfrm>
          <a:prstGeom prst="line"/>
          <a:noFill/>
          <a:ln w="254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46" name="Line 24"/>
          <p:cNvSpPr>
            <a:spLocks noChangeShapeType="1"/>
          </p:cNvSpPr>
          <p:nvPr/>
        </p:nvSpPr>
        <p:spPr bwMode="auto">
          <a:xfrm flipV="1">
            <a:off x="3962400" y="2743200"/>
            <a:ext cx="1600200" cy="685800"/>
          </a:xfrm>
          <a:prstGeom prst="line"/>
          <a:noFill/>
          <a:ln w="28575">
            <a:solidFill>
              <a:srgbClr val="990033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p>
            <a:endParaRPr lang="en-US"/>
          </a:p>
        </p:txBody>
      </p:sp>
      <p:sp>
        <p:nvSpPr>
          <p:cNvPr id="1048747" name="Line 25"/>
          <p:cNvSpPr>
            <a:spLocks noChangeShapeType="1"/>
          </p:cNvSpPr>
          <p:nvPr/>
        </p:nvSpPr>
        <p:spPr bwMode="auto">
          <a:xfrm flipV="1">
            <a:off x="3276600" y="6248400"/>
            <a:ext cx="2819400" cy="381000"/>
          </a:xfrm>
          <a:prstGeom prst="line"/>
          <a:noFill/>
          <a:ln w="28575">
            <a:solidFill>
              <a:srgbClr val="990033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ransition advTm="22434"/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1" descr="gastrualtion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1192213" y="2125663"/>
            <a:ext cx="6757987" cy="3825875"/>
          </a:xfrm>
          <a:noFill/>
        </p:spPr>
      </p:pic>
      <p:sp>
        <p:nvSpPr>
          <p:cNvPr id="104875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51" name="Rectangle 4"/>
          <p:cNvSpPr>
            <a:spLocks noChangeArrowheads="1"/>
          </p:cNvSpPr>
          <p:nvPr/>
        </p:nvSpPr>
        <p:spPr bwMode="auto">
          <a:xfrm>
            <a:off x="2073275" y="2498725"/>
            <a:ext cx="1279525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lang="en-US">
                <a:effectLst>
                  <a:outerShdw algn="tl" blurRad="38100" dir="2700000" dist="38100">
                    <a:srgbClr val="C0C0C0"/>
                  </a:outerShdw>
                </a:effectLst>
                <a:latin typeface="Book Antiqua" pitchFamily="18" charset="0"/>
              </a:rPr>
              <a:t>Epiblast</a:t>
            </a:r>
          </a:p>
        </p:txBody>
      </p:sp>
      <p:sp>
        <p:nvSpPr>
          <p:cNvPr id="1048752" name="Rectangle 5"/>
          <p:cNvSpPr>
            <a:spLocks noChangeArrowheads="1"/>
          </p:cNvSpPr>
          <p:nvPr/>
        </p:nvSpPr>
        <p:spPr bwMode="auto">
          <a:xfrm>
            <a:off x="5638800" y="5562600"/>
            <a:ext cx="159543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lang="en-US">
                <a:effectLst>
                  <a:outerShdw algn="tl" blurRad="38100" dir="2700000" dist="38100">
                    <a:srgbClr val="C0C0C0"/>
                  </a:outerShdw>
                </a:effectLst>
                <a:latin typeface="Book Antiqua" pitchFamily="18" charset="0"/>
              </a:rPr>
              <a:t>Hypoblast</a:t>
            </a:r>
          </a:p>
        </p:txBody>
      </p:sp>
      <p:sp>
        <p:nvSpPr>
          <p:cNvPr id="1048753" name="Rectangle 6"/>
          <p:cNvSpPr>
            <a:spLocks noChangeArrowheads="1"/>
          </p:cNvSpPr>
          <p:nvPr/>
        </p:nvSpPr>
        <p:spPr bwMode="auto">
          <a:xfrm>
            <a:off x="3505200" y="1981200"/>
            <a:ext cx="24384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>
            <a:spAutoFit/>
          </a:bodyPr>
          <a:p>
            <a:r>
              <a:rPr lang="en-US">
                <a:effectLst>
                  <a:outerShdw algn="tl" blurRad="38100" dir="2700000" dist="38100">
                    <a:srgbClr val="C0C0C0"/>
                  </a:outerShdw>
                </a:effectLst>
                <a:latin typeface="Book Antiqua" pitchFamily="18" charset="0"/>
              </a:rPr>
              <a:t>Amniotic Cavity</a:t>
            </a:r>
          </a:p>
        </p:txBody>
      </p:sp>
      <p:sp>
        <p:nvSpPr>
          <p:cNvPr id="1048754" name="Rectangle 7"/>
          <p:cNvSpPr>
            <a:spLocks noChangeArrowheads="1"/>
          </p:cNvSpPr>
          <p:nvPr/>
        </p:nvSpPr>
        <p:spPr bwMode="auto">
          <a:xfrm>
            <a:off x="2971800" y="5562600"/>
            <a:ext cx="2519363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lang="en-US">
                <a:effectLst>
                  <a:outerShdw algn="tl" blurRad="38100" dir="2700000" dist="38100">
                    <a:srgbClr val="C0C0C0"/>
                  </a:outerShdw>
                </a:effectLst>
                <a:latin typeface="Book Antiqua" pitchFamily="18" charset="0"/>
              </a:rPr>
              <a:t>Primary Yolk Sac</a:t>
            </a:r>
          </a:p>
        </p:txBody>
      </p:sp>
      <p:sp>
        <p:nvSpPr>
          <p:cNvPr id="1048755" name="Line 8"/>
          <p:cNvSpPr>
            <a:spLocks noChangeShapeType="1"/>
          </p:cNvSpPr>
          <p:nvPr/>
        </p:nvSpPr>
        <p:spPr bwMode="auto">
          <a:xfrm>
            <a:off x="2743200" y="2971800"/>
            <a:ext cx="76200" cy="9144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56" name="Line 9"/>
          <p:cNvSpPr>
            <a:spLocks noChangeShapeType="1"/>
          </p:cNvSpPr>
          <p:nvPr/>
        </p:nvSpPr>
        <p:spPr bwMode="auto">
          <a:xfrm>
            <a:off x="5562600" y="4953000"/>
            <a:ext cx="381000" cy="6096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43425"/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4" descr="gastrualtion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1192213" y="2125663"/>
            <a:ext cx="6757987" cy="3825875"/>
          </a:xfrm>
          <a:noFill/>
        </p:spPr>
      </p:pic>
      <p:sp>
        <p:nvSpPr>
          <p:cNvPr id="10487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60" name="Rectangle 4"/>
          <p:cNvSpPr>
            <a:spLocks noChangeArrowheads="1"/>
          </p:cNvSpPr>
          <p:nvPr/>
        </p:nvSpPr>
        <p:spPr bwMode="auto">
          <a:xfrm>
            <a:off x="2057400" y="1981200"/>
            <a:ext cx="232568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Primitive Node</a:t>
            </a:r>
          </a:p>
        </p:txBody>
      </p:sp>
      <p:sp>
        <p:nvSpPr>
          <p:cNvPr id="1048761" name="Rectangle 5"/>
          <p:cNvSpPr>
            <a:spLocks noChangeArrowheads="1"/>
          </p:cNvSpPr>
          <p:nvPr/>
        </p:nvSpPr>
        <p:spPr bwMode="auto">
          <a:xfrm>
            <a:off x="5699125" y="1981200"/>
            <a:ext cx="1952625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Primitive Pit</a:t>
            </a:r>
          </a:p>
        </p:txBody>
      </p:sp>
      <p:sp>
        <p:nvSpPr>
          <p:cNvPr id="1048762" name="Line 6"/>
          <p:cNvSpPr>
            <a:spLocks noChangeShapeType="1"/>
          </p:cNvSpPr>
          <p:nvPr/>
        </p:nvSpPr>
        <p:spPr bwMode="auto">
          <a:xfrm>
            <a:off x="4343400" y="2286000"/>
            <a:ext cx="381000" cy="5334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63" name="Line 7"/>
          <p:cNvSpPr>
            <a:spLocks noChangeShapeType="1"/>
          </p:cNvSpPr>
          <p:nvPr/>
        </p:nvSpPr>
        <p:spPr bwMode="auto">
          <a:xfrm flipH="1">
            <a:off x="4724400" y="2362200"/>
            <a:ext cx="1219200" cy="6858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14911"/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4" descr="plat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90600" y="1866900"/>
            <a:ext cx="7250113" cy="9982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766" name="AutoShape 5"/>
          <p:cNvSpPr>
            <a:spLocks noChangeArrowheads="1"/>
          </p:cNvSpPr>
          <p:nvPr/>
        </p:nvSpPr>
        <p:spPr bwMode="auto">
          <a:xfrm>
            <a:off x="3962400" y="4343400"/>
            <a:ext cx="304800" cy="381000"/>
          </a:xfrm>
          <a:prstGeom prst="curvedRigh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67" name="AutoShape 6"/>
          <p:cNvSpPr>
            <a:spLocks noChangeArrowheads="1"/>
          </p:cNvSpPr>
          <p:nvPr/>
        </p:nvSpPr>
        <p:spPr bwMode="auto">
          <a:xfrm rot="969870">
            <a:off x="3730625" y="4135438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68" name="AutoShape 7"/>
          <p:cNvSpPr>
            <a:spLocks noChangeArrowheads="1"/>
          </p:cNvSpPr>
          <p:nvPr/>
        </p:nvSpPr>
        <p:spPr bwMode="auto">
          <a:xfrm rot="-4096117">
            <a:off x="3238500" y="3695700"/>
            <a:ext cx="1143000" cy="6096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69" name="AutoShape 8"/>
          <p:cNvSpPr>
            <a:spLocks noChangeArrowheads="1"/>
          </p:cNvSpPr>
          <p:nvPr/>
        </p:nvSpPr>
        <p:spPr bwMode="auto">
          <a:xfrm rot="21129588" flipV="1">
            <a:off x="4114800" y="4343400"/>
            <a:ext cx="1143000" cy="6096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19090"/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1295400"/>
          </a:xfrm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pic>
        <p:nvPicPr>
          <p:cNvPr id="2097172" name="Picture 18" descr="notochor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4214813" y="0"/>
            <a:ext cx="4929187" cy="6858000"/>
          </a:xfrm>
          <a:noFill/>
        </p:spPr>
      </p:pic>
    </p:spTree>
  </p:cSld>
  <p:clrMapOvr>
    <a:masterClrMapping/>
  </p:clrMapOvr>
  <p:transition advTm="48440"/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>
                <a:solidFill>
                  <a:schemeClr val="tx1"/>
                </a:solidFill>
              </a:rPr>
              <a:t>Week 1-3:</a:t>
            </a:r>
          </a:p>
        </p:txBody>
      </p:sp>
      <p:sp>
        <p:nvSpPr>
          <p:cNvPr id="10485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bIns="46038" lIns="92075" rIns="92075" tIns="46038"/>
          <a:p>
            <a:pPr>
              <a:lnSpc>
                <a:spcPct val="90000"/>
              </a:lnSpc>
              <a:buFontTx/>
              <a:buNone/>
            </a:pPr>
            <a:r>
              <a:rPr lang="en-US"/>
              <a:t>Formation of:  </a:t>
            </a:r>
          </a:p>
          <a:p>
            <a:pPr>
              <a:lnSpc>
                <a:spcPct val="90000"/>
              </a:lnSpc>
            </a:pPr>
            <a:r>
              <a:rPr lang="en-US"/>
              <a:t>Blastocyst</a:t>
            </a:r>
          </a:p>
          <a:p>
            <a:pPr>
              <a:lnSpc>
                <a:spcPct val="90000"/>
              </a:lnSpc>
            </a:pPr>
            <a:r>
              <a:rPr lang="en-US"/>
              <a:t>Bilaminar disc</a:t>
            </a:r>
          </a:p>
          <a:p>
            <a:pPr lvl="1">
              <a:lnSpc>
                <a:spcPct val="90000"/>
              </a:lnSpc>
            </a:pPr>
            <a:r>
              <a:rPr lang="en-US"/>
              <a:t>Gastrulation</a:t>
            </a:r>
          </a:p>
          <a:p>
            <a:pPr>
              <a:lnSpc>
                <a:spcPct val="90000"/>
              </a:lnSpc>
            </a:pPr>
            <a:r>
              <a:rPr lang="en-US"/>
              <a:t>Trilaminar disc</a:t>
            </a:r>
          </a:p>
          <a:p>
            <a:pPr lvl="1">
              <a:lnSpc>
                <a:spcPct val="90000"/>
              </a:lnSpc>
            </a:pPr>
            <a:r>
              <a:rPr lang="en-US"/>
              <a:t>Lateral body folding</a:t>
            </a:r>
          </a:p>
          <a:p>
            <a:pPr lvl="1">
              <a:lnSpc>
                <a:spcPct val="90000"/>
              </a:lnSpc>
            </a:pPr>
            <a:r>
              <a:rPr lang="en-US"/>
              <a:t>Head and tail folding</a:t>
            </a:r>
          </a:p>
          <a:p>
            <a:pPr>
              <a:lnSpc>
                <a:spcPct val="90000"/>
              </a:lnSpc>
            </a:pPr>
            <a:r>
              <a:rPr lang="en-US"/>
              <a:t>Vertebrate body plan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 advTm="36273"/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6" descr="notochor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14400" y="3352800"/>
            <a:ext cx="7121525" cy="9906000"/>
          </a:xfrm>
          <a:noFill/>
        </p:spPr>
      </p:pic>
      <p:sp>
        <p:nvSpPr>
          <p:cNvPr id="104877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74" name="Rectangle 4"/>
          <p:cNvSpPr>
            <a:spLocks noChangeArrowheads="1"/>
          </p:cNvSpPr>
          <p:nvPr/>
        </p:nvSpPr>
        <p:spPr bwMode="auto">
          <a:xfrm>
            <a:off x="1265238" y="2870200"/>
            <a:ext cx="2325687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Primitive Node</a:t>
            </a:r>
          </a:p>
        </p:txBody>
      </p:sp>
      <p:sp>
        <p:nvSpPr>
          <p:cNvPr id="1048775" name="Line 5"/>
          <p:cNvSpPr>
            <a:spLocks noChangeShapeType="1"/>
          </p:cNvSpPr>
          <p:nvPr/>
        </p:nvSpPr>
        <p:spPr bwMode="auto">
          <a:xfrm>
            <a:off x="3500438" y="3143250"/>
            <a:ext cx="1147762" cy="180975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76" name="Rectangle 6"/>
          <p:cNvSpPr>
            <a:spLocks noChangeArrowheads="1"/>
          </p:cNvSpPr>
          <p:nvPr/>
        </p:nvSpPr>
        <p:spPr bwMode="auto">
          <a:xfrm>
            <a:off x="5360988" y="2822575"/>
            <a:ext cx="1952625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Primitive Pit</a:t>
            </a:r>
          </a:p>
        </p:txBody>
      </p:sp>
      <p:sp>
        <p:nvSpPr>
          <p:cNvPr id="1048777" name="Line 7"/>
          <p:cNvSpPr>
            <a:spLocks noChangeShapeType="1"/>
          </p:cNvSpPr>
          <p:nvPr/>
        </p:nvSpPr>
        <p:spPr bwMode="auto">
          <a:xfrm flipH="1">
            <a:off x="4800600" y="3224213"/>
            <a:ext cx="557213" cy="1804987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78" name="Rectangle 8"/>
          <p:cNvSpPr>
            <a:spLocks noChangeArrowheads="1"/>
          </p:cNvSpPr>
          <p:nvPr/>
        </p:nvSpPr>
        <p:spPr bwMode="auto">
          <a:xfrm>
            <a:off x="609600" y="6172200"/>
            <a:ext cx="303688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Notochordal Process</a:t>
            </a:r>
          </a:p>
        </p:txBody>
      </p:sp>
      <p:sp>
        <p:nvSpPr>
          <p:cNvPr id="1048779" name="Line 9"/>
          <p:cNvSpPr>
            <a:spLocks noChangeShapeType="1"/>
          </p:cNvSpPr>
          <p:nvPr/>
        </p:nvSpPr>
        <p:spPr bwMode="auto">
          <a:xfrm flipV="1">
            <a:off x="2667000" y="5257800"/>
            <a:ext cx="1295400" cy="885825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25685"/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6" descr="notochor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38200" y="3200400"/>
            <a:ext cx="7121525" cy="9906000"/>
          </a:xfrm>
          <a:noFill/>
        </p:spPr>
      </p:pic>
      <p:sp>
        <p:nvSpPr>
          <p:cNvPr id="10487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83" name="Line 4"/>
          <p:cNvSpPr>
            <a:spLocks noChangeShapeType="1"/>
          </p:cNvSpPr>
          <p:nvPr/>
        </p:nvSpPr>
        <p:spPr bwMode="auto">
          <a:xfrm flipH="1">
            <a:off x="2500313" y="4381500"/>
            <a:ext cx="2095500" cy="71438"/>
          </a:xfrm>
          <a:prstGeom prst="line"/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84" name="Line 5"/>
          <p:cNvSpPr>
            <a:spLocks noChangeShapeType="1"/>
          </p:cNvSpPr>
          <p:nvPr/>
        </p:nvSpPr>
        <p:spPr bwMode="auto">
          <a:xfrm>
            <a:off x="4267200" y="3429000"/>
            <a:ext cx="0" cy="3095625"/>
          </a:xfrm>
          <a:prstGeom prst="line"/>
          <a:noFill/>
          <a:ln w="50800">
            <a:solidFill>
              <a:srgbClr val="51DC00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85" name="Line 6"/>
          <p:cNvSpPr>
            <a:spLocks noChangeShapeType="1"/>
          </p:cNvSpPr>
          <p:nvPr/>
        </p:nvSpPr>
        <p:spPr bwMode="auto">
          <a:xfrm>
            <a:off x="4572000" y="4357688"/>
            <a:ext cx="309563" cy="0"/>
          </a:xfrm>
          <a:prstGeom prst="line"/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6830"/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u="sng" smtClean="0">
                <a:solidFill>
                  <a:schemeClr val="tx1"/>
                </a:solidFill>
              </a:rPr>
              <a:t>Formation of the notochord</a:t>
            </a:r>
            <a:r>
              <a:rPr dirty="0" lang="en-US" smtClean="0">
                <a:solidFill>
                  <a:schemeClr val="tx1"/>
                </a:solidFill>
              </a:rPr>
              <a:t/>
            </a:r>
            <a:br>
              <a:rPr dirty="0" lang="en-US" smtClean="0">
                <a:solidFill>
                  <a:schemeClr val="tx1"/>
                </a:solidFill>
              </a:rPr>
            </a:b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78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953000" cy="5638800"/>
          </a:xfrm>
        </p:spPr>
        <p:txBody>
          <a:bodyPr>
            <a:normAutofit fontScale="92857" lnSpcReduction="20000"/>
          </a:bodyPr>
          <a:p>
            <a:pPr eaLnBrk="1" fontAlgn="auto" hangingPunct="1" indent="0" marL="13716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</a:pPr>
            <a:r>
              <a:rPr dirty="0" lang="en-US" smtClean="0"/>
              <a:t>- </a:t>
            </a:r>
            <a:r>
              <a:rPr dirty="0" lang="en-US" err="1" smtClean="0"/>
              <a:t>Epiblastic</a:t>
            </a:r>
            <a:r>
              <a:rPr dirty="0" lang="en-US" smtClean="0"/>
              <a:t> </a:t>
            </a:r>
            <a:r>
              <a:rPr dirty="0" lang="en-US"/>
              <a:t>cells </a:t>
            </a:r>
            <a:r>
              <a:rPr dirty="0" lang="en-US" err="1"/>
              <a:t>invaginate</a:t>
            </a:r>
            <a:r>
              <a:rPr dirty="0" lang="en-US"/>
              <a:t> the primitive pit. They migrate cranially in the midline forming the </a:t>
            </a:r>
            <a:r>
              <a:rPr dirty="0" lang="en-US" err="1"/>
              <a:t>notochordal</a:t>
            </a:r>
            <a:r>
              <a:rPr dirty="0" lang="en-US"/>
              <a:t> plate. This plate lies between the endoderm &amp; ectoderm. This plate will form solid cord called the notochord.</a:t>
            </a:r>
          </a:p>
          <a:p>
            <a:pPr eaLnBrk="1" fontAlgn="auto" hangingPunct="1" indent="0" marL="13716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</a:pPr>
            <a:r>
              <a:rPr dirty="0" lang="en-US" smtClean="0"/>
              <a:t>- The </a:t>
            </a:r>
            <a:r>
              <a:rPr dirty="0" lang="en-US"/>
              <a:t>notochord is a solid mid line axis, so it forms fetal skeleton. Formation of the 3 germ layers occurred in a </a:t>
            </a:r>
            <a:r>
              <a:rPr dirty="0" lang="en-US" err="1"/>
              <a:t>cephalocaudal</a:t>
            </a:r>
            <a:r>
              <a:rPr dirty="0" lang="en-US"/>
              <a:t> direction, this means that the 3 germ layer are establish first in the head region then the tail region. Also tissues and organs develop in a </a:t>
            </a:r>
            <a:r>
              <a:rPr dirty="0" lang="en-US" err="1"/>
              <a:t>cephalocaudal</a:t>
            </a:r>
            <a:r>
              <a:rPr dirty="0" lang="en-US"/>
              <a:t> direction.</a:t>
            </a:r>
          </a:p>
        </p:txBody>
      </p:sp>
      <p:pic>
        <p:nvPicPr>
          <p:cNvPr id="2097175" name="Picture 2" descr="http://www.med.umich.edu/lrc/coursepages/M1/embryology/embryo/images/gastrulation_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562600" y="1812925"/>
            <a:ext cx="3581400" cy="44164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4" descr="notocord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81200" y="2133600"/>
            <a:ext cx="5745163" cy="3608388"/>
          </a:xfrm>
          <a:prstGeom prst="rect"/>
          <a:noFill/>
        </p:spPr>
      </p:pic>
      <p:sp>
        <p:nvSpPr>
          <p:cNvPr id="1048790" name="Rectangle 3"/>
          <p:cNvSpPr>
            <a:spLocks noChangeArrowheads="1"/>
          </p:cNvSpPr>
          <p:nvPr/>
        </p:nvSpPr>
        <p:spPr bwMode="auto">
          <a:xfrm>
            <a:off x="2514600" y="2133600"/>
            <a:ext cx="1471613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solidFill>
                  <a:srgbClr val="000000"/>
                </a:solidFill>
                <a:latin typeface="Book Antiqua" pitchFamily="18" charset="0"/>
              </a:rPr>
              <a:t>ectoderm</a:t>
            </a:r>
          </a:p>
        </p:txBody>
      </p:sp>
      <p:sp>
        <p:nvSpPr>
          <p:cNvPr id="1048791" name="Rectangle 4"/>
          <p:cNvSpPr>
            <a:spLocks noChangeArrowheads="1"/>
          </p:cNvSpPr>
          <p:nvPr/>
        </p:nvSpPr>
        <p:spPr bwMode="auto">
          <a:xfrm>
            <a:off x="2743200" y="4800600"/>
            <a:ext cx="160655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endoderm</a:t>
            </a:r>
          </a:p>
        </p:txBody>
      </p:sp>
      <p:sp>
        <p:nvSpPr>
          <p:cNvPr id="1048792" name="Rectangle 5"/>
          <p:cNvSpPr>
            <a:spLocks noChangeArrowheads="1"/>
          </p:cNvSpPr>
          <p:nvPr/>
        </p:nvSpPr>
        <p:spPr bwMode="auto">
          <a:xfrm>
            <a:off x="5105400" y="2057400"/>
            <a:ext cx="163988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mesoderm</a:t>
            </a:r>
          </a:p>
        </p:txBody>
      </p:sp>
      <p:sp>
        <p:nvSpPr>
          <p:cNvPr id="1048793" name="Rectangle 6"/>
          <p:cNvSpPr>
            <a:spLocks noChangeArrowheads="1"/>
          </p:cNvSpPr>
          <p:nvPr/>
        </p:nvSpPr>
        <p:spPr bwMode="auto">
          <a:xfrm>
            <a:off x="7283450" y="4343400"/>
            <a:ext cx="1860550" cy="8223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>
                <a:latin typeface="Book Antiqua" pitchFamily="18" charset="0"/>
              </a:rPr>
              <a:t>notochordal</a:t>
            </a:r>
          </a:p>
          <a:p>
            <a:r>
              <a:rPr b="1" lang="en-US">
                <a:latin typeface="Book Antiqua" pitchFamily="18" charset="0"/>
              </a:rPr>
              <a:t>canal</a:t>
            </a:r>
          </a:p>
        </p:txBody>
      </p:sp>
      <p:sp>
        <p:nvSpPr>
          <p:cNvPr id="1048794" name="Line 7"/>
          <p:cNvSpPr>
            <a:spLocks noChangeShapeType="1"/>
          </p:cNvSpPr>
          <p:nvPr/>
        </p:nvSpPr>
        <p:spPr bwMode="auto">
          <a:xfrm>
            <a:off x="3276600" y="2667000"/>
            <a:ext cx="533400" cy="6858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95" name="Line 8"/>
          <p:cNvSpPr>
            <a:spLocks noChangeShapeType="1"/>
          </p:cNvSpPr>
          <p:nvPr/>
        </p:nvSpPr>
        <p:spPr bwMode="auto">
          <a:xfrm>
            <a:off x="5943600" y="2667000"/>
            <a:ext cx="0" cy="9144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96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76200" cy="9144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97" name="Line 10"/>
          <p:cNvSpPr>
            <a:spLocks noChangeShapeType="1"/>
          </p:cNvSpPr>
          <p:nvPr/>
        </p:nvSpPr>
        <p:spPr bwMode="auto">
          <a:xfrm flipH="1" flipV="1">
            <a:off x="4648200" y="3810000"/>
            <a:ext cx="2438400" cy="9906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798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799" name="Line 12"/>
          <p:cNvSpPr>
            <a:spLocks noChangeShapeType="1"/>
          </p:cNvSpPr>
          <p:nvPr/>
        </p:nvSpPr>
        <p:spPr bwMode="auto">
          <a:xfrm flipH="1" flipV="1">
            <a:off x="4724400" y="3962400"/>
            <a:ext cx="762000" cy="2209800"/>
          </a:xfrm>
          <a:prstGeom prst="line"/>
          <a:noFill/>
          <a:ln w="50800">
            <a:solidFill>
              <a:srgbClr val="990033"/>
            </a:solidFill>
            <a:round/>
            <a:headEnd type="none" w="sm" len="sm"/>
            <a:tailEnd type="stealth" w="med" len="lg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00" name="Rectangle 13"/>
          <p:cNvSpPr>
            <a:spLocks noChangeArrowheads="1"/>
          </p:cNvSpPr>
          <p:nvPr/>
        </p:nvSpPr>
        <p:spPr bwMode="auto">
          <a:xfrm>
            <a:off x="5562600" y="5943600"/>
            <a:ext cx="280035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notochordal process</a:t>
            </a:r>
          </a:p>
        </p:txBody>
      </p:sp>
    </p:spTree>
  </p:cSld>
  <p:clrMapOvr>
    <a:masterClrMapping/>
  </p:clrMapOvr>
  <p:transition advClick="0"/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Rectangle 20"/>
          <p:cNvSpPr>
            <a:spLocks noChangeArrowheads="1"/>
          </p:cNvSpPr>
          <p:nvPr/>
        </p:nvSpPr>
        <p:spPr bwMode="auto">
          <a:xfrm>
            <a:off x="0" y="5334000"/>
            <a:ext cx="9144000" cy="30480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pic>
        <p:nvPicPr>
          <p:cNvPr id="2097177" name="Picture 18" descr="notochor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143000" y="-1905000"/>
            <a:ext cx="7394575" cy="10287000"/>
          </a:xfrm>
          <a:noFill/>
        </p:spPr>
      </p:pic>
      <p:sp>
        <p:nvSpPr>
          <p:cNvPr id="1048804" name="Rectangle 21"/>
          <p:cNvSpPr>
            <a:spLocks noChangeArrowheads="1"/>
          </p:cNvSpPr>
          <p:nvPr/>
        </p:nvSpPr>
        <p:spPr bwMode="auto">
          <a:xfrm>
            <a:off x="685800" y="0"/>
            <a:ext cx="8458200" cy="18288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806" name="Line 4"/>
          <p:cNvSpPr>
            <a:spLocks noChangeShapeType="1"/>
          </p:cNvSpPr>
          <p:nvPr/>
        </p:nvSpPr>
        <p:spPr bwMode="auto">
          <a:xfrm flipH="1">
            <a:off x="2514600" y="4495800"/>
            <a:ext cx="2057400" cy="76200"/>
          </a:xfrm>
          <a:prstGeom prst="line"/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07" name="Line 5"/>
          <p:cNvSpPr>
            <a:spLocks noChangeShapeType="1"/>
          </p:cNvSpPr>
          <p:nvPr/>
        </p:nvSpPr>
        <p:spPr bwMode="auto">
          <a:xfrm>
            <a:off x="4572000" y="4495800"/>
            <a:ext cx="304800" cy="1588"/>
          </a:xfrm>
          <a:prstGeom prst="line"/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08" name="Rectangle 6"/>
          <p:cNvSpPr>
            <a:spLocks noChangeArrowheads="1"/>
          </p:cNvSpPr>
          <p:nvPr/>
        </p:nvSpPr>
        <p:spPr bwMode="auto">
          <a:xfrm rot="21480000">
            <a:off x="2968625" y="4495800"/>
            <a:ext cx="1905000" cy="227013"/>
          </a:xfrm>
          <a:prstGeom prst="rect"/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09" name="Line 8"/>
          <p:cNvSpPr>
            <a:spLocks noChangeShapeType="1"/>
          </p:cNvSpPr>
          <p:nvPr/>
        </p:nvSpPr>
        <p:spPr bwMode="auto">
          <a:xfrm flipH="1">
            <a:off x="2895600" y="3429000"/>
            <a:ext cx="1371600" cy="8382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10" name="Rectangle 9"/>
          <p:cNvSpPr>
            <a:spLocks noChangeArrowheads="1"/>
          </p:cNvSpPr>
          <p:nvPr/>
        </p:nvSpPr>
        <p:spPr bwMode="auto">
          <a:xfrm>
            <a:off x="1905000" y="4419600"/>
            <a:ext cx="3311525" cy="5794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sz="3200" lang="en-US"/>
              <a:t>Notochordal plate</a:t>
            </a:r>
          </a:p>
        </p:txBody>
      </p:sp>
      <p:sp>
        <p:nvSpPr>
          <p:cNvPr id="1048811" name="Line 10"/>
          <p:cNvSpPr>
            <a:spLocks noChangeShapeType="1"/>
          </p:cNvSpPr>
          <p:nvPr/>
        </p:nvSpPr>
        <p:spPr bwMode="auto">
          <a:xfrm flipH="1" flipV="1">
            <a:off x="4800600" y="2743200"/>
            <a:ext cx="381000" cy="3048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12" name="Rectangle 11"/>
          <p:cNvSpPr>
            <a:spLocks noChangeArrowheads="1"/>
          </p:cNvSpPr>
          <p:nvPr/>
        </p:nvSpPr>
        <p:spPr bwMode="auto">
          <a:xfrm>
            <a:off x="2286000" y="2438400"/>
            <a:ext cx="259715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Neurenteric Canal</a:t>
            </a:r>
          </a:p>
        </p:txBody>
      </p:sp>
      <p:sp>
        <p:nvSpPr>
          <p:cNvPr id="1048813" name="Rectangle 22"/>
          <p:cNvSpPr>
            <a:spLocks noChangeArrowheads="1"/>
          </p:cNvSpPr>
          <p:nvPr/>
        </p:nvSpPr>
        <p:spPr bwMode="auto">
          <a:xfrm>
            <a:off x="0" y="5562600"/>
            <a:ext cx="9144000" cy="27432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</p:spTree>
  </p:cSld>
  <p:clrMapOvr>
    <a:masterClrMapping/>
  </p:clrMapOvr>
  <p:transition advTm="14632"/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15" descr="notocord 1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752600" y="685800"/>
            <a:ext cx="4562475" cy="6096000"/>
          </a:xfrm>
          <a:noFill/>
        </p:spPr>
      </p:pic>
      <p:sp>
        <p:nvSpPr>
          <p:cNvPr id="10488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817" name="Line 4"/>
          <p:cNvSpPr>
            <a:spLocks noChangeShapeType="1"/>
          </p:cNvSpPr>
          <p:nvPr/>
        </p:nvSpPr>
        <p:spPr bwMode="auto">
          <a:xfrm flipH="1">
            <a:off x="3962400" y="2057400"/>
            <a:ext cx="76200" cy="12192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18" name="Rectangle 5"/>
          <p:cNvSpPr>
            <a:spLocks noChangeArrowheads="1"/>
          </p:cNvSpPr>
          <p:nvPr/>
        </p:nvSpPr>
        <p:spPr bwMode="auto">
          <a:xfrm>
            <a:off x="2286000" y="3200400"/>
            <a:ext cx="3333750" cy="5794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sz="3200" lang="en-US"/>
              <a:t>Notochordal Plate</a:t>
            </a:r>
          </a:p>
        </p:txBody>
      </p:sp>
    </p:spTree>
  </p:cSld>
  <p:clrMapOvr>
    <a:masterClrMapping/>
  </p:clrMapOvr>
  <p:transition advTm="40267"/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err="1" u="sng" smtClean="0"/>
              <a:t>Intraembryonic</a:t>
            </a:r>
            <a:r>
              <a:rPr dirty="0" lang="en-US" u="sng" smtClean="0"/>
              <a:t> mesoderm</a:t>
            </a:r>
            <a:endParaRPr dirty="0" lang="en-US"/>
          </a:p>
        </p:txBody>
      </p:sp>
      <p:sp>
        <p:nvSpPr>
          <p:cNvPr id="1048820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4500563" cy="5286375"/>
          </a:xfrm>
        </p:spPr>
        <p:txBody>
          <a:bodyPr/>
          <a:p>
            <a:pPr eaLnBrk="1" hangingPunct="1"/>
            <a:r>
              <a:rPr lang="en-US" smtClean="0"/>
              <a:t>The cells of the primitive streak&amp; notochordal process proliferate</a:t>
            </a:r>
            <a:r>
              <a:rPr lang="en-US" smtClean="0">
                <a:sym typeface="Wingdings" pitchFamily="2" charset="2"/>
              </a:rPr>
              <a:t>2ry mesoderm  migrate laterally &amp; cranially between ectoderm&amp; endoderm except oral membrane ( cranially) &amp; cloacal membrane  (caudally).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The embryo now is called gastrula.</a:t>
            </a:r>
            <a:endParaRPr lang="en-US" smtClean="0"/>
          </a:p>
        </p:txBody>
      </p:sp>
      <p:pic>
        <p:nvPicPr>
          <p:cNvPr id="2097179" name="Picture 2" descr="C:\Documents and Settings\Wafaa\Desktop\11.jpg"/>
          <p:cNvPicPr>
            <a:picLocks noChangeAspect="1" noGrp="1" noChangeArrowheads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5057775" y="1416050"/>
            <a:ext cx="3951288" cy="5441950"/>
          </a:xfrm>
          <a:noFill/>
        </p:spPr>
      </p:pic>
      <p:sp>
        <p:nvSpPr>
          <p:cNvPr id="1048821" name="TextBox 5"/>
          <p:cNvSpPr txBox="1">
            <a:spLocks noChangeArrowheads="1"/>
          </p:cNvSpPr>
          <p:nvPr/>
        </p:nvSpPr>
        <p:spPr bwMode="auto">
          <a:xfrm>
            <a:off x="5715000" y="6429375"/>
            <a:ext cx="2428875" cy="2460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sz="1000" lang="en-US">
                <a:solidFill>
                  <a:schemeClr val="bg1"/>
                </a:solidFill>
                <a:latin typeface="Constantia" pitchFamily="18" charset="0"/>
              </a:rPr>
              <a:t>Dorsal aspect of pear shaped embryo</a:t>
            </a: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" y="2057400"/>
            <a:ext cx="8189913" cy="298767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 descr="http://t2.gstatic.com/images?q=tbn:ANd9GcTAU76RDOGyenZraJpBWVSgp0KIJwpwuYIcF8FK0JV9S0GxK7Uv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93775" y="990600"/>
            <a:ext cx="6889750" cy="4876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1"/>
                </a:solidFill>
              </a:rPr>
              <a:t>Functions of the notochord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82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784725" cy="4953000"/>
          </a:xfrm>
        </p:spPr>
        <p:txBody>
          <a:bodyPr/>
          <a:p>
            <a:pPr eaLnBrk="1" hangingPunct="1" indent="0" marL="136525">
              <a:buFont typeface="Wingdings 2" pitchFamily="18" charset="2"/>
              <a:buNone/>
            </a:pPr>
            <a:r>
              <a:rPr dirty="0" sz="2800" lang="en-US" smtClean="0"/>
              <a:t>1.It forms the</a:t>
            </a:r>
            <a:r>
              <a:rPr b="1" dirty="0" sz="2800" lang="en-US" smtClean="0"/>
              <a:t> </a:t>
            </a:r>
            <a:r>
              <a:rPr dirty="0" sz="2800" lang="en-US" smtClean="0"/>
              <a:t>basis of the </a:t>
            </a:r>
          </a:p>
          <a:p>
            <a:pPr eaLnBrk="1" hangingPunct="1" indent="0" marL="136525">
              <a:buFont typeface="Wingdings 2" pitchFamily="18" charset="2"/>
              <a:buNone/>
            </a:pPr>
            <a:r>
              <a:rPr dirty="0" sz="2800" i="1" lang="en-US" smtClean="0"/>
              <a:t>axial skeleton</a:t>
            </a:r>
            <a:r>
              <a:rPr dirty="0" sz="2800" lang="en-US" smtClean="0"/>
              <a:t> (bones of the head and vertebral column).</a:t>
            </a:r>
          </a:p>
          <a:p>
            <a:pPr eaLnBrk="1" hangingPunct="1" indent="0" marL="136525">
              <a:buFont typeface="Wingdings 2" pitchFamily="18" charset="2"/>
              <a:buNone/>
            </a:pPr>
            <a:r>
              <a:rPr dirty="0" sz="2800" lang="en-US" smtClean="0"/>
              <a:t>2. It </a:t>
            </a:r>
            <a:r>
              <a:rPr dirty="0" sz="2800" i="1" lang="en-US" smtClean="0"/>
              <a:t>induces</a:t>
            </a:r>
            <a:r>
              <a:rPr dirty="0" sz="2800" lang="en-US" smtClean="0"/>
              <a:t> the overlying ectoderm to thicken and form the </a:t>
            </a:r>
            <a:r>
              <a:rPr dirty="0" sz="2800" i="1" lang="en-US" smtClean="0"/>
              <a:t>neural plate</a:t>
            </a:r>
            <a:r>
              <a:rPr dirty="0" sz="2800" lang="en-US" smtClean="0"/>
              <a:t>; the </a:t>
            </a:r>
            <a:r>
              <a:rPr dirty="0" sz="2800" lang="en-US" err="1" smtClean="0">
                <a:solidFill>
                  <a:srgbClr val="FF0000"/>
                </a:solidFill>
              </a:rPr>
              <a:t>primordium</a:t>
            </a:r>
            <a:r>
              <a:rPr dirty="0" sz="2800" lang="en-US" smtClean="0">
                <a:solidFill>
                  <a:srgbClr val="FF0000"/>
                </a:solidFill>
              </a:rPr>
              <a:t>  of the central nervous system (Notochord is the organizer for nervous system formation) </a:t>
            </a:r>
            <a:r>
              <a:rPr dirty="0" sz="2800" lang="en-US" smtClean="0"/>
              <a:t>.</a:t>
            </a:r>
          </a:p>
        </p:txBody>
      </p:sp>
      <p:pic>
        <p:nvPicPr>
          <p:cNvPr id="2097182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29200" y="2297113"/>
            <a:ext cx="3876675" cy="38528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bIns="46038" lIns="92075" rIns="92075" tIns="46038"/>
          <a:p>
            <a:r>
              <a:rPr lang="en-US">
                <a:solidFill>
                  <a:schemeClr val="tx1"/>
                </a:solidFill>
              </a:rPr>
              <a:t>Week 1:</a:t>
            </a:r>
          </a:p>
        </p:txBody>
      </p:sp>
      <p:pic>
        <p:nvPicPr>
          <p:cNvPr id="2097152" name="Picture 121" descr="first week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304800" y="1182688"/>
            <a:ext cx="8839200" cy="5519737"/>
          </a:xfrm>
          <a:noFill/>
        </p:spPr>
      </p:pic>
      <p:sp>
        <p:nvSpPr>
          <p:cNvPr id="1048596" name="Text Box 123"/>
          <p:cNvSpPr txBox="1">
            <a:spLocks noChangeArrowheads="1"/>
          </p:cNvSpPr>
          <p:nvPr/>
        </p:nvSpPr>
        <p:spPr bwMode="auto">
          <a:xfrm>
            <a:off x="2209800" y="4191000"/>
            <a:ext cx="1795779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Fertilization</a:t>
            </a:r>
          </a:p>
          <a:p>
            <a:r>
              <a:rPr lang="en-US"/>
              <a:t>Day 1</a:t>
            </a:r>
          </a:p>
        </p:txBody>
      </p:sp>
      <p:sp>
        <p:nvSpPr>
          <p:cNvPr id="1048597" name="Text Box 124"/>
          <p:cNvSpPr txBox="1">
            <a:spLocks noChangeArrowheads="1"/>
          </p:cNvSpPr>
          <p:nvPr/>
        </p:nvSpPr>
        <p:spPr bwMode="auto">
          <a:xfrm>
            <a:off x="212725" y="1336675"/>
            <a:ext cx="1732279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2 cell stage </a:t>
            </a:r>
          </a:p>
          <a:p>
            <a:r>
              <a:rPr lang="en-US"/>
              <a:t>Day 2</a:t>
            </a:r>
          </a:p>
        </p:txBody>
      </p:sp>
      <p:sp>
        <p:nvSpPr>
          <p:cNvPr id="1048598" name="Text Box 125"/>
          <p:cNvSpPr txBox="1">
            <a:spLocks noChangeArrowheads="1"/>
          </p:cNvSpPr>
          <p:nvPr/>
        </p:nvSpPr>
        <p:spPr bwMode="auto">
          <a:xfrm>
            <a:off x="2333625" y="1143000"/>
            <a:ext cx="1732279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4 cell stage </a:t>
            </a:r>
          </a:p>
          <a:p>
            <a:r>
              <a:rPr lang="en-US"/>
              <a:t>Late Day 2</a:t>
            </a:r>
          </a:p>
        </p:txBody>
      </p:sp>
      <p:sp>
        <p:nvSpPr>
          <p:cNvPr id="1048599" name="Text Box 126"/>
          <p:cNvSpPr txBox="1">
            <a:spLocks noChangeArrowheads="1"/>
          </p:cNvSpPr>
          <p:nvPr/>
        </p:nvSpPr>
        <p:spPr bwMode="auto">
          <a:xfrm>
            <a:off x="4251325" y="1184275"/>
            <a:ext cx="1135380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Morula</a:t>
            </a:r>
          </a:p>
          <a:p>
            <a:r>
              <a:rPr lang="en-US"/>
              <a:t>Day 3</a:t>
            </a:r>
          </a:p>
        </p:txBody>
      </p:sp>
      <p:sp>
        <p:nvSpPr>
          <p:cNvPr id="1048600" name="Text Box 127"/>
          <p:cNvSpPr txBox="1">
            <a:spLocks noChangeArrowheads="1"/>
          </p:cNvSpPr>
          <p:nvPr/>
        </p:nvSpPr>
        <p:spPr bwMode="auto">
          <a:xfrm>
            <a:off x="5927725" y="1336675"/>
            <a:ext cx="1605279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Blastocyst</a:t>
            </a:r>
          </a:p>
          <a:p>
            <a:r>
              <a:rPr lang="en-US"/>
              <a:t>Day 5</a:t>
            </a:r>
          </a:p>
        </p:txBody>
      </p:sp>
      <p:sp>
        <p:nvSpPr>
          <p:cNvPr id="1048601" name="Text Box 128"/>
          <p:cNvSpPr txBox="1">
            <a:spLocks noChangeArrowheads="1"/>
          </p:cNvSpPr>
          <p:nvPr/>
        </p:nvSpPr>
        <p:spPr bwMode="auto">
          <a:xfrm>
            <a:off x="7451725" y="3851275"/>
            <a:ext cx="1897379" cy="80264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Implantation</a:t>
            </a:r>
          </a:p>
          <a:p>
            <a:r>
              <a:rPr lang="en-US"/>
              <a:t>Day 6 - 7</a:t>
            </a:r>
          </a:p>
        </p:txBody>
      </p:sp>
    </p:spTree>
  </p:cSld>
  <p:clrMapOvr>
    <a:masterClrMapping/>
  </p:clrMapOvr>
  <p:transition advTm="100732"/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smtClean="0">
                <a:solidFill>
                  <a:schemeClr val="tx1"/>
                </a:solidFill>
              </a:rPr>
              <a:t>Functions of the notochord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82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89050"/>
            <a:ext cx="4876800" cy="5257800"/>
          </a:xfrm>
        </p:spPr>
        <p:txBody>
          <a:bodyPr>
            <a:normAutofit fontScale="89286" lnSpcReduction="10000"/>
          </a:bodyPr>
          <a:p>
            <a:pPr eaLnBrk="1" fontAlgn="auto" hangingPunct="1" indent="-411480" marL="548640" rtl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3. The notochord degenerates and disappears as the bodies of the vertebrae form. Its remnant is the </a:t>
            </a:r>
            <a:r>
              <a:rPr dirty="0" i="1" lang="en-US" smtClean="0">
                <a:solidFill>
                  <a:srgbClr val="FF0000"/>
                </a:solidFill>
              </a:rPr>
              <a:t>nucleus </a:t>
            </a:r>
            <a:r>
              <a:rPr dirty="0" i="1" lang="en-US" err="1" smtClean="0">
                <a:solidFill>
                  <a:srgbClr val="FF0000"/>
                </a:solidFill>
              </a:rPr>
              <a:t>pulposus</a:t>
            </a:r>
            <a:r>
              <a:rPr dirty="0" lang="en-US" smtClean="0">
                <a:solidFill>
                  <a:srgbClr val="FF0000"/>
                </a:solidFill>
              </a:rPr>
              <a:t> </a:t>
            </a:r>
            <a:r>
              <a:rPr dirty="0" lang="en-US" smtClean="0"/>
              <a:t>of the </a:t>
            </a:r>
            <a:r>
              <a:rPr dirty="0" lang="en-US" smtClean="0">
                <a:solidFill>
                  <a:srgbClr val="FF0000"/>
                </a:solidFill>
              </a:rPr>
              <a:t>intervertebral discs</a:t>
            </a:r>
            <a:r>
              <a:rPr dirty="0" lang="en-US" smtClean="0"/>
              <a:t>.</a:t>
            </a:r>
          </a:p>
          <a:p>
            <a:pPr eaLnBrk="1" fontAlgn="auto" hangingPunct="1" indent="-411480" marL="548640" rtl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4. It functions as the </a:t>
            </a:r>
            <a:r>
              <a:rPr dirty="0" i="1" lang="en-US" smtClean="0"/>
              <a:t>primary inducer</a:t>
            </a:r>
            <a:r>
              <a:rPr dirty="0" lang="en-US" smtClean="0"/>
              <a:t> in the early embryo i.e. it is a prime mover in a series of signal-calling episodes that ultimately transform unspecialized embryonic cells into definitive adult tissues and organs</a:t>
            </a:r>
            <a:endParaRPr dirty="0" lang="en-US"/>
          </a:p>
        </p:txBody>
      </p:sp>
      <p:pic>
        <p:nvPicPr>
          <p:cNvPr id="2097183" name="Picture 4" descr="1946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181600" y="2471738"/>
            <a:ext cx="3721100" cy="29829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18" descr="lateral fol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2928938" y="0"/>
            <a:ext cx="6215062" cy="6858000"/>
          </a:xfrm>
          <a:noFill/>
        </p:spPr>
      </p:pic>
      <p:sp>
        <p:nvSpPr>
          <p:cNvPr id="1048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2400" cy="990600"/>
          </a:xfrm>
          <a:noFill/>
        </p:spPr>
        <p:txBody>
          <a:bodyPr bIns="46038" lIns="92075" rIns="92075" tIns="46038"/>
          <a:p>
            <a:r>
              <a:rPr lang="en-US"/>
              <a:t>Gastrulation</a:t>
            </a:r>
          </a:p>
        </p:txBody>
      </p:sp>
      <p:sp>
        <p:nvSpPr>
          <p:cNvPr id="1048827" name="Line 4"/>
          <p:cNvSpPr>
            <a:spLocks noChangeShapeType="1"/>
          </p:cNvSpPr>
          <p:nvPr/>
        </p:nvSpPr>
        <p:spPr bwMode="auto">
          <a:xfrm>
            <a:off x="5943600" y="3733800"/>
            <a:ext cx="2590800" cy="21336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28" name="Rectangle 5"/>
          <p:cNvSpPr>
            <a:spLocks noChangeArrowheads="1"/>
          </p:cNvSpPr>
          <p:nvPr/>
        </p:nvSpPr>
        <p:spPr bwMode="auto">
          <a:xfrm>
            <a:off x="7570788" y="5791200"/>
            <a:ext cx="1573212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Notochord</a:t>
            </a:r>
          </a:p>
        </p:txBody>
      </p:sp>
      <p:sp>
        <p:nvSpPr>
          <p:cNvPr id="1048829" name="Line 6"/>
          <p:cNvSpPr>
            <a:spLocks noChangeShapeType="1"/>
          </p:cNvSpPr>
          <p:nvPr/>
        </p:nvSpPr>
        <p:spPr bwMode="auto">
          <a:xfrm flipH="1">
            <a:off x="3200400" y="4114800"/>
            <a:ext cx="1371600" cy="18288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30" name="Rectangle 7"/>
          <p:cNvSpPr>
            <a:spLocks noChangeArrowheads="1"/>
          </p:cNvSpPr>
          <p:nvPr/>
        </p:nvSpPr>
        <p:spPr bwMode="auto">
          <a:xfrm>
            <a:off x="2514600" y="5943600"/>
            <a:ext cx="1573213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Endoderm</a:t>
            </a:r>
          </a:p>
        </p:txBody>
      </p:sp>
      <p:sp>
        <p:nvSpPr>
          <p:cNvPr id="1048831" name="Rectangle 8"/>
          <p:cNvSpPr>
            <a:spLocks noChangeArrowheads="1"/>
          </p:cNvSpPr>
          <p:nvPr/>
        </p:nvSpPr>
        <p:spPr bwMode="auto">
          <a:xfrm>
            <a:off x="4114800" y="1524000"/>
            <a:ext cx="1470025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Ectoderm</a:t>
            </a:r>
          </a:p>
        </p:txBody>
      </p:sp>
      <p:sp>
        <p:nvSpPr>
          <p:cNvPr id="1048832" name="Line 9"/>
          <p:cNvSpPr>
            <a:spLocks noChangeShapeType="1"/>
          </p:cNvSpPr>
          <p:nvPr/>
        </p:nvSpPr>
        <p:spPr bwMode="auto">
          <a:xfrm flipH="1" flipV="1">
            <a:off x="4419600" y="1905000"/>
            <a:ext cx="304800" cy="990600"/>
          </a:xfrm>
          <a:prstGeom prst="line"/>
          <a:noFill/>
          <a:ln w="50800">
            <a:solidFill>
              <a:srgbClr val="990033"/>
            </a:solidFill>
            <a:round/>
            <a:headEnd type="stealth" w="med" len="lg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33" name="Rectangle 10"/>
          <p:cNvSpPr>
            <a:spLocks noChangeArrowheads="1"/>
          </p:cNvSpPr>
          <p:nvPr/>
        </p:nvSpPr>
        <p:spPr bwMode="auto">
          <a:xfrm>
            <a:off x="5165725" y="4708525"/>
            <a:ext cx="1344613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Yolk Sac</a:t>
            </a:r>
          </a:p>
        </p:txBody>
      </p:sp>
      <p:sp>
        <p:nvSpPr>
          <p:cNvPr id="1048834" name="Rectangle 11"/>
          <p:cNvSpPr>
            <a:spLocks noChangeArrowheads="1"/>
          </p:cNvSpPr>
          <p:nvPr/>
        </p:nvSpPr>
        <p:spPr bwMode="auto">
          <a:xfrm>
            <a:off x="4937125" y="2041525"/>
            <a:ext cx="2325688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b="1" lang="en-US"/>
              <a:t>Amniotic Cavity</a:t>
            </a:r>
          </a:p>
        </p:txBody>
      </p:sp>
      <p:sp>
        <p:nvSpPr>
          <p:cNvPr id="1048835" name="Line 21"/>
          <p:cNvSpPr>
            <a:spLocks noChangeShapeType="1"/>
          </p:cNvSpPr>
          <p:nvPr/>
        </p:nvSpPr>
        <p:spPr bwMode="auto">
          <a:xfrm flipH="1" flipV="1">
            <a:off x="2667000" y="2438400"/>
            <a:ext cx="2667000" cy="990600"/>
          </a:xfrm>
          <a:prstGeom prst="line"/>
          <a:noFill/>
          <a:ln w="5715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36" name="Line 22"/>
          <p:cNvSpPr>
            <a:spLocks noChangeShapeType="1"/>
          </p:cNvSpPr>
          <p:nvPr/>
        </p:nvSpPr>
        <p:spPr bwMode="auto">
          <a:xfrm flipH="1" flipV="1">
            <a:off x="3124200" y="3124200"/>
            <a:ext cx="1752600" cy="609600"/>
          </a:xfrm>
          <a:prstGeom prst="line"/>
          <a:noFill/>
          <a:ln w="5715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37" name="Line 23"/>
          <p:cNvSpPr>
            <a:spLocks noChangeShapeType="1"/>
          </p:cNvSpPr>
          <p:nvPr/>
        </p:nvSpPr>
        <p:spPr bwMode="auto">
          <a:xfrm flipH="1">
            <a:off x="3048000" y="3581400"/>
            <a:ext cx="914400" cy="152400"/>
          </a:xfrm>
          <a:prstGeom prst="line"/>
          <a:noFill/>
          <a:ln w="5715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38" name="Text Box 24"/>
          <p:cNvSpPr txBox="1">
            <a:spLocks noChangeArrowheads="1"/>
          </p:cNvSpPr>
          <p:nvPr/>
        </p:nvSpPr>
        <p:spPr bwMode="auto">
          <a:xfrm>
            <a:off x="0" y="2057400"/>
            <a:ext cx="3065463" cy="19177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Paraxial mesoderm</a:t>
            </a:r>
          </a:p>
          <a:p>
            <a:endParaRPr lang="en-US"/>
          </a:p>
          <a:p>
            <a:r>
              <a:rPr lang="en-US"/>
              <a:t>Intermediate mesoderm</a:t>
            </a:r>
          </a:p>
          <a:p>
            <a:endParaRPr lang="en-US"/>
          </a:p>
          <a:p>
            <a:r>
              <a:rPr lang="en-US"/>
              <a:t>Lateral plate mesoderm</a:t>
            </a:r>
          </a:p>
        </p:txBody>
      </p:sp>
    </p:spTree>
  </p:cSld>
  <p:clrMapOvr>
    <a:masterClrMapping/>
  </p:clrMapOvr>
  <p:transition advTm="36552"/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5" descr="notochord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1524000" y="-3733800"/>
            <a:ext cx="6134100" cy="8534400"/>
          </a:xfrm>
          <a:noFill/>
        </p:spPr>
      </p:pic>
      <p:sp>
        <p:nvSpPr>
          <p:cNvPr id="1048841" name="Rectangle 17"/>
          <p:cNvSpPr>
            <a:spLocks noChangeArrowheads="1"/>
          </p:cNvSpPr>
          <p:nvPr/>
        </p:nvSpPr>
        <p:spPr bwMode="auto">
          <a:xfrm>
            <a:off x="990600" y="0"/>
            <a:ext cx="7696200" cy="23622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bIns="46038" lIns="92075" rIns="92075" tIns="46038"/>
          <a:p>
            <a:r>
              <a:rPr sz="4000" lang="en-US"/>
              <a:t>Formation of the Body Axis</a:t>
            </a:r>
            <a:br>
              <a:rPr sz="4000" lang="en-US"/>
            </a:br>
            <a:r>
              <a:rPr sz="4000" lang="en-US"/>
              <a:t/>
            </a:r>
            <a:br>
              <a:rPr sz="4000" lang="en-US"/>
            </a:br>
            <a:r>
              <a:rPr sz="4000" lang="en-US"/>
              <a:t>The cranial end of the embryo</a:t>
            </a:r>
          </a:p>
        </p:txBody>
      </p:sp>
      <p:sp>
        <p:nvSpPr>
          <p:cNvPr id="1048843" name="Line 18"/>
          <p:cNvSpPr>
            <a:spLocks noChangeShapeType="1"/>
          </p:cNvSpPr>
          <p:nvPr/>
        </p:nvSpPr>
        <p:spPr bwMode="auto">
          <a:xfrm>
            <a:off x="3276600" y="3962400"/>
            <a:ext cx="0" cy="1219200"/>
          </a:xfrm>
          <a:prstGeom prst="line"/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p>
            <a:endParaRPr lang="en-US"/>
          </a:p>
        </p:txBody>
      </p:sp>
      <p:sp>
        <p:nvSpPr>
          <p:cNvPr id="1048844" name="Text Box 19"/>
          <p:cNvSpPr txBox="1">
            <a:spLocks noChangeArrowheads="1"/>
          </p:cNvSpPr>
          <p:nvPr/>
        </p:nvSpPr>
        <p:spPr bwMode="auto">
          <a:xfrm>
            <a:off x="2879725" y="5375275"/>
            <a:ext cx="5935663" cy="118745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Anterior visceral endoderm (AVE)</a:t>
            </a:r>
          </a:p>
          <a:p>
            <a:pPr lvl="1">
              <a:buFontTx/>
              <a:buChar char="•"/>
            </a:pPr>
            <a:r>
              <a:rPr lang="en-US"/>
              <a:t> OTX, LIM1, HESX1 transcription factors</a:t>
            </a:r>
          </a:p>
          <a:p>
            <a:pPr lvl="1">
              <a:buFontTx/>
              <a:buChar char="•"/>
            </a:pPr>
            <a:r>
              <a:rPr lang="en-US"/>
              <a:t> secreted factor ceberus</a:t>
            </a:r>
          </a:p>
        </p:txBody>
      </p:sp>
    </p:spTree>
  </p:cSld>
  <p:clrMapOvr>
    <a:masterClrMapping/>
  </p:clrMapOvr>
  <p:transition advTm="53456"/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bIns="46038" lIns="92075" rIns="92075" tIns="46038"/>
          <a:p>
            <a:r>
              <a:rPr lang="en-US"/>
              <a:t>Formation of the Body Axis</a:t>
            </a:r>
          </a:p>
        </p:txBody>
      </p:sp>
      <p:pic>
        <p:nvPicPr>
          <p:cNvPr id="2097186" name="Picture 17" descr="gastrualtion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1219200" y="990600"/>
            <a:ext cx="6757988" cy="3825875"/>
          </a:xfrm>
          <a:noFill/>
        </p:spPr>
      </p:pic>
      <p:sp>
        <p:nvSpPr>
          <p:cNvPr id="1048848" name="Text Box 19"/>
          <p:cNvSpPr txBox="1">
            <a:spLocks noChangeArrowheads="1"/>
          </p:cNvSpPr>
          <p:nvPr/>
        </p:nvSpPr>
        <p:spPr bwMode="auto">
          <a:xfrm>
            <a:off x="2971800" y="2743200"/>
            <a:ext cx="1114425" cy="82232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b="1" lang="en-US"/>
              <a:t>BMP-4</a:t>
            </a:r>
          </a:p>
          <a:p>
            <a:r>
              <a:rPr b="1" lang="en-US"/>
              <a:t>FGF</a:t>
            </a:r>
          </a:p>
        </p:txBody>
      </p:sp>
      <p:sp>
        <p:nvSpPr>
          <p:cNvPr id="1048849" name="Text Box 20"/>
          <p:cNvSpPr txBox="1">
            <a:spLocks noChangeArrowheads="1"/>
          </p:cNvSpPr>
          <p:nvPr/>
        </p:nvSpPr>
        <p:spPr bwMode="auto">
          <a:xfrm>
            <a:off x="5334000" y="2743200"/>
            <a:ext cx="1114425" cy="82232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b="1" lang="en-US"/>
              <a:t>BMP-4</a:t>
            </a:r>
          </a:p>
          <a:p>
            <a:r>
              <a:rPr b="1" lang="en-US"/>
              <a:t>FGF</a:t>
            </a:r>
          </a:p>
        </p:txBody>
      </p:sp>
      <p:sp>
        <p:nvSpPr>
          <p:cNvPr id="1048850" name="Text Box 21"/>
          <p:cNvSpPr txBox="1">
            <a:spLocks noChangeArrowheads="1"/>
          </p:cNvSpPr>
          <p:nvPr/>
        </p:nvSpPr>
        <p:spPr bwMode="auto">
          <a:xfrm>
            <a:off x="0" y="5105400"/>
            <a:ext cx="5691188" cy="118745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BMP-4 – bone morphogenetic protein-4 with</a:t>
            </a:r>
          </a:p>
          <a:p>
            <a:r>
              <a:rPr lang="en-US"/>
              <a:t>FGF – Fibroblast growth factor</a:t>
            </a:r>
          </a:p>
          <a:p>
            <a:endParaRPr lang="en-US"/>
          </a:p>
        </p:txBody>
      </p:sp>
      <p:sp>
        <p:nvSpPr>
          <p:cNvPr id="1048851" name="AutoShape 22"/>
          <p:cNvSpPr/>
          <p:nvPr/>
        </p:nvSpPr>
        <p:spPr bwMode="auto">
          <a:xfrm>
            <a:off x="5638800" y="49530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52" name="Text Box 23"/>
          <p:cNvSpPr txBox="1">
            <a:spLocks noChangeArrowheads="1"/>
          </p:cNvSpPr>
          <p:nvPr/>
        </p:nvSpPr>
        <p:spPr bwMode="auto">
          <a:xfrm>
            <a:off x="6070600" y="4876800"/>
            <a:ext cx="3073400" cy="155257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Lateralize</a:t>
            </a:r>
          </a:p>
          <a:p>
            <a:r>
              <a:rPr lang="en-US"/>
              <a:t>Mesoderm:</a:t>
            </a:r>
          </a:p>
          <a:p>
            <a:r>
              <a:rPr lang="en-US"/>
              <a:t>Intermediate and </a:t>
            </a:r>
          </a:p>
          <a:p>
            <a:r>
              <a:rPr lang="en-US"/>
              <a:t>Lateral Plate mesoderm</a:t>
            </a:r>
          </a:p>
        </p:txBody>
      </p:sp>
    </p:spTree>
  </p:cSld>
  <p:clrMapOvr>
    <a:masterClrMapping/>
  </p:clrMapOvr>
  <p:transition advTm="31443"/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4" descr="notochor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9600" y="-4800600"/>
            <a:ext cx="6134100" cy="8534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8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Formation of the Body Axis</a:t>
            </a:r>
          </a:p>
        </p:txBody>
      </p:sp>
      <p:sp>
        <p:nvSpPr>
          <p:cNvPr id="1048856" name="AutoShape 22"/>
          <p:cNvSpPr/>
          <p:nvPr/>
        </p:nvSpPr>
        <p:spPr bwMode="auto">
          <a:xfrm>
            <a:off x="6324600" y="1905000"/>
            <a:ext cx="457200" cy="10668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57" name="Text Box 23"/>
          <p:cNvSpPr txBox="1">
            <a:spLocks noChangeArrowheads="1"/>
          </p:cNvSpPr>
          <p:nvPr/>
        </p:nvSpPr>
        <p:spPr bwMode="auto">
          <a:xfrm>
            <a:off x="6765925" y="1717675"/>
            <a:ext cx="2459038" cy="19177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Cranial Mesoderm</a:t>
            </a:r>
          </a:p>
          <a:p>
            <a:pPr>
              <a:buFontTx/>
              <a:buChar char="•"/>
            </a:pPr>
            <a:r>
              <a:rPr lang="en-US"/>
              <a:t>Notochord</a:t>
            </a:r>
          </a:p>
          <a:p>
            <a:pPr>
              <a:buFontTx/>
              <a:buChar char="•"/>
            </a:pPr>
            <a:r>
              <a:rPr lang="en-US"/>
              <a:t>Somites</a:t>
            </a:r>
          </a:p>
          <a:p>
            <a:pPr>
              <a:buFontTx/>
              <a:buChar char="•"/>
            </a:pPr>
            <a:r>
              <a:rPr lang="en-US"/>
              <a:t>Somitomeres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1048858" name="Rectangle 25"/>
          <p:cNvSpPr>
            <a:spLocks noChangeArrowheads="1"/>
          </p:cNvSpPr>
          <p:nvPr/>
        </p:nvSpPr>
        <p:spPr bwMode="auto">
          <a:xfrm>
            <a:off x="533400" y="0"/>
            <a:ext cx="6324600" cy="609600"/>
          </a:xfrm>
          <a:prstGeom prst="rect"/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59" name="Text Box 26"/>
          <p:cNvSpPr txBox="1">
            <a:spLocks noChangeArrowheads="1"/>
          </p:cNvSpPr>
          <p:nvPr/>
        </p:nvSpPr>
        <p:spPr bwMode="auto">
          <a:xfrm>
            <a:off x="1584325" y="1965325"/>
            <a:ext cx="1970088" cy="70167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sz="1000" lang="en-US"/>
              <a:t>Goosecoid, chordin</a:t>
            </a:r>
          </a:p>
          <a:p>
            <a:r>
              <a:rPr sz="1000" lang="en-US"/>
              <a:t>Noggin and follistatin</a:t>
            </a:r>
          </a:p>
          <a:p>
            <a:r>
              <a:rPr sz="1000" lang="en-US"/>
              <a:t>Dorsalize mesoderm into </a:t>
            </a:r>
          </a:p>
          <a:p>
            <a:r>
              <a:rPr sz="1000" lang="en-US"/>
              <a:t>Notochord and Paraxial Mesoderm</a:t>
            </a:r>
          </a:p>
        </p:txBody>
      </p:sp>
      <p:sp>
        <p:nvSpPr>
          <p:cNvPr id="1048860" name="Rectangle 27"/>
          <p:cNvSpPr>
            <a:spLocks noGrp="1" noChangeArrowheads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</p:spTree>
  </p:cSld>
  <p:clrMapOvr>
    <a:masterClrMapping/>
  </p:clrMapOvr>
  <p:transition advTm="41474"/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4" descr="notochor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0" y="-3733800"/>
            <a:ext cx="6134100" cy="8534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863" name="Rectangle 5"/>
          <p:cNvSpPr>
            <a:spLocks noChangeArrowheads="1"/>
          </p:cNvSpPr>
          <p:nvPr/>
        </p:nvSpPr>
        <p:spPr bwMode="auto">
          <a:xfrm>
            <a:off x="1219200" y="-381000"/>
            <a:ext cx="7391400" cy="35814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pPr algn="ctr"/>
            <a:endParaRPr lang="en-US"/>
          </a:p>
        </p:txBody>
      </p:sp>
      <p:sp>
        <p:nvSpPr>
          <p:cNvPr id="1048864" name="Text Box 7"/>
          <p:cNvSpPr txBox="1">
            <a:spLocks noChangeArrowheads="1"/>
          </p:cNvSpPr>
          <p:nvPr/>
        </p:nvSpPr>
        <p:spPr bwMode="auto">
          <a:xfrm>
            <a:off x="5715000" y="2819400"/>
            <a:ext cx="928688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Nodal</a:t>
            </a:r>
          </a:p>
        </p:txBody>
      </p:sp>
      <p:sp>
        <p:nvSpPr>
          <p:cNvPr id="1048865" name="Line 8"/>
          <p:cNvSpPr>
            <a:spLocks noChangeShapeType="1"/>
          </p:cNvSpPr>
          <p:nvPr/>
        </p:nvSpPr>
        <p:spPr bwMode="auto">
          <a:xfrm flipH="1">
            <a:off x="5105400" y="3124200"/>
            <a:ext cx="685800" cy="3810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66" name="Rectangle 9"/>
          <p:cNvSpPr>
            <a:spLocks noChangeArrowheads="1"/>
          </p:cNvSpPr>
          <p:nvPr/>
        </p:nvSpPr>
        <p:spPr bwMode="auto">
          <a:xfrm>
            <a:off x="3429000" y="4191000"/>
            <a:ext cx="2362200" cy="609600"/>
          </a:xfrm>
          <a:prstGeom prst="rect"/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67" name="Text Box 10"/>
          <p:cNvSpPr txBox="1">
            <a:spLocks noChangeArrowheads="1"/>
          </p:cNvSpPr>
          <p:nvPr/>
        </p:nvSpPr>
        <p:spPr bwMode="auto">
          <a:xfrm>
            <a:off x="2667000" y="4038600"/>
            <a:ext cx="1216025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HNF-3</a:t>
            </a:r>
            <a:r>
              <a:rPr lang="en-US">
                <a:latin typeface="Symbol" pitchFamily="18" charset="2"/>
              </a:rPr>
              <a:t>b</a:t>
            </a:r>
          </a:p>
        </p:txBody>
      </p:sp>
      <p:sp>
        <p:nvSpPr>
          <p:cNvPr id="1048868" name="Text Box 11"/>
          <p:cNvSpPr txBox="1">
            <a:spLocks noChangeArrowheads="1"/>
          </p:cNvSpPr>
          <p:nvPr/>
        </p:nvSpPr>
        <p:spPr bwMode="auto">
          <a:xfrm>
            <a:off x="3962400" y="4038600"/>
            <a:ext cx="2586038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Brachyury (T) gene</a:t>
            </a:r>
          </a:p>
        </p:txBody>
      </p:sp>
      <p:sp>
        <p:nvSpPr>
          <p:cNvPr id="1048869" name="AutoShape 12"/>
          <p:cNvSpPr>
            <a:spLocks noChangeArrowheads="1"/>
          </p:cNvSpPr>
          <p:nvPr/>
        </p:nvSpPr>
        <p:spPr bwMode="auto">
          <a:xfrm>
            <a:off x="3048000" y="46482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vert="eaVert" wrap="none"/>
          <a:p>
            <a:endParaRPr lang="en-US"/>
          </a:p>
        </p:txBody>
      </p:sp>
      <p:sp>
        <p:nvSpPr>
          <p:cNvPr id="1048870" name="Text Box 13"/>
          <p:cNvSpPr txBox="1">
            <a:spLocks noChangeArrowheads="1"/>
          </p:cNvSpPr>
          <p:nvPr/>
        </p:nvSpPr>
        <p:spPr bwMode="auto">
          <a:xfrm>
            <a:off x="2590800" y="5410200"/>
            <a:ext cx="1368425" cy="118745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Forebrain</a:t>
            </a:r>
          </a:p>
          <a:p>
            <a:r>
              <a:rPr lang="en-US"/>
              <a:t>Midbrain</a:t>
            </a:r>
          </a:p>
          <a:p>
            <a:endParaRPr lang="en-US"/>
          </a:p>
        </p:txBody>
      </p:sp>
      <p:sp>
        <p:nvSpPr>
          <p:cNvPr id="1048871" name="AutoShape 14"/>
          <p:cNvSpPr>
            <a:spLocks noChangeArrowheads="1"/>
          </p:cNvSpPr>
          <p:nvPr/>
        </p:nvSpPr>
        <p:spPr bwMode="auto">
          <a:xfrm>
            <a:off x="5029200" y="46482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vert="eaVert" wrap="none"/>
          <a:p>
            <a:endParaRPr lang="en-US"/>
          </a:p>
        </p:txBody>
      </p:sp>
      <p:sp>
        <p:nvSpPr>
          <p:cNvPr id="1048872" name="Text Box 15"/>
          <p:cNvSpPr txBox="1">
            <a:spLocks noChangeArrowheads="1"/>
          </p:cNvSpPr>
          <p:nvPr/>
        </p:nvSpPr>
        <p:spPr bwMode="auto">
          <a:xfrm>
            <a:off x="4651375" y="5486400"/>
            <a:ext cx="2457450" cy="155257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Mid and caudal</a:t>
            </a:r>
          </a:p>
          <a:p>
            <a:r>
              <a:rPr lang="en-US"/>
              <a:t>midline mesoderm</a:t>
            </a:r>
          </a:p>
          <a:p>
            <a:r>
              <a:rPr lang="en-US"/>
              <a:t>development</a:t>
            </a:r>
          </a:p>
          <a:p>
            <a:endParaRPr lang="en-US"/>
          </a:p>
        </p:txBody>
      </p:sp>
      <p:sp>
        <p:nvSpPr>
          <p:cNvPr id="1048873" name="Rectangle 1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bIns="46038" lIns="92075" rIns="92075" tIns="46038"/>
          <a:p>
            <a:pPr algn="ctr"/>
            <a:r>
              <a:rPr sz="4400" lang="en-US">
                <a:solidFill>
                  <a:schemeClr val="tx2"/>
                </a:solidFill>
              </a:rPr>
              <a:t>Formation of the Body Axis</a:t>
            </a:r>
          </a:p>
        </p:txBody>
      </p:sp>
    </p:spTree>
  </p:cSld>
  <p:clrMapOvr>
    <a:masterClrMapping/>
  </p:clrMapOvr>
  <p:transition advTm="20391"/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sz="4000" lang="en-US"/>
              <a:t>Formation of the Body Axis</a:t>
            </a:r>
            <a:br>
              <a:rPr sz="4000" lang="en-US"/>
            </a:br>
            <a:r>
              <a:rPr sz="4000" lang="en-US"/>
              <a:t>Left – Right Sidedness</a:t>
            </a:r>
          </a:p>
        </p:txBody>
      </p:sp>
      <p:pic>
        <p:nvPicPr>
          <p:cNvPr id="2097189" name="Picture 20" descr="plat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90600" y="1866900"/>
            <a:ext cx="7250113" cy="9982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875" name="AutoShape 21"/>
          <p:cNvSpPr>
            <a:spLocks noChangeArrowheads="1"/>
          </p:cNvSpPr>
          <p:nvPr/>
        </p:nvSpPr>
        <p:spPr bwMode="auto">
          <a:xfrm>
            <a:off x="3962400" y="4343400"/>
            <a:ext cx="304800" cy="381000"/>
          </a:xfrm>
          <a:prstGeom prst="curvedRigh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76" name="AutoShape 22"/>
          <p:cNvSpPr>
            <a:spLocks noChangeArrowheads="1"/>
          </p:cNvSpPr>
          <p:nvPr/>
        </p:nvSpPr>
        <p:spPr bwMode="auto">
          <a:xfrm rot="969870">
            <a:off x="3730625" y="4135438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77" name="AutoShape 23"/>
          <p:cNvSpPr>
            <a:spLocks noChangeArrowheads="1"/>
          </p:cNvSpPr>
          <p:nvPr/>
        </p:nvSpPr>
        <p:spPr bwMode="auto">
          <a:xfrm rot="-4096117">
            <a:off x="3238500" y="3695700"/>
            <a:ext cx="1143000" cy="6096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78" name="AutoShape 24"/>
          <p:cNvSpPr>
            <a:spLocks noChangeArrowheads="1"/>
          </p:cNvSpPr>
          <p:nvPr/>
        </p:nvSpPr>
        <p:spPr bwMode="auto">
          <a:xfrm rot="21129588" flipV="1">
            <a:off x="4114800" y="4343400"/>
            <a:ext cx="1143000" cy="6096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7C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79" name="Text Box 25"/>
          <p:cNvSpPr txBox="1">
            <a:spLocks noChangeArrowheads="1"/>
          </p:cNvSpPr>
          <p:nvPr/>
        </p:nvSpPr>
        <p:spPr bwMode="auto">
          <a:xfrm rot="-1850270">
            <a:off x="3003550" y="3043238"/>
            <a:ext cx="2212975" cy="24447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b="1" sz="1000" lang="en-US">
                <a:solidFill>
                  <a:schemeClr val="bg1"/>
                </a:solidFill>
              </a:rPr>
              <a:t>FGF8       Nodal        Lefty       PITX2 </a:t>
            </a:r>
          </a:p>
        </p:txBody>
      </p:sp>
      <p:sp>
        <p:nvSpPr>
          <p:cNvPr id="1048880" name="Line 28"/>
          <p:cNvSpPr>
            <a:spLocks noChangeShapeType="1"/>
          </p:cNvSpPr>
          <p:nvPr/>
        </p:nvSpPr>
        <p:spPr bwMode="auto">
          <a:xfrm flipV="1">
            <a:off x="3581400" y="3429000"/>
            <a:ext cx="152400" cy="762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81" name="Line 29"/>
          <p:cNvSpPr>
            <a:spLocks noChangeShapeType="1"/>
          </p:cNvSpPr>
          <p:nvPr/>
        </p:nvSpPr>
        <p:spPr bwMode="auto">
          <a:xfrm flipV="1">
            <a:off x="4038600" y="3124200"/>
            <a:ext cx="152400" cy="762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82" name="Line 30"/>
          <p:cNvSpPr>
            <a:spLocks noChangeShapeType="1"/>
          </p:cNvSpPr>
          <p:nvPr/>
        </p:nvSpPr>
        <p:spPr bwMode="auto">
          <a:xfrm flipV="1">
            <a:off x="4495800" y="2895600"/>
            <a:ext cx="152400" cy="762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883" name="Rectangle 31"/>
          <p:cNvSpPr>
            <a:spLocks noGrp="1" noChangeArrowheads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advTm="25313"/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p>
            <a:r>
              <a:rPr lang="en-US"/>
              <a:t>Cilia in Left – Right sidedness</a:t>
            </a:r>
          </a:p>
        </p:txBody>
      </p:sp>
      <p:sp>
        <p:nvSpPr>
          <p:cNvPr id="10488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p>
            <a:r>
              <a:rPr sz="4400" lang="en-US"/>
              <a:t>Situs inversus</a:t>
            </a:r>
          </a:p>
          <a:p>
            <a:pPr lvl="1"/>
            <a:r>
              <a:rPr sz="4000" lang="en-US"/>
              <a:t>20% (Kartagener syndrome)</a:t>
            </a:r>
          </a:p>
          <a:p>
            <a:pPr lvl="2"/>
            <a:r>
              <a:rPr sz="3600" lang="en-US"/>
              <a:t>Dysfunctional cilia</a:t>
            </a:r>
          </a:p>
          <a:p>
            <a:pPr lvl="2"/>
            <a:r>
              <a:rPr sz="3600" lang="en-US"/>
              <a:t>Respiratory problems</a:t>
            </a:r>
          </a:p>
          <a:p>
            <a:pPr lvl="2"/>
            <a:r>
              <a:rPr sz="3600" lang="en-US"/>
              <a:t>Male fertility problems</a:t>
            </a:r>
          </a:p>
          <a:p>
            <a:pPr lvl="2"/>
            <a:endParaRPr sz="3600" lang="en-US"/>
          </a:p>
          <a:p>
            <a:pPr lvl="1"/>
            <a:endParaRPr lang="en-US"/>
          </a:p>
        </p:txBody>
      </p:sp>
    </p:spTree>
  </p:cSld>
  <p:clrMapOvr>
    <a:masterClrMapping/>
  </p:clrMapOvr>
  <p:transition advTm="44075"/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90" name="Picture 8" descr="head to tail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4163" y="541338"/>
            <a:ext cx="6035675" cy="5775325"/>
          </a:xfrm>
          <a:prstGeom prst="rect"/>
          <a:noFill/>
        </p:spPr>
      </p:pic>
      <p:pic>
        <p:nvPicPr>
          <p:cNvPr id="2097191" name="Picture 9" descr="headtail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460500" y="323850"/>
            <a:ext cx="6223000" cy="6210300"/>
          </a:xfrm>
          <a:prstGeom prst="rect"/>
          <a:noFill/>
        </p:spPr>
      </p:pic>
    </p:spTree>
  </p:cSld>
  <p:clrMapOvr>
    <a:masterClrMapping/>
  </p:clrMapOvr>
  <p:transition advTm="22713"/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u="sng" smtClean="0">
                <a:solidFill>
                  <a:schemeClr val="tx1"/>
                </a:solidFill>
              </a:rPr>
              <a:t>Clinical application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8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p>
            <a:pPr eaLnBrk="1" hangingPunct="1"/>
            <a:r>
              <a:rPr sz="4000" lang="en-US" smtClean="0"/>
              <a:t>Third week of development is a very sensitive period in fetal development. Many factors such as drugs, alcohol or irradiation to the mother may cause congenital anomalies to her embryo.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6" descr="inner cell mass"/>
          <p:cNvPicPr>
            <a:picLocks noChangeAspect="1" noGrp="1" noChangeArrowheads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3962400" y="2514600"/>
            <a:ext cx="3810000" cy="3546475"/>
          </a:xfrm>
          <a:noFill/>
        </p:spPr>
      </p:pic>
      <p:sp>
        <p:nvSpPr>
          <p:cNvPr id="10486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Week 1</a:t>
            </a:r>
          </a:p>
        </p:txBody>
      </p:sp>
      <p:sp>
        <p:nvSpPr>
          <p:cNvPr id="1048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114800"/>
          </a:xfrm>
          <a:noFill/>
        </p:spPr>
        <p:txBody>
          <a:bodyPr bIns="46038" lIns="92075" rIns="92075" tIns="46038"/>
          <a:p>
            <a:r>
              <a:rPr sz="2800" lang="en-US"/>
              <a:t>The blastocyst consists of :</a:t>
            </a:r>
          </a:p>
        </p:txBody>
      </p:sp>
      <p:grpSp>
        <p:nvGrpSpPr>
          <p:cNvPr id="72" name="Group 7"/>
          <p:cNvGrpSpPr/>
          <p:nvPr/>
        </p:nvGrpSpPr>
        <p:grpSpPr bwMode="auto">
          <a:xfrm>
            <a:off x="1600200" y="2667000"/>
            <a:ext cx="4054475" cy="854075"/>
            <a:chOff x="566" y="1574"/>
            <a:chExt cx="2554" cy="538"/>
          </a:xfrm>
        </p:grpSpPr>
        <p:sp>
          <p:nvSpPr>
            <p:cNvPr id="1048610" name="Rectangle 5"/>
            <p:cNvSpPr>
              <a:spLocks noChangeArrowheads="1"/>
            </p:cNvSpPr>
            <p:nvPr/>
          </p:nvSpPr>
          <p:spPr bwMode="auto">
            <a:xfrm>
              <a:off x="566" y="1574"/>
              <a:ext cx="1436" cy="507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Inner Cell Mass</a:t>
              </a:r>
            </a:p>
            <a:p>
              <a:r>
                <a:rPr lang="en-US"/>
                <a:t>(embryoblast)</a:t>
              </a:r>
            </a:p>
          </p:txBody>
        </p:sp>
        <p:sp>
          <p:nvSpPr>
            <p:cNvPr id="1048611" name="Line 6"/>
            <p:cNvSpPr>
              <a:spLocks noChangeShapeType="1"/>
            </p:cNvSpPr>
            <p:nvPr/>
          </p:nvSpPr>
          <p:spPr bwMode="auto">
            <a:xfrm>
              <a:off x="1872" y="1728"/>
              <a:ext cx="1248" cy="384"/>
            </a:xfrm>
            <a:prstGeom prst="line"/>
            <a:noFill/>
            <a:ln w="50800">
              <a:solidFill>
                <a:srgbClr val="33CC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73" name="Group 10"/>
          <p:cNvGrpSpPr/>
          <p:nvPr/>
        </p:nvGrpSpPr>
        <p:grpSpPr bwMode="auto">
          <a:xfrm>
            <a:off x="1676400" y="4114800"/>
            <a:ext cx="2606675" cy="473075"/>
            <a:chOff x="470" y="2438"/>
            <a:chExt cx="1642" cy="298"/>
          </a:xfrm>
        </p:grpSpPr>
        <p:sp>
          <p:nvSpPr>
            <p:cNvPr id="1048612" name="Rectangle 8"/>
            <p:cNvSpPr>
              <a:spLocks noChangeArrowheads="1"/>
            </p:cNvSpPr>
            <p:nvPr/>
          </p:nvSpPr>
          <p:spPr bwMode="auto">
            <a:xfrm>
              <a:off x="470" y="2438"/>
              <a:ext cx="1132" cy="283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Trophoblast</a:t>
              </a:r>
            </a:p>
          </p:txBody>
        </p:sp>
        <p:sp>
          <p:nvSpPr>
            <p:cNvPr id="1048613" name="Line 9"/>
            <p:cNvSpPr>
              <a:spLocks noChangeShapeType="1"/>
            </p:cNvSpPr>
            <p:nvPr/>
          </p:nvSpPr>
          <p:spPr bwMode="auto">
            <a:xfrm>
              <a:off x="1488" y="2592"/>
              <a:ext cx="624" cy="144"/>
            </a:xfrm>
            <a:prstGeom prst="line"/>
            <a:noFill/>
            <a:ln w="50800">
              <a:solidFill>
                <a:srgbClr val="33CC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74" name="Group 13"/>
          <p:cNvGrpSpPr/>
          <p:nvPr/>
        </p:nvGrpSpPr>
        <p:grpSpPr bwMode="auto">
          <a:xfrm>
            <a:off x="593725" y="5257800"/>
            <a:ext cx="4359275" cy="585787"/>
            <a:chOff x="374" y="3312"/>
            <a:chExt cx="2746" cy="369"/>
          </a:xfrm>
        </p:grpSpPr>
        <p:sp>
          <p:nvSpPr>
            <p:cNvPr id="1048614" name="Line 11"/>
            <p:cNvSpPr>
              <a:spLocks noChangeShapeType="1"/>
            </p:cNvSpPr>
            <p:nvPr/>
          </p:nvSpPr>
          <p:spPr bwMode="auto">
            <a:xfrm flipV="1">
              <a:off x="1632" y="3312"/>
              <a:ext cx="1488" cy="144"/>
            </a:xfrm>
            <a:prstGeom prst="line"/>
            <a:noFill/>
            <a:ln w="50800">
              <a:solidFill>
                <a:srgbClr val="33CC33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5" name="Rectangle 12"/>
            <p:cNvSpPr>
              <a:spLocks noChangeArrowheads="1"/>
            </p:cNvSpPr>
            <p:nvPr/>
          </p:nvSpPr>
          <p:spPr bwMode="auto">
            <a:xfrm>
              <a:off x="374" y="3398"/>
              <a:ext cx="1020" cy="283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Blastocele</a:t>
              </a:r>
            </a:p>
          </p:txBody>
        </p:sp>
      </p:grpSp>
    </p:spTree>
  </p:cSld>
  <p:clrMapOvr>
    <a:masterClrMapping/>
  </p:clrMapOvr>
  <p:transition advTm="38688"/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u="sng" smtClean="0">
                <a:solidFill>
                  <a:schemeClr val="tx1"/>
                </a:solidFill>
              </a:rPr>
              <a:t>Development </a:t>
            </a:r>
            <a:r>
              <a:rPr dirty="0" lang="en-US" u="sng">
                <a:solidFill>
                  <a:schemeClr val="tx1"/>
                </a:solidFill>
              </a:rPr>
              <a:t>of </a:t>
            </a:r>
            <a:r>
              <a:rPr dirty="0" lang="en-US" err="1" u="sng">
                <a:solidFill>
                  <a:schemeClr val="tx1"/>
                </a:solidFill>
              </a:rPr>
              <a:t>trophoblast</a:t>
            </a:r>
            <a:r>
              <a:rPr dirty="0" lang="en-US"/>
              <a:t/>
            </a:r>
            <a:br>
              <a:rPr dirty="0" lang="en-US"/>
            </a:br>
            <a:endParaRPr dirty="0" lang="en-US"/>
          </a:p>
        </p:txBody>
      </p:sp>
      <p:sp>
        <p:nvSpPr>
          <p:cNvPr id="104889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5334000"/>
          </a:xfrm>
        </p:spPr>
        <p:txBody>
          <a:bodyPr>
            <a:normAutofit fontScale="64286" lnSpcReduction="20000"/>
          </a:bodyPr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1- At </a:t>
            </a:r>
            <a:r>
              <a:rPr dirty="0" lang="en-US"/>
              <a:t>the beginning of the 3</a:t>
            </a:r>
            <a:r>
              <a:rPr baseline="30000" dirty="0" lang="en-US"/>
              <a:t>rd</a:t>
            </a:r>
            <a:r>
              <a:rPr dirty="0" lang="en-US"/>
              <a:t> week, the </a:t>
            </a:r>
            <a:r>
              <a:rPr dirty="0" lang="en-US" err="1"/>
              <a:t>trophoplast</a:t>
            </a:r>
            <a:r>
              <a:rPr dirty="0" lang="en-US"/>
              <a:t> is characterized by </a:t>
            </a:r>
            <a:r>
              <a:rPr b="1" dirty="0" i="1" lang="en-US">
                <a:solidFill>
                  <a:srgbClr val="FF0000"/>
                </a:solidFill>
              </a:rPr>
              <a:t>primary </a:t>
            </a:r>
            <a:r>
              <a:rPr b="1" dirty="0" i="1" lang="en-US" err="1">
                <a:solidFill>
                  <a:srgbClr val="FF0000"/>
                </a:solidFill>
              </a:rPr>
              <a:t>villi</a:t>
            </a:r>
            <a:r>
              <a:rPr dirty="0" lang="en-US">
                <a:solidFill>
                  <a:srgbClr val="FF0000"/>
                </a:solidFill>
              </a:rPr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lang="en-US"/>
              <a:t>It is formed by </a:t>
            </a:r>
            <a:r>
              <a:rPr dirty="0" lang="en-US" err="1"/>
              <a:t>cytotrophoblast</a:t>
            </a:r>
            <a:r>
              <a:rPr dirty="0" lang="en-US"/>
              <a:t> covered with </a:t>
            </a:r>
            <a:r>
              <a:rPr dirty="0" lang="en-US" err="1"/>
              <a:t>syncytiotrophoblast</a:t>
            </a:r>
            <a:r>
              <a:rPr dirty="0" lang="en-US"/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lang="en-US"/>
              <a:t>They bathed in the </a:t>
            </a:r>
            <a:r>
              <a:rPr dirty="0" lang="en-US" err="1"/>
              <a:t>intervillus</a:t>
            </a:r>
            <a:r>
              <a:rPr dirty="0" lang="en-US"/>
              <a:t> spaces.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2- The </a:t>
            </a:r>
            <a:r>
              <a:rPr dirty="0" lang="en-US" err="1"/>
              <a:t>mesodermal</a:t>
            </a:r>
            <a:r>
              <a:rPr dirty="0" lang="en-US"/>
              <a:t> cells invade these </a:t>
            </a:r>
            <a:r>
              <a:rPr dirty="0" lang="en-US" err="1"/>
              <a:t>villi</a:t>
            </a:r>
            <a:r>
              <a:rPr dirty="0" lang="en-US"/>
              <a:t>. </a:t>
            </a:r>
            <a:r>
              <a:rPr dirty="0" lang="en-US" smtClean="0"/>
              <a:t>The </a:t>
            </a:r>
            <a:r>
              <a:rPr dirty="0" lang="en-US"/>
              <a:t>newly formed </a:t>
            </a:r>
            <a:r>
              <a:rPr dirty="0" lang="en-US" err="1"/>
              <a:t>villi</a:t>
            </a:r>
            <a:r>
              <a:rPr dirty="0" lang="en-US"/>
              <a:t> are called </a:t>
            </a:r>
            <a:r>
              <a:rPr b="1" dirty="0" i="1" lang="en-US">
                <a:solidFill>
                  <a:srgbClr val="FF0000"/>
                </a:solidFill>
              </a:rPr>
              <a:t>secondary </a:t>
            </a:r>
            <a:r>
              <a:rPr b="1" dirty="0" i="1" lang="en-US" err="1">
                <a:solidFill>
                  <a:srgbClr val="FF0000"/>
                </a:solidFill>
              </a:rPr>
              <a:t>villi</a:t>
            </a:r>
            <a:r>
              <a:rPr dirty="0" lang="en-US">
                <a:solidFill>
                  <a:srgbClr val="FF0000"/>
                </a:solidFill>
              </a:rPr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3- The </a:t>
            </a:r>
            <a:r>
              <a:rPr dirty="0" lang="en-US" err="1"/>
              <a:t>mesodermal</a:t>
            </a:r>
            <a:r>
              <a:rPr dirty="0" lang="en-US"/>
              <a:t> core inside the secondary </a:t>
            </a:r>
            <a:r>
              <a:rPr dirty="0" lang="en-US" err="1"/>
              <a:t>villi</a:t>
            </a:r>
            <a:r>
              <a:rPr dirty="0" lang="en-US"/>
              <a:t> form small blood vessels, the </a:t>
            </a:r>
            <a:r>
              <a:rPr dirty="0" lang="en-US" err="1"/>
              <a:t>villi</a:t>
            </a:r>
            <a:r>
              <a:rPr dirty="0" lang="en-US"/>
              <a:t> after the appearance of blood vessels are called </a:t>
            </a:r>
            <a:r>
              <a:rPr b="1" dirty="0" i="1" lang="en-US">
                <a:solidFill>
                  <a:srgbClr val="FF0000"/>
                </a:solidFill>
              </a:rPr>
              <a:t>tertiary </a:t>
            </a:r>
            <a:r>
              <a:rPr b="1" dirty="0" i="1" lang="en-US" err="1">
                <a:solidFill>
                  <a:srgbClr val="FF0000"/>
                </a:solidFill>
              </a:rPr>
              <a:t>villi</a:t>
            </a:r>
            <a:r>
              <a:rPr dirty="0" lang="en-US">
                <a:solidFill>
                  <a:srgbClr val="FF0000"/>
                </a:solidFill>
              </a:rPr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lang="en-US"/>
              <a:t>The </a:t>
            </a:r>
            <a:r>
              <a:rPr dirty="0" lang="en-US" err="1"/>
              <a:t>trophoblast</a:t>
            </a:r>
            <a:r>
              <a:rPr dirty="0" lang="en-US"/>
              <a:t> after the formation of </a:t>
            </a:r>
            <a:r>
              <a:rPr dirty="0" lang="en-US" err="1"/>
              <a:t>villi</a:t>
            </a:r>
            <a:r>
              <a:rPr dirty="0" lang="en-US"/>
              <a:t> is called </a:t>
            </a:r>
            <a:r>
              <a:rPr b="1" dirty="0" i="1" lang="en-US" err="1"/>
              <a:t>chorion</a:t>
            </a:r>
            <a:r>
              <a:rPr dirty="0" lang="en-US"/>
              <a:t>. 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r>
              <a:rPr dirty="0" lang="en-US"/>
              <a:t>The blood vessels in the </a:t>
            </a:r>
            <a:r>
              <a:rPr dirty="0" lang="en-US" err="1"/>
              <a:t>villi</a:t>
            </a:r>
            <a:r>
              <a:rPr dirty="0" lang="en-US"/>
              <a:t> are connected to the circulation of the embryo.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endParaRPr dirty="0" lang="en-US"/>
          </a:p>
        </p:txBody>
      </p:sp>
      <p:pic>
        <p:nvPicPr>
          <p:cNvPr id="2097192" name="Picture 2" descr="http://t1.gstatic.com/images?q=tbn:ANd9GcT8-ohjZV5DFgMC095-JrZdvQMTPwi5qDIgs31yblSVV_KY_Yx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470400" y="838200"/>
            <a:ext cx="4673600" cy="2743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3" name="Picture 4" descr="http://php.med.unsw.edu.au/embryology/images/9/97/Early_placental_structu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19600" y="4279900"/>
            <a:ext cx="4572000" cy="2119313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lang="en-US" u="sng" smtClean="0">
                <a:solidFill>
                  <a:schemeClr val="tx1"/>
                </a:solidFill>
              </a:rPr>
              <a:t>Function of the </a:t>
            </a:r>
            <a:r>
              <a:rPr dirty="0" lang="en-US" err="1" u="sng" smtClean="0">
                <a:solidFill>
                  <a:schemeClr val="tx1"/>
                </a:solidFill>
              </a:rPr>
              <a:t>villi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8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eaLnBrk="1" fontAlgn="auto" hangingPunct="1" indent="-514350" marL="51435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</a:pPr>
            <a:r>
              <a:rPr dirty="0" sz="4000" lang="en-US" smtClean="0"/>
              <a:t>Nutrition of the embryo (free </a:t>
            </a:r>
            <a:r>
              <a:rPr dirty="0" sz="4000" lang="en-US" err="1" smtClean="0"/>
              <a:t>villi</a:t>
            </a:r>
            <a:r>
              <a:rPr dirty="0" sz="4000" lang="en-US" smtClean="0"/>
              <a:t>).</a:t>
            </a:r>
          </a:p>
          <a:p>
            <a:pPr eaLnBrk="1" fontAlgn="auto" hangingPunct="1" indent="-514350" marL="51435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</a:pPr>
            <a:r>
              <a:rPr dirty="0" sz="4000" lang="en-US" smtClean="0"/>
              <a:t>Fixation of the embryo (anchoring </a:t>
            </a:r>
            <a:r>
              <a:rPr dirty="0" sz="4000" lang="en-US" err="1" smtClean="0"/>
              <a:t>villi</a:t>
            </a:r>
            <a:r>
              <a:rPr dirty="0" sz="4000" lang="en-US" smtClean="0"/>
              <a:t>).</a:t>
            </a:r>
          </a:p>
          <a:p>
            <a:pPr eaLnBrk="1" fontAlgn="auto" hangingPunct="1" indent="-514350" marL="51435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</a:pPr>
            <a:r>
              <a:rPr dirty="0" sz="4000" lang="en-US" smtClean="0"/>
              <a:t>Respiration of the embryo.</a:t>
            </a:r>
          </a:p>
          <a:p>
            <a:pPr eaLnBrk="1" fontAlgn="auto" hangingPunct="1" indent="-514350" marL="51435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</a:pPr>
            <a:r>
              <a:rPr dirty="0" sz="4000" lang="en-US" smtClean="0"/>
              <a:t>Excretion of the embryo.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 descr="http://t2.gstatic.com/images?q=tbn:ANd9GcRQxtHSjUVttU4wuL1vxDP25e7DAxivetYNrswDL2DqTsA-kJGd1Q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57200" y="838200"/>
            <a:ext cx="4075113" cy="2895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5" name="Picture 4" descr="http://t0.gstatic.com/images?q=tbn:ANd9GcTkUOkxH7CQRrUgq4NIubvGcsoc35Mp72h1fAlv7moJVJRjkd4C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05400" y="685800"/>
            <a:ext cx="3598863" cy="2971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6" name="Picture 6" descr="http://t3.gstatic.com/images?q=tbn:ANd9GcTc8bj_EHGP5YJPZllEC_aeSBjXqLuHIv6I26dfP7bRjTQBsIe3z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222750" y="4016375"/>
            <a:ext cx="3603625" cy="27114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895" name="TextBox 7"/>
          <p:cNvSpPr txBox="1">
            <a:spLocks noChangeArrowheads="1"/>
          </p:cNvSpPr>
          <p:nvPr/>
        </p:nvSpPr>
        <p:spPr bwMode="auto">
          <a:xfrm>
            <a:off x="990600" y="304800"/>
            <a:ext cx="2057400" cy="5842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sz="3200" lang="en-US">
                <a:latin typeface="Book Antiqua" pitchFamily="18" charset="0"/>
              </a:rPr>
              <a:t>1ry villi</a:t>
            </a:r>
          </a:p>
        </p:txBody>
      </p:sp>
      <p:sp>
        <p:nvSpPr>
          <p:cNvPr id="1048896" name="TextBox 8"/>
          <p:cNvSpPr txBox="1">
            <a:spLocks noChangeArrowheads="1"/>
          </p:cNvSpPr>
          <p:nvPr/>
        </p:nvSpPr>
        <p:spPr bwMode="auto">
          <a:xfrm>
            <a:off x="6477000" y="304800"/>
            <a:ext cx="1541463" cy="5842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sz="3200" lang="en-US">
                <a:latin typeface="Book Antiqua" pitchFamily="18" charset="0"/>
              </a:rPr>
              <a:t>2ry villi</a:t>
            </a:r>
          </a:p>
        </p:txBody>
      </p:sp>
      <p:sp>
        <p:nvSpPr>
          <p:cNvPr id="1048897" name="TextBox 9"/>
          <p:cNvSpPr txBox="1">
            <a:spLocks noChangeArrowheads="1"/>
          </p:cNvSpPr>
          <p:nvPr/>
        </p:nvSpPr>
        <p:spPr bwMode="auto">
          <a:xfrm>
            <a:off x="7467600" y="5722938"/>
            <a:ext cx="1381125" cy="5842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p>
            <a:r>
              <a:rPr sz="3200" lang="en-US">
                <a:latin typeface="Book Antiqua" pitchFamily="18" charset="0"/>
              </a:rPr>
              <a:t>3ry villi</a:t>
            </a:r>
          </a:p>
        </p:txBody>
      </p:sp>
      <p:sp>
        <p:nvSpPr>
          <p:cNvPr id="1048898" name="AutoShape 9" descr="data:image/jpg;base64,/9j/4AAQSkZJRgABAQAAAQABAAD/2wCEAAkGBhMRERQUEhQWEhUWGBgWGRUYGBobFhYYFxgXFRsaFxkdICYfGRslJRoaIi8gIygpLCwsHB8yNTAqNyYrLSkBCQoKBQUFDQUFDSkYEhgpKSkpKSkpKSkpKSkpKSkpKSkpKSkpKSkpKSkpKSkpKSkpKSkpKSkpKSkpKSkpKSkpKf/AABEIAKwBJQMBIgACEQEDEQH/xAAbAAADAQEBAQEAAAAAAAAAAAAABAUGAwIBB//EAEgQAAICAAQEAwIICgkDBQEAAAECAxEABBIhBSIxQQYTUTJhFCNCUnFzgbEHFkNUYnKRk7PSFTNTgpKhwdHwJHSyNGODouHx/8QAFAEBAAAAAAAAAAAAAAAAAAAAAP/EABQRAQAAAAAAAAAAAAAAAAAAAAD/2gAMAwEAAhEDEQA/AP3HBgwYAwYMGAMGDBgDBgwYAwYMGAMGDBgDBiBxfxlFBIYlR55FFskejY8tLbsoZzqXkW25lsAEHHvhPi2KdxGyyZeU6gIpgFZinthCrMjEdSA1gEGqIOAuYMGDAGDBgwCvEeKRZdNc8ixJ01MQBfoPU+4b4V4R4nyub/8ATzxynrpVuahtek7176xn/C2WbN5qTOzKrFS6wmydEbhNIVTsjaRqYiyxlO9KAGfEvCY55AsLlMwpWQ6AA/LRtHYaVlojuNSmm5SCA1eDErw1xY5iAM40yKzxSCiKkjYo1A7gGtQHoR1xVwBgxBzni1IpmiZG5XC3Y3UxeZqH96kr1IOPGW8bQOBSybkVy9bICk70tk9/T3iw0ODEFPGULNGoD6pCgAIArWVq9zXK2ofQR1x8fxjErsrKwKmQHob8uQx7b99LGjR272LC/jP8f4hI08GUiYx+draSVa1xoqsVCWCAzsCAaNBXreiO0HiqKSREQMS7abNAAaS4PWzYHTqO4GJ+diP9Kxg6gXjR1PySsPwhZAfUgzR0P0yexwC/DuBGYF4OJZllXVHuSeYVzHV7RGxBA0kG6IOKPAOJTLNJlMywmdBqjnChPNUBC4dBsroZEutiGBob468bmkgRI8rGF1E1pTYGxQoChZNk+it06hGXKgcYjK+00EkjG+gBjiCkdgeUjbfS3pgNVgwYMAYMGDAGDBgwBgwYMAYMJji8Z6Fj7wjkbbbELRwf0rH+n+7k/lwHjjnGY8pA88t6EAsKLYliEVVHckkAe84jx/hAgEscU6S5R31gCZQAGV44wupSytqMi0ykqd9wdsNeI3gzGWeKVHkRyiFQrobZwFKmrsGjYsisZ1+DZAsVd8zIwDK0jszFmEyzsGJ7hsoBsAtCh1wGgfx5kQCRmEbnEYAslnIYgLtuDpam6HSd9jjnl/wgZFkVmnSMmNJCrHdRIIyASLUsPMSwCa1A9CDiBk+E8LiaN0aZioBQW7aEZZoUiArlUedLSne+pNDC8Ph3hYKqPhFJ5YQcxGtRECwFf1hXLpqvsCQBZwG64Xx/L5n+okEnKH2v2Szpe4+cjCuoIN4oYynCc5lMqWEcszK2ohTqaO2llnZ12rrIQW9NA7YrfjJD5PnEto2F6WN9egrcCjv7jgKuDEc+LMvuCzDSaa0alN0QxqhXfHObxjl1rdiCQLCNsWUsnbqwGwHqOmAuY8yE0a61t9OJUPimBmCgvzEAHQwBJfyxuR67Yr4D858PJJ8Ey0kIMmafS8rMotDNbsVBBAjZixZxuxFFgdl1PH/DmXnZWciOUmkewGLAbV0OoVsykMK2IxP4v4bfLO+ayI5yfMfL3yyH5Rj+Yzd19lzWwanFLLRZXP8AlZpPjNG6k2Cp2YalNFW6GjXa72wBwDiEod8tmWV54gGDrsJomJVXK/Ja1KsBtdEbMBi3jKeK1MGYy2bDaUVljl22KOdA1HqF5y1/ORB321eAMGDBgMZwVpco2byyqCyVNBdnzI2JUkAbsYwEUqN7r54xT4fHEyvnXRkcxsHF+yE5WMZFGjoFG+nSiTbvHvD8WbQLJasp1JIuzxt6qTt7ipsEbEHEXgGZmeSXKZgBlVXRjqJthoJK3bBGSWNqJYqSy2QBgPngrKiaOeUuzLLOzKUmk00I4kIDBucBlYau9Y0X9Fp6y/vpf58RfDTPlppcpMBzM88Dj2ZUYgyivkurtZX0cVdGr3EMwY42ZV1EDpv+01vQ67b7YCbns9OsmlcsHTUBrJ2IKjfoTtuCTtt78JpxbM8v/R9dO/SrNHtfYVtsKJqqx2k8TspA8rWBsziwtkAqRak0RZN+yATzbX4XxY1Etl3FH7dy9AivapQa6cw3wDXCMxM4bzYFR1VNJOwZitkXRIojsCBtucMkTf2MO+/9Y2/T/wBr3D9mJUPi9iC3kPooaWFkEkA9a6b1frt78fB4vcAl8u+3YA3dnbcdQBuPWhe+ArATXfkw2LN+Y3U9fyXfGX8aZycTZOoUZ0d5RplNqAvlWSUGxaVFoXeqqxUHi1i39QwG25vrqdTqNUFGkcw1dfdjlnVB4rly45Tln0g9PMEiEEjvQ/YSveiAuScTVIZJZCoEQYvpbUF0DUQSQN67EDEXwbk2cy5yX28xp031EKWV+gEsxH6Oi97xyfgkfmDJID5X/qczdXKGYqkbUBYYoS3qsdG9ZxrAMAY5z5hY1LOwRR1ZiAB9JOwx0xC8b8EfOZGfLxlQ8gUAtsNnVjex7A9sBVy3EIpK8uRHsahpYGwDpJFHcXtfrhjH5xm/wazRSE5OQEOtSM7mORi+YWV9PkqqqKUCgAvqDeOcfgviwRwc0DIYI0EvnzWGWONGj0Vp5mV2872xq6YD9Lx5RwwBBBB3BG4IPocfnuX8FZ8lC+ZfSDENPwmU1H5maMqkgLrOiSJQx35euwJX4b4H4hEMqodVSCFYmRc1PT1DOj9qUM7RsCoBQDa9IwH6ZgxwyMRWJFbYhVBGovuAAec7t+sdz1wYBDJ5spDCFXWXJUCwBsHbc/Zhn4TN/Yj94P8AbCWU9jK/rP8Aw5cMwrJIXPmlAHZQAq0ANu4JwHLiM0hjOqFa1LdjzQBe7aAAWrb7+2Jh4k97ZNXUBksKd2HKwFKdKkUtHuSDQUnFjP5OUwlUkYvYIawhoEGrUDbbtR36jE8QZ8gHWgrbTtuBdkEqd+lE+4kdRgFTxeRI9T5JeRSNgwAChWIFx7LZ+3Sas7Y+jPyHVeS3J0qyhgdNeukEEncHbqL0nDMmXzzG1dVosADVH2GVmpbO4de1ijW5x8XKZ8avjV33AOna9AAvy6sUxO1Ek1W1ApDxOVQLyN2EU6UYDZdN2UuhsKI2AbqKutwV/NWTzIFhBYEKVosCi7tYom9Q27AYRiyvECSxkQdRo5a6tvstA+zp61vqvpj58A4gLIlUnet9rNdBoqhvsb36VgL7ZCM9Y0Pf2R6k+nqSftx5PDIv7KPuPYXodz272cT+FwZsSXO6ldLDStVZ0EGtN7Uw69+mLOA5DKJ8xf8ACPW/v3x1wYMAYwmd4fNDxB4oZBGmZikKJVDW2p5CHG40sA1b18IYit73eIHjHhPmwiVCVmyxM0TDY2FIZb9HUlfSyCbqsAl4pzAyvDGilYSSSR+Qt22uR10gV1ar+3bpeNRApCqGNkAWfU1vjH5POfDs1AxNRJl4My17BmkLsigHoCyBz9VH676LM+JMrH7eYhU+hkW/2XeApYMRz4tyvaQv7kSRyfoCqbwN4mT5MOZf6MvKv+bqowFjGRzs/wAE4oZX/qszCiA9xLG7aqHclTGaG5CMQDpNVTxbMt/V5Nh75ZY0v/AZD+0DC3EIM3mYykmVyuk0eed2ojoQFiBBHYhgR2wEPiGTOWfIky+Y3wrXGw3BWZocu636Msrvufa7nbG3zpfy28qi9HTfS+3cffj89ymVzFZJV8smPNZyMK7yNHyGSRFLEF2CmMkX3RfTGw+CZ1/bniiHpFEWYf35GK//AEwCQHEaNCMaiSfZtSdQoHYEABdzvddReKeVllRYhNRLM6sf8bJ026AD7RjieAykU+dzBHoBAl/asQb9hGFOKeEMt5TOyNOyAODM7yk6CHqpGI3qth3wFuTiES9ZEX6WUf64Um8UZNPbzUC/TKg/1wQ+G8mBa5bLgH0ij3/yw7BkI09iNE/VUD7hgJf465P5M4f3RhnJ+gIDeI3iXiRnCSZbL5p5YW1AmIxKyBlZ0ZptFBtCkEAkMqneqO0wjx1qy056VFJ6n5DdhucBBhzs0mckbKrEVly2Vl1Ss4IVmzGkBVU6u5PMOuPniRc9DlJ5/haq0UbyBY4ECkqC1HzDISPoIx3yYEE2WkYhY5cskGokEK8VyoCw23VpN+nKPUY8+OuKRHh2aAkVi0EtAG75D6ffgO/iqTNRojZW5GaWNWUuiqIywDaSVJ1HoPS77Viu0ohS3dmFgWRbWxCgAKu+/uxE8XcdaJYhCsczGeJXUyhDGusHWdjsCBfoDeLUsceYSg2pbBDI3RlIIoj3jAH9Lw1q81K2PtDuNQ269N6wJxWElgJUtDTcw5TV0fs+44STwnllvShXUCppmFqeqnfcE7/TgPhPL2Tpbf8ATbsNIHXoATQ9+AebikINGRASocWwFob5ge42O4x8k4tCqljKlC/lDsNRqupresKv4ZgKquk0iqgGpuiatPfcjU3X5xxw/EzK1Wg0K21tXKAB367deuArRZxG9llNddxYvpY7YMJweHoUJKqRYANMw9nYdDgwC+U9jK/rP/Dlw9w38p9Y/wB+Ecp7GV/Wf+HLh7hv5T6x/vwDmDBgwBgwYMAYMGDAGDC2e4jFAuqV1jBNAsQLPoPU+4b4QOezE/8AUJ5Kf2synURvukOzfa5X9U4CrLKFBZiFUCySaAA7knpiS3iVX2yyPmSe68sX2ytSkfqaj7sdIvDcVhpi+YcG9UralB7FY9o0I/RUHHfOx3NAdKmmfcmitxt7IvmJ6dDteAU+C52T2pooB82KMuwH1khon/4xjzL4UjkDCeWfMBtiJJCE/doFQ/apxbwYDCeHOHwvNEssUbH4IISrorU+SlaBtBI2HPuPTTja5fKJGKjRUHooAH7BjIZ5AiZiZRRy+eWRGHYMMuJh+qweUH379hWl4vxcQBAB5ksjaIogaLt1O/yVUWzN2A7mgQoYMRTks63P8IjR+0Qi1QgehJIkY/pAr+r2x7/pDNDY5UMR1ZZl0H3rY1fYQPp74CvgxJHiWIbSB4n7xsjF/s0hg496kjCPGPGaRxO0UU8rBTXxMioG9ldbOFABJ9+wPusJ7jTlZMwLIizsuYFfMSdopa+lPNP242ZYDrjCcYWePJZrLLGRDBlgvnEU0h28wi9ja6yT2JG/UBDPcCzCqhzTMyk71RQXShRpUtHZKk0wBpuZSQcB+hf0jFQPmJRNA6lon0Bvc4Vn8R5ZQS0yBQLZrtVBNAsw2UE7C6vtePz/ADSo0s1xkgj2JXkQykAixIUKur21CxVSW1E0tm8t5ahHEexW5WRrlAZ5CGBcDS4DEnVpBvSAQTgNxwzxVl1RYyzakDKQY5AQkZZQzArYFITfuPocd5PGeXChgXcH2dKkl+UOdI9ykNvVg7Xj860rQYRx6NVlfLQqj7qWRfMA1WCDIukaYVazZOPizq0YPxTVS18WGZmjZraUBtZNqTqAJc2dLquA303jqHpGCxvTuQAvtAlqJYKNLAkA1Q2og4jcZ8dyeTJojj2Rg1sfaKWNjparNWAQSNiemOHhLhKzSc51UtyaZJKLBBEYyKUaeawaJOlgS3tNpOK5SMCHLQoiCaUMwUUAkTCSQmutlVjP649MB1zGRhkhOQ8znWJKPy000I5R21Kyhh7wMYTP+FS/DczmZJLcRTErVlZEDI4LnewVK+lX6m/0M8JT4Z54YCQxaGXa2UGx36WfTqBuN7yfi+OODKZ2OYUSuZly8hvSxnDs8eroJAWYBT1BUizdBpPFnBxmYo1aSWPTPC4MbaTYkWrNGwLuvUD0xcGEuKewv1sX8RcO4AwYMGAMGDBgDBgwYCLlPYyv6z/w5cPcN/KfWP8AfhHKexlf1n/hy4e4b+U+sf78A5gwYMAYMK5/icUABldUB2F9WPoq9WPuAJwj/SGYm2hi8lf7WcUfpWEHUf75T6DgKWazaRKXkdY1HVmICj6SdsTTxKafbLJoQ/l5QQP/AI4tmf6W0r0rVjrleBIriSVmnlHR5KIT6tBSx/Sos9ycN53OrCup9lsAnsL2BPuvb7cAvkeCxxtrNyynYzSc0hHoD0Rf0VAHuxQxLHiXL2QZKYEgqQ2oMK2quu9bdTsLwS+JIF6vWzMTpblCtoNiru9qrscBUwjnkuWDkLaWdtV0Iz5brZHe9RFe++2GMpnElUPGdSmwDvRokGr6ix1wtnowZcuSHNM9FfZW43Fvt07DpuRgH8GDCuf4lHCBrO52VBu7n0RRux+7vWAy3DeJRuoykqFlzPwlmO4BEk8ooV19OoItSLF6XuG5BsrKz5jzMyxGlMzpLMsdL8WyKPi91slRTnc1sob8Kwr8EgtadFKmwNSyAlJBY6cwYbHfDTcZT4SMuFYsVLFhWlao0d7uiD07j1GA7rN5qo8Ui6LsmtQdaIKg2NJut96oisdppNKkgFiATpFWaF0LoWcSYT5WdMa+zNG8xX5rxtGjN7g4dftQnqTiplswJFDLdG+oKnYkdCAe2A9RPYBorYBo9RfY1teJ3iYj4JNfUoQvrrOyV79RFe/FDMRllIVihPRgASPeAQR+3EiK83NqJrLwvSgflpYyQWb9BG2A7upPQLYUps3HrWJiNThqUi9QA3vt0vY9aPocQM5lXyaaQS+SBBI065MugNlaIPmQVt85B01D2aWY4HqzceYv2FIre9wy9L0n2rsixRr2jiqwFb9O+AwviLwww5suH0PTfEg+YulkZVTTIoKnnO4I69SQcZuNpAyeW4JuRVEaoYtKMHUeUFIDUQmpWIDEKbF3vvDvEPLyUGpX0rlkk1Vy6QOVQb9uq2x+fZzPaqYiNo9R0glmiDAAUFZFVCK2Ac0F5rFAhwijkWk1SAhrDKdOmRFkBCSCJAOa08tipDLpOwsUMxmmCUp0chN3mGVgisqRsQNlBJpRZ5mH0+XRg+0dhFtvLSSyrK5AUgtXLqqgx0ows3bLxZhFkLG3cBdR7yFjIULm6eyqDYiwvXlAIa/wojecA3nDTr5JvL5BSLSslsSOUFWZhRBu6xXGVSPPxiNQAYcwzBQAFLywMWNd3IP06fpxmfCeeVJynmI0jAoAZWkYMwDAMjG0C6d9PqBuACNVCCM7zkajllAoEK5WQ+Yd79nUlC9vMPXAe5OBXm1zAeqWite1sy9b2HMDVdVGIXjjjoaHPZXQbXKSSaie2n09O131BGLw47WbOXZCti0e71HTrNiuUe1Rs3obpWFfHaD+js4a3+Dyi+9aTgKXFPYX62L+IuHcJcU9hfrYv4i4dwBgwYMAYMGDAGDBgwEXKexlf1n/AIcuHuG/lPrH+/COU9jK/rP/AA5cPcN/KfWP9+A6Z7iEcK6pG0iwo6kszbBVAssx7AAk4nnMZmfaNfgsf9o4BmI/Qj3VPpckj5mF/GHTKf8AeZf/AMjjQDAI5Hg0UR1AFpCKMrktIR6FzuB+iKHoMPYMGAMLcSUGJ9SCQBSdBFhivMBX0gYZwYDHpxHLsz6smQQSzMV2Y9yLFkiyT6DfH1c/lzROSPOY1vRuVY1fTaquvt9ca/BgFTkyqqsRESi+UKCPs9O+E83l5NcNzNes1pQUT5Unt/o1f26cVsJZ5iJIN3FyMKX2T8TKaf8AR2v9YLgOHEJJIY2kMpbSNlEY1MTsqrv1JIA95xNOUmy8ZkMivmpdK+wOaRuiA9REu5odFVm62S/4iP8A6e70/CItVf3tN+7Xoxz4pB5cuXkLMV+Eb2SQvmQvCoX5o1FR9LH1wHbhHDWhVY/O16d25ACzMS7E77aiSce+JZ1IWBWMSTyDSiKAHcCr1N8mNbFsdhY6kgEyPBxFPNNqLGXTtXs1fe9/9KwnwLMo8skzEap3dIr6mGDkoe4trf8Av4Bjg2UKPI0tvO2ku+kiOubTHET1RN/tYk7tipIDR0kA0aJFgHtY749Y5xuxLArQBGk3eoUCTXbex9mA8MHEfUM4XqBQLV1rsL7YS8LafgWW09PJiI+1FP7cVMR/DnJ58P8AYzMF/UkCzqB7h5hUfq4B7ikMjxOsT+W5FK2230WCAavejXocSM8kkGU8rzC80xEMZJLENJteoi20LqkJNeydgKAe4VlZ0knMrhkZwYxZJA3vr0HQaRsKPrZ4R1LnmJPLl0CIO3myjXIfeQnlgHsHb1wEHxRmVpMslCOMKFBLAM0ZWtLrQVowp6sANyaCg4V4R4ad1STzqKMQrq0jFhGzxgCSwwTS2ml60vfUMTOIu65uXzNelTqvW6prDExi0sAtcnKCoZnrua/RFjCjStAAUFA2rYAUO23TbYUNrOAyee8FOSXEpZ9yw3BaxIuksWJZeYUrMb01dAFM3NkJY2iWdeztoAkCwKBpVkkunKaYypZyosqSg0tj9Hi4vC0piWQa1OnvWr2ioboWA5iqk7VYAG/rOZCOZCkoDKdiPQEEEg9jR67HffsMB+f5fxA6GIgfFosRZFIOlYgj0VCajpZjQL9WSiRd/oueywzCJJC4V0OtH6r6MrAHdWFqR22I3AxmM54OkDK2XzHllSpUMoIAUewFogC2JHLQY9DsF68O8N5jLRhYcwqHfUuknUaI5jZBN6RqVQToArc4CxluOyMgkOXMikWskDB7U99LiNx9ABwr4q4kk/Cs60ZO0MykMpVlZVIKsrAFT9PYg9CMdOHcbmSUxTgMAVHmLvQcqqajpUNbHTYAr0NMwj+LnKQ561KDMZWZqatQfLgR7EEghlYMB15T9ADXcU9hfrYv4i4+8UMojuDdwRymgGF0QSemxv7MfOKewv1sX8RcO4DOLJxBWPKri6F6OgqiaIIvv1q9gemGctnM4WOqFVGhq5h7YGwNMdif8sWsGAz/AMIz4JIRWBOwIUFaVK2Eh2Zi17kgAnfZcC5jP2B5ce5WztSghdW2u+U3Q31b7ihegwYDllWYohcBXKgsB0DULA+3BjrgwEXKexlf1n/hy4e4b+U+sf78I5T2Mr+s/wDDlw9w38p9Y/34CX4w6ZT/ALzL/wDkcaAYz/jDplP+8y//AJHGgGAMTM3xR/M8qBVkdRqcsxVIwfZDEKx1t2X0BJra2OK58QRNIQW01SjuSQoF9tyN+3XC/CchLEFBKEMZZJKBsySSeZym/YWyu4ugvSsAtNw2kaXNSylupELyqkY9ESMgtXdmBJ36DYe/gWbisRSpMvULODrHu8xOo95Ukep7Wccm16xWny9Jvrr1WKo9Kq7+zATRxyQDnymYWhZrynHvrTIS30VZ9MOZDi0M9+VIrla1L8pbutSnmXoeoHQ465mR106E12wB5gNKnq2/WvTvhPiXBRKwkR3hmVSqypXQ76XVgVdb3oj1oizgKWEs/LUkA16NUhGmr8z4mZtJ9Omq/wBGu+OPBuKNKGjlXy54wvmJ8k6hs8Z+VG1Gj1FEGiDjrn3qXL7kXIwoCw3xMponsNrv1AHfAe+LZHzoXjvSWHK3zXB1I391gD9mEI4jnMsWLshkReWgRDLGxJI2skOBsTXIOm+LWIuQn8p80gVnVZFcBdyPOAZhufnFnPubAeJc/mnXylgaKU8rTEoYU9XSm1P+ipUEmtWnfHjiHEUyUcWWhFvpVI1JHsikvfq3cDa6NkAEi87gAkkAAWSegA7nGV4WxnzMk7WAvxagh1oXaUjAUQGbnAN+bQO1APkbZ6Ehi3mA6dQOpq3Yl2AsrsQKjBAK97NX+E8WTMRh1sHoVN2D9oFj0boRuMeR/oPuPb/LY/R3OIvDpBls2yE8k1aSZLOpi7Kqoeiin9nbmBrqcBpY10BizlhbNbUNIO9bAbD37+pxM8OAuJcwRXwh9ag9REqrHHfpqC667a67YPE2tsrmkVCby8lNY5mKsNAHW/f78PgiWH4ttIdOV17Bl5SPosHAd0lBuiDRo0eh9D6HEThsCjOZlXUFg0eYjYgEgSRCBtJ6jeFga7EeuO/BuDx5KJhqAHtM52G30k0OptiSSSSSTeF+P5ZjozMIMmlGR0Q80kElEmMj8otBl9eYbFgQEHxvAEzMcxBGhSx0sBrAVtQfSusWmsA79B21Vc4JnBJD70Gh+4tdIJVvlKa2J2IvoBib4tiSXJ5d4WDi0Mbsb1DQWUksVJ9kEkspqzuaBhy8TfLvYJidNCOJHADBQDYXWydZAxVdyNxpIIwGtzfBva8tVGslnib+qlYtZauqPe/mJvfMQdhjnw3iO4RtRBbSjPQdXFsYZu2sXqDfKG+5os9ks4sgu+jFWomtStvRI3G936nueiuZyq+dH/7p8uRezqqSOGFbq6FRTDpuLJ3AN5nOLHV9TQVQLZjpPsKN/U+g9epEnPcQnEsKqqf1qq8IHmSLEyMuqQryx1s1DqAQG6475XLqzN5JZE3QylmaaXTtSOxJSIEUK3YglaA1F/L5dI10oABv9pIuyflEmySeoF3XUInjeBmijaPSsqTIymlLCjbVZGwABq99OwPKDx/CVMHyw07gwZuSx6DLMlntp+MArrbL2Bwxxh/PzCQIwtXAYDQzAMNZLKwJUBQGBAvWUO2mjw8ZKHy+cCjkyuUkjH1kkYJW/wBFAn7z3YDU8U9hfrYv4i4dwlxT2F+ti/iLh3AGDBgwBgwYMAYMGDARcp7GV/Wf+HLh7hv5T6x/vwjlPYyv6z/w5cPcN/KfWP8AfgJfjDplP+8y/wD5HF8YznjcsEyugBm+F5egTpBOo9SAa/YcOLwd5iGzZRwBywoGEYJ6lyx+MPYWAACdt8B5lcZqcIpLQRbyEVoeVWQomr5QWmLAbXpBPVcVI1fWxZlKGtICkMu3NqNkNfbYV78fFySAoVGnQCqhSQoBrbSOU9BVjbtVnAM4vmGPfWFD9DWkkr7VVdjpd4BPjcyQhZ2DMyWqKGYKxfbmA2I2ssQdIBOIfCPGxZkMxjEUlhZFsKDaKtkk7MS1EWpAB1bml/E/F/Mm8vdkRloBGZWfnUsajYOA1JpFsGFgWBWahZyoZWLSyaDruNGIVToKhjpco6NbGiLNMCScB+tCQEagRVXd7V1u/TH1WvcbjH5/4X8QwgtBIdccraVB5lGpFJBXTVFiw6k9Lvdzv40CgAAAAUAOgA2oYCTxHh/whRLGDFmIy3lO4IIKsQVatzE+ncd1IIogEcY/EKvJDHKWys2o3C42lqOSxHJ7Mij2rXfZbCk1i9iTn5o5HjRxt5xj0vGCsjCB5OXV2oE6he6keuAaz/E0hoG2dr0Rru7kfNHp6k0B3Ix54Tk2RWaSvMkbzHroCQqhR6hVVVvvV98fIcpl8uw0RxxNIdI0oAWIBarA9xOO5iCGSTnYkAlbLeyOiLdAn3dTgJviLMskUgbTT6Uj9r2iLPmbHl23odLx44HlwkCUK1BXIskjUNhZ5jQpbvevpOEvFspl8mIa1MguqYFGcqi+YVYaAQ0o3JBOxDdMWlGwoele/r2//gofN6h9/wBvdR5T9n/PQbxvFEZCJKNjG6kvYGhNrZiynlU6WO24DbgMcWP9uv2H1/bv9vYYT40vxD7suka9rDUlSbXdHbqb3IJBO2AqZDMeZFG5FF0Vq9NQBxM4E/kMco1jywWhPZ4LpQD6x2EI61oPysdeCIJMtGCWUqd1DbqyMeRiuxAqjWxHqDhjinCxMF5mjdDqSRa1IaIOxBBBBIIIog+oBAfeL8OM8egNoNhg1WAVNjax9m4o0e2OnD8kIYwg3qz0rdmLGh2Fk0PTEjN5jOxAanyxXUAZikg0iju8euh0AvWBv0GJkioxkfN5tszAFWxGrJAp5tWvy9nT2eVmbveA9l1GQmNjyjPI0W2pXjabVRUbuhJchV3ZarrjKymAy1cTpzAqIZY4lfWylaDMxJWQlrA0KoFgEjGl4vxjLNqRYwuuNoy1BqSJqpY1blKlyQTpqtrNDGbQKxLSHbXRHlPCw0GcqyMrC2OkNp7aQprScBpPB07B5I7ZgtUztdqulUKH2tDA2Ne9q2k9dNPPzEOSOseXldfcxKqp/wAm929D1MfwgS0pZgeZDbFNBdgyRy7amPK6tds1mUkHd6p8WO0wq7hQEdjqlKnrtRuvs7CsBUy0GhFQVSqq9jsEr6Og932Abp8a4p5KXYUm+Y6isYOhSzUCxALIKrcmzQ6P+u32/Zff9u47WewxDy2WGYzzEjUsNdQQBYqlJamBfUSCCQ0Qs2AAHzhcgykU0sgJnMCztHzUFRNIUOQBqLaife527njxzRHwrOQeYrzJl5Gmo7mSRS7sR1osSfdsMX/Ei3Afm64i/X+rEqF9h20g37rxmfGs2SOUzWYWaIu8EsakSLTsyVQF7tsBX+V4DW8U9hfrYv4i4dwlxT2F+ti/iLh3AGDBgwBgwYMAYMGDARcp7GV/Wf8Ahy4aijmQvpWNgXLAmRgd/UaD9+OWSypeGEhtJQlgavqHXcf3sM/B5f7Uf4B/vgMlxniGZpDnIooI0z8PlOsl64wzczgjl+m9/mjvscjFGEHl7o1uCCSDrJckEnobv09MYfxLwrNBefNCUSZ2DyV0ACDcii25bf5JFD7cVI+B5rfVnHBojkHQErQqwuwBAOlfaPcBgGlyWUWJAiliBe7MWbck7sdz1xJ4z4qihJjRgZtLlQfYBXSOdiQBuyiruyBWE14FPa/9XKwu6JajzE7EOGIraiegFUbLKv4NDEs0zlmrU45XJV/MDFr2IpRfXSAMBkrE+ox0S4f4xdBcszBlGoL7eoOmrd7KhW3Jx1zQ8sOSG8xRr0yBnlQUSL1aRaIxYr7NsCtsCDqT4Jjaw7E0HApQCA9k+1roqDpVl0lQask7MQ+E4kWlLgHVe6cxZQpJ5epAA2qu1bnAYyPMliy+YGZfKUfGM8SB3dkbaJilfJVr0sOrC8a3wh4zWWopOViW0trDowJ5VDE6jsQLI3NC7Ivs3hSM9SxClSBpjsaKC3y9PXoG+VY3K/4jxalYMdW25VDaqxYKNh9JPU0CfZXAazLZZYwQt7szGyTuxs1Z2HuGwwtxH+sy/Pp+NO2knX8TNyk/J+df6IHfGfXws+9Zh6IVbrnOlmbncMCxbYNfyegUnC2b8NOvlqJXUGRrEasAfMWT2xrPKljSdtJC3qwGxhmcu4KaVXTpewddizt1FdN8ceJ8VWFTsXeiVjUEs9dgB03oWdrIHUjGfXww3LeYkYe8kk0VYLZYgrtWlg1gkb+0OuX8KwpdgvWna9K/FsxU6Vre3bc9b9BgOPB8q08ozM2/QxHbSbLAOo0h1QrpIVid9z0s3h06+n+p+jp6/T0oY+olUAB9HatXb/8AK6fQMfB0+0feTv8Afvv360MB9v39v9O/f9v31XmWMMpU7g2CK9RR7/Ztv26m8egPd2H/AIn7f+et18PQbetdPSu23Tbb1odzgIfAM+uWnkyzmhZZSwVe6qunTQ0lSgsgWwbdiTWnmy4fTZYaW1DSxWyARTUeYb9Dt09MR+K8KE46shUndT60CriwHQ/NbY12A3mpluIQAhJFnFUAx52pQoPPsGLCydVaSaWwLCl4xQnLgKus+ZEa16BQcElnFUBXqP8AQ/nEc8kZMjkIwJkDPymQESKGszMRHshUg6iFBXew+u4nmc3NGqTRaVLoORdWxU2WIZgKbl0kbij1OgSch4cnDLeW8mr5kaLzYgUAoFSA/ffYWSaBJOAXzKiRSU1yIAW1XGoOlARcZJaQHWTs2/mUpFcvGWUEFmU0Nj5YUAAAr/VtFWm+fVpdd6LcoGLQ8ITOqByqkVRDBqXX5hA5deorQtJAdVkNttS4d4Phj1F0VjqDEKCIwyFiG0FiC3O27bG7oAWQ9+F+HGMM5Naq08tUDzMBuW0lixBYkkKt0oF+8+dTuL2HwVDVdXzBZuu1hQG9+rp0GLVG+m/381/7enSz2GI+UqRkI3DSnMe7Qq+TFuemo04J32PfAV79/wB/p0PfbYb+vckVE8Lp5eYzClQpc8jUBYjZlo0TrIJrUaO2muQM1sD3dh9mxo+vqfu3JIk8U8ORzEsAI5CpGsKpvlIBroWWyQRW/wBF4DQZYOEXzCpeuYqCFJ9wJJH7cZzxplx8B4g5iRW8mRQ4ou6iPqxoEbkirPT348xHPxLVpMRq1EsK/R0ClKnoDqYitRHQAy/GnEc58BzStFaGFwWpAwBVgzMPNIobUVsm+goag2PFPYX62L+IuHcJcU9hfrYv4i4dwBgwYMAYMGDAGDBgwCX9DxfNr6CwG+/QHB/Q8XzT/ib/AHw7gwGH454ZgyrJJGHDT57LvJbsRYNDSt0Pp6nuSMaYyrvuNu9jbp/z/wDMNZ/h0U6aJo0lQkHQ6hlsbg0RWJv4k8P/ADLK/uI/5cAz5i3199WPXr7/ALf9hj4JlrqOvW+u5/Z/zvhf8SeH/mWV/cR/y4j+JsjwvIRo8uRgYO/lgJBDd6Hk3LaQBSN3wGgEi+vT6Ntj2/59+DzVobjf3jfYft/52vGTiznAW0VDkwGTzLMMQ0A+TpDgi1Y+clCu/ba24o+BMAVjyDBmCAiOKixCkDp31p/iHrgNCZV33Hfex7v2f87Vj6ZFvr76v33e/X7fvrEPhuQ4LmDUEOSlPosUZPTV83pin+JPD/zLK/uI/wCXAMCYfO9O/Xc/s/53wnxFluL9GVDs4WrV13HyhvWkde3Q46fiTw/8yyv7iP8AlwfiTw/8yyv7iP8AlwDHmr6jf3jfl/z/AOdsDTLvzdL3sbdD36ev37UML/iTw/8AMsr+4j/lwfiTw/8AMsr+4j/lwDXmLfX7L/Su/f8Ab9u9Y8iVfX0HX6dvUen/AO4zvFcrwnL5mHLPkoDJNutZeKgNQWyTV7notkCyQBvj7HHwJtOmPIHW2hajiNty7dOnMu/TnX5wsNCJF9egHptsR0H7NvoHc4DItdQb9432/wA/8hQ+bjOKOAnTScP5m0r8XFueQbbfppR7hh6455WTgcjMohyYp1jDGGILIzqjjQa5hzoL6WR6iw1BmXfmH02Nuh3vp6/5nahg8xb6++rG2939nv7n1rEPhuQ4LmTUEOSlO+yxRk7Cz8npin+JPD/zLK/uI/5cB44kVZF6N8bCa1afZmXcH1Xsvc7bk4bEi+o2+jbYjoP2bHsQO5wv+JPD/wAyyv7iP+XB+JPD/wAyyv7iP+XAMGVfXr7xvsP29PdsPm9QzLudQ772Pcd/T179iewwv+JPD/zLK/uI/wCXB+JPD/zLK/uI/wCXAcuK54AaFfQSCzN/ZRqbaQ+8DpfymFg0dP3hagLqPIW0jTfsItqsd9bUbHrzs4B9J/iLg/DclAZpOHwyICoIjy8JI1GgSDW1kD7ccXj4IobXDko2Qqro0cWpGbojAA812KBO+2A0XmL69O2221dB+zb0IHc4PNX1u/eN9h+0H7BQ+aN8pkc3wKVA/wAHykaFYnDPDEo+ND0OlgjQ13sPXFDJ8P4LM5jjhyTuG0lRFGTq59q0/wDtv/hPpgLbTLudXrRseoO99Pnd+xPYYieNnX+j84L/ACEm3e6J/wAuu+9n1Iqn+JPD/wAyyv7iP+XAPBWQ/Mst+4j/AJcBz8W8Z+DpCfKkm1zwpUYUlSXBBayKXar9SMXQcLy8OiYktGjE9SVUk/aRjrBl1QUihR1pQAP8sB0wYMGAMGDBgDBgwYAwYMGAMGDBgI2b8Y5OJwj5iIEuYjzrSOFd6kN8myMN+4rrhXxBn+HyKGzEsLjLS69OtTUqxyjQUvmbSXpDvY92Fpfwa5VlZS02hjKQuvlj85ZlcICNh8fI29myN6AGPh/Blk7P9ZvrAGoUiuuZUqu3QHNSsLs2RvQAwHHMZPhTOZnnjRllErXOF0SOYJQGF8p/6WM6T81vfhbKeGuEyMkauQwbQkZmIZzlvLitVJ5gPg68w6gN2Jw8v4MMmDfxu2sKNYpBIJg4XboTM7b3vVUBWGOEfg/y+VlWWJpgR1XXyybyMusVvpMj1Vdd7oYCcgyHDZRP5thYfgqKvO0ccHmyOHIJLG43FmqK11xoMr4rysiaxMii2BDsFYaCwNgmx7DH6BeJ/EfweZSYylg6mWQytpauZoZIDWxoVI7V85icLP8AguyhJOqbfVY1KVtvMtqKkX8YR6bDbrYa2CdXUMjBlYWGUggg9CCNiMe8KcJ4auWhjhQsVjUKCx1MQPU4bwBhXO8UhhKCWVIy50oHYLrb0Wzudx0w1iTxjw1HmZYZWaRHi1AFG06lcozI+26kovSjt13OAjZiXhnEhBM86sCyqkZmKqzgrIqPFqouDpNEXuAdjWJ/DuDcGRwIpVTyiqhlnKq4kqodQYCVfiVtDfs73ZuhH+C3Jrpoy7BEPOOdEEPI23skwxk1RsdQCRgb8F2TIA+NFIIzTgao6YMrcvR9XMRR2FEYCavBeDKdAkVgQyMwnLKiReTJokbVSKogjAB7AjucNReDOFhYnElqdLxk5glWWHydOmzRCiKMbdAK7m+034K8m1WZdl0ghwCKZ3DDl9oM5I7bCwd7sT+FIZEy6SF3+DyCZWZrdnGqy5+UDqNjYHAZrwrnOHJmlMMhUjLx5aJXUrpjTynCl2PO7GeOu/besbLJ8YgmNRTRyHSrUjqx0sAVagehBBB94xm4vwW5Ra0tMpXTpYOLBQ5cgjl6/wDTx/8A29dn/D3gfL5KTzITJflJDTMNOlFRQSABqakXc3W9VZwGhwYMGAMR+I+L8pA2mSeMMHWNhqX4suCR5m/INjuaxYxmJ/wfZZ2kYtNTytNo18iyOG1lRW2osSbvcCqG2Aa41n8jmIpIZp4tNoHAlUEEsHQGjYJKih3xFy2T4RqOZEscbM0WbOqUKVaQiRS6k2uouDR7kYbyv4M8nGyMPMPlsrICwKqQ2s0K+U1MbvfpQ2x4yf4L8nEY9Jl+KKFAXFKyeSSem5fyItX0babOAnR+HOESgReafk5dFbMEeYEjOlY7b4xQs4AIvqKPq3LBkMjMuYMg+KWeJUXndWkkOYmLGyxqxQrl1n5wwzwn8GuVyzxvE0ylKHt7OqiLSr7bqDErbVvd2NsMcU8A5XMSTSPrDTFC+lq3jRowQCDVht/XSvpgHMj4tykqlhMigEqQ5CG1Lg7NvXxb0e4VvQ4p5XNJKgeNldG6MpBU9tiMZRvwXZQm9U1HVa6xpbV525BXevPkA+ne6xoeCcHTKQLDGWKrqoubbmYsfQAWTQAAA2AwD+DBgwBgwYMAYMGDAGDBgw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/>
          <a:p>
            <a:endParaRPr lang="ar-SA"/>
          </a:p>
        </p:txBody>
      </p:sp>
      <p:pic>
        <p:nvPicPr>
          <p:cNvPr id="2097197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68288" y="4267200"/>
            <a:ext cx="3763962" cy="2209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495800" cy="6172200"/>
          </a:xfrm>
        </p:spPr>
        <p:txBody>
          <a:bodyPr/>
          <a:p>
            <a:pPr eaLnBrk="1" hangingPunct="1" indent="0" lvl="1" marL="585788">
              <a:buFont typeface="Wingdings 2" pitchFamily="18" charset="2"/>
              <a:buNone/>
            </a:pPr>
            <a:r>
              <a:rPr sz="2800" lang="en-US" smtClean="0"/>
              <a:t>- With development of the embryo, the chorionic villi toward the decidua basalis grow and become well developed. So the chorion there is called </a:t>
            </a:r>
            <a:r>
              <a:rPr b="1" sz="2800" lang="en-US" smtClean="0"/>
              <a:t>chorion frondosum</a:t>
            </a:r>
            <a:r>
              <a:rPr sz="2800" lang="en-US" smtClean="0"/>
              <a:t>. </a:t>
            </a:r>
          </a:p>
          <a:p>
            <a:pPr eaLnBrk="1" hangingPunct="1" indent="0" lvl="1" marL="585788">
              <a:buFont typeface="Wingdings 2" pitchFamily="18" charset="2"/>
              <a:buNone/>
            </a:pPr>
            <a:r>
              <a:rPr sz="2800" lang="en-US" smtClean="0"/>
              <a:t>- While the villi toward the decidua  capsularis become poorly developed, the chorion there is called </a:t>
            </a:r>
            <a:r>
              <a:rPr b="1" sz="2800" lang="en-US" smtClean="0"/>
              <a:t>chorion leava.</a:t>
            </a:r>
          </a:p>
          <a:p>
            <a:pPr eaLnBrk="1" hangingPunct="1"/>
            <a:endParaRPr lang="en-US" smtClean="0"/>
          </a:p>
        </p:txBody>
      </p:sp>
      <p:pic>
        <p:nvPicPr>
          <p:cNvPr id="2097198" name="Picture 2" descr="http://t1.gstatic.com/images?q=tbn:ANd9GcQhZvRXMAmQTJjgQ9XfoLM5CpqUSQrYPHmKzo12SLvFPc0yhvu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983163" y="1371600"/>
            <a:ext cx="4160837" cy="1905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9" name="Picture 4" descr="http://t0.gstatic.com/images?q=tbn:ANd9GcTCOwJ_Owj5xTKC1Lnw_DaN2WnKR7bM6-3Ygh48S9g3dck-5vZNM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05400" y="3962400"/>
            <a:ext cx="3876675" cy="1752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cxnSp>
        <p:nvCxnSpPr>
          <p:cNvPr id="3145728" name="Straight Arrow Connector 7"/>
          <p:cNvCxnSpPr>
            <a:cxnSpLocks/>
          </p:cNvCxnSpPr>
          <p:nvPr/>
        </p:nvCxnSpPr>
        <p:spPr>
          <a:xfrm rot="5400000">
            <a:off x="5257800" y="5867400"/>
            <a:ext cx="762000" cy="1524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9"/>
          <p:cNvCxnSpPr>
            <a:cxnSpLocks/>
          </p:cNvCxnSpPr>
          <p:nvPr/>
        </p:nvCxnSpPr>
        <p:spPr>
          <a:xfrm rot="16200000" flipH="1">
            <a:off x="6096000" y="5410200"/>
            <a:ext cx="533400" cy="2286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00" name="TextBox 10"/>
          <p:cNvSpPr txBox="1">
            <a:spLocks noChangeArrowheads="1"/>
          </p:cNvSpPr>
          <p:nvPr/>
        </p:nvSpPr>
        <p:spPr bwMode="auto">
          <a:xfrm>
            <a:off x="4953000" y="6248400"/>
            <a:ext cx="1752600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lang="en-US">
                <a:latin typeface="Book Antiqua" pitchFamily="18" charset="0"/>
              </a:rPr>
              <a:t>Chorion leava</a:t>
            </a:r>
          </a:p>
        </p:txBody>
      </p:sp>
      <p:sp>
        <p:nvSpPr>
          <p:cNvPr id="1048901" name="TextBox 11"/>
          <p:cNvSpPr txBox="1">
            <a:spLocks noChangeArrowheads="1"/>
          </p:cNvSpPr>
          <p:nvPr/>
        </p:nvSpPr>
        <p:spPr bwMode="auto">
          <a:xfrm>
            <a:off x="5638800" y="5715000"/>
            <a:ext cx="2014538" cy="36988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p>
            <a:r>
              <a:rPr lang="en-US">
                <a:latin typeface="Book Antiqua" pitchFamily="18" charset="0"/>
              </a:rPr>
              <a:t>chorion frondosum</a:t>
            </a: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lang="en-US" u="sng" smtClean="0"/>
              <a:t/>
            </a:r>
            <a:br>
              <a:rPr dirty="0" lang="en-US" u="sng" smtClean="0"/>
            </a:br>
            <a:r>
              <a:rPr dirty="0" sz="4000" lang="en-US" u="sng" smtClean="0">
                <a:solidFill>
                  <a:schemeClr val="tx1"/>
                </a:solidFill>
              </a:rPr>
              <a:t>Embryonic period (from 3</a:t>
            </a:r>
            <a:r>
              <a:rPr baseline="30000" dirty="0" sz="4000" lang="en-US" u="sng" smtClean="0">
                <a:solidFill>
                  <a:schemeClr val="tx1"/>
                </a:solidFill>
              </a:rPr>
              <a:t>rd</a:t>
            </a:r>
            <a:r>
              <a:rPr dirty="0" sz="4000" lang="en-US" u="sng" smtClean="0">
                <a:solidFill>
                  <a:schemeClr val="tx1"/>
                </a:solidFill>
              </a:rPr>
              <a:t> to 8</a:t>
            </a:r>
            <a:r>
              <a:rPr baseline="30000" dirty="0" sz="4000" lang="en-US" u="sng" smtClean="0">
                <a:solidFill>
                  <a:schemeClr val="tx1"/>
                </a:solidFill>
              </a:rPr>
              <a:t>th</a:t>
            </a:r>
            <a:r>
              <a:rPr dirty="0" sz="4000" lang="en-US" u="sng" smtClean="0">
                <a:solidFill>
                  <a:schemeClr val="tx1"/>
                </a:solidFill>
              </a:rPr>
              <a:t> week)</a:t>
            </a:r>
            <a:r>
              <a:rPr dirty="0" lang="en-US" smtClean="0">
                <a:solidFill>
                  <a:schemeClr val="tx1"/>
                </a:solidFill>
              </a:rPr>
              <a:t/>
            </a:r>
            <a:br>
              <a:rPr dirty="0" lang="en-US" smtClean="0">
                <a:solidFill>
                  <a:schemeClr val="tx1"/>
                </a:solidFill>
              </a:rPr>
            </a:b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90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p>
            <a:pPr eaLnBrk="1" hangingPunct="1" indent="0" lvl="1" marL="585788">
              <a:buFont typeface="Wingdings 2" pitchFamily="18" charset="2"/>
              <a:buNone/>
            </a:pPr>
            <a:endParaRPr dirty="0" sz="2400" lang="en-US" smtClean="0"/>
          </a:p>
          <a:p>
            <a:pPr eaLnBrk="1" hangingPunct="1" indent="0" marL="136525" rtl="1">
              <a:buFont typeface="Wingdings 2" pitchFamily="18" charset="2"/>
              <a:buNone/>
            </a:pPr>
            <a:r>
              <a:rPr dirty="0" sz="2400" lang="en-US" smtClean="0"/>
              <a:t>It is the period during which the 3 germ layers (ectoderm-endoderm-mesoderm) give the different tissues &amp; organs. </a:t>
            </a:r>
          </a:p>
          <a:p>
            <a:pPr eaLnBrk="1" hangingPunct="1"/>
            <a:r>
              <a:rPr b="1" dirty="0" sz="2400" i="1" lang="en-US" u="sng" smtClean="0"/>
              <a:t>Ectoderm gives:</a:t>
            </a:r>
            <a:endParaRPr dirty="0" sz="2400" lang="en-US" smtClean="0"/>
          </a:p>
          <a:p>
            <a:pPr eaLnBrk="1" hangingPunct="1" lvl="1"/>
            <a:r>
              <a:rPr dirty="0" sz="2400" lang="en-US" smtClean="0"/>
              <a:t>Central and peripheral nervous system, skin &amp; pituitary gland.</a:t>
            </a:r>
          </a:p>
          <a:p>
            <a:pPr eaLnBrk="1" hangingPunct="1"/>
            <a:r>
              <a:rPr b="1" dirty="0" sz="2400" i="1" lang="en-US" u="sng" smtClean="0"/>
              <a:t>Endoderm gives:</a:t>
            </a:r>
            <a:endParaRPr dirty="0" sz="2400" lang="en-US" smtClean="0"/>
          </a:p>
          <a:p>
            <a:pPr eaLnBrk="1" hangingPunct="1" lvl="1"/>
            <a:r>
              <a:rPr dirty="0" sz="2400" lang="en-US" smtClean="0"/>
              <a:t>Epithelial lining of the gastrointestinal tract, respiratory and part of urinary tracts.</a:t>
            </a:r>
          </a:p>
          <a:p>
            <a:pPr eaLnBrk="1" hangingPunct="1"/>
            <a:r>
              <a:rPr b="1" dirty="0" sz="2400" i="1" lang="en-US" u="sng" smtClean="0"/>
              <a:t>Mesoderm:</a:t>
            </a:r>
            <a:endParaRPr dirty="0" sz="2400" lang="en-US" smtClean="0"/>
          </a:p>
        </p:txBody>
      </p:sp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419600" cy="6324600"/>
          </a:xfrm>
        </p:spPr>
        <p:txBody>
          <a:bodyPr>
            <a:normAutofit fontScale="78571" lnSpcReduction="20000"/>
          </a:bodyPr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b="1" dirty="0" sz="4200" i="1" lang="en-US" u="sng" smtClean="0"/>
              <a:t>Mesoderm:</a:t>
            </a:r>
            <a:endParaRPr b="1" dirty="0" sz="4200" i="1" lang="en-US" u="sng"/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It differentiates into: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1-Axial mesoderm (primitive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/>
              <a:t> </a:t>
            </a:r>
            <a:r>
              <a:rPr dirty="0" lang="en-US" smtClean="0"/>
              <a:t>   streak, primitive node, notochord)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2-Paraxial mesoderm gives final count of approximately 35 pairs of </a:t>
            </a:r>
            <a:r>
              <a:rPr dirty="0" lang="en-US" err="1" smtClean="0"/>
              <a:t>somites</a:t>
            </a:r>
            <a:r>
              <a:rPr dirty="0" lang="en-US" smtClean="0"/>
              <a:t>. These </a:t>
            </a:r>
            <a:r>
              <a:rPr dirty="0" lang="en-US" err="1" smtClean="0"/>
              <a:t>somites</a:t>
            </a:r>
            <a:r>
              <a:rPr dirty="0" lang="en-US" smtClean="0"/>
              <a:t> further differentiate into 3 components: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  a- </a:t>
            </a:r>
            <a:r>
              <a:rPr dirty="0" lang="en-US" err="1" smtClean="0"/>
              <a:t>Sclerotome</a:t>
            </a:r>
            <a:r>
              <a:rPr dirty="0" lang="en-US" smtClean="0"/>
              <a:t> (cartilage and bone)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  b- </a:t>
            </a:r>
            <a:r>
              <a:rPr dirty="0" lang="en-US" err="1" smtClean="0"/>
              <a:t>Myotome</a:t>
            </a:r>
            <a:r>
              <a:rPr dirty="0" lang="en-US" smtClean="0"/>
              <a:t> (muscles)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  c- Dermatome (dermis of skin)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3-Intermediate cell mass (gives kidneys&amp; genital system)</a:t>
            </a:r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</a:pPr>
            <a:r>
              <a:rPr dirty="0" lang="en-US" smtClean="0"/>
              <a:t>4-Lateral plate of mesoderm.</a:t>
            </a:r>
          </a:p>
        </p:txBody>
      </p:sp>
      <p:sp>
        <p:nvSpPr>
          <p:cNvPr id="104890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endParaRPr dirty="0" lang="en-US" smtClean="0"/>
          </a:p>
          <a:p>
            <a:pPr eaLnBrk="1" fontAlgn="auto" hangingPunct="1" indent="-411480" marL="54864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</a:pPr>
            <a:endParaRPr dirty="0" lang="en-US"/>
          </a:p>
        </p:txBody>
      </p:sp>
      <p:pic>
        <p:nvPicPr>
          <p:cNvPr id="2097200" name="Picture 2" descr="http://t2.gstatic.com/images?q=tbn:ANd9GcSMCa5KpT7hSjPR9Clu4eqO3BFfN8Qq8Sj0UZGtn7VWIK9K6Sk5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973638" y="2133600"/>
            <a:ext cx="3967162" cy="29718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800600" cy="6477000"/>
          </a:xfrm>
        </p:spPr>
        <p:txBody>
          <a:bodyPr/>
          <a:p>
            <a:pPr eaLnBrk="1" hangingPunct="1">
              <a:buFont typeface="Wingdings 2" pitchFamily="18" charset="2"/>
              <a:buNone/>
            </a:pPr>
            <a:r>
              <a:rPr lang="en-US" smtClean="0"/>
              <a:t>4-Lateral plate of mesoderm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differentiates into: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a-somatopleure (gives the voluntary muscles of chest and abdomen and the parietal layer of pleura and peritoneum.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b- splanchnopleure (gives the involuntary muscles of heart, bronchial tree, and gut and the visceral layer of pleura and peritoneum).</a:t>
            </a:r>
          </a:p>
          <a:p>
            <a:pPr eaLnBrk="1" hangingPunct="1"/>
            <a:r>
              <a:rPr lang="en-US" smtClean="0"/>
              <a:t>The cavity between these two layers is the intraembryonic coelom.</a:t>
            </a:r>
          </a:p>
        </p:txBody>
      </p:sp>
      <p:pic>
        <p:nvPicPr>
          <p:cNvPr id="2097201" name="Picture 2" descr="C:\Documents and Settings\Wafaa\Desktop\11.jpg"/>
          <p:cNvPicPr>
            <a:picLocks noChangeAspect="1" noGrp="1" noChangeArrowheads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5029200" y="762000"/>
            <a:ext cx="3740150" cy="5146675"/>
          </a:xfrm>
        </p:spPr>
      </p:pic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p>
            <a:r>
              <a:rPr dirty="0" lang="en-US" err="1" u="sng">
                <a:solidFill>
                  <a:schemeClr val="tx1"/>
                </a:solidFill>
              </a:rPr>
              <a:t>I</a:t>
            </a:r>
            <a:r>
              <a:rPr dirty="0" lang="en-US" err="1" u="sng" smtClean="0">
                <a:solidFill>
                  <a:schemeClr val="tx1"/>
                </a:solidFill>
              </a:rPr>
              <a:t>ntraembryonic</a:t>
            </a:r>
            <a:r>
              <a:rPr dirty="0" lang="en-US" u="sng" smtClean="0">
                <a:solidFill>
                  <a:schemeClr val="tx1"/>
                </a:solidFill>
              </a:rPr>
              <a:t> coelom</a:t>
            </a:r>
            <a:endParaRPr dirty="0" lang="en-US" u="sng">
              <a:solidFill>
                <a:schemeClr val="tx1"/>
              </a:solidFill>
            </a:endParaRPr>
          </a:p>
        </p:txBody>
      </p:sp>
      <p:sp>
        <p:nvSpPr>
          <p:cNvPr id="10489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962400" cy="5105400"/>
          </a:xfrm>
        </p:spPr>
        <p:txBody>
          <a:bodyPr/>
          <a:p>
            <a:pPr indent="0" marL="136525">
              <a:buFont typeface="Wingdings 2" pitchFamily="18" charset="2"/>
              <a:buNone/>
            </a:pPr>
            <a:r>
              <a:rPr dirty="0" sz="2400" lang="en-US" smtClean="0"/>
              <a:t>-  </a:t>
            </a:r>
            <a:r>
              <a:rPr dirty="0" sz="2400" lang="en-US"/>
              <a:t>It is inverted U shaped space</a:t>
            </a:r>
            <a:r>
              <a:rPr dirty="0" sz="2400" lang="en-US" smtClean="0"/>
              <a:t>. </a:t>
            </a:r>
            <a:r>
              <a:rPr dirty="0" sz="2400" lang="en-US"/>
              <a:t>It will give rise to:</a:t>
            </a:r>
          </a:p>
          <a:p>
            <a:pPr indent="0" marL="136525">
              <a:buFont typeface="Wingdings 2" pitchFamily="18" charset="2"/>
              <a:buNone/>
            </a:pPr>
            <a:r>
              <a:rPr dirty="0" sz="2400" lang="en-US"/>
              <a:t>   a. The future </a:t>
            </a:r>
            <a:r>
              <a:rPr dirty="0" sz="2400" i="1" lang="en-US"/>
              <a:t>pericardial cavity</a:t>
            </a:r>
            <a:r>
              <a:rPr dirty="0" sz="2400" lang="en-US"/>
              <a:t>: </a:t>
            </a:r>
            <a:r>
              <a:rPr dirty="0" sz="2400" lang="en-US" smtClean="0"/>
              <a:t>anterior transverse </a:t>
            </a:r>
            <a:r>
              <a:rPr dirty="0" sz="2400" lang="en-US"/>
              <a:t>part </a:t>
            </a:r>
            <a:r>
              <a:rPr dirty="0" sz="2400" lang="en-US" smtClean="0"/>
              <a:t>lies </a:t>
            </a:r>
            <a:r>
              <a:rPr dirty="0" sz="2400" lang="en-US"/>
              <a:t>anterior to the </a:t>
            </a:r>
            <a:r>
              <a:rPr dirty="0" sz="2400" lang="en-US" err="1"/>
              <a:t>buccopharyngeal</a:t>
            </a:r>
            <a:r>
              <a:rPr dirty="0" sz="2400" lang="en-US"/>
              <a:t> membrane.</a:t>
            </a:r>
          </a:p>
          <a:p>
            <a:pPr indent="0" marL="136525">
              <a:buFont typeface="Wingdings 2" pitchFamily="18" charset="2"/>
              <a:buNone/>
            </a:pPr>
            <a:r>
              <a:rPr dirty="0" sz="2400" lang="en-US"/>
              <a:t>   b. The future </a:t>
            </a:r>
            <a:r>
              <a:rPr dirty="0" sz="2400" i="1" lang="en-US"/>
              <a:t>peritoneal cavity</a:t>
            </a:r>
            <a:r>
              <a:rPr dirty="0" sz="2400" lang="en-US"/>
              <a:t>: from its posterior part.</a:t>
            </a:r>
          </a:p>
          <a:p>
            <a:pPr indent="0" marL="136525">
              <a:buFont typeface="Wingdings 2" pitchFamily="18" charset="2"/>
              <a:buNone/>
            </a:pPr>
            <a:r>
              <a:rPr dirty="0" sz="2400" lang="en-US"/>
              <a:t>   c. The future </a:t>
            </a:r>
            <a:r>
              <a:rPr dirty="0" sz="2400" i="1" lang="en-US"/>
              <a:t>pleural cavity</a:t>
            </a:r>
            <a:r>
              <a:rPr dirty="0" sz="2400" lang="en-US"/>
              <a:t>: </a:t>
            </a:r>
            <a:r>
              <a:rPr dirty="0" sz="2400" lang="en-US" smtClean="0"/>
              <a:t>between </a:t>
            </a:r>
            <a:r>
              <a:rPr dirty="0" sz="2400" lang="en-US"/>
              <a:t>the above two cavities. </a:t>
            </a:r>
          </a:p>
          <a:p>
            <a:endParaRPr dirty="0" lang="en-US"/>
          </a:p>
        </p:txBody>
      </p:sp>
      <p:pic>
        <p:nvPicPr>
          <p:cNvPr id="2097202" name="Picture 2"/>
          <p:cNvPicPr>
            <a:picLocks noChangeAspect="1" noGrp="1" noChangeArrowheads="1"/>
          </p:cNvPicPr>
          <p:nvPr>
            <p:ph sz="half" idx="2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4352925" y="1295400"/>
            <a:ext cx="4791075" cy="5181600"/>
          </a:xfrm>
          <a:noFill/>
        </p:spPr>
      </p:pic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2" descr="scan00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66800" y="152400"/>
            <a:ext cx="7086600" cy="65722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eaLnBrk="1" fontAlgn="auto" hangingPunct="1">
              <a:spcAft>
                <a:spcPts val="0"/>
              </a:spcAft>
            </a:pPr>
            <a:r>
              <a:rPr dirty="0" i="1" lang="en-US" u="sng" smtClean="0">
                <a:solidFill>
                  <a:schemeClr val="tx1"/>
                </a:solidFill>
              </a:rPr>
              <a:t>Fetal Period</a:t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9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it starts from the third month till birth. It is characterized by rapid growth of the body &amp; tissue maturation.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</a:t>
            </a:r>
          </a:p>
          <a:p>
            <a:pPr eaLnBrk="1" hangingPunct="1" rtl="1">
              <a:buFont typeface="Wingdings 2" pitchFamily="18" charset="2"/>
              <a:buNone/>
            </a:pPr>
            <a:r>
              <a:rPr lang="en-US" smtClean="0"/>
              <a:t> 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4" descr="implantation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3429000" y="1600200"/>
            <a:ext cx="5715000" cy="5375275"/>
          </a:xfrm>
          <a:noFill/>
        </p:spPr>
      </p:pic>
      <p:sp>
        <p:nvSpPr>
          <p:cNvPr id="10486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lang="en-US"/>
              <a:t>Week 1</a:t>
            </a:r>
          </a:p>
        </p:txBody>
      </p:sp>
      <p:grpSp>
        <p:nvGrpSpPr>
          <p:cNvPr id="76" name="Group 6"/>
          <p:cNvGrpSpPr/>
          <p:nvPr/>
        </p:nvGrpSpPr>
        <p:grpSpPr bwMode="auto">
          <a:xfrm>
            <a:off x="517525" y="1736725"/>
            <a:ext cx="3902075" cy="1006475"/>
            <a:chOff x="326" y="1094"/>
            <a:chExt cx="2458" cy="634"/>
          </a:xfrm>
        </p:grpSpPr>
        <p:sp>
          <p:nvSpPr>
            <p:cNvPr id="1048617" name="Rectangle 4"/>
            <p:cNvSpPr>
              <a:spLocks noChangeArrowheads="1"/>
            </p:cNvSpPr>
            <p:nvPr/>
          </p:nvSpPr>
          <p:spPr bwMode="auto">
            <a:xfrm>
              <a:off x="326" y="1094"/>
              <a:ext cx="1241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Uterine Artery</a:t>
              </a:r>
            </a:p>
          </p:txBody>
        </p:sp>
        <p:sp>
          <p:nvSpPr>
            <p:cNvPr id="1048618" name="Line 5"/>
            <p:cNvSpPr>
              <a:spLocks noChangeShapeType="1"/>
            </p:cNvSpPr>
            <p:nvPr/>
          </p:nvSpPr>
          <p:spPr bwMode="auto">
            <a:xfrm>
              <a:off x="1536" y="1248"/>
              <a:ext cx="1248" cy="480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77" name="Group 9"/>
          <p:cNvGrpSpPr/>
          <p:nvPr/>
        </p:nvGrpSpPr>
        <p:grpSpPr bwMode="auto">
          <a:xfrm>
            <a:off x="517525" y="2651125"/>
            <a:ext cx="4892675" cy="1311275"/>
            <a:chOff x="326" y="1670"/>
            <a:chExt cx="3082" cy="826"/>
          </a:xfrm>
        </p:grpSpPr>
        <p:sp>
          <p:nvSpPr>
            <p:cNvPr id="1048619" name="Rectangle 7"/>
            <p:cNvSpPr>
              <a:spLocks noChangeArrowheads="1"/>
            </p:cNvSpPr>
            <p:nvPr/>
          </p:nvSpPr>
          <p:spPr bwMode="auto">
            <a:xfrm>
              <a:off x="326" y="1670"/>
              <a:ext cx="1209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Uterine Gland</a:t>
              </a:r>
            </a:p>
          </p:txBody>
        </p:sp>
        <p:sp>
          <p:nvSpPr>
            <p:cNvPr id="1048620" name="Line 8"/>
            <p:cNvSpPr>
              <a:spLocks noChangeShapeType="1"/>
            </p:cNvSpPr>
            <p:nvPr/>
          </p:nvSpPr>
          <p:spPr bwMode="auto">
            <a:xfrm>
              <a:off x="1482" y="1816"/>
              <a:ext cx="1926" cy="680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78" name="Group 12"/>
          <p:cNvGrpSpPr/>
          <p:nvPr/>
        </p:nvGrpSpPr>
        <p:grpSpPr bwMode="auto">
          <a:xfrm>
            <a:off x="228600" y="3810000"/>
            <a:ext cx="3825875" cy="625475"/>
            <a:chOff x="134" y="2198"/>
            <a:chExt cx="2410" cy="394"/>
          </a:xfrm>
        </p:grpSpPr>
        <p:sp>
          <p:nvSpPr>
            <p:cNvPr id="1048621" name="Rectangle 10"/>
            <p:cNvSpPr>
              <a:spLocks noChangeArrowheads="1"/>
            </p:cNvSpPr>
            <p:nvPr/>
          </p:nvSpPr>
          <p:spPr bwMode="auto">
            <a:xfrm>
              <a:off x="134" y="2198"/>
              <a:ext cx="1735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Epithelium of Uterus</a:t>
              </a:r>
            </a:p>
          </p:txBody>
        </p:sp>
        <p:sp>
          <p:nvSpPr>
            <p:cNvPr id="1048622" name="Line 11"/>
            <p:cNvSpPr>
              <a:spLocks noChangeShapeType="1"/>
            </p:cNvSpPr>
            <p:nvPr/>
          </p:nvSpPr>
          <p:spPr bwMode="auto">
            <a:xfrm>
              <a:off x="1824" y="2400"/>
              <a:ext cx="720" cy="19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79" name="Group 15"/>
          <p:cNvGrpSpPr/>
          <p:nvPr/>
        </p:nvGrpSpPr>
        <p:grpSpPr bwMode="auto">
          <a:xfrm>
            <a:off x="228600" y="4724400"/>
            <a:ext cx="5807075" cy="549275"/>
            <a:chOff x="182" y="2726"/>
            <a:chExt cx="3658" cy="346"/>
          </a:xfrm>
        </p:grpSpPr>
        <p:sp>
          <p:nvSpPr>
            <p:cNvPr id="1048623" name="Rectangle 13"/>
            <p:cNvSpPr>
              <a:spLocks noChangeArrowheads="1"/>
            </p:cNvSpPr>
            <p:nvPr/>
          </p:nvSpPr>
          <p:spPr bwMode="auto">
            <a:xfrm>
              <a:off x="182" y="2726"/>
              <a:ext cx="1342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Inner Cell Mass</a:t>
              </a:r>
            </a:p>
          </p:txBody>
        </p:sp>
        <p:sp>
          <p:nvSpPr>
            <p:cNvPr id="1048624" name="Line 14"/>
            <p:cNvSpPr>
              <a:spLocks noChangeShapeType="1"/>
            </p:cNvSpPr>
            <p:nvPr/>
          </p:nvSpPr>
          <p:spPr bwMode="auto">
            <a:xfrm>
              <a:off x="1488" y="2880"/>
              <a:ext cx="2352" cy="19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80" name="Group 18"/>
          <p:cNvGrpSpPr/>
          <p:nvPr/>
        </p:nvGrpSpPr>
        <p:grpSpPr bwMode="auto">
          <a:xfrm>
            <a:off x="152400" y="5410200"/>
            <a:ext cx="5045075" cy="457200"/>
            <a:chOff x="182" y="3110"/>
            <a:chExt cx="3178" cy="288"/>
          </a:xfrm>
        </p:grpSpPr>
        <p:sp>
          <p:nvSpPr>
            <p:cNvPr id="1048625" name="Rectangle 16"/>
            <p:cNvSpPr>
              <a:spLocks noChangeArrowheads="1"/>
            </p:cNvSpPr>
            <p:nvPr/>
          </p:nvSpPr>
          <p:spPr bwMode="auto">
            <a:xfrm>
              <a:off x="182" y="3110"/>
              <a:ext cx="1044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Trophoblast</a:t>
              </a:r>
            </a:p>
          </p:txBody>
        </p:sp>
        <p:sp>
          <p:nvSpPr>
            <p:cNvPr id="1048626" name="Line 17"/>
            <p:cNvSpPr>
              <a:spLocks noChangeShapeType="1"/>
            </p:cNvSpPr>
            <p:nvPr/>
          </p:nvSpPr>
          <p:spPr bwMode="auto">
            <a:xfrm>
              <a:off x="1200" y="3264"/>
              <a:ext cx="2160" cy="48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81" name="Group 21"/>
          <p:cNvGrpSpPr/>
          <p:nvPr/>
        </p:nvGrpSpPr>
        <p:grpSpPr bwMode="auto">
          <a:xfrm>
            <a:off x="304800" y="6019800"/>
            <a:ext cx="5730875" cy="457200"/>
            <a:chOff x="326" y="3494"/>
            <a:chExt cx="3610" cy="288"/>
          </a:xfrm>
        </p:grpSpPr>
        <p:sp>
          <p:nvSpPr>
            <p:cNvPr id="1048627" name="Rectangle 19"/>
            <p:cNvSpPr>
              <a:spLocks noChangeArrowheads="1"/>
            </p:cNvSpPr>
            <p:nvPr/>
          </p:nvSpPr>
          <p:spPr bwMode="auto">
            <a:xfrm>
              <a:off x="326" y="3494"/>
              <a:ext cx="989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Blastsocele</a:t>
              </a:r>
            </a:p>
          </p:txBody>
        </p:sp>
        <p:sp>
          <p:nvSpPr>
            <p:cNvPr id="1048628" name="Line 20"/>
            <p:cNvSpPr>
              <a:spLocks noChangeShapeType="1"/>
            </p:cNvSpPr>
            <p:nvPr/>
          </p:nvSpPr>
          <p:spPr bwMode="auto">
            <a:xfrm>
              <a:off x="1824" y="3599"/>
              <a:ext cx="2112" cy="1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</p:spTree>
  </p:cSld>
  <p:clrMapOvr>
    <a:masterClrMapping/>
  </p:clrMapOvr>
  <p:transition advTm="26428"/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bIns="46038" lIns="92075" rIns="92075" tIns="46038"/>
          <a:p>
            <a:r>
              <a:rPr sz="4000" lang="en-US"/>
              <a:t>Week 2</a:t>
            </a:r>
            <a:br>
              <a:rPr sz="4000" lang="en-US"/>
            </a:br>
            <a:r>
              <a:rPr sz="4000" lang="en-US"/>
              <a:t>Day 7.5</a:t>
            </a:r>
          </a:p>
        </p:txBody>
      </p:sp>
      <p:pic>
        <p:nvPicPr>
          <p:cNvPr id="2097155" name="Picture 42" descr="syn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57200" y="1143000"/>
            <a:ext cx="8686800" cy="8772525"/>
          </a:xfrm>
          <a:prstGeom prst="rect"/>
          <a:noFill/>
        </p:spPr>
      </p:pic>
      <p:sp>
        <p:nvSpPr>
          <p:cNvPr id="1048636" name="Text Box 43"/>
          <p:cNvSpPr txBox="1">
            <a:spLocks noChangeArrowheads="1"/>
          </p:cNvSpPr>
          <p:nvPr/>
        </p:nvSpPr>
        <p:spPr bwMode="auto">
          <a:xfrm>
            <a:off x="3641725" y="5832475"/>
            <a:ext cx="1528763" cy="82232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Blastocyst </a:t>
            </a:r>
          </a:p>
          <a:p>
            <a:r>
              <a:rPr lang="en-US"/>
              <a:t>Cavity</a:t>
            </a:r>
          </a:p>
        </p:txBody>
      </p:sp>
      <p:sp>
        <p:nvSpPr>
          <p:cNvPr id="1048637" name="Text Box 44"/>
          <p:cNvSpPr txBox="1">
            <a:spLocks noChangeArrowheads="1"/>
          </p:cNvSpPr>
          <p:nvPr/>
        </p:nvSpPr>
        <p:spPr bwMode="auto">
          <a:xfrm>
            <a:off x="914400" y="6400800"/>
            <a:ext cx="2146300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Cytotrophoblast</a:t>
            </a:r>
          </a:p>
        </p:txBody>
      </p:sp>
      <p:sp>
        <p:nvSpPr>
          <p:cNvPr id="1048638" name="Line 45"/>
          <p:cNvSpPr>
            <a:spLocks noChangeShapeType="1"/>
          </p:cNvSpPr>
          <p:nvPr/>
        </p:nvSpPr>
        <p:spPr bwMode="auto">
          <a:xfrm>
            <a:off x="3048000" y="6629400"/>
            <a:ext cx="838200" cy="2286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  <p:sp>
        <p:nvSpPr>
          <p:cNvPr id="1048639" name="Text Box 46"/>
          <p:cNvSpPr txBox="1">
            <a:spLocks noChangeArrowheads="1"/>
          </p:cNvSpPr>
          <p:nvPr/>
        </p:nvSpPr>
        <p:spPr bwMode="auto">
          <a:xfrm>
            <a:off x="3810000" y="4800600"/>
            <a:ext cx="1409700" cy="822325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Inner Cell</a:t>
            </a:r>
          </a:p>
          <a:p>
            <a:r>
              <a:rPr lang="en-US"/>
              <a:t>Mass</a:t>
            </a:r>
          </a:p>
        </p:txBody>
      </p:sp>
      <p:sp>
        <p:nvSpPr>
          <p:cNvPr id="1048640" name="Text Box 47"/>
          <p:cNvSpPr txBox="1">
            <a:spLocks noChangeArrowheads="1"/>
          </p:cNvSpPr>
          <p:nvPr/>
        </p:nvSpPr>
        <p:spPr bwMode="auto">
          <a:xfrm>
            <a:off x="6507163" y="6400800"/>
            <a:ext cx="2636837" cy="457200"/>
          </a:xfrm>
          <a:prstGeom prst="rect"/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p>
            <a:r>
              <a:rPr lang="en-US"/>
              <a:t>Syncytiotrophoblast</a:t>
            </a:r>
          </a:p>
        </p:txBody>
      </p:sp>
      <p:sp>
        <p:nvSpPr>
          <p:cNvPr id="1048641" name="Line 48"/>
          <p:cNvSpPr>
            <a:spLocks noChangeShapeType="1"/>
          </p:cNvSpPr>
          <p:nvPr/>
        </p:nvSpPr>
        <p:spPr bwMode="auto">
          <a:xfrm flipH="1" flipV="1">
            <a:off x="4876800" y="4495800"/>
            <a:ext cx="1676400" cy="1981200"/>
          </a:xfrm>
          <a:prstGeom prst="line"/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p>
            <a:endParaRPr lang="en-US"/>
          </a:p>
        </p:txBody>
      </p:sp>
    </p:spTree>
  </p:cSld>
  <p:clrMapOvr>
    <a:masterClrMapping/>
  </p:clrMapOvr>
  <p:transition advTm="49462"/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7" descr="blastula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4191000" y="1371600"/>
            <a:ext cx="4953000" cy="5486400"/>
          </a:xfrm>
          <a:noFill/>
        </p:spPr>
      </p:pic>
      <p:sp>
        <p:nvSpPr>
          <p:cNvPr id="104864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  <a:noFill/>
        </p:spPr>
        <p:txBody>
          <a:bodyPr bIns="46038" lIns="92075" rIns="92075" tIns="46038"/>
          <a:p>
            <a:r>
              <a:rPr lang="en-US"/>
              <a:t>Week 2: Early Development</a:t>
            </a:r>
          </a:p>
        </p:txBody>
      </p:sp>
      <p:grpSp>
        <p:nvGrpSpPr>
          <p:cNvPr id="85" name="Group 6"/>
          <p:cNvGrpSpPr/>
          <p:nvPr/>
        </p:nvGrpSpPr>
        <p:grpSpPr bwMode="auto">
          <a:xfrm>
            <a:off x="533400" y="1203325"/>
            <a:ext cx="5121275" cy="930275"/>
            <a:chOff x="854" y="758"/>
            <a:chExt cx="3226" cy="586"/>
          </a:xfrm>
        </p:grpSpPr>
        <p:sp>
          <p:nvSpPr>
            <p:cNvPr id="1048643" name="Rectangle 4"/>
            <p:cNvSpPr>
              <a:spLocks noChangeArrowheads="1"/>
            </p:cNvSpPr>
            <p:nvPr/>
          </p:nvSpPr>
          <p:spPr bwMode="auto">
            <a:xfrm>
              <a:off x="854" y="758"/>
              <a:ext cx="1353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Cytotrophoblast</a:t>
              </a:r>
            </a:p>
          </p:txBody>
        </p:sp>
        <p:sp>
          <p:nvSpPr>
            <p:cNvPr id="1048644" name="Line 5"/>
            <p:cNvSpPr>
              <a:spLocks noChangeShapeType="1"/>
            </p:cNvSpPr>
            <p:nvPr/>
          </p:nvSpPr>
          <p:spPr bwMode="auto">
            <a:xfrm>
              <a:off x="2208" y="912"/>
              <a:ext cx="1872" cy="43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sp>
        <p:nvSpPr>
          <p:cNvPr id="1048645" name="Rectangle 7"/>
          <p:cNvSpPr>
            <a:spLocks noChangeArrowheads="1"/>
          </p:cNvSpPr>
          <p:nvPr/>
        </p:nvSpPr>
        <p:spPr bwMode="auto">
          <a:xfrm>
            <a:off x="0" y="2346325"/>
            <a:ext cx="221615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bIns="46038" lIns="92075" rIns="92075" tIns="46038" wrap="none">
            <a:spAutoFit/>
          </a:bodyPr>
          <a:p>
            <a:r>
              <a:rPr lang="en-US"/>
              <a:t>Inner Cell Mass:</a:t>
            </a:r>
          </a:p>
        </p:txBody>
      </p:sp>
      <p:grpSp>
        <p:nvGrpSpPr>
          <p:cNvPr id="86" name="Group 10"/>
          <p:cNvGrpSpPr/>
          <p:nvPr/>
        </p:nvGrpSpPr>
        <p:grpSpPr bwMode="auto">
          <a:xfrm>
            <a:off x="1736725" y="2727325"/>
            <a:ext cx="4587875" cy="549275"/>
            <a:chOff x="1094" y="1718"/>
            <a:chExt cx="2890" cy="346"/>
          </a:xfrm>
        </p:grpSpPr>
        <p:sp>
          <p:nvSpPr>
            <p:cNvPr id="1048646" name="Rectangle 8"/>
            <p:cNvSpPr>
              <a:spLocks noChangeArrowheads="1"/>
            </p:cNvSpPr>
            <p:nvPr/>
          </p:nvSpPr>
          <p:spPr bwMode="auto">
            <a:xfrm>
              <a:off x="1094" y="1718"/>
              <a:ext cx="745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Epiblast</a:t>
              </a:r>
            </a:p>
          </p:txBody>
        </p:sp>
        <p:sp>
          <p:nvSpPr>
            <p:cNvPr id="1048647" name="Line 9"/>
            <p:cNvSpPr>
              <a:spLocks noChangeShapeType="1"/>
            </p:cNvSpPr>
            <p:nvPr/>
          </p:nvSpPr>
          <p:spPr bwMode="auto">
            <a:xfrm>
              <a:off x="1824" y="1872"/>
              <a:ext cx="2160" cy="19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87" name="Group 13"/>
          <p:cNvGrpSpPr/>
          <p:nvPr/>
        </p:nvGrpSpPr>
        <p:grpSpPr bwMode="auto">
          <a:xfrm>
            <a:off x="1736725" y="3108325"/>
            <a:ext cx="3978275" cy="549275"/>
            <a:chOff x="1094" y="1958"/>
            <a:chExt cx="2506" cy="346"/>
          </a:xfrm>
        </p:grpSpPr>
        <p:sp>
          <p:nvSpPr>
            <p:cNvPr id="1048648" name="Rectangle 11"/>
            <p:cNvSpPr>
              <a:spLocks noChangeArrowheads="1"/>
            </p:cNvSpPr>
            <p:nvPr/>
          </p:nvSpPr>
          <p:spPr bwMode="auto">
            <a:xfrm>
              <a:off x="1094" y="1958"/>
              <a:ext cx="905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Hypoblast</a:t>
              </a:r>
            </a:p>
          </p:txBody>
        </p:sp>
        <p:sp>
          <p:nvSpPr>
            <p:cNvPr id="1048649" name="Line 12"/>
            <p:cNvSpPr>
              <a:spLocks noChangeShapeType="1"/>
            </p:cNvSpPr>
            <p:nvPr/>
          </p:nvSpPr>
          <p:spPr bwMode="auto">
            <a:xfrm>
              <a:off x="2016" y="2112"/>
              <a:ext cx="1584" cy="19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88" name="Group 16"/>
          <p:cNvGrpSpPr/>
          <p:nvPr/>
        </p:nvGrpSpPr>
        <p:grpSpPr bwMode="auto">
          <a:xfrm>
            <a:off x="1127125" y="1660525"/>
            <a:ext cx="5654675" cy="1158875"/>
            <a:chOff x="710" y="1046"/>
            <a:chExt cx="3562" cy="730"/>
          </a:xfrm>
        </p:grpSpPr>
        <p:sp>
          <p:nvSpPr>
            <p:cNvPr id="1048650" name="Rectangle 14"/>
            <p:cNvSpPr>
              <a:spLocks noChangeArrowheads="1"/>
            </p:cNvSpPr>
            <p:nvPr/>
          </p:nvSpPr>
          <p:spPr bwMode="auto">
            <a:xfrm>
              <a:off x="710" y="1046"/>
              <a:ext cx="1401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Amniotic Cavity</a:t>
              </a:r>
            </a:p>
          </p:txBody>
        </p:sp>
        <p:sp>
          <p:nvSpPr>
            <p:cNvPr id="1048651" name="Line 15"/>
            <p:cNvSpPr>
              <a:spLocks noChangeShapeType="1"/>
            </p:cNvSpPr>
            <p:nvPr/>
          </p:nvSpPr>
          <p:spPr bwMode="auto">
            <a:xfrm>
              <a:off x="2112" y="1200"/>
              <a:ext cx="2160" cy="576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89" name="Group 19"/>
          <p:cNvGrpSpPr/>
          <p:nvPr/>
        </p:nvGrpSpPr>
        <p:grpSpPr bwMode="auto">
          <a:xfrm>
            <a:off x="838200" y="1965325"/>
            <a:ext cx="4435475" cy="930275"/>
            <a:chOff x="710" y="1238"/>
            <a:chExt cx="2794" cy="586"/>
          </a:xfrm>
        </p:grpSpPr>
        <p:sp>
          <p:nvSpPr>
            <p:cNvPr id="1048652" name="Rectangle 17"/>
            <p:cNvSpPr>
              <a:spLocks noChangeArrowheads="1"/>
            </p:cNvSpPr>
            <p:nvPr/>
          </p:nvSpPr>
          <p:spPr bwMode="auto">
            <a:xfrm>
              <a:off x="710" y="1238"/>
              <a:ext cx="1087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Amnioblasts</a:t>
              </a:r>
            </a:p>
          </p:txBody>
        </p:sp>
        <p:sp>
          <p:nvSpPr>
            <p:cNvPr id="1048653" name="Line 18"/>
            <p:cNvSpPr>
              <a:spLocks noChangeShapeType="1"/>
            </p:cNvSpPr>
            <p:nvPr/>
          </p:nvSpPr>
          <p:spPr bwMode="auto">
            <a:xfrm>
              <a:off x="1824" y="1392"/>
              <a:ext cx="1680" cy="432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0" name="Group 22"/>
          <p:cNvGrpSpPr/>
          <p:nvPr/>
        </p:nvGrpSpPr>
        <p:grpSpPr bwMode="auto">
          <a:xfrm>
            <a:off x="457200" y="4876800"/>
            <a:ext cx="6111875" cy="593725"/>
            <a:chOff x="278" y="2640"/>
            <a:chExt cx="3850" cy="374"/>
          </a:xfrm>
        </p:grpSpPr>
        <p:sp>
          <p:nvSpPr>
            <p:cNvPr id="1048654" name="Rectangle 20"/>
            <p:cNvSpPr>
              <a:spLocks noChangeArrowheads="1"/>
            </p:cNvSpPr>
            <p:nvPr/>
          </p:nvSpPr>
          <p:spPr bwMode="auto">
            <a:xfrm>
              <a:off x="278" y="2726"/>
              <a:ext cx="1492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Primary Yolk Sac</a:t>
              </a:r>
            </a:p>
          </p:txBody>
        </p:sp>
        <p:sp>
          <p:nvSpPr>
            <p:cNvPr id="1048655" name="Line 21"/>
            <p:cNvSpPr>
              <a:spLocks noChangeShapeType="1"/>
            </p:cNvSpPr>
            <p:nvPr/>
          </p:nvSpPr>
          <p:spPr bwMode="auto">
            <a:xfrm flipV="1">
              <a:off x="1919" y="2640"/>
              <a:ext cx="2209" cy="240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1" name="Group 25"/>
          <p:cNvGrpSpPr/>
          <p:nvPr/>
        </p:nvGrpSpPr>
        <p:grpSpPr bwMode="auto">
          <a:xfrm>
            <a:off x="136525" y="5943600"/>
            <a:ext cx="5654675" cy="457200"/>
            <a:chOff x="182" y="3350"/>
            <a:chExt cx="3562" cy="288"/>
          </a:xfrm>
        </p:grpSpPr>
        <p:sp>
          <p:nvSpPr>
            <p:cNvPr id="1048656" name="Rectangle 23"/>
            <p:cNvSpPr>
              <a:spLocks noChangeArrowheads="1"/>
            </p:cNvSpPr>
            <p:nvPr/>
          </p:nvSpPr>
          <p:spPr bwMode="auto">
            <a:xfrm>
              <a:off x="182" y="3350"/>
              <a:ext cx="2006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/>
                <a:t>Exocoelomic Membrane</a:t>
              </a:r>
            </a:p>
          </p:txBody>
        </p:sp>
        <p:sp>
          <p:nvSpPr>
            <p:cNvPr id="1048657" name="Line 24"/>
            <p:cNvSpPr>
              <a:spLocks noChangeShapeType="1"/>
            </p:cNvSpPr>
            <p:nvPr/>
          </p:nvSpPr>
          <p:spPr bwMode="auto">
            <a:xfrm>
              <a:off x="2160" y="3504"/>
              <a:ext cx="1584" cy="96"/>
            </a:xfrm>
            <a:prstGeom prst="line"/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pic>
        <p:nvPicPr>
          <p:cNvPr id="2097157" name="Picture 27" descr="Temple &quot;T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0963" y="0"/>
            <a:ext cx="923925" cy="981075"/>
          </a:xfrm>
          <a:prstGeom prst="rect"/>
          <a:noFill/>
        </p:spPr>
      </p:pic>
    </p:spTree>
  </p:cSld>
  <p:clrMapOvr>
    <a:masterClrMapping/>
  </p:clrMapOvr>
  <p:transition advTm="61072"/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4"/>
          <p:cNvSpPr>
            <a:spLocks noChangeArrowheads="1"/>
          </p:cNvSpPr>
          <p:nvPr/>
        </p:nvSpPr>
        <p:spPr bwMode="auto">
          <a:xfrm>
            <a:off x="762000" y="304800"/>
            <a:ext cx="72390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bIns="46038" lIns="92075" rIns="92075" tIns="46038"/>
          <a:p>
            <a:pPr algn="ctr"/>
            <a:r>
              <a:rPr sz="4400" lang="en-US">
                <a:solidFill>
                  <a:schemeClr val="tx2"/>
                </a:solidFill>
              </a:rPr>
              <a:t>Early Development - Week 2</a:t>
            </a:r>
            <a:br>
              <a:rPr sz="4400" lang="en-US">
                <a:solidFill>
                  <a:schemeClr val="tx2"/>
                </a:solidFill>
              </a:rPr>
            </a:br>
            <a:r>
              <a:rPr sz="4400" lang="en-US">
                <a:solidFill>
                  <a:schemeClr val="tx2"/>
                </a:solidFill>
              </a:rPr>
              <a:t>Day 10</a:t>
            </a:r>
          </a:p>
        </p:txBody>
      </p:sp>
      <p:pic>
        <p:nvPicPr>
          <p:cNvPr id="2097158" name="Picture 5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733800" y="1676400"/>
            <a:ext cx="5408613" cy="47323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4" name="Group 6"/>
          <p:cNvGrpSpPr/>
          <p:nvPr/>
        </p:nvGrpSpPr>
        <p:grpSpPr bwMode="auto">
          <a:xfrm>
            <a:off x="288925" y="2270125"/>
            <a:ext cx="5807075" cy="1311275"/>
            <a:chOff x="182" y="1430"/>
            <a:chExt cx="3658" cy="826"/>
          </a:xfrm>
        </p:grpSpPr>
        <p:sp>
          <p:nvSpPr>
            <p:cNvPr id="1048662" name="Rectangle 7"/>
            <p:cNvSpPr>
              <a:spLocks noChangeArrowheads="1"/>
            </p:cNvSpPr>
            <p:nvPr/>
          </p:nvSpPr>
          <p:spPr bwMode="auto">
            <a:xfrm>
              <a:off x="182" y="1430"/>
              <a:ext cx="1793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Syncytiotrophoblast</a:t>
              </a:r>
            </a:p>
          </p:txBody>
        </p:sp>
        <p:sp>
          <p:nvSpPr>
            <p:cNvPr id="1048663" name="Line 8"/>
            <p:cNvSpPr>
              <a:spLocks noChangeShapeType="1"/>
            </p:cNvSpPr>
            <p:nvPr/>
          </p:nvSpPr>
          <p:spPr bwMode="auto">
            <a:xfrm>
              <a:off x="1872" y="1584"/>
              <a:ext cx="1968" cy="672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5" name="Group 9"/>
          <p:cNvGrpSpPr/>
          <p:nvPr/>
        </p:nvGrpSpPr>
        <p:grpSpPr bwMode="auto">
          <a:xfrm>
            <a:off x="669925" y="5486400"/>
            <a:ext cx="5197475" cy="517525"/>
            <a:chOff x="422" y="3456"/>
            <a:chExt cx="3274" cy="326"/>
          </a:xfrm>
        </p:grpSpPr>
        <p:sp>
          <p:nvSpPr>
            <p:cNvPr id="1048664" name="Rectangle 10"/>
            <p:cNvSpPr>
              <a:spLocks noChangeArrowheads="1"/>
            </p:cNvSpPr>
            <p:nvPr/>
          </p:nvSpPr>
          <p:spPr bwMode="auto">
            <a:xfrm>
              <a:off x="422" y="3494"/>
              <a:ext cx="1462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Cytotrophoblast</a:t>
              </a:r>
            </a:p>
          </p:txBody>
        </p:sp>
        <p:sp>
          <p:nvSpPr>
            <p:cNvPr id="1048665" name="Line 11"/>
            <p:cNvSpPr>
              <a:spLocks noChangeShapeType="1"/>
            </p:cNvSpPr>
            <p:nvPr/>
          </p:nvSpPr>
          <p:spPr bwMode="auto">
            <a:xfrm flipV="1">
              <a:off x="1872" y="3456"/>
              <a:ext cx="1824" cy="144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6" name="Group 12"/>
          <p:cNvGrpSpPr/>
          <p:nvPr/>
        </p:nvGrpSpPr>
        <p:grpSpPr bwMode="auto">
          <a:xfrm>
            <a:off x="517525" y="2879725"/>
            <a:ext cx="6188075" cy="1616075"/>
            <a:chOff x="326" y="1814"/>
            <a:chExt cx="3898" cy="1018"/>
          </a:xfrm>
        </p:grpSpPr>
        <p:sp>
          <p:nvSpPr>
            <p:cNvPr id="1048666" name="Line 13"/>
            <p:cNvSpPr>
              <a:spLocks noChangeShapeType="1"/>
            </p:cNvSpPr>
            <p:nvPr/>
          </p:nvSpPr>
          <p:spPr bwMode="auto">
            <a:xfrm>
              <a:off x="1728" y="1968"/>
              <a:ext cx="2496" cy="864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67" name="Rectangle 14"/>
            <p:cNvSpPr>
              <a:spLocks noChangeArrowheads="1"/>
            </p:cNvSpPr>
            <p:nvPr/>
          </p:nvSpPr>
          <p:spPr bwMode="auto">
            <a:xfrm>
              <a:off x="326" y="1814"/>
              <a:ext cx="1440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Amniotic Cavity</a:t>
              </a:r>
            </a:p>
          </p:txBody>
        </p:sp>
      </p:grpSp>
      <p:grpSp>
        <p:nvGrpSpPr>
          <p:cNvPr id="97" name="Group 15"/>
          <p:cNvGrpSpPr/>
          <p:nvPr/>
        </p:nvGrpSpPr>
        <p:grpSpPr bwMode="auto">
          <a:xfrm>
            <a:off x="669925" y="3489325"/>
            <a:ext cx="5654675" cy="1158875"/>
            <a:chOff x="422" y="2198"/>
            <a:chExt cx="3562" cy="730"/>
          </a:xfrm>
        </p:grpSpPr>
        <p:sp>
          <p:nvSpPr>
            <p:cNvPr id="1048668" name="Rectangle 16"/>
            <p:cNvSpPr>
              <a:spLocks noChangeArrowheads="1"/>
            </p:cNvSpPr>
            <p:nvPr/>
          </p:nvSpPr>
          <p:spPr bwMode="auto">
            <a:xfrm>
              <a:off x="422" y="2198"/>
              <a:ext cx="800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Epiblast</a:t>
              </a:r>
            </a:p>
          </p:txBody>
        </p:sp>
        <p:sp>
          <p:nvSpPr>
            <p:cNvPr id="1048669" name="Line 17"/>
            <p:cNvSpPr>
              <a:spLocks noChangeShapeType="1"/>
            </p:cNvSpPr>
            <p:nvPr/>
          </p:nvSpPr>
          <p:spPr bwMode="auto">
            <a:xfrm>
              <a:off x="1248" y="2352"/>
              <a:ext cx="2736" cy="576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8" name="Group 18"/>
          <p:cNvGrpSpPr/>
          <p:nvPr/>
        </p:nvGrpSpPr>
        <p:grpSpPr bwMode="auto">
          <a:xfrm>
            <a:off x="746125" y="4175125"/>
            <a:ext cx="5426075" cy="822325"/>
            <a:chOff x="470" y="2630"/>
            <a:chExt cx="3418" cy="518"/>
          </a:xfrm>
        </p:grpSpPr>
        <p:sp>
          <p:nvSpPr>
            <p:cNvPr id="1048670" name="Rectangle 19"/>
            <p:cNvSpPr>
              <a:spLocks noChangeArrowheads="1"/>
            </p:cNvSpPr>
            <p:nvPr/>
          </p:nvSpPr>
          <p:spPr bwMode="auto">
            <a:xfrm>
              <a:off x="470" y="2630"/>
              <a:ext cx="971" cy="51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Hypoblast</a:t>
              </a:r>
            </a:p>
            <a:p>
              <a:endParaRPr lang="en-US">
                <a:latin typeface="Arial" charset="0"/>
              </a:endParaRPr>
            </a:p>
          </p:txBody>
        </p:sp>
        <p:sp>
          <p:nvSpPr>
            <p:cNvPr id="1048671" name="Line 20"/>
            <p:cNvSpPr>
              <a:spLocks noChangeShapeType="1"/>
            </p:cNvSpPr>
            <p:nvPr/>
          </p:nvSpPr>
          <p:spPr bwMode="auto">
            <a:xfrm>
              <a:off x="1488" y="2784"/>
              <a:ext cx="2400" cy="240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99" name="Group 21"/>
          <p:cNvGrpSpPr/>
          <p:nvPr/>
        </p:nvGrpSpPr>
        <p:grpSpPr bwMode="auto">
          <a:xfrm>
            <a:off x="441325" y="4479925"/>
            <a:ext cx="6188075" cy="625475"/>
            <a:chOff x="278" y="2822"/>
            <a:chExt cx="3898" cy="394"/>
          </a:xfrm>
        </p:grpSpPr>
        <p:sp>
          <p:nvSpPr>
            <p:cNvPr id="1048672" name="Rectangle 22"/>
            <p:cNvSpPr>
              <a:spLocks noChangeArrowheads="1"/>
            </p:cNvSpPr>
            <p:nvPr/>
          </p:nvSpPr>
          <p:spPr bwMode="auto">
            <a:xfrm>
              <a:off x="278" y="2822"/>
              <a:ext cx="1525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Primary yolk sac</a:t>
              </a:r>
            </a:p>
          </p:txBody>
        </p:sp>
        <p:sp>
          <p:nvSpPr>
            <p:cNvPr id="1048673" name="Line 23"/>
            <p:cNvSpPr>
              <a:spLocks noChangeShapeType="1"/>
            </p:cNvSpPr>
            <p:nvPr/>
          </p:nvSpPr>
          <p:spPr bwMode="auto">
            <a:xfrm>
              <a:off x="1776" y="2976"/>
              <a:ext cx="2400" cy="240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100" name="Group 24"/>
          <p:cNvGrpSpPr/>
          <p:nvPr/>
        </p:nvGrpSpPr>
        <p:grpSpPr bwMode="auto">
          <a:xfrm>
            <a:off x="746125" y="4937125"/>
            <a:ext cx="5426075" cy="457200"/>
            <a:chOff x="470" y="3110"/>
            <a:chExt cx="3418" cy="288"/>
          </a:xfrm>
        </p:grpSpPr>
        <p:sp>
          <p:nvSpPr>
            <p:cNvPr id="1048674" name="Rectangle 25"/>
            <p:cNvSpPr>
              <a:spLocks noChangeArrowheads="1"/>
            </p:cNvSpPr>
            <p:nvPr/>
          </p:nvSpPr>
          <p:spPr bwMode="auto">
            <a:xfrm>
              <a:off x="470" y="3110"/>
              <a:ext cx="2178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Exocoelomic membrane</a:t>
              </a:r>
            </a:p>
          </p:txBody>
        </p:sp>
        <p:sp>
          <p:nvSpPr>
            <p:cNvPr id="1048675" name="Line 26"/>
            <p:cNvSpPr>
              <a:spLocks noChangeShapeType="1"/>
            </p:cNvSpPr>
            <p:nvPr/>
          </p:nvSpPr>
          <p:spPr bwMode="auto">
            <a:xfrm>
              <a:off x="2640" y="3264"/>
              <a:ext cx="1248" cy="96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  <p:grpSp>
        <p:nvGrpSpPr>
          <p:cNvPr id="101" name="Group 27"/>
          <p:cNvGrpSpPr/>
          <p:nvPr/>
        </p:nvGrpSpPr>
        <p:grpSpPr bwMode="auto">
          <a:xfrm>
            <a:off x="381000" y="6019800"/>
            <a:ext cx="6629400" cy="517525"/>
            <a:chOff x="240" y="3792"/>
            <a:chExt cx="4176" cy="326"/>
          </a:xfrm>
        </p:grpSpPr>
        <p:sp>
          <p:nvSpPr>
            <p:cNvPr id="1048676" name="Rectangle 28"/>
            <p:cNvSpPr>
              <a:spLocks noChangeArrowheads="1"/>
            </p:cNvSpPr>
            <p:nvPr/>
          </p:nvSpPr>
          <p:spPr bwMode="auto">
            <a:xfrm>
              <a:off x="240" y="3830"/>
              <a:ext cx="2412" cy="288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bIns="46038" lIns="92075" rIns="92075" tIns="46038" wrap="none">
              <a:spAutoFit/>
            </a:bodyPr>
            <a:p>
              <a:r>
                <a:rPr lang="en-US">
                  <a:latin typeface="Arial" charset="0"/>
                </a:rPr>
                <a:t>Extraembryonic mesoderm</a:t>
              </a:r>
            </a:p>
          </p:txBody>
        </p:sp>
        <p:sp>
          <p:nvSpPr>
            <p:cNvPr id="1048677" name="Line 29"/>
            <p:cNvSpPr>
              <a:spLocks noChangeShapeType="1"/>
            </p:cNvSpPr>
            <p:nvPr/>
          </p:nvSpPr>
          <p:spPr bwMode="auto">
            <a:xfrm flipV="1">
              <a:off x="2534" y="3792"/>
              <a:ext cx="1882" cy="192"/>
            </a:xfrm>
            <a:prstGeom prst="line"/>
            <a:noFill/>
            <a:ln w="508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anchor="ctr" wrap="none"/>
            <a:p>
              <a:endParaRPr lang="en-US"/>
            </a:p>
          </p:txBody>
        </p:sp>
      </p:grpSp>
    </p:spTree>
  </p:cSld>
  <p:clrMapOvr>
    <a:masterClrMapping/>
  </p:clrMapOvr>
  <p:transition advTm="47326"/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5"/>
          <p:cNvSpPr>
            <a:spLocks noChangeArrowheads="1"/>
          </p:cNvSpPr>
          <p:nvPr/>
        </p:nvSpPr>
        <p:spPr bwMode="auto">
          <a:xfrm>
            <a:off x="609600" y="0"/>
            <a:ext cx="73914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bIns="46038" lIns="92075" rIns="92075" tIns="46038"/>
          <a:p>
            <a:pPr algn="ctr"/>
            <a:r>
              <a:rPr sz="4400" lang="en-US">
                <a:solidFill>
                  <a:schemeClr val="tx2"/>
                </a:solidFill>
              </a:rPr>
              <a:t>Week 2: Early Development</a:t>
            </a:r>
          </a:p>
        </p:txBody>
      </p:sp>
      <p:grpSp>
        <p:nvGrpSpPr>
          <p:cNvPr id="103" name="Group 30"/>
          <p:cNvGrpSpPr/>
          <p:nvPr/>
        </p:nvGrpSpPr>
        <p:grpSpPr bwMode="auto">
          <a:xfrm>
            <a:off x="136525" y="1066800"/>
            <a:ext cx="9005888" cy="5789613"/>
            <a:chOff x="86" y="672"/>
            <a:chExt cx="5673" cy="3647"/>
          </a:xfrm>
        </p:grpSpPr>
        <p:pic>
          <p:nvPicPr>
            <p:cNvPr id="2097159" name="Picture 4"/>
            <p:cNvPicPr>
              <a:picLocks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2739" y="993"/>
              <a:ext cx="3020" cy="3326"/>
            </a:xfrm>
            <a:prstGeom prst="rect"/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4" name="Group 6"/>
            <p:cNvGrpSpPr/>
            <p:nvPr/>
          </p:nvGrpSpPr>
          <p:grpSpPr bwMode="auto">
            <a:xfrm>
              <a:off x="230" y="1046"/>
              <a:ext cx="3898" cy="1018"/>
              <a:chOff x="230" y="1046"/>
              <a:chExt cx="3898" cy="1018"/>
            </a:xfrm>
          </p:grpSpPr>
          <p:sp>
            <p:nvSpPr>
              <p:cNvPr id="1048679" name="Line 7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496" cy="864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  <p:sp>
            <p:nvSpPr>
              <p:cNvPr id="1048680" name="Rectangle 8"/>
              <p:cNvSpPr>
                <a:spLocks noChangeArrowheads="1"/>
              </p:cNvSpPr>
              <p:nvPr/>
            </p:nvSpPr>
            <p:spPr bwMode="auto">
              <a:xfrm>
                <a:off x="230" y="1046"/>
                <a:ext cx="1440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Amniotic Cavity</a:t>
                </a:r>
              </a:p>
            </p:txBody>
          </p:sp>
        </p:grpSp>
        <p:grpSp>
          <p:nvGrpSpPr>
            <p:cNvPr id="105" name="Group 9"/>
            <p:cNvGrpSpPr/>
            <p:nvPr/>
          </p:nvGrpSpPr>
          <p:grpSpPr bwMode="auto">
            <a:xfrm>
              <a:off x="182" y="1478"/>
              <a:ext cx="3562" cy="730"/>
              <a:chOff x="182" y="1478"/>
              <a:chExt cx="3562" cy="730"/>
            </a:xfrm>
          </p:grpSpPr>
          <p:sp>
            <p:nvSpPr>
              <p:cNvPr id="1048681" name="Rectangle 10"/>
              <p:cNvSpPr>
                <a:spLocks noChangeArrowheads="1"/>
              </p:cNvSpPr>
              <p:nvPr/>
            </p:nvSpPr>
            <p:spPr bwMode="auto">
              <a:xfrm>
                <a:off x="182" y="1478"/>
                <a:ext cx="800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Epiblast</a:t>
                </a:r>
              </a:p>
            </p:txBody>
          </p:sp>
          <p:sp>
            <p:nvSpPr>
              <p:cNvPr id="1048682" name="Line 11"/>
              <p:cNvSpPr>
                <a:spLocks noChangeShapeType="1"/>
              </p:cNvSpPr>
              <p:nvPr/>
            </p:nvSpPr>
            <p:spPr bwMode="auto">
              <a:xfrm>
                <a:off x="1008" y="1632"/>
                <a:ext cx="2736" cy="576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06" name="Group 12"/>
            <p:cNvGrpSpPr/>
            <p:nvPr/>
          </p:nvGrpSpPr>
          <p:grpSpPr bwMode="auto">
            <a:xfrm>
              <a:off x="182" y="2006"/>
              <a:ext cx="3418" cy="518"/>
              <a:chOff x="182" y="2006"/>
              <a:chExt cx="3418" cy="518"/>
            </a:xfrm>
          </p:grpSpPr>
          <p:sp>
            <p:nvSpPr>
              <p:cNvPr id="1048683" name="Rectangle 13"/>
              <p:cNvSpPr>
                <a:spLocks noChangeArrowheads="1"/>
              </p:cNvSpPr>
              <p:nvPr/>
            </p:nvSpPr>
            <p:spPr bwMode="auto">
              <a:xfrm>
                <a:off x="182" y="2006"/>
                <a:ext cx="971" cy="51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Hypoblast</a:t>
                </a:r>
              </a:p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48684" name="Line 14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2400" cy="240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07" name="Group 15"/>
            <p:cNvGrpSpPr/>
            <p:nvPr/>
          </p:nvGrpSpPr>
          <p:grpSpPr bwMode="auto">
            <a:xfrm>
              <a:off x="182" y="2486"/>
              <a:ext cx="3898" cy="394"/>
              <a:chOff x="182" y="2486"/>
              <a:chExt cx="3898" cy="394"/>
            </a:xfrm>
          </p:grpSpPr>
          <p:sp>
            <p:nvSpPr>
              <p:cNvPr id="1048685" name="Rectangle 16"/>
              <p:cNvSpPr>
                <a:spLocks noChangeArrowheads="1"/>
              </p:cNvSpPr>
              <p:nvPr/>
            </p:nvSpPr>
            <p:spPr bwMode="auto">
              <a:xfrm>
                <a:off x="182" y="2486"/>
                <a:ext cx="1525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Primary yolk sac</a:t>
                </a:r>
              </a:p>
            </p:txBody>
          </p:sp>
          <p:sp>
            <p:nvSpPr>
              <p:cNvPr id="1048686" name="Line 1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2400" cy="240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08" name="Group 18"/>
            <p:cNvGrpSpPr/>
            <p:nvPr/>
          </p:nvGrpSpPr>
          <p:grpSpPr bwMode="auto">
            <a:xfrm>
              <a:off x="86" y="2870"/>
              <a:ext cx="3418" cy="288"/>
              <a:chOff x="86" y="2870"/>
              <a:chExt cx="3418" cy="288"/>
            </a:xfrm>
          </p:grpSpPr>
          <p:sp>
            <p:nvSpPr>
              <p:cNvPr id="1048687" name="Rectangle 19"/>
              <p:cNvSpPr>
                <a:spLocks noChangeArrowheads="1"/>
              </p:cNvSpPr>
              <p:nvPr/>
            </p:nvSpPr>
            <p:spPr bwMode="auto">
              <a:xfrm>
                <a:off x="86" y="2870"/>
                <a:ext cx="2178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Exocoelomic membrane</a:t>
                </a:r>
              </a:p>
            </p:txBody>
          </p:sp>
          <p:sp>
            <p:nvSpPr>
              <p:cNvPr id="1048688" name="Line 20"/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1248" cy="96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09" name="Group 21"/>
            <p:cNvGrpSpPr/>
            <p:nvPr/>
          </p:nvGrpSpPr>
          <p:grpSpPr bwMode="auto">
            <a:xfrm>
              <a:off x="134" y="3312"/>
              <a:ext cx="3274" cy="326"/>
              <a:chOff x="134" y="3312"/>
              <a:chExt cx="3274" cy="326"/>
            </a:xfrm>
          </p:grpSpPr>
          <p:sp>
            <p:nvSpPr>
              <p:cNvPr id="1048689" name="Rectangle 22"/>
              <p:cNvSpPr>
                <a:spLocks noChangeArrowheads="1"/>
              </p:cNvSpPr>
              <p:nvPr/>
            </p:nvSpPr>
            <p:spPr bwMode="auto">
              <a:xfrm>
                <a:off x="134" y="3350"/>
                <a:ext cx="1462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Cytotrophoblast</a:t>
                </a:r>
              </a:p>
            </p:txBody>
          </p:sp>
          <p:sp>
            <p:nvSpPr>
              <p:cNvPr id="1048690" name="Line 23"/>
              <p:cNvSpPr>
                <a:spLocks noChangeShapeType="1"/>
              </p:cNvSpPr>
              <p:nvPr/>
            </p:nvSpPr>
            <p:spPr bwMode="auto">
              <a:xfrm flipV="1">
                <a:off x="1584" y="3312"/>
                <a:ext cx="1824" cy="144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0" name="Group 24"/>
            <p:cNvGrpSpPr/>
            <p:nvPr/>
          </p:nvGrpSpPr>
          <p:grpSpPr bwMode="auto">
            <a:xfrm>
              <a:off x="336" y="3552"/>
              <a:ext cx="4474" cy="326"/>
              <a:chOff x="336" y="3552"/>
              <a:chExt cx="4474" cy="326"/>
            </a:xfrm>
          </p:grpSpPr>
          <p:sp>
            <p:nvSpPr>
              <p:cNvPr id="1048691" name="Rectangle 25"/>
              <p:cNvSpPr>
                <a:spLocks noChangeArrowheads="1"/>
              </p:cNvSpPr>
              <p:nvPr/>
            </p:nvSpPr>
            <p:spPr bwMode="auto">
              <a:xfrm>
                <a:off x="336" y="3590"/>
                <a:ext cx="2412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Extraembryonic mesoderm</a:t>
                </a:r>
              </a:p>
            </p:txBody>
          </p:sp>
          <p:sp>
            <p:nvSpPr>
              <p:cNvPr id="1048692" name="Line 26"/>
              <p:cNvSpPr>
                <a:spLocks noChangeShapeType="1"/>
              </p:cNvSpPr>
              <p:nvPr/>
            </p:nvSpPr>
            <p:spPr bwMode="auto">
              <a:xfrm flipV="1">
                <a:off x="2794" y="3552"/>
                <a:ext cx="2016" cy="192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</p:grpSp>
        <p:grpSp>
          <p:nvGrpSpPr>
            <p:cNvPr id="111" name="Group 27"/>
            <p:cNvGrpSpPr/>
            <p:nvPr/>
          </p:nvGrpSpPr>
          <p:grpSpPr bwMode="auto">
            <a:xfrm>
              <a:off x="3744" y="672"/>
              <a:ext cx="854" cy="864"/>
              <a:chOff x="3744" y="672"/>
              <a:chExt cx="854" cy="864"/>
            </a:xfrm>
          </p:grpSpPr>
          <p:sp>
            <p:nvSpPr>
              <p:cNvPr id="1048693" name="Line 28"/>
              <p:cNvSpPr>
                <a:spLocks noChangeShapeType="1"/>
              </p:cNvSpPr>
              <p:nvPr/>
            </p:nvSpPr>
            <p:spPr bwMode="auto">
              <a:xfrm flipH="1">
                <a:off x="4032" y="912"/>
                <a:ext cx="192" cy="624"/>
              </a:xfrm>
              <a:prstGeom prst="line"/>
              <a:noFill/>
              <a:ln w="50800">
                <a:solidFill>
                  <a:srgbClr val="00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anchor="ctr" wrap="none"/>
              <a:p>
                <a:endParaRPr lang="en-US"/>
              </a:p>
            </p:txBody>
          </p:sp>
          <p:sp>
            <p:nvSpPr>
              <p:cNvPr id="1048694" name="Rectangle 29"/>
              <p:cNvSpPr>
                <a:spLocks noChangeArrowheads="1"/>
              </p:cNvSpPr>
              <p:nvPr/>
            </p:nvSpPr>
            <p:spPr bwMode="auto">
              <a:xfrm>
                <a:off x="3744" y="672"/>
                <a:ext cx="854" cy="288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46038" lIns="92075" rIns="92075" tIns="46038" wrap="none">
                <a:spAutoFit/>
              </a:bodyPr>
              <a:p>
                <a:r>
                  <a:rPr lang="en-US">
                    <a:latin typeface="Arial" charset="0"/>
                  </a:rPr>
                  <a:t>Lacunae</a:t>
                </a:r>
              </a:p>
            </p:txBody>
          </p:sp>
        </p:grpSp>
      </p:grpSp>
    </p:spTree>
  </p:cSld>
  <p:clrMapOvr>
    <a:masterClrMapping/>
  </p:clrMapOvr>
  <p:transition advTm="46026"/>
  <p:timing/>
</p:sld>
</file>

<file path=ppt/theme/theme1.xml><?xml version="1.0" encoding="utf-8"?>
<a:theme xmlns:a="http://schemas.openxmlformats.org/drawingml/2006/main" name="emb99">
  <a:themeElements>
    <a:clrScheme name="emb99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emb9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b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99 8">
        <a:dk1>
          <a:srgbClr val="FFFF66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General</dc:title>
  <dc:creator>Preferred Customer</dc:creator>
  <cp:lastModifiedBy>ADMIN</cp:lastModifiedBy>
  <dcterms:created xsi:type="dcterms:W3CDTF">1995-06-02T15:27:28Z</dcterms:created>
  <dcterms:modified xsi:type="dcterms:W3CDTF">2020-12-31T07:55:44Z</dcterms:modified>
</cp:coreProperties>
</file>