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59" r:id="rId4"/>
    <p:sldId id="260" r:id="rId5"/>
    <p:sldId id="261" r:id="rId6"/>
    <p:sldId id="262" r:id="rId7"/>
    <p:sldId id="263" r:id="rId8"/>
    <p:sldId id="264" r:id="rId9"/>
    <p:sldId id="258" r:id="rId10"/>
    <p:sldId id="257" r:id="rId11"/>
    <p:sldId id="265" r:id="rId12"/>
    <p:sldId id="266" r:id="rId13"/>
    <p:sldId id="267" r:id="rId14"/>
    <p:sldId id="268" r:id="rId15"/>
    <p:sldId id="269" r:id="rId16"/>
    <p:sldId id="270" r:id="rId17"/>
    <p:sldId id="281" r:id="rId18"/>
    <p:sldId id="282" r:id="rId19"/>
    <p:sldId id="283" r:id="rId20"/>
    <p:sldId id="284" r:id="rId21"/>
    <p:sldId id="271" r:id="rId22"/>
    <p:sldId id="272" r:id="rId23"/>
    <p:sldId id="273" r:id="rId24"/>
    <p:sldId id="274" r:id="rId25"/>
    <p:sldId id="275" r:id="rId26"/>
    <p:sldId id="276" r:id="rId27"/>
    <p:sldId id="277" r:id="rId28"/>
    <p:sldId id="278" r:id="rId29"/>
    <p:sldId id="279" r:id="rId30"/>
    <p:sldId id="280"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58" r:id="rId66"/>
    <p:sldId id="359" r:id="rId67"/>
    <p:sldId id="360" r:id="rId68"/>
    <p:sldId id="361" r:id="rId69"/>
    <p:sldId id="362" r:id="rId70"/>
    <p:sldId id="363" r:id="rId71"/>
    <p:sldId id="364" r:id="rId72"/>
    <p:sldId id="365" r:id="rId73"/>
    <p:sldId id="366" r:id="rId74"/>
    <p:sldId id="367" r:id="rId75"/>
    <p:sldId id="320" r:id="rId76"/>
    <p:sldId id="321" r:id="rId77"/>
    <p:sldId id="322" r:id="rId78"/>
    <p:sldId id="323" r:id="rId79"/>
    <p:sldId id="324" r:id="rId80"/>
    <p:sldId id="325" r:id="rId81"/>
    <p:sldId id="326" r:id="rId82"/>
    <p:sldId id="327" r:id="rId83"/>
    <p:sldId id="328" r:id="rId84"/>
    <p:sldId id="329" r:id="rId85"/>
    <p:sldId id="330" r:id="rId86"/>
    <p:sldId id="331" r:id="rId87"/>
    <p:sldId id="332" r:id="rId88"/>
    <p:sldId id="333" r:id="rId89"/>
    <p:sldId id="334" r:id="rId90"/>
    <p:sldId id="335" r:id="rId91"/>
    <p:sldId id="336" r:id="rId92"/>
    <p:sldId id="337" r:id="rId93"/>
    <p:sldId id="338" r:id="rId94"/>
    <p:sldId id="339" r:id="rId95"/>
    <p:sldId id="340" r:id="rId96"/>
    <p:sldId id="341" r:id="rId97"/>
    <p:sldId id="342" r:id="rId98"/>
    <p:sldId id="343" r:id="rId99"/>
    <p:sldId id="344" r:id="rId100"/>
    <p:sldId id="345" r:id="rId101"/>
    <p:sldId id="346" r:id="rId102"/>
    <p:sldId id="347" r:id="rId103"/>
    <p:sldId id="348" r:id="rId104"/>
    <p:sldId id="349" r:id="rId105"/>
    <p:sldId id="350" r:id="rId106"/>
    <p:sldId id="356" r:id="rId107"/>
    <p:sldId id="351" r:id="rId108"/>
    <p:sldId id="352" r:id="rId109"/>
    <p:sldId id="353" r:id="rId110"/>
    <p:sldId id="354" r:id="rId111"/>
    <p:sldId id="355" r:id="rId112"/>
    <p:sldId id="357" r:id="rId1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4" d="100"/>
          <a:sy n="74" d="100"/>
        </p:scale>
        <p:origin x="534" y="7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73D3D6-7D88-42B4-99BE-B0C650C9AD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E52FCD40-4798-4389-82EF-2ED1C9679F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16D021FA-A9A2-4A6B-8B49-331BDA635CA6}"/>
              </a:ext>
            </a:extLst>
          </p:cNvPr>
          <p:cNvSpPr>
            <a:spLocks noGrp="1"/>
          </p:cNvSpPr>
          <p:nvPr>
            <p:ph type="dt" sz="half" idx="10"/>
          </p:nvPr>
        </p:nvSpPr>
        <p:spPr/>
        <p:txBody>
          <a:bodyPr/>
          <a:lstStyle/>
          <a:p>
            <a:fld id="{C7C55E71-6C98-4911-89F9-6A906E115B25}" type="datetimeFigureOut">
              <a:rPr lang="en-US" smtClean="0"/>
              <a:t>1/4/2022</a:t>
            </a:fld>
            <a:endParaRPr lang="en-US"/>
          </a:p>
        </p:txBody>
      </p:sp>
      <p:sp>
        <p:nvSpPr>
          <p:cNvPr id="5" name="Footer Placeholder 4">
            <a:extLst>
              <a:ext uri="{FF2B5EF4-FFF2-40B4-BE49-F238E27FC236}">
                <a16:creationId xmlns:a16="http://schemas.microsoft.com/office/drawing/2014/main" xmlns="" id="{709EBBAB-57FE-49D2-A58C-7B6FB9AC70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7E6CB6E-2F54-42A7-A5A7-C40C5F041185}"/>
              </a:ext>
            </a:extLst>
          </p:cNvPr>
          <p:cNvSpPr>
            <a:spLocks noGrp="1"/>
          </p:cNvSpPr>
          <p:nvPr>
            <p:ph type="sldNum" sz="quarter" idx="12"/>
          </p:nvPr>
        </p:nvSpPr>
        <p:spPr/>
        <p:txBody>
          <a:bodyPr/>
          <a:lstStyle/>
          <a:p>
            <a:fld id="{7560F957-C825-48B5-A868-26D8C252A6CD}" type="slidenum">
              <a:rPr lang="en-US" smtClean="0"/>
              <a:t>‹#›</a:t>
            </a:fld>
            <a:endParaRPr lang="en-US"/>
          </a:p>
        </p:txBody>
      </p:sp>
    </p:spTree>
    <p:extLst>
      <p:ext uri="{BB962C8B-B14F-4D97-AF65-F5344CB8AC3E}">
        <p14:creationId xmlns:p14="http://schemas.microsoft.com/office/powerpoint/2010/main" val="3234018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DEDED5-3CE9-43B8-948D-65FE76A1EB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40D6E5FF-C2AB-40DE-B559-2695D5DBB3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B4F0565-DF2E-437A-95A7-6BBECDE6C3A2}"/>
              </a:ext>
            </a:extLst>
          </p:cNvPr>
          <p:cNvSpPr>
            <a:spLocks noGrp="1"/>
          </p:cNvSpPr>
          <p:nvPr>
            <p:ph type="dt" sz="half" idx="10"/>
          </p:nvPr>
        </p:nvSpPr>
        <p:spPr/>
        <p:txBody>
          <a:bodyPr/>
          <a:lstStyle/>
          <a:p>
            <a:fld id="{C7C55E71-6C98-4911-89F9-6A906E115B25}" type="datetimeFigureOut">
              <a:rPr lang="en-US" smtClean="0"/>
              <a:t>1/4/2022</a:t>
            </a:fld>
            <a:endParaRPr lang="en-US"/>
          </a:p>
        </p:txBody>
      </p:sp>
      <p:sp>
        <p:nvSpPr>
          <p:cNvPr id="5" name="Footer Placeholder 4">
            <a:extLst>
              <a:ext uri="{FF2B5EF4-FFF2-40B4-BE49-F238E27FC236}">
                <a16:creationId xmlns:a16="http://schemas.microsoft.com/office/drawing/2014/main" xmlns="" id="{B79C7A9A-D29B-4014-8588-2D66D9FF0B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5BF1BDA-D9BE-42BF-9F6A-7173BD43842B}"/>
              </a:ext>
            </a:extLst>
          </p:cNvPr>
          <p:cNvSpPr>
            <a:spLocks noGrp="1"/>
          </p:cNvSpPr>
          <p:nvPr>
            <p:ph type="sldNum" sz="quarter" idx="12"/>
          </p:nvPr>
        </p:nvSpPr>
        <p:spPr/>
        <p:txBody>
          <a:bodyPr/>
          <a:lstStyle/>
          <a:p>
            <a:fld id="{7560F957-C825-48B5-A868-26D8C252A6CD}" type="slidenum">
              <a:rPr lang="en-US" smtClean="0"/>
              <a:t>‹#›</a:t>
            </a:fld>
            <a:endParaRPr lang="en-US"/>
          </a:p>
        </p:txBody>
      </p:sp>
    </p:spTree>
    <p:extLst>
      <p:ext uri="{BB962C8B-B14F-4D97-AF65-F5344CB8AC3E}">
        <p14:creationId xmlns:p14="http://schemas.microsoft.com/office/powerpoint/2010/main" val="87967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F5CE100-713C-41CC-8979-E5C6F95E238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36F49174-0592-4B68-AC5B-295F7F3A4E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3DF513D-65E7-4FD9-843B-E4E8352528A1}"/>
              </a:ext>
            </a:extLst>
          </p:cNvPr>
          <p:cNvSpPr>
            <a:spLocks noGrp="1"/>
          </p:cNvSpPr>
          <p:nvPr>
            <p:ph type="dt" sz="half" idx="10"/>
          </p:nvPr>
        </p:nvSpPr>
        <p:spPr/>
        <p:txBody>
          <a:bodyPr/>
          <a:lstStyle/>
          <a:p>
            <a:fld id="{C7C55E71-6C98-4911-89F9-6A906E115B25}" type="datetimeFigureOut">
              <a:rPr lang="en-US" smtClean="0"/>
              <a:t>1/4/2022</a:t>
            </a:fld>
            <a:endParaRPr lang="en-US"/>
          </a:p>
        </p:txBody>
      </p:sp>
      <p:sp>
        <p:nvSpPr>
          <p:cNvPr id="5" name="Footer Placeholder 4">
            <a:extLst>
              <a:ext uri="{FF2B5EF4-FFF2-40B4-BE49-F238E27FC236}">
                <a16:creationId xmlns:a16="http://schemas.microsoft.com/office/drawing/2014/main" xmlns="" id="{8EA5BFEE-B29A-4B62-B1C3-B73633D0CE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E5B4A04-52AA-4CEA-BFED-0CB910F4B9ED}"/>
              </a:ext>
            </a:extLst>
          </p:cNvPr>
          <p:cNvSpPr>
            <a:spLocks noGrp="1"/>
          </p:cNvSpPr>
          <p:nvPr>
            <p:ph type="sldNum" sz="quarter" idx="12"/>
          </p:nvPr>
        </p:nvSpPr>
        <p:spPr/>
        <p:txBody>
          <a:bodyPr/>
          <a:lstStyle/>
          <a:p>
            <a:fld id="{7560F957-C825-48B5-A868-26D8C252A6CD}" type="slidenum">
              <a:rPr lang="en-US" smtClean="0"/>
              <a:t>‹#›</a:t>
            </a:fld>
            <a:endParaRPr lang="en-US"/>
          </a:p>
        </p:txBody>
      </p:sp>
    </p:spTree>
    <p:extLst>
      <p:ext uri="{BB962C8B-B14F-4D97-AF65-F5344CB8AC3E}">
        <p14:creationId xmlns:p14="http://schemas.microsoft.com/office/powerpoint/2010/main" val="854605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62228F-A16A-469C-ACF8-C7DBCB7D92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93F5F04-1234-4C18-9EB2-8220602D66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558ED7E-6A49-48A7-97C8-83FC0D9EEF8E}"/>
              </a:ext>
            </a:extLst>
          </p:cNvPr>
          <p:cNvSpPr>
            <a:spLocks noGrp="1"/>
          </p:cNvSpPr>
          <p:nvPr>
            <p:ph type="dt" sz="half" idx="10"/>
          </p:nvPr>
        </p:nvSpPr>
        <p:spPr/>
        <p:txBody>
          <a:bodyPr/>
          <a:lstStyle/>
          <a:p>
            <a:fld id="{C7C55E71-6C98-4911-89F9-6A906E115B25}" type="datetimeFigureOut">
              <a:rPr lang="en-US" smtClean="0"/>
              <a:t>1/4/2022</a:t>
            </a:fld>
            <a:endParaRPr lang="en-US"/>
          </a:p>
        </p:txBody>
      </p:sp>
      <p:sp>
        <p:nvSpPr>
          <p:cNvPr id="5" name="Footer Placeholder 4">
            <a:extLst>
              <a:ext uri="{FF2B5EF4-FFF2-40B4-BE49-F238E27FC236}">
                <a16:creationId xmlns:a16="http://schemas.microsoft.com/office/drawing/2014/main" xmlns="" id="{E4359593-57E6-4576-B0BF-53E97B7161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79155D2-8A3F-4996-887D-1E48AA8B55F6}"/>
              </a:ext>
            </a:extLst>
          </p:cNvPr>
          <p:cNvSpPr>
            <a:spLocks noGrp="1"/>
          </p:cNvSpPr>
          <p:nvPr>
            <p:ph type="sldNum" sz="quarter" idx="12"/>
          </p:nvPr>
        </p:nvSpPr>
        <p:spPr/>
        <p:txBody>
          <a:bodyPr/>
          <a:lstStyle/>
          <a:p>
            <a:fld id="{7560F957-C825-48B5-A868-26D8C252A6CD}" type="slidenum">
              <a:rPr lang="en-US" smtClean="0"/>
              <a:t>‹#›</a:t>
            </a:fld>
            <a:endParaRPr lang="en-US"/>
          </a:p>
        </p:txBody>
      </p:sp>
    </p:spTree>
    <p:extLst>
      <p:ext uri="{BB962C8B-B14F-4D97-AF65-F5344CB8AC3E}">
        <p14:creationId xmlns:p14="http://schemas.microsoft.com/office/powerpoint/2010/main" val="2994546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83ADBE-12B1-499E-88E6-AEACBBD990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709ADCE7-CA1B-4FBB-8099-0905A8D22C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A7627D62-C98D-4E01-BCE5-D4866B87FF8B}"/>
              </a:ext>
            </a:extLst>
          </p:cNvPr>
          <p:cNvSpPr>
            <a:spLocks noGrp="1"/>
          </p:cNvSpPr>
          <p:nvPr>
            <p:ph type="dt" sz="half" idx="10"/>
          </p:nvPr>
        </p:nvSpPr>
        <p:spPr/>
        <p:txBody>
          <a:bodyPr/>
          <a:lstStyle/>
          <a:p>
            <a:fld id="{C7C55E71-6C98-4911-89F9-6A906E115B25}" type="datetimeFigureOut">
              <a:rPr lang="en-US" smtClean="0"/>
              <a:t>1/4/2022</a:t>
            </a:fld>
            <a:endParaRPr lang="en-US"/>
          </a:p>
        </p:txBody>
      </p:sp>
      <p:sp>
        <p:nvSpPr>
          <p:cNvPr id="5" name="Footer Placeholder 4">
            <a:extLst>
              <a:ext uri="{FF2B5EF4-FFF2-40B4-BE49-F238E27FC236}">
                <a16:creationId xmlns:a16="http://schemas.microsoft.com/office/drawing/2014/main" xmlns="" id="{2F4B1E65-2953-4E9B-A2C2-0771DA09C4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997B0F9-0833-41AF-A83C-F8B3B33DEBCF}"/>
              </a:ext>
            </a:extLst>
          </p:cNvPr>
          <p:cNvSpPr>
            <a:spLocks noGrp="1"/>
          </p:cNvSpPr>
          <p:nvPr>
            <p:ph type="sldNum" sz="quarter" idx="12"/>
          </p:nvPr>
        </p:nvSpPr>
        <p:spPr/>
        <p:txBody>
          <a:bodyPr/>
          <a:lstStyle/>
          <a:p>
            <a:fld id="{7560F957-C825-48B5-A868-26D8C252A6CD}" type="slidenum">
              <a:rPr lang="en-US" smtClean="0"/>
              <a:t>‹#›</a:t>
            </a:fld>
            <a:endParaRPr lang="en-US"/>
          </a:p>
        </p:txBody>
      </p:sp>
    </p:spTree>
    <p:extLst>
      <p:ext uri="{BB962C8B-B14F-4D97-AF65-F5344CB8AC3E}">
        <p14:creationId xmlns:p14="http://schemas.microsoft.com/office/powerpoint/2010/main" val="1424166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6856B0-BA57-40D9-9965-5264D65490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E6381E2-1543-4E41-B76B-AF837838D8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3D4E9A59-C3E1-4F02-8685-CDBCCE3CF80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199AF519-2CF2-46CE-946A-6F1A26BAF4A2}"/>
              </a:ext>
            </a:extLst>
          </p:cNvPr>
          <p:cNvSpPr>
            <a:spLocks noGrp="1"/>
          </p:cNvSpPr>
          <p:nvPr>
            <p:ph type="dt" sz="half" idx="10"/>
          </p:nvPr>
        </p:nvSpPr>
        <p:spPr/>
        <p:txBody>
          <a:bodyPr/>
          <a:lstStyle/>
          <a:p>
            <a:fld id="{C7C55E71-6C98-4911-89F9-6A906E115B25}" type="datetimeFigureOut">
              <a:rPr lang="en-US" smtClean="0"/>
              <a:t>1/4/2022</a:t>
            </a:fld>
            <a:endParaRPr lang="en-US"/>
          </a:p>
        </p:txBody>
      </p:sp>
      <p:sp>
        <p:nvSpPr>
          <p:cNvPr id="6" name="Footer Placeholder 5">
            <a:extLst>
              <a:ext uri="{FF2B5EF4-FFF2-40B4-BE49-F238E27FC236}">
                <a16:creationId xmlns:a16="http://schemas.microsoft.com/office/drawing/2014/main" xmlns="" id="{C2C1C65A-7FB3-4DDA-8A39-3B2E25A90D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F189AD5-DE8B-4D91-A0AD-B1DD7CA357A8}"/>
              </a:ext>
            </a:extLst>
          </p:cNvPr>
          <p:cNvSpPr>
            <a:spLocks noGrp="1"/>
          </p:cNvSpPr>
          <p:nvPr>
            <p:ph type="sldNum" sz="quarter" idx="12"/>
          </p:nvPr>
        </p:nvSpPr>
        <p:spPr/>
        <p:txBody>
          <a:bodyPr/>
          <a:lstStyle/>
          <a:p>
            <a:fld id="{7560F957-C825-48B5-A868-26D8C252A6CD}" type="slidenum">
              <a:rPr lang="en-US" smtClean="0"/>
              <a:t>‹#›</a:t>
            </a:fld>
            <a:endParaRPr lang="en-US"/>
          </a:p>
        </p:txBody>
      </p:sp>
    </p:spTree>
    <p:extLst>
      <p:ext uri="{BB962C8B-B14F-4D97-AF65-F5344CB8AC3E}">
        <p14:creationId xmlns:p14="http://schemas.microsoft.com/office/powerpoint/2010/main" val="281289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247CB3-FD98-41E9-9B35-B8FE978EE1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8580B047-619B-4F45-965C-843E065B5C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76888B5-D262-45FD-A282-7E9BA366C3C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379F72F6-BBB3-4583-A605-83324614AB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65CC0439-79CB-4970-9494-49389D6641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74D982DD-C411-47B2-B4E5-CF40C634348C}"/>
              </a:ext>
            </a:extLst>
          </p:cNvPr>
          <p:cNvSpPr>
            <a:spLocks noGrp="1"/>
          </p:cNvSpPr>
          <p:nvPr>
            <p:ph type="dt" sz="half" idx="10"/>
          </p:nvPr>
        </p:nvSpPr>
        <p:spPr/>
        <p:txBody>
          <a:bodyPr/>
          <a:lstStyle/>
          <a:p>
            <a:fld id="{C7C55E71-6C98-4911-89F9-6A906E115B25}" type="datetimeFigureOut">
              <a:rPr lang="en-US" smtClean="0"/>
              <a:t>1/4/2022</a:t>
            </a:fld>
            <a:endParaRPr lang="en-US"/>
          </a:p>
        </p:txBody>
      </p:sp>
      <p:sp>
        <p:nvSpPr>
          <p:cNvPr id="8" name="Footer Placeholder 7">
            <a:extLst>
              <a:ext uri="{FF2B5EF4-FFF2-40B4-BE49-F238E27FC236}">
                <a16:creationId xmlns:a16="http://schemas.microsoft.com/office/drawing/2014/main" xmlns="" id="{952CCB2B-61AE-4821-85BE-9E0EDC18F5B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E545E1BA-DEF4-41AD-B752-4133AA376D9A}"/>
              </a:ext>
            </a:extLst>
          </p:cNvPr>
          <p:cNvSpPr>
            <a:spLocks noGrp="1"/>
          </p:cNvSpPr>
          <p:nvPr>
            <p:ph type="sldNum" sz="quarter" idx="12"/>
          </p:nvPr>
        </p:nvSpPr>
        <p:spPr/>
        <p:txBody>
          <a:bodyPr/>
          <a:lstStyle/>
          <a:p>
            <a:fld id="{7560F957-C825-48B5-A868-26D8C252A6CD}" type="slidenum">
              <a:rPr lang="en-US" smtClean="0"/>
              <a:t>‹#›</a:t>
            </a:fld>
            <a:endParaRPr lang="en-US"/>
          </a:p>
        </p:txBody>
      </p:sp>
    </p:spTree>
    <p:extLst>
      <p:ext uri="{BB962C8B-B14F-4D97-AF65-F5344CB8AC3E}">
        <p14:creationId xmlns:p14="http://schemas.microsoft.com/office/powerpoint/2010/main" val="2050612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146F54-1C54-4493-A1C7-950B471AC1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7F506B19-8D1B-418E-813E-942570108FBB}"/>
              </a:ext>
            </a:extLst>
          </p:cNvPr>
          <p:cNvSpPr>
            <a:spLocks noGrp="1"/>
          </p:cNvSpPr>
          <p:nvPr>
            <p:ph type="dt" sz="half" idx="10"/>
          </p:nvPr>
        </p:nvSpPr>
        <p:spPr/>
        <p:txBody>
          <a:bodyPr/>
          <a:lstStyle/>
          <a:p>
            <a:fld id="{C7C55E71-6C98-4911-89F9-6A906E115B25}" type="datetimeFigureOut">
              <a:rPr lang="en-US" smtClean="0"/>
              <a:t>1/4/2022</a:t>
            </a:fld>
            <a:endParaRPr lang="en-US"/>
          </a:p>
        </p:txBody>
      </p:sp>
      <p:sp>
        <p:nvSpPr>
          <p:cNvPr id="4" name="Footer Placeholder 3">
            <a:extLst>
              <a:ext uri="{FF2B5EF4-FFF2-40B4-BE49-F238E27FC236}">
                <a16:creationId xmlns:a16="http://schemas.microsoft.com/office/drawing/2014/main" xmlns="" id="{05A7A2B5-C19C-4DA4-8131-8A479D4198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DB6E5632-B363-4EAA-BA54-E298DD5D06CD}"/>
              </a:ext>
            </a:extLst>
          </p:cNvPr>
          <p:cNvSpPr>
            <a:spLocks noGrp="1"/>
          </p:cNvSpPr>
          <p:nvPr>
            <p:ph type="sldNum" sz="quarter" idx="12"/>
          </p:nvPr>
        </p:nvSpPr>
        <p:spPr/>
        <p:txBody>
          <a:bodyPr/>
          <a:lstStyle/>
          <a:p>
            <a:fld id="{7560F957-C825-48B5-A868-26D8C252A6CD}" type="slidenum">
              <a:rPr lang="en-US" smtClean="0"/>
              <a:t>‹#›</a:t>
            </a:fld>
            <a:endParaRPr lang="en-US"/>
          </a:p>
        </p:txBody>
      </p:sp>
    </p:spTree>
    <p:extLst>
      <p:ext uri="{BB962C8B-B14F-4D97-AF65-F5344CB8AC3E}">
        <p14:creationId xmlns:p14="http://schemas.microsoft.com/office/powerpoint/2010/main" val="270627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9EABA7D-FF4E-4119-8B6D-F74E3BE0F48D}"/>
              </a:ext>
            </a:extLst>
          </p:cNvPr>
          <p:cNvSpPr>
            <a:spLocks noGrp="1"/>
          </p:cNvSpPr>
          <p:nvPr>
            <p:ph type="dt" sz="half" idx="10"/>
          </p:nvPr>
        </p:nvSpPr>
        <p:spPr/>
        <p:txBody>
          <a:bodyPr/>
          <a:lstStyle/>
          <a:p>
            <a:fld id="{C7C55E71-6C98-4911-89F9-6A906E115B25}" type="datetimeFigureOut">
              <a:rPr lang="en-US" smtClean="0"/>
              <a:t>1/4/2022</a:t>
            </a:fld>
            <a:endParaRPr lang="en-US"/>
          </a:p>
        </p:txBody>
      </p:sp>
      <p:sp>
        <p:nvSpPr>
          <p:cNvPr id="3" name="Footer Placeholder 2">
            <a:extLst>
              <a:ext uri="{FF2B5EF4-FFF2-40B4-BE49-F238E27FC236}">
                <a16:creationId xmlns:a16="http://schemas.microsoft.com/office/drawing/2014/main" xmlns="" id="{532C4820-4F5B-4EC2-A926-907AF544B0F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025012E2-3D92-4824-BA98-48BA4BE0700C}"/>
              </a:ext>
            </a:extLst>
          </p:cNvPr>
          <p:cNvSpPr>
            <a:spLocks noGrp="1"/>
          </p:cNvSpPr>
          <p:nvPr>
            <p:ph type="sldNum" sz="quarter" idx="12"/>
          </p:nvPr>
        </p:nvSpPr>
        <p:spPr/>
        <p:txBody>
          <a:bodyPr/>
          <a:lstStyle/>
          <a:p>
            <a:fld id="{7560F957-C825-48B5-A868-26D8C252A6CD}" type="slidenum">
              <a:rPr lang="en-US" smtClean="0"/>
              <a:t>‹#›</a:t>
            </a:fld>
            <a:endParaRPr lang="en-US"/>
          </a:p>
        </p:txBody>
      </p:sp>
    </p:spTree>
    <p:extLst>
      <p:ext uri="{BB962C8B-B14F-4D97-AF65-F5344CB8AC3E}">
        <p14:creationId xmlns:p14="http://schemas.microsoft.com/office/powerpoint/2010/main" val="1627784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C8F30A-D1AD-42D1-9143-8E9BFF7209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D5C82979-EA51-48B6-9FDF-78EFB56F7A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5A0BF1F8-BD66-48A0-9675-BAFE955F6E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D399B7B-CBD5-4D13-A8F4-1180F1724AD6}"/>
              </a:ext>
            </a:extLst>
          </p:cNvPr>
          <p:cNvSpPr>
            <a:spLocks noGrp="1"/>
          </p:cNvSpPr>
          <p:nvPr>
            <p:ph type="dt" sz="half" idx="10"/>
          </p:nvPr>
        </p:nvSpPr>
        <p:spPr/>
        <p:txBody>
          <a:bodyPr/>
          <a:lstStyle/>
          <a:p>
            <a:fld id="{C7C55E71-6C98-4911-89F9-6A906E115B25}" type="datetimeFigureOut">
              <a:rPr lang="en-US" smtClean="0"/>
              <a:t>1/4/2022</a:t>
            </a:fld>
            <a:endParaRPr lang="en-US"/>
          </a:p>
        </p:txBody>
      </p:sp>
      <p:sp>
        <p:nvSpPr>
          <p:cNvPr id="6" name="Footer Placeholder 5">
            <a:extLst>
              <a:ext uri="{FF2B5EF4-FFF2-40B4-BE49-F238E27FC236}">
                <a16:creationId xmlns:a16="http://schemas.microsoft.com/office/drawing/2014/main" xmlns="" id="{D199E1D5-75CD-4B94-BB42-7D48B40844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1B165CE-9F0A-4117-B90B-F854B423FD5C}"/>
              </a:ext>
            </a:extLst>
          </p:cNvPr>
          <p:cNvSpPr>
            <a:spLocks noGrp="1"/>
          </p:cNvSpPr>
          <p:nvPr>
            <p:ph type="sldNum" sz="quarter" idx="12"/>
          </p:nvPr>
        </p:nvSpPr>
        <p:spPr/>
        <p:txBody>
          <a:bodyPr/>
          <a:lstStyle/>
          <a:p>
            <a:fld id="{7560F957-C825-48B5-A868-26D8C252A6CD}" type="slidenum">
              <a:rPr lang="en-US" smtClean="0"/>
              <a:t>‹#›</a:t>
            </a:fld>
            <a:endParaRPr lang="en-US"/>
          </a:p>
        </p:txBody>
      </p:sp>
    </p:spTree>
    <p:extLst>
      <p:ext uri="{BB962C8B-B14F-4D97-AF65-F5344CB8AC3E}">
        <p14:creationId xmlns:p14="http://schemas.microsoft.com/office/powerpoint/2010/main" val="1964634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4A7F57-2DA0-449A-9CCF-79072FBB9D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F3D4083-CAE3-4B83-AA3E-16F972D179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26024031-CFEF-451F-A819-EEEBD5C712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71F370C-5AA1-4CD0-840C-A353AA9D1391}"/>
              </a:ext>
            </a:extLst>
          </p:cNvPr>
          <p:cNvSpPr>
            <a:spLocks noGrp="1"/>
          </p:cNvSpPr>
          <p:nvPr>
            <p:ph type="dt" sz="half" idx="10"/>
          </p:nvPr>
        </p:nvSpPr>
        <p:spPr/>
        <p:txBody>
          <a:bodyPr/>
          <a:lstStyle/>
          <a:p>
            <a:fld id="{C7C55E71-6C98-4911-89F9-6A906E115B25}" type="datetimeFigureOut">
              <a:rPr lang="en-US" smtClean="0"/>
              <a:t>1/4/2022</a:t>
            </a:fld>
            <a:endParaRPr lang="en-US"/>
          </a:p>
        </p:txBody>
      </p:sp>
      <p:sp>
        <p:nvSpPr>
          <p:cNvPr id="6" name="Footer Placeholder 5">
            <a:extLst>
              <a:ext uri="{FF2B5EF4-FFF2-40B4-BE49-F238E27FC236}">
                <a16:creationId xmlns:a16="http://schemas.microsoft.com/office/drawing/2014/main" xmlns="" id="{822F419B-E306-409F-9A50-E12800E01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06BF85D-AA38-4139-B983-5C76E1FC054F}"/>
              </a:ext>
            </a:extLst>
          </p:cNvPr>
          <p:cNvSpPr>
            <a:spLocks noGrp="1"/>
          </p:cNvSpPr>
          <p:nvPr>
            <p:ph type="sldNum" sz="quarter" idx="12"/>
          </p:nvPr>
        </p:nvSpPr>
        <p:spPr/>
        <p:txBody>
          <a:bodyPr/>
          <a:lstStyle/>
          <a:p>
            <a:fld id="{7560F957-C825-48B5-A868-26D8C252A6CD}" type="slidenum">
              <a:rPr lang="en-US" smtClean="0"/>
              <a:t>‹#›</a:t>
            </a:fld>
            <a:endParaRPr lang="en-US"/>
          </a:p>
        </p:txBody>
      </p:sp>
    </p:spTree>
    <p:extLst>
      <p:ext uri="{BB962C8B-B14F-4D97-AF65-F5344CB8AC3E}">
        <p14:creationId xmlns:p14="http://schemas.microsoft.com/office/powerpoint/2010/main" val="2854773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39FBFA7-E7C6-443D-B0F8-0D6A0FB6AB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6586643E-3FCF-4676-A154-B32C6A356A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5BE9818-DA64-488D-91F5-C827BC5713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55E71-6C98-4911-89F9-6A906E115B25}" type="datetimeFigureOut">
              <a:rPr lang="en-US" smtClean="0"/>
              <a:t>1/4/2022</a:t>
            </a:fld>
            <a:endParaRPr lang="en-US"/>
          </a:p>
        </p:txBody>
      </p:sp>
      <p:sp>
        <p:nvSpPr>
          <p:cNvPr id="5" name="Footer Placeholder 4">
            <a:extLst>
              <a:ext uri="{FF2B5EF4-FFF2-40B4-BE49-F238E27FC236}">
                <a16:creationId xmlns:a16="http://schemas.microsoft.com/office/drawing/2014/main" xmlns="" id="{E71B287C-EF2F-4DF1-8BEB-041B0B37FB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11E099C5-D8A5-4D2D-BCA4-F24A25EB46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60F957-C825-48B5-A868-26D8C252A6CD}" type="slidenum">
              <a:rPr lang="en-US" smtClean="0"/>
              <a:t>‹#›</a:t>
            </a:fld>
            <a:endParaRPr lang="en-US"/>
          </a:p>
        </p:txBody>
      </p:sp>
    </p:spTree>
    <p:extLst>
      <p:ext uri="{BB962C8B-B14F-4D97-AF65-F5344CB8AC3E}">
        <p14:creationId xmlns:p14="http://schemas.microsoft.com/office/powerpoint/2010/main" val="3684013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9C7B83-7476-40B9-B21F-54A58711A4A6}"/>
              </a:ext>
            </a:extLst>
          </p:cNvPr>
          <p:cNvSpPr>
            <a:spLocks noGrp="1"/>
          </p:cNvSpPr>
          <p:nvPr>
            <p:ph type="ctrTitle"/>
          </p:nvPr>
        </p:nvSpPr>
        <p:spPr>
          <a:xfrm>
            <a:off x="383822" y="1"/>
            <a:ext cx="10284178" cy="812800"/>
          </a:xfrm>
        </p:spPr>
        <p:txBody>
          <a:bodyPr>
            <a:normAutofit fontScale="90000"/>
          </a:bodyPr>
          <a:lstStyle/>
          <a:p>
            <a:r>
              <a:rPr lang="en-US" b="1" dirty="0"/>
              <a:t>GENDER AND SEXUAL HEALTH</a:t>
            </a:r>
          </a:p>
        </p:txBody>
      </p:sp>
      <p:sp>
        <p:nvSpPr>
          <p:cNvPr id="3" name="Subtitle 2">
            <a:extLst>
              <a:ext uri="{FF2B5EF4-FFF2-40B4-BE49-F238E27FC236}">
                <a16:creationId xmlns:a16="http://schemas.microsoft.com/office/drawing/2014/main" xmlns="" id="{F2CC8901-1D5E-4B1C-9FC0-430EF402CC93}"/>
              </a:ext>
            </a:extLst>
          </p:cNvPr>
          <p:cNvSpPr>
            <a:spLocks noGrp="1"/>
          </p:cNvSpPr>
          <p:nvPr>
            <p:ph type="subTitle" idx="1"/>
          </p:nvPr>
        </p:nvSpPr>
        <p:spPr>
          <a:xfrm>
            <a:off x="383821" y="733778"/>
            <a:ext cx="11288889" cy="5977466"/>
          </a:xfrm>
        </p:spPr>
        <p:txBody>
          <a:bodyPr>
            <a:normAutofit fontScale="92500" lnSpcReduction="20000"/>
          </a:bodyPr>
          <a:lstStyle/>
          <a:p>
            <a:r>
              <a:rPr lang="en-US" sz="6000" b="1" dirty="0"/>
              <a:t>SEXUAL HEALTH</a:t>
            </a:r>
          </a:p>
          <a:p>
            <a:r>
              <a:rPr lang="en-US" b="1" dirty="0"/>
              <a:t>LEARNING OBJECTIVE</a:t>
            </a:r>
          </a:p>
          <a:p>
            <a:pPr algn="l"/>
            <a:r>
              <a:rPr lang="en-US" dirty="0"/>
              <a:t>1.Define sex and sexuality.</a:t>
            </a:r>
          </a:p>
          <a:p>
            <a:pPr algn="l"/>
            <a:r>
              <a:rPr lang="en-US" dirty="0"/>
              <a:t>2.Discuss the core components and other aspects of sexuality</a:t>
            </a:r>
          </a:p>
          <a:p>
            <a:pPr algn="l"/>
            <a:r>
              <a:rPr lang="en-US" dirty="0"/>
              <a:t>3. Explain the major dimensions of human sexuality .</a:t>
            </a:r>
          </a:p>
          <a:p>
            <a:pPr algn="l"/>
            <a:r>
              <a:rPr lang="en-US" dirty="0"/>
              <a:t>4.Discuss the effects of sexuality on behavior.</a:t>
            </a:r>
          </a:p>
          <a:p>
            <a:pPr algn="l"/>
            <a:r>
              <a:rPr lang="en-US" dirty="0"/>
              <a:t>5.Discuss adolescent and youth sexual reproductive health needs</a:t>
            </a:r>
          </a:p>
          <a:p>
            <a:pPr algn="l"/>
            <a:r>
              <a:rPr lang="en-US" dirty="0"/>
              <a:t>6.Outline youth friendly services.</a:t>
            </a:r>
          </a:p>
          <a:p>
            <a:pPr algn="l"/>
            <a:r>
              <a:rPr lang="en-US" dirty="0"/>
              <a:t>7.Describe the role of health care providers in promoting adolescent sexual and reproductive health.</a:t>
            </a:r>
          </a:p>
          <a:p>
            <a:pPr algn="l"/>
            <a:r>
              <a:rPr lang="en-US" sz="2600" u="none" strike="noStrike"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8.Describe the social construction of gender. </a:t>
            </a:r>
          </a:p>
          <a:p>
            <a:pPr algn="l"/>
            <a:r>
              <a:rPr lang="en-US" sz="2600" u="none" strike="noStrike"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9.Explain basic gender and development concepts </a:t>
            </a:r>
          </a:p>
          <a:p>
            <a:pPr algn="l"/>
            <a:r>
              <a:rPr lang="en-US" sz="2600" u="none" strike="noStrike"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10.Explain the purpose of gender analysis and its application in health. </a:t>
            </a:r>
          </a:p>
          <a:p>
            <a:pPr algn="l"/>
            <a:r>
              <a:rPr lang="en-US" sz="2600" u="none" strike="noStrike"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11.Discuss gender mainstreaming in provision of health services </a:t>
            </a:r>
          </a:p>
          <a:p>
            <a:pPr algn="l"/>
            <a:r>
              <a:rPr lang="en-US" sz="2600" u="none" strike="noStrike"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12.Discuss gender issues that affect health. </a:t>
            </a:r>
          </a:p>
          <a:p>
            <a:pPr algn="l"/>
            <a:endParaRPr lang="en-US" dirty="0"/>
          </a:p>
          <a:p>
            <a:pPr algn="l"/>
            <a:endParaRPr lang="en-US" dirty="0"/>
          </a:p>
          <a:p>
            <a:pPr algn="l"/>
            <a:endParaRPr lang="en-US" dirty="0"/>
          </a:p>
        </p:txBody>
      </p:sp>
    </p:spTree>
    <p:extLst>
      <p:ext uri="{BB962C8B-B14F-4D97-AF65-F5344CB8AC3E}">
        <p14:creationId xmlns:p14="http://schemas.microsoft.com/office/powerpoint/2010/main" val="4060857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A7162F-8771-442A-8831-DE41224C0317}"/>
              </a:ext>
            </a:extLst>
          </p:cNvPr>
          <p:cNvSpPr>
            <a:spLocks noGrp="1"/>
          </p:cNvSpPr>
          <p:nvPr>
            <p:ph type="title"/>
          </p:nvPr>
        </p:nvSpPr>
        <p:spPr/>
        <p:txBody>
          <a:bodyPr/>
          <a:lstStyle/>
          <a:p>
            <a:r>
              <a:rPr lang="en-US" dirty="0"/>
              <a:t>Major Dimensions of Human Sexuality</a:t>
            </a:r>
          </a:p>
        </p:txBody>
      </p:sp>
      <p:sp>
        <p:nvSpPr>
          <p:cNvPr id="3" name="Content Placeholder 2">
            <a:extLst>
              <a:ext uri="{FF2B5EF4-FFF2-40B4-BE49-F238E27FC236}">
                <a16:creationId xmlns:a16="http://schemas.microsoft.com/office/drawing/2014/main" xmlns="" id="{D94CC51E-AC31-4FD6-BA28-5B48BB49EC89}"/>
              </a:ext>
            </a:extLst>
          </p:cNvPr>
          <p:cNvSpPr>
            <a:spLocks noGrp="1"/>
          </p:cNvSpPr>
          <p:nvPr>
            <p:ph idx="1"/>
          </p:nvPr>
        </p:nvSpPr>
        <p:spPr/>
        <p:txBody>
          <a:bodyPr/>
          <a:lstStyle/>
          <a:p>
            <a:pPr marL="0" indent="0">
              <a:buNone/>
            </a:pPr>
            <a:r>
              <a:rPr lang="en-US" dirty="0"/>
              <a:t>There are five(5) major dimensions of human sexuality, namely:- </a:t>
            </a:r>
          </a:p>
          <a:p>
            <a:pPr marL="514350" indent="-514350">
              <a:buAutoNum type="arabicParenR"/>
            </a:pPr>
            <a:r>
              <a:rPr lang="en-US" dirty="0"/>
              <a:t>Physical dimension.</a:t>
            </a:r>
          </a:p>
          <a:p>
            <a:pPr marL="514350" indent="-514350">
              <a:buAutoNum type="arabicParenR"/>
            </a:pPr>
            <a:r>
              <a:rPr lang="en-US" dirty="0"/>
              <a:t>Psychological dimension.</a:t>
            </a:r>
          </a:p>
          <a:p>
            <a:pPr marL="514350" indent="-514350">
              <a:buAutoNum type="arabicParenR"/>
            </a:pPr>
            <a:r>
              <a:rPr lang="en-US" dirty="0"/>
              <a:t>Orientation dimension. </a:t>
            </a:r>
          </a:p>
          <a:p>
            <a:pPr marL="514350" indent="-514350">
              <a:buAutoNum type="arabicParenR"/>
            </a:pPr>
            <a:r>
              <a:rPr lang="en-US" dirty="0"/>
              <a:t> Behavioral dimension. </a:t>
            </a:r>
          </a:p>
          <a:p>
            <a:pPr marL="514350" indent="-514350">
              <a:buAutoNum type="arabicParenR"/>
            </a:pPr>
            <a:r>
              <a:rPr lang="en-US" dirty="0"/>
              <a:t> Relationship dimension.</a:t>
            </a:r>
          </a:p>
        </p:txBody>
      </p:sp>
    </p:spTree>
    <p:extLst>
      <p:ext uri="{BB962C8B-B14F-4D97-AF65-F5344CB8AC3E}">
        <p14:creationId xmlns:p14="http://schemas.microsoft.com/office/powerpoint/2010/main" val="114247290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708337"/>
          </a:xfrm>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Pregnancy prevention</a:t>
            </a:r>
          </a:p>
        </p:txBody>
      </p:sp>
      <p:sp>
        <p:nvSpPr>
          <p:cNvPr id="3" name="Content Placeholder 2"/>
          <p:cNvSpPr>
            <a:spLocks noGrp="1"/>
          </p:cNvSpPr>
          <p:nvPr>
            <p:ph idx="1"/>
          </p:nvPr>
        </p:nvSpPr>
        <p:spPr>
          <a:xfrm>
            <a:off x="0" y="618186"/>
            <a:ext cx="11353800" cy="6239814"/>
          </a:xfrm>
        </p:spPr>
        <p:txBody>
          <a:bodyPr>
            <a:normAutofit lnSpcReduction="10000"/>
          </a:bodyPr>
          <a:lstStyle/>
          <a:p>
            <a:pPr marL="0" lvl="0" indent="0" fontAlgn="base">
              <a:buNone/>
            </a:pPr>
            <a:r>
              <a:rPr lang="en-US" dirty="0" smtClean="0"/>
              <a:t> </a:t>
            </a:r>
            <a:endParaRPr lang="en-US" dirty="0"/>
          </a:p>
          <a:p>
            <a:pPr lvl="4" fontAlgn="base"/>
            <a:r>
              <a:rPr lang="en-US" sz="2800" dirty="0">
                <a:latin typeface="Tahoma" panose="020B0604030504040204" pitchFamily="34" charset="0"/>
                <a:ea typeface="Tahoma" panose="020B0604030504040204" pitchFamily="34" charset="0"/>
                <a:cs typeface="Tahoma" panose="020B0604030504040204" pitchFamily="34" charset="0"/>
              </a:rPr>
              <a:t>Emergency Contraception (EC) should be readily available at all times and free of charge in all Government Health Institutions where women and/or girls are likely to present after being raped or defiled can be issued with. </a:t>
            </a:r>
          </a:p>
          <a:p>
            <a:pPr lvl="4" fontAlgn="base"/>
            <a:r>
              <a:rPr lang="en-US" sz="2800" dirty="0">
                <a:latin typeface="Tahoma" panose="020B0604030504040204" pitchFamily="34" charset="0"/>
                <a:ea typeface="Tahoma" panose="020B0604030504040204" pitchFamily="34" charset="0"/>
                <a:cs typeface="Tahoma" panose="020B0604030504040204" pitchFamily="34" charset="0"/>
              </a:rPr>
              <a:t>Effectiveness of emergency contraceptive is 5 days(or 120 hours) after the incidence. </a:t>
            </a:r>
          </a:p>
          <a:p>
            <a:pPr lvl="4" fontAlgn="base"/>
            <a:r>
              <a:rPr lang="en-US" sz="2800" dirty="0">
                <a:latin typeface="Tahoma" panose="020B0604030504040204" pitchFamily="34" charset="0"/>
                <a:ea typeface="Tahoma" panose="020B0604030504040204" pitchFamily="34" charset="0"/>
                <a:cs typeface="Tahoma" panose="020B0604030504040204" pitchFamily="34" charset="0"/>
              </a:rPr>
              <a:t>Pregnancy test should not delay provision of emergency contraceptives. </a:t>
            </a:r>
          </a:p>
          <a:p>
            <a:pPr lvl="4" fontAlgn="base"/>
            <a:r>
              <a:rPr lang="en-US" sz="2800" dirty="0" smtClean="0">
                <a:latin typeface="Tahoma" panose="020B0604030504040204" pitchFamily="34" charset="0"/>
                <a:ea typeface="Tahoma" panose="020B0604030504040204" pitchFamily="34" charset="0"/>
                <a:cs typeface="Tahoma" panose="020B0604030504040204" pitchFamily="34" charset="0"/>
              </a:rPr>
              <a:t>You </a:t>
            </a:r>
            <a:r>
              <a:rPr lang="en-US" sz="2800" dirty="0">
                <a:latin typeface="Tahoma" panose="020B0604030504040204" pitchFamily="34" charset="0"/>
                <a:ea typeface="Tahoma" panose="020B0604030504040204" pitchFamily="34" charset="0"/>
                <a:cs typeface="Tahoma" panose="020B0604030504040204" pitchFamily="34" charset="0"/>
              </a:rPr>
              <a:t>should educate the victim on the following: </a:t>
            </a:r>
            <a:endParaRPr lang="en-US" sz="2800" dirty="0" smtClean="0">
              <a:latin typeface="Tahoma" panose="020B0604030504040204" pitchFamily="34" charset="0"/>
              <a:ea typeface="Tahoma" panose="020B0604030504040204" pitchFamily="34" charset="0"/>
              <a:cs typeface="Tahoma" panose="020B0604030504040204" pitchFamily="34" charset="0"/>
            </a:endParaRPr>
          </a:p>
          <a:p>
            <a:pPr lvl="4" fontAlgn="base"/>
            <a:r>
              <a:rPr lang="en-US" sz="2800" dirty="0" smtClean="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EC does not harm an early </a:t>
            </a:r>
            <a:r>
              <a:rPr lang="en-US" sz="2800" dirty="0" smtClean="0">
                <a:latin typeface="Tahoma" panose="020B0604030504040204" pitchFamily="34" charset="0"/>
                <a:ea typeface="Tahoma" panose="020B0604030504040204" pitchFamily="34" charset="0"/>
                <a:cs typeface="Tahoma" panose="020B0604030504040204" pitchFamily="34" charset="0"/>
              </a:rPr>
              <a:t>pregnancy</a:t>
            </a:r>
            <a:endParaRPr lang="en-US" sz="2800" dirty="0">
              <a:latin typeface="Tahoma" panose="020B0604030504040204" pitchFamily="34" charset="0"/>
              <a:ea typeface="Tahoma" panose="020B0604030504040204" pitchFamily="34" charset="0"/>
              <a:cs typeface="Tahoma" panose="020B0604030504040204" pitchFamily="34" charset="0"/>
            </a:endParaRPr>
          </a:p>
          <a:p>
            <a:pPr lvl="4" fontAlgn="base"/>
            <a:r>
              <a:rPr lang="en-US" sz="2800" dirty="0" smtClean="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EC is not a form of abortion. </a:t>
            </a:r>
          </a:p>
          <a:p>
            <a:r>
              <a:rPr lang="en-US" dirty="0" smtClean="0">
                <a:latin typeface="Tahoma" panose="020B0604030504040204" pitchFamily="34" charset="0"/>
                <a:ea typeface="Tahoma" panose="020B0604030504040204" pitchFamily="34" charset="0"/>
                <a:cs typeface="Tahoma" panose="020B0604030504040204" pitchFamily="34" charset="0"/>
              </a:rPr>
              <a:t>A </a:t>
            </a:r>
            <a:r>
              <a:rPr lang="en-US" dirty="0">
                <a:latin typeface="Tahoma" panose="020B0604030504040204" pitchFamily="34" charset="0"/>
                <a:ea typeface="Tahoma" panose="020B0604030504040204" pitchFamily="34" charset="0"/>
                <a:cs typeface="Tahoma" panose="020B0604030504040204" pitchFamily="34" charset="0"/>
              </a:rPr>
              <a:t>follow up pregnancy test at six weeks should be offered to all women who return for follow up, regardless of whether they took EC after the rape or not.  </a:t>
            </a:r>
          </a:p>
          <a:p>
            <a:endParaRPr lang="en-US" dirty="0"/>
          </a:p>
        </p:txBody>
      </p:sp>
    </p:spTree>
    <p:extLst>
      <p:ext uri="{BB962C8B-B14F-4D97-AF65-F5344CB8AC3E}">
        <p14:creationId xmlns:p14="http://schemas.microsoft.com/office/powerpoint/2010/main" val="164603984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875762"/>
          </a:xfrm>
        </p:spPr>
        <p:txBody>
          <a:bodyPr>
            <a:normAutofit fontScale="90000"/>
          </a:bodyPr>
          <a:lstStyle/>
          <a:p>
            <a:r>
              <a:rPr lang="en-US" dirty="0" smtClean="0"/>
              <a:t/>
            </a:r>
            <a:br>
              <a:rPr lang="en-US" dirty="0" smtClean="0"/>
            </a:br>
            <a:r>
              <a:rPr lang="en-US" b="1" dirty="0" smtClean="0">
                <a:latin typeface="Tahoma" panose="020B0604030504040204" pitchFamily="34" charset="0"/>
                <a:ea typeface="Tahoma" panose="020B0604030504040204" pitchFamily="34" charset="0"/>
                <a:cs typeface="Tahoma" panose="020B0604030504040204" pitchFamily="34" charset="0"/>
              </a:rPr>
              <a:t>Prophylaxis </a:t>
            </a:r>
            <a:r>
              <a:rPr lang="en-US" b="1" dirty="0">
                <a:latin typeface="Tahoma" panose="020B0604030504040204" pitchFamily="34" charset="0"/>
                <a:ea typeface="Tahoma" panose="020B0604030504040204" pitchFamily="34" charset="0"/>
                <a:cs typeface="Tahoma" panose="020B0604030504040204" pitchFamily="34" charset="0"/>
              </a:rPr>
              <a:t>of STI’s including </a:t>
            </a:r>
            <a:r>
              <a:rPr lang="en-US" b="1" dirty="0" err="1">
                <a:latin typeface="Tahoma" panose="020B0604030504040204" pitchFamily="34" charset="0"/>
                <a:ea typeface="Tahoma" panose="020B0604030504040204" pitchFamily="34" charset="0"/>
                <a:cs typeface="Tahoma" panose="020B0604030504040204" pitchFamily="34" charset="0"/>
              </a:rPr>
              <a:t>Hep</a:t>
            </a:r>
            <a:r>
              <a:rPr lang="en-US" b="1" dirty="0">
                <a:latin typeface="Tahoma" panose="020B0604030504040204" pitchFamily="34" charset="0"/>
                <a:ea typeface="Tahoma" panose="020B0604030504040204" pitchFamily="34" charset="0"/>
                <a:cs typeface="Tahoma" panose="020B0604030504040204" pitchFamily="34" charset="0"/>
              </a:rPr>
              <a:t> B </a:t>
            </a:r>
            <a:r>
              <a:rPr lang="en-US" dirty="0"/>
              <a:t/>
            </a:r>
            <a:br>
              <a:rPr lang="en-US" dirty="0"/>
            </a:br>
            <a:endParaRPr lang="en-US" dirty="0"/>
          </a:p>
        </p:txBody>
      </p:sp>
      <p:sp>
        <p:nvSpPr>
          <p:cNvPr id="3" name="Content Placeholder 2"/>
          <p:cNvSpPr>
            <a:spLocks noGrp="1"/>
          </p:cNvSpPr>
          <p:nvPr>
            <p:ph idx="1"/>
          </p:nvPr>
        </p:nvSpPr>
        <p:spPr>
          <a:xfrm>
            <a:off x="0" y="1030310"/>
            <a:ext cx="11353800" cy="5146653"/>
          </a:xfrm>
        </p:spPr>
        <p:txBody>
          <a:bodyPr/>
          <a:lstStyle/>
          <a:p>
            <a:pPr lvl="3" fontAlgn="base"/>
            <a:r>
              <a:rPr lang="en-US" sz="3200" dirty="0" smtClean="0">
                <a:latin typeface="Tahoma" panose="020B0604030504040204" pitchFamily="34" charset="0"/>
                <a:ea typeface="Tahoma" panose="020B0604030504040204" pitchFamily="34" charset="0"/>
                <a:cs typeface="Tahoma" panose="020B0604030504040204" pitchFamily="34" charset="0"/>
              </a:rPr>
              <a:t>STI </a:t>
            </a:r>
            <a:r>
              <a:rPr lang="en-US" sz="3200" dirty="0">
                <a:latin typeface="Tahoma" panose="020B0604030504040204" pitchFamily="34" charset="0"/>
                <a:ea typeface="Tahoma" panose="020B0604030504040204" pitchFamily="34" charset="0"/>
                <a:cs typeface="Tahoma" panose="020B0604030504040204" pitchFamily="34" charset="0"/>
              </a:rPr>
              <a:t>prophylaxis should be offered to all survivors of sexual violence.  </a:t>
            </a:r>
          </a:p>
          <a:p>
            <a:pPr lvl="3" fontAlgn="base"/>
            <a:r>
              <a:rPr lang="en-US" sz="3200" dirty="0" err="1">
                <a:latin typeface="Tahoma" panose="020B0604030504040204" pitchFamily="34" charset="0"/>
                <a:ea typeface="Tahoma" panose="020B0604030504040204" pitchFamily="34" charset="0"/>
                <a:cs typeface="Tahoma" panose="020B0604030504040204" pitchFamily="34" charset="0"/>
              </a:rPr>
              <a:t>Cefixime</a:t>
            </a:r>
            <a:r>
              <a:rPr lang="en-US" sz="3200" dirty="0">
                <a:latin typeface="Tahoma" panose="020B0604030504040204" pitchFamily="34" charset="0"/>
                <a:ea typeface="Tahoma" panose="020B0604030504040204" pitchFamily="34" charset="0"/>
                <a:cs typeface="Tahoma" panose="020B0604030504040204" pitchFamily="34" charset="0"/>
              </a:rPr>
              <a:t> 400mg stat and Tabs Azithromycin 1.5gm stat </a:t>
            </a:r>
          </a:p>
          <a:p>
            <a:pPr lvl="3" fontAlgn="base"/>
            <a:r>
              <a:rPr lang="en-US" sz="3200" dirty="0">
                <a:latin typeface="Tahoma" panose="020B0604030504040204" pitchFamily="34" charset="0"/>
                <a:ea typeface="Tahoma" panose="020B0604030504040204" pitchFamily="34" charset="0"/>
                <a:cs typeface="Tahoma" panose="020B0604030504040204" pitchFamily="34" charset="0"/>
              </a:rPr>
              <a:t>Hepatitis  B Vaccines  do  not  provide  any  protection  from infection  if  given  after  an  exposure  (e.g.:  sexual  assault),  but  they  do  provide protection  from  future exposures.   </a:t>
            </a:r>
          </a:p>
          <a:p>
            <a:pPr lvl="3" fontAlgn="base"/>
            <a:r>
              <a:rPr lang="en-US" sz="3200" dirty="0">
                <a:latin typeface="Tahoma" panose="020B0604030504040204" pitchFamily="34" charset="0"/>
                <a:ea typeface="Tahoma" panose="020B0604030504040204" pitchFamily="34" charset="0"/>
                <a:cs typeface="Tahoma" panose="020B0604030504040204" pitchFamily="34" charset="0"/>
              </a:rPr>
              <a:t>It should be considered for survivors of sexual violence according to the revised schedule as showed below:- </a:t>
            </a:r>
          </a:p>
          <a:p>
            <a:endParaRPr lang="en-US" dirty="0"/>
          </a:p>
        </p:txBody>
      </p:sp>
    </p:spTree>
    <p:extLst>
      <p:ext uri="{BB962C8B-B14F-4D97-AF65-F5344CB8AC3E}">
        <p14:creationId xmlns:p14="http://schemas.microsoft.com/office/powerpoint/2010/main" val="320355686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914399"/>
          </a:xfrm>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Counseling</a:t>
            </a:r>
          </a:p>
        </p:txBody>
      </p:sp>
      <p:sp>
        <p:nvSpPr>
          <p:cNvPr id="3" name="Content Placeholder 2"/>
          <p:cNvSpPr>
            <a:spLocks noGrp="1"/>
          </p:cNvSpPr>
          <p:nvPr>
            <p:ph idx="1"/>
          </p:nvPr>
        </p:nvSpPr>
        <p:spPr>
          <a:xfrm>
            <a:off x="0" y="759854"/>
            <a:ext cx="11353800" cy="6098146"/>
          </a:xfrm>
        </p:spPr>
        <p:txBody>
          <a:bodyPr>
            <a:normAutofit lnSpcReduction="10000"/>
          </a:bodyPr>
          <a:lstStyle/>
          <a:p>
            <a:pPr marL="0" lvl="0" indent="0" fontAlgn="base">
              <a:buNone/>
            </a:pPr>
            <a:r>
              <a:rPr lang="en-US" dirty="0" smtClean="0"/>
              <a:t>  </a:t>
            </a:r>
            <a:endParaRPr lang="en-US" dirty="0"/>
          </a:p>
          <a:p>
            <a:pPr lvl="4" fontAlgn="base"/>
            <a:r>
              <a:rPr lang="en-US" sz="2800" dirty="0">
                <a:latin typeface="Tahoma" panose="020B0604030504040204" pitchFamily="34" charset="0"/>
                <a:ea typeface="Tahoma" panose="020B0604030504040204" pitchFamily="34" charset="0"/>
                <a:cs typeface="Tahoma" panose="020B0604030504040204" pitchFamily="34" charset="0"/>
              </a:rPr>
              <a:t>Counseling is a person to person interaction in  which the counselor provides adequate information to enable the client understand his/her problems better so as to help the person make his/her decision and act upon them.  </a:t>
            </a:r>
          </a:p>
          <a:p>
            <a:pPr lvl="4" fontAlgn="base"/>
            <a:r>
              <a:rPr lang="en-US" sz="2800" dirty="0">
                <a:latin typeface="Tahoma" panose="020B0604030504040204" pitchFamily="34" charset="0"/>
                <a:ea typeface="Tahoma" panose="020B0604030504040204" pitchFamily="34" charset="0"/>
                <a:cs typeface="Tahoma" panose="020B0604030504040204" pitchFamily="34" charset="0"/>
              </a:rPr>
              <a:t>It’s a confidential dialogue between a counselor and a client aimed at enabling the client to cope with any stressful situation facing them at that moment and make decision relating to it </a:t>
            </a:r>
          </a:p>
          <a:p>
            <a:pPr lvl="4" fontAlgn="base"/>
            <a:r>
              <a:rPr lang="en-US" sz="2800" dirty="0">
                <a:latin typeface="Tahoma" panose="020B0604030504040204" pitchFamily="34" charset="0"/>
                <a:ea typeface="Tahoma" panose="020B0604030504040204" pitchFamily="34" charset="0"/>
                <a:cs typeface="Tahoma" panose="020B0604030504040204" pitchFamily="34" charset="0"/>
              </a:rPr>
              <a:t>Types of counseling </a:t>
            </a:r>
          </a:p>
          <a:p>
            <a:pPr lvl="7" fontAlgn="base"/>
            <a:r>
              <a:rPr lang="en-US" sz="2800" dirty="0">
                <a:latin typeface="Tahoma" panose="020B0604030504040204" pitchFamily="34" charset="0"/>
                <a:ea typeface="Tahoma" panose="020B0604030504040204" pitchFamily="34" charset="0"/>
                <a:cs typeface="Tahoma" panose="020B0604030504040204" pitchFamily="34" charset="0"/>
              </a:rPr>
              <a:t>Trauma Counseling and Psycho-Education  </a:t>
            </a:r>
          </a:p>
          <a:p>
            <a:pPr lvl="7" fontAlgn="base"/>
            <a:r>
              <a:rPr lang="en-US" sz="2800" dirty="0">
                <a:latin typeface="Tahoma" panose="020B0604030504040204" pitchFamily="34" charset="0"/>
                <a:ea typeface="Tahoma" panose="020B0604030504040204" pitchFamily="34" charset="0"/>
                <a:cs typeface="Tahoma" panose="020B0604030504040204" pitchFamily="34" charset="0"/>
              </a:rPr>
              <a:t>Counseling Related to the Possibility of a Pregnancy </a:t>
            </a:r>
          </a:p>
          <a:p>
            <a:pPr lvl="7" fontAlgn="base"/>
            <a:r>
              <a:rPr lang="en-US" sz="2800" dirty="0">
                <a:latin typeface="Tahoma" panose="020B0604030504040204" pitchFamily="34" charset="0"/>
                <a:ea typeface="Tahoma" panose="020B0604030504040204" pitchFamily="34" charset="0"/>
                <a:cs typeface="Tahoma" panose="020B0604030504040204" pitchFamily="34" charset="0"/>
              </a:rPr>
              <a:t>Counseling Related to Possible STIs Including HIV Infection  </a:t>
            </a:r>
          </a:p>
          <a:p>
            <a:pPr lvl="7" fontAlgn="base"/>
            <a:r>
              <a:rPr lang="en-US" sz="2800" dirty="0">
                <a:latin typeface="Tahoma" panose="020B0604030504040204" pitchFamily="34" charset="0"/>
                <a:ea typeface="Tahoma" panose="020B0604030504040204" pitchFamily="34" charset="0"/>
                <a:cs typeface="Tahoma" panose="020B0604030504040204" pitchFamily="34" charset="0"/>
              </a:rPr>
              <a:t>Counseling and Support Supervision </a:t>
            </a:r>
          </a:p>
          <a:p>
            <a:endParaRPr lang="en-US" dirty="0"/>
          </a:p>
        </p:txBody>
      </p:sp>
    </p:spTree>
    <p:extLst>
      <p:ext uri="{BB962C8B-B14F-4D97-AF65-F5344CB8AC3E}">
        <p14:creationId xmlns:p14="http://schemas.microsoft.com/office/powerpoint/2010/main" val="31879164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978793"/>
          </a:xfrm>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Psychosocial support</a:t>
            </a:r>
          </a:p>
        </p:txBody>
      </p:sp>
      <p:sp>
        <p:nvSpPr>
          <p:cNvPr id="3" name="Content Placeholder 2"/>
          <p:cNvSpPr>
            <a:spLocks noGrp="1"/>
          </p:cNvSpPr>
          <p:nvPr>
            <p:ph idx="1"/>
          </p:nvPr>
        </p:nvSpPr>
        <p:spPr>
          <a:xfrm>
            <a:off x="0" y="824248"/>
            <a:ext cx="11353800" cy="6033752"/>
          </a:xfrm>
        </p:spPr>
        <p:txBody>
          <a:bodyPr>
            <a:normAutofit/>
          </a:bodyPr>
          <a:lstStyle/>
          <a:p>
            <a:pPr marL="0" lvl="0" indent="0" fontAlgn="base">
              <a:buNone/>
            </a:pPr>
            <a:r>
              <a:rPr lang="en-US" dirty="0" smtClean="0"/>
              <a:t> </a:t>
            </a:r>
            <a:endParaRPr lang="en-US" dirty="0"/>
          </a:p>
          <a:p>
            <a:pPr lvl="4" fontAlgn="base"/>
            <a:r>
              <a:rPr lang="en-US" sz="3200" dirty="0">
                <a:latin typeface="Tahoma" panose="020B0604030504040204" pitchFamily="34" charset="0"/>
                <a:ea typeface="Tahoma" panose="020B0604030504040204" pitchFamily="34" charset="0"/>
                <a:cs typeface="Tahoma" panose="020B0604030504040204" pitchFamily="34" charset="0"/>
              </a:rPr>
              <a:t>Psycho-social care is an integral component of care for survivors of sexual violence. </a:t>
            </a:r>
          </a:p>
          <a:p>
            <a:pPr lvl="4" fontAlgn="base"/>
            <a:r>
              <a:rPr lang="en-US" sz="3200" dirty="0">
                <a:latin typeface="Tahoma" panose="020B0604030504040204" pitchFamily="34" charset="0"/>
                <a:ea typeface="Tahoma" panose="020B0604030504040204" pitchFamily="34" charset="0"/>
                <a:cs typeface="Tahoma" panose="020B0604030504040204" pitchFamily="34" charset="0"/>
              </a:rPr>
              <a:t>The victim should be attached to available social support systems such as local churches, community groups, survivors meetings, etc. </a:t>
            </a:r>
          </a:p>
          <a:p>
            <a:pPr lvl="0" fontAlgn="base"/>
            <a:r>
              <a:rPr lang="en-US" sz="3200" dirty="0">
                <a:latin typeface="Tahoma" panose="020B0604030504040204" pitchFamily="34" charset="0"/>
                <a:ea typeface="Tahoma" panose="020B0604030504040204" pitchFamily="34" charset="0"/>
                <a:cs typeface="Tahoma" panose="020B0604030504040204" pitchFamily="34" charset="0"/>
              </a:rPr>
              <a:t>After you have done all that to the victim, remember to:- § Advise on dates for follow up visits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Record Findings and treatment in “Examination Record” and provide copy to the victim for submission to the police, if appropriate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Record all findings and treatment in health passport </a:t>
            </a:r>
          </a:p>
          <a:p>
            <a:endParaRPr lang="en-US" dirty="0"/>
          </a:p>
        </p:txBody>
      </p:sp>
    </p:spTree>
    <p:extLst>
      <p:ext uri="{BB962C8B-B14F-4D97-AF65-F5344CB8AC3E}">
        <p14:creationId xmlns:p14="http://schemas.microsoft.com/office/powerpoint/2010/main" val="207386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759853"/>
          </a:xfrm>
        </p:spPr>
        <p:txBody>
          <a:bodyPr>
            <a:normAutofit fontScale="90000"/>
          </a:bodyPr>
          <a:lstStyle/>
          <a:p>
            <a:r>
              <a:rPr lang="en-US" b="1" dirty="0" smtClean="0">
                <a:latin typeface="Tahoma" panose="020B0604030504040204" pitchFamily="34" charset="0"/>
                <a:ea typeface="Tahoma" panose="020B0604030504040204" pitchFamily="34" charset="0"/>
                <a:cs typeface="Tahoma" panose="020B0604030504040204" pitchFamily="34" charset="0"/>
              </a:rPr>
              <a:t/>
            </a:r>
            <a:br>
              <a:rPr lang="en-US" b="1" dirty="0" smtClean="0">
                <a:latin typeface="Tahoma" panose="020B0604030504040204" pitchFamily="34" charset="0"/>
                <a:ea typeface="Tahoma" panose="020B0604030504040204" pitchFamily="34" charset="0"/>
                <a:cs typeface="Tahoma" panose="020B0604030504040204" pitchFamily="34" charset="0"/>
              </a:rPr>
            </a:br>
            <a:r>
              <a:rPr lang="en-US" b="1" dirty="0" smtClean="0">
                <a:latin typeface="Tahoma" panose="020B0604030504040204" pitchFamily="34" charset="0"/>
                <a:ea typeface="Tahoma" panose="020B0604030504040204" pitchFamily="34" charset="0"/>
                <a:cs typeface="Tahoma" panose="020B0604030504040204" pitchFamily="34" charset="0"/>
              </a:rPr>
              <a:t>Forensic </a:t>
            </a:r>
            <a:r>
              <a:rPr lang="en-US" b="1" dirty="0">
                <a:latin typeface="Tahoma" panose="020B0604030504040204" pitchFamily="34" charset="0"/>
                <a:ea typeface="Tahoma" panose="020B0604030504040204" pitchFamily="34" charset="0"/>
                <a:cs typeface="Tahoma" panose="020B0604030504040204" pitchFamily="34" charset="0"/>
              </a:rPr>
              <a:t>Management of Sexual Violence  </a:t>
            </a:r>
            <a:r>
              <a:rPr lang="en-US" dirty="0"/>
              <a:t/>
            </a:r>
            <a:br>
              <a:rPr lang="en-US" dirty="0"/>
            </a:br>
            <a:endParaRPr lang="en-US" dirty="0"/>
          </a:p>
        </p:txBody>
      </p:sp>
      <p:sp>
        <p:nvSpPr>
          <p:cNvPr id="3" name="Content Placeholder 2"/>
          <p:cNvSpPr>
            <a:spLocks noGrp="1"/>
          </p:cNvSpPr>
          <p:nvPr>
            <p:ph idx="1"/>
          </p:nvPr>
        </p:nvSpPr>
        <p:spPr>
          <a:xfrm>
            <a:off x="0" y="888642"/>
            <a:ext cx="11353800" cy="5969358"/>
          </a:xfrm>
        </p:spPr>
        <p:txBody>
          <a:bodyPr>
            <a:normAutofit fontScale="92500"/>
          </a:bodyPr>
          <a:lstStyle/>
          <a:p>
            <a:r>
              <a:rPr lang="en-US" sz="2000" b="1" dirty="0" smtClean="0">
                <a:latin typeface="Tahoma" panose="020B0604030504040204" pitchFamily="34" charset="0"/>
                <a:ea typeface="Tahoma" panose="020B0604030504040204" pitchFamily="34" charset="0"/>
                <a:cs typeface="Tahoma" panose="020B0604030504040204" pitchFamily="34" charset="0"/>
              </a:rPr>
              <a:t>Definitions </a:t>
            </a:r>
            <a:r>
              <a:rPr lang="en-US" sz="2000" b="1" dirty="0">
                <a:latin typeface="Tahoma" panose="020B0604030504040204" pitchFamily="34" charset="0"/>
                <a:ea typeface="Tahoma" panose="020B0604030504040204" pitchFamily="34" charset="0"/>
                <a:cs typeface="Tahoma" panose="020B0604030504040204" pitchFamily="34" charset="0"/>
              </a:rPr>
              <a:t>of terms: </a:t>
            </a:r>
            <a:endParaRPr lang="en-US" sz="2000" dirty="0">
              <a:latin typeface="Tahoma" panose="020B0604030504040204" pitchFamily="34" charset="0"/>
              <a:ea typeface="Tahoma" panose="020B0604030504040204" pitchFamily="34" charset="0"/>
              <a:cs typeface="Tahoma" panose="020B0604030504040204" pitchFamily="34" charset="0"/>
            </a:endParaRPr>
          </a:p>
          <a:p>
            <a:pPr lvl="2" fontAlgn="base"/>
            <a:r>
              <a:rPr lang="en-US" sz="2400" b="1" dirty="0">
                <a:latin typeface="Tahoma" panose="020B0604030504040204" pitchFamily="34" charset="0"/>
                <a:ea typeface="Tahoma" panose="020B0604030504040204" pitchFamily="34" charset="0"/>
                <a:cs typeface="Tahoma" panose="020B0604030504040204" pitchFamily="34" charset="0"/>
              </a:rPr>
              <a:t>Forensic Examination</a:t>
            </a:r>
            <a:r>
              <a:rPr lang="en-US" sz="2400" dirty="0">
                <a:latin typeface="Tahoma" panose="020B0604030504040204" pitchFamily="34" charset="0"/>
                <a:ea typeface="Tahoma" panose="020B0604030504040204" pitchFamily="34" charset="0"/>
                <a:cs typeface="Tahoma" panose="020B0604030504040204" pitchFamily="34" charset="0"/>
              </a:rPr>
              <a:t>: It is a medical assessment conducted in the knowledge of the possibility of judicial proceedings in the future requiring medical opinion. </a:t>
            </a:r>
          </a:p>
          <a:p>
            <a:pPr lvl="2" fontAlgn="base"/>
            <a:r>
              <a:rPr lang="en-US" sz="2400" b="1" dirty="0">
                <a:latin typeface="Tahoma" panose="020B0604030504040204" pitchFamily="34" charset="0"/>
                <a:ea typeface="Tahoma" panose="020B0604030504040204" pitchFamily="34" charset="0"/>
                <a:cs typeface="Tahoma" panose="020B0604030504040204" pitchFamily="34" charset="0"/>
              </a:rPr>
              <a:t>Medical practitioner</a:t>
            </a:r>
            <a:r>
              <a:rPr lang="en-US" sz="2400" dirty="0">
                <a:latin typeface="Tahoma" panose="020B0604030504040204" pitchFamily="34" charset="0"/>
                <a:ea typeface="Tahoma" panose="020B0604030504040204" pitchFamily="34" charset="0"/>
                <a:cs typeface="Tahoma" panose="020B0604030504040204" pitchFamily="34" charset="0"/>
              </a:rPr>
              <a:t> means a practitioner registered in accordance with section 6 of the ‘Medical Practitioners and Dentists Act’.  </a:t>
            </a:r>
          </a:p>
          <a:p>
            <a:pPr lvl="2" fontAlgn="base"/>
            <a:r>
              <a:rPr lang="en-US" sz="2400" b="1" dirty="0">
                <a:latin typeface="Tahoma" panose="020B0604030504040204" pitchFamily="34" charset="0"/>
                <a:ea typeface="Tahoma" panose="020B0604030504040204" pitchFamily="34" charset="0"/>
                <a:cs typeface="Tahoma" panose="020B0604030504040204" pitchFamily="34" charset="0"/>
              </a:rPr>
              <a:t>Designated persons</a:t>
            </a:r>
            <a:r>
              <a:rPr lang="en-US" sz="2400" dirty="0">
                <a:latin typeface="Tahoma" panose="020B0604030504040204" pitchFamily="34" charset="0"/>
                <a:ea typeface="Tahoma" panose="020B0604030504040204" pitchFamily="34" charset="0"/>
                <a:cs typeface="Tahoma" panose="020B0604030504040204" pitchFamily="34" charset="0"/>
              </a:rPr>
              <a:t>: This includes a nurse registered under section 12(1) of the ‘Nurses Act’ or clinical officer registered under section 7 of the ‘Clinical Officers  (training, registration and licensing) Act’. </a:t>
            </a:r>
          </a:p>
          <a:p>
            <a:pPr lvl="2" fontAlgn="base"/>
            <a:r>
              <a:rPr lang="en-US" sz="2400" b="1" dirty="0">
                <a:latin typeface="Tahoma" panose="020B0604030504040204" pitchFamily="34" charset="0"/>
                <a:ea typeface="Tahoma" panose="020B0604030504040204" pitchFamily="34" charset="0"/>
                <a:cs typeface="Tahoma" panose="020B0604030504040204" pitchFamily="34" charset="0"/>
              </a:rPr>
              <a:t>Evidence</a:t>
            </a:r>
            <a:r>
              <a:rPr lang="en-US" sz="2400" dirty="0">
                <a:latin typeface="Tahoma" panose="020B0604030504040204" pitchFamily="34" charset="0"/>
                <a:ea typeface="Tahoma" panose="020B0604030504040204" pitchFamily="34" charset="0"/>
                <a:cs typeface="Tahoma" panose="020B0604030504040204" pitchFamily="34" charset="0"/>
              </a:rPr>
              <a:t>: This is the means by which disputed facts are proved to be true or untrue in any trial in the court of law or an agency that functions like a court.  </a:t>
            </a:r>
          </a:p>
          <a:p>
            <a:pPr lvl="2" fontAlgn="base"/>
            <a:r>
              <a:rPr lang="en-US" sz="2400" b="1" dirty="0">
                <a:latin typeface="Tahoma" panose="020B0604030504040204" pitchFamily="34" charset="0"/>
                <a:ea typeface="Tahoma" panose="020B0604030504040204" pitchFamily="34" charset="0"/>
                <a:cs typeface="Tahoma" panose="020B0604030504040204" pitchFamily="34" charset="0"/>
              </a:rPr>
              <a:t>Forensic evidence</a:t>
            </a:r>
            <a:r>
              <a:rPr lang="en-US" sz="2400" dirty="0">
                <a:latin typeface="Tahoma" panose="020B0604030504040204" pitchFamily="34" charset="0"/>
                <a:ea typeface="Tahoma" panose="020B0604030504040204" pitchFamily="34" charset="0"/>
                <a:cs typeface="Tahoma" panose="020B0604030504040204" pitchFamily="34" charset="0"/>
              </a:rPr>
              <a:t>: this is the evidence collected during a medical examination.  </a:t>
            </a:r>
          </a:p>
          <a:p>
            <a:pPr lvl="2" fontAlgn="base"/>
            <a:r>
              <a:rPr lang="en-US" sz="2400" b="1" dirty="0">
                <a:latin typeface="Tahoma" panose="020B0604030504040204" pitchFamily="34" charset="0"/>
                <a:ea typeface="Tahoma" panose="020B0604030504040204" pitchFamily="34" charset="0"/>
                <a:cs typeface="Tahoma" panose="020B0604030504040204" pitchFamily="34" charset="0"/>
              </a:rPr>
              <a:t>Physical  evidence</a:t>
            </a:r>
            <a:r>
              <a:rPr lang="en-US" sz="2400" dirty="0">
                <a:latin typeface="Tahoma" panose="020B0604030504040204" pitchFamily="34" charset="0"/>
                <a:ea typeface="Tahoma" panose="020B0604030504040204" pitchFamily="34" charset="0"/>
                <a:cs typeface="Tahoma" panose="020B0604030504040204" pitchFamily="34" charset="0"/>
              </a:rPr>
              <a:t>:  This  refers  to  any  object, material  or  substance  found  in connection with an investigation that helps establish the identity of the offender, the circumstances of the crime or any other fact deemed to be important to the Physical evidence may include: used condoms, cigarette butts, ropes. Physical evidence can be collected from the survivor as well as the environment (crime scene location).  </a:t>
            </a:r>
          </a:p>
        </p:txBody>
      </p:sp>
    </p:spTree>
    <p:extLst>
      <p:ext uri="{BB962C8B-B14F-4D97-AF65-F5344CB8AC3E}">
        <p14:creationId xmlns:p14="http://schemas.microsoft.com/office/powerpoint/2010/main" val="270543102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
            <a:ext cx="11353800" cy="540912"/>
          </a:xfrm>
        </p:spPr>
        <p:txBody>
          <a:bodyPr>
            <a:normAutofit fontScale="90000"/>
          </a:bodyPr>
          <a:lstStyle/>
          <a:p>
            <a:r>
              <a:rPr lang="en-US" dirty="0" smtClean="0"/>
              <a:t>CT</a:t>
            </a:r>
            <a:endParaRPr lang="en-US" dirty="0"/>
          </a:p>
        </p:txBody>
      </p:sp>
      <p:sp>
        <p:nvSpPr>
          <p:cNvPr id="3" name="Content Placeholder 2"/>
          <p:cNvSpPr>
            <a:spLocks noGrp="1"/>
          </p:cNvSpPr>
          <p:nvPr>
            <p:ph idx="1"/>
          </p:nvPr>
        </p:nvSpPr>
        <p:spPr>
          <a:xfrm>
            <a:off x="0" y="399245"/>
            <a:ext cx="11353800" cy="6458755"/>
          </a:xfrm>
        </p:spPr>
        <p:txBody>
          <a:bodyPr>
            <a:normAutofit lnSpcReduction="10000"/>
          </a:bodyPr>
          <a:lstStyle/>
          <a:p>
            <a:pPr lvl="2" fontAlgn="base"/>
            <a:r>
              <a:rPr lang="en-US" sz="3200" b="1" dirty="0">
                <a:latin typeface="Tahoma" panose="020B0604030504040204" pitchFamily="34" charset="0"/>
                <a:ea typeface="Tahoma" panose="020B0604030504040204" pitchFamily="34" charset="0"/>
                <a:cs typeface="Tahoma" panose="020B0604030504040204" pitchFamily="34" charset="0"/>
              </a:rPr>
              <a:t>Crime scene</a:t>
            </a:r>
            <a:r>
              <a:rPr lang="en-US" sz="3200" dirty="0">
                <a:latin typeface="Tahoma" panose="020B0604030504040204" pitchFamily="34" charset="0"/>
                <a:ea typeface="Tahoma" panose="020B0604030504040204" pitchFamily="34" charset="0"/>
                <a:cs typeface="Tahoma" panose="020B0604030504040204" pitchFamily="34" charset="0"/>
              </a:rPr>
              <a:t>: This is a scene- either a person, place or an object - capable of yielding physical evidence which has the potential of assisting in apprehending or exonerating the suspect. No one should interfere with a crime scene by changing or tampering with any of the objects. One should leave everything as it was.  A survivor is considered a crime scene as a lot of evidence can be collected from him/her. For example suspects hair found on the survivor. </a:t>
            </a:r>
            <a:endParaRPr lang="en-US" sz="3200" dirty="0" smtClean="0">
              <a:latin typeface="Tahoma" panose="020B0604030504040204" pitchFamily="34" charset="0"/>
              <a:ea typeface="Tahoma" panose="020B0604030504040204" pitchFamily="34" charset="0"/>
              <a:cs typeface="Tahoma" panose="020B0604030504040204" pitchFamily="34" charset="0"/>
            </a:endParaRPr>
          </a:p>
          <a:p>
            <a:pPr lvl="2" fontAlgn="base"/>
            <a:r>
              <a:rPr lang="en-US" sz="3200" dirty="0" smtClean="0">
                <a:latin typeface="Tahoma" panose="020B0604030504040204" pitchFamily="34" charset="0"/>
                <a:ea typeface="Tahoma" panose="020B0604030504040204" pitchFamily="34" charset="0"/>
                <a:cs typeface="Tahoma" panose="020B0604030504040204" pitchFamily="34" charset="0"/>
              </a:rPr>
              <a:t>There </a:t>
            </a:r>
            <a:r>
              <a:rPr lang="en-US" sz="3200" dirty="0">
                <a:latin typeface="Tahoma" panose="020B0604030504040204" pitchFamily="34" charset="0"/>
                <a:ea typeface="Tahoma" panose="020B0604030504040204" pitchFamily="34" charset="0"/>
                <a:cs typeface="Tahoma" panose="020B0604030504040204" pitchFamily="34" charset="0"/>
              </a:rPr>
              <a:t>are 5 stages in crime scene management: </a:t>
            </a:r>
            <a:r>
              <a:rPr lang="en-US" sz="3200" dirty="0" smtClean="0">
                <a:latin typeface="Tahoma" panose="020B0604030504040204" pitchFamily="34" charset="0"/>
                <a:ea typeface="Tahoma" panose="020B0604030504040204" pitchFamily="34" charset="0"/>
                <a:cs typeface="Tahoma" panose="020B0604030504040204" pitchFamily="34" charset="0"/>
              </a:rPr>
              <a:t>-</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smtClean="0">
                <a:latin typeface="Tahoma" panose="020B0604030504040204" pitchFamily="34" charset="0"/>
                <a:ea typeface="Tahoma" panose="020B0604030504040204" pitchFamily="34" charset="0"/>
                <a:cs typeface="Tahoma" panose="020B0604030504040204" pitchFamily="34" charset="0"/>
              </a:rPr>
              <a:t>          Identification </a:t>
            </a:r>
            <a:endParaRPr lang="en-US" sz="3200" dirty="0">
              <a:latin typeface="Tahoma" panose="020B0604030504040204" pitchFamily="34" charset="0"/>
              <a:ea typeface="Tahoma" panose="020B0604030504040204" pitchFamily="34" charset="0"/>
              <a:cs typeface="Tahoma" panose="020B0604030504040204" pitchFamily="34" charset="0"/>
            </a:endParaRPr>
          </a:p>
          <a:p>
            <a:pPr lvl="5" fontAlgn="base"/>
            <a:r>
              <a:rPr lang="en-US" sz="3200" dirty="0">
                <a:latin typeface="Tahoma" panose="020B0604030504040204" pitchFamily="34" charset="0"/>
                <a:ea typeface="Tahoma" panose="020B0604030504040204" pitchFamily="34" charset="0"/>
                <a:cs typeface="Tahoma" panose="020B0604030504040204" pitchFamily="34" charset="0"/>
              </a:rPr>
              <a:t>Protection </a:t>
            </a:r>
          </a:p>
          <a:p>
            <a:pPr lvl="5" fontAlgn="base"/>
            <a:r>
              <a:rPr lang="en-US" sz="3200" dirty="0">
                <a:latin typeface="Tahoma" panose="020B0604030504040204" pitchFamily="34" charset="0"/>
                <a:ea typeface="Tahoma" panose="020B0604030504040204" pitchFamily="34" charset="0"/>
                <a:cs typeface="Tahoma" panose="020B0604030504040204" pitchFamily="34" charset="0"/>
              </a:rPr>
              <a:t>Search </a:t>
            </a:r>
          </a:p>
          <a:p>
            <a:pPr lvl="5" fontAlgn="base"/>
            <a:r>
              <a:rPr lang="en-US" sz="3200" dirty="0">
                <a:latin typeface="Tahoma" panose="020B0604030504040204" pitchFamily="34" charset="0"/>
                <a:ea typeface="Tahoma" panose="020B0604030504040204" pitchFamily="34" charset="0"/>
                <a:cs typeface="Tahoma" panose="020B0604030504040204" pitchFamily="34" charset="0"/>
              </a:rPr>
              <a:t>Record </a:t>
            </a:r>
          </a:p>
          <a:p>
            <a:pPr lvl="5" fontAlgn="base"/>
            <a:r>
              <a:rPr lang="en-US" sz="3200" dirty="0">
                <a:latin typeface="Tahoma" panose="020B0604030504040204" pitchFamily="34" charset="0"/>
                <a:ea typeface="Tahoma" panose="020B0604030504040204" pitchFamily="34" charset="0"/>
                <a:cs typeface="Tahoma" panose="020B0604030504040204" pitchFamily="34" charset="0"/>
              </a:rPr>
              <a:t>Retrieval</a:t>
            </a:r>
            <a:r>
              <a:rPr lang="en-US" dirty="0">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19299940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800" cy="729579"/>
          </a:xfrm>
        </p:spPr>
        <p:txBody>
          <a:bodyPr>
            <a:normAutofit fontScale="90000"/>
          </a:bodyPr>
          <a:lstStyle/>
          <a:p>
            <a:r>
              <a:rPr lang="en-US" b="1" dirty="0" smtClean="0">
                <a:latin typeface="Tahoma" panose="020B0604030504040204" pitchFamily="34" charset="0"/>
                <a:ea typeface="Tahoma" panose="020B0604030504040204" pitchFamily="34" charset="0"/>
                <a:cs typeface="Tahoma" panose="020B0604030504040204" pitchFamily="34" charset="0"/>
              </a:rPr>
              <a:t/>
            </a:r>
            <a:br>
              <a:rPr lang="en-US" b="1" dirty="0" smtClean="0">
                <a:latin typeface="Tahoma" panose="020B0604030504040204" pitchFamily="34" charset="0"/>
                <a:ea typeface="Tahoma" panose="020B0604030504040204" pitchFamily="34" charset="0"/>
                <a:cs typeface="Tahoma" panose="020B0604030504040204" pitchFamily="34" charset="0"/>
              </a:rPr>
            </a:br>
            <a:r>
              <a:rPr lang="en-US" b="1" dirty="0" smtClean="0">
                <a:latin typeface="Tahoma" panose="020B0604030504040204" pitchFamily="34" charset="0"/>
                <a:ea typeface="Tahoma" panose="020B0604030504040204" pitchFamily="34" charset="0"/>
                <a:cs typeface="Tahoma" panose="020B0604030504040204" pitchFamily="34" charset="0"/>
              </a:rPr>
              <a:t>Types </a:t>
            </a:r>
            <a:r>
              <a:rPr lang="en-US" b="1" dirty="0">
                <a:latin typeface="Tahoma" panose="020B0604030504040204" pitchFamily="34" charset="0"/>
                <a:ea typeface="Tahoma" panose="020B0604030504040204" pitchFamily="34" charset="0"/>
                <a:cs typeface="Tahoma" panose="020B0604030504040204" pitchFamily="34" charset="0"/>
              </a:rPr>
              <a:t>of Evidence :</a:t>
            </a:r>
            <a:r>
              <a:rPr lang="en-US" dirty="0">
                <a:latin typeface="Tahoma" panose="020B0604030504040204" pitchFamily="34" charset="0"/>
                <a:ea typeface="Tahoma" panose="020B0604030504040204" pitchFamily="34" charset="0"/>
                <a:cs typeface="Tahoma" panose="020B0604030504040204" pitchFamily="34" charset="0"/>
              </a:rPr>
              <a:t/>
            </a:r>
            <a:br>
              <a:rPr lang="en-US" dirty="0">
                <a:latin typeface="Tahoma" panose="020B0604030504040204" pitchFamily="34" charset="0"/>
                <a:ea typeface="Tahoma" panose="020B0604030504040204" pitchFamily="34" charset="0"/>
                <a:cs typeface="Tahoma" panose="020B0604030504040204" pitchFamily="34" charset="0"/>
              </a:rPr>
            </a:br>
            <a:endParaRPr lang="en-US" dirty="0"/>
          </a:p>
        </p:txBody>
      </p:sp>
      <p:sp>
        <p:nvSpPr>
          <p:cNvPr id="3" name="Content Placeholder 2"/>
          <p:cNvSpPr>
            <a:spLocks noGrp="1"/>
          </p:cNvSpPr>
          <p:nvPr>
            <p:ph idx="1"/>
          </p:nvPr>
        </p:nvSpPr>
        <p:spPr>
          <a:xfrm>
            <a:off x="0" y="1094704"/>
            <a:ext cx="11353800" cy="5763295"/>
          </a:xfrm>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There </a:t>
            </a:r>
            <a:r>
              <a:rPr lang="en-US" dirty="0">
                <a:latin typeface="Tahoma" panose="020B0604030504040204" pitchFamily="34" charset="0"/>
                <a:ea typeface="Tahoma" panose="020B0604030504040204" pitchFamily="34" charset="0"/>
                <a:cs typeface="Tahoma" panose="020B0604030504040204" pitchFamily="34" charset="0"/>
              </a:rPr>
              <a:t>are two types of evidence that need to be collected:  </a:t>
            </a:r>
          </a:p>
          <a:p>
            <a:pPr lvl="4" fontAlgn="base"/>
            <a:r>
              <a:rPr lang="en-US" sz="2800" dirty="0">
                <a:latin typeface="Tahoma" panose="020B0604030504040204" pitchFamily="34" charset="0"/>
                <a:ea typeface="Tahoma" panose="020B0604030504040204" pitchFamily="34" charset="0"/>
                <a:cs typeface="Tahoma" panose="020B0604030504040204" pitchFamily="34" charset="0"/>
              </a:rPr>
              <a:t>Evidence to confirm that sexual assault has occurred e.g.  Evidence of penetration (torn hymen), if obtained by force there might be bruises, tears and cuts around the vaginal area and the clothing may be stained.  </a:t>
            </a:r>
          </a:p>
          <a:p>
            <a:pPr lvl="4" fontAlgn="base"/>
            <a:r>
              <a:rPr lang="en-US" sz="2800" dirty="0">
                <a:latin typeface="Tahoma" panose="020B0604030504040204" pitchFamily="34" charset="0"/>
                <a:ea typeface="Tahoma" panose="020B0604030504040204" pitchFamily="34" charset="0"/>
                <a:cs typeface="Tahoma" panose="020B0604030504040204" pitchFamily="34" charset="0"/>
              </a:rPr>
              <a:t>Evidence  to  link  the  alleged  assailant  to  the  assault  e.g.  Perpetrators torn clothes, used condoms, grass and blood stains, scratches and bite marks on the perpetrator, and eyewitness testimony </a:t>
            </a:r>
          </a:p>
          <a:p>
            <a:r>
              <a:rPr lang="en-US" dirty="0">
                <a:latin typeface="Tahoma" panose="020B0604030504040204" pitchFamily="34" charset="0"/>
                <a:ea typeface="Tahoma" panose="020B0604030504040204" pitchFamily="34" charset="0"/>
                <a:cs typeface="Tahoma" panose="020B0604030504040204" pitchFamily="34" charset="0"/>
              </a:rPr>
              <a:t>i.e. people last saw the perpetrator walking away with the survivor (this is because circumstantial evidence can help the court adduce the guilt of the accused)</a:t>
            </a:r>
          </a:p>
          <a:p>
            <a:endParaRPr lang="en-US" dirty="0"/>
          </a:p>
        </p:txBody>
      </p:sp>
    </p:spTree>
    <p:extLst>
      <p:ext uri="{BB962C8B-B14F-4D97-AF65-F5344CB8AC3E}">
        <p14:creationId xmlns:p14="http://schemas.microsoft.com/office/powerpoint/2010/main" val="71770125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rmAutofit fontScale="90000"/>
          </a:bodyPr>
          <a:lstStyle/>
          <a:p>
            <a:r>
              <a:rPr lang="en-US" b="1" dirty="0">
                <a:latin typeface="Tahoma" panose="020B0604030504040204" pitchFamily="34" charset="0"/>
                <a:ea typeface="Tahoma" panose="020B0604030504040204" pitchFamily="34" charset="0"/>
                <a:cs typeface="Tahoma" panose="020B0604030504040204" pitchFamily="34" charset="0"/>
              </a:rPr>
              <a:t>Forensic materials that can be collected include but not limited to: </a:t>
            </a:r>
            <a:r>
              <a:rPr lang="en-US" dirty="0"/>
              <a:t/>
            </a:r>
            <a:br>
              <a:rPr lang="en-US" dirty="0"/>
            </a:br>
            <a:endParaRPr lang="en-US" dirty="0"/>
          </a:p>
        </p:txBody>
      </p:sp>
      <p:sp>
        <p:nvSpPr>
          <p:cNvPr id="3" name="Content Placeholder 2"/>
          <p:cNvSpPr>
            <a:spLocks noGrp="1"/>
          </p:cNvSpPr>
          <p:nvPr>
            <p:ph idx="1"/>
          </p:nvPr>
        </p:nvSpPr>
        <p:spPr>
          <a:xfrm>
            <a:off x="0" y="1133340"/>
            <a:ext cx="11353800" cy="5724659"/>
          </a:xfrm>
        </p:spPr>
        <p:txBody>
          <a:bodyPr>
            <a:noAutofit/>
          </a:bodyPr>
          <a:lstStyle/>
          <a:p>
            <a:pPr lvl="4" fontAlgn="base"/>
            <a:r>
              <a:rPr lang="en-US" sz="3200" dirty="0" smtClean="0">
                <a:latin typeface="Tahoma" panose="020B0604030504040204" pitchFamily="34" charset="0"/>
                <a:ea typeface="Tahoma" panose="020B0604030504040204" pitchFamily="34" charset="0"/>
                <a:cs typeface="Tahoma" panose="020B0604030504040204" pitchFamily="34" charset="0"/>
              </a:rPr>
              <a:t>Suspect’s </a:t>
            </a:r>
            <a:r>
              <a:rPr lang="en-US" sz="3200" dirty="0">
                <a:latin typeface="Tahoma" panose="020B0604030504040204" pitchFamily="34" charset="0"/>
                <a:ea typeface="Tahoma" panose="020B0604030504040204" pitchFamily="34" charset="0"/>
                <a:cs typeface="Tahoma" panose="020B0604030504040204" pitchFamily="34" charset="0"/>
              </a:rPr>
              <a:t>material deposited on an object, e.g. Cigarette butt. </a:t>
            </a:r>
          </a:p>
          <a:p>
            <a:pPr lvl="4" fontAlgn="base"/>
            <a:r>
              <a:rPr lang="en-US" sz="3200" dirty="0">
                <a:latin typeface="Tahoma" panose="020B0604030504040204" pitchFamily="34" charset="0"/>
                <a:ea typeface="Tahoma" panose="020B0604030504040204" pitchFamily="34" charset="0"/>
                <a:cs typeface="Tahoma" panose="020B0604030504040204" pitchFamily="34" charset="0"/>
              </a:rPr>
              <a:t>Suspect’s material deposited at a location. </a:t>
            </a:r>
          </a:p>
          <a:p>
            <a:pPr lvl="4" fontAlgn="base"/>
            <a:r>
              <a:rPr lang="en-US" sz="3200" dirty="0">
                <a:latin typeface="Tahoma" panose="020B0604030504040204" pitchFamily="34" charset="0"/>
                <a:ea typeface="Tahoma" panose="020B0604030504040204" pitchFamily="34" charset="0"/>
                <a:cs typeface="Tahoma" panose="020B0604030504040204" pitchFamily="34" charset="0"/>
              </a:rPr>
              <a:t>Victim’s material deposited on the suspect’s body or clothing. </a:t>
            </a:r>
          </a:p>
          <a:p>
            <a:pPr lvl="4" fontAlgn="base"/>
            <a:r>
              <a:rPr lang="en-US" sz="3200" dirty="0">
                <a:latin typeface="Tahoma" panose="020B0604030504040204" pitchFamily="34" charset="0"/>
                <a:ea typeface="Tahoma" panose="020B0604030504040204" pitchFamily="34" charset="0"/>
                <a:cs typeface="Tahoma" panose="020B0604030504040204" pitchFamily="34" charset="0"/>
              </a:rPr>
              <a:t>Victim’s material deposited on an object. </a:t>
            </a:r>
          </a:p>
          <a:p>
            <a:pPr lvl="4" fontAlgn="base"/>
            <a:r>
              <a:rPr lang="en-US" sz="3200" dirty="0">
                <a:latin typeface="Tahoma" panose="020B0604030504040204" pitchFamily="34" charset="0"/>
                <a:ea typeface="Tahoma" panose="020B0604030504040204" pitchFamily="34" charset="0"/>
                <a:cs typeface="Tahoma" panose="020B0604030504040204" pitchFamily="34" charset="0"/>
              </a:rPr>
              <a:t>Victim’s material deposited at a location. </a:t>
            </a:r>
          </a:p>
          <a:p>
            <a:pPr lvl="4" fontAlgn="base"/>
            <a:r>
              <a:rPr lang="en-US" sz="3200" dirty="0">
                <a:latin typeface="Tahoma" panose="020B0604030504040204" pitchFamily="34" charset="0"/>
                <a:ea typeface="Tahoma" panose="020B0604030504040204" pitchFamily="34" charset="0"/>
                <a:cs typeface="Tahoma" panose="020B0604030504040204" pitchFamily="34" charset="0"/>
              </a:rPr>
              <a:t>Witness’ material deposited on a victim or </a:t>
            </a:r>
            <a:r>
              <a:rPr lang="en-US" sz="3200" dirty="0" smtClean="0">
                <a:latin typeface="Tahoma" panose="020B0604030504040204" pitchFamily="34" charset="0"/>
                <a:ea typeface="Tahoma" panose="020B0604030504040204" pitchFamily="34" charset="0"/>
                <a:cs typeface="Tahoma" panose="020B0604030504040204" pitchFamily="34" charset="0"/>
              </a:rPr>
              <a:t>suspect.</a:t>
            </a:r>
          </a:p>
          <a:p>
            <a:pPr lvl="4" fontAlgn="base"/>
            <a:r>
              <a:rPr lang="en-US" sz="3200" dirty="0" smtClean="0">
                <a:latin typeface="Tahoma" panose="020B0604030504040204" pitchFamily="34" charset="0"/>
                <a:ea typeface="Tahoma" panose="020B0604030504040204" pitchFamily="34" charset="0"/>
                <a:cs typeface="Tahoma" panose="020B0604030504040204" pitchFamily="34" charset="0"/>
              </a:rPr>
              <a:t>Witness </a:t>
            </a:r>
            <a:r>
              <a:rPr lang="en-US" sz="3200" dirty="0">
                <a:latin typeface="Tahoma" panose="020B0604030504040204" pitchFamily="34" charset="0"/>
                <a:ea typeface="Tahoma" panose="020B0604030504040204" pitchFamily="34" charset="0"/>
                <a:cs typeface="Tahoma" panose="020B0604030504040204" pitchFamily="34" charset="0"/>
              </a:rPr>
              <a:t>material deposited on an object or at a location</a:t>
            </a:r>
          </a:p>
        </p:txBody>
      </p:sp>
    </p:spTree>
    <p:extLst>
      <p:ext uri="{BB962C8B-B14F-4D97-AF65-F5344CB8AC3E}">
        <p14:creationId xmlns:p14="http://schemas.microsoft.com/office/powerpoint/2010/main" val="367908166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862884"/>
          </a:xfrm>
        </p:spPr>
        <p:txBody>
          <a:bodyPr>
            <a:normAutofit fontScale="90000"/>
          </a:bodyPr>
          <a:lstStyle/>
          <a:p>
            <a:r>
              <a:rPr lang="en-US" b="1" dirty="0" smtClean="0"/>
              <a:t/>
            </a:r>
            <a:br>
              <a:rPr lang="en-US" b="1" dirty="0" smtClean="0"/>
            </a:br>
            <a:r>
              <a:rPr lang="en-US" b="1" dirty="0" smtClean="0">
                <a:latin typeface="Tahoma" panose="020B0604030504040204" pitchFamily="34" charset="0"/>
                <a:ea typeface="Tahoma" panose="020B0604030504040204" pitchFamily="34" charset="0"/>
                <a:cs typeface="Tahoma" panose="020B0604030504040204" pitchFamily="34" charset="0"/>
              </a:rPr>
              <a:t>Exhibit </a:t>
            </a:r>
            <a:r>
              <a:rPr lang="en-US" b="1" dirty="0">
                <a:latin typeface="Tahoma" panose="020B0604030504040204" pitchFamily="34" charset="0"/>
                <a:ea typeface="Tahoma" panose="020B0604030504040204" pitchFamily="34" charset="0"/>
                <a:cs typeface="Tahoma" panose="020B0604030504040204" pitchFamily="34" charset="0"/>
              </a:rPr>
              <a:t>Management </a:t>
            </a:r>
            <a:r>
              <a:rPr lang="en-US" dirty="0"/>
              <a:t/>
            </a:r>
            <a:br>
              <a:rPr lang="en-US" dirty="0"/>
            </a:br>
            <a:endParaRPr lang="en-US" dirty="0"/>
          </a:p>
        </p:txBody>
      </p:sp>
      <p:sp>
        <p:nvSpPr>
          <p:cNvPr id="3" name="Content Placeholder 2"/>
          <p:cNvSpPr>
            <a:spLocks noGrp="1"/>
          </p:cNvSpPr>
          <p:nvPr>
            <p:ph idx="1"/>
          </p:nvPr>
        </p:nvSpPr>
        <p:spPr>
          <a:xfrm>
            <a:off x="0" y="1133340"/>
            <a:ext cx="11353800" cy="5724659"/>
          </a:xfrm>
        </p:spPr>
        <p:txBody>
          <a:bodyPr>
            <a:normAutofit/>
          </a:bodyPr>
          <a:lstStyle/>
          <a:p>
            <a:pPr lvl="4" fontAlgn="base"/>
            <a:r>
              <a:rPr lang="en-US" sz="3200" dirty="0" smtClean="0">
                <a:latin typeface="Tahoma" panose="020B0604030504040204" pitchFamily="34" charset="0"/>
                <a:ea typeface="Tahoma" panose="020B0604030504040204" pitchFamily="34" charset="0"/>
                <a:cs typeface="Tahoma" panose="020B0604030504040204" pitchFamily="34" charset="0"/>
              </a:rPr>
              <a:t>Protect </a:t>
            </a:r>
            <a:r>
              <a:rPr lang="en-US" sz="3200" dirty="0">
                <a:latin typeface="Tahoma" panose="020B0604030504040204" pitchFamily="34" charset="0"/>
                <a:ea typeface="Tahoma" panose="020B0604030504040204" pitchFamily="34" charset="0"/>
                <a:cs typeface="Tahoma" panose="020B0604030504040204" pitchFamily="34" charset="0"/>
              </a:rPr>
              <a:t>the exhibit from weather and contamination. </a:t>
            </a:r>
          </a:p>
          <a:p>
            <a:pPr lvl="4" fontAlgn="base"/>
            <a:r>
              <a:rPr lang="en-US" sz="3200" dirty="0">
                <a:latin typeface="Tahoma" panose="020B0604030504040204" pitchFamily="34" charset="0"/>
                <a:ea typeface="Tahoma" panose="020B0604030504040204" pitchFamily="34" charset="0"/>
                <a:cs typeface="Tahoma" panose="020B0604030504040204" pitchFamily="34" charset="0"/>
              </a:rPr>
              <a:t>Use clean instruments and containers. </a:t>
            </a:r>
          </a:p>
          <a:p>
            <a:pPr lvl="4" fontAlgn="base"/>
            <a:r>
              <a:rPr lang="en-US" sz="3200" dirty="0">
                <a:latin typeface="Tahoma" panose="020B0604030504040204" pitchFamily="34" charset="0"/>
                <a:ea typeface="Tahoma" panose="020B0604030504040204" pitchFamily="34" charset="0"/>
                <a:cs typeface="Tahoma" panose="020B0604030504040204" pitchFamily="34" charset="0"/>
              </a:rPr>
              <a:t>Wear gloves and the protective gear when appropriate. </a:t>
            </a:r>
          </a:p>
          <a:p>
            <a:pPr lvl="4" fontAlgn="base"/>
            <a:r>
              <a:rPr lang="en-US" sz="3200" dirty="0">
                <a:latin typeface="Tahoma" panose="020B0604030504040204" pitchFamily="34" charset="0"/>
                <a:ea typeface="Tahoma" panose="020B0604030504040204" pitchFamily="34" charset="0"/>
                <a:cs typeface="Tahoma" panose="020B0604030504040204" pitchFamily="34" charset="0"/>
              </a:rPr>
              <a:t>Package, transport and store exhibit safely and securely. </a:t>
            </a:r>
          </a:p>
          <a:p>
            <a:pPr lvl="4" fontAlgn="base"/>
            <a:r>
              <a:rPr lang="en-US" sz="3200" dirty="0">
                <a:latin typeface="Tahoma" panose="020B0604030504040204" pitchFamily="34" charset="0"/>
                <a:ea typeface="Tahoma" panose="020B0604030504040204" pitchFamily="34" charset="0"/>
                <a:cs typeface="Tahoma" panose="020B0604030504040204" pitchFamily="34" charset="0"/>
              </a:rPr>
              <a:t>Take special care with fragile and perishable exhibits. </a:t>
            </a:r>
          </a:p>
          <a:p>
            <a:pPr lvl="4" fontAlgn="base"/>
            <a:r>
              <a:rPr lang="en-US" sz="3200" dirty="0">
                <a:latin typeface="Tahoma" panose="020B0604030504040204" pitchFamily="34" charset="0"/>
                <a:ea typeface="Tahoma" panose="020B0604030504040204" pitchFamily="34" charset="0"/>
                <a:cs typeface="Tahoma" panose="020B0604030504040204" pitchFamily="34" charset="0"/>
              </a:rPr>
              <a:t>Call on an expert if you lack adequate training to handle a particular type of exhibit. </a:t>
            </a:r>
          </a:p>
          <a:p>
            <a:endParaRPr lang="en-US" dirty="0"/>
          </a:p>
        </p:txBody>
      </p:sp>
    </p:spTree>
    <p:extLst>
      <p:ext uri="{BB962C8B-B14F-4D97-AF65-F5344CB8AC3E}">
        <p14:creationId xmlns:p14="http://schemas.microsoft.com/office/powerpoint/2010/main" val="359018418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927278"/>
          </a:xfrm>
        </p:spPr>
        <p:txBody>
          <a:bodyPr>
            <a:normAutofit fontScale="90000"/>
          </a:bodyPr>
          <a:lstStyle/>
          <a:p>
            <a:r>
              <a:rPr lang="en-US" b="1" dirty="0" smtClean="0"/>
              <a:t/>
            </a:r>
            <a:br>
              <a:rPr lang="en-US" b="1" dirty="0" smtClean="0"/>
            </a:br>
            <a:r>
              <a:rPr lang="en-US" b="1" dirty="0" smtClean="0">
                <a:latin typeface="Tahoma" panose="020B0604030504040204" pitchFamily="34" charset="0"/>
                <a:ea typeface="Tahoma" panose="020B0604030504040204" pitchFamily="34" charset="0"/>
                <a:cs typeface="Tahoma" panose="020B0604030504040204" pitchFamily="34" charset="0"/>
              </a:rPr>
              <a:t>Collection </a:t>
            </a:r>
            <a:r>
              <a:rPr lang="en-US" b="1" dirty="0">
                <a:latin typeface="Tahoma" panose="020B0604030504040204" pitchFamily="34" charset="0"/>
                <a:ea typeface="Tahoma" panose="020B0604030504040204" pitchFamily="34" charset="0"/>
                <a:cs typeface="Tahoma" panose="020B0604030504040204" pitchFamily="34" charset="0"/>
              </a:rPr>
              <a:t>and Handling of Specimen</a:t>
            </a:r>
            <a:r>
              <a:rPr lang="en-US" b="1" dirty="0"/>
              <a:t> </a:t>
            </a:r>
            <a:r>
              <a:rPr lang="en-US" dirty="0"/>
              <a:t/>
            </a:r>
            <a:br>
              <a:rPr lang="en-US" dirty="0"/>
            </a:br>
            <a:endParaRPr lang="en-US" dirty="0"/>
          </a:p>
        </p:txBody>
      </p:sp>
      <p:sp>
        <p:nvSpPr>
          <p:cNvPr id="3" name="Content Placeholder 2"/>
          <p:cNvSpPr>
            <a:spLocks noGrp="1"/>
          </p:cNvSpPr>
          <p:nvPr>
            <p:ph idx="1"/>
          </p:nvPr>
        </p:nvSpPr>
        <p:spPr>
          <a:xfrm>
            <a:off x="0" y="927278"/>
            <a:ext cx="11353800" cy="5930721"/>
          </a:xfrm>
        </p:spPr>
        <p:txBody>
          <a:bodyPr/>
          <a:lstStyle/>
          <a:p>
            <a:pPr lvl="4" fontAlgn="base"/>
            <a:r>
              <a:rPr lang="en-US" sz="4000" dirty="0" smtClean="0">
                <a:latin typeface="Tahoma" panose="020B0604030504040204" pitchFamily="34" charset="0"/>
                <a:ea typeface="Tahoma" panose="020B0604030504040204" pitchFamily="34" charset="0"/>
                <a:cs typeface="Tahoma" panose="020B0604030504040204" pitchFamily="34" charset="0"/>
              </a:rPr>
              <a:t>Avoid </a:t>
            </a:r>
            <a:r>
              <a:rPr lang="en-US" sz="4000" dirty="0">
                <a:latin typeface="Tahoma" panose="020B0604030504040204" pitchFamily="34" charset="0"/>
                <a:ea typeface="Tahoma" panose="020B0604030504040204" pitchFamily="34" charset="0"/>
                <a:cs typeface="Tahoma" panose="020B0604030504040204" pitchFamily="34" charset="0"/>
              </a:rPr>
              <a:t>contamination </a:t>
            </a:r>
          </a:p>
          <a:p>
            <a:pPr lvl="4" fontAlgn="base"/>
            <a:r>
              <a:rPr lang="en-US" sz="4000" dirty="0">
                <a:latin typeface="Tahoma" panose="020B0604030504040204" pitchFamily="34" charset="0"/>
                <a:ea typeface="Tahoma" panose="020B0604030504040204" pitchFamily="34" charset="0"/>
                <a:cs typeface="Tahoma" panose="020B0604030504040204" pitchFamily="34" charset="0"/>
              </a:rPr>
              <a:t>Early collection of the specimen </a:t>
            </a:r>
          </a:p>
          <a:p>
            <a:pPr lvl="4" fontAlgn="base"/>
            <a:r>
              <a:rPr lang="en-US" sz="4000" dirty="0">
                <a:latin typeface="Tahoma" panose="020B0604030504040204" pitchFamily="34" charset="0"/>
                <a:ea typeface="Tahoma" panose="020B0604030504040204" pitchFamily="34" charset="0"/>
                <a:cs typeface="Tahoma" panose="020B0604030504040204" pitchFamily="34" charset="0"/>
              </a:rPr>
              <a:t>Handle the specimen appropriately </a:t>
            </a:r>
          </a:p>
          <a:p>
            <a:pPr lvl="4" fontAlgn="base"/>
            <a:r>
              <a:rPr lang="en-US" sz="4000" dirty="0">
                <a:latin typeface="Tahoma" panose="020B0604030504040204" pitchFamily="34" charset="0"/>
                <a:ea typeface="Tahoma" panose="020B0604030504040204" pitchFamily="34" charset="0"/>
                <a:cs typeface="Tahoma" panose="020B0604030504040204" pitchFamily="34" charset="0"/>
              </a:rPr>
              <a:t> Label the specimen accurately</a:t>
            </a:r>
          </a:p>
          <a:p>
            <a:pPr lvl="4" fontAlgn="base"/>
            <a:r>
              <a:rPr lang="en-US" sz="4000" dirty="0">
                <a:latin typeface="Tahoma" panose="020B0604030504040204" pitchFamily="34" charset="0"/>
                <a:ea typeface="Tahoma" panose="020B0604030504040204" pitchFamily="34" charset="0"/>
                <a:cs typeface="Tahoma" panose="020B0604030504040204" pitchFamily="34" charset="0"/>
              </a:rPr>
              <a:t> Ensure security of the specimen. </a:t>
            </a:r>
          </a:p>
          <a:p>
            <a:pPr lvl="4" fontAlgn="base"/>
            <a:r>
              <a:rPr lang="en-US" sz="4000" dirty="0">
                <a:latin typeface="Tahoma" panose="020B0604030504040204" pitchFamily="34" charset="0"/>
                <a:ea typeface="Tahoma" panose="020B0604030504040204" pitchFamily="34" charset="0"/>
                <a:cs typeface="Tahoma" panose="020B0604030504040204" pitchFamily="34" charset="0"/>
              </a:rPr>
              <a:t>Maintain continuity-Document transfer of the specimen between individuals </a:t>
            </a:r>
          </a:p>
          <a:p>
            <a:endParaRPr lang="en-US" dirty="0"/>
          </a:p>
        </p:txBody>
      </p:sp>
    </p:spTree>
    <p:extLst>
      <p:ext uri="{BB962C8B-B14F-4D97-AF65-F5344CB8AC3E}">
        <p14:creationId xmlns:p14="http://schemas.microsoft.com/office/powerpoint/2010/main" val="3140736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3A51C8-D7EF-4A67-9B45-921F6AD9B651}"/>
              </a:ext>
            </a:extLst>
          </p:cNvPr>
          <p:cNvSpPr>
            <a:spLocks noGrp="1"/>
          </p:cNvSpPr>
          <p:nvPr>
            <p:ph type="title"/>
          </p:nvPr>
        </p:nvSpPr>
        <p:spPr>
          <a:xfrm>
            <a:off x="838200" y="1"/>
            <a:ext cx="10515600" cy="485422"/>
          </a:xfrm>
        </p:spPr>
        <p:txBody>
          <a:bodyPr>
            <a:normAutofit fontScale="90000"/>
          </a:bodyPr>
          <a:lstStyle/>
          <a:p>
            <a:r>
              <a:rPr lang="en-US" dirty="0"/>
              <a:t>CT</a:t>
            </a:r>
          </a:p>
        </p:txBody>
      </p:sp>
      <p:sp>
        <p:nvSpPr>
          <p:cNvPr id="3" name="Content Placeholder 2">
            <a:extLst>
              <a:ext uri="{FF2B5EF4-FFF2-40B4-BE49-F238E27FC236}">
                <a16:creationId xmlns:a16="http://schemas.microsoft.com/office/drawing/2014/main" xmlns="" id="{908547DA-4EAB-4F35-8603-4E494900752F}"/>
              </a:ext>
            </a:extLst>
          </p:cNvPr>
          <p:cNvSpPr>
            <a:spLocks noGrp="1"/>
          </p:cNvSpPr>
          <p:nvPr>
            <p:ph idx="1"/>
          </p:nvPr>
        </p:nvSpPr>
        <p:spPr>
          <a:xfrm>
            <a:off x="838200" y="485422"/>
            <a:ext cx="10515600" cy="6372577"/>
          </a:xfrm>
        </p:spPr>
        <p:txBody>
          <a:bodyPr>
            <a:normAutofit lnSpcReduction="10000"/>
          </a:bodyPr>
          <a:lstStyle/>
          <a:p>
            <a:r>
              <a:rPr lang="en-US" dirty="0"/>
              <a:t> </a:t>
            </a:r>
            <a:r>
              <a:rPr lang="en-US" b="1" dirty="0"/>
              <a:t>Physical dimension:-</a:t>
            </a:r>
          </a:p>
          <a:p>
            <a:r>
              <a:rPr lang="en-US" dirty="0"/>
              <a:t> This is the capability of both men and women to reproduce and conceive.</a:t>
            </a:r>
          </a:p>
          <a:p>
            <a:r>
              <a:rPr lang="en-US" dirty="0"/>
              <a:t> Production of male and female gametes.  </a:t>
            </a:r>
          </a:p>
          <a:p>
            <a:r>
              <a:rPr lang="en-US" b="1" dirty="0"/>
              <a:t> Psychological dimension:-</a:t>
            </a:r>
          </a:p>
          <a:p>
            <a:r>
              <a:rPr lang="en-US" dirty="0"/>
              <a:t> Consists of one’s emotions. Such emotions include; joy, excitement, pleasure, love and affection. </a:t>
            </a:r>
          </a:p>
          <a:p>
            <a:r>
              <a:rPr lang="en-US" dirty="0"/>
              <a:t>It is also the conscious and unconscious beliefs that guide the interpretations of experience and generate behaviors designed to meet one’s sexual and relationship needs. </a:t>
            </a:r>
          </a:p>
          <a:p>
            <a:r>
              <a:rPr lang="en-US" b="1" dirty="0"/>
              <a:t>Orientation dimension:- </a:t>
            </a:r>
            <a:r>
              <a:rPr lang="en-US" dirty="0"/>
              <a:t>It is the propensity to be sexually and romantically attracted to members of a particular sex.</a:t>
            </a:r>
          </a:p>
          <a:p>
            <a:r>
              <a:rPr lang="en-US" dirty="0"/>
              <a:t>People with a same sex orientation are known as homo-sexual. People with other sex orientation are known as heterosexuals.   People whose orientation is for either sex are referred to as bisexual.</a:t>
            </a:r>
          </a:p>
        </p:txBody>
      </p:sp>
    </p:spTree>
    <p:extLst>
      <p:ext uri="{BB962C8B-B14F-4D97-AF65-F5344CB8AC3E}">
        <p14:creationId xmlns:p14="http://schemas.microsoft.com/office/powerpoint/2010/main" val="4976816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695458"/>
          </a:xfrm>
        </p:spPr>
        <p:txBody>
          <a:bodyPr>
            <a:normAutofit fontScale="90000"/>
          </a:bodyPr>
          <a:lstStyle/>
          <a:p>
            <a:r>
              <a:rPr lang="en-US" b="1" dirty="0" smtClean="0">
                <a:latin typeface="Tahoma" panose="020B0604030504040204" pitchFamily="34" charset="0"/>
                <a:ea typeface="Tahoma" panose="020B0604030504040204" pitchFamily="34" charset="0"/>
                <a:cs typeface="Tahoma" panose="020B0604030504040204" pitchFamily="34" charset="0"/>
              </a:rPr>
              <a:t/>
            </a:r>
            <a:br>
              <a:rPr lang="en-US" b="1" dirty="0" smtClean="0">
                <a:latin typeface="Tahoma" panose="020B0604030504040204" pitchFamily="34" charset="0"/>
                <a:ea typeface="Tahoma" panose="020B0604030504040204" pitchFamily="34" charset="0"/>
                <a:cs typeface="Tahoma" panose="020B0604030504040204" pitchFamily="34" charset="0"/>
              </a:rPr>
            </a:br>
            <a:r>
              <a:rPr lang="en-US" b="1" dirty="0" smtClean="0">
                <a:latin typeface="Tahoma" panose="020B0604030504040204" pitchFamily="34" charset="0"/>
                <a:ea typeface="Tahoma" panose="020B0604030504040204" pitchFamily="34" charset="0"/>
                <a:cs typeface="Tahoma" panose="020B0604030504040204" pitchFamily="34" charset="0"/>
              </a:rPr>
              <a:t>Documentation </a:t>
            </a:r>
            <a:r>
              <a:rPr lang="en-US" b="1" dirty="0">
                <a:latin typeface="Tahoma" panose="020B0604030504040204" pitchFamily="34" charset="0"/>
                <a:ea typeface="Tahoma" panose="020B0604030504040204" pitchFamily="34" charset="0"/>
                <a:cs typeface="Tahoma" panose="020B0604030504040204" pitchFamily="34" charset="0"/>
              </a:rPr>
              <a:t>and Reporting </a:t>
            </a:r>
            <a:r>
              <a:rPr lang="en-US" dirty="0"/>
              <a:t/>
            </a:r>
            <a:br>
              <a:rPr lang="en-US" dirty="0"/>
            </a:br>
            <a:endParaRPr lang="en-US" dirty="0"/>
          </a:p>
        </p:txBody>
      </p:sp>
      <p:sp>
        <p:nvSpPr>
          <p:cNvPr id="3" name="Content Placeholder 2"/>
          <p:cNvSpPr>
            <a:spLocks noGrp="1"/>
          </p:cNvSpPr>
          <p:nvPr>
            <p:ph idx="1"/>
          </p:nvPr>
        </p:nvSpPr>
        <p:spPr>
          <a:xfrm>
            <a:off x="0" y="592428"/>
            <a:ext cx="11353800" cy="6265572"/>
          </a:xfrm>
        </p:spPr>
        <p:txBody>
          <a:bodyPr>
            <a:normAutofit/>
          </a:bodyPr>
          <a:lstStyle/>
          <a:p>
            <a:r>
              <a:rPr lang="en-US" dirty="0" smtClean="0">
                <a:latin typeface="Tahoma" panose="020B0604030504040204" pitchFamily="34" charset="0"/>
                <a:ea typeface="Tahoma" panose="020B0604030504040204" pitchFamily="34" charset="0"/>
                <a:cs typeface="Tahoma" panose="020B0604030504040204" pitchFamily="34" charset="0"/>
              </a:rPr>
              <a:t>There </a:t>
            </a:r>
            <a:r>
              <a:rPr lang="en-US" dirty="0">
                <a:latin typeface="Tahoma" panose="020B0604030504040204" pitchFamily="34" charset="0"/>
                <a:ea typeface="Tahoma" panose="020B0604030504040204" pitchFamily="34" charset="0"/>
                <a:cs typeface="Tahoma" panose="020B0604030504040204" pitchFamily="34" charset="0"/>
              </a:rPr>
              <a:t>are two main forms for recording and reporting rape findings and management. They are: </a:t>
            </a: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1. </a:t>
            </a:r>
            <a:r>
              <a:rPr lang="en-US" b="1" dirty="0">
                <a:latin typeface="Tahoma" panose="020B0604030504040204" pitchFamily="34" charset="0"/>
                <a:ea typeface="Tahoma" panose="020B0604030504040204" pitchFamily="34" charset="0"/>
                <a:cs typeface="Tahoma" panose="020B0604030504040204" pitchFamily="34" charset="0"/>
              </a:rPr>
              <a:t>The Post Rape Care (PRC) Form</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smtClean="0">
                <a:latin typeface="Tahoma" panose="020B0604030504040204" pitchFamily="34" charset="0"/>
                <a:ea typeface="Tahoma" panose="020B0604030504040204" pitchFamily="34" charset="0"/>
                <a:cs typeface="Tahoma" panose="020B0604030504040204" pitchFamily="34" charset="0"/>
              </a:rPr>
              <a:t>:-</a:t>
            </a:r>
            <a:r>
              <a:rPr lang="en-US" b="1" dirty="0" smtClean="0">
                <a:latin typeface="Tahoma" panose="020B0604030504040204" pitchFamily="34" charset="0"/>
                <a:ea typeface="Tahoma" panose="020B0604030504040204" pitchFamily="34" charset="0"/>
                <a:cs typeface="Tahoma" panose="020B0604030504040204" pitchFamily="34" charset="0"/>
              </a:rPr>
              <a:t> </a:t>
            </a:r>
            <a:endParaRPr lang="en-US" b="1" dirty="0">
              <a:latin typeface="Tahoma" panose="020B0604030504040204" pitchFamily="34" charset="0"/>
              <a:ea typeface="Tahoma" panose="020B0604030504040204" pitchFamily="34" charset="0"/>
              <a:cs typeface="Tahoma" panose="020B0604030504040204" pitchFamily="34" charset="0"/>
            </a:endParaRPr>
          </a:p>
          <a:p>
            <a:pPr lvl="1" fontAlgn="base"/>
            <a:r>
              <a:rPr lang="en-US" dirty="0">
                <a:latin typeface="Tahoma" panose="020B0604030504040204" pitchFamily="34" charset="0"/>
                <a:ea typeface="Tahoma" panose="020B0604030504040204" pitchFamily="34" charset="0"/>
                <a:cs typeface="Tahoma" panose="020B0604030504040204" pitchFamily="34" charset="0"/>
              </a:rPr>
              <a:t>The PRC is a medical form filled when attending to the survivor. </a:t>
            </a:r>
          </a:p>
          <a:p>
            <a:r>
              <a:rPr lang="en-US" dirty="0">
                <a:latin typeface="Tahoma" panose="020B0604030504040204" pitchFamily="34" charset="0"/>
                <a:ea typeface="Tahoma" panose="020B0604030504040204" pitchFamily="34" charset="0"/>
                <a:cs typeface="Tahoma" panose="020B0604030504040204" pitchFamily="34" charset="0"/>
              </a:rPr>
              <a:t>The form allows space for history taking, documentation and </a:t>
            </a:r>
            <a:r>
              <a:rPr lang="en-US" dirty="0" smtClean="0">
                <a:latin typeface="Tahoma" panose="020B0604030504040204" pitchFamily="34" charset="0"/>
                <a:ea typeface="Tahoma" panose="020B0604030504040204" pitchFamily="34" charset="0"/>
                <a:cs typeface="Tahoma" panose="020B0604030504040204" pitchFamily="34" charset="0"/>
              </a:rPr>
              <a:t>examination</a:t>
            </a:r>
            <a:r>
              <a:rPr lang="en-US" dirty="0">
                <a:latin typeface="Tahoma" panose="020B0604030504040204" pitchFamily="34" charset="0"/>
                <a:ea typeface="Tahoma" panose="020B0604030504040204" pitchFamily="34" charset="0"/>
                <a:cs typeface="Tahoma" panose="020B0604030504040204" pitchFamily="34" charset="0"/>
              </a:rPr>
              <a:t>. It facilitates filling of the P3 form by ensuring that all relevant details are available and were taken at the first contact of the survivor with a health facility.  </a:t>
            </a:r>
          </a:p>
          <a:p>
            <a:pPr lvl="1" fontAlgn="base"/>
            <a:r>
              <a:rPr lang="en-US" dirty="0">
                <a:latin typeface="Tahoma" panose="020B0604030504040204" pitchFamily="34" charset="0"/>
                <a:ea typeface="Tahoma" panose="020B0604030504040204" pitchFamily="34" charset="0"/>
                <a:cs typeface="Tahoma" panose="020B0604030504040204" pitchFamily="34" charset="0"/>
              </a:rPr>
              <a:t>The PRC form can be filled by a doctor, a clinical officer or a nurse. </a:t>
            </a:r>
          </a:p>
          <a:p>
            <a:pPr lvl="1" fontAlgn="base"/>
            <a:r>
              <a:rPr lang="en-US" dirty="0">
                <a:latin typeface="Tahoma" panose="020B0604030504040204" pitchFamily="34" charset="0"/>
                <a:ea typeface="Tahoma" panose="020B0604030504040204" pitchFamily="34" charset="0"/>
                <a:cs typeface="Tahoma" panose="020B0604030504040204" pitchFamily="34" charset="0"/>
              </a:rPr>
              <a:t>The Original form is to be given to the police for custody. This is the form that is produced in court as evidence; </a:t>
            </a:r>
          </a:p>
          <a:p>
            <a:pPr lvl="1" fontAlgn="base"/>
            <a:r>
              <a:rPr lang="en-US" dirty="0">
                <a:latin typeface="Tahoma" panose="020B0604030504040204" pitchFamily="34" charset="0"/>
                <a:ea typeface="Tahoma" panose="020B0604030504040204" pitchFamily="34" charset="0"/>
                <a:cs typeface="Tahoma" panose="020B0604030504040204" pitchFamily="34" charset="0"/>
              </a:rPr>
              <a:t>The Duplicate form is given to the survivor; </a:t>
            </a:r>
          </a:p>
          <a:p>
            <a:pPr lvl="1" fontAlgn="base"/>
            <a:r>
              <a:rPr lang="en-US" dirty="0">
                <a:latin typeface="Tahoma" panose="020B0604030504040204" pitchFamily="34" charset="0"/>
                <a:ea typeface="Tahoma" panose="020B0604030504040204" pitchFamily="34" charset="0"/>
                <a:cs typeface="Tahoma" panose="020B0604030504040204" pitchFamily="34" charset="0"/>
              </a:rPr>
              <a:t>The Triplicate form remains with the hospital </a:t>
            </a:r>
          </a:p>
          <a:p>
            <a:endParaRPr lang="en-US" dirty="0"/>
          </a:p>
        </p:txBody>
      </p:sp>
    </p:spTree>
    <p:extLst>
      <p:ext uri="{BB962C8B-B14F-4D97-AF65-F5344CB8AC3E}">
        <p14:creationId xmlns:p14="http://schemas.microsoft.com/office/powerpoint/2010/main" val="27554677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592427"/>
          </a:xfrm>
        </p:spPr>
        <p:txBody>
          <a:bodyPr>
            <a:normAutofit fontScale="90000"/>
          </a:bodyPr>
          <a:lstStyle/>
          <a:p>
            <a:r>
              <a:rPr lang="en-US" dirty="0" smtClean="0"/>
              <a:t>CT</a:t>
            </a:r>
            <a:endParaRPr lang="en-US" dirty="0"/>
          </a:p>
        </p:txBody>
      </p:sp>
      <p:sp>
        <p:nvSpPr>
          <p:cNvPr id="3" name="Content Placeholder 2"/>
          <p:cNvSpPr>
            <a:spLocks noGrp="1"/>
          </p:cNvSpPr>
          <p:nvPr>
            <p:ph idx="1"/>
          </p:nvPr>
        </p:nvSpPr>
        <p:spPr>
          <a:xfrm>
            <a:off x="0" y="592428"/>
            <a:ext cx="11353800" cy="6265572"/>
          </a:xfrm>
        </p:spPr>
        <p:txBody>
          <a:bodyPr>
            <a:normAutofit lnSpcReduction="10000"/>
          </a:bodyPr>
          <a:lstStyle/>
          <a:p>
            <a:pPr marL="0" indent="0">
              <a:buNone/>
            </a:pPr>
            <a:r>
              <a:rPr lang="en-US" b="1" dirty="0" smtClean="0">
                <a:latin typeface="Tahoma" panose="020B0604030504040204" pitchFamily="34" charset="0"/>
                <a:ea typeface="Tahoma" panose="020B0604030504040204" pitchFamily="34" charset="0"/>
                <a:cs typeface="Tahoma" panose="020B0604030504040204" pitchFamily="34" charset="0"/>
              </a:rPr>
              <a:t>2.The </a:t>
            </a:r>
            <a:r>
              <a:rPr lang="en-US" b="1" dirty="0">
                <a:latin typeface="Tahoma" panose="020B0604030504040204" pitchFamily="34" charset="0"/>
                <a:ea typeface="Tahoma" panose="020B0604030504040204" pitchFamily="34" charset="0"/>
                <a:cs typeface="Tahoma" panose="020B0604030504040204" pitchFamily="34" charset="0"/>
              </a:rPr>
              <a:t>Kenya Police Medical Examination P3 </a:t>
            </a:r>
            <a:r>
              <a:rPr lang="en-US" b="1" dirty="0" smtClean="0">
                <a:latin typeface="Tahoma" panose="020B0604030504040204" pitchFamily="34" charset="0"/>
                <a:ea typeface="Tahoma" panose="020B0604030504040204" pitchFamily="34" charset="0"/>
                <a:cs typeface="Tahoma" panose="020B0604030504040204" pitchFamily="34" charset="0"/>
              </a:rPr>
              <a:t>Form: </a:t>
            </a:r>
            <a:endParaRPr lang="en-US" b="1" dirty="0">
              <a:latin typeface="Tahoma" panose="020B0604030504040204" pitchFamily="34" charset="0"/>
              <a:ea typeface="Tahoma" panose="020B0604030504040204" pitchFamily="34" charset="0"/>
              <a:cs typeface="Tahoma" panose="020B0604030504040204" pitchFamily="34" charset="0"/>
            </a:endParaRPr>
          </a:p>
          <a:p>
            <a:pPr lvl="0" fontAlgn="base"/>
            <a:r>
              <a:rPr lang="en-US" dirty="0">
                <a:latin typeface="Tahoma" panose="020B0604030504040204" pitchFamily="34" charset="0"/>
                <a:ea typeface="Tahoma" panose="020B0604030504040204" pitchFamily="34" charset="0"/>
                <a:cs typeface="Tahoma" panose="020B0604030504040204" pitchFamily="34" charset="0"/>
              </a:rPr>
              <a:t>This is a Police form that is issued at the police station.  </a:t>
            </a:r>
          </a:p>
          <a:p>
            <a:pPr lvl="0" fontAlgn="base"/>
            <a:r>
              <a:rPr lang="en-US" dirty="0">
                <a:latin typeface="Tahoma" panose="020B0604030504040204" pitchFamily="34" charset="0"/>
                <a:ea typeface="Tahoma" panose="020B0604030504040204" pitchFamily="34" charset="0"/>
                <a:cs typeface="Tahoma" panose="020B0604030504040204" pitchFamily="34" charset="0"/>
              </a:rPr>
              <a:t>It is filled by a health practitioner or the police surgeon as evidence that an assault has occurred.  </a:t>
            </a:r>
          </a:p>
          <a:p>
            <a:pPr lvl="0" fontAlgn="base"/>
            <a:r>
              <a:rPr lang="en-US" dirty="0">
                <a:latin typeface="Tahoma" panose="020B0604030504040204" pitchFamily="34" charset="0"/>
                <a:ea typeface="Tahoma" panose="020B0604030504040204" pitchFamily="34" charset="0"/>
                <a:cs typeface="Tahoma" panose="020B0604030504040204" pitchFamily="34" charset="0"/>
              </a:rPr>
              <a:t>The P3 form is for all assaults and therefore not specific to sexual violence.  </a:t>
            </a:r>
          </a:p>
          <a:p>
            <a:pPr lvl="0" fontAlgn="base"/>
            <a:r>
              <a:rPr lang="en-US" dirty="0">
                <a:latin typeface="Tahoma" panose="020B0604030504040204" pitchFamily="34" charset="0"/>
                <a:ea typeface="Tahoma" panose="020B0604030504040204" pitchFamily="34" charset="0"/>
                <a:cs typeface="Tahoma" panose="020B0604030504040204" pitchFamily="34" charset="0"/>
              </a:rPr>
              <a:t>It is therefore not as detailed as the PRC form.  </a:t>
            </a:r>
          </a:p>
          <a:p>
            <a:pPr lvl="0" fontAlgn="base"/>
            <a:r>
              <a:rPr lang="en-US" dirty="0">
                <a:latin typeface="Tahoma" panose="020B0604030504040204" pitchFamily="34" charset="0"/>
                <a:ea typeface="Tahoma" panose="020B0604030504040204" pitchFamily="34" charset="0"/>
                <a:cs typeface="Tahoma" panose="020B0604030504040204" pitchFamily="34" charset="0"/>
              </a:rPr>
              <a:t>The P3 form is filled and returned to the police for custody.  </a:t>
            </a:r>
          </a:p>
          <a:p>
            <a:pPr lvl="0" fontAlgn="base"/>
            <a:r>
              <a:rPr lang="en-US" dirty="0">
                <a:latin typeface="Tahoma" panose="020B0604030504040204" pitchFamily="34" charset="0"/>
                <a:ea typeface="Tahoma" panose="020B0604030504040204" pitchFamily="34" charset="0"/>
                <a:cs typeface="Tahoma" panose="020B0604030504040204" pitchFamily="34" charset="0"/>
              </a:rPr>
              <a:t>The filling of the P3 form in sexual violence cases is done free of charge. The survivor should get a copy of their PRC form when it is filled and signed. </a:t>
            </a:r>
          </a:p>
          <a:p>
            <a:pPr lvl="0" fontAlgn="base"/>
            <a:r>
              <a:rPr lang="en-US" dirty="0">
                <a:latin typeface="Tahoma" panose="020B0604030504040204" pitchFamily="34" charset="0"/>
                <a:ea typeface="Tahoma" panose="020B0604030504040204" pitchFamily="34" charset="0"/>
                <a:cs typeface="Tahoma" panose="020B0604030504040204" pitchFamily="34" charset="0"/>
              </a:rPr>
              <a:t>The P3 form is the link between the health and the judiciary systems. </a:t>
            </a:r>
          </a:p>
          <a:p>
            <a:r>
              <a:rPr lang="en-US" dirty="0">
                <a:latin typeface="Tahoma" panose="020B0604030504040204" pitchFamily="34" charset="0"/>
                <a:ea typeface="Tahoma" panose="020B0604030504040204" pitchFamily="34" charset="0"/>
                <a:cs typeface="Tahoma" panose="020B0604030504040204" pitchFamily="34" charset="0"/>
              </a:rPr>
              <a:t>The medical officer who fills the P 3 form or their representative will be expected to appear in court as an expert witness and produce the document in court as an exhibit.</a:t>
            </a:r>
          </a:p>
        </p:txBody>
      </p:sp>
    </p:spTree>
    <p:extLst>
      <p:ext uri="{BB962C8B-B14F-4D97-AF65-F5344CB8AC3E}">
        <p14:creationId xmlns:p14="http://schemas.microsoft.com/office/powerpoint/2010/main" val="34357270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797048" cy="772731"/>
          </a:xfrm>
        </p:spPr>
        <p:txBody>
          <a:bodyPr>
            <a:normAutofit/>
          </a:bodyPr>
          <a:lstStyle/>
          <a:p>
            <a:r>
              <a:rPr lang="en-US" sz="3600" b="1" dirty="0" smtClean="0">
                <a:latin typeface="Tahoma" panose="020B0604030504040204" pitchFamily="34" charset="0"/>
                <a:ea typeface="Tahoma" panose="020B0604030504040204" pitchFamily="34" charset="0"/>
                <a:cs typeface="Tahoma" panose="020B0604030504040204" pitchFamily="34" charset="0"/>
              </a:rPr>
              <a:t>SUMMARY OF STEPS IN POST RAPE MANAGEMENT</a:t>
            </a:r>
            <a:endParaRPr lang="en-US" sz="36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0" y="901520"/>
            <a:ext cx="11353800" cy="5956479"/>
          </a:xfrm>
        </p:spPr>
        <p:txBody>
          <a:bodyPr>
            <a:normAutofit lnSpcReduction="10000"/>
          </a:bodyPr>
          <a:lstStyle/>
          <a:p>
            <a:r>
              <a:rPr lang="en-GB" altLang="en-US" sz="2000" dirty="0">
                <a:latin typeface="Tahoma" panose="020B0604030504040204" pitchFamily="34" charset="0"/>
                <a:ea typeface="Tahoma" panose="020B0604030504040204" pitchFamily="34" charset="0"/>
                <a:cs typeface="Tahoma" panose="020B0604030504040204" pitchFamily="34" charset="0"/>
              </a:rPr>
              <a:t>Medical </a:t>
            </a:r>
            <a:r>
              <a:rPr lang="en-GB" altLang="en-US" sz="2000" dirty="0" smtClean="0">
                <a:latin typeface="Tahoma" panose="020B0604030504040204" pitchFamily="34" charset="0"/>
                <a:ea typeface="Tahoma" panose="020B0604030504040204" pitchFamily="34" charset="0"/>
                <a:cs typeface="Tahoma" panose="020B0604030504040204" pitchFamily="34" charset="0"/>
              </a:rPr>
              <a:t>Management:</a:t>
            </a:r>
            <a:endParaRPr lang="en-US" altLang="en-US" sz="2000" b="1" dirty="0">
              <a:latin typeface="Tahoma" panose="020B0604030504040204" pitchFamily="34" charset="0"/>
              <a:ea typeface="Tahoma" panose="020B0604030504040204" pitchFamily="34" charset="0"/>
              <a:cs typeface="Tahoma" panose="020B0604030504040204" pitchFamily="34" charset="0"/>
            </a:endParaRPr>
          </a:p>
          <a:p>
            <a:pPr lvl="1"/>
            <a:r>
              <a:rPr lang="en-GB" altLang="en-US" sz="2000" dirty="0">
                <a:latin typeface="Tahoma" panose="020B0604030504040204" pitchFamily="34" charset="0"/>
                <a:ea typeface="Tahoma" panose="020B0604030504040204" pitchFamily="34" charset="0"/>
                <a:cs typeface="Tahoma" panose="020B0604030504040204" pitchFamily="34" charset="0"/>
              </a:rPr>
              <a:t>Pregnancy prevention</a:t>
            </a:r>
            <a:endParaRPr lang="en-US" altLang="en-US" sz="2000" b="1" dirty="0">
              <a:latin typeface="Tahoma" panose="020B0604030504040204" pitchFamily="34" charset="0"/>
              <a:ea typeface="Tahoma" panose="020B0604030504040204" pitchFamily="34" charset="0"/>
              <a:cs typeface="Tahoma" panose="020B0604030504040204" pitchFamily="34" charset="0"/>
            </a:endParaRPr>
          </a:p>
          <a:p>
            <a:pPr lvl="1"/>
            <a:r>
              <a:rPr lang="en-GB" altLang="en-US" sz="2000" dirty="0">
                <a:latin typeface="Tahoma" panose="020B0604030504040204" pitchFamily="34" charset="0"/>
                <a:ea typeface="Tahoma" panose="020B0604030504040204" pitchFamily="34" charset="0"/>
                <a:cs typeface="Tahoma" panose="020B0604030504040204" pitchFamily="34" charset="0"/>
              </a:rPr>
              <a:t>HIV prevention</a:t>
            </a:r>
            <a:endParaRPr lang="en-US" altLang="en-US" sz="2000" b="1" dirty="0">
              <a:latin typeface="Tahoma" panose="020B0604030504040204" pitchFamily="34" charset="0"/>
              <a:ea typeface="Tahoma" panose="020B0604030504040204" pitchFamily="34" charset="0"/>
              <a:cs typeface="Tahoma" panose="020B0604030504040204" pitchFamily="34" charset="0"/>
            </a:endParaRPr>
          </a:p>
          <a:p>
            <a:pPr lvl="1"/>
            <a:r>
              <a:rPr lang="en-GB" altLang="en-US" sz="2000" dirty="0">
                <a:latin typeface="Tahoma" panose="020B0604030504040204" pitchFamily="34" charset="0"/>
                <a:ea typeface="Tahoma" panose="020B0604030504040204" pitchFamily="34" charset="0"/>
                <a:cs typeface="Tahoma" panose="020B0604030504040204" pitchFamily="34" charset="0"/>
              </a:rPr>
              <a:t>Management of physical injuries</a:t>
            </a:r>
            <a:endParaRPr lang="en-US" altLang="en-US" sz="2000" b="1" dirty="0">
              <a:latin typeface="Tahoma" panose="020B0604030504040204" pitchFamily="34" charset="0"/>
              <a:ea typeface="Tahoma" panose="020B0604030504040204" pitchFamily="34" charset="0"/>
              <a:cs typeface="Tahoma" panose="020B0604030504040204" pitchFamily="34" charset="0"/>
            </a:endParaRPr>
          </a:p>
          <a:p>
            <a:pPr lvl="1"/>
            <a:r>
              <a:rPr lang="en-GB" altLang="en-US" sz="2000" dirty="0">
                <a:latin typeface="Tahoma" panose="020B0604030504040204" pitchFamily="34" charset="0"/>
                <a:ea typeface="Tahoma" panose="020B0604030504040204" pitchFamily="34" charset="0"/>
                <a:cs typeface="Tahoma" panose="020B0604030504040204" pitchFamily="34" charset="0"/>
              </a:rPr>
              <a:t>STI prevention</a:t>
            </a:r>
            <a:endParaRPr lang="en-US" altLang="en-US" sz="2000" b="1" dirty="0">
              <a:latin typeface="Tahoma" panose="020B0604030504040204" pitchFamily="34" charset="0"/>
              <a:ea typeface="Tahoma" panose="020B0604030504040204" pitchFamily="34" charset="0"/>
              <a:cs typeface="Tahoma" panose="020B0604030504040204" pitchFamily="34" charset="0"/>
            </a:endParaRPr>
          </a:p>
          <a:p>
            <a:pPr lvl="1"/>
            <a:r>
              <a:rPr lang="en-GB" altLang="en-US" sz="2000" dirty="0">
                <a:latin typeface="Tahoma" panose="020B0604030504040204" pitchFamily="34" charset="0"/>
                <a:ea typeface="Tahoma" panose="020B0604030504040204" pitchFamily="34" charset="0"/>
                <a:cs typeface="Tahoma" panose="020B0604030504040204" pitchFamily="34" charset="0"/>
              </a:rPr>
              <a:t>Hepatitis B prevention</a:t>
            </a:r>
            <a:endParaRPr lang="en-US" altLang="en-US" sz="2000" b="1" dirty="0">
              <a:latin typeface="Tahoma" panose="020B0604030504040204" pitchFamily="34" charset="0"/>
              <a:ea typeface="Tahoma" panose="020B0604030504040204" pitchFamily="34" charset="0"/>
              <a:cs typeface="Tahoma" panose="020B0604030504040204" pitchFamily="34" charset="0"/>
            </a:endParaRPr>
          </a:p>
          <a:p>
            <a:pPr lvl="1"/>
            <a:r>
              <a:rPr lang="en-GB" altLang="en-US" sz="2000" dirty="0">
                <a:latin typeface="Tahoma" panose="020B0604030504040204" pitchFamily="34" charset="0"/>
                <a:ea typeface="Tahoma" panose="020B0604030504040204" pitchFamily="34" charset="0"/>
                <a:cs typeface="Tahoma" panose="020B0604030504040204" pitchFamily="34" charset="0"/>
              </a:rPr>
              <a:t>Tetanus toxoid</a:t>
            </a:r>
            <a:endParaRPr lang="en-US" altLang="en-US" sz="2000" b="1" dirty="0">
              <a:latin typeface="Tahoma" panose="020B0604030504040204" pitchFamily="34" charset="0"/>
              <a:ea typeface="Tahoma" panose="020B0604030504040204" pitchFamily="34" charset="0"/>
              <a:cs typeface="Tahoma" panose="020B0604030504040204" pitchFamily="34" charset="0"/>
            </a:endParaRPr>
          </a:p>
          <a:p>
            <a:r>
              <a:rPr lang="en-GB" altLang="en-US" sz="2000" dirty="0">
                <a:latin typeface="Tahoma" panose="020B0604030504040204" pitchFamily="34" charset="0"/>
                <a:ea typeface="Tahoma" panose="020B0604030504040204" pitchFamily="34" charset="0"/>
                <a:cs typeface="Tahoma" panose="020B0604030504040204" pitchFamily="34" charset="0"/>
              </a:rPr>
              <a:t>Psychological support/Counselling</a:t>
            </a:r>
            <a:endParaRPr lang="en-US" altLang="en-US" sz="2000" b="1" dirty="0">
              <a:latin typeface="Tahoma" panose="020B0604030504040204" pitchFamily="34" charset="0"/>
              <a:ea typeface="Tahoma" panose="020B0604030504040204" pitchFamily="34" charset="0"/>
              <a:cs typeface="Tahoma" panose="020B0604030504040204" pitchFamily="34" charset="0"/>
            </a:endParaRPr>
          </a:p>
          <a:p>
            <a:r>
              <a:rPr lang="en-GB" altLang="en-US" sz="2000" dirty="0">
                <a:latin typeface="Tahoma" panose="020B0604030504040204" pitchFamily="34" charset="0"/>
                <a:ea typeface="Tahoma" panose="020B0604030504040204" pitchFamily="34" charset="0"/>
                <a:cs typeface="Tahoma" panose="020B0604030504040204" pitchFamily="34" charset="0"/>
              </a:rPr>
              <a:t>Trauma counselling and on going support pre and post test counselling for HIV drug adherence counselling</a:t>
            </a:r>
            <a:endParaRPr lang="en-US" altLang="en-US" sz="2000" b="1" dirty="0">
              <a:latin typeface="Tahoma" panose="020B0604030504040204" pitchFamily="34" charset="0"/>
              <a:ea typeface="Tahoma" panose="020B0604030504040204" pitchFamily="34" charset="0"/>
              <a:cs typeface="Tahoma" panose="020B0604030504040204" pitchFamily="34" charset="0"/>
            </a:endParaRPr>
          </a:p>
          <a:p>
            <a:r>
              <a:rPr lang="en-GB" altLang="en-US" sz="2000" dirty="0" smtClean="0">
                <a:latin typeface="Tahoma" panose="020B0604030504040204" pitchFamily="34" charset="0"/>
                <a:ea typeface="Tahoma" panose="020B0604030504040204" pitchFamily="34" charset="0"/>
                <a:cs typeface="Tahoma" panose="020B0604030504040204" pitchFamily="34" charset="0"/>
              </a:rPr>
              <a:t>Laboratory investigations</a:t>
            </a:r>
            <a:endParaRPr lang="en-US" altLang="en-US" sz="2000" b="1" dirty="0" smtClean="0">
              <a:latin typeface="Tahoma" panose="020B0604030504040204" pitchFamily="34" charset="0"/>
              <a:ea typeface="Tahoma" panose="020B0604030504040204" pitchFamily="34" charset="0"/>
              <a:cs typeface="Tahoma" panose="020B0604030504040204" pitchFamily="34" charset="0"/>
            </a:endParaRPr>
          </a:p>
          <a:p>
            <a:r>
              <a:rPr lang="en-GB" altLang="en-US" sz="2000" dirty="0" smtClean="0">
                <a:latin typeface="Tahoma" panose="020B0604030504040204" pitchFamily="34" charset="0"/>
                <a:ea typeface="Tahoma" panose="020B0604030504040204" pitchFamily="34" charset="0"/>
                <a:cs typeface="Tahoma" panose="020B0604030504040204" pitchFamily="34" charset="0"/>
              </a:rPr>
              <a:t>Legal/Forensic </a:t>
            </a:r>
            <a:r>
              <a:rPr lang="en-GB" altLang="en-US" sz="2000" dirty="0">
                <a:latin typeface="Tahoma" panose="020B0604030504040204" pitchFamily="34" charset="0"/>
                <a:ea typeface="Tahoma" panose="020B0604030504040204" pitchFamily="34" charset="0"/>
                <a:cs typeface="Tahoma" panose="020B0604030504040204" pitchFamily="34" charset="0"/>
              </a:rPr>
              <a:t>issues</a:t>
            </a:r>
            <a:endParaRPr lang="en-US" altLang="en-US" sz="2000" b="1" dirty="0">
              <a:latin typeface="Tahoma" panose="020B0604030504040204" pitchFamily="34" charset="0"/>
              <a:ea typeface="Tahoma" panose="020B0604030504040204" pitchFamily="34" charset="0"/>
              <a:cs typeface="Tahoma" panose="020B0604030504040204" pitchFamily="34" charset="0"/>
            </a:endParaRPr>
          </a:p>
          <a:p>
            <a:pPr lvl="1"/>
            <a:r>
              <a:rPr lang="en-GB" altLang="en-US" sz="2000" dirty="0">
                <a:latin typeface="Tahoma" panose="020B0604030504040204" pitchFamily="34" charset="0"/>
                <a:ea typeface="Tahoma" panose="020B0604030504040204" pitchFamily="34" charset="0"/>
                <a:cs typeface="Tahoma" panose="020B0604030504040204" pitchFamily="34" charset="0"/>
              </a:rPr>
              <a:t>Documentation of examination findings</a:t>
            </a:r>
            <a:endParaRPr lang="en-US" altLang="en-US" sz="2000" b="1" dirty="0">
              <a:latin typeface="Tahoma" panose="020B0604030504040204" pitchFamily="34" charset="0"/>
              <a:ea typeface="Tahoma" panose="020B0604030504040204" pitchFamily="34" charset="0"/>
              <a:cs typeface="Tahoma" panose="020B0604030504040204" pitchFamily="34" charset="0"/>
            </a:endParaRPr>
          </a:p>
          <a:p>
            <a:pPr lvl="1"/>
            <a:r>
              <a:rPr lang="en-GB" altLang="en-US" sz="2000" dirty="0">
                <a:latin typeface="Tahoma" panose="020B0604030504040204" pitchFamily="34" charset="0"/>
                <a:ea typeface="Tahoma" panose="020B0604030504040204" pitchFamily="34" charset="0"/>
                <a:cs typeface="Tahoma" panose="020B0604030504040204" pitchFamily="34" charset="0"/>
              </a:rPr>
              <a:t>Specimen collection</a:t>
            </a:r>
            <a:endParaRPr lang="en-US" altLang="en-US" sz="2000" b="1" dirty="0">
              <a:latin typeface="Tahoma" panose="020B0604030504040204" pitchFamily="34" charset="0"/>
              <a:ea typeface="Tahoma" panose="020B0604030504040204" pitchFamily="34" charset="0"/>
              <a:cs typeface="Tahoma" panose="020B0604030504040204" pitchFamily="34" charset="0"/>
            </a:endParaRPr>
          </a:p>
          <a:p>
            <a:pPr lvl="1"/>
            <a:r>
              <a:rPr lang="en-GB" altLang="en-US" sz="2000" dirty="0">
                <a:latin typeface="Tahoma" panose="020B0604030504040204" pitchFamily="34" charset="0"/>
                <a:ea typeface="Tahoma" panose="020B0604030504040204" pitchFamily="34" charset="0"/>
                <a:cs typeface="Tahoma" panose="020B0604030504040204" pitchFamily="34" charset="0"/>
              </a:rPr>
              <a:t>Reporting procedures</a:t>
            </a:r>
            <a:endParaRPr lang="en-US" altLang="en-US" sz="2000" b="1" dirty="0">
              <a:latin typeface="Tahoma" panose="020B0604030504040204" pitchFamily="34" charset="0"/>
              <a:ea typeface="Tahoma" panose="020B0604030504040204" pitchFamily="34" charset="0"/>
              <a:cs typeface="Tahoma" panose="020B0604030504040204" pitchFamily="34" charset="0"/>
            </a:endParaRPr>
          </a:p>
          <a:p>
            <a:r>
              <a:rPr lang="en-GB" altLang="en-US" sz="2000" b="1" dirty="0">
                <a:latin typeface="Tahoma" panose="020B0604030504040204" pitchFamily="34" charset="0"/>
                <a:ea typeface="Tahoma" panose="020B0604030504040204" pitchFamily="34" charset="0"/>
                <a:cs typeface="Tahoma" panose="020B0604030504040204" pitchFamily="34" charset="0"/>
              </a:rPr>
              <a:t> (Refer to MOH Guidelines on Rape/Sexual Violence Management and MOH Clinical Training Manual) for details.</a:t>
            </a:r>
            <a:endParaRPr lang="en-US" altLang="en-US" sz="20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2391319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40DCC4-9E9C-4EA8-A9CF-28B24769ECDA}"/>
              </a:ext>
            </a:extLst>
          </p:cNvPr>
          <p:cNvSpPr>
            <a:spLocks noGrp="1"/>
          </p:cNvSpPr>
          <p:nvPr>
            <p:ph type="title"/>
          </p:nvPr>
        </p:nvSpPr>
        <p:spPr/>
        <p:txBody>
          <a:bodyPr/>
          <a:lstStyle/>
          <a:p>
            <a:r>
              <a:rPr lang="en-US" dirty="0"/>
              <a:t>CT</a:t>
            </a:r>
          </a:p>
        </p:txBody>
      </p:sp>
      <p:sp>
        <p:nvSpPr>
          <p:cNvPr id="3" name="Content Placeholder 2">
            <a:extLst>
              <a:ext uri="{FF2B5EF4-FFF2-40B4-BE49-F238E27FC236}">
                <a16:creationId xmlns:a16="http://schemas.microsoft.com/office/drawing/2014/main" xmlns="" id="{2FF0CE17-2243-4772-A00C-14B5CE041544}"/>
              </a:ext>
            </a:extLst>
          </p:cNvPr>
          <p:cNvSpPr>
            <a:spLocks noGrp="1"/>
          </p:cNvSpPr>
          <p:nvPr>
            <p:ph idx="1"/>
          </p:nvPr>
        </p:nvSpPr>
        <p:spPr/>
        <p:txBody>
          <a:bodyPr>
            <a:normAutofit lnSpcReduction="10000"/>
          </a:bodyPr>
          <a:lstStyle/>
          <a:p>
            <a:r>
              <a:rPr lang="en-US" dirty="0"/>
              <a:t> </a:t>
            </a:r>
            <a:r>
              <a:rPr lang="en-US" b="1" dirty="0"/>
              <a:t>Behavioral dimension:- </a:t>
            </a:r>
          </a:p>
          <a:p>
            <a:r>
              <a:rPr lang="en-US" dirty="0"/>
              <a:t> It includes activities intended to produce a sexual experience.   Sexual abstinence is when someone may have interest in and desire for sex, but chose not to engage in sexual activity. </a:t>
            </a:r>
          </a:p>
          <a:p>
            <a:r>
              <a:rPr lang="en-US" b="1" dirty="0"/>
              <a:t>Relationship dimension:- </a:t>
            </a:r>
          </a:p>
          <a:p>
            <a:r>
              <a:rPr lang="en-US" dirty="0"/>
              <a:t>This consists of the tendency to behave sexually in interpersonal relationships characterized by feelings of love, intimacy and emotional closeness.</a:t>
            </a:r>
          </a:p>
          <a:p>
            <a:r>
              <a:rPr lang="en-US" dirty="0"/>
              <a:t> Intimacy is the feeling of closeness, trust and openness with another person. </a:t>
            </a:r>
          </a:p>
        </p:txBody>
      </p:sp>
    </p:spTree>
    <p:extLst>
      <p:ext uri="{BB962C8B-B14F-4D97-AF65-F5344CB8AC3E}">
        <p14:creationId xmlns:p14="http://schemas.microsoft.com/office/powerpoint/2010/main" val="1738775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31A60B-7B3D-4845-803A-9528320FB4E1}"/>
              </a:ext>
            </a:extLst>
          </p:cNvPr>
          <p:cNvSpPr>
            <a:spLocks noGrp="1"/>
          </p:cNvSpPr>
          <p:nvPr>
            <p:ph type="title"/>
          </p:nvPr>
        </p:nvSpPr>
        <p:spPr>
          <a:xfrm>
            <a:off x="180622" y="1"/>
            <a:ext cx="11173178" cy="530577"/>
          </a:xfrm>
        </p:spPr>
        <p:txBody>
          <a:bodyPr>
            <a:normAutofit fontScale="90000"/>
          </a:bodyPr>
          <a:lstStyle/>
          <a:p>
            <a:r>
              <a:rPr lang="en-US" b="1" dirty="0"/>
              <a:t>Issues that may arise in Sexual dimensions</a:t>
            </a:r>
          </a:p>
        </p:txBody>
      </p:sp>
      <p:sp>
        <p:nvSpPr>
          <p:cNvPr id="3" name="Content Placeholder 2">
            <a:extLst>
              <a:ext uri="{FF2B5EF4-FFF2-40B4-BE49-F238E27FC236}">
                <a16:creationId xmlns:a16="http://schemas.microsoft.com/office/drawing/2014/main" xmlns="" id="{39CCDFF7-81B6-435A-B787-7E7D1BBBA9D4}"/>
              </a:ext>
            </a:extLst>
          </p:cNvPr>
          <p:cNvSpPr>
            <a:spLocks noGrp="1"/>
          </p:cNvSpPr>
          <p:nvPr>
            <p:ph idx="1"/>
          </p:nvPr>
        </p:nvSpPr>
        <p:spPr>
          <a:xfrm>
            <a:off x="293511" y="530578"/>
            <a:ext cx="11060289" cy="6327421"/>
          </a:xfrm>
        </p:spPr>
        <p:txBody>
          <a:bodyPr>
            <a:normAutofit fontScale="92500"/>
          </a:bodyPr>
          <a:lstStyle/>
          <a:p>
            <a:r>
              <a:rPr lang="en-US" dirty="0"/>
              <a:t> </a:t>
            </a:r>
            <a:r>
              <a:rPr lang="en-US" b="1" dirty="0"/>
              <a:t>Physical dimension:- </a:t>
            </a:r>
          </a:p>
          <a:p>
            <a:pPr>
              <a:buFont typeface="Wingdings" panose="05000000000000000000" pitchFamily="2" charset="2"/>
              <a:buChar char="v"/>
            </a:pPr>
            <a:r>
              <a:rPr lang="en-US" dirty="0"/>
              <a:t> Infertility among females causing them to be viewed as unworthy in the community and even could be cast out of the community. </a:t>
            </a:r>
          </a:p>
          <a:p>
            <a:r>
              <a:rPr lang="en-US" dirty="0"/>
              <a:t> </a:t>
            </a:r>
            <a:r>
              <a:rPr lang="en-US" b="1" dirty="0"/>
              <a:t>Psychological dimension:- </a:t>
            </a:r>
          </a:p>
          <a:p>
            <a:pPr>
              <a:buFont typeface="Wingdings" panose="05000000000000000000" pitchFamily="2" charset="2"/>
              <a:buChar char="v"/>
            </a:pPr>
            <a:r>
              <a:rPr lang="en-US" dirty="0"/>
              <a:t> Divorce among failed marriages that have misunderstandings. </a:t>
            </a:r>
          </a:p>
          <a:p>
            <a:pPr>
              <a:buFont typeface="Wingdings" panose="05000000000000000000" pitchFamily="2" charset="2"/>
              <a:buChar char="v"/>
            </a:pPr>
            <a:r>
              <a:rPr lang="en-US" dirty="0"/>
              <a:t> Depression comes as a result of emotional damage.  </a:t>
            </a:r>
          </a:p>
          <a:p>
            <a:pPr>
              <a:buFont typeface="Wingdings" panose="05000000000000000000" pitchFamily="2" charset="2"/>
              <a:buChar char="v"/>
            </a:pPr>
            <a:r>
              <a:rPr lang="en-US" dirty="0"/>
              <a:t>Infidelity among married couples due to being unsatisfied. </a:t>
            </a:r>
          </a:p>
          <a:p>
            <a:r>
              <a:rPr lang="en-US" dirty="0"/>
              <a:t> </a:t>
            </a:r>
            <a:r>
              <a:rPr lang="en-US" b="1" dirty="0"/>
              <a:t>Orientation dimension:-</a:t>
            </a:r>
          </a:p>
          <a:p>
            <a:pPr>
              <a:buFont typeface="Wingdings" panose="05000000000000000000" pitchFamily="2" charset="2"/>
              <a:buChar char="v"/>
            </a:pPr>
            <a:r>
              <a:rPr lang="en-US" dirty="0"/>
              <a:t> Discrimination towards homosexuals especially in the work places and communities and they cannot get certain services like adoption because is a man is not believed to bear and take care of children. That is considered as a woman’s responsibility. </a:t>
            </a:r>
          </a:p>
          <a:p>
            <a:pPr>
              <a:buFont typeface="Wingdings" panose="05000000000000000000" pitchFamily="2" charset="2"/>
              <a:buChar char="v"/>
            </a:pPr>
            <a:r>
              <a:rPr lang="en-US" dirty="0"/>
              <a:t>Multiple sexual partners may increase the risk of spreading HIV AIDS and STIs. </a:t>
            </a:r>
          </a:p>
          <a:p>
            <a:pPr marL="0" indent="0">
              <a:buNone/>
            </a:pPr>
            <a:r>
              <a:rPr lang="en-US" dirty="0"/>
              <a:t> </a:t>
            </a:r>
          </a:p>
        </p:txBody>
      </p:sp>
    </p:spTree>
    <p:extLst>
      <p:ext uri="{BB962C8B-B14F-4D97-AF65-F5344CB8AC3E}">
        <p14:creationId xmlns:p14="http://schemas.microsoft.com/office/powerpoint/2010/main" val="2594680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2695DF-CD60-49E8-B5BA-D69A15B4327C}"/>
              </a:ext>
            </a:extLst>
          </p:cNvPr>
          <p:cNvSpPr>
            <a:spLocks noGrp="1"/>
          </p:cNvSpPr>
          <p:nvPr>
            <p:ph type="title"/>
          </p:nvPr>
        </p:nvSpPr>
        <p:spPr>
          <a:xfrm>
            <a:off x="838200" y="365126"/>
            <a:ext cx="10515600" cy="537986"/>
          </a:xfrm>
        </p:spPr>
        <p:txBody>
          <a:bodyPr>
            <a:normAutofit fontScale="90000"/>
          </a:bodyPr>
          <a:lstStyle/>
          <a:p>
            <a:r>
              <a:rPr lang="en-US" dirty="0"/>
              <a:t>CT</a:t>
            </a:r>
          </a:p>
        </p:txBody>
      </p:sp>
      <p:sp>
        <p:nvSpPr>
          <p:cNvPr id="3" name="Content Placeholder 2">
            <a:extLst>
              <a:ext uri="{FF2B5EF4-FFF2-40B4-BE49-F238E27FC236}">
                <a16:creationId xmlns:a16="http://schemas.microsoft.com/office/drawing/2014/main" xmlns="" id="{7080D3DA-540C-49BB-9BD2-C62E44936116}"/>
              </a:ext>
            </a:extLst>
          </p:cNvPr>
          <p:cNvSpPr>
            <a:spLocks noGrp="1"/>
          </p:cNvSpPr>
          <p:nvPr>
            <p:ph idx="1"/>
          </p:nvPr>
        </p:nvSpPr>
        <p:spPr>
          <a:xfrm>
            <a:off x="838200" y="1298222"/>
            <a:ext cx="10515600" cy="5559778"/>
          </a:xfrm>
        </p:spPr>
        <p:txBody>
          <a:bodyPr>
            <a:normAutofit lnSpcReduction="10000"/>
          </a:bodyPr>
          <a:lstStyle/>
          <a:p>
            <a:r>
              <a:rPr lang="en-US" b="1" dirty="0"/>
              <a:t>Behavioral dimension: </a:t>
            </a:r>
          </a:p>
          <a:p>
            <a:pPr>
              <a:buFont typeface="Wingdings" panose="05000000000000000000" pitchFamily="2" charset="2"/>
              <a:buChar char="v"/>
            </a:pPr>
            <a:r>
              <a:rPr lang="en-US" dirty="0"/>
              <a:t>Sexual disorders arise especially in people who do not get to the satisfactory point of sex. </a:t>
            </a:r>
          </a:p>
          <a:p>
            <a:pPr>
              <a:buFont typeface="Wingdings" panose="05000000000000000000" pitchFamily="2" charset="2"/>
              <a:buChar char="v"/>
            </a:pPr>
            <a:r>
              <a:rPr lang="en-US" dirty="0"/>
              <a:t>Rape will be a huge problem for one to achieve sexual satisfaction. </a:t>
            </a:r>
          </a:p>
          <a:p>
            <a:pPr>
              <a:buFont typeface="Wingdings" panose="05000000000000000000" pitchFamily="2" charset="2"/>
              <a:buChar char="v"/>
            </a:pPr>
            <a:r>
              <a:rPr lang="en-US" dirty="0"/>
              <a:t>Female genital mutilation. When a girl undergoes FGM, it shall be hard for them to participate in activities that result in sexual satisfaction.</a:t>
            </a:r>
          </a:p>
          <a:p>
            <a:r>
              <a:rPr lang="en-US" b="1" dirty="0"/>
              <a:t>Relationship dimension:</a:t>
            </a:r>
          </a:p>
          <a:p>
            <a:pPr>
              <a:buFont typeface="Wingdings" panose="05000000000000000000" pitchFamily="2" charset="2"/>
              <a:buChar char="v"/>
            </a:pPr>
            <a:r>
              <a:rPr lang="en-US" dirty="0"/>
              <a:t> Antisocial. One may become antisocial due to a bond broken in past relationships. </a:t>
            </a:r>
          </a:p>
          <a:p>
            <a:pPr>
              <a:buFont typeface="Wingdings" panose="05000000000000000000" pitchFamily="2" charset="2"/>
              <a:buChar char="v"/>
            </a:pPr>
            <a:r>
              <a:rPr lang="en-US" dirty="0"/>
              <a:t>Gender based violence </a:t>
            </a:r>
          </a:p>
          <a:p>
            <a:pPr>
              <a:buFont typeface="Wingdings" panose="05000000000000000000" pitchFamily="2" charset="2"/>
              <a:buChar char="v"/>
            </a:pPr>
            <a:r>
              <a:rPr lang="en-US" dirty="0"/>
              <a:t>Date rape </a:t>
            </a:r>
          </a:p>
          <a:p>
            <a:pPr>
              <a:buFont typeface="Wingdings" panose="05000000000000000000" pitchFamily="2" charset="2"/>
              <a:buChar char="v"/>
            </a:pPr>
            <a:r>
              <a:rPr lang="en-US" dirty="0"/>
              <a:t> Intimate partner violence</a:t>
            </a:r>
          </a:p>
          <a:p>
            <a:endParaRPr lang="en-US" dirty="0"/>
          </a:p>
        </p:txBody>
      </p:sp>
    </p:spTree>
    <p:extLst>
      <p:ext uri="{BB962C8B-B14F-4D97-AF65-F5344CB8AC3E}">
        <p14:creationId xmlns:p14="http://schemas.microsoft.com/office/powerpoint/2010/main" val="896501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C453C9-0B2C-4176-BE38-B54990F4436E}"/>
              </a:ext>
            </a:extLst>
          </p:cNvPr>
          <p:cNvSpPr>
            <a:spLocks noGrp="1"/>
          </p:cNvSpPr>
          <p:nvPr>
            <p:ph type="title"/>
          </p:nvPr>
        </p:nvSpPr>
        <p:spPr/>
        <p:txBody>
          <a:bodyPr/>
          <a:lstStyle/>
          <a:p>
            <a:r>
              <a:rPr lang="en-US" b="1" dirty="0"/>
              <a:t>Sexuality and Behavior</a:t>
            </a:r>
          </a:p>
        </p:txBody>
      </p:sp>
      <p:sp>
        <p:nvSpPr>
          <p:cNvPr id="3" name="Content Placeholder 2">
            <a:extLst>
              <a:ext uri="{FF2B5EF4-FFF2-40B4-BE49-F238E27FC236}">
                <a16:creationId xmlns:a16="http://schemas.microsoft.com/office/drawing/2014/main" xmlns="" id="{1622C986-25D5-4C00-BAA4-5E732EEEBA6A}"/>
              </a:ext>
            </a:extLst>
          </p:cNvPr>
          <p:cNvSpPr>
            <a:spLocks noGrp="1"/>
          </p:cNvSpPr>
          <p:nvPr>
            <p:ph idx="1"/>
          </p:nvPr>
        </p:nvSpPr>
        <p:spPr/>
        <p:txBody>
          <a:bodyPr>
            <a:normAutofit lnSpcReduction="10000"/>
          </a:bodyPr>
          <a:lstStyle/>
          <a:p>
            <a:r>
              <a:rPr lang="en-US" dirty="0"/>
              <a:t>Sexuality influences social behaviour.</a:t>
            </a:r>
          </a:p>
          <a:p>
            <a:r>
              <a:rPr lang="en-US" dirty="0"/>
              <a:t>Human sexuality can also be understood as part of the social life of humans , governed by implied rules of behavior.</a:t>
            </a:r>
          </a:p>
          <a:p>
            <a:r>
              <a:rPr lang="en-US" dirty="0"/>
              <a:t>Sexuality influences a person’s sexual identity.</a:t>
            </a:r>
          </a:p>
          <a:p>
            <a:r>
              <a:rPr lang="en-US" dirty="0"/>
              <a:t>Sexual identity can be shaped by the social environment to which one is exposed e.g. an adult giving a little boy a toy truck to play with and a girl a doll. </a:t>
            </a:r>
          </a:p>
          <a:p>
            <a:r>
              <a:rPr lang="en-US" dirty="0"/>
              <a:t>Human physiology makes sexuality possible , but it does not predict sexual behavior in any way.</a:t>
            </a:r>
          </a:p>
          <a:p>
            <a:r>
              <a:rPr lang="en-US" b="1" dirty="0"/>
              <a:t>Assignment :- outline the differences between feeling and behavior.</a:t>
            </a:r>
          </a:p>
        </p:txBody>
      </p:sp>
    </p:spTree>
    <p:extLst>
      <p:ext uri="{BB962C8B-B14F-4D97-AF65-F5344CB8AC3E}">
        <p14:creationId xmlns:p14="http://schemas.microsoft.com/office/powerpoint/2010/main" val="3122798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926BCD-DAFB-4C66-961B-BE9289C19DC1}"/>
              </a:ext>
            </a:extLst>
          </p:cNvPr>
          <p:cNvSpPr>
            <a:spLocks noGrp="1"/>
          </p:cNvSpPr>
          <p:nvPr>
            <p:ph type="title"/>
          </p:nvPr>
        </p:nvSpPr>
        <p:spPr/>
        <p:txBody>
          <a:bodyPr/>
          <a:lstStyle/>
          <a:p>
            <a:r>
              <a:rPr lang="en-US" b="1" dirty="0"/>
              <a:t>Consequences of Sexual behavior of young people</a:t>
            </a:r>
          </a:p>
        </p:txBody>
      </p:sp>
      <p:sp>
        <p:nvSpPr>
          <p:cNvPr id="3" name="Content Placeholder 2">
            <a:extLst>
              <a:ext uri="{FF2B5EF4-FFF2-40B4-BE49-F238E27FC236}">
                <a16:creationId xmlns:a16="http://schemas.microsoft.com/office/drawing/2014/main" xmlns="" id="{82FB0F81-67CB-44B3-A345-EE97451F2717}"/>
              </a:ext>
            </a:extLst>
          </p:cNvPr>
          <p:cNvSpPr>
            <a:spLocks noGrp="1"/>
          </p:cNvSpPr>
          <p:nvPr>
            <p:ph idx="1"/>
          </p:nvPr>
        </p:nvSpPr>
        <p:spPr/>
        <p:txBody>
          <a:bodyPr/>
          <a:lstStyle/>
          <a:p>
            <a:r>
              <a:rPr lang="en-US" dirty="0"/>
              <a:t>Unintended or unplanned pregnancy.</a:t>
            </a:r>
          </a:p>
          <a:p>
            <a:r>
              <a:rPr lang="en-US" dirty="0"/>
              <a:t>Sexually transmitted infections including HIV/AIDS.</a:t>
            </a:r>
          </a:p>
          <a:p>
            <a:r>
              <a:rPr lang="en-US" dirty="0"/>
              <a:t>Unsafe abortion.</a:t>
            </a:r>
          </a:p>
          <a:p>
            <a:r>
              <a:rPr lang="en-US" dirty="0"/>
              <a:t>Dropping out of school.</a:t>
            </a:r>
          </a:p>
          <a:p>
            <a:r>
              <a:rPr lang="en-US" dirty="0"/>
              <a:t>Unattained goals/loss of opportunities.</a:t>
            </a:r>
          </a:p>
          <a:p>
            <a:r>
              <a:rPr lang="en-US" dirty="0"/>
              <a:t>Loss of self esteem due to guilt and loss of reputation.</a:t>
            </a:r>
          </a:p>
          <a:p>
            <a:r>
              <a:rPr lang="en-US" dirty="0"/>
              <a:t>Depression.</a:t>
            </a:r>
          </a:p>
          <a:p>
            <a:r>
              <a:rPr lang="en-US" dirty="0"/>
              <a:t>Death .</a:t>
            </a:r>
          </a:p>
        </p:txBody>
      </p:sp>
    </p:spTree>
    <p:extLst>
      <p:ext uri="{BB962C8B-B14F-4D97-AF65-F5344CB8AC3E}">
        <p14:creationId xmlns:p14="http://schemas.microsoft.com/office/powerpoint/2010/main" val="3186062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EA2C63-5551-4427-8DF0-A1497BA87ED9}"/>
              </a:ext>
            </a:extLst>
          </p:cNvPr>
          <p:cNvSpPr>
            <a:spLocks noGrp="1"/>
          </p:cNvSpPr>
          <p:nvPr>
            <p:ph type="title"/>
          </p:nvPr>
        </p:nvSpPr>
        <p:spPr/>
        <p:txBody>
          <a:bodyPr/>
          <a:lstStyle/>
          <a:p>
            <a:r>
              <a:rPr lang="en-US" dirty="0"/>
              <a:t>ADOLESCENTS / YOUTH</a:t>
            </a:r>
          </a:p>
        </p:txBody>
      </p:sp>
      <p:sp>
        <p:nvSpPr>
          <p:cNvPr id="3" name="Content Placeholder 2">
            <a:extLst>
              <a:ext uri="{FF2B5EF4-FFF2-40B4-BE49-F238E27FC236}">
                <a16:creationId xmlns:a16="http://schemas.microsoft.com/office/drawing/2014/main" xmlns="" id="{63D51B21-F117-4409-B354-F6F8054C3079}"/>
              </a:ext>
            </a:extLst>
          </p:cNvPr>
          <p:cNvSpPr>
            <a:spLocks noGrp="1"/>
          </p:cNvSpPr>
          <p:nvPr>
            <p:ph idx="1"/>
          </p:nvPr>
        </p:nvSpPr>
        <p:spPr/>
        <p:txBody>
          <a:bodyPr/>
          <a:lstStyle/>
          <a:p>
            <a:r>
              <a:rPr lang="en-US" dirty="0"/>
              <a:t>Adolescent refers to people in their second decade of life , those between the ages of 10 and 19 years. Other commonly used terms are youth and young people</a:t>
            </a:r>
          </a:p>
          <a:p>
            <a:r>
              <a:rPr lang="en-US" dirty="0"/>
              <a:t>Adolescence has many dimensions; physical , psychological , emotional and sociological.</a:t>
            </a:r>
          </a:p>
          <a:p>
            <a:r>
              <a:rPr lang="en-US" dirty="0"/>
              <a:t>Adolescence is a phase of an individual’s life that is defined differently across cultures and communities.</a:t>
            </a:r>
          </a:p>
        </p:txBody>
      </p:sp>
    </p:spTree>
    <p:extLst>
      <p:ext uri="{BB962C8B-B14F-4D97-AF65-F5344CB8AC3E}">
        <p14:creationId xmlns:p14="http://schemas.microsoft.com/office/powerpoint/2010/main" val="1893477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8DA5C8-AA44-4544-B890-0F079B545ED0}"/>
              </a:ext>
            </a:extLst>
          </p:cNvPr>
          <p:cNvSpPr>
            <a:spLocks noGrp="1"/>
          </p:cNvSpPr>
          <p:nvPr>
            <p:ph type="title"/>
          </p:nvPr>
        </p:nvSpPr>
        <p:spPr/>
        <p:txBody>
          <a:bodyPr/>
          <a:lstStyle/>
          <a:p>
            <a:r>
              <a:rPr lang="en-US" dirty="0"/>
              <a:t>CT</a:t>
            </a:r>
          </a:p>
        </p:txBody>
      </p:sp>
      <p:graphicFrame>
        <p:nvGraphicFramePr>
          <p:cNvPr id="4" name="Table 4">
            <a:extLst>
              <a:ext uri="{FF2B5EF4-FFF2-40B4-BE49-F238E27FC236}">
                <a16:creationId xmlns:a16="http://schemas.microsoft.com/office/drawing/2014/main" xmlns="" id="{E205A142-005B-4AD4-9536-A59AFC977040}"/>
              </a:ext>
            </a:extLst>
          </p:cNvPr>
          <p:cNvGraphicFramePr>
            <a:graphicFrameLocks noGrp="1"/>
          </p:cNvGraphicFramePr>
          <p:nvPr>
            <p:ph idx="1"/>
            <p:extLst>
              <p:ext uri="{D42A27DB-BD31-4B8C-83A1-F6EECF244321}">
                <p14:modId xmlns:p14="http://schemas.microsoft.com/office/powerpoint/2010/main" val="2479516995"/>
              </p:ext>
            </p:extLst>
          </p:nvPr>
        </p:nvGraphicFramePr>
        <p:xfrm>
          <a:off x="838200" y="1825624"/>
          <a:ext cx="10515600" cy="3401132"/>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xmlns="" val="3595001581"/>
                    </a:ext>
                  </a:extLst>
                </a:gridCol>
                <a:gridCol w="5257800">
                  <a:extLst>
                    <a:ext uri="{9D8B030D-6E8A-4147-A177-3AD203B41FA5}">
                      <a16:colId xmlns:a16="http://schemas.microsoft.com/office/drawing/2014/main" xmlns="" val="3439415462"/>
                    </a:ext>
                  </a:extLst>
                </a:gridCol>
              </a:tblGrid>
              <a:tr h="850283">
                <a:tc>
                  <a:txBody>
                    <a:bodyPr/>
                    <a:lstStyle/>
                    <a:p>
                      <a:r>
                        <a:rPr lang="en-US" dirty="0"/>
                        <a:t>GROUP</a:t>
                      </a:r>
                    </a:p>
                  </a:txBody>
                  <a:tcPr/>
                </a:tc>
                <a:tc>
                  <a:txBody>
                    <a:bodyPr/>
                    <a:lstStyle/>
                    <a:p>
                      <a:r>
                        <a:rPr lang="en-US" dirty="0"/>
                        <a:t>AGE RANGE (according to WHO)</a:t>
                      </a:r>
                    </a:p>
                  </a:txBody>
                  <a:tcPr/>
                </a:tc>
                <a:extLst>
                  <a:ext uri="{0D108BD9-81ED-4DB2-BD59-A6C34878D82A}">
                    <a16:rowId xmlns:a16="http://schemas.microsoft.com/office/drawing/2014/main" xmlns="" val="1186272578"/>
                  </a:ext>
                </a:extLst>
              </a:tr>
              <a:tr h="850283">
                <a:tc>
                  <a:txBody>
                    <a:bodyPr/>
                    <a:lstStyle/>
                    <a:p>
                      <a:r>
                        <a:rPr lang="en-US" dirty="0"/>
                        <a:t>Adolescence </a:t>
                      </a:r>
                    </a:p>
                  </a:txBody>
                  <a:tcPr/>
                </a:tc>
                <a:tc>
                  <a:txBody>
                    <a:bodyPr/>
                    <a:lstStyle/>
                    <a:p>
                      <a:r>
                        <a:rPr lang="en-US" dirty="0"/>
                        <a:t>10-19 years</a:t>
                      </a:r>
                    </a:p>
                  </a:txBody>
                  <a:tcPr/>
                </a:tc>
                <a:extLst>
                  <a:ext uri="{0D108BD9-81ED-4DB2-BD59-A6C34878D82A}">
                    <a16:rowId xmlns:a16="http://schemas.microsoft.com/office/drawing/2014/main" xmlns="" val="1753574400"/>
                  </a:ext>
                </a:extLst>
              </a:tr>
              <a:tr h="850283">
                <a:tc>
                  <a:txBody>
                    <a:bodyPr/>
                    <a:lstStyle/>
                    <a:p>
                      <a:r>
                        <a:rPr lang="en-US" dirty="0"/>
                        <a:t>Youth </a:t>
                      </a:r>
                    </a:p>
                  </a:txBody>
                  <a:tcPr/>
                </a:tc>
                <a:tc>
                  <a:txBody>
                    <a:bodyPr/>
                    <a:lstStyle/>
                    <a:p>
                      <a:r>
                        <a:rPr lang="en-US" dirty="0"/>
                        <a:t>15-24 years</a:t>
                      </a:r>
                    </a:p>
                  </a:txBody>
                  <a:tcPr/>
                </a:tc>
                <a:extLst>
                  <a:ext uri="{0D108BD9-81ED-4DB2-BD59-A6C34878D82A}">
                    <a16:rowId xmlns:a16="http://schemas.microsoft.com/office/drawing/2014/main" xmlns="" val="2599394951"/>
                  </a:ext>
                </a:extLst>
              </a:tr>
              <a:tr h="850283">
                <a:tc>
                  <a:txBody>
                    <a:bodyPr/>
                    <a:lstStyle/>
                    <a:p>
                      <a:r>
                        <a:rPr lang="en-US" dirty="0"/>
                        <a:t>Young people</a:t>
                      </a:r>
                    </a:p>
                  </a:txBody>
                  <a:tcPr/>
                </a:tc>
                <a:tc>
                  <a:txBody>
                    <a:bodyPr/>
                    <a:lstStyle/>
                    <a:p>
                      <a:r>
                        <a:rPr lang="en-US" dirty="0"/>
                        <a:t>10-24 years</a:t>
                      </a:r>
                    </a:p>
                  </a:txBody>
                  <a:tcPr/>
                </a:tc>
                <a:extLst>
                  <a:ext uri="{0D108BD9-81ED-4DB2-BD59-A6C34878D82A}">
                    <a16:rowId xmlns:a16="http://schemas.microsoft.com/office/drawing/2014/main" xmlns="" val="2022849539"/>
                  </a:ext>
                </a:extLst>
              </a:tr>
            </a:tbl>
          </a:graphicData>
        </a:graphic>
      </p:graphicFrame>
    </p:spTree>
    <p:extLst>
      <p:ext uri="{BB962C8B-B14F-4D97-AF65-F5344CB8AC3E}">
        <p14:creationId xmlns:p14="http://schemas.microsoft.com/office/powerpoint/2010/main" val="3813571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A56C53-924D-4CEC-BF58-8B69E88F73A3}"/>
              </a:ext>
            </a:extLst>
          </p:cNvPr>
          <p:cNvSpPr>
            <a:spLocks noGrp="1"/>
          </p:cNvSpPr>
          <p:nvPr>
            <p:ph type="title"/>
          </p:nvPr>
        </p:nvSpPr>
        <p:spPr/>
        <p:txBody>
          <a:bodyPr/>
          <a:lstStyle/>
          <a:p>
            <a:r>
              <a:rPr lang="en-US" dirty="0"/>
              <a:t>PHYSICAL AND SEXUAL CHANGES</a:t>
            </a:r>
          </a:p>
        </p:txBody>
      </p:sp>
      <p:sp>
        <p:nvSpPr>
          <p:cNvPr id="3" name="Content Placeholder 2">
            <a:extLst>
              <a:ext uri="{FF2B5EF4-FFF2-40B4-BE49-F238E27FC236}">
                <a16:creationId xmlns:a16="http://schemas.microsoft.com/office/drawing/2014/main" xmlns="" id="{D4D869B4-ACD1-4C02-812B-8199895F80ED}"/>
              </a:ext>
            </a:extLst>
          </p:cNvPr>
          <p:cNvSpPr>
            <a:spLocks noGrp="1"/>
          </p:cNvSpPr>
          <p:nvPr>
            <p:ph idx="1"/>
          </p:nvPr>
        </p:nvSpPr>
        <p:spPr/>
        <p:txBody>
          <a:bodyPr/>
          <a:lstStyle/>
          <a:p>
            <a:r>
              <a:rPr lang="en-US" b="1"/>
              <a:t>Assignment: </a:t>
            </a:r>
            <a:r>
              <a:rPr lang="en-US" b="1" dirty="0"/>
              <a:t>Outline the physical and sexual changes in both males and females</a:t>
            </a:r>
          </a:p>
          <a:p>
            <a:r>
              <a:rPr lang="en-US" dirty="0"/>
              <a:t>In females – Group discussions /presentation</a:t>
            </a:r>
          </a:p>
          <a:p>
            <a:r>
              <a:rPr lang="en-US" dirty="0"/>
              <a:t>In males    -         ,,                            ,,.</a:t>
            </a:r>
          </a:p>
          <a:p>
            <a:r>
              <a:rPr lang="en-US" dirty="0"/>
              <a:t>Make notes and the groups presents</a:t>
            </a:r>
          </a:p>
        </p:txBody>
      </p:sp>
    </p:spTree>
    <p:extLst>
      <p:ext uri="{BB962C8B-B14F-4D97-AF65-F5344CB8AC3E}">
        <p14:creationId xmlns:p14="http://schemas.microsoft.com/office/powerpoint/2010/main" val="3965381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A867C5-5E05-4D13-9FD8-E75EC8F62BB9}"/>
              </a:ext>
            </a:extLst>
          </p:cNvPr>
          <p:cNvSpPr>
            <a:spLocks noGrp="1"/>
          </p:cNvSpPr>
          <p:nvPr>
            <p:ph type="title"/>
          </p:nvPr>
        </p:nvSpPr>
        <p:spPr>
          <a:xfrm>
            <a:off x="0" y="1"/>
            <a:ext cx="11353800" cy="1083732"/>
          </a:xfrm>
        </p:spPr>
        <p:txBody>
          <a:bodyPr/>
          <a:lstStyle/>
          <a:p>
            <a:r>
              <a:rPr lang="en-US" dirty="0"/>
              <a:t>CT</a:t>
            </a:r>
          </a:p>
        </p:txBody>
      </p:sp>
      <p:sp>
        <p:nvSpPr>
          <p:cNvPr id="3" name="Content Placeholder 2">
            <a:extLst>
              <a:ext uri="{FF2B5EF4-FFF2-40B4-BE49-F238E27FC236}">
                <a16:creationId xmlns:a16="http://schemas.microsoft.com/office/drawing/2014/main" xmlns="" id="{602EBCD7-814C-4112-8AAA-F7EB352F7759}"/>
              </a:ext>
            </a:extLst>
          </p:cNvPr>
          <p:cNvSpPr>
            <a:spLocks noGrp="1"/>
          </p:cNvSpPr>
          <p:nvPr>
            <p:ph idx="1"/>
          </p:nvPr>
        </p:nvSpPr>
        <p:spPr>
          <a:xfrm>
            <a:off x="0" y="745067"/>
            <a:ext cx="11353800" cy="5431896"/>
          </a:xfrm>
        </p:spPr>
        <p:txBody>
          <a:bodyPr/>
          <a:lstStyle/>
          <a:p>
            <a:pPr marL="0" marR="82550" lvl="0" indent="0" fontAlgn="base">
              <a:lnSpc>
                <a:spcPct val="103000"/>
              </a:lnSpc>
              <a:spcBef>
                <a:spcPts val="0"/>
              </a:spcBef>
              <a:spcAft>
                <a:spcPts val="100"/>
              </a:spcAft>
              <a:buClr>
                <a:srgbClr val="000000"/>
              </a:buClr>
              <a:buSzPts val="1200"/>
              <a:buNone/>
            </a:pPr>
            <a:r>
              <a:rPr lang="en-US" sz="2400" u="none" strike="noStrike"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13.Discuss forms of gender-based </a:t>
            </a:r>
            <a:r>
              <a:rPr lang="en-US" sz="2400" u="none" strike="noStrike" dirty="0" smtClean="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violence ,sexual violence ,assaults ,Rape </a:t>
            </a:r>
            <a:r>
              <a:rPr lang="en-US" sz="2400" u="none" strike="noStrike"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and their management. </a:t>
            </a:r>
          </a:p>
          <a:p>
            <a:pPr marL="0" marR="82550" lvl="0" indent="0" fontAlgn="base">
              <a:lnSpc>
                <a:spcPct val="103000"/>
              </a:lnSpc>
              <a:spcBef>
                <a:spcPts val="0"/>
              </a:spcBef>
              <a:spcAft>
                <a:spcPts val="100"/>
              </a:spcAft>
              <a:buClr>
                <a:srgbClr val="000000"/>
              </a:buClr>
              <a:buSzPts val="1200"/>
              <a:buNone/>
            </a:pPr>
            <a:r>
              <a:rPr lang="en-US" sz="2400" u="none" strike="noStrike"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14.Discuss female genital mutilation and other rites of passage and their relevance to delivery of health care. </a:t>
            </a:r>
          </a:p>
          <a:p>
            <a:pPr marL="0" marR="82550" lvl="0" indent="0" fontAlgn="base">
              <a:lnSpc>
                <a:spcPct val="103000"/>
              </a:lnSpc>
              <a:spcBef>
                <a:spcPts val="0"/>
              </a:spcBef>
              <a:spcAft>
                <a:spcPts val="100"/>
              </a:spcAft>
              <a:buClr>
                <a:srgbClr val="000000"/>
              </a:buClr>
              <a:buSzPts val="1200"/>
              <a:buNone/>
            </a:pPr>
            <a:r>
              <a:rPr lang="en-US" sz="2400" u="none" strike="noStrike"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15.Discuss legal aspects in gender concepts</a:t>
            </a:r>
          </a:p>
          <a:p>
            <a:endParaRPr lang="en-US" dirty="0"/>
          </a:p>
        </p:txBody>
      </p:sp>
    </p:spTree>
    <p:extLst>
      <p:ext uri="{BB962C8B-B14F-4D97-AF65-F5344CB8AC3E}">
        <p14:creationId xmlns:p14="http://schemas.microsoft.com/office/powerpoint/2010/main" val="1958863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7B9FF6-854A-4B2D-8BCB-6F7E41ED6D11}"/>
              </a:ext>
            </a:extLst>
          </p:cNvPr>
          <p:cNvSpPr>
            <a:spLocks noGrp="1"/>
          </p:cNvSpPr>
          <p:nvPr>
            <p:ph type="title"/>
          </p:nvPr>
        </p:nvSpPr>
        <p:spPr/>
        <p:txBody>
          <a:bodyPr/>
          <a:lstStyle/>
          <a:p>
            <a:r>
              <a:rPr lang="en-US" dirty="0"/>
              <a:t>PSYCHOLOGICAL AND EMOTIONAL CHANGES</a:t>
            </a:r>
          </a:p>
        </p:txBody>
      </p:sp>
      <p:sp>
        <p:nvSpPr>
          <p:cNvPr id="3" name="Content Placeholder 2">
            <a:extLst>
              <a:ext uri="{FF2B5EF4-FFF2-40B4-BE49-F238E27FC236}">
                <a16:creationId xmlns:a16="http://schemas.microsoft.com/office/drawing/2014/main" xmlns="" id="{C47EEFC6-6233-471C-B639-13036A2DC35C}"/>
              </a:ext>
            </a:extLst>
          </p:cNvPr>
          <p:cNvSpPr>
            <a:spLocks noGrp="1"/>
          </p:cNvSpPr>
          <p:nvPr>
            <p:ph idx="1"/>
          </p:nvPr>
        </p:nvSpPr>
        <p:spPr/>
        <p:txBody>
          <a:bodyPr>
            <a:normAutofit fontScale="92500" lnSpcReduction="20000"/>
          </a:bodyPr>
          <a:lstStyle/>
          <a:p>
            <a:r>
              <a:rPr lang="en-US" dirty="0"/>
              <a:t>Mood swings.</a:t>
            </a:r>
          </a:p>
          <a:p>
            <a:r>
              <a:rPr lang="en-US" dirty="0"/>
              <a:t>Insecurities , fears and doubts.</a:t>
            </a:r>
          </a:p>
          <a:p>
            <a:r>
              <a:rPr lang="en-US" dirty="0"/>
              <a:t>Behavioral expressions of emotions, which may include withdrawal , hostility ,impulsiveness and non-cooperation.</a:t>
            </a:r>
          </a:p>
          <a:p>
            <a:r>
              <a:rPr lang="en-US" dirty="0"/>
              <a:t>Self-centeredness.</a:t>
            </a:r>
          </a:p>
          <a:p>
            <a:r>
              <a:rPr lang="en-US" dirty="0"/>
              <a:t>Feelings of being misunderstood and / or rejected.</a:t>
            </a:r>
          </a:p>
          <a:p>
            <a:r>
              <a:rPr lang="en-US" dirty="0"/>
              <a:t>Fluctuating self-esteem.</a:t>
            </a:r>
          </a:p>
          <a:p>
            <a:r>
              <a:rPr lang="en-US" dirty="0"/>
              <a:t>Interest in physical changes , sex and sexuality.</a:t>
            </a:r>
          </a:p>
          <a:p>
            <a:r>
              <a:rPr lang="en-US" dirty="0"/>
              <a:t>Concern about body image.</a:t>
            </a:r>
          </a:p>
          <a:p>
            <a:r>
              <a:rPr lang="en-US" dirty="0"/>
              <a:t>Concern about sexual identity , decision –making and reputation.</a:t>
            </a:r>
          </a:p>
          <a:p>
            <a:r>
              <a:rPr lang="en-US" dirty="0"/>
              <a:t>A need to feel autonomous and independent.</a:t>
            </a:r>
          </a:p>
          <a:p>
            <a:endParaRPr lang="en-US" dirty="0"/>
          </a:p>
        </p:txBody>
      </p:sp>
    </p:spTree>
    <p:extLst>
      <p:ext uri="{BB962C8B-B14F-4D97-AF65-F5344CB8AC3E}">
        <p14:creationId xmlns:p14="http://schemas.microsoft.com/office/powerpoint/2010/main" val="2119591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EAD8EE-5082-4A4D-97A0-9679598AA4C7}"/>
              </a:ext>
            </a:extLst>
          </p:cNvPr>
          <p:cNvSpPr>
            <a:spLocks noGrp="1"/>
          </p:cNvSpPr>
          <p:nvPr>
            <p:ph type="title"/>
          </p:nvPr>
        </p:nvSpPr>
        <p:spPr>
          <a:xfrm>
            <a:off x="282222" y="214490"/>
            <a:ext cx="11071578" cy="1140178"/>
          </a:xfrm>
        </p:spPr>
        <p:txBody>
          <a:bodyPr>
            <a:normAutofit fontScale="90000"/>
          </a:bodyPr>
          <a:lstStyle/>
          <a:p>
            <a:r>
              <a:rPr lang="en-US" b="1" dirty="0"/>
              <a:t>Adolescence and Youth Sexual reproductive health needs.</a:t>
            </a:r>
          </a:p>
        </p:txBody>
      </p:sp>
      <p:sp>
        <p:nvSpPr>
          <p:cNvPr id="3" name="Content Placeholder 2">
            <a:extLst>
              <a:ext uri="{FF2B5EF4-FFF2-40B4-BE49-F238E27FC236}">
                <a16:creationId xmlns:a16="http://schemas.microsoft.com/office/drawing/2014/main" xmlns="" id="{49FAD23E-C609-4840-989C-1849ECBEDA26}"/>
              </a:ext>
            </a:extLst>
          </p:cNvPr>
          <p:cNvSpPr>
            <a:spLocks noGrp="1"/>
          </p:cNvSpPr>
          <p:nvPr>
            <p:ph idx="1"/>
          </p:nvPr>
        </p:nvSpPr>
        <p:spPr>
          <a:xfrm>
            <a:off x="282222" y="1354668"/>
            <a:ext cx="11071578" cy="5503332"/>
          </a:xfrm>
        </p:spPr>
        <p:txBody>
          <a:bodyPr>
            <a:normAutofit fontScale="92500" lnSpcReduction="20000"/>
          </a:bodyPr>
          <a:lstStyle/>
          <a:p>
            <a:r>
              <a:rPr lang="en-US" dirty="0"/>
              <a:t>General counselling services.</a:t>
            </a:r>
          </a:p>
          <a:p>
            <a:r>
              <a:rPr lang="en-US" dirty="0"/>
              <a:t>Screening and treatment of sexually transmitted infections , HIV/AIDS</a:t>
            </a:r>
          </a:p>
          <a:p>
            <a:r>
              <a:rPr lang="en-US" dirty="0"/>
              <a:t>Sexual risk screening and counseling.</a:t>
            </a:r>
          </a:p>
          <a:p>
            <a:r>
              <a:rPr lang="en-US" dirty="0"/>
              <a:t>Voluntary counseling and testing(VCT)</a:t>
            </a:r>
          </a:p>
          <a:p>
            <a:r>
              <a:rPr lang="en-US" dirty="0"/>
              <a:t>Provision of family planning services, contraceptives including condoms.</a:t>
            </a:r>
          </a:p>
          <a:p>
            <a:r>
              <a:rPr lang="en-US" dirty="0"/>
              <a:t>Provision of information and education on reproductive health.</a:t>
            </a:r>
          </a:p>
          <a:p>
            <a:r>
              <a:rPr lang="en-US" dirty="0"/>
              <a:t>Training in life skills.</a:t>
            </a:r>
          </a:p>
          <a:p>
            <a:r>
              <a:rPr lang="en-US" dirty="0"/>
              <a:t>Comprehensive post rape care.</a:t>
            </a:r>
          </a:p>
          <a:p>
            <a:r>
              <a:rPr lang="en-US" dirty="0"/>
              <a:t>Provision of post abortion care services.</a:t>
            </a:r>
          </a:p>
          <a:p>
            <a:r>
              <a:rPr lang="en-US" dirty="0"/>
              <a:t>Curative services for minor illnesses including Ante and post natal care.</a:t>
            </a:r>
          </a:p>
          <a:p>
            <a:r>
              <a:rPr lang="en-US" dirty="0"/>
              <a:t>Promoting community based and school based outreach / peer education activities.</a:t>
            </a:r>
          </a:p>
          <a:p>
            <a:r>
              <a:rPr lang="en-US" dirty="0"/>
              <a:t>Recreational facilities (indoor and outdoor)</a:t>
            </a:r>
          </a:p>
          <a:p>
            <a:r>
              <a:rPr lang="en-US" dirty="0"/>
              <a:t>Linkage to school based and youth center based services.</a:t>
            </a:r>
          </a:p>
        </p:txBody>
      </p:sp>
    </p:spTree>
    <p:extLst>
      <p:ext uri="{BB962C8B-B14F-4D97-AF65-F5344CB8AC3E}">
        <p14:creationId xmlns:p14="http://schemas.microsoft.com/office/powerpoint/2010/main" val="2387043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7238E1-3E8F-48B5-B997-95891F9ABCD3}"/>
              </a:ext>
            </a:extLst>
          </p:cNvPr>
          <p:cNvSpPr>
            <a:spLocks noGrp="1"/>
          </p:cNvSpPr>
          <p:nvPr>
            <p:ph type="title"/>
          </p:nvPr>
        </p:nvSpPr>
        <p:spPr/>
        <p:txBody>
          <a:bodyPr/>
          <a:lstStyle/>
          <a:p>
            <a:r>
              <a:rPr lang="en-US" b="1" dirty="0"/>
              <a:t>YOUTH FRIENDLY SERVICES</a:t>
            </a:r>
          </a:p>
        </p:txBody>
      </p:sp>
      <p:sp>
        <p:nvSpPr>
          <p:cNvPr id="3" name="Content Placeholder 2">
            <a:extLst>
              <a:ext uri="{FF2B5EF4-FFF2-40B4-BE49-F238E27FC236}">
                <a16:creationId xmlns:a16="http://schemas.microsoft.com/office/drawing/2014/main" xmlns="" id="{965E1BA7-A1C7-4C21-AED9-7E07CDCAC0CC}"/>
              </a:ext>
            </a:extLst>
          </p:cNvPr>
          <p:cNvSpPr>
            <a:spLocks noGrp="1"/>
          </p:cNvSpPr>
          <p:nvPr>
            <p:ph idx="1"/>
          </p:nvPr>
        </p:nvSpPr>
        <p:spPr/>
        <p:txBody>
          <a:bodyPr>
            <a:normAutofit fontScale="92500" lnSpcReduction="20000"/>
          </a:bodyPr>
          <a:lstStyle/>
          <a:p>
            <a:r>
              <a:rPr lang="en-US" altLang="en-US"/>
              <a:t>Youth Friendly Services are “Broad Based Health and related services provided to young people to meet their individual health needs in a manner and environment to attract interest and sustain their motivation to utilize such services. </a:t>
            </a:r>
            <a:endParaRPr lang="en-US" b="1" smtClean="0"/>
          </a:p>
          <a:p>
            <a:r>
              <a:rPr lang="en-US" b="1" dirty="0" smtClean="0"/>
              <a:t>Def</a:t>
            </a:r>
            <a:r>
              <a:rPr lang="en-US" dirty="0" smtClean="0"/>
              <a:t> </a:t>
            </a:r>
            <a:r>
              <a:rPr lang="en-US" dirty="0"/>
              <a:t>:-Youth friendly services (YFS) that are accessible , acceptable , affordable and appropriate for adolescents /youth.</a:t>
            </a:r>
          </a:p>
          <a:p>
            <a:r>
              <a:rPr lang="en-US" dirty="0"/>
              <a:t>They are in the right place at the right price(free if necessary) and delivered in the right style to be acceptable by young people.</a:t>
            </a:r>
          </a:p>
          <a:p>
            <a:r>
              <a:rPr lang="en-US" dirty="0"/>
              <a:t>They are effective , safe and affordable.</a:t>
            </a:r>
          </a:p>
          <a:p>
            <a:r>
              <a:rPr lang="en-US" dirty="0"/>
              <a:t>They meet the individuals needs of young people who return when they need to and recommend these services to friends.</a:t>
            </a:r>
          </a:p>
          <a:p>
            <a:pPr marL="0" indent="0">
              <a:buNone/>
            </a:pPr>
            <a:r>
              <a:rPr lang="en-US" dirty="0"/>
              <a:t>         </a:t>
            </a:r>
            <a:r>
              <a:rPr lang="en-US" b="1" dirty="0"/>
              <a:t>(WHO DEFINITION)</a:t>
            </a:r>
          </a:p>
        </p:txBody>
      </p:sp>
    </p:spTree>
    <p:extLst>
      <p:ext uri="{BB962C8B-B14F-4D97-AF65-F5344CB8AC3E}">
        <p14:creationId xmlns:p14="http://schemas.microsoft.com/office/powerpoint/2010/main" val="2121044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394AF6-D547-4AAF-B0A5-74ED9A661173}"/>
              </a:ext>
            </a:extLst>
          </p:cNvPr>
          <p:cNvSpPr>
            <a:spLocks noGrp="1"/>
          </p:cNvSpPr>
          <p:nvPr>
            <p:ph type="title"/>
          </p:nvPr>
        </p:nvSpPr>
        <p:spPr/>
        <p:txBody>
          <a:bodyPr/>
          <a:lstStyle/>
          <a:p>
            <a:r>
              <a:rPr lang="en-US" b="1" dirty="0"/>
              <a:t>Approaches  for delivery of YFS</a:t>
            </a:r>
          </a:p>
        </p:txBody>
      </p:sp>
      <p:sp>
        <p:nvSpPr>
          <p:cNvPr id="3" name="Content Placeholder 2">
            <a:extLst>
              <a:ext uri="{FF2B5EF4-FFF2-40B4-BE49-F238E27FC236}">
                <a16:creationId xmlns:a16="http://schemas.microsoft.com/office/drawing/2014/main" xmlns="" id="{DF714009-C140-44D8-AEB6-9F25EE79CCAE}"/>
              </a:ext>
            </a:extLst>
          </p:cNvPr>
          <p:cNvSpPr>
            <a:spLocks noGrp="1"/>
          </p:cNvSpPr>
          <p:nvPr>
            <p:ph idx="1"/>
          </p:nvPr>
        </p:nvSpPr>
        <p:spPr/>
        <p:txBody>
          <a:bodyPr/>
          <a:lstStyle/>
          <a:p>
            <a:r>
              <a:rPr lang="en-US" b="1" dirty="0"/>
              <a:t>The targeted approach- </a:t>
            </a:r>
            <a:r>
              <a:rPr lang="en-US" dirty="0"/>
              <a:t>refers to a situation where services are designed and planned for youth alone and do not include other groups. These services may be clinical , non-clinical or a combination of both.</a:t>
            </a:r>
          </a:p>
          <a:p>
            <a:r>
              <a:rPr lang="en-US" b="1" dirty="0"/>
              <a:t>The integrated approach – </a:t>
            </a:r>
            <a:r>
              <a:rPr lang="en-US" dirty="0"/>
              <a:t>refers to situations where young people receive services from the general public but special arrangements are made to provide services more acceptable to them.</a:t>
            </a:r>
          </a:p>
          <a:p>
            <a:r>
              <a:rPr lang="en-US" dirty="0"/>
              <a:t>Irrespective of which approach is used, there minimum conditions that must be met if needs of young people are to be addressed adequately.</a:t>
            </a:r>
          </a:p>
        </p:txBody>
      </p:sp>
    </p:spTree>
    <p:extLst>
      <p:ext uri="{BB962C8B-B14F-4D97-AF65-F5344CB8AC3E}">
        <p14:creationId xmlns:p14="http://schemas.microsoft.com/office/powerpoint/2010/main" val="26091635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4FBFA9-3966-47D3-9FB8-AC085A0583CC}"/>
              </a:ext>
            </a:extLst>
          </p:cNvPr>
          <p:cNvSpPr>
            <a:spLocks noGrp="1"/>
          </p:cNvSpPr>
          <p:nvPr>
            <p:ph type="title"/>
          </p:nvPr>
        </p:nvSpPr>
        <p:spPr/>
        <p:txBody>
          <a:bodyPr/>
          <a:lstStyle/>
          <a:p>
            <a:r>
              <a:rPr lang="en-US" b="1" dirty="0"/>
              <a:t>Minimum conditions for YFS</a:t>
            </a:r>
          </a:p>
        </p:txBody>
      </p:sp>
      <p:sp>
        <p:nvSpPr>
          <p:cNvPr id="3" name="Content Placeholder 2">
            <a:extLst>
              <a:ext uri="{FF2B5EF4-FFF2-40B4-BE49-F238E27FC236}">
                <a16:creationId xmlns:a16="http://schemas.microsoft.com/office/drawing/2014/main" xmlns="" id="{AD412B5D-4981-43A2-ADE3-4A6DC6DBC958}"/>
              </a:ext>
            </a:extLst>
          </p:cNvPr>
          <p:cNvSpPr>
            <a:spLocks noGrp="1"/>
          </p:cNvSpPr>
          <p:nvPr>
            <p:ph idx="1"/>
          </p:nvPr>
        </p:nvSpPr>
        <p:spPr/>
        <p:txBody>
          <a:bodyPr>
            <a:normAutofit lnSpcReduction="10000"/>
          </a:bodyPr>
          <a:lstStyle/>
          <a:p>
            <a:r>
              <a:rPr lang="en-US" dirty="0"/>
              <a:t>Services of young people should be affordable and accessible.</a:t>
            </a:r>
          </a:p>
          <a:p>
            <a:r>
              <a:rPr lang="en-US" dirty="0"/>
              <a:t>The services should be safe and comprehensive.</a:t>
            </a:r>
          </a:p>
          <a:p>
            <a:r>
              <a:rPr lang="en-US" dirty="0"/>
              <a:t>Privacy and confidentiality – young people’s services should be offered in an environment that protects their dignity and confidentiality.</a:t>
            </a:r>
          </a:p>
          <a:p>
            <a:r>
              <a:rPr lang="en-US" dirty="0"/>
              <a:t>Provider attitude/competency – providers should have skills to respond to young peoples needs.</a:t>
            </a:r>
          </a:p>
          <a:p>
            <a:r>
              <a:rPr lang="en-US" dirty="0"/>
              <a:t>Quality consistency – services must be of high quality.</a:t>
            </a:r>
          </a:p>
          <a:p>
            <a:r>
              <a:rPr lang="en-US" dirty="0"/>
              <a:t>Reliability and sustainability.</a:t>
            </a:r>
          </a:p>
          <a:p>
            <a:r>
              <a:rPr lang="en-US" dirty="0"/>
              <a:t>Inbuilt monitoring and evaluation system.</a:t>
            </a:r>
          </a:p>
        </p:txBody>
      </p:sp>
    </p:spTree>
    <p:extLst>
      <p:ext uri="{BB962C8B-B14F-4D97-AF65-F5344CB8AC3E}">
        <p14:creationId xmlns:p14="http://schemas.microsoft.com/office/powerpoint/2010/main" val="19198378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91838F-EDD6-4C93-9AEA-E12FCF72D5DD}"/>
              </a:ext>
            </a:extLst>
          </p:cNvPr>
          <p:cNvSpPr>
            <a:spLocks noGrp="1"/>
          </p:cNvSpPr>
          <p:nvPr>
            <p:ph type="title"/>
          </p:nvPr>
        </p:nvSpPr>
        <p:spPr/>
        <p:txBody>
          <a:bodyPr/>
          <a:lstStyle/>
          <a:p>
            <a:r>
              <a:rPr lang="en-US" b="1" dirty="0"/>
              <a:t>Models for Youth friendly services</a:t>
            </a:r>
          </a:p>
        </p:txBody>
      </p:sp>
      <p:sp>
        <p:nvSpPr>
          <p:cNvPr id="3" name="Content Placeholder 2">
            <a:extLst>
              <a:ext uri="{FF2B5EF4-FFF2-40B4-BE49-F238E27FC236}">
                <a16:creationId xmlns:a16="http://schemas.microsoft.com/office/drawing/2014/main" xmlns="" id="{85279945-AA93-4919-8FBC-B355DCB95785}"/>
              </a:ext>
            </a:extLst>
          </p:cNvPr>
          <p:cNvSpPr>
            <a:spLocks noGrp="1"/>
          </p:cNvSpPr>
          <p:nvPr>
            <p:ph idx="1"/>
          </p:nvPr>
        </p:nvSpPr>
        <p:spPr/>
        <p:txBody>
          <a:bodyPr/>
          <a:lstStyle/>
          <a:p>
            <a:r>
              <a:rPr lang="en-US" b="1" dirty="0"/>
              <a:t>Clinical based model </a:t>
            </a:r>
            <a:r>
              <a:rPr lang="en-US" dirty="0"/>
              <a:t>–essential package </a:t>
            </a:r>
            <a:r>
              <a:rPr lang="en-US" smtClean="0"/>
              <a:t>/ </a:t>
            </a:r>
            <a:r>
              <a:rPr lang="en-US" smtClean="0"/>
              <a:t>health </a:t>
            </a:r>
            <a:r>
              <a:rPr lang="en-US" smtClean="0"/>
              <a:t>services</a:t>
            </a:r>
            <a:r>
              <a:rPr lang="en-US" dirty="0"/>
              <a:t>.</a:t>
            </a:r>
          </a:p>
          <a:p>
            <a:r>
              <a:rPr lang="en-US" b="1" dirty="0"/>
              <a:t>Youth Centre model  </a:t>
            </a:r>
            <a:r>
              <a:rPr lang="en-US" dirty="0"/>
              <a:t>- health prevention and promotion , IEC , training livelihood , IGA  , VCT , outreaches, provision to contraceptives including condoms ,working with peer youth educators.</a:t>
            </a:r>
          </a:p>
          <a:p>
            <a:r>
              <a:rPr lang="en-US" b="1" dirty="0"/>
              <a:t>School based model /peer education programs </a:t>
            </a:r>
            <a:r>
              <a:rPr lang="en-US" dirty="0"/>
              <a:t>– skill training, school health talk , personal hygiene , HIV/AIDS/STIs prevention , sexuality and grown up , rape prevention ,communication ,general counseling ,peer education ,linkage to clinic based and youth </a:t>
            </a:r>
            <a:r>
              <a:rPr lang="en-US" dirty="0" err="1"/>
              <a:t>centre</a:t>
            </a:r>
            <a:r>
              <a:rPr lang="en-US" dirty="0"/>
              <a:t> based model</a:t>
            </a:r>
          </a:p>
        </p:txBody>
      </p:sp>
    </p:spTree>
    <p:extLst>
      <p:ext uri="{BB962C8B-B14F-4D97-AF65-F5344CB8AC3E}">
        <p14:creationId xmlns:p14="http://schemas.microsoft.com/office/powerpoint/2010/main" val="24415376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E17540-93AD-4537-B5CD-EE16DAF40973}"/>
              </a:ext>
            </a:extLst>
          </p:cNvPr>
          <p:cNvSpPr>
            <a:spLocks noGrp="1"/>
          </p:cNvSpPr>
          <p:nvPr>
            <p:ph type="title"/>
          </p:nvPr>
        </p:nvSpPr>
        <p:spPr>
          <a:xfrm>
            <a:off x="282222" y="1"/>
            <a:ext cx="11071578" cy="1072444"/>
          </a:xfrm>
        </p:spPr>
        <p:txBody>
          <a:bodyPr/>
          <a:lstStyle/>
          <a:p>
            <a:r>
              <a:rPr lang="en-US" b="1" dirty="0"/>
              <a:t>Characteristics of Youth Friendly Services</a:t>
            </a:r>
          </a:p>
        </p:txBody>
      </p:sp>
      <p:sp>
        <p:nvSpPr>
          <p:cNvPr id="3" name="Content Placeholder 2">
            <a:extLst>
              <a:ext uri="{FF2B5EF4-FFF2-40B4-BE49-F238E27FC236}">
                <a16:creationId xmlns:a16="http://schemas.microsoft.com/office/drawing/2014/main" xmlns="" id="{252F4C94-17B3-4460-AD3F-2D6BF5E44982}"/>
              </a:ext>
            </a:extLst>
          </p:cNvPr>
          <p:cNvSpPr>
            <a:spLocks noGrp="1"/>
          </p:cNvSpPr>
          <p:nvPr>
            <p:ph idx="1"/>
          </p:nvPr>
        </p:nvSpPr>
        <p:spPr>
          <a:xfrm>
            <a:off x="838200" y="1365956"/>
            <a:ext cx="10515600" cy="5492044"/>
          </a:xfrm>
        </p:spPr>
        <p:txBody>
          <a:bodyPr>
            <a:normAutofit fontScale="92500" lnSpcReduction="10000"/>
          </a:bodyPr>
          <a:lstStyle/>
          <a:p>
            <a:r>
              <a:rPr lang="en-US" dirty="0"/>
              <a:t>For the services to be truly youth friendly ,certain basic factors should be considered and put in place.</a:t>
            </a:r>
          </a:p>
          <a:p>
            <a:r>
              <a:rPr lang="en-US" b="1" dirty="0"/>
              <a:t>SERVICES FACILITY CHARACTERISTICS :-</a:t>
            </a:r>
          </a:p>
          <a:p>
            <a:r>
              <a:rPr lang="en-US" b="1" dirty="0"/>
              <a:t>Convenient working hours/time set aside ;- </a:t>
            </a:r>
            <a:r>
              <a:rPr lang="en-US" dirty="0"/>
              <a:t>facility should be open when youth can attend </a:t>
            </a:r>
            <a:r>
              <a:rPr lang="en-US" dirty="0" err="1"/>
              <a:t>e.g</a:t>
            </a:r>
            <a:r>
              <a:rPr lang="en-US" dirty="0"/>
              <a:t> weekends and late evening (since youths in school are busy during the day. Girls may particularly have restricted schedules.</a:t>
            </a:r>
          </a:p>
          <a:p>
            <a:r>
              <a:rPr lang="en-US" b="1" dirty="0"/>
              <a:t>Convenient location;- </a:t>
            </a:r>
            <a:r>
              <a:rPr lang="en-US" dirty="0"/>
              <a:t>Youth are generally nervous in seeking service , facilities should be easy to access.</a:t>
            </a:r>
          </a:p>
          <a:p>
            <a:r>
              <a:rPr lang="en-US" b="1" dirty="0"/>
              <a:t>Availability of adequate , space that is separate and offers sufficient privacy</a:t>
            </a:r>
            <a:r>
              <a:rPr lang="en-US" dirty="0"/>
              <a:t>; that is adequate rooms for talks , counseling and examination . Need  for physical and audiovisual privacy.</a:t>
            </a:r>
          </a:p>
          <a:p>
            <a:r>
              <a:rPr lang="en-US" b="1" dirty="0"/>
              <a:t>Comfortable secure surroundings </a:t>
            </a:r>
            <a:r>
              <a:rPr lang="en-US" dirty="0"/>
              <a:t>– Youth are attracted to comfortable environments. Informality and youthful surroundings encourage youth to open up.   </a:t>
            </a:r>
          </a:p>
        </p:txBody>
      </p:sp>
    </p:spTree>
    <p:extLst>
      <p:ext uri="{BB962C8B-B14F-4D97-AF65-F5344CB8AC3E}">
        <p14:creationId xmlns:p14="http://schemas.microsoft.com/office/powerpoint/2010/main" val="12814668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A71411-9D55-4D5A-A3FA-E6630BF92897}"/>
              </a:ext>
            </a:extLst>
          </p:cNvPr>
          <p:cNvSpPr>
            <a:spLocks noGrp="1"/>
          </p:cNvSpPr>
          <p:nvPr>
            <p:ph type="title"/>
          </p:nvPr>
        </p:nvSpPr>
        <p:spPr>
          <a:xfrm>
            <a:off x="838200" y="203201"/>
            <a:ext cx="10515600" cy="632177"/>
          </a:xfrm>
        </p:spPr>
        <p:txBody>
          <a:bodyPr>
            <a:normAutofit fontScale="90000"/>
          </a:bodyPr>
          <a:lstStyle/>
          <a:p>
            <a:r>
              <a:rPr lang="en-US" dirty="0"/>
              <a:t>CT</a:t>
            </a:r>
          </a:p>
        </p:txBody>
      </p:sp>
      <p:sp>
        <p:nvSpPr>
          <p:cNvPr id="3" name="Content Placeholder 2">
            <a:extLst>
              <a:ext uri="{FF2B5EF4-FFF2-40B4-BE49-F238E27FC236}">
                <a16:creationId xmlns:a16="http://schemas.microsoft.com/office/drawing/2014/main" xmlns="" id="{2334E387-C7DF-4EDE-81B1-5ACE56918B53}"/>
              </a:ext>
            </a:extLst>
          </p:cNvPr>
          <p:cNvSpPr>
            <a:spLocks noGrp="1"/>
          </p:cNvSpPr>
          <p:nvPr>
            <p:ph idx="1"/>
          </p:nvPr>
        </p:nvSpPr>
        <p:spPr>
          <a:xfrm>
            <a:off x="838200" y="745068"/>
            <a:ext cx="10515600" cy="6112932"/>
          </a:xfrm>
        </p:spPr>
        <p:txBody>
          <a:bodyPr>
            <a:normAutofit fontScale="92500" lnSpcReduction="20000"/>
          </a:bodyPr>
          <a:lstStyle/>
          <a:p>
            <a:r>
              <a:rPr lang="en-US" b="1" dirty="0"/>
              <a:t>PROVIDER AND STAFF CHARACTERICTICS:-</a:t>
            </a:r>
          </a:p>
          <a:p>
            <a:r>
              <a:rPr lang="en-US" b="1" dirty="0"/>
              <a:t>Specially trained staff;-</a:t>
            </a:r>
            <a:r>
              <a:rPr lang="en-US" dirty="0"/>
              <a:t>Staff assigned to work with youth must be compassionate and sensitive to youth’s concerns. Listening /interpersonal skills and ability to interact with youth are critical requirements. Service providers of both sexes should be available.</a:t>
            </a:r>
          </a:p>
          <a:p>
            <a:r>
              <a:rPr lang="en-US" b="1" dirty="0"/>
              <a:t>Respect for Young people;-</a:t>
            </a:r>
            <a:r>
              <a:rPr lang="en-US" dirty="0"/>
              <a:t>Negative attitudes of service providers are bottlenecks to youth friendly services. Prejudgment is common. Staffs working in YFS facilities need to foster positive attitudes. Providers age may be a factor to consider.</a:t>
            </a:r>
          </a:p>
          <a:p>
            <a:r>
              <a:rPr lang="en-US" b="1" dirty="0"/>
              <a:t>Honour , privacy and confidentiality;- </a:t>
            </a:r>
            <a:r>
              <a:rPr lang="en-US" dirty="0"/>
              <a:t>Youth are affected by feelings of betrayal. Youth need assurance of their health concern being kept secret.</a:t>
            </a:r>
          </a:p>
          <a:p>
            <a:r>
              <a:rPr lang="en-US" b="1" dirty="0"/>
              <a:t>Adequate time for client provider interactions;-</a:t>
            </a:r>
            <a:r>
              <a:rPr lang="en-US" dirty="0"/>
              <a:t>Youth value attention and understanding of their concerns. Adequate time is needed to interact with individual youth.</a:t>
            </a:r>
          </a:p>
          <a:p>
            <a:r>
              <a:rPr lang="en-US" b="1" dirty="0"/>
              <a:t>Peer counsellors available; -</a:t>
            </a:r>
            <a:r>
              <a:rPr lang="en-US" dirty="0"/>
              <a:t>Youth feel more free sharing with their peers. Peer counsellors and youth peer educators should be included, trained and deployed to work in a YFS facility.</a:t>
            </a:r>
          </a:p>
        </p:txBody>
      </p:sp>
    </p:spTree>
    <p:extLst>
      <p:ext uri="{BB962C8B-B14F-4D97-AF65-F5344CB8AC3E}">
        <p14:creationId xmlns:p14="http://schemas.microsoft.com/office/powerpoint/2010/main" val="19746630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40C5FA-F854-4F5D-ABCE-002D484E1FB4}"/>
              </a:ext>
            </a:extLst>
          </p:cNvPr>
          <p:cNvSpPr>
            <a:spLocks noGrp="1"/>
          </p:cNvSpPr>
          <p:nvPr>
            <p:ph type="title"/>
          </p:nvPr>
        </p:nvSpPr>
        <p:spPr>
          <a:xfrm>
            <a:off x="214489" y="169333"/>
            <a:ext cx="11139311" cy="620889"/>
          </a:xfrm>
        </p:spPr>
        <p:txBody>
          <a:bodyPr>
            <a:normAutofit fontScale="90000"/>
          </a:bodyPr>
          <a:lstStyle/>
          <a:p>
            <a:r>
              <a:rPr lang="en-US" dirty="0"/>
              <a:t>CT</a:t>
            </a:r>
          </a:p>
        </p:txBody>
      </p:sp>
      <p:sp>
        <p:nvSpPr>
          <p:cNvPr id="3" name="Content Placeholder 2">
            <a:extLst>
              <a:ext uri="{FF2B5EF4-FFF2-40B4-BE49-F238E27FC236}">
                <a16:creationId xmlns:a16="http://schemas.microsoft.com/office/drawing/2014/main" xmlns="" id="{19B96CD1-1441-46C6-9D72-54561AA4F658}"/>
              </a:ext>
            </a:extLst>
          </p:cNvPr>
          <p:cNvSpPr>
            <a:spLocks noGrp="1"/>
          </p:cNvSpPr>
          <p:nvPr>
            <p:ph idx="1"/>
          </p:nvPr>
        </p:nvSpPr>
        <p:spPr>
          <a:xfrm>
            <a:off x="135467" y="790222"/>
            <a:ext cx="11218333" cy="6067778"/>
          </a:xfrm>
        </p:spPr>
        <p:txBody>
          <a:bodyPr>
            <a:normAutofit fontScale="92500" lnSpcReduction="20000"/>
          </a:bodyPr>
          <a:lstStyle/>
          <a:p>
            <a:r>
              <a:rPr lang="en-US" b="1" dirty="0"/>
              <a:t>SUPPORTIVE ELEMENTS OF YFS/ OPERATIONAL CHARACTERISTICS:-</a:t>
            </a:r>
          </a:p>
          <a:p>
            <a:r>
              <a:rPr lang="en-US" b="1" dirty="0"/>
              <a:t>Youth involvement;-</a:t>
            </a:r>
            <a:r>
              <a:rPr lang="en-US" dirty="0"/>
              <a:t>Cultivate sense of ownership of services by the youth. Youth are able to identify their needs and concerns. Their involvement can assist in mobilization of for support.</a:t>
            </a:r>
          </a:p>
          <a:p>
            <a:r>
              <a:rPr lang="en-US" b="1" dirty="0"/>
              <a:t>Group discussion available;-</a:t>
            </a:r>
            <a:r>
              <a:rPr lang="en-US" dirty="0"/>
              <a:t>Talks and group discussions on various concerns of youth are a MUST. Provide support and deepen understanding.</a:t>
            </a:r>
          </a:p>
          <a:p>
            <a:r>
              <a:rPr lang="en-US" b="1" dirty="0"/>
              <a:t>Young men and women welcomed and served;- </a:t>
            </a:r>
            <a:r>
              <a:rPr lang="en-US" dirty="0"/>
              <a:t>Encourage partners and friends of youth to also attend. Cultivate shared responsibility in managing consequences of their behaviour.</a:t>
            </a:r>
          </a:p>
          <a:p>
            <a:r>
              <a:rPr lang="en-US" b="1" dirty="0"/>
              <a:t>Delay of  pelvic examination and blood test possible;-</a:t>
            </a:r>
            <a:r>
              <a:rPr lang="en-US" dirty="0"/>
              <a:t>Young people are not used to certain medical examination. Opportunity for postponing tests until they are prepared should be possible.</a:t>
            </a:r>
          </a:p>
          <a:p>
            <a:r>
              <a:rPr lang="en-US" b="1" dirty="0"/>
              <a:t>Necessary referral mechanism should be available;-</a:t>
            </a:r>
            <a:r>
              <a:rPr lang="en-US" dirty="0"/>
              <a:t>Ideally YFS facilities should offer all the services. Effective referral systems especially where certain services are not available are necessary.</a:t>
            </a:r>
          </a:p>
          <a:p>
            <a:r>
              <a:rPr lang="en-US" b="1" dirty="0"/>
              <a:t>Affordable / no fees ;-</a:t>
            </a:r>
            <a:r>
              <a:rPr lang="en-US" dirty="0"/>
              <a:t>Majority of youth depend on others to pay for their health care. Facilities for waving and concessionary payment are important.</a:t>
            </a:r>
          </a:p>
        </p:txBody>
      </p:sp>
    </p:spTree>
    <p:extLst>
      <p:ext uri="{BB962C8B-B14F-4D97-AF65-F5344CB8AC3E}">
        <p14:creationId xmlns:p14="http://schemas.microsoft.com/office/powerpoint/2010/main" val="23487509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2D705D-3016-40BF-8DAB-50132FB3A05E}"/>
              </a:ext>
            </a:extLst>
          </p:cNvPr>
          <p:cNvSpPr>
            <a:spLocks noGrp="1"/>
          </p:cNvSpPr>
          <p:nvPr>
            <p:ph type="title"/>
          </p:nvPr>
        </p:nvSpPr>
        <p:spPr>
          <a:xfrm>
            <a:off x="440267" y="135468"/>
            <a:ext cx="10913533" cy="688622"/>
          </a:xfrm>
        </p:spPr>
        <p:txBody>
          <a:bodyPr>
            <a:normAutofit fontScale="90000"/>
          </a:bodyPr>
          <a:lstStyle/>
          <a:p>
            <a:r>
              <a:rPr lang="en-US" dirty="0"/>
              <a:t>CT</a:t>
            </a:r>
          </a:p>
        </p:txBody>
      </p:sp>
      <p:sp>
        <p:nvSpPr>
          <p:cNvPr id="3" name="Content Placeholder 2">
            <a:extLst>
              <a:ext uri="{FF2B5EF4-FFF2-40B4-BE49-F238E27FC236}">
                <a16:creationId xmlns:a16="http://schemas.microsoft.com/office/drawing/2014/main" xmlns="" id="{95E3A4E3-8340-4DEF-9139-1F7D87F994ED}"/>
              </a:ext>
            </a:extLst>
          </p:cNvPr>
          <p:cNvSpPr>
            <a:spLocks noGrp="1"/>
          </p:cNvSpPr>
          <p:nvPr>
            <p:ph idx="1"/>
          </p:nvPr>
        </p:nvSpPr>
        <p:spPr>
          <a:xfrm>
            <a:off x="237067" y="654756"/>
            <a:ext cx="11116733" cy="6203244"/>
          </a:xfrm>
        </p:spPr>
        <p:txBody>
          <a:bodyPr>
            <a:normAutofit lnSpcReduction="10000"/>
          </a:bodyPr>
          <a:lstStyle/>
          <a:p>
            <a:r>
              <a:rPr lang="en-US" b="1" dirty="0"/>
              <a:t>Wide range of services available (like one stop shop) ;- </a:t>
            </a:r>
            <a:r>
              <a:rPr lang="en-US" dirty="0"/>
              <a:t>Services offered in facilities should meet the widest range of needs. Drop in/phone in clients welcomed and appointments arranged quickly. Rigid appointment systems discourage youths from attending. Drop in youths should be served quickly.</a:t>
            </a:r>
          </a:p>
          <a:p>
            <a:r>
              <a:rPr lang="en-US" b="1" dirty="0"/>
              <a:t>Educational materials available on site and to take away.</a:t>
            </a:r>
          </a:p>
          <a:p>
            <a:r>
              <a:rPr lang="en-US" b="1" dirty="0"/>
              <a:t>Publicity / recruitment;-</a:t>
            </a:r>
            <a:r>
              <a:rPr lang="en-US" dirty="0"/>
              <a:t>that informs and reassures youth – POPULARIZING YFS is important .proper direction signs.</a:t>
            </a:r>
          </a:p>
          <a:p>
            <a:r>
              <a:rPr lang="en-US" b="1" dirty="0"/>
              <a:t>Community mobilization / gatekeepers involvement;- </a:t>
            </a:r>
            <a:r>
              <a:rPr lang="en-US" dirty="0"/>
              <a:t>YFS must have community support. Gatekeepers need to know what services are being offered to their youth.</a:t>
            </a:r>
          </a:p>
          <a:p>
            <a:r>
              <a:rPr lang="en-US" b="1" dirty="0"/>
              <a:t>Perception of privacy at a facility by young people.</a:t>
            </a:r>
          </a:p>
          <a:p>
            <a:r>
              <a:rPr lang="en-US" b="1" dirty="0"/>
              <a:t>Linkages are made with schools , youth clubs and other youth friendly institutions;- </a:t>
            </a:r>
            <a:r>
              <a:rPr lang="en-US" dirty="0"/>
              <a:t>Alternative ways to access information, counselling and services should be planned. </a:t>
            </a:r>
          </a:p>
        </p:txBody>
      </p:sp>
    </p:spTree>
    <p:extLst>
      <p:ext uri="{BB962C8B-B14F-4D97-AF65-F5344CB8AC3E}">
        <p14:creationId xmlns:p14="http://schemas.microsoft.com/office/powerpoint/2010/main" val="1381891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363E90-1EB2-47F8-ABC4-F6764424DC5A}"/>
              </a:ext>
            </a:extLst>
          </p:cNvPr>
          <p:cNvSpPr>
            <a:spLocks noGrp="1"/>
          </p:cNvSpPr>
          <p:nvPr>
            <p:ph type="title"/>
          </p:nvPr>
        </p:nvSpPr>
        <p:spPr/>
        <p:txBody>
          <a:bodyPr/>
          <a:lstStyle/>
          <a:p>
            <a:r>
              <a:rPr lang="en-US" dirty="0"/>
              <a:t>SEX</a:t>
            </a:r>
          </a:p>
        </p:txBody>
      </p:sp>
      <p:sp>
        <p:nvSpPr>
          <p:cNvPr id="3" name="Content Placeholder 2">
            <a:extLst>
              <a:ext uri="{FF2B5EF4-FFF2-40B4-BE49-F238E27FC236}">
                <a16:creationId xmlns:a16="http://schemas.microsoft.com/office/drawing/2014/main" xmlns="" id="{04F3B902-8BD5-460B-AA2B-9922B1A3105A}"/>
              </a:ext>
            </a:extLst>
          </p:cNvPr>
          <p:cNvSpPr>
            <a:spLocks noGrp="1"/>
          </p:cNvSpPr>
          <p:nvPr>
            <p:ph idx="1"/>
          </p:nvPr>
        </p:nvSpPr>
        <p:spPr>
          <a:xfrm>
            <a:off x="474133" y="1286933"/>
            <a:ext cx="10879667" cy="5350934"/>
          </a:xfrm>
        </p:spPr>
        <p:txBody>
          <a:bodyPr>
            <a:normAutofit fontScale="92500" lnSpcReduction="10000"/>
          </a:bodyPr>
          <a:lstStyle/>
          <a:p>
            <a:r>
              <a:rPr lang="en-US" dirty="0"/>
              <a:t>Means whether a person is male or female sex is determined by ones reproductive organs and how people express their gender </a:t>
            </a:r>
          </a:p>
          <a:p>
            <a:r>
              <a:rPr lang="en-US" dirty="0"/>
              <a:t>Also  means sexual intercourse.</a:t>
            </a:r>
          </a:p>
          <a:p>
            <a:r>
              <a:rPr lang="en-US" dirty="0"/>
              <a:t>Sex means different things to different people to include;</a:t>
            </a:r>
          </a:p>
          <a:p>
            <a:r>
              <a:rPr lang="en-US" dirty="0"/>
              <a:t>Vaginal sex or penile vaginal sex.</a:t>
            </a:r>
          </a:p>
          <a:p>
            <a:r>
              <a:rPr lang="en-US" dirty="0"/>
              <a:t>Anal sex or penile anal sex.</a:t>
            </a:r>
          </a:p>
          <a:p>
            <a:r>
              <a:rPr lang="en-US" dirty="0"/>
              <a:t>Oral sex (when a person kisses or licks his or her partner's penis, vagina or anus. </a:t>
            </a:r>
          </a:p>
          <a:p>
            <a:r>
              <a:rPr lang="en-US" dirty="0"/>
              <a:t>Inserting fingers or objects into the vagina or anus.</a:t>
            </a:r>
          </a:p>
          <a:p>
            <a:r>
              <a:rPr lang="en-US" dirty="0"/>
              <a:t>Masturbating (touching ones genitals alone or with a partner.</a:t>
            </a:r>
          </a:p>
          <a:p>
            <a:pPr marL="0" indent="0">
              <a:buNone/>
            </a:pPr>
            <a:r>
              <a:rPr lang="en-US" b="1" dirty="0"/>
              <a:t>Safer sex : </a:t>
            </a:r>
            <a:r>
              <a:rPr lang="en-US" dirty="0"/>
              <a:t>refers to sexual practices that do not expose a person to sexually transmitted infections , HIV or pregnancy </a:t>
            </a:r>
          </a:p>
        </p:txBody>
      </p:sp>
    </p:spTree>
    <p:extLst>
      <p:ext uri="{BB962C8B-B14F-4D97-AF65-F5344CB8AC3E}">
        <p14:creationId xmlns:p14="http://schemas.microsoft.com/office/powerpoint/2010/main" val="36149322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1370D6-6744-48B6-A0A9-CAC1D4B8A2EF}"/>
              </a:ext>
            </a:extLst>
          </p:cNvPr>
          <p:cNvSpPr>
            <a:spLocks noGrp="1"/>
          </p:cNvSpPr>
          <p:nvPr>
            <p:ph type="title"/>
          </p:nvPr>
        </p:nvSpPr>
        <p:spPr/>
        <p:txBody>
          <a:bodyPr/>
          <a:lstStyle/>
          <a:p>
            <a:r>
              <a:rPr lang="en-US" dirty="0"/>
              <a:t>CT</a:t>
            </a:r>
          </a:p>
        </p:txBody>
      </p:sp>
      <p:sp>
        <p:nvSpPr>
          <p:cNvPr id="3" name="Content Placeholder 2">
            <a:extLst>
              <a:ext uri="{FF2B5EF4-FFF2-40B4-BE49-F238E27FC236}">
                <a16:creationId xmlns:a16="http://schemas.microsoft.com/office/drawing/2014/main" xmlns="" id="{90D43814-7607-4BCE-BB56-9094F3E6F8D0}"/>
              </a:ext>
            </a:extLst>
          </p:cNvPr>
          <p:cNvSpPr>
            <a:spLocks noGrp="1"/>
          </p:cNvSpPr>
          <p:nvPr>
            <p:ph idx="1"/>
          </p:nvPr>
        </p:nvSpPr>
        <p:spPr>
          <a:xfrm>
            <a:off x="838200" y="1196622"/>
            <a:ext cx="10515600" cy="5542845"/>
          </a:xfrm>
        </p:spPr>
        <p:txBody>
          <a:bodyPr/>
          <a:lstStyle/>
          <a:p>
            <a:r>
              <a:rPr lang="en-US" b="1" dirty="0"/>
              <a:t>NETWORKING AND COLLABORATION:-</a:t>
            </a:r>
          </a:p>
          <a:p>
            <a:r>
              <a:rPr lang="en-US" dirty="0"/>
              <a:t>Need to build local network and collaboration for support and resource mobilization e.g. strong networks and collaboration support from referral systems.</a:t>
            </a:r>
          </a:p>
          <a:p>
            <a:r>
              <a:rPr lang="en-US" b="1" dirty="0"/>
              <a:t>MAINSTREAMING GENDER ISSUES IN ADOLESCENT /YOUTH SEXUAL AND REPRODUCTIVE HEALTH</a:t>
            </a:r>
            <a:r>
              <a:rPr lang="en-US" dirty="0"/>
              <a:t>.</a:t>
            </a:r>
          </a:p>
        </p:txBody>
      </p:sp>
    </p:spTree>
    <p:extLst>
      <p:ext uri="{BB962C8B-B14F-4D97-AF65-F5344CB8AC3E}">
        <p14:creationId xmlns:p14="http://schemas.microsoft.com/office/powerpoint/2010/main" val="41018188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ASSIGNMENT:</a:t>
            </a:r>
            <a:endParaRPr lang="en-US" dirty="0"/>
          </a:p>
        </p:txBody>
      </p:sp>
      <p:sp>
        <p:nvSpPr>
          <p:cNvPr id="3" name="Content Placeholder 2"/>
          <p:cNvSpPr>
            <a:spLocks noGrp="1"/>
          </p:cNvSpPr>
          <p:nvPr>
            <p:ph idx="1"/>
          </p:nvPr>
        </p:nvSpPr>
        <p:spPr/>
        <p:txBody>
          <a:bodyPr/>
          <a:lstStyle/>
          <a:p>
            <a:r>
              <a:rPr lang="en-US" b="1" dirty="0" smtClean="0"/>
              <a:t>1</a:t>
            </a:r>
            <a:r>
              <a:rPr lang="en-US" b="1" dirty="0"/>
              <a:t>. </a:t>
            </a:r>
            <a:r>
              <a:rPr lang="en-US" dirty="0"/>
              <a:t>Describe the role of health care providers in promoting adolescent sexual and reproductive health</a:t>
            </a:r>
            <a:r>
              <a:rPr lang="en-US" b="1" dirty="0"/>
              <a:t>. (10 marks)</a:t>
            </a:r>
            <a:endParaRPr lang="en-US" dirty="0"/>
          </a:p>
          <a:p>
            <a:r>
              <a:rPr lang="en-US" b="1" dirty="0"/>
              <a:t>2. </a:t>
            </a:r>
            <a:r>
              <a:rPr lang="en-US" dirty="0"/>
              <a:t>Discuss the barriers in provision of youth friendly services</a:t>
            </a:r>
            <a:r>
              <a:rPr lang="en-US" b="1" dirty="0"/>
              <a:t>. (20 marks</a:t>
            </a:r>
            <a:r>
              <a:rPr lang="en-US" b="1" dirty="0" smtClean="0"/>
              <a:t>)</a:t>
            </a:r>
          </a:p>
          <a:p>
            <a:r>
              <a:rPr lang="en-US" dirty="0"/>
              <a:t>State five (5) minimum conditions for Youth Friendly Services. </a:t>
            </a:r>
            <a:r>
              <a:rPr lang="en-US" b="1" dirty="0"/>
              <a:t> (5Marks)</a:t>
            </a:r>
            <a:endParaRPr lang="en-US" dirty="0"/>
          </a:p>
          <a:p>
            <a:endParaRPr lang="en-US" dirty="0"/>
          </a:p>
          <a:p>
            <a:endParaRPr lang="en-US" dirty="0"/>
          </a:p>
        </p:txBody>
      </p:sp>
    </p:spTree>
    <p:extLst>
      <p:ext uri="{BB962C8B-B14F-4D97-AF65-F5344CB8AC3E}">
        <p14:creationId xmlns:p14="http://schemas.microsoft.com/office/powerpoint/2010/main" val="38869632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668" y="1"/>
            <a:ext cx="11212132" cy="965914"/>
          </a:xfrm>
        </p:spPr>
        <p:txBody>
          <a:bodyPr/>
          <a:lstStyle/>
          <a:p>
            <a:r>
              <a:rPr lang="en-US" b="1" dirty="0" smtClean="0"/>
              <a:t>SOCIAL CONSTRUCTION OF GENDER</a:t>
            </a:r>
            <a:endParaRPr lang="en-US" dirty="0"/>
          </a:p>
        </p:txBody>
      </p:sp>
      <p:sp>
        <p:nvSpPr>
          <p:cNvPr id="3" name="Content Placeholder 2"/>
          <p:cNvSpPr>
            <a:spLocks noGrp="1"/>
          </p:cNvSpPr>
          <p:nvPr>
            <p:ph idx="1"/>
          </p:nvPr>
        </p:nvSpPr>
        <p:spPr>
          <a:xfrm>
            <a:off x="141668" y="837128"/>
            <a:ext cx="11212132" cy="6020872"/>
          </a:xfrm>
        </p:spPr>
        <p:txBody>
          <a:bodyPr>
            <a:normAutofit/>
          </a:bodyPr>
          <a:lstStyle/>
          <a:p>
            <a:r>
              <a:rPr lang="en-US" b="1" dirty="0" smtClean="0"/>
              <a:t> </a:t>
            </a:r>
            <a:r>
              <a:rPr lang="en-US" dirty="0" smtClean="0"/>
              <a:t>Gender ,sex , </a:t>
            </a:r>
            <a:r>
              <a:rPr lang="en-US" dirty="0"/>
              <a:t>gender roles, difference between gender and sex </a:t>
            </a:r>
            <a:r>
              <a:rPr lang="en-US" dirty="0" smtClean="0"/>
              <a:t>, </a:t>
            </a:r>
            <a:r>
              <a:rPr lang="en-US" dirty="0"/>
              <a:t>gender sensitivity, gender discrimination, gender responsiveness, </a:t>
            </a:r>
            <a:r>
              <a:rPr lang="en-US" dirty="0" smtClean="0"/>
              <a:t>stereotype, culture </a:t>
            </a:r>
            <a:r>
              <a:rPr lang="en-US" dirty="0"/>
              <a:t>in relation to gender issues. </a:t>
            </a:r>
          </a:p>
          <a:p>
            <a:r>
              <a:rPr lang="en-US" b="1" dirty="0" smtClean="0"/>
              <a:t>BASIC GENDER AND DEVELOPMENT CONCEPTS:</a:t>
            </a:r>
            <a:endParaRPr lang="en-US" dirty="0" smtClean="0"/>
          </a:p>
          <a:p>
            <a:r>
              <a:rPr lang="en-US" dirty="0" smtClean="0"/>
              <a:t>Gender equality, inequality, equity , gender needs, </a:t>
            </a:r>
            <a:r>
              <a:rPr lang="en-US" dirty="0"/>
              <a:t>gender sensitivity, gender discrimination, gender responsiveness, </a:t>
            </a:r>
            <a:r>
              <a:rPr lang="en-US" dirty="0" smtClean="0"/>
              <a:t>stereotype, awareness , </a:t>
            </a:r>
            <a:r>
              <a:rPr lang="en-US" dirty="0"/>
              <a:t>transformation , Gender division of labour</a:t>
            </a:r>
            <a:r>
              <a:rPr lang="en-US" dirty="0" smtClean="0"/>
              <a:t>.</a:t>
            </a:r>
          </a:p>
          <a:p>
            <a:r>
              <a:rPr lang="en-US" dirty="0" smtClean="0"/>
              <a:t>Affirmative action, empowerment , gender gap , blind ,gender diversity.</a:t>
            </a:r>
          </a:p>
          <a:p>
            <a:r>
              <a:rPr lang="en-US" dirty="0" smtClean="0"/>
              <a:t>Gender advocacy. </a:t>
            </a:r>
          </a:p>
          <a:p>
            <a:r>
              <a:rPr lang="en-US" dirty="0" smtClean="0"/>
              <a:t>Gender audit , gender neutral, gender impact assessment ,</a:t>
            </a:r>
            <a:r>
              <a:rPr lang="en-US" b="1" dirty="0"/>
              <a:t> </a:t>
            </a:r>
            <a:r>
              <a:rPr lang="en-US" dirty="0"/>
              <a:t>Sex-disaggregated </a:t>
            </a:r>
            <a:r>
              <a:rPr lang="en-US" dirty="0" smtClean="0"/>
              <a:t>statistics </a:t>
            </a:r>
            <a:r>
              <a:rPr lang="en-US" b="1" dirty="0" smtClean="0"/>
              <a:t>, </a:t>
            </a:r>
            <a:r>
              <a:rPr lang="en-US" dirty="0"/>
              <a:t>Women’s triple </a:t>
            </a:r>
            <a:r>
              <a:rPr lang="en-US" dirty="0" smtClean="0"/>
              <a:t>role.  </a:t>
            </a:r>
          </a:p>
          <a:p>
            <a:pPr marL="0" indent="0">
              <a:buNone/>
            </a:pPr>
            <a:endParaRPr lang="en-US" dirty="0" smtClean="0"/>
          </a:p>
          <a:p>
            <a:endParaRPr lang="en-US" dirty="0"/>
          </a:p>
          <a:p>
            <a:endParaRPr lang="en-US" dirty="0"/>
          </a:p>
        </p:txBody>
      </p:sp>
    </p:spTree>
    <p:extLst>
      <p:ext uri="{BB962C8B-B14F-4D97-AF65-F5344CB8AC3E}">
        <p14:creationId xmlns:p14="http://schemas.microsoft.com/office/powerpoint/2010/main" val="34185315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2D050"/>
                </a:solidFill>
              </a:rPr>
              <a:t>OTHER TOPICS in Gender</a:t>
            </a:r>
            <a:endParaRPr lang="en-US" dirty="0">
              <a:solidFill>
                <a:srgbClr val="92D050"/>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a:t>Gender analysis. </a:t>
            </a:r>
          </a:p>
          <a:p>
            <a:pPr marL="514350" indent="-514350">
              <a:buFont typeface="+mj-lt"/>
              <a:buAutoNum type="arabicPeriod"/>
            </a:pPr>
            <a:r>
              <a:rPr lang="en-US" dirty="0"/>
              <a:t>Women empowerment.</a:t>
            </a:r>
          </a:p>
          <a:p>
            <a:pPr marL="514350" indent="-514350">
              <a:buFont typeface="+mj-lt"/>
              <a:buAutoNum type="arabicPeriod"/>
            </a:pPr>
            <a:r>
              <a:rPr lang="en-US" dirty="0"/>
              <a:t>Culture in relation to gender issues. </a:t>
            </a:r>
          </a:p>
          <a:p>
            <a:pPr marL="514350" indent="-514350">
              <a:buFont typeface="+mj-lt"/>
              <a:buAutoNum type="arabicPeriod"/>
            </a:pPr>
            <a:r>
              <a:rPr lang="en-US" dirty="0"/>
              <a:t>Gender issues affecting Health</a:t>
            </a:r>
          </a:p>
          <a:p>
            <a:pPr marL="514350" indent="-514350">
              <a:buFont typeface="+mj-lt"/>
              <a:buAutoNum type="arabicPeriod"/>
            </a:pPr>
            <a:r>
              <a:rPr lang="en-US" dirty="0"/>
              <a:t>Gender mainstreaming.</a:t>
            </a:r>
          </a:p>
          <a:p>
            <a:endParaRPr lang="en-US" dirty="0"/>
          </a:p>
        </p:txBody>
      </p:sp>
    </p:spTree>
    <p:extLst>
      <p:ext uri="{BB962C8B-B14F-4D97-AF65-F5344CB8AC3E}">
        <p14:creationId xmlns:p14="http://schemas.microsoft.com/office/powerpoint/2010/main" val="5337556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031" y="56973"/>
            <a:ext cx="11250769" cy="589998"/>
          </a:xfrm>
        </p:spPr>
        <p:txBody>
          <a:bodyPr>
            <a:normAutofit fontScale="90000"/>
          </a:bodyPr>
          <a:lstStyle/>
          <a:p>
            <a:r>
              <a:rPr lang="en-US" dirty="0" smtClean="0"/>
              <a:t>CT</a:t>
            </a:r>
            <a:endParaRPr lang="en-US" dirty="0"/>
          </a:p>
        </p:txBody>
      </p:sp>
      <p:sp>
        <p:nvSpPr>
          <p:cNvPr id="3" name="Content Placeholder 2"/>
          <p:cNvSpPr>
            <a:spLocks noGrp="1"/>
          </p:cNvSpPr>
          <p:nvPr>
            <p:ph idx="1"/>
          </p:nvPr>
        </p:nvSpPr>
        <p:spPr>
          <a:xfrm>
            <a:off x="207136" y="646970"/>
            <a:ext cx="10515600" cy="5529993"/>
          </a:xfrm>
        </p:spPr>
        <p:txBody>
          <a:bodyPr/>
          <a:lstStyle/>
          <a:p>
            <a:pPr marL="0" lvl="0" indent="0" eaLnBrk="0" fontAlgn="base" hangingPunct="0">
              <a:lnSpc>
                <a:spcPct val="100000"/>
              </a:lnSpc>
              <a:spcBef>
                <a:spcPct val="0"/>
              </a:spcBef>
              <a:spcAft>
                <a:spcPct val="0"/>
              </a:spcAft>
              <a:buFontTx/>
              <a:buChar char="•"/>
            </a:pPr>
            <a:r>
              <a:rPr lang="en-US" altLang="en-US" b="1" dirty="0">
                <a:solidFill>
                  <a:srgbClr val="000000"/>
                </a:solidFill>
                <a:latin typeface="Arial" panose="020B0604020202020204" pitchFamily="34" charset="0"/>
                <a:ea typeface="Tahoma" panose="020B0604030504040204" pitchFamily="34" charset="0"/>
              </a:rPr>
              <a:t>Gender based violence: </a:t>
            </a:r>
            <a:r>
              <a:rPr lang="en-US" altLang="en-US" dirty="0">
                <a:solidFill>
                  <a:srgbClr val="000000"/>
                </a:solidFill>
                <a:latin typeface="Arial" panose="020B0604020202020204" pitchFamily="34" charset="0"/>
                <a:ea typeface="Tahoma" panose="020B0604030504040204" pitchFamily="34" charset="0"/>
              </a:rPr>
              <a:t>definition, types (rape, sexual violence, physical, emotional, abuse), effects, consequences, management, preventive measures, sexual offences Act, Children Act. </a:t>
            </a:r>
            <a:endParaRPr lang="en-US" altLang="en-US" sz="2400" dirty="0">
              <a:latin typeface="Arial" panose="020B0604020202020204" pitchFamily="34" charset="0"/>
            </a:endParaRPr>
          </a:p>
          <a:p>
            <a:pPr marL="0" lvl="0" indent="0" eaLnBrk="0" fontAlgn="base" hangingPunct="0">
              <a:lnSpc>
                <a:spcPct val="100000"/>
              </a:lnSpc>
              <a:spcBef>
                <a:spcPct val="0"/>
              </a:spcBef>
              <a:spcAft>
                <a:spcPct val="0"/>
              </a:spcAft>
              <a:buFontTx/>
              <a:buChar char="•"/>
            </a:pPr>
            <a:r>
              <a:rPr lang="en-US" altLang="en-US" b="1" dirty="0">
                <a:solidFill>
                  <a:srgbClr val="000000"/>
                </a:solidFill>
                <a:latin typeface="Arial" panose="020B0604020202020204" pitchFamily="34" charset="0"/>
                <a:ea typeface="Tahoma" panose="020B0604030504040204" pitchFamily="34" charset="0"/>
              </a:rPr>
              <a:t>Female genital mutilation</a:t>
            </a:r>
            <a:r>
              <a:rPr lang="en-US" altLang="en-US" dirty="0">
                <a:solidFill>
                  <a:srgbClr val="000000"/>
                </a:solidFill>
                <a:latin typeface="Arial" panose="020B0604020202020204" pitchFamily="34" charset="0"/>
                <a:ea typeface="Tahoma" panose="020B0604030504040204" pitchFamily="34" charset="0"/>
              </a:rPr>
              <a:t>: definition, classification, health implications, legal issues, management and preventive </a:t>
            </a:r>
            <a:r>
              <a:rPr lang="en-US" altLang="en-US" dirty="0" smtClean="0">
                <a:solidFill>
                  <a:srgbClr val="000000"/>
                </a:solidFill>
                <a:latin typeface="Arial" panose="020B0604020202020204" pitchFamily="34" charset="0"/>
                <a:ea typeface="Tahoma" panose="020B0604030504040204" pitchFamily="34" charset="0"/>
              </a:rPr>
              <a:t>interventions.</a:t>
            </a:r>
          </a:p>
          <a:p>
            <a:pPr lvl="0" fontAlgn="base"/>
            <a:r>
              <a:rPr lang="en-US" b="1" dirty="0"/>
              <a:t>Rites of passage</a:t>
            </a:r>
            <a:r>
              <a:rPr lang="en-US" dirty="0"/>
              <a:t>: definition, culture and cultural issues on rites of passage, strategies, health implications, </a:t>
            </a:r>
          </a:p>
          <a:p>
            <a:pPr lvl="0" fontAlgn="base"/>
            <a:r>
              <a:rPr lang="en-US" b="1" dirty="0"/>
              <a:t>Legal aspects in gender concepts</a:t>
            </a:r>
            <a:r>
              <a:rPr lang="en-US" dirty="0"/>
              <a:t>: Sexual offences act; Children’s Act; </a:t>
            </a:r>
          </a:p>
          <a:p>
            <a:pPr marL="0" lvl="0" indent="0" eaLnBrk="0" fontAlgn="base" hangingPunct="0">
              <a:lnSpc>
                <a:spcPct val="100000"/>
              </a:lnSpc>
              <a:spcBef>
                <a:spcPct val="0"/>
              </a:spcBef>
              <a:spcAft>
                <a:spcPct val="0"/>
              </a:spcAft>
              <a:buFontTx/>
              <a:buChar char="•"/>
            </a:pPr>
            <a:endParaRPr lang="en-US" dirty="0"/>
          </a:p>
        </p:txBody>
      </p:sp>
      <p:sp>
        <p:nvSpPr>
          <p:cNvPr id="8" name="Rectangle 7"/>
          <p:cNvSpPr>
            <a:spLocks noChangeArrowheads="1"/>
          </p:cNvSpPr>
          <p:nvPr/>
        </p:nvSpPr>
        <p:spPr bwMode="auto">
          <a:xfrm>
            <a:off x="-631064" y="-48399"/>
            <a:ext cx="32573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000000"/>
                </a:solidFill>
                <a:effectLst/>
                <a:latin typeface="Arial" panose="020B0604020202020204" pitchFamily="34" charset="0"/>
                <a:ea typeface="Tahoma" panose="020B0604030504040204" pitchFamily="34" charset="0"/>
              </a:rPr>
              <a:t>. </a:t>
            </a:r>
            <a:endParaRPr kumimoji="0" lang="en-US" altLang="en-US" sz="11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nvGrpSpPr>
          <p:cNvPr id="9" name="Group 8"/>
          <p:cNvGrpSpPr/>
          <p:nvPr/>
        </p:nvGrpSpPr>
        <p:grpSpPr>
          <a:xfrm>
            <a:off x="-631064" y="0"/>
            <a:ext cx="5981065" cy="5715"/>
            <a:chOff x="0" y="0"/>
            <a:chExt cx="5981065" cy="6096"/>
          </a:xfrm>
        </p:grpSpPr>
        <p:sp>
          <p:nvSpPr>
            <p:cNvPr id="10" name="Shape 95961"/>
            <p:cNvSpPr/>
            <p:nvPr/>
          </p:nvSpPr>
          <p:spPr>
            <a:xfrm>
              <a:off x="0" y="0"/>
              <a:ext cx="5981065" cy="9144"/>
            </a:xfrm>
            <a:custGeom>
              <a:avLst/>
              <a:gdLst/>
              <a:ahLst/>
              <a:cxnLst/>
              <a:rect l="0" t="0" r="0" b="0"/>
              <a:pathLst>
                <a:path w="5981065" h="9144">
                  <a:moveTo>
                    <a:pt x="0" y="0"/>
                  </a:moveTo>
                  <a:lnTo>
                    <a:pt x="5981065" y="0"/>
                  </a:lnTo>
                  <a:lnTo>
                    <a:pt x="5981065" y="9144"/>
                  </a:lnTo>
                  <a:lnTo>
                    <a:pt x="0" y="9144"/>
                  </a:lnTo>
                  <a:lnTo>
                    <a:pt x="0" y="0"/>
                  </a:lnTo>
                </a:path>
              </a:pathLst>
            </a:custGeom>
            <a:ln w="0" cap="flat">
              <a:miter lim="127000"/>
            </a:ln>
          </p:spPr>
          <p:style>
            <a:lnRef idx="0">
              <a:srgbClr val="000000">
                <a:alpha val="0"/>
              </a:srgbClr>
            </a:lnRef>
            <a:fillRef idx="1">
              <a:srgbClr val="D9D9D9"/>
            </a:fillRef>
            <a:effectRef idx="0">
              <a:scrgbClr r="0" g="0" b="0"/>
            </a:effectRef>
            <a:fontRef idx="none"/>
          </p:style>
          <p:txBody>
            <a:bodyPr/>
            <a:lstStyle/>
            <a:p>
              <a:endParaRPr lang="en-US"/>
            </a:p>
          </p:txBody>
        </p:sp>
      </p:grpSp>
    </p:spTree>
    <p:extLst>
      <p:ext uri="{BB962C8B-B14F-4D97-AF65-F5344CB8AC3E}">
        <p14:creationId xmlns:p14="http://schemas.microsoft.com/office/powerpoint/2010/main" val="5092199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b="1" dirty="0" smtClean="0"/>
              <a:t>Gender</a:t>
            </a:r>
            <a:r>
              <a:rPr lang="en-GB" altLang="en-US" b="1" dirty="0"/>
              <a:t>:</a:t>
            </a:r>
            <a:r>
              <a:rPr lang="en-US" altLang="en-US" b="1" dirty="0"/>
              <a:t/>
            </a:r>
            <a:br>
              <a:rPr lang="en-US" altLang="en-US" b="1" dirty="0"/>
            </a:br>
            <a:endParaRPr lang="en-US" dirty="0"/>
          </a:p>
        </p:txBody>
      </p:sp>
      <p:sp>
        <p:nvSpPr>
          <p:cNvPr id="3" name="Content Placeholder 2"/>
          <p:cNvSpPr>
            <a:spLocks noGrp="1"/>
          </p:cNvSpPr>
          <p:nvPr>
            <p:ph idx="1"/>
          </p:nvPr>
        </p:nvSpPr>
        <p:spPr>
          <a:xfrm>
            <a:off x="115910" y="1133340"/>
            <a:ext cx="11237890" cy="5537915"/>
          </a:xfrm>
        </p:spPr>
        <p:txBody>
          <a:bodyPr>
            <a:normAutofit lnSpcReduction="10000"/>
          </a:bodyPr>
          <a:lstStyle/>
          <a:p>
            <a:r>
              <a:rPr lang="en-GB" altLang="en-US" dirty="0" smtClean="0"/>
              <a:t>The </a:t>
            </a:r>
            <a:r>
              <a:rPr lang="en-GB" altLang="en-US" dirty="0"/>
              <a:t>socially constructed roles and responsibilities assigned to women and men in a given culture or location and societal structures that support them.  </a:t>
            </a:r>
            <a:r>
              <a:rPr lang="en-GB" altLang="en-US" b="1" dirty="0"/>
              <a:t>It can also be defined as the</a:t>
            </a:r>
            <a:r>
              <a:rPr lang="en-GB" altLang="en-US" dirty="0"/>
              <a:t> division of roles by sex, determined by any given society and dictated by cultural, religious or other values that have little to do with the anatomy or genetic make-up of a person.</a:t>
            </a:r>
            <a:endParaRPr lang="en-US" altLang="en-US" dirty="0"/>
          </a:p>
          <a:p>
            <a:pPr lvl="0" fontAlgn="base"/>
            <a:r>
              <a:rPr lang="en-US" dirty="0"/>
              <a:t>Gender refers to a set of characteristics and behavior that are prescribed for a particular sex by society, and are learned through a socialization process. </a:t>
            </a:r>
          </a:p>
          <a:p>
            <a:pPr lvl="0" fontAlgn="base"/>
            <a:r>
              <a:rPr lang="en-US" dirty="0"/>
              <a:t>Gender is assimilated and learned, can change over time and can vary within a given culture. </a:t>
            </a:r>
            <a:endParaRPr lang="en-US" dirty="0" smtClean="0"/>
          </a:p>
          <a:p>
            <a:pPr marL="0" indent="0" fontAlgn="base">
              <a:buNone/>
            </a:pPr>
            <a:r>
              <a:rPr lang="en-US" b="1" dirty="0" smtClean="0"/>
              <a:t>NB </a:t>
            </a:r>
            <a:r>
              <a:rPr lang="en-US" dirty="0" smtClean="0"/>
              <a:t>:Gender </a:t>
            </a:r>
            <a:r>
              <a:rPr lang="en-US" dirty="0"/>
              <a:t>refers to the socially determined roles, responsibilities, behaviour, characteristics of women and men in a given culture. </a:t>
            </a:r>
            <a:endParaRPr lang="en-US" dirty="0" smtClean="0"/>
          </a:p>
          <a:p>
            <a:pPr lvl="0" fontAlgn="base"/>
            <a:r>
              <a:rPr lang="en-US" b="1" dirty="0" smtClean="0"/>
              <a:t>ASSIGNMENT: Draw the differences between gender and sex</a:t>
            </a:r>
            <a:endParaRPr lang="en-US" b="1" dirty="0"/>
          </a:p>
          <a:p>
            <a:endParaRPr lang="en-US" dirty="0"/>
          </a:p>
        </p:txBody>
      </p:sp>
    </p:spTree>
    <p:extLst>
      <p:ext uri="{BB962C8B-B14F-4D97-AF65-F5344CB8AC3E}">
        <p14:creationId xmlns:p14="http://schemas.microsoft.com/office/powerpoint/2010/main" val="24252379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1094703"/>
          </a:xfrm>
        </p:spPr>
        <p:txBody>
          <a:bodyPr>
            <a:normAutofit fontScale="90000"/>
          </a:bodyPr>
          <a:lstStyle/>
          <a:p>
            <a:r>
              <a:rPr lang="en-GB" altLang="en-US" b="1" dirty="0"/>
              <a:t>Gender Roles:</a:t>
            </a:r>
            <a:r>
              <a:rPr lang="en-US" altLang="en-US" b="1" dirty="0"/>
              <a:t/>
            </a:r>
            <a:br>
              <a:rPr lang="en-US" altLang="en-US" b="1" dirty="0"/>
            </a:br>
            <a:endParaRPr lang="en-US" dirty="0"/>
          </a:p>
        </p:txBody>
      </p:sp>
      <p:sp>
        <p:nvSpPr>
          <p:cNvPr id="3" name="Content Placeholder 2"/>
          <p:cNvSpPr>
            <a:spLocks noGrp="1"/>
          </p:cNvSpPr>
          <p:nvPr>
            <p:ph idx="1"/>
          </p:nvPr>
        </p:nvSpPr>
        <p:spPr>
          <a:xfrm>
            <a:off x="-1" y="515154"/>
            <a:ext cx="11874321" cy="6246253"/>
          </a:xfrm>
        </p:spPr>
        <p:txBody>
          <a:bodyPr>
            <a:normAutofit/>
          </a:bodyPr>
          <a:lstStyle/>
          <a:p>
            <a:r>
              <a:rPr lang="en-GB" altLang="en-US" dirty="0" smtClean="0"/>
              <a:t>Activities </a:t>
            </a:r>
            <a:r>
              <a:rPr lang="en-GB" altLang="en-US" dirty="0"/>
              <a:t>assigned to individuals on the basis of socially determined characteristics, such as stereotypes, ideologies, values, attitudes, beliefs and practices. </a:t>
            </a:r>
            <a:endParaRPr lang="en-GB" altLang="en-US" dirty="0" smtClean="0"/>
          </a:p>
          <a:p>
            <a:r>
              <a:rPr lang="en-GB" altLang="en-US" dirty="0" smtClean="0"/>
              <a:t> </a:t>
            </a:r>
            <a:r>
              <a:rPr lang="en-GB" altLang="en-US" dirty="0"/>
              <a:t>Gender roles are established through the influence of family, community, schools, religious, institutions, culture /tradition/ folklore/history, media, policies, peer groups and the workplace</a:t>
            </a:r>
            <a:r>
              <a:rPr lang="en-GB" altLang="en-US" dirty="0" smtClean="0"/>
              <a:t>.</a:t>
            </a:r>
          </a:p>
          <a:p>
            <a:r>
              <a:rPr lang="en-US" dirty="0"/>
              <a:t>It is a set of societal norms dictating what types of behavior’s are generally considered acceptable, appropriate or desirable for a person based on their actual or perceived sex. </a:t>
            </a:r>
          </a:p>
          <a:p>
            <a:pPr lvl="0" fontAlgn="base"/>
            <a:r>
              <a:rPr lang="en-US" dirty="0"/>
              <a:t>Gender roles are based on norms, or standards created by society.  </a:t>
            </a:r>
          </a:p>
          <a:p>
            <a:pPr lvl="0" fontAlgn="base"/>
            <a:r>
              <a:rPr lang="en-US" dirty="0"/>
              <a:t>Women and girls are assigned household and child-rearing </a:t>
            </a:r>
            <a:r>
              <a:rPr lang="en-US" dirty="0" smtClean="0"/>
              <a:t>responsibilities.</a:t>
            </a:r>
            <a:endParaRPr lang="en-US" dirty="0"/>
          </a:p>
          <a:p>
            <a:pPr lvl="0" fontAlgn="base"/>
            <a:r>
              <a:rPr lang="en-US" dirty="0"/>
              <a:t>In general, these different roles usually result in women and girls having different and less access and control than men and boys to resources and decision-making </a:t>
            </a:r>
            <a:r>
              <a:rPr lang="en-US" dirty="0" smtClean="0"/>
              <a:t>processes.  </a:t>
            </a:r>
            <a:endParaRPr lang="en-US" dirty="0"/>
          </a:p>
          <a:p>
            <a:endParaRPr lang="en-US" altLang="en-US" i="1" dirty="0"/>
          </a:p>
          <a:p>
            <a:endParaRPr lang="en-US" dirty="0"/>
          </a:p>
        </p:txBody>
      </p:sp>
    </p:spTree>
    <p:extLst>
      <p:ext uri="{BB962C8B-B14F-4D97-AF65-F5344CB8AC3E}">
        <p14:creationId xmlns:p14="http://schemas.microsoft.com/office/powerpoint/2010/main" val="10690257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fontScale="85000" lnSpcReduction="20000"/>
          </a:bodyPr>
          <a:lstStyle/>
          <a:p>
            <a:pPr algn="just">
              <a:buFontTx/>
              <a:buNone/>
            </a:pPr>
            <a:r>
              <a:rPr lang="en-US" altLang="en-US" b="1" dirty="0">
                <a:latin typeface="Tahoma" panose="020B0604030504040204" pitchFamily="34" charset="0"/>
                <a:cs typeface="Tahoma" panose="020B0604030504040204" pitchFamily="34" charset="0"/>
              </a:rPr>
              <a:t>Gender equity </a:t>
            </a:r>
            <a:endParaRPr lang="en-US" altLang="en-US" dirty="0">
              <a:latin typeface="Geneva" charset="0"/>
              <a:cs typeface="Times New Roman" panose="02020603050405020304" pitchFamily="18" charset="0"/>
            </a:endParaRPr>
          </a:p>
          <a:p>
            <a:pPr algn="just"/>
            <a:r>
              <a:rPr lang="en-US" altLang="en-US" dirty="0">
                <a:latin typeface="Tahoma" panose="020B0604030504040204" pitchFamily="34" charset="0"/>
                <a:cs typeface="Tahoma" panose="020B0604030504040204" pitchFamily="34" charset="0"/>
              </a:rPr>
              <a:t>Implies to fairness in access to and control of opportunities and resources among sexes.</a:t>
            </a:r>
          </a:p>
          <a:p>
            <a:pPr algn="just"/>
            <a:r>
              <a:rPr lang="en-US" altLang="en-US" b="1" dirty="0">
                <a:latin typeface="Tahoma" panose="020B0604030504040204" pitchFamily="34" charset="0"/>
                <a:cs typeface="Tahoma" panose="020B0604030504040204" pitchFamily="34" charset="0"/>
              </a:rPr>
              <a:t>Gender Equality</a:t>
            </a:r>
          </a:p>
          <a:p>
            <a:pPr>
              <a:buFont typeface="Wingdings 2" panose="05020102010507070707" pitchFamily="18" charset="2"/>
              <a:buNone/>
            </a:pPr>
            <a:r>
              <a:rPr lang="en-US" altLang="en-US" dirty="0">
                <a:latin typeface="Tahoma" panose="020B0604030504040204" pitchFamily="34" charset="0"/>
                <a:cs typeface="Tahoma" panose="020B0604030504040204" pitchFamily="34" charset="0"/>
              </a:rPr>
              <a:t>Absence of discrimination on the basis of a person sex in opportunities and the allocation of resources or benefits or in access to services</a:t>
            </a:r>
            <a:r>
              <a:rPr lang="en-GB" altLang="en-US" dirty="0">
                <a:latin typeface="Tahoma" panose="020B0604030504040204" pitchFamily="34" charset="0"/>
                <a:cs typeface="Tahoma" panose="020B0604030504040204" pitchFamily="34" charset="0"/>
              </a:rPr>
              <a:t> </a:t>
            </a:r>
          </a:p>
          <a:p>
            <a:r>
              <a:rPr lang="en-US" dirty="0">
                <a:latin typeface="Tahoma" panose="020B0604030504040204" pitchFamily="34" charset="0"/>
                <a:ea typeface="Tahoma" panose="020B0604030504040204" pitchFamily="34" charset="0"/>
                <a:cs typeface="Tahoma" panose="020B0604030504040204" pitchFamily="34" charset="0"/>
              </a:rPr>
              <a:t> </a:t>
            </a:r>
            <a:r>
              <a:rPr lang="en-US" b="1" dirty="0">
                <a:latin typeface="Tahoma" panose="020B0604030504040204" pitchFamily="34" charset="0"/>
                <a:ea typeface="Tahoma" panose="020B0604030504040204" pitchFamily="34" charset="0"/>
                <a:cs typeface="Tahoma" panose="020B0604030504040204" pitchFamily="34" charset="0"/>
              </a:rPr>
              <a:t>Gender inequality: - </a:t>
            </a:r>
            <a:endParaRPr lang="en-US" dirty="0">
              <a:latin typeface="Tahoma" panose="020B0604030504040204" pitchFamily="34" charset="0"/>
              <a:ea typeface="Tahoma" panose="020B0604030504040204" pitchFamily="34" charset="0"/>
              <a:cs typeface="Tahoma" panose="020B0604030504040204" pitchFamily="34" charset="0"/>
            </a:endParaRPr>
          </a:p>
          <a:p>
            <a:pPr lvl="0" fontAlgn="base"/>
            <a:r>
              <a:rPr lang="en-US" dirty="0" smtClean="0">
                <a:latin typeface="Tahoma" panose="020B0604030504040204" pitchFamily="34" charset="0"/>
                <a:ea typeface="Tahoma" panose="020B0604030504040204" pitchFamily="34" charset="0"/>
                <a:cs typeface="Tahoma" panose="020B0604030504040204" pitchFamily="34" charset="0"/>
              </a:rPr>
              <a:t>This is the imbalanced treatment of individuals based on their gender which arises from differences in socially constructed gender roles. </a:t>
            </a:r>
          </a:p>
          <a:p>
            <a:pPr fontAlgn="base"/>
            <a:r>
              <a:rPr lang="en-US" b="1" dirty="0" smtClean="0">
                <a:latin typeface="Tahoma" panose="020B0604030504040204" pitchFamily="34" charset="0"/>
                <a:ea typeface="Tahoma" panose="020B0604030504040204" pitchFamily="34" charset="0"/>
                <a:cs typeface="Tahoma" panose="020B0604030504040204" pitchFamily="34" charset="0"/>
              </a:rPr>
              <a:t>ASSIGNMENT: </a:t>
            </a:r>
          </a:p>
          <a:p>
            <a:pPr marL="0" indent="0" fontAlgn="base">
              <a:buNone/>
            </a:pPr>
            <a:r>
              <a:rPr lang="en-US" b="1" dirty="0" smtClean="0">
                <a:latin typeface="Tahoma" panose="020B0604030504040204" pitchFamily="34" charset="0"/>
                <a:ea typeface="Tahoma" panose="020B0604030504040204" pitchFamily="34" charset="0"/>
                <a:cs typeface="Tahoma" panose="020B0604030504040204" pitchFamily="34" charset="0"/>
              </a:rPr>
              <a:t>1.Describe the </a:t>
            </a:r>
            <a:r>
              <a:rPr lang="en-US" b="1" dirty="0">
                <a:latin typeface="Tahoma" panose="020B0604030504040204" pitchFamily="34" charset="0"/>
                <a:ea typeface="Tahoma" panose="020B0604030504040204" pitchFamily="34" charset="0"/>
                <a:cs typeface="Tahoma" panose="020B0604030504040204" pitchFamily="34" charset="0"/>
              </a:rPr>
              <a:t>Differences between equality and </a:t>
            </a:r>
            <a:r>
              <a:rPr lang="en-US" b="1" dirty="0" smtClean="0">
                <a:latin typeface="Tahoma" panose="020B0604030504040204" pitchFamily="34" charset="0"/>
                <a:ea typeface="Tahoma" panose="020B0604030504040204" pitchFamily="34" charset="0"/>
                <a:cs typeface="Tahoma" panose="020B0604030504040204" pitchFamily="34" charset="0"/>
              </a:rPr>
              <a:t>equity</a:t>
            </a:r>
            <a:r>
              <a:rPr lang="en-US" b="1" dirty="0">
                <a:latin typeface="Tahoma" panose="020B0604030504040204" pitchFamily="34" charset="0"/>
                <a:ea typeface="Tahoma" panose="020B0604030504040204" pitchFamily="34" charset="0"/>
                <a:cs typeface="Tahoma" panose="020B0604030504040204" pitchFamily="34" charset="0"/>
              </a:rPr>
              <a:t>.</a:t>
            </a:r>
            <a:endParaRPr lang="en-US" dirty="0">
              <a:latin typeface="Tahoma" panose="020B0604030504040204" pitchFamily="34" charset="0"/>
              <a:ea typeface="Tahoma" panose="020B0604030504040204" pitchFamily="34" charset="0"/>
              <a:cs typeface="Tahoma" panose="020B0604030504040204" pitchFamily="34" charset="0"/>
            </a:endParaRPr>
          </a:p>
          <a:p>
            <a:pPr marL="0" lvl="0" indent="0" fontAlgn="base">
              <a:buNone/>
            </a:pPr>
            <a:r>
              <a:rPr lang="en-US" b="1" dirty="0" smtClean="0">
                <a:latin typeface="Tahoma" panose="020B0604030504040204" pitchFamily="34" charset="0"/>
                <a:ea typeface="Tahoma" panose="020B0604030504040204" pitchFamily="34" charset="0"/>
                <a:cs typeface="Tahoma" panose="020B0604030504040204" pitchFamily="34" charset="0"/>
              </a:rPr>
              <a:t>2.Enumerate the benefits of Gender equity within  a society. </a:t>
            </a:r>
            <a:endParaRPr lang="en-US" b="1"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114977109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11353800" cy="600790"/>
          </a:xfrm>
        </p:spPr>
        <p:txBody>
          <a:bodyPr>
            <a:normAutofit fontScale="90000"/>
          </a:bodyPr>
          <a:lstStyle/>
          <a:p>
            <a:r>
              <a:rPr lang="en-US" dirty="0" smtClean="0"/>
              <a:t>CT</a:t>
            </a:r>
            <a:endParaRPr lang="en-US" dirty="0"/>
          </a:p>
        </p:txBody>
      </p:sp>
      <p:sp>
        <p:nvSpPr>
          <p:cNvPr id="3" name="Content Placeholder 2"/>
          <p:cNvSpPr>
            <a:spLocks noGrp="1"/>
          </p:cNvSpPr>
          <p:nvPr>
            <p:ph idx="1"/>
          </p:nvPr>
        </p:nvSpPr>
        <p:spPr>
          <a:xfrm>
            <a:off x="0" y="965916"/>
            <a:ext cx="11353800" cy="5211047"/>
          </a:xfrm>
        </p:spPr>
        <p:txBody>
          <a:bodyPr>
            <a:normAutofit/>
          </a:bodyPr>
          <a:lstStyle/>
          <a:p>
            <a:pPr marL="274320" indent="-274320">
              <a:buClr>
                <a:schemeClr val="accent3"/>
              </a:buClr>
              <a:buFont typeface="Wingdings 2"/>
              <a:buChar char=""/>
              <a:defRPr/>
            </a:pPr>
            <a:r>
              <a:rPr lang="en-GB" b="1" dirty="0">
                <a:latin typeface="Tahoma" panose="020B0604030504040204" pitchFamily="34" charset="0"/>
                <a:ea typeface="Tahoma" panose="020B0604030504040204" pitchFamily="34" charset="0"/>
                <a:cs typeface="Tahoma" panose="020B0604030504040204" pitchFamily="34" charset="0"/>
              </a:rPr>
              <a:t>Gender Sensitivity:</a:t>
            </a:r>
            <a:endParaRPr lang="en-US" b="1" dirty="0">
              <a:latin typeface="Tahoma" panose="020B0604030504040204" pitchFamily="34" charset="0"/>
              <a:ea typeface="Tahoma" panose="020B0604030504040204" pitchFamily="34" charset="0"/>
              <a:cs typeface="Tahoma" panose="020B0604030504040204" pitchFamily="34" charset="0"/>
            </a:endParaRPr>
          </a:p>
          <a:p>
            <a:pPr marL="274320" indent="-274320">
              <a:buClr>
                <a:schemeClr val="accent3"/>
              </a:buClr>
              <a:buNone/>
              <a:defRPr/>
            </a:pPr>
            <a:r>
              <a:rPr lang="en-GB" dirty="0">
                <a:latin typeface="Tahoma" panose="020B0604030504040204" pitchFamily="34" charset="0"/>
                <a:ea typeface="Tahoma" panose="020B0604030504040204" pitchFamily="34" charset="0"/>
                <a:cs typeface="Tahoma" panose="020B0604030504040204" pitchFamily="34" charset="0"/>
              </a:rPr>
              <a:t>    Ability to recognise gender issues</a:t>
            </a:r>
          </a:p>
          <a:p>
            <a:pPr marL="274320" indent="-274320">
              <a:buClr>
                <a:schemeClr val="accent3"/>
              </a:buClr>
              <a:buFont typeface="Wingdings 2"/>
              <a:buChar char=""/>
              <a:defRPr/>
            </a:pPr>
            <a:r>
              <a:rPr lang="en-GB" b="1" dirty="0">
                <a:latin typeface="Tahoma" panose="020B0604030504040204" pitchFamily="34" charset="0"/>
                <a:ea typeface="Tahoma" panose="020B0604030504040204" pitchFamily="34" charset="0"/>
                <a:cs typeface="Tahoma" panose="020B0604030504040204" pitchFamily="34" charset="0"/>
              </a:rPr>
              <a:t>Gender Responsive:</a:t>
            </a:r>
            <a:endParaRPr lang="en-US" b="1" dirty="0">
              <a:latin typeface="Tahoma" panose="020B0604030504040204" pitchFamily="34" charset="0"/>
              <a:ea typeface="Tahoma" panose="020B0604030504040204" pitchFamily="34" charset="0"/>
              <a:cs typeface="Tahoma" panose="020B0604030504040204" pitchFamily="34" charset="0"/>
            </a:endParaRPr>
          </a:p>
          <a:p>
            <a:pPr marL="274320" indent="-274320">
              <a:buClr>
                <a:schemeClr val="accent3"/>
              </a:buClr>
              <a:buFont typeface="Wingdings 2"/>
              <a:buChar char=""/>
              <a:defRPr/>
            </a:pPr>
            <a:r>
              <a:rPr lang="en-GB" dirty="0">
                <a:latin typeface="Tahoma" panose="020B0604030504040204" pitchFamily="34" charset="0"/>
                <a:ea typeface="Tahoma" panose="020B0604030504040204" pitchFamily="34" charset="0"/>
                <a:cs typeface="Tahoma" panose="020B0604030504040204" pitchFamily="34" charset="0"/>
              </a:rPr>
              <a:t>    A higher level of gender sensitivity where one is not only able to recognise but is also empowered to address the gender issues and hence take action to solve a gender problem.</a:t>
            </a:r>
          </a:p>
          <a:p>
            <a:pPr marL="274320" indent="-274320">
              <a:buClr>
                <a:schemeClr val="accent3"/>
              </a:buClr>
              <a:buFont typeface="Wingdings 2"/>
              <a:buChar char=""/>
              <a:defRPr/>
            </a:pPr>
            <a:r>
              <a:rPr lang="en-GB" b="1" dirty="0">
                <a:latin typeface="Tahoma" panose="020B0604030504040204" pitchFamily="34" charset="0"/>
                <a:ea typeface="Tahoma" panose="020B0604030504040204" pitchFamily="34" charset="0"/>
                <a:cs typeface="Tahoma" panose="020B0604030504040204" pitchFamily="34" charset="0"/>
              </a:rPr>
              <a:t> Gender discrimination:</a:t>
            </a:r>
            <a:endParaRPr lang="en-US" b="1" dirty="0">
              <a:latin typeface="Tahoma" panose="020B0604030504040204" pitchFamily="34" charset="0"/>
              <a:ea typeface="Tahoma" panose="020B0604030504040204" pitchFamily="34" charset="0"/>
              <a:cs typeface="Tahoma" panose="020B0604030504040204" pitchFamily="34" charset="0"/>
            </a:endParaRPr>
          </a:p>
          <a:p>
            <a:pPr marL="274320" indent="-274320">
              <a:buClr>
                <a:schemeClr val="accent3"/>
              </a:buClr>
              <a:buNone/>
              <a:defRPr/>
            </a:pPr>
            <a:r>
              <a:rPr lang="en-GB" dirty="0">
                <a:latin typeface="Tahoma" panose="020B0604030504040204" pitchFamily="34" charset="0"/>
                <a:ea typeface="Tahoma" panose="020B0604030504040204" pitchFamily="34" charset="0"/>
                <a:cs typeface="Tahoma" panose="020B0604030504040204" pitchFamily="34" charset="0"/>
              </a:rPr>
              <a:t>    It is the unequal or unfair treatment of men or women based solely on their sex rather than on their individual skills, talents and capabilities.</a:t>
            </a:r>
            <a:endParaRPr lang="en-US" b="1"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104342830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marL="274320" indent="-274320">
              <a:buClr>
                <a:schemeClr val="accent3"/>
              </a:buClr>
              <a:buFont typeface="Wingdings 2"/>
              <a:buChar char=""/>
              <a:defRPr/>
            </a:pPr>
            <a:r>
              <a:rPr lang="en-GB" b="1" dirty="0"/>
              <a:t>Gender Stereotypes:</a:t>
            </a:r>
            <a:endParaRPr lang="en-US" b="1" dirty="0"/>
          </a:p>
          <a:p>
            <a:pPr marL="274320" indent="-274320">
              <a:buClr>
                <a:schemeClr val="accent3"/>
              </a:buClr>
              <a:buNone/>
              <a:defRPr/>
            </a:pPr>
            <a:r>
              <a:rPr lang="en-GB" dirty="0"/>
              <a:t>    Is a standardized idea or character.   Gender stereotypes that emerge from confusion between sex roles and gender roles  believed that gender roles are based on biological differences rather than socially constructed expectations.  </a:t>
            </a:r>
            <a:endParaRPr lang="en-GB" dirty="0" smtClean="0"/>
          </a:p>
          <a:p>
            <a:pPr marL="274320" indent="-274320">
              <a:buClr>
                <a:schemeClr val="accent3"/>
              </a:buClr>
              <a:buNone/>
              <a:defRPr/>
            </a:pPr>
            <a:r>
              <a:rPr lang="en-GB" dirty="0" smtClean="0"/>
              <a:t>For </a:t>
            </a:r>
            <a:r>
              <a:rPr lang="en-GB" dirty="0"/>
              <a:t>example the belief that women are shy and gentle because of their biology rather than because of social expectations.  </a:t>
            </a:r>
            <a:endParaRPr lang="en-GB" dirty="0" smtClean="0"/>
          </a:p>
          <a:p>
            <a:pPr marL="274320" indent="-274320">
              <a:buClr>
                <a:schemeClr val="accent3"/>
              </a:buClr>
              <a:buNone/>
              <a:defRPr/>
            </a:pPr>
            <a:r>
              <a:rPr lang="en-GB" dirty="0" smtClean="0"/>
              <a:t>Gender </a:t>
            </a:r>
            <a:r>
              <a:rPr lang="en-GB" dirty="0"/>
              <a:t>stereotypes categorizes men and women according to rigid constructs and promote the belief that these differences are biological.</a:t>
            </a:r>
            <a:endParaRPr lang="en-US" dirty="0"/>
          </a:p>
          <a:p>
            <a:endParaRPr lang="en-US" dirty="0"/>
          </a:p>
        </p:txBody>
      </p:sp>
    </p:spTree>
    <p:extLst>
      <p:ext uri="{BB962C8B-B14F-4D97-AF65-F5344CB8AC3E}">
        <p14:creationId xmlns:p14="http://schemas.microsoft.com/office/powerpoint/2010/main" val="3915818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85A291-A6B0-438B-8900-F00760E67BA0}"/>
              </a:ext>
            </a:extLst>
          </p:cNvPr>
          <p:cNvSpPr>
            <a:spLocks noGrp="1"/>
          </p:cNvSpPr>
          <p:nvPr>
            <p:ph type="title"/>
          </p:nvPr>
        </p:nvSpPr>
        <p:spPr/>
        <p:txBody>
          <a:bodyPr/>
          <a:lstStyle/>
          <a:p>
            <a:r>
              <a:rPr lang="en-US" dirty="0"/>
              <a:t>SEXUALITY</a:t>
            </a:r>
          </a:p>
        </p:txBody>
      </p:sp>
      <p:sp>
        <p:nvSpPr>
          <p:cNvPr id="3" name="Content Placeholder 2">
            <a:extLst>
              <a:ext uri="{FF2B5EF4-FFF2-40B4-BE49-F238E27FC236}">
                <a16:creationId xmlns:a16="http://schemas.microsoft.com/office/drawing/2014/main" xmlns="" id="{20FDCC8A-0DE2-4691-B2DA-BD2CE41E1F26}"/>
              </a:ext>
            </a:extLst>
          </p:cNvPr>
          <p:cNvSpPr>
            <a:spLocks noGrp="1"/>
          </p:cNvSpPr>
          <p:nvPr>
            <p:ph idx="1"/>
          </p:nvPr>
        </p:nvSpPr>
        <p:spPr/>
        <p:txBody>
          <a:bodyPr/>
          <a:lstStyle/>
          <a:p>
            <a:r>
              <a:rPr lang="en-US" dirty="0"/>
              <a:t>This is more than a sexual feeling or sexual intercourse.</a:t>
            </a:r>
          </a:p>
          <a:p>
            <a:r>
              <a:rPr lang="en-US" dirty="0"/>
              <a:t>Sexuality includes thinking of one self as a sexual being , feeling attractive and behaving , dressing or communicating in a sexy way.</a:t>
            </a:r>
          </a:p>
          <a:p>
            <a:r>
              <a:rPr lang="en-US" dirty="0"/>
              <a:t>Feeling ,thinking or behaving as a male or female.</a:t>
            </a:r>
          </a:p>
          <a:p>
            <a:r>
              <a:rPr lang="en-US" dirty="0"/>
              <a:t>Being attractive , in love and  being in relationships with sexual intimacy and other sexual activities. </a:t>
            </a:r>
          </a:p>
        </p:txBody>
      </p:sp>
    </p:spTree>
    <p:extLst>
      <p:ext uri="{BB962C8B-B14F-4D97-AF65-F5344CB8AC3E}">
        <p14:creationId xmlns:p14="http://schemas.microsoft.com/office/powerpoint/2010/main" val="25394909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1068945"/>
          </a:xfrm>
        </p:spPr>
        <p:txBody>
          <a:bodyPr>
            <a:normAutofit fontScale="90000"/>
          </a:bodyPr>
          <a:lstStyle/>
          <a:p>
            <a:r>
              <a:rPr lang="en-US" b="1" dirty="0" smtClean="0">
                <a:latin typeface="Tahoma" panose="020B0604030504040204" pitchFamily="34" charset="0"/>
                <a:ea typeface="Tahoma" panose="020B0604030504040204" pitchFamily="34" charset="0"/>
                <a:cs typeface="Tahoma" panose="020B0604030504040204" pitchFamily="34" charset="0"/>
              </a:rPr>
              <a:t>Gender </a:t>
            </a:r>
            <a:r>
              <a:rPr lang="en-US" b="1" dirty="0">
                <a:latin typeface="Tahoma" panose="020B0604030504040204" pitchFamily="34" charset="0"/>
                <a:ea typeface="Tahoma" panose="020B0604030504040204" pitchFamily="34" charset="0"/>
                <a:cs typeface="Tahoma" panose="020B0604030504040204" pitchFamily="34" charset="0"/>
              </a:rPr>
              <a:t>Needs:</a:t>
            </a:r>
            <a:r>
              <a:rPr lang="en-US" dirty="0"/>
              <a:t/>
            </a:r>
            <a:br>
              <a:rPr lang="en-US" dirty="0"/>
            </a:br>
            <a:endParaRPr lang="en-US" dirty="0"/>
          </a:p>
        </p:txBody>
      </p:sp>
      <p:sp>
        <p:nvSpPr>
          <p:cNvPr id="3" name="Content Placeholder 2"/>
          <p:cNvSpPr>
            <a:spLocks noGrp="1"/>
          </p:cNvSpPr>
          <p:nvPr>
            <p:ph idx="1"/>
          </p:nvPr>
        </p:nvSpPr>
        <p:spPr>
          <a:xfrm>
            <a:off x="0" y="1068946"/>
            <a:ext cx="11353800" cy="5789054"/>
          </a:xfrm>
        </p:spPr>
        <p:txBody>
          <a:bodyPr>
            <a:normAutofit/>
          </a:bodyPr>
          <a:lstStyle/>
          <a:p>
            <a:pPr lvl="0" fontAlgn="base"/>
            <a:r>
              <a:rPr lang="en-US" sz="2600" dirty="0">
                <a:latin typeface="Tahoma" panose="020B0604030504040204" pitchFamily="34" charset="0"/>
                <a:ea typeface="Tahoma" panose="020B0604030504040204" pitchFamily="34" charset="0"/>
                <a:cs typeface="Tahoma" panose="020B0604030504040204" pitchFamily="34" charset="0"/>
              </a:rPr>
              <a:t>These are the practical gender needs women and men identify in their socially accepted roles in society. </a:t>
            </a:r>
          </a:p>
          <a:p>
            <a:pPr lvl="0" fontAlgn="base"/>
            <a:r>
              <a:rPr lang="en-US" sz="2600" dirty="0">
                <a:latin typeface="Tahoma" panose="020B0604030504040204" pitchFamily="34" charset="0"/>
                <a:ea typeface="Tahoma" panose="020B0604030504040204" pitchFamily="34" charset="0"/>
                <a:cs typeface="Tahoma" panose="020B0604030504040204" pitchFamily="34" charset="0"/>
              </a:rPr>
              <a:t>Gender needs are mainly classified into two major categories: - </a:t>
            </a:r>
          </a:p>
          <a:p>
            <a:pPr lvl="4" fontAlgn="base"/>
            <a:r>
              <a:rPr lang="en-US" sz="2600" b="1" dirty="0">
                <a:latin typeface="Tahoma" panose="020B0604030504040204" pitchFamily="34" charset="0"/>
                <a:ea typeface="Tahoma" panose="020B0604030504040204" pitchFamily="34" charset="0"/>
                <a:cs typeface="Tahoma" panose="020B0604030504040204" pitchFamily="34" charset="0"/>
              </a:rPr>
              <a:t>Practical needs </a:t>
            </a:r>
          </a:p>
          <a:p>
            <a:pPr lvl="4" fontAlgn="base"/>
            <a:r>
              <a:rPr lang="en-US" sz="2600" b="1" dirty="0">
                <a:latin typeface="Tahoma" panose="020B0604030504040204" pitchFamily="34" charset="0"/>
                <a:ea typeface="Tahoma" panose="020B0604030504040204" pitchFamily="34" charset="0"/>
                <a:cs typeface="Tahoma" panose="020B0604030504040204" pitchFamily="34" charset="0"/>
              </a:rPr>
              <a:t>Strategic needs </a:t>
            </a:r>
          </a:p>
          <a:p>
            <a:pPr lvl="0" fontAlgn="base"/>
            <a:r>
              <a:rPr lang="en-US" sz="2600" b="1" dirty="0">
                <a:latin typeface="Tahoma" panose="020B0604030504040204" pitchFamily="34" charset="0"/>
                <a:ea typeface="Tahoma" panose="020B0604030504040204" pitchFamily="34" charset="0"/>
                <a:cs typeface="Tahoma" panose="020B0604030504040204" pitchFamily="34" charset="0"/>
              </a:rPr>
              <a:t>Practical needs</a:t>
            </a:r>
            <a:r>
              <a:rPr lang="en-US" sz="2600" dirty="0">
                <a:latin typeface="Tahoma" panose="020B0604030504040204" pitchFamily="34" charset="0"/>
                <a:ea typeface="Tahoma" panose="020B0604030504040204" pitchFamily="34" charset="0"/>
                <a:cs typeface="Tahoma" panose="020B0604030504040204" pitchFamily="34" charset="0"/>
              </a:rPr>
              <a:t> arise from the actual conditions which women and men experience because of the gender roles assigned to them in society. </a:t>
            </a:r>
            <a:r>
              <a:rPr lang="en-US" sz="2600" dirty="0" err="1">
                <a:latin typeface="Tahoma" panose="020B0604030504040204" pitchFamily="34" charset="0"/>
                <a:ea typeface="Tahoma" panose="020B0604030504040204" pitchFamily="34" charset="0"/>
                <a:cs typeface="Tahoma" panose="020B0604030504040204" pitchFamily="34" charset="0"/>
              </a:rPr>
              <a:t>Eg</a:t>
            </a:r>
            <a:r>
              <a:rPr lang="en-US" sz="2600" dirty="0">
                <a:latin typeface="Tahoma" panose="020B0604030504040204" pitchFamily="34" charset="0"/>
                <a:ea typeface="Tahoma" panose="020B0604030504040204" pitchFamily="34" charset="0"/>
                <a:cs typeface="Tahoma" panose="020B0604030504040204" pitchFamily="34" charset="0"/>
              </a:rPr>
              <a:t>. women are seen as mothers and therefore they will require needs such as water, firewood </a:t>
            </a:r>
            <a:r>
              <a:rPr lang="en-US" sz="2600" dirty="0" err="1">
                <a:latin typeface="Tahoma" panose="020B0604030504040204" pitchFamily="34" charset="0"/>
                <a:ea typeface="Tahoma" panose="020B0604030504040204" pitchFamily="34" charset="0"/>
                <a:cs typeface="Tahoma" panose="020B0604030504040204" pitchFamily="34" charset="0"/>
              </a:rPr>
              <a:t>etc</a:t>
            </a:r>
            <a:r>
              <a:rPr lang="en-US" sz="2600" dirty="0">
                <a:latin typeface="Tahoma" panose="020B0604030504040204" pitchFamily="34" charset="0"/>
                <a:ea typeface="Tahoma" panose="020B0604030504040204" pitchFamily="34" charset="0"/>
                <a:cs typeface="Tahoma" panose="020B0604030504040204" pitchFamily="34" charset="0"/>
              </a:rPr>
              <a:t> for them to fulfill these roles </a:t>
            </a:r>
          </a:p>
          <a:p>
            <a:pPr lvl="0" fontAlgn="base"/>
            <a:r>
              <a:rPr lang="en-US" sz="2600" b="1" dirty="0">
                <a:latin typeface="Tahoma" panose="020B0604030504040204" pitchFamily="34" charset="0"/>
                <a:ea typeface="Tahoma" panose="020B0604030504040204" pitchFamily="34" charset="0"/>
                <a:cs typeface="Tahoma" panose="020B0604030504040204" pitchFamily="34" charset="0"/>
              </a:rPr>
              <a:t>Strategic needs </a:t>
            </a:r>
            <a:r>
              <a:rPr lang="en-US" sz="2600" dirty="0">
                <a:latin typeface="Tahoma" panose="020B0604030504040204" pitchFamily="34" charset="0"/>
                <a:ea typeface="Tahoma" panose="020B0604030504040204" pitchFamily="34" charset="0"/>
                <a:cs typeface="Tahoma" panose="020B0604030504040204" pitchFamily="34" charset="0"/>
              </a:rPr>
              <a:t>are the needs required to overcome the subordinate position of one gender to the other in society, and relate to gender empowerment.eg, education, socio-economic empowerment etc. </a:t>
            </a:r>
          </a:p>
          <a:p>
            <a:endParaRPr lang="en-US" dirty="0"/>
          </a:p>
        </p:txBody>
      </p:sp>
    </p:spTree>
    <p:extLst>
      <p:ext uri="{BB962C8B-B14F-4D97-AF65-F5344CB8AC3E}">
        <p14:creationId xmlns:p14="http://schemas.microsoft.com/office/powerpoint/2010/main" val="249812571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1120461"/>
          </a:xfrm>
        </p:spPr>
        <p:txBody>
          <a:bodyPr/>
          <a:lstStyle/>
          <a:p>
            <a:r>
              <a:rPr lang="en-US" b="1" dirty="0" smtClean="0">
                <a:latin typeface="Tahoma" panose="020B0604030504040204" pitchFamily="34" charset="0"/>
                <a:ea typeface="Tahoma" panose="020B0604030504040204" pitchFamily="34" charset="0"/>
                <a:cs typeface="Tahoma" panose="020B0604030504040204" pitchFamily="34" charset="0"/>
              </a:rPr>
              <a:t>Gender Division of labour</a:t>
            </a:r>
            <a:endParaRPr lang="en-US"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0" y="1017430"/>
            <a:ext cx="11353800" cy="5840569"/>
          </a:xfrm>
        </p:spPr>
        <p:txBody>
          <a:bodyPr>
            <a:normAutofit fontScale="92500" lnSpcReduction="10000"/>
          </a:bodyPr>
          <a:lstStyle/>
          <a:p>
            <a:r>
              <a:rPr lang="en-US" b="1" dirty="0">
                <a:latin typeface="Tahoma" panose="020B0604030504040204" pitchFamily="34" charset="0"/>
                <a:ea typeface="Tahoma" panose="020B0604030504040204" pitchFamily="34" charset="0"/>
                <a:cs typeface="Tahoma" panose="020B0604030504040204" pitchFamily="34" charset="0"/>
              </a:rPr>
              <a:t>Gender division of labour: - </a:t>
            </a:r>
            <a:r>
              <a:rPr lang="en-US" dirty="0" smtClean="0">
                <a:latin typeface="Tahoma" panose="020B0604030504040204" pitchFamily="34" charset="0"/>
                <a:ea typeface="Tahoma" panose="020B0604030504040204" pitchFamily="34" charset="0"/>
                <a:cs typeface="Tahoma" panose="020B0604030504040204" pitchFamily="34" charset="0"/>
              </a:rPr>
              <a:t>It </a:t>
            </a:r>
            <a:r>
              <a:rPr lang="en-US" dirty="0">
                <a:latin typeface="Tahoma" panose="020B0604030504040204" pitchFamily="34" charset="0"/>
                <a:ea typeface="Tahoma" panose="020B0604030504040204" pitchFamily="34" charset="0"/>
                <a:cs typeface="Tahoma" panose="020B0604030504040204" pitchFamily="34" charset="0"/>
              </a:rPr>
              <a:t>relates to the different types of work that men and women </a:t>
            </a:r>
            <a:r>
              <a:rPr lang="en-US" dirty="0" smtClean="0">
                <a:latin typeface="Tahoma" panose="020B0604030504040204" pitchFamily="34" charset="0"/>
                <a:ea typeface="Tahoma" panose="020B0604030504040204" pitchFamily="34" charset="0"/>
                <a:cs typeface="Tahoma" panose="020B0604030504040204" pitchFamily="34" charset="0"/>
              </a:rPr>
              <a:t>do. </a:t>
            </a:r>
          </a:p>
          <a:p>
            <a:r>
              <a:rPr lang="en-US" dirty="0" smtClean="0">
                <a:latin typeface="Tahoma" panose="020B0604030504040204" pitchFamily="34" charset="0"/>
                <a:ea typeface="Tahoma" panose="020B0604030504040204" pitchFamily="34" charset="0"/>
                <a:cs typeface="Tahoma" panose="020B0604030504040204" pitchFamily="34" charset="0"/>
              </a:rPr>
              <a:t>Socialization </a:t>
            </a:r>
            <a:r>
              <a:rPr lang="en-US" dirty="0">
                <a:latin typeface="Tahoma" panose="020B0604030504040204" pitchFamily="34" charset="0"/>
                <a:ea typeface="Tahoma" panose="020B0604030504040204" pitchFamily="34" charset="0"/>
                <a:cs typeface="Tahoma" panose="020B0604030504040204" pitchFamily="34" charset="0"/>
              </a:rPr>
              <a:t>and accepted patterns of work within a given context. </a:t>
            </a:r>
            <a:endParaRPr lang="en-US" dirty="0" smtClean="0">
              <a:latin typeface="Tahoma" panose="020B0604030504040204" pitchFamily="34" charset="0"/>
              <a:ea typeface="Tahoma" panose="020B0604030504040204" pitchFamily="34" charset="0"/>
              <a:cs typeface="Tahoma" panose="020B0604030504040204" pitchFamily="34" charset="0"/>
            </a:endParaRPr>
          </a:p>
          <a:p>
            <a:r>
              <a:rPr lang="en-US" dirty="0" smtClean="0">
                <a:latin typeface="Tahoma" panose="020B0604030504040204" pitchFamily="34" charset="0"/>
                <a:ea typeface="Tahoma" panose="020B0604030504040204" pitchFamily="34" charset="0"/>
                <a:cs typeface="Tahoma" panose="020B0604030504040204" pitchFamily="34" charset="0"/>
              </a:rPr>
              <a:t>There are 3 Categories of Division of labour:</a:t>
            </a:r>
          </a:p>
          <a:p>
            <a:r>
              <a:rPr lang="en-US" b="1" dirty="0" smtClean="0">
                <a:latin typeface="Tahoma" panose="020B0604030504040204" pitchFamily="34" charset="0"/>
                <a:ea typeface="Tahoma" panose="020B0604030504040204" pitchFamily="34" charset="0"/>
                <a:cs typeface="Tahoma" panose="020B0604030504040204" pitchFamily="34" charset="0"/>
              </a:rPr>
              <a:t>Productive  ,Reproductive , Community:</a:t>
            </a:r>
          </a:p>
          <a:p>
            <a:r>
              <a:rPr lang="en-GB" altLang="en-US" b="1" dirty="0" smtClean="0">
                <a:latin typeface="Tahoma" panose="020B0604030504040204" pitchFamily="34" charset="0"/>
                <a:ea typeface="Tahoma" panose="020B0604030504040204" pitchFamily="34" charset="0"/>
                <a:cs typeface="Tahoma" panose="020B0604030504040204" pitchFamily="34" charset="0"/>
              </a:rPr>
              <a:t>PRODUCTIVE:</a:t>
            </a:r>
            <a:endParaRPr lang="en-US" altLang="en-US" b="1" dirty="0" smtClean="0">
              <a:latin typeface="Tahoma" panose="020B0604030504040204" pitchFamily="34" charset="0"/>
              <a:ea typeface="Tahoma" panose="020B0604030504040204" pitchFamily="34" charset="0"/>
              <a:cs typeface="Tahoma" panose="020B0604030504040204" pitchFamily="34" charset="0"/>
            </a:endParaRPr>
          </a:p>
          <a:p>
            <a:pPr>
              <a:buNone/>
            </a:pPr>
            <a:r>
              <a:rPr lang="en-GB" altLang="en-US" b="1" dirty="0" smtClean="0">
                <a:latin typeface="Tahoma" panose="020B0604030504040204" pitchFamily="34" charset="0"/>
                <a:ea typeface="Tahoma" panose="020B0604030504040204" pitchFamily="34" charset="0"/>
                <a:cs typeface="Tahoma" panose="020B0604030504040204" pitchFamily="34" charset="0"/>
              </a:rPr>
              <a:t>   </a:t>
            </a:r>
            <a:r>
              <a:rPr lang="en-GB" altLang="en-US" dirty="0">
                <a:latin typeface="Tahoma" panose="020B0604030504040204" pitchFamily="34" charset="0"/>
                <a:ea typeface="Tahoma" panose="020B0604030504040204" pitchFamily="34" charset="0"/>
                <a:cs typeface="Tahoma" panose="020B0604030504040204" pitchFamily="34" charset="0"/>
              </a:rPr>
              <a:t>The production of goods and services for income, trade, or subsistence; tasks that contribute economically to the household and community includes wage-earning, crop and livestock production, handicraft production, marketing, fishing, manufacturing, and construction.</a:t>
            </a:r>
          </a:p>
          <a:p>
            <a:r>
              <a:rPr lang="en-GB" altLang="en-US" b="1" dirty="0" smtClean="0">
                <a:latin typeface="Tahoma" panose="020B0604030504040204" pitchFamily="34" charset="0"/>
                <a:ea typeface="Tahoma" panose="020B0604030504040204" pitchFamily="34" charset="0"/>
                <a:cs typeface="Tahoma" panose="020B0604030504040204" pitchFamily="34" charset="0"/>
              </a:rPr>
              <a:t>REPRODUCTIVE:</a:t>
            </a:r>
            <a:endParaRPr lang="en-US" altLang="en-US" b="1" dirty="0" smtClean="0">
              <a:latin typeface="Tahoma" panose="020B0604030504040204" pitchFamily="34" charset="0"/>
              <a:ea typeface="Tahoma" panose="020B0604030504040204" pitchFamily="34" charset="0"/>
              <a:cs typeface="Tahoma" panose="020B0604030504040204" pitchFamily="34" charset="0"/>
            </a:endParaRPr>
          </a:p>
          <a:p>
            <a:pPr>
              <a:buNone/>
            </a:pPr>
            <a:r>
              <a:rPr lang="en-GB" altLang="en-US" dirty="0" smtClean="0">
                <a:latin typeface="Tahoma" panose="020B0604030504040204" pitchFamily="34" charset="0"/>
                <a:ea typeface="Tahoma" panose="020B0604030504040204" pitchFamily="34" charset="0"/>
                <a:cs typeface="Tahoma" panose="020B0604030504040204" pitchFamily="34" charset="0"/>
              </a:rPr>
              <a:t>   </a:t>
            </a:r>
            <a:r>
              <a:rPr lang="en-GB" altLang="en-US" dirty="0">
                <a:latin typeface="Tahoma" panose="020B0604030504040204" pitchFamily="34" charset="0"/>
                <a:ea typeface="Tahoma" panose="020B0604030504040204" pitchFamily="34" charset="0"/>
                <a:cs typeface="Tahoma" panose="020B0604030504040204" pitchFamily="34" charset="0"/>
              </a:rPr>
              <a:t>The care and maintenance of human life within the household includes childcare, food preparation, collection of water and firewood, cleaning, washing, building and maintaining shelter, and health care.</a:t>
            </a:r>
            <a:endParaRPr lang="en-US" altLang="en-US" b="1" dirty="0">
              <a:latin typeface="Tahoma" panose="020B0604030504040204" pitchFamily="34" charset="0"/>
              <a:ea typeface="Tahoma" panose="020B0604030504040204" pitchFamily="34" charset="0"/>
              <a:cs typeface="Tahoma" panose="020B0604030504040204" pitchFamily="34" charset="0"/>
            </a:endParaRPr>
          </a:p>
          <a:p>
            <a:endParaRPr lang="en-US" dirty="0"/>
          </a:p>
          <a:p>
            <a:endParaRPr lang="en-US" dirty="0"/>
          </a:p>
        </p:txBody>
      </p:sp>
    </p:spTree>
    <p:extLst>
      <p:ext uri="{BB962C8B-B14F-4D97-AF65-F5344CB8AC3E}">
        <p14:creationId xmlns:p14="http://schemas.microsoft.com/office/powerpoint/2010/main" val="21943638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a:xfrm>
            <a:off x="838200" y="1825624"/>
            <a:ext cx="10515600" cy="5032375"/>
          </a:xfrm>
        </p:spPr>
        <p:txBody>
          <a:bodyPr>
            <a:normAutofit fontScale="92500" lnSpcReduction="10000"/>
          </a:bodyPr>
          <a:lstStyle/>
          <a:p>
            <a:r>
              <a:rPr lang="en-GB" altLang="en-US" b="1" dirty="0" smtClean="0">
                <a:latin typeface="Times New Roman" panose="02020603050405020304" pitchFamily="18" charset="0"/>
                <a:cs typeface="Times New Roman" panose="02020603050405020304" pitchFamily="18" charset="0"/>
              </a:rPr>
              <a:t>COMMUNITY</a:t>
            </a:r>
            <a:r>
              <a:rPr lang="en-US" altLang="en-US" b="1" dirty="0" smtClean="0">
                <a:latin typeface="Times New Roman" panose="02020603050405020304" pitchFamily="18" charset="0"/>
                <a:cs typeface="Times New Roman" panose="02020603050405020304" pitchFamily="18" charset="0"/>
              </a:rPr>
              <a:t>:</a:t>
            </a:r>
          </a:p>
          <a:p>
            <a:pPr>
              <a:buNone/>
            </a:pPr>
            <a:r>
              <a:rPr lang="en-GB" altLang="en-US" dirty="0" smtClean="0">
                <a:latin typeface="Times New Roman" panose="02020603050405020304" pitchFamily="18" charset="0"/>
                <a:cs typeface="Times New Roman" panose="02020603050405020304" pitchFamily="18" charset="0"/>
              </a:rPr>
              <a:t>   </a:t>
            </a:r>
            <a:r>
              <a:rPr lang="en-GB" altLang="en-US" dirty="0">
                <a:latin typeface="Tahoma" panose="020B0604030504040204" pitchFamily="34" charset="0"/>
                <a:ea typeface="Tahoma" panose="020B0604030504040204" pitchFamily="34" charset="0"/>
                <a:cs typeface="Tahoma" panose="020B0604030504040204" pitchFamily="34" charset="0"/>
              </a:rPr>
              <a:t>Maintenance and improvement of the community as a whole includes building schools or clinics, planning celebrations, judging disputes, making laws, and advocating for community needs, such as access to water</a:t>
            </a:r>
            <a:r>
              <a:rPr lang="en-GB" altLang="en-US" dirty="0" smtClean="0">
                <a:latin typeface="Tahoma" panose="020B0604030504040204" pitchFamily="34" charset="0"/>
                <a:ea typeface="Tahoma" panose="020B0604030504040204" pitchFamily="34" charset="0"/>
                <a:cs typeface="Tahoma" panose="020B0604030504040204" pitchFamily="34" charset="0"/>
              </a:rPr>
              <a:t>.</a:t>
            </a:r>
          </a:p>
          <a:p>
            <a:r>
              <a:rPr lang="en-US" b="1" dirty="0">
                <a:latin typeface="Tahoma" panose="020B0604030504040204" pitchFamily="34" charset="0"/>
                <a:ea typeface="Tahoma" panose="020B0604030504040204" pitchFamily="34" charset="0"/>
                <a:cs typeface="Tahoma" panose="020B0604030504040204" pitchFamily="34" charset="0"/>
              </a:rPr>
              <a:t>Women’s triple role: - </a:t>
            </a:r>
            <a:endParaRPr lang="en-US" dirty="0">
              <a:latin typeface="Tahoma" panose="020B0604030504040204" pitchFamily="34" charset="0"/>
              <a:ea typeface="Tahoma" panose="020B0604030504040204" pitchFamily="34" charset="0"/>
              <a:cs typeface="Tahoma" panose="020B0604030504040204" pitchFamily="34" charset="0"/>
            </a:endParaRPr>
          </a:p>
          <a:p>
            <a:pPr lvl="0" fontAlgn="base"/>
            <a:r>
              <a:rPr lang="en-US" dirty="0">
                <a:latin typeface="Tahoma" panose="020B0604030504040204" pitchFamily="34" charset="0"/>
                <a:ea typeface="Tahoma" panose="020B0604030504040204" pitchFamily="34" charset="0"/>
                <a:cs typeface="Tahoma" panose="020B0604030504040204" pitchFamily="34" charset="0"/>
              </a:rPr>
              <a:t>Women’s triple role refers to the reproductive, productive and community managing role. The way these forms are valued affects the way women and men set priorities in planning programs or projects.  </a:t>
            </a:r>
          </a:p>
          <a:p>
            <a:pPr lvl="0" fontAlgn="base"/>
            <a:r>
              <a:rPr lang="en-US" dirty="0">
                <a:latin typeface="Tahoma" panose="020B0604030504040204" pitchFamily="34" charset="0"/>
                <a:ea typeface="Tahoma" panose="020B0604030504040204" pitchFamily="34" charset="0"/>
                <a:cs typeface="Tahoma" panose="020B0604030504040204" pitchFamily="34" charset="0"/>
              </a:rPr>
              <a:t>The taking or not taking into consideration of these forms can make or break women’s chances of taking advantage of development opportunities</a:t>
            </a:r>
            <a:r>
              <a:rPr lang="en-US" dirty="0"/>
              <a:t>. </a:t>
            </a:r>
          </a:p>
          <a:p>
            <a:pPr>
              <a:buNone/>
            </a:pPr>
            <a:endParaRPr lang="en-GB" alt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939149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ahoma" panose="020B0604030504040204" pitchFamily="34" charset="0"/>
                <a:ea typeface="Tahoma" panose="020B0604030504040204" pitchFamily="34" charset="0"/>
                <a:cs typeface="Tahoma" panose="020B0604030504040204" pitchFamily="34" charset="0"/>
              </a:rPr>
              <a:t>GENDER ANALYSIS:- </a:t>
            </a:r>
            <a:r>
              <a:rPr lang="en-US" b="1" dirty="0"/>
              <a:t/>
            </a:r>
            <a:br>
              <a:rPr lang="en-US" b="1" dirty="0"/>
            </a:br>
            <a:endParaRPr lang="en-US" dirty="0"/>
          </a:p>
        </p:txBody>
      </p:sp>
      <p:sp>
        <p:nvSpPr>
          <p:cNvPr id="3" name="Content Placeholder 2"/>
          <p:cNvSpPr>
            <a:spLocks noGrp="1"/>
          </p:cNvSpPr>
          <p:nvPr>
            <p:ph idx="1"/>
          </p:nvPr>
        </p:nvSpPr>
        <p:spPr>
          <a:xfrm>
            <a:off x="0" y="1068946"/>
            <a:ext cx="11353800" cy="5789054"/>
          </a:xfrm>
        </p:spPr>
        <p:txBody>
          <a:bodyPr>
            <a:normAutofit lnSpcReduction="10000"/>
          </a:bodyPr>
          <a:lstStyle/>
          <a:p>
            <a:pPr lvl="0" fontAlgn="base"/>
            <a:r>
              <a:rPr lang="en-US" dirty="0" smtClean="0">
                <a:latin typeface="Tahoma" panose="020B0604030504040204" pitchFamily="34" charset="0"/>
                <a:ea typeface="Tahoma" panose="020B0604030504040204" pitchFamily="34" charset="0"/>
                <a:cs typeface="Tahoma" panose="020B0604030504040204" pitchFamily="34" charset="0"/>
              </a:rPr>
              <a:t>A </a:t>
            </a:r>
            <a:r>
              <a:rPr lang="en-US" dirty="0">
                <a:latin typeface="Tahoma" panose="020B0604030504040204" pitchFamily="34" charset="0"/>
                <a:ea typeface="Tahoma" panose="020B0604030504040204" pitchFamily="34" charset="0"/>
                <a:cs typeface="Tahoma" panose="020B0604030504040204" pitchFamily="34" charset="0"/>
              </a:rPr>
              <a:t>systematic way of understanding the roles of both men and women within a given context/society.  </a:t>
            </a:r>
          </a:p>
          <a:p>
            <a:pPr lvl="0" fontAlgn="base"/>
            <a:r>
              <a:rPr lang="en-US" dirty="0">
                <a:latin typeface="Tahoma" panose="020B0604030504040204" pitchFamily="34" charset="0"/>
                <a:ea typeface="Tahoma" panose="020B0604030504040204" pitchFamily="34" charset="0"/>
                <a:cs typeface="Tahoma" panose="020B0604030504040204" pitchFamily="34" charset="0"/>
              </a:rPr>
              <a:t>It is a close examination of a problem or situation in order to identify the gender issues. </a:t>
            </a:r>
          </a:p>
          <a:p>
            <a:pPr lvl="0" fontAlgn="base"/>
            <a:r>
              <a:rPr lang="en-US" dirty="0">
                <a:latin typeface="Tahoma" panose="020B0604030504040204" pitchFamily="34" charset="0"/>
                <a:ea typeface="Tahoma" panose="020B0604030504040204" pitchFamily="34" charset="0"/>
                <a:cs typeface="Tahoma" panose="020B0604030504040204" pitchFamily="34" charset="0"/>
              </a:rPr>
              <a:t>Gender analysis refers to the variety methods used to understand the relationship between men and women, their access to resources, their activities, and the constraints they face relative to each other. </a:t>
            </a:r>
          </a:p>
          <a:p>
            <a:pPr lvl="0" fontAlgn="base"/>
            <a:r>
              <a:rPr lang="en-US" dirty="0">
                <a:latin typeface="Tahoma" panose="020B0604030504040204" pitchFamily="34" charset="0"/>
                <a:ea typeface="Tahoma" panose="020B0604030504040204" pitchFamily="34" charset="0"/>
                <a:cs typeface="Tahoma" panose="020B0604030504040204" pitchFamily="34" charset="0"/>
              </a:rPr>
              <a:t>It is a methodology for collecting and processing information about gender. It provides disaggregated data by sex, and an understanding of the social construction of gender roles, and how labour is divided and valued.  </a:t>
            </a:r>
          </a:p>
          <a:p>
            <a:pPr lvl="0" fontAlgn="base"/>
            <a:r>
              <a:rPr lang="en-US" dirty="0">
                <a:latin typeface="Tahoma" panose="020B0604030504040204" pitchFamily="34" charset="0"/>
                <a:ea typeface="Tahoma" panose="020B0604030504040204" pitchFamily="34" charset="0"/>
                <a:cs typeface="Tahoma" panose="020B0604030504040204" pitchFamily="34" charset="0"/>
              </a:rPr>
              <a:t>Gender analysis in health often highlights how inequalities disadvantage women’s health, the constraints women face to attain health and ways to address and overcome them. </a:t>
            </a:r>
          </a:p>
          <a:p>
            <a:endParaRPr lang="en-US" dirty="0"/>
          </a:p>
        </p:txBody>
      </p:sp>
    </p:spTree>
    <p:extLst>
      <p:ext uri="{BB962C8B-B14F-4D97-AF65-F5344CB8AC3E}">
        <p14:creationId xmlns:p14="http://schemas.microsoft.com/office/powerpoint/2010/main" val="18369813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3032"/>
            <a:ext cx="11353800" cy="759854"/>
          </a:xfrm>
        </p:spPr>
        <p:txBody>
          <a:bodyPr/>
          <a:lstStyle/>
          <a:p>
            <a:r>
              <a:rPr lang="en-US" dirty="0" smtClean="0"/>
              <a:t>CT</a:t>
            </a:r>
            <a:endParaRPr lang="en-US" dirty="0"/>
          </a:p>
        </p:txBody>
      </p:sp>
      <p:sp>
        <p:nvSpPr>
          <p:cNvPr id="3" name="Content Placeholder 2"/>
          <p:cNvSpPr>
            <a:spLocks noGrp="1"/>
          </p:cNvSpPr>
          <p:nvPr>
            <p:ph idx="1"/>
          </p:nvPr>
        </p:nvSpPr>
        <p:spPr>
          <a:xfrm>
            <a:off x="0" y="721216"/>
            <a:ext cx="11353800" cy="6136783"/>
          </a:xfrm>
        </p:spPr>
        <p:txBody>
          <a:bodyPr>
            <a:normAutofit lnSpcReduction="10000"/>
          </a:bodyPr>
          <a:lstStyle/>
          <a:p>
            <a:r>
              <a:rPr lang="en-GB" altLang="en-US" sz="2600" dirty="0">
                <a:latin typeface="Tahoma" panose="020B0604030504040204" pitchFamily="34" charset="0"/>
                <a:ea typeface="Tahoma" panose="020B0604030504040204" pitchFamily="34" charset="0"/>
                <a:cs typeface="Tahoma" panose="020B0604030504040204" pitchFamily="34" charset="0"/>
              </a:rPr>
              <a:t>Is a systematic way of exploring the current and potential roles and responsibilities of men and women and their access to and control over resources and benefits within a particular setting. Gender analysis is carried out because of the following:- </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r>
              <a:rPr lang="en-GB" altLang="en-US" sz="2600" dirty="0">
                <a:latin typeface="Tahoma" panose="020B0604030504040204" pitchFamily="34" charset="0"/>
                <a:ea typeface="Tahoma" panose="020B0604030504040204" pitchFamily="34" charset="0"/>
                <a:cs typeface="Tahoma" panose="020B0604030504040204" pitchFamily="34" charset="0"/>
              </a:rPr>
              <a:t>Helps ensure that both women and men participate in and benefit from development.</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r>
              <a:rPr lang="en-GB" altLang="en-US" sz="2600" dirty="0">
                <a:latin typeface="Tahoma" panose="020B0604030504040204" pitchFamily="34" charset="0"/>
                <a:ea typeface="Tahoma" panose="020B0604030504040204" pitchFamily="34" charset="0"/>
                <a:cs typeface="Tahoma" panose="020B0604030504040204" pitchFamily="34" charset="0"/>
              </a:rPr>
              <a:t>Looks for the root causes of gender inequality and enables us to address them</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r>
              <a:rPr lang="en-GB" altLang="en-US" sz="2600" dirty="0">
                <a:latin typeface="Tahoma" panose="020B0604030504040204" pitchFamily="34" charset="0"/>
                <a:ea typeface="Tahoma" panose="020B0604030504040204" pitchFamily="34" charset="0"/>
                <a:cs typeface="Tahoma" panose="020B0604030504040204" pitchFamily="34" charset="0"/>
              </a:rPr>
              <a:t>Look at equity of impact</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r>
              <a:rPr lang="en-GB" altLang="en-US" sz="2600" dirty="0">
                <a:latin typeface="Tahoma" panose="020B0604030504040204" pitchFamily="34" charset="0"/>
                <a:ea typeface="Tahoma" panose="020B0604030504040204" pitchFamily="34" charset="0"/>
                <a:cs typeface="Tahoma" panose="020B0604030504040204" pitchFamily="34" charset="0"/>
              </a:rPr>
              <a:t>Focuses on transforming attitudes and practices to bring about change</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r>
              <a:rPr lang="en-GB" altLang="en-US" sz="2600" dirty="0">
                <a:latin typeface="Tahoma" panose="020B0604030504040204" pitchFamily="34" charset="0"/>
                <a:ea typeface="Tahoma" panose="020B0604030504040204" pitchFamily="34" charset="0"/>
                <a:cs typeface="Tahoma" panose="020B0604030504040204" pitchFamily="34" charset="0"/>
              </a:rPr>
              <a:t>Helps ensure that traditional power imbalances do not work against women and men advancement</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r>
              <a:rPr lang="en-GB" altLang="en-US" sz="2600" dirty="0">
                <a:latin typeface="Tahoma" panose="020B0604030504040204" pitchFamily="34" charset="0"/>
                <a:ea typeface="Tahoma" panose="020B0604030504040204" pitchFamily="34" charset="0"/>
                <a:cs typeface="Tahoma" panose="020B0604030504040204" pitchFamily="34" charset="0"/>
              </a:rPr>
              <a:t>Enhances effectiveness of RH activities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r>
              <a:rPr lang="en-GB" altLang="en-US" sz="2600" dirty="0">
                <a:latin typeface="Tahoma" panose="020B0604030504040204" pitchFamily="34" charset="0"/>
                <a:ea typeface="Tahoma" panose="020B0604030504040204" pitchFamily="34" charset="0"/>
                <a:cs typeface="Tahoma" panose="020B0604030504040204" pitchFamily="34" charset="0"/>
              </a:rPr>
              <a:t>Ensures long-term sustainability by addressing underlying obstacles to development.</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40533185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73487"/>
            <a:ext cx="11353800" cy="1107583"/>
          </a:xfrm>
        </p:spPr>
        <p:txBody>
          <a:bodyPr>
            <a:normAutofit fontScale="90000"/>
          </a:bodyPr>
          <a:lstStyle/>
          <a:p>
            <a:r>
              <a:rPr lang="en-US" b="1" dirty="0" smtClean="0">
                <a:latin typeface="Tahoma" panose="020B0604030504040204" pitchFamily="34" charset="0"/>
                <a:ea typeface="Tahoma" panose="020B0604030504040204" pitchFamily="34" charset="0"/>
                <a:cs typeface="Tahoma" panose="020B0604030504040204" pitchFamily="34" charset="0"/>
              </a:rPr>
              <a:t/>
            </a:r>
            <a:br>
              <a:rPr lang="en-US" b="1" dirty="0" smtClean="0">
                <a:latin typeface="Tahoma" panose="020B0604030504040204" pitchFamily="34" charset="0"/>
                <a:ea typeface="Tahoma" panose="020B0604030504040204" pitchFamily="34" charset="0"/>
                <a:cs typeface="Tahoma" panose="020B0604030504040204" pitchFamily="34" charset="0"/>
              </a:rPr>
            </a:br>
            <a:r>
              <a:rPr lang="en-US" b="1" dirty="0" smtClean="0">
                <a:latin typeface="Tahoma" panose="020B0604030504040204" pitchFamily="34" charset="0"/>
                <a:ea typeface="Tahoma" panose="020B0604030504040204" pitchFamily="34" charset="0"/>
                <a:cs typeface="Tahoma" panose="020B0604030504040204" pitchFamily="34" charset="0"/>
              </a:rPr>
              <a:t/>
            </a:r>
            <a:br>
              <a:rPr lang="en-US" b="1" dirty="0" smtClean="0">
                <a:latin typeface="Tahoma" panose="020B0604030504040204" pitchFamily="34" charset="0"/>
                <a:ea typeface="Tahoma" panose="020B0604030504040204" pitchFamily="34" charset="0"/>
                <a:cs typeface="Tahoma" panose="020B0604030504040204" pitchFamily="34" charset="0"/>
              </a:rPr>
            </a:br>
            <a:r>
              <a:rPr lang="en-US" b="1" dirty="0" smtClean="0">
                <a:latin typeface="Tahoma" panose="020B0604030504040204" pitchFamily="34" charset="0"/>
                <a:ea typeface="Tahoma" panose="020B0604030504040204" pitchFamily="34" charset="0"/>
                <a:cs typeface="Tahoma" panose="020B0604030504040204" pitchFamily="34" charset="0"/>
              </a:rPr>
              <a:t>Steps </a:t>
            </a:r>
            <a:r>
              <a:rPr lang="en-US" b="1" dirty="0">
                <a:latin typeface="Tahoma" panose="020B0604030504040204" pitchFamily="34" charset="0"/>
                <a:ea typeface="Tahoma" panose="020B0604030504040204" pitchFamily="34" charset="0"/>
                <a:cs typeface="Tahoma" panose="020B0604030504040204" pitchFamily="34" charset="0"/>
              </a:rPr>
              <a:t>in gender analysis: </a:t>
            </a:r>
            <a:r>
              <a:rPr lang="en-US" b="1" dirty="0"/>
              <a:t>- </a:t>
            </a:r>
            <a:r>
              <a:rPr lang="en-US" dirty="0"/>
              <a:t/>
            </a:r>
            <a:br>
              <a:rPr lang="en-US" dirty="0"/>
            </a:br>
            <a:endParaRPr lang="en-US" dirty="0"/>
          </a:p>
        </p:txBody>
      </p:sp>
      <p:sp>
        <p:nvSpPr>
          <p:cNvPr id="3" name="Content Placeholder 2"/>
          <p:cNvSpPr>
            <a:spLocks noGrp="1"/>
          </p:cNvSpPr>
          <p:nvPr>
            <p:ph idx="1"/>
          </p:nvPr>
        </p:nvSpPr>
        <p:spPr>
          <a:xfrm>
            <a:off x="0" y="837126"/>
            <a:ext cx="11353800" cy="6020873"/>
          </a:xfrm>
        </p:spPr>
        <p:txBody>
          <a:bodyPr>
            <a:normAutofit/>
          </a:bodyPr>
          <a:lstStyle/>
          <a:p>
            <a:pPr lvl="0" fontAlgn="base"/>
            <a:r>
              <a:rPr lang="en-US" dirty="0" smtClean="0">
                <a:latin typeface="Tahoma" panose="020B0604030504040204" pitchFamily="34" charset="0"/>
                <a:ea typeface="Tahoma" panose="020B0604030504040204" pitchFamily="34" charset="0"/>
                <a:cs typeface="Tahoma" panose="020B0604030504040204" pitchFamily="34" charset="0"/>
              </a:rPr>
              <a:t>STEP </a:t>
            </a:r>
            <a:r>
              <a:rPr lang="en-US" dirty="0">
                <a:latin typeface="Tahoma" panose="020B0604030504040204" pitchFamily="34" charset="0"/>
                <a:ea typeface="Tahoma" panose="020B0604030504040204" pitchFamily="34" charset="0"/>
                <a:cs typeface="Tahoma" panose="020B0604030504040204" pitchFamily="34" charset="0"/>
              </a:rPr>
              <a:t>1 - Identifying, defining and refining the issue. </a:t>
            </a:r>
          </a:p>
          <a:p>
            <a:pPr lvl="0" fontAlgn="base"/>
            <a:r>
              <a:rPr lang="en-US" dirty="0">
                <a:latin typeface="Tahoma" panose="020B0604030504040204" pitchFamily="34" charset="0"/>
                <a:ea typeface="Tahoma" panose="020B0604030504040204" pitchFamily="34" charset="0"/>
                <a:cs typeface="Tahoma" panose="020B0604030504040204" pitchFamily="34" charset="0"/>
              </a:rPr>
              <a:t>STEP 2 - Defining desired goals and anticipated outcomes </a:t>
            </a:r>
          </a:p>
          <a:p>
            <a:pPr lvl="0" fontAlgn="base"/>
            <a:r>
              <a:rPr lang="en-US" dirty="0">
                <a:latin typeface="Tahoma" panose="020B0604030504040204" pitchFamily="34" charset="0"/>
                <a:ea typeface="Tahoma" panose="020B0604030504040204" pitchFamily="34" charset="0"/>
                <a:cs typeface="Tahoma" panose="020B0604030504040204" pitchFamily="34" charset="0"/>
              </a:rPr>
              <a:t>STEP 3 - Defining the information and consultation inputs </a:t>
            </a:r>
          </a:p>
          <a:p>
            <a:pPr lvl="0" fontAlgn="base"/>
            <a:r>
              <a:rPr lang="en-US" dirty="0">
                <a:latin typeface="Tahoma" panose="020B0604030504040204" pitchFamily="34" charset="0"/>
                <a:ea typeface="Tahoma" panose="020B0604030504040204" pitchFamily="34" charset="0"/>
                <a:cs typeface="Tahoma" panose="020B0604030504040204" pitchFamily="34" charset="0"/>
              </a:rPr>
              <a:t>STEP 4 - Conducting research  </a:t>
            </a:r>
          </a:p>
          <a:p>
            <a:pPr lvl="0" fontAlgn="base"/>
            <a:r>
              <a:rPr lang="en-US" dirty="0">
                <a:latin typeface="Tahoma" panose="020B0604030504040204" pitchFamily="34" charset="0"/>
                <a:ea typeface="Tahoma" panose="020B0604030504040204" pitchFamily="34" charset="0"/>
                <a:cs typeface="Tahoma" panose="020B0604030504040204" pitchFamily="34" charset="0"/>
              </a:rPr>
              <a:t>STEP 5 - Developing and analyzing options  </a:t>
            </a:r>
          </a:p>
          <a:p>
            <a:pPr lvl="0" fontAlgn="base"/>
            <a:r>
              <a:rPr lang="en-US" dirty="0">
                <a:latin typeface="Tahoma" panose="020B0604030504040204" pitchFamily="34" charset="0"/>
                <a:ea typeface="Tahoma" panose="020B0604030504040204" pitchFamily="34" charset="0"/>
                <a:cs typeface="Tahoma" panose="020B0604030504040204" pitchFamily="34" charset="0"/>
              </a:rPr>
              <a:t>Step 6 - Making recommendations  </a:t>
            </a:r>
          </a:p>
          <a:p>
            <a:pPr lvl="0" fontAlgn="base"/>
            <a:r>
              <a:rPr lang="en-US" dirty="0">
                <a:latin typeface="Tahoma" panose="020B0604030504040204" pitchFamily="34" charset="0"/>
                <a:ea typeface="Tahoma" panose="020B0604030504040204" pitchFamily="34" charset="0"/>
                <a:cs typeface="Tahoma" panose="020B0604030504040204" pitchFamily="34" charset="0"/>
              </a:rPr>
              <a:t>STEP 7 - Communicating policy  </a:t>
            </a:r>
          </a:p>
          <a:p>
            <a:pPr lvl="0" fontAlgn="base"/>
            <a:r>
              <a:rPr lang="en-US" dirty="0">
                <a:latin typeface="Tahoma" panose="020B0604030504040204" pitchFamily="34" charset="0"/>
                <a:ea typeface="Tahoma" panose="020B0604030504040204" pitchFamily="34" charset="0"/>
                <a:cs typeface="Tahoma" panose="020B0604030504040204" pitchFamily="34" charset="0"/>
              </a:rPr>
              <a:t>STEP 8 - Assessing the quality of analysis  </a:t>
            </a:r>
            <a:endParaRPr lang="en-US" dirty="0" smtClean="0">
              <a:latin typeface="Tahoma" panose="020B0604030504040204" pitchFamily="34" charset="0"/>
              <a:ea typeface="Tahoma" panose="020B0604030504040204" pitchFamily="34" charset="0"/>
              <a:cs typeface="Tahoma" panose="020B0604030504040204" pitchFamily="34" charset="0"/>
            </a:endParaRPr>
          </a:p>
          <a:p>
            <a:pPr lvl="0" fontAlgn="base"/>
            <a:r>
              <a:rPr lang="en-US" b="1" dirty="0" smtClean="0">
                <a:latin typeface="Tahoma" panose="020B0604030504040204" pitchFamily="34" charset="0"/>
                <a:ea typeface="Tahoma" panose="020B0604030504040204" pitchFamily="34" charset="0"/>
                <a:cs typeface="Tahoma" panose="020B0604030504040204" pitchFamily="34" charset="0"/>
              </a:rPr>
              <a:t>GROUP DISCUSSION OF EACH STEP</a:t>
            </a:r>
            <a:endParaRPr lang="en-US" b="1"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19161750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1690688"/>
          </a:xfrm>
        </p:spPr>
        <p:txBody>
          <a:bodyPr>
            <a:normAutofit fontScale="90000"/>
          </a:bodyPr>
          <a:lstStyle/>
          <a:p>
            <a:r>
              <a:rPr lang="en-US" b="1" dirty="0" smtClean="0"/>
              <a:t/>
            </a:r>
            <a:br>
              <a:rPr lang="en-US" b="1" dirty="0" smtClean="0"/>
            </a:br>
            <a:r>
              <a:rPr lang="en-US" b="1" dirty="0" smtClean="0">
                <a:latin typeface="Tahoma" panose="020B0604030504040204" pitchFamily="34" charset="0"/>
                <a:ea typeface="Tahoma" panose="020B0604030504040204" pitchFamily="34" charset="0"/>
                <a:cs typeface="Tahoma" panose="020B0604030504040204" pitchFamily="34" charset="0"/>
              </a:rPr>
              <a:t>Other </a:t>
            </a:r>
            <a:r>
              <a:rPr lang="en-US" b="1" dirty="0">
                <a:latin typeface="Tahoma" panose="020B0604030504040204" pitchFamily="34" charset="0"/>
                <a:ea typeface="Tahoma" panose="020B0604030504040204" pitchFamily="34" charset="0"/>
                <a:cs typeface="Tahoma" panose="020B0604030504040204" pitchFamily="34" charset="0"/>
              </a:rPr>
              <a:t>things to consider when conducting gender analysis </a:t>
            </a:r>
            <a:r>
              <a:rPr lang="en-US" dirty="0"/>
              <a:t/>
            </a:r>
            <a:br>
              <a:rPr lang="en-US" dirty="0"/>
            </a:br>
            <a:endParaRPr lang="en-US" dirty="0"/>
          </a:p>
        </p:txBody>
      </p:sp>
      <p:sp>
        <p:nvSpPr>
          <p:cNvPr id="3" name="Content Placeholder 2"/>
          <p:cNvSpPr>
            <a:spLocks noGrp="1"/>
          </p:cNvSpPr>
          <p:nvPr>
            <p:ph idx="1"/>
          </p:nvPr>
        </p:nvSpPr>
        <p:spPr>
          <a:xfrm>
            <a:off x="0" y="1825624"/>
            <a:ext cx="11353800" cy="5032375"/>
          </a:xfrm>
        </p:spPr>
        <p:txBody>
          <a:bodyPr>
            <a:normAutofit fontScale="92500"/>
          </a:bodyPr>
          <a:lstStyle/>
          <a:p>
            <a:pPr lvl="0" fontAlgn="base"/>
            <a:r>
              <a:rPr lang="en-US" dirty="0" smtClean="0">
                <a:latin typeface="Tahoma" panose="020B0604030504040204" pitchFamily="34" charset="0"/>
                <a:ea typeface="Tahoma" panose="020B0604030504040204" pitchFamily="34" charset="0"/>
                <a:cs typeface="Tahoma" panose="020B0604030504040204" pitchFamily="34" charset="0"/>
              </a:rPr>
              <a:t>When </a:t>
            </a:r>
            <a:r>
              <a:rPr lang="en-US" dirty="0">
                <a:latin typeface="Tahoma" panose="020B0604030504040204" pitchFamily="34" charset="0"/>
                <a:ea typeface="Tahoma" panose="020B0604030504040204" pitchFamily="34" charset="0"/>
                <a:cs typeface="Tahoma" panose="020B0604030504040204" pitchFamily="34" charset="0"/>
              </a:rPr>
              <a:t>conducting gender analysis, you should look at gender issues in the following </a:t>
            </a:r>
            <a:r>
              <a:rPr lang="en-US" dirty="0" smtClean="0">
                <a:latin typeface="Tahoma" panose="020B0604030504040204" pitchFamily="34" charset="0"/>
                <a:ea typeface="Tahoma" panose="020B0604030504040204" pitchFamily="34" charset="0"/>
                <a:cs typeface="Tahoma" panose="020B0604030504040204" pitchFamily="34" charset="0"/>
              </a:rPr>
              <a:t>context: </a:t>
            </a:r>
            <a:endParaRPr lang="en-US" dirty="0">
              <a:latin typeface="Tahoma" panose="020B0604030504040204" pitchFamily="34" charset="0"/>
              <a:ea typeface="Tahoma" panose="020B0604030504040204" pitchFamily="34" charset="0"/>
              <a:cs typeface="Tahoma" panose="020B0604030504040204" pitchFamily="34" charset="0"/>
            </a:endParaRPr>
          </a:p>
          <a:p>
            <a:pPr lvl="1" fontAlgn="base"/>
            <a:r>
              <a:rPr lang="en-US" b="1" dirty="0">
                <a:latin typeface="Tahoma" panose="020B0604030504040204" pitchFamily="34" charset="0"/>
                <a:ea typeface="Tahoma" panose="020B0604030504040204" pitchFamily="34" charset="0"/>
                <a:cs typeface="Tahoma" panose="020B0604030504040204" pitchFamily="34" charset="0"/>
              </a:rPr>
              <a:t>Influencing factors: </a:t>
            </a:r>
            <a:r>
              <a:rPr lang="en-US" dirty="0">
                <a:latin typeface="Tahoma" panose="020B0604030504040204" pitchFamily="34" charset="0"/>
                <a:ea typeface="Tahoma" panose="020B0604030504040204" pitchFamily="34" charset="0"/>
                <a:cs typeface="Tahoma" panose="020B0604030504040204" pitchFamily="34" charset="0"/>
              </a:rPr>
              <a:t>social, economical, political, environment, legal, cultural, etc.  </a:t>
            </a:r>
          </a:p>
          <a:p>
            <a:pPr lvl="1" fontAlgn="base"/>
            <a:r>
              <a:rPr lang="en-US" b="1" dirty="0">
                <a:latin typeface="Tahoma" panose="020B0604030504040204" pitchFamily="34" charset="0"/>
                <a:ea typeface="Tahoma" panose="020B0604030504040204" pitchFamily="34" charset="0"/>
                <a:cs typeface="Tahoma" panose="020B0604030504040204" pitchFamily="34" charset="0"/>
              </a:rPr>
              <a:t>Gender division of labour/roles: </a:t>
            </a:r>
            <a:r>
              <a:rPr lang="en-US" dirty="0">
                <a:latin typeface="Tahoma" panose="020B0604030504040204" pitchFamily="34" charset="0"/>
                <a:ea typeface="Tahoma" panose="020B0604030504040204" pitchFamily="34" charset="0"/>
                <a:cs typeface="Tahoma" panose="020B0604030504040204" pitchFamily="34" charset="0"/>
              </a:rPr>
              <a:t>seasonal distribution, time use, workload, reproductive/productive, community management/policies, paid/unpaid. </a:t>
            </a:r>
          </a:p>
          <a:p>
            <a:pPr lvl="1" fontAlgn="base"/>
            <a:r>
              <a:rPr lang="en-US" b="1" dirty="0">
                <a:latin typeface="Tahoma" panose="020B0604030504040204" pitchFamily="34" charset="0"/>
                <a:ea typeface="Tahoma" panose="020B0604030504040204" pitchFamily="34" charset="0"/>
                <a:cs typeface="Tahoma" panose="020B0604030504040204" pitchFamily="34" charset="0"/>
              </a:rPr>
              <a:t>Access to/control over resources: </a:t>
            </a:r>
            <a:r>
              <a:rPr lang="en-US" dirty="0">
                <a:latin typeface="Tahoma" panose="020B0604030504040204" pitchFamily="34" charset="0"/>
                <a:ea typeface="Tahoma" panose="020B0604030504040204" pitchFamily="34" charset="0"/>
                <a:cs typeface="Tahoma" panose="020B0604030504040204" pitchFamily="34" charset="0"/>
              </a:rPr>
              <a:t>natural, physical, market </a:t>
            </a:r>
          </a:p>
          <a:p>
            <a:pPr lvl="1" fontAlgn="base"/>
            <a:r>
              <a:rPr lang="en-US" b="1" dirty="0">
                <a:latin typeface="Tahoma" panose="020B0604030504040204" pitchFamily="34" charset="0"/>
                <a:ea typeface="Tahoma" panose="020B0604030504040204" pitchFamily="34" charset="0"/>
                <a:cs typeface="Tahoma" panose="020B0604030504040204" pitchFamily="34" charset="0"/>
              </a:rPr>
              <a:t>Decision-making capacity: </a:t>
            </a:r>
            <a:r>
              <a:rPr lang="en-US" dirty="0">
                <a:latin typeface="Tahoma" panose="020B0604030504040204" pitchFamily="34" charset="0"/>
                <a:ea typeface="Tahoma" panose="020B0604030504040204" pitchFamily="34" charset="0"/>
                <a:cs typeface="Tahoma" panose="020B0604030504040204" pitchFamily="34" charset="0"/>
              </a:rPr>
              <a:t>household level political level, community and formal and informal community organizations. </a:t>
            </a:r>
          </a:p>
          <a:p>
            <a:pPr lvl="1" fontAlgn="base"/>
            <a:r>
              <a:rPr lang="en-US" b="1" dirty="0">
                <a:latin typeface="Tahoma" panose="020B0604030504040204" pitchFamily="34" charset="0"/>
                <a:ea typeface="Tahoma" panose="020B0604030504040204" pitchFamily="34" charset="0"/>
                <a:cs typeface="Tahoma" panose="020B0604030504040204" pitchFamily="34" charset="0"/>
              </a:rPr>
              <a:t>Gender needs: </a:t>
            </a:r>
            <a:r>
              <a:rPr lang="en-US" dirty="0">
                <a:latin typeface="Tahoma" panose="020B0604030504040204" pitchFamily="34" charset="0"/>
                <a:ea typeface="Tahoma" panose="020B0604030504040204" pitchFamily="34" charset="0"/>
                <a:cs typeface="Tahoma" panose="020B0604030504040204" pitchFamily="34" charset="0"/>
              </a:rPr>
              <a:t>practical and strategic needs. </a:t>
            </a:r>
          </a:p>
          <a:p>
            <a:pPr lvl="1" fontAlgn="base"/>
            <a:r>
              <a:rPr lang="en-US" b="1" dirty="0">
                <a:latin typeface="Tahoma" panose="020B0604030504040204" pitchFamily="34" charset="0"/>
                <a:ea typeface="Tahoma" panose="020B0604030504040204" pitchFamily="34" charset="0"/>
                <a:cs typeface="Tahoma" panose="020B0604030504040204" pitchFamily="34" charset="0"/>
              </a:rPr>
              <a:t>Institutional policies and structures: </a:t>
            </a:r>
            <a:r>
              <a:rPr lang="en-US" dirty="0">
                <a:latin typeface="Tahoma" panose="020B0604030504040204" pitchFamily="34" charset="0"/>
                <a:ea typeface="Tahoma" panose="020B0604030504040204" pitchFamily="34" charset="0"/>
                <a:cs typeface="Tahoma" panose="020B0604030504040204" pitchFamily="34" charset="0"/>
              </a:rPr>
              <a:t>policy and services organizational structure staff qualifications/personnel  </a:t>
            </a:r>
          </a:p>
          <a:p>
            <a:pPr lvl="1" fontAlgn="base"/>
            <a:r>
              <a:rPr lang="en-US" b="1" dirty="0">
                <a:latin typeface="Tahoma" panose="020B0604030504040204" pitchFamily="34" charset="0"/>
                <a:ea typeface="Tahoma" panose="020B0604030504040204" pitchFamily="34" charset="0"/>
                <a:cs typeface="Tahoma" panose="020B0604030504040204" pitchFamily="34" charset="0"/>
              </a:rPr>
              <a:t>Policy approach: </a:t>
            </a:r>
            <a:r>
              <a:rPr lang="en-US" dirty="0">
                <a:latin typeface="Tahoma" panose="020B0604030504040204" pitchFamily="34" charset="0"/>
                <a:ea typeface="Tahoma" panose="020B0604030504040204" pitchFamily="34" charset="0"/>
                <a:cs typeface="Tahoma" panose="020B0604030504040204" pitchFamily="34" charset="0"/>
              </a:rPr>
              <a:t>welfare, equity, anti-poverty, efficiency empowerment </a:t>
            </a:r>
          </a:p>
          <a:p>
            <a:pPr lvl="1" fontAlgn="base"/>
            <a:r>
              <a:rPr lang="en-US" b="1" dirty="0">
                <a:latin typeface="Tahoma" panose="020B0604030504040204" pitchFamily="34" charset="0"/>
                <a:ea typeface="Tahoma" panose="020B0604030504040204" pitchFamily="34" charset="0"/>
                <a:cs typeface="Tahoma" panose="020B0604030504040204" pitchFamily="34" charset="0"/>
              </a:rPr>
              <a:t>Level of participation </a:t>
            </a:r>
            <a:r>
              <a:rPr lang="en-US" dirty="0">
                <a:latin typeface="Tahoma" panose="020B0604030504040204" pitchFamily="34" charset="0"/>
                <a:ea typeface="Tahoma" panose="020B0604030504040204" pitchFamily="34" charset="0"/>
                <a:cs typeface="Tahoma" panose="020B0604030504040204" pitchFamily="34" charset="0"/>
              </a:rPr>
              <a:t>:Decision making, enjoyment of benefits, contribution of labour </a:t>
            </a:r>
          </a:p>
          <a:p>
            <a:endParaRPr lang="en-US" dirty="0"/>
          </a:p>
        </p:txBody>
      </p:sp>
    </p:spTree>
    <p:extLst>
      <p:ext uri="{BB962C8B-B14F-4D97-AF65-F5344CB8AC3E}">
        <p14:creationId xmlns:p14="http://schemas.microsoft.com/office/powerpoint/2010/main" val="28535308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3031"/>
            <a:ext cx="11353800" cy="1223493"/>
          </a:xfrm>
        </p:spPr>
        <p:txBody>
          <a:bodyPr>
            <a:normAutofit fontScale="90000"/>
          </a:bodyPr>
          <a:lstStyle/>
          <a:p>
            <a:r>
              <a:rPr lang="en-US" b="1" dirty="0">
                <a:latin typeface="Tahoma" panose="020B0604030504040204" pitchFamily="34" charset="0"/>
                <a:ea typeface="Tahoma" panose="020B0604030504040204" pitchFamily="34" charset="0"/>
                <a:cs typeface="Tahoma" panose="020B0604030504040204" pitchFamily="34" charset="0"/>
              </a:rPr>
              <a:t>Gender analysis frameworks</a:t>
            </a:r>
            <a:r>
              <a:rPr lang="en-US" b="1" dirty="0"/>
              <a:t> </a:t>
            </a:r>
            <a:r>
              <a:rPr lang="en-US" dirty="0"/>
              <a:t/>
            </a:r>
            <a:br>
              <a:rPr lang="en-US" dirty="0"/>
            </a:br>
            <a:endParaRPr lang="en-US" dirty="0"/>
          </a:p>
        </p:txBody>
      </p:sp>
      <p:sp>
        <p:nvSpPr>
          <p:cNvPr id="3" name="Content Placeholder 2"/>
          <p:cNvSpPr>
            <a:spLocks noGrp="1"/>
          </p:cNvSpPr>
          <p:nvPr>
            <p:ph idx="1"/>
          </p:nvPr>
        </p:nvSpPr>
        <p:spPr>
          <a:xfrm>
            <a:off x="0" y="1596980"/>
            <a:ext cx="11353800" cy="5261019"/>
          </a:xfrm>
        </p:spPr>
        <p:txBody>
          <a:bodyPr>
            <a:normAutofit lnSpcReduction="10000"/>
          </a:bodyPr>
          <a:lstStyle/>
          <a:p>
            <a:pPr marL="0" indent="0">
              <a:buNone/>
            </a:pPr>
            <a:r>
              <a:rPr lang="en-US" dirty="0" smtClean="0">
                <a:latin typeface="Tahoma" panose="020B0604030504040204" pitchFamily="34" charset="0"/>
                <a:ea typeface="Tahoma" panose="020B0604030504040204" pitchFamily="34" charset="0"/>
                <a:cs typeface="Tahoma" panose="020B0604030504040204" pitchFamily="34" charset="0"/>
              </a:rPr>
              <a:t>Gender </a:t>
            </a:r>
            <a:r>
              <a:rPr lang="en-US" dirty="0">
                <a:latin typeface="Tahoma" panose="020B0604030504040204" pitchFamily="34" charset="0"/>
                <a:ea typeface="Tahoma" panose="020B0604030504040204" pitchFamily="34" charset="0"/>
                <a:cs typeface="Tahoma" panose="020B0604030504040204" pitchFamily="34" charset="0"/>
              </a:rPr>
              <a:t>analysis frameworks include: </a:t>
            </a:r>
          </a:p>
          <a:p>
            <a:r>
              <a:rPr lang="en-US" dirty="0" smtClean="0">
                <a:latin typeface="Tahoma" panose="020B0604030504040204" pitchFamily="34" charset="0"/>
                <a:ea typeface="Tahoma" panose="020B0604030504040204" pitchFamily="34" charset="0"/>
                <a:cs typeface="Tahoma" panose="020B0604030504040204" pitchFamily="34" charset="0"/>
              </a:rPr>
              <a:t> Harvard </a:t>
            </a:r>
            <a:r>
              <a:rPr lang="en-US" dirty="0">
                <a:latin typeface="Tahoma" panose="020B0604030504040204" pitchFamily="34" charset="0"/>
                <a:ea typeface="Tahoma" panose="020B0604030504040204" pitchFamily="34" charset="0"/>
                <a:cs typeface="Tahoma" panose="020B0604030504040204" pitchFamily="34" charset="0"/>
              </a:rPr>
              <a:t>gender analysis </a:t>
            </a:r>
            <a:r>
              <a:rPr lang="en-US" dirty="0" smtClean="0">
                <a:latin typeface="Tahoma" panose="020B0604030504040204" pitchFamily="34" charset="0"/>
                <a:ea typeface="Tahoma" panose="020B0604030504040204" pitchFamily="34" charset="0"/>
                <a:cs typeface="Tahoma" panose="020B0604030504040204" pitchFamily="34" charset="0"/>
              </a:rPr>
              <a:t>framework</a:t>
            </a:r>
          </a:p>
          <a:p>
            <a:r>
              <a:rPr lang="en-US" dirty="0" smtClean="0">
                <a:latin typeface="Tahoma" panose="020B0604030504040204" pitchFamily="34" charset="0"/>
                <a:ea typeface="Tahoma" panose="020B0604030504040204" pitchFamily="34" charset="0"/>
                <a:cs typeface="Tahoma" panose="020B0604030504040204" pitchFamily="34" charset="0"/>
              </a:rPr>
              <a:t>Gender </a:t>
            </a:r>
            <a:r>
              <a:rPr lang="en-US" dirty="0">
                <a:latin typeface="Tahoma" panose="020B0604030504040204" pitchFamily="34" charset="0"/>
                <a:ea typeface="Tahoma" panose="020B0604030504040204" pitchFamily="34" charset="0"/>
                <a:cs typeface="Tahoma" panose="020B0604030504040204" pitchFamily="34" charset="0"/>
              </a:rPr>
              <a:t>planning in the third world countries  (By Caroline </a:t>
            </a:r>
            <a:r>
              <a:rPr lang="en-US" dirty="0" smtClean="0">
                <a:latin typeface="Tahoma" panose="020B0604030504040204" pitchFamily="34" charset="0"/>
                <a:ea typeface="Tahoma" panose="020B0604030504040204" pitchFamily="34" charset="0"/>
                <a:cs typeface="Tahoma" panose="020B0604030504040204" pitchFamily="34" charset="0"/>
              </a:rPr>
              <a:t>Moser)</a:t>
            </a:r>
          </a:p>
          <a:p>
            <a:r>
              <a:rPr lang="en-US" dirty="0" smtClean="0">
                <a:latin typeface="Tahoma" panose="020B0604030504040204" pitchFamily="34" charset="0"/>
                <a:ea typeface="Tahoma" panose="020B0604030504040204" pitchFamily="34" charset="0"/>
                <a:cs typeface="Tahoma" panose="020B0604030504040204" pitchFamily="34" charset="0"/>
              </a:rPr>
              <a:t>Gender </a:t>
            </a:r>
            <a:r>
              <a:rPr lang="en-US" dirty="0">
                <a:latin typeface="Tahoma" panose="020B0604030504040204" pitchFamily="34" charset="0"/>
                <a:ea typeface="Tahoma" panose="020B0604030504040204" pitchFamily="34" charset="0"/>
                <a:cs typeface="Tahoma" panose="020B0604030504040204" pitchFamily="34" charset="0"/>
              </a:rPr>
              <a:t>equality and empowerment framework (By Sarah </a:t>
            </a:r>
            <a:r>
              <a:rPr lang="en-US" dirty="0" err="1" smtClean="0">
                <a:latin typeface="Tahoma" panose="020B0604030504040204" pitchFamily="34" charset="0"/>
                <a:ea typeface="Tahoma" panose="020B0604030504040204" pitchFamily="34" charset="0"/>
                <a:cs typeface="Tahoma" panose="020B0604030504040204" pitchFamily="34" charset="0"/>
              </a:rPr>
              <a:t>Longwe</a:t>
            </a:r>
            <a:r>
              <a:rPr lang="en-US" dirty="0" smtClean="0">
                <a:latin typeface="Tahoma" panose="020B0604030504040204" pitchFamily="34" charset="0"/>
                <a:ea typeface="Tahoma" panose="020B0604030504040204" pitchFamily="34" charset="0"/>
                <a:cs typeface="Tahoma" panose="020B0604030504040204" pitchFamily="34" charset="0"/>
              </a:rPr>
              <a:t>)</a:t>
            </a:r>
          </a:p>
          <a:p>
            <a:r>
              <a:rPr lang="en-US" dirty="0" smtClean="0">
                <a:latin typeface="Tahoma" panose="020B0604030504040204" pitchFamily="34" charset="0"/>
                <a:ea typeface="Tahoma" panose="020B0604030504040204" pitchFamily="34" charset="0"/>
                <a:cs typeface="Tahoma" panose="020B0604030504040204" pitchFamily="34" charset="0"/>
              </a:rPr>
              <a:t>People </a:t>
            </a:r>
            <a:r>
              <a:rPr lang="en-US" dirty="0">
                <a:latin typeface="Tahoma" panose="020B0604030504040204" pitchFamily="34" charset="0"/>
                <a:ea typeface="Tahoma" panose="020B0604030504040204" pitchFamily="34" charset="0"/>
                <a:cs typeface="Tahoma" panose="020B0604030504040204" pitchFamily="34" charset="0"/>
              </a:rPr>
              <a:t>orientated planning (UNHCR) </a:t>
            </a:r>
            <a:endParaRPr lang="en-US" dirty="0" smtClean="0">
              <a:latin typeface="Tahoma" panose="020B0604030504040204" pitchFamily="34" charset="0"/>
              <a:ea typeface="Tahoma" panose="020B0604030504040204" pitchFamily="34" charset="0"/>
              <a:cs typeface="Tahoma" panose="020B0604030504040204" pitchFamily="34" charset="0"/>
            </a:endParaRPr>
          </a:p>
          <a:p>
            <a:r>
              <a:rPr lang="en-US" dirty="0" smtClean="0">
                <a:latin typeface="Tahoma" panose="020B0604030504040204" pitchFamily="34" charset="0"/>
                <a:ea typeface="Tahoma" panose="020B0604030504040204" pitchFamily="34" charset="0"/>
                <a:cs typeface="Tahoma" panose="020B0604030504040204" pitchFamily="34" charset="0"/>
              </a:rPr>
              <a:t>Social </a:t>
            </a:r>
            <a:r>
              <a:rPr lang="en-US" dirty="0">
                <a:latin typeface="Tahoma" panose="020B0604030504040204" pitchFamily="34" charset="0"/>
                <a:ea typeface="Tahoma" panose="020B0604030504040204" pitchFamily="34" charset="0"/>
                <a:cs typeface="Tahoma" panose="020B0604030504040204" pitchFamily="34" charset="0"/>
              </a:rPr>
              <a:t>Economic of Gender Analysis (SEGA) and Capacities and Vulnerabilities Analysis framework. </a:t>
            </a:r>
            <a:endParaRPr lang="en-US" dirty="0" smtClean="0">
              <a:latin typeface="Tahoma" panose="020B0604030504040204" pitchFamily="34" charset="0"/>
              <a:ea typeface="Tahoma" panose="020B0604030504040204" pitchFamily="34" charset="0"/>
              <a:cs typeface="Tahoma" panose="020B0604030504040204" pitchFamily="34" charset="0"/>
            </a:endParaRPr>
          </a:p>
          <a:p>
            <a:r>
              <a:rPr lang="en-US" dirty="0" smtClean="0">
                <a:latin typeface="Tahoma" panose="020B0604030504040204" pitchFamily="34" charset="0"/>
                <a:ea typeface="Tahoma" panose="020B0604030504040204" pitchFamily="34" charset="0"/>
                <a:cs typeface="Tahoma" panose="020B0604030504040204" pitchFamily="34" charset="0"/>
              </a:rPr>
              <a:t>Gender </a:t>
            </a:r>
            <a:r>
              <a:rPr lang="en-US" dirty="0">
                <a:latin typeface="Tahoma" panose="020B0604030504040204" pitchFamily="34" charset="0"/>
                <a:ea typeface="Tahoma" panose="020B0604030504040204" pitchFamily="34" charset="0"/>
                <a:cs typeface="Tahoma" panose="020B0604030504040204" pitchFamily="34" charset="0"/>
              </a:rPr>
              <a:t>Analysis Matrix (GAM)  </a:t>
            </a:r>
            <a:endParaRPr lang="en-US" dirty="0" smtClean="0">
              <a:latin typeface="Tahoma" panose="020B0604030504040204" pitchFamily="34" charset="0"/>
              <a:ea typeface="Tahoma" panose="020B0604030504040204" pitchFamily="34" charset="0"/>
              <a:cs typeface="Tahoma" panose="020B0604030504040204" pitchFamily="34" charset="0"/>
            </a:endParaRPr>
          </a:p>
          <a:p>
            <a:r>
              <a:rPr lang="en-US" dirty="0" smtClean="0">
                <a:latin typeface="Tahoma" panose="020B0604030504040204" pitchFamily="34" charset="0"/>
                <a:ea typeface="Tahoma" panose="020B0604030504040204" pitchFamily="34" charset="0"/>
                <a:cs typeface="Tahoma" panose="020B0604030504040204" pitchFamily="34" charset="0"/>
              </a:rPr>
              <a:t>Social </a:t>
            </a:r>
            <a:r>
              <a:rPr lang="en-US" dirty="0">
                <a:latin typeface="Tahoma" panose="020B0604030504040204" pitchFamily="34" charset="0"/>
                <a:ea typeface="Tahoma" panose="020B0604030504040204" pitchFamily="34" charset="0"/>
                <a:cs typeface="Tahoma" panose="020B0604030504040204" pitchFamily="34" charset="0"/>
              </a:rPr>
              <a:t>relations approach </a:t>
            </a:r>
            <a:endParaRPr lang="en-US" dirty="0" smtClean="0">
              <a:latin typeface="Tahoma" panose="020B0604030504040204" pitchFamily="34" charset="0"/>
              <a:ea typeface="Tahoma" panose="020B0604030504040204" pitchFamily="34" charset="0"/>
              <a:cs typeface="Tahoma" panose="020B0604030504040204" pitchFamily="34" charset="0"/>
            </a:endParaRPr>
          </a:p>
          <a:p>
            <a:r>
              <a:rPr lang="en-US" b="1" dirty="0" smtClean="0">
                <a:latin typeface="Tahoma" panose="020B0604030504040204" pitchFamily="34" charset="0"/>
                <a:ea typeface="Tahoma" panose="020B0604030504040204" pitchFamily="34" charset="0"/>
                <a:cs typeface="Tahoma" panose="020B0604030504040204" pitchFamily="34" charset="0"/>
              </a:rPr>
              <a:t>ASSIGNMENT: Read and make notes on each of the Above Gender analysis frameworks.</a:t>
            </a:r>
            <a:endParaRPr lang="en-US" b="1"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16270516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0153"/>
            <a:ext cx="11353800" cy="1068946"/>
          </a:xfrm>
        </p:spPr>
        <p:txBody>
          <a:bodyPr>
            <a:normAutofit fontScale="90000"/>
          </a:bodyPr>
          <a:lstStyle/>
          <a:p>
            <a:r>
              <a:rPr lang="en-US" b="1" dirty="0" smtClean="0">
                <a:latin typeface="Tahoma" panose="020B0604030504040204" pitchFamily="34" charset="0"/>
                <a:ea typeface="Tahoma" panose="020B0604030504040204" pitchFamily="34" charset="0"/>
                <a:cs typeface="Tahoma" panose="020B0604030504040204" pitchFamily="34" charset="0"/>
              </a:rPr>
              <a:t>Gender analysis tool </a:t>
            </a:r>
            <a:r>
              <a:rPr lang="en-US" dirty="0" smtClean="0"/>
              <a:t/>
            </a:r>
            <a:br>
              <a:rPr lang="en-US" dirty="0" smtClean="0"/>
            </a:br>
            <a:endParaRPr lang="en-US" dirty="0"/>
          </a:p>
        </p:txBody>
      </p:sp>
      <p:sp>
        <p:nvSpPr>
          <p:cNvPr id="3" name="Content Placeholder 2"/>
          <p:cNvSpPr>
            <a:spLocks noGrp="1"/>
          </p:cNvSpPr>
          <p:nvPr>
            <p:ph idx="1"/>
          </p:nvPr>
        </p:nvSpPr>
        <p:spPr>
          <a:xfrm>
            <a:off x="0" y="1300766"/>
            <a:ext cx="11353800" cy="4876197"/>
          </a:xfrm>
        </p:spPr>
        <p:txBody>
          <a:bodyPr>
            <a:normAutofit lnSpcReduction="10000"/>
          </a:bodyPr>
          <a:lstStyle/>
          <a:p>
            <a:pPr marL="0" indent="0">
              <a:buNone/>
            </a:pPr>
            <a:r>
              <a:rPr lang="en-US" dirty="0" smtClean="0">
                <a:latin typeface="Tahoma" panose="020B0604030504040204" pitchFamily="34" charset="0"/>
                <a:ea typeface="Tahoma" panose="020B0604030504040204" pitchFamily="34" charset="0"/>
                <a:cs typeface="Tahoma" panose="020B0604030504040204" pitchFamily="34" charset="0"/>
              </a:rPr>
              <a:t>They include: - </a:t>
            </a:r>
          </a:p>
          <a:p>
            <a:pPr lvl="0" fontAlgn="base"/>
            <a:r>
              <a:rPr lang="en-US" dirty="0" smtClean="0">
                <a:latin typeface="Tahoma" panose="020B0604030504040204" pitchFamily="34" charset="0"/>
                <a:ea typeface="Tahoma" panose="020B0604030504040204" pitchFamily="34" charset="0"/>
                <a:cs typeface="Tahoma" panose="020B0604030504040204" pitchFamily="34" charset="0"/>
              </a:rPr>
              <a:t>Daily activity schedule (24 </a:t>
            </a:r>
            <a:r>
              <a:rPr lang="en-US" dirty="0" err="1" smtClean="0">
                <a:latin typeface="Tahoma" panose="020B0604030504040204" pitchFamily="34" charset="0"/>
                <a:ea typeface="Tahoma" panose="020B0604030504040204" pitchFamily="34" charset="0"/>
                <a:cs typeface="Tahoma" panose="020B0604030504040204" pitchFamily="34" charset="0"/>
              </a:rPr>
              <a:t>hr</a:t>
            </a:r>
            <a:r>
              <a:rPr lang="en-US" dirty="0" smtClean="0">
                <a:latin typeface="Tahoma" panose="020B0604030504040204" pitchFamily="34" charset="0"/>
                <a:ea typeface="Tahoma" panose="020B0604030504040204" pitchFamily="34" charset="0"/>
                <a:cs typeface="Tahoma" panose="020B0604030504040204" pitchFamily="34" charset="0"/>
              </a:rPr>
              <a:t> daily calendar) tool </a:t>
            </a:r>
          </a:p>
          <a:p>
            <a:pPr lvl="0" fontAlgn="base"/>
            <a:r>
              <a:rPr lang="en-US" dirty="0" smtClean="0">
                <a:latin typeface="Tahoma" panose="020B0604030504040204" pitchFamily="34" charset="0"/>
                <a:ea typeface="Tahoma" panose="020B0604030504040204" pitchFamily="34" charset="0"/>
                <a:cs typeface="Tahoma" panose="020B0604030504040204" pitchFamily="34" charset="0"/>
              </a:rPr>
              <a:t>Activity profile tool </a:t>
            </a:r>
          </a:p>
          <a:p>
            <a:pPr lvl="0" fontAlgn="base"/>
            <a:r>
              <a:rPr lang="en-US" dirty="0" smtClean="0">
                <a:latin typeface="Tahoma" panose="020B0604030504040204" pitchFamily="34" charset="0"/>
                <a:ea typeface="Tahoma" panose="020B0604030504040204" pitchFamily="34" charset="0"/>
                <a:cs typeface="Tahoma" panose="020B0604030504040204" pitchFamily="34" charset="0"/>
              </a:rPr>
              <a:t>Access and control profile tool </a:t>
            </a:r>
          </a:p>
          <a:p>
            <a:pPr lvl="0" fontAlgn="base"/>
            <a:r>
              <a:rPr lang="en-US" dirty="0" smtClean="0">
                <a:latin typeface="Tahoma" panose="020B0604030504040204" pitchFamily="34" charset="0"/>
                <a:ea typeface="Tahoma" panose="020B0604030504040204" pitchFamily="34" charset="0"/>
                <a:cs typeface="Tahoma" panose="020B0604030504040204" pitchFamily="34" charset="0"/>
              </a:rPr>
              <a:t>Influencing factors tool </a:t>
            </a:r>
          </a:p>
          <a:p>
            <a:pPr lvl="0" fontAlgn="base"/>
            <a:r>
              <a:rPr lang="en-US" dirty="0" smtClean="0">
                <a:latin typeface="Tahoma" panose="020B0604030504040204" pitchFamily="34" charset="0"/>
                <a:ea typeface="Tahoma" panose="020B0604030504040204" pitchFamily="34" charset="0"/>
                <a:cs typeface="Tahoma" panose="020B0604030504040204" pitchFamily="34" charset="0"/>
              </a:rPr>
              <a:t>Gender analysis Matrix </a:t>
            </a:r>
          </a:p>
          <a:p>
            <a:pPr lvl="0" fontAlgn="base"/>
            <a:r>
              <a:rPr lang="en-US" b="1" dirty="0" smtClean="0">
                <a:latin typeface="Tahoma" panose="020B0604030504040204" pitchFamily="34" charset="0"/>
                <a:ea typeface="Tahoma" panose="020B0604030504040204" pitchFamily="34" charset="0"/>
                <a:cs typeface="Tahoma" panose="020B0604030504040204" pitchFamily="34" charset="0"/>
              </a:rPr>
              <a:t>GROUP DISCUSSION OF EACH TOOL OF GENDER ANALYSIS. </a:t>
            </a:r>
          </a:p>
          <a:p>
            <a:pPr>
              <a:buFontTx/>
              <a:buChar char="-"/>
            </a:pPr>
            <a:r>
              <a:rPr lang="en-GB" altLang="en-US" dirty="0">
                <a:latin typeface="Times New Roman" panose="02020603050405020304" pitchFamily="18" charset="0"/>
                <a:cs typeface="Times New Roman" panose="02020603050405020304" pitchFamily="18" charset="0"/>
              </a:rPr>
              <a:t>Who does each activity?</a:t>
            </a:r>
          </a:p>
          <a:p>
            <a:pPr>
              <a:buFontTx/>
              <a:buChar char="-"/>
            </a:pPr>
            <a:r>
              <a:rPr lang="en-GB" altLang="en-US" dirty="0">
                <a:latin typeface="Times New Roman" panose="02020603050405020304" pitchFamily="18" charset="0"/>
                <a:cs typeface="Times New Roman" panose="02020603050405020304" pitchFamily="18" charset="0"/>
              </a:rPr>
              <a:t>Who has access to resources?</a:t>
            </a:r>
          </a:p>
          <a:p>
            <a:pPr>
              <a:buFontTx/>
              <a:buChar char="-"/>
            </a:pPr>
            <a:r>
              <a:rPr lang="en-GB" altLang="en-US" dirty="0">
                <a:latin typeface="Times New Roman" panose="02020603050405020304" pitchFamily="18" charset="0"/>
                <a:cs typeface="Times New Roman" panose="02020603050405020304" pitchFamily="18" charset="0"/>
              </a:rPr>
              <a:t>Who controls resources?</a:t>
            </a:r>
            <a:endParaRPr lang="en-US" altLang="en-US">
              <a:latin typeface="Times New Roman" panose="02020603050405020304" pitchFamily="18" charset="0"/>
              <a:cs typeface="Times New Roman" panose="02020603050405020304" pitchFamily="18" charset="0"/>
            </a:endParaRPr>
          </a:p>
          <a:p>
            <a:pPr lvl="0" fontAlgn="base"/>
            <a:endParaRPr lang="en-US" b="1" dirty="0" smtClean="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37069039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0153"/>
            <a:ext cx="11353800" cy="1043187"/>
          </a:xfrm>
        </p:spPr>
        <p:txBody>
          <a:bodyPr>
            <a:normAutofit fontScale="90000"/>
          </a:bodyPr>
          <a:lstStyle/>
          <a:p>
            <a:r>
              <a:rPr lang="en-US" sz="4900" b="1" dirty="0">
                <a:latin typeface="Tahoma" panose="020B0604030504040204" pitchFamily="34" charset="0"/>
                <a:ea typeface="Tahoma" panose="020B0604030504040204" pitchFamily="34" charset="0"/>
                <a:cs typeface="Tahoma" panose="020B0604030504040204" pitchFamily="34" charset="0"/>
              </a:rPr>
              <a:t>S.W.O.T analysis in gender analysis.</a:t>
            </a:r>
            <a:r>
              <a:rPr lang="en-US" b="1" dirty="0"/>
              <a:t> </a:t>
            </a:r>
            <a:r>
              <a:rPr lang="en-US" dirty="0"/>
              <a:t/>
            </a:r>
            <a:br>
              <a:rPr lang="en-US" dirty="0"/>
            </a:br>
            <a:endParaRPr lang="en-US" dirty="0"/>
          </a:p>
        </p:txBody>
      </p:sp>
      <p:sp>
        <p:nvSpPr>
          <p:cNvPr id="3" name="Content Placeholder 2"/>
          <p:cNvSpPr>
            <a:spLocks noGrp="1"/>
          </p:cNvSpPr>
          <p:nvPr>
            <p:ph idx="1"/>
          </p:nvPr>
        </p:nvSpPr>
        <p:spPr>
          <a:xfrm>
            <a:off x="0" y="1133340"/>
            <a:ext cx="11353800" cy="5724659"/>
          </a:xfrm>
        </p:spPr>
        <p:txBody>
          <a:bodyPr>
            <a:normAutofit lnSpcReduction="10000"/>
          </a:bodyPr>
          <a:lstStyle/>
          <a:p>
            <a:pPr lvl="1" fontAlgn="base"/>
            <a:r>
              <a:rPr lang="en-US" dirty="0" smtClean="0">
                <a:latin typeface="Tahoma" panose="020B0604030504040204" pitchFamily="34" charset="0"/>
                <a:ea typeface="Tahoma" panose="020B0604030504040204" pitchFamily="34" charset="0"/>
                <a:cs typeface="Tahoma" panose="020B0604030504040204" pitchFamily="34" charset="0"/>
              </a:rPr>
              <a:t>The </a:t>
            </a:r>
            <a:r>
              <a:rPr lang="en-US" dirty="0">
                <a:latin typeface="Tahoma" panose="020B0604030504040204" pitchFamily="34" charset="0"/>
                <a:ea typeface="Tahoma" panose="020B0604030504040204" pitchFamily="34" charset="0"/>
                <a:cs typeface="Tahoma" panose="020B0604030504040204" pitchFamily="34" charset="0"/>
              </a:rPr>
              <a:t>SWOT Analysis framework is a very important and useful tool to use in gender analysis process.  </a:t>
            </a:r>
          </a:p>
          <a:p>
            <a:pPr lvl="1" fontAlgn="base"/>
            <a:r>
              <a:rPr lang="en-US" dirty="0">
                <a:latin typeface="Tahoma" panose="020B0604030504040204" pitchFamily="34" charset="0"/>
                <a:ea typeface="Tahoma" panose="020B0604030504040204" pitchFamily="34" charset="0"/>
                <a:cs typeface="Tahoma" panose="020B0604030504040204" pitchFamily="34" charset="0"/>
              </a:rPr>
              <a:t>As a basic tool, its mastery is a fundamental requirement for the implementers of gender related issues. </a:t>
            </a:r>
          </a:p>
          <a:p>
            <a:pPr lvl="1" fontAlgn="base"/>
            <a:r>
              <a:rPr lang="en-US" dirty="0">
                <a:latin typeface="Tahoma" panose="020B0604030504040204" pitchFamily="34" charset="0"/>
                <a:ea typeface="Tahoma" panose="020B0604030504040204" pitchFamily="34" charset="0"/>
                <a:cs typeface="Tahoma" panose="020B0604030504040204" pitchFamily="34" charset="0"/>
              </a:rPr>
              <a:t>A clear understanding of SWOT is required gender programmes and activities. </a:t>
            </a:r>
          </a:p>
          <a:p>
            <a:pPr lvl="1" fontAlgn="base"/>
            <a:r>
              <a:rPr lang="en-US" dirty="0">
                <a:latin typeface="Tahoma" panose="020B0604030504040204" pitchFamily="34" charset="0"/>
                <a:ea typeface="Tahoma" panose="020B0604030504040204" pitchFamily="34" charset="0"/>
                <a:cs typeface="Tahoma" panose="020B0604030504040204" pitchFamily="34" charset="0"/>
              </a:rPr>
              <a:t>SWOT is an acronym that refers to: Strengths, Weaknesses, Opportunities &amp; Threats </a:t>
            </a:r>
          </a:p>
          <a:p>
            <a:pPr lvl="1" fontAlgn="base"/>
            <a:r>
              <a:rPr lang="en-US" dirty="0">
                <a:latin typeface="Tahoma" panose="020B0604030504040204" pitchFamily="34" charset="0"/>
                <a:ea typeface="Tahoma" panose="020B0604030504040204" pitchFamily="34" charset="0"/>
                <a:cs typeface="Tahoma" panose="020B0604030504040204" pitchFamily="34" charset="0"/>
              </a:rPr>
              <a:t>A scan of the internal and external environment is an important part of the strategic planning process.  </a:t>
            </a:r>
          </a:p>
          <a:p>
            <a:pPr lvl="1" fontAlgn="base"/>
            <a:r>
              <a:rPr lang="en-US" dirty="0">
                <a:latin typeface="Tahoma" panose="020B0604030504040204" pitchFamily="34" charset="0"/>
                <a:ea typeface="Tahoma" panose="020B0604030504040204" pitchFamily="34" charset="0"/>
                <a:cs typeface="Tahoma" panose="020B0604030504040204" pitchFamily="34" charset="0"/>
              </a:rPr>
              <a:t>Internal factor influencing gender issues are classified as strengths (</a:t>
            </a:r>
            <a:r>
              <a:rPr lang="en-US" b="1" dirty="0">
                <a:latin typeface="Tahoma" panose="020B0604030504040204" pitchFamily="34" charset="0"/>
                <a:ea typeface="Tahoma" panose="020B0604030504040204" pitchFamily="34" charset="0"/>
                <a:cs typeface="Tahoma" panose="020B0604030504040204" pitchFamily="34" charset="0"/>
              </a:rPr>
              <a:t>S</a:t>
            </a:r>
            <a:r>
              <a:rPr lang="en-US" dirty="0">
                <a:latin typeface="Tahoma" panose="020B0604030504040204" pitchFamily="34" charset="0"/>
                <a:ea typeface="Tahoma" panose="020B0604030504040204" pitchFamily="34" charset="0"/>
                <a:cs typeface="Tahoma" panose="020B0604030504040204" pitchFamily="34" charset="0"/>
              </a:rPr>
              <a:t>) and weaknesses (</a:t>
            </a:r>
            <a:r>
              <a:rPr lang="en-US" b="1" dirty="0">
                <a:latin typeface="Tahoma" panose="020B0604030504040204" pitchFamily="34" charset="0"/>
                <a:ea typeface="Tahoma" panose="020B0604030504040204" pitchFamily="34" charset="0"/>
                <a:cs typeface="Tahoma" panose="020B0604030504040204" pitchFamily="34" charset="0"/>
              </a:rPr>
              <a:t>W</a:t>
            </a:r>
            <a:r>
              <a:rPr lang="en-US" dirty="0">
                <a:latin typeface="Tahoma" panose="020B0604030504040204" pitchFamily="34" charset="0"/>
                <a:ea typeface="Tahoma" panose="020B0604030504040204" pitchFamily="34" charset="0"/>
                <a:cs typeface="Tahoma" panose="020B0604030504040204" pitchFamily="34" charset="0"/>
              </a:rPr>
              <a:t>). </a:t>
            </a:r>
          </a:p>
          <a:p>
            <a:pPr lvl="1" fontAlgn="base"/>
            <a:r>
              <a:rPr lang="en-US" dirty="0">
                <a:latin typeface="Tahoma" panose="020B0604030504040204" pitchFamily="34" charset="0"/>
                <a:ea typeface="Tahoma" panose="020B0604030504040204" pitchFamily="34" charset="0"/>
                <a:cs typeface="Tahoma" panose="020B0604030504040204" pitchFamily="34" charset="0"/>
              </a:rPr>
              <a:t>External factors that influence gender issues are classified as opportunities (</a:t>
            </a:r>
            <a:r>
              <a:rPr lang="en-US" b="1" dirty="0">
                <a:latin typeface="Tahoma" panose="020B0604030504040204" pitchFamily="34" charset="0"/>
                <a:ea typeface="Tahoma" panose="020B0604030504040204" pitchFamily="34" charset="0"/>
                <a:cs typeface="Tahoma" panose="020B0604030504040204" pitchFamily="34" charset="0"/>
              </a:rPr>
              <a:t>O</a:t>
            </a:r>
            <a:r>
              <a:rPr lang="en-US" dirty="0">
                <a:latin typeface="Tahoma" panose="020B0604030504040204" pitchFamily="34" charset="0"/>
                <a:ea typeface="Tahoma" panose="020B0604030504040204" pitchFamily="34" charset="0"/>
                <a:cs typeface="Tahoma" panose="020B0604030504040204" pitchFamily="34" charset="0"/>
              </a:rPr>
              <a:t>) or threats (</a:t>
            </a:r>
            <a:r>
              <a:rPr lang="en-US" b="1" dirty="0">
                <a:latin typeface="Tahoma" panose="020B0604030504040204" pitchFamily="34" charset="0"/>
                <a:ea typeface="Tahoma" panose="020B0604030504040204" pitchFamily="34" charset="0"/>
                <a:cs typeface="Tahoma" panose="020B0604030504040204" pitchFamily="34" charset="0"/>
              </a:rPr>
              <a:t>T</a:t>
            </a:r>
            <a:r>
              <a:rPr lang="en-US" dirty="0">
                <a:latin typeface="Tahoma" panose="020B0604030504040204" pitchFamily="34" charset="0"/>
                <a:ea typeface="Tahoma" panose="020B0604030504040204" pitchFamily="34" charset="0"/>
                <a:cs typeface="Tahoma" panose="020B0604030504040204" pitchFamily="34" charset="0"/>
              </a:rPr>
              <a:t>).  </a:t>
            </a:r>
          </a:p>
          <a:p>
            <a:pPr lvl="1" fontAlgn="base"/>
            <a:r>
              <a:rPr lang="en-US" dirty="0">
                <a:latin typeface="Tahoma" panose="020B0604030504040204" pitchFamily="34" charset="0"/>
                <a:ea typeface="Tahoma" panose="020B0604030504040204" pitchFamily="34" charset="0"/>
                <a:cs typeface="Tahoma" panose="020B0604030504040204" pitchFamily="34" charset="0"/>
              </a:rPr>
              <a:t>Such an analysis of the strategic environment is referred to as a </a:t>
            </a:r>
            <a:r>
              <a:rPr lang="en-US" b="1" dirty="0">
                <a:latin typeface="Tahoma" panose="020B0604030504040204" pitchFamily="34" charset="0"/>
                <a:ea typeface="Tahoma" panose="020B0604030504040204" pitchFamily="34" charset="0"/>
                <a:cs typeface="Tahoma" panose="020B0604030504040204" pitchFamily="34" charset="0"/>
              </a:rPr>
              <a:t>SWOT analysis</a:t>
            </a:r>
            <a:r>
              <a:rPr lang="en-US" dirty="0">
                <a:latin typeface="Tahoma" panose="020B0604030504040204" pitchFamily="34" charset="0"/>
                <a:ea typeface="Tahoma" panose="020B0604030504040204" pitchFamily="34" charset="0"/>
                <a:cs typeface="Tahoma" panose="020B0604030504040204" pitchFamily="34" charset="0"/>
              </a:rPr>
              <a:t>. </a:t>
            </a:r>
          </a:p>
          <a:p>
            <a:endParaRPr lang="en-US" dirty="0"/>
          </a:p>
        </p:txBody>
      </p:sp>
    </p:spTree>
    <p:extLst>
      <p:ext uri="{BB962C8B-B14F-4D97-AF65-F5344CB8AC3E}">
        <p14:creationId xmlns:p14="http://schemas.microsoft.com/office/powerpoint/2010/main" val="3429018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6F8698-E9B5-4A01-B220-CB1C6465A8E3}"/>
              </a:ext>
            </a:extLst>
          </p:cNvPr>
          <p:cNvSpPr>
            <a:spLocks noGrp="1"/>
          </p:cNvSpPr>
          <p:nvPr>
            <p:ph type="title"/>
          </p:nvPr>
        </p:nvSpPr>
        <p:spPr>
          <a:xfrm>
            <a:off x="270933" y="169334"/>
            <a:ext cx="11082867" cy="654755"/>
          </a:xfrm>
        </p:spPr>
        <p:txBody>
          <a:bodyPr>
            <a:normAutofit fontScale="90000"/>
          </a:bodyPr>
          <a:lstStyle/>
          <a:p>
            <a:r>
              <a:rPr lang="en-US" b="1" dirty="0"/>
              <a:t>Components of Sexuality</a:t>
            </a:r>
          </a:p>
        </p:txBody>
      </p:sp>
      <p:sp>
        <p:nvSpPr>
          <p:cNvPr id="3" name="Content Placeholder 2">
            <a:extLst>
              <a:ext uri="{FF2B5EF4-FFF2-40B4-BE49-F238E27FC236}">
                <a16:creationId xmlns:a16="http://schemas.microsoft.com/office/drawing/2014/main" xmlns="" id="{D299185E-F72B-4061-B109-533B3FEC67A6}"/>
              </a:ext>
            </a:extLst>
          </p:cNvPr>
          <p:cNvSpPr>
            <a:spLocks noGrp="1"/>
          </p:cNvSpPr>
          <p:nvPr>
            <p:ph idx="1"/>
          </p:nvPr>
        </p:nvSpPr>
        <p:spPr>
          <a:xfrm>
            <a:off x="270933" y="824089"/>
            <a:ext cx="11082867" cy="6033911"/>
          </a:xfrm>
        </p:spPr>
        <p:txBody>
          <a:bodyPr>
            <a:normAutofit fontScale="85000" lnSpcReduction="10000"/>
          </a:bodyPr>
          <a:lstStyle/>
          <a:p>
            <a:r>
              <a:rPr lang="en-US" dirty="0"/>
              <a:t>Sexual dimensions are features that define how sexuality is viewed or perceived.</a:t>
            </a:r>
          </a:p>
          <a:p>
            <a:r>
              <a:rPr lang="en-US" dirty="0"/>
              <a:t>Sexual dimensions are organized on gender lines and includes:-</a:t>
            </a:r>
          </a:p>
          <a:p>
            <a:r>
              <a:rPr lang="en-US" b="1" dirty="0"/>
              <a:t>Intimacy : </a:t>
            </a:r>
            <a:r>
              <a:rPr lang="en-US" dirty="0"/>
              <a:t>-the need and ability to be emotionally close to another human being and have that closeness reciprocated .intimacy makes personal relationships rich ,a couple can have intimacy without having sexual intercourse.</a:t>
            </a:r>
          </a:p>
          <a:p>
            <a:r>
              <a:rPr lang="en-US" b="1" dirty="0"/>
              <a:t>Sexual identity </a:t>
            </a:r>
            <a:r>
              <a:rPr lang="en-US" dirty="0"/>
              <a:t>:-this is a persons understanding of whom he or she is sexually .This involves:-</a:t>
            </a:r>
          </a:p>
          <a:p>
            <a:r>
              <a:rPr lang="en-US" dirty="0"/>
              <a:t>A)Gender  identity – refers to the personal conviction and private conviction each individual has about being a male or a female.</a:t>
            </a:r>
          </a:p>
          <a:p>
            <a:r>
              <a:rPr lang="en-US" dirty="0"/>
              <a:t>B)Gender role – attitudes and behavior defining what a man or woman can or cannot do because of gender</a:t>
            </a:r>
          </a:p>
          <a:p>
            <a:r>
              <a:rPr lang="en-US" dirty="0"/>
              <a:t>C)Sexual orientation – It is the propensity to be sexually and romantically attracted to members of a particular sex. People with a same sex orientation are known as homo-sexual. People with other sex orientation are known as heterosexuals.   People whose orientation is for either sex are referred to as bisexual.</a:t>
            </a:r>
          </a:p>
          <a:p>
            <a:r>
              <a:rPr lang="en-US" dirty="0"/>
              <a:t>D)Sexual preferences – what are my sexual limits monogamy , polygamy or bigamy.</a:t>
            </a:r>
          </a:p>
          <a:p>
            <a:endParaRPr lang="en-US" dirty="0"/>
          </a:p>
          <a:p>
            <a:endParaRPr lang="en-US" dirty="0"/>
          </a:p>
        </p:txBody>
      </p:sp>
    </p:spTree>
    <p:extLst>
      <p:ext uri="{BB962C8B-B14F-4D97-AF65-F5344CB8AC3E}">
        <p14:creationId xmlns:p14="http://schemas.microsoft.com/office/powerpoint/2010/main" val="25253149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927278"/>
          </a:xfrm>
        </p:spPr>
        <p:txBody>
          <a:bodyPr/>
          <a:lstStyle/>
          <a:p>
            <a:r>
              <a:rPr lang="en-US" dirty="0" smtClean="0"/>
              <a:t>CT</a:t>
            </a:r>
            <a:endParaRPr lang="en-US" dirty="0"/>
          </a:p>
        </p:txBody>
      </p:sp>
      <p:sp>
        <p:nvSpPr>
          <p:cNvPr id="3" name="Content Placeholder 2"/>
          <p:cNvSpPr>
            <a:spLocks noGrp="1"/>
          </p:cNvSpPr>
          <p:nvPr>
            <p:ph idx="1"/>
          </p:nvPr>
        </p:nvSpPr>
        <p:spPr>
          <a:xfrm>
            <a:off x="0" y="837126"/>
            <a:ext cx="11353800" cy="5357611"/>
          </a:xfrm>
        </p:spPr>
        <p:txBody>
          <a:bodyPr>
            <a:normAutofit fontScale="92500" lnSpcReduction="20000"/>
          </a:bodyPr>
          <a:lstStyle/>
          <a:p>
            <a:pPr lvl="1" fontAlgn="base"/>
            <a:r>
              <a:rPr lang="en-US" sz="3000" b="1" dirty="0">
                <a:latin typeface="Tahoma" panose="020B0604030504040204" pitchFamily="34" charset="0"/>
                <a:ea typeface="Tahoma" panose="020B0604030504040204" pitchFamily="34" charset="0"/>
                <a:cs typeface="Tahoma" panose="020B0604030504040204" pitchFamily="34" charset="0"/>
              </a:rPr>
              <a:t>Strengths</a:t>
            </a:r>
            <a:r>
              <a:rPr lang="en-US" sz="3000" dirty="0">
                <a:latin typeface="Tahoma" panose="020B0604030504040204" pitchFamily="34" charset="0"/>
                <a:ea typeface="Tahoma" panose="020B0604030504040204" pitchFamily="34" charset="0"/>
                <a:cs typeface="Tahoma" panose="020B0604030504040204" pitchFamily="34" charset="0"/>
              </a:rPr>
              <a:t> may include:- </a:t>
            </a:r>
          </a:p>
          <a:p>
            <a:pPr lvl="2" fontAlgn="base"/>
            <a:r>
              <a:rPr lang="en-US" sz="3000" dirty="0">
                <a:latin typeface="Tahoma" panose="020B0604030504040204" pitchFamily="34" charset="0"/>
                <a:ea typeface="Tahoma" panose="020B0604030504040204" pitchFamily="34" charset="0"/>
                <a:cs typeface="Tahoma" panose="020B0604030504040204" pitchFamily="34" charset="0"/>
              </a:rPr>
              <a:t>Strong social and leadership structures  </a:t>
            </a:r>
          </a:p>
          <a:p>
            <a:pPr lvl="2" fontAlgn="base"/>
            <a:r>
              <a:rPr lang="en-US" sz="3000" dirty="0">
                <a:latin typeface="Tahoma" panose="020B0604030504040204" pitchFamily="34" charset="0"/>
                <a:ea typeface="Tahoma" panose="020B0604030504040204" pitchFamily="34" charset="0"/>
                <a:cs typeface="Tahoma" panose="020B0604030504040204" pitchFamily="34" charset="0"/>
              </a:rPr>
              <a:t>Good reputation among community members </a:t>
            </a:r>
          </a:p>
          <a:p>
            <a:pPr lvl="2" fontAlgn="base"/>
            <a:r>
              <a:rPr lang="en-US" sz="3000" dirty="0">
                <a:latin typeface="Tahoma" panose="020B0604030504040204" pitchFamily="34" charset="0"/>
                <a:ea typeface="Tahoma" panose="020B0604030504040204" pitchFamily="34" charset="0"/>
                <a:cs typeface="Tahoma" panose="020B0604030504040204" pitchFamily="34" charset="0"/>
              </a:rPr>
              <a:t>Availability of resources </a:t>
            </a:r>
          </a:p>
          <a:p>
            <a:pPr lvl="2" fontAlgn="base"/>
            <a:r>
              <a:rPr lang="en-US" sz="3000" dirty="0">
                <a:latin typeface="Tahoma" panose="020B0604030504040204" pitchFamily="34" charset="0"/>
                <a:ea typeface="Tahoma" panose="020B0604030504040204" pitchFamily="34" charset="0"/>
                <a:cs typeface="Tahoma" panose="020B0604030504040204" pitchFamily="34" charset="0"/>
              </a:rPr>
              <a:t>Exclusive access to natural resources  </a:t>
            </a:r>
          </a:p>
          <a:p>
            <a:pPr lvl="2" fontAlgn="base"/>
            <a:r>
              <a:rPr lang="en-US" sz="3000" dirty="0">
                <a:latin typeface="Tahoma" panose="020B0604030504040204" pitchFamily="34" charset="0"/>
                <a:ea typeface="Tahoma" panose="020B0604030504040204" pitchFamily="34" charset="0"/>
                <a:cs typeface="Tahoma" panose="020B0604030504040204" pitchFamily="34" charset="0"/>
              </a:rPr>
              <a:t>Good access to distribution of social institutions and social system. </a:t>
            </a:r>
            <a:r>
              <a:rPr lang="en-US" sz="3000" dirty="0" smtClean="0">
                <a:latin typeface="Tahoma" panose="020B0604030504040204" pitchFamily="34" charset="0"/>
                <a:ea typeface="Tahoma" panose="020B0604030504040204" pitchFamily="34" charset="0"/>
                <a:cs typeface="Tahoma" panose="020B0604030504040204" pitchFamily="34" charset="0"/>
              </a:rPr>
              <a:t> </a:t>
            </a:r>
            <a:endParaRPr lang="en-US" sz="3000" dirty="0">
              <a:latin typeface="Tahoma" panose="020B0604030504040204" pitchFamily="34" charset="0"/>
              <a:ea typeface="Tahoma" panose="020B0604030504040204" pitchFamily="34" charset="0"/>
              <a:cs typeface="Tahoma" panose="020B0604030504040204" pitchFamily="34" charset="0"/>
            </a:endParaRPr>
          </a:p>
          <a:p>
            <a:pPr lvl="2" fontAlgn="base"/>
            <a:r>
              <a:rPr lang="en-US" sz="3000" b="1" dirty="0" smtClean="0">
                <a:latin typeface="Tahoma" panose="020B0604030504040204" pitchFamily="34" charset="0"/>
                <a:ea typeface="Tahoma" panose="020B0604030504040204" pitchFamily="34" charset="0"/>
                <a:cs typeface="Tahoma" panose="020B0604030504040204" pitchFamily="34" charset="0"/>
              </a:rPr>
              <a:t>Weaknesses </a:t>
            </a:r>
            <a:r>
              <a:rPr lang="en-US" sz="3000" b="1" dirty="0">
                <a:latin typeface="Tahoma" panose="020B0604030504040204" pitchFamily="34" charset="0"/>
                <a:ea typeface="Tahoma" panose="020B0604030504040204" pitchFamily="34" charset="0"/>
                <a:cs typeface="Tahoma" panose="020B0604030504040204" pitchFamily="34" charset="0"/>
              </a:rPr>
              <a:t>include:- </a:t>
            </a:r>
            <a:endParaRPr lang="en-US" sz="3000" dirty="0">
              <a:latin typeface="Tahoma" panose="020B0604030504040204" pitchFamily="34" charset="0"/>
              <a:ea typeface="Tahoma" panose="020B0604030504040204" pitchFamily="34" charset="0"/>
              <a:cs typeface="Tahoma" panose="020B0604030504040204" pitchFamily="34" charset="0"/>
            </a:endParaRPr>
          </a:p>
          <a:p>
            <a:pPr lvl="2" fontAlgn="base"/>
            <a:r>
              <a:rPr lang="en-US" sz="3000" dirty="0">
                <a:latin typeface="Tahoma" panose="020B0604030504040204" pitchFamily="34" charset="0"/>
                <a:ea typeface="Tahoma" panose="020B0604030504040204" pitchFamily="34" charset="0"/>
                <a:cs typeface="Tahoma" panose="020B0604030504040204" pitchFamily="34" charset="0"/>
              </a:rPr>
              <a:t>A weak social and leadership systems </a:t>
            </a:r>
          </a:p>
          <a:p>
            <a:pPr lvl="2" fontAlgn="base"/>
            <a:r>
              <a:rPr lang="en-US" sz="3000" dirty="0">
                <a:latin typeface="Tahoma" panose="020B0604030504040204" pitchFamily="34" charset="0"/>
                <a:ea typeface="Tahoma" panose="020B0604030504040204" pitchFamily="34" charset="0"/>
                <a:cs typeface="Tahoma" panose="020B0604030504040204" pitchFamily="34" charset="0"/>
              </a:rPr>
              <a:t>Mistrust among community members </a:t>
            </a:r>
          </a:p>
          <a:p>
            <a:pPr lvl="2" fontAlgn="base"/>
            <a:r>
              <a:rPr lang="en-US" sz="3000" dirty="0">
                <a:latin typeface="Tahoma" panose="020B0604030504040204" pitchFamily="34" charset="0"/>
                <a:ea typeface="Tahoma" panose="020B0604030504040204" pitchFamily="34" charset="0"/>
                <a:cs typeface="Tahoma" panose="020B0604030504040204" pitchFamily="34" charset="0"/>
              </a:rPr>
              <a:t>High cost structure in realization of gender activities </a:t>
            </a:r>
          </a:p>
          <a:p>
            <a:pPr lvl="2" fontAlgn="base"/>
            <a:r>
              <a:rPr lang="en-US" sz="3000" dirty="0">
                <a:latin typeface="Tahoma" panose="020B0604030504040204" pitchFamily="34" charset="0"/>
                <a:ea typeface="Tahoma" panose="020B0604030504040204" pitchFamily="34" charset="0"/>
                <a:cs typeface="Tahoma" panose="020B0604030504040204" pitchFamily="34" charset="0"/>
              </a:rPr>
              <a:t>Lack of access to best natural resources  </a:t>
            </a:r>
            <a:endParaRPr lang="en-US" sz="3000" dirty="0" smtClean="0">
              <a:latin typeface="Tahoma" panose="020B0604030504040204" pitchFamily="34" charset="0"/>
              <a:ea typeface="Tahoma" panose="020B0604030504040204" pitchFamily="34" charset="0"/>
              <a:cs typeface="Tahoma" panose="020B0604030504040204" pitchFamily="34" charset="0"/>
            </a:endParaRPr>
          </a:p>
          <a:p>
            <a:pPr lvl="2" fontAlgn="base"/>
            <a:r>
              <a:rPr lang="en-US" sz="3000" dirty="0">
                <a:latin typeface="Tahoma" panose="020B0604030504040204" pitchFamily="34" charset="0"/>
                <a:ea typeface="Tahoma" panose="020B0604030504040204" pitchFamily="34" charset="0"/>
                <a:cs typeface="Tahoma" panose="020B0604030504040204" pitchFamily="34" charset="0"/>
              </a:rPr>
              <a:t>Lack of access to distribution of key infrastructures and social institutions </a:t>
            </a:r>
          </a:p>
          <a:p>
            <a:pPr lvl="2" fontAlgn="base"/>
            <a:endParaRPr lang="en-US" dirty="0"/>
          </a:p>
          <a:p>
            <a:endParaRPr lang="en-US" dirty="0"/>
          </a:p>
        </p:txBody>
      </p:sp>
    </p:spTree>
    <p:extLst>
      <p:ext uri="{BB962C8B-B14F-4D97-AF65-F5344CB8AC3E}">
        <p14:creationId xmlns:p14="http://schemas.microsoft.com/office/powerpoint/2010/main" val="26210908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837126"/>
          </a:xfrm>
        </p:spPr>
        <p:txBody>
          <a:bodyPr/>
          <a:lstStyle/>
          <a:p>
            <a:r>
              <a:rPr lang="en-US" dirty="0" smtClean="0"/>
              <a:t>CT</a:t>
            </a:r>
            <a:endParaRPr lang="en-US" dirty="0"/>
          </a:p>
        </p:txBody>
      </p:sp>
      <p:sp>
        <p:nvSpPr>
          <p:cNvPr id="3" name="Content Placeholder 2"/>
          <p:cNvSpPr>
            <a:spLocks noGrp="1"/>
          </p:cNvSpPr>
          <p:nvPr>
            <p:ph idx="1"/>
          </p:nvPr>
        </p:nvSpPr>
        <p:spPr>
          <a:xfrm>
            <a:off x="0" y="1056068"/>
            <a:ext cx="11353800" cy="5120895"/>
          </a:xfrm>
        </p:spPr>
        <p:txBody>
          <a:bodyPr/>
          <a:lstStyle/>
          <a:p>
            <a:pPr lvl="2" fontAlgn="base"/>
            <a:r>
              <a:rPr lang="en-US" sz="3200" b="1" dirty="0" smtClean="0">
                <a:latin typeface="Tahoma" panose="020B0604030504040204" pitchFamily="34" charset="0"/>
                <a:ea typeface="Tahoma" panose="020B0604030504040204" pitchFamily="34" charset="0"/>
                <a:cs typeface="Tahoma" panose="020B0604030504040204" pitchFamily="34" charset="0"/>
              </a:rPr>
              <a:t>Opportunities  </a:t>
            </a:r>
            <a:r>
              <a:rPr lang="en-US" sz="3200" dirty="0" smtClean="0">
                <a:latin typeface="Tahoma" panose="020B0604030504040204" pitchFamily="34" charset="0"/>
                <a:ea typeface="Tahoma" panose="020B0604030504040204" pitchFamily="34" charset="0"/>
                <a:cs typeface="Tahoma" panose="020B0604030504040204" pitchFamily="34" charset="0"/>
              </a:rPr>
              <a:t>include</a:t>
            </a:r>
            <a:r>
              <a:rPr lang="en-US" sz="3200" dirty="0">
                <a:latin typeface="Tahoma" panose="020B0604030504040204" pitchFamily="34" charset="0"/>
                <a:ea typeface="Tahoma" panose="020B0604030504040204" pitchFamily="34" charset="0"/>
                <a:cs typeface="Tahoma" panose="020B0604030504040204" pitchFamily="34" charset="0"/>
              </a:rPr>
              <a:t>:-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An unfulfilled gender needs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Availability of new approaches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Enactment of favorable laws and regulations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Global treaties on gender equity and equality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Established groups to advocate gender issues. </a:t>
            </a:r>
          </a:p>
          <a:p>
            <a:pPr lvl="0" fontAlgn="base"/>
            <a:r>
              <a:rPr lang="en-US" sz="3200" b="1" dirty="0">
                <a:latin typeface="Tahoma" panose="020B0604030504040204" pitchFamily="34" charset="0"/>
                <a:ea typeface="Tahoma" panose="020B0604030504040204" pitchFamily="34" charset="0"/>
                <a:cs typeface="Tahoma" panose="020B0604030504040204" pitchFamily="34" charset="0"/>
              </a:rPr>
              <a:t>Threats</a:t>
            </a:r>
            <a:r>
              <a:rPr lang="en-US" sz="3200" dirty="0">
                <a:latin typeface="Tahoma" panose="020B0604030504040204" pitchFamily="34" charset="0"/>
                <a:ea typeface="Tahoma" panose="020B0604030504040204" pitchFamily="34" charset="0"/>
                <a:cs typeface="Tahoma" panose="020B0604030504040204" pitchFamily="34" charset="0"/>
              </a:rPr>
              <a:t> include: -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Existence of cultural practices and beliefs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Infighting among key groups in the community </a:t>
            </a:r>
          </a:p>
          <a:p>
            <a:endParaRPr lang="en-US" dirty="0"/>
          </a:p>
        </p:txBody>
      </p:sp>
    </p:spTree>
    <p:extLst>
      <p:ext uri="{BB962C8B-B14F-4D97-AF65-F5344CB8AC3E}">
        <p14:creationId xmlns:p14="http://schemas.microsoft.com/office/powerpoint/2010/main" val="257476905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4547"/>
            <a:ext cx="11353800" cy="1081825"/>
          </a:xfrm>
        </p:spPr>
        <p:txBody>
          <a:bodyPr/>
          <a:lstStyle/>
          <a:p>
            <a:r>
              <a:rPr lang="en-US" b="1" dirty="0" smtClean="0">
                <a:latin typeface="Tahoma" panose="020B0604030504040204" pitchFamily="34" charset="0"/>
                <a:ea typeface="Tahoma" panose="020B0604030504040204" pitchFamily="34" charset="0"/>
                <a:cs typeface="Tahoma" panose="020B0604030504040204" pitchFamily="34" charset="0"/>
              </a:rPr>
              <a:t>WOMEN EMPOWERMENT</a:t>
            </a:r>
            <a:endParaRPr lang="en-US"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0" y="1339403"/>
            <a:ext cx="11353800" cy="5344732"/>
          </a:xfrm>
        </p:spPr>
        <p:txBody>
          <a:bodyPr>
            <a:normAutofit fontScale="92500" lnSpcReduction="10000"/>
          </a:bodyPr>
          <a:lstStyle/>
          <a:p>
            <a:pPr lvl="0" fontAlgn="base"/>
            <a:r>
              <a:rPr lang="en-US" dirty="0">
                <a:latin typeface="Tahoma" panose="020B0604030504040204" pitchFamily="34" charset="0"/>
                <a:ea typeface="Tahoma" panose="020B0604030504040204" pitchFamily="34" charset="0"/>
                <a:cs typeface="Tahoma" panose="020B0604030504040204" pitchFamily="34" charset="0"/>
              </a:rPr>
              <a:t>Empowerment refers to increasing the spiritual, political, social or economic strength of individuals and communities. </a:t>
            </a:r>
          </a:p>
          <a:p>
            <a:pPr lvl="0" fontAlgn="base"/>
            <a:r>
              <a:rPr lang="en-US" dirty="0">
                <a:latin typeface="Tahoma" panose="020B0604030504040204" pitchFamily="34" charset="0"/>
                <a:ea typeface="Tahoma" panose="020B0604030504040204" pitchFamily="34" charset="0"/>
                <a:cs typeface="Tahoma" panose="020B0604030504040204" pitchFamily="34" charset="0"/>
              </a:rPr>
              <a:t>The manifestation of redistribution of power that challenges patriarchal ideology and male dominance. </a:t>
            </a:r>
          </a:p>
          <a:p>
            <a:pPr lvl="0" fontAlgn="base"/>
            <a:r>
              <a:rPr lang="en-US" dirty="0">
                <a:latin typeface="Tahoma" panose="020B0604030504040204" pitchFamily="34" charset="0"/>
                <a:ea typeface="Tahoma" panose="020B0604030504040204" pitchFamily="34" charset="0"/>
                <a:cs typeface="Tahoma" panose="020B0604030504040204" pitchFamily="34" charset="0"/>
              </a:rPr>
              <a:t>It is a process aimed at changing the nature and direction of systematic forces which marginalize women and other disadvantaged sections in a given context. </a:t>
            </a:r>
          </a:p>
          <a:p>
            <a:pPr lvl="0" fontAlgn="base"/>
            <a:r>
              <a:rPr lang="en-US" dirty="0">
                <a:latin typeface="Tahoma" panose="020B0604030504040204" pitchFamily="34" charset="0"/>
                <a:ea typeface="Tahoma" panose="020B0604030504040204" pitchFamily="34" charset="0"/>
                <a:cs typeface="Tahoma" panose="020B0604030504040204" pitchFamily="34" charset="0"/>
              </a:rPr>
              <a:t>Women’s and men’s division of </a:t>
            </a:r>
            <a:r>
              <a:rPr lang="en-US" dirty="0" err="1">
                <a:latin typeface="Tahoma" panose="020B0604030504040204" pitchFamily="34" charset="0"/>
                <a:ea typeface="Tahoma" panose="020B0604030504040204" pitchFamily="34" charset="0"/>
                <a:cs typeface="Tahoma" panose="020B0604030504040204" pitchFamily="34" charset="0"/>
              </a:rPr>
              <a:t>labour</a:t>
            </a:r>
            <a:r>
              <a:rPr lang="en-US" dirty="0">
                <a:latin typeface="Tahoma" panose="020B0604030504040204" pitchFamily="34" charset="0"/>
                <a:ea typeface="Tahoma" panose="020B0604030504040204" pitchFamily="34" charset="0"/>
                <a:cs typeface="Tahoma" panose="020B0604030504040204" pitchFamily="34" charset="0"/>
              </a:rPr>
              <a:t> and access and control over resources is different </a:t>
            </a:r>
          </a:p>
          <a:p>
            <a:pPr lvl="0" fontAlgn="base"/>
            <a:r>
              <a:rPr lang="en-US" dirty="0">
                <a:latin typeface="Tahoma" panose="020B0604030504040204" pitchFamily="34" charset="0"/>
                <a:ea typeface="Tahoma" panose="020B0604030504040204" pitchFamily="34" charset="0"/>
                <a:cs typeface="Tahoma" panose="020B0604030504040204" pitchFamily="34" charset="0"/>
              </a:rPr>
              <a:t>There is a global gender inequality in </a:t>
            </a:r>
            <a:r>
              <a:rPr lang="en-US" dirty="0" err="1">
                <a:latin typeface="Tahoma" panose="020B0604030504040204" pitchFamily="34" charset="0"/>
                <a:ea typeface="Tahoma" panose="020B0604030504040204" pitchFamily="34" charset="0"/>
                <a:cs typeface="Tahoma" panose="020B0604030504040204" pitchFamily="34" charset="0"/>
              </a:rPr>
              <a:t>favour</a:t>
            </a:r>
            <a:r>
              <a:rPr lang="en-US" dirty="0">
                <a:latin typeface="Tahoma" panose="020B0604030504040204" pitchFamily="34" charset="0"/>
                <a:ea typeface="Tahoma" panose="020B0604030504040204" pitchFamily="34" charset="0"/>
                <a:cs typeface="Tahoma" panose="020B0604030504040204" pitchFamily="34" charset="0"/>
              </a:rPr>
              <a:t> of men </a:t>
            </a:r>
          </a:p>
          <a:p>
            <a:pPr lvl="0" fontAlgn="base"/>
            <a:r>
              <a:rPr lang="en-US" dirty="0">
                <a:latin typeface="Tahoma" panose="020B0604030504040204" pitchFamily="34" charset="0"/>
                <a:ea typeface="Tahoma" panose="020B0604030504040204" pitchFamily="34" charset="0"/>
                <a:cs typeface="Tahoma" panose="020B0604030504040204" pitchFamily="34" charset="0"/>
              </a:rPr>
              <a:t>Men’s work do is considered more important and hence paid better than women for the same job </a:t>
            </a:r>
          </a:p>
          <a:p>
            <a:pPr lvl="0" fontAlgn="base"/>
            <a:r>
              <a:rPr lang="en-US" dirty="0">
                <a:latin typeface="Tahoma" panose="020B0604030504040204" pitchFamily="34" charset="0"/>
                <a:ea typeface="Tahoma" panose="020B0604030504040204" pitchFamily="34" charset="0"/>
                <a:cs typeface="Tahoma" panose="020B0604030504040204" pitchFamily="34" charset="0"/>
              </a:rPr>
              <a:t>Due to gender discrimination women do not get their fair share of opportunities and benefits </a:t>
            </a:r>
          </a:p>
          <a:p>
            <a:endParaRPr lang="en-US" dirty="0"/>
          </a:p>
        </p:txBody>
      </p:sp>
    </p:spTree>
    <p:extLst>
      <p:ext uri="{BB962C8B-B14F-4D97-AF65-F5344CB8AC3E}">
        <p14:creationId xmlns:p14="http://schemas.microsoft.com/office/powerpoint/2010/main" val="287312891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4547"/>
            <a:ext cx="11353800" cy="1171978"/>
          </a:xfrm>
        </p:spPr>
        <p:txBody>
          <a:bodyPr/>
          <a:lstStyle/>
          <a:p>
            <a:r>
              <a:rPr lang="en-US" b="1" dirty="0"/>
              <a:t>Why women need empowerment: </a:t>
            </a:r>
            <a:endParaRPr lang="en-US" dirty="0"/>
          </a:p>
        </p:txBody>
      </p:sp>
      <p:sp>
        <p:nvSpPr>
          <p:cNvPr id="3" name="Content Placeholder 2"/>
          <p:cNvSpPr>
            <a:spLocks noGrp="1"/>
          </p:cNvSpPr>
          <p:nvPr>
            <p:ph idx="1"/>
          </p:nvPr>
        </p:nvSpPr>
        <p:spPr>
          <a:xfrm>
            <a:off x="0" y="1326524"/>
            <a:ext cx="11353800" cy="4850439"/>
          </a:xfrm>
        </p:spPr>
        <p:txBody>
          <a:bodyPr>
            <a:normAutofit/>
          </a:bodyPr>
          <a:lstStyle/>
          <a:p>
            <a:pPr lvl="0" fontAlgn="base"/>
            <a:r>
              <a:rPr lang="en-US" dirty="0" smtClean="0">
                <a:latin typeface="Tahoma" panose="020B0604030504040204" pitchFamily="34" charset="0"/>
                <a:ea typeface="Tahoma" panose="020B0604030504040204" pitchFamily="34" charset="0"/>
                <a:cs typeface="Tahoma" panose="020B0604030504040204" pitchFamily="34" charset="0"/>
              </a:rPr>
              <a:t>Educational </a:t>
            </a:r>
            <a:r>
              <a:rPr lang="en-US" dirty="0">
                <a:latin typeface="Tahoma" panose="020B0604030504040204" pitchFamily="34" charset="0"/>
                <a:ea typeface="Tahoma" panose="020B0604030504040204" pitchFamily="34" charset="0"/>
                <a:cs typeface="Tahoma" panose="020B0604030504040204" pitchFamily="34" charset="0"/>
              </a:rPr>
              <a:t>problems among girls where boy education is preferred </a:t>
            </a:r>
          </a:p>
          <a:p>
            <a:pPr lvl="0" fontAlgn="base"/>
            <a:r>
              <a:rPr lang="en-US" dirty="0">
                <a:latin typeface="Tahoma" panose="020B0604030504040204" pitchFamily="34" charset="0"/>
                <a:ea typeface="Tahoma" panose="020B0604030504040204" pitchFamily="34" charset="0"/>
                <a:cs typeface="Tahoma" panose="020B0604030504040204" pitchFamily="34" charset="0"/>
              </a:rPr>
              <a:t>Societal perception about girl child </a:t>
            </a:r>
            <a:r>
              <a:rPr lang="en-US" dirty="0" err="1">
                <a:latin typeface="Tahoma" panose="020B0604030504040204" pitchFamily="34" charset="0"/>
                <a:ea typeface="Tahoma" panose="020B0604030504040204" pitchFamily="34" charset="0"/>
                <a:cs typeface="Tahoma" panose="020B0604030504040204" pitchFamily="34" charset="0"/>
              </a:rPr>
              <a:t>eg</a:t>
            </a:r>
            <a:r>
              <a:rPr lang="en-US" dirty="0">
                <a:latin typeface="Tahoma" panose="020B0604030504040204" pitchFamily="34" charset="0"/>
                <a:ea typeface="Tahoma" panose="020B0604030504040204" pitchFamily="34" charset="0"/>
                <a:cs typeface="Tahoma" panose="020B0604030504040204" pitchFamily="34" charset="0"/>
              </a:rPr>
              <a:t> the belief that a girl child will be married and go away from parental home. </a:t>
            </a:r>
          </a:p>
          <a:p>
            <a:pPr lvl="0" fontAlgn="base"/>
            <a:r>
              <a:rPr lang="en-US" dirty="0">
                <a:latin typeface="Tahoma" panose="020B0604030504040204" pitchFamily="34" charset="0"/>
                <a:ea typeface="Tahoma" panose="020B0604030504040204" pitchFamily="34" charset="0"/>
                <a:cs typeface="Tahoma" panose="020B0604030504040204" pitchFamily="34" charset="0"/>
              </a:rPr>
              <a:t>Low confidence among women </a:t>
            </a:r>
          </a:p>
          <a:p>
            <a:pPr lvl="0" fontAlgn="base"/>
            <a:r>
              <a:rPr lang="en-US" dirty="0">
                <a:latin typeface="Tahoma" panose="020B0604030504040204" pitchFamily="34" charset="0"/>
                <a:ea typeface="Tahoma" panose="020B0604030504040204" pitchFamily="34" charset="0"/>
                <a:cs typeface="Tahoma" panose="020B0604030504040204" pitchFamily="34" charset="0"/>
              </a:rPr>
              <a:t>Lack of unity among women </a:t>
            </a:r>
          </a:p>
          <a:p>
            <a:pPr lvl="0" fontAlgn="base"/>
            <a:r>
              <a:rPr lang="en-US" dirty="0">
                <a:latin typeface="Tahoma" panose="020B0604030504040204" pitchFamily="34" charset="0"/>
                <a:ea typeface="Tahoma" panose="020B0604030504040204" pitchFamily="34" charset="0"/>
                <a:cs typeface="Tahoma" panose="020B0604030504040204" pitchFamily="34" charset="0"/>
              </a:rPr>
              <a:t>Problems relating with health among women especially reproductive health </a:t>
            </a:r>
          </a:p>
          <a:p>
            <a:pPr lvl="0" fontAlgn="base"/>
            <a:r>
              <a:rPr lang="en-US" dirty="0">
                <a:latin typeface="Tahoma" panose="020B0604030504040204" pitchFamily="34" charset="0"/>
                <a:ea typeface="Tahoma" panose="020B0604030504040204" pitchFamily="34" charset="0"/>
                <a:cs typeface="Tahoma" panose="020B0604030504040204" pitchFamily="34" charset="0"/>
              </a:rPr>
              <a:t>Poverty and economic isolation among women </a:t>
            </a:r>
          </a:p>
          <a:p>
            <a:r>
              <a:rPr lang="en-US" dirty="0">
                <a:latin typeface="Tahoma" panose="020B0604030504040204" pitchFamily="34" charset="0"/>
                <a:ea typeface="Tahoma" panose="020B0604030504040204" pitchFamily="34" charset="0"/>
                <a:cs typeface="Tahoma" panose="020B0604030504040204" pitchFamily="34" charset="0"/>
              </a:rPr>
              <a:t>Traditional barriers and Cultural beliefs and practices</a:t>
            </a:r>
          </a:p>
        </p:txBody>
      </p:sp>
    </p:spTree>
    <p:extLst>
      <p:ext uri="{BB962C8B-B14F-4D97-AF65-F5344CB8AC3E}">
        <p14:creationId xmlns:p14="http://schemas.microsoft.com/office/powerpoint/2010/main" val="332982289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Crimes against women </a:t>
            </a:r>
            <a:r>
              <a:rPr lang="en-US" dirty="0"/>
              <a:t/>
            </a:r>
            <a:br>
              <a:rPr lang="en-US" dirty="0"/>
            </a:br>
            <a:endParaRPr lang="en-US" dirty="0"/>
          </a:p>
        </p:txBody>
      </p:sp>
      <p:sp>
        <p:nvSpPr>
          <p:cNvPr id="3" name="Content Placeholder 2"/>
          <p:cNvSpPr>
            <a:spLocks noGrp="1"/>
          </p:cNvSpPr>
          <p:nvPr>
            <p:ph idx="1"/>
          </p:nvPr>
        </p:nvSpPr>
        <p:spPr>
          <a:xfrm>
            <a:off x="0" y="1133340"/>
            <a:ext cx="11353800" cy="5724659"/>
          </a:xfrm>
        </p:spPr>
        <p:txBody>
          <a:bodyPr>
            <a:normAutofit fontScale="92500" lnSpcReduction="10000"/>
          </a:bodyPr>
          <a:lstStyle/>
          <a:p>
            <a:pPr lvl="0" fontAlgn="base"/>
            <a:r>
              <a:rPr lang="en-US" dirty="0" smtClean="0">
                <a:latin typeface="Tahoma" panose="020B0604030504040204" pitchFamily="34" charset="0"/>
                <a:ea typeface="Tahoma" panose="020B0604030504040204" pitchFamily="34" charset="0"/>
                <a:cs typeface="Tahoma" panose="020B0604030504040204" pitchFamily="34" charset="0"/>
              </a:rPr>
              <a:t>Acid </a:t>
            </a:r>
            <a:r>
              <a:rPr lang="en-US" dirty="0">
                <a:latin typeface="Tahoma" panose="020B0604030504040204" pitchFamily="34" charset="0"/>
                <a:ea typeface="Tahoma" panose="020B0604030504040204" pitchFamily="34" charset="0"/>
                <a:cs typeface="Tahoma" panose="020B0604030504040204" pitchFamily="34" charset="0"/>
              </a:rPr>
              <a:t>throwing </a:t>
            </a:r>
          </a:p>
          <a:p>
            <a:pPr lvl="0" fontAlgn="base"/>
            <a:r>
              <a:rPr lang="en-US" dirty="0">
                <a:latin typeface="Tahoma" panose="020B0604030504040204" pitchFamily="34" charset="0"/>
                <a:ea typeface="Tahoma" panose="020B0604030504040204" pitchFamily="34" charset="0"/>
                <a:cs typeface="Tahoma" panose="020B0604030504040204" pitchFamily="34" charset="0"/>
              </a:rPr>
              <a:t>Domestic violence </a:t>
            </a:r>
          </a:p>
          <a:p>
            <a:pPr lvl="0" fontAlgn="base"/>
            <a:r>
              <a:rPr lang="en-US" dirty="0">
                <a:latin typeface="Tahoma" panose="020B0604030504040204" pitchFamily="34" charset="0"/>
                <a:ea typeface="Tahoma" panose="020B0604030504040204" pitchFamily="34" charset="0"/>
                <a:cs typeface="Tahoma" panose="020B0604030504040204" pitchFamily="34" charset="0"/>
              </a:rPr>
              <a:t>Dowry </a:t>
            </a:r>
          </a:p>
          <a:p>
            <a:pPr lvl="0" fontAlgn="base"/>
            <a:r>
              <a:rPr lang="en-US" dirty="0">
                <a:latin typeface="Tahoma" panose="020B0604030504040204" pitchFamily="34" charset="0"/>
                <a:ea typeface="Tahoma" panose="020B0604030504040204" pitchFamily="34" charset="0"/>
                <a:cs typeface="Tahoma" panose="020B0604030504040204" pitchFamily="34" charset="0"/>
              </a:rPr>
              <a:t>Female infanticide and sex-selective abortion </a:t>
            </a:r>
          </a:p>
          <a:p>
            <a:pPr lvl="0" fontAlgn="base"/>
            <a:r>
              <a:rPr lang="en-US" dirty="0">
                <a:latin typeface="Tahoma" panose="020B0604030504040204" pitchFamily="34" charset="0"/>
                <a:ea typeface="Tahoma" panose="020B0604030504040204" pitchFamily="34" charset="0"/>
                <a:cs typeface="Tahoma" panose="020B0604030504040204" pitchFamily="34" charset="0"/>
              </a:rPr>
              <a:t>Rape </a:t>
            </a:r>
          </a:p>
          <a:p>
            <a:pPr lvl="0" fontAlgn="base"/>
            <a:r>
              <a:rPr lang="en-US" dirty="0">
                <a:latin typeface="Tahoma" panose="020B0604030504040204" pitchFamily="34" charset="0"/>
                <a:ea typeface="Tahoma" panose="020B0604030504040204" pitchFamily="34" charset="0"/>
                <a:cs typeface="Tahoma" panose="020B0604030504040204" pitchFamily="34" charset="0"/>
              </a:rPr>
              <a:t>Sexual harassment </a:t>
            </a:r>
          </a:p>
          <a:p>
            <a:pPr lvl="0" fontAlgn="base"/>
            <a:r>
              <a:rPr lang="en-US" dirty="0">
                <a:latin typeface="Tahoma" panose="020B0604030504040204" pitchFamily="34" charset="0"/>
                <a:ea typeface="Tahoma" panose="020B0604030504040204" pitchFamily="34" charset="0"/>
                <a:cs typeface="Tahoma" panose="020B0604030504040204" pitchFamily="34" charset="0"/>
              </a:rPr>
              <a:t>Wife inheritance </a:t>
            </a:r>
          </a:p>
          <a:p>
            <a:pPr lvl="0" fontAlgn="base"/>
            <a:r>
              <a:rPr lang="en-US" dirty="0">
                <a:latin typeface="Tahoma" panose="020B0604030504040204" pitchFamily="34" charset="0"/>
                <a:ea typeface="Tahoma" panose="020B0604030504040204" pitchFamily="34" charset="0"/>
                <a:cs typeface="Tahoma" panose="020B0604030504040204" pitchFamily="34" charset="0"/>
              </a:rPr>
              <a:t>Window cleansing </a:t>
            </a:r>
          </a:p>
          <a:p>
            <a:pPr lvl="0" fontAlgn="base"/>
            <a:r>
              <a:rPr lang="en-US" dirty="0">
                <a:latin typeface="Tahoma" panose="020B0604030504040204" pitchFamily="34" charset="0"/>
                <a:ea typeface="Tahoma" panose="020B0604030504040204" pitchFamily="34" charset="0"/>
                <a:cs typeface="Tahoma" panose="020B0604030504040204" pitchFamily="34" charset="0"/>
              </a:rPr>
              <a:t>Trafficking of women and girls </a:t>
            </a:r>
          </a:p>
          <a:p>
            <a:pPr lvl="0" fontAlgn="base"/>
            <a:r>
              <a:rPr lang="en-US" dirty="0">
                <a:latin typeface="Tahoma" panose="020B0604030504040204" pitchFamily="34" charset="0"/>
                <a:ea typeface="Tahoma" panose="020B0604030504040204" pitchFamily="34" charset="0"/>
                <a:cs typeface="Tahoma" panose="020B0604030504040204" pitchFamily="34" charset="0"/>
              </a:rPr>
              <a:t>Justice system and succession laws (</a:t>
            </a:r>
            <a:r>
              <a:rPr lang="en-US" dirty="0" err="1">
                <a:latin typeface="Tahoma" panose="020B0604030504040204" pitchFamily="34" charset="0"/>
                <a:ea typeface="Tahoma" panose="020B0604030504040204" pitchFamily="34" charset="0"/>
                <a:cs typeface="Tahoma" panose="020B0604030504040204" pitchFamily="34" charset="0"/>
              </a:rPr>
              <a:t>eg</a:t>
            </a:r>
            <a:r>
              <a:rPr lang="en-US" dirty="0">
                <a:latin typeface="Tahoma" panose="020B0604030504040204" pitchFamily="34" charset="0"/>
                <a:ea typeface="Tahoma" panose="020B0604030504040204" pitchFamily="34" charset="0"/>
                <a:cs typeface="Tahoma" panose="020B0604030504040204" pitchFamily="34" charset="0"/>
              </a:rPr>
              <a:t> succession) </a:t>
            </a:r>
          </a:p>
          <a:p>
            <a:pPr lvl="0" fontAlgn="base"/>
            <a:r>
              <a:rPr lang="en-US" dirty="0">
                <a:latin typeface="Tahoma" panose="020B0604030504040204" pitchFamily="34" charset="0"/>
                <a:ea typeface="Tahoma" panose="020B0604030504040204" pitchFamily="34" charset="0"/>
                <a:cs typeface="Tahoma" panose="020B0604030504040204" pitchFamily="34" charset="0"/>
              </a:rPr>
              <a:t>Social opinion on female gender </a:t>
            </a:r>
          </a:p>
          <a:p>
            <a:pPr lvl="0" fontAlgn="base"/>
            <a:r>
              <a:rPr lang="en-US" dirty="0">
                <a:latin typeface="Tahoma" panose="020B0604030504040204" pitchFamily="34" charset="0"/>
                <a:ea typeface="Tahoma" panose="020B0604030504040204" pitchFamily="34" charset="0"/>
                <a:cs typeface="Tahoma" panose="020B0604030504040204" pitchFamily="34" charset="0"/>
              </a:rPr>
              <a:t>Intimate partner violence </a:t>
            </a:r>
          </a:p>
          <a:p>
            <a:endParaRPr lang="en-US" dirty="0"/>
          </a:p>
        </p:txBody>
      </p:sp>
    </p:spTree>
    <p:extLst>
      <p:ext uri="{BB962C8B-B14F-4D97-AF65-F5344CB8AC3E}">
        <p14:creationId xmlns:p14="http://schemas.microsoft.com/office/powerpoint/2010/main" val="313557548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5910"/>
            <a:ext cx="11353800" cy="759854"/>
          </a:xfrm>
        </p:spPr>
        <p:txBody>
          <a:bodyPr>
            <a:normAutofit fontScale="90000"/>
          </a:bodyPr>
          <a:lstStyle/>
          <a:p>
            <a:r>
              <a:rPr lang="en-US" b="1" dirty="0" smtClean="0"/>
              <a:t/>
            </a:r>
            <a:br>
              <a:rPr lang="en-US" b="1" dirty="0" smtClean="0"/>
            </a:br>
            <a:r>
              <a:rPr lang="en-US" b="1" dirty="0" smtClean="0"/>
              <a:t>Levels </a:t>
            </a:r>
            <a:r>
              <a:rPr lang="en-US" b="1" dirty="0"/>
              <a:t>of empowerment:- </a:t>
            </a:r>
            <a:r>
              <a:rPr lang="en-US" dirty="0"/>
              <a:t/>
            </a:r>
            <a:br>
              <a:rPr lang="en-US" dirty="0"/>
            </a:br>
            <a:endParaRPr lang="en-US" dirty="0"/>
          </a:p>
        </p:txBody>
      </p:sp>
      <p:sp>
        <p:nvSpPr>
          <p:cNvPr id="3" name="Content Placeholder 2"/>
          <p:cNvSpPr>
            <a:spLocks noGrp="1"/>
          </p:cNvSpPr>
          <p:nvPr>
            <p:ph idx="1"/>
          </p:nvPr>
        </p:nvSpPr>
        <p:spPr>
          <a:xfrm>
            <a:off x="0" y="721218"/>
            <a:ext cx="11353800" cy="6136782"/>
          </a:xfrm>
        </p:spPr>
        <p:txBody>
          <a:bodyPr>
            <a:normAutofit fontScale="92500" lnSpcReduction="20000"/>
          </a:bodyPr>
          <a:lstStyle/>
          <a:p>
            <a:r>
              <a:rPr lang="en-US" b="1" dirty="0">
                <a:latin typeface="Tahoma" panose="020B0604030504040204" pitchFamily="34" charset="0"/>
                <a:ea typeface="Tahoma" panose="020B0604030504040204" pitchFamily="34" charset="0"/>
                <a:cs typeface="Tahoma" panose="020B0604030504040204" pitchFamily="34" charset="0"/>
              </a:rPr>
              <a:t>Levels of empowerment:- </a:t>
            </a:r>
            <a:endParaRPr lang="en-US" dirty="0">
              <a:latin typeface="Tahoma" panose="020B0604030504040204" pitchFamily="34" charset="0"/>
              <a:ea typeface="Tahoma" panose="020B0604030504040204" pitchFamily="34" charset="0"/>
              <a:cs typeface="Tahoma" panose="020B0604030504040204" pitchFamily="34" charset="0"/>
            </a:endParaRPr>
          </a:p>
          <a:p>
            <a:pPr lvl="2" fontAlgn="base"/>
            <a:r>
              <a:rPr lang="en-US" dirty="0">
                <a:latin typeface="Tahoma" panose="020B0604030504040204" pitchFamily="34" charset="0"/>
                <a:ea typeface="Tahoma" panose="020B0604030504040204" pitchFamily="34" charset="0"/>
                <a:cs typeface="Tahoma" panose="020B0604030504040204" pitchFamily="34" charset="0"/>
              </a:rPr>
              <a:t>Welfare </a:t>
            </a:r>
          </a:p>
          <a:p>
            <a:pPr lvl="2" fontAlgn="base"/>
            <a:r>
              <a:rPr lang="en-US" dirty="0">
                <a:latin typeface="Tahoma" panose="020B0604030504040204" pitchFamily="34" charset="0"/>
                <a:ea typeface="Tahoma" panose="020B0604030504040204" pitchFamily="34" charset="0"/>
                <a:cs typeface="Tahoma" panose="020B0604030504040204" pitchFamily="34" charset="0"/>
              </a:rPr>
              <a:t>Access </a:t>
            </a:r>
          </a:p>
          <a:p>
            <a:pPr lvl="2" fontAlgn="base"/>
            <a:r>
              <a:rPr lang="en-US" dirty="0">
                <a:latin typeface="Tahoma" panose="020B0604030504040204" pitchFamily="34" charset="0"/>
                <a:ea typeface="Tahoma" panose="020B0604030504040204" pitchFamily="34" charset="0"/>
                <a:cs typeface="Tahoma" panose="020B0604030504040204" pitchFamily="34" charset="0"/>
              </a:rPr>
              <a:t>Conscientisation  </a:t>
            </a:r>
          </a:p>
          <a:p>
            <a:pPr lvl="2" fontAlgn="base"/>
            <a:r>
              <a:rPr lang="en-US" dirty="0">
                <a:latin typeface="Tahoma" panose="020B0604030504040204" pitchFamily="34" charset="0"/>
                <a:ea typeface="Tahoma" panose="020B0604030504040204" pitchFamily="34" charset="0"/>
                <a:cs typeface="Tahoma" panose="020B0604030504040204" pitchFamily="34" charset="0"/>
              </a:rPr>
              <a:t>Participation </a:t>
            </a:r>
          </a:p>
          <a:p>
            <a:pPr lvl="2" fontAlgn="base"/>
            <a:r>
              <a:rPr lang="en-US" dirty="0">
                <a:latin typeface="Tahoma" panose="020B0604030504040204" pitchFamily="34" charset="0"/>
                <a:ea typeface="Tahoma" panose="020B0604030504040204" pitchFamily="34" charset="0"/>
                <a:cs typeface="Tahoma" panose="020B0604030504040204" pitchFamily="34" charset="0"/>
              </a:rPr>
              <a:t>Control </a:t>
            </a:r>
          </a:p>
          <a:p>
            <a:r>
              <a:rPr lang="en-US" dirty="0">
                <a:latin typeface="Tahoma" panose="020B0604030504040204" pitchFamily="34" charset="0"/>
                <a:ea typeface="Tahoma" panose="020B0604030504040204" pitchFamily="34" charset="0"/>
                <a:cs typeface="Tahoma" panose="020B0604030504040204" pitchFamily="34" charset="0"/>
              </a:rPr>
              <a:t>These are described in details as follows:-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Welfare: </a:t>
            </a:r>
            <a:r>
              <a:rPr lang="en-US" dirty="0">
                <a:latin typeface="Tahoma" panose="020B0604030504040204" pitchFamily="34" charset="0"/>
                <a:ea typeface="Tahoma" panose="020B0604030504040204" pitchFamily="34" charset="0"/>
                <a:cs typeface="Tahoma" panose="020B0604030504040204" pitchFamily="34" charset="0"/>
              </a:rPr>
              <a:t>This when  a woman’s material needs such as food ,income, medical care are met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Access: </a:t>
            </a:r>
            <a:r>
              <a:rPr lang="en-US" dirty="0">
                <a:latin typeface="Tahoma" panose="020B0604030504040204" pitchFamily="34" charset="0"/>
                <a:ea typeface="Tahoma" panose="020B0604030504040204" pitchFamily="34" charset="0"/>
                <a:cs typeface="Tahoma" panose="020B0604030504040204" pitchFamily="34" charset="0"/>
              </a:rPr>
              <a:t>This is when women are able to gain access to resources such as land, marketing facilities, </a:t>
            </a:r>
            <a:r>
              <a:rPr lang="en-US" dirty="0" err="1">
                <a:latin typeface="Tahoma" panose="020B0604030504040204" pitchFamily="34" charset="0"/>
                <a:ea typeface="Tahoma" panose="020B0604030504040204" pitchFamily="34" charset="0"/>
                <a:cs typeface="Tahoma" panose="020B0604030504040204" pitchFamily="34" charset="0"/>
              </a:rPr>
              <a:t>labour</a:t>
            </a:r>
            <a:r>
              <a:rPr lang="en-US" dirty="0">
                <a:latin typeface="Tahoma" panose="020B0604030504040204" pitchFamily="34" charset="0"/>
                <a:ea typeface="Tahoma" panose="020B0604030504040204" pitchFamily="34" charset="0"/>
                <a:cs typeface="Tahoma" panose="020B0604030504040204" pitchFamily="34" charset="0"/>
              </a:rPr>
              <a:t>, credit, public services and benefits on equal bases as men. </a:t>
            </a:r>
          </a:p>
          <a:p>
            <a:pPr lvl="0" fontAlgn="base"/>
            <a:r>
              <a:rPr lang="en-US" b="1" dirty="0" err="1">
                <a:latin typeface="Tahoma" panose="020B0604030504040204" pitchFamily="34" charset="0"/>
                <a:ea typeface="Tahoma" panose="020B0604030504040204" pitchFamily="34" charset="0"/>
                <a:cs typeface="Tahoma" panose="020B0604030504040204" pitchFamily="34" charset="0"/>
              </a:rPr>
              <a:t>Conscientization</a:t>
            </a:r>
            <a:r>
              <a:rPr lang="en-US" dirty="0">
                <a:latin typeface="Tahoma" panose="020B0604030504040204" pitchFamily="34" charset="0"/>
                <a:ea typeface="Tahoma" panose="020B0604030504040204" pitchFamily="34" charset="0"/>
                <a:cs typeface="Tahoma" panose="020B0604030504040204" pitchFamily="34" charset="0"/>
              </a:rPr>
              <a:t>: when women believe that gender roles can be changed and gender equality is possible.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Participation: </a:t>
            </a:r>
            <a:r>
              <a:rPr lang="en-US" dirty="0">
                <a:latin typeface="Tahoma" panose="020B0604030504040204" pitchFamily="34" charset="0"/>
                <a:ea typeface="Tahoma" panose="020B0604030504040204" pitchFamily="34" charset="0"/>
                <a:cs typeface="Tahoma" panose="020B0604030504040204" pitchFamily="34" charset="0"/>
              </a:rPr>
              <a:t>when women have equal participating in decision making in all programs and policies. </a:t>
            </a:r>
          </a:p>
          <a:p>
            <a:r>
              <a:rPr lang="en-US" b="1" dirty="0">
                <a:latin typeface="Tahoma" panose="020B0604030504040204" pitchFamily="34" charset="0"/>
                <a:ea typeface="Tahoma" panose="020B0604030504040204" pitchFamily="34" charset="0"/>
                <a:cs typeface="Tahoma" panose="020B0604030504040204" pitchFamily="34" charset="0"/>
              </a:rPr>
              <a:t>Control: </a:t>
            </a:r>
            <a:r>
              <a:rPr lang="en-US" dirty="0">
                <a:latin typeface="Tahoma" panose="020B0604030504040204" pitchFamily="34" charset="0"/>
                <a:ea typeface="Tahoma" panose="020B0604030504040204" pitchFamily="34" charset="0"/>
                <a:cs typeface="Tahoma" panose="020B0604030504040204" pitchFamily="34" charset="0"/>
              </a:rPr>
              <a:t>when women and men have equal control over factors of production and distribution of benefits without dominance or subordination</a:t>
            </a:r>
            <a:r>
              <a:rPr lang="en-US" b="1" dirty="0" smtClean="0">
                <a:latin typeface="Tahoma" panose="020B0604030504040204" pitchFamily="34" charset="0"/>
                <a:ea typeface="Tahoma" panose="020B0604030504040204" pitchFamily="34" charset="0"/>
                <a:cs typeface="Tahoma" panose="020B0604030504040204" pitchFamily="34" charset="0"/>
              </a:rPr>
              <a:t> </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630357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1094703"/>
          </a:xfrm>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CT</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0" y="1094704"/>
            <a:ext cx="11353800" cy="5082259"/>
          </a:xfrm>
        </p:spPr>
        <p:txBody>
          <a:bodyPr/>
          <a:lstStyle/>
          <a:p>
            <a:pPr lvl="0" fontAlgn="base"/>
            <a:r>
              <a:rPr lang="en-US" dirty="0">
                <a:latin typeface="Tahoma" panose="020B0604030504040204" pitchFamily="34" charset="0"/>
                <a:ea typeface="Tahoma" panose="020B0604030504040204" pitchFamily="34" charset="0"/>
                <a:cs typeface="Tahoma" panose="020B0604030504040204" pitchFamily="34" charset="0"/>
              </a:rPr>
              <a:t>There are three levels of recognition in terms of the extent to which a women equality has received in the design of the project, namely </a:t>
            </a:r>
            <a:r>
              <a:rPr lang="en-US" dirty="0" smtClean="0">
                <a:latin typeface="Tahoma" panose="020B0604030504040204" pitchFamily="34" charset="0"/>
                <a:ea typeface="Tahoma" panose="020B0604030504040204" pitchFamily="34" charset="0"/>
                <a:cs typeface="Tahoma" panose="020B0604030504040204" pitchFamily="34" charset="0"/>
              </a:rPr>
              <a:t>:</a:t>
            </a:r>
            <a:endParaRPr lang="en-US" dirty="0">
              <a:latin typeface="Tahoma" panose="020B0604030504040204" pitchFamily="34" charset="0"/>
              <a:ea typeface="Tahoma" panose="020B0604030504040204" pitchFamily="34" charset="0"/>
              <a:cs typeface="Tahoma" panose="020B0604030504040204" pitchFamily="34" charset="0"/>
            </a:endParaRPr>
          </a:p>
          <a:p>
            <a:pPr lvl="0" fontAlgn="base"/>
            <a:r>
              <a:rPr lang="en-US" b="1" dirty="0" smtClean="0">
                <a:latin typeface="Tahoma" panose="020B0604030504040204" pitchFamily="34" charset="0"/>
                <a:ea typeface="Tahoma" panose="020B0604030504040204" pitchFamily="34" charset="0"/>
                <a:cs typeface="Tahoma" panose="020B0604030504040204" pitchFamily="34" charset="0"/>
              </a:rPr>
              <a:t>Negative</a:t>
            </a:r>
            <a:r>
              <a:rPr lang="en-US" b="1" dirty="0">
                <a:latin typeface="Tahoma" panose="020B0604030504040204" pitchFamily="34" charset="0"/>
                <a:ea typeface="Tahoma" panose="020B0604030504040204" pitchFamily="34" charset="0"/>
                <a:cs typeface="Tahoma" panose="020B0604030504040204" pitchFamily="34" charset="0"/>
              </a:rPr>
              <a:t>: </a:t>
            </a:r>
            <a:r>
              <a:rPr lang="en-US" dirty="0">
                <a:latin typeface="Tahoma" panose="020B0604030504040204" pitchFamily="34" charset="0"/>
                <a:ea typeface="Tahoma" panose="020B0604030504040204" pitchFamily="34" charset="0"/>
                <a:cs typeface="Tahoma" panose="020B0604030504040204" pitchFamily="34" charset="0"/>
              </a:rPr>
              <a:t>Project objectives make no mention of women's issues.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Neutral:-</a:t>
            </a:r>
            <a:r>
              <a:rPr lang="en-US" dirty="0">
                <a:latin typeface="Tahoma" panose="020B0604030504040204" pitchFamily="34" charset="0"/>
                <a:ea typeface="Tahoma" panose="020B0604030504040204" pitchFamily="34" charset="0"/>
                <a:cs typeface="Tahoma" panose="020B0604030504040204" pitchFamily="34" charset="0"/>
              </a:rPr>
              <a:t>Recognize women's issues, but concerns remain that the project intervention does not leave women worse off than before.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Positive:-</a:t>
            </a:r>
            <a:r>
              <a:rPr lang="en-US" dirty="0">
                <a:latin typeface="Tahoma" panose="020B0604030504040204" pitchFamily="34" charset="0"/>
                <a:ea typeface="Tahoma" panose="020B0604030504040204" pitchFamily="34" charset="0"/>
                <a:cs typeface="Tahoma" panose="020B0604030504040204" pitchFamily="34" charset="0"/>
              </a:rPr>
              <a:t>Concerned with women's issues, and with improving the position of women  </a:t>
            </a:r>
          </a:p>
          <a:p>
            <a:endParaRPr lang="en-US" dirty="0"/>
          </a:p>
        </p:txBody>
      </p:sp>
    </p:spTree>
    <p:extLst>
      <p:ext uri="{BB962C8B-B14F-4D97-AF65-F5344CB8AC3E}">
        <p14:creationId xmlns:p14="http://schemas.microsoft.com/office/powerpoint/2010/main" val="127577585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31" y="171942"/>
            <a:ext cx="10515600" cy="1325563"/>
          </a:xfrm>
        </p:spPr>
        <p:txBody>
          <a:bodyPr>
            <a:normAutofit fontScale="90000"/>
          </a:bodyPr>
          <a:lstStyle/>
          <a:p>
            <a:r>
              <a:rPr lang="en-US" b="1" dirty="0" smtClean="0">
                <a:latin typeface="Tahoma" panose="020B0604030504040204" pitchFamily="34" charset="0"/>
                <a:ea typeface="Tahoma" panose="020B0604030504040204" pitchFamily="34" charset="0"/>
                <a:cs typeface="Tahoma" panose="020B0604030504040204" pitchFamily="34" charset="0"/>
              </a:rPr>
              <a:t/>
            </a:r>
            <a:br>
              <a:rPr lang="en-US" b="1" dirty="0" smtClean="0">
                <a:latin typeface="Tahoma" panose="020B0604030504040204" pitchFamily="34" charset="0"/>
                <a:ea typeface="Tahoma" panose="020B0604030504040204" pitchFamily="34" charset="0"/>
                <a:cs typeface="Tahoma" panose="020B0604030504040204" pitchFamily="34" charset="0"/>
              </a:rPr>
            </a:br>
            <a:r>
              <a:rPr lang="en-US" b="1" dirty="0" smtClean="0">
                <a:latin typeface="Tahoma" panose="020B0604030504040204" pitchFamily="34" charset="0"/>
                <a:ea typeface="Tahoma" panose="020B0604030504040204" pitchFamily="34" charset="0"/>
                <a:cs typeface="Tahoma" panose="020B0604030504040204" pitchFamily="34" charset="0"/>
              </a:rPr>
              <a:t>Facilitating </a:t>
            </a:r>
            <a:r>
              <a:rPr lang="en-US" b="1" dirty="0">
                <a:latin typeface="Tahoma" panose="020B0604030504040204" pitchFamily="34" charset="0"/>
                <a:ea typeface="Tahoma" panose="020B0604030504040204" pitchFamily="34" charset="0"/>
                <a:cs typeface="Tahoma" panose="020B0604030504040204" pitchFamily="34" charset="0"/>
              </a:rPr>
              <a:t>factors for women empowerment:</a:t>
            </a:r>
            <a:r>
              <a:rPr lang="en-US" b="1" dirty="0"/>
              <a:t>- </a:t>
            </a:r>
            <a:r>
              <a:rPr lang="en-US" dirty="0"/>
              <a:t/>
            </a:r>
            <a:br>
              <a:rPr lang="en-US" dirty="0"/>
            </a:br>
            <a:endParaRPr lang="en-US" dirty="0"/>
          </a:p>
        </p:txBody>
      </p:sp>
      <p:sp>
        <p:nvSpPr>
          <p:cNvPr id="3" name="Content Placeholder 2"/>
          <p:cNvSpPr>
            <a:spLocks noGrp="1"/>
          </p:cNvSpPr>
          <p:nvPr>
            <p:ph idx="1"/>
          </p:nvPr>
        </p:nvSpPr>
        <p:spPr>
          <a:xfrm>
            <a:off x="26831" y="1825625"/>
            <a:ext cx="11326969" cy="4351338"/>
          </a:xfrm>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Existence </a:t>
            </a:r>
            <a:r>
              <a:rPr lang="en-US" dirty="0">
                <a:latin typeface="Tahoma" panose="020B0604030504040204" pitchFamily="34" charset="0"/>
                <a:ea typeface="Tahoma" panose="020B0604030504040204" pitchFamily="34" charset="0"/>
                <a:cs typeface="Tahoma" panose="020B0604030504040204" pitchFamily="34" charset="0"/>
              </a:rPr>
              <a:t>of women’s organizations </a:t>
            </a:r>
          </a:p>
          <a:p>
            <a:pPr lvl="0" fontAlgn="base"/>
            <a:r>
              <a:rPr lang="en-US" dirty="0">
                <a:latin typeface="Tahoma" panose="020B0604030504040204" pitchFamily="34" charset="0"/>
                <a:ea typeface="Tahoma" panose="020B0604030504040204" pitchFamily="34" charset="0"/>
                <a:cs typeface="Tahoma" panose="020B0604030504040204" pitchFamily="34" charset="0"/>
              </a:rPr>
              <a:t>Availability of support system </a:t>
            </a:r>
          </a:p>
          <a:p>
            <a:pPr lvl="0" fontAlgn="base"/>
            <a:r>
              <a:rPr lang="en-US" dirty="0">
                <a:latin typeface="Tahoma" panose="020B0604030504040204" pitchFamily="34" charset="0"/>
                <a:ea typeface="Tahoma" panose="020B0604030504040204" pitchFamily="34" charset="0"/>
                <a:cs typeface="Tahoma" panose="020B0604030504040204" pitchFamily="34" charset="0"/>
              </a:rPr>
              <a:t>Availability of funds  </a:t>
            </a:r>
          </a:p>
          <a:p>
            <a:pPr lvl="0" fontAlgn="base"/>
            <a:r>
              <a:rPr lang="en-US" dirty="0">
                <a:latin typeface="Tahoma" panose="020B0604030504040204" pitchFamily="34" charset="0"/>
                <a:ea typeface="Tahoma" panose="020B0604030504040204" pitchFamily="34" charset="0"/>
                <a:cs typeface="Tahoma" panose="020B0604030504040204" pitchFamily="34" charset="0"/>
              </a:rPr>
              <a:t>Feminist leadership </a:t>
            </a:r>
          </a:p>
          <a:p>
            <a:pPr lvl="0" fontAlgn="base"/>
            <a:r>
              <a:rPr lang="en-US" dirty="0">
                <a:latin typeface="Tahoma" panose="020B0604030504040204" pitchFamily="34" charset="0"/>
                <a:ea typeface="Tahoma" panose="020B0604030504040204" pitchFamily="34" charset="0"/>
                <a:cs typeface="Tahoma" panose="020B0604030504040204" pitchFamily="34" charset="0"/>
              </a:rPr>
              <a:t>Networking </a:t>
            </a:r>
          </a:p>
          <a:p>
            <a:pPr lvl="0" fontAlgn="base"/>
            <a:r>
              <a:rPr lang="en-US" dirty="0">
                <a:latin typeface="Tahoma" panose="020B0604030504040204" pitchFamily="34" charset="0"/>
                <a:ea typeface="Tahoma" panose="020B0604030504040204" pitchFamily="34" charset="0"/>
                <a:cs typeface="Tahoma" panose="020B0604030504040204" pitchFamily="34" charset="0"/>
              </a:rPr>
              <a:t>Favourable media coverage </a:t>
            </a:r>
          </a:p>
          <a:p>
            <a:pPr lvl="0" fontAlgn="base"/>
            <a:r>
              <a:rPr lang="en-US" dirty="0">
                <a:latin typeface="Tahoma" panose="020B0604030504040204" pitchFamily="34" charset="0"/>
                <a:ea typeface="Tahoma" panose="020B0604030504040204" pitchFamily="34" charset="0"/>
                <a:cs typeface="Tahoma" panose="020B0604030504040204" pitchFamily="34" charset="0"/>
              </a:rPr>
              <a:t>Favourable policy climate </a:t>
            </a:r>
          </a:p>
          <a:p>
            <a:endParaRPr lang="en-US" dirty="0"/>
          </a:p>
        </p:txBody>
      </p:sp>
    </p:spTree>
    <p:extLst>
      <p:ext uri="{BB962C8B-B14F-4D97-AF65-F5344CB8AC3E}">
        <p14:creationId xmlns:p14="http://schemas.microsoft.com/office/powerpoint/2010/main" val="25610089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800" cy="1325563"/>
          </a:xfrm>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Constraining factors for women empowerment: -</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0" y="1825625"/>
            <a:ext cx="11353800" cy="4351338"/>
          </a:xfrm>
        </p:spPr>
        <p:txBody>
          <a:bodyPr/>
          <a:lstStyle/>
          <a:p>
            <a:pPr marL="0" indent="0">
              <a:buNone/>
            </a:pPr>
            <a:endParaRPr lang="en-US" dirty="0"/>
          </a:p>
          <a:p>
            <a:r>
              <a:rPr lang="en-US" dirty="0" smtClean="0">
                <a:latin typeface="Tahoma" panose="020B0604030504040204" pitchFamily="34" charset="0"/>
                <a:ea typeface="Tahoma" panose="020B0604030504040204" pitchFamily="34" charset="0"/>
                <a:cs typeface="Tahoma" panose="020B0604030504040204" pitchFamily="34" charset="0"/>
              </a:rPr>
              <a:t> </a:t>
            </a:r>
            <a:r>
              <a:rPr lang="en-US" dirty="0">
                <a:latin typeface="Tahoma" panose="020B0604030504040204" pitchFamily="34" charset="0"/>
                <a:ea typeface="Tahoma" panose="020B0604030504040204" pitchFamily="34" charset="0"/>
                <a:cs typeface="Tahoma" panose="020B0604030504040204" pitchFamily="34" charset="0"/>
              </a:rPr>
              <a:t>Heavy work load for women </a:t>
            </a:r>
          </a:p>
          <a:p>
            <a:pPr lvl="0" fontAlgn="base"/>
            <a:r>
              <a:rPr lang="en-US" dirty="0">
                <a:latin typeface="Tahoma" panose="020B0604030504040204" pitchFamily="34" charset="0"/>
                <a:ea typeface="Tahoma" panose="020B0604030504040204" pitchFamily="34" charset="0"/>
                <a:cs typeface="Tahoma" panose="020B0604030504040204" pitchFamily="34" charset="0"/>
              </a:rPr>
              <a:t>Isolation of women from each other </a:t>
            </a:r>
          </a:p>
          <a:p>
            <a:pPr lvl="0" fontAlgn="base"/>
            <a:r>
              <a:rPr lang="en-US" dirty="0">
                <a:latin typeface="Tahoma" panose="020B0604030504040204" pitchFamily="34" charset="0"/>
                <a:ea typeface="Tahoma" panose="020B0604030504040204" pitchFamily="34" charset="0"/>
                <a:cs typeface="Tahoma" panose="020B0604030504040204" pitchFamily="34" charset="0"/>
              </a:rPr>
              <a:t>Illiteracy </a:t>
            </a:r>
          </a:p>
          <a:p>
            <a:pPr lvl="0" fontAlgn="base"/>
            <a:r>
              <a:rPr lang="en-US" dirty="0">
                <a:latin typeface="Tahoma" panose="020B0604030504040204" pitchFamily="34" charset="0"/>
                <a:ea typeface="Tahoma" panose="020B0604030504040204" pitchFamily="34" charset="0"/>
                <a:cs typeface="Tahoma" panose="020B0604030504040204" pitchFamily="34" charset="0"/>
              </a:rPr>
              <a:t>Traditional views limit participation </a:t>
            </a:r>
          </a:p>
          <a:p>
            <a:pPr lvl="0" fontAlgn="base"/>
            <a:r>
              <a:rPr lang="en-US" dirty="0">
                <a:latin typeface="Tahoma" panose="020B0604030504040204" pitchFamily="34" charset="0"/>
                <a:ea typeface="Tahoma" panose="020B0604030504040204" pitchFamily="34" charset="0"/>
                <a:cs typeface="Tahoma" panose="020B0604030504040204" pitchFamily="34" charset="0"/>
              </a:rPr>
              <a:t>No funds </a:t>
            </a:r>
          </a:p>
          <a:p>
            <a:pPr lvl="0" fontAlgn="base"/>
            <a:r>
              <a:rPr lang="en-US" dirty="0">
                <a:latin typeface="Tahoma" panose="020B0604030504040204" pitchFamily="34" charset="0"/>
                <a:ea typeface="Tahoma" panose="020B0604030504040204" pitchFamily="34" charset="0"/>
                <a:cs typeface="Tahoma" panose="020B0604030504040204" pitchFamily="34" charset="0"/>
              </a:rPr>
              <a:t>Disagreements/conflicts among women groups </a:t>
            </a:r>
          </a:p>
          <a:p>
            <a:pPr lvl="0" fontAlgn="base"/>
            <a:r>
              <a:rPr lang="en-US" dirty="0">
                <a:latin typeface="Tahoma" panose="020B0604030504040204" pitchFamily="34" charset="0"/>
                <a:ea typeface="Tahoma" panose="020B0604030504040204" pitchFamily="34" charset="0"/>
                <a:cs typeface="Tahoma" panose="020B0604030504040204" pitchFamily="34" charset="0"/>
              </a:rPr>
              <a:t>Negative and sensational coverage media </a:t>
            </a:r>
          </a:p>
          <a:p>
            <a:endParaRPr lang="en-US" dirty="0"/>
          </a:p>
        </p:txBody>
      </p:sp>
    </p:spTree>
    <p:extLst>
      <p:ext uri="{BB962C8B-B14F-4D97-AF65-F5344CB8AC3E}">
        <p14:creationId xmlns:p14="http://schemas.microsoft.com/office/powerpoint/2010/main" val="28649382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785610"/>
          </a:xfrm>
        </p:spPr>
        <p:txBody>
          <a:bodyPr>
            <a:normAutofit fontScale="90000"/>
          </a:bodyPr>
          <a:lstStyle/>
          <a:p>
            <a:r>
              <a:rPr lang="en-US" b="1" dirty="0" smtClean="0"/>
              <a:t/>
            </a:r>
            <a:br>
              <a:rPr lang="en-US" b="1" dirty="0" smtClean="0"/>
            </a:br>
            <a:r>
              <a:rPr lang="en-US" b="1" dirty="0" smtClean="0">
                <a:latin typeface="Tahoma" panose="020B0604030504040204" pitchFamily="34" charset="0"/>
                <a:ea typeface="Tahoma" panose="020B0604030504040204" pitchFamily="34" charset="0"/>
                <a:cs typeface="Tahoma" panose="020B0604030504040204" pitchFamily="34" charset="0"/>
              </a:rPr>
              <a:t>Advantages </a:t>
            </a:r>
            <a:r>
              <a:rPr lang="en-US" b="1" dirty="0">
                <a:latin typeface="Tahoma" panose="020B0604030504040204" pitchFamily="34" charset="0"/>
                <a:ea typeface="Tahoma" panose="020B0604030504040204" pitchFamily="34" charset="0"/>
                <a:cs typeface="Tahoma" panose="020B0604030504040204" pitchFamily="34" charset="0"/>
              </a:rPr>
              <a:t>of women empowerment: - </a:t>
            </a:r>
            <a:r>
              <a:rPr lang="en-US" dirty="0"/>
              <a:t/>
            </a:r>
            <a:br>
              <a:rPr lang="en-US" dirty="0"/>
            </a:br>
            <a:endParaRPr lang="en-US" dirty="0"/>
          </a:p>
        </p:txBody>
      </p:sp>
      <p:sp>
        <p:nvSpPr>
          <p:cNvPr id="3" name="Content Placeholder 2"/>
          <p:cNvSpPr>
            <a:spLocks noGrp="1"/>
          </p:cNvSpPr>
          <p:nvPr>
            <p:ph idx="1"/>
          </p:nvPr>
        </p:nvSpPr>
        <p:spPr>
          <a:xfrm>
            <a:off x="0" y="1004552"/>
            <a:ext cx="11353800" cy="5853448"/>
          </a:xfrm>
        </p:spPr>
        <p:txBody>
          <a:bodyPr>
            <a:normAutofit fontScale="92500" lnSpcReduction="20000"/>
          </a:bodyPr>
          <a:lstStyle/>
          <a:p>
            <a:r>
              <a:rPr lang="en-US" dirty="0" smtClean="0">
                <a:latin typeface="Tahoma" panose="020B0604030504040204" pitchFamily="34" charset="0"/>
                <a:ea typeface="Tahoma" panose="020B0604030504040204" pitchFamily="34" charset="0"/>
                <a:cs typeface="Tahoma" panose="020B0604030504040204" pitchFamily="34" charset="0"/>
              </a:rPr>
              <a:t>Improves </a:t>
            </a:r>
            <a:r>
              <a:rPr lang="en-US" dirty="0">
                <a:latin typeface="Tahoma" panose="020B0604030504040204" pitchFamily="34" charset="0"/>
                <a:ea typeface="Tahoma" panose="020B0604030504040204" pitchFamily="34" charset="0"/>
                <a:cs typeface="Tahoma" panose="020B0604030504040204" pitchFamily="34" charset="0"/>
              </a:rPr>
              <a:t>productivity </a:t>
            </a:r>
          </a:p>
          <a:p>
            <a:pPr lvl="0" fontAlgn="base"/>
            <a:r>
              <a:rPr lang="en-US" dirty="0">
                <a:latin typeface="Tahoma" panose="020B0604030504040204" pitchFamily="34" charset="0"/>
                <a:ea typeface="Tahoma" panose="020B0604030504040204" pitchFamily="34" charset="0"/>
                <a:cs typeface="Tahoma" panose="020B0604030504040204" pitchFamily="34" charset="0"/>
              </a:rPr>
              <a:t>Overall community development  </a:t>
            </a:r>
          </a:p>
          <a:p>
            <a:pPr lvl="0" fontAlgn="base"/>
            <a:r>
              <a:rPr lang="en-US" dirty="0">
                <a:latin typeface="Tahoma" panose="020B0604030504040204" pitchFamily="34" charset="0"/>
                <a:ea typeface="Tahoma" panose="020B0604030504040204" pitchFamily="34" charset="0"/>
                <a:cs typeface="Tahoma" panose="020B0604030504040204" pitchFamily="34" charset="0"/>
              </a:rPr>
              <a:t>Reduction in gender-based violence  </a:t>
            </a:r>
          </a:p>
          <a:p>
            <a:pPr lvl="0" fontAlgn="base"/>
            <a:r>
              <a:rPr lang="en-US" dirty="0">
                <a:latin typeface="Tahoma" panose="020B0604030504040204" pitchFamily="34" charset="0"/>
                <a:ea typeface="Tahoma" panose="020B0604030504040204" pitchFamily="34" charset="0"/>
                <a:cs typeface="Tahoma" panose="020B0604030504040204" pitchFamily="34" charset="0"/>
              </a:rPr>
              <a:t>Financial burden of man can be shared with her </a:t>
            </a:r>
          </a:p>
          <a:p>
            <a:pPr lvl="0" fontAlgn="base"/>
            <a:r>
              <a:rPr lang="en-US" dirty="0">
                <a:latin typeface="Tahoma" panose="020B0604030504040204" pitchFamily="34" charset="0"/>
                <a:ea typeface="Tahoma" panose="020B0604030504040204" pitchFamily="34" charset="0"/>
                <a:cs typeface="Tahoma" panose="020B0604030504040204" pitchFamily="34" charset="0"/>
              </a:rPr>
              <a:t>Family can be stronger because of both working hands </a:t>
            </a:r>
          </a:p>
          <a:p>
            <a:pPr lvl="0" fontAlgn="base"/>
            <a:r>
              <a:rPr lang="en-US" dirty="0">
                <a:latin typeface="Tahoma" panose="020B0604030504040204" pitchFamily="34" charset="0"/>
                <a:ea typeface="Tahoma" panose="020B0604030504040204" pitchFamily="34" charset="0"/>
                <a:cs typeface="Tahoma" panose="020B0604030504040204" pitchFamily="34" charset="0"/>
              </a:rPr>
              <a:t>When financial problems will be shared than results of conflict </a:t>
            </a:r>
          </a:p>
          <a:p>
            <a:pPr lvl="0" fontAlgn="base"/>
            <a:r>
              <a:rPr lang="en-US" dirty="0">
                <a:latin typeface="Tahoma" panose="020B0604030504040204" pitchFamily="34" charset="0"/>
                <a:ea typeface="Tahoma" panose="020B0604030504040204" pitchFamily="34" charset="0"/>
                <a:cs typeface="Tahoma" panose="020B0604030504040204" pitchFamily="34" charset="0"/>
              </a:rPr>
              <a:t>Promotes women self-esteem and confidence </a:t>
            </a:r>
          </a:p>
          <a:p>
            <a:pPr lvl="0" fontAlgn="base"/>
            <a:r>
              <a:rPr lang="en-US" dirty="0">
                <a:latin typeface="Tahoma" panose="020B0604030504040204" pitchFamily="34" charset="0"/>
                <a:ea typeface="Tahoma" panose="020B0604030504040204" pitchFamily="34" charset="0"/>
                <a:cs typeface="Tahoma" panose="020B0604030504040204" pitchFamily="34" charset="0"/>
              </a:rPr>
              <a:t>Enables women to make their own choices and decisions, </a:t>
            </a:r>
          </a:p>
          <a:p>
            <a:pPr lvl="0" fontAlgn="base"/>
            <a:r>
              <a:rPr lang="en-US" dirty="0">
                <a:latin typeface="Tahoma" panose="020B0604030504040204" pitchFamily="34" charset="0"/>
                <a:ea typeface="Tahoma" panose="020B0604030504040204" pitchFamily="34" charset="0"/>
                <a:cs typeface="Tahoma" panose="020B0604030504040204" pitchFamily="34" charset="0"/>
              </a:rPr>
              <a:t>Ensures that women have equal rights to participate in social, religious and public activities. </a:t>
            </a:r>
          </a:p>
          <a:p>
            <a:pPr lvl="0" fontAlgn="base"/>
            <a:r>
              <a:rPr lang="en-US" dirty="0">
                <a:latin typeface="Tahoma" panose="020B0604030504040204" pitchFamily="34" charset="0"/>
                <a:ea typeface="Tahoma" panose="020B0604030504040204" pitchFamily="34" charset="0"/>
                <a:cs typeface="Tahoma" panose="020B0604030504040204" pitchFamily="34" charset="0"/>
              </a:rPr>
              <a:t>Ensures that women have equal social status in the society. </a:t>
            </a:r>
          </a:p>
          <a:p>
            <a:pPr lvl="0" fontAlgn="base"/>
            <a:r>
              <a:rPr lang="en-US" dirty="0">
                <a:latin typeface="Tahoma" panose="020B0604030504040204" pitchFamily="34" charset="0"/>
                <a:ea typeface="Tahoma" panose="020B0604030504040204" pitchFamily="34" charset="0"/>
                <a:cs typeface="Tahoma" panose="020B0604030504040204" pitchFamily="34" charset="0"/>
              </a:rPr>
              <a:t>Promote equal opportunity for education for girls and boys</a:t>
            </a:r>
          </a:p>
          <a:p>
            <a:pPr lvl="0" fontAlgn="base"/>
            <a:r>
              <a:rPr lang="en-US" dirty="0">
                <a:latin typeface="Tahoma" panose="020B0604030504040204" pitchFamily="34" charset="0"/>
                <a:ea typeface="Tahoma" panose="020B0604030504040204" pitchFamily="34" charset="0"/>
                <a:cs typeface="Tahoma" panose="020B0604030504040204" pitchFamily="34" charset="0"/>
              </a:rPr>
              <a:t>  Women get equal employment opportunity without any gender bias. </a:t>
            </a:r>
          </a:p>
          <a:p>
            <a:pPr lvl="0" fontAlgn="base"/>
            <a:r>
              <a:rPr lang="en-US" dirty="0">
                <a:latin typeface="Tahoma" panose="020B0604030504040204" pitchFamily="34" charset="0"/>
                <a:ea typeface="Tahoma" panose="020B0604030504040204" pitchFamily="34" charset="0"/>
                <a:cs typeface="Tahoma" panose="020B0604030504040204" pitchFamily="34" charset="0"/>
              </a:rPr>
              <a:t>Women are able to get safe and comfortable working environment</a:t>
            </a:r>
            <a:r>
              <a:rPr lang="en-US" dirty="0"/>
              <a:t>.</a:t>
            </a:r>
          </a:p>
          <a:p>
            <a:endParaRPr lang="en-US" dirty="0"/>
          </a:p>
        </p:txBody>
      </p:sp>
    </p:spTree>
    <p:extLst>
      <p:ext uri="{BB962C8B-B14F-4D97-AF65-F5344CB8AC3E}">
        <p14:creationId xmlns:p14="http://schemas.microsoft.com/office/powerpoint/2010/main" val="1191792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49C4EA-F1D4-4AFA-A90D-878F2ABDBE67}"/>
              </a:ext>
            </a:extLst>
          </p:cNvPr>
          <p:cNvSpPr>
            <a:spLocks noGrp="1"/>
          </p:cNvSpPr>
          <p:nvPr>
            <p:ph type="title"/>
          </p:nvPr>
        </p:nvSpPr>
        <p:spPr>
          <a:xfrm>
            <a:off x="838200" y="101600"/>
            <a:ext cx="10515600" cy="579437"/>
          </a:xfrm>
        </p:spPr>
        <p:txBody>
          <a:bodyPr>
            <a:normAutofit fontScale="90000"/>
          </a:bodyPr>
          <a:lstStyle/>
          <a:p>
            <a:r>
              <a:rPr lang="en-US" dirty="0"/>
              <a:t>CT</a:t>
            </a:r>
          </a:p>
        </p:txBody>
      </p:sp>
      <p:sp>
        <p:nvSpPr>
          <p:cNvPr id="3" name="Content Placeholder 2">
            <a:extLst>
              <a:ext uri="{FF2B5EF4-FFF2-40B4-BE49-F238E27FC236}">
                <a16:creationId xmlns:a16="http://schemas.microsoft.com/office/drawing/2014/main" xmlns="" id="{A893CF36-A05A-458E-B690-052A9FD5868D}"/>
              </a:ext>
            </a:extLst>
          </p:cNvPr>
          <p:cNvSpPr>
            <a:spLocks noGrp="1"/>
          </p:cNvSpPr>
          <p:nvPr>
            <p:ph idx="1"/>
          </p:nvPr>
        </p:nvSpPr>
        <p:spPr>
          <a:xfrm>
            <a:off x="293511" y="575732"/>
            <a:ext cx="11060289" cy="6282267"/>
          </a:xfrm>
        </p:spPr>
        <p:txBody>
          <a:bodyPr>
            <a:normAutofit fontScale="92500" lnSpcReduction="10000"/>
          </a:bodyPr>
          <a:lstStyle/>
          <a:p>
            <a:r>
              <a:rPr lang="en-US" b="1" dirty="0"/>
              <a:t>Sexual health and reproduction </a:t>
            </a:r>
            <a:r>
              <a:rPr lang="en-US" dirty="0"/>
              <a:t>: - These are attitudes and behaviors related to child bearing , care and maintenance of the sex and reproductive organs , as well as health consequences of sexual behavior.</a:t>
            </a:r>
          </a:p>
          <a:p>
            <a:r>
              <a:rPr lang="en-US" b="1" dirty="0"/>
              <a:t>Sexualization : </a:t>
            </a:r>
            <a:r>
              <a:rPr lang="en-US" dirty="0"/>
              <a:t>- is using sex or sexuality to influence , manipulate or control other people. Behaviors include offering money for sex , giving grades to students in exchange for sexual favors , sexual harassment , sexual abuse  or rape or withholding sex from a partner to punish or to get something you want.</a:t>
            </a:r>
          </a:p>
          <a:p>
            <a:r>
              <a:rPr lang="en-US" b="1" dirty="0"/>
              <a:t>Sexual partnership: </a:t>
            </a:r>
            <a:r>
              <a:rPr lang="en-US" dirty="0"/>
              <a:t>- Society assumes men cannot control their libido and thus allows having as many partners as they want. Men unlike women are allowed to make a choice of who to marry and when to marry .Men ca be allowed to change their sexual partners frequently and as many times as possible .This predisposes to infections e.g. STIs/HIV.</a:t>
            </a:r>
          </a:p>
          <a:p>
            <a:r>
              <a:rPr lang="en-US" b="1" dirty="0"/>
              <a:t>Sexual art: - </a:t>
            </a:r>
            <a:r>
              <a:rPr lang="en-US" dirty="0"/>
              <a:t>These are sexual behaviors and actions that are expected from each gender .Women are expected to be in full control  of their sexuality all the time , not to initiate sex and not to express sexual enjoyment. Sex is centred on pleasure and satisfaction of men and this predisposes women to harmful practices e.g. FGM, use of herbs to satisfy men, etc. Incase of infertility among either partner women are always blamed</a:t>
            </a:r>
          </a:p>
        </p:txBody>
      </p:sp>
    </p:spTree>
    <p:extLst>
      <p:ext uri="{BB962C8B-B14F-4D97-AF65-F5344CB8AC3E}">
        <p14:creationId xmlns:p14="http://schemas.microsoft.com/office/powerpoint/2010/main" val="235733576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Rights of women: -</a:t>
            </a:r>
            <a:r>
              <a:rPr lang="en-US" b="1" dirty="0"/>
              <a:t> </a:t>
            </a:r>
            <a:r>
              <a:rPr lang="en-US" dirty="0"/>
              <a:t/>
            </a:r>
            <a:br>
              <a:rPr lang="en-US" dirty="0"/>
            </a:br>
            <a:endParaRPr lang="en-US" dirty="0"/>
          </a:p>
        </p:txBody>
      </p:sp>
      <p:sp>
        <p:nvSpPr>
          <p:cNvPr id="3" name="Content Placeholder 2"/>
          <p:cNvSpPr>
            <a:spLocks noGrp="1"/>
          </p:cNvSpPr>
          <p:nvPr>
            <p:ph idx="1"/>
          </p:nvPr>
        </p:nvSpPr>
        <p:spPr/>
        <p:txBody>
          <a:bodyPr/>
          <a:lstStyle/>
          <a:p>
            <a:pPr lvl="0" fontAlgn="base"/>
            <a:r>
              <a:rPr lang="en-US" dirty="0" smtClean="0">
                <a:latin typeface="Tahoma" panose="020B0604030504040204" pitchFamily="34" charset="0"/>
                <a:ea typeface="Tahoma" panose="020B0604030504040204" pitchFamily="34" charset="0"/>
                <a:cs typeface="Tahoma" panose="020B0604030504040204" pitchFamily="34" charset="0"/>
              </a:rPr>
              <a:t>The </a:t>
            </a:r>
            <a:r>
              <a:rPr lang="en-US" dirty="0">
                <a:latin typeface="Tahoma" panose="020B0604030504040204" pitchFamily="34" charset="0"/>
                <a:ea typeface="Tahoma" panose="020B0604030504040204" pitchFamily="34" charset="0"/>
                <a:cs typeface="Tahoma" panose="020B0604030504040204" pitchFamily="34" charset="0"/>
              </a:rPr>
              <a:t>right to work as a human being </a:t>
            </a:r>
          </a:p>
          <a:p>
            <a:pPr lvl="0" fontAlgn="base"/>
            <a:r>
              <a:rPr lang="en-US" dirty="0">
                <a:latin typeface="Tahoma" panose="020B0604030504040204" pitchFamily="34" charset="0"/>
                <a:ea typeface="Tahoma" panose="020B0604030504040204" pitchFamily="34" charset="0"/>
                <a:cs typeface="Tahoma" panose="020B0604030504040204" pitchFamily="34" charset="0"/>
              </a:rPr>
              <a:t>The right to the same employment opportunities </a:t>
            </a:r>
          </a:p>
          <a:p>
            <a:pPr lvl="0" fontAlgn="base"/>
            <a:r>
              <a:rPr lang="en-US" dirty="0">
                <a:latin typeface="Tahoma" panose="020B0604030504040204" pitchFamily="34" charset="0"/>
                <a:ea typeface="Tahoma" panose="020B0604030504040204" pitchFamily="34" charset="0"/>
                <a:cs typeface="Tahoma" panose="020B0604030504040204" pitchFamily="34" charset="0"/>
              </a:rPr>
              <a:t>The right to free choice of profession and employment </a:t>
            </a:r>
          </a:p>
          <a:p>
            <a:pPr lvl="0" fontAlgn="base"/>
            <a:r>
              <a:rPr lang="en-US" dirty="0">
                <a:latin typeface="Tahoma" panose="020B0604030504040204" pitchFamily="34" charset="0"/>
                <a:ea typeface="Tahoma" panose="020B0604030504040204" pitchFamily="34" charset="0"/>
                <a:cs typeface="Tahoma" panose="020B0604030504040204" pitchFamily="34" charset="0"/>
              </a:rPr>
              <a:t>The right to social security </a:t>
            </a:r>
          </a:p>
          <a:p>
            <a:r>
              <a:rPr lang="en-US" dirty="0">
                <a:latin typeface="Tahoma" panose="020B0604030504040204" pitchFamily="34" charset="0"/>
                <a:ea typeface="Tahoma" panose="020B0604030504040204" pitchFamily="34" charset="0"/>
                <a:cs typeface="Tahoma" panose="020B0604030504040204" pitchFamily="34" charset="0"/>
              </a:rPr>
              <a:t>The right to protection of health and to safety</a:t>
            </a:r>
          </a:p>
        </p:txBody>
      </p:sp>
    </p:spTree>
    <p:extLst>
      <p:ext uri="{BB962C8B-B14F-4D97-AF65-F5344CB8AC3E}">
        <p14:creationId xmlns:p14="http://schemas.microsoft.com/office/powerpoint/2010/main" val="12203698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53791"/>
            <a:ext cx="11353800" cy="437881"/>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latin typeface="Tahoma" panose="020B0604030504040204" pitchFamily="34" charset="0"/>
                <a:ea typeface="Tahoma" panose="020B0604030504040204" pitchFamily="34" charset="0"/>
                <a:cs typeface="Tahoma" panose="020B0604030504040204" pitchFamily="34" charset="0"/>
              </a:rPr>
              <a:t>Strategies of Empowerment </a:t>
            </a:r>
            <a:r>
              <a:rPr lang="en-US" b="1" dirty="0">
                <a:latin typeface="Tahoma" panose="020B0604030504040204" pitchFamily="34" charset="0"/>
                <a:ea typeface="Tahoma" panose="020B0604030504040204" pitchFamily="34" charset="0"/>
                <a:cs typeface="Tahoma" panose="020B0604030504040204" pitchFamily="34" charset="0"/>
              </a:rPr>
              <a:t>of women: - </a:t>
            </a:r>
            <a:r>
              <a:rPr lang="en-US" dirty="0"/>
              <a:t/>
            </a:r>
            <a:br>
              <a:rPr lang="en-US" dirty="0"/>
            </a:br>
            <a:endParaRPr lang="en-US" dirty="0"/>
          </a:p>
        </p:txBody>
      </p:sp>
      <p:sp>
        <p:nvSpPr>
          <p:cNvPr id="3" name="Content Placeholder 2"/>
          <p:cNvSpPr>
            <a:spLocks noGrp="1"/>
          </p:cNvSpPr>
          <p:nvPr>
            <p:ph idx="1"/>
          </p:nvPr>
        </p:nvSpPr>
        <p:spPr>
          <a:xfrm>
            <a:off x="0" y="682580"/>
            <a:ext cx="11353800" cy="6175420"/>
          </a:xfrm>
        </p:spPr>
        <p:txBody>
          <a:bodyPr>
            <a:normAutofit lnSpcReduction="10000"/>
          </a:bodyPr>
          <a:lstStyle/>
          <a:p>
            <a:pPr lvl="0" fontAlgn="base"/>
            <a:r>
              <a:rPr lang="en-US" b="1" dirty="0" smtClean="0">
                <a:latin typeface="Tahoma" panose="020B0604030504040204" pitchFamily="34" charset="0"/>
                <a:ea typeface="Tahoma" panose="020B0604030504040204" pitchFamily="34" charset="0"/>
                <a:cs typeface="Tahoma" panose="020B0604030504040204" pitchFamily="34" charset="0"/>
              </a:rPr>
              <a:t>Economic </a:t>
            </a:r>
            <a:r>
              <a:rPr lang="en-US" b="1" dirty="0">
                <a:latin typeface="Tahoma" panose="020B0604030504040204" pitchFamily="34" charset="0"/>
                <a:ea typeface="Tahoma" panose="020B0604030504040204" pitchFamily="34" charset="0"/>
                <a:cs typeface="Tahoma" panose="020B0604030504040204" pitchFamily="34" charset="0"/>
              </a:rPr>
              <a:t>empowerment </a:t>
            </a:r>
            <a:endParaRPr lang="en-US" dirty="0">
              <a:latin typeface="Tahoma" panose="020B0604030504040204" pitchFamily="34" charset="0"/>
              <a:ea typeface="Tahoma" panose="020B0604030504040204" pitchFamily="34" charset="0"/>
              <a:cs typeface="Tahoma" panose="020B0604030504040204" pitchFamily="34" charset="0"/>
            </a:endParaRPr>
          </a:p>
          <a:p>
            <a:pPr lvl="2" fontAlgn="base"/>
            <a:r>
              <a:rPr lang="en-US" dirty="0">
                <a:latin typeface="Tahoma" panose="020B0604030504040204" pitchFamily="34" charset="0"/>
                <a:ea typeface="Tahoma" panose="020B0604030504040204" pitchFamily="34" charset="0"/>
                <a:cs typeface="Tahoma" panose="020B0604030504040204" pitchFamily="34" charset="0"/>
              </a:rPr>
              <a:t>Poverty eradication </a:t>
            </a:r>
          </a:p>
          <a:p>
            <a:pPr lvl="2" fontAlgn="base"/>
            <a:r>
              <a:rPr lang="en-US" dirty="0">
                <a:latin typeface="Tahoma" panose="020B0604030504040204" pitchFamily="34" charset="0"/>
                <a:ea typeface="Tahoma" panose="020B0604030504040204" pitchFamily="34" charset="0"/>
                <a:cs typeface="Tahoma" panose="020B0604030504040204" pitchFamily="34" charset="0"/>
              </a:rPr>
              <a:t>Micro credit </a:t>
            </a:r>
          </a:p>
          <a:p>
            <a:pPr lvl="2" fontAlgn="base"/>
            <a:r>
              <a:rPr lang="en-US" dirty="0">
                <a:latin typeface="Tahoma" panose="020B0604030504040204" pitchFamily="34" charset="0"/>
                <a:ea typeface="Tahoma" panose="020B0604030504040204" pitchFamily="34" charset="0"/>
                <a:cs typeface="Tahoma" panose="020B0604030504040204" pitchFamily="34" charset="0"/>
              </a:rPr>
              <a:t>Women and economy </a:t>
            </a:r>
          </a:p>
          <a:p>
            <a:pPr lvl="2" fontAlgn="base"/>
            <a:r>
              <a:rPr lang="en-US" dirty="0">
                <a:latin typeface="Tahoma" panose="020B0604030504040204" pitchFamily="34" charset="0"/>
                <a:ea typeface="Tahoma" panose="020B0604030504040204" pitchFamily="34" charset="0"/>
                <a:cs typeface="Tahoma" panose="020B0604030504040204" pitchFamily="34" charset="0"/>
              </a:rPr>
              <a:t>Globalization </a:t>
            </a:r>
          </a:p>
          <a:p>
            <a:pPr lvl="2" fontAlgn="base"/>
            <a:r>
              <a:rPr lang="en-US" dirty="0">
                <a:latin typeface="Tahoma" panose="020B0604030504040204" pitchFamily="34" charset="0"/>
                <a:ea typeface="Tahoma" panose="020B0604030504040204" pitchFamily="34" charset="0"/>
                <a:cs typeface="Tahoma" panose="020B0604030504040204" pitchFamily="34" charset="0"/>
              </a:rPr>
              <a:t>Women and agriculture </a:t>
            </a:r>
          </a:p>
          <a:p>
            <a:pPr lvl="2" fontAlgn="base"/>
            <a:r>
              <a:rPr lang="en-US" dirty="0">
                <a:latin typeface="Tahoma" panose="020B0604030504040204" pitchFamily="34" charset="0"/>
                <a:ea typeface="Tahoma" panose="020B0604030504040204" pitchFamily="34" charset="0"/>
                <a:cs typeface="Tahoma" panose="020B0604030504040204" pitchFamily="34" charset="0"/>
              </a:rPr>
              <a:t>Women and industry </a:t>
            </a:r>
          </a:p>
          <a:p>
            <a:pPr lvl="2" fontAlgn="base"/>
            <a:r>
              <a:rPr lang="en-US" dirty="0">
                <a:latin typeface="Tahoma" panose="020B0604030504040204" pitchFamily="34" charset="0"/>
                <a:ea typeface="Tahoma" panose="020B0604030504040204" pitchFamily="34" charset="0"/>
                <a:cs typeface="Tahoma" panose="020B0604030504040204" pitchFamily="34" charset="0"/>
              </a:rPr>
              <a:t>Support service </a:t>
            </a:r>
          </a:p>
          <a:p>
            <a:pPr lvl="2" fontAlgn="base"/>
            <a:r>
              <a:rPr lang="en-US" dirty="0">
                <a:latin typeface="Tahoma" panose="020B0604030504040204" pitchFamily="34" charset="0"/>
                <a:ea typeface="Tahoma" panose="020B0604030504040204" pitchFamily="34" charset="0"/>
                <a:cs typeface="Tahoma" panose="020B0604030504040204" pitchFamily="34" charset="0"/>
              </a:rPr>
              <a:t>Occupation integration </a:t>
            </a:r>
          </a:p>
          <a:p>
            <a:pPr lvl="2" fontAlgn="base"/>
            <a:r>
              <a:rPr lang="en-US" dirty="0">
                <a:latin typeface="Tahoma" panose="020B0604030504040204" pitchFamily="34" charset="0"/>
                <a:ea typeface="Tahoma" panose="020B0604030504040204" pitchFamily="34" charset="0"/>
                <a:cs typeface="Tahoma" panose="020B0604030504040204" pitchFamily="34" charset="0"/>
              </a:rPr>
              <a:t>Equal pay for equal work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Social empowerment of women </a:t>
            </a:r>
            <a:endParaRPr lang="en-US" dirty="0">
              <a:latin typeface="Tahoma" panose="020B0604030504040204" pitchFamily="34" charset="0"/>
              <a:ea typeface="Tahoma" panose="020B0604030504040204" pitchFamily="34" charset="0"/>
              <a:cs typeface="Tahoma" panose="020B0604030504040204" pitchFamily="34" charset="0"/>
            </a:endParaRPr>
          </a:p>
          <a:p>
            <a:pPr lvl="2" fontAlgn="base"/>
            <a:r>
              <a:rPr lang="en-US" dirty="0">
                <a:latin typeface="Tahoma" panose="020B0604030504040204" pitchFamily="34" charset="0"/>
                <a:ea typeface="Tahoma" panose="020B0604030504040204" pitchFamily="34" charset="0"/>
                <a:cs typeface="Tahoma" panose="020B0604030504040204" pitchFamily="34" charset="0"/>
              </a:rPr>
              <a:t>Education for women </a:t>
            </a:r>
          </a:p>
          <a:p>
            <a:pPr lvl="2" fontAlgn="base"/>
            <a:r>
              <a:rPr lang="en-US" dirty="0">
                <a:latin typeface="Tahoma" panose="020B0604030504040204" pitchFamily="34" charset="0"/>
                <a:ea typeface="Tahoma" panose="020B0604030504040204" pitchFamily="34" charset="0"/>
                <a:cs typeface="Tahoma" panose="020B0604030504040204" pitchFamily="34" charset="0"/>
              </a:rPr>
              <a:t>Health care for women </a:t>
            </a:r>
          </a:p>
          <a:p>
            <a:pPr lvl="2" fontAlgn="base"/>
            <a:r>
              <a:rPr lang="en-US" dirty="0">
                <a:latin typeface="Tahoma" panose="020B0604030504040204" pitchFamily="34" charset="0"/>
                <a:ea typeface="Tahoma" panose="020B0604030504040204" pitchFamily="34" charset="0"/>
                <a:cs typeface="Tahoma" panose="020B0604030504040204" pitchFamily="34" charset="0"/>
              </a:rPr>
              <a:t>Participation of women in development of science and technology </a:t>
            </a:r>
          </a:p>
          <a:p>
            <a:pPr lvl="2" fontAlgn="base"/>
            <a:r>
              <a:rPr lang="en-US" dirty="0">
                <a:latin typeface="Tahoma" panose="020B0604030504040204" pitchFamily="34" charset="0"/>
                <a:ea typeface="Tahoma" panose="020B0604030504040204" pitchFamily="34" charset="0"/>
                <a:cs typeface="Tahoma" panose="020B0604030504040204" pitchFamily="34" charset="0"/>
              </a:rPr>
              <a:t>Nutrition of women </a:t>
            </a:r>
          </a:p>
          <a:p>
            <a:pPr lvl="2" fontAlgn="base"/>
            <a:r>
              <a:rPr lang="en-US" dirty="0">
                <a:latin typeface="Tahoma" panose="020B0604030504040204" pitchFamily="34" charset="0"/>
                <a:ea typeface="Tahoma" panose="020B0604030504040204" pitchFamily="34" charset="0"/>
                <a:cs typeface="Tahoma" panose="020B0604030504040204" pitchFamily="34" charset="0"/>
              </a:rPr>
              <a:t>Drinking water and sanitation </a:t>
            </a:r>
          </a:p>
          <a:p>
            <a:pPr lvl="2" fontAlgn="base"/>
            <a:r>
              <a:rPr lang="en-US" dirty="0">
                <a:latin typeface="Tahoma" panose="020B0604030504040204" pitchFamily="34" charset="0"/>
                <a:ea typeface="Tahoma" panose="020B0604030504040204" pitchFamily="34" charset="0"/>
                <a:cs typeface="Tahoma" panose="020B0604030504040204" pitchFamily="34" charset="0"/>
              </a:rPr>
              <a:t>Housing and shelter </a:t>
            </a:r>
          </a:p>
          <a:p>
            <a:pPr lvl="2" fontAlgn="base"/>
            <a:r>
              <a:rPr lang="en-US" dirty="0">
                <a:latin typeface="Tahoma" panose="020B0604030504040204" pitchFamily="34" charset="0"/>
                <a:ea typeface="Tahoma" panose="020B0604030504040204" pitchFamily="34" charset="0"/>
                <a:cs typeface="Tahoma" panose="020B0604030504040204" pitchFamily="34" charset="0"/>
              </a:rPr>
              <a:t>Environment </a:t>
            </a:r>
          </a:p>
          <a:p>
            <a:endParaRPr lang="en-US" dirty="0"/>
          </a:p>
        </p:txBody>
      </p:sp>
    </p:spTree>
    <p:extLst>
      <p:ext uri="{BB962C8B-B14F-4D97-AF65-F5344CB8AC3E}">
        <p14:creationId xmlns:p14="http://schemas.microsoft.com/office/powerpoint/2010/main" val="13814394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785610"/>
          </a:xfrm>
        </p:spPr>
        <p:txBody>
          <a:bodyPr/>
          <a:lstStyle/>
          <a:p>
            <a:r>
              <a:rPr lang="en-US" dirty="0" smtClean="0"/>
              <a:t>CT</a:t>
            </a:r>
            <a:endParaRPr lang="en-US" dirty="0"/>
          </a:p>
        </p:txBody>
      </p:sp>
      <p:sp>
        <p:nvSpPr>
          <p:cNvPr id="3" name="Content Placeholder 2"/>
          <p:cNvSpPr>
            <a:spLocks noGrp="1"/>
          </p:cNvSpPr>
          <p:nvPr>
            <p:ph idx="1"/>
          </p:nvPr>
        </p:nvSpPr>
        <p:spPr>
          <a:xfrm>
            <a:off x="0" y="785611"/>
            <a:ext cx="11353800" cy="5391352"/>
          </a:xfrm>
        </p:spPr>
        <p:txBody>
          <a:bodyPr/>
          <a:lstStyle/>
          <a:p>
            <a:pPr lvl="0" fontAlgn="base"/>
            <a:r>
              <a:rPr lang="en-US" sz="2400" b="1" dirty="0">
                <a:latin typeface="Tahoma" panose="020B0604030504040204" pitchFamily="34" charset="0"/>
                <a:ea typeface="Tahoma" panose="020B0604030504040204" pitchFamily="34" charset="0"/>
                <a:cs typeface="Tahoma" panose="020B0604030504040204" pitchFamily="34" charset="0"/>
              </a:rPr>
              <a:t>Political empowerment </a:t>
            </a:r>
            <a:endParaRPr lang="en-US" sz="2400" dirty="0">
              <a:latin typeface="Tahoma" panose="020B0604030504040204" pitchFamily="34" charset="0"/>
              <a:ea typeface="Tahoma" panose="020B0604030504040204" pitchFamily="34" charset="0"/>
              <a:cs typeface="Tahoma" panose="020B0604030504040204" pitchFamily="34" charset="0"/>
            </a:endParaRPr>
          </a:p>
          <a:p>
            <a:pPr lvl="2" fontAlgn="base"/>
            <a:r>
              <a:rPr lang="en-US" sz="2400" dirty="0">
                <a:latin typeface="Tahoma" panose="020B0604030504040204" pitchFamily="34" charset="0"/>
                <a:ea typeface="Tahoma" panose="020B0604030504040204" pitchFamily="34" charset="0"/>
                <a:cs typeface="Tahoma" panose="020B0604030504040204" pitchFamily="34" charset="0"/>
              </a:rPr>
              <a:t>Affirmative actions e.g. political posts for women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Promoting women leadership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Women friendly policies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Education and training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Creating enabling environment for women to engage in politics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Empowering women by increasing awareness regarding the rights of an employee </a:t>
            </a:r>
          </a:p>
          <a:p>
            <a:pPr lvl="0" fontAlgn="base"/>
            <a:r>
              <a:rPr lang="en-US" sz="2400" b="1" dirty="0">
                <a:latin typeface="Tahoma" panose="020B0604030504040204" pitchFamily="34" charset="0"/>
                <a:ea typeface="Tahoma" panose="020B0604030504040204" pitchFamily="34" charset="0"/>
                <a:cs typeface="Tahoma" panose="020B0604030504040204" pitchFamily="34" charset="0"/>
              </a:rPr>
              <a:t>Cultural empowerment of women </a:t>
            </a:r>
            <a:endParaRPr lang="en-US" sz="2400" dirty="0">
              <a:latin typeface="Tahoma" panose="020B0604030504040204" pitchFamily="34" charset="0"/>
              <a:ea typeface="Tahoma" panose="020B0604030504040204" pitchFamily="34" charset="0"/>
              <a:cs typeface="Tahoma" panose="020B0604030504040204" pitchFamily="34" charset="0"/>
            </a:endParaRPr>
          </a:p>
          <a:p>
            <a:pPr lvl="2" fontAlgn="base"/>
            <a:r>
              <a:rPr lang="en-US" sz="2400" dirty="0">
                <a:latin typeface="Tahoma" panose="020B0604030504040204" pitchFamily="34" charset="0"/>
                <a:ea typeface="Tahoma" panose="020B0604030504040204" pitchFamily="34" charset="0"/>
                <a:cs typeface="Tahoma" panose="020B0604030504040204" pitchFamily="34" charset="0"/>
              </a:rPr>
              <a:t>Advocacy against harmful cultural practices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There should be a change in mind set of society on a fundamental level.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Cultural empowerment as such can be achieved only when women are treated as human beings first and foremost </a:t>
            </a:r>
          </a:p>
          <a:p>
            <a:endParaRPr lang="en-US" dirty="0"/>
          </a:p>
        </p:txBody>
      </p:sp>
    </p:spTree>
    <p:extLst>
      <p:ext uri="{BB962C8B-B14F-4D97-AF65-F5344CB8AC3E}">
        <p14:creationId xmlns:p14="http://schemas.microsoft.com/office/powerpoint/2010/main" val="27163502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785609"/>
          </a:xfrm>
        </p:spPr>
        <p:txBody>
          <a:bodyPr>
            <a:normAutofit fontScale="90000"/>
          </a:bodyPr>
          <a:lstStyle/>
          <a:p>
            <a:r>
              <a:rPr lang="en-US" b="1" dirty="0" smtClean="0"/>
              <a:t/>
            </a:r>
            <a:br>
              <a:rPr lang="en-US" b="1" dirty="0" smtClean="0"/>
            </a:br>
            <a:r>
              <a:rPr lang="en-US" b="1" dirty="0" smtClean="0">
                <a:latin typeface="Tahoma" panose="020B0604030504040204" pitchFamily="34" charset="0"/>
                <a:ea typeface="Tahoma" panose="020B0604030504040204" pitchFamily="34" charset="0"/>
                <a:cs typeface="Tahoma" panose="020B0604030504040204" pitchFamily="34" charset="0"/>
              </a:rPr>
              <a:t>Women’s </a:t>
            </a:r>
            <a:r>
              <a:rPr lang="en-US" b="1" dirty="0">
                <a:latin typeface="Tahoma" panose="020B0604030504040204" pitchFamily="34" charset="0"/>
                <a:ea typeface="Tahoma" panose="020B0604030504040204" pitchFamily="34" charset="0"/>
                <a:cs typeface="Tahoma" panose="020B0604030504040204" pitchFamily="34" charset="0"/>
              </a:rPr>
              <a:t>empowerment principles </a:t>
            </a:r>
            <a:r>
              <a:rPr lang="en-US" dirty="0"/>
              <a:t/>
            </a:r>
            <a:br>
              <a:rPr lang="en-US" dirty="0"/>
            </a:br>
            <a:endParaRPr lang="en-US" dirty="0"/>
          </a:p>
        </p:txBody>
      </p:sp>
      <p:sp>
        <p:nvSpPr>
          <p:cNvPr id="3" name="Content Placeholder 2"/>
          <p:cNvSpPr>
            <a:spLocks noGrp="1"/>
          </p:cNvSpPr>
          <p:nvPr>
            <p:ph idx="1"/>
          </p:nvPr>
        </p:nvSpPr>
        <p:spPr>
          <a:xfrm>
            <a:off x="0" y="785610"/>
            <a:ext cx="11353800" cy="6072389"/>
          </a:xfrm>
        </p:spPr>
        <p:txBody>
          <a:bodyPr>
            <a:normAutofit/>
          </a:bodyPr>
          <a:lstStyle/>
          <a:p>
            <a:pPr lvl="2" fontAlgn="base"/>
            <a:r>
              <a:rPr lang="en-US" sz="2800" dirty="0" smtClean="0">
                <a:latin typeface="Tahoma" panose="020B0604030504040204" pitchFamily="34" charset="0"/>
                <a:ea typeface="Tahoma" panose="020B0604030504040204" pitchFamily="34" charset="0"/>
                <a:cs typeface="Tahoma" panose="020B0604030504040204" pitchFamily="34" charset="0"/>
              </a:rPr>
              <a:t>Establish </a:t>
            </a:r>
            <a:r>
              <a:rPr lang="en-US" sz="2800" dirty="0">
                <a:latin typeface="Tahoma" panose="020B0604030504040204" pitchFamily="34" charset="0"/>
                <a:ea typeface="Tahoma" panose="020B0604030504040204" pitchFamily="34" charset="0"/>
                <a:cs typeface="Tahoma" panose="020B0604030504040204" pitchFamily="34" charset="0"/>
              </a:rPr>
              <a:t>high-level corporate leadership for gender equality.  </a:t>
            </a:r>
          </a:p>
          <a:p>
            <a:pPr lvl="2" fontAlgn="base"/>
            <a:r>
              <a:rPr lang="en-US" sz="2800" dirty="0">
                <a:latin typeface="Tahoma" panose="020B0604030504040204" pitchFamily="34" charset="0"/>
                <a:ea typeface="Tahoma" panose="020B0604030504040204" pitchFamily="34" charset="0"/>
                <a:cs typeface="Tahoma" panose="020B0604030504040204" pitchFamily="34" charset="0"/>
              </a:rPr>
              <a:t>Treat all women and men fairly at work – respect and support human rights and nondiscrimination.  </a:t>
            </a:r>
          </a:p>
          <a:p>
            <a:pPr lvl="2" fontAlgn="base"/>
            <a:r>
              <a:rPr lang="en-US" sz="2800" dirty="0">
                <a:latin typeface="Tahoma" panose="020B0604030504040204" pitchFamily="34" charset="0"/>
                <a:ea typeface="Tahoma" panose="020B0604030504040204" pitchFamily="34" charset="0"/>
                <a:cs typeface="Tahoma" panose="020B0604030504040204" pitchFamily="34" charset="0"/>
              </a:rPr>
              <a:t>Ensure the health, safety and well-being of all women and men workers.  </a:t>
            </a:r>
          </a:p>
          <a:p>
            <a:pPr lvl="2" fontAlgn="base"/>
            <a:r>
              <a:rPr lang="en-US" sz="2800" dirty="0">
                <a:latin typeface="Tahoma" panose="020B0604030504040204" pitchFamily="34" charset="0"/>
                <a:ea typeface="Tahoma" panose="020B0604030504040204" pitchFamily="34" charset="0"/>
                <a:cs typeface="Tahoma" panose="020B0604030504040204" pitchFamily="34" charset="0"/>
              </a:rPr>
              <a:t>Promote education, training and professional development for women.  </a:t>
            </a:r>
          </a:p>
          <a:p>
            <a:pPr lvl="2" fontAlgn="base"/>
            <a:r>
              <a:rPr lang="en-US" sz="2800" dirty="0">
                <a:latin typeface="Tahoma" panose="020B0604030504040204" pitchFamily="34" charset="0"/>
                <a:ea typeface="Tahoma" panose="020B0604030504040204" pitchFamily="34" charset="0"/>
                <a:cs typeface="Tahoma" panose="020B0604030504040204" pitchFamily="34" charset="0"/>
              </a:rPr>
              <a:t>Implement enterprise development, supply chain and marketing practices that empower women.  </a:t>
            </a:r>
          </a:p>
          <a:p>
            <a:pPr lvl="2" fontAlgn="base"/>
            <a:r>
              <a:rPr lang="en-US" sz="2800" dirty="0">
                <a:latin typeface="Tahoma" panose="020B0604030504040204" pitchFamily="34" charset="0"/>
                <a:ea typeface="Tahoma" panose="020B0604030504040204" pitchFamily="34" charset="0"/>
                <a:cs typeface="Tahoma" panose="020B0604030504040204" pitchFamily="34" charset="0"/>
              </a:rPr>
              <a:t>Promote equality through community initiatives and advocacy.  </a:t>
            </a:r>
            <a:endParaRPr lang="en-US" sz="2800" dirty="0" smtClean="0">
              <a:latin typeface="Tahoma" panose="020B0604030504040204" pitchFamily="34" charset="0"/>
              <a:ea typeface="Tahoma" panose="020B0604030504040204" pitchFamily="34" charset="0"/>
              <a:cs typeface="Tahoma" panose="020B0604030504040204" pitchFamily="34" charset="0"/>
            </a:endParaRPr>
          </a:p>
          <a:p>
            <a:pPr lvl="2" fontAlgn="base"/>
            <a:r>
              <a:rPr lang="en-US" sz="2800" dirty="0" smtClean="0">
                <a:latin typeface="Tahoma" panose="020B0604030504040204" pitchFamily="34" charset="0"/>
                <a:ea typeface="Tahoma" panose="020B0604030504040204" pitchFamily="34" charset="0"/>
                <a:cs typeface="Tahoma" panose="020B0604030504040204" pitchFamily="34" charset="0"/>
              </a:rPr>
              <a:t>Measure </a:t>
            </a:r>
            <a:r>
              <a:rPr lang="en-US" sz="2800" dirty="0">
                <a:latin typeface="Tahoma" panose="020B0604030504040204" pitchFamily="34" charset="0"/>
                <a:ea typeface="Tahoma" panose="020B0604030504040204" pitchFamily="34" charset="0"/>
                <a:cs typeface="Tahoma" panose="020B0604030504040204" pitchFamily="34" charset="0"/>
              </a:rPr>
              <a:t>and publicly report on progress to achieve gender equality</a:t>
            </a:r>
          </a:p>
        </p:txBody>
      </p:sp>
    </p:spTree>
    <p:extLst>
      <p:ext uri="{BB962C8B-B14F-4D97-AF65-F5344CB8AC3E}">
        <p14:creationId xmlns:p14="http://schemas.microsoft.com/office/powerpoint/2010/main" val="227558084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1690688"/>
          </a:xfrm>
        </p:spPr>
        <p:txBody>
          <a:bodyPr/>
          <a:lstStyle/>
          <a:p>
            <a:r>
              <a:rPr lang="en-US" b="1" dirty="0" smtClean="0">
                <a:latin typeface="Tahoma" panose="020B0604030504040204" pitchFamily="34" charset="0"/>
                <a:ea typeface="Tahoma" panose="020B0604030504040204" pitchFamily="34" charset="0"/>
                <a:cs typeface="Tahoma" panose="020B0604030504040204" pitchFamily="34" charset="0"/>
              </a:rPr>
              <a:t>GENDER ISSUES THAT AFFECT HEALTH</a:t>
            </a:r>
            <a:r>
              <a:rPr lang="en-US" b="1" dirty="0" smtClean="0"/>
              <a:t> </a:t>
            </a:r>
            <a:r>
              <a:rPr lang="en-US" dirty="0"/>
              <a:t/>
            </a:r>
            <a:br>
              <a:rPr lang="en-US" dirty="0"/>
            </a:br>
            <a:endParaRPr lang="en-US" dirty="0"/>
          </a:p>
        </p:txBody>
      </p:sp>
      <p:sp>
        <p:nvSpPr>
          <p:cNvPr id="3" name="Content Placeholder 2"/>
          <p:cNvSpPr>
            <a:spLocks noGrp="1"/>
          </p:cNvSpPr>
          <p:nvPr>
            <p:ph idx="1"/>
          </p:nvPr>
        </p:nvSpPr>
        <p:spPr>
          <a:xfrm>
            <a:off x="0" y="862885"/>
            <a:ext cx="11353800" cy="5995115"/>
          </a:xfrm>
        </p:spPr>
        <p:txBody>
          <a:bodyPr>
            <a:normAutofit/>
          </a:bodyPr>
          <a:lstStyle/>
          <a:p>
            <a:pPr lvl="1" fontAlgn="base"/>
            <a:r>
              <a:rPr lang="en-US" sz="4000" dirty="0" smtClean="0">
                <a:latin typeface="Tahoma" panose="020B0604030504040204" pitchFamily="34" charset="0"/>
                <a:ea typeface="Tahoma" panose="020B0604030504040204" pitchFamily="34" charset="0"/>
                <a:cs typeface="Tahoma" panose="020B0604030504040204" pitchFamily="34" charset="0"/>
              </a:rPr>
              <a:t>Poverty  </a:t>
            </a:r>
            <a:endParaRPr lang="en-US" sz="4000" dirty="0">
              <a:latin typeface="Tahoma" panose="020B0604030504040204" pitchFamily="34" charset="0"/>
              <a:ea typeface="Tahoma" panose="020B0604030504040204" pitchFamily="34" charset="0"/>
              <a:cs typeface="Tahoma" panose="020B0604030504040204" pitchFamily="34" charset="0"/>
            </a:endParaRPr>
          </a:p>
          <a:p>
            <a:pPr lvl="1" fontAlgn="base"/>
            <a:r>
              <a:rPr lang="en-US" sz="4000" dirty="0">
                <a:latin typeface="Tahoma" panose="020B0604030504040204" pitchFamily="34" charset="0"/>
                <a:ea typeface="Tahoma" panose="020B0604030504040204" pitchFamily="34" charset="0"/>
                <a:cs typeface="Tahoma" panose="020B0604030504040204" pitchFamily="34" charset="0"/>
              </a:rPr>
              <a:t>Marriage practices </a:t>
            </a:r>
          </a:p>
          <a:p>
            <a:pPr lvl="1" fontAlgn="base"/>
            <a:r>
              <a:rPr lang="en-US" sz="4000" dirty="0">
                <a:latin typeface="Tahoma" panose="020B0604030504040204" pitchFamily="34" charset="0"/>
                <a:ea typeface="Tahoma" panose="020B0604030504040204" pitchFamily="34" charset="0"/>
                <a:cs typeface="Tahoma" panose="020B0604030504040204" pitchFamily="34" charset="0"/>
              </a:rPr>
              <a:t>Traditions, cultural and religious factors </a:t>
            </a:r>
          </a:p>
          <a:p>
            <a:pPr lvl="1" fontAlgn="base"/>
            <a:r>
              <a:rPr lang="en-US" sz="4000" dirty="0">
                <a:latin typeface="Tahoma" panose="020B0604030504040204" pitchFamily="34" charset="0"/>
                <a:ea typeface="Tahoma" panose="020B0604030504040204" pitchFamily="34" charset="0"/>
                <a:cs typeface="Tahoma" panose="020B0604030504040204" pitchFamily="34" charset="0"/>
              </a:rPr>
              <a:t>Social and legal factors </a:t>
            </a:r>
          </a:p>
          <a:p>
            <a:pPr lvl="1" fontAlgn="base"/>
            <a:r>
              <a:rPr lang="en-US" sz="4000" dirty="0">
                <a:latin typeface="Tahoma" panose="020B0604030504040204" pitchFamily="34" charset="0"/>
                <a:ea typeface="Tahoma" panose="020B0604030504040204" pitchFamily="34" charset="0"/>
                <a:cs typeface="Tahoma" panose="020B0604030504040204" pitchFamily="34" charset="0"/>
              </a:rPr>
              <a:t>Succession issues </a:t>
            </a:r>
          </a:p>
          <a:p>
            <a:pPr lvl="1" fontAlgn="base"/>
            <a:r>
              <a:rPr lang="en-US" sz="4000" dirty="0">
                <a:latin typeface="Tahoma" panose="020B0604030504040204" pitchFamily="34" charset="0"/>
                <a:ea typeface="Tahoma" panose="020B0604030504040204" pitchFamily="34" charset="0"/>
                <a:cs typeface="Tahoma" panose="020B0604030504040204" pitchFamily="34" charset="0"/>
              </a:rPr>
              <a:t>Educational level  </a:t>
            </a:r>
          </a:p>
          <a:p>
            <a:pPr lvl="1" fontAlgn="base"/>
            <a:r>
              <a:rPr lang="en-US" sz="4000" dirty="0">
                <a:latin typeface="Tahoma" panose="020B0604030504040204" pitchFamily="34" charset="0"/>
                <a:ea typeface="Tahoma" panose="020B0604030504040204" pitchFamily="34" charset="0"/>
                <a:cs typeface="Tahoma" panose="020B0604030504040204" pitchFamily="34" charset="0"/>
              </a:rPr>
              <a:t>Sexual dimension organized on gender lines</a:t>
            </a:r>
          </a:p>
          <a:p>
            <a:pPr lvl="1" fontAlgn="base"/>
            <a:r>
              <a:rPr lang="en-US" sz="4000" dirty="0">
                <a:latin typeface="Tahoma" panose="020B0604030504040204" pitchFamily="34" charset="0"/>
                <a:ea typeface="Tahoma" panose="020B0604030504040204" pitchFamily="34" charset="0"/>
                <a:cs typeface="Tahoma" panose="020B0604030504040204" pitchFamily="34" charset="0"/>
              </a:rPr>
              <a:t>Socio-economic factors. </a:t>
            </a:r>
          </a:p>
          <a:p>
            <a:pPr marL="457200" lvl="1" indent="0" fontAlgn="base">
              <a:buNone/>
            </a:pPr>
            <a:r>
              <a:rPr lang="en-US" sz="3600" b="1" dirty="0" smtClean="0">
                <a:latin typeface="Tahoma" panose="020B0604030504040204" pitchFamily="34" charset="0"/>
                <a:ea typeface="Tahoma" panose="020B0604030504040204" pitchFamily="34" charset="0"/>
                <a:cs typeface="Tahoma" panose="020B0604030504040204" pitchFamily="34" charset="0"/>
              </a:rPr>
              <a:t>GROUP DISCUSSION AND PRESENTATION</a:t>
            </a:r>
            <a:endParaRPr lang="en-US" sz="3600" b="1"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158992914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1056067"/>
          </a:xfrm>
        </p:spPr>
        <p:txBody>
          <a:bodyPr/>
          <a:lstStyle/>
          <a:p>
            <a:r>
              <a:rPr lang="en-US" b="1" dirty="0" smtClean="0">
                <a:latin typeface="Tahoma" panose="020B0604030504040204" pitchFamily="34" charset="0"/>
                <a:ea typeface="Tahoma" panose="020B0604030504040204" pitchFamily="34" charset="0"/>
                <a:cs typeface="Tahoma" panose="020B0604030504040204" pitchFamily="34" charset="0"/>
              </a:rPr>
              <a:t>POVERTY</a:t>
            </a:r>
            <a:endParaRPr lang="en-US"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0" y="901520"/>
            <a:ext cx="11353800" cy="5956479"/>
          </a:xfrm>
        </p:spPr>
        <p:txBody>
          <a:bodyPr>
            <a:normAutofit lnSpcReduction="10000"/>
          </a:bodyPr>
          <a:lstStyle/>
          <a:p>
            <a:pPr lvl="1" fontAlgn="base"/>
            <a:r>
              <a:rPr lang="en-US" sz="3000" dirty="0">
                <a:latin typeface="Tahoma" panose="020B0604030504040204" pitchFamily="34" charset="0"/>
                <a:ea typeface="Tahoma" panose="020B0604030504040204" pitchFamily="34" charset="0"/>
                <a:cs typeface="Tahoma" panose="020B0604030504040204" pitchFamily="34" charset="0"/>
              </a:rPr>
              <a:t>Poverty prevents individuals from accessing resources. </a:t>
            </a:r>
          </a:p>
          <a:p>
            <a:pPr lvl="1" fontAlgn="base"/>
            <a:r>
              <a:rPr lang="en-US" sz="3000" dirty="0">
                <a:latin typeface="Tahoma" panose="020B0604030504040204" pitchFamily="34" charset="0"/>
                <a:ea typeface="Tahoma" panose="020B0604030504040204" pitchFamily="34" charset="0"/>
                <a:cs typeface="Tahoma" panose="020B0604030504040204" pitchFamily="34" charset="0"/>
              </a:rPr>
              <a:t>Poverty also affects  </a:t>
            </a:r>
          </a:p>
          <a:p>
            <a:pPr lvl="2" fontAlgn="base"/>
            <a:r>
              <a:rPr lang="en-US" sz="3000" b="1" dirty="0">
                <a:latin typeface="Tahoma" panose="020B0604030504040204" pitchFamily="34" charset="0"/>
                <a:ea typeface="Tahoma" panose="020B0604030504040204" pitchFamily="34" charset="0"/>
                <a:cs typeface="Tahoma" panose="020B0604030504040204" pitchFamily="34" charset="0"/>
              </a:rPr>
              <a:t>Decision making</a:t>
            </a:r>
            <a:r>
              <a:rPr lang="en-US" sz="3000" dirty="0">
                <a:latin typeface="Tahoma" panose="020B0604030504040204" pitchFamily="34" charset="0"/>
                <a:ea typeface="Tahoma" panose="020B0604030504040204" pitchFamily="34" charset="0"/>
                <a:cs typeface="Tahoma" panose="020B0604030504040204" pitchFamily="34" charset="0"/>
              </a:rPr>
              <a:t> – Women are not consulted when major decisions are made about them by the family or the community. (FP use, when to deliver, how many children to have,etc)  </a:t>
            </a:r>
          </a:p>
          <a:p>
            <a:pPr lvl="2" fontAlgn="base"/>
            <a:r>
              <a:rPr lang="en-US" sz="3000" b="1" dirty="0">
                <a:latin typeface="Tahoma" panose="020B0604030504040204" pitchFamily="34" charset="0"/>
                <a:ea typeface="Tahoma" panose="020B0604030504040204" pitchFamily="34" charset="0"/>
                <a:cs typeface="Tahoma" panose="020B0604030504040204" pitchFamily="34" charset="0"/>
              </a:rPr>
              <a:t>Nutrition and health status – </a:t>
            </a:r>
            <a:r>
              <a:rPr lang="en-US" sz="3000" dirty="0">
                <a:latin typeface="Tahoma" panose="020B0604030504040204" pitchFamily="34" charset="0"/>
                <a:ea typeface="Tahoma" panose="020B0604030504040204" pitchFamily="34" charset="0"/>
                <a:cs typeface="Tahoma" panose="020B0604030504040204" pitchFamily="34" charset="0"/>
              </a:rPr>
              <a:t>In many families men and boys eat first and have the biggest share followed by girls and finally the mother. This is due to the fact that families do not have sufficient finance to purchase food. Under nutrition makes the weak, vulnerable to diseases and complications during pregnancy    </a:t>
            </a:r>
          </a:p>
          <a:p>
            <a:r>
              <a:rPr lang="en-US" sz="3000" b="1" dirty="0">
                <a:latin typeface="Tahoma" panose="020B0604030504040204" pitchFamily="34" charset="0"/>
                <a:ea typeface="Tahoma" panose="020B0604030504040204" pitchFamily="34" charset="0"/>
                <a:cs typeface="Tahoma" panose="020B0604030504040204" pitchFamily="34" charset="0"/>
              </a:rPr>
              <a:t>Access to health services</a:t>
            </a:r>
            <a:r>
              <a:rPr lang="en-US" sz="3000" dirty="0">
                <a:latin typeface="Tahoma" panose="020B0604030504040204" pitchFamily="34" charset="0"/>
                <a:ea typeface="Tahoma" panose="020B0604030504040204" pitchFamily="34" charset="0"/>
                <a:cs typeface="Tahoma" panose="020B0604030504040204" pitchFamily="34" charset="0"/>
              </a:rPr>
              <a:t> –Poverty create a barrier for the families and individuals in accessing health services. </a:t>
            </a:r>
          </a:p>
          <a:p>
            <a:endParaRPr lang="en-US" dirty="0"/>
          </a:p>
        </p:txBody>
      </p:sp>
    </p:spTree>
    <p:extLst>
      <p:ext uri="{BB962C8B-B14F-4D97-AF65-F5344CB8AC3E}">
        <p14:creationId xmlns:p14="http://schemas.microsoft.com/office/powerpoint/2010/main" val="17841117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708337"/>
          </a:xfrm>
        </p:spPr>
        <p:txBody>
          <a:bodyPr/>
          <a:lstStyle/>
          <a:p>
            <a:r>
              <a:rPr lang="en-US" dirty="0" smtClean="0"/>
              <a:t>CT</a:t>
            </a:r>
            <a:endParaRPr lang="en-US" dirty="0"/>
          </a:p>
        </p:txBody>
      </p:sp>
      <p:sp>
        <p:nvSpPr>
          <p:cNvPr id="3" name="Content Placeholder 2"/>
          <p:cNvSpPr>
            <a:spLocks noGrp="1"/>
          </p:cNvSpPr>
          <p:nvPr>
            <p:ph idx="1"/>
          </p:nvPr>
        </p:nvSpPr>
        <p:spPr>
          <a:xfrm>
            <a:off x="0" y="708338"/>
            <a:ext cx="11353800" cy="6149662"/>
          </a:xfrm>
        </p:spPr>
        <p:txBody>
          <a:bodyPr>
            <a:normAutofit/>
          </a:bodyPr>
          <a:lstStyle/>
          <a:p>
            <a:r>
              <a:rPr lang="en-US" sz="3200" dirty="0">
                <a:latin typeface="Tahoma" panose="020B0604030504040204" pitchFamily="34" charset="0"/>
                <a:ea typeface="Tahoma" panose="020B0604030504040204" pitchFamily="34" charset="0"/>
                <a:cs typeface="Tahoma" panose="020B0604030504040204" pitchFamily="34" charset="0"/>
              </a:rPr>
              <a:t>Poverty reduction strategies that have been applied by the government include:-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Facilitating sustainable and rapid economic growth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Improving  governance and security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Improve equity and participation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Establishment of special funds for youths and women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Equitable distribution of national resources and development initiatives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Supporting SMEs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Increasing funding for key sectors </a:t>
            </a:r>
            <a:endParaRPr lang="en-US" sz="3200" dirty="0" smtClean="0">
              <a:latin typeface="Tahoma" panose="020B0604030504040204" pitchFamily="34" charset="0"/>
              <a:ea typeface="Tahoma" panose="020B0604030504040204" pitchFamily="34" charset="0"/>
              <a:cs typeface="Tahoma" panose="020B0604030504040204" pitchFamily="34" charset="0"/>
            </a:endParaRPr>
          </a:p>
          <a:p>
            <a:pPr lvl="2" fontAlgn="base"/>
            <a:r>
              <a:rPr lang="en-US" sz="3200" dirty="0" smtClean="0">
                <a:latin typeface="Tahoma" panose="020B0604030504040204" pitchFamily="34" charset="0"/>
                <a:ea typeface="Tahoma" panose="020B0604030504040204" pitchFamily="34" charset="0"/>
                <a:cs typeface="Tahoma" panose="020B0604030504040204" pitchFamily="34" charset="0"/>
              </a:rPr>
              <a:t>Supporting </a:t>
            </a:r>
            <a:r>
              <a:rPr lang="en-US" sz="3200" dirty="0">
                <a:latin typeface="Tahoma" panose="020B0604030504040204" pitchFamily="34" charset="0"/>
                <a:ea typeface="Tahoma" panose="020B0604030504040204" pitchFamily="34" charset="0"/>
                <a:cs typeface="Tahoma" panose="020B0604030504040204" pitchFamily="34" charset="0"/>
              </a:rPr>
              <a:t>value addition in production sectors such as agriculture</a:t>
            </a:r>
          </a:p>
        </p:txBody>
      </p:sp>
    </p:spTree>
    <p:extLst>
      <p:ext uri="{BB962C8B-B14F-4D97-AF65-F5344CB8AC3E}">
        <p14:creationId xmlns:p14="http://schemas.microsoft.com/office/powerpoint/2010/main" val="164976288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759853"/>
          </a:xfrm>
        </p:spPr>
        <p:txBody>
          <a:bodyPr>
            <a:normAutofit fontScale="90000"/>
          </a:bodyPr>
          <a:lstStyle/>
          <a:p>
            <a:r>
              <a:rPr lang="en-US" b="1" dirty="0" smtClean="0"/>
              <a:t/>
            </a:r>
            <a:br>
              <a:rPr lang="en-US" b="1" dirty="0" smtClean="0"/>
            </a:br>
            <a:r>
              <a:rPr lang="en-US" sz="4900" b="1" dirty="0" smtClean="0">
                <a:latin typeface="Tahoma" panose="020B0604030504040204" pitchFamily="34" charset="0"/>
                <a:ea typeface="Tahoma" panose="020B0604030504040204" pitchFamily="34" charset="0"/>
                <a:cs typeface="Tahoma" panose="020B0604030504040204" pitchFamily="34" charset="0"/>
              </a:rPr>
              <a:t>Marriage </a:t>
            </a:r>
            <a:r>
              <a:rPr lang="en-US" sz="4900" b="1" dirty="0">
                <a:latin typeface="Tahoma" panose="020B0604030504040204" pitchFamily="34" charset="0"/>
                <a:ea typeface="Tahoma" panose="020B0604030504040204" pitchFamily="34" charset="0"/>
                <a:cs typeface="Tahoma" panose="020B0604030504040204" pitchFamily="34" charset="0"/>
              </a:rPr>
              <a:t>practices: </a:t>
            </a:r>
            <a:r>
              <a:rPr lang="en-US" dirty="0"/>
              <a:t/>
            </a:r>
            <a:br>
              <a:rPr lang="en-US" dirty="0"/>
            </a:br>
            <a:endParaRPr lang="en-US" dirty="0"/>
          </a:p>
        </p:txBody>
      </p:sp>
      <p:sp>
        <p:nvSpPr>
          <p:cNvPr id="3" name="Content Placeholder 2"/>
          <p:cNvSpPr>
            <a:spLocks noGrp="1"/>
          </p:cNvSpPr>
          <p:nvPr>
            <p:ph idx="1"/>
          </p:nvPr>
        </p:nvSpPr>
        <p:spPr>
          <a:xfrm>
            <a:off x="0" y="875762"/>
            <a:ext cx="11353800" cy="5982237"/>
          </a:xfrm>
        </p:spPr>
        <p:txBody>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Marriage </a:t>
            </a:r>
            <a:r>
              <a:rPr lang="en-US" sz="2400" dirty="0">
                <a:latin typeface="Tahoma" panose="020B0604030504040204" pitchFamily="34" charset="0"/>
                <a:ea typeface="Tahoma" panose="020B0604030504040204" pitchFamily="34" charset="0"/>
                <a:cs typeface="Tahoma" panose="020B0604030504040204" pitchFamily="34" charset="0"/>
              </a:rPr>
              <a:t>is a union between spouses that establishes obligations and rights between these spouses. Major types of marriages include:-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Customary marriage-This is a marriage that is practiced based on community customs and traditions.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Religious marriage-This is where marriage is conducted within the doctrines of the religion that the partners subscribe to.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Civil marriage –it is a form of marriage performed, registered and recognized by the government through the office of the attorney general.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r>
              <a:rPr lang="en-US" dirty="0" smtClean="0">
                <a:latin typeface="Tahoma" panose="020B0604030504040204" pitchFamily="34" charset="0"/>
                <a:ea typeface="Tahoma" panose="020B0604030504040204" pitchFamily="34" charset="0"/>
                <a:cs typeface="Tahoma" panose="020B0604030504040204" pitchFamily="34" charset="0"/>
              </a:rPr>
              <a:t>Some </a:t>
            </a:r>
            <a:r>
              <a:rPr lang="en-US" dirty="0">
                <a:latin typeface="Tahoma" panose="020B0604030504040204" pitchFamily="34" charset="0"/>
                <a:ea typeface="Tahoma" panose="020B0604030504040204" pitchFamily="34" charset="0"/>
                <a:cs typeface="Tahoma" panose="020B0604030504040204" pitchFamily="34" charset="0"/>
              </a:rPr>
              <a:t>of the marriage practices that affect health include:- </a:t>
            </a:r>
          </a:p>
          <a:p>
            <a:pPr lvl="2" fontAlgn="base"/>
            <a:r>
              <a:rPr lang="en-US" sz="2800" dirty="0">
                <a:latin typeface="Tahoma" panose="020B0604030504040204" pitchFamily="34" charset="0"/>
                <a:ea typeface="Tahoma" panose="020B0604030504040204" pitchFamily="34" charset="0"/>
                <a:cs typeface="Tahoma" panose="020B0604030504040204" pitchFamily="34" charset="0"/>
              </a:rPr>
              <a:t>Early marriage  </a:t>
            </a:r>
          </a:p>
          <a:p>
            <a:pPr lvl="2" fontAlgn="base"/>
            <a:r>
              <a:rPr lang="en-US" sz="2800" dirty="0">
                <a:latin typeface="Tahoma" panose="020B0604030504040204" pitchFamily="34" charset="0"/>
                <a:ea typeface="Tahoma" panose="020B0604030504040204" pitchFamily="34" charset="0"/>
                <a:cs typeface="Tahoma" panose="020B0604030504040204" pitchFamily="34" charset="0"/>
              </a:rPr>
              <a:t>Forced marriages </a:t>
            </a:r>
          </a:p>
          <a:p>
            <a:pPr lvl="2" fontAlgn="base"/>
            <a:r>
              <a:rPr lang="en-US" sz="2800" dirty="0">
                <a:latin typeface="Tahoma" panose="020B0604030504040204" pitchFamily="34" charset="0"/>
                <a:ea typeface="Tahoma" panose="020B0604030504040204" pitchFamily="34" charset="0"/>
                <a:cs typeface="Tahoma" panose="020B0604030504040204" pitchFamily="34" charset="0"/>
              </a:rPr>
              <a:t>Polygamy </a:t>
            </a:r>
          </a:p>
          <a:p>
            <a:pPr lvl="2" fontAlgn="base"/>
            <a:r>
              <a:rPr lang="en-US" sz="2800" dirty="0">
                <a:latin typeface="Tahoma" panose="020B0604030504040204" pitchFamily="34" charset="0"/>
                <a:ea typeface="Tahoma" panose="020B0604030504040204" pitchFamily="34" charset="0"/>
                <a:cs typeface="Tahoma" panose="020B0604030504040204" pitchFamily="34" charset="0"/>
              </a:rPr>
              <a:t>Wife inheritance </a:t>
            </a:r>
          </a:p>
          <a:p>
            <a:pPr lvl="2" fontAlgn="base"/>
            <a:r>
              <a:rPr lang="en-US" sz="2800" dirty="0">
                <a:latin typeface="Tahoma" panose="020B0604030504040204" pitchFamily="34" charset="0"/>
                <a:ea typeface="Tahoma" panose="020B0604030504040204" pitchFamily="34" charset="0"/>
                <a:cs typeface="Tahoma" panose="020B0604030504040204" pitchFamily="34" charset="0"/>
              </a:rPr>
              <a:t>Window cleansing </a:t>
            </a:r>
          </a:p>
          <a:p>
            <a:pPr marL="914400" lvl="2" indent="0" fontAlgn="base">
              <a:buNone/>
            </a:pPr>
            <a:endParaRPr lang="en-US" dirty="0"/>
          </a:p>
          <a:p>
            <a:endParaRPr lang="en-US" dirty="0"/>
          </a:p>
        </p:txBody>
      </p:sp>
    </p:spTree>
    <p:extLst>
      <p:ext uri="{BB962C8B-B14F-4D97-AF65-F5344CB8AC3E}">
        <p14:creationId xmlns:p14="http://schemas.microsoft.com/office/powerpoint/2010/main" val="324931168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721216"/>
          </a:xfrm>
        </p:spPr>
        <p:txBody>
          <a:bodyPr/>
          <a:lstStyle/>
          <a:p>
            <a:r>
              <a:rPr lang="en-US" dirty="0" smtClean="0"/>
              <a:t>CT</a:t>
            </a:r>
            <a:endParaRPr lang="en-US" dirty="0"/>
          </a:p>
        </p:txBody>
      </p:sp>
      <p:sp>
        <p:nvSpPr>
          <p:cNvPr id="3" name="Content Placeholder 2"/>
          <p:cNvSpPr>
            <a:spLocks noGrp="1"/>
          </p:cNvSpPr>
          <p:nvPr>
            <p:ph idx="1"/>
          </p:nvPr>
        </p:nvSpPr>
        <p:spPr>
          <a:xfrm>
            <a:off x="0" y="721218"/>
            <a:ext cx="11353800" cy="6136782"/>
          </a:xfrm>
        </p:spPr>
        <p:txBody>
          <a:bodyPr/>
          <a:lstStyle/>
          <a:p>
            <a:r>
              <a:rPr lang="en-US" sz="3200" dirty="0">
                <a:latin typeface="Tahoma" panose="020B0604030504040204" pitchFamily="34" charset="0"/>
                <a:ea typeface="Tahoma" panose="020B0604030504040204" pitchFamily="34" charset="0"/>
                <a:cs typeface="Tahoma" panose="020B0604030504040204" pitchFamily="34" charset="0"/>
              </a:rPr>
              <a:t>These marriage practices can lead to:- </a:t>
            </a:r>
            <a:endParaRPr lang="en-US" sz="3200" dirty="0" smtClean="0">
              <a:latin typeface="Tahoma" panose="020B0604030504040204" pitchFamily="34" charset="0"/>
              <a:ea typeface="Tahoma" panose="020B0604030504040204" pitchFamily="34" charset="0"/>
              <a:cs typeface="Tahoma" panose="020B0604030504040204" pitchFamily="34" charset="0"/>
            </a:endParaRPr>
          </a:p>
          <a:p>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smtClean="0">
                <a:latin typeface="Tahoma" panose="020B0604030504040204" pitchFamily="34" charset="0"/>
                <a:ea typeface="Tahoma" panose="020B0604030504040204" pitchFamily="34" charset="0"/>
                <a:cs typeface="Tahoma" panose="020B0604030504040204" pitchFamily="34" charset="0"/>
              </a:rPr>
              <a:t>       </a:t>
            </a:r>
            <a:r>
              <a:rPr lang="en-US" sz="3200" dirty="0">
                <a:latin typeface="Tahoma" panose="020B0604030504040204" pitchFamily="34" charset="0"/>
                <a:ea typeface="Tahoma" panose="020B0604030504040204" pitchFamily="34" charset="0"/>
                <a:cs typeface="Tahoma" panose="020B0604030504040204" pitchFamily="34" charset="0"/>
              </a:rPr>
              <a:t>Domestic /gender based violence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Emotional/psychological problems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Obstetrical complications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Increased risk of sexually transmitted infections including HIV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Increased school drop-out rate </a:t>
            </a:r>
          </a:p>
          <a:p>
            <a:pPr lvl="2" fontAlgn="base"/>
            <a:r>
              <a:rPr lang="en-US" sz="3200" dirty="0">
                <a:latin typeface="Tahoma" panose="020B0604030504040204" pitchFamily="34" charset="0"/>
                <a:ea typeface="Tahoma" panose="020B0604030504040204" pitchFamily="34" charset="0"/>
                <a:cs typeface="Tahoma" panose="020B0604030504040204" pitchFamily="34" charset="0"/>
              </a:rPr>
              <a:t>Denial to make decision on childbearing and other basic rights </a:t>
            </a:r>
          </a:p>
          <a:p>
            <a:endParaRPr lang="en-US" dirty="0"/>
          </a:p>
        </p:txBody>
      </p:sp>
    </p:spTree>
    <p:extLst>
      <p:ext uri="{BB962C8B-B14F-4D97-AF65-F5344CB8AC3E}">
        <p14:creationId xmlns:p14="http://schemas.microsoft.com/office/powerpoint/2010/main" val="325800596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667" y="0"/>
            <a:ext cx="11353800" cy="824248"/>
          </a:xfrm>
        </p:spPr>
        <p:txBody>
          <a:bodyPr>
            <a:normAutofit fontScale="90000"/>
          </a:bodyPr>
          <a:lstStyle/>
          <a:p>
            <a:r>
              <a:rPr lang="en-US" b="1" dirty="0" smtClean="0"/>
              <a:t/>
            </a:r>
            <a:br>
              <a:rPr lang="en-US" b="1" dirty="0" smtClean="0"/>
            </a:br>
            <a:r>
              <a:rPr lang="en-US" b="1" dirty="0" smtClean="0">
                <a:latin typeface="Tahoma" panose="020B0604030504040204" pitchFamily="34" charset="0"/>
                <a:ea typeface="Tahoma" panose="020B0604030504040204" pitchFamily="34" charset="0"/>
                <a:cs typeface="Tahoma" panose="020B0604030504040204" pitchFamily="34" charset="0"/>
              </a:rPr>
              <a:t>Traditions</a:t>
            </a:r>
            <a:r>
              <a:rPr lang="en-US" b="1" dirty="0">
                <a:latin typeface="Tahoma" panose="020B0604030504040204" pitchFamily="34" charset="0"/>
                <a:ea typeface="Tahoma" panose="020B0604030504040204" pitchFamily="34" charset="0"/>
                <a:cs typeface="Tahoma" panose="020B0604030504040204" pitchFamily="34" charset="0"/>
              </a:rPr>
              <a:t>, cultural and religious </a:t>
            </a:r>
            <a:r>
              <a:rPr lang="en-US" sz="4900" b="1" dirty="0">
                <a:latin typeface="Tahoma" panose="020B0604030504040204" pitchFamily="34" charset="0"/>
                <a:ea typeface="Tahoma" panose="020B0604030504040204" pitchFamily="34" charset="0"/>
                <a:cs typeface="Tahoma" panose="020B0604030504040204" pitchFamily="34" charset="0"/>
              </a:rPr>
              <a:t>factors</a:t>
            </a:r>
            <a:r>
              <a:rPr lang="en-US" sz="4900" b="1" dirty="0"/>
              <a:t> </a:t>
            </a:r>
            <a:r>
              <a:rPr lang="en-US" dirty="0"/>
              <a:t/>
            </a:r>
            <a:br>
              <a:rPr lang="en-US" dirty="0"/>
            </a:br>
            <a:endParaRPr lang="en-US" dirty="0"/>
          </a:p>
        </p:txBody>
      </p:sp>
      <p:sp>
        <p:nvSpPr>
          <p:cNvPr id="3" name="Content Placeholder 2"/>
          <p:cNvSpPr>
            <a:spLocks noGrp="1"/>
          </p:cNvSpPr>
          <p:nvPr>
            <p:ph idx="1"/>
          </p:nvPr>
        </p:nvSpPr>
        <p:spPr>
          <a:xfrm>
            <a:off x="0" y="824248"/>
            <a:ext cx="11353800" cy="6033752"/>
          </a:xfrm>
        </p:spPr>
        <p:txBody>
          <a:bodyPr/>
          <a:lstStyle/>
          <a:p>
            <a:pPr lvl="1" fontAlgn="base"/>
            <a:r>
              <a:rPr lang="en-US" sz="3600" dirty="0" smtClean="0">
                <a:latin typeface="Tahoma" panose="020B0604030504040204" pitchFamily="34" charset="0"/>
                <a:ea typeface="Tahoma" panose="020B0604030504040204" pitchFamily="34" charset="0"/>
                <a:cs typeface="Tahoma" panose="020B0604030504040204" pitchFamily="34" charset="0"/>
              </a:rPr>
              <a:t>Traditions </a:t>
            </a:r>
            <a:r>
              <a:rPr lang="en-US" sz="3600" dirty="0">
                <a:latin typeface="Tahoma" panose="020B0604030504040204" pitchFamily="34" charset="0"/>
                <a:ea typeface="Tahoma" panose="020B0604030504040204" pitchFamily="34" charset="0"/>
                <a:cs typeface="Tahoma" panose="020B0604030504040204" pitchFamily="34" charset="0"/>
              </a:rPr>
              <a:t>and cultural beliefs have been found to affect health. Some cultures do not allow pregnant women to take some form of food. They belief that such food may affect the development of the foetus. This may end up affecting nutritional status of the pregnant woman. </a:t>
            </a:r>
          </a:p>
          <a:p>
            <a:pPr lvl="1" fontAlgn="base"/>
            <a:r>
              <a:rPr lang="en-US" sz="3600" dirty="0">
                <a:latin typeface="Tahoma" panose="020B0604030504040204" pitchFamily="34" charset="0"/>
                <a:ea typeface="Tahoma" panose="020B0604030504040204" pitchFamily="34" charset="0"/>
                <a:cs typeface="Tahoma" panose="020B0604030504040204" pitchFamily="34" charset="0"/>
              </a:rPr>
              <a:t>Some religions also discourage their members from seeking health services from the formal health care facilities and this affect health of these members. </a:t>
            </a:r>
          </a:p>
          <a:p>
            <a:endParaRPr lang="en-US" dirty="0"/>
          </a:p>
        </p:txBody>
      </p:sp>
    </p:spTree>
    <p:extLst>
      <p:ext uri="{BB962C8B-B14F-4D97-AF65-F5344CB8AC3E}">
        <p14:creationId xmlns:p14="http://schemas.microsoft.com/office/powerpoint/2010/main" val="3593136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3E0FA5-71D5-4FDE-91D4-A0B257BD16A5}"/>
              </a:ext>
            </a:extLst>
          </p:cNvPr>
          <p:cNvSpPr>
            <a:spLocks noGrp="1"/>
          </p:cNvSpPr>
          <p:nvPr>
            <p:ph type="title"/>
          </p:nvPr>
        </p:nvSpPr>
        <p:spPr>
          <a:xfrm>
            <a:off x="417689" y="135468"/>
            <a:ext cx="10936111" cy="462844"/>
          </a:xfrm>
        </p:spPr>
        <p:txBody>
          <a:bodyPr>
            <a:normAutofit fontScale="90000"/>
          </a:bodyPr>
          <a:lstStyle/>
          <a:p>
            <a:r>
              <a:rPr lang="en-US" dirty="0"/>
              <a:t>CT</a:t>
            </a:r>
          </a:p>
        </p:txBody>
      </p:sp>
      <p:sp>
        <p:nvSpPr>
          <p:cNvPr id="3" name="Content Placeholder 2">
            <a:extLst>
              <a:ext uri="{FF2B5EF4-FFF2-40B4-BE49-F238E27FC236}">
                <a16:creationId xmlns:a16="http://schemas.microsoft.com/office/drawing/2014/main" xmlns="" id="{BEAF4B9D-C4D5-4D19-BD71-313082616AE1}"/>
              </a:ext>
            </a:extLst>
          </p:cNvPr>
          <p:cNvSpPr>
            <a:spLocks noGrp="1"/>
          </p:cNvSpPr>
          <p:nvPr>
            <p:ph idx="1"/>
          </p:nvPr>
        </p:nvSpPr>
        <p:spPr>
          <a:xfrm>
            <a:off x="282222" y="598312"/>
            <a:ext cx="11071578" cy="6259688"/>
          </a:xfrm>
        </p:spPr>
        <p:txBody>
          <a:bodyPr>
            <a:normAutofit lnSpcReduction="10000"/>
          </a:bodyPr>
          <a:lstStyle/>
          <a:p>
            <a:r>
              <a:rPr lang="en-US" b="1" dirty="0"/>
              <a:t>Sexual meanings: - </a:t>
            </a:r>
            <a:r>
              <a:rPr lang="en-US" dirty="0"/>
              <a:t>This is a process by which sexual thoughts , behaviors and conditions e.g. virginity are interpreted and ascribed to cultural meanings. Perception of pleasure shows the nature of the body , what is considered erotic and when to talk about sexuality and with whom. Men are supposed to demonstrate virility at all times.</a:t>
            </a:r>
          </a:p>
          <a:p>
            <a:r>
              <a:rPr lang="en-US" b="1" dirty="0"/>
              <a:t>Sexual drives and enjoyment: </a:t>
            </a:r>
            <a:r>
              <a:rPr lang="en-US" dirty="0"/>
              <a:t>-– it includes men and women knowledge of the body’s sexual and reproductive capacities and the ability to obtain physical and emotional pleasure from fantasy, sexual encounters or self stimulation. It involves formation of sexual identities, social conditioned sex drives and perception of pleasure.</a:t>
            </a:r>
          </a:p>
          <a:p>
            <a:r>
              <a:rPr lang="en-US" b="1" dirty="0"/>
              <a:t>Sexual behaviour: </a:t>
            </a:r>
            <a:r>
              <a:rPr lang="en-US" dirty="0"/>
              <a:t>These are observable actions that illustrate how individuals present themselves sexually </a:t>
            </a:r>
            <a:r>
              <a:rPr lang="en-US" dirty="0" err="1"/>
              <a:t>eg</a:t>
            </a:r>
            <a:r>
              <a:rPr lang="en-US" dirty="0"/>
              <a:t>, how they talk, how they act etc. </a:t>
            </a:r>
          </a:p>
          <a:p>
            <a:r>
              <a:rPr lang="en-US" b="1" dirty="0"/>
              <a:t>Sexual ideologies</a:t>
            </a:r>
            <a:r>
              <a:rPr lang="en-US" dirty="0"/>
              <a:t>: These are people’s ideas and perception about sexuality. It includes cultural understandings of what men and women are and how they interact (or should interact) with one another. </a:t>
            </a:r>
          </a:p>
        </p:txBody>
      </p:sp>
    </p:spTree>
    <p:extLst>
      <p:ext uri="{BB962C8B-B14F-4D97-AF65-F5344CB8AC3E}">
        <p14:creationId xmlns:p14="http://schemas.microsoft.com/office/powerpoint/2010/main" val="352609748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682579"/>
          </a:xfrm>
        </p:spPr>
        <p:txBody>
          <a:bodyPr>
            <a:normAutofit fontScale="90000"/>
          </a:bodyPr>
          <a:lstStyle/>
          <a:p>
            <a:r>
              <a:rPr lang="en-US" b="1" dirty="0" smtClean="0"/>
              <a:t/>
            </a:r>
            <a:br>
              <a:rPr lang="en-US" b="1" dirty="0" smtClean="0"/>
            </a:br>
            <a:r>
              <a:rPr lang="en-US" sz="4900" b="1" dirty="0" smtClean="0">
                <a:latin typeface="Tahoma" panose="020B0604030504040204" pitchFamily="34" charset="0"/>
                <a:ea typeface="Tahoma" panose="020B0604030504040204" pitchFamily="34" charset="0"/>
                <a:cs typeface="Tahoma" panose="020B0604030504040204" pitchFamily="34" charset="0"/>
              </a:rPr>
              <a:t>Social </a:t>
            </a:r>
            <a:r>
              <a:rPr lang="en-US" sz="4900" b="1" dirty="0">
                <a:latin typeface="Tahoma" panose="020B0604030504040204" pitchFamily="34" charset="0"/>
                <a:ea typeface="Tahoma" panose="020B0604030504040204" pitchFamily="34" charset="0"/>
                <a:cs typeface="Tahoma" panose="020B0604030504040204" pitchFamily="34" charset="0"/>
              </a:rPr>
              <a:t>and legal factors:- </a:t>
            </a:r>
            <a:r>
              <a:rPr lang="en-US" dirty="0"/>
              <a:t/>
            </a:r>
            <a:br>
              <a:rPr lang="en-US" dirty="0"/>
            </a:br>
            <a:endParaRPr lang="en-US" dirty="0"/>
          </a:p>
        </p:txBody>
      </p:sp>
      <p:sp>
        <p:nvSpPr>
          <p:cNvPr id="3" name="Content Placeholder 2"/>
          <p:cNvSpPr>
            <a:spLocks noGrp="1"/>
          </p:cNvSpPr>
          <p:nvPr>
            <p:ph idx="1"/>
          </p:nvPr>
        </p:nvSpPr>
        <p:spPr>
          <a:xfrm>
            <a:off x="0" y="927278"/>
            <a:ext cx="11353800" cy="5834129"/>
          </a:xfrm>
        </p:spPr>
        <p:txBody>
          <a:bodyPr>
            <a:normAutofi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Social </a:t>
            </a:r>
            <a:r>
              <a:rPr lang="en-US" sz="2400" dirty="0">
                <a:latin typeface="Tahoma" panose="020B0604030504040204" pitchFamily="34" charset="0"/>
                <a:ea typeface="Tahoma" panose="020B0604030504040204" pitchFamily="34" charset="0"/>
                <a:cs typeface="Tahoma" panose="020B0604030504040204" pitchFamily="34" charset="0"/>
              </a:rPr>
              <a:t>determinant of health such as occupation, residence, environment, income, social support systems and gender affect health in many aspects. </a:t>
            </a:r>
          </a:p>
          <a:p>
            <a:r>
              <a:rPr lang="en-US" sz="2400" dirty="0">
                <a:latin typeface="Tahoma" panose="020B0604030504040204" pitchFamily="34" charset="0"/>
                <a:ea typeface="Tahoma" panose="020B0604030504040204" pitchFamily="34" charset="0"/>
                <a:cs typeface="Tahoma" panose="020B0604030504040204" pitchFamily="34" charset="0"/>
              </a:rPr>
              <a:t>These aspects may include:-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Occupation of an individual may expose one to risk factors to some diseases and conditions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Physical environment predispose one to environmental toxins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Greater social support system from families, friends and community is linked to better health. </a:t>
            </a:r>
          </a:p>
          <a:p>
            <a:pPr lvl="1" fontAlgn="base"/>
            <a:r>
              <a:rPr lang="en-US" dirty="0">
                <a:latin typeface="Tahoma" panose="020B0604030504040204" pitchFamily="34" charset="0"/>
                <a:ea typeface="Tahoma" panose="020B0604030504040204" pitchFamily="34" charset="0"/>
                <a:cs typeface="Tahoma" panose="020B0604030504040204" pitchFamily="34" charset="0"/>
              </a:rPr>
              <a:t>Legal factors such as existence of effective health policies and laws have been found to increase government focus and attention on matters relating to health financing, provision and management of health services. </a:t>
            </a:r>
          </a:p>
          <a:p>
            <a:r>
              <a:rPr lang="en-US" sz="2400" dirty="0">
                <a:latin typeface="Tahoma" panose="020B0604030504040204" pitchFamily="34" charset="0"/>
                <a:ea typeface="Tahoma" panose="020B0604030504040204" pitchFamily="34" charset="0"/>
                <a:cs typeface="Tahoma" panose="020B0604030504040204" pitchFamily="34" charset="0"/>
              </a:rPr>
              <a:t>Enactment of favourable legal frameworks on health matters improves government commitment in financing health care system</a:t>
            </a:r>
          </a:p>
        </p:txBody>
      </p:sp>
    </p:spTree>
    <p:extLst>
      <p:ext uri="{BB962C8B-B14F-4D97-AF65-F5344CB8AC3E}">
        <p14:creationId xmlns:p14="http://schemas.microsoft.com/office/powerpoint/2010/main" val="298941745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1690688"/>
          </a:xfrm>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Educational level:- </a:t>
            </a:r>
            <a:r>
              <a:rPr lang="en-US" dirty="0"/>
              <a:t/>
            </a:r>
            <a:br>
              <a:rPr lang="en-US" dirty="0"/>
            </a:br>
            <a:endParaRPr lang="en-US" dirty="0"/>
          </a:p>
        </p:txBody>
      </p:sp>
      <p:sp>
        <p:nvSpPr>
          <p:cNvPr id="3" name="Content Placeholder 2"/>
          <p:cNvSpPr>
            <a:spLocks noGrp="1"/>
          </p:cNvSpPr>
          <p:nvPr>
            <p:ph idx="1"/>
          </p:nvPr>
        </p:nvSpPr>
        <p:spPr>
          <a:xfrm>
            <a:off x="0" y="798490"/>
            <a:ext cx="11353800" cy="6059510"/>
          </a:xfrm>
        </p:spPr>
        <p:txBody>
          <a:bodyPr>
            <a:normAutofit lnSpcReduction="10000"/>
          </a:bodyPr>
          <a:lstStyle/>
          <a:p>
            <a:pPr lvl="1" fontAlgn="base"/>
            <a:r>
              <a:rPr lang="en-US" dirty="0" smtClean="0">
                <a:latin typeface="Tahoma" panose="020B0604030504040204" pitchFamily="34" charset="0"/>
                <a:ea typeface="Tahoma" panose="020B0604030504040204" pitchFamily="34" charset="0"/>
                <a:cs typeface="Tahoma" panose="020B0604030504040204" pitchFamily="34" charset="0"/>
              </a:rPr>
              <a:t>Education </a:t>
            </a:r>
            <a:r>
              <a:rPr lang="en-US" dirty="0">
                <a:latin typeface="Tahoma" panose="020B0604030504040204" pitchFamily="34" charset="0"/>
                <a:ea typeface="Tahoma" panose="020B0604030504040204" pitchFamily="34" charset="0"/>
                <a:cs typeface="Tahoma" panose="020B0604030504040204" pitchFamily="34" charset="0"/>
              </a:rPr>
              <a:t>is the process of facilitating acquisition of knowledge, skills, values and beliefs with an aim of helping an individual to understand life phenomena and solve problems. </a:t>
            </a:r>
          </a:p>
          <a:p>
            <a:pPr lvl="1" fontAlgn="base"/>
            <a:r>
              <a:rPr lang="en-US" dirty="0">
                <a:latin typeface="Tahoma" panose="020B0604030504040204" pitchFamily="34" charset="0"/>
                <a:ea typeface="Tahoma" panose="020B0604030504040204" pitchFamily="34" charset="0"/>
                <a:cs typeface="Tahoma" panose="020B0604030504040204" pitchFamily="34" charset="0"/>
              </a:rPr>
              <a:t>Education helps in achieving the following:- </a:t>
            </a:r>
          </a:p>
          <a:p>
            <a:pPr lvl="1" fontAlgn="base"/>
            <a:r>
              <a:rPr lang="en-US" dirty="0">
                <a:latin typeface="Tahoma" panose="020B0604030504040204" pitchFamily="34" charset="0"/>
                <a:ea typeface="Tahoma" panose="020B0604030504040204" pitchFamily="34" charset="0"/>
                <a:cs typeface="Tahoma" panose="020B0604030504040204" pitchFamily="34" charset="0"/>
              </a:rPr>
              <a:t>    </a:t>
            </a:r>
            <a:r>
              <a:rPr lang="en-US" dirty="0" smtClean="0">
                <a:latin typeface="Tahoma" panose="020B0604030504040204" pitchFamily="34" charset="0"/>
                <a:ea typeface="Tahoma" panose="020B0604030504040204" pitchFamily="34" charset="0"/>
                <a:cs typeface="Tahoma" panose="020B0604030504040204" pitchFamily="34" charset="0"/>
              </a:rPr>
              <a:t> Delayed </a:t>
            </a:r>
            <a:r>
              <a:rPr lang="en-US" dirty="0">
                <a:latin typeface="Tahoma" panose="020B0604030504040204" pitchFamily="34" charset="0"/>
                <a:ea typeface="Tahoma" panose="020B0604030504040204" pitchFamily="34" charset="0"/>
                <a:cs typeface="Tahoma" panose="020B0604030504040204" pitchFamily="34" charset="0"/>
              </a:rPr>
              <a:t>marriages  </a:t>
            </a:r>
          </a:p>
          <a:p>
            <a:pPr lvl="2" fontAlgn="base"/>
            <a:r>
              <a:rPr lang="en-US" dirty="0">
                <a:latin typeface="Tahoma" panose="020B0604030504040204" pitchFamily="34" charset="0"/>
                <a:ea typeface="Tahoma" panose="020B0604030504040204" pitchFamily="34" charset="0"/>
                <a:cs typeface="Tahoma" panose="020B0604030504040204" pitchFamily="34" charset="0"/>
              </a:rPr>
              <a:t>Delayed sexual debut </a:t>
            </a:r>
          </a:p>
          <a:p>
            <a:pPr lvl="2" fontAlgn="base"/>
            <a:r>
              <a:rPr lang="en-US" dirty="0">
                <a:latin typeface="Tahoma" panose="020B0604030504040204" pitchFamily="34" charset="0"/>
                <a:ea typeface="Tahoma" panose="020B0604030504040204" pitchFamily="34" charset="0"/>
                <a:cs typeface="Tahoma" panose="020B0604030504040204" pitchFamily="34" charset="0"/>
              </a:rPr>
              <a:t>Promotes effective decision making </a:t>
            </a:r>
          </a:p>
          <a:p>
            <a:pPr lvl="2" fontAlgn="base"/>
            <a:r>
              <a:rPr lang="en-US" dirty="0">
                <a:latin typeface="Tahoma" panose="020B0604030504040204" pitchFamily="34" charset="0"/>
                <a:ea typeface="Tahoma" panose="020B0604030504040204" pitchFamily="34" charset="0"/>
                <a:cs typeface="Tahoma" panose="020B0604030504040204" pitchFamily="34" charset="0"/>
              </a:rPr>
              <a:t>Helps in challenging community culture and customs </a:t>
            </a:r>
          </a:p>
          <a:p>
            <a:pPr lvl="2" fontAlgn="base"/>
            <a:r>
              <a:rPr lang="en-US" dirty="0">
                <a:latin typeface="Tahoma" panose="020B0604030504040204" pitchFamily="34" charset="0"/>
                <a:ea typeface="Tahoma" panose="020B0604030504040204" pitchFamily="34" charset="0"/>
                <a:cs typeface="Tahoma" panose="020B0604030504040204" pitchFamily="34" charset="0"/>
              </a:rPr>
              <a:t>Increased level of independence </a:t>
            </a:r>
          </a:p>
          <a:p>
            <a:pPr lvl="2" fontAlgn="base"/>
            <a:r>
              <a:rPr lang="en-US" dirty="0">
                <a:latin typeface="Tahoma" panose="020B0604030504040204" pitchFamily="34" charset="0"/>
                <a:ea typeface="Tahoma" panose="020B0604030504040204" pitchFamily="34" charset="0"/>
                <a:cs typeface="Tahoma" panose="020B0604030504040204" pitchFamily="34" charset="0"/>
              </a:rPr>
              <a:t>Acquisition of meaningful employment hence reducing poverty </a:t>
            </a:r>
          </a:p>
          <a:p>
            <a:pPr lvl="2" fontAlgn="base"/>
            <a:r>
              <a:rPr lang="en-US" dirty="0">
                <a:latin typeface="Tahoma" panose="020B0604030504040204" pitchFamily="34" charset="0"/>
                <a:ea typeface="Tahoma" panose="020B0604030504040204" pitchFamily="34" charset="0"/>
                <a:cs typeface="Tahoma" panose="020B0604030504040204" pitchFamily="34" charset="0"/>
              </a:rPr>
              <a:t>Improved healthy literacy-Health literacy is the aspect of an individual being able to read, understand and interpret health related messages. </a:t>
            </a:r>
          </a:p>
          <a:p>
            <a:pPr lvl="2" fontAlgn="base"/>
            <a:r>
              <a:rPr lang="en-US" dirty="0">
                <a:latin typeface="Tahoma" panose="020B0604030504040204" pitchFamily="34" charset="0"/>
                <a:ea typeface="Tahoma" panose="020B0604030504040204" pitchFamily="34" charset="0"/>
                <a:cs typeface="Tahoma" panose="020B0604030504040204" pitchFamily="34" charset="0"/>
              </a:rPr>
              <a:t>It empowers women to plan for their pregnancy and child birth. </a:t>
            </a:r>
          </a:p>
          <a:p>
            <a:pPr lvl="2" fontAlgn="base"/>
            <a:r>
              <a:rPr lang="en-US" dirty="0">
                <a:latin typeface="Tahoma" panose="020B0604030504040204" pitchFamily="34" charset="0"/>
                <a:ea typeface="Tahoma" panose="020B0604030504040204" pitchFamily="34" charset="0"/>
                <a:cs typeface="Tahoma" panose="020B0604030504040204" pitchFamily="34" charset="0"/>
              </a:rPr>
              <a:t>It promotes gender equity </a:t>
            </a:r>
          </a:p>
          <a:p>
            <a:pPr lvl="2" fontAlgn="base"/>
            <a:r>
              <a:rPr lang="en-US" dirty="0">
                <a:latin typeface="Tahoma" panose="020B0604030504040204" pitchFamily="34" charset="0"/>
                <a:ea typeface="Tahoma" panose="020B0604030504040204" pitchFamily="34" charset="0"/>
                <a:cs typeface="Tahoma" panose="020B0604030504040204" pitchFamily="34" charset="0"/>
              </a:rPr>
              <a:t>Helps in behavior change and modification  </a:t>
            </a:r>
          </a:p>
          <a:p>
            <a:pPr lvl="2" fontAlgn="base"/>
            <a:r>
              <a:rPr lang="en-US" dirty="0">
                <a:latin typeface="Tahoma" panose="020B0604030504040204" pitchFamily="34" charset="0"/>
                <a:ea typeface="Tahoma" panose="020B0604030504040204" pitchFamily="34" charset="0"/>
                <a:cs typeface="Tahoma" panose="020B0604030504040204" pitchFamily="34" charset="0"/>
              </a:rPr>
              <a:t>High literacy rate among women reduces infant mortality. </a:t>
            </a:r>
          </a:p>
          <a:p>
            <a:pPr lvl="2" fontAlgn="base"/>
            <a:r>
              <a:rPr lang="en-US" dirty="0">
                <a:latin typeface="Tahoma" panose="020B0604030504040204" pitchFamily="34" charset="0"/>
                <a:ea typeface="Tahoma" panose="020B0604030504040204" pitchFamily="34" charset="0"/>
                <a:cs typeface="Tahoma" panose="020B0604030504040204" pitchFamily="34" charset="0"/>
              </a:rPr>
              <a:t>Increases use of health services </a:t>
            </a:r>
          </a:p>
          <a:p>
            <a:pPr lvl="2" fontAlgn="base"/>
            <a:r>
              <a:rPr lang="en-US" dirty="0">
                <a:latin typeface="Tahoma" panose="020B0604030504040204" pitchFamily="34" charset="0"/>
                <a:ea typeface="Tahoma" panose="020B0604030504040204" pitchFamily="34" charset="0"/>
                <a:cs typeface="Tahoma" panose="020B0604030504040204" pitchFamily="34" charset="0"/>
              </a:rPr>
              <a:t>Help in disease prevention </a:t>
            </a:r>
          </a:p>
          <a:p>
            <a:endParaRPr lang="en-US" dirty="0"/>
          </a:p>
        </p:txBody>
      </p:sp>
    </p:spTree>
    <p:extLst>
      <p:ext uri="{BB962C8B-B14F-4D97-AF65-F5344CB8AC3E}">
        <p14:creationId xmlns:p14="http://schemas.microsoft.com/office/powerpoint/2010/main" val="72343177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656822"/>
          </a:xfrm>
        </p:spPr>
        <p:txBody>
          <a:bodyPr>
            <a:normAutofit fontScale="90000"/>
          </a:bodyPr>
          <a:lstStyle/>
          <a:p>
            <a:r>
              <a:rPr lang="en-US" b="1" dirty="0" smtClean="0"/>
              <a:t/>
            </a:r>
            <a:br>
              <a:rPr lang="en-US" b="1" dirty="0" smtClean="0"/>
            </a:br>
            <a:r>
              <a:rPr lang="en-US" sz="4900" b="1" dirty="0" smtClean="0">
                <a:latin typeface="Tahoma" panose="020B0604030504040204" pitchFamily="34" charset="0"/>
                <a:ea typeface="Tahoma" panose="020B0604030504040204" pitchFamily="34" charset="0"/>
                <a:cs typeface="Tahoma" panose="020B0604030504040204" pitchFamily="34" charset="0"/>
              </a:rPr>
              <a:t>Socio-economic </a:t>
            </a:r>
            <a:r>
              <a:rPr lang="en-US" sz="4900" b="1" dirty="0">
                <a:latin typeface="Tahoma" panose="020B0604030504040204" pitchFamily="34" charset="0"/>
                <a:ea typeface="Tahoma" panose="020B0604030504040204" pitchFamily="34" charset="0"/>
                <a:cs typeface="Tahoma" panose="020B0604030504040204" pitchFamily="34" charset="0"/>
              </a:rPr>
              <a:t>factors:- </a:t>
            </a:r>
            <a:r>
              <a:rPr lang="en-US" dirty="0"/>
              <a:t/>
            </a:r>
            <a:br>
              <a:rPr lang="en-US" dirty="0"/>
            </a:br>
            <a:endParaRPr lang="en-US" dirty="0"/>
          </a:p>
        </p:txBody>
      </p:sp>
      <p:sp>
        <p:nvSpPr>
          <p:cNvPr id="3" name="Content Placeholder 2"/>
          <p:cNvSpPr>
            <a:spLocks noGrp="1"/>
          </p:cNvSpPr>
          <p:nvPr>
            <p:ph idx="1"/>
          </p:nvPr>
        </p:nvSpPr>
        <p:spPr>
          <a:xfrm>
            <a:off x="0" y="656822"/>
            <a:ext cx="11353800" cy="6201177"/>
          </a:xfrm>
        </p:spPr>
        <p:txBody>
          <a:bodyPr>
            <a:normAutofit/>
          </a:bodyPr>
          <a:lstStyle/>
          <a:p>
            <a:pPr lvl="1" fontAlgn="base"/>
            <a:r>
              <a:rPr lang="en-US" dirty="0" smtClean="0">
                <a:latin typeface="Tahoma" panose="020B0604030504040204" pitchFamily="34" charset="0"/>
                <a:ea typeface="Tahoma" panose="020B0604030504040204" pitchFamily="34" charset="0"/>
                <a:cs typeface="Tahoma" panose="020B0604030504040204" pitchFamily="34" charset="0"/>
              </a:rPr>
              <a:t>The </a:t>
            </a:r>
            <a:r>
              <a:rPr lang="en-US" b="1" dirty="0">
                <a:latin typeface="Tahoma" panose="020B0604030504040204" pitchFamily="34" charset="0"/>
                <a:ea typeface="Tahoma" panose="020B0604030504040204" pitchFamily="34" charset="0"/>
                <a:cs typeface="Tahoma" panose="020B0604030504040204" pitchFamily="34" charset="0"/>
              </a:rPr>
              <a:t>social determinants of health</a:t>
            </a:r>
            <a:r>
              <a:rPr lang="en-US" dirty="0">
                <a:latin typeface="Tahoma" panose="020B0604030504040204" pitchFamily="34" charset="0"/>
                <a:ea typeface="Tahoma" panose="020B0604030504040204" pitchFamily="34" charset="0"/>
                <a:cs typeface="Tahoma" panose="020B0604030504040204" pitchFamily="34" charset="0"/>
              </a:rPr>
              <a:t> are the conditions, in which people are born, grow, work and live. </a:t>
            </a:r>
          </a:p>
          <a:p>
            <a:pPr lvl="1" fontAlgn="base"/>
            <a:r>
              <a:rPr lang="en-US" dirty="0">
                <a:latin typeface="Tahoma" panose="020B0604030504040204" pitchFamily="34" charset="0"/>
                <a:ea typeface="Tahoma" panose="020B0604030504040204" pitchFamily="34" charset="0"/>
                <a:cs typeface="Tahoma" panose="020B0604030504040204" pitchFamily="34" charset="0"/>
              </a:rPr>
              <a:t>These wider set of forces and systems are important in shaping the conditions of daily life among individuals.  </a:t>
            </a:r>
          </a:p>
          <a:p>
            <a:pPr lvl="1" fontAlgn="base"/>
            <a:r>
              <a:rPr lang="en-US" dirty="0">
                <a:latin typeface="Tahoma" panose="020B0604030504040204" pitchFamily="34" charset="0"/>
                <a:ea typeface="Tahoma" panose="020B0604030504040204" pitchFamily="34" charset="0"/>
                <a:cs typeface="Tahoma" panose="020B0604030504040204" pitchFamily="34" charset="0"/>
              </a:rPr>
              <a:t>These forces and systems include economic policies and systems, development agendas, social norms, social policies and political systems. </a:t>
            </a:r>
          </a:p>
          <a:p>
            <a:pPr lvl="1" fontAlgn="base"/>
            <a:r>
              <a:rPr lang="en-US" dirty="0">
                <a:latin typeface="Tahoma" panose="020B0604030504040204" pitchFamily="34" charset="0"/>
                <a:ea typeface="Tahoma" panose="020B0604030504040204" pitchFamily="34" charset="0"/>
                <a:cs typeface="Tahoma" panose="020B0604030504040204" pitchFamily="34" charset="0"/>
              </a:rPr>
              <a:t>Peoples’ way of life has been seen to influence health outcomes. </a:t>
            </a:r>
          </a:p>
          <a:p>
            <a:pPr lvl="1" fontAlgn="base"/>
            <a:r>
              <a:rPr lang="en-US" dirty="0">
                <a:latin typeface="Tahoma" panose="020B0604030504040204" pitchFamily="34" charset="0"/>
                <a:ea typeface="Tahoma" panose="020B0604030504040204" pitchFamily="34" charset="0"/>
                <a:cs typeface="Tahoma" panose="020B0604030504040204" pitchFamily="34" charset="0"/>
              </a:rPr>
              <a:t>Examples of social determinants of health include:- </a:t>
            </a:r>
          </a:p>
          <a:p>
            <a:pPr lvl="2" fontAlgn="base"/>
            <a:r>
              <a:rPr lang="en-US" dirty="0">
                <a:latin typeface="Tahoma" panose="020B0604030504040204" pitchFamily="34" charset="0"/>
                <a:ea typeface="Tahoma" panose="020B0604030504040204" pitchFamily="34" charset="0"/>
                <a:cs typeface="Tahoma" panose="020B0604030504040204" pitchFamily="34" charset="0"/>
              </a:rPr>
              <a:t>Social exclusion </a:t>
            </a:r>
          </a:p>
          <a:p>
            <a:pPr lvl="2" fontAlgn="base"/>
            <a:r>
              <a:rPr lang="en-US" dirty="0">
                <a:latin typeface="Tahoma" panose="020B0604030504040204" pitchFamily="34" charset="0"/>
                <a:ea typeface="Tahoma" panose="020B0604030504040204" pitchFamily="34" charset="0"/>
                <a:cs typeface="Tahoma" panose="020B0604030504040204" pitchFamily="34" charset="0"/>
              </a:rPr>
              <a:t>Education </a:t>
            </a:r>
          </a:p>
          <a:p>
            <a:pPr lvl="2" fontAlgn="base"/>
            <a:r>
              <a:rPr lang="en-US" dirty="0">
                <a:latin typeface="Tahoma" panose="020B0604030504040204" pitchFamily="34" charset="0"/>
                <a:ea typeface="Tahoma" panose="020B0604030504040204" pitchFamily="34" charset="0"/>
                <a:cs typeface="Tahoma" panose="020B0604030504040204" pitchFamily="34" charset="0"/>
              </a:rPr>
              <a:t>Housing </a:t>
            </a:r>
          </a:p>
          <a:p>
            <a:pPr lvl="2" fontAlgn="base"/>
            <a:r>
              <a:rPr lang="en-US" dirty="0">
                <a:latin typeface="Tahoma" panose="020B0604030504040204" pitchFamily="34" charset="0"/>
                <a:ea typeface="Tahoma" panose="020B0604030504040204" pitchFamily="34" charset="0"/>
                <a:cs typeface="Tahoma" panose="020B0604030504040204" pitchFamily="34" charset="0"/>
              </a:rPr>
              <a:t>Early childhood development </a:t>
            </a:r>
          </a:p>
          <a:p>
            <a:pPr lvl="2" fontAlgn="base"/>
            <a:r>
              <a:rPr lang="en-US" dirty="0">
                <a:latin typeface="Tahoma" panose="020B0604030504040204" pitchFamily="34" charset="0"/>
                <a:ea typeface="Tahoma" panose="020B0604030504040204" pitchFamily="34" charset="0"/>
                <a:cs typeface="Tahoma" panose="020B0604030504040204" pitchFamily="34" charset="0"/>
              </a:rPr>
              <a:t>Food safety </a:t>
            </a:r>
          </a:p>
          <a:p>
            <a:pPr lvl="2" fontAlgn="base"/>
            <a:r>
              <a:rPr lang="en-US" dirty="0">
                <a:latin typeface="Tahoma" panose="020B0604030504040204" pitchFamily="34" charset="0"/>
                <a:ea typeface="Tahoma" panose="020B0604030504040204" pitchFamily="34" charset="0"/>
                <a:cs typeface="Tahoma" panose="020B0604030504040204" pitchFamily="34" charset="0"/>
              </a:rPr>
              <a:t>Gender  </a:t>
            </a:r>
          </a:p>
          <a:p>
            <a:pPr lvl="2" fontAlgn="base"/>
            <a:r>
              <a:rPr lang="en-US" dirty="0">
                <a:latin typeface="Tahoma" panose="020B0604030504040204" pitchFamily="34" charset="0"/>
                <a:ea typeface="Tahoma" panose="020B0604030504040204" pitchFamily="34" charset="0"/>
                <a:cs typeface="Tahoma" panose="020B0604030504040204" pitchFamily="34" charset="0"/>
              </a:rPr>
              <a:t>Risk behaviors </a:t>
            </a:r>
          </a:p>
          <a:p>
            <a:pPr lvl="2" fontAlgn="base"/>
            <a:r>
              <a:rPr lang="en-US" dirty="0">
                <a:latin typeface="Tahoma" panose="020B0604030504040204" pitchFamily="34" charset="0"/>
                <a:ea typeface="Tahoma" panose="020B0604030504040204" pitchFamily="34" charset="0"/>
                <a:cs typeface="Tahoma" panose="020B0604030504040204" pitchFamily="34" charset="0"/>
              </a:rPr>
              <a:t>Religion factors </a:t>
            </a:r>
          </a:p>
          <a:p>
            <a:pPr lvl="2" fontAlgn="base"/>
            <a:r>
              <a:rPr lang="en-US" dirty="0">
                <a:latin typeface="Tahoma" panose="020B0604030504040204" pitchFamily="34" charset="0"/>
                <a:ea typeface="Tahoma" panose="020B0604030504040204" pitchFamily="34" charset="0"/>
                <a:cs typeface="Tahoma" panose="020B0604030504040204" pitchFamily="34" charset="0"/>
              </a:rPr>
              <a:t>Cultural belief, traditions, customs, societal values etc. </a:t>
            </a:r>
          </a:p>
          <a:p>
            <a:endParaRPr lang="en-US" dirty="0"/>
          </a:p>
        </p:txBody>
      </p:sp>
    </p:spTree>
    <p:extLst>
      <p:ext uri="{BB962C8B-B14F-4D97-AF65-F5344CB8AC3E}">
        <p14:creationId xmlns:p14="http://schemas.microsoft.com/office/powerpoint/2010/main" val="158947276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785610"/>
          </a:xfrm>
        </p:spPr>
        <p:txBody>
          <a:bodyPr/>
          <a:lstStyle/>
          <a:p>
            <a:r>
              <a:rPr lang="en-US" dirty="0" smtClean="0"/>
              <a:t>CT</a:t>
            </a:r>
            <a:endParaRPr lang="en-US" dirty="0"/>
          </a:p>
        </p:txBody>
      </p:sp>
      <p:sp>
        <p:nvSpPr>
          <p:cNvPr id="3" name="Content Placeholder 2"/>
          <p:cNvSpPr>
            <a:spLocks noGrp="1"/>
          </p:cNvSpPr>
          <p:nvPr>
            <p:ph idx="1"/>
          </p:nvPr>
        </p:nvSpPr>
        <p:spPr>
          <a:xfrm>
            <a:off x="0" y="785611"/>
            <a:ext cx="11353800" cy="5391352"/>
          </a:xfrm>
        </p:spPr>
        <p:txBody>
          <a:bodyPr/>
          <a:lstStyle/>
          <a:p>
            <a:r>
              <a:rPr lang="en-US" sz="2400" b="1" dirty="0">
                <a:latin typeface="Tahoma" panose="020B0604030504040204" pitchFamily="34" charset="0"/>
                <a:ea typeface="Tahoma" panose="020B0604030504040204" pitchFamily="34" charset="0"/>
                <a:cs typeface="Tahoma" panose="020B0604030504040204" pitchFamily="34" charset="0"/>
              </a:rPr>
              <a:t>Economic factors</a:t>
            </a:r>
            <a:r>
              <a:rPr lang="en-US" sz="2400" dirty="0">
                <a:latin typeface="Tahoma" panose="020B0604030504040204" pitchFamily="34" charset="0"/>
                <a:ea typeface="Tahoma" panose="020B0604030504040204" pitchFamily="34" charset="0"/>
                <a:cs typeface="Tahoma" panose="020B0604030504040204" pitchFamily="34" charset="0"/>
              </a:rPr>
              <a:t> that may affect health include: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Costs of health services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Employment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Governmental economic activities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Income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Occupation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Health care financing </a:t>
            </a:r>
          </a:p>
          <a:p>
            <a:endParaRPr lang="en-US" dirty="0"/>
          </a:p>
        </p:txBody>
      </p:sp>
    </p:spTree>
    <p:extLst>
      <p:ext uri="{BB962C8B-B14F-4D97-AF65-F5344CB8AC3E}">
        <p14:creationId xmlns:p14="http://schemas.microsoft.com/office/powerpoint/2010/main" val="13869707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1690688"/>
          </a:xfrm>
        </p:spPr>
        <p:txBody>
          <a:bodyPr>
            <a:normAutofit fontScale="90000"/>
          </a:bodyPr>
          <a:lstStyle/>
          <a:p>
            <a:r>
              <a:rPr lang="en-US" b="1" dirty="0">
                <a:latin typeface="Tahoma" panose="020B0604030504040204" pitchFamily="34" charset="0"/>
                <a:ea typeface="Tahoma" panose="020B0604030504040204" pitchFamily="34" charset="0"/>
                <a:cs typeface="Tahoma" panose="020B0604030504040204" pitchFamily="34" charset="0"/>
              </a:rPr>
              <a:t>Sexual dimension organized on gender lines:-</a:t>
            </a:r>
            <a:r>
              <a:rPr lang="en-US" b="1" dirty="0"/>
              <a:t> </a:t>
            </a:r>
            <a:r>
              <a:rPr lang="en-US" dirty="0"/>
              <a:t/>
            </a:r>
            <a:br>
              <a:rPr lang="en-US" dirty="0"/>
            </a:br>
            <a:endParaRPr lang="en-US" dirty="0"/>
          </a:p>
        </p:txBody>
      </p:sp>
      <p:sp>
        <p:nvSpPr>
          <p:cNvPr id="3" name="Content Placeholder 2"/>
          <p:cNvSpPr>
            <a:spLocks noGrp="1"/>
          </p:cNvSpPr>
          <p:nvPr>
            <p:ph idx="1"/>
          </p:nvPr>
        </p:nvSpPr>
        <p:spPr>
          <a:xfrm>
            <a:off x="0" y="1390917"/>
            <a:ext cx="11353800" cy="4786045"/>
          </a:xfrm>
        </p:spPr>
        <p:txBody>
          <a:bodyPr>
            <a:normAutofit lnSpcReduction="10000"/>
          </a:bodyPr>
          <a:lstStyle/>
          <a:p>
            <a:r>
              <a:rPr lang="en-US" dirty="0" smtClean="0"/>
              <a:t> </a:t>
            </a:r>
            <a:r>
              <a:rPr lang="en-US" dirty="0">
                <a:latin typeface="Tahoma" panose="020B0604030504040204" pitchFamily="34" charset="0"/>
                <a:ea typeface="Tahoma" panose="020B0604030504040204" pitchFamily="34" charset="0"/>
                <a:cs typeface="Tahoma" panose="020B0604030504040204" pitchFamily="34" charset="0"/>
              </a:rPr>
              <a:t>Sexual dimensions are features that define how sexuality is viewed or </a:t>
            </a:r>
            <a:r>
              <a:rPr lang="en-US" dirty="0" smtClean="0">
                <a:latin typeface="Tahoma" panose="020B0604030504040204" pitchFamily="34" charset="0"/>
                <a:ea typeface="Tahoma" panose="020B0604030504040204" pitchFamily="34" charset="0"/>
                <a:cs typeface="Tahoma" panose="020B0604030504040204" pitchFamily="34" charset="0"/>
              </a:rPr>
              <a:t>perceived</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smtClean="0">
                <a:latin typeface="Tahoma" panose="020B0604030504040204" pitchFamily="34" charset="0"/>
                <a:ea typeface="Tahoma" panose="020B0604030504040204" pitchFamily="34" charset="0"/>
                <a:cs typeface="Tahoma" panose="020B0604030504040204" pitchFamily="34" charset="0"/>
              </a:rPr>
              <a:t>i.e</a:t>
            </a:r>
            <a:endParaRPr lang="en-US" dirty="0" smtClean="0">
              <a:latin typeface="Tahoma" panose="020B0604030504040204" pitchFamily="34" charset="0"/>
              <a:ea typeface="Tahoma" panose="020B0604030504040204" pitchFamily="34" charset="0"/>
              <a:cs typeface="Tahoma" panose="020B0604030504040204" pitchFamily="34" charset="0"/>
            </a:endParaRPr>
          </a:p>
          <a:p>
            <a:r>
              <a:rPr lang="en-US" dirty="0" smtClean="0">
                <a:latin typeface="Tahoma" panose="020B0604030504040204" pitchFamily="34" charset="0"/>
                <a:ea typeface="Tahoma" panose="020B0604030504040204" pitchFamily="34" charset="0"/>
                <a:cs typeface="Tahoma" panose="020B0604030504040204" pitchFamily="34" charset="0"/>
              </a:rPr>
              <a:t>Sexual relationships.</a:t>
            </a:r>
          </a:p>
          <a:p>
            <a:r>
              <a:rPr lang="en-US" dirty="0" smtClean="0">
                <a:latin typeface="Tahoma" panose="020B0604030504040204" pitchFamily="34" charset="0"/>
                <a:ea typeface="Tahoma" panose="020B0604030504040204" pitchFamily="34" charset="0"/>
                <a:cs typeface="Tahoma" panose="020B0604030504040204" pitchFamily="34" charset="0"/>
              </a:rPr>
              <a:t>Gender identity.</a:t>
            </a:r>
          </a:p>
          <a:p>
            <a:r>
              <a:rPr lang="en-US" dirty="0" smtClean="0">
                <a:latin typeface="Tahoma" panose="020B0604030504040204" pitchFamily="34" charset="0"/>
                <a:ea typeface="Tahoma" panose="020B0604030504040204" pitchFamily="34" charset="0"/>
                <a:cs typeface="Tahoma" panose="020B0604030504040204" pitchFamily="34" charset="0"/>
              </a:rPr>
              <a:t>Sexual meanings.</a:t>
            </a:r>
          </a:p>
          <a:p>
            <a:r>
              <a:rPr lang="en-US" dirty="0" smtClean="0">
                <a:latin typeface="Tahoma" panose="020B0604030504040204" pitchFamily="34" charset="0"/>
                <a:ea typeface="Tahoma" panose="020B0604030504040204" pitchFamily="34" charset="0"/>
                <a:cs typeface="Tahoma" panose="020B0604030504040204" pitchFamily="34" charset="0"/>
              </a:rPr>
              <a:t>Sexual arts.</a:t>
            </a:r>
          </a:p>
          <a:p>
            <a:r>
              <a:rPr lang="en-US" dirty="0" smtClean="0">
                <a:latin typeface="Tahoma" panose="020B0604030504040204" pitchFamily="34" charset="0"/>
                <a:ea typeface="Tahoma" panose="020B0604030504040204" pitchFamily="34" charset="0"/>
                <a:cs typeface="Tahoma" panose="020B0604030504040204" pitchFamily="34" charset="0"/>
              </a:rPr>
              <a:t>Sexual experience.</a:t>
            </a:r>
          </a:p>
          <a:p>
            <a:r>
              <a:rPr lang="en-US" dirty="0" smtClean="0">
                <a:latin typeface="Tahoma" panose="020B0604030504040204" pitchFamily="34" charset="0"/>
                <a:ea typeface="Tahoma" panose="020B0604030504040204" pitchFamily="34" charset="0"/>
                <a:cs typeface="Tahoma" panose="020B0604030504040204" pitchFamily="34" charset="0"/>
              </a:rPr>
              <a:t>Sexual behavior.</a:t>
            </a:r>
          </a:p>
          <a:p>
            <a:r>
              <a:rPr lang="en-US" dirty="0" smtClean="0">
                <a:latin typeface="Tahoma" panose="020B0604030504040204" pitchFamily="34" charset="0"/>
                <a:ea typeface="Tahoma" panose="020B0604030504040204" pitchFamily="34" charset="0"/>
                <a:cs typeface="Tahoma" panose="020B0604030504040204" pitchFamily="34" charset="0"/>
              </a:rPr>
              <a:t>Sexual ideologies.</a:t>
            </a:r>
          </a:p>
          <a:p>
            <a:pPr marL="0" indent="0">
              <a:buNone/>
            </a:pPr>
            <a:r>
              <a:rPr lang="en-US" dirty="0" smtClean="0">
                <a:latin typeface="Tahoma" panose="020B0604030504040204" pitchFamily="34" charset="0"/>
                <a:ea typeface="Tahoma" panose="020B0604030504040204" pitchFamily="34" charset="0"/>
                <a:cs typeface="Tahoma" panose="020B0604030504040204" pitchFamily="34" charset="0"/>
              </a:rPr>
              <a:t>NB:- There are 5 major dimensions of Human Sexuality. </a:t>
            </a:r>
            <a:endParaRPr lang="en-US"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420519684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5911"/>
            <a:ext cx="11353800" cy="811367"/>
          </a:xfrm>
        </p:spPr>
        <p:txBody>
          <a:bodyPr>
            <a:normAutofit fontScale="90000"/>
          </a:bodyPr>
          <a:lstStyle/>
          <a:p>
            <a:r>
              <a:rPr lang="en-US" b="1" dirty="0" smtClean="0">
                <a:latin typeface="Tahoma" panose="020B0604030504040204" pitchFamily="34" charset="0"/>
                <a:ea typeface="Tahoma" panose="020B0604030504040204" pitchFamily="34" charset="0"/>
                <a:cs typeface="Tahoma" panose="020B0604030504040204" pitchFamily="34" charset="0"/>
              </a:rPr>
              <a:t/>
            </a:r>
            <a:br>
              <a:rPr lang="en-US" b="1" dirty="0" smtClean="0">
                <a:latin typeface="Tahoma" panose="020B0604030504040204" pitchFamily="34" charset="0"/>
                <a:ea typeface="Tahoma" panose="020B0604030504040204" pitchFamily="34" charset="0"/>
                <a:cs typeface="Tahoma" panose="020B0604030504040204" pitchFamily="34" charset="0"/>
              </a:rPr>
            </a:br>
            <a:r>
              <a:rPr lang="en-US" b="1" dirty="0" smtClean="0">
                <a:latin typeface="Tahoma" panose="020B0604030504040204" pitchFamily="34" charset="0"/>
                <a:ea typeface="Tahoma" panose="020B0604030504040204" pitchFamily="34" charset="0"/>
                <a:cs typeface="Tahoma" panose="020B0604030504040204" pitchFamily="34" charset="0"/>
              </a:rPr>
              <a:t>GENDER MAINSTREAMING </a:t>
            </a:r>
            <a:r>
              <a:rPr lang="en-US" dirty="0"/>
              <a:t/>
            </a:r>
            <a:br>
              <a:rPr lang="en-US" dirty="0"/>
            </a:br>
            <a:endParaRPr lang="en-US" dirty="0"/>
          </a:p>
        </p:txBody>
      </p:sp>
      <p:sp>
        <p:nvSpPr>
          <p:cNvPr id="3" name="Content Placeholder 2"/>
          <p:cNvSpPr>
            <a:spLocks noGrp="1"/>
          </p:cNvSpPr>
          <p:nvPr>
            <p:ph idx="1"/>
          </p:nvPr>
        </p:nvSpPr>
        <p:spPr>
          <a:xfrm>
            <a:off x="0" y="759854"/>
            <a:ext cx="11353800" cy="6098145"/>
          </a:xfrm>
        </p:spPr>
        <p:txBody>
          <a:bodyPr>
            <a:normAutofit fontScale="85000" lnSpcReduction="10000"/>
          </a:bodyPr>
          <a:lstStyle/>
          <a:p>
            <a:pPr lvl="1" fontAlgn="base"/>
            <a:r>
              <a:rPr lang="en-US" sz="2600" dirty="0" smtClean="0">
                <a:latin typeface="Tahoma" panose="020B0604030504040204" pitchFamily="34" charset="0"/>
                <a:ea typeface="Tahoma" panose="020B0604030504040204" pitchFamily="34" charset="0"/>
                <a:cs typeface="Tahoma" panose="020B0604030504040204" pitchFamily="34" charset="0"/>
              </a:rPr>
              <a:t>It </a:t>
            </a:r>
            <a:r>
              <a:rPr lang="en-US" sz="2600" dirty="0">
                <a:latin typeface="Tahoma" panose="020B0604030504040204" pitchFamily="34" charset="0"/>
                <a:ea typeface="Tahoma" panose="020B0604030504040204" pitchFamily="34" charset="0"/>
                <a:cs typeface="Tahoma" panose="020B0604030504040204" pitchFamily="34" charset="0"/>
              </a:rPr>
              <a:t>is the process of integrating a gender equality perspective into the development process at all stages and levels. </a:t>
            </a:r>
          </a:p>
          <a:p>
            <a:pPr lvl="1" fontAlgn="base"/>
            <a:r>
              <a:rPr lang="en-US" sz="2600" dirty="0">
                <a:latin typeface="Tahoma" panose="020B0604030504040204" pitchFamily="34" charset="0"/>
                <a:ea typeface="Tahoma" panose="020B0604030504040204" pitchFamily="34" charset="0"/>
                <a:cs typeface="Tahoma" panose="020B0604030504040204" pitchFamily="34" charset="0"/>
              </a:rPr>
              <a:t>It is the process of ensuring that there is gender inclusivity in all matters of community development. </a:t>
            </a:r>
          </a:p>
          <a:p>
            <a:pPr lvl="1" fontAlgn="base"/>
            <a:r>
              <a:rPr lang="en-US" sz="2600" dirty="0">
                <a:latin typeface="Tahoma" panose="020B0604030504040204" pitchFamily="34" charset="0"/>
                <a:ea typeface="Tahoma" panose="020B0604030504040204" pitchFamily="34" charset="0"/>
                <a:cs typeface="Tahoma" panose="020B0604030504040204" pitchFamily="34" charset="0"/>
              </a:rPr>
              <a:t>Gender Mainstreaming is the process of assessing the implications for women and men of any planned action, including legislation, policies or programmes, in any area and at all levels. </a:t>
            </a:r>
          </a:p>
          <a:p>
            <a:pPr lvl="1" fontAlgn="base"/>
            <a:r>
              <a:rPr lang="en-US" sz="2600" dirty="0">
                <a:latin typeface="Tahoma" panose="020B0604030504040204" pitchFamily="34" charset="0"/>
                <a:ea typeface="Tahoma" panose="020B0604030504040204" pitchFamily="34" charset="0"/>
                <a:cs typeface="Tahoma" panose="020B0604030504040204" pitchFamily="34" charset="0"/>
              </a:rPr>
              <a:t>Gender mainstreaming is a strategy of   achieving of gender equality and equity. </a:t>
            </a:r>
          </a:p>
          <a:p>
            <a:pPr lvl="1" fontAlgn="base"/>
            <a:r>
              <a:rPr lang="en-US" sz="2600" dirty="0">
                <a:latin typeface="Tahoma" panose="020B0604030504040204" pitchFamily="34" charset="0"/>
                <a:ea typeface="Tahoma" panose="020B0604030504040204" pitchFamily="34" charset="0"/>
                <a:cs typeface="Tahoma" panose="020B0604030504040204" pitchFamily="34" charset="0"/>
              </a:rPr>
              <a:t>Gender Mainstreaming includes gender-specific activities and affirmative action, whenever women or men are in a particularly disadvantageous position.  </a:t>
            </a:r>
          </a:p>
          <a:p>
            <a:pPr lvl="1" fontAlgn="base"/>
            <a:r>
              <a:rPr lang="en-US" sz="2600" dirty="0">
                <a:latin typeface="Tahoma" panose="020B0604030504040204" pitchFamily="34" charset="0"/>
                <a:ea typeface="Tahoma" panose="020B0604030504040204" pitchFamily="34" charset="0"/>
                <a:cs typeface="Tahoma" panose="020B0604030504040204" pitchFamily="34" charset="0"/>
              </a:rPr>
              <a:t>Gender-specific interventions can target women exclusively, men and women together, or only men, to enable them to participate in and benefit equally from development efforts. </a:t>
            </a:r>
          </a:p>
          <a:p>
            <a:pPr lvl="1" fontAlgn="base"/>
            <a:r>
              <a:rPr lang="en-US" sz="2600" dirty="0">
                <a:latin typeface="Tahoma" panose="020B0604030504040204" pitchFamily="34" charset="0"/>
                <a:ea typeface="Tahoma" panose="020B0604030504040204" pitchFamily="34" charset="0"/>
                <a:cs typeface="Tahoma" panose="020B0604030504040204" pitchFamily="34" charset="0"/>
              </a:rPr>
              <a:t>These are necessary temporary measures designed to combat the direct and indirect consequences of past discrimination </a:t>
            </a:r>
          </a:p>
          <a:p>
            <a:pPr lvl="1" fontAlgn="base"/>
            <a:r>
              <a:rPr lang="en-US" sz="2600" b="1" dirty="0">
                <a:latin typeface="Tahoma" panose="020B0604030504040204" pitchFamily="34" charset="0"/>
                <a:ea typeface="Tahoma" panose="020B0604030504040204" pitchFamily="34" charset="0"/>
                <a:cs typeface="Tahoma" panose="020B0604030504040204" pitchFamily="34" charset="0"/>
              </a:rPr>
              <a:t>Gender mainstreaming can be done at the following levels: </a:t>
            </a:r>
          </a:p>
          <a:p>
            <a:pPr lvl="2" fontAlgn="base"/>
            <a:r>
              <a:rPr lang="en-US" sz="2600" dirty="0">
                <a:latin typeface="Tahoma" panose="020B0604030504040204" pitchFamily="34" charset="0"/>
                <a:ea typeface="Tahoma" panose="020B0604030504040204" pitchFamily="34" charset="0"/>
                <a:cs typeface="Tahoma" panose="020B0604030504040204" pitchFamily="34" charset="0"/>
              </a:rPr>
              <a:t>Policy  </a:t>
            </a:r>
          </a:p>
          <a:p>
            <a:pPr lvl="2" fontAlgn="base"/>
            <a:r>
              <a:rPr lang="en-US" sz="2600" dirty="0">
                <a:latin typeface="Tahoma" panose="020B0604030504040204" pitchFamily="34" charset="0"/>
                <a:ea typeface="Tahoma" panose="020B0604030504040204" pitchFamily="34" charset="0"/>
                <a:cs typeface="Tahoma" panose="020B0604030504040204" pitchFamily="34" charset="0"/>
              </a:rPr>
              <a:t>Institutional /organizational  </a:t>
            </a:r>
          </a:p>
          <a:p>
            <a:pPr lvl="2" fontAlgn="base"/>
            <a:r>
              <a:rPr lang="en-US" sz="2600" dirty="0">
                <a:latin typeface="Tahoma" panose="020B0604030504040204" pitchFamily="34" charset="0"/>
                <a:ea typeface="Tahoma" panose="020B0604030504040204" pitchFamily="34" charset="0"/>
                <a:cs typeface="Tahoma" panose="020B0604030504040204" pitchFamily="34" charset="0"/>
              </a:rPr>
              <a:t>Programmes/project </a:t>
            </a:r>
          </a:p>
          <a:p>
            <a:endParaRPr lang="en-US" dirty="0"/>
          </a:p>
        </p:txBody>
      </p:sp>
    </p:spTree>
    <p:extLst>
      <p:ext uri="{BB962C8B-B14F-4D97-AF65-F5344CB8AC3E}">
        <p14:creationId xmlns:p14="http://schemas.microsoft.com/office/powerpoint/2010/main" val="299302635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3031"/>
            <a:ext cx="11353800" cy="1146221"/>
          </a:xfrm>
        </p:spPr>
        <p:txBody>
          <a:bodyPr>
            <a:normAutofit fontScale="90000"/>
          </a:bodyPr>
          <a:lstStyle/>
          <a:p>
            <a:r>
              <a:rPr lang="en-US" b="1" dirty="0" smtClean="0">
                <a:latin typeface="Tahoma" panose="020B0604030504040204" pitchFamily="34" charset="0"/>
                <a:ea typeface="Tahoma" panose="020B0604030504040204" pitchFamily="34" charset="0"/>
                <a:cs typeface="Tahoma" panose="020B0604030504040204" pitchFamily="34" charset="0"/>
              </a:rPr>
              <a:t/>
            </a:r>
            <a:br>
              <a:rPr lang="en-US" b="1" dirty="0" smtClean="0">
                <a:latin typeface="Tahoma" panose="020B0604030504040204" pitchFamily="34" charset="0"/>
                <a:ea typeface="Tahoma" panose="020B0604030504040204" pitchFamily="34" charset="0"/>
                <a:cs typeface="Tahoma" panose="020B0604030504040204" pitchFamily="34" charset="0"/>
              </a:rPr>
            </a:br>
            <a:r>
              <a:rPr lang="en-US" b="1" dirty="0" smtClean="0">
                <a:latin typeface="Tahoma" panose="020B0604030504040204" pitchFamily="34" charset="0"/>
                <a:ea typeface="Tahoma" panose="020B0604030504040204" pitchFamily="34" charset="0"/>
                <a:cs typeface="Tahoma" panose="020B0604030504040204" pitchFamily="34" charset="0"/>
              </a:rPr>
              <a:t>Purpose </a:t>
            </a:r>
            <a:r>
              <a:rPr lang="en-US" b="1" dirty="0">
                <a:latin typeface="Tahoma" panose="020B0604030504040204" pitchFamily="34" charset="0"/>
                <a:ea typeface="Tahoma" panose="020B0604030504040204" pitchFamily="34" charset="0"/>
                <a:cs typeface="Tahoma" panose="020B0604030504040204" pitchFamily="34" charset="0"/>
              </a:rPr>
              <a:t>of gender mainstreaming:- </a:t>
            </a:r>
            <a:r>
              <a:rPr lang="en-US" dirty="0"/>
              <a:t/>
            </a:r>
            <a:br>
              <a:rPr lang="en-US" dirty="0"/>
            </a:br>
            <a:endParaRPr lang="en-US" dirty="0"/>
          </a:p>
        </p:txBody>
      </p:sp>
      <p:sp>
        <p:nvSpPr>
          <p:cNvPr id="3" name="Content Placeholder 2"/>
          <p:cNvSpPr>
            <a:spLocks noGrp="1"/>
          </p:cNvSpPr>
          <p:nvPr>
            <p:ph idx="1"/>
          </p:nvPr>
        </p:nvSpPr>
        <p:spPr>
          <a:xfrm>
            <a:off x="0" y="1004552"/>
            <a:ext cx="11353800" cy="5853448"/>
          </a:xfrm>
        </p:spPr>
        <p:txBody>
          <a:bodyPr>
            <a:normAutofit fontScale="92500" lnSpcReduction="10000"/>
          </a:bodyPr>
          <a:lstStyle/>
          <a:p>
            <a:pPr lvl="1" fontAlgn="base"/>
            <a:r>
              <a:rPr lang="en-US" sz="2800" dirty="0" smtClean="0">
                <a:latin typeface="Tahoma" panose="020B0604030504040204" pitchFamily="34" charset="0"/>
                <a:ea typeface="Tahoma" panose="020B0604030504040204" pitchFamily="34" charset="0"/>
                <a:cs typeface="Tahoma" panose="020B0604030504040204" pitchFamily="34" charset="0"/>
              </a:rPr>
              <a:t>To  </a:t>
            </a:r>
            <a:r>
              <a:rPr lang="en-US" sz="2800" dirty="0">
                <a:latin typeface="Tahoma" panose="020B0604030504040204" pitchFamily="34" charset="0"/>
                <a:ea typeface="Tahoma" panose="020B0604030504040204" pitchFamily="34" charset="0"/>
                <a:cs typeface="Tahoma" panose="020B0604030504040204" pitchFamily="34" charset="0"/>
              </a:rPr>
              <a:t>reduce gender inequities that may exist in a given project area;  </a:t>
            </a:r>
          </a:p>
          <a:p>
            <a:pPr lvl="1" fontAlgn="base"/>
            <a:r>
              <a:rPr lang="en-US" sz="2800" dirty="0">
                <a:latin typeface="Tahoma" panose="020B0604030504040204" pitchFamily="34" charset="0"/>
                <a:ea typeface="Tahoma" panose="020B0604030504040204" pitchFamily="34" charset="0"/>
                <a:cs typeface="Tahoma" panose="020B0604030504040204" pitchFamily="34" charset="0"/>
              </a:rPr>
              <a:t>To  ensure women and men’s specific needs are satisfied, that they benefit from the project and that the project impacts positively on their lives; </a:t>
            </a:r>
          </a:p>
          <a:p>
            <a:pPr lvl="1" fontAlgn="base"/>
            <a:r>
              <a:rPr lang="en-US" sz="2800" dirty="0">
                <a:latin typeface="Tahoma" panose="020B0604030504040204" pitchFamily="34" charset="0"/>
                <a:ea typeface="Tahoma" panose="020B0604030504040204" pitchFamily="34" charset="0"/>
                <a:cs typeface="Tahoma" panose="020B0604030504040204" pitchFamily="34" charset="0"/>
              </a:rPr>
              <a:t>To  create the conditions for the equitable access of men and women to project resources and benefits;  </a:t>
            </a:r>
          </a:p>
          <a:p>
            <a:pPr lvl="1" fontAlgn="base"/>
            <a:r>
              <a:rPr lang="en-US" sz="2800" dirty="0">
                <a:latin typeface="Tahoma" panose="020B0604030504040204" pitchFamily="34" charset="0"/>
                <a:ea typeface="Tahoma" panose="020B0604030504040204" pitchFamily="34" charset="0"/>
                <a:cs typeface="Tahoma" panose="020B0604030504040204" pitchFamily="34" charset="0"/>
              </a:rPr>
              <a:t>To create the conditions for the equitable participation in project implementation and decision making processes.  </a:t>
            </a:r>
          </a:p>
          <a:p>
            <a:pPr lvl="1" fontAlgn="base"/>
            <a:r>
              <a:rPr lang="en-US" sz="2800" dirty="0">
                <a:latin typeface="Tahoma" panose="020B0604030504040204" pitchFamily="34" charset="0"/>
                <a:ea typeface="Tahoma" panose="020B0604030504040204" pitchFamily="34" charset="0"/>
                <a:cs typeface="Tahoma" panose="020B0604030504040204" pitchFamily="34" charset="0"/>
              </a:rPr>
              <a:t>To promote better quality of work and better quality of life for both men and women </a:t>
            </a:r>
          </a:p>
          <a:p>
            <a:pPr lvl="1" fontAlgn="base"/>
            <a:r>
              <a:rPr lang="en-US" sz="2800" dirty="0">
                <a:latin typeface="Tahoma" panose="020B0604030504040204" pitchFamily="34" charset="0"/>
                <a:ea typeface="Tahoma" panose="020B0604030504040204" pitchFamily="34" charset="0"/>
                <a:cs typeface="Tahoma" panose="020B0604030504040204" pitchFamily="34" charset="0"/>
              </a:rPr>
              <a:t>To promote </a:t>
            </a:r>
            <a:r>
              <a:rPr lang="en-US" sz="2800" dirty="0" err="1">
                <a:latin typeface="Tahoma" panose="020B0604030504040204" pitchFamily="34" charset="0"/>
                <a:ea typeface="Tahoma" panose="020B0604030504040204" pitchFamily="34" charset="0"/>
                <a:cs typeface="Tahoma" panose="020B0604030504040204" pitchFamily="34" charset="0"/>
              </a:rPr>
              <a:t>multisectoral</a:t>
            </a:r>
            <a:r>
              <a:rPr lang="en-US" sz="2800" dirty="0">
                <a:latin typeface="Tahoma" panose="020B0604030504040204" pitchFamily="34" charset="0"/>
                <a:ea typeface="Tahoma" panose="020B0604030504040204" pitchFamily="34" charset="0"/>
                <a:cs typeface="Tahoma" panose="020B0604030504040204" pitchFamily="34" charset="0"/>
              </a:rPr>
              <a:t> collaboration in addressing women empowerment </a:t>
            </a:r>
          </a:p>
          <a:p>
            <a:pPr lvl="1" fontAlgn="base"/>
            <a:r>
              <a:rPr lang="en-US" sz="2800" dirty="0">
                <a:latin typeface="Tahoma" panose="020B0604030504040204" pitchFamily="34" charset="0"/>
                <a:ea typeface="Tahoma" panose="020B0604030504040204" pitchFamily="34" charset="0"/>
                <a:cs typeface="Tahoma" panose="020B0604030504040204" pitchFamily="34" charset="0"/>
              </a:rPr>
              <a:t>To promote sustainable human development </a:t>
            </a:r>
          </a:p>
          <a:p>
            <a:pPr lvl="1" fontAlgn="base"/>
            <a:r>
              <a:rPr lang="en-US" sz="2800" dirty="0">
                <a:latin typeface="Tahoma" panose="020B0604030504040204" pitchFamily="34" charset="0"/>
                <a:ea typeface="Tahoma" panose="020B0604030504040204" pitchFamily="34" charset="0"/>
                <a:cs typeface="Tahoma" panose="020B0604030504040204" pitchFamily="34" charset="0"/>
              </a:rPr>
              <a:t>To promote community commitment in matters relating to gender mainstreaming. </a:t>
            </a:r>
          </a:p>
          <a:p>
            <a:endParaRPr lang="en-US" dirty="0"/>
          </a:p>
        </p:txBody>
      </p:sp>
    </p:spTree>
    <p:extLst>
      <p:ext uri="{BB962C8B-B14F-4D97-AF65-F5344CB8AC3E}">
        <p14:creationId xmlns:p14="http://schemas.microsoft.com/office/powerpoint/2010/main" val="175378630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800" cy="1325563"/>
          </a:xfrm>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Conditions for effective gender mainstreaming:- </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0" y="1825625"/>
            <a:ext cx="11353800" cy="4351338"/>
          </a:xfrm>
        </p:spPr>
        <p:txBody>
          <a:bodyPr/>
          <a:lstStyle/>
          <a:p>
            <a:pPr lvl="1" fontAlgn="base"/>
            <a:r>
              <a:rPr lang="en-US" dirty="0" smtClean="0">
                <a:latin typeface="Tahoma" panose="020B0604030504040204" pitchFamily="34" charset="0"/>
                <a:ea typeface="Tahoma" panose="020B0604030504040204" pitchFamily="34" charset="0"/>
                <a:cs typeface="Tahoma" panose="020B0604030504040204" pitchFamily="34" charset="0"/>
              </a:rPr>
              <a:t>Effective gender mainstreaming can occur if the following are in place: </a:t>
            </a:r>
          </a:p>
          <a:p>
            <a:pPr lvl="1" fontAlgn="base"/>
            <a:r>
              <a:rPr lang="en-US" dirty="0" smtClean="0">
                <a:latin typeface="Tahoma" panose="020B0604030504040204" pitchFamily="34" charset="0"/>
                <a:ea typeface="Tahoma" panose="020B0604030504040204" pitchFamily="34" charset="0"/>
                <a:cs typeface="Tahoma" panose="020B0604030504040204" pitchFamily="34" charset="0"/>
              </a:rPr>
              <a:t> </a:t>
            </a:r>
            <a:r>
              <a:rPr lang="en-US" dirty="0">
                <a:latin typeface="Tahoma" panose="020B0604030504040204" pitchFamily="34" charset="0"/>
                <a:ea typeface="Tahoma" panose="020B0604030504040204" pitchFamily="34" charset="0"/>
                <a:cs typeface="Tahoma" panose="020B0604030504040204" pitchFamily="34" charset="0"/>
              </a:rPr>
              <a:t>A clear gender policy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Practical coordination of all gender mainstreaming initiatives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A clear guide on gender mainstreaming and best practices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Training and capacity building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Awareness creation and advocacy on gender mainstreaming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Partnerships and networking for persons and institutions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Research and information dissemination on gender issues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Sex disaggregated data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Resources mobilization </a:t>
            </a:r>
          </a:p>
          <a:p>
            <a:pPr lvl="2" fontAlgn="base"/>
            <a:r>
              <a:rPr lang="en-US" sz="2400" dirty="0">
                <a:latin typeface="Tahoma" panose="020B0604030504040204" pitchFamily="34" charset="0"/>
                <a:ea typeface="Tahoma" panose="020B0604030504040204" pitchFamily="34" charset="0"/>
                <a:cs typeface="Tahoma" panose="020B0604030504040204" pitchFamily="34" charset="0"/>
              </a:rPr>
              <a:t>Monitoring, evaluation and reporting. </a:t>
            </a:r>
          </a:p>
          <a:p>
            <a:endParaRPr lang="en-US" dirty="0"/>
          </a:p>
        </p:txBody>
      </p:sp>
    </p:spTree>
    <p:extLst>
      <p:ext uri="{BB962C8B-B14F-4D97-AF65-F5344CB8AC3E}">
        <p14:creationId xmlns:p14="http://schemas.microsoft.com/office/powerpoint/2010/main" val="251451211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682579"/>
          </a:xfrm>
        </p:spPr>
        <p:txBody>
          <a:bodyPr>
            <a:normAutofit fontScale="90000"/>
          </a:bodyPr>
          <a:lstStyle/>
          <a:p>
            <a:r>
              <a:rPr lang="en-US" b="1" dirty="0" smtClean="0"/>
              <a:t/>
            </a:r>
            <a:br>
              <a:rPr lang="en-US" b="1" dirty="0" smtClean="0"/>
            </a:br>
            <a:r>
              <a:rPr lang="en-US" b="1" dirty="0" smtClean="0">
                <a:latin typeface="Tahoma" panose="020B0604030504040204" pitchFamily="34" charset="0"/>
                <a:ea typeface="Tahoma" panose="020B0604030504040204" pitchFamily="34" charset="0"/>
                <a:cs typeface="Tahoma" panose="020B0604030504040204" pitchFamily="34" charset="0"/>
              </a:rPr>
              <a:t>Ways </a:t>
            </a:r>
            <a:r>
              <a:rPr lang="en-US" b="1" dirty="0">
                <a:latin typeface="Tahoma" panose="020B0604030504040204" pitchFamily="34" charset="0"/>
                <a:ea typeface="Tahoma" panose="020B0604030504040204" pitchFamily="34" charset="0"/>
                <a:cs typeface="Tahoma" panose="020B0604030504040204" pitchFamily="34" charset="0"/>
              </a:rPr>
              <a:t>of achieving gender mainstreaming</a:t>
            </a:r>
            <a:r>
              <a:rPr lang="en-US" dirty="0"/>
              <a:t/>
            </a:r>
            <a:br>
              <a:rPr lang="en-US" dirty="0"/>
            </a:br>
            <a:endParaRPr lang="en-US" dirty="0"/>
          </a:p>
        </p:txBody>
      </p:sp>
      <p:sp>
        <p:nvSpPr>
          <p:cNvPr id="3" name="Content Placeholder 2"/>
          <p:cNvSpPr>
            <a:spLocks noGrp="1"/>
          </p:cNvSpPr>
          <p:nvPr>
            <p:ph idx="1"/>
          </p:nvPr>
        </p:nvSpPr>
        <p:spPr>
          <a:xfrm>
            <a:off x="0" y="682580"/>
            <a:ext cx="11353800" cy="6175419"/>
          </a:xfrm>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        Carrying </a:t>
            </a:r>
            <a:r>
              <a:rPr lang="en-US" dirty="0">
                <a:latin typeface="Tahoma" panose="020B0604030504040204" pitchFamily="34" charset="0"/>
                <a:ea typeface="Tahoma" panose="020B0604030504040204" pitchFamily="34" charset="0"/>
                <a:cs typeface="Tahoma" panose="020B0604030504040204" pitchFamily="34" charset="0"/>
              </a:rPr>
              <a:t>out a gender analysis regularly </a:t>
            </a:r>
          </a:p>
          <a:p>
            <a:pPr lvl="2" fontAlgn="base"/>
            <a:r>
              <a:rPr lang="en-US" sz="2800" dirty="0">
                <a:latin typeface="Tahoma" panose="020B0604030504040204" pitchFamily="34" charset="0"/>
                <a:ea typeface="Tahoma" panose="020B0604030504040204" pitchFamily="34" charset="0"/>
                <a:cs typeface="Tahoma" panose="020B0604030504040204" pitchFamily="34" charset="0"/>
              </a:rPr>
              <a:t>Carrying out participatory training </a:t>
            </a:r>
          </a:p>
          <a:p>
            <a:pPr lvl="2" fontAlgn="base"/>
            <a:r>
              <a:rPr lang="en-US" sz="2800" dirty="0">
                <a:latin typeface="Tahoma" panose="020B0604030504040204" pitchFamily="34" charset="0"/>
                <a:ea typeface="Tahoma" panose="020B0604030504040204" pitchFamily="34" charset="0"/>
                <a:cs typeface="Tahoma" panose="020B0604030504040204" pitchFamily="34" charset="0"/>
              </a:rPr>
              <a:t>Consultative meetings and feedback forums </a:t>
            </a:r>
          </a:p>
          <a:p>
            <a:pPr lvl="2" fontAlgn="base"/>
            <a:r>
              <a:rPr lang="en-US" sz="2800" dirty="0">
                <a:latin typeface="Tahoma" panose="020B0604030504040204" pitchFamily="34" charset="0"/>
                <a:ea typeface="Tahoma" panose="020B0604030504040204" pitchFamily="34" charset="0"/>
                <a:cs typeface="Tahoma" panose="020B0604030504040204" pitchFamily="34" charset="0"/>
              </a:rPr>
              <a:t>Preparation  and  dissemination  of  Information,  Education  and  Communication  (IEC) materials </a:t>
            </a:r>
          </a:p>
          <a:p>
            <a:pPr lvl="2" fontAlgn="base"/>
            <a:r>
              <a:rPr lang="en-US" sz="2800" dirty="0">
                <a:latin typeface="Tahoma" panose="020B0604030504040204" pitchFamily="34" charset="0"/>
                <a:ea typeface="Tahoma" panose="020B0604030504040204" pitchFamily="34" charset="0"/>
                <a:cs typeface="Tahoma" panose="020B0604030504040204" pitchFamily="34" charset="0"/>
              </a:rPr>
              <a:t>Creation  of  data  banks  and  resource  </a:t>
            </a:r>
            <a:r>
              <a:rPr lang="en-US" sz="2800" dirty="0" err="1">
                <a:latin typeface="Tahoma" panose="020B0604030504040204" pitchFamily="34" charset="0"/>
                <a:ea typeface="Tahoma" panose="020B0604030504040204" pitchFamily="34" charset="0"/>
                <a:cs typeface="Tahoma" panose="020B0604030504040204" pitchFamily="34" charset="0"/>
              </a:rPr>
              <a:t>centre</a:t>
            </a:r>
            <a:r>
              <a:rPr lang="en-US" sz="2800" dirty="0">
                <a:latin typeface="Tahoma" panose="020B0604030504040204" pitchFamily="34" charset="0"/>
                <a:ea typeface="Tahoma" panose="020B0604030504040204" pitchFamily="34" charset="0"/>
                <a:cs typeface="Tahoma" panose="020B0604030504040204" pitchFamily="34" charset="0"/>
              </a:rPr>
              <a:t>  on  gender  mainstreaming  and  support services </a:t>
            </a:r>
          </a:p>
          <a:p>
            <a:pPr lvl="2" fontAlgn="base"/>
            <a:r>
              <a:rPr lang="en-US" sz="2800" dirty="0">
                <a:latin typeface="Tahoma" panose="020B0604030504040204" pitchFamily="34" charset="0"/>
                <a:ea typeface="Tahoma" panose="020B0604030504040204" pitchFamily="34" charset="0"/>
                <a:cs typeface="Tahoma" panose="020B0604030504040204" pitchFamily="34" charset="0"/>
              </a:rPr>
              <a:t>Creation  of  membership  associations  of  people  and  organizations  involved  in  gender advocacy </a:t>
            </a:r>
          </a:p>
          <a:p>
            <a:pPr lvl="2" fontAlgn="base"/>
            <a:r>
              <a:rPr lang="en-US" sz="2800" dirty="0">
                <a:latin typeface="Tahoma" panose="020B0604030504040204" pitchFamily="34" charset="0"/>
                <a:ea typeface="Tahoma" panose="020B0604030504040204" pitchFamily="34" charset="0"/>
                <a:cs typeface="Tahoma" panose="020B0604030504040204" pitchFamily="34" charset="0"/>
              </a:rPr>
              <a:t>Participation of member associations in trade shows and </a:t>
            </a:r>
            <a:r>
              <a:rPr lang="en-US" sz="2800" dirty="0" smtClean="0">
                <a:latin typeface="Tahoma" panose="020B0604030504040204" pitchFamily="34" charset="0"/>
                <a:ea typeface="Tahoma" panose="020B0604030504040204" pitchFamily="34" charset="0"/>
                <a:cs typeface="Tahoma" panose="020B0604030504040204" pitchFamily="34" charset="0"/>
              </a:rPr>
              <a:t>exhibitions</a:t>
            </a:r>
          </a:p>
          <a:p>
            <a:pPr lvl="2" fontAlgn="base"/>
            <a:r>
              <a:rPr lang="en-US" sz="2800" dirty="0" smtClean="0">
                <a:latin typeface="Tahoma" panose="020B0604030504040204" pitchFamily="34" charset="0"/>
                <a:ea typeface="Tahoma" panose="020B0604030504040204" pitchFamily="34" charset="0"/>
                <a:cs typeface="Tahoma" panose="020B0604030504040204" pitchFamily="34" charset="0"/>
              </a:rPr>
              <a:t>Media </a:t>
            </a:r>
            <a:r>
              <a:rPr lang="en-US" sz="2800" dirty="0">
                <a:latin typeface="Tahoma" panose="020B0604030504040204" pitchFamily="34" charset="0"/>
                <a:ea typeface="Tahoma" panose="020B0604030504040204" pitchFamily="34" charset="0"/>
                <a:cs typeface="Tahoma" panose="020B0604030504040204" pitchFamily="34" charset="0"/>
              </a:rPr>
              <a:t>and publicity programs. </a:t>
            </a:r>
          </a:p>
          <a:p>
            <a:endParaRPr lang="en-US" dirty="0"/>
          </a:p>
        </p:txBody>
      </p:sp>
    </p:spTree>
    <p:extLst>
      <p:ext uri="{BB962C8B-B14F-4D97-AF65-F5344CB8AC3E}">
        <p14:creationId xmlns:p14="http://schemas.microsoft.com/office/powerpoint/2010/main" val="399095690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901520"/>
          </a:xfrm>
        </p:spPr>
        <p:txBody>
          <a:bodyPr>
            <a:normAutofit fontScale="90000"/>
          </a:bodyPr>
          <a:lstStyle/>
          <a:p>
            <a:r>
              <a:rPr lang="en-US" b="1" dirty="0" smtClean="0">
                <a:latin typeface="Tahoma" panose="020B0604030504040204" pitchFamily="34" charset="0"/>
                <a:ea typeface="Tahoma" panose="020B0604030504040204" pitchFamily="34" charset="0"/>
                <a:cs typeface="Tahoma" panose="020B0604030504040204" pitchFamily="34" charset="0"/>
              </a:rPr>
              <a:t/>
            </a:r>
            <a:br>
              <a:rPr lang="en-US" b="1" dirty="0" smtClean="0">
                <a:latin typeface="Tahoma" panose="020B0604030504040204" pitchFamily="34" charset="0"/>
                <a:ea typeface="Tahoma" panose="020B0604030504040204" pitchFamily="34" charset="0"/>
                <a:cs typeface="Tahoma" panose="020B0604030504040204" pitchFamily="34" charset="0"/>
              </a:rPr>
            </a:br>
            <a:r>
              <a:rPr lang="en-US" b="1" dirty="0" smtClean="0">
                <a:latin typeface="Tahoma" panose="020B0604030504040204" pitchFamily="34" charset="0"/>
                <a:ea typeface="Tahoma" panose="020B0604030504040204" pitchFamily="34" charset="0"/>
                <a:cs typeface="Tahoma" panose="020B0604030504040204" pitchFamily="34" charset="0"/>
              </a:rPr>
              <a:t>Process </a:t>
            </a:r>
            <a:r>
              <a:rPr lang="en-US" b="1" dirty="0">
                <a:latin typeface="Tahoma" panose="020B0604030504040204" pitchFamily="34" charset="0"/>
                <a:ea typeface="Tahoma" panose="020B0604030504040204" pitchFamily="34" charset="0"/>
                <a:cs typeface="Tahoma" panose="020B0604030504040204" pitchFamily="34" charset="0"/>
              </a:rPr>
              <a:t>/stages of gender mainstreaming</a:t>
            </a:r>
            <a:r>
              <a:rPr lang="en-US" b="1" dirty="0"/>
              <a:t> </a:t>
            </a:r>
            <a:r>
              <a:rPr lang="en-US" dirty="0"/>
              <a:t/>
            </a:r>
            <a:br>
              <a:rPr lang="en-US" dirty="0"/>
            </a:br>
            <a:endParaRPr lang="en-US" dirty="0"/>
          </a:p>
        </p:txBody>
      </p:sp>
      <p:sp>
        <p:nvSpPr>
          <p:cNvPr id="3" name="Content Placeholder 2"/>
          <p:cNvSpPr>
            <a:spLocks noGrp="1"/>
          </p:cNvSpPr>
          <p:nvPr>
            <p:ph idx="1"/>
          </p:nvPr>
        </p:nvSpPr>
        <p:spPr>
          <a:xfrm>
            <a:off x="0" y="901521"/>
            <a:ext cx="11353800" cy="5275442"/>
          </a:xfrm>
        </p:spPr>
        <p:txBody>
          <a:bodyPr/>
          <a:lstStyle/>
          <a:p>
            <a:pPr lvl="1" fontAlgn="base"/>
            <a:r>
              <a:rPr lang="en-US" sz="3200" dirty="0" smtClean="0">
                <a:latin typeface="Tahoma" panose="020B0604030504040204" pitchFamily="34" charset="0"/>
                <a:ea typeface="Tahoma" panose="020B0604030504040204" pitchFamily="34" charset="0"/>
                <a:cs typeface="Tahoma" panose="020B0604030504040204" pitchFamily="34" charset="0"/>
              </a:rPr>
              <a:t>Defining </a:t>
            </a:r>
            <a:r>
              <a:rPr lang="en-US" sz="3200" dirty="0">
                <a:latin typeface="Tahoma" panose="020B0604030504040204" pitchFamily="34" charset="0"/>
                <a:ea typeface="Tahoma" panose="020B0604030504040204" pitchFamily="34" charset="0"/>
                <a:cs typeface="Tahoma" panose="020B0604030504040204" pitchFamily="34" charset="0"/>
              </a:rPr>
              <a:t>the gender issue </a:t>
            </a:r>
          </a:p>
          <a:p>
            <a:pPr lvl="1" fontAlgn="base"/>
            <a:r>
              <a:rPr lang="en-US" sz="3200" dirty="0">
                <a:latin typeface="Tahoma" panose="020B0604030504040204" pitchFamily="34" charset="0"/>
                <a:ea typeface="Tahoma" panose="020B0604030504040204" pitchFamily="34" charset="0"/>
                <a:cs typeface="Tahoma" panose="020B0604030504040204" pitchFamily="34" charset="0"/>
              </a:rPr>
              <a:t>Formulating objectives </a:t>
            </a:r>
          </a:p>
          <a:p>
            <a:pPr lvl="1" fontAlgn="base"/>
            <a:r>
              <a:rPr lang="en-US" sz="3200" dirty="0">
                <a:latin typeface="Tahoma" panose="020B0604030504040204" pitchFamily="34" charset="0"/>
                <a:ea typeface="Tahoma" panose="020B0604030504040204" pitchFamily="34" charset="0"/>
                <a:cs typeface="Tahoma" panose="020B0604030504040204" pitchFamily="34" charset="0"/>
              </a:rPr>
              <a:t>Mapping the situation </a:t>
            </a:r>
          </a:p>
          <a:p>
            <a:pPr lvl="1" fontAlgn="base"/>
            <a:r>
              <a:rPr lang="en-US" sz="3200" dirty="0">
                <a:latin typeface="Tahoma" panose="020B0604030504040204" pitchFamily="34" charset="0"/>
                <a:ea typeface="Tahoma" panose="020B0604030504040204" pitchFamily="34" charset="0"/>
                <a:cs typeface="Tahoma" panose="020B0604030504040204" pitchFamily="34" charset="0"/>
              </a:rPr>
              <a:t>Refining the issue </a:t>
            </a:r>
          </a:p>
          <a:p>
            <a:pPr lvl="1" fontAlgn="base"/>
            <a:r>
              <a:rPr lang="en-US" sz="3200" dirty="0">
                <a:latin typeface="Tahoma" panose="020B0604030504040204" pitchFamily="34" charset="0"/>
                <a:ea typeface="Tahoma" panose="020B0604030504040204" pitchFamily="34" charset="0"/>
                <a:cs typeface="Tahoma" panose="020B0604030504040204" pitchFamily="34" charset="0"/>
              </a:rPr>
              <a:t>Formulating policy issues from gender  </a:t>
            </a:r>
          </a:p>
          <a:p>
            <a:pPr lvl="1" fontAlgn="base"/>
            <a:r>
              <a:rPr lang="en-US" sz="3200" dirty="0">
                <a:latin typeface="Tahoma" panose="020B0604030504040204" pitchFamily="34" charset="0"/>
                <a:ea typeface="Tahoma" panose="020B0604030504040204" pitchFamily="34" charset="0"/>
                <a:cs typeface="Tahoma" panose="020B0604030504040204" pitchFamily="34" charset="0"/>
              </a:rPr>
              <a:t>Implementation of gender matters as per the policy </a:t>
            </a:r>
          </a:p>
          <a:p>
            <a:pPr lvl="1" fontAlgn="base"/>
            <a:r>
              <a:rPr lang="en-US" sz="3200" dirty="0">
                <a:latin typeface="Tahoma" panose="020B0604030504040204" pitchFamily="34" charset="0"/>
                <a:ea typeface="Tahoma" panose="020B0604030504040204" pitchFamily="34" charset="0"/>
                <a:cs typeface="Tahoma" panose="020B0604030504040204" pitchFamily="34" charset="0"/>
              </a:rPr>
              <a:t>Communication </a:t>
            </a:r>
          </a:p>
          <a:p>
            <a:pPr lvl="1" fontAlgn="base"/>
            <a:r>
              <a:rPr lang="en-US" sz="3200" dirty="0">
                <a:latin typeface="Tahoma" panose="020B0604030504040204" pitchFamily="34" charset="0"/>
                <a:ea typeface="Tahoma" panose="020B0604030504040204" pitchFamily="34" charset="0"/>
                <a:cs typeface="Tahoma" panose="020B0604030504040204" pitchFamily="34" charset="0"/>
              </a:rPr>
              <a:t>Monitoring and evaluation </a:t>
            </a:r>
          </a:p>
          <a:p>
            <a:r>
              <a:rPr lang="en-US" b="1" dirty="0" smtClean="0"/>
              <a:t>GROUP DISCUSSION ON PROCESS OF GENDER MAINSTREAMING</a:t>
            </a:r>
            <a:endParaRPr lang="en-US" b="1" dirty="0"/>
          </a:p>
        </p:txBody>
      </p:sp>
    </p:spTree>
    <p:extLst>
      <p:ext uri="{BB962C8B-B14F-4D97-AF65-F5344CB8AC3E}">
        <p14:creationId xmlns:p14="http://schemas.microsoft.com/office/powerpoint/2010/main" val="3213610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5B6B54-585C-412F-9B32-541A11EAD5FF}"/>
              </a:ext>
            </a:extLst>
          </p:cNvPr>
          <p:cNvSpPr>
            <a:spLocks noGrp="1"/>
          </p:cNvSpPr>
          <p:nvPr>
            <p:ph type="title"/>
          </p:nvPr>
        </p:nvSpPr>
        <p:spPr>
          <a:xfrm>
            <a:off x="338667" y="101600"/>
            <a:ext cx="11015133" cy="485422"/>
          </a:xfrm>
        </p:spPr>
        <p:txBody>
          <a:bodyPr>
            <a:normAutofit fontScale="90000"/>
          </a:bodyPr>
          <a:lstStyle/>
          <a:p>
            <a:r>
              <a:rPr lang="en-US" dirty="0"/>
              <a:t>CT</a:t>
            </a:r>
          </a:p>
        </p:txBody>
      </p:sp>
      <p:sp>
        <p:nvSpPr>
          <p:cNvPr id="3" name="Content Placeholder 2">
            <a:extLst>
              <a:ext uri="{FF2B5EF4-FFF2-40B4-BE49-F238E27FC236}">
                <a16:creationId xmlns:a16="http://schemas.microsoft.com/office/drawing/2014/main" xmlns="" id="{FA475BB3-219C-4AEA-B716-1C635255263E}"/>
              </a:ext>
            </a:extLst>
          </p:cNvPr>
          <p:cNvSpPr>
            <a:spLocks noGrp="1"/>
          </p:cNvSpPr>
          <p:nvPr>
            <p:ph idx="1"/>
          </p:nvPr>
        </p:nvSpPr>
        <p:spPr>
          <a:xfrm>
            <a:off x="214489" y="587022"/>
            <a:ext cx="11139311" cy="6270978"/>
          </a:xfrm>
        </p:spPr>
        <p:txBody>
          <a:bodyPr>
            <a:normAutofit fontScale="85000" lnSpcReduction="20000"/>
          </a:bodyPr>
          <a:lstStyle/>
          <a:p>
            <a:r>
              <a:rPr lang="en-US" b="1" dirty="0"/>
              <a:t>Sexual experience: </a:t>
            </a:r>
            <a:r>
              <a:rPr lang="en-US" dirty="0"/>
              <a:t>Refers to sexual encounters and how one respond to these encounters. It also includes how these sexual encounters shape an individual’s sexual behavior.</a:t>
            </a:r>
          </a:p>
          <a:p>
            <a:r>
              <a:rPr lang="en-US" dirty="0"/>
              <a:t> Sexual experience can lead to the following:- Anxieties , Self image , Satisfaction with oneself ,Self assurance, Confidence ,Certainty, Sense of belonging, Happiness ,Love, Fear ,Frustrations ,Anger , Hate.</a:t>
            </a:r>
          </a:p>
          <a:p>
            <a:r>
              <a:rPr lang="en-US" b="1" dirty="0"/>
              <a:t>Sexual dysfunction:-</a:t>
            </a:r>
            <a:r>
              <a:rPr lang="en-US" dirty="0"/>
              <a:t>This is a sexual response which is different from normally expected conventional physiological response.</a:t>
            </a:r>
          </a:p>
          <a:p>
            <a:r>
              <a:rPr lang="en-US" b="1" dirty="0"/>
              <a:t>Sexual deviations:-</a:t>
            </a:r>
            <a:r>
              <a:rPr lang="en-US" dirty="0"/>
              <a:t>This is the expression of sexuality in a socially unacceptable manner.</a:t>
            </a:r>
          </a:p>
          <a:p>
            <a:r>
              <a:rPr lang="en-US" b="1" dirty="0"/>
              <a:t>Sensuality /: </a:t>
            </a:r>
            <a:r>
              <a:rPr lang="en-US" dirty="0"/>
              <a:t>-is the awareness and feelings about your body and other people’s bodies. Sensuality enables us to feel good about our bodies , how we look and feel and what the body can do .It enables us to enjoy the pleasure our bodies can give others and ourselves.it reflects our body image (whether we feel attractive and proud of our body) it satisfies our need for physical closeness ,to be touched and held by others in loving and caring ways.</a:t>
            </a:r>
          </a:p>
          <a:p>
            <a:r>
              <a:rPr lang="en-US" dirty="0"/>
              <a:t>It is during adolescence that this awareness and feelings begins and this affects how we think , relate and behave.</a:t>
            </a:r>
          </a:p>
          <a:p>
            <a:r>
              <a:rPr lang="en-US" b="1" dirty="0"/>
              <a:t>Body mapping:-</a:t>
            </a:r>
            <a:endParaRPr lang="en-US" dirty="0"/>
          </a:p>
        </p:txBody>
      </p:sp>
    </p:spTree>
    <p:extLst>
      <p:ext uri="{BB962C8B-B14F-4D97-AF65-F5344CB8AC3E}">
        <p14:creationId xmlns:p14="http://schemas.microsoft.com/office/powerpoint/2010/main" val="424008108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785610"/>
          </a:xfrm>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GENDER BASED VIOLENCE </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0" y="695460"/>
            <a:ext cx="11353800" cy="6162540"/>
          </a:xfrm>
        </p:spPr>
        <p:txBody>
          <a:bodyPr>
            <a:normAutofit fontScale="92500" lnSpcReduction="10000"/>
          </a:bodyPr>
          <a:lstStyle/>
          <a:p>
            <a:pPr fontAlgn="base"/>
            <a:r>
              <a:rPr lang="en-US" dirty="0">
                <a:latin typeface="Tahoma" panose="020B0604030504040204" pitchFamily="34" charset="0"/>
                <a:ea typeface="Tahoma" panose="020B0604030504040204" pitchFamily="34" charset="0"/>
                <a:cs typeface="Tahoma" panose="020B0604030504040204" pitchFamily="34" charset="0"/>
              </a:rPr>
              <a:t>It is the act of violence with power inequities (in this case between women and men, girls and boys) that result in or are likely to result in physical, sexual or mental harm or suffering, including threats of such acts, coercion or arbitrary deprivation of liberty whether occurring in private or public life.  </a:t>
            </a:r>
            <a:endParaRPr lang="en-US" dirty="0" smtClean="0">
              <a:latin typeface="Tahoma" panose="020B0604030504040204" pitchFamily="34" charset="0"/>
              <a:ea typeface="Tahoma" panose="020B0604030504040204" pitchFamily="34" charset="0"/>
              <a:cs typeface="Tahoma" panose="020B0604030504040204" pitchFamily="34" charset="0"/>
            </a:endParaRPr>
          </a:p>
          <a:p>
            <a:pPr lvl="0" fontAlgn="base"/>
            <a:r>
              <a:rPr lang="en-US" dirty="0" smtClean="0">
                <a:latin typeface="Tahoma" panose="020B0604030504040204" pitchFamily="34" charset="0"/>
                <a:ea typeface="Tahoma" panose="020B0604030504040204" pitchFamily="34" charset="0"/>
                <a:cs typeface="Tahoma" panose="020B0604030504040204" pitchFamily="34" charset="0"/>
              </a:rPr>
              <a:t>Gender-based </a:t>
            </a:r>
            <a:r>
              <a:rPr lang="en-US" dirty="0">
                <a:latin typeface="Tahoma" panose="020B0604030504040204" pitchFamily="34" charset="0"/>
                <a:ea typeface="Tahoma" panose="020B0604030504040204" pitchFamily="34" charset="0"/>
                <a:cs typeface="Tahoma" panose="020B0604030504040204" pitchFamily="34" charset="0"/>
              </a:rPr>
              <a:t>violence (GBV) is any act or behavior directed at an individual based on his or her sex, gender identity or expression of socially defined norms of masculinity and femininity with an intention of harming that person </a:t>
            </a:r>
          </a:p>
          <a:p>
            <a:r>
              <a:rPr lang="en-US" dirty="0">
                <a:latin typeface="Tahoma" panose="020B0604030504040204" pitchFamily="34" charset="0"/>
                <a:ea typeface="Tahoma" panose="020B0604030504040204" pitchFamily="34" charset="0"/>
                <a:cs typeface="Tahoma" panose="020B0604030504040204" pitchFamily="34" charset="0"/>
              </a:rPr>
              <a:t>Gender based violence is any behavior directed towards harming another person because he/she belongs to a certain gender. </a:t>
            </a:r>
          </a:p>
          <a:p>
            <a:pPr lvl="0" fontAlgn="base"/>
            <a:r>
              <a:rPr lang="en-US" dirty="0" smtClean="0">
                <a:latin typeface="Tahoma" panose="020B0604030504040204" pitchFamily="34" charset="0"/>
                <a:ea typeface="Tahoma" panose="020B0604030504040204" pitchFamily="34" charset="0"/>
                <a:cs typeface="Tahoma" panose="020B0604030504040204" pitchFamily="34" charset="0"/>
              </a:rPr>
              <a:t>Gender </a:t>
            </a:r>
            <a:r>
              <a:rPr lang="en-US" dirty="0">
                <a:latin typeface="Tahoma" panose="020B0604030504040204" pitchFamily="34" charset="0"/>
                <a:ea typeface="Tahoma" panose="020B0604030504040204" pitchFamily="34" charset="0"/>
                <a:cs typeface="Tahoma" panose="020B0604030504040204" pitchFamily="34" charset="0"/>
              </a:rPr>
              <a:t>norms, customs and traditions of the community are used to justify violence against women. </a:t>
            </a:r>
          </a:p>
          <a:p>
            <a:pPr lvl="0" fontAlgn="base"/>
            <a:r>
              <a:rPr lang="en-US" dirty="0">
                <a:latin typeface="Tahoma" panose="020B0604030504040204" pitchFamily="34" charset="0"/>
                <a:ea typeface="Tahoma" panose="020B0604030504040204" pitchFamily="34" charset="0"/>
                <a:cs typeface="Tahoma" panose="020B0604030504040204" pitchFamily="34" charset="0"/>
              </a:rPr>
              <a:t>Men engage in domestic violence to demonstrate their masculinity and their male power and control over the women.  </a:t>
            </a:r>
          </a:p>
          <a:p>
            <a:pPr lvl="0" fontAlgn="base"/>
            <a:r>
              <a:rPr lang="en-US" dirty="0">
                <a:latin typeface="Tahoma" panose="020B0604030504040204" pitchFamily="34" charset="0"/>
                <a:ea typeface="Tahoma" panose="020B0604030504040204" pitchFamily="34" charset="0"/>
                <a:cs typeface="Tahoma" panose="020B0604030504040204" pitchFamily="34" charset="0"/>
              </a:rPr>
              <a:t>Gender based violence can be perpetrated to both men and women but it is more common among women. </a:t>
            </a:r>
          </a:p>
          <a:p>
            <a:endParaRPr lang="en-US" dirty="0"/>
          </a:p>
        </p:txBody>
      </p:sp>
    </p:spTree>
    <p:extLst>
      <p:ext uri="{BB962C8B-B14F-4D97-AF65-F5344CB8AC3E}">
        <p14:creationId xmlns:p14="http://schemas.microsoft.com/office/powerpoint/2010/main" val="358944246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
            <a:ext cx="11353800" cy="579548"/>
          </a:xfrm>
        </p:spPr>
        <p:txBody>
          <a:bodyPr>
            <a:normAutofit fontScale="90000"/>
          </a:bodyPr>
          <a:lstStyle/>
          <a:p>
            <a:r>
              <a:rPr lang="en-US" b="1" dirty="0" smtClean="0"/>
              <a:t/>
            </a:r>
            <a:br>
              <a:rPr lang="en-US" b="1" dirty="0" smtClean="0"/>
            </a:br>
            <a:r>
              <a:rPr lang="en-US" b="1" dirty="0" smtClean="0"/>
              <a:t>Definitions </a:t>
            </a:r>
            <a:r>
              <a:rPr lang="en-US" b="1" dirty="0"/>
              <a:t>of terms:- </a:t>
            </a:r>
            <a:r>
              <a:rPr lang="en-US" dirty="0"/>
              <a:t/>
            </a:r>
            <a:br>
              <a:rPr lang="en-US" dirty="0"/>
            </a:br>
            <a:endParaRPr lang="en-US" dirty="0"/>
          </a:p>
        </p:txBody>
      </p:sp>
      <p:sp>
        <p:nvSpPr>
          <p:cNvPr id="3" name="Content Placeholder 2"/>
          <p:cNvSpPr>
            <a:spLocks noGrp="1"/>
          </p:cNvSpPr>
          <p:nvPr>
            <p:ph idx="1"/>
          </p:nvPr>
        </p:nvSpPr>
        <p:spPr>
          <a:xfrm>
            <a:off x="0" y="682580"/>
            <a:ext cx="11353800" cy="6175420"/>
          </a:xfrm>
        </p:spPr>
        <p:txBody>
          <a:bodyPr>
            <a:normAutofit fontScale="77500" lnSpcReduction="20000"/>
          </a:bodyPr>
          <a:lstStyle/>
          <a:p>
            <a:pPr lvl="0" fontAlgn="base"/>
            <a:r>
              <a:rPr lang="en-US" b="1" dirty="0" smtClean="0">
                <a:latin typeface="Tahoma" panose="020B0604030504040204" pitchFamily="34" charset="0"/>
                <a:ea typeface="Tahoma" panose="020B0604030504040204" pitchFamily="34" charset="0"/>
                <a:cs typeface="Tahoma" panose="020B0604030504040204" pitchFamily="34" charset="0"/>
              </a:rPr>
              <a:t>Survivor </a:t>
            </a:r>
            <a:r>
              <a:rPr lang="en-US" b="1" dirty="0">
                <a:latin typeface="Tahoma" panose="020B0604030504040204" pitchFamily="34" charset="0"/>
                <a:ea typeface="Tahoma" panose="020B0604030504040204" pitchFamily="34" charset="0"/>
                <a:cs typeface="Tahoma" panose="020B0604030504040204" pitchFamily="34" charset="0"/>
              </a:rPr>
              <a:t>or victim</a:t>
            </a:r>
            <a:r>
              <a:rPr lang="en-US" dirty="0">
                <a:latin typeface="Tahoma" panose="020B0604030504040204" pitchFamily="34" charset="0"/>
                <a:ea typeface="Tahoma" panose="020B0604030504040204" pitchFamily="34" charset="0"/>
                <a:cs typeface="Tahoma" panose="020B0604030504040204" pitchFamily="34" charset="0"/>
              </a:rPr>
              <a:t>: These terms refer to a person who has experienced any form of Gender based violence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violence </a:t>
            </a:r>
            <a:r>
              <a:rPr lang="en-US" dirty="0">
                <a:latin typeface="Tahoma" panose="020B0604030504040204" pitchFamily="34" charset="0"/>
                <a:ea typeface="Tahoma" panose="020B0604030504040204" pitchFamily="34" charset="0"/>
                <a:cs typeface="Tahoma" panose="020B0604030504040204" pitchFamily="34" charset="0"/>
              </a:rPr>
              <a:t>is define a s using or tending to use aggressive force towards another person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Abuse</a:t>
            </a:r>
            <a:r>
              <a:rPr lang="en-US" dirty="0">
                <a:latin typeface="Tahoma" panose="020B0604030504040204" pitchFamily="34" charset="0"/>
                <a:ea typeface="Tahoma" panose="020B0604030504040204" pitchFamily="34" charset="0"/>
                <a:cs typeface="Tahoma" panose="020B0604030504040204" pitchFamily="34" charset="0"/>
              </a:rPr>
              <a:t> is defined as a systematic pattern of behavior in a relationship that is used to gain and/or maintain control and power over another person.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Coercion</a:t>
            </a:r>
            <a:r>
              <a:rPr lang="en-US" dirty="0">
                <a:latin typeface="Tahoma" panose="020B0604030504040204" pitchFamily="34" charset="0"/>
                <a:ea typeface="Tahoma" panose="020B0604030504040204" pitchFamily="34" charset="0"/>
                <a:cs typeface="Tahoma" panose="020B0604030504040204" pitchFamily="34" charset="0"/>
              </a:rPr>
              <a:t> is forcing, or attempting to force, another person to engage in behaviors against her/his will by using threats, verbal insistence, manipulation, deception, cultural expectations or economic power.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Consent</a:t>
            </a:r>
            <a:r>
              <a:rPr lang="en-US" dirty="0">
                <a:latin typeface="Tahoma" panose="020B0604030504040204" pitchFamily="34" charset="0"/>
                <a:ea typeface="Tahoma" panose="020B0604030504040204" pitchFamily="34" charset="0"/>
                <a:cs typeface="Tahoma" panose="020B0604030504040204" pitchFamily="34" charset="0"/>
              </a:rPr>
              <a:t> is when a legally mature person makes an informed choice to freely and voluntarily do something. There is no consent when agreement is obtained through the use of: </a:t>
            </a:r>
          </a:p>
          <a:p>
            <a:pPr lvl="5" fontAlgn="base"/>
            <a:r>
              <a:rPr lang="en-US" sz="2800" dirty="0">
                <a:latin typeface="Tahoma" panose="020B0604030504040204" pitchFamily="34" charset="0"/>
                <a:ea typeface="Tahoma" panose="020B0604030504040204" pitchFamily="34" charset="0"/>
                <a:cs typeface="Tahoma" panose="020B0604030504040204" pitchFamily="34" charset="0"/>
              </a:rPr>
              <a:t>Threats,  </a:t>
            </a:r>
          </a:p>
          <a:p>
            <a:pPr lvl="5" fontAlgn="base"/>
            <a:r>
              <a:rPr lang="en-US" sz="2800" dirty="0">
                <a:latin typeface="Tahoma" panose="020B0604030504040204" pitchFamily="34" charset="0"/>
                <a:ea typeface="Tahoma" panose="020B0604030504040204" pitchFamily="34" charset="0"/>
                <a:cs typeface="Tahoma" panose="020B0604030504040204" pitchFamily="34" charset="0"/>
              </a:rPr>
              <a:t>Force  </a:t>
            </a:r>
          </a:p>
          <a:p>
            <a:pPr lvl="5" fontAlgn="base"/>
            <a:r>
              <a:rPr lang="en-US" sz="2800" dirty="0">
                <a:latin typeface="Tahoma" panose="020B0604030504040204" pitchFamily="34" charset="0"/>
                <a:ea typeface="Tahoma" panose="020B0604030504040204" pitchFamily="34" charset="0"/>
                <a:cs typeface="Tahoma" panose="020B0604030504040204" pitchFamily="34" charset="0"/>
              </a:rPr>
              <a:t>Coercion </a:t>
            </a:r>
          </a:p>
          <a:p>
            <a:pPr lvl="5" fontAlgn="base"/>
            <a:r>
              <a:rPr lang="en-US" sz="2800" dirty="0">
                <a:latin typeface="Tahoma" panose="020B0604030504040204" pitchFamily="34" charset="0"/>
                <a:ea typeface="Tahoma" panose="020B0604030504040204" pitchFamily="34" charset="0"/>
                <a:cs typeface="Tahoma" panose="020B0604030504040204" pitchFamily="34" charset="0"/>
              </a:rPr>
              <a:t>Abduction </a:t>
            </a:r>
          </a:p>
          <a:p>
            <a:pPr lvl="5" fontAlgn="base"/>
            <a:r>
              <a:rPr lang="en-US" sz="2800" dirty="0">
                <a:latin typeface="Tahoma" panose="020B0604030504040204" pitchFamily="34" charset="0"/>
                <a:ea typeface="Tahoma" panose="020B0604030504040204" pitchFamily="34" charset="0"/>
                <a:cs typeface="Tahoma" panose="020B0604030504040204" pitchFamily="34" charset="0"/>
              </a:rPr>
              <a:t>Fraud </a:t>
            </a:r>
          </a:p>
          <a:p>
            <a:pPr lvl="5" fontAlgn="base"/>
            <a:r>
              <a:rPr lang="en-US" sz="2800" dirty="0">
                <a:latin typeface="Tahoma" panose="020B0604030504040204" pitchFamily="34" charset="0"/>
                <a:ea typeface="Tahoma" panose="020B0604030504040204" pitchFamily="34" charset="0"/>
                <a:cs typeface="Tahoma" panose="020B0604030504040204" pitchFamily="34" charset="0"/>
              </a:rPr>
              <a:t>Deception,  </a:t>
            </a:r>
          </a:p>
          <a:p>
            <a:pPr lvl="5" fontAlgn="base"/>
            <a:r>
              <a:rPr lang="en-US" sz="2800" dirty="0">
                <a:latin typeface="Tahoma" panose="020B0604030504040204" pitchFamily="34" charset="0"/>
                <a:ea typeface="Tahoma" panose="020B0604030504040204" pitchFamily="34" charset="0"/>
                <a:cs typeface="Tahoma" panose="020B0604030504040204" pitchFamily="34" charset="0"/>
              </a:rPr>
              <a:t>Misrepresentation of facts.  </a:t>
            </a:r>
          </a:p>
          <a:p>
            <a:pPr marL="0" indent="0">
              <a:buNone/>
            </a:pPr>
            <a:r>
              <a:rPr lang="en-US" dirty="0" smtClean="0"/>
              <a:t> </a:t>
            </a:r>
            <a:endParaRPr lang="en-US" dirty="0"/>
          </a:p>
        </p:txBody>
      </p:sp>
    </p:spTree>
    <p:extLst>
      <p:ext uri="{BB962C8B-B14F-4D97-AF65-F5344CB8AC3E}">
        <p14:creationId xmlns:p14="http://schemas.microsoft.com/office/powerpoint/2010/main" val="310393296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798489"/>
          </a:xfrm>
        </p:spPr>
        <p:txBody>
          <a:bodyPr/>
          <a:lstStyle/>
          <a:p>
            <a:r>
              <a:rPr lang="en-US" dirty="0" smtClean="0"/>
              <a:t>CT</a:t>
            </a:r>
            <a:endParaRPr lang="en-US" dirty="0"/>
          </a:p>
        </p:txBody>
      </p:sp>
      <p:sp>
        <p:nvSpPr>
          <p:cNvPr id="3" name="Content Placeholder 2"/>
          <p:cNvSpPr>
            <a:spLocks noGrp="1"/>
          </p:cNvSpPr>
          <p:nvPr>
            <p:ph idx="1"/>
          </p:nvPr>
        </p:nvSpPr>
        <p:spPr>
          <a:xfrm>
            <a:off x="0" y="695459"/>
            <a:ext cx="11353800" cy="6162541"/>
          </a:xfrm>
        </p:spPr>
        <p:txBody>
          <a:bodyPr>
            <a:normAutofit/>
          </a:bodyPr>
          <a:lstStyle/>
          <a:p>
            <a:pPr fontAlgn="base"/>
            <a:r>
              <a:rPr lang="en-US" sz="2400" dirty="0">
                <a:latin typeface="Tahoma" panose="020B0604030504040204" pitchFamily="34" charset="0"/>
                <a:ea typeface="Tahoma" panose="020B0604030504040204" pitchFamily="34" charset="0"/>
                <a:cs typeface="Tahoma" panose="020B0604030504040204" pitchFamily="34" charset="0"/>
              </a:rPr>
              <a:t>Any agreement obtained from a person who is below the legal (statutory) age of consent, or is defined as a child under applicable laws, is not considered to be consensual. </a:t>
            </a:r>
            <a:endParaRPr lang="en-US" sz="2400" b="1" dirty="0" smtClean="0">
              <a:latin typeface="Tahoma" panose="020B0604030504040204" pitchFamily="34" charset="0"/>
              <a:ea typeface="Tahoma" panose="020B0604030504040204" pitchFamily="34" charset="0"/>
              <a:cs typeface="Tahoma" panose="020B0604030504040204" pitchFamily="34" charset="0"/>
            </a:endParaRPr>
          </a:p>
          <a:p>
            <a:pPr lvl="0" fontAlgn="base"/>
            <a:r>
              <a:rPr lang="en-US" sz="2400" b="1" dirty="0" smtClean="0">
                <a:latin typeface="Tahoma" panose="020B0604030504040204" pitchFamily="34" charset="0"/>
                <a:ea typeface="Tahoma" panose="020B0604030504040204" pitchFamily="34" charset="0"/>
                <a:cs typeface="Tahoma" panose="020B0604030504040204" pitchFamily="34" charset="0"/>
              </a:rPr>
              <a:t>Aggression</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a:latin typeface="Tahoma" panose="020B0604030504040204" pitchFamily="34" charset="0"/>
                <a:ea typeface="Tahoma" panose="020B0604030504040204" pitchFamily="34" charset="0"/>
                <a:cs typeface="Tahoma" panose="020B0604030504040204" pitchFamily="34" charset="0"/>
              </a:rPr>
              <a:t>: It is any behavior directed towards harming another person  </a:t>
            </a:r>
          </a:p>
          <a:p>
            <a:pPr lvl="2" fontAlgn="base"/>
            <a:r>
              <a:rPr lang="en-US" sz="2400" b="1" dirty="0">
                <a:latin typeface="Tahoma" panose="020B0604030504040204" pitchFamily="34" charset="0"/>
                <a:ea typeface="Tahoma" panose="020B0604030504040204" pitchFamily="34" charset="0"/>
                <a:cs typeface="Tahoma" panose="020B0604030504040204" pitchFamily="34" charset="0"/>
              </a:rPr>
              <a:t>Hostile Aggression</a:t>
            </a:r>
            <a:r>
              <a:rPr lang="en-US" sz="2400" dirty="0">
                <a:latin typeface="Tahoma" panose="020B0604030504040204" pitchFamily="34" charset="0"/>
                <a:ea typeface="Tahoma" panose="020B0604030504040204" pitchFamily="34" charset="0"/>
                <a:cs typeface="Tahoma" panose="020B0604030504040204" pitchFamily="34" charset="0"/>
              </a:rPr>
              <a:t> occurs when a person is angry or annoyed with someone else. Most murders are said to be impulsive and emotional. A robber may attack a victim to achieve their goal. </a:t>
            </a:r>
          </a:p>
          <a:p>
            <a:pPr lvl="2" fontAlgn="base"/>
            <a:r>
              <a:rPr lang="en-US" sz="2400" b="1" dirty="0">
                <a:latin typeface="Tahoma" panose="020B0604030504040204" pitchFamily="34" charset="0"/>
                <a:ea typeface="Tahoma" panose="020B0604030504040204" pitchFamily="34" charset="0"/>
                <a:cs typeface="Tahoma" panose="020B0604030504040204" pitchFamily="34" charset="0"/>
              </a:rPr>
              <a:t>Instrumental Aggression</a:t>
            </a:r>
            <a:r>
              <a:rPr lang="en-US" sz="2400" dirty="0">
                <a:latin typeface="Tahoma" panose="020B0604030504040204" pitchFamily="34" charset="0"/>
                <a:ea typeface="Tahoma" panose="020B0604030504040204" pitchFamily="34" charset="0"/>
                <a:cs typeface="Tahoma" panose="020B0604030504040204" pitchFamily="34" charset="0"/>
              </a:rPr>
              <a:t> is performed when the perpetrator does not have to be angry and uses aggression only to achieve their goal </a:t>
            </a:r>
          </a:p>
          <a:p>
            <a:pPr lvl="0" fontAlgn="base"/>
            <a:r>
              <a:rPr lang="en-US" sz="2400" b="1" dirty="0">
                <a:latin typeface="Tahoma" panose="020B0604030504040204" pitchFamily="34" charset="0"/>
                <a:ea typeface="Tahoma" panose="020B0604030504040204" pitchFamily="34" charset="0"/>
                <a:cs typeface="Tahoma" panose="020B0604030504040204" pitchFamily="34" charset="0"/>
              </a:rPr>
              <a:t>Perpetrator</a:t>
            </a:r>
            <a:r>
              <a:rPr lang="en-US" sz="2400" dirty="0">
                <a:latin typeface="Tahoma" panose="020B0604030504040204" pitchFamily="34" charset="0"/>
                <a:ea typeface="Tahoma" panose="020B0604030504040204" pitchFamily="34" charset="0"/>
                <a:cs typeface="Tahoma" panose="020B0604030504040204" pitchFamily="34" charset="0"/>
              </a:rPr>
              <a:t>:</a:t>
            </a:r>
            <a:r>
              <a:rPr lang="en-US" sz="2400" i="1" dirty="0">
                <a:latin typeface="Tahoma" panose="020B0604030504040204" pitchFamily="34" charset="0"/>
                <a:ea typeface="Tahoma" panose="020B0604030504040204" pitchFamily="34" charset="0"/>
                <a:cs typeface="Tahoma" panose="020B0604030504040204" pitchFamily="34" charset="0"/>
              </a:rPr>
              <a:t> </a:t>
            </a:r>
            <a:r>
              <a:rPr lang="en-US" sz="2400" dirty="0">
                <a:latin typeface="Tahoma" panose="020B0604030504040204" pitchFamily="34" charset="0"/>
                <a:ea typeface="Tahoma" panose="020B0604030504040204" pitchFamily="34" charset="0"/>
                <a:cs typeface="Tahoma" panose="020B0604030504040204" pitchFamily="34" charset="0"/>
              </a:rPr>
              <a:t>A perpetrator is a person, group, or institution that directly inflicts, supports and condones violence or other abuse against a person or a group of persons. Perpetrators are in a position of real or perceived power, decision making and/or authority and can thus exert control over their victims. </a:t>
            </a:r>
          </a:p>
          <a:p>
            <a:endParaRPr lang="en-US" dirty="0"/>
          </a:p>
        </p:txBody>
      </p:sp>
    </p:spTree>
    <p:extLst>
      <p:ext uri="{BB962C8B-B14F-4D97-AF65-F5344CB8AC3E}">
        <p14:creationId xmlns:p14="http://schemas.microsoft.com/office/powerpoint/2010/main" val="418731932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759853"/>
          </a:xfrm>
        </p:spPr>
        <p:txBody>
          <a:bodyPr>
            <a:normAutofit fontScale="90000"/>
          </a:bodyPr>
          <a:lstStyle/>
          <a:p>
            <a:r>
              <a:rPr lang="en-US" b="1" dirty="0" smtClean="0"/>
              <a:t/>
            </a:r>
            <a:br>
              <a:rPr lang="en-US" b="1" dirty="0" smtClean="0"/>
            </a:br>
            <a:r>
              <a:rPr lang="en-US" b="1" dirty="0" smtClean="0">
                <a:latin typeface="Tahoma" panose="020B0604030504040204" pitchFamily="34" charset="0"/>
                <a:ea typeface="Tahoma" panose="020B0604030504040204" pitchFamily="34" charset="0"/>
                <a:cs typeface="Tahoma" panose="020B0604030504040204" pitchFamily="34" charset="0"/>
              </a:rPr>
              <a:t>Types </a:t>
            </a:r>
            <a:r>
              <a:rPr lang="en-US" b="1" dirty="0">
                <a:latin typeface="Tahoma" panose="020B0604030504040204" pitchFamily="34" charset="0"/>
                <a:ea typeface="Tahoma" panose="020B0604030504040204" pitchFamily="34" charset="0"/>
                <a:cs typeface="Tahoma" panose="020B0604030504040204" pitchFamily="34" charset="0"/>
              </a:rPr>
              <a:t>of Gender Violence</a:t>
            </a:r>
            <a:r>
              <a:rPr lang="en-US" b="1" dirty="0"/>
              <a:t> </a:t>
            </a:r>
            <a:r>
              <a:rPr lang="en-US" dirty="0"/>
              <a:t/>
            </a:r>
            <a:br>
              <a:rPr lang="en-US" dirty="0"/>
            </a:br>
            <a:endParaRPr lang="en-US" dirty="0"/>
          </a:p>
        </p:txBody>
      </p:sp>
      <p:sp>
        <p:nvSpPr>
          <p:cNvPr id="3" name="Content Placeholder 2"/>
          <p:cNvSpPr>
            <a:spLocks noGrp="1"/>
          </p:cNvSpPr>
          <p:nvPr>
            <p:ph idx="1"/>
          </p:nvPr>
        </p:nvSpPr>
        <p:spPr>
          <a:xfrm>
            <a:off x="0" y="618187"/>
            <a:ext cx="11443952" cy="6239814"/>
          </a:xfrm>
        </p:spPr>
        <p:txBody>
          <a:bodyPr>
            <a:normAutofit fontScale="85000" lnSpcReduction="20000"/>
          </a:bodyPr>
          <a:lstStyle/>
          <a:p>
            <a:pPr marL="0" lvl="0" indent="0" fontAlgn="base">
              <a:buNone/>
            </a:pPr>
            <a:r>
              <a:rPr lang="en-US" dirty="0" smtClean="0"/>
              <a:t> </a:t>
            </a:r>
            <a:endParaRPr lang="en-US" dirty="0"/>
          </a:p>
          <a:p>
            <a:pPr lvl="0" fontAlgn="base"/>
            <a:r>
              <a:rPr lang="en-US" b="1" dirty="0" smtClean="0">
                <a:latin typeface="Tahoma" panose="020B0604030504040204" pitchFamily="34" charset="0"/>
                <a:ea typeface="Tahoma" panose="020B0604030504040204" pitchFamily="34" charset="0"/>
                <a:cs typeface="Tahoma" panose="020B0604030504040204" pitchFamily="34" charset="0"/>
              </a:rPr>
              <a:t>Sexual </a:t>
            </a:r>
            <a:r>
              <a:rPr lang="en-US" b="1" dirty="0">
                <a:latin typeface="Tahoma" panose="020B0604030504040204" pitchFamily="34" charset="0"/>
                <a:ea typeface="Tahoma" panose="020B0604030504040204" pitchFamily="34" charset="0"/>
                <a:cs typeface="Tahoma" panose="020B0604030504040204" pitchFamily="34" charset="0"/>
              </a:rPr>
              <a:t>violence</a:t>
            </a:r>
            <a:r>
              <a:rPr lang="en-US" dirty="0">
                <a:latin typeface="Tahoma" panose="020B0604030504040204" pitchFamily="34" charset="0"/>
                <a:ea typeface="Tahoma" panose="020B0604030504040204" pitchFamily="34" charset="0"/>
                <a:cs typeface="Tahoma" panose="020B0604030504040204" pitchFamily="34" charset="0"/>
              </a:rPr>
              <a:t>: This is any sexual act performed by one (or more) person(s) on another without consent. e.g., rape, incest, sexual harassment, female genital mutilation (FGM)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Physical violence</a:t>
            </a:r>
            <a:r>
              <a:rPr lang="en-US" dirty="0">
                <a:latin typeface="Tahoma" panose="020B0604030504040204" pitchFamily="34" charset="0"/>
                <a:ea typeface="Tahoma" panose="020B0604030504040204" pitchFamily="34" charset="0"/>
                <a:cs typeface="Tahoma" panose="020B0604030504040204" pitchFamily="34" charset="0"/>
              </a:rPr>
              <a:t>: Physical abuse involves aggressive </a:t>
            </a:r>
            <a:r>
              <a:rPr lang="en-US" dirty="0" err="1">
                <a:latin typeface="Tahoma" panose="020B0604030504040204" pitchFamily="34" charset="0"/>
                <a:ea typeface="Tahoma" panose="020B0604030504040204" pitchFamily="34" charset="0"/>
                <a:cs typeface="Tahoma" panose="020B0604030504040204" pitchFamily="34" charset="0"/>
              </a:rPr>
              <a:t>behaviour</a:t>
            </a:r>
            <a:r>
              <a:rPr lang="en-US" dirty="0">
                <a:latin typeface="Tahoma" panose="020B0604030504040204" pitchFamily="34" charset="0"/>
                <a:ea typeface="Tahoma" panose="020B0604030504040204" pitchFamily="34" charset="0"/>
                <a:cs typeface="Tahoma" panose="020B0604030504040204" pitchFamily="34" charset="0"/>
              </a:rPr>
              <a:t> towards another person, such as, pushing, pinching, spitting, kicking, biting, pulling hair, slapping, hitting, punching etc.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Emotional violence:</a:t>
            </a:r>
            <a:r>
              <a:rPr lang="en-US" dirty="0">
                <a:latin typeface="Tahoma" panose="020B0604030504040204" pitchFamily="34" charset="0"/>
                <a:ea typeface="Tahoma" panose="020B0604030504040204" pitchFamily="34" charset="0"/>
                <a:cs typeface="Tahoma" panose="020B0604030504040204" pitchFamily="34" charset="0"/>
              </a:rPr>
              <a:t> This type of abuse involves hurting another person’s feelings, for example, through repeated harassment, interrogation or degradation.</a:t>
            </a:r>
            <a:r>
              <a:rPr lang="en-US" b="1" dirty="0">
                <a:latin typeface="Tahoma" panose="020B0604030504040204" pitchFamily="34" charset="0"/>
                <a:ea typeface="Tahoma" panose="020B0604030504040204" pitchFamily="34" charset="0"/>
                <a:cs typeface="Tahoma" panose="020B0604030504040204" pitchFamily="34" charset="0"/>
              </a:rPr>
              <a:t> </a:t>
            </a:r>
            <a:endParaRPr lang="en-US" dirty="0">
              <a:latin typeface="Tahoma" panose="020B0604030504040204" pitchFamily="34" charset="0"/>
              <a:ea typeface="Tahoma" panose="020B0604030504040204" pitchFamily="34" charset="0"/>
              <a:cs typeface="Tahoma" panose="020B0604030504040204" pitchFamily="34" charset="0"/>
            </a:endParaRPr>
          </a:p>
          <a:p>
            <a:pPr lvl="0" fontAlgn="base"/>
            <a:r>
              <a:rPr lang="en-US" b="1" dirty="0">
                <a:latin typeface="Tahoma" panose="020B0604030504040204" pitchFamily="34" charset="0"/>
                <a:ea typeface="Tahoma" panose="020B0604030504040204" pitchFamily="34" charset="0"/>
                <a:cs typeface="Tahoma" panose="020B0604030504040204" pitchFamily="34" charset="0"/>
              </a:rPr>
              <a:t>Psychological violence</a:t>
            </a:r>
            <a:r>
              <a:rPr lang="en-US" dirty="0">
                <a:latin typeface="Tahoma" panose="020B0604030504040204" pitchFamily="34" charset="0"/>
                <a:ea typeface="Tahoma" panose="020B0604030504040204" pitchFamily="34" charset="0"/>
                <a:cs typeface="Tahoma" panose="020B0604030504040204" pitchFamily="34" charset="0"/>
              </a:rPr>
              <a:t>: Psychological abuse can include verbal threats, in the form of violent language, isolation, deprivation, and property destruction such as clothes or furniture. Most victims feel intimidated and can go into a state of depression or become aggressive in self-</a:t>
            </a:r>
            <a:r>
              <a:rPr lang="en-US" dirty="0" err="1">
                <a:latin typeface="Tahoma" panose="020B0604030504040204" pitchFamily="34" charset="0"/>
                <a:ea typeface="Tahoma" panose="020B0604030504040204" pitchFamily="34" charset="0"/>
                <a:cs typeface="Tahoma" panose="020B0604030504040204" pitchFamily="34" charset="0"/>
              </a:rPr>
              <a:t>defense.e.g</a:t>
            </a:r>
            <a:r>
              <a:rPr lang="en-US" dirty="0">
                <a:latin typeface="Tahoma" panose="020B0604030504040204" pitchFamily="34" charset="0"/>
                <a:ea typeface="Tahoma" panose="020B0604030504040204" pitchFamily="34" charset="0"/>
                <a:cs typeface="Tahoma" panose="020B0604030504040204" pitchFamily="34" charset="0"/>
              </a:rPr>
              <a:t>., early marriage, abuse, distribution of resources </a:t>
            </a:r>
            <a:r>
              <a:rPr lang="en-US" b="1" dirty="0">
                <a:latin typeface="Tahoma" panose="020B0604030504040204" pitchFamily="34" charset="0"/>
                <a:ea typeface="Tahoma" panose="020B0604030504040204" pitchFamily="34" charset="0"/>
                <a:cs typeface="Tahoma" panose="020B0604030504040204" pitchFamily="34" charset="0"/>
              </a:rPr>
              <a:t> </a:t>
            </a:r>
            <a:endParaRPr lang="en-US" dirty="0">
              <a:latin typeface="Tahoma" panose="020B0604030504040204" pitchFamily="34" charset="0"/>
              <a:ea typeface="Tahoma" panose="020B0604030504040204" pitchFamily="34" charset="0"/>
              <a:cs typeface="Tahoma" panose="020B0604030504040204" pitchFamily="34" charset="0"/>
            </a:endParaRPr>
          </a:p>
          <a:p>
            <a:pPr lvl="0" fontAlgn="base"/>
            <a:r>
              <a:rPr lang="en-US" b="1" dirty="0">
                <a:latin typeface="Tahoma" panose="020B0604030504040204" pitchFamily="34" charset="0"/>
                <a:ea typeface="Tahoma" panose="020B0604030504040204" pitchFamily="34" charset="0"/>
                <a:cs typeface="Tahoma" panose="020B0604030504040204" pitchFamily="34" charset="0"/>
              </a:rPr>
              <a:t>Domestic violence:</a:t>
            </a:r>
            <a:r>
              <a:rPr lang="en-US" dirty="0">
                <a:latin typeface="Tahoma" panose="020B0604030504040204" pitchFamily="34" charset="0"/>
                <a:ea typeface="Tahoma" panose="020B0604030504040204" pitchFamily="34" charset="0"/>
                <a:cs typeface="Tahoma" panose="020B0604030504040204" pitchFamily="34" charset="0"/>
              </a:rPr>
              <a:t> This is all acts of physical, sexual, psychological or economic violence within the family or between former or current spouses or partners, whether or not the perpetrator shares or has shared the same residence with the victim. This mainly results from the lack of jobs, shelter and basic services and it is worsened by substance abuse. </a:t>
            </a:r>
          </a:p>
          <a:p>
            <a:endParaRPr lang="en-US" dirty="0"/>
          </a:p>
        </p:txBody>
      </p:sp>
    </p:spTree>
    <p:extLst>
      <p:ext uri="{BB962C8B-B14F-4D97-AF65-F5344CB8AC3E}">
        <p14:creationId xmlns:p14="http://schemas.microsoft.com/office/powerpoint/2010/main" val="142775185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540913"/>
          </a:xfrm>
        </p:spPr>
        <p:txBody>
          <a:bodyPr>
            <a:normAutofit fontScale="90000"/>
          </a:bodyPr>
          <a:lstStyle/>
          <a:p>
            <a:r>
              <a:rPr lang="en-US" dirty="0" smtClean="0"/>
              <a:t>CT</a:t>
            </a:r>
            <a:endParaRPr lang="en-US" dirty="0"/>
          </a:p>
        </p:txBody>
      </p:sp>
      <p:sp>
        <p:nvSpPr>
          <p:cNvPr id="3" name="Content Placeholder 2"/>
          <p:cNvSpPr>
            <a:spLocks noGrp="1"/>
          </p:cNvSpPr>
          <p:nvPr>
            <p:ph idx="1"/>
          </p:nvPr>
        </p:nvSpPr>
        <p:spPr>
          <a:xfrm>
            <a:off x="0" y="540914"/>
            <a:ext cx="11353800" cy="6317086"/>
          </a:xfrm>
        </p:spPr>
        <p:txBody>
          <a:bodyPr>
            <a:normAutofit fontScale="85000" lnSpcReduction="10000"/>
          </a:bodyPr>
          <a:lstStyle/>
          <a:p>
            <a:pPr lvl="0" fontAlgn="base"/>
            <a:r>
              <a:rPr lang="en-US" b="1" dirty="0">
                <a:latin typeface="Tahoma" panose="020B0604030504040204" pitchFamily="34" charset="0"/>
                <a:ea typeface="Tahoma" panose="020B0604030504040204" pitchFamily="34" charset="0"/>
                <a:cs typeface="Tahoma" panose="020B0604030504040204" pitchFamily="34" charset="0"/>
              </a:rPr>
              <a:t>Economic violence:</a:t>
            </a:r>
            <a:r>
              <a:rPr lang="en-US" dirty="0">
                <a:latin typeface="Tahoma" panose="020B0604030504040204" pitchFamily="34" charset="0"/>
                <a:ea typeface="Tahoma" panose="020B0604030504040204" pitchFamily="34" charset="0"/>
                <a:cs typeface="Tahoma" panose="020B0604030504040204" pitchFamily="34" charset="0"/>
              </a:rPr>
              <a:t> - This when a person is deprived access and control to the family resources, property, finances or restricted from engaging in any economic activity. The perpetrator is trying to deprive the victim financial stability so as to make it easy to maintain power and control.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Intimate partner violence:</a:t>
            </a:r>
            <a:r>
              <a:rPr lang="en-US" dirty="0">
                <a:latin typeface="Tahoma" panose="020B0604030504040204" pitchFamily="34" charset="0"/>
                <a:ea typeface="Tahoma" panose="020B0604030504040204" pitchFamily="34" charset="0"/>
                <a:cs typeface="Tahoma" panose="020B0604030504040204" pitchFamily="34" charset="0"/>
              </a:rPr>
              <a:t>- intimate partner violence is a pattern of assaultive and coercive </a:t>
            </a:r>
            <a:r>
              <a:rPr lang="en-US" dirty="0" err="1">
                <a:latin typeface="Tahoma" panose="020B0604030504040204" pitchFamily="34" charset="0"/>
                <a:ea typeface="Tahoma" panose="020B0604030504040204" pitchFamily="34" charset="0"/>
                <a:cs typeface="Tahoma" panose="020B0604030504040204" pitchFamily="34" charset="0"/>
              </a:rPr>
              <a:t>behaviours</a:t>
            </a:r>
            <a:r>
              <a:rPr lang="en-US" dirty="0">
                <a:latin typeface="Tahoma" panose="020B0604030504040204" pitchFamily="34" charset="0"/>
                <a:ea typeface="Tahoma" panose="020B0604030504040204" pitchFamily="34" charset="0"/>
                <a:cs typeface="Tahoma" panose="020B0604030504040204" pitchFamily="34" charset="0"/>
              </a:rPr>
              <a:t>, including physical, sexual, and psychological attacks that are directed towards another person by his/her intimate partner.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Cultural violence</a:t>
            </a:r>
            <a:r>
              <a:rPr lang="en-US" dirty="0">
                <a:latin typeface="Tahoma" panose="020B0604030504040204" pitchFamily="34" charset="0"/>
                <a:ea typeface="Tahoma" panose="020B0604030504040204" pitchFamily="34" charset="0"/>
                <a:cs typeface="Tahoma" panose="020B0604030504040204" pitchFamily="34" charset="0"/>
              </a:rPr>
              <a:t>:-This involves cultural practices and beliefs that violate rights of others </a:t>
            </a:r>
            <a:r>
              <a:rPr lang="en-US" dirty="0" err="1">
                <a:latin typeface="Tahoma" panose="020B0604030504040204" pitchFamily="34" charset="0"/>
                <a:ea typeface="Tahoma" panose="020B0604030504040204" pitchFamily="34" charset="0"/>
                <a:cs typeface="Tahoma" panose="020B0604030504040204" pitchFamily="34" charset="0"/>
              </a:rPr>
              <a:t>eg</a:t>
            </a:r>
            <a:r>
              <a:rPr lang="en-US" dirty="0">
                <a:latin typeface="Tahoma" panose="020B0604030504040204" pitchFamily="34" charset="0"/>
                <a:ea typeface="Tahoma" panose="020B0604030504040204" pitchFamily="34" charset="0"/>
                <a:cs typeface="Tahoma" panose="020B0604030504040204" pitchFamily="34" charset="0"/>
              </a:rPr>
              <a:t>. women denied certain foods,  wife inheritance, early marriages </a:t>
            </a:r>
            <a:r>
              <a:rPr lang="en-US" dirty="0" err="1">
                <a:latin typeface="Tahoma" panose="020B0604030504040204" pitchFamily="34" charset="0"/>
                <a:ea typeface="Tahoma" panose="020B0604030504040204" pitchFamily="34" charset="0"/>
                <a:cs typeface="Tahoma" panose="020B0604030504040204" pitchFamily="34" charset="0"/>
              </a:rPr>
              <a:t>etc</a:t>
            </a:r>
            <a:r>
              <a:rPr lang="en-US" dirty="0">
                <a:latin typeface="Tahoma" panose="020B0604030504040204" pitchFamily="34" charset="0"/>
                <a:ea typeface="Tahoma" panose="020B0604030504040204" pitchFamily="34" charset="0"/>
                <a:cs typeface="Tahoma" panose="020B0604030504040204" pitchFamily="34" charset="0"/>
              </a:rPr>
              <a:t>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Social violence</a:t>
            </a:r>
            <a:r>
              <a:rPr lang="en-US" dirty="0">
                <a:latin typeface="Tahoma" panose="020B0604030504040204" pitchFamily="34" charset="0"/>
                <a:ea typeface="Tahoma" panose="020B0604030504040204" pitchFamily="34" charset="0"/>
                <a:cs typeface="Tahoma" panose="020B0604030504040204" pitchFamily="34" charset="0"/>
              </a:rPr>
              <a:t>: These are social inequalities that are perpetrated against one gender.eg unequal access to education, undermining women in leadership positions, social isolation from friends and other community members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Political violence</a:t>
            </a:r>
            <a:r>
              <a:rPr lang="en-US" dirty="0">
                <a:latin typeface="Tahoma" panose="020B0604030504040204" pitchFamily="34" charset="0"/>
                <a:ea typeface="Tahoma" panose="020B0604030504040204" pitchFamily="34" charset="0"/>
                <a:cs typeface="Tahoma" panose="020B0604030504040204" pitchFamily="34" charset="0"/>
              </a:rPr>
              <a:t>: political violence refers to all acts that are aimed at preventing a particular gender in engaging into political activities </a:t>
            </a:r>
            <a:r>
              <a:rPr lang="en-US" dirty="0" err="1">
                <a:latin typeface="Tahoma" panose="020B0604030504040204" pitchFamily="34" charset="0"/>
                <a:ea typeface="Tahoma" panose="020B0604030504040204" pitchFamily="34" charset="0"/>
                <a:cs typeface="Tahoma" panose="020B0604030504040204" pitchFamily="34" charset="0"/>
              </a:rPr>
              <a:t>eg</a:t>
            </a:r>
            <a:r>
              <a:rPr lang="en-US" dirty="0">
                <a:latin typeface="Tahoma" panose="020B0604030504040204" pitchFamily="34" charset="0"/>
                <a:ea typeface="Tahoma" panose="020B0604030504040204" pitchFamily="34" charset="0"/>
                <a:cs typeface="Tahoma" panose="020B0604030504040204" pitchFamily="34" charset="0"/>
              </a:rPr>
              <a:t>. political abuse </a:t>
            </a:r>
            <a:r>
              <a:rPr lang="en-US" dirty="0" err="1">
                <a:latin typeface="Tahoma" panose="020B0604030504040204" pitchFamily="34" charset="0"/>
                <a:ea typeface="Tahoma" panose="020B0604030504040204" pitchFamily="34" charset="0"/>
                <a:cs typeface="Tahoma" panose="020B0604030504040204" pitchFamily="34" charset="0"/>
              </a:rPr>
              <a:t>etc</a:t>
            </a:r>
            <a:r>
              <a:rPr lang="en-US" dirty="0">
                <a:latin typeface="Tahoma" panose="020B0604030504040204" pitchFamily="34" charset="0"/>
                <a:ea typeface="Tahoma" panose="020B0604030504040204" pitchFamily="34" charset="0"/>
                <a:cs typeface="Tahoma" panose="020B0604030504040204" pitchFamily="34" charset="0"/>
              </a:rPr>
              <a:t>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Violence on women by women</a:t>
            </a:r>
            <a:r>
              <a:rPr lang="en-US" dirty="0">
                <a:latin typeface="Tahoma" panose="020B0604030504040204" pitchFamily="34" charset="0"/>
                <a:ea typeface="Tahoma" panose="020B0604030504040204" pitchFamily="34" charset="0"/>
                <a:cs typeface="Tahoma" panose="020B0604030504040204" pitchFamily="34" charset="0"/>
              </a:rPr>
              <a:t>: This a type of violence against women perpetrated by another woman to a woman. </a:t>
            </a:r>
            <a:r>
              <a:rPr lang="en-US" dirty="0" err="1">
                <a:latin typeface="Tahoma" panose="020B0604030504040204" pitchFamily="34" charset="0"/>
                <a:ea typeface="Tahoma" panose="020B0604030504040204" pitchFamily="34" charset="0"/>
                <a:cs typeface="Tahoma" panose="020B0604030504040204" pitchFamily="34" charset="0"/>
              </a:rPr>
              <a:t>Eg</a:t>
            </a:r>
            <a:r>
              <a:rPr lang="en-US" dirty="0">
                <a:latin typeface="Tahoma" panose="020B0604030504040204" pitchFamily="34" charset="0"/>
                <a:ea typeface="Tahoma" panose="020B0604030504040204" pitchFamily="34" charset="0"/>
                <a:cs typeface="Tahoma" panose="020B0604030504040204" pitchFamily="34" charset="0"/>
              </a:rPr>
              <a:t> mistreatment of house girls, mistreatment women by women at work places, fight over men etc. </a:t>
            </a:r>
          </a:p>
          <a:p>
            <a:endParaRPr lang="en-US" dirty="0"/>
          </a:p>
        </p:txBody>
      </p:sp>
    </p:spTree>
    <p:extLst>
      <p:ext uri="{BB962C8B-B14F-4D97-AF65-F5344CB8AC3E}">
        <p14:creationId xmlns:p14="http://schemas.microsoft.com/office/powerpoint/2010/main" val="264535976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799" cy="1325563"/>
          </a:xfrm>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Challenges facing women:- </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0" y="1825624"/>
            <a:ext cx="11353800" cy="5032375"/>
          </a:xfrm>
        </p:spPr>
        <p:txBody>
          <a:bodyPr/>
          <a:lstStyle/>
          <a:p>
            <a:pPr lvl="0" fontAlgn="base"/>
            <a:r>
              <a:rPr lang="en-US" dirty="0" smtClean="0">
                <a:latin typeface="Tahoma" panose="020B0604030504040204" pitchFamily="34" charset="0"/>
                <a:ea typeface="Tahoma" panose="020B0604030504040204" pitchFamily="34" charset="0"/>
                <a:cs typeface="Tahoma" panose="020B0604030504040204" pitchFamily="34" charset="0"/>
              </a:rPr>
              <a:t>Limited </a:t>
            </a:r>
            <a:r>
              <a:rPr lang="en-US" dirty="0">
                <a:latin typeface="Tahoma" panose="020B0604030504040204" pitchFamily="34" charset="0"/>
                <a:ea typeface="Tahoma" panose="020B0604030504040204" pitchFamily="34" charset="0"/>
                <a:cs typeface="Tahoma" panose="020B0604030504040204" pitchFamily="34" charset="0"/>
              </a:rPr>
              <a:t>decision making power </a:t>
            </a:r>
          </a:p>
          <a:p>
            <a:pPr lvl="0" fontAlgn="base"/>
            <a:r>
              <a:rPr lang="en-US" dirty="0">
                <a:latin typeface="Tahoma" panose="020B0604030504040204" pitchFamily="34" charset="0"/>
                <a:ea typeface="Tahoma" panose="020B0604030504040204" pitchFamily="34" charset="0"/>
                <a:cs typeface="Tahoma" panose="020B0604030504040204" pitchFamily="34" charset="0"/>
              </a:rPr>
              <a:t>Increased exposure to risks </a:t>
            </a:r>
          </a:p>
          <a:p>
            <a:pPr lvl="0" fontAlgn="base"/>
            <a:r>
              <a:rPr lang="en-US" dirty="0">
                <a:latin typeface="Tahoma" panose="020B0604030504040204" pitchFamily="34" charset="0"/>
                <a:ea typeface="Tahoma" panose="020B0604030504040204" pitchFamily="34" charset="0"/>
                <a:cs typeface="Tahoma" panose="020B0604030504040204" pitchFamily="34" charset="0"/>
              </a:rPr>
              <a:t>Lack of access to resources  </a:t>
            </a:r>
          </a:p>
          <a:p>
            <a:pPr lvl="0" fontAlgn="base"/>
            <a:r>
              <a:rPr lang="en-US" dirty="0">
                <a:latin typeface="Tahoma" panose="020B0604030504040204" pitchFamily="34" charset="0"/>
                <a:ea typeface="Tahoma" panose="020B0604030504040204" pitchFamily="34" charset="0"/>
                <a:cs typeface="Tahoma" panose="020B0604030504040204" pitchFamily="34" charset="0"/>
              </a:rPr>
              <a:t>Multiple and excessive demanding social tasks and responsibilities </a:t>
            </a:r>
          </a:p>
          <a:p>
            <a:pPr lvl="0" fontAlgn="base"/>
            <a:r>
              <a:rPr lang="en-US" dirty="0">
                <a:latin typeface="Tahoma" panose="020B0604030504040204" pitchFamily="34" charset="0"/>
                <a:ea typeface="Tahoma" panose="020B0604030504040204" pitchFamily="34" charset="0"/>
                <a:cs typeface="Tahoma" panose="020B0604030504040204" pitchFamily="34" charset="0"/>
              </a:rPr>
              <a:t>Negative traditions and customs on women </a:t>
            </a:r>
          </a:p>
          <a:p>
            <a:pPr lvl="0" fontAlgn="base"/>
            <a:r>
              <a:rPr lang="en-US" dirty="0">
                <a:latin typeface="Tahoma" panose="020B0604030504040204" pitchFamily="34" charset="0"/>
                <a:ea typeface="Tahoma" panose="020B0604030504040204" pitchFamily="34" charset="0"/>
                <a:cs typeface="Tahoma" panose="020B0604030504040204" pitchFamily="34" charset="0"/>
              </a:rPr>
              <a:t>Under representation in political structures </a:t>
            </a:r>
          </a:p>
          <a:p>
            <a:endParaRPr lang="en-US" dirty="0"/>
          </a:p>
        </p:txBody>
      </p:sp>
    </p:spTree>
    <p:extLst>
      <p:ext uri="{BB962C8B-B14F-4D97-AF65-F5344CB8AC3E}">
        <p14:creationId xmlns:p14="http://schemas.microsoft.com/office/powerpoint/2010/main" val="311753390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888642"/>
          </a:xfrm>
        </p:spPr>
        <p:txBody>
          <a:bodyPr>
            <a:normAutofit fontScale="90000"/>
          </a:bodyPr>
          <a:lstStyle/>
          <a:p>
            <a:r>
              <a:rPr lang="en-US" b="1" dirty="0" smtClean="0"/>
              <a:t/>
            </a:r>
            <a:br>
              <a:rPr lang="en-US" b="1" dirty="0" smtClean="0"/>
            </a:br>
            <a:r>
              <a:rPr lang="en-US" b="1" dirty="0" smtClean="0">
                <a:latin typeface="Tahoma" panose="020B0604030504040204" pitchFamily="34" charset="0"/>
                <a:ea typeface="Tahoma" panose="020B0604030504040204" pitchFamily="34" charset="0"/>
                <a:cs typeface="Tahoma" panose="020B0604030504040204" pitchFamily="34" charset="0"/>
              </a:rPr>
              <a:t>Effects </a:t>
            </a:r>
            <a:r>
              <a:rPr lang="en-US" b="1" dirty="0">
                <a:latin typeface="Tahoma" panose="020B0604030504040204" pitchFamily="34" charset="0"/>
                <a:ea typeface="Tahoma" panose="020B0604030504040204" pitchFamily="34" charset="0"/>
                <a:cs typeface="Tahoma" panose="020B0604030504040204" pitchFamily="34" charset="0"/>
              </a:rPr>
              <a:t>of gender based violence: </a:t>
            </a:r>
            <a:r>
              <a:rPr lang="en-US" dirty="0"/>
              <a:t/>
            </a:r>
            <a:br>
              <a:rPr lang="en-US" dirty="0"/>
            </a:br>
            <a:endParaRPr lang="en-US" dirty="0"/>
          </a:p>
        </p:txBody>
      </p:sp>
      <p:sp>
        <p:nvSpPr>
          <p:cNvPr id="3" name="Content Placeholder 2"/>
          <p:cNvSpPr>
            <a:spLocks noGrp="1"/>
          </p:cNvSpPr>
          <p:nvPr>
            <p:ph idx="1"/>
          </p:nvPr>
        </p:nvSpPr>
        <p:spPr>
          <a:xfrm>
            <a:off x="0" y="1030310"/>
            <a:ext cx="11353800" cy="5827690"/>
          </a:xfrm>
        </p:spPr>
        <p:txBody>
          <a:bodyPr>
            <a:normAutofit/>
          </a:bodyPr>
          <a:lstStyle/>
          <a:p>
            <a:pPr lvl="0" fontAlgn="base"/>
            <a:r>
              <a:rPr lang="en-US" dirty="0" smtClean="0">
                <a:latin typeface="Tahoma" panose="020B0604030504040204" pitchFamily="34" charset="0"/>
                <a:ea typeface="Tahoma" panose="020B0604030504040204" pitchFamily="34" charset="0"/>
                <a:cs typeface="Tahoma" panose="020B0604030504040204" pitchFamily="34" charset="0"/>
              </a:rPr>
              <a:t>Life </a:t>
            </a:r>
            <a:r>
              <a:rPr lang="en-US" dirty="0">
                <a:latin typeface="Tahoma" panose="020B0604030504040204" pitchFamily="34" charset="0"/>
                <a:ea typeface="Tahoma" panose="020B0604030504040204" pitchFamily="34" charset="0"/>
                <a:cs typeface="Tahoma" panose="020B0604030504040204" pitchFamily="34" charset="0"/>
              </a:rPr>
              <a:t>threatening physical injuries </a:t>
            </a:r>
          </a:p>
          <a:p>
            <a:pPr lvl="0" fontAlgn="base"/>
            <a:r>
              <a:rPr lang="en-US" dirty="0">
                <a:latin typeface="Tahoma" panose="020B0604030504040204" pitchFamily="34" charset="0"/>
                <a:ea typeface="Tahoma" panose="020B0604030504040204" pitchFamily="34" charset="0"/>
                <a:cs typeface="Tahoma" panose="020B0604030504040204" pitchFamily="34" charset="0"/>
              </a:rPr>
              <a:t>Spread of STIs and HIV-AIDS </a:t>
            </a:r>
          </a:p>
          <a:p>
            <a:pPr lvl="0" fontAlgn="base"/>
            <a:r>
              <a:rPr lang="en-US" dirty="0">
                <a:latin typeface="Tahoma" panose="020B0604030504040204" pitchFamily="34" charset="0"/>
                <a:ea typeface="Tahoma" panose="020B0604030504040204" pitchFamily="34" charset="0"/>
                <a:cs typeface="Tahoma" panose="020B0604030504040204" pitchFamily="34" charset="0"/>
              </a:rPr>
              <a:t>Unwanted pregnancies </a:t>
            </a:r>
          </a:p>
          <a:p>
            <a:pPr lvl="0" fontAlgn="base"/>
            <a:r>
              <a:rPr lang="en-US" dirty="0">
                <a:latin typeface="Tahoma" panose="020B0604030504040204" pitchFamily="34" charset="0"/>
                <a:ea typeface="Tahoma" panose="020B0604030504040204" pitchFamily="34" charset="0"/>
                <a:cs typeface="Tahoma" panose="020B0604030504040204" pitchFamily="34" charset="0"/>
              </a:rPr>
              <a:t>Unsafe abortions  </a:t>
            </a:r>
          </a:p>
          <a:p>
            <a:pPr lvl="0" fontAlgn="base"/>
            <a:r>
              <a:rPr lang="en-US" dirty="0">
                <a:latin typeface="Tahoma" panose="020B0604030504040204" pitchFamily="34" charset="0"/>
                <a:ea typeface="Tahoma" panose="020B0604030504040204" pitchFamily="34" charset="0"/>
                <a:cs typeface="Tahoma" panose="020B0604030504040204" pitchFamily="34" charset="0"/>
              </a:rPr>
              <a:t>Sexual disorders </a:t>
            </a:r>
          </a:p>
          <a:p>
            <a:pPr lvl="0" fontAlgn="base"/>
            <a:r>
              <a:rPr lang="en-US" dirty="0">
                <a:latin typeface="Tahoma" panose="020B0604030504040204" pitchFamily="34" charset="0"/>
                <a:ea typeface="Tahoma" panose="020B0604030504040204" pitchFamily="34" charset="0"/>
                <a:cs typeface="Tahoma" panose="020B0604030504040204" pitchFamily="34" charset="0"/>
              </a:rPr>
              <a:t>Gynecological disorders  </a:t>
            </a:r>
          </a:p>
          <a:p>
            <a:pPr lvl="0" fontAlgn="base"/>
            <a:r>
              <a:rPr lang="en-US" dirty="0">
                <a:latin typeface="Tahoma" panose="020B0604030504040204" pitchFamily="34" charset="0"/>
                <a:ea typeface="Tahoma" panose="020B0604030504040204" pitchFamily="34" charset="0"/>
                <a:cs typeface="Tahoma" panose="020B0604030504040204" pitchFamily="34" charset="0"/>
              </a:rPr>
              <a:t>Obstetrical complications during child birth </a:t>
            </a:r>
          </a:p>
          <a:p>
            <a:pPr lvl="0" fontAlgn="base"/>
            <a:r>
              <a:rPr lang="en-US" dirty="0">
                <a:latin typeface="Tahoma" panose="020B0604030504040204" pitchFamily="34" charset="0"/>
                <a:ea typeface="Tahoma" panose="020B0604030504040204" pitchFamily="34" charset="0"/>
                <a:cs typeface="Tahoma" panose="020B0604030504040204" pitchFamily="34" charset="0"/>
              </a:rPr>
              <a:t>Psychological problems </a:t>
            </a:r>
            <a:r>
              <a:rPr lang="en-US" dirty="0" err="1">
                <a:latin typeface="Tahoma" panose="020B0604030504040204" pitchFamily="34" charset="0"/>
                <a:ea typeface="Tahoma" panose="020B0604030504040204" pitchFamily="34" charset="0"/>
                <a:cs typeface="Tahoma" panose="020B0604030504040204" pitchFamily="34" charset="0"/>
              </a:rPr>
              <a:t>eg</a:t>
            </a:r>
            <a:r>
              <a:rPr lang="en-US" dirty="0">
                <a:latin typeface="Tahoma" panose="020B0604030504040204" pitchFamily="34" charset="0"/>
                <a:ea typeface="Tahoma" panose="020B0604030504040204" pitchFamily="34" charset="0"/>
                <a:cs typeface="Tahoma" panose="020B0604030504040204" pitchFamily="34" charset="0"/>
              </a:rPr>
              <a:t>. stress, depression, suicidal ideations </a:t>
            </a:r>
          </a:p>
          <a:p>
            <a:pPr lvl="0" fontAlgn="base"/>
            <a:r>
              <a:rPr lang="en-US" dirty="0">
                <a:latin typeface="Tahoma" panose="020B0604030504040204" pitchFamily="34" charset="0"/>
                <a:ea typeface="Tahoma" panose="020B0604030504040204" pitchFamily="34" charset="0"/>
                <a:cs typeface="Tahoma" panose="020B0604030504040204" pitchFamily="34" charset="0"/>
              </a:rPr>
              <a:t>Denial to fundamental human rights and freedoms .</a:t>
            </a:r>
          </a:p>
          <a:p>
            <a:pPr lvl="0" fontAlgn="base"/>
            <a:r>
              <a:rPr lang="en-US" dirty="0">
                <a:latin typeface="Tahoma" panose="020B0604030504040204" pitchFamily="34" charset="0"/>
                <a:ea typeface="Tahoma" panose="020B0604030504040204" pitchFamily="34" charset="0"/>
                <a:cs typeface="Tahoma" panose="020B0604030504040204" pitchFamily="34" charset="0"/>
              </a:rPr>
              <a:t>Lack of participation in community activities. </a:t>
            </a:r>
          </a:p>
          <a:p>
            <a:r>
              <a:rPr lang="en-US" dirty="0">
                <a:latin typeface="Tahoma" panose="020B0604030504040204" pitchFamily="34" charset="0"/>
                <a:ea typeface="Tahoma" panose="020B0604030504040204" pitchFamily="34" charset="0"/>
                <a:cs typeface="Tahoma" panose="020B0604030504040204" pitchFamily="34" charset="0"/>
              </a:rPr>
              <a:t>Drugs and substance abuse. </a:t>
            </a:r>
          </a:p>
        </p:txBody>
      </p:sp>
    </p:spTree>
    <p:extLst>
      <p:ext uri="{BB962C8B-B14F-4D97-AF65-F5344CB8AC3E}">
        <p14:creationId xmlns:p14="http://schemas.microsoft.com/office/powerpoint/2010/main" val="313927826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353800" cy="734096"/>
          </a:xfrm>
        </p:spPr>
        <p:txBody>
          <a:bodyPr>
            <a:normAutofit fontScale="90000"/>
          </a:bodyPr>
          <a:lstStyle/>
          <a:p>
            <a:r>
              <a:rPr lang="en-US" b="1" dirty="0" smtClean="0"/>
              <a:t/>
            </a:r>
            <a:br>
              <a:rPr lang="en-US" b="1" dirty="0" smtClean="0"/>
            </a:br>
            <a:r>
              <a:rPr lang="en-US" b="1" dirty="0" smtClean="0">
                <a:latin typeface="Tahoma" panose="020B0604030504040204" pitchFamily="34" charset="0"/>
                <a:ea typeface="Tahoma" panose="020B0604030504040204" pitchFamily="34" charset="0"/>
                <a:cs typeface="Tahoma" panose="020B0604030504040204" pitchFamily="34" charset="0"/>
              </a:rPr>
              <a:t>Causes </a:t>
            </a:r>
            <a:r>
              <a:rPr lang="en-US" b="1" dirty="0">
                <a:latin typeface="Tahoma" panose="020B0604030504040204" pitchFamily="34" charset="0"/>
                <a:ea typeface="Tahoma" panose="020B0604030504040204" pitchFamily="34" charset="0"/>
                <a:cs typeface="Tahoma" panose="020B0604030504040204" pitchFamily="34" charset="0"/>
              </a:rPr>
              <a:t>of gender based violence. </a:t>
            </a:r>
            <a:r>
              <a:rPr lang="en-US" dirty="0"/>
              <a:t/>
            </a:r>
            <a:br>
              <a:rPr lang="en-US" dirty="0"/>
            </a:br>
            <a:endParaRPr lang="en-US" dirty="0"/>
          </a:p>
        </p:txBody>
      </p:sp>
      <p:sp>
        <p:nvSpPr>
          <p:cNvPr id="3" name="Content Placeholder 2"/>
          <p:cNvSpPr>
            <a:spLocks noGrp="1"/>
          </p:cNvSpPr>
          <p:nvPr>
            <p:ph idx="1"/>
          </p:nvPr>
        </p:nvSpPr>
        <p:spPr>
          <a:xfrm>
            <a:off x="0" y="734096"/>
            <a:ext cx="11353800" cy="6123903"/>
          </a:xfrm>
        </p:spPr>
        <p:txBody>
          <a:bodyPr>
            <a:normAutofit fontScale="92500" lnSpcReduction="10000"/>
          </a:bodyPr>
          <a:lstStyle/>
          <a:p>
            <a:pPr lvl="0" fontAlgn="base"/>
            <a:r>
              <a:rPr lang="en-US" dirty="0" smtClean="0">
                <a:latin typeface="Tahoma" panose="020B0604030504040204" pitchFamily="34" charset="0"/>
                <a:ea typeface="Tahoma" panose="020B0604030504040204" pitchFamily="34" charset="0"/>
                <a:cs typeface="Tahoma" panose="020B0604030504040204" pitchFamily="34" charset="0"/>
              </a:rPr>
              <a:t>Early </a:t>
            </a:r>
            <a:r>
              <a:rPr lang="en-US" dirty="0">
                <a:latin typeface="Tahoma" panose="020B0604030504040204" pitchFamily="34" charset="0"/>
                <a:ea typeface="Tahoma" panose="020B0604030504040204" pitchFamily="34" charset="0"/>
                <a:cs typeface="Tahoma" panose="020B0604030504040204" pitchFamily="34" charset="0"/>
              </a:rPr>
              <a:t>marriage; forced marriage </a:t>
            </a:r>
          </a:p>
          <a:p>
            <a:pPr lvl="0" fontAlgn="base"/>
            <a:r>
              <a:rPr lang="en-US" dirty="0">
                <a:latin typeface="Tahoma" panose="020B0604030504040204" pitchFamily="34" charset="0"/>
                <a:ea typeface="Tahoma" panose="020B0604030504040204" pitchFamily="34" charset="0"/>
                <a:cs typeface="Tahoma" panose="020B0604030504040204" pitchFamily="34" charset="0"/>
              </a:rPr>
              <a:t>Low Educational level/illiteracy  </a:t>
            </a:r>
          </a:p>
          <a:p>
            <a:pPr lvl="0" fontAlgn="base"/>
            <a:r>
              <a:rPr lang="en-US" dirty="0">
                <a:latin typeface="Tahoma" panose="020B0604030504040204" pitchFamily="34" charset="0"/>
                <a:ea typeface="Tahoma" panose="020B0604030504040204" pitchFamily="34" charset="0"/>
                <a:cs typeface="Tahoma" panose="020B0604030504040204" pitchFamily="34" charset="0"/>
              </a:rPr>
              <a:t>Substance abuse </a:t>
            </a:r>
          </a:p>
          <a:p>
            <a:pPr lvl="0" fontAlgn="base"/>
            <a:r>
              <a:rPr lang="en-US" dirty="0">
                <a:latin typeface="Tahoma" panose="020B0604030504040204" pitchFamily="34" charset="0"/>
                <a:ea typeface="Tahoma" panose="020B0604030504040204" pitchFamily="34" charset="0"/>
                <a:cs typeface="Tahoma" panose="020B0604030504040204" pitchFamily="34" charset="0"/>
              </a:rPr>
              <a:t>Low economic status/poverty  </a:t>
            </a:r>
          </a:p>
          <a:p>
            <a:pPr lvl="0" fontAlgn="base"/>
            <a:r>
              <a:rPr lang="en-US" dirty="0">
                <a:latin typeface="Tahoma" panose="020B0604030504040204" pitchFamily="34" charset="0"/>
                <a:ea typeface="Tahoma" panose="020B0604030504040204" pitchFamily="34" charset="0"/>
                <a:cs typeface="Tahoma" panose="020B0604030504040204" pitchFamily="34" charset="0"/>
              </a:rPr>
              <a:t>Marital disagreements </a:t>
            </a:r>
          </a:p>
          <a:p>
            <a:pPr lvl="0" fontAlgn="base"/>
            <a:r>
              <a:rPr lang="en-US" dirty="0">
                <a:latin typeface="Tahoma" panose="020B0604030504040204" pitchFamily="34" charset="0"/>
                <a:ea typeface="Tahoma" panose="020B0604030504040204" pitchFamily="34" charset="0"/>
                <a:cs typeface="Tahoma" panose="020B0604030504040204" pitchFamily="34" charset="0"/>
              </a:rPr>
              <a:t>Cultural and social norms </a:t>
            </a:r>
          </a:p>
          <a:p>
            <a:pPr lvl="0" fontAlgn="base"/>
            <a:r>
              <a:rPr lang="en-US" dirty="0">
                <a:latin typeface="Tahoma" panose="020B0604030504040204" pitchFamily="34" charset="0"/>
                <a:ea typeface="Tahoma" panose="020B0604030504040204" pitchFamily="34" charset="0"/>
                <a:cs typeface="Tahoma" panose="020B0604030504040204" pitchFamily="34" charset="0"/>
              </a:rPr>
              <a:t>Social conflicts and disasters </a:t>
            </a:r>
            <a:r>
              <a:rPr lang="en-US" dirty="0" err="1">
                <a:latin typeface="Tahoma" panose="020B0604030504040204" pitchFamily="34" charset="0"/>
                <a:ea typeface="Tahoma" panose="020B0604030504040204" pitchFamily="34" charset="0"/>
                <a:cs typeface="Tahoma" panose="020B0604030504040204" pitchFamily="34" charset="0"/>
              </a:rPr>
              <a:t>eg</a:t>
            </a:r>
            <a:r>
              <a:rPr lang="en-US" dirty="0">
                <a:latin typeface="Tahoma" panose="020B0604030504040204" pitchFamily="34" charset="0"/>
                <a:ea typeface="Tahoma" panose="020B0604030504040204" pitchFamily="34" charset="0"/>
                <a:cs typeface="Tahoma" panose="020B0604030504040204" pitchFamily="34" charset="0"/>
              </a:rPr>
              <a:t> civil unrest </a:t>
            </a:r>
          </a:p>
          <a:p>
            <a:pPr lvl="0" fontAlgn="base"/>
            <a:r>
              <a:rPr lang="en-US" dirty="0">
                <a:latin typeface="Tahoma" panose="020B0604030504040204" pitchFamily="34" charset="0"/>
                <a:ea typeface="Tahoma" panose="020B0604030504040204" pitchFamily="34" charset="0"/>
                <a:cs typeface="Tahoma" panose="020B0604030504040204" pitchFamily="34" charset="0"/>
              </a:rPr>
              <a:t>Multiple sexual partners/ polygamy </a:t>
            </a:r>
          </a:p>
          <a:p>
            <a:pPr lvl="0" fontAlgn="base"/>
            <a:r>
              <a:rPr lang="en-US" dirty="0">
                <a:latin typeface="Tahoma" panose="020B0604030504040204" pitchFamily="34" charset="0"/>
                <a:ea typeface="Tahoma" panose="020B0604030504040204" pitchFamily="34" charset="0"/>
                <a:cs typeface="Tahoma" panose="020B0604030504040204" pitchFamily="34" charset="0"/>
              </a:rPr>
              <a:t>Competition for available resources </a:t>
            </a:r>
            <a:r>
              <a:rPr lang="en-US" dirty="0" err="1">
                <a:latin typeface="Tahoma" panose="020B0604030504040204" pitchFamily="34" charset="0"/>
                <a:ea typeface="Tahoma" panose="020B0604030504040204" pitchFamily="34" charset="0"/>
                <a:cs typeface="Tahoma" panose="020B0604030504040204" pitchFamily="34" charset="0"/>
              </a:rPr>
              <a:t>eg</a:t>
            </a:r>
            <a:r>
              <a:rPr lang="en-US" dirty="0">
                <a:latin typeface="Tahoma" panose="020B0604030504040204" pitchFamily="34" charset="0"/>
                <a:ea typeface="Tahoma" panose="020B0604030504040204" pitchFamily="34" charset="0"/>
                <a:cs typeface="Tahoma" panose="020B0604030504040204" pitchFamily="34" charset="0"/>
              </a:rPr>
              <a:t> in inheritance  </a:t>
            </a:r>
          </a:p>
          <a:p>
            <a:pPr lvl="0" fontAlgn="base"/>
            <a:r>
              <a:rPr lang="en-US" dirty="0">
                <a:latin typeface="Tahoma" panose="020B0604030504040204" pitchFamily="34" charset="0"/>
                <a:ea typeface="Tahoma" panose="020B0604030504040204" pitchFamily="34" charset="0"/>
                <a:cs typeface="Tahoma" panose="020B0604030504040204" pitchFamily="34" charset="0"/>
              </a:rPr>
              <a:t>Weak community sanctions for perpetrators  </a:t>
            </a:r>
          </a:p>
          <a:p>
            <a:pPr lvl="0" fontAlgn="base"/>
            <a:r>
              <a:rPr lang="en-US" dirty="0">
                <a:latin typeface="Tahoma" panose="020B0604030504040204" pitchFamily="34" charset="0"/>
                <a:ea typeface="Tahoma" panose="020B0604030504040204" pitchFamily="34" charset="0"/>
                <a:cs typeface="Tahoma" panose="020B0604030504040204" pitchFamily="34" charset="0"/>
              </a:rPr>
              <a:t>Un equal distribution of resources </a:t>
            </a:r>
          </a:p>
          <a:p>
            <a:pPr lvl="0" fontAlgn="base"/>
            <a:r>
              <a:rPr lang="en-US" dirty="0">
                <a:latin typeface="Tahoma" panose="020B0604030504040204" pitchFamily="34" charset="0"/>
                <a:ea typeface="Tahoma" panose="020B0604030504040204" pitchFamily="34" charset="0"/>
                <a:cs typeface="Tahoma" panose="020B0604030504040204" pitchFamily="34" charset="0"/>
              </a:rPr>
              <a:t>Any form of disability  </a:t>
            </a:r>
          </a:p>
          <a:p>
            <a:r>
              <a:rPr lang="en-US" dirty="0">
                <a:latin typeface="Tahoma" panose="020B0604030504040204" pitchFamily="34" charset="0"/>
                <a:ea typeface="Tahoma" panose="020B0604030504040204" pitchFamily="34" charset="0"/>
                <a:cs typeface="Tahoma" panose="020B0604030504040204" pitchFamily="34" charset="0"/>
              </a:rPr>
              <a:t>Social pressures such as providing for the family, paying school fees, unpaid debts, desire for social competition </a:t>
            </a:r>
            <a:r>
              <a:rPr lang="en-US" dirty="0" err="1">
                <a:latin typeface="Tahoma" panose="020B0604030504040204" pitchFamily="34" charset="0"/>
                <a:ea typeface="Tahoma" panose="020B0604030504040204" pitchFamily="34" charset="0"/>
                <a:cs typeface="Tahoma" panose="020B0604030504040204" pitchFamily="34" charset="0"/>
              </a:rPr>
              <a:t>etc</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8334753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1030309"/>
          </a:xfrm>
        </p:spPr>
        <p:txBody>
          <a:bodyPr>
            <a:normAutofit fontScale="90000"/>
          </a:bodyPr>
          <a:lstStyle/>
          <a:p>
            <a:r>
              <a:rPr lang="en-US" b="1" dirty="0">
                <a:latin typeface="Tahoma" panose="020B0604030504040204" pitchFamily="34" charset="0"/>
                <a:ea typeface="Tahoma" panose="020B0604030504040204" pitchFamily="34" charset="0"/>
                <a:cs typeface="Tahoma" panose="020B0604030504040204" pitchFamily="34" charset="0"/>
              </a:rPr>
              <a:t>Cycle of violence  </a:t>
            </a:r>
            <a:r>
              <a:rPr lang="en-US" dirty="0"/>
              <a:t/>
            </a:r>
            <a:br>
              <a:rPr lang="en-US" dirty="0"/>
            </a:br>
            <a:endParaRPr lang="en-US" dirty="0"/>
          </a:p>
        </p:txBody>
      </p:sp>
      <p:sp>
        <p:nvSpPr>
          <p:cNvPr id="3" name="Content Placeholder 2"/>
          <p:cNvSpPr>
            <a:spLocks noGrp="1"/>
          </p:cNvSpPr>
          <p:nvPr>
            <p:ph idx="1"/>
          </p:nvPr>
        </p:nvSpPr>
        <p:spPr>
          <a:xfrm>
            <a:off x="0" y="463639"/>
            <a:ext cx="11353800" cy="5713324"/>
          </a:xfrm>
        </p:spPr>
        <p:txBody>
          <a:bodyPr/>
          <a:lstStyle/>
          <a:p>
            <a:r>
              <a:rPr lang="en-US" sz="4000" dirty="0" smtClean="0">
                <a:latin typeface="Tahoma" panose="020B0604030504040204" pitchFamily="34" charset="0"/>
                <a:ea typeface="Tahoma" panose="020B0604030504040204" pitchFamily="34" charset="0"/>
                <a:cs typeface="Tahoma" panose="020B0604030504040204" pitchFamily="34" charset="0"/>
              </a:rPr>
              <a:t>Violence </a:t>
            </a:r>
            <a:r>
              <a:rPr lang="en-US" sz="4000" dirty="0">
                <a:latin typeface="Tahoma" panose="020B0604030504040204" pitchFamily="34" charset="0"/>
                <a:ea typeface="Tahoma" panose="020B0604030504040204" pitchFamily="34" charset="0"/>
                <a:cs typeface="Tahoma" panose="020B0604030504040204" pitchFamily="34" charset="0"/>
              </a:rPr>
              <a:t>has three major stages, namely: </a:t>
            </a:r>
          </a:p>
          <a:p>
            <a:pPr lvl="0" fontAlgn="base"/>
            <a:r>
              <a:rPr lang="en-US" sz="4000" dirty="0">
                <a:latin typeface="Tahoma" panose="020B0604030504040204" pitchFamily="34" charset="0"/>
                <a:ea typeface="Tahoma" panose="020B0604030504040204" pitchFamily="34" charset="0"/>
                <a:cs typeface="Tahoma" panose="020B0604030504040204" pitchFamily="34" charset="0"/>
              </a:rPr>
              <a:t>Tension phase </a:t>
            </a:r>
          </a:p>
          <a:p>
            <a:pPr lvl="0" fontAlgn="base"/>
            <a:r>
              <a:rPr lang="en-US" sz="4000" dirty="0">
                <a:latin typeface="Tahoma" panose="020B0604030504040204" pitchFamily="34" charset="0"/>
                <a:ea typeface="Tahoma" panose="020B0604030504040204" pitchFamily="34" charset="0"/>
                <a:cs typeface="Tahoma" panose="020B0604030504040204" pitchFamily="34" charset="0"/>
              </a:rPr>
              <a:t>Acute or crisis phase </a:t>
            </a:r>
          </a:p>
          <a:p>
            <a:pPr lvl="0" fontAlgn="base"/>
            <a:r>
              <a:rPr lang="en-US" sz="4000" dirty="0">
                <a:latin typeface="Tahoma" panose="020B0604030504040204" pitchFamily="34" charset="0"/>
                <a:ea typeface="Tahoma" panose="020B0604030504040204" pitchFamily="34" charset="0"/>
                <a:cs typeface="Tahoma" panose="020B0604030504040204" pitchFamily="34" charset="0"/>
              </a:rPr>
              <a:t>Calm or honeymoon phase </a:t>
            </a:r>
          </a:p>
          <a:p>
            <a:endParaRPr lang="en-US" dirty="0"/>
          </a:p>
        </p:txBody>
      </p:sp>
    </p:spTree>
    <p:extLst>
      <p:ext uri="{BB962C8B-B14F-4D97-AF65-F5344CB8AC3E}">
        <p14:creationId xmlns:p14="http://schemas.microsoft.com/office/powerpoint/2010/main" val="351526504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800" cy="1325563"/>
          </a:xfrm>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Tension phase:- </a:t>
            </a:r>
            <a:r>
              <a:rPr lang="en-US" dirty="0"/>
              <a:t/>
            </a:r>
            <a:br>
              <a:rPr lang="en-US" dirty="0"/>
            </a:br>
            <a:endParaRPr lang="en-US" dirty="0"/>
          </a:p>
        </p:txBody>
      </p:sp>
      <p:sp>
        <p:nvSpPr>
          <p:cNvPr id="3" name="Content Placeholder 2"/>
          <p:cNvSpPr>
            <a:spLocks noGrp="1"/>
          </p:cNvSpPr>
          <p:nvPr>
            <p:ph idx="1"/>
          </p:nvPr>
        </p:nvSpPr>
        <p:spPr>
          <a:xfrm>
            <a:off x="0" y="1056068"/>
            <a:ext cx="11353800" cy="5801931"/>
          </a:xfrm>
        </p:spPr>
        <p:txBody>
          <a:bodyPr/>
          <a:lstStyle/>
          <a:p>
            <a:pPr lvl="1" fontAlgn="base"/>
            <a:r>
              <a:rPr lang="en-US" sz="3200" dirty="0" smtClean="0">
                <a:latin typeface="Tahoma" panose="020B0604030504040204" pitchFamily="34" charset="0"/>
                <a:ea typeface="Tahoma" panose="020B0604030504040204" pitchFamily="34" charset="0"/>
                <a:cs typeface="Tahoma" panose="020B0604030504040204" pitchFamily="34" charset="0"/>
              </a:rPr>
              <a:t>During </a:t>
            </a:r>
            <a:r>
              <a:rPr lang="en-US" sz="3200" dirty="0">
                <a:latin typeface="Tahoma" panose="020B0604030504040204" pitchFamily="34" charset="0"/>
                <a:ea typeface="Tahoma" panose="020B0604030504040204" pitchFamily="34" charset="0"/>
                <a:cs typeface="Tahoma" panose="020B0604030504040204" pitchFamily="34" charset="0"/>
              </a:rPr>
              <a:t>this phase stress builds up and the perpetrator breaks communication with the victim.  </a:t>
            </a:r>
          </a:p>
          <a:p>
            <a:pPr lvl="1" fontAlgn="base"/>
            <a:r>
              <a:rPr lang="en-US" sz="3200" dirty="0">
                <a:latin typeface="Tahoma" panose="020B0604030504040204" pitchFamily="34" charset="0"/>
                <a:ea typeface="Tahoma" panose="020B0604030504040204" pitchFamily="34" charset="0"/>
                <a:cs typeface="Tahoma" panose="020B0604030504040204" pitchFamily="34" charset="0"/>
              </a:rPr>
              <a:t>There is sense of danger by the victim from the perceived abuser.</a:t>
            </a:r>
          </a:p>
          <a:p>
            <a:pPr lvl="1" fontAlgn="base"/>
            <a:r>
              <a:rPr lang="en-US" sz="3200" dirty="0">
                <a:latin typeface="Tahoma" panose="020B0604030504040204" pitchFamily="34" charset="0"/>
                <a:ea typeface="Tahoma" panose="020B0604030504040204" pitchFamily="34" charset="0"/>
                <a:cs typeface="Tahoma" panose="020B0604030504040204" pitchFamily="34" charset="0"/>
              </a:rPr>
              <a:t> The abuser builds up anger towards the victim. </a:t>
            </a:r>
          </a:p>
          <a:p>
            <a:pPr lvl="1" fontAlgn="base"/>
            <a:r>
              <a:rPr lang="en-US" sz="3200" dirty="0">
                <a:latin typeface="Tahoma" panose="020B0604030504040204" pitchFamily="34" charset="0"/>
                <a:ea typeface="Tahoma" panose="020B0604030504040204" pitchFamily="34" charset="0"/>
                <a:cs typeface="Tahoma" panose="020B0604030504040204" pitchFamily="34" charset="0"/>
              </a:rPr>
              <a:t>There is persistent verbal quarrel between the abuser and the victim. </a:t>
            </a:r>
          </a:p>
          <a:p>
            <a:pPr lvl="1" fontAlgn="base"/>
            <a:r>
              <a:rPr lang="en-US" sz="3200" dirty="0">
                <a:latin typeface="Tahoma" panose="020B0604030504040204" pitchFamily="34" charset="0"/>
                <a:ea typeface="Tahoma" panose="020B0604030504040204" pitchFamily="34" charset="0"/>
                <a:cs typeface="Tahoma" panose="020B0604030504040204" pitchFamily="34" charset="0"/>
              </a:rPr>
              <a:t>The perpetrator in many occasions starts to make demeaning remarks towards the victim. </a:t>
            </a:r>
          </a:p>
          <a:p>
            <a:pPr lvl="1" fontAlgn="base"/>
            <a:r>
              <a:rPr lang="en-US" sz="3200" dirty="0">
                <a:latin typeface="Tahoma" panose="020B0604030504040204" pitchFamily="34" charset="0"/>
                <a:ea typeface="Tahoma" panose="020B0604030504040204" pitchFamily="34" charset="0"/>
                <a:cs typeface="Tahoma" panose="020B0604030504040204" pitchFamily="34" charset="0"/>
              </a:rPr>
              <a:t>During this phase ,the victim may start being nurturing towards the aggressor </a:t>
            </a:r>
            <a:r>
              <a:rPr lang="en-US" sz="3200" dirty="0" err="1">
                <a:latin typeface="Tahoma" panose="020B0604030504040204" pitchFamily="34" charset="0"/>
                <a:ea typeface="Tahoma" panose="020B0604030504040204" pitchFamily="34" charset="0"/>
                <a:cs typeface="Tahoma" panose="020B0604030504040204" pitchFamily="34" charset="0"/>
              </a:rPr>
              <a:t>eg</a:t>
            </a:r>
            <a:r>
              <a:rPr lang="en-US" sz="3200" dirty="0">
                <a:latin typeface="Tahoma" panose="020B0604030504040204" pitchFamily="34" charset="0"/>
                <a:ea typeface="Tahoma" panose="020B0604030504040204" pitchFamily="34" charset="0"/>
                <a:cs typeface="Tahoma" panose="020B0604030504040204" pitchFamily="34" charset="0"/>
              </a:rPr>
              <a:t> cooking his/her favorite meal </a:t>
            </a:r>
            <a:r>
              <a:rPr lang="en-US" sz="3200" dirty="0" err="1">
                <a:latin typeface="Tahoma" panose="020B0604030504040204" pitchFamily="34" charset="0"/>
                <a:ea typeface="Tahoma" panose="020B0604030504040204" pitchFamily="34" charset="0"/>
                <a:cs typeface="Tahoma" panose="020B0604030504040204" pitchFamily="34" charset="0"/>
              </a:rPr>
              <a:t>etc</a:t>
            </a:r>
            <a:r>
              <a:rPr lang="en-US" sz="3200" dirty="0">
                <a:latin typeface="Tahoma" panose="020B0604030504040204" pitchFamily="34" charset="0"/>
                <a:ea typeface="Tahoma" panose="020B0604030504040204" pitchFamily="34" charset="0"/>
                <a:cs typeface="Tahoma" panose="020B0604030504040204" pitchFamily="34" charset="0"/>
              </a:rPr>
              <a:t> </a:t>
            </a:r>
          </a:p>
          <a:p>
            <a:endParaRPr lang="en-US" dirty="0"/>
          </a:p>
        </p:txBody>
      </p:sp>
    </p:spTree>
    <p:extLst>
      <p:ext uri="{BB962C8B-B14F-4D97-AF65-F5344CB8AC3E}">
        <p14:creationId xmlns:p14="http://schemas.microsoft.com/office/powerpoint/2010/main" val="303029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DB42FB-EC2F-43E1-88D7-95B7EAE6AA0D}"/>
              </a:ext>
            </a:extLst>
          </p:cNvPr>
          <p:cNvSpPr>
            <a:spLocks noGrp="1"/>
          </p:cNvSpPr>
          <p:nvPr>
            <p:ph type="title"/>
          </p:nvPr>
        </p:nvSpPr>
        <p:spPr/>
        <p:txBody>
          <a:bodyPr>
            <a:normAutofit/>
          </a:bodyPr>
          <a:lstStyle/>
          <a:p>
            <a:r>
              <a:rPr lang="en-US" dirty="0"/>
              <a:t>Other aspects of Sexuality</a:t>
            </a:r>
            <a:br>
              <a:rPr lang="en-US" dirty="0"/>
            </a:br>
            <a:endParaRPr lang="en-US" dirty="0"/>
          </a:p>
        </p:txBody>
      </p:sp>
      <p:sp>
        <p:nvSpPr>
          <p:cNvPr id="3" name="Content Placeholder 2">
            <a:extLst>
              <a:ext uri="{FF2B5EF4-FFF2-40B4-BE49-F238E27FC236}">
                <a16:creationId xmlns:a16="http://schemas.microsoft.com/office/drawing/2014/main" xmlns="" id="{F7D59F5E-ABA3-4F30-9E95-72C137D22D50}"/>
              </a:ext>
            </a:extLst>
          </p:cNvPr>
          <p:cNvSpPr>
            <a:spLocks noGrp="1"/>
          </p:cNvSpPr>
          <p:nvPr>
            <p:ph idx="1"/>
          </p:nvPr>
        </p:nvSpPr>
        <p:spPr>
          <a:xfrm>
            <a:off x="237067" y="1083733"/>
            <a:ext cx="11116733" cy="5610578"/>
          </a:xfrm>
        </p:spPr>
        <p:txBody>
          <a:bodyPr>
            <a:normAutofit/>
          </a:bodyPr>
          <a:lstStyle/>
          <a:p>
            <a:r>
              <a:rPr lang="en-US" b="1" dirty="0"/>
              <a:t>Body image:-</a:t>
            </a:r>
            <a:r>
              <a:rPr lang="en-US" dirty="0"/>
              <a:t>how we look and feel about ourselves, and how we appear to others.</a:t>
            </a:r>
          </a:p>
          <a:p>
            <a:r>
              <a:rPr lang="en-US" b="1" dirty="0"/>
              <a:t>Gender roles :-</a:t>
            </a:r>
            <a:r>
              <a:rPr lang="en-US" dirty="0"/>
              <a:t>the way we express being either male or female, and the expectations people have of us based on our sex.</a:t>
            </a:r>
          </a:p>
          <a:p>
            <a:r>
              <a:rPr lang="en-US" b="1" dirty="0"/>
              <a:t>Relationships :-</a:t>
            </a:r>
            <a:r>
              <a:rPr lang="en-US" dirty="0"/>
              <a:t>the way we interact with others and express our feelings for others</a:t>
            </a:r>
          </a:p>
          <a:p>
            <a:r>
              <a:rPr lang="en-US" b="1" dirty="0"/>
              <a:t>Love </a:t>
            </a:r>
            <a:r>
              <a:rPr lang="en-US" dirty="0"/>
              <a:t>:-feelings of affection and how we express those feelings for others.</a:t>
            </a:r>
          </a:p>
          <a:p>
            <a:r>
              <a:rPr lang="en-US" b="1" dirty="0"/>
              <a:t>Sexual arousal:- </a:t>
            </a:r>
            <a:r>
              <a:rPr lang="en-US" dirty="0"/>
              <a:t>the different things that excite as sexuality.</a:t>
            </a:r>
          </a:p>
          <a:p>
            <a:r>
              <a:rPr lang="en-US" b="1" dirty="0"/>
              <a:t>Social roles:- </a:t>
            </a:r>
            <a:r>
              <a:rPr lang="en-US" dirty="0"/>
              <a:t>how we contribute to and fit into society.</a:t>
            </a:r>
          </a:p>
          <a:p>
            <a:r>
              <a:rPr lang="en-US" b="1" dirty="0"/>
              <a:t>Genitals :-</a:t>
            </a:r>
            <a:r>
              <a:rPr lang="en-US" dirty="0"/>
              <a:t>the parts of our bodies that define our sex. They are part of sexual pleasure and reproduction.</a:t>
            </a:r>
          </a:p>
        </p:txBody>
      </p:sp>
    </p:spTree>
    <p:extLst>
      <p:ext uri="{BB962C8B-B14F-4D97-AF65-F5344CB8AC3E}">
        <p14:creationId xmlns:p14="http://schemas.microsoft.com/office/powerpoint/2010/main" val="183683848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1107581"/>
          </a:xfrm>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Acute explosion or crisis phase</a:t>
            </a:r>
          </a:p>
        </p:txBody>
      </p:sp>
      <p:sp>
        <p:nvSpPr>
          <p:cNvPr id="3" name="Content Placeholder 2"/>
          <p:cNvSpPr>
            <a:spLocks noGrp="1"/>
          </p:cNvSpPr>
          <p:nvPr>
            <p:ph idx="1"/>
          </p:nvPr>
        </p:nvSpPr>
        <p:spPr>
          <a:xfrm>
            <a:off x="0" y="1107582"/>
            <a:ext cx="11353800" cy="5750417"/>
          </a:xfrm>
        </p:spPr>
        <p:txBody>
          <a:bodyPr>
            <a:normAutofit/>
          </a:bodyPr>
          <a:lstStyle/>
          <a:p>
            <a:pPr marL="0" lvl="0" indent="0" fontAlgn="base">
              <a:buNone/>
            </a:pPr>
            <a:endParaRPr lang="en-US" dirty="0"/>
          </a:p>
          <a:p>
            <a:pPr lvl="1" fontAlgn="base"/>
            <a:r>
              <a:rPr lang="en-US" sz="2800" dirty="0">
                <a:latin typeface="Tahoma" panose="020B0604030504040204" pitchFamily="34" charset="0"/>
                <a:ea typeface="Tahoma" panose="020B0604030504040204" pitchFamily="34" charset="0"/>
                <a:cs typeface="Tahoma" panose="020B0604030504040204" pitchFamily="34" charset="0"/>
              </a:rPr>
              <a:t>There is an eruption of violence by the perpetrator at this stage. </a:t>
            </a:r>
          </a:p>
          <a:p>
            <a:pPr lvl="1" fontAlgn="base"/>
            <a:r>
              <a:rPr lang="en-US" sz="2800" dirty="0">
                <a:latin typeface="Tahoma" panose="020B0604030504040204" pitchFamily="34" charset="0"/>
                <a:ea typeface="Tahoma" panose="020B0604030504040204" pitchFamily="34" charset="0"/>
                <a:cs typeface="Tahoma" panose="020B0604030504040204" pitchFamily="34" charset="0"/>
              </a:rPr>
              <a:t>This is the explosive of violence and there is harming of the victim by the abuser </a:t>
            </a:r>
          </a:p>
          <a:p>
            <a:pPr lvl="1" fontAlgn="base"/>
            <a:r>
              <a:rPr lang="en-US" sz="2800" dirty="0">
                <a:latin typeface="Tahoma" panose="020B0604030504040204" pitchFamily="34" charset="0"/>
                <a:ea typeface="Tahoma" panose="020B0604030504040204" pitchFamily="34" charset="0"/>
                <a:cs typeface="Tahoma" panose="020B0604030504040204" pitchFamily="34" charset="0"/>
              </a:rPr>
              <a:t>During this phase the victim may take actions that will shield her/him from the actions of the perpetrator such as accommodating the abusers demands, trying to escape etc. </a:t>
            </a:r>
          </a:p>
          <a:p>
            <a:r>
              <a:rPr lang="en-US" dirty="0">
                <a:latin typeface="Tahoma" panose="020B0604030504040204" pitchFamily="34" charset="0"/>
                <a:ea typeface="Tahoma" panose="020B0604030504040204" pitchFamily="34" charset="0"/>
                <a:cs typeface="Tahoma" panose="020B0604030504040204" pitchFamily="34" charset="0"/>
              </a:rPr>
              <a:t>The aggressor may perpetrate other form of violence or anger expressions other than physical harms such as use of verbal abuse, social humiliation, destruction of property, shattering of glasses, breaking of utensils, slamming closed doors, kicking water tanks, chasing animals for no reasons </a:t>
            </a:r>
            <a:r>
              <a:rPr lang="en-US" dirty="0" err="1">
                <a:latin typeface="Tahoma" panose="020B0604030504040204" pitchFamily="34" charset="0"/>
                <a:ea typeface="Tahoma" panose="020B0604030504040204" pitchFamily="34" charset="0"/>
                <a:cs typeface="Tahoma" panose="020B0604030504040204" pitchFamily="34" charset="0"/>
              </a:rPr>
              <a:t>etc</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4319227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353800" cy="643944"/>
          </a:xfrm>
        </p:spPr>
        <p:txBody>
          <a:bodyPr>
            <a:normAutofit fontScale="90000"/>
          </a:bodyPr>
          <a:lstStyle/>
          <a:p>
            <a:r>
              <a:rPr lang="en-US" sz="4900" b="1" dirty="0" smtClean="0">
                <a:latin typeface="Tahoma" panose="020B0604030504040204" pitchFamily="34" charset="0"/>
                <a:ea typeface="Tahoma" panose="020B0604030504040204" pitchFamily="34" charset="0"/>
                <a:cs typeface="Tahoma" panose="020B0604030504040204" pitchFamily="34" charset="0"/>
              </a:rPr>
              <a:t/>
            </a:r>
            <a:br>
              <a:rPr lang="en-US" sz="4900" b="1" dirty="0" smtClean="0">
                <a:latin typeface="Tahoma" panose="020B0604030504040204" pitchFamily="34" charset="0"/>
                <a:ea typeface="Tahoma" panose="020B0604030504040204" pitchFamily="34" charset="0"/>
                <a:cs typeface="Tahoma" panose="020B0604030504040204" pitchFamily="34" charset="0"/>
              </a:rPr>
            </a:br>
            <a:r>
              <a:rPr lang="en-US" sz="4900" b="1" dirty="0" smtClean="0">
                <a:latin typeface="Tahoma" panose="020B0604030504040204" pitchFamily="34" charset="0"/>
                <a:ea typeface="Tahoma" panose="020B0604030504040204" pitchFamily="34" charset="0"/>
                <a:cs typeface="Tahoma" panose="020B0604030504040204" pitchFamily="34" charset="0"/>
              </a:rPr>
              <a:t>Calm </a:t>
            </a:r>
            <a:r>
              <a:rPr lang="en-US" sz="4900" b="1" dirty="0">
                <a:latin typeface="Tahoma" panose="020B0604030504040204" pitchFamily="34" charset="0"/>
                <a:ea typeface="Tahoma" panose="020B0604030504040204" pitchFamily="34" charset="0"/>
                <a:cs typeface="Tahoma" panose="020B0604030504040204" pitchFamily="34" charset="0"/>
              </a:rPr>
              <a:t>or honeymoon phase:- </a:t>
            </a:r>
            <a:r>
              <a:rPr lang="en-US" dirty="0"/>
              <a:t/>
            </a:r>
            <a:br>
              <a:rPr lang="en-US" dirty="0"/>
            </a:br>
            <a:endParaRPr lang="en-US" dirty="0"/>
          </a:p>
        </p:txBody>
      </p:sp>
      <p:sp>
        <p:nvSpPr>
          <p:cNvPr id="3" name="Content Placeholder 2"/>
          <p:cNvSpPr>
            <a:spLocks noGrp="1"/>
          </p:cNvSpPr>
          <p:nvPr>
            <p:ph idx="1"/>
          </p:nvPr>
        </p:nvSpPr>
        <p:spPr>
          <a:xfrm>
            <a:off x="0" y="643944"/>
            <a:ext cx="11353800" cy="6214056"/>
          </a:xfrm>
        </p:spPr>
        <p:txBody>
          <a:bodyPr>
            <a:normAutofit/>
          </a:bodyPr>
          <a:lstStyle/>
          <a:p>
            <a:pPr lvl="1" fontAlgn="base"/>
            <a:r>
              <a:rPr lang="en-US" sz="3200" dirty="0" smtClean="0">
                <a:latin typeface="Tahoma" panose="020B0604030504040204" pitchFamily="34" charset="0"/>
                <a:ea typeface="Tahoma" panose="020B0604030504040204" pitchFamily="34" charset="0"/>
                <a:cs typeface="Tahoma" panose="020B0604030504040204" pitchFamily="34" charset="0"/>
              </a:rPr>
              <a:t>This </a:t>
            </a:r>
            <a:r>
              <a:rPr lang="en-US" sz="3200" dirty="0">
                <a:latin typeface="Tahoma" panose="020B0604030504040204" pitchFamily="34" charset="0"/>
                <a:ea typeface="Tahoma" panose="020B0604030504040204" pitchFamily="34" charset="0"/>
                <a:cs typeface="Tahoma" panose="020B0604030504040204" pitchFamily="34" charset="0"/>
              </a:rPr>
              <a:t>phase occurs after the acute phase where the abuser feels sorry and remorseful for his/her actions. </a:t>
            </a:r>
          </a:p>
          <a:p>
            <a:pPr lvl="1" fontAlgn="base"/>
            <a:r>
              <a:rPr lang="en-US" sz="3200" dirty="0">
                <a:latin typeface="Tahoma" panose="020B0604030504040204" pitchFamily="34" charset="0"/>
                <a:ea typeface="Tahoma" panose="020B0604030504040204" pitchFamily="34" charset="0"/>
                <a:cs typeface="Tahoma" panose="020B0604030504040204" pitchFamily="34" charset="0"/>
              </a:rPr>
              <a:t>The perpetrator becomes apologetic and may ask for forgiveness. </a:t>
            </a:r>
          </a:p>
          <a:p>
            <a:pPr lvl="1" fontAlgn="base"/>
            <a:r>
              <a:rPr lang="en-US" sz="3200" dirty="0">
                <a:latin typeface="Tahoma" panose="020B0604030504040204" pitchFamily="34" charset="0"/>
                <a:ea typeface="Tahoma" panose="020B0604030504040204" pitchFamily="34" charset="0"/>
                <a:cs typeface="Tahoma" panose="020B0604030504040204" pitchFamily="34" charset="0"/>
              </a:rPr>
              <a:t>The victim may become excessively remorseful and the victim may start to feel guilty as the one who is the problem. </a:t>
            </a:r>
          </a:p>
          <a:p>
            <a:pPr lvl="1" fontAlgn="base"/>
            <a:r>
              <a:rPr lang="en-US" sz="3200" dirty="0">
                <a:latin typeface="Tahoma" panose="020B0604030504040204" pitchFamily="34" charset="0"/>
                <a:ea typeface="Tahoma" panose="020B0604030504040204" pitchFamily="34" charset="0"/>
                <a:cs typeface="Tahoma" panose="020B0604030504040204" pitchFamily="34" charset="0"/>
              </a:rPr>
              <a:t>The perpetrator may become more caring to the victim and may even buy gifts as make up for the abuse. </a:t>
            </a:r>
          </a:p>
          <a:p>
            <a:pPr lvl="1" fontAlgn="base"/>
            <a:r>
              <a:rPr lang="en-US" sz="3200" dirty="0">
                <a:latin typeface="Tahoma" panose="020B0604030504040204" pitchFamily="34" charset="0"/>
                <a:ea typeface="Tahoma" panose="020B0604030504040204" pitchFamily="34" charset="0"/>
                <a:cs typeface="Tahoma" panose="020B0604030504040204" pitchFamily="34" charset="0"/>
              </a:rPr>
              <a:t>The perpetrator starts to beg for forgiveness, promising not to repeat it again. </a:t>
            </a:r>
          </a:p>
          <a:p>
            <a:pPr lvl="1" fontAlgn="base"/>
            <a:r>
              <a:rPr lang="en-US" sz="3200" dirty="0">
                <a:latin typeface="Tahoma" panose="020B0604030504040204" pitchFamily="34" charset="0"/>
                <a:ea typeface="Tahoma" panose="020B0604030504040204" pitchFamily="34" charset="0"/>
                <a:cs typeface="Tahoma" panose="020B0604030504040204" pitchFamily="34" charset="0"/>
              </a:rPr>
              <a:t>The perpetrator may accuse the victim for causing the abuse  </a:t>
            </a:r>
          </a:p>
          <a:p>
            <a:endParaRPr lang="en-US" dirty="0"/>
          </a:p>
        </p:txBody>
      </p:sp>
    </p:spTree>
    <p:extLst>
      <p:ext uri="{BB962C8B-B14F-4D97-AF65-F5344CB8AC3E}">
        <p14:creationId xmlns:p14="http://schemas.microsoft.com/office/powerpoint/2010/main" val="330731827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1081824"/>
          </a:xfrm>
        </p:spPr>
        <p:txBody>
          <a:bodyPr>
            <a:normAutofit fontScale="90000"/>
          </a:bodyPr>
          <a:lstStyle/>
          <a:p>
            <a:r>
              <a:rPr lang="en-US" b="1" dirty="0" smtClean="0"/>
              <a:t/>
            </a:r>
            <a:br>
              <a:rPr lang="en-US" b="1" dirty="0" smtClean="0"/>
            </a:br>
            <a:r>
              <a:rPr lang="en-US" b="1" dirty="0" smtClean="0">
                <a:latin typeface="Tahoma" panose="020B0604030504040204" pitchFamily="34" charset="0"/>
                <a:ea typeface="Tahoma" panose="020B0604030504040204" pitchFamily="34" charset="0"/>
                <a:cs typeface="Tahoma" panose="020B0604030504040204" pitchFamily="34" charset="0"/>
              </a:rPr>
              <a:t>Ways </a:t>
            </a:r>
            <a:r>
              <a:rPr lang="en-US" b="1" dirty="0">
                <a:latin typeface="Tahoma" panose="020B0604030504040204" pitchFamily="34" charset="0"/>
                <a:ea typeface="Tahoma" panose="020B0604030504040204" pitchFamily="34" charset="0"/>
                <a:cs typeface="Tahoma" panose="020B0604030504040204" pitchFamily="34" charset="0"/>
              </a:rPr>
              <a:t>of addressing and preventing gender based violence:- </a:t>
            </a:r>
            <a:r>
              <a:rPr lang="en-US" dirty="0"/>
              <a:t/>
            </a:r>
            <a:br>
              <a:rPr lang="en-US" dirty="0"/>
            </a:br>
            <a:endParaRPr lang="en-US" dirty="0"/>
          </a:p>
        </p:txBody>
      </p:sp>
      <p:sp>
        <p:nvSpPr>
          <p:cNvPr id="3" name="Content Placeholder 2"/>
          <p:cNvSpPr>
            <a:spLocks noGrp="1"/>
          </p:cNvSpPr>
          <p:nvPr>
            <p:ph idx="1"/>
          </p:nvPr>
        </p:nvSpPr>
        <p:spPr>
          <a:xfrm>
            <a:off x="0" y="1081826"/>
            <a:ext cx="11353800" cy="5776174"/>
          </a:xfrm>
        </p:spPr>
        <p:txBody>
          <a:bodyPr>
            <a:normAutofit fontScale="62500" lnSpcReduction="20000"/>
          </a:bodyPr>
          <a:lstStyle/>
          <a:p>
            <a:pPr lvl="0" fontAlgn="base"/>
            <a:r>
              <a:rPr lang="en-US" sz="4000" dirty="0" smtClean="0">
                <a:latin typeface="Tahoma" panose="020B0604030504040204" pitchFamily="34" charset="0"/>
                <a:ea typeface="Tahoma" panose="020B0604030504040204" pitchFamily="34" charset="0"/>
                <a:cs typeface="Tahoma" panose="020B0604030504040204" pitchFamily="34" charset="0"/>
              </a:rPr>
              <a:t>Enforcing </a:t>
            </a:r>
            <a:r>
              <a:rPr lang="en-US" sz="4000" dirty="0">
                <a:latin typeface="Tahoma" panose="020B0604030504040204" pitchFamily="34" charset="0"/>
                <a:ea typeface="Tahoma" panose="020B0604030504040204" pitchFamily="34" charset="0"/>
                <a:cs typeface="Tahoma" panose="020B0604030504040204" pitchFamily="34" charset="0"/>
              </a:rPr>
              <a:t>gender related laws and policies-This include prosecuting those who do not adhere to the set laws. </a:t>
            </a:r>
          </a:p>
          <a:p>
            <a:pPr lvl="0" fontAlgn="base"/>
            <a:r>
              <a:rPr lang="en-US" sz="4000" dirty="0">
                <a:latin typeface="Tahoma" panose="020B0604030504040204" pitchFamily="34" charset="0"/>
                <a:ea typeface="Tahoma" panose="020B0604030504040204" pitchFamily="34" charset="0"/>
                <a:cs typeface="Tahoma" panose="020B0604030504040204" pitchFamily="34" charset="0"/>
              </a:rPr>
              <a:t>Creating public awareness on gender issues through:- </a:t>
            </a:r>
          </a:p>
          <a:p>
            <a:pPr lvl="0" fontAlgn="base"/>
            <a:r>
              <a:rPr lang="en-US" sz="4000" dirty="0" smtClean="0">
                <a:latin typeface="Tahoma" panose="020B0604030504040204" pitchFamily="34" charset="0"/>
                <a:ea typeface="Tahoma" panose="020B0604030504040204" pitchFamily="34" charset="0"/>
                <a:cs typeface="Tahoma" panose="020B0604030504040204" pitchFamily="34" charset="0"/>
              </a:rPr>
              <a:t>     Advocacy </a:t>
            </a:r>
            <a:endParaRPr lang="en-US" sz="4000" dirty="0">
              <a:latin typeface="Tahoma" panose="020B0604030504040204" pitchFamily="34" charset="0"/>
              <a:ea typeface="Tahoma" panose="020B0604030504040204" pitchFamily="34" charset="0"/>
              <a:cs typeface="Tahoma" panose="020B0604030504040204" pitchFamily="34" charset="0"/>
            </a:endParaRPr>
          </a:p>
          <a:p>
            <a:pPr lvl="1" fontAlgn="base"/>
            <a:r>
              <a:rPr lang="en-US" sz="4000" dirty="0">
                <a:latin typeface="Tahoma" panose="020B0604030504040204" pitchFamily="34" charset="0"/>
                <a:ea typeface="Tahoma" panose="020B0604030504040204" pitchFamily="34" charset="0"/>
                <a:cs typeface="Tahoma" panose="020B0604030504040204" pitchFamily="34" charset="0"/>
              </a:rPr>
              <a:t>Campaigns </a:t>
            </a:r>
          </a:p>
          <a:p>
            <a:pPr lvl="1" fontAlgn="base"/>
            <a:r>
              <a:rPr lang="en-US" sz="4000" dirty="0">
                <a:latin typeface="Tahoma" panose="020B0604030504040204" pitchFamily="34" charset="0"/>
                <a:ea typeface="Tahoma" panose="020B0604030504040204" pitchFamily="34" charset="0"/>
                <a:cs typeface="Tahoma" panose="020B0604030504040204" pitchFamily="34" charset="0"/>
              </a:rPr>
              <a:t>Public </a:t>
            </a:r>
            <a:r>
              <a:rPr lang="en-US" sz="4000" dirty="0" err="1">
                <a:latin typeface="Tahoma" panose="020B0604030504040204" pitchFamily="34" charset="0"/>
                <a:ea typeface="Tahoma" panose="020B0604030504040204" pitchFamily="34" charset="0"/>
                <a:cs typeface="Tahoma" panose="020B0604030504040204" pitchFamily="34" charset="0"/>
              </a:rPr>
              <a:t>barazas</a:t>
            </a:r>
            <a:r>
              <a:rPr lang="en-US" sz="4000" dirty="0">
                <a:latin typeface="Tahoma" panose="020B0604030504040204" pitchFamily="34" charset="0"/>
                <a:ea typeface="Tahoma" panose="020B0604030504040204" pitchFamily="34" charset="0"/>
                <a:cs typeface="Tahoma" panose="020B0604030504040204" pitchFamily="34" charset="0"/>
              </a:rPr>
              <a:t> </a:t>
            </a:r>
          </a:p>
          <a:p>
            <a:pPr lvl="0" fontAlgn="base"/>
            <a:r>
              <a:rPr lang="en-US" sz="4000" dirty="0">
                <a:latin typeface="Tahoma" panose="020B0604030504040204" pitchFamily="34" charset="0"/>
                <a:ea typeface="Tahoma" panose="020B0604030504040204" pitchFamily="34" charset="0"/>
                <a:cs typeface="Tahoma" panose="020B0604030504040204" pitchFamily="34" charset="0"/>
              </a:rPr>
              <a:t>Promoting women empowerment </a:t>
            </a:r>
          </a:p>
          <a:p>
            <a:pPr lvl="0" fontAlgn="base"/>
            <a:r>
              <a:rPr lang="en-US" sz="4000" dirty="0">
                <a:latin typeface="Tahoma" panose="020B0604030504040204" pitchFamily="34" charset="0"/>
                <a:ea typeface="Tahoma" panose="020B0604030504040204" pitchFamily="34" charset="0"/>
                <a:cs typeface="Tahoma" panose="020B0604030504040204" pitchFamily="34" charset="0"/>
              </a:rPr>
              <a:t>Forging and strengthening partnership on matters relating to gender issues </a:t>
            </a:r>
          </a:p>
          <a:p>
            <a:pPr lvl="0" fontAlgn="base"/>
            <a:r>
              <a:rPr lang="en-US" sz="4000" dirty="0">
                <a:latin typeface="Tahoma" panose="020B0604030504040204" pitchFamily="34" charset="0"/>
                <a:ea typeface="Tahoma" panose="020B0604030504040204" pitchFamily="34" charset="0"/>
                <a:cs typeface="Tahoma" panose="020B0604030504040204" pitchFamily="34" charset="0"/>
              </a:rPr>
              <a:t>Lobbying for political and social support from individuals and authority with power on gender related issues </a:t>
            </a:r>
          </a:p>
          <a:p>
            <a:pPr lvl="0" fontAlgn="base"/>
            <a:r>
              <a:rPr lang="en-US" sz="4000" dirty="0">
                <a:latin typeface="Tahoma" panose="020B0604030504040204" pitchFamily="34" charset="0"/>
                <a:ea typeface="Tahoma" panose="020B0604030504040204" pitchFamily="34" charset="0"/>
                <a:cs typeface="Tahoma" panose="020B0604030504040204" pitchFamily="34" charset="0"/>
              </a:rPr>
              <a:t>Ensuring </a:t>
            </a:r>
            <a:r>
              <a:rPr lang="en-US" sz="4000" dirty="0" err="1">
                <a:latin typeface="Tahoma" panose="020B0604030504040204" pitchFamily="34" charset="0"/>
                <a:ea typeface="Tahoma" panose="020B0604030504040204" pitchFamily="34" charset="0"/>
                <a:cs typeface="Tahoma" panose="020B0604030504040204" pitchFamily="34" charset="0"/>
              </a:rPr>
              <a:t>multisectoral</a:t>
            </a:r>
            <a:r>
              <a:rPr lang="en-US" sz="4000" dirty="0">
                <a:latin typeface="Tahoma" panose="020B0604030504040204" pitchFamily="34" charset="0"/>
                <a:ea typeface="Tahoma" panose="020B0604030504040204" pitchFamily="34" charset="0"/>
                <a:cs typeface="Tahoma" panose="020B0604030504040204" pitchFamily="34" charset="0"/>
              </a:rPr>
              <a:t> collaboration  </a:t>
            </a:r>
          </a:p>
          <a:p>
            <a:pPr lvl="0" fontAlgn="base"/>
            <a:r>
              <a:rPr lang="en-US" sz="4000" dirty="0">
                <a:latin typeface="Tahoma" panose="020B0604030504040204" pitchFamily="34" charset="0"/>
                <a:ea typeface="Tahoma" panose="020B0604030504040204" pitchFamily="34" charset="0"/>
                <a:cs typeface="Tahoma" panose="020B0604030504040204" pitchFamily="34" charset="0"/>
              </a:rPr>
              <a:t>Promoting community participation on gender issues </a:t>
            </a:r>
          </a:p>
          <a:p>
            <a:pPr lvl="0" fontAlgn="base"/>
            <a:r>
              <a:rPr lang="en-US" sz="4000" dirty="0">
                <a:latin typeface="Tahoma" panose="020B0604030504040204" pitchFamily="34" charset="0"/>
                <a:ea typeface="Tahoma" panose="020B0604030504040204" pitchFamily="34" charset="0"/>
                <a:cs typeface="Tahoma" panose="020B0604030504040204" pitchFamily="34" charset="0"/>
              </a:rPr>
              <a:t>Through resource mobilization to assist in combating gender based violence </a:t>
            </a:r>
          </a:p>
          <a:p>
            <a:pPr marL="0" indent="0">
              <a:buNone/>
            </a:pPr>
            <a:r>
              <a:rPr lang="en-US" dirty="0" smtClean="0"/>
              <a:t> </a:t>
            </a:r>
            <a:r>
              <a:rPr lang="en-US" b="1" dirty="0" smtClean="0"/>
              <a:t> </a:t>
            </a:r>
            <a:endParaRPr lang="en-US" dirty="0"/>
          </a:p>
          <a:p>
            <a:endParaRPr lang="en-US" dirty="0"/>
          </a:p>
        </p:txBody>
      </p:sp>
    </p:spTree>
    <p:extLst>
      <p:ext uri="{BB962C8B-B14F-4D97-AF65-F5344CB8AC3E}">
        <p14:creationId xmlns:p14="http://schemas.microsoft.com/office/powerpoint/2010/main" val="418624020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605306"/>
          </a:xfrm>
        </p:spPr>
        <p:txBody>
          <a:bodyPr>
            <a:normAutofit fontScale="90000"/>
          </a:bodyPr>
          <a:lstStyle/>
          <a:p>
            <a:r>
              <a:rPr lang="en-US" dirty="0" smtClean="0"/>
              <a:t>CT</a:t>
            </a:r>
            <a:endParaRPr lang="en-US" dirty="0"/>
          </a:p>
        </p:txBody>
      </p:sp>
      <p:sp>
        <p:nvSpPr>
          <p:cNvPr id="3" name="Content Placeholder 2"/>
          <p:cNvSpPr>
            <a:spLocks noGrp="1"/>
          </p:cNvSpPr>
          <p:nvPr>
            <p:ph idx="1"/>
          </p:nvPr>
        </p:nvSpPr>
        <p:spPr>
          <a:xfrm>
            <a:off x="0" y="721216"/>
            <a:ext cx="11353800" cy="6136783"/>
          </a:xfrm>
        </p:spPr>
        <p:txBody>
          <a:bodyPr>
            <a:normAutofit fontScale="85000" lnSpcReduction="10000"/>
          </a:bodyPr>
          <a:lstStyle/>
          <a:p>
            <a:pPr lvl="0" fontAlgn="base"/>
            <a:r>
              <a:rPr lang="en-US" dirty="0">
                <a:latin typeface="Tahoma" panose="020B0604030504040204" pitchFamily="34" charset="0"/>
                <a:ea typeface="Tahoma" panose="020B0604030504040204" pitchFamily="34" charset="0"/>
                <a:cs typeface="Tahoma" panose="020B0604030504040204" pitchFamily="34" charset="0"/>
              </a:rPr>
              <a:t>Organizing community dialogue forums on how to combat gender based violence </a:t>
            </a:r>
          </a:p>
          <a:p>
            <a:pPr lvl="0" fontAlgn="base"/>
            <a:r>
              <a:rPr lang="en-US" dirty="0">
                <a:latin typeface="Tahoma" panose="020B0604030504040204" pitchFamily="34" charset="0"/>
                <a:ea typeface="Tahoma" panose="020B0604030504040204" pitchFamily="34" charset="0"/>
                <a:cs typeface="Tahoma" panose="020B0604030504040204" pitchFamily="34" charset="0"/>
              </a:rPr>
              <a:t>Mobilize support for civic education on gender based violence </a:t>
            </a:r>
          </a:p>
          <a:p>
            <a:pPr lvl="0" fontAlgn="base"/>
            <a:r>
              <a:rPr lang="en-US" dirty="0">
                <a:latin typeface="Tahoma" panose="020B0604030504040204" pitchFamily="34" charset="0"/>
                <a:ea typeface="Tahoma" panose="020B0604030504040204" pitchFamily="34" charset="0"/>
                <a:cs typeface="Tahoma" panose="020B0604030504040204" pitchFamily="34" charset="0"/>
              </a:rPr>
              <a:t>Promoting girl and boy child education </a:t>
            </a:r>
          </a:p>
          <a:p>
            <a:pPr lvl="0" fontAlgn="base"/>
            <a:r>
              <a:rPr lang="en-US" dirty="0">
                <a:latin typeface="Tahoma" panose="020B0604030504040204" pitchFamily="34" charset="0"/>
                <a:ea typeface="Tahoma" panose="020B0604030504040204" pitchFamily="34" charset="0"/>
                <a:cs typeface="Tahoma" panose="020B0604030504040204" pitchFamily="34" charset="0"/>
              </a:rPr>
              <a:t>Discourage harmful cultural practices such as early marriages, wife inheritance</a:t>
            </a:r>
          </a:p>
          <a:p>
            <a:pPr lvl="0" fontAlgn="base"/>
            <a:r>
              <a:rPr lang="en-US" dirty="0">
                <a:latin typeface="Tahoma" panose="020B0604030504040204" pitchFamily="34" charset="0"/>
                <a:ea typeface="Tahoma" panose="020B0604030504040204" pitchFamily="34" charset="0"/>
                <a:cs typeface="Tahoma" panose="020B0604030504040204" pitchFamily="34" charset="0"/>
              </a:rPr>
              <a:t>  Enhance capacity building for policy makers on gender related policies</a:t>
            </a:r>
          </a:p>
          <a:p>
            <a:pPr lvl="0" fontAlgn="base"/>
            <a:r>
              <a:rPr lang="en-US" dirty="0">
                <a:latin typeface="Tahoma" panose="020B0604030504040204" pitchFamily="34" charset="0"/>
                <a:ea typeface="Tahoma" panose="020B0604030504040204" pitchFamily="34" charset="0"/>
                <a:cs typeface="Tahoma" panose="020B0604030504040204" pitchFamily="34" charset="0"/>
              </a:rPr>
              <a:t> Creating safe avenues for survivors of gender based violence. </a:t>
            </a:r>
          </a:p>
          <a:p>
            <a:pPr lvl="0" fontAlgn="base"/>
            <a:r>
              <a:rPr lang="en-US" dirty="0">
                <a:latin typeface="Tahoma" panose="020B0604030504040204" pitchFamily="34" charset="0"/>
                <a:ea typeface="Tahoma" panose="020B0604030504040204" pitchFamily="34" charset="0"/>
                <a:cs typeface="Tahoma" panose="020B0604030504040204" pitchFamily="34" charset="0"/>
              </a:rPr>
              <a:t>Collaborate and working closely with community groups such as women groups, men groups, and youth groups etc. </a:t>
            </a:r>
          </a:p>
          <a:p>
            <a:pPr lvl="0" fontAlgn="base"/>
            <a:r>
              <a:rPr lang="en-US" dirty="0">
                <a:latin typeface="Tahoma" panose="020B0604030504040204" pitchFamily="34" charset="0"/>
                <a:ea typeface="Tahoma" panose="020B0604030504040204" pitchFamily="34" charset="0"/>
                <a:cs typeface="Tahoma" panose="020B0604030504040204" pitchFamily="34" charset="0"/>
              </a:rPr>
              <a:t>Establishing job creation mechanisms and rehabilitation of drug addicts </a:t>
            </a:r>
          </a:p>
          <a:p>
            <a:pPr lvl="0" fontAlgn="base"/>
            <a:r>
              <a:rPr lang="en-US" dirty="0">
                <a:latin typeface="Tahoma" panose="020B0604030504040204" pitchFamily="34" charset="0"/>
                <a:ea typeface="Tahoma" panose="020B0604030504040204" pitchFamily="34" charset="0"/>
                <a:cs typeface="Tahoma" panose="020B0604030504040204" pitchFamily="34" charset="0"/>
              </a:rPr>
              <a:t>Promoting male involvement on gender issues </a:t>
            </a:r>
          </a:p>
          <a:p>
            <a:pPr lvl="0" fontAlgn="base"/>
            <a:r>
              <a:rPr lang="en-US" dirty="0">
                <a:latin typeface="Tahoma" panose="020B0604030504040204" pitchFamily="34" charset="0"/>
                <a:ea typeface="Tahoma" panose="020B0604030504040204" pitchFamily="34" charset="0"/>
                <a:cs typeface="Tahoma" panose="020B0604030504040204" pitchFamily="34" charset="0"/>
              </a:rPr>
              <a:t>Facilitating dialogue between men and women  </a:t>
            </a:r>
          </a:p>
          <a:p>
            <a:pPr lvl="0" fontAlgn="base"/>
            <a:r>
              <a:rPr lang="en-US" dirty="0">
                <a:latin typeface="Tahoma" panose="020B0604030504040204" pitchFamily="34" charset="0"/>
                <a:ea typeface="Tahoma" panose="020B0604030504040204" pitchFamily="34" charset="0"/>
                <a:cs typeface="Tahoma" panose="020B0604030504040204" pitchFamily="34" charset="0"/>
              </a:rPr>
              <a:t>Protect privacy and confidentiality </a:t>
            </a:r>
          </a:p>
          <a:p>
            <a:pPr lvl="0" fontAlgn="base"/>
            <a:r>
              <a:rPr lang="en-US" dirty="0">
                <a:latin typeface="Tahoma" panose="020B0604030504040204" pitchFamily="34" charset="0"/>
                <a:ea typeface="Tahoma" panose="020B0604030504040204" pitchFamily="34" charset="0"/>
                <a:cs typeface="Tahoma" panose="020B0604030504040204" pitchFamily="34" charset="0"/>
              </a:rPr>
              <a:t>Increase organizational capacity for institutions and agencies dealing with gender related programs. </a:t>
            </a:r>
          </a:p>
          <a:p>
            <a:pPr lvl="0" fontAlgn="base"/>
            <a:r>
              <a:rPr lang="en-US" dirty="0">
                <a:latin typeface="Tahoma" panose="020B0604030504040204" pitchFamily="34" charset="0"/>
                <a:ea typeface="Tahoma" panose="020B0604030504040204" pitchFamily="34" charset="0"/>
                <a:cs typeface="Tahoma" panose="020B0604030504040204" pitchFamily="34" charset="0"/>
              </a:rPr>
              <a:t>Creation of child support and protection programs. </a:t>
            </a:r>
          </a:p>
          <a:p>
            <a:endParaRPr lang="en-US" dirty="0"/>
          </a:p>
        </p:txBody>
      </p:sp>
    </p:spTree>
    <p:extLst>
      <p:ext uri="{BB962C8B-B14F-4D97-AF65-F5344CB8AC3E}">
        <p14:creationId xmlns:p14="http://schemas.microsoft.com/office/powerpoint/2010/main" val="94149498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797048" cy="1690688"/>
          </a:xfrm>
        </p:spPr>
        <p:txBody>
          <a:bodyPr>
            <a:normAutofit fontScale="90000"/>
          </a:bodyPr>
          <a:lstStyle/>
          <a:p>
            <a:r>
              <a:rPr lang="en-US" b="1" dirty="0">
                <a:latin typeface="Tahoma" panose="020B0604030504040204" pitchFamily="34" charset="0"/>
                <a:ea typeface="Tahoma" panose="020B0604030504040204" pitchFamily="34" charset="0"/>
                <a:cs typeface="Tahoma" panose="020B0604030504040204" pitchFamily="34" charset="0"/>
              </a:rPr>
              <a:t>SEXUAL VIOLENCE/RAPE/SEXUAL </a:t>
            </a:r>
            <a:r>
              <a:rPr lang="en-US" b="1" dirty="0" smtClean="0">
                <a:latin typeface="Tahoma" panose="020B0604030504040204" pitchFamily="34" charset="0"/>
                <a:ea typeface="Tahoma" panose="020B0604030504040204" pitchFamily="34" charset="0"/>
                <a:cs typeface="Tahoma" panose="020B0604030504040204" pitchFamily="34" charset="0"/>
              </a:rPr>
              <a:t>ASSAULT</a:t>
            </a:r>
            <a:r>
              <a:rPr lang="en-US" dirty="0" smtClean="0">
                <a:latin typeface="Tahoma" panose="020B0604030504040204" pitchFamily="34" charset="0"/>
                <a:ea typeface="Tahoma" panose="020B0604030504040204" pitchFamily="34" charset="0"/>
                <a:cs typeface="Tahoma" panose="020B0604030504040204" pitchFamily="34" charset="0"/>
              </a:rPr>
              <a:t> </a:t>
            </a:r>
            <a:r>
              <a:rPr lang="en-US" dirty="0"/>
              <a:t/>
            </a:r>
            <a:br>
              <a:rPr lang="en-US" dirty="0"/>
            </a:br>
            <a:endParaRPr lang="en-US" dirty="0"/>
          </a:p>
        </p:txBody>
      </p:sp>
      <p:sp>
        <p:nvSpPr>
          <p:cNvPr id="3" name="Content Placeholder 2"/>
          <p:cNvSpPr>
            <a:spLocks noGrp="1"/>
          </p:cNvSpPr>
          <p:nvPr>
            <p:ph idx="1"/>
          </p:nvPr>
        </p:nvSpPr>
        <p:spPr>
          <a:xfrm>
            <a:off x="0" y="965914"/>
            <a:ext cx="11353800" cy="5892085"/>
          </a:xfrm>
        </p:spPr>
        <p:txBody>
          <a:bodyPr>
            <a:normAutofit/>
          </a:bodyPr>
          <a:lstStyle/>
          <a:p>
            <a:pPr lvl="0" fontAlgn="base"/>
            <a:r>
              <a:rPr lang="en-US" sz="3200" b="1" dirty="0" smtClean="0">
                <a:latin typeface="Tahoma" panose="020B0604030504040204" pitchFamily="34" charset="0"/>
                <a:ea typeface="Tahoma" panose="020B0604030504040204" pitchFamily="34" charset="0"/>
                <a:cs typeface="Tahoma" panose="020B0604030504040204" pitchFamily="34" charset="0"/>
              </a:rPr>
              <a:t>Sexual </a:t>
            </a:r>
            <a:r>
              <a:rPr lang="en-US" sz="3200" b="1" dirty="0">
                <a:latin typeface="Tahoma" panose="020B0604030504040204" pitchFamily="34" charset="0"/>
                <a:ea typeface="Tahoma" panose="020B0604030504040204" pitchFamily="34" charset="0"/>
                <a:cs typeface="Tahoma" panose="020B0604030504040204" pitchFamily="34" charset="0"/>
              </a:rPr>
              <a:t>assault</a:t>
            </a:r>
            <a:r>
              <a:rPr lang="en-US" sz="3200" dirty="0">
                <a:latin typeface="Tahoma" panose="020B0604030504040204" pitchFamily="34" charset="0"/>
                <a:ea typeface="Tahoma" panose="020B0604030504040204" pitchFamily="34" charset="0"/>
                <a:cs typeface="Tahoma" panose="020B0604030504040204" pitchFamily="34" charset="0"/>
              </a:rPr>
              <a:t> refers to any sexual act performed by one (or more) person(s) on another without consent.  </a:t>
            </a:r>
          </a:p>
          <a:p>
            <a:pPr lvl="0" fontAlgn="base"/>
            <a:r>
              <a:rPr lang="en-US" sz="3200" dirty="0">
                <a:latin typeface="Tahoma" panose="020B0604030504040204" pitchFamily="34" charset="0"/>
                <a:ea typeface="Tahoma" panose="020B0604030504040204" pitchFamily="34" charset="0"/>
                <a:cs typeface="Tahoma" panose="020B0604030504040204" pitchFamily="34" charset="0"/>
              </a:rPr>
              <a:t>May include the use or threat of force. In some cases, the person does not give consent to have sex because he or she is unconscious or otherwise incapacitated.  </a:t>
            </a:r>
          </a:p>
          <a:p>
            <a:pPr lvl="0" fontAlgn="base"/>
            <a:r>
              <a:rPr lang="en-US" sz="3200" dirty="0">
                <a:latin typeface="Tahoma" panose="020B0604030504040204" pitchFamily="34" charset="0"/>
                <a:ea typeface="Tahoma" panose="020B0604030504040204" pitchFamily="34" charset="0"/>
                <a:cs typeface="Tahoma" panose="020B0604030504040204" pitchFamily="34" charset="0"/>
              </a:rPr>
              <a:t>A person may be raped by a stranger, an acquaintance or date, or a family member.  </a:t>
            </a:r>
          </a:p>
          <a:p>
            <a:r>
              <a:rPr lang="en-US" sz="3200" b="1" dirty="0">
                <a:latin typeface="Tahoma" panose="020B0604030504040204" pitchFamily="34" charset="0"/>
                <a:ea typeface="Tahoma" panose="020B0604030504040204" pitchFamily="34" charset="0"/>
                <a:cs typeface="Tahoma" panose="020B0604030504040204" pitchFamily="34" charset="0"/>
              </a:rPr>
              <a:t>Rape</a:t>
            </a:r>
            <a:r>
              <a:rPr lang="en-US" sz="3200" dirty="0">
                <a:latin typeface="Tahoma" panose="020B0604030504040204" pitchFamily="34" charset="0"/>
                <a:ea typeface="Tahoma" panose="020B0604030504040204" pitchFamily="34" charset="0"/>
                <a:cs typeface="Tahoma" panose="020B0604030504040204" pitchFamily="34" charset="0"/>
              </a:rPr>
              <a:t> is a legal term it refers to any penetration of a body orifice (mouth, vagina, or anus) involving force or the threat of force or incapacity (i.e., associated with young or old age, cognitive or physical disability, or drug or alcohol intoxication) without consent</a:t>
            </a:r>
          </a:p>
        </p:txBody>
      </p:sp>
    </p:spTree>
    <p:extLst>
      <p:ext uri="{BB962C8B-B14F-4D97-AF65-F5344CB8AC3E}">
        <p14:creationId xmlns:p14="http://schemas.microsoft.com/office/powerpoint/2010/main" val="311096685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927278"/>
          </a:xfrm>
        </p:spPr>
        <p:txBody>
          <a:bodyPr>
            <a:normAutofit fontScale="90000"/>
          </a:bodyPr>
          <a:lstStyle/>
          <a:p>
            <a:r>
              <a:rPr lang="en-US" b="1" dirty="0" smtClean="0">
                <a:latin typeface="Tahoma" panose="020B0604030504040204" pitchFamily="34" charset="0"/>
                <a:ea typeface="Tahoma" panose="020B0604030504040204" pitchFamily="34" charset="0"/>
                <a:cs typeface="Tahoma" panose="020B0604030504040204" pitchFamily="34" charset="0"/>
              </a:rPr>
              <a:t/>
            </a:r>
            <a:br>
              <a:rPr lang="en-US" b="1" dirty="0" smtClean="0">
                <a:latin typeface="Tahoma" panose="020B0604030504040204" pitchFamily="34" charset="0"/>
                <a:ea typeface="Tahoma" panose="020B0604030504040204" pitchFamily="34" charset="0"/>
                <a:cs typeface="Tahoma" panose="020B0604030504040204" pitchFamily="34" charset="0"/>
              </a:rPr>
            </a:br>
            <a:r>
              <a:rPr lang="en-US" b="1" dirty="0" smtClean="0">
                <a:latin typeface="Tahoma" panose="020B0604030504040204" pitchFamily="34" charset="0"/>
                <a:ea typeface="Tahoma" panose="020B0604030504040204" pitchFamily="34" charset="0"/>
                <a:cs typeface="Tahoma" panose="020B0604030504040204" pitchFamily="34" charset="0"/>
              </a:rPr>
              <a:t>Forms </a:t>
            </a:r>
            <a:r>
              <a:rPr lang="en-US" b="1" dirty="0">
                <a:latin typeface="Tahoma" panose="020B0604030504040204" pitchFamily="34" charset="0"/>
                <a:ea typeface="Tahoma" panose="020B0604030504040204" pitchFamily="34" charset="0"/>
                <a:cs typeface="Tahoma" panose="020B0604030504040204" pitchFamily="34" charset="0"/>
              </a:rPr>
              <a:t>of sexual violence: </a:t>
            </a:r>
            <a:r>
              <a:rPr lang="en-US" dirty="0"/>
              <a:t/>
            </a:r>
            <a:br>
              <a:rPr lang="en-US" dirty="0"/>
            </a:br>
            <a:endParaRPr lang="en-US" dirty="0"/>
          </a:p>
        </p:txBody>
      </p:sp>
      <p:sp>
        <p:nvSpPr>
          <p:cNvPr id="3" name="Content Placeholder 2"/>
          <p:cNvSpPr>
            <a:spLocks noGrp="1"/>
          </p:cNvSpPr>
          <p:nvPr>
            <p:ph idx="1"/>
          </p:nvPr>
        </p:nvSpPr>
        <p:spPr>
          <a:xfrm>
            <a:off x="0" y="631066"/>
            <a:ext cx="11353800" cy="6226934"/>
          </a:xfrm>
        </p:spPr>
        <p:txBody>
          <a:bodyPr>
            <a:normAutofit fontScale="77500" lnSpcReduction="20000"/>
          </a:bodyPr>
          <a:lstStyle/>
          <a:p>
            <a:pPr lvl="0" fontAlgn="base"/>
            <a:r>
              <a:rPr lang="en-US" dirty="0" smtClean="0">
                <a:latin typeface="Tahoma" panose="020B0604030504040204" pitchFamily="34" charset="0"/>
                <a:ea typeface="Tahoma" panose="020B0604030504040204" pitchFamily="34" charset="0"/>
                <a:cs typeface="Tahoma" panose="020B0604030504040204" pitchFamily="34" charset="0"/>
              </a:rPr>
              <a:t>Rape </a:t>
            </a:r>
            <a:endParaRPr lang="en-US" dirty="0">
              <a:latin typeface="Tahoma" panose="020B0604030504040204" pitchFamily="34" charset="0"/>
              <a:ea typeface="Tahoma" panose="020B0604030504040204" pitchFamily="34" charset="0"/>
              <a:cs typeface="Tahoma" panose="020B0604030504040204" pitchFamily="34" charset="0"/>
            </a:endParaRPr>
          </a:p>
          <a:p>
            <a:pPr lvl="0" fontAlgn="base"/>
            <a:r>
              <a:rPr lang="en-US" dirty="0">
                <a:latin typeface="Tahoma" panose="020B0604030504040204" pitchFamily="34" charset="0"/>
                <a:ea typeface="Tahoma" panose="020B0604030504040204" pitchFamily="34" charset="0"/>
                <a:cs typeface="Tahoma" panose="020B0604030504040204" pitchFamily="34" charset="0"/>
              </a:rPr>
              <a:t>Attempted rape </a:t>
            </a:r>
          </a:p>
          <a:p>
            <a:pPr lvl="0" fontAlgn="base"/>
            <a:r>
              <a:rPr lang="en-US" dirty="0">
                <a:latin typeface="Tahoma" panose="020B0604030504040204" pitchFamily="34" charset="0"/>
                <a:ea typeface="Tahoma" panose="020B0604030504040204" pitchFamily="34" charset="0"/>
                <a:cs typeface="Tahoma" panose="020B0604030504040204" pitchFamily="34" charset="0"/>
              </a:rPr>
              <a:t>Gang rape </a:t>
            </a:r>
          </a:p>
          <a:p>
            <a:pPr lvl="0" fontAlgn="base"/>
            <a:r>
              <a:rPr lang="en-US" dirty="0">
                <a:latin typeface="Tahoma" panose="020B0604030504040204" pitchFamily="34" charset="0"/>
                <a:ea typeface="Tahoma" panose="020B0604030504040204" pitchFamily="34" charset="0"/>
                <a:cs typeface="Tahoma" panose="020B0604030504040204" pitchFamily="34" charset="0"/>
              </a:rPr>
              <a:t>Defilement  </a:t>
            </a:r>
          </a:p>
          <a:p>
            <a:pPr lvl="0" fontAlgn="base"/>
            <a:r>
              <a:rPr lang="en-US" dirty="0">
                <a:latin typeface="Tahoma" panose="020B0604030504040204" pitchFamily="34" charset="0"/>
                <a:ea typeface="Tahoma" panose="020B0604030504040204" pitchFamily="34" charset="0"/>
                <a:cs typeface="Tahoma" panose="020B0604030504040204" pitchFamily="34" charset="0"/>
              </a:rPr>
              <a:t>Attempted defilement </a:t>
            </a:r>
          </a:p>
          <a:p>
            <a:pPr lvl="0" fontAlgn="base"/>
            <a:r>
              <a:rPr lang="en-US" dirty="0">
                <a:latin typeface="Tahoma" panose="020B0604030504040204" pitchFamily="34" charset="0"/>
                <a:ea typeface="Tahoma" panose="020B0604030504040204" pitchFamily="34" charset="0"/>
                <a:cs typeface="Tahoma" panose="020B0604030504040204" pitchFamily="34" charset="0"/>
              </a:rPr>
              <a:t>Indecent act </a:t>
            </a:r>
          </a:p>
          <a:p>
            <a:pPr lvl="0" fontAlgn="base"/>
            <a:r>
              <a:rPr lang="en-US" dirty="0">
                <a:latin typeface="Tahoma" panose="020B0604030504040204" pitchFamily="34" charset="0"/>
                <a:ea typeface="Tahoma" panose="020B0604030504040204" pitchFamily="34" charset="0"/>
                <a:cs typeface="Tahoma" panose="020B0604030504040204" pitchFamily="34" charset="0"/>
              </a:rPr>
              <a:t>Sexual assault  </a:t>
            </a:r>
          </a:p>
          <a:p>
            <a:pPr lvl="0" fontAlgn="base"/>
            <a:r>
              <a:rPr lang="en-US" dirty="0">
                <a:latin typeface="Tahoma" panose="020B0604030504040204" pitchFamily="34" charset="0"/>
                <a:ea typeface="Tahoma" panose="020B0604030504040204" pitchFamily="34" charset="0"/>
                <a:cs typeface="Tahoma" panose="020B0604030504040204" pitchFamily="34" charset="0"/>
              </a:rPr>
              <a:t>Incest by males and females </a:t>
            </a:r>
          </a:p>
          <a:p>
            <a:pPr lvl="0" fontAlgn="base"/>
            <a:r>
              <a:rPr lang="en-US" dirty="0">
                <a:latin typeface="Tahoma" panose="020B0604030504040204" pitchFamily="34" charset="0"/>
                <a:ea typeface="Tahoma" panose="020B0604030504040204" pitchFamily="34" charset="0"/>
                <a:cs typeface="Tahoma" panose="020B0604030504040204" pitchFamily="34" charset="0"/>
              </a:rPr>
              <a:t>Deliberate transmission of HIV and any other life threatening sexually transmissible infections </a:t>
            </a:r>
          </a:p>
          <a:p>
            <a:pPr lvl="0" fontAlgn="base"/>
            <a:r>
              <a:rPr lang="en-US" dirty="0">
                <a:latin typeface="Tahoma" panose="020B0604030504040204" pitchFamily="34" charset="0"/>
                <a:ea typeface="Tahoma" panose="020B0604030504040204" pitchFamily="34" charset="0"/>
                <a:cs typeface="Tahoma" panose="020B0604030504040204" pitchFamily="34" charset="0"/>
              </a:rPr>
              <a:t>Sexual offences relating to positions of authority and persons in positions of trust </a:t>
            </a:r>
          </a:p>
          <a:p>
            <a:pPr lvl="0" fontAlgn="base"/>
            <a:r>
              <a:rPr lang="en-US" dirty="0">
                <a:latin typeface="Tahoma" panose="020B0604030504040204" pitchFamily="34" charset="0"/>
                <a:ea typeface="Tahoma" panose="020B0604030504040204" pitchFamily="34" charset="0"/>
                <a:cs typeface="Tahoma" panose="020B0604030504040204" pitchFamily="34" charset="0"/>
              </a:rPr>
              <a:t>Forced fondling  </a:t>
            </a:r>
          </a:p>
          <a:p>
            <a:pPr lvl="0" fontAlgn="base"/>
            <a:r>
              <a:rPr lang="en-US" dirty="0">
                <a:latin typeface="Tahoma" panose="020B0604030504040204" pitchFamily="34" charset="0"/>
                <a:ea typeface="Tahoma" panose="020B0604030504040204" pitchFamily="34" charset="0"/>
                <a:cs typeface="Tahoma" panose="020B0604030504040204" pitchFamily="34" charset="0"/>
              </a:rPr>
              <a:t>Touching and verbal remarks   </a:t>
            </a:r>
          </a:p>
          <a:p>
            <a:pPr lvl="0" fontAlgn="base"/>
            <a:r>
              <a:rPr lang="en-US" dirty="0">
                <a:latin typeface="Tahoma" panose="020B0604030504040204" pitchFamily="34" charset="0"/>
                <a:ea typeface="Tahoma" panose="020B0604030504040204" pitchFamily="34" charset="0"/>
                <a:cs typeface="Tahoma" panose="020B0604030504040204" pitchFamily="34" charset="0"/>
              </a:rPr>
              <a:t>Molestation  </a:t>
            </a:r>
          </a:p>
          <a:p>
            <a:pPr lvl="0" fontAlgn="base"/>
            <a:r>
              <a:rPr lang="en-US" dirty="0">
                <a:latin typeface="Tahoma" panose="020B0604030504040204" pitchFamily="34" charset="0"/>
                <a:ea typeface="Tahoma" panose="020B0604030504040204" pitchFamily="34" charset="0"/>
                <a:cs typeface="Tahoma" panose="020B0604030504040204" pitchFamily="34" charset="0"/>
              </a:rPr>
              <a:t>Forced prostitution   </a:t>
            </a:r>
          </a:p>
          <a:p>
            <a:pPr lvl="0" fontAlgn="base"/>
            <a:r>
              <a:rPr lang="en-US" dirty="0">
                <a:latin typeface="Tahoma" panose="020B0604030504040204" pitchFamily="34" charset="0"/>
                <a:ea typeface="Tahoma" panose="020B0604030504040204" pitchFamily="34" charset="0"/>
                <a:cs typeface="Tahoma" panose="020B0604030504040204" pitchFamily="34" charset="0"/>
              </a:rPr>
              <a:t>Oral/genital  contact  or  fondling  of genitals and breasts  </a:t>
            </a:r>
          </a:p>
          <a:p>
            <a:pPr lvl="0" fontAlgn="base"/>
            <a:r>
              <a:rPr lang="en-US" dirty="0">
                <a:latin typeface="Tahoma" panose="020B0604030504040204" pitchFamily="34" charset="0"/>
                <a:ea typeface="Tahoma" panose="020B0604030504040204" pitchFamily="34" charset="0"/>
                <a:cs typeface="Tahoma" panose="020B0604030504040204" pitchFamily="34" charset="0"/>
              </a:rPr>
              <a:t>Female genital mutilation </a:t>
            </a:r>
          </a:p>
          <a:p>
            <a:endParaRPr lang="en-US" dirty="0"/>
          </a:p>
        </p:txBody>
      </p:sp>
    </p:spTree>
    <p:extLst>
      <p:ext uri="{BB962C8B-B14F-4D97-AF65-F5344CB8AC3E}">
        <p14:creationId xmlns:p14="http://schemas.microsoft.com/office/powerpoint/2010/main" val="378764315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708337"/>
          </a:xfrm>
        </p:spPr>
        <p:txBody>
          <a:bodyPr>
            <a:normAutofit fontScale="90000"/>
          </a:bodyPr>
          <a:lstStyle/>
          <a:p>
            <a:r>
              <a:rPr lang="en-US" b="1" dirty="0" smtClean="0"/>
              <a:t/>
            </a:r>
            <a:br>
              <a:rPr lang="en-US" b="1" dirty="0" smtClean="0"/>
            </a:br>
            <a:r>
              <a:rPr lang="en-US" b="1" dirty="0" smtClean="0">
                <a:latin typeface="Tahoma" panose="020B0604030504040204" pitchFamily="34" charset="0"/>
                <a:ea typeface="Tahoma" panose="020B0604030504040204" pitchFamily="34" charset="0"/>
                <a:cs typeface="Tahoma" panose="020B0604030504040204" pitchFamily="34" charset="0"/>
              </a:rPr>
              <a:t>Definition </a:t>
            </a:r>
            <a:r>
              <a:rPr lang="en-US" b="1" dirty="0">
                <a:latin typeface="Tahoma" panose="020B0604030504040204" pitchFamily="34" charset="0"/>
                <a:ea typeface="Tahoma" panose="020B0604030504040204" pitchFamily="34" charset="0"/>
                <a:cs typeface="Tahoma" panose="020B0604030504040204" pitchFamily="34" charset="0"/>
              </a:rPr>
              <a:t>of terms:</a:t>
            </a:r>
            <a:r>
              <a:rPr lang="en-US" b="1" dirty="0"/>
              <a:t> </a:t>
            </a:r>
            <a:r>
              <a:rPr lang="en-US" dirty="0"/>
              <a:t/>
            </a:r>
            <a:br>
              <a:rPr lang="en-US" dirty="0"/>
            </a:br>
            <a:endParaRPr lang="en-US" dirty="0"/>
          </a:p>
        </p:txBody>
      </p:sp>
      <p:sp>
        <p:nvSpPr>
          <p:cNvPr id="3" name="Content Placeholder 2"/>
          <p:cNvSpPr>
            <a:spLocks noGrp="1"/>
          </p:cNvSpPr>
          <p:nvPr>
            <p:ph idx="1"/>
          </p:nvPr>
        </p:nvSpPr>
        <p:spPr>
          <a:xfrm>
            <a:off x="0" y="708338"/>
            <a:ext cx="11353800" cy="6149662"/>
          </a:xfrm>
        </p:spPr>
        <p:txBody>
          <a:bodyPr>
            <a:normAutofit fontScale="85000" lnSpcReduction="20000"/>
          </a:bodyPr>
          <a:lstStyle/>
          <a:p>
            <a:pPr lvl="0" fontAlgn="base"/>
            <a:r>
              <a:rPr lang="en-US" b="1" dirty="0" smtClean="0">
                <a:latin typeface="Tahoma" panose="020B0604030504040204" pitchFamily="34" charset="0"/>
                <a:ea typeface="Tahoma" panose="020B0604030504040204" pitchFamily="34" charset="0"/>
                <a:cs typeface="Tahoma" panose="020B0604030504040204" pitchFamily="34" charset="0"/>
              </a:rPr>
              <a:t>Rape</a:t>
            </a:r>
            <a:r>
              <a:rPr lang="en-US" dirty="0">
                <a:latin typeface="Tahoma" panose="020B0604030504040204" pitchFamily="34" charset="0"/>
                <a:ea typeface="Tahoma" panose="020B0604030504040204" pitchFamily="34" charset="0"/>
                <a:cs typeface="Tahoma" panose="020B0604030504040204" pitchFamily="34" charset="0"/>
              </a:rPr>
              <a:t>: An act done which causes penetration of one person’s genital organs with the genital organs of another without their consent or where the consent is obtained by force, threats or intimidation of any kind.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Penetration</a:t>
            </a:r>
            <a:r>
              <a:rPr lang="en-US" dirty="0">
                <a:latin typeface="Tahoma" panose="020B0604030504040204" pitchFamily="34" charset="0"/>
                <a:ea typeface="Tahoma" panose="020B0604030504040204" pitchFamily="34" charset="0"/>
                <a:cs typeface="Tahoma" panose="020B0604030504040204" pitchFamily="34" charset="0"/>
              </a:rPr>
              <a:t>: Means partial or complete insertion of the genital organs of a person or an object into the genital organs of another person.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Defilement </a:t>
            </a:r>
            <a:r>
              <a:rPr lang="en-US" dirty="0">
                <a:latin typeface="Tahoma" panose="020B0604030504040204" pitchFamily="34" charset="0"/>
                <a:ea typeface="Tahoma" panose="020B0604030504040204" pitchFamily="34" charset="0"/>
                <a:cs typeface="Tahoma" panose="020B0604030504040204" pitchFamily="34" charset="0"/>
              </a:rPr>
              <a:t> : it is act  which  causes  penetration  of  a  child’s  genital  organs (child is any one below the age of 18 years).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Indecent Act</a:t>
            </a:r>
            <a:r>
              <a:rPr lang="en-US" dirty="0">
                <a:latin typeface="Tahoma" panose="020B0604030504040204" pitchFamily="34" charset="0"/>
                <a:ea typeface="Tahoma" panose="020B0604030504040204" pitchFamily="34" charset="0"/>
                <a:cs typeface="Tahoma" panose="020B0604030504040204" pitchFamily="34" charset="0"/>
              </a:rPr>
              <a:t>: it is any  unlawful  act which  causes  (</a:t>
            </a:r>
            <a:r>
              <a:rPr lang="en-US" dirty="0" err="1">
                <a:latin typeface="Tahoma" panose="020B0604030504040204" pitchFamily="34" charset="0"/>
                <a:ea typeface="Tahoma" panose="020B0604030504040204" pitchFamily="34" charset="0"/>
                <a:cs typeface="Tahoma" panose="020B0604030504040204" pitchFamily="34" charset="0"/>
              </a:rPr>
              <a:t>i</a:t>
            </a:r>
            <a:r>
              <a:rPr lang="en-US" dirty="0">
                <a:latin typeface="Tahoma" panose="020B0604030504040204" pitchFamily="34" charset="0"/>
                <a:ea typeface="Tahoma" panose="020B0604030504040204" pitchFamily="34" charset="0"/>
                <a:cs typeface="Tahoma" panose="020B0604030504040204" pitchFamily="34" charset="0"/>
              </a:rPr>
              <a:t>)  any  contact  between  the genital  organs  of  a  person,  his  or  her  breasts  and  buttocks with  that  of  another  person  (ii)  exposure  or  display  of  any pornographic material to any person against his or her will, but does not include an act that causes penetration, inappropriate text messages with sexual content against their will.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Sexual Assault</a:t>
            </a:r>
            <a:r>
              <a:rPr lang="en-US" dirty="0">
                <a:latin typeface="Tahoma" panose="020B0604030504040204" pitchFamily="34" charset="0"/>
                <a:ea typeface="Tahoma" panose="020B0604030504040204" pitchFamily="34" charset="0"/>
                <a:cs typeface="Tahoma" panose="020B0604030504040204" pitchFamily="34" charset="0"/>
              </a:rPr>
              <a:t>: it is unlawfully penetrating the organs of another person with  (</a:t>
            </a:r>
            <a:r>
              <a:rPr lang="en-US" dirty="0" err="1">
                <a:latin typeface="Tahoma" panose="020B0604030504040204" pitchFamily="34" charset="0"/>
                <a:ea typeface="Tahoma" panose="020B0604030504040204" pitchFamily="34" charset="0"/>
                <a:cs typeface="Tahoma" panose="020B0604030504040204" pitchFamily="34" charset="0"/>
              </a:rPr>
              <a:t>i</a:t>
            </a:r>
            <a:r>
              <a:rPr lang="en-US" dirty="0">
                <a:latin typeface="Tahoma" panose="020B0604030504040204" pitchFamily="34" charset="0"/>
                <a:ea typeface="Tahoma" panose="020B0604030504040204" pitchFamily="34" charset="0"/>
                <a:cs typeface="Tahoma" panose="020B0604030504040204" pitchFamily="34" charset="0"/>
              </a:rPr>
              <a:t>)  any  part  of  the  body  of  another  person  or  (ii)  an  object manipulated  by  another  person  or  that  person  except where it  is  done  for  professional  hygienic  or medical  purposes,  (iii) manipulating  any  part  of  one’s  body  or  the  body  of  another person so as to cause penetration of the genital organ into or by any part of the other person’s body. </a:t>
            </a:r>
          </a:p>
          <a:p>
            <a:pPr lvl="0" fontAlgn="base"/>
            <a:r>
              <a:rPr lang="en-US" b="1" dirty="0">
                <a:latin typeface="Tahoma" panose="020B0604030504040204" pitchFamily="34" charset="0"/>
                <a:ea typeface="Tahoma" panose="020B0604030504040204" pitchFamily="34" charset="0"/>
                <a:cs typeface="Tahoma" panose="020B0604030504040204" pitchFamily="34" charset="0"/>
              </a:rPr>
              <a:t>Incest</a:t>
            </a:r>
            <a:r>
              <a:rPr lang="en-US" dirty="0">
                <a:latin typeface="Tahoma" panose="020B0604030504040204" pitchFamily="34" charset="0"/>
                <a:ea typeface="Tahoma" panose="020B0604030504040204" pitchFamily="34" charset="0"/>
                <a:cs typeface="Tahoma" panose="020B0604030504040204" pitchFamily="34" charset="0"/>
              </a:rPr>
              <a:t>: it is an indecent act or an act which causes penetration, done by a person to a relative such as a brother, a sister, a mother, a father, an uncle, a cousin or a grandparent. </a:t>
            </a:r>
          </a:p>
          <a:p>
            <a:endParaRPr lang="en-US" dirty="0"/>
          </a:p>
        </p:txBody>
      </p:sp>
    </p:spTree>
    <p:extLst>
      <p:ext uri="{BB962C8B-B14F-4D97-AF65-F5344CB8AC3E}">
        <p14:creationId xmlns:p14="http://schemas.microsoft.com/office/powerpoint/2010/main" val="267156064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11629623" cy="901520"/>
          </a:xfrm>
        </p:spPr>
        <p:txBody>
          <a:bodyPr>
            <a:normAutofit fontScale="90000"/>
          </a:bodyPr>
          <a:lstStyle/>
          <a:p>
            <a:r>
              <a:rPr lang="en-US" b="1" dirty="0">
                <a:latin typeface="Tahoma" panose="020B0604030504040204" pitchFamily="34" charset="0"/>
                <a:ea typeface="Tahoma" panose="020B0604030504040204" pitchFamily="34" charset="0"/>
                <a:cs typeface="Tahoma" panose="020B0604030504040204" pitchFamily="34" charset="0"/>
              </a:rPr>
              <a:t>Management of a post rape victim/survivor: </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0" y="759854"/>
            <a:ext cx="11353800" cy="6098146"/>
          </a:xfrm>
        </p:spPr>
        <p:txBody>
          <a:bodyPr>
            <a:normAutofit fontScale="92500" lnSpcReduction="20000"/>
          </a:bodyPr>
          <a:lstStyle/>
          <a:p>
            <a:pPr marL="0" indent="0">
              <a:buNone/>
            </a:pPr>
            <a:r>
              <a:rPr lang="en-US" dirty="0" smtClean="0"/>
              <a:t> </a:t>
            </a:r>
            <a:endParaRPr lang="en-US" dirty="0"/>
          </a:p>
          <a:p>
            <a:pPr lvl="0" fontAlgn="base"/>
            <a:r>
              <a:rPr lang="en-US" sz="2600" dirty="0">
                <a:latin typeface="Tahoma" panose="020B0604030504040204" pitchFamily="34" charset="0"/>
                <a:ea typeface="Tahoma" panose="020B0604030504040204" pitchFamily="34" charset="0"/>
                <a:cs typeface="Tahoma" panose="020B0604030504040204" pitchFamily="34" charset="0"/>
              </a:rPr>
              <a:t>Rape survivors should be interviewed in a private room </a:t>
            </a:r>
          </a:p>
          <a:p>
            <a:pPr lvl="0" fontAlgn="base"/>
            <a:r>
              <a:rPr lang="en-US" sz="2600" dirty="0">
                <a:latin typeface="Tahoma" panose="020B0604030504040204" pitchFamily="34" charset="0"/>
                <a:ea typeface="Tahoma" panose="020B0604030504040204" pitchFamily="34" charset="0"/>
                <a:cs typeface="Tahoma" panose="020B0604030504040204" pitchFamily="34" charset="0"/>
              </a:rPr>
              <a:t>Obtain an informed consent. </a:t>
            </a:r>
          </a:p>
          <a:p>
            <a:pPr lvl="0" fontAlgn="base"/>
            <a:r>
              <a:rPr lang="en-US" sz="2600" b="1" dirty="0">
                <a:latin typeface="Tahoma" panose="020B0604030504040204" pitchFamily="34" charset="0"/>
                <a:ea typeface="Tahoma" panose="020B0604030504040204" pitchFamily="34" charset="0"/>
                <a:cs typeface="Tahoma" panose="020B0604030504040204" pitchFamily="34" charset="0"/>
              </a:rPr>
              <a:t>Comprehensive History </a:t>
            </a:r>
            <a:r>
              <a:rPr lang="en-US" sz="2600" dirty="0">
                <a:latin typeface="Tahoma" panose="020B0604030504040204" pitchFamily="34" charset="0"/>
                <a:ea typeface="Tahoma" panose="020B0604030504040204" pitchFamily="34" charset="0"/>
                <a:cs typeface="Tahoma" panose="020B0604030504040204" pitchFamily="34" charset="0"/>
              </a:rPr>
              <a:t>Taking for Adults and History Taking for Children(history of events that occurred before, during and after the event) </a:t>
            </a:r>
          </a:p>
          <a:p>
            <a:pPr lvl="0" fontAlgn="base"/>
            <a:r>
              <a:rPr lang="en-US" sz="2600" b="1" dirty="0">
                <a:latin typeface="Tahoma" panose="020B0604030504040204" pitchFamily="34" charset="0"/>
                <a:ea typeface="Tahoma" panose="020B0604030504040204" pitchFamily="34" charset="0"/>
                <a:cs typeface="Tahoma" panose="020B0604030504040204" pitchFamily="34" charset="0"/>
              </a:rPr>
              <a:t>Head to Toe Examination </a:t>
            </a:r>
            <a:r>
              <a:rPr lang="en-US" sz="2600" dirty="0">
                <a:latin typeface="Tahoma" panose="020B0604030504040204" pitchFamily="34" charset="0"/>
                <a:ea typeface="Tahoma" panose="020B0604030504040204" pitchFamily="34" charset="0"/>
                <a:cs typeface="Tahoma" panose="020B0604030504040204" pitchFamily="34" charset="0"/>
              </a:rPr>
              <a:t>for Adults and Head to Toe Examination for Children </a:t>
            </a:r>
            <a:r>
              <a:rPr lang="en-US" sz="2600" dirty="0" smtClean="0">
                <a:latin typeface="Tahoma" panose="020B0604030504040204" pitchFamily="34" charset="0"/>
                <a:ea typeface="Tahoma" panose="020B0604030504040204" pitchFamily="34" charset="0"/>
                <a:cs typeface="Tahoma" panose="020B0604030504040204" pitchFamily="34" charset="0"/>
              </a:rPr>
              <a:t>The </a:t>
            </a:r>
            <a:r>
              <a:rPr lang="en-US" sz="2600" dirty="0" err="1">
                <a:latin typeface="Tahoma" panose="020B0604030504040204" pitchFamily="34" charset="0"/>
                <a:ea typeface="Tahoma" panose="020B0604030504040204" pitchFamily="34" charset="0"/>
                <a:cs typeface="Tahoma" panose="020B0604030504040204" pitchFamily="34" charset="0"/>
              </a:rPr>
              <a:t>Genito</a:t>
            </a:r>
            <a:r>
              <a:rPr lang="en-US" sz="2600" dirty="0">
                <a:latin typeface="Tahoma" panose="020B0604030504040204" pitchFamily="34" charset="0"/>
                <a:ea typeface="Tahoma" panose="020B0604030504040204" pitchFamily="34" charset="0"/>
                <a:cs typeface="Tahoma" panose="020B0604030504040204" pitchFamily="34" charset="0"/>
              </a:rPr>
              <a:t>-Anal Examination </a:t>
            </a:r>
          </a:p>
          <a:p>
            <a:pPr lvl="4" fontAlgn="base"/>
            <a:r>
              <a:rPr lang="en-US" sz="2600" dirty="0">
                <a:latin typeface="Tahoma" panose="020B0604030504040204" pitchFamily="34" charset="0"/>
                <a:ea typeface="Tahoma" panose="020B0604030504040204" pitchFamily="34" charset="0"/>
                <a:cs typeface="Tahoma" panose="020B0604030504040204" pitchFamily="34" charset="0"/>
              </a:rPr>
              <a:t>The </a:t>
            </a:r>
            <a:r>
              <a:rPr lang="en-US" sz="2600" dirty="0" err="1">
                <a:latin typeface="Tahoma" panose="020B0604030504040204" pitchFamily="34" charset="0"/>
                <a:ea typeface="Tahoma" panose="020B0604030504040204" pitchFamily="34" charset="0"/>
                <a:cs typeface="Tahoma" panose="020B0604030504040204" pitchFamily="34" charset="0"/>
              </a:rPr>
              <a:t>Genito</a:t>
            </a:r>
            <a:r>
              <a:rPr lang="en-US" sz="2600" dirty="0">
                <a:latin typeface="Tahoma" panose="020B0604030504040204" pitchFamily="34" charset="0"/>
                <a:ea typeface="Tahoma" panose="020B0604030504040204" pitchFamily="34" charset="0"/>
                <a:cs typeface="Tahoma" panose="020B0604030504040204" pitchFamily="34" charset="0"/>
              </a:rPr>
              <a:t>-Anal Examination for Girls </a:t>
            </a:r>
          </a:p>
          <a:p>
            <a:pPr lvl="4" fontAlgn="base"/>
            <a:r>
              <a:rPr lang="en-US" sz="2600" dirty="0">
                <a:latin typeface="Tahoma" panose="020B0604030504040204" pitchFamily="34" charset="0"/>
                <a:ea typeface="Tahoma" panose="020B0604030504040204" pitchFamily="34" charset="0"/>
                <a:cs typeface="Tahoma" panose="020B0604030504040204" pitchFamily="34" charset="0"/>
              </a:rPr>
              <a:t>The </a:t>
            </a:r>
            <a:r>
              <a:rPr lang="en-US" sz="2600" dirty="0" err="1">
                <a:latin typeface="Tahoma" panose="020B0604030504040204" pitchFamily="34" charset="0"/>
                <a:ea typeface="Tahoma" panose="020B0604030504040204" pitchFamily="34" charset="0"/>
                <a:cs typeface="Tahoma" panose="020B0604030504040204" pitchFamily="34" charset="0"/>
              </a:rPr>
              <a:t>Genito</a:t>
            </a:r>
            <a:r>
              <a:rPr lang="en-US" sz="2600" dirty="0">
                <a:latin typeface="Tahoma" panose="020B0604030504040204" pitchFamily="34" charset="0"/>
                <a:ea typeface="Tahoma" panose="020B0604030504040204" pitchFamily="34" charset="0"/>
                <a:cs typeface="Tahoma" panose="020B0604030504040204" pitchFamily="34" charset="0"/>
              </a:rPr>
              <a:t>-Anal Examination for Boys </a:t>
            </a:r>
          </a:p>
          <a:p>
            <a:r>
              <a:rPr lang="en-US" sz="2600" dirty="0" smtClean="0">
                <a:latin typeface="Tahoma" panose="020B0604030504040204" pitchFamily="34" charset="0"/>
                <a:ea typeface="Tahoma" panose="020B0604030504040204" pitchFamily="34" charset="0"/>
                <a:cs typeface="Tahoma" panose="020B0604030504040204" pitchFamily="34" charset="0"/>
              </a:rPr>
              <a:t> </a:t>
            </a:r>
            <a:r>
              <a:rPr lang="en-US" sz="2600" b="1" dirty="0">
                <a:latin typeface="Tahoma" panose="020B0604030504040204" pitchFamily="34" charset="0"/>
                <a:ea typeface="Tahoma" panose="020B0604030504040204" pitchFamily="34" charset="0"/>
                <a:cs typeface="Tahoma" panose="020B0604030504040204" pitchFamily="34" charset="0"/>
              </a:rPr>
              <a:t>Investigations for clinical management of the </a:t>
            </a:r>
            <a:r>
              <a:rPr lang="en-US" sz="2600" b="1" dirty="0" smtClean="0">
                <a:latin typeface="Tahoma" panose="020B0604030504040204" pitchFamily="34" charset="0"/>
                <a:ea typeface="Tahoma" panose="020B0604030504040204" pitchFamily="34" charset="0"/>
                <a:cs typeface="Tahoma" panose="020B0604030504040204" pitchFamily="34" charset="0"/>
              </a:rPr>
              <a:t>survivor: </a:t>
            </a:r>
            <a:endParaRPr lang="en-US" sz="2600" b="1"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600" dirty="0">
                <a:latin typeface="Tahoma" panose="020B0604030504040204" pitchFamily="34" charset="0"/>
                <a:ea typeface="Tahoma" panose="020B0604030504040204" pitchFamily="34" charset="0"/>
                <a:cs typeface="Tahoma" panose="020B0604030504040204" pitchFamily="34" charset="0"/>
              </a:rPr>
              <a:t>                     </a:t>
            </a:r>
            <a:r>
              <a:rPr lang="en-US" sz="2600" dirty="0" smtClean="0">
                <a:latin typeface="Tahoma" panose="020B0604030504040204" pitchFamily="34" charset="0"/>
                <a:ea typeface="Tahoma" panose="020B0604030504040204" pitchFamily="34" charset="0"/>
                <a:cs typeface="Tahoma" panose="020B0604030504040204" pitchFamily="34" charset="0"/>
              </a:rPr>
              <a:t> Urinalysis </a:t>
            </a:r>
            <a:r>
              <a:rPr lang="en-US" sz="2600" dirty="0">
                <a:latin typeface="Tahoma" panose="020B0604030504040204" pitchFamily="34" charset="0"/>
                <a:ea typeface="Tahoma" panose="020B0604030504040204" pitchFamily="34" charset="0"/>
                <a:cs typeface="Tahoma" panose="020B0604030504040204" pitchFamily="34" charset="0"/>
              </a:rPr>
              <a:t>–for microscopy and Pregnancy test. </a:t>
            </a:r>
          </a:p>
          <a:p>
            <a:pPr lvl="4" fontAlgn="base"/>
            <a:r>
              <a:rPr lang="en-US" sz="2600" dirty="0">
                <a:latin typeface="Tahoma" panose="020B0604030504040204" pitchFamily="34" charset="0"/>
                <a:ea typeface="Tahoma" panose="020B0604030504040204" pitchFamily="34" charset="0"/>
                <a:cs typeface="Tahoma" panose="020B0604030504040204" pitchFamily="34" charset="0"/>
              </a:rPr>
              <a:t>Blood test-</a:t>
            </a:r>
            <a:r>
              <a:rPr lang="en-US" sz="2600" dirty="0" err="1">
                <a:latin typeface="Tahoma" panose="020B0604030504040204" pitchFamily="34" charset="0"/>
                <a:ea typeface="Tahoma" panose="020B0604030504040204" pitchFamily="34" charset="0"/>
                <a:cs typeface="Tahoma" panose="020B0604030504040204" pitchFamily="34" charset="0"/>
              </a:rPr>
              <a:t>Hb</a:t>
            </a:r>
            <a:r>
              <a:rPr lang="en-US" sz="2600" dirty="0">
                <a:latin typeface="Tahoma" panose="020B0604030504040204" pitchFamily="34" charset="0"/>
                <a:ea typeface="Tahoma" panose="020B0604030504040204" pitchFamily="34" charset="0"/>
                <a:cs typeface="Tahoma" panose="020B0604030504040204" pitchFamily="34" charset="0"/>
              </a:rPr>
              <a:t> </a:t>
            </a:r>
            <a:r>
              <a:rPr lang="en-US" sz="2600" dirty="0" err="1">
                <a:latin typeface="Tahoma" panose="020B0604030504040204" pitchFamily="34" charset="0"/>
                <a:ea typeface="Tahoma" panose="020B0604030504040204" pitchFamily="34" charset="0"/>
                <a:cs typeface="Tahoma" panose="020B0604030504040204" pitchFamily="34" charset="0"/>
              </a:rPr>
              <a:t>levels,Liver</a:t>
            </a:r>
            <a:r>
              <a:rPr lang="en-US" sz="2600" dirty="0">
                <a:latin typeface="Tahoma" panose="020B0604030504040204" pitchFamily="34" charset="0"/>
                <a:ea typeface="Tahoma" panose="020B0604030504040204" pitchFamily="34" charset="0"/>
                <a:cs typeface="Tahoma" panose="020B0604030504040204" pitchFamily="34" charset="0"/>
              </a:rPr>
              <a:t> function tests, HIV,VDRL. </a:t>
            </a:r>
          </a:p>
          <a:p>
            <a:r>
              <a:rPr lang="en-US" sz="2600" dirty="0" smtClean="0">
                <a:latin typeface="Tahoma" panose="020B0604030504040204" pitchFamily="34" charset="0"/>
                <a:ea typeface="Tahoma" panose="020B0604030504040204" pitchFamily="34" charset="0"/>
                <a:cs typeface="Tahoma" panose="020B0604030504040204" pitchFamily="34" charset="0"/>
              </a:rPr>
              <a:t> </a:t>
            </a:r>
            <a:r>
              <a:rPr lang="en-US" sz="2600" b="1" dirty="0">
                <a:latin typeface="Tahoma" panose="020B0604030504040204" pitchFamily="34" charset="0"/>
                <a:ea typeface="Tahoma" panose="020B0604030504040204" pitchFamily="34" charset="0"/>
                <a:cs typeface="Tahoma" panose="020B0604030504040204" pitchFamily="34" charset="0"/>
              </a:rPr>
              <a:t>Investigations carried out for evidence </a:t>
            </a:r>
            <a:r>
              <a:rPr lang="en-US" sz="2600" b="1" dirty="0" smtClean="0">
                <a:latin typeface="Tahoma" panose="020B0604030504040204" pitchFamily="34" charset="0"/>
                <a:ea typeface="Tahoma" panose="020B0604030504040204" pitchFamily="34" charset="0"/>
                <a:cs typeface="Tahoma" panose="020B0604030504040204" pitchFamily="34" charset="0"/>
              </a:rPr>
              <a:t>purposes:</a:t>
            </a:r>
            <a:r>
              <a:rPr lang="en-US" sz="2600" dirty="0" smtClean="0">
                <a:latin typeface="Tahoma" panose="020B0604030504040204" pitchFamily="34" charset="0"/>
                <a:ea typeface="Tahoma" panose="020B0604030504040204" pitchFamily="34" charset="0"/>
                <a:cs typeface="Tahoma" panose="020B0604030504040204" pitchFamily="34" charset="0"/>
              </a:rPr>
              <a:t> </a:t>
            </a:r>
            <a:endParaRPr lang="en-US" sz="2600" dirty="0">
              <a:latin typeface="Tahoma" panose="020B0604030504040204" pitchFamily="34" charset="0"/>
              <a:ea typeface="Tahoma" panose="020B0604030504040204" pitchFamily="34" charset="0"/>
              <a:cs typeface="Tahoma" panose="020B0604030504040204" pitchFamily="34" charset="0"/>
            </a:endParaRPr>
          </a:p>
          <a:p>
            <a:pPr lvl="4" fontAlgn="base"/>
            <a:r>
              <a:rPr lang="en-US" sz="2600" dirty="0">
                <a:latin typeface="Tahoma" panose="020B0604030504040204" pitchFamily="34" charset="0"/>
                <a:ea typeface="Tahoma" panose="020B0604030504040204" pitchFamily="34" charset="0"/>
                <a:cs typeface="Tahoma" panose="020B0604030504040204" pitchFamily="34" charset="0"/>
              </a:rPr>
              <a:t>Urinalysis for epithelial cells </a:t>
            </a:r>
          </a:p>
          <a:p>
            <a:pPr lvl="4" fontAlgn="base"/>
            <a:r>
              <a:rPr lang="en-US" sz="2600" dirty="0">
                <a:latin typeface="Tahoma" panose="020B0604030504040204" pitchFamily="34" charset="0"/>
                <a:ea typeface="Tahoma" panose="020B0604030504040204" pitchFamily="34" charset="0"/>
                <a:cs typeface="Tahoma" panose="020B0604030504040204" pitchFamily="34" charset="0"/>
              </a:rPr>
              <a:t>High vaginal swab for evidence of spermatozoa </a:t>
            </a:r>
          </a:p>
          <a:p>
            <a:pPr lvl="4" fontAlgn="base"/>
            <a:r>
              <a:rPr lang="en-US" sz="2600" b="1" u="sng" dirty="0">
                <a:latin typeface="Tahoma" panose="020B0604030504040204" pitchFamily="34" charset="0"/>
                <a:ea typeface="Tahoma" panose="020B0604030504040204" pitchFamily="34" charset="0"/>
                <a:cs typeface="Tahoma" panose="020B0604030504040204" pitchFamily="34" charset="0"/>
              </a:rPr>
              <a:t>NB</a:t>
            </a:r>
            <a:r>
              <a:rPr lang="en-US" sz="2600" dirty="0">
                <a:latin typeface="Tahoma" panose="020B0604030504040204" pitchFamily="34" charset="0"/>
                <a:ea typeface="Tahoma" panose="020B0604030504040204" pitchFamily="34" charset="0"/>
                <a:cs typeface="Tahoma" panose="020B0604030504040204" pitchFamily="34" charset="0"/>
              </a:rPr>
              <a:t>: Specimen for forensic should collected and preserved for appropriate storage and handed over to the police for further investigations and processing in the courts. </a:t>
            </a:r>
          </a:p>
          <a:p>
            <a:pPr marL="0" indent="0">
              <a:buNone/>
            </a:pPr>
            <a:endParaRPr lang="en-US" dirty="0"/>
          </a:p>
        </p:txBody>
      </p:sp>
    </p:spTree>
    <p:extLst>
      <p:ext uri="{BB962C8B-B14F-4D97-AF65-F5344CB8AC3E}">
        <p14:creationId xmlns:p14="http://schemas.microsoft.com/office/powerpoint/2010/main" val="20604947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837126"/>
          </a:xfrm>
        </p:spPr>
        <p:txBody>
          <a:bodyPr>
            <a:normAutofit fontScale="90000"/>
          </a:bodyPr>
          <a:lstStyle/>
          <a:p>
            <a:r>
              <a:rPr lang="en-US" b="1" dirty="0" smtClean="0">
                <a:latin typeface="Tahoma" panose="020B0604030504040204" pitchFamily="34" charset="0"/>
                <a:ea typeface="Tahoma" panose="020B0604030504040204" pitchFamily="34" charset="0"/>
                <a:cs typeface="Tahoma" panose="020B0604030504040204" pitchFamily="34" charset="0"/>
              </a:rPr>
              <a:t/>
            </a:r>
            <a:br>
              <a:rPr lang="en-US" b="1" dirty="0" smtClean="0">
                <a:latin typeface="Tahoma" panose="020B0604030504040204" pitchFamily="34" charset="0"/>
                <a:ea typeface="Tahoma" panose="020B0604030504040204" pitchFamily="34" charset="0"/>
                <a:cs typeface="Tahoma" panose="020B0604030504040204" pitchFamily="34" charset="0"/>
              </a:rPr>
            </a:br>
            <a:r>
              <a:rPr lang="en-US" b="1" dirty="0" smtClean="0">
                <a:latin typeface="Tahoma" panose="020B0604030504040204" pitchFamily="34" charset="0"/>
                <a:ea typeface="Tahoma" panose="020B0604030504040204" pitchFamily="34" charset="0"/>
                <a:cs typeface="Tahoma" panose="020B0604030504040204" pitchFamily="34" charset="0"/>
              </a:rPr>
              <a:t>Management </a:t>
            </a:r>
            <a:r>
              <a:rPr lang="en-US" b="1" dirty="0">
                <a:latin typeface="Tahoma" panose="020B0604030504040204" pitchFamily="34" charset="0"/>
                <a:ea typeface="Tahoma" panose="020B0604030504040204" pitchFamily="34" charset="0"/>
                <a:cs typeface="Tahoma" panose="020B0604030504040204" pitchFamily="34" charset="0"/>
              </a:rPr>
              <a:t>of physical injuries </a:t>
            </a:r>
            <a:r>
              <a:rPr lang="en-US" dirty="0"/>
              <a:t/>
            </a:r>
            <a:br>
              <a:rPr lang="en-US" dirty="0"/>
            </a:br>
            <a:endParaRPr lang="en-US" dirty="0"/>
          </a:p>
        </p:txBody>
      </p:sp>
      <p:sp>
        <p:nvSpPr>
          <p:cNvPr id="3" name="Content Placeholder 2"/>
          <p:cNvSpPr>
            <a:spLocks noGrp="1"/>
          </p:cNvSpPr>
          <p:nvPr>
            <p:ph idx="1"/>
          </p:nvPr>
        </p:nvSpPr>
        <p:spPr>
          <a:xfrm>
            <a:off x="0" y="1004552"/>
            <a:ext cx="11353800" cy="5853448"/>
          </a:xfrm>
        </p:spPr>
        <p:txBody>
          <a:bodyPr>
            <a:normAutofit fontScale="92500" lnSpcReduction="10000"/>
          </a:bodyPr>
          <a:lstStyle/>
          <a:p>
            <a:pPr lvl="4" fontAlgn="base"/>
            <a:r>
              <a:rPr lang="en-US" sz="2400" dirty="0" smtClean="0">
                <a:latin typeface="Tahoma" panose="020B0604030504040204" pitchFamily="34" charset="0"/>
                <a:ea typeface="Tahoma" panose="020B0604030504040204" pitchFamily="34" charset="0"/>
                <a:cs typeface="Tahoma" panose="020B0604030504040204" pitchFamily="34" charset="0"/>
              </a:rPr>
              <a:t>Clean </a:t>
            </a:r>
            <a:r>
              <a:rPr lang="en-US" sz="2400" dirty="0">
                <a:latin typeface="Tahoma" panose="020B0604030504040204" pitchFamily="34" charset="0"/>
                <a:ea typeface="Tahoma" panose="020B0604030504040204" pitchFamily="34" charset="0"/>
                <a:cs typeface="Tahoma" panose="020B0604030504040204" pitchFamily="34" charset="0"/>
              </a:rPr>
              <a:t>abrasions and superficial lacerations with antiseptic and either dress or paint with tincture of iodine, including minor injuries to the vulva and perineum;  </a:t>
            </a:r>
          </a:p>
          <a:p>
            <a:pPr lvl="4" fontAlgn="base"/>
            <a:r>
              <a:rPr lang="en-US" sz="2400" dirty="0">
                <a:latin typeface="Tahoma" panose="020B0604030504040204" pitchFamily="34" charset="0"/>
                <a:ea typeface="Tahoma" panose="020B0604030504040204" pitchFamily="34" charset="0"/>
                <a:cs typeface="Tahoma" panose="020B0604030504040204" pitchFamily="34" charset="0"/>
              </a:rPr>
              <a:t>If stitching is required, stitch under local anesthesia. If the survivor’s level  anxiety does not permit, consider sedation or general anesthesia;  </a:t>
            </a:r>
          </a:p>
          <a:p>
            <a:pPr lvl="4" fontAlgn="base"/>
            <a:r>
              <a:rPr lang="en-US" sz="2400" dirty="0">
                <a:latin typeface="Tahoma" panose="020B0604030504040204" pitchFamily="34" charset="0"/>
                <a:ea typeface="Tahoma" panose="020B0604030504040204" pitchFamily="34" charset="0"/>
                <a:cs typeface="Tahoma" panose="020B0604030504040204" pitchFamily="34" charset="0"/>
              </a:rPr>
              <a:t>High vaginal vault, anal and oral tears and 3rd/4th degree perineal injuries should be assessed under general anesthesia by a gynecologist or other qualified personnel and repaired accordingly. </a:t>
            </a:r>
          </a:p>
          <a:p>
            <a:pPr lvl="4" fontAlgn="base"/>
            <a:r>
              <a:rPr lang="en-US" sz="2400" dirty="0">
                <a:latin typeface="Tahoma" panose="020B0604030504040204" pitchFamily="34" charset="0"/>
                <a:ea typeface="Tahoma" panose="020B0604030504040204" pitchFamily="34" charset="0"/>
                <a:cs typeface="Tahoma" panose="020B0604030504040204" pitchFamily="34" charset="0"/>
              </a:rPr>
              <a:t>In cases of confirmed or suspected perforation, </a:t>
            </a:r>
            <a:r>
              <a:rPr lang="en-US" sz="2400" dirty="0" err="1">
                <a:latin typeface="Tahoma" panose="020B0604030504040204" pitchFamily="34" charset="0"/>
                <a:ea typeface="Tahoma" panose="020B0604030504040204" pitchFamily="34" charset="0"/>
                <a:cs typeface="Tahoma" panose="020B0604030504040204" pitchFamily="34" charset="0"/>
              </a:rPr>
              <a:t>laparatomy</a:t>
            </a:r>
            <a:r>
              <a:rPr lang="en-US" sz="2400" dirty="0">
                <a:latin typeface="Tahoma" panose="020B0604030504040204" pitchFamily="34" charset="0"/>
                <a:ea typeface="Tahoma" panose="020B0604030504040204" pitchFamily="34" charset="0"/>
                <a:cs typeface="Tahoma" panose="020B0604030504040204" pitchFamily="34" charset="0"/>
              </a:rPr>
              <a:t> should be performed and any intra-abdominal injuries repaired in consultation with a general surgeon. </a:t>
            </a:r>
          </a:p>
          <a:p>
            <a:pPr lvl="4" fontAlgn="base"/>
            <a:r>
              <a:rPr lang="en-US" sz="2400" dirty="0">
                <a:latin typeface="Tahoma" panose="020B0604030504040204" pitchFamily="34" charset="0"/>
                <a:ea typeface="Tahoma" panose="020B0604030504040204" pitchFamily="34" charset="0"/>
                <a:cs typeface="Tahoma" panose="020B0604030504040204" pitchFamily="34" charset="0"/>
              </a:rPr>
              <a:t>Provide analgesics to relieve the survivor of physical pain. </a:t>
            </a:r>
          </a:p>
          <a:p>
            <a:pPr lvl="4" fontAlgn="base"/>
            <a:r>
              <a:rPr lang="en-US" sz="2400" dirty="0">
                <a:latin typeface="Tahoma" panose="020B0604030504040204" pitchFamily="34" charset="0"/>
                <a:ea typeface="Tahoma" panose="020B0604030504040204" pitchFamily="34" charset="0"/>
                <a:cs typeface="Tahoma" panose="020B0604030504040204" pitchFamily="34" charset="0"/>
              </a:rPr>
              <a:t>Where any physical injuries result in breach of the skin and mucous membranes, immunize with 0.5mls of tetanus toxoid. Tetanus toxoid should be given to all survivors of sexual violence (all sexes and all ages) if there are any physical injuries of the skin and/or mucous membranes. </a:t>
            </a:r>
          </a:p>
          <a:p>
            <a:pPr lvl="4" fontAlgn="base"/>
            <a:r>
              <a:rPr lang="en-US" sz="2400" dirty="0">
                <a:latin typeface="Tahoma" panose="020B0604030504040204" pitchFamily="34" charset="0"/>
                <a:ea typeface="Tahoma" panose="020B0604030504040204" pitchFamily="34" charset="0"/>
                <a:cs typeface="Tahoma" panose="020B0604030504040204" pitchFamily="34" charset="0"/>
              </a:rPr>
              <a:t>T.T. Schedule for trauma &amp; occupational prophylaxis is as shown in the table below:- </a:t>
            </a:r>
          </a:p>
          <a:p>
            <a:endParaRPr lang="en-US" dirty="0"/>
          </a:p>
        </p:txBody>
      </p:sp>
    </p:spTree>
    <p:extLst>
      <p:ext uri="{BB962C8B-B14F-4D97-AF65-F5344CB8AC3E}">
        <p14:creationId xmlns:p14="http://schemas.microsoft.com/office/powerpoint/2010/main" val="338101512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888641"/>
          </a:xfrm>
        </p:spPr>
        <p:txBody>
          <a:bodyPr>
            <a:normAutofit fontScale="90000"/>
          </a:bodyPr>
          <a:lstStyle/>
          <a:p>
            <a:r>
              <a:rPr lang="en-US" dirty="0" smtClean="0">
                <a:latin typeface="Tahoma" panose="020B0604030504040204" pitchFamily="34" charset="0"/>
                <a:ea typeface="Tahoma" panose="020B0604030504040204" pitchFamily="34" charset="0"/>
                <a:cs typeface="Tahoma" panose="020B0604030504040204" pitchFamily="34" charset="0"/>
              </a:rPr>
              <a:t/>
            </a:r>
            <a:br>
              <a:rPr lang="en-US" dirty="0" smtClean="0">
                <a:latin typeface="Tahoma" panose="020B0604030504040204" pitchFamily="34" charset="0"/>
                <a:ea typeface="Tahoma" panose="020B0604030504040204" pitchFamily="34" charset="0"/>
                <a:cs typeface="Tahoma" panose="020B0604030504040204" pitchFamily="34" charset="0"/>
              </a:rPr>
            </a:br>
            <a:r>
              <a:rPr lang="en-US" b="1" dirty="0" smtClean="0">
                <a:latin typeface="Tahoma" panose="020B0604030504040204" pitchFamily="34" charset="0"/>
                <a:ea typeface="Tahoma" panose="020B0604030504040204" pitchFamily="34" charset="0"/>
                <a:cs typeface="Tahoma" panose="020B0604030504040204" pitchFamily="34" charset="0"/>
              </a:rPr>
              <a:t>Post </a:t>
            </a:r>
            <a:r>
              <a:rPr lang="en-US" b="1" dirty="0">
                <a:latin typeface="Tahoma" panose="020B0604030504040204" pitchFamily="34" charset="0"/>
                <a:ea typeface="Tahoma" panose="020B0604030504040204" pitchFamily="34" charset="0"/>
                <a:cs typeface="Tahoma" panose="020B0604030504040204" pitchFamily="34" charset="0"/>
              </a:rPr>
              <a:t>Exposure Prophylaxis (PEP) </a:t>
            </a:r>
            <a:r>
              <a:rPr lang="en-US" dirty="0"/>
              <a:t/>
            </a:r>
            <a:br>
              <a:rPr lang="en-US" dirty="0"/>
            </a:br>
            <a:endParaRPr lang="en-US" dirty="0"/>
          </a:p>
        </p:txBody>
      </p:sp>
      <p:sp>
        <p:nvSpPr>
          <p:cNvPr id="3" name="Content Placeholder 2"/>
          <p:cNvSpPr>
            <a:spLocks noGrp="1"/>
          </p:cNvSpPr>
          <p:nvPr>
            <p:ph idx="1"/>
          </p:nvPr>
        </p:nvSpPr>
        <p:spPr>
          <a:xfrm>
            <a:off x="0" y="746976"/>
            <a:ext cx="11353800" cy="6111024"/>
          </a:xfrm>
        </p:spPr>
        <p:txBody>
          <a:bodyPr>
            <a:normAutofit fontScale="92500" lnSpcReduction="20000"/>
          </a:bodyPr>
          <a:lstStyle/>
          <a:p>
            <a:pPr lvl="4" fontAlgn="base"/>
            <a:r>
              <a:rPr lang="en-US" sz="2400" dirty="0" smtClean="0">
                <a:latin typeface="Tahoma" panose="020B0604030504040204" pitchFamily="34" charset="0"/>
                <a:ea typeface="Tahoma" panose="020B0604030504040204" pitchFamily="34" charset="0"/>
                <a:cs typeface="Tahoma" panose="020B0604030504040204" pitchFamily="34" charset="0"/>
              </a:rPr>
              <a:t>Post </a:t>
            </a:r>
            <a:r>
              <a:rPr lang="en-US" sz="2400" dirty="0">
                <a:latin typeface="Tahoma" panose="020B0604030504040204" pitchFamily="34" charset="0"/>
                <a:ea typeface="Tahoma" panose="020B0604030504040204" pitchFamily="34" charset="0"/>
                <a:cs typeface="Tahoma" panose="020B0604030504040204" pitchFamily="34" charset="0"/>
              </a:rPr>
              <a:t>Exposure Prophylaxis (PEP) for HIV is the administration of a combination of anti-retroviral drugs (ARV’s) for 28 days after the exposure to HIV that has to be started within 72 hours after the assault. </a:t>
            </a:r>
          </a:p>
          <a:p>
            <a:pPr lvl="4" fontAlgn="base"/>
            <a:r>
              <a:rPr lang="en-US" sz="2400" dirty="0">
                <a:latin typeface="Tahoma" panose="020B0604030504040204" pitchFamily="34" charset="0"/>
                <a:ea typeface="Tahoma" panose="020B0604030504040204" pitchFamily="34" charset="0"/>
                <a:cs typeface="Tahoma" panose="020B0604030504040204" pitchFamily="34" charset="0"/>
              </a:rPr>
              <a:t>The current regimen is: </a:t>
            </a:r>
            <a:r>
              <a:rPr lang="en-US" sz="2400" dirty="0" err="1">
                <a:latin typeface="Tahoma" panose="020B0604030504040204" pitchFamily="34" charset="0"/>
                <a:ea typeface="Tahoma" panose="020B0604030504040204" pitchFamily="34" charset="0"/>
                <a:cs typeface="Tahoma" panose="020B0604030504040204" pitchFamily="34" charset="0"/>
              </a:rPr>
              <a:t>Tdf</a:t>
            </a:r>
            <a:r>
              <a:rPr lang="en-US" sz="2400" dirty="0">
                <a:latin typeface="Tahoma" panose="020B0604030504040204" pitchFamily="34" charset="0"/>
                <a:ea typeface="Tahoma" panose="020B0604030504040204" pitchFamily="34" charset="0"/>
                <a:cs typeface="Tahoma" panose="020B0604030504040204" pitchFamily="34" charset="0"/>
              </a:rPr>
              <a:t>/3TC/</a:t>
            </a:r>
            <a:r>
              <a:rPr lang="en-US" sz="2400" dirty="0" err="1">
                <a:latin typeface="Tahoma" panose="020B0604030504040204" pitchFamily="34" charset="0"/>
                <a:ea typeface="Tahoma" panose="020B0604030504040204" pitchFamily="34" charset="0"/>
                <a:cs typeface="Tahoma" panose="020B0604030504040204" pitchFamily="34" charset="0"/>
              </a:rPr>
              <a:t>Atazanavir</a:t>
            </a:r>
            <a:r>
              <a:rPr lang="en-US" sz="2400" dirty="0">
                <a:latin typeface="Tahoma" panose="020B0604030504040204" pitchFamily="34" charset="0"/>
                <a:ea typeface="Tahoma" panose="020B0604030504040204" pitchFamily="34" charset="0"/>
                <a:cs typeface="Tahoma" panose="020B0604030504040204" pitchFamily="34" charset="0"/>
              </a:rPr>
              <a:t> for adults and ABC/3TC/</a:t>
            </a:r>
            <a:r>
              <a:rPr lang="en-US" sz="2400" dirty="0" err="1">
                <a:latin typeface="Tahoma" panose="020B0604030504040204" pitchFamily="34" charset="0"/>
                <a:ea typeface="Tahoma" panose="020B0604030504040204" pitchFamily="34" charset="0"/>
                <a:cs typeface="Tahoma" panose="020B0604030504040204" pitchFamily="34" charset="0"/>
              </a:rPr>
              <a:t>Lpv</a:t>
            </a:r>
            <a:r>
              <a:rPr lang="en-US" sz="2400" dirty="0">
                <a:latin typeface="Tahoma" panose="020B0604030504040204" pitchFamily="34" charset="0"/>
                <a:ea typeface="Tahoma" panose="020B0604030504040204" pitchFamily="34" charset="0"/>
                <a:cs typeface="Tahoma" panose="020B0604030504040204" pitchFamily="34" charset="0"/>
              </a:rPr>
              <a:t> </a:t>
            </a:r>
          </a:p>
          <a:p>
            <a:pPr lvl="4" fontAlgn="base"/>
            <a:r>
              <a:rPr lang="en-US" sz="2400" dirty="0">
                <a:latin typeface="Tahoma" panose="020B0604030504040204" pitchFamily="34" charset="0"/>
                <a:ea typeface="Tahoma" panose="020B0604030504040204" pitchFamily="34" charset="0"/>
                <a:cs typeface="Tahoma" panose="020B0604030504040204" pitchFamily="34" charset="0"/>
              </a:rPr>
              <a:t>The first course of regimen is given for the first 14 days and client is scheduled for the second visit to be issued with the final course of 14 days. </a:t>
            </a:r>
          </a:p>
          <a:p>
            <a:pPr lvl="4" fontAlgn="base"/>
            <a:r>
              <a:rPr lang="en-US" sz="2400" dirty="0">
                <a:latin typeface="Tahoma" panose="020B0604030504040204" pitchFamily="34" charset="0"/>
                <a:ea typeface="Tahoma" panose="020B0604030504040204" pitchFamily="34" charset="0"/>
                <a:cs typeface="Tahoma" panose="020B0604030504040204" pitchFamily="34" charset="0"/>
              </a:rPr>
              <a:t>Note that the risk of HIV infection in rape increases with:- </a:t>
            </a:r>
          </a:p>
          <a:p>
            <a:pPr lvl="7" fontAlgn="base"/>
            <a:r>
              <a:rPr lang="en-US" sz="2400" dirty="0">
                <a:latin typeface="Tahoma" panose="020B0604030504040204" pitchFamily="34" charset="0"/>
                <a:ea typeface="Tahoma" panose="020B0604030504040204" pitchFamily="34" charset="0"/>
                <a:cs typeface="Tahoma" panose="020B0604030504040204" pitchFamily="34" charset="0"/>
              </a:rPr>
              <a:t>Number of assailants </a:t>
            </a:r>
          </a:p>
          <a:p>
            <a:pPr lvl="7" fontAlgn="base"/>
            <a:r>
              <a:rPr lang="en-US" sz="2400" dirty="0">
                <a:latin typeface="Tahoma" panose="020B0604030504040204" pitchFamily="34" charset="0"/>
                <a:ea typeface="Tahoma" panose="020B0604030504040204" pitchFamily="34" charset="0"/>
                <a:cs typeface="Tahoma" panose="020B0604030504040204" pitchFamily="34" charset="0"/>
              </a:rPr>
              <a:t>Number of incidents </a:t>
            </a:r>
          </a:p>
          <a:p>
            <a:pPr lvl="7" fontAlgn="base"/>
            <a:r>
              <a:rPr lang="en-US" sz="2400" dirty="0">
                <a:latin typeface="Tahoma" panose="020B0604030504040204" pitchFamily="34" charset="0"/>
                <a:ea typeface="Tahoma" panose="020B0604030504040204" pitchFamily="34" charset="0"/>
                <a:cs typeface="Tahoma" panose="020B0604030504040204" pitchFamily="34" charset="0"/>
              </a:rPr>
              <a:t>Age of victim/survivor </a:t>
            </a:r>
          </a:p>
          <a:p>
            <a:pPr lvl="7" fontAlgn="base"/>
            <a:r>
              <a:rPr lang="en-US" sz="2400" dirty="0">
                <a:latin typeface="Tahoma" panose="020B0604030504040204" pitchFamily="34" charset="0"/>
                <a:ea typeface="Tahoma" panose="020B0604030504040204" pitchFamily="34" charset="0"/>
                <a:cs typeface="Tahoma" panose="020B0604030504040204" pitchFamily="34" charset="0"/>
              </a:rPr>
              <a:t>Extent of injuries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lvl="7" fontAlgn="base"/>
            <a:r>
              <a:rPr lang="en-US" sz="2400" dirty="0" smtClean="0">
                <a:latin typeface="Tahoma" panose="020B0604030504040204" pitchFamily="34" charset="0"/>
                <a:ea typeface="Tahoma" panose="020B0604030504040204" pitchFamily="34" charset="0"/>
                <a:cs typeface="Tahoma" panose="020B0604030504040204" pitchFamily="34" charset="0"/>
              </a:rPr>
              <a:t>Presence </a:t>
            </a:r>
            <a:r>
              <a:rPr lang="en-US" sz="2400" dirty="0">
                <a:latin typeface="Tahoma" panose="020B0604030504040204" pitchFamily="34" charset="0"/>
                <a:ea typeface="Tahoma" panose="020B0604030504040204" pitchFamily="34" charset="0"/>
                <a:cs typeface="Tahoma" panose="020B0604030504040204" pitchFamily="34" charset="0"/>
              </a:rPr>
              <a:t>of STI  </a:t>
            </a:r>
          </a:p>
          <a:p>
            <a:pPr lvl="7" fontAlgn="base"/>
            <a:r>
              <a:rPr lang="en-US" sz="2400" dirty="0">
                <a:latin typeface="Tahoma" panose="020B0604030504040204" pitchFamily="34" charset="0"/>
                <a:ea typeface="Tahoma" panose="020B0604030504040204" pitchFamily="34" charset="0"/>
                <a:cs typeface="Tahoma" panose="020B0604030504040204" pitchFamily="34" charset="0"/>
              </a:rPr>
              <a:t>Menstruation </a:t>
            </a:r>
          </a:p>
          <a:p>
            <a:pPr lvl="7" fontAlgn="base"/>
            <a:r>
              <a:rPr lang="en-US" sz="2400" dirty="0">
                <a:latin typeface="Tahoma" panose="020B0604030504040204" pitchFamily="34" charset="0"/>
                <a:ea typeface="Tahoma" panose="020B0604030504040204" pitchFamily="34" charset="0"/>
                <a:cs typeface="Tahoma" panose="020B0604030504040204" pitchFamily="34" charset="0"/>
              </a:rPr>
              <a:t>Type of penetration; anal, vaginal, oral </a:t>
            </a:r>
          </a:p>
          <a:p>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a:latin typeface="Tahoma" panose="020B0604030504040204" pitchFamily="34" charset="0"/>
                <a:ea typeface="Tahoma" panose="020B0604030504040204" pitchFamily="34" charset="0"/>
                <a:cs typeface="Tahoma" panose="020B0604030504040204" pitchFamily="34" charset="0"/>
              </a:rPr>
              <a:t>Effective administration of PEP should consider the following:-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r>
              <a:rPr lang="en-US" sz="2400" dirty="0" smtClean="0">
                <a:latin typeface="Tahoma" panose="020B0604030504040204" pitchFamily="34" charset="0"/>
                <a:ea typeface="Tahoma" panose="020B0604030504040204" pitchFamily="34" charset="0"/>
                <a:cs typeface="Tahoma" panose="020B0604030504040204" pitchFamily="34" charset="0"/>
              </a:rPr>
              <a:t>Timing </a:t>
            </a:r>
            <a:r>
              <a:rPr lang="en-US" sz="2400" dirty="0">
                <a:latin typeface="Tahoma" panose="020B0604030504040204" pitchFamily="34" charset="0"/>
                <a:ea typeface="Tahoma" panose="020B0604030504040204" pitchFamily="34" charset="0"/>
                <a:cs typeface="Tahoma" panose="020B0604030504040204" pitchFamily="34" charset="0"/>
              </a:rPr>
              <a:t>of PEP for HIV Syrup Based Regimen for Children </a:t>
            </a:r>
          </a:p>
          <a:p>
            <a:pPr lvl="7" fontAlgn="base"/>
            <a:r>
              <a:rPr lang="en-US" sz="2400" dirty="0">
                <a:latin typeface="Tahoma" panose="020B0604030504040204" pitchFamily="34" charset="0"/>
                <a:ea typeface="Tahoma" panose="020B0604030504040204" pitchFamily="34" charset="0"/>
                <a:cs typeface="Tahoma" panose="020B0604030504040204" pitchFamily="34" charset="0"/>
              </a:rPr>
              <a:t>Blood Monitoring for PEP </a:t>
            </a:r>
          </a:p>
          <a:p>
            <a:pPr lvl="7" fontAlgn="base"/>
            <a:r>
              <a:rPr lang="en-US" sz="2400" dirty="0">
                <a:latin typeface="Tahoma" panose="020B0604030504040204" pitchFamily="34" charset="0"/>
                <a:ea typeface="Tahoma" panose="020B0604030504040204" pitchFamily="34" charset="0"/>
                <a:cs typeface="Tahoma" panose="020B0604030504040204" pitchFamily="34" charset="0"/>
              </a:rPr>
              <a:t>Side Effects of PEP </a:t>
            </a:r>
          </a:p>
          <a:p>
            <a:pPr lvl="7" fontAlgn="base"/>
            <a:endParaRPr lang="en-US" sz="2400" dirty="0" smtClean="0">
              <a:latin typeface="Tahoma" panose="020B0604030504040204" pitchFamily="34" charset="0"/>
              <a:ea typeface="Tahoma" panose="020B0604030504040204" pitchFamily="34" charset="0"/>
              <a:cs typeface="Tahoma" panose="020B0604030504040204" pitchFamily="34" charset="0"/>
            </a:endParaRPr>
          </a:p>
          <a:p>
            <a:pPr lvl="7" fontAlgn="base"/>
            <a:endParaRPr lang="en-US" sz="24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3476149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1000</TotalTime>
  <Words>11291</Words>
  <Application>Microsoft Office PowerPoint</Application>
  <PresentationFormat>Widescreen</PresentationFormat>
  <Paragraphs>980</Paragraphs>
  <Slides>112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112</vt:i4>
      </vt:variant>
    </vt:vector>
  </HeadingPairs>
  <TitlesOfParts>
    <vt:vector size="121" baseType="lpstr">
      <vt:lpstr>Arial</vt:lpstr>
      <vt:lpstr>Calibri</vt:lpstr>
      <vt:lpstr>Calibri Light</vt:lpstr>
      <vt:lpstr>Geneva</vt:lpstr>
      <vt:lpstr>Tahoma</vt:lpstr>
      <vt:lpstr>Times New Roman</vt:lpstr>
      <vt:lpstr>Wingdings</vt:lpstr>
      <vt:lpstr>Wingdings 2</vt:lpstr>
      <vt:lpstr>Office Theme</vt:lpstr>
      <vt:lpstr>GENDER AND SEXUAL HEALTH</vt:lpstr>
      <vt:lpstr>CT</vt:lpstr>
      <vt:lpstr>SEX</vt:lpstr>
      <vt:lpstr>SEXUALITY</vt:lpstr>
      <vt:lpstr>Components of Sexuality</vt:lpstr>
      <vt:lpstr>CT</vt:lpstr>
      <vt:lpstr>CT</vt:lpstr>
      <vt:lpstr>CT</vt:lpstr>
      <vt:lpstr>Other aspects of Sexuality </vt:lpstr>
      <vt:lpstr>Major Dimensions of Human Sexuality</vt:lpstr>
      <vt:lpstr>CT</vt:lpstr>
      <vt:lpstr>CT</vt:lpstr>
      <vt:lpstr>Issues that may arise in Sexual dimensions</vt:lpstr>
      <vt:lpstr>CT</vt:lpstr>
      <vt:lpstr>Sexuality and Behavior</vt:lpstr>
      <vt:lpstr>Consequences of Sexual behavior of young people</vt:lpstr>
      <vt:lpstr>ADOLESCENTS / YOUTH</vt:lpstr>
      <vt:lpstr>CT</vt:lpstr>
      <vt:lpstr>PHYSICAL AND SEXUAL CHANGES</vt:lpstr>
      <vt:lpstr>PSYCHOLOGICAL AND EMOTIONAL CHANGES</vt:lpstr>
      <vt:lpstr>Adolescence and Youth Sexual reproductive health needs.</vt:lpstr>
      <vt:lpstr>YOUTH FRIENDLY SERVICES</vt:lpstr>
      <vt:lpstr>Approaches  for delivery of YFS</vt:lpstr>
      <vt:lpstr>Minimum conditions for YFS</vt:lpstr>
      <vt:lpstr>Models for Youth friendly services</vt:lpstr>
      <vt:lpstr>Characteristics of Youth Friendly Services</vt:lpstr>
      <vt:lpstr>CT</vt:lpstr>
      <vt:lpstr>CT</vt:lpstr>
      <vt:lpstr>CT</vt:lpstr>
      <vt:lpstr>CT</vt:lpstr>
      <vt:lpstr>ASSIGNMENT:</vt:lpstr>
      <vt:lpstr>SOCIAL CONSTRUCTION OF GENDER</vt:lpstr>
      <vt:lpstr>OTHER TOPICS in Gender</vt:lpstr>
      <vt:lpstr>CT</vt:lpstr>
      <vt:lpstr>Gender: </vt:lpstr>
      <vt:lpstr>Gender Roles: </vt:lpstr>
      <vt:lpstr>CT</vt:lpstr>
      <vt:lpstr>CT</vt:lpstr>
      <vt:lpstr>CT</vt:lpstr>
      <vt:lpstr>Gender Needs: </vt:lpstr>
      <vt:lpstr>Gender Division of labour</vt:lpstr>
      <vt:lpstr>CT</vt:lpstr>
      <vt:lpstr>GENDER ANALYSIS:-  </vt:lpstr>
      <vt:lpstr>CT</vt:lpstr>
      <vt:lpstr>  Steps in gender analysis: -  </vt:lpstr>
      <vt:lpstr> Other things to consider when conducting gender analysis  </vt:lpstr>
      <vt:lpstr>Gender analysis frameworks  </vt:lpstr>
      <vt:lpstr>Gender analysis tool  </vt:lpstr>
      <vt:lpstr>S.W.O.T analysis in gender analysis.  </vt:lpstr>
      <vt:lpstr>CT</vt:lpstr>
      <vt:lpstr>CT</vt:lpstr>
      <vt:lpstr>WOMEN EMPOWERMENT</vt:lpstr>
      <vt:lpstr>Why women need empowerment: </vt:lpstr>
      <vt:lpstr>Crimes against women  </vt:lpstr>
      <vt:lpstr> Levels of empowerment:-  </vt:lpstr>
      <vt:lpstr>CT</vt:lpstr>
      <vt:lpstr> Facilitating factors for women empowerment:-  </vt:lpstr>
      <vt:lpstr>Constraining factors for women empowerment: -</vt:lpstr>
      <vt:lpstr> Advantages of women empowerment: -  </vt:lpstr>
      <vt:lpstr>Rights of women: -  </vt:lpstr>
      <vt:lpstr>   Strategies of Empowerment of women: -  </vt:lpstr>
      <vt:lpstr>CT</vt:lpstr>
      <vt:lpstr> Women’s empowerment principles  </vt:lpstr>
      <vt:lpstr>GENDER ISSUES THAT AFFECT HEALTH  </vt:lpstr>
      <vt:lpstr>POVERTY</vt:lpstr>
      <vt:lpstr>CT</vt:lpstr>
      <vt:lpstr> Marriage practices:  </vt:lpstr>
      <vt:lpstr>CT</vt:lpstr>
      <vt:lpstr> Traditions, cultural and religious factors  </vt:lpstr>
      <vt:lpstr> Social and legal factors:-  </vt:lpstr>
      <vt:lpstr>Educational level:-  </vt:lpstr>
      <vt:lpstr> Socio-economic factors:-  </vt:lpstr>
      <vt:lpstr>CT</vt:lpstr>
      <vt:lpstr>Sexual dimension organized on gender lines:-  </vt:lpstr>
      <vt:lpstr> GENDER MAINSTREAMING  </vt:lpstr>
      <vt:lpstr> Purpose of gender mainstreaming:-  </vt:lpstr>
      <vt:lpstr>Conditions for effective gender mainstreaming:- </vt:lpstr>
      <vt:lpstr> Ways of achieving gender mainstreaming </vt:lpstr>
      <vt:lpstr> Process /stages of gender mainstreaming  </vt:lpstr>
      <vt:lpstr>GENDER BASED VIOLENCE </vt:lpstr>
      <vt:lpstr> Definitions of terms:-  </vt:lpstr>
      <vt:lpstr>CT</vt:lpstr>
      <vt:lpstr> Types of Gender Violence  </vt:lpstr>
      <vt:lpstr>CT</vt:lpstr>
      <vt:lpstr>Challenges facing women:- </vt:lpstr>
      <vt:lpstr> Effects of gender based violence:  </vt:lpstr>
      <vt:lpstr> Causes of gender based violence.  </vt:lpstr>
      <vt:lpstr>Cycle of violence   </vt:lpstr>
      <vt:lpstr>Tension phase:-  </vt:lpstr>
      <vt:lpstr>Acute explosion or crisis phase</vt:lpstr>
      <vt:lpstr> Calm or honeymoon phase:-  </vt:lpstr>
      <vt:lpstr> Ways of addressing and preventing gender based violence:-  </vt:lpstr>
      <vt:lpstr>CT</vt:lpstr>
      <vt:lpstr>SEXUAL VIOLENCE/RAPE/SEXUAL ASSAULT  </vt:lpstr>
      <vt:lpstr> Forms of sexual violence:  </vt:lpstr>
      <vt:lpstr> Definition of terms:  </vt:lpstr>
      <vt:lpstr>Management of a post rape victim/survivor: </vt:lpstr>
      <vt:lpstr> Management of physical injuries  </vt:lpstr>
      <vt:lpstr> Post Exposure Prophylaxis (PEP)  </vt:lpstr>
      <vt:lpstr>Pregnancy prevention</vt:lpstr>
      <vt:lpstr> Prophylaxis of STI’s including Hep B  </vt:lpstr>
      <vt:lpstr>Counseling</vt:lpstr>
      <vt:lpstr>Psychosocial support</vt:lpstr>
      <vt:lpstr> Forensic Management of Sexual Violence   </vt:lpstr>
      <vt:lpstr>CT</vt:lpstr>
      <vt:lpstr> Types of Evidence : </vt:lpstr>
      <vt:lpstr>Forensic materials that can be collected include but not limited to:  </vt:lpstr>
      <vt:lpstr> Exhibit Management  </vt:lpstr>
      <vt:lpstr> Collection and Handling of Specimen  </vt:lpstr>
      <vt:lpstr> Documentation and Reporting  </vt:lpstr>
      <vt:lpstr>CT</vt:lpstr>
      <vt:lpstr>SUMMARY OF STEPS IN POST RAPE MANAGEMENT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AND SEXUAL HEALTH</dc:title>
  <dc:creator>admin</dc:creator>
  <cp:lastModifiedBy>admin</cp:lastModifiedBy>
  <cp:revision>133</cp:revision>
  <dcterms:created xsi:type="dcterms:W3CDTF">2020-06-04T08:02:45Z</dcterms:created>
  <dcterms:modified xsi:type="dcterms:W3CDTF">2022-01-04T12:55:10Z</dcterms:modified>
</cp:coreProperties>
</file>