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saveSubsetFonts="1">
  <p:sldMasterIdLst>
    <p:sldMasterId id="2147483672" r:id="rId1"/>
  </p:sldMasterIdLst>
  <p:notesMasterIdLst>
    <p:notesMasterId r:id="rId2"/>
  </p:notesMasterIdLst>
  <p:sldIdLst>
    <p:sldId id="634" r:id="rId3"/>
    <p:sldId id="635" r:id="rId4"/>
    <p:sldId id="636" r:id="rId5"/>
    <p:sldId id="637" r:id="rId6"/>
    <p:sldId id="638" r:id="rId7"/>
    <p:sldId id="639" r:id="rId8"/>
    <p:sldId id="640" r:id="rId9"/>
    <p:sldId id="641" r:id="rId10"/>
    <p:sldId id="642" r:id="rId11"/>
    <p:sldId id="643" r:id="rId12"/>
    <p:sldId id="644" r:id="rId13"/>
    <p:sldId id="645" r:id="rId14"/>
    <p:sldId id="646" r:id="rId15"/>
    <p:sldId id="647" r:id="rId16"/>
    <p:sldId id="648" r:id="rId17"/>
    <p:sldId id="649" r:id="rId18"/>
    <p:sldId id="650" r:id="rId19"/>
    <p:sldId id="651" r:id="rId20"/>
    <p:sldId id="652" r:id="rId21"/>
    <p:sldId id="653" r:id="rId22"/>
    <p:sldId id="654" r:id="rId23"/>
    <p:sldId id="655" r:id="rId24"/>
    <p:sldId id="656" r:id="rId25"/>
    <p:sldId id="657" r:id="rId26"/>
    <p:sldId id="658" r:id="rId27"/>
    <p:sldId id="659" r:id="rId28"/>
    <p:sldId id="660" r:id="rId29"/>
    <p:sldId id="661" r:id="rId30"/>
    <p:sldId id="662" r:id="rId31"/>
    <p:sldId id="663" r:id="rId32"/>
    <p:sldId id="664" r:id="rId33"/>
    <p:sldId id="665" r:id="rId34"/>
    <p:sldId id="666" r:id="rId35"/>
    <p:sldId id="667" r:id="rId36"/>
    <p:sldId id="668" r:id="rId37"/>
    <p:sldId id="669" r:id="rId38"/>
    <p:sldId id="670" r:id="rId39"/>
    <p:sldId id="671" r:id="rId40"/>
    <p:sldId id="672" r:id="rId41"/>
    <p:sldId id="673" r:id="rId42"/>
    <p:sldId id="674" r:id="rId43"/>
    <p:sldId id="675" r:id="rId44"/>
    <p:sldId id="676" r:id="rId45"/>
    <p:sldId id="677" r:id="rId46"/>
    <p:sldId id="678" r:id="rId47"/>
    <p:sldId id="679" r:id="rId48"/>
    <p:sldId id="680" r:id="rId49"/>
    <p:sldId id="681" r:id="rId50"/>
    <p:sldId id="682" r:id="rId51"/>
    <p:sldId id="683" r:id="rId52"/>
    <p:sldId id="684" r:id="rId53"/>
    <p:sldId id="685" r:id="rId54"/>
    <p:sldId id="686" r:id="rId55"/>
    <p:sldId id="687" r:id="rId56"/>
    <p:sldId id="688" r:id="rId57"/>
    <p:sldId id="689" r:id="rId58"/>
    <p:sldId id="690" r:id="rId59"/>
    <p:sldId id="691" r:id="rId60"/>
    <p:sldId id="692" r:id="rId61"/>
    <p:sldId id="693" r:id="rId62"/>
    <p:sldId id="694" r:id="rId63"/>
    <p:sldId id="695" r:id="rId64"/>
    <p:sldId id="696" r:id="rId65"/>
    <p:sldId id="697" r:id="rId66"/>
    <p:sldId id="698" r:id="rId67"/>
    <p:sldId id="699" r:id="rId68"/>
    <p:sldId id="700" r:id="rId69"/>
    <p:sldId id="701" r:id="rId70"/>
    <p:sldId id="702" r:id="rId71"/>
    <p:sldId id="703" r:id="rId72"/>
    <p:sldId id="704" r:id="rId73"/>
    <p:sldId id="705" r:id="rId74"/>
    <p:sldId id="706" r:id="rId75"/>
    <p:sldId id="707" r:id="rId76"/>
    <p:sldId id="708" r:id="rId77"/>
    <p:sldId id="709" r:id="rId78"/>
    <p:sldId id="710" r:id="rId79"/>
    <p:sldId id="711" r:id="rId80"/>
    <p:sldId id="712" r:id="rId81"/>
    <p:sldId id="713" r:id="rId82"/>
    <p:sldId id="714" r:id="rId83"/>
    <p:sldId id="715" r:id="rId84"/>
    <p:sldId id="716" r:id="rId85"/>
    <p:sldId id="717" r:id="rId86"/>
    <p:sldId id="718" r:id="rId87"/>
    <p:sldId id="719" r:id="rId88"/>
    <p:sldId id="720" r:id="rId89"/>
    <p:sldId id="721" r:id="rId90"/>
    <p:sldId id="722" r:id="rId91"/>
    <p:sldId id="723" r:id="rId92"/>
    <p:sldId id="724" r:id="rId93"/>
    <p:sldId id="725" r:id="rId94"/>
    <p:sldId id="726" r:id="rId95"/>
    <p:sldId id="727" r:id="rId96"/>
    <p:sldId id="728" r:id="rId97"/>
    <p:sldId id="729" r:id="rId98"/>
    <p:sldId id="730" r:id="rId99"/>
    <p:sldId id="731" r:id="rId100"/>
    <p:sldId id="732" r:id="rId101"/>
    <p:sldId id="733" r:id="rId102"/>
    <p:sldId id="734" r:id="rId103"/>
    <p:sldId id="735" r:id="rId104"/>
    <p:sldId id="736" r:id="rId105"/>
    <p:sldId id="737" r:id="rId106"/>
    <p:sldId id="738" r:id="rId107"/>
    <p:sldId id="739" r:id="rId108"/>
    <p:sldId id="740" r:id="rId109"/>
    <p:sldId id="741" r:id="rId110"/>
    <p:sldId id="742" r:id="rId111"/>
    <p:sldId id="743" r:id="rId112"/>
    <p:sldId id="744" r:id="rId113"/>
    <p:sldId id="745" r:id="rId114"/>
    <p:sldId id="746" r:id="rId115"/>
    <p:sldId id="747" r:id="rId116"/>
    <p:sldId id="748" r:id="rId117"/>
    <p:sldId id="749" r:id="rId118"/>
    <p:sldId id="750" r:id="rId119"/>
    <p:sldId id="751" r:id="rId120"/>
    <p:sldId id="752" r:id="rId121"/>
    <p:sldId id="753" r:id="rId122"/>
    <p:sldId id="754" r:id="rId123"/>
    <p:sldId id="755" r:id="rId124"/>
    <p:sldId id="756" r:id="rId125"/>
    <p:sldId id="757" r:id="rId126"/>
    <p:sldId id="758" r:id="rId127"/>
    <p:sldId id="759" r:id="rId128"/>
    <p:sldId id="760" r:id="rId129"/>
    <p:sldId id="761" r:id="rId130"/>
    <p:sldId id="762" r:id="rId131"/>
    <p:sldId id="763" r:id="rId132"/>
    <p:sldId id="764" r:id="rId133"/>
    <p:sldId id="765" r:id="rId134"/>
    <p:sldId id="766" r:id="rId135"/>
    <p:sldId id="767" r:id="rId136"/>
    <p:sldId id="768" r:id="rId137"/>
    <p:sldId id="769" r:id="rId138"/>
    <p:sldId id="770" r:id="rId139"/>
    <p:sldId id="771" r:id="rId140"/>
    <p:sldId id="772" r:id="rId141"/>
    <p:sldId id="773" r:id="rId142"/>
    <p:sldId id="774" r:id="rId143"/>
    <p:sldId id="775" r:id="rId144"/>
    <p:sldId id="776" r:id="rId145"/>
    <p:sldId id="777" r:id="rId146"/>
    <p:sldId id="778" r:id="rId147"/>
    <p:sldId id="779" r:id="rId148"/>
    <p:sldId id="780" r:id="rId149"/>
    <p:sldId id="781" r:id="rId150"/>
    <p:sldId id="782" r:id="rId151"/>
    <p:sldId id="783" r:id="rId152"/>
    <p:sldId id="784" r:id="rId153"/>
    <p:sldId id="785" r:id="rId154"/>
    <p:sldId id="786" r:id="rId155"/>
    <p:sldId id="787" r:id="rId156"/>
    <p:sldId id="788" r:id="rId157"/>
    <p:sldId id="789" r:id="rId158"/>
    <p:sldId id="790" r:id="rId159"/>
    <p:sldId id="791" r:id="rId160"/>
    <p:sldId id="792" r:id="rId161"/>
    <p:sldId id="793" r:id="rId162"/>
    <p:sldId id="794" r:id="rId163"/>
    <p:sldId id="795" r:id="rId164"/>
    <p:sldId id="796" r:id="rId165"/>
    <p:sldId id="797" r:id="rId166"/>
    <p:sldId id="798" r:id="rId167"/>
    <p:sldId id="799" r:id="rId168"/>
    <p:sldId id="800" r:id="rId169"/>
    <p:sldId id="801" r:id="rId170"/>
    <p:sldId id="802" r:id="rId171"/>
    <p:sldId id="803" r:id="rId172"/>
    <p:sldId id="804" r:id="rId173"/>
    <p:sldId id="805" r:id="rId174"/>
    <p:sldId id="806" r:id="rId175"/>
    <p:sldId id="807" r:id="rId176"/>
    <p:sldId id="808" r:id="rId177"/>
    <p:sldId id="809" r:id="rId178"/>
    <p:sldId id="810" r:id="rId179"/>
    <p:sldId id="811" r:id="rId180"/>
    <p:sldId id="812" r:id="rId181"/>
    <p:sldId id="813" r:id="rId182"/>
    <p:sldId id="814" r:id="rId183"/>
    <p:sldId id="815" r:id="rId184"/>
    <p:sldId id="816" r:id="rId185"/>
    <p:sldId id="817" r:id="rId186"/>
    <p:sldId id="818" r:id="rId187"/>
    <p:sldId id="819" r:id="rId188"/>
    <p:sldId id="820" r:id="rId189"/>
  </p:sldIdLst>
  <p:sldSz cy="6858000" cx="12192000"/>
  <p:notesSz cx="6858000" cy="9144000"/>
  <p:defaultText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slideViewPr>
    <p:cSldViewPr>
      <p:cViewPr>
        <p:scale>
          <a:sx n="0" d="0"/>
          <a:sy n="0" d="0"/>
        </p:scale>
        <p:origin x="0" y="0"/>
      </p:cViewPr>
    </p:cSldViewPr>
  </p:slide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tableStyles" Target="tableStyles.xml"/><Relationship Id="rId191" Type="http://schemas.openxmlformats.org/officeDocument/2006/relationships/presProps" Target="presProps.xml"/><Relationship Id="rId19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399" name=""/>
        <p:cNvGrpSpPr/>
        <p:nvPr/>
      </p:nvGrpSpPr>
      <p:grpSpPr>
        <a:xfrm>
          <a:off x="0" y="0"/>
          <a:ext cx="0" cy="0"/>
          <a:chOff x="0" y="0"/>
          <a:chExt cx="0" cy="0"/>
        </a:xfrm>
      </p:grpSpPr>
      <p:sp>
        <p:nvSpPr>
          <p:cNvPr id="104902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902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902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902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902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902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393" name=""/>
        <p:cNvGrpSpPr/>
        <p:nvPr/>
      </p:nvGrpSpPr>
      <p:grpSpPr>
        <a:xfrm>
          <a:off x="0" y="0"/>
          <a:ext cx="0" cy="0"/>
          <a:chOff x="0" y="0"/>
          <a:chExt cx="0" cy="0"/>
        </a:xfrm>
      </p:grpSpPr>
      <p:sp>
        <p:nvSpPr>
          <p:cNvPr id="1048990" name="Rectangle 6"/>
          <p:cNvSpPr/>
          <p:nvPr/>
        </p:nvSpPr>
        <p:spPr>
          <a:xfrm>
            <a:off x="446534" y="3085765"/>
            <a:ext cx="11262866" cy="3304800"/>
          </a:xfrm>
          <a:prstGeom prst="rect"/>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8991"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dirty="0" lang="en-GB"/>
              <a:t>Click to edit Master title style</a:t>
            </a:r>
            <a:endParaRPr dirty="0" lang="en-US"/>
          </a:p>
        </p:txBody>
      </p:sp>
      <p:sp>
        <p:nvSpPr>
          <p:cNvPr id="1048992" name="Subtitle 2"/>
          <p:cNvSpPr>
            <a:spLocks noGrp="1"/>
          </p:cNvSpPr>
          <p:nvPr>
            <p:ph type="subTitle" idx="1"/>
          </p:nvPr>
        </p:nvSpPr>
        <p:spPr>
          <a:xfrm>
            <a:off x="581194" y="2495445"/>
            <a:ext cx="10993546" cy="590321"/>
          </a:xfrm>
        </p:spPr>
        <p:txBody>
          <a:bodyPr anchor="t">
            <a:normAutofit/>
          </a:bodyPr>
          <a:lstStyle>
            <a:lvl1pPr algn="l" indent="0" marL="0">
              <a:buNone/>
              <a:defRPr cap="all" sz="1600">
                <a:solidFill>
                  <a:schemeClr val="accent2"/>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dirty="0" lang="en-GB"/>
              <a:t>Click to edit Master subtitle style</a:t>
            </a:r>
            <a:endParaRPr dirty="0" lang="en-US"/>
          </a:p>
        </p:txBody>
      </p:sp>
      <p:sp>
        <p:nvSpPr>
          <p:cNvPr id="1048993"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dirty="0" lang="en-US"/>
            </a:fld>
            <a:endParaRPr dirty="0" lang="en-US"/>
          </a:p>
        </p:txBody>
      </p:sp>
      <p:sp>
        <p:nvSpPr>
          <p:cNvPr id="1048994"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dirty="0" lang="en-US"/>
          </a:p>
        </p:txBody>
      </p:sp>
      <p:sp>
        <p:nvSpPr>
          <p:cNvPr id="1048995"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dirty="0" lang="en-US"/>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396" name=""/>
        <p:cNvGrpSpPr/>
        <p:nvPr/>
      </p:nvGrpSpPr>
      <p:grpSpPr>
        <a:xfrm>
          <a:off x="0" y="0"/>
          <a:ext cx="0" cy="0"/>
          <a:chOff x="0" y="0"/>
          <a:chExt cx="0" cy="0"/>
        </a:xfrm>
      </p:grpSpPr>
      <p:sp>
        <p:nvSpPr>
          <p:cNvPr id="1049008" name="Rectangle 7"/>
          <p:cNvSpPr>
            <a:spLocks noChangeAspect="1"/>
          </p:cNvSpPr>
          <p:nvPr/>
        </p:nvSpPr>
        <p:spPr>
          <a:xfrm>
            <a:off x="440286" y="614407"/>
            <a:ext cx="11309338" cy="1189298"/>
          </a:xfrm>
          <a:prstGeom prst="rect"/>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9009" name="Title 1"/>
          <p:cNvSpPr>
            <a:spLocks noGrp="1"/>
          </p:cNvSpPr>
          <p:nvPr>
            <p:ph type="title"/>
          </p:nvPr>
        </p:nvSpPr>
        <p:spPr>
          <a:xfrm>
            <a:off x="581192" y="702156"/>
            <a:ext cx="11029616" cy="1013800"/>
          </a:xfrm>
        </p:spPr>
        <p:txBody>
          <a:bodyPr/>
          <a:p>
            <a:r>
              <a:rPr dirty="0" lang="en-GB"/>
              <a:t>Click to edit Master title style</a:t>
            </a:r>
            <a:endParaRPr dirty="0" lang="en-US"/>
          </a:p>
        </p:txBody>
      </p:sp>
      <p:sp>
        <p:nvSpPr>
          <p:cNvPr id="1049010" name="Vertical Text Placeholder 2"/>
          <p:cNvSpPr>
            <a:spLocks noGrp="1"/>
          </p:cNvSpPr>
          <p:nvPr>
            <p:ph type="body" orient="vert" idx="1"/>
          </p:nvPr>
        </p:nvSpPr>
        <p:spPr/>
        <p:txBody>
          <a:bodyPr anchor="t" vert="eaVert"/>
          <a:lstStyle>
            <a:lvl1pPr algn="l"/>
            <a:lvl2pPr algn="l"/>
            <a:lvl3pPr algn="l"/>
            <a:lvl4pPr algn="l"/>
            <a:lvl5pPr algn="l"/>
          </a:lstStyle>
          <a:p>
            <a:pPr lvl="0"/>
            <a:r>
              <a:rPr dirty="0" lang="en-GB"/>
              <a:t>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1049011" name="Date Placeholder 3"/>
          <p:cNvSpPr>
            <a:spLocks noGrp="1"/>
          </p:cNvSpPr>
          <p:nvPr>
            <p:ph type="dt" sz="half" idx="10"/>
          </p:nvPr>
        </p:nvSpPr>
        <p:spPr/>
        <p:txBody>
          <a:bodyPr/>
          <a:p>
            <a:fld id="{B61BEF0D-F0BB-DE4B-95CE-6DB70DBA9567}" type="datetimeFigureOut">
              <a:rPr dirty="0" lang="en-US"/>
            </a:fld>
            <a:endParaRPr dirty="0" lang="en-US"/>
          </a:p>
        </p:txBody>
      </p:sp>
      <p:sp>
        <p:nvSpPr>
          <p:cNvPr id="1049012" name="Footer Placeholder 4"/>
          <p:cNvSpPr>
            <a:spLocks noGrp="1"/>
          </p:cNvSpPr>
          <p:nvPr>
            <p:ph type="ftr" sz="quarter" idx="11"/>
          </p:nvPr>
        </p:nvSpPr>
        <p:spPr/>
        <p:txBody>
          <a:bodyPr/>
          <a:p>
            <a:endParaRPr dirty="0" lang="en-US"/>
          </a:p>
        </p:txBody>
      </p:sp>
      <p:sp>
        <p:nvSpPr>
          <p:cNvPr id="1049013" name="Slide Number Placeholder 5"/>
          <p:cNvSpPr>
            <a:spLocks noGrp="1"/>
          </p:cNvSpPr>
          <p:nvPr>
            <p:ph type="sldNum" sz="quarter" idx="12"/>
          </p:nvPr>
        </p:nvSpPr>
        <p:spPr/>
        <p:txBody>
          <a:bodyPr/>
          <a:p>
            <a:fld id="{D57F1E4F-1CFF-5643-939E-217C01CDF565}" type="slidenum">
              <a:rPr dirty="0" lang="en-US"/>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391" name=""/>
        <p:cNvGrpSpPr/>
        <p:nvPr/>
      </p:nvGrpSpPr>
      <p:grpSpPr>
        <a:xfrm>
          <a:off x="0" y="0"/>
          <a:ext cx="0" cy="0"/>
          <a:chOff x="0" y="0"/>
          <a:chExt cx="0" cy="0"/>
        </a:xfrm>
      </p:grpSpPr>
      <p:sp>
        <p:nvSpPr>
          <p:cNvPr id="1048981" name="Rectangle 6"/>
          <p:cNvSpPr>
            <a:spLocks noChangeAspect="1"/>
          </p:cNvSpPr>
          <p:nvPr/>
        </p:nvSpPr>
        <p:spPr>
          <a:xfrm>
            <a:off x="8839201" y="599725"/>
            <a:ext cx="2906817" cy="5816950"/>
          </a:xfrm>
          <a:prstGeom prst="rect"/>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8982" name="Vertical Title 1"/>
          <p:cNvSpPr>
            <a:spLocks noGrp="1"/>
          </p:cNvSpPr>
          <p:nvPr>
            <p:ph type="title" orient="vert"/>
          </p:nvPr>
        </p:nvSpPr>
        <p:spPr>
          <a:xfrm>
            <a:off x="8839201" y="675726"/>
            <a:ext cx="2004164" cy="5183073"/>
          </a:xfrm>
        </p:spPr>
        <p:txBody>
          <a:bodyPr vert="eaVert"/>
          <a:p>
            <a:r>
              <a:rPr dirty="0" lang="en-GB"/>
              <a:t>Click to edit Master title style</a:t>
            </a:r>
            <a:endParaRPr dirty="0" lang="en-US"/>
          </a:p>
        </p:txBody>
      </p:sp>
      <p:sp>
        <p:nvSpPr>
          <p:cNvPr id="1048983" name="Vertical Text Placeholder 2"/>
          <p:cNvSpPr>
            <a:spLocks noGrp="1"/>
          </p:cNvSpPr>
          <p:nvPr>
            <p:ph type="body" orient="vert" idx="1"/>
          </p:nvPr>
        </p:nvSpPr>
        <p:spPr>
          <a:xfrm>
            <a:off x="774923" y="675726"/>
            <a:ext cx="7896279" cy="5183073"/>
          </a:xfrm>
        </p:spPr>
        <p:txBody>
          <a:bodyPr anchor="t" vert="eaVert"/>
          <a:p>
            <a:pPr lvl="0"/>
            <a:r>
              <a:rPr dirty="0" lang="en-GB"/>
              <a:t>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104898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dirty="0" lang="en-US"/>
            </a:fld>
            <a:endParaRPr dirty="0" lang="en-US"/>
          </a:p>
        </p:txBody>
      </p:sp>
      <p:sp>
        <p:nvSpPr>
          <p:cNvPr id="1048985" name="Footer Placeholder 4"/>
          <p:cNvSpPr>
            <a:spLocks noGrp="1"/>
          </p:cNvSpPr>
          <p:nvPr>
            <p:ph type="ftr" sz="quarter" idx="11"/>
          </p:nvPr>
        </p:nvSpPr>
        <p:spPr>
          <a:xfrm>
            <a:off x="774923" y="5951811"/>
            <a:ext cx="7896279" cy="365125"/>
          </a:xfrm>
        </p:spPr>
        <p:txBody>
          <a:bodyPr/>
          <a:p>
            <a:endParaRPr dirty="0" lang="en-US"/>
          </a:p>
        </p:txBody>
      </p:sp>
      <p:sp>
        <p:nvSpPr>
          <p:cNvPr id="104898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dirty="0" lang="en-US"/>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68" name=""/>
        <p:cNvGrpSpPr/>
        <p:nvPr/>
      </p:nvGrpSpPr>
      <p:grpSpPr>
        <a:xfrm>
          <a:off x="0" y="0"/>
          <a:ext cx="0" cy="0"/>
          <a:chOff x="0" y="0"/>
          <a:chExt cx="0" cy="0"/>
        </a:xfrm>
      </p:grpSpPr>
      <p:sp>
        <p:nvSpPr>
          <p:cNvPr id="1048584" name="Rectangle 6"/>
          <p:cNvSpPr>
            <a:spLocks noChangeAspect="1"/>
          </p:cNvSpPr>
          <p:nvPr/>
        </p:nvSpPr>
        <p:spPr>
          <a:xfrm>
            <a:off x="440286" y="614407"/>
            <a:ext cx="11309338" cy="1189298"/>
          </a:xfrm>
          <a:prstGeom prst="rect"/>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8585" name="Title 1"/>
          <p:cNvSpPr>
            <a:spLocks noGrp="1"/>
          </p:cNvSpPr>
          <p:nvPr>
            <p:ph type="title"/>
          </p:nvPr>
        </p:nvSpPr>
        <p:spPr>
          <a:xfrm>
            <a:off x="581192" y="702156"/>
            <a:ext cx="11029616" cy="1013800"/>
          </a:xfrm>
        </p:spPr>
        <p:txBody>
          <a:bodyPr/>
          <a:p>
            <a:r>
              <a:rPr dirty="0" lang="en-GB"/>
              <a:t>Click to edit Master title style</a:t>
            </a:r>
            <a:endParaRPr dirty="0" lang="en-US"/>
          </a:p>
        </p:txBody>
      </p:sp>
      <p:sp>
        <p:nvSpPr>
          <p:cNvPr id="1048586" name="Content Placeholder 2"/>
          <p:cNvSpPr>
            <a:spLocks noGrp="1"/>
          </p:cNvSpPr>
          <p:nvPr>
            <p:ph idx="1"/>
          </p:nvPr>
        </p:nvSpPr>
        <p:spPr>
          <a:xfrm>
            <a:off x="581192" y="2180496"/>
            <a:ext cx="11029615" cy="3678303"/>
          </a:xfrm>
        </p:spPr>
        <p:txBody>
          <a:bodyPr/>
          <a:p>
            <a:pPr lvl="0"/>
            <a:r>
              <a:rPr dirty="0" lang="en-GB"/>
              <a:t>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1048587" name="Date Placeholder 3"/>
          <p:cNvSpPr>
            <a:spLocks noGrp="1"/>
          </p:cNvSpPr>
          <p:nvPr>
            <p:ph type="dt" sz="half" idx="10"/>
          </p:nvPr>
        </p:nvSpPr>
        <p:spPr/>
        <p:txBody>
          <a:bodyPr/>
          <a:p>
            <a:fld id="{B61BEF0D-F0BB-DE4B-95CE-6DB70DBA9567}" type="datetimeFigureOut">
              <a:rPr dirty="0" lang="en-US"/>
            </a:fld>
            <a:endParaRPr dirty="0" lang="en-US"/>
          </a:p>
        </p:txBody>
      </p:sp>
      <p:sp>
        <p:nvSpPr>
          <p:cNvPr id="1048588" name="Footer Placeholder 4"/>
          <p:cNvSpPr>
            <a:spLocks noGrp="1"/>
          </p:cNvSpPr>
          <p:nvPr>
            <p:ph type="ftr" sz="quarter" idx="11"/>
          </p:nvPr>
        </p:nvSpPr>
        <p:spPr/>
        <p:txBody>
          <a:bodyPr/>
          <a:p>
            <a:endParaRPr dirty="0" lang="en-US"/>
          </a:p>
        </p:txBody>
      </p:sp>
      <p:sp>
        <p:nvSpPr>
          <p:cNvPr id="1048589" name="Slide Number Placeholder 5"/>
          <p:cNvSpPr>
            <a:spLocks noGrp="1"/>
          </p:cNvSpPr>
          <p:nvPr>
            <p:ph type="sldNum" sz="quarter" idx="12"/>
          </p:nvPr>
        </p:nvSpPr>
        <p:spPr>
          <a:xfrm>
            <a:off x="10558300" y="5956137"/>
            <a:ext cx="1052508" cy="365125"/>
          </a:xfrm>
        </p:spPr>
        <p:txBody>
          <a:bodyPr/>
          <a:p>
            <a:fld id="{D57F1E4F-1CFF-5643-939E-217C01CDF565}" type="slidenum">
              <a:rPr dirty="0" lang="en-US"/>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395" name=""/>
        <p:cNvGrpSpPr/>
        <p:nvPr/>
      </p:nvGrpSpPr>
      <p:grpSpPr>
        <a:xfrm>
          <a:off x="0" y="0"/>
          <a:ext cx="0" cy="0"/>
          <a:chOff x="0" y="0"/>
          <a:chExt cx="0" cy="0"/>
        </a:xfrm>
      </p:grpSpPr>
      <p:sp>
        <p:nvSpPr>
          <p:cNvPr id="1049002" name="Rectangle 7"/>
          <p:cNvSpPr>
            <a:spLocks noChangeAspect="1"/>
          </p:cNvSpPr>
          <p:nvPr/>
        </p:nvSpPr>
        <p:spPr>
          <a:xfrm>
            <a:off x="447817" y="5141974"/>
            <a:ext cx="11290860" cy="1258827"/>
          </a:xfrm>
          <a:prstGeom prst="rect"/>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9003" name="Title 1"/>
          <p:cNvSpPr>
            <a:spLocks noGrp="1"/>
          </p:cNvSpPr>
          <p:nvPr>
            <p:ph type="title"/>
          </p:nvPr>
        </p:nvSpPr>
        <p:spPr>
          <a:xfrm>
            <a:off x="581193" y="3043910"/>
            <a:ext cx="11029615" cy="1497507"/>
          </a:xfrm>
        </p:spPr>
        <p:txBody>
          <a:bodyPr anchor="b">
            <a:normAutofit/>
          </a:bodyPr>
          <a:lstStyle>
            <a:lvl1pPr algn="l">
              <a:defRPr b="0" cap="all" sz="3600">
                <a:solidFill>
                  <a:schemeClr val="accent1"/>
                </a:solidFill>
              </a:defRPr>
            </a:lvl1pPr>
          </a:lstStyle>
          <a:p>
            <a:r>
              <a:rPr dirty="0" lang="en-GB"/>
              <a:t>Click to edit Master title style</a:t>
            </a:r>
            <a:endParaRPr dirty="0" lang="en-US"/>
          </a:p>
        </p:txBody>
      </p:sp>
      <p:sp>
        <p:nvSpPr>
          <p:cNvPr id="1049004" name="Text Placeholder 2"/>
          <p:cNvSpPr>
            <a:spLocks noGrp="1"/>
          </p:cNvSpPr>
          <p:nvPr>
            <p:ph type="body" idx="1"/>
          </p:nvPr>
        </p:nvSpPr>
        <p:spPr>
          <a:xfrm>
            <a:off x="581192" y="4541417"/>
            <a:ext cx="11029615" cy="600556"/>
          </a:xfrm>
        </p:spPr>
        <p:txBody>
          <a:bodyPr anchor="t">
            <a:normAutofit/>
          </a:bodyPr>
          <a:lstStyle>
            <a:lvl1pPr algn="l" indent="0" marL="0">
              <a:buNone/>
              <a:defRPr cap="all" sz="1800">
                <a:solidFill>
                  <a:schemeClr val="accent2"/>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dirty="0" lang="en-GB"/>
              <a:t>Edit Master text styles</a:t>
            </a:r>
          </a:p>
        </p:txBody>
      </p:sp>
      <p:sp>
        <p:nvSpPr>
          <p:cNvPr id="1049005"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dirty="0" lang="en-US"/>
            </a:fld>
            <a:endParaRPr dirty="0" lang="en-US"/>
          </a:p>
        </p:txBody>
      </p:sp>
      <p:sp>
        <p:nvSpPr>
          <p:cNvPr id="1049006"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dirty="0" lang="en-US"/>
          </a:p>
        </p:txBody>
      </p:sp>
      <p:sp>
        <p:nvSpPr>
          <p:cNvPr id="1049007"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dirty="0" lang="en-US"/>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388" name=""/>
        <p:cNvGrpSpPr/>
        <p:nvPr/>
      </p:nvGrpSpPr>
      <p:grpSpPr>
        <a:xfrm>
          <a:off x="0" y="0"/>
          <a:ext cx="0" cy="0"/>
          <a:chOff x="0" y="0"/>
          <a:chExt cx="0" cy="0"/>
        </a:xfrm>
      </p:grpSpPr>
      <p:sp>
        <p:nvSpPr>
          <p:cNvPr id="1048960" name="Rectangle 7"/>
          <p:cNvSpPr>
            <a:spLocks noChangeAspect="1"/>
          </p:cNvSpPr>
          <p:nvPr/>
        </p:nvSpPr>
        <p:spPr>
          <a:xfrm>
            <a:off x="445982" y="606554"/>
            <a:ext cx="11300036" cy="1258827"/>
          </a:xfrm>
          <a:prstGeom prst="rect"/>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8961" name="Title 1"/>
          <p:cNvSpPr>
            <a:spLocks noGrp="1"/>
          </p:cNvSpPr>
          <p:nvPr>
            <p:ph type="title"/>
          </p:nvPr>
        </p:nvSpPr>
        <p:spPr>
          <a:xfrm>
            <a:off x="581193" y="729658"/>
            <a:ext cx="11029616" cy="988332"/>
          </a:xfrm>
        </p:spPr>
        <p:txBody>
          <a:bodyPr/>
          <a:p>
            <a:r>
              <a:rPr dirty="0" lang="en-GB"/>
              <a:t>Click to edit Master title style</a:t>
            </a:r>
            <a:endParaRPr dirty="0" lang="en-US"/>
          </a:p>
        </p:txBody>
      </p:sp>
      <p:sp>
        <p:nvSpPr>
          <p:cNvPr id="1048962" name="Content Placeholder 2"/>
          <p:cNvSpPr>
            <a:spLocks noGrp="1"/>
          </p:cNvSpPr>
          <p:nvPr>
            <p:ph sz="half" idx="1"/>
          </p:nvPr>
        </p:nvSpPr>
        <p:spPr>
          <a:xfrm>
            <a:off x="581193" y="2228003"/>
            <a:ext cx="5422390" cy="3633047"/>
          </a:xfrm>
        </p:spPr>
        <p:txBody>
          <a:bodyPr>
            <a:normAutofit/>
          </a:bodyPr>
          <a:p>
            <a:pPr lvl="0"/>
            <a:r>
              <a:rPr dirty="0" lang="en-GB"/>
              <a:t>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1048963" name="Content Placeholder 3"/>
          <p:cNvSpPr>
            <a:spLocks noGrp="1"/>
          </p:cNvSpPr>
          <p:nvPr>
            <p:ph sz="half" idx="2"/>
          </p:nvPr>
        </p:nvSpPr>
        <p:spPr>
          <a:xfrm>
            <a:off x="6188417" y="2228003"/>
            <a:ext cx="5422392" cy="3633047"/>
          </a:xfrm>
        </p:spPr>
        <p:txBody>
          <a:bodyPr>
            <a:normAutofit/>
          </a:bodyPr>
          <a:p>
            <a:pPr lvl="0"/>
            <a:r>
              <a:rPr dirty="0" lang="en-GB"/>
              <a:t>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1048964" name="Date Placeholder 4"/>
          <p:cNvSpPr>
            <a:spLocks noGrp="1"/>
          </p:cNvSpPr>
          <p:nvPr>
            <p:ph type="dt" sz="half" idx="10"/>
          </p:nvPr>
        </p:nvSpPr>
        <p:spPr/>
        <p:txBody>
          <a:bodyPr/>
          <a:p>
            <a:fld id="{B61BEF0D-F0BB-DE4B-95CE-6DB70DBA9567}" type="datetimeFigureOut">
              <a:rPr dirty="0" lang="en-US"/>
            </a:fld>
            <a:endParaRPr dirty="0" lang="en-US"/>
          </a:p>
        </p:txBody>
      </p:sp>
      <p:sp>
        <p:nvSpPr>
          <p:cNvPr id="1048965" name="Footer Placeholder 5"/>
          <p:cNvSpPr>
            <a:spLocks noGrp="1"/>
          </p:cNvSpPr>
          <p:nvPr>
            <p:ph type="ftr" sz="quarter" idx="11"/>
          </p:nvPr>
        </p:nvSpPr>
        <p:spPr/>
        <p:txBody>
          <a:bodyPr/>
          <a:p>
            <a:endParaRPr dirty="0" lang="en-US"/>
          </a:p>
        </p:txBody>
      </p:sp>
      <p:sp>
        <p:nvSpPr>
          <p:cNvPr id="1048966" name="Slide Number Placeholder 6"/>
          <p:cNvSpPr>
            <a:spLocks noGrp="1"/>
          </p:cNvSpPr>
          <p:nvPr>
            <p:ph type="sldNum" sz="quarter" idx="12"/>
          </p:nvPr>
        </p:nvSpPr>
        <p:spPr/>
        <p:txBody>
          <a:bodyPr/>
          <a:p>
            <a:fld id="{D57F1E4F-1CFF-5643-939E-217C01CDF565}" type="slidenum">
              <a:rPr dirty="0" lang="en-US"/>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389" name=""/>
        <p:cNvGrpSpPr/>
        <p:nvPr/>
      </p:nvGrpSpPr>
      <p:grpSpPr>
        <a:xfrm>
          <a:off x="0" y="0"/>
          <a:ext cx="0" cy="0"/>
          <a:chOff x="0" y="0"/>
          <a:chExt cx="0" cy="0"/>
        </a:xfrm>
      </p:grpSpPr>
      <p:sp>
        <p:nvSpPr>
          <p:cNvPr id="1048967" name="Rectangle 10"/>
          <p:cNvSpPr>
            <a:spLocks noChangeAspect="1"/>
          </p:cNvSpPr>
          <p:nvPr/>
        </p:nvSpPr>
        <p:spPr>
          <a:xfrm>
            <a:off x="445982" y="606554"/>
            <a:ext cx="11300036" cy="1258827"/>
          </a:xfrm>
          <a:prstGeom prst="rect"/>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8968" name="Title 1"/>
          <p:cNvSpPr>
            <a:spLocks noGrp="1"/>
          </p:cNvSpPr>
          <p:nvPr>
            <p:ph type="title"/>
          </p:nvPr>
        </p:nvSpPr>
        <p:spPr>
          <a:xfrm>
            <a:off x="581193" y="729658"/>
            <a:ext cx="11029616" cy="988332"/>
          </a:xfrm>
        </p:spPr>
        <p:txBody>
          <a:bodyPr/>
          <a:p>
            <a:r>
              <a:rPr dirty="0" lang="en-GB"/>
              <a:t>Click to edit Master title style</a:t>
            </a:r>
            <a:endParaRPr dirty="0" lang="en-US"/>
          </a:p>
        </p:txBody>
      </p:sp>
      <p:sp>
        <p:nvSpPr>
          <p:cNvPr id="1048969" name="Text Placeholder 2"/>
          <p:cNvSpPr>
            <a:spLocks noGrp="1"/>
          </p:cNvSpPr>
          <p:nvPr>
            <p:ph type="body" idx="1"/>
          </p:nvPr>
        </p:nvSpPr>
        <p:spPr>
          <a:xfrm>
            <a:off x="887219" y="2250892"/>
            <a:ext cx="5087075" cy="536005"/>
          </a:xfrm>
        </p:spPr>
        <p:txBody>
          <a:bodyPr anchor="b">
            <a:noAutofit/>
          </a:bodyPr>
          <a:lstStyle>
            <a:lvl1pPr indent="0" marL="0">
              <a:buNone/>
              <a:defRPr b="0" sz="2200">
                <a:solidFill>
                  <a:schemeClr val="accent2"/>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dirty="0" lang="en-GB"/>
              <a:t>Edit Master text styles</a:t>
            </a:r>
          </a:p>
        </p:txBody>
      </p:sp>
      <p:sp>
        <p:nvSpPr>
          <p:cNvPr id="1048970" name="Content Placeholder 3"/>
          <p:cNvSpPr>
            <a:spLocks noGrp="1"/>
          </p:cNvSpPr>
          <p:nvPr>
            <p:ph sz="half" idx="2"/>
          </p:nvPr>
        </p:nvSpPr>
        <p:spPr>
          <a:xfrm>
            <a:off x="581194" y="2926052"/>
            <a:ext cx="5393100" cy="2934999"/>
          </a:xfrm>
        </p:spPr>
        <p:txBody>
          <a:bodyPr anchor="t">
            <a:normAutofit/>
          </a:bodyPr>
          <a:p>
            <a:pPr lvl="0"/>
            <a:r>
              <a:rPr dirty="0" lang="en-GB"/>
              <a:t>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1048971" name="Text Placeholder 4"/>
          <p:cNvSpPr>
            <a:spLocks noGrp="1"/>
          </p:cNvSpPr>
          <p:nvPr>
            <p:ph type="body" sz="quarter" idx="3"/>
          </p:nvPr>
        </p:nvSpPr>
        <p:spPr>
          <a:xfrm>
            <a:off x="6523735" y="2250892"/>
            <a:ext cx="5087073" cy="553373"/>
          </a:xfrm>
        </p:spPr>
        <p:txBody>
          <a:bodyPr anchor="b">
            <a:noAutofit/>
          </a:bodyPr>
          <a:lstStyle>
            <a:lvl1pPr indent="0" marL="0">
              <a:buNone/>
              <a:defRPr b="0" sz="2200">
                <a:solidFill>
                  <a:schemeClr val="accent2"/>
                </a:solidFill>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dirty="0" lang="en-GB"/>
              <a:t>Edit Master text styles</a:t>
            </a:r>
          </a:p>
        </p:txBody>
      </p:sp>
      <p:sp>
        <p:nvSpPr>
          <p:cNvPr id="1048972" name="Content Placeholder 5"/>
          <p:cNvSpPr>
            <a:spLocks noGrp="1"/>
          </p:cNvSpPr>
          <p:nvPr>
            <p:ph sz="quarter" idx="4"/>
          </p:nvPr>
        </p:nvSpPr>
        <p:spPr>
          <a:xfrm>
            <a:off x="6217709" y="2926052"/>
            <a:ext cx="5393100" cy="2934999"/>
          </a:xfrm>
        </p:spPr>
        <p:txBody>
          <a:bodyPr anchor="t">
            <a:normAutofit/>
          </a:bodyPr>
          <a:p>
            <a:pPr lvl="0"/>
            <a:r>
              <a:rPr dirty="0" lang="en-GB"/>
              <a:t>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1048973" name="Date Placeholder 6"/>
          <p:cNvSpPr>
            <a:spLocks noGrp="1"/>
          </p:cNvSpPr>
          <p:nvPr>
            <p:ph type="dt" sz="half" idx="10"/>
          </p:nvPr>
        </p:nvSpPr>
        <p:spPr/>
        <p:txBody>
          <a:bodyPr/>
          <a:p>
            <a:fld id="{B61BEF0D-F0BB-DE4B-95CE-6DB70DBA9567}" type="datetimeFigureOut">
              <a:rPr dirty="0" lang="en-US"/>
            </a:fld>
            <a:endParaRPr dirty="0" lang="en-US"/>
          </a:p>
        </p:txBody>
      </p:sp>
      <p:sp>
        <p:nvSpPr>
          <p:cNvPr id="1048974" name="Footer Placeholder 7"/>
          <p:cNvSpPr>
            <a:spLocks noGrp="1"/>
          </p:cNvSpPr>
          <p:nvPr>
            <p:ph type="ftr" sz="quarter" idx="11"/>
          </p:nvPr>
        </p:nvSpPr>
        <p:spPr/>
        <p:txBody>
          <a:bodyPr/>
          <a:p>
            <a:endParaRPr dirty="0" lang="en-US"/>
          </a:p>
        </p:txBody>
      </p:sp>
      <p:sp>
        <p:nvSpPr>
          <p:cNvPr id="1048975" name="Slide Number Placeholder 8"/>
          <p:cNvSpPr>
            <a:spLocks noGrp="1"/>
          </p:cNvSpPr>
          <p:nvPr>
            <p:ph type="sldNum" sz="quarter" idx="12"/>
          </p:nvPr>
        </p:nvSpPr>
        <p:spPr/>
        <p:txBody>
          <a:bodyPr/>
          <a:p>
            <a:fld id="{D57F1E4F-1CFF-5643-939E-217C01CDF565}" type="slidenum">
              <a:rPr dirty="0" lang="en-US"/>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390" name=""/>
        <p:cNvGrpSpPr/>
        <p:nvPr/>
      </p:nvGrpSpPr>
      <p:grpSpPr>
        <a:xfrm>
          <a:off x="0" y="0"/>
          <a:ext cx="0" cy="0"/>
          <a:chOff x="0" y="0"/>
          <a:chExt cx="0" cy="0"/>
        </a:xfrm>
      </p:grpSpPr>
      <p:sp>
        <p:nvSpPr>
          <p:cNvPr id="1048976" name="Rectangle 6"/>
          <p:cNvSpPr>
            <a:spLocks noChangeAspect="1"/>
          </p:cNvSpPr>
          <p:nvPr/>
        </p:nvSpPr>
        <p:spPr>
          <a:xfrm>
            <a:off x="440683" y="606554"/>
            <a:ext cx="11300036" cy="1258827"/>
          </a:xfrm>
          <a:prstGeom prst="rect"/>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8977" name="Title 1"/>
          <p:cNvSpPr>
            <a:spLocks noGrp="1"/>
          </p:cNvSpPr>
          <p:nvPr>
            <p:ph type="title"/>
          </p:nvPr>
        </p:nvSpPr>
        <p:spPr>
          <a:xfrm>
            <a:off x="575894" y="729658"/>
            <a:ext cx="11029616" cy="988332"/>
          </a:xfrm>
        </p:spPr>
        <p:txBody>
          <a:bodyPr/>
          <a:p>
            <a:r>
              <a:rPr dirty="0" lang="en-GB"/>
              <a:t>Click to edit Master title style</a:t>
            </a:r>
            <a:endParaRPr dirty="0" lang="en-US"/>
          </a:p>
        </p:txBody>
      </p:sp>
      <p:sp>
        <p:nvSpPr>
          <p:cNvPr id="1048978" name="Date Placeholder 2"/>
          <p:cNvSpPr>
            <a:spLocks noGrp="1"/>
          </p:cNvSpPr>
          <p:nvPr>
            <p:ph type="dt" sz="half" idx="10"/>
          </p:nvPr>
        </p:nvSpPr>
        <p:spPr/>
        <p:txBody>
          <a:bodyPr/>
          <a:p>
            <a:fld id="{B61BEF0D-F0BB-DE4B-95CE-6DB70DBA9567}" type="datetimeFigureOut">
              <a:rPr dirty="0" lang="en-US"/>
            </a:fld>
            <a:endParaRPr dirty="0" lang="en-US"/>
          </a:p>
        </p:txBody>
      </p:sp>
      <p:sp>
        <p:nvSpPr>
          <p:cNvPr id="1048979" name="Footer Placeholder 3"/>
          <p:cNvSpPr>
            <a:spLocks noGrp="1"/>
          </p:cNvSpPr>
          <p:nvPr>
            <p:ph type="ftr" sz="quarter" idx="11"/>
          </p:nvPr>
        </p:nvSpPr>
        <p:spPr/>
        <p:txBody>
          <a:bodyPr/>
          <a:p>
            <a:endParaRPr dirty="0" lang="en-US"/>
          </a:p>
        </p:txBody>
      </p:sp>
      <p:sp>
        <p:nvSpPr>
          <p:cNvPr id="1048980" name="Slide Number Placeholder 4"/>
          <p:cNvSpPr>
            <a:spLocks noGrp="1"/>
          </p:cNvSpPr>
          <p:nvPr>
            <p:ph type="sldNum" sz="quarter" idx="12"/>
          </p:nvPr>
        </p:nvSpPr>
        <p:spPr/>
        <p:txBody>
          <a:bodyPr/>
          <a:p>
            <a:fld id="{D57F1E4F-1CFF-5643-939E-217C01CDF565}" type="slidenum">
              <a:rPr dirty="0" lang="en-US"/>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92" name=""/>
        <p:cNvGrpSpPr/>
        <p:nvPr/>
      </p:nvGrpSpPr>
      <p:grpSpPr>
        <a:xfrm>
          <a:off x="0" y="0"/>
          <a:ext cx="0" cy="0"/>
          <a:chOff x="0" y="0"/>
          <a:chExt cx="0" cy="0"/>
        </a:xfrm>
      </p:grpSpPr>
      <p:sp>
        <p:nvSpPr>
          <p:cNvPr id="1048987" name="Date Placeholder 1"/>
          <p:cNvSpPr>
            <a:spLocks noGrp="1"/>
          </p:cNvSpPr>
          <p:nvPr>
            <p:ph type="dt" sz="half" idx="10"/>
          </p:nvPr>
        </p:nvSpPr>
        <p:spPr/>
        <p:txBody>
          <a:bodyPr/>
          <a:p>
            <a:fld id="{B61BEF0D-F0BB-DE4B-95CE-6DB70DBA9567}" type="datetimeFigureOut">
              <a:rPr dirty="0" lang="en-US"/>
            </a:fld>
            <a:endParaRPr dirty="0" lang="en-US"/>
          </a:p>
        </p:txBody>
      </p:sp>
      <p:sp>
        <p:nvSpPr>
          <p:cNvPr id="1048988" name="Footer Placeholder 2"/>
          <p:cNvSpPr>
            <a:spLocks noGrp="1"/>
          </p:cNvSpPr>
          <p:nvPr>
            <p:ph type="ftr" sz="quarter" idx="11"/>
          </p:nvPr>
        </p:nvSpPr>
        <p:spPr/>
        <p:txBody>
          <a:bodyPr/>
          <a:p>
            <a:endParaRPr dirty="0" lang="en-US"/>
          </a:p>
        </p:txBody>
      </p:sp>
      <p:sp>
        <p:nvSpPr>
          <p:cNvPr id="1048989" name="Slide Number Placeholder 3"/>
          <p:cNvSpPr>
            <a:spLocks noGrp="1"/>
          </p:cNvSpPr>
          <p:nvPr>
            <p:ph type="sldNum" sz="quarter" idx="12"/>
          </p:nvPr>
        </p:nvSpPr>
        <p:spPr/>
        <p:txBody>
          <a:bodyPr/>
          <a:p>
            <a:fld id="{D57F1E4F-1CFF-5643-939E-217C01CDF565}" type="slidenum">
              <a:rPr dirty="0" lang="en-US"/>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397" name=""/>
        <p:cNvGrpSpPr/>
        <p:nvPr/>
      </p:nvGrpSpPr>
      <p:grpSpPr>
        <a:xfrm>
          <a:off x="0" y="0"/>
          <a:ext cx="0" cy="0"/>
          <a:chOff x="0" y="0"/>
          <a:chExt cx="0" cy="0"/>
        </a:xfrm>
      </p:grpSpPr>
      <p:sp>
        <p:nvSpPr>
          <p:cNvPr id="1049014" name="Rectangle 8"/>
          <p:cNvSpPr>
            <a:spLocks noChangeAspect="1"/>
          </p:cNvSpPr>
          <p:nvPr/>
        </p:nvSpPr>
        <p:spPr>
          <a:xfrm>
            <a:off x="447817" y="5141973"/>
            <a:ext cx="11298200" cy="1274702"/>
          </a:xfrm>
          <a:prstGeom prst="rect"/>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9015" name="Title 1"/>
          <p:cNvSpPr>
            <a:spLocks noGrp="1"/>
          </p:cNvSpPr>
          <p:nvPr>
            <p:ph type="title"/>
          </p:nvPr>
        </p:nvSpPr>
        <p:spPr>
          <a:xfrm>
            <a:off x="581192" y="5262296"/>
            <a:ext cx="4909445" cy="689514"/>
          </a:xfrm>
        </p:spPr>
        <p:txBody>
          <a:bodyPr anchor="ctr"/>
          <a:lstStyle>
            <a:lvl1pPr algn="l">
              <a:defRPr b="0" sz="2000">
                <a:solidFill>
                  <a:schemeClr val="accent1">
                    <a:lumMod val="75000"/>
                    <a:lumOff val="25000"/>
                  </a:schemeClr>
                </a:solidFill>
              </a:defRPr>
            </a:lvl1pPr>
          </a:lstStyle>
          <a:p>
            <a:r>
              <a:rPr dirty="0" lang="en-GB"/>
              <a:t>Click to edit Master title style</a:t>
            </a:r>
            <a:endParaRPr dirty="0" lang="en-US"/>
          </a:p>
        </p:txBody>
      </p:sp>
      <p:sp>
        <p:nvSpPr>
          <p:cNvPr id="1049016"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dirty="0" lang="en-GB"/>
              <a:t>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1049017" name="Text Placeholder 3"/>
          <p:cNvSpPr>
            <a:spLocks noGrp="1"/>
          </p:cNvSpPr>
          <p:nvPr>
            <p:ph type="body" sz="half" idx="2"/>
          </p:nvPr>
        </p:nvSpPr>
        <p:spPr>
          <a:xfrm>
            <a:off x="5740823" y="5262296"/>
            <a:ext cx="5869987" cy="689515"/>
          </a:xfrm>
        </p:spPr>
        <p:txBody>
          <a:bodyPr anchor="ctr">
            <a:normAutofit/>
          </a:bodyPr>
          <a:lstStyle>
            <a:lvl1pPr algn="r" indent="0" marL="0">
              <a:buNone/>
              <a:defRPr sz="1100">
                <a:solidFill>
                  <a:schemeClr val="bg1"/>
                </a:solidFill>
              </a:defRPr>
            </a:lvl1pPr>
            <a:lvl2pPr indent="0" marL="457200">
              <a:buNone/>
              <a:defRPr sz="11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dirty="0" lang="en-GB"/>
              <a:t>Edit Master text styles</a:t>
            </a:r>
          </a:p>
        </p:txBody>
      </p:sp>
      <p:sp>
        <p:nvSpPr>
          <p:cNvPr id="1049018"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dirty="0" lang="en-US"/>
            </a:fld>
            <a:endParaRPr dirty="0" lang="en-US"/>
          </a:p>
        </p:txBody>
      </p:sp>
      <p:sp>
        <p:nvSpPr>
          <p:cNvPr id="1049019"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dirty="0" lang="en-US"/>
          </a:p>
        </p:txBody>
      </p:sp>
      <p:sp>
        <p:nvSpPr>
          <p:cNvPr id="1049020"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dirty="0" lang="en-US"/>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394" name=""/>
        <p:cNvGrpSpPr/>
        <p:nvPr/>
      </p:nvGrpSpPr>
      <p:grpSpPr>
        <a:xfrm>
          <a:off x="0" y="0"/>
          <a:ext cx="0" cy="0"/>
          <a:chOff x="0" y="0"/>
          <a:chExt cx="0" cy="0"/>
        </a:xfrm>
      </p:grpSpPr>
      <p:sp>
        <p:nvSpPr>
          <p:cNvPr id="1048996" name="Title 1"/>
          <p:cNvSpPr>
            <a:spLocks noGrp="1"/>
          </p:cNvSpPr>
          <p:nvPr>
            <p:ph type="title"/>
          </p:nvPr>
        </p:nvSpPr>
        <p:spPr>
          <a:xfrm>
            <a:off x="581193" y="4693389"/>
            <a:ext cx="11029616" cy="566738"/>
          </a:xfrm>
        </p:spPr>
        <p:txBody>
          <a:bodyPr anchor="b">
            <a:normAutofit/>
          </a:bodyPr>
          <a:lstStyle>
            <a:lvl1pPr algn="l">
              <a:defRPr b="0" sz="2400">
                <a:solidFill>
                  <a:schemeClr val="accent1"/>
                </a:solidFill>
              </a:defRPr>
            </a:lvl1pPr>
          </a:lstStyle>
          <a:p>
            <a:r>
              <a:rPr dirty="0" lang="en-GB"/>
              <a:t>Click to edit Master title style</a:t>
            </a:r>
            <a:endParaRPr dirty="0" lang="en-US"/>
          </a:p>
        </p:txBody>
      </p:sp>
      <p:sp>
        <p:nvSpPr>
          <p:cNvPr id="1048997" name="Picture Placeholder 2"/>
          <p:cNvSpPr>
            <a:spLocks noChangeAspect="1" noGrp="1"/>
          </p:cNvSpPr>
          <p:nvPr>
            <p:ph type="pic" idx="1"/>
          </p:nvPr>
        </p:nvSpPr>
        <p:spPr>
          <a:xfrm>
            <a:off x="447817" y="599725"/>
            <a:ext cx="11290859" cy="3557252"/>
          </a:xfrm>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dirty="0" lang="en-GB"/>
              <a:t>Click icon to add picture</a:t>
            </a:r>
            <a:endParaRPr dirty="0" lang="en-US"/>
          </a:p>
        </p:txBody>
      </p:sp>
      <p:sp>
        <p:nvSpPr>
          <p:cNvPr id="1048998" name="Text Placeholder 3"/>
          <p:cNvSpPr>
            <a:spLocks noGrp="1"/>
          </p:cNvSpPr>
          <p:nvPr>
            <p:ph type="body" sz="half" idx="2"/>
          </p:nvPr>
        </p:nvSpPr>
        <p:spPr>
          <a:xfrm>
            <a:off x="581192" y="5260127"/>
            <a:ext cx="11029617" cy="598671"/>
          </a:xfrm>
        </p:spPr>
        <p:txBody>
          <a:bodyPr>
            <a:normAutofit/>
          </a:bodyPr>
          <a:lstStyle>
            <a:lvl1pPr indent="0" marL="0">
              <a:buNone/>
              <a:defRPr sz="12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dirty="0" lang="en-GB"/>
              <a:t>Edit Master text styles</a:t>
            </a:r>
          </a:p>
        </p:txBody>
      </p:sp>
      <p:sp>
        <p:nvSpPr>
          <p:cNvPr id="1048999" name="Date Placeholder 4"/>
          <p:cNvSpPr>
            <a:spLocks noGrp="1"/>
          </p:cNvSpPr>
          <p:nvPr>
            <p:ph type="dt" sz="half" idx="10"/>
          </p:nvPr>
        </p:nvSpPr>
        <p:spPr/>
        <p:txBody>
          <a:bodyPr/>
          <a:p>
            <a:fld id="{B61BEF0D-F0BB-DE4B-95CE-6DB70DBA9567}" type="datetimeFigureOut">
              <a:rPr dirty="0" lang="en-US"/>
            </a:fld>
            <a:endParaRPr dirty="0" lang="en-US"/>
          </a:p>
        </p:txBody>
      </p:sp>
      <p:sp>
        <p:nvSpPr>
          <p:cNvPr id="1049000" name="Footer Placeholder 5"/>
          <p:cNvSpPr>
            <a:spLocks noGrp="1"/>
          </p:cNvSpPr>
          <p:nvPr>
            <p:ph type="ftr" sz="quarter" idx="11"/>
          </p:nvPr>
        </p:nvSpPr>
        <p:spPr/>
        <p:txBody>
          <a:bodyPr/>
          <a:p>
            <a:endParaRPr dirty="0" lang="en-US"/>
          </a:p>
        </p:txBody>
      </p:sp>
      <p:sp>
        <p:nvSpPr>
          <p:cNvPr id="1049001" name="Slide Number Placeholder 6"/>
          <p:cNvSpPr>
            <a:spLocks noGrp="1"/>
          </p:cNvSpPr>
          <p:nvPr>
            <p:ph type="sldNum" sz="quarter" idx="12"/>
          </p:nvPr>
        </p:nvSpPr>
        <p:spPr/>
        <p:txBody>
          <a:bodyPr/>
          <a:p>
            <a:fld id="{D57F1E4F-1CFF-5643-939E-217C01CDF565}" type="slidenum">
              <a:rPr dirty="0" lang="en-US"/>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56" name=""/>
        <p:cNvGrpSpPr/>
        <p:nvPr/>
      </p:nvGrpSpPr>
      <p:grpSpPr>
        <a:xfrm>
          <a:off x="0" y="0"/>
          <a:ext cx="0" cy="0"/>
          <a:chOff x="0" y="0"/>
          <a:chExt cx="0" cy="0"/>
        </a:xfrm>
      </p:grpSpPr>
      <p:sp>
        <p:nvSpPr>
          <p:cNvPr id="1048576" name="Title Placeholder 1"/>
          <p:cNvSpPr>
            <a:spLocks noGrp="1"/>
          </p:cNvSpPr>
          <p:nvPr>
            <p:ph type="title"/>
          </p:nvPr>
        </p:nvSpPr>
        <p:spPr>
          <a:xfrm>
            <a:off x="581192" y="705124"/>
            <a:ext cx="11029616" cy="1189554"/>
          </a:xfrm>
          <a:prstGeom prst="rect"/>
        </p:spPr>
        <p:txBody>
          <a:bodyPr anchor="b" bIns="45720" lIns="91440" rIns="91440" rtlCol="0" tIns="45720" vert="horz">
            <a:normAutofit/>
          </a:bodyPr>
          <a:p>
            <a:r>
              <a:rPr dirty="0" lang="en-GB"/>
              <a:t>Click to edit Master title style</a:t>
            </a:r>
            <a:endParaRPr dirty="0" lang="en-US"/>
          </a:p>
        </p:txBody>
      </p:sp>
      <p:sp>
        <p:nvSpPr>
          <p:cNvPr id="1048577" name="Text Placeholder 2"/>
          <p:cNvSpPr>
            <a:spLocks noGrp="1"/>
          </p:cNvSpPr>
          <p:nvPr>
            <p:ph type="body" idx="1"/>
          </p:nvPr>
        </p:nvSpPr>
        <p:spPr>
          <a:xfrm>
            <a:off x="581192" y="2336003"/>
            <a:ext cx="11029616" cy="3522794"/>
          </a:xfrm>
          <a:prstGeom prst="rect"/>
        </p:spPr>
        <p:txBody>
          <a:bodyPr anchor="ctr" bIns="45720" lIns="91440" rIns="91440" rtlCol="0" tIns="45720" vert="horz">
            <a:normAutofit/>
          </a:bodyPr>
          <a:p>
            <a:pPr lvl="0"/>
            <a:r>
              <a:rPr dirty="0" lang="en-GB"/>
              <a:t>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1048578" name="Date Placeholder 3"/>
          <p:cNvSpPr>
            <a:spLocks noGrp="1"/>
          </p:cNvSpPr>
          <p:nvPr>
            <p:ph type="dt" sz="half" idx="2"/>
          </p:nvPr>
        </p:nvSpPr>
        <p:spPr>
          <a:xfrm>
            <a:off x="7605951" y="5956137"/>
            <a:ext cx="2844799" cy="365125"/>
          </a:xfrm>
          <a:prstGeom prst="rect"/>
        </p:spPr>
        <p:txBody>
          <a:bodyPr anchor="ctr" bIns="45720" lIns="91440" rIns="91440" rtlCol="0" tIns="45720" vert="horz"/>
          <a:lstStyle>
            <a:lvl1pPr algn="r">
              <a:defRPr sz="900">
                <a:solidFill>
                  <a:schemeClr val="accent2"/>
                </a:solidFill>
              </a:defRPr>
            </a:lvl1pPr>
          </a:lstStyle>
          <a:p>
            <a:fld id="{B61BEF0D-F0BB-DE4B-95CE-6DB70DBA9567}" type="datetimeFigureOut">
              <a:rPr dirty="0" lang="en-US"/>
            </a:fld>
            <a:endParaRPr dirty="0" lang="en-US"/>
          </a:p>
        </p:txBody>
      </p:sp>
      <p:sp>
        <p:nvSpPr>
          <p:cNvPr id="1048579" name="Footer Placeholder 4"/>
          <p:cNvSpPr>
            <a:spLocks noGrp="1"/>
          </p:cNvSpPr>
          <p:nvPr>
            <p:ph type="ftr" sz="quarter" idx="3"/>
          </p:nvPr>
        </p:nvSpPr>
        <p:spPr>
          <a:xfrm>
            <a:off x="581192" y="5951811"/>
            <a:ext cx="6917210" cy="365125"/>
          </a:xfrm>
          <a:prstGeom prst="rect"/>
        </p:spPr>
        <p:txBody>
          <a:bodyPr anchor="ctr" bIns="45720" lIns="91440" rIns="91440" rtlCol="0" tIns="45720" vert="horz"/>
          <a:lstStyle>
            <a:lvl1pPr algn="l">
              <a:defRPr cap="all" sz="900">
                <a:solidFill>
                  <a:schemeClr val="accent2"/>
                </a:solidFill>
              </a:defRPr>
            </a:lvl1pPr>
          </a:lstStyle>
          <a:p>
            <a:endParaRPr dirty="0" lang="en-US"/>
          </a:p>
        </p:txBody>
      </p:sp>
      <p:sp>
        <p:nvSpPr>
          <p:cNvPr id="1048580" name="Slide Number Placeholder 5"/>
          <p:cNvSpPr>
            <a:spLocks noGrp="1"/>
          </p:cNvSpPr>
          <p:nvPr>
            <p:ph type="sldNum" sz="quarter" idx="4"/>
          </p:nvPr>
        </p:nvSpPr>
        <p:spPr>
          <a:xfrm>
            <a:off x="10558300" y="5956137"/>
            <a:ext cx="1052510" cy="365125"/>
          </a:xfrm>
          <a:prstGeom prst="rect"/>
        </p:spPr>
        <p:txBody>
          <a:bodyPr anchor="ctr" bIns="45720" lIns="91440" rIns="91440" rtlCol="0" tIns="45720" vert="horz"/>
          <a:lstStyle>
            <a:lvl1pPr algn="r">
              <a:defRPr sz="900">
                <a:solidFill>
                  <a:schemeClr val="accent2"/>
                </a:solidFill>
              </a:defRPr>
            </a:lvl1pPr>
          </a:lstStyle>
          <a:p>
            <a:fld id="{D57F1E4F-1CFF-5643-939E-217C01CDF565}" type="slidenum">
              <a:rPr dirty="0" lang="en-US"/>
            </a:fld>
            <a:endParaRPr dirty="0" lang="en-US"/>
          </a:p>
        </p:txBody>
      </p:sp>
      <p:sp>
        <p:nvSpPr>
          <p:cNvPr id="1048581" name="Rectangle 8"/>
          <p:cNvSpPr/>
          <p:nvPr/>
        </p:nvSpPr>
        <p:spPr>
          <a:xfrm>
            <a:off x="446534" y="457200"/>
            <a:ext cx="3703320" cy="94997"/>
          </a:xfrm>
          <a:prstGeom prst="rect"/>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48582" name="Rectangle 9"/>
          <p:cNvSpPr/>
          <p:nvPr/>
        </p:nvSpPr>
        <p:spPr>
          <a:xfrm>
            <a:off x="8042147" y="453643"/>
            <a:ext cx="3703320" cy="98554"/>
          </a:xfrm>
          <a:prstGeom prst="rect"/>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048583" name="Rectangle 10"/>
          <p:cNvSpPr/>
          <p:nvPr/>
        </p:nvSpPr>
        <p:spPr>
          <a:xfrm>
            <a:off x="4241830" y="457200"/>
            <a:ext cx="3703320" cy="91440"/>
          </a:xfrm>
          <a:prstGeom prst="rect"/>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accent1="accent1" accent2="accent2" accent3="accent3" accent4="accent4" accent5="accent5" accent6="accent6" bg1="lt1" bg2="lt2" tx1="dk1" tx2="dk2"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eaLnBrk="1" hangingPunct="1" latinLnBrk="0" rtl="0">
        <a:spcBef>
          <a:spcPct val="0"/>
        </a:spcBef>
        <a:buNone/>
        <a:defRPr b="0" cap="all" sz="280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eaLnBrk="1" hangingPunct="1" indent="-306000" latinLnBrk="0" marL="306000" rtl="0">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algn="l" defTabSz="457200" eaLnBrk="1" hangingPunct="1" indent="-306000" latinLnBrk="0" marL="630000" rtl="0">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algn="l" defTabSz="457200" eaLnBrk="1" hangingPunct="1" indent="-270000" latinLnBrk="0" marL="900000" rtl="0">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algn="l" defTabSz="457200" eaLnBrk="1" hangingPunct="1" indent="-234000" latinLnBrk="0" marL="1242000" rtl="0">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algn="l" defTabSz="457200" eaLnBrk="1" hangingPunct="1" indent="-234000" latinLnBrk="0" marL="1602000" rtl="0">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algn="l" defTabSz="457200" eaLnBrk="1" hangingPunct="1" indent="-228600" latinLnBrk="0" marL="1900000" rtl="0">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algn="l" defTabSz="457200" eaLnBrk="1" hangingPunct="1" indent="-228600" latinLnBrk="0" marL="2200000" rtl="0">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algn="l" defTabSz="457200" eaLnBrk="1" hangingPunct="1" indent="-228600" latinLnBrk="0" marL="2500000" rtl="0">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algn="l" defTabSz="457200" eaLnBrk="1" hangingPunct="1" indent="-228600" latinLnBrk="0" marL="2800000" rtl="0">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08" name=""/>
        <p:cNvGrpSpPr/>
        <p:nvPr/>
      </p:nvGrpSpPr>
      <p:grpSpPr>
        <a:xfrm>
          <a:off x="0" y="0"/>
          <a:ext cx="0" cy="0"/>
          <a:chOff x="0" y="0"/>
          <a:chExt cx="0" cy="0"/>
        </a:xfrm>
      </p:grpSpPr>
      <p:sp>
        <p:nvSpPr>
          <p:cNvPr id="1048604" name="Title 1"/>
          <p:cNvSpPr>
            <a:spLocks noGrp="1"/>
          </p:cNvSpPr>
          <p:nvPr>
            <p:ph type="title"/>
          </p:nvPr>
        </p:nvSpPr>
        <p:spPr/>
        <p:txBody>
          <a:bodyPr/>
          <a:p>
            <a:r>
              <a:rPr lang="en-GB"/>
              <a:t>Integrating CONCEPTS OF GENDER AND GENDER MAINSTREAMING IN PROVISION OF HEALTH CARE</a:t>
            </a:r>
            <a:endParaRPr lang="en-US"/>
          </a:p>
        </p:txBody>
      </p:sp>
      <p:sp>
        <p:nvSpPr>
          <p:cNvPr id="1048605" name="Subtitle 2"/>
          <p:cNvSpPr>
            <a:spLocks noGrp="1"/>
          </p:cNvSpPr>
          <p:nvPr>
            <p:ph idx="1"/>
          </p:nvPr>
        </p:nvSpPr>
        <p:spPr/>
        <p:txBody>
          <a:bodyPr/>
          <a:p>
            <a:pPr indent="0" marL="0">
              <a:buNone/>
            </a:pPr>
            <a:r>
              <a:rPr b="1" lang="en-GB"/>
              <a:t>OBJECTIVES</a:t>
            </a:r>
            <a:r>
              <a:rPr lang="en-GB"/>
              <a:t> </a:t>
            </a:r>
          </a:p>
          <a:p>
            <a:r>
              <a:rPr lang="en-GB"/>
              <a:t>Demonstrate understanding of sexual it</a:t>
            </a:r>
          </a:p>
          <a:p>
            <a:r>
              <a:rPr lang="en-GB"/>
              <a:t>Demonstrate undestanding of gender issues affecting health</a:t>
            </a:r>
          </a:p>
          <a:p>
            <a:r>
              <a:rPr lang="en-GB"/>
              <a:t>Demonstrate understanding on sexual and reproductive health issues for special groups </a:t>
            </a:r>
          </a:p>
          <a:p>
            <a:r>
              <a:rPr lang="en-GB"/>
              <a:t>Recognise and manage forms of gender based violence</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622" name="Title 1"/>
          <p:cNvSpPr>
            <a:spLocks noGrp="1"/>
          </p:cNvSpPr>
          <p:nvPr>
            <p:ph type="title"/>
          </p:nvPr>
        </p:nvSpPr>
        <p:spPr/>
        <p:txBody>
          <a:bodyPr/>
          <a:p>
            <a:r>
              <a:rPr lang="en-GB"/>
              <a:t>Cont..</a:t>
            </a:r>
            <a:endParaRPr lang="en-US"/>
          </a:p>
        </p:txBody>
      </p:sp>
      <p:sp>
        <p:nvSpPr>
          <p:cNvPr id="1048623" name="Content Placeholder 2"/>
          <p:cNvSpPr>
            <a:spLocks noGrp="1"/>
          </p:cNvSpPr>
          <p:nvPr>
            <p:ph idx="1"/>
          </p:nvPr>
        </p:nvSpPr>
        <p:spPr/>
        <p:txBody>
          <a:bodyPr/>
          <a:p>
            <a:r>
              <a:rPr sz="3200" lang="en-GB"/>
              <a:t>Discrimination</a:t>
            </a:r>
            <a:r>
              <a:rPr lang="en-GB"/>
              <a:t>,</a:t>
            </a:r>
            <a:r>
              <a:rPr sz="3200" lang="en-GB"/>
              <a:t>in</a:t>
            </a:r>
            <a:r>
              <a:rPr lang="en-GB"/>
              <a:t> </a:t>
            </a:r>
            <a:r>
              <a:rPr sz="3200" lang="en-GB"/>
              <a:t>terms</a:t>
            </a:r>
            <a:r>
              <a:rPr lang="en-GB"/>
              <a:t> </a:t>
            </a:r>
            <a:r>
              <a:rPr sz="3200" lang="en-GB">
                <a:latin typeface="Times New Roman" panose="020F0502020204030204" pitchFamily="34" charset="0"/>
              </a:rPr>
              <a:t>Of access to public services such as schooling health care or discriminatory laws</a:t>
            </a:r>
          </a:p>
          <a:p>
            <a:r>
              <a:rPr sz="3200" lang="en-GB">
                <a:latin typeface="Times New Roman" panose="020F0502020204030204" pitchFamily="34" charset="0"/>
              </a:rPr>
              <a:t>When  constitutional or national legal provisions uphold gender equality principles ,religious or other customary laws that privilege men may take precedence in practice </a:t>
            </a:r>
            <a:endParaRPr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788" name="Title 1"/>
          <p:cNvSpPr>
            <a:spLocks noGrp="1"/>
          </p:cNvSpPr>
          <p:nvPr>
            <p:ph type="title"/>
          </p:nvPr>
        </p:nvSpPr>
        <p:spPr/>
        <p:txBody>
          <a:bodyPr/>
          <a:p>
            <a:r>
              <a:rPr lang="en-GB"/>
              <a:t>Con..</a:t>
            </a:r>
            <a:endParaRPr lang="en-US"/>
          </a:p>
        </p:txBody>
      </p:sp>
      <p:sp>
        <p:nvSpPr>
          <p:cNvPr id="1048789" name="Content Placeholder 2"/>
          <p:cNvSpPr>
            <a:spLocks noGrp="1"/>
          </p:cNvSpPr>
          <p:nvPr>
            <p:ph idx="1"/>
          </p:nvPr>
        </p:nvSpPr>
        <p:spPr/>
        <p:txBody>
          <a:bodyPr>
            <a:normAutofit/>
          </a:bodyPr>
          <a:p>
            <a:r>
              <a:rPr sz="3200" lang="en-GB"/>
              <a:t>Refer for blood transfusion where necessary</a:t>
            </a:r>
          </a:p>
          <a:p>
            <a:r>
              <a:rPr sz="3200" lang="en-GB"/>
              <a:t>Administer vitamin K especially in the case of babies</a:t>
            </a:r>
          </a:p>
          <a:p>
            <a:r>
              <a:rPr sz="3200" lang="en-GB"/>
              <a:t>Management continues till stable</a:t>
            </a:r>
            <a:endParaRPr sz="3200"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sp>
        <p:nvSpPr>
          <p:cNvPr id="1048790" name="Title 1"/>
          <p:cNvSpPr>
            <a:spLocks noGrp="1"/>
          </p:cNvSpPr>
          <p:nvPr>
            <p:ph type="title"/>
          </p:nvPr>
        </p:nvSpPr>
        <p:spPr/>
        <p:txBody>
          <a:bodyPr/>
          <a:p>
            <a:r>
              <a:rPr lang="en-GB"/>
              <a:t>Severe pain and injury to tissues</a:t>
            </a:r>
            <a:endParaRPr lang="en-US"/>
          </a:p>
        </p:txBody>
      </p:sp>
      <p:sp>
        <p:nvSpPr>
          <p:cNvPr id="1048791" name="Content Placeholder 2"/>
          <p:cNvSpPr>
            <a:spLocks noGrp="1"/>
          </p:cNvSpPr>
          <p:nvPr>
            <p:ph idx="1"/>
          </p:nvPr>
        </p:nvSpPr>
        <p:spPr/>
        <p:txBody>
          <a:bodyPr>
            <a:normAutofit/>
          </a:bodyPr>
          <a:p>
            <a:r>
              <a:rPr sz="3200" lang="en-GB"/>
              <a:t>Assess the severity of pain and injury</a:t>
            </a:r>
          </a:p>
          <a:p>
            <a:r>
              <a:rPr sz="3200" lang="en-GB"/>
              <a:t>Give strong analgesics</a:t>
            </a:r>
          </a:p>
          <a:p>
            <a:r>
              <a:rPr sz="3200" lang="en-GB"/>
              <a:t>Treat injury</a:t>
            </a:r>
          </a:p>
          <a:p>
            <a:r>
              <a:rPr sz="3200" lang="en-GB"/>
              <a:t>If no relief from pain , refer client for medical attention</a:t>
            </a:r>
          </a:p>
          <a:p>
            <a:r>
              <a:rPr sz="3200" lang="en-GB"/>
              <a:t>If injury is extensive , refer client for surgical intervention</a:t>
            </a:r>
          </a:p>
          <a:p>
            <a:endParaRPr sz="3200"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792" name="Title 1"/>
          <p:cNvSpPr>
            <a:spLocks noGrp="1"/>
          </p:cNvSpPr>
          <p:nvPr>
            <p:ph type="title"/>
          </p:nvPr>
        </p:nvSpPr>
        <p:spPr/>
        <p:txBody>
          <a:bodyPr/>
          <a:p>
            <a:r>
              <a:rPr lang="en-GB"/>
              <a:t>Shock</a:t>
            </a:r>
            <a:endParaRPr lang="en-US"/>
          </a:p>
        </p:txBody>
      </p:sp>
      <p:sp>
        <p:nvSpPr>
          <p:cNvPr id="1048793" name="Content Placeholder 2"/>
          <p:cNvSpPr>
            <a:spLocks noGrp="1"/>
          </p:cNvSpPr>
          <p:nvPr>
            <p:ph idx="1"/>
          </p:nvPr>
        </p:nvSpPr>
        <p:spPr/>
        <p:txBody>
          <a:bodyPr>
            <a:normAutofit fontScale="92500"/>
          </a:bodyPr>
          <a:p>
            <a:r>
              <a:rPr sz="3200" lang="en-GB"/>
              <a:t>Assess the severity of shock by checking vital signs and record every quarter of an hour</a:t>
            </a:r>
          </a:p>
          <a:p>
            <a:r>
              <a:rPr sz="3200" lang="en-GB"/>
              <a:t>Treat for shock by raising clients extrimities above the level of her head to allow blood to drain to the vital centres in the brain </a:t>
            </a:r>
          </a:p>
          <a:p>
            <a:r>
              <a:rPr sz="3200" lang="en-GB"/>
              <a:t>Cover client to keep her warm </a:t>
            </a:r>
          </a:p>
          <a:p>
            <a:r>
              <a:rPr sz="3200" lang="en-GB"/>
              <a:t>If difficult breathing administer oxygen</a:t>
            </a:r>
            <a:endParaRPr sz="3200"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794" name="Title 1"/>
          <p:cNvSpPr>
            <a:spLocks noGrp="1"/>
          </p:cNvSpPr>
          <p:nvPr>
            <p:ph type="title"/>
          </p:nvPr>
        </p:nvSpPr>
        <p:spPr/>
        <p:txBody>
          <a:bodyPr/>
          <a:p>
            <a:r>
              <a:rPr lang="en-GB"/>
              <a:t>Con..</a:t>
            </a:r>
            <a:endParaRPr lang="en-US"/>
          </a:p>
        </p:txBody>
      </p:sp>
      <p:sp>
        <p:nvSpPr>
          <p:cNvPr id="1048795" name="Content Placeholder 2"/>
          <p:cNvSpPr>
            <a:spLocks noGrp="1"/>
          </p:cNvSpPr>
          <p:nvPr>
            <p:ph idx="1"/>
          </p:nvPr>
        </p:nvSpPr>
        <p:spPr/>
        <p:txBody>
          <a:bodyPr>
            <a:normAutofit/>
          </a:bodyPr>
          <a:p>
            <a:r>
              <a:rPr sz="3200" lang="en-GB"/>
              <a:t>Give IV fluids </a:t>
            </a:r>
          </a:p>
          <a:p>
            <a:r>
              <a:rPr sz="3200" lang="en-GB"/>
              <a:t> refer if no improvement</a:t>
            </a:r>
            <a:endParaRPr sz="3200"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796" name="Title 1"/>
          <p:cNvSpPr>
            <a:spLocks noGrp="1"/>
          </p:cNvSpPr>
          <p:nvPr>
            <p:ph type="title"/>
          </p:nvPr>
        </p:nvSpPr>
        <p:spPr/>
        <p:txBody>
          <a:bodyPr/>
          <a:p>
            <a:r>
              <a:rPr lang="en-GB"/>
              <a:t>Infection and septicaemia</a:t>
            </a:r>
            <a:endParaRPr lang="en-US"/>
          </a:p>
        </p:txBody>
      </p:sp>
      <p:sp>
        <p:nvSpPr>
          <p:cNvPr id="1048797" name="Content Placeholder 2"/>
          <p:cNvSpPr>
            <a:spLocks noGrp="1"/>
          </p:cNvSpPr>
          <p:nvPr>
            <p:ph idx="1"/>
          </p:nvPr>
        </p:nvSpPr>
        <p:spPr/>
        <p:txBody>
          <a:bodyPr>
            <a:normAutofit/>
          </a:bodyPr>
          <a:p>
            <a:r>
              <a:rPr sz="3200" lang="en-GB"/>
              <a:t>Inspect vulva carefully for signs of an infected wound ,and to check for any obstruction of urine </a:t>
            </a:r>
          </a:p>
          <a:p>
            <a:r>
              <a:rPr sz="3200" lang="en-GB"/>
              <a:t>Administer antibiotics and analgesics</a:t>
            </a:r>
          </a:p>
          <a:p>
            <a:r>
              <a:rPr sz="3200" lang="en-GB"/>
              <a:t>If the wound is infected it should be cleaned and left dry</a:t>
            </a:r>
          </a:p>
          <a:p>
            <a:r>
              <a:rPr sz="3200" lang="en-GB"/>
              <a:t>Take a vaginally and pus  swab and urine</a:t>
            </a:r>
            <a:endParaRPr sz="3200"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798" name="Title 1"/>
          <p:cNvSpPr>
            <a:spLocks noGrp="1"/>
          </p:cNvSpPr>
          <p:nvPr>
            <p:ph type="title"/>
          </p:nvPr>
        </p:nvSpPr>
        <p:spPr/>
        <p:txBody>
          <a:bodyPr/>
          <a:p>
            <a:r>
              <a:rPr lang="en-GB"/>
              <a:t>Conn..</a:t>
            </a:r>
            <a:endParaRPr lang="en-US"/>
          </a:p>
        </p:txBody>
      </p:sp>
      <p:sp>
        <p:nvSpPr>
          <p:cNvPr id="1048799" name="Content Placeholder 2"/>
          <p:cNvSpPr>
            <a:spLocks noGrp="1"/>
          </p:cNvSpPr>
          <p:nvPr>
            <p:ph idx="1"/>
          </p:nvPr>
        </p:nvSpPr>
        <p:spPr/>
        <p:txBody>
          <a:bodyPr>
            <a:normAutofit/>
          </a:bodyPr>
          <a:p>
            <a:r>
              <a:rPr sz="3200" lang="en-GB"/>
              <a:t>In septicaemia take a blood culture before commencing antibiotic therapy</a:t>
            </a:r>
          </a:p>
          <a:p>
            <a:r>
              <a:rPr sz="3200" lang="en-GB"/>
              <a:t>Follow up the client after seven days to assess the progress , and if the infection persists refer the client for medical attention</a:t>
            </a:r>
            <a:endParaRPr sz="3200"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800" name="Title 1"/>
          <p:cNvSpPr>
            <a:spLocks noGrp="1"/>
          </p:cNvSpPr>
          <p:nvPr>
            <p:ph type="title"/>
          </p:nvPr>
        </p:nvSpPr>
        <p:spPr/>
        <p:txBody>
          <a:bodyPr/>
          <a:p>
            <a:r>
              <a:rPr lang="en-GB"/>
              <a:t>Urine retention</a:t>
            </a:r>
            <a:endParaRPr lang="en-US"/>
          </a:p>
        </p:txBody>
      </p:sp>
      <p:sp>
        <p:nvSpPr>
          <p:cNvPr id="1048801" name="Content Placeholder 2"/>
          <p:cNvSpPr>
            <a:spLocks noGrp="1"/>
          </p:cNvSpPr>
          <p:nvPr>
            <p:ph idx="1"/>
          </p:nvPr>
        </p:nvSpPr>
        <p:spPr/>
        <p:txBody>
          <a:bodyPr>
            <a:normAutofit/>
          </a:bodyPr>
          <a:p>
            <a:r>
              <a:rPr sz="3200" lang="en-GB"/>
              <a:t>Assess to determine the cause of retention </a:t>
            </a:r>
          </a:p>
          <a:p>
            <a:r>
              <a:rPr sz="3200" lang="en-GB"/>
              <a:t>Use appropriate nursing skills and techniques to encourage the client to pass urine , such as turning on a water tap</a:t>
            </a:r>
          </a:p>
          <a:p>
            <a:r>
              <a:rPr sz="3200" lang="en-GB"/>
              <a:t>Incase of pain and fear ,give her strong analgesics and support</a:t>
            </a:r>
          </a:p>
          <a:p>
            <a:r>
              <a:rPr sz="3200" lang="en-GB"/>
              <a:t>If due to infibulation ,open up the infubulation after counselling the client or guidian if a child</a:t>
            </a:r>
            <a:endParaRPr sz="3200"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8802" name="Title 1"/>
          <p:cNvSpPr>
            <a:spLocks noGrp="1"/>
          </p:cNvSpPr>
          <p:nvPr>
            <p:ph type="title"/>
          </p:nvPr>
        </p:nvSpPr>
        <p:spPr/>
        <p:txBody>
          <a:bodyPr/>
          <a:p>
            <a:r>
              <a:rPr lang="en-GB"/>
              <a:t>Con..</a:t>
            </a:r>
            <a:endParaRPr lang="en-US"/>
          </a:p>
        </p:txBody>
      </p:sp>
      <p:sp>
        <p:nvSpPr>
          <p:cNvPr id="1048803" name="Content Placeholder 2"/>
          <p:cNvSpPr>
            <a:spLocks noGrp="1"/>
          </p:cNvSpPr>
          <p:nvPr>
            <p:ph idx="1"/>
          </p:nvPr>
        </p:nvSpPr>
        <p:spPr/>
        <p:txBody>
          <a:bodyPr>
            <a:normAutofit/>
          </a:bodyPr>
          <a:p>
            <a:r>
              <a:rPr sz="3200" lang="en-GB"/>
              <a:t>If retention is due to injury of the opening of the urethra, refer for surgical review</a:t>
            </a:r>
          </a:p>
          <a:p>
            <a:endParaRPr sz="3200"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804" name="Title 1"/>
          <p:cNvSpPr>
            <a:spLocks noGrp="1"/>
          </p:cNvSpPr>
          <p:nvPr>
            <p:ph type="title"/>
          </p:nvPr>
        </p:nvSpPr>
        <p:spPr/>
        <p:txBody>
          <a:bodyPr/>
          <a:p>
            <a:r>
              <a:rPr lang="en-GB"/>
              <a:t>Anaemia</a:t>
            </a:r>
            <a:endParaRPr lang="en-US"/>
          </a:p>
        </p:txBody>
      </p:sp>
      <p:sp>
        <p:nvSpPr>
          <p:cNvPr id="1048805" name="Content Placeholder 2"/>
          <p:cNvSpPr>
            <a:spLocks noGrp="1"/>
          </p:cNvSpPr>
          <p:nvPr>
            <p:ph idx="1"/>
          </p:nvPr>
        </p:nvSpPr>
        <p:spPr/>
        <p:txBody>
          <a:bodyPr>
            <a:normAutofit/>
          </a:bodyPr>
          <a:p>
            <a:r>
              <a:rPr sz="3200" lang="en-GB"/>
              <a:t>Take blood for HB and grouping</a:t>
            </a:r>
          </a:p>
          <a:p>
            <a:r>
              <a:rPr sz="3200" lang="en-GB"/>
              <a:t>Investigate for other causes of anaemia</a:t>
            </a:r>
          </a:p>
          <a:p>
            <a:r>
              <a:rPr sz="3200" lang="en-GB"/>
              <a:t>If mild give folic acid , iron tablets and nutritious diet</a:t>
            </a:r>
          </a:p>
          <a:p>
            <a:r>
              <a:rPr sz="3200" lang="en-GB"/>
              <a:t>If anaemia is severe ,refer for blood transfusion</a:t>
            </a:r>
            <a:endParaRPr sz="3200"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806" name="Title 1"/>
          <p:cNvSpPr>
            <a:spLocks noGrp="1"/>
          </p:cNvSpPr>
          <p:nvPr>
            <p:ph type="title"/>
          </p:nvPr>
        </p:nvSpPr>
        <p:spPr/>
        <p:txBody>
          <a:bodyPr/>
          <a:p>
            <a:r>
              <a:rPr lang="en-GB"/>
              <a:t>Managing long term physical complications include</a:t>
            </a:r>
            <a:endParaRPr lang="en-US"/>
          </a:p>
        </p:txBody>
      </p:sp>
      <p:sp>
        <p:nvSpPr>
          <p:cNvPr id="1048807" name="Content Placeholder 2"/>
          <p:cNvSpPr>
            <a:spLocks noGrp="1"/>
          </p:cNvSpPr>
          <p:nvPr>
            <p:ph idx="1"/>
          </p:nvPr>
        </p:nvSpPr>
        <p:spPr/>
        <p:txBody>
          <a:bodyPr>
            <a:normAutofit fontScale="77500" lnSpcReduction="20000"/>
          </a:bodyPr>
          <a:p>
            <a:r>
              <a:rPr sz="3200" lang="en-GB"/>
              <a:t>Keloid formation</a:t>
            </a:r>
          </a:p>
          <a:p>
            <a:r>
              <a:rPr sz="3200" lang="en-GB"/>
              <a:t>Cysts</a:t>
            </a:r>
          </a:p>
          <a:p>
            <a:r>
              <a:rPr sz="3200" lang="en-GB"/>
              <a:t>Clitoral neuroma</a:t>
            </a:r>
          </a:p>
          <a:p>
            <a:r>
              <a:rPr sz="3200" lang="en-GB"/>
              <a:t>Vulval abscess</a:t>
            </a:r>
          </a:p>
          <a:p>
            <a:r>
              <a:rPr sz="3200" lang="en-GB"/>
              <a:t>Infertility</a:t>
            </a:r>
          </a:p>
          <a:p>
            <a:r>
              <a:rPr sz="3200" lang="en-GB"/>
              <a:t>Fistula and incontinence</a:t>
            </a:r>
          </a:p>
          <a:p>
            <a:r>
              <a:rPr sz="3200" lang="en-GB"/>
              <a:t>Vaginally obstruction</a:t>
            </a:r>
          </a:p>
          <a:p>
            <a:r>
              <a:rPr sz="3200" lang="en-GB"/>
              <a:t>Menstrual disorders</a:t>
            </a:r>
          </a:p>
          <a:p>
            <a:endParaRPr sz="320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624" name="Title 1"/>
          <p:cNvSpPr>
            <a:spLocks noGrp="1"/>
          </p:cNvSpPr>
          <p:nvPr>
            <p:ph type="title"/>
          </p:nvPr>
        </p:nvSpPr>
        <p:spPr/>
        <p:txBody>
          <a:bodyPr/>
          <a:p>
            <a:r>
              <a:rPr lang="en-GB"/>
              <a:t>Ģender responsiveness </a:t>
            </a:r>
            <a:endParaRPr lang="en-US"/>
          </a:p>
        </p:txBody>
      </p:sp>
      <p:sp>
        <p:nvSpPr>
          <p:cNvPr id="1048625" name="Content Placeholder 2"/>
          <p:cNvSpPr>
            <a:spLocks noGrp="1"/>
          </p:cNvSpPr>
          <p:nvPr>
            <p:ph idx="1"/>
          </p:nvPr>
        </p:nvSpPr>
        <p:spPr/>
        <p:txBody>
          <a:bodyPr>
            <a:normAutofit/>
          </a:bodyPr>
          <a:p>
            <a:r>
              <a:rPr sz="3200" lang="en-GB">
                <a:latin typeface="Times New Roman" panose="020F0502020204030204" pitchFamily="34" charset="0"/>
              </a:rPr>
              <a:t>This is planning and implementing activities that meet identified gender issues /concerns that promote gender equality</a:t>
            </a:r>
            <a:endParaRPr sz="3200" lang="en-US">
              <a:latin typeface="Times New Roman" panose="020F0502020204030204" pitchFamily="34"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8808" name="Title 1"/>
          <p:cNvSpPr>
            <a:spLocks noGrp="1"/>
          </p:cNvSpPr>
          <p:nvPr>
            <p:ph type="title"/>
          </p:nvPr>
        </p:nvSpPr>
        <p:spPr/>
        <p:txBody>
          <a:bodyPr/>
          <a:p>
            <a:r>
              <a:rPr lang="en-GB"/>
              <a:t>Con..</a:t>
            </a:r>
            <a:endParaRPr lang="en-US"/>
          </a:p>
        </p:txBody>
      </p:sp>
      <p:sp>
        <p:nvSpPr>
          <p:cNvPr id="1048809" name="Content Placeholder 2"/>
          <p:cNvSpPr>
            <a:spLocks noGrp="1"/>
          </p:cNvSpPr>
          <p:nvPr>
            <p:ph idx="1"/>
          </p:nvPr>
        </p:nvSpPr>
        <p:spPr/>
        <p:txBody>
          <a:bodyPr>
            <a:normAutofit/>
          </a:bodyPr>
          <a:p>
            <a:r>
              <a:rPr sz="3200" lang="en-GB"/>
              <a:t>Refer for professional counselling</a:t>
            </a:r>
            <a:endParaRPr sz="3200"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810" name="Title 1"/>
          <p:cNvSpPr>
            <a:spLocks noGrp="1"/>
          </p:cNvSpPr>
          <p:nvPr>
            <p:ph type="title"/>
          </p:nvPr>
        </p:nvSpPr>
        <p:spPr/>
        <p:txBody>
          <a:bodyPr/>
          <a:p>
            <a:r>
              <a:rPr lang="en-GB"/>
              <a:t>Stratergies</a:t>
            </a:r>
            <a:endParaRPr lang="en-US"/>
          </a:p>
        </p:txBody>
      </p:sp>
      <p:sp>
        <p:nvSpPr>
          <p:cNvPr id="1048811" name="Content Placeholder 2"/>
          <p:cNvSpPr>
            <a:spLocks noGrp="1"/>
          </p:cNvSpPr>
          <p:nvPr>
            <p:ph idx="1"/>
          </p:nvPr>
        </p:nvSpPr>
        <p:spPr/>
        <p:txBody>
          <a:bodyPr>
            <a:normAutofit/>
          </a:bodyPr>
          <a:p>
            <a:r>
              <a:rPr b="1" sz="3200" lang="en-GB"/>
              <a:t>Safe havens for girl child:</a:t>
            </a:r>
          </a:p>
          <a:p>
            <a:pPr indent="0" marL="0">
              <a:buNone/>
            </a:pPr>
            <a:r>
              <a:rPr sz="3200" lang="en-GB"/>
              <a:t>-in areas such as west pokot and narok ,safe haven houses are placed where young girls running away from FGM or those that have been rescued can be accommodated until the danger is over</a:t>
            </a:r>
          </a:p>
          <a:p>
            <a:pPr indent="0" marL="0">
              <a:buNone/>
            </a:pPr>
            <a:r>
              <a:rPr sz="3200" lang="en-GB"/>
              <a:t>-the homes serve as temporary refuge homes for the girls and provide an opportunity for the girls to go to school</a:t>
            </a:r>
            <a:endParaRPr sz="3200"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812" name="Title 1"/>
          <p:cNvSpPr>
            <a:spLocks noGrp="1"/>
          </p:cNvSpPr>
          <p:nvPr>
            <p:ph type="title"/>
          </p:nvPr>
        </p:nvSpPr>
        <p:spPr/>
        <p:txBody>
          <a:bodyPr/>
          <a:p>
            <a:r>
              <a:rPr b="1" lang="en-GB"/>
              <a:t>Con..</a:t>
            </a:r>
            <a:endParaRPr b="1" lang="en-US"/>
          </a:p>
        </p:txBody>
      </p:sp>
      <p:sp>
        <p:nvSpPr>
          <p:cNvPr id="1048813" name="Content Placeholder 2"/>
          <p:cNvSpPr>
            <a:spLocks noGrp="1"/>
          </p:cNvSpPr>
          <p:nvPr>
            <p:ph idx="1"/>
          </p:nvPr>
        </p:nvSpPr>
        <p:spPr/>
        <p:txBody>
          <a:bodyPr>
            <a:normAutofit/>
          </a:bodyPr>
          <a:p>
            <a:pPr indent="0" marL="0">
              <a:buNone/>
            </a:pPr>
            <a:r>
              <a:rPr b="1" sz="3200" lang="en-GB"/>
              <a:t>Religious dialogue conferences:</a:t>
            </a:r>
          </a:p>
          <a:p>
            <a:pPr indent="0" marL="0">
              <a:buNone/>
            </a:pPr>
            <a:r>
              <a:rPr b="1" sz="3200" lang="en-GB"/>
              <a:t>-</a:t>
            </a:r>
            <a:r>
              <a:rPr sz="3200" lang="en-GB"/>
              <a:t>Normally done in Muslims counties of Kenya to demystify the firm false belief that FGM is Islamic</a:t>
            </a:r>
          </a:p>
          <a:p>
            <a:pPr indent="0" marL="0">
              <a:buNone/>
            </a:pPr>
            <a:r>
              <a:rPr b="1" sz="3200" lang="en-GB"/>
              <a:t>-</a:t>
            </a:r>
            <a:r>
              <a:rPr sz="3200" lang="en-GB"/>
              <a:t>this effort has been supported by population council and GTZ in both Garissa and Mombasa</a:t>
            </a:r>
            <a:endParaRPr b="1" sz="3200"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8814" name="Title 1"/>
          <p:cNvSpPr>
            <a:spLocks noGrp="1"/>
          </p:cNvSpPr>
          <p:nvPr>
            <p:ph type="title"/>
          </p:nvPr>
        </p:nvSpPr>
        <p:spPr/>
        <p:txBody>
          <a:bodyPr/>
          <a:p>
            <a:r>
              <a:rPr lang="en-GB"/>
              <a:t>Con..</a:t>
            </a:r>
            <a:endParaRPr lang="en-US"/>
          </a:p>
        </p:txBody>
      </p:sp>
      <p:sp>
        <p:nvSpPr>
          <p:cNvPr id="1048815" name="Content Placeholder 2"/>
          <p:cNvSpPr>
            <a:spLocks noGrp="1"/>
          </p:cNvSpPr>
          <p:nvPr>
            <p:ph idx="1"/>
          </p:nvPr>
        </p:nvSpPr>
        <p:spPr/>
        <p:txBody>
          <a:bodyPr>
            <a:normAutofit/>
          </a:bodyPr>
          <a:p>
            <a:pPr indent="0" marL="0">
              <a:buNone/>
            </a:pPr>
            <a:r>
              <a:rPr b="1" sz="3200" lang="en-GB"/>
              <a:t>Education</a:t>
            </a:r>
          </a:p>
          <a:p>
            <a:pPr indent="0" marL="0">
              <a:buNone/>
            </a:pPr>
            <a:r>
              <a:rPr b="1" sz="3200" lang="en-GB"/>
              <a:t>-</a:t>
            </a:r>
            <a:r>
              <a:rPr sz="3200" lang="en-GB"/>
              <a:t>community education initiatives have been carried out in different parts of Kenya </a:t>
            </a:r>
          </a:p>
          <a:p>
            <a:pPr indent="0" marL="0">
              <a:buNone/>
            </a:pPr>
            <a:r>
              <a:rPr b="1" sz="3200" lang="en-GB"/>
              <a:t>-</a:t>
            </a:r>
            <a:r>
              <a:rPr sz="3200" lang="en-GB"/>
              <a:t>Community awareness on FGM and health has led to medicalization of the practice of FGM, contrary to WHO against medicalization of the same</a:t>
            </a:r>
            <a:endParaRPr b="1" sz="3200"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816" name="Title 1"/>
          <p:cNvSpPr>
            <a:spLocks noGrp="1"/>
          </p:cNvSpPr>
          <p:nvPr>
            <p:ph type="title"/>
          </p:nvPr>
        </p:nvSpPr>
        <p:spPr/>
        <p:txBody>
          <a:bodyPr/>
          <a:p>
            <a:r>
              <a:rPr lang="en-GB"/>
              <a:t>Con..</a:t>
            </a:r>
            <a:endParaRPr lang="en-US"/>
          </a:p>
        </p:txBody>
      </p:sp>
      <p:sp>
        <p:nvSpPr>
          <p:cNvPr id="1048817" name="Content Placeholder 2"/>
          <p:cNvSpPr>
            <a:spLocks noGrp="1"/>
          </p:cNvSpPr>
          <p:nvPr>
            <p:ph idx="1"/>
          </p:nvPr>
        </p:nvSpPr>
        <p:spPr/>
        <p:txBody>
          <a:bodyPr>
            <a:normAutofit lnSpcReduction="10000"/>
          </a:bodyPr>
          <a:p>
            <a:pPr indent="0" marL="0">
              <a:buNone/>
            </a:pPr>
            <a:r>
              <a:rPr b="1" sz="3200" lang="en-GB"/>
              <a:t>Alternative rights of passage</a:t>
            </a:r>
          </a:p>
          <a:p>
            <a:pPr indent="0" marL="0">
              <a:buNone/>
            </a:pPr>
            <a:r>
              <a:rPr sz="3200" lang="en-GB"/>
              <a:t>-the promotion of alternative rites of passage that preserve the ritual or symbolic component of FGM that marks admission of girls into adulthood but without unduly harming their bodies have been promoted by various groups </a:t>
            </a:r>
          </a:p>
          <a:p>
            <a:pPr indent="0" marL="0">
              <a:buNone/>
            </a:pPr>
            <a:r>
              <a:rPr sz="3200" lang="en-GB"/>
              <a:t>-for example there are active programmes among the maasai ,meru and akamba</a:t>
            </a:r>
            <a:endParaRPr sz="3200"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818" name="Title 1"/>
          <p:cNvSpPr>
            <a:spLocks noGrp="1"/>
          </p:cNvSpPr>
          <p:nvPr>
            <p:ph type="title"/>
          </p:nvPr>
        </p:nvSpPr>
        <p:spPr/>
        <p:txBody>
          <a:bodyPr/>
          <a:p>
            <a:r>
              <a:rPr lang="en-GB"/>
              <a:t>Con..</a:t>
            </a:r>
            <a:endParaRPr lang="en-US"/>
          </a:p>
        </p:txBody>
      </p:sp>
      <p:sp>
        <p:nvSpPr>
          <p:cNvPr id="1048819" name="Content Placeholder 2"/>
          <p:cNvSpPr>
            <a:spLocks noGrp="1"/>
          </p:cNvSpPr>
          <p:nvPr>
            <p:ph idx="1"/>
          </p:nvPr>
        </p:nvSpPr>
        <p:spPr/>
        <p:txBody>
          <a:bodyPr>
            <a:normAutofit/>
          </a:bodyPr>
          <a:p>
            <a:pPr indent="0" marL="0">
              <a:buNone/>
            </a:pPr>
            <a:r>
              <a:rPr b="1" sz="3200" lang="en-GB"/>
              <a:t>Intergenerational dialogues (IGDs)</a:t>
            </a:r>
          </a:p>
          <a:p>
            <a:pPr indent="0" marL="0">
              <a:buNone/>
            </a:pPr>
            <a:r>
              <a:rPr b="1" sz="3200" lang="en-GB"/>
              <a:t>-</a:t>
            </a:r>
            <a:r>
              <a:rPr sz="3200" lang="en-GB"/>
              <a:t>dialogue between older and younger people has been used as a means to initiate discussions on issues that affect communities </a:t>
            </a:r>
          </a:p>
          <a:p>
            <a:pPr indent="0" marL="0">
              <a:buNone/>
            </a:pPr>
            <a:r>
              <a:rPr b="1" sz="3200" lang="en-GB"/>
              <a:t>- </a:t>
            </a:r>
            <a:r>
              <a:rPr sz="3200" lang="en-GB"/>
              <a:t>in kajiado and tharaka there are active programmes which are being implemented by GTZ</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8820" name="Title 1"/>
          <p:cNvSpPr>
            <a:spLocks noGrp="1"/>
          </p:cNvSpPr>
          <p:nvPr>
            <p:ph type="title"/>
          </p:nvPr>
        </p:nvSpPr>
        <p:spPr/>
        <p:txBody>
          <a:bodyPr/>
          <a:p>
            <a:r>
              <a:rPr lang="en-GB"/>
              <a:t>Con..</a:t>
            </a:r>
            <a:endParaRPr lang="en-US"/>
          </a:p>
        </p:txBody>
      </p:sp>
      <p:sp>
        <p:nvSpPr>
          <p:cNvPr id="1048821" name="Content Placeholder 2"/>
          <p:cNvSpPr>
            <a:spLocks noGrp="1"/>
          </p:cNvSpPr>
          <p:nvPr>
            <p:ph idx="1"/>
          </p:nvPr>
        </p:nvSpPr>
        <p:spPr/>
        <p:txBody>
          <a:bodyPr>
            <a:normAutofit/>
          </a:bodyPr>
          <a:p>
            <a:r>
              <a:rPr b="1" sz="3200" lang="en-GB"/>
              <a:t>Legislation</a:t>
            </a:r>
          </a:p>
          <a:p>
            <a:pPr indent="0" marL="0">
              <a:buNone/>
            </a:pPr>
            <a:r>
              <a:rPr b="1" sz="3200" lang="en-GB"/>
              <a:t>-in </a:t>
            </a:r>
            <a:r>
              <a:rPr sz="3200" lang="en-GB"/>
              <a:t>2001 the government of Kenya passed an act of parliament children ACT Cap 586 whose aim is to protect children </a:t>
            </a:r>
          </a:p>
          <a:p>
            <a:pPr indent="0" marL="0">
              <a:buNone/>
            </a:pPr>
            <a:r>
              <a:rPr b="1" sz="3200" lang="en-GB"/>
              <a:t>-in </a:t>
            </a:r>
            <a:r>
              <a:rPr sz="3200" lang="en-GB"/>
              <a:t>particular , the Act specifies that harmful cultural practices such as FGM are punishable by law</a:t>
            </a:r>
            <a:endParaRPr b="1" sz="3200" lang="en-GB"/>
          </a:p>
          <a:p>
            <a:pPr indent="0" marL="0">
              <a:buNone/>
            </a:pPr>
            <a:endParaRPr b="1" sz="3200"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822" name="Title 1"/>
          <p:cNvSpPr>
            <a:spLocks noGrp="1"/>
          </p:cNvSpPr>
          <p:nvPr>
            <p:ph type="title"/>
          </p:nvPr>
        </p:nvSpPr>
        <p:spPr/>
        <p:txBody>
          <a:bodyPr/>
          <a:p>
            <a:r>
              <a:rPr lang="en-GB"/>
              <a:t>Legal issues</a:t>
            </a:r>
            <a:endParaRPr lang="en-US"/>
          </a:p>
        </p:txBody>
      </p:sp>
      <p:sp>
        <p:nvSpPr>
          <p:cNvPr id="1048823" name="Content Placeholder 2"/>
          <p:cNvSpPr>
            <a:spLocks noGrp="1"/>
          </p:cNvSpPr>
          <p:nvPr>
            <p:ph idx="1"/>
          </p:nvPr>
        </p:nvSpPr>
        <p:spPr/>
        <p:txBody>
          <a:bodyPr>
            <a:normAutofit fontScale="85000" lnSpcReduction="10000"/>
          </a:bodyPr>
          <a:p>
            <a:r>
              <a:rPr sz="3200" lang="en-GB"/>
              <a:t>National policy for the abandonment of FGM, ministry of Gender , children and social development, Kenya 2009</a:t>
            </a:r>
          </a:p>
          <a:p>
            <a:r>
              <a:rPr sz="3200" lang="en-GB"/>
              <a:t>Section 14 of the children‘s Act aims to protect the child from cultural practices that are likely to harm the child</a:t>
            </a:r>
          </a:p>
          <a:p>
            <a:r>
              <a:rPr sz="3200" lang="en-GB"/>
              <a:t>It states that no person shall subject the child to female circumcision ,early marriage, or other cultural rites customs or traditional practices that are likely to  negatively affect the child’s life , health, social welfare, dignity or physical or psychological development</a:t>
            </a:r>
            <a:endParaRPr sz="3200"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824" name="Title 1"/>
          <p:cNvSpPr>
            <a:spLocks noGrp="1"/>
          </p:cNvSpPr>
          <p:nvPr>
            <p:ph type="title"/>
          </p:nvPr>
        </p:nvSpPr>
        <p:spPr/>
        <p:txBody>
          <a:bodyPr/>
          <a:p>
            <a:r>
              <a:rPr lang="en-GB"/>
              <a:t>Gender analysis </a:t>
            </a:r>
            <a:endParaRPr lang="en-US"/>
          </a:p>
        </p:txBody>
      </p:sp>
      <p:sp>
        <p:nvSpPr>
          <p:cNvPr id="1048825" name="Content Placeholder 2"/>
          <p:cNvSpPr>
            <a:spLocks noGrp="1"/>
          </p:cNvSpPr>
          <p:nvPr>
            <p:ph idx="1"/>
          </p:nvPr>
        </p:nvSpPr>
        <p:spPr/>
        <p:txBody>
          <a:bodyPr>
            <a:normAutofit lnSpcReduction="10000"/>
          </a:bodyPr>
          <a:p>
            <a:r>
              <a:rPr sz="3200" lang="en-GB"/>
              <a:t>This is the process of examining roles and responsibilities or any other situation in regard to women and men ; boys and girls with a view to identify gaps, raising concern and addressing them</a:t>
            </a:r>
          </a:p>
          <a:p>
            <a:r>
              <a:rPr sz="3200" lang="en-GB"/>
              <a:t>Investigating and identifying specific needs of girls and boys women and men for policy and programme developmental and implementation</a:t>
            </a:r>
            <a:endParaRPr sz="3200"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826" name="Title 1"/>
          <p:cNvSpPr>
            <a:spLocks noGrp="1"/>
          </p:cNvSpPr>
          <p:nvPr>
            <p:ph type="title"/>
          </p:nvPr>
        </p:nvSpPr>
        <p:spPr/>
        <p:txBody>
          <a:bodyPr/>
          <a:p>
            <a:r>
              <a:rPr lang="en-GB"/>
              <a:t>Con..</a:t>
            </a:r>
            <a:endParaRPr lang="en-US"/>
          </a:p>
        </p:txBody>
      </p:sp>
      <p:sp>
        <p:nvSpPr>
          <p:cNvPr id="1048827" name="Content Placeholder 2"/>
          <p:cNvSpPr>
            <a:spLocks noGrp="1"/>
          </p:cNvSpPr>
          <p:nvPr>
            <p:ph idx="1"/>
          </p:nvPr>
        </p:nvSpPr>
        <p:spPr/>
        <p:txBody>
          <a:bodyPr>
            <a:normAutofit/>
          </a:bodyPr>
          <a:p>
            <a:r>
              <a:rPr sz="3200" lang="en-GB"/>
              <a:t>It’s a process that helps to assess the differential impact of development policies and programmes on groups of males and females </a:t>
            </a:r>
          </a:p>
          <a:p>
            <a:r>
              <a:rPr sz="3200" lang="en-GB"/>
              <a:t>Gender analysis of sex disaggregated  data can guide interventions that promote gender equality and equity (fairness)</a:t>
            </a:r>
            <a:endParaRPr sz="320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626" name="Title 1"/>
          <p:cNvSpPr>
            <a:spLocks noGrp="1"/>
          </p:cNvSpPr>
          <p:nvPr>
            <p:ph type="title"/>
          </p:nvPr>
        </p:nvSpPr>
        <p:spPr/>
        <p:txBody>
          <a:bodyPr/>
          <a:p>
            <a:r>
              <a:rPr lang="en-GB"/>
              <a:t>Gender stereotype</a:t>
            </a:r>
            <a:endParaRPr lang="en-US"/>
          </a:p>
        </p:txBody>
      </p:sp>
      <p:sp>
        <p:nvSpPr>
          <p:cNvPr id="1048627" name="Content Placeholder 2"/>
          <p:cNvSpPr>
            <a:spLocks noGrp="1"/>
          </p:cNvSpPr>
          <p:nvPr>
            <p:ph idx="1"/>
          </p:nvPr>
        </p:nvSpPr>
        <p:spPr/>
        <p:txBody>
          <a:bodyPr>
            <a:normAutofit/>
          </a:bodyPr>
          <a:p>
            <a:r>
              <a:rPr sz="3200" lang="en-GB">
                <a:latin typeface="Times New Roman" panose="020F0502020204030204" pitchFamily="34" charset="0"/>
              </a:rPr>
              <a:t>Stereotypes are structured sets of beliefs about the personal attributes,behaviours ,roles of specific social groups</a:t>
            </a:r>
          </a:p>
          <a:p>
            <a:r>
              <a:rPr sz="3200" lang="en-GB">
                <a:latin typeface="Times New Roman" panose="020F0502020204030204" pitchFamily="34" charset="0"/>
              </a:rPr>
              <a:t>Therefore gender stereotypes are biased and often exaggerated images of women and men which are used repeatedly in every day life</a:t>
            </a:r>
          </a:p>
          <a:p>
            <a:endParaRPr sz="3200" lang="en-US">
              <a:latin typeface="Times New Roman" panose="020F0502020204030204" pitchFamily="34" charset="0"/>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828" name="Title 1"/>
          <p:cNvSpPr>
            <a:spLocks noGrp="1"/>
          </p:cNvSpPr>
          <p:nvPr>
            <p:ph type="title"/>
          </p:nvPr>
        </p:nvSpPr>
        <p:spPr/>
        <p:txBody>
          <a:bodyPr/>
          <a:p>
            <a:r>
              <a:rPr lang="en-GB"/>
              <a:t>Con..</a:t>
            </a:r>
            <a:endParaRPr lang="en-US"/>
          </a:p>
        </p:txBody>
      </p:sp>
      <p:sp>
        <p:nvSpPr>
          <p:cNvPr id="1048829" name="Content Placeholder 2"/>
          <p:cNvSpPr>
            <a:spLocks noGrp="1"/>
          </p:cNvSpPr>
          <p:nvPr>
            <p:ph idx="1"/>
          </p:nvPr>
        </p:nvSpPr>
        <p:spPr/>
        <p:txBody>
          <a:bodyPr>
            <a:normAutofit fontScale="85000" lnSpcReduction="20000"/>
          </a:bodyPr>
          <a:p>
            <a:r>
              <a:rPr sz="3200" lang="en-GB"/>
              <a:t>Gender analysis is a systematic effort to identify and understand the roles ,needs ,opportunities and life circumstances of women and men in a given or more often a changing sicio-economic context</a:t>
            </a:r>
          </a:p>
          <a:p>
            <a:r>
              <a:rPr sz="3200" lang="en-GB"/>
              <a:t>It involves identifying : </a:t>
            </a:r>
          </a:p>
          <a:p>
            <a:pPr indent="0" marL="0">
              <a:buNone/>
            </a:pPr>
            <a:r>
              <a:rPr sz="3200" lang="en-GB"/>
              <a:t>-gender differences  in the division of labour and the access to and control over resources </a:t>
            </a:r>
          </a:p>
          <a:p>
            <a:pPr indent="0" marL="0">
              <a:buNone/>
            </a:pPr>
            <a:r>
              <a:rPr sz="3200" lang="en-GB"/>
              <a:t>-practical needs and strategic interests of women and men</a:t>
            </a:r>
          </a:p>
          <a:p>
            <a:pPr indent="0" marL="0">
              <a:buNone/>
            </a:pPr>
            <a:r>
              <a:rPr sz="3200" lang="en-GB"/>
              <a:t>-power differentials and dynamics between men and women</a:t>
            </a:r>
            <a:endParaRPr sz="3200"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830" name="Title 1"/>
          <p:cNvSpPr>
            <a:spLocks noGrp="1"/>
          </p:cNvSpPr>
          <p:nvPr>
            <p:ph type="title"/>
          </p:nvPr>
        </p:nvSpPr>
        <p:spPr/>
        <p:txBody>
          <a:bodyPr/>
          <a:p>
            <a:r>
              <a:rPr lang="en-GB"/>
              <a:t>Con</a:t>
            </a:r>
            <a:endParaRPr lang="en-US"/>
          </a:p>
        </p:txBody>
      </p:sp>
      <p:sp>
        <p:nvSpPr>
          <p:cNvPr id="1048831" name="Content Placeholder 2"/>
          <p:cNvSpPr>
            <a:spLocks noGrp="1"/>
          </p:cNvSpPr>
          <p:nvPr>
            <p:ph idx="1"/>
          </p:nvPr>
        </p:nvSpPr>
        <p:spPr/>
        <p:txBody>
          <a:bodyPr>
            <a:normAutofit/>
          </a:bodyPr>
          <a:p>
            <a:r>
              <a:rPr sz="3200" lang="en-GB"/>
              <a:t>It involves identyfying:</a:t>
            </a:r>
          </a:p>
          <a:p>
            <a:pPr indent="0" marL="0">
              <a:buNone/>
            </a:pPr>
            <a:r>
              <a:rPr sz="3200" lang="en-GB"/>
              <a:t>-Social ,economic ,political constraints and opportunities facing women and men</a:t>
            </a:r>
          </a:p>
          <a:p>
            <a:pPr indent="0" marL="0">
              <a:buNone/>
            </a:pPr>
            <a:r>
              <a:rPr sz="3200" lang="en-GB"/>
              <a:t>-assessing institutional capacities to promote gender equality</a:t>
            </a:r>
            <a:endParaRPr sz="3200"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8832" name="Title 1"/>
          <p:cNvSpPr>
            <a:spLocks noGrp="1"/>
          </p:cNvSpPr>
          <p:nvPr>
            <p:ph type="title"/>
          </p:nvPr>
        </p:nvSpPr>
        <p:spPr/>
        <p:txBody>
          <a:bodyPr/>
          <a:p>
            <a:r>
              <a:rPr lang="en-GB"/>
              <a:t>Purpose</a:t>
            </a:r>
            <a:endParaRPr lang="en-US"/>
          </a:p>
        </p:txBody>
      </p:sp>
      <p:sp>
        <p:nvSpPr>
          <p:cNvPr id="1048833" name="Content Placeholder 2"/>
          <p:cNvSpPr>
            <a:spLocks noGrp="1"/>
          </p:cNvSpPr>
          <p:nvPr>
            <p:ph idx="1"/>
          </p:nvPr>
        </p:nvSpPr>
        <p:spPr/>
        <p:txBody>
          <a:bodyPr>
            <a:normAutofit/>
          </a:bodyPr>
          <a:p>
            <a:r>
              <a:rPr sz="3200" lang="en-GB"/>
              <a:t>It makes visible the advantage and disadvantage experienced by men or women, in relation to an issue</a:t>
            </a:r>
          </a:p>
          <a:p>
            <a:r>
              <a:rPr sz="3200" lang="en-GB"/>
              <a:t>It provides the basis for taking steps to address disadvantages , and for devising remedial /preventive interventions</a:t>
            </a:r>
          </a:p>
          <a:p>
            <a:r>
              <a:rPr sz="3200" lang="en-GB"/>
              <a:t>It allows for more just and equal representation of all men and women in shaping human society</a:t>
            </a:r>
            <a:endParaRPr sz="3200"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834" name="Title 1"/>
          <p:cNvSpPr>
            <a:spLocks noGrp="1"/>
          </p:cNvSpPr>
          <p:nvPr>
            <p:ph type="title"/>
          </p:nvPr>
        </p:nvSpPr>
        <p:spPr/>
        <p:txBody>
          <a:bodyPr/>
          <a:p>
            <a:r>
              <a:rPr lang="en-GB"/>
              <a:t>Con,.</a:t>
            </a:r>
            <a:br>
              <a:rPr lang="en-GB"/>
            </a:br>
            <a:endParaRPr lang="en-US"/>
          </a:p>
        </p:txBody>
      </p:sp>
      <p:sp>
        <p:nvSpPr>
          <p:cNvPr id="1048835" name="Content Placeholder 2"/>
          <p:cNvSpPr>
            <a:spLocks noGrp="1"/>
          </p:cNvSpPr>
          <p:nvPr>
            <p:ph idx="1"/>
          </p:nvPr>
        </p:nvSpPr>
        <p:spPr/>
        <p:txBody>
          <a:bodyPr>
            <a:normAutofit fontScale="92500" lnSpcReduction="20000"/>
          </a:bodyPr>
          <a:p>
            <a:r>
              <a:rPr sz="3600" lang="en-GB"/>
              <a:t>Overall analytical process for programmes of social change for assessing it’s success ,promotion in genderequality and worker rights</a:t>
            </a:r>
          </a:p>
          <a:p>
            <a:r>
              <a:rPr sz="3600" lang="en-GB"/>
              <a:t>Knowing key facts ,lobar market trends , and the power dynamics for grounding the analytical and strategic work of gender equality programming </a:t>
            </a:r>
          </a:p>
          <a:p>
            <a:r>
              <a:rPr sz="3600" lang="en-GB"/>
              <a:t>Helps develop a snapshot of reality against which I pact of programmes and strategies can be measured</a:t>
            </a:r>
            <a:endParaRPr sz="3600"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836" name="Title 1"/>
          <p:cNvSpPr>
            <a:spLocks noGrp="1"/>
          </p:cNvSpPr>
          <p:nvPr>
            <p:ph type="title"/>
          </p:nvPr>
        </p:nvSpPr>
        <p:spPr/>
        <p:txBody>
          <a:bodyPr/>
          <a:p>
            <a:r>
              <a:rPr lang="en-GB"/>
              <a:t>Gender analysis framework</a:t>
            </a:r>
            <a:endParaRPr lang="en-US"/>
          </a:p>
        </p:txBody>
      </p:sp>
      <p:sp>
        <p:nvSpPr>
          <p:cNvPr id="1048837" name="Content Placeholder 2"/>
          <p:cNvSpPr>
            <a:spLocks noGrp="1"/>
          </p:cNvSpPr>
          <p:nvPr>
            <p:ph idx="1"/>
          </p:nvPr>
        </p:nvSpPr>
        <p:spPr/>
        <p:txBody>
          <a:bodyPr>
            <a:normAutofit/>
          </a:bodyPr>
          <a:p>
            <a:r>
              <a:rPr sz="3200" lang="en-GB"/>
              <a:t>Frame works are approaches used to generate data and information during gender analysis</a:t>
            </a:r>
          </a:p>
          <a:p>
            <a:r>
              <a:rPr sz="3200" lang="en-GB"/>
              <a:t>They serve different purpose depending on the situation and what is being analyzed d</a:t>
            </a:r>
          </a:p>
          <a:p>
            <a:r>
              <a:rPr sz="3200" lang="en-GB"/>
              <a:t>The following are the commonly used gender analysis frameworks :</a:t>
            </a:r>
            <a:endParaRPr sz="3200"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25" name=""/>
        <p:cNvGrpSpPr/>
        <p:nvPr/>
      </p:nvGrpSpPr>
      <p:grpSpPr>
        <a:xfrm>
          <a:off x="0" y="0"/>
          <a:ext cx="0" cy="0"/>
          <a:chOff x="0" y="0"/>
          <a:chExt cx="0" cy="0"/>
        </a:xfrm>
      </p:grpSpPr>
      <p:sp>
        <p:nvSpPr>
          <p:cNvPr id="1048838" name="Title 1"/>
          <p:cNvSpPr>
            <a:spLocks noGrp="1"/>
          </p:cNvSpPr>
          <p:nvPr>
            <p:ph type="title"/>
          </p:nvPr>
        </p:nvSpPr>
        <p:spPr/>
        <p:txBody>
          <a:bodyPr/>
          <a:p>
            <a:r>
              <a:rPr lang="en-GB"/>
              <a:t>Con..</a:t>
            </a:r>
            <a:endParaRPr lang="en-US"/>
          </a:p>
        </p:txBody>
      </p:sp>
      <p:sp>
        <p:nvSpPr>
          <p:cNvPr id="1048839" name="Content Placeholder 2"/>
          <p:cNvSpPr>
            <a:spLocks noGrp="1"/>
          </p:cNvSpPr>
          <p:nvPr>
            <p:ph idx="1"/>
          </p:nvPr>
        </p:nvSpPr>
        <p:spPr/>
        <p:txBody>
          <a:bodyPr>
            <a:normAutofit fontScale="77500" lnSpcReduction="20000"/>
          </a:bodyPr>
          <a:p>
            <a:r>
              <a:rPr sz="3200" lang="en-GB"/>
              <a:t>Harvard gender analysis framework</a:t>
            </a:r>
          </a:p>
          <a:p>
            <a:r>
              <a:rPr sz="3200" lang="en-GB"/>
              <a:t>Gender planning in the third world countries</a:t>
            </a:r>
          </a:p>
          <a:p>
            <a:r>
              <a:rPr sz="3200" lang="en-GB"/>
              <a:t>Gender equality and empowerment framework</a:t>
            </a:r>
          </a:p>
          <a:p>
            <a:r>
              <a:rPr sz="3200" lang="en-GB"/>
              <a:t>People oriented planning (UNHCR)</a:t>
            </a:r>
          </a:p>
          <a:p>
            <a:r>
              <a:rPr sz="3200" lang="en-GB"/>
              <a:t>Social economic of gender analysis( SEGA)</a:t>
            </a:r>
          </a:p>
          <a:p>
            <a:r>
              <a:rPr sz="3200" lang="en-GB"/>
              <a:t>Gender analysis matrix (GAM)</a:t>
            </a:r>
          </a:p>
          <a:p>
            <a:r>
              <a:rPr sz="3200" lang="en-GB"/>
              <a:t>Social relations approach </a:t>
            </a:r>
          </a:p>
          <a:p>
            <a:r>
              <a:rPr sz="3200" lang="en-GB"/>
              <a:t>Capacities and vulnerable analysis framework</a:t>
            </a:r>
          </a:p>
          <a:p>
            <a:endParaRPr sz="3200"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8840" name="Title 1"/>
          <p:cNvSpPr>
            <a:spLocks noGrp="1"/>
          </p:cNvSpPr>
          <p:nvPr>
            <p:ph type="title"/>
          </p:nvPr>
        </p:nvSpPr>
        <p:spPr/>
        <p:txBody>
          <a:bodyPr/>
          <a:p>
            <a:r>
              <a:rPr lang="en-GB"/>
              <a:t>Harvard  gender analysis framework</a:t>
            </a:r>
            <a:endParaRPr lang="en-US"/>
          </a:p>
        </p:txBody>
      </p:sp>
      <p:sp>
        <p:nvSpPr>
          <p:cNvPr id="1048841" name="Content Placeholder 2"/>
          <p:cNvSpPr>
            <a:spLocks noGrp="1"/>
          </p:cNvSpPr>
          <p:nvPr>
            <p:ph idx="1"/>
          </p:nvPr>
        </p:nvSpPr>
        <p:spPr/>
        <p:txBody>
          <a:bodyPr>
            <a:normAutofit/>
          </a:bodyPr>
          <a:p>
            <a:r>
              <a:rPr sz="3200" lang="en-GB"/>
              <a:t>It’s one of the early framework of analysis and was developed by researchers at Harvard  institute fro International Development in USA</a:t>
            </a:r>
          </a:p>
          <a:p>
            <a:r>
              <a:rPr sz="3200" lang="en-GB"/>
              <a:t>it‘s based on the understanding that women and men are affected by development activities differently</a:t>
            </a:r>
            <a:endParaRPr sz="3200"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8842" name="Title 1"/>
          <p:cNvSpPr>
            <a:spLocks noGrp="1"/>
          </p:cNvSpPr>
          <p:nvPr>
            <p:ph type="title"/>
          </p:nvPr>
        </p:nvSpPr>
        <p:spPr/>
        <p:txBody>
          <a:bodyPr/>
          <a:p>
            <a:r>
              <a:rPr lang="en-GB"/>
              <a:t>Con..</a:t>
            </a:r>
            <a:endParaRPr lang="en-US"/>
          </a:p>
        </p:txBody>
      </p:sp>
      <p:sp>
        <p:nvSpPr>
          <p:cNvPr id="1048843" name="Content Placeholder 2"/>
          <p:cNvSpPr>
            <a:spLocks noGrp="1"/>
          </p:cNvSpPr>
          <p:nvPr>
            <p:ph idx="1"/>
          </p:nvPr>
        </p:nvSpPr>
        <p:spPr/>
        <p:txBody>
          <a:bodyPr>
            <a:normAutofit/>
          </a:bodyPr>
          <a:p>
            <a:r>
              <a:rPr sz="3200" lang="en-GB"/>
              <a:t>The framework emphasises the role on data and information because provision of data makes women and men to be visible in projects</a:t>
            </a:r>
          </a:p>
          <a:p>
            <a:r>
              <a:rPr sz="3200" lang="en-GB"/>
              <a:t>It uses tools like activity profile ,access and control profile, analysis of determinants factors and project cycle analysis</a:t>
            </a:r>
            <a:endParaRPr sz="3200"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28" name=""/>
        <p:cNvGrpSpPr/>
        <p:nvPr/>
      </p:nvGrpSpPr>
      <p:grpSpPr>
        <a:xfrm>
          <a:off x="0" y="0"/>
          <a:ext cx="0" cy="0"/>
          <a:chOff x="0" y="0"/>
          <a:chExt cx="0" cy="0"/>
        </a:xfrm>
      </p:grpSpPr>
      <p:sp>
        <p:nvSpPr>
          <p:cNvPr id="1048844" name="Title 1"/>
          <p:cNvSpPr>
            <a:spLocks noGrp="1"/>
          </p:cNvSpPr>
          <p:nvPr>
            <p:ph type="title"/>
          </p:nvPr>
        </p:nvSpPr>
        <p:spPr/>
        <p:txBody>
          <a:bodyPr/>
          <a:p>
            <a:r>
              <a:rPr lang="en-GB"/>
              <a:t>Gender planning in the third world countries</a:t>
            </a:r>
            <a:endParaRPr lang="en-US"/>
          </a:p>
        </p:txBody>
      </p:sp>
      <p:sp>
        <p:nvSpPr>
          <p:cNvPr id="1048845" name="Content Placeholder 2"/>
          <p:cNvSpPr>
            <a:spLocks noGrp="1"/>
          </p:cNvSpPr>
          <p:nvPr>
            <p:ph idx="1"/>
          </p:nvPr>
        </p:nvSpPr>
        <p:spPr/>
        <p:txBody>
          <a:bodyPr>
            <a:normAutofit fontScale="92500" lnSpcReduction="20000"/>
          </a:bodyPr>
          <a:p>
            <a:r>
              <a:rPr sz="3200" lang="en-GB"/>
              <a:t>It takes view that gender planning is technical and political in nature and involves a transformative process</a:t>
            </a:r>
          </a:p>
          <a:p>
            <a:r>
              <a:rPr sz="3200" lang="en-GB"/>
              <a:t>There are 6 tools in the framework:</a:t>
            </a:r>
          </a:p>
          <a:p>
            <a:pPr indent="0" marL="0">
              <a:buNone/>
            </a:pPr>
            <a:r>
              <a:rPr sz="3200" lang="en-GB"/>
              <a:t>-Gender role identification</a:t>
            </a:r>
          </a:p>
          <a:p>
            <a:pPr indent="0" marL="0">
              <a:buNone/>
            </a:pPr>
            <a:r>
              <a:rPr sz="3200" lang="en-GB"/>
              <a:t>-gender needs assessment</a:t>
            </a:r>
          </a:p>
          <a:p>
            <a:pPr indent="0" marL="0">
              <a:buNone/>
            </a:pPr>
            <a:r>
              <a:rPr sz="3200" lang="en-GB"/>
              <a:t>-balancing of roles </a:t>
            </a:r>
          </a:p>
          <a:p>
            <a:pPr indent="0" marL="0">
              <a:buNone/>
            </a:pPr>
            <a:r>
              <a:rPr sz="3200" lang="en-GB"/>
              <a:t>-women in development</a:t>
            </a:r>
            <a:endParaRPr sz="3200"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846" name="Title 1"/>
          <p:cNvSpPr>
            <a:spLocks noGrp="1"/>
          </p:cNvSpPr>
          <p:nvPr>
            <p:ph type="title"/>
          </p:nvPr>
        </p:nvSpPr>
        <p:spPr/>
        <p:txBody>
          <a:bodyPr/>
          <a:p>
            <a:r>
              <a:rPr lang="en-GB"/>
              <a:t>Con..</a:t>
            </a:r>
            <a:endParaRPr lang="en-US"/>
          </a:p>
        </p:txBody>
      </p:sp>
      <p:sp>
        <p:nvSpPr>
          <p:cNvPr id="1048847" name="Content Placeholder 2"/>
          <p:cNvSpPr>
            <a:spLocks noGrp="1"/>
          </p:cNvSpPr>
          <p:nvPr>
            <p:ph idx="1"/>
          </p:nvPr>
        </p:nvSpPr>
        <p:spPr/>
        <p:txBody>
          <a:bodyPr>
            <a:normAutofit lnSpcReduction="10000"/>
          </a:bodyPr>
          <a:p>
            <a:pPr indent="0" marL="0">
              <a:buNone/>
            </a:pPr>
            <a:r>
              <a:rPr sz="3200" lang="en-GB"/>
              <a:t>-balancing roles</a:t>
            </a:r>
          </a:p>
          <a:p>
            <a:pPr indent="0" marL="0">
              <a:buNone/>
            </a:pPr>
            <a:r>
              <a:rPr sz="3200" lang="en-GB"/>
              <a:t>-women in development</a:t>
            </a:r>
          </a:p>
          <a:p>
            <a:pPr indent="0" marL="0">
              <a:buNone/>
            </a:pPr>
            <a:r>
              <a:rPr sz="3200" lang="en-GB"/>
              <a:t>-gender and development</a:t>
            </a:r>
          </a:p>
          <a:p>
            <a:pPr indent="0" marL="0">
              <a:buNone/>
            </a:pPr>
            <a:r>
              <a:rPr sz="3200" lang="en-GB"/>
              <a:t>-policy matrix</a:t>
            </a:r>
          </a:p>
          <a:p>
            <a:pPr indent="0" marL="0">
              <a:buNone/>
            </a:pPr>
            <a:r>
              <a:rPr sz="3200" lang="en-GB"/>
              <a:t>-disaggregating control of resources and decision making within the house hold and gender awareness</a:t>
            </a:r>
            <a:endParaRPr sz="320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20" name=""/>
        <p:cNvGrpSpPr/>
        <p:nvPr/>
      </p:nvGrpSpPr>
      <p:grpSpPr>
        <a:xfrm>
          <a:off x="0" y="0"/>
          <a:ext cx="0" cy="0"/>
          <a:chOff x="0" y="0"/>
          <a:chExt cx="0" cy="0"/>
        </a:xfrm>
      </p:grpSpPr>
      <p:sp>
        <p:nvSpPr>
          <p:cNvPr id="1048628" name="Title 1"/>
          <p:cNvSpPr>
            <a:spLocks noGrp="1"/>
          </p:cNvSpPr>
          <p:nvPr>
            <p:ph type="title"/>
          </p:nvPr>
        </p:nvSpPr>
        <p:spPr/>
        <p:txBody>
          <a:bodyPr/>
          <a:p>
            <a:r>
              <a:rPr lang="en-GB"/>
              <a:t>Gender roles</a:t>
            </a:r>
            <a:endParaRPr lang="en-US"/>
          </a:p>
        </p:txBody>
      </p:sp>
      <p:sp>
        <p:nvSpPr>
          <p:cNvPr id="1048629" name="Content Placeholder 2"/>
          <p:cNvSpPr>
            <a:spLocks noGrp="1"/>
          </p:cNvSpPr>
          <p:nvPr>
            <p:ph idx="1"/>
          </p:nvPr>
        </p:nvSpPr>
        <p:spPr/>
        <p:txBody>
          <a:bodyPr>
            <a:normAutofit/>
          </a:bodyPr>
          <a:p>
            <a:r>
              <a:rPr sz="3200" lang="en-GB">
                <a:latin typeface="Times New Roman" panose="020F0502020204030204" pitchFamily="34" charset="0"/>
              </a:rPr>
              <a:t>These are activities ascribed to men and women on the basis of perceived differences which are reinforced through the gender division of labour </a:t>
            </a:r>
          </a:p>
          <a:p>
            <a:r>
              <a:rPr sz="3200" lang="en-GB">
                <a:latin typeface="Times New Roman" panose="020F0502020204030204" pitchFamily="34" charset="0"/>
              </a:rPr>
              <a:t>This arises from the socialisation of individuals from the earliest stages of life through identification with specific </a:t>
            </a:r>
            <a:endParaRPr sz="3200" lang="en-US">
              <a:latin typeface="Times New Roman" panose="020F0502020204030204" pitchFamily="34" charset="0"/>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848" name="Title 1"/>
          <p:cNvSpPr>
            <a:spLocks noGrp="1"/>
          </p:cNvSpPr>
          <p:nvPr>
            <p:ph type="title"/>
          </p:nvPr>
        </p:nvSpPr>
        <p:spPr/>
        <p:txBody>
          <a:bodyPr/>
          <a:p>
            <a:r>
              <a:rPr lang="en-GB"/>
              <a:t>Gender equality and empowerment framework</a:t>
            </a:r>
            <a:endParaRPr lang="en-US"/>
          </a:p>
        </p:txBody>
      </p:sp>
      <p:sp>
        <p:nvSpPr>
          <p:cNvPr id="1048849" name="Content Placeholder 2"/>
          <p:cNvSpPr>
            <a:spLocks noGrp="1"/>
          </p:cNvSpPr>
          <p:nvPr>
            <p:ph idx="1"/>
          </p:nvPr>
        </p:nvSpPr>
        <p:spPr/>
        <p:txBody>
          <a:bodyPr>
            <a:normAutofit lnSpcReduction="10000"/>
          </a:bodyPr>
          <a:p>
            <a:r>
              <a:rPr sz="3200" lang="en-GB"/>
              <a:t>It focuses on what women’s equality and and empowerment means and the extent to which development intervetions supports empowerment</a:t>
            </a:r>
          </a:p>
          <a:p>
            <a:r>
              <a:rPr sz="3200" lang="en-GB"/>
              <a:t>Empowerment refers to the enabling women to take an equal place with men and to participate equally in the development process process to achieve control over the factors of production on an equal basis </a:t>
            </a:r>
          </a:p>
          <a:p>
            <a:pPr indent="0" marL="0">
              <a:buNone/>
            </a:pPr>
            <a:endParaRPr sz="3200"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31" name=""/>
        <p:cNvGrpSpPr/>
        <p:nvPr/>
      </p:nvGrpSpPr>
      <p:grpSpPr>
        <a:xfrm>
          <a:off x="0" y="0"/>
          <a:ext cx="0" cy="0"/>
          <a:chOff x="0" y="0"/>
          <a:chExt cx="0" cy="0"/>
        </a:xfrm>
      </p:grpSpPr>
      <p:sp>
        <p:nvSpPr>
          <p:cNvPr id="1048850" name="Title 1"/>
          <p:cNvSpPr>
            <a:spLocks noGrp="1"/>
          </p:cNvSpPr>
          <p:nvPr>
            <p:ph type="title"/>
          </p:nvPr>
        </p:nvSpPr>
        <p:spPr/>
        <p:txBody>
          <a:bodyPr/>
          <a:p>
            <a:r>
              <a:rPr lang="en-GB"/>
              <a:t>Con..</a:t>
            </a:r>
            <a:endParaRPr lang="en-US"/>
          </a:p>
        </p:txBody>
      </p:sp>
      <p:sp>
        <p:nvSpPr>
          <p:cNvPr id="1048851" name="Content Placeholder 2"/>
          <p:cNvSpPr>
            <a:spLocks noGrp="1"/>
          </p:cNvSpPr>
          <p:nvPr>
            <p:ph idx="1"/>
          </p:nvPr>
        </p:nvSpPr>
        <p:spPr/>
        <p:txBody>
          <a:bodyPr>
            <a:normAutofit/>
          </a:bodyPr>
          <a:p>
            <a:r>
              <a:rPr sz="3200" lang="en-GB"/>
              <a:t>It introduces five levels of equality by which to assess the level of women empowerment :-control, participation,access , welfare, coscientisation</a:t>
            </a:r>
            <a:endParaRPr sz="3200"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32" name=""/>
        <p:cNvGrpSpPr/>
        <p:nvPr/>
      </p:nvGrpSpPr>
      <p:grpSpPr>
        <a:xfrm>
          <a:off x="0" y="0"/>
          <a:ext cx="0" cy="0"/>
          <a:chOff x="0" y="0"/>
          <a:chExt cx="0" cy="0"/>
        </a:xfrm>
      </p:grpSpPr>
      <p:sp>
        <p:nvSpPr>
          <p:cNvPr id="1048852" name="Title 1"/>
          <p:cNvSpPr>
            <a:spLocks noGrp="1"/>
          </p:cNvSpPr>
          <p:nvPr>
            <p:ph type="title"/>
          </p:nvPr>
        </p:nvSpPr>
        <p:spPr/>
        <p:txBody>
          <a:bodyPr/>
          <a:p>
            <a:r>
              <a:rPr lang="en-GB"/>
              <a:t>People oriented planning</a:t>
            </a:r>
            <a:endParaRPr lang="en-US"/>
          </a:p>
        </p:txBody>
      </p:sp>
      <p:sp>
        <p:nvSpPr>
          <p:cNvPr id="1048853" name="Content Placeholder 2"/>
          <p:cNvSpPr>
            <a:spLocks noGrp="1"/>
          </p:cNvSpPr>
          <p:nvPr>
            <p:ph idx="1"/>
          </p:nvPr>
        </p:nvSpPr>
        <p:spPr/>
        <p:txBody>
          <a:bodyPr>
            <a:normAutofit/>
          </a:bodyPr>
          <a:p>
            <a:r>
              <a:rPr sz="3200" lang="en-GB"/>
              <a:t>It lays empassis on participation of the people and takes into consideration change to be of essence in planning but does not challenge the existing gender</a:t>
            </a:r>
            <a:endParaRPr sz="3200"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854" name="Title 1"/>
          <p:cNvSpPr>
            <a:spLocks noGrp="1"/>
          </p:cNvSpPr>
          <p:nvPr>
            <p:ph type="title"/>
          </p:nvPr>
        </p:nvSpPr>
        <p:spPr/>
        <p:txBody>
          <a:bodyPr/>
          <a:p>
            <a:r>
              <a:rPr lang="en-GB"/>
              <a:t>Social economic of gender analysis (sega)</a:t>
            </a:r>
            <a:endParaRPr lang="en-US"/>
          </a:p>
        </p:txBody>
      </p:sp>
      <p:sp>
        <p:nvSpPr>
          <p:cNvPr id="1048855" name="Content Placeholder 2"/>
          <p:cNvSpPr>
            <a:spLocks noGrp="1"/>
          </p:cNvSpPr>
          <p:nvPr>
            <p:ph idx="1"/>
          </p:nvPr>
        </p:nvSpPr>
        <p:spPr/>
        <p:txBody>
          <a:bodyPr>
            <a:normAutofit/>
          </a:bodyPr>
          <a:p>
            <a:r>
              <a:rPr sz="3200" lang="en-GB"/>
              <a:t>This framework focuses on issue of gender analiysis mainly  socio-economic context</a:t>
            </a:r>
          </a:p>
          <a:p>
            <a:r>
              <a:rPr sz="3200" lang="en-GB"/>
              <a:t>It emphasises the need for economic empowerment and equality in distribution of resources</a:t>
            </a:r>
            <a:endParaRPr sz="3200"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34" name=""/>
        <p:cNvGrpSpPr/>
        <p:nvPr/>
      </p:nvGrpSpPr>
      <p:grpSpPr>
        <a:xfrm>
          <a:off x="0" y="0"/>
          <a:ext cx="0" cy="0"/>
          <a:chOff x="0" y="0"/>
          <a:chExt cx="0" cy="0"/>
        </a:xfrm>
      </p:grpSpPr>
      <p:sp>
        <p:nvSpPr>
          <p:cNvPr id="1048856" name="Title 1"/>
          <p:cNvSpPr>
            <a:spLocks noGrp="1"/>
          </p:cNvSpPr>
          <p:nvPr>
            <p:ph type="title"/>
          </p:nvPr>
        </p:nvSpPr>
        <p:spPr/>
        <p:txBody>
          <a:bodyPr/>
          <a:p>
            <a:r>
              <a:rPr lang="en-GB"/>
              <a:t>Gender analysis matrix (GAM)</a:t>
            </a:r>
            <a:endParaRPr lang="en-US"/>
          </a:p>
        </p:txBody>
      </p:sp>
      <p:sp>
        <p:nvSpPr>
          <p:cNvPr id="1048857" name="Content Placeholder 2"/>
          <p:cNvSpPr>
            <a:spLocks noGrp="1"/>
          </p:cNvSpPr>
          <p:nvPr>
            <p:ph idx="1"/>
          </p:nvPr>
        </p:nvSpPr>
        <p:spPr/>
        <p:txBody>
          <a:bodyPr>
            <a:normAutofit fontScale="92500" lnSpcReduction="10000"/>
          </a:bodyPr>
          <a:p>
            <a:r>
              <a:rPr sz="3200" lang="en-GB"/>
              <a:t>It seeks to establish the different types of impacts  of development interventions on women and men at community levels</a:t>
            </a:r>
          </a:p>
          <a:p>
            <a:r>
              <a:rPr sz="3200" lang="en-GB"/>
              <a:t>It helps the community to carry out analysis and identify gender roles and challenge their assumptions on these roles </a:t>
            </a:r>
          </a:p>
          <a:p>
            <a:r>
              <a:rPr sz="3200" lang="en-GB"/>
              <a:t>It’s a participatory tool</a:t>
            </a:r>
          </a:p>
          <a:p>
            <a:r>
              <a:rPr sz="3200" lang="en-GB"/>
              <a:t>it‘s used to carry out analysis at the level of individuals , household and community</a:t>
            </a:r>
            <a:endParaRPr sz="3200"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858" name="Title 1"/>
          <p:cNvSpPr>
            <a:spLocks noGrp="1"/>
          </p:cNvSpPr>
          <p:nvPr>
            <p:ph type="title"/>
          </p:nvPr>
        </p:nvSpPr>
        <p:spPr/>
        <p:txBody>
          <a:bodyPr/>
          <a:p>
            <a:r>
              <a:rPr lang="en-GB"/>
              <a:t>Con..</a:t>
            </a:r>
            <a:endParaRPr lang="en-US"/>
          </a:p>
        </p:txBody>
      </p:sp>
      <p:sp>
        <p:nvSpPr>
          <p:cNvPr id="1048859" name="Content Placeholder 2"/>
          <p:cNvSpPr>
            <a:spLocks noGrp="1"/>
          </p:cNvSpPr>
          <p:nvPr>
            <p:ph idx="1"/>
          </p:nvPr>
        </p:nvSpPr>
        <p:spPr/>
        <p:txBody>
          <a:bodyPr>
            <a:normAutofit/>
          </a:bodyPr>
          <a:p>
            <a:r>
              <a:rPr sz="3200" lang="en-GB"/>
              <a:t>It looks at impacts on four areas :labour, resources, time and social cultural factors </a:t>
            </a:r>
          </a:p>
          <a:p>
            <a:r>
              <a:rPr sz="3200" lang="en-GB"/>
              <a:t>It allows for community participation</a:t>
            </a:r>
            <a:endParaRPr sz="3200"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36" name=""/>
        <p:cNvGrpSpPr/>
        <p:nvPr/>
      </p:nvGrpSpPr>
      <p:grpSpPr>
        <a:xfrm>
          <a:off x="0" y="0"/>
          <a:ext cx="0" cy="0"/>
          <a:chOff x="0" y="0"/>
          <a:chExt cx="0" cy="0"/>
        </a:xfrm>
      </p:grpSpPr>
      <p:sp>
        <p:nvSpPr>
          <p:cNvPr id="1048860" name="Title 1"/>
          <p:cNvSpPr>
            <a:spLocks noGrp="1"/>
          </p:cNvSpPr>
          <p:nvPr>
            <p:ph type="title"/>
          </p:nvPr>
        </p:nvSpPr>
        <p:spPr/>
        <p:txBody>
          <a:bodyPr/>
          <a:p>
            <a:r>
              <a:rPr lang="en-GB"/>
              <a:t>Social relations approach </a:t>
            </a:r>
            <a:endParaRPr lang="en-US"/>
          </a:p>
        </p:txBody>
      </p:sp>
      <p:sp>
        <p:nvSpPr>
          <p:cNvPr id="1048861" name="Content Placeholder 2"/>
          <p:cNvSpPr>
            <a:spLocks noGrp="1"/>
          </p:cNvSpPr>
          <p:nvPr>
            <p:ph idx="1"/>
          </p:nvPr>
        </p:nvSpPr>
        <p:spPr/>
        <p:txBody>
          <a:bodyPr>
            <a:normAutofit/>
          </a:bodyPr>
          <a:p>
            <a:r>
              <a:rPr sz="3200" lang="en-GB"/>
              <a:t>This framework lays emphasis on gender relations and particularly social construction of gender </a:t>
            </a:r>
          </a:p>
          <a:p>
            <a:r>
              <a:rPr sz="3200" lang="en-GB"/>
              <a:t>It emphasises that planners examine their organisations and institutions and understand how they can cause biases during the planning process</a:t>
            </a:r>
            <a:endParaRPr sz="3200"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37" name=""/>
        <p:cNvGrpSpPr/>
        <p:nvPr/>
      </p:nvGrpSpPr>
      <p:grpSpPr>
        <a:xfrm>
          <a:off x="0" y="0"/>
          <a:ext cx="0" cy="0"/>
          <a:chOff x="0" y="0"/>
          <a:chExt cx="0" cy="0"/>
        </a:xfrm>
      </p:grpSpPr>
      <p:sp>
        <p:nvSpPr>
          <p:cNvPr id="1048862" name="Title 1"/>
          <p:cNvSpPr>
            <a:spLocks noGrp="1"/>
          </p:cNvSpPr>
          <p:nvPr>
            <p:ph type="title"/>
          </p:nvPr>
        </p:nvSpPr>
        <p:spPr/>
        <p:txBody>
          <a:bodyPr/>
          <a:p>
            <a:r>
              <a:rPr lang="en-GB"/>
              <a:t>Capacities and vulnerabilities analysis framework</a:t>
            </a:r>
            <a:endParaRPr lang="en-US"/>
          </a:p>
        </p:txBody>
      </p:sp>
      <p:sp>
        <p:nvSpPr>
          <p:cNvPr id="1048863" name="Content Placeholder 2"/>
          <p:cNvSpPr>
            <a:spLocks noGrp="1"/>
          </p:cNvSpPr>
          <p:nvPr>
            <p:ph idx="1"/>
          </p:nvPr>
        </p:nvSpPr>
        <p:spPr/>
        <p:txBody>
          <a:bodyPr>
            <a:normAutofit/>
          </a:bodyPr>
          <a:p>
            <a:r>
              <a:rPr sz="3200" lang="en-GB"/>
              <a:t>It carries out analysis to specifically identify the vulnerabilities of both women and men and how this vulnerabilities can be addressed </a:t>
            </a:r>
          </a:p>
          <a:p>
            <a:r>
              <a:rPr sz="3200" lang="en-GB"/>
              <a:t>It’s meant for emergency situations</a:t>
            </a:r>
          </a:p>
          <a:p>
            <a:r>
              <a:rPr sz="3200" lang="en-GB"/>
              <a:t>It looks at the causes of vulnerability</a:t>
            </a:r>
            <a:endParaRPr sz="3200"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864" name="Title 1"/>
          <p:cNvSpPr>
            <a:spLocks noGrp="1"/>
          </p:cNvSpPr>
          <p:nvPr>
            <p:ph type="title"/>
          </p:nvPr>
        </p:nvSpPr>
        <p:spPr/>
        <p:txBody>
          <a:bodyPr/>
          <a:p>
            <a:r>
              <a:rPr lang="en-GB"/>
              <a:t>Steps in gender analysis</a:t>
            </a:r>
            <a:endParaRPr lang="en-US"/>
          </a:p>
        </p:txBody>
      </p:sp>
      <p:sp>
        <p:nvSpPr>
          <p:cNvPr id="1048865" name="Content Placeholder 2"/>
          <p:cNvSpPr>
            <a:spLocks noGrp="1"/>
          </p:cNvSpPr>
          <p:nvPr>
            <p:ph idx="1"/>
          </p:nvPr>
        </p:nvSpPr>
        <p:spPr/>
        <p:txBody>
          <a:bodyPr>
            <a:normAutofit lnSpcReduction="10000"/>
          </a:bodyPr>
          <a:p>
            <a:r>
              <a:rPr b="1" sz="3200" lang="en-GB"/>
              <a:t>Step 1 –identifying ,defining and refining the issue</a:t>
            </a:r>
          </a:p>
          <a:p>
            <a:r>
              <a:rPr b="1" sz="3200" lang="en-GB"/>
              <a:t>Policy analysis usually begins with </a:t>
            </a:r>
            <a:r>
              <a:rPr sz="3200" lang="en-GB"/>
              <a:t>identifying a problem or an opportunity requiring policy development or analysis</a:t>
            </a:r>
          </a:p>
          <a:p>
            <a:r>
              <a:rPr sz="3200" lang="en-GB"/>
              <a:t>this stage involves determining the nature ,scope and importance of the  issue within the context of the current policy environment that warranted placing it on the policy agenda</a:t>
            </a:r>
          </a:p>
          <a:p>
            <a:endParaRPr b="1" sz="3200"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866" name="Title 1"/>
          <p:cNvSpPr>
            <a:spLocks noGrp="1"/>
          </p:cNvSpPr>
          <p:nvPr>
            <p:ph type="title"/>
          </p:nvPr>
        </p:nvSpPr>
        <p:spPr/>
        <p:txBody>
          <a:bodyPr/>
          <a:p>
            <a:r>
              <a:rPr lang="en-GB"/>
              <a:t>Step 2 defining desired goals and anticipated outcomes</a:t>
            </a:r>
            <a:endParaRPr lang="en-US"/>
          </a:p>
        </p:txBody>
      </p:sp>
      <p:sp>
        <p:nvSpPr>
          <p:cNvPr id="1048867" name="Content Placeholder 2"/>
          <p:cNvSpPr>
            <a:spLocks noGrp="1"/>
          </p:cNvSpPr>
          <p:nvPr>
            <p:ph idx="1"/>
          </p:nvPr>
        </p:nvSpPr>
        <p:spPr/>
        <p:txBody>
          <a:bodyPr>
            <a:normAutofit lnSpcReduction="10000"/>
          </a:bodyPr>
          <a:p>
            <a:r>
              <a:rPr sz="3200" lang="en-GB"/>
              <a:t>In this stage , desired goals and anticipated outcomes for the policy are proposed</a:t>
            </a:r>
          </a:p>
          <a:p>
            <a:r>
              <a:rPr sz="3200" lang="en-GB"/>
              <a:t>An analysis of intended/unintended outcome usually examines the degree to which the policy can meet or hinder other policies or government objectives</a:t>
            </a:r>
          </a:p>
          <a:p>
            <a:r>
              <a:rPr sz="3200" lang="en-GB"/>
              <a:t>Outcome indicators , monitoring process,partners in defining outcomes, and accountability for achieving outcomes </a:t>
            </a:r>
            <a:endParaRPr sz="320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630" name="Title 1"/>
          <p:cNvSpPr>
            <a:spLocks noGrp="1"/>
          </p:cNvSpPr>
          <p:nvPr>
            <p:ph type="title"/>
          </p:nvPr>
        </p:nvSpPr>
        <p:spPr/>
        <p:txBody>
          <a:bodyPr/>
          <a:p>
            <a:r>
              <a:rPr lang="en-GB"/>
              <a:t>Cont..</a:t>
            </a:r>
            <a:endParaRPr lang="en-US"/>
          </a:p>
        </p:txBody>
      </p:sp>
      <p:sp>
        <p:nvSpPr>
          <p:cNvPr id="1048631" name="Content Placeholder 2"/>
          <p:cNvSpPr>
            <a:spLocks noGrp="1"/>
          </p:cNvSpPr>
          <p:nvPr>
            <p:ph idx="1"/>
          </p:nvPr>
        </p:nvSpPr>
        <p:spPr/>
        <p:txBody>
          <a:bodyPr>
            <a:normAutofit/>
          </a:bodyPr>
          <a:p>
            <a:r>
              <a:rPr sz="3200" lang="en-GB"/>
              <a:t>Characteristics associated with being male or female </a:t>
            </a:r>
          </a:p>
          <a:p>
            <a:r>
              <a:rPr sz="3200" lang="en-GB"/>
              <a:t>Affect division of labour in development </a:t>
            </a:r>
          </a:p>
          <a:p>
            <a:r>
              <a:rPr sz="3200" lang="en-GB"/>
              <a:t>Most cultures define child rearing solely as female role excluding males </a:t>
            </a:r>
            <a:endParaRPr sz="3200"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40" name=""/>
        <p:cNvGrpSpPr/>
        <p:nvPr/>
      </p:nvGrpSpPr>
      <p:grpSpPr>
        <a:xfrm>
          <a:off x="0" y="0"/>
          <a:ext cx="0" cy="0"/>
          <a:chOff x="0" y="0"/>
          <a:chExt cx="0" cy="0"/>
        </a:xfrm>
      </p:grpSpPr>
      <p:sp>
        <p:nvSpPr>
          <p:cNvPr id="1048868" name="Title 1"/>
          <p:cNvSpPr>
            <a:spLocks noGrp="1"/>
          </p:cNvSpPr>
          <p:nvPr>
            <p:ph type="title"/>
          </p:nvPr>
        </p:nvSpPr>
        <p:spPr/>
        <p:txBody>
          <a:bodyPr/>
          <a:p>
            <a:r>
              <a:rPr lang="en-GB"/>
              <a:t>Step 3 –defining the information and consultation input</a:t>
            </a:r>
            <a:endParaRPr lang="en-US"/>
          </a:p>
        </p:txBody>
      </p:sp>
      <p:sp>
        <p:nvSpPr>
          <p:cNvPr id="1048869" name="Content Placeholder 2"/>
          <p:cNvSpPr>
            <a:spLocks noGrp="1"/>
          </p:cNvSpPr>
          <p:nvPr>
            <p:ph idx="1"/>
          </p:nvPr>
        </p:nvSpPr>
        <p:spPr>
          <a:xfrm>
            <a:off x="581192" y="2180496"/>
            <a:ext cx="11029615" cy="3678303"/>
          </a:xfrm>
        </p:spPr>
        <p:txBody>
          <a:bodyPr>
            <a:normAutofit/>
          </a:bodyPr>
          <a:p>
            <a:r>
              <a:rPr sz="3200" lang="en-GB"/>
              <a:t>This step is done with research phase, it looks at what knowledge is needed and what resources can best provide it ----available and relevant data sources and partners in data gathering and analysis are identified</a:t>
            </a:r>
          </a:p>
          <a:p>
            <a:endParaRPr sz="3200" lang="en-GB"/>
          </a:p>
          <a:p>
            <a:endParaRPr sz="3200"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41" name=""/>
        <p:cNvGrpSpPr/>
        <p:nvPr/>
      </p:nvGrpSpPr>
      <p:grpSpPr>
        <a:xfrm>
          <a:off x="0" y="0"/>
          <a:ext cx="0" cy="0"/>
          <a:chOff x="0" y="0"/>
          <a:chExt cx="0" cy="0"/>
        </a:xfrm>
      </p:grpSpPr>
      <p:sp>
        <p:nvSpPr>
          <p:cNvPr id="1048870" name="Title 1"/>
          <p:cNvSpPr>
            <a:spLocks noGrp="1"/>
          </p:cNvSpPr>
          <p:nvPr>
            <p:ph type="title"/>
          </p:nvPr>
        </p:nvSpPr>
        <p:spPr/>
        <p:txBody>
          <a:bodyPr/>
          <a:p>
            <a:r>
              <a:rPr lang="en-GB"/>
              <a:t>Step 4-conducting research </a:t>
            </a:r>
            <a:endParaRPr lang="en-US"/>
          </a:p>
        </p:txBody>
      </p:sp>
      <p:sp>
        <p:nvSpPr>
          <p:cNvPr id="1048871" name="Content Placeholder 2"/>
          <p:cNvSpPr>
            <a:spLocks noGrp="1"/>
          </p:cNvSpPr>
          <p:nvPr>
            <p:ph idx="1"/>
          </p:nvPr>
        </p:nvSpPr>
        <p:spPr/>
        <p:txBody>
          <a:bodyPr/>
          <a:p>
            <a:r>
              <a:rPr lang="en-GB"/>
              <a:t> </a:t>
            </a:r>
            <a:r>
              <a:rPr sz="3200" lang="en-GB"/>
              <a:t>This stage clarifies the research design and the type of analysis to be done e,g cost benefit,social impact, relationship to government etc</a:t>
            </a:r>
          </a:p>
          <a:p>
            <a:r>
              <a:rPr sz="3200" lang="en-GB"/>
              <a:t>Tasks and methods of analysis and approaches to data presentation are discussed</a:t>
            </a:r>
            <a:endParaRPr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42" name=""/>
        <p:cNvGrpSpPr/>
        <p:nvPr/>
      </p:nvGrpSpPr>
      <p:grpSpPr>
        <a:xfrm>
          <a:off x="0" y="0"/>
          <a:ext cx="0" cy="0"/>
          <a:chOff x="0" y="0"/>
          <a:chExt cx="0" cy="0"/>
        </a:xfrm>
      </p:grpSpPr>
      <p:sp>
        <p:nvSpPr>
          <p:cNvPr id="1048872" name="Title 1"/>
          <p:cNvSpPr>
            <a:spLocks noGrp="1"/>
          </p:cNvSpPr>
          <p:nvPr>
            <p:ph type="title"/>
          </p:nvPr>
        </p:nvSpPr>
        <p:spPr/>
        <p:txBody>
          <a:bodyPr/>
          <a:p>
            <a:r>
              <a:rPr lang="en-GB"/>
              <a:t>Step 5-developing and analysing options</a:t>
            </a:r>
            <a:br>
              <a:rPr lang="en-GB"/>
            </a:br>
            <a:endParaRPr lang="en-US"/>
          </a:p>
        </p:txBody>
      </p:sp>
      <p:sp>
        <p:nvSpPr>
          <p:cNvPr id="1048873" name="Content Placeholder 2"/>
          <p:cNvSpPr>
            <a:spLocks noGrp="1"/>
          </p:cNvSpPr>
          <p:nvPr>
            <p:ph idx="1"/>
          </p:nvPr>
        </p:nvSpPr>
        <p:spPr/>
        <p:txBody>
          <a:bodyPr>
            <a:normAutofit fontScale="92500" lnSpcReduction="20000"/>
          </a:bodyPr>
          <a:p>
            <a:r>
              <a:rPr sz="3200" lang="en-GB"/>
              <a:t>An analysis of options and their outcomes and implications are articulated and refined </a:t>
            </a:r>
          </a:p>
          <a:p>
            <a:r>
              <a:rPr sz="3200" lang="en-GB"/>
              <a:t>The relationship of options and their impact on existing policies ,programs and legislation are also studied e.g economic , social, equity, , community , environmental etc</a:t>
            </a:r>
          </a:p>
          <a:p>
            <a:r>
              <a:rPr sz="3200" lang="en-GB"/>
              <a:t>Impact analysis are developed preferably for each option while responsibility for implementation and the sources required are also examined</a:t>
            </a:r>
            <a:endParaRPr sz="3200"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43" name=""/>
        <p:cNvGrpSpPr/>
        <p:nvPr/>
      </p:nvGrpSpPr>
      <p:grpSpPr>
        <a:xfrm>
          <a:off x="0" y="0"/>
          <a:ext cx="0" cy="0"/>
          <a:chOff x="0" y="0"/>
          <a:chExt cx="0" cy="0"/>
        </a:xfrm>
      </p:grpSpPr>
      <p:sp>
        <p:nvSpPr>
          <p:cNvPr id="1048874" name="Title 1"/>
          <p:cNvSpPr>
            <a:spLocks noGrp="1"/>
          </p:cNvSpPr>
          <p:nvPr>
            <p:ph type="title"/>
          </p:nvPr>
        </p:nvSpPr>
        <p:spPr/>
        <p:txBody>
          <a:bodyPr/>
          <a:p>
            <a:r>
              <a:rPr lang="en-GB"/>
              <a:t>Step-6 making recommendations</a:t>
            </a:r>
            <a:endParaRPr lang="en-US"/>
          </a:p>
        </p:txBody>
      </p:sp>
      <p:sp>
        <p:nvSpPr>
          <p:cNvPr id="1048875" name="Content Placeholder 2"/>
          <p:cNvSpPr>
            <a:spLocks noGrp="1"/>
          </p:cNvSpPr>
          <p:nvPr>
            <p:ph idx="1"/>
          </p:nvPr>
        </p:nvSpPr>
        <p:spPr/>
        <p:txBody>
          <a:bodyPr>
            <a:normAutofit/>
          </a:bodyPr>
          <a:p>
            <a:r>
              <a:rPr sz="3200" lang="en-GB"/>
              <a:t>The recommendation of options is often a collaborative effort, and sometimes draws directly on public input and consultation</a:t>
            </a:r>
          </a:p>
          <a:p>
            <a:r>
              <a:rPr sz="3200" lang="en-GB"/>
              <a:t>The rationale for the recommendations is derived from the analysis of options and presents the recommendations in terms of its favourable and unfourable impacts ,implications and the policy environment </a:t>
            </a:r>
            <a:endParaRPr sz="320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44" name=""/>
        <p:cNvGrpSpPr/>
        <p:nvPr/>
      </p:nvGrpSpPr>
      <p:grpSpPr>
        <a:xfrm>
          <a:off x="0" y="0"/>
          <a:ext cx="0" cy="0"/>
          <a:chOff x="0" y="0"/>
          <a:chExt cx="0" cy="0"/>
        </a:xfrm>
      </p:grpSpPr>
      <p:sp>
        <p:nvSpPr>
          <p:cNvPr id="1048876" name="Title 1"/>
          <p:cNvSpPr>
            <a:spLocks noGrp="1"/>
          </p:cNvSpPr>
          <p:nvPr>
            <p:ph type="title"/>
          </p:nvPr>
        </p:nvSpPr>
        <p:spPr/>
        <p:txBody>
          <a:bodyPr/>
          <a:p>
            <a:r>
              <a:rPr lang="en-GB"/>
              <a:t>Step-7 communicating policy</a:t>
            </a:r>
            <a:endParaRPr lang="en-US"/>
          </a:p>
        </p:txBody>
      </p:sp>
      <p:sp>
        <p:nvSpPr>
          <p:cNvPr id="1048877" name="Content Placeholder 2"/>
          <p:cNvSpPr>
            <a:spLocks noGrp="1"/>
          </p:cNvSpPr>
          <p:nvPr>
            <p:ph idx="1"/>
          </p:nvPr>
        </p:nvSpPr>
        <p:spPr/>
        <p:txBody>
          <a:bodyPr>
            <a:normAutofit/>
          </a:bodyPr>
          <a:p>
            <a:r>
              <a:rPr sz="3200" lang="en-GB"/>
              <a:t>Communicating the recommended policy can play a significant role in its acceptance and implementation </a:t>
            </a:r>
          </a:p>
          <a:p>
            <a:r>
              <a:rPr sz="3200" lang="en-GB"/>
              <a:t>Timing , choice of media ,language, public involvement it’s important to ensure that the government intend and the impacts of the policy ,program and legislation are understood</a:t>
            </a:r>
            <a:endParaRPr sz="3200"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45" name=""/>
        <p:cNvGrpSpPr/>
        <p:nvPr/>
      </p:nvGrpSpPr>
      <p:grpSpPr>
        <a:xfrm>
          <a:off x="0" y="0"/>
          <a:ext cx="0" cy="0"/>
          <a:chOff x="0" y="0"/>
          <a:chExt cx="0" cy="0"/>
        </a:xfrm>
      </p:grpSpPr>
      <p:sp>
        <p:nvSpPr>
          <p:cNvPr id="1048878" name="Title 1"/>
          <p:cNvSpPr>
            <a:spLocks noGrp="1"/>
          </p:cNvSpPr>
          <p:nvPr>
            <p:ph type="title"/>
          </p:nvPr>
        </p:nvSpPr>
        <p:spPr/>
        <p:txBody>
          <a:bodyPr/>
          <a:p>
            <a:r>
              <a:rPr lang="en-GB"/>
              <a:t>Con..</a:t>
            </a:r>
            <a:endParaRPr lang="en-US"/>
          </a:p>
        </p:txBody>
      </p:sp>
      <p:sp>
        <p:nvSpPr>
          <p:cNvPr id="1048879" name="Content Placeholder 2"/>
          <p:cNvSpPr>
            <a:spLocks noGrp="1"/>
          </p:cNvSpPr>
          <p:nvPr>
            <p:ph idx="1"/>
          </p:nvPr>
        </p:nvSpPr>
        <p:spPr/>
        <p:txBody>
          <a:bodyPr>
            <a:normAutofit/>
          </a:bodyPr>
          <a:p>
            <a:r>
              <a:rPr sz="3200" lang="en-GB"/>
              <a:t>The participation and acknowledgement of partners and consulting groups are a key part of communicating policies in the government and public </a:t>
            </a:r>
            <a:endParaRPr sz="3200"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46" name=""/>
        <p:cNvGrpSpPr/>
        <p:nvPr/>
      </p:nvGrpSpPr>
      <p:grpSpPr>
        <a:xfrm>
          <a:off x="0" y="0"/>
          <a:ext cx="0" cy="0"/>
          <a:chOff x="0" y="0"/>
          <a:chExt cx="0" cy="0"/>
        </a:xfrm>
      </p:grpSpPr>
      <p:sp>
        <p:nvSpPr>
          <p:cNvPr id="1048880" name="Title 1"/>
          <p:cNvSpPr>
            <a:spLocks noGrp="1"/>
          </p:cNvSpPr>
          <p:nvPr>
            <p:ph type="title"/>
          </p:nvPr>
        </p:nvSpPr>
        <p:spPr/>
        <p:txBody>
          <a:bodyPr/>
          <a:p>
            <a:r>
              <a:rPr lang="en-GB"/>
              <a:t>Step 8- assessing the quality of analysis </a:t>
            </a:r>
            <a:endParaRPr lang="en-US"/>
          </a:p>
        </p:txBody>
      </p:sp>
      <p:sp>
        <p:nvSpPr>
          <p:cNvPr id="1048881" name="Content Placeholder 2"/>
          <p:cNvSpPr>
            <a:spLocks noGrp="1"/>
          </p:cNvSpPr>
          <p:nvPr>
            <p:ph idx="1"/>
          </p:nvPr>
        </p:nvSpPr>
        <p:spPr/>
        <p:txBody>
          <a:bodyPr>
            <a:normAutofit/>
          </a:bodyPr>
          <a:p>
            <a:r>
              <a:rPr sz="3200" lang="en-GB"/>
              <a:t>At this stage it is important to review the analysis process </a:t>
            </a:r>
            <a:endParaRPr sz="320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347" name=""/>
        <p:cNvGrpSpPr/>
        <p:nvPr/>
      </p:nvGrpSpPr>
      <p:grpSpPr>
        <a:xfrm>
          <a:off x="0" y="0"/>
          <a:ext cx="0" cy="0"/>
          <a:chOff x="0" y="0"/>
          <a:chExt cx="0" cy="0"/>
        </a:xfrm>
      </p:grpSpPr>
      <p:sp>
        <p:nvSpPr>
          <p:cNvPr id="1048882" name="Title 1"/>
          <p:cNvSpPr>
            <a:spLocks noGrp="1"/>
          </p:cNvSpPr>
          <p:nvPr>
            <p:ph type="title"/>
          </p:nvPr>
        </p:nvSpPr>
        <p:spPr/>
        <p:txBody>
          <a:bodyPr/>
          <a:p>
            <a:r>
              <a:rPr lang="en-GB"/>
              <a:t>Gender analysis tools</a:t>
            </a:r>
            <a:endParaRPr lang="en-US"/>
          </a:p>
        </p:txBody>
      </p:sp>
      <p:sp>
        <p:nvSpPr>
          <p:cNvPr id="1048883" name="Content Placeholder 2"/>
          <p:cNvSpPr>
            <a:spLocks noGrp="1"/>
          </p:cNvSpPr>
          <p:nvPr>
            <p:ph idx="1"/>
          </p:nvPr>
        </p:nvSpPr>
        <p:spPr/>
        <p:txBody>
          <a:bodyPr>
            <a:normAutofit fontScale="85000" lnSpcReduction="20000"/>
          </a:bodyPr>
          <a:p>
            <a:r>
              <a:rPr sz="3200" lang="en-GB"/>
              <a:t>Gender mainstreaming Evaluation Framework(GMEF)</a:t>
            </a:r>
          </a:p>
          <a:p>
            <a:r>
              <a:rPr sz="3200" lang="en-GB"/>
              <a:t>Gender responsive (GERL) self assessment tool</a:t>
            </a:r>
          </a:p>
          <a:p>
            <a:r>
              <a:rPr sz="3200" lang="en-GB"/>
              <a:t>Harmonised gender and development guidelines (HGDG)</a:t>
            </a:r>
          </a:p>
          <a:p>
            <a:r>
              <a:rPr sz="3200" lang="en-GB"/>
              <a:t>Gender analysis tools for science and technology </a:t>
            </a:r>
          </a:p>
          <a:p>
            <a:r>
              <a:rPr sz="3200" lang="en-GB"/>
              <a:t>Gender analysis tool for environment resource management</a:t>
            </a:r>
          </a:p>
          <a:p>
            <a:r>
              <a:rPr sz="3200" lang="en-GB"/>
              <a:t>Gender analysis tool for micro- enterprise related programme and policies </a:t>
            </a:r>
          </a:p>
          <a:p>
            <a:r>
              <a:rPr sz="3200" lang="en-GB"/>
              <a:t>Supplemental guidelines for gender –responsive comprehensive development plan preparation for county government units</a:t>
            </a: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348" name=""/>
        <p:cNvGrpSpPr/>
        <p:nvPr/>
      </p:nvGrpSpPr>
      <p:grpSpPr>
        <a:xfrm>
          <a:off x="0" y="0"/>
          <a:ext cx="0" cy="0"/>
          <a:chOff x="0" y="0"/>
          <a:chExt cx="0" cy="0"/>
        </a:xfrm>
      </p:grpSpPr>
      <p:sp>
        <p:nvSpPr>
          <p:cNvPr id="1048884" name="Title 1"/>
          <p:cNvSpPr>
            <a:spLocks noGrp="1"/>
          </p:cNvSpPr>
          <p:nvPr>
            <p:ph type="title"/>
          </p:nvPr>
        </p:nvSpPr>
        <p:spPr/>
        <p:txBody>
          <a:bodyPr/>
          <a:p>
            <a:r>
              <a:rPr lang="en-GB"/>
              <a:t>Harvard method tool- categories of work and differential access to,control of resources </a:t>
            </a:r>
            <a:endParaRPr lang="en-US"/>
          </a:p>
        </p:txBody>
      </p:sp>
      <p:graphicFrame>
        <p:nvGraphicFramePr>
          <p:cNvPr id="4194304" name="Table 4"/>
          <p:cNvGraphicFramePr>
            <a:graphicFrameLocks noGrp="1"/>
          </p:cNvGraphicFramePr>
          <p:nvPr>
            <p:ph idx="1"/>
          </p:nvPr>
        </p:nvGraphicFramePr>
        <p:xfrm>
          <a:off x="581025" y="2181225"/>
          <a:ext cx="11029950" cy="5918200"/>
        </p:xfrm>
        <a:graphic>
          <a:graphicData uri="http://schemas.openxmlformats.org/drawingml/2006/table">
            <a:tbl>
              <a:tblPr firstRow="1" bandRow="1">
                <a:tableStyleId>{5C22544A-7EE6-4342-B048-85BDC9FD1C3A}</a:tableStyleId>
              </a:tblPr>
              <a:tblGrid>
                <a:gridCol w="3676650"/>
                <a:gridCol w="3676650"/>
                <a:gridCol w="3676650"/>
              </a:tblGrid>
              <a:tr h="370840">
                <a:tc>
                  <a:txBody>
                    <a:bodyPr/>
                    <a:p>
                      <a:r>
                        <a:rPr b="0" sz="3200" lang="en-GB"/>
                        <a:t>Activity</a:t>
                      </a:r>
                      <a:endParaRPr b="0" sz="3200" lang="en-US"/>
                    </a:p>
                  </a:txBody>
                </a:tc>
                <a:tc>
                  <a:txBody>
                    <a:bodyPr/>
                    <a:p>
                      <a:r>
                        <a:rPr sz="3200" lang="en-GB"/>
                        <a:t>Women /girls</a:t>
                      </a:r>
                      <a:endParaRPr sz="3200" lang="en-US"/>
                    </a:p>
                  </a:txBody>
                </a:tc>
                <a:tc>
                  <a:txBody>
                    <a:bodyPr/>
                    <a:p>
                      <a:r>
                        <a:rPr sz="3200" lang="en-GB"/>
                        <a:t>Men/boys</a:t>
                      </a:r>
                      <a:endParaRPr sz="3200" lang="en-US"/>
                    </a:p>
                  </a:txBody>
                </a:tc>
              </a:tr>
              <a:tr h="370840">
                <a:tc>
                  <a:txBody>
                    <a:bodyPr/>
                    <a:p>
                      <a:r>
                        <a:rPr b="1" sz="3200" lang="en-GB"/>
                        <a:t>Productive:</a:t>
                      </a:r>
                    </a:p>
                    <a:p>
                      <a:r>
                        <a:rPr sz="3200" lang="en-GB"/>
                        <a:t>Agriculture</a:t>
                      </a:r>
                    </a:p>
                    <a:p>
                      <a:r>
                        <a:rPr sz="3200" lang="en-GB"/>
                        <a:t>Weeding</a:t>
                      </a:r>
                    </a:p>
                    <a:p>
                      <a:r>
                        <a:rPr sz="3200" lang="en-GB"/>
                        <a:t>Planting</a:t>
                      </a:r>
                    </a:p>
                    <a:p>
                      <a:r>
                        <a:rPr sz="3200" lang="en-GB"/>
                        <a:t>Harvesting</a:t>
                      </a:r>
                    </a:p>
                    <a:p>
                      <a:r>
                        <a:rPr b="1" sz="3200" lang="en-GB"/>
                        <a:t>Reproductive:</a:t>
                      </a:r>
                    </a:p>
                    <a:p>
                      <a:r>
                        <a:rPr b="0" sz="3200" lang="en-GB"/>
                        <a:t>water related</a:t>
                      </a:r>
                    </a:p>
                    <a:p>
                      <a:r>
                        <a:rPr b="0" sz="3200" lang="en-GB"/>
                        <a:t>Fuel related</a:t>
                      </a:r>
                    </a:p>
                    <a:p>
                      <a:r>
                        <a:rPr b="0" sz="3200" lang="en-GB"/>
                        <a:t>Child care</a:t>
                      </a:r>
                    </a:p>
                    <a:p>
                      <a:endParaRPr sz="3200" lang="en-US"/>
                    </a:p>
                  </a:txBody>
                </a:tc>
                <a:tc>
                  <a:txBody>
                    <a:bodyPr/>
                    <a:p>
                      <a:endParaRPr lang="en-US"/>
                    </a:p>
                  </a:txBody>
                </a:tc>
                <a:tc>
                  <a:txBody>
                    <a:bodyPr/>
                    <a:p>
                      <a:endParaRPr lang="en-US"/>
                    </a:p>
                  </a:txBody>
                </a:tc>
              </a:tr>
              <a:tr h="370840">
                <a:tc>
                  <a:txBody>
                    <a:bodyPr/>
                    <a:p>
                      <a:endParaRPr lang="en-US"/>
                    </a:p>
                  </a:txBody>
                </a:tc>
                <a:tc>
                  <a:txBody>
                    <a:bodyPr/>
                    <a:p>
                      <a:endParaRPr lang="en-US"/>
                    </a:p>
                  </a:txBody>
                </a:tc>
                <a:tc>
                  <a:txBody>
                    <a:bodyPr/>
                    <a:p>
                      <a:endParaRPr lang="en-US"/>
                    </a:p>
                  </a:txBody>
                </a:tc>
              </a:tr>
            </a:tbl>
          </a:graphicData>
        </a:graphic>
      </p:graphicFrame>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349" name=""/>
        <p:cNvGrpSpPr/>
        <p:nvPr/>
      </p:nvGrpSpPr>
      <p:grpSpPr>
        <a:xfrm>
          <a:off x="0" y="0"/>
          <a:ext cx="0" cy="0"/>
          <a:chOff x="0" y="0"/>
          <a:chExt cx="0" cy="0"/>
        </a:xfrm>
      </p:grpSpPr>
      <p:sp>
        <p:nvSpPr>
          <p:cNvPr id="1048885" name="Title 1"/>
          <p:cNvSpPr>
            <a:spLocks noGrp="1"/>
          </p:cNvSpPr>
          <p:nvPr>
            <p:ph type="title"/>
          </p:nvPr>
        </p:nvSpPr>
        <p:spPr/>
        <p:txBody>
          <a:bodyPr/>
          <a:p>
            <a:r>
              <a:rPr lang="en-GB"/>
              <a:t>Gender gaps analysis and strategies to address gaps </a:t>
            </a:r>
            <a:endParaRPr lang="en-US"/>
          </a:p>
        </p:txBody>
      </p:sp>
      <p:graphicFrame>
        <p:nvGraphicFramePr>
          <p:cNvPr id="4194305" name="Table 4"/>
          <p:cNvGraphicFramePr>
            <a:graphicFrameLocks noGrp="1"/>
          </p:cNvGraphicFramePr>
          <p:nvPr>
            <p:ph idx="1"/>
          </p:nvPr>
        </p:nvGraphicFramePr>
        <p:xfrm>
          <a:off x="581025" y="2181225"/>
          <a:ext cx="11029950" cy="4175760"/>
        </p:xfrm>
        <a:graphic>
          <a:graphicData uri="http://schemas.openxmlformats.org/drawingml/2006/table">
            <a:tbl>
              <a:tblPr firstRow="1" bandRow="1">
                <a:tableStyleId>{5C22544A-7EE6-4342-B048-85BDC9FD1C3A}</a:tableStyleId>
              </a:tblPr>
              <a:tblGrid>
                <a:gridCol w="3676650"/>
                <a:gridCol w="3676650"/>
                <a:gridCol w="3676650"/>
              </a:tblGrid>
              <a:tr h="370840">
                <a:tc>
                  <a:txBody>
                    <a:bodyPr/>
                    <a:p>
                      <a:r>
                        <a:rPr sz="3200" lang="en-GB"/>
                        <a:t>Level</a:t>
                      </a:r>
                      <a:endParaRPr sz="3200" lang="en-US"/>
                    </a:p>
                  </a:txBody>
                </a:tc>
                <a:tc>
                  <a:txBody>
                    <a:bodyPr/>
                    <a:p>
                      <a:r>
                        <a:rPr sz="3200" lang="en-GB"/>
                        <a:t>Gender gap</a:t>
                      </a:r>
                      <a:endParaRPr sz="3200" lang="en-US"/>
                    </a:p>
                  </a:txBody>
                </a:tc>
                <a:tc>
                  <a:txBody>
                    <a:bodyPr/>
                    <a:p>
                      <a:r>
                        <a:rPr sz="3200" lang="en-GB"/>
                        <a:t>Strategy to address gender gap</a:t>
                      </a:r>
                      <a:endParaRPr sz="3200" lang="en-US"/>
                    </a:p>
                  </a:txBody>
                </a:tc>
              </a:tr>
              <a:tr h="370840">
                <a:tc>
                  <a:txBody>
                    <a:bodyPr/>
                    <a:p>
                      <a:r>
                        <a:rPr sz="3200" lang="en-GB"/>
                        <a:t>Control -governance</a:t>
                      </a:r>
                      <a:endParaRPr sz="3200" lang="en-US"/>
                    </a:p>
                  </a:txBody>
                </a:tc>
                <a:tc>
                  <a:txBody>
                    <a:bodyPr/>
                    <a:p>
                      <a:endParaRPr lang="en-US"/>
                    </a:p>
                  </a:txBody>
                </a:tc>
                <a:tc>
                  <a:txBody>
                    <a:bodyPr/>
                    <a:p>
                      <a:endParaRPr lang="en-US"/>
                    </a:p>
                  </a:txBody>
                </a:tc>
              </a:tr>
              <a:tr h="370840">
                <a:tc>
                  <a:txBody>
                    <a:bodyPr/>
                    <a:p>
                      <a:r>
                        <a:rPr sz="3200" lang="en-GB"/>
                        <a:t>Participation</a:t>
                      </a:r>
                    </a:p>
                    <a:p>
                      <a:r>
                        <a:rPr sz="3200" lang="en-GB"/>
                        <a:t>Conscientization</a:t>
                      </a:r>
                    </a:p>
                    <a:p>
                      <a:r>
                        <a:rPr sz="3200" lang="en-GB"/>
                        <a:t>Access</a:t>
                      </a:r>
                    </a:p>
                    <a:p>
                      <a:r>
                        <a:rPr sz="3200" lang="en-GB"/>
                        <a:t>welfare</a:t>
                      </a:r>
                      <a:endParaRPr sz="3200" lang="en-US"/>
                    </a:p>
                  </a:txBody>
                </a:tc>
                <a:tc>
                  <a:txBody>
                    <a:bodyPr/>
                    <a:p>
                      <a:endParaRPr lang="en-US"/>
                    </a:p>
                  </a:txBody>
                </a:tc>
                <a:tc>
                  <a:txBody>
                    <a:bodyPr/>
                    <a:p>
                      <a:endParaRPr lang="en-US"/>
                    </a:p>
                  </a:txBody>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632" name="Title 1"/>
          <p:cNvSpPr>
            <a:spLocks noGrp="1"/>
          </p:cNvSpPr>
          <p:nvPr>
            <p:ph type="title"/>
          </p:nvPr>
        </p:nvSpPr>
        <p:spPr/>
        <p:txBody>
          <a:bodyPr/>
          <a:p>
            <a:r>
              <a:rPr lang="en-GB"/>
              <a:t>Cont..</a:t>
            </a:r>
            <a:endParaRPr lang="en-US"/>
          </a:p>
        </p:txBody>
      </p:sp>
      <p:sp>
        <p:nvSpPr>
          <p:cNvPr id="1048633" name="Content Placeholder 2"/>
          <p:cNvSpPr>
            <a:spLocks noGrp="1"/>
          </p:cNvSpPr>
          <p:nvPr>
            <p:ph idx="1"/>
          </p:nvPr>
        </p:nvSpPr>
        <p:spPr/>
        <p:txBody>
          <a:bodyPr>
            <a:normAutofit/>
          </a:bodyPr>
          <a:p>
            <a:r>
              <a:rPr sz="3200" lang="en-GB"/>
              <a:t>Role of heading a family solely for men yet it can be performed by either sex</a:t>
            </a:r>
          </a:p>
          <a:p>
            <a:r>
              <a:rPr sz="3200" lang="en-GB"/>
              <a:t>Change over time and they differ btn cultures I. E in most communities the role of building houses is ascribed to men ,in maasai community it’s women’s role</a:t>
            </a:r>
          </a:p>
          <a:p>
            <a:endParaRPr sz="3200"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350" name=""/>
        <p:cNvGrpSpPr/>
        <p:nvPr/>
      </p:nvGrpSpPr>
      <p:grpSpPr>
        <a:xfrm>
          <a:off x="0" y="0"/>
          <a:ext cx="0" cy="0"/>
          <a:chOff x="0" y="0"/>
          <a:chExt cx="0" cy="0"/>
        </a:xfrm>
      </p:grpSpPr>
      <p:sp>
        <p:nvSpPr>
          <p:cNvPr id="1048886" name="Title 1"/>
          <p:cNvSpPr>
            <a:spLocks noGrp="1"/>
          </p:cNvSpPr>
          <p:nvPr>
            <p:ph type="title"/>
          </p:nvPr>
        </p:nvSpPr>
        <p:spPr/>
        <p:txBody>
          <a:bodyPr/>
          <a:p>
            <a:r>
              <a:rPr lang="en-GB"/>
              <a:t>Gender analysis of constraints and opportunities access and participation</a:t>
            </a:r>
            <a:endParaRPr lang="en-US"/>
          </a:p>
        </p:txBody>
      </p:sp>
      <p:graphicFrame>
        <p:nvGraphicFramePr>
          <p:cNvPr id="4194306" name="Table 4"/>
          <p:cNvGraphicFramePr>
            <a:graphicFrameLocks noGrp="1"/>
          </p:cNvGraphicFramePr>
          <p:nvPr>
            <p:ph idx="1"/>
          </p:nvPr>
        </p:nvGraphicFramePr>
        <p:xfrm>
          <a:off x="581025" y="2181225"/>
          <a:ext cx="11029950" cy="4175760"/>
        </p:xfrm>
        <a:graphic>
          <a:graphicData uri="http://schemas.openxmlformats.org/drawingml/2006/table">
            <a:tbl>
              <a:tblPr firstRow="1" bandRow="1">
                <a:tableStyleId>{5C22544A-7EE6-4342-B048-85BDC9FD1C3A}</a:tableStyleId>
              </a:tblPr>
              <a:tblGrid>
                <a:gridCol w="2205990"/>
                <a:gridCol w="2205990"/>
                <a:gridCol w="2205990"/>
                <a:gridCol w="2205990"/>
                <a:gridCol w="2205990"/>
              </a:tblGrid>
              <a:tr h="370840">
                <a:tc>
                  <a:txBody>
                    <a:bodyPr/>
                    <a:p>
                      <a:r>
                        <a:rPr sz="3200" lang="en-GB"/>
                        <a:t>Item</a:t>
                      </a:r>
                      <a:endParaRPr sz="3200" lang="en-US"/>
                    </a:p>
                  </a:txBody>
                </a:tc>
                <a:tc>
                  <a:txBody>
                    <a:bodyPr/>
                    <a:p>
                      <a:r>
                        <a:rPr sz="3200" lang="en-GB"/>
                        <a:t>Cultural /social</a:t>
                      </a:r>
                      <a:endParaRPr sz="3200" lang="en-US"/>
                    </a:p>
                  </a:txBody>
                </a:tc>
                <a:tc>
                  <a:txBody>
                    <a:bodyPr/>
                    <a:p>
                      <a:r>
                        <a:rPr sz="3200" lang="en-GB"/>
                        <a:t>Economic situation </a:t>
                      </a:r>
                      <a:endParaRPr sz="3200" lang="en-US"/>
                    </a:p>
                  </a:txBody>
                </a:tc>
                <a:tc>
                  <a:txBody>
                    <a:bodyPr/>
                    <a:p>
                      <a:r>
                        <a:rPr sz="3200" lang="en-GB"/>
                        <a:t>State policies</a:t>
                      </a:r>
                      <a:endParaRPr sz="3200" lang="en-US"/>
                    </a:p>
                  </a:txBody>
                </a:tc>
                <a:tc>
                  <a:txBody>
                    <a:bodyPr/>
                    <a:p>
                      <a:r>
                        <a:rPr sz="3200" lang="en-GB"/>
                        <a:t>Policies/programs relevant to the project</a:t>
                      </a:r>
                      <a:endParaRPr sz="3200" lang="en-US"/>
                    </a:p>
                  </a:txBody>
                </a:tc>
              </a:tr>
              <a:tr h="370840">
                <a:tc>
                  <a:txBody>
                    <a:bodyPr/>
                    <a:p>
                      <a:r>
                        <a:rPr sz="3200" lang="en-GB"/>
                        <a:t>Constraints</a:t>
                      </a:r>
                      <a:endParaRPr sz="3200" lang="en-US"/>
                    </a:p>
                  </a:txBody>
                </a:tc>
                <a:tc>
                  <a:txBody>
                    <a:bodyPr/>
                    <a:p>
                      <a:endParaRPr lang="en-US"/>
                    </a:p>
                  </a:txBody>
                </a:tc>
                <a:tc>
                  <a:txBody>
                    <a:bodyPr/>
                    <a:p>
                      <a:endParaRPr lang="en-US"/>
                    </a:p>
                  </a:txBody>
                </a:tc>
                <a:tc>
                  <a:txBody>
                    <a:bodyPr/>
                    <a:p>
                      <a:endParaRPr lang="en-US"/>
                    </a:p>
                  </a:txBody>
                </a:tc>
                <a:tc>
                  <a:txBody>
                    <a:bodyPr/>
                    <a:p>
                      <a:endParaRPr lang="en-US"/>
                    </a:p>
                  </a:txBody>
                </a:tc>
              </a:tr>
              <a:tr h="370840">
                <a:tc>
                  <a:txBody>
                    <a:bodyPr/>
                    <a:p>
                      <a:r>
                        <a:rPr sz="3200" lang="en-GB"/>
                        <a:t>Opportunities</a:t>
                      </a:r>
                      <a:endParaRPr sz="3200" lang="en-US"/>
                    </a:p>
                  </a:txBody>
                </a:tc>
                <a:tc>
                  <a:txBody>
                    <a:bodyPr/>
                    <a:p>
                      <a:endParaRPr lang="en-US"/>
                    </a:p>
                  </a:txBody>
                </a:tc>
                <a:tc>
                  <a:txBody>
                    <a:bodyPr/>
                    <a:p>
                      <a:endParaRPr lang="en-US"/>
                    </a:p>
                  </a:txBody>
                </a:tc>
                <a:tc>
                  <a:txBody>
                    <a:bodyPr/>
                    <a:p>
                      <a:endParaRPr lang="en-US"/>
                    </a:p>
                  </a:txBody>
                </a:tc>
                <a:tc>
                  <a:txBody>
                    <a:bodyPr/>
                    <a:p>
                      <a:endParaRPr lang="en-US"/>
                    </a:p>
                  </a:txBody>
                </a:tc>
              </a:tr>
            </a:tbl>
          </a:graphicData>
        </a:graphic>
      </p:graphicFrame>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351" name=""/>
        <p:cNvGrpSpPr/>
        <p:nvPr/>
      </p:nvGrpSpPr>
      <p:grpSpPr>
        <a:xfrm>
          <a:off x="0" y="0"/>
          <a:ext cx="0" cy="0"/>
          <a:chOff x="0" y="0"/>
          <a:chExt cx="0" cy="0"/>
        </a:xfrm>
      </p:grpSpPr>
      <p:sp>
        <p:nvSpPr>
          <p:cNvPr id="1048887" name="Title 1"/>
          <p:cNvSpPr>
            <a:spLocks noGrp="1"/>
          </p:cNvSpPr>
          <p:nvPr>
            <p:ph type="title"/>
          </p:nvPr>
        </p:nvSpPr>
        <p:spPr/>
        <p:txBody>
          <a:bodyPr/>
          <a:p>
            <a:r>
              <a:rPr lang="en-GB"/>
              <a:t>Gender analysis matrix</a:t>
            </a:r>
            <a:endParaRPr lang="en-US"/>
          </a:p>
        </p:txBody>
      </p:sp>
      <p:graphicFrame>
        <p:nvGraphicFramePr>
          <p:cNvPr id="4194307" name="Table 4"/>
          <p:cNvGraphicFramePr>
            <a:graphicFrameLocks noGrp="1"/>
          </p:cNvGraphicFramePr>
          <p:nvPr>
            <p:ph idx="1"/>
          </p:nvPr>
        </p:nvGraphicFramePr>
        <p:xfrm>
          <a:off x="581025" y="2181225"/>
          <a:ext cx="11029950" cy="4663440"/>
        </p:xfrm>
        <a:graphic>
          <a:graphicData uri="http://schemas.openxmlformats.org/drawingml/2006/table">
            <a:tbl>
              <a:tblPr firstRow="1" bandRow="1">
                <a:tableStyleId>{5C22544A-7EE6-4342-B048-85BDC9FD1C3A}</a:tableStyleId>
              </a:tblPr>
              <a:tblGrid>
                <a:gridCol w="2205990"/>
                <a:gridCol w="2205990"/>
                <a:gridCol w="2205990"/>
                <a:gridCol w="2205990"/>
                <a:gridCol w="2205990"/>
              </a:tblGrid>
              <a:tr h="370840">
                <a:tc>
                  <a:txBody>
                    <a:bodyPr/>
                    <a:p>
                      <a:r>
                        <a:rPr sz="3200" lang="en-GB"/>
                        <a:t>Categories of analysis </a:t>
                      </a:r>
                      <a:endParaRPr sz="3200" lang="en-US"/>
                    </a:p>
                  </a:txBody>
                </a:tc>
                <a:tc>
                  <a:txBody>
                    <a:bodyPr/>
                    <a:p>
                      <a:r>
                        <a:rPr sz="3200" lang="en-GB"/>
                        <a:t>Time</a:t>
                      </a:r>
                      <a:endParaRPr sz="3200" lang="en-US"/>
                    </a:p>
                  </a:txBody>
                </a:tc>
                <a:tc>
                  <a:txBody>
                    <a:bodyPr/>
                    <a:p>
                      <a:r>
                        <a:rPr sz="3200" lang="en-GB"/>
                        <a:t>Labour</a:t>
                      </a:r>
                      <a:endParaRPr sz="3200" lang="en-US"/>
                    </a:p>
                  </a:txBody>
                </a:tc>
                <a:tc>
                  <a:txBody>
                    <a:bodyPr/>
                    <a:p>
                      <a:r>
                        <a:rPr sz="3200" lang="en-GB"/>
                        <a:t>Resource</a:t>
                      </a:r>
                      <a:endParaRPr sz="3200" lang="en-US"/>
                    </a:p>
                  </a:txBody>
                </a:tc>
                <a:tc>
                  <a:txBody>
                    <a:bodyPr/>
                    <a:p>
                      <a:r>
                        <a:rPr sz="3200" lang="en-GB"/>
                        <a:t>Culture</a:t>
                      </a:r>
                      <a:endParaRPr sz="3200" lang="en-US"/>
                    </a:p>
                  </a:txBody>
                </a:tc>
              </a:tr>
              <a:tr h="370840">
                <a:tc>
                  <a:txBody>
                    <a:bodyPr/>
                    <a:p>
                      <a:r>
                        <a:rPr sz="3200" lang="en-GB"/>
                        <a:t>Levels of analysis</a:t>
                      </a:r>
                      <a:endParaRPr sz="3200" lang="en-US"/>
                    </a:p>
                  </a:txBody>
                </a:tc>
                <a:tc>
                  <a:txBody>
                    <a:bodyPr/>
                    <a:p>
                      <a:endParaRPr lang="en-US"/>
                    </a:p>
                  </a:txBody>
                </a:tc>
                <a:tc>
                  <a:txBody>
                    <a:bodyPr/>
                    <a:p>
                      <a:endParaRPr lang="en-US"/>
                    </a:p>
                  </a:txBody>
                </a:tc>
                <a:tc>
                  <a:txBody>
                    <a:bodyPr/>
                    <a:p>
                      <a:endParaRPr lang="en-US"/>
                    </a:p>
                  </a:txBody>
                </a:tc>
                <a:tc>
                  <a:txBody>
                    <a:bodyPr/>
                    <a:p>
                      <a:endParaRPr lang="en-US"/>
                    </a:p>
                  </a:txBody>
                </a:tc>
              </a:tr>
              <a:tr h="370840">
                <a:tc>
                  <a:txBody>
                    <a:bodyPr/>
                    <a:p>
                      <a:r>
                        <a:rPr sz="3200" lang="en-GB"/>
                        <a:t>Women</a:t>
                      </a:r>
                    </a:p>
                    <a:p>
                      <a:r>
                        <a:rPr sz="3200" lang="en-GB"/>
                        <a:t>Men </a:t>
                      </a:r>
                    </a:p>
                    <a:p>
                      <a:r>
                        <a:rPr sz="3200" lang="en-GB"/>
                        <a:t>Household</a:t>
                      </a:r>
                    </a:p>
                    <a:p>
                      <a:r>
                        <a:rPr sz="3200" lang="en-GB"/>
                        <a:t>community</a:t>
                      </a:r>
                      <a:endParaRPr sz="3200" lang="en-US"/>
                    </a:p>
                  </a:txBody>
                </a:tc>
                <a:tc>
                  <a:txBody>
                    <a:bodyPr/>
                    <a:p>
                      <a:endParaRPr lang="en-US"/>
                    </a:p>
                  </a:txBody>
                </a:tc>
                <a:tc>
                  <a:txBody>
                    <a:bodyPr/>
                    <a:p>
                      <a:endParaRPr lang="en-US"/>
                    </a:p>
                  </a:txBody>
                </a:tc>
                <a:tc>
                  <a:txBody>
                    <a:bodyPr/>
                    <a:p>
                      <a:endParaRPr lang="en-US"/>
                    </a:p>
                  </a:txBody>
                </a:tc>
                <a:tc>
                  <a:txBody>
                    <a:bodyPr/>
                    <a:p>
                      <a:endParaRPr lang="en-US"/>
                    </a:p>
                  </a:txBody>
                </a:tc>
              </a:tr>
            </a:tbl>
          </a:graphicData>
        </a:graphic>
      </p:graphicFrame>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352" name=""/>
        <p:cNvGrpSpPr/>
        <p:nvPr/>
      </p:nvGrpSpPr>
      <p:grpSpPr>
        <a:xfrm>
          <a:off x="0" y="0"/>
          <a:ext cx="0" cy="0"/>
          <a:chOff x="0" y="0"/>
          <a:chExt cx="0" cy="0"/>
        </a:xfrm>
      </p:grpSpPr>
      <p:sp>
        <p:nvSpPr>
          <p:cNvPr id="1048888" name="Title 1"/>
          <p:cNvSpPr>
            <a:spLocks noGrp="1"/>
          </p:cNvSpPr>
          <p:nvPr>
            <p:ph type="title"/>
          </p:nvPr>
        </p:nvSpPr>
        <p:spPr/>
        <p:txBody>
          <a:bodyPr/>
          <a:p>
            <a:r>
              <a:rPr lang="en-GB"/>
              <a:t>Women empowerment </a:t>
            </a:r>
            <a:endParaRPr lang="en-US"/>
          </a:p>
        </p:txBody>
      </p:sp>
      <p:sp>
        <p:nvSpPr>
          <p:cNvPr id="1048889" name="Content Placeholder 2"/>
          <p:cNvSpPr>
            <a:spLocks noGrp="1"/>
          </p:cNvSpPr>
          <p:nvPr>
            <p:ph idx="1"/>
          </p:nvPr>
        </p:nvSpPr>
        <p:spPr/>
        <p:txBody>
          <a:bodyPr>
            <a:normAutofit fontScale="92500" lnSpcReduction="10000"/>
          </a:bodyPr>
          <a:p>
            <a:r>
              <a:rPr sz="3600" lang="en-GB"/>
              <a:t>A bottom-up process of transforming  gender power relations , through individuals or groups developing awareness of women ‘s subordination and building their capacity to challenge it</a:t>
            </a:r>
          </a:p>
          <a:p>
            <a:r>
              <a:rPr sz="3600" lang="en-GB"/>
              <a:t>The term empowerment is widely used in development agency policy and programme documents in general but also specially for women</a:t>
            </a:r>
            <a:endParaRPr sz="3600"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353" name=""/>
        <p:cNvGrpSpPr/>
        <p:nvPr/>
      </p:nvGrpSpPr>
      <p:grpSpPr>
        <a:xfrm>
          <a:off x="0" y="0"/>
          <a:ext cx="0" cy="0"/>
          <a:chOff x="0" y="0"/>
          <a:chExt cx="0" cy="0"/>
        </a:xfrm>
      </p:grpSpPr>
      <p:sp>
        <p:nvSpPr>
          <p:cNvPr id="1048890" name="Title 1"/>
          <p:cNvSpPr>
            <a:spLocks noGrp="1"/>
          </p:cNvSpPr>
          <p:nvPr>
            <p:ph type="title"/>
          </p:nvPr>
        </p:nvSpPr>
        <p:spPr/>
        <p:txBody>
          <a:bodyPr/>
          <a:p>
            <a:r>
              <a:rPr lang="en-GB"/>
              <a:t>Con..</a:t>
            </a:r>
            <a:endParaRPr lang="en-US"/>
          </a:p>
        </p:txBody>
      </p:sp>
      <p:sp>
        <p:nvSpPr>
          <p:cNvPr id="1048891" name="Content Placeholder 2"/>
          <p:cNvSpPr>
            <a:spLocks noGrp="1"/>
          </p:cNvSpPr>
          <p:nvPr>
            <p:ph idx="1"/>
          </p:nvPr>
        </p:nvSpPr>
        <p:spPr/>
        <p:txBody>
          <a:bodyPr>
            <a:normAutofit/>
          </a:bodyPr>
          <a:p>
            <a:r>
              <a:rPr sz="3200" lang="en-GB"/>
              <a:t>However the concept is highly political and it’s meaning highly contested </a:t>
            </a:r>
          </a:p>
          <a:p>
            <a:r>
              <a:rPr sz="3200" lang="en-GB"/>
              <a:t>Thus there are dangers In  the  uncritical overuse of the term in agency rhetoric, particularly where it becomes associated with specific activities or used in simplicity ways</a:t>
            </a:r>
            <a:endParaRPr sz="3200"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354" name=""/>
        <p:cNvGrpSpPr/>
        <p:nvPr/>
      </p:nvGrpSpPr>
      <p:grpSpPr>
        <a:xfrm>
          <a:off x="0" y="0"/>
          <a:ext cx="0" cy="0"/>
          <a:chOff x="0" y="0"/>
          <a:chExt cx="0" cy="0"/>
        </a:xfrm>
      </p:grpSpPr>
      <p:sp>
        <p:nvSpPr>
          <p:cNvPr id="1048892" name="Title 1"/>
          <p:cNvSpPr>
            <a:spLocks noGrp="1"/>
          </p:cNvSpPr>
          <p:nvPr>
            <p:ph type="title"/>
          </p:nvPr>
        </p:nvSpPr>
        <p:spPr/>
        <p:txBody>
          <a:bodyPr/>
          <a:p>
            <a:r>
              <a:rPr lang="en-GB"/>
              <a:t>Con..</a:t>
            </a:r>
            <a:endParaRPr lang="en-US"/>
          </a:p>
        </p:txBody>
      </p:sp>
      <p:sp>
        <p:nvSpPr>
          <p:cNvPr id="1048893" name="Content Placeholder 2"/>
          <p:cNvSpPr>
            <a:spLocks noGrp="1"/>
          </p:cNvSpPr>
          <p:nvPr>
            <p:ph idx="1"/>
          </p:nvPr>
        </p:nvSpPr>
        <p:spPr/>
        <p:txBody>
          <a:bodyPr>
            <a:normAutofit lnSpcReduction="10000"/>
          </a:bodyPr>
          <a:p>
            <a:r>
              <a:rPr sz="3200" lang="en-GB"/>
              <a:t>Women’s empowerment does not imply women taking over control previously held by men ,but rather the need to transform the nature of power relations</a:t>
            </a:r>
          </a:p>
          <a:p>
            <a:r>
              <a:rPr sz="3200" lang="en-GB"/>
              <a:t>Power may be understood as power within or self confidence power with or the capacity to organise with others towards a common purpose and power to effect change and take decisions rather than power over others</a:t>
            </a:r>
            <a:endParaRPr sz="3200"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355" name=""/>
        <p:cNvGrpSpPr/>
        <p:nvPr/>
      </p:nvGrpSpPr>
      <p:grpSpPr>
        <a:xfrm>
          <a:off x="0" y="0"/>
          <a:ext cx="0" cy="0"/>
          <a:chOff x="0" y="0"/>
          <a:chExt cx="0" cy="0"/>
        </a:xfrm>
      </p:grpSpPr>
      <p:sp>
        <p:nvSpPr>
          <p:cNvPr id="1048894" name="Title 1"/>
          <p:cNvSpPr>
            <a:spLocks noGrp="1"/>
          </p:cNvSpPr>
          <p:nvPr>
            <p:ph type="title"/>
          </p:nvPr>
        </p:nvSpPr>
        <p:spPr/>
        <p:txBody>
          <a:bodyPr/>
          <a:p>
            <a:r>
              <a:rPr lang="en-GB"/>
              <a:t>Con..</a:t>
            </a:r>
            <a:endParaRPr lang="en-US"/>
          </a:p>
        </p:txBody>
      </p:sp>
      <p:sp>
        <p:nvSpPr>
          <p:cNvPr id="1048895" name="Content Placeholder 2"/>
          <p:cNvSpPr>
            <a:spLocks noGrp="1"/>
          </p:cNvSpPr>
          <p:nvPr>
            <p:ph idx="1"/>
          </p:nvPr>
        </p:nvSpPr>
        <p:spPr/>
        <p:txBody>
          <a:bodyPr>
            <a:normAutofit/>
          </a:bodyPr>
          <a:p>
            <a:r>
              <a:rPr sz="3200" lang="en-GB"/>
              <a:t>Empowerment is the ability to make choices but it must also involve being able to shape what choices are on offer</a:t>
            </a:r>
          </a:p>
          <a:p>
            <a:r>
              <a:rPr sz="3200" lang="en-GB"/>
              <a:t>What is seen as empowering in one context may not be in another</a:t>
            </a:r>
          </a:p>
          <a:p>
            <a:r>
              <a:rPr sz="3200" lang="en-GB"/>
              <a:t>Empowerment is essentially a bottom – up process rather than something that can be formulated as a top down stratergy </a:t>
            </a:r>
            <a:endParaRPr sz="3200"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356" name=""/>
        <p:cNvGrpSpPr/>
        <p:nvPr/>
      </p:nvGrpSpPr>
      <p:grpSpPr>
        <a:xfrm>
          <a:off x="0" y="0"/>
          <a:ext cx="0" cy="0"/>
          <a:chOff x="0" y="0"/>
          <a:chExt cx="0" cy="0"/>
        </a:xfrm>
      </p:grpSpPr>
      <p:sp>
        <p:nvSpPr>
          <p:cNvPr id="1048896" name="Title 1"/>
          <p:cNvSpPr>
            <a:spLocks noGrp="1"/>
          </p:cNvSpPr>
          <p:nvPr>
            <p:ph type="title"/>
          </p:nvPr>
        </p:nvSpPr>
        <p:spPr/>
        <p:txBody>
          <a:bodyPr/>
          <a:p>
            <a:r>
              <a:rPr lang="en-GB"/>
              <a:t>Con..</a:t>
            </a:r>
            <a:endParaRPr lang="en-US"/>
          </a:p>
        </p:txBody>
      </p:sp>
      <p:sp>
        <p:nvSpPr>
          <p:cNvPr id="1048897" name="Content Placeholder 2"/>
          <p:cNvSpPr>
            <a:spLocks noGrp="1"/>
          </p:cNvSpPr>
          <p:nvPr>
            <p:ph idx="1"/>
          </p:nvPr>
        </p:nvSpPr>
        <p:spPr/>
        <p:txBody>
          <a:bodyPr>
            <a:normAutofit/>
          </a:bodyPr>
          <a:p>
            <a:r>
              <a:rPr sz="3200" lang="en-GB"/>
              <a:t>This means that development agencies cannot claim to empower women nor can empowerment be defined in terms of specific activities or end results </a:t>
            </a:r>
          </a:p>
          <a:p>
            <a:r>
              <a:rPr sz="3200" lang="en-GB"/>
              <a:t>It involves a process where women , individually and collectively ,freely analyze ,develop and voice their needs and interests ,without them being prepared defined or imposed from above</a:t>
            </a:r>
            <a:endParaRPr sz="3200"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357" name=""/>
        <p:cNvGrpSpPr/>
        <p:nvPr/>
      </p:nvGrpSpPr>
      <p:grpSpPr>
        <a:xfrm>
          <a:off x="0" y="0"/>
          <a:ext cx="0" cy="0"/>
          <a:chOff x="0" y="0"/>
          <a:chExt cx="0" cy="0"/>
        </a:xfrm>
      </p:grpSpPr>
      <p:sp>
        <p:nvSpPr>
          <p:cNvPr id="1048898" name="Title 1"/>
          <p:cNvSpPr>
            <a:spLocks noGrp="1"/>
          </p:cNvSpPr>
          <p:nvPr>
            <p:ph type="title"/>
          </p:nvPr>
        </p:nvSpPr>
        <p:spPr/>
        <p:txBody>
          <a:bodyPr/>
          <a:p>
            <a:r>
              <a:rPr lang="en-GB"/>
              <a:t>Conn.</a:t>
            </a:r>
            <a:endParaRPr lang="en-US"/>
          </a:p>
        </p:txBody>
      </p:sp>
      <p:sp>
        <p:nvSpPr>
          <p:cNvPr id="1048899" name="Content Placeholder 2"/>
          <p:cNvSpPr>
            <a:spLocks noGrp="1"/>
          </p:cNvSpPr>
          <p:nvPr>
            <p:ph idx="1"/>
          </p:nvPr>
        </p:nvSpPr>
        <p:spPr/>
        <p:txBody>
          <a:bodyPr>
            <a:normAutofit fontScale="77500" lnSpcReduction="20000"/>
          </a:bodyPr>
          <a:p>
            <a:r>
              <a:rPr sz="3200" lang="en-GB"/>
              <a:t>The ultimate goal of women ‘s empowerment is for women themselves to be the active agents of change in transform g gender relations and the society</a:t>
            </a:r>
          </a:p>
          <a:p>
            <a:r>
              <a:rPr sz="3200" lang="en-GB"/>
              <a:t>Whilst empowerment cannot be done to women appropriate external support can be important to foster and support the process of empowerment </a:t>
            </a:r>
          </a:p>
          <a:p>
            <a:r>
              <a:rPr sz="3200" lang="en-GB"/>
              <a:t>A facitayive rather than directive role is needed , such as funding women’s organization’s that work locally to address the causes of gender subordination and promoting dialogue between such organization’s and those in positions of power</a:t>
            </a:r>
            <a:endParaRPr sz="3200"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358" name=""/>
        <p:cNvGrpSpPr/>
        <p:nvPr/>
      </p:nvGrpSpPr>
      <p:grpSpPr>
        <a:xfrm>
          <a:off x="0" y="0"/>
          <a:ext cx="0" cy="0"/>
          <a:chOff x="0" y="0"/>
          <a:chExt cx="0" cy="0"/>
        </a:xfrm>
      </p:grpSpPr>
      <p:sp>
        <p:nvSpPr>
          <p:cNvPr id="1048900" name="Title 1"/>
          <p:cNvSpPr>
            <a:spLocks noGrp="1"/>
          </p:cNvSpPr>
          <p:nvPr>
            <p:ph type="title"/>
          </p:nvPr>
        </p:nvSpPr>
        <p:spPr/>
        <p:txBody>
          <a:bodyPr/>
          <a:p>
            <a:r>
              <a:rPr lang="en-GB"/>
              <a:t>Human rights</a:t>
            </a:r>
            <a:endParaRPr lang="en-US"/>
          </a:p>
        </p:txBody>
      </p:sp>
      <p:sp>
        <p:nvSpPr>
          <p:cNvPr id="1048901" name="Content Placeholder 2"/>
          <p:cNvSpPr>
            <a:spLocks noGrp="1"/>
          </p:cNvSpPr>
          <p:nvPr>
            <p:ph idx="1"/>
          </p:nvPr>
        </p:nvSpPr>
        <p:spPr/>
        <p:txBody>
          <a:bodyPr>
            <a:normAutofit/>
          </a:bodyPr>
          <a:p>
            <a:r>
              <a:rPr sz="3200" lang="en-GB"/>
              <a:t>Are those rights that every human being possesses and is entitled to enjoy simply by virtue of being a human being </a:t>
            </a:r>
          </a:p>
          <a:p>
            <a:r>
              <a:rPr sz="3200" lang="en-GB"/>
              <a:t>Human being transverse biological differences of sex, gender , race, color, language ,national origin , age, class,religion and political beliefs, disability, minor status etc</a:t>
            </a:r>
            <a:endParaRPr sz="3200"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359" name=""/>
        <p:cNvGrpSpPr/>
        <p:nvPr/>
      </p:nvGrpSpPr>
      <p:grpSpPr>
        <a:xfrm>
          <a:off x="0" y="0"/>
          <a:ext cx="0" cy="0"/>
          <a:chOff x="0" y="0"/>
          <a:chExt cx="0" cy="0"/>
        </a:xfrm>
      </p:grpSpPr>
      <p:sp>
        <p:nvSpPr>
          <p:cNvPr id="1048902" name="Title 1"/>
          <p:cNvSpPr>
            <a:spLocks noGrp="1"/>
          </p:cNvSpPr>
          <p:nvPr>
            <p:ph type="title"/>
          </p:nvPr>
        </p:nvSpPr>
        <p:spPr/>
        <p:txBody>
          <a:bodyPr/>
          <a:p>
            <a:r>
              <a:rPr lang="en-GB"/>
              <a:t>Types of rights</a:t>
            </a:r>
            <a:endParaRPr lang="en-US"/>
          </a:p>
        </p:txBody>
      </p:sp>
      <p:sp>
        <p:nvSpPr>
          <p:cNvPr id="1048903" name="Content Placeholder 2"/>
          <p:cNvSpPr>
            <a:spLocks noGrp="1"/>
          </p:cNvSpPr>
          <p:nvPr>
            <p:ph idx="1"/>
          </p:nvPr>
        </p:nvSpPr>
        <p:spPr/>
        <p:txBody>
          <a:bodyPr>
            <a:normAutofit fontScale="92500" lnSpcReduction="20000"/>
          </a:bodyPr>
          <a:p>
            <a:r>
              <a:rPr sz="3200" lang="en-GB"/>
              <a:t>Right to life</a:t>
            </a:r>
          </a:p>
          <a:p>
            <a:r>
              <a:rPr sz="3200" lang="en-GB"/>
              <a:t>Right to no discrimination</a:t>
            </a:r>
          </a:p>
          <a:p>
            <a:r>
              <a:rPr sz="3200" lang="en-GB"/>
              <a:t>Right to nationality</a:t>
            </a:r>
          </a:p>
          <a:p>
            <a:r>
              <a:rPr sz="3200" lang="en-GB"/>
              <a:t>Right to marry and find a family</a:t>
            </a:r>
          </a:p>
          <a:p>
            <a:r>
              <a:rPr sz="3200" lang="en-GB"/>
              <a:t>Right to choice</a:t>
            </a:r>
          </a:p>
          <a:p>
            <a:r>
              <a:rPr sz="3200" lang="en-GB"/>
              <a:t>Right to privacy</a:t>
            </a:r>
          </a:p>
          <a:p>
            <a:r>
              <a:rPr sz="3200" lang="en-GB"/>
              <a:t>Right to liberty and security</a:t>
            </a:r>
            <a:endParaRPr sz="320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634" name="Title 1"/>
          <p:cNvSpPr>
            <a:spLocks noGrp="1"/>
          </p:cNvSpPr>
          <p:nvPr>
            <p:ph type="title"/>
          </p:nvPr>
        </p:nvSpPr>
        <p:spPr/>
        <p:txBody>
          <a:bodyPr/>
          <a:p>
            <a:r>
              <a:rPr lang="en-GB"/>
              <a:t>SEX roles</a:t>
            </a:r>
            <a:endParaRPr lang="en-US"/>
          </a:p>
        </p:txBody>
      </p:sp>
      <p:sp>
        <p:nvSpPr>
          <p:cNvPr id="1048635" name="Content Placeholder 2"/>
          <p:cNvSpPr>
            <a:spLocks noGrp="1"/>
          </p:cNvSpPr>
          <p:nvPr>
            <p:ph idx="1"/>
          </p:nvPr>
        </p:nvSpPr>
        <p:spPr/>
        <p:txBody>
          <a:bodyPr>
            <a:normAutofit fontScale="96875" lnSpcReduction="10000"/>
          </a:bodyPr>
          <a:p>
            <a:r>
              <a:rPr sz="3200" lang="en-GB"/>
              <a:t>These are roles determined by our biological endowment </a:t>
            </a:r>
          </a:p>
          <a:p>
            <a:r>
              <a:rPr sz="3200" lang="en-GB"/>
              <a:t>They are natural roles </a:t>
            </a:r>
          </a:p>
          <a:p>
            <a:r>
              <a:rPr sz="3200" lang="en-GB"/>
              <a:t>They cannot be interchanged </a:t>
            </a:r>
          </a:p>
          <a:p>
            <a:r>
              <a:rPr sz="3200" lang="en-GB"/>
              <a:t>Males release sperms</a:t>
            </a:r>
          </a:p>
          <a:p>
            <a:r>
              <a:rPr sz="3200" lang="en-GB"/>
              <a:t>Females conceive and give birth</a:t>
            </a:r>
          </a:p>
          <a:p>
            <a:r>
              <a:rPr sz="3200" lang="en-GB"/>
              <a:t>females breastfed </a:t>
            </a:r>
            <a:endParaRPr sz="3200"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360" name=""/>
        <p:cNvGrpSpPr/>
        <p:nvPr/>
      </p:nvGrpSpPr>
      <p:grpSpPr>
        <a:xfrm>
          <a:off x="0" y="0"/>
          <a:ext cx="0" cy="0"/>
          <a:chOff x="0" y="0"/>
          <a:chExt cx="0" cy="0"/>
        </a:xfrm>
      </p:grpSpPr>
      <p:sp>
        <p:nvSpPr>
          <p:cNvPr id="1048904" name="Title 1"/>
          <p:cNvSpPr>
            <a:spLocks noGrp="1"/>
          </p:cNvSpPr>
          <p:nvPr>
            <p:ph type="title"/>
          </p:nvPr>
        </p:nvSpPr>
        <p:spPr/>
        <p:txBody>
          <a:bodyPr/>
          <a:p>
            <a:r>
              <a:rPr lang="en-GB"/>
              <a:t>Con...</a:t>
            </a:r>
            <a:endParaRPr lang="en-US"/>
          </a:p>
        </p:txBody>
      </p:sp>
      <p:sp>
        <p:nvSpPr>
          <p:cNvPr id="1048905" name="Content Placeholder 2"/>
          <p:cNvSpPr>
            <a:spLocks noGrp="1"/>
          </p:cNvSpPr>
          <p:nvPr>
            <p:ph idx="1"/>
          </p:nvPr>
        </p:nvSpPr>
        <p:spPr/>
        <p:txBody>
          <a:bodyPr>
            <a:normAutofit/>
          </a:bodyPr>
          <a:p>
            <a:r>
              <a:rPr sz="3200" lang="en-GB"/>
              <a:t>Right to decision making </a:t>
            </a:r>
          </a:p>
          <a:p>
            <a:r>
              <a:rPr sz="3200" lang="en-GB"/>
              <a:t>Right to freedom of association</a:t>
            </a:r>
          </a:p>
          <a:p>
            <a:r>
              <a:rPr sz="3200" lang="en-GB"/>
              <a:t>Right to decision making movement,worship,expression</a:t>
            </a:r>
          </a:p>
          <a:p>
            <a:r>
              <a:rPr sz="3200" lang="en-GB"/>
              <a:t>Right to education</a:t>
            </a:r>
          </a:p>
          <a:p>
            <a:r>
              <a:rPr sz="3200" lang="en-GB"/>
              <a:t>Right to property rights/ownership</a:t>
            </a:r>
            <a:endParaRPr sz="3200"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361" name=""/>
        <p:cNvGrpSpPr/>
        <p:nvPr/>
      </p:nvGrpSpPr>
      <p:grpSpPr>
        <a:xfrm>
          <a:off x="0" y="0"/>
          <a:ext cx="0" cy="0"/>
          <a:chOff x="0" y="0"/>
          <a:chExt cx="0" cy="0"/>
        </a:xfrm>
      </p:grpSpPr>
      <p:sp>
        <p:nvSpPr>
          <p:cNvPr id="1048906" name="Title 1"/>
          <p:cNvSpPr>
            <a:spLocks noGrp="1"/>
          </p:cNvSpPr>
          <p:nvPr>
            <p:ph type="title"/>
          </p:nvPr>
        </p:nvSpPr>
        <p:spPr/>
        <p:txBody>
          <a:bodyPr/>
          <a:p>
            <a:r>
              <a:rPr lang="en-GB"/>
              <a:t>Con..</a:t>
            </a:r>
            <a:endParaRPr lang="en-US"/>
          </a:p>
        </p:txBody>
      </p:sp>
      <p:sp>
        <p:nvSpPr>
          <p:cNvPr id="1048907" name="Content Placeholder 2"/>
          <p:cNvSpPr>
            <a:spLocks noGrp="1"/>
          </p:cNvSpPr>
          <p:nvPr>
            <p:ph idx="1"/>
          </p:nvPr>
        </p:nvSpPr>
        <p:spPr/>
        <p:txBody>
          <a:bodyPr>
            <a:normAutofit/>
          </a:bodyPr>
          <a:p>
            <a:r>
              <a:rPr sz="3200" lang="en-GB"/>
              <a:t>Right to information inheritance</a:t>
            </a:r>
          </a:p>
          <a:p>
            <a:r>
              <a:rPr sz="3200" lang="en-GB"/>
              <a:t>Right to seek asylum</a:t>
            </a:r>
          </a:p>
          <a:p>
            <a:r>
              <a:rPr sz="3200" lang="en-GB"/>
              <a:t>Prohibition of arbitrary arrest , detention </a:t>
            </a:r>
          </a:p>
          <a:p>
            <a:r>
              <a:rPr sz="3200" lang="en-GB"/>
              <a:t>Right to effective remedy for violations</a:t>
            </a:r>
          </a:p>
          <a:p>
            <a:r>
              <a:rPr sz="3200" lang="en-GB"/>
              <a:t>Right to self determination</a:t>
            </a:r>
            <a:endParaRPr sz="3200"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362" name=""/>
        <p:cNvGrpSpPr/>
        <p:nvPr/>
      </p:nvGrpSpPr>
      <p:grpSpPr>
        <a:xfrm>
          <a:off x="0" y="0"/>
          <a:ext cx="0" cy="0"/>
          <a:chOff x="0" y="0"/>
          <a:chExt cx="0" cy="0"/>
        </a:xfrm>
      </p:grpSpPr>
      <p:sp>
        <p:nvSpPr>
          <p:cNvPr id="1048908" name="Title 1"/>
          <p:cNvSpPr>
            <a:spLocks noGrp="1"/>
          </p:cNvSpPr>
          <p:nvPr>
            <p:ph type="title"/>
          </p:nvPr>
        </p:nvSpPr>
        <p:spPr/>
        <p:txBody>
          <a:bodyPr/>
          <a:p>
            <a:r>
              <a:rPr lang="en-GB"/>
              <a:t>Economic ,social and cultural rights</a:t>
            </a:r>
            <a:endParaRPr lang="en-US"/>
          </a:p>
        </p:txBody>
      </p:sp>
      <p:sp>
        <p:nvSpPr>
          <p:cNvPr id="1048909" name="Content Placeholder 2"/>
          <p:cNvSpPr>
            <a:spLocks noGrp="1"/>
          </p:cNvSpPr>
          <p:nvPr>
            <p:ph idx="1"/>
          </p:nvPr>
        </p:nvSpPr>
        <p:spPr/>
        <p:txBody>
          <a:bodyPr>
            <a:normAutofit/>
          </a:bodyPr>
          <a:p>
            <a:r>
              <a:rPr sz="3200" lang="en-GB"/>
              <a:t>Right to work , choice of and good conditions of work</a:t>
            </a:r>
          </a:p>
          <a:p>
            <a:r>
              <a:rPr sz="3200" lang="en-GB"/>
              <a:t>Right to participate in cultural life</a:t>
            </a:r>
          </a:p>
          <a:p>
            <a:r>
              <a:rPr sz="3200" lang="en-GB"/>
              <a:t>Prohibition of slavery ,forced labour and trafficking in persons</a:t>
            </a:r>
          </a:p>
          <a:p>
            <a:r>
              <a:rPr sz="3200" lang="en-GB"/>
              <a:t>Right to enjoy the highest standard of physical and mental health</a:t>
            </a:r>
          </a:p>
          <a:p>
            <a:endParaRPr sz="3200"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363" name=""/>
        <p:cNvGrpSpPr/>
        <p:nvPr/>
      </p:nvGrpSpPr>
      <p:grpSpPr>
        <a:xfrm>
          <a:off x="0" y="0"/>
          <a:ext cx="0" cy="0"/>
          <a:chOff x="0" y="0"/>
          <a:chExt cx="0" cy="0"/>
        </a:xfrm>
      </p:grpSpPr>
      <p:sp>
        <p:nvSpPr>
          <p:cNvPr id="1048910" name="Title 1"/>
          <p:cNvSpPr>
            <a:spLocks noGrp="1"/>
          </p:cNvSpPr>
          <p:nvPr>
            <p:ph type="title"/>
          </p:nvPr>
        </p:nvSpPr>
        <p:spPr/>
        <p:txBody>
          <a:bodyPr/>
          <a:p>
            <a:r>
              <a:rPr lang="en-GB"/>
              <a:t>Con..</a:t>
            </a:r>
            <a:endParaRPr lang="en-US"/>
          </a:p>
        </p:txBody>
      </p:sp>
      <p:sp>
        <p:nvSpPr>
          <p:cNvPr id="1048911" name="Content Placeholder 2"/>
          <p:cNvSpPr>
            <a:spLocks noGrp="1"/>
          </p:cNvSpPr>
          <p:nvPr>
            <p:ph idx="1"/>
          </p:nvPr>
        </p:nvSpPr>
        <p:spPr/>
        <p:txBody>
          <a:bodyPr>
            <a:normAutofit/>
          </a:bodyPr>
          <a:p>
            <a:r>
              <a:rPr sz="3200" lang="en-GB"/>
              <a:t>International guaranteed</a:t>
            </a:r>
          </a:p>
          <a:p>
            <a:r>
              <a:rPr sz="3200" lang="en-GB"/>
              <a:t>Legally protected </a:t>
            </a:r>
          </a:p>
          <a:p>
            <a:r>
              <a:rPr sz="3200" lang="en-GB"/>
              <a:t>Focus on dignity of human being</a:t>
            </a:r>
          </a:p>
          <a:p>
            <a:r>
              <a:rPr sz="3200" lang="en-GB"/>
              <a:t>Protect individuals and groups </a:t>
            </a:r>
          </a:p>
          <a:p>
            <a:r>
              <a:rPr sz="3200" lang="en-GB"/>
              <a:t>Oblige state and non-attendance actors</a:t>
            </a:r>
            <a:endParaRPr sz="3200"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364" name=""/>
        <p:cNvGrpSpPr/>
        <p:nvPr/>
      </p:nvGrpSpPr>
      <p:grpSpPr>
        <a:xfrm>
          <a:off x="0" y="0"/>
          <a:ext cx="0" cy="0"/>
          <a:chOff x="0" y="0"/>
          <a:chExt cx="0" cy="0"/>
        </a:xfrm>
      </p:grpSpPr>
      <p:sp>
        <p:nvSpPr>
          <p:cNvPr id="1048912" name="Title 1"/>
          <p:cNvSpPr>
            <a:spLocks noGrp="1"/>
          </p:cNvSpPr>
          <p:nvPr>
            <p:ph type="title"/>
          </p:nvPr>
        </p:nvSpPr>
        <p:spPr/>
        <p:txBody>
          <a:bodyPr/>
          <a:p>
            <a:r>
              <a:rPr lang="en-GB"/>
              <a:t>Con..</a:t>
            </a:r>
            <a:endParaRPr lang="en-US"/>
          </a:p>
        </p:txBody>
      </p:sp>
      <p:sp>
        <p:nvSpPr>
          <p:cNvPr id="1048913" name="Content Placeholder 2"/>
          <p:cNvSpPr>
            <a:spLocks noGrp="1"/>
          </p:cNvSpPr>
          <p:nvPr>
            <p:ph idx="1"/>
          </p:nvPr>
        </p:nvSpPr>
        <p:spPr/>
        <p:txBody>
          <a:bodyPr>
            <a:normAutofit/>
          </a:bodyPr>
          <a:p>
            <a:r>
              <a:rPr sz="3200" lang="en-GB"/>
              <a:t>Cannot be waived /taken away</a:t>
            </a:r>
          </a:p>
          <a:p>
            <a:r>
              <a:rPr sz="3200" lang="en-GB"/>
              <a:t>Equal and interdependent</a:t>
            </a:r>
          </a:p>
          <a:p>
            <a:r>
              <a:rPr sz="3200" lang="en-GB"/>
              <a:t>Universal</a:t>
            </a:r>
          </a:p>
          <a:p>
            <a:r>
              <a:rPr sz="3200" lang="en-GB"/>
              <a:t>indivisible</a:t>
            </a:r>
            <a:endParaRPr sz="3200"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365" name=""/>
        <p:cNvGrpSpPr/>
        <p:nvPr/>
      </p:nvGrpSpPr>
      <p:grpSpPr>
        <a:xfrm>
          <a:off x="0" y="0"/>
          <a:ext cx="0" cy="0"/>
          <a:chOff x="0" y="0"/>
          <a:chExt cx="0" cy="0"/>
        </a:xfrm>
      </p:grpSpPr>
      <p:sp>
        <p:nvSpPr>
          <p:cNvPr id="1048914" name="Title 1"/>
          <p:cNvSpPr>
            <a:spLocks noGrp="1"/>
          </p:cNvSpPr>
          <p:nvPr>
            <p:ph type="title"/>
          </p:nvPr>
        </p:nvSpPr>
        <p:spPr/>
        <p:txBody>
          <a:bodyPr/>
          <a:p>
            <a:r>
              <a:rPr lang="en-GB"/>
              <a:t>Gender mainstreaming</a:t>
            </a:r>
            <a:endParaRPr lang="en-US"/>
          </a:p>
        </p:txBody>
      </p:sp>
      <p:sp>
        <p:nvSpPr>
          <p:cNvPr id="1048915" name="Content Placeholder 2"/>
          <p:cNvSpPr>
            <a:spLocks noGrp="1"/>
          </p:cNvSpPr>
          <p:nvPr>
            <p:ph idx="1"/>
          </p:nvPr>
        </p:nvSpPr>
        <p:spPr/>
        <p:txBody>
          <a:bodyPr>
            <a:normAutofit fontScale="85000" lnSpcReduction="20000"/>
          </a:bodyPr>
          <a:p>
            <a:r>
              <a:rPr sz="3200" lang="en-GB"/>
              <a:t>This in  a gender perspective  is the process of assessing the implications for women and men of any planned action, including legislation,policies or programmes, in all areas and at all levels</a:t>
            </a:r>
          </a:p>
          <a:p>
            <a:r>
              <a:rPr sz="3200" lang="en-GB"/>
              <a:t>It’s a strategy for making women’s as well as mens concerns and experiences an integral dimension of the design , implementing,  monitoring  and evaluation of policies and programmes in all political,economic and societal spheres so that women and men benefit equally and inequality is not perpetuated </a:t>
            </a:r>
          </a:p>
          <a:p>
            <a:r>
              <a:rPr sz="3200" lang="en-GB"/>
              <a:t>Ultimate goal is to achieve gender equality</a:t>
            </a:r>
            <a:endParaRPr sz="3200"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366" name=""/>
        <p:cNvGrpSpPr/>
        <p:nvPr/>
      </p:nvGrpSpPr>
      <p:grpSpPr>
        <a:xfrm>
          <a:off x="0" y="0"/>
          <a:ext cx="0" cy="0"/>
          <a:chOff x="0" y="0"/>
          <a:chExt cx="0" cy="0"/>
        </a:xfrm>
      </p:grpSpPr>
      <p:sp>
        <p:nvSpPr>
          <p:cNvPr id="1048916" name="Title 1"/>
          <p:cNvSpPr>
            <a:spLocks noGrp="1"/>
          </p:cNvSpPr>
          <p:nvPr>
            <p:ph type="title"/>
          </p:nvPr>
        </p:nvSpPr>
        <p:spPr/>
        <p:txBody>
          <a:bodyPr/>
          <a:p>
            <a:r>
              <a:rPr lang="en-GB"/>
              <a:t>Purpose</a:t>
            </a:r>
            <a:endParaRPr lang="en-US"/>
          </a:p>
        </p:txBody>
      </p:sp>
      <p:sp>
        <p:nvSpPr>
          <p:cNvPr id="1048917" name="Content Placeholder 2"/>
          <p:cNvSpPr>
            <a:spLocks noGrp="1"/>
          </p:cNvSpPr>
          <p:nvPr>
            <p:ph idx="1"/>
          </p:nvPr>
        </p:nvSpPr>
        <p:spPr/>
        <p:txBody>
          <a:bodyPr>
            <a:normAutofit/>
          </a:bodyPr>
          <a:p>
            <a:r>
              <a:rPr sz="3200" lang="en-GB"/>
              <a:t>To ensure integration of gender equality perspective into the development process at all stages and levels</a:t>
            </a:r>
            <a:endParaRPr sz="3200"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367" name=""/>
        <p:cNvGrpSpPr/>
        <p:nvPr/>
      </p:nvGrpSpPr>
      <p:grpSpPr>
        <a:xfrm>
          <a:off x="0" y="0"/>
          <a:ext cx="0" cy="0"/>
          <a:chOff x="0" y="0"/>
          <a:chExt cx="0" cy="0"/>
        </a:xfrm>
      </p:grpSpPr>
      <p:sp>
        <p:nvSpPr>
          <p:cNvPr id="1048918" name="Title 1"/>
          <p:cNvSpPr>
            <a:spLocks noGrp="1"/>
          </p:cNvSpPr>
          <p:nvPr>
            <p:ph type="title"/>
          </p:nvPr>
        </p:nvSpPr>
        <p:spPr/>
        <p:txBody>
          <a:bodyPr/>
          <a:p>
            <a:r>
              <a:rPr lang="en-GB"/>
              <a:t>History of approaches to gender mainstreaming</a:t>
            </a:r>
            <a:endParaRPr lang="en-US"/>
          </a:p>
        </p:txBody>
      </p:sp>
      <p:sp>
        <p:nvSpPr>
          <p:cNvPr id="1048919" name="Content Placeholder 2"/>
          <p:cNvSpPr>
            <a:spLocks noGrp="1"/>
          </p:cNvSpPr>
          <p:nvPr>
            <p:ph idx="1"/>
          </p:nvPr>
        </p:nvSpPr>
        <p:spPr/>
        <p:txBody>
          <a:bodyPr>
            <a:normAutofit lnSpcReduction="10000"/>
          </a:bodyPr>
          <a:p>
            <a:r>
              <a:rPr b="1" sz="3200" lang="en-GB"/>
              <a:t>Women in development ( WID) and gender and development (GAD)</a:t>
            </a:r>
          </a:p>
          <a:p>
            <a:r>
              <a:rPr sz="3200" lang="en-GB"/>
              <a:t>Started in early 1970s, by identification of the Women’s Role in Economic Development where analysis of the changes in traditional agricultural practices as societies modernization and examined the differential impacts of the changes in work done by men and women was done</a:t>
            </a:r>
          </a:p>
          <a:p>
            <a:endParaRPr sz="3200"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368" name=""/>
        <p:cNvGrpSpPr/>
        <p:nvPr/>
      </p:nvGrpSpPr>
      <p:grpSpPr>
        <a:xfrm>
          <a:off x="0" y="0"/>
          <a:ext cx="0" cy="0"/>
          <a:chOff x="0" y="0"/>
          <a:chExt cx="0" cy="0"/>
        </a:xfrm>
      </p:grpSpPr>
      <p:sp>
        <p:nvSpPr>
          <p:cNvPr id="1048920" name="Title 1"/>
          <p:cNvSpPr>
            <a:spLocks noGrp="1"/>
          </p:cNvSpPr>
          <p:nvPr>
            <p:ph type="title"/>
          </p:nvPr>
        </p:nvSpPr>
        <p:spPr/>
        <p:txBody>
          <a:bodyPr/>
          <a:p>
            <a:r>
              <a:rPr lang="en-GB"/>
              <a:t>Conn..</a:t>
            </a:r>
            <a:endParaRPr lang="en-US"/>
          </a:p>
        </p:txBody>
      </p:sp>
      <p:sp>
        <p:nvSpPr>
          <p:cNvPr id="1048921" name="Content Placeholder 2"/>
          <p:cNvSpPr>
            <a:spLocks noGrp="1"/>
          </p:cNvSpPr>
          <p:nvPr>
            <p:ph idx="1"/>
          </p:nvPr>
        </p:nvSpPr>
        <p:spPr/>
        <p:txBody>
          <a:bodyPr>
            <a:normAutofit lnSpcReduction="10000"/>
          </a:bodyPr>
          <a:p>
            <a:r>
              <a:rPr sz="3200" lang="en-GB"/>
              <a:t>This was articulated by liberal feminists who advocate for legal and administrative changes that would ensure that women will be better integrated into economic systems and governance thus forming the basis of the gender agenda</a:t>
            </a:r>
          </a:p>
          <a:p>
            <a:r>
              <a:rPr sz="3200" lang="en-GB"/>
              <a:t>Other steps were developed later at various international women’s conference which united the international community behind a standard of common objectives with an effective plan </a:t>
            </a:r>
            <a:endParaRPr sz="3200"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369" name=""/>
        <p:cNvGrpSpPr/>
        <p:nvPr/>
      </p:nvGrpSpPr>
      <p:grpSpPr>
        <a:xfrm>
          <a:off x="0" y="0"/>
          <a:ext cx="0" cy="0"/>
          <a:chOff x="0" y="0"/>
          <a:chExt cx="0" cy="0"/>
        </a:xfrm>
      </p:grpSpPr>
      <p:sp>
        <p:nvSpPr>
          <p:cNvPr id="1048922" name="Title 1"/>
          <p:cNvSpPr>
            <a:spLocks noGrp="1"/>
          </p:cNvSpPr>
          <p:nvPr>
            <p:ph type="title"/>
          </p:nvPr>
        </p:nvSpPr>
        <p:spPr/>
        <p:txBody>
          <a:bodyPr/>
          <a:p>
            <a:r>
              <a:rPr lang="en-GB"/>
              <a:t>Con..</a:t>
            </a:r>
            <a:endParaRPr lang="en-US"/>
          </a:p>
        </p:txBody>
      </p:sp>
      <p:sp>
        <p:nvSpPr>
          <p:cNvPr id="1048923" name="Content Placeholder 2"/>
          <p:cNvSpPr>
            <a:spLocks noGrp="1"/>
          </p:cNvSpPr>
          <p:nvPr>
            <p:ph idx="1"/>
          </p:nvPr>
        </p:nvSpPr>
        <p:spPr/>
        <p:txBody>
          <a:bodyPr>
            <a:normAutofit/>
          </a:bodyPr>
          <a:p>
            <a:r>
              <a:rPr sz="3200" lang="en-GB"/>
              <a:t>Of action for the advancement of women everywhere, in all spheres of public and private life</a:t>
            </a:r>
            <a:endParaRPr sz="320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636" name="Title 1"/>
          <p:cNvSpPr>
            <a:spLocks noGrp="1"/>
          </p:cNvSpPr>
          <p:nvPr>
            <p:ph type="title"/>
          </p:nvPr>
        </p:nvSpPr>
        <p:spPr/>
        <p:txBody>
          <a:bodyPr/>
          <a:p>
            <a:r>
              <a:rPr lang="en-GB"/>
              <a:t>Basic gender concepts</a:t>
            </a:r>
            <a:endParaRPr lang="en-US"/>
          </a:p>
        </p:txBody>
      </p:sp>
      <p:sp>
        <p:nvSpPr>
          <p:cNvPr id="1048637" name="Content Placeholder 2"/>
          <p:cNvSpPr>
            <a:spLocks noGrp="1"/>
          </p:cNvSpPr>
          <p:nvPr>
            <p:ph idx="1"/>
          </p:nvPr>
        </p:nvSpPr>
        <p:spPr/>
        <p:txBody>
          <a:bodyPr>
            <a:normAutofit/>
          </a:bodyPr>
          <a:p>
            <a:r>
              <a:rPr sz="3200" lang="en-GB"/>
              <a:t> Not concerned with women per see but with social construction of gender and assignment of specific roles and responsibilities and expectations to women and men</a:t>
            </a:r>
          </a:p>
          <a:p>
            <a:r>
              <a:rPr sz="3200" lang="en-GB"/>
              <a:t>Seeks to understand the root causes of gender inequality and address itself to their causes</a:t>
            </a:r>
            <a:endParaRPr sz="3200"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370" name=""/>
        <p:cNvGrpSpPr/>
        <p:nvPr/>
      </p:nvGrpSpPr>
      <p:grpSpPr>
        <a:xfrm>
          <a:off x="0" y="0"/>
          <a:ext cx="0" cy="0"/>
          <a:chOff x="0" y="0"/>
          <a:chExt cx="0" cy="0"/>
        </a:xfrm>
      </p:grpSpPr>
      <p:sp>
        <p:nvSpPr>
          <p:cNvPr id="1048924" name="Title 1"/>
          <p:cNvSpPr>
            <a:spLocks noGrp="1"/>
          </p:cNvSpPr>
          <p:nvPr>
            <p:ph type="title"/>
          </p:nvPr>
        </p:nvSpPr>
        <p:spPr/>
        <p:txBody>
          <a:bodyPr/>
          <a:p>
            <a:r>
              <a:rPr lang="en-GB"/>
              <a:t>1975:Mexico city –a global dialogue opened</a:t>
            </a:r>
            <a:endParaRPr lang="en-US"/>
          </a:p>
        </p:txBody>
      </p:sp>
      <p:sp>
        <p:nvSpPr>
          <p:cNvPr id="1048925" name="Content Placeholder 2"/>
          <p:cNvSpPr>
            <a:spLocks noGrp="1"/>
          </p:cNvSpPr>
          <p:nvPr>
            <p:ph idx="1"/>
          </p:nvPr>
        </p:nvSpPr>
        <p:spPr/>
        <p:txBody>
          <a:bodyPr>
            <a:normAutofit/>
          </a:bodyPr>
          <a:p>
            <a:r>
              <a:rPr sz="3200" lang="en-GB"/>
              <a:t>The first world conference on the status of women in Mexico city to concise with the 1975 international women’s year to remind the international community that discrimination  against women continued to be persisted problem all over the world </a:t>
            </a:r>
          </a:p>
          <a:p>
            <a:endParaRPr sz="3200"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926" name="Title 1"/>
          <p:cNvSpPr>
            <a:spLocks noGrp="1"/>
          </p:cNvSpPr>
          <p:nvPr>
            <p:ph type="title"/>
          </p:nvPr>
        </p:nvSpPr>
        <p:spPr/>
        <p:txBody>
          <a:bodyPr/>
          <a:p>
            <a:r>
              <a:rPr lang="en-GB"/>
              <a:t>Con..</a:t>
            </a:r>
            <a:endParaRPr lang="en-US"/>
          </a:p>
        </p:txBody>
      </p:sp>
      <p:sp>
        <p:nvSpPr>
          <p:cNvPr id="1048927" name="Content Placeholder 2"/>
          <p:cNvSpPr>
            <a:spLocks noGrp="1"/>
          </p:cNvSpPr>
          <p:nvPr>
            <p:ph idx="1"/>
          </p:nvPr>
        </p:nvSpPr>
        <p:spPr/>
        <p:txBody>
          <a:bodyPr>
            <a:normAutofit/>
          </a:bodyPr>
          <a:p>
            <a:r>
              <a:rPr sz="3200" lang="en-GB"/>
              <a:t>Three key objectives were identified which became the basis for the work of the United batons on behalf of women:</a:t>
            </a:r>
          </a:p>
          <a:p>
            <a:pPr indent="0" marL="0">
              <a:buNone/>
            </a:pPr>
            <a:r>
              <a:rPr sz="3200" lang="en-GB"/>
              <a:t>-Full gender equality and the elimination of gender discrimination</a:t>
            </a:r>
          </a:p>
          <a:p>
            <a:pPr indent="0" marL="0">
              <a:buNone/>
            </a:pPr>
            <a:r>
              <a:rPr sz="3200" lang="en-GB"/>
              <a:t>-the integration and full participation of women in development</a:t>
            </a:r>
          </a:p>
          <a:p>
            <a:pPr indent="0" marL="0">
              <a:buNone/>
            </a:pPr>
            <a:r>
              <a:rPr sz="3200" lang="en-GB"/>
              <a:t>-an increased contribution by women in the strengthening of world peace</a:t>
            </a:r>
          </a:p>
          <a:p>
            <a:pPr indent="0" marL="0">
              <a:buNone/>
            </a:pPr>
            <a:endParaRPr sz="3200" lang="en-GB"/>
          </a:p>
          <a:p>
            <a:pPr indent="0" marL="0">
              <a:buNone/>
            </a:pPr>
            <a:endParaRPr sz="3200"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sp>
        <p:nvSpPr>
          <p:cNvPr id="1048928" name="Title 1"/>
          <p:cNvSpPr>
            <a:spLocks noGrp="1"/>
          </p:cNvSpPr>
          <p:nvPr>
            <p:ph type="title"/>
          </p:nvPr>
        </p:nvSpPr>
        <p:spPr/>
        <p:txBody>
          <a:bodyPr/>
          <a:p>
            <a:r>
              <a:rPr lang="en-GB"/>
              <a:t>1980: Copenhagen –the review process began</a:t>
            </a:r>
            <a:endParaRPr lang="en-US"/>
          </a:p>
        </p:txBody>
      </p:sp>
      <p:sp>
        <p:nvSpPr>
          <p:cNvPr id="1048929" name="Content Placeholder 2"/>
          <p:cNvSpPr>
            <a:spLocks noGrp="1"/>
          </p:cNvSpPr>
          <p:nvPr>
            <p:ph idx="1"/>
          </p:nvPr>
        </p:nvSpPr>
        <p:spPr/>
        <p:txBody>
          <a:bodyPr>
            <a:normAutofit lnSpcReduction="10000"/>
          </a:bodyPr>
          <a:p>
            <a:r>
              <a:rPr sz="3200" lang="en-GB"/>
              <a:t>This conference was attended by over 145 representatives and reviewed the gains made and to appraise the 1975 world plan of action</a:t>
            </a:r>
          </a:p>
          <a:p>
            <a:r>
              <a:rPr sz="3200" lang="en-GB"/>
              <a:t>An important milestone had been the adoption by the general assembly in December 1979 of the convention on the elimination of all forms of discrimination against women , one of the most powerful instruments for women’s equality</a:t>
            </a:r>
            <a:endParaRPr sz="3200"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373" name=""/>
        <p:cNvGrpSpPr/>
        <p:nvPr/>
      </p:nvGrpSpPr>
      <p:grpSpPr>
        <a:xfrm>
          <a:off x="0" y="0"/>
          <a:ext cx="0" cy="0"/>
          <a:chOff x="0" y="0"/>
          <a:chExt cx="0" cy="0"/>
        </a:xfrm>
      </p:grpSpPr>
      <p:sp>
        <p:nvSpPr>
          <p:cNvPr id="1048930" name="Title 1"/>
          <p:cNvSpPr>
            <a:spLocks noGrp="1"/>
          </p:cNvSpPr>
          <p:nvPr>
            <p:ph type="title"/>
          </p:nvPr>
        </p:nvSpPr>
        <p:spPr/>
        <p:txBody>
          <a:bodyPr/>
          <a:p>
            <a:r>
              <a:rPr lang="en-GB"/>
              <a:t>Con..</a:t>
            </a:r>
            <a:endParaRPr lang="en-US"/>
          </a:p>
        </p:txBody>
      </p:sp>
      <p:sp>
        <p:nvSpPr>
          <p:cNvPr id="1048931" name="Content Placeholder 2"/>
          <p:cNvSpPr>
            <a:spLocks noGrp="1"/>
          </p:cNvSpPr>
          <p:nvPr>
            <p:ph idx="1"/>
          </p:nvPr>
        </p:nvSpPr>
        <p:spPr/>
        <p:txBody>
          <a:bodyPr>
            <a:normAutofit lnSpcReduction="10000"/>
          </a:bodyPr>
          <a:p>
            <a:r>
              <a:rPr sz="3200" lang="en-GB"/>
              <a:t>It recognize that signs of desparity were beginning to emerge between rights secured and women’s ability to exercise these rights </a:t>
            </a:r>
          </a:p>
          <a:p>
            <a:r>
              <a:rPr sz="3200" lang="en-GB"/>
              <a:t>It pinpointed three areas specific, highly focused action was essential if the broad goals of equality , development and peace, identified by Mexico city conference, we’re to be reached, these were:</a:t>
            </a:r>
            <a:endParaRPr sz="3200"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374" name=""/>
        <p:cNvGrpSpPr/>
        <p:nvPr/>
      </p:nvGrpSpPr>
      <p:grpSpPr>
        <a:xfrm>
          <a:off x="0" y="0"/>
          <a:ext cx="0" cy="0"/>
          <a:chOff x="0" y="0"/>
          <a:chExt cx="0" cy="0"/>
        </a:xfrm>
      </p:grpSpPr>
      <p:sp>
        <p:nvSpPr>
          <p:cNvPr id="1048932" name="Title 1"/>
          <p:cNvSpPr>
            <a:spLocks noGrp="1"/>
          </p:cNvSpPr>
          <p:nvPr>
            <p:ph type="title"/>
          </p:nvPr>
        </p:nvSpPr>
        <p:spPr/>
        <p:txBody>
          <a:bodyPr/>
          <a:p>
            <a:r>
              <a:rPr lang="en-GB"/>
              <a:t>Con..</a:t>
            </a:r>
            <a:endParaRPr lang="en-US"/>
          </a:p>
        </p:txBody>
      </p:sp>
      <p:sp>
        <p:nvSpPr>
          <p:cNvPr id="1048933" name="Content Placeholder 2"/>
          <p:cNvSpPr>
            <a:spLocks noGrp="1"/>
          </p:cNvSpPr>
          <p:nvPr>
            <p:ph idx="1"/>
          </p:nvPr>
        </p:nvSpPr>
        <p:spPr/>
        <p:txBody>
          <a:bodyPr>
            <a:normAutofit/>
          </a:bodyPr>
          <a:p>
            <a:r>
              <a:rPr sz="3200" lang="en-GB"/>
              <a:t>Equal access to education </a:t>
            </a:r>
          </a:p>
          <a:p>
            <a:r>
              <a:rPr sz="3200" lang="en-GB"/>
              <a:t>Employment opportunities</a:t>
            </a:r>
          </a:p>
          <a:p>
            <a:r>
              <a:rPr sz="3200" lang="en-GB"/>
              <a:t>Edequate health care services</a:t>
            </a:r>
            <a:endParaRPr sz="3200"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375" name=""/>
        <p:cNvGrpSpPr/>
        <p:nvPr/>
      </p:nvGrpSpPr>
      <p:grpSpPr>
        <a:xfrm>
          <a:off x="0" y="0"/>
          <a:ext cx="0" cy="0"/>
          <a:chOff x="0" y="0"/>
          <a:chExt cx="0" cy="0"/>
        </a:xfrm>
      </p:grpSpPr>
      <p:sp>
        <p:nvSpPr>
          <p:cNvPr id="1048934" name="Title 1"/>
          <p:cNvSpPr>
            <a:spLocks noGrp="1"/>
          </p:cNvSpPr>
          <p:nvPr>
            <p:ph type="title"/>
          </p:nvPr>
        </p:nvSpPr>
        <p:spPr/>
        <p:txBody>
          <a:bodyPr/>
          <a:p>
            <a:r>
              <a:rPr lang="en-GB"/>
              <a:t>1985 nairobi-the forward looking stratergy</a:t>
            </a:r>
            <a:endParaRPr lang="en-US"/>
          </a:p>
        </p:txBody>
      </p:sp>
      <p:sp>
        <p:nvSpPr>
          <p:cNvPr id="1048935" name="Content Placeholder 2"/>
          <p:cNvSpPr>
            <a:spLocks noGrp="1"/>
          </p:cNvSpPr>
          <p:nvPr>
            <p:ph idx="1"/>
          </p:nvPr>
        </p:nvSpPr>
        <p:spPr/>
        <p:txBody>
          <a:bodyPr>
            <a:normAutofit/>
          </a:bodyPr>
          <a:p>
            <a:r>
              <a:rPr sz="3200" lang="en-GB"/>
              <a:t>The Nairobi conference reviewed and appraised the achievements of the United nations decade for women and identified WID as a strategy that isolates women from mainstreaming development </a:t>
            </a:r>
          </a:p>
          <a:p>
            <a:r>
              <a:rPr sz="3200" lang="en-GB"/>
              <a:t>It showed that development interventions had little impact on women welfare , legal and social status</a:t>
            </a:r>
            <a:endParaRPr sz="3200"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376" name=""/>
        <p:cNvGrpSpPr/>
        <p:nvPr/>
      </p:nvGrpSpPr>
      <p:grpSpPr>
        <a:xfrm>
          <a:off x="0" y="0"/>
          <a:ext cx="0" cy="0"/>
          <a:chOff x="0" y="0"/>
          <a:chExt cx="0" cy="0"/>
        </a:xfrm>
      </p:grpSpPr>
      <p:sp>
        <p:nvSpPr>
          <p:cNvPr id="1048936" name="Title 1"/>
          <p:cNvSpPr>
            <a:spLocks noGrp="1"/>
          </p:cNvSpPr>
          <p:nvPr>
            <p:ph type="title"/>
          </p:nvPr>
        </p:nvSpPr>
        <p:spPr/>
        <p:txBody>
          <a:bodyPr/>
          <a:p>
            <a:r>
              <a:rPr lang="en-GB"/>
              <a:t>Co..</a:t>
            </a:r>
            <a:endParaRPr lang="en-US"/>
          </a:p>
        </p:txBody>
      </p:sp>
      <p:sp>
        <p:nvSpPr>
          <p:cNvPr id="1048937" name="Content Placeholder 2"/>
          <p:cNvSpPr>
            <a:spLocks noGrp="1"/>
          </p:cNvSpPr>
          <p:nvPr>
            <p:ph idx="1"/>
          </p:nvPr>
        </p:nvSpPr>
        <p:spPr/>
        <p:txBody>
          <a:bodyPr>
            <a:normAutofit fontScale="92500" lnSpcReduction="10000"/>
          </a:bodyPr>
          <a:p>
            <a:r>
              <a:rPr sz="3200" lang="en-GB"/>
              <a:t>This shortcoming opened up debates on the most appropriate way on how women can participate in development and that is how GAD was born , questioning existing power relations between men and women in all spheres of life</a:t>
            </a:r>
          </a:p>
          <a:p>
            <a:r>
              <a:rPr sz="3200" lang="en-GB"/>
              <a:t>The women’s movement divided by world politics and economic realities at the Mexico Conference, had now become an international force  unified under the banner of equality , development and peace</a:t>
            </a:r>
            <a:endParaRPr sz="3200"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377" name=""/>
        <p:cNvGrpSpPr/>
        <p:nvPr/>
      </p:nvGrpSpPr>
      <p:grpSpPr>
        <a:xfrm>
          <a:off x="0" y="0"/>
          <a:ext cx="0" cy="0"/>
          <a:chOff x="0" y="0"/>
          <a:chExt cx="0" cy="0"/>
        </a:xfrm>
      </p:grpSpPr>
      <p:sp>
        <p:nvSpPr>
          <p:cNvPr id="1048938" name="Title 1"/>
          <p:cNvSpPr>
            <a:spLocks noGrp="1"/>
          </p:cNvSpPr>
          <p:nvPr>
            <p:ph type="title"/>
          </p:nvPr>
        </p:nvSpPr>
        <p:spPr/>
        <p:txBody>
          <a:bodyPr/>
          <a:p>
            <a:r>
              <a:rPr lang="en-GB"/>
              <a:t>Con..</a:t>
            </a:r>
            <a:endParaRPr lang="en-US"/>
          </a:p>
        </p:txBody>
      </p:sp>
      <p:sp>
        <p:nvSpPr>
          <p:cNvPr id="1048939" name="Content Placeholder 2"/>
          <p:cNvSpPr>
            <a:spLocks noGrp="1"/>
          </p:cNvSpPr>
          <p:nvPr>
            <p:ph idx="1"/>
          </p:nvPr>
        </p:nvSpPr>
        <p:spPr/>
        <p:txBody>
          <a:bodyPr>
            <a:normAutofit/>
          </a:bodyPr>
          <a:p>
            <a:r>
              <a:rPr sz="3200" lang="en-GB"/>
              <a:t>It broke new ground as it declared all issues to be women issues </a:t>
            </a:r>
          </a:p>
          <a:p>
            <a:r>
              <a:rPr sz="3200" lang="en-GB"/>
              <a:t>Women participation in decision making and the handling of all human affairs was recognize not only as their legitimate right but also as a social and political necessity that would have to be incorporated in all institutions of society</a:t>
            </a:r>
            <a:endParaRPr sz="3200"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378" name=""/>
        <p:cNvGrpSpPr/>
        <p:nvPr/>
      </p:nvGrpSpPr>
      <p:grpSpPr>
        <a:xfrm>
          <a:off x="0" y="0"/>
          <a:ext cx="0" cy="0"/>
          <a:chOff x="0" y="0"/>
          <a:chExt cx="0" cy="0"/>
        </a:xfrm>
      </p:grpSpPr>
      <p:sp>
        <p:nvSpPr>
          <p:cNvPr id="1048940" name="Title 1"/>
          <p:cNvSpPr>
            <a:spLocks noGrp="1"/>
          </p:cNvSpPr>
          <p:nvPr>
            <p:ph type="title"/>
          </p:nvPr>
        </p:nvSpPr>
        <p:spPr/>
        <p:txBody>
          <a:bodyPr/>
          <a:p>
            <a:r>
              <a:rPr lang="en-GB"/>
              <a:t>1995:beijing-legacy of success</a:t>
            </a:r>
            <a:endParaRPr lang="en-US"/>
          </a:p>
        </p:txBody>
      </p:sp>
      <p:sp>
        <p:nvSpPr>
          <p:cNvPr id="1048941" name="Content Placeholder 2"/>
          <p:cNvSpPr>
            <a:spLocks noGrp="1"/>
          </p:cNvSpPr>
          <p:nvPr>
            <p:ph idx="1"/>
          </p:nvPr>
        </p:nvSpPr>
        <p:spPr/>
        <p:txBody>
          <a:bodyPr>
            <a:normAutofit/>
          </a:bodyPr>
          <a:p>
            <a:r>
              <a:rPr sz="3200" lang="en-GB"/>
              <a:t>The efforts of the previous two decades helped to improve women’s conditions and access to resources but did not change the basic structure of inequality in the relationship between men and women </a:t>
            </a:r>
          </a:p>
          <a:p>
            <a:r>
              <a:rPr sz="3200" lang="en-GB"/>
              <a:t>Decisions were still being made mostly by men</a:t>
            </a:r>
            <a:endParaRPr sz="3200" 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379" name=""/>
        <p:cNvGrpSpPr/>
        <p:nvPr/>
      </p:nvGrpSpPr>
      <p:grpSpPr>
        <a:xfrm>
          <a:off x="0" y="0"/>
          <a:ext cx="0" cy="0"/>
          <a:chOff x="0" y="0"/>
          <a:chExt cx="0" cy="0"/>
        </a:xfrm>
      </p:grpSpPr>
      <p:sp>
        <p:nvSpPr>
          <p:cNvPr id="1048942" name="Title 1"/>
          <p:cNvSpPr>
            <a:spLocks noGrp="1"/>
          </p:cNvSpPr>
          <p:nvPr>
            <p:ph type="title"/>
          </p:nvPr>
        </p:nvSpPr>
        <p:spPr/>
        <p:txBody>
          <a:bodyPr/>
          <a:p>
            <a:r>
              <a:rPr lang="en-GB"/>
              <a:t>Con..</a:t>
            </a:r>
            <a:endParaRPr lang="en-US"/>
          </a:p>
        </p:txBody>
      </p:sp>
      <p:sp>
        <p:nvSpPr>
          <p:cNvPr id="1048943" name="Content Placeholder 2"/>
          <p:cNvSpPr>
            <a:spLocks noGrp="1"/>
          </p:cNvSpPr>
          <p:nvPr>
            <p:ph idx="1"/>
          </p:nvPr>
        </p:nvSpPr>
        <p:spPr/>
        <p:txBody>
          <a:bodyPr>
            <a:normAutofit lnSpcReduction="10000"/>
          </a:bodyPr>
          <a:p>
            <a:r>
              <a:rPr sz="3200" lang="en-GB"/>
              <a:t>The conference unanimously adopted the Beijing Declaration and platform for Action that was in essence an agenda for women‘s empowerment and stands as a milestone for their advancement in the twenty first century</a:t>
            </a:r>
          </a:p>
          <a:p>
            <a:r>
              <a:rPr sz="3200" lang="en-GB"/>
              <a:t>It specified 12 critical areas of concern considered to represent the main obstacles to women’s advancement and which require concrete action by Governments and Civil society</a:t>
            </a:r>
            <a:endParaRPr sz="320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638" name="Title 1"/>
          <p:cNvSpPr>
            <a:spLocks noGrp="1"/>
          </p:cNvSpPr>
          <p:nvPr>
            <p:ph type="title"/>
          </p:nvPr>
        </p:nvSpPr>
        <p:spPr/>
        <p:txBody>
          <a:bodyPr/>
          <a:p>
            <a:r>
              <a:rPr lang="en-GB"/>
              <a:t>Cont..</a:t>
            </a:r>
            <a:endParaRPr lang="en-US"/>
          </a:p>
        </p:txBody>
      </p:sp>
      <p:sp>
        <p:nvSpPr>
          <p:cNvPr id="1048639" name="Content Placeholder 2"/>
          <p:cNvSpPr>
            <a:spLocks noGrp="1"/>
          </p:cNvSpPr>
          <p:nvPr>
            <p:ph idx="1"/>
          </p:nvPr>
        </p:nvSpPr>
        <p:spPr/>
        <p:txBody>
          <a:bodyPr>
            <a:normAutofit fontScale="96875" lnSpcReduction="10000"/>
          </a:bodyPr>
          <a:p>
            <a:r>
              <a:rPr sz="3200" lang="en-GB"/>
              <a:t>Recognise the need to look at equity of impact </a:t>
            </a:r>
          </a:p>
          <a:p>
            <a:r>
              <a:rPr sz="3200" lang="en-GB"/>
              <a:t>Addresses the interrelationship btn gender roles,access to control over resources and power</a:t>
            </a:r>
          </a:p>
          <a:p>
            <a:r>
              <a:rPr sz="3200" lang="en-GB"/>
              <a:t>Seeks to ensure both men and women participate ,control and benefit equally from development </a:t>
            </a:r>
          </a:p>
          <a:p>
            <a:r>
              <a:rPr sz="3200" lang="en-GB"/>
              <a:t>Recognise that women may be involved in development but may not necessary benefit</a:t>
            </a:r>
            <a:endParaRPr sz="3200"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944" name="Title 1"/>
          <p:cNvSpPr>
            <a:spLocks noGrp="1"/>
          </p:cNvSpPr>
          <p:nvPr>
            <p:ph type="title"/>
          </p:nvPr>
        </p:nvSpPr>
        <p:spPr/>
        <p:txBody>
          <a:bodyPr/>
          <a:p>
            <a:r>
              <a:rPr lang="en-GB"/>
              <a:t>Cont. </a:t>
            </a:r>
            <a:endParaRPr lang="en-US"/>
          </a:p>
        </p:txBody>
      </p:sp>
      <p:sp>
        <p:nvSpPr>
          <p:cNvPr id="1048945" name="Content Placeholder 2"/>
          <p:cNvSpPr>
            <a:spLocks noGrp="1"/>
          </p:cNvSpPr>
          <p:nvPr>
            <p:ph idx="1"/>
          </p:nvPr>
        </p:nvSpPr>
        <p:spPr/>
        <p:txBody>
          <a:bodyPr>
            <a:normAutofit/>
          </a:bodyPr>
          <a:p>
            <a:r>
              <a:rPr sz="3200" lang="en-GB"/>
              <a:t>Women and poverty</a:t>
            </a:r>
          </a:p>
          <a:p>
            <a:r>
              <a:rPr sz="3200" lang="en-GB"/>
              <a:t>Women and health</a:t>
            </a:r>
          </a:p>
          <a:p>
            <a:r>
              <a:rPr sz="3200" lang="en-GB"/>
              <a:t>Violence against women</a:t>
            </a:r>
          </a:p>
          <a:p>
            <a:r>
              <a:rPr sz="3200" lang="en-GB"/>
              <a:t>Women and armed conflict</a:t>
            </a:r>
          </a:p>
          <a:p>
            <a:r>
              <a:rPr sz="3200" lang="en-GB"/>
              <a:t>Women and economy</a:t>
            </a:r>
            <a:endParaRPr sz="3200"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946" name="Title 1"/>
          <p:cNvSpPr>
            <a:spLocks noGrp="1"/>
          </p:cNvSpPr>
          <p:nvPr>
            <p:ph type="title"/>
          </p:nvPr>
        </p:nvSpPr>
        <p:spPr/>
        <p:txBody>
          <a:bodyPr/>
          <a:p>
            <a:r>
              <a:rPr lang="en-GB"/>
              <a:t>Con..</a:t>
            </a:r>
            <a:endParaRPr lang="en-US"/>
          </a:p>
        </p:txBody>
      </p:sp>
      <p:sp>
        <p:nvSpPr>
          <p:cNvPr id="1048947" name="Content Placeholder 2"/>
          <p:cNvSpPr>
            <a:spLocks noGrp="1"/>
          </p:cNvSpPr>
          <p:nvPr>
            <p:ph idx="1"/>
          </p:nvPr>
        </p:nvSpPr>
        <p:spPr/>
        <p:txBody>
          <a:bodyPr>
            <a:normAutofit/>
          </a:bodyPr>
          <a:p>
            <a:r>
              <a:rPr sz="3200" lang="en-GB"/>
              <a:t>Women and economy</a:t>
            </a:r>
          </a:p>
          <a:p>
            <a:r>
              <a:rPr sz="3200" lang="en-GB"/>
              <a:t>Women in power and decision making </a:t>
            </a:r>
          </a:p>
          <a:p>
            <a:r>
              <a:rPr sz="3200" lang="en-GB"/>
              <a:t>Institutional mechanism for the advancement of women</a:t>
            </a:r>
          </a:p>
          <a:p>
            <a:r>
              <a:rPr sz="3200" lang="en-GB"/>
              <a:t>Human rights of women</a:t>
            </a:r>
          </a:p>
          <a:p>
            <a:r>
              <a:rPr sz="3200" lang="en-GB"/>
              <a:t>Women and the media</a:t>
            </a:r>
            <a:endParaRPr sz="3200"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382" name=""/>
        <p:cNvGrpSpPr/>
        <p:nvPr/>
      </p:nvGrpSpPr>
      <p:grpSpPr>
        <a:xfrm>
          <a:off x="0" y="0"/>
          <a:ext cx="0" cy="0"/>
          <a:chOff x="0" y="0"/>
          <a:chExt cx="0" cy="0"/>
        </a:xfrm>
      </p:grpSpPr>
      <p:sp>
        <p:nvSpPr>
          <p:cNvPr id="1048948" name="Title 1"/>
          <p:cNvSpPr>
            <a:spLocks noGrp="1"/>
          </p:cNvSpPr>
          <p:nvPr>
            <p:ph type="title"/>
          </p:nvPr>
        </p:nvSpPr>
        <p:spPr/>
        <p:txBody>
          <a:bodyPr/>
          <a:p>
            <a:r>
              <a:rPr lang="en-GB"/>
              <a:t>Con..</a:t>
            </a:r>
            <a:endParaRPr lang="en-US"/>
          </a:p>
        </p:txBody>
      </p:sp>
      <p:sp>
        <p:nvSpPr>
          <p:cNvPr id="1048949" name="Content Placeholder 2"/>
          <p:cNvSpPr>
            <a:spLocks noGrp="1"/>
          </p:cNvSpPr>
          <p:nvPr>
            <p:ph idx="1"/>
          </p:nvPr>
        </p:nvSpPr>
        <p:spPr/>
        <p:txBody>
          <a:bodyPr>
            <a:normAutofit/>
          </a:bodyPr>
          <a:p>
            <a:r>
              <a:rPr sz="3200" lang="en-GB"/>
              <a:t>Women and the environment</a:t>
            </a:r>
          </a:p>
          <a:p>
            <a:r>
              <a:rPr sz="3200" lang="en-GB"/>
              <a:t>The girl child</a:t>
            </a:r>
            <a:endParaRPr sz="3200"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950" name="Title 1"/>
          <p:cNvSpPr>
            <a:spLocks noGrp="1"/>
          </p:cNvSpPr>
          <p:nvPr>
            <p:ph type="title"/>
          </p:nvPr>
        </p:nvSpPr>
        <p:spPr/>
        <p:txBody>
          <a:bodyPr/>
          <a:p>
            <a:r>
              <a:rPr lang="en-GB"/>
              <a:t>Levels of gender mainstreaming </a:t>
            </a:r>
            <a:endParaRPr lang="en-US"/>
          </a:p>
        </p:txBody>
      </p:sp>
      <p:sp>
        <p:nvSpPr>
          <p:cNvPr id="1048951" name="Content Placeholder 2"/>
          <p:cNvSpPr>
            <a:spLocks noGrp="1"/>
          </p:cNvSpPr>
          <p:nvPr>
            <p:ph idx="1"/>
          </p:nvPr>
        </p:nvSpPr>
        <p:spPr/>
        <p:txBody>
          <a:bodyPr>
            <a:normAutofit/>
          </a:bodyPr>
          <a:p>
            <a:r>
              <a:rPr sz="3200" lang="en-GB"/>
              <a:t>Policy</a:t>
            </a:r>
          </a:p>
          <a:p>
            <a:r>
              <a:rPr sz="3200" lang="en-GB"/>
              <a:t>Institutional/organizational</a:t>
            </a:r>
          </a:p>
          <a:p>
            <a:r>
              <a:rPr sz="3200" lang="en-GB"/>
              <a:t>Programme /projects</a:t>
            </a:r>
            <a:endParaRPr sz="3200"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952" name="Title 1"/>
          <p:cNvSpPr>
            <a:spLocks noGrp="1"/>
          </p:cNvSpPr>
          <p:nvPr>
            <p:ph type="title"/>
          </p:nvPr>
        </p:nvSpPr>
        <p:spPr/>
        <p:txBody>
          <a:bodyPr/>
          <a:p>
            <a:r>
              <a:rPr lang="en-GB"/>
              <a:t>The process of gender mainstreaming at various levels</a:t>
            </a:r>
            <a:endParaRPr lang="en-US"/>
          </a:p>
        </p:txBody>
      </p:sp>
      <p:sp>
        <p:nvSpPr>
          <p:cNvPr id="1048953" name="Content Placeholder 2"/>
          <p:cNvSpPr>
            <a:spLocks noGrp="1"/>
          </p:cNvSpPr>
          <p:nvPr>
            <p:ph idx="1"/>
          </p:nvPr>
        </p:nvSpPr>
        <p:spPr/>
        <p:txBody>
          <a:bodyPr>
            <a:normAutofit/>
          </a:bodyPr>
          <a:p>
            <a:pPr indent="0" marL="0">
              <a:buNone/>
            </a:pPr>
            <a:r>
              <a:rPr sz="3200" lang="en-GB"/>
              <a:t>Effective gender mainstreaming can occur if the following are in place:</a:t>
            </a:r>
          </a:p>
          <a:p>
            <a:r>
              <a:rPr sz="3200" lang="en-GB"/>
              <a:t>Clear gender policy</a:t>
            </a:r>
          </a:p>
          <a:p>
            <a:r>
              <a:rPr sz="3200" lang="en-GB"/>
              <a:t>Practical coordination of all gender mainstreaming initiatives </a:t>
            </a:r>
          </a:p>
          <a:p>
            <a:r>
              <a:rPr sz="3200" lang="en-GB"/>
              <a:t>Clear guidelines on gender mainstreaming and best practices</a:t>
            </a:r>
            <a:endParaRPr sz="3200"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385" name=""/>
        <p:cNvGrpSpPr/>
        <p:nvPr/>
      </p:nvGrpSpPr>
      <p:grpSpPr>
        <a:xfrm>
          <a:off x="0" y="0"/>
          <a:ext cx="0" cy="0"/>
          <a:chOff x="0" y="0"/>
          <a:chExt cx="0" cy="0"/>
        </a:xfrm>
      </p:grpSpPr>
      <p:sp>
        <p:nvSpPr>
          <p:cNvPr id="1048954" name="Title 1"/>
          <p:cNvSpPr>
            <a:spLocks noGrp="1"/>
          </p:cNvSpPr>
          <p:nvPr>
            <p:ph type="title"/>
          </p:nvPr>
        </p:nvSpPr>
        <p:spPr/>
        <p:txBody>
          <a:bodyPr/>
          <a:p>
            <a:r>
              <a:rPr lang="en-GB"/>
              <a:t>Con..</a:t>
            </a:r>
            <a:endParaRPr lang="en-US"/>
          </a:p>
        </p:txBody>
      </p:sp>
      <p:sp>
        <p:nvSpPr>
          <p:cNvPr id="1048955" name="Content Placeholder 2"/>
          <p:cNvSpPr>
            <a:spLocks noGrp="1"/>
          </p:cNvSpPr>
          <p:nvPr>
            <p:ph idx="1"/>
          </p:nvPr>
        </p:nvSpPr>
        <p:spPr/>
        <p:txBody>
          <a:bodyPr>
            <a:normAutofit fontScale="92500" lnSpcReduction="20000"/>
          </a:bodyPr>
          <a:p>
            <a:r>
              <a:rPr sz="3200" lang="en-GB"/>
              <a:t>Training and capacity building </a:t>
            </a:r>
          </a:p>
          <a:p>
            <a:r>
              <a:rPr sz="3200" lang="en-GB"/>
              <a:t>Awareness creation and advocacy on gender mainstreaming</a:t>
            </a:r>
          </a:p>
          <a:p>
            <a:r>
              <a:rPr sz="3200" lang="en-GB"/>
              <a:t>Partnership and networking for persons and institutions</a:t>
            </a:r>
          </a:p>
          <a:p>
            <a:r>
              <a:rPr sz="3200" lang="en-GB"/>
              <a:t>Research and information dissemination on gender issues </a:t>
            </a:r>
          </a:p>
          <a:p>
            <a:r>
              <a:rPr sz="3200" lang="en-GB"/>
              <a:t>Sex disaggregated data</a:t>
            </a:r>
          </a:p>
          <a:p>
            <a:r>
              <a:rPr sz="3200" lang="en-GB"/>
              <a:t>Resource mobilisation </a:t>
            </a:r>
          </a:p>
          <a:p>
            <a:r>
              <a:rPr sz="3200" lang="en-GB"/>
              <a:t>Monitoring , evaluation and reporting </a:t>
            </a:r>
            <a:endParaRPr sz="3200"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386" name=""/>
        <p:cNvGrpSpPr/>
        <p:nvPr/>
      </p:nvGrpSpPr>
      <p:grpSpPr>
        <a:xfrm>
          <a:off x="0" y="0"/>
          <a:ext cx="0" cy="0"/>
          <a:chOff x="0" y="0"/>
          <a:chExt cx="0" cy="0"/>
        </a:xfrm>
      </p:grpSpPr>
      <p:sp>
        <p:nvSpPr>
          <p:cNvPr id="1048956" name="Title 1"/>
          <p:cNvSpPr>
            <a:spLocks noGrp="1"/>
          </p:cNvSpPr>
          <p:nvPr>
            <p:ph type="title"/>
          </p:nvPr>
        </p:nvSpPr>
        <p:spPr/>
        <p:txBody>
          <a:bodyPr/>
          <a:p>
            <a:r>
              <a:rPr lang="en-GB"/>
              <a:t>Methods used in gender mainstreaming</a:t>
            </a:r>
            <a:endParaRPr lang="en-US"/>
          </a:p>
        </p:txBody>
      </p:sp>
      <p:sp>
        <p:nvSpPr>
          <p:cNvPr id="1048957" name="Content Placeholder 2"/>
          <p:cNvSpPr>
            <a:spLocks noGrp="1"/>
          </p:cNvSpPr>
          <p:nvPr>
            <p:ph idx="1"/>
          </p:nvPr>
        </p:nvSpPr>
        <p:spPr/>
        <p:txBody>
          <a:bodyPr>
            <a:normAutofit/>
          </a:bodyPr>
          <a:p>
            <a:r>
              <a:rPr sz="3200" lang="en-GB"/>
              <a:t>Carrying  out  a gender analysis regularly</a:t>
            </a:r>
          </a:p>
          <a:p>
            <a:r>
              <a:rPr sz="3200" lang="en-GB"/>
              <a:t>Carrying out participatory  training</a:t>
            </a:r>
          </a:p>
          <a:p>
            <a:r>
              <a:rPr sz="3200" lang="en-GB"/>
              <a:t>Consultative meetings and feedback fora</a:t>
            </a:r>
          </a:p>
          <a:p>
            <a:r>
              <a:rPr sz="3200" lang="en-GB"/>
              <a:t>Preparation and dissemination of information,education and communication materials </a:t>
            </a:r>
            <a:endParaRPr sz="3200" 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387" name=""/>
        <p:cNvGrpSpPr/>
        <p:nvPr/>
      </p:nvGrpSpPr>
      <p:grpSpPr>
        <a:xfrm>
          <a:off x="0" y="0"/>
          <a:ext cx="0" cy="0"/>
          <a:chOff x="0" y="0"/>
          <a:chExt cx="0" cy="0"/>
        </a:xfrm>
      </p:grpSpPr>
      <p:sp>
        <p:nvSpPr>
          <p:cNvPr id="1048958" name="Title 1"/>
          <p:cNvSpPr>
            <a:spLocks noGrp="1"/>
          </p:cNvSpPr>
          <p:nvPr>
            <p:ph type="title"/>
          </p:nvPr>
        </p:nvSpPr>
        <p:spPr/>
        <p:txBody>
          <a:bodyPr/>
          <a:p>
            <a:r>
              <a:rPr lang="en-GB"/>
              <a:t>Assignment</a:t>
            </a:r>
            <a:endParaRPr lang="en-US"/>
          </a:p>
        </p:txBody>
      </p:sp>
      <p:sp>
        <p:nvSpPr>
          <p:cNvPr id="1048959" name="Content Placeholder 2"/>
          <p:cNvSpPr>
            <a:spLocks noGrp="1"/>
          </p:cNvSpPr>
          <p:nvPr>
            <p:ph idx="1"/>
          </p:nvPr>
        </p:nvSpPr>
        <p:spPr/>
        <p:txBody>
          <a:bodyPr/>
          <a:p>
            <a:r>
              <a:rPr lang="en-GB"/>
              <a:t>Sexual and reproductive health among the elderly (psychosocial and Sexual development) persons,traditions, cultural , and religious factors ,poverty, marriage practices socio-economic and legal status ,education level, sexual dimensions organised in gender lines</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26" name=""/>
        <p:cNvGrpSpPr/>
        <p:nvPr/>
      </p:nvGrpSpPr>
      <p:grpSpPr>
        <a:xfrm>
          <a:off x="0" y="0"/>
          <a:ext cx="0" cy="0"/>
          <a:chOff x="0" y="0"/>
          <a:chExt cx="0" cy="0"/>
        </a:xfrm>
      </p:grpSpPr>
      <p:sp>
        <p:nvSpPr>
          <p:cNvPr id="1048640" name="Title 1"/>
          <p:cNvSpPr>
            <a:spLocks noGrp="1"/>
          </p:cNvSpPr>
          <p:nvPr>
            <p:ph type="title"/>
          </p:nvPr>
        </p:nvSpPr>
        <p:spPr/>
        <p:txBody>
          <a:bodyPr/>
          <a:p>
            <a:r>
              <a:rPr lang="en-GB"/>
              <a:t>Division of labour</a:t>
            </a:r>
            <a:endParaRPr lang="en-US"/>
          </a:p>
        </p:txBody>
      </p:sp>
      <p:sp>
        <p:nvSpPr>
          <p:cNvPr id="1048641" name="Content Placeholder 2"/>
          <p:cNvSpPr>
            <a:spLocks noGrp="1"/>
          </p:cNvSpPr>
          <p:nvPr>
            <p:ph idx="1"/>
          </p:nvPr>
        </p:nvSpPr>
        <p:spPr/>
        <p:txBody>
          <a:bodyPr>
            <a:normAutofit lnSpcReduction="10000"/>
          </a:bodyPr>
          <a:p>
            <a:r>
              <a:rPr sz="3200" lang="en-GB"/>
              <a:t>The socially determined ideas and practices which defines what roles and activities are deemed appropriate for women and women </a:t>
            </a:r>
          </a:p>
          <a:p>
            <a:r>
              <a:rPr sz="3200" lang="en-GB"/>
              <a:t>Whilst the gender division tends to be seen as natural and immutable , in fact these ideas and practices are socially constructed
This result is context specific patterns of who does what </a:t>
            </a:r>
          </a:p>
          <a:p>
            <a:pPr indent="0" marL="0">
              <a:buNone/>
            </a:pPr>
            <a:endParaRPr sz="320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09" name=""/>
        <p:cNvGrpSpPr/>
        <p:nvPr/>
      </p:nvGrpSpPr>
      <p:grpSpPr>
        <a:xfrm>
          <a:off x="0" y="0"/>
          <a:ext cx="0" cy="0"/>
          <a:chOff x="0" y="0"/>
          <a:chExt cx="0" cy="0"/>
        </a:xfrm>
      </p:grpSpPr>
      <p:sp>
        <p:nvSpPr>
          <p:cNvPr id="1048606" name="Title 1"/>
          <p:cNvSpPr>
            <a:spLocks noGrp="1"/>
          </p:cNvSpPr>
          <p:nvPr>
            <p:ph type="title"/>
          </p:nvPr>
        </p:nvSpPr>
        <p:spPr/>
        <p:txBody>
          <a:bodyPr/>
          <a:p>
            <a:r>
              <a:rPr lang="en-GB"/>
              <a:t>Basic GENDER CONCEPTS</a:t>
            </a:r>
            <a:endParaRPr lang="en-US"/>
          </a:p>
        </p:txBody>
      </p:sp>
      <p:sp>
        <p:nvSpPr>
          <p:cNvPr id="1048607" name="Content Placeholder 2"/>
          <p:cNvSpPr>
            <a:spLocks noGrp="1"/>
          </p:cNvSpPr>
          <p:nvPr>
            <p:ph idx="1"/>
          </p:nvPr>
        </p:nvSpPr>
        <p:spPr/>
        <p:txBody>
          <a:bodyPr/>
          <a:p>
            <a:r>
              <a:rPr lang="en-GB"/>
              <a:t>Division of labour</a:t>
            </a:r>
          </a:p>
          <a:p>
            <a:r>
              <a:rPr lang="en-GB"/>
              <a:t>Equity /inequality</a:t>
            </a:r>
          </a:p>
          <a:p>
            <a:r>
              <a:rPr lang="en-GB"/>
              <a:t>Equality/inequality</a:t>
            </a:r>
          </a:p>
          <a:p>
            <a:r>
              <a:rPr lang="en-GB"/>
              <a:t>Gender awareness</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27" name=""/>
        <p:cNvGrpSpPr/>
        <p:nvPr/>
      </p:nvGrpSpPr>
      <p:grpSpPr>
        <a:xfrm>
          <a:off x="0" y="0"/>
          <a:ext cx="0" cy="0"/>
          <a:chOff x="0" y="0"/>
          <a:chExt cx="0" cy="0"/>
        </a:xfrm>
      </p:grpSpPr>
      <p:sp>
        <p:nvSpPr>
          <p:cNvPr id="1048642" name="Title 1"/>
          <p:cNvSpPr>
            <a:spLocks noGrp="1"/>
          </p:cNvSpPr>
          <p:nvPr>
            <p:ph type="title"/>
          </p:nvPr>
        </p:nvSpPr>
        <p:spPr/>
        <p:txBody>
          <a:bodyPr/>
          <a:p>
            <a:r>
              <a:rPr lang="en-GB"/>
              <a:t>Cont..</a:t>
            </a:r>
            <a:endParaRPr lang="en-US"/>
          </a:p>
        </p:txBody>
      </p:sp>
      <p:sp>
        <p:nvSpPr>
          <p:cNvPr id="1048643" name="Content Placeholder 2"/>
          <p:cNvSpPr>
            <a:spLocks noGrp="1"/>
          </p:cNvSpPr>
          <p:nvPr>
            <p:ph idx="1"/>
          </p:nvPr>
        </p:nvSpPr>
        <p:spPr/>
        <p:txBody>
          <a:bodyPr>
            <a:normAutofit/>
          </a:bodyPr>
          <a:p>
            <a:r>
              <a:rPr sz="3200" lang="en-GB"/>
              <a:t>Of who does what by gender and how this is valued</a:t>
            </a:r>
          </a:p>
          <a:p>
            <a:r>
              <a:rPr sz="3200" lang="en-GB"/>
              <a:t>Gender divisions are not rigidly defined in terms of men ‘s and women’s roles as sometime it’s assumed</a:t>
            </a:r>
          </a:p>
          <a:p>
            <a:r>
              <a:rPr sz="3200" lang="en-GB"/>
              <a:t>They are characterised by cooperation in joint activities as well as  by separation</a:t>
            </a:r>
            <a:endParaRPr sz="320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28" name=""/>
        <p:cNvGrpSpPr/>
        <p:nvPr/>
      </p:nvGrpSpPr>
      <p:grpSpPr>
        <a:xfrm>
          <a:off x="0" y="0"/>
          <a:ext cx="0" cy="0"/>
          <a:chOff x="0" y="0"/>
          <a:chExt cx="0" cy="0"/>
        </a:xfrm>
      </p:grpSpPr>
      <p:sp>
        <p:nvSpPr>
          <p:cNvPr id="1048644" name="Title 1"/>
          <p:cNvSpPr>
            <a:spLocks noGrp="1"/>
          </p:cNvSpPr>
          <p:nvPr>
            <p:ph type="title"/>
          </p:nvPr>
        </p:nvSpPr>
        <p:spPr/>
        <p:txBody>
          <a:bodyPr/>
          <a:p>
            <a:r>
              <a:rPr lang="en-GB"/>
              <a:t>Cont. </a:t>
            </a:r>
            <a:endParaRPr lang="en-US"/>
          </a:p>
        </p:txBody>
      </p:sp>
      <p:sp>
        <p:nvSpPr>
          <p:cNvPr id="1048645" name="Content Placeholder 2"/>
          <p:cNvSpPr>
            <a:spLocks noGrp="1"/>
          </p:cNvSpPr>
          <p:nvPr>
            <p:ph idx="1"/>
          </p:nvPr>
        </p:nvSpPr>
        <p:spPr/>
        <p:txBody>
          <a:bodyPr>
            <a:normAutofit/>
          </a:bodyPr>
          <a:p>
            <a:r>
              <a:rPr sz="3200" lang="en-GB">
                <a:latin typeface="Times New Roman" panose="020F0502020204030204" pitchFamily="34" charset="0"/>
              </a:rPr>
              <a:t>Roles typically designated as female are almost invariably less valued than those designated as male</a:t>
            </a:r>
          </a:p>
          <a:p>
            <a:r>
              <a:rPr sz="3200" lang="en-GB">
                <a:latin typeface="Times New Roman" panose="020F0502020204030204" pitchFamily="34" charset="0"/>
              </a:rPr>
              <a:t>Women are generally expected to fulfil the reproductive role of bearing and raising kids ,caring for other family members and household management tasks </a:t>
            </a:r>
            <a:endParaRPr sz="3200" lang="en-US">
              <a:latin typeface="Times New Roman" panose="020F050202020403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29" name=""/>
        <p:cNvGrpSpPr/>
        <p:nvPr/>
      </p:nvGrpSpPr>
      <p:grpSpPr>
        <a:xfrm>
          <a:off x="0" y="0"/>
          <a:ext cx="0" cy="0"/>
          <a:chOff x="0" y="0"/>
          <a:chExt cx="0" cy="0"/>
        </a:xfrm>
      </p:grpSpPr>
      <p:sp>
        <p:nvSpPr>
          <p:cNvPr id="1048646" name="Title 1"/>
          <p:cNvSpPr>
            <a:spLocks noGrp="1"/>
          </p:cNvSpPr>
          <p:nvPr>
            <p:ph type="title"/>
          </p:nvPr>
        </p:nvSpPr>
        <p:spPr/>
        <p:txBody>
          <a:bodyPr>
            <a:normAutofit/>
          </a:bodyPr>
          <a:p>
            <a:r>
              <a:rPr sz="4400" lang="en-GB"/>
              <a:t>Cont. </a:t>
            </a:r>
            <a:endParaRPr sz="4400" lang="en-US"/>
          </a:p>
        </p:txBody>
      </p:sp>
      <p:sp>
        <p:nvSpPr>
          <p:cNvPr id="1048647" name="Content Placeholder 2"/>
          <p:cNvSpPr>
            <a:spLocks noGrp="1"/>
          </p:cNvSpPr>
          <p:nvPr>
            <p:ph idx="1"/>
          </p:nvPr>
        </p:nvSpPr>
        <p:spPr/>
        <p:txBody>
          <a:bodyPr>
            <a:normAutofit fontScale="96875" lnSpcReduction="10000"/>
          </a:bodyPr>
          <a:p>
            <a:r>
              <a:rPr sz="3200" lang="en-GB">
                <a:latin typeface="Times New Roman" panose="020F0502020204030204" pitchFamily="34" charset="0"/>
              </a:rPr>
              <a:t>As well as home based production</a:t>
            </a:r>
          </a:p>
          <a:p>
            <a:r>
              <a:rPr sz="3200" lang="en-GB">
                <a:latin typeface="Times New Roman" panose="020F0502020204030204" pitchFamily="34" charset="0"/>
              </a:rPr>
              <a:t>Men tend to be more associated with productive roles ,particularly paid work and market production</a:t>
            </a:r>
          </a:p>
          <a:p>
            <a:r>
              <a:rPr sz="3200" lang="en-GB">
                <a:latin typeface="Times New Roman" panose="020F0502020204030204" pitchFamily="34" charset="0"/>
              </a:rPr>
              <a:t>In the labour market though women ‘s participation rate is raising ,they tend to be confined to a relatively narrow range of occupations or concentrated in lower grades than men,usually earning less</a:t>
            </a:r>
          </a:p>
          <a:p>
            <a:pPr indent="0" marL="0">
              <a:buNone/>
            </a:pPr>
            <a:endParaRPr sz="3200" lang="en-US">
              <a:latin typeface="Times New Roman" panose="020F050202020403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230" name=""/>
        <p:cNvGrpSpPr/>
        <p:nvPr/>
      </p:nvGrpSpPr>
      <p:grpSpPr>
        <a:xfrm>
          <a:off x="0" y="0"/>
          <a:ext cx="0" cy="0"/>
          <a:chOff x="0" y="0"/>
          <a:chExt cx="0" cy="0"/>
        </a:xfrm>
      </p:grpSpPr>
      <p:sp>
        <p:nvSpPr>
          <p:cNvPr id="1048648" name="Title 1"/>
          <p:cNvSpPr>
            <a:spLocks noGrp="1"/>
          </p:cNvSpPr>
          <p:nvPr>
            <p:ph type="title"/>
          </p:nvPr>
        </p:nvSpPr>
        <p:spPr/>
        <p:txBody>
          <a:bodyPr>
            <a:normAutofit/>
          </a:bodyPr>
          <a:p>
            <a:r>
              <a:rPr sz="4400" lang="en-GB">
                <a:latin typeface="Times New Roman" panose="020F0502020204030204" pitchFamily="34" charset="0"/>
              </a:rPr>
              <a:t>Gender equity</a:t>
            </a:r>
            <a:endParaRPr sz="4400" lang="en-US">
              <a:latin typeface="Times New Roman" panose="020F0502020204030204" pitchFamily="34" charset="0"/>
            </a:endParaRPr>
          </a:p>
        </p:txBody>
      </p:sp>
      <p:sp>
        <p:nvSpPr>
          <p:cNvPr id="1048649" name="Content Placeholder 2"/>
          <p:cNvSpPr>
            <a:spLocks noGrp="1"/>
          </p:cNvSpPr>
          <p:nvPr>
            <p:ph idx="1"/>
          </p:nvPr>
        </p:nvSpPr>
        <p:spPr/>
        <p:txBody>
          <a:bodyPr>
            <a:normAutofit/>
          </a:bodyPr>
          <a:p>
            <a:r>
              <a:rPr sz="3200" lang="en-GB">
                <a:latin typeface="Times New Roman" panose="020F0502020204030204" pitchFamily="34" charset="0"/>
              </a:rPr>
              <a:t>Refers to the practice of fairness and justice in the distribution of benefits ,access to  and control of resources,responsibilities ,power,opportunity and services to both men and women</a:t>
            </a:r>
          </a:p>
          <a:p>
            <a:r>
              <a:rPr sz="3200" lang="en-GB">
                <a:latin typeface="Times New Roman" panose="020F0502020204030204" pitchFamily="34" charset="0"/>
              </a:rPr>
              <a:t>It calls for affirmative action to allow fair play especially two groups are competing for the same resources and one has an advantage over the other </a:t>
            </a:r>
            <a:endParaRPr sz="3200" lang="en-US">
              <a:latin typeface="Times New Roman" panose="020F050202020403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31" name=""/>
        <p:cNvGrpSpPr/>
        <p:nvPr/>
      </p:nvGrpSpPr>
      <p:grpSpPr>
        <a:xfrm>
          <a:off x="0" y="0"/>
          <a:ext cx="0" cy="0"/>
          <a:chOff x="0" y="0"/>
          <a:chExt cx="0" cy="0"/>
        </a:xfrm>
      </p:grpSpPr>
      <p:sp>
        <p:nvSpPr>
          <p:cNvPr id="1048650" name="Title 1"/>
          <p:cNvSpPr>
            <a:spLocks noGrp="1"/>
          </p:cNvSpPr>
          <p:nvPr>
            <p:ph type="title"/>
          </p:nvPr>
        </p:nvSpPr>
        <p:spPr/>
        <p:txBody>
          <a:bodyPr>
            <a:normAutofit/>
          </a:bodyPr>
          <a:p>
            <a:r>
              <a:rPr sz="3200" lang="en-GB">
                <a:latin typeface="Times New Roman" panose="020F0502020204030204" pitchFamily="34" charset="0"/>
              </a:rPr>
              <a:t>Gender inequality</a:t>
            </a:r>
            <a:endParaRPr sz="3200" lang="en-US">
              <a:latin typeface="Times New Roman" panose="020F0502020204030204" pitchFamily="34" charset="0"/>
            </a:endParaRPr>
          </a:p>
        </p:txBody>
      </p:sp>
      <p:sp>
        <p:nvSpPr>
          <p:cNvPr id="1048651" name="Content Placeholder 2"/>
          <p:cNvSpPr>
            <a:spLocks noGrp="1"/>
          </p:cNvSpPr>
          <p:nvPr>
            <p:ph idx="1"/>
          </p:nvPr>
        </p:nvSpPr>
        <p:spPr/>
        <p:txBody>
          <a:bodyPr>
            <a:normAutofit/>
          </a:bodyPr>
          <a:p>
            <a:r>
              <a:rPr sz="3200" lang="en-GB">
                <a:latin typeface="Times New Roman" panose="020F0502020204030204" pitchFamily="34" charset="0"/>
              </a:rPr>
              <a:t>It’s the opposite of equity</a:t>
            </a:r>
          </a:p>
          <a:p>
            <a:pPr indent="0" marL="0">
              <a:buNone/>
            </a:pPr>
            <a:endParaRPr sz="3200" lang="en-US">
              <a:latin typeface="Times New Roman" panose="020F050202020403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32" name=""/>
        <p:cNvGrpSpPr/>
        <p:nvPr/>
      </p:nvGrpSpPr>
      <p:grpSpPr>
        <a:xfrm>
          <a:off x="0" y="0"/>
          <a:ext cx="0" cy="0"/>
          <a:chOff x="0" y="0"/>
          <a:chExt cx="0" cy="0"/>
        </a:xfrm>
      </p:grpSpPr>
      <p:sp>
        <p:nvSpPr>
          <p:cNvPr id="1048652" name="Title 1"/>
          <p:cNvSpPr>
            <a:spLocks noGrp="1"/>
          </p:cNvSpPr>
          <p:nvPr>
            <p:ph type="title"/>
          </p:nvPr>
        </p:nvSpPr>
        <p:spPr/>
        <p:txBody>
          <a:bodyPr>
            <a:normAutofit/>
          </a:bodyPr>
          <a:p>
            <a:r>
              <a:rPr sz="3200" lang="en-GB"/>
              <a:t>Gender equality</a:t>
            </a:r>
            <a:endParaRPr sz="3200" lang="en-US"/>
          </a:p>
        </p:txBody>
      </p:sp>
      <p:sp>
        <p:nvSpPr>
          <p:cNvPr id="1048653" name="Content Placeholder 2"/>
          <p:cNvSpPr>
            <a:spLocks noGrp="1"/>
          </p:cNvSpPr>
          <p:nvPr>
            <p:ph idx="1"/>
          </p:nvPr>
        </p:nvSpPr>
        <p:spPr/>
        <p:txBody>
          <a:bodyPr>
            <a:normAutofit fontScale="96875" lnSpcReduction="10000"/>
          </a:bodyPr>
          <a:p>
            <a:r>
              <a:rPr sz="3200" lang="en-GB"/>
              <a:t>It’s an equal visibility ,empowerment and participation of both sexs in all spheres of public and private life</a:t>
            </a:r>
          </a:p>
          <a:p>
            <a:r>
              <a:rPr sz="3200" lang="en-GB"/>
              <a:t>It aims to promote the full participation of women and men in the society </a:t>
            </a:r>
          </a:p>
          <a:p>
            <a:r>
              <a:rPr sz="3200" lang="en-GB"/>
              <a:t>It’s the absence of discrimination on the basis of a person’s sex in authority,opportunity allocation of resources or benefits and access to services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33" name=""/>
        <p:cNvGrpSpPr/>
        <p:nvPr/>
      </p:nvGrpSpPr>
      <p:grpSpPr>
        <a:xfrm>
          <a:off x="0" y="0"/>
          <a:ext cx="0" cy="0"/>
          <a:chOff x="0" y="0"/>
          <a:chExt cx="0" cy="0"/>
        </a:xfrm>
      </p:grpSpPr>
      <p:sp>
        <p:nvSpPr>
          <p:cNvPr id="1048654" name="Title 1"/>
          <p:cNvSpPr>
            <a:spLocks noGrp="1"/>
          </p:cNvSpPr>
          <p:nvPr>
            <p:ph type="title"/>
          </p:nvPr>
        </p:nvSpPr>
        <p:spPr/>
        <p:txBody>
          <a:bodyPr/>
          <a:p>
            <a:r>
              <a:rPr lang="en-GB"/>
              <a:t>Cont.</a:t>
            </a:r>
            <a:endParaRPr lang="en-US"/>
          </a:p>
        </p:txBody>
      </p:sp>
      <p:sp>
        <p:nvSpPr>
          <p:cNvPr id="1048655" name="Content Placeholder 2"/>
          <p:cNvSpPr>
            <a:spLocks noGrp="1"/>
          </p:cNvSpPr>
          <p:nvPr>
            <p:ph idx="1"/>
          </p:nvPr>
        </p:nvSpPr>
        <p:spPr/>
        <p:txBody>
          <a:bodyPr>
            <a:normAutofit/>
          </a:bodyPr>
          <a:p>
            <a:r>
              <a:rPr sz="3200" lang="en-GB"/>
              <a:t>It’s therefore the equal valuing by society of both the similarities and differences btn men and women and the varying roles that they play</a:t>
            </a:r>
          </a:p>
          <a:p>
            <a:r>
              <a:rPr sz="3200" lang="en-GB"/>
              <a:t>it‘s important to understand that mens and womens living conditions are very different some degree because of the bearing function of women </a:t>
            </a:r>
            <a:endParaRPr sz="320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34" name=""/>
        <p:cNvGrpSpPr/>
        <p:nvPr/>
      </p:nvGrpSpPr>
      <p:grpSpPr>
        <a:xfrm>
          <a:off x="0" y="0"/>
          <a:ext cx="0" cy="0"/>
          <a:chOff x="0" y="0"/>
          <a:chExt cx="0" cy="0"/>
        </a:xfrm>
      </p:grpSpPr>
      <p:sp>
        <p:nvSpPr>
          <p:cNvPr id="1048656" name="Title 1"/>
          <p:cNvSpPr>
            <a:spLocks noGrp="1"/>
          </p:cNvSpPr>
          <p:nvPr>
            <p:ph type="title"/>
          </p:nvPr>
        </p:nvSpPr>
        <p:spPr/>
        <p:txBody>
          <a:bodyPr/>
          <a:p>
            <a:r>
              <a:rPr lang="en-GB"/>
              <a:t>Cont. </a:t>
            </a:r>
            <a:endParaRPr lang="en-US"/>
          </a:p>
        </p:txBody>
      </p:sp>
      <p:sp>
        <p:nvSpPr>
          <p:cNvPr id="1048657" name="Content Placeholder 2"/>
          <p:cNvSpPr>
            <a:spLocks noGrp="1"/>
          </p:cNvSpPr>
          <p:nvPr>
            <p:ph idx="1"/>
          </p:nvPr>
        </p:nvSpPr>
        <p:spPr/>
        <p:txBody>
          <a:bodyPr>
            <a:normAutofit/>
          </a:bodyPr>
          <a:p>
            <a:r>
              <a:rPr sz="3200" lang="en-GB">
                <a:latin typeface="Times New Roman" panose="020F0502020204030204" pitchFamily="34" charset="0"/>
              </a:rPr>
              <a:t>The main point is not the mere existence of such difference, but such differences should not have negative impact on the living conditions of both men and women ,should not disciminate against them and should contribute to an equal sharing of power in economy ,society and policy making proceses</a:t>
            </a:r>
            <a:endParaRPr sz="3200" lang="en-US">
              <a:latin typeface="Times New Roman" panose="020F050202020403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35" name=""/>
        <p:cNvGrpSpPr/>
        <p:nvPr/>
      </p:nvGrpSpPr>
      <p:grpSpPr>
        <a:xfrm>
          <a:off x="0" y="0"/>
          <a:ext cx="0" cy="0"/>
          <a:chOff x="0" y="0"/>
          <a:chExt cx="0" cy="0"/>
        </a:xfrm>
      </p:grpSpPr>
      <p:sp>
        <p:nvSpPr>
          <p:cNvPr id="1048658" name="Title 1"/>
          <p:cNvSpPr>
            <a:spLocks noGrp="1"/>
          </p:cNvSpPr>
          <p:nvPr>
            <p:ph type="title"/>
          </p:nvPr>
        </p:nvSpPr>
        <p:spPr/>
        <p:txBody>
          <a:bodyPr/>
          <a:p>
            <a:r>
              <a:rPr lang="en-GB"/>
              <a:t>Cont.</a:t>
            </a:r>
            <a:endParaRPr lang="en-US"/>
          </a:p>
        </p:txBody>
      </p:sp>
      <p:sp>
        <p:nvSpPr>
          <p:cNvPr id="1048659" name="Content Placeholder 2"/>
          <p:cNvSpPr>
            <a:spLocks noGrp="1"/>
          </p:cNvSpPr>
          <p:nvPr>
            <p:ph idx="1"/>
          </p:nvPr>
        </p:nvSpPr>
        <p:spPr/>
        <p:txBody>
          <a:bodyPr>
            <a:normAutofit/>
          </a:bodyPr>
          <a:p>
            <a:r>
              <a:rPr sz="3200" lang="en-GB"/>
              <a:t>Gender equality is not synonymous with sameness ,with establishing men ,their lifestyle and coditions as the norm</a:t>
            </a:r>
          </a:p>
          <a:p>
            <a:r>
              <a:rPr sz="3200" lang="en-GB"/>
              <a:t>Gender equality means accepting and valuing equally the difference between women and men and the diverse roles they play in the society</a:t>
            </a:r>
          </a:p>
          <a:p>
            <a:r>
              <a:rPr sz="3200" lang="en-GB"/>
              <a:t>Gender equality includes the right to be different </a:t>
            </a:r>
            <a:endParaRPr sz="320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236" name=""/>
        <p:cNvGrpSpPr/>
        <p:nvPr/>
      </p:nvGrpSpPr>
      <p:grpSpPr>
        <a:xfrm>
          <a:off x="0" y="0"/>
          <a:ext cx="0" cy="0"/>
          <a:chOff x="0" y="0"/>
          <a:chExt cx="0" cy="0"/>
        </a:xfrm>
      </p:grpSpPr>
      <p:sp>
        <p:nvSpPr>
          <p:cNvPr id="1048660" name="Title 1"/>
          <p:cNvSpPr>
            <a:spLocks noGrp="1"/>
          </p:cNvSpPr>
          <p:nvPr>
            <p:ph type="title"/>
          </p:nvPr>
        </p:nvSpPr>
        <p:spPr/>
        <p:txBody>
          <a:bodyPr/>
          <a:p>
            <a:r>
              <a:rPr lang="en-GB"/>
              <a:t>Con.</a:t>
            </a:r>
            <a:endParaRPr lang="en-US"/>
          </a:p>
        </p:txBody>
      </p:sp>
      <p:sp>
        <p:nvSpPr>
          <p:cNvPr id="1048661" name="Content Placeholder 2"/>
          <p:cNvSpPr>
            <a:spLocks noGrp="1"/>
          </p:cNvSpPr>
          <p:nvPr>
            <p:ph idx="1"/>
          </p:nvPr>
        </p:nvSpPr>
        <p:spPr/>
        <p:txBody>
          <a:bodyPr>
            <a:normAutofit/>
          </a:bodyPr>
          <a:p>
            <a:r>
              <a:rPr sz="3200" lang="en-GB"/>
              <a:t>This means taking into account the existing differences among women and men which are related to class ,political opinion,religion,ethnicity,race or sexual orientation</a:t>
            </a:r>
            <a:endParaRPr sz="320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608" name="Title 1"/>
          <p:cNvSpPr>
            <a:spLocks noGrp="1"/>
          </p:cNvSpPr>
          <p:nvPr>
            <p:ph type="title"/>
          </p:nvPr>
        </p:nvSpPr>
        <p:spPr/>
        <p:txBody>
          <a:bodyPr/>
          <a:p>
            <a:r>
              <a:rPr lang="en-GB"/>
              <a:t>SOCIAL CONSTRUCTION OF GENDER </a:t>
            </a:r>
            <a:endParaRPr lang="en-US"/>
          </a:p>
        </p:txBody>
      </p:sp>
      <p:sp>
        <p:nvSpPr>
          <p:cNvPr id="1048609" name="Content Placeholder 2"/>
          <p:cNvSpPr>
            <a:spLocks noGrp="1"/>
          </p:cNvSpPr>
          <p:nvPr>
            <p:ph idx="1"/>
          </p:nvPr>
        </p:nvSpPr>
        <p:spPr/>
        <p:txBody>
          <a:bodyPr/>
          <a:p>
            <a:r>
              <a:rPr b="1" lang="en-GB"/>
              <a:t>GENDER</a:t>
            </a:r>
          </a:p>
          <a:p>
            <a:r>
              <a:rPr b="1" lang="en-GB"/>
              <a:t>Refers to mens and womens roles ,responsibilities, attitudes and values that are socially determined at a defined time and place</a:t>
            </a:r>
          </a:p>
          <a:p>
            <a:r>
              <a:rPr b="1" lang="en-GB"/>
              <a:t>These roles,responsibilities ,attitudes and values are learnt</a:t>
            </a:r>
          </a:p>
          <a:p>
            <a:r>
              <a:rPr b="1" lang="en-GB"/>
              <a:t>They differ from one community to another and change over time</a:t>
            </a:r>
          </a:p>
          <a:p>
            <a:endParaRPr b="1" lang="en-GB"/>
          </a:p>
          <a:p>
            <a:endParaRPr b="1"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662" name="Title 1"/>
          <p:cNvSpPr>
            <a:spLocks noGrp="1"/>
          </p:cNvSpPr>
          <p:nvPr>
            <p:ph type="title"/>
          </p:nvPr>
        </p:nvSpPr>
        <p:spPr/>
        <p:txBody>
          <a:bodyPr/>
          <a:p>
            <a:r>
              <a:rPr lang="en-GB"/>
              <a:t>Gender inequality</a:t>
            </a:r>
            <a:endParaRPr lang="en-US"/>
          </a:p>
        </p:txBody>
      </p:sp>
      <p:sp>
        <p:nvSpPr>
          <p:cNvPr id="1048663" name="Content Placeholder 2"/>
          <p:cNvSpPr>
            <a:spLocks noGrp="1"/>
          </p:cNvSpPr>
          <p:nvPr>
            <p:ph idx="1"/>
          </p:nvPr>
        </p:nvSpPr>
        <p:spPr/>
        <p:txBody>
          <a:bodyPr>
            <a:normAutofit/>
          </a:bodyPr>
          <a:p>
            <a:r>
              <a:rPr sz="3200" lang="en-GB"/>
              <a:t>Is the discrimination on the basis of a person’s sex, authority,opportunity,allocation of resources or benefits and access to services</a:t>
            </a:r>
          </a:p>
          <a:p>
            <a:r>
              <a:rPr sz="3200" lang="en-GB"/>
              <a:t>It is therefore ,the unequal valuing by society of both the similarities and differences between men and women  and the varying roles that they play</a:t>
            </a:r>
          </a:p>
          <a:p>
            <a:endParaRPr sz="320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38" name=""/>
        <p:cNvGrpSpPr/>
        <p:nvPr/>
      </p:nvGrpSpPr>
      <p:grpSpPr>
        <a:xfrm>
          <a:off x="0" y="0"/>
          <a:ext cx="0" cy="0"/>
          <a:chOff x="0" y="0"/>
          <a:chExt cx="0" cy="0"/>
        </a:xfrm>
      </p:grpSpPr>
      <p:sp>
        <p:nvSpPr>
          <p:cNvPr id="1048664" name="Title 1"/>
          <p:cNvSpPr>
            <a:spLocks noGrp="1"/>
          </p:cNvSpPr>
          <p:nvPr>
            <p:ph type="title"/>
          </p:nvPr>
        </p:nvSpPr>
        <p:spPr/>
        <p:txBody>
          <a:bodyPr/>
          <a:p>
            <a:r>
              <a:rPr lang="en-GB"/>
              <a:t>Con..</a:t>
            </a:r>
            <a:endParaRPr lang="en-US"/>
          </a:p>
        </p:txBody>
      </p:sp>
      <p:sp>
        <p:nvSpPr>
          <p:cNvPr id="1048665" name="Content Placeholder 2"/>
          <p:cNvSpPr>
            <a:spLocks noGrp="1"/>
          </p:cNvSpPr>
          <p:nvPr>
            <p:ph idx="1"/>
          </p:nvPr>
        </p:nvSpPr>
        <p:spPr/>
        <p:txBody>
          <a:bodyPr>
            <a:normAutofit/>
          </a:bodyPr>
          <a:p>
            <a:r>
              <a:rPr sz="3200" lang="en-GB"/>
              <a:t>This puts the health of women and girls at risk globally</a:t>
            </a:r>
          </a:p>
          <a:p>
            <a:endParaRPr sz="320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666" name="Title 1"/>
          <p:cNvSpPr>
            <a:spLocks noGrp="1"/>
          </p:cNvSpPr>
          <p:nvPr>
            <p:ph type="title"/>
          </p:nvPr>
        </p:nvSpPr>
        <p:spPr/>
        <p:txBody>
          <a:bodyPr/>
          <a:p>
            <a:r>
              <a:rPr lang="en-GB"/>
              <a:t>Gender awareness</a:t>
            </a:r>
            <a:endParaRPr lang="en-US"/>
          </a:p>
        </p:txBody>
      </p:sp>
      <p:sp>
        <p:nvSpPr>
          <p:cNvPr id="1048667" name="Content Placeholder 2"/>
          <p:cNvSpPr>
            <a:spLocks noGrp="1"/>
          </p:cNvSpPr>
          <p:nvPr>
            <p:ph idx="1"/>
          </p:nvPr>
        </p:nvSpPr>
        <p:spPr/>
        <p:txBody>
          <a:bodyPr>
            <a:normAutofit/>
          </a:bodyPr>
          <a:p>
            <a:r>
              <a:rPr sz="3200" lang="en-GB"/>
              <a:t>Is the understanding that there are socially determined differences between men and women based on learn behaviors , which affect ability to access and control resources</a:t>
            </a:r>
            <a:endParaRPr sz="320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668" name="Title 1"/>
          <p:cNvSpPr>
            <a:spLocks noGrp="1"/>
          </p:cNvSpPr>
          <p:nvPr>
            <p:ph type="title"/>
          </p:nvPr>
        </p:nvSpPr>
        <p:spPr/>
        <p:txBody>
          <a:bodyPr/>
          <a:p>
            <a:r>
              <a:rPr lang="en-GB"/>
              <a:t>Importance of gender</a:t>
            </a:r>
            <a:endParaRPr lang="en-US"/>
          </a:p>
        </p:txBody>
      </p:sp>
      <p:sp>
        <p:nvSpPr>
          <p:cNvPr id="1048669" name="Content Placeholder 2"/>
          <p:cNvSpPr>
            <a:spLocks noGrp="1"/>
          </p:cNvSpPr>
          <p:nvPr>
            <p:ph idx="1"/>
          </p:nvPr>
        </p:nvSpPr>
        <p:spPr/>
        <p:txBody>
          <a:bodyPr>
            <a:normAutofit/>
          </a:bodyPr>
          <a:p>
            <a:r>
              <a:rPr sz="3200" lang="en-GB"/>
              <a:t>Helps to understand how the experiences of males and females are influenced by differences such as age , class ,religion,culture or location</a:t>
            </a:r>
          </a:p>
          <a:p>
            <a:r>
              <a:rPr sz="3200" lang="en-GB"/>
              <a:t>Highlights hierarchical relations between and among males and females </a:t>
            </a:r>
          </a:p>
          <a:p>
            <a:r>
              <a:rPr sz="3200" lang="en-GB"/>
              <a:t>Highlights unequal value given to women’s work</a:t>
            </a:r>
            <a:endParaRPr sz="320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670" name="Title 1"/>
          <p:cNvSpPr>
            <a:spLocks noGrp="1"/>
          </p:cNvSpPr>
          <p:nvPr>
            <p:ph type="title"/>
          </p:nvPr>
        </p:nvSpPr>
        <p:spPr/>
        <p:txBody>
          <a:bodyPr/>
          <a:p>
            <a:r>
              <a:rPr lang="en-GB"/>
              <a:t>Con..</a:t>
            </a:r>
            <a:endParaRPr lang="en-US"/>
          </a:p>
        </p:txBody>
      </p:sp>
      <p:sp>
        <p:nvSpPr>
          <p:cNvPr id="1048671" name="Content Placeholder 2"/>
          <p:cNvSpPr>
            <a:spLocks noGrp="1"/>
          </p:cNvSpPr>
          <p:nvPr>
            <p:ph idx="1"/>
          </p:nvPr>
        </p:nvSpPr>
        <p:spPr/>
        <p:txBody>
          <a:bodyPr>
            <a:normAutofit/>
          </a:bodyPr>
          <a:p>
            <a:r>
              <a:rPr sz="3200" lang="en-GB"/>
              <a:t>Highlights women’s unequal access to power and decision making ,resources es etc ( mens superior women’s inferior)</a:t>
            </a:r>
            <a:endParaRPr sz="320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672" name="Title 1"/>
          <p:cNvSpPr>
            <a:spLocks noGrp="1"/>
          </p:cNvSpPr>
          <p:nvPr>
            <p:ph type="title"/>
          </p:nvPr>
        </p:nvSpPr>
        <p:spPr/>
        <p:txBody>
          <a:bodyPr/>
          <a:p>
            <a:r>
              <a:rPr lang="en-GB"/>
              <a:t>Social construction of gender</a:t>
            </a:r>
            <a:endParaRPr lang="en-US"/>
          </a:p>
        </p:txBody>
      </p:sp>
      <p:sp>
        <p:nvSpPr>
          <p:cNvPr id="1048673" name="Content Placeholder 2"/>
          <p:cNvSpPr>
            <a:spLocks noGrp="1"/>
          </p:cNvSpPr>
          <p:nvPr>
            <p:ph idx="1"/>
          </p:nvPr>
        </p:nvSpPr>
        <p:spPr/>
        <p:txBody>
          <a:bodyPr>
            <a:normAutofit/>
          </a:bodyPr>
          <a:p>
            <a:r>
              <a:rPr sz="3200" lang="en-GB"/>
              <a:t>Gender is a socially constructed definition of women and men</a:t>
            </a:r>
          </a:p>
          <a:p>
            <a:r>
              <a:rPr sz="3200" lang="en-GB"/>
              <a:t>It’s the social design of a biological sex ,determined by the conception of tasks ,functions and roles attributed to women and men in the society and in public and private life</a:t>
            </a:r>
            <a:endParaRPr sz="320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674" name="Title 1"/>
          <p:cNvSpPr>
            <a:spLocks noGrp="1"/>
          </p:cNvSpPr>
          <p:nvPr>
            <p:ph type="title"/>
          </p:nvPr>
        </p:nvSpPr>
        <p:spPr/>
        <p:txBody>
          <a:bodyPr/>
          <a:p>
            <a:r>
              <a:rPr lang="en-GB"/>
              <a:t>Con..</a:t>
            </a:r>
            <a:endParaRPr lang="en-US"/>
          </a:p>
        </p:txBody>
      </p:sp>
      <p:sp>
        <p:nvSpPr>
          <p:cNvPr id="1048675" name="Content Placeholder 2"/>
          <p:cNvSpPr>
            <a:spLocks noGrp="1"/>
          </p:cNvSpPr>
          <p:nvPr>
            <p:ph idx="1"/>
          </p:nvPr>
        </p:nvSpPr>
        <p:spPr/>
        <p:txBody>
          <a:bodyPr>
            <a:normAutofit/>
          </a:bodyPr>
          <a:p>
            <a:r>
              <a:rPr sz="3200" lang="en-GB"/>
              <a:t>It’s a culture specific definition of femininity and masculinity and therefore varies in time and space</a:t>
            </a:r>
          </a:p>
          <a:p>
            <a:r>
              <a:rPr sz="3200" lang="en-GB"/>
              <a:t>The construction and reproduction of gender takes place at the  individual as well as at the societal level</a:t>
            </a:r>
          </a:p>
          <a:p>
            <a:r>
              <a:rPr sz="3200" lang="en-GB"/>
              <a:t>Both are equally important</a:t>
            </a:r>
            <a:endParaRPr sz="320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676" name="Title 1"/>
          <p:cNvSpPr>
            <a:spLocks noGrp="1"/>
          </p:cNvSpPr>
          <p:nvPr>
            <p:ph type="title"/>
          </p:nvPr>
        </p:nvSpPr>
        <p:spPr/>
        <p:txBody>
          <a:bodyPr/>
          <a:p>
            <a:r>
              <a:rPr lang="en-GB"/>
              <a:t>Con..</a:t>
            </a:r>
            <a:endParaRPr lang="en-US"/>
          </a:p>
        </p:txBody>
      </p:sp>
      <p:sp>
        <p:nvSpPr>
          <p:cNvPr id="1048677" name="Content Placeholder 2"/>
          <p:cNvSpPr>
            <a:spLocks noGrp="1"/>
          </p:cNvSpPr>
          <p:nvPr>
            <p:ph idx="1"/>
          </p:nvPr>
        </p:nvSpPr>
        <p:spPr/>
        <p:txBody>
          <a:bodyPr>
            <a:normAutofit fontScale="96875" lnSpcReduction="20000"/>
          </a:bodyPr>
          <a:p>
            <a:r>
              <a:rPr sz="3200" lang="en-GB"/>
              <a:t>Individual human beings shape gender roles and norms through their activities and reproduce them by conforming to expectations </a:t>
            </a:r>
          </a:p>
          <a:p>
            <a:r>
              <a:rPr sz="3200" lang="en-GB"/>
              <a:t>It’s a socially costructed definition of the relationships between the sexs</a:t>
            </a:r>
          </a:p>
          <a:p>
            <a:r>
              <a:rPr sz="3200" lang="en-GB"/>
              <a:t>This construction contains an unequal power relationship with male domination and female subordination in most spheres of life</a:t>
            </a:r>
            <a:endParaRPr sz="320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678" name="Title 1"/>
          <p:cNvSpPr>
            <a:spLocks noGrp="1"/>
          </p:cNvSpPr>
          <p:nvPr>
            <p:ph type="title"/>
          </p:nvPr>
        </p:nvSpPr>
        <p:spPr/>
        <p:txBody>
          <a:bodyPr/>
          <a:p>
            <a:r>
              <a:rPr lang="en-GB"/>
              <a:t>Con </a:t>
            </a:r>
            <a:endParaRPr lang="en-US"/>
          </a:p>
        </p:txBody>
      </p:sp>
      <p:sp>
        <p:nvSpPr>
          <p:cNvPr id="1048679" name="Content Placeholder 2"/>
          <p:cNvSpPr>
            <a:spLocks noGrp="1"/>
          </p:cNvSpPr>
          <p:nvPr>
            <p:ph idx="1"/>
          </p:nvPr>
        </p:nvSpPr>
        <p:spPr/>
        <p:txBody>
          <a:bodyPr>
            <a:normAutofit lnSpcReduction="10000"/>
          </a:bodyPr>
          <a:p>
            <a:r>
              <a:rPr sz="3200" lang="en-GB"/>
              <a:t>Men and tasks associated to them ,roles,functions and values contributed to them are valued in many aspects higher than women and what is associated with them</a:t>
            </a:r>
          </a:p>
          <a:p>
            <a:r>
              <a:rPr sz="3200" lang="en-GB"/>
              <a:t>Culture refers to people way of life ,systems of beliefs ,values,rituals , interactions patten and socialisation which determines attributes roles ,responsibilities and expectations in the society</a:t>
            </a:r>
            <a:endParaRPr sz="320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680" name="Title 1"/>
          <p:cNvSpPr>
            <a:spLocks noGrp="1"/>
          </p:cNvSpPr>
          <p:nvPr>
            <p:ph type="title"/>
          </p:nvPr>
        </p:nvSpPr>
        <p:spPr/>
        <p:txBody>
          <a:bodyPr/>
          <a:p>
            <a:r>
              <a:rPr lang="en-GB"/>
              <a:t>Con..</a:t>
            </a:r>
            <a:endParaRPr lang="en-US"/>
          </a:p>
        </p:txBody>
      </p:sp>
      <p:sp>
        <p:nvSpPr>
          <p:cNvPr id="1048681" name="Content Placeholder 2"/>
          <p:cNvSpPr>
            <a:spLocks noGrp="1"/>
          </p:cNvSpPr>
          <p:nvPr>
            <p:ph idx="1"/>
          </p:nvPr>
        </p:nvSpPr>
        <p:spPr/>
        <p:txBody>
          <a:bodyPr>
            <a:normAutofit/>
          </a:bodyPr>
          <a:p>
            <a:r>
              <a:rPr sz="3200" lang="en-GB"/>
              <a:t>It determines what the society wants and expects from women ,men ,girls and boys</a:t>
            </a:r>
          </a:p>
          <a:p>
            <a:r>
              <a:rPr sz="3200" lang="en-GB"/>
              <a:t>It defines status and power relations between women ,men , gilrs and boys</a:t>
            </a:r>
          </a:p>
          <a:p>
            <a:r>
              <a:rPr sz="3200" lang="en-GB"/>
              <a:t>It defines the status and power relations between women ,men , girls and boys </a:t>
            </a:r>
            <a:endParaRPr sz="320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11" name=""/>
        <p:cNvGrpSpPr/>
        <p:nvPr/>
      </p:nvGrpSpPr>
      <p:grpSpPr>
        <a:xfrm>
          <a:off x="0" y="0"/>
          <a:ext cx="0" cy="0"/>
          <a:chOff x="0" y="0"/>
          <a:chExt cx="0" cy="0"/>
        </a:xfrm>
      </p:grpSpPr>
      <p:sp>
        <p:nvSpPr>
          <p:cNvPr id="1048610" name="Title 1"/>
          <p:cNvSpPr>
            <a:spLocks noGrp="1"/>
          </p:cNvSpPr>
          <p:nvPr>
            <p:ph type="title"/>
          </p:nvPr>
        </p:nvSpPr>
        <p:spPr/>
        <p:txBody>
          <a:bodyPr/>
          <a:p>
            <a:r>
              <a:rPr lang="en-GB"/>
              <a:t>Cont..</a:t>
            </a:r>
            <a:endParaRPr lang="en-US"/>
          </a:p>
        </p:txBody>
      </p:sp>
      <p:sp>
        <p:nvSpPr>
          <p:cNvPr id="1048611" name="Content Placeholder 2"/>
          <p:cNvSpPr>
            <a:spLocks noGrp="1"/>
          </p:cNvSpPr>
          <p:nvPr>
            <p:ph idx="1"/>
          </p:nvPr>
        </p:nvSpPr>
        <p:spPr/>
        <p:txBody>
          <a:bodyPr/>
          <a:p>
            <a:r>
              <a:rPr lang="en-GB"/>
              <a:t>It also refers to the cultural and social distinctions between men and women in relation to how a person‘s roles ,opportunities ,status and relationships are defined and not biologically determined </a:t>
            </a:r>
          </a:p>
          <a:p>
            <a:r>
              <a:rPr lang="en-GB"/>
              <a:t>It explains difference in the social , economic and political relations between women and men</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47" name=""/>
        <p:cNvGrpSpPr/>
        <p:nvPr/>
      </p:nvGrpSpPr>
      <p:grpSpPr>
        <a:xfrm>
          <a:off x="0" y="0"/>
          <a:ext cx="0" cy="0"/>
          <a:chOff x="0" y="0"/>
          <a:chExt cx="0" cy="0"/>
        </a:xfrm>
      </p:grpSpPr>
      <p:sp>
        <p:nvSpPr>
          <p:cNvPr id="1048682" name="Title 1"/>
          <p:cNvSpPr>
            <a:spLocks noGrp="1"/>
          </p:cNvSpPr>
          <p:nvPr>
            <p:ph type="title"/>
          </p:nvPr>
        </p:nvSpPr>
        <p:spPr/>
        <p:txBody>
          <a:bodyPr/>
          <a:p>
            <a:r>
              <a:rPr lang="en-GB"/>
              <a:t>Conn..</a:t>
            </a:r>
            <a:endParaRPr lang="en-US"/>
          </a:p>
        </p:txBody>
      </p:sp>
      <p:sp>
        <p:nvSpPr>
          <p:cNvPr id="1048683" name="Content Placeholder 2"/>
          <p:cNvSpPr>
            <a:spLocks noGrp="1"/>
          </p:cNvSpPr>
          <p:nvPr>
            <p:ph idx="1"/>
          </p:nvPr>
        </p:nvSpPr>
        <p:spPr/>
        <p:txBody>
          <a:bodyPr>
            <a:normAutofit fontScale="96875" lnSpcReduction="20000"/>
          </a:bodyPr>
          <a:p>
            <a:r>
              <a:rPr sz="3200" lang="en-GB"/>
              <a:t>Gender concerns are as a result of cultural context and socialisation in society </a:t>
            </a:r>
          </a:p>
          <a:p>
            <a:r>
              <a:rPr sz="3200" lang="en-GB"/>
              <a:t>Examples of these are:-</a:t>
            </a:r>
          </a:p>
          <a:p>
            <a:pPr indent="0" marL="0">
              <a:buNone/>
            </a:pPr>
            <a:r>
              <a:rPr sz="3200" lang="en-GB"/>
              <a:t>-preference for a boy than girl</a:t>
            </a:r>
          </a:p>
          <a:p>
            <a:pPr indent="0" marL="0">
              <a:buNone/>
            </a:pPr>
            <a:r>
              <a:rPr sz="3200" lang="en-GB"/>
              <a:t>-heir to property </a:t>
            </a:r>
          </a:p>
          <a:p>
            <a:pPr indent="0" marL="0">
              <a:buNone/>
            </a:pPr>
            <a:r>
              <a:rPr sz="3200" lang="en-GB"/>
              <a:t>-naming system</a:t>
            </a:r>
          </a:p>
          <a:p>
            <a:pPr indent="0" marL="0">
              <a:buNone/>
            </a:pPr>
            <a:r>
              <a:rPr sz="3200" lang="en-GB"/>
              <a:t>-initiation ceremonies</a:t>
            </a:r>
          </a:p>
          <a:p>
            <a:pPr indent="0" marL="0">
              <a:buNone/>
            </a:pPr>
            <a:endParaRPr sz="3200" lang="en-GB"/>
          </a:p>
          <a:p>
            <a:pPr indent="0" marL="0">
              <a:buNone/>
            </a:pPr>
            <a:endParaRPr sz="320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684" name="Title 1"/>
          <p:cNvSpPr>
            <a:spLocks noGrp="1"/>
          </p:cNvSpPr>
          <p:nvPr>
            <p:ph type="title"/>
          </p:nvPr>
        </p:nvSpPr>
        <p:spPr/>
        <p:txBody>
          <a:bodyPr/>
          <a:p>
            <a:r>
              <a:rPr lang="en-GB"/>
              <a:t>Con..</a:t>
            </a:r>
            <a:endParaRPr lang="en-US"/>
          </a:p>
        </p:txBody>
      </p:sp>
      <p:sp>
        <p:nvSpPr>
          <p:cNvPr id="1048685" name="Content Placeholder 2"/>
          <p:cNvSpPr>
            <a:spLocks noGrp="1"/>
          </p:cNvSpPr>
          <p:nvPr>
            <p:ph idx="1"/>
          </p:nvPr>
        </p:nvSpPr>
        <p:spPr/>
        <p:txBody>
          <a:bodyPr>
            <a:normAutofit/>
          </a:bodyPr>
          <a:p>
            <a:pPr indent="0" marL="0">
              <a:buNone/>
            </a:pPr>
            <a:r>
              <a:rPr sz="3200" lang="en-GB"/>
              <a:t>-marital practices</a:t>
            </a:r>
          </a:p>
          <a:p>
            <a:pPr indent="0" marL="0">
              <a:buNone/>
            </a:pPr>
            <a:r>
              <a:rPr sz="3200" lang="en-GB"/>
              <a:t>-gender based violence</a:t>
            </a:r>
          </a:p>
          <a:p>
            <a:r>
              <a:rPr sz="3200" lang="en-GB"/>
              <a:t>culturally determined gender idiologies define rights and responsibilities and what is appropriate behaviour for women and men</a:t>
            </a:r>
          </a:p>
          <a:p>
            <a:pPr indent="0" marL="0">
              <a:buNone/>
            </a:pPr>
            <a:endParaRPr sz="3200" lang="en-GB"/>
          </a:p>
          <a:p>
            <a:pPr indent="0" marL="0">
              <a:buNone/>
            </a:pPr>
            <a:endParaRPr sz="320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686" name="Title 1"/>
          <p:cNvSpPr>
            <a:spLocks noGrp="1"/>
          </p:cNvSpPr>
          <p:nvPr>
            <p:ph type="title"/>
          </p:nvPr>
        </p:nvSpPr>
        <p:spPr/>
        <p:txBody>
          <a:bodyPr/>
          <a:p>
            <a:r>
              <a:rPr lang="en-GB"/>
              <a:t>Con..</a:t>
            </a:r>
            <a:endParaRPr lang="en-US"/>
          </a:p>
        </p:txBody>
      </p:sp>
      <p:sp>
        <p:nvSpPr>
          <p:cNvPr id="1048687" name="Content Placeholder 2"/>
          <p:cNvSpPr>
            <a:spLocks noGrp="1"/>
          </p:cNvSpPr>
          <p:nvPr>
            <p:ph idx="1"/>
          </p:nvPr>
        </p:nvSpPr>
        <p:spPr/>
        <p:txBody>
          <a:bodyPr>
            <a:normAutofit/>
          </a:bodyPr>
          <a:p>
            <a:r>
              <a:rPr sz="3200" lang="en-GB"/>
              <a:t>They also infuence access to and control over resources and participation in decision making</a:t>
            </a:r>
          </a:p>
          <a:p>
            <a:r>
              <a:rPr sz="3200" lang="en-GB"/>
              <a:t>These gender idiologies often reinforce male power and the idea of women’s inferiority</a:t>
            </a:r>
          </a:p>
          <a:p>
            <a:r>
              <a:rPr sz="3200" lang="en-GB"/>
              <a:t>Culturally women were often seen as victims that needed protection</a:t>
            </a:r>
            <a:endParaRPr sz="320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07" name=""/>
        <p:cNvGrpSpPr/>
        <p:nvPr/>
      </p:nvGrpSpPr>
      <p:grpSpPr>
        <a:xfrm>
          <a:off x="0" y="0"/>
          <a:ext cx="0" cy="0"/>
          <a:chOff x="0" y="0"/>
          <a:chExt cx="0" cy="0"/>
        </a:xfrm>
      </p:grpSpPr>
      <p:sp>
        <p:nvSpPr>
          <p:cNvPr id="1048602" name="Title 1"/>
          <p:cNvSpPr>
            <a:spLocks noGrp="1"/>
          </p:cNvSpPr>
          <p:nvPr>
            <p:ph type="title"/>
          </p:nvPr>
        </p:nvSpPr>
        <p:spPr/>
        <p:txBody>
          <a:bodyPr/>
          <a:p>
            <a:r>
              <a:rPr lang="en-GB"/>
              <a:t>Gender based violence</a:t>
            </a:r>
            <a:endParaRPr lang="en-US"/>
          </a:p>
        </p:txBody>
      </p:sp>
      <p:sp>
        <p:nvSpPr>
          <p:cNvPr id="1048603" name="Content Placeholder 2"/>
          <p:cNvSpPr>
            <a:spLocks noGrp="1"/>
          </p:cNvSpPr>
          <p:nvPr>
            <p:ph idx="1"/>
          </p:nvPr>
        </p:nvSpPr>
        <p:spPr/>
        <p:txBody>
          <a:bodyPr>
            <a:normAutofit fontScale="96875" lnSpcReduction="20000"/>
          </a:bodyPr>
          <a:p>
            <a:r>
              <a:rPr sz="3200" lang="en-GB"/>
              <a:t>It’s an act that results, or is likely to result ,in physical ,sexual or psychological harm to women</a:t>
            </a:r>
          </a:p>
          <a:p>
            <a:r>
              <a:rPr sz="3200" lang="en-GB"/>
              <a:t>It includes threats of such acts , coercion or arbitrary deprivation of liberty , whether occuring in public or private life</a:t>
            </a:r>
          </a:p>
          <a:p>
            <a:r>
              <a:rPr sz="3200" lang="en-GB"/>
              <a:t>Gender based violence is violence against women based on women’s subordinate status in the society</a:t>
            </a:r>
            <a:endParaRPr sz="320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05" name=""/>
        <p:cNvGrpSpPr/>
        <p:nvPr/>
      </p:nvGrpSpPr>
      <p:grpSpPr>
        <a:xfrm>
          <a:off x="0" y="0"/>
          <a:ext cx="0" cy="0"/>
          <a:chOff x="0" y="0"/>
          <a:chExt cx="0" cy="0"/>
        </a:xfrm>
      </p:grpSpPr>
      <p:sp>
        <p:nvSpPr>
          <p:cNvPr id="1048598" name="Title 1"/>
          <p:cNvSpPr>
            <a:spLocks noGrp="1"/>
          </p:cNvSpPr>
          <p:nvPr>
            <p:ph type="title"/>
          </p:nvPr>
        </p:nvSpPr>
        <p:spPr/>
        <p:txBody>
          <a:bodyPr/>
          <a:p>
            <a:r>
              <a:rPr lang="en-GB"/>
              <a:t>Con..</a:t>
            </a:r>
            <a:endParaRPr lang="en-US"/>
          </a:p>
        </p:txBody>
      </p:sp>
      <p:sp>
        <p:nvSpPr>
          <p:cNvPr id="1048599" name="Content Placeholder 2"/>
          <p:cNvSpPr>
            <a:spLocks noGrp="1"/>
          </p:cNvSpPr>
          <p:nvPr>
            <p:ph idx="1"/>
          </p:nvPr>
        </p:nvSpPr>
        <p:spPr/>
        <p:txBody>
          <a:bodyPr>
            <a:normAutofit/>
          </a:bodyPr>
          <a:p>
            <a:r>
              <a:rPr sz="3200" lang="en-GB"/>
              <a:t>It includes any act or threat by men or male dominated institutions that inflict physical,sexual and psychological violence e.g domestic violence, sexual abuse , including rape and sexual abuse of children by family member</a:t>
            </a:r>
          </a:p>
          <a:p>
            <a:r>
              <a:rPr sz="3200" lang="en-GB"/>
              <a:t>Forced pregnancy, sexual slavery, traditional practices harmful to women like FGM, killings , throwing acid or burning women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03" name=""/>
        <p:cNvGrpSpPr/>
        <p:nvPr/>
      </p:nvGrpSpPr>
      <p:grpSpPr>
        <a:xfrm>
          <a:off x="0" y="0"/>
          <a:ext cx="0" cy="0"/>
          <a:chOff x="0" y="0"/>
          <a:chExt cx="0" cy="0"/>
        </a:xfrm>
      </p:grpSpPr>
      <p:sp>
        <p:nvSpPr>
          <p:cNvPr id="1048594" name="Title 1"/>
          <p:cNvSpPr>
            <a:spLocks noGrp="1"/>
          </p:cNvSpPr>
          <p:nvPr>
            <p:ph type="title"/>
          </p:nvPr>
        </p:nvSpPr>
        <p:spPr/>
        <p:txBody>
          <a:bodyPr/>
          <a:p>
            <a:r>
              <a:rPr lang="en-GB"/>
              <a:t>Con..</a:t>
            </a:r>
            <a:endParaRPr lang="en-US"/>
          </a:p>
        </p:txBody>
      </p:sp>
      <p:sp>
        <p:nvSpPr>
          <p:cNvPr id="1048595" name="Content Placeholder 2"/>
          <p:cNvSpPr>
            <a:spLocks noGrp="1"/>
          </p:cNvSpPr>
          <p:nvPr>
            <p:ph idx="1"/>
          </p:nvPr>
        </p:nvSpPr>
        <p:spPr/>
        <p:txBody>
          <a:bodyPr>
            <a:normAutofit/>
          </a:bodyPr>
          <a:p>
            <a:r>
              <a:rPr sz="3200" lang="en-GB"/>
              <a:t>Dowry related violence, violence in armed conflict, such as murder and emotional abuse e.g coercion and abusive language</a:t>
            </a:r>
          </a:p>
          <a:p>
            <a:r>
              <a:rPr sz="3200" lang="en-GB"/>
              <a:t>Trafficking of women and gores for prostitution, forced marriage , sexual harassment and intimidation at work are additional examples of violence against women</a:t>
            </a:r>
          </a:p>
          <a:p>
            <a:pPr indent="0" marL="0">
              <a:buNone/>
            </a:pPr>
            <a:endParaRPr sz="320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590" name="Title 1"/>
          <p:cNvSpPr>
            <a:spLocks noGrp="1"/>
          </p:cNvSpPr>
          <p:nvPr>
            <p:ph type="title"/>
          </p:nvPr>
        </p:nvSpPr>
        <p:spPr/>
        <p:txBody>
          <a:bodyPr/>
          <a:p>
            <a:r>
              <a:rPr lang="en-GB"/>
              <a:t>Conn..</a:t>
            </a:r>
            <a:endParaRPr lang="en-US"/>
          </a:p>
        </p:txBody>
      </p:sp>
      <p:sp>
        <p:nvSpPr>
          <p:cNvPr id="1048591" name="Content Placeholder 2"/>
          <p:cNvSpPr>
            <a:spLocks noGrp="1"/>
          </p:cNvSpPr>
          <p:nvPr>
            <p:ph idx="1"/>
          </p:nvPr>
        </p:nvSpPr>
        <p:spPr/>
        <p:txBody>
          <a:bodyPr>
            <a:normAutofit/>
          </a:bodyPr>
          <a:p>
            <a:r>
              <a:rPr sz="3200" lang="en-GB"/>
              <a:t>Gender violence occurs in both public and private sphere </a:t>
            </a:r>
          </a:p>
          <a:p>
            <a:r>
              <a:rPr sz="3200" lang="en-GB"/>
              <a:t>It occurs in all societies , across all social classes with women paricularly at risk from men they know such as family members or community members</a:t>
            </a:r>
          </a:p>
          <a:p>
            <a:r>
              <a:rPr sz="3200" lang="en-GB"/>
              <a:t>It occurs at levels of family , community/society and state</a:t>
            </a:r>
            <a:endParaRPr sz="320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02" name=""/>
        <p:cNvGrpSpPr/>
        <p:nvPr/>
      </p:nvGrpSpPr>
      <p:grpSpPr>
        <a:xfrm>
          <a:off x="0" y="0"/>
          <a:ext cx="0" cy="0"/>
          <a:chOff x="0" y="0"/>
          <a:chExt cx="0" cy="0"/>
        </a:xfrm>
      </p:grpSpPr>
      <p:sp>
        <p:nvSpPr>
          <p:cNvPr id="1048592" name="Title 1"/>
          <p:cNvSpPr>
            <a:spLocks noGrp="1"/>
          </p:cNvSpPr>
          <p:nvPr>
            <p:ph type="title"/>
          </p:nvPr>
        </p:nvSpPr>
        <p:spPr/>
        <p:txBody>
          <a:bodyPr/>
          <a:p>
            <a:r>
              <a:rPr lang="en-GB"/>
              <a:t>Types </a:t>
            </a:r>
            <a:endParaRPr lang="en-US"/>
          </a:p>
        </p:txBody>
      </p:sp>
      <p:sp>
        <p:nvSpPr>
          <p:cNvPr id="1048593" name="Content Placeholder 2"/>
          <p:cNvSpPr>
            <a:spLocks noGrp="1"/>
          </p:cNvSpPr>
          <p:nvPr>
            <p:ph idx="1"/>
          </p:nvPr>
        </p:nvSpPr>
        <p:spPr/>
        <p:txBody>
          <a:bodyPr>
            <a:normAutofit/>
          </a:bodyPr>
          <a:p>
            <a:r>
              <a:rPr sz="3200" lang="en-GB"/>
              <a:t>Overt physical abusev (including battering, domestic violence, sexual assault at home or work place</a:t>
            </a:r>
          </a:p>
          <a:p>
            <a:r>
              <a:rPr sz="3200" lang="en-GB"/>
              <a:t>Psychological abuse ( includes depre</a:t>
            </a:r>
            <a:r>
              <a:rPr altLang="en-GB" sz="3200" lang="en-US"/>
              <a:t>v</a:t>
            </a:r>
            <a:r>
              <a:rPr altLang="en-GB" sz="3200" lang="en-US"/>
              <a:t>i</a:t>
            </a:r>
            <a:r>
              <a:rPr altLang="en-GB" sz="3200" lang="en-US"/>
              <a:t>a</a:t>
            </a:r>
            <a:r>
              <a:rPr sz="3200" lang="en-GB"/>
              <a:t>tion of liberty , forced marriage,sexual harassment at home or in the workplace</a:t>
            </a:r>
            <a:endParaRPr altLang="en-US" lang="zh-CN"/>
          </a:p>
          <a:p>
            <a:pPr indent="0" marL="0">
              <a:buNone/>
            </a:pPr>
            <a:endParaRPr sz="320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04" name=""/>
        <p:cNvGrpSpPr/>
        <p:nvPr/>
      </p:nvGrpSpPr>
      <p:grpSpPr>
        <a:xfrm>
          <a:off x="0" y="0"/>
          <a:ext cx="0" cy="0"/>
          <a:chOff x="0" y="0"/>
          <a:chExt cx="0" cy="0"/>
        </a:xfrm>
      </p:grpSpPr>
      <p:sp>
        <p:nvSpPr>
          <p:cNvPr id="1048596" name="Title 1"/>
          <p:cNvSpPr>
            <a:spLocks noGrp="1"/>
          </p:cNvSpPr>
          <p:nvPr>
            <p:ph type="title"/>
          </p:nvPr>
        </p:nvSpPr>
        <p:spPr/>
        <p:txBody>
          <a:bodyPr/>
          <a:p>
            <a:r>
              <a:rPr lang="en-GB"/>
              <a:t>Con..</a:t>
            </a:r>
            <a:endParaRPr lang="en-US"/>
          </a:p>
        </p:txBody>
      </p:sp>
      <p:sp>
        <p:nvSpPr>
          <p:cNvPr id="1048597" name="Content Placeholder 2"/>
          <p:cNvSpPr>
            <a:spLocks noGrp="1"/>
          </p:cNvSpPr>
          <p:nvPr>
            <p:ph idx="1"/>
          </p:nvPr>
        </p:nvSpPr>
        <p:spPr/>
        <p:txBody>
          <a:bodyPr>
            <a:normAutofit/>
          </a:bodyPr>
          <a:p>
            <a:r>
              <a:rPr sz="3200" lang="en-GB"/>
              <a:t>Deprecation of resources needed for physical and psychological well being (including health care, nutrition,education, means of livehood)</a:t>
            </a:r>
          </a:p>
          <a:p>
            <a:r>
              <a:rPr sz="3200" lang="en-GB"/>
              <a:t>Treatment of women as commodities (includes trafficking in women and girls for sexual exploitation)</a:t>
            </a:r>
            <a:endParaRPr sz="320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06" name=""/>
        <p:cNvGrpSpPr/>
        <p:nvPr/>
      </p:nvGrpSpPr>
      <p:grpSpPr>
        <a:xfrm>
          <a:off x="0" y="0"/>
          <a:ext cx="0" cy="0"/>
          <a:chOff x="0" y="0"/>
          <a:chExt cx="0" cy="0"/>
        </a:xfrm>
      </p:grpSpPr>
      <p:sp>
        <p:nvSpPr>
          <p:cNvPr id="1048600" name="Title 1"/>
          <p:cNvSpPr>
            <a:spLocks noGrp="1"/>
          </p:cNvSpPr>
          <p:nvPr>
            <p:ph type="title"/>
          </p:nvPr>
        </p:nvSpPr>
        <p:spPr/>
        <p:txBody>
          <a:bodyPr/>
          <a:p>
            <a:r>
              <a:rPr lang="en-GB"/>
              <a:t>Sexual gender based violence</a:t>
            </a:r>
            <a:endParaRPr lang="en-US"/>
          </a:p>
        </p:txBody>
      </p:sp>
      <p:sp>
        <p:nvSpPr>
          <p:cNvPr id="1048601" name="Content Placeholder 2"/>
          <p:cNvSpPr>
            <a:spLocks noGrp="1"/>
          </p:cNvSpPr>
          <p:nvPr>
            <p:ph idx="1"/>
          </p:nvPr>
        </p:nvSpPr>
        <p:spPr/>
        <p:txBody>
          <a:bodyPr>
            <a:normAutofit lnSpcReduction="10000"/>
          </a:bodyPr>
          <a:p>
            <a:r>
              <a:rPr sz="3200" lang="en-GB"/>
              <a:t>Sexual violence is any Sexual act ,attempt to obtain a Sexual act , unwanted Sexual comments or advances or acts to traffic women’s sexuallity </a:t>
            </a:r>
          </a:p>
          <a:p>
            <a:r>
              <a:rPr sz="3200" lang="en-GB"/>
              <a:t>This can occur by using coercion,threats of harm or physical force /rape by any person regardless of relationship to the survivor, in any setting including and not limited to home or work place</a:t>
            </a:r>
            <a:endParaRPr sz="320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12" name=""/>
        <p:cNvGrpSpPr/>
        <p:nvPr/>
      </p:nvGrpSpPr>
      <p:grpSpPr>
        <a:xfrm>
          <a:off x="0" y="0"/>
          <a:ext cx="0" cy="0"/>
          <a:chOff x="0" y="0"/>
          <a:chExt cx="0" cy="0"/>
        </a:xfrm>
      </p:grpSpPr>
      <p:sp>
        <p:nvSpPr>
          <p:cNvPr id="1048612" name="Title 1"/>
          <p:cNvSpPr>
            <a:spLocks noGrp="1"/>
          </p:cNvSpPr>
          <p:nvPr>
            <p:ph type="title"/>
          </p:nvPr>
        </p:nvSpPr>
        <p:spPr/>
        <p:txBody>
          <a:bodyPr/>
          <a:p>
            <a:r>
              <a:rPr lang="en-GB"/>
              <a:t>SEX</a:t>
            </a:r>
            <a:endParaRPr lang="en-US"/>
          </a:p>
        </p:txBody>
      </p:sp>
      <p:sp>
        <p:nvSpPr>
          <p:cNvPr id="1048613" name="Content Placeholder 2"/>
          <p:cNvSpPr>
            <a:spLocks noGrp="1"/>
          </p:cNvSpPr>
          <p:nvPr>
            <p:ph idx="1"/>
          </p:nvPr>
        </p:nvSpPr>
        <p:spPr/>
        <p:txBody>
          <a:bodyPr/>
          <a:p>
            <a:r>
              <a:rPr lang="en-GB"/>
              <a:t>Refers to the biological and physiological differences between males and females as determined by nature </a:t>
            </a:r>
          </a:p>
          <a:p>
            <a:r>
              <a:rPr lang="en-GB"/>
              <a:t>It’s God given ,universal and nonchangeable</a:t>
            </a:r>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688" name="Title 1"/>
          <p:cNvSpPr>
            <a:spLocks noGrp="1"/>
          </p:cNvSpPr>
          <p:nvPr>
            <p:ph type="title"/>
          </p:nvPr>
        </p:nvSpPr>
        <p:spPr/>
        <p:txBody>
          <a:bodyPr/>
          <a:p>
            <a:r>
              <a:rPr lang="en-GB"/>
              <a:t>Con.</a:t>
            </a:r>
            <a:endParaRPr lang="en-US"/>
          </a:p>
        </p:txBody>
      </p:sp>
      <p:sp>
        <p:nvSpPr>
          <p:cNvPr id="1048689" name="Content Placeholder 2"/>
          <p:cNvSpPr>
            <a:spLocks noGrp="1"/>
          </p:cNvSpPr>
          <p:nvPr>
            <p:ph idx="1"/>
          </p:nvPr>
        </p:nvSpPr>
        <p:spPr/>
        <p:txBody>
          <a:bodyPr>
            <a:normAutofit/>
          </a:bodyPr>
          <a:p>
            <a:r>
              <a:rPr sz="3200" lang="en-GB"/>
              <a:t>The use of physical violence or psychological pressure to compel a person to participate in a sexual act against their will, whether or not the sexual act is consummated</a:t>
            </a:r>
            <a:endParaRPr sz="320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690" name="Title 1"/>
          <p:cNvSpPr>
            <a:spLocks noGrp="1"/>
          </p:cNvSpPr>
          <p:nvPr>
            <p:ph type="title"/>
          </p:nvPr>
        </p:nvSpPr>
        <p:spPr/>
        <p:txBody>
          <a:bodyPr/>
          <a:p>
            <a:r>
              <a:rPr lang="en-GB"/>
              <a:t>Con..</a:t>
            </a:r>
            <a:endParaRPr lang="en-US"/>
          </a:p>
        </p:txBody>
      </p:sp>
      <p:sp>
        <p:nvSpPr>
          <p:cNvPr id="1048691" name="Content Placeholder 2"/>
          <p:cNvSpPr>
            <a:spLocks noGrp="1"/>
          </p:cNvSpPr>
          <p:nvPr>
            <p:ph idx="1"/>
          </p:nvPr>
        </p:nvSpPr>
        <p:spPr/>
        <p:txBody>
          <a:bodyPr>
            <a:normAutofit/>
          </a:bodyPr>
          <a:p>
            <a:r>
              <a:rPr sz="3200" lang="en-GB"/>
              <a:t>A sexual act (whether attempted or consummated ) involving a person who does not understand the nature or significance of the act ,or of refusing ,or of indicating his or he refusal to participate in the act e.g because of disability or because of the effect of alcohol or other substances , intimidation or pressure</a:t>
            </a:r>
          </a:p>
          <a:p>
            <a:r>
              <a:rPr sz="3200" lang="en-GB"/>
              <a:t>Abusive sexual contact (WHO , 2003)</a:t>
            </a:r>
            <a:endParaRPr sz="3200"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692" name="Title 1"/>
          <p:cNvSpPr>
            <a:spLocks noGrp="1"/>
          </p:cNvSpPr>
          <p:nvPr>
            <p:ph type="title"/>
          </p:nvPr>
        </p:nvSpPr>
        <p:spPr/>
        <p:txBody>
          <a:bodyPr/>
          <a:p>
            <a:r>
              <a:rPr lang="en-GB"/>
              <a:t>Men commonly experienced sexual violence</a:t>
            </a:r>
            <a:endParaRPr lang="en-US"/>
          </a:p>
        </p:txBody>
      </p:sp>
      <p:sp>
        <p:nvSpPr>
          <p:cNvPr id="1048693" name="Content Placeholder 2"/>
          <p:cNvSpPr>
            <a:spLocks noGrp="1"/>
          </p:cNvSpPr>
          <p:nvPr>
            <p:ph idx="1"/>
          </p:nvPr>
        </p:nvSpPr>
        <p:spPr/>
        <p:txBody>
          <a:bodyPr>
            <a:normAutofit/>
          </a:bodyPr>
          <a:p>
            <a:r>
              <a:rPr sz="3200" lang="en-GB"/>
              <a:t>Receptive anal intercourse</a:t>
            </a:r>
          </a:p>
          <a:p>
            <a:r>
              <a:rPr sz="3200" lang="en-GB"/>
              <a:t>Forced ma</a:t>
            </a:r>
            <a:r>
              <a:rPr altLang="en-GB" sz="3200" lang="en-US"/>
              <a:t>s</a:t>
            </a:r>
            <a:r>
              <a:rPr altLang="en-GB" sz="3200" lang="en-US"/>
              <a:t>t</a:t>
            </a:r>
            <a:r>
              <a:rPr altLang="en-GB" sz="3200" lang="en-US"/>
              <a:t>u</a:t>
            </a:r>
            <a:r>
              <a:rPr altLang="en-GB" sz="3200" lang="en-US"/>
              <a:t>r</a:t>
            </a:r>
            <a:r>
              <a:rPr altLang="en-GB" sz="3200" lang="en-US"/>
              <a:t>b</a:t>
            </a:r>
            <a:r>
              <a:rPr altLang="en-GB" sz="3200" lang="en-US"/>
              <a:t>a</a:t>
            </a:r>
            <a:r>
              <a:rPr sz="3200" lang="en-GB"/>
              <a:t>tion of the perpetrator</a:t>
            </a:r>
            <a:endParaRPr altLang="en-US" lang="zh-CN"/>
          </a:p>
          <a:p>
            <a:r>
              <a:rPr sz="3200" lang="en-GB"/>
              <a:t>Receptive oral sex</a:t>
            </a:r>
          </a:p>
          <a:p>
            <a:r>
              <a:rPr sz="3200" lang="en-GB"/>
              <a:t>Forced ma</a:t>
            </a:r>
            <a:r>
              <a:rPr altLang="en-GB" sz="3200" lang="en-US"/>
              <a:t>s</a:t>
            </a:r>
            <a:r>
              <a:rPr altLang="en-GB" sz="3200" lang="en-US"/>
              <a:t>t</a:t>
            </a:r>
            <a:r>
              <a:rPr altLang="en-GB" sz="3200" lang="en-US"/>
              <a:t>u</a:t>
            </a:r>
            <a:r>
              <a:rPr altLang="en-GB" sz="3200" lang="en-US"/>
              <a:t>r</a:t>
            </a:r>
            <a:r>
              <a:rPr altLang="en-GB" sz="3200" lang="en-US"/>
              <a:t>b</a:t>
            </a:r>
            <a:r>
              <a:rPr altLang="en-GB" sz="3200" lang="en-US"/>
              <a:t>a</a:t>
            </a:r>
            <a:r>
              <a:rPr altLang="en-GB" sz="3200" lang="en-US"/>
              <a:t>t</a:t>
            </a:r>
            <a:r>
              <a:rPr sz="3200" lang="en-GB"/>
              <a:t>ion of the victim</a:t>
            </a:r>
            <a:endParaRPr sz="320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694" name="Title 1"/>
          <p:cNvSpPr>
            <a:spLocks noGrp="1"/>
          </p:cNvSpPr>
          <p:nvPr>
            <p:ph type="title"/>
          </p:nvPr>
        </p:nvSpPr>
        <p:spPr/>
        <p:txBody>
          <a:bodyPr/>
          <a:p>
            <a:r>
              <a:rPr lang="en-GB"/>
              <a:t>Types of sexual violence</a:t>
            </a:r>
            <a:endParaRPr lang="en-US"/>
          </a:p>
        </p:txBody>
      </p:sp>
      <p:sp>
        <p:nvSpPr>
          <p:cNvPr id="1048695" name="Content Placeholder 2"/>
          <p:cNvSpPr>
            <a:spLocks noGrp="1"/>
          </p:cNvSpPr>
          <p:nvPr>
            <p:ph idx="1"/>
          </p:nvPr>
        </p:nvSpPr>
        <p:spPr/>
        <p:txBody>
          <a:bodyPr>
            <a:normAutofit/>
          </a:bodyPr>
          <a:p>
            <a:r>
              <a:rPr sz="3200" lang="en-GB"/>
              <a:t>These are adopted from the sexual offences act , 2006</a:t>
            </a:r>
          </a:p>
          <a:p>
            <a:r>
              <a:rPr sz="3200" lang="en-GB"/>
              <a:t>Rape</a:t>
            </a:r>
          </a:p>
          <a:p>
            <a:r>
              <a:rPr sz="3200" lang="en-GB"/>
              <a:t>Sexual assault</a:t>
            </a:r>
          </a:p>
          <a:p>
            <a:r>
              <a:rPr sz="3200" lang="en-GB"/>
              <a:t>Compelled or indecent acts</a:t>
            </a:r>
            <a:endParaRPr sz="320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696" name="Title 1"/>
          <p:cNvSpPr>
            <a:spLocks noGrp="1"/>
          </p:cNvSpPr>
          <p:nvPr>
            <p:ph type="title"/>
          </p:nvPr>
        </p:nvSpPr>
        <p:spPr/>
        <p:txBody>
          <a:bodyPr/>
          <a:p>
            <a:r>
              <a:rPr lang="en-GB"/>
              <a:t>Con..</a:t>
            </a:r>
            <a:endParaRPr lang="en-US"/>
          </a:p>
        </p:txBody>
      </p:sp>
      <p:sp>
        <p:nvSpPr>
          <p:cNvPr id="1048697" name="Content Placeholder 2"/>
          <p:cNvSpPr>
            <a:spLocks noGrp="1"/>
          </p:cNvSpPr>
          <p:nvPr>
            <p:ph idx="1"/>
          </p:nvPr>
        </p:nvSpPr>
        <p:spPr/>
        <p:txBody>
          <a:bodyPr>
            <a:normAutofit/>
          </a:bodyPr>
          <a:p>
            <a:r>
              <a:rPr sz="3200" lang="en-GB"/>
              <a:t>D</a:t>
            </a:r>
            <a:r>
              <a:rPr altLang="en-GB" sz="3200" lang="en-US"/>
              <a:t>e</a:t>
            </a:r>
            <a:r>
              <a:rPr altLang="en-GB" sz="3200" lang="en-US"/>
              <a:t>f</a:t>
            </a:r>
            <a:r>
              <a:rPr altLang="en-GB" sz="3200" lang="en-US"/>
              <a:t>i</a:t>
            </a:r>
            <a:r>
              <a:rPr sz="3200" lang="en-GB"/>
              <a:t>lement</a:t>
            </a:r>
            <a:endParaRPr altLang="en-US" lang="zh-CN"/>
          </a:p>
          <a:p>
            <a:r>
              <a:rPr sz="3200" lang="en-GB"/>
              <a:t>Incest</a:t>
            </a:r>
          </a:p>
          <a:p>
            <a:r>
              <a:rPr sz="3200" lang="en-GB"/>
              <a:t>Child trafficking</a:t>
            </a:r>
          </a:p>
          <a:p>
            <a:r>
              <a:rPr sz="3200" lang="en-GB"/>
              <a:t>Child sex tourism</a:t>
            </a:r>
          </a:p>
          <a:p>
            <a:r>
              <a:rPr sz="3200" lang="en-GB"/>
              <a:t>Child prostitution</a:t>
            </a:r>
            <a:endParaRPr sz="3200"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698" name="Title 1"/>
          <p:cNvSpPr>
            <a:spLocks noGrp="1"/>
          </p:cNvSpPr>
          <p:nvPr>
            <p:ph type="title"/>
          </p:nvPr>
        </p:nvSpPr>
        <p:spPr/>
        <p:txBody>
          <a:bodyPr/>
          <a:p>
            <a:r>
              <a:rPr lang="en-GB"/>
              <a:t>Con..</a:t>
            </a:r>
            <a:endParaRPr lang="en-US"/>
          </a:p>
        </p:txBody>
      </p:sp>
      <p:sp>
        <p:nvSpPr>
          <p:cNvPr id="1048699" name="Content Placeholder 2"/>
          <p:cNvSpPr>
            <a:spLocks noGrp="1"/>
          </p:cNvSpPr>
          <p:nvPr>
            <p:ph idx="1"/>
          </p:nvPr>
        </p:nvSpPr>
        <p:spPr/>
        <p:txBody>
          <a:bodyPr>
            <a:normAutofit/>
          </a:bodyPr>
          <a:p>
            <a:r>
              <a:rPr sz="3200" lang="en-GB"/>
              <a:t>Child pornography</a:t>
            </a:r>
          </a:p>
          <a:p>
            <a:r>
              <a:rPr sz="3200" lang="en-GB"/>
              <a:t>Exploitation of prostitution</a:t>
            </a:r>
          </a:p>
          <a:p>
            <a:r>
              <a:rPr sz="3200" lang="en-GB"/>
              <a:t>Trafficking for sexual exploitation</a:t>
            </a:r>
          </a:p>
          <a:p>
            <a:r>
              <a:rPr sz="3200" lang="en-GB"/>
              <a:t>Prostitution with persons with disabilities </a:t>
            </a:r>
          </a:p>
          <a:p>
            <a:pPr indent="0" marL="0">
              <a:buNone/>
            </a:pPr>
            <a:endParaRPr sz="320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700" name="Title 1"/>
          <p:cNvSpPr>
            <a:spLocks noGrp="1"/>
          </p:cNvSpPr>
          <p:nvPr>
            <p:ph type="title"/>
          </p:nvPr>
        </p:nvSpPr>
        <p:spPr/>
        <p:txBody>
          <a:bodyPr/>
          <a:p>
            <a:r>
              <a:rPr lang="en-GB"/>
              <a:t>Con..</a:t>
            </a:r>
            <a:endParaRPr lang="en-US"/>
          </a:p>
        </p:txBody>
      </p:sp>
      <p:sp>
        <p:nvSpPr>
          <p:cNvPr id="1048701" name="Content Placeholder 2"/>
          <p:cNvSpPr>
            <a:spLocks noGrp="1"/>
          </p:cNvSpPr>
          <p:nvPr>
            <p:ph idx="1"/>
          </p:nvPr>
        </p:nvSpPr>
        <p:spPr/>
        <p:txBody>
          <a:bodyPr>
            <a:normAutofit/>
          </a:bodyPr>
          <a:p>
            <a:r>
              <a:rPr sz="3200" lang="en-GB"/>
              <a:t>Sexual offence relating to positions of authority and persons in positions of trust</a:t>
            </a:r>
          </a:p>
          <a:p>
            <a:r>
              <a:rPr sz="3200" lang="en-GB"/>
              <a:t>Administering substance with intent</a:t>
            </a:r>
          </a:p>
          <a:p>
            <a:r>
              <a:rPr sz="3200" lang="en-GB"/>
              <a:t>Not disclosing conviction of sexual offences</a:t>
            </a:r>
            <a:endParaRPr sz="3200"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702" name="Title 1"/>
          <p:cNvSpPr>
            <a:spLocks noGrp="1"/>
          </p:cNvSpPr>
          <p:nvPr>
            <p:ph type="title"/>
          </p:nvPr>
        </p:nvSpPr>
        <p:spPr/>
        <p:txBody>
          <a:bodyPr/>
          <a:p>
            <a:r>
              <a:rPr lang="en-GB"/>
              <a:t>Section 3 (1) rape</a:t>
            </a:r>
            <a:endParaRPr lang="en-US"/>
          </a:p>
        </p:txBody>
      </p:sp>
      <p:sp>
        <p:nvSpPr>
          <p:cNvPr id="1048703" name="Content Placeholder 2"/>
          <p:cNvSpPr>
            <a:spLocks noGrp="1"/>
          </p:cNvSpPr>
          <p:nvPr>
            <p:ph idx="1"/>
          </p:nvPr>
        </p:nvSpPr>
        <p:spPr/>
        <p:txBody>
          <a:bodyPr>
            <a:normAutofit/>
          </a:bodyPr>
          <a:p>
            <a:r>
              <a:rPr sz="3200" lang="en-GB"/>
              <a:t>A person commits the offence termed rape if : </a:t>
            </a:r>
          </a:p>
          <a:p>
            <a:pPr>
              <a:buFontTx/>
              <a:buChar char="-"/>
            </a:pPr>
            <a:r>
              <a:rPr sz="3200" lang="en-GB"/>
              <a:t>He /she intentionally and unlawfully commits an act which causes penetration with his or her genital organs </a:t>
            </a:r>
          </a:p>
          <a:p>
            <a:pPr>
              <a:buFontTx/>
              <a:buChar char="-"/>
            </a:pPr>
            <a:r>
              <a:rPr sz="3200" lang="en-GB"/>
              <a:t>The other person does not consent to the penetrat</a:t>
            </a:r>
            <a:r>
              <a:rPr altLang="en-GB" sz="3200" lang="en-US"/>
              <a:t>i</a:t>
            </a:r>
            <a:r>
              <a:rPr altLang="en-GB" sz="3200" lang="en-US"/>
              <a:t>o</a:t>
            </a:r>
            <a:r>
              <a:rPr altLang="en-GB" sz="3200" lang="en-US"/>
              <a:t>n</a:t>
            </a:r>
            <a:endParaRPr altLang="en-US" lang="zh-CN"/>
          </a:p>
          <a:p>
            <a:pPr>
              <a:buFontTx/>
              <a:buChar char="-"/>
            </a:pPr>
            <a:r>
              <a:rPr sz="3200" lang="en-GB"/>
              <a:t>The consent is obtained by force or by threats or intimidation of any kind</a:t>
            </a:r>
            <a:endParaRPr sz="320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704" name="Title 1"/>
          <p:cNvSpPr>
            <a:spLocks noGrp="1"/>
          </p:cNvSpPr>
          <p:nvPr>
            <p:ph type="title"/>
          </p:nvPr>
        </p:nvSpPr>
        <p:spPr/>
        <p:txBody>
          <a:bodyPr/>
          <a:p>
            <a:r>
              <a:rPr lang="en-GB"/>
              <a:t>Section 4 attempted rape </a:t>
            </a:r>
            <a:endParaRPr lang="en-US"/>
          </a:p>
        </p:txBody>
      </p:sp>
      <p:sp>
        <p:nvSpPr>
          <p:cNvPr id="1048705" name="Content Placeholder 2"/>
          <p:cNvSpPr>
            <a:spLocks noGrp="1"/>
          </p:cNvSpPr>
          <p:nvPr>
            <p:ph idx="1"/>
          </p:nvPr>
        </p:nvSpPr>
        <p:spPr/>
        <p:txBody>
          <a:bodyPr>
            <a:normAutofit/>
          </a:bodyPr>
          <a:p>
            <a:r>
              <a:rPr sz="3200" lang="en-GB"/>
              <a:t>Any person who attempts to unlawfully and intentionally commit an act which causes penetrative with his or her genital organs is guilty of the offence of attempted rape</a:t>
            </a:r>
            <a:endParaRPr sz="3200"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706" name="Title 1"/>
          <p:cNvSpPr>
            <a:spLocks noGrp="1"/>
          </p:cNvSpPr>
          <p:nvPr>
            <p:ph type="title"/>
          </p:nvPr>
        </p:nvSpPr>
        <p:spPr/>
        <p:txBody>
          <a:bodyPr/>
          <a:p>
            <a:r>
              <a:rPr lang="en-GB"/>
              <a:t>Section 5 sexual assault </a:t>
            </a:r>
            <a:br>
              <a:rPr lang="en-GB"/>
            </a:br>
            <a:endParaRPr lang="en-US"/>
          </a:p>
        </p:txBody>
      </p:sp>
      <p:sp>
        <p:nvSpPr>
          <p:cNvPr id="1048707" name="Content Placeholder 2"/>
          <p:cNvSpPr>
            <a:spLocks noGrp="1"/>
          </p:cNvSpPr>
          <p:nvPr>
            <p:ph idx="1"/>
          </p:nvPr>
        </p:nvSpPr>
        <p:spPr/>
        <p:txBody>
          <a:bodyPr>
            <a:normAutofit fontScale="77778" lnSpcReduction="20000"/>
          </a:bodyPr>
          <a:p>
            <a:r>
              <a:rPr sz="3600" lang="en-GB"/>
              <a:t>Any person who unlawfully :</a:t>
            </a:r>
          </a:p>
          <a:p>
            <a:pPr indent="0" marL="0">
              <a:buNone/>
            </a:pPr>
            <a:r>
              <a:rPr sz="3600" lang="en-GB"/>
              <a:t>a)penetrates the genital organs of another person with –</a:t>
            </a:r>
          </a:p>
          <a:p>
            <a:pPr indent="0" marL="0">
              <a:buNone/>
            </a:pPr>
            <a:r>
              <a:rPr sz="3600" lang="en-GB"/>
              <a:t>i)Any part of the body of another or that person ;or </a:t>
            </a:r>
          </a:p>
          <a:p>
            <a:pPr indent="0" marL="0">
              <a:buNone/>
            </a:pPr>
            <a:r>
              <a:rPr sz="3600" lang="en-GB"/>
              <a:t>ii) An object manipulated by another or that person except where such penetration is carried out for proper and professional hygienic or medical purposes</a:t>
            </a:r>
          </a:p>
          <a:p>
            <a:pPr indent="0" marL="0">
              <a:buNone/>
            </a:pPr>
            <a:r>
              <a:rPr sz="3600" lang="en-GB"/>
              <a:t>b) Manipulates any part of his or her body or the body of another person so as to cause penetration  of the genital organ into or by any part of the other persons body is guilty of sexual offence</a:t>
            </a:r>
          </a:p>
          <a:p>
            <a:pPr indent="0" marL="0">
              <a:buNone/>
            </a:pPr>
            <a:endParaRPr sz="3600" lang="en-GB"/>
          </a:p>
          <a:p>
            <a:pPr indent="0" marL="0">
              <a:buNone/>
            </a:pPr>
            <a:endParaRPr sz="3600" lang="en-GB"/>
          </a:p>
          <a:p>
            <a:pPr indent="0" marL="0">
              <a:buNone/>
            </a:pPr>
            <a:endParaRPr sz="360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13" name=""/>
        <p:cNvGrpSpPr/>
        <p:nvPr/>
      </p:nvGrpSpPr>
      <p:grpSpPr>
        <a:xfrm>
          <a:off x="0" y="0"/>
          <a:ext cx="0" cy="0"/>
          <a:chOff x="0" y="0"/>
          <a:chExt cx="0" cy="0"/>
        </a:xfrm>
      </p:grpSpPr>
      <p:sp>
        <p:nvSpPr>
          <p:cNvPr id="1048614" name="Title 1"/>
          <p:cNvSpPr>
            <a:spLocks noGrp="1"/>
          </p:cNvSpPr>
          <p:nvPr>
            <p:ph type="title"/>
          </p:nvPr>
        </p:nvSpPr>
        <p:spPr/>
        <p:txBody>
          <a:bodyPr/>
          <a:p>
            <a:r>
              <a:rPr lang="en-GB"/>
              <a:t>DIFFERENCE BETWEEN GENDER AND SEX</a:t>
            </a:r>
            <a:endParaRPr lang="en-US"/>
          </a:p>
        </p:txBody>
      </p:sp>
      <p:sp>
        <p:nvSpPr>
          <p:cNvPr id="1048615" name="Content Placeholder 2"/>
          <p:cNvSpPr>
            <a:spLocks noGrp="1"/>
          </p:cNvSpPr>
          <p:nvPr>
            <p:ph idx="1"/>
          </p:nvPr>
        </p:nvSpPr>
        <p:spPr/>
        <p:txBody>
          <a:bodyPr/>
          <a:p>
            <a:r>
              <a:rPr lang="en-GB"/>
              <a:t>Gender is social –cultural perception </a:t>
            </a:r>
          </a:p>
          <a:p>
            <a:r>
              <a:rPr lang="en-GB"/>
              <a:t>Differentiates roles ,attributes and responsibilities of men and women </a:t>
            </a:r>
          </a:p>
          <a:p>
            <a:r>
              <a:rPr b="1" lang="en-GB"/>
              <a:t>SEX</a:t>
            </a:r>
          </a:p>
          <a:p>
            <a:r>
              <a:rPr b="1" lang="en-GB"/>
              <a:t>Is </a:t>
            </a:r>
            <a:r>
              <a:rPr lang="en-GB"/>
              <a:t>biologically</a:t>
            </a:r>
            <a:r>
              <a:rPr b="1" lang="en-GB"/>
              <a:t> </a:t>
            </a:r>
            <a:r>
              <a:rPr lang="en-GB"/>
              <a:t>determined</a:t>
            </a:r>
            <a:r>
              <a:rPr b="1" lang="en-GB"/>
              <a:t> </a:t>
            </a:r>
          </a:p>
          <a:p>
            <a:r>
              <a:rPr lang="en-GB"/>
              <a:t>Attributes are natural , universal and cannot be changed</a:t>
            </a:r>
          </a:p>
          <a:p>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708" name="Title 1"/>
          <p:cNvSpPr>
            <a:spLocks noGrp="1"/>
          </p:cNvSpPr>
          <p:nvPr>
            <p:ph type="title"/>
          </p:nvPr>
        </p:nvSpPr>
        <p:spPr/>
        <p:txBody>
          <a:bodyPr/>
          <a:p>
            <a:r>
              <a:rPr lang="en-GB"/>
              <a:t>Section 6 compelled or indecent acts</a:t>
            </a:r>
            <a:endParaRPr lang="en-US"/>
          </a:p>
        </p:txBody>
      </p:sp>
      <p:sp>
        <p:nvSpPr>
          <p:cNvPr id="1048709" name="Content Placeholder 2"/>
          <p:cNvSpPr>
            <a:spLocks noGrp="1"/>
          </p:cNvSpPr>
          <p:nvPr>
            <p:ph idx="1"/>
          </p:nvPr>
        </p:nvSpPr>
        <p:spPr/>
        <p:txBody>
          <a:bodyPr>
            <a:normAutofit fontScale="96875" lnSpcReduction="20000"/>
          </a:bodyPr>
          <a:p>
            <a:r>
              <a:rPr sz="3200" lang="en-GB"/>
              <a:t>A person , who intentionally or unlawfully compels , induces or causes another person to engage in an indecent act with </a:t>
            </a:r>
          </a:p>
          <a:p>
            <a:pPr indent="0" marL="0">
              <a:buNone/>
            </a:pPr>
            <a:r>
              <a:rPr sz="3200" lang="en-GB"/>
              <a:t>a)The person compelling , inducing or causing the other person to engage in the act </a:t>
            </a:r>
          </a:p>
          <a:p>
            <a:pPr indent="0" marL="0">
              <a:buNone/>
            </a:pPr>
            <a:r>
              <a:rPr sz="3200" lang="en-GB"/>
              <a:t>b) A third person</a:t>
            </a:r>
          </a:p>
          <a:p>
            <a:pPr indent="0" marL="0">
              <a:buNone/>
            </a:pPr>
            <a:r>
              <a:rPr sz="3200" lang="en-GB"/>
              <a:t>c) That other person himself or herself ; or </a:t>
            </a:r>
            <a:endParaRPr sz="320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710" name="Title 1"/>
          <p:cNvSpPr>
            <a:spLocks noGrp="1"/>
          </p:cNvSpPr>
          <p:nvPr>
            <p:ph type="title"/>
          </p:nvPr>
        </p:nvSpPr>
        <p:spPr/>
        <p:txBody>
          <a:bodyPr/>
          <a:p>
            <a:r>
              <a:rPr lang="en-GB"/>
              <a:t>Con..</a:t>
            </a:r>
            <a:endParaRPr lang="en-US"/>
          </a:p>
        </p:txBody>
      </p:sp>
      <p:sp>
        <p:nvSpPr>
          <p:cNvPr id="1048711" name="Content Placeholder 2"/>
          <p:cNvSpPr>
            <a:spLocks noGrp="1"/>
          </p:cNvSpPr>
          <p:nvPr>
            <p:ph idx="1"/>
          </p:nvPr>
        </p:nvSpPr>
        <p:spPr>
          <a:xfrm>
            <a:off x="581192" y="2180496"/>
            <a:ext cx="11029615" cy="3678303"/>
          </a:xfrm>
        </p:spPr>
        <p:txBody>
          <a:bodyPr>
            <a:normAutofit/>
          </a:bodyPr>
          <a:p>
            <a:pPr indent="0" marL="0">
              <a:buNone/>
            </a:pPr>
            <a:r>
              <a:rPr sz="3200" lang="en-GB"/>
              <a:t>d) An act , including any part of the body of an animal , in circumstances where that other person </a:t>
            </a:r>
          </a:p>
          <a:p>
            <a:pPr indent="-571500" marL="571500">
              <a:buAutoNum type="romanLcParenR"/>
            </a:pPr>
            <a:r>
              <a:rPr sz="3200" lang="en-GB"/>
              <a:t>Would otherwise not have committed or allowed the indecent act; or </a:t>
            </a:r>
          </a:p>
          <a:p>
            <a:pPr indent="-571500" marL="571500">
              <a:buAutoNum type="romanLcParenR"/>
            </a:pPr>
            <a:r>
              <a:rPr sz="3200" lang="en-GB"/>
              <a:t>Is incapable in law of appreciating the nature of an indecent act, is guilty of an offence</a:t>
            </a:r>
            <a:endParaRPr sz="320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712" name="Title 1"/>
          <p:cNvSpPr>
            <a:spLocks noGrp="1"/>
          </p:cNvSpPr>
          <p:nvPr>
            <p:ph type="title"/>
          </p:nvPr>
        </p:nvSpPr>
        <p:spPr/>
        <p:txBody>
          <a:bodyPr/>
          <a:p>
            <a:r>
              <a:rPr lang="en-GB"/>
              <a:t>Section 8</a:t>
            </a:r>
            <a:r>
              <a:rPr altLang="en-GB" lang="en-US"/>
              <a:t> </a:t>
            </a:r>
            <a:r>
              <a:rPr altLang="en-GB" lang="en-US"/>
              <a:t>:</a:t>
            </a:r>
            <a:r>
              <a:rPr altLang="en-GB" lang="en-US"/>
              <a:t> </a:t>
            </a:r>
            <a:r>
              <a:rPr altLang="en-GB" lang="en-US"/>
              <a:t>d</a:t>
            </a:r>
            <a:r>
              <a:rPr altLang="en-GB" lang="en-US"/>
              <a:t>e</a:t>
            </a:r>
            <a:r>
              <a:rPr altLang="en-GB" lang="en-US"/>
              <a:t>f</a:t>
            </a:r>
            <a:r>
              <a:rPr altLang="en-GB" lang="en-US"/>
              <a:t>i</a:t>
            </a:r>
            <a:r>
              <a:rPr altLang="en-GB" lang="en-US"/>
              <a:t>l</a:t>
            </a:r>
            <a:r>
              <a:rPr altLang="en-GB" lang="en-US"/>
              <a:t>e</a:t>
            </a:r>
            <a:r>
              <a:rPr altLang="en-GB" lang="en-US"/>
              <a:t>m</a:t>
            </a:r>
            <a:r>
              <a:rPr altLang="en-GB" lang="en-US"/>
              <a:t>e</a:t>
            </a:r>
            <a:r>
              <a:rPr altLang="en-GB" lang="en-US"/>
              <a:t>n</a:t>
            </a:r>
            <a:r>
              <a:rPr altLang="en-GB" lang="en-US"/>
              <a:t>t</a:t>
            </a:r>
            <a:endParaRPr lang="en-US"/>
          </a:p>
        </p:txBody>
      </p:sp>
      <p:sp>
        <p:nvSpPr>
          <p:cNvPr id="1048713" name="Content Placeholder 2"/>
          <p:cNvSpPr>
            <a:spLocks noGrp="1"/>
          </p:cNvSpPr>
          <p:nvPr>
            <p:ph idx="1"/>
          </p:nvPr>
        </p:nvSpPr>
        <p:spPr/>
        <p:txBody>
          <a:bodyPr>
            <a:normAutofit/>
          </a:bodyPr>
          <a:p>
            <a:r>
              <a:rPr sz="3200" lang="en-GB"/>
              <a:t>A person who commits an act which causes penetrative with a child is guilty of defilement</a:t>
            </a:r>
          </a:p>
          <a:p>
            <a:r>
              <a:rPr sz="3200" lang="en-GB"/>
              <a:t>A person who commits an offence of defilement with a child aged 11 years or below shall upon conviction be sentenced to imprisonment for life</a:t>
            </a:r>
          </a:p>
          <a:p>
            <a:pPr indent="0" marL="0">
              <a:buNone/>
            </a:pPr>
            <a:endParaRPr sz="320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714" name="Title 1"/>
          <p:cNvSpPr>
            <a:spLocks noGrp="1"/>
          </p:cNvSpPr>
          <p:nvPr>
            <p:ph type="title"/>
          </p:nvPr>
        </p:nvSpPr>
        <p:spPr/>
        <p:txBody>
          <a:bodyPr/>
          <a:p>
            <a:r>
              <a:rPr lang="en-GB"/>
              <a:t>Con..</a:t>
            </a:r>
            <a:endParaRPr lang="en-US"/>
          </a:p>
        </p:txBody>
      </p:sp>
      <p:sp>
        <p:nvSpPr>
          <p:cNvPr id="1048715" name="Content Placeholder 2"/>
          <p:cNvSpPr>
            <a:spLocks noGrp="1"/>
          </p:cNvSpPr>
          <p:nvPr>
            <p:ph idx="1"/>
          </p:nvPr>
        </p:nvSpPr>
        <p:spPr/>
        <p:txBody>
          <a:bodyPr>
            <a:normAutofit fontScale="96875" lnSpcReduction="20000"/>
          </a:bodyPr>
          <a:p>
            <a:r>
              <a:rPr sz="3200" lang="en-GB"/>
              <a:t>A person who commits an offence of defile mentioned with a child between age of 12 and 15 years is liable upon conviction to imprisonment for a term of not less than twenty years</a:t>
            </a:r>
          </a:p>
          <a:p>
            <a:r>
              <a:rPr sz="3200" lang="en-GB"/>
              <a:t>A person who commits an offence of defilement with a child between the age of 16 to 18 years is liable upon conviction to imprisonment for a term of not less than fifteen years</a:t>
            </a:r>
            <a:endParaRPr sz="320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716" name="Title 1"/>
          <p:cNvSpPr>
            <a:spLocks noGrp="1"/>
          </p:cNvSpPr>
          <p:nvPr>
            <p:ph type="title"/>
          </p:nvPr>
        </p:nvSpPr>
        <p:spPr/>
        <p:txBody>
          <a:bodyPr/>
          <a:p>
            <a:r>
              <a:rPr lang="en-GB"/>
              <a:t>Section 9 attempted defilement</a:t>
            </a:r>
            <a:endParaRPr lang="en-US"/>
          </a:p>
        </p:txBody>
      </p:sp>
      <p:sp>
        <p:nvSpPr>
          <p:cNvPr id="1048717" name="Content Placeholder 2"/>
          <p:cNvSpPr>
            <a:spLocks noGrp="1"/>
          </p:cNvSpPr>
          <p:nvPr>
            <p:ph idx="1"/>
          </p:nvPr>
        </p:nvSpPr>
        <p:spPr/>
        <p:txBody>
          <a:bodyPr>
            <a:normAutofit/>
          </a:bodyPr>
          <a:p>
            <a:r>
              <a:rPr sz="3200" lang="en-GB"/>
              <a:t>A person who attempts to commit an act which would cause penetrat</a:t>
            </a:r>
            <a:r>
              <a:rPr altLang="en-GB" sz="3200" lang="en-US"/>
              <a:t>i</a:t>
            </a:r>
            <a:r>
              <a:rPr altLang="en-GB" sz="3200" lang="en-US"/>
              <a:t>o</a:t>
            </a:r>
            <a:r>
              <a:rPr altLang="en-GB" sz="3200" lang="en-US"/>
              <a:t>n</a:t>
            </a:r>
            <a:r>
              <a:rPr sz="3200" lang="en-GB"/>
              <a:t> with a child is guilty of defilement</a:t>
            </a:r>
            <a:endParaRPr sz="320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718" name="Title 1"/>
          <p:cNvSpPr>
            <a:spLocks noGrp="1"/>
          </p:cNvSpPr>
          <p:nvPr>
            <p:ph type="title"/>
          </p:nvPr>
        </p:nvSpPr>
        <p:spPr/>
        <p:txBody>
          <a:bodyPr/>
          <a:p>
            <a:r>
              <a:rPr lang="en-GB"/>
              <a:t>Section 12 promotion of sexual offences with a child</a:t>
            </a:r>
            <a:endParaRPr lang="en-US"/>
          </a:p>
        </p:txBody>
      </p:sp>
      <p:sp>
        <p:nvSpPr>
          <p:cNvPr id="1048719" name="Content Placeholder 2"/>
          <p:cNvSpPr>
            <a:spLocks noGrp="1"/>
          </p:cNvSpPr>
          <p:nvPr>
            <p:ph idx="1"/>
          </p:nvPr>
        </p:nvSpPr>
        <p:spPr/>
        <p:txBody>
          <a:bodyPr>
            <a:normAutofit fontScale="96875" lnSpcReduction="20000"/>
          </a:bodyPr>
          <a:p>
            <a:r>
              <a:rPr sz="3200" lang="en-GB"/>
              <a:t>A person who:</a:t>
            </a:r>
          </a:p>
          <a:p>
            <a:pPr indent="-514350" marL="514350">
              <a:buAutoNum type="alphaLcParenR"/>
            </a:pPr>
            <a:r>
              <a:rPr sz="3200" lang="en-GB"/>
              <a:t>Manufacturers  or distributes any article that promotes or is intended to promote a sexual offence with a child ;or</a:t>
            </a:r>
          </a:p>
          <a:p>
            <a:pPr indent="-514350" marL="514350">
              <a:buAutoNum type="alphaLcParenR"/>
            </a:pPr>
            <a:r>
              <a:rPr sz="3200" lang="en-GB"/>
              <a:t>Who supplies or displays to a child any article which is intended to be used in the performance of  a sexual act with the intention of encouraging or enabling that child</a:t>
            </a:r>
            <a:endParaRPr sz="320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720" name="Title 1"/>
          <p:cNvSpPr>
            <a:spLocks noGrp="1"/>
          </p:cNvSpPr>
          <p:nvPr>
            <p:ph type="title"/>
          </p:nvPr>
        </p:nvSpPr>
        <p:spPr/>
        <p:txBody>
          <a:bodyPr/>
          <a:p>
            <a:r>
              <a:rPr lang="en-GB"/>
              <a:t>Con..</a:t>
            </a:r>
            <a:endParaRPr lang="en-US"/>
          </a:p>
        </p:txBody>
      </p:sp>
      <p:sp>
        <p:nvSpPr>
          <p:cNvPr id="1048721" name="Content Placeholder 2"/>
          <p:cNvSpPr>
            <a:spLocks noGrp="1"/>
          </p:cNvSpPr>
          <p:nvPr>
            <p:ph idx="1"/>
          </p:nvPr>
        </p:nvSpPr>
        <p:spPr/>
        <p:txBody>
          <a:bodyPr>
            <a:normAutofit/>
          </a:bodyPr>
          <a:p>
            <a:pPr indent="0" marL="0">
              <a:buNone/>
            </a:pPr>
            <a:r>
              <a:rPr sz="3200" lang="en-GB"/>
              <a:t>To perform such sexual act is guilty of the offence and should be imprisoned for not less than 5 years</a:t>
            </a:r>
            <a:endParaRPr sz="320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722" name="Title 1"/>
          <p:cNvSpPr>
            <a:spLocks noGrp="1"/>
          </p:cNvSpPr>
          <p:nvPr>
            <p:ph type="title"/>
          </p:nvPr>
        </p:nvSpPr>
        <p:spPr/>
        <p:txBody>
          <a:bodyPr/>
          <a:p>
            <a:r>
              <a:rPr lang="en-GB"/>
              <a:t>Section 20 (1) incest by male persons</a:t>
            </a:r>
            <a:endParaRPr lang="en-US"/>
          </a:p>
        </p:txBody>
      </p:sp>
      <p:sp>
        <p:nvSpPr>
          <p:cNvPr id="1048723" name="Content Placeholder 2"/>
          <p:cNvSpPr>
            <a:spLocks noGrp="1"/>
          </p:cNvSpPr>
          <p:nvPr>
            <p:ph idx="1"/>
          </p:nvPr>
        </p:nvSpPr>
        <p:spPr/>
        <p:txBody>
          <a:bodyPr>
            <a:normAutofit/>
          </a:bodyPr>
          <a:p>
            <a:r>
              <a:rPr sz="3200" lang="en-GB"/>
              <a:t>Any male person who commits an indecent act or which causes penetrati</a:t>
            </a:r>
            <a:r>
              <a:rPr altLang="en-GB" sz="3200" lang="en-US"/>
              <a:t>o</a:t>
            </a:r>
            <a:r>
              <a:rPr altLang="en-GB" sz="3200" lang="en-US"/>
              <a:t>n</a:t>
            </a:r>
            <a:r>
              <a:rPr sz="3200" lang="en-GB"/>
              <a:t> with a female person who is to his knowledge his daughter , granddaughter,sister, mother ,ni</a:t>
            </a:r>
            <a:r>
              <a:rPr altLang="en-GB" sz="3200" lang="en-US"/>
              <a:t>e</a:t>
            </a:r>
            <a:r>
              <a:rPr altLang="en-GB" sz="3200" lang="en-US"/>
              <a:t>c</a:t>
            </a:r>
            <a:r>
              <a:rPr sz="3200" lang="en-GB"/>
              <a:t>e ,aunt or grandmother is guilty of incest and is liable to imprisonment for a term not less than 10 years</a:t>
            </a:r>
            <a:endParaRPr sz="320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724" name="Title 1"/>
          <p:cNvSpPr>
            <a:spLocks noGrp="1"/>
          </p:cNvSpPr>
          <p:nvPr>
            <p:ph type="title"/>
          </p:nvPr>
        </p:nvSpPr>
        <p:spPr/>
        <p:txBody>
          <a:bodyPr/>
          <a:p>
            <a:r>
              <a:rPr lang="en-GB"/>
              <a:t>Con..</a:t>
            </a:r>
            <a:endParaRPr lang="en-US"/>
          </a:p>
        </p:txBody>
      </p:sp>
      <p:sp>
        <p:nvSpPr>
          <p:cNvPr id="1048725" name="Content Placeholder 2"/>
          <p:cNvSpPr>
            <a:spLocks noGrp="1"/>
          </p:cNvSpPr>
          <p:nvPr>
            <p:ph idx="1"/>
          </p:nvPr>
        </p:nvSpPr>
        <p:spPr/>
        <p:txBody>
          <a:bodyPr>
            <a:normAutofit/>
          </a:bodyPr>
          <a:p>
            <a:r>
              <a:rPr sz="3200" lang="en-GB"/>
              <a:t>If it’s alleged and proved that the female is under the age 18 , the accused person shall be liable to imprisonment for life and it shall be immaterial that the act which causes penetrative or indecent act was obtained with the consent of the female person</a:t>
            </a:r>
          </a:p>
          <a:p>
            <a:r>
              <a:rPr sz="3200" lang="en-GB"/>
              <a:t>Section 21 (1) incest by female persons –section 20 shall apply</a:t>
            </a:r>
            <a:endParaRPr sz="320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726" name="Title 1"/>
          <p:cNvSpPr>
            <a:spLocks noGrp="1"/>
          </p:cNvSpPr>
          <p:nvPr>
            <p:ph type="title"/>
          </p:nvPr>
        </p:nvSpPr>
        <p:spPr/>
        <p:txBody>
          <a:bodyPr/>
          <a:p>
            <a:r>
              <a:rPr lang="en-GB"/>
              <a:t>Section 23 (1)sexual harrassment</a:t>
            </a:r>
            <a:endParaRPr lang="en-US"/>
          </a:p>
        </p:txBody>
      </p:sp>
      <p:sp>
        <p:nvSpPr>
          <p:cNvPr id="1048727" name="Content Placeholder 2"/>
          <p:cNvSpPr>
            <a:spLocks noGrp="1"/>
          </p:cNvSpPr>
          <p:nvPr>
            <p:ph idx="1"/>
          </p:nvPr>
        </p:nvSpPr>
        <p:spPr/>
        <p:txBody>
          <a:bodyPr>
            <a:normAutofit/>
          </a:bodyPr>
          <a:p>
            <a:r>
              <a:rPr sz="3200" lang="en-GB"/>
              <a:t>Any person in a position of authority or holding a public office who persistently makes any sexual  advances or requests , which he /she knows or has reasonable grounds to know are unwelcome is guilty of sexual harassment</a:t>
            </a:r>
            <a:endParaRPr sz="320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616" name="Title 1"/>
          <p:cNvSpPr>
            <a:spLocks noGrp="1"/>
          </p:cNvSpPr>
          <p:nvPr>
            <p:ph type="title"/>
          </p:nvPr>
        </p:nvSpPr>
        <p:spPr/>
        <p:txBody>
          <a:bodyPr/>
          <a:p>
            <a:r>
              <a:rPr lang="en-GB"/>
              <a:t>GENDER SENSITIVITY</a:t>
            </a:r>
            <a:endParaRPr lang="en-US"/>
          </a:p>
        </p:txBody>
      </p:sp>
      <p:sp>
        <p:nvSpPr>
          <p:cNvPr id="1048617" name="Content Placeholder 2"/>
          <p:cNvSpPr>
            <a:spLocks noGrp="1"/>
          </p:cNvSpPr>
          <p:nvPr>
            <p:ph idx="1"/>
          </p:nvPr>
        </p:nvSpPr>
        <p:spPr/>
        <p:txBody>
          <a:bodyPr/>
          <a:p>
            <a:r>
              <a:rPr lang="en-GB"/>
              <a:t>This is the ability to perceive existing gender differences ,issues and equalities, and incorporate these into strategies and actions</a:t>
            </a:r>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728" name="Title 1"/>
          <p:cNvSpPr>
            <a:spLocks noGrp="1"/>
          </p:cNvSpPr>
          <p:nvPr>
            <p:ph type="title"/>
          </p:nvPr>
        </p:nvSpPr>
        <p:spPr/>
        <p:txBody>
          <a:bodyPr/>
          <a:p>
            <a:r>
              <a:rPr lang="en-GB"/>
              <a:t>Other sexual offences include</a:t>
            </a:r>
            <a:endParaRPr lang="en-US"/>
          </a:p>
        </p:txBody>
      </p:sp>
      <p:sp>
        <p:nvSpPr>
          <p:cNvPr id="1048729" name="Content Placeholder 2"/>
          <p:cNvSpPr>
            <a:spLocks noGrp="1"/>
          </p:cNvSpPr>
          <p:nvPr>
            <p:ph idx="1"/>
          </p:nvPr>
        </p:nvSpPr>
        <p:spPr/>
        <p:txBody>
          <a:bodyPr>
            <a:normAutofit fontScale="96875" lnSpcReduction="10000"/>
          </a:bodyPr>
          <a:p>
            <a:r>
              <a:rPr sz="3200" lang="en-GB"/>
              <a:t>Gang rape </a:t>
            </a:r>
          </a:p>
          <a:p>
            <a:r>
              <a:rPr sz="3200" lang="en-GB"/>
              <a:t>Indecent act with a child or adult </a:t>
            </a:r>
          </a:p>
          <a:p>
            <a:r>
              <a:rPr sz="3200" lang="en-GB"/>
              <a:t>Child trafficking</a:t>
            </a:r>
          </a:p>
          <a:p>
            <a:r>
              <a:rPr sz="3200" lang="en-GB"/>
              <a:t>Child sex tourism</a:t>
            </a:r>
          </a:p>
          <a:p>
            <a:r>
              <a:rPr sz="3200" lang="en-GB"/>
              <a:t>Child prostitution</a:t>
            </a:r>
          </a:p>
          <a:p>
            <a:r>
              <a:rPr sz="3200" lang="en-GB"/>
              <a:t>Child ponography</a:t>
            </a:r>
            <a:endParaRPr sz="320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730" name="Title 1"/>
          <p:cNvSpPr>
            <a:spLocks noGrp="1"/>
          </p:cNvSpPr>
          <p:nvPr>
            <p:ph type="title"/>
          </p:nvPr>
        </p:nvSpPr>
        <p:spPr/>
        <p:txBody>
          <a:bodyPr/>
          <a:p>
            <a:r>
              <a:rPr lang="en-GB"/>
              <a:t>Con..</a:t>
            </a:r>
            <a:endParaRPr lang="en-US"/>
          </a:p>
        </p:txBody>
      </p:sp>
      <p:sp>
        <p:nvSpPr>
          <p:cNvPr id="1048731" name="Content Placeholder 2"/>
          <p:cNvSpPr>
            <a:spLocks noGrp="1"/>
          </p:cNvSpPr>
          <p:nvPr>
            <p:ph idx="1"/>
          </p:nvPr>
        </p:nvSpPr>
        <p:spPr/>
        <p:txBody>
          <a:bodyPr>
            <a:normAutofit/>
          </a:bodyPr>
          <a:p>
            <a:r>
              <a:rPr sz="3200" lang="en-GB"/>
              <a:t>Exploitation of prostitution</a:t>
            </a:r>
          </a:p>
          <a:p>
            <a:r>
              <a:rPr sz="3200" lang="en-GB"/>
              <a:t>Trafficking for sexual exploitation</a:t>
            </a:r>
          </a:p>
          <a:p>
            <a:r>
              <a:rPr sz="3200" lang="en-GB"/>
              <a:t>Prostitution with persons with disabilities</a:t>
            </a:r>
          </a:p>
          <a:p>
            <a:r>
              <a:rPr sz="3200" lang="en-GB"/>
              <a:t>Sexual offence relating to position of authority and persons in positions of trust</a:t>
            </a:r>
            <a:endParaRPr sz="320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732" name="Title 1"/>
          <p:cNvSpPr>
            <a:spLocks noGrp="1"/>
          </p:cNvSpPr>
          <p:nvPr>
            <p:ph type="title"/>
          </p:nvPr>
        </p:nvSpPr>
        <p:spPr/>
        <p:txBody>
          <a:bodyPr/>
          <a:p>
            <a:r>
              <a:rPr lang="en-GB"/>
              <a:t>Con..</a:t>
            </a:r>
            <a:endParaRPr lang="en-US"/>
          </a:p>
        </p:txBody>
      </p:sp>
      <p:sp>
        <p:nvSpPr>
          <p:cNvPr id="1048733" name="Content Placeholder 2"/>
          <p:cNvSpPr>
            <a:spLocks noGrp="1"/>
          </p:cNvSpPr>
          <p:nvPr>
            <p:ph idx="1"/>
          </p:nvPr>
        </p:nvSpPr>
        <p:spPr/>
        <p:txBody>
          <a:bodyPr>
            <a:normAutofit/>
          </a:bodyPr>
          <a:p>
            <a:r>
              <a:rPr sz="3200" lang="en-GB"/>
              <a:t>Deliberately transmitting HIV or any life threatening STIS</a:t>
            </a:r>
          </a:p>
          <a:p>
            <a:r>
              <a:rPr sz="3200" lang="en-GB"/>
              <a:t>Administering substance with intent</a:t>
            </a:r>
          </a:p>
          <a:p>
            <a:r>
              <a:rPr sz="3200" lang="en-GB"/>
              <a:t>Not disclosing conviction of sexual offences</a:t>
            </a:r>
          </a:p>
          <a:p>
            <a:endParaRPr sz="320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734" name="Title 1"/>
          <p:cNvSpPr>
            <a:spLocks noGrp="1"/>
          </p:cNvSpPr>
          <p:nvPr>
            <p:ph type="title"/>
          </p:nvPr>
        </p:nvSpPr>
        <p:spPr/>
        <p:txBody>
          <a:bodyPr/>
          <a:p>
            <a:r>
              <a:rPr lang="en-GB"/>
              <a:t>EFFECTS </a:t>
            </a:r>
            <a:endParaRPr lang="en-US"/>
          </a:p>
        </p:txBody>
      </p:sp>
      <p:sp>
        <p:nvSpPr>
          <p:cNvPr id="1048735" name="Content Placeholder 2"/>
          <p:cNvSpPr>
            <a:spLocks noGrp="1"/>
          </p:cNvSpPr>
          <p:nvPr>
            <p:ph idx="1"/>
          </p:nvPr>
        </p:nvSpPr>
        <p:spPr/>
        <p:txBody>
          <a:bodyPr>
            <a:normAutofit fontScale="97222" lnSpcReduction="20000"/>
          </a:bodyPr>
          <a:p>
            <a:pPr indent="0" marL="0">
              <a:buNone/>
            </a:pPr>
            <a:r>
              <a:rPr b="1" sz="3600" lang="en-GB"/>
              <a:t>Physical complains </a:t>
            </a:r>
          </a:p>
          <a:p>
            <a:pPr indent="0" marL="0">
              <a:buNone/>
            </a:pPr>
            <a:r>
              <a:rPr b="1" sz="3600" lang="en-GB"/>
              <a:t>-</a:t>
            </a:r>
            <a:r>
              <a:rPr sz="3600" lang="en-GB"/>
              <a:t>injury , abdominal pain ,pain during intercoarse, nausea, headache, back pain, painful shoulders , social problems</a:t>
            </a:r>
          </a:p>
          <a:p>
            <a:pPr indent="0" marL="0">
              <a:buNone/>
            </a:pPr>
            <a:r>
              <a:rPr sz="3600" lang="en-GB"/>
              <a:t>-have little confidence in other people</a:t>
            </a:r>
          </a:p>
          <a:p>
            <a:pPr indent="0" marL="0">
              <a:buNone/>
            </a:pPr>
            <a:r>
              <a:rPr sz="3600" lang="en-GB"/>
              <a:t>-fear of loss of control in relationship</a:t>
            </a:r>
          </a:p>
          <a:p>
            <a:pPr indent="0" marL="0">
              <a:buNone/>
            </a:pPr>
            <a:endParaRPr b="1" sz="360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736" name="Title 1"/>
          <p:cNvSpPr>
            <a:spLocks noGrp="1"/>
          </p:cNvSpPr>
          <p:nvPr>
            <p:ph type="title"/>
          </p:nvPr>
        </p:nvSpPr>
        <p:spPr/>
        <p:txBody>
          <a:bodyPr/>
          <a:p>
            <a:r>
              <a:rPr lang="en-GB"/>
              <a:t>Con..</a:t>
            </a:r>
            <a:endParaRPr lang="en-US"/>
          </a:p>
        </p:txBody>
      </p:sp>
      <p:sp>
        <p:nvSpPr>
          <p:cNvPr id="1048737" name="Content Placeholder 2"/>
          <p:cNvSpPr>
            <a:spLocks noGrp="1"/>
          </p:cNvSpPr>
          <p:nvPr>
            <p:ph idx="1"/>
          </p:nvPr>
        </p:nvSpPr>
        <p:spPr/>
        <p:txBody>
          <a:bodyPr>
            <a:normAutofit lnSpcReduction="10000"/>
          </a:bodyPr>
          <a:p>
            <a:pPr indent="0" marL="0">
              <a:buNone/>
            </a:pPr>
            <a:r>
              <a:rPr b="1" sz="3600" lang="en-GB"/>
              <a:t>Psychological problems </a:t>
            </a:r>
          </a:p>
          <a:p>
            <a:pPr indent="0" marL="0">
              <a:buNone/>
            </a:pPr>
            <a:r>
              <a:rPr sz="3600" lang="en-GB"/>
              <a:t>-fears , panic attacks , sleeping problems , nightmares, irritability, outbursts of anger and sudden shock reactions when being touched</a:t>
            </a:r>
          </a:p>
          <a:p>
            <a:pPr indent="0" marL="0">
              <a:buNone/>
            </a:pPr>
            <a:r>
              <a:rPr sz="3600" lang="en-GB"/>
              <a:t>-little confidence, and self respect and respect for once on body may  change</a:t>
            </a:r>
            <a:endParaRPr sz="360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738" name="Title 1"/>
          <p:cNvSpPr>
            <a:spLocks noGrp="1"/>
          </p:cNvSpPr>
          <p:nvPr>
            <p:ph type="title"/>
          </p:nvPr>
        </p:nvSpPr>
        <p:spPr/>
        <p:txBody>
          <a:bodyPr/>
          <a:p>
            <a:r>
              <a:rPr lang="en-GB"/>
              <a:t>Con..</a:t>
            </a:r>
            <a:endParaRPr lang="en-US"/>
          </a:p>
        </p:txBody>
      </p:sp>
      <p:sp>
        <p:nvSpPr>
          <p:cNvPr id="1048739" name="Content Placeholder 2"/>
          <p:cNvSpPr>
            <a:spLocks noGrp="1"/>
          </p:cNvSpPr>
          <p:nvPr>
            <p:ph idx="1"/>
          </p:nvPr>
        </p:nvSpPr>
        <p:spPr/>
        <p:txBody>
          <a:bodyPr>
            <a:normAutofit/>
          </a:bodyPr>
          <a:p>
            <a:r>
              <a:rPr b="1" sz="3600" lang="en-GB"/>
              <a:t>Sexual problems</a:t>
            </a:r>
          </a:p>
          <a:p>
            <a:pPr indent="0" marL="0">
              <a:buNone/>
            </a:pPr>
            <a:r>
              <a:rPr b="1" sz="3600" lang="en-GB"/>
              <a:t>-</a:t>
            </a:r>
            <a:r>
              <a:rPr sz="3600" lang="en-GB"/>
              <a:t>during coitus  problems often  occur –memories of the abuse</a:t>
            </a:r>
          </a:p>
          <a:p>
            <a:pPr indent="0" marL="0">
              <a:buNone/>
            </a:pPr>
            <a:r>
              <a:rPr b="1" sz="3600" lang="en-GB"/>
              <a:t>-</a:t>
            </a:r>
            <a:r>
              <a:rPr sz="3600" lang="en-GB"/>
              <a:t>pain on coitus or problem with orgasm</a:t>
            </a:r>
            <a:endParaRPr b="1" sz="360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740" name="Title 1"/>
          <p:cNvSpPr>
            <a:spLocks noGrp="1"/>
          </p:cNvSpPr>
          <p:nvPr>
            <p:ph type="title"/>
          </p:nvPr>
        </p:nvSpPr>
        <p:spPr/>
        <p:txBody>
          <a:bodyPr/>
          <a:p>
            <a:r>
              <a:rPr lang="en-GB"/>
              <a:t>Consequences </a:t>
            </a:r>
            <a:endParaRPr lang="en-US"/>
          </a:p>
        </p:txBody>
      </p:sp>
      <p:sp>
        <p:nvSpPr>
          <p:cNvPr id="1048741" name="Content Placeholder 2"/>
          <p:cNvSpPr>
            <a:spLocks noGrp="1"/>
          </p:cNvSpPr>
          <p:nvPr>
            <p:ph idx="1"/>
          </p:nvPr>
        </p:nvSpPr>
        <p:spPr/>
        <p:txBody>
          <a:bodyPr>
            <a:normAutofit fontScale="96875" lnSpcReduction="10000"/>
          </a:bodyPr>
          <a:p>
            <a:r>
              <a:rPr sz="3200" lang="en-GB"/>
              <a:t>Pregnancy</a:t>
            </a:r>
          </a:p>
          <a:p>
            <a:r>
              <a:rPr sz="3200" lang="en-GB"/>
              <a:t>STI/HIVAIDS</a:t>
            </a:r>
          </a:p>
          <a:p>
            <a:r>
              <a:rPr sz="3200" lang="en-GB"/>
              <a:t>Post traumatic syndrome</a:t>
            </a:r>
          </a:p>
          <a:p>
            <a:r>
              <a:rPr sz="3200" lang="en-GB"/>
              <a:t>Over irritation </a:t>
            </a:r>
          </a:p>
          <a:p>
            <a:r>
              <a:rPr sz="3200" lang="en-GB"/>
              <a:t>Depression</a:t>
            </a:r>
          </a:p>
          <a:p>
            <a:r>
              <a:rPr sz="3200" lang="en-GB"/>
              <a:t>Suicidal tendencies</a:t>
            </a:r>
            <a:endParaRPr sz="320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742" name="Title 1"/>
          <p:cNvSpPr>
            <a:spLocks noGrp="1"/>
          </p:cNvSpPr>
          <p:nvPr>
            <p:ph type="title"/>
          </p:nvPr>
        </p:nvSpPr>
        <p:spPr/>
        <p:txBody>
          <a:bodyPr/>
          <a:p>
            <a:r>
              <a:rPr lang="en-GB"/>
              <a:t>Con..</a:t>
            </a:r>
            <a:endParaRPr lang="en-US"/>
          </a:p>
        </p:txBody>
      </p:sp>
      <p:sp>
        <p:nvSpPr>
          <p:cNvPr id="1048743" name="Content Placeholder 2"/>
          <p:cNvSpPr>
            <a:spLocks noGrp="1"/>
          </p:cNvSpPr>
          <p:nvPr>
            <p:ph idx="1"/>
          </p:nvPr>
        </p:nvSpPr>
        <p:spPr/>
        <p:txBody>
          <a:bodyPr>
            <a:normAutofit/>
          </a:bodyPr>
          <a:p>
            <a:r>
              <a:rPr sz="3200" lang="en-GB"/>
              <a:t>Disability</a:t>
            </a:r>
          </a:p>
          <a:p>
            <a:r>
              <a:rPr sz="3200" lang="en-GB"/>
              <a:t>Various chronic pain syndromes</a:t>
            </a:r>
          </a:p>
          <a:p>
            <a:r>
              <a:rPr sz="3200" lang="en-GB"/>
              <a:t>Chronic illnesses such as hypertension</a:t>
            </a:r>
          </a:p>
          <a:p>
            <a:r>
              <a:rPr sz="3200" lang="en-GB"/>
              <a:t>Addiction to alcohol and other substances </a:t>
            </a:r>
            <a:endParaRPr sz="320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744" name="Title 1"/>
          <p:cNvSpPr>
            <a:spLocks noGrp="1"/>
          </p:cNvSpPr>
          <p:nvPr>
            <p:ph type="title"/>
          </p:nvPr>
        </p:nvSpPr>
        <p:spPr/>
        <p:txBody>
          <a:bodyPr/>
          <a:p>
            <a:r>
              <a:rPr lang="en-GB"/>
              <a:t>Con..</a:t>
            </a:r>
            <a:endParaRPr lang="en-US"/>
          </a:p>
        </p:txBody>
      </p:sp>
      <p:sp>
        <p:nvSpPr>
          <p:cNvPr id="1048745" name="Content Placeholder 2"/>
          <p:cNvSpPr>
            <a:spLocks noGrp="1"/>
          </p:cNvSpPr>
          <p:nvPr>
            <p:ph idx="1"/>
          </p:nvPr>
        </p:nvSpPr>
        <p:spPr/>
        <p:txBody>
          <a:bodyPr>
            <a:normAutofit fontScale="96875" lnSpcReduction="10000"/>
          </a:bodyPr>
          <a:p>
            <a:r>
              <a:rPr sz="3200" lang="en-GB"/>
              <a:t>Excessive work or sports </a:t>
            </a:r>
          </a:p>
          <a:p>
            <a:r>
              <a:rPr sz="3200" lang="en-GB"/>
              <a:t>Prostitution</a:t>
            </a:r>
          </a:p>
          <a:p>
            <a:r>
              <a:rPr sz="3200" lang="en-GB"/>
              <a:t>Low self esteem</a:t>
            </a:r>
          </a:p>
          <a:p>
            <a:r>
              <a:rPr sz="3200" lang="en-GB"/>
              <a:t>Broken families </a:t>
            </a:r>
          </a:p>
          <a:p>
            <a:r>
              <a:rPr sz="3200" lang="en-GB"/>
              <a:t>Poor emotional development in children</a:t>
            </a:r>
          </a:p>
          <a:p>
            <a:r>
              <a:rPr sz="3200" lang="en-GB"/>
              <a:t>death</a:t>
            </a:r>
          </a:p>
          <a:p>
            <a:endParaRPr sz="320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746" name="Title 1"/>
          <p:cNvSpPr>
            <a:spLocks noGrp="1"/>
          </p:cNvSpPr>
          <p:nvPr>
            <p:ph type="title"/>
          </p:nvPr>
        </p:nvSpPr>
        <p:spPr/>
        <p:txBody>
          <a:bodyPr/>
          <a:p>
            <a:r>
              <a:rPr lang="en-GB"/>
              <a:t>Management</a:t>
            </a:r>
            <a:endParaRPr lang="en-US"/>
          </a:p>
        </p:txBody>
      </p:sp>
      <p:sp>
        <p:nvSpPr>
          <p:cNvPr id="1048747" name="Content Placeholder 2"/>
          <p:cNvSpPr>
            <a:spLocks noGrp="1"/>
          </p:cNvSpPr>
          <p:nvPr>
            <p:ph idx="1"/>
          </p:nvPr>
        </p:nvSpPr>
        <p:spPr/>
        <p:txBody>
          <a:bodyPr>
            <a:normAutofit/>
          </a:bodyPr>
          <a:p>
            <a:r>
              <a:rPr sz="3200" lang="en-GB"/>
              <a:t>Clean and treat physical injuries</a:t>
            </a:r>
          </a:p>
          <a:p>
            <a:r>
              <a:rPr sz="3200" lang="en-GB"/>
              <a:t>Suture clean wounds within 24 hours</a:t>
            </a:r>
          </a:p>
          <a:p>
            <a:r>
              <a:rPr sz="3200" lang="en-GB"/>
              <a:t>Do not suture dirty wounds </a:t>
            </a:r>
          </a:p>
          <a:p>
            <a:r>
              <a:rPr sz="3200" lang="en-GB"/>
              <a:t>Give appropriate antibiotics</a:t>
            </a:r>
          </a:p>
          <a:p>
            <a:r>
              <a:rPr sz="3200" lang="en-GB"/>
              <a:t>Give post exposure prophylaxis for HIV within 72 hours</a:t>
            </a:r>
            <a:endParaRPr sz="320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215" name=""/>
        <p:cNvGrpSpPr/>
        <p:nvPr/>
      </p:nvGrpSpPr>
      <p:grpSpPr>
        <a:xfrm>
          <a:off x="0" y="0"/>
          <a:ext cx="0" cy="0"/>
          <a:chOff x="0" y="0"/>
          <a:chExt cx="0" cy="0"/>
        </a:xfrm>
      </p:grpSpPr>
      <p:sp>
        <p:nvSpPr>
          <p:cNvPr id="1048618" name="Title 1"/>
          <p:cNvSpPr>
            <a:spLocks noGrp="1"/>
          </p:cNvSpPr>
          <p:nvPr>
            <p:ph type="title"/>
          </p:nvPr>
        </p:nvSpPr>
        <p:spPr/>
        <p:txBody>
          <a:bodyPr/>
          <a:p>
            <a:r>
              <a:rPr lang="en-GB"/>
              <a:t>Gender discrimination</a:t>
            </a:r>
            <a:endParaRPr lang="en-US"/>
          </a:p>
        </p:txBody>
      </p:sp>
      <p:sp>
        <p:nvSpPr>
          <p:cNvPr id="1048619" name="Content Placeholder 2"/>
          <p:cNvSpPr>
            <a:spLocks noGrp="1"/>
          </p:cNvSpPr>
          <p:nvPr>
            <p:ph idx="1"/>
          </p:nvPr>
        </p:nvSpPr>
        <p:spPr/>
        <p:txBody>
          <a:bodyPr>
            <a:normAutofit/>
          </a:bodyPr>
          <a:p>
            <a:r>
              <a:rPr sz="3200" lang="en-GB">
                <a:latin typeface="Times New Roman" panose="020F0502020204030204" pitchFamily="34" charset="0"/>
              </a:rPr>
              <a:t>The systematic ,unfavourable treatment of individuals on the basis of their gender ,which denies them rights ,opportunity or resources </a:t>
            </a:r>
          </a:p>
          <a:p>
            <a:r>
              <a:rPr sz="3200" lang="en-GB">
                <a:latin typeface="Times New Roman" panose="020F0502020204030204" pitchFamily="34" charset="0"/>
              </a:rPr>
              <a:t>Sometimes it can lead to son preference, expressed in sex selective abortion or female feticide</a:t>
            </a:r>
          </a:p>
          <a:p>
            <a:endParaRPr sz="3200" lang="en-US">
              <a:latin typeface="Times New Roman" panose="020F0502020204030204" pitchFamily="34"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748" name="Title 1"/>
          <p:cNvSpPr>
            <a:spLocks noGrp="1"/>
          </p:cNvSpPr>
          <p:nvPr>
            <p:ph type="title"/>
          </p:nvPr>
        </p:nvSpPr>
        <p:spPr/>
        <p:txBody>
          <a:bodyPr/>
          <a:p>
            <a:r>
              <a:rPr lang="en-GB"/>
              <a:t>Con..</a:t>
            </a:r>
            <a:endParaRPr lang="en-US"/>
          </a:p>
        </p:txBody>
      </p:sp>
      <p:sp>
        <p:nvSpPr>
          <p:cNvPr id="1048749" name="Content Placeholder 2"/>
          <p:cNvSpPr>
            <a:spLocks noGrp="1"/>
          </p:cNvSpPr>
          <p:nvPr>
            <p:ph idx="1"/>
          </p:nvPr>
        </p:nvSpPr>
        <p:spPr/>
        <p:txBody>
          <a:bodyPr>
            <a:normAutofit/>
          </a:bodyPr>
          <a:p>
            <a:r>
              <a:rPr sz="3200" lang="en-GB"/>
              <a:t>Counselling for HIV testing </a:t>
            </a:r>
          </a:p>
          <a:p>
            <a:r>
              <a:rPr sz="3200" lang="en-GB"/>
              <a:t>Give emergency contraceptives to prevent pregnancy within 72 hours if the woman is not on contraceptives</a:t>
            </a:r>
          </a:p>
          <a:p>
            <a:r>
              <a:rPr sz="3200" lang="en-GB"/>
              <a:t>Emergency contraceptives are given to all girls who have started menstruation or shows secondary sexual characteristics </a:t>
            </a:r>
            <a:endParaRPr sz="3200"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750" name="Title 1"/>
          <p:cNvSpPr>
            <a:spLocks noGrp="1"/>
          </p:cNvSpPr>
          <p:nvPr>
            <p:ph type="title"/>
          </p:nvPr>
        </p:nvSpPr>
        <p:spPr/>
        <p:txBody>
          <a:bodyPr/>
          <a:p>
            <a:r>
              <a:rPr lang="en-GB"/>
              <a:t>Con..</a:t>
            </a:r>
            <a:endParaRPr lang="en-US"/>
          </a:p>
        </p:txBody>
      </p:sp>
      <p:sp>
        <p:nvSpPr>
          <p:cNvPr id="1048751" name="Content Placeholder 2"/>
          <p:cNvSpPr>
            <a:spLocks noGrp="1"/>
          </p:cNvSpPr>
          <p:nvPr>
            <p:ph idx="1"/>
          </p:nvPr>
        </p:nvSpPr>
        <p:spPr/>
        <p:txBody>
          <a:bodyPr>
            <a:normAutofit/>
          </a:bodyPr>
          <a:p>
            <a:r>
              <a:rPr sz="3200" lang="en-GB"/>
              <a:t>Pregnancy test should be done before administering the emergency pill</a:t>
            </a:r>
          </a:p>
          <a:p>
            <a:r>
              <a:rPr sz="3200" lang="en-GB"/>
              <a:t>Reproductive tract infecting prophylaxis be given within 24 hours</a:t>
            </a:r>
          </a:p>
          <a:p>
            <a:r>
              <a:rPr sz="3200" lang="en-GB"/>
              <a:t>Give hepatitis B vaccine </a:t>
            </a:r>
          </a:p>
          <a:p>
            <a:r>
              <a:rPr sz="3200" lang="en-GB"/>
              <a:t>Administer the tetanus toxoid vaccine </a:t>
            </a:r>
            <a:endParaRPr sz="3200"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752" name="Title 1"/>
          <p:cNvSpPr>
            <a:spLocks noGrp="1"/>
          </p:cNvSpPr>
          <p:nvPr>
            <p:ph type="title"/>
          </p:nvPr>
        </p:nvSpPr>
        <p:spPr/>
        <p:txBody>
          <a:bodyPr/>
          <a:p>
            <a:r>
              <a:rPr lang="en-GB"/>
              <a:t>Female genital mutilation (Fgm)</a:t>
            </a:r>
            <a:endParaRPr lang="en-US"/>
          </a:p>
        </p:txBody>
      </p:sp>
      <p:sp>
        <p:nvSpPr>
          <p:cNvPr id="1048753" name="Content Placeholder 2"/>
          <p:cNvSpPr>
            <a:spLocks noGrp="1"/>
          </p:cNvSpPr>
          <p:nvPr>
            <p:ph idx="1"/>
          </p:nvPr>
        </p:nvSpPr>
        <p:spPr/>
        <p:txBody>
          <a:bodyPr>
            <a:normAutofit/>
          </a:bodyPr>
          <a:p>
            <a:r>
              <a:rPr sz="3200" lang="en-GB"/>
              <a:t>FGM is all procedure that involves partial or total removal of the external female genitalia, or other injury to the female genital organs for non- medical reasons </a:t>
            </a:r>
          </a:p>
          <a:p>
            <a:pPr indent="0" marL="0">
              <a:buNone/>
            </a:pPr>
            <a:endParaRPr sz="3200"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754" name="Title 1"/>
          <p:cNvSpPr>
            <a:spLocks noGrp="1"/>
          </p:cNvSpPr>
          <p:nvPr>
            <p:ph type="title"/>
          </p:nvPr>
        </p:nvSpPr>
        <p:spPr/>
        <p:txBody>
          <a:bodyPr/>
          <a:p>
            <a:r>
              <a:rPr lang="en-GB"/>
              <a:t>Classifications</a:t>
            </a:r>
            <a:endParaRPr lang="en-US"/>
          </a:p>
        </p:txBody>
      </p:sp>
      <p:sp>
        <p:nvSpPr>
          <p:cNvPr id="1048755" name="Content Placeholder 2"/>
          <p:cNvSpPr>
            <a:spLocks noGrp="1"/>
          </p:cNvSpPr>
          <p:nvPr>
            <p:ph idx="1"/>
          </p:nvPr>
        </p:nvSpPr>
        <p:spPr/>
        <p:txBody>
          <a:bodyPr>
            <a:normAutofit/>
          </a:bodyPr>
          <a:p>
            <a:r>
              <a:rPr sz="3200" lang="en-GB"/>
              <a:t>Type 1-clitoridectomy</a:t>
            </a:r>
          </a:p>
          <a:p>
            <a:pPr indent="0" marL="0">
              <a:buNone/>
            </a:pPr>
            <a:r>
              <a:rPr sz="3200" lang="en-GB"/>
              <a:t>-partial  or total excision of the clitories and the prepuce</a:t>
            </a:r>
          </a:p>
          <a:p>
            <a:r>
              <a:rPr sz="3200" lang="en-GB"/>
              <a:t>Type 11-excision </a:t>
            </a:r>
          </a:p>
          <a:p>
            <a:pPr indent="0" marL="0">
              <a:buNone/>
            </a:pPr>
            <a:r>
              <a:rPr sz="3200" lang="en-GB"/>
              <a:t>Partial or total excision of the clitories and the labia minor,  with or without excision of the labia majora </a:t>
            </a:r>
            <a:endParaRPr sz="320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756" name="Title 1"/>
          <p:cNvSpPr>
            <a:spLocks noGrp="1"/>
          </p:cNvSpPr>
          <p:nvPr>
            <p:ph type="title"/>
          </p:nvPr>
        </p:nvSpPr>
        <p:spPr/>
        <p:txBody>
          <a:bodyPr/>
          <a:p>
            <a:r>
              <a:rPr lang="en-GB"/>
              <a:t>Con..</a:t>
            </a:r>
            <a:endParaRPr lang="en-US"/>
          </a:p>
        </p:txBody>
      </p:sp>
      <p:sp>
        <p:nvSpPr>
          <p:cNvPr id="1048757" name="Content Placeholder 2"/>
          <p:cNvSpPr>
            <a:spLocks noGrp="1"/>
          </p:cNvSpPr>
          <p:nvPr>
            <p:ph idx="1"/>
          </p:nvPr>
        </p:nvSpPr>
        <p:spPr/>
        <p:txBody>
          <a:bodyPr>
            <a:normAutofit fontScale="96875" lnSpcReduction="20000"/>
          </a:bodyPr>
          <a:p>
            <a:r>
              <a:rPr sz="3200" lang="en-GB"/>
              <a:t>Type-111-infibulation-</a:t>
            </a:r>
          </a:p>
          <a:p>
            <a:pPr>
              <a:buFontTx/>
              <a:buChar char="-"/>
            </a:pPr>
            <a:r>
              <a:rPr sz="3200" lang="en-GB"/>
              <a:t>Narrowing of the vaginally orifice by creating a covering seal through the cutting and apposition of the labia minora and /or labia majora with or without excision of the clitories</a:t>
            </a:r>
          </a:p>
          <a:p>
            <a:pPr>
              <a:buFontTx/>
              <a:buChar char="-"/>
            </a:pPr>
            <a:r>
              <a:rPr sz="3200" lang="en-GB"/>
              <a:t>OR excision as in type 11 , but with apposition of the cut ends ,resulting in narrowing the vaginally introitus</a:t>
            </a:r>
            <a:endParaRPr sz="320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758" name="Title 1"/>
          <p:cNvSpPr>
            <a:spLocks noGrp="1"/>
          </p:cNvSpPr>
          <p:nvPr>
            <p:ph type="title"/>
          </p:nvPr>
        </p:nvSpPr>
        <p:spPr/>
        <p:txBody>
          <a:bodyPr/>
          <a:p>
            <a:r>
              <a:rPr lang="en-GB"/>
              <a:t>Con..</a:t>
            </a:r>
            <a:endParaRPr lang="en-US"/>
          </a:p>
        </p:txBody>
      </p:sp>
      <p:sp>
        <p:nvSpPr>
          <p:cNvPr id="1048759" name="Content Placeholder 2"/>
          <p:cNvSpPr>
            <a:spLocks noGrp="1"/>
          </p:cNvSpPr>
          <p:nvPr>
            <p:ph idx="1"/>
          </p:nvPr>
        </p:nvSpPr>
        <p:spPr/>
        <p:txBody>
          <a:bodyPr>
            <a:normAutofit fontScale="96875" lnSpcReduction="10000"/>
          </a:bodyPr>
          <a:p>
            <a:r>
              <a:rPr sz="3200" lang="en-GB"/>
              <a:t>Type1V-Unclassified</a:t>
            </a:r>
          </a:p>
          <a:p>
            <a:pPr indent="0" marL="0">
              <a:buNone/>
            </a:pPr>
            <a:r>
              <a:rPr sz="3200" lang="en-GB"/>
              <a:t>-Pricking , piercing or incision of clitories and /or labia , stretching of clitoris and /or labia</a:t>
            </a:r>
          </a:p>
          <a:p>
            <a:pPr indent="0" marL="0">
              <a:buNone/>
            </a:pPr>
            <a:r>
              <a:rPr sz="3200" lang="en-GB"/>
              <a:t>-cauterization by burning of the clitoris and sorrounding tissues or introduction of corrosive substances into the vaginally to cause bleeding, or of herbs into the vaginas with the aim of tightening or narrowing of the vagina</a:t>
            </a:r>
            <a:endParaRPr sz="3200"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760" name="Title 1"/>
          <p:cNvSpPr>
            <a:spLocks noGrp="1"/>
          </p:cNvSpPr>
          <p:nvPr>
            <p:ph type="title"/>
          </p:nvPr>
        </p:nvSpPr>
        <p:spPr/>
        <p:txBody>
          <a:bodyPr/>
          <a:p>
            <a:r>
              <a:rPr lang="en-GB"/>
              <a:t>Con.. </a:t>
            </a:r>
            <a:endParaRPr lang="en-US"/>
          </a:p>
        </p:txBody>
      </p:sp>
      <p:sp>
        <p:nvSpPr>
          <p:cNvPr id="1048761" name="Content Placeholder 2"/>
          <p:cNvSpPr>
            <a:spLocks noGrp="1"/>
          </p:cNvSpPr>
          <p:nvPr>
            <p:ph idx="1"/>
          </p:nvPr>
        </p:nvSpPr>
        <p:spPr/>
        <p:txBody>
          <a:bodyPr>
            <a:normAutofit/>
          </a:bodyPr>
          <a:p>
            <a:r>
              <a:rPr sz="3200" lang="en-GB"/>
              <a:t>Scrapping of the vaginal orifice  or cutting of the vaginally</a:t>
            </a:r>
          </a:p>
          <a:p>
            <a:r>
              <a:rPr sz="3200" lang="en-GB"/>
              <a:t>Any other procedure which falls under the definition of FGM given above</a:t>
            </a:r>
            <a:endParaRPr sz="320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762" name="Title 1"/>
          <p:cNvSpPr>
            <a:spLocks noGrp="1"/>
          </p:cNvSpPr>
          <p:nvPr>
            <p:ph type="title"/>
          </p:nvPr>
        </p:nvSpPr>
        <p:spPr/>
        <p:txBody>
          <a:bodyPr/>
          <a:p>
            <a:r>
              <a:rPr lang="en-GB"/>
              <a:t>Note</a:t>
            </a:r>
            <a:endParaRPr lang="en-US"/>
          </a:p>
        </p:txBody>
      </p:sp>
      <p:sp>
        <p:nvSpPr>
          <p:cNvPr id="1048763" name="Content Placeholder 2"/>
          <p:cNvSpPr>
            <a:spLocks noGrp="1"/>
          </p:cNvSpPr>
          <p:nvPr>
            <p:ph idx="1"/>
          </p:nvPr>
        </p:nvSpPr>
        <p:spPr/>
        <p:txBody>
          <a:bodyPr>
            <a:normAutofit/>
          </a:bodyPr>
          <a:p>
            <a:r>
              <a:rPr sz="3200" lang="en-GB"/>
              <a:t>Type 1 and 11 are the predominant types throughout the country</a:t>
            </a:r>
          </a:p>
          <a:p>
            <a:r>
              <a:rPr sz="3200" lang="en-GB"/>
              <a:t>it‘s common among the maasai,Taita Taveta , kalenjin , Embu , Meru, Kikuyu and kama</a:t>
            </a:r>
          </a:p>
          <a:p>
            <a:r>
              <a:rPr sz="3200" lang="en-GB"/>
              <a:t>Type 111-including infubilation is practiced among the Somalia, Borana, Rendile and samburu</a:t>
            </a:r>
            <a:endParaRPr sz="320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764" name="Title 1"/>
          <p:cNvSpPr>
            <a:spLocks noGrp="1"/>
          </p:cNvSpPr>
          <p:nvPr>
            <p:ph type="title"/>
          </p:nvPr>
        </p:nvSpPr>
        <p:spPr/>
        <p:txBody>
          <a:bodyPr/>
          <a:p>
            <a:r>
              <a:rPr lang="en-GB"/>
              <a:t>Con..</a:t>
            </a:r>
            <a:endParaRPr lang="en-US"/>
          </a:p>
        </p:txBody>
      </p:sp>
      <p:sp>
        <p:nvSpPr>
          <p:cNvPr id="1048765" name="Content Placeholder 2"/>
          <p:cNvSpPr>
            <a:spLocks noGrp="1"/>
          </p:cNvSpPr>
          <p:nvPr>
            <p:ph idx="1"/>
          </p:nvPr>
        </p:nvSpPr>
        <p:spPr/>
        <p:txBody>
          <a:bodyPr>
            <a:normAutofit/>
          </a:bodyPr>
          <a:p>
            <a:r>
              <a:rPr sz="3200" lang="en-GB"/>
              <a:t>Among the abagusii, there is evidence of a trend away from types 1 or 11towards nicking the skin around the clitoris to draw blood without wounding the flesh type (1V)</a:t>
            </a:r>
          </a:p>
          <a:p>
            <a:r>
              <a:rPr sz="3200" lang="en-GB"/>
              <a:t>In Kenya it’s only among the luo and luhyas that FGM is not practised at all</a:t>
            </a:r>
          </a:p>
          <a:p>
            <a:r>
              <a:rPr sz="3200" lang="en-GB"/>
              <a:t>Health implications</a:t>
            </a:r>
            <a:endParaRPr sz="320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sp>
        <p:nvSpPr>
          <p:cNvPr id="1048766" name="Title 1"/>
          <p:cNvSpPr>
            <a:spLocks noGrp="1"/>
          </p:cNvSpPr>
          <p:nvPr>
            <p:ph type="title"/>
          </p:nvPr>
        </p:nvSpPr>
        <p:spPr/>
        <p:txBody>
          <a:bodyPr/>
          <a:p>
            <a:r>
              <a:rPr lang="en-GB"/>
              <a:t>Immediate Complications</a:t>
            </a:r>
            <a:endParaRPr lang="en-US"/>
          </a:p>
        </p:txBody>
      </p:sp>
      <p:sp>
        <p:nvSpPr>
          <p:cNvPr id="1048767" name="Content Placeholder 2"/>
          <p:cNvSpPr>
            <a:spLocks noGrp="1"/>
          </p:cNvSpPr>
          <p:nvPr>
            <p:ph idx="1"/>
          </p:nvPr>
        </p:nvSpPr>
        <p:spPr/>
        <p:txBody>
          <a:bodyPr>
            <a:normAutofit lnSpcReduction="10000"/>
          </a:bodyPr>
          <a:p>
            <a:r>
              <a:rPr sz="3200" lang="en-GB"/>
              <a:t>Pain due to lack of anaesthesia </a:t>
            </a:r>
          </a:p>
          <a:p>
            <a:r>
              <a:rPr sz="3200" lang="en-GB"/>
              <a:t>Haemorrhage</a:t>
            </a:r>
          </a:p>
          <a:p>
            <a:r>
              <a:rPr sz="3200" lang="en-GB"/>
              <a:t>shock-sudden blood loss and /or pain</a:t>
            </a:r>
          </a:p>
          <a:p>
            <a:r>
              <a:rPr sz="3200" lang="en-GB"/>
              <a:t>Tetanus infection</a:t>
            </a:r>
          </a:p>
          <a:p>
            <a:r>
              <a:rPr sz="3200" lang="en-GB"/>
              <a:t>Trauma to the adjuvant structures (the urethra , bladder, analysis sphincter,  vaginal walls , and bartholin glands)</a:t>
            </a:r>
            <a:endParaRPr sz="320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620" name="Title 1"/>
          <p:cNvSpPr>
            <a:spLocks noGrp="1"/>
          </p:cNvSpPr>
          <p:nvPr>
            <p:ph type="title"/>
          </p:nvPr>
        </p:nvSpPr>
        <p:spPr/>
        <p:txBody>
          <a:bodyPr/>
          <a:p>
            <a:r>
              <a:rPr lang="en-GB"/>
              <a:t>Cont..</a:t>
            </a:r>
            <a:endParaRPr lang="en-US"/>
          </a:p>
        </p:txBody>
      </p:sp>
      <p:sp>
        <p:nvSpPr>
          <p:cNvPr id="1048621" name="Content Placeholder 2"/>
          <p:cNvSpPr>
            <a:spLocks noGrp="1"/>
          </p:cNvSpPr>
          <p:nvPr>
            <p:ph idx="1"/>
          </p:nvPr>
        </p:nvSpPr>
        <p:spPr/>
        <p:txBody>
          <a:bodyPr>
            <a:normAutofit/>
          </a:bodyPr>
          <a:p>
            <a:r>
              <a:rPr sz="3200" lang="en-GB">
                <a:latin typeface="Times New Roman" panose="020F0502020204030204" pitchFamily="34" charset="0"/>
              </a:rPr>
              <a:t>In the labour market ,unequal pay,occupational exclusion or segregation into low skill and low paid work limits women’s earnings in comparison  to those of men of same educational level</a:t>
            </a:r>
          </a:p>
          <a:p>
            <a:r>
              <a:rPr sz="3200" lang="en-GB">
                <a:latin typeface="Times New Roman" panose="020F0502020204030204" pitchFamily="34" charset="0"/>
              </a:rPr>
              <a:t>women‘s lack of representations and voice in decision making bodies in the community and the state perpetuates </a:t>
            </a:r>
            <a:endParaRPr sz="3200" lang="en-US">
              <a:latin typeface="Times New Roman" panose="020F0502020204030204" pitchFamily="34"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768" name="Title 1"/>
          <p:cNvSpPr>
            <a:spLocks noGrp="1"/>
          </p:cNvSpPr>
          <p:nvPr>
            <p:ph type="title"/>
          </p:nvPr>
        </p:nvSpPr>
        <p:spPr/>
        <p:txBody>
          <a:bodyPr/>
          <a:p>
            <a:r>
              <a:rPr lang="en-GB"/>
              <a:t>Con..</a:t>
            </a:r>
            <a:endParaRPr lang="en-US"/>
          </a:p>
        </p:txBody>
      </p:sp>
      <p:sp>
        <p:nvSpPr>
          <p:cNvPr id="1048769" name="Content Placeholder 2"/>
          <p:cNvSpPr>
            <a:spLocks noGrp="1"/>
          </p:cNvSpPr>
          <p:nvPr>
            <p:ph idx="1"/>
          </p:nvPr>
        </p:nvSpPr>
        <p:spPr/>
        <p:txBody>
          <a:bodyPr>
            <a:normAutofit/>
          </a:bodyPr>
          <a:p>
            <a:r>
              <a:rPr sz="3200" lang="en-GB"/>
              <a:t>Acute urinary retension occurs nearly always because of :</a:t>
            </a:r>
          </a:p>
          <a:p>
            <a:pPr indent="0" marL="0">
              <a:buNone/>
            </a:pPr>
            <a:r>
              <a:rPr sz="3200" lang="en-GB"/>
              <a:t>-The pain and burning sensation of urine on the raw wound</a:t>
            </a:r>
          </a:p>
          <a:p>
            <a:pPr indent="0" marL="0">
              <a:buNone/>
            </a:pPr>
            <a:r>
              <a:rPr sz="3200" lang="en-GB"/>
              <a:t>-Damage to the urethra and it’s sorrounding tissues</a:t>
            </a:r>
          </a:p>
          <a:p>
            <a:pPr indent="0" marL="0">
              <a:buNone/>
            </a:pPr>
            <a:r>
              <a:rPr sz="3200" lang="en-GB"/>
              <a:t>-labial adhesion or nearly complete closure of the vaginally orifice as in infubulation</a:t>
            </a:r>
            <a:endParaRPr sz="3200"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770" name="Title 1"/>
          <p:cNvSpPr>
            <a:spLocks noGrp="1"/>
          </p:cNvSpPr>
          <p:nvPr>
            <p:ph type="title"/>
          </p:nvPr>
        </p:nvSpPr>
        <p:spPr/>
        <p:txBody>
          <a:bodyPr/>
          <a:p>
            <a:r>
              <a:rPr lang="en-GB"/>
              <a:t>Con..</a:t>
            </a:r>
            <a:endParaRPr lang="en-US"/>
          </a:p>
        </p:txBody>
      </p:sp>
      <p:sp>
        <p:nvSpPr>
          <p:cNvPr id="1048771" name="Content Placeholder 2"/>
          <p:cNvSpPr>
            <a:spLocks noGrp="1"/>
          </p:cNvSpPr>
          <p:nvPr>
            <p:ph idx="1"/>
          </p:nvPr>
        </p:nvSpPr>
        <p:spPr/>
        <p:txBody>
          <a:bodyPr>
            <a:normAutofit/>
          </a:bodyPr>
          <a:p>
            <a:r>
              <a:rPr sz="3200" lang="en-GB"/>
              <a:t>Wound infection and urinary tract infection</a:t>
            </a:r>
          </a:p>
          <a:p>
            <a:r>
              <a:rPr sz="3200" lang="en-GB"/>
              <a:t>Fever and septicaemia</a:t>
            </a:r>
          </a:p>
          <a:p>
            <a:r>
              <a:rPr sz="3200" lang="en-GB"/>
              <a:t>Spread of disease e.g HIV/AIDS</a:t>
            </a:r>
          </a:p>
          <a:p>
            <a:r>
              <a:rPr sz="3200" lang="en-GB"/>
              <a:t>Death due to infections or bleeding</a:t>
            </a:r>
            <a:endParaRPr sz="3200"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772" name="Title 1"/>
          <p:cNvSpPr>
            <a:spLocks noGrp="1"/>
          </p:cNvSpPr>
          <p:nvPr>
            <p:ph type="title"/>
          </p:nvPr>
        </p:nvSpPr>
        <p:spPr/>
        <p:txBody>
          <a:bodyPr/>
          <a:p>
            <a:r>
              <a:rPr lang="en-GB"/>
              <a:t>Intermediate complications</a:t>
            </a:r>
            <a:endParaRPr lang="en-US"/>
          </a:p>
        </p:txBody>
      </p:sp>
      <p:sp>
        <p:nvSpPr>
          <p:cNvPr id="1048773" name="Content Placeholder 2"/>
          <p:cNvSpPr>
            <a:spLocks noGrp="1"/>
          </p:cNvSpPr>
          <p:nvPr>
            <p:ph idx="1"/>
          </p:nvPr>
        </p:nvSpPr>
        <p:spPr/>
        <p:txBody>
          <a:bodyPr>
            <a:normAutofit fontScale="92500"/>
          </a:bodyPr>
          <a:p>
            <a:r>
              <a:rPr sz="3200" lang="en-GB"/>
              <a:t>Hemorrhage may occur after the first week as a result of sloughing of the clot over the artery , usually because of infection</a:t>
            </a:r>
          </a:p>
          <a:p>
            <a:r>
              <a:rPr sz="3200" lang="en-GB"/>
              <a:t>Delay in wound healing </a:t>
            </a:r>
          </a:p>
          <a:p>
            <a:r>
              <a:rPr sz="3200" lang="en-GB"/>
              <a:t>Anaemia</a:t>
            </a:r>
          </a:p>
          <a:p>
            <a:r>
              <a:rPr sz="3200" lang="en-GB"/>
              <a:t>Pelvic infection </a:t>
            </a:r>
          </a:p>
          <a:p>
            <a:r>
              <a:rPr sz="3200" lang="en-GB"/>
              <a:t>Irregular bleeding and vaginally discharge</a:t>
            </a:r>
            <a:endParaRPr sz="3200"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774" name="Title 1"/>
          <p:cNvSpPr>
            <a:spLocks noGrp="1"/>
          </p:cNvSpPr>
          <p:nvPr>
            <p:ph type="title"/>
          </p:nvPr>
        </p:nvSpPr>
        <p:spPr/>
        <p:txBody>
          <a:bodyPr/>
          <a:p>
            <a:r>
              <a:rPr lang="en-GB"/>
              <a:t>Con</a:t>
            </a:r>
            <a:endParaRPr lang="en-US"/>
          </a:p>
        </p:txBody>
      </p:sp>
      <p:sp>
        <p:nvSpPr>
          <p:cNvPr id="1048775" name="Content Placeholder 2"/>
          <p:cNvSpPr>
            <a:spLocks noGrp="1"/>
          </p:cNvSpPr>
          <p:nvPr>
            <p:ph idx="1"/>
          </p:nvPr>
        </p:nvSpPr>
        <p:spPr/>
        <p:txBody>
          <a:bodyPr>
            <a:normAutofit lnSpcReduction="10000"/>
          </a:bodyPr>
          <a:p>
            <a:r>
              <a:rPr sz="3200" lang="en-GB"/>
              <a:t>Dysmenorrhoea due to pelvic infection</a:t>
            </a:r>
          </a:p>
          <a:p>
            <a:r>
              <a:rPr sz="3200" lang="en-GB"/>
              <a:t>Vulva demoing cyst and abscesses</a:t>
            </a:r>
          </a:p>
          <a:p>
            <a:r>
              <a:rPr sz="3200" lang="en-GB"/>
              <a:t>Damage to the bartholins duct can also lead to cysts and abscesses</a:t>
            </a:r>
          </a:p>
          <a:p>
            <a:r>
              <a:rPr sz="3200" lang="en-GB"/>
              <a:t>Formation of keloid scar</a:t>
            </a:r>
          </a:p>
          <a:p>
            <a:r>
              <a:rPr sz="3200" lang="en-GB"/>
              <a:t>dyspareunia</a:t>
            </a:r>
            <a:endParaRPr sz="3200"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776" name="Title 1"/>
          <p:cNvSpPr>
            <a:spLocks noGrp="1"/>
          </p:cNvSpPr>
          <p:nvPr>
            <p:ph type="title"/>
          </p:nvPr>
        </p:nvSpPr>
        <p:spPr/>
        <p:txBody>
          <a:bodyPr/>
          <a:p>
            <a:r>
              <a:rPr lang="en-GB"/>
              <a:t>Late complications</a:t>
            </a:r>
            <a:endParaRPr lang="en-US"/>
          </a:p>
        </p:txBody>
      </p:sp>
      <p:sp>
        <p:nvSpPr>
          <p:cNvPr id="1048777" name="Content Placeholder 2"/>
          <p:cNvSpPr>
            <a:spLocks noGrp="1"/>
          </p:cNvSpPr>
          <p:nvPr>
            <p:ph idx="1"/>
          </p:nvPr>
        </p:nvSpPr>
        <p:spPr/>
        <p:txBody>
          <a:bodyPr>
            <a:normAutofit lnSpcReduction="10000"/>
          </a:bodyPr>
          <a:p>
            <a:r>
              <a:rPr sz="3200" lang="en-GB"/>
              <a:t>Infertility</a:t>
            </a:r>
          </a:p>
          <a:p>
            <a:r>
              <a:rPr sz="3200" lang="en-GB"/>
              <a:t>Recto –vaginally and vesicles vaginally fitulas</a:t>
            </a:r>
          </a:p>
          <a:p>
            <a:r>
              <a:rPr sz="3200" lang="en-GB"/>
              <a:t>Recurrent or chronic urinary tract infections due to stasis of urine</a:t>
            </a:r>
          </a:p>
          <a:p>
            <a:r>
              <a:rPr sz="3200" lang="en-GB"/>
              <a:t>Difficult in urinating </a:t>
            </a:r>
          </a:p>
          <a:p>
            <a:r>
              <a:rPr sz="3200" lang="en-GB"/>
              <a:t>Calculus –stone formation in bladder and in vagina</a:t>
            </a:r>
            <a:endParaRPr sz="3200"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778" name="Title 1"/>
          <p:cNvSpPr>
            <a:spLocks noGrp="1"/>
          </p:cNvSpPr>
          <p:nvPr>
            <p:ph type="title"/>
          </p:nvPr>
        </p:nvSpPr>
        <p:spPr/>
        <p:txBody>
          <a:bodyPr/>
          <a:p>
            <a:r>
              <a:rPr lang="en-GB"/>
              <a:t>Con</a:t>
            </a:r>
            <a:endParaRPr lang="en-US"/>
          </a:p>
        </p:txBody>
      </p:sp>
      <p:sp>
        <p:nvSpPr>
          <p:cNvPr id="1048779" name="Content Placeholder 2"/>
          <p:cNvSpPr>
            <a:spLocks noGrp="1"/>
          </p:cNvSpPr>
          <p:nvPr>
            <p:ph idx="1"/>
          </p:nvPr>
        </p:nvSpPr>
        <p:spPr/>
        <p:txBody>
          <a:bodyPr>
            <a:normAutofit/>
          </a:bodyPr>
          <a:p>
            <a:r>
              <a:rPr sz="3200" lang="en-GB"/>
              <a:t>Urinary incontinence a complication of an over distended bladder and recurrent urinary infections</a:t>
            </a:r>
          </a:p>
          <a:p>
            <a:r>
              <a:rPr sz="3200" lang="en-GB"/>
              <a:t>Hypersensitivity of the entire genital area</a:t>
            </a:r>
          </a:p>
          <a:p>
            <a:r>
              <a:rPr sz="3200" lang="en-GB"/>
              <a:t>Anal incontinence and anal fissure due to rectal intercourse
Bleeding during sexual intercourse due to easy bruising</a:t>
            </a:r>
          </a:p>
          <a:p>
            <a:endParaRPr sz="3200"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780" name="Title 1"/>
          <p:cNvSpPr>
            <a:spLocks noGrp="1"/>
          </p:cNvSpPr>
          <p:nvPr>
            <p:ph type="title"/>
          </p:nvPr>
        </p:nvSpPr>
        <p:spPr/>
        <p:txBody>
          <a:bodyPr/>
          <a:p>
            <a:r>
              <a:rPr lang="en-GB"/>
              <a:t>Maternal obstetric complications</a:t>
            </a:r>
            <a:endParaRPr lang="en-US"/>
          </a:p>
        </p:txBody>
      </p:sp>
      <p:sp>
        <p:nvSpPr>
          <p:cNvPr id="1048781" name="Content Placeholder 2"/>
          <p:cNvSpPr>
            <a:spLocks noGrp="1"/>
          </p:cNvSpPr>
          <p:nvPr>
            <p:ph idx="1"/>
          </p:nvPr>
        </p:nvSpPr>
        <p:spPr/>
        <p:txBody>
          <a:bodyPr>
            <a:normAutofit/>
          </a:bodyPr>
          <a:p>
            <a:r>
              <a:rPr sz="3200" lang="en-GB"/>
              <a:t>Major obstetric problem is prolongation of the second stage of labour because of scar or soft tissue dystopia</a:t>
            </a:r>
          </a:p>
          <a:p>
            <a:r>
              <a:rPr sz="3200" lang="en-GB"/>
              <a:t>Perineal lacerations </a:t>
            </a:r>
          </a:p>
          <a:p>
            <a:r>
              <a:rPr sz="3200" lang="en-GB"/>
              <a:t>Perineum wound infections and postpartum sepsis</a:t>
            </a:r>
          </a:p>
          <a:p>
            <a:r>
              <a:rPr sz="3200" lang="en-GB"/>
              <a:t>Haemorrhage</a:t>
            </a:r>
          </a:p>
          <a:p>
            <a:pPr indent="0" marL="0">
              <a:buNone/>
            </a:pPr>
            <a:endParaRPr sz="3200"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782" name="Title 1"/>
          <p:cNvSpPr>
            <a:spLocks noGrp="1"/>
          </p:cNvSpPr>
          <p:nvPr>
            <p:ph type="title"/>
          </p:nvPr>
        </p:nvSpPr>
        <p:spPr/>
        <p:txBody>
          <a:bodyPr/>
          <a:p>
            <a:r>
              <a:rPr lang="en-GB"/>
              <a:t>Con..</a:t>
            </a:r>
            <a:endParaRPr lang="en-US"/>
          </a:p>
        </p:txBody>
      </p:sp>
      <p:sp>
        <p:nvSpPr>
          <p:cNvPr id="1048783" name="Content Placeholder 2"/>
          <p:cNvSpPr>
            <a:spLocks noGrp="1"/>
          </p:cNvSpPr>
          <p:nvPr>
            <p:ph idx="1"/>
          </p:nvPr>
        </p:nvSpPr>
        <p:spPr/>
        <p:txBody>
          <a:bodyPr>
            <a:normAutofit/>
          </a:bodyPr>
          <a:p>
            <a:r>
              <a:rPr sz="3200" lang="en-GB"/>
              <a:t>Obstructed labour leading to vesico-vaginal or recto-vaginal fistula</a:t>
            </a:r>
          </a:p>
          <a:p>
            <a:r>
              <a:rPr sz="3200" lang="en-GB"/>
              <a:t>Difficult in performing a good pelvic examination in infibulated women</a:t>
            </a:r>
          </a:p>
          <a:p>
            <a:r>
              <a:rPr sz="3200" lang="en-GB"/>
              <a:t>Difficult with urinary catheterization</a:t>
            </a:r>
          </a:p>
          <a:p>
            <a:r>
              <a:rPr sz="3200" lang="en-GB"/>
              <a:t>Unnecessary cesarean sections</a:t>
            </a:r>
          </a:p>
          <a:p>
            <a:pPr indent="0" marL="0">
              <a:buNone/>
            </a:pPr>
            <a:endParaRPr sz="3200" lang="en-GB"/>
          </a:p>
          <a:p>
            <a:endParaRPr sz="3200"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784" name="Title 1"/>
          <p:cNvSpPr>
            <a:spLocks noGrp="1"/>
          </p:cNvSpPr>
          <p:nvPr>
            <p:ph type="title"/>
          </p:nvPr>
        </p:nvSpPr>
        <p:spPr/>
        <p:txBody>
          <a:bodyPr/>
          <a:p>
            <a:r>
              <a:rPr lang="en-GB"/>
              <a:t>Child obstetric Al complications</a:t>
            </a:r>
            <a:endParaRPr lang="en-US"/>
          </a:p>
        </p:txBody>
      </p:sp>
      <p:sp>
        <p:nvSpPr>
          <p:cNvPr id="1048785" name="Content Placeholder 2"/>
          <p:cNvSpPr>
            <a:spLocks noGrp="1"/>
          </p:cNvSpPr>
          <p:nvPr>
            <p:ph idx="1"/>
          </p:nvPr>
        </p:nvSpPr>
        <p:spPr/>
        <p:txBody>
          <a:bodyPr>
            <a:normAutofit/>
          </a:bodyPr>
          <a:p>
            <a:r>
              <a:rPr sz="3200" lang="en-GB"/>
              <a:t>According to the WHO , infibulation increases the risk of stillbirth or child with cerebral palsy to 4 times as a result of prolonged or obstructed labour, coupled with lack of oxygen during the second phase of labour</a:t>
            </a:r>
            <a:endParaRPr sz="3200"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786" name="Title 1"/>
          <p:cNvSpPr>
            <a:spLocks noGrp="1"/>
          </p:cNvSpPr>
          <p:nvPr>
            <p:ph type="title"/>
          </p:nvPr>
        </p:nvSpPr>
        <p:spPr/>
        <p:txBody>
          <a:bodyPr/>
          <a:p>
            <a:r>
              <a:rPr lang="en-GB"/>
              <a:t>Management</a:t>
            </a:r>
            <a:endParaRPr lang="en-US"/>
          </a:p>
        </p:txBody>
      </p:sp>
      <p:sp>
        <p:nvSpPr>
          <p:cNvPr id="1048787" name="Content Placeholder 2"/>
          <p:cNvSpPr>
            <a:spLocks noGrp="1"/>
          </p:cNvSpPr>
          <p:nvPr>
            <p:ph idx="1"/>
          </p:nvPr>
        </p:nvSpPr>
        <p:spPr/>
        <p:txBody>
          <a:bodyPr>
            <a:normAutofit fontScale="85000" lnSpcReduction="20000"/>
          </a:bodyPr>
          <a:p>
            <a:r>
              <a:rPr b="1" sz="3200" lang="en-GB"/>
              <a:t>Bleeding </a:t>
            </a:r>
          </a:p>
          <a:p>
            <a:pPr>
              <a:buFontTx/>
              <a:buChar char="-"/>
            </a:pPr>
            <a:r>
              <a:rPr sz="3200" lang="en-GB"/>
              <a:t>Inspect the site of the bleeding </a:t>
            </a:r>
          </a:p>
          <a:p>
            <a:pPr>
              <a:buFontTx/>
              <a:buChar char="-"/>
            </a:pPr>
            <a:r>
              <a:rPr sz="3200" lang="en-GB"/>
              <a:t>Clean the area</a:t>
            </a:r>
          </a:p>
          <a:p>
            <a:pPr>
              <a:buFontTx/>
              <a:buChar char="-"/>
            </a:pPr>
            <a:r>
              <a:rPr sz="3200" lang="en-GB"/>
              <a:t>Apply pressure at the site to stop the bleeding </a:t>
            </a:r>
          </a:p>
          <a:p>
            <a:pPr>
              <a:buFontTx/>
              <a:buChar char="-"/>
            </a:pPr>
            <a:r>
              <a:rPr sz="3200" lang="en-GB"/>
              <a:t>Ligate any obvious  vessels bleeding to arrest the bleeding </a:t>
            </a:r>
          </a:p>
          <a:p>
            <a:pPr>
              <a:buFontTx/>
              <a:buChar char="-"/>
            </a:pPr>
            <a:r>
              <a:rPr sz="3200" lang="en-GB"/>
              <a:t>Assess the seriousness of the bleeding and the condition of the girl /woman</a:t>
            </a:r>
          </a:p>
          <a:p>
            <a:pPr>
              <a:buFontTx/>
              <a:buChar char="-"/>
            </a:pPr>
            <a:r>
              <a:rPr sz="3200" lang="en-GB"/>
              <a:t>IV  fluids or any other fluid depending on where you are</a:t>
            </a:r>
          </a:p>
          <a:p>
            <a:pPr>
              <a:buFontTx/>
              <a:buChar char="-"/>
            </a:pPr>
            <a:endParaRPr sz="3200" lang="en-GB"/>
          </a:p>
          <a:p>
            <a:pPr>
              <a:buFontTx/>
              <a:buChar char="-"/>
            </a:pPr>
            <a:endParaRPr sz="3200" lang="en-GB"/>
          </a:p>
          <a:p>
            <a:pPr>
              <a:buFontTx/>
              <a:buChar char="-"/>
            </a:pPr>
            <a:endParaRPr sz="3200" lang="en-US"/>
          </a:p>
        </p:txBody>
      </p:sp>
    </p:spTree>
  </p:cSld>
  <p:clrMapOvr>
    <a:masterClrMapping/>
  </p:clrMapOvr>
</p:sld>
</file>

<file path=ppt/theme/theme1.xml><?xml version="1.0" encoding="utf-8"?>
<a:theme xmlns:a="http://schemas.openxmlformats.org/drawingml/2006/main" name="Dividend">
  <a:themeElements>
    <a:clrScheme name="Dividend">
      <a:dk1>
        <a:sysClr lastClr="000000" val="windowText"/>
      </a:dk1>
      <a:lt1>
        <a:sysClr lastClr="FFFFFF" val="window"/>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r="5400000" dist="25400" rotWithShape="0">
              <a:srgbClr val="000000">
                <a:alpha val="55000"/>
              </a:srgbClr>
            </a:outerShdw>
          </a:effectLst>
        </a:effectStyle>
        <a:effectStyle>
          <a:effectLst>
            <a:outerShdw blurRad="88900" dir="5040000" dist="38100" rotWithShape="0">
              <a:srgbClr val="000000">
                <a:alpha val="60000"/>
              </a:srgbClr>
            </a:outerShdw>
          </a:effectLst>
          <a:scene3d>
            <a:camera prst="orthographicFront">
              <a:rot lat="0" lon="0" rev="0"/>
            </a:camera>
            <a:lightRig dir="tl" rig="threePt">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CONCEPTS OF GENDER AND GENDER MAINSTREAMING </dc:title>
  <dcterms:created xsi:type="dcterms:W3CDTF">2018-12-10T08:03:06Z</dcterms:created>
  <dcterms:modified xsi:type="dcterms:W3CDTF">2018-12-10T08:03:06Z</dcterms:modified>
</cp:coreProperties>
</file>